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6" r:id="rId1"/>
    <p:sldMasterId id="2147484070" r:id="rId2"/>
    <p:sldMasterId id="2147484084" r:id="rId3"/>
  </p:sldMasterIdLst>
  <p:notesMasterIdLst>
    <p:notesMasterId r:id="rId74"/>
  </p:notesMasterIdLst>
  <p:handoutMasterIdLst>
    <p:handoutMasterId r:id="rId75"/>
  </p:handoutMasterIdLst>
  <p:sldIdLst>
    <p:sldId id="653" r:id="rId4"/>
    <p:sldId id="1962" r:id="rId5"/>
    <p:sldId id="627" r:id="rId6"/>
    <p:sldId id="535" r:id="rId7"/>
    <p:sldId id="629" r:id="rId8"/>
    <p:sldId id="1971" r:id="rId9"/>
    <p:sldId id="1972" r:id="rId10"/>
    <p:sldId id="552" r:id="rId11"/>
    <p:sldId id="526" r:id="rId12"/>
    <p:sldId id="553" r:id="rId13"/>
    <p:sldId id="554" r:id="rId14"/>
    <p:sldId id="555" r:id="rId15"/>
    <p:sldId id="556" r:id="rId16"/>
    <p:sldId id="558" r:id="rId17"/>
    <p:sldId id="557" r:id="rId18"/>
    <p:sldId id="560" r:id="rId19"/>
    <p:sldId id="561" r:id="rId20"/>
    <p:sldId id="559" r:id="rId21"/>
    <p:sldId id="562" r:id="rId22"/>
    <p:sldId id="563" r:id="rId23"/>
    <p:sldId id="564" r:id="rId24"/>
    <p:sldId id="565" r:id="rId25"/>
    <p:sldId id="630" r:id="rId26"/>
    <p:sldId id="596" r:id="rId27"/>
    <p:sldId id="566" r:id="rId28"/>
    <p:sldId id="567" r:id="rId29"/>
    <p:sldId id="625" r:id="rId30"/>
    <p:sldId id="568" r:id="rId31"/>
    <p:sldId id="572" r:id="rId32"/>
    <p:sldId id="573" r:id="rId33"/>
    <p:sldId id="569" r:id="rId34"/>
    <p:sldId id="570" r:id="rId35"/>
    <p:sldId id="571" r:id="rId36"/>
    <p:sldId id="574" r:id="rId37"/>
    <p:sldId id="576" r:id="rId38"/>
    <p:sldId id="575" r:id="rId39"/>
    <p:sldId id="578" r:id="rId40"/>
    <p:sldId id="1973" r:id="rId41"/>
    <p:sldId id="579" r:id="rId42"/>
    <p:sldId id="580" r:id="rId43"/>
    <p:sldId id="581" r:id="rId44"/>
    <p:sldId id="582" r:id="rId45"/>
    <p:sldId id="590" r:id="rId46"/>
    <p:sldId id="465" r:id="rId47"/>
    <p:sldId id="583" r:id="rId48"/>
    <p:sldId id="584" r:id="rId49"/>
    <p:sldId id="585" r:id="rId50"/>
    <p:sldId id="586" r:id="rId51"/>
    <p:sldId id="1969" r:id="rId52"/>
    <p:sldId id="466" r:id="rId53"/>
    <p:sldId id="468" r:id="rId54"/>
    <p:sldId id="650" r:id="rId55"/>
    <p:sldId id="1965" r:id="rId56"/>
    <p:sldId id="1974" r:id="rId57"/>
    <p:sldId id="525" r:id="rId58"/>
    <p:sldId id="536" r:id="rId59"/>
    <p:sldId id="537" r:id="rId60"/>
    <p:sldId id="538" r:id="rId61"/>
    <p:sldId id="470" r:id="rId62"/>
    <p:sldId id="498" r:id="rId63"/>
    <p:sldId id="539" r:id="rId64"/>
    <p:sldId id="540" r:id="rId65"/>
    <p:sldId id="472" r:id="rId66"/>
    <p:sldId id="473" r:id="rId67"/>
    <p:sldId id="541" r:id="rId68"/>
    <p:sldId id="542" r:id="rId69"/>
    <p:sldId id="477" r:id="rId70"/>
    <p:sldId id="648" r:id="rId71"/>
    <p:sldId id="599" r:id="rId72"/>
    <p:sldId id="281" r:id="rId7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2355"/>
    <a:srgbClr val="CC0099"/>
    <a:srgbClr val="FF0000"/>
    <a:srgbClr val="003366"/>
    <a:srgbClr val="CCECFF"/>
    <a:srgbClr val="FFFFCC"/>
    <a:srgbClr val="F5E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78133" autoAdjust="0"/>
  </p:normalViewPr>
  <p:slideViewPr>
    <p:cSldViewPr>
      <p:cViewPr varScale="1">
        <p:scale>
          <a:sx n="50" d="100"/>
          <a:sy n="50" d="100"/>
        </p:scale>
        <p:origin x="38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1003" y="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5B18CB66-2F65-4973-9002-BF88F70AB341}" type="datetimeFigureOut">
              <a:rPr lang="zh-CN" altLang="en-US"/>
              <a:pPr>
                <a:defRPr/>
              </a:pPr>
              <a:t>2025/1/7</a:t>
            </a:fld>
            <a:endParaRPr lang="en-US" altLang="zh-CN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0F97A47-B2A6-4190-9D19-0F14C7E059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0EFE24-54F8-4216-9AD5-1A75C4943E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984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654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88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533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894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019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5128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基于时钟算法做硬件层面的信息采集</a:t>
            </a:r>
            <a:endParaRPr lang="en-US" altLang="zh-CN" dirty="0"/>
          </a:p>
          <a:p>
            <a:r>
              <a:rPr lang="zh-CN" altLang="en-US" dirty="0"/>
              <a:t>红色的页表上进行时钟扫描，也就是虚拟地址空间扫描，用来找到哪些页被访问了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%</a:t>
            </a:r>
            <a:r>
              <a:rPr lang="zh-CN" altLang="en-US" dirty="0"/>
              <a:t>黑色的在</a:t>
            </a:r>
            <a:r>
              <a:rPr lang="en-US" altLang="zh-CN" dirty="0"/>
              <a:t>page-list</a:t>
            </a:r>
            <a:r>
              <a:rPr lang="zh-CN" altLang="en-US" dirty="0"/>
              <a:t>上传，找哪些页可以被踢出了。需要有一个</a:t>
            </a:r>
            <a:r>
              <a:rPr lang="en-US" altLang="zh-CN" dirty="0" err="1"/>
              <a:t>Rmap</a:t>
            </a:r>
            <a:r>
              <a:rPr lang="zh-CN" altLang="en-US" dirty="0"/>
              <a:t>，记录</a:t>
            </a:r>
            <a:r>
              <a:rPr lang="en-US" altLang="zh-CN" dirty="0"/>
              <a:t>page-list</a:t>
            </a:r>
            <a:r>
              <a:rPr lang="zh-CN" altLang="en-US" dirty="0"/>
              <a:t>中的单元在</a:t>
            </a:r>
            <a:r>
              <a:rPr lang="en-US" altLang="zh-CN" dirty="0"/>
              <a:t>page table</a:t>
            </a:r>
            <a:r>
              <a:rPr lang="zh-CN" altLang="en-US" dirty="0"/>
              <a:t>中的位置，这样才能找到</a:t>
            </a:r>
            <a:r>
              <a:rPr lang="en-US" altLang="zh-CN" dirty="0"/>
              <a:t>access bit</a:t>
            </a:r>
          </a:p>
          <a:p>
            <a:endParaRPr lang="en-US" altLang="zh-CN" dirty="0"/>
          </a:p>
          <a:p>
            <a:r>
              <a:rPr lang="zh-CN" altLang="en-US" dirty="0"/>
              <a:t>逆时针转动，刚刚划过</a:t>
            </a:r>
            <a:r>
              <a:rPr lang="en-US" altLang="zh-CN" dirty="0"/>
              <a:t>T2</a:t>
            </a:r>
            <a:r>
              <a:rPr lang="zh-CN" altLang="en-US" dirty="0"/>
              <a:t>，所以</a:t>
            </a:r>
            <a:r>
              <a:rPr lang="en-US" altLang="zh-CN" dirty="0"/>
              <a:t>T2 </a:t>
            </a:r>
            <a:r>
              <a:rPr lang="zh-CN" altLang="en-US" dirty="0"/>
              <a:t>最年轻，</a:t>
            </a:r>
            <a:r>
              <a:rPr lang="en-US" altLang="zh-CN" dirty="0"/>
              <a:t>T1</a:t>
            </a:r>
            <a:r>
              <a:rPr lang="zh-CN" altLang="en-US" dirty="0"/>
              <a:t>次之，现在</a:t>
            </a:r>
            <a:r>
              <a:rPr lang="en-US" altLang="zh-CN" dirty="0"/>
              <a:t>T0</a:t>
            </a:r>
            <a:r>
              <a:rPr lang="zh-CN" altLang="en-US" dirty="0"/>
              <a:t>是最老的，但是马上要被访问了</a:t>
            </a:r>
            <a:endParaRPr lang="en-US" altLang="zh-CN" dirty="0"/>
          </a:p>
          <a:p>
            <a:r>
              <a:rPr lang="en-US" altLang="zh-CN" dirty="0"/>
              <a:t>Aging</a:t>
            </a:r>
            <a:r>
              <a:rPr lang="zh-CN" altLang="en-US" dirty="0"/>
              <a:t>负责扫描在过去的时间里面有没有访问发生，如果有，就提升到最年轻的，如果没有，就把年龄加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Eviction</a:t>
            </a:r>
            <a:r>
              <a:rPr lang="zh-CN" altLang="en-US" dirty="0"/>
              <a:t>负责扫描并整理这些链表，把年龄相同的汇在一起，然后把最冷的那一波页面写回到磁盘里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这里的贡献体现在两个方面，一个是增加了更多的代系，把页面做了不同的分类，另一个是解耦合，让写回和老化分处不同的线程中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6719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段：相似属性存储在一起</a:t>
            </a:r>
            <a:br>
              <a:rPr lang="en-US" altLang="zh-CN" dirty="0"/>
            </a:br>
            <a:r>
              <a:rPr lang="zh-CN" altLang="en-US" dirty="0"/>
              <a:t>堆栈都是动态的</a:t>
            </a:r>
            <a:br>
              <a:rPr lang="en-US" altLang="zh-CN" dirty="0"/>
            </a:br>
            <a:r>
              <a:rPr lang="zh-CN" altLang="en-US" dirty="0"/>
              <a:t>其他部分一般是固定的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624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986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需要查段表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加</a:t>
            </a:r>
            <a:r>
              <a:rPr lang="en-US" altLang="zh-CN" dirty="0">
                <a:sym typeface="Wingdings" panose="05000000000000000000" pitchFamily="2" charset="2"/>
              </a:rPr>
              <a:t>cache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4775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258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软件不够，硬件来凑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0CA78E-3178-45F2-B646-C921AF438848}" type="slidenum">
              <a:rPr lang="zh-CN" altLang="en-US" smtClean="0"/>
              <a:pPr>
                <a:defRPr/>
              </a:pPr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567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实现代价太大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1292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希望 内存越来越大、带宽越来越高、延迟越来越低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276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21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21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0243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748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88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9FEAC-2858-416F-A4F6-E1735B752296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76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0EFE24-54F8-4216-9AD5-1A75C4943EC4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54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EEC4110-0674-257C-1C16-B9DF709C7896}"/>
              </a:ext>
            </a:extLst>
          </p:cNvPr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FE5488-1327-9634-2B4F-D2EC75B0B6F7}"/>
              </a:ext>
            </a:extLst>
          </p:cNvPr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D98C6E-E76B-4DA4-9A67-49868FFCDD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-635"/>
            <a:ext cx="3024336" cy="6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5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0" y="1371600"/>
            <a:ext cx="10752667" cy="50101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DA0300-CF50-42F2-9EBF-81970CF2F9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0244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59901" y="304800"/>
            <a:ext cx="2688167" cy="60198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95401" y="304800"/>
            <a:ext cx="7861300" cy="6019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AE246-102D-4E7D-8EA8-59F249E1F4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2625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4" y="1371600"/>
            <a:ext cx="5274733" cy="4953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B9FA4-E30C-4290-9AC0-61F4C6186E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1513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800" y="6525344"/>
            <a:ext cx="2743200" cy="332656"/>
          </a:xfrm>
          <a:prstGeom prst="rect">
            <a:avLst/>
          </a:prstGeom>
        </p:spPr>
        <p:txBody>
          <a:bodyPr anchor="ctr"/>
          <a:lstStyle>
            <a:lvl1pPr algn="r"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980758"/>
            <a:ext cx="633730" cy="406400"/>
            <a:chOff x="56" y="2009"/>
            <a:chExt cx="998" cy="640"/>
          </a:xfrm>
        </p:grpSpPr>
        <p:sp>
          <p:nvSpPr>
            <p:cNvPr id="15" name="任意多边形: 形状 7"/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</p:spTree>
    <p:extLst>
      <p:ext uri="{BB962C8B-B14F-4D97-AF65-F5344CB8AC3E}">
        <p14:creationId xmlns:p14="http://schemas.microsoft.com/office/powerpoint/2010/main" val="13802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3340531-0A3B-1E26-C710-927E5751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25344"/>
            <a:ext cx="2743200" cy="332656"/>
          </a:xfrm>
          <a:prstGeom prst="rect">
            <a:avLst/>
          </a:prstGeom>
        </p:spPr>
        <p:txBody>
          <a:bodyPr anchor="ctr"/>
          <a:lstStyle>
            <a:lvl1pPr algn="r"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AAA8FD-D60E-16A4-CD42-CDCC8BC35BA8}"/>
              </a:ext>
            </a:extLst>
          </p:cNvPr>
          <p:cNvSpPr txBox="1"/>
          <p:nvPr userDrawn="1"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</p:spTree>
    <p:extLst>
      <p:ext uri="{BB962C8B-B14F-4D97-AF65-F5344CB8AC3E}">
        <p14:creationId xmlns:p14="http://schemas.microsoft.com/office/powerpoint/2010/main" val="1648117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84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458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282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1174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60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E39AD132-9025-B649-2FF7-C791B47D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95655"/>
            <a:ext cx="10544054" cy="688976"/>
          </a:xfrm>
          <a:prstGeom prst="rect">
            <a:avLst/>
          </a:prstGeom>
        </p:spPr>
        <p:txBody>
          <a:bodyPr anchor="ctr"/>
          <a:lstStyle>
            <a:lvl1pPr algn="l"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8FA0D2-0551-6F69-A21B-0E0742C82111}"/>
              </a:ext>
            </a:extLst>
          </p:cNvPr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2DB9FD-33AE-137C-506F-DF8415209A89}"/>
              </a:ext>
            </a:extLst>
          </p:cNvPr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FA3FBFE-CDD0-DEDD-A515-0F780B1E4329}"/>
              </a:ext>
            </a:extLst>
          </p:cNvPr>
          <p:cNvGrpSpPr/>
          <p:nvPr userDrawn="1"/>
        </p:nvGrpSpPr>
        <p:grpSpPr>
          <a:xfrm>
            <a:off x="0" y="980758"/>
            <a:ext cx="633730" cy="406400"/>
            <a:chOff x="56" y="2009"/>
            <a:chExt cx="998" cy="640"/>
          </a:xfrm>
        </p:grpSpPr>
        <p:sp>
          <p:nvSpPr>
            <p:cNvPr id="12" name="任意多边形: 形状 7">
              <a:extLst>
                <a:ext uri="{FF2B5EF4-FFF2-40B4-BE49-F238E27FC236}">
                  <a16:creationId xmlns:a16="http://schemas.microsoft.com/office/drawing/2014/main" id="{4A4D3142-22D6-E8B7-F2FA-F359659A88B3}"/>
                </a:ext>
              </a:extLst>
            </p:cNvPr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38D73E-7364-BC91-D18F-FC11D9C7013C}"/>
                </a:ext>
              </a:extLst>
            </p:cNvPr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F8271DD1-CC8C-4EE4-8400-05789B270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-13336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94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70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43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8882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99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980F02-FAF1-419F-BB3A-8909B08BAA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-13336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91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E39AD132-9025-B649-2FF7-C791B47D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95655"/>
            <a:ext cx="10544054" cy="688976"/>
          </a:xfrm>
          <a:prstGeom prst="rect">
            <a:avLst/>
          </a:prstGeom>
        </p:spPr>
        <p:txBody>
          <a:bodyPr anchor="ctr"/>
          <a:lstStyle>
            <a:lvl1pPr algn="l"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8FA0D2-0551-6F69-A21B-0E0742C82111}"/>
              </a:ext>
            </a:extLst>
          </p:cNvPr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2DB9FD-33AE-137C-506F-DF8415209A89}"/>
              </a:ext>
            </a:extLst>
          </p:cNvPr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FA3FBFE-CDD0-DEDD-A515-0F780B1E4329}"/>
              </a:ext>
            </a:extLst>
          </p:cNvPr>
          <p:cNvGrpSpPr/>
          <p:nvPr userDrawn="1"/>
        </p:nvGrpSpPr>
        <p:grpSpPr>
          <a:xfrm>
            <a:off x="0" y="980758"/>
            <a:ext cx="633730" cy="406400"/>
            <a:chOff x="56" y="2009"/>
            <a:chExt cx="998" cy="640"/>
          </a:xfrm>
        </p:grpSpPr>
        <p:sp>
          <p:nvSpPr>
            <p:cNvPr id="12" name="任意多边形: 形状 7">
              <a:extLst>
                <a:ext uri="{FF2B5EF4-FFF2-40B4-BE49-F238E27FC236}">
                  <a16:creationId xmlns:a16="http://schemas.microsoft.com/office/drawing/2014/main" id="{4A4D3142-22D6-E8B7-F2FA-F359659A88B3}"/>
                </a:ext>
              </a:extLst>
            </p:cNvPr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38D73E-7364-BC91-D18F-FC11D9C7013C}"/>
                </a:ext>
              </a:extLst>
            </p:cNvPr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5B13CEE-8A67-4F7D-A92C-678A4D90E3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-13336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6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800" y="6525344"/>
            <a:ext cx="2743200" cy="332656"/>
          </a:xfrm>
          <a:prstGeom prst="rect">
            <a:avLst/>
          </a:prstGeom>
        </p:spPr>
        <p:txBody>
          <a:bodyPr anchor="ctr"/>
          <a:lstStyle>
            <a:lvl1pPr algn="r"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980758"/>
            <a:ext cx="633730" cy="406400"/>
            <a:chOff x="56" y="2009"/>
            <a:chExt cx="998" cy="640"/>
          </a:xfrm>
        </p:grpSpPr>
        <p:sp>
          <p:nvSpPr>
            <p:cNvPr id="15" name="任意多边形: 形状 7"/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：内存管理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续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15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3340531-0A3B-1E26-C710-927E5751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25344"/>
            <a:ext cx="2743200" cy="332656"/>
          </a:xfrm>
          <a:prstGeom prst="rect">
            <a:avLst/>
          </a:prstGeom>
        </p:spPr>
        <p:txBody>
          <a:bodyPr anchor="ctr"/>
          <a:lstStyle>
            <a:lvl1pPr algn="r"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AAA8FD-D60E-16A4-CD42-CDCC8BC35BA8}"/>
              </a:ext>
            </a:extLst>
          </p:cNvPr>
          <p:cNvSpPr txBox="1"/>
          <p:nvPr userDrawn="1"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：内存管理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续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9163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7180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68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6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57937-D044-40D3-B149-FE790039ADA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18827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33968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9885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3961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277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0424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159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113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22AC32-4F6C-461D-B24F-4B55580019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-13336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3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4" y="1371600"/>
            <a:ext cx="5274733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01C8D-F48E-4B3B-A82A-9DF190D291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593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8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9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0555A-678E-4120-AD32-FAA365076FD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8792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1" y="304801"/>
            <a:ext cx="10369551" cy="892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4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C86CC-E29A-4B7F-9161-8455BE71F5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219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3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A544E-9D50-4332-8923-0BA5321B5C8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023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56BEB-C95B-4C0B-94DA-EDA643827E1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383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1303867" y="6508750"/>
            <a:ext cx="3352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</a:t>
            </a:r>
            <a:endParaRPr lang="en-US" altLang="ko-KR"/>
          </a:p>
        </p:txBody>
      </p:sp>
      <p:sp>
        <p:nvSpPr>
          <p:cNvPr id="6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7924800" y="6508750"/>
            <a:ext cx="3860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CITS, NanKai University</a:t>
            </a:r>
            <a:endParaRPr lang="en-US" altLang="ko-KR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883151" y="6508750"/>
            <a:ext cx="2844800" cy="3048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A88C7-09FF-4FD1-87DF-99F417C2D2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604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47" r:id="rId2"/>
    <p:sldLayoutId id="2147484048" r:id="rId3"/>
    <p:sldLayoutId id="2147484049" r:id="rId4"/>
    <p:sldLayoutId id="2147484050" r:id="rId5"/>
    <p:sldLayoutId id="2147484051" r:id="rId6"/>
    <p:sldLayoutId id="2147484052" r:id="rId7"/>
    <p:sldLayoutId id="2147484053" r:id="rId8"/>
    <p:sldLayoutId id="2147484054" r:id="rId9"/>
    <p:sldLayoutId id="2147484055" r:id="rId10"/>
    <p:sldLayoutId id="2147484056" r:id="rId11"/>
    <p:sldLayoutId id="2147484057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4FD91A-9C05-4143-802F-252A263833F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-13336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69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1" r:id="rId1"/>
    <p:sldLayoutId id="2147484072" r:id="rId2"/>
    <p:sldLayoutId id="2147484073" r:id="rId3"/>
    <p:sldLayoutId id="2147484074" r:id="rId4"/>
    <p:sldLayoutId id="2147484075" r:id="rId5"/>
    <p:sldLayoutId id="2147484076" r:id="rId6"/>
    <p:sldLayoutId id="2147484077" r:id="rId7"/>
    <p:sldLayoutId id="2147484078" r:id="rId8"/>
    <p:sldLayoutId id="2147484079" r:id="rId9"/>
    <p:sldLayoutId id="2147484080" r:id="rId10"/>
    <p:sldLayoutId id="2147484081" r:id="rId11"/>
    <p:sldLayoutId id="2147484082" r:id="rId12"/>
    <p:sldLayoutId id="21474840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400" kern="0" dirty="0" smtClean="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0" dirty="0" smtClean="0">
          <a:solidFill>
            <a:srgbClr val="000000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DA96A3-FB64-4862-8DC3-722D178EF25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-13336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56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5" r:id="rId1"/>
    <p:sldLayoutId id="2147484086" r:id="rId2"/>
    <p:sldLayoutId id="2147484087" r:id="rId3"/>
    <p:sldLayoutId id="2147484088" r:id="rId4"/>
    <p:sldLayoutId id="2147484089" r:id="rId5"/>
    <p:sldLayoutId id="2147484090" r:id="rId6"/>
    <p:sldLayoutId id="2147484091" r:id="rId7"/>
    <p:sldLayoutId id="2147484092" r:id="rId8"/>
    <p:sldLayoutId id="2147484093" r:id="rId9"/>
    <p:sldLayoutId id="2147484094" r:id="rId10"/>
    <p:sldLayoutId id="2147484095" r:id="rId11"/>
    <p:sldLayoutId id="214748409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400" kern="0" dirty="0" smtClean="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0" dirty="0" smtClean="0">
          <a:solidFill>
            <a:srgbClr val="000000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445814.344671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hu.com/a/280207137_610499" TargetMode="External"/><Relationship Id="rId2" Type="http://schemas.openxmlformats.org/officeDocument/2006/relationships/hyperlink" Target="http://www.hpts.ws/papers/2013/allwrong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l="22000" t="5000" r="2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435767"/>
            <a:ext cx="12192000" cy="11922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991390" y="3895318"/>
            <a:ext cx="8607425" cy="192405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宫晓利、蒲凌君、张久武    </a:t>
            </a:r>
            <a:endParaRPr lang="en-US" altLang="zh-CN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gongxiaoli@nankai.edu.cn</a:t>
            </a: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、pulingjun</a:t>
            </a:r>
            <a:r>
              <a:rPr lang="en-US" altLang="zh-CN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@nankai.edu.cn</a:t>
            </a:r>
            <a:r>
              <a:rPr lang="zh-CN" altLang="en-US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zhangjiuwu@nankai.edu.cn</a:t>
            </a:r>
            <a:endParaRPr lang="zh-CN" altLang="en-US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南开大学 计算机学院  网络空间安全学院</a:t>
            </a:r>
            <a:endParaRPr lang="en-US" altLang="zh-CN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zh-CN" altLang="en-US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2133974" y="3701853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895" y="123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9"/>
    </mc:Choice>
    <mc:Fallback xmlns="">
      <p:transition spd="slow" advTm="151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1520" y="1556792"/>
            <a:ext cx="9900984" cy="864096"/>
            <a:chOff x="857224" y="929082"/>
            <a:chExt cx="9900984" cy="864096"/>
          </a:xfrm>
        </p:grpSpPr>
        <p:sp>
          <p:nvSpPr>
            <p:cNvPr id="10" name="TextBox 9"/>
            <p:cNvSpPr txBox="1"/>
            <p:nvPr/>
          </p:nvSpPr>
          <p:spPr>
            <a:xfrm>
              <a:off x="1188132" y="929082"/>
              <a:ext cx="3005158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功能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8534" y="1408457"/>
              <a:ext cx="931967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当出现缺页异常，需调入新页面而内存已满时，置换算法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选择被置换的物理页面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7224" y="929082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7" name="图片 4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150016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731520" y="3140968"/>
            <a:ext cx="7089050" cy="1224136"/>
            <a:chOff x="844524" y="1858908"/>
            <a:chExt cx="7089050" cy="1224136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858908"/>
              <a:ext cx="3005158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设计目标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858908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8534" y="2325174"/>
              <a:ext cx="419078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尽可能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减少页面的调入调出次数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0" name="图片 4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243947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51" name="TextBox 50"/>
            <p:cNvSpPr txBox="1"/>
            <p:nvPr/>
          </p:nvSpPr>
          <p:spPr>
            <a:xfrm>
              <a:off x="1438534" y="2682934"/>
              <a:ext cx="649504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4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把未来不再访问或短期内不访问的页面调出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52" name="图片 5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9234" y="279723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F601CBF-E3C8-CB79-678E-06D3E10463F5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5" name="标题 8">
            <a:extLst>
              <a:ext uri="{FF2B5EF4-FFF2-40B4-BE49-F238E27FC236}">
                <a16:creationId xmlns:a16="http://schemas.microsoft.com/office/drawing/2014/main" id="{BE565CAD-A9D3-162F-99A7-FB95CF90E22A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置换算法的功能和目标</a:t>
            </a:r>
          </a:p>
        </p:txBody>
      </p:sp>
    </p:spTree>
    <p:extLst>
      <p:ext uri="{BB962C8B-B14F-4D97-AF65-F5344CB8AC3E}">
        <p14:creationId xmlns:p14="http://schemas.microsoft.com/office/powerpoint/2010/main" val="84122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161597" y="2956882"/>
            <a:ext cx="7166651" cy="832158"/>
            <a:chOff x="1284441" y="1924016"/>
            <a:chExt cx="7166651" cy="832158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924016"/>
              <a:ext cx="702007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缺页时，计算内存中每个逻辑页面的下一次访问时间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356064"/>
              <a:ext cx="428376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未来最长时间不访问的页面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4944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033025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161595" y="1948770"/>
            <a:ext cx="4504298" cy="400110"/>
            <a:chOff x="1284441" y="1223019"/>
            <a:chExt cx="4504298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223019"/>
              <a:ext cx="43577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置换在未来最长时间不访问的页面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32073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721678" y="2462118"/>
            <a:ext cx="2061954" cy="461665"/>
            <a:chOff x="844524" y="1524812"/>
            <a:chExt cx="2061954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524812"/>
              <a:ext cx="1731046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524812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21678" y="1556792"/>
            <a:ext cx="2061954" cy="461665"/>
            <a:chOff x="844524" y="855941"/>
            <a:chExt cx="2061954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855941"/>
              <a:ext cx="1731046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基本思路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855941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530D74C8-DDEE-6881-43AE-27192A5E9782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7" name="标题 8">
            <a:extLst>
              <a:ext uri="{FF2B5EF4-FFF2-40B4-BE49-F238E27FC236}">
                <a16:creationId xmlns:a16="http://schemas.microsoft.com/office/drawing/2014/main" id="{0C7B34B2-800C-3299-4CA3-C8BCA221377D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最优页面置换算法</a:t>
            </a:r>
            <a:r>
              <a:rPr lang="en-US" altLang="zh-CN" b="0" kern="0" dirty="0"/>
              <a:t>(OPT, optimal)</a:t>
            </a:r>
          </a:p>
        </p:txBody>
      </p:sp>
    </p:spTree>
    <p:extLst>
      <p:ext uri="{BB962C8B-B14F-4D97-AF65-F5344CB8AC3E}">
        <p14:creationId xmlns:p14="http://schemas.microsoft.com/office/powerpoint/2010/main" val="27806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078061" y="2000240"/>
            <a:ext cx="6429420" cy="324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3149499" y="2357430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078061" y="2716208"/>
            <a:ext cx="642942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078061" y="4144968"/>
            <a:ext cx="6429420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078061" y="4502158"/>
            <a:ext cx="6429420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126617" y="2716208"/>
            <a:ext cx="0" cy="140653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556036" y="2000240"/>
            <a:ext cx="0" cy="214472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897656" y="1892655"/>
            <a:ext cx="745470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13699" y="189265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014999" y="189265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507217" y="189265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021217" y="189265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3435" y="189265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014735" y="189265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500603" y="189265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24129" y="189265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14817" y="1889907"/>
            <a:ext cx="36715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21481" y="220344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13699" y="220344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14999" y="220344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07217" y="220344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21217" y="220344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13435" y="220344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14735" y="220344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00603" y="220344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24129" y="220344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522697" y="220344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513699" y="2574603"/>
            <a:ext cx="486000" cy="1492198"/>
            <a:chOff x="6390582" y="1717353"/>
            <a:chExt cx="486000" cy="1492198"/>
          </a:xfrm>
        </p:grpSpPr>
        <p:sp>
          <p:nvSpPr>
            <p:cNvPr id="52" name="TextBox 51"/>
            <p:cNvSpPr txBox="1"/>
            <p:nvPr/>
          </p:nvSpPr>
          <p:spPr>
            <a:xfrm>
              <a:off x="639058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9058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9058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9058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014999" y="2574603"/>
            <a:ext cx="486000" cy="1492198"/>
            <a:chOff x="5891882" y="1717353"/>
            <a:chExt cx="486000" cy="1492198"/>
          </a:xfrm>
        </p:grpSpPr>
        <p:sp>
          <p:nvSpPr>
            <p:cNvPr id="53" name="TextBox 52"/>
            <p:cNvSpPr txBox="1"/>
            <p:nvPr/>
          </p:nvSpPr>
          <p:spPr>
            <a:xfrm>
              <a:off x="589188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9188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9188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9188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07217" y="2574603"/>
            <a:ext cx="486000" cy="1492198"/>
            <a:chOff x="5384100" y="1717353"/>
            <a:chExt cx="486000" cy="1492198"/>
          </a:xfrm>
        </p:grpSpPr>
        <p:sp>
          <p:nvSpPr>
            <p:cNvPr id="54" name="TextBox 53"/>
            <p:cNvSpPr txBox="1"/>
            <p:nvPr/>
          </p:nvSpPr>
          <p:spPr>
            <a:xfrm>
              <a:off x="5384100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84100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84100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84100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21217" y="2574603"/>
            <a:ext cx="486000" cy="1492198"/>
            <a:chOff x="4898100" y="1717353"/>
            <a:chExt cx="486000" cy="1492198"/>
          </a:xfrm>
        </p:grpSpPr>
        <p:sp>
          <p:nvSpPr>
            <p:cNvPr id="55" name="TextBox 54"/>
            <p:cNvSpPr txBox="1"/>
            <p:nvPr/>
          </p:nvSpPr>
          <p:spPr>
            <a:xfrm>
              <a:off x="4898100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98100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98100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98100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14735" y="2574603"/>
            <a:ext cx="486000" cy="1492198"/>
            <a:chOff x="3891618" y="1717353"/>
            <a:chExt cx="486000" cy="1492198"/>
          </a:xfrm>
        </p:grpSpPr>
        <p:sp>
          <p:nvSpPr>
            <p:cNvPr id="57" name="TextBox 56"/>
            <p:cNvSpPr txBox="1"/>
            <p:nvPr/>
          </p:nvSpPr>
          <p:spPr>
            <a:xfrm>
              <a:off x="3891618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91618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91618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91618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500603" y="2574603"/>
            <a:ext cx="486000" cy="1492198"/>
            <a:chOff x="3377486" y="1717353"/>
            <a:chExt cx="486000" cy="1492198"/>
          </a:xfrm>
        </p:grpSpPr>
        <p:sp>
          <p:nvSpPr>
            <p:cNvPr id="58" name="TextBox 57"/>
            <p:cNvSpPr txBox="1"/>
            <p:nvPr/>
          </p:nvSpPr>
          <p:spPr>
            <a:xfrm>
              <a:off x="3377486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77486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77486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77486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024129" y="2574603"/>
            <a:ext cx="486000" cy="1492198"/>
            <a:chOff x="2901012" y="1717353"/>
            <a:chExt cx="486000" cy="1492198"/>
          </a:xfrm>
        </p:grpSpPr>
        <p:sp>
          <p:nvSpPr>
            <p:cNvPr id="59" name="TextBox 58"/>
            <p:cNvSpPr txBox="1"/>
            <p:nvPr/>
          </p:nvSpPr>
          <p:spPr>
            <a:xfrm>
              <a:off x="2901012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901012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901012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901012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58606" y="2574603"/>
            <a:ext cx="486000" cy="1492198"/>
            <a:chOff x="2399580" y="1717353"/>
            <a:chExt cx="486000" cy="1492198"/>
          </a:xfrm>
          <a:noFill/>
        </p:grpSpPr>
        <p:sp>
          <p:nvSpPr>
            <p:cNvPr id="60" name="TextBox 59"/>
            <p:cNvSpPr txBox="1"/>
            <p:nvPr/>
          </p:nvSpPr>
          <p:spPr>
            <a:xfrm>
              <a:off x="2399580" y="171735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99580" y="2062778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99580" y="243173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99580" y="2788923"/>
              <a:ext cx="486000" cy="420628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657325" y="2574603"/>
            <a:ext cx="42294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623283" y="29200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623283" y="328898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623283" y="364617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128606" y="2566902"/>
            <a:ext cx="41456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084953" y="291476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90011" y="328898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070036" y="364103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231673" y="1889907"/>
            <a:ext cx="26145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3113693" y="2309805"/>
            <a:ext cx="1081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09413" y="1952615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113693" y="4095755"/>
            <a:ext cx="14382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113691" y="4524385"/>
            <a:ext cx="12954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每页的下次访问时间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513435" y="4443427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499146" y="462599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b=6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470570" y="4805380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c=9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6487160" y="498317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d=10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41154" y="2414045"/>
            <a:ext cx="234000" cy="1980775"/>
            <a:chOff x="4518037" y="1556793"/>
            <a:chExt cx="234000" cy="1980775"/>
          </a:xfrm>
        </p:grpSpPr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18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442144" y="2574603"/>
            <a:ext cx="557293" cy="1492198"/>
            <a:chOff x="4319025" y="1717353"/>
            <a:chExt cx="557293" cy="1492198"/>
          </a:xfrm>
        </p:grpSpPr>
        <p:sp>
          <p:nvSpPr>
            <p:cNvPr id="56" name="TextBox 55"/>
            <p:cNvSpPr txBox="1"/>
            <p:nvPr/>
          </p:nvSpPr>
          <p:spPr>
            <a:xfrm>
              <a:off x="4390318" y="171735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90318" y="20627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90318" y="24317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90318" y="278892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98"/>
            <p:cNvSpPr>
              <a:spLocks/>
            </p:cNvSpPr>
            <p:nvPr/>
          </p:nvSpPr>
          <p:spPr bwMode="auto">
            <a:xfrm>
              <a:off x="4319025" y="3073967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140238" y="2995947"/>
            <a:ext cx="430887" cy="107599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TextBox 79"/>
          <p:cNvSpPr txBox="1"/>
          <p:nvPr/>
        </p:nvSpPr>
        <p:spPr>
          <a:xfrm>
            <a:off x="4558606" y="328372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TextBox 58"/>
          <p:cNvSpPr txBox="1"/>
          <p:nvPr/>
        </p:nvSpPr>
        <p:spPr>
          <a:xfrm>
            <a:off x="5022614" y="256934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TextBox 89"/>
          <p:cNvSpPr txBox="1"/>
          <p:nvPr/>
        </p:nvSpPr>
        <p:spPr>
          <a:xfrm>
            <a:off x="5500865" y="364103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TextBox 66"/>
          <p:cNvSpPr txBox="1"/>
          <p:nvPr/>
        </p:nvSpPr>
        <p:spPr>
          <a:xfrm>
            <a:off x="6014735" y="292164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TextBox 23"/>
          <p:cNvSpPr txBox="1"/>
          <p:nvPr/>
        </p:nvSpPr>
        <p:spPr>
          <a:xfrm>
            <a:off x="7508495" y="189429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23"/>
          <p:cNvSpPr txBox="1"/>
          <p:nvPr/>
        </p:nvSpPr>
        <p:spPr>
          <a:xfrm>
            <a:off x="7020692" y="189381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TextBox 23"/>
          <p:cNvSpPr txBox="1"/>
          <p:nvPr/>
        </p:nvSpPr>
        <p:spPr>
          <a:xfrm>
            <a:off x="8513699" y="188851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113"/>
          <p:cNvSpPr txBox="1"/>
          <p:nvPr/>
        </p:nvSpPr>
        <p:spPr>
          <a:xfrm>
            <a:off x="6487160" y="4983310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d=10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23"/>
          <p:cNvSpPr txBox="1"/>
          <p:nvPr/>
        </p:nvSpPr>
        <p:spPr>
          <a:xfrm>
            <a:off x="8997048" y="1895386"/>
            <a:ext cx="54929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66"/>
          <p:cNvSpPr txBox="1"/>
          <p:nvPr/>
        </p:nvSpPr>
        <p:spPr>
          <a:xfrm>
            <a:off x="7020692" y="292164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TextBox 66"/>
          <p:cNvSpPr txBox="1"/>
          <p:nvPr/>
        </p:nvSpPr>
        <p:spPr>
          <a:xfrm>
            <a:off x="7506692" y="257189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TextBox 66"/>
          <p:cNvSpPr txBox="1"/>
          <p:nvPr/>
        </p:nvSpPr>
        <p:spPr>
          <a:xfrm>
            <a:off x="8018711" y="292164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66"/>
          <p:cNvSpPr txBox="1"/>
          <p:nvPr/>
        </p:nvSpPr>
        <p:spPr>
          <a:xfrm>
            <a:off x="8515602" y="328447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4" name="组合 133"/>
          <p:cNvGrpSpPr/>
          <p:nvPr/>
        </p:nvGrpSpPr>
        <p:grpSpPr>
          <a:xfrm>
            <a:off x="9149607" y="2420870"/>
            <a:ext cx="234000" cy="1980775"/>
            <a:chOff x="4518037" y="1556793"/>
            <a:chExt cx="234000" cy="1980775"/>
          </a:xfrm>
        </p:grpSpPr>
        <p:sp>
          <p:nvSpPr>
            <p:cNvPr id="135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36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37" name="TextBox 110"/>
          <p:cNvSpPr txBox="1"/>
          <p:nvPr/>
        </p:nvSpPr>
        <p:spPr>
          <a:xfrm>
            <a:off x="9015792" y="4472237"/>
            <a:ext cx="824624" cy="787075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a=?</a:t>
            </a: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ts val="1200"/>
              </a:lnSpc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d=?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25CD8E-4BFE-35FD-698A-1F29CE6C51B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929A4B26-77CA-D58C-A2D8-25162A915D86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最优页面置换算法示例</a:t>
            </a:r>
          </a:p>
        </p:txBody>
      </p:sp>
    </p:spTree>
    <p:extLst>
      <p:ext uri="{BB962C8B-B14F-4D97-AF65-F5344CB8AC3E}">
        <p14:creationId xmlns:p14="http://schemas.microsoft.com/office/powerpoint/2010/main" val="19488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112" grpId="0"/>
      <p:bldP spid="113" grpId="0"/>
      <p:bldP spid="114" grpId="0"/>
      <p:bldP spid="95" grpId="0"/>
      <p:bldP spid="95" grpId="1"/>
      <p:bldP spid="95" grpId="2"/>
      <p:bldP spid="116" grpId="0"/>
      <p:bldP spid="116" grpId="1"/>
      <p:bldP spid="116" grpId="2"/>
      <p:bldP spid="121" grpId="0"/>
      <p:bldP spid="121" grpId="1"/>
      <p:bldP spid="121" grpId="2"/>
      <p:bldP spid="122" grpId="0"/>
      <p:bldP spid="122" grpId="1"/>
      <p:bldP spid="122" grpId="2"/>
      <p:bldP spid="124" grpId="0"/>
      <p:bldP spid="124" grpId="1"/>
      <p:bldP spid="124" grpId="2"/>
      <p:bldP spid="125" grpId="0"/>
      <p:bldP spid="125" grpId="1"/>
      <p:bldP spid="125" grpId="2"/>
      <p:bldP spid="126" grpId="0"/>
      <p:bldP spid="126" grpId="1"/>
      <p:bldP spid="126" grpId="2"/>
      <p:bldP spid="127" grpId="0"/>
      <p:bldP spid="128" grpId="0"/>
      <p:bldP spid="128" grpId="1"/>
      <p:bldP spid="128" grpId="2"/>
      <p:bldP spid="130" grpId="0"/>
      <p:bldP spid="130" grpId="1"/>
      <p:bldP spid="130" grpId="2"/>
      <p:bldP spid="131" grpId="0"/>
      <p:bldP spid="131" grpId="1"/>
      <p:bldP spid="131" grpId="2"/>
      <p:bldP spid="132" grpId="0"/>
      <p:bldP spid="132" grpId="1"/>
      <p:bldP spid="132" grpId="2"/>
      <p:bldP spid="133" grpId="0"/>
      <p:bldP spid="133" grpId="1"/>
      <p:bldP spid="133" grpId="2"/>
      <p:bldP spid="1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71437" y="3741676"/>
            <a:ext cx="5860666" cy="956444"/>
            <a:chOff x="1284441" y="2751958"/>
            <a:chExt cx="5860666" cy="956444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751958"/>
              <a:ext cx="376987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缺页最少，是理想情况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041414"/>
              <a:ext cx="31938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实际系统中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无法实现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1020" y="3308292"/>
              <a:ext cx="571408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无法预知每个页面在下次访问前的等待时间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8" name="图片 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91019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135430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853559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1171439" y="2678142"/>
            <a:ext cx="7012793" cy="691486"/>
            <a:chOff x="1284441" y="1848664"/>
            <a:chExt cx="7012793" cy="691486"/>
          </a:xfrm>
        </p:grpSpPr>
        <p:sp>
          <p:nvSpPr>
            <p:cNvPr id="21" name="TextBox 20"/>
            <p:cNvSpPr txBox="1"/>
            <p:nvPr/>
          </p:nvSpPr>
          <p:spPr>
            <a:xfrm>
              <a:off x="1431020" y="1848664"/>
              <a:ext cx="686621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缺页时，计算内存中每个逻辑页面的下一次访问时间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140040"/>
              <a:ext cx="435771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未来最长时间不访问的页面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233423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95767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171437" y="1931473"/>
            <a:ext cx="4504298" cy="400110"/>
            <a:chOff x="1284441" y="1205722"/>
            <a:chExt cx="4504298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205722"/>
              <a:ext cx="43577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置换在未来最长时间不访问的页面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30344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746161" y="3361356"/>
            <a:ext cx="1784011" cy="461665"/>
            <a:chOff x="859163" y="2443646"/>
            <a:chExt cx="1784011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443646"/>
              <a:ext cx="1465450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算法特征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443646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15866" y="2318102"/>
            <a:ext cx="2499814" cy="461665"/>
            <a:chOff x="844524" y="1524812"/>
            <a:chExt cx="2499814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524812"/>
              <a:ext cx="2168906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算法实现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524812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1520" y="1556792"/>
            <a:ext cx="1982800" cy="461665"/>
            <a:chOff x="844524" y="855941"/>
            <a:chExt cx="1982800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1175431" y="855941"/>
              <a:ext cx="1651893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基本思路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855941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08440" y="4930452"/>
            <a:ext cx="6580234" cy="658788"/>
            <a:chOff x="1277914" y="3929186"/>
            <a:chExt cx="6580234" cy="658788"/>
          </a:xfrm>
        </p:grpSpPr>
        <p:sp>
          <p:nvSpPr>
            <p:cNvPr id="30" name="TextBox 29"/>
            <p:cNvSpPr txBox="1"/>
            <p:nvPr/>
          </p:nvSpPr>
          <p:spPr>
            <a:xfrm>
              <a:off x="1435782" y="3929186"/>
              <a:ext cx="6422366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在模拟器上运行某个程序，并记录每一次的页面访问情况</a:t>
              </a:r>
              <a:endParaRPr lang="en-US" altLang="zh-CN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35783" y="4218642"/>
              <a:ext cx="313621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第二遍运行时使用最优算法</a:t>
              </a: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401268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430214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2" name="组合 11"/>
          <p:cNvGrpSpPr/>
          <p:nvPr/>
        </p:nvGrpSpPr>
        <p:grpSpPr>
          <a:xfrm>
            <a:off x="1179551" y="4618064"/>
            <a:ext cx="4556409" cy="384721"/>
            <a:chOff x="1390781" y="3014145"/>
            <a:chExt cx="4556409" cy="384721"/>
          </a:xfrm>
        </p:grpSpPr>
        <p:sp>
          <p:nvSpPr>
            <p:cNvPr id="29" name="TextBox 28"/>
            <p:cNvSpPr txBox="1"/>
            <p:nvPr/>
          </p:nvSpPr>
          <p:spPr>
            <a:xfrm>
              <a:off x="1529248" y="3014145"/>
              <a:ext cx="4417942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indent="1588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作为置换算法的性能评价依据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0781" y="3118170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F57A8CA3-0318-9BF8-2DAA-804D3332335D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1" name="标题 8">
            <a:extLst>
              <a:ext uri="{FF2B5EF4-FFF2-40B4-BE49-F238E27FC236}">
                <a16:creationId xmlns:a16="http://schemas.microsoft.com/office/drawing/2014/main" id="{FCCE12BD-D07D-6082-E514-E2F3D4B1D26E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最优页面置换算法</a:t>
            </a:r>
            <a:r>
              <a:rPr lang="en-US" altLang="zh-CN" b="0" kern="0" dirty="0"/>
              <a:t>(OPT, optimal)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89BB34B-B804-453C-BEAD-949ED3337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451" y="5532116"/>
            <a:ext cx="5624745" cy="830997"/>
          </a:xfrm>
          <a:prstGeom prst="rect">
            <a:avLst/>
          </a:prstGeom>
          <a:solidFill>
            <a:srgbClr val="FDFDF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Helvetica Neue"/>
              </a:rPr>
              <a:t>Paper Title: 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Benchmarking, Analysis, and Optimization of Serverless Function Snaphots</a:t>
            </a:r>
            <a:b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Helvetica Neue"/>
              </a:rPr>
              <a:t>Link: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2A7AE2"/>
                </a:solidFill>
                <a:effectLst/>
                <a:latin typeface="Arial" panose="020B0604020202020204" pitchFamily="34" charset="0"/>
                <a:ea typeface="Helvetica Neue"/>
                <a:hlinkClick r:id="rId3"/>
              </a:rPr>
              <a:t>https://dl.acm.org/doi/10.1145/3445814.3446714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Helvetica Neue"/>
              </a:rPr>
              <a:t>Year: 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" panose="020B0604020202020204" pitchFamily="34" charset="0"/>
                <a:ea typeface="Helvetica Neue"/>
              </a:rPr>
              <a:t>ASPLOS 2021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7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3092891" y="2057976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个页帧中执行：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198196" y="2385003"/>
            <a:ext cx="3583189" cy="369332"/>
            <a:chOff x="988811" y="1447439"/>
            <a:chExt cx="3583189" cy="369332"/>
          </a:xfrm>
        </p:grpSpPr>
        <p:sp>
          <p:nvSpPr>
            <p:cNvPr id="133" name="TextBox 132"/>
            <p:cNvSpPr txBox="1"/>
            <p:nvPr/>
          </p:nvSpPr>
          <p:spPr>
            <a:xfrm>
              <a:off x="1123274" y="1447439"/>
              <a:ext cx="34487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假定初始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a-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b-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c-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＞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顺序</a:t>
              </a:r>
            </a:p>
          </p:txBody>
        </p:sp>
        <p:pic>
          <p:nvPicPr>
            <p:cNvPr id="134" name="图片 133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8811" y="1556448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6769622" y="1817190"/>
            <a:ext cx="1836384" cy="1302789"/>
            <a:chOff x="4560239" y="879624"/>
            <a:chExt cx="1836384" cy="1302789"/>
          </a:xfrm>
        </p:grpSpPr>
        <p:sp>
          <p:nvSpPr>
            <p:cNvPr id="24" name="TextBox 23"/>
            <p:cNvSpPr txBox="1"/>
            <p:nvPr/>
          </p:nvSpPr>
          <p:spPr>
            <a:xfrm>
              <a:off x="5322023" y="879624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5197561" y="965349"/>
              <a:ext cx="720000" cy="864000"/>
            </a:xfrm>
            <a:prstGeom prst="rect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8" name="直接连接符 167"/>
            <p:cNvCxnSpPr>
              <a:stCxn id="166" idx="1"/>
              <a:endCxn id="166" idx="3"/>
            </p:cNvCxnSpPr>
            <p:nvPr/>
          </p:nvCxnSpPr>
          <p:spPr>
            <a:xfrm rot="10800000" flipH="1">
              <a:off x="5197561" y="1397349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rot="10800000" flipH="1">
              <a:off x="5197561" y="1179663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rot="10800000" flipH="1">
              <a:off x="5197561" y="1608291"/>
              <a:ext cx="72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箭头连接符 171"/>
            <p:cNvCxnSpPr/>
            <p:nvPr/>
          </p:nvCxnSpPr>
          <p:spPr>
            <a:xfrm>
              <a:off x="4560239" y="1070125"/>
              <a:ext cx="500066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Box 172"/>
            <p:cNvSpPr txBox="1"/>
            <p:nvPr/>
          </p:nvSpPr>
          <p:spPr>
            <a:xfrm>
              <a:off x="5322023" y="1103463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322023" y="1308252"/>
              <a:ext cx="486000" cy="29751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20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4891083" y="1813081"/>
              <a:ext cx="1505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访问页面链表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67609" y="3206254"/>
            <a:ext cx="6491829" cy="2599010"/>
            <a:chOff x="358224" y="2268690"/>
            <a:chExt cx="6491829" cy="2599010"/>
          </a:xfrm>
        </p:grpSpPr>
        <p:sp>
          <p:nvSpPr>
            <p:cNvPr id="8" name="矩形 7"/>
            <p:cNvSpPr/>
            <p:nvPr/>
          </p:nvSpPr>
          <p:spPr>
            <a:xfrm>
              <a:off x="358224" y="2347700"/>
              <a:ext cx="6429420" cy="252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429662" y="2704890"/>
              <a:ext cx="6286544" cy="1588"/>
            </a:xfrm>
            <a:prstGeom prst="line">
              <a:avLst/>
            </a:prstGeom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429662" y="3062080"/>
              <a:ext cx="628654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429662" y="4490840"/>
              <a:ext cx="628654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5400000">
              <a:off x="763044" y="3756622"/>
              <a:ext cx="128588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5400000">
              <a:off x="835273" y="3400226"/>
              <a:ext cx="200026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6115226" y="2268690"/>
              <a:ext cx="734827" cy="420628"/>
            </a:xfrm>
            <a:prstGeom prst="rect">
              <a:avLst/>
            </a:prstGeom>
            <a:noFill/>
            <a:effectLst/>
          </p:spPr>
          <p:txBody>
            <a:bodyPr wrap="square" rtlCol="0" anchor="ctr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74812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01380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793598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94898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80766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04292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802860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5810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9386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9516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78738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30138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93598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94898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780766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04292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802860" y="257947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903446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903446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903446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03446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370174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1370174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370174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370174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360428" y="227150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93855" y="2666790"/>
              <a:ext cx="109834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访问请求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89576" y="2309600"/>
              <a:ext cx="87106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93855" y="4452740"/>
              <a:ext cx="116978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429924" y="3352930"/>
              <a:ext cx="430887" cy="1063587"/>
            </a:xfrm>
            <a:prstGeom prst="rect">
              <a:avLst/>
            </a:prstGeom>
            <a:noFill/>
            <a:effectLst/>
          </p:spPr>
          <p:txBody>
            <a:bodyPr vert="eaVert"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baseline="-2500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物理帧号</a:t>
              </a:r>
              <a:endPara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4778351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5254604" y="2268690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9044469" y="1733585"/>
            <a:ext cx="900542" cy="1991755"/>
            <a:chOff x="6835086" y="796019"/>
            <a:chExt cx="900542" cy="1991755"/>
          </a:xfrm>
        </p:grpSpPr>
        <p:sp>
          <p:nvSpPr>
            <p:cNvPr id="135" name="矩形 134"/>
            <p:cNvSpPr/>
            <p:nvPr/>
          </p:nvSpPr>
          <p:spPr>
            <a:xfrm>
              <a:off x="6865860" y="79601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>
              <a:off x="6865860" y="115320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>
              <a:off x="6865860" y="151039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>
              <a:off x="6865860" y="1867589"/>
              <a:ext cx="739460" cy="369730"/>
            </a:xfrm>
            <a:prstGeom prst="rect">
              <a:avLst/>
            </a:prstGeo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6865860" y="862688"/>
              <a:ext cx="739460" cy="224190"/>
              <a:chOff x="7000892" y="495279"/>
              <a:chExt cx="720000" cy="218290"/>
            </a:xfrm>
          </p:grpSpPr>
          <p:cxnSp>
            <p:nvCxnSpPr>
              <p:cNvPr id="141" name="直接连接符 140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组合 145"/>
            <p:cNvGrpSpPr/>
            <p:nvPr/>
          </p:nvGrpSpPr>
          <p:grpSpPr>
            <a:xfrm>
              <a:off x="6865860" y="1224647"/>
              <a:ext cx="739460" cy="224190"/>
              <a:chOff x="7000892" y="495279"/>
              <a:chExt cx="720000" cy="218290"/>
            </a:xfrm>
          </p:grpSpPr>
          <p:cxnSp>
            <p:nvCxnSpPr>
              <p:cNvPr id="147" name="直接连接符 146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组合 150"/>
            <p:cNvGrpSpPr/>
            <p:nvPr/>
          </p:nvGrpSpPr>
          <p:grpSpPr>
            <a:xfrm>
              <a:off x="6865860" y="1581837"/>
              <a:ext cx="739460" cy="224190"/>
              <a:chOff x="7000892" y="495279"/>
              <a:chExt cx="720000" cy="218290"/>
            </a:xfrm>
          </p:grpSpPr>
          <p:cxnSp>
            <p:nvCxnSpPr>
              <p:cNvPr id="152" name="直接连接符 151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组合 155"/>
            <p:cNvGrpSpPr/>
            <p:nvPr/>
          </p:nvGrpSpPr>
          <p:grpSpPr>
            <a:xfrm>
              <a:off x="6865860" y="1939027"/>
              <a:ext cx="739460" cy="224190"/>
              <a:chOff x="7000892" y="495279"/>
              <a:chExt cx="720000" cy="218290"/>
            </a:xfrm>
          </p:grpSpPr>
          <p:cxnSp>
            <p:nvCxnSpPr>
              <p:cNvPr id="157" name="直接连接符 156"/>
              <p:cNvCxnSpPr/>
              <p:nvPr/>
            </p:nvCxnSpPr>
            <p:spPr>
              <a:xfrm rot="10800000" flipH="1">
                <a:off x="7000892" y="495279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/>
              <p:cNvCxnSpPr/>
              <p:nvPr/>
            </p:nvCxnSpPr>
            <p:spPr>
              <a:xfrm rot="10800000" flipH="1">
                <a:off x="7000892" y="564343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连接符 158"/>
              <p:cNvCxnSpPr/>
              <p:nvPr/>
            </p:nvCxnSpPr>
            <p:spPr>
              <a:xfrm rot="10800000" flipH="1">
                <a:off x="7000892" y="640544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/>
              <p:cNvCxnSpPr/>
              <p:nvPr/>
            </p:nvCxnSpPr>
            <p:spPr>
              <a:xfrm rot="10800000" flipH="1">
                <a:off x="7000892" y="711981"/>
                <a:ext cx="720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xtBox 178"/>
            <p:cNvSpPr txBox="1"/>
            <p:nvPr/>
          </p:nvSpPr>
          <p:spPr>
            <a:xfrm>
              <a:off x="6835086" y="2264554"/>
              <a:ext cx="9005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进程占用物理内存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4012243" y="3888202"/>
            <a:ext cx="486000" cy="1492198"/>
            <a:chOff x="1802860" y="2950638"/>
            <a:chExt cx="486000" cy="1492198"/>
          </a:xfrm>
        </p:grpSpPr>
        <p:sp>
          <p:nvSpPr>
            <p:cNvPr id="161" name="TextBox 59"/>
            <p:cNvSpPr txBox="1"/>
            <p:nvPr/>
          </p:nvSpPr>
          <p:spPr>
            <a:xfrm>
              <a:off x="180286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TextBox 69"/>
            <p:cNvSpPr txBox="1"/>
            <p:nvPr/>
          </p:nvSpPr>
          <p:spPr>
            <a:xfrm>
              <a:off x="180286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TextBox 79"/>
            <p:cNvSpPr txBox="1"/>
            <p:nvPr/>
          </p:nvSpPr>
          <p:spPr>
            <a:xfrm>
              <a:off x="180286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TextBox 91"/>
            <p:cNvSpPr txBox="1"/>
            <p:nvPr/>
          </p:nvSpPr>
          <p:spPr>
            <a:xfrm>
              <a:off x="180286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513675" y="3888202"/>
            <a:ext cx="486000" cy="1492198"/>
            <a:chOff x="2304292" y="2950638"/>
            <a:chExt cx="486000" cy="1492198"/>
          </a:xfrm>
        </p:grpSpPr>
        <p:sp>
          <p:nvSpPr>
            <p:cNvPr id="165" name="TextBox 58"/>
            <p:cNvSpPr txBox="1"/>
            <p:nvPr/>
          </p:nvSpPr>
          <p:spPr>
            <a:xfrm>
              <a:off x="230429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" name="TextBox 68"/>
            <p:cNvSpPr txBox="1"/>
            <p:nvPr/>
          </p:nvSpPr>
          <p:spPr>
            <a:xfrm>
              <a:off x="230429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TextBox 78"/>
            <p:cNvSpPr txBox="1"/>
            <p:nvPr/>
          </p:nvSpPr>
          <p:spPr>
            <a:xfrm>
              <a:off x="230429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TextBox 90"/>
            <p:cNvSpPr txBox="1"/>
            <p:nvPr/>
          </p:nvSpPr>
          <p:spPr>
            <a:xfrm>
              <a:off x="230429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990149" y="3888202"/>
            <a:ext cx="486000" cy="1492198"/>
            <a:chOff x="2780766" y="2950638"/>
            <a:chExt cx="486000" cy="1492198"/>
          </a:xfrm>
        </p:grpSpPr>
        <p:sp>
          <p:nvSpPr>
            <p:cNvPr id="180" name="TextBox 57"/>
            <p:cNvSpPr txBox="1"/>
            <p:nvPr/>
          </p:nvSpPr>
          <p:spPr>
            <a:xfrm>
              <a:off x="2780766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1" name="TextBox 67"/>
            <p:cNvSpPr txBox="1"/>
            <p:nvPr/>
          </p:nvSpPr>
          <p:spPr>
            <a:xfrm>
              <a:off x="2780766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TextBox 77"/>
            <p:cNvSpPr txBox="1"/>
            <p:nvPr/>
          </p:nvSpPr>
          <p:spPr>
            <a:xfrm>
              <a:off x="2780766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TextBox 89"/>
            <p:cNvSpPr txBox="1"/>
            <p:nvPr/>
          </p:nvSpPr>
          <p:spPr>
            <a:xfrm>
              <a:off x="2780766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504281" y="3888202"/>
            <a:ext cx="486000" cy="1492198"/>
            <a:chOff x="3294898" y="2950638"/>
            <a:chExt cx="486000" cy="1492198"/>
          </a:xfrm>
        </p:grpSpPr>
        <p:sp>
          <p:nvSpPr>
            <p:cNvPr id="184" name="TextBox 56"/>
            <p:cNvSpPr txBox="1"/>
            <p:nvPr/>
          </p:nvSpPr>
          <p:spPr>
            <a:xfrm>
              <a:off x="329489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TextBox 66"/>
            <p:cNvSpPr txBox="1"/>
            <p:nvPr/>
          </p:nvSpPr>
          <p:spPr>
            <a:xfrm>
              <a:off x="329489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TextBox 76"/>
            <p:cNvSpPr txBox="1"/>
            <p:nvPr/>
          </p:nvSpPr>
          <p:spPr>
            <a:xfrm>
              <a:off x="329489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TextBox 88"/>
            <p:cNvSpPr txBox="1"/>
            <p:nvPr/>
          </p:nvSpPr>
          <p:spPr>
            <a:xfrm>
              <a:off x="329489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137575" y="3724992"/>
            <a:ext cx="234000" cy="1985000"/>
            <a:chOff x="3928192" y="2787428"/>
            <a:chExt cx="234000" cy="1985000"/>
          </a:xfrm>
        </p:grpSpPr>
        <p:sp>
          <p:nvSpPr>
            <p:cNvPr id="188" name="AutoShape 100"/>
            <p:cNvSpPr>
              <a:spLocks noChangeArrowheads="1"/>
            </p:cNvSpPr>
            <p:nvPr/>
          </p:nvSpPr>
          <p:spPr bwMode="auto">
            <a:xfrm>
              <a:off x="3966292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89" name="Oval 101"/>
            <p:cNvSpPr>
              <a:spLocks/>
            </p:cNvSpPr>
            <p:nvPr/>
          </p:nvSpPr>
          <p:spPr bwMode="auto">
            <a:xfrm>
              <a:off x="3928192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7127107" y="3724992"/>
            <a:ext cx="236924" cy="1985000"/>
            <a:chOff x="4917724" y="2787428"/>
            <a:chExt cx="236924" cy="1985000"/>
          </a:xfrm>
        </p:grpSpPr>
        <p:sp>
          <p:nvSpPr>
            <p:cNvPr id="190" name="Oval 101"/>
            <p:cNvSpPr>
              <a:spLocks/>
            </p:cNvSpPr>
            <p:nvPr/>
          </p:nvSpPr>
          <p:spPr bwMode="auto">
            <a:xfrm>
              <a:off x="4917724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1" name="AutoShape 100"/>
            <p:cNvSpPr>
              <a:spLocks noChangeArrowheads="1"/>
            </p:cNvSpPr>
            <p:nvPr/>
          </p:nvSpPr>
          <p:spPr bwMode="auto">
            <a:xfrm>
              <a:off x="4974648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7620298" y="3711242"/>
            <a:ext cx="236924" cy="1985000"/>
            <a:chOff x="5410915" y="2773678"/>
            <a:chExt cx="236924" cy="1985000"/>
          </a:xfrm>
        </p:grpSpPr>
        <p:sp>
          <p:nvSpPr>
            <p:cNvPr id="192" name="Oval 101"/>
            <p:cNvSpPr>
              <a:spLocks/>
            </p:cNvSpPr>
            <p:nvPr/>
          </p:nvSpPr>
          <p:spPr bwMode="auto">
            <a:xfrm>
              <a:off x="5410915" y="277367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3" name="AutoShape 100"/>
            <p:cNvSpPr>
              <a:spLocks noChangeArrowheads="1"/>
            </p:cNvSpPr>
            <p:nvPr/>
          </p:nvSpPr>
          <p:spPr bwMode="auto">
            <a:xfrm>
              <a:off x="5467839" y="457867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solidFill>
                <a:srgbClr val="7030A0"/>
              </a:solidFill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8134114" y="3724992"/>
            <a:ext cx="234000" cy="1985000"/>
            <a:chOff x="5924731" y="2787428"/>
            <a:chExt cx="234000" cy="1985000"/>
          </a:xfrm>
        </p:grpSpPr>
        <p:sp>
          <p:nvSpPr>
            <p:cNvPr id="194" name="Oval 101"/>
            <p:cNvSpPr>
              <a:spLocks/>
            </p:cNvSpPr>
            <p:nvPr/>
          </p:nvSpPr>
          <p:spPr bwMode="auto">
            <a:xfrm>
              <a:off x="5924731" y="278742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5" name="AutoShape 100"/>
            <p:cNvSpPr>
              <a:spLocks noChangeArrowheads="1"/>
            </p:cNvSpPr>
            <p:nvPr/>
          </p:nvSpPr>
          <p:spPr bwMode="auto">
            <a:xfrm>
              <a:off x="5968273" y="459242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597513" y="3711242"/>
            <a:ext cx="234000" cy="1985000"/>
            <a:chOff x="6388130" y="2773678"/>
            <a:chExt cx="234000" cy="1985000"/>
          </a:xfrm>
        </p:grpSpPr>
        <p:sp>
          <p:nvSpPr>
            <p:cNvPr id="196" name="Oval 101"/>
            <p:cNvSpPr>
              <a:spLocks/>
            </p:cNvSpPr>
            <p:nvPr/>
          </p:nvSpPr>
          <p:spPr bwMode="auto">
            <a:xfrm>
              <a:off x="6388130" y="2773678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97" name="AutoShape 100"/>
            <p:cNvSpPr>
              <a:spLocks noChangeArrowheads="1"/>
            </p:cNvSpPr>
            <p:nvPr/>
          </p:nvSpPr>
          <p:spPr bwMode="auto">
            <a:xfrm>
              <a:off x="6431672" y="457867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898911" y="3888202"/>
            <a:ext cx="590070" cy="1492198"/>
            <a:chOff x="3689528" y="2950638"/>
            <a:chExt cx="590070" cy="1492198"/>
          </a:xfrm>
        </p:grpSpPr>
        <p:sp>
          <p:nvSpPr>
            <p:cNvPr id="198" name="TextBox 55"/>
            <p:cNvSpPr txBox="1"/>
            <p:nvPr/>
          </p:nvSpPr>
          <p:spPr>
            <a:xfrm>
              <a:off x="379359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TextBox 65"/>
            <p:cNvSpPr txBox="1"/>
            <p:nvPr/>
          </p:nvSpPr>
          <p:spPr>
            <a:xfrm>
              <a:off x="379359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TextBox 75"/>
            <p:cNvSpPr txBox="1"/>
            <p:nvPr/>
          </p:nvSpPr>
          <p:spPr>
            <a:xfrm>
              <a:off x="379359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TextBox 87"/>
            <p:cNvSpPr txBox="1"/>
            <p:nvPr/>
          </p:nvSpPr>
          <p:spPr>
            <a:xfrm>
              <a:off x="379359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AutoShape 98"/>
            <p:cNvSpPr>
              <a:spLocks/>
            </p:cNvSpPr>
            <p:nvPr/>
          </p:nvSpPr>
          <p:spPr bwMode="auto">
            <a:xfrm>
              <a:off x="3689528" y="324732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510763" y="3888202"/>
            <a:ext cx="486000" cy="1492198"/>
            <a:chOff x="4301380" y="2950638"/>
            <a:chExt cx="486000" cy="1492198"/>
          </a:xfrm>
        </p:grpSpPr>
        <p:sp>
          <p:nvSpPr>
            <p:cNvPr id="203" name="TextBox 54"/>
            <p:cNvSpPr txBox="1"/>
            <p:nvPr/>
          </p:nvSpPr>
          <p:spPr>
            <a:xfrm>
              <a:off x="430138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TextBox 64"/>
            <p:cNvSpPr txBox="1"/>
            <p:nvPr/>
          </p:nvSpPr>
          <p:spPr>
            <a:xfrm>
              <a:off x="430138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TextBox 74"/>
            <p:cNvSpPr txBox="1"/>
            <p:nvPr/>
          </p:nvSpPr>
          <p:spPr>
            <a:xfrm>
              <a:off x="430138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6" name="TextBox 86"/>
            <p:cNvSpPr txBox="1"/>
            <p:nvPr/>
          </p:nvSpPr>
          <p:spPr>
            <a:xfrm>
              <a:off x="430138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899043" y="3888202"/>
            <a:ext cx="583720" cy="1492198"/>
            <a:chOff x="4689660" y="2950638"/>
            <a:chExt cx="583720" cy="1492198"/>
          </a:xfrm>
        </p:grpSpPr>
        <p:sp>
          <p:nvSpPr>
            <p:cNvPr id="207" name="TextBox 53"/>
            <p:cNvSpPr txBox="1"/>
            <p:nvPr/>
          </p:nvSpPr>
          <p:spPr>
            <a:xfrm>
              <a:off x="4787380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8" name="TextBox 63"/>
            <p:cNvSpPr txBox="1"/>
            <p:nvPr/>
          </p:nvSpPr>
          <p:spPr>
            <a:xfrm>
              <a:off x="4787380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TextBox 73"/>
            <p:cNvSpPr txBox="1"/>
            <p:nvPr/>
          </p:nvSpPr>
          <p:spPr>
            <a:xfrm>
              <a:off x="4787380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0" name="TextBox 85"/>
            <p:cNvSpPr txBox="1"/>
            <p:nvPr/>
          </p:nvSpPr>
          <p:spPr>
            <a:xfrm>
              <a:off x="4787380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AutoShape 98"/>
            <p:cNvSpPr>
              <a:spLocks/>
            </p:cNvSpPr>
            <p:nvPr/>
          </p:nvSpPr>
          <p:spPr bwMode="auto">
            <a:xfrm>
              <a:off x="4689660" y="359156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8382511" y="3888202"/>
            <a:ext cx="575300" cy="1492198"/>
            <a:chOff x="6173128" y="2950638"/>
            <a:chExt cx="575300" cy="1492198"/>
          </a:xfrm>
        </p:grpSpPr>
        <p:sp>
          <p:nvSpPr>
            <p:cNvPr id="212" name="TextBox 123"/>
            <p:cNvSpPr txBox="1"/>
            <p:nvPr/>
          </p:nvSpPr>
          <p:spPr>
            <a:xfrm>
              <a:off x="6262428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124"/>
            <p:cNvSpPr txBox="1"/>
            <p:nvPr/>
          </p:nvSpPr>
          <p:spPr>
            <a:xfrm>
              <a:off x="6262428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125"/>
            <p:cNvSpPr txBox="1"/>
            <p:nvPr/>
          </p:nvSpPr>
          <p:spPr>
            <a:xfrm>
              <a:off x="6262428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126"/>
            <p:cNvSpPr txBox="1"/>
            <p:nvPr/>
          </p:nvSpPr>
          <p:spPr>
            <a:xfrm>
              <a:off x="6262428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AutoShape 98"/>
            <p:cNvSpPr>
              <a:spLocks/>
            </p:cNvSpPr>
            <p:nvPr/>
          </p:nvSpPr>
          <p:spPr bwMode="auto">
            <a:xfrm>
              <a:off x="6173128" y="324164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7399401" y="3888202"/>
            <a:ext cx="591144" cy="1492198"/>
            <a:chOff x="5190018" y="2950638"/>
            <a:chExt cx="591144" cy="1492198"/>
          </a:xfrm>
        </p:grpSpPr>
        <p:sp>
          <p:nvSpPr>
            <p:cNvPr id="217" name="TextBox 52"/>
            <p:cNvSpPr txBox="1"/>
            <p:nvPr/>
          </p:nvSpPr>
          <p:spPr>
            <a:xfrm>
              <a:off x="529516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62"/>
            <p:cNvSpPr txBox="1"/>
            <p:nvPr/>
          </p:nvSpPr>
          <p:spPr>
            <a:xfrm>
              <a:off x="529516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72"/>
            <p:cNvSpPr txBox="1"/>
            <p:nvPr/>
          </p:nvSpPr>
          <p:spPr>
            <a:xfrm>
              <a:off x="529516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84"/>
            <p:cNvSpPr txBox="1"/>
            <p:nvPr/>
          </p:nvSpPr>
          <p:spPr>
            <a:xfrm>
              <a:off x="529516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AutoShape 98"/>
            <p:cNvSpPr>
              <a:spLocks/>
            </p:cNvSpPr>
            <p:nvPr/>
          </p:nvSpPr>
          <p:spPr bwMode="auto">
            <a:xfrm>
              <a:off x="5190018" y="394875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919802" y="3888202"/>
            <a:ext cx="569445" cy="1492198"/>
            <a:chOff x="5710417" y="2950638"/>
            <a:chExt cx="569445" cy="1492198"/>
          </a:xfrm>
        </p:grpSpPr>
        <p:sp>
          <p:nvSpPr>
            <p:cNvPr id="222" name="TextBox 51"/>
            <p:cNvSpPr txBox="1"/>
            <p:nvPr/>
          </p:nvSpPr>
          <p:spPr>
            <a:xfrm>
              <a:off x="5793862" y="295063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TextBox 61"/>
            <p:cNvSpPr txBox="1"/>
            <p:nvPr/>
          </p:nvSpPr>
          <p:spPr>
            <a:xfrm>
              <a:off x="5793862" y="329606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71"/>
            <p:cNvSpPr txBox="1"/>
            <p:nvPr/>
          </p:nvSpPr>
          <p:spPr>
            <a:xfrm>
              <a:off x="5793862" y="366501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83"/>
            <p:cNvSpPr txBox="1"/>
            <p:nvPr/>
          </p:nvSpPr>
          <p:spPr>
            <a:xfrm>
              <a:off x="5793862" y="4022208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AutoShape 98"/>
            <p:cNvSpPr>
              <a:spLocks/>
            </p:cNvSpPr>
            <p:nvPr/>
          </p:nvSpPr>
          <p:spPr bwMode="auto">
            <a:xfrm>
              <a:off x="5710417" y="431969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27" name="TextBox 79"/>
          <p:cNvSpPr txBox="1"/>
          <p:nvPr/>
        </p:nvSpPr>
        <p:spPr>
          <a:xfrm>
            <a:off x="4012243" y="460129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8" name="TextBox 79"/>
          <p:cNvSpPr txBox="1"/>
          <p:nvPr/>
        </p:nvSpPr>
        <p:spPr>
          <a:xfrm>
            <a:off x="4513675" y="388640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9" name="TextBox 79"/>
          <p:cNvSpPr txBox="1"/>
          <p:nvPr/>
        </p:nvSpPr>
        <p:spPr>
          <a:xfrm>
            <a:off x="4990149" y="496302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0" name="TextBox 79"/>
          <p:cNvSpPr txBox="1"/>
          <p:nvPr/>
        </p:nvSpPr>
        <p:spPr>
          <a:xfrm>
            <a:off x="5499587" y="423511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1" name="TextBox 79"/>
          <p:cNvSpPr txBox="1"/>
          <p:nvPr/>
        </p:nvSpPr>
        <p:spPr>
          <a:xfrm>
            <a:off x="6515791" y="424314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9D986B-1DCF-BAC4-733C-9E18AB582958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" name="标题 8">
            <a:extLst>
              <a:ext uri="{FF2B5EF4-FFF2-40B4-BE49-F238E27FC236}">
                <a16:creationId xmlns:a16="http://schemas.microsoft.com/office/drawing/2014/main" id="{52028559-6AF9-1407-2469-AB885EAABFBA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先进先出算法（</a:t>
            </a:r>
            <a:r>
              <a:rPr lang="en-US" altLang="zh-CN" b="0" kern="0" dirty="0"/>
              <a:t>First-In First-Out, FIFO</a:t>
            </a:r>
            <a:r>
              <a:rPr lang="zh-CN" altLang="en-US" b="0" kern="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1460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227" grpId="0"/>
      <p:bldP spid="227" grpId="1"/>
      <p:bldP spid="227" grpId="2"/>
      <p:bldP spid="228" grpId="0"/>
      <p:bldP spid="228" grpId="1"/>
      <p:bldP spid="228" grpId="2"/>
      <p:bldP spid="229" grpId="0"/>
      <p:bldP spid="229" grpId="1"/>
      <p:bldP spid="229" grpId="2"/>
      <p:bldP spid="230" grpId="0"/>
      <p:bldP spid="230" grpId="1"/>
      <p:bldP spid="230" grpId="2"/>
      <p:bldP spid="231" grpId="0"/>
      <p:bldP spid="231" grpId="1"/>
      <p:bldP spid="231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7974" y="1556792"/>
            <a:ext cx="5584049" cy="749891"/>
            <a:chOff x="844524" y="747700"/>
            <a:chExt cx="5584049" cy="749891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0" y="1097481"/>
              <a:ext cx="499755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在内存驻留时间最长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的页面进行置换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27972" y="2345047"/>
            <a:ext cx="7888308" cy="1327081"/>
            <a:chOff x="844524" y="1416571"/>
            <a:chExt cx="7888308" cy="1327081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16571"/>
              <a:ext cx="1396304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1740423"/>
              <a:ext cx="549843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维护一个记录所有位于内存中的逻辑页面链表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31799"/>
              <a:ext cx="730181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链表元素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按驻留内存的时间排序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，链首最长，链尾最短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1251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49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416571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2343542"/>
              <a:ext cx="686976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出现缺页时，选择链首页面进行置换，新页面加到链尾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5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742613" y="3655197"/>
            <a:ext cx="8521739" cy="1574003"/>
            <a:chOff x="859163" y="2654713"/>
            <a:chExt cx="8521739" cy="1574003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828606"/>
              <a:ext cx="292190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很少单独使用</a:t>
              </a: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38983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177724" y="2654713"/>
              <a:ext cx="1465450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2963025"/>
              <a:ext cx="271235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实现简单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52481"/>
              <a:ext cx="5645625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性能较差，调出的页面可能是经常访问的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4649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064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654713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1021" y="3529472"/>
              <a:ext cx="794988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进程分配物理页面数增加时，缺页并不一定减少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(Belady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623488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DDFC669F-2A6A-0D8A-0246-1EBB47A1BDAA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6" name="标题 8">
            <a:extLst>
              <a:ext uri="{FF2B5EF4-FFF2-40B4-BE49-F238E27FC236}">
                <a16:creationId xmlns:a16="http://schemas.microsoft.com/office/drawing/2014/main" id="{7414877A-8235-366F-2065-962C6188E041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先进先出算法（</a:t>
            </a:r>
            <a:r>
              <a:rPr lang="en-US" altLang="zh-CN" b="0" kern="0" dirty="0"/>
              <a:t>First-In First-Out, FIFO</a:t>
            </a:r>
            <a:r>
              <a:rPr lang="zh-CN" altLang="en-US" b="0" kern="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62967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>
          <a:xfrm>
            <a:off x="2927648" y="2948337"/>
            <a:ext cx="6429420" cy="23459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直接连接符 154"/>
          <p:cNvCxnSpPr/>
          <p:nvPr/>
        </p:nvCxnSpPr>
        <p:spPr>
          <a:xfrm rot="10800000" flipH="1">
            <a:off x="2947359" y="339501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rot="10800000" flipH="1">
            <a:off x="2947359" y="4840287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rot="10800000" flipH="1">
            <a:off x="2947359" y="437514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0800000" flipH="1">
            <a:off x="2947359" y="3908420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flipH="1">
            <a:off x="8966446" y="296208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>
            <a:off x="8537818" y="296208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flipH="1">
            <a:off x="8109190" y="296208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flipH="1">
            <a:off x="7688500" y="296208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flipH="1">
            <a:off x="7251934" y="296208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flipH="1">
            <a:off x="6823306" y="296208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flipH="1">
            <a:off x="6394678" y="296208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flipH="1">
            <a:off x="5973988" y="296208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flipH="1">
            <a:off x="5537421" y="296208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flipH="1">
            <a:off x="5108793" y="296208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flipH="1">
            <a:off x="4680166" y="2962087"/>
            <a:ext cx="1588" cy="230400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flipH="1">
            <a:off x="4246550" y="2962087"/>
            <a:ext cx="8164" cy="2332246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110118" y="2986775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722714" y="298677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158065" y="298677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579970" y="298677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015321" y="298677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437226" y="298677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872577" y="298677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294482" y="298677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7711735" y="298677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8133640" y="298677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568991" y="298677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8990896" y="298677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294482" y="3464813"/>
            <a:ext cx="327607" cy="1339816"/>
            <a:chOff x="5327338" y="2607563"/>
            <a:chExt cx="327607" cy="1339816"/>
          </a:xfrm>
        </p:grpSpPr>
        <p:sp>
          <p:nvSpPr>
            <p:cNvPr id="205" name="TextBox 204"/>
            <p:cNvSpPr txBox="1"/>
            <p:nvPr/>
          </p:nvSpPr>
          <p:spPr>
            <a:xfrm>
              <a:off x="5327338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27338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27338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711735" y="3464813"/>
            <a:ext cx="327607" cy="1339816"/>
            <a:chOff x="5744591" y="2607563"/>
            <a:chExt cx="327607" cy="1339816"/>
          </a:xfrm>
        </p:grpSpPr>
        <p:sp>
          <p:nvSpPr>
            <p:cNvPr id="206" name="TextBox 205"/>
            <p:cNvSpPr txBox="1"/>
            <p:nvPr/>
          </p:nvSpPr>
          <p:spPr>
            <a:xfrm>
              <a:off x="5744591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744591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744591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8990896" y="3464813"/>
            <a:ext cx="327607" cy="1339816"/>
            <a:chOff x="7023752" y="2607563"/>
            <a:chExt cx="327607" cy="1339816"/>
          </a:xfrm>
        </p:grpSpPr>
        <p:sp>
          <p:nvSpPr>
            <p:cNvPr id="209" name="TextBox 208"/>
            <p:cNvSpPr txBox="1"/>
            <p:nvPr/>
          </p:nvSpPr>
          <p:spPr>
            <a:xfrm>
              <a:off x="7023752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23752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023752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8" name="TextBox 247"/>
          <p:cNvSpPr txBox="1"/>
          <p:nvPr/>
        </p:nvSpPr>
        <p:spPr>
          <a:xfrm>
            <a:off x="3288639" y="440858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3010750" y="4863925"/>
            <a:ext cx="112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4324566" y="2986775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38680" y="2060848"/>
            <a:ext cx="550548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访问顺序 : 1, 2, 3, 4, 1, 2, 5, 1, 2, 3, 4, 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038680" y="2529984"/>
            <a:ext cx="443656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3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3110118" y="3464813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尾</a:t>
            </a:r>
          </a:p>
        </p:txBody>
      </p:sp>
      <p:sp>
        <p:nvSpPr>
          <p:cNvPr id="87" name="TextBox 247"/>
          <p:cNvSpPr txBox="1"/>
          <p:nvPr/>
        </p:nvSpPr>
        <p:spPr>
          <a:xfrm>
            <a:off x="3290300" y="394344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</a:p>
        </p:txBody>
      </p:sp>
      <p:sp>
        <p:nvSpPr>
          <p:cNvPr id="88" name="TextBox 247"/>
          <p:cNvSpPr txBox="1"/>
          <p:nvPr/>
        </p:nvSpPr>
        <p:spPr>
          <a:xfrm>
            <a:off x="3294781" y="3471668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4300809" y="3464813"/>
            <a:ext cx="327607" cy="1673778"/>
            <a:chOff x="2333665" y="2607563"/>
            <a:chExt cx="327607" cy="1673778"/>
          </a:xfrm>
        </p:grpSpPr>
        <p:sp>
          <p:nvSpPr>
            <p:cNvPr id="198" name="TextBox 197"/>
            <p:cNvSpPr txBox="1"/>
            <p:nvPr/>
          </p:nvSpPr>
          <p:spPr>
            <a:xfrm>
              <a:off x="2333665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AutoShape 100"/>
            <p:cNvSpPr>
              <a:spLocks noChangeArrowheads="1"/>
            </p:cNvSpPr>
            <p:nvPr/>
          </p:nvSpPr>
          <p:spPr bwMode="auto">
            <a:xfrm>
              <a:off x="2404738" y="410134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722714" y="3464813"/>
            <a:ext cx="327607" cy="1678130"/>
            <a:chOff x="2755570" y="2607563"/>
            <a:chExt cx="327607" cy="1678130"/>
          </a:xfrm>
        </p:grpSpPr>
        <p:sp>
          <p:nvSpPr>
            <p:cNvPr id="199" name="TextBox 198"/>
            <p:cNvSpPr txBox="1"/>
            <p:nvPr/>
          </p:nvSpPr>
          <p:spPr>
            <a:xfrm>
              <a:off x="2755570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755570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AutoShape 100"/>
            <p:cNvSpPr>
              <a:spLocks noChangeArrowheads="1"/>
            </p:cNvSpPr>
            <p:nvPr/>
          </p:nvSpPr>
          <p:spPr bwMode="auto">
            <a:xfrm>
              <a:off x="2838840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158065" y="3464813"/>
            <a:ext cx="327607" cy="1678130"/>
            <a:chOff x="3190921" y="2607563"/>
            <a:chExt cx="327607" cy="1678130"/>
          </a:xfrm>
        </p:grpSpPr>
        <p:sp>
          <p:nvSpPr>
            <p:cNvPr id="200" name="TextBox 199"/>
            <p:cNvSpPr txBox="1"/>
            <p:nvPr/>
          </p:nvSpPr>
          <p:spPr>
            <a:xfrm>
              <a:off x="3190921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190921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190921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AutoShape 100"/>
            <p:cNvSpPr>
              <a:spLocks noChangeArrowheads="1"/>
            </p:cNvSpPr>
            <p:nvPr/>
          </p:nvSpPr>
          <p:spPr bwMode="auto">
            <a:xfrm>
              <a:off x="3257942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579970" y="3464813"/>
            <a:ext cx="327607" cy="1678130"/>
            <a:chOff x="3612826" y="2607563"/>
            <a:chExt cx="327607" cy="1678130"/>
          </a:xfrm>
        </p:grpSpPr>
        <p:sp>
          <p:nvSpPr>
            <p:cNvPr id="201" name="TextBox 200"/>
            <p:cNvSpPr txBox="1"/>
            <p:nvPr/>
          </p:nvSpPr>
          <p:spPr>
            <a:xfrm>
              <a:off x="3612826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612826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12826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AutoShape 100"/>
            <p:cNvSpPr>
              <a:spLocks noChangeArrowheads="1"/>
            </p:cNvSpPr>
            <p:nvPr/>
          </p:nvSpPr>
          <p:spPr bwMode="auto">
            <a:xfrm>
              <a:off x="3691418" y="4105693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015321" y="3464813"/>
            <a:ext cx="327607" cy="1671254"/>
            <a:chOff x="4048177" y="2607563"/>
            <a:chExt cx="327607" cy="1671254"/>
          </a:xfrm>
        </p:grpSpPr>
        <p:sp>
          <p:nvSpPr>
            <p:cNvPr id="202" name="TextBox 201"/>
            <p:cNvSpPr txBox="1"/>
            <p:nvPr/>
          </p:nvSpPr>
          <p:spPr>
            <a:xfrm>
              <a:off x="4048177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048177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8177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AutoShape 100"/>
            <p:cNvSpPr>
              <a:spLocks noChangeArrowheads="1"/>
            </p:cNvSpPr>
            <p:nvPr/>
          </p:nvSpPr>
          <p:spPr bwMode="auto">
            <a:xfrm>
              <a:off x="4110520" y="40988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437226" y="3464815"/>
            <a:ext cx="327607" cy="1667505"/>
            <a:chOff x="4470082" y="2607563"/>
            <a:chExt cx="327607" cy="1667505"/>
          </a:xfrm>
        </p:grpSpPr>
        <p:sp>
          <p:nvSpPr>
            <p:cNvPr id="203" name="TextBox 202"/>
            <p:cNvSpPr txBox="1"/>
            <p:nvPr/>
          </p:nvSpPr>
          <p:spPr>
            <a:xfrm>
              <a:off x="4470082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470082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470082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452962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872577" y="3464815"/>
            <a:ext cx="327607" cy="1667505"/>
            <a:chOff x="4905433" y="2607563"/>
            <a:chExt cx="327607" cy="1667505"/>
          </a:xfrm>
        </p:grpSpPr>
        <p:sp>
          <p:nvSpPr>
            <p:cNvPr id="204" name="TextBox 203"/>
            <p:cNvSpPr txBox="1"/>
            <p:nvPr/>
          </p:nvSpPr>
          <p:spPr>
            <a:xfrm>
              <a:off x="4905433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905433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905433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AutoShape 100"/>
            <p:cNvSpPr>
              <a:spLocks noChangeArrowheads="1"/>
            </p:cNvSpPr>
            <p:nvPr/>
          </p:nvSpPr>
          <p:spPr bwMode="auto">
            <a:xfrm>
              <a:off x="495666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133640" y="3464815"/>
            <a:ext cx="327607" cy="1667505"/>
            <a:chOff x="6166496" y="2607563"/>
            <a:chExt cx="327607" cy="1667505"/>
          </a:xfrm>
        </p:grpSpPr>
        <p:sp>
          <p:nvSpPr>
            <p:cNvPr id="207" name="TextBox 206"/>
            <p:cNvSpPr txBox="1"/>
            <p:nvPr/>
          </p:nvSpPr>
          <p:spPr>
            <a:xfrm>
              <a:off x="6166496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166496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166496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AutoShape 100"/>
            <p:cNvSpPr>
              <a:spLocks noChangeArrowheads="1"/>
            </p:cNvSpPr>
            <p:nvPr/>
          </p:nvSpPr>
          <p:spPr bwMode="auto">
            <a:xfrm>
              <a:off x="6248153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568991" y="3464815"/>
            <a:ext cx="327607" cy="1667505"/>
            <a:chOff x="6601847" y="2607563"/>
            <a:chExt cx="327607" cy="1667505"/>
          </a:xfrm>
        </p:grpSpPr>
        <p:sp>
          <p:nvSpPr>
            <p:cNvPr id="208" name="TextBox 207"/>
            <p:cNvSpPr txBox="1"/>
            <p:nvPr/>
          </p:nvSpPr>
          <p:spPr>
            <a:xfrm>
              <a:off x="6601847" y="2607563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601847" y="3111319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601847" y="357804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6675032" y="40950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130" name="TextBox 84"/>
          <p:cNvSpPr txBox="1"/>
          <p:nvPr/>
        </p:nvSpPr>
        <p:spPr>
          <a:xfrm>
            <a:off x="5256963" y="2536050"/>
            <a:ext cx="443656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9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B2E931-1ED5-F6D2-8F5C-B9C17601ABB5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AC2CA8BF-CD2F-D4E3-7192-F57EAA0656B2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FIFO</a:t>
            </a:r>
            <a:r>
              <a:rPr lang="zh-CN" altLang="en-US" b="0" kern="0" dirty="0"/>
              <a:t>算法的异常现象</a:t>
            </a:r>
          </a:p>
        </p:txBody>
      </p:sp>
    </p:spTree>
    <p:extLst>
      <p:ext uri="{BB962C8B-B14F-4D97-AF65-F5344CB8AC3E}">
        <p14:creationId xmlns:p14="http://schemas.microsoft.com/office/powerpoint/2010/main" val="24195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/>
      <p:bldP spid="247" grpId="0"/>
      <p:bldP spid="87" grpId="0"/>
      <p:bldP spid="87" grpId="1"/>
      <p:bldP spid="88" grpId="0"/>
      <p:bldP spid="88" grpId="1"/>
      <p:bldP spid="1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10"/>
          <p:cNvSpPr/>
          <p:nvPr/>
        </p:nvSpPr>
        <p:spPr>
          <a:xfrm>
            <a:off x="2978948" y="2759656"/>
            <a:ext cx="6429420" cy="279411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5" name="直接连接符 154"/>
          <p:cNvCxnSpPr/>
          <p:nvPr/>
        </p:nvCxnSpPr>
        <p:spPr>
          <a:xfrm rot="10800000" flipH="1">
            <a:off x="2998659" y="320633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 rot="10800000" flipH="1">
            <a:off x="2998659" y="4651605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 rot="10800000" flipH="1">
            <a:off x="2998659" y="418646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rot="10800000" flipH="1">
            <a:off x="2998659" y="3719738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 rot="5400000">
            <a:off x="7639740" y="415141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rot="5400000">
            <a:off x="7211112" y="415141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连接符 174"/>
          <p:cNvCxnSpPr/>
          <p:nvPr/>
        </p:nvCxnSpPr>
        <p:spPr>
          <a:xfrm rot="5400000">
            <a:off x="6782484" y="415141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/>
          <p:nvPr/>
        </p:nvCxnSpPr>
        <p:spPr>
          <a:xfrm rot="5400000">
            <a:off x="6361794" y="415141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接连接符 176"/>
          <p:cNvCxnSpPr/>
          <p:nvPr/>
        </p:nvCxnSpPr>
        <p:spPr>
          <a:xfrm rot="5400000">
            <a:off x="5925228" y="415141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/>
          <p:cNvCxnSpPr/>
          <p:nvPr/>
        </p:nvCxnSpPr>
        <p:spPr>
          <a:xfrm rot="5400000">
            <a:off x="5496600" y="415141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/>
          <p:nvPr/>
        </p:nvCxnSpPr>
        <p:spPr>
          <a:xfrm rot="5400000">
            <a:off x="5067972" y="415141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 rot="5400000">
            <a:off x="4647282" y="415141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 rot="5400000">
            <a:off x="4210715" y="415141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rot="5400000">
            <a:off x="3782087" y="415141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rot="5400000">
            <a:off x="3353460" y="415141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/>
          <p:cNvCxnSpPr/>
          <p:nvPr/>
        </p:nvCxnSpPr>
        <p:spPr>
          <a:xfrm rot="5400000">
            <a:off x="2926420" y="4151411"/>
            <a:ext cx="27576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/>
          <p:cNvSpPr txBox="1"/>
          <p:nvPr/>
        </p:nvSpPr>
        <p:spPr>
          <a:xfrm>
            <a:off x="3161418" y="279809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FIFO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774014" y="279809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5209365" y="279809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5631270" y="279809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066621" y="279809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488526" y="279809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6923877" y="279809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7345782" y="279809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7763035" y="279809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8184940" y="279809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8620291" y="279809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9042196" y="279809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3161418" y="327613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尾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990042" y="5142605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4375866" y="2798093"/>
            <a:ext cx="327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3089980" y="1916832"/>
            <a:ext cx="550548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访问顺序 : 1, 2, 3, 4, 1, 2, 5, 1, 2, 3, 4, 5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089980" y="2371208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cxnSp>
        <p:nvCxnSpPr>
          <p:cNvPr id="260" name="直接连接符 259"/>
          <p:cNvCxnSpPr/>
          <p:nvPr/>
        </p:nvCxnSpPr>
        <p:spPr>
          <a:xfrm rot="10800000" flipH="1">
            <a:off x="2998659" y="5128316"/>
            <a:ext cx="639000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3334854" y="470540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066621" y="3276133"/>
            <a:ext cx="327607" cy="1798607"/>
            <a:chOff x="4048177" y="2418881"/>
            <a:chExt cx="327607" cy="1798607"/>
          </a:xfrm>
        </p:grpSpPr>
        <p:sp>
          <p:nvSpPr>
            <p:cNvPr id="202" name="TextBox 201"/>
            <p:cNvSpPr txBox="1"/>
            <p:nvPr/>
          </p:nvSpPr>
          <p:spPr>
            <a:xfrm>
              <a:off x="4048177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048177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048177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4048177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488526" y="3276133"/>
            <a:ext cx="327607" cy="1798607"/>
            <a:chOff x="4470082" y="2418881"/>
            <a:chExt cx="327607" cy="1798607"/>
          </a:xfrm>
        </p:grpSpPr>
        <p:sp>
          <p:nvSpPr>
            <p:cNvPr id="203" name="TextBox 202"/>
            <p:cNvSpPr txBox="1"/>
            <p:nvPr/>
          </p:nvSpPr>
          <p:spPr>
            <a:xfrm>
              <a:off x="4470082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4470082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4470082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4470082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8" name="TextBox 270"/>
          <p:cNvSpPr txBox="1"/>
          <p:nvPr/>
        </p:nvSpPr>
        <p:spPr>
          <a:xfrm>
            <a:off x="3329939" y="424558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</a:p>
        </p:txBody>
      </p:sp>
      <p:sp>
        <p:nvSpPr>
          <p:cNvPr id="109" name="TextBox 270"/>
          <p:cNvSpPr txBox="1"/>
          <p:nvPr/>
        </p:nvSpPr>
        <p:spPr>
          <a:xfrm>
            <a:off x="3335250" y="374871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</a:p>
        </p:txBody>
      </p:sp>
      <p:sp>
        <p:nvSpPr>
          <p:cNvPr id="110" name="TextBox 270"/>
          <p:cNvSpPr txBox="1"/>
          <p:nvPr/>
        </p:nvSpPr>
        <p:spPr>
          <a:xfrm>
            <a:off x="3352769" y="3282481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头</a:t>
            </a:r>
          </a:p>
        </p:txBody>
      </p:sp>
      <p:sp>
        <p:nvSpPr>
          <p:cNvPr id="112" name="TextBox 257"/>
          <p:cNvSpPr txBox="1"/>
          <p:nvPr/>
        </p:nvSpPr>
        <p:spPr>
          <a:xfrm>
            <a:off x="5346179" y="2371208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10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2109" y="3276131"/>
            <a:ext cx="327607" cy="2144324"/>
            <a:chOff x="2333665" y="2418881"/>
            <a:chExt cx="327607" cy="2144324"/>
          </a:xfrm>
        </p:grpSpPr>
        <p:sp>
          <p:nvSpPr>
            <p:cNvPr id="198" name="TextBox 197"/>
            <p:cNvSpPr txBox="1"/>
            <p:nvPr/>
          </p:nvSpPr>
          <p:spPr>
            <a:xfrm>
              <a:off x="2333665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AutoShape 100"/>
            <p:cNvSpPr>
              <a:spLocks noChangeArrowheads="1"/>
            </p:cNvSpPr>
            <p:nvPr/>
          </p:nvSpPr>
          <p:spPr bwMode="auto">
            <a:xfrm>
              <a:off x="2384322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74014" y="3276131"/>
            <a:ext cx="327607" cy="2136036"/>
            <a:chOff x="2755570" y="2418881"/>
            <a:chExt cx="327607" cy="2136036"/>
          </a:xfrm>
        </p:grpSpPr>
        <p:sp>
          <p:nvSpPr>
            <p:cNvPr id="199" name="TextBox 198"/>
            <p:cNvSpPr txBox="1"/>
            <p:nvPr/>
          </p:nvSpPr>
          <p:spPr>
            <a:xfrm>
              <a:off x="2755570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755570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2829373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09365" y="3276131"/>
            <a:ext cx="327607" cy="2136036"/>
            <a:chOff x="3190921" y="2418881"/>
            <a:chExt cx="327607" cy="2136036"/>
          </a:xfrm>
        </p:grpSpPr>
        <p:sp>
          <p:nvSpPr>
            <p:cNvPr id="200" name="TextBox 199"/>
            <p:cNvSpPr txBox="1"/>
            <p:nvPr/>
          </p:nvSpPr>
          <p:spPr>
            <a:xfrm>
              <a:off x="3190921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3190921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3190921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AutoShape 100"/>
            <p:cNvSpPr>
              <a:spLocks noChangeArrowheads="1"/>
            </p:cNvSpPr>
            <p:nvPr/>
          </p:nvSpPr>
          <p:spPr bwMode="auto">
            <a:xfrm>
              <a:off x="3255456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31270" y="3276131"/>
            <a:ext cx="358087" cy="2136036"/>
            <a:chOff x="3612826" y="2418881"/>
            <a:chExt cx="358087" cy="2136036"/>
          </a:xfrm>
        </p:grpSpPr>
        <p:sp>
          <p:nvSpPr>
            <p:cNvPr id="201" name="TextBox 200"/>
            <p:cNvSpPr txBox="1"/>
            <p:nvPr/>
          </p:nvSpPr>
          <p:spPr>
            <a:xfrm>
              <a:off x="3612826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612826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3612826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3643306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AutoShape 100"/>
            <p:cNvSpPr>
              <a:spLocks noChangeArrowheads="1"/>
            </p:cNvSpPr>
            <p:nvPr/>
          </p:nvSpPr>
          <p:spPr bwMode="auto">
            <a:xfrm>
              <a:off x="3707843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923877" y="3276131"/>
            <a:ext cx="327607" cy="2136036"/>
            <a:chOff x="4905433" y="2418881"/>
            <a:chExt cx="327607" cy="2136036"/>
          </a:xfrm>
        </p:grpSpPr>
        <p:sp>
          <p:nvSpPr>
            <p:cNvPr id="204" name="TextBox 203"/>
            <p:cNvSpPr txBox="1"/>
            <p:nvPr/>
          </p:nvSpPr>
          <p:spPr>
            <a:xfrm>
              <a:off x="4905433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905433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4905433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4905433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974981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345782" y="3276131"/>
            <a:ext cx="327607" cy="2136036"/>
            <a:chOff x="5327338" y="2418881"/>
            <a:chExt cx="327607" cy="2136036"/>
          </a:xfrm>
        </p:grpSpPr>
        <p:sp>
          <p:nvSpPr>
            <p:cNvPr id="205" name="TextBox 204"/>
            <p:cNvSpPr txBox="1"/>
            <p:nvPr/>
          </p:nvSpPr>
          <p:spPr>
            <a:xfrm>
              <a:off x="5327338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327338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5327338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5327338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" name="AutoShape 100"/>
            <p:cNvSpPr>
              <a:spLocks noChangeArrowheads="1"/>
            </p:cNvSpPr>
            <p:nvPr/>
          </p:nvSpPr>
          <p:spPr bwMode="auto">
            <a:xfrm>
              <a:off x="5401141" y="437491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763035" y="3276131"/>
            <a:ext cx="327607" cy="2144324"/>
            <a:chOff x="5744591" y="2418881"/>
            <a:chExt cx="327607" cy="2144324"/>
          </a:xfrm>
        </p:grpSpPr>
        <p:sp>
          <p:nvSpPr>
            <p:cNvPr id="206" name="TextBox 205"/>
            <p:cNvSpPr txBox="1"/>
            <p:nvPr/>
          </p:nvSpPr>
          <p:spPr>
            <a:xfrm>
              <a:off x="5744591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744591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5744591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5744591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100"/>
            <p:cNvSpPr>
              <a:spLocks noChangeArrowheads="1"/>
            </p:cNvSpPr>
            <p:nvPr/>
          </p:nvSpPr>
          <p:spPr bwMode="auto">
            <a:xfrm>
              <a:off x="5820243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184940" y="3276131"/>
            <a:ext cx="327607" cy="2144324"/>
            <a:chOff x="6166496" y="2418881"/>
            <a:chExt cx="327607" cy="2144324"/>
          </a:xfrm>
        </p:grpSpPr>
        <p:sp>
          <p:nvSpPr>
            <p:cNvPr id="207" name="TextBox 206"/>
            <p:cNvSpPr txBox="1"/>
            <p:nvPr/>
          </p:nvSpPr>
          <p:spPr>
            <a:xfrm>
              <a:off x="6166496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6166496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166496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6166496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" name="AutoShape 100"/>
            <p:cNvSpPr>
              <a:spLocks noChangeArrowheads="1"/>
            </p:cNvSpPr>
            <p:nvPr/>
          </p:nvSpPr>
          <p:spPr bwMode="auto">
            <a:xfrm>
              <a:off x="6239345" y="438320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620291" y="3276131"/>
            <a:ext cx="327607" cy="2147244"/>
            <a:chOff x="6601847" y="2418881"/>
            <a:chExt cx="327607" cy="2147244"/>
          </a:xfrm>
        </p:grpSpPr>
        <p:sp>
          <p:nvSpPr>
            <p:cNvPr id="208" name="TextBox 207"/>
            <p:cNvSpPr txBox="1"/>
            <p:nvPr/>
          </p:nvSpPr>
          <p:spPr>
            <a:xfrm>
              <a:off x="6601847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6601847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601847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6601847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AutoShape 100"/>
            <p:cNvSpPr>
              <a:spLocks noChangeArrowheads="1"/>
            </p:cNvSpPr>
            <p:nvPr/>
          </p:nvSpPr>
          <p:spPr bwMode="auto">
            <a:xfrm>
              <a:off x="6675650" y="438612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9042196" y="3276133"/>
            <a:ext cx="327607" cy="2140369"/>
            <a:chOff x="7023752" y="2418881"/>
            <a:chExt cx="327607" cy="2140369"/>
          </a:xfrm>
        </p:grpSpPr>
        <p:sp>
          <p:nvSpPr>
            <p:cNvPr id="209" name="TextBox 208"/>
            <p:cNvSpPr txBox="1"/>
            <p:nvPr/>
          </p:nvSpPr>
          <p:spPr>
            <a:xfrm>
              <a:off x="7023752" y="2418881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7023752" y="2922637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7023752" y="3389365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7023752" y="3848156"/>
              <a:ext cx="327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AutoShape 100"/>
            <p:cNvSpPr>
              <a:spLocks noChangeArrowheads="1"/>
            </p:cNvSpPr>
            <p:nvPr/>
          </p:nvSpPr>
          <p:spPr bwMode="auto">
            <a:xfrm>
              <a:off x="7088601" y="437925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05CBA89-9DFF-CB16-C36F-1864CAC3673A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3A942357-6EFE-5F72-D9D6-A5D85D3C4DDF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FIFO</a:t>
            </a:r>
            <a:r>
              <a:rPr lang="zh-CN" altLang="en-US" b="0" kern="0" dirty="0"/>
              <a:t>算法的异常现象</a:t>
            </a:r>
          </a:p>
        </p:txBody>
      </p:sp>
    </p:spTree>
    <p:extLst>
      <p:ext uri="{BB962C8B-B14F-4D97-AF65-F5344CB8AC3E}">
        <p14:creationId xmlns:p14="http://schemas.microsoft.com/office/powerpoint/2010/main" val="376610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271" grpId="0"/>
      <p:bldP spid="108" grpId="0"/>
      <p:bldP spid="108" grpId="1"/>
      <p:bldP spid="109" grpId="0"/>
      <p:bldP spid="109" grpId="1"/>
      <p:bldP spid="110" grpId="0"/>
      <p:bldP spid="110" grpId="1"/>
      <p:bldP spid="1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>
          <a:xfrm>
            <a:off x="725947" y="1558215"/>
            <a:ext cx="9144000" cy="55399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TW" sz="3000" b="1" spc="-100" dirty="0" err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Belady</a:t>
            </a:r>
            <a:r>
              <a:rPr lang="zh-TW" altLang="en-US" sz="3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现象</a:t>
            </a:r>
            <a:r>
              <a:rPr lang="zh-CN" altLang="en-US" sz="3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★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25945" y="3036550"/>
            <a:ext cx="6882222" cy="984560"/>
            <a:chOff x="844524" y="1925890"/>
            <a:chExt cx="6882222" cy="98456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92589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原因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19" y="2249742"/>
              <a:ext cx="629572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算法的置换特征与进程访问内存的动态特征无法匹配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541118"/>
              <a:ext cx="566125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被它置换出去的页面并不一定是进程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近期</a:t>
              </a:r>
              <a:r>
                <a:rPr lang="zh-CN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不会访问的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263450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235875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92589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25947" y="2112213"/>
            <a:ext cx="10482621" cy="719113"/>
            <a:chOff x="844524" y="1001553"/>
            <a:chExt cx="10482621" cy="719113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001553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现象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0" y="1351334"/>
              <a:ext cx="9896125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采用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等算法时，可能出现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分配的物理页面数增加，缺页次数反而升高的异常现象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4441" y="15105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100155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725944" y="4298698"/>
            <a:ext cx="106986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L. A. Belady, R. A. Nelson, and G. S. </a:t>
            </a:r>
            <a:r>
              <a:rPr lang="en-US" altLang="zh-CN" dirty="0" err="1">
                <a:solidFill>
                  <a:srgbClr val="000000"/>
                </a:solidFill>
              </a:rPr>
              <a:t>Shedler</a:t>
            </a:r>
            <a:r>
              <a:rPr lang="en-US" altLang="zh-CN" dirty="0">
                <a:solidFill>
                  <a:srgbClr val="000000"/>
                </a:solidFill>
              </a:rPr>
              <a:t>. 1969. An anomaly in space-time characteristics of certain programs running in a paging machine. </a:t>
            </a:r>
            <a:r>
              <a:rPr lang="en-US" altLang="zh-CN" i="1" dirty="0" err="1">
                <a:solidFill>
                  <a:srgbClr val="000000"/>
                </a:solidFill>
              </a:rPr>
              <a:t>Commun</a:t>
            </a:r>
            <a:r>
              <a:rPr lang="en-US" altLang="zh-CN" i="1" dirty="0">
                <a:solidFill>
                  <a:srgbClr val="000000"/>
                </a:solidFill>
              </a:rPr>
              <a:t>. ACM</a:t>
            </a:r>
            <a:r>
              <a:rPr lang="en-US" altLang="zh-CN" dirty="0">
                <a:solidFill>
                  <a:srgbClr val="000000"/>
                </a:solidFill>
              </a:rPr>
              <a:t> 12, 6 (June 1969), 349-353. DOI=http://dx.doi.org/10.1145/363011.363155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413B4C-A38A-235C-3BF5-4E33D0C4632D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5" name="标题 8">
            <a:extLst>
              <a:ext uri="{FF2B5EF4-FFF2-40B4-BE49-F238E27FC236}">
                <a16:creationId xmlns:a16="http://schemas.microsoft.com/office/drawing/2014/main" id="{336D012C-A18C-29D6-8C9B-BC62D42C3B7D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FIFO</a:t>
            </a:r>
            <a:r>
              <a:rPr lang="zh-CN" altLang="en-US" b="0" kern="0" dirty="0"/>
              <a:t>算法的异常现象</a:t>
            </a:r>
          </a:p>
        </p:txBody>
      </p:sp>
    </p:spTree>
    <p:extLst>
      <p:ext uri="{BB962C8B-B14F-4D97-AF65-F5344CB8AC3E}">
        <p14:creationId xmlns:p14="http://schemas.microsoft.com/office/powerpoint/2010/main" val="257514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46161" y="4016722"/>
            <a:ext cx="6501967" cy="780430"/>
            <a:chOff x="859163" y="3334266"/>
            <a:chExt cx="6501967" cy="780430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3334266"/>
              <a:ext cx="1465450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3714586"/>
              <a:ext cx="5930109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最优置换算法的一种近似（利用过去预测未来）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81618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3334266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1520" y="1560934"/>
            <a:ext cx="9396928" cy="1081152"/>
            <a:chOff x="844524" y="1138512"/>
            <a:chExt cx="9396928" cy="1081152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1138512"/>
              <a:ext cx="1396304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0" y="1488293"/>
              <a:ext cx="6146135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最长时间没有被引用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的页面进行置换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85021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58601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1138512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31020" y="1819554"/>
              <a:ext cx="881043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如某些页面长时间未被访问，则它们在将来还可能会长时间不会访问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1520" y="2826860"/>
            <a:ext cx="7956768" cy="1041920"/>
            <a:chOff x="844524" y="2404440"/>
            <a:chExt cx="7956768" cy="1041920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2404440"/>
              <a:ext cx="1396304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2404440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31021" y="2750486"/>
              <a:ext cx="737027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缺页时，计算内存中每个逻辑页面的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上一次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访问时间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9" name="图片 2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84450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0" name="TextBox 29"/>
            <p:cNvSpPr txBox="1"/>
            <p:nvPr/>
          </p:nvSpPr>
          <p:spPr>
            <a:xfrm>
              <a:off x="1431021" y="3046250"/>
              <a:ext cx="593011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选择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上一次使用到当前时间最长的页面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140266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FB3346A-EFC6-EF3C-F18C-DC7F4112F648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6" name="标题 8">
            <a:extLst>
              <a:ext uri="{FF2B5EF4-FFF2-40B4-BE49-F238E27FC236}">
                <a16:creationId xmlns:a16="http://schemas.microsoft.com/office/drawing/2014/main" id="{9D2442B4-D797-D04F-CEAE-B00B7BE3BA2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最近最久未使用算法 </a:t>
            </a:r>
            <a:r>
              <a:rPr lang="en-US" altLang="zh-CN" b="0" kern="0" dirty="0"/>
              <a:t>(Least Recently Used, LRU)</a:t>
            </a:r>
          </a:p>
        </p:txBody>
      </p:sp>
    </p:spTree>
    <p:extLst>
      <p:ext uri="{BB962C8B-B14F-4D97-AF65-F5344CB8AC3E}">
        <p14:creationId xmlns:p14="http://schemas.microsoft.com/office/powerpoint/2010/main" val="278268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"/>
            <a:lum/>
          </a:blip>
          <a:srcRect/>
          <a:stretch>
            <a:fillRect l="22000" t="5000" r="22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492826"/>
            <a:ext cx="12192000" cy="11922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r>
              <a:rPr lang="en-US" altLang="zh-CN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：内存管理</a:t>
            </a:r>
            <a:endParaRPr lang="en-US" altLang="zh-CN" sz="6000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2133974" y="3701853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895" y="123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9"/>
    </mc:Choice>
    <mc:Fallback xmlns="">
      <p:transition spd="slow" advTm="1518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2859166" y="1639050"/>
            <a:ext cx="461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置换的页面是最长时间没有被引用的</a:t>
            </a:r>
          </a:p>
        </p:txBody>
      </p:sp>
      <p:sp>
        <p:nvSpPr>
          <p:cNvPr id="161" name="矩形 160"/>
          <p:cNvSpPr/>
          <p:nvPr/>
        </p:nvSpPr>
        <p:spPr>
          <a:xfrm>
            <a:off x="2961956" y="2205224"/>
            <a:ext cx="6429420" cy="324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7" name="直接连接符 166"/>
          <p:cNvCxnSpPr/>
          <p:nvPr/>
        </p:nvCxnSpPr>
        <p:spPr>
          <a:xfrm>
            <a:off x="3002042" y="2561481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/>
          <p:cNvCxnSpPr/>
          <p:nvPr/>
        </p:nvCxnSpPr>
        <p:spPr>
          <a:xfrm>
            <a:off x="3002042" y="2918671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/>
          <p:cNvCxnSpPr/>
          <p:nvPr/>
        </p:nvCxnSpPr>
        <p:spPr>
          <a:xfrm>
            <a:off x="3002042" y="4347431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/>
          <p:cNvCxnSpPr/>
          <p:nvPr/>
        </p:nvCxnSpPr>
        <p:spPr>
          <a:xfrm>
            <a:off x="3002042" y="4704621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/>
          <p:cNvCxnSpPr/>
          <p:nvPr/>
        </p:nvCxnSpPr>
        <p:spPr>
          <a:xfrm rot="5400000">
            <a:off x="3326600" y="3623375"/>
            <a:ext cx="128588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 rot="5400000">
            <a:off x="3408338" y="3266185"/>
            <a:ext cx="200026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/>
          <p:cNvSpPr txBox="1"/>
          <p:nvPr/>
        </p:nvSpPr>
        <p:spPr>
          <a:xfrm>
            <a:off x="8750199" y="2096706"/>
            <a:ext cx="745470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366242" y="209670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7867542" y="209670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359760" y="209670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6873760" y="209670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6365978" y="209670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867278" y="209670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5353146" y="209670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876672" y="209670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375240" y="209670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8874024" y="240749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8366242" y="240749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7867542" y="240749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7359760" y="240749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6873760" y="240749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6365978" y="240749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5867278" y="240749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5353146" y="240749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876672" y="240749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375240" y="240749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7867542" y="2778654"/>
            <a:ext cx="486000" cy="1492198"/>
            <a:chOff x="5891882" y="1896376"/>
            <a:chExt cx="486000" cy="1492198"/>
          </a:xfrm>
        </p:grpSpPr>
        <p:sp>
          <p:nvSpPr>
            <p:cNvPr id="205" name="TextBox 204"/>
            <p:cNvSpPr txBox="1"/>
            <p:nvPr/>
          </p:nvSpPr>
          <p:spPr>
            <a:xfrm>
              <a:off x="589188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589188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89188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589188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359760" y="2778654"/>
            <a:ext cx="486000" cy="1492198"/>
            <a:chOff x="5384100" y="1896376"/>
            <a:chExt cx="486000" cy="1492198"/>
          </a:xfrm>
        </p:grpSpPr>
        <p:sp>
          <p:nvSpPr>
            <p:cNvPr id="206" name="TextBox 205"/>
            <p:cNvSpPr txBox="1"/>
            <p:nvPr/>
          </p:nvSpPr>
          <p:spPr>
            <a:xfrm>
              <a:off x="538410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38410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38410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5384100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73760" y="2778654"/>
            <a:ext cx="486000" cy="1492198"/>
            <a:chOff x="4898100" y="1896376"/>
            <a:chExt cx="486000" cy="1492198"/>
          </a:xfrm>
        </p:grpSpPr>
        <p:sp>
          <p:nvSpPr>
            <p:cNvPr id="207" name="TextBox 206"/>
            <p:cNvSpPr txBox="1"/>
            <p:nvPr/>
          </p:nvSpPr>
          <p:spPr>
            <a:xfrm>
              <a:off x="489810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89810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89810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4898100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867278" y="2778654"/>
            <a:ext cx="486000" cy="1492198"/>
            <a:chOff x="3891618" y="1896376"/>
            <a:chExt cx="486000" cy="1492198"/>
          </a:xfrm>
        </p:grpSpPr>
        <p:sp>
          <p:nvSpPr>
            <p:cNvPr id="209" name="TextBox 208"/>
            <p:cNvSpPr txBox="1"/>
            <p:nvPr/>
          </p:nvSpPr>
          <p:spPr>
            <a:xfrm>
              <a:off x="3891618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3891618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891618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3891618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353146" y="2778654"/>
            <a:ext cx="486000" cy="1492198"/>
            <a:chOff x="3377486" y="1896376"/>
            <a:chExt cx="486000" cy="1492198"/>
          </a:xfrm>
        </p:grpSpPr>
        <p:sp>
          <p:nvSpPr>
            <p:cNvPr id="210" name="TextBox 209"/>
            <p:cNvSpPr txBox="1"/>
            <p:nvPr/>
          </p:nvSpPr>
          <p:spPr>
            <a:xfrm>
              <a:off x="3377486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377486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3377486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3377486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76672" y="2778654"/>
            <a:ext cx="486000" cy="1492198"/>
            <a:chOff x="2901012" y="1896376"/>
            <a:chExt cx="486000" cy="1492198"/>
          </a:xfrm>
        </p:grpSpPr>
        <p:sp>
          <p:nvSpPr>
            <p:cNvPr id="211" name="TextBox 210"/>
            <p:cNvSpPr txBox="1"/>
            <p:nvPr/>
          </p:nvSpPr>
          <p:spPr>
            <a:xfrm>
              <a:off x="290101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90101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290101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290101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375242" y="2778656"/>
            <a:ext cx="497171" cy="1484607"/>
            <a:chOff x="2399580" y="1896376"/>
            <a:chExt cx="497171" cy="1484607"/>
          </a:xfrm>
        </p:grpSpPr>
        <p:sp>
          <p:nvSpPr>
            <p:cNvPr id="212" name="TextBox 211"/>
            <p:cNvSpPr txBox="1"/>
            <p:nvPr/>
          </p:nvSpPr>
          <p:spPr>
            <a:xfrm>
              <a:off x="2399580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399580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399580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9" name="TextBox 238"/>
            <p:cNvSpPr txBox="1"/>
            <p:nvPr/>
          </p:nvSpPr>
          <p:spPr>
            <a:xfrm>
              <a:off x="2410751" y="2960355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40" name="TextBox 239"/>
          <p:cNvSpPr txBox="1"/>
          <p:nvPr/>
        </p:nvSpPr>
        <p:spPr>
          <a:xfrm>
            <a:off x="3485698" y="278652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3475826" y="312407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3475826" y="349303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3474231" y="381338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4" name="TextBox 243"/>
          <p:cNvSpPr txBox="1"/>
          <p:nvPr/>
        </p:nvSpPr>
        <p:spPr>
          <a:xfrm>
            <a:off x="3951216" y="278528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3942554" y="312407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3942554" y="349303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3940959" y="381321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3932808" y="209951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2966236" y="2513856"/>
            <a:ext cx="108109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961956" y="2156666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2966236" y="4299806"/>
            <a:ext cx="14382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2966234" y="4728436"/>
            <a:ext cx="1295410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每页的上次访问时间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6365978" y="464747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a=2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351689" y="483004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b=4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6323113" y="500943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c=1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6339703" y="518722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500572" y="2611221"/>
            <a:ext cx="234000" cy="1994525"/>
            <a:chOff x="4524912" y="1728941"/>
            <a:chExt cx="234000" cy="1994525"/>
          </a:xfrm>
        </p:grpSpPr>
        <p:sp>
          <p:nvSpPr>
            <p:cNvPr id="257" name="AutoShape 100"/>
            <p:cNvSpPr>
              <a:spLocks noChangeArrowheads="1"/>
            </p:cNvSpPr>
            <p:nvPr/>
          </p:nvSpPr>
          <p:spPr bwMode="auto">
            <a:xfrm>
              <a:off x="4563012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58" name="Oval 101"/>
            <p:cNvSpPr>
              <a:spLocks/>
            </p:cNvSpPr>
            <p:nvPr/>
          </p:nvSpPr>
          <p:spPr bwMode="auto">
            <a:xfrm>
              <a:off x="4524912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267187" y="2778654"/>
            <a:ext cx="584793" cy="1492198"/>
            <a:chOff x="4291525" y="1896376"/>
            <a:chExt cx="584793" cy="1492198"/>
          </a:xfrm>
        </p:grpSpPr>
        <p:sp>
          <p:nvSpPr>
            <p:cNvPr id="208" name="TextBox 207"/>
            <p:cNvSpPr txBox="1"/>
            <p:nvPr/>
          </p:nvSpPr>
          <p:spPr>
            <a:xfrm>
              <a:off x="4390318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4390318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390318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5" name="TextBox 234"/>
            <p:cNvSpPr txBox="1"/>
            <p:nvPr/>
          </p:nvSpPr>
          <p:spPr>
            <a:xfrm>
              <a:off x="4390318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9" name="AutoShape 98"/>
            <p:cNvSpPr>
              <a:spLocks/>
            </p:cNvSpPr>
            <p:nvPr/>
          </p:nvSpPr>
          <p:spPr bwMode="auto">
            <a:xfrm>
              <a:off x="4291525" y="289572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60" name="TextBox 259"/>
          <p:cNvSpPr txBox="1"/>
          <p:nvPr/>
        </p:nvSpPr>
        <p:spPr>
          <a:xfrm>
            <a:off x="2992781" y="3199998"/>
            <a:ext cx="430887" cy="107599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  <a:endParaRPr lang="zh-CN" altLang="en-US" sz="24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769115" y="2778654"/>
            <a:ext cx="580723" cy="1492198"/>
            <a:chOff x="6793453" y="1896376"/>
            <a:chExt cx="580723" cy="1492198"/>
          </a:xfrm>
        </p:grpSpPr>
        <p:sp>
          <p:nvSpPr>
            <p:cNvPr id="261" name="TextBox 260"/>
            <p:cNvSpPr txBox="1"/>
            <p:nvPr/>
          </p:nvSpPr>
          <p:spPr>
            <a:xfrm>
              <a:off x="6888176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6888176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3" name="TextBox 262"/>
            <p:cNvSpPr txBox="1"/>
            <p:nvPr/>
          </p:nvSpPr>
          <p:spPr>
            <a:xfrm>
              <a:off x="6888176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888176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5" name="AutoShape 98"/>
            <p:cNvSpPr>
              <a:spLocks/>
            </p:cNvSpPr>
            <p:nvPr/>
          </p:nvSpPr>
          <p:spPr bwMode="auto">
            <a:xfrm>
              <a:off x="6793453" y="288885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82263" y="2778654"/>
            <a:ext cx="569981" cy="1492198"/>
            <a:chOff x="6306601" y="1896376"/>
            <a:chExt cx="569981" cy="1492198"/>
          </a:xfrm>
        </p:grpSpPr>
        <p:sp>
          <p:nvSpPr>
            <p:cNvPr id="204" name="TextBox 203"/>
            <p:cNvSpPr txBox="1"/>
            <p:nvPr/>
          </p:nvSpPr>
          <p:spPr>
            <a:xfrm>
              <a:off x="6390582" y="189637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6390582" y="2241801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390582" y="261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390582" y="296794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6" name="AutoShape 98"/>
            <p:cNvSpPr>
              <a:spLocks/>
            </p:cNvSpPr>
            <p:nvPr/>
          </p:nvSpPr>
          <p:spPr bwMode="auto">
            <a:xfrm>
              <a:off x="6306601" y="325175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267" name="TextBox 266"/>
          <p:cNvSpPr txBox="1"/>
          <p:nvPr/>
        </p:nvSpPr>
        <p:spPr>
          <a:xfrm>
            <a:off x="8386326" y="464747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8378912" y="483004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b=8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8343461" y="500943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8380676" y="518722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1" name="TextBox 270"/>
          <p:cNvSpPr txBox="1"/>
          <p:nvPr/>
        </p:nvSpPr>
        <p:spPr>
          <a:xfrm>
            <a:off x="8859951" y="4647478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a=7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8845662" y="4830042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b=8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8817086" y="500943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8871776" y="5187229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c=9</a:t>
            </a:r>
            <a:endParaRPr lang="zh-CN" altLang="en-US" sz="20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8497111" y="2611221"/>
            <a:ext cx="234000" cy="1994525"/>
            <a:chOff x="6521451" y="1728941"/>
            <a:chExt cx="234000" cy="1994525"/>
          </a:xfrm>
        </p:grpSpPr>
        <p:sp>
          <p:nvSpPr>
            <p:cNvPr id="275" name="AutoShape 100"/>
            <p:cNvSpPr>
              <a:spLocks noChangeArrowheads="1"/>
            </p:cNvSpPr>
            <p:nvPr/>
          </p:nvSpPr>
          <p:spPr bwMode="auto">
            <a:xfrm>
              <a:off x="6565389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7" name="Oval 101"/>
            <p:cNvSpPr>
              <a:spLocks/>
            </p:cNvSpPr>
            <p:nvPr/>
          </p:nvSpPr>
          <p:spPr bwMode="auto">
            <a:xfrm>
              <a:off x="6521451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97177" y="2611221"/>
            <a:ext cx="234000" cy="1994525"/>
            <a:chOff x="7021517" y="1728941"/>
            <a:chExt cx="234000" cy="1994525"/>
          </a:xfrm>
        </p:grpSpPr>
        <p:sp>
          <p:nvSpPr>
            <p:cNvPr id="276" name="AutoShape 100"/>
            <p:cNvSpPr>
              <a:spLocks noChangeArrowheads="1"/>
            </p:cNvSpPr>
            <p:nvPr/>
          </p:nvSpPr>
          <p:spPr bwMode="auto">
            <a:xfrm>
              <a:off x="7071071" y="3543466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8" name="Oval 101"/>
            <p:cNvSpPr>
              <a:spLocks/>
            </p:cNvSpPr>
            <p:nvPr/>
          </p:nvSpPr>
          <p:spPr bwMode="auto">
            <a:xfrm>
              <a:off x="7021517" y="1728941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24" name="TextBox 79"/>
          <p:cNvSpPr txBox="1"/>
          <p:nvPr/>
        </p:nvSpPr>
        <p:spPr>
          <a:xfrm>
            <a:off x="4377914" y="348882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TextBox 79"/>
          <p:cNvSpPr txBox="1"/>
          <p:nvPr/>
        </p:nvSpPr>
        <p:spPr>
          <a:xfrm>
            <a:off x="4879648" y="277394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TextBox 79"/>
          <p:cNvSpPr txBox="1"/>
          <p:nvPr/>
        </p:nvSpPr>
        <p:spPr>
          <a:xfrm>
            <a:off x="5356489" y="384598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TextBox 79"/>
          <p:cNvSpPr txBox="1"/>
          <p:nvPr/>
        </p:nvSpPr>
        <p:spPr>
          <a:xfrm>
            <a:off x="5873628" y="312361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TextBox 23"/>
          <p:cNvSpPr txBox="1"/>
          <p:nvPr/>
        </p:nvSpPr>
        <p:spPr>
          <a:xfrm>
            <a:off x="4879648" y="209120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Box 23"/>
          <p:cNvSpPr txBox="1"/>
          <p:nvPr/>
        </p:nvSpPr>
        <p:spPr>
          <a:xfrm>
            <a:off x="5870043" y="209120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TextBox 254"/>
          <p:cNvSpPr txBox="1"/>
          <p:nvPr/>
        </p:nvSpPr>
        <p:spPr>
          <a:xfrm>
            <a:off x="6323113" y="500943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c=1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TextBox 23"/>
          <p:cNvSpPr txBox="1"/>
          <p:nvPr/>
        </p:nvSpPr>
        <p:spPr>
          <a:xfrm>
            <a:off x="4377732" y="209733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TextBox 23"/>
          <p:cNvSpPr txBox="1"/>
          <p:nvPr/>
        </p:nvSpPr>
        <p:spPr>
          <a:xfrm>
            <a:off x="5357704" y="209668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79"/>
          <p:cNvSpPr txBox="1"/>
          <p:nvPr/>
        </p:nvSpPr>
        <p:spPr>
          <a:xfrm>
            <a:off x="6873760" y="312361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Box 79"/>
          <p:cNvSpPr txBox="1"/>
          <p:nvPr/>
        </p:nvSpPr>
        <p:spPr>
          <a:xfrm>
            <a:off x="7359423" y="277394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TextBox 79"/>
          <p:cNvSpPr txBox="1"/>
          <p:nvPr/>
        </p:nvSpPr>
        <p:spPr>
          <a:xfrm>
            <a:off x="7867542" y="312407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TextBox 23"/>
          <p:cNvSpPr txBox="1"/>
          <p:nvPr/>
        </p:nvSpPr>
        <p:spPr>
          <a:xfrm>
            <a:off x="7359423" y="209776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TextBox 23"/>
          <p:cNvSpPr txBox="1"/>
          <p:nvPr/>
        </p:nvSpPr>
        <p:spPr>
          <a:xfrm>
            <a:off x="7867205" y="209804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9" name="TextBox 269"/>
          <p:cNvSpPr txBox="1"/>
          <p:nvPr/>
        </p:nvSpPr>
        <p:spPr>
          <a:xfrm>
            <a:off x="8378912" y="518710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 anchor="t" anchorCtr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d=3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TextBox 23"/>
          <p:cNvSpPr txBox="1"/>
          <p:nvPr/>
        </p:nvSpPr>
        <p:spPr>
          <a:xfrm>
            <a:off x="6369615" y="209731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TextBox 23"/>
          <p:cNvSpPr txBox="1"/>
          <p:nvPr/>
        </p:nvSpPr>
        <p:spPr>
          <a:xfrm>
            <a:off x="5354939" y="209776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Box 23"/>
          <p:cNvSpPr txBox="1"/>
          <p:nvPr/>
        </p:nvSpPr>
        <p:spPr>
          <a:xfrm>
            <a:off x="7355017" y="209668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TextBox 272"/>
          <p:cNvSpPr txBox="1"/>
          <p:nvPr/>
        </p:nvSpPr>
        <p:spPr>
          <a:xfrm>
            <a:off x="8817086" y="5009441"/>
            <a:ext cx="824624" cy="251351"/>
          </a:xfrm>
          <a:prstGeom prst="rect">
            <a:avLst/>
          </a:prstGeom>
          <a:noFill/>
          <a:effectLst/>
        </p:spPr>
        <p:txBody>
          <a:bodyPr wrap="square" tIns="0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e=5</a:t>
            </a:r>
            <a:endParaRPr lang="zh-CN" altLang="en-US" sz="20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4" name="TextBox 23"/>
          <p:cNvSpPr txBox="1"/>
          <p:nvPr/>
        </p:nvSpPr>
        <p:spPr>
          <a:xfrm>
            <a:off x="7864974" y="209776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5" name="TextBox 23"/>
          <p:cNvSpPr txBox="1"/>
          <p:nvPr/>
        </p:nvSpPr>
        <p:spPr>
          <a:xfrm>
            <a:off x="6369972" y="209666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23"/>
          <p:cNvSpPr txBox="1"/>
          <p:nvPr/>
        </p:nvSpPr>
        <p:spPr>
          <a:xfrm>
            <a:off x="8364634" y="209776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E87737E-F931-1740-1B1C-67B03DC6AED8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" name="标题 8">
            <a:extLst>
              <a:ext uri="{FF2B5EF4-FFF2-40B4-BE49-F238E27FC236}">
                <a16:creationId xmlns:a16="http://schemas.microsoft.com/office/drawing/2014/main" id="{F2F33D4C-3293-58F0-D553-025AE535C090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最近最久未使用算法 </a:t>
            </a:r>
            <a:r>
              <a:rPr lang="en-US" altLang="zh-CN" b="0" kern="0" dirty="0"/>
              <a:t>(Least Recently Used, LRU)</a:t>
            </a:r>
          </a:p>
        </p:txBody>
      </p:sp>
    </p:spTree>
    <p:extLst>
      <p:ext uri="{BB962C8B-B14F-4D97-AF65-F5344CB8AC3E}">
        <p14:creationId xmlns:p14="http://schemas.microsoft.com/office/powerpoint/2010/main" val="421555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6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8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9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3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6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" grpId="0"/>
      <p:bldP spid="254" grpId="0"/>
      <p:bldP spid="255" grpId="0"/>
      <p:bldP spid="256" grpId="0"/>
      <p:bldP spid="267" grpId="0"/>
      <p:bldP spid="268" grpId="0"/>
      <p:bldP spid="269" grpId="0"/>
      <p:bldP spid="270" grpId="0"/>
      <p:bldP spid="271" grpId="0"/>
      <p:bldP spid="272" grpId="0"/>
      <p:bldP spid="273" grpId="0"/>
      <p:bldP spid="274" grpId="0"/>
      <p:bldP spid="124" grpId="0"/>
      <p:bldP spid="124" grpId="1"/>
      <p:bldP spid="124" grpId="2"/>
      <p:bldP spid="125" grpId="0"/>
      <p:bldP spid="125" grpId="1"/>
      <p:bldP spid="125" grpId="2"/>
      <p:bldP spid="126" grpId="0"/>
      <p:bldP spid="126" grpId="1"/>
      <p:bldP spid="126" grpId="2"/>
      <p:bldP spid="127" grpId="0"/>
      <p:bldP spid="127" grpId="1"/>
      <p:bldP spid="127" grpId="2"/>
      <p:bldP spid="128" grpId="0"/>
      <p:bldP spid="128" grpId="1"/>
      <p:bldP spid="128" grpId="2"/>
      <p:bldP spid="129" grpId="0"/>
      <p:bldP spid="129" grpId="1"/>
      <p:bldP spid="129" grpId="2"/>
      <p:bldP spid="130" grpId="0"/>
      <p:bldP spid="131" grpId="0"/>
      <p:bldP spid="131" grpId="1"/>
      <p:bldP spid="131" grpId="2"/>
      <p:bldP spid="133" grpId="0"/>
      <p:bldP spid="133" grpId="1"/>
      <p:bldP spid="133" grpId="2"/>
      <p:bldP spid="134" grpId="0"/>
      <p:bldP spid="134" grpId="1"/>
      <p:bldP spid="134" grpId="2"/>
      <p:bldP spid="135" grpId="0"/>
      <p:bldP spid="135" grpId="1"/>
      <p:bldP spid="135" grpId="2"/>
      <p:bldP spid="136" grpId="0"/>
      <p:bldP spid="136" grpId="1"/>
      <p:bldP spid="136" grpId="2"/>
      <p:bldP spid="137" grpId="0"/>
      <p:bldP spid="137" grpId="1"/>
      <p:bldP spid="137" grpId="2"/>
      <p:bldP spid="138" grpId="0"/>
      <p:bldP spid="138" grpId="1"/>
      <p:bldP spid="138" grpId="2"/>
      <p:bldP spid="139" grpId="0"/>
      <p:bldP spid="140" grpId="0"/>
      <p:bldP spid="140" grpId="1"/>
      <p:bldP spid="140" grpId="2"/>
      <p:bldP spid="141" grpId="0"/>
      <p:bldP spid="141" grpId="1"/>
      <p:bldP spid="141" grpId="2"/>
      <p:bldP spid="142" grpId="0"/>
      <p:bldP spid="142" grpId="1"/>
      <p:bldP spid="142" grpId="2"/>
      <p:bldP spid="143" grpId="0"/>
      <p:bldP spid="144" grpId="0"/>
      <p:bldP spid="144" grpId="1"/>
      <p:bldP spid="144" grpId="2"/>
      <p:bldP spid="145" grpId="0"/>
      <p:bldP spid="145" grpId="1"/>
      <p:bldP spid="145" grpId="2"/>
      <p:bldP spid="146" grpId="0"/>
      <p:bldP spid="146" grpId="1"/>
      <p:bldP spid="146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31520" y="3454255"/>
            <a:ext cx="8532832" cy="1098279"/>
            <a:chOff x="844524" y="2557236"/>
            <a:chExt cx="8532832" cy="1098279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2557236"/>
              <a:ext cx="330538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活动页面栈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2964029"/>
              <a:ext cx="794633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访问页面时，将此页号压入栈顶，并栈内相同的页号抽出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3255405"/>
              <a:ext cx="477798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缺页时，置换栈底的页面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48788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07303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2557236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46161" y="4512453"/>
            <a:ext cx="3405623" cy="788755"/>
            <a:chOff x="859163" y="3471416"/>
            <a:chExt cx="3405623" cy="788755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3471416"/>
              <a:ext cx="1465450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3471416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3860061"/>
              <a:ext cx="283376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开销比较大</a:t>
              </a: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96907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731522" y="1556792"/>
            <a:ext cx="7092670" cy="1944216"/>
            <a:chOff x="844524" y="747700"/>
            <a:chExt cx="7092670" cy="1944216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896368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页面链表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433490" y="2291806"/>
              <a:ext cx="636344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缺页时，置换链表尾节点的页面</a:t>
              </a: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5621" y="236155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0" name="TextBox 19"/>
            <p:cNvSpPr txBox="1"/>
            <p:nvPr/>
          </p:nvSpPr>
          <p:spPr>
            <a:xfrm>
              <a:off x="1431020" y="1128828"/>
              <a:ext cx="650617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系统维护一个按最近一次访问时间排序的页面链表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59849" y="1426225"/>
              <a:ext cx="4286280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链表首节点是最近刚刚使用过的页面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59849" y="1715681"/>
              <a:ext cx="442686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链表尾节点是最久未使用的页面</a:t>
              </a: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269" y="180969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3269" y="1527826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2265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28728" y="1992672"/>
              <a:ext cx="6506173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访问内存时，找到相应页面，并把它移到链表之首</a:t>
              </a:r>
            </a:p>
          </p:txBody>
        </p:sp>
        <p:pic>
          <p:nvPicPr>
            <p:cNvPr id="37" name="图片 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148" y="2086688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EA9588E-1625-BDA3-D8C8-93C9C8AC2F06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6" name="标题 8">
            <a:extLst>
              <a:ext uri="{FF2B5EF4-FFF2-40B4-BE49-F238E27FC236}">
                <a16:creationId xmlns:a16="http://schemas.microsoft.com/office/drawing/2014/main" id="{8B50CB63-05EE-A148-437E-98262B792082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LRU</a:t>
            </a:r>
            <a:r>
              <a:rPr lang="zh-CN" altLang="en-US" b="0" kern="0" dirty="0"/>
              <a:t>算法的可能实现方法</a:t>
            </a:r>
          </a:p>
        </p:txBody>
      </p:sp>
    </p:spTree>
    <p:extLst>
      <p:ext uri="{BB962C8B-B14F-4D97-AF65-F5344CB8AC3E}">
        <p14:creationId xmlns:p14="http://schemas.microsoft.com/office/powerpoint/2010/main" val="66109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/>
          <p:cNvSpPr/>
          <p:nvPr/>
        </p:nvSpPr>
        <p:spPr>
          <a:xfrm>
            <a:off x="2909825" y="4430556"/>
            <a:ext cx="6429420" cy="137470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8" name="矩形 7"/>
          <p:cNvSpPr/>
          <p:nvPr/>
        </p:nvSpPr>
        <p:spPr>
          <a:xfrm>
            <a:off x="2909825" y="2057329"/>
            <a:ext cx="6429420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13" name="直接连接符 12"/>
          <p:cNvCxnSpPr/>
          <p:nvPr/>
        </p:nvCxnSpPr>
        <p:spPr>
          <a:xfrm>
            <a:off x="2981263" y="2373344"/>
            <a:ext cx="6286544" cy="1405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81263" y="2751233"/>
            <a:ext cx="6286544" cy="140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981263" y="4001536"/>
            <a:ext cx="6286544" cy="140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3388763" y="3303740"/>
            <a:ext cx="1137648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3502170" y="2988429"/>
            <a:ext cx="1769675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6829" y="1915057"/>
            <a:ext cx="734827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26413" y="193930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2981" y="193930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5199" y="193930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46499" y="193930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2367" y="193930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55893" y="193930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54461" y="193930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09703" y="226238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45463" y="226238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46763" y="226238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38981" y="226238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52981" y="226238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45199" y="226238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46499" y="226238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2367" y="226238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55893" y="226238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54461" y="226238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846763" y="2589145"/>
            <a:ext cx="486000" cy="1377062"/>
            <a:chOff x="5874629" y="1748190"/>
            <a:chExt cx="486000" cy="1240167"/>
          </a:xfrm>
        </p:grpSpPr>
        <p:sp>
          <p:nvSpPr>
            <p:cNvPr id="53" name="TextBox 52"/>
            <p:cNvSpPr txBox="1"/>
            <p:nvPr/>
          </p:nvSpPr>
          <p:spPr>
            <a:xfrm>
              <a:off x="5874629" y="1748190"/>
              <a:ext cx="486000" cy="37881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74629" y="2030409"/>
              <a:ext cx="486000" cy="37881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874629" y="2318296"/>
              <a:ext cx="486000" cy="37881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74629" y="2609544"/>
              <a:ext cx="486000" cy="37881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338981" y="2580423"/>
            <a:ext cx="486000" cy="1376662"/>
            <a:chOff x="5366847" y="1742559"/>
            <a:chExt cx="486000" cy="1248434"/>
          </a:xfrm>
        </p:grpSpPr>
        <p:sp>
          <p:nvSpPr>
            <p:cNvPr id="54" name="TextBox 53"/>
            <p:cNvSpPr txBox="1"/>
            <p:nvPr/>
          </p:nvSpPr>
          <p:spPr>
            <a:xfrm>
              <a:off x="5366847" y="1742559"/>
              <a:ext cx="486000" cy="38144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366847" y="2035690"/>
              <a:ext cx="486000" cy="38144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366847" y="2318469"/>
              <a:ext cx="486000" cy="38144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66847" y="2609544"/>
              <a:ext cx="486000" cy="38144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852981" y="2574702"/>
            <a:ext cx="486000" cy="1382274"/>
            <a:chOff x="4880847" y="1782969"/>
            <a:chExt cx="486000" cy="1198713"/>
          </a:xfrm>
        </p:grpSpPr>
        <p:sp>
          <p:nvSpPr>
            <p:cNvPr id="55" name="TextBox 54"/>
            <p:cNvSpPr txBox="1"/>
            <p:nvPr/>
          </p:nvSpPr>
          <p:spPr>
            <a:xfrm>
              <a:off x="4880847" y="178296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880847" y="206256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880847" y="2341226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80847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846499" y="2585529"/>
            <a:ext cx="486000" cy="1387289"/>
            <a:chOff x="3874365" y="1846945"/>
            <a:chExt cx="486000" cy="1187711"/>
          </a:xfrm>
        </p:grpSpPr>
        <p:sp>
          <p:nvSpPr>
            <p:cNvPr id="57" name="TextBox 56"/>
            <p:cNvSpPr txBox="1"/>
            <p:nvPr/>
          </p:nvSpPr>
          <p:spPr>
            <a:xfrm>
              <a:off x="3874365" y="18469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3874365" y="2114259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874365" y="239947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874365" y="266251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332367" y="2573971"/>
            <a:ext cx="486000" cy="1391711"/>
            <a:chOff x="3360233" y="1780212"/>
            <a:chExt cx="486000" cy="1201470"/>
          </a:xfrm>
        </p:grpSpPr>
        <p:sp>
          <p:nvSpPr>
            <p:cNvPr id="58" name="TextBox 57"/>
            <p:cNvSpPr txBox="1"/>
            <p:nvPr/>
          </p:nvSpPr>
          <p:spPr>
            <a:xfrm>
              <a:off x="3360233" y="1780212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360233" y="20739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360233" y="2352880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360233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4855893" y="2586227"/>
            <a:ext cx="486000" cy="1385581"/>
            <a:chOff x="2883759" y="1707914"/>
            <a:chExt cx="486000" cy="1234735"/>
          </a:xfrm>
        </p:grpSpPr>
        <p:sp>
          <p:nvSpPr>
            <p:cNvPr id="59" name="TextBox 58"/>
            <p:cNvSpPr txBox="1"/>
            <p:nvPr/>
          </p:nvSpPr>
          <p:spPr>
            <a:xfrm>
              <a:off x="2883759" y="170791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883759" y="199161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83759" y="230464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83759" y="257051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354461" y="2577011"/>
            <a:ext cx="486000" cy="1385710"/>
            <a:chOff x="2382327" y="1661504"/>
            <a:chExt cx="486000" cy="1292141"/>
          </a:xfrm>
        </p:grpSpPr>
        <p:sp>
          <p:nvSpPr>
            <p:cNvPr id="60" name="TextBox 59"/>
            <p:cNvSpPr txBox="1"/>
            <p:nvPr/>
          </p:nvSpPr>
          <p:spPr>
            <a:xfrm>
              <a:off x="2382327" y="1661504"/>
              <a:ext cx="486000" cy="39222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382327" y="1967108"/>
              <a:ext cx="486000" cy="39222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82327" y="2293530"/>
              <a:ext cx="486000" cy="39222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382327" y="2561419"/>
              <a:ext cx="486000" cy="39222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3455047" y="26182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55047" y="289636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55047" y="322278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455047" y="3538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921775" y="259076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21775" y="289636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21775" y="322278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21775" y="353880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12029" y="194178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45456" y="2339634"/>
            <a:ext cx="109834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941177" y="2009871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945456" y="3919701"/>
            <a:ext cx="11697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479793" y="2486843"/>
            <a:ext cx="234000" cy="1711196"/>
            <a:chOff x="4507659" y="1557586"/>
            <a:chExt cx="234000" cy="1711196"/>
          </a:xfrm>
        </p:grpSpPr>
        <p:sp>
          <p:nvSpPr>
            <p:cNvPr id="117" name="AutoShape 100"/>
            <p:cNvSpPr>
              <a:spLocks noChangeArrowheads="1"/>
            </p:cNvSpPr>
            <p:nvPr/>
          </p:nvSpPr>
          <p:spPr bwMode="auto">
            <a:xfrm>
              <a:off x="4545759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18" name="Oval 101"/>
            <p:cNvSpPr>
              <a:spLocks/>
            </p:cNvSpPr>
            <p:nvPr/>
          </p:nvSpPr>
          <p:spPr bwMode="auto">
            <a:xfrm>
              <a:off x="4507659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71738" y="2578490"/>
            <a:ext cx="559463" cy="1385678"/>
            <a:chOff x="4299602" y="1769318"/>
            <a:chExt cx="559463" cy="1212364"/>
          </a:xfrm>
        </p:grpSpPr>
        <p:sp>
          <p:nvSpPr>
            <p:cNvPr id="56" name="TextBox 55"/>
            <p:cNvSpPr txBox="1"/>
            <p:nvPr/>
          </p:nvSpPr>
          <p:spPr>
            <a:xfrm>
              <a:off x="4373065" y="1769318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373065" y="2054251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73065" y="2335635"/>
              <a:ext cx="486000" cy="36801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373065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AutoShape 98"/>
            <p:cNvSpPr>
              <a:spLocks/>
            </p:cNvSpPr>
            <p:nvPr/>
          </p:nvSpPr>
          <p:spPr bwMode="auto">
            <a:xfrm>
              <a:off x="4299602" y="2595984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981527" y="2946679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8483207" y="2486843"/>
            <a:ext cx="234000" cy="1711196"/>
            <a:chOff x="6511073" y="1557586"/>
            <a:chExt cx="234000" cy="1711196"/>
          </a:xfrm>
        </p:grpSpPr>
        <p:sp>
          <p:nvSpPr>
            <p:cNvPr id="110" name="Oval 101"/>
            <p:cNvSpPr>
              <a:spLocks/>
            </p:cNvSpPr>
            <p:nvPr/>
          </p:nvSpPr>
          <p:spPr bwMode="auto">
            <a:xfrm>
              <a:off x="6511073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22" name="AutoShape 100"/>
            <p:cNvSpPr>
              <a:spLocks noChangeArrowheads="1"/>
            </p:cNvSpPr>
            <p:nvPr/>
          </p:nvSpPr>
          <p:spPr bwMode="auto">
            <a:xfrm>
              <a:off x="6547740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939731" y="2486843"/>
            <a:ext cx="234000" cy="1711196"/>
            <a:chOff x="6967597" y="1557586"/>
            <a:chExt cx="234000" cy="1711196"/>
          </a:xfrm>
        </p:grpSpPr>
        <p:sp>
          <p:nvSpPr>
            <p:cNvPr id="115" name="Oval 101"/>
            <p:cNvSpPr>
              <a:spLocks/>
            </p:cNvSpPr>
            <p:nvPr/>
          </p:nvSpPr>
          <p:spPr bwMode="auto">
            <a:xfrm>
              <a:off x="6967597" y="1557586"/>
              <a:ext cx="234000" cy="207025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  <p:sp>
          <p:nvSpPr>
            <p:cNvPr id="123" name="AutoShape 100"/>
            <p:cNvSpPr>
              <a:spLocks noChangeArrowheads="1"/>
            </p:cNvSpPr>
            <p:nvPr/>
          </p:nvSpPr>
          <p:spPr bwMode="auto">
            <a:xfrm>
              <a:off x="7004264" y="3109532"/>
              <a:ext cx="180000" cy="15925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728526" y="2584177"/>
            <a:ext cx="571505" cy="1373577"/>
            <a:chOff x="6756390" y="1763625"/>
            <a:chExt cx="571505" cy="1218057"/>
          </a:xfrm>
        </p:grpSpPr>
        <p:sp>
          <p:nvSpPr>
            <p:cNvPr id="124" name="TextBox 123"/>
            <p:cNvSpPr txBox="1"/>
            <p:nvPr/>
          </p:nvSpPr>
          <p:spPr>
            <a:xfrm>
              <a:off x="6841895" y="1763625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841895" y="2046363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841895" y="2354496"/>
              <a:ext cx="486000" cy="373003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6841895" y="2609544"/>
              <a:ext cx="486000" cy="37213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AutoShape 98"/>
            <p:cNvSpPr>
              <a:spLocks/>
            </p:cNvSpPr>
            <p:nvPr/>
          </p:nvSpPr>
          <p:spPr bwMode="auto">
            <a:xfrm>
              <a:off x="6756390" y="2595984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82643" y="2578492"/>
            <a:ext cx="548820" cy="1380939"/>
            <a:chOff x="6310509" y="1661504"/>
            <a:chExt cx="548820" cy="1368668"/>
          </a:xfrm>
        </p:grpSpPr>
        <p:sp>
          <p:nvSpPr>
            <p:cNvPr id="52" name="TextBox 51"/>
            <p:cNvSpPr txBox="1"/>
            <p:nvPr/>
          </p:nvSpPr>
          <p:spPr>
            <a:xfrm>
              <a:off x="6373329" y="1661504"/>
              <a:ext cx="486000" cy="41689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373329" y="1980736"/>
              <a:ext cx="486000" cy="41689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73329" y="2293530"/>
              <a:ext cx="486000" cy="41689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373329" y="2609544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AutoShape 98"/>
            <p:cNvSpPr>
              <a:spLocks/>
            </p:cNvSpPr>
            <p:nvPr/>
          </p:nvSpPr>
          <p:spPr bwMode="auto">
            <a:xfrm>
              <a:off x="6310509" y="2907711"/>
              <a:ext cx="228600" cy="67416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76" name="TextBox 175"/>
          <p:cNvSpPr txBox="1"/>
          <p:nvPr/>
        </p:nvSpPr>
        <p:spPr>
          <a:xfrm>
            <a:off x="7329952" y="193930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806205" y="1939302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55640" y="1686029"/>
            <a:ext cx="4617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保持一个最近使用页面的“栈”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2885556" y="4820161"/>
            <a:ext cx="12858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访问页面栈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885556" y="5370688"/>
            <a:ext cx="17297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被置换页面</a:t>
            </a:r>
          </a:p>
        </p:txBody>
      </p:sp>
      <p:cxnSp>
        <p:nvCxnSpPr>
          <p:cNvPr id="286" name="直接连接符 285"/>
          <p:cNvCxnSpPr/>
          <p:nvPr/>
        </p:nvCxnSpPr>
        <p:spPr>
          <a:xfrm rot="10800000">
            <a:off x="4329556" y="5358395"/>
            <a:ext cx="5000660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/>
          <p:nvPr/>
        </p:nvCxnSpPr>
        <p:spPr>
          <a:xfrm flipV="1">
            <a:off x="6697895" y="4670418"/>
            <a:ext cx="259629" cy="165053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/>
          <p:nvPr/>
        </p:nvCxnSpPr>
        <p:spPr>
          <a:xfrm flipV="1">
            <a:off x="7758582" y="4670416"/>
            <a:ext cx="202127" cy="176752"/>
          </a:xfrm>
          <a:prstGeom prst="straightConnector1">
            <a:avLst/>
          </a:prstGeom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接箭头连接符 290"/>
          <p:cNvCxnSpPr/>
          <p:nvPr/>
        </p:nvCxnSpPr>
        <p:spPr>
          <a:xfrm flipV="1">
            <a:off x="7242712" y="4644017"/>
            <a:ext cx="230116" cy="544565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矩形 292"/>
          <p:cNvSpPr/>
          <p:nvPr/>
        </p:nvSpPr>
        <p:spPr>
          <a:xfrm>
            <a:off x="4470919" y="4568791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5" name="TextBox 79"/>
          <p:cNvSpPr txBox="1"/>
          <p:nvPr/>
        </p:nvSpPr>
        <p:spPr>
          <a:xfrm>
            <a:off x="4354017" y="325450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7" name="TextBox 79"/>
          <p:cNvSpPr txBox="1"/>
          <p:nvPr/>
        </p:nvSpPr>
        <p:spPr>
          <a:xfrm>
            <a:off x="4855893" y="258813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4965997" y="4576404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965754" y="4571611"/>
            <a:ext cx="216988" cy="356752"/>
            <a:chOff x="2993489" y="3642584"/>
            <a:chExt cx="216988" cy="356752"/>
          </a:xfrm>
        </p:grpSpPr>
        <p:sp>
          <p:nvSpPr>
            <p:cNvPr id="299" name="矩形 298"/>
            <p:cNvSpPr/>
            <p:nvPr/>
          </p:nvSpPr>
          <p:spPr>
            <a:xfrm>
              <a:off x="2994477" y="38193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1" name="矩形 230"/>
            <p:cNvSpPr/>
            <p:nvPr/>
          </p:nvSpPr>
          <p:spPr>
            <a:xfrm>
              <a:off x="2993489" y="364258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2" name="组合 301"/>
          <p:cNvGrpSpPr/>
          <p:nvPr/>
        </p:nvGrpSpPr>
        <p:grpSpPr>
          <a:xfrm>
            <a:off x="5472543" y="4567654"/>
            <a:ext cx="216988" cy="356752"/>
            <a:chOff x="2993489" y="3642584"/>
            <a:chExt cx="216988" cy="356752"/>
          </a:xfrm>
        </p:grpSpPr>
        <p:sp>
          <p:nvSpPr>
            <p:cNvPr id="303" name="矩形 302"/>
            <p:cNvSpPr/>
            <p:nvPr/>
          </p:nvSpPr>
          <p:spPr>
            <a:xfrm>
              <a:off x="2994477" y="38193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4" name="矩形 303"/>
            <p:cNvSpPr/>
            <p:nvPr/>
          </p:nvSpPr>
          <p:spPr>
            <a:xfrm>
              <a:off x="2993489" y="364258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5467801" y="4567581"/>
            <a:ext cx="216000" cy="531287"/>
            <a:chOff x="8041095" y="3452236"/>
            <a:chExt cx="216000" cy="531287"/>
          </a:xfrm>
        </p:grpSpPr>
        <p:sp>
          <p:nvSpPr>
            <p:cNvPr id="294" name="矩形 293"/>
            <p:cNvSpPr/>
            <p:nvPr/>
          </p:nvSpPr>
          <p:spPr>
            <a:xfrm>
              <a:off x="8041095" y="34522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8041095" y="3624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1" name="矩形 300"/>
            <p:cNvSpPr/>
            <p:nvPr/>
          </p:nvSpPr>
          <p:spPr>
            <a:xfrm>
              <a:off x="8041095" y="380352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5" name="TextBox 79"/>
          <p:cNvSpPr txBox="1"/>
          <p:nvPr/>
        </p:nvSpPr>
        <p:spPr>
          <a:xfrm>
            <a:off x="5332367" y="353550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0" name="TextBox 79"/>
          <p:cNvSpPr txBox="1"/>
          <p:nvPr/>
        </p:nvSpPr>
        <p:spPr>
          <a:xfrm>
            <a:off x="5846499" y="289592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11" name="组合 310"/>
          <p:cNvGrpSpPr/>
          <p:nvPr/>
        </p:nvGrpSpPr>
        <p:grpSpPr>
          <a:xfrm>
            <a:off x="5979145" y="4571310"/>
            <a:ext cx="216000" cy="531287"/>
            <a:chOff x="8041095" y="3452236"/>
            <a:chExt cx="216000" cy="531287"/>
          </a:xfrm>
        </p:grpSpPr>
        <p:sp>
          <p:nvSpPr>
            <p:cNvPr id="312" name="矩形 311"/>
            <p:cNvSpPr/>
            <p:nvPr/>
          </p:nvSpPr>
          <p:spPr>
            <a:xfrm>
              <a:off x="8041095" y="34522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3" name="矩形 312"/>
            <p:cNvSpPr/>
            <p:nvPr/>
          </p:nvSpPr>
          <p:spPr>
            <a:xfrm>
              <a:off x="8041095" y="3624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4" name="矩形 313"/>
            <p:cNvSpPr/>
            <p:nvPr/>
          </p:nvSpPr>
          <p:spPr>
            <a:xfrm>
              <a:off x="8041095" y="380352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974634" y="4571063"/>
            <a:ext cx="216000" cy="706467"/>
            <a:chOff x="7881111" y="3357568"/>
            <a:chExt cx="216000" cy="706467"/>
          </a:xfrm>
        </p:grpSpPr>
        <p:sp>
          <p:nvSpPr>
            <p:cNvPr id="292" name="矩形 291"/>
            <p:cNvSpPr/>
            <p:nvPr/>
          </p:nvSpPr>
          <p:spPr>
            <a:xfrm>
              <a:off x="788111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6" name="矩形 305"/>
            <p:cNvSpPr/>
            <p:nvPr/>
          </p:nvSpPr>
          <p:spPr>
            <a:xfrm>
              <a:off x="7881111" y="35340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7" name="矩形 306"/>
            <p:cNvSpPr/>
            <p:nvPr/>
          </p:nvSpPr>
          <p:spPr>
            <a:xfrm>
              <a:off x="7881111" y="371192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8" name="矩形 307"/>
            <p:cNvSpPr/>
            <p:nvPr/>
          </p:nvSpPr>
          <p:spPr>
            <a:xfrm>
              <a:off x="7881111" y="388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0" name="组合 319"/>
          <p:cNvGrpSpPr/>
          <p:nvPr/>
        </p:nvGrpSpPr>
        <p:grpSpPr>
          <a:xfrm>
            <a:off x="6448489" y="4566884"/>
            <a:ext cx="216000" cy="706467"/>
            <a:chOff x="7881111" y="3357568"/>
            <a:chExt cx="216000" cy="706467"/>
          </a:xfrm>
        </p:grpSpPr>
        <p:sp>
          <p:nvSpPr>
            <p:cNvPr id="321" name="矩形 320"/>
            <p:cNvSpPr/>
            <p:nvPr/>
          </p:nvSpPr>
          <p:spPr>
            <a:xfrm>
              <a:off x="788111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2" name="矩形 321"/>
            <p:cNvSpPr/>
            <p:nvPr/>
          </p:nvSpPr>
          <p:spPr>
            <a:xfrm>
              <a:off x="7881111" y="35340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3" name="矩形 322"/>
            <p:cNvSpPr/>
            <p:nvPr/>
          </p:nvSpPr>
          <p:spPr>
            <a:xfrm>
              <a:off x="7881111" y="371192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4" name="矩形 323"/>
            <p:cNvSpPr/>
            <p:nvPr/>
          </p:nvSpPr>
          <p:spPr>
            <a:xfrm>
              <a:off x="7881111" y="388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6453745" y="4557125"/>
            <a:ext cx="221747" cy="1095297"/>
            <a:chOff x="4495431" y="3624114"/>
            <a:chExt cx="221747" cy="1095297"/>
          </a:xfrm>
        </p:grpSpPr>
        <p:grpSp>
          <p:nvGrpSpPr>
            <p:cNvPr id="82" name="组合 81"/>
            <p:cNvGrpSpPr/>
            <p:nvPr/>
          </p:nvGrpSpPr>
          <p:grpSpPr>
            <a:xfrm>
              <a:off x="4495431" y="3624114"/>
              <a:ext cx="219376" cy="730990"/>
              <a:chOff x="8503111" y="2978635"/>
              <a:chExt cx="219376" cy="730990"/>
            </a:xfrm>
          </p:grpSpPr>
          <p:sp>
            <p:nvSpPr>
              <p:cNvPr id="309" name="矩形 308"/>
              <p:cNvSpPr/>
              <p:nvPr/>
            </p:nvSpPr>
            <p:spPr>
              <a:xfrm>
                <a:off x="8503111" y="3529625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5" name="矩形 314"/>
              <p:cNvSpPr/>
              <p:nvPr/>
            </p:nvSpPr>
            <p:spPr>
              <a:xfrm>
                <a:off x="8503111" y="3344576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6" name="矩形 315"/>
              <p:cNvSpPr/>
              <p:nvPr/>
            </p:nvSpPr>
            <p:spPr>
              <a:xfrm>
                <a:off x="8506487" y="316458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7" name="矩形 316"/>
              <p:cNvSpPr/>
              <p:nvPr/>
            </p:nvSpPr>
            <p:spPr>
              <a:xfrm>
                <a:off x="8505409" y="2978635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18" name="矩形 317"/>
            <p:cNvSpPr/>
            <p:nvPr/>
          </p:nvSpPr>
          <p:spPr>
            <a:xfrm>
              <a:off x="4501178" y="4539411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6996814" y="4553549"/>
            <a:ext cx="219376" cy="730990"/>
            <a:chOff x="5024680" y="3624292"/>
            <a:chExt cx="219376" cy="730990"/>
          </a:xfrm>
        </p:grpSpPr>
        <p:sp>
          <p:nvSpPr>
            <p:cNvPr id="325" name="矩形 324"/>
            <p:cNvSpPr/>
            <p:nvPr/>
          </p:nvSpPr>
          <p:spPr>
            <a:xfrm>
              <a:off x="5024680" y="417528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6" name="矩形 325"/>
            <p:cNvSpPr/>
            <p:nvPr/>
          </p:nvSpPr>
          <p:spPr>
            <a:xfrm>
              <a:off x="5024680" y="3990233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7" name="矩形 326"/>
            <p:cNvSpPr/>
            <p:nvPr/>
          </p:nvSpPr>
          <p:spPr>
            <a:xfrm>
              <a:off x="5028056" y="381024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8" name="矩形 327"/>
            <p:cNvSpPr/>
            <p:nvPr/>
          </p:nvSpPr>
          <p:spPr>
            <a:xfrm>
              <a:off x="5026978" y="362429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36" name="矩形 335"/>
          <p:cNvSpPr/>
          <p:nvPr/>
        </p:nvSpPr>
        <p:spPr>
          <a:xfrm>
            <a:off x="6998582" y="5104960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6998582" y="4919911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6997550" y="4739925"/>
            <a:ext cx="220408" cy="174591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7000880" y="4553970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" name="TextBox 79"/>
          <p:cNvSpPr txBox="1"/>
          <p:nvPr/>
        </p:nvSpPr>
        <p:spPr>
          <a:xfrm>
            <a:off x="6856924" y="289744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44" name="组合 343"/>
          <p:cNvGrpSpPr/>
          <p:nvPr/>
        </p:nvGrpSpPr>
        <p:grpSpPr>
          <a:xfrm>
            <a:off x="7502903" y="4558018"/>
            <a:ext cx="216000" cy="706467"/>
            <a:chOff x="8170101" y="3267568"/>
            <a:chExt cx="216000" cy="706467"/>
          </a:xfrm>
        </p:grpSpPr>
        <p:sp>
          <p:nvSpPr>
            <p:cNvPr id="345" name="矩形 344"/>
            <p:cNvSpPr/>
            <p:nvPr/>
          </p:nvSpPr>
          <p:spPr>
            <a:xfrm>
              <a:off x="8170101" y="326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6" name="矩形 345"/>
            <p:cNvSpPr/>
            <p:nvPr/>
          </p:nvSpPr>
          <p:spPr>
            <a:xfrm>
              <a:off x="8170101" y="344900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8170101" y="362485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8170101" y="379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9" name="矩形 348"/>
          <p:cNvSpPr/>
          <p:nvPr/>
        </p:nvSpPr>
        <p:spPr>
          <a:xfrm>
            <a:off x="8007224" y="4732268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8007224" y="4548019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" name="矩形 350"/>
          <p:cNvSpPr/>
          <p:nvPr/>
        </p:nvSpPr>
        <p:spPr>
          <a:xfrm>
            <a:off x="8009188" y="4916517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矩形 351"/>
          <p:cNvSpPr/>
          <p:nvPr/>
        </p:nvSpPr>
        <p:spPr>
          <a:xfrm>
            <a:off x="8009188" y="5088992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3" name="组合 352"/>
          <p:cNvGrpSpPr/>
          <p:nvPr/>
        </p:nvGrpSpPr>
        <p:grpSpPr>
          <a:xfrm>
            <a:off x="8010991" y="4556584"/>
            <a:ext cx="216000" cy="706467"/>
            <a:chOff x="8170101" y="3267568"/>
            <a:chExt cx="216000" cy="706467"/>
          </a:xfrm>
        </p:grpSpPr>
        <p:sp>
          <p:nvSpPr>
            <p:cNvPr id="354" name="矩形 353"/>
            <p:cNvSpPr/>
            <p:nvPr/>
          </p:nvSpPr>
          <p:spPr>
            <a:xfrm>
              <a:off x="8170101" y="326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矩形 354"/>
            <p:cNvSpPr/>
            <p:nvPr/>
          </p:nvSpPr>
          <p:spPr>
            <a:xfrm>
              <a:off x="8170101" y="344900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8170101" y="362485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7" name="矩形 356"/>
            <p:cNvSpPr/>
            <p:nvPr/>
          </p:nvSpPr>
          <p:spPr>
            <a:xfrm>
              <a:off x="8170101" y="379403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8" name="TextBox 79"/>
          <p:cNvSpPr txBox="1"/>
          <p:nvPr/>
        </p:nvSpPr>
        <p:spPr>
          <a:xfrm>
            <a:off x="7342924" y="257865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8471603" y="4557885"/>
            <a:ext cx="216000" cy="708766"/>
            <a:chOff x="7954101" y="3178782"/>
            <a:chExt cx="216000" cy="708766"/>
          </a:xfrm>
        </p:grpSpPr>
        <p:sp>
          <p:nvSpPr>
            <p:cNvPr id="359" name="矩形 358"/>
            <p:cNvSpPr/>
            <p:nvPr/>
          </p:nvSpPr>
          <p:spPr>
            <a:xfrm>
              <a:off x="7954101" y="317878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0" name="矩形 359"/>
            <p:cNvSpPr/>
            <p:nvPr/>
          </p:nvSpPr>
          <p:spPr>
            <a:xfrm>
              <a:off x="7954101" y="335756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1" name="矩形 360"/>
            <p:cNvSpPr/>
            <p:nvPr/>
          </p:nvSpPr>
          <p:spPr>
            <a:xfrm>
              <a:off x="7954101" y="3528762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2" name="矩形 361"/>
            <p:cNvSpPr/>
            <p:nvPr/>
          </p:nvSpPr>
          <p:spPr>
            <a:xfrm>
              <a:off x="7954101" y="370754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8469362" y="4554285"/>
            <a:ext cx="230512" cy="1092943"/>
            <a:chOff x="6497228" y="3625026"/>
            <a:chExt cx="230512" cy="1092943"/>
          </a:xfrm>
        </p:grpSpPr>
        <p:grpSp>
          <p:nvGrpSpPr>
            <p:cNvPr id="363" name="组合 362"/>
            <p:cNvGrpSpPr/>
            <p:nvPr/>
          </p:nvGrpSpPr>
          <p:grpSpPr>
            <a:xfrm>
              <a:off x="6497228" y="3625026"/>
              <a:ext cx="216000" cy="708766"/>
              <a:chOff x="7954101" y="3178782"/>
              <a:chExt cx="216000" cy="708766"/>
            </a:xfrm>
          </p:grpSpPr>
          <p:sp>
            <p:nvSpPr>
              <p:cNvPr id="364" name="矩形 363"/>
              <p:cNvSpPr/>
              <p:nvPr/>
            </p:nvSpPr>
            <p:spPr>
              <a:xfrm>
                <a:off x="7954101" y="3178782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5" name="矩形 364"/>
              <p:cNvSpPr/>
              <p:nvPr/>
            </p:nvSpPr>
            <p:spPr>
              <a:xfrm>
                <a:off x="7954101" y="335756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6" name="矩形 365"/>
              <p:cNvSpPr/>
              <p:nvPr/>
            </p:nvSpPr>
            <p:spPr>
              <a:xfrm>
                <a:off x="7954101" y="3528762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7" name="矩形 366"/>
              <p:cNvSpPr/>
              <p:nvPr/>
            </p:nvSpPr>
            <p:spPr>
              <a:xfrm>
                <a:off x="7954101" y="370754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8" name="矩形 367"/>
            <p:cNvSpPr/>
            <p:nvPr/>
          </p:nvSpPr>
          <p:spPr>
            <a:xfrm>
              <a:off x="6511740" y="453796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8913919" y="4558908"/>
            <a:ext cx="216000" cy="708766"/>
            <a:chOff x="7783634" y="2955238"/>
            <a:chExt cx="216000" cy="708766"/>
          </a:xfrm>
        </p:grpSpPr>
        <p:sp>
          <p:nvSpPr>
            <p:cNvPr id="369" name="矩形 368"/>
            <p:cNvSpPr/>
            <p:nvPr/>
          </p:nvSpPr>
          <p:spPr>
            <a:xfrm>
              <a:off x="7783634" y="295523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矩形 369"/>
            <p:cNvSpPr/>
            <p:nvPr/>
          </p:nvSpPr>
          <p:spPr>
            <a:xfrm>
              <a:off x="7783634" y="313402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1" name="矩形 370"/>
            <p:cNvSpPr/>
            <p:nvPr/>
          </p:nvSpPr>
          <p:spPr>
            <a:xfrm>
              <a:off x="7783634" y="330521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2" name="矩形 371"/>
            <p:cNvSpPr/>
            <p:nvPr/>
          </p:nvSpPr>
          <p:spPr>
            <a:xfrm>
              <a:off x="7783634" y="3484004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8912665" y="4553551"/>
            <a:ext cx="217069" cy="1089751"/>
            <a:chOff x="6960722" y="3620067"/>
            <a:chExt cx="217069" cy="1089751"/>
          </a:xfrm>
        </p:grpSpPr>
        <p:grpSp>
          <p:nvGrpSpPr>
            <p:cNvPr id="373" name="组合 372"/>
            <p:cNvGrpSpPr/>
            <p:nvPr/>
          </p:nvGrpSpPr>
          <p:grpSpPr>
            <a:xfrm>
              <a:off x="6961791" y="3620067"/>
              <a:ext cx="216000" cy="708766"/>
              <a:chOff x="7783634" y="2955238"/>
              <a:chExt cx="216000" cy="708766"/>
            </a:xfrm>
          </p:grpSpPr>
          <p:sp>
            <p:nvSpPr>
              <p:cNvPr id="374" name="矩形 373"/>
              <p:cNvSpPr/>
              <p:nvPr/>
            </p:nvSpPr>
            <p:spPr>
              <a:xfrm>
                <a:off x="7783634" y="295523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5" name="矩形 374"/>
              <p:cNvSpPr/>
              <p:nvPr/>
            </p:nvSpPr>
            <p:spPr>
              <a:xfrm>
                <a:off x="7783634" y="3134024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6" name="矩形 375"/>
              <p:cNvSpPr/>
              <p:nvPr/>
            </p:nvSpPr>
            <p:spPr>
              <a:xfrm>
                <a:off x="7783634" y="3305218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7" name="矩形 376"/>
              <p:cNvSpPr/>
              <p:nvPr/>
            </p:nvSpPr>
            <p:spPr>
              <a:xfrm>
                <a:off x="7783634" y="3484004"/>
                <a:ext cx="216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78" name="矩形 377"/>
            <p:cNvSpPr/>
            <p:nvPr/>
          </p:nvSpPr>
          <p:spPr>
            <a:xfrm>
              <a:off x="6960722" y="4529818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9" name="TextBox 79"/>
          <p:cNvSpPr txBox="1"/>
          <p:nvPr/>
        </p:nvSpPr>
        <p:spPr>
          <a:xfrm>
            <a:off x="7850706" y="290360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3200" b="1" baseline="-25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7502997" y="4562220"/>
            <a:ext cx="216000" cy="537291"/>
            <a:chOff x="8166578" y="3199745"/>
            <a:chExt cx="216000" cy="537291"/>
          </a:xfrm>
        </p:grpSpPr>
        <p:sp>
          <p:nvSpPr>
            <p:cNvPr id="387" name="矩形 386"/>
            <p:cNvSpPr/>
            <p:nvPr/>
          </p:nvSpPr>
          <p:spPr>
            <a:xfrm>
              <a:off x="8166578" y="3199745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8" name="矩形 387"/>
            <p:cNvSpPr/>
            <p:nvPr/>
          </p:nvSpPr>
          <p:spPr>
            <a:xfrm>
              <a:off x="8166578" y="3381179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9" name="矩形 388"/>
            <p:cNvSpPr/>
            <p:nvPr/>
          </p:nvSpPr>
          <p:spPr>
            <a:xfrm>
              <a:off x="8166578" y="3557036"/>
              <a:ext cx="216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0" name="矩形 389"/>
          <p:cNvSpPr/>
          <p:nvPr/>
        </p:nvSpPr>
        <p:spPr>
          <a:xfrm>
            <a:off x="7502997" y="5088685"/>
            <a:ext cx="216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A43D404-33D5-5C25-B7D9-114BC1CF1FDA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7" name="标题 8">
            <a:extLst>
              <a:ext uri="{FF2B5EF4-FFF2-40B4-BE49-F238E27FC236}">
                <a16:creationId xmlns:a16="http://schemas.microsoft.com/office/drawing/2014/main" id="{5433FDAD-4F38-24E5-1AF1-6BAF66626D10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用栈实现</a:t>
            </a:r>
            <a:r>
              <a:rPr lang="en-US" altLang="zh-CN" b="0" kern="0" dirty="0"/>
              <a:t>LRU</a:t>
            </a:r>
            <a:r>
              <a:rPr lang="zh-CN" altLang="en-US" b="0" kern="0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74469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07407E-6 L -0.0526 0.00093 " pathEditMode="relative" rAng="0" ptsTypes="AA">
                                      <p:cBhvr>
                                        <p:cTn id="32" dur="1000" spd="-100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39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85185E-6 L -0.05539 -0.01551 " pathEditMode="relative" rAng="0" ptsTypes="AA">
                                      <p:cBhvr>
                                        <p:cTn id="56" dur="1000" spd="-100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07407E-6 L -0.05538 -0.01759 " pathEditMode="relative" rAng="0" ptsTypes="AA">
                                      <p:cBhvr>
                                        <p:cTn id="80" dur="1000" spd="-100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1.11111E-6 L -0.05139 -0.01597 " pathEditMode="relative" rAng="0" ptsTypes="AA">
                                      <p:cBhvr>
                                        <p:cTn id="101" dur="1000" spd="-100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-0.06007 3.7037E-7 " pathEditMode="relative" rAng="0" ptsTypes="AA">
                                      <p:cBhvr>
                                        <p:cTn id="128" dur="10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4.81481E-6 L -0.03837 0.00115 " pathEditMode="relative" rAng="0" ptsTypes="AA">
                                      <p:cBhvr>
                                        <p:cTn id="142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33333E-6 L -0.00017 0.03542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37 0.00115 L -0.03837 0.00162 C -0.03646 -0.00348 -0.03472 -0.00834 -0.03246 -0.01227 C -0.03021 -0.01644 -0.0276 -0.0176 -0.025 -0.02038 C -0.02361 -0.02153 -0.02257 -0.02315 -0.02118 -0.02431 C -0.01823 -0.02686 -0.01597 -0.02709 -0.01285 -0.02848 C -0.01198 -0.0294 -0.01094 -0.03033 -0.0099 -0.03125 C -0.00903 -0.03172 -0.00781 -0.03149 -0.00694 -0.03241 C -0.00035 -0.03727 -0.00868 -0.03311 -0.00243 -0.03635 C 0.00087 -0.03797 0.00052 -0.03588 0.00052 -0.03889 L 0.00052 -0.03866 " pathEditMode="relative" rAng="0" ptsTypes="AAAAAAAAAAA">
                                      <p:cBhvr>
                                        <p:cTn id="148" dur="10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4" y="-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-0.0552 0.00162 " pathEditMode="relative" rAng="0" ptsTypes="AA">
                                      <p:cBhvr>
                                        <p:cTn id="169" dur="1000" spd="-100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3645 0.00093 " pathEditMode="relative" rAng="0" ptsTypes="AA">
                                      <p:cBhvr>
                                        <p:cTn id="178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85185E-6 L 5E-6 0.00023 C 0.00087 0.03333 0.0007 0.02106 0.0007 0.03704 L 0.0007 0.03727 " pathEditMode="relative" rAng="0" ptsTypes="AAAA">
                                      <p:cBhvr>
                                        <p:cTn id="181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1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45 0.00093 L -0.03645 0.00116 C -0.0342 -0.01852 -0.03628 -0.00555 -0.0335 -0.0169 C -0.03281 -0.01944 -0.0323 -0.02153 -0.03194 -0.02407 C -0.03159 -0.02523 -0.03142 -0.02685 -0.03108 -0.02801 C -0.03072 -0.02963 -0.03003 -0.03078 -0.02952 -0.0324 C -0.0283 -0.04166 -0.02864 -0.0419 -0.02638 -0.04884 C -0.02605 -0.05023 -0.02534 -0.05162 -0.02482 -0.05278 C -0.02291 -0.06319 -0.02552 -0.05069 -0.02256 -0.06111 C -0.02083 -0.06736 -0.02291 -0.06365 -0.02013 -0.06944 C -0.01944 -0.07106 -0.01857 -0.07199 -0.01788 -0.07338 C -0.0151 -0.0794 -0.0177 -0.07615 -0.01407 -0.08171 C -0.0132 -0.08264 -0.01249 -0.08403 -0.01163 -0.08449 C -0.00815 -0.08773 -0.01041 -0.08356 -0.00694 -0.08865 C -0.00104 -0.09745 -0.00815 -0.08889 -0.00225 -0.0956 C -0.00052 -0.10069 -0.00156 -0.09907 0.00087 -0.10092 L 0.00087 -0.10069 " pathEditMode="relative" rAng="0" ptsTypes="AAAAAAAAAAAAAAAAA">
                                      <p:cBhvr>
                                        <p:cTn id="184" dur="10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5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000"/>
                            </p:stCondLst>
                            <p:childTnLst>
                              <p:par>
                                <p:cTn id="1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-0.05555 0.00023 " pathEditMode="relative" rAng="0" ptsTypes="AA">
                                      <p:cBhvr>
                                        <p:cTn id="205" dur="1000" spd="-100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500"/>
                            </p:stCondLst>
                            <p:childTnLst>
                              <p:par>
                                <p:cTn id="20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7.40741E-7 L -3.33333E-6 0.00023 C -0.01215 0.00069 -0.03177 -0.0044 -0.03611 0.00162 L -0.03385 0.00162 " pathEditMode="relative" rAng="0" ptsTypes="AAAA">
                                      <p:cBhvr>
                                        <p:cTn id="218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2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0.00023 C 0.00035 0.0044 0.00157 0.02477 0.00139 0.02778 C 0.00139 0.02893 -0.00052 0.02615 -3.33333E-6 0.03032 L -3.33333E-6 0.03588 " pathEditMode="relative" rAng="0" ptsTypes="AAAAA">
                                      <p:cBhvr>
                                        <p:cTn id="221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2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85 0.00162 L -0.03385 0.00185 C -0.02604 -0.01736 -0.02986 -0.00995 -0.02343 -0.0213 C -0.02257 -0.02245 -0.02205 -0.02477 -0.02118 -0.02523 C -0.01336 -0.02986 -0.01666 -0.02847 -0.01128 -0.03056 C -0.00816 -0.03426 -0.00816 -0.03449 -0.0052 -0.03611 C -0.0033 -0.03704 0.00087 -0.03866 0.00087 -0.0382 L 0.00087 -0.03866 " pathEditMode="relative" rAng="0" ptsTypes="AAAAAAAA">
                                      <p:cBhvr>
                                        <p:cTn id="224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-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3.7037E-6 L -0.05035 -0.00069 " pathEditMode="relative" rAng="0" ptsTypes="AA">
                                      <p:cBhvr>
                                        <p:cTn id="242" dur="100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1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81481E-6 L -0.04844 4.81481E-6 " pathEditMode="relative" rAng="0" ptsTypes="AA">
                                      <p:cBhvr>
                                        <p:cTn id="266" dur="1000" spd="-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" grpId="0" animBg="1"/>
      <p:bldP spid="295" grpId="0"/>
      <p:bldP spid="295" grpId="1"/>
      <p:bldP spid="295" grpId="2"/>
      <p:bldP spid="297" grpId="0"/>
      <p:bldP spid="297" grpId="1"/>
      <p:bldP spid="297" grpId="2"/>
      <p:bldP spid="298" grpId="0" animBg="1"/>
      <p:bldP spid="298" grpId="1" animBg="1"/>
      <p:bldP spid="298" grpId="2" animBg="1"/>
      <p:bldP spid="305" grpId="0"/>
      <p:bldP spid="305" grpId="1"/>
      <p:bldP spid="305" grpId="2"/>
      <p:bldP spid="310" grpId="0"/>
      <p:bldP spid="310" grpId="1"/>
      <p:bldP spid="310" grpId="2"/>
      <p:bldP spid="336" grpId="0" animBg="1"/>
      <p:bldP spid="337" grpId="0" animBg="1"/>
      <p:bldP spid="338" grpId="0" animBg="1"/>
      <p:bldP spid="338" grpId="1" animBg="1"/>
      <p:bldP spid="338" grpId="2" animBg="1"/>
      <p:bldP spid="339" grpId="0" animBg="1"/>
      <p:bldP spid="339" grpId="1" animBg="1"/>
      <p:bldP spid="340" grpId="0"/>
      <p:bldP spid="340" grpId="1"/>
      <p:bldP spid="340" grpId="2"/>
      <p:bldP spid="349" grpId="0" animBg="1"/>
      <p:bldP spid="349" grpId="1" animBg="1"/>
      <p:bldP spid="349" grpId="2" animBg="1"/>
      <p:bldP spid="350" grpId="0" animBg="1"/>
      <p:bldP spid="350" grpId="1" animBg="1"/>
      <p:bldP spid="351" grpId="0" animBg="1"/>
      <p:bldP spid="352" grpId="0" animBg="1"/>
      <p:bldP spid="358" grpId="0"/>
      <p:bldP spid="358" grpId="1"/>
      <p:bldP spid="358" grpId="2"/>
      <p:bldP spid="379" grpId="0"/>
      <p:bldP spid="379" grpId="1"/>
      <p:bldP spid="379" grpId="2"/>
      <p:bldP spid="390" grpId="0" animBg="1"/>
      <p:bldP spid="390" grpId="1" animBg="1"/>
      <p:bldP spid="390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E9B429-0819-E11B-BACC-984383841E5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1520" y="1556792"/>
            <a:ext cx="10752137" cy="5010150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Belady</a:t>
            </a:r>
            <a:r>
              <a:rPr lang="zh-CN" altLang="en-US" dirty="0"/>
              <a:t>强调的是，随着页框数量的增加，缺页的数量也变多了</a:t>
            </a:r>
            <a:endParaRPr lang="en-US" altLang="zh-CN" dirty="0"/>
          </a:p>
          <a:p>
            <a:r>
              <a:rPr lang="zh-CN" altLang="en-US" dirty="0"/>
              <a:t>导致</a:t>
            </a:r>
            <a:r>
              <a:rPr lang="en-US" altLang="zh-CN" dirty="0"/>
              <a:t>Belady</a:t>
            </a:r>
            <a:r>
              <a:rPr lang="zh-CN" altLang="en-US" dirty="0"/>
              <a:t>的原因是，页框数量增加后，留在内存当中的内容与增加之前无关，从而导致缺页事件的不可预测 </a:t>
            </a:r>
            <a:endParaRPr lang="en-US" altLang="zh-CN" dirty="0"/>
          </a:p>
          <a:p>
            <a:r>
              <a:rPr lang="zh-CN" altLang="en-US" dirty="0"/>
              <a:t>对于一次访存而言，</a:t>
            </a:r>
            <a:r>
              <a:rPr lang="en-US" altLang="zh-CN" dirty="0" err="1"/>
              <a:t>LRU</a:t>
            </a:r>
            <a:r>
              <a:rPr lang="zh-CN" altLang="en-US" dirty="0"/>
              <a:t>不会出现</a:t>
            </a:r>
            <a:r>
              <a:rPr lang="en-US" altLang="zh-CN" dirty="0" err="1"/>
              <a:t>belady</a:t>
            </a:r>
            <a:r>
              <a:rPr lang="zh-CN" altLang="en-US" dirty="0"/>
              <a:t>是因为，增加页框数量后原本不引起缺页事件的访存必然不会引起缺页</a:t>
            </a:r>
            <a:endParaRPr lang="en-US" altLang="zh-CN" dirty="0"/>
          </a:p>
          <a:p>
            <a:pPr lvl="1"/>
            <a:r>
              <a:rPr lang="zh-CN" altLang="en-US" dirty="0"/>
              <a:t>因为留在页框中的内容是按最近访问的顺序排列的，增加页框，得到的留在内存中的页面，一定是增加之前页面集合的超集</a:t>
            </a:r>
            <a:endParaRPr lang="en-US" altLang="zh-CN" dirty="0"/>
          </a:p>
          <a:p>
            <a:pPr lvl="1"/>
            <a:r>
              <a:rPr lang="zh-CN" altLang="en-US" dirty="0"/>
              <a:t>新增的页框最差情况下就是不发挥作用，但是不会引出新的缺页事件，因此不会增加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9F79CF-5145-D426-D989-C06CCEEAC0BA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170DB143-FF97-5D98-E013-8850EDEE75E1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LRU</a:t>
            </a:r>
            <a:r>
              <a:rPr lang="zh-CN" altLang="en-US" b="0" kern="0" dirty="0"/>
              <a:t>会不会出现</a:t>
            </a:r>
            <a:r>
              <a:rPr lang="en-US" altLang="zh-CN" b="0" kern="0" dirty="0" err="1"/>
              <a:t>belady</a:t>
            </a:r>
            <a:r>
              <a:rPr lang="en-US" altLang="zh-CN" b="0" kern="0" dirty="0"/>
              <a:t>?</a:t>
            </a:r>
            <a:endParaRPr lang="zh-CN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6142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731520" y="1556793"/>
            <a:ext cx="10728960" cy="468052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Analysis  of the algorithm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Using a bit matrix (n * n)to indicate the status of each frame, where ‘n’ is the number of frames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When frame k is referenced, set the row k in the matrix to be 1, while set the column k in the matrix to be 0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The lease binary value means this page can be replaced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Implementation issues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Simple implementation: counter in the page table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Hardware implementation: special registers are used to realize a n*n matrix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4F204E-9D9D-1986-A1A9-A23BF006022C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10A192C9-47BF-B827-AE79-24D26935C073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LRU page replacement algorithm(</a:t>
            </a:r>
            <a:r>
              <a:rPr lang="zh-CN" altLang="en-US" b="0" kern="0" dirty="0"/>
              <a:t>请自学</a:t>
            </a:r>
            <a:r>
              <a:rPr lang="en-US" altLang="zh-CN" b="0" kern="0"/>
              <a:t>)</a:t>
            </a:r>
            <a:endParaRPr lang="zh-CN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3016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177090" y="2060478"/>
            <a:ext cx="4504298" cy="400110"/>
            <a:chOff x="1284441" y="1121331"/>
            <a:chExt cx="4504298" cy="400110"/>
          </a:xfrm>
        </p:grpSpPr>
        <p:sp>
          <p:nvSpPr>
            <p:cNvPr id="20" name="TextBox 19"/>
            <p:cNvSpPr txBox="1"/>
            <p:nvPr/>
          </p:nvSpPr>
          <p:spPr>
            <a:xfrm>
              <a:off x="1431021" y="1121331"/>
              <a:ext cx="43577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缺页时，置换访问次数最少的页面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2190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737173" y="1710697"/>
            <a:ext cx="1727212" cy="461665"/>
            <a:chOff x="844524" y="771550"/>
            <a:chExt cx="1727212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71550"/>
              <a:ext cx="1396304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4524" y="771550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91072" y="4916426"/>
            <a:ext cx="1727212" cy="461665"/>
            <a:chOff x="844524" y="1440421"/>
            <a:chExt cx="1727212" cy="461665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40421"/>
              <a:ext cx="1396304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实现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44524" y="1440421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8081" y="5405516"/>
            <a:ext cx="5566979" cy="1003229"/>
            <a:chOff x="1284441" y="1764273"/>
            <a:chExt cx="5566979" cy="1003229"/>
          </a:xfrm>
        </p:grpSpPr>
        <p:sp>
          <p:nvSpPr>
            <p:cNvPr id="21" name="TextBox 20"/>
            <p:cNvSpPr txBox="1"/>
            <p:nvPr/>
          </p:nvSpPr>
          <p:spPr>
            <a:xfrm>
              <a:off x="1431019" y="1764273"/>
              <a:ext cx="542040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每个页面设置一个访问计数（通常是个硬件）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55649"/>
              <a:ext cx="3140979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访问页面时，访问计数加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14903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7328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2" name="TextBox 31"/>
            <p:cNvSpPr txBox="1"/>
            <p:nvPr/>
          </p:nvSpPr>
          <p:spPr>
            <a:xfrm>
              <a:off x="1431019" y="2367392"/>
              <a:ext cx="4196265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缺页时，置换计数最小的页面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7640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1" name="组合 10"/>
          <p:cNvGrpSpPr/>
          <p:nvPr/>
        </p:nvGrpSpPr>
        <p:grpSpPr>
          <a:xfrm>
            <a:off x="691072" y="3904549"/>
            <a:ext cx="1784011" cy="461665"/>
            <a:chOff x="859163" y="2678563"/>
            <a:chExt cx="1784011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678563"/>
              <a:ext cx="1465450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59163" y="2678563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901762" y="2749804"/>
            <a:ext cx="10840801" cy="1174551"/>
            <a:chOff x="1284441" y="2986875"/>
            <a:chExt cx="10840801" cy="1174551"/>
          </a:xfrm>
        </p:grpSpPr>
        <p:sp>
          <p:nvSpPr>
            <p:cNvPr id="25" name="TextBox 24"/>
            <p:cNvSpPr txBox="1"/>
            <p:nvPr/>
          </p:nvSpPr>
          <p:spPr>
            <a:xfrm>
              <a:off x="1431021" y="2986875"/>
              <a:ext cx="1426467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算法开销大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480706" y="3761316"/>
              <a:ext cx="664453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开始时频繁使用，但以后不使用的页面很难置换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7034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0884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8" name="TextBox 27"/>
            <p:cNvSpPr txBox="1"/>
            <p:nvPr/>
          </p:nvSpPr>
          <p:spPr>
            <a:xfrm>
              <a:off x="1663245" y="3566704"/>
              <a:ext cx="314097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zh-CN" altLang="en-US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解决方法：计数定期右移</a:t>
              </a:r>
              <a:endParaRPr lang="en-US" altLang="zh-TW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6665" y="3660720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13" name="组合 12"/>
          <p:cNvGrpSpPr/>
          <p:nvPr/>
        </p:nvGrpSpPr>
        <p:grpSpPr>
          <a:xfrm>
            <a:off x="758081" y="4238245"/>
            <a:ext cx="3212771" cy="461665"/>
            <a:chOff x="859163" y="3864706"/>
            <a:chExt cx="3212771" cy="461665"/>
          </a:xfrm>
        </p:grpSpPr>
        <p:sp>
          <p:nvSpPr>
            <p:cNvPr id="27" name="TextBox 26"/>
            <p:cNvSpPr txBox="1"/>
            <p:nvPr/>
          </p:nvSpPr>
          <p:spPr>
            <a:xfrm>
              <a:off x="1177724" y="3864706"/>
              <a:ext cx="289421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TW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TW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LFU</a:t>
              </a:r>
              <a:r>
                <a:rPr lang="zh-TW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的区别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864706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339957" y="4013886"/>
            <a:ext cx="5842410" cy="667722"/>
            <a:chOff x="1277914" y="4185376"/>
            <a:chExt cx="5842410" cy="667722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4185376"/>
              <a:ext cx="568454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6350" lvl="1"/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关注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多久未访问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,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时间越短越好</a:t>
              </a: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42551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1435783" y="4452988"/>
              <a:ext cx="548764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LFU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关注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访问次数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，次数越多越好</a:t>
              </a: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4522736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CBFE9CD-50E0-7054-0E80-CEE4DAEB2CD6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336E146E-288C-E30E-A909-3887A07D971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最不常用算法（</a:t>
            </a:r>
            <a:r>
              <a:rPr lang="en-US" altLang="zh-CN" b="0" kern="0" dirty="0"/>
              <a:t>Least Frequently Used, LFU</a:t>
            </a:r>
            <a:r>
              <a:rPr lang="zh-CN" altLang="en-US" b="0" kern="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1239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909824" y="3146133"/>
            <a:ext cx="6429420" cy="2520000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cxnSp>
        <p:nvCxnSpPr>
          <p:cNvPr id="13" name="直接连接符 12"/>
          <p:cNvCxnSpPr/>
          <p:nvPr/>
        </p:nvCxnSpPr>
        <p:spPr>
          <a:xfrm>
            <a:off x="2981262" y="3503323"/>
            <a:ext cx="6286544" cy="1588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81262" y="386051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981262" y="5289273"/>
            <a:ext cx="628654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rot="5400000">
            <a:off x="3314644" y="4555055"/>
            <a:ext cx="128588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rot="5400000">
            <a:off x="3386873" y="4198659"/>
            <a:ext cx="2000264" cy="158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66828" y="3045523"/>
            <a:ext cx="734827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326412" y="304552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852980" y="304552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5198" y="304552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46498" y="304552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2366" y="304552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855892" y="304552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54460" y="304552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09702" y="3377911"/>
            <a:ext cx="551324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17</a:t>
            </a:r>
            <a:endParaRPr lang="zh-CN" altLang="en-US" sz="44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45462" y="3377911"/>
            <a:ext cx="609826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1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46763" y="3377911"/>
            <a:ext cx="53437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20</a:t>
            </a:r>
            <a:endParaRPr lang="zh-CN" altLang="en-US" sz="4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38980" y="3377911"/>
            <a:ext cx="551088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19</a:t>
            </a:r>
            <a:endParaRPr lang="zh-CN" altLang="en-US" sz="1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52980" y="337791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45198" y="3377911"/>
            <a:ext cx="525216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18</a:t>
            </a:r>
            <a:endParaRPr lang="zh-CN" altLang="en-US" sz="36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46498" y="3377911"/>
            <a:ext cx="494374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332367" y="3377911"/>
            <a:ext cx="60052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14</a:t>
            </a:r>
            <a:endParaRPr lang="zh-CN" altLang="en-US" sz="40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55892" y="337791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354460" y="337791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455046" y="374907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55046" y="4094496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455046" y="446345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455046" y="4820641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3894661" y="3779813"/>
            <a:ext cx="606135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64637" y="411549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938082" y="447096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3951379" y="479935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800" b="1" baseline="30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912028" y="304833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45455" y="3465223"/>
            <a:ext cx="109834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941176" y="3108033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945455" y="5251173"/>
            <a:ext cx="11697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981526" y="4151365"/>
            <a:ext cx="430887" cy="106358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855641" y="1977662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执行在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个页帧中：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095407" y="2304689"/>
            <a:ext cx="494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假定最初的访问次数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a-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 b-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 c-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 d-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＞</a:t>
            </a:r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4" name="图片 133" descr="小点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60944" y="2413700"/>
            <a:ext cx="151066" cy="148997"/>
          </a:xfrm>
          <a:prstGeom prst="rect">
            <a:avLst/>
          </a:prstGeom>
          <a:effectLst/>
        </p:spPr>
      </p:pic>
      <p:sp>
        <p:nvSpPr>
          <p:cNvPr id="176" name="TextBox 175"/>
          <p:cNvSpPr txBox="1"/>
          <p:nvPr/>
        </p:nvSpPr>
        <p:spPr>
          <a:xfrm>
            <a:off x="7329951" y="304552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7806204" y="304552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31568" y="3749071"/>
            <a:ext cx="608838" cy="1476640"/>
            <a:chOff x="2359435" y="2891821"/>
            <a:chExt cx="608838" cy="1476640"/>
          </a:xfrm>
        </p:grpSpPr>
        <p:sp>
          <p:nvSpPr>
            <p:cNvPr id="60" name="TextBox 59"/>
            <p:cNvSpPr txBox="1"/>
            <p:nvPr/>
          </p:nvSpPr>
          <p:spPr>
            <a:xfrm>
              <a:off x="2382326" y="2891821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" name="TextBox 101"/>
            <p:cNvSpPr txBox="1"/>
            <p:nvPr/>
          </p:nvSpPr>
          <p:spPr>
            <a:xfrm>
              <a:off x="2410657" y="3263977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Box 103"/>
            <p:cNvSpPr txBox="1"/>
            <p:nvPr/>
          </p:nvSpPr>
          <p:spPr>
            <a:xfrm>
              <a:off x="2397399" y="39478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TextBox 102"/>
            <p:cNvSpPr txBox="1"/>
            <p:nvPr/>
          </p:nvSpPr>
          <p:spPr>
            <a:xfrm>
              <a:off x="2359435" y="3627891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751606" y="3755852"/>
            <a:ext cx="585947" cy="1469861"/>
            <a:chOff x="2779471" y="2898600"/>
            <a:chExt cx="585947" cy="1469861"/>
          </a:xfrm>
        </p:grpSpPr>
        <p:sp>
          <p:nvSpPr>
            <p:cNvPr id="114" name="TextBox 59"/>
            <p:cNvSpPr txBox="1"/>
            <p:nvPr/>
          </p:nvSpPr>
          <p:spPr>
            <a:xfrm>
              <a:off x="2779471" y="2898600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Box 101"/>
            <p:cNvSpPr txBox="1"/>
            <p:nvPr/>
          </p:nvSpPr>
          <p:spPr>
            <a:xfrm>
              <a:off x="2835984" y="3263977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" name="TextBox 103"/>
            <p:cNvSpPr txBox="1"/>
            <p:nvPr/>
          </p:nvSpPr>
          <p:spPr>
            <a:xfrm>
              <a:off x="2822726" y="3947833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TextBox 102"/>
            <p:cNvSpPr txBox="1"/>
            <p:nvPr/>
          </p:nvSpPr>
          <p:spPr>
            <a:xfrm>
              <a:off x="2784762" y="3627891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262752" y="3762631"/>
            <a:ext cx="585947" cy="1466571"/>
            <a:chOff x="3290617" y="2905379"/>
            <a:chExt cx="585947" cy="1466571"/>
          </a:xfrm>
        </p:grpSpPr>
        <p:sp>
          <p:nvSpPr>
            <p:cNvPr id="118" name="TextBox 59"/>
            <p:cNvSpPr txBox="1"/>
            <p:nvPr/>
          </p:nvSpPr>
          <p:spPr>
            <a:xfrm>
              <a:off x="3290617" y="2905379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TextBox 101"/>
            <p:cNvSpPr txBox="1"/>
            <p:nvPr/>
          </p:nvSpPr>
          <p:spPr>
            <a:xfrm>
              <a:off x="3347130" y="3270756"/>
              <a:ext cx="48600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" name="TextBox 103"/>
            <p:cNvSpPr txBox="1"/>
            <p:nvPr/>
          </p:nvSpPr>
          <p:spPr>
            <a:xfrm>
              <a:off x="3333872" y="3951322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Box 102"/>
            <p:cNvSpPr txBox="1"/>
            <p:nvPr/>
          </p:nvSpPr>
          <p:spPr>
            <a:xfrm>
              <a:off x="3295908" y="3634670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44045" y="3744708"/>
            <a:ext cx="607729" cy="1484261"/>
            <a:chOff x="3771910" y="2887456"/>
            <a:chExt cx="607729" cy="1484261"/>
          </a:xfrm>
        </p:grpSpPr>
        <p:sp>
          <p:nvSpPr>
            <p:cNvPr id="123" name="TextBox 59"/>
            <p:cNvSpPr txBox="1"/>
            <p:nvPr/>
          </p:nvSpPr>
          <p:spPr>
            <a:xfrm>
              <a:off x="3771910" y="2887456"/>
              <a:ext cx="58594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Box 101"/>
            <p:cNvSpPr txBox="1"/>
            <p:nvPr/>
          </p:nvSpPr>
          <p:spPr>
            <a:xfrm>
              <a:off x="3828423" y="3252833"/>
              <a:ext cx="551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Box 103"/>
            <p:cNvSpPr txBox="1"/>
            <p:nvPr/>
          </p:nvSpPr>
          <p:spPr>
            <a:xfrm>
              <a:off x="3815165" y="3951089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TextBox 102"/>
            <p:cNvSpPr txBox="1"/>
            <p:nvPr/>
          </p:nvSpPr>
          <p:spPr>
            <a:xfrm>
              <a:off x="3777201" y="3616747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64638" y="3743808"/>
            <a:ext cx="602438" cy="1484539"/>
            <a:chOff x="4792505" y="2886556"/>
            <a:chExt cx="602438" cy="1484539"/>
          </a:xfrm>
        </p:grpSpPr>
        <p:sp>
          <p:nvSpPr>
            <p:cNvPr id="138" name="TextBox 35"/>
            <p:cNvSpPr txBox="1"/>
            <p:nvPr/>
          </p:nvSpPr>
          <p:spPr>
            <a:xfrm>
              <a:off x="4863380" y="2886556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TextBox 101"/>
            <p:cNvSpPr txBox="1"/>
            <p:nvPr/>
          </p:nvSpPr>
          <p:spPr>
            <a:xfrm>
              <a:off x="4843727" y="3237811"/>
              <a:ext cx="551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TextBox 103"/>
            <p:cNvSpPr txBox="1"/>
            <p:nvPr/>
          </p:nvSpPr>
          <p:spPr>
            <a:xfrm>
              <a:off x="4830469" y="3950467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102"/>
            <p:cNvSpPr txBox="1"/>
            <p:nvPr/>
          </p:nvSpPr>
          <p:spPr>
            <a:xfrm>
              <a:off x="4792505" y="3601725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6410630" y="3587268"/>
            <a:ext cx="234000" cy="1980775"/>
            <a:chOff x="4518037" y="1556793"/>
            <a:chExt cx="234000" cy="1980775"/>
          </a:xfrm>
        </p:grpSpPr>
        <p:sp>
          <p:nvSpPr>
            <p:cNvPr id="163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64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7418743" y="3587268"/>
            <a:ext cx="234000" cy="1980775"/>
            <a:chOff x="4518037" y="1556793"/>
            <a:chExt cx="234000" cy="1980775"/>
          </a:xfrm>
        </p:grpSpPr>
        <p:sp>
          <p:nvSpPr>
            <p:cNvPr id="166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67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7915058" y="3587268"/>
            <a:ext cx="234000" cy="1980775"/>
            <a:chOff x="4518037" y="1556793"/>
            <a:chExt cx="234000" cy="1980775"/>
          </a:xfrm>
        </p:grpSpPr>
        <p:sp>
          <p:nvSpPr>
            <p:cNvPr id="169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0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71" name="组合 170"/>
          <p:cNvGrpSpPr/>
          <p:nvPr/>
        </p:nvGrpSpPr>
        <p:grpSpPr>
          <a:xfrm>
            <a:off x="8463159" y="3576514"/>
            <a:ext cx="234000" cy="1980775"/>
            <a:chOff x="4518037" y="1556793"/>
            <a:chExt cx="234000" cy="1980775"/>
          </a:xfrm>
        </p:grpSpPr>
        <p:sp>
          <p:nvSpPr>
            <p:cNvPr id="172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3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74" name="组合 173"/>
          <p:cNvGrpSpPr/>
          <p:nvPr/>
        </p:nvGrpSpPr>
        <p:grpSpPr>
          <a:xfrm>
            <a:off x="8888486" y="3576514"/>
            <a:ext cx="234000" cy="1980775"/>
            <a:chOff x="4518037" y="1556793"/>
            <a:chExt cx="234000" cy="1980775"/>
          </a:xfrm>
        </p:grpSpPr>
        <p:sp>
          <p:nvSpPr>
            <p:cNvPr id="175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178" name="Oval 101"/>
            <p:cNvSpPr>
              <a:spLocks/>
            </p:cNvSpPr>
            <p:nvPr/>
          </p:nvSpPr>
          <p:spPr bwMode="auto">
            <a:xfrm>
              <a:off x="4518037" y="1556793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79" name="TextBox 79"/>
          <p:cNvSpPr txBox="1"/>
          <p:nvPr/>
        </p:nvSpPr>
        <p:spPr>
          <a:xfrm>
            <a:off x="4219451" y="4483260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0" name="TextBox 79"/>
          <p:cNvSpPr txBox="1"/>
          <p:nvPr/>
        </p:nvSpPr>
        <p:spPr>
          <a:xfrm>
            <a:off x="4651260" y="3756840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1" name="TextBox 79"/>
          <p:cNvSpPr txBox="1"/>
          <p:nvPr/>
        </p:nvSpPr>
        <p:spPr>
          <a:xfrm>
            <a:off x="5186508" y="4808381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16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2" name="TextBox 79"/>
          <p:cNvSpPr txBox="1"/>
          <p:nvPr/>
        </p:nvSpPr>
        <p:spPr>
          <a:xfrm>
            <a:off x="5683507" y="4110083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207966" y="3743959"/>
            <a:ext cx="668797" cy="1484539"/>
            <a:chOff x="4235831" y="2886707"/>
            <a:chExt cx="668797" cy="1484539"/>
          </a:xfrm>
        </p:grpSpPr>
        <p:sp>
          <p:nvSpPr>
            <p:cNvPr id="131" name="TextBox 35"/>
            <p:cNvSpPr txBox="1"/>
            <p:nvPr/>
          </p:nvSpPr>
          <p:spPr>
            <a:xfrm>
              <a:off x="4373065" y="2886707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Box 101"/>
            <p:cNvSpPr txBox="1"/>
            <p:nvPr/>
          </p:nvSpPr>
          <p:spPr>
            <a:xfrm>
              <a:off x="4353412" y="3237962"/>
              <a:ext cx="551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24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TextBox 103"/>
            <p:cNvSpPr txBox="1"/>
            <p:nvPr/>
          </p:nvSpPr>
          <p:spPr>
            <a:xfrm>
              <a:off x="4340154" y="3950618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Box 102"/>
            <p:cNvSpPr txBox="1"/>
            <p:nvPr/>
          </p:nvSpPr>
          <p:spPr>
            <a:xfrm>
              <a:off x="4302190" y="3601876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AutoShape 98"/>
            <p:cNvSpPr>
              <a:spLocks/>
            </p:cNvSpPr>
            <p:nvPr/>
          </p:nvSpPr>
          <p:spPr bwMode="auto">
            <a:xfrm>
              <a:off x="4235831" y="3168081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84" name="TextBox 79"/>
          <p:cNvSpPr txBox="1"/>
          <p:nvPr/>
        </p:nvSpPr>
        <p:spPr>
          <a:xfrm>
            <a:off x="6698811" y="4095964"/>
            <a:ext cx="785317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11</a:t>
            </a:r>
            <a:endParaRPr lang="zh-CN" altLang="en-US" sz="1600" b="1" baseline="30000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7252779" y="3755797"/>
            <a:ext cx="661513" cy="1477339"/>
            <a:chOff x="5280644" y="2898545"/>
            <a:chExt cx="661513" cy="1477339"/>
          </a:xfrm>
        </p:grpSpPr>
        <p:sp>
          <p:nvSpPr>
            <p:cNvPr id="142" name="TextBox 35"/>
            <p:cNvSpPr txBox="1"/>
            <p:nvPr/>
          </p:nvSpPr>
          <p:spPr>
            <a:xfrm>
              <a:off x="5416941" y="2898545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103"/>
            <p:cNvSpPr txBox="1"/>
            <p:nvPr/>
          </p:nvSpPr>
          <p:spPr>
            <a:xfrm>
              <a:off x="5384030" y="3955256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TextBox 102"/>
            <p:cNvSpPr txBox="1"/>
            <p:nvPr/>
          </p:nvSpPr>
          <p:spPr>
            <a:xfrm>
              <a:off x="5346066" y="3613714"/>
              <a:ext cx="561080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13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TextBox 33"/>
            <p:cNvSpPr txBox="1"/>
            <p:nvPr/>
          </p:nvSpPr>
          <p:spPr>
            <a:xfrm>
              <a:off x="5388596" y="3233547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AutoShape 98"/>
            <p:cNvSpPr>
              <a:spLocks/>
            </p:cNvSpPr>
            <p:nvPr/>
          </p:nvSpPr>
          <p:spPr bwMode="auto">
            <a:xfrm>
              <a:off x="5280644" y="351332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692817" y="3755797"/>
            <a:ext cx="668027" cy="1470139"/>
            <a:chOff x="5720682" y="2898545"/>
            <a:chExt cx="668027" cy="1470139"/>
          </a:xfrm>
        </p:grpSpPr>
        <p:sp>
          <p:nvSpPr>
            <p:cNvPr id="149" name="TextBox 35"/>
            <p:cNvSpPr txBox="1"/>
            <p:nvPr/>
          </p:nvSpPr>
          <p:spPr>
            <a:xfrm>
              <a:off x="5848542" y="2898545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103"/>
            <p:cNvSpPr txBox="1"/>
            <p:nvPr/>
          </p:nvSpPr>
          <p:spPr>
            <a:xfrm>
              <a:off x="5815631" y="3948056"/>
              <a:ext cx="5358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16</a:t>
              </a:r>
              <a:endParaRPr lang="zh-CN" altLang="en-US" sz="28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TextBox 33"/>
            <p:cNvSpPr txBox="1"/>
            <p:nvPr/>
          </p:nvSpPr>
          <p:spPr>
            <a:xfrm>
              <a:off x="5820197" y="3233547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3" name="TextBox 32"/>
            <p:cNvSpPr txBox="1"/>
            <p:nvPr/>
          </p:nvSpPr>
          <p:spPr>
            <a:xfrm>
              <a:off x="5854332" y="3622456"/>
              <a:ext cx="53437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AutoShape 98"/>
            <p:cNvSpPr>
              <a:spLocks/>
            </p:cNvSpPr>
            <p:nvPr/>
          </p:nvSpPr>
          <p:spPr bwMode="auto">
            <a:xfrm>
              <a:off x="5720682" y="389754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8246542" y="3739510"/>
            <a:ext cx="689696" cy="1490490"/>
            <a:chOff x="6274409" y="2882260"/>
            <a:chExt cx="689696" cy="1490490"/>
          </a:xfrm>
        </p:grpSpPr>
        <p:sp>
          <p:nvSpPr>
            <p:cNvPr id="154" name="TextBox 35"/>
            <p:cNvSpPr txBox="1"/>
            <p:nvPr/>
          </p:nvSpPr>
          <p:spPr>
            <a:xfrm>
              <a:off x="6379892" y="2882260"/>
              <a:ext cx="52521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18</a:t>
              </a:r>
              <a:endParaRPr lang="zh-CN" altLang="en-US" sz="3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TextBox 33"/>
            <p:cNvSpPr txBox="1"/>
            <p:nvPr/>
          </p:nvSpPr>
          <p:spPr>
            <a:xfrm>
              <a:off x="6351547" y="3217262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TextBox 32"/>
            <p:cNvSpPr txBox="1"/>
            <p:nvPr/>
          </p:nvSpPr>
          <p:spPr>
            <a:xfrm>
              <a:off x="6385682" y="3606171"/>
              <a:ext cx="53437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TextBox 31"/>
            <p:cNvSpPr txBox="1"/>
            <p:nvPr/>
          </p:nvSpPr>
          <p:spPr>
            <a:xfrm>
              <a:off x="6354279" y="3952122"/>
              <a:ext cx="60982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6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AutoShape 98"/>
            <p:cNvSpPr>
              <a:spLocks/>
            </p:cNvSpPr>
            <p:nvPr/>
          </p:nvSpPr>
          <p:spPr bwMode="auto">
            <a:xfrm>
              <a:off x="6274409" y="4246936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664113" y="3759055"/>
            <a:ext cx="718679" cy="1458458"/>
            <a:chOff x="6691978" y="2901805"/>
            <a:chExt cx="718679" cy="1458458"/>
          </a:xfrm>
        </p:grpSpPr>
        <p:sp>
          <p:nvSpPr>
            <p:cNvPr id="158" name="TextBox 33"/>
            <p:cNvSpPr txBox="1"/>
            <p:nvPr/>
          </p:nvSpPr>
          <p:spPr>
            <a:xfrm>
              <a:off x="6798099" y="3211975"/>
              <a:ext cx="551088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19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Box 32"/>
            <p:cNvSpPr txBox="1"/>
            <p:nvPr/>
          </p:nvSpPr>
          <p:spPr>
            <a:xfrm>
              <a:off x="6832234" y="3600884"/>
              <a:ext cx="534377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40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Box 31"/>
            <p:cNvSpPr txBox="1"/>
            <p:nvPr/>
          </p:nvSpPr>
          <p:spPr>
            <a:xfrm>
              <a:off x="6800831" y="3939635"/>
              <a:ext cx="609826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600" b="1" baseline="30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endParaRPr lang="zh-CN" altLang="en-US" sz="1600" b="1" baseline="30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TextBox 30"/>
            <p:cNvSpPr txBox="1"/>
            <p:nvPr/>
          </p:nvSpPr>
          <p:spPr>
            <a:xfrm>
              <a:off x="6815788" y="2901805"/>
              <a:ext cx="551324" cy="42062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altLang="zh-CN" sz="3200" b="1" baseline="-25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r>
                <a:rPr lang="en-US" altLang="zh-CN" sz="1600" b="1" baseline="300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17</a:t>
              </a:r>
              <a:endParaRPr lang="zh-CN" altLang="en-US" sz="4400" b="1" baseline="300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AutoShape 98"/>
            <p:cNvSpPr>
              <a:spLocks/>
            </p:cNvSpPr>
            <p:nvPr/>
          </p:nvSpPr>
          <p:spPr bwMode="auto">
            <a:xfrm>
              <a:off x="6691978" y="3182044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8C77F478-ACBD-AC3B-76E2-36BF13D00DE6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7" name="标题 8">
            <a:extLst>
              <a:ext uri="{FF2B5EF4-FFF2-40B4-BE49-F238E27FC236}">
                <a16:creationId xmlns:a16="http://schemas.microsoft.com/office/drawing/2014/main" id="{657E7C63-2025-205F-3E7C-E99D4655443D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LFU</a:t>
            </a:r>
            <a:r>
              <a:rPr lang="zh-CN" altLang="en-US" b="0" kern="0" dirty="0"/>
              <a:t>算法示例</a:t>
            </a:r>
          </a:p>
        </p:txBody>
      </p:sp>
    </p:spTree>
    <p:extLst>
      <p:ext uri="{BB962C8B-B14F-4D97-AF65-F5344CB8AC3E}">
        <p14:creationId xmlns:p14="http://schemas.microsoft.com/office/powerpoint/2010/main" val="116124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79" grpId="1"/>
      <p:bldP spid="179" grpId="2"/>
      <p:bldP spid="180" grpId="0"/>
      <p:bldP spid="180" grpId="1"/>
      <p:bldP spid="180" grpId="2"/>
      <p:bldP spid="181" grpId="0"/>
      <p:bldP spid="181" grpId="1"/>
      <p:bldP spid="181" grpId="2"/>
      <p:bldP spid="182" grpId="0"/>
      <p:bldP spid="182" grpId="1"/>
      <p:bldP spid="182" grpId="2"/>
      <p:bldP spid="184" grpId="0"/>
      <p:bldP spid="184" grpId="1"/>
      <p:bldP spid="184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1520" y="1553062"/>
            <a:ext cx="10752137" cy="5010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计数器计量的是虚拟地址还是</a:t>
            </a:r>
            <a:r>
              <a:rPr lang="zh-CN" altLang="en-US" b="1" dirty="0"/>
              <a:t>物理地址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计数器使用多少个</a:t>
            </a:r>
            <a:r>
              <a:rPr lang="en-US" altLang="zh-CN" dirty="0"/>
              <a:t>bit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计数器是不是需要溢出？</a:t>
            </a:r>
            <a:endParaRPr lang="en-US" altLang="zh-CN" dirty="0"/>
          </a:p>
          <a:p>
            <a:r>
              <a:rPr lang="zh-CN" altLang="en-US" dirty="0"/>
              <a:t>什么时机适合计数器清</a:t>
            </a:r>
            <a:r>
              <a:rPr lang="en-US" altLang="zh-CN" dirty="0"/>
              <a:t>0</a:t>
            </a:r>
            <a:r>
              <a:rPr lang="zh-CN" altLang="en-US" dirty="0"/>
              <a:t>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6CACB5-DC0E-2307-4B8E-34637C58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900" y="3876675"/>
            <a:ext cx="6934200" cy="13335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FBCE7E1-0D6A-B411-E3CC-7A732BFCC0C2}"/>
              </a:ext>
            </a:extLst>
          </p:cNvPr>
          <p:cNvSpPr txBox="1"/>
          <p:nvPr/>
        </p:nvSpPr>
        <p:spPr>
          <a:xfrm>
            <a:off x="2730500" y="5334298"/>
            <a:ext cx="7469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https://images.nvidia.com/content/volta-architecture/pdf/volta-architecture-whitepaper.pdf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5E0124-A492-737F-9AB3-7AF21ED4B28F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EE3619A7-FB56-21AE-A2FD-A7534B5BC0AA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LFU</a:t>
            </a:r>
            <a:r>
              <a:rPr lang="zh-CN" altLang="en-US" b="0" kern="0" dirty="0"/>
              <a:t>算法的硬件需求</a:t>
            </a:r>
          </a:p>
        </p:txBody>
      </p:sp>
    </p:spTree>
    <p:extLst>
      <p:ext uri="{BB962C8B-B14F-4D97-AF65-F5344CB8AC3E}">
        <p14:creationId xmlns:p14="http://schemas.microsoft.com/office/powerpoint/2010/main" val="41648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3"/>
          <p:cNvSpPr>
            <a:spLocks noChangeArrowheads="1"/>
          </p:cNvSpPr>
          <p:nvPr/>
        </p:nvSpPr>
        <p:spPr bwMode="auto">
          <a:xfrm>
            <a:off x="4152458" y="1952397"/>
            <a:ext cx="3103799" cy="2972034"/>
          </a:xfrm>
          <a:prstGeom prst="ellipse">
            <a:avLst/>
          </a:prstGeom>
          <a:noFill/>
          <a:ln w="63500">
            <a:solidFill>
              <a:srgbClr val="FDD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rgbClr val="000099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2572709" y="4862570"/>
            <a:ext cx="811118" cy="29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驻留位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5697038" y="1747431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5418865" y="1747431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4170159" y="1743063"/>
            <a:ext cx="108363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页帧号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7: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8" name="Rectangle 12"/>
          <p:cNvSpPr>
            <a:spLocks noChangeArrowheads="1"/>
          </p:cNvSpPr>
          <p:nvPr/>
        </p:nvSpPr>
        <p:spPr bwMode="auto">
          <a:xfrm>
            <a:off x="5140694" y="1747431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4240302" y="2801552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3962129" y="2801552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2713421" y="2797183"/>
            <a:ext cx="108363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页帧号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1: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3683958" y="2801552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7241617" y="2801552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6963444" y="2801552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5714736" y="2797183"/>
            <a:ext cx="108363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页帧号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4: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56" name="Rectangle 20"/>
          <p:cNvSpPr>
            <a:spLocks noChangeArrowheads="1"/>
          </p:cNvSpPr>
          <p:nvPr/>
        </p:nvSpPr>
        <p:spPr bwMode="auto">
          <a:xfrm>
            <a:off x="6685273" y="2801552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6699916" y="4280248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</a:t>
            </a:r>
          </a:p>
        </p:txBody>
      </p:sp>
      <p:sp>
        <p:nvSpPr>
          <p:cNvPr id="58" name="Rectangle 22"/>
          <p:cNvSpPr>
            <a:spLocks noChangeArrowheads="1"/>
          </p:cNvSpPr>
          <p:nvPr/>
        </p:nvSpPr>
        <p:spPr bwMode="auto">
          <a:xfrm>
            <a:off x="6421743" y="4280248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59" name="Rectangle 23"/>
          <p:cNvSpPr>
            <a:spLocks noChangeArrowheads="1"/>
          </p:cNvSpPr>
          <p:nvPr/>
        </p:nvSpPr>
        <p:spPr bwMode="auto">
          <a:xfrm>
            <a:off x="5187676" y="4275880"/>
            <a:ext cx="108363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页帧号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0: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6143573" y="4280248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1" name="Rectangle 25"/>
          <p:cNvSpPr>
            <a:spLocks noChangeArrowheads="1"/>
          </p:cNvSpPr>
          <p:nvPr/>
        </p:nvSpPr>
        <p:spPr bwMode="auto">
          <a:xfrm>
            <a:off x="4694159" y="4280248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2" name="Rectangle 26"/>
          <p:cNvSpPr>
            <a:spLocks noChangeArrowheads="1"/>
          </p:cNvSpPr>
          <p:nvPr/>
        </p:nvSpPr>
        <p:spPr bwMode="auto">
          <a:xfrm>
            <a:off x="4415987" y="4280248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3" name="Rectangle 27"/>
          <p:cNvSpPr>
            <a:spLocks noChangeArrowheads="1"/>
          </p:cNvSpPr>
          <p:nvPr/>
        </p:nvSpPr>
        <p:spPr bwMode="auto">
          <a:xfrm>
            <a:off x="3167278" y="4275880"/>
            <a:ext cx="1083630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页帧号</a:t>
            </a:r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3: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4" name="Rectangle 28"/>
          <p:cNvSpPr>
            <a:spLocks noChangeArrowheads="1"/>
          </p:cNvSpPr>
          <p:nvPr/>
        </p:nvSpPr>
        <p:spPr bwMode="auto">
          <a:xfrm>
            <a:off x="4137816" y="4280248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65" name="Oval 29"/>
          <p:cNvSpPr>
            <a:spLocks noChangeArrowheads="1"/>
          </p:cNvSpPr>
          <p:nvPr/>
        </p:nvSpPr>
        <p:spPr bwMode="auto">
          <a:xfrm>
            <a:off x="5565271" y="3313969"/>
            <a:ext cx="204968" cy="204968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>
            <a:off x="4254940" y="4697504"/>
            <a:ext cx="0" cy="292811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>
            <a:off x="4533111" y="4697504"/>
            <a:ext cx="0" cy="497779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Line 32"/>
          <p:cNvSpPr>
            <a:spLocks noChangeShapeType="1"/>
          </p:cNvSpPr>
          <p:nvPr/>
        </p:nvSpPr>
        <p:spPr bwMode="auto">
          <a:xfrm>
            <a:off x="4943047" y="4697502"/>
            <a:ext cx="0" cy="71738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Line 33"/>
          <p:cNvSpPr>
            <a:spLocks noChangeShapeType="1"/>
          </p:cNvSpPr>
          <p:nvPr/>
        </p:nvSpPr>
        <p:spPr bwMode="auto">
          <a:xfrm>
            <a:off x="3383829" y="5422210"/>
            <a:ext cx="1551899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Line 34"/>
          <p:cNvSpPr>
            <a:spLocks noChangeShapeType="1"/>
          </p:cNvSpPr>
          <p:nvPr/>
        </p:nvSpPr>
        <p:spPr bwMode="auto">
          <a:xfrm>
            <a:off x="3383827" y="5202602"/>
            <a:ext cx="1141964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Line 35"/>
          <p:cNvSpPr>
            <a:spLocks noChangeShapeType="1"/>
          </p:cNvSpPr>
          <p:nvPr/>
        </p:nvSpPr>
        <p:spPr bwMode="auto">
          <a:xfrm>
            <a:off x="3383829" y="4997634"/>
            <a:ext cx="863793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Rectangle 7"/>
          <p:cNvSpPr>
            <a:spLocks noChangeArrowheads="1"/>
          </p:cNvSpPr>
          <p:nvPr/>
        </p:nvSpPr>
        <p:spPr bwMode="auto">
          <a:xfrm>
            <a:off x="2567608" y="5082491"/>
            <a:ext cx="811118" cy="29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访问位</a:t>
            </a:r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2785616" y="5317387"/>
            <a:ext cx="593110" cy="29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08361" y="2533076"/>
            <a:ext cx="1937647" cy="1631087"/>
            <a:chOff x="3450132" y="2269256"/>
            <a:chExt cx="1937647" cy="1631087"/>
          </a:xfrm>
        </p:grpSpPr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3450132" y="2269256"/>
              <a:ext cx="951636" cy="805231"/>
            </a:xfrm>
            <a:prstGeom prst="line">
              <a:avLst/>
            </a:prstGeom>
            <a:noFill/>
            <a:ln w="50800">
              <a:noFill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4436143" y="3095112"/>
              <a:ext cx="951636" cy="805231"/>
            </a:xfrm>
            <a:prstGeom prst="line">
              <a:avLst/>
            </a:prstGeom>
            <a:noFill/>
            <a:ln w="508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243579" y="2799001"/>
            <a:ext cx="556341" cy="38065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3954808" y="2799000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9" name="Rectangle 22"/>
          <p:cNvSpPr>
            <a:spLocks noChangeArrowheads="1"/>
          </p:cNvSpPr>
          <p:nvPr/>
        </p:nvSpPr>
        <p:spPr bwMode="auto">
          <a:xfrm>
            <a:off x="6416580" y="4280248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4413837" y="4283509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5422330" y="1744869"/>
            <a:ext cx="263530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7226976" y="2804651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6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72" name="Rectangle 25"/>
          <p:cNvSpPr>
            <a:spLocks noChangeArrowheads="1"/>
          </p:cNvSpPr>
          <p:nvPr/>
        </p:nvSpPr>
        <p:spPr bwMode="auto">
          <a:xfrm>
            <a:off x="4689816" y="4283509"/>
            <a:ext cx="556341" cy="38065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650968-8D76-2698-C179-D41592E8CFF1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" name="标题 8">
            <a:extLst>
              <a:ext uri="{FF2B5EF4-FFF2-40B4-BE49-F238E27FC236}">
                <a16:creationId xmlns:a16="http://schemas.microsoft.com/office/drawing/2014/main" id="{BCAD5B02-9BC2-9196-3A0C-A6E584105FE8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3200" b="0" kern="0" dirty="0"/>
              <a:t>时钟置换算法图示</a:t>
            </a:r>
            <a:r>
              <a:rPr lang="en-US" altLang="zh-CN" sz="3200" b="0" kern="0" dirty="0"/>
              <a:t>(</a:t>
            </a:r>
            <a:r>
              <a:rPr lang="zh-CN" altLang="en-US" sz="3200" b="0" kern="0" dirty="0"/>
              <a:t>计数器仅有</a:t>
            </a:r>
            <a:r>
              <a:rPr lang="en-US" altLang="zh-CN" sz="3200" b="0" kern="0" dirty="0"/>
              <a:t>1</a:t>
            </a:r>
            <a:r>
              <a:rPr lang="zh-CN" altLang="en-US" sz="3200" b="0" kern="0" dirty="0"/>
              <a:t>个</a:t>
            </a:r>
            <a:r>
              <a:rPr lang="en-US" altLang="zh-CN" sz="3200" b="0" kern="0" dirty="0"/>
              <a:t>bit</a:t>
            </a:r>
            <a:r>
              <a:rPr lang="zh-CN" altLang="en-US" sz="3200" b="0" kern="0" dirty="0"/>
              <a:t>时候</a:t>
            </a:r>
            <a:r>
              <a:rPr lang="en-US" altLang="zh-CN" sz="3200" b="0" kern="0" dirty="0"/>
              <a:t>LFU</a:t>
            </a:r>
            <a:r>
              <a:rPr lang="zh-CN" altLang="en-US" sz="3200" b="0" kern="0" dirty="0"/>
              <a:t>的变种）</a:t>
            </a:r>
          </a:p>
        </p:txBody>
      </p:sp>
      <p:sp>
        <p:nvSpPr>
          <p:cNvPr id="75" name="Rectangle 18">
            <a:extLst>
              <a:ext uri="{FF2B5EF4-FFF2-40B4-BE49-F238E27FC236}">
                <a16:creationId xmlns:a16="http://schemas.microsoft.com/office/drawing/2014/main" id="{842C942A-DB47-41F5-86A1-53ACD28D9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444" y="2804651"/>
            <a:ext cx="263530" cy="380655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76" name="Rectangle 18">
            <a:extLst>
              <a:ext uri="{FF2B5EF4-FFF2-40B4-BE49-F238E27FC236}">
                <a16:creationId xmlns:a16="http://schemas.microsoft.com/office/drawing/2014/main" id="{C84A3F21-1045-4D02-B078-C22450994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666" y="4286770"/>
            <a:ext cx="263530" cy="380655"/>
          </a:xfrm>
          <a:prstGeom prst="rect">
            <a:avLst/>
          </a:prstGeom>
          <a:solidFill>
            <a:schemeClr val="bg1"/>
          </a:solidFill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 eaLnBrk="1" hangingPunct="1"/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47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100000">
                                      <p:cBhvr>
                                        <p:cTn id="23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animBg="1"/>
      <p:bldP spid="50" grpId="1" animBg="1"/>
      <p:bldP spid="53" grpId="0" animBg="1"/>
      <p:bldP spid="58" grpId="0" animBg="1"/>
      <p:bldP spid="58" grpId="1" animBg="1"/>
      <p:bldP spid="58" grpId="2" animBg="1"/>
      <p:bldP spid="61" grpId="0" animBg="1"/>
      <p:bldP spid="62" grpId="0" animBg="1"/>
      <p:bldP spid="37" grpId="0"/>
      <p:bldP spid="37" grpId="1"/>
      <p:bldP spid="37" grpId="2"/>
      <p:bldP spid="38" grpId="0" animBg="1"/>
      <p:bldP spid="38" grpId="1" animBg="1"/>
      <p:bldP spid="39" grpId="0" animBg="1"/>
      <p:bldP spid="39" grpId="1" animBg="1"/>
      <p:bldP spid="39" grpId="2" animBg="1"/>
      <p:bldP spid="40" grpId="0" animBg="1"/>
      <p:bldP spid="41" grpId="0" animBg="1"/>
      <p:bldP spid="44" grpId="0" animBg="1"/>
      <p:bldP spid="72" grpId="0" animBg="1"/>
      <p:bldP spid="75" grpId="0" animBg="1"/>
      <p:bldP spid="7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46159" y="3616075"/>
            <a:ext cx="7654097" cy="997878"/>
            <a:chOff x="859163" y="2654713"/>
            <a:chExt cx="7654097" cy="997878"/>
          </a:xfrm>
        </p:grpSpPr>
        <p:sp>
          <p:nvSpPr>
            <p:cNvPr id="19" name="TextBox 18"/>
            <p:cNvSpPr txBox="1"/>
            <p:nvPr/>
          </p:nvSpPr>
          <p:spPr>
            <a:xfrm>
              <a:off x="1177724" y="2654713"/>
              <a:ext cx="1465450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31021" y="2963025"/>
              <a:ext cx="599849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访问页面时，在页表项记录页面访问情况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31021" y="3252481"/>
              <a:ext cx="7082239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缺页时，从指针处开始顺序查找未被访问的页面进行置换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9" name="图片 3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346497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0" name="图片 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306462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5" name="TextBox 44"/>
            <p:cNvSpPr txBox="1"/>
            <p:nvPr/>
          </p:nvSpPr>
          <p:spPr>
            <a:xfrm>
              <a:off x="859163" y="2654713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1520" y="1556792"/>
            <a:ext cx="4944215" cy="749891"/>
            <a:chOff x="844524" y="747700"/>
            <a:chExt cx="4944215" cy="749891"/>
          </a:xfrm>
        </p:grpSpPr>
        <p:sp>
          <p:nvSpPr>
            <p:cNvPr id="10" name="TextBox 9"/>
            <p:cNvSpPr txBox="1"/>
            <p:nvPr/>
          </p:nvSpPr>
          <p:spPr>
            <a:xfrm>
              <a:off x="1175432" y="747700"/>
              <a:ext cx="1396304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31021" y="1097481"/>
              <a:ext cx="435771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仅对页面的访问情况进行大致统计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3" name="图片 4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9" name="TextBox 48"/>
            <p:cNvSpPr txBox="1"/>
            <p:nvPr/>
          </p:nvSpPr>
          <p:spPr>
            <a:xfrm>
              <a:off x="844524" y="747700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1518" y="2305927"/>
            <a:ext cx="8028778" cy="1327081"/>
            <a:chOff x="844524" y="1416571"/>
            <a:chExt cx="8028778" cy="1327081"/>
          </a:xfrm>
        </p:grpSpPr>
        <p:sp>
          <p:nvSpPr>
            <p:cNvPr id="18" name="TextBox 17"/>
            <p:cNvSpPr txBox="1"/>
            <p:nvPr/>
          </p:nvSpPr>
          <p:spPr>
            <a:xfrm>
              <a:off x="1175432" y="1416571"/>
              <a:ext cx="2153254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数据结构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431020" y="1740423"/>
              <a:ext cx="744228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在页表项中增加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访问位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，描述页面在过去一段时间的内访问情况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431021" y="2031799"/>
              <a:ext cx="5998499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各页面组织成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环形链表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41" name="图片 4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125182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42" name="图片 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4943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48" name="TextBox 47"/>
            <p:cNvSpPr txBox="1"/>
            <p:nvPr/>
          </p:nvSpPr>
          <p:spPr>
            <a:xfrm>
              <a:off x="844524" y="1416571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31020" y="2343542"/>
              <a:ext cx="585562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指针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指向最先调入的页面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452551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5" name="组合 4"/>
          <p:cNvGrpSpPr/>
          <p:nvPr/>
        </p:nvGrpSpPr>
        <p:grpSpPr>
          <a:xfrm>
            <a:off x="746159" y="4580428"/>
            <a:ext cx="4648941" cy="720780"/>
            <a:chOff x="859163" y="3547058"/>
            <a:chExt cx="4648941" cy="720780"/>
          </a:xfrm>
        </p:grpSpPr>
        <p:sp>
          <p:nvSpPr>
            <p:cNvPr id="31" name="TextBox 30"/>
            <p:cNvSpPr txBox="1"/>
            <p:nvPr/>
          </p:nvSpPr>
          <p:spPr>
            <a:xfrm>
              <a:off x="1435783" y="3867728"/>
              <a:ext cx="4072321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时钟算法是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LRU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FIFO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的折中</a:t>
              </a:r>
            </a:p>
          </p:txBody>
        </p:sp>
        <p:pic>
          <p:nvPicPr>
            <p:cNvPr id="34" name="图片 3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914" y="39374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7" name="TextBox 26"/>
            <p:cNvSpPr txBox="1"/>
            <p:nvPr/>
          </p:nvSpPr>
          <p:spPr>
            <a:xfrm>
              <a:off x="1177724" y="3547058"/>
              <a:ext cx="1465450" cy="44319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特征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9163" y="3547058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8630C6A-CB37-C569-9F39-7AD9CC338408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7" name="标题 8">
            <a:extLst>
              <a:ext uri="{FF2B5EF4-FFF2-40B4-BE49-F238E27FC236}">
                <a16:creationId xmlns:a16="http://schemas.microsoft.com/office/drawing/2014/main" id="{91DC6962-412A-A3E4-695F-A6179DC69FA9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时钟置换算法（</a:t>
            </a:r>
            <a:r>
              <a:rPr lang="en-US" altLang="zh-CN" b="0" kern="0" dirty="0"/>
              <a:t>Clock</a:t>
            </a:r>
            <a:r>
              <a:rPr lang="zh-CN" altLang="en-US" b="0" kern="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8601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DFF026-1B68-BB1B-0682-4CEBD54E7D6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4945" y="705485"/>
            <a:ext cx="10728960" cy="6449616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内存管理经历了两个阶段，第一阶段内存太多了想要提高利用率，第二阶段内存不够用需要闪转腾挪</a:t>
            </a:r>
            <a:endParaRPr lang="en-US" altLang="zh-CN" dirty="0"/>
          </a:p>
          <a:p>
            <a:pPr eaLnBrk="1" hangingPunct="1"/>
            <a:r>
              <a:rPr lang="zh-CN" altLang="en-US" dirty="0"/>
              <a:t>在第一阶段，为了响应系统中进程的创建和销毁，</a:t>
            </a:r>
            <a:r>
              <a:rPr lang="en-US" altLang="zh-CN" dirty="0"/>
              <a:t>OS</a:t>
            </a:r>
            <a:r>
              <a:rPr lang="zh-CN" altLang="en-US" dirty="0"/>
              <a:t>需要动态管理这些内存的分配和回收，为了适应这个模式，</a:t>
            </a:r>
            <a:r>
              <a:rPr lang="en-US" altLang="zh-CN" dirty="0"/>
              <a:t>OS</a:t>
            </a:r>
            <a:r>
              <a:rPr lang="zh-CN" altLang="en-US" dirty="0"/>
              <a:t>实现了</a:t>
            </a:r>
            <a:r>
              <a:rPr lang="zh-CN" altLang="en-US" dirty="0">
                <a:solidFill>
                  <a:srgbClr val="FF0000"/>
                </a:solidFill>
              </a:rPr>
              <a:t>位图和链表两种模式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多种分配方案</a:t>
            </a:r>
            <a:r>
              <a:rPr lang="zh-CN" altLang="en-US" dirty="0"/>
              <a:t>，其中较为出名的是</a:t>
            </a:r>
            <a:r>
              <a:rPr lang="en-US" altLang="zh-CN" dirty="0"/>
              <a:t>buddy system</a:t>
            </a:r>
          </a:p>
          <a:p>
            <a:pPr eaLnBrk="1" hangingPunct="1"/>
            <a:r>
              <a:rPr lang="zh-CN" altLang="en-US" dirty="0"/>
              <a:t>进程数量进一步增多，内存不够用了就把一部分不活跃的进程换出到硬盘中，选择的目标通常是处于阻塞状态的进程，</a:t>
            </a:r>
            <a:r>
              <a:rPr lang="zh-CN" altLang="en-US" dirty="0">
                <a:solidFill>
                  <a:srgbClr val="FF0000"/>
                </a:solidFill>
              </a:rPr>
              <a:t>换出后相应状态转为挂起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/>
              <a:t>开发工具、编程语言和软件工程的发展，让单一进程的规模快速扩大，超出了可用内存的范围，</a:t>
            </a:r>
            <a:r>
              <a:rPr lang="en-US" altLang="zh-CN" dirty="0"/>
              <a:t>OS</a:t>
            </a:r>
            <a:r>
              <a:rPr lang="zh-CN" altLang="en-US" dirty="0"/>
              <a:t>开始思考哪些内存是</a:t>
            </a:r>
            <a:r>
              <a:rPr lang="zh-CN" altLang="en-US" dirty="0">
                <a:solidFill>
                  <a:srgbClr val="FF0000"/>
                </a:solidFill>
              </a:rPr>
              <a:t>真正需要被使用</a:t>
            </a:r>
            <a:r>
              <a:rPr lang="zh-CN" altLang="en-US" dirty="0"/>
              <a:t>的，因此出现了</a:t>
            </a:r>
            <a:r>
              <a:rPr lang="zh-CN" altLang="en-US" dirty="0">
                <a:solidFill>
                  <a:srgbClr val="FF0000"/>
                </a:solidFill>
              </a:rPr>
              <a:t>覆盖技术</a:t>
            </a:r>
            <a:r>
              <a:rPr lang="zh-CN" altLang="en-US" dirty="0"/>
              <a:t>，按需加载需要的代码和数据</a:t>
            </a:r>
            <a:endParaRPr lang="en-US" altLang="zh-CN" dirty="0"/>
          </a:p>
          <a:p>
            <a:pPr eaLnBrk="1" hangingPunct="1"/>
            <a:r>
              <a:rPr lang="zh-CN" altLang="en-US" dirty="0"/>
              <a:t>覆盖技术过于复杂，但是却激发了分页技术的发展。分页技术</a:t>
            </a:r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Page</a:t>
            </a:r>
            <a:r>
              <a:rPr lang="zh-CN" altLang="en-US" dirty="0">
                <a:solidFill>
                  <a:srgbClr val="FF0000"/>
                </a:solidFill>
              </a:rPr>
              <a:t>为单位划分程序员需要的空间和可用物理内存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借助</a:t>
            </a:r>
            <a:r>
              <a:rPr lang="en-US" altLang="zh-CN" dirty="0">
                <a:solidFill>
                  <a:srgbClr val="FF0000"/>
                </a:solidFill>
              </a:rPr>
              <a:t>MMU</a:t>
            </a:r>
            <a:r>
              <a:rPr lang="zh-CN" altLang="en-US" dirty="0"/>
              <a:t>发现哪个页即将被访问了，随即完成内存分配，以及</a:t>
            </a:r>
            <a:r>
              <a:rPr lang="zh-CN" altLang="en-US" dirty="0">
                <a:solidFill>
                  <a:srgbClr val="FF0000"/>
                </a:solidFill>
              </a:rPr>
              <a:t>自动的地址转换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MMU</a:t>
            </a:r>
            <a:r>
              <a:rPr lang="zh-CN" altLang="en-US" dirty="0"/>
              <a:t>通过查询页表完成地址的翻译，页表当中记录了</a:t>
            </a:r>
            <a:r>
              <a:rPr lang="zh-CN" altLang="en-US" dirty="0">
                <a:solidFill>
                  <a:srgbClr val="FF0000"/>
                </a:solidFill>
              </a:rPr>
              <a:t>程序员相像当中的</a:t>
            </a:r>
            <a:r>
              <a:rPr lang="en-US" altLang="zh-CN" dirty="0">
                <a:solidFill>
                  <a:srgbClr val="FF0000"/>
                </a:solidFill>
              </a:rPr>
              <a:t>Page</a:t>
            </a:r>
            <a:r>
              <a:rPr lang="zh-CN" altLang="en-US" dirty="0">
                <a:solidFill>
                  <a:srgbClr val="FF0000"/>
                </a:solidFill>
              </a:rPr>
              <a:t>与物理内存当中的</a:t>
            </a:r>
            <a:r>
              <a:rPr lang="en-US" altLang="zh-CN" dirty="0" err="1">
                <a:solidFill>
                  <a:srgbClr val="FF0000"/>
                </a:solidFill>
              </a:rPr>
              <a:t>Pageframe</a:t>
            </a:r>
            <a:r>
              <a:rPr lang="zh-CN" altLang="en-US" dirty="0">
                <a:solidFill>
                  <a:srgbClr val="FF0000"/>
                </a:solidFill>
              </a:rPr>
              <a:t>的对应关系</a:t>
            </a:r>
            <a:r>
              <a:rPr lang="zh-CN" altLang="en-US" dirty="0"/>
              <a:t>。页表由</a:t>
            </a:r>
            <a:r>
              <a:rPr lang="en-US" altLang="zh-CN" dirty="0"/>
              <a:t>OS</a:t>
            </a:r>
            <a:r>
              <a:rPr lang="zh-CN" altLang="en-US" dirty="0"/>
              <a:t>维护，由</a:t>
            </a:r>
            <a:r>
              <a:rPr lang="en-US" altLang="zh-CN" dirty="0"/>
              <a:t>MMU</a:t>
            </a:r>
            <a:r>
              <a:rPr lang="zh-CN" altLang="en-US" dirty="0"/>
              <a:t>查询，</a:t>
            </a:r>
            <a:r>
              <a:rPr lang="en-US" altLang="zh-CN" dirty="0"/>
              <a:t>MMU</a:t>
            </a:r>
            <a:r>
              <a:rPr lang="zh-CN" altLang="en-US" dirty="0"/>
              <a:t>如果查询不到，就会产生</a:t>
            </a:r>
            <a:r>
              <a:rPr lang="zh-CN" altLang="en-US" dirty="0">
                <a:solidFill>
                  <a:srgbClr val="FF0000"/>
                </a:solidFill>
              </a:rPr>
              <a:t>缺页异常</a:t>
            </a:r>
            <a:r>
              <a:rPr lang="zh-CN" altLang="en-US" dirty="0"/>
              <a:t>，通知</a:t>
            </a:r>
            <a:r>
              <a:rPr lang="en-US" altLang="zh-CN" dirty="0"/>
              <a:t>OS</a:t>
            </a:r>
            <a:r>
              <a:rPr lang="zh-CN" altLang="en-US" dirty="0"/>
              <a:t>处理页表当中“</a:t>
            </a:r>
            <a:r>
              <a:rPr lang="zh-CN" altLang="en-US" dirty="0">
                <a:solidFill>
                  <a:srgbClr val="FF0000"/>
                </a:solidFill>
              </a:rPr>
              <a:t>应该存在，但是为了省内存没加载进来的页面</a:t>
            </a:r>
            <a:r>
              <a:rPr lang="zh-CN" altLang="en-US" dirty="0"/>
              <a:t>”</a:t>
            </a:r>
            <a:endParaRPr lang="en-US" altLang="zh-CN" dirty="0"/>
          </a:p>
          <a:p>
            <a:pPr eaLnBrk="1" hangingPunct="1"/>
            <a:r>
              <a:rPr lang="zh-CN" altLang="en-US" dirty="0"/>
              <a:t>在编译阶段，程序员（借助编译器和链接器）已经规划好了程序的地址空间并存在可执行程序中，而</a:t>
            </a:r>
            <a:r>
              <a:rPr lang="en-US" altLang="zh-CN" dirty="0"/>
              <a:t>OS</a:t>
            </a:r>
            <a:r>
              <a:rPr lang="zh-CN" altLang="en-US" dirty="0"/>
              <a:t>为了提升效率节省内存，没有将它们都加载进来，在发生缺页时，按照这个布局规划逐页的加载，因此在</a:t>
            </a:r>
            <a:r>
              <a:rPr lang="en-US" altLang="zh-CN" dirty="0"/>
              <a:t>OS</a:t>
            </a:r>
            <a:r>
              <a:rPr lang="zh-CN" altLang="en-US" dirty="0"/>
              <a:t>的页机制时，还需要一个</a:t>
            </a:r>
            <a:r>
              <a:rPr lang="zh-CN" altLang="en-US" dirty="0">
                <a:solidFill>
                  <a:srgbClr val="FF0000"/>
                </a:solidFill>
              </a:rPr>
              <a:t>布局图</a:t>
            </a:r>
            <a:r>
              <a:rPr lang="zh-CN" altLang="en-US" dirty="0"/>
              <a:t>，用来记录未被加载的页面对应的擞据在哪里</a:t>
            </a:r>
            <a:endParaRPr lang="en-US" altLang="zh-CN" dirty="0"/>
          </a:p>
          <a:p>
            <a:pPr eaLnBrk="1" hangingPunct="1"/>
            <a:r>
              <a:rPr lang="zh-CN" altLang="en-US" dirty="0"/>
              <a:t>程序的地址空间太大，因此需要分级实现页表的按需加载，于是有了</a:t>
            </a:r>
            <a:r>
              <a:rPr lang="zh-CN" altLang="en-US" dirty="0">
                <a:solidFill>
                  <a:srgbClr val="FF0000"/>
                </a:solidFill>
              </a:rPr>
              <a:t>多级页表</a:t>
            </a:r>
            <a:r>
              <a:rPr lang="zh-CN" altLang="en-US" dirty="0"/>
              <a:t>。对于</a:t>
            </a:r>
            <a:r>
              <a:rPr lang="en-US" altLang="zh-CN" dirty="0"/>
              <a:t>32</a:t>
            </a:r>
            <a:r>
              <a:rPr lang="zh-CN" altLang="en-US" dirty="0"/>
              <a:t>位机的</a:t>
            </a:r>
            <a:r>
              <a:rPr lang="en-US" altLang="zh-CN" dirty="0"/>
              <a:t>2</a:t>
            </a:r>
            <a:r>
              <a:rPr lang="zh-CN" altLang="en-US" dirty="0"/>
              <a:t>级页表，</a:t>
            </a:r>
            <a:r>
              <a:rPr lang="en-US" altLang="zh-CN" dirty="0"/>
              <a:t>4K</a:t>
            </a:r>
            <a:r>
              <a:rPr lang="zh-CN" altLang="en-US" dirty="0"/>
              <a:t>是近乎完美的选择，对于</a:t>
            </a:r>
            <a:r>
              <a:rPr lang="en-US" altLang="zh-CN" dirty="0"/>
              <a:t>64</a:t>
            </a:r>
            <a:r>
              <a:rPr lang="zh-CN" altLang="en-US" dirty="0"/>
              <a:t>位机，</a:t>
            </a:r>
            <a:r>
              <a:rPr lang="en-US" altLang="zh-CN" dirty="0"/>
              <a:t>4K</a:t>
            </a:r>
            <a:r>
              <a:rPr lang="zh-CN" altLang="en-US" dirty="0"/>
              <a:t>是为了维护兼容性不得以的选择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CFC9E9-5348-D179-D583-A06E0820E001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</p:spTree>
    <p:extLst>
      <p:ext uri="{BB962C8B-B14F-4D97-AF65-F5344CB8AC3E}">
        <p14:creationId xmlns:p14="http://schemas.microsoft.com/office/powerpoint/2010/main" val="403429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31520" y="1556792"/>
            <a:ext cx="514845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页面装入内存时，访问位初始化为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1860006"/>
            <a:ext cx="5148456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访问页面（读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写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时，访问位置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31518" y="2181427"/>
            <a:ext cx="10337838" cy="1004349"/>
            <a:chOff x="1115616" y="1817989"/>
            <a:chExt cx="10337838" cy="1004349"/>
          </a:xfrm>
        </p:grpSpPr>
        <p:sp>
          <p:nvSpPr>
            <p:cNvPr id="31" name="TextBox 30"/>
            <p:cNvSpPr txBox="1"/>
            <p:nvPr/>
          </p:nvSpPr>
          <p:spPr>
            <a:xfrm>
              <a:off x="1115616" y="1817989"/>
              <a:ext cx="6320707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缺页时，从指针当前位置顺序检查环形链表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64611" y="2136476"/>
              <a:ext cx="496725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，则置换该页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0" name="图片 2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742" y="227077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33" name="TextBox 32"/>
            <p:cNvSpPr txBox="1"/>
            <p:nvPr/>
          </p:nvSpPr>
          <p:spPr>
            <a:xfrm>
              <a:off x="1664611" y="2422228"/>
              <a:ext cx="978884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2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访问位为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，则访问位置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，并指针移动到下一个页面，直到找到可置换的页面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6" name="图片 3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6742" y="2556525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6D139E6-63E2-3497-C062-3308C103BCB5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" name="标题 8">
            <a:extLst>
              <a:ext uri="{FF2B5EF4-FFF2-40B4-BE49-F238E27FC236}">
                <a16:creationId xmlns:a16="http://schemas.microsoft.com/office/drawing/2014/main" id="{CF6BC640-4DD1-45E8-8363-4A21CA116010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时钟置换算法的实现</a:t>
            </a:r>
          </a:p>
        </p:txBody>
      </p:sp>
    </p:spTree>
    <p:extLst>
      <p:ext uri="{BB962C8B-B14F-4D97-AF65-F5344CB8AC3E}">
        <p14:creationId xmlns:p14="http://schemas.microsoft.com/office/powerpoint/2010/main" val="356278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矩形 360"/>
          <p:cNvSpPr/>
          <p:nvPr/>
        </p:nvSpPr>
        <p:spPr>
          <a:xfrm>
            <a:off x="2582142" y="4279827"/>
            <a:ext cx="7690322" cy="149149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8" name="矩形 7"/>
          <p:cNvSpPr/>
          <p:nvPr/>
        </p:nvSpPr>
        <p:spPr>
          <a:xfrm>
            <a:off x="2606700" y="1931301"/>
            <a:ext cx="7630694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13" name="直接连接符 12"/>
          <p:cNvCxnSpPr/>
          <p:nvPr/>
        </p:nvCxnSpPr>
        <p:spPr>
          <a:xfrm>
            <a:off x="2604546" y="2283094"/>
            <a:ext cx="7632848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604546" y="2618328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2604546" y="3827381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655256" y="2618330"/>
            <a:ext cx="0" cy="122751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047483" y="1931301"/>
            <a:ext cx="0" cy="191453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459420" y="1836404"/>
            <a:ext cx="734827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007428" y="184290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157033" y="183042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59752" y="183042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28250" y="183042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31205" y="183042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16971" y="183116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94445" y="183955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151922" y="246428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51922" y="277033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138085" y="306278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138870" y="335522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492183" y="183471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642331" y="2213606"/>
            <a:ext cx="109834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638052" y="1863218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642331" y="3793673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678402" y="2820651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7801396" y="184675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381821" y="183590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8" name="TextBox 437"/>
          <p:cNvSpPr txBox="1"/>
          <p:nvPr/>
        </p:nvSpPr>
        <p:spPr>
          <a:xfrm>
            <a:off x="2582946" y="472514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驻留页面的页表项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150560" y="2529745"/>
            <a:ext cx="292532" cy="1314568"/>
            <a:chOff x="1869542" y="1658095"/>
            <a:chExt cx="292532" cy="1314568"/>
          </a:xfrm>
        </p:grpSpPr>
        <p:sp>
          <p:nvSpPr>
            <p:cNvPr id="17" name="文本框 1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3" name="文本框 41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4" name="文本框 41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5" name="文本框 41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6" name="组合 415"/>
          <p:cNvGrpSpPr/>
          <p:nvPr/>
        </p:nvGrpSpPr>
        <p:grpSpPr>
          <a:xfrm>
            <a:off x="3672770" y="2536148"/>
            <a:ext cx="292532" cy="1314568"/>
            <a:chOff x="1869542" y="1658095"/>
            <a:chExt cx="292532" cy="1314568"/>
          </a:xfrm>
        </p:grpSpPr>
        <p:sp>
          <p:nvSpPr>
            <p:cNvPr id="417" name="文本框 41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8" name="文本框 41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9" name="文本框 41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0" name="文本框 41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1" name="组合 420"/>
          <p:cNvGrpSpPr/>
          <p:nvPr/>
        </p:nvGrpSpPr>
        <p:grpSpPr>
          <a:xfrm>
            <a:off x="4764786" y="2515362"/>
            <a:ext cx="292532" cy="1314568"/>
            <a:chOff x="1869542" y="1658095"/>
            <a:chExt cx="292532" cy="1314568"/>
          </a:xfrm>
        </p:grpSpPr>
        <p:sp>
          <p:nvSpPr>
            <p:cNvPr id="422" name="文本框 42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3" name="文本框 42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4" name="文本框 42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6" name="组合 425"/>
          <p:cNvGrpSpPr/>
          <p:nvPr/>
        </p:nvGrpSpPr>
        <p:grpSpPr>
          <a:xfrm>
            <a:off x="5423635" y="2510359"/>
            <a:ext cx="292532" cy="1314568"/>
            <a:chOff x="1869542" y="1658095"/>
            <a:chExt cx="292532" cy="1314568"/>
          </a:xfrm>
        </p:grpSpPr>
        <p:sp>
          <p:nvSpPr>
            <p:cNvPr id="427" name="文本框 426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8" name="文本框 42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9" name="文本框 42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0" name="文本框 42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1" name="组合 430"/>
          <p:cNvGrpSpPr/>
          <p:nvPr/>
        </p:nvGrpSpPr>
        <p:grpSpPr>
          <a:xfrm>
            <a:off x="6022665" y="2510359"/>
            <a:ext cx="292532" cy="1314568"/>
            <a:chOff x="1869542" y="1658095"/>
            <a:chExt cx="292532" cy="1314568"/>
          </a:xfrm>
        </p:grpSpPr>
        <p:sp>
          <p:nvSpPr>
            <p:cNvPr id="432" name="文本框 43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3" name="文本框 432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4" name="文本框 433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5" name="文本框 434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2" name="组合 441"/>
          <p:cNvGrpSpPr/>
          <p:nvPr/>
        </p:nvGrpSpPr>
        <p:grpSpPr>
          <a:xfrm>
            <a:off x="7253767" y="2531783"/>
            <a:ext cx="292532" cy="1314568"/>
            <a:chOff x="1869542" y="1658095"/>
            <a:chExt cx="292532" cy="1314568"/>
          </a:xfrm>
        </p:grpSpPr>
        <p:sp>
          <p:nvSpPr>
            <p:cNvPr id="443" name="文本框 442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4" name="文本框 443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5" name="文本框 444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6" name="文本框 445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2" name="组合 451"/>
          <p:cNvGrpSpPr/>
          <p:nvPr/>
        </p:nvGrpSpPr>
        <p:grpSpPr>
          <a:xfrm>
            <a:off x="8473655" y="2533048"/>
            <a:ext cx="292532" cy="1314568"/>
            <a:chOff x="1869542" y="1658095"/>
            <a:chExt cx="292532" cy="1314568"/>
          </a:xfrm>
        </p:grpSpPr>
        <p:sp>
          <p:nvSpPr>
            <p:cNvPr id="453" name="文本框 452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4" name="文本框 453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5" name="文本框 454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6" name="文本框 455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7" name="文本框 466"/>
          <p:cNvSpPr txBox="1"/>
          <p:nvPr/>
        </p:nvSpPr>
        <p:spPr>
          <a:xfrm>
            <a:off x="4166597" y="222579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8" name="文本框 467"/>
          <p:cNvSpPr txBox="1"/>
          <p:nvPr/>
        </p:nvSpPr>
        <p:spPr>
          <a:xfrm>
            <a:off x="4786112" y="222579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9" name="文本框 468"/>
          <p:cNvSpPr txBox="1"/>
          <p:nvPr/>
        </p:nvSpPr>
        <p:spPr>
          <a:xfrm>
            <a:off x="5447943" y="2240119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0" name="文本框 469"/>
          <p:cNvSpPr txBox="1"/>
          <p:nvPr/>
        </p:nvSpPr>
        <p:spPr>
          <a:xfrm>
            <a:off x="6036081" y="2231771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1" name="文本框 470"/>
          <p:cNvSpPr txBox="1"/>
          <p:nvPr/>
        </p:nvSpPr>
        <p:spPr>
          <a:xfrm>
            <a:off x="6677084" y="223186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2" name="文本框 471"/>
          <p:cNvSpPr txBox="1"/>
          <p:nvPr/>
        </p:nvSpPr>
        <p:spPr>
          <a:xfrm>
            <a:off x="7267183" y="223856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3" name="文本框 472"/>
          <p:cNvSpPr txBox="1"/>
          <p:nvPr/>
        </p:nvSpPr>
        <p:spPr>
          <a:xfrm>
            <a:off x="7915150" y="223088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4" name="文本框 473"/>
          <p:cNvSpPr txBox="1"/>
          <p:nvPr/>
        </p:nvSpPr>
        <p:spPr>
          <a:xfrm>
            <a:off x="8489745" y="223088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5" name="文本框 474"/>
          <p:cNvSpPr txBox="1"/>
          <p:nvPr/>
        </p:nvSpPr>
        <p:spPr>
          <a:xfrm>
            <a:off x="9122889" y="2230807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6" name="文本框 475"/>
          <p:cNvSpPr txBox="1"/>
          <p:nvPr/>
        </p:nvSpPr>
        <p:spPr>
          <a:xfrm>
            <a:off x="9700294" y="223103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77" name="组合 476"/>
          <p:cNvGrpSpPr/>
          <p:nvPr/>
        </p:nvGrpSpPr>
        <p:grpSpPr>
          <a:xfrm>
            <a:off x="6726199" y="2330906"/>
            <a:ext cx="234000" cy="1734463"/>
            <a:chOff x="4525237" y="1803105"/>
            <a:chExt cx="234000" cy="1734463"/>
          </a:xfrm>
        </p:grpSpPr>
        <p:sp>
          <p:nvSpPr>
            <p:cNvPr id="478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79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0" name="组合 479"/>
          <p:cNvGrpSpPr/>
          <p:nvPr/>
        </p:nvGrpSpPr>
        <p:grpSpPr>
          <a:xfrm>
            <a:off x="7963328" y="2335839"/>
            <a:ext cx="234000" cy="1734463"/>
            <a:chOff x="4525237" y="1803105"/>
            <a:chExt cx="234000" cy="1734463"/>
          </a:xfrm>
        </p:grpSpPr>
        <p:sp>
          <p:nvSpPr>
            <p:cNvPr id="481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2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3" name="组合 482"/>
          <p:cNvGrpSpPr/>
          <p:nvPr/>
        </p:nvGrpSpPr>
        <p:grpSpPr>
          <a:xfrm>
            <a:off x="9172756" y="2340393"/>
            <a:ext cx="234000" cy="1734463"/>
            <a:chOff x="4525237" y="1803105"/>
            <a:chExt cx="234000" cy="1734463"/>
          </a:xfrm>
        </p:grpSpPr>
        <p:sp>
          <p:nvSpPr>
            <p:cNvPr id="484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5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486" name="组合 485"/>
          <p:cNvGrpSpPr/>
          <p:nvPr/>
        </p:nvGrpSpPr>
        <p:grpSpPr>
          <a:xfrm>
            <a:off x="9762813" y="2327629"/>
            <a:ext cx="234000" cy="1734463"/>
            <a:chOff x="4525237" y="1803105"/>
            <a:chExt cx="234000" cy="1734463"/>
          </a:xfrm>
        </p:grpSpPr>
        <p:sp>
          <p:nvSpPr>
            <p:cNvPr id="487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488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sp>
        <p:nvSpPr>
          <p:cNvPr id="489" name="TextBox 58"/>
          <p:cNvSpPr txBox="1"/>
          <p:nvPr/>
        </p:nvSpPr>
        <p:spPr>
          <a:xfrm>
            <a:off x="4157340" y="314401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9" name="TextBox 58"/>
          <p:cNvSpPr txBox="1"/>
          <p:nvPr/>
        </p:nvSpPr>
        <p:spPr>
          <a:xfrm>
            <a:off x="4770113" y="251944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7" name="TextBox 58"/>
          <p:cNvSpPr txBox="1"/>
          <p:nvPr/>
        </p:nvSpPr>
        <p:spPr>
          <a:xfrm>
            <a:off x="5424558" y="342481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5" name="TextBox 58"/>
          <p:cNvSpPr txBox="1"/>
          <p:nvPr/>
        </p:nvSpPr>
        <p:spPr>
          <a:xfrm>
            <a:off x="6027913" y="2793928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30" name="组合 629"/>
          <p:cNvGrpSpPr/>
          <p:nvPr/>
        </p:nvGrpSpPr>
        <p:grpSpPr>
          <a:xfrm>
            <a:off x="3376321" y="4420490"/>
            <a:ext cx="632087" cy="1266793"/>
            <a:chOff x="8146316" y="3693574"/>
            <a:chExt cx="632087" cy="1266793"/>
          </a:xfrm>
        </p:grpSpPr>
        <p:sp>
          <p:nvSpPr>
            <p:cNvPr id="631" name="矩形 63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2" name="矩形 63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3" name="矩形 63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4" name="矩形 63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5" name="矩形 63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6" name="矩形 63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7" name="矩形 63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8" name="矩形 63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9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0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1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2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3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4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5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64" name="组合 663"/>
          <p:cNvGrpSpPr/>
          <p:nvPr/>
        </p:nvGrpSpPr>
        <p:grpSpPr>
          <a:xfrm>
            <a:off x="4002075" y="4418525"/>
            <a:ext cx="632087" cy="1266793"/>
            <a:chOff x="8146316" y="3693574"/>
            <a:chExt cx="632087" cy="1266793"/>
          </a:xfrm>
        </p:grpSpPr>
        <p:sp>
          <p:nvSpPr>
            <p:cNvPr id="665" name="矩形 66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6" name="矩形 66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7" name="矩形 66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8" name="矩形 66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9" name="矩形 66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0" name="矩形 66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1" name="矩形 67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2" name="矩形 67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3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4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5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6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7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9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0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1" name="组合 680"/>
          <p:cNvGrpSpPr/>
          <p:nvPr/>
        </p:nvGrpSpPr>
        <p:grpSpPr>
          <a:xfrm>
            <a:off x="4622935" y="4418525"/>
            <a:ext cx="632087" cy="1266793"/>
            <a:chOff x="8146316" y="3693574"/>
            <a:chExt cx="632087" cy="1266793"/>
          </a:xfrm>
        </p:grpSpPr>
        <p:sp>
          <p:nvSpPr>
            <p:cNvPr id="682" name="矩形 68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3" name="矩形 68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4" name="矩形 68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6" name="矩形 68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7" name="矩形 68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8" name="矩形 68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9" name="矩形 68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0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1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2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3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98" name="组合 697"/>
          <p:cNvGrpSpPr/>
          <p:nvPr/>
        </p:nvGrpSpPr>
        <p:grpSpPr>
          <a:xfrm>
            <a:off x="5250471" y="4418525"/>
            <a:ext cx="632087" cy="1266793"/>
            <a:chOff x="8146316" y="3693574"/>
            <a:chExt cx="632087" cy="1266793"/>
          </a:xfrm>
        </p:grpSpPr>
        <p:sp>
          <p:nvSpPr>
            <p:cNvPr id="699" name="矩形 69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矩形 69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1" name="矩形 70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矩形 70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3" name="矩形 70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4" name="矩形 70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5" name="矩形 70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6" name="矩形 70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7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8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9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0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1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2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5" name="组合 714"/>
          <p:cNvGrpSpPr/>
          <p:nvPr/>
        </p:nvGrpSpPr>
        <p:grpSpPr>
          <a:xfrm>
            <a:off x="5870022" y="4418525"/>
            <a:ext cx="632087" cy="1266793"/>
            <a:chOff x="8146316" y="3693574"/>
            <a:chExt cx="632087" cy="1266793"/>
          </a:xfrm>
        </p:grpSpPr>
        <p:sp>
          <p:nvSpPr>
            <p:cNvPr id="716" name="矩形 71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7" name="矩形 71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9" name="矩形 71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0" name="矩形 71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1" name="矩形 72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2" name="矩形 72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3" name="矩形 72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4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5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6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7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8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9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0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32" name="组合 731"/>
          <p:cNvGrpSpPr/>
          <p:nvPr/>
        </p:nvGrpSpPr>
        <p:grpSpPr>
          <a:xfrm>
            <a:off x="6501891" y="4418525"/>
            <a:ext cx="632087" cy="1266793"/>
            <a:chOff x="8146316" y="3693574"/>
            <a:chExt cx="632087" cy="1266793"/>
          </a:xfrm>
        </p:grpSpPr>
        <p:sp>
          <p:nvSpPr>
            <p:cNvPr id="733" name="矩形 73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4" name="矩形 73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5" name="矩形 73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6" name="矩形 73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7" name="矩形 73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8" name="矩形 73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9" name="矩形 73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0" name="矩形 73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1" name="TextBox 377"/>
            <p:cNvSpPr txBox="1"/>
            <p:nvPr/>
          </p:nvSpPr>
          <p:spPr>
            <a:xfrm>
              <a:off x="8146316" y="371599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2" name="TextBox 378"/>
            <p:cNvSpPr txBox="1"/>
            <p:nvPr/>
          </p:nvSpPr>
          <p:spPr>
            <a:xfrm>
              <a:off x="8146316" y="40036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3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4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5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6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7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8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66" name="组合 765"/>
          <p:cNvGrpSpPr/>
          <p:nvPr/>
        </p:nvGrpSpPr>
        <p:grpSpPr>
          <a:xfrm>
            <a:off x="6496771" y="4424892"/>
            <a:ext cx="639962" cy="1260424"/>
            <a:chOff x="8138441" y="3699943"/>
            <a:chExt cx="639962" cy="1260424"/>
          </a:xfrm>
        </p:grpSpPr>
        <p:sp>
          <p:nvSpPr>
            <p:cNvPr id="767" name="矩形 76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8" name="矩形 76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矩形 76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矩形 76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矩形 77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矩形 77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矩形 77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矩形 77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6" name="TextBox 378"/>
            <p:cNvSpPr txBox="1"/>
            <p:nvPr/>
          </p:nvSpPr>
          <p:spPr>
            <a:xfrm>
              <a:off x="8142114" y="40036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7" name="TextBox 379"/>
            <p:cNvSpPr txBox="1"/>
            <p:nvPr/>
          </p:nvSpPr>
          <p:spPr>
            <a:xfrm>
              <a:off x="8154097" y="429734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8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9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0" name="TextBox 383"/>
            <p:cNvSpPr txBox="1"/>
            <p:nvPr/>
          </p:nvSpPr>
          <p:spPr>
            <a:xfrm>
              <a:off x="8418775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1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2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3" name="组合 782"/>
          <p:cNvGrpSpPr/>
          <p:nvPr/>
        </p:nvGrpSpPr>
        <p:grpSpPr>
          <a:xfrm>
            <a:off x="6489226" y="4424892"/>
            <a:ext cx="646363" cy="1260424"/>
            <a:chOff x="8132040" y="3699943"/>
            <a:chExt cx="646363" cy="1260424"/>
          </a:xfrm>
        </p:grpSpPr>
        <p:sp>
          <p:nvSpPr>
            <p:cNvPr id="784" name="矩形 78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5" name="矩形 78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矩形 78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矩形 78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矩形 78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9" name="矩形 78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矩形 78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矩形 79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3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4" name="TextBox 379"/>
            <p:cNvSpPr txBox="1"/>
            <p:nvPr/>
          </p:nvSpPr>
          <p:spPr>
            <a:xfrm>
              <a:off x="8132040" y="429306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5" name="TextBox 380"/>
            <p:cNvSpPr txBox="1"/>
            <p:nvPr/>
          </p:nvSpPr>
          <p:spPr>
            <a:xfrm>
              <a:off x="8154097" y="459103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6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7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8" name="TextBox 384"/>
            <p:cNvSpPr txBox="1"/>
            <p:nvPr/>
          </p:nvSpPr>
          <p:spPr>
            <a:xfrm>
              <a:off x="8433355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9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1" name="组合 800"/>
          <p:cNvGrpSpPr/>
          <p:nvPr/>
        </p:nvGrpSpPr>
        <p:grpSpPr>
          <a:xfrm>
            <a:off x="6488806" y="4424892"/>
            <a:ext cx="621275" cy="1247290"/>
            <a:chOff x="8132303" y="3699943"/>
            <a:chExt cx="621275" cy="1247290"/>
          </a:xfrm>
        </p:grpSpPr>
        <p:sp>
          <p:nvSpPr>
            <p:cNvPr id="802" name="矩形 80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矩形 80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矩形 80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矩形 80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矩形 80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矩形 80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矩形 80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矩形 80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1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3" name="TextBox 380"/>
            <p:cNvSpPr txBox="1"/>
            <p:nvPr/>
          </p:nvSpPr>
          <p:spPr>
            <a:xfrm>
              <a:off x="8133977" y="457790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5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6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7" name="TextBox 385"/>
            <p:cNvSpPr txBox="1"/>
            <p:nvPr/>
          </p:nvSpPr>
          <p:spPr>
            <a:xfrm>
              <a:off x="8402177" y="456799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8" name="组合 817"/>
          <p:cNvGrpSpPr/>
          <p:nvPr/>
        </p:nvGrpSpPr>
        <p:grpSpPr>
          <a:xfrm>
            <a:off x="6488106" y="4420658"/>
            <a:ext cx="621275" cy="1246796"/>
            <a:chOff x="8132303" y="3699943"/>
            <a:chExt cx="621275" cy="1246796"/>
          </a:xfrm>
        </p:grpSpPr>
        <p:sp>
          <p:nvSpPr>
            <p:cNvPr id="819" name="矩形 81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矩形 81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矩形 82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矩形 82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矩形 82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矩形 82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矩形 82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矩形 82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8" name="TextBox 378"/>
            <p:cNvSpPr txBox="1"/>
            <p:nvPr/>
          </p:nvSpPr>
          <p:spPr>
            <a:xfrm>
              <a:off x="8140018" y="401115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9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0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1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2" name="TextBox 383"/>
            <p:cNvSpPr txBox="1"/>
            <p:nvPr/>
          </p:nvSpPr>
          <p:spPr>
            <a:xfrm>
              <a:off x="8411088" y="4003562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3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4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500488" y="4428743"/>
            <a:ext cx="597683" cy="391729"/>
            <a:chOff x="6286499" y="3635881"/>
            <a:chExt cx="597683" cy="391729"/>
          </a:xfrm>
        </p:grpSpPr>
        <p:sp>
          <p:nvSpPr>
            <p:cNvPr id="837" name="矩形 836"/>
            <p:cNvSpPr/>
            <p:nvPr/>
          </p:nvSpPr>
          <p:spPr>
            <a:xfrm flipH="1">
              <a:off x="6294378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矩形 837"/>
            <p:cNvSpPr/>
            <p:nvPr/>
          </p:nvSpPr>
          <p:spPr>
            <a:xfrm flipH="1">
              <a:off x="6580130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TextBox 387"/>
            <p:cNvSpPr txBox="1"/>
            <p:nvPr/>
          </p:nvSpPr>
          <p:spPr>
            <a:xfrm>
              <a:off x="6286499" y="36582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0" name="TextBox 392"/>
            <p:cNvSpPr txBox="1"/>
            <p:nvPr/>
          </p:nvSpPr>
          <p:spPr>
            <a:xfrm>
              <a:off x="6566466" y="363588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8" name="组合 857"/>
          <p:cNvGrpSpPr/>
          <p:nvPr/>
        </p:nvGrpSpPr>
        <p:grpSpPr>
          <a:xfrm>
            <a:off x="6500366" y="4427834"/>
            <a:ext cx="597683" cy="391729"/>
            <a:chOff x="6286499" y="3635881"/>
            <a:chExt cx="597683" cy="391729"/>
          </a:xfrm>
        </p:grpSpPr>
        <p:sp>
          <p:nvSpPr>
            <p:cNvPr id="859" name="矩形 858"/>
            <p:cNvSpPr/>
            <p:nvPr/>
          </p:nvSpPr>
          <p:spPr>
            <a:xfrm flipH="1">
              <a:off x="6294378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0" name="矩形 859"/>
            <p:cNvSpPr/>
            <p:nvPr/>
          </p:nvSpPr>
          <p:spPr>
            <a:xfrm flipH="1">
              <a:off x="6580130" y="368520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1" name="TextBox 387"/>
            <p:cNvSpPr txBox="1"/>
            <p:nvPr/>
          </p:nvSpPr>
          <p:spPr>
            <a:xfrm>
              <a:off x="6286499" y="36582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62" name="TextBox 392"/>
            <p:cNvSpPr txBox="1"/>
            <p:nvPr/>
          </p:nvSpPr>
          <p:spPr>
            <a:xfrm>
              <a:off x="6566466" y="3635881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41" name="组合 840"/>
          <p:cNvGrpSpPr/>
          <p:nvPr/>
        </p:nvGrpSpPr>
        <p:grpSpPr>
          <a:xfrm>
            <a:off x="6493561" y="4426225"/>
            <a:ext cx="623875" cy="1246796"/>
            <a:chOff x="8132303" y="3699943"/>
            <a:chExt cx="623875" cy="1246796"/>
          </a:xfrm>
        </p:grpSpPr>
        <p:sp>
          <p:nvSpPr>
            <p:cNvPr id="842" name="矩形 84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矩形 84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矩形 84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5" name="矩形 84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6" name="矩形 84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7" name="矩形 84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8" name="矩形 84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9" name="矩形 84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1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3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5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6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7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6499556" y="2531792"/>
            <a:ext cx="449462" cy="1314568"/>
            <a:chOff x="4218538" y="1674542"/>
            <a:chExt cx="449462" cy="1314568"/>
          </a:xfrm>
        </p:grpSpPr>
        <p:grpSp>
          <p:nvGrpSpPr>
            <p:cNvPr id="436" name="组合 435"/>
            <p:cNvGrpSpPr/>
            <p:nvPr/>
          </p:nvGrpSpPr>
          <p:grpSpPr>
            <a:xfrm>
              <a:off x="4375468" y="1674542"/>
              <a:ext cx="292532" cy="1314568"/>
              <a:chOff x="1869542" y="1658095"/>
              <a:chExt cx="292532" cy="1314568"/>
            </a:xfrm>
          </p:grpSpPr>
          <p:sp>
            <p:nvSpPr>
              <p:cNvPr id="437" name="文本框 436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9" name="文本框 43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0" name="文本框 43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1" name="文本框 44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63" name="AutoShape 98"/>
            <p:cNvSpPr>
              <a:spLocks/>
            </p:cNvSpPr>
            <p:nvPr/>
          </p:nvSpPr>
          <p:spPr bwMode="auto">
            <a:xfrm>
              <a:off x="4218538" y="1863874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864" name="组合 863"/>
          <p:cNvGrpSpPr/>
          <p:nvPr/>
        </p:nvGrpSpPr>
        <p:grpSpPr>
          <a:xfrm>
            <a:off x="7125778" y="4425386"/>
            <a:ext cx="623875" cy="1246796"/>
            <a:chOff x="8132303" y="3699943"/>
            <a:chExt cx="623875" cy="1246796"/>
          </a:xfrm>
        </p:grpSpPr>
        <p:sp>
          <p:nvSpPr>
            <p:cNvPr id="865" name="矩形 86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矩形 86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矩形 86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矩形 86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矩形 86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矩形 86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矩形 87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2" name="矩形 87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3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4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5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6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7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8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9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0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81" name="TextBox 58"/>
          <p:cNvSpPr txBox="1"/>
          <p:nvPr/>
        </p:nvSpPr>
        <p:spPr>
          <a:xfrm>
            <a:off x="7259983" y="282274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82" name="组合 881"/>
          <p:cNvGrpSpPr/>
          <p:nvPr/>
        </p:nvGrpSpPr>
        <p:grpSpPr>
          <a:xfrm>
            <a:off x="7767445" y="4425386"/>
            <a:ext cx="623875" cy="1246796"/>
            <a:chOff x="8132303" y="3699943"/>
            <a:chExt cx="623875" cy="1246796"/>
          </a:xfrm>
        </p:grpSpPr>
        <p:sp>
          <p:nvSpPr>
            <p:cNvPr id="883" name="矩形 88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矩形 88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矩形 88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矩形 88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矩形 88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8" name="矩形 88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9" name="矩形 88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0" name="矩形 88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1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2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3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4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5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6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7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8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9" name="组合 898"/>
          <p:cNvGrpSpPr/>
          <p:nvPr/>
        </p:nvGrpSpPr>
        <p:grpSpPr>
          <a:xfrm>
            <a:off x="7766337" y="4424768"/>
            <a:ext cx="621275" cy="1246796"/>
            <a:chOff x="8132303" y="3699943"/>
            <a:chExt cx="621275" cy="1246796"/>
          </a:xfrm>
        </p:grpSpPr>
        <p:sp>
          <p:nvSpPr>
            <p:cNvPr id="900" name="矩形 89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矩形 90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矩形 90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矩形 90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矩形 90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5" name="矩形 90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6" name="矩形 90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7" name="矩形 90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8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9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0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1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2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3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4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5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7776918" y="5006620"/>
            <a:ext cx="585574" cy="384541"/>
            <a:chOff x="7103053" y="4069905"/>
            <a:chExt cx="585574" cy="384541"/>
          </a:xfrm>
        </p:grpSpPr>
        <p:sp>
          <p:nvSpPr>
            <p:cNvPr id="918" name="矩形 917"/>
            <p:cNvSpPr/>
            <p:nvPr/>
          </p:nvSpPr>
          <p:spPr>
            <a:xfrm flipH="1">
              <a:off x="7117123" y="411912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矩形 918"/>
            <p:cNvSpPr/>
            <p:nvPr/>
          </p:nvSpPr>
          <p:spPr>
            <a:xfrm flipH="1">
              <a:off x="7402875" y="411912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TextBox 387"/>
            <p:cNvSpPr txBox="1"/>
            <p:nvPr/>
          </p:nvSpPr>
          <p:spPr>
            <a:xfrm>
              <a:off x="7103053" y="4085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1" name="TextBox 392"/>
            <p:cNvSpPr txBox="1"/>
            <p:nvPr/>
          </p:nvSpPr>
          <p:spPr>
            <a:xfrm>
              <a:off x="7373993" y="406990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3" name="组合 922"/>
          <p:cNvGrpSpPr/>
          <p:nvPr/>
        </p:nvGrpSpPr>
        <p:grpSpPr>
          <a:xfrm>
            <a:off x="7766876" y="4424949"/>
            <a:ext cx="621275" cy="1246617"/>
            <a:chOff x="8132303" y="3699943"/>
            <a:chExt cx="621275" cy="1246617"/>
          </a:xfrm>
        </p:grpSpPr>
        <p:sp>
          <p:nvSpPr>
            <p:cNvPr id="924" name="矩形 92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5" name="矩形 92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6" name="矩形 92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7" name="矩形 92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8" name="矩形 92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9" name="矩形 92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0" name="矩形 92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矩形 93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2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3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4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5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6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7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8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9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0" name="组合 939"/>
          <p:cNvGrpSpPr/>
          <p:nvPr/>
        </p:nvGrpSpPr>
        <p:grpSpPr>
          <a:xfrm>
            <a:off x="8399737" y="4438321"/>
            <a:ext cx="621275" cy="1246617"/>
            <a:chOff x="8132303" y="3699943"/>
            <a:chExt cx="621275" cy="1246617"/>
          </a:xfrm>
        </p:grpSpPr>
        <p:sp>
          <p:nvSpPr>
            <p:cNvPr id="941" name="矩形 94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2" name="矩形 94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3" name="矩形 94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4" name="矩形 94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5" name="矩形 94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6" name="矩形 94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7" name="矩形 94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8" name="矩形 94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0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1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2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3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4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5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6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7758755" y="2524546"/>
            <a:ext cx="435185" cy="1314568"/>
            <a:chOff x="5477735" y="1667296"/>
            <a:chExt cx="435185" cy="1314568"/>
          </a:xfrm>
        </p:grpSpPr>
        <p:grpSp>
          <p:nvGrpSpPr>
            <p:cNvPr id="447" name="组合 446"/>
            <p:cNvGrpSpPr/>
            <p:nvPr/>
          </p:nvGrpSpPr>
          <p:grpSpPr>
            <a:xfrm>
              <a:off x="5620388" y="1667296"/>
              <a:ext cx="292532" cy="1314568"/>
              <a:chOff x="1869542" y="1658095"/>
              <a:chExt cx="292532" cy="1314568"/>
            </a:xfrm>
          </p:grpSpPr>
          <p:sp>
            <p:nvSpPr>
              <p:cNvPr id="448" name="文本框 447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9" name="文本框 44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0" name="文本框 44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1" name="文本框 45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57" name="AutoShape 98"/>
            <p:cNvSpPr>
              <a:spLocks/>
            </p:cNvSpPr>
            <p:nvPr/>
          </p:nvSpPr>
          <p:spPr bwMode="auto">
            <a:xfrm>
              <a:off x="5477735" y="2462688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sp>
        <p:nvSpPr>
          <p:cNvPr id="958" name="TextBox 58"/>
          <p:cNvSpPr txBox="1"/>
          <p:nvPr/>
        </p:nvSpPr>
        <p:spPr>
          <a:xfrm>
            <a:off x="8480855" y="282274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9007791" y="5315604"/>
            <a:ext cx="602706" cy="369332"/>
            <a:chOff x="8300713" y="3305729"/>
            <a:chExt cx="602706" cy="369332"/>
          </a:xfrm>
        </p:grpSpPr>
        <p:sp>
          <p:nvSpPr>
            <p:cNvPr id="588" name="矩形 587"/>
            <p:cNvSpPr/>
            <p:nvPr/>
          </p:nvSpPr>
          <p:spPr>
            <a:xfrm flipH="1">
              <a:off x="8320695" y="334518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9" name="矩形 588"/>
            <p:cNvSpPr/>
            <p:nvPr/>
          </p:nvSpPr>
          <p:spPr>
            <a:xfrm flipH="1">
              <a:off x="8606447" y="334518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0" name="TextBox 428"/>
            <p:cNvSpPr txBox="1"/>
            <p:nvPr/>
          </p:nvSpPr>
          <p:spPr>
            <a:xfrm>
              <a:off x="8300713" y="330572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1" name="TextBox 433"/>
            <p:cNvSpPr txBox="1"/>
            <p:nvPr/>
          </p:nvSpPr>
          <p:spPr>
            <a:xfrm>
              <a:off x="8564865" y="330572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59" name="组合 958"/>
          <p:cNvGrpSpPr/>
          <p:nvPr/>
        </p:nvGrpSpPr>
        <p:grpSpPr>
          <a:xfrm>
            <a:off x="8996711" y="4436956"/>
            <a:ext cx="617214" cy="1244328"/>
            <a:chOff x="8132303" y="3699199"/>
            <a:chExt cx="617214" cy="1244328"/>
          </a:xfrm>
        </p:grpSpPr>
        <p:sp>
          <p:nvSpPr>
            <p:cNvPr id="960" name="矩形 95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1" name="矩形 96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2" name="矩形 96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3" name="矩形 96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4" name="矩形 96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5" name="矩形 96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6" name="矩形 96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7" name="矩形 96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8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9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0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1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2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3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4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5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76" name="组合 975"/>
          <p:cNvGrpSpPr/>
          <p:nvPr/>
        </p:nvGrpSpPr>
        <p:grpSpPr>
          <a:xfrm>
            <a:off x="9633165" y="4443142"/>
            <a:ext cx="617214" cy="1244328"/>
            <a:chOff x="8132303" y="3699199"/>
            <a:chExt cx="617214" cy="1244328"/>
          </a:xfrm>
        </p:grpSpPr>
        <p:sp>
          <p:nvSpPr>
            <p:cNvPr id="977" name="矩形 97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8" name="矩形 97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9" name="矩形 97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0" name="矩形 97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1" name="矩形 98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2" name="矩形 98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3" name="矩形 98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4" name="矩形 98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5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6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7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8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9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0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1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2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8968183" y="2524546"/>
            <a:ext cx="431203" cy="1314568"/>
            <a:chOff x="6687163" y="1667296"/>
            <a:chExt cx="431203" cy="1314568"/>
          </a:xfrm>
        </p:grpSpPr>
        <p:grpSp>
          <p:nvGrpSpPr>
            <p:cNvPr id="457" name="组合 456"/>
            <p:cNvGrpSpPr/>
            <p:nvPr/>
          </p:nvGrpSpPr>
          <p:grpSpPr>
            <a:xfrm>
              <a:off x="6825834" y="1667296"/>
              <a:ext cx="292532" cy="1314568"/>
              <a:chOff x="1869542" y="1658095"/>
              <a:chExt cx="292532" cy="1314568"/>
            </a:xfrm>
          </p:grpSpPr>
          <p:sp>
            <p:nvSpPr>
              <p:cNvPr id="458" name="文本框 457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9" name="文本框 458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0" name="文本框 459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1" name="文本框 460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93" name="AutoShape 98"/>
            <p:cNvSpPr>
              <a:spLocks/>
            </p:cNvSpPr>
            <p:nvPr/>
          </p:nvSpPr>
          <p:spPr bwMode="auto">
            <a:xfrm>
              <a:off x="6687163" y="2772647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9540103" y="2531783"/>
            <a:ext cx="432994" cy="1314568"/>
            <a:chOff x="7259085" y="1674533"/>
            <a:chExt cx="432994" cy="1314568"/>
          </a:xfrm>
        </p:grpSpPr>
        <p:grpSp>
          <p:nvGrpSpPr>
            <p:cNvPr id="462" name="组合 461"/>
            <p:cNvGrpSpPr/>
            <p:nvPr/>
          </p:nvGrpSpPr>
          <p:grpSpPr>
            <a:xfrm>
              <a:off x="7399547" y="1674533"/>
              <a:ext cx="292532" cy="1314568"/>
              <a:chOff x="1869542" y="1658095"/>
              <a:chExt cx="292532" cy="1314568"/>
            </a:xfrm>
          </p:grpSpPr>
          <p:sp>
            <p:nvSpPr>
              <p:cNvPr id="463" name="文本框 462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4" name="文本框 463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5" name="文本框 464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6" name="文本框 465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94" name="AutoShape 98"/>
            <p:cNvSpPr>
              <a:spLocks/>
            </p:cNvSpPr>
            <p:nvPr/>
          </p:nvSpPr>
          <p:spPr bwMode="auto">
            <a:xfrm>
              <a:off x="7259085" y="1838445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995" name="组合 994"/>
          <p:cNvGrpSpPr/>
          <p:nvPr/>
        </p:nvGrpSpPr>
        <p:grpSpPr>
          <a:xfrm>
            <a:off x="9638896" y="4428276"/>
            <a:ext cx="616600" cy="1250218"/>
            <a:chOff x="8132303" y="3693309"/>
            <a:chExt cx="616600" cy="1250218"/>
          </a:xfrm>
        </p:grpSpPr>
        <p:sp>
          <p:nvSpPr>
            <p:cNvPr id="996" name="矩形 99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7" name="矩形 99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8" name="矩形 99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9" name="矩形 99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矩形 99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矩形 100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矩形 100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矩形 100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5" name="TextBox 378"/>
            <p:cNvSpPr txBox="1"/>
            <p:nvPr/>
          </p:nvSpPr>
          <p:spPr>
            <a:xfrm>
              <a:off x="8139215" y="399648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6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7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8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9" name="TextBox 383"/>
            <p:cNvSpPr txBox="1"/>
            <p:nvPr/>
          </p:nvSpPr>
          <p:spPr>
            <a:xfrm>
              <a:off x="8410349" y="400942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0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1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2" name="组合 1011"/>
          <p:cNvGrpSpPr/>
          <p:nvPr/>
        </p:nvGrpSpPr>
        <p:grpSpPr>
          <a:xfrm>
            <a:off x="9638099" y="4436297"/>
            <a:ext cx="631749" cy="1250218"/>
            <a:chOff x="8132303" y="3693309"/>
            <a:chExt cx="631749" cy="1250218"/>
          </a:xfrm>
        </p:grpSpPr>
        <p:sp>
          <p:nvSpPr>
            <p:cNvPr id="1013" name="矩形 101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4" name="矩形 101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矩形 101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6" name="矩形 101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7" name="矩形 101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8" name="矩形 101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9" name="矩形 101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0" name="矩形 101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2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3" name="TextBox 379"/>
            <p:cNvSpPr txBox="1"/>
            <p:nvPr/>
          </p:nvSpPr>
          <p:spPr>
            <a:xfrm>
              <a:off x="8139215" y="429242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4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6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7" name="TextBox 384"/>
            <p:cNvSpPr txBox="1"/>
            <p:nvPr/>
          </p:nvSpPr>
          <p:spPr>
            <a:xfrm>
              <a:off x="8418119" y="4276499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8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29" name="组合 1028"/>
          <p:cNvGrpSpPr/>
          <p:nvPr/>
        </p:nvGrpSpPr>
        <p:grpSpPr>
          <a:xfrm>
            <a:off x="9636884" y="4431298"/>
            <a:ext cx="632052" cy="1248626"/>
            <a:chOff x="8132000" y="3693309"/>
            <a:chExt cx="632052" cy="1248626"/>
          </a:xfrm>
        </p:grpSpPr>
        <p:sp>
          <p:nvSpPr>
            <p:cNvPr id="1030" name="矩形 102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1" name="矩形 103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2" name="矩形 103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3" name="矩形 103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4" name="矩形 103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5" name="矩形 103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6" name="矩形 103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7" name="矩形 103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8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9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0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1" name="TextBox 380"/>
            <p:cNvSpPr txBox="1"/>
            <p:nvPr/>
          </p:nvSpPr>
          <p:spPr>
            <a:xfrm>
              <a:off x="8132000" y="457260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2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3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4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5" name="TextBox 385"/>
            <p:cNvSpPr txBox="1"/>
            <p:nvPr/>
          </p:nvSpPr>
          <p:spPr>
            <a:xfrm>
              <a:off x="8418119" y="456290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46" name="组合 1045"/>
          <p:cNvGrpSpPr/>
          <p:nvPr/>
        </p:nvGrpSpPr>
        <p:grpSpPr>
          <a:xfrm>
            <a:off x="9633356" y="4433581"/>
            <a:ext cx="632052" cy="1263167"/>
            <a:chOff x="8132000" y="3693309"/>
            <a:chExt cx="632052" cy="1263167"/>
          </a:xfrm>
        </p:grpSpPr>
        <p:sp>
          <p:nvSpPr>
            <p:cNvPr id="1047" name="矩形 104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8" name="矩形 104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9" name="矩形 104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0" name="矩形 104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矩形 105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矩形 105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3" name="矩形 105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4" name="矩形 105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6" name="TextBox 378"/>
            <p:cNvSpPr txBox="1"/>
            <p:nvPr/>
          </p:nvSpPr>
          <p:spPr>
            <a:xfrm>
              <a:off x="8138523" y="401411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7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8" name="TextBox 380"/>
            <p:cNvSpPr txBox="1"/>
            <p:nvPr/>
          </p:nvSpPr>
          <p:spPr>
            <a:xfrm>
              <a:off x="8146351" y="458714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9" name="TextBox 382"/>
            <p:cNvSpPr txBox="1"/>
            <p:nvPr/>
          </p:nvSpPr>
          <p:spPr>
            <a:xfrm>
              <a:off x="8418119" y="369330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0" name="TextBox 383"/>
            <p:cNvSpPr txBox="1"/>
            <p:nvPr/>
          </p:nvSpPr>
          <p:spPr>
            <a:xfrm>
              <a:off x="8425498" y="400855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1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2" name="TextBox 385"/>
            <p:cNvSpPr txBox="1"/>
            <p:nvPr/>
          </p:nvSpPr>
          <p:spPr>
            <a:xfrm>
              <a:off x="8425498" y="456223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9640571" y="4434578"/>
            <a:ext cx="606238" cy="397825"/>
            <a:chOff x="8324612" y="1547926"/>
            <a:chExt cx="606238" cy="397825"/>
          </a:xfrm>
        </p:grpSpPr>
        <p:sp>
          <p:nvSpPr>
            <p:cNvPr id="250" name="矩形 249"/>
            <p:cNvSpPr/>
            <p:nvPr/>
          </p:nvSpPr>
          <p:spPr>
            <a:xfrm flipH="1">
              <a:off x="8339167" y="1612877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/>
            <p:cNvSpPr/>
            <p:nvPr/>
          </p:nvSpPr>
          <p:spPr>
            <a:xfrm flipH="1">
              <a:off x="8624919" y="1612877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TextBox 387"/>
            <p:cNvSpPr txBox="1"/>
            <p:nvPr/>
          </p:nvSpPr>
          <p:spPr>
            <a:xfrm>
              <a:off x="8324612" y="157641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9" name="TextBox 392"/>
            <p:cNvSpPr txBox="1"/>
            <p:nvPr/>
          </p:nvSpPr>
          <p:spPr>
            <a:xfrm>
              <a:off x="8603516" y="154792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63" name="组合 1062"/>
          <p:cNvGrpSpPr/>
          <p:nvPr/>
        </p:nvGrpSpPr>
        <p:grpSpPr>
          <a:xfrm>
            <a:off x="9637924" y="4451311"/>
            <a:ext cx="616329" cy="1231070"/>
            <a:chOff x="8131055" y="3707194"/>
            <a:chExt cx="616329" cy="1231070"/>
          </a:xfrm>
        </p:grpSpPr>
        <p:sp>
          <p:nvSpPr>
            <p:cNvPr id="1064" name="矩形 106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5" name="矩形 106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6" name="矩形 106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7" name="矩形 106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8" name="矩形 106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9" name="矩形 106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0" name="矩形 106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1" name="矩形 107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2" name="TextBox 377"/>
            <p:cNvSpPr txBox="1"/>
            <p:nvPr/>
          </p:nvSpPr>
          <p:spPr>
            <a:xfrm>
              <a:off x="8139215" y="372056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3" name="TextBox 378"/>
            <p:cNvSpPr txBox="1"/>
            <p:nvPr/>
          </p:nvSpPr>
          <p:spPr>
            <a:xfrm>
              <a:off x="8131055" y="399596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4" name="TextBox 379"/>
            <p:cNvSpPr txBox="1"/>
            <p:nvPr/>
          </p:nvSpPr>
          <p:spPr>
            <a:xfrm>
              <a:off x="8132000" y="428468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5" name="TextBox 380"/>
            <p:cNvSpPr txBox="1"/>
            <p:nvPr/>
          </p:nvSpPr>
          <p:spPr>
            <a:xfrm>
              <a:off x="8131474" y="456893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6" name="TextBox 382"/>
            <p:cNvSpPr txBox="1"/>
            <p:nvPr/>
          </p:nvSpPr>
          <p:spPr>
            <a:xfrm>
              <a:off x="8402545" y="370719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7" name="TextBox 383"/>
            <p:cNvSpPr txBox="1"/>
            <p:nvPr/>
          </p:nvSpPr>
          <p:spPr>
            <a:xfrm>
              <a:off x="8408830" y="399527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8" name="TextBox 384"/>
            <p:cNvSpPr txBox="1"/>
            <p:nvPr/>
          </p:nvSpPr>
          <p:spPr>
            <a:xfrm>
              <a:off x="8408830" y="4262928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9" name="TextBox 385"/>
            <p:cNvSpPr txBox="1"/>
            <p:nvPr/>
          </p:nvSpPr>
          <p:spPr>
            <a:xfrm>
              <a:off x="8425498" y="456070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4" name="组合 1113"/>
          <p:cNvGrpSpPr/>
          <p:nvPr/>
        </p:nvGrpSpPr>
        <p:grpSpPr>
          <a:xfrm>
            <a:off x="6487007" y="4419451"/>
            <a:ext cx="623875" cy="1246796"/>
            <a:chOff x="8132303" y="3699943"/>
            <a:chExt cx="623875" cy="1246796"/>
          </a:xfrm>
        </p:grpSpPr>
        <p:sp>
          <p:nvSpPr>
            <p:cNvPr id="1115" name="矩形 111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6" name="矩形 111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7" name="矩形 111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8" name="矩形 111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9" name="矩形 111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0" name="矩形 111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1" name="矩形 112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2" name="矩形 112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3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4" name="TextBox 378"/>
            <p:cNvSpPr txBox="1"/>
            <p:nvPr/>
          </p:nvSpPr>
          <p:spPr>
            <a:xfrm>
              <a:off x="8133111" y="40093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5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6" name="TextBox 380"/>
            <p:cNvSpPr txBox="1"/>
            <p:nvPr/>
          </p:nvSpPr>
          <p:spPr>
            <a:xfrm>
              <a:off x="8140018" y="457740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8" name="TextBox 383"/>
            <p:cNvSpPr txBox="1"/>
            <p:nvPr/>
          </p:nvSpPr>
          <p:spPr>
            <a:xfrm>
              <a:off x="8417624" y="40118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9" name="TextBox 384"/>
            <p:cNvSpPr txBox="1"/>
            <p:nvPr/>
          </p:nvSpPr>
          <p:spPr>
            <a:xfrm>
              <a:off x="8419810" y="4269352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0" name="TextBox 385"/>
            <p:cNvSpPr txBox="1"/>
            <p:nvPr/>
          </p:nvSpPr>
          <p:spPr>
            <a:xfrm>
              <a:off x="8414936" y="456222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31" name="组合 1130"/>
          <p:cNvGrpSpPr/>
          <p:nvPr/>
        </p:nvGrpSpPr>
        <p:grpSpPr>
          <a:xfrm>
            <a:off x="7768379" y="4418958"/>
            <a:ext cx="621275" cy="1246617"/>
            <a:chOff x="8132303" y="3699943"/>
            <a:chExt cx="621275" cy="1246617"/>
          </a:xfrm>
        </p:grpSpPr>
        <p:sp>
          <p:nvSpPr>
            <p:cNvPr id="1132" name="矩形 113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3" name="矩形 113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4" name="矩形 113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5" name="矩形 113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6" name="矩形 113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7" name="矩形 113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8" name="矩形 113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9" name="矩形 113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0" name="TextBox 377"/>
            <p:cNvSpPr txBox="1"/>
            <p:nvPr/>
          </p:nvSpPr>
          <p:spPr>
            <a:xfrm>
              <a:off x="8138441" y="373155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1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2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3" name="TextBox 380"/>
            <p:cNvSpPr txBox="1"/>
            <p:nvPr/>
          </p:nvSpPr>
          <p:spPr>
            <a:xfrm>
              <a:off x="8141150" y="457722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4" name="TextBox 382"/>
            <p:cNvSpPr txBox="1"/>
            <p:nvPr/>
          </p:nvSpPr>
          <p:spPr>
            <a:xfrm>
              <a:off x="8426244" y="36999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5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6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7" name="TextBox 385"/>
            <p:cNvSpPr txBox="1"/>
            <p:nvPr/>
          </p:nvSpPr>
          <p:spPr>
            <a:xfrm>
              <a:off x="8406794" y="4569638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8" name="组合 1147"/>
          <p:cNvGrpSpPr/>
          <p:nvPr/>
        </p:nvGrpSpPr>
        <p:grpSpPr>
          <a:xfrm>
            <a:off x="9005374" y="4437650"/>
            <a:ext cx="617214" cy="1244328"/>
            <a:chOff x="8132303" y="3699199"/>
            <a:chExt cx="617214" cy="1244328"/>
          </a:xfrm>
        </p:grpSpPr>
        <p:sp>
          <p:nvSpPr>
            <p:cNvPr id="1149" name="矩形 114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0" name="矩形 114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1" name="矩形 115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矩形 115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矩形 115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矩形 115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矩形 115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矩形 115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TextBox 377"/>
            <p:cNvSpPr txBox="1"/>
            <p:nvPr/>
          </p:nvSpPr>
          <p:spPr>
            <a:xfrm>
              <a:off x="8132303" y="372447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8" name="TextBox 378"/>
            <p:cNvSpPr txBox="1"/>
            <p:nvPr/>
          </p:nvSpPr>
          <p:spPr>
            <a:xfrm>
              <a:off x="8132303" y="400478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9" name="TextBox 379"/>
            <p:cNvSpPr txBox="1"/>
            <p:nvPr/>
          </p:nvSpPr>
          <p:spPr>
            <a:xfrm>
              <a:off x="8132303" y="42998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0" name="TextBox 380"/>
            <p:cNvSpPr txBox="1"/>
            <p:nvPr/>
          </p:nvSpPr>
          <p:spPr>
            <a:xfrm>
              <a:off x="8132303" y="457419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1" name="TextBox 382"/>
            <p:cNvSpPr txBox="1"/>
            <p:nvPr/>
          </p:nvSpPr>
          <p:spPr>
            <a:xfrm>
              <a:off x="8411870" y="369919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2" name="TextBox 383"/>
            <p:cNvSpPr txBox="1"/>
            <p:nvPr/>
          </p:nvSpPr>
          <p:spPr>
            <a:xfrm>
              <a:off x="8410963" y="3997196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3" name="TextBox 384"/>
            <p:cNvSpPr txBox="1"/>
            <p:nvPr/>
          </p:nvSpPr>
          <p:spPr>
            <a:xfrm>
              <a:off x="8419810" y="4269352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4" name="TextBox 385"/>
            <p:cNvSpPr txBox="1"/>
            <p:nvPr/>
          </p:nvSpPr>
          <p:spPr>
            <a:xfrm>
              <a:off x="8407521" y="455548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D220E24-8545-0951-E723-BE4C579D2349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936B474C-FF96-2A9E-A1C6-BAB982AF93E2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时钟页面置换示例</a:t>
            </a:r>
          </a:p>
        </p:txBody>
      </p:sp>
    </p:spTree>
    <p:extLst>
      <p:ext uri="{BB962C8B-B14F-4D97-AF65-F5344CB8AC3E}">
        <p14:creationId xmlns:p14="http://schemas.microsoft.com/office/powerpoint/2010/main" val="123309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0.0513 -0.0004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05091 -4.07407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07407E-6 L 0.05143 -4.07407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07407E-6 L 0.05091 -4.07407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05065 -0.0002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500"/>
                            </p:stCondLst>
                            <p:childTnLst>
                              <p:par>
                                <p:cTn id="12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05196 -0.00024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0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500"/>
                            </p:stCondLst>
                            <p:childTnLst>
                              <p:par>
                                <p:cTn id="1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05247 -7.40741E-7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50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4000"/>
                            </p:stCondLst>
                            <p:childTnLst>
                              <p:par>
                                <p:cTn id="185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5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7" dur="5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05196 0.00185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5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000"/>
                            </p:stCondLst>
                            <p:childTnLst>
                              <p:par>
                                <p:cTn id="2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0487 -0.00024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0"/>
                            </p:stCondLst>
                            <p:childTnLst>
                              <p:par>
                                <p:cTn id="2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500"/>
                            </p:stCondLst>
                            <p:childTnLst>
                              <p:par>
                                <p:cTn id="234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 tmFilter="0, 0; .2, .5; .8, .5; 1, 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6" dur="250" autoRev="1" fill="hold"/>
                                        <p:tgtEl>
                                          <p:spTgt spid="1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40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0.05261 0.00185 " pathEditMode="relative" rAng="0" ptsTypes="AA">
                                      <p:cBhvr>
                                        <p:cTn id="254" dur="2000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93"/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0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25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5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700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8500"/>
                            </p:stCondLst>
                            <p:childTnLst>
                              <p:par>
                                <p:cTn id="28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1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/>
      <p:bldP spid="489" grpId="1"/>
      <p:bldP spid="489" grpId="2"/>
      <p:bldP spid="499" grpId="0"/>
      <p:bldP spid="499" grpId="1"/>
      <p:bldP spid="499" grpId="2"/>
      <p:bldP spid="527" grpId="0"/>
      <p:bldP spid="527" grpId="1"/>
      <p:bldP spid="527" grpId="2"/>
      <p:bldP spid="585" grpId="0"/>
      <p:bldP spid="585" grpId="1"/>
      <p:bldP spid="585" grpId="2"/>
      <p:bldP spid="881" grpId="0"/>
      <p:bldP spid="881" grpId="1"/>
      <p:bldP spid="881" grpId="2"/>
      <p:bldP spid="958" grpId="0"/>
      <p:bldP spid="958" grpId="1"/>
      <p:bldP spid="958" grpId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6"/>
          <p:cNvSpPr>
            <a:spLocks noChangeArrowheads="1"/>
          </p:cNvSpPr>
          <p:nvPr/>
        </p:nvSpPr>
        <p:spPr bwMode="auto">
          <a:xfrm>
            <a:off x="3593008" y="3457957"/>
            <a:ext cx="1880968" cy="1801115"/>
          </a:xfrm>
          <a:prstGeom prst="ellipse">
            <a:avLst/>
          </a:prstGeom>
          <a:noFill/>
          <a:ln w="63500">
            <a:solidFill>
              <a:srgbClr val="FDD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2584439" y="5189130"/>
            <a:ext cx="644406" cy="68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驻留位</a:t>
            </a:r>
            <a:endParaRPr lang="zh-CN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访问位</a:t>
            </a:r>
            <a:endParaRPr lang="zh-CN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修改位</a:t>
            </a:r>
            <a:endParaRPr lang="en-US" altLang="zh-CN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  <a:p>
            <a:pPr>
              <a:lnSpc>
                <a:spcPct val="80000"/>
              </a:lnSpc>
            </a:pPr>
            <a:r>
              <a:rPr lang="zh-CN" altLang="en-US" sz="12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页号</a:t>
            </a:r>
            <a:endParaRPr lang="zh-CN" altLang="en-US" sz="12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9" name="Rectangle 9"/>
          <p:cNvSpPr>
            <a:spLocks noChangeArrowheads="1"/>
          </p:cNvSpPr>
          <p:nvPr/>
        </p:nvSpPr>
        <p:spPr bwMode="auto">
          <a:xfrm>
            <a:off x="4617782" y="3333742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3269008" y="3313779"/>
            <a:ext cx="89447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帧</a:t>
            </a:r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号</a:t>
            </a:r>
            <a:r>
              <a:rPr lang="en-US" alt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7:</a:t>
            </a:r>
          </a:p>
        </p:txBody>
      </p: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4138668" y="3333742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75" name="Rectangle 13"/>
          <p:cNvSpPr>
            <a:spLocks noChangeArrowheads="1"/>
          </p:cNvSpPr>
          <p:nvPr/>
        </p:nvSpPr>
        <p:spPr bwMode="auto">
          <a:xfrm>
            <a:off x="3752714" y="3972561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5</a:t>
            </a:r>
          </a:p>
        </p:txBody>
      </p:sp>
      <p:sp>
        <p:nvSpPr>
          <p:cNvPr id="76" name="Rectangle 14"/>
          <p:cNvSpPr>
            <a:spLocks noChangeArrowheads="1"/>
          </p:cNvSpPr>
          <p:nvPr/>
        </p:nvSpPr>
        <p:spPr bwMode="auto">
          <a:xfrm>
            <a:off x="3433305" y="3972561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77" name="Rectangle 15"/>
          <p:cNvSpPr>
            <a:spLocks noChangeArrowheads="1"/>
          </p:cNvSpPr>
          <p:nvPr/>
        </p:nvSpPr>
        <p:spPr bwMode="auto">
          <a:xfrm>
            <a:off x="2465018" y="3926892"/>
            <a:ext cx="89447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帧</a:t>
            </a:r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号</a:t>
            </a:r>
            <a:r>
              <a:rPr lang="en-US" alt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1:</a:t>
            </a:r>
          </a:p>
        </p:txBody>
      </p:sp>
      <p:sp>
        <p:nvSpPr>
          <p:cNvPr id="78" name="Rectangle 16"/>
          <p:cNvSpPr>
            <a:spLocks noChangeArrowheads="1"/>
          </p:cNvSpPr>
          <p:nvPr/>
        </p:nvSpPr>
        <p:spPr bwMode="auto">
          <a:xfrm>
            <a:off x="3273600" y="3972561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79" name="Rectangle 17"/>
          <p:cNvSpPr>
            <a:spLocks noChangeArrowheads="1"/>
          </p:cNvSpPr>
          <p:nvPr/>
        </p:nvSpPr>
        <p:spPr bwMode="auto">
          <a:xfrm>
            <a:off x="5544957" y="3972561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</a:t>
            </a:r>
          </a:p>
        </p:txBody>
      </p:sp>
      <p:sp>
        <p:nvSpPr>
          <p:cNvPr id="80" name="Rectangle 18"/>
          <p:cNvSpPr>
            <a:spLocks noChangeArrowheads="1"/>
          </p:cNvSpPr>
          <p:nvPr/>
        </p:nvSpPr>
        <p:spPr bwMode="auto">
          <a:xfrm>
            <a:off x="5225548" y="3972561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sp>
        <p:nvSpPr>
          <p:cNvPr id="82" name="Rectangle 19"/>
          <p:cNvSpPr>
            <a:spLocks noChangeArrowheads="1"/>
          </p:cNvSpPr>
          <p:nvPr/>
        </p:nvSpPr>
        <p:spPr bwMode="auto">
          <a:xfrm>
            <a:off x="4173741" y="3952598"/>
            <a:ext cx="939359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帧</a:t>
            </a:r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号 </a:t>
            </a:r>
            <a:r>
              <a:rPr lang="en-US" alt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4:</a:t>
            </a:r>
          </a:p>
        </p:txBody>
      </p:sp>
      <p:sp>
        <p:nvSpPr>
          <p:cNvPr id="83" name="Rectangle 20"/>
          <p:cNvSpPr>
            <a:spLocks noChangeArrowheads="1"/>
          </p:cNvSpPr>
          <p:nvPr/>
        </p:nvSpPr>
        <p:spPr bwMode="auto">
          <a:xfrm>
            <a:off x="5065843" y="3972561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84" name="Rectangle 21"/>
          <p:cNvSpPr>
            <a:spLocks noChangeArrowheads="1"/>
          </p:cNvSpPr>
          <p:nvPr/>
        </p:nvSpPr>
        <p:spPr bwMode="auto">
          <a:xfrm>
            <a:off x="5475440" y="4868682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4</a:t>
            </a: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4192740" y="4825859"/>
            <a:ext cx="89447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帧</a:t>
            </a:r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号</a:t>
            </a:r>
            <a:r>
              <a:rPr lang="en-US" alt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0:</a:t>
            </a:r>
          </a:p>
        </p:txBody>
      </p:sp>
      <p:sp>
        <p:nvSpPr>
          <p:cNvPr id="87" name="Rectangle 24"/>
          <p:cNvSpPr>
            <a:spLocks noChangeArrowheads="1"/>
          </p:cNvSpPr>
          <p:nvPr/>
        </p:nvSpPr>
        <p:spPr bwMode="auto">
          <a:xfrm>
            <a:off x="4996326" y="4868682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88" name="Rectangle 25"/>
          <p:cNvSpPr>
            <a:spLocks noChangeArrowheads="1"/>
          </p:cNvSpPr>
          <p:nvPr/>
        </p:nvSpPr>
        <p:spPr bwMode="auto">
          <a:xfrm>
            <a:off x="3918682" y="4868682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9</a:t>
            </a:r>
          </a:p>
        </p:txBody>
      </p:sp>
      <p:sp>
        <p:nvSpPr>
          <p:cNvPr id="90" name="Rectangle 27"/>
          <p:cNvSpPr>
            <a:spLocks noChangeArrowheads="1"/>
          </p:cNvSpPr>
          <p:nvPr/>
        </p:nvSpPr>
        <p:spPr bwMode="auto">
          <a:xfrm>
            <a:off x="2646107" y="4833479"/>
            <a:ext cx="894475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/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帧</a:t>
            </a:r>
            <a:r>
              <a:rPr lang="zh-CN" altLang="en-US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号</a:t>
            </a:r>
            <a:r>
              <a:rPr lang="en-US" altLang="zh-CN" sz="15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3:</a:t>
            </a:r>
          </a:p>
        </p:txBody>
      </p:sp>
      <p:sp>
        <p:nvSpPr>
          <p:cNvPr id="91" name="Rectangle 28"/>
          <p:cNvSpPr>
            <a:spLocks noChangeArrowheads="1"/>
          </p:cNvSpPr>
          <p:nvPr/>
        </p:nvSpPr>
        <p:spPr bwMode="auto">
          <a:xfrm>
            <a:off x="3439567" y="4868682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92" name="Oval 29"/>
          <p:cNvSpPr>
            <a:spLocks noChangeArrowheads="1"/>
          </p:cNvSpPr>
          <p:nvPr/>
        </p:nvSpPr>
        <p:spPr bwMode="auto">
          <a:xfrm>
            <a:off x="4442005" y="4267536"/>
            <a:ext cx="161377" cy="161377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2400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93" name="Line 30"/>
          <p:cNvSpPr>
            <a:spLocks noChangeShapeType="1"/>
          </p:cNvSpPr>
          <p:nvPr/>
        </p:nvSpPr>
        <p:spPr bwMode="auto">
          <a:xfrm>
            <a:off x="3510545" y="5125982"/>
            <a:ext cx="0" cy="17745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Line 31"/>
          <p:cNvSpPr>
            <a:spLocks noChangeShapeType="1"/>
          </p:cNvSpPr>
          <p:nvPr/>
        </p:nvSpPr>
        <p:spPr bwMode="auto">
          <a:xfrm>
            <a:off x="3679123" y="5121548"/>
            <a:ext cx="0" cy="301665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" name="Line 32"/>
          <p:cNvSpPr>
            <a:spLocks noChangeShapeType="1"/>
          </p:cNvSpPr>
          <p:nvPr/>
        </p:nvSpPr>
        <p:spPr bwMode="auto">
          <a:xfrm>
            <a:off x="4089867" y="5121546"/>
            <a:ext cx="0" cy="61171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Line 33"/>
          <p:cNvSpPr>
            <a:spLocks noChangeShapeType="1"/>
          </p:cNvSpPr>
          <p:nvPr/>
        </p:nvSpPr>
        <p:spPr bwMode="auto">
          <a:xfrm>
            <a:off x="3124594" y="5733256"/>
            <a:ext cx="965275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Line 34"/>
          <p:cNvSpPr>
            <a:spLocks noChangeShapeType="1"/>
          </p:cNvSpPr>
          <p:nvPr/>
        </p:nvSpPr>
        <p:spPr bwMode="auto">
          <a:xfrm>
            <a:off x="3177827" y="5427647"/>
            <a:ext cx="505732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35"/>
          <p:cNvSpPr>
            <a:spLocks noChangeShapeType="1"/>
          </p:cNvSpPr>
          <p:nvPr/>
        </p:nvSpPr>
        <p:spPr bwMode="auto">
          <a:xfrm>
            <a:off x="3302042" y="5303432"/>
            <a:ext cx="212940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298373" y="3333742"/>
            <a:ext cx="319409" cy="230685"/>
            <a:chOff x="2774371" y="2476490"/>
            <a:chExt cx="319409" cy="230685"/>
          </a:xfrm>
        </p:grpSpPr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2774371" y="247649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99" name="Rectangle 36"/>
            <p:cNvSpPr>
              <a:spLocks noChangeArrowheads="1"/>
            </p:cNvSpPr>
            <p:nvPr/>
          </p:nvSpPr>
          <p:spPr bwMode="auto">
            <a:xfrm>
              <a:off x="2934075" y="247649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</p:txBody>
        </p:sp>
      </p:grpSp>
      <p:sp>
        <p:nvSpPr>
          <p:cNvPr id="100" name="Rectangle 37"/>
          <p:cNvSpPr>
            <a:spLocks noChangeArrowheads="1"/>
          </p:cNvSpPr>
          <p:nvPr/>
        </p:nvSpPr>
        <p:spPr bwMode="auto">
          <a:xfrm>
            <a:off x="5385253" y="3972561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156028" y="4868682"/>
            <a:ext cx="319410" cy="230685"/>
            <a:chOff x="3632028" y="4011430"/>
            <a:chExt cx="319410" cy="230685"/>
          </a:xfrm>
        </p:grpSpPr>
        <p:sp>
          <p:nvSpPr>
            <p:cNvPr id="85" name="Rectangle 22"/>
            <p:cNvSpPr>
              <a:spLocks noChangeArrowheads="1"/>
            </p:cNvSpPr>
            <p:nvPr/>
          </p:nvSpPr>
          <p:spPr bwMode="auto">
            <a:xfrm>
              <a:off x="3632028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01" name="Rectangle 38"/>
            <p:cNvSpPr>
              <a:spLocks noChangeArrowheads="1"/>
            </p:cNvSpPr>
            <p:nvPr/>
          </p:nvSpPr>
          <p:spPr bwMode="auto">
            <a:xfrm>
              <a:off x="3791733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3593010" y="3972561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0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599270" y="4868682"/>
            <a:ext cx="319410" cy="230685"/>
            <a:chOff x="2075270" y="4011430"/>
            <a:chExt cx="319410" cy="230685"/>
          </a:xfrm>
        </p:grpSpPr>
        <p:sp>
          <p:nvSpPr>
            <p:cNvPr id="89" name="Rectangle 26"/>
            <p:cNvSpPr>
              <a:spLocks noChangeArrowheads="1"/>
            </p:cNvSpPr>
            <p:nvPr/>
          </p:nvSpPr>
          <p:spPr bwMode="auto">
            <a:xfrm>
              <a:off x="2075270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03" name="Rectangle 40"/>
            <p:cNvSpPr>
              <a:spLocks noChangeArrowheads="1"/>
            </p:cNvSpPr>
            <p:nvPr/>
          </p:nvSpPr>
          <p:spPr bwMode="auto">
            <a:xfrm>
              <a:off x="2234975" y="401143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368524" y="2244793"/>
            <a:ext cx="5942054" cy="984560"/>
            <a:chOff x="844524" y="1387543"/>
            <a:chExt cx="5942054" cy="984560"/>
          </a:xfrm>
        </p:grpSpPr>
        <p:sp>
          <p:nvSpPr>
            <p:cNvPr id="106" name="TextBox 105"/>
            <p:cNvSpPr txBox="1"/>
            <p:nvPr/>
          </p:nvSpPr>
          <p:spPr>
            <a:xfrm>
              <a:off x="1175432" y="1387543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算法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431020" y="1711395"/>
              <a:ext cx="5212682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在页面中增加修改位，并在访问时进行相应修改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431021" y="2002771"/>
              <a:ext cx="5355557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缺页时，修改页面标志位，以跳过有修改的页面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0" name="图片 10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2096154"/>
              <a:ext cx="151066" cy="148997"/>
            </a:xfrm>
            <a:prstGeom prst="rect">
              <a:avLst/>
            </a:prstGeom>
            <a:effectLst/>
          </p:spPr>
        </p:pic>
        <p:pic>
          <p:nvPicPr>
            <p:cNvPr id="111" name="图片 110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82040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3" name="TextBox 112"/>
            <p:cNvSpPr txBox="1"/>
            <p:nvPr/>
          </p:nvSpPr>
          <p:spPr>
            <a:xfrm>
              <a:off x="844524" y="1387543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68524" y="1604952"/>
            <a:ext cx="3727476" cy="719113"/>
            <a:chOff x="844524" y="747700"/>
            <a:chExt cx="3727476" cy="719113"/>
          </a:xfrm>
        </p:grpSpPr>
        <p:sp>
          <p:nvSpPr>
            <p:cNvPr id="105" name="TextBox 104"/>
            <p:cNvSpPr txBox="1"/>
            <p:nvPr/>
          </p:nvSpPr>
          <p:spPr>
            <a:xfrm>
              <a:off x="1175432" y="747700"/>
              <a:ext cx="1396304" cy="38472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95000"/>
                </a:lnSpc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思路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431021" y="1097481"/>
              <a:ext cx="314097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减少修改页的缺页处理开销</a:t>
              </a:r>
              <a:endPara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2" name="图片 1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4441" y="119520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14" name="TextBox 113"/>
            <p:cNvSpPr txBox="1"/>
            <p:nvPr/>
          </p:nvSpPr>
          <p:spPr>
            <a:xfrm>
              <a:off x="844524" y="7477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98932" y="3407832"/>
            <a:ext cx="2563742" cy="1937544"/>
            <a:chOff x="4693954" y="2663479"/>
            <a:chExt cx="2563742" cy="1937544"/>
          </a:xfrm>
        </p:grpSpPr>
        <p:sp>
          <p:nvSpPr>
            <p:cNvPr id="140" name="Rectangle 2"/>
            <p:cNvSpPr>
              <a:spLocks noChangeArrowheads="1"/>
            </p:cNvSpPr>
            <p:nvPr/>
          </p:nvSpPr>
          <p:spPr bwMode="auto">
            <a:xfrm>
              <a:off x="4693954" y="2663479"/>
              <a:ext cx="2563742" cy="193754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141" name="Rectangle 3"/>
            <p:cNvSpPr>
              <a:spLocks noChangeArrowheads="1"/>
            </p:cNvSpPr>
            <p:nvPr/>
          </p:nvSpPr>
          <p:spPr bwMode="auto">
            <a:xfrm>
              <a:off x="4833150" y="3176722"/>
              <a:ext cx="1027812" cy="133924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sp>
          <p:nvSpPr>
            <p:cNvPr id="142" name="Text Box 41"/>
            <p:cNvSpPr>
              <a:spLocks noChangeArrowheads="1"/>
            </p:cNvSpPr>
            <p:nvPr/>
          </p:nvSpPr>
          <p:spPr bwMode="auto">
            <a:xfrm>
              <a:off x="4749978" y="2788484"/>
              <a:ext cx="1210588" cy="2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7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指针扫过前</a:t>
              </a:r>
            </a:p>
          </p:txBody>
        </p:sp>
        <p:sp>
          <p:nvSpPr>
            <p:cNvPr id="143" name="Text Box 42"/>
            <p:cNvSpPr>
              <a:spLocks noChangeArrowheads="1"/>
            </p:cNvSpPr>
            <p:nvPr/>
          </p:nvSpPr>
          <p:spPr bwMode="auto">
            <a:xfrm>
              <a:off x="5972121" y="2788484"/>
              <a:ext cx="1210588" cy="270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70000"/>
                </a:lnSpc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指针扫过后</a:t>
              </a:r>
            </a:p>
          </p:txBody>
        </p:sp>
        <p:sp>
          <p:nvSpPr>
            <p:cNvPr id="144" name="Text Box 43"/>
            <p:cNvSpPr>
              <a:spLocks noChangeArrowheads="1"/>
            </p:cNvSpPr>
            <p:nvPr/>
          </p:nvSpPr>
          <p:spPr bwMode="auto">
            <a:xfrm>
              <a:off x="4765858" y="3222003"/>
              <a:ext cx="6078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使用位</a:t>
              </a:r>
            </a:p>
          </p:txBody>
        </p:sp>
        <p:sp>
          <p:nvSpPr>
            <p:cNvPr id="145" name="Text Box 44"/>
            <p:cNvSpPr>
              <a:spLocks noChangeArrowheads="1"/>
            </p:cNvSpPr>
            <p:nvPr/>
          </p:nvSpPr>
          <p:spPr bwMode="auto">
            <a:xfrm>
              <a:off x="5303073" y="3214627"/>
              <a:ext cx="6078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修改位</a:t>
              </a:r>
            </a:p>
          </p:txBody>
        </p:sp>
        <p:sp>
          <p:nvSpPr>
            <p:cNvPr id="146" name="Text Box 45"/>
            <p:cNvSpPr>
              <a:spLocks noChangeArrowheads="1"/>
            </p:cNvSpPr>
            <p:nvPr/>
          </p:nvSpPr>
          <p:spPr bwMode="auto">
            <a:xfrm>
              <a:off x="5004048" y="3501785"/>
              <a:ext cx="311304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  <a:p>
              <a:pPr eaLnBrk="1" hangingPunct="1"/>
              <a:r>
                <a:rPr lang="en-US" altLang="zh-CN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47" name="Text Box 46"/>
            <p:cNvSpPr>
              <a:spLocks noChangeArrowheads="1"/>
            </p:cNvSpPr>
            <p:nvPr/>
          </p:nvSpPr>
          <p:spPr bwMode="auto">
            <a:xfrm>
              <a:off x="5404920" y="3501785"/>
              <a:ext cx="311304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  <a:p>
              <a:pPr eaLnBrk="1" hangingPunct="1"/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  <a:p>
              <a:pPr eaLnBrk="1" hangingPunct="1"/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48" name="Line 47"/>
            <p:cNvSpPr>
              <a:spLocks noChangeShapeType="1"/>
            </p:cNvSpPr>
            <p:nvPr/>
          </p:nvSpPr>
          <p:spPr bwMode="auto">
            <a:xfrm>
              <a:off x="4833150" y="3486982"/>
              <a:ext cx="1027812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Rectangle 48"/>
            <p:cNvSpPr>
              <a:spLocks noChangeArrowheads="1"/>
            </p:cNvSpPr>
            <p:nvPr/>
          </p:nvSpPr>
          <p:spPr bwMode="auto">
            <a:xfrm>
              <a:off x="6133188" y="3176722"/>
              <a:ext cx="1043607" cy="1339244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" charset="0"/>
              </a:endParaRPr>
            </a:p>
          </p:txBody>
        </p:sp>
        <p:grpSp>
          <p:nvGrpSpPr>
            <p:cNvPr id="150" name="Group 49"/>
            <p:cNvGrpSpPr>
              <a:grpSpLocks/>
            </p:cNvGrpSpPr>
            <p:nvPr/>
          </p:nvGrpSpPr>
          <p:grpSpPr bwMode="auto">
            <a:xfrm>
              <a:off x="6279064" y="3214627"/>
              <a:ext cx="584653" cy="338846"/>
              <a:chOff x="121" y="0"/>
              <a:chExt cx="509" cy="295"/>
            </a:xfrm>
          </p:grpSpPr>
          <p:sp>
            <p:nvSpPr>
              <p:cNvPr id="151" name="Text Box 50"/>
              <p:cNvSpPr>
                <a:spLocks noChangeArrowheads="1"/>
              </p:cNvSpPr>
              <p:nvPr/>
            </p:nvSpPr>
            <p:spPr bwMode="auto">
              <a:xfrm>
                <a:off x="121" y="0"/>
                <a:ext cx="161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endParaRPr>
              </a:p>
            </p:txBody>
          </p:sp>
          <p:sp>
            <p:nvSpPr>
              <p:cNvPr id="152" name="Text Box 51"/>
              <p:cNvSpPr>
                <a:spLocks noChangeArrowheads="1"/>
              </p:cNvSpPr>
              <p:nvPr/>
            </p:nvSpPr>
            <p:spPr bwMode="auto">
              <a:xfrm>
                <a:off x="469" y="0"/>
                <a:ext cx="161" cy="2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endPara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endParaRPr>
              </a:p>
            </p:txBody>
          </p:sp>
        </p:grpSp>
        <p:grpSp>
          <p:nvGrpSpPr>
            <p:cNvPr id="153" name="Group 52"/>
            <p:cNvGrpSpPr>
              <a:grpSpLocks/>
            </p:cNvGrpSpPr>
            <p:nvPr/>
          </p:nvGrpSpPr>
          <p:grpSpPr bwMode="auto">
            <a:xfrm>
              <a:off x="6301370" y="3722322"/>
              <a:ext cx="712150" cy="830460"/>
              <a:chOff x="0" y="0"/>
              <a:chExt cx="620" cy="723"/>
            </a:xfrm>
          </p:grpSpPr>
          <p:sp>
            <p:nvSpPr>
              <p:cNvPr id="154" name="Text Box 5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1" cy="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en-US" alt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en-US" alt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</p:txBody>
          </p:sp>
          <p:sp>
            <p:nvSpPr>
              <p:cNvPr id="155" name="Text Box 54"/>
              <p:cNvSpPr>
                <a:spLocks noChangeArrowheads="1"/>
              </p:cNvSpPr>
              <p:nvPr/>
            </p:nvSpPr>
            <p:spPr bwMode="auto">
              <a:xfrm>
                <a:off x="349" y="0"/>
                <a:ext cx="271" cy="7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en-US" alt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0</a:t>
                </a:r>
              </a:p>
              <a:p>
                <a:pPr eaLnBrk="1" hangingPunct="1"/>
                <a:r>
                  <a:rPr lang="en-US" altLang="zh-CN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sym typeface="MS PGothic" charset="0"/>
                  </a:rPr>
                  <a:t>1</a:t>
                </a:r>
              </a:p>
            </p:txBody>
          </p:sp>
        </p:grpSp>
        <p:sp>
          <p:nvSpPr>
            <p:cNvPr id="156" name="Text Box 55"/>
            <p:cNvSpPr>
              <a:spLocks noChangeArrowheads="1"/>
            </p:cNvSpPr>
            <p:nvPr/>
          </p:nvSpPr>
          <p:spPr bwMode="auto">
            <a:xfrm>
              <a:off x="6122935" y="3453542"/>
              <a:ext cx="80823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zh-CN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</a:t>
              </a: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   置换</a:t>
              </a:r>
            </a:p>
          </p:txBody>
        </p:sp>
        <p:sp>
          <p:nvSpPr>
            <p:cNvPr id="157" name="Line 56"/>
            <p:cNvSpPr>
              <a:spLocks noChangeShapeType="1"/>
            </p:cNvSpPr>
            <p:nvPr/>
          </p:nvSpPr>
          <p:spPr bwMode="auto">
            <a:xfrm>
              <a:off x="6127444" y="3483471"/>
              <a:ext cx="1049351" cy="0"/>
            </a:xfrm>
            <a:prstGeom prst="line">
              <a:avLst/>
            </a:prstGeom>
            <a:noFill/>
            <a:ln w="28575">
              <a:solidFill>
                <a:srgbClr val="11576A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58" name="直接箭头连接符 58"/>
            <p:cNvCxnSpPr>
              <a:cxnSpLocks noChangeShapeType="1"/>
            </p:cNvCxnSpPr>
            <p:nvPr/>
          </p:nvCxnSpPr>
          <p:spPr bwMode="auto">
            <a:xfrm>
              <a:off x="5869003" y="3617796"/>
              <a:ext cx="258441" cy="1149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直接箭头连接符 59"/>
            <p:cNvCxnSpPr>
              <a:cxnSpLocks noChangeShapeType="1"/>
            </p:cNvCxnSpPr>
            <p:nvPr/>
          </p:nvCxnSpPr>
          <p:spPr bwMode="auto">
            <a:xfrm>
              <a:off x="5869003" y="3876238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直接箭头连接符 60"/>
            <p:cNvCxnSpPr>
              <a:cxnSpLocks noChangeShapeType="1"/>
            </p:cNvCxnSpPr>
            <p:nvPr/>
          </p:nvCxnSpPr>
          <p:spPr bwMode="auto">
            <a:xfrm>
              <a:off x="5869003" y="4140141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直接箭头连接符 61"/>
            <p:cNvCxnSpPr>
              <a:cxnSpLocks noChangeShapeType="1"/>
            </p:cNvCxnSpPr>
            <p:nvPr/>
          </p:nvCxnSpPr>
          <p:spPr bwMode="auto">
            <a:xfrm>
              <a:off x="5869003" y="4365945"/>
              <a:ext cx="258441" cy="1148"/>
            </a:xfrm>
            <a:prstGeom prst="straightConnector1">
              <a:avLst/>
            </a:prstGeom>
            <a:noFill/>
            <a:ln w="28575">
              <a:solidFill>
                <a:srgbClr val="11576A"/>
              </a:solidFill>
              <a:round/>
              <a:headEnd type="none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2" name="Text Box 43"/>
            <p:cNvSpPr>
              <a:spLocks noChangeArrowheads="1"/>
            </p:cNvSpPr>
            <p:nvPr/>
          </p:nvSpPr>
          <p:spPr bwMode="auto">
            <a:xfrm>
              <a:off x="6105768" y="3211370"/>
              <a:ext cx="6078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使用位</a:t>
              </a:r>
            </a:p>
          </p:txBody>
        </p:sp>
        <p:sp>
          <p:nvSpPr>
            <p:cNvPr id="163" name="Text Box 44"/>
            <p:cNvSpPr>
              <a:spLocks noChangeArrowheads="1"/>
            </p:cNvSpPr>
            <p:nvPr/>
          </p:nvSpPr>
          <p:spPr bwMode="auto">
            <a:xfrm>
              <a:off x="6586306" y="3211840"/>
              <a:ext cx="6078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zh-CN" altLang="en-US" sz="12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修改位</a:t>
              </a:r>
            </a:p>
          </p:txBody>
        </p:sp>
      </p:grpSp>
      <p:sp>
        <p:nvSpPr>
          <p:cNvPr id="73" name="Line 33"/>
          <p:cNvSpPr>
            <a:spLocks noChangeShapeType="1"/>
          </p:cNvSpPr>
          <p:nvPr/>
        </p:nvSpPr>
        <p:spPr bwMode="auto">
          <a:xfrm>
            <a:off x="3177827" y="5589240"/>
            <a:ext cx="661000" cy="0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Line 32"/>
          <p:cNvSpPr>
            <a:spLocks noChangeShapeType="1"/>
          </p:cNvSpPr>
          <p:nvPr/>
        </p:nvSpPr>
        <p:spPr bwMode="auto">
          <a:xfrm>
            <a:off x="3838827" y="5101512"/>
            <a:ext cx="0" cy="487728"/>
          </a:xfrm>
          <a:prstGeom prst="line">
            <a:avLst/>
          </a:prstGeom>
          <a:noFill/>
          <a:ln w="28575">
            <a:solidFill>
              <a:srgbClr val="11576A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796585" y="3733749"/>
            <a:ext cx="1290393" cy="1100189"/>
            <a:chOff x="2279738" y="2884624"/>
            <a:chExt cx="1290393" cy="1100189"/>
          </a:xfrm>
        </p:grpSpPr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2993419" y="3496826"/>
              <a:ext cx="576712" cy="487987"/>
            </a:xfrm>
            <a:prstGeom prst="line">
              <a:avLst/>
            </a:prstGeom>
            <a:noFill/>
            <a:ln w="50800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Line 8"/>
            <p:cNvSpPr>
              <a:spLocks noChangeShapeType="1"/>
            </p:cNvSpPr>
            <p:nvPr/>
          </p:nvSpPr>
          <p:spPr bwMode="auto">
            <a:xfrm>
              <a:off x="2279738" y="2884624"/>
              <a:ext cx="576712" cy="487987"/>
            </a:xfrm>
            <a:prstGeom prst="line">
              <a:avLst/>
            </a:prstGeom>
            <a:noFill/>
            <a:ln w="50800">
              <a:noFill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157275" y="4868135"/>
            <a:ext cx="324024" cy="231230"/>
            <a:chOff x="3626431" y="4395165"/>
            <a:chExt cx="324024" cy="231230"/>
          </a:xfrm>
        </p:grpSpPr>
        <p:sp>
          <p:nvSpPr>
            <p:cNvPr id="115" name="Rectangle 38"/>
            <p:cNvSpPr>
              <a:spLocks noChangeArrowheads="1"/>
            </p:cNvSpPr>
            <p:nvPr/>
          </p:nvSpPr>
          <p:spPr bwMode="auto">
            <a:xfrm>
              <a:off x="3790750" y="4395710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  <p:sp>
          <p:nvSpPr>
            <p:cNvPr id="116" name="Rectangle 22"/>
            <p:cNvSpPr>
              <a:spLocks noChangeArrowheads="1"/>
            </p:cNvSpPr>
            <p:nvPr/>
          </p:nvSpPr>
          <p:spPr bwMode="auto">
            <a:xfrm>
              <a:off x="3626431" y="4395165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00516" y="4868681"/>
            <a:ext cx="319410" cy="230685"/>
            <a:chOff x="1873922" y="3607987"/>
            <a:chExt cx="319410" cy="230685"/>
          </a:xfrm>
        </p:grpSpPr>
        <p:sp>
          <p:nvSpPr>
            <p:cNvPr id="117" name="Rectangle 26"/>
            <p:cNvSpPr>
              <a:spLocks noChangeArrowheads="1"/>
            </p:cNvSpPr>
            <p:nvPr/>
          </p:nvSpPr>
          <p:spPr bwMode="auto">
            <a:xfrm>
              <a:off x="1873922" y="3607987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18" name="Rectangle 40"/>
            <p:cNvSpPr>
              <a:spLocks noChangeArrowheads="1"/>
            </p:cNvSpPr>
            <p:nvPr/>
          </p:nvSpPr>
          <p:spPr bwMode="auto">
            <a:xfrm>
              <a:off x="2033627" y="3607987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1</a:t>
              </a:r>
            </a:p>
          </p:txBody>
        </p:sp>
      </p:grpSp>
      <p:sp>
        <p:nvSpPr>
          <p:cNvPr id="121" name="Rectangle 13"/>
          <p:cNvSpPr>
            <a:spLocks noChangeArrowheads="1"/>
          </p:cNvSpPr>
          <p:nvPr/>
        </p:nvSpPr>
        <p:spPr bwMode="auto">
          <a:xfrm>
            <a:off x="3756891" y="3971849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6</a:t>
            </a:r>
            <a:endParaRPr 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06547" y="3333741"/>
            <a:ext cx="319409" cy="230685"/>
            <a:chOff x="2774370" y="2800336"/>
            <a:chExt cx="319409" cy="230685"/>
          </a:xfrm>
        </p:grpSpPr>
        <p:sp>
          <p:nvSpPr>
            <p:cNvPr id="122" name="Rectangle 10"/>
            <p:cNvSpPr>
              <a:spLocks noChangeArrowheads="1"/>
            </p:cNvSpPr>
            <p:nvPr/>
          </p:nvSpPr>
          <p:spPr bwMode="auto">
            <a:xfrm>
              <a:off x="2774370" y="2800336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  <a:endParaRPr 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23" name="Rectangle 36"/>
            <p:cNvSpPr>
              <a:spLocks noChangeArrowheads="1"/>
            </p:cNvSpPr>
            <p:nvPr/>
          </p:nvSpPr>
          <p:spPr bwMode="auto">
            <a:xfrm>
              <a:off x="2934074" y="2800336"/>
              <a:ext cx="159705" cy="230685"/>
            </a:xfrm>
            <a:prstGeom prst="rect">
              <a:avLst/>
            </a:prstGeom>
            <a:noFill/>
            <a:ln w="28575">
              <a:solidFill>
                <a:srgbClr val="11576A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7" tIns="44450" rIns="90487" bIns="44450" anchor="ctr"/>
            <a:lstStyle/>
            <a:p>
              <a:pPr algn="ctr"/>
              <a:r>
                <a:rPr 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0</a:t>
              </a:r>
            </a:p>
          </p:txBody>
        </p:sp>
      </p:grpSp>
      <p:sp>
        <p:nvSpPr>
          <p:cNvPr id="124" name="Rectangle 17"/>
          <p:cNvSpPr>
            <a:spLocks noChangeArrowheads="1"/>
          </p:cNvSpPr>
          <p:nvPr/>
        </p:nvSpPr>
        <p:spPr bwMode="auto">
          <a:xfrm>
            <a:off x="5543764" y="3974753"/>
            <a:ext cx="33715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7</a:t>
            </a:r>
            <a:endParaRPr 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19" name="Rectangle 14"/>
          <p:cNvSpPr>
            <a:spLocks noChangeArrowheads="1"/>
          </p:cNvSpPr>
          <p:nvPr/>
        </p:nvSpPr>
        <p:spPr bwMode="auto">
          <a:xfrm>
            <a:off x="3439049" y="3972581"/>
            <a:ext cx="159705" cy="230685"/>
          </a:xfrm>
          <a:prstGeom prst="rect">
            <a:avLst/>
          </a:prstGeom>
          <a:noFill/>
          <a:ln w="28575">
            <a:solidFill>
              <a:srgbClr val="11576A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7" tIns="44450" rIns="90487" bIns="44450" anchor="ctr"/>
          <a:lstStyle/>
          <a:p>
            <a:pPr algn="ctr"/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endParaRPr lang="zh-CN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C104D5-73CB-10F3-996E-86BE2CED4333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3" name="标题 8">
            <a:extLst>
              <a:ext uri="{FF2B5EF4-FFF2-40B4-BE49-F238E27FC236}">
                <a16:creationId xmlns:a16="http://schemas.microsoft.com/office/drawing/2014/main" id="{7A7F1EC3-06D4-FBFF-28E2-21E1F99C4A1E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改进的</a:t>
            </a:r>
            <a:r>
              <a:rPr lang="en-US" altLang="zh-CN" b="0" kern="0" dirty="0"/>
              <a:t>Clock</a:t>
            </a:r>
            <a:r>
              <a:rPr lang="zh-CN" altLang="en-US" b="0" kern="0" dirty="0"/>
              <a:t>算法</a:t>
            </a:r>
            <a:r>
              <a:rPr lang="en-US" altLang="zh-CN" b="0" kern="0" dirty="0"/>
              <a:t>(</a:t>
            </a:r>
            <a:r>
              <a:rPr lang="zh-CN" altLang="en-US" b="0" kern="0" dirty="0"/>
              <a:t>硬件增加一个</a:t>
            </a:r>
            <a:r>
              <a:rPr lang="en-US" altLang="zh-CN" b="0" kern="0" dirty="0"/>
              <a:t>bit</a:t>
            </a:r>
            <a:r>
              <a:rPr lang="zh-CN" altLang="en-US" b="0" kern="0" dirty="0"/>
              <a:t>之后的优化</a:t>
            </a:r>
            <a:r>
              <a:rPr lang="en-US" altLang="zh-CN" b="0" kern="0" dirty="0"/>
              <a:t>)</a:t>
            </a:r>
            <a:endParaRPr lang="zh-CN" altLang="en-US" b="0" kern="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8DCD8C9-D693-4172-8D51-4626828D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911" y="1512624"/>
            <a:ext cx="79629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9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13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6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800000">
                                      <p:cBhvr>
                                        <p:cTn id="17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9" grpId="0" animBg="1"/>
      <p:bldP spid="41" grpId="0"/>
      <p:bldP spid="72" grpId="0" animBg="1"/>
      <p:bldP spid="75" grpId="0" animBg="1"/>
      <p:bldP spid="75" grpId="1" animBg="1"/>
      <p:bldP spid="76" grpId="0" animBg="1"/>
      <p:bldP spid="76" grpId="1" animBg="1"/>
      <p:bldP spid="77" grpId="0"/>
      <p:bldP spid="78" grpId="0" animBg="1"/>
      <p:bldP spid="79" grpId="0" animBg="1"/>
      <p:bldP spid="79" grpId="1" animBg="1"/>
      <p:bldP spid="80" grpId="0" animBg="1"/>
      <p:bldP spid="82" grpId="0"/>
      <p:bldP spid="83" grpId="0" animBg="1"/>
      <p:bldP spid="84" grpId="0" animBg="1"/>
      <p:bldP spid="86" grpId="0"/>
      <p:bldP spid="87" grpId="0" animBg="1"/>
      <p:bldP spid="88" grpId="0" animBg="1"/>
      <p:bldP spid="90" grpId="0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2" grpId="0" animBg="1"/>
      <p:bldP spid="73" grpId="0" animBg="1"/>
      <p:bldP spid="74" grpId="0" animBg="1"/>
      <p:bldP spid="121" grpId="0" animBg="1"/>
      <p:bldP spid="124" grpId="0" animBg="1"/>
      <p:bldP spid="1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矩形 268"/>
          <p:cNvSpPr/>
          <p:nvPr/>
        </p:nvSpPr>
        <p:spPr>
          <a:xfrm>
            <a:off x="2670507" y="1931301"/>
            <a:ext cx="7630694" cy="2229496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cxnSp>
        <p:nvCxnSpPr>
          <p:cNvPr id="270" name="直接连接符 269"/>
          <p:cNvCxnSpPr/>
          <p:nvPr/>
        </p:nvCxnSpPr>
        <p:spPr>
          <a:xfrm>
            <a:off x="2668353" y="2283094"/>
            <a:ext cx="7632848" cy="0"/>
          </a:xfrm>
          <a:prstGeom prst="line">
            <a:avLst/>
          </a:prstGeom>
          <a:ln w="158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/>
          <p:nvPr/>
        </p:nvCxnSpPr>
        <p:spPr>
          <a:xfrm>
            <a:off x="2668353" y="2618328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/>
          <p:cNvCxnSpPr/>
          <p:nvPr/>
        </p:nvCxnSpPr>
        <p:spPr>
          <a:xfrm>
            <a:off x="2668353" y="3827381"/>
            <a:ext cx="763284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/>
          <p:cNvCxnSpPr/>
          <p:nvPr/>
        </p:nvCxnSpPr>
        <p:spPr>
          <a:xfrm>
            <a:off x="4111290" y="1931301"/>
            <a:ext cx="0" cy="1914538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0"/>
          <p:cNvSpPr txBox="1"/>
          <p:nvPr/>
        </p:nvSpPr>
        <p:spPr>
          <a:xfrm>
            <a:off x="9523227" y="1836404"/>
            <a:ext cx="734827" cy="420628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6" name="TextBox 21"/>
          <p:cNvSpPr txBox="1"/>
          <p:nvPr/>
        </p:nvSpPr>
        <p:spPr>
          <a:xfrm>
            <a:off x="9071235" y="184290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7" name="TextBox 24"/>
          <p:cNvSpPr txBox="1"/>
          <p:nvPr/>
        </p:nvSpPr>
        <p:spPr>
          <a:xfrm>
            <a:off x="7220840" y="183042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8" name="TextBox 25"/>
          <p:cNvSpPr txBox="1"/>
          <p:nvPr/>
        </p:nvSpPr>
        <p:spPr>
          <a:xfrm>
            <a:off x="6623559" y="183042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9" name="TextBox 26"/>
          <p:cNvSpPr txBox="1"/>
          <p:nvPr/>
        </p:nvSpPr>
        <p:spPr>
          <a:xfrm>
            <a:off x="5992057" y="183042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0" name="TextBox 27"/>
          <p:cNvSpPr txBox="1"/>
          <p:nvPr/>
        </p:nvSpPr>
        <p:spPr>
          <a:xfrm>
            <a:off x="5395012" y="1830424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2" name="TextBox 28"/>
          <p:cNvSpPr txBox="1"/>
          <p:nvPr/>
        </p:nvSpPr>
        <p:spPr>
          <a:xfrm>
            <a:off x="4780778" y="1831168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3" name="TextBox 29"/>
          <p:cNvSpPr txBox="1"/>
          <p:nvPr/>
        </p:nvSpPr>
        <p:spPr>
          <a:xfrm>
            <a:off x="4158252" y="183955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1" name="TextBox 104"/>
          <p:cNvSpPr txBox="1"/>
          <p:nvPr/>
        </p:nvSpPr>
        <p:spPr>
          <a:xfrm>
            <a:off x="3555990" y="183471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4" name="TextBox 105"/>
          <p:cNvSpPr txBox="1"/>
          <p:nvPr/>
        </p:nvSpPr>
        <p:spPr>
          <a:xfrm>
            <a:off x="2706138" y="2213606"/>
            <a:ext cx="1098348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访问请求</a:t>
            </a:r>
          </a:p>
        </p:txBody>
      </p:sp>
      <p:sp>
        <p:nvSpPr>
          <p:cNvPr id="295" name="TextBox 106"/>
          <p:cNvSpPr txBox="1"/>
          <p:nvPr/>
        </p:nvSpPr>
        <p:spPr>
          <a:xfrm>
            <a:off x="2701859" y="1863218"/>
            <a:ext cx="87106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296" name="TextBox 107"/>
          <p:cNvSpPr txBox="1"/>
          <p:nvPr/>
        </p:nvSpPr>
        <p:spPr>
          <a:xfrm>
            <a:off x="2706138" y="3793673"/>
            <a:ext cx="1169786" cy="29952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sp>
        <p:nvSpPr>
          <p:cNvPr id="297" name="TextBox 119"/>
          <p:cNvSpPr txBox="1"/>
          <p:nvPr/>
        </p:nvSpPr>
        <p:spPr>
          <a:xfrm>
            <a:off x="2742209" y="2820651"/>
            <a:ext cx="430887" cy="940977"/>
          </a:xfrm>
          <a:prstGeom prst="rect">
            <a:avLst/>
          </a:prstGeom>
          <a:noFill/>
          <a:effectLst/>
        </p:spPr>
        <p:txBody>
          <a:bodyPr vert="eaVert"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4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物理帧号</a:t>
            </a:r>
          </a:p>
        </p:txBody>
      </p:sp>
      <p:sp>
        <p:nvSpPr>
          <p:cNvPr id="298" name="TextBox 175"/>
          <p:cNvSpPr txBox="1"/>
          <p:nvPr/>
        </p:nvSpPr>
        <p:spPr>
          <a:xfrm>
            <a:off x="7865203" y="1846755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9" name="TextBox 176"/>
          <p:cNvSpPr txBox="1"/>
          <p:nvPr/>
        </p:nvSpPr>
        <p:spPr>
          <a:xfrm>
            <a:off x="8445628" y="183590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65" name="组合 364"/>
          <p:cNvGrpSpPr/>
          <p:nvPr/>
        </p:nvGrpSpPr>
        <p:grpSpPr>
          <a:xfrm>
            <a:off x="7317574" y="2531783"/>
            <a:ext cx="292532" cy="1314568"/>
            <a:chOff x="1869542" y="1658095"/>
            <a:chExt cx="292532" cy="1314568"/>
          </a:xfrm>
        </p:grpSpPr>
        <p:sp>
          <p:nvSpPr>
            <p:cNvPr id="366" name="文本框 365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8" name="文本框 367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9" name="文本框 368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0" name="文本框 369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1" name="组合 370"/>
          <p:cNvGrpSpPr/>
          <p:nvPr/>
        </p:nvGrpSpPr>
        <p:grpSpPr>
          <a:xfrm>
            <a:off x="8537462" y="2533048"/>
            <a:ext cx="292532" cy="1314568"/>
            <a:chOff x="1869542" y="1658095"/>
            <a:chExt cx="292532" cy="1314568"/>
          </a:xfrm>
        </p:grpSpPr>
        <p:sp>
          <p:nvSpPr>
            <p:cNvPr id="372" name="文本框 371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7" name="文本框 376"/>
            <p:cNvSpPr txBox="1"/>
            <p:nvPr/>
          </p:nvSpPr>
          <p:spPr>
            <a:xfrm>
              <a:off x="1876322" y="19537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8" name="文本框 377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9" name="文本框 378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80" name="文本框 379"/>
          <p:cNvSpPr txBox="1"/>
          <p:nvPr/>
        </p:nvSpPr>
        <p:spPr>
          <a:xfrm>
            <a:off x="4230404" y="2225798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1" name="文本框 380"/>
          <p:cNvSpPr txBox="1"/>
          <p:nvPr/>
        </p:nvSpPr>
        <p:spPr>
          <a:xfrm>
            <a:off x="4849920" y="2225798"/>
            <a:ext cx="545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" name="文本框 381"/>
          <p:cNvSpPr txBox="1"/>
          <p:nvPr/>
        </p:nvSpPr>
        <p:spPr>
          <a:xfrm>
            <a:off x="5511750" y="2240119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文本框 382"/>
          <p:cNvSpPr txBox="1"/>
          <p:nvPr/>
        </p:nvSpPr>
        <p:spPr>
          <a:xfrm>
            <a:off x="6099889" y="2231771"/>
            <a:ext cx="565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b="1" baseline="30000" dirty="0" err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4" name="文本框 383"/>
          <p:cNvSpPr txBox="1"/>
          <p:nvPr/>
        </p:nvSpPr>
        <p:spPr>
          <a:xfrm>
            <a:off x="6740891" y="223186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5" name="文本框 384"/>
          <p:cNvSpPr txBox="1"/>
          <p:nvPr/>
        </p:nvSpPr>
        <p:spPr>
          <a:xfrm>
            <a:off x="7330990" y="223856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6" name="文本框 385"/>
          <p:cNvSpPr txBox="1"/>
          <p:nvPr/>
        </p:nvSpPr>
        <p:spPr>
          <a:xfrm>
            <a:off x="7978957" y="2230884"/>
            <a:ext cx="531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b="1" baseline="30000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endParaRPr lang="zh-CN" altLang="en-US" sz="2000" b="1" baseline="30000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7" name="文本框 386"/>
          <p:cNvSpPr txBox="1"/>
          <p:nvPr/>
        </p:nvSpPr>
        <p:spPr>
          <a:xfrm>
            <a:off x="8553552" y="2230884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8" name="文本框 387"/>
          <p:cNvSpPr txBox="1"/>
          <p:nvPr/>
        </p:nvSpPr>
        <p:spPr>
          <a:xfrm>
            <a:off x="9186696" y="2230807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文本框 388"/>
          <p:cNvSpPr txBox="1"/>
          <p:nvPr/>
        </p:nvSpPr>
        <p:spPr>
          <a:xfrm>
            <a:off x="9764101" y="2231032"/>
            <a:ext cx="253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7965213" y="2524546"/>
            <a:ext cx="292532" cy="1314568"/>
            <a:chOff x="5620388" y="1667296"/>
            <a:chExt cx="292532" cy="1314568"/>
          </a:xfrm>
        </p:grpSpPr>
        <p:sp>
          <p:nvSpPr>
            <p:cNvPr id="423" name="文本框 422"/>
            <p:cNvSpPr txBox="1"/>
            <p:nvPr/>
          </p:nvSpPr>
          <p:spPr>
            <a:xfrm>
              <a:off x="5627168" y="166729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4" name="文本框 423"/>
            <p:cNvSpPr txBox="1"/>
            <p:nvPr/>
          </p:nvSpPr>
          <p:spPr>
            <a:xfrm>
              <a:off x="5627168" y="1955748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5" name="文本框 424"/>
            <p:cNvSpPr txBox="1"/>
            <p:nvPr/>
          </p:nvSpPr>
          <p:spPr>
            <a:xfrm>
              <a:off x="5627168" y="2281566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6" name="文本框 425"/>
            <p:cNvSpPr txBox="1"/>
            <p:nvPr/>
          </p:nvSpPr>
          <p:spPr>
            <a:xfrm>
              <a:off x="5620388" y="2581754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36" name="矩形 535"/>
          <p:cNvSpPr/>
          <p:nvPr/>
        </p:nvSpPr>
        <p:spPr>
          <a:xfrm>
            <a:off x="2639616" y="4290292"/>
            <a:ext cx="7690322" cy="1491499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 dirty="0"/>
          </a:p>
        </p:txBody>
      </p:sp>
      <p:sp>
        <p:nvSpPr>
          <p:cNvPr id="537" name="TextBox 437"/>
          <p:cNvSpPr txBox="1"/>
          <p:nvPr/>
        </p:nvSpPr>
        <p:spPr>
          <a:xfrm>
            <a:off x="2646753" y="4725144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驻留页面的页表项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576233" y="2531792"/>
            <a:ext cx="436592" cy="1314568"/>
            <a:chOff x="4231408" y="1674542"/>
            <a:chExt cx="436592" cy="1314568"/>
          </a:xfrm>
        </p:grpSpPr>
        <p:grpSp>
          <p:nvGrpSpPr>
            <p:cNvPr id="407" name="组合 406"/>
            <p:cNvGrpSpPr/>
            <p:nvPr/>
          </p:nvGrpSpPr>
          <p:grpSpPr>
            <a:xfrm>
              <a:off x="4375468" y="1674542"/>
              <a:ext cx="292532" cy="1314568"/>
              <a:chOff x="1869542" y="1658095"/>
              <a:chExt cx="292532" cy="1314568"/>
            </a:xfrm>
          </p:grpSpPr>
          <p:sp>
            <p:nvSpPr>
              <p:cNvPr id="409" name="文本框 408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0" name="文本框 409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1" name="文本框 410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2" name="文本框 411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5" name="AutoShape 98"/>
            <p:cNvSpPr>
              <a:spLocks/>
            </p:cNvSpPr>
            <p:nvPr/>
          </p:nvSpPr>
          <p:spPr bwMode="auto">
            <a:xfrm>
              <a:off x="4231408" y="2469972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037390" y="2524546"/>
            <a:ext cx="425803" cy="1314568"/>
            <a:chOff x="6692563" y="1667296"/>
            <a:chExt cx="425803" cy="1314568"/>
          </a:xfrm>
        </p:grpSpPr>
        <p:grpSp>
          <p:nvGrpSpPr>
            <p:cNvPr id="435" name="组合 434"/>
            <p:cNvGrpSpPr/>
            <p:nvPr/>
          </p:nvGrpSpPr>
          <p:grpSpPr>
            <a:xfrm>
              <a:off x="6825834" y="1667296"/>
              <a:ext cx="292532" cy="1314568"/>
              <a:chOff x="1869542" y="1658095"/>
              <a:chExt cx="292532" cy="1314568"/>
            </a:xfrm>
          </p:grpSpPr>
          <p:sp>
            <p:nvSpPr>
              <p:cNvPr id="525" name="文本框 524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6" name="文本框 525"/>
              <p:cNvSpPr txBox="1"/>
              <p:nvPr/>
            </p:nvSpPr>
            <p:spPr>
              <a:xfrm>
                <a:off x="1876322" y="19537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7" name="文本框 526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8" name="文本框 527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6" name="AutoShape 98"/>
            <p:cNvSpPr>
              <a:spLocks/>
            </p:cNvSpPr>
            <p:nvPr/>
          </p:nvSpPr>
          <p:spPr bwMode="auto">
            <a:xfrm>
              <a:off x="6692563" y="2772183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9630072" y="2531783"/>
            <a:ext cx="406832" cy="1314568"/>
            <a:chOff x="7285247" y="1674533"/>
            <a:chExt cx="406832" cy="1314568"/>
          </a:xfrm>
        </p:grpSpPr>
        <p:grpSp>
          <p:nvGrpSpPr>
            <p:cNvPr id="530" name="组合 529"/>
            <p:cNvGrpSpPr/>
            <p:nvPr/>
          </p:nvGrpSpPr>
          <p:grpSpPr>
            <a:xfrm>
              <a:off x="7399547" y="1674533"/>
              <a:ext cx="292532" cy="1314568"/>
              <a:chOff x="1869542" y="1658095"/>
              <a:chExt cx="292532" cy="1314568"/>
            </a:xfrm>
          </p:grpSpPr>
          <p:sp>
            <p:nvSpPr>
              <p:cNvPr id="532" name="文本框 531"/>
              <p:cNvSpPr txBox="1"/>
              <p:nvPr/>
            </p:nvSpPr>
            <p:spPr>
              <a:xfrm>
                <a:off x="1876322" y="165809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3" name="文本框 532"/>
              <p:cNvSpPr txBox="1"/>
              <p:nvPr/>
            </p:nvSpPr>
            <p:spPr>
              <a:xfrm>
                <a:off x="1876322" y="1946547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endPara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4" name="文本框 533"/>
              <p:cNvSpPr txBox="1"/>
              <p:nvPr/>
            </p:nvSpPr>
            <p:spPr>
              <a:xfrm>
                <a:off x="1876322" y="2272365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5" name="文本框 534"/>
              <p:cNvSpPr txBox="1"/>
              <p:nvPr/>
            </p:nvSpPr>
            <p:spPr>
              <a:xfrm>
                <a:off x="1869542" y="2572553"/>
                <a:ext cx="2857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11576A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</a:t>
                </a:r>
                <a:endPara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57" name="AutoShape 98"/>
            <p:cNvSpPr>
              <a:spLocks/>
            </p:cNvSpPr>
            <p:nvPr/>
          </p:nvSpPr>
          <p:spPr bwMode="auto">
            <a:xfrm>
              <a:off x="7285247" y="2133220"/>
              <a:ext cx="228600" cy="76200"/>
            </a:xfrm>
            <a:prstGeom prst="rightArrow">
              <a:avLst>
                <a:gd name="adj1" fmla="val 50000"/>
                <a:gd name="adj2" fmla="val 74986"/>
              </a:avLst>
            </a:prstGeom>
            <a:solidFill>
              <a:srgbClr val="C00000"/>
            </a:solidFill>
            <a:ln w="28575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3200">
                <a:solidFill>
                  <a:srgbClr val="7030A0"/>
                </a:solidFill>
              </a:endParaRPr>
            </a:p>
          </p:txBody>
        </p:sp>
      </p:grpSp>
      <p:cxnSp>
        <p:nvCxnSpPr>
          <p:cNvPr id="733" name="直接连接符 732"/>
          <p:cNvCxnSpPr/>
          <p:nvPr/>
        </p:nvCxnSpPr>
        <p:spPr>
          <a:xfrm>
            <a:off x="3719063" y="2618330"/>
            <a:ext cx="0" cy="1227511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TextBox 96"/>
          <p:cNvSpPr txBox="1"/>
          <p:nvPr/>
        </p:nvSpPr>
        <p:spPr>
          <a:xfrm>
            <a:off x="3215729" y="2464289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5" name="TextBox 97"/>
          <p:cNvSpPr txBox="1"/>
          <p:nvPr/>
        </p:nvSpPr>
        <p:spPr>
          <a:xfrm>
            <a:off x="3215729" y="2770337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6" name="TextBox 98"/>
          <p:cNvSpPr txBox="1"/>
          <p:nvPr/>
        </p:nvSpPr>
        <p:spPr>
          <a:xfrm>
            <a:off x="3201892" y="3062780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7" name="TextBox 99"/>
          <p:cNvSpPr txBox="1"/>
          <p:nvPr/>
        </p:nvSpPr>
        <p:spPr>
          <a:xfrm>
            <a:off x="3202677" y="3355223"/>
            <a:ext cx="486000" cy="42062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altLang="zh-CN" sz="32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3200" b="1" baseline="-250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38" name="组合 737"/>
          <p:cNvGrpSpPr/>
          <p:nvPr/>
        </p:nvGrpSpPr>
        <p:grpSpPr>
          <a:xfrm>
            <a:off x="4214367" y="2529745"/>
            <a:ext cx="292532" cy="1314568"/>
            <a:chOff x="1869542" y="1658095"/>
            <a:chExt cx="292532" cy="1314568"/>
          </a:xfrm>
        </p:grpSpPr>
        <p:sp>
          <p:nvSpPr>
            <p:cNvPr id="739" name="文本框 73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0" name="文本框 73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1" name="文本框 74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2" name="文本框 74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3" name="组合 742"/>
          <p:cNvGrpSpPr/>
          <p:nvPr/>
        </p:nvGrpSpPr>
        <p:grpSpPr>
          <a:xfrm>
            <a:off x="3736577" y="2536148"/>
            <a:ext cx="292532" cy="1314568"/>
            <a:chOff x="1869542" y="1658095"/>
            <a:chExt cx="292532" cy="1314568"/>
          </a:xfrm>
        </p:grpSpPr>
        <p:sp>
          <p:nvSpPr>
            <p:cNvPr id="744" name="文本框 743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5" name="文本框 744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6" name="文本框 745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7" name="文本框 746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8" name="组合 747"/>
          <p:cNvGrpSpPr/>
          <p:nvPr/>
        </p:nvGrpSpPr>
        <p:grpSpPr>
          <a:xfrm>
            <a:off x="4828593" y="2515362"/>
            <a:ext cx="292532" cy="1314568"/>
            <a:chOff x="1869542" y="1658095"/>
            <a:chExt cx="292532" cy="1314568"/>
          </a:xfrm>
        </p:grpSpPr>
        <p:sp>
          <p:nvSpPr>
            <p:cNvPr id="749" name="文本框 74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0" name="文本框 74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1" name="文本框 75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2" name="文本框 75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3" name="组合 752"/>
          <p:cNvGrpSpPr/>
          <p:nvPr/>
        </p:nvGrpSpPr>
        <p:grpSpPr>
          <a:xfrm>
            <a:off x="5487442" y="2510359"/>
            <a:ext cx="292532" cy="1314568"/>
            <a:chOff x="1869542" y="1658095"/>
            <a:chExt cx="292532" cy="1314568"/>
          </a:xfrm>
        </p:grpSpPr>
        <p:sp>
          <p:nvSpPr>
            <p:cNvPr id="754" name="文本框 753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5" name="文本框 754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6" name="文本框 755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7" name="文本框 756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8" name="组合 757"/>
          <p:cNvGrpSpPr/>
          <p:nvPr/>
        </p:nvGrpSpPr>
        <p:grpSpPr>
          <a:xfrm>
            <a:off x="6086472" y="2510359"/>
            <a:ext cx="292532" cy="1314568"/>
            <a:chOff x="1869542" y="1658095"/>
            <a:chExt cx="292532" cy="1314568"/>
          </a:xfrm>
        </p:grpSpPr>
        <p:sp>
          <p:nvSpPr>
            <p:cNvPr id="759" name="文本框 758"/>
            <p:cNvSpPr txBox="1"/>
            <p:nvPr/>
          </p:nvSpPr>
          <p:spPr>
            <a:xfrm>
              <a:off x="1876322" y="165809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0" name="文本框 759"/>
            <p:cNvSpPr txBox="1"/>
            <p:nvPr/>
          </p:nvSpPr>
          <p:spPr>
            <a:xfrm>
              <a:off x="1876322" y="1946547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1" name="文本框 760"/>
            <p:cNvSpPr txBox="1"/>
            <p:nvPr/>
          </p:nvSpPr>
          <p:spPr>
            <a:xfrm>
              <a:off x="1876322" y="2272365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2" name="文本框 761"/>
            <p:cNvSpPr txBox="1"/>
            <p:nvPr/>
          </p:nvSpPr>
          <p:spPr>
            <a:xfrm>
              <a:off x="1869542" y="2572553"/>
              <a:ext cx="285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3" name="TextBox 58"/>
          <p:cNvSpPr txBox="1"/>
          <p:nvPr/>
        </p:nvSpPr>
        <p:spPr>
          <a:xfrm>
            <a:off x="4221147" y="3144015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4" name="TextBox 58"/>
          <p:cNvSpPr txBox="1"/>
          <p:nvPr/>
        </p:nvSpPr>
        <p:spPr>
          <a:xfrm>
            <a:off x="4833920" y="251944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5" name="TextBox 58"/>
          <p:cNvSpPr txBox="1"/>
          <p:nvPr/>
        </p:nvSpPr>
        <p:spPr>
          <a:xfrm>
            <a:off x="5488365" y="3424817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6" name="TextBox 58"/>
          <p:cNvSpPr txBox="1"/>
          <p:nvPr/>
        </p:nvSpPr>
        <p:spPr>
          <a:xfrm>
            <a:off x="6091720" y="2793928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67" name="组合 766"/>
          <p:cNvGrpSpPr/>
          <p:nvPr/>
        </p:nvGrpSpPr>
        <p:grpSpPr>
          <a:xfrm>
            <a:off x="3368128" y="4420490"/>
            <a:ext cx="704087" cy="1266793"/>
            <a:chOff x="8074316" y="3693574"/>
            <a:chExt cx="704087" cy="1266793"/>
          </a:xfrm>
        </p:grpSpPr>
        <p:sp>
          <p:nvSpPr>
            <p:cNvPr id="768" name="矩形 76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9" name="矩形 76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0" name="矩形 76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1" name="矩形 77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2" name="矩形 77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矩形 77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矩形 77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5" name="矩形 77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6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7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8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9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0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1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2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3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84" name="组合 783"/>
          <p:cNvGrpSpPr/>
          <p:nvPr/>
        </p:nvGrpSpPr>
        <p:grpSpPr>
          <a:xfrm>
            <a:off x="4001082" y="4418525"/>
            <a:ext cx="696887" cy="1266793"/>
            <a:chOff x="8081516" y="3693574"/>
            <a:chExt cx="696887" cy="1266793"/>
          </a:xfrm>
        </p:grpSpPr>
        <p:sp>
          <p:nvSpPr>
            <p:cNvPr id="785" name="矩形 78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6" name="矩形 78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7" name="矩形 78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8" name="矩形 78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9" name="矩形 78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0" name="矩形 78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1" name="矩形 79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2" name="矩形 79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3" name="TextBox 377"/>
            <p:cNvSpPr txBox="1"/>
            <p:nvPr/>
          </p:nvSpPr>
          <p:spPr>
            <a:xfrm>
              <a:off x="80815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4" name="TextBox 378"/>
            <p:cNvSpPr txBox="1"/>
            <p:nvPr/>
          </p:nvSpPr>
          <p:spPr>
            <a:xfrm>
              <a:off x="80815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5" name="TextBox 379"/>
            <p:cNvSpPr txBox="1"/>
            <p:nvPr/>
          </p:nvSpPr>
          <p:spPr>
            <a:xfrm>
              <a:off x="80892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6" name="TextBox 380"/>
            <p:cNvSpPr txBox="1"/>
            <p:nvPr/>
          </p:nvSpPr>
          <p:spPr>
            <a:xfrm>
              <a:off x="80892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7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9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0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01" name="组合 800"/>
          <p:cNvGrpSpPr/>
          <p:nvPr/>
        </p:nvGrpSpPr>
        <p:grpSpPr>
          <a:xfrm>
            <a:off x="4614742" y="4418525"/>
            <a:ext cx="704087" cy="1266793"/>
            <a:chOff x="8074316" y="3693574"/>
            <a:chExt cx="704087" cy="1266793"/>
          </a:xfrm>
        </p:grpSpPr>
        <p:sp>
          <p:nvSpPr>
            <p:cNvPr id="802" name="矩形 80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3" name="矩形 80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4" name="矩形 80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5" name="矩形 80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6" name="矩形 80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7" name="矩形 80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8" name="矩形 80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9" name="矩形 80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0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1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2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3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8" name="组合 817"/>
          <p:cNvGrpSpPr/>
          <p:nvPr/>
        </p:nvGrpSpPr>
        <p:grpSpPr>
          <a:xfrm>
            <a:off x="5249478" y="4418525"/>
            <a:ext cx="696887" cy="1266793"/>
            <a:chOff x="8081516" y="3693574"/>
            <a:chExt cx="696887" cy="1266793"/>
          </a:xfrm>
        </p:grpSpPr>
        <p:sp>
          <p:nvSpPr>
            <p:cNvPr id="819" name="矩形 81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矩形 81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1" name="矩形 82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2" name="矩形 82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3" name="矩形 82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4" name="矩形 82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5" name="矩形 82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6" name="矩形 82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7" name="TextBox 377"/>
            <p:cNvSpPr txBox="1"/>
            <p:nvPr/>
          </p:nvSpPr>
          <p:spPr>
            <a:xfrm>
              <a:off x="80815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8" name="TextBox 378"/>
            <p:cNvSpPr txBox="1"/>
            <p:nvPr/>
          </p:nvSpPr>
          <p:spPr>
            <a:xfrm>
              <a:off x="80815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9" name="TextBox 379"/>
            <p:cNvSpPr txBox="1"/>
            <p:nvPr/>
          </p:nvSpPr>
          <p:spPr>
            <a:xfrm>
              <a:off x="80892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0" name="TextBox 380"/>
            <p:cNvSpPr txBox="1"/>
            <p:nvPr/>
          </p:nvSpPr>
          <p:spPr>
            <a:xfrm>
              <a:off x="80892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1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2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35" name="组合 834"/>
          <p:cNvGrpSpPr/>
          <p:nvPr/>
        </p:nvGrpSpPr>
        <p:grpSpPr>
          <a:xfrm>
            <a:off x="5861829" y="4418525"/>
            <a:ext cx="704087" cy="1266793"/>
            <a:chOff x="8074316" y="3693574"/>
            <a:chExt cx="704087" cy="1266793"/>
          </a:xfrm>
        </p:grpSpPr>
        <p:sp>
          <p:nvSpPr>
            <p:cNvPr id="836" name="矩形 83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7" name="矩形 83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8" name="矩形 83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9" name="矩形 83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0" name="矩形 83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1" name="矩形 84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2" name="矩形 84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3" name="矩形 84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4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5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6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7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8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9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0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52" name="组合 851"/>
          <p:cNvGrpSpPr/>
          <p:nvPr/>
        </p:nvGrpSpPr>
        <p:grpSpPr>
          <a:xfrm>
            <a:off x="6790006" y="2330906"/>
            <a:ext cx="234000" cy="1734463"/>
            <a:chOff x="4525237" y="1803105"/>
            <a:chExt cx="234000" cy="1734463"/>
          </a:xfrm>
        </p:grpSpPr>
        <p:sp>
          <p:nvSpPr>
            <p:cNvPr id="853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54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55" name="组合 854"/>
          <p:cNvGrpSpPr/>
          <p:nvPr/>
        </p:nvGrpSpPr>
        <p:grpSpPr>
          <a:xfrm>
            <a:off x="9236680" y="2326072"/>
            <a:ext cx="234000" cy="1734463"/>
            <a:chOff x="4525237" y="1803105"/>
            <a:chExt cx="234000" cy="1734463"/>
          </a:xfrm>
        </p:grpSpPr>
        <p:sp>
          <p:nvSpPr>
            <p:cNvPr id="856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57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58" name="组合 857"/>
          <p:cNvGrpSpPr/>
          <p:nvPr/>
        </p:nvGrpSpPr>
        <p:grpSpPr>
          <a:xfrm>
            <a:off x="9818052" y="2326808"/>
            <a:ext cx="234000" cy="1734463"/>
            <a:chOff x="4525237" y="1803105"/>
            <a:chExt cx="234000" cy="1734463"/>
          </a:xfrm>
        </p:grpSpPr>
        <p:sp>
          <p:nvSpPr>
            <p:cNvPr id="859" name="AutoShape 100"/>
            <p:cNvSpPr>
              <a:spLocks noChangeArrowheads="1"/>
            </p:cNvSpPr>
            <p:nvPr/>
          </p:nvSpPr>
          <p:spPr bwMode="auto">
            <a:xfrm>
              <a:off x="4549262" y="3357568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860" name="Oval 101"/>
            <p:cNvSpPr>
              <a:spLocks/>
            </p:cNvSpPr>
            <p:nvPr/>
          </p:nvSpPr>
          <p:spPr bwMode="auto">
            <a:xfrm>
              <a:off x="4525237" y="1803105"/>
              <a:ext cx="234000" cy="234000"/>
            </a:xfrm>
            <a:prstGeom prst="ellipse">
              <a:avLst/>
            </a:prstGeom>
            <a:noFill/>
            <a:ln w="28575" cmpd="sng">
              <a:solidFill>
                <a:srgbClr val="7030A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3200">
                <a:solidFill>
                  <a:srgbClr val="000099"/>
                </a:solidFill>
              </a:endParaRPr>
            </a:p>
          </p:txBody>
        </p:sp>
      </p:grpSp>
      <p:grpSp>
        <p:nvGrpSpPr>
          <p:cNvPr id="861" name="组合 860"/>
          <p:cNvGrpSpPr/>
          <p:nvPr/>
        </p:nvGrpSpPr>
        <p:grpSpPr>
          <a:xfrm>
            <a:off x="6495892" y="4418525"/>
            <a:ext cx="704087" cy="1266793"/>
            <a:chOff x="8074316" y="3693574"/>
            <a:chExt cx="704087" cy="1266793"/>
          </a:xfrm>
        </p:grpSpPr>
        <p:sp>
          <p:nvSpPr>
            <p:cNvPr id="862" name="矩形 86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3" name="矩形 86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4" name="矩形 86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5" name="矩形 86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6" name="矩形 86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7" name="矩形 86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8" name="矩形 86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9" name="矩形 86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0" name="TextBox 377"/>
            <p:cNvSpPr txBox="1"/>
            <p:nvPr/>
          </p:nvSpPr>
          <p:spPr>
            <a:xfrm>
              <a:off x="8074316" y="37159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1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2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3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4" name="TextBox 382"/>
            <p:cNvSpPr txBox="1"/>
            <p:nvPr/>
          </p:nvSpPr>
          <p:spPr>
            <a:xfrm>
              <a:off x="8424515" y="369357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5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6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7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78" name="组合 877"/>
          <p:cNvGrpSpPr/>
          <p:nvPr/>
        </p:nvGrpSpPr>
        <p:grpSpPr>
          <a:xfrm>
            <a:off x="6506925" y="4395511"/>
            <a:ext cx="696306" cy="1288170"/>
            <a:chOff x="8082097" y="3672197"/>
            <a:chExt cx="696306" cy="1288170"/>
          </a:xfrm>
        </p:grpSpPr>
        <p:sp>
          <p:nvSpPr>
            <p:cNvPr id="879" name="矩形 878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0" name="矩形 879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1" name="矩形 88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2" name="矩形 88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3" name="矩形 882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4" name="矩形 883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5" name="矩形 884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6" name="矩形 885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7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8" name="TextBox 378"/>
            <p:cNvSpPr txBox="1"/>
            <p:nvPr/>
          </p:nvSpPr>
          <p:spPr>
            <a:xfrm>
              <a:off x="8087747" y="4011093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9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0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1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2" name="TextBox 383"/>
            <p:cNvSpPr txBox="1"/>
            <p:nvPr/>
          </p:nvSpPr>
          <p:spPr>
            <a:xfrm>
              <a:off x="8415718" y="399553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3" name="TextBox 384"/>
            <p:cNvSpPr txBox="1"/>
            <p:nvPr/>
          </p:nvSpPr>
          <p:spPr>
            <a:xfrm>
              <a:off x="8439849" y="429734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4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95" name="组合 894"/>
          <p:cNvGrpSpPr/>
          <p:nvPr/>
        </p:nvGrpSpPr>
        <p:grpSpPr>
          <a:xfrm>
            <a:off x="6506251" y="4395511"/>
            <a:ext cx="696306" cy="1288170"/>
            <a:chOff x="8082097" y="3672197"/>
            <a:chExt cx="696306" cy="1288170"/>
          </a:xfrm>
        </p:grpSpPr>
        <p:sp>
          <p:nvSpPr>
            <p:cNvPr id="896" name="矩形 89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7" name="矩形 89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8" name="矩形 89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9" name="矩形 89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0" name="矩形 89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1" name="矩形 90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2" name="矩形 90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3" name="矩形 90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4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5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6" name="TextBox 379"/>
            <p:cNvSpPr txBox="1"/>
            <p:nvPr/>
          </p:nvSpPr>
          <p:spPr>
            <a:xfrm>
              <a:off x="8082097" y="430429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7" name="TextBox 380"/>
            <p:cNvSpPr txBox="1"/>
            <p:nvPr/>
          </p:nvSpPr>
          <p:spPr>
            <a:xfrm>
              <a:off x="8082097" y="459103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8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9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0" name="TextBox 384"/>
            <p:cNvSpPr txBox="1"/>
            <p:nvPr/>
          </p:nvSpPr>
          <p:spPr>
            <a:xfrm>
              <a:off x="8426938" y="4268538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11" name="TextBox 385"/>
            <p:cNvSpPr txBox="1"/>
            <p:nvPr/>
          </p:nvSpPr>
          <p:spPr>
            <a:xfrm>
              <a:off x="8439849" y="459103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12" name="组合 911"/>
          <p:cNvGrpSpPr/>
          <p:nvPr/>
        </p:nvGrpSpPr>
        <p:grpSpPr>
          <a:xfrm>
            <a:off x="6506927" y="4398350"/>
            <a:ext cx="684093" cy="1265879"/>
            <a:chOff x="8081399" y="3672197"/>
            <a:chExt cx="684093" cy="1265879"/>
          </a:xfrm>
        </p:grpSpPr>
        <p:sp>
          <p:nvSpPr>
            <p:cNvPr id="913" name="矩形 91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4" name="矩形 91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5" name="矩形 91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6" name="矩形 91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7" name="矩形 91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8" name="矩形 91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9" name="矩形 91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0" name="矩形 91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1" name="TextBox 377"/>
            <p:cNvSpPr txBox="1"/>
            <p:nvPr/>
          </p:nvSpPr>
          <p:spPr>
            <a:xfrm>
              <a:off x="8088078" y="372432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2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3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4" name="TextBox 380"/>
            <p:cNvSpPr txBox="1"/>
            <p:nvPr/>
          </p:nvSpPr>
          <p:spPr>
            <a:xfrm>
              <a:off x="8081399" y="459882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5" name="TextBox 382"/>
            <p:cNvSpPr txBox="1"/>
            <p:nvPr/>
          </p:nvSpPr>
          <p:spPr>
            <a:xfrm>
              <a:off x="8426938" y="367219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6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7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8" name="TextBox 385"/>
            <p:cNvSpPr txBox="1"/>
            <p:nvPr/>
          </p:nvSpPr>
          <p:spPr>
            <a:xfrm>
              <a:off x="8415814" y="456874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29" name="组合 928"/>
          <p:cNvGrpSpPr/>
          <p:nvPr/>
        </p:nvGrpSpPr>
        <p:grpSpPr>
          <a:xfrm>
            <a:off x="6504328" y="4411098"/>
            <a:ext cx="732571" cy="1250672"/>
            <a:chOff x="8073213" y="3685890"/>
            <a:chExt cx="732571" cy="1250672"/>
          </a:xfrm>
        </p:grpSpPr>
        <p:sp>
          <p:nvSpPr>
            <p:cNvPr id="930" name="矩形 92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1" name="矩形 93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2" name="矩形 93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3" name="矩形 93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4" name="矩形 93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5" name="矩形 93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6" name="矩形 93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7" name="矩形 93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8" name="TextBox 377"/>
            <p:cNvSpPr txBox="1"/>
            <p:nvPr/>
          </p:nvSpPr>
          <p:spPr>
            <a:xfrm>
              <a:off x="8073213" y="3739723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9" name="TextBox 378"/>
            <p:cNvSpPr txBox="1"/>
            <p:nvPr/>
          </p:nvSpPr>
          <p:spPr>
            <a:xfrm>
              <a:off x="8088078" y="401755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0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1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2" name="TextBox 382"/>
            <p:cNvSpPr txBox="1"/>
            <p:nvPr/>
          </p:nvSpPr>
          <p:spPr>
            <a:xfrm>
              <a:off x="837585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3" name="TextBox 383"/>
            <p:cNvSpPr txBox="1"/>
            <p:nvPr/>
          </p:nvSpPr>
          <p:spPr>
            <a:xfrm>
              <a:off x="8426938" y="399469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4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45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6" name="组合 945"/>
          <p:cNvGrpSpPr/>
          <p:nvPr/>
        </p:nvGrpSpPr>
        <p:grpSpPr>
          <a:xfrm>
            <a:off x="6507384" y="4406966"/>
            <a:ext cx="731839" cy="1250672"/>
            <a:chOff x="8081063" y="3685890"/>
            <a:chExt cx="731839" cy="1250672"/>
          </a:xfrm>
        </p:grpSpPr>
        <p:sp>
          <p:nvSpPr>
            <p:cNvPr id="947" name="矩形 94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8" name="矩形 94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9" name="矩形 94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0" name="矩形 94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1" name="矩形 95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2" name="矩形 95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3" name="矩形 95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4" name="矩形 95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5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6" name="TextBox 378"/>
            <p:cNvSpPr txBox="1"/>
            <p:nvPr/>
          </p:nvSpPr>
          <p:spPr>
            <a:xfrm>
              <a:off x="8081063" y="4025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7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8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9" name="TextBox 382"/>
            <p:cNvSpPr txBox="1"/>
            <p:nvPr/>
          </p:nvSpPr>
          <p:spPr>
            <a:xfrm>
              <a:off x="83765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0" name="TextBox 383"/>
            <p:cNvSpPr txBox="1"/>
            <p:nvPr/>
          </p:nvSpPr>
          <p:spPr>
            <a:xfrm>
              <a:off x="8362138" y="4008493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1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2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3" name="组合 962"/>
          <p:cNvGrpSpPr/>
          <p:nvPr/>
        </p:nvGrpSpPr>
        <p:grpSpPr>
          <a:xfrm>
            <a:off x="6507756" y="4410644"/>
            <a:ext cx="726954" cy="1250672"/>
            <a:chOff x="8082288" y="3685890"/>
            <a:chExt cx="726954" cy="1250672"/>
          </a:xfrm>
        </p:grpSpPr>
        <p:sp>
          <p:nvSpPr>
            <p:cNvPr id="964" name="矩形 96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5" name="矩形 96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6" name="矩形 96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7" name="矩形 96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8" name="矩形 96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9" name="矩形 96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0" name="矩形 96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1" name="矩形 97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2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3" name="TextBox 378"/>
            <p:cNvSpPr txBox="1"/>
            <p:nvPr/>
          </p:nvSpPr>
          <p:spPr>
            <a:xfrm>
              <a:off x="8088279" y="401952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4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5" name="TextBox 380"/>
            <p:cNvSpPr txBox="1"/>
            <p:nvPr/>
          </p:nvSpPr>
          <p:spPr>
            <a:xfrm>
              <a:off x="8082288" y="459140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6" name="TextBox 382"/>
            <p:cNvSpPr txBox="1"/>
            <p:nvPr/>
          </p:nvSpPr>
          <p:spPr>
            <a:xfrm>
              <a:off x="83693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7" name="TextBox 383"/>
            <p:cNvSpPr txBox="1"/>
            <p:nvPr/>
          </p:nvSpPr>
          <p:spPr>
            <a:xfrm>
              <a:off x="8358478" y="400367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8" name="TextBox 384"/>
            <p:cNvSpPr txBox="1"/>
            <p:nvPr/>
          </p:nvSpPr>
          <p:spPr>
            <a:xfrm>
              <a:off x="8426938" y="4277019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9" name="TextBox 385"/>
            <p:cNvSpPr txBox="1"/>
            <p:nvPr/>
          </p:nvSpPr>
          <p:spPr>
            <a:xfrm>
              <a:off x="8409305" y="456723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506784" y="4976296"/>
            <a:ext cx="644287" cy="388638"/>
            <a:chOff x="7162995" y="4197453"/>
            <a:chExt cx="644287" cy="388638"/>
          </a:xfrm>
        </p:grpSpPr>
        <p:sp>
          <p:nvSpPr>
            <p:cNvPr id="985" name="矩形 984"/>
            <p:cNvSpPr/>
            <p:nvPr/>
          </p:nvSpPr>
          <p:spPr>
            <a:xfrm flipH="1">
              <a:off x="7235778" y="4272378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6" name="矩形 985"/>
            <p:cNvSpPr/>
            <p:nvPr/>
          </p:nvSpPr>
          <p:spPr>
            <a:xfrm flipH="1">
              <a:off x="7521530" y="4272378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1" name="TextBox 379"/>
            <p:cNvSpPr txBox="1"/>
            <p:nvPr/>
          </p:nvSpPr>
          <p:spPr>
            <a:xfrm>
              <a:off x="7162995" y="424753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5" name="TextBox 384"/>
            <p:cNvSpPr txBox="1"/>
            <p:nvPr/>
          </p:nvSpPr>
          <p:spPr>
            <a:xfrm>
              <a:off x="7503977" y="4197453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97" name="组合 996"/>
          <p:cNvGrpSpPr/>
          <p:nvPr/>
        </p:nvGrpSpPr>
        <p:grpSpPr>
          <a:xfrm>
            <a:off x="6503016" y="4409331"/>
            <a:ext cx="735879" cy="1256243"/>
            <a:chOff x="8073363" y="3685890"/>
            <a:chExt cx="735879" cy="1256243"/>
          </a:xfrm>
        </p:grpSpPr>
        <p:sp>
          <p:nvSpPr>
            <p:cNvPr id="998" name="矩形 99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9" name="矩形 99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0" name="矩形 99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1" name="矩形 100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2" name="矩形 100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3" name="矩形 100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4" name="矩形 100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5" name="矩形 100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6" name="TextBox 377"/>
            <p:cNvSpPr txBox="1"/>
            <p:nvPr/>
          </p:nvSpPr>
          <p:spPr>
            <a:xfrm>
              <a:off x="8088637" y="372631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7" name="TextBox 378"/>
            <p:cNvSpPr txBox="1"/>
            <p:nvPr/>
          </p:nvSpPr>
          <p:spPr>
            <a:xfrm>
              <a:off x="8088279" y="401952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8" name="TextBox 379"/>
            <p:cNvSpPr txBox="1"/>
            <p:nvPr/>
          </p:nvSpPr>
          <p:spPr>
            <a:xfrm>
              <a:off x="8082830" y="430903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9" name="TextBox 380"/>
            <p:cNvSpPr txBox="1"/>
            <p:nvPr/>
          </p:nvSpPr>
          <p:spPr>
            <a:xfrm>
              <a:off x="8073363" y="4592374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0" name="TextBox 382"/>
            <p:cNvSpPr txBox="1"/>
            <p:nvPr/>
          </p:nvSpPr>
          <p:spPr>
            <a:xfrm>
              <a:off x="8376538" y="368589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1" name="TextBox 383"/>
            <p:cNvSpPr txBox="1"/>
            <p:nvPr/>
          </p:nvSpPr>
          <p:spPr>
            <a:xfrm>
              <a:off x="8358478" y="4003679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2" name="TextBox 384"/>
            <p:cNvSpPr txBox="1"/>
            <p:nvPr/>
          </p:nvSpPr>
          <p:spPr>
            <a:xfrm>
              <a:off x="8426938" y="427701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3" name="TextBox 385"/>
            <p:cNvSpPr txBox="1"/>
            <p:nvPr/>
          </p:nvSpPr>
          <p:spPr>
            <a:xfrm>
              <a:off x="8407702" y="45728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14" name="组合 1013"/>
          <p:cNvGrpSpPr/>
          <p:nvPr/>
        </p:nvGrpSpPr>
        <p:grpSpPr>
          <a:xfrm>
            <a:off x="6500904" y="4414629"/>
            <a:ext cx="689221" cy="1253577"/>
            <a:chOff x="8074316" y="3694256"/>
            <a:chExt cx="689221" cy="1253577"/>
          </a:xfrm>
        </p:grpSpPr>
        <p:sp>
          <p:nvSpPr>
            <p:cNvPr id="1015" name="矩形 101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6" name="矩形 101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7" name="矩形 101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8" name="矩形 101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9" name="矩形 101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0" name="矩形 101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1" name="矩形 102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2" name="矩形 102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3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4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5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6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7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9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0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31" name="TextBox 58"/>
          <p:cNvSpPr txBox="1"/>
          <p:nvPr/>
        </p:nvSpPr>
        <p:spPr>
          <a:xfrm>
            <a:off x="7324354" y="2824019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49" name="组合 1048"/>
          <p:cNvGrpSpPr/>
          <p:nvPr/>
        </p:nvGrpSpPr>
        <p:grpSpPr>
          <a:xfrm>
            <a:off x="7126808" y="4416357"/>
            <a:ext cx="689221" cy="1253577"/>
            <a:chOff x="8074316" y="3694256"/>
            <a:chExt cx="689221" cy="1253577"/>
          </a:xfrm>
        </p:grpSpPr>
        <p:sp>
          <p:nvSpPr>
            <p:cNvPr id="1050" name="矩形 104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1" name="矩形 105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2" name="矩形 105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3" name="矩形 105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4" name="矩形 105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5" name="矩形 105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6" name="矩形 105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7" name="矩形 105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8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9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0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1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2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3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4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5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66" name="组合 1065"/>
          <p:cNvGrpSpPr/>
          <p:nvPr/>
        </p:nvGrpSpPr>
        <p:grpSpPr>
          <a:xfrm>
            <a:off x="7751436" y="4411325"/>
            <a:ext cx="689221" cy="1253577"/>
            <a:chOff x="8074316" y="3694256"/>
            <a:chExt cx="689221" cy="1253577"/>
          </a:xfrm>
        </p:grpSpPr>
        <p:sp>
          <p:nvSpPr>
            <p:cNvPr id="1067" name="矩形 106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8" name="矩形 106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9" name="矩形 106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0" name="矩形 106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1" name="矩形 107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2" name="矩形 107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3" name="矩形 107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4" name="矩形 107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5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6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7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8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9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0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1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2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83" name="TextBox 58"/>
          <p:cNvSpPr txBox="1"/>
          <p:nvPr/>
        </p:nvSpPr>
        <p:spPr>
          <a:xfrm>
            <a:off x="7971468" y="2524591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84" name="组合 1083"/>
          <p:cNvGrpSpPr/>
          <p:nvPr/>
        </p:nvGrpSpPr>
        <p:grpSpPr>
          <a:xfrm>
            <a:off x="8369336" y="4410652"/>
            <a:ext cx="689221" cy="1253577"/>
            <a:chOff x="8074316" y="3694256"/>
            <a:chExt cx="689221" cy="1253577"/>
          </a:xfrm>
        </p:grpSpPr>
        <p:sp>
          <p:nvSpPr>
            <p:cNvPr id="1085" name="矩形 108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6" name="矩形 108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7" name="矩形 108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8" name="矩形 108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9" name="矩形 108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0" name="矩形 108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1" name="矩形 109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2" name="矩形 109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3" name="TextBox 377"/>
            <p:cNvSpPr txBox="1"/>
            <p:nvPr/>
          </p:nvSpPr>
          <p:spPr>
            <a:xfrm>
              <a:off x="8082097" y="373760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4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5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6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7" name="TextBox 382"/>
            <p:cNvSpPr txBox="1"/>
            <p:nvPr/>
          </p:nvSpPr>
          <p:spPr>
            <a:xfrm>
              <a:off x="8436203" y="369425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8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9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0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01" name="TextBox 58"/>
          <p:cNvSpPr txBox="1"/>
          <p:nvPr/>
        </p:nvSpPr>
        <p:spPr>
          <a:xfrm>
            <a:off x="8547459" y="2824019"/>
            <a:ext cx="4860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05" name="组合 1104"/>
          <p:cNvGrpSpPr/>
          <p:nvPr/>
        </p:nvGrpSpPr>
        <p:grpSpPr>
          <a:xfrm>
            <a:off x="9005011" y="5294895"/>
            <a:ext cx="667988" cy="369332"/>
            <a:chOff x="8080368" y="4578501"/>
            <a:chExt cx="667988" cy="369332"/>
          </a:xfrm>
        </p:grpSpPr>
        <p:sp>
          <p:nvSpPr>
            <p:cNvPr id="1112" name="矩形 111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3" name="矩形 111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7" name="TextBox 380"/>
            <p:cNvSpPr txBox="1"/>
            <p:nvPr/>
          </p:nvSpPr>
          <p:spPr>
            <a:xfrm>
              <a:off x="8080368" y="459835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1" name="TextBox 385"/>
            <p:cNvSpPr txBox="1"/>
            <p:nvPr/>
          </p:nvSpPr>
          <p:spPr>
            <a:xfrm>
              <a:off x="8409802" y="457850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2" name="组合 1121"/>
          <p:cNvGrpSpPr/>
          <p:nvPr/>
        </p:nvGrpSpPr>
        <p:grpSpPr>
          <a:xfrm>
            <a:off x="9003861" y="4411838"/>
            <a:ext cx="688531" cy="1241277"/>
            <a:chOff x="8074316" y="3695043"/>
            <a:chExt cx="688531" cy="1241277"/>
          </a:xfrm>
        </p:grpSpPr>
        <p:sp>
          <p:nvSpPr>
            <p:cNvPr id="1123" name="矩形 1122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4" name="矩形 1123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5" name="矩形 1124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6" name="矩形 1125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7" name="矩形 1126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8" name="矩形 1127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9" name="矩形 1128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0" name="矩形 1129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1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2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3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4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5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6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7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8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39" name="组合 1138"/>
          <p:cNvGrpSpPr/>
          <p:nvPr/>
        </p:nvGrpSpPr>
        <p:grpSpPr>
          <a:xfrm>
            <a:off x="9003861" y="4413322"/>
            <a:ext cx="688531" cy="1241277"/>
            <a:chOff x="8074316" y="3695043"/>
            <a:chExt cx="688531" cy="1241277"/>
          </a:xfrm>
        </p:grpSpPr>
        <p:sp>
          <p:nvSpPr>
            <p:cNvPr id="1140" name="矩形 1139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1" name="矩形 1140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2" name="矩形 1141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3" name="矩形 1142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4" name="矩形 1143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5" name="矩形 1144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6" name="矩形 1145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7" name="矩形 1146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8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9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0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1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2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3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4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5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56" name="组合 1155"/>
          <p:cNvGrpSpPr/>
          <p:nvPr/>
        </p:nvGrpSpPr>
        <p:grpSpPr>
          <a:xfrm>
            <a:off x="9633847" y="4413153"/>
            <a:ext cx="688531" cy="1241277"/>
            <a:chOff x="8074316" y="3695043"/>
            <a:chExt cx="688531" cy="1241277"/>
          </a:xfrm>
        </p:grpSpPr>
        <p:sp>
          <p:nvSpPr>
            <p:cNvPr id="1157" name="矩形 1156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8" name="矩形 1157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9" name="矩形 1158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0" name="矩形 1159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1" name="矩形 1160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2" name="矩形 1161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3" name="矩形 1162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4" name="矩形 1163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5" name="TextBox 377"/>
            <p:cNvSpPr txBox="1"/>
            <p:nvPr/>
          </p:nvSpPr>
          <p:spPr>
            <a:xfrm>
              <a:off x="8075997" y="37372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6" name="TextBox 378"/>
            <p:cNvSpPr txBox="1"/>
            <p:nvPr/>
          </p:nvSpPr>
          <p:spPr>
            <a:xfrm>
              <a:off x="8074316" y="400368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7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8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69" name="TextBox 382"/>
            <p:cNvSpPr txBox="1"/>
            <p:nvPr/>
          </p:nvSpPr>
          <p:spPr>
            <a:xfrm>
              <a:off x="8421820" y="3695043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0" name="TextBox 383"/>
            <p:cNvSpPr txBox="1"/>
            <p:nvPr/>
          </p:nvSpPr>
          <p:spPr>
            <a:xfrm>
              <a:off x="8424293" y="400365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1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2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73" name="组合 1172"/>
          <p:cNvGrpSpPr/>
          <p:nvPr/>
        </p:nvGrpSpPr>
        <p:grpSpPr>
          <a:xfrm>
            <a:off x="9634580" y="4412840"/>
            <a:ext cx="684815" cy="1240565"/>
            <a:chOff x="8074352" y="3695755"/>
            <a:chExt cx="684815" cy="1240565"/>
          </a:xfrm>
        </p:grpSpPr>
        <p:sp>
          <p:nvSpPr>
            <p:cNvPr id="1174" name="矩形 1173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5" name="矩形 1174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6" name="矩形 1175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7" name="矩形 1176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8" name="矩形 1177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9" name="矩形 1178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0" name="矩形 1179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1" name="矩形 1180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2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3" name="TextBox 378"/>
            <p:cNvSpPr txBox="1"/>
            <p:nvPr/>
          </p:nvSpPr>
          <p:spPr>
            <a:xfrm>
              <a:off x="8074352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4" name="TextBox 379"/>
            <p:cNvSpPr txBox="1"/>
            <p:nvPr/>
          </p:nvSpPr>
          <p:spPr>
            <a:xfrm>
              <a:off x="8082097" y="429734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5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6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7" name="TextBox 383"/>
            <p:cNvSpPr txBox="1"/>
            <p:nvPr/>
          </p:nvSpPr>
          <p:spPr>
            <a:xfrm>
              <a:off x="8420613" y="399692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8" name="TextBox 384"/>
            <p:cNvSpPr txBox="1"/>
            <p:nvPr/>
          </p:nvSpPr>
          <p:spPr>
            <a:xfrm>
              <a:off x="8439849" y="429734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89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90" name="组合 1189"/>
          <p:cNvGrpSpPr/>
          <p:nvPr/>
        </p:nvGrpSpPr>
        <p:grpSpPr>
          <a:xfrm>
            <a:off x="9642552" y="4412928"/>
            <a:ext cx="675609" cy="1240565"/>
            <a:chOff x="8080640" y="3695755"/>
            <a:chExt cx="675609" cy="1240565"/>
          </a:xfrm>
        </p:grpSpPr>
        <p:sp>
          <p:nvSpPr>
            <p:cNvPr id="1191" name="矩形 1190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2" name="矩形 1191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3" name="矩形 1192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4" name="矩形 1193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5" name="矩形 1194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6" name="矩形 1195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7" name="矩形 1196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8" name="矩形 1197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9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0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1" name="TextBox 379"/>
            <p:cNvSpPr txBox="1"/>
            <p:nvPr/>
          </p:nvSpPr>
          <p:spPr>
            <a:xfrm>
              <a:off x="8081779" y="430393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2" name="TextBox 380"/>
            <p:cNvSpPr txBox="1"/>
            <p:nvPr/>
          </p:nvSpPr>
          <p:spPr>
            <a:xfrm>
              <a:off x="8082097" y="4597766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3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4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5" name="TextBox 384"/>
            <p:cNvSpPr txBox="1"/>
            <p:nvPr/>
          </p:nvSpPr>
          <p:spPr>
            <a:xfrm>
              <a:off x="8417695" y="426793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06" name="TextBox 385"/>
            <p:cNvSpPr txBox="1"/>
            <p:nvPr/>
          </p:nvSpPr>
          <p:spPr>
            <a:xfrm>
              <a:off x="8431081" y="455762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7" name="组合 1206"/>
          <p:cNvGrpSpPr/>
          <p:nvPr/>
        </p:nvGrpSpPr>
        <p:grpSpPr>
          <a:xfrm>
            <a:off x="9631757" y="4407606"/>
            <a:ext cx="683391" cy="1226054"/>
            <a:chOff x="8072858" y="3695755"/>
            <a:chExt cx="683391" cy="1226054"/>
          </a:xfrm>
        </p:grpSpPr>
        <p:sp>
          <p:nvSpPr>
            <p:cNvPr id="1208" name="矩形 1207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9" name="矩形 1208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0" name="矩形 1209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1" name="矩形 1210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2" name="矩形 1211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3" name="矩形 1212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4" name="矩形 1213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5" name="矩形 1214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6" name="TextBox 377"/>
            <p:cNvSpPr txBox="1"/>
            <p:nvPr/>
          </p:nvSpPr>
          <p:spPr>
            <a:xfrm>
              <a:off x="8082065" y="372891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7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8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19" name="TextBox 380"/>
            <p:cNvSpPr txBox="1"/>
            <p:nvPr/>
          </p:nvSpPr>
          <p:spPr>
            <a:xfrm>
              <a:off x="8080963" y="4583255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0" name="TextBox 382"/>
            <p:cNvSpPr txBox="1"/>
            <p:nvPr/>
          </p:nvSpPr>
          <p:spPr>
            <a:xfrm>
              <a:off x="8419058" y="3695755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1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2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3" name="TextBox 385"/>
            <p:cNvSpPr txBox="1"/>
            <p:nvPr/>
          </p:nvSpPr>
          <p:spPr>
            <a:xfrm>
              <a:off x="8425984" y="4552107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24" name="组合 1223"/>
          <p:cNvGrpSpPr/>
          <p:nvPr/>
        </p:nvGrpSpPr>
        <p:grpSpPr>
          <a:xfrm>
            <a:off x="9629363" y="4413251"/>
            <a:ext cx="725256" cy="1240081"/>
            <a:chOff x="8072858" y="3694720"/>
            <a:chExt cx="725256" cy="1240081"/>
          </a:xfrm>
        </p:grpSpPr>
        <p:sp>
          <p:nvSpPr>
            <p:cNvPr id="1225" name="矩形 1224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6" name="矩形 1225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7" name="矩形 1226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8" name="矩形 1227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9" name="矩形 1228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0" name="矩形 1229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1" name="矩形 1230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2" name="矩形 1231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3" name="TextBox 377"/>
            <p:cNvSpPr txBox="1"/>
            <p:nvPr/>
          </p:nvSpPr>
          <p:spPr>
            <a:xfrm>
              <a:off x="8077246" y="3728138"/>
              <a:ext cx="445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4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5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6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7" name="TextBox 382"/>
            <p:cNvSpPr txBox="1"/>
            <p:nvPr/>
          </p:nvSpPr>
          <p:spPr>
            <a:xfrm>
              <a:off x="8368188" y="3694720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8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39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0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41" name="组合 1240"/>
          <p:cNvGrpSpPr/>
          <p:nvPr/>
        </p:nvGrpSpPr>
        <p:grpSpPr>
          <a:xfrm>
            <a:off x="9635930" y="4403201"/>
            <a:ext cx="733255" cy="1247834"/>
            <a:chOff x="8072858" y="3686967"/>
            <a:chExt cx="733255" cy="1247834"/>
          </a:xfrm>
        </p:grpSpPr>
        <p:sp>
          <p:nvSpPr>
            <p:cNvPr id="1242" name="矩形 1241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3" name="矩形 1242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4" name="矩形 1243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5" name="矩形 1244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6" name="矩形 1245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7" name="矩形 1246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8" name="矩形 1247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9" name="矩形 1248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0" name="TextBox 377"/>
            <p:cNvSpPr txBox="1"/>
            <p:nvPr/>
          </p:nvSpPr>
          <p:spPr>
            <a:xfrm>
              <a:off x="8080640" y="37255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1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2" name="TextBox 379"/>
            <p:cNvSpPr txBox="1"/>
            <p:nvPr/>
          </p:nvSpPr>
          <p:spPr>
            <a:xfrm>
              <a:off x="8072858" y="430272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3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4" name="TextBox 382"/>
            <p:cNvSpPr txBox="1"/>
            <p:nvPr/>
          </p:nvSpPr>
          <p:spPr>
            <a:xfrm>
              <a:off x="8376187" y="3686967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5" name="TextBox 383"/>
            <p:cNvSpPr txBox="1"/>
            <p:nvPr/>
          </p:nvSpPr>
          <p:spPr>
            <a:xfrm>
              <a:off x="84032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6" name="TextBox 384"/>
            <p:cNvSpPr txBox="1"/>
            <p:nvPr/>
          </p:nvSpPr>
          <p:spPr>
            <a:xfrm>
              <a:off x="8423066" y="426700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7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58" name="组合 1257"/>
          <p:cNvGrpSpPr/>
          <p:nvPr/>
        </p:nvGrpSpPr>
        <p:grpSpPr>
          <a:xfrm>
            <a:off x="9642168" y="4710215"/>
            <a:ext cx="668911" cy="369332"/>
            <a:chOff x="8078003" y="4001925"/>
            <a:chExt cx="668911" cy="369332"/>
          </a:xfrm>
        </p:grpSpPr>
        <p:sp>
          <p:nvSpPr>
            <p:cNvPr id="1261" name="矩形 1260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2" name="矩形 1261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8" name="TextBox 378"/>
            <p:cNvSpPr txBox="1"/>
            <p:nvPr/>
          </p:nvSpPr>
          <p:spPr>
            <a:xfrm>
              <a:off x="8078003" y="4019170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2" name="TextBox 383"/>
            <p:cNvSpPr txBox="1"/>
            <p:nvPr/>
          </p:nvSpPr>
          <p:spPr>
            <a:xfrm>
              <a:off x="8408360" y="400192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75" name="组合 1274"/>
          <p:cNvGrpSpPr/>
          <p:nvPr/>
        </p:nvGrpSpPr>
        <p:grpSpPr>
          <a:xfrm>
            <a:off x="9631404" y="4401722"/>
            <a:ext cx="733255" cy="1247834"/>
            <a:chOff x="8072858" y="3686967"/>
            <a:chExt cx="733255" cy="1247834"/>
          </a:xfrm>
        </p:grpSpPr>
        <p:sp>
          <p:nvSpPr>
            <p:cNvPr id="1276" name="矩形 1275"/>
            <p:cNvSpPr/>
            <p:nvPr/>
          </p:nvSpPr>
          <p:spPr>
            <a:xfrm flipH="1">
              <a:off x="8154097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7" name="矩形 1276"/>
            <p:cNvSpPr/>
            <p:nvPr/>
          </p:nvSpPr>
          <p:spPr>
            <a:xfrm flipH="1">
              <a:off x="8439849" y="3756639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8" name="矩形 1277"/>
            <p:cNvSpPr/>
            <p:nvPr/>
          </p:nvSpPr>
          <p:spPr>
            <a:xfrm flipH="1">
              <a:off x="8154097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9" name="矩形 1278"/>
            <p:cNvSpPr/>
            <p:nvPr/>
          </p:nvSpPr>
          <p:spPr>
            <a:xfrm flipH="1">
              <a:off x="8439849" y="4042391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0" name="矩形 1279"/>
            <p:cNvSpPr/>
            <p:nvPr/>
          </p:nvSpPr>
          <p:spPr>
            <a:xfrm flipH="1">
              <a:off x="8154097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1" name="矩形 1280"/>
            <p:cNvSpPr/>
            <p:nvPr/>
          </p:nvSpPr>
          <p:spPr>
            <a:xfrm flipH="1">
              <a:off x="8439849" y="4328143"/>
              <a:ext cx="285752" cy="285752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2" name="矩形 1281"/>
            <p:cNvSpPr/>
            <p:nvPr/>
          </p:nvSpPr>
          <p:spPr>
            <a:xfrm flipH="1">
              <a:off x="8154097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3" name="矩形 1282"/>
            <p:cNvSpPr/>
            <p:nvPr/>
          </p:nvSpPr>
          <p:spPr>
            <a:xfrm flipH="1">
              <a:off x="8439849" y="4613895"/>
              <a:ext cx="285752" cy="2857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4" name="TextBox 377"/>
            <p:cNvSpPr txBox="1"/>
            <p:nvPr/>
          </p:nvSpPr>
          <p:spPr>
            <a:xfrm>
              <a:off x="8080640" y="372551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5" name="TextBox 378"/>
            <p:cNvSpPr txBox="1"/>
            <p:nvPr/>
          </p:nvSpPr>
          <p:spPr>
            <a:xfrm>
              <a:off x="8080640" y="4021658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6" name="TextBox 379"/>
            <p:cNvSpPr txBox="1"/>
            <p:nvPr/>
          </p:nvSpPr>
          <p:spPr>
            <a:xfrm>
              <a:off x="8080640" y="4300822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7" name="TextBox 380"/>
            <p:cNvSpPr txBox="1"/>
            <p:nvPr/>
          </p:nvSpPr>
          <p:spPr>
            <a:xfrm>
              <a:off x="8072858" y="4596247"/>
              <a:ext cx="4379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00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8" name="TextBox 382"/>
            <p:cNvSpPr txBox="1"/>
            <p:nvPr/>
          </p:nvSpPr>
          <p:spPr>
            <a:xfrm>
              <a:off x="8376187" y="3686967"/>
              <a:ext cx="429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a*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9" name="TextBox 383"/>
            <p:cNvSpPr txBox="1"/>
            <p:nvPr/>
          </p:nvSpPr>
          <p:spPr>
            <a:xfrm>
              <a:off x="8417695" y="4018393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0" name="TextBox 384"/>
            <p:cNvSpPr txBox="1"/>
            <p:nvPr/>
          </p:nvSpPr>
          <p:spPr>
            <a:xfrm>
              <a:off x="8414298" y="426688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1" name="TextBox 385"/>
            <p:cNvSpPr txBox="1"/>
            <p:nvPr/>
          </p:nvSpPr>
          <p:spPr>
            <a:xfrm>
              <a:off x="8422313" y="4546575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F42210E-9B90-3212-EBA0-D5E9EED7B409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90C168B4-A8E7-1CD0-4264-ABE7ED09054E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改进的</a:t>
            </a:r>
            <a:r>
              <a:rPr lang="en-US" altLang="zh-CN" b="0" kern="0" dirty="0"/>
              <a:t>Clock</a:t>
            </a:r>
            <a:r>
              <a:rPr lang="zh-CN" altLang="en-US" b="0" kern="0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266711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3" dur="500" fill="hold"/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2.96296E-6 L 0.05156 -0.00046 " pathEditMode="fixed" rAng="0" ptsTypes="AA">
                                      <p:cBhvr>
                                        <p:cTn id="15" dur="20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7407E-6 L 0.05065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07407E-6 L 0.05183 -2.59259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4.07407E-6 L 0.05053 -2.59259E-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000"/>
                            </p:stCondLst>
                            <p:childTnLst>
                              <p:par>
                                <p:cTn id="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07407E-6 L 0.05182 -0.00138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32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4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0513 0.00023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3000"/>
                            </p:stCondLst>
                            <p:childTnLst>
                              <p:par>
                                <p:cTn id="1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0513 -0.00093 " pathEditMode="relative" rAng="0" ptsTypes="AA">
                                      <p:cBhvr>
                                        <p:cTn id="181" dur="2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35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01" dur="500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05066 7.40741E-7 " pathEditMode="relative" rAng="0" ptsTypes="AA">
                                      <p:cBhvr>
                                        <p:cTn id="203" dur="2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"/>
                            </p:stCondLst>
                            <p:childTnLst>
                              <p:par>
                                <p:cTn id="2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3000"/>
                            </p:stCondLst>
                            <p:childTnLst>
                              <p:par>
                                <p:cTn id="2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0.05196 -0.00047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1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26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 tmFilter="0, 0; .2, .5; .8, .5; 1, 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8" dur="250" autoRev="1" fill="hold"/>
                                        <p:tgtEl>
                                          <p:spTgt spid="11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3500"/>
                            </p:stCondLst>
                            <p:childTnLst>
                              <p:par>
                                <p:cTn id="2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4000"/>
                            </p:stCondLst>
                            <p:childTnLst>
                              <p:par>
                                <p:cTn id="2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5078 -0.00023 " pathEditMode="relative" rAng="0" ptsTypes="AA">
                                      <p:cBhvr>
                                        <p:cTn id="252" dur="2000" fill="hold"/>
                                        <p:tgtEl>
                                          <p:spTgt spid="1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200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2500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4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700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00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 tmFilter="0, 0; .2, .5; .8, .5; 1, 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3" dur="250" autoRev="1" fill="hold"/>
                                        <p:tgtEl>
                                          <p:spTgt spid="12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" grpId="0"/>
      <p:bldP spid="763" grpId="1"/>
      <p:bldP spid="763" grpId="2"/>
      <p:bldP spid="764" grpId="0"/>
      <p:bldP spid="764" grpId="1"/>
      <p:bldP spid="764" grpId="2"/>
      <p:bldP spid="765" grpId="0"/>
      <p:bldP spid="765" grpId="1"/>
      <p:bldP spid="765" grpId="2"/>
      <p:bldP spid="766" grpId="0"/>
      <p:bldP spid="766" grpId="1"/>
      <p:bldP spid="766" grpId="2"/>
      <p:bldP spid="1031" grpId="0"/>
      <p:bldP spid="1031" grpId="1"/>
      <p:bldP spid="1031" grpId="2"/>
      <p:bldP spid="1083" grpId="0"/>
      <p:bldP spid="1083" grpId="1"/>
      <p:bldP spid="1083" grpId="2"/>
      <p:bldP spid="1101" grpId="0"/>
      <p:bldP spid="1101" grpId="1"/>
      <p:bldP spid="1101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9"/>
          <p:cNvSpPr txBox="1"/>
          <p:nvPr/>
        </p:nvSpPr>
        <p:spPr>
          <a:xfrm>
            <a:off x="731520" y="1556792"/>
            <a:ext cx="7704856" cy="49795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120000"/>
              </a:lnSpc>
              <a:tabLst>
                <a:tab pos="715963" algn="l"/>
              </a:tabLst>
            </a:pPr>
            <a:r>
              <a:rPr lang="zh-CN" altLang="en-US" sz="24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局部页面置换算法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古早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sp>
        <p:nvSpPr>
          <p:cNvPr id="14" name="TextBox 9"/>
          <p:cNvSpPr txBox="1"/>
          <p:nvPr/>
        </p:nvSpPr>
        <p:spPr>
          <a:xfrm>
            <a:off x="731520" y="3015653"/>
            <a:ext cx="7704856" cy="49795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>
              <a:lnSpc>
                <a:spcPct val="120000"/>
              </a:lnSpc>
              <a:tabLst>
                <a:tab pos="715963" algn="l"/>
              </a:tabLst>
            </a:pPr>
            <a:r>
              <a:rPr lang="zh-CN" altLang="en-US" sz="24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全局页面置换算法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现代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162108" y="1955212"/>
            <a:ext cx="7871203" cy="430374"/>
            <a:chOff x="1475656" y="1416293"/>
            <a:chExt cx="7871203" cy="430374"/>
          </a:xfrm>
        </p:grpSpPr>
        <p:pic>
          <p:nvPicPr>
            <p:cNvPr id="5" name="图片 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656" y="155789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2" name="TextBox 9"/>
            <p:cNvSpPr txBox="1"/>
            <p:nvPr/>
          </p:nvSpPr>
          <p:spPr>
            <a:xfrm>
              <a:off x="1642003" y="1416293"/>
              <a:ext cx="7704856" cy="4303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置换页面的选择范围仅限于当前进程占用的物理页面内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65022" y="2281497"/>
            <a:ext cx="7868289" cy="430374"/>
            <a:chOff x="1478570" y="1742578"/>
            <a:chExt cx="7868289" cy="430374"/>
          </a:xfrm>
        </p:grpSpPr>
        <p:pic>
          <p:nvPicPr>
            <p:cNvPr id="6" name="图片 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570" y="188656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Box 9"/>
            <p:cNvSpPr txBox="1"/>
            <p:nvPr/>
          </p:nvSpPr>
          <p:spPr>
            <a:xfrm>
              <a:off x="1642003" y="1742578"/>
              <a:ext cx="7704856" cy="4303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最优算法、先进先出算法、最近最久未使用算法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62106" y="2638586"/>
            <a:ext cx="7883570" cy="430374"/>
            <a:chOff x="1475656" y="2099667"/>
            <a:chExt cx="7883570" cy="430374"/>
          </a:xfrm>
        </p:grpSpPr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5656" y="2245581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Box 9"/>
            <p:cNvSpPr txBox="1"/>
            <p:nvPr/>
          </p:nvSpPr>
          <p:spPr>
            <a:xfrm>
              <a:off x="1654370" y="2099667"/>
              <a:ext cx="7704856" cy="4303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时钟算法、最不常用算法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147919" y="3434126"/>
            <a:ext cx="7855922" cy="430374"/>
            <a:chOff x="1461469" y="2861836"/>
            <a:chExt cx="7855922" cy="430374"/>
          </a:xfrm>
        </p:grpSpPr>
        <p:pic>
          <p:nvPicPr>
            <p:cNvPr id="8" name="图片 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469" y="3001497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TextBox 9"/>
            <p:cNvSpPr txBox="1"/>
            <p:nvPr/>
          </p:nvSpPr>
          <p:spPr>
            <a:xfrm>
              <a:off x="1612535" y="2861836"/>
              <a:ext cx="7704856" cy="4303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置换页面的选择范围是所有可换出的物理页面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47919" y="3790714"/>
            <a:ext cx="7855922" cy="430374"/>
            <a:chOff x="1461469" y="3218424"/>
            <a:chExt cx="7855922" cy="430374"/>
          </a:xfrm>
        </p:grpSpPr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1469" y="3347925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9"/>
            <p:cNvSpPr txBox="1"/>
            <p:nvPr/>
          </p:nvSpPr>
          <p:spPr>
            <a:xfrm>
              <a:off x="1612535" y="3218424"/>
              <a:ext cx="7704856" cy="4303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  <a:tabLst>
                  <a:tab pos="715963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工作集算法、缺页率算法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06A1DE90-90B6-470A-4270-16806695B88F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5" name="标题 8">
            <a:extLst>
              <a:ext uri="{FF2B5EF4-FFF2-40B4-BE49-F238E27FC236}">
                <a16:creationId xmlns:a16="http://schemas.microsoft.com/office/drawing/2014/main" id="{1BBA32B0-7F34-B895-9F96-EB803F19872F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页面置换算法分类</a:t>
            </a:r>
          </a:p>
        </p:txBody>
      </p:sp>
    </p:spTree>
    <p:extLst>
      <p:ext uri="{BB962C8B-B14F-4D97-AF65-F5344CB8AC3E}">
        <p14:creationId xmlns:p14="http://schemas.microsoft.com/office/powerpoint/2010/main" val="287705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8054" y="2424584"/>
            <a:ext cx="4254382" cy="474012"/>
            <a:chOff x="899592" y="1485501"/>
            <a:chExt cx="4254382" cy="474012"/>
          </a:xfrm>
        </p:grpSpPr>
        <p:sp>
          <p:nvSpPr>
            <p:cNvPr id="14" name="TextBox 16"/>
            <p:cNvSpPr txBox="1"/>
            <p:nvPr/>
          </p:nvSpPr>
          <p:spPr>
            <a:xfrm>
              <a:off x="899592" y="1497848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Box 8"/>
            <p:cNvSpPr txBox="1"/>
            <p:nvPr/>
          </p:nvSpPr>
          <p:spPr>
            <a:xfrm>
              <a:off x="1259632" y="1485501"/>
              <a:ext cx="3894342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全局置换算法要解决的问题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256651" y="3532946"/>
            <a:ext cx="6437610" cy="400110"/>
            <a:chOff x="1418189" y="2593865"/>
            <a:chExt cx="6437610" cy="400110"/>
          </a:xfrm>
        </p:grpSpPr>
        <p:sp>
          <p:nvSpPr>
            <p:cNvPr id="21" name="TextBox 20"/>
            <p:cNvSpPr txBox="1"/>
            <p:nvPr/>
          </p:nvSpPr>
          <p:spPr>
            <a:xfrm>
              <a:off x="1569255" y="2593865"/>
              <a:ext cx="628654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全局置换算法需要确定分配给进程的物理页面数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2" name="图片 1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189" y="270707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4" name="组合 3"/>
          <p:cNvGrpSpPr/>
          <p:nvPr/>
        </p:nvGrpSpPr>
        <p:grpSpPr>
          <a:xfrm>
            <a:off x="1256651" y="3169697"/>
            <a:ext cx="5919468" cy="400110"/>
            <a:chOff x="1418189" y="2230616"/>
            <a:chExt cx="5919468" cy="400110"/>
          </a:xfrm>
        </p:grpSpPr>
        <p:sp>
          <p:nvSpPr>
            <p:cNvPr id="23" name="TextBox 22"/>
            <p:cNvSpPr txBox="1"/>
            <p:nvPr/>
          </p:nvSpPr>
          <p:spPr>
            <a:xfrm>
              <a:off x="1569254" y="2230616"/>
              <a:ext cx="576840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分配给进程的内存也需要在不同阶段有所变化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" name="图片 1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189" y="2346864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1256651" y="2818609"/>
            <a:ext cx="4623324" cy="400110"/>
            <a:chOff x="1418189" y="1879528"/>
            <a:chExt cx="4623324" cy="400110"/>
          </a:xfrm>
        </p:grpSpPr>
        <p:sp>
          <p:nvSpPr>
            <p:cNvPr id="9" name="TextBox 8"/>
            <p:cNvSpPr txBox="1"/>
            <p:nvPr/>
          </p:nvSpPr>
          <p:spPr>
            <a:xfrm>
              <a:off x="1569254" y="1879528"/>
              <a:ext cx="4472259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进程在不同阶段的内存需求是变化的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8189" y="198843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6" name="组合 5"/>
          <p:cNvGrpSpPr/>
          <p:nvPr/>
        </p:nvGrpSpPr>
        <p:grpSpPr>
          <a:xfrm>
            <a:off x="731520" y="1556792"/>
            <a:ext cx="6335530" cy="830997"/>
            <a:chOff x="921391" y="1070209"/>
            <a:chExt cx="6335530" cy="830997"/>
          </a:xfrm>
        </p:grpSpPr>
        <p:sp>
          <p:nvSpPr>
            <p:cNvPr id="8" name="TextBox 7"/>
            <p:cNvSpPr txBox="1"/>
            <p:nvPr/>
          </p:nvSpPr>
          <p:spPr>
            <a:xfrm>
              <a:off x="921391" y="1070209"/>
              <a:ext cx="6335530" cy="83099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思路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全局置换算法为进程分配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可变数目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的物理页面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6522" y="1607379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4AE2045-5148-C250-9AE0-BAFC41A92AD7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0" name="标题 8">
            <a:extLst>
              <a:ext uri="{FF2B5EF4-FFF2-40B4-BE49-F238E27FC236}">
                <a16:creationId xmlns:a16="http://schemas.microsoft.com/office/drawing/2014/main" id="{107759BA-9AEA-C631-4FBA-CAD8E681D8A9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全局置换算法</a:t>
            </a:r>
          </a:p>
        </p:txBody>
      </p:sp>
    </p:spTree>
    <p:extLst>
      <p:ext uri="{BB962C8B-B14F-4D97-AF65-F5344CB8AC3E}">
        <p14:creationId xmlns:p14="http://schemas.microsoft.com/office/powerpoint/2010/main" val="15319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81226" y="1670946"/>
            <a:ext cx="519116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FIFO 页面置换算法: 假设初始顺序 a-&gt;b-&gt;c 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2473520" y="2480483"/>
            <a:ext cx="6483372" cy="584495"/>
            <a:chOff x="949520" y="1623231"/>
            <a:chExt cx="6483372" cy="584495"/>
          </a:xfrm>
        </p:grpSpPr>
        <p:sp>
          <p:nvSpPr>
            <p:cNvPr id="176" name="矩形 175"/>
            <p:cNvSpPr/>
            <p:nvPr/>
          </p:nvSpPr>
          <p:spPr>
            <a:xfrm>
              <a:off x="949520" y="1625584"/>
              <a:ext cx="6480000" cy="5821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99752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6889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4026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11636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83008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5438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42575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99712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568496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39868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11240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82612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853984" y="162323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0089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226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143636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15008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86380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5775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42912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00496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71868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143240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714612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285984" y="1892908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972478" y="1630851"/>
              <a:ext cx="7858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972478" y="1892908"/>
              <a:ext cx="10991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</a:t>
              </a:r>
            </a:p>
          </p:txBody>
        </p:sp>
        <p:cxnSp>
          <p:nvCxnSpPr>
            <p:cNvPr id="4" name="直接连接符 3"/>
            <p:cNvCxnSpPr>
              <a:stCxn id="176" idx="1"/>
            </p:cNvCxnSpPr>
            <p:nvPr/>
          </p:nvCxnSpPr>
          <p:spPr>
            <a:xfrm>
              <a:off x="949520" y="1916655"/>
              <a:ext cx="6480000" cy="14353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>
              <a:off x="2260869" y="1624632"/>
              <a:ext cx="0" cy="58132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2473520" y="2805466"/>
            <a:ext cx="6480000" cy="1559638"/>
            <a:chOff x="949520" y="1555488"/>
            <a:chExt cx="6480000" cy="1559638"/>
          </a:xfrm>
        </p:grpSpPr>
        <p:sp>
          <p:nvSpPr>
            <p:cNvPr id="13" name="矩形 12"/>
            <p:cNvSpPr/>
            <p:nvPr/>
          </p:nvSpPr>
          <p:spPr>
            <a:xfrm>
              <a:off x="949520" y="1814625"/>
              <a:ext cx="6480000" cy="126000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2260437" y="1823380"/>
              <a:ext cx="0" cy="1006486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1875747" y="1821666"/>
              <a:ext cx="0" cy="99282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3565240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36853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2708466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286823" y="1795745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1859070" y="1793412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1425125" y="182739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566444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137816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709188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2280560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1851932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1423304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3566444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1851932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-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423304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565240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3136853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7" name="TextBox 276"/>
            <p:cNvSpPr txBox="1"/>
            <p:nvPr/>
          </p:nvSpPr>
          <p:spPr>
            <a:xfrm>
              <a:off x="2708466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2280079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9" name="TextBox 278"/>
            <p:cNvSpPr txBox="1"/>
            <p:nvPr/>
          </p:nvSpPr>
          <p:spPr>
            <a:xfrm>
              <a:off x="1851691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0" name="TextBox 279"/>
            <p:cNvSpPr txBox="1"/>
            <p:nvPr/>
          </p:nvSpPr>
          <p:spPr>
            <a:xfrm>
              <a:off x="1423304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3986248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987452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3987452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986248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4410332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4411536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4411536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4410332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4851124" y="1796486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4852328" y="2310671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852328" y="2546997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4851124" y="2067057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26285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526406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526406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526285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5697902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5699106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699106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5697902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13700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613821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613821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613700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6555158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6556362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6556362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6555158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6968546" y="1797438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6969750" y="2311623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969750" y="2547949"/>
              <a:ext cx="432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968546" y="2068009"/>
              <a:ext cx="4317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967054" y="2807349"/>
              <a:ext cx="10072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</a:p>
          </p:txBody>
        </p:sp>
        <p:sp>
          <p:nvSpPr>
            <p:cNvPr id="175" name="TextBox 328"/>
            <p:cNvSpPr txBox="1"/>
            <p:nvPr/>
          </p:nvSpPr>
          <p:spPr>
            <a:xfrm>
              <a:off x="958655" y="1986803"/>
              <a:ext cx="369332" cy="707886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物理帧号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949520" y="2822991"/>
              <a:ext cx="6480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/>
            <p:cNvGrpSpPr/>
            <p:nvPr/>
          </p:nvGrpSpPr>
          <p:grpSpPr>
            <a:xfrm>
              <a:off x="3679570" y="1555488"/>
              <a:ext cx="234000" cy="1489560"/>
              <a:chOff x="3679570" y="1555488"/>
              <a:chExt cx="234000" cy="1489560"/>
            </a:xfrm>
          </p:grpSpPr>
          <p:sp>
            <p:nvSpPr>
              <p:cNvPr id="225" name="AutoShape 100"/>
              <p:cNvSpPr>
                <a:spLocks noChangeArrowheads="1"/>
              </p:cNvSpPr>
              <p:nvPr/>
            </p:nvSpPr>
            <p:spPr bwMode="auto">
              <a:xfrm>
                <a:off x="3706570" y="2865048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26" name="Oval 101"/>
              <p:cNvSpPr>
                <a:spLocks/>
              </p:cNvSpPr>
              <p:nvPr/>
            </p:nvSpPr>
            <p:spPr bwMode="auto">
              <a:xfrm>
                <a:off x="3679570" y="1555488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227" name="组合 226"/>
          <p:cNvGrpSpPr/>
          <p:nvPr/>
        </p:nvGrpSpPr>
        <p:grpSpPr>
          <a:xfrm>
            <a:off x="2473520" y="2785218"/>
            <a:ext cx="6480000" cy="1349257"/>
            <a:chOff x="949520" y="1535238"/>
            <a:chExt cx="6480000" cy="1349257"/>
          </a:xfrm>
        </p:grpSpPr>
        <p:grpSp>
          <p:nvGrpSpPr>
            <p:cNvPr id="228" name="组合 227"/>
            <p:cNvGrpSpPr/>
            <p:nvPr/>
          </p:nvGrpSpPr>
          <p:grpSpPr>
            <a:xfrm>
              <a:off x="949520" y="1815608"/>
              <a:ext cx="6480000" cy="1068887"/>
              <a:chOff x="954944" y="1987328"/>
              <a:chExt cx="6480000" cy="1068887"/>
            </a:xfrm>
          </p:grpSpPr>
          <p:sp>
            <p:nvSpPr>
              <p:cNvPr id="274" name="矩形 273"/>
              <p:cNvSpPr/>
              <p:nvPr/>
            </p:nvSpPr>
            <p:spPr>
              <a:xfrm>
                <a:off x="954944" y="1988779"/>
                <a:ext cx="6480000" cy="1058301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9" name="直接连接符 288"/>
              <p:cNvCxnSpPr/>
              <p:nvPr/>
            </p:nvCxnSpPr>
            <p:spPr>
              <a:xfrm>
                <a:off x="1902885" y="1987328"/>
                <a:ext cx="0" cy="779821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直接连接符 289"/>
              <p:cNvCxnSpPr/>
              <p:nvPr/>
            </p:nvCxnSpPr>
            <p:spPr>
              <a:xfrm>
                <a:off x="2260869" y="1994370"/>
                <a:ext cx="0" cy="772779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3" name="TextBox 145"/>
              <p:cNvSpPr txBox="1"/>
              <p:nvPr/>
            </p:nvSpPr>
            <p:spPr>
              <a:xfrm>
                <a:off x="7000892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4" name="TextBox 146"/>
              <p:cNvSpPr txBox="1"/>
              <p:nvPr/>
            </p:nvSpPr>
            <p:spPr>
              <a:xfrm>
                <a:off x="6572264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5" name="TextBox 147"/>
              <p:cNvSpPr txBox="1"/>
              <p:nvPr/>
            </p:nvSpPr>
            <p:spPr>
              <a:xfrm>
                <a:off x="6143636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6" name="TextBox 148"/>
              <p:cNvSpPr txBox="1"/>
              <p:nvPr/>
            </p:nvSpPr>
            <p:spPr>
              <a:xfrm>
                <a:off x="5715008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7" name="TextBox 149"/>
              <p:cNvSpPr txBox="1"/>
              <p:nvPr/>
            </p:nvSpPr>
            <p:spPr>
              <a:xfrm>
                <a:off x="5286380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8" name="TextBox 150"/>
              <p:cNvSpPr txBox="1"/>
              <p:nvPr/>
            </p:nvSpPr>
            <p:spPr>
              <a:xfrm>
                <a:off x="4857752" y="199568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9" name="TextBox 151"/>
              <p:cNvSpPr txBox="1"/>
              <p:nvPr/>
            </p:nvSpPr>
            <p:spPr>
              <a:xfrm>
                <a:off x="4429124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0" name="TextBox 152"/>
              <p:cNvSpPr txBox="1"/>
              <p:nvPr/>
            </p:nvSpPr>
            <p:spPr>
              <a:xfrm>
                <a:off x="4000496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1" name="TextBox 153"/>
              <p:cNvSpPr txBox="1"/>
              <p:nvPr/>
            </p:nvSpPr>
            <p:spPr>
              <a:xfrm>
                <a:off x="3571868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2" name="TextBox 154"/>
              <p:cNvSpPr txBox="1"/>
              <p:nvPr/>
            </p:nvSpPr>
            <p:spPr>
              <a:xfrm>
                <a:off x="3143240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3" name="TextBox 155"/>
              <p:cNvSpPr txBox="1"/>
              <p:nvPr/>
            </p:nvSpPr>
            <p:spPr>
              <a:xfrm>
                <a:off x="2714612" y="20187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4" name="TextBox 156"/>
              <p:cNvSpPr txBox="1"/>
              <p:nvPr/>
            </p:nvSpPr>
            <p:spPr>
              <a:xfrm>
                <a:off x="2285984" y="2025646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5" name="TextBox 157"/>
              <p:cNvSpPr txBox="1"/>
              <p:nvPr/>
            </p:nvSpPr>
            <p:spPr>
              <a:xfrm>
                <a:off x="1860485" y="201697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6" name="TextBox 158"/>
              <p:cNvSpPr txBox="1"/>
              <p:nvPr/>
            </p:nvSpPr>
            <p:spPr>
              <a:xfrm>
                <a:off x="1436005" y="2033277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0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7" name="TextBox 160"/>
              <p:cNvSpPr txBox="1"/>
              <p:nvPr/>
            </p:nvSpPr>
            <p:spPr>
              <a:xfrm>
                <a:off x="700089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8" name="TextBox 161"/>
              <p:cNvSpPr txBox="1"/>
              <p:nvPr/>
            </p:nvSpPr>
            <p:spPr>
              <a:xfrm>
                <a:off x="657226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49" name="TextBox 162"/>
              <p:cNvSpPr txBox="1"/>
              <p:nvPr/>
            </p:nvSpPr>
            <p:spPr>
              <a:xfrm>
                <a:off x="614363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0" name="TextBox 163"/>
              <p:cNvSpPr txBox="1"/>
              <p:nvPr/>
            </p:nvSpPr>
            <p:spPr>
              <a:xfrm>
                <a:off x="571500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1" name="TextBox 164"/>
              <p:cNvSpPr txBox="1"/>
              <p:nvPr/>
            </p:nvSpPr>
            <p:spPr>
              <a:xfrm>
                <a:off x="5286380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2" name="TextBox 165"/>
              <p:cNvSpPr txBox="1"/>
              <p:nvPr/>
            </p:nvSpPr>
            <p:spPr>
              <a:xfrm>
                <a:off x="485775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3" name="TextBox 166"/>
              <p:cNvSpPr txBox="1"/>
              <p:nvPr/>
            </p:nvSpPr>
            <p:spPr>
              <a:xfrm>
                <a:off x="442912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4" name="TextBox 167"/>
              <p:cNvSpPr txBox="1"/>
              <p:nvPr/>
            </p:nvSpPr>
            <p:spPr>
              <a:xfrm>
                <a:off x="400049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5" name="TextBox 168"/>
              <p:cNvSpPr txBox="1"/>
              <p:nvPr/>
            </p:nvSpPr>
            <p:spPr>
              <a:xfrm>
                <a:off x="357186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6" name="TextBox 169"/>
              <p:cNvSpPr txBox="1"/>
              <p:nvPr/>
            </p:nvSpPr>
            <p:spPr>
              <a:xfrm>
                <a:off x="3143240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7" name="TextBox 170"/>
              <p:cNvSpPr txBox="1"/>
              <p:nvPr/>
            </p:nvSpPr>
            <p:spPr>
              <a:xfrm>
                <a:off x="2714612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8" name="TextBox 171"/>
              <p:cNvSpPr txBox="1"/>
              <p:nvPr/>
            </p:nvSpPr>
            <p:spPr>
              <a:xfrm>
                <a:off x="2285984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9" name="TextBox 172"/>
              <p:cNvSpPr txBox="1"/>
              <p:nvPr/>
            </p:nvSpPr>
            <p:spPr>
              <a:xfrm>
                <a:off x="1857356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0" name="TextBox 173"/>
              <p:cNvSpPr txBox="1"/>
              <p:nvPr/>
            </p:nvSpPr>
            <p:spPr>
              <a:xfrm>
                <a:off x="1428728" y="2460823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1" name="TextBox 251"/>
              <p:cNvSpPr txBox="1"/>
              <p:nvPr/>
            </p:nvSpPr>
            <p:spPr>
              <a:xfrm>
                <a:off x="700089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2" name="TextBox 252"/>
              <p:cNvSpPr txBox="1"/>
              <p:nvPr/>
            </p:nvSpPr>
            <p:spPr>
              <a:xfrm>
                <a:off x="6572264" y="2246411"/>
                <a:ext cx="4320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c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3" name="TextBox 253"/>
              <p:cNvSpPr txBox="1"/>
              <p:nvPr/>
            </p:nvSpPr>
            <p:spPr>
              <a:xfrm>
                <a:off x="6143636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4" name="TextBox 254"/>
              <p:cNvSpPr txBox="1"/>
              <p:nvPr/>
            </p:nvSpPr>
            <p:spPr>
              <a:xfrm>
                <a:off x="571500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5" name="TextBox 255"/>
              <p:cNvSpPr txBox="1"/>
              <p:nvPr/>
            </p:nvSpPr>
            <p:spPr>
              <a:xfrm>
                <a:off x="5286380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d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6" name="TextBox 256"/>
              <p:cNvSpPr txBox="1"/>
              <p:nvPr/>
            </p:nvSpPr>
            <p:spPr>
              <a:xfrm>
                <a:off x="485775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7" name="TextBox 257"/>
              <p:cNvSpPr txBox="1"/>
              <p:nvPr/>
            </p:nvSpPr>
            <p:spPr>
              <a:xfrm>
                <a:off x="4429124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8" name="TextBox 258"/>
              <p:cNvSpPr txBox="1"/>
              <p:nvPr/>
            </p:nvSpPr>
            <p:spPr>
              <a:xfrm>
                <a:off x="4000496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a</a:t>
                </a:r>
                <a:endPara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69" name="TextBox 259"/>
              <p:cNvSpPr txBox="1"/>
              <p:nvPr/>
            </p:nvSpPr>
            <p:spPr>
              <a:xfrm>
                <a:off x="357186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0" name="TextBox 260"/>
              <p:cNvSpPr txBox="1"/>
              <p:nvPr/>
            </p:nvSpPr>
            <p:spPr>
              <a:xfrm>
                <a:off x="3143240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1" name="TextBox 261"/>
              <p:cNvSpPr txBox="1"/>
              <p:nvPr/>
            </p:nvSpPr>
            <p:spPr>
              <a:xfrm>
                <a:off x="2714612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2" name="TextBox 262"/>
              <p:cNvSpPr txBox="1"/>
              <p:nvPr/>
            </p:nvSpPr>
            <p:spPr>
              <a:xfrm>
                <a:off x="2285984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3" name="TextBox 263"/>
              <p:cNvSpPr txBox="1"/>
              <p:nvPr/>
            </p:nvSpPr>
            <p:spPr>
              <a:xfrm>
                <a:off x="1860485" y="2240714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b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4" name="TextBox 264"/>
              <p:cNvSpPr txBox="1"/>
              <p:nvPr/>
            </p:nvSpPr>
            <p:spPr>
              <a:xfrm>
                <a:off x="1428728" y="2246411"/>
                <a:ext cx="4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75" name="TextBox 326"/>
              <p:cNvSpPr txBox="1"/>
              <p:nvPr/>
            </p:nvSpPr>
            <p:spPr>
              <a:xfrm>
                <a:off x="964953" y="2748438"/>
                <a:ext cx="100723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缺页状态</a:t>
                </a:r>
              </a:p>
            </p:txBody>
          </p:sp>
          <p:sp>
            <p:nvSpPr>
              <p:cNvPr id="376" name="TextBox 328"/>
              <p:cNvSpPr txBox="1"/>
              <p:nvPr/>
            </p:nvSpPr>
            <p:spPr>
              <a:xfrm>
                <a:off x="964079" y="2000307"/>
                <a:ext cx="369332" cy="7078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物理帧号</a:t>
                </a:r>
                <a:endPara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377" name="直接连接符 376"/>
              <p:cNvCxnSpPr/>
              <p:nvPr/>
            </p:nvCxnSpPr>
            <p:spPr>
              <a:xfrm>
                <a:off x="964079" y="2768600"/>
                <a:ext cx="6465441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组合 229"/>
            <p:cNvGrpSpPr/>
            <p:nvPr/>
          </p:nvGrpSpPr>
          <p:grpSpPr>
            <a:xfrm>
              <a:off x="3679570" y="1555488"/>
              <a:ext cx="234000" cy="1268270"/>
              <a:chOff x="4518037" y="1556793"/>
              <a:chExt cx="234000" cy="1268270"/>
            </a:xfrm>
          </p:grpSpPr>
          <p:sp>
            <p:nvSpPr>
              <p:cNvPr id="272" name="AutoShape 100"/>
              <p:cNvSpPr>
                <a:spLocks noChangeArrowheads="1"/>
              </p:cNvSpPr>
              <p:nvPr/>
            </p:nvSpPr>
            <p:spPr bwMode="auto">
              <a:xfrm>
                <a:off x="4545037" y="264506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73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1" name="组合 230"/>
            <p:cNvGrpSpPr/>
            <p:nvPr/>
          </p:nvGrpSpPr>
          <p:grpSpPr>
            <a:xfrm>
              <a:off x="4099267" y="1548808"/>
              <a:ext cx="234000" cy="1274950"/>
              <a:chOff x="4518037" y="1556793"/>
              <a:chExt cx="234000" cy="1274950"/>
            </a:xfrm>
          </p:grpSpPr>
          <p:sp>
            <p:nvSpPr>
              <p:cNvPr id="270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71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2" name="组合 231"/>
            <p:cNvGrpSpPr/>
            <p:nvPr/>
          </p:nvGrpSpPr>
          <p:grpSpPr>
            <a:xfrm>
              <a:off x="4524752" y="1548808"/>
              <a:ext cx="234000" cy="1274950"/>
              <a:chOff x="4518037" y="1556793"/>
              <a:chExt cx="234000" cy="1274950"/>
            </a:xfrm>
          </p:grpSpPr>
          <p:sp>
            <p:nvSpPr>
              <p:cNvPr id="268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69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5" name="组合 234"/>
            <p:cNvGrpSpPr/>
            <p:nvPr/>
          </p:nvGrpSpPr>
          <p:grpSpPr>
            <a:xfrm>
              <a:off x="4957783" y="1542279"/>
              <a:ext cx="234000" cy="1281479"/>
              <a:chOff x="4518037" y="1556793"/>
              <a:chExt cx="234000" cy="1281479"/>
            </a:xfrm>
          </p:grpSpPr>
          <p:sp>
            <p:nvSpPr>
              <p:cNvPr id="266" name="AutoShape 100"/>
              <p:cNvSpPr>
                <a:spLocks noChangeArrowheads="1"/>
              </p:cNvSpPr>
              <p:nvPr/>
            </p:nvSpPr>
            <p:spPr bwMode="auto">
              <a:xfrm>
                <a:off x="4545037" y="2658272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67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6" name="组合 235"/>
            <p:cNvGrpSpPr/>
            <p:nvPr/>
          </p:nvGrpSpPr>
          <p:grpSpPr>
            <a:xfrm>
              <a:off x="5382008" y="1535238"/>
              <a:ext cx="234000" cy="1288520"/>
              <a:chOff x="4518037" y="1556793"/>
              <a:chExt cx="234000" cy="1288520"/>
            </a:xfrm>
          </p:grpSpPr>
          <p:sp>
            <p:nvSpPr>
              <p:cNvPr id="250" name="AutoShape 100"/>
              <p:cNvSpPr>
                <a:spLocks noChangeArrowheads="1"/>
              </p:cNvSpPr>
              <p:nvPr/>
            </p:nvSpPr>
            <p:spPr bwMode="auto">
              <a:xfrm>
                <a:off x="4545037" y="266531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51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7" name="组合 236"/>
            <p:cNvGrpSpPr/>
            <p:nvPr/>
          </p:nvGrpSpPr>
          <p:grpSpPr>
            <a:xfrm>
              <a:off x="5806650" y="1548808"/>
              <a:ext cx="234000" cy="1274950"/>
              <a:chOff x="4518037" y="1556793"/>
              <a:chExt cx="234000" cy="1274950"/>
            </a:xfrm>
          </p:grpSpPr>
          <p:sp>
            <p:nvSpPr>
              <p:cNvPr id="248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9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8" name="组合 237"/>
            <p:cNvGrpSpPr/>
            <p:nvPr/>
          </p:nvGrpSpPr>
          <p:grpSpPr>
            <a:xfrm>
              <a:off x="6247492" y="1548808"/>
              <a:ext cx="234000" cy="1274950"/>
              <a:chOff x="4518037" y="1556793"/>
              <a:chExt cx="234000" cy="1274950"/>
            </a:xfrm>
          </p:grpSpPr>
          <p:sp>
            <p:nvSpPr>
              <p:cNvPr id="246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7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>
              <a:off x="6675000" y="1548808"/>
              <a:ext cx="234000" cy="1274950"/>
              <a:chOff x="4518037" y="1556793"/>
              <a:chExt cx="234000" cy="1274950"/>
            </a:xfrm>
          </p:grpSpPr>
          <p:sp>
            <p:nvSpPr>
              <p:cNvPr id="243" name="AutoShape 100"/>
              <p:cNvSpPr>
                <a:spLocks noChangeArrowheads="1"/>
              </p:cNvSpPr>
              <p:nvPr/>
            </p:nvSpPr>
            <p:spPr bwMode="auto">
              <a:xfrm>
                <a:off x="4545037" y="2651743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5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240" name="组合 239"/>
            <p:cNvGrpSpPr/>
            <p:nvPr/>
          </p:nvGrpSpPr>
          <p:grpSpPr>
            <a:xfrm>
              <a:off x="7101384" y="1542279"/>
              <a:ext cx="234000" cy="1281479"/>
              <a:chOff x="4518037" y="1556793"/>
              <a:chExt cx="234000" cy="1281479"/>
            </a:xfrm>
          </p:grpSpPr>
          <p:sp>
            <p:nvSpPr>
              <p:cNvPr id="241" name="AutoShape 100"/>
              <p:cNvSpPr>
                <a:spLocks noChangeArrowheads="1"/>
              </p:cNvSpPr>
              <p:nvPr/>
            </p:nvSpPr>
            <p:spPr bwMode="auto">
              <a:xfrm>
                <a:off x="4545037" y="2658272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2" name="Oval 101"/>
              <p:cNvSpPr>
                <a:spLocks/>
              </p:cNvSpPr>
              <p:nvPr/>
            </p:nvSpPr>
            <p:spPr bwMode="auto">
              <a:xfrm>
                <a:off x="4518037" y="1556793"/>
                <a:ext cx="234000" cy="234000"/>
              </a:xfrm>
              <a:prstGeom prst="ellipse">
                <a:avLst/>
              </a:prstGeom>
              <a:noFill/>
              <a:ln w="28575" cmpd="sng">
                <a:solidFill>
                  <a:srgbClr val="7030A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3200">
                  <a:solidFill>
                    <a:srgbClr val="000099"/>
                  </a:solidFill>
                </a:endParaRPr>
              </a:p>
            </p:txBody>
          </p:sp>
        </p:grpSp>
      </p:grpSp>
      <p:sp>
        <p:nvSpPr>
          <p:cNvPr id="378" name="TextBox 257"/>
          <p:cNvSpPr txBox="1"/>
          <p:nvPr/>
        </p:nvSpPr>
        <p:spPr>
          <a:xfrm>
            <a:off x="2406772" y="2068094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3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79" name="TextBox 257"/>
          <p:cNvSpPr txBox="1"/>
          <p:nvPr/>
        </p:nvSpPr>
        <p:spPr>
          <a:xfrm>
            <a:off x="4662971" y="2068094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9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0" name="TextBox 257"/>
          <p:cNvSpPr txBox="1"/>
          <p:nvPr/>
        </p:nvSpPr>
        <p:spPr>
          <a:xfrm>
            <a:off x="2406772" y="2068094"/>
            <a:ext cx="264903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物理页面数: 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4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381" name="TextBox 257"/>
          <p:cNvSpPr txBox="1"/>
          <p:nvPr/>
        </p:nvSpPr>
        <p:spPr>
          <a:xfrm>
            <a:off x="4662971" y="2068094"/>
            <a:ext cx="2253404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缺页次数: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1</a:t>
            </a:r>
            <a:endParaRPr lang="zh-CN" altLang="en-US" sz="2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AEF39F6-D34F-7A43-9067-204383ACB271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3E9B72B1-71AE-4F7C-88B2-9F864547BA96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物理页面分配不足带来的问题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BFDA94-B8E7-4BCF-A0F4-2F5F85BB23E5}"/>
              </a:ext>
            </a:extLst>
          </p:cNvPr>
          <p:cNvSpPr txBox="1"/>
          <p:nvPr/>
        </p:nvSpPr>
        <p:spPr>
          <a:xfrm>
            <a:off x="2207568" y="5301208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找到近期程序频繁访问的页面的数量，并为之分配物理页</a:t>
            </a:r>
          </a:p>
        </p:txBody>
      </p:sp>
    </p:spTree>
    <p:extLst>
      <p:ext uri="{BB962C8B-B14F-4D97-AF65-F5344CB8AC3E}">
        <p14:creationId xmlns:p14="http://schemas.microsoft.com/office/powerpoint/2010/main" val="270639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/>
      <p:bldP spid="378" grpId="1"/>
      <p:bldP spid="379" grpId="0"/>
      <p:bldP spid="379" grpId="1"/>
      <p:bldP spid="380" grpId="0"/>
      <p:bldP spid="381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31520" y="1556792"/>
            <a:ext cx="7877858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76250" indent="-476250">
              <a:buClr>
                <a:srgbClr val="FFFF66"/>
              </a:buClr>
            </a:pP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charset="0"/>
              </a:rPr>
              <a:t>一个进程当前正在使用的逻辑页面集合，可表示为二元函数W(t, 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charset="0"/>
              </a:rPr>
              <a:t></a:t>
            </a:r>
            <a:r>
              <a: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charset="0"/>
              </a:rPr>
              <a:t>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425560" y="2060176"/>
            <a:ext cx="10071040" cy="782414"/>
            <a:chOff x="945560" y="1687738"/>
            <a:chExt cx="10071040" cy="782414"/>
          </a:xfrm>
        </p:grpSpPr>
        <p:sp>
          <p:nvSpPr>
            <p:cNvPr id="83" name="TextBox 82"/>
            <p:cNvSpPr txBox="1"/>
            <p:nvPr/>
          </p:nvSpPr>
          <p:spPr>
            <a:xfrm>
              <a:off x="945560" y="171109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■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85972" y="1687738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charset="0"/>
                </a:rPr>
                <a:t>t是当前的执行时刻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45560" y="2070042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■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85972" y="2046682"/>
              <a:ext cx="973062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charset="0"/>
                </a:rPr>
                <a:t> 称为工作集窗口（working-set window ），即一个定长的页面访问时间窗口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425560" y="2780928"/>
            <a:ext cx="9711000" cy="804144"/>
            <a:chOff x="945560" y="2684466"/>
            <a:chExt cx="9711000" cy="804144"/>
          </a:xfrm>
        </p:grpSpPr>
        <p:sp>
          <p:nvSpPr>
            <p:cNvPr id="13" name="TextBox 12"/>
            <p:cNvSpPr txBox="1"/>
            <p:nvPr/>
          </p:nvSpPr>
          <p:spPr>
            <a:xfrm>
              <a:off x="945560" y="270782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■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285972" y="2684466"/>
              <a:ext cx="937058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charset="0"/>
                </a:rPr>
                <a:t>W(t, 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charset="0"/>
                </a:rPr>
                <a:t>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charset="0"/>
                </a:rPr>
                <a:t>)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charset="0"/>
                </a:rPr>
                <a:t>是指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charset="0"/>
                </a:rPr>
                <a:t>在当前时刻 t 前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charset="0"/>
                </a:rPr>
                <a:t>的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charset="0"/>
                </a:rPr>
                <a:t> 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charset="0"/>
                </a:rPr>
                <a:t>时间窗口中的所有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charset="0"/>
                </a:rPr>
                <a:t>访问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charset="0"/>
                </a:rPr>
                <a:t>页面所组成的集合</a:t>
              </a:r>
              <a:endParaRPr lang="zh-CN" altLang="en-US" sz="20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45560" y="3088500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■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972" y="3065140"/>
              <a:ext cx="502220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charset="0"/>
                </a:rPr>
                <a:t>| W(t, ) | 指工作集的大小，即页面数目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25CD793-357F-F437-370C-2D6572CDAEDA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5" name="标题 8">
            <a:extLst>
              <a:ext uri="{FF2B5EF4-FFF2-40B4-BE49-F238E27FC236}">
                <a16:creationId xmlns:a16="http://schemas.microsoft.com/office/drawing/2014/main" id="{B9361267-41CB-60AD-3402-F42D967084D9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工作集</a:t>
            </a:r>
          </a:p>
        </p:txBody>
      </p:sp>
    </p:spTree>
    <p:extLst>
      <p:ext uri="{BB962C8B-B14F-4D97-AF65-F5344CB8AC3E}">
        <p14:creationId xmlns:p14="http://schemas.microsoft.com/office/powerpoint/2010/main" val="11981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2355846" y="2428868"/>
            <a:ext cx="78010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2 6 1 5 7 7 7 7 5 1 6 2 3 4 1 2 3 4 4 4 3 4 3 4 4 4 1 3 2 7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81224" y="1892944"/>
            <a:ext cx="208848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页面访问顺序：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F4F8054-C71F-42C6-B1A0-4B32D73233AF}"/>
              </a:ext>
            </a:extLst>
          </p:cNvPr>
          <p:cNvGrpSpPr/>
          <p:nvPr/>
        </p:nvGrpSpPr>
        <p:grpSpPr>
          <a:xfrm>
            <a:off x="3683762" y="2678448"/>
            <a:ext cx="2143140" cy="1580263"/>
            <a:chOff x="3683762" y="2678448"/>
            <a:chExt cx="2143140" cy="1580263"/>
          </a:xfrm>
        </p:grpSpPr>
        <p:sp>
          <p:nvSpPr>
            <p:cNvPr id="38" name="矩形 37"/>
            <p:cNvSpPr/>
            <p:nvPr/>
          </p:nvSpPr>
          <p:spPr>
            <a:xfrm>
              <a:off x="4551986" y="2815402"/>
              <a:ext cx="432000" cy="57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3683762" y="3503390"/>
              <a:ext cx="2143140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/>
            <p:cNvSpPr/>
            <p:nvPr/>
          </p:nvSpPr>
          <p:spPr>
            <a:xfrm>
              <a:off x="4276563" y="3682711"/>
              <a:ext cx="432000" cy="576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4551986" y="2762538"/>
              <a:ext cx="37542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  <a:buClrTx/>
                <a:buSzTx/>
                <a:defRPr/>
              </a:pPr>
              <a:r>
                <a:rPr lang="zh-CN" altLang="zh-CN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  <a:endParaRPr lang="zh-CN" altLang="zh-CN" sz="3600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rot="5400000" flipH="1" flipV="1">
              <a:off x="4362517" y="3064886"/>
              <a:ext cx="776340" cy="346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4223792" y="3573016"/>
              <a:ext cx="46679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</a:p>
          </p:txBody>
        </p:sp>
      </p:grpSp>
      <p:sp>
        <p:nvSpPr>
          <p:cNvPr id="44" name="TextBox 41"/>
          <p:cNvSpPr txBox="1"/>
          <p:nvPr/>
        </p:nvSpPr>
        <p:spPr>
          <a:xfrm>
            <a:off x="4551988" y="2109194"/>
            <a:ext cx="40668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5" name="TextBox 41"/>
          <p:cNvSpPr txBox="1"/>
          <p:nvPr/>
        </p:nvSpPr>
        <p:spPr>
          <a:xfrm>
            <a:off x="8286668" y="2122770"/>
            <a:ext cx="40668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02F3D9-D874-4FAD-FCD5-2B071A4D820F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369626E3-BD1E-78DE-8901-D305E0652B79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进程的工作集示例</a:t>
            </a:r>
          </a:p>
        </p:txBody>
      </p:sp>
    </p:spTree>
    <p:extLst>
      <p:ext uri="{BB962C8B-B14F-4D97-AF65-F5344CB8AC3E}">
        <p14:creationId xmlns:p14="http://schemas.microsoft.com/office/powerpoint/2010/main" val="136517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96296E-6 L 0.30378 -0.00093 " pathEditMode="relative" rAng="0" ptsTypes="AA">
                                      <p:cBhvr>
                                        <p:cTn id="14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8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2355846" y="2428868"/>
            <a:ext cx="780100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2 6 1 5 7 7 7 7 5 1 6 2 3 4 1 2 3 4 4 4 3 4 3 4 4 4 1 3 2 7 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81224" y="1892944"/>
            <a:ext cx="208848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页面访问顺序：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81224" y="4149080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如果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 时间窗口的长度为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10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，那么：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394965" y="2678448"/>
            <a:ext cx="2563710" cy="1379537"/>
            <a:chOff x="925965" y="1821196"/>
            <a:chExt cx="2563710" cy="1379537"/>
          </a:xfrm>
        </p:grpSpPr>
        <p:grpSp>
          <p:nvGrpSpPr>
            <p:cNvPr id="4" name="组合 3"/>
            <p:cNvGrpSpPr/>
            <p:nvPr/>
          </p:nvGrpSpPr>
          <p:grpSpPr>
            <a:xfrm>
              <a:off x="925965" y="1821196"/>
              <a:ext cx="2563710" cy="1379537"/>
              <a:chOff x="928662" y="1775455"/>
              <a:chExt cx="2563710" cy="1379537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3060372" y="2548890"/>
                <a:ext cx="432000" cy="576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箭头连接符 49"/>
              <p:cNvCxnSpPr/>
              <p:nvPr/>
            </p:nvCxnSpPr>
            <p:spPr>
              <a:xfrm>
                <a:off x="928662" y="2570162"/>
                <a:ext cx="2143140" cy="1588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矩形 35"/>
              <p:cNvSpPr/>
              <p:nvPr/>
            </p:nvSpPr>
            <p:spPr>
              <a:xfrm>
                <a:off x="1958954" y="2172150"/>
                <a:ext cx="432000" cy="576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Rectangle 4"/>
              <p:cNvSpPr>
                <a:spLocks noChangeArrowheads="1"/>
              </p:cNvSpPr>
              <p:nvPr/>
            </p:nvSpPr>
            <p:spPr bwMode="auto">
              <a:xfrm>
                <a:off x="3085683" y="2508661"/>
                <a:ext cx="375424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gradFill rotWithShape="0">
                      <a:gsLst>
                        <a:gs pos="0">
                          <a:srgbClr val="ADE7EB"/>
                        </a:gs>
                        <a:gs pos="100000">
                          <a:srgbClr val="FFFFFF"/>
                        </a:gs>
                      </a:gsLst>
                      <a:path path="shape">
                        <a:fillToRect l="50000" t="50000" r="50000" b="50000"/>
                      </a:path>
                    </a:gra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  <a:buClrTx/>
                  <a:buSzTx/>
                  <a:defRPr/>
                </a:pPr>
                <a:r>
                  <a:rPr lang="zh-CN" altLang="zh-CN" sz="3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t</a:t>
                </a:r>
                <a:endParaRPr lang="zh-CN" altLang="zh-CN" sz="3600" b="1" baseline="-250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52" name="直接箭头连接符 51"/>
              <p:cNvCxnSpPr/>
              <p:nvPr/>
            </p:nvCxnSpPr>
            <p:spPr>
              <a:xfrm rot="5400000" flipH="1" flipV="1">
                <a:off x="2896214" y="2161893"/>
                <a:ext cx="776340" cy="3463"/>
              </a:xfrm>
              <a:prstGeom prst="straightConnector1">
                <a:avLst/>
              </a:prstGeom>
              <a:ln w="28575">
                <a:solidFill>
                  <a:srgbClr val="11576A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1928794" y="2143122"/>
              <a:ext cx="466794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0">
                    <a:gsLst>
                      <a:gs pos="0">
                        <a:srgbClr val="ADE7EB"/>
                      </a:gs>
                      <a:gs pos="100000">
                        <a:srgbClr val="FFFFFF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</a:p>
          </p:txBody>
        </p:sp>
      </p:grpSp>
      <p:sp>
        <p:nvSpPr>
          <p:cNvPr id="31" name="TextBox 41"/>
          <p:cNvSpPr txBox="1"/>
          <p:nvPr/>
        </p:nvSpPr>
        <p:spPr>
          <a:xfrm>
            <a:off x="2491275" y="5010063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,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= {1, 2, 5, 6, 7}</a:t>
            </a:r>
          </a:p>
        </p:txBody>
      </p:sp>
      <p:sp>
        <p:nvSpPr>
          <p:cNvPr id="32" name="TextBox 41"/>
          <p:cNvSpPr txBox="1"/>
          <p:nvPr/>
        </p:nvSpPr>
        <p:spPr>
          <a:xfrm>
            <a:off x="2491275" y="5382236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</a:t>
            </a:r>
            <a:r>
              <a:rPr lang="en-US" altLang="zh-CN" sz="2000" b="1" baseline="-250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,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= {3, 4}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33" name="TextBox 41"/>
          <p:cNvSpPr txBox="1"/>
          <p:nvPr/>
        </p:nvSpPr>
        <p:spPr>
          <a:xfrm>
            <a:off x="3843507" y="453004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5, 6, 7}  </a:t>
            </a:r>
          </a:p>
        </p:txBody>
      </p:sp>
      <p:sp>
        <p:nvSpPr>
          <p:cNvPr id="34" name="TextBox 41"/>
          <p:cNvSpPr txBox="1"/>
          <p:nvPr/>
        </p:nvSpPr>
        <p:spPr>
          <a:xfrm>
            <a:off x="3842781" y="452944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5, 6, 7}  </a:t>
            </a:r>
          </a:p>
        </p:txBody>
      </p:sp>
      <p:sp>
        <p:nvSpPr>
          <p:cNvPr id="40" name="TextBox 41"/>
          <p:cNvSpPr txBox="1"/>
          <p:nvPr/>
        </p:nvSpPr>
        <p:spPr>
          <a:xfrm>
            <a:off x="3842055" y="4529444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5, 6, 7}  </a:t>
            </a:r>
          </a:p>
        </p:txBody>
      </p:sp>
      <p:sp>
        <p:nvSpPr>
          <p:cNvPr id="43" name="TextBox 41"/>
          <p:cNvSpPr txBox="1"/>
          <p:nvPr/>
        </p:nvSpPr>
        <p:spPr>
          <a:xfrm>
            <a:off x="3841329" y="452816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5, 6, 7}  </a:t>
            </a:r>
          </a:p>
        </p:txBody>
      </p:sp>
      <p:sp>
        <p:nvSpPr>
          <p:cNvPr id="46" name="TextBox 41"/>
          <p:cNvSpPr txBox="1"/>
          <p:nvPr/>
        </p:nvSpPr>
        <p:spPr>
          <a:xfrm>
            <a:off x="3841329" y="452816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5, 6, 7}  </a:t>
            </a:r>
          </a:p>
        </p:txBody>
      </p:sp>
      <p:sp>
        <p:nvSpPr>
          <p:cNvPr id="51" name="TextBox 41"/>
          <p:cNvSpPr txBox="1"/>
          <p:nvPr/>
        </p:nvSpPr>
        <p:spPr>
          <a:xfrm>
            <a:off x="3841329" y="452626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5, 6}  </a:t>
            </a:r>
          </a:p>
        </p:txBody>
      </p:sp>
      <p:sp>
        <p:nvSpPr>
          <p:cNvPr id="55" name="TextBox 41"/>
          <p:cNvSpPr txBox="1"/>
          <p:nvPr/>
        </p:nvSpPr>
        <p:spPr>
          <a:xfrm>
            <a:off x="3841329" y="4528529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4, 6}  </a:t>
            </a:r>
          </a:p>
        </p:txBody>
      </p:sp>
      <p:sp>
        <p:nvSpPr>
          <p:cNvPr id="57" name="TextBox 41"/>
          <p:cNvSpPr txBox="1"/>
          <p:nvPr/>
        </p:nvSpPr>
        <p:spPr>
          <a:xfrm>
            <a:off x="3841851" y="4527865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{1, 2, 3, 4}  </a:t>
            </a:r>
          </a:p>
        </p:txBody>
      </p:sp>
      <p:sp>
        <p:nvSpPr>
          <p:cNvPr id="58" name="TextBox 41"/>
          <p:cNvSpPr txBox="1"/>
          <p:nvPr/>
        </p:nvSpPr>
        <p:spPr>
          <a:xfrm>
            <a:off x="3839151" y="4524367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{2, 3, 4}  </a:t>
            </a:r>
          </a:p>
        </p:txBody>
      </p:sp>
      <p:sp>
        <p:nvSpPr>
          <p:cNvPr id="59" name="TextBox 41"/>
          <p:cNvSpPr txBox="1"/>
          <p:nvPr/>
        </p:nvSpPr>
        <p:spPr>
          <a:xfrm>
            <a:off x="3839151" y="4524533"/>
            <a:ext cx="300724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{3, 4}  </a:t>
            </a:r>
          </a:p>
        </p:txBody>
      </p:sp>
      <p:sp>
        <p:nvSpPr>
          <p:cNvPr id="39" name="TextBox 41"/>
          <p:cNvSpPr txBox="1"/>
          <p:nvPr/>
        </p:nvSpPr>
        <p:spPr>
          <a:xfrm>
            <a:off x="2491275" y="4518856"/>
            <a:ext cx="458881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W(t,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rPr>
              <a:t>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 =</a:t>
            </a:r>
          </a:p>
        </p:txBody>
      </p:sp>
      <p:sp>
        <p:nvSpPr>
          <p:cNvPr id="44" name="TextBox 41"/>
          <p:cNvSpPr txBox="1"/>
          <p:nvPr/>
        </p:nvSpPr>
        <p:spPr>
          <a:xfrm>
            <a:off x="4551988" y="2109194"/>
            <a:ext cx="40668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1</a:t>
            </a:r>
          </a:p>
        </p:txBody>
      </p:sp>
      <p:sp>
        <p:nvSpPr>
          <p:cNvPr id="45" name="TextBox 41"/>
          <p:cNvSpPr txBox="1"/>
          <p:nvPr/>
        </p:nvSpPr>
        <p:spPr>
          <a:xfrm>
            <a:off x="8286668" y="2122770"/>
            <a:ext cx="40668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t</a:t>
            </a:r>
            <a:r>
              <a:rPr lang="en-US" altLang="zh-CN" sz="2000" b="1" baseline="-250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02F3D9-D874-4FAD-FCD5-2B071A4D820F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369626E3-BD1E-78DE-8901-D305E0652B79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进程的工作集示例</a:t>
            </a:r>
          </a:p>
        </p:txBody>
      </p:sp>
    </p:spTree>
    <p:extLst>
      <p:ext uri="{BB962C8B-B14F-4D97-AF65-F5344CB8AC3E}">
        <p14:creationId xmlns:p14="http://schemas.microsoft.com/office/powerpoint/2010/main" val="163182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0.41024 0.00309 " pathEditMode="relative" rAng="0" ptsTypes="AA">
                                      <p:cBhvr>
                                        <p:cTn id="6" dur="16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03" y="15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4" grpId="1"/>
      <p:bldP spid="40" grpId="0"/>
      <p:bldP spid="40" grpId="1"/>
      <p:bldP spid="43" grpId="0"/>
      <p:bldP spid="43" grpId="1"/>
      <p:bldP spid="46" grpId="0"/>
      <p:bldP spid="46" grpId="1"/>
      <p:bldP spid="51" grpId="0"/>
      <p:bldP spid="51" grpId="1"/>
      <p:bldP spid="55" grpId="0"/>
      <p:bldP spid="55" grpId="1"/>
      <p:bldP spid="57" grpId="0"/>
      <p:bldP spid="57" grpId="1"/>
      <p:bldP spid="58" grpId="0"/>
      <p:bldP spid="58" grpId="1"/>
      <p:bldP spid="59" grpId="0"/>
      <p:bldP spid="44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62205" y="2943433"/>
            <a:ext cx="1980806" cy="2366126"/>
            <a:chOff x="2859909" y="1989587"/>
            <a:chExt cx="1980806" cy="2366126"/>
          </a:xfrm>
        </p:grpSpPr>
        <p:sp>
          <p:nvSpPr>
            <p:cNvPr id="5" name="Line 58"/>
            <p:cNvSpPr>
              <a:spLocks noChangeShapeType="1"/>
            </p:cNvSpPr>
            <p:nvPr/>
          </p:nvSpPr>
          <p:spPr bwMode="auto">
            <a:xfrm>
              <a:off x="2859909" y="1989587"/>
              <a:ext cx="1980806" cy="817389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Line 59"/>
            <p:cNvSpPr>
              <a:spLocks noChangeShapeType="1"/>
            </p:cNvSpPr>
            <p:nvPr/>
          </p:nvSpPr>
          <p:spPr bwMode="auto">
            <a:xfrm>
              <a:off x="2859909" y="2419792"/>
              <a:ext cx="1980806" cy="860409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0"/>
            <p:cNvSpPr>
              <a:spLocks noChangeShapeType="1"/>
            </p:cNvSpPr>
            <p:nvPr/>
          </p:nvSpPr>
          <p:spPr bwMode="auto">
            <a:xfrm>
              <a:off x="2859909" y="3280201"/>
              <a:ext cx="1980806" cy="430205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1"/>
            <p:cNvSpPr>
              <a:spLocks noChangeShapeType="1"/>
            </p:cNvSpPr>
            <p:nvPr/>
          </p:nvSpPr>
          <p:spPr bwMode="auto">
            <a:xfrm>
              <a:off x="2859909" y="3538324"/>
              <a:ext cx="1980806" cy="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2"/>
            <p:cNvSpPr>
              <a:spLocks noChangeShapeType="1"/>
            </p:cNvSpPr>
            <p:nvPr/>
          </p:nvSpPr>
          <p:spPr bwMode="auto">
            <a:xfrm>
              <a:off x="2859909" y="3710406"/>
              <a:ext cx="1980806" cy="645307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63"/>
            <p:cNvSpPr>
              <a:spLocks noChangeShapeType="1"/>
            </p:cNvSpPr>
            <p:nvPr/>
          </p:nvSpPr>
          <p:spPr bwMode="auto">
            <a:xfrm>
              <a:off x="2859909" y="4140611"/>
              <a:ext cx="1980806" cy="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64"/>
            <p:cNvSpPr>
              <a:spLocks noChangeShapeType="1"/>
            </p:cNvSpPr>
            <p:nvPr/>
          </p:nvSpPr>
          <p:spPr bwMode="auto">
            <a:xfrm flipV="1">
              <a:off x="2859909" y="3925508"/>
              <a:ext cx="1980806" cy="430205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5"/>
            <p:cNvSpPr>
              <a:spLocks noChangeShapeType="1"/>
            </p:cNvSpPr>
            <p:nvPr/>
          </p:nvSpPr>
          <p:spPr bwMode="auto">
            <a:xfrm flipV="1">
              <a:off x="2859909" y="3065099"/>
              <a:ext cx="1980806" cy="903430"/>
            </a:xfrm>
            <a:prstGeom prst="line">
              <a:avLst/>
            </a:prstGeom>
            <a:noFill/>
            <a:ln w="28575" cmpd="sng">
              <a:solidFill>
                <a:srgbClr val="C00000"/>
              </a:solidFill>
              <a:prstDash val="sysDash"/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053817" y="1916832"/>
            <a:ext cx="2584673" cy="3560994"/>
            <a:chOff x="251520" y="962986"/>
            <a:chExt cx="2584673" cy="3560994"/>
          </a:xfrm>
        </p:grpSpPr>
        <p:grpSp>
          <p:nvGrpSpPr>
            <p:cNvPr id="15" name="Group 4"/>
            <p:cNvGrpSpPr>
              <a:grpSpLocks/>
            </p:cNvGrpSpPr>
            <p:nvPr/>
          </p:nvGrpSpPr>
          <p:grpSpPr bwMode="auto">
            <a:xfrm>
              <a:off x="1869862" y="1021627"/>
              <a:ext cx="966331" cy="3414751"/>
              <a:chOff x="254" y="14"/>
              <a:chExt cx="562" cy="3810"/>
            </a:xfrm>
            <a:gradFill>
              <a:gsLst>
                <a:gs pos="100000">
                  <a:srgbClr val="33FFFF"/>
                </a:gs>
                <a:gs pos="0">
                  <a:srgbClr val="99FFFF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49" name="Rectangle 5"/>
              <p:cNvSpPr>
                <a:spLocks noChangeArrowheads="1"/>
              </p:cNvSpPr>
              <p:nvPr/>
            </p:nvSpPr>
            <p:spPr bwMode="auto">
              <a:xfrm>
                <a:off x="254" y="14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254" y="25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254" y="496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254" y="73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254" y="96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4" name="Rectangle 10"/>
              <p:cNvSpPr>
                <a:spLocks noChangeArrowheads="1"/>
              </p:cNvSpPr>
              <p:nvPr/>
            </p:nvSpPr>
            <p:spPr bwMode="auto">
              <a:xfrm>
                <a:off x="254" y="120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5" name="Rectangle 11"/>
              <p:cNvSpPr>
                <a:spLocks noChangeArrowheads="1"/>
              </p:cNvSpPr>
              <p:nvPr/>
            </p:nvSpPr>
            <p:spPr bwMode="auto">
              <a:xfrm>
                <a:off x="254" y="144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6" name="Rectangle 12"/>
              <p:cNvSpPr>
                <a:spLocks noChangeArrowheads="1"/>
              </p:cNvSpPr>
              <p:nvPr/>
            </p:nvSpPr>
            <p:spPr bwMode="auto">
              <a:xfrm>
                <a:off x="254" y="1677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7" name="Rectangle 13"/>
              <p:cNvSpPr>
                <a:spLocks noChangeArrowheads="1"/>
              </p:cNvSpPr>
              <p:nvPr/>
            </p:nvSpPr>
            <p:spPr bwMode="auto">
              <a:xfrm>
                <a:off x="254" y="1921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8" name="Rectangle 14"/>
              <p:cNvSpPr>
                <a:spLocks noChangeArrowheads="1"/>
              </p:cNvSpPr>
              <p:nvPr/>
            </p:nvSpPr>
            <p:spPr bwMode="auto">
              <a:xfrm>
                <a:off x="254" y="216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9" name="Rectangle 15"/>
              <p:cNvSpPr>
                <a:spLocks noChangeArrowheads="1"/>
              </p:cNvSpPr>
              <p:nvPr/>
            </p:nvSpPr>
            <p:spPr bwMode="auto">
              <a:xfrm>
                <a:off x="254" y="2403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0" name="Rectangle 16"/>
              <p:cNvSpPr>
                <a:spLocks noChangeArrowheads="1"/>
              </p:cNvSpPr>
              <p:nvPr/>
            </p:nvSpPr>
            <p:spPr bwMode="auto">
              <a:xfrm>
                <a:off x="254" y="264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1" name="Rectangle 17"/>
              <p:cNvSpPr>
                <a:spLocks noChangeArrowheads="1"/>
              </p:cNvSpPr>
              <p:nvPr/>
            </p:nvSpPr>
            <p:spPr bwMode="auto">
              <a:xfrm>
                <a:off x="254" y="287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2" name="Rectangle 18"/>
              <p:cNvSpPr>
                <a:spLocks noChangeArrowheads="1"/>
              </p:cNvSpPr>
              <p:nvPr/>
            </p:nvSpPr>
            <p:spPr bwMode="auto">
              <a:xfrm>
                <a:off x="254" y="311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3" name="Rectangle 19"/>
              <p:cNvSpPr>
                <a:spLocks noChangeArrowheads="1"/>
              </p:cNvSpPr>
              <p:nvPr/>
            </p:nvSpPr>
            <p:spPr bwMode="auto">
              <a:xfrm>
                <a:off x="254" y="335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4" name="Rectangle 20"/>
              <p:cNvSpPr>
                <a:spLocks noChangeArrowheads="1"/>
              </p:cNvSpPr>
              <p:nvPr/>
            </p:nvSpPr>
            <p:spPr bwMode="auto">
              <a:xfrm>
                <a:off x="254" y="3584"/>
                <a:ext cx="562" cy="240"/>
              </a:xfrm>
              <a:prstGeom prst="rect">
                <a:avLst/>
              </a:prstGeom>
              <a:grpFill/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16" name="Text Box 22"/>
            <p:cNvSpPr txBox="1">
              <a:spLocks noChangeArrowheads="1"/>
            </p:cNvSpPr>
            <p:nvPr/>
          </p:nvSpPr>
          <p:spPr bwMode="auto">
            <a:xfrm>
              <a:off x="721060" y="9629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60K-64K</a:t>
              </a: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724499" y="1196014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56K-60K</a:t>
              </a:r>
            </a:p>
          </p:txBody>
        </p:sp>
        <p:sp>
          <p:nvSpPr>
            <p:cNvPr id="18" name="Text Box 24"/>
            <p:cNvSpPr txBox="1">
              <a:spLocks noChangeArrowheads="1"/>
            </p:cNvSpPr>
            <p:nvPr/>
          </p:nvSpPr>
          <p:spPr bwMode="auto">
            <a:xfrm>
              <a:off x="721060" y="139057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52K-56K</a:t>
              </a:r>
            </a:p>
          </p:txBody>
        </p:sp>
        <p:sp>
          <p:nvSpPr>
            <p:cNvPr id="19" name="Text Box 25"/>
            <p:cNvSpPr txBox="1">
              <a:spLocks noChangeArrowheads="1"/>
            </p:cNvSpPr>
            <p:nvPr/>
          </p:nvSpPr>
          <p:spPr bwMode="auto">
            <a:xfrm>
              <a:off x="721060" y="161464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48K-52K</a:t>
              </a:r>
            </a:p>
          </p:txBody>
        </p:sp>
        <p:sp>
          <p:nvSpPr>
            <p:cNvPr id="20" name="Text Box 26"/>
            <p:cNvSpPr txBox="1">
              <a:spLocks noChangeArrowheads="1"/>
            </p:cNvSpPr>
            <p:nvPr/>
          </p:nvSpPr>
          <p:spPr bwMode="auto">
            <a:xfrm>
              <a:off x="721060" y="18323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44K-48K</a:t>
              </a:r>
            </a:p>
          </p:txBody>
        </p:sp>
        <p:sp>
          <p:nvSpPr>
            <p:cNvPr id="21" name="Text Box 27"/>
            <p:cNvSpPr txBox="1">
              <a:spLocks noChangeArrowheads="1"/>
            </p:cNvSpPr>
            <p:nvPr/>
          </p:nvSpPr>
          <p:spPr bwMode="auto">
            <a:xfrm>
              <a:off x="721060" y="2035886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40K-44K</a:t>
              </a:r>
            </a:p>
          </p:txBody>
        </p:sp>
        <p:sp>
          <p:nvSpPr>
            <p:cNvPr id="22" name="Text Box 28"/>
            <p:cNvSpPr txBox="1">
              <a:spLocks noChangeArrowheads="1"/>
            </p:cNvSpPr>
            <p:nvPr/>
          </p:nvSpPr>
          <p:spPr bwMode="auto">
            <a:xfrm>
              <a:off x="721060" y="225098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36K-40K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721060" y="246870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32K-36K</a:t>
              </a:r>
            </a:p>
          </p:txBody>
        </p:sp>
        <p:sp>
          <p:nvSpPr>
            <p:cNvPr id="24" name="Text Box 30"/>
            <p:cNvSpPr txBox="1">
              <a:spLocks noChangeArrowheads="1"/>
            </p:cNvSpPr>
            <p:nvPr/>
          </p:nvSpPr>
          <p:spPr bwMode="auto">
            <a:xfrm>
              <a:off x="721060" y="2681193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28K-32K</a:t>
              </a:r>
            </a:p>
          </p:txBody>
        </p:sp>
        <p:sp>
          <p:nvSpPr>
            <p:cNvPr id="25" name="Text Box 31"/>
            <p:cNvSpPr txBox="1">
              <a:spLocks noChangeArrowheads="1"/>
            </p:cNvSpPr>
            <p:nvPr/>
          </p:nvSpPr>
          <p:spPr bwMode="auto">
            <a:xfrm>
              <a:off x="721060" y="2905258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24K-28K</a:t>
              </a:r>
            </a:p>
          </p:txBody>
        </p: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721060" y="310878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20K-24K</a:t>
              </a:r>
            </a:p>
          </p:txBody>
        </p:sp>
        <p:sp>
          <p:nvSpPr>
            <p:cNvPr id="27" name="Text Box 33"/>
            <p:cNvSpPr txBox="1">
              <a:spLocks noChangeArrowheads="1"/>
            </p:cNvSpPr>
            <p:nvPr/>
          </p:nvSpPr>
          <p:spPr bwMode="auto">
            <a:xfrm>
              <a:off x="721060" y="332127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16K-20K</a:t>
              </a:r>
            </a:p>
          </p:txBody>
        </p: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721060" y="3527415"/>
              <a:ext cx="10660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12K-16K</a:t>
              </a:r>
            </a:p>
          </p:txBody>
        </p:sp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683568" y="3754092"/>
              <a:ext cx="10007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8K-12K</a:t>
              </a:r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683568" y="3957620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4K-8K</a:t>
              </a:r>
            </a:p>
          </p:txBody>
        </p:sp>
        <p:sp>
          <p:nvSpPr>
            <p:cNvPr id="31" name="Text Box 37"/>
            <p:cNvSpPr txBox="1">
              <a:spLocks noChangeArrowheads="1"/>
            </p:cNvSpPr>
            <p:nvPr/>
          </p:nvSpPr>
          <p:spPr bwMode="auto">
            <a:xfrm>
              <a:off x="683568" y="4175335"/>
              <a:ext cx="995562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   0K-4K</a:t>
              </a:r>
            </a:p>
          </p:txBody>
        </p:sp>
        <p:sp>
          <p:nvSpPr>
            <p:cNvPr id="33" name="Text Box 70"/>
            <p:cNvSpPr txBox="1">
              <a:spLocks noChangeArrowheads="1"/>
            </p:cNvSpPr>
            <p:nvPr/>
          </p:nvSpPr>
          <p:spPr bwMode="auto">
            <a:xfrm>
              <a:off x="251520" y="9728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15</a:t>
              </a:r>
            </a:p>
          </p:txBody>
        </p:sp>
        <p:sp>
          <p:nvSpPr>
            <p:cNvPr id="34" name="Text Box 71"/>
            <p:cNvSpPr txBox="1">
              <a:spLocks noChangeArrowheads="1"/>
            </p:cNvSpPr>
            <p:nvPr/>
          </p:nvSpPr>
          <p:spPr bwMode="auto">
            <a:xfrm>
              <a:off x="251520" y="1196910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14</a:t>
              </a:r>
            </a:p>
          </p:txBody>
        </p:sp>
        <p:sp>
          <p:nvSpPr>
            <p:cNvPr id="35" name="Text Box 72"/>
            <p:cNvSpPr txBox="1">
              <a:spLocks noChangeArrowheads="1"/>
            </p:cNvSpPr>
            <p:nvPr/>
          </p:nvSpPr>
          <p:spPr bwMode="auto">
            <a:xfrm>
              <a:off x="251520" y="140043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13</a:t>
              </a:r>
            </a:p>
          </p:txBody>
        </p:sp>
        <p:sp>
          <p:nvSpPr>
            <p:cNvPr id="36" name="Text Box 73"/>
            <p:cNvSpPr txBox="1">
              <a:spLocks noChangeArrowheads="1"/>
            </p:cNvSpPr>
            <p:nvPr/>
          </p:nvSpPr>
          <p:spPr bwMode="auto">
            <a:xfrm>
              <a:off x="251520" y="1624502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12</a:t>
              </a:r>
            </a:p>
          </p:txBody>
        </p:sp>
        <p:sp>
          <p:nvSpPr>
            <p:cNvPr id="37" name="Text Box 74"/>
            <p:cNvSpPr txBox="1">
              <a:spLocks noChangeArrowheads="1"/>
            </p:cNvSpPr>
            <p:nvPr/>
          </p:nvSpPr>
          <p:spPr bwMode="auto">
            <a:xfrm>
              <a:off x="251520" y="1842217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11</a:t>
              </a:r>
            </a:p>
          </p:txBody>
        </p:sp>
        <p:sp>
          <p:nvSpPr>
            <p:cNvPr id="38" name="Text Box 75"/>
            <p:cNvSpPr txBox="1">
              <a:spLocks noChangeArrowheads="1"/>
            </p:cNvSpPr>
            <p:nvPr/>
          </p:nvSpPr>
          <p:spPr bwMode="auto">
            <a:xfrm>
              <a:off x="251520" y="2045745"/>
              <a:ext cx="438459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10</a:t>
              </a:r>
            </a:p>
          </p:txBody>
        </p:sp>
        <p:sp>
          <p:nvSpPr>
            <p:cNvPr id="39" name="Text Box 76"/>
            <p:cNvSpPr txBox="1">
              <a:spLocks noChangeArrowheads="1"/>
            </p:cNvSpPr>
            <p:nvPr/>
          </p:nvSpPr>
          <p:spPr bwMode="auto">
            <a:xfrm>
              <a:off x="320970" y="226084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9</a:t>
              </a:r>
            </a:p>
          </p:txBody>
        </p:sp>
        <p:sp>
          <p:nvSpPr>
            <p:cNvPr id="40" name="Text Box 77"/>
            <p:cNvSpPr txBox="1">
              <a:spLocks noChangeArrowheads="1"/>
            </p:cNvSpPr>
            <p:nvPr/>
          </p:nvSpPr>
          <p:spPr bwMode="auto">
            <a:xfrm>
              <a:off x="320970" y="247856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8</a:t>
              </a:r>
            </a:p>
          </p:txBody>
        </p:sp>
        <p:sp>
          <p:nvSpPr>
            <p:cNvPr id="41" name="Text Box 78"/>
            <p:cNvSpPr txBox="1">
              <a:spLocks noChangeArrowheads="1"/>
            </p:cNvSpPr>
            <p:nvPr/>
          </p:nvSpPr>
          <p:spPr bwMode="auto">
            <a:xfrm>
              <a:off x="320970" y="2691052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42" name="Text Box 79"/>
            <p:cNvSpPr txBox="1">
              <a:spLocks noChangeArrowheads="1"/>
            </p:cNvSpPr>
            <p:nvPr/>
          </p:nvSpPr>
          <p:spPr bwMode="auto">
            <a:xfrm>
              <a:off x="320970" y="2915117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43" name="Text Box 80"/>
            <p:cNvSpPr txBox="1">
              <a:spLocks noChangeArrowheads="1"/>
            </p:cNvSpPr>
            <p:nvPr/>
          </p:nvSpPr>
          <p:spPr bwMode="auto">
            <a:xfrm>
              <a:off x="320970" y="311864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44" name="Text Box 81"/>
            <p:cNvSpPr txBox="1">
              <a:spLocks noChangeArrowheads="1"/>
            </p:cNvSpPr>
            <p:nvPr/>
          </p:nvSpPr>
          <p:spPr bwMode="auto">
            <a:xfrm>
              <a:off x="320970" y="333113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45" name="Text Box 82"/>
            <p:cNvSpPr txBox="1">
              <a:spLocks noChangeArrowheads="1"/>
            </p:cNvSpPr>
            <p:nvPr/>
          </p:nvSpPr>
          <p:spPr bwMode="auto">
            <a:xfrm>
              <a:off x="320970" y="353727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46" name="Text Box 83"/>
            <p:cNvSpPr txBox="1">
              <a:spLocks noChangeArrowheads="1"/>
            </p:cNvSpPr>
            <p:nvPr/>
          </p:nvSpPr>
          <p:spPr bwMode="auto">
            <a:xfrm>
              <a:off x="332545" y="3763951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  <p:sp>
          <p:nvSpPr>
            <p:cNvPr id="47" name="Text Box 84"/>
            <p:cNvSpPr txBox="1">
              <a:spLocks noChangeArrowheads="1"/>
            </p:cNvSpPr>
            <p:nvPr/>
          </p:nvSpPr>
          <p:spPr bwMode="auto">
            <a:xfrm>
              <a:off x="329106" y="3967479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48" name="Text Box 85"/>
            <p:cNvSpPr txBox="1">
              <a:spLocks noChangeArrowheads="1"/>
            </p:cNvSpPr>
            <p:nvPr/>
          </p:nvSpPr>
          <p:spPr bwMode="auto">
            <a:xfrm>
              <a:off x="329106" y="4185194"/>
              <a:ext cx="311220" cy="3387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6660206" y="3674782"/>
            <a:ext cx="2388095" cy="1849881"/>
            <a:chOff x="4857909" y="2720935"/>
            <a:chExt cx="2388095" cy="1849881"/>
          </a:xfrm>
        </p:grpSpPr>
        <p:grpSp>
          <p:nvGrpSpPr>
            <p:cNvPr id="66" name="Group 38"/>
            <p:cNvGrpSpPr>
              <a:grpSpLocks/>
            </p:cNvGrpSpPr>
            <p:nvPr/>
          </p:nvGrpSpPr>
          <p:grpSpPr bwMode="auto">
            <a:xfrm>
              <a:off x="4857909" y="2753201"/>
              <a:ext cx="966331" cy="1697516"/>
              <a:chOff x="0" y="26"/>
              <a:chExt cx="562" cy="1894"/>
            </a:xfrm>
          </p:grpSpPr>
          <p:sp>
            <p:nvSpPr>
              <p:cNvPr id="86" name="Rectangle 39"/>
              <p:cNvSpPr>
                <a:spLocks noChangeArrowheads="1"/>
              </p:cNvSpPr>
              <p:nvPr/>
            </p:nvSpPr>
            <p:spPr bwMode="auto">
              <a:xfrm>
                <a:off x="0" y="26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7" name="Rectangle 40"/>
              <p:cNvSpPr>
                <a:spLocks noChangeArrowheads="1"/>
              </p:cNvSpPr>
              <p:nvPr/>
            </p:nvSpPr>
            <p:spPr bwMode="auto">
              <a:xfrm>
                <a:off x="0" y="25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8" name="Rectangle 41"/>
              <p:cNvSpPr>
                <a:spLocks noChangeArrowheads="1"/>
              </p:cNvSpPr>
              <p:nvPr/>
            </p:nvSpPr>
            <p:spPr bwMode="auto">
              <a:xfrm>
                <a:off x="0" y="499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89" name="Rectangle 42"/>
              <p:cNvSpPr>
                <a:spLocks noChangeArrowheads="1"/>
              </p:cNvSpPr>
              <p:nvPr/>
            </p:nvSpPr>
            <p:spPr bwMode="auto">
              <a:xfrm>
                <a:off x="0" y="74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0" y="97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91" name="Rectangle 44"/>
              <p:cNvSpPr>
                <a:spLocks noChangeArrowheads="1"/>
              </p:cNvSpPr>
              <p:nvPr/>
            </p:nvSpPr>
            <p:spPr bwMode="auto">
              <a:xfrm>
                <a:off x="0" y="121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92" name="Rectangle 45"/>
              <p:cNvSpPr>
                <a:spLocks noChangeArrowheads="1"/>
              </p:cNvSpPr>
              <p:nvPr/>
            </p:nvSpPr>
            <p:spPr bwMode="auto">
              <a:xfrm>
                <a:off x="0" y="145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93" name="Rectangle 46"/>
              <p:cNvSpPr>
                <a:spLocks noChangeArrowheads="1"/>
              </p:cNvSpPr>
              <p:nvPr/>
            </p:nvSpPr>
            <p:spPr bwMode="auto">
              <a:xfrm>
                <a:off x="0" y="1680"/>
                <a:ext cx="562" cy="240"/>
              </a:xfrm>
              <a:prstGeom prst="rect">
                <a:avLst/>
              </a:prstGeom>
              <a:gradFill>
                <a:gsLst>
                  <a:gs pos="100000">
                    <a:srgbClr val="33FFFF"/>
                  </a:gs>
                  <a:gs pos="0">
                    <a:srgbClr val="99FFFF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grpSp>
          <p:nvGrpSpPr>
            <p:cNvPr id="67" name="Group 47"/>
            <p:cNvGrpSpPr>
              <a:grpSpLocks/>
            </p:cNvGrpSpPr>
            <p:nvPr/>
          </p:nvGrpSpPr>
          <p:grpSpPr bwMode="auto">
            <a:xfrm>
              <a:off x="5868144" y="2720935"/>
              <a:ext cx="1066060" cy="1844503"/>
              <a:chOff x="-269" y="0"/>
              <a:chExt cx="682" cy="2058"/>
            </a:xfrm>
          </p:grpSpPr>
          <p:sp>
            <p:nvSpPr>
              <p:cNvPr id="78" name="Text Box 48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682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28K-32K</a:t>
                </a:r>
              </a:p>
            </p:txBody>
          </p:sp>
          <p:sp>
            <p:nvSpPr>
              <p:cNvPr id="79" name="Text Box 49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682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24K-28K</a:t>
                </a:r>
              </a:p>
            </p:txBody>
          </p:sp>
          <p:sp>
            <p:nvSpPr>
              <p:cNvPr id="80" name="Text Box 50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682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20K-24K</a:t>
                </a:r>
              </a:p>
            </p:txBody>
          </p:sp>
          <p:sp>
            <p:nvSpPr>
              <p:cNvPr id="81" name="Text Box 51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682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16K-20K</a:t>
                </a:r>
              </a:p>
            </p:txBody>
          </p:sp>
          <p:sp>
            <p:nvSpPr>
              <p:cNvPr id="82" name="Text Box 52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682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12K-16K</a:t>
                </a:r>
              </a:p>
            </p:txBody>
          </p:sp>
          <p:sp>
            <p:nvSpPr>
              <p:cNvPr id="83" name="Text Box 53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640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8K-12K</a:t>
                </a:r>
              </a:p>
            </p:txBody>
          </p:sp>
          <p:sp>
            <p:nvSpPr>
              <p:cNvPr id="84" name="Text Box 54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637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4K-8K</a:t>
                </a:r>
              </a:p>
            </p:txBody>
          </p:sp>
          <p:sp>
            <p:nvSpPr>
              <p:cNvPr id="85" name="Text Box 55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637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   0K-4K</a:t>
                </a:r>
              </a:p>
            </p:txBody>
          </p:sp>
        </p:grpSp>
        <p:grpSp>
          <p:nvGrpSpPr>
            <p:cNvPr id="69" name="Group 86"/>
            <p:cNvGrpSpPr>
              <a:grpSpLocks/>
            </p:cNvGrpSpPr>
            <p:nvPr/>
          </p:nvGrpSpPr>
          <p:grpSpPr bwMode="auto">
            <a:xfrm>
              <a:off x="6934941" y="2726313"/>
              <a:ext cx="311063" cy="1844503"/>
              <a:chOff x="-269" y="0"/>
              <a:chExt cx="199" cy="2058"/>
            </a:xfrm>
          </p:grpSpPr>
          <p:sp>
            <p:nvSpPr>
              <p:cNvPr id="70" name="Text Box 87"/>
              <p:cNvSpPr txBox="1">
                <a:spLocks noChangeArrowheads="1"/>
              </p:cNvSpPr>
              <p:nvPr/>
            </p:nvSpPr>
            <p:spPr bwMode="auto">
              <a:xfrm>
                <a:off x="-269" y="0"/>
                <a:ext cx="19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7</a:t>
                </a:r>
              </a:p>
            </p:txBody>
          </p:sp>
          <p:sp>
            <p:nvSpPr>
              <p:cNvPr id="71" name="Text Box 88"/>
              <p:cNvSpPr txBox="1">
                <a:spLocks noChangeArrowheads="1"/>
              </p:cNvSpPr>
              <p:nvPr/>
            </p:nvSpPr>
            <p:spPr bwMode="auto">
              <a:xfrm>
                <a:off x="-269" y="250"/>
                <a:ext cx="19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6</a:t>
                </a:r>
              </a:p>
            </p:txBody>
          </p:sp>
          <p:sp>
            <p:nvSpPr>
              <p:cNvPr id="72" name="Text Box 89"/>
              <p:cNvSpPr txBox="1">
                <a:spLocks noChangeArrowheads="1"/>
              </p:cNvSpPr>
              <p:nvPr/>
            </p:nvSpPr>
            <p:spPr bwMode="auto">
              <a:xfrm>
                <a:off x="-269" y="490"/>
                <a:ext cx="19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5</a:t>
                </a:r>
              </a:p>
            </p:txBody>
          </p:sp>
          <p:sp>
            <p:nvSpPr>
              <p:cNvPr id="73" name="Text Box 90"/>
              <p:cNvSpPr txBox="1">
                <a:spLocks noChangeArrowheads="1"/>
              </p:cNvSpPr>
              <p:nvPr/>
            </p:nvSpPr>
            <p:spPr bwMode="auto">
              <a:xfrm>
                <a:off x="-269" y="740"/>
                <a:ext cx="19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4</a:t>
                </a:r>
              </a:p>
            </p:txBody>
          </p:sp>
          <p:sp>
            <p:nvSpPr>
              <p:cNvPr id="74" name="Text Box 91"/>
              <p:cNvSpPr txBox="1">
                <a:spLocks noChangeArrowheads="1"/>
              </p:cNvSpPr>
              <p:nvPr/>
            </p:nvSpPr>
            <p:spPr bwMode="auto">
              <a:xfrm>
                <a:off x="-269" y="970"/>
                <a:ext cx="19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3</a:t>
                </a:r>
              </a:p>
            </p:txBody>
          </p:sp>
          <p:sp>
            <p:nvSpPr>
              <p:cNvPr id="75" name="Text Box 92"/>
              <p:cNvSpPr txBox="1">
                <a:spLocks noChangeArrowheads="1"/>
              </p:cNvSpPr>
              <p:nvPr/>
            </p:nvSpPr>
            <p:spPr bwMode="auto">
              <a:xfrm>
                <a:off x="-269" y="1210"/>
                <a:ext cx="19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2</a:t>
                </a:r>
              </a:p>
            </p:txBody>
          </p:sp>
          <p:sp>
            <p:nvSpPr>
              <p:cNvPr id="76" name="Text Box 93"/>
              <p:cNvSpPr txBox="1">
                <a:spLocks noChangeArrowheads="1"/>
              </p:cNvSpPr>
              <p:nvPr/>
            </p:nvSpPr>
            <p:spPr bwMode="auto">
              <a:xfrm>
                <a:off x="-269" y="1450"/>
                <a:ext cx="19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1</a:t>
                </a:r>
              </a:p>
            </p:txBody>
          </p:sp>
          <p:sp>
            <p:nvSpPr>
              <p:cNvPr id="77" name="Text Box 94"/>
              <p:cNvSpPr txBox="1">
                <a:spLocks noChangeArrowheads="1"/>
              </p:cNvSpPr>
              <p:nvPr/>
            </p:nvSpPr>
            <p:spPr bwMode="auto">
              <a:xfrm>
                <a:off x="-269" y="1680"/>
                <a:ext cx="199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r>
                  <a:rPr lang="zh-CN" altLang="en-US" sz="1600" b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0</a:t>
                </a:r>
              </a:p>
            </p:txBody>
          </p:sp>
        </p:grpSp>
      </p:grpSp>
      <p:sp>
        <p:nvSpPr>
          <p:cNvPr id="94" name="Text Box 98"/>
          <p:cNvSpPr txBox="1">
            <a:spLocks noChangeArrowheads="1"/>
          </p:cNvSpPr>
          <p:nvPr/>
        </p:nvSpPr>
        <p:spPr bwMode="auto">
          <a:xfrm>
            <a:off x="6518312" y="2777119"/>
            <a:ext cx="19590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REG,  8192</a:t>
            </a:r>
          </a:p>
        </p:txBody>
      </p:sp>
      <p:sp>
        <p:nvSpPr>
          <p:cNvPr id="95" name="Text Box 99"/>
          <p:cNvSpPr txBox="1">
            <a:spLocks noChangeArrowheads="1"/>
          </p:cNvSpPr>
          <p:nvPr/>
        </p:nvSpPr>
        <p:spPr bwMode="auto">
          <a:xfrm>
            <a:off x="6529181" y="3024993"/>
            <a:ext cx="20649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gradFill rotWithShape="0">
                  <a:gsLst>
                    <a:gs pos="0">
                      <a:srgbClr val="ADE7EB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MOV  REG,  32780</a:t>
            </a:r>
          </a:p>
        </p:txBody>
      </p:sp>
      <p:sp>
        <p:nvSpPr>
          <p:cNvPr id="96" name="Rectangle 101"/>
          <p:cNvSpPr>
            <a:spLocks noChangeArrowheads="1"/>
          </p:cNvSpPr>
          <p:nvPr/>
        </p:nvSpPr>
        <p:spPr bwMode="auto">
          <a:xfrm>
            <a:off x="8637163" y="3010959"/>
            <a:ext cx="2092239" cy="5847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缺页</a:t>
            </a:r>
            <a:endParaRPr lang="en-US" altLang="zh-CN" sz="16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6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但已经没有空闲页帧</a:t>
            </a:r>
          </a:p>
        </p:txBody>
      </p:sp>
      <p:sp>
        <p:nvSpPr>
          <p:cNvPr id="102" name="Rectangle 18"/>
          <p:cNvSpPr>
            <a:spLocks noChangeArrowheads="1"/>
          </p:cNvSpPr>
          <p:nvPr/>
        </p:nvSpPr>
        <p:spPr bwMode="auto">
          <a:xfrm>
            <a:off x="3674361" y="4755803"/>
            <a:ext cx="966331" cy="215102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103" name="Rectangle 12"/>
          <p:cNvSpPr>
            <a:spLocks noChangeArrowheads="1"/>
          </p:cNvSpPr>
          <p:nvPr/>
        </p:nvSpPr>
        <p:spPr bwMode="auto">
          <a:xfrm>
            <a:off x="3670197" y="3464031"/>
            <a:ext cx="966331" cy="2151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grpSp>
        <p:nvGrpSpPr>
          <p:cNvPr id="104" name="Group 4"/>
          <p:cNvGrpSpPr>
            <a:grpSpLocks/>
          </p:cNvGrpSpPr>
          <p:nvPr/>
        </p:nvGrpSpPr>
        <p:grpSpPr bwMode="auto">
          <a:xfrm>
            <a:off x="3661887" y="1983500"/>
            <a:ext cx="966331" cy="3414751"/>
            <a:chOff x="254" y="14"/>
            <a:chExt cx="562" cy="3810"/>
          </a:xfrm>
          <a:noFill/>
        </p:grpSpPr>
        <p:sp>
          <p:nvSpPr>
            <p:cNvPr id="105" name="Rectangle 5"/>
            <p:cNvSpPr>
              <a:spLocks noChangeArrowheads="1"/>
            </p:cNvSpPr>
            <p:nvPr/>
          </p:nvSpPr>
          <p:spPr bwMode="auto">
            <a:xfrm>
              <a:off x="254" y="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6" name="Rectangle 6"/>
            <p:cNvSpPr>
              <a:spLocks noChangeArrowheads="1"/>
            </p:cNvSpPr>
            <p:nvPr/>
          </p:nvSpPr>
          <p:spPr bwMode="auto">
            <a:xfrm>
              <a:off x="254" y="25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7" name="Rectangle 7"/>
            <p:cNvSpPr>
              <a:spLocks noChangeArrowheads="1"/>
            </p:cNvSpPr>
            <p:nvPr/>
          </p:nvSpPr>
          <p:spPr bwMode="auto">
            <a:xfrm>
              <a:off x="254" y="496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8" name="Rectangle 8"/>
            <p:cNvSpPr>
              <a:spLocks noChangeArrowheads="1"/>
            </p:cNvSpPr>
            <p:nvPr/>
          </p:nvSpPr>
          <p:spPr bwMode="auto">
            <a:xfrm>
              <a:off x="254" y="73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254" y="96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7</a:t>
              </a:r>
            </a:p>
          </p:txBody>
        </p:sp>
        <p:sp>
          <p:nvSpPr>
            <p:cNvPr id="110" name="Rectangle 10"/>
            <p:cNvSpPr>
              <a:spLocks noChangeArrowheads="1"/>
            </p:cNvSpPr>
            <p:nvPr/>
          </p:nvSpPr>
          <p:spPr bwMode="auto">
            <a:xfrm>
              <a:off x="254" y="120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11" name="Rectangle 11"/>
            <p:cNvSpPr>
              <a:spLocks noChangeArrowheads="1"/>
            </p:cNvSpPr>
            <p:nvPr/>
          </p:nvSpPr>
          <p:spPr bwMode="auto">
            <a:xfrm>
              <a:off x="254" y="144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5</a:t>
              </a:r>
            </a:p>
          </p:txBody>
        </p:sp>
        <p:sp>
          <p:nvSpPr>
            <p:cNvPr id="112" name="Rectangle 12"/>
            <p:cNvSpPr>
              <a:spLocks noChangeArrowheads="1"/>
            </p:cNvSpPr>
            <p:nvPr/>
          </p:nvSpPr>
          <p:spPr bwMode="auto">
            <a:xfrm>
              <a:off x="254" y="1677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13" name="Rectangle 13"/>
            <p:cNvSpPr>
              <a:spLocks noChangeArrowheads="1"/>
            </p:cNvSpPr>
            <p:nvPr/>
          </p:nvSpPr>
          <p:spPr bwMode="auto">
            <a:xfrm>
              <a:off x="254" y="1921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14" name="Rectangle 14"/>
            <p:cNvSpPr>
              <a:spLocks noChangeArrowheads="1"/>
            </p:cNvSpPr>
            <p:nvPr/>
          </p:nvSpPr>
          <p:spPr bwMode="auto">
            <a:xfrm>
              <a:off x="254" y="216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X</a:t>
              </a:r>
            </a:p>
          </p:txBody>
        </p:sp>
        <p:sp>
          <p:nvSpPr>
            <p:cNvPr id="115" name="Rectangle 15"/>
            <p:cNvSpPr>
              <a:spLocks noChangeArrowheads="1"/>
            </p:cNvSpPr>
            <p:nvPr/>
          </p:nvSpPr>
          <p:spPr bwMode="auto">
            <a:xfrm>
              <a:off x="254" y="2403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3</a:t>
              </a:r>
            </a:p>
          </p:txBody>
        </p:sp>
        <p:sp>
          <p:nvSpPr>
            <p:cNvPr id="116" name="Rectangle 16"/>
            <p:cNvSpPr>
              <a:spLocks noChangeArrowheads="1"/>
            </p:cNvSpPr>
            <p:nvPr/>
          </p:nvSpPr>
          <p:spPr bwMode="auto">
            <a:xfrm>
              <a:off x="254" y="264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4</a:t>
              </a:r>
            </a:p>
          </p:txBody>
        </p:sp>
        <p:sp>
          <p:nvSpPr>
            <p:cNvPr id="117" name="Rectangle 17"/>
            <p:cNvSpPr>
              <a:spLocks noChangeArrowheads="1"/>
            </p:cNvSpPr>
            <p:nvPr/>
          </p:nvSpPr>
          <p:spPr bwMode="auto">
            <a:xfrm>
              <a:off x="254" y="287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0</a:t>
              </a:r>
            </a:p>
          </p:txBody>
        </p:sp>
        <p:sp>
          <p:nvSpPr>
            <p:cNvPr id="118" name="Rectangle 18"/>
            <p:cNvSpPr>
              <a:spLocks noChangeArrowheads="1"/>
            </p:cNvSpPr>
            <p:nvPr/>
          </p:nvSpPr>
          <p:spPr bwMode="auto">
            <a:xfrm>
              <a:off x="254" y="311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6</a:t>
              </a:r>
            </a:p>
          </p:txBody>
        </p:sp>
        <p:sp>
          <p:nvSpPr>
            <p:cNvPr id="119" name="Rectangle 19"/>
            <p:cNvSpPr>
              <a:spLocks noChangeArrowheads="1"/>
            </p:cNvSpPr>
            <p:nvPr/>
          </p:nvSpPr>
          <p:spPr bwMode="auto">
            <a:xfrm>
              <a:off x="254" y="335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1</a:t>
              </a:r>
            </a:p>
          </p:txBody>
        </p:sp>
        <p:sp>
          <p:nvSpPr>
            <p:cNvPr id="120" name="Rectangle 20"/>
            <p:cNvSpPr>
              <a:spLocks noChangeArrowheads="1"/>
            </p:cNvSpPr>
            <p:nvPr/>
          </p:nvSpPr>
          <p:spPr bwMode="auto">
            <a:xfrm>
              <a:off x="254" y="3584"/>
              <a:ext cx="562" cy="240"/>
            </a:xfrm>
            <a:prstGeom prst="rect">
              <a:avLst/>
            </a:prstGeom>
            <a:grpFill/>
            <a:ln w="28575" cmpd="sng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600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2</a:t>
              </a:r>
            </a:p>
          </p:txBody>
        </p:sp>
      </p:grpSp>
      <p:sp>
        <p:nvSpPr>
          <p:cNvPr id="121" name="Rectangle 40"/>
          <p:cNvSpPr>
            <a:spLocks noChangeArrowheads="1"/>
          </p:cNvSpPr>
          <p:nvPr/>
        </p:nvSpPr>
        <p:spPr bwMode="auto">
          <a:xfrm>
            <a:off x="6660206" y="3916324"/>
            <a:ext cx="966331" cy="215102"/>
          </a:xfrm>
          <a:prstGeom prst="rect">
            <a:avLst/>
          </a:prstGeom>
          <a:solidFill>
            <a:srgbClr val="FFFF00"/>
          </a:solidFill>
          <a:ln w="28575" cmpd="sng">
            <a:solidFill>
              <a:srgbClr val="11576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11576A"/>
              </a:solidFill>
              <a:latin typeface="微软雅黑" pitchFamily="34" charset="-122"/>
              <a:ea typeface="微软雅黑" pitchFamily="34" charset="-122"/>
              <a:cs typeface="MS PGothic" charset="0"/>
            </a:endParaRPr>
          </a:p>
        </p:txBody>
      </p:sp>
      <p:sp>
        <p:nvSpPr>
          <p:cNvPr id="122" name="Text Box 56"/>
          <p:cNvSpPr txBox="1">
            <a:spLocks noChangeArrowheads="1"/>
          </p:cNvSpPr>
          <p:nvPr/>
        </p:nvSpPr>
        <p:spPr bwMode="auto">
          <a:xfrm>
            <a:off x="3287500" y="5558151"/>
            <a:ext cx="17151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逻辑地址空间</a:t>
            </a:r>
          </a:p>
        </p:txBody>
      </p:sp>
      <p:sp>
        <p:nvSpPr>
          <p:cNvPr id="123" name="Text Box 57"/>
          <p:cNvSpPr txBox="1">
            <a:spLocks noChangeArrowheads="1"/>
          </p:cNvSpPr>
          <p:nvPr/>
        </p:nvSpPr>
        <p:spPr bwMode="auto">
          <a:xfrm>
            <a:off x="6467621" y="5506488"/>
            <a:ext cx="14157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algn="ctr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物理地址空间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AC63A9-4978-EDAF-F26A-BB5753315826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006E9991-165D-DEBE-E412-603279D87FE2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页面置换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590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"/>
    </mc:Choice>
    <mc:Fallback xmlns="">
      <p:transition spd="slow" advTm="1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10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64558" y="3952338"/>
            <a:ext cx="6577057" cy="707886"/>
            <a:chOff x="840556" y="3095088"/>
            <a:chExt cx="6577057" cy="707886"/>
          </a:xfrm>
        </p:grpSpPr>
        <p:sp>
          <p:nvSpPr>
            <p:cNvPr id="83" name="TextBox 82"/>
            <p:cNvSpPr txBox="1"/>
            <p:nvPr/>
          </p:nvSpPr>
          <p:spPr>
            <a:xfrm>
              <a:off x="840556" y="309508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54882" y="3095088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进程开始执行后，随着访问新页面逐步建立较稳定的工作集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364558" y="4559978"/>
            <a:ext cx="6577057" cy="707886"/>
            <a:chOff x="840556" y="3702728"/>
            <a:chExt cx="6577057" cy="707886"/>
          </a:xfrm>
        </p:grpSpPr>
        <p:sp>
          <p:nvSpPr>
            <p:cNvPr id="8" name="TextBox 7"/>
            <p:cNvSpPr txBox="1"/>
            <p:nvPr/>
          </p:nvSpPr>
          <p:spPr>
            <a:xfrm>
              <a:off x="840556" y="370272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54882" y="3702728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当内存访问的局部性区域的位置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大致稳定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时，工作集大小也大致稳定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364558" y="5188516"/>
            <a:ext cx="6577057" cy="707886"/>
            <a:chOff x="840556" y="4331266"/>
            <a:chExt cx="6577057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840556" y="4331266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4882" y="4331266"/>
              <a:ext cx="6262731" cy="70788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局部性区域的位置改变时，工作集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快速扩张和收缩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过渡到下一个稳定值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78882" y="1645933"/>
            <a:ext cx="4506786" cy="2286016"/>
            <a:chOff x="1565412" y="2714626"/>
            <a:chExt cx="4506786" cy="2286016"/>
          </a:xfrm>
        </p:grpSpPr>
        <p:cxnSp>
          <p:nvCxnSpPr>
            <p:cNvPr id="19" name="直接箭头连接符 18"/>
            <p:cNvCxnSpPr/>
            <p:nvPr/>
          </p:nvCxnSpPr>
          <p:spPr>
            <a:xfrm>
              <a:off x="1795444" y="4452953"/>
              <a:ext cx="378621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 rot="5400000" flipH="1" flipV="1">
              <a:off x="988196" y="3631416"/>
              <a:ext cx="1643074" cy="1588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1804970" y="3105150"/>
              <a:ext cx="3643338" cy="1588"/>
            </a:xfrm>
            <a:prstGeom prst="line">
              <a:avLst/>
            </a:prstGeom>
            <a:ln w="28575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任意多边形 34"/>
            <p:cNvSpPr/>
            <p:nvPr/>
          </p:nvSpPr>
          <p:spPr>
            <a:xfrm>
              <a:off x="1828800" y="3129492"/>
              <a:ext cx="3302000" cy="1302808"/>
            </a:xfrm>
            <a:custGeom>
              <a:avLst/>
              <a:gdLst>
                <a:gd name="connsiteX0" fmla="*/ 0 w 3302000"/>
                <a:gd name="connsiteY0" fmla="*/ 1302808 h 1302808"/>
                <a:gd name="connsiteX1" fmla="*/ 19050 w 3302000"/>
                <a:gd name="connsiteY1" fmla="*/ 1194858 h 1302808"/>
                <a:gd name="connsiteX2" fmla="*/ 47625 w 3302000"/>
                <a:gd name="connsiteY2" fmla="*/ 1147233 h 1302808"/>
                <a:gd name="connsiteX3" fmla="*/ 57150 w 3302000"/>
                <a:gd name="connsiteY3" fmla="*/ 1077383 h 1302808"/>
                <a:gd name="connsiteX4" fmla="*/ 63500 w 3302000"/>
                <a:gd name="connsiteY4" fmla="*/ 1013883 h 1302808"/>
                <a:gd name="connsiteX5" fmla="*/ 88900 w 3302000"/>
                <a:gd name="connsiteY5" fmla="*/ 975783 h 1302808"/>
                <a:gd name="connsiteX6" fmla="*/ 98425 w 3302000"/>
                <a:gd name="connsiteY6" fmla="*/ 921808 h 1302808"/>
                <a:gd name="connsiteX7" fmla="*/ 123825 w 3302000"/>
                <a:gd name="connsiteY7" fmla="*/ 883708 h 1302808"/>
                <a:gd name="connsiteX8" fmla="*/ 136525 w 3302000"/>
                <a:gd name="connsiteY8" fmla="*/ 829733 h 1302808"/>
                <a:gd name="connsiteX9" fmla="*/ 174625 w 3302000"/>
                <a:gd name="connsiteY9" fmla="*/ 766233 h 1302808"/>
                <a:gd name="connsiteX10" fmla="*/ 222250 w 3302000"/>
                <a:gd name="connsiteY10" fmla="*/ 715433 h 1302808"/>
                <a:gd name="connsiteX11" fmla="*/ 269875 w 3302000"/>
                <a:gd name="connsiteY11" fmla="*/ 712258 h 1302808"/>
                <a:gd name="connsiteX12" fmla="*/ 320675 w 3302000"/>
                <a:gd name="connsiteY12" fmla="*/ 772583 h 1302808"/>
                <a:gd name="connsiteX13" fmla="*/ 368300 w 3302000"/>
                <a:gd name="connsiteY13" fmla="*/ 791633 h 1302808"/>
                <a:gd name="connsiteX14" fmla="*/ 419100 w 3302000"/>
                <a:gd name="connsiteY14" fmla="*/ 791633 h 1302808"/>
                <a:gd name="connsiteX15" fmla="*/ 460375 w 3302000"/>
                <a:gd name="connsiteY15" fmla="*/ 769408 h 1302808"/>
                <a:gd name="connsiteX16" fmla="*/ 511175 w 3302000"/>
                <a:gd name="connsiteY16" fmla="*/ 744008 h 1302808"/>
                <a:gd name="connsiteX17" fmla="*/ 539750 w 3302000"/>
                <a:gd name="connsiteY17" fmla="*/ 718608 h 1302808"/>
                <a:gd name="connsiteX18" fmla="*/ 600075 w 3302000"/>
                <a:gd name="connsiteY18" fmla="*/ 721783 h 1302808"/>
                <a:gd name="connsiteX19" fmla="*/ 628650 w 3302000"/>
                <a:gd name="connsiteY19" fmla="*/ 750358 h 1302808"/>
                <a:gd name="connsiteX20" fmla="*/ 673100 w 3302000"/>
                <a:gd name="connsiteY20" fmla="*/ 759883 h 1302808"/>
                <a:gd name="connsiteX21" fmla="*/ 717550 w 3302000"/>
                <a:gd name="connsiteY21" fmla="*/ 788458 h 1302808"/>
                <a:gd name="connsiteX22" fmla="*/ 746125 w 3302000"/>
                <a:gd name="connsiteY22" fmla="*/ 756708 h 1302808"/>
                <a:gd name="connsiteX23" fmla="*/ 774700 w 3302000"/>
                <a:gd name="connsiteY23" fmla="*/ 718608 h 1302808"/>
                <a:gd name="connsiteX24" fmla="*/ 806450 w 3302000"/>
                <a:gd name="connsiteY24" fmla="*/ 705908 h 1302808"/>
                <a:gd name="connsiteX25" fmla="*/ 806450 w 3302000"/>
                <a:gd name="connsiteY25" fmla="*/ 613833 h 1302808"/>
                <a:gd name="connsiteX26" fmla="*/ 831850 w 3302000"/>
                <a:gd name="connsiteY26" fmla="*/ 512233 h 1302808"/>
                <a:gd name="connsiteX27" fmla="*/ 866775 w 3302000"/>
                <a:gd name="connsiteY27" fmla="*/ 423333 h 1302808"/>
                <a:gd name="connsiteX28" fmla="*/ 879475 w 3302000"/>
                <a:gd name="connsiteY28" fmla="*/ 388408 h 1302808"/>
                <a:gd name="connsiteX29" fmla="*/ 885825 w 3302000"/>
                <a:gd name="connsiteY29" fmla="*/ 340783 h 1302808"/>
                <a:gd name="connsiteX30" fmla="*/ 898525 w 3302000"/>
                <a:gd name="connsiteY30" fmla="*/ 280458 h 1302808"/>
                <a:gd name="connsiteX31" fmla="*/ 923925 w 3302000"/>
                <a:gd name="connsiteY31" fmla="*/ 242358 h 1302808"/>
                <a:gd name="connsiteX32" fmla="*/ 930275 w 3302000"/>
                <a:gd name="connsiteY32" fmla="*/ 223308 h 1302808"/>
                <a:gd name="connsiteX33" fmla="*/ 974725 w 3302000"/>
                <a:gd name="connsiteY33" fmla="*/ 236008 h 1302808"/>
                <a:gd name="connsiteX34" fmla="*/ 1031875 w 3302000"/>
                <a:gd name="connsiteY34" fmla="*/ 274108 h 1302808"/>
                <a:gd name="connsiteX35" fmla="*/ 1050925 w 3302000"/>
                <a:gd name="connsiteY35" fmla="*/ 312208 h 1302808"/>
                <a:gd name="connsiteX36" fmla="*/ 1073150 w 3302000"/>
                <a:gd name="connsiteY36" fmla="*/ 372533 h 1302808"/>
                <a:gd name="connsiteX37" fmla="*/ 1104900 w 3302000"/>
                <a:gd name="connsiteY37" fmla="*/ 470958 h 1302808"/>
                <a:gd name="connsiteX38" fmla="*/ 1133475 w 3302000"/>
                <a:gd name="connsiteY38" fmla="*/ 547158 h 1302808"/>
                <a:gd name="connsiteX39" fmla="*/ 1162050 w 3302000"/>
                <a:gd name="connsiteY39" fmla="*/ 610658 h 1302808"/>
                <a:gd name="connsiteX40" fmla="*/ 1225550 w 3302000"/>
                <a:gd name="connsiteY40" fmla="*/ 610658 h 1302808"/>
                <a:gd name="connsiteX41" fmla="*/ 1266825 w 3302000"/>
                <a:gd name="connsiteY41" fmla="*/ 582083 h 1302808"/>
                <a:gd name="connsiteX42" fmla="*/ 1285875 w 3302000"/>
                <a:gd name="connsiteY42" fmla="*/ 556683 h 1302808"/>
                <a:gd name="connsiteX43" fmla="*/ 1323975 w 3302000"/>
                <a:gd name="connsiteY43" fmla="*/ 543983 h 1302808"/>
                <a:gd name="connsiteX44" fmla="*/ 1371600 w 3302000"/>
                <a:gd name="connsiteY44" fmla="*/ 569383 h 1302808"/>
                <a:gd name="connsiteX45" fmla="*/ 1431925 w 3302000"/>
                <a:gd name="connsiteY45" fmla="*/ 604308 h 1302808"/>
                <a:gd name="connsiteX46" fmla="*/ 1501775 w 3302000"/>
                <a:gd name="connsiteY46" fmla="*/ 620183 h 1302808"/>
                <a:gd name="connsiteX47" fmla="*/ 1552575 w 3302000"/>
                <a:gd name="connsiteY47" fmla="*/ 610658 h 1302808"/>
                <a:gd name="connsiteX48" fmla="*/ 1584325 w 3302000"/>
                <a:gd name="connsiteY48" fmla="*/ 563033 h 1302808"/>
                <a:gd name="connsiteX49" fmla="*/ 1600200 w 3302000"/>
                <a:gd name="connsiteY49" fmla="*/ 524933 h 1302808"/>
                <a:gd name="connsiteX50" fmla="*/ 1625600 w 3302000"/>
                <a:gd name="connsiteY50" fmla="*/ 451908 h 1302808"/>
                <a:gd name="connsiteX51" fmla="*/ 1631950 w 3302000"/>
                <a:gd name="connsiteY51" fmla="*/ 372533 h 1302808"/>
                <a:gd name="connsiteX52" fmla="*/ 1644650 w 3302000"/>
                <a:gd name="connsiteY52" fmla="*/ 280458 h 1302808"/>
                <a:gd name="connsiteX53" fmla="*/ 1660525 w 3302000"/>
                <a:gd name="connsiteY53" fmla="*/ 213783 h 1302808"/>
                <a:gd name="connsiteX54" fmla="*/ 1679575 w 3302000"/>
                <a:gd name="connsiteY54" fmla="*/ 140758 h 1302808"/>
                <a:gd name="connsiteX55" fmla="*/ 1692275 w 3302000"/>
                <a:gd name="connsiteY55" fmla="*/ 89958 h 1302808"/>
                <a:gd name="connsiteX56" fmla="*/ 1717675 w 3302000"/>
                <a:gd name="connsiteY56" fmla="*/ 39158 h 1302808"/>
                <a:gd name="connsiteX57" fmla="*/ 1739900 w 3302000"/>
                <a:gd name="connsiteY57" fmla="*/ 1058 h 1302808"/>
                <a:gd name="connsiteX58" fmla="*/ 1781175 w 3302000"/>
                <a:gd name="connsiteY58" fmla="*/ 32808 h 1302808"/>
                <a:gd name="connsiteX59" fmla="*/ 1835150 w 3302000"/>
                <a:gd name="connsiteY59" fmla="*/ 86783 h 1302808"/>
                <a:gd name="connsiteX60" fmla="*/ 1854200 w 3302000"/>
                <a:gd name="connsiteY60" fmla="*/ 156633 h 1302808"/>
                <a:gd name="connsiteX61" fmla="*/ 1882775 w 3302000"/>
                <a:gd name="connsiteY61" fmla="*/ 213783 h 1302808"/>
                <a:gd name="connsiteX62" fmla="*/ 1898650 w 3302000"/>
                <a:gd name="connsiteY62" fmla="*/ 299508 h 1302808"/>
                <a:gd name="connsiteX63" fmla="*/ 1927225 w 3302000"/>
                <a:gd name="connsiteY63" fmla="*/ 353483 h 1302808"/>
                <a:gd name="connsiteX64" fmla="*/ 2003425 w 3302000"/>
                <a:gd name="connsiteY64" fmla="*/ 356658 h 1302808"/>
                <a:gd name="connsiteX65" fmla="*/ 2051050 w 3302000"/>
                <a:gd name="connsiteY65" fmla="*/ 283633 h 1302808"/>
                <a:gd name="connsiteX66" fmla="*/ 2085975 w 3302000"/>
                <a:gd name="connsiteY66" fmla="*/ 251883 h 1302808"/>
                <a:gd name="connsiteX67" fmla="*/ 2133600 w 3302000"/>
                <a:gd name="connsiteY67" fmla="*/ 248708 h 1302808"/>
                <a:gd name="connsiteX68" fmla="*/ 2200275 w 3302000"/>
                <a:gd name="connsiteY68" fmla="*/ 289983 h 1302808"/>
                <a:gd name="connsiteX69" fmla="*/ 2244725 w 3302000"/>
                <a:gd name="connsiteY69" fmla="*/ 334433 h 1302808"/>
                <a:gd name="connsiteX70" fmla="*/ 2384425 w 3302000"/>
                <a:gd name="connsiteY70" fmla="*/ 334433 h 1302808"/>
                <a:gd name="connsiteX71" fmla="*/ 2390775 w 3302000"/>
                <a:gd name="connsiteY71" fmla="*/ 302683 h 1302808"/>
                <a:gd name="connsiteX72" fmla="*/ 2409825 w 3302000"/>
                <a:gd name="connsiteY72" fmla="*/ 277283 h 1302808"/>
                <a:gd name="connsiteX73" fmla="*/ 2451100 w 3302000"/>
                <a:gd name="connsiteY73" fmla="*/ 261408 h 1302808"/>
                <a:gd name="connsiteX74" fmla="*/ 2476500 w 3302000"/>
                <a:gd name="connsiteY74" fmla="*/ 239183 h 1302808"/>
                <a:gd name="connsiteX75" fmla="*/ 2508250 w 3302000"/>
                <a:gd name="connsiteY75" fmla="*/ 175683 h 1302808"/>
                <a:gd name="connsiteX76" fmla="*/ 2511425 w 3302000"/>
                <a:gd name="connsiteY76" fmla="*/ 121708 h 1302808"/>
                <a:gd name="connsiteX77" fmla="*/ 2520950 w 3302000"/>
                <a:gd name="connsiteY77" fmla="*/ 86783 h 1302808"/>
                <a:gd name="connsiteX78" fmla="*/ 2590800 w 3302000"/>
                <a:gd name="connsiteY78" fmla="*/ 83608 h 1302808"/>
                <a:gd name="connsiteX79" fmla="*/ 2651125 w 3302000"/>
                <a:gd name="connsiteY79" fmla="*/ 201083 h 1302808"/>
                <a:gd name="connsiteX80" fmla="*/ 2711450 w 3302000"/>
                <a:gd name="connsiteY80" fmla="*/ 372533 h 1302808"/>
                <a:gd name="connsiteX81" fmla="*/ 2762250 w 3302000"/>
                <a:gd name="connsiteY81" fmla="*/ 512233 h 1302808"/>
                <a:gd name="connsiteX82" fmla="*/ 2806700 w 3302000"/>
                <a:gd name="connsiteY82" fmla="*/ 540808 h 1302808"/>
                <a:gd name="connsiteX83" fmla="*/ 2851150 w 3302000"/>
                <a:gd name="connsiteY83" fmla="*/ 512233 h 1302808"/>
                <a:gd name="connsiteX84" fmla="*/ 2892425 w 3302000"/>
                <a:gd name="connsiteY84" fmla="*/ 455083 h 1302808"/>
                <a:gd name="connsiteX85" fmla="*/ 2930525 w 3302000"/>
                <a:gd name="connsiteY85" fmla="*/ 413808 h 1302808"/>
                <a:gd name="connsiteX86" fmla="*/ 2968625 w 3302000"/>
                <a:gd name="connsiteY86" fmla="*/ 397933 h 1302808"/>
                <a:gd name="connsiteX87" fmla="*/ 3041650 w 3302000"/>
                <a:gd name="connsiteY87" fmla="*/ 413808 h 1302808"/>
                <a:gd name="connsiteX88" fmla="*/ 3124200 w 3302000"/>
                <a:gd name="connsiteY88" fmla="*/ 470958 h 1302808"/>
                <a:gd name="connsiteX89" fmla="*/ 3209925 w 3302000"/>
                <a:gd name="connsiteY89" fmla="*/ 486833 h 1302808"/>
                <a:gd name="connsiteX90" fmla="*/ 3257550 w 3302000"/>
                <a:gd name="connsiteY90" fmla="*/ 474133 h 1302808"/>
                <a:gd name="connsiteX91" fmla="*/ 3292475 w 3302000"/>
                <a:gd name="connsiteY91" fmla="*/ 455083 h 1302808"/>
                <a:gd name="connsiteX92" fmla="*/ 3302000 w 3302000"/>
                <a:gd name="connsiteY92" fmla="*/ 432858 h 1302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302000" h="1302808">
                  <a:moveTo>
                    <a:pt x="0" y="1302808"/>
                  </a:moveTo>
                  <a:cubicBezTo>
                    <a:pt x="5556" y="1261797"/>
                    <a:pt x="11113" y="1220787"/>
                    <a:pt x="19050" y="1194858"/>
                  </a:cubicBezTo>
                  <a:cubicBezTo>
                    <a:pt x="26987" y="1168929"/>
                    <a:pt x="41275" y="1166812"/>
                    <a:pt x="47625" y="1147233"/>
                  </a:cubicBezTo>
                  <a:cubicBezTo>
                    <a:pt x="53975" y="1127654"/>
                    <a:pt x="54504" y="1099608"/>
                    <a:pt x="57150" y="1077383"/>
                  </a:cubicBezTo>
                  <a:cubicBezTo>
                    <a:pt x="59796" y="1055158"/>
                    <a:pt x="58208" y="1030816"/>
                    <a:pt x="63500" y="1013883"/>
                  </a:cubicBezTo>
                  <a:cubicBezTo>
                    <a:pt x="68792" y="996950"/>
                    <a:pt x="83079" y="991129"/>
                    <a:pt x="88900" y="975783"/>
                  </a:cubicBezTo>
                  <a:cubicBezTo>
                    <a:pt x="94721" y="960437"/>
                    <a:pt x="92604" y="937154"/>
                    <a:pt x="98425" y="921808"/>
                  </a:cubicBezTo>
                  <a:cubicBezTo>
                    <a:pt x="104246" y="906462"/>
                    <a:pt x="117475" y="899054"/>
                    <a:pt x="123825" y="883708"/>
                  </a:cubicBezTo>
                  <a:cubicBezTo>
                    <a:pt x="130175" y="868362"/>
                    <a:pt x="128058" y="849312"/>
                    <a:pt x="136525" y="829733"/>
                  </a:cubicBezTo>
                  <a:cubicBezTo>
                    <a:pt x="144992" y="810154"/>
                    <a:pt x="160338" y="785283"/>
                    <a:pt x="174625" y="766233"/>
                  </a:cubicBezTo>
                  <a:cubicBezTo>
                    <a:pt x="188913" y="747183"/>
                    <a:pt x="206375" y="724429"/>
                    <a:pt x="222250" y="715433"/>
                  </a:cubicBezTo>
                  <a:cubicBezTo>
                    <a:pt x="238125" y="706437"/>
                    <a:pt x="253471" y="702733"/>
                    <a:pt x="269875" y="712258"/>
                  </a:cubicBezTo>
                  <a:cubicBezTo>
                    <a:pt x="286279" y="721783"/>
                    <a:pt x="304271" y="759354"/>
                    <a:pt x="320675" y="772583"/>
                  </a:cubicBezTo>
                  <a:cubicBezTo>
                    <a:pt x="337079" y="785812"/>
                    <a:pt x="351896" y="788458"/>
                    <a:pt x="368300" y="791633"/>
                  </a:cubicBezTo>
                  <a:cubicBezTo>
                    <a:pt x="384704" y="794808"/>
                    <a:pt x="403754" y="795337"/>
                    <a:pt x="419100" y="791633"/>
                  </a:cubicBezTo>
                  <a:cubicBezTo>
                    <a:pt x="434446" y="787929"/>
                    <a:pt x="445029" y="777345"/>
                    <a:pt x="460375" y="769408"/>
                  </a:cubicBezTo>
                  <a:cubicBezTo>
                    <a:pt x="475721" y="761471"/>
                    <a:pt x="497946" y="752475"/>
                    <a:pt x="511175" y="744008"/>
                  </a:cubicBezTo>
                  <a:cubicBezTo>
                    <a:pt x="524404" y="735541"/>
                    <a:pt x="524933" y="722312"/>
                    <a:pt x="539750" y="718608"/>
                  </a:cubicBezTo>
                  <a:cubicBezTo>
                    <a:pt x="554567" y="714904"/>
                    <a:pt x="585258" y="716491"/>
                    <a:pt x="600075" y="721783"/>
                  </a:cubicBezTo>
                  <a:cubicBezTo>
                    <a:pt x="614892" y="727075"/>
                    <a:pt x="616479" y="744008"/>
                    <a:pt x="628650" y="750358"/>
                  </a:cubicBezTo>
                  <a:cubicBezTo>
                    <a:pt x="640821" y="756708"/>
                    <a:pt x="658283" y="753533"/>
                    <a:pt x="673100" y="759883"/>
                  </a:cubicBezTo>
                  <a:cubicBezTo>
                    <a:pt x="687917" y="766233"/>
                    <a:pt x="705379" y="788987"/>
                    <a:pt x="717550" y="788458"/>
                  </a:cubicBezTo>
                  <a:cubicBezTo>
                    <a:pt x="729721" y="787929"/>
                    <a:pt x="736600" y="768350"/>
                    <a:pt x="746125" y="756708"/>
                  </a:cubicBezTo>
                  <a:cubicBezTo>
                    <a:pt x="755650" y="745066"/>
                    <a:pt x="764646" y="727075"/>
                    <a:pt x="774700" y="718608"/>
                  </a:cubicBezTo>
                  <a:cubicBezTo>
                    <a:pt x="784754" y="710141"/>
                    <a:pt x="801158" y="723370"/>
                    <a:pt x="806450" y="705908"/>
                  </a:cubicBezTo>
                  <a:cubicBezTo>
                    <a:pt x="811742" y="688446"/>
                    <a:pt x="802217" y="646112"/>
                    <a:pt x="806450" y="613833"/>
                  </a:cubicBezTo>
                  <a:cubicBezTo>
                    <a:pt x="810683" y="581554"/>
                    <a:pt x="821796" y="543983"/>
                    <a:pt x="831850" y="512233"/>
                  </a:cubicBezTo>
                  <a:cubicBezTo>
                    <a:pt x="841904" y="480483"/>
                    <a:pt x="858838" y="443971"/>
                    <a:pt x="866775" y="423333"/>
                  </a:cubicBezTo>
                  <a:cubicBezTo>
                    <a:pt x="874713" y="402696"/>
                    <a:pt x="876300" y="402166"/>
                    <a:pt x="879475" y="388408"/>
                  </a:cubicBezTo>
                  <a:cubicBezTo>
                    <a:pt x="882650" y="374650"/>
                    <a:pt x="882650" y="358775"/>
                    <a:pt x="885825" y="340783"/>
                  </a:cubicBezTo>
                  <a:cubicBezTo>
                    <a:pt x="889000" y="322791"/>
                    <a:pt x="892175" y="296862"/>
                    <a:pt x="898525" y="280458"/>
                  </a:cubicBezTo>
                  <a:cubicBezTo>
                    <a:pt x="904875" y="264054"/>
                    <a:pt x="918633" y="251883"/>
                    <a:pt x="923925" y="242358"/>
                  </a:cubicBezTo>
                  <a:cubicBezTo>
                    <a:pt x="929217" y="232833"/>
                    <a:pt x="921808" y="224366"/>
                    <a:pt x="930275" y="223308"/>
                  </a:cubicBezTo>
                  <a:cubicBezTo>
                    <a:pt x="938742" y="222250"/>
                    <a:pt x="957792" y="227541"/>
                    <a:pt x="974725" y="236008"/>
                  </a:cubicBezTo>
                  <a:cubicBezTo>
                    <a:pt x="991658" y="244475"/>
                    <a:pt x="1019175" y="261408"/>
                    <a:pt x="1031875" y="274108"/>
                  </a:cubicBezTo>
                  <a:cubicBezTo>
                    <a:pt x="1044575" y="286808"/>
                    <a:pt x="1044046" y="295804"/>
                    <a:pt x="1050925" y="312208"/>
                  </a:cubicBezTo>
                  <a:cubicBezTo>
                    <a:pt x="1057804" y="328612"/>
                    <a:pt x="1064154" y="346075"/>
                    <a:pt x="1073150" y="372533"/>
                  </a:cubicBezTo>
                  <a:cubicBezTo>
                    <a:pt x="1082146" y="398991"/>
                    <a:pt x="1094846" y="441854"/>
                    <a:pt x="1104900" y="470958"/>
                  </a:cubicBezTo>
                  <a:cubicBezTo>
                    <a:pt x="1114954" y="500062"/>
                    <a:pt x="1123950" y="523875"/>
                    <a:pt x="1133475" y="547158"/>
                  </a:cubicBezTo>
                  <a:cubicBezTo>
                    <a:pt x="1143000" y="570441"/>
                    <a:pt x="1146704" y="600075"/>
                    <a:pt x="1162050" y="610658"/>
                  </a:cubicBezTo>
                  <a:cubicBezTo>
                    <a:pt x="1177396" y="621241"/>
                    <a:pt x="1208087" y="615421"/>
                    <a:pt x="1225550" y="610658"/>
                  </a:cubicBezTo>
                  <a:cubicBezTo>
                    <a:pt x="1243013" y="605895"/>
                    <a:pt x="1256771" y="591079"/>
                    <a:pt x="1266825" y="582083"/>
                  </a:cubicBezTo>
                  <a:cubicBezTo>
                    <a:pt x="1276879" y="573087"/>
                    <a:pt x="1276350" y="563033"/>
                    <a:pt x="1285875" y="556683"/>
                  </a:cubicBezTo>
                  <a:cubicBezTo>
                    <a:pt x="1295400" y="550333"/>
                    <a:pt x="1309688" y="541866"/>
                    <a:pt x="1323975" y="543983"/>
                  </a:cubicBezTo>
                  <a:cubicBezTo>
                    <a:pt x="1338263" y="546100"/>
                    <a:pt x="1353608" y="559329"/>
                    <a:pt x="1371600" y="569383"/>
                  </a:cubicBezTo>
                  <a:cubicBezTo>
                    <a:pt x="1389592" y="579437"/>
                    <a:pt x="1410229" y="595841"/>
                    <a:pt x="1431925" y="604308"/>
                  </a:cubicBezTo>
                  <a:cubicBezTo>
                    <a:pt x="1453621" y="612775"/>
                    <a:pt x="1481667" y="619125"/>
                    <a:pt x="1501775" y="620183"/>
                  </a:cubicBezTo>
                  <a:cubicBezTo>
                    <a:pt x="1521883" y="621241"/>
                    <a:pt x="1538817" y="620183"/>
                    <a:pt x="1552575" y="610658"/>
                  </a:cubicBezTo>
                  <a:cubicBezTo>
                    <a:pt x="1566333" y="601133"/>
                    <a:pt x="1576388" y="577320"/>
                    <a:pt x="1584325" y="563033"/>
                  </a:cubicBezTo>
                  <a:cubicBezTo>
                    <a:pt x="1592262" y="548746"/>
                    <a:pt x="1593321" y="543454"/>
                    <a:pt x="1600200" y="524933"/>
                  </a:cubicBezTo>
                  <a:cubicBezTo>
                    <a:pt x="1607079" y="506412"/>
                    <a:pt x="1620308" y="477308"/>
                    <a:pt x="1625600" y="451908"/>
                  </a:cubicBezTo>
                  <a:cubicBezTo>
                    <a:pt x="1630892" y="426508"/>
                    <a:pt x="1628775" y="401108"/>
                    <a:pt x="1631950" y="372533"/>
                  </a:cubicBezTo>
                  <a:cubicBezTo>
                    <a:pt x="1635125" y="343958"/>
                    <a:pt x="1639888" y="306916"/>
                    <a:pt x="1644650" y="280458"/>
                  </a:cubicBezTo>
                  <a:cubicBezTo>
                    <a:pt x="1649412" y="254000"/>
                    <a:pt x="1654704" y="237066"/>
                    <a:pt x="1660525" y="213783"/>
                  </a:cubicBezTo>
                  <a:cubicBezTo>
                    <a:pt x="1666346" y="190500"/>
                    <a:pt x="1674283" y="161395"/>
                    <a:pt x="1679575" y="140758"/>
                  </a:cubicBezTo>
                  <a:cubicBezTo>
                    <a:pt x="1684867" y="120121"/>
                    <a:pt x="1685925" y="106891"/>
                    <a:pt x="1692275" y="89958"/>
                  </a:cubicBezTo>
                  <a:cubicBezTo>
                    <a:pt x="1698625" y="73025"/>
                    <a:pt x="1709738" y="53975"/>
                    <a:pt x="1717675" y="39158"/>
                  </a:cubicBezTo>
                  <a:cubicBezTo>
                    <a:pt x="1725613" y="24341"/>
                    <a:pt x="1729317" y="2116"/>
                    <a:pt x="1739900" y="1058"/>
                  </a:cubicBezTo>
                  <a:cubicBezTo>
                    <a:pt x="1750483" y="0"/>
                    <a:pt x="1765300" y="18521"/>
                    <a:pt x="1781175" y="32808"/>
                  </a:cubicBezTo>
                  <a:cubicBezTo>
                    <a:pt x="1797050" y="47096"/>
                    <a:pt x="1822979" y="66146"/>
                    <a:pt x="1835150" y="86783"/>
                  </a:cubicBezTo>
                  <a:cubicBezTo>
                    <a:pt x="1847321" y="107420"/>
                    <a:pt x="1846263" y="135466"/>
                    <a:pt x="1854200" y="156633"/>
                  </a:cubicBezTo>
                  <a:cubicBezTo>
                    <a:pt x="1862138" y="177800"/>
                    <a:pt x="1875367" y="189971"/>
                    <a:pt x="1882775" y="213783"/>
                  </a:cubicBezTo>
                  <a:cubicBezTo>
                    <a:pt x="1890183" y="237596"/>
                    <a:pt x="1891242" y="276225"/>
                    <a:pt x="1898650" y="299508"/>
                  </a:cubicBezTo>
                  <a:cubicBezTo>
                    <a:pt x="1906058" y="322791"/>
                    <a:pt x="1909763" y="343958"/>
                    <a:pt x="1927225" y="353483"/>
                  </a:cubicBezTo>
                  <a:cubicBezTo>
                    <a:pt x="1944688" y="363008"/>
                    <a:pt x="1982788" y="368300"/>
                    <a:pt x="2003425" y="356658"/>
                  </a:cubicBezTo>
                  <a:cubicBezTo>
                    <a:pt x="2024062" y="345016"/>
                    <a:pt x="2037292" y="301095"/>
                    <a:pt x="2051050" y="283633"/>
                  </a:cubicBezTo>
                  <a:cubicBezTo>
                    <a:pt x="2064808" y="266171"/>
                    <a:pt x="2072217" y="257704"/>
                    <a:pt x="2085975" y="251883"/>
                  </a:cubicBezTo>
                  <a:cubicBezTo>
                    <a:pt x="2099733" y="246062"/>
                    <a:pt x="2114550" y="242358"/>
                    <a:pt x="2133600" y="248708"/>
                  </a:cubicBezTo>
                  <a:cubicBezTo>
                    <a:pt x="2152650" y="255058"/>
                    <a:pt x="2181754" y="275696"/>
                    <a:pt x="2200275" y="289983"/>
                  </a:cubicBezTo>
                  <a:cubicBezTo>
                    <a:pt x="2218796" y="304270"/>
                    <a:pt x="2214033" y="327025"/>
                    <a:pt x="2244725" y="334433"/>
                  </a:cubicBezTo>
                  <a:cubicBezTo>
                    <a:pt x="2275417" y="341841"/>
                    <a:pt x="2360083" y="339725"/>
                    <a:pt x="2384425" y="334433"/>
                  </a:cubicBezTo>
                  <a:cubicBezTo>
                    <a:pt x="2408767" y="329141"/>
                    <a:pt x="2386542" y="312208"/>
                    <a:pt x="2390775" y="302683"/>
                  </a:cubicBezTo>
                  <a:cubicBezTo>
                    <a:pt x="2395008" y="293158"/>
                    <a:pt x="2399771" y="284162"/>
                    <a:pt x="2409825" y="277283"/>
                  </a:cubicBezTo>
                  <a:cubicBezTo>
                    <a:pt x="2419879" y="270404"/>
                    <a:pt x="2439988" y="267758"/>
                    <a:pt x="2451100" y="261408"/>
                  </a:cubicBezTo>
                  <a:cubicBezTo>
                    <a:pt x="2462212" y="255058"/>
                    <a:pt x="2466975" y="253470"/>
                    <a:pt x="2476500" y="239183"/>
                  </a:cubicBezTo>
                  <a:cubicBezTo>
                    <a:pt x="2486025" y="224896"/>
                    <a:pt x="2502429" y="195262"/>
                    <a:pt x="2508250" y="175683"/>
                  </a:cubicBezTo>
                  <a:cubicBezTo>
                    <a:pt x="2514071" y="156104"/>
                    <a:pt x="2509308" y="136525"/>
                    <a:pt x="2511425" y="121708"/>
                  </a:cubicBezTo>
                  <a:cubicBezTo>
                    <a:pt x="2513542" y="106891"/>
                    <a:pt x="2507721" y="93133"/>
                    <a:pt x="2520950" y="86783"/>
                  </a:cubicBezTo>
                  <a:cubicBezTo>
                    <a:pt x="2534179" y="80433"/>
                    <a:pt x="2569104" y="64558"/>
                    <a:pt x="2590800" y="83608"/>
                  </a:cubicBezTo>
                  <a:cubicBezTo>
                    <a:pt x="2612496" y="102658"/>
                    <a:pt x="2631017" y="152929"/>
                    <a:pt x="2651125" y="201083"/>
                  </a:cubicBezTo>
                  <a:cubicBezTo>
                    <a:pt x="2671233" y="249237"/>
                    <a:pt x="2692929" y="320675"/>
                    <a:pt x="2711450" y="372533"/>
                  </a:cubicBezTo>
                  <a:cubicBezTo>
                    <a:pt x="2729971" y="424391"/>
                    <a:pt x="2746375" y="484187"/>
                    <a:pt x="2762250" y="512233"/>
                  </a:cubicBezTo>
                  <a:cubicBezTo>
                    <a:pt x="2778125" y="540279"/>
                    <a:pt x="2791883" y="540808"/>
                    <a:pt x="2806700" y="540808"/>
                  </a:cubicBezTo>
                  <a:cubicBezTo>
                    <a:pt x="2821517" y="540808"/>
                    <a:pt x="2836863" y="526520"/>
                    <a:pt x="2851150" y="512233"/>
                  </a:cubicBezTo>
                  <a:cubicBezTo>
                    <a:pt x="2865437" y="497946"/>
                    <a:pt x="2879196" y="471487"/>
                    <a:pt x="2892425" y="455083"/>
                  </a:cubicBezTo>
                  <a:cubicBezTo>
                    <a:pt x="2905654" y="438679"/>
                    <a:pt x="2917825" y="423333"/>
                    <a:pt x="2930525" y="413808"/>
                  </a:cubicBezTo>
                  <a:cubicBezTo>
                    <a:pt x="2943225" y="404283"/>
                    <a:pt x="2950104" y="397933"/>
                    <a:pt x="2968625" y="397933"/>
                  </a:cubicBezTo>
                  <a:cubicBezTo>
                    <a:pt x="2987146" y="397933"/>
                    <a:pt x="3015721" y="401637"/>
                    <a:pt x="3041650" y="413808"/>
                  </a:cubicBezTo>
                  <a:cubicBezTo>
                    <a:pt x="3067579" y="425979"/>
                    <a:pt x="3096154" y="458787"/>
                    <a:pt x="3124200" y="470958"/>
                  </a:cubicBezTo>
                  <a:cubicBezTo>
                    <a:pt x="3152246" y="483129"/>
                    <a:pt x="3187700" y="486304"/>
                    <a:pt x="3209925" y="486833"/>
                  </a:cubicBezTo>
                  <a:cubicBezTo>
                    <a:pt x="3232150" y="487362"/>
                    <a:pt x="3243792" y="479425"/>
                    <a:pt x="3257550" y="474133"/>
                  </a:cubicBezTo>
                  <a:cubicBezTo>
                    <a:pt x="3271308" y="468841"/>
                    <a:pt x="3285067" y="461962"/>
                    <a:pt x="3292475" y="455083"/>
                  </a:cubicBezTo>
                  <a:cubicBezTo>
                    <a:pt x="3299883" y="448204"/>
                    <a:pt x="3300941" y="440531"/>
                    <a:pt x="3302000" y="432858"/>
                  </a:cubicBezTo>
                </a:path>
              </a:pathLst>
            </a:custGeom>
            <a:ln w="28575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rot="5400000" flipH="1" flipV="1">
              <a:off x="2328177" y="4153554"/>
              <a:ext cx="576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 rot="5400000" flipH="1" flipV="1">
              <a:off x="1760404" y="4164129"/>
              <a:ext cx="540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rot="5400000" flipH="1" flipV="1">
              <a:off x="2568379" y="4062587"/>
              <a:ext cx="756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rot="5400000" flipH="1" flipV="1">
              <a:off x="3048364" y="4076337"/>
              <a:ext cx="720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rot="5400000" flipH="1" flipV="1">
              <a:off x="3257310" y="3968973"/>
              <a:ext cx="972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rot="5400000" flipH="1" flipV="1">
              <a:off x="3765845" y="3927185"/>
              <a:ext cx="1044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rot="5400000" flipH="1" flipV="1">
              <a:off x="4174404" y="4038453"/>
              <a:ext cx="792000" cy="3193"/>
            </a:xfrm>
            <a:prstGeom prst="line">
              <a:avLst/>
            </a:prstGeom>
            <a:ln w="19050">
              <a:solidFill>
                <a:srgbClr val="11576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565412" y="3000378"/>
              <a:ext cx="2792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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928794" y="2714626"/>
              <a:ext cx="10715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工作集大小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214942" y="4509329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过渡阶段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14942" y="4723643"/>
              <a:ext cx="8572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稳定阶段</a:t>
              </a: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819256" y="4610114"/>
              <a:ext cx="214314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2609836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3409942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4254350" y="4610114"/>
              <a:ext cx="32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019282" y="4830778"/>
              <a:ext cx="540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954326" y="4830778"/>
              <a:ext cx="432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3754432" y="4830778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4643438" y="4830778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214942" y="4148148"/>
              <a:ext cx="5000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</p:grpSp>
      <p:cxnSp>
        <p:nvCxnSpPr>
          <p:cNvPr id="48" name="直接连接符 47"/>
          <p:cNvCxnSpPr/>
          <p:nvPr/>
        </p:nvCxnSpPr>
        <p:spPr>
          <a:xfrm>
            <a:off x="2934838" y="3545840"/>
            <a:ext cx="214314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3136734" y="3759883"/>
            <a:ext cx="3128156" cy="1588"/>
            <a:chOff x="1761152" y="3057235"/>
            <a:chExt cx="3128156" cy="1588"/>
          </a:xfrm>
        </p:grpSpPr>
        <p:cxnSp>
          <p:nvCxnSpPr>
            <p:cNvPr id="49" name="直接连接符 48"/>
            <p:cNvCxnSpPr/>
            <p:nvPr/>
          </p:nvCxnSpPr>
          <p:spPr>
            <a:xfrm>
              <a:off x="1761152" y="3057235"/>
              <a:ext cx="540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2696196" y="3057235"/>
              <a:ext cx="432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496302" y="3057235"/>
              <a:ext cx="50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4385308" y="3057235"/>
              <a:ext cx="50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3723306" y="3542302"/>
            <a:ext cx="1968514" cy="1588"/>
            <a:chOff x="2351706" y="2836571"/>
            <a:chExt cx="1968514" cy="1588"/>
          </a:xfrm>
        </p:grpSpPr>
        <p:cxnSp>
          <p:nvCxnSpPr>
            <p:cNvPr id="62" name="直接连接符 61"/>
            <p:cNvCxnSpPr/>
            <p:nvPr/>
          </p:nvCxnSpPr>
          <p:spPr>
            <a:xfrm>
              <a:off x="2351706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3151812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3996220" y="2836571"/>
              <a:ext cx="324000" cy="158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006C676-79D1-E831-8066-6857DB04179F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1" name="标题 8">
            <a:extLst>
              <a:ext uri="{FF2B5EF4-FFF2-40B4-BE49-F238E27FC236}">
                <a16:creationId xmlns:a16="http://schemas.microsoft.com/office/drawing/2014/main" id="{142F3F1E-8231-4E87-302A-ABF10A518E9F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工作集的变化</a:t>
            </a:r>
          </a:p>
        </p:txBody>
      </p:sp>
    </p:spTree>
    <p:extLst>
      <p:ext uri="{BB962C8B-B14F-4D97-AF65-F5344CB8AC3E}">
        <p14:creationId xmlns:p14="http://schemas.microsoft.com/office/powerpoint/2010/main" val="350294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31520" y="1556792"/>
            <a:ext cx="11197128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8925" indent="-288925">
              <a:buClr>
                <a:srgbClr val="FFFF66"/>
              </a:buClr>
            </a:pP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在当前时刻，进程实际驻留在内存当中的页面集合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(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也就是进程被分配的页框数量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)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31520" y="1988840"/>
            <a:ext cx="4716408" cy="502152"/>
            <a:chOff x="837948" y="1674007"/>
            <a:chExt cx="4716408" cy="502152"/>
          </a:xfrm>
        </p:grpSpPr>
        <p:sp>
          <p:nvSpPr>
            <p:cNvPr id="83" name="TextBox 82"/>
            <p:cNvSpPr txBox="1"/>
            <p:nvPr/>
          </p:nvSpPr>
          <p:spPr>
            <a:xfrm>
              <a:off x="837948" y="1674007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24832" y="1714494"/>
              <a:ext cx="4429524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工作集与常驻集的关系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14310" y="2370873"/>
            <a:ext cx="8582090" cy="731156"/>
            <a:chOff x="1220738" y="2056038"/>
            <a:chExt cx="8582090" cy="731156"/>
          </a:xfrm>
        </p:grpSpPr>
        <p:sp>
          <p:nvSpPr>
            <p:cNvPr id="11" name="TextBox 10"/>
            <p:cNvSpPr txBox="1"/>
            <p:nvPr/>
          </p:nvSpPr>
          <p:spPr>
            <a:xfrm>
              <a:off x="1387450" y="2056038"/>
              <a:ext cx="48577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工作集是进程在运行过程中固有的性质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215763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387450" y="2387084"/>
              <a:ext cx="841537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常驻集取决于系统分配给进程的物理页面数目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和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页面置换算法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2488682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3" name="组合 2"/>
          <p:cNvGrpSpPr/>
          <p:nvPr/>
        </p:nvGrpSpPr>
        <p:grpSpPr>
          <a:xfrm>
            <a:off x="731520" y="2348880"/>
            <a:ext cx="7812752" cy="2879761"/>
            <a:chOff x="837948" y="2917800"/>
            <a:chExt cx="7812752" cy="2879761"/>
          </a:xfrm>
        </p:grpSpPr>
        <p:sp>
          <p:nvSpPr>
            <p:cNvPr id="13" name="TextBox 12"/>
            <p:cNvSpPr txBox="1"/>
            <p:nvPr/>
          </p:nvSpPr>
          <p:spPr>
            <a:xfrm>
              <a:off x="837948" y="2917800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4832" y="4935929"/>
              <a:ext cx="421350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288925" indent="-288925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缺页率与常驻集的关系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9041" y="5397451"/>
              <a:ext cx="445493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常驻集 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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 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工作集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时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，缺页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较少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Symbol" charset="0"/>
              </a:endParaRPr>
            </a:p>
          </p:txBody>
        </p:sp>
        <p:pic>
          <p:nvPicPr>
            <p:cNvPr id="16" name="图片 15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338772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1387450" y="3571882"/>
              <a:ext cx="611112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工作集发生剧烈变动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（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过渡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）时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，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Symbol" charset="0"/>
                </a:rPr>
                <a:t>缺页较多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3673480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387450" y="3857634"/>
              <a:ext cx="726325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进程常驻集大小达到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一定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数目后，缺页率也不会明显下降</a:t>
              </a: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0738" y="3959232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2A06563-CC01-E456-D27F-07E43B3E9AB4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6" name="标题 8">
            <a:extLst>
              <a:ext uri="{FF2B5EF4-FFF2-40B4-BE49-F238E27FC236}">
                <a16:creationId xmlns:a16="http://schemas.microsoft.com/office/drawing/2014/main" id="{39969653-D8F8-F87D-A15D-ED7053FA545A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常驻集</a:t>
            </a:r>
          </a:p>
        </p:txBody>
      </p:sp>
    </p:spTree>
    <p:extLst>
      <p:ext uri="{BB962C8B-B14F-4D97-AF65-F5344CB8AC3E}">
        <p14:creationId xmlns:p14="http://schemas.microsoft.com/office/powerpoint/2010/main" val="208885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31518" y="2266293"/>
            <a:ext cx="7956770" cy="751623"/>
            <a:chOff x="895962" y="1634092"/>
            <a:chExt cx="7956770" cy="751623"/>
          </a:xfrm>
        </p:grpSpPr>
        <p:sp>
          <p:nvSpPr>
            <p:cNvPr id="83" name="TextBox 82"/>
            <p:cNvSpPr txBox="1"/>
            <p:nvPr/>
          </p:nvSpPr>
          <p:spPr>
            <a:xfrm>
              <a:off x="895962" y="1647474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8686" y="1985605"/>
              <a:ext cx="7424046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当前时刻前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个内存访问的页引用是工作集，</a:t>
              </a: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被称为窗口大小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2098833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8" name="TextBox 7"/>
            <p:cNvSpPr txBox="1"/>
            <p:nvPr/>
          </p:nvSpPr>
          <p:spPr>
            <a:xfrm>
              <a:off x="1214372" y="1634092"/>
              <a:ext cx="1715644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窗口大小</a:t>
              </a:r>
              <a:r>
                <a:rPr lang="zh-CN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τ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31518" y="3028982"/>
            <a:ext cx="7492462" cy="1408130"/>
            <a:chOff x="895962" y="2324775"/>
            <a:chExt cx="7492462" cy="1408130"/>
          </a:xfrm>
        </p:grpSpPr>
        <p:sp>
          <p:nvSpPr>
            <p:cNvPr id="9" name="TextBox 8"/>
            <p:cNvSpPr txBox="1"/>
            <p:nvPr/>
          </p:nvSpPr>
          <p:spPr>
            <a:xfrm>
              <a:off x="895962" y="2338157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14372" y="2324775"/>
              <a:ext cx="1715644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华文楷体" charset="0"/>
                </a:rPr>
                <a:t>实现方法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华文楷体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28686" y="2706450"/>
              <a:ext cx="555183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访存链表：维护窗口内的访存页面链表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1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281967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1428686" y="3028840"/>
              <a:ext cx="695973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访存时，换出不在工作集的页面（</a:t>
              </a:r>
              <a:r>
                <a:rPr lang="en-US" altLang="zh-CN" sz="2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How?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）；更新访存链表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1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314206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1428686" y="3332795"/>
              <a:ext cx="48317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缺页时，换入页面；更新访存链表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18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3446023"/>
              <a:ext cx="151066" cy="148997"/>
            </a:xfrm>
            <a:prstGeom prst="rect">
              <a:avLst/>
            </a:prstGeom>
            <a:effectLst/>
          </p:spPr>
        </p:pic>
      </p:grpSp>
      <p:grpSp>
        <p:nvGrpSpPr>
          <p:cNvPr id="2" name="组合 1"/>
          <p:cNvGrpSpPr/>
          <p:nvPr/>
        </p:nvGrpSpPr>
        <p:grpSpPr>
          <a:xfrm>
            <a:off x="731520" y="1556792"/>
            <a:ext cx="4119591" cy="769441"/>
            <a:chOff x="895962" y="1018347"/>
            <a:chExt cx="4119591" cy="769441"/>
          </a:xfrm>
        </p:grpSpPr>
        <p:sp>
          <p:nvSpPr>
            <p:cNvPr id="12" name="TextBox 11"/>
            <p:cNvSpPr txBox="1"/>
            <p:nvPr/>
          </p:nvSpPr>
          <p:spPr>
            <a:xfrm>
              <a:off x="895962" y="1018347"/>
              <a:ext cx="4119591" cy="769441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思路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   换出不在工作集中的页面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030" y="1439807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F342A11C-CC7B-4485-B06F-67632E872AFB}"/>
              </a:ext>
            </a:extLst>
          </p:cNvPr>
          <p:cNvSpPr txBox="1"/>
          <p:nvPr/>
        </p:nvSpPr>
        <p:spPr>
          <a:xfrm>
            <a:off x="731518" y="5085185"/>
            <a:ext cx="10544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核心理念：在过去的</a:t>
            </a:r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个时间单位里面没有访问的内容，未来也不会再访问了，它不再是工作集的一部分（对吗？）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EECAF7-4C14-DB4D-D19A-BE8030C34987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0" name="标题 8">
            <a:extLst>
              <a:ext uri="{FF2B5EF4-FFF2-40B4-BE49-F238E27FC236}">
                <a16:creationId xmlns:a16="http://schemas.microsoft.com/office/drawing/2014/main" id="{19D2D590-53FA-4717-296B-AD8AC1DA846D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工作集置换算法</a:t>
            </a:r>
          </a:p>
        </p:txBody>
      </p:sp>
    </p:spTree>
    <p:extLst>
      <p:ext uri="{BB962C8B-B14F-4D97-AF65-F5344CB8AC3E}">
        <p14:creationId xmlns:p14="http://schemas.microsoft.com/office/powerpoint/2010/main" val="64452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2567608" y="2564904"/>
            <a:ext cx="6552728" cy="2376264"/>
          </a:xfrm>
          <a:prstGeom prst="rect">
            <a:avLst/>
          </a:prstGeom>
          <a:gradFill>
            <a:gsLst>
              <a:gs pos="100000">
                <a:srgbClr val="FDD000"/>
              </a:gs>
              <a:gs pos="0">
                <a:srgbClr val="FFF9B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548398" y="256490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567608" y="3286653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2567608" y="2899032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2567608" y="4549048"/>
            <a:ext cx="6552728" cy="0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872700" y="3293530"/>
            <a:ext cx="0" cy="1246355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4379276" y="2557203"/>
            <a:ext cx="0" cy="1986847"/>
          </a:xfrm>
          <a:prstGeom prst="line">
            <a:avLst/>
          </a:prstGeom>
          <a:ln w="28575">
            <a:solidFill>
              <a:srgbClr val="1157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8139772" y="25649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688284" y="25649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211078" y="25649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759590" y="25649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282384" y="25649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830896" y="25649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353690" y="25649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02202" y="25649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24996" y="25649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973508" y="25649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67608" y="2587524"/>
            <a:ext cx="71438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567608" y="2918910"/>
            <a:ext cx="1285884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访问页面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596108" y="4581128"/>
            <a:ext cx="105162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缺页状态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8594118" y="29189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8139772" y="29189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688284" y="29189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211078" y="291891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759590" y="29189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282384" y="291891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830896" y="29189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353690" y="291891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902202" y="291891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424996" y="291891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067992" y="3275896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67186" y="3514030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061057" y="3986655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060374" y="4234368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e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3066973" y="3751418"/>
            <a:ext cx="100013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页面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endParaRPr lang="zh-CN" altLang="en-US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53163" y="3287888"/>
            <a:ext cx="554853" cy="132343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zh-CN" altLang="en-US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逻辑面页状态</a:t>
            </a:r>
            <a:endParaRPr lang="en-US" altLang="zh-CN" sz="1600" b="1" spc="-100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045031" y="3342662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049905" y="4054168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052043" y="4290541"/>
            <a:ext cx="173797" cy="173797"/>
          </a:xfrm>
          <a:prstGeom prst="ellipse">
            <a:avLst/>
          </a:prstGeom>
          <a:solidFill>
            <a:srgbClr val="11576A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972451" y="3342662"/>
            <a:ext cx="178672" cy="885303"/>
            <a:chOff x="3448451" y="2485410"/>
            <a:chExt cx="178672" cy="885303"/>
          </a:xfrm>
        </p:grpSpPr>
        <p:sp>
          <p:nvSpPr>
            <p:cNvPr id="195" name="椭圆 194"/>
            <p:cNvSpPr/>
            <p:nvPr/>
          </p:nvSpPr>
          <p:spPr>
            <a:xfrm>
              <a:off x="3448452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3453326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/>
            <p:nvPr/>
          </p:nvSpPr>
          <p:spPr>
            <a:xfrm>
              <a:off x="344845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436798" y="3342662"/>
            <a:ext cx="178672" cy="885303"/>
            <a:chOff x="3912798" y="2485410"/>
            <a:chExt cx="178672" cy="885303"/>
          </a:xfrm>
        </p:grpSpPr>
        <p:sp>
          <p:nvSpPr>
            <p:cNvPr id="200" name="椭圆 199"/>
            <p:cNvSpPr/>
            <p:nvPr/>
          </p:nvSpPr>
          <p:spPr>
            <a:xfrm>
              <a:off x="391279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/>
            <p:nvPr/>
          </p:nvSpPr>
          <p:spPr>
            <a:xfrm>
              <a:off x="391767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3912798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63024" y="3573018"/>
            <a:ext cx="178672" cy="654947"/>
            <a:chOff x="4839024" y="2715766"/>
            <a:chExt cx="178672" cy="654947"/>
          </a:xfrm>
        </p:grpSpPr>
        <p:sp>
          <p:nvSpPr>
            <p:cNvPr id="211" name="椭圆 210"/>
            <p:cNvSpPr/>
            <p:nvPr/>
          </p:nvSpPr>
          <p:spPr>
            <a:xfrm>
              <a:off x="4839026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4843899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/>
            <p:nvPr/>
          </p:nvSpPr>
          <p:spPr>
            <a:xfrm>
              <a:off x="4839024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88641" y="3573016"/>
            <a:ext cx="180810" cy="891320"/>
            <a:chOff x="5764641" y="2715766"/>
            <a:chExt cx="180810" cy="891320"/>
          </a:xfrm>
        </p:grpSpPr>
        <p:sp>
          <p:nvSpPr>
            <p:cNvPr id="221" name="椭圆 220"/>
            <p:cNvSpPr/>
            <p:nvPr/>
          </p:nvSpPr>
          <p:spPr>
            <a:xfrm>
              <a:off x="5764643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/>
            <p:nvPr/>
          </p:nvSpPr>
          <p:spPr>
            <a:xfrm>
              <a:off x="577165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/>
            <p:nvPr/>
          </p:nvSpPr>
          <p:spPr>
            <a:xfrm>
              <a:off x="576464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769420" y="3814026"/>
            <a:ext cx="180810" cy="662165"/>
            <a:chOff x="6245420" y="2956774"/>
            <a:chExt cx="180810" cy="662165"/>
          </a:xfrm>
        </p:grpSpPr>
        <p:sp>
          <p:nvSpPr>
            <p:cNvPr id="228" name="椭圆 227"/>
            <p:cNvSpPr/>
            <p:nvPr/>
          </p:nvSpPr>
          <p:spPr>
            <a:xfrm>
              <a:off x="6252433" y="344514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/>
            <p:nvPr/>
          </p:nvSpPr>
          <p:spPr>
            <a:xfrm>
              <a:off x="6245420" y="2956774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0" name="TextBox 134"/>
          <p:cNvSpPr txBox="1"/>
          <p:nvPr/>
        </p:nvSpPr>
        <p:spPr>
          <a:xfrm>
            <a:off x="3931991" y="3442433"/>
            <a:ext cx="413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t=0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1" name="TextBox 135"/>
          <p:cNvSpPr txBox="1"/>
          <p:nvPr/>
        </p:nvSpPr>
        <p:spPr>
          <a:xfrm>
            <a:off x="3914107" y="4129027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t=-1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2" name="TextBox 136"/>
          <p:cNvSpPr txBox="1"/>
          <p:nvPr/>
        </p:nvSpPr>
        <p:spPr>
          <a:xfrm>
            <a:off x="3908593" y="4363528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t=-2</a:t>
            </a:r>
            <a:endParaRPr lang="zh-CN" altLang="en-US" sz="1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99788" y="3342662"/>
            <a:ext cx="187013" cy="1481911"/>
            <a:chOff x="2975786" y="2485410"/>
            <a:chExt cx="187013" cy="1481911"/>
          </a:xfrm>
        </p:grpSpPr>
        <p:sp>
          <p:nvSpPr>
            <p:cNvPr id="190" name="椭圆 189"/>
            <p:cNvSpPr/>
            <p:nvPr/>
          </p:nvSpPr>
          <p:spPr>
            <a:xfrm>
              <a:off x="2981990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/>
            <p:nvPr/>
          </p:nvSpPr>
          <p:spPr>
            <a:xfrm>
              <a:off x="2986864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/>
            <p:nvPr/>
          </p:nvSpPr>
          <p:spPr>
            <a:xfrm>
              <a:off x="2989002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/>
            <p:nvPr/>
          </p:nvSpPr>
          <p:spPr>
            <a:xfrm>
              <a:off x="2981989" y="2944921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sp>
          <p:nvSpPr>
            <p:cNvPr id="243" name="AutoShape 100"/>
            <p:cNvSpPr>
              <a:spLocks noChangeArrowheads="1"/>
            </p:cNvSpPr>
            <p:nvPr/>
          </p:nvSpPr>
          <p:spPr bwMode="auto">
            <a:xfrm>
              <a:off x="2975786" y="3787321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915566" y="3573018"/>
            <a:ext cx="184875" cy="1264629"/>
            <a:chOff x="4391564" y="2715766"/>
            <a:chExt cx="184875" cy="1264629"/>
          </a:xfrm>
        </p:grpSpPr>
        <p:sp>
          <p:nvSpPr>
            <p:cNvPr id="206" name="椭圆 205"/>
            <p:cNvSpPr/>
            <p:nvPr/>
          </p:nvSpPr>
          <p:spPr>
            <a:xfrm>
              <a:off x="4397769" y="271576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/>
            <p:nvPr/>
          </p:nvSpPr>
          <p:spPr>
            <a:xfrm>
              <a:off x="4402642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/>
            <p:nvPr/>
          </p:nvSpPr>
          <p:spPr>
            <a:xfrm>
              <a:off x="4397767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AutoShape 100"/>
            <p:cNvSpPr>
              <a:spLocks noChangeArrowheads="1"/>
            </p:cNvSpPr>
            <p:nvPr/>
          </p:nvSpPr>
          <p:spPr bwMode="auto">
            <a:xfrm>
              <a:off x="4391564" y="3800395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832377" y="3573016"/>
            <a:ext cx="188016" cy="1258876"/>
            <a:chOff x="5308377" y="2715766"/>
            <a:chExt cx="188016" cy="1258876"/>
          </a:xfrm>
        </p:grpSpPr>
        <p:sp>
          <p:nvSpPr>
            <p:cNvPr id="216" name="椭圆 215"/>
            <p:cNvSpPr/>
            <p:nvPr/>
          </p:nvSpPr>
          <p:spPr>
            <a:xfrm>
              <a:off x="5315585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/>
            <p:nvPr/>
          </p:nvSpPr>
          <p:spPr>
            <a:xfrm>
              <a:off x="5320458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/>
            <p:nvPr/>
          </p:nvSpPr>
          <p:spPr>
            <a:xfrm>
              <a:off x="5322596" y="3433289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/>
            <p:nvPr/>
          </p:nvSpPr>
          <p:spPr>
            <a:xfrm>
              <a:off x="5315583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AutoShape 100"/>
            <p:cNvSpPr>
              <a:spLocks noChangeArrowheads="1"/>
            </p:cNvSpPr>
            <p:nvPr/>
          </p:nvSpPr>
          <p:spPr bwMode="auto">
            <a:xfrm>
              <a:off x="5308377" y="3794642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215663" y="3342660"/>
            <a:ext cx="187013" cy="1497390"/>
            <a:chOff x="6691661" y="2485410"/>
            <a:chExt cx="187013" cy="1497390"/>
          </a:xfrm>
        </p:grpSpPr>
        <p:sp>
          <p:nvSpPr>
            <p:cNvPr id="230" name="椭圆 229"/>
            <p:cNvSpPr/>
            <p:nvPr/>
          </p:nvSpPr>
          <p:spPr>
            <a:xfrm>
              <a:off x="6691662" y="2485410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/>
            <p:nvPr/>
          </p:nvSpPr>
          <p:spPr>
            <a:xfrm>
              <a:off x="669867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/>
            <p:nvPr/>
          </p:nvSpPr>
          <p:spPr>
            <a:xfrm>
              <a:off x="669166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AutoShape 100"/>
            <p:cNvSpPr>
              <a:spLocks noChangeArrowheads="1"/>
            </p:cNvSpPr>
            <p:nvPr/>
          </p:nvSpPr>
          <p:spPr bwMode="auto">
            <a:xfrm>
              <a:off x="6698674" y="380280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669342" y="3342660"/>
            <a:ext cx="180810" cy="1497390"/>
            <a:chOff x="7145342" y="2485410"/>
            <a:chExt cx="180810" cy="1497390"/>
          </a:xfrm>
        </p:grpSpPr>
        <p:sp>
          <p:nvSpPr>
            <p:cNvPr id="235" name="椭圆 234"/>
            <p:cNvSpPr/>
            <p:nvPr/>
          </p:nvSpPr>
          <p:spPr>
            <a:xfrm>
              <a:off x="7145343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/>
            <p:cNvSpPr/>
            <p:nvPr/>
          </p:nvSpPr>
          <p:spPr>
            <a:xfrm>
              <a:off x="7150217" y="319691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/>
            <p:cNvSpPr/>
            <p:nvPr/>
          </p:nvSpPr>
          <p:spPr>
            <a:xfrm>
              <a:off x="7152355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/>
            <p:nvPr/>
          </p:nvSpPr>
          <p:spPr>
            <a:xfrm>
              <a:off x="7145342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AutoShape 100"/>
            <p:cNvSpPr>
              <a:spLocks noChangeArrowheads="1"/>
            </p:cNvSpPr>
            <p:nvPr/>
          </p:nvSpPr>
          <p:spPr bwMode="auto">
            <a:xfrm>
              <a:off x="7145342" y="3802800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</p:grpSp>
      <p:sp>
        <p:nvSpPr>
          <p:cNvPr id="92" name="TextBox 19"/>
          <p:cNvSpPr txBox="1"/>
          <p:nvPr/>
        </p:nvSpPr>
        <p:spPr>
          <a:xfrm>
            <a:off x="2598829" y="2143990"/>
            <a:ext cx="147230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华文楷体" charset="0"/>
              </a:rPr>
              <a:t>τ </a:t>
            </a:r>
            <a:r>
              <a: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= 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79BAC8-F7B3-07EB-C728-C01136506B2C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07B5C194-2BB8-CC11-97E0-CEF3A1709FF0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工作集置换算法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ED1A1C5-E5E8-456D-9DB6-7091DAF055AF}"/>
              </a:ext>
            </a:extLst>
          </p:cNvPr>
          <p:cNvSpPr txBox="1"/>
          <p:nvPr/>
        </p:nvSpPr>
        <p:spPr>
          <a:xfrm>
            <a:off x="2596108" y="5589240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不断查看内存，找到过去的</a:t>
            </a:r>
            <a:r>
              <a:rPr lang="el-GR" altLang="zh-CN" dirty="0">
                <a:latin typeface="+mn-ea"/>
                <a:ea typeface="+mn-ea"/>
              </a:rPr>
              <a:t>τ</a:t>
            </a:r>
            <a:r>
              <a:rPr lang="zh-CN" altLang="en-US" dirty="0">
                <a:latin typeface="+mn-ea"/>
                <a:ea typeface="+mn-ea"/>
              </a:rPr>
              <a:t>个时间单位中没被访问的页面，</a:t>
            </a:r>
            <a:r>
              <a:rPr lang="en-US" altLang="zh-CN" dirty="0">
                <a:latin typeface="+mn-ea"/>
                <a:ea typeface="+mn-ea"/>
              </a:rPr>
              <a:t>OS</a:t>
            </a:r>
            <a:r>
              <a:rPr lang="zh-CN" altLang="en-US" dirty="0">
                <a:latin typeface="+mn-ea"/>
                <a:ea typeface="+mn-ea"/>
              </a:rPr>
              <a:t>主动换出这些页面</a:t>
            </a:r>
          </a:p>
        </p:txBody>
      </p:sp>
    </p:spTree>
    <p:extLst>
      <p:ext uri="{BB962C8B-B14F-4D97-AF65-F5344CB8AC3E}">
        <p14:creationId xmlns:p14="http://schemas.microsoft.com/office/powerpoint/2010/main" val="187551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工作集函数曲线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716211"/>
            <a:ext cx="349250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工作集算法示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089" y="1700214"/>
            <a:ext cx="456247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024064" y="4071938"/>
            <a:ext cx="5572125" cy="2419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Scan the R bit of all pages</a:t>
            </a:r>
            <a:endParaRPr lang="zh-CN" altLang="en-US" sz="18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      </a:t>
            </a:r>
            <a:r>
              <a:rPr lang="en-US" altLang="zh-CN" sz="1800" b="1">
                <a:solidFill>
                  <a:schemeClr val="tx1"/>
                </a:solidFill>
              </a:rPr>
              <a:t>if(R=1)</a:t>
            </a:r>
            <a:endParaRPr lang="zh-CN" altLang="en-US" sz="18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      </a:t>
            </a:r>
            <a:r>
              <a:rPr lang="en-US" altLang="zh-CN" sz="1800" b="1">
                <a:solidFill>
                  <a:schemeClr val="tx1"/>
                </a:solidFill>
              </a:rPr>
              <a:t>    set “last using time” as current time</a:t>
            </a:r>
            <a:endParaRPr lang="zh-CN" altLang="en-US" sz="18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      </a:t>
            </a:r>
            <a:r>
              <a:rPr lang="en-US" altLang="zh-CN" sz="1800" b="1">
                <a:solidFill>
                  <a:schemeClr val="tx1"/>
                </a:solidFill>
              </a:rPr>
              <a:t>if(R=0 &amp;&amp; Age&gt;T),replace this page</a:t>
            </a:r>
            <a:endParaRPr lang="zh-CN" altLang="en-US" sz="18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      </a:t>
            </a:r>
            <a:r>
              <a:rPr lang="en-US" altLang="zh-CN" sz="1800" b="1">
                <a:solidFill>
                  <a:schemeClr val="tx1"/>
                </a:solidFill>
              </a:rPr>
              <a:t>if(R=</a:t>
            </a:r>
            <a:r>
              <a:rPr lang="zh-CN" altLang="en-US" sz="1800" b="1">
                <a:solidFill>
                  <a:schemeClr val="tx1"/>
                </a:solidFill>
              </a:rPr>
              <a:t> </a:t>
            </a:r>
            <a:r>
              <a:rPr lang="en-US" altLang="zh-CN" sz="1800" b="1">
                <a:solidFill>
                  <a:schemeClr val="tx1"/>
                </a:solidFill>
              </a:rPr>
              <a:t>0 &amp;&amp; Age&lt;= T),update “last using time)</a:t>
            </a:r>
            <a:endParaRPr lang="zh-CN" altLang="en-US" sz="18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chemeClr val="tx1"/>
                </a:solidFill>
              </a:rPr>
              <a:t>      </a:t>
            </a:r>
            <a:endParaRPr lang="en-US" altLang="zh-CN" sz="1800" b="1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ClrTx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chemeClr val="tx1"/>
                </a:solidFill>
              </a:rPr>
              <a:t>   worst condition: replace page randomly</a:t>
            </a:r>
            <a:endParaRPr lang="zh-CN" altLang="en-US" sz="1800" b="1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96797DE-A2F5-DADC-D3E4-201E77FAF028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AE48E73F-73F8-45E7-9D95-E3E2FE45C1B0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Working set algorithm(</a:t>
            </a:r>
            <a:r>
              <a:rPr lang="zh-CN" altLang="en-US" b="0" kern="0" dirty="0"/>
              <a:t>一种模拟实现方式</a:t>
            </a:r>
            <a:r>
              <a:rPr lang="en-US" altLang="zh-CN" b="0" kern="0" dirty="0"/>
              <a:t>)</a:t>
            </a:r>
            <a:endParaRPr lang="zh-CN" altLang="en-US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1520" y="1556792"/>
            <a:ext cx="7956768" cy="469485"/>
            <a:chOff x="1166789" y="1004544"/>
            <a:chExt cx="7956768" cy="469485"/>
          </a:xfrm>
        </p:grpSpPr>
        <p:sp>
          <p:nvSpPr>
            <p:cNvPr id="12" name="TextBox 11"/>
            <p:cNvSpPr txBox="1"/>
            <p:nvPr/>
          </p:nvSpPr>
          <p:spPr>
            <a:xfrm>
              <a:off x="1166789" y="1012364"/>
              <a:ext cx="3603426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缺页次数 / 内存访问次数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04385" y="1004544"/>
              <a:ext cx="476253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或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58306" y="1012364"/>
              <a:ext cx="3765251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buClr>
                  <a:srgbClr val="FFFF66"/>
                </a:buClr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缺页平均时间间隔的倒数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1520" y="2205146"/>
            <a:ext cx="4284360" cy="1657476"/>
            <a:chOff x="928555" y="1649253"/>
            <a:chExt cx="4284360" cy="1657476"/>
          </a:xfrm>
        </p:grpSpPr>
        <p:sp>
          <p:nvSpPr>
            <p:cNvPr id="11" name="TextBox 10"/>
            <p:cNvSpPr txBox="1"/>
            <p:nvPr/>
          </p:nvSpPr>
          <p:spPr>
            <a:xfrm>
              <a:off x="1526823" y="2049363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87313" lvl="3" indent="-8731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页面置换算法</a:t>
              </a:r>
            </a:p>
          </p:txBody>
        </p:sp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2157072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928555" y="1663003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42881" y="1649253"/>
              <a:ext cx="3405211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FFFF66"/>
                </a:buClr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影响缺页率的因素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26823" y="2335115"/>
              <a:ext cx="3686092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87313" lvl="3" indent="-8731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分配给进程的物理页面数目</a:t>
              </a:r>
            </a:p>
          </p:txBody>
        </p:sp>
        <p:pic>
          <p:nvPicPr>
            <p:cNvPr id="18" name="图片 1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244282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1526823" y="2620867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页面大小</a:t>
              </a:r>
            </a:p>
          </p:txBody>
        </p:sp>
        <p:pic>
          <p:nvPicPr>
            <p:cNvPr id="20" name="图片 1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272857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21" name="TextBox 20"/>
            <p:cNvSpPr txBox="1"/>
            <p:nvPr/>
          </p:nvSpPr>
          <p:spPr>
            <a:xfrm>
              <a:off x="1526823" y="2906619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3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程序的编写方法</a:t>
              </a:r>
            </a:p>
          </p:txBody>
        </p:sp>
        <p:pic>
          <p:nvPicPr>
            <p:cNvPr id="22" name="图片 2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2105" y="3014328"/>
              <a:ext cx="151066" cy="148997"/>
            </a:xfrm>
            <a:prstGeom prst="rect">
              <a:avLst/>
            </a:prstGeom>
            <a:effectLst/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AA77752-E4F3-35E9-3211-3B96D39A4806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5" name="标题 8">
            <a:extLst>
              <a:ext uri="{FF2B5EF4-FFF2-40B4-BE49-F238E27FC236}">
                <a16:creationId xmlns:a16="http://schemas.microsoft.com/office/drawing/2014/main" id="{D0A307B6-CD05-202D-E62A-4800ED1736A2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3200" b="0" kern="0" dirty="0"/>
              <a:t>缺页率</a:t>
            </a:r>
            <a:r>
              <a:rPr lang="en-US" altLang="zh-CN" sz="3200" b="0" kern="0" dirty="0"/>
              <a:t>(page fault rate)(</a:t>
            </a:r>
            <a:r>
              <a:rPr lang="zh-CN" altLang="en-US" sz="3200" b="0" kern="0" dirty="0"/>
              <a:t>通过缺页率对工作集的观察）</a:t>
            </a:r>
            <a:endParaRPr lang="en-US" altLang="zh-CN" sz="3200" b="0" kern="0" dirty="0"/>
          </a:p>
        </p:txBody>
      </p:sp>
    </p:spTree>
    <p:extLst>
      <p:ext uri="{BB962C8B-B14F-4D97-AF65-F5344CB8AC3E}">
        <p14:creationId xmlns:p14="http://schemas.microsoft.com/office/powerpoint/2010/main" val="312475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376462" y="4899918"/>
            <a:ext cx="6862810" cy="400110"/>
            <a:chOff x="852462" y="4042668"/>
            <a:chExt cx="6862810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4042668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8" y="4042668"/>
              <a:ext cx="65484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若进程缺页率过高，则增加常驻集以分配更多的物理页面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376462" y="4413174"/>
            <a:ext cx="846758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通过调节常驻集大小，</a:t>
            </a:r>
            <a:r>
              <a:rPr lang="zh-CN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使每个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进程</a:t>
            </a:r>
            <a:r>
              <a:rPr lang="zh-CN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的缺页率保持在一个合理的范围内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376462" y="5261675"/>
            <a:ext cx="6862810" cy="400110"/>
            <a:chOff x="852462" y="4404425"/>
            <a:chExt cx="6862810" cy="400110"/>
          </a:xfrm>
        </p:grpSpPr>
        <p:sp>
          <p:nvSpPr>
            <p:cNvPr id="9" name="TextBox 8"/>
            <p:cNvSpPr txBox="1"/>
            <p:nvPr/>
          </p:nvSpPr>
          <p:spPr>
            <a:xfrm>
              <a:off x="852462" y="4404425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6788" y="4404425"/>
              <a:ext cx="6548484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若进程缺页率过低，则减少常驻集以减少它的物理页面数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47728" y="1717892"/>
            <a:ext cx="4058154" cy="2342095"/>
            <a:chOff x="1363582" y="1131590"/>
            <a:chExt cx="4058154" cy="2342095"/>
          </a:xfrm>
        </p:grpSpPr>
        <p:cxnSp>
          <p:nvCxnSpPr>
            <p:cNvPr id="23" name="直接箭头连接符 22"/>
            <p:cNvCxnSpPr/>
            <p:nvPr/>
          </p:nvCxnSpPr>
          <p:spPr>
            <a:xfrm>
              <a:off x="1715274" y="3144842"/>
              <a:ext cx="3648814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V="1">
              <a:off x="1727307" y="1131590"/>
              <a:ext cx="0" cy="2017263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任意多边形 27"/>
            <p:cNvSpPr/>
            <p:nvPr/>
          </p:nvSpPr>
          <p:spPr>
            <a:xfrm>
              <a:off x="2006600" y="1333500"/>
              <a:ext cx="2768600" cy="1720850"/>
            </a:xfrm>
            <a:custGeom>
              <a:avLst/>
              <a:gdLst>
                <a:gd name="connsiteX0" fmla="*/ 0 w 2768600"/>
                <a:gd name="connsiteY0" fmla="*/ 0 h 1720850"/>
                <a:gd name="connsiteX1" fmla="*/ 495300 w 2768600"/>
                <a:gd name="connsiteY1" fmla="*/ 920750 h 1720850"/>
                <a:gd name="connsiteX2" fmla="*/ 1098550 w 2768600"/>
                <a:gd name="connsiteY2" fmla="*/ 1365250 h 1720850"/>
                <a:gd name="connsiteX3" fmla="*/ 1714500 w 2768600"/>
                <a:gd name="connsiteY3" fmla="*/ 1593850 h 1720850"/>
                <a:gd name="connsiteX4" fmla="*/ 2336800 w 2768600"/>
                <a:gd name="connsiteY4" fmla="*/ 1689100 h 1720850"/>
                <a:gd name="connsiteX5" fmla="*/ 2768600 w 2768600"/>
                <a:gd name="connsiteY5" fmla="*/ 1720850 h 1720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68600" h="1720850">
                  <a:moveTo>
                    <a:pt x="0" y="0"/>
                  </a:moveTo>
                  <a:cubicBezTo>
                    <a:pt x="156104" y="346604"/>
                    <a:pt x="312208" y="693208"/>
                    <a:pt x="495300" y="920750"/>
                  </a:cubicBezTo>
                  <a:cubicBezTo>
                    <a:pt x="678392" y="1148292"/>
                    <a:pt x="895350" y="1253067"/>
                    <a:pt x="1098550" y="1365250"/>
                  </a:cubicBezTo>
                  <a:cubicBezTo>
                    <a:pt x="1301750" y="1477433"/>
                    <a:pt x="1508125" y="1539875"/>
                    <a:pt x="1714500" y="1593850"/>
                  </a:cubicBezTo>
                  <a:cubicBezTo>
                    <a:pt x="1920875" y="1647825"/>
                    <a:pt x="2161117" y="1667933"/>
                    <a:pt x="2336800" y="1689100"/>
                  </a:cubicBezTo>
                  <a:cubicBezTo>
                    <a:pt x="2512483" y="1710267"/>
                    <a:pt x="2640541" y="1715558"/>
                    <a:pt x="2768600" y="1720850"/>
                  </a:cubicBezTo>
                </a:path>
              </a:pathLst>
            </a:custGeom>
            <a:ln w="38100">
              <a:solidFill>
                <a:srgbClr val="0E4D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877724" y="3206518"/>
              <a:ext cx="1544012" cy="2671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300"/>
                </a:lnSpc>
              </a:pPr>
              <a:r>
                <a:rPr lang="zh-CN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进程的物理页面数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63582" y="1276796"/>
              <a:ext cx="400110" cy="59247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zh-CN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缺页率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44666" y="2564523"/>
            <a:ext cx="3485273" cy="307777"/>
            <a:chOff x="1682788" y="1756224"/>
            <a:chExt cx="3485273" cy="307777"/>
          </a:xfrm>
        </p:grpSpPr>
        <p:cxnSp>
          <p:nvCxnSpPr>
            <p:cNvPr id="20" name="直接连接符 19"/>
            <p:cNvCxnSpPr/>
            <p:nvPr/>
          </p:nvCxnSpPr>
          <p:spPr>
            <a:xfrm>
              <a:off x="1682788" y="1921125"/>
              <a:ext cx="298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31"/>
            <p:cNvSpPr txBox="1"/>
            <p:nvPr/>
          </p:nvSpPr>
          <p:spPr>
            <a:xfrm>
              <a:off x="4637146" y="1756224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上限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044666" y="3158052"/>
            <a:ext cx="3485273" cy="307777"/>
            <a:chOff x="1682788" y="2349753"/>
            <a:chExt cx="3485273" cy="30777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1682788" y="2492629"/>
              <a:ext cx="2988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33"/>
            <p:cNvSpPr txBox="1"/>
            <p:nvPr/>
          </p:nvSpPr>
          <p:spPr>
            <a:xfrm>
              <a:off x="4637146" y="2349753"/>
              <a:ext cx="5309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下限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33A78D5-5FD7-0BF7-7C75-924CD4F18E2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0" name="标题 8">
            <a:extLst>
              <a:ext uri="{FF2B5EF4-FFF2-40B4-BE49-F238E27FC236}">
                <a16:creationId xmlns:a16="http://schemas.microsoft.com/office/drawing/2014/main" id="{AC66DC73-9C3B-3215-9366-352BAFFB5903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缺页率置换算法（</a:t>
            </a:r>
            <a:r>
              <a:rPr lang="en-US" altLang="zh-CN" b="0" kern="0" dirty="0"/>
              <a:t>PFF, Page-Fault-Frequency</a:t>
            </a:r>
            <a:r>
              <a:rPr lang="zh-CN" altLang="en-US" b="0" kern="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4448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1520" y="1556792"/>
            <a:ext cx="4068336" cy="475047"/>
            <a:chOff x="852462" y="1415360"/>
            <a:chExt cx="4068336" cy="475047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428742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84254" y="1415360"/>
              <a:ext cx="3736544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访存时，设置引用位标志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1520" y="2001915"/>
            <a:ext cx="8892872" cy="497957"/>
            <a:chOff x="852462" y="1785932"/>
            <a:chExt cx="8892872" cy="497957"/>
          </a:xfrm>
        </p:grpSpPr>
        <p:sp>
          <p:nvSpPr>
            <p:cNvPr id="8" name="TextBox 7"/>
            <p:cNvSpPr txBox="1"/>
            <p:nvPr/>
          </p:nvSpPr>
          <p:spPr>
            <a:xfrm>
              <a:off x="852462" y="1799314"/>
              <a:ext cx="433390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84254" y="1785932"/>
              <a:ext cx="8561080" cy="497957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缺页时，计算从上次缺页时间</a:t>
              </a:r>
              <a:r>
                <a:rPr lang="zh-CN" altLang="zh-CN" sz="2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zh-CN" sz="2400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en-US" altLang="zh-CN" sz="2400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到现在</a:t>
              </a:r>
              <a:r>
                <a:rPr lang="zh-CN" altLang="zh-CN" sz="24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zh-CN" sz="2400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en-US" altLang="zh-CN" sz="2400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的时间间隔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43338" y="2566578"/>
            <a:ext cx="8769086" cy="430374"/>
            <a:chOff x="1264280" y="2571750"/>
            <a:chExt cx="8769086" cy="430374"/>
          </a:xfrm>
        </p:grpSpPr>
        <p:pic>
          <p:nvPicPr>
            <p:cNvPr id="7" name="图片 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270124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1411950" y="2571750"/>
              <a:ext cx="8621416" cy="4303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 </a:t>
              </a:r>
              <a:r>
                <a:rPr lang="zh-CN" altLang="en-US" sz="2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sz="2000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 </a:t>
              </a:r>
              <a:r>
                <a:rPr lang="zh-CN" altLang="en-US" sz="2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– t</a:t>
              </a:r>
              <a:r>
                <a:rPr lang="zh-CN" altLang="en-US" sz="2000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&gt;T, 则置换所有在[</a:t>
              </a:r>
              <a:r>
                <a:rPr lang="zh-CN" altLang="en-US" sz="2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sz="2000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 </a:t>
              </a:r>
              <a:r>
                <a:rPr lang="zh-CN" altLang="en-US" sz="2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,  t</a:t>
              </a:r>
              <a:r>
                <a:rPr lang="zh-CN" altLang="en-US" sz="2000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zh-CN" altLang="en-US" sz="2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]时间内没有被引用的页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143338" y="3070634"/>
            <a:ext cx="6032782" cy="430374"/>
            <a:chOff x="1264280" y="3214692"/>
            <a:chExt cx="6032782" cy="430374"/>
          </a:xfrm>
        </p:grpSpPr>
        <p:pic>
          <p:nvPicPr>
            <p:cNvPr id="14" name="图片 13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4280" y="334418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1411950" y="3214692"/>
              <a:ext cx="5885112" cy="43037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lvl="1">
                <a:lnSpc>
                  <a:spcPct val="120000"/>
                </a:lnSpc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如果</a:t>
              </a:r>
              <a:r>
                <a:rPr lang="zh-CN" altLang="en-US" sz="2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t</a:t>
              </a:r>
              <a:r>
                <a:rPr lang="zh-CN" altLang="en-US" sz="2000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current</a:t>
              </a:r>
              <a:r>
                <a:rPr lang="zh-CN" altLang="en-US" sz="2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– t</a:t>
              </a:r>
              <a:r>
                <a:rPr lang="zh-CN" altLang="en-US" sz="2000" b="1" i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last</a:t>
              </a:r>
              <a:r>
                <a:rPr lang="zh-CN" altLang="en-US" sz="2000" b="1" i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≤ T, 则增加缺失页到工作集中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205088E6-E4CC-7C36-22A2-1EEA8ADD4B24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1" name="标题 8">
            <a:extLst>
              <a:ext uri="{FF2B5EF4-FFF2-40B4-BE49-F238E27FC236}">
                <a16:creationId xmlns:a16="http://schemas.microsoft.com/office/drawing/2014/main" id="{51DF1919-CA4F-70A0-A6B8-1B9494D65879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缺页率置换算法的实现</a:t>
            </a:r>
          </a:p>
        </p:txBody>
      </p:sp>
    </p:spTree>
    <p:extLst>
      <p:ext uri="{BB962C8B-B14F-4D97-AF65-F5344CB8AC3E}">
        <p14:creationId xmlns:p14="http://schemas.microsoft.com/office/powerpoint/2010/main" val="354865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376464" y="1700808"/>
            <a:ext cx="3319485" cy="400110"/>
            <a:chOff x="852462" y="1000114"/>
            <a:chExt cx="3319485" cy="400110"/>
          </a:xfrm>
        </p:grpSpPr>
        <p:sp>
          <p:nvSpPr>
            <p:cNvPr id="83" name="TextBox 82"/>
            <p:cNvSpPr txBox="1"/>
            <p:nvPr/>
          </p:nvSpPr>
          <p:spPr>
            <a:xfrm>
              <a:off x="852462" y="1000114"/>
              <a:ext cx="433390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66789" y="1000114"/>
              <a:ext cx="3005158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defTabSz="0"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假定窗口大小为 2</a:t>
              </a: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2553163" y="2420890"/>
            <a:ext cx="6567175" cy="2671999"/>
            <a:chOff x="1029161" y="1699951"/>
            <a:chExt cx="6567175" cy="2671999"/>
          </a:xfrm>
        </p:grpSpPr>
        <p:sp>
          <p:nvSpPr>
            <p:cNvPr id="116" name="矩形 115"/>
            <p:cNvSpPr/>
            <p:nvPr/>
          </p:nvSpPr>
          <p:spPr>
            <a:xfrm>
              <a:off x="1043608" y="1707654"/>
              <a:ext cx="6552728" cy="266429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TextBox 22"/>
            <p:cNvSpPr txBox="1"/>
            <p:nvPr/>
          </p:nvSpPr>
          <p:spPr>
            <a:xfrm>
              <a:off x="7024398" y="1707654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>
            <a:xfrm>
              <a:off x="1043608" y="2429403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1043608" y="2041782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1043608" y="3691798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2348700" y="2436278"/>
              <a:ext cx="0" cy="1246355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2855276" y="1699951"/>
              <a:ext cx="0" cy="1986847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59"/>
            <p:cNvSpPr txBox="1"/>
            <p:nvPr/>
          </p:nvSpPr>
          <p:spPr>
            <a:xfrm>
              <a:off x="6615772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4" name="TextBox 60"/>
            <p:cNvSpPr txBox="1"/>
            <p:nvPr/>
          </p:nvSpPr>
          <p:spPr>
            <a:xfrm>
              <a:off x="6164284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TextBox 61"/>
            <p:cNvSpPr txBox="1"/>
            <p:nvPr/>
          </p:nvSpPr>
          <p:spPr>
            <a:xfrm>
              <a:off x="5687078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6" name="TextBox 62"/>
            <p:cNvSpPr txBox="1"/>
            <p:nvPr/>
          </p:nvSpPr>
          <p:spPr>
            <a:xfrm>
              <a:off x="5235590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7" name="TextBox 63"/>
            <p:cNvSpPr txBox="1"/>
            <p:nvPr/>
          </p:nvSpPr>
          <p:spPr>
            <a:xfrm>
              <a:off x="4758384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Box 64"/>
            <p:cNvSpPr txBox="1"/>
            <p:nvPr/>
          </p:nvSpPr>
          <p:spPr>
            <a:xfrm>
              <a:off x="4306896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Box 65"/>
            <p:cNvSpPr txBox="1"/>
            <p:nvPr/>
          </p:nvSpPr>
          <p:spPr>
            <a:xfrm>
              <a:off x="3829690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TextBox 66"/>
            <p:cNvSpPr txBox="1"/>
            <p:nvPr/>
          </p:nvSpPr>
          <p:spPr>
            <a:xfrm>
              <a:off x="3378202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TextBox 67"/>
            <p:cNvSpPr txBox="1"/>
            <p:nvPr/>
          </p:nvSpPr>
          <p:spPr>
            <a:xfrm>
              <a:off x="2900996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Box 68"/>
            <p:cNvSpPr txBox="1"/>
            <p:nvPr/>
          </p:nvSpPr>
          <p:spPr>
            <a:xfrm>
              <a:off x="2449508" y="170765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TextBox 70"/>
            <p:cNvSpPr txBox="1"/>
            <p:nvPr/>
          </p:nvSpPr>
          <p:spPr>
            <a:xfrm>
              <a:off x="1043608" y="1730274"/>
              <a:ext cx="71438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134" name="TextBox 71"/>
            <p:cNvSpPr txBox="1"/>
            <p:nvPr/>
          </p:nvSpPr>
          <p:spPr>
            <a:xfrm>
              <a:off x="1043608" y="2061660"/>
              <a:ext cx="1285884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访问页面</a:t>
              </a:r>
            </a:p>
          </p:txBody>
        </p:sp>
        <p:sp>
          <p:nvSpPr>
            <p:cNvPr id="135" name="TextBox 72"/>
            <p:cNvSpPr txBox="1"/>
            <p:nvPr/>
          </p:nvSpPr>
          <p:spPr>
            <a:xfrm>
              <a:off x="1072108" y="3723878"/>
              <a:ext cx="105162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缺页状态</a:t>
              </a:r>
            </a:p>
          </p:txBody>
        </p:sp>
        <p:sp>
          <p:nvSpPr>
            <p:cNvPr id="136" name="TextBox 74"/>
            <p:cNvSpPr txBox="1"/>
            <p:nvPr/>
          </p:nvSpPr>
          <p:spPr>
            <a:xfrm>
              <a:off x="7070118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TextBox 75"/>
            <p:cNvSpPr txBox="1"/>
            <p:nvPr/>
          </p:nvSpPr>
          <p:spPr>
            <a:xfrm>
              <a:off x="6615772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8" name="TextBox 76"/>
            <p:cNvSpPr txBox="1"/>
            <p:nvPr/>
          </p:nvSpPr>
          <p:spPr>
            <a:xfrm>
              <a:off x="6164284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9" name="TextBox 77"/>
            <p:cNvSpPr txBox="1"/>
            <p:nvPr/>
          </p:nvSpPr>
          <p:spPr>
            <a:xfrm>
              <a:off x="5687078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0" name="TextBox 78"/>
            <p:cNvSpPr txBox="1"/>
            <p:nvPr/>
          </p:nvSpPr>
          <p:spPr>
            <a:xfrm>
              <a:off x="5235590" y="2061660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TextBox 79"/>
            <p:cNvSpPr txBox="1"/>
            <p:nvPr/>
          </p:nvSpPr>
          <p:spPr>
            <a:xfrm>
              <a:off x="4758384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2" name="TextBox 81"/>
            <p:cNvSpPr txBox="1"/>
            <p:nvPr/>
          </p:nvSpPr>
          <p:spPr>
            <a:xfrm>
              <a:off x="4306896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3" name="TextBox 83"/>
            <p:cNvSpPr txBox="1"/>
            <p:nvPr/>
          </p:nvSpPr>
          <p:spPr>
            <a:xfrm>
              <a:off x="3829690" y="206166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4" name="TextBox 84"/>
            <p:cNvSpPr txBox="1"/>
            <p:nvPr/>
          </p:nvSpPr>
          <p:spPr>
            <a:xfrm>
              <a:off x="3378202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5" name="TextBox 85"/>
            <p:cNvSpPr txBox="1"/>
            <p:nvPr/>
          </p:nvSpPr>
          <p:spPr>
            <a:xfrm>
              <a:off x="2900996" y="2061660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TextBox 86"/>
            <p:cNvSpPr txBox="1"/>
            <p:nvPr/>
          </p:nvSpPr>
          <p:spPr>
            <a:xfrm>
              <a:off x="1543992" y="2418646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7" name="TextBox 88"/>
            <p:cNvSpPr txBox="1"/>
            <p:nvPr/>
          </p:nvSpPr>
          <p:spPr>
            <a:xfrm>
              <a:off x="1543186" y="2656780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8" name="TextBox 89"/>
            <p:cNvSpPr txBox="1"/>
            <p:nvPr/>
          </p:nvSpPr>
          <p:spPr>
            <a:xfrm>
              <a:off x="1537057" y="3129405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TextBox 90"/>
            <p:cNvSpPr txBox="1"/>
            <p:nvPr/>
          </p:nvSpPr>
          <p:spPr>
            <a:xfrm>
              <a:off x="1536374" y="3377118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0" name="TextBox 92"/>
            <p:cNvSpPr txBox="1"/>
            <p:nvPr/>
          </p:nvSpPr>
          <p:spPr>
            <a:xfrm>
              <a:off x="1542973" y="2894168"/>
              <a:ext cx="1000132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457200" indent="-457200"/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r>
                <a:rPr lang="en-US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endPara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1" name="TextBox 133"/>
            <p:cNvSpPr txBox="1"/>
            <p:nvPr/>
          </p:nvSpPr>
          <p:spPr>
            <a:xfrm>
              <a:off x="1029161" y="2430636"/>
              <a:ext cx="554853" cy="132343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zh-CN" altLang="en-US" sz="16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逻辑面页状态</a:t>
              </a:r>
              <a:endParaRPr lang="en-US" altLang="zh-CN" sz="16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252102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252590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2528041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5" name="直接连接符 154"/>
            <p:cNvCxnSpPr/>
            <p:nvPr/>
          </p:nvCxnSpPr>
          <p:spPr>
            <a:xfrm>
              <a:off x="1043608" y="4055379"/>
              <a:ext cx="6552728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97"/>
            <p:cNvSpPr txBox="1"/>
            <p:nvPr/>
          </p:nvSpPr>
          <p:spPr>
            <a:xfrm>
              <a:off x="1081897" y="4029812"/>
              <a:ext cx="1285884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zh-CN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t</a:t>
              </a:r>
              <a:r>
                <a:rPr lang="zh-CN" altLang="zh-CN" sz="16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cur</a:t>
              </a:r>
              <a:r>
                <a:rPr lang="zh-CN" altLang="zh-CN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 – t</a:t>
              </a:r>
              <a:r>
                <a:rPr lang="zh-CN" altLang="zh-CN" sz="1600" b="1" baseline="-250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MS PGothic" charset="0"/>
                </a:rPr>
                <a:t>last</a:t>
              </a: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4972451" y="3206349"/>
            <a:ext cx="178672" cy="1128179"/>
            <a:chOff x="3448451" y="2485410"/>
            <a:chExt cx="178672" cy="1128179"/>
          </a:xfrm>
        </p:grpSpPr>
        <p:sp>
          <p:nvSpPr>
            <p:cNvPr id="158" name="椭圆 157"/>
            <p:cNvSpPr/>
            <p:nvPr/>
          </p:nvSpPr>
          <p:spPr>
            <a:xfrm>
              <a:off x="3448452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/>
            <p:nvPr/>
          </p:nvSpPr>
          <p:spPr>
            <a:xfrm>
              <a:off x="3453326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/>
            <p:nvPr/>
          </p:nvSpPr>
          <p:spPr>
            <a:xfrm>
              <a:off x="344845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/>
            <p:nvPr/>
          </p:nvSpPr>
          <p:spPr>
            <a:xfrm>
              <a:off x="3451959" y="343979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1" name="组合 160"/>
          <p:cNvGrpSpPr/>
          <p:nvPr/>
        </p:nvGrpSpPr>
        <p:grpSpPr>
          <a:xfrm>
            <a:off x="5436800" y="3206349"/>
            <a:ext cx="182231" cy="1127463"/>
            <a:chOff x="3912798" y="2485410"/>
            <a:chExt cx="182231" cy="1127463"/>
          </a:xfrm>
        </p:grpSpPr>
        <p:sp>
          <p:nvSpPr>
            <p:cNvPr id="162" name="椭圆 161"/>
            <p:cNvSpPr/>
            <p:nvPr/>
          </p:nvSpPr>
          <p:spPr>
            <a:xfrm>
              <a:off x="3912799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>
              <a:off x="3917673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/>
            <p:nvPr/>
          </p:nvSpPr>
          <p:spPr>
            <a:xfrm>
              <a:off x="3912798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/>
            <p:nvPr/>
          </p:nvSpPr>
          <p:spPr>
            <a:xfrm>
              <a:off x="3921232" y="343907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6363024" y="3436705"/>
            <a:ext cx="178672" cy="654947"/>
            <a:chOff x="4839024" y="2715766"/>
            <a:chExt cx="178672" cy="654947"/>
          </a:xfrm>
        </p:grpSpPr>
        <p:sp>
          <p:nvSpPr>
            <p:cNvPr id="166" name="椭圆 165"/>
            <p:cNvSpPr/>
            <p:nvPr/>
          </p:nvSpPr>
          <p:spPr>
            <a:xfrm>
              <a:off x="4839026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/>
            <p:cNvSpPr/>
            <p:nvPr/>
          </p:nvSpPr>
          <p:spPr>
            <a:xfrm>
              <a:off x="4843899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4839024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9" name="组合 168"/>
          <p:cNvGrpSpPr/>
          <p:nvPr/>
        </p:nvGrpSpPr>
        <p:grpSpPr>
          <a:xfrm>
            <a:off x="7288641" y="3436703"/>
            <a:ext cx="180810" cy="891320"/>
            <a:chOff x="5764641" y="2715766"/>
            <a:chExt cx="180810" cy="891320"/>
          </a:xfrm>
        </p:grpSpPr>
        <p:sp>
          <p:nvSpPr>
            <p:cNvPr id="170" name="椭圆 169"/>
            <p:cNvSpPr/>
            <p:nvPr/>
          </p:nvSpPr>
          <p:spPr>
            <a:xfrm>
              <a:off x="5764643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577165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576464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/>
            <p:nvPr/>
          </p:nvSpPr>
          <p:spPr>
            <a:xfrm>
              <a:off x="5771653" y="3174337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3" name="组合 172"/>
          <p:cNvGrpSpPr/>
          <p:nvPr/>
        </p:nvGrpSpPr>
        <p:grpSpPr>
          <a:xfrm>
            <a:off x="7769420" y="3436705"/>
            <a:ext cx="180810" cy="903173"/>
            <a:chOff x="6245420" y="2715766"/>
            <a:chExt cx="180810" cy="903173"/>
          </a:xfrm>
        </p:grpSpPr>
        <p:sp>
          <p:nvSpPr>
            <p:cNvPr id="174" name="椭圆 173"/>
            <p:cNvSpPr/>
            <p:nvPr/>
          </p:nvSpPr>
          <p:spPr>
            <a:xfrm>
              <a:off x="6252433" y="3445142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/>
            <p:cNvSpPr/>
            <p:nvPr/>
          </p:nvSpPr>
          <p:spPr>
            <a:xfrm>
              <a:off x="6245420" y="2956774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/>
            <p:nvPr/>
          </p:nvSpPr>
          <p:spPr>
            <a:xfrm>
              <a:off x="6246978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/>
            <p:nvPr/>
          </p:nvSpPr>
          <p:spPr>
            <a:xfrm>
              <a:off x="6252432" y="319055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6" name="组合 175"/>
          <p:cNvGrpSpPr/>
          <p:nvPr/>
        </p:nvGrpSpPr>
        <p:grpSpPr>
          <a:xfrm>
            <a:off x="4420602" y="3206349"/>
            <a:ext cx="327334" cy="1925639"/>
            <a:chOff x="2896602" y="2485410"/>
            <a:chExt cx="327334" cy="1925639"/>
          </a:xfrm>
        </p:grpSpPr>
        <p:grpSp>
          <p:nvGrpSpPr>
            <p:cNvPr id="177" name="组合 176"/>
            <p:cNvGrpSpPr/>
            <p:nvPr/>
          </p:nvGrpSpPr>
          <p:grpSpPr>
            <a:xfrm>
              <a:off x="2975786" y="2485410"/>
              <a:ext cx="187013" cy="1481911"/>
              <a:chOff x="2975786" y="2485410"/>
              <a:chExt cx="187013" cy="1481911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2981990" y="2485410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椭圆 179"/>
              <p:cNvSpPr/>
              <p:nvPr/>
            </p:nvSpPr>
            <p:spPr>
              <a:xfrm>
                <a:off x="2986864" y="3196916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椭圆 180"/>
              <p:cNvSpPr/>
              <p:nvPr/>
            </p:nvSpPr>
            <p:spPr>
              <a:xfrm>
                <a:off x="2989002" y="3433289"/>
                <a:ext cx="173797" cy="173797"/>
              </a:xfrm>
              <a:prstGeom prst="ellipse">
                <a:avLst/>
              </a:prstGeom>
              <a:solidFill>
                <a:srgbClr val="11576A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椭圆 181"/>
              <p:cNvSpPr/>
              <p:nvPr/>
            </p:nvSpPr>
            <p:spPr>
              <a:xfrm>
                <a:off x="2981989" y="2944921"/>
                <a:ext cx="173797" cy="173797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C00000"/>
                  </a:solidFill>
                </a:endParaRPr>
              </a:p>
            </p:txBody>
          </p:sp>
          <p:sp>
            <p:nvSpPr>
              <p:cNvPr id="183" name="AutoShape 100"/>
              <p:cNvSpPr>
                <a:spLocks noChangeArrowheads="1"/>
              </p:cNvSpPr>
              <p:nvPr/>
            </p:nvSpPr>
            <p:spPr bwMode="auto">
              <a:xfrm>
                <a:off x="2975786" y="3787321"/>
                <a:ext cx="180000" cy="180000"/>
              </a:xfrm>
              <a:prstGeom prst="octagon">
                <a:avLst>
                  <a:gd name="adj" fmla="val 29282"/>
                </a:avLst>
              </a:prstGeom>
              <a:solidFill>
                <a:srgbClr val="7030A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78" name="TextBox 98"/>
            <p:cNvSpPr txBox="1"/>
            <p:nvPr/>
          </p:nvSpPr>
          <p:spPr>
            <a:xfrm>
              <a:off x="2896602" y="404171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5" name="组合 184"/>
          <p:cNvGrpSpPr/>
          <p:nvPr/>
        </p:nvGrpSpPr>
        <p:grpSpPr>
          <a:xfrm>
            <a:off x="5921767" y="3436705"/>
            <a:ext cx="178672" cy="654947"/>
            <a:chOff x="4397767" y="2715766"/>
            <a:chExt cx="178672" cy="654947"/>
          </a:xfrm>
        </p:grpSpPr>
        <p:sp>
          <p:nvSpPr>
            <p:cNvPr id="187" name="椭圆 186"/>
            <p:cNvSpPr/>
            <p:nvPr/>
          </p:nvSpPr>
          <p:spPr>
            <a:xfrm>
              <a:off x="4397769" y="271576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/>
            <p:nvPr/>
          </p:nvSpPr>
          <p:spPr>
            <a:xfrm>
              <a:off x="4402642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/>
            <p:nvPr/>
          </p:nvSpPr>
          <p:spPr>
            <a:xfrm>
              <a:off x="4397767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6839583" y="3436703"/>
            <a:ext cx="180810" cy="891320"/>
            <a:chOff x="5315583" y="2715766"/>
            <a:chExt cx="180810" cy="891320"/>
          </a:xfrm>
        </p:grpSpPr>
        <p:sp>
          <p:nvSpPr>
            <p:cNvPr id="194" name="椭圆 193"/>
            <p:cNvSpPr/>
            <p:nvPr/>
          </p:nvSpPr>
          <p:spPr>
            <a:xfrm>
              <a:off x="5315585" y="271576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/>
            <p:nvPr/>
          </p:nvSpPr>
          <p:spPr>
            <a:xfrm>
              <a:off x="5320458" y="3196916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/>
            <p:nvPr/>
          </p:nvSpPr>
          <p:spPr>
            <a:xfrm>
              <a:off x="5322596" y="3433289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/>
            <p:nvPr/>
          </p:nvSpPr>
          <p:spPr>
            <a:xfrm>
              <a:off x="5315583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0" name="组合 199"/>
          <p:cNvGrpSpPr/>
          <p:nvPr/>
        </p:nvGrpSpPr>
        <p:grpSpPr>
          <a:xfrm>
            <a:off x="8215661" y="3206347"/>
            <a:ext cx="180810" cy="1121676"/>
            <a:chOff x="6691661" y="2485410"/>
            <a:chExt cx="180810" cy="1121676"/>
          </a:xfrm>
        </p:grpSpPr>
        <p:sp>
          <p:nvSpPr>
            <p:cNvPr id="202" name="椭圆 201"/>
            <p:cNvSpPr/>
            <p:nvPr/>
          </p:nvSpPr>
          <p:spPr>
            <a:xfrm>
              <a:off x="6691662" y="2485410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/>
            <p:nvPr/>
          </p:nvSpPr>
          <p:spPr>
            <a:xfrm>
              <a:off x="6698674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/>
            <p:nvPr/>
          </p:nvSpPr>
          <p:spPr>
            <a:xfrm>
              <a:off x="6691661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7" name="组合 206"/>
          <p:cNvGrpSpPr/>
          <p:nvPr/>
        </p:nvGrpSpPr>
        <p:grpSpPr>
          <a:xfrm>
            <a:off x="8669342" y="3206347"/>
            <a:ext cx="180810" cy="1121676"/>
            <a:chOff x="7145342" y="2485410"/>
            <a:chExt cx="180810" cy="1121676"/>
          </a:xfrm>
        </p:grpSpPr>
        <p:sp>
          <p:nvSpPr>
            <p:cNvPr id="209" name="椭圆 208"/>
            <p:cNvSpPr/>
            <p:nvPr/>
          </p:nvSpPr>
          <p:spPr>
            <a:xfrm>
              <a:off x="7145343" y="2485410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/>
            <p:nvPr/>
          </p:nvSpPr>
          <p:spPr>
            <a:xfrm>
              <a:off x="7150217" y="3196916"/>
              <a:ext cx="173797" cy="17379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/>
            <p:nvPr/>
          </p:nvSpPr>
          <p:spPr>
            <a:xfrm>
              <a:off x="7152355" y="3433289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/>
            <p:nvPr/>
          </p:nvSpPr>
          <p:spPr>
            <a:xfrm>
              <a:off x="7145342" y="2944921"/>
              <a:ext cx="173797" cy="173797"/>
            </a:xfrm>
            <a:prstGeom prst="ellipse">
              <a:avLst/>
            </a:prstGeom>
            <a:solidFill>
              <a:srgbClr val="11576A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49873" y="4521332"/>
            <a:ext cx="327334" cy="610654"/>
            <a:chOff x="4325873" y="3664082"/>
            <a:chExt cx="327334" cy="610654"/>
          </a:xfrm>
        </p:grpSpPr>
        <p:sp>
          <p:nvSpPr>
            <p:cNvPr id="110" name="AutoShape 100"/>
            <p:cNvSpPr>
              <a:spLocks noChangeArrowheads="1"/>
            </p:cNvSpPr>
            <p:nvPr/>
          </p:nvSpPr>
          <p:spPr bwMode="auto">
            <a:xfrm>
              <a:off x="4391564" y="3664082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0" name="TextBox 98"/>
            <p:cNvSpPr txBox="1"/>
            <p:nvPr/>
          </p:nvSpPr>
          <p:spPr>
            <a:xfrm>
              <a:off x="4325873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767689" y="4515581"/>
            <a:ext cx="327334" cy="616407"/>
            <a:chOff x="5243689" y="3658329"/>
            <a:chExt cx="327334" cy="616407"/>
          </a:xfrm>
        </p:grpSpPr>
        <p:sp>
          <p:nvSpPr>
            <p:cNvPr id="114" name="AutoShape 100"/>
            <p:cNvSpPr>
              <a:spLocks noChangeArrowheads="1"/>
            </p:cNvSpPr>
            <p:nvPr/>
          </p:nvSpPr>
          <p:spPr bwMode="auto">
            <a:xfrm>
              <a:off x="5308377" y="3658329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1" name="TextBox 98"/>
            <p:cNvSpPr txBox="1"/>
            <p:nvPr/>
          </p:nvSpPr>
          <p:spPr>
            <a:xfrm>
              <a:off x="5243689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145905" y="4523739"/>
            <a:ext cx="327334" cy="608249"/>
            <a:chOff x="6621905" y="3666487"/>
            <a:chExt cx="327334" cy="608249"/>
          </a:xfrm>
        </p:grpSpPr>
        <p:sp>
          <p:nvSpPr>
            <p:cNvPr id="214" name="AutoShape 100"/>
            <p:cNvSpPr>
              <a:spLocks noChangeArrowheads="1"/>
            </p:cNvSpPr>
            <p:nvPr/>
          </p:nvSpPr>
          <p:spPr bwMode="auto">
            <a:xfrm>
              <a:off x="6698674" y="366648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2" name="TextBox 98"/>
            <p:cNvSpPr txBox="1"/>
            <p:nvPr/>
          </p:nvSpPr>
          <p:spPr>
            <a:xfrm>
              <a:off x="6621905" y="3905404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599586" y="4523739"/>
            <a:ext cx="327334" cy="621911"/>
            <a:chOff x="7075586" y="3666487"/>
            <a:chExt cx="327334" cy="621911"/>
          </a:xfrm>
        </p:grpSpPr>
        <p:sp>
          <p:nvSpPr>
            <p:cNvPr id="215" name="AutoShape 100"/>
            <p:cNvSpPr>
              <a:spLocks noChangeArrowheads="1"/>
            </p:cNvSpPr>
            <p:nvPr/>
          </p:nvSpPr>
          <p:spPr bwMode="auto">
            <a:xfrm>
              <a:off x="7145342" y="3666487"/>
              <a:ext cx="180000" cy="180000"/>
            </a:xfrm>
            <a:prstGeom prst="octagon">
              <a:avLst>
                <a:gd name="adj" fmla="val 29282"/>
              </a:avLst>
            </a:prstGeom>
            <a:solidFill>
              <a:srgbClr val="703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23" name="TextBox 98"/>
            <p:cNvSpPr txBox="1"/>
            <p:nvPr/>
          </p:nvSpPr>
          <p:spPr>
            <a:xfrm>
              <a:off x="7075586" y="391906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B9FB1DC-5F48-414C-B831-9F68BD2FD972}"/>
              </a:ext>
            </a:extLst>
          </p:cNvPr>
          <p:cNvSpPr txBox="1"/>
          <p:nvPr/>
        </p:nvSpPr>
        <p:spPr>
          <a:xfrm>
            <a:off x="3060376" y="5373216"/>
            <a:ext cx="6492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仅在缺页事件发生时处理系统内存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缺页过于频繁（间隔小于等于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）时增加内存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缺页如果不频繁（间隔大于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），则回收不用的内存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6BA7C8-9CDB-BEBB-1F33-C630556E533C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" name="标题 8">
            <a:extLst>
              <a:ext uri="{FF2B5EF4-FFF2-40B4-BE49-F238E27FC236}">
                <a16:creationId xmlns:a16="http://schemas.microsoft.com/office/drawing/2014/main" id="{BB85EEEA-C801-9877-143E-73F578A68F32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缺页率置换算法示例</a:t>
            </a:r>
          </a:p>
        </p:txBody>
      </p:sp>
    </p:spTree>
    <p:extLst>
      <p:ext uri="{BB962C8B-B14F-4D97-AF65-F5344CB8AC3E}">
        <p14:creationId xmlns:p14="http://schemas.microsoft.com/office/powerpoint/2010/main" val="407531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39416" y="6099698"/>
            <a:ext cx="8532832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b="0" i="0" u="none" strike="noStrike" baseline="0" dirty="0">
                <a:solidFill>
                  <a:srgbClr val="4472C5"/>
                </a:solidFill>
                <a:latin typeface="ArialNova"/>
              </a:rPr>
              <a:t>TMO: Transparent Memory Offloading in Datacenters</a:t>
            </a:r>
            <a:r>
              <a:rPr lang="en-US" altLang="zh-CN" dirty="0">
                <a:solidFill>
                  <a:srgbClr val="4472C5"/>
                </a:solidFill>
                <a:latin typeface="ArialNova"/>
              </a:rPr>
              <a:t>(CMU @ </a:t>
            </a:r>
            <a:r>
              <a:rPr lang="en-US" altLang="zh-CN" dirty="0" err="1">
                <a:solidFill>
                  <a:srgbClr val="4472C5"/>
                </a:solidFill>
                <a:latin typeface="ArialNova"/>
              </a:rPr>
              <a:t>asplos</a:t>
            </a:r>
            <a:r>
              <a:rPr lang="zh-CN" altLang="en-US" dirty="0">
                <a:solidFill>
                  <a:srgbClr val="4472C5"/>
                </a:solidFill>
                <a:latin typeface="ArialNova"/>
              </a:rPr>
              <a:t> </a:t>
            </a:r>
            <a:r>
              <a:rPr lang="en-US" altLang="zh-CN" dirty="0">
                <a:solidFill>
                  <a:srgbClr val="4472C5"/>
                </a:solidFill>
                <a:latin typeface="ArialNova"/>
              </a:rPr>
              <a:t>2022)</a:t>
            </a:r>
            <a:endParaRPr lang="en-US" alt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A77752-E4F3-35E9-3211-3B96D39A4806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5" name="标题 8">
            <a:extLst>
              <a:ext uri="{FF2B5EF4-FFF2-40B4-BE49-F238E27FC236}">
                <a16:creationId xmlns:a16="http://schemas.microsoft.com/office/drawing/2014/main" id="{D0A307B6-CD05-202D-E62A-4800ED1736A2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sz="3200" b="0" kern="0" dirty="0"/>
              <a:t>处用缺页事件对内存压力的测量</a:t>
            </a:r>
            <a:endParaRPr lang="en-US" altLang="zh-CN" sz="3200" b="0" kern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3958B5-8FEA-45CA-A9AC-A0E27DE8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20" y="1570834"/>
            <a:ext cx="11136560" cy="451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65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24843-662C-E448-235F-4E258BAA2CE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1520" y="1556012"/>
            <a:ext cx="10752137" cy="5010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把现有的页帧内容写入更“廉价”的存储空间中，以腾出空间满足当前内存需要</a:t>
            </a:r>
            <a:endParaRPr lang="en-US" altLang="zh-CN" dirty="0"/>
          </a:p>
          <a:p>
            <a:r>
              <a:rPr lang="zh-CN" altLang="en-US" dirty="0"/>
              <a:t>怎么腾出去？</a:t>
            </a:r>
            <a:endParaRPr lang="en-US" altLang="zh-CN" dirty="0"/>
          </a:p>
          <a:p>
            <a:pPr lvl="1"/>
            <a:r>
              <a:rPr lang="zh-CN" altLang="en-US" dirty="0"/>
              <a:t>扔掉？保存起来？</a:t>
            </a:r>
            <a:endParaRPr lang="en-US" altLang="zh-CN" dirty="0"/>
          </a:p>
          <a:p>
            <a:r>
              <a:rPr lang="zh-CN" altLang="en-US" dirty="0"/>
              <a:t>放到哪里？</a:t>
            </a:r>
            <a:endParaRPr lang="en-US" altLang="zh-CN" dirty="0"/>
          </a:p>
          <a:p>
            <a:pPr lvl="1"/>
            <a:r>
              <a:rPr lang="zh-CN" altLang="en-US" dirty="0"/>
              <a:t>硬盘？</a:t>
            </a:r>
            <a:r>
              <a:rPr lang="en-US" altLang="zh-CN" dirty="0"/>
              <a:t>SSD</a:t>
            </a:r>
            <a:r>
              <a:rPr lang="zh-CN" altLang="en-US" dirty="0"/>
              <a:t>？网络？</a:t>
            </a:r>
            <a:endParaRPr lang="en-US" altLang="zh-CN" dirty="0"/>
          </a:p>
          <a:p>
            <a:pPr lvl="1"/>
            <a:r>
              <a:rPr lang="zh-CN" altLang="en-US" dirty="0"/>
              <a:t>随时预备着再次取回</a:t>
            </a:r>
            <a:endParaRPr lang="en-US" altLang="zh-CN" dirty="0"/>
          </a:p>
          <a:p>
            <a:r>
              <a:rPr lang="zh-CN" altLang="en-US" dirty="0"/>
              <a:t>把谁腾出去？</a:t>
            </a:r>
            <a:endParaRPr lang="en-US" altLang="zh-CN" dirty="0"/>
          </a:p>
          <a:p>
            <a:pPr lvl="1"/>
            <a:r>
              <a:rPr lang="zh-CN" altLang="en-US" dirty="0"/>
              <a:t>哪个页帧“有幸”被选中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17B26B-01B2-D2C9-DDDC-430764B3B276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592800FA-213D-C789-22B0-559147901672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没有空闲的页帧了怎么办</a:t>
            </a:r>
          </a:p>
        </p:txBody>
      </p:sp>
    </p:spTree>
    <p:extLst>
      <p:ext uri="{BB962C8B-B14F-4D97-AF65-F5344CB8AC3E}">
        <p14:creationId xmlns:p14="http://schemas.microsoft.com/office/powerpoint/2010/main" val="8591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94876646"/>
              </p:ext>
            </p:extLst>
          </p:nvPr>
        </p:nvGraphicFramePr>
        <p:xfrm>
          <a:off x="1967328" y="1556792"/>
          <a:ext cx="8072437" cy="4877174"/>
        </p:xfrm>
        <a:graphic>
          <a:graphicData uri="http://schemas.openxmlformats.org/drawingml/2006/table">
            <a:tbl>
              <a:tblPr/>
              <a:tblGrid>
                <a:gridCol w="1785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1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33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Principle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Performance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1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最优方法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预知未来情况的上限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永远不可能达到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FIFO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按时间排序，最直接最简单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来得最早，和最不可能用到之间没有关系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LRU &amp; LFU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利用过去使用的频度和次数预测未来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目前可达的最佳效果，代价略高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CLOCK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FIFO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与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LFU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的折衷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足够简单，也有一定的合理性，在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OS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中大量使用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003236"/>
                  </a:ext>
                </a:extLst>
              </a:tr>
              <a:tr h="68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Working set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只给进程需要的内存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不现实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59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Page Fault Frequency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根据缺页事情的频度预测内存的需求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相对现实</a:t>
                      </a:r>
                    </a:p>
                  </a:txBody>
                  <a:tcPr marT="45727" marB="45727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37240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95EBEAB8-8BDB-428B-7007-6E9414F73326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B63FD31D-B72D-CBA1-ACD7-684DE2C4EE86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Summary: Page replacement algorithm</a:t>
            </a:r>
            <a:endParaRPr lang="zh-CN" altLang="en-US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分页系统的“策略”与“机制”分离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921" y="1719123"/>
            <a:ext cx="7151688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EFF6923-65EE-65C1-3521-FB6A094F5223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087151A1-7452-D4D4-3040-385944275ED9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机制与策略</a:t>
            </a:r>
          </a:p>
        </p:txBody>
      </p:sp>
    </p:spTree>
    <p:extLst>
      <p:ext uri="{BB962C8B-B14F-4D97-AF65-F5344CB8AC3E}">
        <p14:creationId xmlns:p14="http://schemas.microsoft.com/office/powerpoint/2010/main" val="27791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63ED3-097C-4682-A151-117CC84563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31520" y="1561067"/>
            <a:ext cx="10752137" cy="5010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内存回收与内存分配分隔开来</a:t>
            </a:r>
            <a:endParaRPr lang="en-US" altLang="zh-CN" dirty="0"/>
          </a:p>
          <a:p>
            <a:r>
              <a:rPr lang="zh-CN" altLang="en-US" dirty="0"/>
              <a:t>尽可能异步内存回收，避免系统阻塞</a:t>
            </a:r>
            <a:endParaRPr lang="en-US" altLang="zh-CN" dirty="0"/>
          </a:p>
          <a:p>
            <a:r>
              <a:rPr lang="zh-CN" altLang="en-US" dirty="0"/>
              <a:t>回收的内存用</a:t>
            </a:r>
            <a:r>
              <a:rPr lang="en-US" altLang="zh-CN" dirty="0"/>
              <a:t>buddy system</a:t>
            </a:r>
            <a:r>
              <a:rPr lang="zh-CN" altLang="en-US" dirty="0"/>
              <a:t>管理</a:t>
            </a:r>
          </a:p>
        </p:txBody>
      </p:sp>
      <p:pic>
        <p:nvPicPr>
          <p:cNvPr id="8194" name="Picture 2" descr="https://pic4.zhimg.com/v2-2b289083028742d621e49b4ad19df3eb_r.jpg">
            <a:extLst>
              <a:ext uri="{FF2B5EF4-FFF2-40B4-BE49-F238E27FC236}">
                <a16:creationId xmlns:a16="http://schemas.microsoft.com/office/drawing/2014/main" id="{D466B2D0-7305-4574-838F-54CC2DBA4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3039098"/>
            <a:ext cx="4680520" cy="318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8018AA5-6135-4EC8-4498-9794F17477C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305B7733-B0DF-8082-671D-38CDCC58195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Linux</a:t>
            </a:r>
            <a:r>
              <a:rPr lang="zh-CN" altLang="en-US" b="0" kern="0" dirty="0"/>
              <a:t>内核中的水位线管理</a:t>
            </a:r>
            <a:r>
              <a:rPr lang="en-US" altLang="zh-CN" b="0" kern="0" dirty="0"/>
              <a:t>(</a:t>
            </a:r>
            <a:r>
              <a:rPr lang="zh-CN" altLang="en-US" b="0" kern="0" dirty="0"/>
              <a:t>何时启动置换流程</a:t>
            </a:r>
            <a:r>
              <a:rPr lang="en-US" altLang="zh-CN" b="0" kern="0" dirty="0"/>
              <a:t>)</a:t>
            </a:r>
            <a:endParaRPr lang="zh-CN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63523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8B09ACA-B310-4353-AB37-61FB9A8F932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790021" y="867816"/>
            <a:ext cx="10693615" cy="55931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8018AA5-6135-4EC8-4498-9794F17477C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305B7733-B0DF-8082-671D-38CDCC58195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>
                <a:solidFill>
                  <a:srgbClr val="FF0000"/>
                </a:solidFill>
              </a:rPr>
              <a:t>MGLRU</a:t>
            </a:r>
            <a:r>
              <a:rPr lang="zh-CN" altLang="en-US" b="0" kern="0" dirty="0">
                <a:solidFill>
                  <a:srgbClr val="FF0000"/>
                </a:solidFill>
              </a:rPr>
              <a:t>（</a:t>
            </a:r>
            <a:r>
              <a:rPr lang="en-US" altLang="zh-CN" b="0" kern="0" dirty="0">
                <a:solidFill>
                  <a:srgbClr val="FF0000"/>
                </a:solidFill>
              </a:rPr>
              <a:t>Linux</a:t>
            </a:r>
            <a:r>
              <a:rPr lang="zh-CN" altLang="en-US" b="0" kern="0" dirty="0">
                <a:solidFill>
                  <a:srgbClr val="FF0000"/>
                </a:solidFill>
              </a:rPr>
              <a:t>内核中决策换出哪一页的新机制）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AC9C1F-8D76-4C59-8AE0-3653BB83640D}"/>
              </a:ext>
            </a:extLst>
          </p:cNvPr>
          <p:cNvSpPr txBox="1"/>
          <p:nvPr/>
        </p:nvSpPr>
        <p:spPr>
          <a:xfrm>
            <a:off x="1661736" y="6174355"/>
            <a:ext cx="81066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图片来源：</a:t>
            </a:r>
            <a:r>
              <a:rPr lang="en-US" altLang="zh-CN" dirty="0"/>
              <a:t>https://www.youtube.com/watch?v=9HvJfN21H9Y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10399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E05600-599D-D4AD-3D86-87FA2855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09BB76-661F-4F23-A2E6-DCF093FEDF36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前情提要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412776"/>
            <a:ext cx="10801200" cy="5112568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 fontAlgn="base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"/>
            </a:pP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虚拟地址空间是指程序员“臆想”的空间，是</a:t>
            </a:r>
            <a:r>
              <a:rPr lang="en-US" altLang="zh-CN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帮应用程序开发人员制造的“幻觉”</a:t>
            </a:r>
            <a:endParaRPr lang="en-US" altLang="zh-CN" sz="2000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"/>
            </a:pP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虚拟地址空间实际是由</a:t>
            </a:r>
            <a:r>
              <a:rPr lang="zh-CN" altLang="en-US" sz="2000" dirty="0">
                <a:solidFill>
                  <a:srgbClr val="FF0000"/>
                </a:solidFill>
              </a:rPr>
              <a:t>物理内存和其他存储（通常是硬盘，也可以是网络等）共同组成的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"/>
            </a:pPr>
            <a:r>
              <a:rPr lang="en-US" altLang="zh-CN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的作用是确保应用程序</a:t>
            </a:r>
            <a:r>
              <a:rPr lang="zh-CN" altLang="en-US" sz="2000" dirty="0">
                <a:solidFill>
                  <a:srgbClr val="FF0000"/>
                </a:solidFill>
              </a:rPr>
              <a:t>正在和即将使用的数据保存在内存</a:t>
            </a: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中，以确保程序的性能和正确性。这时就需要一个好的换页算法</a:t>
            </a:r>
            <a:endParaRPr lang="en-US" altLang="zh-CN" sz="2000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"/>
            </a:pPr>
            <a:r>
              <a:rPr lang="en-US" altLang="zh-CN" sz="2000" dirty="0" err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Belady</a:t>
            </a:r>
            <a:r>
              <a:rPr lang="zh-CN" altLang="en-US" sz="2000" dirty="0">
                <a:solidFill>
                  <a:srgbClr val="003366"/>
                </a:solidFill>
              </a:rPr>
              <a:t>提出了一种异常现象，</a:t>
            </a:r>
            <a:r>
              <a:rPr lang="zh-CN" altLang="en-US" sz="2000" dirty="0">
                <a:solidFill>
                  <a:srgbClr val="FF0000"/>
                </a:solidFill>
              </a:rPr>
              <a:t>增加</a:t>
            </a:r>
            <a:r>
              <a:rPr lang="en-US" altLang="zh-CN" sz="2000" dirty="0" err="1">
                <a:solidFill>
                  <a:srgbClr val="FF0000"/>
                </a:solidFill>
              </a:rPr>
              <a:t>pageframe</a:t>
            </a:r>
            <a:r>
              <a:rPr lang="zh-CN" altLang="en-US" sz="2000" dirty="0">
                <a:solidFill>
                  <a:srgbClr val="FF0000"/>
                </a:solidFill>
              </a:rPr>
              <a:t>增加了缺页次数</a:t>
            </a:r>
            <a:r>
              <a:rPr lang="zh-CN" altLang="en-US" sz="2000" dirty="0">
                <a:solidFill>
                  <a:srgbClr val="003366"/>
                </a:solidFill>
              </a:rPr>
              <a:t>，使得</a:t>
            </a:r>
            <a:r>
              <a:rPr lang="en-US" altLang="zh-CN" sz="2000" dirty="0">
                <a:solidFill>
                  <a:srgbClr val="003366"/>
                </a:solidFill>
              </a:rPr>
              <a:t>FIFO</a:t>
            </a:r>
            <a:r>
              <a:rPr lang="zh-CN" altLang="en-US" sz="2000" dirty="0">
                <a:solidFill>
                  <a:srgbClr val="003366"/>
                </a:solidFill>
              </a:rPr>
              <a:t>被抛弃</a:t>
            </a:r>
            <a:endParaRPr lang="en-US" altLang="zh-CN" sz="2000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fontAlgn="base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"/>
            </a:pP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预测未来才能完美换页，</a:t>
            </a:r>
            <a:r>
              <a:rPr lang="en-US" altLang="zh-CN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LRU</a:t>
            </a: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LFU</a:t>
            </a: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都是对未来的模拟，</a:t>
            </a:r>
            <a:r>
              <a:rPr lang="zh-CN" altLang="en-US" sz="2000" dirty="0">
                <a:solidFill>
                  <a:srgbClr val="FF0000"/>
                </a:solidFill>
              </a:rPr>
              <a:t>时钟算法</a:t>
            </a: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才是成本和硬件相对可行的模拟方案。用一个</a:t>
            </a:r>
            <a:r>
              <a:rPr lang="en-US" altLang="zh-CN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en-US" altLang="zh-CN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)bit</a:t>
            </a: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表示访问修改，用一个定期任务</a:t>
            </a:r>
            <a:r>
              <a:rPr lang="en-US" altLang="zh-CN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 bit</a:t>
            </a: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达到轮转计时的效果。这是典型的</a:t>
            </a:r>
            <a:r>
              <a:rPr lang="en-US" altLang="zh-CN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中解决工程问题的思路，利用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相对合理的软硬件代价找到可以接受的结果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"/>
            </a:pP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在多个任务并存且共享系统资源时，需要</a:t>
            </a:r>
            <a:r>
              <a:rPr lang="en-US" altLang="zh-CN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来主动探测任务所需的内存，此时需要对程序的</a:t>
            </a:r>
            <a:r>
              <a:rPr lang="zh-CN" altLang="en-US" sz="2000" dirty="0">
                <a:solidFill>
                  <a:srgbClr val="FF0000"/>
                </a:solidFill>
              </a:rPr>
              <a:t>工作集</a:t>
            </a: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做出相对准确的预测，而这一任务目前没有完美的解决方案</a:t>
            </a:r>
            <a:endParaRPr lang="en-US" altLang="zh-CN" sz="2000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"/>
            </a:pPr>
            <a:r>
              <a:rPr lang="zh-CN" altLang="en-US" sz="2000" dirty="0">
                <a:solidFill>
                  <a:srgbClr val="FF0000"/>
                </a:solidFill>
              </a:rPr>
              <a:t>缺页率、工作集</a:t>
            </a: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等算法可以近似探索程序的工作集，并动态调整每个任务的物理内存数量</a:t>
            </a:r>
            <a:endParaRPr lang="en-US" altLang="zh-CN" sz="2000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"/>
            </a:pP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没有一种换页方法能胜任所有的工作场景，因此又一次提到了</a:t>
            </a:r>
            <a:r>
              <a:rPr lang="zh-CN" altLang="en-US" sz="2000" dirty="0">
                <a:solidFill>
                  <a:srgbClr val="FF0000"/>
                </a:solidFill>
              </a:rPr>
              <a:t>机制与策略</a:t>
            </a:r>
            <a:r>
              <a:rPr lang="zh-CN" altLang="en-US" sz="2000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</a:t>
            </a:r>
            <a:endParaRPr lang="en-US" altLang="zh-CN" sz="2000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"/>
            </a:pPr>
            <a:r>
              <a:rPr lang="en-US" altLang="zh-CN" sz="2000" dirty="0">
                <a:solidFill>
                  <a:srgbClr val="003366"/>
                </a:solidFill>
              </a:rPr>
              <a:t>Linux</a:t>
            </a:r>
            <a:r>
              <a:rPr lang="zh-CN" altLang="en-US" sz="2000" dirty="0">
                <a:solidFill>
                  <a:srgbClr val="003366"/>
                </a:solidFill>
              </a:rPr>
              <a:t>中使用了一种</a:t>
            </a:r>
            <a:r>
              <a:rPr lang="zh-CN" altLang="en-US" sz="2000" dirty="0">
                <a:solidFill>
                  <a:srgbClr val="FF0000"/>
                </a:solidFill>
              </a:rPr>
              <a:t>水位线机制</a:t>
            </a:r>
            <a:r>
              <a:rPr lang="zh-CN" altLang="en-US" sz="2000" dirty="0">
                <a:solidFill>
                  <a:srgbClr val="003366"/>
                </a:solidFill>
              </a:rPr>
              <a:t>，可以异步的回收内存提升效率，</a:t>
            </a:r>
            <a:r>
              <a:rPr lang="en-US" altLang="zh-CN" sz="2000" dirty="0">
                <a:solidFill>
                  <a:srgbClr val="FF0000"/>
                </a:solidFill>
              </a:rPr>
              <a:t>MGLRU</a:t>
            </a:r>
            <a:r>
              <a:rPr lang="zh-CN" altLang="en-US" sz="2000" dirty="0">
                <a:solidFill>
                  <a:srgbClr val="003366"/>
                </a:solidFill>
              </a:rPr>
              <a:t>机制以更加准确的判定页面是否应该被换出</a:t>
            </a:r>
            <a:endParaRPr lang="en-US" altLang="zh-CN" sz="2000" dirty="0">
              <a:solidFill>
                <a:srgbClr val="003366"/>
              </a:solidFill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  <a:buSzPct val="80000"/>
              <a:buFont typeface="Wingdings" panose="05000000000000000000" pitchFamily="2" charset="2"/>
              <a:buChar char=""/>
            </a:pPr>
            <a:endParaRPr lang="zh-CN" altLang="en-US" sz="2000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57329" y="4066281"/>
            <a:ext cx="10261024" cy="1498786"/>
            <a:chOff x="830263" y="2386646"/>
            <a:chExt cx="7558159" cy="1498786"/>
          </a:xfrm>
        </p:grpSpPr>
        <p:sp>
          <p:nvSpPr>
            <p:cNvPr id="12" name="TextBox 4"/>
            <p:cNvSpPr txBox="1">
              <a:spLocks noChangeArrowheads="1"/>
            </p:cNvSpPr>
            <p:nvPr/>
          </p:nvSpPr>
          <p:spPr bwMode="auto">
            <a:xfrm>
              <a:off x="1187451" y="2386646"/>
              <a:ext cx="57993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虚拟页式存储中的优先换出的内容</a:t>
              </a:r>
              <a:r>
                <a:rPr lang="en-US" altLang="zh-CN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—&gt;</a:t>
              </a:r>
              <a:r>
                <a:rPr lang="zh-CN" altLang="en-US" sz="1600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不容易脏的地方</a:t>
              </a:r>
              <a:endPara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矩形 6"/>
            <p:cNvSpPr>
              <a:spLocks noChangeArrowheads="1"/>
            </p:cNvSpPr>
            <p:nvPr/>
          </p:nvSpPr>
          <p:spPr bwMode="auto">
            <a:xfrm>
              <a:off x="830263" y="2386646"/>
              <a:ext cx="3401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1495457" y="2728914"/>
              <a:ext cx="614837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代码段和常量段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：可执行二进制文件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285750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7"/>
            <p:cNvSpPr txBox="1">
              <a:spLocks noChangeArrowheads="1"/>
            </p:cNvSpPr>
            <p:nvPr/>
          </p:nvSpPr>
          <p:spPr bwMode="auto">
            <a:xfrm>
              <a:off x="1495457" y="3068565"/>
              <a:ext cx="689296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动态加载的共享库程序段：动态调用的库文件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319715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495457" y="3423767"/>
              <a:ext cx="614837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其它段：交换空间</a:t>
              </a: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3552354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" name="组合 1"/>
          <p:cNvGrpSpPr/>
          <p:nvPr/>
        </p:nvGrpSpPr>
        <p:grpSpPr>
          <a:xfrm>
            <a:off x="731520" y="1844824"/>
            <a:ext cx="9797500" cy="1887583"/>
            <a:chOff x="830263" y="1013187"/>
            <a:chExt cx="6996788" cy="1887583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1187451" y="1013187"/>
              <a:ext cx="554478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在何处保存未被映射的页？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830263" y="1035412"/>
              <a:ext cx="34015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000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7" name="TextBox 7"/>
            <p:cNvSpPr txBox="1">
              <a:spLocks noChangeArrowheads="1"/>
            </p:cNvSpPr>
            <p:nvPr/>
          </p:nvSpPr>
          <p:spPr bwMode="auto">
            <a:xfrm>
              <a:off x="1495457" y="1344975"/>
              <a:ext cx="614837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应能方便地找到在外存中的页面内容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147356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1495457" y="1700441"/>
              <a:ext cx="633159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/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交换空间（磁盘或者文件，</a:t>
              </a:r>
              <a:r>
                <a:rPr lang="en-US" altLang="zh-CN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windows</a:t>
              </a:r>
              <a:r>
                <a: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中存储在</a:t>
              </a:r>
              <a:r>
                <a:rPr lang="en-US" altLang="zh-CN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盘下的</a:t>
              </a:r>
              <a:r>
                <a:rPr lang="en-US" altLang="zh-CN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pagefile</a:t>
              </a:r>
              <a:r>
                <a: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和</a:t>
              </a:r>
              <a:r>
                <a:rPr lang="en-US" altLang="zh-CN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swapfile</a:t>
              </a:r>
              <a:r>
                <a: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文件中，</a:t>
              </a:r>
              <a:r>
                <a:rPr lang="en-US" altLang="zh-CN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Linux</a:t>
              </a:r>
              <a:r>
                <a:rPr lang="zh-CN" altLang="en-US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中存储到交换分区中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）</a:t>
              </a:r>
              <a:endPara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0" lvl="1"/>
              <a:r>
                <a:rPr lang="zh-CN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2000" b="1" dirty="0"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采用特殊格式存储未被映射的页面</a:t>
              </a:r>
              <a:endParaRPr lang="en-US" altLang="zh-CN" sz="20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1829028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V="1">
              <a:off x="1575825" y="2576504"/>
              <a:ext cx="173270" cy="173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DD4B55F-FA72-10F4-C0AC-1EBA45618E47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4" name="标题 8">
            <a:extLst>
              <a:ext uri="{FF2B5EF4-FFF2-40B4-BE49-F238E27FC236}">
                <a16:creationId xmlns:a16="http://schemas.microsoft.com/office/drawing/2014/main" id="{A9B60137-05AB-B963-92A0-18864FB1D5D4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虚拟页式存储中的外存管理</a:t>
            </a:r>
          </a:p>
        </p:txBody>
      </p:sp>
    </p:spTree>
    <p:extLst>
      <p:ext uri="{BB962C8B-B14F-4D97-AF65-F5344CB8AC3E}">
        <p14:creationId xmlns:p14="http://schemas.microsoft.com/office/powerpoint/2010/main" val="103141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97412" y="1556792"/>
            <a:ext cx="427850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进程的段地址空间由多个段组成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44758" y="1913982"/>
            <a:ext cx="3168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主代码段</a:t>
            </a:r>
          </a:p>
        </p:txBody>
      </p:sp>
      <p:pic>
        <p:nvPicPr>
          <p:cNvPr id="22" name="图片 21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3692" y="2018838"/>
            <a:ext cx="151066" cy="14899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44758" y="2263762"/>
            <a:ext cx="3168352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lnSpc>
                <a:spcPct val="95000"/>
              </a:lnSpc>
              <a:spcBef>
                <a:spcPct val="200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子模块代码段</a:t>
            </a:r>
          </a:p>
        </p:txBody>
      </p:sp>
      <p:pic>
        <p:nvPicPr>
          <p:cNvPr id="24" name="图片 23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3692" y="2368618"/>
            <a:ext cx="151066" cy="14899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44758" y="262286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4163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公用库代码段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6" name="图片 2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3692" y="2727725"/>
            <a:ext cx="151066" cy="14899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44758" y="2972647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堆栈段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(stack)</a:t>
            </a:r>
            <a:endParaRPr lang="zh-CN" altLang="en-US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28" name="图片 2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3692" y="3077505"/>
            <a:ext cx="151066" cy="148997"/>
          </a:xfrm>
          <a:prstGeom prst="rect">
            <a:avLst/>
          </a:prstGeom>
        </p:spPr>
      </p:pic>
      <p:sp>
        <p:nvSpPr>
          <p:cNvPr id="49" name="矩形 8"/>
          <p:cNvSpPr>
            <a:spLocks noChangeArrowheads="1"/>
          </p:cNvSpPr>
          <p:nvPr/>
        </p:nvSpPr>
        <p:spPr bwMode="auto">
          <a:xfrm>
            <a:off x="746223" y="1573941"/>
            <a:ext cx="3241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</a:t>
            </a:r>
            <a:endParaRPr lang="zh-CN" altLang="en-US" b="1" dirty="0">
              <a:solidFill>
                <a:srgbClr val="11576A"/>
              </a:solidFill>
              <a:latin typeface="Calibri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6221" y="4434491"/>
            <a:ext cx="3841320" cy="1057584"/>
            <a:chOff x="416438" y="3829582"/>
            <a:chExt cx="3841320" cy="1057584"/>
          </a:xfrm>
        </p:grpSpPr>
        <p:sp>
          <p:nvSpPr>
            <p:cNvPr id="29" name="TextBox 28"/>
            <p:cNvSpPr txBox="1"/>
            <p:nvPr/>
          </p:nvSpPr>
          <p:spPr>
            <a:xfrm>
              <a:off x="770052" y="3835596"/>
              <a:ext cx="3487706" cy="10515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段式存储管理的目的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更细粒度和灵活的分离与共享</a:t>
              </a:r>
              <a:endPara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marL="0" lvl="1" indent="-284163">
                <a:lnSpc>
                  <a:spcPct val="90000"/>
                </a:lnSpc>
                <a:spcBef>
                  <a:spcPts val="500"/>
                </a:spcBef>
                <a:buClr>
                  <a:srgbClr val="000099"/>
                </a:buClr>
                <a:buSzPct val="100000"/>
                <a:tabLst>
                  <a:tab pos="911225" algn="l"/>
                  <a:tab pos="1825625" algn="l"/>
                  <a:tab pos="2740025" algn="l"/>
                  <a:tab pos="3654425" algn="l"/>
                  <a:tab pos="4568825" algn="l"/>
                  <a:tab pos="5483225" algn="l"/>
                  <a:tab pos="6397625" algn="l"/>
                  <a:tab pos="7312025" algn="l"/>
                  <a:tab pos="8226425" algn="l"/>
                  <a:tab pos="9140825" algn="l"/>
                  <a:tab pos="10055225" algn="l"/>
                </a:tabLst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加入更多“程序员的意志”</a:t>
              </a:r>
            </a:p>
          </p:txBody>
        </p:sp>
        <p:sp>
          <p:nvSpPr>
            <p:cNvPr id="50" name="矩形 8"/>
            <p:cNvSpPr>
              <a:spLocks noChangeArrowheads="1"/>
            </p:cNvSpPr>
            <p:nvPr/>
          </p:nvSpPr>
          <p:spPr bwMode="auto">
            <a:xfrm>
              <a:off x="416438" y="3829582"/>
              <a:ext cx="324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sp>
        <p:nvSpPr>
          <p:cNvPr id="65" name="TextBox 64"/>
          <p:cNvSpPr txBox="1"/>
          <p:nvPr/>
        </p:nvSpPr>
        <p:spPr>
          <a:xfrm>
            <a:off x="1344758" y="3343880"/>
            <a:ext cx="33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indent="-284163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堆数据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(heap)</a:t>
            </a:r>
          </a:p>
        </p:txBody>
      </p:sp>
      <p:pic>
        <p:nvPicPr>
          <p:cNvPr id="66" name="图片 65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3692" y="3448738"/>
            <a:ext cx="151066" cy="148997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344758" y="3693660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初始化数据段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Times New Roman" charset="0"/>
            </a:endParaRPr>
          </a:p>
        </p:txBody>
      </p:sp>
      <p:pic>
        <p:nvPicPr>
          <p:cNvPr id="68" name="图片 67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3692" y="3798518"/>
            <a:ext cx="151066" cy="148997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1344758" y="4062992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ts val="500"/>
              </a:spcBef>
              <a:buClr>
                <a:srgbClr val="000099"/>
              </a:buClr>
              <a:buSzPct val="10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rPr>
              <a:t>符号表等</a:t>
            </a:r>
          </a:p>
        </p:txBody>
      </p:sp>
      <p:pic>
        <p:nvPicPr>
          <p:cNvPr id="71" name="图片 70" descr="小点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93692" y="4168818"/>
            <a:ext cx="151066" cy="148997"/>
          </a:xfrm>
          <a:prstGeom prst="rect">
            <a:avLst/>
          </a:prstGeom>
        </p:spPr>
      </p:pic>
      <p:grpSp>
        <p:nvGrpSpPr>
          <p:cNvPr id="74" name="组合 73"/>
          <p:cNvGrpSpPr/>
          <p:nvPr/>
        </p:nvGrpSpPr>
        <p:grpSpPr>
          <a:xfrm>
            <a:off x="6322963" y="1601365"/>
            <a:ext cx="2711858" cy="3481227"/>
            <a:chOff x="971600" y="1059582"/>
            <a:chExt cx="3384376" cy="4344543"/>
          </a:xfrm>
        </p:grpSpPr>
        <p:sp>
          <p:nvSpPr>
            <p:cNvPr id="52" name="椭圆 51"/>
            <p:cNvSpPr/>
            <p:nvPr/>
          </p:nvSpPr>
          <p:spPr>
            <a:xfrm>
              <a:off x="971600" y="1059582"/>
              <a:ext cx="3384376" cy="3960440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1619672" y="1707654"/>
              <a:ext cx="936104" cy="1080120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2771800" y="1707654"/>
              <a:ext cx="936104" cy="504056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1619671" y="3291830"/>
              <a:ext cx="728089" cy="1080120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3131840" y="2499742"/>
              <a:ext cx="936104" cy="79208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2699792" y="3579862"/>
              <a:ext cx="936104" cy="864096"/>
            </a:xfrm>
            <a:prstGeom prst="rect">
              <a:avLst/>
            </a:prstGeom>
            <a:gradFill>
              <a:gsLst>
                <a:gs pos="100000">
                  <a:schemeClr val="tx1">
                    <a:lumMod val="50000"/>
                    <a:lumOff val="50000"/>
                  </a:schemeClr>
                </a:gs>
                <a:gs pos="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629592" y="1953898"/>
              <a:ext cx="902641" cy="6529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代码子</a:t>
              </a:r>
              <a:endParaRPr lang="en-US" altLang="zh-CN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模块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89562" y="1764956"/>
              <a:ext cx="678582" cy="384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堆栈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34449" y="2724845"/>
              <a:ext cx="902642" cy="384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符号表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688529" y="3828269"/>
              <a:ext cx="902641" cy="384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主代码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05986" y="5020022"/>
              <a:ext cx="1728193" cy="384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逻辑地址空间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29349" y="3606661"/>
              <a:ext cx="902641" cy="384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公用库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724328B-ABEA-DF4E-B928-30625C0804C9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" name="标题 8">
            <a:extLst>
              <a:ext uri="{FF2B5EF4-FFF2-40B4-BE49-F238E27FC236}">
                <a16:creationId xmlns:a16="http://schemas.microsoft.com/office/drawing/2014/main" id="{E8BEAF23-713E-96C0-AD75-C320DF557D85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段地址空间</a:t>
            </a:r>
          </a:p>
        </p:txBody>
      </p:sp>
    </p:spTree>
    <p:extLst>
      <p:ext uri="{BB962C8B-B14F-4D97-AF65-F5344CB8AC3E}">
        <p14:creationId xmlns:p14="http://schemas.microsoft.com/office/powerpoint/2010/main" val="47588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999656" y="2132856"/>
            <a:ext cx="1569660" cy="3473717"/>
            <a:chOff x="467544" y="1233813"/>
            <a:chExt cx="1569660" cy="3473717"/>
          </a:xfrm>
        </p:grpSpPr>
        <p:sp>
          <p:nvSpPr>
            <p:cNvPr id="178" name="Rectangle 26"/>
            <p:cNvSpPr>
              <a:spLocks noChangeArrowheads="1"/>
            </p:cNvSpPr>
            <p:nvPr/>
          </p:nvSpPr>
          <p:spPr bwMode="auto">
            <a:xfrm>
              <a:off x="999586" y="1237884"/>
              <a:ext cx="870150" cy="2857760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0" name="Rectangle 28"/>
            <p:cNvSpPr>
              <a:spLocks noChangeArrowheads="1"/>
            </p:cNvSpPr>
            <p:nvPr/>
          </p:nvSpPr>
          <p:spPr bwMode="auto">
            <a:xfrm>
              <a:off x="1020958" y="3456515"/>
              <a:ext cx="848779" cy="635057"/>
            </a:xfrm>
            <a:prstGeom prst="rect">
              <a:avLst/>
            </a:prstGeom>
            <a:solidFill>
              <a:srgbClr val="FFFFCC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1" name="Rectangle 29"/>
            <p:cNvSpPr>
              <a:spLocks noChangeArrowheads="1"/>
            </p:cNvSpPr>
            <p:nvPr/>
          </p:nvSpPr>
          <p:spPr bwMode="auto">
            <a:xfrm>
              <a:off x="1007203" y="3879887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3" name="Rectangle 31"/>
            <p:cNvSpPr>
              <a:spLocks noChangeArrowheads="1"/>
            </p:cNvSpPr>
            <p:nvPr/>
          </p:nvSpPr>
          <p:spPr bwMode="auto">
            <a:xfrm>
              <a:off x="1007203" y="367634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4" name="Rectangle 32"/>
            <p:cNvSpPr>
              <a:spLocks noChangeArrowheads="1"/>
            </p:cNvSpPr>
            <p:nvPr/>
          </p:nvSpPr>
          <p:spPr bwMode="auto">
            <a:xfrm>
              <a:off x="1007203" y="3472799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5" name="Rectangle 33"/>
            <p:cNvSpPr>
              <a:spLocks noChangeArrowheads="1"/>
            </p:cNvSpPr>
            <p:nvPr/>
          </p:nvSpPr>
          <p:spPr bwMode="auto">
            <a:xfrm>
              <a:off x="1007203" y="326925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6" name="Rectangle 34"/>
            <p:cNvSpPr>
              <a:spLocks noChangeArrowheads="1"/>
            </p:cNvSpPr>
            <p:nvPr/>
          </p:nvSpPr>
          <p:spPr bwMode="auto">
            <a:xfrm>
              <a:off x="1007203" y="306571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7" name="Rectangle 35"/>
            <p:cNvSpPr>
              <a:spLocks noChangeArrowheads="1"/>
            </p:cNvSpPr>
            <p:nvPr/>
          </p:nvSpPr>
          <p:spPr bwMode="auto">
            <a:xfrm>
              <a:off x="1007203" y="2862167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8" name="Rectangle 36"/>
            <p:cNvSpPr>
              <a:spLocks noChangeArrowheads="1"/>
            </p:cNvSpPr>
            <p:nvPr/>
          </p:nvSpPr>
          <p:spPr bwMode="auto">
            <a:xfrm>
              <a:off x="1007203" y="265862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89" name="Rectangle 37"/>
            <p:cNvSpPr>
              <a:spLocks noChangeArrowheads="1"/>
            </p:cNvSpPr>
            <p:nvPr/>
          </p:nvSpPr>
          <p:spPr bwMode="auto">
            <a:xfrm>
              <a:off x="1012816" y="1241955"/>
              <a:ext cx="848779" cy="606562"/>
            </a:xfrm>
            <a:prstGeom prst="rect">
              <a:avLst/>
            </a:prstGeom>
            <a:solidFill>
              <a:srgbClr val="9999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1" name="Rectangle 39"/>
            <p:cNvSpPr>
              <a:spLocks noChangeArrowheads="1"/>
            </p:cNvSpPr>
            <p:nvPr/>
          </p:nvSpPr>
          <p:spPr bwMode="auto">
            <a:xfrm>
              <a:off x="1007203" y="1640902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2" name="Rectangle 40"/>
            <p:cNvSpPr>
              <a:spLocks noChangeArrowheads="1"/>
            </p:cNvSpPr>
            <p:nvPr/>
          </p:nvSpPr>
          <p:spPr bwMode="auto">
            <a:xfrm>
              <a:off x="1007203" y="143735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3" name="Rectangle 41"/>
            <p:cNvSpPr>
              <a:spLocks noChangeArrowheads="1"/>
            </p:cNvSpPr>
            <p:nvPr/>
          </p:nvSpPr>
          <p:spPr bwMode="auto">
            <a:xfrm>
              <a:off x="1007203" y="123381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4" name="Rectangle 42"/>
            <p:cNvSpPr>
              <a:spLocks noChangeArrowheads="1"/>
            </p:cNvSpPr>
            <p:nvPr/>
          </p:nvSpPr>
          <p:spPr bwMode="auto">
            <a:xfrm>
              <a:off x="1012816" y="1836304"/>
              <a:ext cx="848779" cy="806034"/>
            </a:xfrm>
            <a:prstGeom prst="rect">
              <a:avLst/>
            </a:prstGeom>
            <a:solidFill>
              <a:srgbClr val="99FFCC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5" name="Rectangle 43"/>
            <p:cNvSpPr>
              <a:spLocks noChangeArrowheads="1"/>
            </p:cNvSpPr>
            <p:nvPr/>
          </p:nvSpPr>
          <p:spPr bwMode="auto">
            <a:xfrm>
              <a:off x="1007203" y="245507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6" name="Rectangle 44"/>
            <p:cNvSpPr>
              <a:spLocks noChangeArrowheads="1"/>
            </p:cNvSpPr>
            <p:nvPr/>
          </p:nvSpPr>
          <p:spPr bwMode="auto">
            <a:xfrm>
              <a:off x="1007203" y="184444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7" name="Rectangle 45"/>
            <p:cNvSpPr>
              <a:spLocks noChangeArrowheads="1"/>
            </p:cNvSpPr>
            <p:nvPr/>
          </p:nvSpPr>
          <p:spPr bwMode="auto">
            <a:xfrm>
              <a:off x="1007203" y="2251534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8" name="Rectangle 46"/>
            <p:cNvSpPr>
              <a:spLocks noChangeArrowheads="1"/>
            </p:cNvSpPr>
            <p:nvPr/>
          </p:nvSpPr>
          <p:spPr bwMode="auto">
            <a:xfrm>
              <a:off x="1007203" y="204799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9" name="Rectangle 47"/>
            <p:cNvSpPr>
              <a:spLocks noChangeArrowheads="1"/>
            </p:cNvSpPr>
            <p:nvPr/>
          </p:nvSpPr>
          <p:spPr bwMode="auto">
            <a:xfrm>
              <a:off x="955472" y="2008651"/>
              <a:ext cx="930197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栈</a:t>
              </a:r>
              <a:endParaRPr lang="zh-CN" altLang="en-US" sz="1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1" name="矩形 4"/>
            <p:cNvSpPr>
              <a:spLocks noChangeArrowheads="1"/>
            </p:cNvSpPr>
            <p:nvPr/>
          </p:nvSpPr>
          <p:spPr bwMode="auto">
            <a:xfrm>
              <a:off x="467544" y="4338198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</a:p>
          </p:txBody>
        </p:sp>
        <p:sp>
          <p:nvSpPr>
            <p:cNvPr id="179" name="Rectangle 27"/>
            <p:cNvSpPr>
              <a:spLocks noChangeArrowheads="1"/>
            </p:cNvSpPr>
            <p:nvPr/>
          </p:nvSpPr>
          <p:spPr bwMode="auto">
            <a:xfrm>
              <a:off x="949984" y="2831498"/>
              <a:ext cx="930197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数据段</a:t>
              </a:r>
            </a:p>
          </p:txBody>
        </p:sp>
        <p:sp>
          <p:nvSpPr>
            <p:cNvPr id="182" name="Rectangle 30"/>
            <p:cNvSpPr>
              <a:spLocks noChangeArrowheads="1"/>
            </p:cNvSpPr>
            <p:nvPr/>
          </p:nvSpPr>
          <p:spPr bwMode="auto">
            <a:xfrm>
              <a:off x="935470" y="3644192"/>
              <a:ext cx="930197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代码段</a:t>
              </a:r>
            </a:p>
          </p:txBody>
        </p:sp>
        <p:sp>
          <p:nvSpPr>
            <p:cNvPr id="190" name="Rectangle 38"/>
            <p:cNvSpPr>
              <a:spLocks noChangeArrowheads="1"/>
            </p:cNvSpPr>
            <p:nvPr/>
          </p:nvSpPr>
          <p:spPr bwMode="auto">
            <a:xfrm>
              <a:off x="1228623" y="1410100"/>
              <a:ext cx="362021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445085" y="1924224"/>
            <a:ext cx="4381468" cy="3682349"/>
            <a:chOff x="1912974" y="1025181"/>
            <a:chExt cx="4381468" cy="3682349"/>
          </a:xfrm>
        </p:grpSpPr>
        <p:sp>
          <p:nvSpPr>
            <p:cNvPr id="168" name="Rectangle 2"/>
            <p:cNvSpPr>
              <a:spLocks noChangeArrowheads="1"/>
            </p:cNvSpPr>
            <p:nvPr/>
          </p:nvSpPr>
          <p:spPr bwMode="auto">
            <a:xfrm>
              <a:off x="5372206" y="3692627"/>
              <a:ext cx="788733" cy="53328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69" name="Rectangle 3"/>
            <p:cNvSpPr>
              <a:spLocks noChangeArrowheads="1"/>
            </p:cNvSpPr>
            <p:nvPr/>
          </p:nvSpPr>
          <p:spPr bwMode="auto">
            <a:xfrm>
              <a:off x="5370171" y="3061640"/>
              <a:ext cx="792804" cy="256466"/>
            </a:xfrm>
            <a:prstGeom prst="rect">
              <a:avLst/>
            </a:prstGeom>
            <a:solidFill>
              <a:srgbClr val="FFFFCC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0" name="Rectangle 16"/>
            <p:cNvSpPr>
              <a:spLocks noChangeArrowheads="1"/>
            </p:cNvSpPr>
            <p:nvPr/>
          </p:nvSpPr>
          <p:spPr bwMode="auto">
            <a:xfrm>
              <a:off x="5280860" y="3063467"/>
              <a:ext cx="931214" cy="29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函数库</a:t>
              </a:r>
            </a:p>
          </p:txBody>
        </p:sp>
        <p:sp>
          <p:nvSpPr>
            <p:cNvPr id="171" name="Rectangle 17"/>
            <p:cNvSpPr>
              <a:spLocks noChangeArrowheads="1"/>
            </p:cNvSpPr>
            <p:nvPr/>
          </p:nvSpPr>
          <p:spPr bwMode="auto">
            <a:xfrm>
              <a:off x="5370171" y="3696697"/>
              <a:ext cx="792804" cy="25646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72" name="Line 20"/>
            <p:cNvSpPr>
              <a:spLocks noChangeShapeType="1"/>
            </p:cNvSpPr>
            <p:nvPr/>
          </p:nvSpPr>
          <p:spPr bwMode="auto">
            <a:xfrm>
              <a:off x="1912975" y="1555414"/>
              <a:ext cx="3409363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1"/>
            <p:cNvSpPr>
              <a:spLocks noChangeShapeType="1"/>
            </p:cNvSpPr>
            <p:nvPr/>
          </p:nvSpPr>
          <p:spPr bwMode="auto">
            <a:xfrm>
              <a:off x="1912974" y="2206755"/>
              <a:ext cx="2294960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22"/>
            <p:cNvSpPr>
              <a:spLocks noChangeShapeType="1"/>
            </p:cNvSpPr>
            <p:nvPr/>
          </p:nvSpPr>
          <p:spPr bwMode="auto">
            <a:xfrm>
              <a:off x="1912974" y="3000577"/>
              <a:ext cx="1301665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3"/>
            <p:cNvSpPr>
              <a:spLocks noChangeShapeType="1"/>
            </p:cNvSpPr>
            <p:nvPr/>
          </p:nvSpPr>
          <p:spPr bwMode="auto">
            <a:xfrm>
              <a:off x="1912974" y="3745548"/>
              <a:ext cx="301245" cy="101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4"/>
            <p:cNvSpPr>
              <a:spLocks noChangeShapeType="1"/>
            </p:cNvSpPr>
            <p:nvPr/>
          </p:nvSpPr>
          <p:spPr bwMode="auto">
            <a:xfrm>
              <a:off x="4552941" y="3973614"/>
              <a:ext cx="659483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5"/>
            <p:cNvSpPr>
              <a:spLocks noChangeShapeType="1"/>
            </p:cNvSpPr>
            <p:nvPr/>
          </p:nvSpPr>
          <p:spPr bwMode="auto">
            <a:xfrm>
              <a:off x="4569225" y="3159438"/>
              <a:ext cx="659483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Rectangle 49"/>
            <p:cNvSpPr>
              <a:spLocks noChangeArrowheads="1"/>
            </p:cNvSpPr>
            <p:nvPr/>
          </p:nvSpPr>
          <p:spPr bwMode="auto">
            <a:xfrm>
              <a:off x="2247894" y="3456516"/>
              <a:ext cx="848866" cy="635057"/>
            </a:xfrm>
            <a:prstGeom prst="rect">
              <a:avLst/>
            </a:prstGeom>
            <a:solidFill>
              <a:srgbClr val="FFFFCC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2" name="Rectangle 50"/>
            <p:cNvSpPr>
              <a:spLocks noChangeArrowheads="1"/>
            </p:cNvSpPr>
            <p:nvPr/>
          </p:nvSpPr>
          <p:spPr bwMode="auto">
            <a:xfrm>
              <a:off x="2268125" y="3879888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4" name="Rectangle 52"/>
            <p:cNvSpPr>
              <a:spLocks noChangeArrowheads="1"/>
            </p:cNvSpPr>
            <p:nvPr/>
          </p:nvSpPr>
          <p:spPr bwMode="auto">
            <a:xfrm>
              <a:off x="2268125" y="3676344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5" name="Rectangle 53"/>
            <p:cNvSpPr>
              <a:spLocks noChangeArrowheads="1"/>
            </p:cNvSpPr>
            <p:nvPr/>
          </p:nvSpPr>
          <p:spPr bwMode="auto">
            <a:xfrm>
              <a:off x="2268125" y="3472799"/>
              <a:ext cx="848866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3" name="Rectangle 51"/>
            <p:cNvSpPr>
              <a:spLocks noChangeArrowheads="1"/>
            </p:cNvSpPr>
            <p:nvPr/>
          </p:nvSpPr>
          <p:spPr bwMode="auto">
            <a:xfrm>
              <a:off x="2204807" y="3640444"/>
              <a:ext cx="930195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代码</a:t>
              </a:r>
            </a:p>
          </p:txBody>
        </p:sp>
        <p:sp>
          <p:nvSpPr>
            <p:cNvPr id="206" name="Line 54"/>
            <p:cNvSpPr>
              <a:spLocks noChangeShapeType="1"/>
            </p:cNvSpPr>
            <p:nvPr/>
          </p:nvSpPr>
          <p:spPr bwMode="auto">
            <a:xfrm>
              <a:off x="3190214" y="3745548"/>
              <a:ext cx="1171396" cy="1018"/>
            </a:xfrm>
            <a:prstGeom prst="line">
              <a:avLst/>
            </a:prstGeom>
            <a:noFill/>
            <a:ln w="2556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Rectangle 56"/>
            <p:cNvSpPr>
              <a:spLocks noChangeArrowheads="1"/>
            </p:cNvSpPr>
            <p:nvPr/>
          </p:nvSpPr>
          <p:spPr bwMode="auto">
            <a:xfrm>
              <a:off x="3314435" y="2662693"/>
              <a:ext cx="838602" cy="814177"/>
            </a:xfrm>
            <a:prstGeom prst="rect">
              <a:avLst/>
            </a:prstGeom>
            <a:solidFill>
              <a:srgbClr val="CCFF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0" name="Rectangle 58"/>
            <p:cNvSpPr>
              <a:spLocks noChangeArrowheads="1"/>
            </p:cNvSpPr>
            <p:nvPr/>
          </p:nvSpPr>
          <p:spPr bwMode="auto">
            <a:xfrm>
              <a:off x="3317428" y="3269255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1" name="Rectangle 59"/>
            <p:cNvSpPr>
              <a:spLocks noChangeArrowheads="1"/>
            </p:cNvSpPr>
            <p:nvPr/>
          </p:nvSpPr>
          <p:spPr bwMode="auto">
            <a:xfrm>
              <a:off x="3317428" y="3065711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2" name="Rectangle 60"/>
            <p:cNvSpPr>
              <a:spLocks noChangeArrowheads="1"/>
            </p:cNvSpPr>
            <p:nvPr/>
          </p:nvSpPr>
          <p:spPr bwMode="auto">
            <a:xfrm>
              <a:off x="3317428" y="2862167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3" name="Rectangle 61"/>
            <p:cNvSpPr>
              <a:spLocks noChangeArrowheads="1"/>
            </p:cNvSpPr>
            <p:nvPr/>
          </p:nvSpPr>
          <p:spPr bwMode="auto">
            <a:xfrm>
              <a:off x="3317428" y="2658623"/>
              <a:ext cx="849797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09" name="Rectangle 57"/>
            <p:cNvSpPr>
              <a:spLocks noChangeArrowheads="1"/>
            </p:cNvSpPr>
            <p:nvPr/>
          </p:nvSpPr>
          <p:spPr bwMode="auto">
            <a:xfrm>
              <a:off x="3259859" y="2832342"/>
              <a:ext cx="931214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程序数据</a:t>
              </a:r>
            </a:p>
          </p:txBody>
        </p:sp>
        <p:sp>
          <p:nvSpPr>
            <p:cNvPr id="214" name="Rectangle 62"/>
            <p:cNvSpPr>
              <a:spLocks noChangeArrowheads="1"/>
            </p:cNvSpPr>
            <p:nvPr/>
          </p:nvSpPr>
          <p:spPr bwMode="auto">
            <a:xfrm>
              <a:off x="4364828" y="1836304"/>
              <a:ext cx="848779" cy="806034"/>
            </a:xfrm>
            <a:prstGeom prst="rect">
              <a:avLst/>
            </a:prstGeom>
            <a:solidFill>
              <a:srgbClr val="99FFCC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5" name="Rectangle 63"/>
            <p:cNvSpPr>
              <a:spLocks noChangeArrowheads="1"/>
            </p:cNvSpPr>
            <p:nvPr/>
          </p:nvSpPr>
          <p:spPr bwMode="auto">
            <a:xfrm>
              <a:off x="4367716" y="245507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6" name="Rectangle 64"/>
            <p:cNvSpPr>
              <a:spLocks noChangeArrowheads="1"/>
            </p:cNvSpPr>
            <p:nvPr/>
          </p:nvSpPr>
          <p:spPr bwMode="auto">
            <a:xfrm>
              <a:off x="4367716" y="1844445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7" name="Rectangle 65"/>
            <p:cNvSpPr>
              <a:spLocks noChangeArrowheads="1"/>
            </p:cNvSpPr>
            <p:nvPr/>
          </p:nvSpPr>
          <p:spPr bwMode="auto">
            <a:xfrm>
              <a:off x="4367716" y="2251534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8" name="Rectangle 66"/>
            <p:cNvSpPr>
              <a:spLocks noChangeArrowheads="1"/>
            </p:cNvSpPr>
            <p:nvPr/>
          </p:nvSpPr>
          <p:spPr bwMode="auto">
            <a:xfrm>
              <a:off x="4367716" y="2047990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9" name="Rectangle 67"/>
            <p:cNvSpPr>
              <a:spLocks noChangeArrowheads="1"/>
            </p:cNvSpPr>
            <p:nvPr/>
          </p:nvSpPr>
          <p:spPr bwMode="auto">
            <a:xfrm>
              <a:off x="4305163" y="2011390"/>
              <a:ext cx="930197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栈</a:t>
              </a:r>
            </a:p>
          </p:txBody>
        </p:sp>
        <p:sp>
          <p:nvSpPr>
            <p:cNvPr id="220" name="Rectangle 68"/>
            <p:cNvSpPr>
              <a:spLocks noChangeArrowheads="1"/>
            </p:cNvSpPr>
            <p:nvPr/>
          </p:nvSpPr>
          <p:spPr bwMode="auto">
            <a:xfrm>
              <a:off x="5445663" y="1241955"/>
              <a:ext cx="848779" cy="606562"/>
            </a:xfrm>
            <a:prstGeom prst="rect">
              <a:avLst/>
            </a:prstGeom>
            <a:solidFill>
              <a:srgbClr val="9999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2" name="Rectangle 70"/>
            <p:cNvSpPr>
              <a:spLocks noChangeArrowheads="1"/>
            </p:cNvSpPr>
            <p:nvPr/>
          </p:nvSpPr>
          <p:spPr bwMode="auto">
            <a:xfrm>
              <a:off x="5433269" y="1640902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3" name="Rectangle 71"/>
            <p:cNvSpPr>
              <a:spLocks noChangeArrowheads="1"/>
            </p:cNvSpPr>
            <p:nvPr/>
          </p:nvSpPr>
          <p:spPr bwMode="auto">
            <a:xfrm>
              <a:off x="5433269" y="1437358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4" name="Rectangle 72"/>
            <p:cNvSpPr>
              <a:spLocks noChangeArrowheads="1"/>
            </p:cNvSpPr>
            <p:nvPr/>
          </p:nvSpPr>
          <p:spPr bwMode="auto">
            <a:xfrm>
              <a:off x="5433269" y="1233813"/>
              <a:ext cx="848779" cy="203544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5" name="AutoShape 73"/>
            <p:cNvSpPr>
              <a:spLocks/>
            </p:cNvSpPr>
            <p:nvPr/>
          </p:nvSpPr>
          <p:spPr bwMode="auto">
            <a:xfrm>
              <a:off x="4353468" y="3159341"/>
              <a:ext cx="203544" cy="814176"/>
            </a:xfrm>
            <a:prstGeom prst="leftBrace">
              <a:avLst>
                <a:gd name="adj1" fmla="val 33315"/>
                <a:gd name="adj2" fmla="val 71000"/>
              </a:avLst>
            </a:prstGeom>
            <a:noFill/>
            <a:ln w="1908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6" name="Rectangle 74"/>
            <p:cNvSpPr>
              <a:spLocks noChangeArrowheads="1"/>
            </p:cNvSpPr>
            <p:nvPr/>
          </p:nvSpPr>
          <p:spPr bwMode="auto">
            <a:xfrm>
              <a:off x="5370171" y="3953163"/>
              <a:ext cx="792804" cy="25646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cxnSp>
          <p:nvCxnSpPr>
            <p:cNvPr id="229" name="直接连接符 2"/>
            <p:cNvCxnSpPr>
              <a:cxnSpLocks noChangeShapeType="1"/>
            </p:cNvCxnSpPr>
            <p:nvPr/>
          </p:nvCxnSpPr>
          <p:spPr bwMode="auto">
            <a:xfrm>
              <a:off x="2063597" y="1025181"/>
              <a:ext cx="0" cy="3375779"/>
            </a:xfrm>
            <a:prstGeom prst="line">
              <a:avLst/>
            </a:prstGeom>
            <a:noFill/>
            <a:ln w="15875" cmpd="sng">
              <a:solidFill>
                <a:srgbClr val="007C8B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0" name="矩形 3"/>
            <p:cNvSpPr>
              <a:spLocks noChangeArrowheads="1"/>
            </p:cNvSpPr>
            <p:nvPr/>
          </p:nvSpPr>
          <p:spPr bwMode="auto">
            <a:xfrm>
              <a:off x="3491880" y="4338198"/>
              <a:ext cx="156966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221" name="Rectangle 69"/>
            <p:cNvSpPr>
              <a:spLocks noChangeArrowheads="1"/>
            </p:cNvSpPr>
            <p:nvPr/>
          </p:nvSpPr>
          <p:spPr bwMode="auto">
            <a:xfrm>
              <a:off x="5481957" y="1410100"/>
              <a:ext cx="721094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堆数据</a:t>
              </a:r>
            </a:p>
          </p:txBody>
        </p:sp>
        <p:sp>
          <p:nvSpPr>
            <p:cNvPr id="227" name="Rectangle 75"/>
            <p:cNvSpPr>
              <a:spLocks noChangeArrowheads="1"/>
            </p:cNvSpPr>
            <p:nvPr/>
          </p:nvSpPr>
          <p:spPr bwMode="auto">
            <a:xfrm>
              <a:off x="5280860" y="3691298"/>
              <a:ext cx="931214" cy="283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lnSpc>
                  <a:spcPct val="9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用户代码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A1E383BC-F909-F791-BA77-671963EE2AED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5" name="标题 8">
            <a:extLst>
              <a:ext uri="{FF2B5EF4-FFF2-40B4-BE49-F238E27FC236}">
                <a16:creationId xmlns:a16="http://schemas.microsoft.com/office/drawing/2014/main" id="{C900764C-2029-B984-A85C-E4069FBC7D2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段式地址空间的不连续二维结构</a:t>
            </a:r>
          </a:p>
        </p:txBody>
      </p:sp>
    </p:spTree>
    <p:extLst>
      <p:ext uri="{BB962C8B-B14F-4D97-AF65-F5344CB8AC3E}">
        <p14:creationId xmlns:p14="http://schemas.microsoft.com/office/powerpoint/2010/main" val="408399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"/>
          <p:cNvSpPr>
            <a:spLocks noChangeArrowheads="1"/>
          </p:cNvSpPr>
          <p:nvPr/>
        </p:nvSpPr>
        <p:spPr bwMode="auto">
          <a:xfrm>
            <a:off x="6361856" y="-758825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300464" y="2026221"/>
            <a:ext cx="2153399" cy="3902095"/>
            <a:chOff x="683568" y="862698"/>
            <a:chExt cx="2153399" cy="3902095"/>
          </a:xfrm>
        </p:grpSpPr>
        <p:sp>
          <p:nvSpPr>
            <p:cNvPr id="18" name="Oval 3"/>
            <p:cNvSpPr>
              <a:spLocks noChangeArrowheads="1"/>
            </p:cNvSpPr>
            <p:nvPr/>
          </p:nvSpPr>
          <p:spPr bwMode="auto">
            <a:xfrm>
              <a:off x="683568" y="862698"/>
              <a:ext cx="2153399" cy="3411258"/>
            </a:xfrm>
            <a:prstGeom prst="ellipse">
              <a:avLst/>
            </a:prstGeom>
            <a:gradFill>
              <a:gsLst>
                <a:gs pos="100000">
                  <a:srgbClr val="005072"/>
                </a:gs>
                <a:gs pos="0">
                  <a:srgbClr val="0EB1C8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338430" y="1560638"/>
              <a:ext cx="835200" cy="45939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dirty="0">
                  <a:solidFill>
                    <a:srgbClr val="000099"/>
                  </a:solidFill>
                  <a:sym typeface="Times New Roman" charset="0"/>
                </a:rPr>
                <a:t>1</a:t>
              </a:r>
              <a:endParaRPr lang="zh-CN" altLang="en-US" dirty="0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1334373" y="2350252"/>
              <a:ext cx="836749" cy="787529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>
                  <a:solidFill>
                    <a:srgbClr val="000099"/>
                  </a:solidFill>
                  <a:sym typeface="Times New Roman" charset="0"/>
                </a:rPr>
                <a:t>3</a:t>
              </a:r>
              <a:endParaRPr lang="zh-CN" altLang="en-US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1334373" y="2009811"/>
              <a:ext cx="836749" cy="34044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>
                  <a:solidFill>
                    <a:srgbClr val="000099"/>
                  </a:solidFill>
                  <a:sym typeface="Times New Roman" charset="0"/>
                </a:rPr>
                <a:t>2</a:t>
              </a:r>
              <a:endParaRPr lang="zh-CN" alt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1334373" y="3125477"/>
              <a:ext cx="836749" cy="45939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>
                  <a:solidFill>
                    <a:srgbClr val="000099"/>
                  </a:solidFill>
                  <a:sym typeface="Times New Roman" charset="0"/>
                </a:rPr>
                <a:t>4</a:t>
              </a:r>
              <a:endParaRPr lang="zh-CN" altLang="en-US"/>
            </a:p>
          </p:txBody>
        </p:sp>
        <p:sp>
          <p:nvSpPr>
            <p:cNvPr id="50" name="Text Box 22"/>
            <p:cNvSpPr>
              <a:spLocks noChangeArrowheads="1"/>
            </p:cNvSpPr>
            <p:nvPr/>
          </p:nvSpPr>
          <p:spPr bwMode="auto">
            <a:xfrm>
              <a:off x="980258" y="4365560"/>
              <a:ext cx="1747330" cy="39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5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694966" y="2056300"/>
            <a:ext cx="3569386" cy="3964989"/>
            <a:chOff x="3078072" y="892777"/>
            <a:chExt cx="3569386" cy="3964989"/>
          </a:xfrm>
        </p:grpSpPr>
        <p:grpSp>
          <p:nvGrpSpPr>
            <p:cNvPr id="24" name="Group 9"/>
            <p:cNvGrpSpPr>
              <a:grpSpLocks/>
            </p:cNvGrpSpPr>
            <p:nvPr/>
          </p:nvGrpSpPr>
          <p:grpSpPr bwMode="auto">
            <a:xfrm>
              <a:off x="5303463" y="892777"/>
              <a:ext cx="983044" cy="917416"/>
              <a:chOff x="0" y="0"/>
              <a:chExt cx="719" cy="671"/>
            </a:xfrm>
          </p:grpSpPr>
          <p:sp>
            <p:nvSpPr>
              <p:cNvPr id="48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</a:gsLst>
                <a:lin ang="5400000" scaled="0"/>
              </a:gradFill>
              <a:ln w="936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49" name="Line 11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1"/>
              </a:xfrm>
              <a:prstGeom prst="line">
                <a:avLst/>
              </a:prstGeom>
              <a:noFill/>
              <a:ln w="936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" name="Group 12"/>
            <p:cNvGrpSpPr>
              <a:grpSpLocks/>
            </p:cNvGrpSpPr>
            <p:nvPr/>
          </p:nvGrpSpPr>
          <p:grpSpPr bwMode="auto">
            <a:xfrm>
              <a:off x="5303463" y="1811561"/>
              <a:ext cx="983044" cy="917416"/>
              <a:chOff x="0" y="0"/>
              <a:chExt cx="719" cy="671"/>
            </a:xfrm>
          </p:grpSpPr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720" cy="672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</a:gsLst>
                <a:lin ang="5400000" scaled="0"/>
              </a:gradFill>
              <a:ln w="936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47" name="Line 14"/>
              <p:cNvSpPr>
                <a:spLocks noChangeShapeType="1"/>
              </p:cNvSpPr>
              <p:nvPr/>
            </p:nvSpPr>
            <p:spPr bwMode="auto">
              <a:xfrm>
                <a:off x="0" y="336"/>
                <a:ext cx="720" cy="1"/>
              </a:xfrm>
              <a:prstGeom prst="line">
                <a:avLst/>
              </a:prstGeom>
              <a:noFill/>
              <a:ln w="9360" cmpd="sng">
                <a:solidFill>
                  <a:srgbClr val="007C8B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6" name="Text Box 15"/>
            <p:cNvSpPr>
              <a:spLocks noChangeArrowheads="1"/>
            </p:cNvSpPr>
            <p:nvPr/>
          </p:nvSpPr>
          <p:spPr bwMode="auto">
            <a:xfrm>
              <a:off x="5597555" y="970897"/>
              <a:ext cx="329234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>
                  <a:solidFill>
                    <a:srgbClr val="000099"/>
                  </a:solidFill>
                  <a:sym typeface="Times New Roman" charset="0"/>
                </a:rPr>
                <a:t>1</a:t>
              </a:r>
              <a:endParaRPr lang="zh-CN" altLang="en-US"/>
            </a:p>
          </p:txBody>
        </p:sp>
        <p:sp>
          <p:nvSpPr>
            <p:cNvPr id="27" name="Text Box 16"/>
            <p:cNvSpPr>
              <a:spLocks noChangeArrowheads="1"/>
            </p:cNvSpPr>
            <p:nvPr/>
          </p:nvSpPr>
          <p:spPr bwMode="auto">
            <a:xfrm>
              <a:off x="5600289" y="1390639"/>
              <a:ext cx="329234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>
                  <a:solidFill>
                    <a:srgbClr val="000099"/>
                  </a:solidFill>
                  <a:sym typeface="Times New Roman" charset="0"/>
                </a:rPr>
                <a:t>4</a:t>
              </a:r>
              <a:endParaRPr lang="zh-CN" altLang="en-US"/>
            </a:p>
          </p:txBody>
        </p:sp>
        <p:sp>
          <p:nvSpPr>
            <p:cNvPr id="28" name="Rectangle 17"/>
            <p:cNvSpPr>
              <a:spLocks noChangeArrowheads="1"/>
            </p:cNvSpPr>
            <p:nvPr/>
          </p:nvSpPr>
          <p:spPr bwMode="auto">
            <a:xfrm>
              <a:off x="5303463" y="2730344"/>
              <a:ext cx="984411" cy="1246921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8"/>
            <p:cNvSpPr>
              <a:spLocks noChangeArrowheads="1"/>
            </p:cNvSpPr>
            <p:nvPr/>
          </p:nvSpPr>
          <p:spPr bwMode="auto">
            <a:xfrm>
              <a:off x="5303463" y="3977265"/>
              <a:ext cx="984411" cy="328137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</a:gsLst>
              <a:lin ang="5400000" scaled="0"/>
            </a:gradFill>
            <a:ln w="93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5303463" y="3058481"/>
              <a:ext cx="984411" cy="1367"/>
            </a:xfrm>
            <a:prstGeom prst="line">
              <a:avLst/>
            </a:prstGeom>
            <a:noFill/>
            <a:ln w="936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20"/>
            <p:cNvSpPr>
              <a:spLocks noChangeArrowheads="1"/>
            </p:cNvSpPr>
            <p:nvPr/>
          </p:nvSpPr>
          <p:spPr bwMode="auto">
            <a:xfrm>
              <a:off x="5600289" y="2742837"/>
              <a:ext cx="329234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>
                  <a:solidFill>
                    <a:srgbClr val="000099"/>
                  </a:solidFill>
                  <a:sym typeface="Times New Roman" charset="0"/>
                </a:rPr>
                <a:t>2</a:t>
              </a:r>
              <a:endParaRPr lang="zh-CN" altLang="en-US"/>
            </a:p>
          </p:txBody>
        </p:sp>
        <p:sp>
          <p:nvSpPr>
            <p:cNvPr id="45" name="Text Box 21"/>
            <p:cNvSpPr>
              <a:spLocks noChangeArrowheads="1"/>
            </p:cNvSpPr>
            <p:nvPr/>
          </p:nvSpPr>
          <p:spPr bwMode="auto">
            <a:xfrm>
              <a:off x="5600289" y="3371767"/>
              <a:ext cx="329234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125"/>
                </a:spcBef>
                <a:buSzPct val="100000"/>
              </a:pPr>
              <a:r>
                <a:rPr lang="zh-CN" altLang="en-US">
                  <a:solidFill>
                    <a:srgbClr val="000099"/>
                  </a:solidFill>
                  <a:sym typeface="Times New Roman" charset="0"/>
                </a:rPr>
                <a:t>3</a:t>
              </a:r>
              <a:endParaRPr lang="zh-CN" altLang="en-US"/>
            </a:p>
          </p:txBody>
        </p:sp>
        <p:sp>
          <p:nvSpPr>
            <p:cNvPr id="51" name="Text Box 23"/>
            <p:cNvSpPr>
              <a:spLocks noChangeArrowheads="1"/>
            </p:cNvSpPr>
            <p:nvPr/>
          </p:nvSpPr>
          <p:spPr bwMode="auto">
            <a:xfrm>
              <a:off x="4900128" y="4458533"/>
              <a:ext cx="1747330" cy="39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 eaLnBrk="1" hangingPunct="1">
                <a:spcBef>
                  <a:spcPts val="1500"/>
                </a:spcBef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物理地址空间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52" name="AutoShape 24"/>
            <p:cNvSpPr>
              <a:spLocks noChangeArrowheads="1"/>
            </p:cNvSpPr>
            <p:nvPr/>
          </p:nvSpPr>
          <p:spPr bwMode="auto">
            <a:xfrm>
              <a:off x="3235397" y="2351620"/>
              <a:ext cx="1656184" cy="433414"/>
            </a:xfrm>
            <a:prstGeom prst="rightArrow">
              <a:avLst>
                <a:gd name="adj1" fmla="val 50000"/>
                <a:gd name="adj2" fmla="val 118038"/>
              </a:avLst>
            </a:prstGeom>
            <a:solidFill>
              <a:srgbClr val="0EB1C8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dirty="0"/>
            </a:p>
          </p:txBody>
        </p:sp>
        <p:sp>
          <p:nvSpPr>
            <p:cNvPr id="53" name="Text Box 25"/>
            <p:cNvSpPr>
              <a:spLocks noChangeArrowheads="1"/>
            </p:cNvSpPr>
            <p:nvPr/>
          </p:nvSpPr>
          <p:spPr bwMode="auto">
            <a:xfrm>
              <a:off x="3078072" y="2785034"/>
              <a:ext cx="2286016" cy="40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eaLnBrk="1" hangingPunct="1"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段式存储管理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5F8EC718-630C-6349-B115-571774D188DA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5" name="标题 8">
            <a:extLst>
              <a:ext uri="{FF2B5EF4-FFF2-40B4-BE49-F238E27FC236}">
                <a16:creationId xmlns:a16="http://schemas.microsoft.com/office/drawing/2014/main" id="{1FC4B692-55C8-05F1-D0BF-DCF0DBED09E9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段地址空间的逻辑视图</a:t>
            </a:r>
          </a:p>
        </p:txBody>
      </p:sp>
    </p:spTree>
    <p:extLst>
      <p:ext uri="{BB962C8B-B14F-4D97-AF65-F5344CB8AC3E}">
        <p14:creationId xmlns:p14="http://schemas.microsoft.com/office/powerpoint/2010/main" val="161863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731" y="1822181"/>
            <a:ext cx="7602537" cy="362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8D22B7-7C0E-F2F3-2DC3-F994496D3A71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04960943-B113-50C8-0A4D-C32C3C0F45C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Description of segments</a:t>
            </a:r>
            <a:endParaRPr lang="zh-CN" altLang="en-US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3748141" y="2284423"/>
            <a:ext cx="3105179" cy="2098520"/>
            <a:chOff x="1730172" y="1285337"/>
            <a:chExt cx="3105179" cy="2098520"/>
          </a:xfrm>
        </p:grpSpPr>
        <p:grpSp>
          <p:nvGrpSpPr>
            <p:cNvPr id="20" name="组合 19"/>
            <p:cNvGrpSpPr/>
            <p:nvPr/>
          </p:nvGrpSpPr>
          <p:grpSpPr>
            <a:xfrm>
              <a:off x="3692343" y="1458693"/>
              <a:ext cx="1143008" cy="1925164"/>
              <a:chOff x="7643834" y="1673536"/>
              <a:chExt cx="1143008" cy="1925164"/>
            </a:xfrm>
            <a:gradFill>
              <a:gsLst>
                <a:gs pos="100000">
                  <a:srgbClr val="007C8B"/>
                </a:gs>
                <a:gs pos="5000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p:grpSpPr>
          <p:sp>
            <p:nvSpPr>
              <p:cNvPr id="21" name="椭圆 20"/>
              <p:cNvSpPr/>
              <p:nvPr/>
            </p:nvSpPr>
            <p:spPr>
              <a:xfrm>
                <a:off x="7643834" y="3274700"/>
                <a:ext cx="1143008" cy="3240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643834" y="1673536"/>
                <a:ext cx="1143008" cy="175547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3" name="椭圆 22"/>
            <p:cNvSpPr/>
            <p:nvPr/>
          </p:nvSpPr>
          <p:spPr>
            <a:xfrm>
              <a:off x="3692343" y="1285337"/>
              <a:ext cx="1143008" cy="324000"/>
            </a:xfrm>
            <a:prstGeom prst="ellipse">
              <a:avLst/>
            </a:prstGeom>
            <a:gradFill>
              <a:gsLst>
                <a:gs pos="100000">
                  <a:srgbClr val="007C8B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730172" y="1390120"/>
              <a:ext cx="1652588" cy="4762"/>
            </a:xfrm>
            <a:custGeom>
              <a:avLst/>
              <a:gdLst>
                <a:gd name="connsiteX0" fmla="*/ 0 w 1652588"/>
                <a:gd name="connsiteY0" fmla="*/ 0 h 4762"/>
                <a:gd name="connsiteX1" fmla="*/ 1652588 w 1652588"/>
                <a:gd name="connsiteY1" fmla="*/ 4762 h 4762"/>
                <a:gd name="connsiteX2" fmla="*/ 1652588 w 1652588"/>
                <a:gd name="connsiteY2" fmla="*/ 4762 h 4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588" h="4762">
                  <a:moveTo>
                    <a:pt x="0" y="0"/>
                  </a:moveTo>
                  <a:lnTo>
                    <a:pt x="1652588" y="4762"/>
                  </a:lnTo>
                  <a:lnTo>
                    <a:pt x="1652588" y="4762"/>
                  </a:lnTo>
                </a:path>
              </a:pathLst>
            </a:cu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3373235" y="1394881"/>
              <a:ext cx="890612" cy="819149"/>
            </a:xfrm>
            <a:custGeom>
              <a:avLst/>
              <a:gdLst>
                <a:gd name="connsiteX0" fmla="*/ 314325 w 314325"/>
                <a:gd name="connsiteY0" fmla="*/ 285750 h 285750"/>
                <a:gd name="connsiteX1" fmla="*/ 0 w 314325"/>
                <a:gd name="connsiteY1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4325" h="285750">
                  <a:moveTo>
                    <a:pt x="314325" y="285750"/>
                  </a:moveTo>
                  <a:lnTo>
                    <a:pt x="0" y="0"/>
                  </a:lnTo>
                </a:path>
              </a:pathLst>
            </a:cu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4154309" y="2220155"/>
              <a:ext cx="214314" cy="244930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38624" y="2536841"/>
            <a:ext cx="758828" cy="1152000"/>
            <a:chOff x="1720657" y="1537755"/>
            <a:chExt cx="758828" cy="1152000"/>
          </a:xfrm>
        </p:grpSpPr>
        <p:cxnSp>
          <p:nvCxnSpPr>
            <p:cNvPr id="27" name="直接连接符 26"/>
            <p:cNvCxnSpPr/>
            <p:nvPr/>
          </p:nvCxnSpPr>
          <p:spPr>
            <a:xfrm>
              <a:off x="1720657" y="1542511"/>
              <a:ext cx="75724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rot="5400000">
              <a:off x="1903485" y="2113755"/>
              <a:ext cx="1152000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V="1">
              <a:off x="2263583" y="2685526"/>
              <a:ext cx="214314" cy="0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248212" y="1887215"/>
            <a:ext cx="1924064" cy="461665"/>
            <a:chOff x="2230245" y="1067074"/>
            <a:chExt cx="1924064" cy="461665"/>
          </a:xfrm>
        </p:grpSpPr>
        <p:sp>
          <p:nvSpPr>
            <p:cNvPr id="47" name="Oval 91"/>
            <p:cNvSpPr>
              <a:spLocks noChangeArrowheads="1"/>
            </p:cNvSpPr>
            <p:nvPr/>
          </p:nvSpPr>
          <p:spPr bwMode="auto">
            <a:xfrm>
              <a:off x="2230245" y="1083723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52" name="TextBox 7"/>
            <p:cNvSpPr txBox="1">
              <a:spLocks noChangeArrowheads="1"/>
            </p:cNvSpPr>
            <p:nvPr/>
          </p:nvSpPr>
          <p:spPr bwMode="auto">
            <a:xfrm>
              <a:off x="2447734" y="1067074"/>
              <a:ext cx="170657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通过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maps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查找该页数据在外存中的位置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754163" y="2994947"/>
            <a:ext cx="1248044" cy="504241"/>
            <a:chOff x="650462" y="1964854"/>
            <a:chExt cx="1248044" cy="504241"/>
          </a:xfrm>
        </p:grpSpPr>
        <p:sp>
          <p:nvSpPr>
            <p:cNvPr id="48" name="Oval 91"/>
            <p:cNvSpPr>
              <a:spLocks noChangeArrowheads="1"/>
            </p:cNvSpPr>
            <p:nvPr/>
          </p:nvSpPr>
          <p:spPr bwMode="auto">
            <a:xfrm>
              <a:off x="1231701" y="2220381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650462" y="1964854"/>
              <a:ext cx="124804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地址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对应的页表项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440441" y="2882917"/>
            <a:ext cx="547355" cy="503631"/>
            <a:chOff x="2422472" y="1883829"/>
            <a:chExt cx="547355" cy="503631"/>
          </a:xfrm>
        </p:grpSpPr>
        <p:sp>
          <p:nvSpPr>
            <p:cNvPr id="46" name="Oval 91"/>
            <p:cNvSpPr>
              <a:spLocks noChangeArrowheads="1"/>
            </p:cNvSpPr>
            <p:nvPr/>
          </p:nvSpPr>
          <p:spPr bwMode="auto">
            <a:xfrm>
              <a:off x="2523935" y="188382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2422472" y="2110461"/>
              <a:ext cx="54735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异常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495600" y="3394093"/>
            <a:ext cx="642942" cy="571504"/>
            <a:chOff x="477633" y="2395007"/>
            <a:chExt cx="642942" cy="571504"/>
          </a:xfrm>
        </p:grpSpPr>
        <p:sp>
          <p:nvSpPr>
            <p:cNvPr id="36" name="矩形 35"/>
            <p:cNvSpPr/>
            <p:nvPr/>
          </p:nvSpPr>
          <p:spPr>
            <a:xfrm>
              <a:off x="536371" y="2395007"/>
              <a:ext cx="500066" cy="571504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7"/>
            <p:cNvSpPr txBox="1">
              <a:spLocks noChangeArrowheads="1"/>
            </p:cNvSpPr>
            <p:nvPr/>
          </p:nvSpPr>
          <p:spPr bwMode="auto">
            <a:xfrm>
              <a:off x="477633" y="2569633"/>
              <a:ext cx="64294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load M</a:t>
              </a:r>
              <a:endParaRPr lang="zh-CN" altLang="en-US" sz="1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2978912" y="3689367"/>
            <a:ext cx="802572" cy="1137917"/>
            <a:chOff x="960945" y="2690279"/>
            <a:chExt cx="802572" cy="1137917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053907" y="2690279"/>
              <a:ext cx="709610" cy="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91"/>
            <p:cNvSpPr>
              <a:spLocks noChangeArrowheads="1"/>
            </p:cNvSpPr>
            <p:nvPr/>
          </p:nvSpPr>
          <p:spPr bwMode="auto">
            <a:xfrm>
              <a:off x="1231701" y="2739497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</a:p>
          </p:txBody>
        </p: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960945" y="2997199"/>
              <a:ext cx="720904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重新执行导致异常的指令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71862" y="3031819"/>
            <a:ext cx="1818253" cy="1201669"/>
            <a:chOff x="1053893" y="2032731"/>
            <a:chExt cx="1818253" cy="1201669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53893" y="2499783"/>
              <a:ext cx="504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rot="10800000">
              <a:off x="1549204" y="2499783"/>
              <a:ext cx="216695" cy="173830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组合 2"/>
            <p:cNvGrpSpPr/>
            <p:nvPr/>
          </p:nvGrpSpPr>
          <p:grpSpPr>
            <a:xfrm>
              <a:off x="1763517" y="2032731"/>
              <a:ext cx="1108629" cy="1201669"/>
              <a:chOff x="1763517" y="2032731"/>
              <a:chExt cx="1108629" cy="1201669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1763517" y="2032731"/>
                <a:ext cx="500066" cy="933780"/>
              </a:xfrm>
              <a:prstGeom prst="rect">
                <a:avLst/>
              </a:prstGeom>
              <a:solidFill>
                <a:srgbClr val="0EB1C8"/>
              </a:soli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1763517" y="2610909"/>
                <a:ext cx="500066" cy="142876"/>
              </a:xfrm>
              <a:prstGeom prst="rect">
                <a:avLst/>
              </a:prstGeom>
              <a:gradFill>
                <a:gsLst>
                  <a:gs pos="100000">
                    <a:srgbClr val="FDD000"/>
                  </a:gs>
                  <a:gs pos="0">
                    <a:srgbClr val="FFF9B1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28575">
                <a:solidFill>
                  <a:srgbClr val="11576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TextBox 7"/>
              <p:cNvSpPr txBox="1">
                <a:spLocks noChangeArrowheads="1"/>
              </p:cNvSpPr>
              <p:nvPr/>
            </p:nvSpPr>
            <p:spPr bwMode="auto">
              <a:xfrm>
                <a:off x="2087369" y="2577571"/>
                <a:ext cx="214314" cy="2308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en-US" altLang="zh-CN" sz="900" b="1" dirty="0" err="1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i</a:t>
                </a:r>
                <a:endParaRPr lang="zh-CN" altLang="en-US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9" name="TextBox 7"/>
              <p:cNvSpPr txBox="1">
                <a:spLocks noChangeArrowheads="1"/>
              </p:cNvSpPr>
              <p:nvPr/>
            </p:nvSpPr>
            <p:spPr bwMode="auto">
              <a:xfrm>
                <a:off x="1777436" y="2957401"/>
                <a:ext cx="1094710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页表</a:t>
                </a:r>
              </a:p>
            </p:txBody>
          </p:sp>
          <p:cxnSp>
            <p:nvCxnSpPr>
              <p:cNvPr id="64" name="直接连接符 63"/>
              <p:cNvCxnSpPr/>
              <p:nvPr/>
            </p:nvCxnSpPr>
            <p:spPr>
              <a:xfrm rot="5400000">
                <a:off x="2064350" y="2684728"/>
                <a:ext cx="142876" cy="1588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组合 72"/>
          <p:cNvGrpSpPr/>
          <p:nvPr/>
        </p:nvGrpSpPr>
        <p:grpSpPr>
          <a:xfrm>
            <a:off x="3339366" y="3738250"/>
            <a:ext cx="1292233" cy="1173822"/>
            <a:chOff x="1321397" y="2739164"/>
            <a:chExt cx="1292233" cy="1173822"/>
          </a:xfrm>
        </p:grpSpPr>
        <p:grpSp>
          <p:nvGrpSpPr>
            <p:cNvPr id="72" name="组合 71"/>
            <p:cNvGrpSpPr/>
            <p:nvPr/>
          </p:nvGrpSpPr>
          <p:grpSpPr>
            <a:xfrm>
              <a:off x="1620641" y="2739164"/>
              <a:ext cx="992989" cy="566483"/>
              <a:chOff x="1620641" y="2739164"/>
              <a:chExt cx="992989" cy="566483"/>
            </a:xfrm>
          </p:grpSpPr>
          <p:cxnSp>
            <p:nvCxnSpPr>
              <p:cNvPr id="33" name="直接连接符 32"/>
              <p:cNvCxnSpPr/>
              <p:nvPr/>
            </p:nvCxnSpPr>
            <p:spPr>
              <a:xfrm rot="10800000" flipV="1">
                <a:off x="1623023" y="2739164"/>
                <a:ext cx="145259" cy="144000"/>
              </a:xfrm>
              <a:prstGeom prst="line">
                <a:avLst/>
              </a:prstGeom>
              <a:ln w="28575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1620641" y="3292528"/>
                <a:ext cx="992989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rot="5400000">
                <a:off x="1410993" y="3089647"/>
                <a:ext cx="432000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Oval 91"/>
            <p:cNvSpPr>
              <a:spLocks noChangeArrowheads="1"/>
            </p:cNvSpPr>
            <p:nvPr/>
          </p:nvSpPr>
          <p:spPr bwMode="auto">
            <a:xfrm>
              <a:off x="1746055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</a:p>
          </p:txBody>
        </p:sp>
        <p:sp>
          <p:nvSpPr>
            <p:cNvPr id="65" name="TextBox 7"/>
            <p:cNvSpPr txBox="1">
              <a:spLocks noChangeArrowheads="1"/>
            </p:cNvSpPr>
            <p:nvPr/>
          </p:nvSpPr>
          <p:spPr bwMode="auto">
            <a:xfrm>
              <a:off x="1321397" y="3635987"/>
              <a:ext cx="118593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页表项修改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5034863" y="3645024"/>
            <a:ext cx="1277161" cy="694497"/>
            <a:chOff x="3203546" y="3344339"/>
            <a:chExt cx="1277161" cy="694497"/>
          </a:xfrm>
        </p:grpSpPr>
        <p:sp>
          <p:nvSpPr>
            <p:cNvPr id="51" name="Oval 91"/>
            <p:cNvSpPr>
              <a:spLocks noChangeArrowheads="1"/>
            </p:cNvSpPr>
            <p:nvPr/>
          </p:nvSpPr>
          <p:spPr bwMode="auto">
            <a:xfrm>
              <a:off x="3535179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</a:p>
          </p:txBody>
        </p:sp>
        <p:sp>
          <p:nvSpPr>
            <p:cNvPr id="66" name="TextBox 7"/>
            <p:cNvSpPr txBox="1">
              <a:spLocks noChangeArrowheads="1"/>
            </p:cNvSpPr>
            <p:nvPr/>
          </p:nvSpPr>
          <p:spPr bwMode="auto">
            <a:xfrm>
              <a:off x="3203546" y="3577171"/>
              <a:ext cx="127716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  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换入</a:t>
              </a: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62B6A7E-E43A-4C14-83D3-D947A4879C46}"/>
              </a:ext>
            </a:extLst>
          </p:cNvPr>
          <p:cNvGrpSpPr/>
          <p:nvPr/>
        </p:nvGrpSpPr>
        <p:grpSpPr>
          <a:xfrm>
            <a:off x="4503977" y="3803673"/>
            <a:ext cx="931094" cy="1686709"/>
            <a:chOff x="4503977" y="3803673"/>
            <a:chExt cx="931094" cy="1686709"/>
          </a:xfrm>
        </p:grpSpPr>
        <p:sp>
          <p:nvSpPr>
            <p:cNvPr id="39" name="矩形 38"/>
            <p:cNvSpPr/>
            <p:nvPr/>
          </p:nvSpPr>
          <p:spPr>
            <a:xfrm>
              <a:off x="4632390" y="3803673"/>
              <a:ext cx="577854" cy="1409710"/>
            </a:xfrm>
            <a:prstGeom prst="rect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4638740" y="4208489"/>
              <a:ext cx="571504" cy="206880"/>
            </a:xfrm>
            <a:prstGeom prst="rect">
              <a:avLst/>
            </a:prstGeom>
            <a:noFill/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4638740" y="4011637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638740" y="4595841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4638740" y="4795867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4638740" y="4992719"/>
              <a:ext cx="576000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7"/>
            <p:cNvSpPr txBox="1">
              <a:spLocks noChangeArrowheads="1"/>
            </p:cNvSpPr>
            <p:nvPr/>
          </p:nvSpPr>
          <p:spPr bwMode="auto">
            <a:xfrm>
              <a:off x="4503977" y="5213383"/>
              <a:ext cx="9310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物理内存</a:t>
              </a:r>
              <a:endParaRPr lang="en-US" altLang="zh-CN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88448" y="2141547"/>
            <a:ext cx="932312" cy="838462"/>
            <a:chOff x="1070481" y="1142461"/>
            <a:chExt cx="932312" cy="838462"/>
          </a:xfrm>
        </p:grpSpPr>
        <p:sp>
          <p:nvSpPr>
            <p:cNvPr id="26" name="矩形 25"/>
            <p:cNvSpPr/>
            <p:nvPr/>
          </p:nvSpPr>
          <p:spPr>
            <a:xfrm>
              <a:off x="1215828" y="1142461"/>
              <a:ext cx="500066" cy="571504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7"/>
            <p:cNvSpPr txBox="1">
              <a:spLocks noChangeArrowheads="1"/>
            </p:cNvSpPr>
            <p:nvPr/>
          </p:nvSpPr>
          <p:spPr bwMode="auto">
            <a:xfrm>
              <a:off x="1070481" y="1703924"/>
              <a:ext cx="93231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操作系统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219769" y="3465531"/>
            <a:ext cx="1071570" cy="820744"/>
            <a:chOff x="3201802" y="2466445"/>
            <a:chExt cx="1071570" cy="820744"/>
          </a:xfrm>
        </p:grpSpPr>
        <p:cxnSp>
          <p:nvCxnSpPr>
            <p:cNvPr id="61" name="直接连接符 60"/>
            <p:cNvCxnSpPr/>
            <p:nvPr/>
          </p:nvCxnSpPr>
          <p:spPr>
            <a:xfrm>
              <a:off x="3201802" y="3285601"/>
              <a:ext cx="1071570" cy="1588"/>
            </a:xfrm>
            <a:prstGeom prst="line">
              <a:avLst/>
            </a:prstGeom>
            <a:ln w="28575">
              <a:solidFill>
                <a:srgbClr val="11576A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rot="16200000" flipH="1">
              <a:off x="3851888" y="2873642"/>
              <a:ext cx="819156" cy="4762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2E3AB292-C593-57B7-E50B-59792B8F57A9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63" name="标题 8">
            <a:extLst>
              <a:ext uri="{FF2B5EF4-FFF2-40B4-BE49-F238E27FC236}">
                <a16:creationId xmlns:a16="http://schemas.microsoft.com/office/drawing/2014/main" id="{FA2896FA-387D-0DA3-A4C7-785DEB09E7EB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缺页异常（缺页中断）的处理流程</a:t>
            </a:r>
          </a:p>
        </p:txBody>
      </p: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D96AE547-5D4F-46F4-A5CA-705509C57313}"/>
              </a:ext>
            </a:extLst>
          </p:cNvPr>
          <p:cNvGrpSpPr/>
          <p:nvPr/>
        </p:nvGrpSpPr>
        <p:grpSpPr>
          <a:xfrm>
            <a:off x="3759089" y="3563541"/>
            <a:ext cx="567185" cy="238070"/>
            <a:chOff x="670350" y="3718419"/>
            <a:chExt cx="567185" cy="238070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39A26E9D-AAD7-413A-98E1-97FE9F045FBD}"/>
                </a:ext>
              </a:extLst>
            </p:cNvPr>
            <p:cNvSpPr/>
            <p:nvPr/>
          </p:nvSpPr>
          <p:spPr>
            <a:xfrm>
              <a:off x="695400" y="3762397"/>
              <a:ext cx="500066" cy="14287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349A54E8-8C85-4640-8BB9-4B8CFCAE10F2}"/>
                </a:ext>
              </a:extLst>
            </p:cNvPr>
            <p:cNvCxnSpPr/>
            <p:nvPr/>
          </p:nvCxnSpPr>
          <p:spPr>
            <a:xfrm rot="5400000">
              <a:off x="996233" y="383621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7">
              <a:extLst>
                <a:ext uri="{FF2B5EF4-FFF2-40B4-BE49-F238E27FC236}">
                  <a16:creationId xmlns:a16="http://schemas.microsoft.com/office/drawing/2014/main" id="{413B7BBD-33CE-4B3E-9B34-FC1858369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221" y="3725657"/>
              <a:ext cx="21431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Box 7">
              <a:extLst>
                <a:ext uri="{FF2B5EF4-FFF2-40B4-BE49-F238E27FC236}">
                  <a16:creationId xmlns:a16="http://schemas.microsoft.com/office/drawing/2014/main" id="{E0E8BE8C-722D-4BDC-BA5F-02C19EE75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350" y="3718419"/>
              <a:ext cx="42438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无效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AA709D2D-F10C-4DD9-B1A1-33BB6F0DECFA}"/>
              </a:ext>
            </a:extLst>
          </p:cNvPr>
          <p:cNvGrpSpPr/>
          <p:nvPr/>
        </p:nvGrpSpPr>
        <p:grpSpPr>
          <a:xfrm>
            <a:off x="3754849" y="3576627"/>
            <a:ext cx="567184" cy="238070"/>
            <a:chOff x="670351" y="3718419"/>
            <a:chExt cx="567184" cy="238070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B329E8F-C1EF-4F05-8A21-F1350910A287}"/>
                </a:ext>
              </a:extLst>
            </p:cNvPr>
            <p:cNvSpPr/>
            <p:nvPr/>
          </p:nvSpPr>
          <p:spPr>
            <a:xfrm>
              <a:off x="695400" y="3762397"/>
              <a:ext cx="500066" cy="14287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E733CF38-E954-4B07-9389-CC7C214C89AE}"/>
                </a:ext>
              </a:extLst>
            </p:cNvPr>
            <p:cNvCxnSpPr/>
            <p:nvPr/>
          </p:nvCxnSpPr>
          <p:spPr>
            <a:xfrm rot="5400000">
              <a:off x="996233" y="383621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">
              <a:extLst>
                <a:ext uri="{FF2B5EF4-FFF2-40B4-BE49-F238E27FC236}">
                  <a16:creationId xmlns:a16="http://schemas.microsoft.com/office/drawing/2014/main" id="{95572F6E-92DE-4DF8-AD4A-9E902F38C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221" y="3725657"/>
              <a:ext cx="21431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9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Box 7">
              <a:extLst>
                <a:ext uri="{FF2B5EF4-FFF2-40B4-BE49-F238E27FC236}">
                  <a16:creationId xmlns:a16="http://schemas.microsoft.com/office/drawing/2014/main" id="{A75EC923-DD50-4FB2-9864-0B8A63FF6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351" y="3718419"/>
              <a:ext cx="43608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5" name="TextBox 4">
            <a:extLst>
              <a:ext uri="{FF2B5EF4-FFF2-40B4-BE49-F238E27FC236}">
                <a16:creationId xmlns:a16="http://schemas.microsoft.com/office/drawing/2014/main" id="{370E0C74-B971-4E3C-8BD5-E50D886A6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1484784"/>
            <a:ext cx="43189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1. CPU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发出访存指令到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根据地址高位部分得到页号，以页号查页表；</a:t>
            </a:r>
          </a:p>
        </p:txBody>
      </p:sp>
      <p:sp>
        <p:nvSpPr>
          <p:cNvPr id="86" name="TextBox 7">
            <a:extLst>
              <a:ext uri="{FF2B5EF4-FFF2-40B4-BE49-F238E27FC236}">
                <a16:creationId xmlns:a16="http://schemas.microsoft.com/office/drawing/2014/main" id="{D525D8EE-BE3E-49E5-82F8-1E8BBDB21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2020930"/>
            <a:ext cx="43189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查表发现该页表项未填入有效值，因此产生缺页异常</a:t>
            </a:r>
            <a:endParaRPr lang="en-US" altLang="zh-CN" sz="16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TextBox 7">
            <a:extLst>
              <a:ext uri="{FF2B5EF4-FFF2-40B4-BE49-F238E27FC236}">
                <a16:creationId xmlns:a16="http://schemas.microsoft.com/office/drawing/2014/main" id="{94DAB78E-2E80-46D0-BFD7-A9036B222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2557077"/>
            <a:ext cx="40963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eaLnBrk="1" hangingPunct="1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缺页异常由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响应，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需要分配对应的页帧，并找到该页的内容在磁盘中的位置；</a:t>
            </a:r>
          </a:p>
        </p:txBody>
      </p:sp>
      <p:sp>
        <p:nvSpPr>
          <p:cNvPr id="88" name="TextBox 7">
            <a:extLst>
              <a:ext uri="{FF2B5EF4-FFF2-40B4-BE49-F238E27FC236}">
                <a16:creationId xmlns:a16="http://schemas.microsoft.com/office/drawing/2014/main" id="{55E9B927-D19B-46DC-AD95-FAB94E280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5484031"/>
            <a:ext cx="42076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8.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将页帧号填入页表中，并修改页表的有效位；</a:t>
            </a:r>
          </a:p>
        </p:txBody>
      </p:sp>
      <p:sp>
        <p:nvSpPr>
          <p:cNvPr id="89" name="TextBox 7">
            <a:extLst>
              <a:ext uri="{FF2B5EF4-FFF2-40B4-BE49-F238E27FC236}">
                <a16:creationId xmlns:a16="http://schemas.microsoft.com/office/drawing/2014/main" id="{90D6C6F9-AAC9-466A-95F8-CFF429FF6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6020178"/>
            <a:ext cx="43189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9.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异常返回，重新执行产生缺页的指令</a:t>
            </a:r>
          </a:p>
        </p:txBody>
      </p:sp>
      <p:sp>
        <p:nvSpPr>
          <p:cNvPr id="90" name="TextBox 7">
            <a:extLst>
              <a:ext uri="{FF2B5EF4-FFF2-40B4-BE49-F238E27FC236}">
                <a16:creationId xmlns:a16="http://schemas.microsoft.com/office/drawing/2014/main" id="{01AB763B-2119-4E48-8BE4-4C3747DD5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4947884"/>
            <a:ext cx="42076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7.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找到系统中的空闲页帧，从磁盘中读取相应的数据填入页帧中；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338BB21C-6D89-4906-8443-09F2B3481C29}"/>
              </a:ext>
            </a:extLst>
          </p:cNvPr>
          <p:cNvGrpSpPr/>
          <p:nvPr/>
        </p:nvGrpSpPr>
        <p:grpSpPr>
          <a:xfrm>
            <a:off x="3769861" y="3122243"/>
            <a:ext cx="567184" cy="238070"/>
            <a:chOff x="670351" y="3718419"/>
            <a:chExt cx="567184" cy="238070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8A4773EE-2918-453D-B9DD-5817D3DFC2AE}"/>
                </a:ext>
              </a:extLst>
            </p:cNvPr>
            <p:cNvSpPr/>
            <p:nvPr/>
          </p:nvSpPr>
          <p:spPr>
            <a:xfrm>
              <a:off x="695400" y="3762397"/>
              <a:ext cx="500066" cy="14287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00E8DCDD-5B9A-48DD-A8FA-D6ECD3A831EA}"/>
                </a:ext>
              </a:extLst>
            </p:cNvPr>
            <p:cNvCxnSpPr/>
            <p:nvPr/>
          </p:nvCxnSpPr>
          <p:spPr>
            <a:xfrm rot="5400000">
              <a:off x="996233" y="383621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7">
              <a:extLst>
                <a:ext uri="{FF2B5EF4-FFF2-40B4-BE49-F238E27FC236}">
                  <a16:creationId xmlns:a16="http://schemas.microsoft.com/office/drawing/2014/main" id="{4CD68958-B010-428A-8576-94C27D745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221" y="3725657"/>
              <a:ext cx="21431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lang="zh-CN" altLang="en-US" sz="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Box 7">
              <a:extLst>
                <a:ext uri="{FF2B5EF4-FFF2-40B4-BE49-F238E27FC236}">
                  <a16:creationId xmlns:a16="http://schemas.microsoft.com/office/drawing/2014/main" id="{F5F84E32-F4BB-4189-B037-605680B30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351" y="3718419"/>
              <a:ext cx="43608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424D9A80-4723-43D0-8BC2-0C93E6C94F5E}"/>
              </a:ext>
            </a:extLst>
          </p:cNvPr>
          <p:cNvGrpSpPr/>
          <p:nvPr/>
        </p:nvGrpSpPr>
        <p:grpSpPr>
          <a:xfrm>
            <a:off x="3773016" y="3116303"/>
            <a:ext cx="567184" cy="238070"/>
            <a:chOff x="670351" y="3718419"/>
            <a:chExt cx="567184" cy="238070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A0AC8E71-33E0-407E-9D44-5AFA242F6049}"/>
                </a:ext>
              </a:extLst>
            </p:cNvPr>
            <p:cNvSpPr/>
            <p:nvPr/>
          </p:nvSpPr>
          <p:spPr>
            <a:xfrm>
              <a:off x="695400" y="3762397"/>
              <a:ext cx="500066" cy="142876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C74787F7-39B6-451B-A2CF-1B0D81E43292}"/>
                </a:ext>
              </a:extLst>
            </p:cNvPr>
            <p:cNvCxnSpPr/>
            <p:nvPr/>
          </p:nvCxnSpPr>
          <p:spPr>
            <a:xfrm rot="5400000">
              <a:off x="996233" y="3836216"/>
              <a:ext cx="142876" cy="1588"/>
            </a:xfrm>
            <a:prstGeom prst="line">
              <a:avLst/>
            </a:prstGeom>
            <a:ln w="285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7">
              <a:extLst>
                <a:ext uri="{FF2B5EF4-FFF2-40B4-BE49-F238E27FC236}">
                  <a16:creationId xmlns:a16="http://schemas.microsoft.com/office/drawing/2014/main" id="{15F87EDA-3C6D-4C4B-952D-A4CA8F501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221" y="3725657"/>
              <a:ext cx="21431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9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0</a:t>
              </a:r>
              <a:endParaRPr lang="zh-CN" altLang="en-US" sz="9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Box 7">
              <a:extLst>
                <a:ext uri="{FF2B5EF4-FFF2-40B4-BE49-F238E27FC236}">
                  <a16:creationId xmlns:a16="http://schemas.microsoft.com/office/drawing/2014/main" id="{7F80471C-E41E-468F-A265-5B5FD9920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351" y="3718419"/>
              <a:ext cx="43608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9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sz="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98773B4E-9B00-46C8-9254-813459BF2C28}"/>
              </a:ext>
            </a:extLst>
          </p:cNvPr>
          <p:cNvGrpSpPr/>
          <p:nvPr/>
        </p:nvGrpSpPr>
        <p:grpSpPr>
          <a:xfrm>
            <a:off x="4581362" y="4198964"/>
            <a:ext cx="785818" cy="246221"/>
            <a:chOff x="5404479" y="5906310"/>
            <a:chExt cx="785818" cy="246221"/>
          </a:xfrm>
        </p:grpSpPr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C2B7D519-17C2-4437-8650-77A8A7F164D2}"/>
                </a:ext>
              </a:extLst>
            </p:cNvPr>
            <p:cNvSpPr/>
            <p:nvPr/>
          </p:nvSpPr>
          <p:spPr>
            <a:xfrm>
              <a:off x="5469802" y="5919289"/>
              <a:ext cx="571504" cy="22026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TextBox 7">
              <a:extLst>
                <a:ext uri="{FF2B5EF4-FFF2-40B4-BE49-F238E27FC236}">
                  <a16:creationId xmlns:a16="http://schemas.microsoft.com/office/drawing/2014/main" id="{986A730A-751B-4F3D-BB69-DFB7F5B17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4479" y="5906310"/>
              <a:ext cx="7858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K</a:t>
              </a:r>
              <a:r>
                <a:rPr lang="zh-CN" altLang="en-US" sz="1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的页帧</a:t>
              </a: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43F5A9BA-CBD4-453F-9A21-183494A9261F}"/>
              </a:ext>
            </a:extLst>
          </p:cNvPr>
          <p:cNvGrpSpPr/>
          <p:nvPr/>
        </p:nvGrpSpPr>
        <p:grpSpPr>
          <a:xfrm>
            <a:off x="1279891" y="2980009"/>
            <a:ext cx="2489970" cy="506623"/>
            <a:chOff x="1279891" y="2980009"/>
            <a:chExt cx="2489970" cy="506623"/>
          </a:xfrm>
        </p:grpSpPr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E5DEF2EC-333A-4C35-81D3-FDBDA52A0AC3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 flipV="1">
              <a:off x="1306555" y="3237659"/>
              <a:ext cx="2463306" cy="5777"/>
            </a:xfrm>
            <a:prstGeom prst="line">
              <a:avLst/>
            </a:prstGeom>
            <a:ln w="28575">
              <a:solidFill>
                <a:srgbClr val="11576A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EAC3FDC-D788-450F-B4C7-58693FE68569}"/>
                </a:ext>
              </a:extLst>
            </p:cNvPr>
            <p:cNvGrpSpPr/>
            <p:nvPr/>
          </p:nvGrpSpPr>
          <p:grpSpPr>
            <a:xfrm>
              <a:off x="1279891" y="2980009"/>
              <a:ext cx="1229689" cy="506623"/>
              <a:chOff x="1050490" y="4495825"/>
              <a:chExt cx="1229689" cy="506623"/>
            </a:xfrm>
          </p:grpSpPr>
          <p:sp>
            <p:nvSpPr>
              <p:cNvPr id="113" name="Oval 91">
                <a:extLst>
                  <a:ext uri="{FF2B5EF4-FFF2-40B4-BE49-F238E27FC236}">
                    <a16:creationId xmlns:a16="http://schemas.microsoft.com/office/drawing/2014/main" id="{8D5A1790-DF82-4B5F-86B8-DE21C456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9605" y="4495825"/>
                <a:ext cx="256738" cy="248714"/>
              </a:xfrm>
              <a:prstGeom prst="ellipse">
                <a:avLst/>
              </a:prstGeom>
              <a:solidFill>
                <a:srgbClr val="0EB1C8"/>
              </a:solidFill>
              <a:ln w="28575">
                <a:solidFill>
                  <a:srgbClr val="11576A"/>
                </a:solidFill>
                <a:round/>
                <a:headEnd/>
                <a:tailEnd/>
              </a:ln>
            </p:spPr>
            <p:txBody>
              <a:bodyPr wrap="none" lIns="90487" tIns="44450" rIns="90487" bIns="44450" anchor="ctr"/>
              <a:lstStyle/>
              <a:p>
                <a:pPr algn="ctr"/>
                <a:r>
                  <a:rPr lang="en-US" altLang="zh-CN" sz="11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4</a:t>
                </a:r>
              </a:p>
            </p:txBody>
          </p:sp>
          <p:sp>
            <p:nvSpPr>
              <p:cNvPr id="114" name="TextBox 7">
                <a:extLst>
                  <a:ext uri="{FF2B5EF4-FFF2-40B4-BE49-F238E27FC236}">
                    <a16:creationId xmlns:a16="http://schemas.microsoft.com/office/drawing/2014/main" id="{012CDC6B-0E38-4D57-B84A-42DCCC2890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0490" y="4725449"/>
                <a:ext cx="1229689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>
                  <a:buSzPct val="100000"/>
                </a:pPr>
                <a:r>
                  <a:rPr lang="zh-CN" altLang="en-US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选中换出页面</a:t>
                </a:r>
                <a:r>
                  <a:rPr lang="en-US" altLang="zh-CN" sz="1200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</a:rPr>
                  <a:t>K</a:t>
                </a:r>
                <a:endPara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9A383498-8792-4E19-9B47-06FC76E2397C}"/>
              </a:ext>
            </a:extLst>
          </p:cNvPr>
          <p:cNvGrpSpPr/>
          <p:nvPr/>
        </p:nvGrpSpPr>
        <p:grpSpPr>
          <a:xfrm>
            <a:off x="5219768" y="3832142"/>
            <a:ext cx="1524304" cy="578471"/>
            <a:chOff x="5219768" y="3832142"/>
            <a:chExt cx="1524304" cy="578471"/>
          </a:xfrm>
        </p:grpSpPr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7AF96B06-7FBF-46F1-8982-2761EAC9AB85}"/>
                </a:ext>
              </a:extLst>
            </p:cNvPr>
            <p:cNvGrpSpPr/>
            <p:nvPr/>
          </p:nvGrpSpPr>
          <p:grpSpPr>
            <a:xfrm rot="16200000" flipH="1">
              <a:off x="5745212" y="3533498"/>
              <a:ext cx="351671" cy="1402560"/>
              <a:chOff x="3201802" y="1833993"/>
              <a:chExt cx="643699" cy="1460241"/>
            </a:xfrm>
          </p:grpSpPr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45047426-D07B-4BBF-A1DD-305D7AB8649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523651" y="2963751"/>
                <a:ext cx="1" cy="643699"/>
              </a:xfrm>
              <a:prstGeom prst="line">
                <a:avLst/>
              </a:prstGeom>
              <a:ln w="28575">
                <a:solidFill>
                  <a:srgbClr val="11576A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BDFBA6B9-184F-4895-8EA7-E467AA4BB46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112228" y="2564114"/>
                <a:ext cx="1460241" cy="0"/>
              </a:xfrm>
              <a:prstGeom prst="line">
                <a:avLst/>
              </a:prstGeom>
              <a:ln w="285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7342B99E-A988-494A-81B2-C4C75E7FDF18}"/>
                </a:ext>
              </a:extLst>
            </p:cNvPr>
            <p:cNvSpPr/>
            <p:nvPr/>
          </p:nvSpPr>
          <p:spPr>
            <a:xfrm>
              <a:off x="6529758" y="3832142"/>
              <a:ext cx="214314" cy="244930"/>
            </a:xfrm>
            <a:prstGeom prst="rect">
              <a:avLst/>
            </a:prstGeom>
            <a:gradFill>
              <a:gsLst>
                <a:gs pos="100000">
                  <a:schemeClr val="tx1">
                    <a:lumMod val="65000"/>
                    <a:lumOff val="35000"/>
                  </a:schemeClr>
                </a:gs>
                <a:gs pos="0">
                  <a:schemeClr val="bg1">
                    <a:lumMod val="7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solidFill>
                <a:srgbClr val="1157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B7D50D-64D5-449E-9937-2FF64214466B}"/>
              </a:ext>
            </a:extLst>
          </p:cNvPr>
          <p:cNvGrpSpPr/>
          <p:nvPr/>
        </p:nvGrpSpPr>
        <p:grpSpPr>
          <a:xfrm>
            <a:off x="4568297" y="4195040"/>
            <a:ext cx="785818" cy="246221"/>
            <a:chOff x="5404479" y="5906310"/>
            <a:chExt cx="785818" cy="246221"/>
          </a:xfrm>
        </p:grpSpPr>
        <p:sp>
          <p:nvSpPr>
            <p:cNvPr id="40" name="矩形 39"/>
            <p:cNvSpPr/>
            <p:nvPr/>
          </p:nvSpPr>
          <p:spPr>
            <a:xfrm>
              <a:off x="5469802" y="5919289"/>
              <a:ext cx="571504" cy="22026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TextBox 7">
              <a:extLst>
                <a:ext uri="{FF2B5EF4-FFF2-40B4-BE49-F238E27FC236}">
                  <a16:creationId xmlns:a16="http://schemas.microsoft.com/office/drawing/2014/main" id="{ADD19CEB-3923-46EF-B590-DBCDDD57B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4479" y="5906310"/>
              <a:ext cx="7858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空闲页帧</a:t>
              </a: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F6AD8F3A-4853-41FF-B0F7-2627461F9A8D}"/>
              </a:ext>
            </a:extLst>
          </p:cNvPr>
          <p:cNvGrpSpPr/>
          <p:nvPr/>
        </p:nvGrpSpPr>
        <p:grpSpPr>
          <a:xfrm>
            <a:off x="4575862" y="4218298"/>
            <a:ext cx="785818" cy="246221"/>
            <a:chOff x="5404479" y="5906310"/>
            <a:chExt cx="785818" cy="246221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79238385-CA11-4C8F-9B49-AF2B94FCE048}"/>
                </a:ext>
              </a:extLst>
            </p:cNvPr>
            <p:cNvSpPr/>
            <p:nvPr/>
          </p:nvSpPr>
          <p:spPr>
            <a:xfrm>
              <a:off x="5469802" y="5919289"/>
              <a:ext cx="571504" cy="220262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TextBox 7">
              <a:extLst>
                <a:ext uri="{FF2B5EF4-FFF2-40B4-BE49-F238E27FC236}">
                  <a16:creationId xmlns:a16="http://schemas.microsoft.com/office/drawing/2014/main" id="{DF6B6661-C66B-4AD2-8A51-440493F1C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04479" y="5906310"/>
              <a:ext cx="78581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m</a:t>
              </a:r>
              <a:r>
                <a:rPr lang="zh-CN" altLang="en-US" sz="1000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的页帧</a:t>
              </a:r>
            </a:p>
          </p:txBody>
        </p:sp>
      </p:grp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797F2209-1220-4167-95E6-08B36B419CFE}"/>
              </a:ext>
            </a:extLst>
          </p:cNvPr>
          <p:cNvGrpSpPr/>
          <p:nvPr/>
        </p:nvGrpSpPr>
        <p:grpSpPr>
          <a:xfrm>
            <a:off x="5475343" y="4463889"/>
            <a:ext cx="1277161" cy="509831"/>
            <a:chOff x="3203546" y="3344339"/>
            <a:chExt cx="1277161" cy="509831"/>
          </a:xfrm>
        </p:grpSpPr>
        <p:sp>
          <p:nvSpPr>
            <p:cNvPr id="125" name="Oval 91">
              <a:extLst>
                <a:ext uri="{FF2B5EF4-FFF2-40B4-BE49-F238E27FC236}">
                  <a16:creationId xmlns:a16="http://schemas.microsoft.com/office/drawing/2014/main" id="{B177880C-2EF3-41AF-BDAD-D2CEFC59C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5179" y="334433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  <p:sp>
          <p:nvSpPr>
            <p:cNvPr id="126" name="TextBox 7">
              <a:extLst>
                <a:ext uri="{FF2B5EF4-FFF2-40B4-BE49-F238E27FC236}">
                  <a16:creationId xmlns:a16="http://schemas.microsoft.com/office/drawing/2014/main" id="{42717B45-4E64-43CE-92B8-AE4FD382F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546" y="3577171"/>
              <a:ext cx="127716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页面换出</a:t>
              </a:r>
            </a:p>
          </p:txBody>
        </p: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3F7B4B9-69F6-4335-8224-5B64B0D3514D}"/>
              </a:ext>
            </a:extLst>
          </p:cNvPr>
          <p:cNvGrpSpPr/>
          <p:nvPr/>
        </p:nvGrpSpPr>
        <p:grpSpPr>
          <a:xfrm>
            <a:off x="2648323" y="1700823"/>
            <a:ext cx="719114" cy="700876"/>
            <a:chOff x="2368482" y="1883829"/>
            <a:chExt cx="719114" cy="700876"/>
          </a:xfrm>
        </p:grpSpPr>
        <p:sp>
          <p:nvSpPr>
            <p:cNvPr id="128" name="Oval 91">
              <a:extLst>
                <a:ext uri="{FF2B5EF4-FFF2-40B4-BE49-F238E27FC236}">
                  <a16:creationId xmlns:a16="http://schemas.microsoft.com/office/drawing/2014/main" id="{07CF1FA4-E680-4A08-B926-428B9C6BA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935" y="188382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129" name="TextBox 7">
              <a:extLst>
                <a:ext uri="{FF2B5EF4-FFF2-40B4-BE49-F238E27FC236}">
                  <a16:creationId xmlns:a16="http://schemas.microsoft.com/office/drawing/2014/main" id="{B5908EFF-87F2-46E4-AB31-93833FB97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482" y="2123040"/>
              <a:ext cx="7191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更新</a:t>
              </a:r>
              <a:r>
                <a:rPr lang="en-US" altLang="zh-CN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maps</a:t>
              </a:r>
              <a:endParaRPr lang="zh-CN" altLang="en-US" sz="12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F896C88F-D229-4491-AB23-6E7711017555}"/>
              </a:ext>
            </a:extLst>
          </p:cNvPr>
          <p:cNvGrpSpPr/>
          <p:nvPr/>
        </p:nvGrpSpPr>
        <p:grpSpPr>
          <a:xfrm>
            <a:off x="698909" y="2963942"/>
            <a:ext cx="719114" cy="700876"/>
            <a:chOff x="2368482" y="1883829"/>
            <a:chExt cx="719114" cy="700876"/>
          </a:xfrm>
        </p:grpSpPr>
        <p:sp>
          <p:nvSpPr>
            <p:cNvPr id="131" name="Oval 91">
              <a:extLst>
                <a:ext uri="{FF2B5EF4-FFF2-40B4-BE49-F238E27FC236}">
                  <a16:creationId xmlns:a16="http://schemas.microsoft.com/office/drawing/2014/main" id="{BBE1E364-62F9-4E8C-8927-B187C0653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935" y="1883829"/>
              <a:ext cx="256738" cy="248714"/>
            </a:xfrm>
            <a:prstGeom prst="ellipse">
              <a:avLst/>
            </a:prstGeom>
            <a:solidFill>
              <a:srgbClr val="0EB1C8"/>
            </a:solidFill>
            <a:ln w="28575">
              <a:solidFill>
                <a:srgbClr val="11576A"/>
              </a:solidFill>
              <a:round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/>
              <a:r>
                <a:rPr lang="en-US" altLang="zh-CN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132" name="TextBox 7">
              <a:extLst>
                <a:ext uri="{FF2B5EF4-FFF2-40B4-BE49-F238E27FC236}">
                  <a16:creationId xmlns:a16="http://schemas.microsoft.com/office/drawing/2014/main" id="{5199FC74-BA2D-4F1B-846F-1E25346EA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482" y="2123040"/>
              <a:ext cx="7191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2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更新页表项</a:t>
              </a:r>
            </a:p>
          </p:txBody>
        </p:sp>
      </p:grpSp>
      <p:sp>
        <p:nvSpPr>
          <p:cNvPr id="134" name="TextBox 7">
            <a:extLst>
              <a:ext uri="{FF2B5EF4-FFF2-40B4-BE49-F238E27FC236}">
                <a16:creationId xmlns:a16="http://schemas.microsoft.com/office/drawing/2014/main" id="{8D4F1860-B4A6-4044-BE33-3521C0F37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3093223"/>
            <a:ext cx="40963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eaLnBrk="1" hangingPunct="1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4.OS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发现没有可用的空间页帧，于是启动页面换出过程，选出准备换出的页面；</a:t>
            </a:r>
          </a:p>
        </p:txBody>
      </p:sp>
      <p:sp>
        <p:nvSpPr>
          <p:cNvPr id="135" name="TextBox 7">
            <a:extLst>
              <a:ext uri="{FF2B5EF4-FFF2-40B4-BE49-F238E27FC236}">
                <a16:creationId xmlns:a16="http://schemas.microsoft.com/office/drawing/2014/main" id="{B3E24847-5C3C-4519-BDAF-B74F54D9F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3629369"/>
            <a:ext cx="409631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eaLnBrk="1" hangingPunct="1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找到待换出页面对应的页帧，将其数据写回到磁盘上以避免丢失；</a:t>
            </a:r>
          </a:p>
        </p:txBody>
      </p:sp>
      <p:sp>
        <p:nvSpPr>
          <p:cNvPr id="136" name="TextBox 7">
            <a:extLst>
              <a:ext uri="{FF2B5EF4-FFF2-40B4-BE49-F238E27FC236}">
                <a16:creationId xmlns:a16="http://schemas.microsoft.com/office/drawing/2014/main" id="{EFF0628B-BE8E-40A8-9CA4-34D503278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120" y="4165515"/>
            <a:ext cx="40963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0975" indent="-180975" eaLnBrk="1" hangingPunct="1">
              <a:buSzPct val="100000"/>
            </a:pP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6.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将换出页的页表项失效，并修改</a:t>
            </a:r>
            <a:r>
              <a: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maps</a:t>
            </a:r>
            <a:r>
              <a:rPr lang="zh-CN" altLang="en-US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记录该页内存的存储位置，同时将页帧标记为空闲 ；</a:t>
            </a:r>
          </a:p>
        </p:txBody>
      </p:sp>
      <p:sp>
        <p:nvSpPr>
          <p:cNvPr id="133" name="TextBox 7">
            <a:extLst>
              <a:ext uri="{FF2B5EF4-FFF2-40B4-BE49-F238E27FC236}">
                <a16:creationId xmlns:a16="http://schemas.microsoft.com/office/drawing/2014/main" id="{B43905C8-3D41-45F8-86E7-606CA1A0A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643" y="4246666"/>
            <a:ext cx="43608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en-US" altLang="zh-CN" sz="9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endParaRPr lang="zh-CN" altLang="en-US" sz="9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216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88" grpId="0"/>
      <p:bldP spid="89" grpId="0"/>
      <p:bldP spid="90" grpId="0"/>
      <p:bldP spid="134" grpId="0"/>
      <p:bldP spid="135" grpId="0"/>
      <p:bldP spid="136" grpId="0"/>
      <p:bldP spid="13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F500141-97B0-3507-728B-021456F8DFF4}"/>
              </a:ext>
            </a:extLst>
          </p:cNvPr>
          <p:cNvGrpSpPr/>
          <p:nvPr/>
        </p:nvGrpSpPr>
        <p:grpSpPr>
          <a:xfrm>
            <a:off x="2218531" y="1641835"/>
            <a:ext cx="7754938" cy="4712022"/>
            <a:chOff x="1905000" y="1268760"/>
            <a:chExt cx="7935416" cy="507206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12B68E0-6627-A354-8395-DF1D2F31663B}"/>
                </a:ext>
              </a:extLst>
            </p:cNvPr>
            <p:cNvSpPr/>
            <p:nvPr/>
          </p:nvSpPr>
          <p:spPr bwMode="auto">
            <a:xfrm>
              <a:off x="1905000" y="1268760"/>
              <a:ext cx="7935416" cy="5072062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graphicFrame>
          <p:nvGraphicFramePr>
            <p:cNvPr id="116739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9413835"/>
                </p:ext>
              </p:extLst>
            </p:nvPr>
          </p:nvGraphicFramePr>
          <p:xfrm>
            <a:off x="2117725" y="1268760"/>
            <a:ext cx="7575550" cy="5072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VISIO" r:id="rId3" imgW="7076520" imgH="5113440" progId="Visio.Drawing.6">
                    <p:embed/>
                  </p:oleObj>
                </mc:Choice>
                <mc:Fallback>
                  <p:oleObj name="VISIO" r:id="rId3" imgW="7076520" imgH="5113440" progId="Visio.Drawing.6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7725" y="1268760"/>
                          <a:ext cx="7575550" cy="5072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4711B09-B0D9-F090-3FE6-60ACB581D24C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5" name="标题 8">
            <a:extLst>
              <a:ext uri="{FF2B5EF4-FFF2-40B4-BE49-F238E27FC236}">
                <a16:creationId xmlns:a16="http://schemas.microsoft.com/office/drawing/2014/main" id="{AEE17508-0D4F-14E9-9E2F-898FF2A0AED0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段式管理内存分配效果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 Box 2"/>
          <p:cNvSpPr>
            <a:spLocks noChangeArrowheads="1"/>
          </p:cNvSpPr>
          <p:nvPr/>
        </p:nvSpPr>
        <p:spPr bwMode="auto">
          <a:xfrm>
            <a:off x="12932235" y="-2072481"/>
            <a:ext cx="79565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0" tIns="44280" rIns="90360" bIns="44280" anchor="b"/>
          <a:lstStyle/>
          <a:p>
            <a:pPr eaLnBrk="1" hangingPunct="1">
              <a:buSzPct val="100000"/>
            </a:pPr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894958" y="3982783"/>
            <a:ext cx="2515051" cy="1757917"/>
            <a:chOff x="1064083" y="3060462"/>
            <a:chExt cx="2515051" cy="1757917"/>
          </a:xfrm>
        </p:grpSpPr>
        <p:sp>
          <p:nvSpPr>
            <p:cNvPr id="109" name="Rectangle 27"/>
            <p:cNvSpPr>
              <a:spLocks noChangeArrowheads="1"/>
            </p:cNvSpPr>
            <p:nvPr/>
          </p:nvSpPr>
          <p:spPr bwMode="auto">
            <a:xfrm>
              <a:off x="1499417" y="4482733"/>
              <a:ext cx="1618776" cy="335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单地址实现方案</a:t>
              </a:r>
            </a:p>
          </p:txBody>
        </p:sp>
        <p:sp>
          <p:nvSpPr>
            <p:cNvPr id="114" name="Rectangle 32"/>
            <p:cNvSpPr>
              <a:spLocks noChangeArrowheads="1"/>
            </p:cNvSpPr>
            <p:nvPr/>
          </p:nvSpPr>
          <p:spPr bwMode="auto">
            <a:xfrm>
              <a:off x="1110051" y="3060462"/>
              <a:ext cx="2396365" cy="1243916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12600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5" name="Rectangle 33"/>
            <p:cNvSpPr>
              <a:spLocks noChangeArrowheads="1"/>
            </p:cNvSpPr>
            <p:nvPr/>
          </p:nvSpPr>
          <p:spPr bwMode="auto">
            <a:xfrm>
              <a:off x="3249173" y="3428606"/>
              <a:ext cx="329961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6" name="Rectangle 34"/>
            <p:cNvSpPr>
              <a:spLocks noChangeArrowheads="1"/>
            </p:cNvSpPr>
            <p:nvPr/>
          </p:nvSpPr>
          <p:spPr bwMode="auto">
            <a:xfrm>
              <a:off x="1302126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7" name="Rectangle 35"/>
            <p:cNvSpPr>
              <a:spLocks noChangeArrowheads="1"/>
            </p:cNvSpPr>
            <p:nvPr/>
          </p:nvSpPr>
          <p:spPr bwMode="auto">
            <a:xfrm>
              <a:off x="1448469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8" name="Rectangle 36"/>
            <p:cNvSpPr>
              <a:spLocks noChangeArrowheads="1"/>
            </p:cNvSpPr>
            <p:nvPr/>
          </p:nvSpPr>
          <p:spPr bwMode="auto">
            <a:xfrm>
              <a:off x="1594812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1741155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887498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1" name="Rectangle 39"/>
            <p:cNvSpPr>
              <a:spLocks noChangeArrowheads="1"/>
            </p:cNvSpPr>
            <p:nvPr/>
          </p:nvSpPr>
          <p:spPr bwMode="auto">
            <a:xfrm>
              <a:off x="2033840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2180183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2326526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472869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2619212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2765555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2911898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8" name="Rectangle 46"/>
            <p:cNvSpPr>
              <a:spLocks noChangeArrowheads="1"/>
            </p:cNvSpPr>
            <p:nvPr/>
          </p:nvSpPr>
          <p:spPr bwMode="auto">
            <a:xfrm>
              <a:off x="3058241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29" name="Rectangle 47"/>
            <p:cNvSpPr>
              <a:spLocks noChangeArrowheads="1"/>
            </p:cNvSpPr>
            <p:nvPr/>
          </p:nvSpPr>
          <p:spPr bwMode="auto">
            <a:xfrm>
              <a:off x="3204584" y="3170219"/>
              <a:ext cx="137196" cy="283540"/>
            </a:xfrm>
            <a:prstGeom prst="rect">
              <a:avLst/>
            </a:prstGeom>
            <a:solidFill>
              <a:srgbClr val="CCFFFF"/>
            </a:solidFill>
            <a:ln w="635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1" name="Rectangle 49"/>
            <p:cNvSpPr>
              <a:spLocks noChangeArrowheads="1"/>
            </p:cNvSpPr>
            <p:nvPr/>
          </p:nvSpPr>
          <p:spPr bwMode="auto">
            <a:xfrm>
              <a:off x="1064083" y="3340294"/>
              <a:ext cx="858952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en-US" altLang="zh-CN" i="1" baseline="-25000" dirty="0">
                  <a:solidFill>
                    <a:srgbClr val="FFF9B1"/>
                  </a:solidFill>
                  <a:sym typeface="Comic Sans MS" charset="0"/>
                </a:rPr>
                <a:t>1</a:t>
              </a:r>
              <a:r>
                <a:rPr lang="en-US" altLang="zh-CN" i="1" dirty="0">
                  <a:solidFill>
                    <a:srgbClr val="FFF9B1"/>
                  </a:solidFill>
                  <a:sym typeface="Comic Sans MS" charset="0"/>
                </a:rPr>
                <a:t>+n</a:t>
              </a:r>
              <a:r>
                <a:rPr lang="en-US" altLang="zh-CN" i="1" baseline="-25000" dirty="0">
                  <a:solidFill>
                    <a:srgbClr val="FFF9B1"/>
                  </a:solidFill>
                  <a:sym typeface="Comic Sans MS" charset="0"/>
                </a:rPr>
                <a:t>2</a:t>
              </a:r>
              <a:endParaRPr lang="zh-CN" altLang="en-US" baseline="-25000" dirty="0">
                <a:solidFill>
                  <a:srgbClr val="FFF9B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49939" y="4595455"/>
            <a:ext cx="2014923" cy="582693"/>
            <a:chOff x="1305555" y="3668699"/>
            <a:chExt cx="2014923" cy="582693"/>
          </a:xfrm>
        </p:grpSpPr>
        <p:sp>
          <p:nvSpPr>
            <p:cNvPr id="130" name="Rectangle 48"/>
            <p:cNvSpPr>
              <a:spLocks noChangeArrowheads="1"/>
            </p:cNvSpPr>
            <p:nvPr/>
          </p:nvSpPr>
          <p:spPr bwMode="auto">
            <a:xfrm>
              <a:off x="1490192" y="3937377"/>
              <a:ext cx="32927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s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sp>
          <p:nvSpPr>
            <p:cNvPr id="132" name="AutoShape 50"/>
            <p:cNvSpPr>
              <a:spLocks/>
            </p:cNvSpPr>
            <p:nvPr/>
          </p:nvSpPr>
          <p:spPr bwMode="auto">
            <a:xfrm rot="16200000">
              <a:off x="2532531" y="3054535"/>
              <a:ext cx="173784" cy="1402111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3" name="AutoShape 51"/>
            <p:cNvSpPr>
              <a:spLocks/>
            </p:cNvSpPr>
            <p:nvPr/>
          </p:nvSpPr>
          <p:spPr bwMode="auto">
            <a:xfrm rot="16200000">
              <a:off x="1502204" y="3472052"/>
              <a:ext cx="173782" cy="567079"/>
            </a:xfrm>
            <a:prstGeom prst="leftBrace">
              <a:avLst>
                <a:gd name="adj1" fmla="val 27193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34" name="Rectangle 52"/>
            <p:cNvSpPr>
              <a:spLocks noChangeArrowheads="1"/>
            </p:cNvSpPr>
            <p:nvPr/>
          </p:nvSpPr>
          <p:spPr bwMode="auto">
            <a:xfrm>
              <a:off x="2343676" y="3946524"/>
              <a:ext cx="658440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addr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51584" y="1818837"/>
            <a:ext cx="8587795" cy="613177"/>
            <a:chOff x="520709" y="896516"/>
            <a:chExt cx="8587795" cy="613177"/>
          </a:xfrm>
        </p:grpSpPr>
        <p:sp>
          <p:nvSpPr>
            <p:cNvPr id="31" name="TextBox 30"/>
            <p:cNvSpPr txBox="1"/>
            <p:nvPr/>
          </p:nvSpPr>
          <p:spPr>
            <a:xfrm>
              <a:off x="893166" y="915566"/>
              <a:ext cx="821533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段的概念</a:t>
              </a:r>
              <a:endParaRPr lang="en-US" altLang="zh-CN" sz="1600" dirty="0">
                <a:solidFill>
                  <a:srgbClr val="000000"/>
                </a:solidFill>
                <a:sym typeface="Times New Roman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142106" y="1183450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段表示访问方式和存储数据等属性相同的一段地址空间</a:t>
              </a:r>
            </a:p>
          </p:txBody>
        </p:sp>
        <p:pic>
          <p:nvPicPr>
            <p:cNvPr id="33" name="图片 32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274674"/>
              <a:ext cx="151066" cy="148997"/>
            </a:xfrm>
            <a:prstGeom prst="rect">
              <a:avLst/>
            </a:prstGeom>
          </p:spPr>
        </p:pic>
        <p:sp>
          <p:nvSpPr>
            <p:cNvPr id="36" name="矩形 8"/>
            <p:cNvSpPr>
              <a:spLocks noChangeArrowheads="1"/>
            </p:cNvSpPr>
            <p:nvPr/>
          </p:nvSpPr>
          <p:spPr bwMode="auto">
            <a:xfrm>
              <a:off x="520709" y="896516"/>
              <a:ext cx="324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821913" y="2413019"/>
            <a:ext cx="7358114" cy="614275"/>
            <a:chOff x="991040" y="1490698"/>
            <a:chExt cx="7358114" cy="614275"/>
          </a:xfrm>
        </p:grpSpPr>
        <p:sp>
          <p:nvSpPr>
            <p:cNvPr id="34" name="TextBox 33"/>
            <p:cNvSpPr txBox="1"/>
            <p:nvPr/>
          </p:nvSpPr>
          <p:spPr>
            <a:xfrm>
              <a:off x="1142106" y="1490698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对应一个连续的内存“块”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35" name="图片 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581922"/>
              <a:ext cx="151066" cy="148997"/>
            </a:xfrm>
            <a:prstGeom prst="rect">
              <a:avLst/>
            </a:prstGeom>
          </p:spPr>
        </p:pic>
        <p:sp>
          <p:nvSpPr>
            <p:cNvPr id="136" name="TextBox 135"/>
            <p:cNvSpPr txBox="1"/>
            <p:nvPr/>
          </p:nvSpPr>
          <p:spPr>
            <a:xfrm>
              <a:off x="1142106" y="1778730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若干个段组成进程逻辑地址空间</a:t>
              </a:r>
              <a:endParaRPr lang="en-US" altLang="zh-CN" sz="16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pic>
          <p:nvPicPr>
            <p:cNvPr id="137" name="图片 136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1869954"/>
              <a:ext cx="151066" cy="148997"/>
            </a:xfrm>
            <a:prstGeom prst="rect">
              <a:avLst/>
            </a:prstGeom>
          </p:spPr>
        </p:pic>
      </p:grpSp>
      <p:grpSp>
        <p:nvGrpSpPr>
          <p:cNvPr id="7" name="组合 6"/>
          <p:cNvGrpSpPr/>
          <p:nvPr/>
        </p:nvGrpSpPr>
        <p:grpSpPr>
          <a:xfrm>
            <a:off x="2351584" y="2977819"/>
            <a:ext cx="8587795" cy="902362"/>
            <a:chOff x="520709" y="2055500"/>
            <a:chExt cx="8587795" cy="902362"/>
          </a:xfrm>
        </p:grpSpPr>
        <p:sp>
          <p:nvSpPr>
            <p:cNvPr id="138" name="TextBox 137"/>
            <p:cNvSpPr txBox="1"/>
            <p:nvPr/>
          </p:nvSpPr>
          <p:spPr>
            <a:xfrm>
              <a:off x="893166" y="2074550"/>
              <a:ext cx="8215338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段访问：逻辑地址由二元组(s, addr)表示</a:t>
              </a:r>
            </a:p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endParaRPr lang="en-US" altLang="zh-CN" sz="1600" dirty="0">
                <a:solidFill>
                  <a:srgbClr val="000000"/>
                </a:solidFill>
                <a:sym typeface="Times New Roman" charset="0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142106" y="2362582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s — 段号</a:t>
              </a:r>
            </a:p>
          </p:txBody>
        </p:sp>
        <p:pic>
          <p:nvPicPr>
            <p:cNvPr id="140" name="图片 1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2453806"/>
              <a:ext cx="151066" cy="148997"/>
            </a:xfrm>
            <a:prstGeom prst="rect">
              <a:avLst/>
            </a:prstGeom>
          </p:spPr>
        </p:pic>
        <p:sp>
          <p:nvSpPr>
            <p:cNvPr id="141" name="TextBox 140"/>
            <p:cNvSpPr txBox="1"/>
            <p:nvPr/>
          </p:nvSpPr>
          <p:spPr>
            <a:xfrm>
              <a:off x="1142106" y="2631619"/>
              <a:ext cx="7207048" cy="3262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1" indent="-342900">
                <a:lnSpc>
                  <a:spcPct val="95000"/>
                </a:lnSpc>
                <a:spcBef>
                  <a:spcPct val="20000"/>
                </a:spcBef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addr — 段内偏移</a:t>
              </a:r>
            </a:p>
          </p:txBody>
        </p:sp>
        <p:pic>
          <p:nvPicPr>
            <p:cNvPr id="142" name="图片 14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1040" y="2722843"/>
              <a:ext cx="151066" cy="148997"/>
            </a:xfrm>
            <a:prstGeom prst="rect">
              <a:avLst/>
            </a:prstGeom>
          </p:spPr>
        </p:pic>
        <p:sp>
          <p:nvSpPr>
            <p:cNvPr id="143" name="矩形 8"/>
            <p:cNvSpPr>
              <a:spLocks noChangeArrowheads="1"/>
            </p:cNvSpPr>
            <p:nvPr/>
          </p:nvSpPr>
          <p:spPr bwMode="auto">
            <a:xfrm>
              <a:off x="520709" y="2055500"/>
              <a:ext cx="324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027151" y="3969709"/>
            <a:ext cx="3278013" cy="1757917"/>
            <a:chOff x="994460" y="3030514"/>
            <a:chExt cx="3278013" cy="1757917"/>
          </a:xfrm>
        </p:grpSpPr>
        <p:sp>
          <p:nvSpPr>
            <p:cNvPr id="83" name="Rectangle 1"/>
            <p:cNvSpPr>
              <a:spLocks noChangeArrowheads="1"/>
            </p:cNvSpPr>
            <p:nvPr/>
          </p:nvSpPr>
          <p:spPr bwMode="auto">
            <a:xfrm>
              <a:off x="998504" y="3030514"/>
              <a:ext cx="3246983" cy="1262208"/>
            </a:xfrm>
            <a:prstGeom prst="rect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12600" cmpd="sng">
              <a:solidFill>
                <a:srgbClr val="11576A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1143891" y="4452785"/>
              <a:ext cx="3005372" cy="335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“段基址</a:t>
              </a:r>
              <a:r>
                <a:rPr lang="en-US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+</a:t>
              </a:r>
              <a:r>
                <a:rPr lang="zh-CN" altLang="en-US" sz="16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段内偏移”实现方案</a:t>
              </a:r>
            </a:p>
          </p:txBody>
        </p:sp>
        <p:sp>
          <p:nvSpPr>
            <p:cNvPr id="87" name="Rectangle 5"/>
            <p:cNvSpPr>
              <a:spLocks noChangeArrowheads="1"/>
            </p:cNvSpPr>
            <p:nvPr/>
          </p:nvSpPr>
          <p:spPr bwMode="auto">
            <a:xfrm>
              <a:off x="1484409" y="3928995"/>
              <a:ext cx="329272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s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grpSp>
          <p:nvGrpSpPr>
            <p:cNvPr id="89" name="Group 8"/>
            <p:cNvGrpSpPr>
              <a:grpSpLocks/>
            </p:cNvGrpSpPr>
            <p:nvPr/>
          </p:nvGrpSpPr>
          <p:grpSpPr bwMode="auto">
            <a:xfrm>
              <a:off x="2436781" y="3131125"/>
              <a:ext cx="1599482" cy="282397"/>
              <a:chOff x="0" y="0"/>
              <a:chExt cx="1399" cy="247"/>
            </a:xfrm>
          </p:grpSpPr>
          <p:sp>
            <p:nvSpPr>
              <p:cNvPr id="97" name="Rectangle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8" name="Rectangle 9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9" name="Rectangle 10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0" name="Rectangle 11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1" name="Rectangle 12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2" name="Rectangle 13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3" name="Rectangle 14"/>
              <p:cNvSpPr>
                <a:spLocks noChangeArrowheads="1"/>
              </p:cNvSpPr>
              <p:nvPr/>
            </p:nvSpPr>
            <p:spPr bwMode="auto">
              <a:xfrm>
                <a:off x="76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4" name="Rectangle 15"/>
              <p:cNvSpPr>
                <a:spLocks noChangeArrowheads="1"/>
              </p:cNvSpPr>
              <p:nvPr/>
            </p:nvSpPr>
            <p:spPr bwMode="auto">
              <a:xfrm>
                <a:off x="89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5" name="Rectangle 16"/>
              <p:cNvSpPr>
                <a:spLocks noChangeArrowheads="1"/>
              </p:cNvSpPr>
              <p:nvPr/>
            </p:nvSpPr>
            <p:spPr bwMode="auto">
              <a:xfrm>
                <a:off x="102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6" name="Rectangle 17"/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107" name="Rectangle 18"/>
              <p:cNvSpPr>
                <a:spLocks noChangeArrowheads="1"/>
              </p:cNvSpPr>
              <p:nvPr/>
            </p:nvSpPr>
            <p:spPr bwMode="auto">
              <a:xfrm>
                <a:off x="128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grpSp>
          <p:nvGrpSpPr>
            <p:cNvPr id="90" name="Group 20"/>
            <p:cNvGrpSpPr>
              <a:grpSpLocks/>
            </p:cNvGrpSpPr>
            <p:nvPr/>
          </p:nvGrpSpPr>
          <p:grpSpPr bwMode="auto">
            <a:xfrm>
              <a:off x="1208872" y="3131125"/>
              <a:ext cx="867768" cy="282397"/>
              <a:chOff x="0" y="0"/>
              <a:chExt cx="759" cy="247"/>
            </a:xfrm>
          </p:grpSpPr>
          <p:sp>
            <p:nvSpPr>
              <p:cNvPr id="91" name="Rectangle 2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2" name="Rectangle 21"/>
              <p:cNvSpPr>
                <a:spLocks noChangeArrowheads="1"/>
              </p:cNvSpPr>
              <p:nvPr/>
            </p:nvSpPr>
            <p:spPr bwMode="auto">
              <a:xfrm>
                <a:off x="128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3" name="Rectangle 22"/>
              <p:cNvSpPr>
                <a:spLocks noChangeArrowheads="1"/>
              </p:cNvSpPr>
              <p:nvPr/>
            </p:nvSpPr>
            <p:spPr bwMode="auto">
              <a:xfrm>
                <a:off x="256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4" name="Rectangle 23"/>
              <p:cNvSpPr>
                <a:spLocks noChangeArrowheads="1"/>
              </p:cNvSpPr>
              <p:nvPr/>
            </p:nvSpPr>
            <p:spPr bwMode="auto">
              <a:xfrm>
                <a:off x="384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5" name="Rectangle 24"/>
              <p:cNvSpPr>
                <a:spLocks noChangeArrowheads="1"/>
              </p:cNvSpPr>
              <p:nvPr/>
            </p:nvSpPr>
            <p:spPr bwMode="auto">
              <a:xfrm>
                <a:off x="512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  <p:sp>
            <p:nvSpPr>
              <p:cNvPr id="96" name="Rectangle 25"/>
              <p:cNvSpPr>
                <a:spLocks noChangeArrowheads="1"/>
              </p:cNvSpPr>
              <p:nvPr/>
            </p:nvSpPr>
            <p:spPr bwMode="auto">
              <a:xfrm>
                <a:off x="640" y="0"/>
                <a:ext cx="120" cy="248"/>
              </a:xfrm>
              <a:prstGeom prst="rect">
                <a:avLst/>
              </a:prstGeom>
              <a:solidFill>
                <a:srgbClr val="CCFFFF"/>
              </a:solidFill>
              <a:ln w="12700" cmpd="sng">
                <a:solidFill>
                  <a:srgbClr val="007C8B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buSzPct val="100000"/>
                </a:pPr>
                <a:endParaRPr lang="zh-CN" altLang="en-US">
                  <a:solidFill>
                    <a:srgbClr val="000099"/>
                  </a:solidFill>
                  <a:sym typeface="Comic Sans MS" charset="0"/>
                </a:endParaRPr>
              </a:p>
            </p:txBody>
          </p:sp>
        </p:grpSp>
        <p:sp>
          <p:nvSpPr>
            <p:cNvPr id="108" name="Rectangle 26"/>
            <p:cNvSpPr>
              <a:spLocks noChangeArrowheads="1"/>
            </p:cNvSpPr>
            <p:nvPr/>
          </p:nvSpPr>
          <p:spPr bwMode="auto">
            <a:xfrm>
              <a:off x="3013006" y="3928995"/>
              <a:ext cx="731714" cy="304868"/>
            </a:xfrm>
            <a:prstGeom prst="rect">
              <a:avLst/>
            </a:prstGeom>
            <a:gradFill>
              <a:gsLst>
                <a:gs pos="100000">
                  <a:srgbClr val="FDD000"/>
                </a:gs>
                <a:gs pos="0">
                  <a:srgbClr val="FFF9B1"/>
                </a:gs>
              </a:gsLst>
              <a:lin ang="5400000" scaled="0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i="1" dirty="0">
                  <a:solidFill>
                    <a:srgbClr val="007C8B"/>
                  </a:solidFill>
                  <a:sym typeface="Comic Sans MS" charset="0"/>
                </a:rPr>
                <a:t>addr</a:t>
              </a:r>
              <a:endParaRPr lang="zh-CN" altLang="en-US" sz="1400" dirty="0">
                <a:solidFill>
                  <a:srgbClr val="007C8B"/>
                </a:solidFill>
              </a:endParaRPr>
            </a:p>
          </p:txBody>
        </p:sp>
        <p:sp>
          <p:nvSpPr>
            <p:cNvPr id="110" name="Rectangle 28"/>
            <p:cNvSpPr>
              <a:spLocks noChangeArrowheads="1"/>
            </p:cNvSpPr>
            <p:nvPr/>
          </p:nvSpPr>
          <p:spPr bwMode="auto">
            <a:xfrm>
              <a:off x="2299567" y="3375267"/>
              <a:ext cx="426141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zh-CN" altLang="en-US" baseline="-25000" dirty="0">
                  <a:solidFill>
                    <a:srgbClr val="FFF9B1"/>
                  </a:solidFill>
                  <a:sym typeface="Comic Sans MS" charset="0"/>
                </a:rPr>
                <a:t>1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1" name="Rectangle 29"/>
            <p:cNvSpPr>
              <a:spLocks noChangeArrowheads="1"/>
            </p:cNvSpPr>
            <p:nvPr/>
          </p:nvSpPr>
          <p:spPr bwMode="auto">
            <a:xfrm>
              <a:off x="1985176" y="3435244"/>
              <a:ext cx="329961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2" name="Rectangle 30"/>
            <p:cNvSpPr>
              <a:spLocks noChangeArrowheads="1"/>
            </p:cNvSpPr>
            <p:nvPr/>
          </p:nvSpPr>
          <p:spPr bwMode="auto">
            <a:xfrm>
              <a:off x="3942512" y="3435244"/>
              <a:ext cx="329961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dirty="0">
                  <a:solidFill>
                    <a:srgbClr val="FFF9B1"/>
                  </a:solidFill>
                  <a:sym typeface="Comic Sans MS" charset="0"/>
                </a:rPr>
                <a:t>0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994460" y="3370694"/>
              <a:ext cx="426141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i="1" dirty="0">
                  <a:solidFill>
                    <a:srgbClr val="FFF9B1"/>
                  </a:solidFill>
                  <a:sym typeface="Comic Sans MS" charset="0"/>
                </a:rPr>
                <a:t>n</a:t>
              </a:r>
              <a:r>
                <a:rPr lang="zh-CN" altLang="en-US" baseline="-25000" dirty="0">
                  <a:solidFill>
                    <a:srgbClr val="FFF9B1"/>
                  </a:solidFill>
                  <a:sym typeface="Comic Sans MS" charset="0"/>
                </a:rPr>
                <a:t>2</a:t>
              </a:r>
              <a:endParaRPr lang="zh-CN" altLang="en-US" dirty="0">
                <a:solidFill>
                  <a:srgbClr val="FFF9B1"/>
                </a:solidFill>
              </a:endParaRPr>
            </a:p>
          </p:txBody>
        </p:sp>
        <p:sp>
          <p:nvSpPr>
            <p:cNvPr id="71" name="AutoShape 50"/>
            <p:cNvSpPr>
              <a:spLocks/>
            </p:cNvSpPr>
            <p:nvPr/>
          </p:nvSpPr>
          <p:spPr bwMode="auto">
            <a:xfrm rot="16200000">
              <a:off x="3150203" y="2982474"/>
              <a:ext cx="173783" cy="1600623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2" name="AutoShape 50"/>
            <p:cNvSpPr>
              <a:spLocks/>
            </p:cNvSpPr>
            <p:nvPr/>
          </p:nvSpPr>
          <p:spPr bwMode="auto">
            <a:xfrm rot="16200000">
              <a:off x="1553612" y="3345502"/>
              <a:ext cx="173782" cy="874568"/>
            </a:xfrm>
            <a:prstGeom prst="leftBrace">
              <a:avLst>
                <a:gd name="adj1" fmla="val 43791"/>
                <a:gd name="adj2" fmla="val 50000"/>
              </a:avLst>
            </a:prstGeom>
            <a:noFill/>
            <a:ln w="12600" cmpd="sng">
              <a:solidFill>
                <a:srgbClr val="FFF9B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</p:grpSp>
      <p:sp>
        <p:nvSpPr>
          <p:cNvPr id="13" name="右箭头 12"/>
          <p:cNvSpPr/>
          <p:nvPr/>
        </p:nvSpPr>
        <p:spPr>
          <a:xfrm>
            <a:off x="5441833" y="4445825"/>
            <a:ext cx="508479" cy="271524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4E2820-842F-5DC7-2267-37F2BBC9F033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92AA2D98-4901-D292-BCC8-5624C9906DF3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段访问机制</a:t>
            </a:r>
          </a:p>
        </p:txBody>
      </p:sp>
    </p:spTree>
    <p:extLst>
      <p:ext uri="{BB962C8B-B14F-4D97-AF65-F5344CB8AC3E}">
        <p14:creationId xmlns:p14="http://schemas.microsoft.com/office/powerpoint/2010/main" val="291900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679522" y="1960500"/>
            <a:ext cx="1512822" cy="3540602"/>
            <a:chOff x="5004048" y="1103250"/>
            <a:chExt cx="1512822" cy="3540602"/>
          </a:xfrm>
        </p:grpSpPr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5565096" y="1439135"/>
              <a:ext cx="800645" cy="3128504"/>
            </a:xfrm>
            <a:prstGeom prst="rect">
              <a:avLst/>
            </a:prstGeom>
            <a:solidFill>
              <a:srgbClr val="FFFFFF"/>
            </a:solidFill>
            <a:ln w="12600" cmpd="sng">
              <a:solidFill>
                <a:srgbClr val="000099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5562052" y="2223545"/>
              <a:ext cx="803689" cy="97416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zh-CN" altLang="en-US" sz="800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5567055" y="4366717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3" name="Rectangle 8"/>
            <p:cNvSpPr>
              <a:spLocks noChangeArrowheads="1"/>
            </p:cNvSpPr>
            <p:nvPr/>
          </p:nvSpPr>
          <p:spPr bwMode="auto">
            <a:xfrm>
              <a:off x="5567055" y="4171883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4" name="Rectangle 9"/>
            <p:cNvSpPr>
              <a:spLocks noChangeArrowheads="1"/>
            </p:cNvSpPr>
            <p:nvPr/>
          </p:nvSpPr>
          <p:spPr bwMode="auto">
            <a:xfrm>
              <a:off x="5567055" y="3977049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5567055" y="3782215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5567055" y="3587381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5567055" y="3392548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5567055" y="3197714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29" name="Rectangle 14"/>
            <p:cNvSpPr>
              <a:spLocks noChangeArrowheads="1"/>
            </p:cNvSpPr>
            <p:nvPr/>
          </p:nvSpPr>
          <p:spPr bwMode="auto">
            <a:xfrm>
              <a:off x="5567055" y="3002880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37" name="Rectangle 15"/>
            <p:cNvSpPr>
              <a:spLocks noChangeArrowheads="1"/>
            </p:cNvSpPr>
            <p:nvPr/>
          </p:nvSpPr>
          <p:spPr bwMode="auto">
            <a:xfrm>
              <a:off x="5567055" y="2808046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4" name="Rectangle 16"/>
            <p:cNvSpPr>
              <a:spLocks noChangeArrowheads="1"/>
            </p:cNvSpPr>
            <p:nvPr/>
          </p:nvSpPr>
          <p:spPr bwMode="auto">
            <a:xfrm>
              <a:off x="5567055" y="2613212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5" name="Rectangle 17"/>
            <p:cNvSpPr>
              <a:spLocks noChangeArrowheads="1"/>
            </p:cNvSpPr>
            <p:nvPr/>
          </p:nvSpPr>
          <p:spPr bwMode="auto">
            <a:xfrm>
              <a:off x="5567055" y="2418378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6" name="Rectangle 18"/>
            <p:cNvSpPr>
              <a:spLocks noChangeArrowheads="1"/>
            </p:cNvSpPr>
            <p:nvPr/>
          </p:nvSpPr>
          <p:spPr bwMode="auto">
            <a:xfrm>
              <a:off x="5567055" y="2223545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7" name="Rectangle 19"/>
            <p:cNvSpPr>
              <a:spLocks noChangeArrowheads="1"/>
            </p:cNvSpPr>
            <p:nvPr/>
          </p:nvSpPr>
          <p:spPr bwMode="auto">
            <a:xfrm>
              <a:off x="5567055" y="2028711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5567055" y="1833877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49" name="Rectangle 21"/>
            <p:cNvSpPr>
              <a:spLocks noChangeArrowheads="1"/>
            </p:cNvSpPr>
            <p:nvPr/>
          </p:nvSpPr>
          <p:spPr bwMode="auto">
            <a:xfrm>
              <a:off x="5567055" y="1639043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5567055" y="1444209"/>
              <a:ext cx="803689" cy="186716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51" name="Rectangle 23"/>
            <p:cNvSpPr>
              <a:spLocks noChangeArrowheads="1"/>
            </p:cNvSpPr>
            <p:nvPr/>
          </p:nvSpPr>
          <p:spPr bwMode="auto">
            <a:xfrm>
              <a:off x="5287979" y="4369761"/>
              <a:ext cx="27706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0</a:t>
              </a:r>
            </a:p>
          </p:txBody>
        </p:sp>
        <p:sp>
          <p:nvSpPr>
            <p:cNvPr id="52" name="Rectangle 24"/>
            <p:cNvSpPr>
              <a:spLocks noChangeArrowheads="1"/>
            </p:cNvSpPr>
            <p:nvPr/>
          </p:nvSpPr>
          <p:spPr bwMode="auto">
            <a:xfrm>
              <a:off x="5498122" y="2380832"/>
              <a:ext cx="93662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程序段</a:t>
              </a:r>
              <a:endParaRPr lang="zh-CN" altLang="en-US" sz="12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5420930" y="3191817"/>
              <a:ext cx="1095940" cy="1014"/>
            </a:xfrm>
            <a:prstGeom prst="line">
              <a:avLst/>
            </a:prstGeom>
            <a:noFill/>
            <a:ln w="28575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>
              <a:off x="5420930" y="2217648"/>
              <a:ext cx="1095940" cy="1014"/>
            </a:xfrm>
            <a:prstGeom prst="line">
              <a:avLst/>
            </a:prstGeom>
            <a:noFill/>
            <a:ln w="28575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5004048" y="2957215"/>
              <a:ext cx="560794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1000</a:t>
              </a:r>
            </a:p>
          </p:txBody>
        </p:sp>
        <p:sp>
          <p:nvSpPr>
            <p:cNvPr id="56" name="Rectangle 29"/>
            <p:cNvSpPr>
              <a:spLocks noChangeArrowheads="1"/>
            </p:cNvSpPr>
            <p:nvPr/>
          </p:nvSpPr>
          <p:spPr bwMode="auto">
            <a:xfrm>
              <a:off x="5004048" y="2169762"/>
              <a:ext cx="560794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urier New" charset="0"/>
                </a:rPr>
                <a:t>1500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68" name="Rectangle 41"/>
            <p:cNvSpPr>
              <a:spLocks noChangeArrowheads="1"/>
            </p:cNvSpPr>
            <p:nvPr/>
          </p:nvSpPr>
          <p:spPr bwMode="auto">
            <a:xfrm>
              <a:off x="5554660" y="1103250"/>
              <a:ext cx="798038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物理地址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39430" y="3698783"/>
            <a:ext cx="1897842" cy="1322528"/>
            <a:chOff x="3663956" y="2841533"/>
            <a:chExt cx="1897842" cy="1322528"/>
          </a:xfrm>
        </p:grpSpPr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>
              <a:off x="4141002" y="3779171"/>
              <a:ext cx="644150" cy="384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段基址</a:t>
              </a:r>
              <a:endParaRPr lang="en-US" altLang="zh-CN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algn="ctr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</a:p>
          </p:txBody>
        </p:sp>
        <p:sp>
          <p:nvSpPr>
            <p:cNvPr id="57" name="Oval 30"/>
            <p:cNvSpPr>
              <a:spLocks noChangeArrowheads="1"/>
            </p:cNvSpPr>
            <p:nvPr/>
          </p:nvSpPr>
          <p:spPr bwMode="auto">
            <a:xfrm>
              <a:off x="4248457" y="2841533"/>
              <a:ext cx="300369" cy="308487"/>
            </a:xfrm>
            <a:prstGeom prst="ellipse">
              <a:avLst/>
            </a:prstGeom>
            <a:solidFill>
              <a:srgbClr val="CCFFFF"/>
            </a:solidFill>
            <a:ln w="25560" cmpd="sng">
              <a:solidFill>
                <a:srgbClr val="007C8B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007C8B"/>
                  </a:solidFill>
                  <a:sym typeface="Comic Sans MS" charset="0"/>
                </a:rPr>
                <a:t>+</a:t>
              </a:r>
              <a:endParaRPr lang="zh-CN" altLang="en-US" sz="2000" dirty="0">
                <a:solidFill>
                  <a:srgbClr val="007C8B"/>
                </a:solidFill>
              </a:endParaRPr>
            </a:p>
          </p:txBody>
        </p:sp>
        <p:sp>
          <p:nvSpPr>
            <p:cNvPr id="58" name="Rectangle 31"/>
            <p:cNvSpPr>
              <a:spLocks noChangeArrowheads="1"/>
            </p:cNvSpPr>
            <p:nvPr/>
          </p:nvSpPr>
          <p:spPr bwMode="auto">
            <a:xfrm>
              <a:off x="4142922" y="3434152"/>
              <a:ext cx="511439" cy="23542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1000</a:t>
              </a: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3683236" y="3003894"/>
              <a:ext cx="554059" cy="101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Rectangle 42"/>
            <p:cNvSpPr>
              <a:spLocks noChangeArrowheads="1"/>
            </p:cNvSpPr>
            <p:nvPr/>
          </p:nvSpPr>
          <p:spPr bwMode="auto">
            <a:xfrm>
              <a:off x="3663956" y="2963304"/>
              <a:ext cx="362021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是</a:t>
              </a:r>
            </a:p>
          </p:txBody>
        </p:sp>
        <p:sp>
          <p:nvSpPr>
            <p:cNvPr id="72" name="Line 47"/>
            <p:cNvSpPr>
              <a:spLocks noChangeShapeType="1"/>
            </p:cNvSpPr>
            <p:nvPr/>
          </p:nvSpPr>
          <p:spPr bwMode="auto">
            <a:xfrm>
              <a:off x="4552885" y="2995777"/>
              <a:ext cx="1008913" cy="0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48"/>
            <p:cNvSpPr>
              <a:spLocks noChangeShapeType="1"/>
            </p:cNvSpPr>
            <p:nvPr/>
          </p:nvSpPr>
          <p:spPr bwMode="auto">
            <a:xfrm>
              <a:off x="4399656" y="3154079"/>
              <a:ext cx="1015" cy="255719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" name="AutoShape 81"/>
          <p:cNvSpPr>
            <a:spLocks/>
          </p:cNvSpPr>
          <p:nvPr/>
        </p:nvSpPr>
        <p:spPr bwMode="auto">
          <a:xfrm flipV="1">
            <a:off x="6863046" y="4591771"/>
            <a:ext cx="170480" cy="168450"/>
          </a:xfrm>
          <a:custGeom>
            <a:avLst/>
            <a:gdLst/>
            <a:ahLst/>
            <a:cxnLst/>
            <a:rect l="0" t="0" r="0" b="0"/>
            <a:pathLst/>
          </a:custGeom>
          <a:noFill/>
          <a:ln w="19080" cmpd="sng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3575068" y="3674429"/>
            <a:ext cx="1545637" cy="1857116"/>
            <a:chOff x="899592" y="2817179"/>
            <a:chExt cx="1545637" cy="1857116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1563708" y="3556939"/>
              <a:ext cx="876752" cy="819926"/>
            </a:xfrm>
            <a:prstGeom prst="rect">
              <a:avLst/>
            </a:prstGeom>
            <a:solidFill>
              <a:srgbClr val="FFFFFF"/>
            </a:solidFill>
            <a:ln w="12600" cmpd="sng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567463" y="3568101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1750054" y="4400204"/>
              <a:ext cx="490261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段表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1043608" y="4055320"/>
              <a:ext cx="552029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段号</a:t>
              </a:r>
            </a:p>
          </p:txBody>
        </p:sp>
        <p:sp>
          <p:nvSpPr>
            <p:cNvPr id="76" name="Line 51"/>
            <p:cNvSpPr>
              <a:spLocks noChangeShapeType="1"/>
            </p:cNvSpPr>
            <p:nvPr/>
          </p:nvSpPr>
          <p:spPr bwMode="auto">
            <a:xfrm flipV="1">
              <a:off x="1508607" y="3961827"/>
              <a:ext cx="1014" cy="448524"/>
            </a:xfrm>
            <a:prstGeom prst="line">
              <a:avLst/>
            </a:prstGeom>
            <a:noFill/>
            <a:ln w="12600" cmpd="sng">
              <a:solidFill>
                <a:srgbClr val="007C8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52"/>
            <p:cNvSpPr>
              <a:spLocks noChangeArrowheads="1"/>
            </p:cNvSpPr>
            <p:nvPr/>
          </p:nvSpPr>
          <p:spPr bwMode="auto">
            <a:xfrm>
              <a:off x="1567463" y="4176956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2005839" y="4176956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5" name="Rectangle 69"/>
            <p:cNvSpPr>
              <a:spLocks noChangeArrowheads="1"/>
            </p:cNvSpPr>
            <p:nvPr/>
          </p:nvSpPr>
          <p:spPr bwMode="auto">
            <a:xfrm>
              <a:off x="1567463" y="3974005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6" name="Rectangle 70"/>
            <p:cNvSpPr>
              <a:spLocks noChangeArrowheads="1"/>
            </p:cNvSpPr>
            <p:nvPr/>
          </p:nvSpPr>
          <p:spPr bwMode="auto">
            <a:xfrm>
              <a:off x="2005839" y="3974005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7" name="Rectangle 71"/>
            <p:cNvSpPr>
              <a:spLocks noChangeArrowheads="1"/>
            </p:cNvSpPr>
            <p:nvPr/>
          </p:nvSpPr>
          <p:spPr bwMode="auto">
            <a:xfrm>
              <a:off x="1567463" y="3771053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基址</a:t>
              </a:r>
            </a:p>
          </p:txBody>
        </p:sp>
        <p:sp>
          <p:nvSpPr>
            <p:cNvPr id="98" name="Rectangle 72"/>
            <p:cNvSpPr>
              <a:spLocks noChangeArrowheads="1"/>
            </p:cNvSpPr>
            <p:nvPr/>
          </p:nvSpPr>
          <p:spPr bwMode="auto">
            <a:xfrm>
              <a:off x="2005839" y="3771053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长度</a:t>
              </a:r>
            </a:p>
          </p:txBody>
        </p:sp>
        <p:sp>
          <p:nvSpPr>
            <p:cNvPr id="99" name="Rectangle 73"/>
            <p:cNvSpPr>
              <a:spLocks noChangeArrowheads="1"/>
            </p:cNvSpPr>
            <p:nvPr/>
          </p:nvSpPr>
          <p:spPr bwMode="auto">
            <a:xfrm>
              <a:off x="2005839" y="3568101"/>
              <a:ext cx="439390" cy="202952"/>
            </a:xfrm>
            <a:prstGeom prst="rect">
              <a:avLst/>
            </a:prstGeom>
            <a:noFill/>
            <a:ln w="28575" cmpd="sng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1" name="AutoShape 75"/>
            <p:cNvSpPr>
              <a:spLocks/>
            </p:cNvSpPr>
            <p:nvPr/>
          </p:nvSpPr>
          <p:spPr bwMode="auto">
            <a:xfrm>
              <a:off x="908884" y="3694946"/>
              <a:ext cx="186716" cy="18671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76"/>
            <p:cNvSpPr>
              <a:spLocks noChangeShapeType="1"/>
            </p:cNvSpPr>
            <p:nvPr/>
          </p:nvSpPr>
          <p:spPr bwMode="auto">
            <a:xfrm>
              <a:off x="906855" y="2817179"/>
              <a:ext cx="4059" cy="107767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Line 77"/>
            <p:cNvSpPr>
              <a:spLocks noChangeShapeType="1"/>
            </p:cNvSpPr>
            <p:nvPr/>
          </p:nvSpPr>
          <p:spPr bwMode="auto">
            <a:xfrm>
              <a:off x="910914" y="3892139"/>
              <a:ext cx="638284" cy="10148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TextBox 114"/>
            <p:cNvSpPr>
              <a:spLocks noChangeArrowheads="1"/>
            </p:cNvSpPr>
            <p:nvPr/>
          </p:nvSpPr>
          <p:spPr bwMode="auto">
            <a:xfrm>
              <a:off x="899592" y="3651870"/>
              <a:ext cx="75842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10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段描述符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150132" y="4959114"/>
            <a:ext cx="2349168" cy="437362"/>
            <a:chOff x="2474658" y="4101864"/>
            <a:chExt cx="2349168" cy="437362"/>
          </a:xfrm>
        </p:grpSpPr>
        <p:sp>
          <p:nvSpPr>
            <p:cNvPr id="115" name="Line 90"/>
            <p:cNvSpPr>
              <a:spLocks noChangeShapeType="1"/>
            </p:cNvSpPr>
            <p:nvPr/>
          </p:nvSpPr>
          <p:spPr bwMode="auto">
            <a:xfrm flipH="1" flipV="1">
              <a:off x="2474658" y="4101864"/>
              <a:ext cx="875737" cy="321679"/>
            </a:xfrm>
            <a:prstGeom prst="line">
              <a:avLst/>
            </a:prstGeom>
            <a:noFill/>
            <a:ln w="38100" cap="rnd" cmpd="sng">
              <a:solidFill>
                <a:srgbClr val="007C8B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AutoShape 91"/>
            <p:cNvSpPr>
              <a:spLocks noChangeArrowheads="1"/>
            </p:cNvSpPr>
            <p:nvPr/>
          </p:nvSpPr>
          <p:spPr bwMode="auto">
            <a:xfrm>
              <a:off x="3259067" y="4239872"/>
              <a:ext cx="1564759" cy="299354"/>
            </a:xfrm>
            <a:prstGeom prst="flowChartAlternateProcess">
              <a:avLst/>
            </a:prstGeom>
            <a:gradFill>
              <a:gsLst>
                <a:gs pos="100000">
                  <a:srgbClr val="005072"/>
                </a:gs>
                <a:gs pos="0">
                  <a:srgbClr val="0093DD"/>
                </a:gs>
              </a:gsLst>
              <a:lin ang="5400000" scaled="0"/>
            </a:gradFill>
            <a:ln w="9525" cmpd="sng">
              <a:solidFill>
                <a:srgbClr val="007C8B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FFF9B1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操作系统设置段表</a:t>
              </a:r>
            </a:p>
          </p:txBody>
        </p:sp>
      </p:grpSp>
      <p:sp>
        <p:nvSpPr>
          <p:cNvPr id="106" name="Line 80"/>
          <p:cNvSpPr>
            <a:spLocks noChangeShapeType="1"/>
          </p:cNvSpPr>
          <p:nvPr/>
        </p:nvSpPr>
        <p:spPr bwMode="auto">
          <a:xfrm flipV="1">
            <a:off x="4551020" y="4545092"/>
            <a:ext cx="2257231" cy="219909"/>
          </a:xfrm>
          <a:prstGeom prst="line">
            <a:avLst/>
          </a:prstGeom>
          <a:noFill/>
          <a:ln w="19080" cmpd="sng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78"/>
          <p:cNvSpPr>
            <a:spLocks noChangeShapeType="1"/>
          </p:cNvSpPr>
          <p:nvPr/>
        </p:nvSpPr>
        <p:spPr bwMode="auto">
          <a:xfrm flipV="1">
            <a:off x="4976959" y="4545091"/>
            <a:ext cx="956569" cy="111626"/>
          </a:xfrm>
          <a:prstGeom prst="line">
            <a:avLst/>
          </a:prstGeom>
          <a:noFill/>
          <a:ln w="19080" cmpd="sng">
            <a:solidFill>
              <a:schemeClr val="tx1">
                <a:lumMod val="95000"/>
                <a:lumOff val="5000"/>
              </a:schemeClr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251840" y="2015297"/>
            <a:ext cx="1384722" cy="2047834"/>
            <a:chOff x="576366" y="1158047"/>
            <a:chExt cx="1384722" cy="2047834"/>
          </a:xfrm>
        </p:grpSpPr>
        <p:sp>
          <p:nvSpPr>
            <p:cNvPr id="17" name="AutoShape 2"/>
            <p:cNvSpPr>
              <a:spLocks noChangeArrowheads="1"/>
            </p:cNvSpPr>
            <p:nvPr/>
          </p:nvSpPr>
          <p:spPr bwMode="auto">
            <a:xfrm rot="16200000" flipH="1">
              <a:off x="1086467" y="1437523"/>
              <a:ext cx="235424" cy="592619"/>
            </a:xfrm>
            <a:prstGeom prst="rightArrow">
              <a:avLst>
                <a:gd name="adj1" fmla="val 75000"/>
                <a:gd name="adj2" fmla="val 50005"/>
              </a:avLst>
            </a:prstGeom>
            <a:solidFill>
              <a:srgbClr val="007C8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78" name="Oval 53"/>
            <p:cNvSpPr>
              <a:spLocks noChangeArrowheads="1"/>
            </p:cNvSpPr>
            <p:nvPr/>
          </p:nvSpPr>
          <p:spPr bwMode="auto">
            <a:xfrm>
              <a:off x="956578" y="1883600"/>
              <a:ext cx="495203" cy="430258"/>
            </a:xfrm>
            <a:prstGeom prst="ellipse">
              <a:avLst/>
            </a:prstGeom>
            <a:solidFill>
              <a:srgbClr val="FFFFCC"/>
            </a:solidFill>
            <a:ln w="28440" cmpd="sng">
              <a:solidFill>
                <a:srgbClr val="007C8B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sym typeface="Times New Roman" charset="0"/>
                </a:rPr>
                <a:t>CPU</a:t>
              </a:r>
              <a:endParaRPr lang="zh-CN" altLang="en-US" sz="1400" dirty="0">
                <a:solidFill>
                  <a:srgbClr val="005072"/>
                </a:solidFill>
              </a:endParaRPr>
            </a:p>
          </p:txBody>
        </p:sp>
        <p:sp>
          <p:nvSpPr>
            <p:cNvPr id="79" name="Rectangle 54"/>
            <p:cNvSpPr>
              <a:spLocks noChangeArrowheads="1"/>
            </p:cNvSpPr>
            <p:nvPr/>
          </p:nvSpPr>
          <p:spPr bwMode="auto">
            <a:xfrm>
              <a:off x="1587962" y="2749190"/>
              <a:ext cx="261032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0</a:t>
              </a:r>
            </a:p>
          </p:txBody>
        </p:sp>
        <p:sp>
          <p:nvSpPr>
            <p:cNvPr id="80" name="Rectangle 55"/>
            <p:cNvSpPr>
              <a:spLocks noChangeArrowheads="1"/>
            </p:cNvSpPr>
            <p:nvPr/>
          </p:nvSpPr>
          <p:spPr bwMode="auto">
            <a:xfrm>
              <a:off x="576366" y="2749190"/>
              <a:ext cx="339580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19</a:t>
              </a:r>
              <a:endParaRPr lang="zh-CN" altLang="en-US" sz="10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</p:txBody>
        </p:sp>
        <p:sp>
          <p:nvSpPr>
            <p:cNvPr id="81" name="Rectangle 56"/>
            <p:cNvSpPr>
              <a:spLocks noChangeArrowheads="1"/>
            </p:cNvSpPr>
            <p:nvPr/>
          </p:nvSpPr>
          <p:spPr bwMode="auto">
            <a:xfrm>
              <a:off x="1052169" y="2749190"/>
              <a:ext cx="261032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9</a:t>
              </a:r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704918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810453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5" name="Rectangle 59"/>
            <p:cNvSpPr>
              <a:spLocks noChangeArrowheads="1"/>
            </p:cNvSpPr>
            <p:nvPr/>
          </p:nvSpPr>
          <p:spPr bwMode="auto">
            <a:xfrm>
              <a:off x="914973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892970" y="2749190"/>
              <a:ext cx="339580" cy="24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0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10</a:t>
              </a:r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1020508" y="2608138"/>
              <a:ext cx="95387" cy="146125"/>
            </a:xfrm>
            <a:prstGeom prst="rect">
              <a:avLst/>
            </a:prstGeom>
            <a:solidFill>
              <a:srgbClr val="00FF00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1126043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1231578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611560" y="2355726"/>
              <a:ext cx="621033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段号</a:t>
              </a:r>
            </a:p>
          </p:txBody>
        </p:sp>
        <p:sp>
          <p:nvSpPr>
            <p:cNvPr id="91" name="Rectangle 65"/>
            <p:cNvSpPr>
              <a:spLocks noChangeArrowheads="1"/>
            </p:cNvSpPr>
            <p:nvPr/>
          </p:nvSpPr>
          <p:spPr bwMode="auto">
            <a:xfrm>
              <a:off x="1259632" y="2355726"/>
              <a:ext cx="701456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偏移</a:t>
              </a:r>
            </a:p>
          </p:txBody>
        </p:sp>
        <p:sp>
          <p:nvSpPr>
            <p:cNvPr id="92" name="Line 66"/>
            <p:cNvSpPr>
              <a:spLocks noChangeShapeType="1"/>
            </p:cNvSpPr>
            <p:nvPr/>
          </p:nvSpPr>
          <p:spPr bwMode="auto">
            <a:xfrm flipH="1">
              <a:off x="1199105" y="2346330"/>
              <a:ext cx="10148" cy="251660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810453" y="1158047"/>
              <a:ext cx="787453" cy="454612"/>
            </a:xfrm>
            <a:prstGeom prst="rect">
              <a:avLst/>
            </a:prstGeom>
            <a:solidFill>
              <a:srgbClr val="99FFCC"/>
            </a:solidFill>
            <a:ln w="25560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程序</a:t>
              </a:r>
              <a:r>
                <a:rPr lang="zh-CN" altLang="en-US" sz="1400" b="1" i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P</a:t>
              </a:r>
              <a:endParaRPr lang="zh-CN" altLang="en-US" sz="14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AutoShape 74"/>
            <p:cNvSpPr>
              <a:spLocks/>
            </p:cNvSpPr>
            <p:nvPr/>
          </p:nvSpPr>
          <p:spPr bwMode="auto">
            <a:xfrm>
              <a:off x="1436559" y="2817179"/>
              <a:ext cx="194834" cy="186716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Rectangle 84"/>
            <p:cNvSpPr>
              <a:spLocks noChangeArrowheads="1"/>
            </p:cNvSpPr>
            <p:nvPr/>
          </p:nvSpPr>
          <p:spPr bwMode="auto">
            <a:xfrm>
              <a:off x="1333053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09" name="Rectangle 85"/>
            <p:cNvSpPr>
              <a:spLocks noChangeArrowheads="1"/>
            </p:cNvSpPr>
            <p:nvPr/>
          </p:nvSpPr>
          <p:spPr bwMode="auto">
            <a:xfrm>
              <a:off x="1438588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0" name="Rectangle 86"/>
            <p:cNvSpPr>
              <a:spLocks noChangeArrowheads="1"/>
            </p:cNvSpPr>
            <p:nvPr/>
          </p:nvSpPr>
          <p:spPr bwMode="auto">
            <a:xfrm>
              <a:off x="1543109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1" name="Rectangle 87"/>
            <p:cNvSpPr>
              <a:spLocks noChangeArrowheads="1"/>
            </p:cNvSpPr>
            <p:nvPr/>
          </p:nvSpPr>
          <p:spPr bwMode="auto">
            <a:xfrm>
              <a:off x="1648644" y="2608138"/>
              <a:ext cx="95387" cy="146125"/>
            </a:xfrm>
            <a:prstGeom prst="rect">
              <a:avLst/>
            </a:prstGeom>
            <a:solidFill>
              <a:srgbClr val="A2C1FE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SzPct val="100000"/>
              </a:pPr>
              <a:endParaRPr lang="zh-CN" altLang="en-US">
                <a:solidFill>
                  <a:srgbClr val="000099"/>
                </a:solidFill>
                <a:sym typeface="Comic Sans MS" charset="0"/>
              </a:endParaRPr>
            </a:p>
          </p:txBody>
        </p:sp>
        <p:sp>
          <p:nvSpPr>
            <p:cNvPr id="114" name="Rectangle 35"/>
            <p:cNvSpPr>
              <a:spLocks noChangeArrowheads="1"/>
            </p:cNvSpPr>
            <p:nvPr/>
          </p:nvSpPr>
          <p:spPr bwMode="auto">
            <a:xfrm>
              <a:off x="863019" y="2931790"/>
              <a:ext cx="798038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逻辑地址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296719" y="3108195"/>
            <a:ext cx="2496308" cy="1936457"/>
            <a:chOff x="1621245" y="2250943"/>
            <a:chExt cx="2496308" cy="1936457"/>
          </a:xfrm>
        </p:grpSpPr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3220108" y="3802510"/>
              <a:ext cx="644150" cy="384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段长度</a:t>
              </a:r>
              <a:endParaRPr lang="en-US" altLang="zh-CN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Times New Roman" charset="0"/>
              </a:endParaRPr>
            </a:p>
            <a:p>
              <a:pPr algn="ctr">
                <a:lnSpc>
                  <a:spcPct val="80000"/>
                </a:lnSpc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Times New Roman" charset="0"/>
                </a:rPr>
                <a:t>寄存器</a:t>
              </a:r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 flipH="1">
              <a:off x="1621245" y="3003894"/>
              <a:ext cx="1747415" cy="1015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Oval 36"/>
            <p:cNvSpPr>
              <a:spLocks noChangeArrowheads="1"/>
            </p:cNvSpPr>
            <p:nvPr/>
          </p:nvSpPr>
          <p:spPr bwMode="auto">
            <a:xfrm>
              <a:off x="3376779" y="2841533"/>
              <a:ext cx="300369" cy="308487"/>
            </a:xfrm>
            <a:prstGeom prst="ellipse">
              <a:avLst/>
            </a:prstGeom>
            <a:solidFill>
              <a:srgbClr val="CCFFFF"/>
            </a:solidFill>
            <a:ln w="25560" cmpd="sng">
              <a:solidFill>
                <a:srgbClr val="007C8B"/>
              </a:solidFill>
              <a:round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7C8B"/>
                  </a:solidFill>
                  <a:sym typeface="Comic Sans MS" charset="0"/>
                </a:rPr>
                <a:t>≤</a:t>
              </a:r>
              <a:endParaRPr lang="zh-CN" altLang="en-US" dirty="0">
                <a:solidFill>
                  <a:srgbClr val="007C8B"/>
                </a:solidFill>
              </a:endParaRPr>
            </a:p>
          </p:txBody>
        </p:sp>
        <p:sp>
          <p:nvSpPr>
            <p:cNvPr id="64" name="Rectangle 37"/>
            <p:cNvSpPr>
              <a:spLocks noChangeArrowheads="1"/>
            </p:cNvSpPr>
            <p:nvPr/>
          </p:nvSpPr>
          <p:spPr bwMode="auto">
            <a:xfrm>
              <a:off x="3271244" y="3434152"/>
              <a:ext cx="511439" cy="235424"/>
            </a:xfrm>
            <a:prstGeom prst="rect">
              <a:avLst/>
            </a:prstGeom>
            <a:solidFill>
              <a:srgbClr val="FFFFFF"/>
            </a:solidFill>
            <a:ln w="28575" cmpd="sng">
              <a:solidFill>
                <a:srgbClr val="007C8B"/>
              </a:solidFill>
              <a:miter lim="800000"/>
              <a:headEnd/>
              <a:tailEnd/>
            </a:ln>
          </p:spPr>
          <p:txBody>
            <a:bodyPr wrap="none" lIns="90360" tIns="44280" rIns="90360" bIns="44280" anchor="ctr"/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500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39"/>
            <p:cNvSpPr>
              <a:spLocks noChangeShapeType="1"/>
            </p:cNvSpPr>
            <p:nvPr/>
          </p:nvSpPr>
          <p:spPr bwMode="auto">
            <a:xfrm>
              <a:off x="3534067" y="2455924"/>
              <a:ext cx="1014" cy="377491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2958698" y="2250943"/>
              <a:ext cx="1158855" cy="274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2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  <a:sym typeface="Verdana" charset="0"/>
                </a:rPr>
                <a:t>内存异常</a:t>
              </a:r>
              <a:endParaRPr lang="zh-CN" altLang="en-US" sz="1200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  <a:sym typeface="Comic Sans MS" charset="0"/>
              </a:endParaRPr>
            </a:p>
          </p:txBody>
        </p:sp>
        <p:sp>
          <p:nvSpPr>
            <p:cNvPr id="70" name="Rectangle 43"/>
            <p:cNvSpPr>
              <a:spLocks noChangeArrowheads="1"/>
            </p:cNvSpPr>
            <p:nvPr/>
          </p:nvSpPr>
          <p:spPr bwMode="auto">
            <a:xfrm>
              <a:off x="3508697" y="2589872"/>
              <a:ext cx="362021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buSzPct val="10000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1400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否</a:t>
              </a:r>
            </a:p>
          </p:txBody>
        </p:sp>
        <p:sp>
          <p:nvSpPr>
            <p:cNvPr id="71" name="Line 46"/>
            <p:cNvSpPr>
              <a:spLocks noChangeShapeType="1"/>
            </p:cNvSpPr>
            <p:nvPr/>
          </p:nvSpPr>
          <p:spPr bwMode="auto">
            <a:xfrm>
              <a:off x="3522904" y="3162197"/>
              <a:ext cx="1015" cy="255719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79"/>
            <p:cNvSpPr>
              <a:spLocks/>
            </p:cNvSpPr>
            <p:nvPr/>
          </p:nvSpPr>
          <p:spPr bwMode="auto">
            <a:xfrm flipV="1">
              <a:off x="3327056" y="3675665"/>
              <a:ext cx="170480" cy="156273"/>
            </a:xfrm>
            <a:custGeom>
              <a:avLst/>
              <a:gdLst/>
              <a:ahLst/>
              <a:cxnLst/>
              <a:rect l="0" t="0" r="0" b="0"/>
              <a:pathLst/>
            </a:custGeom>
            <a:noFill/>
            <a:ln w="19080" cmpd="sng">
              <a:solidFill>
                <a:srgbClr val="00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" name="TextBox 97"/>
            <p:cNvSpPr>
              <a:spLocks noChangeArrowheads="1"/>
            </p:cNvSpPr>
            <p:nvPr/>
          </p:nvSpPr>
          <p:spPr bwMode="auto">
            <a:xfrm>
              <a:off x="2751687" y="2675112"/>
              <a:ext cx="63929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buSzPct val="100000"/>
              </a:pPr>
              <a:r>
                <a:rPr lang="zh-CN" altLang="en-US" sz="12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Comic Sans MS" charset="0"/>
                </a:rPr>
                <a:t>MMU</a:t>
              </a:r>
              <a:endParaRPr lang="zh-CN" altLang="en-US" sz="12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7" name="Line 76"/>
            <p:cNvSpPr>
              <a:spLocks noChangeShapeType="1"/>
            </p:cNvSpPr>
            <p:nvPr/>
          </p:nvSpPr>
          <p:spPr bwMode="auto">
            <a:xfrm>
              <a:off x="1628387" y="2794854"/>
              <a:ext cx="0" cy="208026"/>
            </a:xfrm>
            <a:prstGeom prst="line">
              <a:avLst/>
            </a:prstGeom>
            <a:noFill/>
            <a:ln w="19080" cmpd="sng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387152D-E408-D95F-F178-38F34D4E814C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6" name="标题 8">
            <a:extLst>
              <a:ext uri="{FF2B5EF4-FFF2-40B4-BE49-F238E27FC236}">
                <a16:creationId xmlns:a16="http://schemas.microsoft.com/office/drawing/2014/main" id="{81817933-5690-E8DC-A310-0F68E8588FDD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段访问的硬件实现</a:t>
            </a:r>
          </a:p>
        </p:txBody>
      </p:sp>
    </p:spTree>
    <p:extLst>
      <p:ext uri="{BB962C8B-B14F-4D97-AF65-F5344CB8AC3E}">
        <p14:creationId xmlns:p14="http://schemas.microsoft.com/office/powerpoint/2010/main" val="204992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69"/>
          <p:cNvGrpSpPr>
            <a:grpSpLocks/>
          </p:cNvGrpSpPr>
          <p:nvPr/>
        </p:nvGrpSpPr>
        <p:grpSpPr bwMode="auto">
          <a:xfrm>
            <a:off x="2348071" y="1521685"/>
            <a:ext cx="7799387" cy="4981575"/>
            <a:chOff x="1214438" y="1357313"/>
            <a:chExt cx="7800005" cy="4981593"/>
          </a:xfrm>
        </p:grpSpPr>
        <p:sp>
          <p:nvSpPr>
            <p:cNvPr id="118791" name="Text Box 50"/>
            <p:cNvSpPr txBox="1">
              <a:spLocks noChangeArrowheads="1"/>
            </p:cNvSpPr>
            <p:nvPr/>
          </p:nvSpPr>
          <p:spPr bwMode="auto">
            <a:xfrm>
              <a:off x="6000760" y="6000768"/>
              <a:ext cx="203835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Physical Address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792" name="Rectangle 7"/>
            <p:cNvSpPr>
              <a:spLocks noChangeArrowheads="1"/>
            </p:cNvSpPr>
            <p:nvPr/>
          </p:nvSpPr>
          <p:spPr bwMode="auto">
            <a:xfrm>
              <a:off x="2382838" y="3560763"/>
              <a:ext cx="1250950" cy="1787525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       b</a:t>
              </a:r>
            </a:p>
          </p:txBody>
        </p:sp>
        <p:sp>
          <p:nvSpPr>
            <p:cNvPr id="118793" name="Text Box 8"/>
            <p:cNvSpPr txBox="1">
              <a:spLocks noChangeArrowheads="1"/>
            </p:cNvSpPr>
            <p:nvPr/>
          </p:nvSpPr>
          <p:spPr bwMode="auto">
            <a:xfrm>
              <a:off x="2654301" y="3086101"/>
              <a:ext cx="1441228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Seg Table</a:t>
              </a:r>
              <a:endPara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794" name="Line 9"/>
            <p:cNvSpPr>
              <a:spLocks noChangeShapeType="1"/>
            </p:cNvSpPr>
            <p:nvPr/>
          </p:nvSpPr>
          <p:spPr bwMode="auto">
            <a:xfrm>
              <a:off x="2428860" y="4357694"/>
              <a:ext cx="1250950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5" name="Line 10"/>
            <p:cNvSpPr>
              <a:spLocks noChangeShapeType="1"/>
            </p:cNvSpPr>
            <p:nvPr/>
          </p:nvSpPr>
          <p:spPr bwMode="auto">
            <a:xfrm>
              <a:off x="2382838" y="4930776"/>
              <a:ext cx="1250950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796" name="Text Box 11"/>
            <p:cNvSpPr txBox="1">
              <a:spLocks noChangeArrowheads="1"/>
            </p:cNvSpPr>
            <p:nvPr/>
          </p:nvSpPr>
          <p:spPr bwMode="auto">
            <a:xfrm>
              <a:off x="3841751" y="3798888"/>
              <a:ext cx="12096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Overflow</a:t>
              </a:r>
              <a:endPara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797" name="Rectangle 12"/>
            <p:cNvSpPr>
              <a:spLocks noChangeArrowheads="1"/>
            </p:cNvSpPr>
            <p:nvPr/>
          </p:nvSpPr>
          <p:spPr bwMode="auto">
            <a:xfrm>
              <a:off x="3633788" y="1773238"/>
              <a:ext cx="1530350" cy="3571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ST Length</a:t>
              </a:r>
            </a:p>
          </p:txBody>
        </p:sp>
        <p:sp>
          <p:nvSpPr>
            <p:cNvPr id="118798" name="Oval 13"/>
            <p:cNvSpPr>
              <a:spLocks noChangeArrowheads="1"/>
            </p:cNvSpPr>
            <p:nvPr/>
          </p:nvSpPr>
          <p:spPr bwMode="auto">
            <a:xfrm>
              <a:off x="4121151" y="2606676"/>
              <a:ext cx="555625" cy="41751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check</a:t>
              </a:r>
              <a:endPara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799" name="Text Box 14"/>
            <p:cNvSpPr txBox="1">
              <a:spLocks noChangeArrowheads="1"/>
            </p:cNvSpPr>
            <p:nvPr/>
          </p:nvSpPr>
          <p:spPr bwMode="auto">
            <a:xfrm>
              <a:off x="4440238" y="3041651"/>
              <a:ext cx="910827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S&gt;=L</a:t>
              </a:r>
            </a:p>
          </p:txBody>
        </p:sp>
        <p:sp>
          <p:nvSpPr>
            <p:cNvPr id="118800" name="Line 15"/>
            <p:cNvSpPr>
              <a:spLocks noChangeShapeType="1"/>
            </p:cNvSpPr>
            <p:nvPr/>
          </p:nvSpPr>
          <p:spPr bwMode="auto">
            <a:xfrm>
              <a:off x="4398963" y="2130426"/>
              <a:ext cx="1588" cy="47625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1" name="Line 16"/>
            <p:cNvSpPr>
              <a:spLocks noChangeShapeType="1"/>
            </p:cNvSpPr>
            <p:nvPr/>
          </p:nvSpPr>
          <p:spPr bwMode="auto">
            <a:xfrm>
              <a:off x="4398963" y="3044826"/>
              <a:ext cx="1588" cy="714375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2" name="Line 17"/>
            <p:cNvSpPr>
              <a:spLocks noChangeShapeType="1"/>
            </p:cNvSpPr>
            <p:nvPr/>
          </p:nvSpPr>
          <p:spPr bwMode="auto">
            <a:xfrm flipH="1">
              <a:off x="2382838" y="2846388"/>
              <a:ext cx="1738313" cy="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3" name="Rectangle 18"/>
            <p:cNvSpPr>
              <a:spLocks noChangeArrowheads="1"/>
            </p:cNvSpPr>
            <p:nvPr/>
          </p:nvSpPr>
          <p:spPr bwMode="auto">
            <a:xfrm>
              <a:off x="5719763" y="3560763"/>
              <a:ext cx="1042988" cy="1370013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804" name="Text Box 19"/>
            <p:cNvSpPr txBox="1">
              <a:spLocks noChangeArrowheads="1"/>
            </p:cNvSpPr>
            <p:nvPr/>
          </p:nvSpPr>
          <p:spPr bwMode="auto">
            <a:xfrm>
              <a:off x="5789613" y="4115200"/>
              <a:ext cx="347663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</a:p>
          </p:txBody>
        </p:sp>
        <p:sp>
          <p:nvSpPr>
            <p:cNvPr id="118805" name="Text Box 20"/>
            <p:cNvSpPr txBox="1">
              <a:spLocks noChangeArrowheads="1"/>
            </p:cNvSpPr>
            <p:nvPr/>
          </p:nvSpPr>
          <p:spPr bwMode="auto">
            <a:xfrm>
              <a:off x="6372241" y="4114807"/>
              <a:ext cx="485775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118806" name="Line 21"/>
            <p:cNvSpPr>
              <a:spLocks noChangeShapeType="1"/>
            </p:cNvSpPr>
            <p:nvPr/>
          </p:nvSpPr>
          <p:spPr bwMode="auto">
            <a:xfrm>
              <a:off x="5719763" y="3738563"/>
              <a:ext cx="1042988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7" name="Line 22"/>
            <p:cNvSpPr>
              <a:spLocks noChangeShapeType="1"/>
            </p:cNvSpPr>
            <p:nvPr/>
          </p:nvSpPr>
          <p:spPr bwMode="auto">
            <a:xfrm>
              <a:off x="5719763" y="4071938"/>
              <a:ext cx="104298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8" name="Line 23"/>
            <p:cNvSpPr>
              <a:spLocks noChangeShapeType="1"/>
            </p:cNvSpPr>
            <p:nvPr/>
          </p:nvSpPr>
          <p:spPr bwMode="auto">
            <a:xfrm>
              <a:off x="5719763" y="4394201"/>
              <a:ext cx="1042988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9" name="Text Box 24"/>
            <p:cNvSpPr txBox="1">
              <a:spLocks noChangeArrowheads="1"/>
            </p:cNvSpPr>
            <p:nvPr/>
          </p:nvSpPr>
          <p:spPr bwMode="auto">
            <a:xfrm>
              <a:off x="5927726" y="4394201"/>
              <a:ext cx="18415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810" name="Text Box 25"/>
            <p:cNvSpPr txBox="1">
              <a:spLocks noChangeArrowheads="1"/>
            </p:cNvSpPr>
            <p:nvPr/>
          </p:nvSpPr>
          <p:spPr bwMode="auto">
            <a:xfrm>
              <a:off x="6096001" y="4394201"/>
              <a:ext cx="261938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118811" name="Text Box 26"/>
            <p:cNvSpPr txBox="1">
              <a:spLocks noChangeArrowheads="1"/>
            </p:cNvSpPr>
            <p:nvPr/>
          </p:nvSpPr>
          <p:spPr bwMode="auto">
            <a:xfrm>
              <a:off x="6275388" y="4394201"/>
              <a:ext cx="261938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.</a:t>
              </a:r>
            </a:p>
          </p:txBody>
        </p:sp>
        <p:sp>
          <p:nvSpPr>
            <p:cNvPr id="118812" name="Text Box 27"/>
            <p:cNvSpPr txBox="1">
              <a:spLocks noChangeArrowheads="1"/>
            </p:cNvSpPr>
            <p:nvPr/>
          </p:nvSpPr>
          <p:spPr bwMode="auto">
            <a:xfrm>
              <a:off x="5857876" y="3163888"/>
              <a:ext cx="8001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TLB</a:t>
              </a:r>
            </a:p>
          </p:txBody>
        </p:sp>
        <p:sp>
          <p:nvSpPr>
            <p:cNvPr id="118813" name="Line 28"/>
            <p:cNvSpPr>
              <a:spLocks noChangeShapeType="1"/>
            </p:cNvSpPr>
            <p:nvPr/>
          </p:nvSpPr>
          <p:spPr bwMode="auto">
            <a:xfrm>
              <a:off x="6067426" y="4097338"/>
              <a:ext cx="1588" cy="2968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4" name="Line 29"/>
            <p:cNvSpPr>
              <a:spLocks noChangeShapeType="1"/>
            </p:cNvSpPr>
            <p:nvPr/>
          </p:nvSpPr>
          <p:spPr bwMode="auto">
            <a:xfrm>
              <a:off x="6345238" y="4097338"/>
              <a:ext cx="1588" cy="2968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5" name="Line 30"/>
            <p:cNvSpPr>
              <a:spLocks noChangeShapeType="1"/>
            </p:cNvSpPr>
            <p:nvPr/>
          </p:nvSpPr>
          <p:spPr bwMode="auto">
            <a:xfrm>
              <a:off x="5302251" y="2846388"/>
              <a:ext cx="1588" cy="1965325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6" name="Line 31"/>
            <p:cNvSpPr>
              <a:spLocks noChangeShapeType="1"/>
            </p:cNvSpPr>
            <p:nvPr/>
          </p:nvSpPr>
          <p:spPr bwMode="auto">
            <a:xfrm>
              <a:off x="5302251" y="3619501"/>
              <a:ext cx="417513" cy="1588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7" name="Line 32"/>
            <p:cNvSpPr>
              <a:spLocks noChangeShapeType="1"/>
            </p:cNvSpPr>
            <p:nvPr/>
          </p:nvSpPr>
          <p:spPr bwMode="auto">
            <a:xfrm>
              <a:off x="5302251" y="3917951"/>
              <a:ext cx="417513" cy="1588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8" name="Line 33"/>
            <p:cNvSpPr>
              <a:spLocks noChangeShapeType="1"/>
            </p:cNvSpPr>
            <p:nvPr/>
          </p:nvSpPr>
          <p:spPr bwMode="auto">
            <a:xfrm>
              <a:off x="5302251" y="4216401"/>
              <a:ext cx="417513" cy="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9" name="Line 34"/>
            <p:cNvSpPr>
              <a:spLocks noChangeShapeType="1"/>
            </p:cNvSpPr>
            <p:nvPr/>
          </p:nvSpPr>
          <p:spPr bwMode="auto">
            <a:xfrm>
              <a:off x="5302251" y="4513263"/>
              <a:ext cx="417513" cy="1588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20" name="Line 35"/>
            <p:cNvSpPr>
              <a:spLocks noChangeShapeType="1"/>
            </p:cNvSpPr>
            <p:nvPr/>
          </p:nvSpPr>
          <p:spPr bwMode="auto">
            <a:xfrm>
              <a:off x="5302251" y="4811713"/>
              <a:ext cx="417513" cy="1588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21" name="Line 36"/>
            <p:cNvSpPr>
              <a:spLocks noChangeShapeType="1"/>
            </p:cNvSpPr>
            <p:nvPr/>
          </p:nvSpPr>
          <p:spPr bwMode="auto">
            <a:xfrm>
              <a:off x="6762751" y="4216401"/>
              <a:ext cx="4857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22" name="Rectangle 37"/>
            <p:cNvSpPr>
              <a:spLocks noChangeArrowheads="1"/>
            </p:cNvSpPr>
            <p:nvPr/>
          </p:nvSpPr>
          <p:spPr bwMode="auto">
            <a:xfrm>
              <a:off x="1341438" y="1773238"/>
              <a:ext cx="1528763" cy="357188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ST Address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23" name="Oval 38"/>
            <p:cNvSpPr>
              <a:spLocks noChangeArrowheads="1"/>
            </p:cNvSpPr>
            <p:nvPr/>
          </p:nvSpPr>
          <p:spPr bwMode="auto">
            <a:xfrm>
              <a:off x="1827213" y="2606676"/>
              <a:ext cx="555625" cy="41751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24" name="Line 39"/>
            <p:cNvSpPr>
              <a:spLocks noChangeShapeType="1"/>
            </p:cNvSpPr>
            <p:nvPr/>
          </p:nvSpPr>
          <p:spPr bwMode="auto">
            <a:xfrm>
              <a:off x="2105026" y="2130426"/>
              <a:ext cx="0" cy="47625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25" name="Line 40"/>
            <p:cNvSpPr>
              <a:spLocks noChangeShapeType="1"/>
            </p:cNvSpPr>
            <p:nvPr/>
          </p:nvSpPr>
          <p:spPr bwMode="auto">
            <a:xfrm>
              <a:off x="2105026" y="3024188"/>
              <a:ext cx="0" cy="172720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26" name="Line 41"/>
            <p:cNvSpPr>
              <a:spLocks noChangeShapeType="1"/>
            </p:cNvSpPr>
            <p:nvPr/>
          </p:nvSpPr>
          <p:spPr bwMode="auto">
            <a:xfrm>
              <a:off x="2105026" y="4751388"/>
              <a:ext cx="277813" cy="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8827" name="Group 63"/>
            <p:cNvGrpSpPr>
              <a:grpSpLocks/>
            </p:cNvGrpSpPr>
            <p:nvPr/>
          </p:nvGrpSpPr>
          <p:grpSpPr bwMode="auto">
            <a:xfrm>
              <a:off x="5857876" y="1773238"/>
              <a:ext cx="2989263" cy="357188"/>
              <a:chOff x="3356" y="1288"/>
              <a:chExt cx="1883" cy="225"/>
            </a:xfrm>
          </p:grpSpPr>
          <p:sp>
            <p:nvSpPr>
              <p:cNvPr id="118850" name="Rectangle 42"/>
              <p:cNvSpPr>
                <a:spLocks noChangeArrowheads="1"/>
              </p:cNvSpPr>
              <p:nvPr/>
            </p:nvSpPr>
            <p:spPr bwMode="auto">
              <a:xfrm>
                <a:off x="3356" y="1288"/>
                <a:ext cx="1883" cy="225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anose="05000000000000000000" pitchFamily="2" charset="2"/>
                  <a:buChar char="¢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lnSpc>
                    <a:spcPct val="80000"/>
                  </a:lnSpc>
                  <a:buClrTx/>
                  <a:buFont typeface="Wingdings" panose="05000000000000000000" pitchFamily="2" charset="2"/>
                  <a:buNone/>
                </a:pPr>
                <a:r>
                  <a:rPr kumimoji="1" lang="en-US" altLang="zh-CN" sz="2400" b="1" dirty="0" err="1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Seg_ID</a:t>
                </a:r>
                <a:r>
                  <a:rPr kumimoji="1" lang="en-US" altLang="zh-CN" sz="2400" b="1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   Offset D</a:t>
                </a:r>
                <a:endPara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8851" name="Line 43"/>
              <p:cNvSpPr>
                <a:spLocks noChangeShapeType="1"/>
              </p:cNvSpPr>
              <p:nvPr/>
            </p:nvSpPr>
            <p:spPr bwMode="auto">
              <a:xfrm>
                <a:off x="4256" y="1288"/>
                <a:ext cx="0" cy="22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8828" name="Line 44"/>
            <p:cNvSpPr>
              <a:spLocks noChangeShapeType="1"/>
            </p:cNvSpPr>
            <p:nvPr/>
          </p:nvSpPr>
          <p:spPr bwMode="auto">
            <a:xfrm>
              <a:off x="6483351" y="2130426"/>
              <a:ext cx="0" cy="715963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29" name="Line 45"/>
            <p:cNvSpPr>
              <a:spLocks noChangeShapeType="1"/>
            </p:cNvSpPr>
            <p:nvPr/>
          </p:nvSpPr>
          <p:spPr bwMode="auto">
            <a:xfrm flipH="1">
              <a:off x="4676776" y="2846388"/>
              <a:ext cx="1806575" cy="0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30" name="Rectangle 46"/>
            <p:cNvSpPr>
              <a:spLocks noChangeArrowheads="1"/>
            </p:cNvSpPr>
            <p:nvPr/>
          </p:nvSpPr>
          <p:spPr bwMode="auto">
            <a:xfrm>
              <a:off x="6572264" y="5674136"/>
              <a:ext cx="1000132" cy="319103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Char char="•"/>
              </a:pPr>
              <a:endParaRPr kumimoji="1" lang="zh-CN" altLang="zh-CN" sz="18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831" name="Text Box 48"/>
            <p:cNvSpPr txBox="1">
              <a:spLocks noChangeArrowheads="1"/>
            </p:cNvSpPr>
            <p:nvPr/>
          </p:nvSpPr>
          <p:spPr bwMode="auto">
            <a:xfrm>
              <a:off x="6696088" y="5686836"/>
              <a:ext cx="688009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 + d</a:t>
              </a:r>
            </a:p>
          </p:txBody>
        </p:sp>
        <p:sp>
          <p:nvSpPr>
            <p:cNvPr id="118832" name="Line 51"/>
            <p:cNvSpPr>
              <a:spLocks noChangeShapeType="1"/>
            </p:cNvSpPr>
            <p:nvPr/>
          </p:nvSpPr>
          <p:spPr bwMode="auto">
            <a:xfrm>
              <a:off x="4094163" y="4719638"/>
              <a:ext cx="1588" cy="454025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33" name="Line 52"/>
            <p:cNvSpPr>
              <a:spLocks noChangeShapeType="1"/>
            </p:cNvSpPr>
            <p:nvPr/>
          </p:nvSpPr>
          <p:spPr bwMode="auto">
            <a:xfrm flipV="1">
              <a:off x="4094163" y="5170488"/>
              <a:ext cx="2876550" cy="3175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34" name="Line 53"/>
            <p:cNvSpPr>
              <a:spLocks noChangeShapeType="1"/>
            </p:cNvSpPr>
            <p:nvPr/>
          </p:nvSpPr>
          <p:spPr bwMode="auto">
            <a:xfrm flipV="1">
              <a:off x="6970712" y="4714884"/>
              <a:ext cx="601683" cy="454017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35" name="Line 54"/>
            <p:cNvSpPr>
              <a:spLocks noChangeShapeType="1"/>
            </p:cNvSpPr>
            <p:nvPr/>
          </p:nvSpPr>
          <p:spPr bwMode="auto">
            <a:xfrm flipV="1">
              <a:off x="6205538" y="4930776"/>
              <a:ext cx="1588" cy="238125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36" name="Line 55"/>
            <p:cNvSpPr>
              <a:spLocks noChangeShapeType="1"/>
            </p:cNvSpPr>
            <p:nvPr/>
          </p:nvSpPr>
          <p:spPr bwMode="auto">
            <a:xfrm>
              <a:off x="6762751" y="4216401"/>
              <a:ext cx="485775" cy="0"/>
            </a:xfrm>
            <a:prstGeom prst="line">
              <a:avLst/>
            </a:prstGeom>
            <a:noFill/>
            <a:ln w="38100">
              <a:solidFill>
                <a:srgbClr val="66FF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37" name="Line 56"/>
            <p:cNvSpPr>
              <a:spLocks noChangeShapeType="1"/>
            </p:cNvSpPr>
            <p:nvPr/>
          </p:nvSpPr>
          <p:spPr bwMode="auto">
            <a:xfrm>
              <a:off x="7248526" y="4216401"/>
              <a:ext cx="323870" cy="212731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38" name="Line 57"/>
            <p:cNvSpPr>
              <a:spLocks noChangeShapeType="1"/>
            </p:cNvSpPr>
            <p:nvPr/>
          </p:nvSpPr>
          <p:spPr bwMode="auto">
            <a:xfrm flipH="1">
              <a:off x="7786710" y="2130427"/>
              <a:ext cx="157141" cy="2227268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39" name="Text Box 58"/>
            <p:cNvSpPr txBox="1">
              <a:spLocks noChangeArrowheads="1"/>
            </p:cNvSpPr>
            <p:nvPr/>
          </p:nvSpPr>
          <p:spPr bwMode="auto">
            <a:xfrm>
              <a:off x="1214438" y="1357313"/>
              <a:ext cx="10953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Register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840" name="Text Box 59"/>
            <p:cNvSpPr txBox="1">
              <a:spLocks noChangeArrowheads="1"/>
            </p:cNvSpPr>
            <p:nvPr/>
          </p:nvSpPr>
          <p:spPr bwMode="auto">
            <a:xfrm>
              <a:off x="3446463" y="1357313"/>
              <a:ext cx="10953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Register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841" name="Text Box 60"/>
            <p:cNvSpPr txBox="1">
              <a:spLocks noChangeArrowheads="1"/>
            </p:cNvSpPr>
            <p:nvPr/>
          </p:nvSpPr>
          <p:spPr bwMode="auto">
            <a:xfrm>
              <a:off x="6902451" y="1357313"/>
              <a:ext cx="1895475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Logical address</a:t>
              </a:r>
              <a:endPara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842" name="Line 64"/>
            <p:cNvSpPr>
              <a:spLocks noChangeShapeType="1"/>
            </p:cNvSpPr>
            <p:nvPr/>
          </p:nvSpPr>
          <p:spPr bwMode="auto">
            <a:xfrm flipV="1">
              <a:off x="3446463" y="4741863"/>
              <a:ext cx="647700" cy="3175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43" name="Line 28"/>
            <p:cNvSpPr>
              <a:spLocks noChangeShapeType="1"/>
            </p:cNvSpPr>
            <p:nvPr/>
          </p:nvSpPr>
          <p:spPr bwMode="auto">
            <a:xfrm>
              <a:off x="2857488" y="4357694"/>
              <a:ext cx="1588" cy="540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44" name="Text Box 19"/>
            <p:cNvSpPr txBox="1">
              <a:spLocks noChangeArrowheads="1"/>
            </p:cNvSpPr>
            <p:nvPr/>
          </p:nvSpPr>
          <p:spPr bwMode="auto">
            <a:xfrm>
              <a:off x="6081725" y="4115200"/>
              <a:ext cx="347663" cy="313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</a:p>
          </p:txBody>
        </p:sp>
        <p:sp>
          <p:nvSpPr>
            <p:cNvPr id="118845" name="Oval 13"/>
            <p:cNvSpPr>
              <a:spLocks noChangeArrowheads="1"/>
            </p:cNvSpPr>
            <p:nvPr/>
          </p:nvSpPr>
          <p:spPr bwMode="auto">
            <a:xfrm>
              <a:off x="7572396" y="4357694"/>
              <a:ext cx="555625" cy="417513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1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check</a:t>
              </a:r>
              <a:endParaRPr kumimoji="1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846" name="Text Box 14"/>
            <p:cNvSpPr txBox="1">
              <a:spLocks noChangeArrowheads="1"/>
            </p:cNvSpPr>
            <p:nvPr/>
          </p:nvSpPr>
          <p:spPr bwMode="auto">
            <a:xfrm>
              <a:off x="8001024" y="3929066"/>
              <a:ext cx="1013419" cy="38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D&gt;=Sl</a:t>
              </a:r>
            </a:p>
          </p:txBody>
        </p:sp>
        <p:sp>
          <p:nvSpPr>
            <p:cNvPr id="118847" name="Line 16"/>
            <p:cNvSpPr>
              <a:spLocks noChangeShapeType="1"/>
            </p:cNvSpPr>
            <p:nvPr/>
          </p:nvSpPr>
          <p:spPr bwMode="auto">
            <a:xfrm>
              <a:off x="8143900" y="4643447"/>
              <a:ext cx="357190" cy="214314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48" name="Text Box 11"/>
            <p:cNvSpPr txBox="1">
              <a:spLocks noChangeArrowheads="1"/>
            </p:cNvSpPr>
            <p:nvPr/>
          </p:nvSpPr>
          <p:spPr bwMode="auto">
            <a:xfrm>
              <a:off x="7786710" y="4929198"/>
              <a:ext cx="12096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anose="05000000000000000000" pitchFamily="2" charset="2"/>
                <a:buChar char="¢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lnSpc>
                  <a:spcPct val="80000"/>
                </a:lnSpc>
                <a:buClrTx/>
                <a:buFont typeface="Wingdings" panose="05000000000000000000" pitchFamily="2" charset="2"/>
                <a:buNone/>
              </a:pPr>
              <a:r>
                <a:rPr kumimoji="1"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Overflow</a:t>
              </a:r>
              <a:endPara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8849" name="Line 16"/>
            <p:cNvSpPr>
              <a:spLocks noChangeShapeType="1"/>
            </p:cNvSpPr>
            <p:nvPr/>
          </p:nvSpPr>
          <p:spPr bwMode="auto">
            <a:xfrm flipH="1">
              <a:off x="7072329" y="4786321"/>
              <a:ext cx="714379" cy="857256"/>
            </a:xfrm>
            <a:prstGeom prst="line">
              <a:avLst/>
            </a:prstGeom>
            <a:noFill/>
            <a:ln w="38100">
              <a:solidFill>
                <a:srgbClr val="3399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E597119-A683-2312-CED3-96AEF588C91A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6" name="标题 8">
            <a:extLst>
              <a:ext uri="{FF2B5EF4-FFF2-40B4-BE49-F238E27FC236}">
                <a16:creationId xmlns:a16="http://schemas.microsoft.com/office/drawing/2014/main" id="{426DA39B-A9C1-EC9B-D323-2A8B6240DFA2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Mechanism of TLB</a:t>
            </a:r>
            <a:endParaRPr lang="zh-CN" altLang="en-US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48328" y="1696211"/>
            <a:ext cx="7310437" cy="4286250"/>
          </a:xfrm>
          <a:prstGeom prst="rect">
            <a:avLst/>
          </a:prstGeom>
          <a:noFill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5EFA4A6-EED1-FE85-74F8-167973D7D424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D7CF4551-FD0D-C72F-C209-E439CAE40F7D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Pure segmentation: External fragment</a:t>
            </a:r>
            <a:endParaRPr lang="zh-CN" altLang="en-US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31520" y="1556792"/>
            <a:ext cx="10477047" cy="759182"/>
            <a:chOff x="758825" y="939187"/>
            <a:chExt cx="10477047" cy="759182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197657" y="939187"/>
              <a:ext cx="10038215" cy="759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段式存储在内存保护方面有优势，页式存储在内存利用和优化转移到后备存储方面有优势。</a:t>
              </a: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758825" y="950901"/>
              <a:ext cx="3706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31520" y="2396248"/>
            <a:ext cx="9678639" cy="484231"/>
            <a:chOff x="765148" y="1639895"/>
            <a:chExt cx="9678639" cy="484231"/>
          </a:xfrm>
        </p:grpSpPr>
        <p:sp>
          <p:nvSpPr>
            <p:cNvPr id="16" name="矩形 6"/>
            <p:cNvSpPr>
              <a:spLocks noChangeArrowheads="1"/>
            </p:cNvSpPr>
            <p:nvPr/>
          </p:nvSpPr>
          <p:spPr bwMode="auto">
            <a:xfrm>
              <a:off x="765148" y="1639895"/>
              <a:ext cx="3706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1197659" y="1698368"/>
              <a:ext cx="9246128" cy="42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段机制缺少完善的硬件支持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(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借助页机制已经可以满足要求）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02ACEF9B-9AB5-7B64-BB71-EC702D26EAC7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5" name="标题 8">
            <a:extLst>
              <a:ext uri="{FF2B5EF4-FFF2-40B4-BE49-F238E27FC236}">
                <a16:creationId xmlns:a16="http://schemas.microsoft.com/office/drawing/2014/main" id="{86CBFCDD-DDE7-6625-85CF-247067304BB0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段页式存储管理的需求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5E9F6B1-C085-404C-AD98-76DF4244991F}"/>
              </a:ext>
            </a:extLst>
          </p:cNvPr>
          <p:cNvGrpSpPr/>
          <p:nvPr/>
        </p:nvGrpSpPr>
        <p:grpSpPr>
          <a:xfrm>
            <a:off x="731520" y="3019226"/>
            <a:ext cx="10117007" cy="484231"/>
            <a:chOff x="765148" y="1639895"/>
            <a:chExt cx="10117007" cy="484231"/>
          </a:xfrm>
        </p:grpSpPr>
        <p:sp>
          <p:nvSpPr>
            <p:cNvPr id="11" name="矩形 6">
              <a:extLst>
                <a:ext uri="{FF2B5EF4-FFF2-40B4-BE49-F238E27FC236}">
                  <a16:creationId xmlns:a16="http://schemas.microsoft.com/office/drawing/2014/main" id="{88C69F08-159E-42B9-AB49-A1D2620D3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148" y="1639895"/>
              <a:ext cx="37061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sz="2400" b="1" dirty="0">
                <a:latin typeface="Calibri" pitchFamily="34" charset="0"/>
              </a:endParaRPr>
            </a:p>
          </p:txBody>
        </p:sp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CAF01CFF-F9D7-4EE6-A2C7-ECA0071E6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658" y="1698368"/>
              <a:ext cx="9684497" cy="425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 indent="-307975">
                <a:lnSpc>
                  <a:spcPts val="2600"/>
                </a:lnSpc>
                <a:buClr>
                  <a:srgbClr val="000099"/>
                </a:buClr>
                <a:buSzPct val="100000"/>
                <a:defRPr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段式存储、页式存储能否结合？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(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仅用于</a:t>
              </a:r>
              <a:r>
                <a:rPr lang="en-US" altLang="zh-CN" sz="2400" b="1" dirty="0" err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win+intel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，因为过于复杂）</a:t>
              </a:r>
              <a:endPara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515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813150" y="1714488"/>
            <a:ext cx="7099275" cy="403444"/>
            <a:chOff x="758825" y="857238"/>
            <a:chExt cx="7099275" cy="403444"/>
          </a:xfrm>
        </p:grpSpPr>
        <p:sp>
          <p:nvSpPr>
            <p:cNvPr id="21" name="TextBox 4"/>
            <p:cNvSpPr txBox="1">
              <a:spLocks noChangeArrowheads="1"/>
            </p:cNvSpPr>
            <p:nvPr/>
          </p:nvSpPr>
          <p:spPr bwMode="auto">
            <a:xfrm>
              <a:off x="1000100" y="857238"/>
              <a:ext cx="6858000" cy="403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1" indent="-307975" eaLnBrk="1" hangingPunct="1">
                <a:lnSpc>
                  <a:spcPts val="2600"/>
                </a:lnSpc>
                <a:buClr>
                  <a:srgbClr val="000099"/>
                </a:buClr>
                <a:buSzPct val="75000"/>
                <a:defRPr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  <a:sym typeface="Times New Roman" charset="0"/>
                </a:rPr>
                <a:t>在段式存储管理基础上，给每个段加一级页表</a:t>
              </a:r>
              <a:endPara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sp>
          <p:nvSpPr>
            <p:cNvPr id="22" name="矩形 6"/>
            <p:cNvSpPr>
              <a:spLocks noChangeArrowheads="1"/>
            </p:cNvSpPr>
            <p:nvPr/>
          </p:nvSpPr>
          <p:spPr bwMode="auto">
            <a:xfrm>
              <a:off x="758825" y="882638"/>
              <a:ext cx="3241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latin typeface="Calibri" pitchFamily="34" charset="0"/>
              </a:endParaRPr>
            </a:p>
          </p:txBody>
        </p:sp>
      </p:grpSp>
      <p:sp>
        <p:nvSpPr>
          <p:cNvPr id="63" name="Line 37"/>
          <p:cNvSpPr>
            <a:spLocks noChangeShapeType="1"/>
          </p:cNvSpPr>
          <p:nvPr/>
        </p:nvSpPr>
        <p:spPr bwMode="auto">
          <a:xfrm>
            <a:off x="3501962" y="3306065"/>
            <a:ext cx="1280" cy="1321172"/>
          </a:xfrm>
          <a:prstGeom prst="line">
            <a:avLst/>
          </a:prstGeom>
          <a:noFill/>
          <a:ln w="19080">
            <a:solidFill>
              <a:srgbClr val="007C8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4700237" y="3331669"/>
            <a:ext cx="4389823" cy="477516"/>
            <a:chOff x="2645912" y="2474419"/>
            <a:chExt cx="4389823" cy="477516"/>
          </a:xfrm>
        </p:grpSpPr>
        <p:sp>
          <p:nvSpPr>
            <p:cNvPr id="33" name="Line 7"/>
            <p:cNvSpPr>
              <a:spLocks noChangeShapeType="1"/>
            </p:cNvSpPr>
            <p:nvPr/>
          </p:nvSpPr>
          <p:spPr bwMode="auto">
            <a:xfrm flipH="1">
              <a:off x="2823860" y="2950655"/>
              <a:ext cx="4027526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7" name="AutoShape 21"/>
            <p:cNvSpPr>
              <a:spLocks noChangeArrowheads="1"/>
            </p:cNvSpPr>
            <p:nvPr/>
          </p:nvSpPr>
          <p:spPr bwMode="auto">
            <a:xfrm>
              <a:off x="6829623" y="2731740"/>
              <a:ext cx="204833" cy="215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48" name="AutoShape 22"/>
            <p:cNvSpPr>
              <a:spLocks noChangeArrowheads="1"/>
            </p:cNvSpPr>
            <p:nvPr/>
          </p:nvSpPr>
          <p:spPr bwMode="auto">
            <a:xfrm>
              <a:off x="2647192" y="2701015"/>
              <a:ext cx="184350" cy="2457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59" name="Line 33"/>
            <p:cNvSpPr>
              <a:spLocks noChangeShapeType="1"/>
            </p:cNvSpPr>
            <p:nvPr/>
          </p:nvSpPr>
          <p:spPr bwMode="auto">
            <a:xfrm>
              <a:off x="7034455" y="2474419"/>
              <a:ext cx="1280" cy="25604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85" name="Line 59"/>
            <p:cNvSpPr>
              <a:spLocks noChangeShapeType="1"/>
            </p:cNvSpPr>
            <p:nvPr/>
          </p:nvSpPr>
          <p:spPr bwMode="auto">
            <a:xfrm>
              <a:off x="2645912" y="2484660"/>
              <a:ext cx="1280" cy="221476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037088" y="3344473"/>
            <a:ext cx="1956154" cy="1231557"/>
            <a:chOff x="1982765" y="2487221"/>
            <a:chExt cx="1956154" cy="1231557"/>
          </a:xfrm>
        </p:grpSpPr>
        <p:sp>
          <p:nvSpPr>
            <p:cNvPr id="95" name="Line 69"/>
            <p:cNvSpPr>
              <a:spLocks noChangeShapeType="1"/>
            </p:cNvSpPr>
            <p:nvPr/>
          </p:nvSpPr>
          <p:spPr bwMode="auto">
            <a:xfrm flipH="1">
              <a:off x="2165835" y="3158049"/>
              <a:ext cx="1620740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6" name="AutoShape 70"/>
            <p:cNvSpPr>
              <a:spLocks noChangeArrowheads="1"/>
            </p:cNvSpPr>
            <p:nvPr/>
          </p:nvSpPr>
          <p:spPr bwMode="auto">
            <a:xfrm rot="10800000">
              <a:off x="3734086" y="3152928"/>
              <a:ext cx="204833" cy="2150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7" name="AutoShape 71"/>
            <p:cNvSpPr>
              <a:spLocks noChangeArrowheads="1"/>
            </p:cNvSpPr>
            <p:nvPr/>
          </p:nvSpPr>
          <p:spPr bwMode="auto">
            <a:xfrm>
              <a:off x="1984045" y="2914809"/>
              <a:ext cx="184350" cy="24579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8" name="Line 72"/>
            <p:cNvSpPr>
              <a:spLocks noChangeShapeType="1"/>
            </p:cNvSpPr>
            <p:nvPr/>
          </p:nvSpPr>
          <p:spPr bwMode="auto">
            <a:xfrm>
              <a:off x="1982765" y="2487221"/>
              <a:ext cx="1280" cy="419907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99" name="Line 73"/>
            <p:cNvSpPr>
              <a:spLocks noChangeShapeType="1"/>
            </p:cNvSpPr>
            <p:nvPr/>
          </p:nvSpPr>
          <p:spPr bwMode="auto">
            <a:xfrm>
              <a:off x="3936359" y="3350079"/>
              <a:ext cx="1280" cy="368699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25584" y="2082188"/>
            <a:ext cx="6606775" cy="1427608"/>
            <a:chOff x="1071259" y="1224938"/>
            <a:chExt cx="6606775" cy="1427608"/>
          </a:xfrm>
        </p:grpSpPr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992847" y="2347678"/>
              <a:ext cx="310725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0</a:t>
              </a:r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071259" y="2347678"/>
              <a:ext cx="438965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19</a:t>
              </a: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2121027" y="2347678"/>
              <a:ext cx="310725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9</a:t>
              </a:r>
            </a:p>
          </p:txBody>
        </p:sp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1537254" y="2347678"/>
              <a:ext cx="438965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15</a:t>
              </a:r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272251" y="1815113"/>
              <a:ext cx="327733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s</a:t>
              </a:r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2439799" y="1815113"/>
              <a:ext cx="368699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o</a:t>
              </a:r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7367309" y="2347678"/>
              <a:ext cx="310725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0</a:t>
              </a:r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6143433" y="2347678"/>
              <a:ext cx="438965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11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6556939" y="2347678"/>
              <a:ext cx="310725" cy="304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1400" b="1" dirty="0">
                  <a:solidFill>
                    <a:srgbClr val="005072"/>
                  </a:solidFill>
                </a:rPr>
                <a:t>9</a:t>
              </a:r>
            </a:p>
          </p:txBody>
        </p:sp>
        <p:sp>
          <p:nvSpPr>
            <p:cNvPr id="44" name="Rectangle 18"/>
            <p:cNvSpPr>
              <a:spLocks noChangeArrowheads="1"/>
            </p:cNvSpPr>
            <p:nvPr/>
          </p:nvSpPr>
          <p:spPr bwMode="auto">
            <a:xfrm>
              <a:off x="6270173" y="1815113"/>
              <a:ext cx="368699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f</a:t>
              </a:r>
            </a:p>
          </p:txBody>
        </p:sp>
        <p:sp>
          <p:nvSpPr>
            <p:cNvPr id="45" name="Rectangle 19"/>
            <p:cNvSpPr>
              <a:spLocks noChangeArrowheads="1"/>
            </p:cNvSpPr>
            <p:nvPr/>
          </p:nvSpPr>
          <p:spPr bwMode="auto">
            <a:xfrm>
              <a:off x="6987088" y="1815113"/>
              <a:ext cx="368699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o</a:t>
              </a:r>
            </a:p>
          </p:txBody>
        </p:sp>
        <p:sp>
          <p:nvSpPr>
            <p:cNvPr id="46" name="Rectangle 20"/>
            <p:cNvSpPr>
              <a:spLocks noChangeArrowheads="1"/>
            </p:cNvSpPr>
            <p:nvPr/>
          </p:nvSpPr>
          <p:spPr bwMode="auto">
            <a:xfrm>
              <a:off x="5146153" y="2077555"/>
              <a:ext cx="1106097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物理地址</a:t>
              </a:r>
              <a:endParaRPr lang="en-US" altLang="zh-CN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Rectangle 23"/>
            <p:cNvSpPr>
              <a:spLocks noChangeArrowheads="1"/>
            </p:cNvSpPr>
            <p:nvPr/>
          </p:nvSpPr>
          <p:spPr bwMode="auto">
            <a:xfrm>
              <a:off x="3178477" y="2077555"/>
              <a:ext cx="1106097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逻辑地址</a:t>
              </a:r>
              <a:endParaRPr lang="en-US" altLang="zh-CN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auto">
            <a:xfrm>
              <a:off x="1877788" y="1224938"/>
              <a:ext cx="583774" cy="522324"/>
            </a:xfrm>
            <a:prstGeom prst="ellipse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CPU</a:t>
              </a:r>
            </a:p>
          </p:txBody>
        </p:sp>
        <p:sp>
          <p:nvSpPr>
            <p:cNvPr id="54" name="Line 28"/>
            <p:cNvSpPr>
              <a:spLocks noChangeShapeType="1"/>
            </p:cNvSpPr>
            <p:nvPr/>
          </p:nvSpPr>
          <p:spPr bwMode="auto">
            <a:xfrm flipH="1">
              <a:off x="2161994" y="1770306"/>
              <a:ext cx="0" cy="38150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Rectangle 44"/>
            <p:cNvSpPr>
              <a:spLocks noChangeArrowheads="1"/>
            </p:cNvSpPr>
            <p:nvPr/>
          </p:nvSpPr>
          <p:spPr bwMode="auto">
            <a:xfrm>
              <a:off x="1242807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Rectangle 45"/>
            <p:cNvSpPr>
              <a:spLocks noChangeArrowheads="1"/>
            </p:cNvSpPr>
            <p:nvPr/>
          </p:nvSpPr>
          <p:spPr bwMode="auto">
            <a:xfrm>
              <a:off x="1375948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Rectangle 46"/>
            <p:cNvSpPr>
              <a:spLocks noChangeArrowheads="1"/>
            </p:cNvSpPr>
            <p:nvPr/>
          </p:nvSpPr>
          <p:spPr bwMode="auto">
            <a:xfrm>
              <a:off x="1507809" y="2164609"/>
              <a:ext cx="120339" cy="184350"/>
            </a:xfrm>
            <a:prstGeom prst="rect">
              <a:avLst/>
            </a:prstGeom>
            <a:solidFill>
              <a:srgbClr val="00FF00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47"/>
            <p:cNvSpPr>
              <a:spLocks noChangeArrowheads="1"/>
            </p:cNvSpPr>
            <p:nvPr/>
          </p:nvSpPr>
          <p:spPr bwMode="auto">
            <a:xfrm>
              <a:off x="2045495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Rectangle 48"/>
            <p:cNvSpPr>
              <a:spLocks noChangeArrowheads="1"/>
            </p:cNvSpPr>
            <p:nvPr/>
          </p:nvSpPr>
          <p:spPr bwMode="auto">
            <a:xfrm>
              <a:off x="2178637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Rectangle 49"/>
            <p:cNvSpPr>
              <a:spLocks noChangeArrowheads="1"/>
            </p:cNvSpPr>
            <p:nvPr/>
          </p:nvSpPr>
          <p:spPr bwMode="auto">
            <a:xfrm>
              <a:off x="2310498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50"/>
            <p:cNvSpPr>
              <a:spLocks noChangeArrowheads="1"/>
            </p:cNvSpPr>
            <p:nvPr/>
          </p:nvSpPr>
          <p:spPr bwMode="auto">
            <a:xfrm>
              <a:off x="2443639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Rectangle 51"/>
            <p:cNvSpPr>
              <a:spLocks noChangeArrowheads="1"/>
            </p:cNvSpPr>
            <p:nvPr/>
          </p:nvSpPr>
          <p:spPr bwMode="auto">
            <a:xfrm>
              <a:off x="1640950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Rectangle 52"/>
            <p:cNvSpPr>
              <a:spLocks noChangeArrowheads="1"/>
            </p:cNvSpPr>
            <p:nvPr/>
          </p:nvSpPr>
          <p:spPr bwMode="auto">
            <a:xfrm>
              <a:off x="1774092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Rectangle 53"/>
            <p:cNvSpPr>
              <a:spLocks noChangeArrowheads="1"/>
            </p:cNvSpPr>
            <p:nvPr/>
          </p:nvSpPr>
          <p:spPr bwMode="auto">
            <a:xfrm>
              <a:off x="1907233" y="2164609"/>
              <a:ext cx="120339" cy="184350"/>
            </a:xfrm>
            <a:prstGeom prst="rect">
              <a:avLst/>
            </a:prstGeom>
            <a:solidFill>
              <a:srgbClr val="CCFFFF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54"/>
            <p:cNvSpPr>
              <a:spLocks noChangeArrowheads="1"/>
            </p:cNvSpPr>
            <p:nvPr/>
          </p:nvSpPr>
          <p:spPr bwMode="auto">
            <a:xfrm>
              <a:off x="2576781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Rectangle 55"/>
            <p:cNvSpPr>
              <a:spLocks noChangeArrowheads="1"/>
            </p:cNvSpPr>
            <p:nvPr/>
          </p:nvSpPr>
          <p:spPr bwMode="auto">
            <a:xfrm>
              <a:off x="2709922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Rectangle 56"/>
            <p:cNvSpPr>
              <a:spLocks noChangeArrowheads="1"/>
            </p:cNvSpPr>
            <p:nvPr/>
          </p:nvSpPr>
          <p:spPr bwMode="auto">
            <a:xfrm>
              <a:off x="2843063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Rectangle 57"/>
            <p:cNvSpPr>
              <a:spLocks noChangeArrowheads="1"/>
            </p:cNvSpPr>
            <p:nvPr/>
          </p:nvSpPr>
          <p:spPr bwMode="auto">
            <a:xfrm>
              <a:off x="2976205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Rectangle 58"/>
            <p:cNvSpPr>
              <a:spLocks noChangeArrowheads="1"/>
            </p:cNvSpPr>
            <p:nvPr/>
          </p:nvSpPr>
          <p:spPr bwMode="auto">
            <a:xfrm>
              <a:off x="1712642" y="1815113"/>
              <a:ext cx="368699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i="1" dirty="0">
                  <a:solidFill>
                    <a:srgbClr val="005072"/>
                  </a:solidFill>
                </a:rPr>
                <a:t>p</a:t>
              </a:r>
            </a:p>
          </p:txBody>
        </p:sp>
        <p:sp>
          <p:nvSpPr>
            <p:cNvPr id="86" name="Rectangle 60"/>
            <p:cNvSpPr>
              <a:spLocks noChangeArrowheads="1"/>
            </p:cNvSpPr>
            <p:nvPr/>
          </p:nvSpPr>
          <p:spPr bwMode="auto">
            <a:xfrm>
              <a:off x="6331623" y="2164609"/>
              <a:ext cx="120339" cy="184350"/>
            </a:xfrm>
            <a:prstGeom prst="rect">
              <a:avLst/>
            </a:prstGeom>
            <a:solidFill>
              <a:srgbClr val="DC0081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Rectangle 61"/>
            <p:cNvSpPr>
              <a:spLocks noChangeArrowheads="1"/>
            </p:cNvSpPr>
            <p:nvPr/>
          </p:nvSpPr>
          <p:spPr bwMode="auto">
            <a:xfrm>
              <a:off x="6869309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Rectangle 62"/>
            <p:cNvSpPr>
              <a:spLocks noChangeArrowheads="1"/>
            </p:cNvSpPr>
            <p:nvPr/>
          </p:nvSpPr>
          <p:spPr bwMode="auto">
            <a:xfrm>
              <a:off x="7002450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" name="Rectangle 63"/>
            <p:cNvSpPr>
              <a:spLocks noChangeArrowheads="1"/>
            </p:cNvSpPr>
            <p:nvPr/>
          </p:nvSpPr>
          <p:spPr bwMode="auto">
            <a:xfrm>
              <a:off x="7134311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64"/>
            <p:cNvSpPr>
              <a:spLocks noChangeArrowheads="1"/>
            </p:cNvSpPr>
            <p:nvPr/>
          </p:nvSpPr>
          <p:spPr bwMode="auto">
            <a:xfrm>
              <a:off x="7267453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65"/>
            <p:cNvSpPr>
              <a:spLocks noChangeArrowheads="1"/>
            </p:cNvSpPr>
            <p:nvPr/>
          </p:nvSpPr>
          <p:spPr bwMode="auto">
            <a:xfrm>
              <a:off x="6464764" y="2164609"/>
              <a:ext cx="120339" cy="184350"/>
            </a:xfrm>
            <a:prstGeom prst="rect">
              <a:avLst/>
            </a:prstGeom>
            <a:solidFill>
              <a:srgbClr val="DC0081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Rectangle 66"/>
            <p:cNvSpPr>
              <a:spLocks noChangeArrowheads="1"/>
            </p:cNvSpPr>
            <p:nvPr/>
          </p:nvSpPr>
          <p:spPr bwMode="auto">
            <a:xfrm>
              <a:off x="6597905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67"/>
            <p:cNvSpPr>
              <a:spLocks noChangeArrowheads="1"/>
            </p:cNvSpPr>
            <p:nvPr/>
          </p:nvSpPr>
          <p:spPr bwMode="auto">
            <a:xfrm>
              <a:off x="6731047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Rectangle 68"/>
            <p:cNvSpPr>
              <a:spLocks noChangeArrowheads="1"/>
            </p:cNvSpPr>
            <p:nvPr/>
          </p:nvSpPr>
          <p:spPr bwMode="auto">
            <a:xfrm>
              <a:off x="7400594" y="2164609"/>
              <a:ext cx="120339" cy="184350"/>
            </a:xfrm>
            <a:prstGeom prst="rect">
              <a:avLst/>
            </a:prstGeom>
            <a:solidFill>
              <a:srgbClr val="A2C1FE"/>
            </a:solidFill>
            <a:ln w="25560">
              <a:solidFill>
                <a:srgbClr val="6666F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3D3D99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" name="Rectangle 80"/>
            <p:cNvSpPr>
              <a:spLocks noChangeArrowheads="1"/>
            </p:cNvSpPr>
            <p:nvPr/>
          </p:nvSpPr>
          <p:spPr bwMode="auto">
            <a:xfrm>
              <a:off x="6445561" y="1306871"/>
              <a:ext cx="880781" cy="358458"/>
            </a:xfrm>
            <a:prstGeom prst="rect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内存</a:t>
              </a:r>
              <a:endParaRPr lang="en-US" altLang="zh-CN" sz="2000" b="1" dirty="0">
                <a:solidFill>
                  <a:srgbClr val="00507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" name="Line 86"/>
            <p:cNvSpPr>
              <a:spLocks noChangeShapeType="1"/>
            </p:cNvSpPr>
            <p:nvPr/>
          </p:nvSpPr>
          <p:spPr bwMode="auto">
            <a:xfrm flipV="1">
              <a:off x="6905155" y="1669169"/>
              <a:ext cx="1280" cy="494159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482919" y="4371198"/>
            <a:ext cx="3212062" cy="1435395"/>
            <a:chOff x="428596" y="3513946"/>
            <a:chExt cx="3212062" cy="1435395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261850" y="4212938"/>
              <a:ext cx="1054889" cy="371260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Rectangle 29"/>
            <p:cNvSpPr>
              <a:spLocks noChangeArrowheads="1"/>
            </p:cNvSpPr>
            <p:nvPr/>
          </p:nvSpPr>
          <p:spPr bwMode="auto">
            <a:xfrm>
              <a:off x="2151725" y="4582917"/>
              <a:ext cx="1488933" cy="366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</a:t>
              </a:r>
              <a:r>
                <a:rPr lang="en-US" altLang="zh-CN" b="1" dirty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b="1" dirty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的段表</a:t>
              </a:r>
              <a:endParaRPr lang="en-US" altLang="zh-CN" b="1" dirty="0">
                <a:solidFill>
                  <a:srgbClr val="00507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Rectangle 30"/>
            <p:cNvSpPr>
              <a:spLocks noChangeArrowheads="1"/>
            </p:cNvSpPr>
            <p:nvPr/>
          </p:nvSpPr>
          <p:spPr bwMode="auto">
            <a:xfrm>
              <a:off x="2241367" y="3849360"/>
              <a:ext cx="1095856" cy="366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zh-CN" altLang="en-US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段表项</a:t>
              </a:r>
              <a:endParaRPr lang="en-US" altLang="zh-CN" b="1" dirty="0">
                <a:solidFill>
                  <a:srgbClr val="007C8B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35"/>
            <p:cNvSpPr>
              <a:spLocks noChangeShapeType="1"/>
            </p:cNvSpPr>
            <p:nvPr/>
          </p:nvSpPr>
          <p:spPr bwMode="auto">
            <a:xfrm flipH="1">
              <a:off x="1630709" y="3896727"/>
              <a:ext cx="617059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Rectangle 36"/>
            <p:cNvSpPr>
              <a:spLocks noChangeArrowheads="1"/>
            </p:cNvSpPr>
            <p:nvPr/>
          </p:nvSpPr>
          <p:spPr bwMode="auto">
            <a:xfrm>
              <a:off x="1902112" y="4100280"/>
              <a:ext cx="368699" cy="396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360" tIns="44280" rIns="90360" bIns="44280">
              <a:spAutoFit/>
            </a:bodyPr>
            <a:lstStyle/>
            <a:p>
              <a: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 dirty="0">
                  <a:solidFill>
                    <a:srgbClr val="005072"/>
                  </a:solidFill>
                  <a:latin typeface="微软雅黑" pitchFamily="34" charset="-122"/>
                  <a:ea typeface="微软雅黑" pitchFamily="34" charset="-122"/>
                </a:rPr>
                <a:t>s</a:t>
              </a:r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 flipV="1">
              <a:off x="2185038" y="4024748"/>
              <a:ext cx="1280" cy="514643"/>
            </a:xfrm>
            <a:prstGeom prst="line">
              <a:avLst/>
            </a:prstGeom>
            <a:noFill/>
            <a:ln w="12600">
              <a:solidFill>
                <a:srgbClr val="007C8B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5072"/>
                </a:solidFill>
              </a:endParaRPr>
            </a:p>
          </p:txBody>
        </p:sp>
        <p:sp>
          <p:nvSpPr>
            <p:cNvPr id="65" name="Rectangle 39"/>
            <p:cNvSpPr>
              <a:spLocks noChangeArrowheads="1"/>
            </p:cNvSpPr>
            <p:nvPr/>
          </p:nvSpPr>
          <p:spPr bwMode="auto">
            <a:xfrm>
              <a:off x="428596" y="3739262"/>
              <a:ext cx="629861" cy="300848"/>
            </a:xfrm>
            <a:prstGeom prst="rect">
              <a:avLst/>
            </a:prstGeom>
            <a:solidFill>
              <a:srgbClr val="FFFFCC"/>
            </a:solidFill>
            <a:ln w="28440">
              <a:solidFill>
                <a:srgbClr val="007C8B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b="1" dirty="0">
                  <a:solidFill>
                    <a:srgbClr val="007C8B"/>
                  </a:solidFill>
                  <a:latin typeface="微软雅黑" pitchFamily="34" charset="-122"/>
                  <a:ea typeface="微软雅黑" pitchFamily="34" charset="-122"/>
                </a:rPr>
                <a:t>STBR</a:t>
              </a:r>
            </a:p>
          </p:txBody>
        </p:sp>
        <p:sp>
          <p:nvSpPr>
            <p:cNvPr id="66" name="Line 40"/>
            <p:cNvSpPr>
              <a:spLocks noChangeShapeType="1"/>
            </p:cNvSpPr>
            <p:nvPr/>
          </p:nvSpPr>
          <p:spPr bwMode="auto">
            <a:xfrm>
              <a:off x="751208" y="4036270"/>
              <a:ext cx="1280" cy="384062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41"/>
            <p:cNvSpPr>
              <a:spLocks noChangeShapeType="1"/>
            </p:cNvSpPr>
            <p:nvPr/>
          </p:nvSpPr>
          <p:spPr bwMode="auto">
            <a:xfrm>
              <a:off x="894591" y="4562434"/>
              <a:ext cx="1321172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AutoShape 42"/>
            <p:cNvSpPr>
              <a:spLocks noChangeArrowheads="1"/>
            </p:cNvSpPr>
            <p:nvPr/>
          </p:nvSpPr>
          <p:spPr bwMode="auto">
            <a:xfrm>
              <a:off x="752488" y="4404969"/>
              <a:ext cx="184350" cy="1536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7C8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Line 43"/>
            <p:cNvSpPr>
              <a:spLocks noChangeShapeType="1"/>
            </p:cNvSpPr>
            <p:nvPr/>
          </p:nvSpPr>
          <p:spPr bwMode="auto">
            <a:xfrm flipH="1">
              <a:off x="1067418" y="3896727"/>
              <a:ext cx="217635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Oval 79"/>
            <p:cNvSpPr>
              <a:spLocks noChangeArrowheads="1"/>
            </p:cNvSpPr>
            <p:nvPr/>
          </p:nvSpPr>
          <p:spPr bwMode="auto">
            <a:xfrm>
              <a:off x="1283773" y="3729020"/>
              <a:ext cx="327733" cy="317491"/>
            </a:xfrm>
            <a:prstGeom prst="ellipse">
              <a:avLst/>
            </a:prstGeom>
            <a:solidFill>
              <a:srgbClr val="CCFFFF"/>
            </a:solidFill>
            <a:ln w="28440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lIns="90360" tIns="44280" rIns="90360" bIns="44280" anchor="ctr"/>
            <a:lstStyle/>
            <a:p>
              <a:pPr algn="ctr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altLang="zh-CN" sz="2000" b="1">
                  <a:solidFill>
                    <a:srgbClr val="000099"/>
                  </a:solidFill>
                  <a:latin typeface="Arial" charset="0"/>
                </a:rPr>
                <a:t>+</a:t>
              </a:r>
            </a:p>
          </p:txBody>
        </p:sp>
        <p:sp>
          <p:nvSpPr>
            <p:cNvPr id="114" name="Rectangle 87"/>
            <p:cNvSpPr>
              <a:spLocks noChangeArrowheads="1"/>
            </p:cNvSpPr>
            <p:nvPr/>
          </p:nvSpPr>
          <p:spPr bwMode="auto">
            <a:xfrm>
              <a:off x="2261850" y="3868563"/>
              <a:ext cx="1054889" cy="343095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" name="Rectangle 89"/>
            <p:cNvSpPr>
              <a:spLocks noChangeArrowheads="1"/>
            </p:cNvSpPr>
            <p:nvPr/>
          </p:nvSpPr>
          <p:spPr bwMode="auto">
            <a:xfrm>
              <a:off x="2261850" y="3513946"/>
              <a:ext cx="1054889" cy="354617"/>
            </a:xfrm>
            <a:prstGeom prst="rect">
              <a:avLst/>
            </a:prstGeom>
            <a:noFill/>
            <a:ln w="28575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02075" y="4026822"/>
            <a:ext cx="2770364" cy="1779771"/>
            <a:chOff x="3147752" y="3169570"/>
            <a:chExt cx="2770364" cy="1779771"/>
          </a:xfrm>
        </p:grpSpPr>
        <p:sp>
          <p:nvSpPr>
            <p:cNvPr id="102" name="Line 76"/>
            <p:cNvSpPr>
              <a:spLocks noChangeShapeType="1"/>
            </p:cNvSpPr>
            <p:nvPr/>
          </p:nvSpPr>
          <p:spPr bwMode="auto">
            <a:xfrm>
              <a:off x="3147752" y="4026028"/>
              <a:ext cx="1280" cy="440391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 flipH="1">
              <a:off x="3351305" y="4572676"/>
              <a:ext cx="1057450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prstDash val="dash"/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AutoShape 78"/>
            <p:cNvSpPr>
              <a:spLocks noChangeArrowheads="1"/>
            </p:cNvSpPr>
            <p:nvPr/>
          </p:nvSpPr>
          <p:spPr bwMode="auto">
            <a:xfrm>
              <a:off x="3149032" y="4415210"/>
              <a:ext cx="184350" cy="1536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9080" cap="rnd">
              <a:solidFill>
                <a:srgbClr val="007C8B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341063" y="3169570"/>
              <a:ext cx="2577053" cy="1779771"/>
              <a:chOff x="3341063" y="3169570"/>
              <a:chExt cx="2577053" cy="1779771"/>
            </a:xfrm>
          </p:grpSpPr>
          <p:sp>
            <p:nvSpPr>
              <p:cNvPr id="34" name="Rectangle 8"/>
              <p:cNvSpPr>
                <a:spLocks noChangeArrowheads="1"/>
              </p:cNvSpPr>
              <p:nvPr/>
            </p:nvSpPr>
            <p:spPr bwMode="auto">
              <a:xfrm>
                <a:off x="4584426" y="4582917"/>
                <a:ext cx="1314205" cy="3664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360" tIns="44280" rIns="90360" bIns="44280">
                <a:spAutoFit/>
              </a:bodyPr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00507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段</a:t>
                </a:r>
                <a:r>
                  <a:rPr lang="en-US" altLang="zh-CN" b="1" i="1" dirty="0">
                    <a:solidFill>
                      <a:srgbClr val="00507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 </a:t>
                </a:r>
                <a:r>
                  <a:rPr lang="zh-CN" altLang="en-US" b="1" dirty="0">
                    <a:solidFill>
                      <a:srgbClr val="00507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的页表</a:t>
                </a:r>
                <a:endParaRPr lang="en-US" altLang="zh-CN" b="1" dirty="0">
                  <a:solidFill>
                    <a:srgbClr val="00507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7" name="Rectangle 31"/>
              <p:cNvSpPr>
                <a:spLocks noChangeArrowheads="1"/>
              </p:cNvSpPr>
              <p:nvPr/>
            </p:nvSpPr>
            <p:spPr bwMode="auto">
              <a:xfrm>
                <a:off x="4143752" y="4069555"/>
                <a:ext cx="230437" cy="396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 dirty="0">
                    <a:solidFill>
                      <a:srgbClr val="005072"/>
                    </a:solidFill>
                    <a:latin typeface="微软雅黑" pitchFamily="34" charset="-122"/>
                    <a:ea typeface="微软雅黑" pitchFamily="34" charset="-122"/>
                  </a:rPr>
                  <a:t>p</a:t>
                </a:r>
              </a:p>
            </p:txBody>
          </p:sp>
          <p:sp>
            <p:nvSpPr>
              <p:cNvPr id="58" name="Line 32"/>
              <p:cNvSpPr>
                <a:spLocks noChangeShapeType="1"/>
              </p:cNvSpPr>
              <p:nvPr/>
            </p:nvSpPr>
            <p:spPr bwMode="auto">
              <a:xfrm flipV="1">
                <a:off x="4458682" y="4034989"/>
                <a:ext cx="1280" cy="590175"/>
              </a:xfrm>
              <a:prstGeom prst="line">
                <a:avLst/>
              </a:prstGeom>
              <a:noFill/>
              <a:ln w="12600">
                <a:solidFill>
                  <a:srgbClr val="007C8B"/>
                </a:solidFill>
                <a:miter lim="800000"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  <p:sp>
            <p:nvSpPr>
              <p:cNvPr id="60" name="Rectangle 34"/>
              <p:cNvSpPr>
                <a:spLocks noChangeArrowheads="1"/>
              </p:cNvSpPr>
              <p:nvPr/>
            </p:nvSpPr>
            <p:spPr bwMode="auto">
              <a:xfrm>
                <a:off x="5134631" y="3711097"/>
                <a:ext cx="368699" cy="3968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360" tIns="44280" rIns="90360" bIns="44280">
                <a:spAutoFit/>
              </a:bodyPr>
              <a:lstStyle/>
              <a:p>
                <a: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i="1" dirty="0">
                    <a:solidFill>
                      <a:srgbClr val="005072"/>
                    </a:solidFill>
                  </a:rPr>
                  <a:t>f</a:t>
                </a:r>
              </a:p>
            </p:txBody>
          </p:sp>
          <p:sp>
            <p:nvSpPr>
              <p:cNvPr id="100" name="Oval 74"/>
              <p:cNvSpPr>
                <a:spLocks noChangeArrowheads="1"/>
              </p:cNvSpPr>
              <p:nvPr/>
            </p:nvSpPr>
            <p:spPr bwMode="auto">
              <a:xfrm>
                <a:off x="3762251" y="3739262"/>
                <a:ext cx="327733" cy="317491"/>
              </a:xfrm>
              <a:prstGeom prst="ellipse">
                <a:avLst/>
              </a:prstGeom>
              <a:solidFill>
                <a:srgbClr val="CCFFFF"/>
              </a:solidFill>
              <a:ln w="28440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lIns="90360" tIns="44280" rIns="90360" bIns="4428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US" altLang="zh-CN" sz="2000" b="1">
                    <a:solidFill>
                      <a:srgbClr val="000099"/>
                    </a:solidFill>
                    <a:latin typeface="Arial" charset="0"/>
                  </a:rPr>
                  <a:t>+</a:t>
                </a:r>
              </a:p>
            </p:txBody>
          </p:sp>
          <p:sp>
            <p:nvSpPr>
              <p:cNvPr id="101" name="Line 75"/>
              <p:cNvSpPr>
                <a:spLocks noChangeShapeType="1"/>
              </p:cNvSpPr>
              <p:nvPr/>
            </p:nvSpPr>
            <p:spPr bwMode="auto">
              <a:xfrm flipH="1">
                <a:off x="3341063" y="3896727"/>
                <a:ext cx="412226" cy="1280"/>
              </a:xfrm>
              <a:prstGeom prst="line">
                <a:avLst/>
              </a:prstGeom>
              <a:noFill/>
              <a:ln w="19080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" name="Rectangle 81"/>
              <p:cNvSpPr>
                <a:spLocks noChangeArrowheads="1"/>
              </p:cNvSpPr>
              <p:nvPr/>
            </p:nvSpPr>
            <p:spPr bwMode="auto">
              <a:xfrm>
                <a:off x="4557258" y="4316635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" name="Rectangle 82"/>
              <p:cNvSpPr>
                <a:spLocks noChangeArrowheads="1"/>
              </p:cNvSpPr>
              <p:nvPr/>
            </p:nvSpPr>
            <p:spPr bwMode="auto">
              <a:xfrm>
                <a:off x="4557258" y="4029869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Rectangle 83"/>
              <p:cNvSpPr>
                <a:spLocks noChangeArrowheads="1"/>
              </p:cNvSpPr>
              <p:nvPr/>
            </p:nvSpPr>
            <p:spPr bwMode="auto">
              <a:xfrm>
                <a:off x="4557258" y="3456336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" name="Rectangle 84"/>
              <p:cNvSpPr>
                <a:spLocks noChangeArrowheads="1"/>
              </p:cNvSpPr>
              <p:nvPr/>
            </p:nvSpPr>
            <p:spPr bwMode="auto">
              <a:xfrm>
                <a:off x="4557258" y="3169570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" name="Rectangle 85"/>
              <p:cNvSpPr>
                <a:spLocks noChangeArrowheads="1"/>
              </p:cNvSpPr>
              <p:nvPr/>
            </p:nvSpPr>
            <p:spPr bwMode="auto">
              <a:xfrm>
                <a:off x="4557258" y="3743102"/>
                <a:ext cx="1360858" cy="286766"/>
              </a:xfrm>
              <a:prstGeom prst="rect">
                <a:avLst/>
              </a:prstGeom>
              <a:noFill/>
              <a:ln w="28575">
                <a:solidFill>
                  <a:srgbClr val="007C8B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90"/>
              <p:cNvSpPr>
                <a:spLocks noChangeShapeType="1"/>
              </p:cNvSpPr>
              <p:nvPr/>
            </p:nvSpPr>
            <p:spPr bwMode="auto">
              <a:xfrm flipH="1">
                <a:off x="4098945" y="3896727"/>
                <a:ext cx="442951" cy="1280"/>
              </a:xfrm>
              <a:prstGeom prst="line">
                <a:avLst/>
              </a:prstGeom>
              <a:noFill/>
              <a:ln w="19080">
                <a:solidFill>
                  <a:srgbClr val="007C8B"/>
                </a:solidFill>
                <a:miter lim="800000"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5072"/>
                  </a:solidFill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8017249" y="3316306"/>
            <a:ext cx="503121" cy="1440232"/>
            <a:chOff x="5962924" y="2459056"/>
            <a:chExt cx="503121" cy="1440232"/>
          </a:xfrm>
        </p:grpSpPr>
        <p:sp>
          <p:nvSpPr>
            <p:cNvPr id="50" name="AutoShape 24"/>
            <p:cNvSpPr>
              <a:spLocks noChangeArrowheads="1"/>
            </p:cNvSpPr>
            <p:nvPr/>
          </p:nvSpPr>
          <p:spPr bwMode="auto">
            <a:xfrm>
              <a:off x="6230487" y="3725180"/>
              <a:ext cx="235558" cy="17410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9080">
              <a:solidFill>
                <a:srgbClr val="007C8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25"/>
            <p:cNvSpPr>
              <a:spLocks noChangeShapeType="1"/>
            </p:cNvSpPr>
            <p:nvPr/>
          </p:nvSpPr>
          <p:spPr bwMode="auto">
            <a:xfrm>
              <a:off x="6460923" y="2459056"/>
              <a:ext cx="1280" cy="1280206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26"/>
            <p:cNvSpPr>
              <a:spLocks noChangeShapeType="1"/>
            </p:cNvSpPr>
            <p:nvPr/>
          </p:nvSpPr>
          <p:spPr bwMode="auto">
            <a:xfrm flipH="1">
              <a:off x="5962924" y="3896727"/>
              <a:ext cx="268843" cy="1280"/>
            </a:xfrm>
            <a:prstGeom prst="line">
              <a:avLst/>
            </a:prstGeom>
            <a:noFill/>
            <a:ln w="19080">
              <a:solidFill>
                <a:srgbClr val="007C8B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FC99C34-9508-574F-8E8D-F7C4890A499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4" name="标题 8">
            <a:extLst>
              <a:ext uri="{FF2B5EF4-FFF2-40B4-BE49-F238E27FC236}">
                <a16:creationId xmlns:a16="http://schemas.microsoft.com/office/drawing/2014/main" id="{0C8D2FCB-980E-F472-1556-955916FB6516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段页式存储管理</a:t>
            </a:r>
          </a:p>
        </p:txBody>
      </p:sp>
    </p:spTree>
    <p:extLst>
      <p:ext uri="{BB962C8B-B14F-4D97-AF65-F5344CB8AC3E}">
        <p14:creationId xmlns:p14="http://schemas.microsoft.com/office/powerpoint/2010/main" val="161468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6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553936073"/>
              </p:ext>
            </p:extLst>
          </p:nvPr>
        </p:nvGraphicFramePr>
        <p:xfrm>
          <a:off x="1753015" y="1799184"/>
          <a:ext cx="8501063" cy="4114800"/>
        </p:xfrm>
        <a:graphic>
          <a:graphicData uri="http://schemas.openxmlformats.org/drawingml/2006/table">
            <a:tbl>
              <a:tblPr/>
              <a:tblGrid>
                <a:gridCol w="5063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6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16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Consideration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Paging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Segmentation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5">
                            <a:lumMod val="50000"/>
                          </a:schemeClr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程序员需要知道正在使用这种技术吗？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Yes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有多少个线性地址空间？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Many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是否可以区分和数据并单独保护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Yes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能否轻松容纳大小波动的表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Yes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是否是了用户之间的程序共享</a:t>
                      </a: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No 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C4E00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Yes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C4E00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C4E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A81EB5DB-61BE-3302-1B63-76C497E6B1E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3" name="标题 8">
            <a:extLst>
              <a:ext uri="{FF2B5EF4-FFF2-40B4-BE49-F238E27FC236}">
                <a16:creationId xmlns:a16="http://schemas.microsoft.com/office/drawing/2014/main" id="{32DE21E6-A845-3A76-7BBC-9BE4E03AEBD7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Summary: Paging VS Segmentation</a:t>
            </a:r>
            <a:endParaRPr lang="zh-CN" altLang="en-US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4294967295"/>
          </p:nvPr>
        </p:nvSpPr>
        <p:spPr>
          <a:xfrm>
            <a:off x="731520" y="1561651"/>
            <a:ext cx="10752137" cy="50101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内存的容量虽然在增加，但是带宽和延时并没有相应的改进</a:t>
            </a:r>
            <a:endParaRPr lang="en-US" altLang="zh-CN" dirty="0"/>
          </a:p>
          <a:p>
            <a:r>
              <a:rPr lang="zh-CN" altLang="en-US" dirty="0"/>
              <a:t>内存相对于</a:t>
            </a:r>
            <a:r>
              <a:rPr lang="en-US" altLang="zh-CN" dirty="0"/>
              <a:t>CPU</a:t>
            </a:r>
            <a:r>
              <a:rPr lang="zh-CN" altLang="en-US" dirty="0"/>
              <a:t>变得越来越慢：</a:t>
            </a:r>
            <a:r>
              <a:rPr lang="en-US" altLang="zh-CN" dirty="0"/>
              <a:t>4%</a:t>
            </a:r>
            <a:r>
              <a:rPr lang="zh-CN" altLang="en-US" dirty="0"/>
              <a:t>的时间在计算</a:t>
            </a:r>
            <a:r>
              <a:rPr lang="en-US" altLang="zh-CN" dirty="0"/>
              <a:t>,</a:t>
            </a:r>
            <a:r>
              <a:rPr lang="zh-CN" altLang="en-US" b="1" dirty="0"/>
              <a:t>其他的时间都在等数据</a:t>
            </a:r>
            <a:endParaRPr lang="en-US" altLang="zh-CN" b="1" dirty="0"/>
          </a:p>
          <a:p>
            <a:r>
              <a:rPr lang="zh-CN" altLang="en-US" dirty="0"/>
              <a:t>内存变得越来越费电：</a:t>
            </a:r>
            <a:r>
              <a:rPr lang="en-US" altLang="zh-CN" dirty="0"/>
              <a:t>67%</a:t>
            </a:r>
            <a:r>
              <a:rPr lang="zh-CN" altLang="en-US" dirty="0"/>
              <a:t>左右的电用来数据搬运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384" y="3429000"/>
            <a:ext cx="5246239" cy="30741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703512" y="4212833"/>
            <a:ext cx="3168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存内计算：在数据所在的位置进行计算</a:t>
            </a:r>
            <a:r>
              <a:rPr lang="en-US" altLang="zh-CN" dirty="0"/>
              <a:t>https://dl.ccf.org.cn/article/articleDetail.html?type=xhtx_thesis&amp;_ack=1&amp;id=4623471643625472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4A7F4E-753E-94F2-3A1B-A6A09DF2BD67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0" name="标题 8">
            <a:extLst>
              <a:ext uri="{FF2B5EF4-FFF2-40B4-BE49-F238E27FC236}">
                <a16:creationId xmlns:a16="http://schemas.microsoft.com/office/drawing/2014/main" id="{8E6FCE90-C6D7-8571-2587-298FD57C4DC8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内存的发展没有想象中乐观</a:t>
            </a:r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14100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731521" y="1553089"/>
            <a:ext cx="10728960" cy="50101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Lim K, Chang J, </a:t>
            </a:r>
            <a:r>
              <a:rPr lang="en-US" altLang="zh-CN" dirty="0" err="1">
                <a:latin typeface="Verdana" panose="020B0604030504040204" pitchFamily="34" charset="0"/>
                <a:ea typeface="Verdana" panose="020B0604030504040204" pitchFamily="34" charset="0"/>
              </a:rPr>
              <a:t>Mudge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 T, et al. Disaggregated memory for expansion and sharing in blade servers[J]. ACM IGARCH Computer Architecture News, 2009, 37(3):267.</a:t>
            </a:r>
          </a:p>
          <a:p>
            <a:r>
              <a:rPr lang="en-US" altLang="zh-CN" dirty="0" err="1">
                <a:latin typeface="Verdana" panose="020B0604030504040204" pitchFamily="34" charset="0"/>
                <a:ea typeface="Verdana" panose="020B0604030504040204" pitchFamily="34" charset="0"/>
              </a:rPr>
              <a:t>Boroumand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 A, </a:t>
            </a:r>
            <a:r>
              <a:rPr lang="en-US" altLang="zh-CN" dirty="0" err="1">
                <a:latin typeface="Verdana" panose="020B0604030504040204" pitchFamily="34" charset="0"/>
                <a:ea typeface="Verdana" panose="020B0604030504040204" pitchFamily="34" charset="0"/>
              </a:rPr>
              <a:t>Ghose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 S, Kim Y, et al. Google Workloads for Consumer Devices: Mitigating Data Movement Bottlenecks[C]//Proceedings of ASPLOS, 2018.</a:t>
            </a:r>
          </a:p>
          <a:p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</a:rPr>
              <a:t>The Traditional RDBMS Wisdom is All Wrong. 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hlinkClick r:id="rId2"/>
              </a:rPr>
              <a:t>http://www.hpts.ws/papers/2013/allwrong.pdf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zh-CN" altLang="en-US" dirty="0">
                <a:latin typeface="Verdana" panose="020B0604030504040204" pitchFamily="34" charset="0"/>
              </a:rPr>
              <a:t>低延时数据中心操作系统：</a:t>
            </a:r>
            <a:r>
              <a:rPr lang="en-US" altLang="zh-CN" dirty="0">
                <a:latin typeface="Verdana" panose="020B0604030504040204" pitchFamily="34" charset="0"/>
                <a:ea typeface="Verdana" panose="020B0604030504040204" pitchFamily="34" charset="0"/>
                <a:hlinkClick r:id="rId3"/>
              </a:rPr>
              <a:t>http://www.sohu.com/a/280207137_610499</a:t>
            </a:r>
            <a:endParaRPr lang="en-US" altLang="zh-C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85FDC6-A03C-4E34-034F-28CA451082BC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9CF5548A-82C4-C030-FAF1-4A8B8CF9E825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延伸阅读</a:t>
            </a:r>
          </a:p>
        </p:txBody>
      </p:sp>
    </p:spTree>
    <p:extLst>
      <p:ext uri="{BB962C8B-B14F-4D97-AF65-F5344CB8AC3E}">
        <p14:creationId xmlns:p14="http://schemas.microsoft.com/office/powerpoint/2010/main" val="46033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44956" y="1703094"/>
            <a:ext cx="4721232" cy="1756684"/>
            <a:chOff x="1791236" y="3094477"/>
            <a:chExt cx="4721232" cy="1756684"/>
          </a:xfrm>
        </p:grpSpPr>
        <p:grpSp>
          <p:nvGrpSpPr>
            <p:cNvPr id="56" name="Group 6"/>
            <p:cNvGrpSpPr>
              <a:grpSpLocks/>
            </p:cNvGrpSpPr>
            <p:nvPr/>
          </p:nvGrpSpPr>
          <p:grpSpPr bwMode="auto">
            <a:xfrm>
              <a:off x="1791236" y="3094477"/>
              <a:ext cx="4721232" cy="1354485"/>
              <a:chOff x="0" y="0"/>
              <a:chExt cx="11959" cy="3430"/>
            </a:xfrm>
          </p:grpSpPr>
          <p:sp>
            <p:nvSpPr>
              <p:cNvPr id="57" name="Rectangle 5"/>
              <p:cNvSpPr>
                <a:spLocks noChangeArrowheads="1"/>
              </p:cNvSpPr>
              <p:nvPr/>
            </p:nvSpPr>
            <p:spPr bwMode="auto">
              <a:xfrm>
                <a:off x="2079" y="0"/>
                <a:ext cx="960" cy="1129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P1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3519" y="0"/>
                <a:ext cx="960" cy="1129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P2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4959" y="0"/>
                <a:ext cx="960" cy="1129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P3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6399" y="0"/>
                <a:ext cx="960" cy="1129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P4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0" y="2710"/>
                <a:ext cx="1200" cy="72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2" name="Rectangle 12"/>
              <p:cNvSpPr>
                <a:spLocks noChangeArrowheads="1"/>
              </p:cNvSpPr>
              <p:nvPr/>
            </p:nvSpPr>
            <p:spPr bwMode="auto">
              <a:xfrm>
                <a:off x="12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3" name="Rectangle 13"/>
              <p:cNvSpPr>
                <a:spLocks noChangeArrowheads="1"/>
              </p:cNvSpPr>
              <p:nvPr/>
            </p:nvSpPr>
            <p:spPr bwMode="auto">
              <a:xfrm>
                <a:off x="156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4" name="Rectangle 14"/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5" name="Rectangle 15"/>
              <p:cNvSpPr>
                <a:spLocks noChangeArrowheads="1"/>
              </p:cNvSpPr>
              <p:nvPr/>
            </p:nvSpPr>
            <p:spPr bwMode="auto">
              <a:xfrm>
                <a:off x="22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264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7" name="Rectangle 17"/>
              <p:cNvSpPr>
                <a:spLocks noChangeArrowheads="1"/>
              </p:cNvSpPr>
              <p:nvPr/>
            </p:nvSpPr>
            <p:spPr bwMode="auto">
              <a:xfrm>
                <a:off x="30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8" name="Rectangle 18"/>
              <p:cNvSpPr>
                <a:spLocks noChangeArrowheads="1"/>
              </p:cNvSpPr>
              <p:nvPr/>
            </p:nvSpPr>
            <p:spPr bwMode="auto">
              <a:xfrm>
                <a:off x="336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9" name="Rectangle 19"/>
              <p:cNvSpPr>
                <a:spLocks noChangeArrowheads="1"/>
              </p:cNvSpPr>
              <p:nvPr/>
            </p:nvSpPr>
            <p:spPr bwMode="auto">
              <a:xfrm>
                <a:off x="372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40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1" name="Rectangle 21"/>
              <p:cNvSpPr>
                <a:spLocks noChangeArrowheads="1"/>
              </p:cNvSpPr>
              <p:nvPr/>
            </p:nvSpPr>
            <p:spPr bwMode="auto">
              <a:xfrm>
                <a:off x="444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511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3" name="Rectangle 23"/>
              <p:cNvSpPr>
                <a:spLocks noChangeArrowheads="1"/>
              </p:cNvSpPr>
              <p:nvPr/>
            </p:nvSpPr>
            <p:spPr bwMode="auto">
              <a:xfrm>
                <a:off x="547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4" name="Rectangle 24"/>
              <p:cNvSpPr>
                <a:spLocks noChangeArrowheads="1"/>
              </p:cNvSpPr>
              <p:nvPr/>
            </p:nvSpPr>
            <p:spPr bwMode="auto">
              <a:xfrm>
                <a:off x="583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5" name="Rectangle 25"/>
              <p:cNvSpPr>
                <a:spLocks noChangeArrowheads="1"/>
              </p:cNvSpPr>
              <p:nvPr/>
            </p:nvSpPr>
            <p:spPr bwMode="auto">
              <a:xfrm>
                <a:off x="619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6" name="Rectangle 26"/>
              <p:cNvSpPr>
                <a:spLocks noChangeArrowheads="1"/>
              </p:cNvSpPr>
              <p:nvPr/>
            </p:nvSpPr>
            <p:spPr bwMode="auto">
              <a:xfrm>
                <a:off x="655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7" name="Rectangle 27"/>
              <p:cNvSpPr>
                <a:spLocks noChangeArrowheads="1"/>
              </p:cNvSpPr>
              <p:nvPr/>
            </p:nvSpPr>
            <p:spPr bwMode="auto">
              <a:xfrm>
                <a:off x="6919" y="2697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8" name="Rectangle 28"/>
              <p:cNvSpPr>
                <a:spLocks noChangeArrowheads="1"/>
              </p:cNvSpPr>
              <p:nvPr/>
            </p:nvSpPr>
            <p:spPr bwMode="auto">
              <a:xfrm>
                <a:off x="727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9" name="Rectangle 29"/>
              <p:cNvSpPr>
                <a:spLocks noChangeArrowheads="1"/>
              </p:cNvSpPr>
              <p:nvPr/>
            </p:nvSpPr>
            <p:spPr bwMode="auto">
              <a:xfrm>
                <a:off x="763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0" name="Rectangle 30"/>
              <p:cNvSpPr>
                <a:spLocks noChangeArrowheads="1"/>
              </p:cNvSpPr>
              <p:nvPr/>
            </p:nvSpPr>
            <p:spPr bwMode="auto">
              <a:xfrm>
                <a:off x="799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2" name="Rectangle 31"/>
              <p:cNvSpPr>
                <a:spLocks noChangeArrowheads="1"/>
              </p:cNvSpPr>
              <p:nvPr/>
            </p:nvSpPr>
            <p:spPr bwMode="auto">
              <a:xfrm>
                <a:off x="835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3" name="Rectangle 32"/>
              <p:cNvSpPr>
                <a:spLocks noChangeArrowheads="1"/>
              </p:cNvSpPr>
              <p:nvPr/>
            </p:nvSpPr>
            <p:spPr bwMode="auto">
              <a:xfrm>
                <a:off x="87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4" name="Rectangle 33"/>
              <p:cNvSpPr>
                <a:spLocks noChangeArrowheads="1"/>
              </p:cNvSpPr>
              <p:nvPr/>
            </p:nvSpPr>
            <p:spPr bwMode="auto">
              <a:xfrm>
                <a:off x="90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5" name="Rectangle 34"/>
              <p:cNvSpPr>
                <a:spLocks noChangeArrowheads="1"/>
              </p:cNvSpPr>
              <p:nvPr/>
            </p:nvSpPr>
            <p:spPr bwMode="auto">
              <a:xfrm>
                <a:off x="94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6" name="Rectangle 35"/>
              <p:cNvSpPr>
                <a:spLocks noChangeArrowheads="1"/>
              </p:cNvSpPr>
              <p:nvPr/>
            </p:nvSpPr>
            <p:spPr bwMode="auto">
              <a:xfrm>
                <a:off x="97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015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05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08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12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1" name="Rectangle 40"/>
              <p:cNvSpPr>
                <a:spLocks noChangeArrowheads="1"/>
              </p:cNvSpPr>
              <p:nvPr/>
            </p:nvSpPr>
            <p:spPr bwMode="auto">
              <a:xfrm>
                <a:off x="115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2" name="Rectangle 41"/>
              <p:cNvSpPr>
                <a:spLocks noChangeArrowheads="1"/>
              </p:cNvSpPr>
              <p:nvPr/>
            </p:nvSpPr>
            <p:spPr bwMode="auto">
              <a:xfrm>
                <a:off x="2838" y="1473"/>
                <a:ext cx="2761" cy="84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内核</a:t>
                </a:r>
              </a:p>
            </p:txBody>
          </p:sp>
          <p:sp>
            <p:nvSpPr>
              <p:cNvPr id="93" name="Oval 46"/>
              <p:cNvSpPr>
                <a:spLocks noChangeArrowheads="1"/>
              </p:cNvSpPr>
              <p:nvPr/>
            </p:nvSpPr>
            <p:spPr bwMode="auto">
              <a:xfrm>
                <a:off x="5668" y="1324"/>
                <a:ext cx="1200" cy="1200"/>
              </a:xfrm>
              <a:prstGeom prst="ellipse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MMU</a:t>
                </a:r>
                <a:endParaRPr lang="zh-CN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129" name="Text Box 42"/>
            <p:cNvSpPr>
              <a:spLocks noChangeArrowheads="1"/>
            </p:cNvSpPr>
            <p:nvPr/>
          </p:nvSpPr>
          <p:spPr bwMode="auto">
            <a:xfrm>
              <a:off x="2264650" y="4428309"/>
              <a:ext cx="1467366" cy="402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lang="zh-CN" altLang="en-US" sz="20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物理内存  +</a:t>
              </a:r>
              <a:endPara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30" name="Text Box 43"/>
            <p:cNvSpPr>
              <a:spLocks noChangeArrowheads="1"/>
            </p:cNvSpPr>
            <p:nvPr/>
          </p:nvSpPr>
          <p:spPr bwMode="auto">
            <a:xfrm>
              <a:off x="3654248" y="4444131"/>
              <a:ext cx="791163" cy="402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磁盘</a:t>
              </a:r>
            </a:p>
          </p:txBody>
        </p:sp>
        <p:sp>
          <p:nvSpPr>
            <p:cNvPr id="131" name="Text Box 43"/>
            <p:cNvSpPr>
              <a:spLocks noChangeArrowheads="1"/>
            </p:cNvSpPr>
            <p:nvPr/>
          </p:nvSpPr>
          <p:spPr bwMode="auto">
            <a:xfrm>
              <a:off x="4333921" y="4448870"/>
              <a:ext cx="1403247" cy="402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sz="20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= 虚拟存储</a:t>
              </a:r>
              <a:endPara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CFCFFAB-A3AB-45DE-40D3-ACE41A1362F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7" name="标题 8">
            <a:extLst>
              <a:ext uri="{FF2B5EF4-FFF2-40B4-BE49-F238E27FC236}">
                <a16:creationId xmlns:a16="http://schemas.microsoft.com/office/drawing/2014/main" id="{B48B6DDA-5962-1A71-E51C-841DE19B09C1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虚拟存储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6BCE703-73FA-4A43-B08D-7D5348A005C7}"/>
              </a:ext>
            </a:extLst>
          </p:cNvPr>
          <p:cNvSpPr txBox="1"/>
          <p:nvPr/>
        </p:nvSpPr>
        <p:spPr>
          <a:xfrm>
            <a:off x="2990097" y="3645024"/>
            <a:ext cx="699433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ct val="100000"/>
            </a:pPr>
            <a:r>
              <a:rPr lang="zh-CN" altLang="en-US" sz="24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给程序运行提供足够大的内存空间</a:t>
            </a:r>
            <a:endParaRPr lang="en-US" alt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SzPct val="100000"/>
            </a:pP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通常是全部地址空间</a:t>
            </a:r>
            <a:endParaRPr lang="en-US" alt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SzPct val="100000"/>
            </a:pPr>
            <a:r>
              <a:rPr lang="zh-CN" altLang="en-US" sz="24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这个空间并不完全与物理内存相对应</a:t>
            </a:r>
            <a:endParaRPr lang="en-US" alt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SzPct val="100000"/>
            </a:pP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正在使用的数据放在物理内存中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SzPct val="100000"/>
            </a:pP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从未使用的数据和临时不用的数据，放在硬盘中</a:t>
            </a:r>
            <a:endParaRPr lang="en-US" altLang="zh-CN" sz="2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SzPct val="100000"/>
            </a:pPr>
            <a:r>
              <a:rPr lang="zh-CN" altLang="en-US" sz="2400" b="1" dirty="0">
                <a:solidFill>
                  <a:srgbClr val="11576A"/>
                </a:solidFill>
                <a:latin typeface="张海山锐谐体2.0-授权联系：Samtype@QQ.com" pitchFamily="2" charset="-122"/>
                <a:ea typeface="张海山锐谐体2.0-授权联系：Samtype@QQ.com" pitchFamily="2" charset="-122"/>
              </a:rPr>
              <a:t>■ 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借助</a:t>
            </a: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隔绝了程序对物理内存的直接访问</a:t>
            </a:r>
            <a:endParaRPr lang="en-US" alt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SzPct val="100000"/>
            </a:pP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程序中使用的地址都位于虚拟地址空间中</a:t>
            </a:r>
            <a:endParaRPr lang="en-US" altLang="zh-CN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  <a:p>
            <a:pPr lvl="0">
              <a:buSzPct val="100000"/>
            </a:pPr>
            <a:r>
              <a:rPr lang="en-US" altLang="zh-CN" sz="24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经由</a:t>
            </a:r>
            <a:r>
              <a:rPr lang="en-US" altLang="zh-CN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MMU</a:t>
            </a:r>
            <a:r>
              <a: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rPr>
              <a:t>翻译后得到物理地址空间发往内存器件</a:t>
            </a:r>
            <a:endParaRPr lang="zh-CN" altLang="en-US" sz="24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626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7419" y="2348880"/>
            <a:ext cx="7777162" cy="2016497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  <a:t>Thanks for your time!</a:t>
            </a:r>
            <a:b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</a:br>
            <a:r>
              <a:rPr lang="en-US" altLang="zh-CN" sz="5400" i="1" dirty="0">
                <a:solidFill>
                  <a:srgbClr val="993300"/>
                </a:solidFill>
                <a:ea typeface="宋体" panose="02010600030101010101" pitchFamily="2" charset="-122"/>
              </a:rPr>
              <a:t>Questions &amp; Answers</a:t>
            </a:r>
            <a:endParaRPr lang="en-US" altLang="ko-KR" sz="5400" i="1" dirty="0">
              <a:solidFill>
                <a:srgbClr val="993300"/>
              </a:solidFill>
              <a:ea typeface="굴림" pitchFamily="34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944956" y="1703094"/>
            <a:ext cx="4721232" cy="1756684"/>
            <a:chOff x="1791236" y="3094477"/>
            <a:chExt cx="4721232" cy="1756684"/>
          </a:xfrm>
        </p:grpSpPr>
        <p:grpSp>
          <p:nvGrpSpPr>
            <p:cNvPr id="56" name="Group 6"/>
            <p:cNvGrpSpPr>
              <a:grpSpLocks/>
            </p:cNvGrpSpPr>
            <p:nvPr/>
          </p:nvGrpSpPr>
          <p:grpSpPr bwMode="auto">
            <a:xfrm>
              <a:off x="1791236" y="3094477"/>
              <a:ext cx="4721232" cy="1354485"/>
              <a:chOff x="0" y="0"/>
              <a:chExt cx="11959" cy="3430"/>
            </a:xfrm>
          </p:grpSpPr>
          <p:sp>
            <p:nvSpPr>
              <p:cNvPr id="57" name="Rectangle 5"/>
              <p:cNvSpPr>
                <a:spLocks noChangeArrowheads="1"/>
              </p:cNvSpPr>
              <p:nvPr/>
            </p:nvSpPr>
            <p:spPr bwMode="auto">
              <a:xfrm>
                <a:off x="2079" y="0"/>
                <a:ext cx="960" cy="1129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P1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8" name="Rectangle 8"/>
              <p:cNvSpPr>
                <a:spLocks noChangeArrowheads="1"/>
              </p:cNvSpPr>
              <p:nvPr/>
            </p:nvSpPr>
            <p:spPr bwMode="auto">
              <a:xfrm>
                <a:off x="3519" y="0"/>
                <a:ext cx="960" cy="1129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P2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59" name="Rectangle 9"/>
              <p:cNvSpPr>
                <a:spLocks noChangeArrowheads="1"/>
              </p:cNvSpPr>
              <p:nvPr/>
            </p:nvSpPr>
            <p:spPr bwMode="auto">
              <a:xfrm>
                <a:off x="4959" y="0"/>
                <a:ext cx="960" cy="1129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P3</a:t>
                </a:r>
                <a:endPara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0" name="Rectangle 10"/>
              <p:cNvSpPr>
                <a:spLocks noChangeArrowheads="1"/>
              </p:cNvSpPr>
              <p:nvPr/>
            </p:nvSpPr>
            <p:spPr bwMode="auto">
              <a:xfrm>
                <a:off x="6399" y="0"/>
                <a:ext cx="960" cy="1129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P4</a:t>
                </a:r>
                <a:endPara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  <p:sp>
            <p:nvSpPr>
              <p:cNvPr id="61" name="Rectangle 11"/>
              <p:cNvSpPr>
                <a:spLocks noChangeArrowheads="1"/>
              </p:cNvSpPr>
              <p:nvPr/>
            </p:nvSpPr>
            <p:spPr bwMode="auto">
              <a:xfrm>
                <a:off x="0" y="2710"/>
                <a:ext cx="1200" cy="72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2" name="Rectangle 12"/>
              <p:cNvSpPr>
                <a:spLocks noChangeArrowheads="1"/>
              </p:cNvSpPr>
              <p:nvPr/>
            </p:nvSpPr>
            <p:spPr bwMode="auto">
              <a:xfrm>
                <a:off x="12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3" name="Rectangle 13"/>
              <p:cNvSpPr>
                <a:spLocks noChangeArrowheads="1"/>
              </p:cNvSpPr>
              <p:nvPr/>
            </p:nvSpPr>
            <p:spPr bwMode="auto">
              <a:xfrm>
                <a:off x="156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4" name="Rectangle 14"/>
              <p:cNvSpPr>
                <a:spLocks noChangeArrowheads="1"/>
              </p:cNvSpPr>
              <p:nvPr/>
            </p:nvSpPr>
            <p:spPr bwMode="auto">
              <a:xfrm>
                <a:off x="192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5" name="Rectangle 15"/>
              <p:cNvSpPr>
                <a:spLocks noChangeArrowheads="1"/>
              </p:cNvSpPr>
              <p:nvPr/>
            </p:nvSpPr>
            <p:spPr bwMode="auto">
              <a:xfrm>
                <a:off x="22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264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7" name="Rectangle 17"/>
              <p:cNvSpPr>
                <a:spLocks noChangeArrowheads="1"/>
              </p:cNvSpPr>
              <p:nvPr/>
            </p:nvSpPr>
            <p:spPr bwMode="auto">
              <a:xfrm>
                <a:off x="300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8" name="Rectangle 18"/>
              <p:cNvSpPr>
                <a:spLocks noChangeArrowheads="1"/>
              </p:cNvSpPr>
              <p:nvPr/>
            </p:nvSpPr>
            <p:spPr bwMode="auto">
              <a:xfrm>
                <a:off x="3360" y="2710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69" name="Rectangle 19"/>
              <p:cNvSpPr>
                <a:spLocks noChangeArrowheads="1"/>
              </p:cNvSpPr>
              <p:nvPr/>
            </p:nvSpPr>
            <p:spPr bwMode="auto">
              <a:xfrm>
                <a:off x="3720" y="2710"/>
                <a:ext cx="360" cy="720"/>
              </a:xfrm>
              <a:prstGeom prst="rect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0" name="Rectangle 20"/>
              <p:cNvSpPr>
                <a:spLocks noChangeArrowheads="1"/>
              </p:cNvSpPr>
              <p:nvPr/>
            </p:nvSpPr>
            <p:spPr bwMode="auto">
              <a:xfrm>
                <a:off x="4080" y="2710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1" name="Rectangle 21"/>
              <p:cNvSpPr>
                <a:spLocks noChangeArrowheads="1"/>
              </p:cNvSpPr>
              <p:nvPr/>
            </p:nvSpPr>
            <p:spPr bwMode="auto">
              <a:xfrm>
                <a:off x="4440" y="2710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2" name="Rectangle 22"/>
              <p:cNvSpPr>
                <a:spLocks noChangeArrowheads="1"/>
              </p:cNvSpPr>
              <p:nvPr/>
            </p:nvSpPr>
            <p:spPr bwMode="auto">
              <a:xfrm>
                <a:off x="511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3" name="Rectangle 23"/>
              <p:cNvSpPr>
                <a:spLocks noChangeArrowheads="1"/>
              </p:cNvSpPr>
              <p:nvPr/>
            </p:nvSpPr>
            <p:spPr bwMode="auto">
              <a:xfrm>
                <a:off x="547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4" name="Rectangle 24"/>
              <p:cNvSpPr>
                <a:spLocks noChangeArrowheads="1"/>
              </p:cNvSpPr>
              <p:nvPr/>
            </p:nvSpPr>
            <p:spPr bwMode="auto">
              <a:xfrm>
                <a:off x="583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5" name="Rectangle 25"/>
              <p:cNvSpPr>
                <a:spLocks noChangeArrowheads="1"/>
              </p:cNvSpPr>
              <p:nvPr/>
            </p:nvSpPr>
            <p:spPr bwMode="auto">
              <a:xfrm>
                <a:off x="619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6" name="Rectangle 26"/>
              <p:cNvSpPr>
                <a:spLocks noChangeArrowheads="1"/>
              </p:cNvSpPr>
              <p:nvPr/>
            </p:nvSpPr>
            <p:spPr bwMode="auto">
              <a:xfrm>
                <a:off x="6559" y="2697"/>
                <a:ext cx="360" cy="720"/>
              </a:xfrm>
              <a:prstGeom prst="rect">
                <a:avLst/>
              </a:prstGeom>
              <a:solidFill>
                <a:srgbClr val="0066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7" name="Rectangle 27"/>
              <p:cNvSpPr>
                <a:spLocks noChangeArrowheads="1"/>
              </p:cNvSpPr>
              <p:nvPr/>
            </p:nvSpPr>
            <p:spPr bwMode="auto">
              <a:xfrm>
                <a:off x="6919" y="2697"/>
                <a:ext cx="360" cy="720"/>
              </a:xfrm>
              <a:prstGeom prst="rect">
                <a:avLst/>
              </a:prstGeom>
              <a:solidFill>
                <a:srgbClr val="CCEC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8" name="Rectangle 28"/>
              <p:cNvSpPr>
                <a:spLocks noChangeArrowheads="1"/>
              </p:cNvSpPr>
              <p:nvPr/>
            </p:nvSpPr>
            <p:spPr bwMode="auto">
              <a:xfrm>
                <a:off x="727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79" name="Rectangle 29"/>
              <p:cNvSpPr>
                <a:spLocks noChangeArrowheads="1"/>
              </p:cNvSpPr>
              <p:nvPr/>
            </p:nvSpPr>
            <p:spPr bwMode="auto">
              <a:xfrm>
                <a:off x="763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0" name="Rectangle 30"/>
              <p:cNvSpPr>
                <a:spLocks noChangeArrowheads="1"/>
              </p:cNvSpPr>
              <p:nvPr/>
            </p:nvSpPr>
            <p:spPr bwMode="auto">
              <a:xfrm>
                <a:off x="799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2" name="Rectangle 31"/>
              <p:cNvSpPr>
                <a:spLocks noChangeArrowheads="1"/>
              </p:cNvSpPr>
              <p:nvPr/>
            </p:nvSpPr>
            <p:spPr bwMode="auto">
              <a:xfrm>
                <a:off x="8359" y="2697"/>
                <a:ext cx="360" cy="720"/>
              </a:xfrm>
              <a:prstGeom prst="rect">
                <a:avLst/>
              </a:prstGeom>
              <a:solidFill>
                <a:srgbClr val="00FF66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3" name="Rectangle 32"/>
              <p:cNvSpPr>
                <a:spLocks noChangeArrowheads="1"/>
              </p:cNvSpPr>
              <p:nvPr/>
            </p:nvSpPr>
            <p:spPr bwMode="auto">
              <a:xfrm>
                <a:off x="87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4" name="Rectangle 33"/>
              <p:cNvSpPr>
                <a:spLocks noChangeArrowheads="1"/>
              </p:cNvSpPr>
              <p:nvPr/>
            </p:nvSpPr>
            <p:spPr bwMode="auto">
              <a:xfrm>
                <a:off x="90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5" name="Rectangle 34"/>
              <p:cNvSpPr>
                <a:spLocks noChangeArrowheads="1"/>
              </p:cNvSpPr>
              <p:nvPr/>
            </p:nvSpPr>
            <p:spPr bwMode="auto">
              <a:xfrm>
                <a:off x="94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6" name="Rectangle 35"/>
              <p:cNvSpPr>
                <a:spLocks noChangeArrowheads="1"/>
              </p:cNvSpPr>
              <p:nvPr/>
            </p:nvSpPr>
            <p:spPr bwMode="auto">
              <a:xfrm>
                <a:off x="97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7" name="Rectangle 36"/>
              <p:cNvSpPr>
                <a:spLocks noChangeArrowheads="1"/>
              </p:cNvSpPr>
              <p:nvPr/>
            </p:nvSpPr>
            <p:spPr bwMode="auto">
              <a:xfrm>
                <a:off x="1015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8" name="Rectangle 37"/>
              <p:cNvSpPr>
                <a:spLocks noChangeArrowheads="1"/>
              </p:cNvSpPr>
              <p:nvPr/>
            </p:nvSpPr>
            <p:spPr bwMode="auto">
              <a:xfrm>
                <a:off x="1051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89" name="Rectangle 38"/>
              <p:cNvSpPr>
                <a:spLocks noChangeArrowheads="1"/>
              </p:cNvSpPr>
              <p:nvPr/>
            </p:nvSpPr>
            <p:spPr bwMode="auto">
              <a:xfrm>
                <a:off x="1087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0" name="Rectangle 39"/>
              <p:cNvSpPr>
                <a:spLocks noChangeArrowheads="1"/>
              </p:cNvSpPr>
              <p:nvPr/>
            </p:nvSpPr>
            <p:spPr bwMode="auto">
              <a:xfrm>
                <a:off x="1123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1" name="Rectangle 40"/>
              <p:cNvSpPr>
                <a:spLocks noChangeArrowheads="1"/>
              </p:cNvSpPr>
              <p:nvPr/>
            </p:nvSpPr>
            <p:spPr bwMode="auto">
              <a:xfrm>
                <a:off x="11599" y="2697"/>
                <a:ext cx="360" cy="720"/>
              </a:xfrm>
              <a:prstGeom prst="rect">
                <a:avLst/>
              </a:prstGeom>
              <a:solidFill>
                <a:srgbClr val="FF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000">
                  <a:solidFill>
                    <a:srgbClr val="11576A"/>
                  </a:solidFill>
                  <a:ea typeface="MS PGothic" charset="0"/>
                  <a:cs typeface="MS PGothic" charset="0"/>
                  <a:sym typeface="Comic Sans MS" charset="0"/>
                </a:endParaRPr>
              </a:p>
            </p:txBody>
          </p:sp>
          <p:sp>
            <p:nvSpPr>
              <p:cNvPr id="92" name="Rectangle 41"/>
              <p:cNvSpPr>
                <a:spLocks noChangeArrowheads="1"/>
              </p:cNvSpPr>
              <p:nvPr/>
            </p:nvSpPr>
            <p:spPr bwMode="auto">
              <a:xfrm>
                <a:off x="2838" y="1473"/>
                <a:ext cx="2761" cy="840"/>
              </a:xfrm>
              <a:prstGeom prst="rect">
                <a:avLst/>
              </a:prstGeom>
              <a:solidFill>
                <a:srgbClr val="FF0000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</a:rPr>
                  <a:t>内核</a:t>
                </a:r>
              </a:p>
            </p:txBody>
          </p:sp>
          <p:sp>
            <p:nvSpPr>
              <p:cNvPr id="93" name="Oval 46"/>
              <p:cNvSpPr>
                <a:spLocks noChangeArrowheads="1"/>
              </p:cNvSpPr>
              <p:nvPr/>
            </p:nvSpPr>
            <p:spPr bwMode="auto">
              <a:xfrm>
                <a:off x="5668" y="1324"/>
                <a:ext cx="1200" cy="1200"/>
              </a:xfrm>
              <a:prstGeom prst="ellipse">
                <a:avLst/>
              </a:prstGeom>
              <a:solidFill>
                <a:srgbClr val="CCFFFF"/>
              </a:solidFill>
              <a:ln w="12600" cmpd="sng">
                <a:solidFill>
                  <a:srgbClr val="11576A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zh-CN" altLang="en-US" sz="1400" b="1" spc="-100" dirty="0">
                    <a:solidFill>
                      <a:srgbClr val="11576A"/>
                    </a:solidFill>
                    <a:latin typeface="微软雅黑" pitchFamily="34" charset="-122"/>
                    <a:ea typeface="微软雅黑" pitchFamily="34" charset="-122"/>
                    <a:cs typeface="MS PGothic" charset="0"/>
                    <a:sym typeface="Comic Sans MS" charset="0"/>
                  </a:rPr>
                  <a:t>MMU</a:t>
                </a:r>
                <a:endParaRPr lang="zh-CN" altLang="en-US" sz="14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endParaRPr>
              </a:p>
            </p:txBody>
          </p:sp>
        </p:grpSp>
        <p:sp>
          <p:nvSpPr>
            <p:cNvPr id="129" name="Text Box 42"/>
            <p:cNvSpPr>
              <a:spLocks noChangeArrowheads="1"/>
            </p:cNvSpPr>
            <p:nvPr/>
          </p:nvSpPr>
          <p:spPr bwMode="auto">
            <a:xfrm>
              <a:off x="2264650" y="4428309"/>
              <a:ext cx="1467366" cy="402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eaLnBrk="1" hangingPunct="1"/>
              <a:r>
                <a:rPr lang="zh-CN" altLang="en-US" sz="20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物理内存  +</a:t>
              </a:r>
              <a:endPara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  <p:sp>
          <p:nvSpPr>
            <p:cNvPr id="130" name="Text Box 43"/>
            <p:cNvSpPr>
              <a:spLocks noChangeArrowheads="1"/>
            </p:cNvSpPr>
            <p:nvPr/>
          </p:nvSpPr>
          <p:spPr bwMode="auto">
            <a:xfrm>
              <a:off x="3654248" y="4444131"/>
              <a:ext cx="791163" cy="402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</a:rPr>
                <a:t>磁盘</a:t>
              </a:r>
            </a:p>
          </p:txBody>
        </p:sp>
        <p:sp>
          <p:nvSpPr>
            <p:cNvPr id="131" name="Text Box 43"/>
            <p:cNvSpPr>
              <a:spLocks noChangeArrowheads="1"/>
            </p:cNvSpPr>
            <p:nvPr/>
          </p:nvSpPr>
          <p:spPr bwMode="auto">
            <a:xfrm>
              <a:off x="4333921" y="4448870"/>
              <a:ext cx="1403247" cy="402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 algn="ctr" eaLnBrk="1" hangingPunct="1"/>
              <a:r>
                <a:rPr lang="zh-CN" altLang="en-US" sz="2000" b="1" spc="-100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MS PGothic" charset="0"/>
                  <a:sym typeface="Comic Sans MS" charset="0"/>
                </a:rPr>
                <a:t>= 虚拟存储</a:t>
              </a:r>
              <a:endParaRPr lang="zh-CN" altLang="en-US" sz="2000" b="1" spc="-100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MS PGothic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99657" y="4365479"/>
            <a:ext cx="5976663" cy="767014"/>
            <a:chOff x="845935" y="776262"/>
            <a:chExt cx="5976663" cy="767014"/>
          </a:xfrm>
        </p:grpSpPr>
        <p:sp>
          <p:nvSpPr>
            <p:cNvPr id="11" name="矩形 10"/>
            <p:cNvSpPr/>
            <p:nvPr/>
          </p:nvSpPr>
          <p:spPr>
            <a:xfrm>
              <a:off x="845935" y="776262"/>
              <a:ext cx="201155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大用户空间</a:t>
              </a:r>
            </a:p>
          </p:txBody>
        </p:sp>
        <p:pic>
          <p:nvPicPr>
            <p:cNvPr id="132" name="图片 131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124844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3" name="矩形 132"/>
            <p:cNvSpPr/>
            <p:nvPr/>
          </p:nvSpPr>
          <p:spPr>
            <a:xfrm>
              <a:off x="1285852" y="1143166"/>
              <a:ext cx="5536746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提供给用户的虚拟内存可大于实际的物理内存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999657" y="5081167"/>
            <a:ext cx="6512147" cy="796105"/>
            <a:chOff x="845935" y="1428742"/>
            <a:chExt cx="6512147" cy="796105"/>
          </a:xfrm>
        </p:grpSpPr>
        <p:sp>
          <p:nvSpPr>
            <p:cNvPr id="134" name="矩形 133"/>
            <p:cNvSpPr/>
            <p:nvPr/>
          </p:nvSpPr>
          <p:spPr>
            <a:xfrm>
              <a:off x="845935" y="1428742"/>
              <a:ext cx="172580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部分交换</a:t>
              </a:r>
            </a:p>
          </p:txBody>
        </p:sp>
        <p:pic>
          <p:nvPicPr>
            <p:cNvPr id="135" name="图片 134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1931834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6" name="矩形 135"/>
            <p:cNvSpPr/>
            <p:nvPr/>
          </p:nvSpPr>
          <p:spPr>
            <a:xfrm>
              <a:off x="1285852" y="1824737"/>
              <a:ext cx="607223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虚拟存储只对部分虚拟地址空间进行调入和调出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999657" y="3314800"/>
            <a:ext cx="3583189" cy="1043052"/>
            <a:chOff x="845935" y="2071684"/>
            <a:chExt cx="3583189" cy="1043052"/>
          </a:xfrm>
        </p:grpSpPr>
        <p:sp>
          <p:nvSpPr>
            <p:cNvPr id="137" name="矩形 136"/>
            <p:cNvSpPr/>
            <p:nvPr/>
          </p:nvSpPr>
          <p:spPr>
            <a:xfrm>
              <a:off x="845935" y="2071684"/>
              <a:ext cx="221238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400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 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不连续性</a:t>
              </a:r>
            </a:p>
          </p:txBody>
        </p:sp>
        <p:pic>
          <p:nvPicPr>
            <p:cNvPr id="138" name="图片 137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2534156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39" name="矩形 138"/>
            <p:cNvSpPr/>
            <p:nvPr/>
          </p:nvSpPr>
          <p:spPr>
            <a:xfrm>
              <a:off x="1285852" y="2428874"/>
              <a:ext cx="27146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物理内存分配非连续</a:t>
              </a:r>
            </a:p>
          </p:txBody>
        </p:sp>
        <p:pic>
          <p:nvPicPr>
            <p:cNvPr id="140" name="图片 139" descr="小点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2640" y="2819908"/>
              <a:ext cx="151066" cy="148997"/>
            </a:xfrm>
            <a:prstGeom prst="rect">
              <a:avLst/>
            </a:prstGeom>
            <a:effectLst/>
          </p:spPr>
        </p:pic>
        <p:sp>
          <p:nvSpPr>
            <p:cNvPr id="141" name="矩形 140"/>
            <p:cNvSpPr/>
            <p:nvPr/>
          </p:nvSpPr>
          <p:spPr>
            <a:xfrm>
              <a:off x="1285852" y="2714626"/>
              <a:ext cx="3143272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SzPct val="100000"/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 虚拟地址空间使用非连续</a:t>
              </a: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CFCFFAB-A3AB-45DE-40D3-ACE41A1362F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7" name="标题 8">
            <a:extLst>
              <a:ext uri="{FF2B5EF4-FFF2-40B4-BE49-F238E27FC236}">
                <a16:creationId xmlns:a16="http://schemas.microsoft.com/office/drawing/2014/main" id="{B48B6DDA-5962-1A71-E51C-841DE19B09C1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虚拟存储的基本特征</a:t>
            </a:r>
          </a:p>
        </p:txBody>
      </p:sp>
    </p:spTree>
    <p:extLst>
      <p:ext uri="{BB962C8B-B14F-4D97-AF65-F5344CB8AC3E}">
        <p14:creationId xmlns:p14="http://schemas.microsoft.com/office/powerpoint/2010/main" val="286187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31520" y="1570002"/>
            <a:ext cx="69060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zh-CN" altLang="en-US" sz="3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sym typeface="MS PGothic" charset="0"/>
              </a:rPr>
              <a:t>虚拟内存技术会改进程序的性能吗？</a:t>
            </a:r>
            <a:endParaRPr lang="en-US" altLang="zh-CN" sz="3000" b="1" dirty="0">
              <a:solidFill>
                <a:srgbClr val="11576A"/>
              </a:solidFill>
              <a:latin typeface="微软雅黑" pitchFamily="34" charset="-122"/>
              <a:ea typeface="微软雅黑" pitchFamily="34" charset="-122"/>
              <a:sym typeface="MS PGothic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1520" y="2124000"/>
            <a:ext cx="7818296" cy="1259484"/>
            <a:chOff x="858159" y="928676"/>
            <a:chExt cx="7385075" cy="1259484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1215347" y="928676"/>
              <a:ext cx="702788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有效存储访问时间（effective memory access time EAT） </a:t>
              </a:r>
            </a:p>
          </p:txBody>
        </p:sp>
        <p:sp>
          <p:nvSpPr>
            <p:cNvPr id="6" name="矩形 6"/>
            <p:cNvSpPr>
              <a:spLocks noChangeArrowheads="1"/>
            </p:cNvSpPr>
            <p:nvPr/>
          </p:nvSpPr>
          <p:spPr bwMode="auto">
            <a:xfrm>
              <a:off x="858159" y="951626"/>
              <a:ext cx="30616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11576A"/>
                  </a:solidFill>
                  <a:latin typeface="张海山锐谐体2.0-授权联系：Samtype@QQ.com" pitchFamily="2" charset="-122"/>
                  <a:ea typeface="张海山锐谐体2.0-授权联系：Samtype@QQ.com" pitchFamily="2" charset="-122"/>
                </a:rPr>
                <a:t>■</a:t>
              </a:r>
              <a:endParaRPr lang="zh-CN" altLang="en-US" b="1" dirty="0">
                <a:solidFill>
                  <a:srgbClr val="11576A"/>
                </a:solidFill>
                <a:latin typeface="Calibri" pitchFamily="34" charset="0"/>
              </a:endParaRP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1014388" y="1480274"/>
              <a:ext cx="657700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EAT = 访存时间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</a:t>
              </a: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*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(1-p)</a:t>
              </a:r>
            </a:p>
            <a:p>
              <a:pPr lvl="1"/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        + 缺页异常处理时间 * 缺页率</a:t>
              </a:r>
              <a:r>
                <a:rPr lang="en-US" altLang="zh-CN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  <a:cs typeface="宋体" charset="0"/>
                </a:rPr>
                <a:t>p</a:t>
              </a:r>
              <a:endParaRPr lang="zh-CN" altLang="en-US" sz="2000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  <a:cs typeface="宋体" charset="0"/>
              </a:endParaRPr>
            </a:p>
          </p:txBody>
        </p:sp>
        <p:pic>
          <p:nvPicPr>
            <p:cNvPr id="9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160886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2"/>
          <p:cNvGrpSpPr/>
          <p:nvPr/>
        </p:nvGrpSpPr>
        <p:grpSpPr>
          <a:xfrm>
            <a:off x="1165587" y="3354050"/>
            <a:ext cx="7027887" cy="1354213"/>
            <a:chOff x="1292225" y="2158724"/>
            <a:chExt cx="7027887" cy="1354213"/>
          </a:xfrm>
        </p:grpSpPr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1495457" y="2158724"/>
              <a:ext cx="657700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sz="2000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例子</a:t>
              </a:r>
            </a:p>
          </p:txBody>
        </p:sp>
        <p:pic>
          <p:nvPicPr>
            <p:cNvPr id="11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292225" y="2211111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7"/>
            <p:cNvSpPr txBox="1">
              <a:spLocks noChangeArrowheads="1"/>
            </p:cNvSpPr>
            <p:nvPr/>
          </p:nvSpPr>
          <p:spPr bwMode="auto">
            <a:xfrm>
              <a:off x="1743107" y="2510488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访存时间: 10 ns</a:t>
              </a:r>
            </a:p>
          </p:txBody>
        </p:sp>
        <p:pic>
          <p:nvPicPr>
            <p:cNvPr id="13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2562875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7"/>
            <p:cNvSpPr txBox="1">
              <a:spLocks noChangeArrowheads="1"/>
            </p:cNvSpPr>
            <p:nvPr/>
          </p:nvSpPr>
          <p:spPr bwMode="auto">
            <a:xfrm>
              <a:off x="1743107" y="2858816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缺页异常处理时间: 5 ms（包括读写磁盘、再次处理访存等）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5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2911203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7"/>
            <p:cNvSpPr txBox="1">
              <a:spLocks noChangeArrowheads="1"/>
            </p:cNvSpPr>
            <p:nvPr/>
          </p:nvSpPr>
          <p:spPr bwMode="auto">
            <a:xfrm>
              <a:off x="1743107" y="3199005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缺页率</a:t>
              </a:r>
              <a:r>
                <a:rPr lang="en-US" altLang="zh-CN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endParaRPr lang="zh-CN" altLang="en-US" b="1" dirty="0">
                <a:solidFill>
                  <a:srgbClr val="11576A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7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3251392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组合 6"/>
          <p:cNvGrpSpPr/>
          <p:nvPr/>
        </p:nvGrpSpPr>
        <p:grpSpPr>
          <a:xfrm>
            <a:off x="1413237" y="5104733"/>
            <a:ext cx="6780237" cy="313932"/>
            <a:chOff x="1539875" y="3909409"/>
            <a:chExt cx="6780237" cy="313932"/>
          </a:xfrm>
        </p:grpSpPr>
        <p:sp>
          <p:nvSpPr>
            <p:cNvPr id="20" name="TextBox 7"/>
            <p:cNvSpPr txBox="1">
              <a:spLocks noChangeArrowheads="1"/>
            </p:cNvSpPr>
            <p:nvPr/>
          </p:nvSpPr>
          <p:spPr bwMode="auto">
            <a:xfrm>
              <a:off x="1743107" y="3909409"/>
              <a:ext cx="6577005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0" lvl="1">
                <a:lnSpc>
                  <a:spcPct val="80000"/>
                </a:lnSpc>
              </a:pPr>
              <a:r>
                <a:rPr lang="zh-CN" altLang="en-US" b="1" dirty="0">
                  <a:solidFill>
                    <a:srgbClr val="11576A"/>
                  </a:solidFill>
                  <a:latin typeface="微软雅黑" pitchFamily="34" charset="-122"/>
                  <a:ea typeface="微软雅黑" pitchFamily="34" charset="-122"/>
                </a:rPr>
                <a:t>EAT = 10(1–p) + 5,000,000p</a:t>
              </a:r>
            </a:p>
          </p:txBody>
        </p:sp>
        <p:pic>
          <p:nvPicPr>
            <p:cNvPr id="21" name="图片 8" descr="小点1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39875" y="3961796"/>
              <a:ext cx="149225" cy="149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F59E1652-339B-4225-8A5A-46CD7D717DBB}"/>
              </a:ext>
            </a:extLst>
          </p:cNvPr>
          <p:cNvSpPr txBox="1"/>
          <p:nvPr/>
        </p:nvSpPr>
        <p:spPr>
          <a:xfrm>
            <a:off x="585312" y="5694061"/>
            <a:ext cx="1091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降低系统的缺页率，是保障系统可用性的关键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在内存有限的条件下，尽可能换出未来用不到的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frame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，能够防止产生更多的缺页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01C767-BEA3-92F6-9EDD-008AF396ABA8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19" name="标题 8">
            <a:extLst>
              <a:ext uri="{FF2B5EF4-FFF2-40B4-BE49-F238E27FC236}">
                <a16:creationId xmlns:a16="http://schemas.microsoft.com/office/drawing/2014/main" id="{470BE11D-153D-7E38-0363-6E42CF3EFC52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zh-CN" altLang="en-US" b="0" kern="0" dirty="0"/>
              <a:t>虚拟页式存储管理的性能</a:t>
            </a:r>
          </a:p>
        </p:txBody>
      </p:sp>
    </p:spTree>
    <p:extLst>
      <p:ext uri="{BB962C8B-B14F-4D97-AF65-F5344CB8AC3E}">
        <p14:creationId xmlns:p14="http://schemas.microsoft.com/office/powerpoint/2010/main" val="415555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"/>
</p:tagLst>
</file>

<file path=ppt/theme/theme1.xml><?xml version="1.0" encoding="utf-8"?>
<a:theme xmlns:a="http://schemas.openxmlformats.org/drawingml/2006/main" name="psh3_Print">
  <a:themeElements>
    <a:clrScheme name="psh3_Print 2">
      <a:dk1>
        <a:srgbClr val="000000"/>
      </a:dk1>
      <a:lt1>
        <a:srgbClr val="FFFFFF"/>
      </a:lt1>
      <a:dk2>
        <a:srgbClr val="003366"/>
      </a:dk2>
      <a:lt2>
        <a:srgbClr val="CCCCCC"/>
      </a:lt2>
      <a:accent1>
        <a:srgbClr val="C0C9F6"/>
      </a:accent1>
      <a:accent2>
        <a:srgbClr val="A1B67A"/>
      </a:accent2>
      <a:accent3>
        <a:srgbClr val="FFFFFF"/>
      </a:accent3>
      <a:accent4>
        <a:srgbClr val="000000"/>
      </a:accent4>
      <a:accent5>
        <a:srgbClr val="DCE1FA"/>
      </a:accent5>
      <a:accent6>
        <a:srgbClr val="91A56E"/>
      </a:accent6>
      <a:hlink>
        <a:srgbClr val="789ED0"/>
      </a:hlink>
      <a:folHlink>
        <a:srgbClr val="B2B2B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sh3_Print 1">
        <a:dk1>
          <a:srgbClr val="5F5F5F"/>
        </a:dk1>
        <a:lt1>
          <a:srgbClr val="FFFFFF"/>
        </a:lt1>
        <a:dk2>
          <a:srgbClr val="000000"/>
        </a:dk2>
        <a:lt2>
          <a:srgbClr val="DDDDDD"/>
        </a:lt2>
        <a:accent1>
          <a:srgbClr val="C0C0C0"/>
        </a:accent1>
        <a:accent2>
          <a:srgbClr val="EAEAEA"/>
        </a:accent2>
        <a:accent3>
          <a:srgbClr val="FFFFFF"/>
        </a:accent3>
        <a:accent4>
          <a:srgbClr val="505050"/>
        </a:accent4>
        <a:accent5>
          <a:srgbClr val="DCDCDC"/>
        </a:accent5>
        <a:accent6>
          <a:srgbClr val="D4D4D4"/>
        </a:accent6>
        <a:hlink>
          <a:srgbClr val="4D4D4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2">
        <a:dk1>
          <a:srgbClr val="000000"/>
        </a:dk1>
        <a:lt1>
          <a:srgbClr val="FFFFFF"/>
        </a:lt1>
        <a:dk2>
          <a:srgbClr val="003366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000000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h3_Print 3">
        <a:dk1>
          <a:srgbClr val="384868"/>
        </a:dk1>
        <a:lt1>
          <a:srgbClr val="FFFFFF"/>
        </a:lt1>
        <a:dk2>
          <a:srgbClr val="000000"/>
        </a:dk2>
        <a:lt2>
          <a:srgbClr val="CCCCCC"/>
        </a:lt2>
        <a:accent1>
          <a:srgbClr val="C0C9F6"/>
        </a:accent1>
        <a:accent2>
          <a:srgbClr val="A1B67A"/>
        </a:accent2>
        <a:accent3>
          <a:srgbClr val="FFFFFF"/>
        </a:accent3>
        <a:accent4>
          <a:srgbClr val="2E3C58"/>
        </a:accent4>
        <a:accent5>
          <a:srgbClr val="DCE1FA"/>
        </a:accent5>
        <a:accent6>
          <a:srgbClr val="91A56E"/>
        </a:accent6>
        <a:hlink>
          <a:srgbClr val="789ED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7493</Words>
  <Application>Microsoft Office PowerPoint</Application>
  <PresentationFormat>宽屏</PresentationFormat>
  <Paragraphs>2352</Paragraphs>
  <Slides>70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70</vt:i4>
      </vt:variant>
    </vt:vector>
  </HeadingPairs>
  <TitlesOfParts>
    <vt:vector size="86" baseType="lpstr">
      <vt:lpstr>ArialNova</vt:lpstr>
      <vt:lpstr>等线</vt:lpstr>
      <vt:lpstr>楷体_GB2312</vt:lpstr>
      <vt:lpstr>喵呜黑体</vt:lpstr>
      <vt:lpstr>微软雅黑</vt:lpstr>
      <vt:lpstr>张海山锐谐体2.0-授权联系：Samtype@QQ.com</vt:lpstr>
      <vt:lpstr>Arial</vt:lpstr>
      <vt:lpstr>Calibri</vt:lpstr>
      <vt:lpstr>Tahoma</vt:lpstr>
      <vt:lpstr>Times New Roman</vt:lpstr>
      <vt:lpstr>Verdana</vt:lpstr>
      <vt:lpstr>Wingdings</vt:lpstr>
      <vt:lpstr>psh3_Print</vt:lpstr>
      <vt:lpstr>自定义设计方案</vt:lpstr>
      <vt:lpstr>1_自定义设计方案</vt:lpstr>
      <vt:lpstr>VISIO</vt:lpstr>
      <vt:lpstr>操作系统</vt:lpstr>
      <vt:lpstr>章节4：内存管理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前情提要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 for your time! Questions &amp;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2023-10-09T05:17:59Z</dcterms:created>
  <dcterms:modified xsi:type="dcterms:W3CDTF">2025-01-07T09:01:02Z</dcterms:modified>
</cp:coreProperties>
</file>