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61" r:id="rId1"/>
  </p:sldMasterIdLst>
  <p:notesMasterIdLst>
    <p:notesMasterId r:id="rId47"/>
  </p:notesMasterIdLst>
  <p:handoutMasterIdLst>
    <p:handoutMasterId r:id="rId48"/>
  </p:handoutMasterIdLst>
  <p:sldIdLst>
    <p:sldId id="653" r:id="rId2"/>
    <p:sldId id="1962" r:id="rId3"/>
    <p:sldId id="503" r:id="rId4"/>
    <p:sldId id="581" r:id="rId5"/>
    <p:sldId id="524" r:id="rId6"/>
    <p:sldId id="504" r:id="rId7"/>
    <p:sldId id="628" r:id="rId8"/>
    <p:sldId id="629" r:id="rId9"/>
    <p:sldId id="508" r:id="rId10"/>
    <p:sldId id="624" r:id="rId11"/>
    <p:sldId id="522" r:id="rId12"/>
    <p:sldId id="604" r:id="rId13"/>
    <p:sldId id="607" r:id="rId14"/>
    <p:sldId id="322" r:id="rId15"/>
    <p:sldId id="2669" r:id="rId16"/>
    <p:sldId id="609" r:id="rId17"/>
    <p:sldId id="507" r:id="rId18"/>
    <p:sldId id="600" r:id="rId19"/>
    <p:sldId id="506" r:id="rId20"/>
    <p:sldId id="523" r:id="rId21"/>
    <p:sldId id="512" r:id="rId22"/>
    <p:sldId id="511" r:id="rId23"/>
    <p:sldId id="601" r:id="rId24"/>
    <p:sldId id="2668" r:id="rId25"/>
    <p:sldId id="1964" r:id="rId26"/>
    <p:sldId id="1965" r:id="rId27"/>
    <p:sldId id="1966" r:id="rId28"/>
    <p:sldId id="1967" r:id="rId29"/>
    <p:sldId id="1968" r:id="rId30"/>
    <p:sldId id="1969" r:id="rId31"/>
    <p:sldId id="1970" r:id="rId32"/>
    <p:sldId id="1971" r:id="rId33"/>
    <p:sldId id="1972" r:id="rId34"/>
    <p:sldId id="2663" r:id="rId35"/>
    <p:sldId id="2664" r:id="rId36"/>
    <p:sldId id="2665" r:id="rId37"/>
    <p:sldId id="2667" r:id="rId38"/>
    <p:sldId id="632" r:id="rId39"/>
    <p:sldId id="633" r:id="rId40"/>
    <p:sldId id="622" r:id="rId41"/>
    <p:sldId id="631" r:id="rId42"/>
    <p:sldId id="634" r:id="rId43"/>
    <p:sldId id="635" r:id="rId44"/>
    <p:sldId id="636" r:id="rId45"/>
    <p:sldId id="599" r:id="rId46"/>
  </p:sldIdLst>
  <p:sldSz cx="12192000" cy="6858000"/>
  <p:notesSz cx="6858000" cy="9144000"/>
  <p:custDataLst>
    <p:tags r:id="rId4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79" userDrawn="1">
          <p15:clr>
            <a:srgbClr val="A4A3A4"/>
          </p15:clr>
        </p15:guide>
        <p15:guide id="2" pos="1209" userDrawn="1">
          <p15:clr>
            <a:srgbClr val="A4A3A4"/>
          </p15:clr>
        </p15:guide>
        <p15:guide id="3" pos="438" userDrawn="1">
          <p15:clr>
            <a:srgbClr val="A4A3A4"/>
          </p15:clr>
        </p15:guide>
        <p15:guide id="4" orient="horz" pos="9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ECFF"/>
    <a:srgbClr val="FF0000"/>
    <a:srgbClr val="FFFFCC"/>
    <a:srgbClr val="517397"/>
    <a:srgbClr val="F5ED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20" autoAdjust="0"/>
    <p:restoredTop sz="81545" autoAdjust="0"/>
  </p:normalViewPr>
  <p:slideViewPr>
    <p:cSldViewPr showGuides="1">
      <p:cViewPr varScale="1">
        <p:scale>
          <a:sx n="51" d="100"/>
          <a:sy n="51" d="100"/>
        </p:scale>
        <p:origin x="38" y="384"/>
      </p:cViewPr>
      <p:guideLst>
        <p:guide orient="horz" pos="1979"/>
        <p:guide pos="1209"/>
        <p:guide pos="438"/>
        <p:guide orient="horz" pos="935"/>
      </p:guideLst>
    </p:cSldViewPr>
  </p:slideViewPr>
  <p:outlineViewPr>
    <p:cViewPr>
      <p:scale>
        <a:sx n="33" d="100"/>
        <a:sy n="33" d="100"/>
      </p:scale>
      <p:origin x="0" y="231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204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55FC11B2-F436-46A3-9E0F-7AE012632222}" type="datetimeFigureOut">
              <a:rPr lang="zh-CN" altLang="en-US">
                <a:ea typeface="微软雅黑" panose="020B0503020204020204" pitchFamily="34" charset="-122"/>
              </a:rPr>
              <a:t>2025/1/7</a:t>
            </a:fld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440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zh-CN">
              <a:ea typeface="微软雅黑" panose="020B0503020204020204" pitchFamily="34" charset="-122"/>
            </a:endParaRPr>
          </a:p>
        </p:txBody>
      </p:sp>
      <p:sp>
        <p:nvSpPr>
          <p:cNvPr id="440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4B516374-0708-4BAC-8E9A-A122A78E5DE4}" type="slidenum">
              <a:rPr lang="zh-CN" altLang="en-US">
                <a:ea typeface="微软雅黑" panose="020B0503020204020204" pitchFamily="34" charset="-122"/>
              </a:rPr>
              <a:t>‹#›</a:t>
            </a:fld>
            <a:endParaRPr lang="en-US" altLang="zh-CN"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SzTx/>
              <a:buFontTx/>
              <a:buNone/>
              <a:defRPr sz="1200"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1C0091C4-0C9D-4AE4-9467-9A39C3B68CDD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756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每一个进程都有一个独立的地址空间</a:t>
            </a:r>
            <a:r>
              <a:rPr lang="en-US" altLang="zh-CN" dirty="0"/>
              <a:t>—&gt;</a:t>
            </a:r>
            <a:r>
              <a:rPr lang="zh-CN" altLang="en-US" dirty="0"/>
              <a:t>每个进程有独立的页表</a:t>
            </a:r>
            <a:r>
              <a:rPr lang="en-US" altLang="zh-CN" dirty="0" err="1"/>
              <a:t>pagetable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2028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81F67785-6B02-4A82-B727-3BF8AC10A602}" type="slidenum">
              <a:rPr lang="zh-CN" altLang="en-US" smtClean="0">
                <a:latin typeface="Arial" panose="020B0604020202020204" pitchFamily="34" charset="0"/>
              </a:rPr>
              <a:t>20</a:t>
            </a:fld>
            <a:endParaRPr lang="en-US" altLang="zh-CN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361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0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47B21A5-FE7E-4CF5-8BAB-6283EB0C3DFB}" type="slidenum">
              <a:rPr lang="zh-CN" altLang="en-US" smtClean="0">
                <a:latin typeface="Arial" panose="020B0604020202020204" pitchFamily="34" charset="0"/>
              </a:rPr>
              <a:t>21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626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C0091C4-0C9D-4AE4-9467-9A39C3B68CDD}" type="slidenum">
              <a:rPr lang="zh-CN" altLang="en-US" smtClean="0"/>
              <a:t>40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9" name="标题占位符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文本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marL="342900" lvl="0" indent="-34290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/>
              <a:t>单击此处编辑母版文本样式</a:t>
            </a:r>
          </a:p>
          <a:p>
            <a:pPr marL="742950" lvl="1" indent="-285750" algn="l" defTabSz="914400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5" name="任意多边形: 形状 7"/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6" name="椭圆 15"/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sp>
        <p:nvSpPr>
          <p:cNvPr id="2" name="文本框 1"/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：内存管理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续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uiExpand="1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4" presetClass="entr" presetSubtype="1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randombar(horizontal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userDrawn="1">
  <p:cSld name="1_标题幻灯片"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11" name="矩形 10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0F9C054-BF2A-43A1-85AA-30C75C185C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0"/>
            <a:ext cx="3238500" cy="714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>
            <a:extLst>
              <a:ext uri="{FF2B5EF4-FFF2-40B4-BE49-F238E27FC236}">
                <a16:creationId xmlns:a16="http://schemas.microsoft.com/office/drawing/2014/main" id="{E39AD132-9025-B649-2FF7-C791B47D0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520" y="795655"/>
            <a:ext cx="10544054" cy="688976"/>
          </a:xfrm>
          <a:prstGeom prst="rect">
            <a:avLst/>
          </a:prstGeom>
        </p:spPr>
        <p:txBody>
          <a:bodyPr anchor="ctr"/>
          <a:lstStyle>
            <a:lvl1pPr algn="l">
              <a:defRPr sz="3600" b="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48FA0D2-0551-6F69-A21B-0E0742C82111}"/>
              </a:ext>
            </a:extLst>
          </p:cNvPr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B2DB9FD-33AE-137C-506F-DF8415209A89}"/>
              </a:ext>
            </a:extLst>
          </p:cNvPr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FA3FBFE-CDD0-DEDD-A515-0F780B1E4329}"/>
              </a:ext>
            </a:extLst>
          </p:cNvPr>
          <p:cNvGrpSpPr/>
          <p:nvPr userDrawn="1"/>
        </p:nvGrpSpPr>
        <p:grpSpPr>
          <a:xfrm>
            <a:off x="0" y="980758"/>
            <a:ext cx="633730" cy="406400"/>
            <a:chOff x="56" y="2009"/>
            <a:chExt cx="998" cy="640"/>
          </a:xfrm>
        </p:grpSpPr>
        <p:sp>
          <p:nvSpPr>
            <p:cNvPr id="12" name="任意多边形: 形状 7">
              <a:extLst>
                <a:ext uri="{FF2B5EF4-FFF2-40B4-BE49-F238E27FC236}">
                  <a16:creationId xmlns:a16="http://schemas.microsoft.com/office/drawing/2014/main" id="{4A4D3142-22D6-E8B7-F2FA-F359659A88B3}"/>
                </a:ext>
              </a:extLst>
            </p:cNvPr>
            <p:cNvSpPr/>
            <p:nvPr/>
          </p:nvSpPr>
          <p:spPr>
            <a:xfrm>
              <a:off x="56" y="2009"/>
              <a:ext cx="999" cy="641"/>
            </a:xfrm>
            <a:custGeom>
              <a:avLst/>
              <a:gdLst>
                <a:gd name="connsiteX0" fmla="*/ 0 w 999"/>
                <a:gd name="connsiteY0" fmla="*/ 2 h 641"/>
                <a:gd name="connsiteX1" fmla="*/ 761 w 999"/>
                <a:gd name="connsiteY1" fmla="*/ 0 h 641"/>
                <a:gd name="connsiteX2" fmla="*/ 999 w 999"/>
                <a:gd name="connsiteY2" fmla="*/ 321 h 641"/>
                <a:gd name="connsiteX3" fmla="*/ 750 w 999"/>
                <a:gd name="connsiteY3" fmla="*/ 641 h 641"/>
                <a:gd name="connsiteX4" fmla="*/ 0 w 999"/>
                <a:gd name="connsiteY4" fmla="*/ 639 h 641"/>
                <a:gd name="connsiteX5" fmla="*/ 0 w 999"/>
                <a:gd name="connsiteY5" fmla="*/ 2 h 6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99" h="641">
                  <a:moveTo>
                    <a:pt x="0" y="2"/>
                  </a:moveTo>
                  <a:lnTo>
                    <a:pt x="761" y="0"/>
                  </a:lnTo>
                  <a:cubicBezTo>
                    <a:pt x="864" y="0"/>
                    <a:pt x="999" y="145"/>
                    <a:pt x="999" y="321"/>
                  </a:cubicBezTo>
                  <a:cubicBezTo>
                    <a:pt x="999" y="496"/>
                    <a:pt x="853" y="641"/>
                    <a:pt x="750" y="641"/>
                  </a:cubicBezTo>
                  <a:lnTo>
                    <a:pt x="0" y="639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7123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>
              <a:noAutofit/>
            </a:bodyPr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3A38D73E-7364-BC91-D18F-FC11D9C7013C}"/>
                </a:ext>
              </a:extLst>
            </p:cNvPr>
            <p:cNvSpPr/>
            <p:nvPr/>
          </p:nvSpPr>
          <p:spPr>
            <a:xfrm>
              <a:off x="488" y="2111"/>
              <a:ext cx="437" cy="43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 anchorCtr="0"/>
            <a:lstStyle/>
            <a:p>
              <a:pPr algn="ctr"/>
              <a:endParaRPr lang="zh-CN" altLang="en-US" dirty="0">
                <a:latin typeface="喵呜黑体" panose="02000503000000000000" charset="-122"/>
                <a:ea typeface="喵呜黑体" panose="02000503000000000000" charset="-122"/>
              </a:endParaRPr>
            </a:p>
          </p:txBody>
        </p:sp>
      </p:grpSp>
      <p:pic>
        <p:nvPicPr>
          <p:cNvPr id="10" name="图片 9">
            <a:extLst>
              <a:ext uri="{FF2B5EF4-FFF2-40B4-BE49-F238E27FC236}">
                <a16:creationId xmlns:a16="http://schemas.microsoft.com/office/drawing/2014/main" id="{E7C914FF-314A-4B50-8F5B-3B17B75DD0F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0"/>
            <a:ext cx="3238500" cy="71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683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95399" y="1569767"/>
            <a:ext cx="10801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53340531-0A3B-1E26-C710-927E5751B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25344"/>
            <a:ext cx="2743200" cy="332656"/>
          </a:xfrm>
          <a:prstGeom prst="rect">
            <a:avLst/>
          </a:prstGeom>
        </p:spPr>
        <p:txBody>
          <a:bodyPr anchor="ctr"/>
          <a:lstStyle>
            <a:lvl1pPr algn="r">
              <a:defRPr sz="1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0AAA8FD-D60E-16A4-CD42-CDCC8BC35BA8}"/>
              </a:ext>
            </a:extLst>
          </p:cNvPr>
          <p:cNvSpPr txBox="1"/>
          <p:nvPr userDrawn="1"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：内存管理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(</a:t>
            </a:r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续</a:t>
            </a:r>
            <a:r>
              <a: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)</a:t>
            </a:r>
            <a:endParaRPr lang="zh-CN" altLang="en-US" sz="36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871855"/>
            <a:ext cx="10801200" cy="68040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52534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525344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fld id="{7209BB76-661F-4F23-A2E6-DCF093FEDF3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6538324"/>
            <a:ext cx="12192000" cy="324646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-26035" y="-635"/>
            <a:ext cx="12217400" cy="688975"/>
          </a:xfrm>
          <a:prstGeom prst="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71235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9F3E8A0-4D4F-4BFB-9758-3F274B7D380B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0"/>
            <a:ext cx="3238500" cy="71437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zh-CN" altLang="en-US" sz="2400" kern="0" dirty="0" smtClean="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zh-CN" altLang="en-US" sz="2000" kern="0" dirty="0" smtClean="0">
          <a:solidFill>
            <a:srgbClr val="000000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35767"/>
            <a:ext cx="12192000" cy="1192213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4294967295"/>
          </p:nvPr>
        </p:nvSpPr>
        <p:spPr>
          <a:xfrm>
            <a:off x="1991390" y="3895318"/>
            <a:ext cx="8607425" cy="19240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宫晓利、蒲凌君、张久武    </a:t>
            </a:r>
            <a:endParaRPr lang="en-US" altLang="zh-CN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en-US" altLang="zh-CN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gongxiaoli@nankai.edu.cn</a:t>
            </a: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、pulingjun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@nankai.edu.cn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en-US" altLang="zh-CN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zhangjiuwu@nankai.edu.cn</a:t>
            </a: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r>
              <a:rPr lang="zh-CN" altLang="en-US" sz="2400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 </a:t>
            </a:r>
            <a:r>
              <a:rPr lang="zh-CN" altLang="en-US" b="1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南开大学 计算机学院  网络空间安全学院</a:t>
            </a:r>
            <a:endParaRPr lang="en-US" altLang="zh-CN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indent="0" algn="ctr">
              <a:buNone/>
            </a:pPr>
            <a:endParaRPr lang="zh-CN" altLang="en-US" sz="2400" b="1" dirty="0">
              <a:solidFill>
                <a:srgbClr val="712355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微软雅黑" panose="020B0503020204020204" pitchFamily="34" charset="-122"/>
              </a:rPr>
              <a:t>Linux</a:t>
            </a:r>
            <a:r>
              <a:rPr lang="zh-CN" altLang="en-US" dirty="0">
                <a:ea typeface="微软雅黑" panose="020B0503020204020204" pitchFamily="34" charset="-122"/>
              </a:rPr>
              <a:t>进程的创建和管理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两个重要的系统调用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946" y="1515194"/>
            <a:ext cx="5206963" cy="501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5074" y="773556"/>
            <a:ext cx="5946926" cy="5733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0202" y="2923208"/>
            <a:ext cx="2411413" cy="263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4F7F79-6C18-8D2A-EAB8-F6521B184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微软雅黑" panose="020B0503020204020204" pitchFamily="34" charset="-122"/>
              </a:rPr>
              <a:t>Linux</a:t>
            </a:r>
            <a:r>
              <a:rPr lang="zh-CN" altLang="en-US">
                <a:ea typeface="微软雅黑" panose="020B0503020204020204" pitchFamily="34" charset="-122"/>
              </a:rPr>
              <a:t>进程的创建和管理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两个重要的系统调用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负责创建一个新的进程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Fork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由父进程调用，创建一个新的进程为子进程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新的进程与原进程共享所有的资源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页表复用，写时复制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新的进程为就绪态等待调度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负责让进程执行一个特定的程序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Exec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由子进程调用，改变其执行的内容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依据二进制文件格式重新建立页表映射</a:t>
            </a: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528048" y="3024387"/>
            <a:ext cx="5400600" cy="6762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例：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execl(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"/bin/ls"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"ls"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</a:t>
            </a:r>
            <a:r>
              <a:rPr lang="zh-CN" altLang="zh-CN" dirty="0">
                <a:solidFill>
                  <a:srgbClr val="8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"-a"</a:t>
            </a:r>
            <a:r>
              <a:rPr lang="zh-CN" altLang="zh-CN" dirty="0">
                <a:solidFill>
                  <a:srgbClr val="000000"/>
                </a:solidFill>
                <a:latin typeface="Courier New" panose="02070309020205020404" pitchFamily="49" charset="0"/>
                <a:ea typeface="微软雅黑" panose="020B0503020204020204" pitchFamily="34" charset="-122"/>
                <a:cs typeface="Courier New" panose="02070309020205020404" pitchFamily="49" charset="0"/>
              </a:rPr>
              <a:t>, NULL )</a:t>
            </a:r>
            <a:endParaRPr lang="zh-CN" altLang="zh-CN" sz="4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22917B6-6F8F-4F92-09DC-1F73CFA3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调用前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87489" y="169108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3867151" y="169425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774826" y="204986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133851" y="1967309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68777" y="471542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55913" y="5785916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855914" y="5795441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14325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4321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19514" y="5795441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00843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957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583114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72039" y="5795441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159376" y="5795441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4830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735639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17550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464425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751764" y="5795441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068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3280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616950" y="5795441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04289" y="5795441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916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948055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61448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01805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0821" y="3876698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5812386" y="4108473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6343950" y="3992585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4700341" y="399258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4700341" y="4947195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5303839" y="4942433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5591969" y="4947193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7549618" y="4947195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44703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32735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4448573" y="4947195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3863976" y="4831307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3575844" y="4831307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2999582" y="4826545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23993" y="5785816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12025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00057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7751292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616281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8903420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79" name="组合 78"/>
          <p:cNvGrpSpPr/>
          <p:nvPr/>
        </p:nvGrpSpPr>
        <p:grpSpPr>
          <a:xfrm>
            <a:off x="6371341" y="1907109"/>
            <a:ext cx="648000" cy="404813"/>
            <a:chOff x="2714612" y="2871791"/>
            <a:chExt cx="648000" cy="404813"/>
          </a:xfrm>
        </p:grpSpPr>
        <p:grpSp>
          <p:nvGrpSpPr>
            <p:cNvPr id="101" name="组合 100"/>
            <p:cNvGrpSpPr/>
            <p:nvPr/>
          </p:nvGrpSpPr>
          <p:grpSpPr>
            <a:xfrm>
              <a:off x="2714612" y="2928940"/>
              <a:ext cx="648000" cy="285334"/>
              <a:chOff x="3571868" y="2538416"/>
              <a:chExt cx="648000" cy="285334"/>
            </a:xfrm>
          </p:grpSpPr>
          <p:sp>
            <p:nvSpPr>
              <p:cNvPr id="104" name="矩形 103"/>
              <p:cNvSpPr/>
              <p:nvPr/>
            </p:nvSpPr>
            <p:spPr>
              <a:xfrm>
                <a:off x="3571868" y="2538416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5" name="矩形 104"/>
              <p:cNvSpPr/>
              <p:nvPr/>
            </p:nvSpPr>
            <p:spPr>
              <a:xfrm>
                <a:off x="3571868" y="2679750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02" name="TextBox 69"/>
            <p:cNvSpPr txBox="1"/>
            <p:nvPr/>
          </p:nvSpPr>
          <p:spPr>
            <a:xfrm>
              <a:off x="2776524" y="2871791"/>
              <a:ext cx="554960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chemeClr val="bg1"/>
                  </a:solidFill>
                  <a:latin typeface="+mn-ea"/>
                  <a:ea typeface="微软雅黑" panose="020B0503020204020204" pitchFamily="34" charset="-122"/>
                </a:rPr>
                <a:t>head</a:t>
              </a:r>
              <a:endParaRPr lang="zh-CN" altLang="en-US" sz="1050" b="1">
                <a:solidFill>
                  <a:schemeClr val="bg1"/>
                </a:solidFill>
                <a:latin typeface="+mn-ea"/>
                <a:ea typeface="微软雅黑" panose="020B0503020204020204" pitchFamily="34" charset="-122"/>
              </a:endParaRPr>
            </a:p>
          </p:txBody>
        </p:sp>
        <p:sp>
          <p:nvSpPr>
            <p:cNvPr id="103" name="TextBox 70"/>
            <p:cNvSpPr txBox="1"/>
            <p:nvPr/>
          </p:nvSpPr>
          <p:spPr>
            <a:xfrm>
              <a:off x="2833680" y="3022688"/>
              <a:ext cx="428322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050" b="1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rPr>
                <a:t>tail</a:t>
              </a:r>
              <a:endParaRPr lang="zh-CN" altLang="en-US" sz="1050" b="1">
                <a:solidFill>
                  <a:srgbClr val="11576A"/>
                </a:solidFill>
                <a:latin typeface="+mn-ea"/>
                <a:ea typeface="微软雅黑" panose="020B0503020204020204" pitchFamily="34" charset="-122"/>
              </a:endParaRPr>
            </a:p>
          </p:txBody>
        </p:sp>
      </p:grpSp>
      <p:grpSp>
        <p:nvGrpSpPr>
          <p:cNvPr id="80" name="组合 79"/>
          <p:cNvGrpSpPr/>
          <p:nvPr/>
        </p:nvGrpSpPr>
        <p:grpSpPr>
          <a:xfrm>
            <a:off x="7957044" y="1978547"/>
            <a:ext cx="662368" cy="593529"/>
            <a:chOff x="3657516" y="2786064"/>
            <a:chExt cx="662368" cy="593529"/>
          </a:xfrm>
        </p:grpSpPr>
        <p:sp>
          <p:nvSpPr>
            <p:cNvPr id="96" name="矩形 95"/>
            <p:cNvSpPr/>
            <p:nvPr/>
          </p:nvSpPr>
          <p:spPr>
            <a:xfrm>
              <a:off x="3671884" y="2786064"/>
              <a:ext cx="648000" cy="144000"/>
            </a:xfrm>
            <a:prstGeom prst="rect">
              <a:avLst/>
            </a:prstGeom>
            <a:gradFill>
              <a:gsLst>
                <a:gs pos="100000">
                  <a:srgbClr val="11576A"/>
                </a:gs>
                <a:gs pos="0">
                  <a:srgbClr val="0EB1C8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矩形 96"/>
            <p:cNvSpPr/>
            <p:nvPr/>
          </p:nvSpPr>
          <p:spPr>
            <a:xfrm>
              <a:off x="3671884" y="2928940"/>
              <a:ext cx="648000" cy="432000"/>
            </a:xfrm>
            <a:prstGeom prst="rect">
              <a:avLst/>
            </a:prstGeom>
            <a:gradFill>
              <a:gsLst>
                <a:gs pos="100000">
                  <a:srgbClr val="FF9900"/>
                </a:gs>
                <a:gs pos="0">
                  <a:srgbClr val="FFCC66"/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98" name="直接连接符 97"/>
            <p:cNvCxnSpPr/>
            <p:nvPr/>
          </p:nvCxnSpPr>
          <p:spPr>
            <a:xfrm rot="10800000" flipH="1">
              <a:off x="3671884" y="3073495"/>
              <a:ext cx="648000" cy="1588"/>
            </a:xfrm>
            <a:prstGeom prst="line">
              <a:avLst/>
            </a:prstGeom>
            <a:ln w="15875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75"/>
            <p:cNvSpPr txBox="1"/>
            <p:nvPr/>
          </p:nvSpPr>
          <p:spPr>
            <a:xfrm>
              <a:off x="3657516" y="2897375"/>
              <a:ext cx="659155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900" b="1" dirty="0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rPr>
                <a:t>寄存器组</a:t>
              </a:r>
            </a:p>
          </p:txBody>
        </p:sp>
        <p:sp>
          <p:nvSpPr>
            <p:cNvPr id="100" name="TextBox 82"/>
            <p:cNvSpPr txBox="1"/>
            <p:nvPr/>
          </p:nvSpPr>
          <p:spPr>
            <a:xfrm>
              <a:off x="3800471" y="3071816"/>
              <a:ext cx="377026" cy="307777"/>
            </a:xfrm>
            <a:prstGeom prst="rect">
              <a:avLst/>
            </a:prstGeom>
            <a:noFill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zh-CN" sz="1400" b="1" spc="100">
                  <a:solidFill>
                    <a:srgbClr val="11576A"/>
                  </a:solidFill>
                  <a:latin typeface="华文琥珀" panose="02010800040101010101" pitchFamily="2" charset="-122"/>
                  <a:ea typeface="华文琥珀" panose="02010800040101010101" pitchFamily="2" charset="-122"/>
                </a:rPr>
                <a:t>…</a:t>
              </a:r>
            </a:p>
          </p:txBody>
        </p:sp>
      </p:grpSp>
      <p:cxnSp>
        <p:nvCxnSpPr>
          <p:cNvPr id="82" name="直接箭头连接符 81"/>
          <p:cNvCxnSpPr/>
          <p:nvPr/>
        </p:nvCxnSpPr>
        <p:spPr>
          <a:xfrm>
            <a:off x="6965772" y="2037913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/>
          <p:nvPr/>
        </p:nvCxnSpPr>
        <p:spPr>
          <a:xfrm>
            <a:off x="8500488" y="2037913"/>
            <a:ext cx="1005641" cy="0"/>
          </a:xfrm>
          <a:prstGeom prst="straightConnector1">
            <a:avLst/>
          </a:prstGeom>
          <a:ln w="28575">
            <a:solidFill>
              <a:srgbClr val="11576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组合 83"/>
          <p:cNvGrpSpPr/>
          <p:nvPr/>
        </p:nvGrpSpPr>
        <p:grpSpPr>
          <a:xfrm>
            <a:off x="9587120" y="2049984"/>
            <a:ext cx="397313" cy="73026"/>
            <a:chOff x="4589868" y="2795588"/>
            <a:chExt cx="397313" cy="73026"/>
          </a:xfrm>
        </p:grpSpPr>
        <p:cxnSp>
          <p:nvCxnSpPr>
            <p:cNvPr id="87" name="直接连接符 86"/>
            <p:cNvCxnSpPr/>
            <p:nvPr/>
          </p:nvCxnSpPr>
          <p:spPr>
            <a:xfrm flipV="1">
              <a:off x="4589868" y="2795588"/>
              <a:ext cx="358370" cy="0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接连接符 87"/>
            <p:cNvCxnSpPr/>
            <p:nvPr/>
          </p:nvCxnSpPr>
          <p:spPr>
            <a:xfrm rot="5400000">
              <a:off x="4921508" y="2813588"/>
              <a:ext cx="36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接连接符 88"/>
            <p:cNvCxnSpPr/>
            <p:nvPr/>
          </p:nvCxnSpPr>
          <p:spPr>
            <a:xfrm>
              <a:off x="4879181" y="2836073"/>
              <a:ext cx="108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4895294" y="2867026"/>
              <a:ext cx="72000" cy="1588"/>
            </a:xfrm>
            <a:prstGeom prst="line">
              <a:avLst/>
            </a:prstGeom>
            <a:ln w="19050">
              <a:solidFill>
                <a:srgbClr val="11576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168"/>
          <p:cNvSpPr txBox="1"/>
          <p:nvPr/>
        </p:nvSpPr>
        <p:spPr>
          <a:xfrm>
            <a:off x="5612519" y="1964795"/>
            <a:ext cx="800219" cy="220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000"/>
              </a:lnSpc>
            </a:pPr>
            <a:r>
              <a:rPr lang="zh-CN" altLang="en-US" b="1" baseline="-25000" dirty="0">
                <a:solidFill>
                  <a:srgbClr val="11576A"/>
                </a:solidFill>
                <a:latin typeface="+mn-ea"/>
                <a:ea typeface="微软雅黑" panose="020B0503020204020204" pitchFamily="34" charset="-122"/>
              </a:rPr>
              <a:t>就绪队列</a:t>
            </a:r>
          </a:p>
        </p:txBody>
      </p:sp>
      <p:cxnSp>
        <p:nvCxnSpPr>
          <p:cNvPr id="107" name="直接箭头连接符 106"/>
          <p:cNvCxnSpPr/>
          <p:nvPr/>
        </p:nvCxnSpPr>
        <p:spPr bwMode="auto">
          <a:xfrm flipH="1">
            <a:off x="5735638" y="2613422"/>
            <a:ext cx="2520602" cy="130991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13391BC-2C61-F3A6-AD8F-F060FCBC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12</a:t>
            </a:fld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调用后（浅拷贝机制）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87489" y="169108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3867151" y="169425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774826" y="204986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133851" y="1967309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68777" y="471542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55913" y="5785916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855914" y="5795441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14325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4321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19514" y="5795441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00843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957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583114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72039" y="5795441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159376" y="5795441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4830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735639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17550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464425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751764" y="5795441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068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3280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616950" y="5795441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04289" y="5795441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916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948055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61448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01805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0821" y="3876698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5812386" y="4108473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6343950" y="3992585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4700341" y="399258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4700341" y="4947195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5303839" y="4942433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5591969" y="4947193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7549618" y="4947195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44703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32735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4448573" y="4947195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3863976" y="4831307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3575844" y="4831307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2999582" y="4826545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23993" y="5785816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12025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00057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7751292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616281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8903420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5735638" y="2212036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5468502" y="1547069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  <a:ea typeface="微软雅黑" panose="020B0503020204020204" pitchFamily="34" charset="-122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1516014" y="2916412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3895676" y="2919586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1803351" y="3275187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4162376" y="3192636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45" idx="0"/>
          </p:cNvCxnSpPr>
          <p:nvPr/>
        </p:nvCxnSpPr>
        <p:spPr bwMode="auto">
          <a:xfrm flipH="1">
            <a:off x="5812386" y="2212035"/>
            <a:ext cx="3858633" cy="166466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3989C13-C9A7-54DF-207A-54027158E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调用后（真正被实现的浅拷贝机制）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87489" y="169108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3867151" y="169425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774826" y="204986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133851" y="1967309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68777" y="471542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55913" y="5785916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855914" y="5795441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14325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4321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19514" y="5795441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00843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957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583114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72039" y="5795441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159376" y="5795441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4830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735639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17550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464425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751764" y="5795441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068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3280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616950" y="5795441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04289" y="5795441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916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948055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61448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01805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0821" y="3876698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5812386" y="4108473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6343950" y="3992585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4700341" y="399258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4700341" y="4947195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5303839" y="4942433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5591969" y="4947193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7549618" y="4947195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44703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32735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4448573" y="4947195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stCxn id="15" idx="1"/>
            <a:endCxn id="22" idx="0"/>
          </p:cNvCxnSpPr>
          <p:nvPr/>
        </p:nvCxnSpPr>
        <p:spPr bwMode="auto">
          <a:xfrm flipH="1">
            <a:off x="3863977" y="4831309"/>
            <a:ext cx="304801" cy="96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3575844" y="4831307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2999582" y="4826545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23993" y="5785816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12025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00057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7751292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616281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8903420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5735638" y="2212036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5468502" y="1547069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  <a:ea typeface="微软雅黑" panose="020B0503020204020204" pitchFamily="34" charset="-122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1516014" y="2916412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3895676" y="2919586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1803351" y="3275187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4162376" y="3192636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</p:cNvCxnSpPr>
          <p:nvPr/>
        </p:nvCxnSpPr>
        <p:spPr bwMode="auto">
          <a:xfrm flipH="1">
            <a:off x="6821756" y="2212036"/>
            <a:ext cx="2849263" cy="1367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5176963" y="4427488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>
            <a:spLocks noChangeArrowheads="1"/>
          </p:cNvSpPr>
          <p:nvPr/>
        </p:nvSpPr>
        <p:spPr bwMode="auto">
          <a:xfrm>
            <a:off x="6622670" y="4427487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>
            <a:spLocks noChangeArrowheads="1"/>
          </p:cNvSpPr>
          <p:nvPr/>
        </p:nvSpPr>
        <p:spPr bwMode="auto">
          <a:xfrm>
            <a:off x="8026240" y="4427487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>
            <a:spLocks noChangeArrowheads="1"/>
          </p:cNvSpPr>
          <p:nvPr/>
        </p:nvSpPr>
        <p:spPr bwMode="auto">
          <a:xfrm>
            <a:off x="6289007" y="3588765"/>
            <a:ext cx="117541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7" name="直接箭头连接符 156"/>
          <p:cNvCxnSpPr>
            <a:stCxn id="156" idx="2"/>
            <a:endCxn id="154" idx="0"/>
          </p:cNvCxnSpPr>
          <p:nvPr/>
        </p:nvCxnSpPr>
        <p:spPr bwMode="auto">
          <a:xfrm>
            <a:off x="6876716" y="3820540"/>
            <a:ext cx="277518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接箭头连接符 157"/>
          <p:cNvCxnSpPr>
            <a:stCxn id="156" idx="3"/>
            <a:endCxn id="155" idx="0"/>
          </p:cNvCxnSpPr>
          <p:nvPr/>
        </p:nvCxnSpPr>
        <p:spPr bwMode="auto">
          <a:xfrm>
            <a:off x="7464426" y="3704652"/>
            <a:ext cx="109337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直接箭头连接符 158"/>
          <p:cNvCxnSpPr>
            <a:stCxn id="156" idx="1"/>
            <a:endCxn id="153" idx="0"/>
          </p:cNvCxnSpPr>
          <p:nvPr/>
        </p:nvCxnSpPr>
        <p:spPr bwMode="auto">
          <a:xfrm flipH="1">
            <a:off x="5708527" y="3704653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接箭头连接符 159"/>
          <p:cNvCxnSpPr>
            <a:stCxn id="153" idx="2"/>
          </p:cNvCxnSpPr>
          <p:nvPr/>
        </p:nvCxnSpPr>
        <p:spPr bwMode="auto">
          <a:xfrm flipH="1">
            <a:off x="5020471" y="4659262"/>
            <a:ext cx="688057" cy="111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接箭头连接符 160"/>
          <p:cNvCxnSpPr/>
          <p:nvPr/>
        </p:nvCxnSpPr>
        <p:spPr bwMode="auto">
          <a:xfrm flipH="1">
            <a:off x="5346914" y="4654500"/>
            <a:ext cx="1468349" cy="112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直接箭头连接符 161"/>
          <p:cNvCxnSpPr>
            <a:endCxn id="18" idx="0"/>
          </p:cNvCxnSpPr>
          <p:nvPr/>
        </p:nvCxnSpPr>
        <p:spPr bwMode="auto">
          <a:xfrm flipH="1">
            <a:off x="5627689" y="4659260"/>
            <a:ext cx="1512465" cy="112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直接箭头连接符 162"/>
          <p:cNvCxnSpPr>
            <a:stCxn id="155" idx="2"/>
            <a:endCxn id="63" idx="0"/>
          </p:cNvCxnSpPr>
          <p:nvPr/>
        </p:nvCxnSpPr>
        <p:spPr bwMode="auto">
          <a:xfrm flipH="1">
            <a:off x="8471818" y="4659262"/>
            <a:ext cx="85986" cy="11362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直接箭头连接符 163"/>
          <p:cNvCxnSpPr>
            <a:stCxn id="153" idx="2"/>
          </p:cNvCxnSpPr>
          <p:nvPr/>
        </p:nvCxnSpPr>
        <p:spPr bwMode="auto">
          <a:xfrm flipH="1">
            <a:off x="4479423" y="4659262"/>
            <a:ext cx="1229104" cy="1117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直接箭头连接符 164"/>
          <p:cNvCxnSpPr>
            <a:stCxn id="153" idx="1"/>
          </p:cNvCxnSpPr>
          <p:nvPr/>
        </p:nvCxnSpPr>
        <p:spPr bwMode="auto">
          <a:xfrm flipH="1">
            <a:off x="3872311" y="4543376"/>
            <a:ext cx="1304652" cy="12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 flipH="1">
            <a:off x="3611094" y="4543374"/>
            <a:ext cx="1556741" cy="124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 flipH="1">
            <a:off x="2995416" y="4538612"/>
            <a:ext cx="2164083" cy="124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45692B-FD66-90DA-68B0-1155D0EC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14</a:t>
            </a:fld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调用后（写时复制）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87489" y="169108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3867151" y="169425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774826" y="204986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133851" y="1967309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68777" y="471542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55913" y="5785916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855914" y="5795441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14325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4321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19514" y="5795441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00843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957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583114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72039" y="5795441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159376" y="5795441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4830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735639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17550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464425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751764" y="5795441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068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3280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616950" y="5795441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04289" y="5795441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916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948055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61448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01805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0821" y="3876698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5812386" y="4108473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6343950" y="3992585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4700341" y="399258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4700341" y="4947195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5303839" y="4942433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5591969" y="4947193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cxnSpLocks/>
            <a:stCxn id="44" idx="2"/>
            <a:endCxn id="41" idx="0"/>
          </p:cNvCxnSpPr>
          <p:nvPr/>
        </p:nvCxnSpPr>
        <p:spPr bwMode="auto">
          <a:xfrm>
            <a:off x="7549618" y="4947195"/>
            <a:ext cx="1786471" cy="84824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44703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32735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4448573" y="4947195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stCxn id="15" idx="1"/>
            <a:endCxn id="22" idx="0"/>
          </p:cNvCxnSpPr>
          <p:nvPr/>
        </p:nvCxnSpPr>
        <p:spPr bwMode="auto">
          <a:xfrm flipH="1">
            <a:off x="3863977" y="4831309"/>
            <a:ext cx="304801" cy="9641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3575844" y="4831307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2999582" y="4826545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23993" y="5785816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12025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00057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7751292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616281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8903420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5735638" y="2212036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5468502" y="1547069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  <a:ea typeface="微软雅黑" panose="020B0503020204020204" pitchFamily="34" charset="-122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1516014" y="2916412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3895676" y="2919586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1803351" y="3275187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4162376" y="3192636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</p:cNvCxnSpPr>
          <p:nvPr/>
        </p:nvCxnSpPr>
        <p:spPr bwMode="auto">
          <a:xfrm flipH="1">
            <a:off x="6821756" y="2212036"/>
            <a:ext cx="2849263" cy="13675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3" name="矩形 152"/>
          <p:cNvSpPr>
            <a:spLocks noChangeArrowheads="1"/>
          </p:cNvSpPr>
          <p:nvPr/>
        </p:nvSpPr>
        <p:spPr bwMode="auto">
          <a:xfrm>
            <a:off x="5176963" y="4427488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4" name="矩形 153"/>
          <p:cNvSpPr>
            <a:spLocks noChangeArrowheads="1"/>
          </p:cNvSpPr>
          <p:nvPr/>
        </p:nvSpPr>
        <p:spPr bwMode="auto">
          <a:xfrm>
            <a:off x="6622670" y="4427487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5" name="矩形 154"/>
          <p:cNvSpPr>
            <a:spLocks noChangeArrowheads="1"/>
          </p:cNvSpPr>
          <p:nvPr/>
        </p:nvSpPr>
        <p:spPr bwMode="auto">
          <a:xfrm>
            <a:off x="8026240" y="4427487"/>
            <a:ext cx="106312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56" name="矩形 155"/>
          <p:cNvSpPr>
            <a:spLocks noChangeArrowheads="1"/>
          </p:cNvSpPr>
          <p:nvPr/>
        </p:nvSpPr>
        <p:spPr bwMode="auto">
          <a:xfrm>
            <a:off x="6289007" y="3588765"/>
            <a:ext cx="1175418" cy="231775"/>
          </a:xfrm>
          <a:prstGeom prst="rect">
            <a:avLst/>
          </a:prstGeom>
          <a:solidFill>
            <a:srgbClr val="00B050"/>
          </a:solidFill>
          <a:ln w="9525" algn="ctr">
            <a:solidFill>
              <a:srgbClr val="00B050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lvl="0" algn="ctr">
              <a:spcBef>
                <a:spcPct val="0"/>
              </a:spcBef>
              <a:buClrTx/>
              <a:buSzTx/>
              <a:buNone/>
            </a:pP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页表复制</a:t>
            </a:r>
            <a:endParaRPr lang="zh-CN" altLang="en-US" sz="1200" dirty="0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57" name="直接箭头连接符 156"/>
          <p:cNvCxnSpPr>
            <a:stCxn id="156" idx="2"/>
            <a:endCxn id="154" idx="0"/>
          </p:cNvCxnSpPr>
          <p:nvPr/>
        </p:nvCxnSpPr>
        <p:spPr bwMode="auto">
          <a:xfrm>
            <a:off x="6876716" y="3820540"/>
            <a:ext cx="277518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8" name="直接箭头连接符 157"/>
          <p:cNvCxnSpPr>
            <a:stCxn id="156" idx="3"/>
            <a:endCxn id="155" idx="0"/>
          </p:cNvCxnSpPr>
          <p:nvPr/>
        </p:nvCxnSpPr>
        <p:spPr bwMode="auto">
          <a:xfrm>
            <a:off x="7464426" y="3704652"/>
            <a:ext cx="109337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9" name="直接箭头连接符 158"/>
          <p:cNvCxnSpPr>
            <a:stCxn id="156" idx="1"/>
            <a:endCxn id="153" idx="0"/>
          </p:cNvCxnSpPr>
          <p:nvPr/>
        </p:nvCxnSpPr>
        <p:spPr bwMode="auto">
          <a:xfrm flipH="1">
            <a:off x="5708527" y="3704653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0" name="直接箭头连接符 159"/>
          <p:cNvCxnSpPr>
            <a:stCxn id="153" idx="2"/>
          </p:cNvCxnSpPr>
          <p:nvPr/>
        </p:nvCxnSpPr>
        <p:spPr bwMode="auto">
          <a:xfrm flipH="1">
            <a:off x="5020471" y="4659262"/>
            <a:ext cx="688057" cy="111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1" name="直接箭头连接符 160"/>
          <p:cNvCxnSpPr/>
          <p:nvPr/>
        </p:nvCxnSpPr>
        <p:spPr bwMode="auto">
          <a:xfrm flipH="1">
            <a:off x="5346914" y="4654500"/>
            <a:ext cx="1468349" cy="11216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2" name="直接箭头连接符 161"/>
          <p:cNvCxnSpPr>
            <a:endCxn id="18" idx="0"/>
          </p:cNvCxnSpPr>
          <p:nvPr/>
        </p:nvCxnSpPr>
        <p:spPr bwMode="auto">
          <a:xfrm flipH="1">
            <a:off x="5627689" y="4659260"/>
            <a:ext cx="1512465" cy="11266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3" name="直接箭头连接符 162"/>
          <p:cNvCxnSpPr>
            <a:cxnSpLocks/>
            <a:stCxn id="155" idx="2"/>
            <a:endCxn id="63" idx="0"/>
          </p:cNvCxnSpPr>
          <p:nvPr/>
        </p:nvCxnSpPr>
        <p:spPr bwMode="auto">
          <a:xfrm flipH="1">
            <a:off x="8471819" y="4659262"/>
            <a:ext cx="85985" cy="113627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4" name="直接箭头连接符 163"/>
          <p:cNvCxnSpPr>
            <a:stCxn id="153" idx="2"/>
          </p:cNvCxnSpPr>
          <p:nvPr/>
        </p:nvCxnSpPr>
        <p:spPr bwMode="auto">
          <a:xfrm flipH="1">
            <a:off x="4479423" y="4659262"/>
            <a:ext cx="1229104" cy="1117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5" name="直接箭头连接符 164"/>
          <p:cNvCxnSpPr>
            <a:stCxn id="153" idx="1"/>
          </p:cNvCxnSpPr>
          <p:nvPr/>
        </p:nvCxnSpPr>
        <p:spPr bwMode="auto">
          <a:xfrm flipH="1">
            <a:off x="3872311" y="4543376"/>
            <a:ext cx="1304652" cy="12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6" name="直接箭头连接符 165"/>
          <p:cNvCxnSpPr/>
          <p:nvPr/>
        </p:nvCxnSpPr>
        <p:spPr bwMode="auto">
          <a:xfrm flipH="1">
            <a:off x="3611094" y="4543374"/>
            <a:ext cx="1556741" cy="124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7" name="直接箭头连接符 166"/>
          <p:cNvCxnSpPr/>
          <p:nvPr/>
        </p:nvCxnSpPr>
        <p:spPr bwMode="auto">
          <a:xfrm flipH="1">
            <a:off x="2995416" y="4538612"/>
            <a:ext cx="2164083" cy="124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45692B-FD66-90DA-68B0-1155D0EC8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EE2DB70-DE41-4877-A1F6-0C68DAAAC111}"/>
              </a:ext>
            </a:extLst>
          </p:cNvPr>
          <p:cNvSpPr txBox="1"/>
          <p:nvPr/>
        </p:nvSpPr>
        <p:spPr>
          <a:xfrm>
            <a:off x="8544118" y="518665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写操作</a:t>
            </a:r>
          </a:p>
        </p:txBody>
      </p:sp>
      <p:sp>
        <p:nvSpPr>
          <p:cNvPr id="104" name="矩形 103">
            <a:extLst>
              <a:ext uri="{FF2B5EF4-FFF2-40B4-BE49-F238E27FC236}">
                <a16:creationId xmlns:a16="http://schemas.microsoft.com/office/drawing/2014/main" id="{D576F7C7-950F-439A-B8B8-61F9552FC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3549" y="5795342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700933-CA26-4799-AA08-CC94B7F4097A}"/>
              </a:ext>
            </a:extLst>
          </p:cNvPr>
          <p:cNvSpPr txBox="1"/>
          <p:nvPr/>
        </p:nvSpPr>
        <p:spPr>
          <a:xfrm>
            <a:off x="9766971" y="6185080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先复制再修改</a:t>
            </a:r>
          </a:p>
        </p:txBody>
      </p:sp>
    </p:spTree>
    <p:extLst>
      <p:ext uri="{BB962C8B-B14F-4D97-AF65-F5344CB8AC3E}">
        <p14:creationId xmlns:p14="http://schemas.microsoft.com/office/powerpoint/2010/main" val="2341462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</a:t>
            </a:r>
            <a:r>
              <a:rPr lang="zh-CN" altLang="en-US" dirty="0"/>
              <a:t>调用后</a:t>
            </a:r>
            <a:r>
              <a:rPr lang="en-US" altLang="zh-CN" dirty="0"/>
              <a:t>,exec</a:t>
            </a:r>
            <a:r>
              <a:rPr lang="zh-CN" altLang="en-US"/>
              <a:t>调用，执行了一段时间后</a:t>
            </a:r>
            <a:endParaRPr lang="zh-CN" altLang="en-US" dirty="0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487489" y="1691085"/>
            <a:ext cx="3527425" cy="1150937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rot="5400000">
            <a:off x="3867151" y="1694259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1774826" y="2049860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>
                <a:solidFill>
                  <a:schemeClr val="tx1"/>
                </a:solidFill>
                <a:ea typeface="微软雅黑" panose="020B0503020204020204" pitchFamily="34" charset="-122"/>
              </a:rPr>
              <a:t>A</a:t>
            </a: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4133851" y="1967309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4168777" y="4715421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855913" y="5785916"/>
            <a:ext cx="5543550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2855914" y="5795441"/>
            <a:ext cx="287337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314325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34321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3719514" y="5795441"/>
            <a:ext cx="288925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400843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4" name="矩形 23"/>
          <p:cNvSpPr>
            <a:spLocks noChangeArrowheads="1"/>
          </p:cNvSpPr>
          <p:nvPr/>
        </p:nvSpPr>
        <p:spPr bwMode="auto">
          <a:xfrm>
            <a:off x="4295775" y="5795441"/>
            <a:ext cx="287338" cy="585788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4583114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4872039" y="5795441"/>
            <a:ext cx="287337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5159376" y="5795441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544830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5735639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175501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464425" y="5795441"/>
            <a:ext cx="287338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7751764" y="5795441"/>
            <a:ext cx="288925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8040689" y="5795441"/>
            <a:ext cx="287337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>
            <a:off x="8328026" y="5795441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39" name="矩形 38"/>
          <p:cNvSpPr>
            <a:spLocks noChangeArrowheads="1"/>
          </p:cNvSpPr>
          <p:nvPr/>
        </p:nvSpPr>
        <p:spPr bwMode="auto">
          <a:xfrm>
            <a:off x="8616950" y="5795441"/>
            <a:ext cx="287338" cy="585788"/>
          </a:xfrm>
          <a:prstGeom prst="rect">
            <a:avLst/>
          </a:prstGeom>
          <a:solidFill>
            <a:srgbClr val="ADD6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0" name="矩形 39"/>
          <p:cNvSpPr>
            <a:spLocks noChangeArrowheads="1"/>
          </p:cNvSpPr>
          <p:nvPr/>
        </p:nvSpPr>
        <p:spPr bwMode="auto">
          <a:xfrm>
            <a:off x="8904289" y="5795441"/>
            <a:ext cx="287337" cy="585788"/>
          </a:xfrm>
          <a:prstGeom prst="rect">
            <a:avLst/>
          </a:prstGeom>
          <a:solidFill>
            <a:srgbClr val="5CAD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9191626" y="5795441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9480550" y="5795441"/>
            <a:ext cx="287338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3" name="矩形 42"/>
          <p:cNvSpPr>
            <a:spLocks noChangeArrowheads="1"/>
          </p:cNvSpPr>
          <p:nvPr/>
        </p:nvSpPr>
        <p:spPr bwMode="auto">
          <a:xfrm>
            <a:off x="561448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4" name="矩形 43"/>
          <p:cNvSpPr>
            <a:spLocks noChangeArrowheads="1"/>
          </p:cNvSpPr>
          <p:nvPr/>
        </p:nvSpPr>
        <p:spPr bwMode="auto">
          <a:xfrm>
            <a:off x="7018054" y="4715420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45" name="矩形 44"/>
          <p:cNvSpPr>
            <a:spLocks noChangeArrowheads="1"/>
          </p:cNvSpPr>
          <p:nvPr/>
        </p:nvSpPr>
        <p:spPr bwMode="auto">
          <a:xfrm>
            <a:off x="5280821" y="3876698"/>
            <a:ext cx="1063128" cy="231775"/>
          </a:xfrm>
          <a:prstGeom prst="rect">
            <a:avLst/>
          </a:prstGeom>
          <a:solidFill>
            <a:schemeClr val="accent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49" name="直接箭头连接符 48"/>
          <p:cNvCxnSpPr>
            <a:stCxn id="45" idx="2"/>
            <a:endCxn id="43" idx="0"/>
          </p:cNvCxnSpPr>
          <p:nvPr/>
        </p:nvCxnSpPr>
        <p:spPr bwMode="auto">
          <a:xfrm>
            <a:off x="5812386" y="4108473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直接箭头连接符 50"/>
          <p:cNvCxnSpPr>
            <a:stCxn id="45" idx="3"/>
            <a:endCxn id="44" idx="0"/>
          </p:cNvCxnSpPr>
          <p:nvPr/>
        </p:nvCxnSpPr>
        <p:spPr bwMode="auto">
          <a:xfrm>
            <a:off x="6343950" y="3992585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3" name="直接箭头连接符 52"/>
          <p:cNvCxnSpPr>
            <a:stCxn id="45" idx="1"/>
            <a:endCxn id="15" idx="0"/>
          </p:cNvCxnSpPr>
          <p:nvPr/>
        </p:nvCxnSpPr>
        <p:spPr bwMode="auto">
          <a:xfrm flipH="1">
            <a:off x="4700341" y="3992586"/>
            <a:ext cx="580480" cy="7228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5" name="直接箭头连接符 54"/>
          <p:cNvCxnSpPr>
            <a:stCxn id="15" idx="2"/>
            <a:endCxn id="26" idx="0"/>
          </p:cNvCxnSpPr>
          <p:nvPr/>
        </p:nvCxnSpPr>
        <p:spPr bwMode="auto">
          <a:xfrm>
            <a:off x="4700341" y="4947195"/>
            <a:ext cx="315366" cy="84824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7" name="直接箭头连接符 56"/>
          <p:cNvCxnSpPr>
            <a:endCxn id="27" idx="0"/>
          </p:cNvCxnSpPr>
          <p:nvPr/>
        </p:nvCxnSpPr>
        <p:spPr bwMode="auto">
          <a:xfrm flipH="1">
            <a:off x="5303839" y="4942433"/>
            <a:ext cx="503237" cy="85300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9" name="直接箭头连接符 58"/>
          <p:cNvCxnSpPr>
            <a:endCxn id="28" idx="0"/>
          </p:cNvCxnSpPr>
          <p:nvPr/>
        </p:nvCxnSpPr>
        <p:spPr bwMode="auto">
          <a:xfrm flipH="1">
            <a:off x="5591969" y="4947193"/>
            <a:ext cx="539998" cy="84824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1" name="直接箭头连接符 60"/>
          <p:cNvCxnSpPr>
            <a:stCxn id="44" idx="2"/>
            <a:endCxn id="38" idx="0"/>
          </p:cNvCxnSpPr>
          <p:nvPr/>
        </p:nvCxnSpPr>
        <p:spPr bwMode="auto">
          <a:xfrm>
            <a:off x="7549618" y="4947195"/>
            <a:ext cx="922870" cy="8482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2" name="矩形 61"/>
          <p:cNvSpPr>
            <a:spLocks noChangeArrowheads="1"/>
          </p:cNvSpPr>
          <p:nvPr/>
        </p:nvSpPr>
        <p:spPr bwMode="auto">
          <a:xfrm>
            <a:off x="544703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3" name="矩形 62"/>
          <p:cNvSpPr>
            <a:spLocks noChangeArrowheads="1"/>
          </p:cNvSpPr>
          <p:nvPr/>
        </p:nvSpPr>
        <p:spPr bwMode="auto">
          <a:xfrm>
            <a:off x="8327356" y="5795540"/>
            <a:ext cx="288925" cy="585788"/>
          </a:xfrm>
          <a:prstGeom prst="rect">
            <a:avLst/>
          </a:prstGeom>
          <a:solidFill>
            <a:srgbClr val="C0C9F6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65" name="直接箭头连接符 64"/>
          <p:cNvCxnSpPr>
            <a:stCxn id="15" idx="2"/>
          </p:cNvCxnSpPr>
          <p:nvPr/>
        </p:nvCxnSpPr>
        <p:spPr bwMode="auto">
          <a:xfrm flipH="1">
            <a:off x="4448573" y="4947195"/>
            <a:ext cx="251768" cy="8291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7" name="直接箭头连接符 66"/>
          <p:cNvCxnSpPr>
            <a:endCxn id="22" idx="0"/>
          </p:cNvCxnSpPr>
          <p:nvPr/>
        </p:nvCxnSpPr>
        <p:spPr bwMode="auto">
          <a:xfrm flipH="1">
            <a:off x="3863976" y="4831307"/>
            <a:ext cx="288130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9" name="直接箭头连接符 68"/>
          <p:cNvCxnSpPr>
            <a:endCxn id="21" idx="0"/>
          </p:cNvCxnSpPr>
          <p:nvPr/>
        </p:nvCxnSpPr>
        <p:spPr bwMode="auto">
          <a:xfrm flipH="1">
            <a:off x="3575844" y="4831307"/>
            <a:ext cx="583804" cy="9641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1" name="直接箭头连接符 70"/>
          <p:cNvCxnSpPr>
            <a:endCxn id="19" idx="0"/>
          </p:cNvCxnSpPr>
          <p:nvPr/>
        </p:nvCxnSpPr>
        <p:spPr bwMode="auto">
          <a:xfrm flipH="1">
            <a:off x="2999582" y="4826545"/>
            <a:ext cx="1151730" cy="9688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72" name="矩形 71"/>
          <p:cNvSpPr>
            <a:spLocks noChangeArrowheads="1"/>
          </p:cNvSpPr>
          <p:nvPr/>
        </p:nvSpPr>
        <p:spPr bwMode="auto">
          <a:xfrm>
            <a:off x="6023993" y="5785816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3" name="矩形 72"/>
          <p:cNvSpPr>
            <a:spLocks noChangeArrowheads="1"/>
          </p:cNvSpPr>
          <p:nvPr/>
        </p:nvSpPr>
        <p:spPr bwMode="auto">
          <a:xfrm>
            <a:off x="6312025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4" name="矩形 73"/>
          <p:cNvSpPr>
            <a:spLocks noChangeArrowheads="1"/>
          </p:cNvSpPr>
          <p:nvPr/>
        </p:nvSpPr>
        <p:spPr bwMode="auto">
          <a:xfrm>
            <a:off x="6600057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5" name="矩形 74"/>
          <p:cNvSpPr>
            <a:spLocks noChangeArrowheads="1"/>
          </p:cNvSpPr>
          <p:nvPr/>
        </p:nvSpPr>
        <p:spPr bwMode="auto">
          <a:xfrm>
            <a:off x="7751292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6" name="矩形 75"/>
          <p:cNvSpPr>
            <a:spLocks noChangeArrowheads="1"/>
          </p:cNvSpPr>
          <p:nvPr/>
        </p:nvSpPr>
        <p:spPr bwMode="auto">
          <a:xfrm>
            <a:off x="8616281" y="5795540"/>
            <a:ext cx="288925" cy="585788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77" name="矩形 76"/>
          <p:cNvSpPr>
            <a:spLocks noChangeArrowheads="1"/>
          </p:cNvSpPr>
          <p:nvPr/>
        </p:nvSpPr>
        <p:spPr bwMode="auto">
          <a:xfrm>
            <a:off x="8903420" y="5795540"/>
            <a:ext cx="288925" cy="585788"/>
          </a:xfrm>
          <a:prstGeom prst="rect">
            <a:avLst/>
          </a:prstGeom>
          <a:solidFill>
            <a:schemeClr val="bg1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7" name="直接箭头连接符 106"/>
          <p:cNvCxnSpPr>
            <a:stCxn id="121" idx="2"/>
          </p:cNvCxnSpPr>
          <p:nvPr/>
        </p:nvCxnSpPr>
        <p:spPr bwMode="auto">
          <a:xfrm flipH="1">
            <a:off x="5735638" y="2212036"/>
            <a:ext cx="2408858" cy="171129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grpSp>
        <p:nvGrpSpPr>
          <p:cNvPr id="78" name="组合 77"/>
          <p:cNvGrpSpPr/>
          <p:nvPr/>
        </p:nvGrpSpPr>
        <p:grpSpPr>
          <a:xfrm>
            <a:off x="5468502" y="1547069"/>
            <a:ext cx="4875970" cy="785815"/>
            <a:chOff x="3131840" y="1924047"/>
            <a:chExt cx="4875970" cy="785815"/>
          </a:xfrm>
        </p:grpSpPr>
        <p:grpSp>
          <p:nvGrpSpPr>
            <p:cNvPr id="81" name="组合 80"/>
            <p:cNvGrpSpPr/>
            <p:nvPr/>
          </p:nvGrpSpPr>
          <p:grpSpPr>
            <a:xfrm>
              <a:off x="3890663" y="1924047"/>
              <a:ext cx="648000" cy="404813"/>
              <a:chOff x="2714612" y="2871791"/>
              <a:chExt cx="648000" cy="404813"/>
            </a:xfrm>
          </p:grpSpPr>
          <p:grpSp>
            <p:nvGrpSpPr>
              <p:cNvPr id="122" name="组合 121"/>
              <p:cNvGrpSpPr/>
              <p:nvPr/>
            </p:nvGrpSpPr>
            <p:grpSpPr>
              <a:xfrm>
                <a:off x="2714612" y="2928940"/>
                <a:ext cx="648000" cy="285334"/>
                <a:chOff x="3571868" y="2538416"/>
                <a:chExt cx="648000" cy="285334"/>
              </a:xfrm>
            </p:grpSpPr>
            <p:sp>
              <p:nvSpPr>
                <p:cNvPr id="125" name="矩形 124"/>
                <p:cNvSpPr/>
                <p:nvPr/>
              </p:nvSpPr>
              <p:spPr>
                <a:xfrm>
                  <a:off x="3571868" y="2538416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11576A"/>
                    </a:gs>
                    <a:gs pos="0">
                      <a:srgbClr val="0EB1C8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矩形 125"/>
                <p:cNvSpPr/>
                <p:nvPr/>
              </p:nvSpPr>
              <p:spPr>
                <a:xfrm>
                  <a:off x="3571868" y="2679750"/>
                  <a:ext cx="648000" cy="144000"/>
                </a:xfrm>
                <a:prstGeom prst="rect">
                  <a:avLst/>
                </a:prstGeom>
                <a:gradFill>
                  <a:gsLst>
                    <a:gs pos="100000">
                      <a:srgbClr val="FF9900"/>
                    </a:gs>
                    <a:gs pos="0">
                      <a:srgbClr val="FFCC66"/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lin ang="5400000" scaled="0"/>
                </a:gradFill>
                <a:ln w="15875">
                  <a:solidFill>
                    <a:srgbClr val="11576A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23" name="TextBox 69"/>
              <p:cNvSpPr txBox="1"/>
              <p:nvPr/>
            </p:nvSpPr>
            <p:spPr>
              <a:xfrm>
                <a:off x="2776524" y="2871791"/>
                <a:ext cx="554960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chemeClr val="bg1"/>
                    </a:solidFill>
                    <a:latin typeface="+mn-ea"/>
                    <a:ea typeface="微软雅黑" panose="020B0503020204020204" pitchFamily="34" charset="-122"/>
                  </a:rPr>
                  <a:t>head</a:t>
                </a:r>
                <a:endParaRPr lang="zh-CN" altLang="en-US" sz="1050" b="1">
                  <a:solidFill>
                    <a:schemeClr val="bg1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4" name="TextBox 70"/>
              <p:cNvSpPr txBox="1"/>
              <p:nvPr/>
            </p:nvSpPr>
            <p:spPr>
              <a:xfrm>
                <a:off x="2833680" y="3022688"/>
                <a:ext cx="428322" cy="25391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050" b="1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tail</a:t>
                </a:r>
                <a:endParaRPr lang="zh-CN" altLang="en-US" sz="1050" b="1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endParaRPr>
              </a:p>
            </p:txBody>
          </p:sp>
        </p:grpSp>
        <p:grpSp>
          <p:nvGrpSpPr>
            <p:cNvPr id="85" name="组合 84"/>
            <p:cNvGrpSpPr/>
            <p:nvPr/>
          </p:nvGrpSpPr>
          <p:grpSpPr>
            <a:xfrm>
              <a:off x="5476366" y="1995485"/>
              <a:ext cx="662368" cy="593529"/>
              <a:chOff x="3657516" y="2786064"/>
              <a:chExt cx="662368" cy="593529"/>
            </a:xfrm>
          </p:grpSpPr>
          <p:sp>
            <p:nvSpPr>
              <p:cNvPr id="117" name="矩形 116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8" name="矩形 117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9" name="直接连接符 118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TextBox 75"/>
              <p:cNvSpPr txBox="1"/>
              <p:nvPr/>
            </p:nvSpPr>
            <p:spPr>
              <a:xfrm>
                <a:off x="3657516" y="2897375"/>
                <a:ext cx="659155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21" name="TextBox 82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grpSp>
          <p:nvGrpSpPr>
            <p:cNvPr id="91" name="组合 90"/>
            <p:cNvGrpSpPr/>
            <p:nvPr/>
          </p:nvGrpSpPr>
          <p:grpSpPr>
            <a:xfrm>
              <a:off x="7013345" y="1995485"/>
              <a:ext cx="651911" cy="593529"/>
              <a:chOff x="3667973" y="2786064"/>
              <a:chExt cx="651911" cy="593529"/>
            </a:xfrm>
          </p:grpSpPr>
          <p:sp>
            <p:nvSpPr>
              <p:cNvPr id="112" name="矩形 111"/>
              <p:cNvSpPr/>
              <p:nvPr/>
            </p:nvSpPr>
            <p:spPr>
              <a:xfrm>
                <a:off x="3671884" y="2786064"/>
                <a:ext cx="648000" cy="144000"/>
              </a:xfrm>
              <a:prstGeom prst="rect">
                <a:avLst/>
              </a:prstGeom>
              <a:gradFill>
                <a:gsLst>
                  <a:gs pos="100000">
                    <a:srgbClr val="11576A"/>
                  </a:gs>
                  <a:gs pos="0">
                    <a:srgbClr val="0EB1C8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3" name="矩形 112"/>
              <p:cNvSpPr/>
              <p:nvPr/>
            </p:nvSpPr>
            <p:spPr>
              <a:xfrm>
                <a:off x="3671884" y="2928940"/>
                <a:ext cx="648000" cy="432000"/>
              </a:xfrm>
              <a:prstGeom prst="rect">
                <a:avLst/>
              </a:prstGeom>
              <a:gradFill>
                <a:gsLst>
                  <a:gs pos="100000">
                    <a:srgbClr val="FF9900"/>
                  </a:gs>
                  <a:gs pos="0">
                    <a:srgbClr val="FFCC66"/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lin ang="5400000" scaled="0"/>
              </a:gradFill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14" name="直接连接符 113"/>
              <p:cNvCxnSpPr/>
              <p:nvPr/>
            </p:nvCxnSpPr>
            <p:spPr>
              <a:xfrm rot="10800000" flipH="1">
                <a:off x="3671884" y="3073495"/>
                <a:ext cx="648000" cy="1588"/>
              </a:xfrm>
              <a:prstGeom prst="line">
                <a:avLst/>
              </a:prstGeom>
              <a:ln w="15875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95"/>
              <p:cNvSpPr txBox="1"/>
              <p:nvPr/>
            </p:nvSpPr>
            <p:spPr>
              <a:xfrm>
                <a:off x="3667973" y="2880511"/>
                <a:ext cx="646331" cy="230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900" b="1" dirty="0">
                    <a:solidFill>
                      <a:srgbClr val="11576A"/>
                    </a:solidFill>
                    <a:latin typeface="+mn-ea"/>
                    <a:ea typeface="微软雅黑" panose="020B0503020204020204" pitchFamily="34" charset="-122"/>
                  </a:rPr>
                  <a:t>寄存器组</a:t>
                </a:r>
              </a:p>
            </p:txBody>
          </p:sp>
          <p:sp>
            <p:nvSpPr>
              <p:cNvPr id="116" name="TextBox 96"/>
              <p:cNvSpPr txBox="1"/>
              <p:nvPr/>
            </p:nvSpPr>
            <p:spPr>
              <a:xfrm>
                <a:off x="3800471" y="3071816"/>
                <a:ext cx="377026" cy="307777"/>
              </a:xfrm>
              <a:prstGeom prst="rect">
                <a:avLst/>
              </a:prstGeom>
              <a:noFill/>
              <a:scene3d>
                <a:camera prst="orthographicFront">
                  <a:rot lat="0" lon="0" rev="5400000"/>
                </a:camera>
                <a:lightRig rig="threePt" dir="t"/>
              </a:scene3d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b="1" spc="100">
                    <a:solidFill>
                      <a:srgbClr val="11576A"/>
                    </a:solidFill>
                    <a:latin typeface="华文琥珀" panose="02010800040101010101" pitchFamily="2" charset="-122"/>
                    <a:ea typeface="华文琥珀" panose="02010800040101010101" pitchFamily="2" charset="-122"/>
                  </a:rPr>
                  <a:t>…</a:t>
                </a:r>
              </a:p>
            </p:txBody>
          </p:sp>
        </p:grpSp>
        <p:cxnSp>
          <p:nvCxnSpPr>
            <p:cNvPr id="92" name="直接箭头连接符 91"/>
            <p:cNvCxnSpPr/>
            <p:nvPr/>
          </p:nvCxnSpPr>
          <p:spPr>
            <a:xfrm>
              <a:off x="4485093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箭头连接符 92"/>
            <p:cNvCxnSpPr/>
            <p:nvPr/>
          </p:nvCxnSpPr>
          <p:spPr>
            <a:xfrm>
              <a:off x="6019809" y="2054852"/>
              <a:ext cx="1005641" cy="0"/>
            </a:xfrm>
            <a:prstGeom prst="straightConnector1">
              <a:avLst/>
            </a:pr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4" name="组合 93"/>
            <p:cNvGrpSpPr/>
            <p:nvPr/>
          </p:nvGrpSpPr>
          <p:grpSpPr>
            <a:xfrm>
              <a:off x="7610497" y="2066923"/>
              <a:ext cx="397313" cy="73026"/>
              <a:chOff x="4589868" y="2795588"/>
              <a:chExt cx="397313" cy="73026"/>
            </a:xfrm>
          </p:grpSpPr>
          <p:cxnSp>
            <p:nvCxnSpPr>
              <p:cNvPr id="108" name="直接连接符 107"/>
              <p:cNvCxnSpPr/>
              <p:nvPr/>
            </p:nvCxnSpPr>
            <p:spPr>
              <a:xfrm flipV="1">
                <a:off x="4589868" y="2795588"/>
                <a:ext cx="358370" cy="0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 rot="5400000">
                <a:off x="4921508" y="2813588"/>
                <a:ext cx="36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4879181" y="2836073"/>
                <a:ext cx="108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4895294" y="2867026"/>
                <a:ext cx="72000" cy="1588"/>
              </a:xfrm>
              <a:prstGeom prst="line">
                <a:avLst/>
              </a:prstGeom>
              <a:ln w="19050">
                <a:solidFill>
                  <a:srgbClr val="11576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5" name="任意多边形 94"/>
            <p:cNvSpPr/>
            <p:nvPr/>
          </p:nvSpPr>
          <p:spPr>
            <a:xfrm>
              <a:off x="4448175" y="2190750"/>
              <a:ext cx="2543175" cy="519112"/>
            </a:xfrm>
            <a:custGeom>
              <a:avLst/>
              <a:gdLst>
                <a:gd name="connsiteX0" fmla="*/ 0 w 2543175"/>
                <a:gd name="connsiteY0" fmla="*/ 0 h 519112"/>
                <a:gd name="connsiteX1" fmla="*/ 1371600 w 2543175"/>
                <a:gd name="connsiteY1" fmla="*/ 476250 h 519112"/>
                <a:gd name="connsiteX2" fmla="*/ 2543175 w 2543175"/>
                <a:gd name="connsiteY2" fmla="*/ 257175 h 519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43175" h="519112">
                  <a:moveTo>
                    <a:pt x="0" y="0"/>
                  </a:moveTo>
                  <a:cubicBezTo>
                    <a:pt x="473869" y="216694"/>
                    <a:pt x="947738" y="433388"/>
                    <a:pt x="1371600" y="476250"/>
                  </a:cubicBezTo>
                  <a:cubicBezTo>
                    <a:pt x="1795462" y="519112"/>
                    <a:pt x="2346325" y="296863"/>
                    <a:pt x="2543175" y="257175"/>
                  </a:cubicBezTo>
                </a:path>
              </a:pathLst>
            </a:custGeom>
            <a:ln w="28575">
              <a:solidFill>
                <a:srgbClr val="11576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TextBox 168"/>
            <p:cNvSpPr txBox="1"/>
            <p:nvPr/>
          </p:nvSpPr>
          <p:spPr>
            <a:xfrm>
              <a:off x="3131840" y="1981733"/>
              <a:ext cx="800219" cy="22057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ts val="1000"/>
                </a:lnSpc>
              </a:pPr>
              <a:r>
                <a:rPr lang="zh-CN" altLang="en-US" b="1" baseline="-25000" dirty="0">
                  <a:solidFill>
                    <a:srgbClr val="11576A"/>
                  </a:solidFill>
                  <a:latin typeface="+mn-ea"/>
                  <a:ea typeface="微软雅黑" panose="020B0503020204020204" pitchFamily="34" charset="-122"/>
                </a:rPr>
                <a:t>就绪队列</a:t>
              </a:r>
            </a:p>
          </p:txBody>
        </p:sp>
      </p:grpSp>
      <p:sp>
        <p:nvSpPr>
          <p:cNvPr id="127" name="矩形 126"/>
          <p:cNvSpPr>
            <a:spLocks noChangeArrowheads="1"/>
          </p:cNvSpPr>
          <p:nvPr/>
        </p:nvSpPr>
        <p:spPr bwMode="auto">
          <a:xfrm>
            <a:off x="1516014" y="2916412"/>
            <a:ext cx="3527425" cy="1150937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8" name="矩形 127"/>
          <p:cNvSpPr>
            <a:spLocks noChangeArrowheads="1"/>
          </p:cNvSpPr>
          <p:nvPr/>
        </p:nvSpPr>
        <p:spPr bwMode="auto">
          <a:xfrm rot="5400000">
            <a:off x="3895676" y="2919586"/>
            <a:ext cx="1143000" cy="1152525"/>
          </a:xfrm>
          <a:prstGeom prst="rect">
            <a:avLst/>
          </a:prstGeom>
          <a:solidFill>
            <a:srgbClr val="FFC000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9" name="文本框 128"/>
          <p:cNvSpPr txBox="1">
            <a:spLocks noChangeArrowheads="1"/>
          </p:cNvSpPr>
          <p:nvPr/>
        </p:nvSpPr>
        <p:spPr bwMode="auto">
          <a:xfrm>
            <a:off x="1803351" y="3275187"/>
            <a:ext cx="1763712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进程</a:t>
            </a:r>
            <a:r>
              <a:rPr lang="en-US" altLang="zh-CN" sz="1800" dirty="0">
                <a:solidFill>
                  <a:schemeClr val="tx1"/>
                </a:solidFill>
                <a:ea typeface="微软雅黑" panose="020B0503020204020204" pitchFamily="34" charset="-122"/>
              </a:rPr>
              <a:t>B</a:t>
            </a:r>
            <a:r>
              <a:rPr lang="zh-CN" altLang="en-US" sz="1800" dirty="0">
                <a:solidFill>
                  <a:schemeClr val="tx1"/>
                </a:solidFill>
                <a:ea typeface="微软雅黑" panose="020B0503020204020204" pitchFamily="34" charset="-122"/>
              </a:rPr>
              <a:t>用户空间</a:t>
            </a:r>
          </a:p>
        </p:txBody>
      </p:sp>
      <p:sp>
        <p:nvSpPr>
          <p:cNvPr id="130" name="文本框 129"/>
          <p:cNvSpPr txBox="1">
            <a:spLocks noChangeArrowheads="1"/>
          </p:cNvSpPr>
          <p:nvPr/>
        </p:nvSpPr>
        <p:spPr bwMode="auto">
          <a:xfrm>
            <a:off x="4162376" y="3192636"/>
            <a:ext cx="925512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内核</a:t>
            </a:r>
            <a:endParaRPr lang="en-US" altLang="zh-CN" sz="1800">
              <a:solidFill>
                <a:schemeClr val="tx1"/>
              </a:solidFill>
              <a:ea typeface="微软雅黑" panose="020B0503020204020204" pitchFamily="34" charset="-122"/>
            </a:endParaRP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>
                <a:solidFill>
                  <a:schemeClr val="tx1"/>
                </a:solidFill>
                <a:ea typeface="微软雅黑" panose="020B0503020204020204" pitchFamily="34" charset="-122"/>
              </a:rPr>
              <a:t>空间</a:t>
            </a:r>
          </a:p>
        </p:txBody>
      </p:sp>
      <p:cxnSp>
        <p:nvCxnSpPr>
          <p:cNvPr id="12" name="直接箭头连接符 11"/>
          <p:cNvCxnSpPr>
            <a:stCxn id="116" idx="2"/>
            <a:endCxn id="97" idx="0"/>
          </p:cNvCxnSpPr>
          <p:nvPr/>
        </p:nvCxnSpPr>
        <p:spPr bwMode="auto">
          <a:xfrm flipH="1">
            <a:off x="7931660" y="2212036"/>
            <a:ext cx="1739359" cy="12072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0" name="矩形 89"/>
          <p:cNvSpPr>
            <a:spLocks noChangeArrowheads="1"/>
          </p:cNvSpPr>
          <p:nvPr/>
        </p:nvSpPr>
        <p:spPr bwMode="auto">
          <a:xfrm>
            <a:off x="7733758" y="4257999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6" name="矩形 95"/>
          <p:cNvSpPr>
            <a:spLocks noChangeArrowheads="1"/>
          </p:cNvSpPr>
          <p:nvPr/>
        </p:nvSpPr>
        <p:spPr bwMode="auto">
          <a:xfrm>
            <a:off x="9137328" y="4257999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7" name="矩形 96"/>
          <p:cNvSpPr>
            <a:spLocks noChangeArrowheads="1"/>
          </p:cNvSpPr>
          <p:nvPr/>
        </p:nvSpPr>
        <p:spPr bwMode="auto">
          <a:xfrm>
            <a:off x="7400095" y="3419277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8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98" name="直接箭头连接符 97"/>
          <p:cNvCxnSpPr>
            <a:stCxn id="97" idx="2"/>
            <a:endCxn id="90" idx="0"/>
          </p:cNvCxnSpPr>
          <p:nvPr/>
        </p:nvCxnSpPr>
        <p:spPr bwMode="auto">
          <a:xfrm>
            <a:off x="7931660" y="3651052"/>
            <a:ext cx="333663" cy="60694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9" name="直接箭头连接符 98"/>
          <p:cNvCxnSpPr>
            <a:stCxn id="97" idx="3"/>
            <a:endCxn id="96" idx="0"/>
          </p:cNvCxnSpPr>
          <p:nvPr/>
        </p:nvCxnSpPr>
        <p:spPr bwMode="auto">
          <a:xfrm>
            <a:off x="8463224" y="3535164"/>
            <a:ext cx="1205669" cy="7228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" name="直接箭头连接符 12"/>
          <p:cNvCxnSpPr>
            <a:stCxn id="90" idx="2"/>
            <a:endCxn id="35" idx="0"/>
          </p:cNvCxnSpPr>
          <p:nvPr/>
        </p:nvCxnSpPr>
        <p:spPr bwMode="auto">
          <a:xfrm flipH="1">
            <a:off x="7608094" y="4489773"/>
            <a:ext cx="657228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7" name="直接箭头连接符 16"/>
          <p:cNvCxnSpPr>
            <a:endCxn id="76" idx="0"/>
          </p:cNvCxnSpPr>
          <p:nvPr/>
        </p:nvCxnSpPr>
        <p:spPr bwMode="auto">
          <a:xfrm flipH="1">
            <a:off x="8760743" y="4489774"/>
            <a:ext cx="589264" cy="13057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1" name="直接箭头连接符 30"/>
          <p:cNvCxnSpPr>
            <a:endCxn id="41" idx="0"/>
          </p:cNvCxnSpPr>
          <p:nvPr/>
        </p:nvCxnSpPr>
        <p:spPr bwMode="auto">
          <a:xfrm flipH="1">
            <a:off x="9336088" y="4489773"/>
            <a:ext cx="144462" cy="1305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C2AFE11-0A8B-1F85-CCFB-55DEB340E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16</a:t>
            </a:fld>
            <a:endParaRPr lang="zh-CN" altLang="en-US" dirty="0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3D38985B-A861-4275-BC28-35FECC9A4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6963" y="4427488"/>
            <a:ext cx="1063128" cy="231775"/>
          </a:xfrm>
          <a:prstGeom prst="rect">
            <a:avLst/>
          </a:prstGeom>
          <a:solidFill>
            <a:srgbClr val="CCECFF"/>
          </a:solidFill>
          <a:ln w="9525" algn="ctr">
            <a:solidFill>
              <a:schemeClr val="tx1"/>
            </a:solidFill>
            <a:round/>
          </a:ln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进程</a:t>
            </a:r>
            <a:r>
              <a:rPr lang="en-US" altLang="zh-CN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</a:t>
            </a:r>
            <a:r>
              <a:rPr lang="zh-CN" altLang="en-US" sz="10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的页表</a:t>
            </a:r>
            <a:endParaRPr lang="zh-CN" altLang="en-US" sz="12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C342BBA5-4C35-453A-BB89-2DE48D41EEB6}"/>
              </a:ext>
            </a:extLst>
          </p:cNvPr>
          <p:cNvCxnSpPr>
            <a:stCxn id="101" idx="2"/>
          </p:cNvCxnSpPr>
          <p:nvPr/>
        </p:nvCxnSpPr>
        <p:spPr bwMode="auto">
          <a:xfrm flipH="1">
            <a:off x="5020471" y="4659262"/>
            <a:ext cx="688057" cy="11169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3" name="直接箭头连接符 102">
            <a:extLst>
              <a:ext uri="{FF2B5EF4-FFF2-40B4-BE49-F238E27FC236}">
                <a16:creationId xmlns:a16="http://schemas.microsoft.com/office/drawing/2014/main" id="{BD215105-A645-4D39-8C8A-0DD2521716A9}"/>
              </a:ext>
            </a:extLst>
          </p:cNvPr>
          <p:cNvCxnSpPr>
            <a:stCxn id="101" idx="2"/>
          </p:cNvCxnSpPr>
          <p:nvPr/>
        </p:nvCxnSpPr>
        <p:spPr bwMode="auto">
          <a:xfrm flipH="1">
            <a:off x="4479423" y="4659262"/>
            <a:ext cx="1229104" cy="1117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8D74B59F-76B2-4DEE-A1DF-A0CBB09A6760}"/>
              </a:ext>
            </a:extLst>
          </p:cNvPr>
          <p:cNvCxnSpPr>
            <a:stCxn id="101" idx="1"/>
          </p:cNvCxnSpPr>
          <p:nvPr/>
        </p:nvCxnSpPr>
        <p:spPr bwMode="auto">
          <a:xfrm flipH="1">
            <a:off x="3872311" y="4543376"/>
            <a:ext cx="1304652" cy="1241979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101227D5-3CB6-4C1D-94FB-FD086B4A21AD}"/>
              </a:ext>
            </a:extLst>
          </p:cNvPr>
          <p:cNvCxnSpPr/>
          <p:nvPr/>
        </p:nvCxnSpPr>
        <p:spPr bwMode="auto">
          <a:xfrm flipH="1">
            <a:off x="3611094" y="4543374"/>
            <a:ext cx="1556741" cy="124198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09C79B4A-25E5-40D5-9715-2AFEF1A208C5}"/>
              </a:ext>
            </a:extLst>
          </p:cNvPr>
          <p:cNvCxnSpPr/>
          <p:nvPr/>
        </p:nvCxnSpPr>
        <p:spPr bwMode="auto">
          <a:xfrm flipH="1">
            <a:off x="2995416" y="4538612"/>
            <a:ext cx="2164083" cy="124674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2" name="直接箭头连接符 131">
            <a:extLst>
              <a:ext uri="{FF2B5EF4-FFF2-40B4-BE49-F238E27FC236}">
                <a16:creationId xmlns:a16="http://schemas.microsoft.com/office/drawing/2014/main" id="{5B99F4C6-7B17-4514-BD56-CE0F5423CFB5}"/>
              </a:ext>
            </a:extLst>
          </p:cNvPr>
          <p:cNvCxnSpPr>
            <a:cxnSpLocks/>
            <a:endCxn id="101" idx="0"/>
          </p:cNvCxnSpPr>
          <p:nvPr/>
        </p:nvCxnSpPr>
        <p:spPr bwMode="auto">
          <a:xfrm flipH="1">
            <a:off x="5708527" y="3645074"/>
            <a:ext cx="1841092" cy="7824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</a:rPr>
              <a:t>进程需要内存时发生了什么</a:t>
            </a:r>
          </a:p>
        </p:txBody>
      </p:sp>
      <p:sp>
        <p:nvSpPr>
          <p:cNvPr id="11267" name="内容占位符 2"/>
          <p:cNvSpPr>
            <a:spLocks noGrp="1"/>
          </p:cNvSpPr>
          <p:nvPr>
            <p:ph idx="4294967295"/>
          </p:nvPr>
        </p:nvSpPr>
        <p:spPr>
          <a:xfrm>
            <a:off x="698769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进程发生缺页，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需要找到可用页框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查找系统的</a:t>
            </a:r>
            <a:r>
              <a:rPr lang="en-US" altLang="zh-CN" dirty="0" err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free_list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，试图找到空闲页框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如果没有找到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按照策略，选取某些进程，令其释放内存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针对被选中的进程使用页面替换算法（访问其页表）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得到的空闲内存交还给全局页表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如果还没有找到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按照策略，选取某些进程，直接杀死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进程销毁，回收其所有资源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如果还没有找到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OOM panic (Out Of Memory)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系统宕机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71D9F03-379D-D78F-593F-99C5DFE0B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</a:rPr>
              <a:t>进程的创建和管理</a:t>
            </a:r>
          </a:p>
        </p:txBody>
      </p:sp>
      <p:sp>
        <p:nvSpPr>
          <p:cNvPr id="16387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如何回收进程占据的资源？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主动回收：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free,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fclose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系统中的服务线程定期回收物理内存，填充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free_list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进程退出时回收：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/>
            <a:r>
              <a:rPr lang="zh-CN" altLang="en-US" dirty="0"/>
              <a:t>父进程收到子进程的退出信号，并回收资源</a:t>
            </a:r>
            <a:endParaRPr lang="en-US" altLang="zh-CN" dirty="0"/>
          </a:p>
          <a:p>
            <a:pPr lvl="2"/>
            <a:r>
              <a:rPr lang="zh-CN" altLang="en-US" dirty="0"/>
              <a:t>按照</a:t>
            </a:r>
            <a:r>
              <a:rPr lang="en-US" altLang="zh-CN" dirty="0"/>
              <a:t>PCB</a:t>
            </a:r>
            <a:r>
              <a:rPr lang="zh-CN" altLang="en-US" dirty="0"/>
              <a:t>中的信息，关闭文件，回收物理页</a:t>
            </a:r>
            <a:endParaRPr lang="en-US" altLang="zh-CN" dirty="0"/>
          </a:p>
          <a:p>
            <a:pPr lvl="2"/>
            <a:r>
              <a:rPr lang="zh-CN" altLang="en-US" dirty="0"/>
              <a:t>孤儿进程：由</a:t>
            </a:r>
            <a:r>
              <a:rPr lang="en-US" altLang="zh-CN" dirty="0" err="1"/>
              <a:t>Init</a:t>
            </a:r>
            <a:r>
              <a:rPr lang="zh-CN" altLang="en-US" dirty="0"/>
              <a:t>接管</a:t>
            </a:r>
            <a:endParaRPr lang="en-US" altLang="zh-CN" dirty="0"/>
          </a:p>
          <a:p>
            <a:pPr lvl="2"/>
            <a:r>
              <a:rPr lang="zh-CN" altLang="en-US" dirty="0"/>
              <a:t>父进程回收子进程资源的方法，是为了编程简便</a:t>
            </a:r>
            <a:endParaRPr lang="en-US" altLang="zh-CN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48128" y="659796"/>
            <a:ext cx="6244666" cy="5832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椭圆 2"/>
          <p:cNvSpPr>
            <a:spLocks noChangeArrowheads="1"/>
          </p:cNvSpPr>
          <p:nvPr/>
        </p:nvSpPr>
        <p:spPr bwMode="auto">
          <a:xfrm>
            <a:off x="6141334" y="5229200"/>
            <a:ext cx="2547058" cy="429348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80000"/>
              <a:buFont typeface="Wingdings" panose="05000000000000000000" pitchFamily="2" charset="2"/>
              <a:buChar char="¢"/>
              <a:defRPr sz="2800">
                <a:solidFill>
                  <a:schemeClr val="tx2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70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227E7D-ADD9-9BD6-CBD8-1A2799A60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6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3" grpId="0" uiExpand="1" animBg="1"/>
      <p:bldP spid="3" grpId="1" uiExpan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>
                <a:ea typeface="微软雅黑" panose="020B0503020204020204" pitchFamily="34" charset="-122"/>
              </a:rPr>
              <a:t>进程调度时发生了什么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占据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的进程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进程的页目录表载入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MMU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重新配置，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清空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清空（？）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cs typeface="微软雅黑" panose="020B0503020204020204" pitchFamily="34" charset="-122"/>
              </a:rPr>
              <a:t>未占据</a:t>
            </a:r>
            <a:r>
              <a:rPr lang="en-US" altLang="zh-CN" dirty="0">
                <a:solidFill>
                  <a:srgbClr val="003366"/>
                </a:solidFill>
                <a:cs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3366"/>
                </a:solidFill>
                <a:cs typeface="微软雅黑" panose="020B0503020204020204" pitchFamily="34" charset="-122"/>
              </a:rPr>
              <a:t>的进程</a:t>
            </a:r>
            <a:endParaRPr lang="en-US" altLang="zh-CN" dirty="0">
              <a:solidFill>
                <a:srgbClr val="003366"/>
              </a:solidFill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cs typeface="微软雅黑" panose="020B0503020204020204" pitchFamily="34" charset="-122"/>
              </a:rPr>
              <a:t>释放干净的内存，修改该进程的页表</a:t>
            </a:r>
            <a:endParaRPr lang="en-US" altLang="zh-CN" dirty="0"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cs typeface="微软雅黑" panose="020B0503020204020204" pitchFamily="34" charset="-122"/>
              </a:rPr>
              <a:t>释放已修改过的内存，在释放前需将其中的内容写入可靠的区域</a:t>
            </a:r>
            <a:endParaRPr lang="en-US" altLang="zh-CN" dirty="0"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cs typeface="微软雅黑" panose="020B0503020204020204" pitchFamily="34" charset="-122"/>
              </a:rPr>
              <a:t>在多级页表中，如果整个二级页表都已失效，也可以释放掉</a:t>
            </a:r>
            <a:r>
              <a:rPr lang="en-US" altLang="zh-CN" dirty="0">
                <a:cs typeface="微软雅黑" panose="020B0503020204020204" pitchFamily="34" charset="-122"/>
              </a:rPr>
              <a:t>(</a:t>
            </a:r>
            <a:r>
              <a:rPr lang="zh-CN" altLang="en-US" dirty="0">
                <a:cs typeface="微软雅黑" panose="020B0503020204020204" pitchFamily="34" charset="-122"/>
              </a:rPr>
              <a:t>通常不会发生</a:t>
            </a:r>
            <a:r>
              <a:rPr lang="en-US" altLang="zh-CN" dirty="0">
                <a:cs typeface="微软雅黑" panose="020B0503020204020204" pitchFamily="34" charset="-122"/>
              </a:rPr>
              <a:t>)</a:t>
            </a: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cs typeface="微软雅黑" panose="020B0503020204020204" pitchFamily="34" charset="-122"/>
              </a:rPr>
              <a:t>意外被杀死</a:t>
            </a:r>
            <a:endParaRPr lang="en-US" altLang="zh-CN" dirty="0"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D44623-1440-550D-5A99-F414CC3A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0" y="2492826"/>
            <a:ext cx="12192000" cy="1192212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/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章节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：内存管理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答疑解惑</a:t>
            </a:r>
            <a:r>
              <a:rPr lang="en-US" altLang="zh-CN" sz="6000" dirty="0">
                <a:solidFill>
                  <a:srgbClr val="71235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7" name="圆角矩形 6"/>
          <p:cNvSpPr/>
          <p:nvPr/>
        </p:nvSpPr>
        <p:spPr>
          <a:xfrm flipV="1">
            <a:off x="2133974" y="3701853"/>
            <a:ext cx="8322258" cy="45719"/>
          </a:xfrm>
          <a:prstGeom prst="roundRect">
            <a:avLst/>
          </a:prstGeom>
          <a:solidFill>
            <a:srgbClr val="7123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398895" y="12338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189"/>
    </mc:Choice>
    <mc:Fallback xmlns="">
      <p:transition spd="slow" advTm="15189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微软雅黑" panose="020B0503020204020204" pitchFamily="34" charset="-122"/>
              </a:rPr>
              <a:t>Case of MFT</a:t>
            </a:r>
            <a:endParaRPr lang="zh-CN" altLang="en-US" sz="3600">
              <a:ea typeface="微软雅黑" panose="020B0503020204020204" pitchFamily="34" charset="-122"/>
            </a:endParaRPr>
          </a:p>
        </p:txBody>
      </p:sp>
      <p:graphicFrame>
        <p:nvGraphicFramePr>
          <p:cNvPr id="2765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5392802"/>
              </p:ext>
            </p:extLst>
          </p:nvPr>
        </p:nvGraphicFramePr>
        <p:xfrm>
          <a:off x="2438400" y="1339850"/>
          <a:ext cx="6953250" cy="521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Chart" r:id="rId4" imgW="6865573" imgH="5158725" progId="Excel.Chart.8">
                  <p:embed/>
                </p:oleObj>
              </mc:Choice>
              <mc:Fallback>
                <p:oleObj name="Chart" r:id="rId4" imgW="6865573" imgH="5158725" progId="Excel.Chart.8">
                  <p:embed/>
                  <p:pic>
                    <p:nvPicPr>
                      <p:cNvPr id="27658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39850"/>
                        <a:ext cx="6953250" cy="521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CFB982-A143-339E-B869-AA8697CD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9003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2765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 bwMode="auto">
          <a:xfrm>
            <a:off x="2894356" y="2632896"/>
            <a:ext cx="6643687" cy="341312"/>
            <a:chOff x="1154734" y="1485023"/>
            <a:chExt cx="6643734" cy="341632"/>
          </a:xfrm>
        </p:grpSpPr>
        <p:sp>
          <p:nvSpPr>
            <p:cNvPr id="13345" name="TextBox 10"/>
            <p:cNvSpPr txBox="1">
              <a:spLocks noChangeArrowheads="1"/>
            </p:cNvSpPr>
            <p:nvPr/>
          </p:nvSpPr>
          <p:spPr bwMode="auto">
            <a:xfrm>
              <a:off x="1316662" y="1485023"/>
              <a:ext cx="6481806" cy="3416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平均缺页间隔时间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MTBF)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=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缺页异常处理时间</a:t>
              </a:r>
              <a:r>
                <a:rPr lang="en-US" altLang="zh-CN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(</a:t>
              </a:r>
              <a:r>
                <a:rPr lang="zh-CN" altLang="en-US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PFST)</a:t>
              </a:r>
            </a:p>
          </p:txBody>
        </p:sp>
        <p:pic>
          <p:nvPicPr>
            <p:cNvPr id="13346" name="图片 6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568817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2530817" y="1802633"/>
            <a:ext cx="8245702" cy="474672"/>
            <a:chOff x="792782" y="1032082"/>
            <a:chExt cx="8245799" cy="475108"/>
          </a:xfrm>
        </p:grpSpPr>
        <p:sp>
          <p:nvSpPr>
            <p:cNvPr id="13343" name="TextBox 82"/>
            <p:cNvSpPr txBox="1">
              <a:spLocks noChangeArrowheads="1"/>
            </p:cNvSpPr>
            <p:nvPr/>
          </p:nvSpPr>
          <p:spPr bwMode="auto">
            <a:xfrm>
              <a:off x="792782" y="1045101"/>
              <a:ext cx="433390" cy="46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44" name="TextBox 8"/>
            <p:cNvSpPr txBox="1">
              <a:spLocks noChangeArrowheads="1"/>
            </p:cNvSpPr>
            <p:nvPr/>
          </p:nvSpPr>
          <p:spPr bwMode="auto">
            <a:xfrm>
              <a:off x="1129365" y="1032082"/>
              <a:ext cx="7909216" cy="4620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  <a:buClr>
                  <a:schemeClr val="folHlink"/>
                </a:buClr>
                <a:buSzPct val="75000"/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通过调节并发进程数（</a:t>
              </a:r>
              <a:r>
                <a:rPr lang="en-US" altLang="zh-CN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MPL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）来进行系统负载控制</a:t>
              </a:r>
            </a:p>
          </p:txBody>
        </p:sp>
      </p:grpSp>
      <p:grpSp>
        <p:nvGrpSpPr>
          <p:cNvPr id="10" name="组合 9"/>
          <p:cNvGrpSpPr/>
          <p:nvPr/>
        </p:nvGrpSpPr>
        <p:grpSpPr bwMode="auto">
          <a:xfrm>
            <a:off x="2894355" y="2253485"/>
            <a:ext cx="3021012" cy="369332"/>
            <a:chOff x="1154734" y="1851670"/>
            <a:chExt cx="3020492" cy="369677"/>
          </a:xfrm>
        </p:grpSpPr>
        <p:sp>
          <p:nvSpPr>
            <p:cNvPr id="13341" name="TextBox 12"/>
            <p:cNvSpPr txBox="1">
              <a:spLocks noChangeArrowheads="1"/>
            </p:cNvSpPr>
            <p:nvPr/>
          </p:nvSpPr>
          <p:spPr bwMode="auto">
            <a:xfrm>
              <a:off x="1336758" y="1851670"/>
              <a:ext cx="2838468" cy="3696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defTabSz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defTabSz="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lnSpc>
                  <a:spcPct val="90000"/>
                </a:lnSpc>
                <a:buClr>
                  <a:schemeClr val="tx1"/>
                </a:buClr>
                <a:buSzPct val="100000"/>
              </a:pP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</a:t>
              </a:r>
              <a:r>
                <a:rPr lang="zh-CN" altLang="en-US" sz="20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WSi  = 内存的大小</a:t>
              </a:r>
            </a:p>
          </p:txBody>
        </p:sp>
        <p:pic>
          <p:nvPicPr>
            <p:cNvPr id="13342" name="图片 13" descr="小点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4734" y="192928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7" name="Freeform 10"/>
          <p:cNvSpPr/>
          <p:nvPr/>
        </p:nvSpPr>
        <p:spPr bwMode="auto">
          <a:xfrm>
            <a:off x="4970463" y="3706813"/>
            <a:ext cx="3416300" cy="1257300"/>
          </a:xfrm>
          <a:custGeom>
            <a:avLst/>
            <a:gdLst>
              <a:gd name="T0" fmla="*/ 2147483646 w 1929"/>
              <a:gd name="T1" fmla="*/ 2147483646 h 881"/>
              <a:gd name="T2" fmla="*/ 2147483646 w 1929"/>
              <a:gd name="T3" fmla="*/ 2147483646 h 881"/>
              <a:gd name="T4" fmla="*/ 2147483646 w 1929"/>
              <a:gd name="T5" fmla="*/ 2147483646 h 881"/>
              <a:gd name="T6" fmla="*/ 2147483646 w 1929"/>
              <a:gd name="T7" fmla="*/ 2147483646 h 881"/>
              <a:gd name="T8" fmla="*/ 2147483646 w 1929"/>
              <a:gd name="T9" fmla="*/ 2147483646 h 881"/>
              <a:gd name="T10" fmla="*/ 2147483646 w 1929"/>
              <a:gd name="T11" fmla="*/ 2147483646 h 881"/>
              <a:gd name="T12" fmla="*/ 2147483646 w 1929"/>
              <a:gd name="T13" fmla="*/ 2147483646 h 881"/>
              <a:gd name="T14" fmla="*/ 2147483646 w 1929"/>
              <a:gd name="T15" fmla="*/ 2147483646 h 881"/>
              <a:gd name="T16" fmla="*/ 2147483646 w 1929"/>
              <a:gd name="T17" fmla="*/ 2147483646 h 881"/>
              <a:gd name="T18" fmla="*/ 2147483646 w 1929"/>
              <a:gd name="T19" fmla="*/ 2147483646 h 881"/>
              <a:gd name="T20" fmla="*/ 2147483646 w 1929"/>
              <a:gd name="T21" fmla="*/ 2147483646 h 881"/>
              <a:gd name="T22" fmla="*/ 2147483646 w 1929"/>
              <a:gd name="T23" fmla="*/ 2147483646 h 881"/>
              <a:gd name="T24" fmla="*/ 2147483646 w 1929"/>
              <a:gd name="T25" fmla="*/ 2147483646 h 881"/>
              <a:gd name="T26" fmla="*/ 2147483646 w 1929"/>
              <a:gd name="T27" fmla="*/ 2147483646 h 881"/>
              <a:gd name="T28" fmla="*/ 2147483646 w 1929"/>
              <a:gd name="T29" fmla="*/ 2147483646 h 881"/>
              <a:gd name="T30" fmla="*/ 2147483646 w 1929"/>
              <a:gd name="T31" fmla="*/ 2147483646 h 881"/>
              <a:gd name="T32" fmla="*/ 2147483646 w 1929"/>
              <a:gd name="T33" fmla="*/ 2147483646 h 881"/>
              <a:gd name="T34" fmla="*/ 2147483646 w 1929"/>
              <a:gd name="T35" fmla="*/ 2147483646 h 881"/>
              <a:gd name="T36" fmla="*/ 2147483646 w 1929"/>
              <a:gd name="T37" fmla="*/ 2147483646 h 881"/>
              <a:gd name="T38" fmla="*/ 2147483646 w 1929"/>
              <a:gd name="T39" fmla="*/ 2147483646 h 881"/>
              <a:gd name="T40" fmla="*/ 2147483646 w 1929"/>
              <a:gd name="T41" fmla="*/ 0 h 881"/>
              <a:gd name="T42" fmla="*/ 2147483646 w 1929"/>
              <a:gd name="T43" fmla="*/ 2147483646 h 881"/>
              <a:gd name="T44" fmla="*/ 2147483646 w 1929"/>
              <a:gd name="T45" fmla="*/ 2147483646 h 881"/>
              <a:gd name="T46" fmla="*/ 2147483646 w 1929"/>
              <a:gd name="T47" fmla="*/ 2147483646 h 881"/>
              <a:gd name="T48" fmla="*/ 2147483646 w 1929"/>
              <a:gd name="T49" fmla="*/ 2147483646 h 881"/>
              <a:gd name="T50" fmla="*/ 2147483646 w 1929"/>
              <a:gd name="T51" fmla="*/ 2147483646 h 881"/>
              <a:gd name="T52" fmla="*/ 2147483646 w 1929"/>
              <a:gd name="T53" fmla="*/ 2147483646 h 881"/>
              <a:gd name="T54" fmla="*/ 2147483646 w 1929"/>
              <a:gd name="T55" fmla="*/ 2147483646 h 881"/>
              <a:gd name="T56" fmla="*/ 2147483646 w 1929"/>
              <a:gd name="T57" fmla="*/ 2147483646 h 881"/>
              <a:gd name="T58" fmla="*/ 2147483646 w 1929"/>
              <a:gd name="T59" fmla="*/ 2147483646 h 881"/>
              <a:gd name="T60" fmla="*/ 2147483646 w 1929"/>
              <a:gd name="T61" fmla="*/ 2147483646 h 881"/>
              <a:gd name="T62" fmla="*/ 2147483646 w 1929"/>
              <a:gd name="T63" fmla="*/ 2147483646 h 881"/>
              <a:gd name="T64" fmla="*/ 2147483646 w 1929"/>
              <a:gd name="T65" fmla="*/ 2147483646 h 881"/>
              <a:gd name="T66" fmla="*/ 2147483646 w 1929"/>
              <a:gd name="T67" fmla="*/ 2147483646 h 881"/>
              <a:gd name="T68" fmla="*/ 2147483646 w 1929"/>
              <a:gd name="T69" fmla="*/ 2147483646 h 881"/>
              <a:gd name="T70" fmla="*/ 2147483646 w 1929"/>
              <a:gd name="T71" fmla="*/ 2147483646 h 881"/>
              <a:gd name="T72" fmla="*/ 2147483646 w 1929"/>
              <a:gd name="T73" fmla="*/ 2147483646 h 881"/>
              <a:gd name="T74" fmla="*/ 2147483646 w 1929"/>
              <a:gd name="T75" fmla="*/ 2147483646 h 881"/>
              <a:gd name="T76" fmla="*/ 2147483646 w 1929"/>
              <a:gd name="T77" fmla="*/ 2147483646 h 881"/>
              <a:gd name="T78" fmla="*/ 2147483646 w 1929"/>
              <a:gd name="T79" fmla="*/ 2147483646 h 881"/>
              <a:gd name="T80" fmla="*/ 2147483646 w 1929"/>
              <a:gd name="T81" fmla="*/ 2147483646 h 881"/>
              <a:gd name="T82" fmla="*/ 2147483646 w 1929"/>
              <a:gd name="T83" fmla="*/ 2147483646 h 881"/>
              <a:gd name="T84" fmla="*/ 2147483646 w 1929"/>
              <a:gd name="T85" fmla="*/ 2147483646 h 881"/>
              <a:gd name="T86" fmla="*/ 2147483646 w 1929"/>
              <a:gd name="T87" fmla="*/ 2147483646 h 881"/>
              <a:gd name="T88" fmla="*/ 2147483646 w 1929"/>
              <a:gd name="T89" fmla="*/ 2147483646 h 881"/>
              <a:gd name="T90" fmla="*/ 2147483646 w 1929"/>
              <a:gd name="T91" fmla="*/ 2147483646 h 881"/>
              <a:gd name="T92" fmla="*/ 2147483646 w 1929"/>
              <a:gd name="T93" fmla="*/ 2147483646 h 881"/>
              <a:gd name="T94" fmla="*/ 0 w 1929"/>
              <a:gd name="T95" fmla="*/ 2147483646 h 881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929"/>
              <a:gd name="T145" fmla="*/ 0 h 881"/>
              <a:gd name="T146" fmla="*/ 1929 w 1929"/>
              <a:gd name="T147" fmla="*/ 881 h 881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929" h="881">
                <a:moveTo>
                  <a:pt x="0" y="870"/>
                </a:moveTo>
                <a:lnTo>
                  <a:pt x="8" y="849"/>
                </a:lnTo>
                <a:lnTo>
                  <a:pt x="24" y="839"/>
                </a:lnTo>
                <a:lnTo>
                  <a:pt x="32" y="818"/>
                </a:lnTo>
                <a:lnTo>
                  <a:pt x="48" y="808"/>
                </a:lnTo>
                <a:lnTo>
                  <a:pt x="56" y="787"/>
                </a:lnTo>
                <a:lnTo>
                  <a:pt x="64" y="766"/>
                </a:lnTo>
                <a:lnTo>
                  <a:pt x="80" y="745"/>
                </a:lnTo>
                <a:lnTo>
                  <a:pt x="88" y="725"/>
                </a:lnTo>
                <a:lnTo>
                  <a:pt x="120" y="683"/>
                </a:lnTo>
                <a:lnTo>
                  <a:pt x="128" y="663"/>
                </a:lnTo>
                <a:lnTo>
                  <a:pt x="144" y="652"/>
                </a:lnTo>
                <a:lnTo>
                  <a:pt x="160" y="642"/>
                </a:lnTo>
                <a:lnTo>
                  <a:pt x="168" y="621"/>
                </a:lnTo>
                <a:lnTo>
                  <a:pt x="184" y="600"/>
                </a:lnTo>
                <a:lnTo>
                  <a:pt x="200" y="590"/>
                </a:lnTo>
                <a:lnTo>
                  <a:pt x="216" y="569"/>
                </a:lnTo>
                <a:lnTo>
                  <a:pt x="232" y="559"/>
                </a:lnTo>
                <a:lnTo>
                  <a:pt x="240" y="538"/>
                </a:lnTo>
                <a:lnTo>
                  <a:pt x="256" y="528"/>
                </a:lnTo>
                <a:lnTo>
                  <a:pt x="264" y="507"/>
                </a:lnTo>
                <a:lnTo>
                  <a:pt x="280" y="497"/>
                </a:lnTo>
                <a:lnTo>
                  <a:pt x="288" y="476"/>
                </a:lnTo>
                <a:lnTo>
                  <a:pt x="304" y="456"/>
                </a:lnTo>
                <a:lnTo>
                  <a:pt x="320" y="445"/>
                </a:lnTo>
                <a:lnTo>
                  <a:pt x="336" y="424"/>
                </a:lnTo>
                <a:lnTo>
                  <a:pt x="344" y="404"/>
                </a:lnTo>
                <a:lnTo>
                  <a:pt x="360" y="393"/>
                </a:lnTo>
                <a:lnTo>
                  <a:pt x="376" y="383"/>
                </a:lnTo>
                <a:lnTo>
                  <a:pt x="384" y="362"/>
                </a:lnTo>
                <a:lnTo>
                  <a:pt x="400" y="342"/>
                </a:lnTo>
                <a:lnTo>
                  <a:pt x="408" y="321"/>
                </a:lnTo>
                <a:lnTo>
                  <a:pt x="424" y="311"/>
                </a:lnTo>
                <a:lnTo>
                  <a:pt x="440" y="290"/>
                </a:lnTo>
                <a:lnTo>
                  <a:pt x="456" y="280"/>
                </a:lnTo>
                <a:lnTo>
                  <a:pt x="464" y="259"/>
                </a:lnTo>
                <a:lnTo>
                  <a:pt x="472" y="238"/>
                </a:lnTo>
                <a:lnTo>
                  <a:pt x="488" y="228"/>
                </a:lnTo>
                <a:lnTo>
                  <a:pt x="496" y="207"/>
                </a:lnTo>
                <a:lnTo>
                  <a:pt x="512" y="197"/>
                </a:lnTo>
                <a:lnTo>
                  <a:pt x="520" y="176"/>
                </a:lnTo>
                <a:lnTo>
                  <a:pt x="536" y="155"/>
                </a:lnTo>
                <a:lnTo>
                  <a:pt x="552" y="145"/>
                </a:lnTo>
                <a:lnTo>
                  <a:pt x="568" y="135"/>
                </a:lnTo>
                <a:lnTo>
                  <a:pt x="584" y="124"/>
                </a:lnTo>
                <a:lnTo>
                  <a:pt x="600" y="114"/>
                </a:lnTo>
                <a:lnTo>
                  <a:pt x="616" y="104"/>
                </a:lnTo>
                <a:lnTo>
                  <a:pt x="632" y="93"/>
                </a:lnTo>
                <a:lnTo>
                  <a:pt x="648" y="83"/>
                </a:lnTo>
                <a:lnTo>
                  <a:pt x="664" y="72"/>
                </a:lnTo>
                <a:lnTo>
                  <a:pt x="680" y="62"/>
                </a:lnTo>
                <a:lnTo>
                  <a:pt x="696" y="52"/>
                </a:lnTo>
                <a:lnTo>
                  <a:pt x="712" y="52"/>
                </a:lnTo>
                <a:lnTo>
                  <a:pt x="728" y="41"/>
                </a:lnTo>
                <a:lnTo>
                  <a:pt x="744" y="41"/>
                </a:lnTo>
                <a:lnTo>
                  <a:pt x="760" y="31"/>
                </a:lnTo>
                <a:lnTo>
                  <a:pt x="776" y="21"/>
                </a:lnTo>
                <a:lnTo>
                  <a:pt x="792" y="21"/>
                </a:lnTo>
                <a:lnTo>
                  <a:pt x="808" y="10"/>
                </a:lnTo>
                <a:lnTo>
                  <a:pt x="824" y="10"/>
                </a:lnTo>
                <a:lnTo>
                  <a:pt x="840" y="10"/>
                </a:lnTo>
                <a:lnTo>
                  <a:pt x="856" y="0"/>
                </a:lnTo>
                <a:lnTo>
                  <a:pt x="872" y="0"/>
                </a:lnTo>
                <a:lnTo>
                  <a:pt x="888" y="0"/>
                </a:lnTo>
                <a:lnTo>
                  <a:pt x="904" y="10"/>
                </a:lnTo>
                <a:lnTo>
                  <a:pt x="920" y="10"/>
                </a:lnTo>
                <a:lnTo>
                  <a:pt x="936" y="21"/>
                </a:lnTo>
                <a:lnTo>
                  <a:pt x="952" y="21"/>
                </a:lnTo>
                <a:lnTo>
                  <a:pt x="968" y="21"/>
                </a:lnTo>
                <a:lnTo>
                  <a:pt x="984" y="31"/>
                </a:lnTo>
                <a:lnTo>
                  <a:pt x="1000" y="31"/>
                </a:lnTo>
                <a:lnTo>
                  <a:pt x="1016" y="41"/>
                </a:lnTo>
                <a:lnTo>
                  <a:pt x="1032" y="52"/>
                </a:lnTo>
                <a:lnTo>
                  <a:pt x="1048" y="62"/>
                </a:lnTo>
                <a:lnTo>
                  <a:pt x="1064" y="72"/>
                </a:lnTo>
                <a:lnTo>
                  <a:pt x="1080" y="93"/>
                </a:lnTo>
                <a:lnTo>
                  <a:pt x="1096" y="104"/>
                </a:lnTo>
                <a:lnTo>
                  <a:pt x="1104" y="124"/>
                </a:lnTo>
                <a:lnTo>
                  <a:pt x="1120" y="135"/>
                </a:lnTo>
                <a:lnTo>
                  <a:pt x="1128" y="155"/>
                </a:lnTo>
                <a:lnTo>
                  <a:pt x="1136" y="176"/>
                </a:lnTo>
                <a:lnTo>
                  <a:pt x="1136" y="197"/>
                </a:lnTo>
                <a:lnTo>
                  <a:pt x="1144" y="217"/>
                </a:lnTo>
                <a:lnTo>
                  <a:pt x="1152" y="238"/>
                </a:lnTo>
                <a:lnTo>
                  <a:pt x="1152" y="259"/>
                </a:lnTo>
                <a:lnTo>
                  <a:pt x="1160" y="280"/>
                </a:lnTo>
                <a:lnTo>
                  <a:pt x="1160" y="300"/>
                </a:lnTo>
                <a:lnTo>
                  <a:pt x="1160" y="321"/>
                </a:lnTo>
                <a:lnTo>
                  <a:pt x="1160" y="342"/>
                </a:lnTo>
                <a:lnTo>
                  <a:pt x="1160" y="362"/>
                </a:lnTo>
                <a:lnTo>
                  <a:pt x="1168" y="435"/>
                </a:lnTo>
                <a:lnTo>
                  <a:pt x="1168" y="456"/>
                </a:lnTo>
                <a:lnTo>
                  <a:pt x="1176" y="476"/>
                </a:lnTo>
                <a:lnTo>
                  <a:pt x="1184" y="497"/>
                </a:lnTo>
                <a:lnTo>
                  <a:pt x="1192" y="518"/>
                </a:lnTo>
                <a:lnTo>
                  <a:pt x="1200" y="538"/>
                </a:lnTo>
                <a:lnTo>
                  <a:pt x="1216" y="559"/>
                </a:lnTo>
                <a:lnTo>
                  <a:pt x="1224" y="580"/>
                </a:lnTo>
                <a:lnTo>
                  <a:pt x="1240" y="590"/>
                </a:lnTo>
                <a:lnTo>
                  <a:pt x="1256" y="600"/>
                </a:lnTo>
                <a:lnTo>
                  <a:pt x="1264" y="621"/>
                </a:lnTo>
                <a:lnTo>
                  <a:pt x="1280" y="621"/>
                </a:lnTo>
                <a:lnTo>
                  <a:pt x="1288" y="642"/>
                </a:lnTo>
                <a:lnTo>
                  <a:pt x="1304" y="642"/>
                </a:lnTo>
                <a:lnTo>
                  <a:pt x="1312" y="663"/>
                </a:lnTo>
                <a:lnTo>
                  <a:pt x="1328" y="663"/>
                </a:lnTo>
                <a:lnTo>
                  <a:pt x="1344" y="673"/>
                </a:lnTo>
                <a:lnTo>
                  <a:pt x="1360" y="683"/>
                </a:lnTo>
                <a:lnTo>
                  <a:pt x="1376" y="683"/>
                </a:lnTo>
                <a:lnTo>
                  <a:pt x="1392" y="694"/>
                </a:lnTo>
                <a:lnTo>
                  <a:pt x="1416" y="704"/>
                </a:lnTo>
                <a:lnTo>
                  <a:pt x="1432" y="704"/>
                </a:lnTo>
                <a:lnTo>
                  <a:pt x="1448" y="714"/>
                </a:lnTo>
                <a:lnTo>
                  <a:pt x="1464" y="714"/>
                </a:lnTo>
                <a:lnTo>
                  <a:pt x="1480" y="725"/>
                </a:lnTo>
                <a:lnTo>
                  <a:pt x="1496" y="735"/>
                </a:lnTo>
                <a:lnTo>
                  <a:pt x="1512" y="735"/>
                </a:lnTo>
                <a:lnTo>
                  <a:pt x="1528" y="745"/>
                </a:lnTo>
                <a:lnTo>
                  <a:pt x="1544" y="745"/>
                </a:lnTo>
                <a:lnTo>
                  <a:pt x="1560" y="756"/>
                </a:lnTo>
                <a:lnTo>
                  <a:pt x="1576" y="756"/>
                </a:lnTo>
                <a:lnTo>
                  <a:pt x="1592" y="766"/>
                </a:lnTo>
                <a:lnTo>
                  <a:pt x="1608" y="766"/>
                </a:lnTo>
                <a:lnTo>
                  <a:pt x="1624" y="776"/>
                </a:lnTo>
                <a:lnTo>
                  <a:pt x="1640" y="776"/>
                </a:lnTo>
                <a:lnTo>
                  <a:pt x="1656" y="787"/>
                </a:lnTo>
                <a:lnTo>
                  <a:pt x="1672" y="787"/>
                </a:lnTo>
                <a:lnTo>
                  <a:pt x="1688" y="797"/>
                </a:lnTo>
                <a:lnTo>
                  <a:pt x="1704" y="797"/>
                </a:lnTo>
                <a:lnTo>
                  <a:pt x="1720" y="808"/>
                </a:lnTo>
                <a:lnTo>
                  <a:pt x="1736" y="818"/>
                </a:lnTo>
                <a:lnTo>
                  <a:pt x="1752" y="818"/>
                </a:lnTo>
                <a:lnTo>
                  <a:pt x="1768" y="828"/>
                </a:lnTo>
                <a:lnTo>
                  <a:pt x="1784" y="828"/>
                </a:lnTo>
                <a:lnTo>
                  <a:pt x="1800" y="828"/>
                </a:lnTo>
                <a:lnTo>
                  <a:pt x="1816" y="839"/>
                </a:lnTo>
                <a:lnTo>
                  <a:pt x="1832" y="849"/>
                </a:lnTo>
                <a:lnTo>
                  <a:pt x="1848" y="849"/>
                </a:lnTo>
                <a:lnTo>
                  <a:pt x="1864" y="859"/>
                </a:lnTo>
                <a:lnTo>
                  <a:pt x="1880" y="859"/>
                </a:lnTo>
                <a:lnTo>
                  <a:pt x="1896" y="870"/>
                </a:lnTo>
                <a:lnTo>
                  <a:pt x="1912" y="870"/>
                </a:lnTo>
                <a:lnTo>
                  <a:pt x="1928" y="880"/>
                </a:lnTo>
                <a:lnTo>
                  <a:pt x="0" y="870"/>
                </a:lnTo>
              </a:path>
            </a:pathLst>
          </a:custGeom>
          <a:noFill/>
          <a:ln w="28575" cap="rnd">
            <a:solidFill>
              <a:srgbClr val="0E4DC8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sp>
        <p:nvSpPr>
          <p:cNvPr id="18" name="Line 11"/>
          <p:cNvSpPr>
            <a:spLocks noChangeShapeType="1"/>
          </p:cNvSpPr>
          <p:nvPr/>
        </p:nvSpPr>
        <p:spPr bwMode="auto">
          <a:xfrm>
            <a:off x="4987925" y="3489325"/>
            <a:ext cx="3678238" cy="0"/>
          </a:xfrm>
          <a:prstGeom prst="line">
            <a:avLst/>
          </a:prstGeom>
          <a:noFill/>
          <a:ln w="28575">
            <a:solidFill>
              <a:srgbClr val="B50069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4" name="组合 3"/>
          <p:cNvGrpSpPr/>
          <p:nvPr/>
        </p:nvGrpSpPr>
        <p:grpSpPr bwMode="auto">
          <a:xfrm>
            <a:off x="6092825" y="3729038"/>
            <a:ext cx="590550" cy="1573212"/>
            <a:chOff x="3537867" y="3308489"/>
            <a:chExt cx="591508" cy="1572881"/>
          </a:xfrm>
        </p:grpSpPr>
        <p:sp>
          <p:nvSpPr>
            <p:cNvPr id="13339" name="Line 14"/>
            <p:cNvSpPr>
              <a:spLocks noChangeShapeType="1"/>
            </p:cNvSpPr>
            <p:nvPr/>
          </p:nvSpPr>
          <p:spPr bwMode="auto">
            <a:xfrm flipV="1">
              <a:off x="3889715" y="3308489"/>
              <a:ext cx="0" cy="124482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3340" name="Rectangle 15"/>
            <p:cNvSpPr>
              <a:spLocks noChangeArrowheads="1"/>
            </p:cNvSpPr>
            <p:nvPr/>
          </p:nvSpPr>
          <p:spPr bwMode="auto">
            <a:xfrm>
              <a:off x="3537867" y="4576158"/>
              <a:ext cx="591508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max</a:t>
              </a: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6678613" y="3489326"/>
            <a:ext cx="1162050" cy="1812925"/>
            <a:chOff x="4124548" y="3068660"/>
            <a:chExt cx="1161920" cy="1812710"/>
          </a:xfrm>
        </p:grpSpPr>
        <p:sp>
          <p:nvSpPr>
            <p:cNvPr id="13337" name="Rectangle 16"/>
            <p:cNvSpPr>
              <a:spLocks noChangeArrowheads="1"/>
            </p:cNvSpPr>
            <p:nvPr/>
          </p:nvSpPr>
          <p:spPr bwMode="auto">
            <a:xfrm>
              <a:off x="4124548" y="4576158"/>
              <a:ext cx="1161920" cy="305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N</a:t>
              </a:r>
              <a:r>
                <a:rPr lang="en-US" altLang="zh-CN" sz="1400" b="1" baseline="-2500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I/O-BALANCE</a:t>
              </a:r>
            </a:p>
          </p:txBody>
        </p:sp>
        <p:sp>
          <p:nvSpPr>
            <p:cNvPr id="13338" name="Line 17"/>
            <p:cNvSpPr>
              <a:spLocks noChangeShapeType="1"/>
            </p:cNvSpPr>
            <p:nvPr/>
          </p:nvSpPr>
          <p:spPr bwMode="auto">
            <a:xfrm flipV="1">
              <a:off x="4451646" y="3068660"/>
              <a:ext cx="0" cy="1484659"/>
            </a:xfrm>
            <a:prstGeom prst="line">
              <a:avLst/>
            </a:prstGeom>
            <a:noFill/>
            <a:ln w="19050">
              <a:solidFill>
                <a:srgbClr val="11576A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</p:grpSp>
      <p:sp>
        <p:nvSpPr>
          <p:cNvPr id="23" name="Freeform 18"/>
          <p:cNvSpPr/>
          <p:nvPr/>
        </p:nvSpPr>
        <p:spPr bwMode="auto">
          <a:xfrm>
            <a:off x="6729413" y="3238501"/>
            <a:ext cx="1784350" cy="1736725"/>
          </a:xfrm>
          <a:custGeom>
            <a:avLst/>
            <a:gdLst>
              <a:gd name="T0" fmla="*/ 2147483646 w 1161"/>
              <a:gd name="T1" fmla="*/ 2147483646 h 1177"/>
              <a:gd name="T2" fmla="*/ 2147483646 w 1161"/>
              <a:gd name="T3" fmla="*/ 2147483646 h 1177"/>
              <a:gd name="T4" fmla="*/ 2147483646 w 1161"/>
              <a:gd name="T5" fmla="*/ 2147483646 h 1177"/>
              <a:gd name="T6" fmla="*/ 2147483646 w 1161"/>
              <a:gd name="T7" fmla="*/ 2147483646 h 1177"/>
              <a:gd name="T8" fmla="*/ 2147483646 w 1161"/>
              <a:gd name="T9" fmla="*/ 2147483646 h 1177"/>
              <a:gd name="T10" fmla="*/ 2147483646 w 1161"/>
              <a:gd name="T11" fmla="*/ 2147483646 h 1177"/>
              <a:gd name="T12" fmla="*/ 2147483646 w 1161"/>
              <a:gd name="T13" fmla="*/ 2147483646 h 1177"/>
              <a:gd name="T14" fmla="*/ 2147483646 w 1161"/>
              <a:gd name="T15" fmla="*/ 2147483646 h 1177"/>
              <a:gd name="T16" fmla="*/ 2147483646 w 1161"/>
              <a:gd name="T17" fmla="*/ 2147483646 h 1177"/>
              <a:gd name="T18" fmla="*/ 2147483646 w 1161"/>
              <a:gd name="T19" fmla="*/ 2147483646 h 1177"/>
              <a:gd name="T20" fmla="*/ 2147483646 w 1161"/>
              <a:gd name="T21" fmla="*/ 2147483646 h 1177"/>
              <a:gd name="T22" fmla="*/ 2147483646 w 1161"/>
              <a:gd name="T23" fmla="*/ 2147483646 h 1177"/>
              <a:gd name="T24" fmla="*/ 2147483646 w 1161"/>
              <a:gd name="T25" fmla="*/ 2147483646 h 1177"/>
              <a:gd name="T26" fmla="*/ 2147483646 w 1161"/>
              <a:gd name="T27" fmla="*/ 2147483646 h 1177"/>
              <a:gd name="T28" fmla="*/ 2147483646 w 1161"/>
              <a:gd name="T29" fmla="*/ 2147483646 h 1177"/>
              <a:gd name="T30" fmla="*/ 2147483646 w 1161"/>
              <a:gd name="T31" fmla="*/ 2147483646 h 1177"/>
              <a:gd name="T32" fmla="*/ 2147483646 w 1161"/>
              <a:gd name="T33" fmla="*/ 2147483646 h 1177"/>
              <a:gd name="T34" fmla="*/ 2147483646 w 1161"/>
              <a:gd name="T35" fmla="*/ 2147483646 h 1177"/>
              <a:gd name="T36" fmla="*/ 2147483646 w 1161"/>
              <a:gd name="T37" fmla="*/ 2147483646 h 1177"/>
              <a:gd name="T38" fmla="*/ 2147483646 w 1161"/>
              <a:gd name="T39" fmla="*/ 2147483646 h 1177"/>
              <a:gd name="T40" fmla="*/ 2147483646 w 1161"/>
              <a:gd name="T41" fmla="*/ 2147483646 h 1177"/>
              <a:gd name="T42" fmla="*/ 2147483646 w 1161"/>
              <a:gd name="T43" fmla="*/ 2147483646 h 1177"/>
              <a:gd name="T44" fmla="*/ 2147483646 w 1161"/>
              <a:gd name="T45" fmla="*/ 2147483646 h 1177"/>
              <a:gd name="T46" fmla="*/ 2147483646 w 1161"/>
              <a:gd name="T47" fmla="*/ 2147483646 h 1177"/>
              <a:gd name="T48" fmla="*/ 2147483646 w 1161"/>
              <a:gd name="T49" fmla="*/ 2147483646 h 1177"/>
              <a:gd name="T50" fmla="*/ 2147483646 w 1161"/>
              <a:gd name="T51" fmla="*/ 2147483646 h 1177"/>
              <a:gd name="T52" fmla="*/ 2147483646 w 1161"/>
              <a:gd name="T53" fmla="*/ 2147483646 h 1177"/>
              <a:gd name="T54" fmla="*/ 2147483646 w 1161"/>
              <a:gd name="T55" fmla="*/ 2147483646 h 1177"/>
              <a:gd name="T56" fmla="*/ 2147483646 w 1161"/>
              <a:gd name="T57" fmla="*/ 2147483646 h 1177"/>
              <a:gd name="T58" fmla="*/ 2147483646 w 1161"/>
              <a:gd name="T59" fmla="*/ 2147483646 h 1177"/>
              <a:gd name="T60" fmla="*/ 2147483646 w 1161"/>
              <a:gd name="T61" fmla="*/ 2147483646 h 1177"/>
              <a:gd name="T62" fmla="*/ 2147483646 w 1161"/>
              <a:gd name="T63" fmla="*/ 2147483646 h 1177"/>
              <a:gd name="T64" fmla="*/ 2147483646 w 1161"/>
              <a:gd name="T65" fmla="*/ 2147483646 h 1177"/>
              <a:gd name="T66" fmla="*/ 2147483646 w 1161"/>
              <a:gd name="T67" fmla="*/ 2147483646 h 1177"/>
              <a:gd name="T68" fmla="*/ 2147483646 w 1161"/>
              <a:gd name="T69" fmla="*/ 2147483646 h 1177"/>
              <a:gd name="T70" fmla="*/ 2147483646 w 1161"/>
              <a:gd name="T71" fmla="*/ 2147483646 h 1177"/>
              <a:gd name="T72" fmla="*/ 2147483646 w 1161"/>
              <a:gd name="T73" fmla="*/ 2147483646 h 1177"/>
              <a:gd name="T74" fmla="*/ 2147483646 w 1161"/>
              <a:gd name="T75" fmla="*/ 2147483646 h 1177"/>
              <a:gd name="T76" fmla="*/ 2147483646 w 1161"/>
              <a:gd name="T77" fmla="*/ 2147483646 h 1177"/>
              <a:gd name="T78" fmla="*/ 2147483646 w 1161"/>
              <a:gd name="T79" fmla="*/ 2147483646 h 1177"/>
              <a:gd name="T80" fmla="*/ 2147483646 w 1161"/>
              <a:gd name="T81" fmla="*/ 2147483646 h 1177"/>
              <a:gd name="T82" fmla="*/ 2147483646 w 1161"/>
              <a:gd name="T83" fmla="*/ 2147483646 h 1177"/>
              <a:gd name="T84" fmla="*/ 2147483646 w 1161"/>
              <a:gd name="T85" fmla="*/ 2147483646 h 1177"/>
              <a:gd name="T86" fmla="*/ 2147483646 w 1161"/>
              <a:gd name="T87" fmla="*/ 2147483646 h 1177"/>
              <a:gd name="T88" fmla="*/ 2147483646 w 1161"/>
              <a:gd name="T89" fmla="*/ 2147483646 h 1177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w 1161"/>
              <a:gd name="T136" fmla="*/ 0 h 1177"/>
              <a:gd name="T137" fmla="*/ 1161 w 1161"/>
              <a:gd name="T138" fmla="*/ 1177 h 1177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T135" t="T136" r="T137" b="T138"/>
            <a:pathLst>
              <a:path w="1161" h="1177">
                <a:moveTo>
                  <a:pt x="0" y="0"/>
                </a:moveTo>
                <a:lnTo>
                  <a:pt x="8" y="16"/>
                </a:lnTo>
                <a:lnTo>
                  <a:pt x="16" y="32"/>
                </a:lnTo>
                <a:lnTo>
                  <a:pt x="24" y="48"/>
                </a:lnTo>
                <a:lnTo>
                  <a:pt x="40" y="56"/>
                </a:lnTo>
                <a:lnTo>
                  <a:pt x="48" y="72"/>
                </a:lnTo>
                <a:lnTo>
                  <a:pt x="64" y="80"/>
                </a:lnTo>
                <a:lnTo>
                  <a:pt x="80" y="96"/>
                </a:lnTo>
                <a:lnTo>
                  <a:pt x="96" y="104"/>
                </a:lnTo>
                <a:lnTo>
                  <a:pt x="112" y="112"/>
                </a:lnTo>
                <a:lnTo>
                  <a:pt x="128" y="120"/>
                </a:lnTo>
                <a:lnTo>
                  <a:pt x="144" y="128"/>
                </a:lnTo>
                <a:lnTo>
                  <a:pt x="160" y="136"/>
                </a:lnTo>
                <a:lnTo>
                  <a:pt x="168" y="152"/>
                </a:lnTo>
                <a:lnTo>
                  <a:pt x="184" y="160"/>
                </a:lnTo>
                <a:lnTo>
                  <a:pt x="192" y="176"/>
                </a:lnTo>
                <a:lnTo>
                  <a:pt x="208" y="184"/>
                </a:lnTo>
                <a:lnTo>
                  <a:pt x="216" y="200"/>
                </a:lnTo>
                <a:lnTo>
                  <a:pt x="232" y="208"/>
                </a:lnTo>
                <a:lnTo>
                  <a:pt x="248" y="216"/>
                </a:lnTo>
                <a:lnTo>
                  <a:pt x="264" y="224"/>
                </a:lnTo>
                <a:lnTo>
                  <a:pt x="280" y="240"/>
                </a:lnTo>
                <a:lnTo>
                  <a:pt x="296" y="248"/>
                </a:lnTo>
                <a:lnTo>
                  <a:pt x="304" y="264"/>
                </a:lnTo>
                <a:lnTo>
                  <a:pt x="352" y="312"/>
                </a:lnTo>
                <a:lnTo>
                  <a:pt x="368" y="328"/>
                </a:lnTo>
                <a:lnTo>
                  <a:pt x="376" y="344"/>
                </a:lnTo>
                <a:lnTo>
                  <a:pt x="392" y="360"/>
                </a:lnTo>
                <a:lnTo>
                  <a:pt x="408" y="368"/>
                </a:lnTo>
                <a:lnTo>
                  <a:pt x="408" y="384"/>
                </a:lnTo>
                <a:lnTo>
                  <a:pt x="424" y="392"/>
                </a:lnTo>
                <a:lnTo>
                  <a:pt x="432" y="408"/>
                </a:lnTo>
                <a:lnTo>
                  <a:pt x="440" y="424"/>
                </a:lnTo>
                <a:lnTo>
                  <a:pt x="456" y="440"/>
                </a:lnTo>
                <a:lnTo>
                  <a:pt x="464" y="456"/>
                </a:lnTo>
                <a:lnTo>
                  <a:pt x="480" y="472"/>
                </a:lnTo>
                <a:lnTo>
                  <a:pt x="496" y="480"/>
                </a:lnTo>
                <a:lnTo>
                  <a:pt x="512" y="488"/>
                </a:lnTo>
                <a:lnTo>
                  <a:pt x="528" y="496"/>
                </a:lnTo>
                <a:lnTo>
                  <a:pt x="544" y="512"/>
                </a:lnTo>
                <a:lnTo>
                  <a:pt x="560" y="520"/>
                </a:lnTo>
                <a:lnTo>
                  <a:pt x="576" y="528"/>
                </a:lnTo>
                <a:lnTo>
                  <a:pt x="584" y="544"/>
                </a:lnTo>
                <a:lnTo>
                  <a:pt x="592" y="560"/>
                </a:lnTo>
                <a:lnTo>
                  <a:pt x="600" y="576"/>
                </a:lnTo>
                <a:lnTo>
                  <a:pt x="608" y="592"/>
                </a:lnTo>
                <a:lnTo>
                  <a:pt x="616" y="608"/>
                </a:lnTo>
                <a:lnTo>
                  <a:pt x="624" y="624"/>
                </a:lnTo>
                <a:lnTo>
                  <a:pt x="632" y="640"/>
                </a:lnTo>
                <a:lnTo>
                  <a:pt x="632" y="656"/>
                </a:lnTo>
                <a:lnTo>
                  <a:pt x="640" y="672"/>
                </a:lnTo>
                <a:lnTo>
                  <a:pt x="648" y="688"/>
                </a:lnTo>
                <a:lnTo>
                  <a:pt x="656" y="704"/>
                </a:lnTo>
                <a:lnTo>
                  <a:pt x="664" y="720"/>
                </a:lnTo>
                <a:lnTo>
                  <a:pt x="680" y="728"/>
                </a:lnTo>
                <a:lnTo>
                  <a:pt x="696" y="736"/>
                </a:lnTo>
                <a:lnTo>
                  <a:pt x="712" y="744"/>
                </a:lnTo>
                <a:lnTo>
                  <a:pt x="720" y="760"/>
                </a:lnTo>
                <a:lnTo>
                  <a:pt x="736" y="768"/>
                </a:lnTo>
                <a:lnTo>
                  <a:pt x="752" y="784"/>
                </a:lnTo>
                <a:lnTo>
                  <a:pt x="768" y="792"/>
                </a:lnTo>
                <a:lnTo>
                  <a:pt x="784" y="808"/>
                </a:lnTo>
                <a:lnTo>
                  <a:pt x="792" y="824"/>
                </a:lnTo>
                <a:lnTo>
                  <a:pt x="808" y="832"/>
                </a:lnTo>
                <a:lnTo>
                  <a:pt x="816" y="848"/>
                </a:lnTo>
                <a:lnTo>
                  <a:pt x="824" y="864"/>
                </a:lnTo>
                <a:lnTo>
                  <a:pt x="840" y="880"/>
                </a:lnTo>
                <a:lnTo>
                  <a:pt x="848" y="896"/>
                </a:lnTo>
                <a:lnTo>
                  <a:pt x="864" y="912"/>
                </a:lnTo>
                <a:lnTo>
                  <a:pt x="880" y="920"/>
                </a:lnTo>
                <a:lnTo>
                  <a:pt x="896" y="928"/>
                </a:lnTo>
                <a:lnTo>
                  <a:pt x="912" y="936"/>
                </a:lnTo>
                <a:lnTo>
                  <a:pt x="928" y="944"/>
                </a:lnTo>
                <a:lnTo>
                  <a:pt x="944" y="960"/>
                </a:lnTo>
                <a:lnTo>
                  <a:pt x="960" y="968"/>
                </a:lnTo>
                <a:lnTo>
                  <a:pt x="976" y="992"/>
                </a:lnTo>
                <a:lnTo>
                  <a:pt x="992" y="992"/>
                </a:lnTo>
                <a:lnTo>
                  <a:pt x="1000" y="1008"/>
                </a:lnTo>
                <a:lnTo>
                  <a:pt x="1016" y="1016"/>
                </a:lnTo>
                <a:lnTo>
                  <a:pt x="1024" y="1032"/>
                </a:lnTo>
                <a:lnTo>
                  <a:pt x="1040" y="1048"/>
                </a:lnTo>
                <a:lnTo>
                  <a:pt x="1048" y="1064"/>
                </a:lnTo>
                <a:lnTo>
                  <a:pt x="1064" y="1072"/>
                </a:lnTo>
                <a:lnTo>
                  <a:pt x="1072" y="1088"/>
                </a:lnTo>
                <a:lnTo>
                  <a:pt x="1088" y="1104"/>
                </a:lnTo>
                <a:lnTo>
                  <a:pt x="1104" y="1112"/>
                </a:lnTo>
                <a:lnTo>
                  <a:pt x="1120" y="1120"/>
                </a:lnTo>
                <a:lnTo>
                  <a:pt x="1136" y="1136"/>
                </a:lnTo>
                <a:lnTo>
                  <a:pt x="1152" y="1144"/>
                </a:lnTo>
                <a:lnTo>
                  <a:pt x="1160" y="1160"/>
                </a:lnTo>
                <a:lnTo>
                  <a:pt x="1160" y="1176"/>
                </a:lnTo>
              </a:path>
            </a:pathLst>
          </a:custGeom>
          <a:noFill/>
          <a:ln w="28575" cap="rnd">
            <a:solidFill>
              <a:srgbClr val="00B050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>
              <a:ea typeface="微软雅黑" panose="020B0503020204020204" pitchFamily="34" charset="-122"/>
            </a:endParaRPr>
          </a:p>
        </p:txBody>
      </p:sp>
      <p:grpSp>
        <p:nvGrpSpPr>
          <p:cNvPr id="3" name="组合 2"/>
          <p:cNvGrpSpPr/>
          <p:nvPr/>
        </p:nvGrpSpPr>
        <p:grpSpPr bwMode="auto">
          <a:xfrm>
            <a:off x="4119563" y="3284539"/>
            <a:ext cx="5040312" cy="2314575"/>
            <a:chOff x="1565512" y="2863092"/>
            <a:chExt cx="5039380" cy="2315115"/>
          </a:xfrm>
        </p:grpSpPr>
        <p:sp>
          <p:nvSpPr>
            <p:cNvPr id="13332" name="Line 9"/>
            <p:cNvSpPr>
              <a:spLocks noChangeShapeType="1"/>
            </p:cNvSpPr>
            <p:nvPr/>
          </p:nvSpPr>
          <p:spPr bwMode="auto">
            <a:xfrm>
              <a:off x="2405056" y="4541898"/>
              <a:ext cx="4199836" cy="0"/>
            </a:xfrm>
            <a:prstGeom prst="line">
              <a:avLst/>
            </a:prstGeom>
            <a:noFill/>
            <a:ln w="50800">
              <a:solidFill>
                <a:srgbClr val="11576A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3333" name="Line 5"/>
            <p:cNvSpPr>
              <a:spLocks noChangeShapeType="1"/>
            </p:cNvSpPr>
            <p:nvPr/>
          </p:nvSpPr>
          <p:spPr bwMode="auto">
            <a:xfrm>
              <a:off x="2416477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E4DC8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sp>
          <p:nvSpPr>
            <p:cNvPr id="13334" name="Rectangle 6"/>
            <p:cNvSpPr>
              <a:spLocks noChangeArrowheads="1"/>
            </p:cNvSpPr>
            <p:nvPr/>
          </p:nvSpPr>
          <p:spPr bwMode="auto">
            <a:xfrm>
              <a:off x="1928794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  <p:sp>
          <p:nvSpPr>
            <p:cNvPr id="13335" name="Rectangle 7"/>
            <p:cNvSpPr>
              <a:spLocks noChangeArrowheads="1"/>
            </p:cNvSpPr>
            <p:nvPr/>
          </p:nvSpPr>
          <p:spPr bwMode="auto">
            <a:xfrm>
              <a:off x="1565512" y="3216104"/>
              <a:ext cx="798294" cy="582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CPU</a:t>
              </a:r>
            </a:p>
            <a:p>
              <a:pPr algn="ctr"/>
              <a:r>
                <a:rPr lang="zh-CN" altLang="en-US" sz="1600" b="1">
                  <a:solidFill>
                    <a:srgbClr val="0E4DC8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利用率</a:t>
              </a:r>
              <a:endParaRPr lang="en-US" altLang="zh-CN" sz="1600" b="1">
                <a:solidFill>
                  <a:srgbClr val="0E4DC8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336" name="Rectangle 8"/>
            <p:cNvSpPr>
              <a:spLocks noChangeArrowheads="1"/>
            </p:cNvSpPr>
            <p:nvPr/>
          </p:nvSpPr>
          <p:spPr bwMode="auto">
            <a:xfrm>
              <a:off x="3832885" y="4889841"/>
              <a:ext cx="1202002" cy="288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zh-CN" altLang="en-US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并发进程数</a:t>
              </a:r>
              <a:endParaRPr lang="en-US" altLang="zh-CN" sz="16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 bwMode="auto">
          <a:xfrm>
            <a:off x="8664576" y="3284538"/>
            <a:ext cx="866775" cy="1701800"/>
            <a:chOff x="6109565" y="2863092"/>
            <a:chExt cx="866531" cy="1701647"/>
          </a:xfrm>
        </p:grpSpPr>
        <p:sp>
          <p:nvSpPr>
            <p:cNvPr id="13327" name="Line 19"/>
            <p:cNvSpPr>
              <a:spLocks noChangeShapeType="1"/>
            </p:cNvSpPr>
            <p:nvPr/>
          </p:nvSpPr>
          <p:spPr bwMode="auto">
            <a:xfrm>
              <a:off x="6139543" y="2863092"/>
              <a:ext cx="0" cy="1701647"/>
            </a:xfrm>
            <a:prstGeom prst="line">
              <a:avLst/>
            </a:prstGeom>
            <a:noFill/>
            <a:ln w="50800">
              <a:solidFill>
                <a:srgbClr val="00B050"/>
              </a:solidFill>
              <a:round/>
              <a:head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>
                <a:ea typeface="微软雅黑" panose="020B0503020204020204" pitchFamily="34" charset="-122"/>
              </a:endParaRPr>
            </a:p>
          </p:txBody>
        </p:sp>
        <p:grpSp>
          <p:nvGrpSpPr>
            <p:cNvPr id="13328" name="Group 20"/>
            <p:cNvGrpSpPr/>
            <p:nvPr/>
          </p:nvGrpSpPr>
          <p:grpSpPr bwMode="auto">
            <a:xfrm>
              <a:off x="6198077" y="3248569"/>
              <a:ext cx="778019" cy="582443"/>
              <a:chOff x="4553" y="1094"/>
              <a:chExt cx="545" cy="408"/>
            </a:xfrm>
          </p:grpSpPr>
          <p:sp>
            <p:nvSpPr>
              <p:cNvPr id="13330" name="Rectangle 21"/>
              <p:cNvSpPr>
                <a:spLocks noChangeArrowheads="1"/>
              </p:cNvSpPr>
              <p:nvPr/>
            </p:nvSpPr>
            <p:spPr bwMode="auto">
              <a:xfrm>
                <a:off x="4553" y="1094"/>
                <a:ext cx="545" cy="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7" tIns="44450" rIns="90487" bIns="44450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MTBF</a:t>
                </a:r>
              </a:p>
              <a:p>
                <a:r>
                  <a:rPr lang="en-US" altLang="zh-CN" sz="1600" b="1">
                    <a:solidFill>
                      <a:srgbClr val="00B05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PFST</a:t>
                </a:r>
              </a:p>
            </p:txBody>
          </p:sp>
          <p:sp>
            <p:nvSpPr>
              <p:cNvPr id="13331" name="Line 22"/>
              <p:cNvSpPr>
                <a:spLocks noChangeShapeType="1"/>
              </p:cNvSpPr>
              <p:nvPr/>
            </p:nvSpPr>
            <p:spPr bwMode="auto">
              <a:xfrm>
                <a:off x="4575" y="1288"/>
                <a:ext cx="448" cy="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3329" name="Rectangle 23"/>
            <p:cNvSpPr>
              <a:spLocks noChangeArrowheads="1"/>
            </p:cNvSpPr>
            <p:nvPr/>
          </p:nvSpPr>
          <p:spPr bwMode="auto">
            <a:xfrm>
              <a:off x="6109565" y="2924477"/>
              <a:ext cx="495327" cy="3359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7" tIns="44450" rIns="90487" bIns="44450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en-US" altLang="zh-CN" sz="16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1.0</a:t>
              </a:r>
            </a:p>
          </p:txBody>
        </p:sp>
      </p:grpSp>
      <p:sp>
        <p:nvSpPr>
          <p:cNvPr id="35" name="TextBox 8"/>
          <p:cNvSpPr txBox="1">
            <a:spLocks noChangeArrowheads="1"/>
          </p:cNvSpPr>
          <p:nvPr/>
        </p:nvSpPr>
        <p:spPr bwMode="auto">
          <a:xfrm>
            <a:off x="2495551" y="5075239"/>
            <a:ext cx="3756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MPL-multiprogramming level</a:t>
            </a:r>
          </a:p>
        </p:txBody>
      </p:sp>
      <p:sp>
        <p:nvSpPr>
          <p:cNvPr id="36" name="TextBox 8"/>
          <p:cNvSpPr txBox="1">
            <a:spLocks noChangeArrowheads="1"/>
          </p:cNvSpPr>
          <p:nvPr/>
        </p:nvSpPr>
        <p:spPr bwMode="auto">
          <a:xfrm>
            <a:off x="2495551" y="5383214"/>
            <a:ext cx="3756025" cy="566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indent="-3429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defTabSz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defTabSz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MTBF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mean time between page faults</a:t>
            </a:r>
            <a:endParaRPr lang="en-US" altLang="zh-CN" sz="1400" b="1">
              <a:solidFill>
                <a:srgbClr val="11576A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spcBef>
                <a:spcPct val="20000"/>
              </a:spcBef>
              <a:buClr>
                <a:schemeClr val="folHlink"/>
              </a:buClr>
              <a:buSzPct val="75000"/>
            </a:pP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PFST</a:t>
            </a:r>
            <a:r>
              <a:rPr lang="en-US" altLang="zh-CN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fault service time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负载控制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181258A-0F12-E535-08FF-5CF75D6B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55776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 bwMode="auto">
          <a:xfrm>
            <a:off x="720014" y="3410887"/>
            <a:ext cx="10486875" cy="1229498"/>
            <a:chOff x="852462" y="2371695"/>
            <a:chExt cx="10486948" cy="1230162"/>
          </a:xfrm>
        </p:grpSpPr>
        <p:sp>
          <p:nvSpPr>
            <p:cNvPr id="12305" name="TextBox 7"/>
            <p:cNvSpPr txBox="1">
              <a:spLocks noChangeArrowheads="1"/>
            </p:cNvSpPr>
            <p:nvPr/>
          </p:nvSpPr>
          <p:spPr bwMode="auto">
            <a:xfrm>
              <a:off x="852462" y="2371695"/>
              <a:ext cx="433390" cy="46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6" name="TextBox 8"/>
            <p:cNvSpPr txBox="1">
              <a:spLocks noChangeArrowheads="1"/>
            </p:cNvSpPr>
            <p:nvPr/>
          </p:nvSpPr>
          <p:spPr bwMode="auto">
            <a:xfrm>
              <a:off x="1166789" y="2371695"/>
              <a:ext cx="3005158" cy="4619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产生抖动的原因</a:t>
              </a:r>
              <a:endParaRPr lang="en-US" altLang="zh-CN" sz="2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307" name="TextBox 12"/>
            <p:cNvSpPr txBox="1">
              <a:spLocks noChangeArrowheads="1"/>
            </p:cNvSpPr>
            <p:nvPr/>
          </p:nvSpPr>
          <p:spPr bwMode="auto">
            <a:xfrm>
              <a:off x="1399699" y="2770412"/>
              <a:ext cx="9939711" cy="8314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随着驻留内存的进程数目增加，分配给每个进程的物理页面数不断减小，缺页率不断上升</a:t>
              </a:r>
              <a:endPara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8" name="图片 13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2899906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5" name="组合 4"/>
          <p:cNvGrpSpPr/>
          <p:nvPr/>
        </p:nvGrpSpPr>
        <p:grpSpPr bwMode="auto">
          <a:xfrm>
            <a:off x="695400" y="4817141"/>
            <a:ext cx="8712967" cy="461665"/>
            <a:chOff x="852462" y="3357568"/>
            <a:chExt cx="8713027" cy="461734"/>
          </a:xfrm>
        </p:grpSpPr>
        <p:sp>
          <p:nvSpPr>
            <p:cNvPr id="12303" name="TextBox 16"/>
            <p:cNvSpPr txBox="1">
              <a:spLocks noChangeArrowheads="1"/>
            </p:cNvSpPr>
            <p:nvPr/>
          </p:nvSpPr>
          <p:spPr bwMode="auto">
            <a:xfrm>
              <a:off x="852462" y="3357568"/>
              <a:ext cx="433390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304" name="TextBox 17"/>
            <p:cNvSpPr txBox="1">
              <a:spLocks noChangeArrowheads="1"/>
            </p:cNvSpPr>
            <p:nvPr/>
          </p:nvSpPr>
          <p:spPr bwMode="auto">
            <a:xfrm>
              <a:off x="1166788" y="3357568"/>
              <a:ext cx="8398701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操作系统需在并发水平和缺页率之间达到一个平衡</a:t>
              </a:r>
              <a:endPara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1106562" y="5199583"/>
            <a:ext cx="7869759" cy="461665"/>
            <a:chOff x="1264280" y="3740017"/>
            <a:chExt cx="7868980" cy="461734"/>
          </a:xfrm>
        </p:grpSpPr>
        <p:sp>
          <p:nvSpPr>
            <p:cNvPr id="12301" name="TextBox 18"/>
            <p:cNvSpPr txBox="1">
              <a:spLocks noChangeArrowheads="1"/>
            </p:cNvSpPr>
            <p:nvPr/>
          </p:nvSpPr>
          <p:spPr bwMode="auto">
            <a:xfrm>
              <a:off x="1399700" y="3740017"/>
              <a:ext cx="7733560" cy="4617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50000"/>
                </a:spcBef>
                <a:buClr>
                  <a:srgbClr val="FFFF66"/>
                </a:buClr>
              </a:pPr>
              <a:r>
                <a:rPr lang="zh-CN" altLang="zh-CN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选择一个适当的进程数目和进程需要的</a:t>
              </a: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物理页面数</a:t>
              </a:r>
              <a:endPara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302" name="图片 19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3869510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2" name="组合 1"/>
          <p:cNvGrpSpPr/>
          <p:nvPr/>
        </p:nvGrpSpPr>
        <p:grpSpPr bwMode="auto">
          <a:xfrm>
            <a:off x="695400" y="1627233"/>
            <a:ext cx="6577012" cy="1762499"/>
            <a:chOff x="852462" y="843558"/>
            <a:chExt cx="6577058" cy="1761675"/>
          </a:xfrm>
        </p:grpSpPr>
        <p:sp>
          <p:nvSpPr>
            <p:cNvPr id="12295" name="TextBox 82"/>
            <p:cNvSpPr txBox="1">
              <a:spLocks noChangeArrowheads="1"/>
            </p:cNvSpPr>
            <p:nvPr/>
          </p:nvSpPr>
          <p:spPr bwMode="auto">
            <a:xfrm>
              <a:off x="852462" y="843558"/>
              <a:ext cx="433390" cy="46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20000"/>
                </a:spcBef>
              </a:pPr>
              <a:r>
                <a:rPr lang="zh-CN" altLang="en-US" sz="2400" b="1">
                  <a:solidFill>
                    <a:srgbClr val="11576A"/>
                  </a:solidFill>
                  <a:latin typeface="张海山锐谐体2.0-授权联系：Samtype@QQ.com"/>
                  <a:ea typeface="张海山锐谐体2.0-授权联系：Samtype@QQ.com"/>
                  <a:cs typeface="张海山锐谐体2.0-授权联系：Samtype@QQ.com"/>
                </a:rPr>
                <a:t>■</a:t>
              </a:r>
              <a:endParaRPr lang="zh-CN" altLang="en-US" sz="2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296" name="TextBox 9"/>
            <p:cNvSpPr txBox="1">
              <a:spLocks noChangeArrowheads="1"/>
            </p:cNvSpPr>
            <p:nvPr/>
          </p:nvSpPr>
          <p:spPr bwMode="auto">
            <a:xfrm>
              <a:off x="1399700" y="1183970"/>
              <a:ext cx="6029820" cy="14212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进程物理页面太少，不能包含工作集</a:t>
              </a:r>
              <a:endPara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造成大量缺页，频繁置换</a:t>
              </a:r>
              <a:endParaRPr lang="en-US" altLang="zh-CN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Symbol" panose="05050102010706020507" pitchFamily="18" charset="2"/>
              </a:endParaRPr>
            </a:p>
            <a:p>
              <a:pPr marL="0" lvl="1"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400" b="1" dirty="0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Symbol" panose="05050102010706020507" pitchFamily="18" charset="2"/>
                </a:rPr>
                <a:t>进程运行速度变慢</a:t>
              </a:r>
              <a:endParaRPr lang="zh-CN" altLang="en-US" sz="2400" b="1" dirty="0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sp>
          <p:nvSpPr>
            <p:cNvPr id="12297" name="TextBox 11"/>
            <p:cNvSpPr txBox="1">
              <a:spLocks noChangeArrowheads="1"/>
            </p:cNvSpPr>
            <p:nvPr/>
          </p:nvSpPr>
          <p:spPr bwMode="auto">
            <a:xfrm>
              <a:off x="1166789" y="843558"/>
              <a:ext cx="3005158" cy="4614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88925" indent="-288925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30000"/>
                </a:spcBef>
                <a:buClr>
                  <a:srgbClr val="FFFF66"/>
                </a:buClr>
              </a:pPr>
              <a:r>
                <a:rPr lang="zh-CN" altLang="en-US" sz="2400" b="1">
                  <a:solidFill>
                    <a:srgbClr val="11576A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MS PGothic" panose="020B0600070205080204" pitchFamily="34" charset="-128"/>
                </a:rPr>
                <a:t>抖动</a:t>
              </a:r>
              <a:endParaRPr lang="en-US" altLang="zh-CN" sz="2400" b="1">
                <a:solidFill>
                  <a:srgbClr val="11576A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MS PGothic" panose="020B0600070205080204" pitchFamily="34" charset="-128"/>
              </a:endParaRPr>
            </a:p>
          </p:txBody>
        </p:sp>
        <p:pic>
          <p:nvPicPr>
            <p:cNvPr id="12298" name="图片 6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64280" y="1342633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299" name="图片 14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1842567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300" name="图片 15" descr="小点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9632" y="2279562"/>
              <a:ext cx="151066" cy="148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抖动问题</a:t>
            </a:r>
            <a:r>
              <a:rPr lang="en-US" altLang="zh-CN" dirty="0"/>
              <a:t>(thrashing)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DAB662-A008-EE02-4C48-364729834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15053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发生抖动了怎么办？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杀死某些进程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为什么？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挂起某些进程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合理吗？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全机重启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endParaRPr lang="zh-CN" altLang="en-US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47630-E32D-7CD7-4278-10B07ED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352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5400" y="3212976"/>
            <a:ext cx="10801200" cy="680403"/>
          </a:xfrm>
        </p:spPr>
        <p:txBody>
          <a:bodyPr/>
          <a:lstStyle/>
          <a:p>
            <a:r>
              <a:rPr lang="zh-CN" altLang="en-US" dirty="0"/>
              <a:t>思考：让进程无序的抢夺内存合理吗？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3C47630-E32D-7CD7-4278-10B07ED78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39632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60" name="内容占位符 2">
            <a:extLst>
              <a:ext uri="{FF2B5EF4-FFF2-40B4-BE49-F238E27FC236}">
                <a16:creationId xmlns:a16="http://schemas.microsoft.com/office/drawing/2014/main" id="{830E3B50-FD99-48AC-9C19-7B5E611B5DB9}"/>
              </a:ext>
            </a:extLst>
          </p:cNvPr>
          <p:cNvSpPr txBox="1">
            <a:spLocks/>
          </p:cNvSpPr>
          <p:nvPr/>
        </p:nvSpPr>
        <p:spPr>
          <a:xfrm>
            <a:off x="1538808" y="1772816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Swapping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Idea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: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Utilizing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disks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to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extend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the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physical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memory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size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How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: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Swap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area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on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disk,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on-demand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swap-in/swap-out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(page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fault)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61" name="Rectangle 5">
            <a:extLst>
              <a:ext uri="{FF2B5EF4-FFF2-40B4-BE49-F238E27FC236}">
                <a16:creationId xmlns:a16="http://schemas.microsoft.com/office/drawing/2014/main" id="{6BFCB0E8-2A96-4A97-9D04-48B5A420BBD8}"/>
              </a:ext>
            </a:extLst>
          </p:cNvPr>
          <p:cNvSpPr/>
          <p:nvPr/>
        </p:nvSpPr>
        <p:spPr>
          <a:xfrm>
            <a:off x="5186536" y="3845648"/>
            <a:ext cx="1584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2" name="Rectangle 6">
            <a:extLst>
              <a:ext uri="{FF2B5EF4-FFF2-40B4-BE49-F238E27FC236}">
                <a16:creationId xmlns:a16="http://schemas.microsoft.com/office/drawing/2014/main" id="{7DEE89EC-336C-45AA-9D03-7E73C3DCD589}"/>
              </a:ext>
            </a:extLst>
          </p:cNvPr>
          <p:cNvSpPr/>
          <p:nvPr/>
        </p:nvSpPr>
        <p:spPr>
          <a:xfrm>
            <a:off x="6770712" y="3845647"/>
            <a:ext cx="1403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3" name="Rectangle 7">
            <a:extLst>
              <a:ext uri="{FF2B5EF4-FFF2-40B4-BE49-F238E27FC236}">
                <a16:creationId xmlns:a16="http://schemas.microsoft.com/office/drawing/2014/main" id="{F5876B26-2DE4-4AE2-824B-7BF72C6FDB0E}"/>
              </a:ext>
            </a:extLst>
          </p:cNvPr>
          <p:cNvSpPr/>
          <p:nvPr/>
        </p:nvSpPr>
        <p:spPr>
          <a:xfrm>
            <a:off x="8173888" y="3845647"/>
            <a:ext cx="1403176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Avail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4" name="Rectangle 8">
            <a:extLst>
              <a:ext uri="{FF2B5EF4-FFF2-40B4-BE49-F238E27FC236}">
                <a16:creationId xmlns:a16="http://schemas.microsoft.com/office/drawing/2014/main" id="{64E2CD1A-B772-4A35-8284-41CA1FD65F6D}"/>
              </a:ext>
            </a:extLst>
          </p:cNvPr>
          <p:cNvSpPr/>
          <p:nvPr/>
        </p:nvSpPr>
        <p:spPr>
          <a:xfrm>
            <a:off x="2031832" y="4777850"/>
            <a:ext cx="1584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5" name="Rectangle 9">
            <a:extLst>
              <a:ext uri="{FF2B5EF4-FFF2-40B4-BE49-F238E27FC236}">
                <a16:creationId xmlns:a16="http://schemas.microsoft.com/office/drawing/2014/main" id="{B1C41259-C539-49ED-AD6B-E1E0653F0C10}"/>
              </a:ext>
            </a:extLst>
          </p:cNvPr>
          <p:cNvSpPr/>
          <p:nvPr/>
        </p:nvSpPr>
        <p:spPr>
          <a:xfrm>
            <a:off x="5186536" y="4777850"/>
            <a:ext cx="1403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3060DF4B-F3CC-4664-8135-DE28C192E9D9}"/>
              </a:ext>
            </a:extLst>
          </p:cNvPr>
          <p:cNvSpPr/>
          <p:nvPr/>
        </p:nvSpPr>
        <p:spPr>
          <a:xfrm>
            <a:off x="6559952" y="4778169"/>
            <a:ext cx="2987352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Avail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4075A5A7-9924-4C39-8BBB-D6D27CF4CDA2}"/>
              </a:ext>
            </a:extLst>
          </p:cNvPr>
          <p:cNvSpPr/>
          <p:nvPr/>
        </p:nvSpPr>
        <p:spPr>
          <a:xfrm>
            <a:off x="3616008" y="4777850"/>
            <a:ext cx="701352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68" name="TextBox 12">
            <a:extLst>
              <a:ext uri="{FF2B5EF4-FFF2-40B4-BE49-F238E27FC236}">
                <a16:creationId xmlns:a16="http://schemas.microsoft.com/office/drawing/2014/main" id="{4B9F6F5C-11D6-4E3D-BA12-51FB969B8A06}"/>
              </a:ext>
            </a:extLst>
          </p:cNvPr>
          <p:cNvSpPr txBox="1"/>
          <p:nvPr/>
        </p:nvSpPr>
        <p:spPr>
          <a:xfrm>
            <a:off x="2629272" y="5275995"/>
            <a:ext cx="13773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SWAP</a:t>
            </a:r>
            <a:r>
              <a:rPr lang="zh-CN" altLang="en-US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area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69" name="TextBox 13">
            <a:extLst>
              <a:ext uri="{FF2B5EF4-FFF2-40B4-BE49-F238E27FC236}">
                <a16:creationId xmlns:a16="http://schemas.microsoft.com/office/drawing/2014/main" id="{9611E591-38EA-4E46-811A-8831496D9F7C}"/>
              </a:ext>
            </a:extLst>
          </p:cNvPr>
          <p:cNvSpPr txBox="1"/>
          <p:nvPr/>
        </p:nvSpPr>
        <p:spPr>
          <a:xfrm>
            <a:off x="6774673" y="527599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RAM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70" name="Down Arrow 14">
            <a:extLst>
              <a:ext uri="{FF2B5EF4-FFF2-40B4-BE49-F238E27FC236}">
                <a16:creationId xmlns:a16="http://schemas.microsoft.com/office/drawing/2014/main" id="{4A23AE1B-D5E7-4696-9566-279034CA7942}"/>
              </a:ext>
            </a:extLst>
          </p:cNvPr>
          <p:cNvSpPr/>
          <p:nvPr/>
        </p:nvSpPr>
        <p:spPr>
          <a:xfrm>
            <a:off x="7123486" y="4402863"/>
            <a:ext cx="546346" cy="360040"/>
          </a:xfrm>
          <a:prstGeom prst="downArrow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71" name="Left-Right Arrow 15">
            <a:extLst>
              <a:ext uri="{FF2B5EF4-FFF2-40B4-BE49-F238E27FC236}">
                <a16:creationId xmlns:a16="http://schemas.microsoft.com/office/drawing/2014/main" id="{DF29D2CD-CE1F-4F99-8587-D0D171F8B482}"/>
              </a:ext>
            </a:extLst>
          </p:cNvPr>
          <p:cNvSpPr/>
          <p:nvPr/>
        </p:nvSpPr>
        <p:spPr>
          <a:xfrm>
            <a:off x="4429472" y="4853239"/>
            <a:ext cx="648072" cy="325959"/>
          </a:xfrm>
          <a:prstGeom prst="leftRightArrow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72" name="TextBox 16">
            <a:extLst>
              <a:ext uri="{FF2B5EF4-FFF2-40B4-BE49-F238E27FC236}">
                <a16:creationId xmlns:a16="http://schemas.microsoft.com/office/drawing/2014/main" id="{02DCC868-6ABB-4009-A50A-96F64BBDC4F3}"/>
              </a:ext>
            </a:extLst>
          </p:cNvPr>
          <p:cNvSpPr txBox="1"/>
          <p:nvPr/>
        </p:nvSpPr>
        <p:spPr>
          <a:xfrm>
            <a:off x="4507286" y="4660285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I/O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334505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34" name="内容占位符 2">
            <a:extLst>
              <a:ext uri="{FF2B5EF4-FFF2-40B4-BE49-F238E27FC236}">
                <a16:creationId xmlns:a16="http://schemas.microsoft.com/office/drawing/2014/main" id="{CC49CFA8-644C-45D6-BCE5-EE96CD8173EF}"/>
              </a:ext>
            </a:extLst>
          </p:cNvPr>
          <p:cNvSpPr txBox="1">
            <a:spLocks/>
          </p:cNvSpPr>
          <p:nvPr/>
        </p:nvSpPr>
        <p:spPr>
          <a:xfrm>
            <a:off x="1703512" y="1847900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ZRAM: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Memory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Compression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endParaRPr kumimoji="1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E434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RAM-based block devices named /dev/zram&lt;id&gt; (&lt;id&gt; = 0, 1, …) 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E434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Pages written to these disks are compressed and stored in memory itself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3E434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3E4349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ast I/O and compression provides good amounts of 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Times New Roman" panose="02020603050405020304" pitchFamily="18" charset="0"/>
                <a:ea typeface="微软雅黑" panose="020B0503020204020204" pitchFamily="34" charset="-122"/>
              </a:rPr>
              <a:t>memory savings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6" name="Rectangle 17">
            <a:extLst>
              <a:ext uri="{FF2B5EF4-FFF2-40B4-BE49-F238E27FC236}">
                <a16:creationId xmlns:a16="http://schemas.microsoft.com/office/drawing/2014/main" id="{23439857-7B36-45D6-8D0C-28C86B47082B}"/>
              </a:ext>
            </a:extLst>
          </p:cNvPr>
          <p:cNvSpPr/>
          <p:nvPr/>
        </p:nvSpPr>
        <p:spPr>
          <a:xfrm>
            <a:off x="3094538" y="4088919"/>
            <a:ext cx="2617262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Rectangle 18">
            <a:extLst>
              <a:ext uri="{FF2B5EF4-FFF2-40B4-BE49-F238E27FC236}">
                <a16:creationId xmlns:a16="http://schemas.microsoft.com/office/drawing/2014/main" id="{78AE3DA4-5C9D-4617-845F-C7F943EC7F97}"/>
              </a:ext>
            </a:extLst>
          </p:cNvPr>
          <p:cNvSpPr/>
          <p:nvPr/>
        </p:nvSpPr>
        <p:spPr>
          <a:xfrm>
            <a:off x="5711800" y="4088918"/>
            <a:ext cx="1403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8" name="Rectangle 19">
            <a:extLst>
              <a:ext uri="{FF2B5EF4-FFF2-40B4-BE49-F238E27FC236}">
                <a16:creationId xmlns:a16="http://schemas.microsoft.com/office/drawing/2014/main" id="{2F3476D4-2B13-4F62-9978-0853CF2D1A34}"/>
              </a:ext>
            </a:extLst>
          </p:cNvPr>
          <p:cNvSpPr/>
          <p:nvPr/>
        </p:nvSpPr>
        <p:spPr>
          <a:xfrm>
            <a:off x="7114976" y="4088918"/>
            <a:ext cx="1403176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Avail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9" name="Rectangle 20">
            <a:extLst>
              <a:ext uri="{FF2B5EF4-FFF2-40B4-BE49-F238E27FC236}">
                <a16:creationId xmlns:a16="http://schemas.microsoft.com/office/drawing/2014/main" id="{14E078E1-4BD8-46DF-9CEB-0227995CE615}"/>
              </a:ext>
            </a:extLst>
          </p:cNvPr>
          <p:cNvSpPr/>
          <p:nvPr/>
        </p:nvSpPr>
        <p:spPr>
          <a:xfrm>
            <a:off x="3094538" y="5284350"/>
            <a:ext cx="1403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0" name="Rectangle 21">
            <a:extLst>
              <a:ext uri="{FF2B5EF4-FFF2-40B4-BE49-F238E27FC236}">
                <a16:creationId xmlns:a16="http://schemas.microsoft.com/office/drawing/2014/main" id="{D76F0096-F47A-4077-89A3-4837E42E135F}"/>
              </a:ext>
            </a:extLst>
          </p:cNvPr>
          <p:cNvSpPr/>
          <p:nvPr/>
        </p:nvSpPr>
        <p:spPr>
          <a:xfrm>
            <a:off x="6106344" y="5284350"/>
            <a:ext cx="2423818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Avail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6E296F20-7172-4FCF-AC09-A05B93FAE1A1}"/>
              </a:ext>
            </a:extLst>
          </p:cNvPr>
          <p:cNvSpPr txBox="1"/>
          <p:nvPr/>
        </p:nvSpPr>
        <p:spPr>
          <a:xfrm>
            <a:off x="5715761" y="365993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RAM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42" name="Down Arrow 23">
            <a:extLst>
              <a:ext uri="{FF2B5EF4-FFF2-40B4-BE49-F238E27FC236}">
                <a16:creationId xmlns:a16="http://schemas.microsoft.com/office/drawing/2014/main" id="{9FD41D3E-49E0-4EEB-9BB5-8901DE2478DA}"/>
              </a:ext>
            </a:extLst>
          </p:cNvPr>
          <p:cNvSpPr/>
          <p:nvPr/>
        </p:nvSpPr>
        <p:spPr>
          <a:xfrm>
            <a:off x="3522953" y="4657395"/>
            <a:ext cx="546346" cy="595991"/>
          </a:xfrm>
          <a:prstGeom prst="downArrow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Rectangle 24">
            <a:extLst>
              <a:ext uri="{FF2B5EF4-FFF2-40B4-BE49-F238E27FC236}">
                <a16:creationId xmlns:a16="http://schemas.microsoft.com/office/drawing/2014/main" id="{00A096D2-36E6-4E7B-A126-93F65C15F0CE}"/>
              </a:ext>
            </a:extLst>
          </p:cNvPr>
          <p:cNvSpPr/>
          <p:nvPr/>
        </p:nvSpPr>
        <p:spPr>
          <a:xfrm>
            <a:off x="4467954" y="5284349"/>
            <a:ext cx="237400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4" name="Left Brace 25">
            <a:extLst>
              <a:ext uri="{FF2B5EF4-FFF2-40B4-BE49-F238E27FC236}">
                <a16:creationId xmlns:a16="http://schemas.microsoft.com/office/drawing/2014/main" id="{43143C4F-6314-4E44-8820-22DB0E16CFFB}"/>
              </a:ext>
            </a:extLst>
          </p:cNvPr>
          <p:cNvSpPr/>
          <p:nvPr/>
        </p:nvSpPr>
        <p:spPr>
          <a:xfrm rot="16200000" flipV="1">
            <a:off x="3865175" y="5136847"/>
            <a:ext cx="149187" cy="1531169"/>
          </a:xfrm>
          <a:prstGeom prst="leftBrace">
            <a:avLst/>
          </a:prstGeom>
          <a:noFill/>
          <a:ln w="28575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TextBox 26">
            <a:extLst>
              <a:ext uri="{FF2B5EF4-FFF2-40B4-BE49-F238E27FC236}">
                <a16:creationId xmlns:a16="http://schemas.microsoft.com/office/drawing/2014/main" id="{9D4EE77A-D507-484E-9CF4-3F6A749E1B89}"/>
              </a:ext>
            </a:extLst>
          </p:cNvPr>
          <p:cNvSpPr txBox="1"/>
          <p:nvPr/>
        </p:nvSpPr>
        <p:spPr>
          <a:xfrm>
            <a:off x="3590954" y="593998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ZRAM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46" name="Rectangle 27">
            <a:extLst>
              <a:ext uri="{FF2B5EF4-FFF2-40B4-BE49-F238E27FC236}">
                <a16:creationId xmlns:a16="http://schemas.microsoft.com/office/drawing/2014/main" id="{28F0408F-E51F-4558-95B6-B6F9DDCE0D58}"/>
              </a:ext>
            </a:extLst>
          </p:cNvPr>
          <p:cNvSpPr/>
          <p:nvPr/>
        </p:nvSpPr>
        <p:spPr>
          <a:xfrm>
            <a:off x="4706317" y="5282513"/>
            <a:ext cx="1403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TextBox 28">
            <a:extLst>
              <a:ext uri="{FF2B5EF4-FFF2-40B4-BE49-F238E27FC236}">
                <a16:creationId xmlns:a16="http://schemas.microsoft.com/office/drawing/2014/main" id="{73965C23-1517-4A19-A90B-87EA3CD44549}"/>
              </a:ext>
            </a:extLst>
          </p:cNvPr>
          <p:cNvSpPr txBox="1"/>
          <p:nvPr/>
        </p:nvSpPr>
        <p:spPr>
          <a:xfrm>
            <a:off x="4087235" y="4796515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BE384B"/>
                </a:solidFill>
                <a:latin typeface="Arial" panose="020B0604020202020204"/>
                <a:ea typeface="微软雅黑"/>
              </a:rPr>
              <a:t>Compress</a:t>
            </a:r>
          </a:p>
        </p:txBody>
      </p:sp>
    </p:spTree>
    <p:extLst>
      <p:ext uri="{BB962C8B-B14F-4D97-AF65-F5344CB8AC3E}">
        <p14:creationId xmlns:p14="http://schemas.microsoft.com/office/powerpoint/2010/main" val="9091852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D6D0A67-6357-43CB-9E53-A1E27B0B3CB0}"/>
              </a:ext>
            </a:extLst>
          </p:cNvPr>
          <p:cNvSpPr txBox="1">
            <a:spLocks/>
          </p:cNvSpPr>
          <p:nvPr/>
        </p:nvSpPr>
        <p:spPr>
          <a:xfrm>
            <a:off x="1380875" y="1693417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Two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main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mechanisms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kernel swap daemon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low-memory killer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6E0C704-5871-432D-8B9E-C79F64BC8B98}"/>
              </a:ext>
            </a:extLst>
          </p:cNvPr>
          <p:cNvSpPr txBox="1"/>
          <p:nvPr/>
        </p:nvSpPr>
        <p:spPr>
          <a:xfrm>
            <a:off x="911424" y="5785519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Refs:</a:t>
            </a:r>
            <a:r>
              <a:rPr lang="zh-CN" alt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https://</a:t>
            </a:r>
            <a:r>
              <a:rPr lang="en-US" altLang="zh-CN" sz="1400" i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developer.android.com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/topic/performance/memory-management</a:t>
            </a:r>
            <a:endParaRPr lang="en-CN" sz="1400" i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微软雅黑"/>
            </a:endParaRP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6648A003-59BC-4847-8C49-1F9BF9DD690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0970" y="3433440"/>
            <a:ext cx="3845396" cy="1774798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E50E0528-02D4-431B-98E0-94FAC8CFDD4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28907" y="3509688"/>
            <a:ext cx="3531473" cy="1622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25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BF9BD962-DBBE-42FD-8174-397FC95B5B22}"/>
              </a:ext>
            </a:extLst>
          </p:cNvPr>
          <p:cNvSpPr txBox="1">
            <a:spLocks/>
          </p:cNvSpPr>
          <p:nvPr/>
        </p:nvSpPr>
        <p:spPr>
          <a:xfrm>
            <a:off x="1682824" y="1765425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CN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Two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main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mechanisms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kernel swap daemon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low-memory killer</a:t>
            </a:r>
            <a:endParaRPr kumimoji="1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:a16="http://schemas.microsoft.com/office/drawing/2014/main" id="{A99AF271-2353-4D2C-92BA-24212A50E49D}"/>
              </a:ext>
            </a:extLst>
          </p:cNvPr>
          <p:cNvSpPr txBox="1"/>
          <p:nvPr/>
        </p:nvSpPr>
        <p:spPr>
          <a:xfrm>
            <a:off x="1213373" y="5857527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Refs:</a:t>
            </a:r>
            <a:r>
              <a:rPr lang="zh-CN" alt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https://</a:t>
            </a:r>
            <a:r>
              <a:rPr lang="en-US" altLang="zh-CN" sz="1400" i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developer.android.com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/topic/performance/memory-management</a:t>
            </a:r>
            <a:endParaRPr lang="en-CN" sz="1400" i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微软雅黑"/>
            </a:endParaRPr>
          </a:p>
        </p:txBody>
      </p:sp>
      <p:pic>
        <p:nvPicPr>
          <p:cNvPr id="14" name="Graphic 4">
            <a:extLst>
              <a:ext uri="{FF2B5EF4-FFF2-40B4-BE49-F238E27FC236}">
                <a16:creationId xmlns:a16="http://schemas.microsoft.com/office/drawing/2014/main" id="{A54D5199-868F-4FBF-80E4-D251E717B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76911" y="1998120"/>
            <a:ext cx="3335513" cy="3634854"/>
          </a:xfrm>
          <a:prstGeom prst="rect">
            <a:avLst/>
          </a:prstGeom>
        </p:spPr>
      </p:pic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F7CA669F-63C6-4704-BA1C-0824918C29DD}"/>
              </a:ext>
            </a:extLst>
          </p:cNvPr>
          <p:cNvSpPr txBox="1">
            <a:spLocks/>
          </p:cNvSpPr>
          <p:nvPr/>
        </p:nvSpPr>
        <p:spPr>
          <a:xfrm>
            <a:off x="1835224" y="3793479"/>
            <a:ext cx="4250432" cy="1895981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Which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process(es)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to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kill?</a:t>
            </a:r>
          </a:p>
          <a:p>
            <a:pPr lvl="1" fontAlgn="auto">
              <a:spcAft>
                <a:spcPts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Out-of-memory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score: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 err="1">
                <a:solidFill>
                  <a:srgbClr val="BE384B"/>
                </a:solidFill>
                <a:latin typeface="Arial" panose="020B0604020202020204"/>
              </a:rPr>
              <a:t>oom_adj_score</a:t>
            </a:r>
            <a:endParaRPr kumimoji="1" lang="en-US" altLang="zh-CN" dirty="0">
              <a:solidFill>
                <a:srgbClr val="BE384B"/>
              </a:solidFill>
              <a:latin typeface="Arial" panose="020B0604020202020204"/>
            </a:endParaRPr>
          </a:p>
          <a:p>
            <a:pPr lvl="1" fontAlgn="auto">
              <a:spcAft>
                <a:spcPts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Higher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score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→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Killed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first</a:t>
            </a:r>
          </a:p>
          <a:p>
            <a:pPr fontAlgn="auto">
              <a:spcAft>
                <a:spcPts val="0"/>
              </a:spcAft>
            </a:pP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Background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apps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are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first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to</a:t>
            </a:r>
            <a:r>
              <a:rPr kumimoji="1" lang="zh-CN" altLang="en-US" dirty="0">
                <a:solidFill>
                  <a:srgbClr val="000000"/>
                </a:solidFill>
                <a:latin typeface="Arial" panose="020B0604020202020204"/>
              </a:rPr>
              <a:t> </a:t>
            </a:r>
            <a:r>
              <a:rPr kumimoji="1" lang="en-US" altLang="zh-CN" dirty="0">
                <a:solidFill>
                  <a:srgbClr val="000000"/>
                </a:solidFill>
                <a:latin typeface="Arial" panose="020B0604020202020204"/>
              </a:rPr>
              <a:t>kill</a:t>
            </a:r>
          </a:p>
          <a:p>
            <a:pPr fontAlgn="auto">
              <a:spcAft>
                <a:spcPts val="0"/>
              </a:spcAft>
            </a:pPr>
            <a:endParaRPr kumimoji="1" lang="en-US" altLang="zh-CN" dirty="0">
              <a:solidFill>
                <a:srgbClr val="000000"/>
              </a:solidFill>
              <a:latin typeface="Arial" panose="020B0604020202020204"/>
            </a:endParaRPr>
          </a:p>
        </p:txBody>
      </p:sp>
    </p:spTree>
    <p:extLst>
      <p:ext uri="{BB962C8B-B14F-4D97-AF65-F5344CB8AC3E}">
        <p14:creationId xmlns:p14="http://schemas.microsoft.com/office/powerpoint/2010/main" val="20520722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4108391C-95F5-4916-8A85-15FEEDE56E3D}"/>
              </a:ext>
            </a:extLst>
          </p:cNvPr>
          <p:cNvSpPr txBox="1">
            <a:spLocks/>
          </p:cNvSpPr>
          <p:nvPr/>
        </p:nvSpPr>
        <p:spPr>
          <a:xfrm>
            <a:off x="1835610" y="1837433"/>
            <a:ext cx="8229600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The kernel tracks all memory pages in the system</a:t>
            </a:r>
            <a:b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</a:b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FD39327F-4FDD-416E-A22F-B6212752B0FF}"/>
              </a:ext>
            </a:extLst>
          </p:cNvPr>
          <p:cNvSpPr txBox="1"/>
          <p:nvPr/>
        </p:nvSpPr>
        <p:spPr>
          <a:xfrm>
            <a:off x="1366159" y="5929535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Refs:</a:t>
            </a:r>
            <a:r>
              <a:rPr lang="zh-CN" alt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https://</a:t>
            </a:r>
            <a:r>
              <a:rPr lang="en-US" altLang="zh-CN" sz="1400" i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developer.android.com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/topic/performance/memory-management</a:t>
            </a:r>
            <a:endParaRPr lang="en-CN" sz="1400" i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微软雅黑"/>
            </a:endParaRPr>
          </a:p>
        </p:txBody>
      </p:sp>
      <p:pic>
        <p:nvPicPr>
          <p:cNvPr id="13" name="Graphic 6">
            <a:extLst>
              <a:ext uri="{FF2B5EF4-FFF2-40B4-BE49-F238E27FC236}">
                <a16:creationId xmlns:a16="http://schemas.microsoft.com/office/drawing/2014/main" id="{1F521462-1137-401A-AF19-6262506DA7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54466" y="2825652"/>
            <a:ext cx="3890006" cy="295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2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运行的地址空间是</a:t>
            </a:r>
            <a:r>
              <a:rPr lang="zh-CN" altLang="en-US" b="1" dirty="0">
                <a:highlight>
                  <a:srgbClr val="FFFF00"/>
                </a:highlight>
                <a:latin typeface="微软雅黑" panose="020B0503020204020204" pitchFamily="34" charset="-122"/>
                <a:ea typeface="微软雅黑" panose="020B0503020204020204" pitchFamily="34" charset="-122"/>
              </a:rPr>
              <a:t>虚拟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还是物理的？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401" y="1515194"/>
            <a:ext cx="6696743" cy="5010150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进程、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、物理内存、虚拟内存的关系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无法触及物理内存，地址都需要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翻译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页表由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代为维护，地址转换对于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是透明的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页面载入、换出等过程，在缺页异常的处理函数中，由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完成，进程不会感知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虚拟空间的转换由</a:t>
            </a:r>
            <a:r>
              <a:rPr lang="en-US" altLang="zh-CN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MMU</a:t>
            </a:r>
            <a:r>
              <a:rPr lang="zh-CN" altLang="en-US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查表自动完成</a:t>
            </a:r>
            <a:endParaRPr lang="en-US" altLang="zh-CN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不用页表也知道虚拟地址与物理地址的对应关系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3632" y="1571531"/>
            <a:ext cx="4032473" cy="444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F33CD4B-20EE-4AA5-00E4-626353EAB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3</a:t>
            </a:fld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4E9084C-CF18-453E-B217-0E1AA7ADA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392" y="4420725"/>
            <a:ext cx="3737520" cy="23130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10" name="内容占位符 2">
            <a:extLst>
              <a:ext uri="{FF2B5EF4-FFF2-40B4-BE49-F238E27FC236}">
                <a16:creationId xmlns:a16="http://schemas.microsoft.com/office/drawing/2014/main" id="{99AACEC5-558C-41A5-8CD4-9CFBF8113BFB}"/>
              </a:ext>
            </a:extLst>
          </p:cNvPr>
          <p:cNvSpPr txBox="1">
            <a:spLocks/>
          </p:cNvSpPr>
          <p:nvPr/>
        </p:nvSpPr>
        <p:spPr>
          <a:xfrm>
            <a:off x="1540349" y="1628800"/>
            <a:ext cx="8507288" cy="23378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The kernel tracks all memory pages in the system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Page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can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be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shared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by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multiple</a:t>
            </a:r>
            <a:r>
              <a:rPr kumimoji="1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entities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Resident Set Size (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RSS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):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shared +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non-shared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Proportional Set Size (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PSS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):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non-shared +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shared/shared-processes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Unique Set Size (</a:t>
            </a:r>
            <a:r>
              <a:rPr kumimoji="1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USS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): 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non-shared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12" name="TextBox 4">
            <a:extLst>
              <a:ext uri="{FF2B5EF4-FFF2-40B4-BE49-F238E27FC236}">
                <a16:creationId xmlns:a16="http://schemas.microsoft.com/office/drawing/2014/main" id="{5357189B-F01E-4A62-8AE7-E67C4C791D46}"/>
              </a:ext>
            </a:extLst>
          </p:cNvPr>
          <p:cNvSpPr txBox="1"/>
          <p:nvPr/>
        </p:nvSpPr>
        <p:spPr>
          <a:xfrm>
            <a:off x="1070898" y="5720901"/>
            <a:ext cx="6282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Refs:</a:t>
            </a:r>
            <a:r>
              <a:rPr lang="zh-CN" alt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https://</a:t>
            </a:r>
            <a:r>
              <a:rPr lang="en-US" altLang="zh-CN" sz="1400" i="1" dirty="0" err="1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developer.android.com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/topic/performance/memory-management</a:t>
            </a:r>
            <a:endParaRPr lang="en-CN" sz="1400" i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微软雅黑"/>
            </a:endParaRPr>
          </a:p>
        </p:txBody>
      </p:sp>
      <p:pic>
        <p:nvPicPr>
          <p:cNvPr id="13" name="Graphic 7">
            <a:extLst>
              <a:ext uri="{FF2B5EF4-FFF2-40B4-BE49-F238E27FC236}">
                <a16:creationId xmlns:a16="http://schemas.microsoft.com/office/drawing/2014/main" id="{2C27170B-1533-4273-BD76-8603B4A5F23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690521" y="3840893"/>
            <a:ext cx="2961130" cy="2149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766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60" name="标题 1">
            <a:extLst>
              <a:ext uri="{FF2B5EF4-FFF2-40B4-BE49-F238E27FC236}">
                <a16:creationId xmlns:a16="http://schemas.microsoft.com/office/drawing/2014/main" id="{0DFDEBD3-5614-4349-A9EB-203A044DB273}"/>
              </a:ext>
            </a:extLst>
          </p:cNvPr>
          <p:cNvSpPr txBox="1">
            <a:spLocks/>
          </p:cNvSpPr>
          <p:nvPr/>
        </p:nvSpPr>
        <p:spPr>
          <a:xfrm>
            <a:off x="672208" y="1442865"/>
            <a:ext cx="5331339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OpenHarmony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Enhanced SWAP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(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eswap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)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E384B"/>
              </a:solidFill>
              <a:effectLst/>
              <a:uLnTx/>
              <a:uFillTx/>
              <a:latin typeface="Arial" panose="020B0A04020102020204"/>
              <a:ea typeface="微软雅黑"/>
            </a:endParaRPr>
          </a:p>
        </p:txBody>
      </p:sp>
      <p:sp>
        <p:nvSpPr>
          <p:cNvPr id="61" name="灯片编号占位符 3">
            <a:extLst>
              <a:ext uri="{FF2B5EF4-FFF2-40B4-BE49-F238E27FC236}">
                <a16:creationId xmlns:a16="http://schemas.microsoft.com/office/drawing/2014/main" id="{A5BC0504-8C57-4238-9145-AA9B702335C3}"/>
              </a:ext>
            </a:extLst>
          </p:cNvPr>
          <p:cNvSpPr txBox="1">
            <a:spLocks/>
          </p:cNvSpPr>
          <p:nvPr/>
        </p:nvSpPr>
        <p:spPr>
          <a:xfrm>
            <a:off x="7752656" y="6192840"/>
            <a:ext cx="21336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DengXian" charset="0"/>
                <a:ea typeface="DengXian" charset="0"/>
                <a:cs typeface="DengXian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E361C3-C043-4A6E-BDCE-8DA1E7D90A3B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>
                    <a:tint val="75000"/>
                  </a:srgbClr>
                </a:solidFill>
                <a:effectLst/>
                <a:uLnTx/>
                <a:uFillTx/>
                <a:latin typeface="DengXian" charset="0"/>
                <a:ea typeface="DengXian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000000">
                  <a:tint val="75000"/>
                </a:srgbClr>
              </a:solidFill>
              <a:effectLst/>
              <a:uLnTx/>
              <a:uFillTx/>
              <a:latin typeface="DengXian" charset="0"/>
              <a:ea typeface="DengXian" charset="0"/>
            </a:endParaRPr>
          </a:p>
        </p:txBody>
      </p:sp>
      <p:sp>
        <p:nvSpPr>
          <p:cNvPr id="63" name="Content Placeholder 6">
            <a:extLst>
              <a:ext uri="{FF2B5EF4-FFF2-40B4-BE49-F238E27FC236}">
                <a16:creationId xmlns:a16="http://schemas.microsoft.com/office/drawing/2014/main" id="{C4B93CC4-7439-438A-AC58-C89B3C342116}"/>
              </a:ext>
            </a:extLst>
          </p:cNvPr>
          <p:cNvSpPr txBox="1">
            <a:spLocks/>
          </p:cNvSpPr>
          <p:nvPr/>
        </p:nvSpPr>
        <p:spPr>
          <a:xfrm>
            <a:off x="1656656" y="2229379"/>
            <a:ext cx="4237459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Key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features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of</a:t>
            </a: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OH3.1 Release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pic>
        <p:nvPicPr>
          <p:cNvPr id="64" name="Picture 2" descr="OpenHarmony3.1 Release关键特性解析——Enhanced SWAP内存管理-开源基础软件社区">
            <a:extLst>
              <a:ext uri="{FF2B5EF4-FFF2-40B4-BE49-F238E27FC236}">
                <a16:creationId xmlns:a16="http://schemas.microsoft.com/office/drawing/2014/main" id="{1FD46FED-4835-42D6-8802-D65C1DED3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90" y="1705499"/>
            <a:ext cx="4237459" cy="46923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2">
            <a:extLst>
              <a:ext uri="{FF2B5EF4-FFF2-40B4-BE49-F238E27FC236}">
                <a16:creationId xmlns:a16="http://schemas.microsoft.com/office/drawing/2014/main" id="{DBFC038C-9523-44E7-B475-3A2A4FBC8FD1}"/>
              </a:ext>
            </a:extLst>
          </p:cNvPr>
          <p:cNvSpPr txBox="1"/>
          <p:nvPr/>
        </p:nvSpPr>
        <p:spPr>
          <a:xfrm>
            <a:off x="1199456" y="6243967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Ref:</a:t>
            </a:r>
            <a:r>
              <a:rPr lang="zh-CN" alt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https://ost.51cto.com/posts/12927</a:t>
            </a:r>
            <a:endParaRPr lang="en-CN" sz="1400" i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8895701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sp>
        <p:nvSpPr>
          <p:cNvPr id="32" name="Content Placeholder 6">
            <a:extLst>
              <a:ext uri="{FF2B5EF4-FFF2-40B4-BE49-F238E27FC236}">
                <a16:creationId xmlns:a16="http://schemas.microsoft.com/office/drawing/2014/main" id="{28493A2E-392F-4ACD-B585-62A4F8CCCDA5}"/>
              </a:ext>
            </a:extLst>
          </p:cNvPr>
          <p:cNvSpPr txBox="1">
            <a:spLocks/>
          </p:cNvSpPr>
          <p:nvPr/>
        </p:nvSpPr>
        <p:spPr>
          <a:xfrm>
            <a:off x="2114872" y="1988840"/>
            <a:ext cx="7427168" cy="3771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20000"/>
              </a:lnSpc>
              <a:spcBef>
                <a:spcPts val="1200"/>
              </a:spcBef>
              <a:buFont typeface="Arial" pitchFamily="34" charset="0"/>
              <a:buChar char="•"/>
              <a:defRPr sz="2400" b="1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742950" indent="-28575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•"/>
              <a:defRPr sz="20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–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ct val="20000"/>
              </a:spcBef>
              <a:buFont typeface="Arial" pitchFamily="34" charset="0"/>
              <a:buChar char="»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微软雅黑" panose="020B0503020204020204" pitchFamily="34" charset="-122"/>
                <a:cs typeface="微软雅黑" panose="020B0503020204020204" pitchFamily="34" charset="-122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增加多个</a:t>
            </a:r>
            <a:r>
              <a:rPr lang="en-US" altLang="zh-CN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swap</a:t>
            </a:r>
            <a:r>
              <a:rPr lang="zh-CN" altLang="en-US" dirty="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/>
              </a:rPr>
              <a:t>区发挥多核的算力并行压缩置换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Key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features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of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75000"/>
                    <a:lumOff val="25000"/>
                  </a:srgbClr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</a:rPr>
              <a:t>OH3.1 Release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75000"/>
                  <a:lumOff val="25000"/>
                </a:srgbClr>
              </a:solidFill>
              <a:effectLst/>
              <a:uLnTx/>
              <a:uFillTx/>
              <a:latin typeface="Arial" panose="020B0604020202020204"/>
              <a:ea typeface="微软雅黑" panose="020B0503020204020204" pitchFamily="34" charset="-122"/>
            </a:endParaRPr>
          </a:p>
        </p:txBody>
      </p:sp>
      <p:sp>
        <p:nvSpPr>
          <p:cNvPr id="33" name="TextBox 2">
            <a:extLst>
              <a:ext uri="{FF2B5EF4-FFF2-40B4-BE49-F238E27FC236}">
                <a16:creationId xmlns:a16="http://schemas.microsoft.com/office/drawing/2014/main" id="{1F063FEC-FEC4-46BE-8C57-6C534E496408}"/>
              </a:ext>
            </a:extLst>
          </p:cNvPr>
          <p:cNvSpPr txBox="1"/>
          <p:nvPr/>
        </p:nvSpPr>
        <p:spPr>
          <a:xfrm>
            <a:off x="1657672" y="6169396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Ref:</a:t>
            </a:r>
            <a:r>
              <a:rPr lang="zh-CN" altLang="en-US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 </a:t>
            </a:r>
            <a:r>
              <a:rPr lang="en-US" altLang="zh-CN" sz="1400" i="1" dirty="0">
                <a:solidFill>
                  <a:srgbClr val="000000">
                    <a:lumMod val="65000"/>
                    <a:lumOff val="35000"/>
                  </a:srgbClr>
                </a:solidFill>
                <a:latin typeface="Arial" panose="020B0604020202020204"/>
                <a:ea typeface="微软雅黑"/>
              </a:rPr>
              <a:t>https://ost.51cto.com/posts/12927</a:t>
            </a:r>
            <a:endParaRPr lang="en-CN" sz="1400" i="1" dirty="0">
              <a:solidFill>
                <a:srgbClr val="000000">
                  <a:lumMod val="65000"/>
                  <a:lumOff val="35000"/>
                </a:srgbClr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34" name="Rectangle 5">
            <a:extLst>
              <a:ext uri="{FF2B5EF4-FFF2-40B4-BE49-F238E27FC236}">
                <a16:creationId xmlns:a16="http://schemas.microsoft.com/office/drawing/2014/main" id="{833C7922-5A2C-4ADC-825D-E735714C8A36}"/>
              </a:ext>
            </a:extLst>
          </p:cNvPr>
          <p:cNvSpPr/>
          <p:nvPr/>
        </p:nvSpPr>
        <p:spPr>
          <a:xfrm>
            <a:off x="4908848" y="3254033"/>
            <a:ext cx="2617262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5" name="Rectangle 7">
            <a:extLst>
              <a:ext uri="{FF2B5EF4-FFF2-40B4-BE49-F238E27FC236}">
                <a16:creationId xmlns:a16="http://schemas.microsoft.com/office/drawing/2014/main" id="{132BAB00-6D53-4C33-9EC8-474B21A0948A}"/>
              </a:ext>
            </a:extLst>
          </p:cNvPr>
          <p:cNvSpPr/>
          <p:nvPr/>
        </p:nvSpPr>
        <p:spPr>
          <a:xfrm>
            <a:off x="7526110" y="3254032"/>
            <a:ext cx="1403176" cy="503535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6" name="Rectangle 8">
            <a:extLst>
              <a:ext uri="{FF2B5EF4-FFF2-40B4-BE49-F238E27FC236}">
                <a16:creationId xmlns:a16="http://schemas.microsoft.com/office/drawing/2014/main" id="{46098080-3EE6-4851-BE8B-75104017EA22}"/>
              </a:ext>
            </a:extLst>
          </p:cNvPr>
          <p:cNvSpPr/>
          <p:nvPr/>
        </p:nvSpPr>
        <p:spPr>
          <a:xfrm>
            <a:off x="8929286" y="3254032"/>
            <a:ext cx="1403176" cy="503535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Avail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7" name="Rectangle 9">
            <a:extLst>
              <a:ext uri="{FF2B5EF4-FFF2-40B4-BE49-F238E27FC236}">
                <a16:creationId xmlns:a16="http://schemas.microsoft.com/office/drawing/2014/main" id="{0CF273C9-ABD3-4160-9B2E-8E049A18EABC}"/>
              </a:ext>
            </a:extLst>
          </p:cNvPr>
          <p:cNvSpPr/>
          <p:nvPr/>
        </p:nvSpPr>
        <p:spPr>
          <a:xfrm>
            <a:off x="4908848" y="4449464"/>
            <a:ext cx="1403176" cy="867477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Inactive/compressed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8" name="Rectangle 10">
            <a:extLst>
              <a:ext uri="{FF2B5EF4-FFF2-40B4-BE49-F238E27FC236}">
                <a16:creationId xmlns:a16="http://schemas.microsoft.com/office/drawing/2014/main" id="{54A1D1C2-0983-4FAA-A55C-101819D04340}"/>
              </a:ext>
            </a:extLst>
          </p:cNvPr>
          <p:cNvSpPr/>
          <p:nvPr/>
        </p:nvSpPr>
        <p:spPr>
          <a:xfrm>
            <a:off x="7920654" y="4449464"/>
            <a:ext cx="2423818" cy="8674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Avail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5210BA3B-1942-4C15-BFDB-039ED444E1D0}"/>
              </a:ext>
            </a:extLst>
          </p:cNvPr>
          <p:cNvSpPr txBox="1"/>
          <p:nvPr/>
        </p:nvSpPr>
        <p:spPr>
          <a:xfrm>
            <a:off x="7530071" y="2825045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RAM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40" name="Down Arrow 12">
            <a:extLst>
              <a:ext uri="{FF2B5EF4-FFF2-40B4-BE49-F238E27FC236}">
                <a16:creationId xmlns:a16="http://schemas.microsoft.com/office/drawing/2014/main" id="{558C2F62-D93F-430F-86A5-65F541D4DD9F}"/>
              </a:ext>
            </a:extLst>
          </p:cNvPr>
          <p:cNvSpPr/>
          <p:nvPr/>
        </p:nvSpPr>
        <p:spPr>
          <a:xfrm>
            <a:off x="5337263" y="3822509"/>
            <a:ext cx="546346" cy="595991"/>
          </a:xfrm>
          <a:prstGeom prst="downArrow">
            <a:avLst/>
          </a:prstGeom>
          <a:solidFill>
            <a:srgbClr val="BFBFBF"/>
          </a:solidFill>
          <a:ln w="25400" cap="flat" cmpd="sng" algn="ctr">
            <a:solidFill>
              <a:srgbClr val="BFBFBF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1" name="Rectangle 13">
            <a:extLst>
              <a:ext uri="{FF2B5EF4-FFF2-40B4-BE49-F238E27FC236}">
                <a16:creationId xmlns:a16="http://schemas.microsoft.com/office/drawing/2014/main" id="{836D0654-9F05-4DDE-A8EB-DFC5254ECAEB}"/>
              </a:ext>
            </a:extLst>
          </p:cNvPr>
          <p:cNvSpPr/>
          <p:nvPr/>
        </p:nvSpPr>
        <p:spPr>
          <a:xfrm>
            <a:off x="6282264" y="4449463"/>
            <a:ext cx="237400" cy="8674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2" name="Left Brace 14">
            <a:extLst>
              <a:ext uri="{FF2B5EF4-FFF2-40B4-BE49-F238E27FC236}">
                <a16:creationId xmlns:a16="http://schemas.microsoft.com/office/drawing/2014/main" id="{C25714E1-4EC5-4909-852A-561BD7FC1804}"/>
              </a:ext>
            </a:extLst>
          </p:cNvPr>
          <p:cNvSpPr/>
          <p:nvPr/>
        </p:nvSpPr>
        <p:spPr>
          <a:xfrm rot="16200000" flipV="1">
            <a:off x="5536594" y="4690082"/>
            <a:ext cx="257015" cy="1531169"/>
          </a:xfrm>
          <a:prstGeom prst="leftBrace">
            <a:avLst/>
          </a:prstGeom>
          <a:noFill/>
          <a:ln w="28575" cap="flat" cmpd="sng" algn="ctr">
            <a:solidFill>
              <a:srgbClr val="BE384B">
                <a:shade val="95000"/>
                <a:satMod val="105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3" name="TextBox 15">
            <a:extLst>
              <a:ext uri="{FF2B5EF4-FFF2-40B4-BE49-F238E27FC236}">
                <a16:creationId xmlns:a16="http://schemas.microsoft.com/office/drawing/2014/main" id="{C4F98EB4-7D9E-4872-85CA-0F933CF68B78}"/>
              </a:ext>
            </a:extLst>
          </p:cNvPr>
          <p:cNvSpPr txBox="1"/>
          <p:nvPr/>
        </p:nvSpPr>
        <p:spPr>
          <a:xfrm>
            <a:off x="5283725" y="5575810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ZRAM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44" name="Rectangle 16">
            <a:extLst>
              <a:ext uri="{FF2B5EF4-FFF2-40B4-BE49-F238E27FC236}">
                <a16:creationId xmlns:a16="http://schemas.microsoft.com/office/drawing/2014/main" id="{95F39A33-70C7-4D02-AA5B-54C885D19907}"/>
              </a:ext>
            </a:extLst>
          </p:cNvPr>
          <p:cNvSpPr/>
          <p:nvPr/>
        </p:nvSpPr>
        <p:spPr>
          <a:xfrm>
            <a:off x="6520627" y="4447627"/>
            <a:ext cx="1403176" cy="867477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5" name="TextBox 17">
            <a:extLst>
              <a:ext uri="{FF2B5EF4-FFF2-40B4-BE49-F238E27FC236}">
                <a16:creationId xmlns:a16="http://schemas.microsoft.com/office/drawing/2014/main" id="{ED3A71A7-909F-4598-A3E5-E571155EADE0}"/>
              </a:ext>
            </a:extLst>
          </p:cNvPr>
          <p:cNvSpPr txBox="1"/>
          <p:nvPr/>
        </p:nvSpPr>
        <p:spPr>
          <a:xfrm>
            <a:off x="5901545" y="3961629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>
                <a:solidFill>
                  <a:srgbClr val="BE384B"/>
                </a:solidFill>
                <a:latin typeface="Arial" panose="020B0604020202020204"/>
                <a:ea typeface="微软雅黑"/>
              </a:rPr>
              <a:t>Compress</a:t>
            </a:r>
          </a:p>
        </p:txBody>
      </p:sp>
      <p:sp>
        <p:nvSpPr>
          <p:cNvPr id="46" name="Rectangle 18">
            <a:extLst>
              <a:ext uri="{FF2B5EF4-FFF2-40B4-BE49-F238E27FC236}">
                <a16:creationId xmlns:a16="http://schemas.microsoft.com/office/drawing/2014/main" id="{FC5D3010-F686-41CD-8941-948BB3BF8EB4}"/>
              </a:ext>
            </a:extLst>
          </p:cNvPr>
          <p:cNvSpPr/>
          <p:nvPr/>
        </p:nvSpPr>
        <p:spPr>
          <a:xfrm>
            <a:off x="1716042" y="4447627"/>
            <a:ext cx="1584176" cy="867477"/>
          </a:xfrm>
          <a:prstGeom prst="rect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7" name="Rectangle 19">
            <a:extLst>
              <a:ext uri="{FF2B5EF4-FFF2-40B4-BE49-F238E27FC236}">
                <a16:creationId xmlns:a16="http://schemas.microsoft.com/office/drawing/2014/main" id="{AF4942D5-B8E1-4680-AC48-13D91DDD7729}"/>
              </a:ext>
            </a:extLst>
          </p:cNvPr>
          <p:cNvSpPr/>
          <p:nvPr/>
        </p:nvSpPr>
        <p:spPr>
          <a:xfrm>
            <a:off x="3300218" y="4447627"/>
            <a:ext cx="701352" cy="867477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FBFB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48" name="TextBox 20">
            <a:extLst>
              <a:ext uri="{FF2B5EF4-FFF2-40B4-BE49-F238E27FC236}">
                <a16:creationId xmlns:a16="http://schemas.microsoft.com/office/drawing/2014/main" id="{04420D5D-6FEE-4D00-8A21-174E8AFD9C05}"/>
              </a:ext>
            </a:extLst>
          </p:cNvPr>
          <p:cNvSpPr txBox="1"/>
          <p:nvPr/>
        </p:nvSpPr>
        <p:spPr>
          <a:xfrm>
            <a:off x="2138536" y="5364336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 err="1">
                <a:solidFill>
                  <a:srgbClr val="0432FF"/>
                </a:solidFill>
                <a:highlight>
                  <a:srgbClr val="FFFF00"/>
                </a:highlight>
                <a:latin typeface="Arial" panose="020B0604020202020204"/>
                <a:ea typeface="微软雅黑"/>
              </a:rPr>
              <a:t>Eswap</a:t>
            </a:r>
            <a:r>
              <a:rPr lang="zh-CN" altLang="en-US" b="1" i="1" dirty="0">
                <a:solidFill>
                  <a:srgbClr val="0432FF"/>
                </a:solidFill>
                <a:highlight>
                  <a:srgbClr val="FFFF00"/>
                </a:highlight>
                <a:latin typeface="Arial" panose="020B0604020202020204"/>
                <a:ea typeface="微软雅黑"/>
              </a:rPr>
              <a:t> </a:t>
            </a:r>
            <a:r>
              <a:rPr lang="en-US" altLang="zh-CN" b="1" i="1" dirty="0">
                <a:solidFill>
                  <a:srgbClr val="0432FF"/>
                </a:solidFill>
                <a:highlight>
                  <a:srgbClr val="FFFF00"/>
                </a:highlight>
                <a:latin typeface="Arial" panose="020B0604020202020204"/>
                <a:ea typeface="微软雅黑"/>
              </a:rPr>
              <a:t>area</a:t>
            </a:r>
            <a:endParaRPr lang="en-CN" b="1" i="1" dirty="0">
              <a:solidFill>
                <a:srgbClr val="0432FF"/>
              </a:solidFill>
              <a:highlight>
                <a:srgbClr val="FFFF00"/>
              </a:highlight>
              <a:latin typeface="Arial" panose="020B0604020202020204"/>
              <a:ea typeface="微软雅黑"/>
            </a:endParaRPr>
          </a:p>
        </p:txBody>
      </p:sp>
      <p:sp>
        <p:nvSpPr>
          <p:cNvPr id="49" name="Left-Right Arrow 21">
            <a:extLst>
              <a:ext uri="{FF2B5EF4-FFF2-40B4-BE49-F238E27FC236}">
                <a16:creationId xmlns:a16="http://schemas.microsoft.com/office/drawing/2014/main" id="{CF92AFCC-114F-4272-A509-480106685A30}"/>
              </a:ext>
            </a:extLst>
          </p:cNvPr>
          <p:cNvSpPr/>
          <p:nvPr/>
        </p:nvSpPr>
        <p:spPr>
          <a:xfrm>
            <a:off x="4141440" y="4771056"/>
            <a:ext cx="648072" cy="325959"/>
          </a:xfrm>
          <a:prstGeom prst="leftRightArrow">
            <a:avLst/>
          </a:prstGeom>
          <a:solidFill>
            <a:srgbClr val="BE384B"/>
          </a:solidFill>
          <a:ln w="25400" cap="flat" cmpd="sng" algn="ctr">
            <a:solidFill>
              <a:srgbClr val="BE384B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N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0" name="TextBox 22">
            <a:extLst>
              <a:ext uri="{FF2B5EF4-FFF2-40B4-BE49-F238E27FC236}">
                <a16:creationId xmlns:a16="http://schemas.microsoft.com/office/drawing/2014/main" id="{D53B5755-D4C5-4146-A6D9-6BA20CF66B19}"/>
              </a:ext>
            </a:extLst>
          </p:cNvPr>
          <p:cNvSpPr txBox="1"/>
          <p:nvPr/>
        </p:nvSpPr>
        <p:spPr>
          <a:xfrm>
            <a:off x="4219254" y="4448943"/>
            <a:ext cx="492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solidFill>
                  <a:srgbClr val="000000"/>
                </a:solidFill>
                <a:latin typeface="Arial" panose="020B0604020202020204"/>
                <a:ea typeface="微软雅黑"/>
              </a:rPr>
              <a:t>I/O</a:t>
            </a:r>
            <a:endParaRPr lang="en-CN" dirty="0">
              <a:solidFill>
                <a:srgbClr val="000000"/>
              </a:solidFill>
              <a:latin typeface="Arial" panose="020B0604020202020204"/>
              <a:ea typeface="微软雅黑"/>
            </a:endParaRPr>
          </a:p>
        </p:txBody>
      </p:sp>
      <p:sp>
        <p:nvSpPr>
          <p:cNvPr id="51" name="Rectangle 23">
            <a:extLst>
              <a:ext uri="{FF2B5EF4-FFF2-40B4-BE49-F238E27FC236}">
                <a16:creationId xmlns:a16="http://schemas.microsoft.com/office/drawing/2014/main" id="{DD6245AE-3BD8-4E32-B553-53E31BF6FD4E}"/>
              </a:ext>
            </a:extLst>
          </p:cNvPr>
          <p:cNvSpPr/>
          <p:nvPr/>
        </p:nvSpPr>
        <p:spPr>
          <a:xfrm>
            <a:off x="1965963" y="4461031"/>
            <a:ext cx="1584176" cy="867477"/>
          </a:xfrm>
          <a:prstGeom prst="rect">
            <a:avLst/>
          </a:prstGeom>
          <a:solidFill>
            <a:srgbClr val="D66E49"/>
          </a:solidFill>
          <a:ln w="25400" cap="flat" cmpd="sng" algn="ctr">
            <a:solidFill>
              <a:srgbClr val="D66E49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2" name="Rectangle 24">
            <a:extLst>
              <a:ext uri="{FF2B5EF4-FFF2-40B4-BE49-F238E27FC236}">
                <a16:creationId xmlns:a16="http://schemas.microsoft.com/office/drawing/2014/main" id="{F86FC3B6-DDDB-4538-A325-0B11DBB1EEF6}"/>
              </a:ext>
            </a:extLst>
          </p:cNvPr>
          <p:cNvSpPr/>
          <p:nvPr/>
        </p:nvSpPr>
        <p:spPr>
          <a:xfrm>
            <a:off x="2287894" y="4461031"/>
            <a:ext cx="1584176" cy="867477"/>
          </a:xfrm>
          <a:prstGeom prst="rect">
            <a:avLst/>
          </a:prstGeom>
          <a:solidFill>
            <a:srgbClr val="32788E"/>
          </a:solidFill>
          <a:ln w="25400" cap="flat" cmpd="sng" algn="ctr">
            <a:solidFill>
              <a:srgbClr val="32788E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0432FF"/>
                </a:solidFill>
                <a:effectLst/>
                <a:highlight>
                  <a:srgbClr val="FFFF00"/>
                </a:highlight>
                <a:uLnTx/>
                <a:uFillTx/>
                <a:latin typeface="Arial" panose="020B0604020202020204"/>
                <a:ea typeface="微软雅黑"/>
                <a:cs typeface="+mn-cs"/>
              </a:rPr>
              <a:t>Inactive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 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/>
                <a:ea typeface="微软雅黑"/>
                <a:cs typeface="+mn-cs"/>
              </a:rPr>
              <a:t>mem</a:t>
            </a:r>
            <a:endParaRPr kumimoji="0" lang="en-CN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微软雅黑"/>
              <a:cs typeface="+mn-cs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348D3D80-264D-4BA6-892D-9BC17399F813}"/>
              </a:ext>
            </a:extLst>
          </p:cNvPr>
          <p:cNvSpPr txBox="1"/>
          <p:nvPr/>
        </p:nvSpPr>
        <p:spPr>
          <a:xfrm>
            <a:off x="3915223" y="5108689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altLang="zh-CN" b="1" i="1" dirty="0" err="1">
                <a:solidFill>
                  <a:srgbClr val="0432FF"/>
                </a:solidFill>
                <a:highlight>
                  <a:srgbClr val="FFFF00"/>
                </a:highlight>
                <a:latin typeface="Arial" panose="020B0604020202020204"/>
                <a:ea typeface="微软雅黑"/>
              </a:rPr>
              <a:t>Zswapd</a:t>
            </a:r>
            <a:endParaRPr lang="en-CN" b="1" i="1" dirty="0">
              <a:solidFill>
                <a:srgbClr val="0432FF"/>
              </a:solidFill>
              <a:highlight>
                <a:srgbClr val="FFFF00"/>
              </a:highlight>
              <a:latin typeface="Arial" panose="020B0604020202020204"/>
              <a:ea typeface="微软雅黑"/>
            </a:endParaRPr>
          </a:p>
        </p:txBody>
      </p:sp>
      <p:sp>
        <p:nvSpPr>
          <p:cNvPr id="54" name="标题 1">
            <a:extLst>
              <a:ext uri="{FF2B5EF4-FFF2-40B4-BE49-F238E27FC236}">
                <a16:creationId xmlns:a16="http://schemas.microsoft.com/office/drawing/2014/main" id="{8E8321BE-6918-425E-ADFF-65899EF7AE38}"/>
              </a:ext>
            </a:extLst>
          </p:cNvPr>
          <p:cNvSpPr txBox="1">
            <a:spLocks/>
          </p:cNvSpPr>
          <p:nvPr/>
        </p:nvSpPr>
        <p:spPr>
          <a:xfrm>
            <a:off x="672208" y="1304422"/>
            <a:ext cx="10248328" cy="900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1" kern="1200">
                <a:solidFill>
                  <a:schemeClr val="accent1"/>
                </a:solidFill>
                <a:latin typeface="+mj-lt"/>
                <a:ea typeface="+mj-ea"/>
                <a:cs typeface="微软雅黑 Light" panose="020B0502040204020203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OpenHarmony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Enhanced SWAP</a:t>
            </a:r>
            <a:r>
              <a:rPr kumimoji="1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(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eswap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BE384B"/>
                </a:solidFill>
                <a:effectLst/>
                <a:uLnTx/>
                <a:uFillTx/>
                <a:latin typeface="Arial" panose="020B0A04020102020204"/>
                <a:ea typeface="微软雅黑"/>
              </a:rPr>
              <a:t>)</a:t>
            </a:r>
            <a:endParaRPr kumimoji="1" lang="zh-CN" altLang="en-US" sz="3600" b="1" i="0" u="none" strike="noStrike" kern="1200" cap="none" spc="0" normalizeH="0" baseline="0" noProof="0" dirty="0">
              <a:ln>
                <a:noFill/>
              </a:ln>
              <a:solidFill>
                <a:srgbClr val="BE384B"/>
              </a:solidFill>
              <a:effectLst/>
              <a:uLnTx/>
              <a:uFillTx/>
              <a:latin typeface="Arial" panose="020B0A04020102020204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24019803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18018AA5-6135-4EC8-4498-9794F17477C0}"/>
              </a:ext>
            </a:extLst>
          </p:cNvPr>
          <p:cNvSpPr txBox="1"/>
          <p:nvPr/>
        </p:nvSpPr>
        <p:spPr>
          <a:xfrm>
            <a:off x="152400" y="0"/>
            <a:ext cx="6095365" cy="7054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l"/>
            <a:r>
              <a:rPr lang="zh-CN" altLang="en-US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章节4：内存管理</a:t>
            </a:r>
          </a:p>
        </p:txBody>
      </p:sp>
      <p:sp>
        <p:nvSpPr>
          <p:cNvPr id="8" name="标题 8">
            <a:extLst>
              <a:ext uri="{FF2B5EF4-FFF2-40B4-BE49-F238E27FC236}">
                <a16:creationId xmlns:a16="http://schemas.microsoft.com/office/drawing/2014/main" id="{305B7733-B0DF-8082-671D-38CDCC58195C}"/>
              </a:ext>
            </a:extLst>
          </p:cNvPr>
          <p:cNvSpPr txBox="1">
            <a:spLocks/>
          </p:cNvSpPr>
          <p:nvPr/>
        </p:nvSpPr>
        <p:spPr>
          <a:xfrm>
            <a:off x="731520" y="867816"/>
            <a:ext cx="10544054" cy="688976"/>
          </a:xfrm>
          <a:prstGeom prst="rect">
            <a:avLst/>
          </a:prstGeom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altLang="zh-CN" b="0" kern="0" dirty="0"/>
              <a:t>Android/</a:t>
            </a:r>
            <a:r>
              <a:rPr lang="zh-CN" altLang="en-US" b="0" kern="0" dirty="0"/>
              <a:t>鸿蒙中的内存管理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344298D4-C8D6-487A-8DBE-B8EB6AE28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7366" y="1893697"/>
            <a:ext cx="6616163" cy="3684240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6826F359-9E12-4256-8FB6-C983E87265C5}"/>
              </a:ext>
            </a:extLst>
          </p:cNvPr>
          <p:cNvSpPr txBox="1"/>
          <p:nvPr/>
        </p:nvSpPr>
        <p:spPr>
          <a:xfrm>
            <a:off x="8668886" y="5609558"/>
            <a:ext cx="17475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Pic</a:t>
            </a:r>
            <a:r>
              <a:rPr lang="zh-CN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source:</a:t>
            </a:r>
            <a:r>
              <a:rPr lang="zh-CN" altLang="en-US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zh-CN" sz="1400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network</a:t>
            </a:r>
            <a:endParaRPr lang="en-CN" sz="14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0A92FA88-58D0-400F-AA13-9FC59F722E67}"/>
              </a:ext>
            </a:extLst>
          </p:cNvPr>
          <p:cNvSpPr txBox="1"/>
          <p:nvPr/>
        </p:nvSpPr>
        <p:spPr>
          <a:xfrm>
            <a:off x="1415480" y="5990184"/>
            <a:ext cx="6763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Code:</a:t>
            </a:r>
            <a:r>
              <a:rPr lang="zh-CN" altLang="en-US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gitee.com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</a:t>
            </a:r>
            <a:r>
              <a:rPr lang="en-US" altLang="zh-CN" i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openharmony</a:t>
            </a:r>
            <a:r>
              <a:rPr lang="en-US" altLang="zh-CN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/kernel_linux_5.10/pulls/43</a:t>
            </a:r>
            <a:endParaRPr lang="en-CN" i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3319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3791-D177-A873-EE2D-55E35077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HarmonyOS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HyperHold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82F0-8C15-6C2B-9406-CC764A4E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eaLnBrk="1" fontAlgn="auto" hangingPunct="1">
              <a:spcBef>
                <a:spcPts val="0"/>
              </a:spcBef>
              <a:spcAft>
                <a:spcPts val="0"/>
              </a:spcAft>
            </a:pPr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 eaLnBrk="1" fontAlgn="auto" hangingPunct="1">
                <a:spcBef>
                  <a:spcPts val="0"/>
                </a:spcBef>
                <a:spcAft>
                  <a:spcPts val="0"/>
                </a:spcAft>
              </a:pPr>
              <a:t>34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325B0-5C78-AD1A-3B09-7319E6A1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32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109728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6D4722-7EF3-F1CC-0FFA-545F9F47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对于内存管理，由于开源生态的不限制，导致应用开发的内存使用野蛮生长。设备长时间使用后，可回收内存越来越低。产生这个问题的原因有两个：</a:t>
            </a:r>
          </a:p>
          <a:p>
            <a:r>
              <a:rPr lang="zh-CN" altLang="en-US" dirty="0"/>
              <a:t> </a:t>
            </a:r>
          </a:p>
          <a:p>
            <a:r>
              <a:rPr lang="en-US" altLang="zh-CN" sz="3720" dirty="0">
                <a:solidFill>
                  <a:srgbClr val="3598D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1. </a:t>
            </a:r>
            <a:r>
              <a:rPr lang="zh-CN" altLang="en-US" sz="3720" dirty="0">
                <a:solidFill>
                  <a:srgbClr val="3598DB"/>
                </a:solidFill>
                <a:latin typeface="PingFang SC" panose="020B0400000000000000" pitchFamily="34" charset="-122"/>
                <a:ea typeface="PingFang SC" panose="020B0400000000000000" pitchFamily="34" charset="-122"/>
              </a:rPr>
              <a:t>传统内存数据冷热管理，无法感知业务特性</a:t>
            </a:r>
          </a:p>
          <a:p>
            <a:pPr lvl="1"/>
            <a:r>
              <a:rPr lang="zh-CN" altLang="en-US" dirty="0"/>
              <a:t>尽管</a:t>
            </a:r>
            <a:r>
              <a:rPr lang="en-US" dirty="0"/>
              <a:t>Linux</a:t>
            </a:r>
            <a:r>
              <a:rPr lang="zh-CN" altLang="en-US" dirty="0"/>
              <a:t>内核提供了很多的内存回收机制，然而每种内存回收都会有相应的系统代价。比如，回收文件页面后，如果系统需要二次加载这部分数据，需要从底层器件</a:t>
            </a:r>
            <a:r>
              <a:rPr lang="en-US" dirty="0"/>
              <a:t>Flash</a:t>
            </a:r>
            <a:r>
              <a:rPr lang="zh-CN" altLang="en-US" dirty="0"/>
              <a:t>里面把数据读回来，这会引起</a:t>
            </a:r>
            <a:r>
              <a:rPr lang="en-US" dirty="0"/>
              <a:t>Flash</a:t>
            </a:r>
            <a:r>
              <a:rPr lang="zh-CN" altLang="en-US" dirty="0"/>
              <a:t>随机</a:t>
            </a:r>
            <a:r>
              <a:rPr lang="en-US" dirty="0"/>
              <a:t>IO</a:t>
            </a:r>
            <a:r>
              <a:rPr lang="zh-CN" altLang="en-US" dirty="0"/>
              <a:t>读的现象。对</a:t>
            </a:r>
            <a:r>
              <a:rPr lang="en-US" dirty="0"/>
              <a:t>IO</a:t>
            </a:r>
            <a:r>
              <a:rPr lang="zh-CN" altLang="en-US" dirty="0"/>
              <a:t>操作来说，</a:t>
            </a:r>
            <a:r>
              <a:rPr lang="en-US" dirty="0"/>
              <a:t>Flash</a:t>
            </a:r>
            <a:r>
              <a:rPr lang="zh-CN" altLang="en-US" dirty="0"/>
              <a:t>器件速度和当前读取任务是随机读还是顺序读有着很强的相关性，随机读容易导致系统随机卡顿。再比如，回收匿名页面后，如果系统需要二次加载这部分数据，会触发</a:t>
            </a:r>
            <a:r>
              <a:rPr lang="en-US" dirty="0"/>
              <a:t>ZRAM</a:t>
            </a:r>
            <a:r>
              <a:rPr lang="zh-CN" altLang="en-US" dirty="0"/>
              <a:t>解压，消耗</a:t>
            </a:r>
            <a:r>
              <a:rPr lang="en-US" dirty="0"/>
              <a:t>CPU。</a:t>
            </a:r>
          </a:p>
          <a:p>
            <a:pPr lvl="1"/>
            <a:r>
              <a:rPr lang="zh-CN" altLang="en-US" dirty="0"/>
              <a:t>另外，由于应用的内存负载越来越重，当系统冷热数据识别不恰当，会导致系统的</a:t>
            </a:r>
            <a:r>
              <a:rPr lang="en-US" dirty="0"/>
              <a:t>CPU</a:t>
            </a:r>
            <a:r>
              <a:rPr lang="zh-CN" altLang="en-US" dirty="0"/>
              <a:t>负载长期处于高负载状态，最终影响前台应用的基础性能。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1443122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3791-D177-A873-EE2D-55E35077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HarmonyOS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HyperHold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82F0-8C15-6C2B-9406-CC764A4E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eaLnBrk="1" fontAlgn="auto" hangingPunct="1">
              <a:spcBef>
                <a:spcPts val="0"/>
              </a:spcBef>
              <a:spcAft>
                <a:spcPts val="0"/>
              </a:spcAft>
            </a:pPr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 eaLnBrk="1" fontAlgn="auto" hangingPunct="1">
                <a:spcBef>
                  <a:spcPts val="0"/>
                </a:spcBef>
                <a:spcAft>
                  <a:spcPts val="0"/>
                </a:spcAft>
              </a:pPr>
              <a:t>35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325B0-5C78-AD1A-3B09-7319E6A1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32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109728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6D4722-7EF3-F1CC-0FFA-545F9F47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对于内存管理，由于开源生态的不限制，导致应用开发的内存使用野蛮生长。设备长时间使用后，可回收内存越来越低。产生这个问题的原因有两个：</a:t>
            </a:r>
          </a:p>
          <a:p>
            <a:r>
              <a:rPr lang="zh-CN" altLang="en-US" dirty="0"/>
              <a:t> </a:t>
            </a:r>
          </a:p>
          <a:p>
            <a:pPr algn="l" fontAlgn="base" latinLnBrk="1"/>
            <a:r>
              <a:rPr lang="en-US" altLang="zh-CN" b="1" i="0" dirty="0">
                <a:solidFill>
                  <a:srgbClr val="3598D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2. </a:t>
            </a:r>
            <a:r>
              <a:rPr lang="zh-CN" altLang="en-US" b="1" i="0" dirty="0">
                <a:solidFill>
                  <a:srgbClr val="3598DB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传统共享式内存分配，无法感知数据重要性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 </a:t>
            </a:r>
          </a:p>
          <a:p>
            <a:pPr lvl="1" fontAlgn="base" latinLnBrk="1"/>
            <a:r>
              <a:rPr lang="zh-CN" altLang="en-US" b="0" i="0" dirty="0">
                <a:solidFill>
                  <a:srgbClr val="333333"/>
                </a:solidFill>
                <a:effectLst/>
                <a:latin typeface="PingFang SC" panose="020B0400000000000000" pitchFamily="34" charset="-122"/>
                <a:ea typeface="PingFang SC" panose="020B0400000000000000" pitchFamily="34" charset="-122"/>
              </a:rPr>
              <a:t>从内存分配角度看，现在的操作系统基本采用统一接口的分配方式，使得手机里面多个进程或多个业务会共用一块内存区域。数据回收时，会频繁出现数据搬移，以及内存震荡的现象。这个现象会加重内核管理内存的开销</a:t>
            </a:r>
          </a:p>
          <a:p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2501072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4E3791-D177-A873-EE2D-55E35077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Study: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HarmonyOS</a:t>
            </a:r>
            <a:r>
              <a:rPr kumimoji="1" lang="zh-CN" altLang="en-US" dirty="0"/>
              <a:t> </a:t>
            </a:r>
            <a:r>
              <a:rPr kumimoji="1" lang="en-US" altLang="zh-CN" dirty="0" err="1"/>
              <a:t>HyperHold</a:t>
            </a:r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0BA82F0-8C15-6C2B-9406-CC764A4E0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1097280" eaLnBrk="1" fontAlgn="auto" hangingPunct="1">
              <a:spcBef>
                <a:spcPts val="0"/>
              </a:spcBef>
              <a:spcAft>
                <a:spcPts val="0"/>
              </a:spcAft>
            </a:pPr>
            <a:fld id="{ADE361C3-C043-4A6E-BDCE-8DA1E7D90A3B}" type="slidenum">
              <a:rPr lang="zh-CN" altLang="en-US">
                <a:solidFill>
                  <a:srgbClr val="000000">
                    <a:tint val="75000"/>
                  </a:srgbClr>
                </a:solidFill>
              </a:rPr>
              <a:pPr defTabSz="1097280" eaLnBrk="1" fontAlgn="auto" hangingPunct="1">
                <a:spcBef>
                  <a:spcPts val="0"/>
                </a:spcBef>
                <a:spcAft>
                  <a:spcPts val="0"/>
                </a:spcAft>
              </a:pPr>
              <a:t>36</a:t>
            </a:fld>
            <a:endParaRPr lang="zh-CN" altLang="en-US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B325B0-5C78-AD1A-3B09-7319E6A12D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405090" y="6366927"/>
            <a:ext cx="5283199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320" kern="12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defTabSz="109728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/>
              <a:t>上海交通大学并行与分布式系统研究所（</a:t>
            </a:r>
            <a:r>
              <a:rPr lang="en-US" altLang="zh-CN"/>
              <a:t>IPADS@SJTU</a:t>
            </a:r>
            <a:r>
              <a:rPr lang="zh-CN" altLang="en-US"/>
              <a:t>）</a:t>
            </a:r>
            <a:endParaRPr lang="zh-CN" altLang="en-US" dirty="0">
              <a:solidFill>
                <a:srgbClr val="000000">
                  <a:lumMod val="50000"/>
                  <a:lumOff val="50000"/>
                </a:srgbClr>
              </a:solidFill>
              <a:latin typeface="微软雅黑"/>
              <a:ea typeface="微软雅黑"/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6D4722-7EF3-F1CC-0FFA-545F9F47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为了解决传统</a:t>
            </a:r>
            <a:r>
              <a:rPr lang="en-US" dirty="0"/>
              <a:t>Linux</a:t>
            </a:r>
            <a:r>
              <a:rPr lang="zh-CN" altLang="en-US" dirty="0"/>
              <a:t>内核的内存问题，</a:t>
            </a:r>
            <a:r>
              <a:rPr lang="en-US" dirty="0" err="1"/>
              <a:t>HarmonyOS</a:t>
            </a:r>
            <a:r>
              <a:rPr lang="zh-CN" altLang="en-US" dirty="0"/>
              <a:t>提供了</a:t>
            </a:r>
            <a:r>
              <a:rPr lang="en-US" dirty="0" err="1"/>
              <a:t>Hyperhold</a:t>
            </a:r>
            <a:r>
              <a:rPr lang="zh-CN" altLang="en-US" dirty="0"/>
              <a:t>内存管理引擎。</a:t>
            </a:r>
            <a:r>
              <a:rPr lang="en-US" dirty="0" err="1"/>
              <a:t>Hyperhold</a:t>
            </a:r>
            <a:r>
              <a:rPr lang="zh-CN" altLang="en-US" dirty="0"/>
              <a:t>内存管理引擎</a:t>
            </a:r>
            <a:r>
              <a:rPr lang="zh-CN" altLang="en-US" dirty="0">
                <a:solidFill>
                  <a:schemeClr val="accent1"/>
                </a:solidFill>
              </a:rPr>
              <a:t>打通了上层系统到内核的调用栈</a:t>
            </a:r>
            <a:r>
              <a:rPr lang="zh-CN" altLang="en-US" dirty="0"/>
              <a:t>，让内核完整感知到</a:t>
            </a:r>
            <a:r>
              <a:rPr lang="zh-CN" altLang="en-US" dirty="0">
                <a:solidFill>
                  <a:schemeClr val="accent1"/>
                </a:solidFill>
              </a:rPr>
              <a:t>应用的整个生命周期</a:t>
            </a:r>
            <a:r>
              <a:rPr lang="zh-CN" altLang="en-US" dirty="0"/>
              <a:t>，并结合应用</a:t>
            </a:r>
            <a:r>
              <a:rPr lang="zh-CN" altLang="en-US" dirty="0">
                <a:solidFill>
                  <a:schemeClr val="accent1"/>
                </a:solidFill>
              </a:rPr>
              <a:t>生命周期以及周期内的数据访问特征</a:t>
            </a:r>
            <a:r>
              <a:rPr lang="zh-CN" altLang="en-US" dirty="0"/>
              <a:t>，对每一块内存数据做合理的内存管理。</a:t>
            </a:r>
            <a:endParaRPr lang="en-US" altLang="zh-CN" dirty="0"/>
          </a:p>
          <a:p>
            <a:r>
              <a:rPr lang="zh-CN" altLang="en-US" dirty="0"/>
              <a:t>同时，为了降低内核管理内存的开销，我们提出了自研的</a:t>
            </a:r>
            <a:r>
              <a:rPr lang="zh-CN" altLang="en-US" dirty="0">
                <a:solidFill>
                  <a:schemeClr val="accent1"/>
                </a:solidFill>
              </a:rPr>
              <a:t>压缩体系</a:t>
            </a:r>
            <a:r>
              <a:rPr lang="zh-CN" altLang="en-US" dirty="0"/>
              <a:t>，包括</a:t>
            </a:r>
            <a:r>
              <a:rPr lang="zh-CN" altLang="en-US" dirty="0">
                <a:solidFill>
                  <a:schemeClr val="accent1"/>
                </a:solidFill>
              </a:rPr>
              <a:t>多线程</a:t>
            </a:r>
            <a:r>
              <a:rPr lang="zh-CN" altLang="en-US" dirty="0"/>
              <a:t>压缩、自研的压缩算法。为了进一步扩大可用空间，我们在</a:t>
            </a:r>
            <a:r>
              <a:rPr lang="en-US" dirty="0"/>
              <a:t>Flash</a:t>
            </a:r>
            <a:r>
              <a:rPr lang="zh-CN" altLang="en-US" dirty="0"/>
              <a:t>器件上开出了一块可交换区，结合自研的</a:t>
            </a:r>
            <a:r>
              <a:rPr lang="zh-CN" altLang="en-US" dirty="0">
                <a:solidFill>
                  <a:schemeClr val="accent1"/>
                </a:solidFill>
              </a:rPr>
              <a:t>聚合换出和内存标记技术，充分利用</a:t>
            </a:r>
            <a:r>
              <a:rPr lang="en-US" dirty="0">
                <a:solidFill>
                  <a:schemeClr val="accent1"/>
                </a:solidFill>
              </a:rPr>
              <a:t>Flash</a:t>
            </a:r>
            <a:r>
              <a:rPr lang="zh-CN" altLang="en-US" dirty="0">
                <a:solidFill>
                  <a:schemeClr val="accent1"/>
                </a:solidFill>
              </a:rPr>
              <a:t>器件</a:t>
            </a:r>
            <a:r>
              <a:rPr lang="zh-CN" altLang="en-US" dirty="0"/>
              <a:t>的性能。</a:t>
            </a:r>
            <a:endParaRPr lang="en-US" altLang="zh-CN" dirty="0"/>
          </a:p>
          <a:p>
            <a:r>
              <a:rPr lang="zh-CN" altLang="en-US" dirty="0"/>
              <a:t>经过试验， </a:t>
            </a:r>
            <a:r>
              <a:rPr lang="en-US" dirty="0" err="1"/>
              <a:t>Hyperhold</a:t>
            </a:r>
            <a:r>
              <a:rPr lang="zh-CN" altLang="en-US" dirty="0"/>
              <a:t>内存管理引擎可以让应用在后台的</a:t>
            </a:r>
            <a:r>
              <a:rPr lang="zh-CN" altLang="en-US" dirty="0">
                <a:solidFill>
                  <a:schemeClr val="accent1"/>
                </a:solidFill>
              </a:rPr>
              <a:t>驻留能力提升</a:t>
            </a:r>
            <a:r>
              <a:rPr lang="en-US" altLang="zh-CN" dirty="0">
                <a:solidFill>
                  <a:schemeClr val="accent1"/>
                </a:solidFill>
              </a:rPr>
              <a:t>50%</a:t>
            </a:r>
            <a:r>
              <a:rPr lang="zh-CN" altLang="en-US" dirty="0"/>
              <a:t>以上，用户可以明显感知到后台应用的保活率有大幅提升。</a:t>
            </a:r>
          </a:p>
        </p:txBody>
      </p:sp>
    </p:spTree>
    <p:extLst>
      <p:ext uri="{BB962C8B-B14F-4D97-AF65-F5344CB8AC3E}">
        <p14:creationId xmlns:p14="http://schemas.microsoft.com/office/powerpoint/2010/main" val="1593672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一个完整的页面访问过程可能发生了什么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400" y="1552258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访问某个虚拟地址，发现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未命中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试图从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TLB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中查找，发现没有找到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试图从页表中查找并读取，发现该页面的页表不存在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从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中申请一个新的空白页框，并建立映射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285750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依照地址映射信息，从辅存中调取内容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6D44623-1440-550D-5A99-F414CC3A7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64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从硬件的视角看地址翻译</a:t>
            </a:r>
          </a:p>
        </p:txBody>
      </p:sp>
      <p:pic>
        <p:nvPicPr>
          <p:cNvPr id="46084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903427"/>
            <a:ext cx="7850708" cy="4605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E14F3CB-72F8-9686-4672-140D1951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38</a:t>
            </a:fld>
            <a:endParaRPr lang="zh-CN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从硬件的视角看地址翻译</a:t>
            </a:r>
          </a:p>
        </p:txBody>
      </p:sp>
      <p:pic>
        <p:nvPicPr>
          <p:cNvPr id="47106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288" y="1484784"/>
            <a:ext cx="78327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F960EB-B234-72FD-D1DD-59C382951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39</a:t>
            </a:fld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0B5EFF93-F667-45A4-A32D-E136843256AE}"/>
              </a:ext>
            </a:extLst>
          </p:cNvPr>
          <p:cNvSpPr/>
          <p:nvPr/>
        </p:nvSpPr>
        <p:spPr>
          <a:xfrm>
            <a:off x="839416" y="1844824"/>
            <a:ext cx="7416824" cy="492940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F0138E3-F576-4470-8186-DFC3DB1BADFA}"/>
              </a:ext>
            </a:extLst>
          </p:cNvPr>
          <p:cNvSpPr/>
          <p:nvPr/>
        </p:nvSpPr>
        <p:spPr>
          <a:xfrm>
            <a:off x="695400" y="1700808"/>
            <a:ext cx="7416824" cy="492940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B67E7E0-46C6-4CDC-B717-B95CD24EF7FB}"/>
              </a:ext>
            </a:extLst>
          </p:cNvPr>
          <p:cNvSpPr/>
          <p:nvPr/>
        </p:nvSpPr>
        <p:spPr>
          <a:xfrm>
            <a:off x="559768" y="1565176"/>
            <a:ext cx="7416824" cy="492940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E77F470-0AF4-4F20-8682-00671D8301E3}"/>
              </a:ext>
            </a:extLst>
          </p:cNvPr>
          <p:cNvSpPr/>
          <p:nvPr/>
        </p:nvSpPr>
        <p:spPr>
          <a:xfrm>
            <a:off x="407368" y="1412776"/>
            <a:ext cx="7416824" cy="4929409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系统当中有几个页表？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8625" y="1556792"/>
            <a:ext cx="8103376" cy="4595251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A52280E-32EA-E3AC-1446-2C7D897B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9D9D00B-EFFA-4203-AE8E-9D978CAA4E03}"/>
              </a:ext>
            </a:extLst>
          </p:cNvPr>
          <p:cNvCxnSpPr>
            <a:cxnSpLocks/>
          </p:cNvCxnSpPr>
          <p:nvPr/>
        </p:nvCxnSpPr>
        <p:spPr>
          <a:xfrm flipH="1">
            <a:off x="4871864" y="2276872"/>
            <a:ext cx="3528393" cy="355849"/>
          </a:xfrm>
          <a:prstGeom prst="straightConnector1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A509D171-3468-41D1-8725-3406C24C0CD6}"/>
              </a:ext>
            </a:extLst>
          </p:cNvPr>
          <p:cNvSpPr txBox="1"/>
          <p:nvPr/>
        </p:nvSpPr>
        <p:spPr>
          <a:xfrm>
            <a:off x="8184232" y="1771591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MMU</a:t>
            </a:r>
          </a:p>
          <a:p>
            <a:pPr algn="ctr"/>
            <a:r>
              <a:rPr lang="zh-CN" altLang="en-US" dirty="0"/>
              <a:t>页表寄存器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7665B6-60B3-40A6-AF70-1710CAF904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321369"/>
              </p:ext>
            </p:extLst>
          </p:nvPr>
        </p:nvGraphicFramePr>
        <p:xfrm>
          <a:off x="623392" y="4405475"/>
          <a:ext cx="2736304" cy="1296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809569125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1172197382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r>
                        <a:rPr lang="zh-CN" altLang="en-US" dirty="0"/>
                        <a:t>虚拟内存区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磁盘存储区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127554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Vma1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0790531"/>
                  </a:ext>
                </a:extLst>
              </a:tr>
              <a:tr h="432048">
                <a:tc>
                  <a:txBody>
                    <a:bodyPr/>
                    <a:lstStyle/>
                    <a:p>
                      <a:r>
                        <a:rPr lang="en-US" altLang="zh-CN" dirty="0"/>
                        <a:t>Vma2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file2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276950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347F743C-383D-41A9-89BD-FACA3FF0D3DE}"/>
              </a:ext>
            </a:extLst>
          </p:cNvPr>
          <p:cNvSpPr txBox="1"/>
          <p:nvPr/>
        </p:nvSpPr>
        <p:spPr>
          <a:xfrm>
            <a:off x="1055440" y="3789040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地址空间布局图</a:t>
            </a:r>
            <a:endParaRPr lang="en-US" altLang="zh-CN" dirty="0"/>
          </a:p>
          <a:p>
            <a:pPr algn="ctr"/>
            <a:r>
              <a:rPr lang="en-US" altLang="zh-CN" dirty="0"/>
              <a:t>maps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 animBg="1"/>
      <p:bldP spid="13" grpId="0" animBg="1"/>
      <p:bldP spid="1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微软雅黑" panose="020B0503020204020204" pitchFamily="34" charset="-122"/>
              </a:rPr>
              <a:t>再谈一谈</a:t>
            </a:r>
            <a:r>
              <a:rPr lang="en-US" altLang="zh-CN" dirty="0">
                <a:ea typeface="微软雅黑" panose="020B0503020204020204" pitchFamily="34" charset="-122"/>
              </a:rPr>
              <a:t>cache</a:t>
            </a: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325" y="1484313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地址查表试图地址匹配并命中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虚地址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实地址？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MMU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与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的关系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/>
            <a:r>
              <a:rPr lang="en-US" altLang="zh-CN" dirty="0" err="1"/>
              <a:t>Risc</a:t>
            </a:r>
            <a:r>
              <a:rPr lang="en-US" altLang="zh-CN" dirty="0"/>
              <a:t>-V vs X86</a:t>
            </a: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程序的局部性原理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进程间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or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进程内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进程调度对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的影响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内存访问对齐的意义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是否存在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Cache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局部命中？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如何处理？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endParaRPr lang="zh-CN" altLang="en-US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42DBF7-1B20-A569-4C05-9BAA1E6AB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40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哪一种</a:t>
            </a:r>
            <a:r>
              <a:rPr lang="en-US" altLang="zh-CN" dirty="0"/>
              <a:t>cache</a:t>
            </a:r>
            <a:r>
              <a:rPr lang="zh-CN" altLang="en-US" dirty="0"/>
              <a:t>方案更合理？</a:t>
            </a:r>
          </a:p>
        </p:txBody>
      </p:sp>
      <p:pic>
        <p:nvPicPr>
          <p:cNvPr id="48130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4911" y="1515194"/>
            <a:ext cx="65754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3484032-66E2-B5E4-3D36-A671E2826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41</a:t>
            </a:fld>
            <a:endParaRPr lang="zh-CN" altLang="en-US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VIVT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 bwMode="auto">
          <a:xfrm>
            <a:off x="2282651" y="1484313"/>
            <a:ext cx="7197725" cy="5010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FABA835-71B9-8238-86CB-6103A4CA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42</a:t>
            </a:fld>
            <a:endParaRPr lang="zh-CN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PIPT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71516"/>
            <a:ext cx="9144000" cy="4882942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4BB9B62-F668-956D-9718-67E184214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43</a:t>
            </a:fld>
            <a:endParaRPr lang="zh-CN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Cache</a:t>
            </a:r>
            <a:r>
              <a:rPr lang="zh-CN" altLang="en-US" dirty="0"/>
              <a:t>的三种方案之</a:t>
            </a:r>
            <a:r>
              <a:rPr lang="en-US" altLang="zh-CN" dirty="0"/>
              <a:t>VIPT</a:t>
            </a:r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919288" y="1484313"/>
            <a:ext cx="7943850" cy="5010150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EAB801-3C21-074C-CFD1-C66FCAD4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44</a:t>
            </a:fld>
            <a:endParaRPr lang="zh-CN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495600" y="2564904"/>
            <a:ext cx="7777162" cy="2160513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altLang="zh-CN" sz="5400" i="1" dirty="0">
                <a:solidFill>
                  <a:srgbClr val="993300"/>
                </a:solidFill>
                <a:ea typeface="微软雅黑" panose="020B0503020204020204" pitchFamily="34" charset="-122"/>
              </a:rPr>
              <a:t>Thanks for your time!</a:t>
            </a:r>
            <a:br>
              <a:rPr lang="en-US" altLang="zh-CN" sz="5400" i="1" dirty="0">
                <a:solidFill>
                  <a:srgbClr val="993300"/>
                </a:solidFill>
                <a:ea typeface="微软雅黑" panose="020B0503020204020204" pitchFamily="34" charset="-122"/>
              </a:rPr>
            </a:br>
            <a:r>
              <a:rPr lang="en-US" altLang="zh-CN" sz="5400" i="1" dirty="0">
                <a:solidFill>
                  <a:srgbClr val="993300"/>
                </a:solidFill>
                <a:ea typeface="微软雅黑" panose="020B0503020204020204" pitchFamily="34" charset="-122"/>
              </a:rPr>
              <a:t>Questions &amp; Answers</a:t>
            </a:r>
            <a:endParaRPr lang="en-US" altLang="ko-KR" sz="5400" i="1" dirty="0">
              <a:solidFill>
                <a:srgbClr val="993300"/>
              </a:solidFill>
              <a:ea typeface="굴림" pitchFamily="50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每个进程有独立的虚拟地址空间和自己的页表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95008" y="1484630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每个进程有一个完全属于自己的地址空间</a:t>
            </a:r>
          </a:p>
          <a:p>
            <a:pPr marL="742950" lvl="1" indent="-28575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4G（其中一部分归OS，一部分归应用）</a:t>
            </a:r>
          </a:p>
          <a:p>
            <a:pPr marL="742950" lvl="1" indent="-28575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在实验平台的处理器中有39位地址空间，512G</a:t>
            </a:r>
          </a:p>
          <a:p>
            <a:pPr marL="342900" lvl="0" indent="-34290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这个空间由一个页表（多级页表）描述</a:t>
            </a:r>
          </a:p>
          <a:p>
            <a:pPr marL="342900" lvl="0" indent="-34290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每个进程有一个独立的页表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和独立的存储空间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ym typeface="+mn-ea"/>
              </a:rPr>
              <a:t>只要页表不冲突，两个进程不会碰到同一个物理地址，因此也不会相互干扰</a:t>
            </a:r>
            <a:endParaRPr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lvl="0" indent="-34290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页表中描述了该进程的虚拟地址与该机器的物理地址的对应关系</a:t>
            </a:r>
          </a:p>
          <a:p>
            <a:pPr marL="742950" lvl="1" indent="-28575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vma</a:t>
            </a:r>
            <a:r>
              <a:rPr 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(maps)</a:t>
            </a: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描述了未在物理内存中的虚拟内存数据在哪里</a:t>
            </a:r>
          </a:p>
          <a:p>
            <a:pPr marL="285750" indent="-285750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3366"/>
                </a:solidFill>
                <a:sym typeface="+mn-ea"/>
              </a:rPr>
              <a:t>进程切换时，同步切换地址空间，通过改变页表寄存器实现</a:t>
            </a:r>
          </a:p>
          <a:p>
            <a:pPr marL="742950" lvl="1" indent="-285750" algn="l" eaLnBrk="0" fontAlgn="base" hangingPunct="0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340DE8-EC50-3826-E27A-29EA41B9E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80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系统当中的“页表们”</a:t>
            </a:r>
          </a:p>
        </p:txBody>
      </p:sp>
      <p:sp>
        <p:nvSpPr>
          <p:cNvPr id="7171" name="内容占位符 2"/>
          <p:cNvSpPr>
            <a:spLocks noGrp="1"/>
          </p:cNvSpPr>
          <p:nvPr>
            <p:ph idx="4294967295"/>
          </p:nvPr>
        </p:nvSpPr>
        <p:spPr>
          <a:xfrm>
            <a:off x="695400" y="1552553"/>
            <a:ext cx="10752137" cy="5010150"/>
          </a:xfrm>
          <a:prstGeom prst="rect">
            <a:avLst/>
          </a:prstGeom>
        </p:spPr>
        <p:txBody>
          <a:bodyPr/>
          <a:lstStyle/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当有某个进程需要更多的页框时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负责找到一个空白的页框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将这个页框交给目标进程，并修改该进程的页表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为了高效定位空白页框，系统需要维护一张表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该页表中记录了每个页框的使用情况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每次内存页的申请与释放，进程的销毁都会修改这张表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这张页表管理的是物理地址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因此，系统中存在两种“页表”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进程使用的叫</a:t>
            </a:r>
            <a:r>
              <a:rPr lang="en-US" altLang="zh-CN" dirty="0" err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page_table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，记录每个进程已经被分配的页，与物理内存的对应关系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系统整体使用的叫</a:t>
            </a:r>
            <a:r>
              <a:rPr lang="en-US" altLang="zh-CN" dirty="0" err="1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page_free_list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，用于记录还没有分配的物理页</a:t>
            </a:r>
            <a:endParaRPr lang="en-US" altLang="zh-CN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同时，系统中还存在一个虚拟内存布局图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maps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，用于记录未分配的页，对应的内容在磁盘的什么位置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DDFE3A9-ED57-FF09-56FB-E0B536C05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6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/>
      <p:bldP spid="7171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RISCV64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中的页表组织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2" y="1212056"/>
            <a:ext cx="6492652" cy="5318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5880" y="2871013"/>
            <a:ext cx="7557571" cy="233557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7658B-9CF5-8878-8A11-004210F1D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7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RISCV64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中的页表组织</a:t>
            </a: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9840" y="1484784"/>
            <a:ext cx="7452320" cy="4987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1E5E7D7-B0C1-3300-77B4-810F0423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进程创建时，内存管理模块发生了什么？</a:t>
            </a:r>
          </a:p>
        </p:txBody>
      </p:sp>
      <p:sp>
        <p:nvSpPr>
          <p:cNvPr id="10243" name="内容占位符 2"/>
          <p:cNvSpPr>
            <a:spLocks noGrp="1"/>
          </p:cNvSpPr>
          <p:nvPr>
            <p:ph idx="4294967295"/>
          </p:nvPr>
        </p:nvSpPr>
        <p:spPr>
          <a:xfrm>
            <a:off x="695008" y="1552575"/>
            <a:ext cx="10752137" cy="501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创建</a:t>
            </a:r>
            <a:r>
              <a:rPr lang="en-US" altLang="zh-CN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PCB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相关的数据结构 </a:t>
            </a:r>
            <a:endParaRPr lang="en-US"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分配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顶</a:t>
            </a: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级页表（页目录表）</a:t>
            </a:r>
          </a:p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应用程序加载，在虚拟地址中载入分段信息和部分数据指令</a:t>
            </a: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（预加载，可选）</a:t>
            </a:r>
            <a:endParaRPr dirty="0">
              <a:solidFill>
                <a:srgbClr val="003366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742950" lvl="1" indent="-285750" algn="l" fontAlgn="base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依据编译链接的结果，这些信息放在程序二进制头中</a:t>
            </a:r>
          </a:p>
          <a:p>
            <a:pPr marL="742950" lvl="1" indent="-285750" algn="l" fontAlgn="base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建立虚拟地址 与 文件内的物理偏移量的对应关系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maps)</a:t>
            </a:r>
            <a:endParaRPr lang="en-US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cs typeface="微软雅黑" panose="020B0503020204020204" pitchFamily="34" charset="-122"/>
                <a:sym typeface="+mn-ea"/>
              </a:rPr>
              <a:t>由就绪态转运行态，将顶级页表的物理地址放入</a:t>
            </a:r>
            <a:r>
              <a:rPr lang="en-US" altLang="zh-CN" dirty="0">
                <a:solidFill>
                  <a:srgbClr val="003366"/>
                </a:solidFill>
                <a:cs typeface="微软雅黑" panose="020B0503020204020204" pitchFamily="34" charset="-122"/>
                <a:sym typeface="+mn-ea"/>
              </a:rPr>
              <a:t>MMU</a:t>
            </a:r>
            <a:r>
              <a:rPr lang="zh-CN" altLang="en-US" dirty="0">
                <a:solidFill>
                  <a:srgbClr val="003366"/>
                </a:solidFill>
                <a:cs typeface="微软雅黑" panose="020B0503020204020204" pitchFamily="34" charset="-122"/>
                <a:sym typeface="+mn-ea"/>
              </a:rPr>
              <a:t>的相应寄存器中</a:t>
            </a:r>
          </a:p>
          <a:p>
            <a:pPr marL="742950" lvl="1" indent="-285750" fontAlgn="base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lang="en-US" altLang="zh-CN" dirty="0">
                <a:cs typeface="微软雅黑" panose="020B0503020204020204" pitchFamily="34" charset="-122"/>
                <a:sym typeface="+mn-ea"/>
              </a:rPr>
              <a:t>X86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是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CR3, RISCV</a:t>
            </a:r>
            <a:r>
              <a:rPr lang="zh-CN" altLang="en-US" dirty="0">
                <a:cs typeface="微软雅黑" panose="020B0503020204020204" pitchFamily="34" charset="-122"/>
                <a:sym typeface="+mn-ea"/>
              </a:rPr>
              <a:t>是</a:t>
            </a:r>
            <a:r>
              <a:rPr lang="en-US" altLang="zh-CN" dirty="0">
                <a:cs typeface="微软雅黑" panose="020B0503020204020204" pitchFamily="34" charset="-122"/>
                <a:sym typeface="+mn-ea"/>
              </a:rPr>
              <a:t>SATP</a:t>
            </a: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将PC转去main以执行程序</a:t>
            </a:r>
          </a:p>
          <a:p>
            <a:pPr marL="342900" lvl="0" indent="-342900" algn="l" fontAlgn="base">
              <a:lnSpc>
                <a:spcPct val="120000"/>
              </a:lnSpc>
              <a:spcBef>
                <a:spcPts val="0"/>
              </a:spcBef>
              <a:buClr>
                <a:srgbClr val="000000"/>
              </a:buClr>
              <a:buSzPct val="80000"/>
              <a:buFont typeface="Wingdings" panose="05000000000000000000" pitchFamily="2" charset="2"/>
              <a:buChar char="¢"/>
            </a:pPr>
            <a:r>
              <a:rPr lang="zh-CN" altLang="en-US"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程序运行，访问</a:t>
            </a:r>
            <a:r>
              <a:rPr dirty="0">
                <a:solidFill>
                  <a:srgbClr val="0033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指令数据引发缺页，OS加载新的数据</a:t>
            </a:r>
          </a:p>
          <a:p>
            <a:pPr marL="742950" lvl="1" indent="-285750" algn="l" fontAlgn="base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r>
              <a:rPr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如果该虚拟地址的页表不存在，则需创建页表</a:t>
            </a:r>
          </a:p>
          <a:p>
            <a:pPr marL="742950" lvl="1" indent="-285750" algn="l" fontAlgn="base">
              <a:lnSpc>
                <a:spcPct val="120000"/>
              </a:lnSpc>
              <a:spcBef>
                <a:spcPts val="0"/>
              </a:spcBef>
              <a:buClr>
                <a:srgbClr val="C0C9F6"/>
              </a:buClr>
              <a:buSzPct val="80000"/>
              <a:buFont typeface="Wingdings" panose="05000000000000000000" pitchFamily="2" charset="2"/>
              <a:buChar char="l"/>
            </a:pPr>
            <a:endParaRPr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582E162-5130-2D33-ED8A-AE7D193BD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09BB76-661F-4F23-A2E6-DCF093FEDF36}" type="slidenum">
              <a:rPr lang="zh-CN" altLang="en-US" smtClean="0"/>
              <a:pPr/>
              <a:t>9</a:t>
            </a:fld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GFiNzE5NDY3N2UwMTA1NmU1NDc3ZjMwNzc5ZTMzZDk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微软雅黑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psh3_Print</Template>
  <TotalTime>0</TotalTime>
  <Words>2584</Words>
  <Application>Microsoft Office PowerPoint</Application>
  <PresentationFormat>宽屏</PresentationFormat>
  <Paragraphs>407</Paragraphs>
  <Slides>45</Slides>
  <Notes>5</Notes>
  <HiddenSlides>1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0" baseType="lpstr">
      <vt:lpstr>PingFang SC</vt:lpstr>
      <vt:lpstr>等线</vt:lpstr>
      <vt:lpstr>等线</vt:lpstr>
      <vt:lpstr>黑体</vt:lpstr>
      <vt:lpstr>华文琥珀</vt:lpstr>
      <vt:lpstr>喵呜黑体</vt:lpstr>
      <vt:lpstr>微软雅黑</vt:lpstr>
      <vt:lpstr>张海山锐谐体2.0-授权联系：Samtype@QQ.com</vt:lpstr>
      <vt:lpstr>Arial</vt:lpstr>
      <vt:lpstr>Courier New</vt:lpstr>
      <vt:lpstr>Times New Roman</vt:lpstr>
      <vt:lpstr>Verdana</vt:lpstr>
      <vt:lpstr>Wingdings</vt:lpstr>
      <vt:lpstr>自定义设计方案</vt:lpstr>
      <vt:lpstr>Chart</vt:lpstr>
      <vt:lpstr>操作系统</vt:lpstr>
      <vt:lpstr>章节4：内存管理(答疑解惑)</vt:lpstr>
      <vt:lpstr>CPU运行的地址空间是虚拟还是物理的？</vt:lpstr>
      <vt:lpstr>系统当中有几个页表？</vt:lpstr>
      <vt:lpstr>每个进程有独立的虚拟地址空间和自己的页表</vt:lpstr>
      <vt:lpstr>系统当中的“页表们”</vt:lpstr>
      <vt:lpstr>RISCV64中的页表组织</vt:lpstr>
      <vt:lpstr>RISCV64中的页表组织</vt:lpstr>
      <vt:lpstr>进程创建时，内存管理模块发生了什么？</vt:lpstr>
      <vt:lpstr>Linux进程的创建和管理</vt:lpstr>
      <vt:lpstr>Linux进程的创建和管理</vt:lpstr>
      <vt:lpstr>fork调用前</vt:lpstr>
      <vt:lpstr>fork调用后（浅拷贝机制）</vt:lpstr>
      <vt:lpstr>fork调用后（真正被实现的浅拷贝机制）</vt:lpstr>
      <vt:lpstr>fork调用后（写时复制）</vt:lpstr>
      <vt:lpstr>fork调用后,exec调用，执行了一段时间后</vt:lpstr>
      <vt:lpstr>进程需要内存时发生了什么</vt:lpstr>
      <vt:lpstr>进程的创建和管理</vt:lpstr>
      <vt:lpstr>进程调度时发生了什么</vt:lpstr>
      <vt:lpstr>Case of MFT</vt:lpstr>
      <vt:lpstr>负载控制</vt:lpstr>
      <vt:lpstr>抖动问题(thrashing)</vt:lpstr>
      <vt:lpstr>发生抖动了怎么办？</vt:lpstr>
      <vt:lpstr>思考：让进程无序的抢夺内存合理吗？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Case Study: HarmonyOS HyperHold</vt:lpstr>
      <vt:lpstr>Case Study: HarmonyOS HyperHold</vt:lpstr>
      <vt:lpstr>Case Study: HarmonyOS HyperHold</vt:lpstr>
      <vt:lpstr>一个完整的页面访问过程可能发生了什么</vt:lpstr>
      <vt:lpstr>从硬件的视角看地址翻译</vt:lpstr>
      <vt:lpstr>从硬件的视角看地址翻译</vt:lpstr>
      <vt:lpstr>再谈一谈cache</vt:lpstr>
      <vt:lpstr>哪一种cache方案更合理？</vt:lpstr>
      <vt:lpstr>Cache的三种方案之VIVT</vt:lpstr>
      <vt:lpstr>Cache的三种方案之PIPT</vt:lpstr>
      <vt:lpstr>Cache的三种方案之VIPT</vt:lpstr>
      <vt:lpstr>Thanks for your time! Questions &amp; 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13</cp:revision>
  <dcterms:created xsi:type="dcterms:W3CDTF">2023-10-16T11:19:00Z</dcterms:created>
  <dcterms:modified xsi:type="dcterms:W3CDTF">2025-01-07T10:42:05Z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9748E8C8837649E5BAF75818022F4B32_12</vt:lpwstr>
  </property>
  <property fmtid="{D5CDD505-2E9C-101B-9397-08002B2CF9AE}" pid="3" name="KSOProductBuildVer">
    <vt:lpwstr>2052-12.1.0.17857</vt:lpwstr>
  </property>
</Properties>
</file>