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33"/>
  </p:notesMasterIdLst>
  <p:sldIdLst>
    <p:sldId id="653" r:id="rId2"/>
    <p:sldId id="1962" r:id="rId3"/>
    <p:sldId id="259" r:id="rId4"/>
    <p:sldId id="260" r:id="rId5"/>
    <p:sldId id="29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91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orient="horz" pos="3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2" autoAdjust="0"/>
    <p:restoredTop sz="94660"/>
  </p:normalViewPr>
  <p:slideViewPr>
    <p:cSldViewPr snapToGrid="0">
      <p:cViewPr varScale="1">
        <p:scale>
          <a:sx n="62" d="100"/>
          <a:sy n="62" d="100"/>
        </p:scale>
        <p:origin x="43" y="494"/>
      </p:cViewPr>
      <p:guideLst>
        <p:guide pos="438"/>
        <p:guide orient="horz" pos="36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0D415-073F-42C2-B780-FB5B35AF3DC4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0436C-B5CE-4262-BBE6-EA50C86D6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42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2EC2A0-6CE8-46C2-A634-8EE786004A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19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2EC2A0-6CE8-46C2-A634-8EE786004A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8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>
            <a:extLst>
              <a:ext uri="{FF2B5EF4-FFF2-40B4-BE49-F238E27FC236}">
                <a16:creationId xmlns:a16="http://schemas.microsoft.com/office/drawing/2014/main" id="{116E3390-3EA8-507A-8C70-46859703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4D899C50-229B-2CCA-DEEF-34565CAFD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99" y="1569767"/>
            <a:ext cx="10801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/>
              <a:t>单击此处编辑母版文本样式</a:t>
            </a:r>
          </a:p>
          <a:p>
            <a:pPr marL="742950" lvl="1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D51C00C-6AAB-53E5-50AD-7B8C4C057C06}"/>
              </a:ext>
            </a:extLst>
          </p:cNvPr>
          <p:cNvGrpSpPr/>
          <p:nvPr userDrawn="1"/>
        </p:nvGrpSpPr>
        <p:grpSpPr>
          <a:xfrm>
            <a:off x="0" y="980758"/>
            <a:ext cx="633730" cy="406400"/>
            <a:chOff x="56" y="2009"/>
            <a:chExt cx="998" cy="640"/>
          </a:xfrm>
        </p:grpSpPr>
        <p:sp>
          <p:nvSpPr>
            <p:cNvPr id="10" name="任意多边形: 形状 7">
              <a:extLst>
                <a:ext uri="{FF2B5EF4-FFF2-40B4-BE49-F238E27FC236}">
                  <a16:creationId xmlns:a16="http://schemas.microsoft.com/office/drawing/2014/main" id="{FD61A695-8ECE-F40C-C62B-CFC9FE2EEC36}"/>
                </a:ext>
              </a:extLst>
            </p:cNvPr>
            <p:cNvSpPr/>
            <p:nvPr/>
          </p:nvSpPr>
          <p:spPr>
            <a:xfrm>
              <a:off x="56" y="2009"/>
              <a:ext cx="999" cy="641"/>
            </a:xfrm>
            <a:custGeom>
              <a:avLst/>
              <a:gdLst>
                <a:gd name="connsiteX0" fmla="*/ 0 w 999"/>
                <a:gd name="connsiteY0" fmla="*/ 2 h 641"/>
                <a:gd name="connsiteX1" fmla="*/ 761 w 999"/>
                <a:gd name="connsiteY1" fmla="*/ 0 h 641"/>
                <a:gd name="connsiteX2" fmla="*/ 999 w 999"/>
                <a:gd name="connsiteY2" fmla="*/ 321 h 641"/>
                <a:gd name="connsiteX3" fmla="*/ 750 w 999"/>
                <a:gd name="connsiteY3" fmla="*/ 641 h 641"/>
                <a:gd name="connsiteX4" fmla="*/ 0 w 999"/>
                <a:gd name="connsiteY4" fmla="*/ 639 h 641"/>
                <a:gd name="connsiteX5" fmla="*/ 0 w 999"/>
                <a:gd name="connsiteY5" fmla="*/ 2 h 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" h="641">
                  <a:moveTo>
                    <a:pt x="0" y="2"/>
                  </a:moveTo>
                  <a:lnTo>
                    <a:pt x="761" y="0"/>
                  </a:lnTo>
                  <a:cubicBezTo>
                    <a:pt x="864" y="0"/>
                    <a:pt x="999" y="145"/>
                    <a:pt x="999" y="321"/>
                  </a:cubicBezTo>
                  <a:cubicBezTo>
                    <a:pt x="999" y="496"/>
                    <a:pt x="853" y="641"/>
                    <a:pt x="750" y="641"/>
                  </a:cubicBezTo>
                  <a:lnTo>
                    <a:pt x="0" y="63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12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52B1E43-6C0F-A567-B31E-AC57BE08FDCB}"/>
                </a:ext>
              </a:extLst>
            </p:cNvPr>
            <p:cNvSpPr/>
            <p:nvPr/>
          </p:nvSpPr>
          <p:spPr>
            <a:xfrm>
              <a:off x="488" y="2111"/>
              <a:ext cx="437" cy="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E9DB242-AF81-E129-581F-768C4D0BEB28}"/>
              </a:ext>
            </a:extLst>
          </p:cNvPr>
          <p:cNvSpPr txBox="1"/>
          <p:nvPr userDrawn="1"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IPC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与并发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--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线程</a:t>
            </a:r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9B18E5A6-47D1-926A-F09C-89054F372D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4176" y="6547262"/>
            <a:ext cx="2844800" cy="30480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3EAEF3E-19BA-4213-A85B-1F689728CEC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765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1" y="304800"/>
            <a:ext cx="2688167" cy="6019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1" y="304800"/>
            <a:ext cx="7861300" cy="6019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1EBB3-3E84-49FA-B91F-7EF666384B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256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95400" y="1371600"/>
            <a:ext cx="5274733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3334" y="1371600"/>
            <a:ext cx="5274733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282E1-CAC2-4021-9FE3-D87A9FFFE4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6582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D5C89-3F50-4E78-90D8-3CB123F8C3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7095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_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-26035" y="-635"/>
            <a:ext cx="12217400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F9C054-BF2A-43A1-85AA-30C75C185C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0"/>
            <a:ext cx="3238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FA4879A-8191-8BBF-279C-805AAE26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 anchor="ctr"/>
          <a:lstStyle>
            <a:lvl1pPr algn="l">
              <a:defRPr sz="3600"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79CC67-C340-6B77-EBDF-6EEDA300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99" y="1569767"/>
            <a:ext cx="10801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0CAB6-DCBA-48AB-D6E7-7774F70C77ED}"/>
              </a:ext>
            </a:extLst>
          </p:cNvPr>
          <p:cNvSpPr txBox="1"/>
          <p:nvPr userDrawn="1"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IPC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与并发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--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线程</a:t>
            </a: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47948F17-A2B7-181B-9522-5C58925BA9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4176" y="6547262"/>
            <a:ext cx="2844800" cy="30480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3EAEF3E-19BA-4213-A85B-1F689728CEC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834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371600"/>
            <a:ext cx="5274733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3334" y="1371600"/>
            <a:ext cx="5274733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AEF3E-19BA-4213-A85B-1F689728CE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312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9EF51-6B99-4AD4-83F1-F6D419B391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5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20DB9-B0E4-4A81-988C-FBBB732D6F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056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35390-FBD5-4AD1-9630-7751BB08F3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540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EC0BD-1C9B-4238-BAF6-47B27DB792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13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AC306-6975-496A-BFBA-CFB773CDDF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250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1371600"/>
            <a:ext cx="10752667" cy="50101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A2EBF-6055-449F-99EE-9C06F5875D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683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AC2572-95AB-FC27-F772-FAB116400E94}"/>
              </a:ext>
            </a:extLst>
          </p:cNvPr>
          <p:cNvSpPr/>
          <p:nvPr userDrawn="1"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7EE290-F4D2-7CCC-9476-580C9C4BBAD1}"/>
              </a:ext>
            </a:extLst>
          </p:cNvPr>
          <p:cNvSpPr/>
          <p:nvPr userDrawn="1"/>
        </p:nvSpPr>
        <p:spPr>
          <a:xfrm>
            <a:off x="-637" y="-635"/>
            <a:ext cx="12192001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2428B3-15CD-481B-8312-D802C2AA737B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49" y="0"/>
            <a:ext cx="3238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3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435767"/>
            <a:ext cx="12192000" cy="11922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sz="6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991390" y="3895318"/>
            <a:ext cx="8607425" cy="192405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zh-CN" altLang="en-US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宫晓利、蒲凌君、张久武    </a:t>
            </a:r>
            <a:endParaRPr lang="en-US" altLang="zh-CN" sz="24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gongxiaoli@nankai.edu.cn</a:t>
            </a:r>
            <a:r>
              <a:rPr lang="zh-CN" altLang="en-US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、pulingjun</a:t>
            </a:r>
            <a:r>
              <a:rPr lang="en-US" altLang="zh-CN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@nankai.edu.cn</a:t>
            </a:r>
            <a:r>
              <a:rPr lang="zh-CN" altLang="en-US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zhangjiuwu@nankai.edu.cn</a:t>
            </a:r>
            <a:endParaRPr lang="zh-CN" altLang="en-US" sz="24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南开大学 计算机学院  网络空间安全学院</a:t>
            </a:r>
            <a:endParaRPr lang="en-US" altLang="zh-CN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zh-CN" altLang="en-US" sz="24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flipV="1">
            <a:off x="2133974" y="3701853"/>
            <a:ext cx="8322258" cy="45719"/>
          </a:xfrm>
          <a:prstGeom prst="round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98895" y="1233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89"/>
    </mc:Choice>
    <mc:Fallback xmlns="">
      <p:transition spd="slow" advTm="151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Implementing Threads (2)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6D0BF87-3297-55E2-5D02-2D4C08A5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线程库概念</a:t>
            </a:r>
          </a:p>
          <a:p>
            <a:pPr lvl="1"/>
            <a:r>
              <a:rPr lang="en-US" altLang="zh-CN" dirty="0"/>
              <a:t> OS</a:t>
            </a:r>
            <a:r>
              <a:rPr lang="zh-CN" altLang="en-US" dirty="0"/>
              <a:t>可实现</a:t>
            </a:r>
            <a:r>
              <a:rPr lang="en-US" altLang="zh-CN" dirty="0"/>
              <a:t>Multi-Tasking</a:t>
            </a:r>
            <a:r>
              <a:rPr lang="zh-CN" altLang="en-US" dirty="0"/>
              <a:t>，并实现各个</a:t>
            </a:r>
            <a:r>
              <a:rPr lang="en-US" altLang="zh-CN" dirty="0"/>
              <a:t>Task</a:t>
            </a:r>
            <a:r>
              <a:rPr lang="zh-CN" altLang="en-US" dirty="0"/>
              <a:t>寻址空间的隔离。</a:t>
            </a:r>
          </a:p>
          <a:p>
            <a:pPr lvl="1"/>
            <a:r>
              <a:rPr lang="zh-CN" altLang="en-US" dirty="0"/>
              <a:t> 多数现代</a:t>
            </a:r>
            <a:r>
              <a:rPr lang="en-US" altLang="zh-CN" dirty="0"/>
              <a:t>OS</a:t>
            </a:r>
            <a:r>
              <a:rPr lang="zh-CN" altLang="en-US" dirty="0"/>
              <a:t>都提供了多进程的支持，但不一定提供</a:t>
            </a:r>
            <a:r>
              <a:rPr lang="en-US" altLang="zh-CN" dirty="0"/>
              <a:t>Multi-Threading</a:t>
            </a:r>
            <a:r>
              <a:rPr lang="zh-CN" altLang="en-US" dirty="0"/>
              <a:t>（多线程）的支持。对这些</a:t>
            </a:r>
            <a:r>
              <a:rPr lang="en-US" altLang="zh-CN" dirty="0"/>
              <a:t>OS</a:t>
            </a:r>
            <a:r>
              <a:rPr lang="zh-CN" altLang="en-US" dirty="0"/>
              <a:t>，要想利用</a:t>
            </a:r>
            <a:r>
              <a:rPr lang="en-US" altLang="zh-CN" dirty="0"/>
              <a:t>Multi-Threading</a:t>
            </a:r>
            <a:r>
              <a:rPr lang="zh-CN" altLang="en-US" dirty="0"/>
              <a:t>的优点，就必须在用户态下提供多线程库，线程库的处理对下层</a:t>
            </a:r>
            <a:r>
              <a:rPr lang="en-US" altLang="zh-CN" dirty="0"/>
              <a:t>OS</a:t>
            </a:r>
            <a:r>
              <a:rPr lang="zh-CN" altLang="en-US" dirty="0"/>
              <a:t>是完全透明的。</a:t>
            </a:r>
          </a:p>
          <a:p>
            <a:pPr lvl="1"/>
            <a:r>
              <a:rPr lang="zh-CN" altLang="en-US" dirty="0"/>
              <a:t> 即便提供核心线程支持的系统，也有必要提供线程库，以简化或有利于线程机制的使用。</a:t>
            </a:r>
          </a:p>
          <a:p>
            <a:pPr lvl="1"/>
            <a:r>
              <a:rPr lang="zh-CN" altLang="en-US" dirty="0"/>
              <a:t> 线程库提供：：</a:t>
            </a:r>
            <a:r>
              <a:rPr lang="en-US" altLang="zh-CN" dirty="0"/>
              <a:t>(1)</a:t>
            </a:r>
            <a:r>
              <a:rPr lang="zh-CN" altLang="en-US" dirty="0"/>
              <a:t>合适的多线程编程的接口；</a:t>
            </a:r>
            <a:r>
              <a:rPr lang="en-US" altLang="zh-CN" dirty="0"/>
              <a:t>(2)</a:t>
            </a:r>
            <a:r>
              <a:rPr lang="zh-CN" altLang="en-US" dirty="0"/>
              <a:t>记录线程状态和调度各线程的运行机制。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7F955FC-7E53-BDD7-E358-DC5F42B0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08750"/>
            <a:ext cx="2844800" cy="3048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Aft>
                <a:spcPct val="0"/>
              </a:spcAft>
              <a:defRPr/>
            </a:pPr>
            <a:fld id="{B40D5C89-3F50-4E78-90D8-3CB123F8C3B8}" type="slidenum">
              <a:rPr lang="en-US" altLang="ko-KR">
                <a:solidFill>
                  <a:srgbClr val="FFFFFF"/>
                </a:solidFill>
                <a:latin typeface="Verdana" panose="020B0604030504040204" pitchFamily="34" charset="0"/>
              </a:rPr>
              <a:pPr algn="r" defTabSz="914400" fontAlgn="base">
                <a:spcAft>
                  <a:spcPct val="0"/>
                </a:spcAft>
                <a:defRPr/>
              </a:pPr>
              <a:t>10</a:t>
            </a:fld>
            <a:endParaRPr lang="en-US" altLang="ko-KR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5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Implementing Threads (3)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2934CE-CDEA-FA13-A097-7BC848933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在系统内部 可以用多种方式实现线程机制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纯用户级线程（</a:t>
            </a:r>
            <a:r>
              <a:rPr lang="en-US" altLang="zh-CN" dirty="0"/>
              <a:t>ULT</a:t>
            </a:r>
            <a:r>
              <a:rPr lang="zh-CN" altLang="en-US" dirty="0"/>
              <a:t>）：线程的管理全部由用户程序完成，核心部分只对进程管理，但增加“线程库”概念。</a:t>
            </a:r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"/>
          <a:stretch/>
        </p:blipFill>
        <p:spPr bwMode="auto">
          <a:xfrm>
            <a:off x="4214811" y="2844754"/>
            <a:ext cx="3762375" cy="3076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/>
          <a:stretch/>
        </p:blipFill>
        <p:spPr bwMode="auto">
          <a:xfrm>
            <a:off x="4214811" y="5921105"/>
            <a:ext cx="3762375" cy="47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9B1DD-A6F2-798B-A2B8-765D74B3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08750"/>
            <a:ext cx="2844800" cy="3048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Aft>
                <a:spcPct val="0"/>
              </a:spcAft>
              <a:defRPr/>
            </a:pPr>
            <a:fld id="{B40D5C89-3F50-4E78-90D8-3CB123F8C3B8}" type="slidenum">
              <a:rPr lang="en-US" altLang="ko-KR">
                <a:solidFill>
                  <a:srgbClr val="FFFFFF"/>
                </a:solidFill>
                <a:latin typeface="Verdana" panose="020B0604030504040204" pitchFamily="34" charset="0"/>
              </a:rPr>
              <a:pPr algn="r" defTabSz="914400" fontAlgn="base">
                <a:spcAft>
                  <a:spcPct val="0"/>
                </a:spcAft>
                <a:defRPr/>
              </a:pPr>
              <a:t>11</a:t>
            </a:fld>
            <a:endParaRPr lang="en-US" altLang="ko-KR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17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Implementing Threads (4)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7DC9AC9-886D-F767-00DA-7B7E97AAA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ULT</a:t>
            </a:r>
            <a:r>
              <a:rPr lang="zh-CN" altLang="en-US" dirty="0"/>
              <a:t>实现具体描述：</a:t>
            </a:r>
            <a:endParaRPr lang="en-US" altLang="zh-CN" dirty="0"/>
          </a:p>
          <a:p>
            <a:pPr lvl="1"/>
            <a:r>
              <a:rPr lang="zh-CN" altLang="en-US" dirty="0"/>
              <a:t>进程表在核心区</a:t>
            </a:r>
          </a:p>
          <a:p>
            <a:pPr lvl="1"/>
            <a:r>
              <a:rPr lang="zh-CN" altLang="en-US" dirty="0"/>
              <a:t>线程表在用户区</a:t>
            </a:r>
          </a:p>
          <a:p>
            <a:pPr lvl="1"/>
            <a:r>
              <a:rPr lang="zh-CN" altLang="en-US" dirty="0"/>
              <a:t>线程执行需要一个支持系统（线程库）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21508" name="Picture 6" descr="2-1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801" y="1538018"/>
            <a:ext cx="5153025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73848DD-F307-5008-7644-E4BE1DEA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08750"/>
            <a:ext cx="2844800" cy="3048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Aft>
                <a:spcPct val="0"/>
              </a:spcAft>
              <a:defRPr/>
            </a:pPr>
            <a:fld id="{B40D5C89-3F50-4E78-90D8-3CB123F8C3B8}" type="slidenum">
              <a:rPr lang="en-US" altLang="ko-KR">
                <a:solidFill>
                  <a:srgbClr val="FFFFFF"/>
                </a:solidFill>
                <a:latin typeface="Verdana" panose="020B0604030504040204" pitchFamily="34" charset="0"/>
              </a:rPr>
              <a:pPr algn="r" defTabSz="914400" fontAlgn="base">
                <a:spcAft>
                  <a:spcPct val="0"/>
                </a:spcAft>
                <a:defRPr/>
              </a:pPr>
              <a:t>12</a:t>
            </a:fld>
            <a:endParaRPr lang="en-US" altLang="ko-KR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8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Implementing Threads (1)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F501CC2-D592-DB91-3456-8C6111106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当用户需使用线程时可依赖系统提供的线程库，</a:t>
            </a:r>
            <a:r>
              <a:rPr lang="en-US" altLang="zh-CN" dirty="0" err="1"/>
              <a:t>Pthread</a:t>
            </a:r>
            <a:r>
              <a:rPr lang="en-US" altLang="zh-CN" dirty="0"/>
              <a:t> </a:t>
            </a:r>
            <a:r>
              <a:rPr lang="zh-CN" altLang="en-US" dirty="0"/>
              <a:t>线程库支持的典型调用：（见</a:t>
            </a:r>
            <a:r>
              <a:rPr lang="en-US" altLang="zh-CN" dirty="0"/>
              <a:t>P59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623888" y="2538432"/>
            <a:ext cx="10801200" cy="3970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/>
            </a:lvl9pPr>
          </a:lstStyle>
          <a:p>
            <a:pPr lvl="1">
              <a:lnSpc>
                <a:spcPct val="150000"/>
              </a:lnSpc>
            </a:pPr>
            <a:r>
              <a:rPr lang="en-US" altLang="zh-CN" dirty="0" err="1"/>
              <a:t>pthread_create</a:t>
            </a:r>
            <a:r>
              <a:rPr lang="en-US" altLang="zh-CN" dirty="0"/>
              <a:t>        </a:t>
            </a:r>
            <a:r>
              <a:rPr lang="zh-CN" altLang="en-US" dirty="0"/>
              <a:t>创建新线程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pthread_exit</a:t>
            </a:r>
            <a:r>
              <a:rPr lang="en-US" altLang="zh-CN" dirty="0"/>
              <a:t>           </a:t>
            </a:r>
            <a:r>
              <a:rPr lang="zh-CN" altLang="en-US" dirty="0"/>
              <a:t>结束调用的线程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pthread_join</a:t>
            </a:r>
            <a:r>
              <a:rPr lang="en-US" altLang="zh-CN" dirty="0"/>
              <a:t>           </a:t>
            </a:r>
            <a:r>
              <a:rPr lang="zh-CN" altLang="en-US" dirty="0"/>
              <a:t>等待一个线程退出（同步）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pthread_yield</a:t>
            </a:r>
            <a:r>
              <a:rPr lang="en-US" altLang="zh-CN" dirty="0"/>
              <a:t>         </a:t>
            </a:r>
            <a:r>
              <a:rPr lang="zh-CN" altLang="en-US" dirty="0"/>
              <a:t>释放</a:t>
            </a:r>
            <a:r>
              <a:rPr lang="en-US" altLang="zh-CN" dirty="0"/>
              <a:t>CPU</a:t>
            </a:r>
            <a:r>
              <a:rPr lang="zh-CN" altLang="en-US" dirty="0"/>
              <a:t>让其运行另一线程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pthread_attr_init</a:t>
            </a:r>
            <a:r>
              <a:rPr lang="en-US" altLang="zh-CN" dirty="0"/>
              <a:t>     </a:t>
            </a:r>
            <a:r>
              <a:rPr lang="zh-CN" altLang="en-US" dirty="0"/>
              <a:t>初始化一个线程属性结构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pthread_attr_destroy</a:t>
            </a:r>
            <a:r>
              <a:rPr lang="en-US" altLang="zh-CN" dirty="0"/>
              <a:t>  </a:t>
            </a:r>
            <a:r>
              <a:rPr lang="zh-CN" altLang="en-US" dirty="0"/>
              <a:t>删除一个线程属性结构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FFD24-F956-A897-EE08-E755B4EB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08750"/>
            <a:ext cx="2844800" cy="3048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Aft>
                <a:spcPct val="0"/>
              </a:spcAft>
              <a:defRPr/>
            </a:pPr>
            <a:fld id="{B40D5C89-3F50-4E78-90D8-3CB123F8C3B8}" type="slidenum">
              <a:rPr lang="en-US" altLang="ko-KR">
                <a:solidFill>
                  <a:srgbClr val="FFFFFF"/>
                </a:solidFill>
                <a:latin typeface="Verdana" panose="020B0604030504040204" pitchFamily="34" charset="0"/>
              </a:rPr>
              <a:pPr algn="r" defTabSz="914400" fontAlgn="base">
                <a:spcAft>
                  <a:spcPct val="0"/>
                </a:spcAft>
                <a:defRPr/>
              </a:pPr>
              <a:t>13</a:t>
            </a:fld>
            <a:endParaRPr lang="en-US" altLang="ko-KR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22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Implementing Threads (5)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57A501C-495F-27AC-3F0E-6875651E3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ULT</a:t>
            </a:r>
            <a:r>
              <a:rPr lang="zh-CN" altLang="en-US" dirty="0"/>
              <a:t>管理优势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线程切换不需要内核模式特权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线程调用可以是应用程序级的</a:t>
            </a:r>
            <a:r>
              <a:rPr lang="en-US" altLang="zh-CN" dirty="0"/>
              <a:t>,</a:t>
            </a:r>
            <a:r>
              <a:rPr lang="zh-CN" altLang="en-US" dirty="0"/>
              <a:t>根据需要可改变调度算法</a:t>
            </a:r>
            <a:r>
              <a:rPr lang="en-US" altLang="zh-CN" dirty="0"/>
              <a:t>,</a:t>
            </a:r>
            <a:r>
              <a:rPr lang="zh-CN" altLang="en-US" dirty="0"/>
              <a:t>但不会影响底层的操作系统调度程序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 ULT</a:t>
            </a:r>
            <a:r>
              <a:rPr lang="zh-CN" altLang="en-US" dirty="0"/>
              <a:t>管理模式可以在任何操作系统中运行</a:t>
            </a:r>
            <a:r>
              <a:rPr lang="en-US" altLang="zh-CN" dirty="0"/>
              <a:t>,</a:t>
            </a:r>
            <a:r>
              <a:rPr lang="zh-CN" altLang="en-US" dirty="0"/>
              <a:t>不需要修改系统内核</a:t>
            </a:r>
            <a:r>
              <a:rPr lang="en-US" altLang="zh-CN" dirty="0"/>
              <a:t>,</a:t>
            </a:r>
            <a:r>
              <a:rPr lang="zh-CN" altLang="en-US" dirty="0"/>
              <a:t>线程库是提供应用的实用程序。</a:t>
            </a:r>
          </a:p>
          <a:p>
            <a:r>
              <a:rPr lang="en-US" altLang="zh-CN" dirty="0"/>
              <a:t>ULT</a:t>
            </a:r>
            <a:r>
              <a:rPr lang="zh-CN" altLang="en-US" dirty="0"/>
              <a:t>的劣势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系统调用会引起进程阻塞</a:t>
            </a:r>
          </a:p>
          <a:p>
            <a:pPr lvl="1"/>
            <a:r>
              <a:rPr lang="zh-CN" altLang="en-US" dirty="0"/>
              <a:t> 这种线程不利于使用多处理器并行</a:t>
            </a:r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632DF-4ED4-02C1-16AC-54956F64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08750"/>
            <a:ext cx="2844800" cy="3048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Aft>
                <a:spcPct val="0"/>
              </a:spcAft>
              <a:defRPr/>
            </a:pPr>
            <a:fld id="{B40D5C89-3F50-4E78-90D8-3CB123F8C3B8}" type="slidenum">
              <a:rPr lang="en-US" altLang="ko-KR">
                <a:solidFill>
                  <a:srgbClr val="FFFFFF"/>
                </a:solidFill>
                <a:latin typeface="Verdana" panose="020B0604030504040204" pitchFamily="34" charset="0"/>
              </a:rPr>
              <a:pPr algn="r" defTabSz="914400" fontAlgn="base">
                <a:spcAft>
                  <a:spcPct val="0"/>
                </a:spcAft>
                <a:defRPr/>
              </a:pPr>
              <a:t>14</a:t>
            </a:fld>
            <a:endParaRPr lang="en-US" altLang="ko-KR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185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Implementing Threads (6)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12AFD41-1BC3-7D7F-E3B4-42163A6BF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99" y="1569767"/>
            <a:ext cx="10801200" cy="1041671"/>
          </a:xfrm>
        </p:spPr>
        <p:txBody>
          <a:bodyPr/>
          <a:lstStyle/>
          <a:p>
            <a:r>
              <a:rPr lang="en-US" altLang="zh-CN" dirty="0"/>
              <a:t>2) </a:t>
            </a:r>
            <a:r>
              <a:rPr lang="zh-CN" altLang="en-US" dirty="0"/>
              <a:t>核心级线程（</a:t>
            </a:r>
            <a:r>
              <a:rPr lang="en-US" altLang="zh-CN" dirty="0"/>
              <a:t>KLT</a:t>
            </a:r>
            <a:r>
              <a:rPr lang="zh-CN" altLang="en-US" dirty="0"/>
              <a:t>）：线程由</a:t>
            </a:r>
            <a:r>
              <a:rPr lang="en-US" altLang="zh-CN" dirty="0"/>
              <a:t>OS</a:t>
            </a:r>
            <a:r>
              <a:rPr lang="zh-CN" altLang="en-US" dirty="0"/>
              <a:t>内核进行管理，内核给应用程序级提供系统调用，实现对线程的使用。</a:t>
            </a:r>
          </a:p>
          <a:p>
            <a:endParaRPr lang="zh-CN" altLang="en-US" dirty="0"/>
          </a:p>
        </p:txBody>
      </p:sp>
      <p:grpSp>
        <p:nvGrpSpPr>
          <p:cNvPr id="23557" name="Group 6"/>
          <p:cNvGrpSpPr>
            <a:grpSpLocks/>
          </p:cNvGrpSpPr>
          <p:nvPr/>
        </p:nvGrpSpPr>
        <p:grpSpPr bwMode="auto">
          <a:xfrm>
            <a:off x="8710041" y="2341563"/>
            <a:ext cx="2057400" cy="3810000"/>
            <a:chOff x="1728" y="1056"/>
            <a:chExt cx="1296" cy="2400"/>
          </a:xfrm>
        </p:grpSpPr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1728" y="187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1920" y="148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2304" y="148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2688" y="148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3" name="Freeform 11"/>
            <p:cNvSpPr>
              <a:spLocks/>
            </p:cNvSpPr>
            <p:nvPr/>
          </p:nvSpPr>
          <p:spPr bwMode="auto">
            <a:xfrm>
              <a:off x="1824" y="1056"/>
              <a:ext cx="152" cy="440"/>
            </a:xfrm>
            <a:custGeom>
              <a:avLst/>
              <a:gdLst>
                <a:gd name="T0" fmla="*/ 48 w 152"/>
                <a:gd name="T1" fmla="*/ 0 h 440"/>
                <a:gd name="T2" fmla="*/ 144 w 152"/>
                <a:gd name="T3" fmla="*/ 96 h 440"/>
                <a:gd name="T4" fmla="*/ 48 w 152"/>
                <a:gd name="T5" fmla="*/ 144 h 440"/>
                <a:gd name="T6" fmla="*/ 144 w 152"/>
                <a:gd name="T7" fmla="*/ 192 h 440"/>
                <a:gd name="T8" fmla="*/ 48 w 152"/>
                <a:gd name="T9" fmla="*/ 240 h 440"/>
                <a:gd name="T10" fmla="*/ 144 w 152"/>
                <a:gd name="T11" fmla="*/ 288 h 440"/>
                <a:gd name="T12" fmla="*/ 96 w 152"/>
                <a:gd name="T13" fmla="*/ 336 h 440"/>
                <a:gd name="T14" fmla="*/ 0 w 152"/>
                <a:gd name="T15" fmla="*/ 432 h 440"/>
                <a:gd name="T16" fmla="*/ 96 w 152"/>
                <a:gd name="T17" fmla="*/ 384 h 4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" h="440">
                  <a:moveTo>
                    <a:pt x="48" y="0"/>
                  </a:moveTo>
                  <a:cubicBezTo>
                    <a:pt x="96" y="36"/>
                    <a:pt x="144" y="72"/>
                    <a:pt x="144" y="96"/>
                  </a:cubicBezTo>
                  <a:cubicBezTo>
                    <a:pt x="144" y="120"/>
                    <a:pt x="48" y="128"/>
                    <a:pt x="48" y="144"/>
                  </a:cubicBezTo>
                  <a:cubicBezTo>
                    <a:pt x="48" y="160"/>
                    <a:pt x="144" y="176"/>
                    <a:pt x="144" y="192"/>
                  </a:cubicBezTo>
                  <a:cubicBezTo>
                    <a:pt x="144" y="208"/>
                    <a:pt x="48" y="224"/>
                    <a:pt x="48" y="240"/>
                  </a:cubicBezTo>
                  <a:cubicBezTo>
                    <a:pt x="48" y="256"/>
                    <a:pt x="136" y="272"/>
                    <a:pt x="144" y="288"/>
                  </a:cubicBezTo>
                  <a:cubicBezTo>
                    <a:pt x="152" y="304"/>
                    <a:pt x="120" y="312"/>
                    <a:pt x="96" y="336"/>
                  </a:cubicBezTo>
                  <a:cubicBezTo>
                    <a:pt x="72" y="360"/>
                    <a:pt x="0" y="424"/>
                    <a:pt x="0" y="432"/>
                  </a:cubicBezTo>
                  <a:cubicBezTo>
                    <a:pt x="0" y="440"/>
                    <a:pt x="112" y="368"/>
                    <a:pt x="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4" name="Freeform 12"/>
            <p:cNvSpPr>
              <a:spLocks/>
            </p:cNvSpPr>
            <p:nvPr/>
          </p:nvSpPr>
          <p:spPr bwMode="auto">
            <a:xfrm>
              <a:off x="2256" y="1104"/>
              <a:ext cx="152" cy="440"/>
            </a:xfrm>
            <a:custGeom>
              <a:avLst/>
              <a:gdLst>
                <a:gd name="T0" fmla="*/ 48 w 152"/>
                <a:gd name="T1" fmla="*/ 0 h 440"/>
                <a:gd name="T2" fmla="*/ 144 w 152"/>
                <a:gd name="T3" fmla="*/ 96 h 440"/>
                <a:gd name="T4" fmla="*/ 48 w 152"/>
                <a:gd name="T5" fmla="*/ 144 h 440"/>
                <a:gd name="T6" fmla="*/ 144 w 152"/>
                <a:gd name="T7" fmla="*/ 192 h 440"/>
                <a:gd name="T8" fmla="*/ 48 w 152"/>
                <a:gd name="T9" fmla="*/ 240 h 440"/>
                <a:gd name="T10" fmla="*/ 144 w 152"/>
                <a:gd name="T11" fmla="*/ 288 h 440"/>
                <a:gd name="T12" fmla="*/ 96 w 152"/>
                <a:gd name="T13" fmla="*/ 336 h 440"/>
                <a:gd name="T14" fmla="*/ 0 w 152"/>
                <a:gd name="T15" fmla="*/ 432 h 440"/>
                <a:gd name="T16" fmla="*/ 96 w 152"/>
                <a:gd name="T17" fmla="*/ 384 h 4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" h="440">
                  <a:moveTo>
                    <a:pt x="48" y="0"/>
                  </a:moveTo>
                  <a:cubicBezTo>
                    <a:pt x="96" y="36"/>
                    <a:pt x="144" y="72"/>
                    <a:pt x="144" y="96"/>
                  </a:cubicBezTo>
                  <a:cubicBezTo>
                    <a:pt x="144" y="120"/>
                    <a:pt x="48" y="128"/>
                    <a:pt x="48" y="144"/>
                  </a:cubicBezTo>
                  <a:cubicBezTo>
                    <a:pt x="48" y="160"/>
                    <a:pt x="144" y="176"/>
                    <a:pt x="144" y="192"/>
                  </a:cubicBezTo>
                  <a:cubicBezTo>
                    <a:pt x="144" y="208"/>
                    <a:pt x="48" y="224"/>
                    <a:pt x="48" y="240"/>
                  </a:cubicBezTo>
                  <a:cubicBezTo>
                    <a:pt x="48" y="256"/>
                    <a:pt x="136" y="272"/>
                    <a:pt x="144" y="288"/>
                  </a:cubicBezTo>
                  <a:cubicBezTo>
                    <a:pt x="152" y="304"/>
                    <a:pt x="120" y="312"/>
                    <a:pt x="96" y="336"/>
                  </a:cubicBezTo>
                  <a:cubicBezTo>
                    <a:pt x="72" y="360"/>
                    <a:pt x="0" y="424"/>
                    <a:pt x="0" y="432"/>
                  </a:cubicBezTo>
                  <a:cubicBezTo>
                    <a:pt x="0" y="440"/>
                    <a:pt x="112" y="368"/>
                    <a:pt x="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5" name="Freeform 13"/>
            <p:cNvSpPr>
              <a:spLocks/>
            </p:cNvSpPr>
            <p:nvPr/>
          </p:nvSpPr>
          <p:spPr bwMode="auto">
            <a:xfrm>
              <a:off x="2640" y="1104"/>
              <a:ext cx="152" cy="440"/>
            </a:xfrm>
            <a:custGeom>
              <a:avLst/>
              <a:gdLst>
                <a:gd name="T0" fmla="*/ 48 w 152"/>
                <a:gd name="T1" fmla="*/ 0 h 440"/>
                <a:gd name="T2" fmla="*/ 144 w 152"/>
                <a:gd name="T3" fmla="*/ 96 h 440"/>
                <a:gd name="T4" fmla="*/ 48 w 152"/>
                <a:gd name="T5" fmla="*/ 144 h 440"/>
                <a:gd name="T6" fmla="*/ 144 w 152"/>
                <a:gd name="T7" fmla="*/ 192 h 440"/>
                <a:gd name="T8" fmla="*/ 48 w 152"/>
                <a:gd name="T9" fmla="*/ 240 h 440"/>
                <a:gd name="T10" fmla="*/ 144 w 152"/>
                <a:gd name="T11" fmla="*/ 288 h 440"/>
                <a:gd name="T12" fmla="*/ 96 w 152"/>
                <a:gd name="T13" fmla="*/ 336 h 440"/>
                <a:gd name="T14" fmla="*/ 0 w 152"/>
                <a:gd name="T15" fmla="*/ 432 h 440"/>
                <a:gd name="T16" fmla="*/ 96 w 152"/>
                <a:gd name="T17" fmla="*/ 384 h 4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" h="440">
                  <a:moveTo>
                    <a:pt x="48" y="0"/>
                  </a:moveTo>
                  <a:cubicBezTo>
                    <a:pt x="96" y="36"/>
                    <a:pt x="144" y="72"/>
                    <a:pt x="144" y="96"/>
                  </a:cubicBezTo>
                  <a:cubicBezTo>
                    <a:pt x="144" y="120"/>
                    <a:pt x="48" y="128"/>
                    <a:pt x="48" y="144"/>
                  </a:cubicBezTo>
                  <a:cubicBezTo>
                    <a:pt x="48" y="160"/>
                    <a:pt x="144" y="176"/>
                    <a:pt x="144" y="192"/>
                  </a:cubicBezTo>
                  <a:cubicBezTo>
                    <a:pt x="144" y="208"/>
                    <a:pt x="48" y="224"/>
                    <a:pt x="48" y="240"/>
                  </a:cubicBezTo>
                  <a:cubicBezTo>
                    <a:pt x="48" y="256"/>
                    <a:pt x="136" y="272"/>
                    <a:pt x="144" y="288"/>
                  </a:cubicBezTo>
                  <a:cubicBezTo>
                    <a:pt x="152" y="304"/>
                    <a:pt x="120" y="312"/>
                    <a:pt x="96" y="336"/>
                  </a:cubicBezTo>
                  <a:cubicBezTo>
                    <a:pt x="72" y="360"/>
                    <a:pt x="0" y="424"/>
                    <a:pt x="0" y="432"/>
                  </a:cubicBezTo>
                  <a:cubicBezTo>
                    <a:pt x="0" y="440"/>
                    <a:pt x="112" y="368"/>
                    <a:pt x="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6" name="Oval 14"/>
            <p:cNvSpPr>
              <a:spLocks noChangeArrowheads="1"/>
            </p:cNvSpPr>
            <p:nvPr/>
          </p:nvSpPr>
          <p:spPr bwMode="auto">
            <a:xfrm>
              <a:off x="2160" y="3120"/>
              <a:ext cx="28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r>
                <a:rPr lang="en-US" altLang="zh-CN" sz="2400" dirty="0">
                  <a:solidFill>
                    <a:srgbClr val="CCCCCC"/>
                  </a:solidFill>
                  <a:ea typeface="宋体" panose="02010600030101010101" pitchFamily="2" charset="-122"/>
                </a:rPr>
                <a:t>P</a:t>
              </a:r>
              <a:endPara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1920" y="2592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2304" y="25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 flipH="1">
              <a:off x="2304" y="259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3570" name="Group 18"/>
            <p:cNvGrpSpPr>
              <a:grpSpLocks/>
            </p:cNvGrpSpPr>
            <p:nvPr/>
          </p:nvGrpSpPr>
          <p:grpSpPr bwMode="auto">
            <a:xfrm>
              <a:off x="1776" y="2112"/>
              <a:ext cx="288" cy="432"/>
              <a:chOff x="3552" y="2688"/>
              <a:chExt cx="288" cy="432"/>
            </a:xfrm>
          </p:grpSpPr>
          <p:sp>
            <p:nvSpPr>
              <p:cNvPr id="23577" name="Freeform 19"/>
              <p:cNvSpPr>
                <a:spLocks/>
              </p:cNvSpPr>
              <p:nvPr/>
            </p:nvSpPr>
            <p:spPr bwMode="auto">
              <a:xfrm>
                <a:off x="3648" y="2688"/>
                <a:ext cx="96" cy="384"/>
              </a:xfrm>
              <a:custGeom>
                <a:avLst/>
                <a:gdLst>
                  <a:gd name="T0" fmla="*/ 1 w 152"/>
                  <a:gd name="T1" fmla="*/ 0 h 440"/>
                  <a:gd name="T2" fmla="*/ 2 w 152"/>
                  <a:gd name="T3" fmla="*/ 25 h 440"/>
                  <a:gd name="T4" fmla="*/ 1 w 152"/>
                  <a:gd name="T5" fmla="*/ 38 h 440"/>
                  <a:gd name="T6" fmla="*/ 2 w 152"/>
                  <a:gd name="T7" fmla="*/ 50 h 440"/>
                  <a:gd name="T8" fmla="*/ 1 w 152"/>
                  <a:gd name="T9" fmla="*/ 62 h 440"/>
                  <a:gd name="T10" fmla="*/ 2 w 152"/>
                  <a:gd name="T11" fmla="*/ 74 h 440"/>
                  <a:gd name="T12" fmla="*/ 1 w 152"/>
                  <a:gd name="T13" fmla="*/ 86 h 440"/>
                  <a:gd name="T14" fmla="*/ 0 w 152"/>
                  <a:gd name="T15" fmla="*/ 111 h 440"/>
                  <a:gd name="T16" fmla="*/ 1 w 152"/>
                  <a:gd name="T17" fmla="*/ 99 h 4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2" h="440">
                    <a:moveTo>
                      <a:pt x="48" y="0"/>
                    </a:moveTo>
                    <a:cubicBezTo>
                      <a:pt x="96" y="36"/>
                      <a:pt x="144" y="72"/>
                      <a:pt x="144" y="96"/>
                    </a:cubicBezTo>
                    <a:cubicBezTo>
                      <a:pt x="144" y="120"/>
                      <a:pt x="48" y="128"/>
                      <a:pt x="48" y="144"/>
                    </a:cubicBezTo>
                    <a:cubicBezTo>
                      <a:pt x="48" y="160"/>
                      <a:pt x="144" y="176"/>
                      <a:pt x="144" y="192"/>
                    </a:cubicBezTo>
                    <a:cubicBezTo>
                      <a:pt x="144" y="208"/>
                      <a:pt x="48" y="224"/>
                      <a:pt x="48" y="240"/>
                    </a:cubicBezTo>
                    <a:cubicBezTo>
                      <a:pt x="48" y="256"/>
                      <a:pt x="136" y="272"/>
                      <a:pt x="144" y="288"/>
                    </a:cubicBezTo>
                    <a:cubicBezTo>
                      <a:pt x="152" y="304"/>
                      <a:pt x="120" y="312"/>
                      <a:pt x="96" y="336"/>
                    </a:cubicBezTo>
                    <a:cubicBezTo>
                      <a:pt x="72" y="360"/>
                      <a:pt x="0" y="424"/>
                      <a:pt x="0" y="432"/>
                    </a:cubicBezTo>
                    <a:cubicBezTo>
                      <a:pt x="0" y="440"/>
                      <a:pt x="112" y="368"/>
                      <a:pt x="96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8" name="Oval 20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2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buClrTx/>
                  <a:buNone/>
                  <a:defRPr/>
                </a:pPr>
                <a:endParaRPr lang="zh-CN" altLang="en-US" sz="36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571" name="Group 21"/>
            <p:cNvGrpSpPr>
              <a:grpSpLocks/>
            </p:cNvGrpSpPr>
            <p:nvPr/>
          </p:nvGrpSpPr>
          <p:grpSpPr bwMode="auto">
            <a:xfrm>
              <a:off x="2160" y="2112"/>
              <a:ext cx="288" cy="432"/>
              <a:chOff x="3552" y="2688"/>
              <a:chExt cx="288" cy="432"/>
            </a:xfrm>
          </p:grpSpPr>
          <p:sp>
            <p:nvSpPr>
              <p:cNvPr id="23575" name="Freeform 22"/>
              <p:cNvSpPr>
                <a:spLocks/>
              </p:cNvSpPr>
              <p:nvPr/>
            </p:nvSpPr>
            <p:spPr bwMode="auto">
              <a:xfrm>
                <a:off x="3648" y="2688"/>
                <a:ext cx="96" cy="384"/>
              </a:xfrm>
              <a:custGeom>
                <a:avLst/>
                <a:gdLst>
                  <a:gd name="T0" fmla="*/ 1 w 152"/>
                  <a:gd name="T1" fmla="*/ 0 h 440"/>
                  <a:gd name="T2" fmla="*/ 2 w 152"/>
                  <a:gd name="T3" fmla="*/ 25 h 440"/>
                  <a:gd name="T4" fmla="*/ 1 w 152"/>
                  <a:gd name="T5" fmla="*/ 38 h 440"/>
                  <a:gd name="T6" fmla="*/ 2 w 152"/>
                  <a:gd name="T7" fmla="*/ 50 h 440"/>
                  <a:gd name="T8" fmla="*/ 1 w 152"/>
                  <a:gd name="T9" fmla="*/ 62 h 440"/>
                  <a:gd name="T10" fmla="*/ 2 w 152"/>
                  <a:gd name="T11" fmla="*/ 74 h 440"/>
                  <a:gd name="T12" fmla="*/ 1 w 152"/>
                  <a:gd name="T13" fmla="*/ 86 h 440"/>
                  <a:gd name="T14" fmla="*/ 0 w 152"/>
                  <a:gd name="T15" fmla="*/ 111 h 440"/>
                  <a:gd name="T16" fmla="*/ 1 w 152"/>
                  <a:gd name="T17" fmla="*/ 99 h 4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2" h="440">
                    <a:moveTo>
                      <a:pt x="48" y="0"/>
                    </a:moveTo>
                    <a:cubicBezTo>
                      <a:pt x="96" y="36"/>
                      <a:pt x="144" y="72"/>
                      <a:pt x="144" y="96"/>
                    </a:cubicBezTo>
                    <a:cubicBezTo>
                      <a:pt x="144" y="120"/>
                      <a:pt x="48" y="128"/>
                      <a:pt x="48" y="144"/>
                    </a:cubicBezTo>
                    <a:cubicBezTo>
                      <a:pt x="48" y="160"/>
                      <a:pt x="144" y="176"/>
                      <a:pt x="144" y="192"/>
                    </a:cubicBezTo>
                    <a:cubicBezTo>
                      <a:pt x="144" y="208"/>
                      <a:pt x="48" y="224"/>
                      <a:pt x="48" y="240"/>
                    </a:cubicBezTo>
                    <a:cubicBezTo>
                      <a:pt x="48" y="256"/>
                      <a:pt x="136" y="272"/>
                      <a:pt x="144" y="288"/>
                    </a:cubicBezTo>
                    <a:cubicBezTo>
                      <a:pt x="152" y="304"/>
                      <a:pt x="120" y="312"/>
                      <a:pt x="96" y="336"/>
                    </a:cubicBezTo>
                    <a:cubicBezTo>
                      <a:pt x="72" y="360"/>
                      <a:pt x="0" y="424"/>
                      <a:pt x="0" y="432"/>
                    </a:cubicBezTo>
                    <a:cubicBezTo>
                      <a:pt x="0" y="440"/>
                      <a:pt x="112" y="368"/>
                      <a:pt x="96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6" name="Oval 23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2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buClrTx/>
                  <a:buNone/>
                  <a:defRPr/>
                </a:pPr>
                <a:endParaRPr lang="zh-CN" altLang="en-US" sz="36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572" name="Group 24"/>
            <p:cNvGrpSpPr>
              <a:grpSpLocks/>
            </p:cNvGrpSpPr>
            <p:nvPr/>
          </p:nvGrpSpPr>
          <p:grpSpPr bwMode="auto">
            <a:xfrm>
              <a:off x="2544" y="2160"/>
              <a:ext cx="288" cy="432"/>
              <a:chOff x="3552" y="2688"/>
              <a:chExt cx="288" cy="432"/>
            </a:xfrm>
          </p:grpSpPr>
          <p:sp>
            <p:nvSpPr>
              <p:cNvPr id="23573" name="Freeform 25"/>
              <p:cNvSpPr>
                <a:spLocks/>
              </p:cNvSpPr>
              <p:nvPr/>
            </p:nvSpPr>
            <p:spPr bwMode="auto">
              <a:xfrm>
                <a:off x="3648" y="2688"/>
                <a:ext cx="96" cy="384"/>
              </a:xfrm>
              <a:custGeom>
                <a:avLst/>
                <a:gdLst>
                  <a:gd name="T0" fmla="*/ 1 w 152"/>
                  <a:gd name="T1" fmla="*/ 0 h 440"/>
                  <a:gd name="T2" fmla="*/ 2 w 152"/>
                  <a:gd name="T3" fmla="*/ 25 h 440"/>
                  <a:gd name="T4" fmla="*/ 1 w 152"/>
                  <a:gd name="T5" fmla="*/ 38 h 440"/>
                  <a:gd name="T6" fmla="*/ 2 w 152"/>
                  <a:gd name="T7" fmla="*/ 50 h 440"/>
                  <a:gd name="T8" fmla="*/ 1 w 152"/>
                  <a:gd name="T9" fmla="*/ 62 h 440"/>
                  <a:gd name="T10" fmla="*/ 2 w 152"/>
                  <a:gd name="T11" fmla="*/ 74 h 440"/>
                  <a:gd name="T12" fmla="*/ 1 w 152"/>
                  <a:gd name="T13" fmla="*/ 86 h 440"/>
                  <a:gd name="T14" fmla="*/ 0 w 152"/>
                  <a:gd name="T15" fmla="*/ 111 h 440"/>
                  <a:gd name="T16" fmla="*/ 1 w 152"/>
                  <a:gd name="T17" fmla="*/ 99 h 4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2" h="440">
                    <a:moveTo>
                      <a:pt x="48" y="0"/>
                    </a:moveTo>
                    <a:cubicBezTo>
                      <a:pt x="96" y="36"/>
                      <a:pt x="144" y="72"/>
                      <a:pt x="144" y="96"/>
                    </a:cubicBezTo>
                    <a:cubicBezTo>
                      <a:pt x="144" y="120"/>
                      <a:pt x="48" y="128"/>
                      <a:pt x="48" y="144"/>
                    </a:cubicBezTo>
                    <a:cubicBezTo>
                      <a:pt x="48" y="160"/>
                      <a:pt x="144" y="176"/>
                      <a:pt x="144" y="192"/>
                    </a:cubicBezTo>
                    <a:cubicBezTo>
                      <a:pt x="144" y="208"/>
                      <a:pt x="48" y="224"/>
                      <a:pt x="48" y="240"/>
                    </a:cubicBezTo>
                    <a:cubicBezTo>
                      <a:pt x="48" y="256"/>
                      <a:pt x="136" y="272"/>
                      <a:pt x="144" y="288"/>
                    </a:cubicBezTo>
                    <a:cubicBezTo>
                      <a:pt x="152" y="304"/>
                      <a:pt x="120" y="312"/>
                      <a:pt x="96" y="336"/>
                    </a:cubicBezTo>
                    <a:cubicBezTo>
                      <a:pt x="72" y="360"/>
                      <a:pt x="0" y="424"/>
                      <a:pt x="0" y="432"/>
                    </a:cubicBezTo>
                    <a:cubicBezTo>
                      <a:pt x="0" y="440"/>
                      <a:pt x="112" y="368"/>
                      <a:pt x="96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4" name="Oval 26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2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buClrTx/>
                  <a:buNone/>
                  <a:defRPr/>
                </a:pPr>
                <a:endParaRPr lang="zh-CN" altLang="en-US" sz="36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B394C848-4F33-D1F2-1FAE-725089F2B19C}"/>
              </a:ext>
            </a:extLst>
          </p:cNvPr>
          <p:cNvSpPr txBox="1">
            <a:spLocks/>
          </p:cNvSpPr>
          <p:nvPr/>
        </p:nvSpPr>
        <p:spPr>
          <a:xfrm>
            <a:off x="617141" y="2790032"/>
            <a:ext cx="6612333" cy="3174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defTabSz="914400">
              <a:buNone/>
            </a:pPr>
            <a:r>
              <a:rPr lang="zh-CN" altLang="en-US" kern="0" dirty="0"/>
              <a:t>特点</a:t>
            </a:r>
            <a:r>
              <a:rPr lang="en-US" altLang="zh-CN" kern="0" dirty="0"/>
              <a:t>:</a:t>
            </a:r>
          </a:p>
          <a:p>
            <a:pPr lvl="1" defTabSz="914400"/>
            <a:r>
              <a:rPr lang="en-US" altLang="zh-CN" kern="0" dirty="0"/>
              <a:t> </a:t>
            </a:r>
            <a:r>
              <a:rPr lang="zh-CN" altLang="en-US" kern="0" dirty="0"/>
              <a:t>线程在内核中有保存的信息</a:t>
            </a:r>
            <a:r>
              <a:rPr lang="en-US" altLang="zh-CN" kern="0" dirty="0"/>
              <a:t>,</a:t>
            </a:r>
            <a:r>
              <a:rPr lang="zh-CN" altLang="en-US" kern="0" dirty="0"/>
              <a:t>系统调度是基于线程完成的。</a:t>
            </a:r>
            <a:endParaRPr lang="en-US" altLang="zh-CN" kern="0" dirty="0"/>
          </a:p>
          <a:p>
            <a:pPr lvl="1" defTabSz="914400"/>
            <a:r>
              <a:rPr lang="en-US" altLang="zh-CN" kern="0" dirty="0"/>
              <a:t> </a:t>
            </a:r>
            <a:r>
              <a:rPr lang="zh-CN" altLang="en-US" kern="0" dirty="0"/>
              <a:t>可克服</a:t>
            </a:r>
            <a:r>
              <a:rPr lang="en-US" altLang="zh-CN" kern="0" dirty="0"/>
              <a:t>ULT</a:t>
            </a:r>
            <a:r>
              <a:rPr lang="zh-CN" altLang="en-US" kern="0" dirty="0"/>
              <a:t>的两个缺点</a:t>
            </a:r>
            <a:r>
              <a:rPr lang="en-US" altLang="zh-CN" kern="0" dirty="0"/>
              <a:t>,</a:t>
            </a:r>
            <a:r>
              <a:rPr lang="zh-CN" altLang="en-US" kern="0" dirty="0"/>
              <a:t>且内核程序本身也可以是多线程结构的。</a:t>
            </a:r>
            <a:endParaRPr lang="en-US" altLang="zh-CN" kern="0" dirty="0"/>
          </a:p>
          <a:p>
            <a:pPr lvl="1" defTabSz="914400"/>
            <a:r>
              <a:rPr lang="en-US" altLang="zh-CN" kern="0" dirty="0"/>
              <a:t> </a:t>
            </a:r>
            <a:r>
              <a:rPr lang="zh-CN" altLang="en-US" kern="0" dirty="0"/>
              <a:t>线程间的控制转换需要转换到内核模式。</a:t>
            </a:r>
            <a:endParaRPr lang="en-US" altLang="zh-CN" kern="0" dirty="0"/>
          </a:p>
          <a:p>
            <a:pPr lvl="1" defTabSz="914400"/>
            <a:endParaRPr lang="zh-CN" altLang="en-US" kern="0" dirty="0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D11B7CE7-3A89-FA05-04D8-DB7BDC2E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08750"/>
            <a:ext cx="2844800" cy="3048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Aft>
                <a:spcPct val="0"/>
              </a:spcAft>
              <a:defRPr/>
            </a:pPr>
            <a:fld id="{B40D5C89-3F50-4E78-90D8-3CB123F8C3B8}" type="slidenum">
              <a:rPr lang="en-US" altLang="ko-KR">
                <a:solidFill>
                  <a:srgbClr val="FFFFFF"/>
                </a:solidFill>
                <a:latin typeface="Verdana" panose="020B0604030504040204" pitchFamily="34" charset="0"/>
              </a:rPr>
              <a:pPr algn="r" defTabSz="914400" fontAlgn="base">
                <a:spcAft>
                  <a:spcPct val="0"/>
                </a:spcAft>
                <a:defRPr/>
              </a:pPr>
              <a:t>15</a:t>
            </a:fld>
            <a:endParaRPr lang="en-US" altLang="ko-KR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765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Implementing Threads (7)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1B81B16-780D-A92B-5357-9448401FC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KLT</a:t>
            </a:r>
            <a:r>
              <a:rPr lang="zh-CN" altLang="en-US" dirty="0"/>
              <a:t>实现方式描述：</a:t>
            </a:r>
            <a:endParaRPr lang="en-US" altLang="zh-CN" dirty="0"/>
          </a:p>
          <a:p>
            <a:pPr lvl="1" eaLnBrk="1" hangingPunct="1"/>
            <a:r>
              <a:rPr lang="zh-CN" altLang="zh-CN" dirty="0"/>
              <a:t>线程和进程都在用户空间完成</a:t>
            </a:r>
          </a:p>
          <a:p>
            <a:pPr lvl="1" eaLnBrk="1" hangingPunct="1"/>
            <a:r>
              <a:rPr lang="zh-CN" altLang="zh-CN" dirty="0"/>
              <a:t>进程表和线程表都放在核心区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24580" name="Picture 5" descr="2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788" y="1447801"/>
            <a:ext cx="42037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0A300-3CF6-7641-64B8-1AC5C8E9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08750"/>
            <a:ext cx="2844800" cy="3048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Aft>
                <a:spcPct val="0"/>
              </a:spcAft>
              <a:defRPr/>
            </a:pPr>
            <a:fld id="{B40D5C89-3F50-4E78-90D8-3CB123F8C3B8}" type="slidenum">
              <a:rPr lang="en-US" altLang="ko-KR">
                <a:solidFill>
                  <a:srgbClr val="FFFFFF"/>
                </a:solidFill>
                <a:latin typeface="Verdana" panose="020B0604030504040204" pitchFamily="34" charset="0"/>
              </a:rPr>
              <a:pPr algn="r" defTabSz="914400" fontAlgn="base">
                <a:spcAft>
                  <a:spcPct val="0"/>
                </a:spcAft>
                <a:defRPr/>
              </a:pPr>
              <a:t>16</a:t>
            </a:fld>
            <a:endParaRPr lang="en-US" altLang="ko-KR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957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1"/>
          <p:cNvSpPr txBox="1"/>
          <p:nvPr/>
        </p:nvSpPr>
        <p:spPr>
          <a:xfrm>
            <a:off x="695400" y="1591169"/>
            <a:ext cx="109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线程是进程的一部分，描述指令流执行状态。它是进程中的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指令执行流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的最小单元，是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CPU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调度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的基本单位。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353442" y="2299055"/>
            <a:ext cx="1973263" cy="3931132"/>
            <a:chOff x="6010572" y="1206018"/>
            <a:chExt cx="1973263" cy="3931132"/>
          </a:xfrm>
        </p:grpSpPr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6186596" y="4767176"/>
              <a:ext cx="1570943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进程地址空间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6012160" y="1209588"/>
              <a:ext cx="1968500" cy="3557588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015335" y="4237918"/>
              <a:ext cx="1968500" cy="540000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6727075" y="4354800"/>
              <a:ext cx="54502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6015335" y="3809852"/>
              <a:ext cx="1968500" cy="468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6457770" y="3877357"/>
              <a:ext cx="108363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9" name="Rectangle 34"/>
            <p:cNvSpPr>
              <a:spLocks noChangeArrowheads="1"/>
            </p:cNvSpPr>
            <p:nvPr/>
          </p:nvSpPr>
          <p:spPr bwMode="auto">
            <a:xfrm>
              <a:off x="6010572" y="1881101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auto">
            <a:xfrm>
              <a:off x="6812080" y="1922154"/>
              <a:ext cx="36548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6010572" y="1495339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6453007" y="1541774"/>
              <a:ext cx="108363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代码共享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库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" name="Rectangle 39"/>
            <p:cNvSpPr>
              <a:spLocks noChangeArrowheads="1"/>
            </p:cNvSpPr>
            <p:nvPr/>
          </p:nvSpPr>
          <p:spPr bwMode="auto">
            <a:xfrm>
              <a:off x="6012160" y="1216732"/>
              <a:ext cx="1968500" cy="27622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25" name="Rectangle 40"/>
            <p:cNvSpPr>
              <a:spLocks noChangeArrowheads="1"/>
            </p:cNvSpPr>
            <p:nvPr/>
          </p:nvSpPr>
          <p:spPr bwMode="auto">
            <a:xfrm>
              <a:off x="6723900" y="1206018"/>
              <a:ext cx="54502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段表</a:t>
              </a:r>
              <a:endParaRPr 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4" name="下箭头 43"/>
            <p:cNvSpPr/>
            <p:nvPr/>
          </p:nvSpPr>
          <p:spPr>
            <a:xfrm>
              <a:off x="6782096" y="2289719"/>
              <a:ext cx="428628" cy="252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08689" y="2398575"/>
            <a:ext cx="4673751" cy="1015663"/>
            <a:chOff x="865833" y="2168522"/>
            <a:chExt cx="4673751" cy="1015663"/>
          </a:xfrm>
        </p:grpSpPr>
        <p:sp>
          <p:nvSpPr>
            <p:cNvPr id="48" name="文本框 1"/>
            <p:cNvSpPr txBox="1"/>
            <p:nvPr/>
          </p:nvSpPr>
          <p:spPr>
            <a:xfrm>
              <a:off x="990191" y="2168522"/>
              <a:ext cx="45493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进程的资源分配角色：进程由一组相关资源构成，包括地址空间（代码段、数据段）、打开的文件等各种资源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33" y="2272628"/>
              <a:ext cx="152577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903811" y="3869585"/>
            <a:ext cx="4678629" cy="707886"/>
            <a:chOff x="865833" y="3605849"/>
            <a:chExt cx="4678629" cy="707886"/>
          </a:xfrm>
        </p:grpSpPr>
        <p:sp>
          <p:nvSpPr>
            <p:cNvPr id="43" name="文本框 1"/>
            <p:cNvSpPr txBox="1"/>
            <p:nvPr/>
          </p:nvSpPr>
          <p:spPr>
            <a:xfrm>
              <a:off x="990192" y="3605849"/>
              <a:ext cx="45542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线程的处理机调度角色：线程描述在进程资源环境中的指令流执行状态</a:t>
              </a: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33" y="3709955"/>
              <a:ext cx="152577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8353440" y="3677383"/>
            <a:ext cx="1968500" cy="1227146"/>
            <a:chOff x="6015335" y="2622078"/>
            <a:chExt cx="1968500" cy="1227146"/>
          </a:xfrm>
        </p:grpSpPr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6015335" y="3489224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6492235" y="3515015"/>
              <a:ext cx="83516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线程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5" name="下箭头 44"/>
            <p:cNvSpPr/>
            <p:nvPr/>
          </p:nvSpPr>
          <p:spPr>
            <a:xfrm>
              <a:off x="6782096" y="2622078"/>
              <a:ext cx="428628" cy="252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6015335" y="2861792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51" name="Rectangle 32"/>
            <p:cNvSpPr>
              <a:spLocks noChangeArrowheads="1"/>
            </p:cNvSpPr>
            <p:nvPr/>
          </p:nvSpPr>
          <p:spPr bwMode="auto">
            <a:xfrm>
              <a:off x="6492235" y="2899892"/>
              <a:ext cx="83516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线程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2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10300" y="2403831"/>
            <a:ext cx="2143140" cy="3395686"/>
            <a:chOff x="3867432" y="1310794"/>
            <a:chExt cx="2143140" cy="3395686"/>
          </a:xfrm>
        </p:grpSpPr>
        <p:sp>
          <p:nvSpPr>
            <p:cNvPr id="52" name="矩形 51"/>
            <p:cNvSpPr/>
            <p:nvPr/>
          </p:nvSpPr>
          <p:spPr>
            <a:xfrm>
              <a:off x="3905532" y="1622504"/>
              <a:ext cx="1214446" cy="121444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6534" y="161036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PC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6534" y="190825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SP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66534" y="247976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67432" y="218924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其他寄存器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3905532" y="3479892"/>
              <a:ext cx="1214446" cy="121444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66534" y="346775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PC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66534" y="37656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SP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66534" y="4337148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67432" y="404663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其他寄存器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92415" y="1310794"/>
              <a:ext cx="775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TCB1</a:t>
              </a:r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92415" y="3122702"/>
              <a:ext cx="775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TCB2</a:t>
              </a:r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4724688" y="1777522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>
              <a:off x="4465129" y="3099125"/>
              <a:ext cx="264320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5773398" y="4420728"/>
              <a:ext cx="214314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4758977" y="3684758"/>
              <a:ext cx="89440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5400000">
              <a:off x="5189035" y="4149105"/>
              <a:ext cx="92869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5638142" y="4613452"/>
              <a:ext cx="285752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4758186" y="3950310"/>
              <a:ext cx="75231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 flipH="1" flipV="1">
              <a:off x="5037526" y="3487808"/>
              <a:ext cx="9612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5510506" y="3014828"/>
              <a:ext cx="428628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54" idx="3"/>
            </p:cNvCxnSpPr>
            <p:nvPr/>
          </p:nvCxnSpPr>
          <p:spPr>
            <a:xfrm flipV="1">
              <a:off x="4742946" y="2090902"/>
              <a:ext cx="50085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5400000">
              <a:off x="4479418" y="2827662"/>
              <a:ext cx="1500198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5224754" y="3563472"/>
              <a:ext cx="785818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标题 27">
            <a:extLst>
              <a:ext uri="{FF2B5EF4-FFF2-40B4-BE49-F238E27FC236}">
                <a16:creationId xmlns:a16="http://schemas.microsoft.com/office/drawing/2014/main" id="{F2F90E82-0F24-EDAB-4412-FADA77DF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线程的概念</a:t>
            </a:r>
          </a:p>
        </p:txBody>
      </p:sp>
      <p:sp>
        <p:nvSpPr>
          <p:cNvPr id="31" name="灯片编号占位符 5">
            <a:extLst>
              <a:ext uri="{FF2B5EF4-FFF2-40B4-BE49-F238E27FC236}">
                <a16:creationId xmlns:a16="http://schemas.microsoft.com/office/drawing/2014/main" id="{5BF05056-823A-7D39-52CE-53277F32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08750"/>
            <a:ext cx="2844800" cy="3048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Aft>
                <a:spcPct val="0"/>
              </a:spcAft>
              <a:defRPr/>
            </a:pPr>
            <a:fld id="{B40D5C89-3F50-4E78-90D8-3CB123F8C3B8}" type="slidenum">
              <a:rPr lang="en-US" altLang="ko-KR">
                <a:solidFill>
                  <a:srgbClr val="FFFFFF"/>
                </a:solidFill>
                <a:latin typeface="Verdana" panose="020B0604030504040204" pitchFamily="34" charset="0"/>
              </a:rPr>
              <a:pPr algn="r" defTabSz="914400" fontAlgn="base">
                <a:spcAft>
                  <a:spcPct val="0"/>
                </a:spcAft>
                <a:defRPr/>
              </a:pPr>
              <a:t>17</a:t>
            </a:fld>
            <a:endParaRPr lang="en-US" altLang="ko-KR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96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3277795" y="2094600"/>
            <a:ext cx="2342501" cy="3192000"/>
            <a:chOff x="842480" y="1237350"/>
            <a:chExt cx="2342501" cy="3192000"/>
          </a:xfrm>
        </p:grpSpPr>
        <p:sp>
          <p:nvSpPr>
            <p:cNvPr id="2" name="矩形 1"/>
            <p:cNvSpPr/>
            <p:nvPr/>
          </p:nvSpPr>
          <p:spPr bwMode="auto">
            <a:xfrm>
              <a:off x="842481" y="1602475"/>
              <a:ext cx="2342500" cy="3603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842480" y="1237350"/>
              <a:ext cx="2342501" cy="3603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" name="组合 27"/>
            <p:cNvGrpSpPr>
              <a:grpSpLocks/>
            </p:cNvGrpSpPr>
            <p:nvPr/>
          </p:nvGrpSpPr>
          <p:grpSpPr bwMode="auto">
            <a:xfrm>
              <a:off x="940707" y="1286568"/>
              <a:ext cx="540039" cy="276999"/>
              <a:chOff x="1187347" y="1763072"/>
              <a:chExt cx="540000" cy="278255"/>
            </a:xfrm>
          </p:grpSpPr>
          <p:sp>
            <p:nvSpPr>
              <p:cNvPr id="5" name="矩形 15"/>
              <p:cNvSpPr>
                <a:spLocks noChangeArrowheads="1"/>
              </p:cNvSpPr>
              <p:nvPr/>
            </p:nvSpPr>
            <p:spPr bwMode="auto">
              <a:xfrm>
                <a:off x="1187347" y="17939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60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TextBox 18"/>
              <p:cNvSpPr txBox="1">
                <a:spLocks noChangeArrowheads="1"/>
              </p:cNvSpPr>
              <p:nvPr/>
            </p:nvSpPr>
            <p:spPr bwMode="auto">
              <a:xfrm>
                <a:off x="1208362" y="1763072"/>
                <a:ext cx="492407" cy="278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代码</a:t>
                </a:r>
              </a:p>
            </p:txBody>
          </p:sp>
        </p:grpSp>
        <p:grpSp>
          <p:nvGrpSpPr>
            <p:cNvPr id="7" name="组合 29"/>
            <p:cNvGrpSpPr>
              <a:grpSpLocks/>
            </p:cNvGrpSpPr>
            <p:nvPr/>
          </p:nvGrpSpPr>
          <p:grpSpPr bwMode="auto">
            <a:xfrm>
              <a:off x="1651300" y="1286568"/>
              <a:ext cx="540342" cy="276999"/>
              <a:chOff x="1830289" y="1763072"/>
              <a:chExt cx="540000" cy="278255"/>
            </a:xfrm>
          </p:grpSpPr>
          <p:sp>
            <p:nvSpPr>
              <p:cNvPr id="8" name="矩形 16"/>
              <p:cNvSpPr>
                <a:spLocks noChangeArrowheads="1"/>
              </p:cNvSpPr>
              <p:nvPr/>
            </p:nvSpPr>
            <p:spPr bwMode="auto">
              <a:xfrm>
                <a:off x="1830289" y="17939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60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TextBox 19"/>
              <p:cNvSpPr txBox="1">
                <a:spLocks noChangeArrowheads="1"/>
              </p:cNvSpPr>
              <p:nvPr/>
            </p:nvSpPr>
            <p:spPr bwMode="auto">
              <a:xfrm>
                <a:off x="1844496" y="1763072"/>
                <a:ext cx="492131" cy="278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数据</a:t>
                </a:r>
              </a:p>
            </p:txBody>
          </p:sp>
        </p:grpSp>
        <p:grpSp>
          <p:nvGrpSpPr>
            <p:cNvPr id="10" name="组合 28"/>
            <p:cNvGrpSpPr>
              <a:grpSpLocks/>
            </p:cNvGrpSpPr>
            <p:nvPr/>
          </p:nvGrpSpPr>
          <p:grpSpPr bwMode="auto">
            <a:xfrm>
              <a:off x="2326557" y="1279031"/>
              <a:ext cx="800219" cy="276999"/>
              <a:chOff x="2444905" y="1755501"/>
              <a:chExt cx="798822" cy="278255"/>
            </a:xfrm>
          </p:grpSpPr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2473231" y="1793966"/>
                <a:ext cx="718891" cy="215998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60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TextBox 20"/>
              <p:cNvSpPr txBox="1">
                <a:spLocks noChangeArrowheads="1"/>
              </p:cNvSpPr>
              <p:nvPr/>
            </p:nvSpPr>
            <p:spPr bwMode="auto">
              <a:xfrm>
                <a:off x="2444905" y="1755501"/>
                <a:ext cx="798822" cy="278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打开文件</a:t>
                </a:r>
              </a:p>
            </p:txBody>
          </p:sp>
        </p:grpSp>
        <p:grpSp>
          <p:nvGrpSpPr>
            <p:cNvPr id="13" name="组合 26"/>
            <p:cNvGrpSpPr>
              <a:grpSpLocks/>
            </p:cNvGrpSpPr>
            <p:nvPr/>
          </p:nvGrpSpPr>
          <p:grpSpPr bwMode="auto">
            <a:xfrm>
              <a:off x="2446930" y="1650531"/>
              <a:ext cx="539780" cy="276999"/>
              <a:chOff x="2480296" y="2150212"/>
              <a:chExt cx="540000" cy="276821"/>
            </a:xfrm>
          </p:grpSpPr>
          <p:sp>
            <p:nvSpPr>
              <p:cNvPr id="14" name="矩形 22"/>
              <p:cNvSpPr>
                <a:spLocks noChangeArrowheads="1"/>
              </p:cNvSpPr>
              <p:nvPr/>
            </p:nvSpPr>
            <p:spPr bwMode="auto">
              <a:xfrm>
                <a:off x="2480296" y="2181222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TextBox 25"/>
              <p:cNvSpPr txBox="1">
                <a:spLocks noChangeArrowheads="1"/>
              </p:cNvSpPr>
              <p:nvPr/>
            </p:nvSpPr>
            <p:spPr bwMode="auto">
              <a:xfrm>
                <a:off x="2498133" y="2150212"/>
                <a:ext cx="338692" cy="276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栈</a:t>
                </a:r>
              </a:p>
            </p:txBody>
          </p:sp>
        </p:grpSp>
        <p:sp>
          <p:nvSpPr>
            <p:cNvPr id="16" name="矩形 31"/>
            <p:cNvSpPr>
              <a:spLocks noChangeArrowheads="1"/>
            </p:cNvSpPr>
            <p:nvPr/>
          </p:nvSpPr>
          <p:spPr bwMode="auto">
            <a:xfrm>
              <a:off x="842480" y="1951725"/>
              <a:ext cx="2342501" cy="2143125"/>
            </a:xfrm>
            <a:prstGeom prst="rect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53593" y="2808975"/>
              <a:ext cx="5822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</a:t>
              </a:r>
            </a:p>
          </p:txBody>
        </p:sp>
        <p:sp>
          <p:nvSpPr>
            <p:cNvPr id="18" name="任意多边形 34"/>
            <p:cNvSpPr>
              <a:spLocks noChangeArrowheads="1"/>
            </p:cNvSpPr>
            <p:nvPr/>
          </p:nvSpPr>
          <p:spPr bwMode="auto">
            <a:xfrm>
              <a:off x="2045806" y="2708963"/>
              <a:ext cx="104775" cy="514350"/>
            </a:xfrm>
            <a:custGeom>
              <a:avLst/>
              <a:gdLst>
                <a:gd name="T0" fmla="*/ 42862 w 104775"/>
                <a:gd name="T1" fmla="*/ 0 h 514350"/>
                <a:gd name="T2" fmla="*/ 14287 w 104775"/>
                <a:gd name="T3" fmla="*/ 52387 h 514350"/>
                <a:gd name="T4" fmla="*/ 104775 w 104775"/>
                <a:gd name="T5" fmla="*/ 157162 h 514350"/>
                <a:gd name="T6" fmla="*/ 14287 w 104775"/>
                <a:gd name="T7" fmla="*/ 252412 h 514350"/>
                <a:gd name="T8" fmla="*/ 100012 w 104775"/>
                <a:gd name="T9" fmla="*/ 371475 h 514350"/>
                <a:gd name="T10" fmla="*/ 9525 w 104775"/>
                <a:gd name="T11" fmla="*/ 466725 h 514350"/>
                <a:gd name="T12" fmla="*/ 42862 w 104775"/>
                <a:gd name="T13" fmla="*/ 514350 h 5143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775"/>
                <a:gd name="T22" fmla="*/ 0 h 514350"/>
                <a:gd name="T23" fmla="*/ 104775 w 104775"/>
                <a:gd name="T24" fmla="*/ 514350 h 5143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775" h="514350">
                  <a:moveTo>
                    <a:pt x="42862" y="0"/>
                  </a:moveTo>
                  <a:cubicBezTo>
                    <a:pt x="23415" y="13096"/>
                    <a:pt x="3968" y="26193"/>
                    <a:pt x="14287" y="52387"/>
                  </a:cubicBezTo>
                  <a:cubicBezTo>
                    <a:pt x="24606" y="78581"/>
                    <a:pt x="104775" y="123825"/>
                    <a:pt x="104775" y="157162"/>
                  </a:cubicBezTo>
                  <a:cubicBezTo>
                    <a:pt x="104775" y="190499"/>
                    <a:pt x="15081" y="216693"/>
                    <a:pt x="14287" y="252412"/>
                  </a:cubicBezTo>
                  <a:cubicBezTo>
                    <a:pt x="13493" y="288131"/>
                    <a:pt x="100806" y="335756"/>
                    <a:pt x="100012" y="371475"/>
                  </a:cubicBezTo>
                  <a:cubicBezTo>
                    <a:pt x="99218" y="407194"/>
                    <a:pt x="19050" y="442913"/>
                    <a:pt x="9525" y="466725"/>
                  </a:cubicBezTo>
                  <a:cubicBezTo>
                    <a:pt x="0" y="490538"/>
                    <a:pt x="21431" y="502444"/>
                    <a:pt x="42862" y="514350"/>
                  </a:cubicBezTo>
                </a:path>
              </a:pathLst>
            </a:cu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9" name="直接箭头连接符 36"/>
            <p:cNvCxnSpPr>
              <a:cxnSpLocks noChangeShapeType="1"/>
            </p:cNvCxnSpPr>
            <p:nvPr/>
          </p:nvCxnSpPr>
          <p:spPr bwMode="auto">
            <a:xfrm>
              <a:off x="1650518" y="2980425"/>
              <a:ext cx="285750" cy="1588"/>
            </a:xfrm>
            <a:prstGeom prst="straightConnector1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 type="triangle" w="med" len="med"/>
            </a:ln>
          </p:spPr>
        </p:cxnSp>
        <p:grpSp>
          <p:nvGrpSpPr>
            <p:cNvPr id="54" name="组合 81"/>
            <p:cNvGrpSpPr>
              <a:grpSpLocks/>
            </p:cNvGrpSpPr>
            <p:nvPr/>
          </p:nvGrpSpPr>
          <p:grpSpPr bwMode="auto">
            <a:xfrm>
              <a:off x="933414" y="1650531"/>
              <a:ext cx="630882" cy="276999"/>
              <a:chOff x="3548293" y="2128266"/>
              <a:chExt cx="631368" cy="276188"/>
            </a:xfrm>
          </p:grpSpPr>
          <p:sp>
            <p:nvSpPr>
              <p:cNvPr id="55" name="矩形 82"/>
              <p:cNvSpPr>
                <a:spLocks noChangeArrowheads="1"/>
              </p:cNvSpPr>
              <p:nvPr/>
            </p:nvSpPr>
            <p:spPr bwMode="auto">
              <a:xfrm>
                <a:off x="3567661" y="2158362"/>
                <a:ext cx="612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548293" y="2128266"/>
                <a:ext cx="608327" cy="2761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b="1" spc="-1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寄存器</a:t>
                </a: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1276661" y="4091212"/>
              <a:ext cx="1643063" cy="33813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单线程进程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170358" y="2068831"/>
            <a:ext cx="2949978" cy="3207563"/>
            <a:chOff x="3735045" y="1211579"/>
            <a:chExt cx="2949978" cy="3207563"/>
          </a:xfrm>
        </p:grpSpPr>
        <p:grpSp>
          <p:nvGrpSpPr>
            <p:cNvPr id="73" name="组合 72"/>
            <p:cNvGrpSpPr/>
            <p:nvPr/>
          </p:nvGrpSpPr>
          <p:grpSpPr>
            <a:xfrm>
              <a:off x="3735045" y="1211579"/>
              <a:ext cx="2949978" cy="3207563"/>
              <a:chOff x="3735045" y="1211579"/>
              <a:chExt cx="2949978" cy="3207563"/>
            </a:xfrm>
          </p:grpSpPr>
          <p:sp>
            <p:nvSpPr>
              <p:cNvPr id="20" name="任意多边形 37"/>
              <p:cNvSpPr>
                <a:spLocks noChangeArrowheads="1"/>
              </p:cNvSpPr>
              <p:nvPr/>
            </p:nvSpPr>
            <p:spPr bwMode="auto">
              <a:xfrm>
                <a:off x="4748957" y="271461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任意多边形 38"/>
              <p:cNvSpPr>
                <a:spLocks noChangeArrowheads="1"/>
              </p:cNvSpPr>
              <p:nvPr/>
            </p:nvSpPr>
            <p:spPr bwMode="auto">
              <a:xfrm>
                <a:off x="4034582" y="271461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任意多边形 39"/>
              <p:cNvSpPr>
                <a:spLocks noChangeArrowheads="1"/>
              </p:cNvSpPr>
              <p:nvPr/>
            </p:nvSpPr>
            <p:spPr bwMode="auto">
              <a:xfrm>
                <a:off x="5463332" y="272096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23" name="直接箭头连接符 40"/>
              <p:cNvCxnSpPr>
                <a:cxnSpLocks noChangeShapeType="1"/>
              </p:cNvCxnSpPr>
              <p:nvPr/>
            </p:nvCxnSpPr>
            <p:spPr bwMode="auto">
              <a:xfrm>
                <a:off x="5593374" y="2989950"/>
                <a:ext cx="580875" cy="0"/>
              </a:xfrm>
              <a:prstGeom prst="straightConnector1">
                <a:avLst/>
              </a:prstGeom>
              <a:noFill/>
              <a:ln w="28575" algn="ctr">
                <a:solidFill>
                  <a:srgbClr val="11576A"/>
                </a:solidFill>
                <a:round/>
                <a:headEnd type="triangle" w="med" len="med"/>
                <a:tailEnd/>
              </a:ln>
            </p:spPr>
          </p:cxnSp>
          <p:sp>
            <p:nvSpPr>
              <p:cNvPr id="24" name="矩形 23"/>
              <p:cNvSpPr/>
              <p:nvPr/>
            </p:nvSpPr>
            <p:spPr>
              <a:xfrm>
                <a:off x="6102812" y="2808975"/>
                <a:ext cx="58221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spc="-1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线程</a:t>
                </a: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3737719" y="1579553"/>
                <a:ext cx="2253485" cy="719138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6" name="组合 74"/>
              <p:cNvGrpSpPr>
                <a:grpSpLocks/>
              </p:cNvGrpSpPr>
              <p:nvPr/>
            </p:nvGrpSpPr>
            <p:grpSpPr bwMode="auto">
              <a:xfrm>
                <a:off x="3780488" y="1626123"/>
                <a:ext cx="621649" cy="276999"/>
                <a:chOff x="3557532" y="2120453"/>
                <a:chExt cx="622129" cy="276188"/>
              </a:xfrm>
            </p:grpSpPr>
            <p:sp>
              <p:nvSpPr>
                <p:cNvPr id="37" name="矩形 55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557532" y="2120453"/>
                  <a:ext cx="608328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zh-CN" altLang="en-US" sz="1200" b="1" spc="-100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寄存器</a:t>
                  </a:r>
                </a:p>
              </p:txBody>
            </p:sp>
          </p:grpSp>
          <p:grpSp>
            <p:nvGrpSpPr>
              <p:cNvPr id="39" name="组合 64"/>
              <p:cNvGrpSpPr>
                <a:grpSpLocks/>
              </p:cNvGrpSpPr>
              <p:nvPr/>
            </p:nvGrpSpPr>
            <p:grpSpPr bwMode="auto">
              <a:xfrm>
                <a:off x="5318009" y="1949692"/>
                <a:ext cx="539780" cy="276999"/>
                <a:chOff x="2480296" y="2143687"/>
                <a:chExt cx="540000" cy="276821"/>
              </a:xfrm>
            </p:grpSpPr>
            <p:sp>
              <p:nvSpPr>
                <p:cNvPr id="40" name="矩形 65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2494680" y="2143687"/>
                  <a:ext cx="338692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zh-CN" altLang="en-US" sz="12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栈</a:t>
                  </a:r>
                  <a:endPara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2" name="组合 57"/>
              <p:cNvGrpSpPr>
                <a:grpSpLocks/>
              </p:cNvGrpSpPr>
              <p:nvPr/>
            </p:nvGrpSpPr>
            <p:grpSpPr bwMode="auto">
              <a:xfrm>
                <a:off x="3815490" y="1956820"/>
                <a:ext cx="539780" cy="276999"/>
                <a:chOff x="2480296" y="2150810"/>
                <a:chExt cx="540000" cy="276821"/>
              </a:xfrm>
            </p:grpSpPr>
            <p:sp>
              <p:nvSpPr>
                <p:cNvPr id="43" name="矩形 58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TextBox 59"/>
                <p:cNvSpPr txBox="1">
                  <a:spLocks noChangeArrowheads="1"/>
                </p:cNvSpPr>
                <p:nvPr/>
              </p:nvSpPr>
              <p:spPr bwMode="auto">
                <a:xfrm>
                  <a:off x="2494882" y="2150810"/>
                  <a:ext cx="338692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zh-CN" altLang="en-US" sz="12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栈</a:t>
                  </a:r>
                </a:p>
              </p:txBody>
            </p:sp>
          </p:grpSp>
          <p:grpSp>
            <p:nvGrpSpPr>
              <p:cNvPr id="45" name="组合 67"/>
              <p:cNvGrpSpPr>
                <a:grpSpLocks/>
              </p:cNvGrpSpPr>
              <p:nvPr/>
            </p:nvGrpSpPr>
            <p:grpSpPr bwMode="auto">
              <a:xfrm>
                <a:off x="4535902" y="1949692"/>
                <a:ext cx="539780" cy="276999"/>
                <a:chOff x="2480296" y="2143687"/>
                <a:chExt cx="540000" cy="276821"/>
              </a:xfrm>
            </p:grpSpPr>
            <p:sp>
              <p:nvSpPr>
                <p:cNvPr id="46" name="矩形 68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TextBox 69"/>
                <p:cNvSpPr txBox="1">
                  <a:spLocks noChangeArrowheads="1"/>
                </p:cNvSpPr>
                <p:nvPr/>
              </p:nvSpPr>
              <p:spPr bwMode="auto">
                <a:xfrm>
                  <a:off x="2505925" y="2143687"/>
                  <a:ext cx="338692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zh-CN" altLang="en-US" sz="12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栈</a:t>
                  </a:r>
                </a:p>
              </p:txBody>
            </p:sp>
          </p:grpSp>
          <p:grpSp>
            <p:nvGrpSpPr>
              <p:cNvPr id="48" name="组合 75"/>
              <p:cNvGrpSpPr>
                <a:grpSpLocks/>
              </p:cNvGrpSpPr>
              <p:nvPr/>
            </p:nvGrpSpPr>
            <p:grpSpPr bwMode="auto">
              <a:xfrm>
                <a:off x="4482786" y="1626123"/>
                <a:ext cx="630108" cy="276999"/>
                <a:chOff x="3550415" y="2120453"/>
                <a:chExt cx="629246" cy="276188"/>
              </a:xfrm>
            </p:grpSpPr>
            <p:sp>
              <p:nvSpPr>
                <p:cNvPr id="49" name="矩形 76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550415" y="2120453"/>
                  <a:ext cx="607028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zh-CN" altLang="en-US" sz="1200" b="1" spc="-100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寄存器</a:t>
                  </a:r>
                </a:p>
              </p:txBody>
            </p:sp>
          </p:grpSp>
          <p:grpSp>
            <p:nvGrpSpPr>
              <p:cNvPr id="51" name="组合 78"/>
              <p:cNvGrpSpPr>
                <a:grpSpLocks/>
              </p:cNvGrpSpPr>
              <p:nvPr/>
            </p:nvGrpSpPr>
            <p:grpSpPr bwMode="auto">
              <a:xfrm>
                <a:off x="5244080" y="1626123"/>
                <a:ext cx="624064" cy="276999"/>
                <a:chOff x="3555116" y="2120453"/>
                <a:chExt cx="624545" cy="276188"/>
              </a:xfrm>
            </p:grpSpPr>
            <p:sp>
              <p:nvSpPr>
                <p:cNvPr id="52" name="矩形 79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555116" y="2120453"/>
                  <a:ext cx="608327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zh-CN" altLang="en-US" sz="1200" b="1" spc="-100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寄存器</a:t>
                  </a:r>
                </a:p>
              </p:txBody>
            </p:sp>
          </p:grpSp>
          <p:sp>
            <p:nvSpPr>
              <p:cNvPr id="57" name="矩形 87"/>
              <p:cNvSpPr>
                <a:spLocks noChangeArrowheads="1"/>
              </p:cNvSpPr>
              <p:nvPr/>
            </p:nvSpPr>
            <p:spPr bwMode="auto">
              <a:xfrm>
                <a:off x="3740895" y="2312978"/>
                <a:ext cx="2250310" cy="1763713"/>
              </a:xfrm>
              <a:prstGeom prst="rect">
                <a:avLst/>
              </a:prstGeom>
              <a:noFill/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331444" y="4081004"/>
                <a:ext cx="1536700" cy="3381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spc="-1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多线程进程</a:t>
                </a:r>
              </a:p>
            </p:txBody>
          </p:sp>
          <p:sp>
            <p:nvSpPr>
              <p:cNvPr id="61" name="矩形 60"/>
              <p:cNvSpPr/>
              <p:nvPr/>
            </p:nvSpPr>
            <p:spPr bwMode="auto">
              <a:xfrm>
                <a:off x="3735045" y="1211579"/>
                <a:ext cx="2256160" cy="360363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2" name="组合 27"/>
              <p:cNvGrpSpPr>
                <a:grpSpLocks/>
              </p:cNvGrpSpPr>
              <p:nvPr/>
            </p:nvGrpSpPr>
            <p:grpSpPr bwMode="auto">
              <a:xfrm>
                <a:off x="3805135" y="1260797"/>
                <a:ext cx="540039" cy="276999"/>
                <a:chOff x="1187347" y="1763072"/>
                <a:chExt cx="540000" cy="278255"/>
              </a:xfrm>
            </p:grpSpPr>
            <p:sp>
              <p:nvSpPr>
                <p:cNvPr id="63" name="矩形 15"/>
                <p:cNvSpPr>
                  <a:spLocks noChangeArrowheads="1"/>
                </p:cNvSpPr>
                <p:nvPr/>
              </p:nvSpPr>
              <p:spPr bwMode="auto">
                <a:xfrm>
                  <a:off x="1187347" y="1793966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600">
                    <a:solidFill>
                      <a:srgbClr val="0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208362" y="1763072"/>
                  <a:ext cx="492407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zh-CN" altLang="en-US" sz="12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代码</a:t>
                  </a:r>
                </a:p>
              </p:txBody>
            </p:sp>
          </p:grpSp>
          <p:grpSp>
            <p:nvGrpSpPr>
              <p:cNvPr id="65" name="组合 29"/>
              <p:cNvGrpSpPr>
                <a:grpSpLocks/>
              </p:cNvGrpSpPr>
              <p:nvPr/>
            </p:nvGrpSpPr>
            <p:grpSpPr bwMode="auto">
              <a:xfrm>
                <a:off x="4515728" y="1260797"/>
                <a:ext cx="540342" cy="276999"/>
                <a:chOff x="1830289" y="1763072"/>
                <a:chExt cx="540000" cy="278255"/>
              </a:xfrm>
            </p:grpSpPr>
            <p:sp>
              <p:nvSpPr>
                <p:cNvPr id="66" name="矩形 16"/>
                <p:cNvSpPr>
                  <a:spLocks noChangeArrowheads="1"/>
                </p:cNvSpPr>
                <p:nvPr/>
              </p:nvSpPr>
              <p:spPr bwMode="auto">
                <a:xfrm>
                  <a:off x="1830289" y="1793966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600">
                    <a:solidFill>
                      <a:srgbClr val="0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1844496" y="1763072"/>
                  <a:ext cx="492131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zh-CN" altLang="en-US" sz="12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数据</a:t>
                  </a:r>
                </a:p>
              </p:txBody>
            </p:sp>
          </p:grpSp>
          <p:grpSp>
            <p:nvGrpSpPr>
              <p:cNvPr id="68" name="组合 28"/>
              <p:cNvGrpSpPr>
                <a:grpSpLocks/>
              </p:cNvGrpSpPr>
              <p:nvPr/>
            </p:nvGrpSpPr>
            <p:grpSpPr bwMode="auto">
              <a:xfrm>
                <a:off x="5190985" y="1253260"/>
                <a:ext cx="800219" cy="276999"/>
                <a:chOff x="2444905" y="1755501"/>
                <a:chExt cx="798822" cy="278255"/>
              </a:xfrm>
            </p:grpSpPr>
            <p:sp>
              <p:nvSpPr>
                <p:cNvPr id="69" name="矩形 17"/>
                <p:cNvSpPr>
                  <a:spLocks noChangeArrowheads="1"/>
                </p:cNvSpPr>
                <p:nvPr/>
              </p:nvSpPr>
              <p:spPr bwMode="auto">
                <a:xfrm>
                  <a:off x="2473231" y="1793966"/>
                  <a:ext cx="718891" cy="215998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600">
                    <a:solidFill>
                      <a:srgbClr val="0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2444905" y="1755501"/>
                  <a:ext cx="798822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zh-CN" altLang="en-US" sz="12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打开文件</a:t>
                  </a:r>
                </a:p>
              </p:txBody>
            </p:sp>
          </p:grpSp>
        </p:grpSp>
        <p:cxnSp>
          <p:nvCxnSpPr>
            <p:cNvPr id="26" name="直接连接符 25"/>
            <p:cNvCxnSpPr/>
            <p:nvPr/>
          </p:nvCxnSpPr>
          <p:spPr>
            <a:xfrm>
              <a:off x="4455484" y="1597713"/>
              <a:ext cx="0" cy="249349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190985" y="1583192"/>
              <a:ext cx="0" cy="249349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标题 32">
            <a:extLst>
              <a:ext uri="{FF2B5EF4-FFF2-40B4-BE49-F238E27FC236}">
                <a16:creationId xmlns:a16="http://schemas.microsoft.com/office/drawing/2014/main" id="{07F0E991-B970-F2FE-F6AE-8D4EA331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进程和线程的关系</a:t>
            </a:r>
          </a:p>
        </p:txBody>
      </p:sp>
      <p:sp>
        <p:nvSpPr>
          <p:cNvPr id="75" name="灯片编号占位符 5">
            <a:extLst>
              <a:ext uri="{FF2B5EF4-FFF2-40B4-BE49-F238E27FC236}">
                <a16:creationId xmlns:a16="http://schemas.microsoft.com/office/drawing/2014/main" id="{17DC9F1B-08A1-CDD9-193B-B7CA98D5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08750"/>
            <a:ext cx="2844800" cy="3048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Aft>
                <a:spcPct val="0"/>
              </a:spcAft>
              <a:defRPr/>
            </a:pPr>
            <a:fld id="{B40D5C89-3F50-4E78-90D8-3CB123F8C3B8}" type="slidenum">
              <a:rPr lang="en-US" altLang="ko-KR">
                <a:solidFill>
                  <a:srgbClr val="FFFFFF"/>
                </a:solidFill>
                <a:latin typeface="Verdana" panose="020B0604030504040204" pitchFamily="34" charset="0"/>
              </a:rPr>
              <a:pPr algn="r" defTabSz="914400" fontAlgn="base">
                <a:spcAft>
                  <a:spcPct val="0"/>
                </a:spcAft>
                <a:defRPr/>
              </a:pPr>
              <a:t>18</a:t>
            </a:fld>
            <a:endParaRPr lang="en-US" altLang="ko-KR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Thread Model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971DA1-B313-07D9-61A7-C4818A18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99" y="1569767"/>
            <a:ext cx="10801200" cy="90197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为什么线程要有自己的栈区呢？</a:t>
            </a:r>
          </a:p>
          <a:p>
            <a:pPr lvl="1"/>
            <a:r>
              <a:rPr lang="zh-CN" altLang="en-US" dirty="0"/>
              <a:t>为了保持线程执行的独立性，每个线程有自己的堆栈。</a:t>
            </a:r>
          </a:p>
          <a:p>
            <a:endParaRPr lang="zh-CN" altLang="en-US" dirty="0"/>
          </a:p>
        </p:txBody>
      </p:sp>
      <p:pic>
        <p:nvPicPr>
          <p:cNvPr id="15364" name="Picture 7" descr="2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876" y="2489248"/>
            <a:ext cx="6499225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135680" y="3193207"/>
            <a:ext cx="31124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记录一个进程的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执行状态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所需的数据：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上下文（寄存器组）保存当前状态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栈（用于保存函数调用的序列和局部变量）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875EB5C-C26E-971B-1042-C2426B7F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08750"/>
            <a:ext cx="2844800" cy="3048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Aft>
                <a:spcPct val="0"/>
              </a:spcAft>
              <a:defRPr/>
            </a:pPr>
            <a:fld id="{B40D5C89-3F50-4E78-90D8-3CB123F8C3B8}" type="slidenum">
              <a:rPr lang="en-US" altLang="ko-KR">
                <a:solidFill>
                  <a:srgbClr val="FFFFFF"/>
                </a:solidFill>
                <a:latin typeface="Verdana" panose="020B0604030504040204" pitchFamily="34" charset="0"/>
              </a:rPr>
              <a:pPr algn="r" defTabSz="914400" fontAlgn="base">
                <a:spcAft>
                  <a:spcPct val="0"/>
                </a:spcAft>
                <a:defRPr/>
              </a:pPr>
              <a:t>19</a:t>
            </a:fld>
            <a:endParaRPr lang="en-US" altLang="ko-KR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3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492826"/>
            <a:ext cx="12192000" cy="119221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  <a:r>
              <a:rPr lang="en-US" altLang="zh-CN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：进程间通信与并发控制</a:t>
            </a:r>
            <a:endParaRPr lang="en-US" altLang="zh-CN" sz="6000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flipV="1">
            <a:off x="2133974" y="3701853"/>
            <a:ext cx="8322258" cy="45719"/>
          </a:xfrm>
          <a:prstGeom prst="round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98895" y="1233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89"/>
    </mc:Choice>
    <mc:Fallback xmlns="">
      <p:transition spd="slow" advTm="1518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9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Thread Model (</a:t>
            </a:r>
            <a:r>
              <a:rPr lang="zh-CN" altLang="en-US" dirty="0">
                <a:ea typeface="宋体" panose="02010600030101010101" pitchFamily="2" charset="-122"/>
              </a:rPr>
              <a:t>８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893A5BE-5A1C-9F6B-FAE3-D95FE786A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线程中的共享和私有项</a:t>
            </a:r>
          </a:p>
          <a:p>
            <a:endParaRPr lang="zh-CN" altLang="en-US" dirty="0"/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47200" y="6508750"/>
            <a:ext cx="28448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fld id="{03FBBFA4-7782-4BA2-8E95-DEB04224B2EA}" type="slidenum">
              <a:rPr lang="zh-CN" altLang="en-US" sz="140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t>20</a:t>
            </a:fld>
            <a:endParaRPr lang="en-US" altLang="zh-CN" sz="1400" dirty="0">
              <a:solidFill>
                <a:srgbClr val="000000"/>
              </a:solidFill>
            </a:endParaRPr>
          </a:p>
        </p:txBody>
      </p:sp>
      <p:pic>
        <p:nvPicPr>
          <p:cNvPr id="16388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2616200"/>
            <a:ext cx="8534400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Line 21"/>
          <p:cNvSpPr>
            <a:spLocks noChangeShapeType="1"/>
          </p:cNvSpPr>
          <p:nvPr/>
        </p:nvSpPr>
        <p:spPr bwMode="auto">
          <a:xfrm>
            <a:off x="10315575" y="2728914"/>
            <a:ext cx="0" cy="28289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0" name="Text Box 22"/>
          <p:cNvSpPr txBox="1">
            <a:spLocks noChangeArrowheads="1"/>
          </p:cNvSpPr>
          <p:nvPr/>
        </p:nvSpPr>
        <p:spPr bwMode="auto">
          <a:xfrm>
            <a:off x="2497336" y="2176463"/>
            <a:ext cx="302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进程中线程共享项：</a:t>
            </a:r>
          </a:p>
        </p:txBody>
      </p:sp>
      <p:sp>
        <p:nvSpPr>
          <p:cNvPr id="16391" name="Text Box 23"/>
          <p:cNvSpPr txBox="1">
            <a:spLocks noChangeArrowheads="1"/>
          </p:cNvSpPr>
          <p:nvPr/>
        </p:nvSpPr>
        <p:spPr bwMode="auto">
          <a:xfrm>
            <a:off x="7618414" y="2222500"/>
            <a:ext cx="2643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None/>
              <a:defRPr/>
            </a:pP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线程的私有项：</a:t>
            </a:r>
          </a:p>
        </p:txBody>
      </p:sp>
    </p:spTree>
    <p:extLst>
      <p:ext uri="{BB962C8B-B14F-4D97-AF65-F5344CB8AC3E}">
        <p14:creationId xmlns:p14="http://schemas.microsoft.com/office/powerpoint/2010/main" val="2578147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 rot="5400000">
            <a:off x="4262702" y="3776038"/>
            <a:ext cx="3960000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3067677" y="2000240"/>
            <a:ext cx="3174233" cy="3495506"/>
            <a:chOff x="676248" y="1142990"/>
            <a:chExt cx="3174233" cy="3495506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676248" y="2835988"/>
              <a:ext cx="3174233" cy="2308"/>
            </a:xfrm>
            <a:prstGeom prst="line">
              <a:avLst/>
            </a:prstGeom>
            <a:ln w="28575">
              <a:solidFill>
                <a:srgbClr val="1157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957690" y="1142990"/>
              <a:ext cx="2508760" cy="3495506"/>
              <a:chOff x="957690" y="1142990"/>
              <a:chExt cx="2508760" cy="3495506"/>
            </a:xfrm>
          </p:grpSpPr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1259632" y="2499742"/>
                <a:ext cx="192882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rgbClr val="005472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</a:t>
                </a:r>
                <a:r>
                  <a:rPr lang="en-US" sz="1600" b="1" dirty="0">
                    <a:solidFill>
                      <a:srgbClr val="005472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MS-DOS</a:t>
                </a:r>
              </a:p>
            </p:txBody>
          </p:sp>
          <p:sp>
            <p:nvSpPr>
              <p:cNvPr id="22" name="Text Box 12"/>
              <p:cNvSpPr txBox="1">
                <a:spLocks noChangeArrowheads="1"/>
              </p:cNvSpPr>
              <p:nvPr/>
            </p:nvSpPr>
            <p:spPr bwMode="auto">
              <a:xfrm>
                <a:off x="1403648" y="4299942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实例：传统</a:t>
                </a:r>
                <a:r>
                  <a:rPr lang="en-US" altLang="zh-CN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UNIX</a:t>
                </a:r>
                <a:endParaRPr 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643042" y="114299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9" name="任意多边形 38"/>
              <p:cNvSpPr>
                <a:spLocks noChangeAspect="1"/>
              </p:cNvSpPr>
              <p:nvPr/>
            </p:nvSpPr>
            <p:spPr>
              <a:xfrm>
                <a:off x="2071670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957690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60" name="任意多边形 59"/>
              <p:cNvSpPr>
                <a:spLocks noChangeAspect="1"/>
              </p:cNvSpPr>
              <p:nvPr/>
            </p:nvSpPr>
            <p:spPr>
              <a:xfrm>
                <a:off x="1386318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386450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64" name="任意多边形 63"/>
              <p:cNvSpPr>
                <a:spLocks noChangeAspect="1"/>
              </p:cNvSpPr>
              <p:nvPr/>
            </p:nvSpPr>
            <p:spPr>
              <a:xfrm>
                <a:off x="2815078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520340" y="215650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单进程系统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531155" y="401389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多进程系统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234136" y="2000240"/>
            <a:ext cx="3174233" cy="3567514"/>
            <a:chOff x="3842707" y="1142990"/>
            <a:chExt cx="3174233" cy="3567514"/>
          </a:xfrm>
        </p:grpSpPr>
        <p:grpSp>
          <p:nvGrpSpPr>
            <p:cNvPr id="4" name="组合 3"/>
            <p:cNvGrpSpPr/>
            <p:nvPr/>
          </p:nvGrpSpPr>
          <p:grpSpPr>
            <a:xfrm>
              <a:off x="4199164" y="1142990"/>
              <a:ext cx="2508760" cy="3567514"/>
              <a:chOff x="4199164" y="1142990"/>
              <a:chExt cx="2508760" cy="3567514"/>
            </a:xfrm>
          </p:grpSpPr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4499992" y="2499742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</a:t>
                </a:r>
                <a:r>
                  <a:rPr lang="en-US" altLang="zh-CN" sz="1600" b="1" dirty="0" err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pSOS</a:t>
                </a:r>
                <a:endParaRPr 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endParaRPr>
              </a:p>
            </p:txBody>
          </p:sp>
          <p:sp>
            <p:nvSpPr>
              <p:cNvPr id="23" name="Text Box 12"/>
              <p:cNvSpPr txBox="1">
                <a:spLocks noChangeArrowheads="1"/>
              </p:cNvSpPr>
              <p:nvPr/>
            </p:nvSpPr>
            <p:spPr bwMode="auto">
              <a:xfrm>
                <a:off x="4572000" y="4371950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实例：现代</a:t>
                </a:r>
                <a:r>
                  <a:rPr lang="en-US" altLang="zh-CN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UNIX</a:t>
                </a:r>
                <a:endParaRPr 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934142" y="114299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41" name="任意多边形 40"/>
              <p:cNvSpPr>
                <a:spLocks noChangeAspect="1"/>
              </p:cNvSpPr>
              <p:nvPr/>
            </p:nvSpPr>
            <p:spPr>
              <a:xfrm>
                <a:off x="5648522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42" name="任意多边形 41"/>
              <p:cNvSpPr>
                <a:spLocks noChangeAspect="1"/>
              </p:cNvSpPr>
              <p:nvPr/>
            </p:nvSpPr>
            <p:spPr>
              <a:xfrm>
                <a:off x="5077018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43" name="任意多边形 42"/>
              <p:cNvSpPr>
                <a:spLocks noChangeAspect="1"/>
              </p:cNvSpPr>
              <p:nvPr/>
            </p:nvSpPr>
            <p:spPr>
              <a:xfrm>
                <a:off x="5362770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199164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45" name="任意多边形 44"/>
              <p:cNvSpPr>
                <a:spLocks noChangeAspect="1"/>
              </p:cNvSpPr>
              <p:nvPr/>
            </p:nvSpPr>
            <p:spPr>
              <a:xfrm>
                <a:off x="4913544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46" name="任意多边形 45"/>
              <p:cNvSpPr>
                <a:spLocks noChangeAspect="1"/>
              </p:cNvSpPr>
              <p:nvPr/>
            </p:nvSpPr>
            <p:spPr>
              <a:xfrm>
                <a:off x="4342040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47" name="任意多边形 46"/>
              <p:cNvSpPr>
                <a:spLocks noChangeAspect="1"/>
              </p:cNvSpPr>
              <p:nvPr/>
            </p:nvSpPr>
            <p:spPr>
              <a:xfrm>
                <a:off x="4627792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627924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49" name="任意多边形 48"/>
              <p:cNvSpPr>
                <a:spLocks noChangeAspect="1"/>
              </p:cNvSpPr>
              <p:nvPr/>
            </p:nvSpPr>
            <p:spPr>
              <a:xfrm>
                <a:off x="6342304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50" name="任意多边形 49"/>
              <p:cNvSpPr>
                <a:spLocks noChangeAspect="1"/>
              </p:cNvSpPr>
              <p:nvPr/>
            </p:nvSpPr>
            <p:spPr>
              <a:xfrm>
                <a:off x="5770800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51" name="任意多边形 50"/>
              <p:cNvSpPr>
                <a:spLocks noChangeAspect="1"/>
              </p:cNvSpPr>
              <p:nvPr/>
            </p:nvSpPr>
            <p:spPr>
              <a:xfrm>
                <a:off x="6056552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418227" y="2156504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单进程多线程系统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38241" y="401389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多线程系统</a:t>
                </a:r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>
              <a:off x="3842707" y="2834692"/>
              <a:ext cx="3174233" cy="2308"/>
            </a:xfrm>
            <a:prstGeom prst="line">
              <a:avLst/>
            </a:prstGeom>
            <a:ln w="28575">
              <a:solidFill>
                <a:srgbClr val="1157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标题 12">
            <a:extLst>
              <a:ext uri="{FF2B5EF4-FFF2-40B4-BE49-F238E27FC236}">
                <a16:creationId xmlns:a16="http://schemas.microsoft.com/office/drawing/2014/main" id="{F7026ADB-9CF7-1ED8-B9B9-06D2CA97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不同操作系统对线程的支持</a:t>
            </a: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43755EF7-3376-BD23-24B9-3BB02B51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08750"/>
            <a:ext cx="2844800" cy="3048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Aft>
                <a:spcPct val="0"/>
              </a:spcAft>
              <a:defRPr/>
            </a:pPr>
            <a:fld id="{B40D5C89-3F50-4E78-90D8-3CB123F8C3B8}" type="slidenum">
              <a:rPr lang="en-US" altLang="ko-KR">
                <a:solidFill>
                  <a:srgbClr val="FFFFFF"/>
                </a:solidFill>
                <a:latin typeface="Verdana" panose="020B0604030504040204" pitchFamily="34" charset="0"/>
              </a:rPr>
              <a:pPr algn="r" defTabSz="914400" fontAlgn="base">
                <a:spcAft>
                  <a:spcPct val="0"/>
                </a:spcAft>
                <a:defRPr/>
              </a:pPr>
              <a:t>21</a:t>
            </a:fld>
            <a:endParaRPr lang="en-US" altLang="ko-KR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86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5400" y="1552258"/>
            <a:ext cx="5941898" cy="414330"/>
            <a:chOff x="842710" y="998766"/>
            <a:chExt cx="5941898" cy="414330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进程是资源分配单位，线程是</a:t>
              </a:r>
              <a:r>
                <a:rPr lang="en-US" altLang="en-US" sz="2000" b="1" dirty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dirty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调度单位</a:t>
              </a:r>
              <a:endParaRPr lang="en-US" altLang="zh-CN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95400" y="2361596"/>
            <a:ext cx="9753524" cy="400110"/>
            <a:chOff x="842710" y="1998604"/>
            <a:chExt cx="9753524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842710" y="1998604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9899" y="1998604"/>
              <a:ext cx="93963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线程具有就绪、等待和运行三种基本状态和状态间的转换关系</a:t>
              </a:r>
              <a:endParaRPr lang="en-US" altLang="zh-CN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5400" y="1942775"/>
            <a:ext cx="10153574" cy="414330"/>
            <a:chOff x="842710" y="1341658"/>
            <a:chExt cx="10153574" cy="41433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1" y="1341658"/>
              <a:ext cx="9824933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进程拥有一个完整的资源平台，而线程只独享指令流执行的必要资源，如寄存器和栈</a:t>
              </a:r>
              <a:endParaRPr lang="en-US" altLang="zh-CN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1355878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5400" y="2780984"/>
            <a:ext cx="9677324" cy="1757432"/>
            <a:chOff x="842710" y="2627542"/>
            <a:chExt cx="9677324" cy="1757432"/>
          </a:xfrm>
        </p:grpSpPr>
        <p:sp>
          <p:nvSpPr>
            <p:cNvPr id="8" name="TextBox 7"/>
            <p:cNvSpPr txBox="1"/>
            <p:nvPr/>
          </p:nvSpPr>
          <p:spPr>
            <a:xfrm>
              <a:off x="842710" y="262754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113094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19" name="矩形 18"/>
            <p:cNvSpPr/>
            <p:nvPr/>
          </p:nvSpPr>
          <p:spPr>
            <a:xfrm>
              <a:off x="1199900" y="2627542"/>
              <a:ext cx="55866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线程能减少并发执行的时间和空间开销</a:t>
              </a:r>
              <a:endParaRPr lang="en-US" altLang="zh-CN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84520" y="2970218"/>
              <a:ext cx="31269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defRPr/>
              </a:pPr>
              <a:r>
                <a:rPr lang="zh-CN" altLang="en-US" sz="2000" b="1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线程的创建时间比进程短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442388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4" name="矩形 23"/>
            <p:cNvSpPr/>
            <p:nvPr/>
          </p:nvSpPr>
          <p:spPr>
            <a:xfrm>
              <a:off x="1484520" y="3299512"/>
              <a:ext cx="31269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defRPr/>
              </a:pPr>
              <a:r>
                <a:rPr lang="zh-CN" altLang="en-US" sz="2000" b="1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线程的终止时间比进程短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770550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6" name="矩形 25"/>
            <p:cNvSpPr/>
            <p:nvPr/>
          </p:nvSpPr>
          <p:spPr>
            <a:xfrm>
              <a:off x="1484520" y="3627674"/>
              <a:ext cx="467165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同一进程内的线程切换时间比进程短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4127740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8" name="矩形 27"/>
            <p:cNvSpPr/>
            <p:nvPr/>
          </p:nvSpPr>
          <p:spPr>
            <a:xfrm>
              <a:off x="1484519" y="3984864"/>
              <a:ext cx="90355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由于同一进程的各线程间共享内存和文件资源，可不通过内核进行直接通信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标题 16">
            <a:extLst>
              <a:ext uri="{FF2B5EF4-FFF2-40B4-BE49-F238E27FC236}">
                <a16:creationId xmlns:a16="http://schemas.microsoft.com/office/drawing/2014/main" id="{B6DD8EDA-C56F-4819-65F7-F5EF6B5A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线程与进程的比较 </a:t>
            </a:r>
          </a:p>
        </p:txBody>
      </p:sp>
      <p:sp>
        <p:nvSpPr>
          <p:cNvPr id="30" name="灯片编号占位符 5">
            <a:extLst>
              <a:ext uri="{FF2B5EF4-FFF2-40B4-BE49-F238E27FC236}">
                <a16:creationId xmlns:a16="http://schemas.microsoft.com/office/drawing/2014/main" id="{E689281C-15EC-C39C-FD20-218D5CBA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08750"/>
            <a:ext cx="2844800" cy="3048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Aft>
                <a:spcPct val="0"/>
              </a:spcAft>
              <a:defRPr/>
            </a:pPr>
            <a:fld id="{B40D5C89-3F50-4E78-90D8-3CB123F8C3B8}" type="slidenum">
              <a:rPr lang="en-US" altLang="ko-KR">
                <a:solidFill>
                  <a:srgbClr val="FFFFFF"/>
                </a:solidFill>
                <a:latin typeface="Verdana" panose="020B0604030504040204" pitchFamily="34" charset="0"/>
              </a:rPr>
              <a:pPr algn="r" defTabSz="914400" fontAlgn="base">
                <a:spcAft>
                  <a:spcPct val="0"/>
                </a:spcAft>
                <a:defRPr/>
              </a:pPr>
              <a:t>22</a:t>
            </a:fld>
            <a:endParaRPr lang="en-US" altLang="ko-KR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31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815960" y="1585054"/>
            <a:ext cx="3643338" cy="2115607"/>
            <a:chOff x="785786" y="1000114"/>
            <a:chExt cx="3643338" cy="2115607"/>
          </a:xfrm>
        </p:grpSpPr>
        <p:sp>
          <p:nvSpPr>
            <p:cNvPr id="7" name="矩形 6"/>
            <p:cNvSpPr/>
            <p:nvPr/>
          </p:nvSpPr>
          <p:spPr>
            <a:xfrm>
              <a:off x="785786" y="1000114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089636" y="1319204"/>
              <a:ext cx="105600" cy="1052252"/>
              <a:chOff x="1089636" y="1319204"/>
              <a:chExt cx="105600" cy="1052252"/>
            </a:xfrm>
          </p:grpSpPr>
          <p:sp>
            <p:nvSpPr>
              <p:cNvPr id="10" name="任意多边形 9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2174436" y="277716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一对一</a:t>
              </a: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518264" y="1319204"/>
              <a:ext cx="105600" cy="1052252"/>
              <a:chOff x="1089636" y="1319204"/>
              <a:chExt cx="105600" cy="1052252"/>
            </a:xfrm>
          </p:grpSpPr>
          <p:sp>
            <p:nvSpPr>
              <p:cNvPr id="38" name="任意多边形 37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1946892" y="1319204"/>
              <a:ext cx="105600" cy="1052252"/>
              <a:chOff x="1089636" y="1319204"/>
              <a:chExt cx="105600" cy="1052252"/>
            </a:xfrm>
          </p:grpSpPr>
          <p:sp>
            <p:nvSpPr>
              <p:cNvPr id="43" name="任意多边形 42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任意多边形 47"/>
            <p:cNvSpPr>
              <a:spLocks noChangeAspect="1"/>
            </p:cNvSpPr>
            <p:nvPr/>
          </p:nvSpPr>
          <p:spPr>
            <a:xfrm>
              <a:off x="2375520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214546" y="2371456"/>
              <a:ext cx="360000" cy="363542"/>
              <a:chOff x="2214546" y="2371456"/>
              <a:chExt cx="360000" cy="363542"/>
            </a:xfrm>
          </p:grpSpPr>
          <p:sp>
            <p:nvSpPr>
              <p:cNvPr id="49" name="椭圆 48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51" name="直接连接符 50"/>
            <p:cNvCxnSpPr/>
            <p:nvPr/>
          </p:nvCxnSpPr>
          <p:spPr>
            <a:xfrm rot="5400000" flipH="1" flipV="1">
              <a:off x="2194703" y="2156349"/>
              <a:ext cx="430214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182144" y="1390240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用户线程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16257" y="2395536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内核线程</a:t>
              </a:r>
            </a:p>
          </p:txBody>
        </p:sp>
        <p:cxnSp>
          <p:nvCxnSpPr>
            <p:cNvPr id="56" name="直接箭头连接符 55"/>
            <p:cNvCxnSpPr>
              <a:stCxn id="53" idx="1"/>
            </p:cNvCxnSpPr>
            <p:nvPr/>
          </p:nvCxnSpPr>
          <p:spPr>
            <a:xfrm flipH="1">
              <a:off x="2628772" y="1559517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rot="10800000">
              <a:off x="2684133" y="2571750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/>
            <p:cNvGrpSpPr/>
            <p:nvPr/>
          </p:nvGrpSpPr>
          <p:grpSpPr>
            <a:xfrm>
              <a:off x="1801182" y="2383042"/>
              <a:ext cx="360000" cy="363542"/>
              <a:chOff x="2214546" y="2371456"/>
              <a:chExt cx="360000" cy="363542"/>
            </a:xfrm>
          </p:grpSpPr>
          <p:sp>
            <p:nvSpPr>
              <p:cNvPr id="74" name="椭圆 73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75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1372554" y="2392328"/>
              <a:ext cx="360000" cy="363542"/>
              <a:chOff x="2214546" y="2371456"/>
              <a:chExt cx="360000" cy="363542"/>
            </a:xfrm>
          </p:grpSpPr>
          <p:sp>
            <p:nvSpPr>
              <p:cNvPr id="78" name="椭圆 77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79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941651" y="2390360"/>
              <a:ext cx="360000" cy="363542"/>
              <a:chOff x="2214546" y="2371456"/>
              <a:chExt cx="360000" cy="363542"/>
            </a:xfrm>
          </p:grpSpPr>
          <p:sp>
            <p:nvSpPr>
              <p:cNvPr id="85" name="椭圆 84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86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269086" y="1616431"/>
            <a:ext cx="3643338" cy="2108213"/>
            <a:chOff x="4698983" y="1000114"/>
            <a:chExt cx="3643338" cy="2108213"/>
          </a:xfrm>
        </p:grpSpPr>
        <p:sp>
          <p:nvSpPr>
            <p:cNvPr id="58" name="矩形 57"/>
            <p:cNvSpPr/>
            <p:nvPr/>
          </p:nvSpPr>
          <p:spPr>
            <a:xfrm>
              <a:off x="4698983" y="1000114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任意多边形 59"/>
            <p:cNvSpPr>
              <a:spLocks noChangeAspect="1"/>
            </p:cNvSpPr>
            <p:nvPr/>
          </p:nvSpPr>
          <p:spPr>
            <a:xfrm>
              <a:off x="5114105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192739" y="276977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多对一</a:t>
              </a:r>
            </a:p>
          </p:txBody>
        </p:sp>
        <p:sp>
          <p:nvSpPr>
            <p:cNvPr id="66" name="任意多边形 65"/>
            <p:cNvSpPr>
              <a:spLocks noChangeAspect="1"/>
            </p:cNvSpPr>
            <p:nvPr/>
          </p:nvSpPr>
          <p:spPr>
            <a:xfrm>
              <a:off x="5542733" y="1185853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71" name="任意多边形 70"/>
            <p:cNvSpPr>
              <a:spLocks noChangeAspect="1"/>
            </p:cNvSpPr>
            <p:nvPr/>
          </p:nvSpPr>
          <p:spPr>
            <a:xfrm>
              <a:off x="5971361" y="1185853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76" name="任意多边形 75"/>
            <p:cNvSpPr>
              <a:spLocks noChangeAspect="1"/>
            </p:cNvSpPr>
            <p:nvPr/>
          </p:nvSpPr>
          <p:spPr>
            <a:xfrm>
              <a:off x="6399989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74216" y="1375940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用户线程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92958" y="2395536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内核线程</a:t>
              </a:r>
            </a:p>
          </p:txBody>
        </p:sp>
        <p:cxnSp>
          <p:nvCxnSpPr>
            <p:cNvPr id="82" name="直接箭头连接符 81"/>
            <p:cNvCxnSpPr>
              <a:stCxn id="80" idx="1"/>
            </p:cNvCxnSpPr>
            <p:nvPr/>
          </p:nvCxnSpPr>
          <p:spPr>
            <a:xfrm flipH="1">
              <a:off x="6620844" y="1545217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rot="10800000">
              <a:off x="6660834" y="2571750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rot="5400000" flipH="1" flipV="1">
              <a:off x="5699877" y="2294779"/>
              <a:ext cx="1604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rot="10800000">
              <a:off x="5214942" y="1928808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rot="16200000" flipV="1">
              <a:off x="5536413" y="1964527"/>
              <a:ext cx="35719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5400000" flipH="1" flipV="1">
              <a:off x="5715008" y="1928808"/>
              <a:ext cx="357190" cy="214314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V="1">
              <a:off x="5786446" y="1928808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组合 87"/>
            <p:cNvGrpSpPr/>
            <p:nvPr/>
          </p:nvGrpSpPr>
          <p:grpSpPr>
            <a:xfrm>
              <a:off x="5595533" y="2379660"/>
              <a:ext cx="360000" cy="363542"/>
              <a:chOff x="2214546" y="2371456"/>
              <a:chExt cx="360000" cy="363542"/>
            </a:xfrm>
          </p:grpSpPr>
          <p:sp>
            <p:nvSpPr>
              <p:cNvPr id="90" name="椭圆 89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92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511294" y="3634777"/>
            <a:ext cx="3643338" cy="2122582"/>
            <a:chOff x="2714612" y="2901952"/>
            <a:chExt cx="3643338" cy="2122582"/>
          </a:xfrm>
        </p:grpSpPr>
        <p:sp>
          <p:nvSpPr>
            <p:cNvPr id="96" name="矩形 95"/>
            <p:cNvSpPr/>
            <p:nvPr/>
          </p:nvSpPr>
          <p:spPr>
            <a:xfrm>
              <a:off x="2714612" y="2901952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任意多边形 96"/>
            <p:cNvSpPr>
              <a:spLocks noChangeAspect="1"/>
            </p:cNvSpPr>
            <p:nvPr/>
          </p:nvSpPr>
          <p:spPr>
            <a:xfrm>
              <a:off x="3129734" y="3221042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241148" y="468598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多对多</a:t>
              </a:r>
            </a:p>
          </p:txBody>
        </p:sp>
        <p:sp>
          <p:nvSpPr>
            <p:cNvPr id="99" name="任意多边形 98"/>
            <p:cNvSpPr>
              <a:spLocks noChangeAspect="1"/>
            </p:cNvSpPr>
            <p:nvPr/>
          </p:nvSpPr>
          <p:spPr>
            <a:xfrm>
              <a:off x="3558362" y="3087691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100" name="任意多边形 99"/>
            <p:cNvSpPr>
              <a:spLocks noChangeAspect="1"/>
            </p:cNvSpPr>
            <p:nvPr/>
          </p:nvSpPr>
          <p:spPr>
            <a:xfrm>
              <a:off x="3986990" y="3087691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103" name="任意多边形 102"/>
            <p:cNvSpPr>
              <a:spLocks noChangeAspect="1"/>
            </p:cNvSpPr>
            <p:nvPr/>
          </p:nvSpPr>
          <p:spPr>
            <a:xfrm>
              <a:off x="4415618" y="3221042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89845" y="3277778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用户线程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08587" y="4297374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内核线程</a:t>
              </a:r>
            </a:p>
          </p:txBody>
        </p:sp>
        <p:cxnSp>
          <p:nvCxnSpPr>
            <p:cNvPr id="106" name="直接箭头连接符 105"/>
            <p:cNvCxnSpPr>
              <a:stCxn id="104" idx="1"/>
            </p:cNvCxnSpPr>
            <p:nvPr/>
          </p:nvCxnSpPr>
          <p:spPr>
            <a:xfrm flipH="1">
              <a:off x="4636473" y="3447055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10800000">
              <a:off x="4676463" y="4473588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rot="5400000" flipH="1" flipV="1">
              <a:off x="3715506" y="4196617"/>
              <a:ext cx="1604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10800000">
              <a:off x="3230571" y="3830646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16200000" flipV="1">
              <a:off x="3552042" y="3866365"/>
              <a:ext cx="35719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5400000" flipH="1" flipV="1">
              <a:off x="3730637" y="3830646"/>
              <a:ext cx="357190" cy="214314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3802075" y="3830646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10800000" flipV="1">
              <a:off x="3357554" y="4143386"/>
              <a:ext cx="428628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3786182" y="4143386"/>
              <a:ext cx="490377" cy="14881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3606182" y="4287723"/>
              <a:ext cx="360000" cy="363542"/>
              <a:chOff x="2214546" y="2371456"/>
              <a:chExt cx="360000" cy="363542"/>
            </a:xfrm>
          </p:grpSpPr>
          <p:sp>
            <p:nvSpPr>
              <p:cNvPr id="117" name="椭圆 116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119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4115080" y="4295178"/>
              <a:ext cx="360000" cy="363542"/>
              <a:chOff x="2214546" y="2371456"/>
              <a:chExt cx="360000" cy="363542"/>
            </a:xfrm>
          </p:grpSpPr>
          <p:sp>
            <p:nvSpPr>
              <p:cNvPr id="122" name="椭圆 121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123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3144669" y="4291817"/>
              <a:ext cx="360000" cy="363542"/>
              <a:chOff x="2214546" y="2371456"/>
              <a:chExt cx="360000" cy="363542"/>
            </a:xfrm>
          </p:grpSpPr>
          <p:sp>
            <p:nvSpPr>
              <p:cNvPr id="125" name="椭圆 124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126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5" name="标题 14">
            <a:extLst>
              <a:ext uri="{FF2B5EF4-FFF2-40B4-BE49-F238E27FC236}">
                <a16:creationId xmlns:a16="http://schemas.microsoft.com/office/drawing/2014/main" id="{7A9DDB7B-A905-B1D5-B849-6E9126ED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用户线程与内核线程的对应关系</a:t>
            </a:r>
          </a:p>
        </p:txBody>
      </p:sp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337C0EDD-D352-8093-E181-625C4E60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08750"/>
            <a:ext cx="2844800" cy="3048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Aft>
                <a:spcPct val="0"/>
              </a:spcAft>
              <a:defRPr/>
            </a:pPr>
            <a:fld id="{B40D5C89-3F50-4E78-90D8-3CB123F8C3B8}" type="slidenum">
              <a:rPr lang="en-US" altLang="ko-KR">
                <a:solidFill>
                  <a:srgbClr val="FFFFFF"/>
                </a:solidFill>
                <a:latin typeface="Verdana" panose="020B0604030504040204" pitchFamily="34" charset="0"/>
              </a:rPr>
              <a:pPr algn="r" defTabSz="914400" fontAlgn="base">
                <a:spcAft>
                  <a:spcPct val="0"/>
                </a:spcAft>
                <a:defRPr/>
              </a:pPr>
              <a:t>23</a:t>
            </a:fld>
            <a:endParaRPr lang="en-US" altLang="ko-KR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4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2728197" y="1676998"/>
            <a:ext cx="5754927" cy="41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内核支持的用户线程。一个进程可有一个或多个轻量级进程，每个轻权进程由一个单独的内核线程来支持。（</a:t>
            </a:r>
            <a:r>
              <a:rPr lang="en-US" altLang="en-US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Solaris/Linux</a:t>
            </a:r>
            <a:r>
              <a:rPr lang="zh-CN" altLang="en-US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95601" y="2747034"/>
            <a:ext cx="7447225" cy="2986222"/>
            <a:chOff x="566877" y="1728668"/>
            <a:chExt cx="7447225" cy="2986222"/>
          </a:xfrm>
        </p:grpSpPr>
        <p:sp>
          <p:nvSpPr>
            <p:cNvPr id="7" name="矩形 6"/>
            <p:cNvSpPr/>
            <p:nvPr/>
          </p:nvSpPr>
          <p:spPr>
            <a:xfrm>
              <a:off x="1895457" y="2052634"/>
              <a:ext cx="720000" cy="1296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8" name="正五边形 7"/>
            <p:cNvSpPr/>
            <p:nvPr/>
          </p:nvSpPr>
          <p:spPr>
            <a:xfrm>
              <a:off x="1966895" y="2143122"/>
              <a:ext cx="461965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9" name="八边形 8"/>
            <p:cNvSpPr/>
            <p:nvPr/>
          </p:nvSpPr>
          <p:spPr>
            <a:xfrm>
              <a:off x="2012933" y="2874963"/>
              <a:ext cx="415927" cy="396000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6604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5337" y="2874735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</a:p>
            <a:p>
              <a:pPr algn="ctr" defTabSz="914400" eaLnBrk="0" fontAlgn="base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352792" y="2052634"/>
              <a:ext cx="2988000" cy="1296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14" name="正五边形 13"/>
            <p:cNvSpPr/>
            <p:nvPr/>
          </p:nvSpPr>
          <p:spPr>
            <a:xfrm>
              <a:off x="3424230" y="2143122"/>
              <a:ext cx="473802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15" name="正五边形 14"/>
            <p:cNvSpPr/>
            <p:nvPr/>
          </p:nvSpPr>
          <p:spPr>
            <a:xfrm>
              <a:off x="4138610" y="2143122"/>
              <a:ext cx="442412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17" name="正五边形 16"/>
            <p:cNvSpPr/>
            <p:nvPr/>
          </p:nvSpPr>
          <p:spPr>
            <a:xfrm>
              <a:off x="4924428" y="2143122"/>
              <a:ext cx="473071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18" name="正五边形 17"/>
            <p:cNvSpPr/>
            <p:nvPr/>
          </p:nvSpPr>
          <p:spPr>
            <a:xfrm>
              <a:off x="5638808" y="2143122"/>
              <a:ext cx="496026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19" name="八边形 18"/>
            <p:cNvSpPr/>
            <p:nvPr/>
          </p:nvSpPr>
          <p:spPr>
            <a:xfrm>
              <a:off x="3436930" y="2860010"/>
              <a:ext cx="414990" cy="442358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20" name="八边形 19"/>
            <p:cNvSpPr/>
            <p:nvPr/>
          </p:nvSpPr>
          <p:spPr>
            <a:xfrm>
              <a:off x="4544253" y="2860009"/>
              <a:ext cx="437325" cy="449513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21" name="八边形 20"/>
            <p:cNvSpPr/>
            <p:nvPr/>
          </p:nvSpPr>
          <p:spPr>
            <a:xfrm>
              <a:off x="5424494" y="2860009"/>
              <a:ext cx="428628" cy="442359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57237" y="3519494"/>
              <a:ext cx="6300000" cy="648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1068364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3452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1995470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3395655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4538663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5400682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6496064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52594" y="4357700"/>
              <a:ext cx="785818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24230" y="2887918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</a:p>
            <a:p>
              <a:pPr algn="ctr" defTabSz="914400" eaLnBrk="0" fontAlgn="base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853122" y="4357700"/>
              <a:ext cx="785818" cy="35719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46136" y="2859782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</a:p>
            <a:p>
              <a:pPr algn="ctr" defTabSz="914400" eaLnBrk="0" fontAlgn="base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24494" y="2859782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</a:p>
            <a:p>
              <a:pPr algn="ctr" defTabSz="914400" eaLnBrk="0" fontAlgn="base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39396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53390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53442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75076" y="219687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6690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9566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0533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95932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77027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76406" y="4376336"/>
              <a:ext cx="742511" cy="338554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CPU1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95457" y="1728668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7884" y="4376336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CPU1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50163" y="1735963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34384" y="348830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6877" y="2352568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永久绑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定线程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75274" y="2245135"/>
              <a:ext cx="1338828" cy="301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未绑定线程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67574" y="2776626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未绑定轻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权进程池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 rot="16200000" flipH="1">
              <a:off x="2035508" y="2689430"/>
              <a:ext cx="345661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6200000" flipH="1">
              <a:off x="3463066" y="2689431"/>
              <a:ext cx="345661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37" idx="2"/>
            </p:cNvCxnSpPr>
            <p:nvPr/>
          </p:nvCxnSpPr>
          <p:spPr>
            <a:xfrm flipH="1">
              <a:off x="4758178" y="2497621"/>
              <a:ext cx="413433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37" idx="2"/>
            </p:cNvCxnSpPr>
            <p:nvPr/>
          </p:nvCxnSpPr>
          <p:spPr>
            <a:xfrm>
              <a:off x="5171611" y="2497621"/>
              <a:ext cx="515261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36" idx="2"/>
            </p:cNvCxnSpPr>
            <p:nvPr/>
          </p:nvCxnSpPr>
          <p:spPr>
            <a:xfrm>
              <a:off x="4371559" y="2497621"/>
              <a:ext cx="1093965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6" idx="2"/>
            </p:cNvCxnSpPr>
            <p:nvPr/>
          </p:nvCxnSpPr>
          <p:spPr>
            <a:xfrm>
              <a:off x="4371559" y="2497621"/>
              <a:ext cx="236709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38" idx="2"/>
            </p:cNvCxnSpPr>
            <p:nvPr/>
          </p:nvCxnSpPr>
          <p:spPr>
            <a:xfrm flipH="1">
              <a:off x="4894020" y="2504655"/>
              <a:ext cx="999225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38" idx="2"/>
            </p:cNvCxnSpPr>
            <p:nvPr/>
          </p:nvCxnSpPr>
          <p:spPr>
            <a:xfrm flipH="1">
              <a:off x="5751276" y="2504655"/>
              <a:ext cx="141969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25" idx="0"/>
              <a:endCxn id="32" idx="2"/>
            </p:cNvCxnSpPr>
            <p:nvPr/>
          </p:nvCxnSpPr>
          <p:spPr>
            <a:xfrm flipH="1" flipV="1">
              <a:off x="3638776" y="3339324"/>
              <a:ext cx="62879" cy="28494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endCxn id="33" idx="2"/>
            </p:cNvCxnSpPr>
            <p:nvPr/>
          </p:nvCxnSpPr>
          <p:spPr>
            <a:xfrm flipH="1" flipV="1">
              <a:off x="4760682" y="3311188"/>
              <a:ext cx="87544" cy="29812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16200000" flipV="1">
              <a:off x="5744773" y="3937397"/>
              <a:ext cx="319100" cy="52150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5400000" flipH="1" flipV="1">
              <a:off x="6392469" y="3915978"/>
              <a:ext cx="323862" cy="55958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endCxn id="34" idx="2"/>
            </p:cNvCxnSpPr>
            <p:nvPr/>
          </p:nvCxnSpPr>
          <p:spPr>
            <a:xfrm flipH="1" flipV="1">
              <a:off x="5639040" y="3311188"/>
              <a:ext cx="71205" cy="29812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rot="16200000" flipH="1">
              <a:off x="4544623" y="3184935"/>
              <a:ext cx="445663" cy="213397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44" idx="3"/>
              <a:endCxn id="41" idx="2"/>
            </p:cNvCxnSpPr>
            <p:nvPr/>
          </p:nvCxnSpPr>
          <p:spPr>
            <a:xfrm flipV="1">
              <a:off x="2618917" y="4051300"/>
              <a:ext cx="2245183" cy="4943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5400000" flipH="1" flipV="1">
              <a:off x="2257415" y="4186255"/>
              <a:ext cx="34289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30" idx="0"/>
              <a:endCxn id="23" idx="2"/>
            </p:cNvCxnSpPr>
            <p:nvPr/>
          </p:nvCxnSpPr>
          <p:spPr>
            <a:xfrm rot="16200000" flipV="1">
              <a:off x="1649002" y="3761198"/>
              <a:ext cx="312750" cy="88025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右箭头 90"/>
            <p:cNvSpPr/>
            <p:nvPr/>
          </p:nvSpPr>
          <p:spPr>
            <a:xfrm>
              <a:off x="1428728" y="2568577"/>
              <a:ext cx="683648" cy="23166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>
              <a:off x="6224280" y="2285998"/>
              <a:ext cx="468000" cy="21431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94" name="右箭头 93"/>
            <p:cNvSpPr/>
            <p:nvPr/>
          </p:nvSpPr>
          <p:spPr>
            <a:xfrm>
              <a:off x="6072198" y="2970213"/>
              <a:ext cx="612000" cy="21431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/>
              </a:endParaRPr>
            </a:p>
          </p:txBody>
        </p:sp>
      </p:grp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2880597" y="6039006"/>
            <a:ext cx="5754927" cy="41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太过复杂，最后被抛弃</a:t>
            </a:r>
          </a:p>
        </p:txBody>
      </p:sp>
      <p:sp>
        <p:nvSpPr>
          <p:cNvPr id="52" name="标题 51">
            <a:extLst>
              <a:ext uri="{FF2B5EF4-FFF2-40B4-BE49-F238E27FC236}">
                <a16:creationId xmlns:a16="http://schemas.microsoft.com/office/drawing/2014/main" id="{0EC3E528-8FE8-EDD8-842D-C4779301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轻权进程</a:t>
            </a:r>
            <a:r>
              <a:rPr lang="en-US" altLang="zh-CN" dirty="0"/>
              <a:t>(</a:t>
            </a:r>
            <a:r>
              <a:rPr lang="en-US" altLang="zh-CN" dirty="0" err="1"/>
              <a:t>LightWeight</a:t>
            </a:r>
            <a:r>
              <a:rPr lang="en-US" altLang="zh-CN" dirty="0"/>
              <a:t> Process)</a:t>
            </a:r>
            <a:endParaRPr lang="zh-CN" altLang="en-US" dirty="0"/>
          </a:p>
        </p:txBody>
      </p:sp>
      <p:sp>
        <p:nvSpPr>
          <p:cNvPr id="59" name="灯片编号占位符 5">
            <a:extLst>
              <a:ext uri="{FF2B5EF4-FFF2-40B4-BE49-F238E27FC236}">
                <a16:creationId xmlns:a16="http://schemas.microsoft.com/office/drawing/2014/main" id="{B39E3292-5ADB-2358-260B-812379BF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08750"/>
            <a:ext cx="2844800" cy="3048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Aft>
                <a:spcPct val="0"/>
              </a:spcAft>
              <a:defRPr/>
            </a:pPr>
            <a:fld id="{B40D5C89-3F50-4E78-90D8-3CB123F8C3B8}" type="slidenum">
              <a:rPr lang="en-US" altLang="ko-KR">
                <a:solidFill>
                  <a:srgbClr val="FFFFFF"/>
                </a:solidFill>
                <a:latin typeface="Verdana" panose="020B0604030504040204" pitchFamily="34" charset="0"/>
              </a:rPr>
              <a:pPr algn="r" defTabSz="914400" fontAlgn="base">
                <a:spcAft>
                  <a:spcPct val="0"/>
                </a:spcAft>
                <a:defRPr/>
              </a:pPr>
              <a:t>24</a:t>
            </a:fld>
            <a:endParaRPr lang="en-US" altLang="ko-KR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88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6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47200" y="6508750"/>
            <a:ext cx="2844800" cy="3048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Aft>
                <a:spcPct val="0"/>
              </a:spcAft>
              <a:defRPr/>
            </a:pPr>
            <a:fld id="{B40D5C89-3F50-4E78-90D8-3CB123F8C3B8}" type="slidenum">
              <a:rPr lang="en-US" altLang="ko-KR">
                <a:solidFill>
                  <a:srgbClr val="FFFFFF"/>
                </a:solidFill>
                <a:latin typeface="Verdana" panose="020B0604030504040204" pitchFamily="34" charset="0"/>
              </a:rPr>
              <a:pPr algn="r" defTabSz="914400" fontAlgn="base">
                <a:spcAft>
                  <a:spcPct val="0"/>
                </a:spcAft>
                <a:defRPr/>
              </a:pPr>
              <a:t>25</a:t>
            </a:fld>
            <a:endParaRPr lang="en-US" altLang="ko-KR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009" y="1647825"/>
            <a:ext cx="7478642" cy="190003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92325" y="4293137"/>
            <a:ext cx="83164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Jean-Pierre </a:t>
            </a:r>
            <a:r>
              <a:rPr lang="en-US" altLang="zh-CN" sz="1600" dirty="0" err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Lozi</a:t>
            </a: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, Baptiste Lepers, Justin Funston, Fabien Gaud, Vivien </a:t>
            </a:r>
            <a:r>
              <a:rPr lang="en-US" altLang="zh-CN" sz="1600" dirty="0" err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Quéma</a:t>
            </a: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, and Alexandra </a:t>
            </a:r>
            <a:r>
              <a:rPr lang="en-US" altLang="zh-CN" sz="1600" dirty="0" err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Fedorova</a:t>
            </a: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. 2016. The Linux scheduler: a decade of wasted cores. In </a:t>
            </a:r>
            <a:r>
              <a:rPr lang="en-US" altLang="zh-CN" sz="1600" i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Proceedings of the Eleventh European Conference on Computer Systems</a:t>
            </a: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 (</a:t>
            </a:r>
            <a:r>
              <a:rPr lang="en-US" altLang="zh-CN" sz="1600" dirty="0" err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EuroSys</a:t>
            </a: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'16). ACM, New York, NY, USA, Article 1, 16 pages. DOI: https://doi.org/10.1145/2901318.2901326</a:t>
            </a:r>
            <a:endParaRPr lang="zh-CN" altLang="en-US" sz="16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56913" y="2788914"/>
            <a:ext cx="3518202" cy="601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74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450" y="3088798"/>
            <a:ext cx="10801200" cy="680403"/>
          </a:xfrm>
        </p:spPr>
        <p:txBody>
          <a:bodyPr/>
          <a:lstStyle/>
          <a:p>
            <a:pPr algn="ctr"/>
            <a:r>
              <a:rPr lang="zh-CN" altLang="en-US" dirty="0"/>
              <a:t>到底哪种线程模型更好？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47200" y="6508750"/>
            <a:ext cx="2844800" cy="304800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ct val="0"/>
              </a:spcAft>
              <a:defRPr/>
            </a:pPr>
            <a:fld id="{B40D5C89-3F50-4E78-90D8-3CB123F8C3B8}" type="slidenum">
              <a:rPr lang="en-US" altLang="ko-KR">
                <a:solidFill>
                  <a:srgbClr val="FFFFFF"/>
                </a:solidFill>
                <a:latin typeface="Verdana" panose="020B0604030504040204" pitchFamily="34" charset="0"/>
              </a:rPr>
              <a:pPr defTabSz="914400" fontAlgn="base">
                <a:spcAft>
                  <a:spcPct val="0"/>
                </a:spcAft>
                <a:defRPr/>
              </a:pPr>
              <a:t>26</a:t>
            </a:fld>
            <a:endParaRPr lang="en-US" altLang="ko-KR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395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调度的代价</a:t>
            </a:r>
          </a:p>
        </p:txBody>
      </p:sp>
      <p:sp>
        <p:nvSpPr>
          <p:cNvPr id="15363" name="内容占位符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2400" dirty="0"/>
              <a:t>i7</a:t>
            </a:r>
            <a:r>
              <a:rPr lang="zh-CN" altLang="en-US" sz="2400" dirty="0"/>
              <a:t>四核处理</a:t>
            </a:r>
            <a:endParaRPr lang="en-US" altLang="zh-CN" sz="2400" dirty="0"/>
          </a:p>
          <a:p>
            <a:r>
              <a:rPr lang="zh-CN" altLang="en-US" sz="2400" dirty="0"/>
              <a:t>四个完全独立的程序</a:t>
            </a:r>
            <a:r>
              <a:rPr lang="en-US" altLang="zh-CN" sz="2400" dirty="0"/>
              <a:t>(</a:t>
            </a:r>
            <a:r>
              <a:rPr lang="zh-CN" altLang="en-US" sz="2400" dirty="0"/>
              <a:t>用泰勒级数计算</a:t>
            </a:r>
            <a:r>
              <a:rPr lang="en-US" altLang="zh-CN" sz="2400" dirty="0" err="1"/>
              <a:t>pai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最后一个线程的完成时截止</a:t>
            </a:r>
            <a:endParaRPr lang="en-US" altLang="zh-CN" sz="2400" dirty="0"/>
          </a:p>
          <a:p>
            <a:r>
              <a:rPr lang="zh-CN" altLang="en-US" sz="2400" dirty="0"/>
              <a:t>单线程执行约</a:t>
            </a:r>
            <a:r>
              <a:rPr lang="en-US" altLang="zh-CN" sz="2400" dirty="0"/>
              <a:t>5</a:t>
            </a:r>
            <a:r>
              <a:rPr lang="zh-CN" altLang="en-US" sz="2400" dirty="0"/>
              <a:t>分钟</a:t>
            </a:r>
            <a:endParaRPr lang="en-US" altLang="zh-CN" sz="2400" dirty="0"/>
          </a:p>
          <a:p>
            <a:r>
              <a:rPr lang="zh-CN" altLang="en-US" sz="2400" dirty="0"/>
              <a:t>四线程与单线程一致</a:t>
            </a:r>
            <a:endParaRPr lang="en-US" altLang="zh-CN" sz="2400" dirty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线程时，需要</a:t>
            </a:r>
            <a:r>
              <a:rPr lang="en-US" altLang="zh-CN" sz="2400" dirty="0"/>
              <a:t>8</a:t>
            </a:r>
            <a:r>
              <a:rPr lang="zh-CN" altLang="en-US" sz="2400" dirty="0"/>
              <a:t>分</a:t>
            </a:r>
            <a:r>
              <a:rPr lang="en-US" altLang="zh-CN" sz="2400" dirty="0"/>
              <a:t>40</a:t>
            </a:r>
            <a:r>
              <a:rPr lang="zh-CN" altLang="en-US" sz="2400" dirty="0"/>
              <a:t>秒（理论值为</a:t>
            </a:r>
            <a:r>
              <a:rPr lang="en-US" altLang="zh-CN" sz="2400" dirty="0"/>
              <a:t>6</a:t>
            </a:r>
            <a:r>
              <a:rPr lang="zh-CN" altLang="en-US" sz="2400" dirty="0"/>
              <a:t>分</a:t>
            </a:r>
            <a:r>
              <a:rPr lang="en-US" altLang="zh-CN" sz="2400" dirty="0"/>
              <a:t>15</a:t>
            </a:r>
            <a:r>
              <a:rPr lang="zh-CN" altLang="en-US" sz="2400" dirty="0"/>
              <a:t>秒）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1536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821" y="1392239"/>
            <a:ext cx="4813312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014767" y="4265432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实验表明：华为鲲鹏</a:t>
            </a:r>
            <a:r>
              <a:rPr lang="en-US" altLang="zh-CN" dirty="0"/>
              <a:t>916</a:t>
            </a:r>
            <a:r>
              <a:rPr lang="zh-CN" altLang="en-US" dirty="0"/>
              <a:t>服务器的</a:t>
            </a:r>
            <a:r>
              <a:rPr lang="zh-CN" altLang="en-US" dirty="0">
                <a:solidFill>
                  <a:srgbClr val="FF0000"/>
                </a:solidFill>
              </a:rPr>
              <a:t>线程调度</a:t>
            </a:r>
            <a:r>
              <a:rPr lang="zh-CN" altLang="en-US" dirty="0"/>
              <a:t>时间约为</a:t>
            </a:r>
            <a:r>
              <a:rPr lang="en-US" altLang="zh-CN" dirty="0"/>
              <a:t>1900ns</a:t>
            </a:r>
            <a:r>
              <a:rPr lang="zh-CN" altLang="en-US" dirty="0"/>
              <a:t>，可供</a:t>
            </a:r>
            <a:r>
              <a:rPr lang="en-US" altLang="zh-CN" dirty="0"/>
              <a:t>1000</a:t>
            </a:r>
            <a:r>
              <a:rPr lang="zh-CN" altLang="en-US" dirty="0"/>
              <a:t>余条机器指令执行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DBA06128-973C-5EC0-C8F4-6736701E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4176" y="6547262"/>
            <a:ext cx="2844800" cy="304800"/>
          </a:xfrm>
        </p:spPr>
        <p:txBody>
          <a:bodyPr/>
          <a:lstStyle/>
          <a:p>
            <a:pPr>
              <a:defRPr/>
            </a:pPr>
            <a:fld id="{53EAEF3E-19BA-4213-A85B-1F689728CECF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916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如何减少调度的代价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减少上下文切换涉及的寄存器数量？</a:t>
            </a:r>
            <a:endParaRPr lang="en-US" altLang="zh-CN" dirty="0"/>
          </a:p>
          <a:p>
            <a:r>
              <a:rPr lang="zh-CN" altLang="en-US" dirty="0"/>
              <a:t>减少不必要的权限切换？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1CEA5D7F-8F1F-C34D-76A9-59BAFE29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4176" y="6547262"/>
            <a:ext cx="2844800" cy="304800"/>
          </a:xfrm>
        </p:spPr>
        <p:txBody>
          <a:bodyPr/>
          <a:lstStyle/>
          <a:p>
            <a:pPr>
              <a:defRPr/>
            </a:pPr>
            <a:fld id="{53EAEF3E-19BA-4213-A85B-1F689728CECF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5502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进程管理中的新概念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纤程 </a:t>
            </a:r>
            <a:r>
              <a:rPr lang="en-US" altLang="zh-CN" dirty="0"/>
              <a:t>Fiber, </a:t>
            </a:r>
            <a:r>
              <a:rPr lang="en-US" altLang="zh-CN" dirty="0" err="1"/>
              <a:t>ucontext</a:t>
            </a:r>
            <a:endParaRPr lang="en-US" altLang="zh-CN" dirty="0"/>
          </a:p>
          <a:p>
            <a:r>
              <a:rPr lang="zh-CN" altLang="en-US" dirty="0"/>
              <a:t>协程 </a:t>
            </a:r>
            <a:r>
              <a:rPr lang="en-US" altLang="zh-CN" dirty="0" err="1"/>
              <a:t>coroutine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发挥</a:t>
            </a:r>
            <a:r>
              <a:rPr lang="en-US" altLang="zh-CN" dirty="0"/>
              <a:t>ULT</a:t>
            </a:r>
            <a:r>
              <a:rPr lang="zh-CN" altLang="en-US" dirty="0"/>
              <a:t>快速切换的优势</a:t>
            </a:r>
            <a:endParaRPr lang="en-US" altLang="zh-CN" dirty="0"/>
          </a:p>
          <a:p>
            <a:r>
              <a:rPr lang="zh-CN" altLang="en-US" dirty="0"/>
              <a:t>在编程时提出对程序员的限制，要求他们妥善的设计代码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6D3C94-372B-2128-27DA-BB01E90D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EAEF3E-19BA-4213-A85B-1F689728CECF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904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>
          <a:xfrm>
            <a:off x="695400" y="3088798"/>
            <a:ext cx="10801200" cy="680403"/>
          </a:xfrm>
        </p:spPr>
        <p:txBody>
          <a:bodyPr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线程的发展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DD833E0-7A5F-B53E-D6B6-9B0FAF37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08750"/>
            <a:ext cx="2844800" cy="3048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Aft>
                <a:spcPct val="0"/>
              </a:spcAft>
              <a:defRPr/>
            </a:pPr>
            <a:fld id="{B40D5C89-3F50-4E78-90D8-3CB123F8C3B8}" type="slidenum">
              <a:rPr lang="en-US" altLang="ko-KR">
                <a:solidFill>
                  <a:srgbClr val="FFFFFF"/>
                </a:solidFill>
                <a:latin typeface="Verdana" panose="020B0604030504040204" pitchFamily="34" charset="0"/>
              </a:rPr>
              <a:pPr algn="r" defTabSz="914400" fontAlgn="base">
                <a:spcAft>
                  <a:spcPct val="0"/>
                </a:spcAft>
                <a:defRPr/>
              </a:pPr>
              <a:t>3</a:t>
            </a:fld>
            <a:endParaRPr lang="en-US" altLang="ko-KR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866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示例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935" y="1570038"/>
            <a:ext cx="6578130" cy="435133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044788" y="6030396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图片来自https://www.jianshu.com/p/dfd7ac1402f0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1B5EDF-57C7-BE89-04CE-B46D3C56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EAEF3E-19BA-4213-A85B-1F689728CECF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43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示例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027" y="1570038"/>
            <a:ext cx="6513946" cy="435133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044788" y="6030396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图片来自https://www.jianshu.com/p/dfd7ac1402f0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B214087-40A1-5A5E-4B0F-1C475C9A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EAEF3E-19BA-4213-A85B-1F689728CECF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863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+mj-ea"/>
              </a:rPr>
              <a:t>How to implement this GAME</a:t>
            </a:r>
            <a:endParaRPr lang="zh-CN" altLang="en-US" dirty="0">
              <a:latin typeface="+mj-ea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765" y="1771333"/>
            <a:ext cx="4673853" cy="40103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96000" y="1704658"/>
            <a:ext cx="50101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我方坦克控制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敌方坦克移动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子弹飞行动画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爆炸效果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播放音效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为了保证连续性，需要在视觉暂留时间内完成</a:t>
            </a: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3383110C-29D0-EACF-A5E3-4EC83497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08750"/>
            <a:ext cx="2844800" cy="3048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Aft>
                <a:spcPct val="0"/>
              </a:spcAft>
              <a:defRPr/>
            </a:pPr>
            <a:fld id="{B40D5C89-3F50-4E78-90D8-3CB123F8C3B8}" type="slidenum">
              <a:rPr lang="en-US" altLang="ko-KR">
                <a:solidFill>
                  <a:srgbClr val="FFFFFF"/>
                </a:solidFill>
                <a:latin typeface="Verdana" panose="020B0604030504040204" pitchFamily="34" charset="0"/>
              </a:rPr>
              <a:pPr algn="r" defTabSz="914400" fontAlgn="base">
                <a:spcAft>
                  <a:spcPct val="0"/>
                </a:spcAft>
                <a:defRPr/>
              </a:pPr>
              <a:t>4</a:t>
            </a:fld>
            <a:endParaRPr lang="en-US" altLang="ko-KR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81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-0.21914 -0.000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6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流戏开发者的需求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95999" y="1761807"/>
            <a:ext cx="5286375" cy="40103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/>
            </a:lvl9pPr>
          </a:lstStyle>
          <a:p>
            <a:r>
              <a:rPr lang="zh-CN" altLang="en-US" dirty="0"/>
              <a:t>程序中存在若干段独立的代码（甚至是循环）例如：</a:t>
            </a:r>
            <a:endParaRPr lang="en-US" altLang="zh-CN" dirty="0"/>
          </a:p>
          <a:p>
            <a:pPr lvl="1"/>
            <a:r>
              <a:rPr lang="zh-CN" altLang="en-US" dirty="0"/>
              <a:t>敌方坦克移动</a:t>
            </a:r>
            <a:endParaRPr lang="en-US" altLang="zh-CN" dirty="0"/>
          </a:p>
          <a:p>
            <a:pPr lvl="1"/>
            <a:r>
              <a:rPr lang="zh-CN" altLang="en-US" dirty="0"/>
              <a:t>子弹飞行动画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需要这些代码快速的交替执行</a:t>
            </a:r>
            <a:endParaRPr lang="en-US" altLang="zh-CN" dirty="0"/>
          </a:p>
          <a:p>
            <a:pPr lvl="1"/>
            <a:r>
              <a:rPr lang="zh-CN" altLang="en-US" dirty="0"/>
              <a:t>从而形成视觉暂留效果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这些代码本身需要有大量的数据共享</a:t>
            </a:r>
            <a:endParaRPr lang="en-US" altLang="zh-CN" dirty="0"/>
          </a:p>
          <a:p>
            <a:pPr lvl="1"/>
            <a:r>
              <a:rPr lang="zh-CN" altLang="en-US" dirty="0"/>
              <a:t>在底层画布上绘制</a:t>
            </a:r>
            <a:endParaRPr lang="en-US" altLang="zh-CN" dirty="0"/>
          </a:p>
          <a:p>
            <a:pPr lvl="1"/>
            <a:r>
              <a:rPr lang="zh-CN" altLang="en-US" dirty="0"/>
              <a:t>检测是否发生了撞击</a:t>
            </a:r>
          </a:p>
        </p:txBody>
      </p:sp>
      <p:pic>
        <p:nvPicPr>
          <p:cNvPr id="14" name="内容占位符 8">
            <a:extLst>
              <a:ext uri="{FF2B5EF4-FFF2-40B4-BE49-F238E27FC236}">
                <a16:creationId xmlns:a16="http://schemas.microsoft.com/office/drawing/2014/main" id="{C1BC1DDE-81FA-47D4-56E4-A3E24EB37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" y="1771334"/>
            <a:ext cx="4673853" cy="4010342"/>
          </a:xfrm>
          <a:prstGeom prst="rect">
            <a:avLst/>
          </a:prstGeom>
        </p:spPr>
      </p:pic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21587C6F-151D-0E7F-AA9B-D74B337E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08750"/>
            <a:ext cx="2844800" cy="3048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Aft>
                <a:spcPct val="0"/>
              </a:spcAft>
              <a:defRPr/>
            </a:pPr>
            <a:fld id="{B40D5C89-3F50-4E78-90D8-3CB123F8C3B8}" type="slidenum">
              <a:rPr lang="en-US" altLang="ko-KR">
                <a:solidFill>
                  <a:srgbClr val="FFFFFF"/>
                </a:solidFill>
                <a:latin typeface="Verdana" panose="020B0604030504040204" pitchFamily="34" charset="0"/>
              </a:rPr>
              <a:pPr algn="r" defTabSz="914400" fontAlgn="base">
                <a:spcAft>
                  <a:spcPct val="0"/>
                </a:spcAft>
                <a:defRPr/>
              </a:pPr>
              <a:t>5</a:t>
            </a:fld>
            <a:endParaRPr lang="en-US" altLang="ko-KR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06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59" y="1472412"/>
            <a:ext cx="7177592" cy="4976044"/>
          </a:xfrm>
          <a:prstGeom prst="rect">
            <a:avLst/>
          </a:prstGeom>
        </p:spPr>
      </p:pic>
      <p:sp>
        <p:nvSpPr>
          <p:cNvPr id="9" name="标题 6">
            <a:extLst>
              <a:ext uri="{FF2B5EF4-FFF2-40B4-BE49-F238E27FC236}">
                <a16:creationId xmlns:a16="http://schemas.microsoft.com/office/drawing/2014/main" id="{C758D004-FC3E-AFAA-4AB7-94EFBEAA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871855"/>
            <a:ext cx="11020350" cy="68040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2400" dirty="0"/>
              <a:t>进程可以很好的支持多段程序的快速交叉执行，但是不能实现数据高效共享</a:t>
            </a: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11E5F471-9119-D4A9-DE75-98B49613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08750"/>
            <a:ext cx="2844800" cy="3048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Aft>
                <a:spcPct val="0"/>
              </a:spcAft>
              <a:defRPr/>
            </a:pPr>
            <a:fld id="{B40D5C89-3F50-4E78-90D8-3CB123F8C3B8}" type="slidenum">
              <a:rPr lang="en-US" altLang="ko-KR">
                <a:solidFill>
                  <a:srgbClr val="FFFFFF"/>
                </a:solidFill>
                <a:latin typeface="Verdana" panose="020B0604030504040204" pitchFamily="34" charset="0"/>
              </a:rPr>
              <a:pPr algn="r" defTabSz="914400" fontAlgn="base">
                <a:spcAft>
                  <a:spcPct val="0"/>
                </a:spcAft>
                <a:defRPr/>
              </a:pPr>
              <a:t>6</a:t>
            </a:fld>
            <a:endParaRPr lang="en-US" altLang="ko-KR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2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Thread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1263649" y="1832131"/>
            <a:ext cx="9832975" cy="3647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线程定义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None/>
              <a:defRPr/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线程是进程内一个相对独立的、具有可调度特性的执行单元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。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None/>
              <a:defRPr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DF4E4-0872-7EC8-4D15-37B04ECF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08750"/>
            <a:ext cx="2844800" cy="3048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Aft>
                <a:spcPct val="0"/>
              </a:spcAft>
              <a:defRPr/>
            </a:pPr>
            <a:fld id="{B40D5C89-3F50-4E78-90D8-3CB123F8C3B8}" type="slidenum">
              <a:rPr lang="en-US" altLang="ko-KR">
                <a:solidFill>
                  <a:srgbClr val="FFFFFF"/>
                </a:solidFill>
                <a:latin typeface="Verdana" panose="020B0604030504040204" pitchFamily="34" charset="0"/>
              </a:rPr>
              <a:pPr algn="r" defTabSz="914400" fontAlgn="base">
                <a:spcAft>
                  <a:spcPct val="0"/>
                </a:spcAft>
                <a:defRPr/>
              </a:pPr>
              <a:t>7</a:t>
            </a:fld>
            <a:endParaRPr lang="en-US" altLang="ko-KR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10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75" y="3088798"/>
            <a:ext cx="10801200" cy="680403"/>
          </a:xfrm>
        </p:spPr>
        <p:txBody>
          <a:bodyPr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进程和线程的编程方式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483F660-1958-0F66-B072-82DF5830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08750"/>
            <a:ext cx="2844800" cy="3048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Aft>
                <a:spcPct val="0"/>
              </a:spcAft>
              <a:defRPr/>
            </a:pPr>
            <a:fld id="{B40D5C89-3F50-4E78-90D8-3CB123F8C3B8}" type="slidenum">
              <a:rPr lang="en-US" altLang="ko-KR">
                <a:solidFill>
                  <a:srgbClr val="FFFFFF"/>
                </a:solidFill>
                <a:latin typeface="Verdana" panose="020B0604030504040204" pitchFamily="34" charset="0"/>
              </a:rPr>
              <a:pPr algn="r" defTabSz="914400" fontAlgn="base">
                <a:spcAft>
                  <a:spcPct val="0"/>
                </a:spcAft>
                <a:defRPr/>
              </a:pPr>
              <a:t>8</a:t>
            </a:fld>
            <a:endParaRPr lang="en-US" altLang="ko-KR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97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2400" dirty="0"/>
              <a:t>创建一个新的“执行体”，用于执行某一个函数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518" y="717171"/>
            <a:ext cx="5672891" cy="5417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361" y="589939"/>
            <a:ext cx="6553200" cy="69040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3707" y="691276"/>
            <a:ext cx="6434068" cy="6802686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75CC2-A391-9489-C05C-36F00F5B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08750"/>
            <a:ext cx="2844800" cy="3048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Aft>
                <a:spcPct val="0"/>
              </a:spcAft>
              <a:defRPr/>
            </a:pPr>
            <a:fld id="{B40D5C89-3F50-4E78-90D8-3CB123F8C3B8}" type="slidenum">
              <a:rPr lang="en-US" altLang="ko-KR">
                <a:solidFill>
                  <a:srgbClr val="FFFFFF"/>
                </a:solidFill>
                <a:latin typeface="Verdana" panose="020B0604030504040204" pitchFamily="34" charset="0"/>
              </a:rPr>
              <a:pPr algn="r" defTabSz="914400" fontAlgn="base">
                <a:spcAft>
                  <a:spcPct val="0"/>
                </a:spcAft>
                <a:defRPr/>
              </a:pPr>
              <a:t>9</a:t>
            </a:fld>
            <a:endParaRPr lang="en-US" altLang="ko-KR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自定义 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1476</Words>
  <Application>Microsoft Office PowerPoint</Application>
  <PresentationFormat>宽屏</PresentationFormat>
  <Paragraphs>250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等线</vt:lpstr>
      <vt:lpstr>喵呜黑体</vt:lpstr>
      <vt:lpstr>微软雅黑</vt:lpstr>
      <vt:lpstr>张海山锐谐体2.0-授权联系：Samtype@QQ.com</vt:lpstr>
      <vt:lpstr>Arial</vt:lpstr>
      <vt:lpstr>Times New Roman</vt:lpstr>
      <vt:lpstr>Verdana</vt:lpstr>
      <vt:lpstr>Wingdings</vt:lpstr>
      <vt:lpstr>psh3_Print</vt:lpstr>
      <vt:lpstr>操作系统</vt:lpstr>
      <vt:lpstr>章节5：进程间通信与并发控制</vt:lpstr>
      <vt:lpstr>线程的发展</vt:lpstr>
      <vt:lpstr>How to implement this GAME</vt:lpstr>
      <vt:lpstr>流戏开发者的需求</vt:lpstr>
      <vt:lpstr>进程可以很好的支持多段程序的快速交叉执行，但是不能实现数据高效共享</vt:lpstr>
      <vt:lpstr>Thread</vt:lpstr>
      <vt:lpstr>进程和线程的编程方式</vt:lpstr>
      <vt:lpstr>线程创建</vt:lpstr>
      <vt:lpstr>Implementing Threads (2)</vt:lpstr>
      <vt:lpstr>Implementing Threads (3)</vt:lpstr>
      <vt:lpstr>Implementing Threads (4)</vt:lpstr>
      <vt:lpstr>Implementing Threads (1)</vt:lpstr>
      <vt:lpstr>Implementing Threads (5)</vt:lpstr>
      <vt:lpstr>Implementing Threads (6)</vt:lpstr>
      <vt:lpstr>Implementing Threads (7)</vt:lpstr>
      <vt:lpstr>线程的概念</vt:lpstr>
      <vt:lpstr>进程和线程的关系</vt:lpstr>
      <vt:lpstr>The Thread Model (７)</vt:lpstr>
      <vt:lpstr>The Thread Model (８)</vt:lpstr>
      <vt:lpstr>不同操作系统对线程的支持</vt:lpstr>
      <vt:lpstr>线程与进程的比较 </vt:lpstr>
      <vt:lpstr>用户线程与内核线程的对应关系</vt:lpstr>
      <vt:lpstr>轻权进程(LightWeight Process)</vt:lpstr>
      <vt:lpstr>PowerPoint 演示文稿</vt:lpstr>
      <vt:lpstr>到底哪种线程模型更好？</vt:lpstr>
      <vt:lpstr>调度的代价</vt:lpstr>
      <vt:lpstr>如何减少调度的代价</vt:lpstr>
      <vt:lpstr>进程管理中的新概念</vt:lpstr>
      <vt:lpstr>示例</vt:lpstr>
      <vt:lpstr>示例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2023-11-03T02:44:21Z</dcterms:created>
  <dcterms:modified xsi:type="dcterms:W3CDTF">2025-01-08T01:18:08Z</dcterms:modified>
</cp:coreProperties>
</file>