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56" r:id="rId1"/>
  </p:sldMasterIdLst>
  <p:notesMasterIdLst>
    <p:notesMasterId r:id="rId60"/>
  </p:notesMasterIdLst>
  <p:handoutMasterIdLst>
    <p:handoutMasterId r:id="rId61"/>
  </p:handoutMasterIdLst>
  <p:sldIdLst>
    <p:sldId id="653" r:id="rId2"/>
    <p:sldId id="1962" r:id="rId3"/>
    <p:sldId id="512" r:id="rId4"/>
    <p:sldId id="385" r:id="rId5"/>
    <p:sldId id="386" r:id="rId6"/>
    <p:sldId id="387" r:id="rId7"/>
    <p:sldId id="519" r:id="rId8"/>
    <p:sldId id="520" r:id="rId9"/>
    <p:sldId id="521" r:id="rId10"/>
    <p:sldId id="522" r:id="rId11"/>
    <p:sldId id="523" r:id="rId12"/>
    <p:sldId id="524" r:id="rId13"/>
    <p:sldId id="525" r:id="rId14"/>
    <p:sldId id="526" r:id="rId15"/>
    <p:sldId id="607" r:id="rId16"/>
    <p:sldId id="608" r:id="rId17"/>
    <p:sldId id="609" r:id="rId18"/>
    <p:sldId id="532" r:id="rId19"/>
    <p:sldId id="533" r:id="rId20"/>
    <p:sldId id="534" r:id="rId21"/>
    <p:sldId id="535" r:id="rId22"/>
    <p:sldId id="536" r:id="rId23"/>
    <p:sldId id="611" r:id="rId24"/>
    <p:sldId id="399" r:id="rId25"/>
    <p:sldId id="400" r:id="rId26"/>
    <p:sldId id="402" r:id="rId27"/>
    <p:sldId id="404" r:id="rId28"/>
    <p:sldId id="403" r:id="rId29"/>
    <p:sldId id="605" r:id="rId30"/>
    <p:sldId id="442" r:id="rId31"/>
    <p:sldId id="441" r:id="rId32"/>
    <p:sldId id="542" r:id="rId33"/>
    <p:sldId id="543" r:id="rId34"/>
    <p:sldId id="545" r:id="rId35"/>
    <p:sldId id="544" r:id="rId36"/>
    <p:sldId id="546" r:id="rId37"/>
    <p:sldId id="410" r:id="rId38"/>
    <p:sldId id="558" r:id="rId39"/>
    <p:sldId id="659" r:id="rId40"/>
    <p:sldId id="660" r:id="rId41"/>
    <p:sldId id="557" r:id="rId42"/>
    <p:sldId id="409" r:id="rId43"/>
    <p:sldId id="547" r:id="rId44"/>
    <p:sldId id="411" r:id="rId45"/>
    <p:sldId id="412" r:id="rId46"/>
    <p:sldId id="413" r:id="rId47"/>
    <p:sldId id="414" r:id="rId48"/>
    <p:sldId id="415" r:id="rId49"/>
    <p:sldId id="559" r:id="rId50"/>
    <p:sldId id="560" r:id="rId51"/>
    <p:sldId id="561" r:id="rId52"/>
    <p:sldId id="563" r:id="rId53"/>
    <p:sldId id="648" r:id="rId54"/>
    <p:sldId id="564" r:id="rId55"/>
    <p:sldId id="549" r:id="rId56"/>
    <p:sldId id="550" r:id="rId57"/>
    <p:sldId id="565" r:id="rId58"/>
    <p:sldId id="281" r:id="rId59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1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38" userDrawn="1">
          <p15:clr>
            <a:srgbClr val="A4A3A4"/>
          </p15:clr>
        </p15:guide>
        <p15:guide id="4" orient="horz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ECFF"/>
    <a:srgbClr val="FFFFCC"/>
    <a:srgbClr val="F5ED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1" autoAdjust="0"/>
    <p:restoredTop sz="82084" autoAdjust="0"/>
  </p:normalViewPr>
  <p:slideViewPr>
    <p:cSldViewPr>
      <p:cViewPr varScale="1">
        <p:scale>
          <a:sx n="63" d="100"/>
          <a:sy n="63" d="100"/>
        </p:scale>
        <p:origin x="53" y="139"/>
      </p:cViewPr>
      <p:guideLst>
        <p:guide orient="horz" pos="981"/>
        <p:guide pos="3840"/>
        <p:guide pos="438"/>
        <p:guide orient="horz"/>
      </p:guideLst>
    </p:cSldViewPr>
  </p:slideViewPr>
  <p:outlineViewPr>
    <p:cViewPr>
      <p:scale>
        <a:sx n="33" d="100"/>
        <a:sy n="33" d="100"/>
      </p:scale>
      <p:origin x="0" y="-50534"/>
    </p:cViewPr>
  </p:outlineViewPr>
  <p:notesTextViewPr>
    <p:cViewPr>
      <p:scale>
        <a:sx n="75" d="100"/>
        <a:sy n="75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20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E4ABB15-50C4-40DC-95CF-8B1AC1B142F4}" type="datetimeFigureOut">
              <a:rPr lang="zh-CN" altLang="en-US"/>
              <a:pPr>
                <a:defRPr/>
              </a:pPr>
              <a:t>2025/1/8</a:t>
            </a:fld>
            <a:endParaRPr lang="en-US" altLang="zh-CN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504A0A3-7373-458D-8590-FCB078CB952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DF67F5C-661C-4611-9722-59F2815423B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624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B2EC2A0-6CE8-46C2-A634-8EE786004A27}" type="slidenum">
              <a:rPr lang="zh-CN" altLang="en-US" smtClean="0">
                <a:latin typeface="Arial" panose="020B0604020202020204" pitchFamily="34" charset="0"/>
              </a:rPr>
              <a:pPr/>
              <a:t>3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3914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0723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30724" name="灯片编号占位符 3"/>
          <p:cNvSpPr txBox="1">
            <a:spLocks noGrp="1" noChangeArrowheads="1"/>
          </p:cNvSpPr>
          <p:nvPr/>
        </p:nvSpPr>
        <p:spPr bwMode="auto">
          <a:xfrm>
            <a:off x="3878461" y="8699500"/>
            <a:ext cx="2992934" cy="455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737" tIns="0" rIns="18737" bIns="0" anchor="b"/>
          <a:lstStyle>
            <a:lvl1pPr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algn="r"/>
            <a:fld id="{FE277008-7650-C446-8624-0C522A40D063}" type="slidenum">
              <a:rPr lang="zh-CN" altLang="en-US" sz="1000" i="1">
                <a:ea typeface="宋体" charset="0"/>
                <a:cs typeface="宋体" charset="0"/>
              </a:rPr>
              <a:pPr algn="r"/>
              <a:t>22</a:t>
            </a:fld>
            <a:endParaRPr lang="en-US" altLang="zh-CN" sz="1000" i="1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1451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2025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F67F5C-661C-4611-9722-59F2815423B1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84638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F67F5C-661C-4611-9722-59F2815423B1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654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07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607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96F756C-1F91-466B-84A4-98DE4795CC02}" type="slidenum">
              <a:rPr lang="zh-CN" altLang="en-US" smtClean="0">
                <a:latin typeface="Arial" panose="020B0604020202020204" pitchFamily="34" charset="0"/>
              </a:rPr>
              <a:pPr/>
              <a:t>34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2592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F67F5C-661C-4611-9722-59F2815423B1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34013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297703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20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2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2DE207DA-5206-441D-B03F-303C562593AD}" type="slidenum">
              <a:rPr lang="zh-CN" altLang="en-US" smtClean="0">
                <a:latin typeface="Arial" panose="020B0604020202020204" pitchFamily="34" charset="0"/>
              </a:rPr>
              <a:pPr/>
              <a:t>45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9728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282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0987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942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F67F5C-661C-4611-9722-59F2815423B1}" type="slidenum">
              <a:rPr lang="zh-CN" altLang="en-US" smtClean="0"/>
              <a:pPr>
                <a:defRPr/>
              </a:pPr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63421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F67F5C-661C-4611-9722-59F2815423B1}" type="slidenum">
              <a:rPr lang="zh-CN" altLang="en-US" smtClean="0"/>
              <a:pPr>
                <a:defRPr/>
              </a:pPr>
              <a:t>58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4700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47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494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0723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0724" name="灯片编号占位符 3"/>
          <p:cNvSpPr txBox="1">
            <a:spLocks noGrp="1" noChangeArrowheads="1"/>
          </p:cNvSpPr>
          <p:nvPr/>
        </p:nvSpPr>
        <p:spPr bwMode="auto">
          <a:xfrm>
            <a:off x="3878461" y="8699500"/>
            <a:ext cx="2992934" cy="455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737" tIns="0" rIns="18737" bIns="0" anchor="b"/>
          <a:lstStyle>
            <a:lvl1pPr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algn="r"/>
            <a:fld id="{FE277008-7650-C446-8624-0C522A40D063}" type="slidenum">
              <a:rPr lang="zh-CN" altLang="en-US" sz="1000" i="1">
                <a:ea typeface="宋体" charset="0"/>
                <a:cs typeface="宋体" charset="0"/>
              </a:rPr>
              <a:pPr algn="r"/>
              <a:t>18</a:t>
            </a:fld>
            <a:endParaRPr lang="en-US" altLang="zh-CN" sz="1000" i="1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4062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0723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0724" name="灯片编号占位符 3"/>
          <p:cNvSpPr txBox="1">
            <a:spLocks noGrp="1" noChangeArrowheads="1"/>
          </p:cNvSpPr>
          <p:nvPr/>
        </p:nvSpPr>
        <p:spPr bwMode="auto">
          <a:xfrm>
            <a:off x="3878461" y="8699500"/>
            <a:ext cx="2992934" cy="455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737" tIns="0" rIns="18737" bIns="0" anchor="b"/>
          <a:lstStyle>
            <a:lvl1pPr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algn="r"/>
            <a:fld id="{FE277008-7650-C446-8624-0C522A40D063}" type="slidenum">
              <a:rPr lang="zh-CN" altLang="en-US" sz="1000" i="1">
                <a:ea typeface="宋体" charset="0"/>
                <a:cs typeface="宋体" charset="0"/>
              </a:rPr>
              <a:pPr algn="r"/>
              <a:t>19</a:t>
            </a:fld>
            <a:endParaRPr lang="en-US" altLang="zh-CN" sz="1000" i="1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605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0723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0724" name="灯片编号占位符 3"/>
          <p:cNvSpPr txBox="1">
            <a:spLocks noGrp="1" noChangeArrowheads="1"/>
          </p:cNvSpPr>
          <p:nvPr/>
        </p:nvSpPr>
        <p:spPr bwMode="auto">
          <a:xfrm>
            <a:off x="3878461" y="8699500"/>
            <a:ext cx="2992934" cy="455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737" tIns="0" rIns="18737" bIns="0" anchor="b"/>
          <a:lstStyle>
            <a:lvl1pPr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algn="r"/>
            <a:fld id="{FE277008-7650-C446-8624-0C522A40D063}" type="slidenum">
              <a:rPr lang="zh-CN" altLang="en-US" sz="1000" i="1">
                <a:ea typeface="宋体" charset="0"/>
                <a:cs typeface="宋体" charset="0"/>
              </a:rPr>
              <a:pPr algn="r"/>
              <a:t>20</a:t>
            </a:fld>
            <a:endParaRPr lang="en-US" altLang="zh-CN" sz="1000" i="1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360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0723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0724" name="灯片编号占位符 3"/>
          <p:cNvSpPr txBox="1">
            <a:spLocks noGrp="1" noChangeArrowheads="1"/>
          </p:cNvSpPr>
          <p:nvPr/>
        </p:nvSpPr>
        <p:spPr bwMode="auto">
          <a:xfrm>
            <a:off x="3878461" y="8699500"/>
            <a:ext cx="2992934" cy="455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737" tIns="0" rIns="18737" bIns="0" anchor="b"/>
          <a:lstStyle>
            <a:lvl1pPr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algn="r"/>
            <a:fld id="{FE277008-7650-C446-8624-0C522A40D063}" type="slidenum">
              <a:rPr lang="zh-CN" altLang="en-US" sz="1000" i="1">
                <a:ea typeface="宋体" charset="0"/>
                <a:cs typeface="宋体" charset="0"/>
              </a:rPr>
              <a:pPr algn="r"/>
              <a:t>21</a:t>
            </a:fld>
            <a:endParaRPr lang="en-US" altLang="zh-CN" sz="1000" i="1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9489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2"/>
          <p:cNvSpPr>
            <a:spLocks noChangeArrowheads="1"/>
          </p:cNvSpPr>
          <p:nvPr userDrawn="1"/>
        </p:nvSpPr>
        <p:spPr bwMode="ltGray">
          <a:xfrm>
            <a:off x="1102784" y="1196975"/>
            <a:ext cx="11074400" cy="9144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5" name="Picture 31" descr="psh3_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1143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33" name="Rectangle 21"/>
          <p:cNvSpPr>
            <a:spLocks noGrp="1" noChangeArrowheads="1"/>
          </p:cNvSpPr>
          <p:nvPr>
            <p:ph type="ctrTitle" sz="quarter"/>
          </p:nvPr>
        </p:nvSpPr>
        <p:spPr bwMode="white">
          <a:xfrm>
            <a:off x="1295400" y="1125539"/>
            <a:ext cx="10752667" cy="1081087"/>
          </a:xfrm>
          <a:prstGeom prst="rect">
            <a:avLst/>
          </a:prstGeom>
        </p:spPr>
        <p:txBody>
          <a:bodyPr/>
          <a:lstStyle>
            <a:lvl1pPr>
              <a:defRPr sz="5400">
                <a:solidFill>
                  <a:schemeClr val="bg2"/>
                </a:solidFill>
              </a:defRPr>
            </a:lvl1pPr>
          </a:lstStyle>
          <a:p>
            <a:r>
              <a:rPr lang="ko-KR" altLang="en-US"/>
              <a:t>单击此处编辑母版标题样式</a:t>
            </a:r>
          </a:p>
        </p:txBody>
      </p:sp>
      <p:sp>
        <p:nvSpPr>
          <p:cNvPr id="13334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95400" y="3810000"/>
            <a:ext cx="10752667" cy="533400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 sz="2400" i="1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ko-KR" altLang="en-US"/>
              <a:t>单击此处编辑母版副标题样式</a:t>
            </a:r>
          </a:p>
        </p:txBody>
      </p:sp>
      <p:sp>
        <p:nvSpPr>
          <p:cNvPr id="6" name="Rectangle 2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553200"/>
            <a:ext cx="2844800" cy="152400"/>
          </a:xfrm>
          <a:prstGeom prst="rect">
            <a:avLst/>
          </a:prstGeom>
        </p:spPr>
        <p:txBody>
          <a:bodyPr/>
          <a:lstStyle>
            <a:lvl1pPr>
              <a:defRPr sz="14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2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553200"/>
            <a:ext cx="3860800" cy="152400"/>
          </a:xfrm>
          <a:prstGeom prst="rect">
            <a:avLst/>
          </a:prstGeom>
        </p:spPr>
        <p:txBody>
          <a:bodyPr/>
          <a:lstStyle>
            <a:lvl1pPr algn="ctr">
              <a:defRPr sz="14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2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553200"/>
            <a:ext cx="2844800" cy="152400"/>
          </a:xfrm>
          <a:prstGeom prst="rect">
            <a:avLst/>
          </a:prstGeom>
        </p:spPr>
        <p:txBody>
          <a:bodyPr/>
          <a:lstStyle>
            <a:lvl1pPr algn="r">
              <a:defRPr sz="14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4D886C4-3F9F-4FA8-AC55-4D025BDCE63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990381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1" y="304801"/>
            <a:ext cx="10369551" cy="8921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95400" y="1371600"/>
            <a:ext cx="10752667" cy="50101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883151" y="6508750"/>
            <a:ext cx="2844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6A2EBF-6055-449F-99EE-9C06F5875DB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117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59901" y="304800"/>
            <a:ext cx="2688167" cy="60198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95401" y="304800"/>
            <a:ext cx="7861300" cy="6019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883151" y="6508750"/>
            <a:ext cx="2844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71EBB3-3E84-49FA-B91F-7EF666384BB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5092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1" y="304801"/>
            <a:ext cx="10369551" cy="8921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295400" y="1371600"/>
            <a:ext cx="5274733" cy="495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73334" y="1371600"/>
            <a:ext cx="5274733" cy="495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883151" y="6508750"/>
            <a:ext cx="2844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3282E1-CAC2-4021-9FE3-D87A9FFFE4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70627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883151" y="6508750"/>
            <a:ext cx="2844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0D5C89-3F50-4E78-90D8-3CB123F8C3B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618607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2_标题幻灯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6538324"/>
            <a:ext cx="12192000" cy="324646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-26035" y="-635"/>
            <a:ext cx="12217400" cy="688975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E846B4C-16BF-4D62-8241-40D33E8058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416" y="15367"/>
            <a:ext cx="323850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8283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1FC42706-8AA4-F636-D0C3-0403DC1F8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25344"/>
            <a:ext cx="2743200" cy="326571"/>
          </a:xfrm>
          <a:prstGeom prst="rect">
            <a:avLst/>
          </a:prstGeom>
        </p:spPr>
        <p:txBody>
          <a:bodyPr anchor="ctr"/>
          <a:lstStyle>
            <a:lvl1pPr algn="r">
              <a:defRPr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209BB76-661F-4F23-A2E6-DCF093FEDF3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58AA6015-4075-5186-227C-0DF5B97A5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400" y="871855"/>
            <a:ext cx="10801200" cy="6804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1" name="文本占位符 2">
            <a:extLst>
              <a:ext uri="{FF2B5EF4-FFF2-40B4-BE49-F238E27FC236}">
                <a16:creationId xmlns:a16="http://schemas.microsoft.com/office/drawing/2014/main" id="{62205634-E0CC-A634-33E7-C3A17EB7C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99" y="1569767"/>
            <a:ext cx="10801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342900" lvl="0" indent="-3429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pitchFamily="2" charset="2"/>
              <a:buChar char="¢"/>
            </a:pPr>
            <a:r>
              <a:rPr lang="zh-CN" altLang="en-US" dirty="0"/>
              <a:t>单击此处编辑母版文本样式</a:t>
            </a:r>
          </a:p>
          <a:p>
            <a:pPr marL="742950" lvl="1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9F6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B9F7C76-ACF4-598A-B30C-174E4C3B86A2}"/>
              </a:ext>
            </a:extLst>
          </p:cNvPr>
          <p:cNvGrpSpPr/>
          <p:nvPr userDrawn="1"/>
        </p:nvGrpSpPr>
        <p:grpSpPr>
          <a:xfrm>
            <a:off x="0" y="980758"/>
            <a:ext cx="633730" cy="406400"/>
            <a:chOff x="56" y="2009"/>
            <a:chExt cx="998" cy="640"/>
          </a:xfrm>
        </p:grpSpPr>
        <p:sp>
          <p:nvSpPr>
            <p:cNvPr id="13" name="任意多边形: 形状 7">
              <a:extLst>
                <a:ext uri="{FF2B5EF4-FFF2-40B4-BE49-F238E27FC236}">
                  <a16:creationId xmlns:a16="http://schemas.microsoft.com/office/drawing/2014/main" id="{0AA743AC-90A1-C54A-A440-BFEF26AA00AA}"/>
                </a:ext>
              </a:extLst>
            </p:cNvPr>
            <p:cNvSpPr/>
            <p:nvPr/>
          </p:nvSpPr>
          <p:spPr>
            <a:xfrm>
              <a:off x="56" y="2009"/>
              <a:ext cx="999" cy="641"/>
            </a:xfrm>
            <a:custGeom>
              <a:avLst/>
              <a:gdLst>
                <a:gd name="connsiteX0" fmla="*/ 0 w 999"/>
                <a:gd name="connsiteY0" fmla="*/ 2 h 641"/>
                <a:gd name="connsiteX1" fmla="*/ 761 w 999"/>
                <a:gd name="connsiteY1" fmla="*/ 0 h 641"/>
                <a:gd name="connsiteX2" fmla="*/ 999 w 999"/>
                <a:gd name="connsiteY2" fmla="*/ 321 h 641"/>
                <a:gd name="connsiteX3" fmla="*/ 750 w 999"/>
                <a:gd name="connsiteY3" fmla="*/ 641 h 641"/>
                <a:gd name="connsiteX4" fmla="*/ 0 w 999"/>
                <a:gd name="connsiteY4" fmla="*/ 639 h 641"/>
                <a:gd name="connsiteX5" fmla="*/ 0 w 999"/>
                <a:gd name="connsiteY5" fmla="*/ 2 h 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9" h="641">
                  <a:moveTo>
                    <a:pt x="0" y="2"/>
                  </a:moveTo>
                  <a:lnTo>
                    <a:pt x="761" y="0"/>
                  </a:lnTo>
                  <a:cubicBezTo>
                    <a:pt x="864" y="0"/>
                    <a:pt x="999" y="145"/>
                    <a:pt x="999" y="321"/>
                  </a:cubicBezTo>
                  <a:cubicBezTo>
                    <a:pt x="999" y="496"/>
                    <a:pt x="853" y="641"/>
                    <a:pt x="750" y="641"/>
                  </a:cubicBezTo>
                  <a:lnTo>
                    <a:pt x="0" y="639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7123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endParaRPr lang="zh-CN" altLang="en-US" dirty="0">
                <a:latin typeface="喵呜黑体" panose="02000503000000000000" charset="-122"/>
                <a:ea typeface="喵呜黑体" panose="02000503000000000000" charset="-122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81BC2C7A-9EDE-398C-1866-C2C3DF5F09AD}"/>
                </a:ext>
              </a:extLst>
            </p:cNvPr>
            <p:cNvSpPr/>
            <p:nvPr/>
          </p:nvSpPr>
          <p:spPr>
            <a:xfrm>
              <a:off x="488" y="2111"/>
              <a:ext cx="437" cy="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zh-CN" altLang="en-US" dirty="0">
                <a:latin typeface="喵呜黑体" panose="02000503000000000000" charset="-122"/>
                <a:ea typeface="喵呜黑体" panose="02000503000000000000" charset="-122"/>
              </a:endParaRP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4EE7B678-F241-85C3-A16B-8A4C743B2F8E}"/>
              </a:ext>
            </a:extLst>
          </p:cNvPr>
          <p:cNvSpPr txBox="1"/>
          <p:nvPr userDrawn="1"/>
        </p:nvSpPr>
        <p:spPr>
          <a:xfrm>
            <a:off x="152400" y="0"/>
            <a:ext cx="6807696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</a:t>
            </a:r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：进程间通信与并发控制</a:t>
            </a:r>
          </a:p>
        </p:txBody>
      </p:sp>
    </p:spTree>
    <p:extLst>
      <p:ext uri="{BB962C8B-B14F-4D97-AF65-F5344CB8AC3E}">
        <p14:creationId xmlns:p14="http://schemas.microsoft.com/office/powerpoint/2010/main" val="1953331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BF5B991C-2504-B90D-707E-2F4BE818E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25344"/>
            <a:ext cx="2743200" cy="326571"/>
          </a:xfrm>
          <a:prstGeom prst="rect">
            <a:avLst/>
          </a:prstGeom>
        </p:spPr>
        <p:txBody>
          <a:bodyPr anchor="ctr"/>
          <a:lstStyle>
            <a:lvl1pPr algn="r">
              <a:defRPr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209BB76-661F-4F23-A2E6-DCF093FEDF3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标题占位符 1">
            <a:extLst>
              <a:ext uri="{FF2B5EF4-FFF2-40B4-BE49-F238E27FC236}">
                <a16:creationId xmlns:a16="http://schemas.microsoft.com/office/drawing/2014/main" id="{38AC2C9D-1BBC-44D3-5D27-D84AD2684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400" y="871855"/>
            <a:ext cx="10801200" cy="6804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b="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101CCB50-3130-8446-7327-B132FCE9F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99" y="1569767"/>
            <a:ext cx="10801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342900" lvl="0" indent="-3429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pitchFamily="2" charset="2"/>
              <a:buChar char="¢"/>
            </a:pPr>
            <a:r>
              <a:rPr lang="zh-CN" altLang="en-US" dirty="0"/>
              <a:t>单击此处编辑母版文本样式</a:t>
            </a:r>
          </a:p>
          <a:p>
            <a:pPr marL="742950" lvl="1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9F6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1FF17FB-9C8F-4249-8706-8FE16D91A702}"/>
              </a:ext>
            </a:extLst>
          </p:cNvPr>
          <p:cNvSpPr txBox="1"/>
          <p:nvPr userDrawn="1"/>
        </p:nvSpPr>
        <p:spPr>
          <a:xfrm>
            <a:off x="152400" y="0"/>
            <a:ext cx="6807696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</a:t>
            </a:r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：进程间通信与并发控制</a:t>
            </a:r>
          </a:p>
        </p:txBody>
      </p:sp>
    </p:spTree>
    <p:extLst>
      <p:ext uri="{BB962C8B-B14F-4D97-AF65-F5344CB8AC3E}">
        <p14:creationId xmlns:p14="http://schemas.microsoft.com/office/powerpoint/2010/main" val="260510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1" y="304801"/>
            <a:ext cx="10369551" cy="8921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371600"/>
            <a:ext cx="5274733" cy="4953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73334" y="1371600"/>
            <a:ext cx="5274733" cy="4953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883151" y="6508750"/>
            <a:ext cx="2844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EAEF3E-19BA-4213-A85B-1F689728CEC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52272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" name="Rectangle 2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883151" y="6508750"/>
            <a:ext cx="2844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F9EF51-6B99-4AD4-83F1-F6D419B391E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1795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1" y="304801"/>
            <a:ext cx="10369551" cy="8921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883151" y="6508750"/>
            <a:ext cx="2844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E20DB9-B0E4-4A81-988C-FBBB732D6F5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11340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883151" y="6508750"/>
            <a:ext cx="2844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B35390-FBD5-4AD1-9630-7751BB08F3C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6602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883151" y="6508750"/>
            <a:ext cx="2844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DEC0BD-1C9B-4238-BAF6-47B27DB7924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0537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883151" y="6508750"/>
            <a:ext cx="2844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0AC306-6975-496A-BFBA-CFB773CDDF2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18017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CC174A42-3524-63A3-2C79-B40655B149AB}"/>
              </a:ext>
            </a:extLst>
          </p:cNvPr>
          <p:cNvSpPr/>
          <p:nvPr userDrawn="1"/>
        </p:nvSpPr>
        <p:spPr>
          <a:xfrm>
            <a:off x="0" y="6538324"/>
            <a:ext cx="12192000" cy="324646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282ECCF-C647-0675-D5C5-33E981887A80}"/>
              </a:ext>
            </a:extLst>
          </p:cNvPr>
          <p:cNvSpPr/>
          <p:nvPr userDrawn="1"/>
        </p:nvSpPr>
        <p:spPr>
          <a:xfrm>
            <a:off x="-1" y="-635"/>
            <a:ext cx="12191365" cy="688975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8BA7E19-A017-4FC6-B374-B2CEA5E011FB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416" y="15367"/>
            <a:ext cx="3238500" cy="7143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  <p:sldLayoutId id="2147484002" r:id="rId12"/>
    <p:sldLayoutId id="2147484003" r:id="rId13"/>
    <p:sldLayoutId id="2147484016" r:id="rId14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anose="05000000000000000000" pitchFamily="2" charset="2"/>
        <a:buChar char="¢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video.mobisys.cc/OSMOOC/02%E8%BF%9B%E7%A8%8B/17.4%20%E5%9F%BA%E4%BA%8E%E8%BD%AF%E4%BB%B6%E7%9A%84%E5%90%8C%E6%AD%A5%E6%96%B9%E6%B3%95.mp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0" y="2435225"/>
            <a:ext cx="12192000" cy="119221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zh-CN" altLang="en-US" sz="6000" b="1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1848807" y="3933056"/>
            <a:ext cx="8607425" cy="1924050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zh-CN" altLang="en-US" sz="2400" b="1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宫晓利、蒲凌君、张久武    </a:t>
            </a:r>
            <a:endParaRPr lang="en-US" altLang="zh-CN" sz="2400" b="1" dirty="0">
              <a:solidFill>
                <a:srgbClr val="7123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ctr">
              <a:buNone/>
            </a:pPr>
            <a:r>
              <a:rPr lang="en-US" altLang="zh-CN" sz="2400" b="1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gongxiaoli@nankai.edu.cn</a:t>
            </a:r>
            <a:r>
              <a:rPr lang="zh-CN" altLang="en-US" sz="2400" b="1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、pulingjun</a:t>
            </a:r>
            <a:r>
              <a:rPr lang="en-US" altLang="zh-CN" b="1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@nankai.edu.cn</a:t>
            </a:r>
            <a:r>
              <a:rPr lang="zh-CN" altLang="en-US" b="1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b="1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zhangjiuwu@nankai.edu.cn</a:t>
            </a:r>
            <a:endParaRPr lang="zh-CN" altLang="en-US" sz="2400" b="1" dirty="0">
              <a:solidFill>
                <a:srgbClr val="7123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ctr">
              <a:buNone/>
            </a:pPr>
            <a:r>
              <a:rPr lang="zh-CN" altLang="en-US" sz="2400" b="1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南开大学 计算机学院  网络空间安全学院</a:t>
            </a:r>
            <a:endParaRPr lang="en-US" altLang="zh-CN" b="1" dirty="0">
              <a:solidFill>
                <a:srgbClr val="7123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ctr">
              <a:buNone/>
            </a:pPr>
            <a:endParaRPr lang="zh-CN" altLang="en-US" sz="2400" b="1" dirty="0">
              <a:solidFill>
                <a:srgbClr val="7123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 flipV="1">
            <a:off x="2133974" y="3701853"/>
            <a:ext cx="8322258" cy="45719"/>
          </a:xfrm>
          <a:prstGeom prst="round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98895" y="12338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189"/>
    </mc:Choice>
    <mc:Fallback xmlns="">
      <p:transition spd="slow" advTm="1518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1952596" y="1084930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方案一分析</a:t>
            </a:r>
            <a:endParaRPr lang="zh-CN" altLang="en-US" dirty="0"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890051" y="1700808"/>
            <a:ext cx="3369917" cy="428628"/>
            <a:chOff x="844893" y="1000114"/>
            <a:chExt cx="3369917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307183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 dirty="0"/>
                <a:t>偶尔会购买太多面包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297670" y="2007198"/>
            <a:ext cx="5462626" cy="693742"/>
            <a:chOff x="1252514" y="1306504"/>
            <a:chExt cx="5462626" cy="693742"/>
          </a:xfrm>
        </p:grpSpPr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142534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4" name="内容占位符 2"/>
            <p:cNvSpPr txBox="1">
              <a:spLocks/>
            </p:cNvSpPr>
            <p:nvPr/>
          </p:nvSpPr>
          <p:spPr>
            <a:xfrm>
              <a:off x="1385078" y="1306504"/>
              <a:ext cx="5330062" cy="69374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 dirty="0"/>
                <a:t>检查面包和便签后帖便签前，有其他人检查面包和便签</a:t>
              </a:r>
            </a:p>
          </p:txBody>
        </p:sp>
      </p:grpSp>
      <p:sp>
        <p:nvSpPr>
          <p:cNvPr id="17" name="内容占位符 2"/>
          <p:cNvSpPr txBox="1">
            <a:spLocks/>
          </p:cNvSpPr>
          <p:nvPr/>
        </p:nvSpPr>
        <p:spPr>
          <a:xfrm>
            <a:off x="2728724" y="3021303"/>
            <a:ext cx="2287978" cy="620583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indent="0">
              <a:lnSpc>
                <a:spcPts val="1500"/>
              </a:lnSpc>
              <a:spcBef>
                <a:spcPct val="20000"/>
              </a:spcBef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altLang="zh-CN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nobread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b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altLang="zh-CN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noNote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</p:txBody>
      </p:sp>
      <p:sp>
        <p:nvSpPr>
          <p:cNvPr id="18" name="内容占位符 2"/>
          <p:cNvSpPr txBox="1">
            <a:spLocks/>
          </p:cNvSpPr>
          <p:nvPr/>
        </p:nvSpPr>
        <p:spPr>
          <a:xfrm>
            <a:off x="3340153" y="3933351"/>
            <a:ext cx="1617844" cy="897025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342900" indent="-342900">
              <a:lnSpc>
                <a:spcPct val="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leave Note;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endParaRPr lang="en-US" altLang="zh-CN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lnSpc>
                <a:spcPct val="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buy bread;</a:t>
            </a:r>
          </a:p>
          <a:p>
            <a:pPr marL="342900" indent="-342900">
              <a:lnSpc>
                <a:spcPct val="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 Note;</a:t>
            </a:r>
            <a:b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342900" indent="-342900">
              <a:lnSpc>
                <a:spcPct val="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42900" indent="-342900">
              <a:lnSpc>
                <a:spcPct val="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endParaRPr lang="en-US" altLang="zh-CN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4946282" y="3068548"/>
            <a:ext cx="0" cy="4413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4945489" y="3509926"/>
            <a:ext cx="934516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5879212" y="3509926"/>
            <a:ext cx="0" cy="4227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4946284" y="3932644"/>
            <a:ext cx="933723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H="1">
            <a:off x="4945489" y="3937841"/>
            <a:ext cx="792" cy="8647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内容占位符 2"/>
          <p:cNvSpPr txBox="1">
            <a:spLocks/>
          </p:cNvSpPr>
          <p:nvPr/>
        </p:nvSpPr>
        <p:spPr>
          <a:xfrm>
            <a:off x="5912237" y="3504578"/>
            <a:ext cx="2287978" cy="620583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indent="0">
              <a:lnSpc>
                <a:spcPts val="1500"/>
              </a:lnSpc>
              <a:spcBef>
                <a:spcPct val="20000"/>
              </a:spcBef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altLang="zh-CN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nobread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b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altLang="zh-CN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noNote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</p:txBody>
      </p:sp>
      <p:cxnSp>
        <p:nvCxnSpPr>
          <p:cNvPr id="36" name="直接箭头连接符 35"/>
          <p:cNvCxnSpPr/>
          <p:nvPr/>
        </p:nvCxnSpPr>
        <p:spPr>
          <a:xfrm>
            <a:off x="4945489" y="4802624"/>
            <a:ext cx="934516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5879212" y="4802626"/>
            <a:ext cx="0" cy="8635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内容占位符 2"/>
          <p:cNvSpPr txBox="1">
            <a:spLocks/>
          </p:cNvSpPr>
          <p:nvPr/>
        </p:nvSpPr>
        <p:spPr>
          <a:xfrm>
            <a:off x="5991506" y="4830376"/>
            <a:ext cx="1617844" cy="835765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342900" indent="-342900">
              <a:lnSpc>
                <a:spcPct val="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leave Note;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endParaRPr lang="en-US" altLang="zh-CN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lnSpc>
                <a:spcPct val="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buy bread;</a:t>
            </a:r>
          </a:p>
          <a:p>
            <a:pPr marL="342900" indent="-342900">
              <a:lnSpc>
                <a:spcPct val="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 Note;</a:t>
            </a:r>
            <a:b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342900" indent="-342900">
              <a:lnSpc>
                <a:spcPct val="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42900" indent="-342900">
              <a:lnSpc>
                <a:spcPct val="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endParaRPr lang="en-US" altLang="zh-CN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2887177" y="2708920"/>
            <a:ext cx="3869983" cy="768030"/>
            <a:chOff x="844893" y="3875874"/>
            <a:chExt cx="3869983" cy="768030"/>
          </a:xfrm>
        </p:grpSpPr>
        <p:sp>
          <p:nvSpPr>
            <p:cNvPr id="40" name="内容占位符 2"/>
            <p:cNvSpPr txBox="1">
              <a:spLocks/>
            </p:cNvSpPr>
            <p:nvPr/>
          </p:nvSpPr>
          <p:spPr>
            <a:xfrm>
              <a:off x="1142976" y="3875874"/>
              <a:ext cx="335758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 dirty="0"/>
                <a:t>解决方案只是间歇性地失败</a:t>
              </a:r>
            </a:p>
          </p:txBody>
        </p:sp>
        <p:sp>
          <p:nvSpPr>
            <p:cNvPr id="41" name="TextBox 21"/>
            <p:cNvSpPr txBox="1"/>
            <p:nvPr/>
          </p:nvSpPr>
          <p:spPr>
            <a:xfrm>
              <a:off x="844893" y="387587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4" name="图片 4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435475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5" name="内容占位符 2"/>
            <p:cNvSpPr txBox="1">
              <a:spLocks/>
            </p:cNvSpPr>
            <p:nvPr/>
          </p:nvSpPr>
          <p:spPr>
            <a:xfrm>
              <a:off x="1385078" y="4235914"/>
              <a:ext cx="3329798" cy="4079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 dirty="0"/>
                <a:t>必须考虑调度器所做的事情</a:t>
              </a: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290822" y="2710218"/>
            <a:ext cx="4128542" cy="428628"/>
            <a:chOff x="705646" y="1851670"/>
            <a:chExt cx="4128542" cy="428628"/>
          </a:xfrm>
        </p:grpSpPr>
        <p:sp>
          <p:nvSpPr>
            <p:cNvPr id="46" name="内容占位符 2"/>
            <p:cNvSpPr txBox="1">
              <a:spLocks/>
            </p:cNvSpPr>
            <p:nvPr/>
          </p:nvSpPr>
          <p:spPr>
            <a:xfrm>
              <a:off x="705646" y="1851670"/>
              <a:ext cx="92869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 sz="1800" dirty="0"/>
                <a:t>进程</a:t>
              </a:r>
              <a:r>
                <a:rPr lang="en-US" altLang="zh-CN" sz="1800" dirty="0"/>
                <a:t>A</a:t>
              </a:r>
              <a:endParaRPr lang="zh-CN" altLang="en-US" sz="1800" dirty="0"/>
            </a:p>
          </p:txBody>
        </p:sp>
        <p:sp>
          <p:nvSpPr>
            <p:cNvPr id="47" name="内容占位符 2"/>
            <p:cNvSpPr txBox="1">
              <a:spLocks/>
            </p:cNvSpPr>
            <p:nvPr/>
          </p:nvSpPr>
          <p:spPr>
            <a:xfrm>
              <a:off x="3834056" y="1851670"/>
              <a:ext cx="100013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 sz="1800" dirty="0"/>
                <a:t>进程</a:t>
              </a:r>
              <a:r>
                <a:rPr lang="en-US" altLang="zh-CN" sz="1800" dirty="0"/>
                <a:t>B</a:t>
              </a:r>
              <a:endParaRPr lang="zh-CN" altLang="en-US" sz="1800" dirty="0"/>
            </a:p>
          </p:txBody>
        </p:sp>
      </p:grpSp>
      <p:sp>
        <p:nvSpPr>
          <p:cNvPr id="49" name="内容占位符 2"/>
          <p:cNvSpPr txBox="1">
            <a:spLocks/>
          </p:cNvSpPr>
          <p:nvPr/>
        </p:nvSpPr>
        <p:spPr>
          <a:xfrm>
            <a:off x="3340153" y="3935079"/>
            <a:ext cx="1617844" cy="36004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342900" indent="-342900">
              <a:lnSpc>
                <a:spcPct val="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leave Note;</a:t>
            </a:r>
            <a:r>
              <a:rPr lang="zh-CN" alt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endParaRPr lang="en-US" altLang="zh-CN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lnSpc>
                <a:spcPct val="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buy bread;</a:t>
            </a:r>
          </a:p>
          <a:p>
            <a:pPr marL="342900" indent="-342900">
              <a:lnSpc>
                <a:spcPct val="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endParaRPr lang="en-US" altLang="zh-CN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内容占位符 2"/>
          <p:cNvSpPr txBox="1">
            <a:spLocks/>
          </p:cNvSpPr>
          <p:nvPr/>
        </p:nvSpPr>
        <p:spPr>
          <a:xfrm>
            <a:off x="5991506" y="4831317"/>
            <a:ext cx="1617844" cy="36004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342900" indent="-342900">
              <a:lnSpc>
                <a:spcPct val="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leave Note;</a:t>
            </a:r>
            <a:r>
              <a:rPr lang="zh-CN" alt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endParaRPr lang="en-US" altLang="zh-CN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lnSpc>
                <a:spcPct val="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buy bread;</a:t>
            </a:r>
          </a:p>
          <a:p>
            <a:pPr marL="342900" indent="-342900">
              <a:lnSpc>
                <a:spcPct val="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endParaRPr lang="en-US" altLang="zh-CN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04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18" grpId="0"/>
      <p:bldP spid="18" grpId="1"/>
      <p:bldP spid="35" grpId="0"/>
      <p:bldP spid="35" grpId="1"/>
      <p:bldP spid="38" grpId="0"/>
      <p:bldP spid="38" grpId="1"/>
      <p:bldP spid="49" grpId="0"/>
      <p:bldP spid="49" grpId="1"/>
      <p:bldP spid="50" grpId="0"/>
      <p:bldP spid="50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529310" y="1700808"/>
            <a:ext cx="4084297" cy="432048"/>
            <a:chOff x="844893" y="1000114"/>
            <a:chExt cx="4084297" cy="43204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3534"/>
              <a:ext cx="378621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 dirty="0">
                  <a:solidFill>
                    <a:srgbClr val="C00000"/>
                  </a:solidFill>
                </a:rPr>
                <a:t>先留便签，后检查面包和便签。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530096" y="4397220"/>
            <a:ext cx="2012595" cy="428628"/>
            <a:chOff x="853732" y="4013613"/>
            <a:chExt cx="2012595" cy="428628"/>
          </a:xfrm>
        </p:grpSpPr>
        <p:sp>
          <p:nvSpPr>
            <p:cNvPr id="33" name="内容占位符 2"/>
            <p:cNvSpPr txBox="1">
              <a:spLocks/>
            </p:cNvSpPr>
            <p:nvPr/>
          </p:nvSpPr>
          <p:spPr>
            <a:xfrm>
              <a:off x="1151815" y="4013613"/>
              <a:ext cx="171451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 dirty="0"/>
                <a:t>会发生什么？</a:t>
              </a:r>
            </a:p>
          </p:txBody>
        </p:sp>
        <p:sp>
          <p:nvSpPr>
            <p:cNvPr id="34" name="TextBox 21"/>
            <p:cNvSpPr txBox="1"/>
            <p:nvPr/>
          </p:nvSpPr>
          <p:spPr>
            <a:xfrm>
              <a:off x="853732" y="4013613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3938979" y="4703610"/>
            <a:ext cx="5388838" cy="407990"/>
            <a:chOff x="1261897" y="4320003"/>
            <a:chExt cx="2318810" cy="407990"/>
          </a:xfrm>
        </p:grpSpPr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1897" y="4453909"/>
              <a:ext cx="57453" cy="140178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393917" y="4320003"/>
              <a:ext cx="2186790" cy="4079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 dirty="0"/>
                <a:t>不会有人买面包，因为这个方案是错误的</a:t>
              </a:r>
            </a:p>
          </p:txBody>
        </p:sp>
      </p:grpSp>
      <p:sp>
        <p:nvSpPr>
          <p:cNvPr id="42" name="内容占位符 2"/>
          <p:cNvSpPr txBox="1">
            <a:spLocks/>
          </p:cNvSpPr>
          <p:nvPr/>
        </p:nvSpPr>
        <p:spPr>
          <a:xfrm>
            <a:off x="4009033" y="2198624"/>
            <a:ext cx="2160240" cy="1932973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>
            <a:solidFill>
              <a:schemeClr val="tx1"/>
            </a:solidFill>
          </a:ln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indent="0">
              <a:spcBef>
                <a:spcPct val="20000"/>
              </a:spcBef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leave Note;</a:t>
            </a:r>
          </a:p>
          <a:p>
            <a:pPr marL="342900" lvl="1" indent="-34290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altLang="zh-CN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nobread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altLang="zh-CN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noNote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b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buy bread;</a:t>
            </a:r>
            <a:b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42900" lvl="1" indent="-34290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42900" lvl="1" indent="-34290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 note;</a:t>
            </a:r>
          </a:p>
          <a:p>
            <a:pPr marL="0" indent="0">
              <a:spcBef>
                <a:spcPct val="20000"/>
              </a:spcBef>
            </a:pPr>
            <a:endParaRPr lang="zh-CN" alt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124BFCA-E524-05FF-A239-3A7C2474CDD3}"/>
              </a:ext>
            </a:extLst>
          </p:cNvPr>
          <p:cNvSpPr txBox="1">
            <a:spLocks/>
          </p:cNvSpPr>
          <p:nvPr/>
        </p:nvSpPr>
        <p:spPr>
          <a:xfrm>
            <a:off x="1952596" y="1084930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方案二</a:t>
            </a:r>
            <a:endParaRPr lang="zh-CN" altLang="en-US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7442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1952596" y="1084930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方案三</a:t>
            </a:r>
            <a:endParaRPr lang="zh-CN" altLang="en-US" dirty="0"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088975" y="1596112"/>
            <a:ext cx="5084429" cy="428628"/>
            <a:chOff x="844893" y="738862"/>
            <a:chExt cx="5084429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738862"/>
              <a:ext cx="478634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 dirty="0">
                  <a:solidFill>
                    <a:srgbClr val="C00000"/>
                  </a:solidFill>
                </a:rPr>
                <a:t>为便签增加标记，以区别不同人的便签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73886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495262" y="2035998"/>
            <a:ext cx="3748114" cy="407990"/>
            <a:chOff x="1252514" y="1024614"/>
            <a:chExt cx="3748114" cy="407990"/>
          </a:xfrm>
        </p:grpSpPr>
        <p:pic>
          <p:nvPicPr>
            <p:cNvPr id="11" name="图片 1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112939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3" name="内容占位符 2"/>
            <p:cNvSpPr txBox="1">
              <a:spLocks/>
            </p:cNvSpPr>
            <p:nvPr/>
          </p:nvSpPr>
          <p:spPr>
            <a:xfrm>
              <a:off x="1385078" y="1024614"/>
              <a:ext cx="3615550" cy="4079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 dirty="0"/>
                <a:t>现在可在检查之前留便签</a:t>
              </a:r>
            </a:p>
          </p:txBody>
        </p:sp>
      </p:grpSp>
      <p:sp>
        <p:nvSpPr>
          <p:cNvPr id="20" name="内容占位符 2"/>
          <p:cNvSpPr txBox="1">
            <a:spLocks/>
          </p:cNvSpPr>
          <p:nvPr/>
        </p:nvSpPr>
        <p:spPr>
          <a:xfrm>
            <a:off x="2681325" y="2761496"/>
            <a:ext cx="1800200" cy="297743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indent="0">
              <a:lnSpc>
                <a:spcPts val="1500"/>
              </a:lnSpc>
              <a:spcBef>
                <a:spcPct val="20000"/>
              </a:spcBef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leave note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_1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CN" alt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内容占位符 2"/>
          <p:cNvSpPr txBox="1">
            <a:spLocks/>
          </p:cNvSpPr>
          <p:nvPr/>
        </p:nvSpPr>
        <p:spPr>
          <a:xfrm>
            <a:off x="2639616" y="3278783"/>
            <a:ext cx="2481332" cy="137198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(no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lang="en-US" altLang="zh-CN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ote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_2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(no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bread) { </a:t>
            </a:r>
          </a:p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buy bread; </a:t>
            </a:r>
          </a:p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</a:p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</a:p>
        </p:txBody>
      </p:sp>
      <p:cxnSp>
        <p:nvCxnSpPr>
          <p:cNvPr id="23" name="直接箭头连接符 22"/>
          <p:cNvCxnSpPr/>
          <p:nvPr/>
        </p:nvCxnSpPr>
        <p:spPr>
          <a:xfrm flipH="1">
            <a:off x="4951354" y="2761497"/>
            <a:ext cx="793" cy="2977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4951352" y="3059238"/>
            <a:ext cx="934516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5885075" y="3059238"/>
            <a:ext cx="0" cy="3571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4952147" y="3425036"/>
            <a:ext cx="933723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4960166" y="3425036"/>
            <a:ext cx="0" cy="9994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内容占位符 2"/>
          <p:cNvSpPr txBox="1">
            <a:spLocks/>
          </p:cNvSpPr>
          <p:nvPr/>
        </p:nvSpPr>
        <p:spPr>
          <a:xfrm>
            <a:off x="5914621" y="3102962"/>
            <a:ext cx="1892248" cy="322074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indent="0">
              <a:lnSpc>
                <a:spcPts val="1500"/>
              </a:lnSpc>
              <a:spcBef>
                <a:spcPct val="20000"/>
              </a:spcBef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leave note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2;</a:t>
            </a:r>
            <a:endParaRPr lang="zh-CN" alt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>
            <a:off x="4958580" y="4424514"/>
            <a:ext cx="934516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5879629" y="4424514"/>
            <a:ext cx="0" cy="10081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内容占位符 2"/>
          <p:cNvSpPr txBox="1">
            <a:spLocks/>
          </p:cNvSpPr>
          <p:nvPr/>
        </p:nvSpPr>
        <p:spPr>
          <a:xfrm>
            <a:off x="5914621" y="4337959"/>
            <a:ext cx="2641874" cy="10842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(no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lang="en-US" altLang="zh-CN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ote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1) {</a:t>
            </a:r>
          </a:p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(no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bread) { </a:t>
            </a:r>
          </a:p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buy bread; </a:t>
            </a:r>
          </a:p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</a:p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 note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2;	 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3227903" y="2492896"/>
            <a:ext cx="3880934" cy="428628"/>
            <a:chOff x="363522" y="1851670"/>
            <a:chExt cx="3880934" cy="428628"/>
          </a:xfrm>
        </p:grpSpPr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363522" y="1851670"/>
              <a:ext cx="92869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 sz="1800" dirty="0"/>
                <a:t>进程</a:t>
              </a:r>
              <a:r>
                <a:rPr lang="en-US" altLang="zh-CN" sz="1800" dirty="0"/>
                <a:t>A</a:t>
              </a:r>
              <a:endParaRPr lang="zh-CN" altLang="en-US" sz="1800" dirty="0"/>
            </a:p>
          </p:txBody>
        </p:sp>
        <p:sp>
          <p:nvSpPr>
            <p:cNvPr id="37" name="内容占位符 2"/>
            <p:cNvSpPr txBox="1">
              <a:spLocks/>
            </p:cNvSpPr>
            <p:nvPr/>
          </p:nvSpPr>
          <p:spPr>
            <a:xfrm>
              <a:off x="3244324" y="1851670"/>
              <a:ext cx="100013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 sz="1800" dirty="0"/>
                <a:t>进程</a:t>
              </a:r>
              <a:r>
                <a:rPr lang="en-US" altLang="zh-CN" sz="1800" dirty="0"/>
                <a:t>B</a:t>
              </a:r>
              <a:endParaRPr lang="zh-CN" altLang="en-US" sz="1800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760413" y="2166466"/>
            <a:ext cx="3600400" cy="407990"/>
            <a:chOff x="1626448" y="4680620"/>
            <a:chExt cx="3600400" cy="407990"/>
          </a:xfrm>
        </p:grpSpPr>
        <p:pic>
          <p:nvPicPr>
            <p:cNvPr id="42" name="图片 4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26448" y="481351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3" name="内容占位符 2"/>
            <p:cNvSpPr txBox="1">
              <a:spLocks/>
            </p:cNvSpPr>
            <p:nvPr/>
          </p:nvSpPr>
          <p:spPr>
            <a:xfrm>
              <a:off x="1755378" y="4680620"/>
              <a:ext cx="3471470" cy="4079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 sz="1800" dirty="0"/>
                <a:t>每个人都认为另外一个去买面包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088975" y="1589428"/>
            <a:ext cx="2012595" cy="428628"/>
            <a:chOff x="844893" y="4011910"/>
            <a:chExt cx="2012595" cy="428628"/>
          </a:xfrm>
        </p:grpSpPr>
        <p:sp>
          <p:nvSpPr>
            <p:cNvPr id="44" name="内容占位符 2"/>
            <p:cNvSpPr txBox="1">
              <a:spLocks/>
            </p:cNvSpPr>
            <p:nvPr/>
          </p:nvSpPr>
          <p:spPr>
            <a:xfrm>
              <a:off x="1142976" y="4011910"/>
              <a:ext cx="171451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 dirty="0"/>
                <a:t>会发生什么？</a:t>
              </a:r>
            </a:p>
          </p:txBody>
        </p:sp>
        <p:sp>
          <p:nvSpPr>
            <p:cNvPr id="45" name="TextBox 21"/>
            <p:cNvSpPr txBox="1"/>
            <p:nvPr/>
          </p:nvSpPr>
          <p:spPr>
            <a:xfrm>
              <a:off x="844893" y="401191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6" name="内容占位符 2"/>
          <p:cNvSpPr txBox="1">
            <a:spLocks/>
          </p:cNvSpPr>
          <p:nvPr/>
        </p:nvSpPr>
        <p:spPr>
          <a:xfrm>
            <a:off x="2715041" y="2831714"/>
            <a:ext cx="2160240" cy="2359749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>
            <a:solidFill>
              <a:schemeClr val="tx1"/>
            </a:solidFill>
          </a:ln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indent="0">
              <a:spcBef>
                <a:spcPct val="20000"/>
              </a:spcBef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leave note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_1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CN" alt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-34290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(no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lang="en-US" altLang="zh-CN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ote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_2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342900" lvl="1" indent="-34290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(no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bread) { </a:t>
            </a:r>
          </a:p>
          <a:p>
            <a:pPr marL="342900" lvl="1" indent="-34290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buy bread; </a:t>
            </a:r>
          </a:p>
          <a:p>
            <a:pPr marL="342900" lvl="1" indent="-34290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</a:p>
          <a:p>
            <a:pPr marL="342900" lvl="1" indent="-34290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342900" lvl="1" indent="-34290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 note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_1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</a:p>
          <a:p>
            <a:pPr marL="0" indent="0">
              <a:spcBef>
                <a:spcPct val="20000"/>
              </a:spcBef>
            </a:pPr>
            <a:endParaRPr lang="zh-CN" alt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内容占位符 2"/>
          <p:cNvSpPr txBox="1">
            <a:spLocks/>
          </p:cNvSpPr>
          <p:nvPr/>
        </p:nvSpPr>
        <p:spPr>
          <a:xfrm>
            <a:off x="5487571" y="2831714"/>
            <a:ext cx="2160240" cy="2359749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>
            <a:solidFill>
              <a:schemeClr val="tx1"/>
            </a:solidFill>
          </a:ln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indent="0">
              <a:spcBef>
                <a:spcPct val="20000"/>
              </a:spcBef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leave note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2;</a:t>
            </a:r>
            <a:endParaRPr lang="zh-CN" alt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-34290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(no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lang="en-US" altLang="zh-CN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ote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1) {</a:t>
            </a:r>
          </a:p>
          <a:p>
            <a:pPr marL="342900" lvl="1" indent="-34290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(no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bread) { </a:t>
            </a:r>
          </a:p>
          <a:p>
            <a:pPr marL="342900" lvl="1" indent="-34290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buy bread; </a:t>
            </a:r>
          </a:p>
          <a:p>
            <a:pPr marL="342900" lvl="1" indent="-34290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</a:p>
          <a:p>
            <a:pPr marL="342900" lvl="1" indent="-34290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342900" lvl="1" indent="-34290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 note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2;	</a:t>
            </a:r>
          </a:p>
          <a:p>
            <a:pPr marL="0" indent="0">
              <a:spcBef>
                <a:spcPct val="20000"/>
              </a:spcBef>
            </a:pPr>
            <a:endParaRPr lang="zh-CN" alt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内容占位符 2"/>
          <p:cNvSpPr txBox="1">
            <a:spLocks/>
          </p:cNvSpPr>
          <p:nvPr/>
        </p:nvSpPr>
        <p:spPr>
          <a:xfrm>
            <a:off x="2681325" y="5504728"/>
            <a:ext cx="2481332" cy="226464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 note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_1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 </a:t>
            </a:r>
          </a:p>
        </p:txBody>
      </p:sp>
      <p:cxnSp>
        <p:nvCxnSpPr>
          <p:cNvPr id="49" name="直接箭头连接符 48"/>
          <p:cNvCxnSpPr/>
          <p:nvPr/>
        </p:nvCxnSpPr>
        <p:spPr>
          <a:xfrm flipH="1">
            <a:off x="4945908" y="5416609"/>
            <a:ext cx="933723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4958580" y="5416611"/>
            <a:ext cx="0" cy="4516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内容占位符 2"/>
          <p:cNvSpPr txBox="1">
            <a:spLocks/>
          </p:cNvSpPr>
          <p:nvPr/>
        </p:nvSpPr>
        <p:spPr>
          <a:xfrm>
            <a:off x="3004783" y="3480013"/>
            <a:ext cx="2116167" cy="601546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(no</a:t>
            </a:r>
            <a:r>
              <a:rPr lang="zh-CN" alt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bread) { </a:t>
            </a:r>
          </a:p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buy bread; </a:t>
            </a:r>
          </a:p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</a:p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</a:p>
        </p:txBody>
      </p:sp>
      <p:sp>
        <p:nvSpPr>
          <p:cNvPr id="53" name="内容占位符 2"/>
          <p:cNvSpPr txBox="1">
            <a:spLocks/>
          </p:cNvSpPr>
          <p:nvPr/>
        </p:nvSpPr>
        <p:spPr>
          <a:xfrm>
            <a:off x="6281246" y="4530202"/>
            <a:ext cx="2116167" cy="601546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(no</a:t>
            </a:r>
            <a:r>
              <a:rPr lang="zh-CN" alt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bread) { </a:t>
            </a:r>
          </a:p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buy bread; </a:t>
            </a:r>
          </a:p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</a:p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</a:p>
        </p:txBody>
      </p:sp>
      <p:grpSp>
        <p:nvGrpSpPr>
          <p:cNvPr id="55" name="组合 54"/>
          <p:cNvGrpSpPr/>
          <p:nvPr/>
        </p:nvGrpSpPr>
        <p:grpSpPr>
          <a:xfrm>
            <a:off x="3491801" y="1916929"/>
            <a:ext cx="3341715" cy="428628"/>
            <a:chOff x="5748023" y="1410870"/>
            <a:chExt cx="3341715" cy="428628"/>
          </a:xfrm>
        </p:grpSpPr>
        <p:sp>
          <p:nvSpPr>
            <p:cNvPr id="40" name="内容占位符 2"/>
            <p:cNvSpPr txBox="1">
              <a:spLocks/>
            </p:cNvSpPr>
            <p:nvPr/>
          </p:nvSpPr>
          <p:spPr>
            <a:xfrm>
              <a:off x="5885533" y="1410870"/>
              <a:ext cx="3204205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 dirty="0"/>
                <a:t>可能导致没有人去买面包</a:t>
              </a:r>
            </a:p>
          </p:txBody>
        </p:sp>
        <p:pic>
          <p:nvPicPr>
            <p:cNvPr id="54" name="图片 5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48023" y="1534273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3254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31" grpId="0"/>
      <p:bldP spid="34" grpId="0"/>
      <p:bldP spid="46" grpId="0" animBg="1"/>
      <p:bldP spid="46" grpId="1" animBg="1"/>
      <p:bldP spid="47" grpId="0" animBg="1"/>
      <p:bldP spid="47" grpId="1" animBg="1"/>
      <p:bldP spid="48" grpId="0"/>
      <p:bldP spid="52" grpId="0"/>
      <p:bldP spid="52" grpId="1"/>
      <p:bldP spid="53" grpId="0"/>
      <p:bldP spid="53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677884" y="1988840"/>
            <a:ext cx="5370180" cy="2411342"/>
            <a:chOff x="844894" y="1240528"/>
            <a:chExt cx="5370180" cy="2411342"/>
          </a:xfrm>
        </p:grpSpPr>
        <p:sp>
          <p:nvSpPr>
            <p:cNvPr id="29" name="矩形 28"/>
            <p:cNvSpPr/>
            <p:nvPr/>
          </p:nvSpPr>
          <p:spPr>
            <a:xfrm>
              <a:off x="844894" y="1589767"/>
              <a:ext cx="2062016" cy="2062103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L="0" lvl="1"/>
              <a:r>
                <a:rPr lang="en-US" altLang="zh-CN" sz="1600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leave note</a:t>
              </a:r>
              <a:r>
                <a:rPr lang="zh-CN" altLang="en-US" sz="1600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_1</a:t>
              </a:r>
              <a:r>
                <a:rPr lang="en-US" altLang="zh-CN" sz="1600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;</a:t>
              </a:r>
            </a:p>
            <a:p>
              <a:pPr marL="0" lvl="1"/>
              <a:r>
                <a:rPr lang="en-US" altLang="zh-CN" sz="1600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while(</a:t>
              </a:r>
              <a:r>
                <a:rPr lang="zh-CN" altLang="en-US" sz="1600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n</a:t>
              </a:r>
              <a:r>
                <a:rPr lang="en-US" altLang="zh-CN" sz="1600" b="1" dirty="0" err="1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ote</a:t>
              </a:r>
              <a:r>
                <a:rPr lang="zh-CN" altLang="en-US" sz="1600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_2</a:t>
              </a:r>
              <a:r>
                <a:rPr lang="en-US" altLang="zh-CN" sz="1600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) {</a:t>
              </a:r>
            </a:p>
            <a:p>
              <a:pPr marL="0" lvl="1"/>
              <a:r>
                <a:rPr lang="en-US" altLang="zh-CN" sz="1600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do nothing;</a:t>
              </a:r>
            </a:p>
            <a:p>
              <a:pPr marL="0" lvl="1"/>
              <a:r>
                <a:rPr lang="en-US" altLang="zh-CN" sz="1600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} </a:t>
              </a:r>
            </a:p>
            <a:p>
              <a:pPr marL="0" lvl="1"/>
              <a:r>
                <a:rPr lang="en-US" altLang="zh-CN" sz="1600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if(no bread){</a:t>
              </a:r>
            </a:p>
            <a:p>
              <a:pPr marL="0" lvl="1"/>
              <a:r>
                <a:rPr lang="en-US" altLang="zh-CN" sz="1600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buy bread;</a:t>
              </a:r>
            </a:p>
            <a:p>
              <a:pPr marL="0" lvl="1"/>
              <a:r>
                <a:rPr lang="en-US" altLang="zh-CN" sz="1600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}</a:t>
              </a:r>
            </a:p>
            <a:p>
              <a:pPr marL="0" lvl="1"/>
              <a:r>
                <a:rPr lang="en-US" altLang="zh-CN" sz="1600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remove note</a:t>
              </a:r>
              <a:r>
                <a:rPr lang="zh-CN" altLang="en-US" sz="1600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_1</a:t>
              </a:r>
              <a:r>
                <a:rPr lang="en-US" altLang="zh-CN" sz="1600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;	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4063341" y="1589767"/>
              <a:ext cx="2151733" cy="1815882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L="0" lvl="1"/>
              <a:r>
                <a:rPr lang="en-US" altLang="zh-CN" sz="1600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leave note</a:t>
              </a:r>
              <a:r>
                <a:rPr lang="zh-CN" altLang="en-US" sz="1600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_</a:t>
              </a:r>
              <a:r>
                <a:rPr lang="en-US" altLang="zh-CN" sz="1600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2;</a:t>
              </a:r>
            </a:p>
            <a:p>
              <a:pPr marL="0" lvl="1"/>
              <a:r>
                <a:rPr lang="en-US" altLang="zh-CN" sz="1600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if(no </a:t>
              </a:r>
              <a:r>
                <a:rPr lang="zh-CN" altLang="en-US" sz="1600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n</a:t>
              </a:r>
              <a:r>
                <a:rPr lang="en-US" altLang="zh-CN" sz="1600" b="1" dirty="0" err="1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ote</a:t>
              </a:r>
              <a:r>
                <a:rPr lang="zh-CN" altLang="en-US" sz="1600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_</a:t>
              </a:r>
              <a:r>
                <a:rPr lang="en-US" altLang="zh-CN" sz="1600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1) {</a:t>
              </a:r>
            </a:p>
            <a:p>
              <a:pPr marL="0" lvl="1"/>
              <a:r>
                <a:rPr lang="en-US" altLang="zh-CN" sz="1600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if(no bread){</a:t>
              </a:r>
            </a:p>
            <a:p>
              <a:pPr marL="0" lvl="1"/>
              <a:r>
                <a:rPr lang="en-US" altLang="zh-CN" sz="1600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   buy bread; </a:t>
              </a:r>
            </a:p>
            <a:p>
              <a:pPr marL="0" lvl="1"/>
              <a:r>
                <a:rPr lang="en-US" altLang="zh-CN" sz="1600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} </a:t>
              </a:r>
            </a:p>
            <a:p>
              <a:pPr marL="0" lvl="1"/>
              <a:r>
                <a:rPr lang="en-US" altLang="zh-CN" sz="1600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}</a:t>
              </a:r>
            </a:p>
            <a:p>
              <a:pPr marL="0" lvl="1"/>
              <a:r>
                <a:rPr lang="en-US" altLang="zh-CN" sz="1600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remove note</a:t>
              </a:r>
              <a:r>
                <a:rPr lang="zh-CN" altLang="en-US" sz="1600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_</a:t>
              </a:r>
              <a:r>
                <a:rPr lang="en-US" altLang="zh-CN" sz="1600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2;	</a:t>
              </a: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1373206" y="1240528"/>
              <a:ext cx="4243741" cy="428628"/>
              <a:chOff x="363522" y="1929044"/>
              <a:chExt cx="4243741" cy="428628"/>
            </a:xfrm>
          </p:grpSpPr>
          <p:sp>
            <p:nvSpPr>
              <p:cNvPr id="26" name="内容占位符 2"/>
              <p:cNvSpPr txBox="1">
                <a:spLocks/>
              </p:cNvSpPr>
              <p:nvPr/>
            </p:nvSpPr>
            <p:spPr>
              <a:xfrm>
                <a:off x="363522" y="1929044"/>
                <a:ext cx="928694" cy="42862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indent="0">
                  <a:spcBef>
                    <a:spcPct val="20000"/>
                  </a:spcBef>
                </a:pPr>
                <a:r>
                  <a:rPr lang="zh-CN" altLang="en-US" sz="1800" dirty="0"/>
                  <a:t>进程</a:t>
                </a:r>
                <a:r>
                  <a:rPr lang="en-US" altLang="zh-CN" sz="1800" dirty="0"/>
                  <a:t>A</a:t>
                </a:r>
                <a:endParaRPr lang="zh-CN" altLang="en-US" sz="1800" dirty="0"/>
              </a:p>
            </p:txBody>
          </p:sp>
          <p:sp>
            <p:nvSpPr>
              <p:cNvPr id="30" name="内容占位符 2"/>
              <p:cNvSpPr txBox="1">
                <a:spLocks/>
              </p:cNvSpPr>
              <p:nvPr/>
            </p:nvSpPr>
            <p:spPr>
              <a:xfrm>
                <a:off x="3607131" y="1929044"/>
                <a:ext cx="1000132" cy="42862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indent="0">
                  <a:spcBef>
                    <a:spcPct val="20000"/>
                  </a:spcBef>
                </a:pPr>
                <a:r>
                  <a:rPr lang="zh-CN" altLang="en-US" sz="1800" dirty="0"/>
                  <a:t>进程</a:t>
                </a:r>
                <a:r>
                  <a:rPr lang="en-US" altLang="zh-CN" sz="1800" dirty="0"/>
                  <a:t>B</a:t>
                </a:r>
                <a:endParaRPr lang="zh-CN" altLang="en-US" sz="1800" dirty="0"/>
              </a:p>
            </p:txBody>
          </p:sp>
        </p:grpSp>
      </p:grpSp>
      <p:sp>
        <p:nvSpPr>
          <p:cNvPr id="8" name="标题 1"/>
          <p:cNvSpPr txBox="1">
            <a:spLocks/>
          </p:cNvSpPr>
          <p:nvPr/>
        </p:nvSpPr>
        <p:spPr>
          <a:xfrm>
            <a:off x="1952596" y="1084930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方案四</a:t>
            </a:r>
            <a:endParaRPr lang="zh-CN" altLang="en-US" dirty="0">
              <a:cs typeface="+mj-cs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677885" y="1643050"/>
            <a:ext cx="3798545" cy="428628"/>
            <a:chOff x="844893" y="785800"/>
            <a:chExt cx="3798545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785800"/>
              <a:ext cx="350046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 dirty="0"/>
                <a:t>两个人采用不同的处理流程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78580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677885" y="4527948"/>
            <a:ext cx="3298479" cy="428628"/>
            <a:chOff x="844893" y="3856502"/>
            <a:chExt cx="3298479" cy="428628"/>
          </a:xfrm>
        </p:grpSpPr>
        <p:sp>
          <p:nvSpPr>
            <p:cNvPr id="19" name="内容占位符 2"/>
            <p:cNvSpPr txBox="1">
              <a:spLocks/>
            </p:cNvSpPr>
            <p:nvPr/>
          </p:nvSpPr>
          <p:spPr>
            <a:xfrm>
              <a:off x="1142976" y="3856502"/>
              <a:ext cx="300039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 dirty="0"/>
                <a:t>现在有效吗？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44893" y="385650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085504" y="4834338"/>
            <a:ext cx="4962560" cy="407990"/>
            <a:chOff x="1252514" y="4162892"/>
            <a:chExt cx="4962560" cy="407990"/>
          </a:xfrm>
        </p:grpSpPr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426766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85078" y="4162892"/>
              <a:ext cx="4829996" cy="4079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 dirty="0"/>
                <a:t>枚举所有可能后，可以确认它是有效的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677885" y="5232620"/>
            <a:ext cx="3298479" cy="428628"/>
            <a:chOff x="844893" y="4500558"/>
            <a:chExt cx="3298479" cy="428628"/>
          </a:xfrm>
        </p:grpSpPr>
        <p:sp>
          <p:nvSpPr>
            <p:cNvPr id="18" name="内容占位符 2"/>
            <p:cNvSpPr txBox="1">
              <a:spLocks/>
            </p:cNvSpPr>
            <p:nvPr/>
          </p:nvSpPr>
          <p:spPr>
            <a:xfrm>
              <a:off x="1142976" y="4500558"/>
              <a:ext cx="300039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 dirty="0"/>
                <a:t>这种解决方案你满足吗？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44893" y="450055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697072" y="2554425"/>
            <a:ext cx="3198712" cy="1169551"/>
            <a:chOff x="879245" y="1644570"/>
            <a:chExt cx="3198712" cy="1169551"/>
          </a:xfrm>
        </p:grpSpPr>
        <p:sp>
          <p:nvSpPr>
            <p:cNvPr id="21" name="矩形 20"/>
            <p:cNvSpPr/>
            <p:nvPr/>
          </p:nvSpPr>
          <p:spPr>
            <a:xfrm>
              <a:off x="879245" y="1720281"/>
              <a:ext cx="2027664" cy="728039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863511" y="1644570"/>
              <a:ext cx="1214446" cy="116955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rgbClr val="C00000"/>
                  </a:solidFill>
                  <a:latin typeface="+mn-ea"/>
                </a:rPr>
                <a:t>如果没有便签</a:t>
              </a:r>
              <a:r>
                <a:rPr lang="en-US" altLang="zh-CN" sz="1400" b="1" dirty="0">
                  <a:solidFill>
                    <a:srgbClr val="C00000"/>
                  </a:solidFill>
                  <a:latin typeface="+mn-ea"/>
                </a:rPr>
                <a:t>2,</a:t>
              </a:r>
              <a:r>
                <a:rPr lang="zh-CN" altLang="en-US" sz="1400" b="1" dirty="0">
                  <a:solidFill>
                    <a:srgbClr val="C00000"/>
                  </a:solidFill>
                  <a:latin typeface="+mn-ea"/>
                </a:rPr>
                <a:t>那么</a:t>
              </a:r>
              <a:r>
                <a:rPr lang="en-US" altLang="zh-CN" sz="1400" b="1" dirty="0">
                  <a:solidFill>
                    <a:srgbClr val="C00000"/>
                  </a:solidFill>
                  <a:latin typeface="+mn-ea"/>
                </a:rPr>
                <a:t>A</a:t>
              </a:r>
              <a:r>
                <a:rPr lang="zh-CN" altLang="en-US" sz="1400" b="1" dirty="0">
                  <a:solidFill>
                    <a:srgbClr val="C00000"/>
                  </a:solidFill>
                  <a:latin typeface="+mn-ea"/>
                </a:rPr>
                <a:t>可以去买面包，否则等待</a:t>
              </a:r>
              <a:r>
                <a:rPr lang="en-US" altLang="zh-CN" sz="1400" b="1" dirty="0">
                  <a:solidFill>
                    <a:srgbClr val="C00000"/>
                  </a:solidFill>
                  <a:latin typeface="+mn-ea"/>
                </a:rPr>
                <a:t>B</a:t>
              </a:r>
              <a:r>
                <a:rPr lang="zh-CN" altLang="en-US" sz="1400" b="1" dirty="0">
                  <a:solidFill>
                    <a:srgbClr val="C00000"/>
                  </a:solidFill>
                  <a:latin typeface="+mn-ea"/>
                </a:rPr>
                <a:t>离开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947368" y="2544693"/>
            <a:ext cx="3244976" cy="1384995"/>
            <a:chOff x="4092571" y="1633247"/>
            <a:chExt cx="3244976" cy="1384995"/>
          </a:xfrm>
        </p:grpSpPr>
        <p:sp>
          <p:nvSpPr>
            <p:cNvPr id="24" name="矩形 23"/>
            <p:cNvSpPr/>
            <p:nvPr/>
          </p:nvSpPr>
          <p:spPr>
            <a:xfrm>
              <a:off x="4092571" y="1714494"/>
              <a:ext cx="1969651" cy="252000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23101" y="1633247"/>
              <a:ext cx="121444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rgbClr val="C00000"/>
                  </a:solidFill>
                  <a:latin typeface="+mn-ea"/>
                </a:rPr>
                <a:t>如果没有便签</a:t>
              </a:r>
              <a:r>
                <a:rPr lang="en-US" altLang="zh-CN" sz="1400" b="1" dirty="0">
                  <a:solidFill>
                    <a:srgbClr val="C00000"/>
                  </a:solidFill>
                  <a:latin typeface="+mn-ea"/>
                </a:rPr>
                <a:t>1,</a:t>
              </a:r>
              <a:r>
                <a:rPr lang="zh-CN" altLang="en-US" sz="1400" b="1" dirty="0">
                  <a:solidFill>
                    <a:srgbClr val="C00000"/>
                  </a:solidFill>
                  <a:latin typeface="+mn-ea"/>
                </a:rPr>
                <a:t>那么</a:t>
              </a:r>
              <a:r>
                <a:rPr lang="en-US" altLang="zh-CN" sz="1400" b="1" dirty="0">
                  <a:solidFill>
                    <a:srgbClr val="C00000"/>
                  </a:solidFill>
                  <a:latin typeface="+mn-ea"/>
                </a:rPr>
                <a:t>B</a:t>
              </a:r>
              <a:r>
                <a:rPr lang="zh-CN" altLang="en-US" sz="1400" b="1" dirty="0">
                  <a:solidFill>
                    <a:srgbClr val="C00000"/>
                  </a:solidFill>
                  <a:latin typeface="+mn-ea"/>
                </a:rPr>
                <a:t>可以去买面包，否则</a:t>
              </a:r>
              <a:r>
                <a:rPr lang="en-US" altLang="zh-CN" sz="1400" b="1" dirty="0">
                  <a:solidFill>
                    <a:srgbClr val="C00000"/>
                  </a:solidFill>
                  <a:latin typeface="+mn-ea"/>
                </a:rPr>
                <a:t>B</a:t>
              </a:r>
              <a:r>
                <a:rPr lang="zh-CN" altLang="en-US" sz="1400" b="1" dirty="0">
                  <a:solidFill>
                    <a:srgbClr val="C00000"/>
                  </a:solidFill>
                  <a:latin typeface="+mn-ea"/>
                </a:rPr>
                <a:t>离开并且再试一次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253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1952596" y="1084930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方案四分析</a:t>
            </a:r>
            <a:endParaRPr lang="zh-CN" altLang="en-US" dirty="0"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368895" y="1857364"/>
            <a:ext cx="6155999" cy="785818"/>
            <a:chOff x="844893" y="1000114"/>
            <a:chExt cx="6155999" cy="78581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250033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 dirty="0"/>
                <a:t>它有效，但太复杂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14112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4" name="内容占位符 2"/>
            <p:cNvSpPr txBox="1">
              <a:spLocks/>
            </p:cNvSpPr>
            <p:nvPr/>
          </p:nvSpPr>
          <p:spPr>
            <a:xfrm>
              <a:off x="1385078" y="1306504"/>
              <a:ext cx="5615814" cy="4794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 dirty="0"/>
                <a:t>很难验证它的有效性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368895" y="2580864"/>
            <a:ext cx="4155735" cy="1000132"/>
            <a:chOff x="844893" y="1643056"/>
            <a:chExt cx="4155735" cy="1000132"/>
          </a:xfrm>
        </p:grpSpPr>
        <p:sp>
          <p:nvSpPr>
            <p:cNvPr id="19" name="内容占位符 2"/>
            <p:cNvSpPr txBox="1">
              <a:spLocks/>
            </p:cNvSpPr>
            <p:nvPr/>
          </p:nvSpPr>
          <p:spPr>
            <a:xfrm>
              <a:off x="1142976" y="1643056"/>
              <a:ext cx="228601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en-US" altLang="zh-CN"/>
                <a:t>A</a:t>
              </a:r>
              <a:r>
                <a:rPr lang="zh-CN" altLang="en-US"/>
                <a:t>和</a:t>
              </a:r>
              <a:r>
                <a:rPr lang="en-US" altLang="zh-CN"/>
                <a:t>B</a:t>
              </a:r>
              <a:r>
                <a:rPr lang="zh-CN" altLang="en-US"/>
                <a:t>的代码不同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44893" y="164305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205422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85078" y="1949446"/>
              <a:ext cx="3615550" cy="4079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 dirty="0"/>
                <a:t>每个进程的代码也会略有不同</a:t>
              </a:r>
            </a:p>
          </p:txBody>
        </p:sp>
        <p:pic>
          <p:nvPicPr>
            <p:cNvPr id="30" name="图片 2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233997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3" name="内容占位符 2"/>
            <p:cNvSpPr txBox="1">
              <a:spLocks/>
            </p:cNvSpPr>
            <p:nvPr/>
          </p:nvSpPr>
          <p:spPr>
            <a:xfrm>
              <a:off x="1385078" y="2235198"/>
              <a:ext cx="3114914" cy="4079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 dirty="0"/>
                <a:t>如果进程更多，怎么办？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368895" y="3573016"/>
            <a:ext cx="4084297" cy="785818"/>
            <a:chOff x="844893" y="2551112"/>
            <a:chExt cx="4084297" cy="785818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2551112"/>
              <a:ext cx="378621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>
                  <a:solidFill>
                    <a:srgbClr val="C00000"/>
                  </a:solidFill>
                </a:rPr>
                <a:t>当</a:t>
              </a:r>
              <a:r>
                <a:rPr lang="en-US" altLang="zh-CN">
                  <a:solidFill>
                    <a:srgbClr val="C00000"/>
                  </a:solidFill>
                </a:rPr>
                <a:t>A</a:t>
              </a:r>
              <a:r>
                <a:rPr lang="zh-CN" altLang="en-US">
                  <a:solidFill>
                    <a:srgbClr val="C00000"/>
                  </a:solidFill>
                </a:rPr>
                <a:t>在等待时，它不能做其他事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255111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7" name="图片 1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296227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8" name="内容占位符 2"/>
            <p:cNvSpPr txBox="1">
              <a:spLocks/>
            </p:cNvSpPr>
            <p:nvPr/>
          </p:nvSpPr>
          <p:spPr>
            <a:xfrm>
              <a:off x="1385077" y="2857502"/>
              <a:ext cx="3402945" cy="4794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 dirty="0"/>
                <a:t>忙等待（</a:t>
              </a:r>
              <a:r>
                <a:rPr lang="en-US" altLang="zh-CN" dirty="0"/>
                <a:t>busy-waiting</a:t>
              </a:r>
              <a:r>
                <a:rPr lang="zh-CN" altLang="en-US" dirty="0"/>
                <a:t>）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368895" y="4296516"/>
            <a:ext cx="2798413" cy="428628"/>
            <a:chOff x="844893" y="3214692"/>
            <a:chExt cx="2441223" cy="428628"/>
          </a:xfrm>
        </p:grpSpPr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142976" y="3214692"/>
              <a:ext cx="214314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 dirty="0"/>
                <a:t>有更好的方法吗？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44893" y="321469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1682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02" name="灯片编号占位符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1EF8B03-4893-4F61-844D-3B11D9186F91}" type="slidenum">
              <a:rPr lang="en-US" altLang="ko-KR" sz="12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ko-KR" sz="1200">
              <a:solidFill>
                <a:schemeClr val="bg1"/>
              </a:solidFill>
            </a:endParaRPr>
          </a:p>
        </p:txBody>
      </p:sp>
      <p:sp>
        <p:nvSpPr>
          <p:cNvPr id="132098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Concept about mutual exclusion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algn="just" eaLnBrk="1" hangingPunct="1">
              <a:lnSpc>
                <a:spcPct val="110000"/>
              </a:lnSpc>
              <a:defRPr/>
            </a:pPr>
            <a:r>
              <a:rPr lang="en-US" altLang="zh-CN" dirty="0"/>
              <a:t>Race condition</a:t>
            </a:r>
          </a:p>
          <a:p>
            <a:pPr lvl="1" algn="just" eaLnBrk="1" hangingPunct="1">
              <a:lnSpc>
                <a:spcPct val="110000"/>
              </a:lnSpc>
              <a:defRPr/>
            </a:pPr>
            <a:r>
              <a:rPr lang="en-US" altLang="zh-CN" dirty="0"/>
              <a:t>More than one processes are compete for some exclusive resource, other processes shouldn’t access the resource when a process is occupying the resource</a:t>
            </a:r>
          </a:p>
          <a:p>
            <a:pPr lvl="1" algn="just" eaLnBrk="1" hangingPunct="1">
              <a:lnSpc>
                <a:spcPct val="110000"/>
              </a:lnSpc>
              <a:defRPr/>
            </a:pPr>
            <a:r>
              <a:rPr lang="zh-CN" altLang="en-US" dirty="0"/>
              <a:t>在单处理器的情况下，竞争是由一片连续的代码访问某个共享资源造成的。本该连续执行的代码，由于调度变得零碎而导致出错</a:t>
            </a:r>
            <a:endParaRPr lang="en-US" altLang="zh-CN" dirty="0"/>
          </a:p>
          <a:p>
            <a:pPr lvl="1" algn="just" eaLnBrk="1" hangingPunct="1">
              <a:lnSpc>
                <a:spcPct val="110000"/>
              </a:lnSpc>
              <a:defRPr/>
            </a:pPr>
            <a:r>
              <a:rPr lang="zh-CN" altLang="en-US" dirty="0"/>
              <a:t>多处理器的情况下，因为有两个进程（线程）在并行执行，问题会更加严重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29630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临界区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(Critical Section)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783632" y="2969647"/>
            <a:ext cx="6336704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Ø"/>
              <a:defRPr sz="2000" kern="1200">
                <a:solidFill>
                  <a:schemeClr val="folHlink"/>
                </a:solidFill>
                <a:latin typeface="+mn-lt"/>
                <a:ea typeface="+mn-ea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"/>
              <a:defRPr sz="2400" kern="12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"/>
              <a:defRPr sz="1600" kern="12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临界区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(critical section)</a:t>
            </a:r>
          </a:p>
        </p:txBody>
      </p:sp>
      <p:sp>
        <p:nvSpPr>
          <p:cNvPr id="6" name="矩形 5"/>
          <p:cNvSpPr/>
          <p:nvPr/>
        </p:nvSpPr>
        <p:spPr>
          <a:xfrm>
            <a:off x="3226950" y="1779215"/>
            <a:ext cx="4104456" cy="1092607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>
              <a:lnSpc>
                <a:spcPct val="80000"/>
              </a:lnSpc>
            </a:pPr>
            <a:r>
              <a:rPr lang="en-US" altLang="zh-CN" sz="20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entry section</a:t>
            </a:r>
          </a:p>
          <a:p>
            <a:pPr marL="0" lvl="1">
              <a:lnSpc>
                <a:spcPct val="80000"/>
              </a:lnSpc>
            </a:pPr>
            <a:r>
              <a:rPr lang="en-US" altLang="zh-CN" sz="20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critical section</a:t>
            </a:r>
          </a:p>
          <a:p>
            <a:pPr marL="0" lvl="1">
              <a:lnSpc>
                <a:spcPct val="80000"/>
              </a:lnSpc>
            </a:pPr>
            <a:r>
              <a:rPr lang="en-US" altLang="zh-CN" sz="20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exit section</a:t>
            </a:r>
          </a:p>
          <a:p>
            <a:pPr marL="0" lvl="1">
              <a:lnSpc>
                <a:spcPct val="80000"/>
              </a:lnSpc>
            </a:pPr>
            <a:r>
              <a:rPr lang="en-US" altLang="zh-CN" sz="20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remainder section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784807" y="3324424"/>
            <a:ext cx="6336704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Ø"/>
              <a:defRPr sz="2000" kern="1200">
                <a:solidFill>
                  <a:schemeClr val="folHlink"/>
                </a:solidFill>
                <a:latin typeface="+mn-lt"/>
                <a:ea typeface="+mn-ea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"/>
              <a:defRPr sz="2400" kern="12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"/>
              <a:defRPr sz="1600" kern="12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进入区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(entry section)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783632" y="3688103"/>
            <a:ext cx="6336704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Ø"/>
              <a:defRPr sz="2000" kern="1200">
                <a:solidFill>
                  <a:schemeClr val="folHlink"/>
                </a:solidFill>
                <a:latin typeface="+mn-lt"/>
                <a:ea typeface="+mn-ea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"/>
              <a:defRPr sz="2400" kern="12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"/>
              <a:defRPr sz="1600" kern="12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退出区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(exit section)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782535" y="4058385"/>
            <a:ext cx="6336704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Ø"/>
              <a:defRPr sz="2000" kern="1200">
                <a:solidFill>
                  <a:schemeClr val="folHlink"/>
                </a:solidFill>
                <a:latin typeface="+mn-lt"/>
                <a:ea typeface="+mn-ea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"/>
              <a:defRPr sz="2400" kern="12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"/>
              <a:defRPr sz="1600" kern="12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剩余区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(remainder section)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312142" y="3328985"/>
            <a:ext cx="6456266" cy="360040"/>
            <a:chOff x="1788142" y="2471735"/>
            <a:chExt cx="6456266" cy="360040"/>
          </a:xfrm>
        </p:grpSpPr>
        <p:sp>
          <p:nvSpPr>
            <p:cNvPr id="11" name="Rectangle 3"/>
            <p:cNvSpPr txBox="1">
              <a:spLocks noChangeArrowheads="1"/>
            </p:cNvSpPr>
            <p:nvPr/>
          </p:nvSpPr>
          <p:spPr bwMode="auto">
            <a:xfrm>
              <a:off x="1907704" y="2471735"/>
              <a:ext cx="6336704" cy="360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0487" tIns="44450" rIns="90487" bIns="4445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Blip>
                  <a:blip r:embed="rId2"/>
                </a:buBlip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MS PGothic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Ø"/>
                <a:defRPr sz="2000" kern="1200">
                  <a:solidFill>
                    <a:schemeClr val="folHlink"/>
                  </a:solidFill>
                  <a:latin typeface="+mn-lt"/>
                  <a:ea typeface="+mn-ea"/>
                  <a:cs typeface="MS PGothic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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MS PGothic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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MS PGothic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MS PGothic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eaLnBrk="1" hangingPunct="1"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进程中访问临界资源的一段需要互斥执行的代码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5" name="图片 14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8142" y="2589092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3" name="组合 2"/>
          <p:cNvGrpSpPr/>
          <p:nvPr/>
        </p:nvGrpSpPr>
        <p:grpSpPr>
          <a:xfrm>
            <a:off x="3313317" y="3671077"/>
            <a:ext cx="6456266" cy="761954"/>
            <a:chOff x="1788142" y="3180919"/>
            <a:chExt cx="6456266" cy="761954"/>
          </a:xfrm>
        </p:grpSpPr>
        <p:sp>
          <p:nvSpPr>
            <p:cNvPr id="12" name="Rectangle 3"/>
            <p:cNvSpPr txBox="1">
              <a:spLocks noChangeArrowheads="1"/>
            </p:cNvSpPr>
            <p:nvPr/>
          </p:nvSpPr>
          <p:spPr bwMode="auto">
            <a:xfrm>
              <a:off x="1907704" y="3180919"/>
              <a:ext cx="6336704" cy="7619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0487" tIns="44450" rIns="90487" bIns="4445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Blip>
                  <a:blip r:embed="rId2"/>
                </a:buBlip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MS PGothic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Ø"/>
                <a:defRPr sz="2000" kern="1200">
                  <a:solidFill>
                    <a:schemeClr val="folHlink"/>
                  </a:solidFill>
                  <a:latin typeface="+mn-lt"/>
                  <a:ea typeface="+mn-ea"/>
                  <a:cs typeface="MS PGothic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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MS PGothic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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MS PGothic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MS PGothic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eaLnBrk="1" hangingPunct="1"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检查可否进入临界区的一段代码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indent="0" eaLnBrk="1" hangingPunct="1"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如可进入，设置相应</a:t>
              </a: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"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正在访问临界区</a:t>
              </a: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"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标志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6" name="图片 15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8142" y="3297335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17" name="图片 16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8142" y="3667267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4" name="组合 3"/>
          <p:cNvGrpSpPr/>
          <p:nvPr/>
        </p:nvGrpSpPr>
        <p:grpSpPr>
          <a:xfrm>
            <a:off x="3312144" y="4014467"/>
            <a:ext cx="6435641" cy="360040"/>
            <a:chOff x="1788142" y="4135227"/>
            <a:chExt cx="6435641" cy="360040"/>
          </a:xfrm>
        </p:grpSpPr>
        <p:sp>
          <p:nvSpPr>
            <p:cNvPr id="13" name="Rectangle 3"/>
            <p:cNvSpPr txBox="1">
              <a:spLocks noChangeArrowheads="1"/>
            </p:cNvSpPr>
            <p:nvPr/>
          </p:nvSpPr>
          <p:spPr bwMode="auto">
            <a:xfrm>
              <a:off x="1887079" y="4135227"/>
              <a:ext cx="6336704" cy="360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0487" tIns="44450" rIns="90487" bIns="4445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Blip>
                  <a:blip r:embed="rId2"/>
                </a:buBlip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MS PGothic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Ø"/>
                <a:defRPr sz="2000" kern="1200">
                  <a:solidFill>
                    <a:schemeClr val="folHlink"/>
                  </a:solidFill>
                  <a:latin typeface="+mn-lt"/>
                  <a:ea typeface="+mn-ea"/>
                  <a:cs typeface="MS PGothic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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MS PGothic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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MS PGothic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MS PGothic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eaLnBrk="1" hangingPunct="1"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清除</a:t>
              </a: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“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正在访问临界区</a:t>
              </a: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”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标志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8" name="图片 17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8142" y="4257586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20" name="组合 19"/>
          <p:cNvGrpSpPr/>
          <p:nvPr/>
        </p:nvGrpSpPr>
        <p:grpSpPr>
          <a:xfrm>
            <a:off x="3312142" y="4441110"/>
            <a:ext cx="6456266" cy="360040"/>
            <a:chOff x="1788142" y="4878343"/>
            <a:chExt cx="6456266" cy="360040"/>
          </a:xfrm>
        </p:grpSpPr>
        <p:sp>
          <p:nvSpPr>
            <p:cNvPr id="14" name="Rectangle 3"/>
            <p:cNvSpPr txBox="1">
              <a:spLocks noChangeArrowheads="1"/>
            </p:cNvSpPr>
            <p:nvPr/>
          </p:nvSpPr>
          <p:spPr bwMode="auto">
            <a:xfrm>
              <a:off x="1907704" y="4878343"/>
              <a:ext cx="6336704" cy="360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0487" tIns="44450" rIns="90487" bIns="4445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Blip>
                  <a:blip r:embed="rId2"/>
                </a:buBlip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MS PGothic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Ø"/>
                <a:defRPr sz="2000" kern="1200">
                  <a:solidFill>
                    <a:schemeClr val="folHlink"/>
                  </a:solidFill>
                  <a:latin typeface="+mn-lt"/>
                  <a:ea typeface="+mn-ea"/>
                  <a:cs typeface="MS PGothic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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MS PGothic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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MS PGothic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MS PGothic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eaLnBrk="1" hangingPunct="1"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代码中的其余部分</a:t>
              </a:r>
            </a:p>
          </p:txBody>
        </p:sp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8142" y="4999244"/>
              <a:ext cx="151066" cy="148997"/>
            </a:xfrm>
            <a:prstGeom prst="rect">
              <a:avLst/>
            </a:prstGeom>
            <a:effectLst/>
          </p:spPr>
        </p:pic>
      </p:grpSp>
      <p:sp>
        <p:nvSpPr>
          <p:cNvPr id="23" name="矩形 22"/>
          <p:cNvSpPr/>
          <p:nvPr/>
        </p:nvSpPr>
        <p:spPr>
          <a:xfrm>
            <a:off x="3684566" y="2028402"/>
            <a:ext cx="3000004" cy="353943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0" lvl="1">
              <a:lnSpc>
                <a:spcPct val="80000"/>
              </a:lnSpc>
            </a:pP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critical section</a:t>
            </a:r>
          </a:p>
        </p:txBody>
      </p:sp>
      <p:sp>
        <p:nvSpPr>
          <p:cNvPr id="24" name="矩形 23"/>
          <p:cNvSpPr/>
          <p:nvPr/>
        </p:nvSpPr>
        <p:spPr>
          <a:xfrm>
            <a:off x="3226950" y="1781792"/>
            <a:ext cx="3000004" cy="353943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0" lvl="1">
              <a:lnSpc>
                <a:spcPct val="80000"/>
              </a:lnSpc>
            </a:pP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entry section</a:t>
            </a:r>
          </a:p>
        </p:txBody>
      </p:sp>
      <p:sp>
        <p:nvSpPr>
          <p:cNvPr id="25" name="矩形 24"/>
          <p:cNvSpPr/>
          <p:nvPr/>
        </p:nvSpPr>
        <p:spPr>
          <a:xfrm>
            <a:off x="3227233" y="2277331"/>
            <a:ext cx="3000004" cy="353943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0" lvl="1">
              <a:lnSpc>
                <a:spcPct val="80000"/>
              </a:lnSpc>
            </a:pP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exit section</a:t>
            </a:r>
          </a:p>
        </p:txBody>
      </p:sp>
      <p:sp>
        <p:nvSpPr>
          <p:cNvPr id="26" name="矩形 25"/>
          <p:cNvSpPr/>
          <p:nvPr/>
        </p:nvSpPr>
        <p:spPr>
          <a:xfrm>
            <a:off x="3685415" y="2511777"/>
            <a:ext cx="3000004" cy="353943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0" lvl="1">
              <a:lnSpc>
                <a:spcPct val="80000"/>
              </a:lnSpc>
            </a:pP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remainder section</a:t>
            </a:r>
          </a:p>
        </p:txBody>
      </p:sp>
    </p:spTree>
    <p:extLst>
      <p:ext uri="{BB962C8B-B14F-4D97-AF65-F5344CB8AC3E}">
        <p14:creationId xmlns:p14="http://schemas.microsoft.com/office/powerpoint/2010/main" val="53641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7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/>
      <p:bldP spid="9" grpId="0"/>
      <p:bldP spid="10" grpId="0"/>
      <p:bldP spid="23" grpId="0"/>
      <p:bldP spid="23" grpId="1"/>
      <p:bldP spid="23" grpId="2"/>
      <p:bldP spid="24" grpId="0"/>
      <p:bldP spid="24" grpId="1"/>
      <p:bldP spid="24" grpId="2"/>
      <p:bldP spid="25" grpId="0"/>
      <p:bldP spid="25" grpId="1"/>
      <p:bldP spid="25" grpId="2"/>
      <p:bldP spid="26" grpId="0"/>
      <p:bldP spid="26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9" name="灯片编号占位符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87BF9E8-BB21-414A-9B30-C28F7B25F3B1}" type="slidenum">
              <a:rPr lang="en-US" altLang="ko-KR" sz="12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ko-KR" sz="1200">
              <a:solidFill>
                <a:schemeClr val="bg1"/>
              </a:solidFill>
            </a:endParaRPr>
          </a:p>
        </p:txBody>
      </p:sp>
      <p:sp>
        <p:nvSpPr>
          <p:cNvPr id="134146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Concept about mutual exclusion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3922639" y="2424830"/>
            <a:ext cx="2857500" cy="2857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6780139" y="3996455"/>
            <a:ext cx="1428750" cy="2857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1" name="直接连接符 10"/>
          <p:cNvCxnSpPr>
            <a:cxnSpLocks noChangeShapeType="1"/>
            <a:stCxn id="8" idx="1"/>
          </p:cNvCxnSpPr>
          <p:nvPr/>
        </p:nvCxnSpPr>
        <p:spPr bwMode="auto">
          <a:xfrm rot="10800000">
            <a:off x="3279701" y="2567705"/>
            <a:ext cx="642938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直接连接符 11"/>
          <p:cNvCxnSpPr>
            <a:cxnSpLocks noChangeShapeType="1"/>
            <a:endCxn id="8" idx="3"/>
          </p:cNvCxnSpPr>
          <p:nvPr/>
        </p:nvCxnSpPr>
        <p:spPr bwMode="auto">
          <a:xfrm rot="10800000">
            <a:off x="6780140" y="2567705"/>
            <a:ext cx="3500437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直接连接符 14"/>
          <p:cNvCxnSpPr>
            <a:cxnSpLocks noChangeShapeType="1"/>
            <a:stCxn id="9" idx="1"/>
          </p:cNvCxnSpPr>
          <p:nvPr/>
        </p:nvCxnSpPr>
        <p:spPr bwMode="auto">
          <a:xfrm rot="10800000">
            <a:off x="5065639" y="4139330"/>
            <a:ext cx="17145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直接连接符 17"/>
          <p:cNvCxnSpPr>
            <a:cxnSpLocks noChangeShapeType="1"/>
            <a:stCxn id="9" idx="3"/>
          </p:cNvCxnSpPr>
          <p:nvPr/>
        </p:nvCxnSpPr>
        <p:spPr bwMode="auto">
          <a:xfrm>
            <a:off x="8208890" y="4139330"/>
            <a:ext cx="2071687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2279576" y="3996456"/>
            <a:ext cx="9223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chemeClr val="tx1"/>
                </a:solidFill>
              </a:rPr>
              <a:t>Proc B</a:t>
            </a: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2287514" y="2424831"/>
            <a:ext cx="9207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chemeClr val="tx1"/>
                </a:solidFill>
              </a:rPr>
              <a:t>Proc A</a:t>
            </a:r>
            <a:endParaRPr lang="zh-CN" altLang="en-US" sz="1800">
              <a:solidFill>
                <a:schemeClr val="tx1"/>
              </a:solidFill>
            </a:endParaRPr>
          </a:p>
        </p:txBody>
      </p:sp>
      <p:grpSp>
        <p:nvGrpSpPr>
          <p:cNvPr id="2" name="组合 59"/>
          <p:cNvGrpSpPr>
            <a:grpSpLocks/>
          </p:cNvGrpSpPr>
          <p:nvPr/>
        </p:nvGrpSpPr>
        <p:grpSpPr bwMode="auto">
          <a:xfrm>
            <a:off x="3708326" y="1567581"/>
            <a:ext cx="2806700" cy="785813"/>
            <a:chOff x="2428860" y="1285860"/>
            <a:chExt cx="2807179" cy="785818"/>
          </a:xfrm>
        </p:grpSpPr>
        <p:cxnSp>
          <p:nvCxnSpPr>
            <p:cNvPr id="134190" name="直接箭头连接符 32"/>
            <p:cNvCxnSpPr>
              <a:cxnSpLocks noChangeShapeType="1"/>
            </p:cNvCxnSpPr>
            <p:nvPr/>
          </p:nvCxnSpPr>
          <p:spPr bwMode="auto">
            <a:xfrm rot="10800000" flipV="1">
              <a:off x="2643174" y="1643050"/>
              <a:ext cx="642942" cy="42862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4191" name="TextBox 42"/>
            <p:cNvSpPr txBox="1">
              <a:spLocks noChangeArrowheads="1"/>
            </p:cNvSpPr>
            <p:nvPr/>
          </p:nvSpPr>
          <p:spPr bwMode="auto">
            <a:xfrm>
              <a:off x="2428860" y="1285860"/>
              <a:ext cx="2807179" cy="313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lang="en-US" altLang="zh-CN" sz="1800">
                  <a:solidFill>
                    <a:schemeClr val="tx1"/>
                  </a:solidFill>
                </a:rPr>
                <a:t>A enters critical region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组合 60"/>
          <p:cNvGrpSpPr>
            <a:grpSpLocks/>
          </p:cNvGrpSpPr>
          <p:nvPr/>
        </p:nvGrpSpPr>
        <p:grpSpPr bwMode="auto">
          <a:xfrm>
            <a:off x="6780140" y="1781893"/>
            <a:ext cx="2949575" cy="785812"/>
            <a:chOff x="5500694" y="1500174"/>
            <a:chExt cx="2949414" cy="785818"/>
          </a:xfrm>
        </p:grpSpPr>
        <p:cxnSp>
          <p:nvCxnSpPr>
            <p:cNvPr id="134188" name="直接箭头连接符 34"/>
            <p:cNvCxnSpPr>
              <a:cxnSpLocks noChangeShapeType="1"/>
            </p:cNvCxnSpPr>
            <p:nvPr/>
          </p:nvCxnSpPr>
          <p:spPr bwMode="auto">
            <a:xfrm rot="10800000" flipV="1">
              <a:off x="5500694" y="1857364"/>
              <a:ext cx="642942" cy="42862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4189" name="TextBox 43"/>
            <p:cNvSpPr txBox="1">
              <a:spLocks noChangeArrowheads="1"/>
            </p:cNvSpPr>
            <p:nvPr/>
          </p:nvSpPr>
          <p:spPr bwMode="auto">
            <a:xfrm>
              <a:off x="5643570" y="1500174"/>
              <a:ext cx="2806538" cy="313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lang="en-US" altLang="zh-CN" sz="1800">
                  <a:solidFill>
                    <a:schemeClr val="tx1"/>
                  </a:solidFill>
                </a:rPr>
                <a:t>A leaves critical region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1"/>
          <p:cNvGrpSpPr>
            <a:grpSpLocks/>
          </p:cNvGrpSpPr>
          <p:nvPr/>
        </p:nvGrpSpPr>
        <p:grpSpPr bwMode="auto">
          <a:xfrm>
            <a:off x="5065639" y="2996331"/>
            <a:ext cx="1643062" cy="1071563"/>
            <a:chOff x="3786182" y="2714620"/>
            <a:chExt cx="1643074" cy="1071570"/>
          </a:xfrm>
        </p:grpSpPr>
        <p:cxnSp>
          <p:nvCxnSpPr>
            <p:cNvPr id="134186" name="直接箭头连接符 33"/>
            <p:cNvCxnSpPr>
              <a:cxnSpLocks noChangeShapeType="1"/>
            </p:cNvCxnSpPr>
            <p:nvPr/>
          </p:nvCxnSpPr>
          <p:spPr bwMode="auto">
            <a:xfrm rot="10800000" flipV="1">
              <a:off x="3786182" y="3357562"/>
              <a:ext cx="642942" cy="42862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4187" name="TextBox 44"/>
            <p:cNvSpPr txBox="1">
              <a:spLocks noChangeArrowheads="1"/>
            </p:cNvSpPr>
            <p:nvPr/>
          </p:nvSpPr>
          <p:spPr bwMode="auto">
            <a:xfrm>
              <a:off x="4143372" y="2714620"/>
              <a:ext cx="1285884" cy="535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lang="en-US" altLang="zh-CN" sz="1800">
                  <a:solidFill>
                    <a:schemeClr val="tx1"/>
                  </a:solidFill>
                </a:rPr>
                <a:t>B try to enter CR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组合 62"/>
          <p:cNvGrpSpPr>
            <a:grpSpLocks/>
          </p:cNvGrpSpPr>
          <p:nvPr/>
        </p:nvGrpSpPr>
        <p:grpSpPr bwMode="auto">
          <a:xfrm>
            <a:off x="6780139" y="2996331"/>
            <a:ext cx="1357312" cy="1000125"/>
            <a:chOff x="5500694" y="2714620"/>
            <a:chExt cx="1357322" cy="1000132"/>
          </a:xfrm>
        </p:grpSpPr>
        <p:cxnSp>
          <p:nvCxnSpPr>
            <p:cNvPr id="134184" name="直接箭头连接符 35"/>
            <p:cNvCxnSpPr>
              <a:cxnSpLocks noChangeShapeType="1"/>
            </p:cNvCxnSpPr>
            <p:nvPr/>
          </p:nvCxnSpPr>
          <p:spPr bwMode="auto">
            <a:xfrm rot="10800000" flipV="1">
              <a:off x="5500694" y="3286124"/>
              <a:ext cx="642942" cy="42862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4185" name="TextBox 45"/>
            <p:cNvSpPr txBox="1">
              <a:spLocks noChangeArrowheads="1"/>
            </p:cNvSpPr>
            <p:nvPr/>
          </p:nvSpPr>
          <p:spPr bwMode="auto">
            <a:xfrm>
              <a:off x="5572133" y="2714620"/>
              <a:ext cx="1285883" cy="535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lang="en-US" altLang="zh-CN" sz="1800">
                  <a:solidFill>
                    <a:schemeClr val="tx1"/>
                  </a:solidFill>
                </a:rPr>
                <a:t>B enters CR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组合 63"/>
          <p:cNvGrpSpPr>
            <a:grpSpLocks/>
          </p:cNvGrpSpPr>
          <p:nvPr/>
        </p:nvGrpSpPr>
        <p:grpSpPr bwMode="auto">
          <a:xfrm>
            <a:off x="8208889" y="3282080"/>
            <a:ext cx="1987550" cy="857250"/>
            <a:chOff x="6929454" y="3000372"/>
            <a:chExt cx="1988029" cy="857256"/>
          </a:xfrm>
        </p:grpSpPr>
        <p:cxnSp>
          <p:nvCxnSpPr>
            <p:cNvPr id="134182" name="直接箭头连接符 36"/>
            <p:cNvCxnSpPr>
              <a:cxnSpLocks noChangeShapeType="1"/>
            </p:cNvCxnSpPr>
            <p:nvPr/>
          </p:nvCxnSpPr>
          <p:spPr bwMode="auto">
            <a:xfrm rot="10800000" flipV="1">
              <a:off x="6929454" y="3429000"/>
              <a:ext cx="642942" cy="42862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4183" name="TextBox 46"/>
            <p:cNvSpPr txBox="1">
              <a:spLocks noChangeArrowheads="1"/>
            </p:cNvSpPr>
            <p:nvPr/>
          </p:nvSpPr>
          <p:spPr bwMode="auto">
            <a:xfrm>
              <a:off x="7358082" y="3000372"/>
              <a:ext cx="1559401" cy="313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lang="en-US" altLang="zh-CN" sz="1800">
                  <a:solidFill>
                    <a:schemeClr val="tx1"/>
                  </a:solidFill>
                </a:rPr>
                <a:t>B leaves CR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组合 55"/>
          <p:cNvGrpSpPr>
            <a:grpSpLocks/>
          </p:cNvGrpSpPr>
          <p:nvPr/>
        </p:nvGrpSpPr>
        <p:grpSpPr bwMode="auto">
          <a:xfrm>
            <a:off x="3636889" y="2782019"/>
            <a:ext cx="474662" cy="2886075"/>
            <a:chOff x="2357422" y="2501100"/>
            <a:chExt cx="474810" cy="2884906"/>
          </a:xfrm>
        </p:grpSpPr>
        <p:cxnSp>
          <p:nvCxnSpPr>
            <p:cNvPr id="134180" name="直接连接符 24"/>
            <p:cNvCxnSpPr>
              <a:cxnSpLocks noChangeShapeType="1"/>
            </p:cNvCxnSpPr>
            <p:nvPr/>
          </p:nvCxnSpPr>
          <p:spPr bwMode="auto">
            <a:xfrm rot="5400000">
              <a:off x="1393009" y="3750471"/>
              <a:ext cx="250033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4181" name="TextBox 47"/>
            <p:cNvSpPr txBox="1">
              <a:spLocks noChangeArrowheads="1"/>
            </p:cNvSpPr>
            <p:nvPr/>
          </p:nvSpPr>
          <p:spPr bwMode="auto">
            <a:xfrm>
              <a:off x="2357422" y="5072074"/>
              <a:ext cx="474810" cy="313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lang="en-US" altLang="zh-CN" sz="1800">
                  <a:solidFill>
                    <a:schemeClr val="tx1"/>
                  </a:solidFill>
                </a:rPr>
                <a:t>T1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组合 56"/>
          <p:cNvGrpSpPr>
            <a:grpSpLocks/>
          </p:cNvGrpSpPr>
          <p:nvPr/>
        </p:nvGrpSpPr>
        <p:grpSpPr bwMode="auto">
          <a:xfrm>
            <a:off x="4805289" y="2782019"/>
            <a:ext cx="474662" cy="2886075"/>
            <a:chOff x="3525686" y="2500306"/>
            <a:chExt cx="474810" cy="2885700"/>
          </a:xfrm>
        </p:grpSpPr>
        <p:cxnSp>
          <p:nvCxnSpPr>
            <p:cNvPr id="134178" name="直接连接符 26"/>
            <p:cNvCxnSpPr>
              <a:cxnSpLocks noChangeShapeType="1"/>
            </p:cNvCxnSpPr>
            <p:nvPr/>
          </p:nvCxnSpPr>
          <p:spPr bwMode="auto">
            <a:xfrm rot="5400000">
              <a:off x="2536811" y="3749677"/>
              <a:ext cx="250033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4179" name="TextBox 49"/>
            <p:cNvSpPr txBox="1">
              <a:spLocks noChangeArrowheads="1"/>
            </p:cNvSpPr>
            <p:nvPr/>
          </p:nvSpPr>
          <p:spPr bwMode="auto">
            <a:xfrm>
              <a:off x="3525686" y="5072074"/>
              <a:ext cx="474810" cy="313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lang="en-US" altLang="zh-CN" sz="1800">
                  <a:solidFill>
                    <a:schemeClr val="tx1"/>
                  </a:solidFill>
                </a:rPr>
                <a:t>T2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组合 57"/>
          <p:cNvGrpSpPr>
            <a:grpSpLocks/>
          </p:cNvGrpSpPr>
          <p:nvPr/>
        </p:nvGrpSpPr>
        <p:grpSpPr bwMode="auto">
          <a:xfrm>
            <a:off x="6565827" y="2710581"/>
            <a:ext cx="474663" cy="2957513"/>
            <a:chOff x="5286380" y="2428868"/>
            <a:chExt cx="474810" cy="2957138"/>
          </a:xfrm>
        </p:grpSpPr>
        <p:cxnSp>
          <p:nvCxnSpPr>
            <p:cNvPr id="134176" name="直接连接符 25"/>
            <p:cNvCxnSpPr>
              <a:cxnSpLocks noChangeShapeType="1"/>
            </p:cNvCxnSpPr>
            <p:nvPr/>
          </p:nvCxnSpPr>
          <p:spPr bwMode="auto">
            <a:xfrm rot="5400000">
              <a:off x="4251323" y="3678239"/>
              <a:ext cx="250033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4177" name="TextBox 50"/>
            <p:cNvSpPr txBox="1">
              <a:spLocks noChangeArrowheads="1"/>
            </p:cNvSpPr>
            <p:nvPr/>
          </p:nvSpPr>
          <p:spPr bwMode="auto">
            <a:xfrm>
              <a:off x="5286380" y="5072074"/>
              <a:ext cx="474810" cy="313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lang="en-US" altLang="zh-CN" sz="1800">
                  <a:solidFill>
                    <a:schemeClr val="tx1"/>
                  </a:solidFill>
                </a:rPr>
                <a:t>T3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组合 58"/>
          <p:cNvGrpSpPr>
            <a:grpSpLocks/>
          </p:cNvGrpSpPr>
          <p:nvPr/>
        </p:nvGrpSpPr>
        <p:grpSpPr bwMode="auto">
          <a:xfrm>
            <a:off x="7994577" y="2639143"/>
            <a:ext cx="474663" cy="3028950"/>
            <a:chOff x="6715140" y="2357430"/>
            <a:chExt cx="474810" cy="3028576"/>
          </a:xfrm>
        </p:grpSpPr>
        <p:cxnSp>
          <p:nvCxnSpPr>
            <p:cNvPr id="134174" name="直接连接符 28"/>
            <p:cNvCxnSpPr>
              <a:cxnSpLocks noChangeShapeType="1"/>
            </p:cNvCxnSpPr>
            <p:nvPr/>
          </p:nvCxnSpPr>
          <p:spPr bwMode="auto">
            <a:xfrm rot="5400000">
              <a:off x="5680083" y="3606801"/>
              <a:ext cx="250033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4175" name="TextBox 51"/>
            <p:cNvSpPr txBox="1">
              <a:spLocks noChangeArrowheads="1"/>
            </p:cNvSpPr>
            <p:nvPr/>
          </p:nvSpPr>
          <p:spPr bwMode="auto">
            <a:xfrm>
              <a:off x="6715140" y="5072074"/>
              <a:ext cx="474810" cy="313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lang="en-US" altLang="zh-CN" sz="1800">
                  <a:solidFill>
                    <a:schemeClr val="tx1"/>
                  </a:solidFill>
                </a:rPr>
                <a:t>T4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组合 53"/>
          <p:cNvGrpSpPr>
            <a:grpSpLocks/>
          </p:cNvGrpSpPr>
          <p:nvPr/>
        </p:nvGrpSpPr>
        <p:grpSpPr bwMode="auto">
          <a:xfrm>
            <a:off x="4851326" y="6139581"/>
            <a:ext cx="3500438" cy="385763"/>
            <a:chOff x="3571868" y="5857892"/>
            <a:chExt cx="3500462" cy="385370"/>
          </a:xfrm>
        </p:grpSpPr>
        <p:cxnSp>
          <p:nvCxnSpPr>
            <p:cNvPr id="134172" name="直接箭头连接符 37"/>
            <p:cNvCxnSpPr>
              <a:cxnSpLocks noChangeShapeType="1"/>
            </p:cNvCxnSpPr>
            <p:nvPr/>
          </p:nvCxnSpPr>
          <p:spPr bwMode="auto">
            <a:xfrm>
              <a:off x="3571868" y="5857892"/>
              <a:ext cx="3500462" cy="1588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4173" name="TextBox 52"/>
            <p:cNvSpPr txBox="1">
              <a:spLocks noChangeArrowheads="1"/>
            </p:cNvSpPr>
            <p:nvPr/>
          </p:nvSpPr>
          <p:spPr bwMode="auto">
            <a:xfrm>
              <a:off x="4429124" y="5929330"/>
              <a:ext cx="753732" cy="313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lang="en-US" altLang="zh-CN" sz="1800">
                  <a:solidFill>
                    <a:schemeClr val="tx1"/>
                  </a:solidFill>
                </a:rPr>
                <a:t>Time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组合 67"/>
          <p:cNvGrpSpPr>
            <a:grpSpLocks/>
          </p:cNvGrpSpPr>
          <p:nvPr/>
        </p:nvGrpSpPr>
        <p:grpSpPr bwMode="auto">
          <a:xfrm>
            <a:off x="5137077" y="4210769"/>
            <a:ext cx="1571625" cy="814387"/>
            <a:chOff x="3857620" y="3929066"/>
            <a:chExt cx="1571636" cy="813998"/>
          </a:xfrm>
        </p:grpSpPr>
        <p:sp>
          <p:nvSpPr>
            <p:cNvPr id="134170" name="左大括号 30"/>
            <p:cNvSpPr>
              <a:spLocks/>
            </p:cNvSpPr>
            <p:nvPr/>
          </p:nvSpPr>
          <p:spPr bwMode="auto">
            <a:xfrm rot="-5400000">
              <a:off x="4429124" y="3357562"/>
              <a:ext cx="428628" cy="1571636"/>
            </a:xfrm>
            <a:prstGeom prst="leftBrace">
              <a:avLst>
                <a:gd name="adj1" fmla="val 8335"/>
                <a:gd name="adj2" fmla="val 47574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4171" name="TextBox 54"/>
            <p:cNvSpPr txBox="1">
              <a:spLocks noChangeArrowheads="1"/>
            </p:cNvSpPr>
            <p:nvPr/>
          </p:nvSpPr>
          <p:spPr bwMode="auto">
            <a:xfrm>
              <a:off x="4071934" y="4429132"/>
              <a:ext cx="1083310" cy="313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lang="en-US" altLang="zh-CN" sz="1800">
                  <a:solidFill>
                    <a:schemeClr val="tx1"/>
                  </a:solidFill>
                </a:rPr>
                <a:t>Blocked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cxnSp>
        <p:nvCxnSpPr>
          <p:cNvPr id="66" name="直接连接符 65"/>
          <p:cNvCxnSpPr>
            <a:cxnSpLocks noChangeShapeType="1"/>
          </p:cNvCxnSpPr>
          <p:nvPr/>
        </p:nvCxnSpPr>
        <p:spPr bwMode="auto">
          <a:xfrm rot="10800000">
            <a:off x="3279701" y="4139330"/>
            <a:ext cx="1785938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410348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42" grpId="0"/>
      <p:bldP spid="4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 altLang="en-US" sz="3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临界区的访问规则</a:t>
            </a:r>
            <a:endParaRPr lang="en-US" altLang="zh-CN" sz="3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>
          <a:xfrm>
            <a:off x="695400" y="2061394"/>
            <a:ext cx="2088232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folHlink"/>
              </a:buClr>
              <a:buSzPct val="75000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忙则等待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>
          <a:xfrm>
            <a:off x="695400" y="2493442"/>
            <a:ext cx="2088232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folHlink"/>
              </a:buClr>
              <a:buSzPct val="75000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有限等待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>
          <a:xfrm>
            <a:off x="695400" y="2925490"/>
            <a:ext cx="3096344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folHlink"/>
              </a:buClr>
              <a:buSzPct val="75000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让权等待（可选）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695400" y="1557338"/>
            <a:ext cx="2088232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Clr>
                <a:schemeClr val="folHlink"/>
              </a:buClr>
              <a:buSzPct val="75000"/>
              <a:buNone/>
            </a:pPr>
            <a:r>
              <a:rPr lang="zh-CN" altLang="en-US" sz="2000" b="1" kern="0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kern="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空闲则入</a:t>
            </a:r>
            <a:endParaRPr lang="en-US" altLang="zh-CN" sz="2000" b="1" kern="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988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 altLang="en-US" sz="3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临界区的访问规则</a:t>
            </a:r>
            <a:endParaRPr lang="en-US" altLang="zh-CN" sz="3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>
          <a:xfrm>
            <a:off x="693975" y="2277418"/>
            <a:ext cx="2088232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folHlink"/>
              </a:buClr>
              <a:buSzPct val="75000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忙则等待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>
          <a:xfrm>
            <a:off x="693975" y="2709466"/>
            <a:ext cx="2088232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folHlink"/>
              </a:buClr>
              <a:buSzPct val="75000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有限等待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>
          <a:xfrm>
            <a:off x="693975" y="3141514"/>
            <a:ext cx="3096344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folHlink"/>
              </a:buClr>
              <a:buSzPct val="75000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让权等待（可选）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151914" y="1908086"/>
            <a:ext cx="5317386" cy="369332"/>
            <a:chOff x="1861587" y="1482338"/>
            <a:chExt cx="5317386" cy="369332"/>
          </a:xfrm>
        </p:grpSpPr>
        <p:sp>
          <p:nvSpPr>
            <p:cNvPr id="7" name="矩形 6"/>
            <p:cNvSpPr/>
            <p:nvPr/>
          </p:nvSpPr>
          <p:spPr>
            <a:xfrm>
              <a:off x="2012653" y="1482338"/>
              <a:ext cx="516632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Aft>
                  <a:spcPct val="0"/>
                </a:spcAft>
                <a:buClr>
                  <a:schemeClr val="folHlink"/>
                </a:buClr>
                <a:buSzPct val="75000"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没有进程在临界区时，任何进程可进入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8" name="图片 7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61587" y="1592505"/>
              <a:ext cx="151066" cy="148997"/>
            </a:xfrm>
            <a:prstGeom prst="rect">
              <a:avLst/>
            </a:prstGeom>
            <a:effectLst/>
          </p:spPr>
        </p:pic>
      </p:grpSp>
      <p:sp>
        <p:nvSpPr>
          <p:cNvPr id="11" name="Rectangle 7"/>
          <p:cNvSpPr txBox="1">
            <a:spLocks noChangeArrowheads="1"/>
          </p:cNvSpPr>
          <p:nvPr/>
        </p:nvSpPr>
        <p:spPr bwMode="auto">
          <a:xfrm>
            <a:off x="693975" y="1557338"/>
            <a:ext cx="2088232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Clr>
                <a:schemeClr val="folHlink"/>
              </a:buClr>
              <a:buSzPct val="75000"/>
              <a:buNone/>
            </a:pPr>
            <a:r>
              <a:rPr lang="zh-CN" altLang="en-US" sz="2000" b="1" ker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ker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空闲则入</a:t>
            </a:r>
            <a:endParaRPr lang="en-US" altLang="zh-CN" sz="2000" b="1" kern="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298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0" y="2492375"/>
            <a:ext cx="12192000" cy="119221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zh-CN" altLang="en-US" sz="6000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章节</a:t>
            </a:r>
            <a:r>
              <a:rPr lang="en-US" altLang="zh-CN" sz="6000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6000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：进程间通信与并发控制</a:t>
            </a:r>
            <a:endParaRPr lang="en-US" altLang="zh-CN" sz="6000" dirty="0">
              <a:solidFill>
                <a:srgbClr val="7123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 flipV="1">
            <a:off x="2133974" y="3701853"/>
            <a:ext cx="8322258" cy="45719"/>
          </a:xfrm>
          <a:prstGeom prst="round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98895" y="12338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189"/>
    </mc:Choice>
    <mc:Fallback xmlns="">
      <p:transition spd="slow" advTm="15189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 altLang="en-US" sz="3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临界区的访问规则</a:t>
            </a:r>
            <a:endParaRPr lang="en-US" altLang="zh-CN" sz="3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>
          <a:xfrm>
            <a:off x="695325" y="1982981"/>
            <a:ext cx="2088232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folHlink"/>
              </a:buClr>
              <a:buSzPct val="75000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忙则等待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>
          <a:xfrm>
            <a:off x="695325" y="2703061"/>
            <a:ext cx="2088232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folHlink"/>
              </a:buClr>
              <a:buSzPct val="75000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有限等待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>
          <a:xfrm>
            <a:off x="695325" y="3135109"/>
            <a:ext cx="3096344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folHlink"/>
              </a:buClr>
              <a:buSzPct val="75000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让权等待（可选）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153264" y="2356838"/>
            <a:ext cx="5317386" cy="369332"/>
            <a:chOff x="1861587" y="1482338"/>
            <a:chExt cx="5317386" cy="369332"/>
          </a:xfrm>
        </p:grpSpPr>
        <p:sp>
          <p:nvSpPr>
            <p:cNvPr id="8" name="矩形 7"/>
            <p:cNvSpPr/>
            <p:nvPr/>
          </p:nvSpPr>
          <p:spPr>
            <a:xfrm>
              <a:off x="2012653" y="1482338"/>
              <a:ext cx="516632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Aft>
                  <a:spcPct val="0"/>
                </a:spcAft>
                <a:buClr>
                  <a:schemeClr val="folHlink"/>
                </a:buClr>
                <a:buSzPct val="75000"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有进程在临界区时，其他进程均不能进入临界区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9" name="图片 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61587" y="1592505"/>
              <a:ext cx="151066" cy="148997"/>
            </a:xfrm>
            <a:prstGeom prst="rect">
              <a:avLst/>
            </a:prstGeom>
            <a:effectLst/>
          </p:spPr>
        </p:pic>
      </p:grpSp>
      <p:sp>
        <p:nvSpPr>
          <p:cNvPr id="11" name="Rectangle 7"/>
          <p:cNvSpPr txBox="1">
            <a:spLocks noChangeArrowheads="1"/>
          </p:cNvSpPr>
          <p:nvPr/>
        </p:nvSpPr>
        <p:spPr bwMode="auto">
          <a:xfrm>
            <a:off x="695325" y="1550933"/>
            <a:ext cx="2088232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Clr>
                <a:schemeClr val="folHlink"/>
              </a:buClr>
              <a:buSzPct val="75000"/>
              <a:buNone/>
            </a:pPr>
            <a:r>
              <a:rPr lang="zh-CN" altLang="en-US" sz="2000" b="1" ker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ker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空闲则入</a:t>
            </a:r>
            <a:endParaRPr lang="en-US" altLang="zh-CN" sz="2000" b="1" kern="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6103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 altLang="en-US" sz="3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临界区的访问规则</a:t>
            </a:r>
            <a:endParaRPr lang="en-US" altLang="zh-CN" sz="3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>
          <a:xfrm>
            <a:off x="695400" y="1989386"/>
            <a:ext cx="2088232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folHlink"/>
              </a:buClr>
              <a:buSzPct val="75000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忙则等待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>
          <a:xfrm>
            <a:off x="695400" y="2421434"/>
            <a:ext cx="2088232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folHlink"/>
              </a:buClr>
              <a:buSzPct val="75000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有限等待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>
          <a:xfrm>
            <a:off x="695400" y="3141514"/>
            <a:ext cx="3096344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folHlink"/>
              </a:buClr>
              <a:buSzPct val="75000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让权等待（可选）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153339" y="2772182"/>
            <a:ext cx="5317386" cy="369332"/>
            <a:chOff x="1861587" y="1482338"/>
            <a:chExt cx="5317386" cy="369332"/>
          </a:xfrm>
        </p:grpSpPr>
        <p:sp>
          <p:nvSpPr>
            <p:cNvPr id="8" name="矩形 7"/>
            <p:cNvSpPr/>
            <p:nvPr/>
          </p:nvSpPr>
          <p:spPr>
            <a:xfrm>
              <a:off x="2012653" y="1482338"/>
              <a:ext cx="516632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Aft>
                  <a:spcPct val="0"/>
                </a:spcAft>
                <a:buClr>
                  <a:schemeClr val="folHlink"/>
                </a:buClr>
                <a:buSzPct val="75000"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等待进入临界区的进程不能无限期等待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9" name="图片 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61587" y="1592505"/>
              <a:ext cx="151066" cy="148997"/>
            </a:xfrm>
            <a:prstGeom prst="rect">
              <a:avLst/>
            </a:prstGeom>
            <a:effectLst/>
          </p:spPr>
        </p:pic>
      </p:grpSp>
      <p:sp>
        <p:nvSpPr>
          <p:cNvPr id="10" name="Rectangle 7"/>
          <p:cNvSpPr txBox="1">
            <a:spLocks noChangeArrowheads="1"/>
          </p:cNvSpPr>
          <p:nvPr/>
        </p:nvSpPr>
        <p:spPr bwMode="auto">
          <a:xfrm>
            <a:off x="695400" y="1557338"/>
            <a:ext cx="2088232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Clr>
                <a:schemeClr val="folHlink"/>
              </a:buClr>
              <a:buSzPct val="75000"/>
              <a:buNone/>
            </a:pPr>
            <a:r>
              <a:rPr lang="zh-CN" altLang="en-US" sz="2000" b="1" ker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ker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空闲则入</a:t>
            </a:r>
            <a:endParaRPr lang="en-US" altLang="zh-CN" sz="2000" b="1" kern="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24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 altLang="en-US" sz="3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临界区的访问规则</a:t>
            </a:r>
            <a:endParaRPr lang="en-US" altLang="zh-CN" sz="3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>
          <a:xfrm>
            <a:off x="695325" y="1989386"/>
            <a:ext cx="2088232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folHlink"/>
              </a:buClr>
              <a:buSzPct val="75000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忙则等待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>
          <a:xfrm>
            <a:off x="695325" y="2421434"/>
            <a:ext cx="2088232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folHlink"/>
              </a:buClr>
              <a:buSzPct val="75000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有限等待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>
          <a:xfrm>
            <a:off x="695325" y="2853482"/>
            <a:ext cx="3096344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folHlink"/>
              </a:buClr>
              <a:buSzPct val="75000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让权等待（可选）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153265" y="3213524"/>
            <a:ext cx="6598844" cy="369332"/>
            <a:chOff x="1861587" y="1482338"/>
            <a:chExt cx="4654629" cy="369332"/>
          </a:xfrm>
        </p:grpSpPr>
        <p:sp>
          <p:nvSpPr>
            <p:cNvPr id="8" name="矩形 7"/>
            <p:cNvSpPr/>
            <p:nvPr/>
          </p:nvSpPr>
          <p:spPr>
            <a:xfrm>
              <a:off x="2012653" y="1482338"/>
              <a:ext cx="450356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Aft>
                  <a:spcPct val="0"/>
                </a:spcAft>
                <a:buClr>
                  <a:schemeClr val="folHlink"/>
                </a:buClr>
                <a:buSzPct val="75000"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不能进入临界区的进程，应释放</a:t>
              </a:r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CPU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（如转换到阻塞状态）</a:t>
              </a:r>
            </a:p>
          </p:txBody>
        </p:sp>
        <p:pic>
          <p:nvPicPr>
            <p:cNvPr id="9" name="图片 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61587" y="1592505"/>
              <a:ext cx="151066" cy="148997"/>
            </a:xfrm>
            <a:prstGeom prst="rect">
              <a:avLst/>
            </a:prstGeom>
            <a:effectLst/>
          </p:spPr>
        </p:pic>
      </p:grpSp>
      <p:sp>
        <p:nvSpPr>
          <p:cNvPr id="10" name="Rectangle 7"/>
          <p:cNvSpPr txBox="1">
            <a:spLocks noChangeArrowheads="1"/>
          </p:cNvSpPr>
          <p:nvPr/>
        </p:nvSpPr>
        <p:spPr bwMode="auto">
          <a:xfrm>
            <a:off x="695325" y="1557338"/>
            <a:ext cx="2088232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Clr>
                <a:schemeClr val="folHlink"/>
              </a:buClr>
              <a:buSzPct val="75000"/>
              <a:buNone/>
            </a:pPr>
            <a:r>
              <a:rPr lang="zh-CN" altLang="en-US" sz="2000" b="1" ker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ker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空闲则入</a:t>
            </a:r>
            <a:endParaRPr lang="en-US" altLang="zh-CN" sz="2000" b="1" kern="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31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8" name="灯片编号占位符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3D844A8-8AEF-47A5-BFFB-E2D501946569}" type="slidenum">
              <a:rPr lang="en-US" altLang="ko-KR" sz="12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ko-KR" sz="1200">
              <a:solidFill>
                <a:schemeClr val="bg1"/>
              </a:solidFill>
            </a:endParaRPr>
          </a:p>
        </p:txBody>
      </p:sp>
      <p:sp>
        <p:nvSpPr>
          <p:cNvPr id="146434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Disabling interrupts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46435" name="内容占位符 2"/>
          <p:cNvSpPr>
            <a:spLocks noGrp="1"/>
          </p:cNvSpPr>
          <p:nvPr>
            <p:ph idx="1"/>
          </p:nvPr>
        </p:nvSpPr>
        <p:spPr>
          <a:xfrm>
            <a:off x="695399" y="3428999"/>
            <a:ext cx="10801200" cy="249210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Strongpoint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Solve mutual exclusion problems drastically</a:t>
            </a:r>
            <a:r>
              <a:rPr lang="zh-CN" altLang="en-US" dirty="0">
                <a:ea typeface="宋体" panose="02010600030101010101" pitchFamily="2" charset="-122"/>
              </a:rPr>
              <a:t>彻底解决互斥问题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Weakness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Dangerous for users can close interrupts</a:t>
            </a:r>
            <a:r>
              <a:rPr lang="zh-CN" altLang="en-US" dirty="0">
                <a:ea typeface="宋体" panose="02010600030101010101" pitchFamily="2" charset="-122"/>
              </a:rPr>
              <a:t>危险 用户 可以 关闭 中断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Useless under multiple CPUs condition</a:t>
            </a:r>
            <a:r>
              <a:rPr lang="zh-CN" altLang="en-US" dirty="0">
                <a:ea typeface="宋体" panose="02010600030101010101" pitchFamily="2" charset="-122"/>
              </a:rPr>
              <a:t>在多个 </a:t>
            </a:r>
            <a:r>
              <a:rPr lang="en-US" altLang="zh-CN" dirty="0">
                <a:ea typeface="宋体" panose="02010600030101010101" pitchFamily="2" charset="-122"/>
              </a:rPr>
              <a:t>CPU </a:t>
            </a:r>
            <a:r>
              <a:rPr lang="zh-CN" altLang="en-US" dirty="0">
                <a:ea typeface="宋体" panose="02010600030101010101" pitchFamily="2" charset="-122"/>
              </a:rPr>
              <a:t>条件下无用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167063" y="1747143"/>
            <a:ext cx="2519362" cy="1393825"/>
          </a:xfrm>
          <a:prstGeom prst="rect">
            <a:avLst/>
          </a:prstGeom>
          <a:noFill/>
          <a:ln w="9525">
            <a:solidFill>
              <a:srgbClr val="9C4E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Proc A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Close_INT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Critical_region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Open_INT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;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6910388" y="1747143"/>
            <a:ext cx="2614612" cy="1393825"/>
          </a:xfrm>
          <a:prstGeom prst="rect">
            <a:avLst/>
          </a:prstGeom>
          <a:noFill/>
          <a:ln w="9525">
            <a:solidFill>
              <a:srgbClr val="9C4E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Proc B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Close_INT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Critical_region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Open_INT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;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50373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5" grpId="0" build="p"/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42" name="灯片编号占位符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9BE3DF5-C591-4EFC-986F-F4C97E3C30F1}" type="slidenum">
              <a:rPr lang="en-US" altLang="ko-KR" sz="12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ko-KR" sz="1200">
              <a:solidFill>
                <a:schemeClr val="bg1"/>
              </a:solidFill>
            </a:endParaRPr>
          </a:p>
        </p:txBody>
      </p:sp>
      <p:sp>
        <p:nvSpPr>
          <p:cNvPr id="142338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Solutions of IPC problems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42339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Busy waiting</a:t>
            </a:r>
          </a:p>
          <a:p>
            <a:pPr lvl="1">
              <a:lnSpc>
                <a:spcPct val="110000"/>
              </a:lnSpc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Sleep and wakeup</a:t>
            </a:r>
          </a:p>
          <a:p>
            <a:pPr lvl="1">
              <a:lnSpc>
                <a:spcPct val="110000"/>
              </a:lnSpc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Message passing</a:t>
            </a:r>
          </a:p>
          <a:p>
            <a:pPr lvl="1">
              <a:lnSpc>
                <a:spcPct val="110000"/>
              </a:lnSpc>
            </a:pP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8331200" y="6508750"/>
            <a:ext cx="38608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90" name="灯片编号占位符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42CD2F8-B3DB-48AC-AA63-2B96384F159F}" type="slidenum">
              <a:rPr lang="en-US" altLang="ko-KR" sz="12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ko-KR" sz="1200">
              <a:solidFill>
                <a:schemeClr val="bg1"/>
              </a:solidFill>
            </a:endParaRPr>
          </a:p>
        </p:txBody>
      </p:sp>
      <p:sp>
        <p:nvSpPr>
          <p:cNvPr id="144386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Busy waiting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44387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Design rules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Set a global variable to store the status of CR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Process checks this variable before enters CR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Methods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Lock variables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Strict alternation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Peterson’s solution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TSL instruction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8331200" y="6508750"/>
            <a:ext cx="38608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6" name="灯片编号占位符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6274C10-E96C-4F6E-8A6B-8B46A237037A}" type="slidenum">
              <a:rPr lang="en-US" altLang="ko-KR" sz="12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ko-KR" sz="1200">
              <a:solidFill>
                <a:schemeClr val="bg1"/>
              </a:solidFill>
            </a:endParaRPr>
          </a:p>
        </p:txBody>
      </p:sp>
      <p:sp>
        <p:nvSpPr>
          <p:cNvPr id="14848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Lock variable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48483" name="内容占位符 2"/>
          <p:cNvSpPr>
            <a:spLocks noGrp="1"/>
          </p:cNvSpPr>
          <p:nvPr>
            <p:ph idx="1"/>
          </p:nvPr>
        </p:nvSpPr>
        <p:spPr>
          <a:xfrm>
            <a:off x="695399" y="4653135"/>
            <a:ext cx="10801200" cy="126796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Weakness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Doesn’t resolve the problem essentially </a:t>
            </a:r>
          </a:p>
          <a:p>
            <a:pPr lvl="1">
              <a:lnSpc>
                <a:spcPct val="110000"/>
              </a:lnSpc>
            </a:pP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4238626" y="1928814"/>
            <a:ext cx="2543175" cy="1754187"/>
          </a:xfrm>
          <a:prstGeom prst="rect">
            <a:avLst/>
          </a:prstGeom>
          <a:noFill/>
          <a:ln w="9525">
            <a:solidFill>
              <a:srgbClr val="9C4E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Proc A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While(lock != 0);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lock </a:t>
            </a:r>
            <a:r>
              <a:rPr lang="zh-CN" altLang="en-US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＝ 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Critical_region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lock </a:t>
            </a:r>
            <a:r>
              <a:rPr lang="zh-CN" altLang="en-US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＝ 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zh-CN" altLang="en-US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；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7596189" y="1928814"/>
            <a:ext cx="2714625" cy="1754187"/>
          </a:xfrm>
          <a:prstGeom prst="rect">
            <a:avLst/>
          </a:prstGeom>
          <a:noFill/>
          <a:ln w="9525">
            <a:solidFill>
              <a:srgbClr val="9C4E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Proc B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While(lock != 0); 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lock = 1;	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Critical_region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lock = 0;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2586039" y="2043114"/>
            <a:ext cx="1366837" cy="314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Lock 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＝ 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 build="p"/>
      <p:bldP spid="9" grpId="0" animBg="1"/>
      <p:bldP spid="1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7" name="灯片编号占位符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D6978C0-AF7F-4455-BFB5-6D93C9E5A9BC}" type="slidenum">
              <a:rPr lang="en-US" altLang="ko-KR" sz="12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ko-KR" sz="1200">
              <a:solidFill>
                <a:schemeClr val="bg1"/>
              </a:solidFill>
            </a:endParaRPr>
          </a:p>
        </p:txBody>
      </p:sp>
      <p:sp>
        <p:nvSpPr>
          <p:cNvPr id="151554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Drawback of lock variable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2586039" y="2005930"/>
            <a:ext cx="1366837" cy="314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Lock 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＝ 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4167188" y="1891630"/>
            <a:ext cx="2571750" cy="674687"/>
          </a:xfrm>
          <a:prstGeom prst="rect">
            <a:avLst/>
          </a:prstGeom>
          <a:solidFill>
            <a:srgbClr val="CCFFFF"/>
          </a:solidFill>
          <a:ln w="9525">
            <a:solidFill>
              <a:srgbClr val="9C4E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Proc A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While(lock != 0);</a:t>
            </a: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4167188" y="2755230"/>
            <a:ext cx="2571750" cy="674687"/>
          </a:xfrm>
          <a:prstGeom prst="rect">
            <a:avLst/>
          </a:prstGeom>
          <a:solidFill>
            <a:srgbClr val="FFFF99"/>
          </a:solidFill>
          <a:ln w="9525">
            <a:solidFill>
              <a:srgbClr val="9C4E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Proc B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While(lock != 0); </a:t>
            </a:r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4167188" y="3618829"/>
            <a:ext cx="2571750" cy="1033462"/>
          </a:xfrm>
          <a:prstGeom prst="rect">
            <a:avLst/>
          </a:prstGeom>
          <a:solidFill>
            <a:srgbClr val="CCFFFF"/>
          </a:solidFill>
          <a:ln w="9525">
            <a:solidFill>
              <a:srgbClr val="9C4E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Proc A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lock </a:t>
            </a:r>
            <a:r>
              <a:rPr lang="zh-CN" altLang="en-US" b="1" dirty="0">
                <a:solidFill>
                  <a:srgbClr val="9C4E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＝ 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Critical_Region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();</a:t>
            </a:r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4167188" y="4915817"/>
            <a:ext cx="2571750" cy="1033463"/>
          </a:xfrm>
          <a:prstGeom prst="rect">
            <a:avLst/>
          </a:prstGeom>
          <a:solidFill>
            <a:srgbClr val="FFFF99"/>
          </a:solidFill>
          <a:ln w="9525">
            <a:solidFill>
              <a:srgbClr val="9C4E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Proc B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lock = 1;	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Critical_Region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();</a:t>
            </a:r>
          </a:p>
        </p:txBody>
      </p:sp>
      <p:sp>
        <p:nvSpPr>
          <p:cNvPr id="17" name="AutoShape 11"/>
          <p:cNvSpPr>
            <a:spLocks/>
          </p:cNvSpPr>
          <p:nvPr/>
        </p:nvSpPr>
        <p:spPr bwMode="auto">
          <a:xfrm>
            <a:off x="7575550" y="2463130"/>
            <a:ext cx="2160588" cy="363537"/>
          </a:xfrm>
          <a:prstGeom prst="borderCallout2">
            <a:avLst>
              <a:gd name="adj1" fmla="val 17648"/>
              <a:gd name="adj2" fmla="val -3528"/>
              <a:gd name="adj3" fmla="val 17648"/>
              <a:gd name="adj4" fmla="val -24981"/>
              <a:gd name="adj5" fmla="val 80639"/>
              <a:gd name="adj6" fmla="val -47245"/>
            </a:avLst>
          </a:prstGeom>
          <a:noFill/>
          <a:ln w="9525">
            <a:solidFill>
              <a:srgbClr val="000000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</a:rPr>
              <a:t>CPU switch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AutoShape 12"/>
          <p:cNvSpPr>
            <a:spLocks/>
          </p:cNvSpPr>
          <p:nvPr/>
        </p:nvSpPr>
        <p:spPr bwMode="auto">
          <a:xfrm>
            <a:off x="7575550" y="3547391"/>
            <a:ext cx="2520950" cy="558800"/>
          </a:xfrm>
          <a:prstGeom prst="borderCallout2">
            <a:avLst>
              <a:gd name="adj1" fmla="val 17648"/>
              <a:gd name="adj2" fmla="val -3023"/>
              <a:gd name="adj3" fmla="val 17648"/>
              <a:gd name="adj4" fmla="val -19838"/>
              <a:gd name="adj5" fmla="val 8824"/>
              <a:gd name="adj6" fmla="val -37407"/>
            </a:avLst>
          </a:prstGeom>
          <a:noFill/>
          <a:ln w="9525">
            <a:solidFill>
              <a:srgbClr val="000000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</a:rPr>
              <a:t>CPU switch, Proc A enters CR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AutoShape 13"/>
          <p:cNvSpPr>
            <a:spLocks/>
          </p:cNvSpPr>
          <p:nvPr/>
        </p:nvSpPr>
        <p:spPr bwMode="auto">
          <a:xfrm>
            <a:off x="7575550" y="4987254"/>
            <a:ext cx="2520950" cy="647700"/>
          </a:xfrm>
          <a:prstGeom prst="borderCallout2">
            <a:avLst>
              <a:gd name="adj1" fmla="val 17648"/>
              <a:gd name="adj2" fmla="val -3023"/>
              <a:gd name="adj3" fmla="val -33332"/>
              <a:gd name="adj4" fmla="val -15933"/>
              <a:gd name="adj5" fmla="val -13236"/>
              <a:gd name="adj6" fmla="val -37782"/>
            </a:avLst>
          </a:prstGeom>
          <a:noFill/>
          <a:ln w="9525">
            <a:solidFill>
              <a:srgbClr val="000000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</a:rPr>
              <a:t>CPU switch, Proc B enters CR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82" name="灯片编号占位符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C6A6C13-E7A8-4BFB-A28A-F9AF81D90977}" type="slidenum">
              <a:rPr lang="en-US" altLang="ko-KR" sz="12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ko-KR" sz="1200">
              <a:solidFill>
                <a:schemeClr val="bg1"/>
              </a:solidFill>
            </a:endParaRPr>
          </a:p>
        </p:txBody>
      </p:sp>
      <p:sp>
        <p:nvSpPr>
          <p:cNvPr id="152578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Strict alternation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2579" name="内容占位符 2"/>
          <p:cNvSpPr>
            <a:spLocks noGrp="1"/>
          </p:cNvSpPr>
          <p:nvPr>
            <p:ph idx="1"/>
          </p:nvPr>
        </p:nvSpPr>
        <p:spPr>
          <a:xfrm>
            <a:off x="695399" y="4508499"/>
            <a:ext cx="10801200" cy="180082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Weakness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Waste CPU time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Processes have to be running alternately</a:t>
            </a:r>
            <a:r>
              <a:rPr lang="zh-CN" altLang="en-US" dirty="0">
                <a:ea typeface="宋体" panose="02010600030101010101" pitchFamily="2" charset="-122"/>
              </a:rPr>
              <a:t>进程必须交替运行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8331200" y="6508750"/>
            <a:ext cx="38608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4238625" y="1520826"/>
            <a:ext cx="2749550" cy="2835275"/>
          </a:xfrm>
          <a:prstGeom prst="rect">
            <a:avLst/>
          </a:prstGeom>
          <a:noFill/>
          <a:ln w="9525">
            <a:solidFill>
              <a:srgbClr val="9C4E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Proc A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While(TRUE)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{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While(turn != 0);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Critical_region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turn 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＝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；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Nocritical_region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2524125" y="1592264"/>
            <a:ext cx="1366838" cy="314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turn 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＝ 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7310438" y="1520826"/>
            <a:ext cx="2774950" cy="2835275"/>
          </a:xfrm>
          <a:prstGeom prst="rect">
            <a:avLst/>
          </a:prstGeom>
          <a:noFill/>
          <a:ln w="9525">
            <a:solidFill>
              <a:srgbClr val="9C4E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Proc B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While(TRUE)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{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While(turn != 1);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Critical_region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turn 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＝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；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Nocritical_region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9" grpId="0" build="p"/>
      <p:bldP spid="9" grpId="0" animBg="1"/>
      <p:bldP spid="10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3" name="灯片编号占位符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41E44B2-24C0-40BD-B742-ADB00DB4A1F7}" type="slidenum">
              <a:rPr lang="en-US" altLang="ko-KR" sz="12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ko-KR" sz="1200">
              <a:solidFill>
                <a:schemeClr val="bg1"/>
              </a:solidFill>
            </a:endParaRPr>
          </a:p>
        </p:txBody>
      </p:sp>
      <p:sp>
        <p:nvSpPr>
          <p:cNvPr id="150530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Drawback of strict alternation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8331200" y="6508750"/>
            <a:ext cx="38608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4095750" y="1773238"/>
            <a:ext cx="2901950" cy="1033462"/>
          </a:xfrm>
          <a:prstGeom prst="rect">
            <a:avLst/>
          </a:prstGeom>
          <a:noFill/>
          <a:ln w="9525">
            <a:solidFill>
              <a:srgbClr val="9C4E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Proc A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Enter-Leave CR;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Nocritical_region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();</a:t>
            </a: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2533650" y="1844676"/>
            <a:ext cx="1366838" cy="314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turn 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＝ 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4095750" y="3071813"/>
            <a:ext cx="2903538" cy="1255712"/>
          </a:xfrm>
          <a:prstGeom prst="rect">
            <a:avLst/>
          </a:prstGeom>
          <a:noFill/>
          <a:ln w="9525">
            <a:solidFill>
              <a:srgbClr val="9C4E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Proc B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Enter-Leave CR;</a:t>
            </a:r>
            <a:r>
              <a:rPr lang="zh-CN" altLang="en-US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Nocritical_region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();</a:t>
            </a:r>
            <a:endParaRPr lang="zh-CN" altLang="en-US" b="1" dirty="0">
              <a:solidFill>
                <a:srgbClr val="9C4E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Wait for entering CR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3" name="AutoShape 11"/>
          <p:cNvSpPr>
            <a:spLocks/>
          </p:cNvSpPr>
          <p:nvPr/>
        </p:nvSpPr>
        <p:spPr bwMode="auto">
          <a:xfrm>
            <a:off x="8005764" y="2781300"/>
            <a:ext cx="2376487" cy="647700"/>
          </a:xfrm>
          <a:prstGeom prst="borderCallout2">
            <a:avLst>
              <a:gd name="adj1" fmla="val 17648"/>
              <a:gd name="adj2" fmla="val -3528"/>
              <a:gd name="adj3" fmla="val 17648"/>
              <a:gd name="adj4" fmla="val -24102"/>
              <a:gd name="adj5" fmla="val 29166"/>
              <a:gd name="adj6" fmla="val -59514"/>
            </a:avLst>
          </a:prstGeom>
          <a:noFill/>
          <a:ln w="9525">
            <a:solidFill>
              <a:srgbClr val="000000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</a:rPr>
              <a:t>Proper sequence in first turn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AutoShape 12"/>
          <p:cNvSpPr>
            <a:spLocks/>
          </p:cNvSpPr>
          <p:nvPr/>
        </p:nvSpPr>
        <p:spPr bwMode="auto">
          <a:xfrm>
            <a:off x="7789864" y="4508501"/>
            <a:ext cx="2663825" cy="1368425"/>
          </a:xfrm>
          <a:prstGeom prst="borderCallout2">
            <a:avLst>
              <a:gd name="adj1" fmla="val 8352"/>
              <a:gd name="adj2" fmla="val -2861"/>
              <a:gd name="adj3" fmla="val 8352"/>
              <a:gd name="adj4" fmla="val -28366"/>
              <a:gd name="adj5" fmla="val -14153"/>
              <a:gd name="adj6" fmla="val -54944"/>
            </a:avLst>
          </a:prstGeom>
          <a:noFill/>
          <a:ln w="9525">
            <a:solidFill>
              <a:srgbClr val="000000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</a:rPr>
              <a:t>Proc B wait for next turn, but proc A blocked proc B while proc A is not in CR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073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4"/>
          <p:cNvSpPr>
            <a:spLocks noGrp="1" noChangeArrowheads="1"/>
          </p:cNvSpPr>
          <p:nvPr>
            <p:ph type="title"/>
          </p:nvPr>
        </p:nvSpPr>
        <p:spPr>
          <a:xfrm>
            <a:off x="4691844" y="3088798"/>
            <a:ext cx="2808312" cy="680403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经典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IPC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</a:p>
        </p:txBody>
      </p:sp>
    </p:spTree>
    <p:extLst>
      <p:ext uri="{BB962C8B-B14F-4D97-AF65-F5344CB8AC3E}">
        <p14:creationId xmlns:p14="http://schemas.microsoft.com/office/powerpoint/2010/main" val="23571352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灯片编号占位符 3"/>
          <p:cNvSpPr txBox="1">
            <a:spLocks noGrp="1"/>
          </p:cNvSpPr>
          <p:nvPr/>
        </p:nvSpPr>
        <p:spPr bwMode="auto">
          <a:xfrm>
            <a:off x="10083800" y="6489700"/>
            <a:ext cx="4953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fld id="{7CDC861A-B0DD-4234-843A-F79DEDB96EE5}" type="slidenum">
              <a:rPr lang="zh-CN" altLang="en-US" sz="1200">
                <a:solidFill>
                  <a:schemeClr val="tx1"/>
                </a:solidFill>
              </a:rPr>
              <a:pPr algn="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30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pic>
        <p:nvPicPr>
          <p:cNvPr id="15462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2" y="2132856"/>
            <a:ext cx="6629400" cy="389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4629" name="Text Box 6"/>
          <p:cNvSpPr txBox="1">
            <a:spLocks noChangeArrowheads="1"/>
          </p:cNvSpPr>
          <p:nvPr/>
        </p:nvSpPr>
        <p:spPr bwMode="auto">
          <a:xfrm>
            <a:off x="1514190" y="5986145"/>
            <a:ext cx="91636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缺点：一进程在临界区内失败会阻塞另一进程；临界区会进入多进程。</a:t>
            </a:r>
          </a:p>
        </p:txBody>
      </p:sp>
      <p:cxnSp>
        <p:nvCxnSpPr>
          <p:cNvPr id="3" name="连接符: 曲线 2">
            <a:extLst>
              <a:ext uri="{FF2B5EF4-FFF2-40B4-BE49-F238E27FC236}">
                <a16:creationId xmlns:a16="http://schemas.microsoft.com/office/drawing/2014/main" id="{7DC3BBCE-5880-0AD4-D64E-F3DCA5957EF7}"/>
              </a:ext>
            </a:extLst>
          </p:cNvPr>
          <p:cNvCxnSpPr>
            <a:cxnSpLocks/>
          </p:cNvCxnSpPr>
          <p:nvPr/>
        </p:nvCxnSpPr>
        <p:spPr bwMode="auto">
          <a:xfrm flipV="1">
            <a:off x="5159375" y="3652291"/>
            <a:ext cx="1440160" cy="648072"/>
          </a:xfrm>
          <a:prstGeom prst="curvedConnector3">
            <a:avLst/>
          </a:prstGeom>
          <a:ln w="571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" name="连接符: 曲线 5">
            <a:extLst>
              <a:ext uri="{FF2B5EF4-FFF2-40B4-BE49-F238E27FC236}">
                <a16:creationId xmlns:a16="http://schemas.microsoft.com/office/drawing/2014/main" id="{4C43EF89-41C0-7CA5-A985-54AF1B45A356}"/>
              </a:ext>
            </a:extLst>
          </p:cNvPr>
          <p:cNvCxnSpPr/>
          <p:nvPr/>
        </p:nvCxnSpPr>
        <p:spPr bwMode="auto">
          <a:xfrm rot="10800000">
            <a:off x="4943351" y="4372371"/>
            <a:ext cx="1800200" cy="288032"/>
          </a:xfrm>
          <a:prstGeom prst="curvedConnector3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94EBCC95-12D1-D41B-35D7-DE22CE8AC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第二种尝试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8ABF53-1E72-B159-125A-571EFB496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99" y="1569767"/>
            <a:ext cx="10801200" cy="699838"/>
          </a:xfrm>
        </p:spPr>
        <p:txBody>
          <a:bodyPr/>
          <a:lstStyle/>
          <a:p>
            <a:r>
              <a:rPr lang="zh-CN" altLang="en-US" dirty="0"/>
              <a:t>每个进程用一个布尔量标征自己的状态，类似自旋锁功能。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灯片编号占位符 3"/>
          <p:cNvSpPr txBox="1">
            <a:spLocks noGrp="1"/>
          </p:cNvSpPr>
          <p:nvPr/>
        </p:nvSpPr>
        <p:spPr bwMode="auto">
          <a:xfrm>
            <a:off x="10083800" y="6489700"/>
            <a:ext cx="4953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fld id="{3BD31DB8-878E-47D3-95D9-C6162249FCE6}" type="slidenum">
              <a:rPr lang="zh-CN" altLang="en-US" sz="1200">
                <a:solidFill>
                  <a:schemeClr val="tx1"/>
                </a:solidFill>
              </a:rPr>
              <a:pPr algn="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31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pic>
        <p:nvPicPr>
          <p:cNvPr id="15667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128" y="2132855"/>
            <a:ext cx="6743256" cy="3853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" name="连接符: 曲线 1">
            <a:extLst>
              <a:ext uri="{FF2B5EF4-FFF2-40B4-BE49-F238E27FC236}">
                <a16:creationId xmlns:a16="http://schemas.microsoft.com/office/drawing/2014/main" id="{56E9F80D-7949-55D5-6EA5-4D6987E0D7D1}"/>
              </a:ext>
            </a:extLst>
          </p:cNvPr>
          <p:cNvCxnSpPr>
            <a:cxnSpLocks/>
          </p:cNvCxnSpPr>
          <p:nvPr/>
        </p:nvCxnSpPr>
        <p:spPr bwMode="auto">
          <a:xfrm flipV="1">
            <a:off x="5016376" y="3645024"/>
            <a:ext cx="1871712" cy="360040"/>
          </a:xfrm>
          <a:prstGeom prst="curvedConnector3">
            <a:avLst/>
          </a:prstGeom>
          <a:ln w="571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" name="连接符: 曲线 2">
            <a:extLst>
              <a:ext uri="{FF2B5EF4-FFF2-40B4-BE49-F238E27FC236}">
                <a16:creationId xmlns:a16="http://schemas.microsoft.com/office/drawing/2014/main" id="{77FDE0C7-D33D-BE4F-1E14-30A969F3BA87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5016376" y="4005064"/>
            <a:ext cx="1728192" cy="12700"/>
          </a:xfrm>
          <a:prstGeom prst="curvedConnector3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标题 3">
            <a:extLst>
              <a:ext uri="{FF2B5EF4-FFF2-40B4-BE49-F238E27FC236}">
                <a16:creationId xmlns:a16="http://schemas.microsoft.com/office/drawing/2014/main" id="{5233AABB-FBF7-CD75-00C4-1E3FB6BBD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第三种尝试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29FDFC6-0860-A527-E682-5C8FF8705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把</a:t>
            </a:r>
            <a:r>
              <a:rPr lang="en-US" altLang="zh-CN" dirty="0"/>
              <a:t>flag[*]=true</a:t>
            </a:r>
            <a:r>
              <a:rPr lang="zh-CN" altLang="en-US" dirty="0"/>
              <a:t>换到前面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74CBF089-95CE-E54E-A520-382FE55E7B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4190" y="5986145"/>
            <a:ext cx="91636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问题：若两进程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flag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同时被置成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true,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又没有进入临界区，将产生死锁。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728934" y="1857364"/>
            <a:ext cx="7183491" cy="571504"/>
            <a:chOff x="844893" y="1000114"/>
            <a:chExt cx="7183491" cy="571504"/>
          </a:xfrm>
        </p:grpSpPr>
        <p:sp>
          <p:nvSpPr>
            <p:cNvPr id="10" name="内容占位符 2"/>
            <p:cNvSpPr txBox="1">
              <a:spLocks/>
            </p:cNvSpPr>
            <p:nvPr/>
          </p:nvSpPr>
          <p:spPr>
            <a:xfrm>
              <a:off x="1142976" y="1000114"/>
              <a:ext cx="6885408" cy="57150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 sz="1800" dirty="0"/>
                <a:t>满足线程</a:t>
              </a:r>
              <a:r>
                <a:rPr lang="en-US" altLang="zh-CN" sz="1800" dirty="0"/>
                <a:t>Ti</a:t>
              </a:r>
              <a:r>
                <a:rPr lang="zh-CN" altLang="en-US" sz="1800" dirty="0"/>
                <a:t>和</a:t>
              </a:r>
              <a:r>
                <a:rPr lang="en-US" altLang="zh-CN" sz="1800" dirty="0" err="1"/>
                <a:t>Tj</a:t>
              </a:r>
              <a:r>
                <a:rPr lang="zh-CN" altLang="en-US" sz="1800" dirty="0"/>
                <a:t>之间互斥的经典的基于软件的解决方法（</a:t>
              </a:r>
              <a:r>
                <a:rPr lang="en-US" altLang="zh-CN" sz="1800" dirty="0"/>
                <a:t>1981</a:t>
              </a:r>
              <a:r>
                <a:rPr lang="zh-CN" altLang="en-US" sz="1800" dirty="0"/>
                <a:t>年）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44893" y="1000114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728934" y="2422215"/>
            <a:ext cx="5265497" cy="1118161"/>
            <a:chOff x="844893" y="1564963"/>
            <a:chExt cx="5265497" cy="1118161"/>
          </a:xfrm>
        </p:grpSpPr>
        <p:sp>
          <p:nvSpPr>
            <p:cNvPr id="12" name="内容占位符 2"/>
            <p:cNvSpPr txBox="1">
              <a:spLocks/>
            </p:cNvSpPr>
            <p:nvPr/>
          </p:nvSpPr>
          <p:spPr>
            <a:xfrm>
              <a:off x="1146869" y="1564963"/>
              <a:ext cx="2500330" cy="41637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800" dirty="0"/>
                <a:t>共享变量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44893" y="1578152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1142428" y="1950685"/>
              <a:ext cx="4967962" cy="732439"/>
              <a:chOff x="1142428" y="1929583"/>
              <a:chExt cx="4967962" cy="732439"/>
            </a:xfrm>
          </p:grpSpPr>
          <p:sp>
            <p:nvSpPr>
              <p:cNvPr id="17" name="内容占位符 2"/>
              <p:cNvSpPr txBox="1">
                <a:spLocks/>
              </p:cNvSpPr>
              <p:nvPr/>
            </p:nvSpPr>
            <p:spPr>
              <a:xfrm>
                <a:off x="1142428" y="1929583"/>
                <a:ext cx="4941739" cy="63285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</a:srgbClr>
                  </a:gs>
                  <a:gs pos="50000">
                    <a:srgbClr val="FFFF00">
                      <a:tint val="44500"/>
                      <a:satMod val="160000"/>
                    </a:srgbClr>
                  </a:gs>
                  <a:gs pos="100000">
                    <a:srgbClr val="FFFF0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r>
                  <a:rPr lang="en-US" altLang="zh-CN" sz="18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altLang="zh-CN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turn;</a:t>
                </a:r>
              </a:p>
              <a:p>
                <a:r>
                  <a:rPr lang="en-US" altLang="zh-CN" sz="18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boolean</a:t>
                </a:r>
                <a:r>
                  <a:rPr lang="en-US" altLang="zh-CN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flag[]; </a:t>
                </a:r>
                <a:endParaRPr lang="zh-CN" altLang="en-US" sz="1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" name="内容占位符 2"/>
              <p:cNvSpPr txBox="1">
                <a:spLocks/>
              </p:cNvSpPr>
              <p:nvPr/>
            </p:nvSpPr>
            <p:spPr>
              <a:xfrm>
                <a:off x="2471492" y="1976615"/>
                <a:ext cx="2071904" cy="41637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r>
                  <a:rPr lang="en-US" altLang="zh-CN" sz="1400" dirty="0">
                    <a:solidFill>
                      <a:schemeClr val="tx1"/>
                    </a:solidFill>
                  </a:rPr>
                  <a:t>//</a:t>
                </a:r>
                <a:r>
                  <a:rPr lang="zh-CN" altLang="en-US" sz="1400" dirty="0">
                    <a:solidFill>
                      <a:srgbClr val="C00000"/>
                    </a:solidFill>
                  </a:rPr>
                  <a:t>表示该谁进入临界区</a:t>
                </a:r>
              </a:p>
            </p:txBody>
          </p:sp>
          <p:sp>
            <p:nvSpPr>
              <p:cNvPr id="16" name="内容占位符 2"/>
              <p:cNvSpPr txBox="1">
                <a:spLocks/>
              </p:cNvSpPr>
              <p:nvPr/>
            </p:nvSpPr>
            <p:spPr>
              <a:xfrm>
                <a:off x="3230070" y="2245644"/>
                <a:ext cx="2880320" cy="41637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r>
                  <a:rPr lang="en-US" altLang="zh-CN" sz="1400" dirty="0">
                    <a:solidFill>
                      <a:schemeClr val="tx1"/>
                    </a:solidFill>
                  </a:rPr>
                  <a:t>//</a:t>
                </a:r>
                <a:r>
                  <a:rPr lang="zh-CN" altLang="en-US" sz="1400" dirty="0">
                    <a:solidFill>
                      <a:srgbClr val="C00000"/>
                    </a:solidFill>
                  </a:rPr>
                  <a:t>表示进程是否准备好进入临界区</a:t>
                </a: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2744532" y="3582396"/>
            <a:ext cx="5583716" cy="1305919"/>
            <a:chOff x="860492" y="2725145"/>
            <a:chExt cx="4884597" cy="1305919"/>
          </a:xfrm>
        </p:grpSpPr>
        <p:sp>
          <p:nvSpPr>
            <p:cNvPr id="26" name="矩形 25"/>
            <p:cNvSpPr/>
            <p:nvPr/>
          </p:nvSpPr>
          <p:spPr>
            <a:xfrm>
              <a:off x="1173089" y="2725145"/>
              <a:ext cx="4572000" cy="3693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进入区代码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60492" y="2747642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42428" y="3107734"/>
              <a:ext cx="3861620" cy="923330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L="0" lvl="1"/>
              <a:r>
                <a:rPr lang="en-US" altLang="zh-CN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flag[</a:t>
              </a:r>
              <a:r>
                <a:rPr lang="en-US" altLang="zh-CN" b="1" dirty="0" err="1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i</a:t>
              </a:r>
              <a:r>
                <a:rPr lang="en-US" altLang="zh-CN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] = true;</a:t>
              </a:r>
            </a:p>
            <a:p>
              <a:pPr marL="0" lvl="1"/>
              <a:r>
                <a:rPr lang="en-US" altLang="zh-CN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turn = j;</a:t>
              </a:r>
            </a:p>
            <a:p>
              <a:pPr marL="0" lvl="1"/>
              <a:r>
                <a:rPr lang="en-US" altLang="zh-CN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while (flag[j] &amp;&amp; turn ==j)</a:t>
              </a:r>
              <a:endParaRPr lang="en-GB" altLang="en-US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744533" y="5085184"/>
            <a:ext cx="4527439" cy="738664"/>
            <a:chOff x="860492" y="4067990"/>
            <a:chExt cx="4527439" cy="738664"/>
          </a:xfrm>
        </p:grpSpPr>
        <p:sp>
          <p:nvSpPr>
            <p:cNvPr id="18" name="矩形 17"/>
            <p:cNvSpPr/>
            <p:nvPr/>
          </p:nvSpPr>
          <p:spPr>
            <a:xfrm>
              <a:off x="1173089" y="4067990"/>
              <a:ext cx="42148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退出区代码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60492" y="4070084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142428" y="4437322"/>
              <a:ext cx="2592288" cy="369332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L="0" lvl="1"/>
              <a:r>
                <a:rPr lang="en-US" altLang="zh-CN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flag[</a:t>
              </a:r>
              <a:r>
                <a:rPr lang="en-US" altLang="zh-CN" b="1" dirty="0" err="1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i</a:t>
              </a:r>
              <a:r>
                <a:rPr lang="en-US" altLang="zh-CN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] = false;</a:t>
              </a:r>
            </a:p>
          </p:txBody>
        </p:sp>
      </p:grpSp>
      <p:sp>
        <p:nvSpPr>
          <p:cNvPr id="7" name="标题 6">
            <a:extLst>
              <a:ext uri="{FF2B5EF4-FFF2-40B4-BE49-F238E27FC236}">
                <a16:creationId xmlns:a16="http://schemas.microsoft.com/office/drawing/2014/main" id="{93CF30DC-F60D-E807-00DC-681E58CEE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Peterson</a:t>
            </a:r>
            <a:r>
              <a:rPr lang="zh-CN" altLang="en-US" dirty="0"/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1044721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2"/>
          <p:cNvSpPr txBox="1">
            <a:spLocks/>
          </p:cNvSpPr>
          <p:nvPr/>
        </p:nvSpPr>
        <p:spPr>
          <a:xfrm>
            <a:off x="2666976" y="1857364"/>
            <a:ext cx="192882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altLang="en-US" dirty="0"/>
              <a:t>线程</a:t>
            </a:r>
            <a:r>
              <a:rPr lang="en-US" altLang="zh-CN" dirty="0"/>
              <a:t>T</a:t>
            </a:r>
            <a:r>
              <a:rPr lang="en-GB" altLang="en-US" dirty="0" err="1"/>
              <a:t>i</a:t>
            </a:r>
            <a:r>
              <a:rPr lang="en-GB" altLang="en-US" dirty="0"/>
              <a:t> </a:t>
            </a:r>
            <a:r>
              <a:rPr lang="zh-CN" altLang="en-US" dirty="0"/>
              <a:t>的代码</a:t>
            </a:r>
            <a:endParaRPr lang="en-GB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2783632" y="2348880"/>
            <a:ext cx="5112568" cy="275152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do {</a:t>
            </a:r>
          </a:p>
          <a:p>
            <a:pPr>
              <a:lnSpc>
                <a:spcPct val="80000"/>
              </a:lnSpc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flag[</a:t>
            </a:r>
            <a:r>
              <a:rPr lang="en-GB" altLang="zh-CN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GB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] = true;</a:t>
            </a:r>
          </a:p>
          <a:p>
            <a:pPr>
              <a:lnSpc>
                <a:spcPct val="80000"/>
              </a:lnSpc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turn = j;</a:t>
            </a:r>
          </a:p>
          <a:p>
            <a:pPr>
              <a:lnSpc>
                <a:spcPct val="80000"/>
              </a:lnSpc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while ( flag[j] &amp;&amp; turn == j);</a:t>
            </a:r>
          </a:p>
          <a:p>
            <a:pPr>
              <a:lnSpc>
                <a:spcPct val="80000"/>
              </a:lnSpc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altLang="zh-CN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</a:t>
            </a:r>
            <a:r>
              <a:rPr lang="en-GB" altLang="zh-CN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CRITICAL SECTION</a:t>
            </a:r>
          </a:p>
          <a:p>
            <a:pPr>
              <a:lnSpc>
                <a:spcPct val="80000"/>
              </a:lnSpc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altLang="zh-CN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flag[</a:t>
            </a:r>
            <a:r>
              <a:rPr lang="en-GB" altLang="zh-CN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GB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] = false;</a:t>
            </a:r>
          </a:p>
          <a:p>
            <a:pPr>
              <a:lnSpc>
                <a:spcPct val="80000"/>
              </a:lnSpc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altLang="zh-CN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REMAINDER SECTION</a:t>
            </a:r>
          </a:p>
          <a:p>
            <a:pPr>
              <a:lnSpc>
                <a:spcPct val="80000"/>
              </a:lnSpc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altLang="zh-CN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} while (true);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E6C76D2-9CA2-B3B2-0389-7E930BA26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Peterson</a:t>
            </a:r>
            <a:r>
              <a:rPr lang="zh-CN" altLang="en-US" dirty="0"/>
              <a:t>算法实现</a:t>
            </a:r>
          </a:p>
        </p:txBody>
      </p:sp>
    </p:spTree>
    <p:extLst>
      <p:ext uri="{BB962C8B-B14F-4D97-AF65-F5344CB8AC3E}">
        <p14:creationId xmlns:p14="http://schemas.microsoft.com/office/powerpoint/2010/main" val="13027658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74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504" y="1474140"/>
            <a:ext cx="9217024" cy="5070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640414B-5F6D-70CE-4885-F30AEF026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 Peterson</a:t>
            </a:r>
            <a:r>
              <a:rPr lang="zh-CN" altLang="en-US" dirty="0"/>
              <a:t>算法示意分析</a:t>
            </a:r>
          </a:p>
        </p:txBody>
      </p:sp>
    </p:spTree>
    <p:extLst>
      <p:ext uri="{BB962C8B-B14F-4D97-AF65-F5344CB8AC3E}">
        <p14:creationId xmlns:p14="http://schemas.microsoft.com/office/powerpoint/2010/main" val="13195038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2"/>
          <p:cNvSpPr txBox="1">
            <a:spLocks/>
          </p:cNvSpPr>
          <p:nvPr/>
        </p:nvSpPr>
        <p:spPr>
          <a:xfrm>
            <a:off x="2639616" y="1646399"/>
            <a:ext cx="192882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altLang="en-US" dirty="0"/>
              <a:t>线程</a:t>
            </a:r>
            <a:r>
              <a:rPr lang="en-US" altLang="zh-CN" dirty="0"/>
              <a:t>T</a:t>
            </a:r>
            <a:r>
              <a:rPr lang="en-GB" altLang="en-US" dirty="0" err="1"/>
              <a:t>i</a:t>
            </a:r>
            <a:r>
              <a:rPr lang="en-GB" altLang="en-US" dirty="0"/>
              <a:t> </a:t>
            </a:r>
            <a:r>
              <a:rPr lang="zh-CN" altLang="en-US" dirty="0"/>
              <a:t>的代码</a:t>
            </a:r>
            <a:endParaRPr lang="en-GB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2617666" y="2065734"/>
            <a:ext cx="6862711" cy="3637919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39725" indent="-339725" defTabSz="449263">
              <a:lnSpc>
                <a:spcPct val="80000"/>
              </a:lnSpc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flag[0]:= false; flag[1]:= false; turn:= 0;//or1 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39725" indent="-339725" defTabSz="449263">
              <a:lnSpc>
                <a:spcPct val="80000"/>
              </a:lnSpc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	</a:t>
            </a:r>
          </a:p>
          <a:p>
            <a:pPr marL="339725" indent="-339725" defTabSz="449263">
              <a:lnSpc>
                <a:spcPct val="80000"/>
              </a:lnSpc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do {</a:t>
            </a:r>
          </a:p>
          <a:p>
            <a:pPr marL="339725" indent="-339725" defTabSz="449263">
              <a:lnSpc>
                <a:spcPct val="80000"/>
              </a:lnSpc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flag[</a:t>
            </a:r>
            <a:r>
              <a:rPr lang="en-GB" altLang="zh-CN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GB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] = </a:t>
            </a:r>
            <a:r>
              <a:rPr lang="en-US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true</a:t>
            </a:r>
            <a:r>
              <a:rPr lang="en-GB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marL="339725" indent="-339725" defTabSz="449263">
              <a:lnSpc>
                <a:spcPct val="80000"/>
              </a:lnSpc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</a:t>
            </a:r>
            <a:r>
              <a:rPr lang="zh-CN" altLang="en-US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while flag[j] == true { </a:t>
            </a:r>
          </a:p>
          <a:p>
            <a:pPr marL="339725" indent="-339725" defTabSz="449263">
              <a:lnSpc>
                <a:spcPct val="80000"/>
              </a:lnSpc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zh-CN" altLang="en-US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if turn ≠ i { </a:t>
            </a:r>
          </a:p>
          <a:p>
            <a:pPr marL="339725" indent="-339725" defTabSz="449263">
              <a:lnSpc>
                <a:spcPct val="80000"/>
              </a:lnSpc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zh-CN" altLang="en-US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   flag[i] := false </a:t>
            </a:r>
          </a:p>
          <a:p>
            <a:pPr marL="339725" indent="-339725" defTabSz="449263">
              <a:lnSpc>
                <a:spcPct val="80000"/>
              </a:lnSpc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zh-CN" altLang="en-US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   while turn ≠ i { } </a:t>
            </a:r>
          </a:p>
          <a:p>
            <a:pPr marL="339725" indent="-339725" defTabSz="449263">
              <a:lnSpc>
                <a:spcPct val="80000"/>
              </a:lnSpc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zh-CN" altLang="en-US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   flag[i] := </a:t>
            </a:r>
            <a:r>
              <a:rPr lang="en-US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true</a:t>
            </a:r>
            <a:r>
              <a:rPr lang="zh-CN" altLang="en-US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</a:p>
          <a:p>
            <a:pPr marL="339725" indent="-339725" defTabSz="449263">
              <a:lnSpc>
                <a:spcPct val="80000"/>
              </a:lnSpc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zh-CN" altLang="en-US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}  </a:t>
            </a:r>
          </a:p>
          <a:p>
            <a:pPr marL="339725" indent="-339725" defTabSz="449263">
              <a:lnSpc>
                <a:spcPct val="80000"/>
              </a:lnSpc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zh-CN" altLang="en-US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} </a:t>
            </a:r>
            <a:endParaRPr lang="en-GB" altLang="zh-CN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marL="339725" indent="-339725" defTabSz="449263">
              <a:lnSpc>
                <a:spcPct val="80000"/>
              </a:lnSpc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</a:t>
            </a:r>
            <a:r>
              <a:rPr lang="en-GB" altLang="zh-CN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CRITICAL SECTION</a:t>
            </a:r>
          </a:p>
          <a:p>
            <a:pPr marL="339725" indent="-339725" defTabSz="449263">
              <a:lnSpc>
                <a:spcPct val="80000"/>
              </a:lnSpc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zh-CN" altLang="en-US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turn := j</a:t>
            </a:r>
            <a:endParaRPr lang="en-GB" altLang="zh-CN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marL="339725" indent="-339725" defTabSz="449263">
              <a:lnSpc>
                <a:spcPct val="80000"/>
              </a:lnSpc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flag[</a:t>
            </a:r>
            <a:r>
              <a:rPr lang="en-GB" altLang="zh-CN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GB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] = false;</a:t>
            </a:r>
          </a:p>
          <a:p>
            <a:pPr marL="339725" indent="-339725" defTabSz="449263">
              <a:lnSpc>
                <a:spcPct val="80000"/>
              </a:lnSpc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EMAINDER SECTION</a:t>
            </a:r>
          </a:p>
          <a:p>
            <a:pPr marL="339725" indent="-339725" defTabSz="449263">
              <a:lnSpc>
                <a:spcPct val="80000"/>
              </a:lnSpc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} while (true);	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2AE0BD1-4D0B-6C47-DD11-45D702BB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Dekkers</a:t>
            </a:r>
            <a:r>
              <a:rPr lang="zh-CN" altLang="en-US" dirty="0"/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5973583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灯片编号占位符 3"/>
          <p:cNvSpPr txBox="1">
            <a:spLocks noGrp="1"/>
          </p:cNvSpPr>
          <p:nvPr/>
        </p:nvSpPr>
        <p:spPr bwMode="auto">
          <a:xfrm>
            <a:off x="10083800" y="6489700"/>
            <a:ext cx="4953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fld id="{023D806C-164F-4A8C-9CC6-A9B62F92834D}" type="slidenum">
              <a:rPr lang="zh-CN" altLang="en-US" sz="1200">
                <a:solidFill>
                  <a:schemeClr val="tx1"/>
                </a:solidFill>
              </a:rPr>
              <a:pPr algn="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36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pic>
        <p:nvPicPr>
          <p:cNvPr id="15565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1446212"/>
            <a:ext cx="8352928" cy="5063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6281C33-C29A-4589-E5EF-E72E0046F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altLang="zh-CN" dirty="0"/>
              <a:t> Dekker</a:t>
            </a:r>
            <a:r>
              <a:rPr lang="zh-CN" altLang="nb-NO" dirty="0"/>
              <a:t>算法示意分析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11992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3" name="灯片编号占位符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807F5AE-B2CD-4674-B719-C3089778CFA6}" type="slidenum">
              <a:rPr lang="en-US" altLang="ko-KR" sz="12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ko-KR" sz="1200">
              <a:solidFill>
                <a:schemeClr val="bg1"/>
              </a:solidFill>
            </a:endParaRPr>
          </a:p>
        </p:txBody>
      </p:sp>
      <p:sp>
        <p:nvSpPr>
          <p:cNvPr id="165890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Test and Set Lock (TSL)solution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" name="页脚占位符 4"/>
          <p:cNvSpPr txBox="1">
            <a:spLocks/>
          </p:cNvSpPr>
          <p:nvPr/>
        </p:nvSpPr>
        <p:spPr bwMode="auto">
          <a:xfrm>
            <a:off x="4621385" y="6076701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1" hangingPunct="1">
              <a:defRPr/>
            </a:pPr>
            <a:r>
              <a:rPr lang="en-US" altLang="zh-CN" sz="1200" b="1">
                <a:solidFill>
                  <a:schemeClr val="bg1"/>
                </a:solidFill>
                <a:latin typeface="+mn-lt"/>
                <a:ea typeface="굴림" pitchFamily="50" charset="-127"/>
              </a:rPr>
              <a:t>版权所有，转载请注明出处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524126" y="1535114"/>
            <a:ext cx="7929563" cy="1393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TSL RX LOCK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1)TSL is a hardware instruction</a:t>
            </a:r>
            <a:endParaRPr lang="zh-CN" altLang="en-US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2)LOCK is a memory word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3)Store value of LOCK to RX and set nonzero value to LOCK</a:t>
            </a:r>
            <a:endParaRPr lang="zh-CN" altLang="en-US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884410" y="3119405"/>
            <a:ext cx="5184775" cy="2835275"/>
          </a:xfrm>
          <a:prstGeom prst="rect">
            <a:avLst/>
          </a:prstGeom>
          <a:noFill/>
          <a:ln w="9525">
            <a:solidFill>
              <a:srgbClr val="9C4E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enter_region</a:t>
            </a:r>
            <a:r>
              <a:rPr lang="zh-CN" altLang="en-US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： 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TSL REGISTER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LOCK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CMP REGISTER, #0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JNE  </a:t>
            </a:r>
            <a:r>
              <a:rPr lang="en-US" altLang="zh-CN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enter_region</a:t>
            </a:r>
            <a:endParaRPr lang="en-US" altLang="zh-CN" b="1" dirty="0">
              <a:solidFill>
                <a:srgbClr val="9C4E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RET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leave_region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MOVE LOCK #0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RET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6733812" y="3109844"/>
            <a:ext cx="4603433" cy="2991086"/>
            <a:chOff x="4235767" y="3750282"/>
            <a:chExt cx="4603433" cy="2991086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35767" y="3750282"/>
              <a:ext cx="4603433" cy="267176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" name="文本框 2"/>
            <p:cNvSpPr txBox="1"/>
            <p:nvPr/>
          </p:nvSpPr>
          <p:spPr>
            <a:xfrm>
              <a:off x="4716016" y="6372036"/>
              <a:ext cx="41088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检查和赋值之间的调度行为是万恶之源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Box 4"/>
          <p:cNvSpPr txBox="1">
            <a:spLocks noChangeArrowheads="1"/>
          </p:cNvSpPr>
          <p:nvPr/>
        </p:nvSpPr>
        <p:spPr bwMode="auto">
          <a:xfrm>
            <a:off x="2716677" y="2014376"/>
            <a:ext cx="3905378" cy="923330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>
            <a:solidFill>
              <a:schemeClr val="tx1"/>
            </a:solidFill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class Lock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8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value = 0;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6" name="Text Box 5"/>
          <p:cNvSpPr txBox="1">
            <a:spLocks noChangeArrowheads="1"/>
          </p:cNvSpPr>
          <p:nvPr/>
        </p:nvSpPr>
        <p:spPr bwMode="auto">
          <a:xfrm>
            <a:off x="2716677" y="3043152"/>
            <a:ext cx="3905378" cy="1200329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>
            <a:solidFill>
              <a:schemeClr val="tx1"/>
            </a:solidFill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800" b="1" spc="-80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Lock::Acquire() </a:t>
            </a:r>
            <a:r>
              <a:rPr lang="en-US" altLang="zh-CN" sz="1800" b="1" spc="-8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800" b="1" spc="-8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while (test-and-set(value))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800" b="1" spc="-8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; //spin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800" b="1" spc="-8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7" name="Text Box 6"/>
          <p:cNvSpPr txBox="1">
            <a:spLocks noChangeArrowheads="1"/>
          </p:cNvSpPr>
          <p:nvPr/>
        </p:nvSpPr>
        <p:spPr bwMode="auto">
          <a:xfrm>
            <a:off x="2716677" y="4367692"/>
            <a:ext cx="3905378" cy="923330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>
            <a:solidFill>
              <a:schemeClr val="tx1"/>
            </a:solidFill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8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Lock::Release() </a:t>
            </a:r>
            <a:r>
              <a:rPr lang="en-US" altLang="zh-CN" sz="18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value = 0;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6627754" y="2363298"/>
            <a:ext cx="3236370" cy="2736916"/>
            <a:chOff x="4234605" y="1506048"/>
            <a:chExt cx="3236370" cy="2736916"/>
          </a:xfrm>
        </p:grpSpPr>
        <p:sp>
          <p:nvSpPr>
            <p:cNvPr id="20" name="矩形 19"/>
            <p:cNvSpPr/>
            <p:nvPr/>
          </p:nvSpPr>
          <p:spPr>
            <a:xfrm>
              <a:off x="4734671" y="1506048"/>
              <a:ext cx="2736304" cy="2736916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" name="直接连接符 24"/>
            <p:cNvCxnSpPr/>
            <p:nvPr/>
          </p:nvCxnSpPr>
          <p:spPr>
            <a:xfrm flipV="1">
              <a:off x="4234605" y="1775988"/>
              <a:ext cx="500066" cy="425108"/>
            </a:xfrm>
            <a:prstGeom prst="line">
              <a:avLst/>
            </a:prstGeom>
            <a:ln w="38100">
              <a:solidFill>
                <a:srgbClr val="11576A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4234605" y="3386229"/>
              <a:ext cx="474200" cy="409912"/>
            </a:xfrm>
            <a:prstGeom prst="line">
              <a:avLst/>
            </a:prstGeom>
            <a:ln w="38100">
              <a:solidFill>
                <a:srgbClr val="11576A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3796797" y="5389710"/>
            <a:ext cx="5085480" cy="416378"/>
            <a:chOff x="1272470" y="4731990"/>
            <a:chExt cx="5085480" cy="416378"/>
          </a:xfrm>
        </p:grpSpPr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2470" y="486035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428728" y="4731990"/>
              <a:ext cx="4929222" cy="41637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/>
                <a:t>线程在等待的时候消耗</a:t>
              </a:r>
              <a:r>
                <a:rPr lang="en-US" altLang="zh-CN" dirty="0"/>
                <a:t>CPU</a:t>
              </a:r>
              <a:r>
                <a:rPr lang="zh-CN" altLang="en-US" dirty="0"/>
                <a:t>时间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7188924" y="2476347"/>
            <a:ext cx="2867516" cy="1245415"/>
            <a:chOff x="4849128" y="1460049"/>
            <a:chExt cx="2867516" cy="1245415"/>
          </a:xfrm>
        </p:grpSpPr>
        <p:sp>
          <p:nvSpPr>
            <p:cNvPr id="34" name="Rectangle 3"/>
            <p:cNvSpPr txBox="1">
              <a:spLocks noChangeArrowheads="1"/>
            </p:cNvSpPr>
            <p:nvPr/>
          </p:nvSpPr>
          <p:spPr>
            <a:xfrm>
              <a:off x="4849128" y="1460049"/>
              <a:ext cx="2867516" cy="1245415"/>
            </a:xfrm>
            <a:prstGeom prst="rect">
              <a:avLst/>
            </a:prstGeom>
            <a:noFill/>
            <a:effectLst/>
          </p:spPr>
          <p:txBody>
            <a:bodyPr/>
            <a:lstStyle/>
            <a:p>
              <a:pPr eaLnBrk="1" fontAlgn="auto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charset="0"/>
                </a:rPr>
                <a:t>如果锁被释放，那么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charset="0"/>
                </a:rPr>
                <a:t>TS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charset="0"/>
                </a:rPr>
                <a:t>指令读取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charset="0"/>
                </a:rPr>
                <a:t>0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charset="0"/>
                </a:rPr>
                <a:t>并将值设置为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charset="0"/>
                </a:rPr>
                <a:t>1 </a:t>
              </a:r>
            </a:p>
            <a:p>
              <a:pPr eaLnBrk="1" fontAlgn="auto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charset="0"/>
                </a:rPr>
                <a:t>    锁被设置为忙并且需要等</a:t>
              </a:r>
              <a:endPara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 charset="0"/>
              </a:endParaRPr>
            </a:p>
            <a:p>
              <a:pPr eaLnBrk="1" fontAlgn="auto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charset="0"/>
                </a:rPr>
                <a:t>    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charset="0"/>
                </a:rPr>
                <a:t>待完成</a:t>
              </a:r>
            </a:p>
          </p:txBody>
        </p:sp>
        <p:pic>
          <p:nvPicPr>
            <p:cNvPr id="17" name="图片 1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61964" y="2036903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3" name="组合 2"/>
          <p:cNvGrpSpPr/>
          <p:nvPr/>
        </p:nvGrpSpPr>
        <p:grpSpPr>
          <a:xfrm>
            <a:off x="7188924" y="3699881"/>
            <a:ext cx="2867516" cy="1184310"/>
            <a:chOff x="4849128" y="2833973"/>
            <a:chExt cx="2867516" cy="1184310"/>
          </a:xfrm>
        </p:grpSpPr>
        <p:sp>
          <p:nvSpPr>
            <p:cNvPr id="16" name="Rectangle 3"/>
            <p:cNvSpPr txBox="1">
              <a:spLocks noChangeArrowheads="1"/>
            </p:cNvSpPr>
            <p:nvPr/>
          </p:nvSpPr>
          <p:spPr>
            <a:xfrm>
              <a:off x="4849128" y="2833973"/>
              <a:ext cx="2867516" cy="1184310"/>
            </a:xfrm>
            <a:prstGeom prst="rect">
              <a:avLst/>
            </a:prstGeom>
            <a:noFill/>
            <a:effectLst/>
          </p:spPr>
          <p:txBody>
            <a:bodyPr/>
            <a:lstStyle/>
            <a:p>
              <a:pPr eaLnBrk="1" fontAlgn="auto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charset="0"/>
                </a:rPr>
                <a:t>如果锁处于忙状态，那么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charset="0"/>
                </a:rPr>
                <a:t>TS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charset="0"/>
                </a:rPr>
                <a:t>指令读取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charset="0"/>
                </a:rPr>
                <a:t>1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charset="0"/>
                </a:rPr>
                <a:t>并将值设置为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charset="0"/>
                </a:rPr>
                <a:t>1 </a:t>
              </a:r>
            </a:p>
            <a:p>
              <a:pPr eaLnBrk="1" fontAlgn="auto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charset="0"/>
                </a:rPr>
                <a:t>    不改变锁的状态并且需要</a:t>
              </a:r>
              <a:endPara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 charset="0"/>
              </a:endParaRPr>
            </a:p>
            <a:p>
              <a:pPr eaLnBrk="1" fontAlgn="auto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charset="0"/>
                </a:rPr>
                <a:t>    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charset="0"/>
                </a:rPr>
                <a:t>循环</a:t>
              </a:r>
              <a:endPara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8" name="图片 1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61964" y="3435943"/>
              <a:ext cx="151066" cy="148997"/>
            </a:xfrm>
            <a:prstGeom prst="rect">
              <a:avLst/>
            </a:prstGeom>
            <a:effectLst/>
          </p:spPr>
        </p:pic>
      </p:grpSp>
      <p:sp>
        <p:nvSpPr>
          <p:cNvPr id="4" name="标题 3">
            <a:extLst>
              <a:ext uri="{FF2B5EF4-FFF2-40B4-BE49-F238E27FC236}">
                <a16:creationId xmlns:a16="http://schemas.microsoft.com/office/drawing/2014/main" id="{52DB200E-1512-A198-A835-01141D8B8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TS</a:t>
            </a:r>
            <a:r>
              <a:rPr lang="zh-CN" altLang="en-US" dirty="0"/>
              <a:t>指令实现自旋锁</a:t>
            </a:r>
            <a:r>
              <a:rPr lang="en-US" altLang="zh-CN" dirty="0"/>
              <a:t>(spinlock)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57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F43E49-A8FE-843C-C970-BF0C476A6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735FD82A-B7E6-45EF-A6AD-CFE05C0DE389}" type="slidenum">
              <a:rPr lang="en-US" altLang="ko-KR" smtClean="0"/>
              <a:pPr>
                <a:defRPr/>
              </a:pPr>
              <a:t>39</a:t>
            </a:fld>
            <a:endParaRPr lang="en-US" altLang="ko-KR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498BA9-377D-4B30-6E34-A7E5AA1FB2D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课外自学</a:t>
            </a:r>
            <a:r>
              <a:rPr lang="zh-CN" altLang="en-US" dirty="0"/>
              <a:t>：关于</a:t>
            </a:r>
            <a:r>
              <a:rPr lang="en-US" altLang="zh-CN" dirty="0"/>
              <a:t>Peterson</a:t>
            </a:r>
            <a:r>
              <a:rPr lang="zh-CN" altLang="en-US" dirty="0"/>
              <a:t>算法和</a:t>
            </a:r>
            <a:r>
              <a:rPr lang="en-US" altLang="zh-CN" dirty="0"/>
              <a:t>Deckers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F4470C-A8CE-DB13-8207-B358474F6AD7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请参考向勇老师的教学视频 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http://</a:t>
            </a:r>
            <a:r>
              <a:rPr lang="en-US" altLang="zh-CN" dirty="0" err="1">
                <a:hlinkClick r:id="rId2"/>
              </a:rPr>
              <a:t>video.mobisys.cc</a:t>
            </a:r>
            <a:r>
              <a:rPr lang="en-US" altLang="zh-CN" dirty="0">
                <a:hlinkClick r:id="rId2"/>
              </a:rPr>
              <a:t>/</a:t>
            </a:r>
            <a:r>
              <a:rPr lang="en-US" altLang="zh-CN" dirty="0" err="1">
                <a:hlinkClick r:id="rId2"/>
              </a:rPr>
              <a:t>OSMOOC</a:t>
            </a:r>
            <a:r>
              <a:rPr lang="en-US" altLang="zh-CN" dirty="0">
                <a:hlinkClick r:id="rId2"/>
              </a:rPr>
              <a:t>/</a:t>
            </a:r>
            <a:r>
              <a:rPr lang="en-US" altLang="zh-CN" dirty="0" err="1">
                <a:hlinkClick r:id="rId2"/>
              </a:rPr>
              <a:t>02%E8%BF%9B%E7%A8%8B</a:t>
            </a:r>
            <a:r>
              <a:rPr lang="en-US" altLang="zh-CN" dirty="0">
                <a:hlinkClick r:id="rId2"/>
              </a:rPr>
              <a:t>/17.4%20%E5%9F%BA%E4%BA%8E%E8%BD%AF%E4%BB%B6%E7%9A%84%E5%90%8C%E6%AD%A5%E6%96%B9%E6%B3%95.mp4</a:t>
            </a:r>
            <a:endParaRPr lang="en-US" altLang="zh-CN" dirty="0"/>
          </a:p>
          <a:p>
            <a:pPr lvl="1"/>
            <a:r>
              <a:rPr lang="en-US" altLang="zh-CN" dirty="0"/>
              <a:t>6</a:t>
            </a:r>
            <a:r>
              <a:rPr lang="zh-CN" altLang="en-US" dirty="0"/>
              <a:t>分</a:t>
            </a:r>
            <a:r>
              <a:rPr lang="en-US" altLang="zh-CN" dirty="0"/>
              <a:t>40</a:t>
            </a:r>
            <a:r>
              <a:rPr lang="zh-CN" altLang="en-US" dirty="0"/>
              <a:t>秒处开始讲解</a:t>
            </a:r>
            <a:endParaRPr lang="en-US" altLang="zh-CN" dirty="0"/>
          </a:p>
          <a:p>
            <a:r>
              <a:rPr lang="zh-CN" altLang="en-US" dirty="0"/>
              <a:t>如何验证这一方法的正确性？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2199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8" name="灯片编号占位符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162BD83-3745-4E68-A767-BC399655DAC3}" type="slidenum">
              <a:rPr lang="en-US" altLang="ko-KR" sz="12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ko-KR" sz="1200">
              <a:solidFill>
                <a:schemeClr val="bg1"/>
              </a:solidFill>
            </a:endParaRPr>
          </a:p>
        </p:txBody>
      </p:sp>
      <p:sp>
        <p:nvSpPr>
          <p:cNvPr id="115714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Communication between processes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5715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600" dirty="0">
                <a:ea typeface="宋体" panose="02010600030101010101" pitchFamily="2" charset="-122"/>
              </a:rPr>
              <a:t>Issues about Inter process Communication</a:t>
            </a:r>
          </a:p>
          <a:p>
            <a:pPr lvl="1">
              <a:lnSpc>
                <a:spcPct val="90000"/>
              </a:lnSpc>
            </a:pPr>
            <a:r>
              <a:rPr lang="en-US" altLang="zh-CN" sz="2200" dirty="0" err="1">
                <a:ea typeface="宋体" panose="02010600030101010101" pitchFamily="2" charset="-122"/>
              </a:rPr>
              <a:t>Asynchronism</a:t>
            </a:r>
            <a:r>
              <a:rPr lang="en-US" altLang="zh-CN" sz="2200" dirty="0">
                <a:ea typeface="宋体" panose="02010600030101010101" pitchFamily="2" charset="-122"/>
              </a:rPr>
              <a:t>: pass information to other processes</a:t>
            </a:r>
          </a:p>
          <a:p>
            <a:pPr lvl="1">
              <a:lnSpc>
                <a:spcPct val="90000"/>
              </a:lnSpc>
            </a:pPr>
            <a:r>
              <a:rPr lang="en-US" altLang="zh-CN" sz="2200" dirty="0">
                <a:ea typeface="宋体" panose="02010600030101010101" pitchFamily="2" charset="-122"/>
              </a:rPr>
              <a:t>Exclusion: compete with other processes for some resource</a:t>
            </a:r>
          </a:p>
          <a:p>
            <a:pPr lvl="1">
              <a:lnSpc>
                <a:spcPct val="90000"/>
              </a:lnSpc>
            </a:pPr>
            <a:r>
              <a:rPr lang="en-US" altLang="zh-CN" sz="2200" dirty="0">
                <a:ea typeface="宋体" panose="02010600030101010101" pitchFamily="2" charset="-122"/>
              </a:rPr>
              <a:t>Synchronism: maintain proper running sequence</a:t>
            </a:r>
          </a:p>
          <a:p>
            <a:pPr>
              <a:lnSpc>
                <a:spcPct val="90000"/>
              </a:lnSpc>
            </a:pPr>
            <a:r>
              <a:rPr lang="en-US" altLang="zh-CN" sz="2600" dirty="0">
                <a:ea typeface="宋体" panose="02010600030101010101" pitchFamily="2" charset="-122"/>
              </a:rPr>
              <a:t>Difficulty of </a:t>
            </a:r>
            <a:r>
              <a:rPr lang="en-US" altLang="zh-CN" sz="2600" dirty="0" err="1">
                <a:ea typeface="宋体" panose="02010600030101010101" pitchFamily="2" charset="-122"/>
              </a:rPr>
              <a:t>Interprocess</a:t>
            </a:r>
            <a:r>
              <a:rPr lang="en-US" altLang="zh-CN" sz="2600" dirty="0">
                <a:ea typeface="宋体" panose="02010600030101010101" pitchFamily="2" charset="-122"/>
              </a:rPr>
              <a:t> communication</a:t>
            </a:r>
          </a:p>
          <a:p>
            <a:pPr lvl="1">
              <a:lnSpc>
                <a:spcPct val="90000"/>
              </a:lnSpc>
            </a:pPr>
            <a:r>
              <a:rPr lang="en-US" altLang="zh-CN" sz="2200" dirty="0">
                <a:ea typeface="宋体" panose="02010600030101010101" pitchFamily="2" charset="-122"/>
              </a:rPr>
              <a:t>Information format: signal, switch, message</a:t>
            </a:r>
          </a:p>
          <a:p>
            <a:pPr lvl="1">
              <a:lnSpc>
                <a:spcPct val="90000"/>
              </a:lnSpc>
            </a:pPr>
            <a:r>
              <a:rPr lang="en-US" altLang="zh-CN" sz="2200" dirty="0">
                <a:ea typeface="宋体" panose="02010600030101010101" pitchFamily="2" charset="-122"/>
              </a:rPr>
              <a:t>Exclusion and synchronism: cooperation issues </a:t>
            </a:r>
          </a:p>
          <a:p>
            <a:pPr>
              <a:lnSpc>
                <a:spcPct val="90000"/>
              </a:lnSpc>
            </a:pPr>
            <a:r>
              <a:rPr lang="en-US" altLang="zh-CN" sz="2600" dirty="0">
                <a:ea typeface="宋体" panose="02010600030101010101" pitchFamily="2" charset="-122"/>
              </a:rPr>
              <a:t>Pyramid rules </a:t>
            </a:r>
          </a:p>
          <a:p>
            <a:pPr lvl="1">
              <a:lnSpc>
                <a:spcPct val="90000"/>
              </a:lnSpc>
            </a:pPr>
            <a:r>
              <a:rPr lang="en-US" altLang="zh-CN" sz="2200" dirty="0">
                <a:ea typeface="宋体" panose="02010600030101010101" pitchFamily="2" charset="-122"/>
              </a:rPr>
              <a:t>20% difficult problems and 80% easy problems</a:t>
            </a:r>
          </a:p>
          <a:p>
            <a:pPr lvl="1">
              <a:lnSpc>
                <a:spcPct val="90000"/>
              </a:lnSpc>
            </a:pPr>
            <a:r>
              <a:rPr lang="en-US" altLang="zh-CN" sz="2200" dirty="0">
                <a:ea typeface="宋体" panose="02010600030101010101" pitchFamily="2" charset="-122"/>
              </a:rPr>
              <a:t>20% energy for 80% easy problems, while 80% energy for 20% difficult problems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6DA9DF-A52C-7DB9-8DE7-C7B56E394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735FD82A-B7E6-45EF-A6AD-CFE05C0DE389}" type="slidenum">
              <a:rPr lang="en-US" altLang="ko-KR" smtClean="0"/>
              <a:pPr>
                <a:defRPr/>
              </a:pPr>
              <a:t>40</a:t>
            </a:fld>
            <a:endParaRPr lang="en-US" altLang="ko-KR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9DF3F1A-8206-9A66-9D81-6C17582A97E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模型检测</a:t>
            </a:r>
            <a:r>
              <a:rPr lang="en-US" altLang="zh-CN" dirty="0"/>
              <a:t>(model checking)</a:t>
            </a:r>
            <a:r>
              <a:rPr lang="zh-CN" altLang="en-US" dirty="0"/>
              <a:t>方法简介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EC8E28-A3AD-CCF5-9091-9781A7261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99" y="1569767"/>
            <a:ext cx="10801200" cy="494949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zh-CN" altLang="en-US" dirty="0"/>
              <a:t>首先使用形式化的语言描述这些算法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然后使用模型检查器，穷举所有的组合验证状态的正确性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F27B85-A46E-901E-F5DC-1E3BD96C5CE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331200" y="6508750"/>
            <a:ext cx="38608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E0B0F49-E3BC-ECE5-CEBC-11DE7E570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2" y="2112626"/>
            <a:ext cx="5940152" cy="3548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CE396FA-2582-E4F5-D54A-53BA898F8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209800"/>
            <a:ext cx="91440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B50B648-A9C4-3576-C9F5-577F8ABEA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3552" y="44450"/>
            <a:ext cx="84159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548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95325" y="1580516"/>
            <a:ext cx="5870247" cy="786108"/>
            <a:chOff x="844893" y="771550"/>
            <a:chExt cx="5870247" cy="786108"/>
          </a:xfrm>
        </p:grpSpPr>
        <p:sp>
          <p:nvSpPr>
            <p:cNvPr id="12" name="内容占位符 2"/>
            <p:cNvSpPr txBox="1">
              <a:spLocks/>
            </p:cNvSpPr>
            <p:nvPr/>
          </p:nvSpPr>
          <p:spPr>
            <a:xfrm>
              <a:off x="1142976" y="798378"/>
              <a:ext cx="3357586" cy="4143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/>
                <a:t>锁是一个抽象的数据结构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44893" y="77155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2470" y="122830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428728" y="1141280"/>
              <a:ext cx="5286412" cy="41637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/>
                <a:t>一个二进制变量（锁定</a:t>
              </a:r>
              <a:r>
                <a:rPr lang="en-US" altLang="zh-CN" dirty="0"/>
                <a:t>/</a:t>
              </a:r>
              <a:r>
                <a:rPr lang="zh-CN" altLang="en-US" dirty="0"/>
                <a:t>解锁）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122900" y="2266094"/>
            <a:ext cx="3731578" cy="414114"/>
            <a:chOff x="1272470" y="1457128"/>
            <a:chExt cx="3731578" cy="414114"/>
          </a:xfrm>
        </p:grpSpPr>
        <p:pic>
          <p:nvPicPr>
            <p:cNvPr id="20" name="图片 1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2470" y="158549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3" name="内容占位符 2"/>
            <p:cNvSpPr txBox="1">
              <a:spLocks/>
            </p:cNvSpPr>
            <p:nvPr/>
          </p:nvSpPr>
          <p:spPr>
            <a:xfrm>
              <a:off x="1428728" y="1457128"/>
              <a:ext cx="3575320" cy="4141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en-US" altLang="zh-CN" dirty="0"/>
                <a:t>Lock::Acquire()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122900" y="2888401"/>
            <a:ext cx="5939322" cy="323400"/>
            <a:chOff x="1272470" y="2102268"/>
            <a:chExt cx="5939322" cy="323400"/>
          </a:xfrm>
        </p:grpSpPr>
        <p:pic>
          <p:nvPicPr>
            <p:cNvPr id="16" name="图片 1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2470" y="222843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425314" y="2102268"/>
              <a:ext cx="5786478" cy="32340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en-US" altLang="zh-CN" dirty="0"/>
                <a:t>Lock::Release()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95325" y="3376698"/>
            <a:ext cx="4231163" cy="1380249"/>
            <a:chOff x="844893" y="2714626"/>
            <a:chExt cx="4231163" cy="1380249"/>
          </a:xfrm>
        </p:grpSpPr>
        <p:grpSp>
          <p:nvGrpSpPr>
            <p:cNvPr id="5" name="组合 4"/>
            <p:cNvGrpSpPr/>
            <p:nvPr/>
          </p:nvGrpSpPr>
          <p:grpSpPr>
            <a:xfrm>
              <a:off x="844893" y="2714626"/>
              <a:ext cx="3439075" cy="422607"/>
              <a:chOff x="844893" y="2714626"/>
              <a:chExt cx="3439075" cy="422607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1157490" y="2714626"/>
                <a:ext cx="3126478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0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使用锁来控制临界区访问</a:t>
                </a:r>
                <a:endParaRPr lang="en-GB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844893" y="2737123"/>
                <a:ext cx="433390" cy="400110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sz="2000" b="1" dirty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8" name="矩形 17"/>
            <p:cNvSpPr/>
            <p:nvPr/>
          </p:nvSpPr>
          <p:spPr>
            <a:xfrm>
              <a:off x="1423536" y="3171545"/>
              <a:ext cx="3652520" cy="923330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L="0" lvl="2"/>
              <a:r>
                <a:rPr lang="en-US" altLang="zh-CN" b="1" dirty="0" err="1">
                  <a:solidFill>
                    <a:srgbClr val="C00000"/>
                  </a:solidFill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lock_next_pid</a:t>
              </a:r>
              <a:r>
                <a:rPr lang="en-US" altLang="zh-CN" b="1" dirty="0">
                  <a:solidFill>
                    <a:srgbClr val="C00000"/>
                  </a:solidFill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-&gt;Acquire();</a:t>
              </a:r>
            </a:p>
            <a:p>
              <a:pPr marL="0" lvl="2"/>
              <a:r>
                <a:rPr lang="en-US" altLang="zh-CN" b="1" dirty="0" err="1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new_pid</a:t>
              </a:r>
              <a:r>
                <a:rPr lang="en-US" altLang="zh-CN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= </a:t>
              </a:r>
              <a:r>
                <a:rPr lang="en-US" altLang="zh-CN" b="1" dirty="0" err="1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next_pid</a:t>
              </a:r>
              <a:r>
                <a:rPr lang="en-US" altLang="zh-CN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++ ;</a:t>
              </a:r>
            </a:p>
            <a:p>
              <a:pPr marL="0" lvl="2"/>
              <a:r>
                <a:rPr lang="en-US" altLang="zh-CN" b="1" dirty="0" err="1">
                  <a:solidFill>
                    <a:srgbClr val="C00000"/>
                  </a:solidFill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lock_next_pid</a:t>
              </a:r>
              <a:r>
                <a:rPr lang="en-US" altLang="zh-CN" b="1" dirty="0">
                  <a:solidFill>
                    <a:srgbClr val="C00000"/>
                  </a:solidFill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-&gt;Release();</a:t>
              </a:r>
            </a:p>
          </p:txBody>
        </p:sp>
      </p:grpSp>
      <p:sp>
        <p:nvSpPr>
          <p:cNvPr id="21" name="内容占位符 2"/>
          <p:cNvSpPr txBox="1">
            <a:spLocks/>
          </p:cNvSpPr>
          <p:nvPr/>
        </p:nvSpPr>
        <p:spPr>
          <a:xfrm>
            <a:off x="3352254" y="2305167"/>
            <a:ext cx="4156576" cy="415367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indent="0"/>
            <a:r>
              <a:rPr lang="zh-CN" altLang="en-US" dirty="0"/>
              <a:t>锁被释放前一直等待，然后得到锁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3352254" y="2921667"/>
            <a:ext cx="3960440" cy="412495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indent="0"/>
            <a:r>
              <a:rPr lang="zh-CN" altLang="en-US" dirty="0"/>
              <a:t>释放锁，唤醒任何等待的进程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25" name="图片 24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22900" y="2697056"/>
            <a:ext cx="151066" cy="148997"/>
          </a:xfrm>
          <a:prstGeom prst="rect">
            <a:avLst/>
          </a:prstGeom>
          <a:effectLst/>
        </p:spPr>
      </p:pic>
      <p:sp>
        <p:nvSpPr>
          <p:cNvPr id="7" name="标题 6">
            <a:extLst>
              <a:ext uri="{FF2B5EF4-FFF2-40B4-BE49-F238E27FC236}">
                <a16:creationId xmlns:a16="http://schemas.microsoft.com/office/drawing/2014/main" id="{C07E0CEA-B24C-CB99-D77A-7F8827416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锁</a:t>
            </a:r>
            <a:r>
              <a:rPr lang="en-US" altLang="zh-CN" dirty="0"/>
              <a:t>(lock)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214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  <p:bldP spid="22" grpId="0"/>
      <p:bldP spid="22" grpId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42" name="灯片编号占位符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B34DA9F-867A-4E35-87AC-061D4AAB12FA}" type="slidenum">
              <a:rPr lang="en-US" altLang="ko-KR" sz="12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ko-KR" sz="1200">
              <a:solidFill>
                <a:schemeClr val="bg1"/>
              </a:solidFill>
            </a:endParaRPr>
          </a:p>
        </p:txBody>
      </p:sp>
      <p:sp>
        <p:nvSpPr>
          <p:cNvPr id="167938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Analysis of “Busy waiting”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7347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Strong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Resolve mutual exclusion problem between 2 processes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Weakness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Waste CPU time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Difficult to programming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Has risk that may be cause priority inversion problem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Trend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Atomic action: The most important thing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Opportunity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It is the basement for advanced solution 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1809720" y="548681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无忙等待锁</a:t>
            </a:r>
            <a:endParaRPr lang="zh-CN" altLang="en-US" dirty="0"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430759" y="1629530"/>
            <a:ext cx="3250314" cy="2265591"/>
            <a:chOff x="385583" y="772278"/>
            <a:chExt cx="3250314" cy="2265591"/>
          </a:xfrm>
        </p:grpSpPr>
        <p:sp>
          <p:nvSpPr>
            <p:cNvPr id="36" name="Text Box 5"/>
            <p:cNvSpPr txBox="1">
              <a:spLocks noChangeArrowheads="1"/>
            </p:cNvSpPr>
            <p:nvPr/>
          </p:nvSpPr>
          <p:spPr bwMode="auto">
            <a:xfrm>
              <a:off x="385583" y="1221987"/>
              <a:ext cx="3250314" cy="1815882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en-US" altLang="zh-CN" sz="1600" b="1" spc="-150" dirty="0">
                  <a:solidFill>
                    <a:srgbClr val="C00000"/>
                  </a:solidFill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Lock::Acquire() </a:t>
              </a:r>
              <a:r>
                <a:rPr lang="en-US" altLang="zh-CN" sz="1600" b="1" spc="-150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{</a:t>
              </a: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600" b="1" spc="-150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while (test-and-set(value))</a:t>
              </a: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600" b="1" spc="-150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   ; //spin</a:t>
              </a: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600" b="1" spc="-150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}</a:t>
              </a:r>
            </a:p>
            <a:p>
              <a:r>
                <a:rPr lang="en-US" altLang="zh-CN" sz="1600" b="1" spc="-150" dirty="0">
                  <a:solidFill>
                    <a:srgbClr val="C00000"/>
                  </a:solidFill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Lock::Release() </a:t>
              </a:r>
              <a:r>
                <a:rPr lang="en-US" altLang="zh-CN" sz="1600" b="1" spc="-150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{</a:t>
              </a:r>
            </a:p>
            <a:p>
              <a:r>
                <a:rPr lang="en-US" altLang="zh-CN" sz="1600" b="1" spc="-150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 value = 0;</a:t>
              </a:r>
            </a:p>
            <a:p>
              <a:r>
                <a:rPr lang="en-US" altLang="zh-CN" sz="1600" b="1" spc="-150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33686" y="772278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rgbClr val="11576A"/>
                  </a:solidFill>
                </a:rPr>
                <a:t>忙等待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113120" y="1636525"/>
            <a:ext cx="4447376" cy="3465078"/>
            <a:chOff x="4067944" y="779275"/>
            <a:chExt cx="4447376" cy="3465078"/>
          </a:xfrm>
        </p:grpSpPr>
        <p:sp>
          <p:nvSpPr>
            <p:cNvPr id="17" name="Text Box 5"/>
            <p:cNvSpPr txBox="1">
              <a:spLocks noChangeArrowheads="1"/>
            </p:cNvSpPr>
            <p:nvPr/>
          </p:nvSpPr>
          <p:spPr bwMode="auto">
            <a:xfrm>
              <a:off x="4067944" y="1221987"/>
              <a:ext cx="4447376" cy="3022366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lnSpc>
                  <a:spcPct val="70000"/>
                </a:lnSpc>
              </a:pPr>
              <a:r>
                <a:rPr lang="en-US" altLang="zh-CN" sz="1600" b="1" dirty="0">
                  <a:solidFill>
                    <a:srgbClr val="C00000"/>
                  </a:solidFill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class Lock </a:t>
              </a:r>
              <a:r>
                <a:rPr lang="en-US" altLang="zh-CN" sz="1600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{</a:t>
              </a:r>
            </a:p>
            <a:p>
              <a:pPr>
                <a:lnSpc>
                  <a:spcPct val="70000"/>
                </a:lnSpc>
              </a:pPr>
              <a:r>
                <a:rPr lang="en-US" altLang="zh-CN" sz="1600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</a:t>
              </a:r>
              <a:r>
                <a:rPr lang="en-US" altLang="zh-CN" sz="1600" b="1" dirty="0" err="1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int</a:t>
              </a:r>
              <a:r>
                <a:rPr lang="en-US" altLang="zh-CN" sz="1600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value = 0;</a:t>
              </a:r>
            </a:p>
            <a:p>
              <a:pPr>
                <a:lnSpc>
                  <a:spcPct val="70000"/>
                </a:lnSpc>
              </a:pPr>
              <a:r>
                <a:rPr lang="en-US" altLang="zh-CN" sz="1600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</a:t>
              </a:r>
              <a:r>
                <a:rPr lang="en-US" altLang="zh-CN" sz="1600" b="1" dirty="0" err="1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WaitQueue</a:t>
              </a:r>
              <a:r>
                <a:rPr lang="en-US" altLang="zh-CN" sz="1600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q;</a:t>
              </a:r>
            </a:p>
            <a:p>
              <a:pPr>
                <a:lnSpc>
                  <a:spcPct val="70000"/>
                </a:lnSpc>
              </a:pPr>
              <a:r>
                <a:rPr lang="en-US" altLang="zh-CN" sz="1600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}</a:t>
              </a:r>
            </a:p>
            <a:p>
              <a:pPr>
                <a:lnSpc>
                  <a:spcPct val="70000"/>
                </a:lnSpc>
              </a:pPr>
              <a:endPara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ct val="70000"/>
                </a:lnSpc>
              </a:pPr>
              <a:endPara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ct val="70000"/>
                </a:lnSpc>
              </a:pPr>
              <a:endPara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ct val="70000"/>
                </a:lnSpc>
              </a:pPr>
              <a:endPara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ct val="70000"/>
                </a:lnSpc>
              </a:pPr>
              <a:endPara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ct val="70000"/>
                </a:lnSpc>
              </a:pPr>
              <a:endPara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ct val="70000"/>
                </a:lnSpc>
              </a:pPr>
              <a:endPara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ct val="70000"/>
                </a:lnSpc>
              </a:pPr>
              <a:endPara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ct val="70000"/>
                </a:lnSpc>
              </a:pPr>
              <a:endPara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ct val="70000"/>
                </a:lnSpc>
              </a:pPr>
              <a:endPara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ct val="70000"/>
                </a:lnSpc>
              </a:pPr>
              <a:endPara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ct val="70000"/>
                </a:lnSpc>
              </a:pPr>
              <a:endPara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ct val="70000"/>
                </a:lnSpc>
              </a:pPr>
              <a:endPara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436096" y="779275"/>
              <a:ext cx="12858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11576A"/>
                  </a:solidFill>
                </a:rPr>
                <a:t>无忙等待</a:t>
              </a:r>
            </a:p>
          </p:txBody>
        </p:sp>
      </p:grp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6113120" y="2926096"/>
            <a:ext cx="4554880" cy="1144929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Lock::Acquire() 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while (test-and-set(value)) {</a:t>
            </a:r>
          </a:p>
          <a:p>
            <a:pPr>
              <a:lnSpc>
                <a:spcPct val="70000"/>
              </a:lnSpc>
            </a:pPr>
            <a:r>
              <a:rPr lang="en-US" altLang="zh-CN" sz="1600" b="1" dirty="0">
                <a:solidFill>
                  <a:srgbClr val="11576A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add 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this TCB to wait queue q;</a:t>
            </a:r>
          </a:p>
          <a:p>
            <a:pPr>
              <a:lnSpc>
                <a:spcPct val="70000"/>
              </a:lnSpc>
            </a:pPr>
            <a:r>
              <a:rPr lang="en-US" altLang="zh-CN" sz="1600" b="1" dirty="0">
                <a:solidFill>
                  <a:srgbClr val="11576A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schedule();</a:t>
            </a:r>
          </a:p>
          <a:p>
            <a:pPr>
              <a:lnSpc>
                <a:spcPct val="70000"/>
              </a:lnSpc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}</a:t>
            </a:r>
          </a:p>
          <a:p>
            <a:pPr>
              <a:lnSpc>
                <a:spcPct val="70000"/>
              </a:lnSpc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6113120" y="4176082"/>
            <a:ext cx="4087336" cy="972574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Lock::Release() 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value = 0;</a:t>
            </a:r>
          </a:p>
          <a:p>
            <a:pPr>
              <a:lnSpc>
                <a:spcPct val="70000"/>
              </a:lnSpc>
            </a:pPr>
            <a:r>
              <a:rPr lang="en-US" altLang="zh-CN" sz="1600" b="1" dirty="0">
                <a:solidFill>
                  <a:srgbClr val="11576A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remove</a:t>
            </a:r>
            <a:r>
              <a:rPr lang="en-US" altLang="zh-CN" sz="1600" b="1" dirty="0">
                <a:solidFill>
                  <a:srgbClr val="11576A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one thread t from q;</a:t>
            </a:r>
          </a:p>
          <a:p>
            <a:pPr>
              <a:lnSpc>
                <a:spcPct val="70000"/>
              </a:lnSpc>
            </a:pPr>
            <a:r>
              <a:rPr lang="en-US" altLang="zh-CN" sz="1600" b="1" dirty="0">
                <a:solidFill>
                  <a:srgbClr val="11576A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wakeup(t)</a:t>
            </a:r>
            <a:r>
              <a:rPr lang="en-US" altLang="zh-CN" sz="1600" b="1" dirty="0">
                <a:solidFill>
                  <a:srgbClr val="11576A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0BA1E002-EF70-4F7D-EBE9-5DC59DCC6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43F890D-E2DB-DB3A-D350-4E39A9A03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98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5" name="灯片编号占位符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D467D9C-11B2-4482-BA5C-FB7526E35826}" type="slidenum">
              <a:rPr lang="en-US" altLang="ko-KR" sz="12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ko-KR" sz="1200">
              <a:solidFill>
                <a:schemeClr val="bg1"/>
              </a:solidFill>
            </a:endParaRPr>
          </a:p>
        </p:txBody>
      </p:sp>
      <p:sp>
        <p:nvSpPr>
          <p:cNvPr id="16896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Sleep-Wake up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Design rules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OS provide “atomic action” mechanism, a special kind of system call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Blocked process will sleep until it is waken up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CPU is not wasted, both mutual exclusion and Synchronism can be resolved via this mechanism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Methods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Simple sleep-wake up solution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Semaphore solution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Monitor solution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8331200" y="6508750"/>
            <a:ext cx="38608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3" name="灯片编号占位符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D3D8880-3F1D-41A8-AC1E-57A77B9330FD}" type="slidenum">
              <a:rPr lang="en-US" altLang="ko-KR" sz="12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altLang="ko-KR" sz="1200">
              <a:solidFill>
                <a:schemeClr val="bg1"/>
              </a:solidFill>
            </a:endParaRPr>
          </a:p>
        </p:txBody>
      </p:sp>
      <p:sp>
        <p:nvSpPr>
          <p:cNvPr id="171010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Simple Sleep-Wake up solution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Primitive: atomic action supported by OS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Sleep(): block the caller process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Wakeup(PID):wake the process whose ID is PID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Application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Check race condition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If the race condition is not available, call Sleep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When the mutual exclusion process leave the CR, it will wake up the sleep process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Risk</a:t>
            </a:r>
            <a:r>
              <a:rPr lang="en-US" altLang="zh-CN" dirty="0">
                <a:ea typeface="宋体" pitchFamily="2" charset="-122"/>
              </a:rPr>
              <a:t>: the waking up signal may be lost, extended data structure should be designed for stability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Disadvantage: this solution is not universal and efficient for multiple processes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4294967295"/>
          </p:nvPr>
        </p:nvSpPr>
        <p:spPr>
          <a:xfrm>
            <a:off x="0" y="6508750"/>
            <a:ext cx="33528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dirty="0"/>
              <a:t>Operating System</a:t>
            </a:r>
            <a:endParaRPr lang="en-US" altLang="ko-KR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8331200" y="6508750"/>
            <a:ext cx="38608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61" name="灯片编号占位符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8E268AA-A51C-4C58-932B-6BE6FEA05C89}" type="slidenum">
              <a:rPr lang="en-US" altLang="ko-KR" sz="12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US" altLang="ko-KR" sz="1200">
              <a:solidFill>
                <a:schemeClr val="bg1"/>
              </a:solidFill>
            </a:endParaRPr>
          </a:p>
        </p:txBody>
      </p:sp>
      <p:sp>
        <p:nvSpPr>
          <p:cNvPr id="173058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Solution of “Producer-Consumer”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4294967295"/>
          </p:nvPr>
        </p:nvSpPr>
        <p:spPr>
          <a:xfrm>
            <a:off x="0" y="6508750"/>
            <a:ext cx="33528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dirty="0"/>
              <a:t>Operating System</a:t>
            </a:r>
            <a:endParaRPr lang="en-US" altLang="ko-KR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8331200" y="6508750"/>
            <a:ext cx="38608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4667250" y="1568451"/>
            <a:ext cx="2857500" cy="3914775"/>
          </a:xfrm>
          <a:prstGeom prst="rect">
            <a:avLst/>
          </a:prstGeom>
          <a:noFill/>
          <a:ln w="9525">
            <a:solidFill>
              <a:srgbClr val="9C4E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Producer</a:t>
            </a:r>
            <a:endParaRPr lang="zh-CN" altLang="en-US" b="1" dirty="0">
              <a:solidFill>
                <a:srgbClr val="9C4E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While(TRUE)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{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Produce-Item();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if(count == N)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sleep();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Enter-item();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count = count + 1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if(count == 1)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wakeup(consumer);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2390775" y="1639888"/>
            <a:ext cx="2205038" cy="10334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＃</a:t>
            </a: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define N 100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lock </a:t>
            </a:r>
            <a:r>
              <a:rPr lang="zh-CN" altLang="en-US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＝ </a:t>
            </a: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count = 0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7646988" y="1568451"/>
            <a:ext cx="2806700" cy="3914775"/>
          </a:xfrm>
          <a:prstGeom prst="rect">
            <a:avLst/>
          </a:prstGeom>
          <a:noFill/>
          <a:ln w="9525">
            <a:solidFill>
              <a:srgbClr val="9C4E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Comsumer</a:t>
            </a:r>
            <a:endParaRPr lang="zh-CN" altLang="en-US" b="1" dirty="0">
              <a:solidFill>
                <a:srgbClr val="9C4E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While(TRUE)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{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if(count == 0)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sleep();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Remove-Item();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count = count - 1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if(count == N-1)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wakeup(producer);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Consume-item();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5" name="灯片编号占位符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59CACC9-A1B2-40DD-9574-E6D856762380}" type="slidenum">
              <a:rPr lang="en-US" altLang="ko-KR" sz="12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US" altLang="ko-KR" sz="1200">
              <a:solidFill>
                <a:schemeClr val="bg1"/>
              </a:solidFill>
            </a:endParaRPr>
          </a:p>
        </p:txBody>
      </p:sp>
      <p:sp>
        <p:nvSpPr>
          <p:cNvPr id="17408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Disadvantage of this solution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8331200" y="6508750"/>
            <a:ext cx="38608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4595813" y="2652713"/>
            <a:ext cx="2857500" cy="1033462"/>
          </a:xfrm>
          <a:prstGeom prst="rect">
            <a:avLst/>
          </a:prstGeom>
          <a:solidFill>
            <a:srgbClr val="FFFF99"/>
          </a:solidFill>
          <a:ln w="9525">
            <a:solidFill>
              <a:srgbClr val="9C4E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Producer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…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…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…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…</a:t>
            </a:r>
            <a:endParaRPr lang="en-US" altLang="zh-CN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wakeup(consumer);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2389188" y="1644651"/>
            <a:ext cx="2063750" cy="1033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＃</a:t>
            </a: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define N 100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lock </a:t>
            </a:r>
            <a:r>
              <a:rPr lang="zh-CN" altLang="en-US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＝ </a:t>
            </a: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count = 0</a:t>
            </a: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4764088" y="1357313"/>
            <a:ext cx="2520950" cy="1033462"/>
          </a:xfrm>
          <a:prstGeom prst="rect">
            <a:avLst/>
          </a:prstGeom>
          <a:solidFill>
            <a:srgbClr val="CCFFFF"/>
          </a:solidFill>
          <a:ln w="9525">
            <a:solidFill>
              <a:srgbClr val="9C4E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Consumer</a:t>
            </a:r>
            <a:endParaRPr lang="zh-CN" altLang="en-US" b="1" dirty="0">
              <a:solidFill>
                <a:srgbClr val="9C4E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…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…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…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…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…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if(count == 0)</a:t>
            </a: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4764088" y="3876675"/>
            <a:ext cx="2520950" cy="674688"/>
          </a:xfrm>
          <a:prstGeom prst="rect">
            <a:avLst/>
          </a:prstGeom>
          <a:solidFill>
            <a:srgbClr val="CCFFFF"/>
          </a:solidFill>
          <a:ln w="9525">
            <a:solidFill>
              <a:srgbClr val="9C4E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Comsumer</a:t>
            </a:r>
            <a:endParaRPr lang="zh-CN" altLang="en-US" b="1" dirty="0">
              <a:solidFill>
                <a:srgbClr val="9C4E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sleep();</a:t>
            </a: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4764088" y="4741864"/>
            <a:ext cx="2520950" cy="674687"/>
          </a:xfrm>
          <a:prstGeom prst="rect">
            <a:avLst/>
          </a:prstGeom>
          <a:solidFill>
            <a:srgbClr val="FFFF99"/>
          </a:solidFill>
          <a:ln w="9525">
            <a:solidFill>
              <a:srgbClr val="9C4E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Producer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…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…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…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…</a:t>
            </a:r>
            <a:endParaRPr lang="en-US" altLang="zh-CN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4764088" y="5605464"/>
            <a:ext cx="2520950" cy="674687"/>
          </a:xfrm>
          <a:prstGeom prst="rect">
            <a:avLst/>
          </a:prstGeom>
          <a:solidFill>
            <a:srgbClr val="FFFF99"/>
          </a:solidFill>
          <a:ln w="9525">
            <a:solidFill>
              <a:srgbClr val="9C4E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Char char="•"/>
              <a:defRPr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Producer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sleep()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；</a:t>
            </a:r>
          </a:p>
        </p:txBody>
      </p:sp>
      <p:sp>
        <p:nvSpPr>
          <p:cNvPr id="18" name="AutoShape 10"/>
          <p:cNvSpPr>
            <a:spLocks/>
          </p:cNvSpPr>
          <p:nvPr/>
        </p:nvSpPr>
        <p:spPr bwMode="auto">
          <a:xfrm>
            <a:off x="7500939" y="2149476"/>
            <a:ext cx="3024187" cy="779463"/>
          </a:xfrm>
          <a:prstGeom prst="borderCallout2">
            <a:avLst>
              <a:gd name="adj1" fmla="val 17648"/>
              <a:gd name="adj2" fmla="val -2782"/>
              <a:gd name="adj3" fmla="val 17648"/>
              <a:gd name="adj4" fmla="val -15546"/>
              <a:gd name="adj5" fmla="val 74755"/>
              <a:gd name="adj6" fmla="val -28769"/>
            </a:avLst>
          </a:prstGeom>
          <a:noFill/>
          <a:ln w="9525">
            <a:solidFill>
              <a:srgbClr val="000000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</a:rPr>
              <a:t>CPU switch, consumer doesn’t sleep</a:t>
            </a:r>
          </a:p>
        </p:txBody>
      </p:sp>
      <p:sp>
        <p:nvSpPr>
          <p:cNvPr id="19" name="AutoShape 11"/>
          <p:cNvSpPr>
            <a:spLocks/>
          </p:cNvSpPr>
          <p:nvPr/>
        </p:nvSpPr>
        <p:spPr bwMode="auto">
          <a:xfrm>
            <a:off x="7645400" y="3300413"/>
            <a:ext cx="2736850" cy="647700"/>
          </a:xfrm>
          <a:prstGeom prst="borderCallout2">
            <a:avLst>
              <a:gd name="adj1" fmla="val 17648"/>
              <a:gd name="adj2" fmla="val -2782"/>
              <a:gd name="adj3" fmla="val 17648"/>
              <a:gd name="adj4" fmla="val -8815"/>
              <a:gd name="adj5" fmla="val 18627"/>
              <a:gd name="adj6" fmla="val -14095"/>
            </a:avLst>
          </a:prstGeom>
          <a:noFill/>
          <a:ln w="9525">
            <a:solidFill>
              <a:srgbClr val="000000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</a:rPr>
              <a:t>Producer try to wake up consumer</a:t>
            </a:r>
          </a:p>
        </p:txBody>
      </p:sp>
      <p:sp>
        <p:nvSpPr>
          <p:cNvPr id="20" name="AutoShape 12"/>
          <p:cNvSpPr>
            <a:spLocks/>
          </p:cNvSpPr>
          <p:nvPr/>
        </p:nvSpPr>
        <p:spPr bwMode="auto">
          <a:xfrm>
            <a:off x="7572375" y="4237039"/>
            <a:ext cx="2736850" cy="763587"/>
          </a:xfrm>
          <a:prstGeom prst="borderCallout2">
            <a:avLst>
              <a:gd name="adj1" fmla="val 17648"/>
              <a:gd name="adj2" fmla="val -2782"/>
              <a:gd name="adj3" fmla="val 17648"/>
              <a:gd name="adj4" fmla="val -17287"/>
              <a:gd name="adj5" fmla="val 23037"/>
              <a:gd name="adj6" fmla="val -32773"/>
            </a:avLst>
          </a:prstGeom>
          <a:noFill/>
          <a:ln w="9525">
            <a:solidFill>
              <a:srgbClr val="000000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</a:rPr>
              <a:t>Consumer lost the wake up signal, and sleep</a:t>
            </a:r>
            <a:endParaRPr lang="zh-CN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1" name="AutoShape 13"/>
          <p:cNvSpPr>
            <a:spLocks/>
          </p:cNvSpPr>
          <p:nvPr/>
        </p:nvSpPr>
        <p:spPr bwMode="auto">
          <a:xfrm>
            <a:off x="7572375" y="5245100"/>
            <a:ext cx="2736850" cy="827088"/>
          </a:xfrm>
          <a:prstGeom prst="borderCallout2">
            <a:avLst>
              <a:gd name="adj1" fmla="val 17648"/>
              <a:gd name="adj2" fmla="val -2782"/>
              <a:gd name="adj3" fmla="val 17648"/>
              <a:gd name="adj4" fmla="val -10093"/>
              <a:gd name="adj5" fmla="val 35862"/>
              <a:gd name="adj6" fmla="val -25346"/>
            </a:avLst>
          </a:prstGeom>
          <a:noFill/>
          <a:ln w="9525">
            <a:solidFill>
              <a:srgbClr val="000000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</a:rPr>
              <a:t>Producer will fill the buffer to full, and sleep</a:t>
            </a:r>
            <a:endParaRPr lang="zh-CN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A0760CC-D59E-2433-6897-913CB5AEAD17}"/>
              </a:ext>
            </a:extLst>
          </p:cNvPr>
          <p:cNvSpPr txBox="1"/>
          <p:nvPr/>
        </p:nvSpPr>
        <p:spPr>
          <a:xfrm>
            <a:off x="2501900" y="3212976"/>
            <a:ext cx="19510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与锁变量的先检测后修改类似，先检测状态，再决定是否发生休眠同样会发生问题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3" name="灯片编号占位符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3F63BE7-0DD7-4F5C-ABAF-3A1D929637EA}" type="slidenum">
              <a:rPr lang="en-US" altLang="ko-KR" sz="12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US" altLang="ko-KR" sz="1200">
              <a:solidFill>
                <a:schemeClr val="bg1"/>
              </a:solidFill>
            </a:endParaRPr>
          </a:p>
        </p:txBody>
      </p:sp>
      <p:sp>
        <p:nvSpPr>
          <p:cNvPr id="176130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Semaphore solution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Design rules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Semaphore: data structure supported by OS, stores the accumulate values of operations on race conditions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P/V primitives: operations on semaphore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 err="1">
                <a:ea typeface="宋体" pitchFamily="2" charset="-122"/>
              </a:rPr>
              <a:t>Dijkstra</a:t>
            </a:r>
            <a:r>
              <a:rPr lang="en-US" altLang="zh-CN" dirty="0">
                <a:ea typeface="宋体" pitchFamily="2" charset="-122"/>
              </a:rPr>
              <a:t>: proposed </a:t>
            </a:r>
            <a:r>
              <a:rPr lang="en-US" altLang="zh-CN" dirty="0" err="1">
                <a:ea typeface="宋体" pitchFamily="2" charset="-122"/>
              </a:rPr>
              <a:t>Probern</a:t>
            </a:r>
            <a:r>
              <a:rPr lang="en-US" altLang="zh-CN" dirty="0">
                <a:ea typeface="宋体" pitchFamily="2" charset="-122"/>
              </a:rPr>
              <a:t> and </a:t>
            </a:r>
            <a:r>
              <a:rPr lang="en-US" altLang="zh-CN" dirty="0" err="1">
                <a:ea typeface="宋体" pitchFamily="2" charset="-122"/>
              </a:rPr>
              <a:t>Verhogen</a:t>
            </a:r>
            <a:r>
              <a:rPr lang="en-US" altLang="zh-CN" dirty="0">
                <a:ea typeface="宋体" pitchFamily="2" charset="-122"/>
              </a:rPr>
              <a:t> primitives in 1965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Application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Semaphore’s value: the total times of race condition checking caused by all related processes, &gt;=0 means the environment is safe, &lt;0 means the CR is unavailable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Down primitive: decrease the semaphores by 1, if &lt; 0 then block current process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Up primitive: increase the semaphore by 1, if &lt;= 0 then wake up process blocked by this semaphore</a:t>
            </a:r>
          </a:p>
          <a:p>
            <a:pPr lvl="1">
              <a:lnSpc>
                <a:spcPct val="110000"/>
              </a:lnSpc>
              <a:defRPr/>
            </a:pPr>
            <a:endParaRPr lang="en-US" altLang="zh-CN" dirty="0">
              <a:ea typeface="宋体" pitchFamily="2" charset="-122"/>
            </a:endParaRPr>
          </a:p>
          <a:p>
            <a:pPr lvl="1">
              <a:lnSpc>
                <a:spcPct val="110000"/>
              </a:lnSpc>
              <a:defRPr/>
            </a:pPr>
            <a:endParaRPr lang="en-US" altLang="zh-CN" dirty="0">
              <a:ea typeface="宋体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8331200" y="6508750"/>
            <a:ext cx="38608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1952596" y="1084930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信号量</a:t>
            </a:r>
            <a:r>
              <a:rPr lang="en-US" altLang="zh-CN" dirty="0"/>
              <a:t>(semaphore)</a:t>
            </a:r>
            <a:endParaRPr lang="zh-CN" altLang="en-US" sz="4800" dirty="0"/>
          </a:p>
        </p:txBody>
      </p:sp>
      <p:grpSp>
        <p:nvGrpSpPr>
          <p:cNvPr id="2" name="组合 1"/>
          <p:cNvGrpSpPr/>
          <p:nvPr/>
        </p:nvGrpSpPr>
        <p:grpSpPr>
          <a:xfrm>
            <a:off x="2368895" y="1672674"/>
            <a:ext cx="3295059" cy="428628"/>
            <a:chOff x="844893" y="782404"/>
            <a:chExt cx="3295059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782404"/>
              <a:ext cx="299697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 dirty="0"/>
                <a:t>信号是一种抽象数据类型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78240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786422" y="2015350"/>
            <a:ext cx="5109778" cy="355598"/>
            <a:chOff x="1262422" y="1125080"/>
            <a:chExt cx="5109778" cy="355598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22985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1125080"/>
              <a:ext cx="4977215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/>
                <a:t>由一个整形</a:t>
              </a:r>
              <a:r>
                <a:rPr lang="en-US" altLang="zh-CN" sz="1800" dirty="0"/>
                <a:t> (</a:t>
              </a:r>
              <a:r>
                <a:rPr lang="en-US" altLang="zh-CN" sz="1800" dirty="0" err="1">
                  <a:solidFill>
                    <a:srgbClr val="C00000"/>
                  </a:solidFill>
                </a:rPr>
                <a:t>sem</a:t>
              </a:r>
              <a:r>
                <a:rPr lang="en-US" altLang="zh-CN" sz="1800" dirty="0"/>
                <a:t>)</a:t>
              </a:r>
              <a:r>
                <a:rPr lang="zh-CN" altLang="en-US" sz="1800" dirty="0"/>
                <a:t>变量和两个原子操作组成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786319" y="2255287"/>
            <a:ext cx="5256584" cy="333151"/>
            <a:chOff x="1259632" y="1418764"/>
            <a:chExt cx="5256584" cy="333151"/>
          </a:xfrm>
        </p:grpSpPr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9632" y="1534397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394986" y="1418764"/>
              <a:ext cx="5121230" cy="333151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1" indent="-269875"/>
              <a:r>
                <a:rPr lang="en-US" altLang="zh-CN" sz="1800" dirty="0">
                  <a:solidFill>
                    <a:srgbClr val="C00000"/>
                  </a:solidFill>
                </a:rPr>
                <a:t>P()</a:t>
              </a:r>
              <a:endParaRPr lang="zh-CN" altLang="en-US" sz="1600" dirty="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783632" y="2990141"/>
            <a:ext cx="6169888" cy="347432"/>
            <a:chOff x="1259632" y="1993450"/>
            <a:chExt cx="6169888" cy="347432"/>
          </a:xfrm>
        </p:grpSpPr>
        <p:pic>
          <p:nvPicPr>
            <p:cNvPr id="13" name="图片 1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9632" y="2108325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4" name="内容占位符 2"/>
            <p:cNvSpPr txBox="1">
              <a:spLocks/>
            </p:cNvSpPr>
            <p:nvPr/>
          </p:nvSpPr>
          <p:spPr>
            <a:xfrm>
              <a:off x="1394986" y="1993450"/>
              <a:ext cx="6034534" cy="34743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en-US" altLang="zh-CN" sz="1800" dirty="0">
                  <a:solidFill>
                    <a:srgbClr val="C00000"/>
                  </a:solidFill>
                </a:rPr>
                <a:t>V()</a:t>
              </a:r>
              <a:endParaRPr lang="zh-CN" altLang="en-US" sz="1400" dirty="0"/>
            </a:p>
          </p:txBody>
        </p:sp>
      </p:grpSp>
      <p:pic>
        <p:nvPicPr>
          <p:cNvPr id="27" name="Picture 6" descr="MCj0307358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23615" y="3441983"/>
            <a:ext cx="98425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9" descr="MCj0307358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23615" y="4183002"/>
            <a:ext cx="98425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10" descr="MCj0307358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7847" y="4777805"/>
            <a:ext cx="98425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6" name="Group 7"/>
          <p:cNvGrpSpPr>
            <a:grpSpLocks/>
          </p:cNvGrpSpPr>
          <p:nvPr/>
        </p:nvGrpSpPr>
        <p:grpSpPr bwMode="auto">
          <a:xfrm>
            <a:off x="2559574" y="5367362"/>
            <a:ext cx="7351713" cy="869951"/>
            <a:chOff x="15" y="374"/>
            <a:chExt cx="4631" cy="548"/>
          </a:xfrm>
        </p:grpSpPr>
        <p:sp>
          <p:nvSpPr>
            <p:cNvPr id="37" name="Line 12"/>
            <p:cNvSpPr>
              <a:spLocks noChangeShapeType="1"/>
            </p:cNvSpPr>
            <p:nvPr/>
          </p:nvSpPr>
          <p:spPr bwMode="auto">
            <a:xfrm>
              <a:off x="15" y="624"/>
              <a:ext cx="139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8" name="Line 13"/>
            <p:cNvSpPr>
              <a:spLocks noChangeShapeType="1"/>
            </p:cNvSpPr>
            <p:nvPr/>
          </p:nvSpPr>
          <p:spPr bwMode="auto">
            <a:xfrm>
              <a:off x="1872" y="374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9" name="Line 14"/>
            <p:cNvSpPr>
              <a:spLocks noChangeShapeType="1"/>
            </p:cNvSpPr>
            <p:nvPr/>
          </p:nvSpPr>
          <p:spPr bwMode="auto">
            <a:xfrm>
              <a:off x="1872" y="922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0" name="Freeform 15"/>
            <p:cNvSpPr>
              <a:spLocks/>
            </p:cNvSpPr>
            <p:nvPr/>
          </p:nvSpPr>
          <p:spPr bwMode="auto">
            <a:xfrm>
              <a:off x="1392" y="374"/>
              <a:ext cx="480" cy="259"/>
            </a:xfrm>
            <a:custGeom>
              <a:avLst/>
              <a:gdLst>
                <a:gd name="T0" fmla="*/ 0 w 480"/>
                <a:gd name="T1" fmla="*/ 94 h 294"/>
                <a:gd name="T2" fmla="*/ 144 w 480"/>
                <a:gd name="T3" fmla="*/ 77 h 294"/>
                <a:gd name="T4" fmla="*/ 336 w 480"/>
                <a:gd name="T5" fmla="*/ 16 h 294"/>
                <a:gd name="T6" fmla="*/ 480 w 480"/>
                <a:gd name="T7" fmla="*/ 0 h 2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294"/>
                <a:gd name="T14" fmla="*/ 480 w 480"/>
                <a:gd name="T15" fmla="*/ 294 h 2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294">
                  <a:moveTo>
                    <a:pt x="0" y="294"/>
                  </a:moveTo>
                  <a:cubicBezTo>
                    <a:pt x="23" y="293"/>
                    <a:pt x="88" y="281"/>
                    <a:pt x="144" y="240"/>
                  </a:cubicBezTo>
                  <a:cubicBezTo>
                    <a:pt x="200" y="199"/>
                    <a:pt x="280" y="88"/>
                    <a:pt x="336" y="48"/>
                  </a:cubicBezTo>
                  <a:cubicBezTo>
                    <a:pt x="392" y="8"/>
                    <a:pt x="436" y="4"/>
                    <a:pt x="480" y="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1" name="Freeform 16"/>
            <p:cNvSpPr>
              <a:spLocks/>
            </p:cNvSpPr>
            <p:nvPr/>
          </p:nvSpPr>
          <p:spPr bwMode="auto">
            <a:xfrm flipV="1">
              <a:off x="1392" y="620"/>
              <a:ext cx="528" cy="302"/>
            </a:xfrm>
            <a:custGeom>
              <a:avLst/>
              <a:gdLst>
                <a:gd name="T0" fmla="*/ 0 w 480"/>
                <a:gd name="T1" fmla="*/ 479 h 285"/>
                <a:gd name="T2" fmla="*/ 338 w 480"/>
                <a:gd name="T3" fmla="*/ 403 h 285"/>
                <a:gd name="T4" fmla="*/ 794 w 480"/>
                <a:gd name="T5" fmla="*/ 81 h 285"/>
                <a:gd name="T6" fmla="*/ 1132 w 480"/>
                <a:gd name="T7" fmla="*/ 0 h 28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285"/>
                <a:gd name="T14" fmla="*/ 480 w 480"/>
                <a:gd name="T15" fmla="*/ 285 h 28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285">
                  <a:moveTo>
                    <a:pt x="0" y="285"/>
                  </a:moveTo>
                  <a:cubicBezTo>
                    <a:pt x="46" y="281"/>
                    <a:pt x="88" y="279"/>
                    <a:pt x="144" y="240"/>
                  </a:cubicBezTo>
                  <a:cubicBezTo>
                    <a:pt x="200" y="201"/>
                    <a:pt x="280" y="88"/>
                    <a:pt x="336" y="48"/>
                  </a:cubicBezTo>
                  <a:cubicBezTo>
                    <a:pt x="392" y="8"/>
                    <a:pt x="436" y="4"/>
                    <a:pt x="480" y="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2" name="Freeform 17"/>
            <p:cNvSpPr>
              <a:spLocks/>
            </p:cNvSpPr>
            <p:nvPr/>
          </p:nvSpPr>
          <p:spPr bwMode="auto">
            <a:xfrm flipH="1">
              <a:off x="3264" y="374"/>
              <a:ext cx="480" cy="259"/>
            </a:xfrm>
            <a:custGeom>
              <a:avLst/>
              <a:gdLst>
                <a:gd name="T0" fmla="*/ 0 w 480"/>
                <a:gd name="T1" fmla="*/ 94 h 294"/>
                <a:gd name="T2" fmla="*/ 144 w 480"/>
                <a:gd name="T3" fmla="*/ 77 h 294"/>
                <a:gd name="T4" fmla="*/ 336 w 480"/>
                <a:gd name="T5" fmla="*/ 16 h 294"/>
                <a:gd name="T6" fmla="*/ 480 w 480"/>
                <a:gd name="T7" fmla="*/ 0 h 2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294"/>
                <a:gd name="T14" fmla="*/ 480 w 480"/>
                <a:gd name="T15" fmla="*/ 294 h 2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294">
                  <a:moveTo>
                    <a:pt x="0" y="294"/>
                  </a:moveTo>
                  <a:cubicBezTo>
                    <a:pt x="34" y="286"/>
                    <a:pt x="88" y="281"/>
                    <a:pt x="144" y="240"/>
                  </a:cubicBezTo>
                  <a:cubicBezTo>
                    <a:pt x="200" y="199"/>
                    <a:pt x="280" y="88"/>
                    <a:pt x="336" y="48"/>
                  </a:cubicBezTo>
                  <a:cubicBezTo>
                    <a:pt x="392" y="8"/>
                    <a:pt x="436" y="4"/>
                    <a:pt x="480" y="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3" name="Freeform 18"/>
            <p:cNvSpPr>
              <a:spLocks/>
            </p:cNvSpPr>
            <p:nvPr/>
          </p:nvSpPr>
          <p:spPr bwMode="auto">
            <a:xfrm flipH="1" flipV="1">
              <a:off x="3264" y="629"/>
              <a:ext cx="480" cy="293"/>
            </a:xfrm>
            <a:custGeom>
              <a:avLst/>
              <a:gdLst>
                <a:gd name="T0" fmla="*/ 0 w 436"/>
                <a:gd name="T1" fmla="*/ 453 h 277"/>
                <a:gd name="T2" fmla="*/ 237 w 436"/>
                <a:gd name="T3" fmla="*/ 398 h 277"/>
                <a:gd name="T4" fmla="*/ 692 w 436"/>
                <a:gd name="T5" fmla="*/ 79 h 277"/>
                <a:gd name="T6" fmla="*/ 1035 w 436"/>
                <a:gd name="T7" fmla="*/ 0 h 27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6"/>
                <a:gd name="T13" fmla="*/ 0 h 277"/>
                <a:gd name="T14" fmla="*/ 436 w 436"/>
                <a:gd name="T15" fmla="*/ 277 h 27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6" h="277">
                  <a:moveTo>
                    <a:pt x="0" y="272"/>
                  </a:moveTo>
                  <a:cubicBezTo>
                    <a:pt x="34" y="273"/>
                    <a:pt x="51" y="277"/>
                    <a:pt x="100" y="240"/>
                  </a:cubicBezTo>
                  <a:cubicBezTo>
                    <a:pt x="149" y="203"/>
                    <a:pt x="236" y="88"/>
                    <a:pt x="292" y="48"/>
                  </a:cubicBezTo>
                  <a:cubicBezTo>
                    <a:pt x="348" y="8"/>
                    <a:pt x="392" y="4"/>
                    <a:pt x="436" y="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4" name="Line 19"/>
            <p:cNvSpPr>
              <a:spLocks noChangeShapeType="1"/>
            </p:cNvSpPr>
            <p:nvPr/>
          </p:nvSpPr>
          <p:spPr bwMode="auto">
            <a:xfrm>
              <a:off x="3734" y="629"/>
              <a:ext cx="9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pic>
        <p:nvPicPr>
          <p:cNvPr id="46" name="Picture 27" descr="MCj0307358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7847" y="5367362"/>
            <a:ext cx="98425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3"/>
          <p:cNvGrpSpPr/>
          <p:nvPr/>
        </p:nvGrpSpPr>
        <p:grpSpPr>
          <a:xfrm>
            <a:off x="978543" y="4094750"/>
            <a:ext cx="4227173" cy="844007"/>
            <a:chOff x="844893" y="2524812"/>
            <a:chExt cx="4227173" cy="844007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2524812"/>
              <a:ext cx="299697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/>
                <a:t>信号量与铁路的类比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252481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7" name="图片 1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98677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8" name="内容占位符 2"/>
            <p:cNvSpPr txBox="1">
              <a:spLocks/>
            </p:cNvSpPr>
            <p:nvPr/>
          </p:nvSpPr>
          <p:spPr>
            <a:xfrm>
              <a:off x="1394985" y="2882002"/>
              <a:ext cx="3677081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sz="1800" dirty="0"/>
                <a:t>2</a:t>
              </a:r>
              <a:r>
                <a:rPr lang="zh-CN" altLang="en-US" sz="1800" dirty="0"/>
                <a:t>个站台的车站</a:t>
              </a:r>
              <a:endParaRPr lang="en-US" altLang="zh-CN" sz="1800" dirty="0"/>
            </a:p>
            <a:p>
              <a:pPr marL="0" lvl="1" indent="0">
                <a:lnSpc>
                  <a:spcPct val="90000"/>
                </a:lnSpc>
              </a:pPr>
              <a:r>
                <a:rPr lang="en-US" altLang="zh-CN" sz="1800" dirty="0"/>
                <a:t>2</a:t>
              </a:r>
              <a:r>
                <a:rPr lang="zh-CN" altLang="en-US" sz="1800" dirty="0"/>
                <a:t>个资源的信号量</a:t>
              </a:r>
            </a:p>
          </p:txBody>
        </p:sp>
        <p:pic>
          <p:nvPicPr>
            <p:cNvPr id="47" name="图片 4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9632" y="3219822"/>
              <a:ext cx="151066" cy="148997"/>
            </a:xfrm>
            <a:prstGeom prst="rect">
              <a:avLst/>
            </a:prstGeom>
            <a:effectLst/>
          </p:spPr>
        </p:pic>
      </p:grpSp>
      <p:pic>
        <p:nvPicPr>
          <p:cNvPr id="48" name="Picture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2547" y="4747702"/>
            <a:ext cx="473075" cy="909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组合 10"/>
          <p:cNvGrpSpPr/>
          <p:nvPr/>
        </p:nvGrpSpPr>
        <p:grpSpPr>
          <a:xfrm>
            <a:off x="3069951" y="2511363"/>
            <a:ext cx="2259665" cy="333151"/>
            <a:chOff x="4752399" y="2696770"/>
            <a:chExt cx="2259665" cy="333151"/>
          </a:xfrm>
        </p:grpSpPr>
        <p:sp>
          <p:nvSpPr>
            <p:cNvPr id="51" name="内容占位符 2"/>
            <p:cNvSpPr txBox="1">
              <a:spLocks/>
            </p:cNvSpPr>
            <p:nvPr/>
          </p:nvSpPr>
          <p:spPr>
            <a:xfrm>
              <a:off x="4846146" y="2696770"/>
              <a:ext cx="2165918" cy="333151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1" indent="-269875"/>
              <a:r>
                <a:rPr lang="en-US" altLang="zh-CN" sz="1600" dirty="0" err="1"/>
                <a:t>sem</a:t>
              </a:r>
              <a:r>
                <a:rPr lang="zh-CN" altLang="en-US" sz="1600" dirty="0"/>
                <a:t>减</a:t>
              </a:r>
              <a:r>
                <a:rPr lang="en-US" altLang="zh-CN" sz="1600" dirty="0"/>
                <a:t>1</a:t>
              </a:r>
            </a:p>
          </p:txBody>
        </p:sp>
        <p:pic>
          <p:nvPicPr>
            <p:cNvPr id="52" name="图片 5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52399" y="2805867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10" name="组合 9"/>
          <p:cNvGrpSpPr/>
          <p:nvPr/>
        </p:nvGrpSpPr>
        <p:grpSpPr>
          <a:xfrm>
            <a:off x="3069949" y="2746207"/>
            <a:ext cx="3875486" cy="333151"/>
            <a:chOff x="4752399" y="2992059"/>
            <a:chExt cx="3875486" cy="333151"/>
          </a:xfrm>
        </p:grpSpPr>
        <p:sp>
          <p:nvSpPr>
            <p:cNvPr id="50" name="内容占位符 2"/>
            <p:cNvSpPr txBox="1">
              <a:spLocks/>
            </p:cNvSpPr>
            <p:nvPr/>
          </p:nvSpPr>
          <p:spPr>
            <a:xfrm>
              <a:off x="4843951" y="2992059"/>
              <a:ext cx="3783934" cy="333151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1" indent="-269875"/>
              <a:r>
                <a:rPr lang="zh-CN" altLang="en-US" sz="1600" dirty="0"/>
                <a:t>如</a:t>
              </a:r>
              <a:r>
                <a:rPr lang="en-US" altLang="zh-CN" sz="1600" dirty="0" err="1"/>
                <a:t>sem</a:t>
              </a:r>
              <a:r>
                <a:rPr lang="en-US" altLang="zh-CN" sz="1600" dirty="0"/>
                <a:t>&lt;0, </a:t>
              </a:r>
              <a:r>
                <a:rPr lang="zh-CN" altLang="en-US" sz="1600" dirty="0"/>
                <a:t>进入等待</a:t>
              </a:r>
              <a:r>
                <a:rPr lang="en-US" altLang="zh-CN" sz="1600" dirty="0"/>
                <a:t>, </a:t>
              </a:r>
              <a:r>
                <a:rPr lang="zh-CN" altLang="en-US" sz="1600" dirty="0"/>
                <a:t>否则继续</a:t>
              </a:r>
            </a:p>
          </p:txBody>
        </p:sp>
        <p:pic>
          <p:nvPicPr>
            <p:cNvPr id="53" name="图片 5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52399" y="3097502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22" name="组合 21"/>
          <p:cNvGrpSpPr/>
          <p:nvPr/>
        </p:nvGrpSpPr>
        <p:grpSpPr>
          <a:xfrm>
            <a:off x="3069951" y="3224987"/>
            <a:ext cx="4287105" cy="379757"/>
            <a:chOff x="4177634" y="2765125"/>
            <a:chExt cx="4287105" cy="379757"/>
          </a:xfrm>
        </p:grpSpPr>
        <p:sp>
          <p:nvSpPr>
            <p:cNvPr id="54" name="内容占位符 2"/>
            <p:cNvSpPr txBox="1">
              <a:spLocks/>
            </p:cNvSpPr>
            <p:nvPr/>
          </p:nvSpPr>
          <p:spPr>
            <a:xfrm>
              <a:off x="4291061" y="2765125"/>
              <a:ext cx="4173678" cy="379757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en-US" altLang="zh-CN" sz="1600" dirty="0" err="1"/>
                <a:t>sem</a:t>
              </a:r>
              <a:r>
                <a:rPr lang="zh-CN" altLang="en-US" sz="1600" dirty="0"/>
                <a:t>加</a:t>
              </a:r>
              <a:r>
                <a:rPr lang="en-US" altLang="zh-CN" sz="1600" dirty="0"/>
                <a:t>1</a:t>
              </a:r>
              <a:endParaRPr lang="zh-CN" altLang="en-US" sz="1400" dirty="0"/>
            </a:p>
          </p:txBody>
        </p:sp>
        <p:pic>
          <p:nvPicPr>
            <p:cNvPr id="56" name="图片 5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77634" y="2884899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21" name="组合 20"/>
          <p:cNvGrpSpPr/>
          <p:nvPr/>
        </p:nvGrpSpPr>
        <p:grpSpPr>
          <a:xfrm>
            <a:off x="3066675" y="3481293"/>
            <a:ext cx="3632449" cy="379757"/>
            <a:chOff x="4179911" y="3111380"/>
            <a:chExt cx="3632449" cy="379757"/>
          </a:xfrm>
        </p:grpSpPr>
        <p:sp>
          <p:nvSpPr>
            <p:cNvPr id="55" name="内容占位符 2"/>
            <p:cNvSpPr txBox="1">
              <a:spLocks/>
            </p:cNvSpPr>
            <p:nvPr/>
          </p:nvSpPr>
          <p:spPr>
            <a:xfrm>
              <a:off x="4291061" y="3111380"/>
              <a:ext cx="3521299" cy="379757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sz="1600" dirty="0"/>
                <a:t>如</a:t>
              </a:r>
              <a:r>
                <a:rPr lang="en-US" altLang="zh-CN" sz="1600" dirty="0"/>
                <a:t>sem≤0,</a:t>
              </a:r>
              <a:r>
                <a:rPr lang="zh-CN" altLang="en-US" sz="1600" dirty="0"/>
                <a:t>唤醒一个等待进程</a:t>
              </a:r>
              <a:endParaRPr lang="zh-CN" altLang="en-US" sz="1400" dirty="0"/>
            </a:p>
          </p:txBody>
        </p:sp>
        <p:pic>
          <p:nvPicPr>
            <p:cNvPr id="57" name="图片 5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79911" y="3212275"/>
              <a:ext cx="151066" cy="148997"/>
            </a:xfrm>
            <a:prstGeom prst="rect">
              <a:avLst/>
            </a:prstGeom>
            <a:effectLst/>
          </p:spPr>
        </p:pic>
      </p:grpSp>
      <p:pic>
        <p:nvPicPr>
          <p:cNvPr id="58" name="Picture 2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8846" y="4747704"/>
            <a:ext cx="473074" cy="909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2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1636" y="4747701"/>
            <a:ext cx="473074" cy="909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内容占位符 2"/>
          <p:cNvSpPr txBox="1">
            <a:spLocks/>
          </p:cNvSpPr>
          <p:nvPr/>
        </p:nvSpPr>
        <p:spPr>
          <a:xfrm>
            <a:off x="3353578" y="2277760"/>
            <a:ext cx="3120240" cy="333151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1" indent="-269875"/>
            <a:r>
              <a:rPr lang="en-US" altLang="zh-CN" sz="1600" dirty="0"/>
              <a:t>(</a:t>
            </a:r>
            <a:r>
              <a:rPr lang="en-US" altLang="zh-CN" sz="1600" dirty="0" err="1"/>
              <a:t>Prolaag</a:t>
            </a:r>
            <a:r>
              <a:rPr lang="en-US" altLang="zh-CN" sz="1600" dirty="0"/>
              <a:t> </a:t>
            </a:r>
            <a:r>
              <a:rPr lang="zh-CN" altLang="en-US" sz="1600" dirty="0"/>
              <a:t>（荷兰语尝试减少）</a:t>
            </a:r>
            <a:r>
              <a:rPr lang="en-US" altLang="zh-CN" sz="1600" dirty="0"/>
              <a:t>)</a:t>
            </a:r>
            <a:endParaRPr lang="zh-CN" altLang="en-US" sz="1600" dirty="0"/>
          </a:p>
        </p:txBody>
      </p:sp>
      <p:sp>
        <p:nvSpPr>
          <p:cNvPr id="60" name="内容占位符 2"/>
          <p:cNvSpPr txBox="1">
            <a:spLocks/>
          </p:cNvSpPr>
          <p:nvPr/>
        </p:nvSpPr>
        <p:spPr>
          <a:xfrm>
            <a:off x="3356786" y="3006782"/>
            <a:ext cx="3047329" cy="347432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/>
            <a:r>
              <a:rPr lang="en-US" altLang="zh-CN" sz="1600" dirty="0"/>
              <a:t>(</a:t>
            </a:r>
            <a:r>
              <a:rPr lang="en-US" altLang="zh-CN" sz="1600" dirty="0" err="1"/>
              <a:t>Verhoog</a:t>
            </a:r>
            <a:r>
              <a:rPr lang="en-US" altLang="zh-CN" sz="1600" dirty="0"/>
              <a:t> </a:t>
            </a:r>
            <a:r>
              <a:rPr lang="zh-CN" altLang="en-US" sz="1600" dirty="0"/>
              <a:t>（荷兰语增加）</a:t>
            </a:r>
            <a:r>
              <a:rPr lang="en-US" altLang="zh-CN" sz="1600" dirty="0"/>
              <a:t>)</a:t>
            </a:r>
            <a:endParaRPr lang="zh-CN" altLang="en-US" sz="1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87A8741-F816-A9C7-93CF-927353D0204A}"/>
              </a:ext>
            </a:extLst>
          </p:cNvPr>
          <p:cNvSpPr txBox="1"/>
          <p:nvPr/>
        </p:nvSpPr>
        <p:spPr>
          <a:xfrm>
            <a:off x="8484301" y="3176726"/>
            <a:ext cx="33270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与</a:t>
            </a:r>
            <a:r>
              <a:rPr lang="en-US" altLang="zh-CN" dirty="0" err="1"/>
              <a:t>TSL</a:t>
            </a:r>
            <a:r>
              <a:rPr lang="zh-CN" altLang="en-US" dirty="0"/>
              <a:t>指令的设计思路类似，信号量把状态检测、改变进程状态封装到了一个不可打断的操作中。</a:t>
            </a:r>
            <a:endParaRPr lang="en-US" altLang="zh-CN" dirty="0"/>
          </a:p>
          <a:p>
            <a:r>
              <a:rPr lang="zh-CN" altLang="en-US" dirty="0"/>
              <a:t>由操作系统负责通过关中断等高权限操作以禁用调度</a:t>
            </a:r>
            <a:endParaRPr lang="en-US" altLang="zh-CN" dirty="0"/>
          </a:p>
          <a:p>
            <a:r>
              <a:rPr lang="zh-CN" altLang="en-US" dirty="0"/>
              <a:t>程序员通过系统调用请求操作</a:t>
            </a:r>
          </a:p>
        </p:txBody>
      </p:sp>
    </p:spTree>
    <p:extLst>
      <p:ext uri="{BB962C8B-B14F-4D97-AF65-F5344CB8AC3E}">
        <p14:creationId xmlns:p14="http://schemas.microsoft.com/office/powerpoint/2010/main" val="283273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20988E-6 L 0 -0.08118 " pathEditMode="relative" rAng="0" ptsTypes="AA">
                                      <p:cBhvr>
                                        <p:cTn id="6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0" presetClass="path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662 0.17569 C 0.40703 0.17939 0.46771 0.18333 0.50195 0.17569 C 0.53607 0.16805 0.52526 0.1368 0.55195 0.12916 C 0.57865 0.12152 0.62057 0.12523 0.6625 0.12916 " pathEditMode="fixed" rAng="0" ptsTypes="AAAA">
                                      <p:cBhvr>
                                        <p:cTn id="81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5794" y="-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0" presetClass="path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505 0.29538 C 0.39623 0.2963 0.45156 0.28959 0.48268 0.29862 C 0.51354 0.30788 0.51237 0.33936 0.53008 0.3507 C 0.54766 0.36204 0.56589 0.372 0.58893 0.36713 C 0.60716 0.37755 0.64714 0.36204 0.6625 0.36389 " pathEditMode="fixed" rAng="0" ptsTypes="AAAAA">
                                      <p:cBhvr>
                                        <p:cTn id="85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5872" y="3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362 0.11343 C 0.34362 0.11413 0.37943 0.11667 0.41537 0.12014 " pathEditMode="fixed" rAng="0" ptsTypes="AA">
                                      <p:cBhvr>
                                        <p:cTn id="100" dur="1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3581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625 0.12916 C 0.7155 0.12477 0.71354 0.12592 0.73672 0.13657 C 0.75977 0.14699 0.7457 0.18102 0.80078 0.19236 C 0.85599 0.2037 1.03216 0.19907 1.1362 0.19791 " pathEditMode="relative" rAng="0" ptsTypes="AAAA">
                                      <p:cBhvr>
                                        <p:cTn id="10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3685" y="3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000"/>
                            </p:stCondLst>
                            <p:childTnLst>
                              <p:par>
                                <p:cTn id="10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537 0.12014 C 0.43438 0.12269 0.45339 0.12547 0.47031 0.11297 C 0.48724 0.10047 0.48646 0.0581 0.51732 0.04607 C 0.54831 0.03472 0.63307 0.04306 0.65625 0.04236 " pathEditMode="relative" rAng="0" ptsTypes="AAAA">
                                      <p:cBhvr>
                                        <p:cTn id="11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2044" y="-3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0" presetClass="path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375 0.02755 C 0.34375 0.02825 0.37943 0.03172 0.41537 0.03426 " pathEditMode="fixed" rAng="0" ptsTypes="AA">
                                      <p:cBhvr>
                                        <p:cTn id="12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3581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59" grpId="1"/>
      <p:bldP spid="60" grpId="0"/>
      <p:bldP spid="60" grpId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5" name="灯片编号占位符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6809DC5-CB00-412A-A205-200484A92EDC}" type="slidenum">
              <a:rPr lang="en-US" altLang="ko-KR" sz="12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ko-KR" sz="1200">
              <a:solidFill>
                <a:schemeClr val="bg1"/>
              </a:solidFill>
            </a:endParaRPr>
          </a:p>
        </p:txBody>
      </p:sp>
      <p:sp>
        <p:nvSpPr>
          <p:cNvPr id="11776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Exclusion: Spooler directory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8331200" y="6508750"/>
            <a:ext cx="38608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5330826" y="1844676"/>
            <a:ext cx="1122363" cy="314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Out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</a:p>
        </p:txBody>
      </p:sp>
      <p:sp>
        <p:nvSpPr>
          <p:cNvPr id="9" name="Text Box 26"/>
          <p:cNvSpPr txBox="1">
            <a:spLocks noChangeArrowheads="1"/>
          </p:cNvSpPr>
          <p:nvPr/>
        </p:nvSpPr>
        <p:spPr bwMode="auto">
          <a:xfrm>
            <a:off x="7202488" y="1844676"/>
            <a:ext cx="1008062" cy="314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</a:p>
        </p:txBody>
      </p:sp>
      <p:sp>
        <p:nvSpPr>
          <p:cNvPr id="10" name="Text Box 27"/>
          <p:cNvSpPr txBox="1">
            <a:spLocks noChangeArrowheads="1"/>
          </p:cNvSpPr>
          <p:nvPr/>
        </p:nvSpPr>
        <p:spPr bwMode="auto">
          <a:xfrm>
            <a:off x="5186364" y="2565401"/>
            <a:ext cx="5184775" cy="1033463"/>
          </a:xfrm>
          <a:prstGeom prst="rect">
            <a:avLst/>
          </a:prstGeom>
          <a:noFill/>
          <a:ln w="9525">
            <a:solidFill>
              <a:srgbClr val="9C4E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Proc A</a:t>
            </a:r>
            <a:r>
              <a:rPr lang="zh-CN" altLang="en-US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  <a:r>
              <a:rPr lang="en-US" altLang="zh-CN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N_f_s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 In;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//In == 7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 altLang="zh-CN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InsertFileIntoSpooler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altLang="zh-CN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N_f_s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In=</a:t>
            </a:r>
            <a:r>
              <a:rPr lang="en-US" altLang="zh-CN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N_f_s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++;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//In == 8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</a:p>
        </p:txBody>
      </p:sp>
      <p:sp>
        <p:nvSpPr>
          <p:cNvPr id="11" name="Text Box 28"/>
          <p:cNvSpPr txBox="1">
            <a:spLocks noChangeArrowheads="1"/>
          </p:cNvSpPr>
          <p:nvPr/>
        </p:nvSpPr>
        <p:spPr bwMode="auto">
          <a:xfrm>
            <a:off x="5186364" y="4387851"/>
            <a:ext cx="5184775" cy="1033463"/>
          </a:xfrm>
          <a:prstGeom prst="rect">
            <a:avLst/>
          </a:prstGeom>
          <a:noFill/>
          <a:ln w="9525">
            <a:solidFill>
              <a:srgbClr val="9C4E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Proc B</a:t>
            </a:r>
            <a:r>
              <a:rPr lang="zh-CN" altLang="en-US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  <a:r>
              <a:rPr lang="en-US" altLang="zh-CN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N_f_s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 In;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//In == 8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 altLang="zh-CN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InsertFileIntoSpooler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altLang="zh-CN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N_f_s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In=</a:t>
            </a:r>
            <a:r>
              <a:rPr lang="en-US" altLang="zh-CN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N_f_s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++;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//In == 9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2809875" y="1700214"/>
            <a:ext cx="1728788" cy="2979737"/>
            <a:chOff x="249" y="1071"/>
            <a:chExt cx="1089" cy="1877"/>
          </a:xfrm>
        </p:grpSpPr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249" y="1616"/>
              <a:ext cx="952" cy="19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zh-CN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</a:t>
              </a:r>
              <a:r>
                <a:rPr lang="zh-CN" altLang="en-US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：</a:t>
              </a:r>
              <a:r>
                <a:rPr lang="en-US" altLang="zh-CN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File1</a:t>
              </a:r>
            </a:p>
          </p:txBody>
        </p:sp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>
              <a:off x="249" y="1842"/>
              <a:ext cx="952" cy="19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zh-CN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5</a:t>
              </a:r>
              <a:r>
                <a:rPr lang="zh-CN" altLang="en-US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：</a:t>
              </a:r>
              <a:r>
                <a:rPr lang="en-US" altLang="zh-CN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File2</a:t>
              </a:r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249" y="2069"/>
              <a:ext cx="952" cy="19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zh-CN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6</a:t>
              </a:r>
              <a:r>
                <a:rPr lang="zh-CN" altLang="en-US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：</a:t>
              </a:r>
              <a:r>
                <a:rPr lang="en-US" altLang="zh-CN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File3</a:t>
              </a: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249" y="2295"/>
              <a:ext cx="952" cy="19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zh-CN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7</a:t>
              </a:r>
              <a:r>
                <a:rPr lang="zh-CN" altLang="en-US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：</a:t>
              </a:r>
              <a:r>
                <a:rPr lang="en-US" altLang="zh-CN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Null</a:t>
              </a:r>
            </a:p>
          </p:txBody>
        </p:sp>
        <p:sp>
          <p:nvSpPr>
            <p:cNvPr id="17" name="Text Box 13"/>
            <p:cNvSpPr txBox="1">
              <a:spLocks noChangeArrowheads="1"/>
            </p:cNvSpPr>
            <p:nvPr/>
          </p:nvSpPr>
          <p:spPr bwMode="auto">
            <a:xfrm>
              <a:off x="249" y="2523"/>
              <a:ext cx="952" cy="19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zh-CN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8</a:t>
              </a:r>
              <a:r>
                <a:rPr lang="zh-CN" altLang="en-US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：</a:t>
              </a:r>
              <a:r>
                <a:rPr lang="en-US" altLang="zh-CN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Null</a:t>
              </a:r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249" y="1389"/>
              <a:ext cx="952" cy="19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zh-CN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/>
                </a:rPr>
                <a:t>………</a:t>
              </a:r>
              <a:endParaRPr lang="en-US" altLang="zh-CN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9" name="Text Box 23"/>
            <p:cNvSpPr txBox="1">
              <a:spLocks noChangeArrowheads="1"/>
            </p:cNvSpPr>
            <p:nvPr/>
          </p:nvSpPr>
          <p:spPr bwMode="auto">
            <a:xfrm>
              <a:off x="249" y="1071"/>
              <a:ext cx="1089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zh-CN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Spooler Dir</a:t>
              </a:r>
              <a:endParaRPr lang="zh-CN" altLang="en-US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0" name="Text Box 29"/>
            <p:cNvSpPr txBox="1">
              <a:spLocks noChangeArrowheads="1"/>
            </p:cNvSpPr>
            <p:nvPr/>
          </p:nvSpPr>
          <p:spPr bwMode="auto">
            <a:xfrm>
              <a:off x="249" y="2750"/>
              <a:ext cx="952" cy="19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zh-CN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/>
                </a:rPr>
                <a:t>………</a:t>
              </a:r>
              <a:endParaRPr lang="en-US" altLang="zh-CN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7202489" y="3933826"/>
            <a:ext cx="3024187" cy="360363"/>
            <a:chOff x="3016" y="2478"/>
            <a:chExt cx="1905" cy="227"/>
          </a:xfrm>
        </p:grpSpPr>
        <p:sp>
          <p:nvSpPr>
            <p:cNvPr id="22" name="AutoShape 32"/>
            <p:cNvSpPr>
              <a:spLocks noChangeArrowheads="1"/>
            </p:cNvSpPr>
            <p:nvPr/>
          </p:nvSpPr>
          <p:spPr bwMode="auto">
            <a:xfrm>
              <a:off x="3016" y="2478"/>
              <a:ext cx="272" cy="227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lnSpc>
                  <a:spcPct val="8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•"/>
                <a:defRPr/>
              </a:pPr>
              <a:endParaRPr lang="zh-CN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3" name="Text Box 33"/>
            <p:cNvSpPr txBox="1">
              <a:spLocks noChangeArrowheads="1"/>
            </p:cNvSpPr>
            <p:nvPr/>
          </p:nvSpPr>
          <p:spPr bwMode="auto">
            <a:xfrm>
              <a:off x="3243" y="2478"/>
              <a:ext cx="1678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zh-CN" sz="1600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CPU switch (Correct)</a:t>
              </a:r>
              <a:endParaRPr lang="zh-CN" altLang="en-US" sz="1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1952596" y="1084930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>
                <a:cs typeface="+mj-cs"/>
              </a:rPr>
              <a:t>信号量的特性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368895" y="2811458"/>
            <a:ext cx="3727107" cy="428628"/>
            <a:chOff x="844893" y="1954208"/>
            <a:chExt cx="3727107" cy="428628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1954208"/>
              <a:ext cx="342902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en-US" altLang="zh-CN" dirty="0">
                  <a:solidFill>
                    <a:srgbClr val="C00000"/>
                  </a:solidFill>
                </a:rPr>
                <a:t>P() </a:t>
              </a:r>
              <a:r>
                <a:rPr lang="zh-CN" altLang="en-US" dirty="0">
                  <a:solidFill>
                    <a:srgbClr val="C00000"/>
                  </a:solidFill>
                </a:rPr>
                <a:t>可能阻塞</a:t>
              </a:r>
              <a:r>
                <a:rPr lang="zh-CN" altLang="en-US" dirty="0"/>
                <a:t>，</a:t>
              </a:r>
              <a:r>
                <a:rPr lang="en-US" altLang="zh-CN" dirty="0"/>
                <a:t>V()</a:t>
              </a:r>
              <a:r>
                <a:rPr lang="zh-CN" altLang="en-US" dirty="0"/>
                <a:t>不会阻塞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195420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368895" y="3138486"/>
            <a:ext cx="5513057" cy="992646"/>
            <a:chOff x="844893" y="2281236"/>
            <a:chExt cx="5513057" cy="992646"/>
          </a:xfrm>
        </p:grpSpPr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70986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94986" y="2605088"/>
              <a:ext cx="3891394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线程不会被无限期阻塞在</a:t>
              </a:r>
              <a:r>
                <a:rPr lang="en-US" altLang="zh-CN" dirty="0"/>
                <a:t>P()</a:t>
              </a:r>
              <a:r>
                <a:rPr lang="zh-CN" altLang="en-US" dirty="0"/>
                <a:t>操作</a:t>
              </a:r>
            </a:p>
          </p:txBody>
        </p:sp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00876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394986" y="2916692"/>
              <a:ext cx="4962964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假定信号量等待按先进先出排队</a:t>
              </a:r>
            </a:p>
          </p:txBody>
        </p:sp>
        <p:sp>
          <p:nvSpPr>
            <p:cNvPr id="13" name="内容占位符 2"/>
            <p:cNvSpPr txBox="1">
              <a:spLocks/>
            </p:cNvSpPr>
            <p:nvPr/>
          </p:nvSpPr>
          <p:spPr>
            <a:xfrm>
              <a:off x="1142976" y="2281236"/>
              <a:ext cx="364333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/>
                <a:t>通常假定信号量是“公平的”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44893" y="228123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8" name="内容占位符 2"/>
          <p:cNvSpPr txBox="1">
            <a:spLocks/>
          </p:cNvSpPr>
          <p:nvPr/>
        </p:nvSpPr>
        <p:spPr>
          <a:xfrm>
            <a:off x="2368893" y="4308145"/>
            <a:ext cx="5095259" cy="354014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/>
              <a:t>另外的问题：自旋锁能否实现先进先出?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368895" y="1857364"/>
            <a:ext cx="5870247" cy="998540"/>
            <a:chOff x="844893" y="1000114"/>
            <a:chExt cx="5870247" cy="998540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342902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 dirty="0"/>
                <a:t>信号量是</a:t>
              </a:r>
              <a:r>
                <a:rPr lang="zh-CN" altLang="en-US" dirty="0">
                  <a:solidFill>
                    <a:srgbClr val="C00000"/>
                  </a:solidFill>
                </a:rPr>
                <a:t>被保护</a:t>
              </a:r>
              <a:r>
                <a:rPr lang="zh-CN" altLang="en-US" dirty="0"/>
                <a:t>的</a:t>
              </a:r>
              <a:r>
                <a:rPr lang="zh-CN" altLang="en-US" dirty="0">
                  <a:solidFill>
                    <a:srgbClr val="C00000"/>
                  </a:solidFill>
                </a:rPr>
                <a:t>整数</a:t>
              </a:r>
              <a:r>
                <a:rPr lang="zh-CN" altLang="en-US" dirty="0"/>
                <a:t>变量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4756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1342790"/>
              <a:ext cx="5320155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初始化完成后，只能通过</a:t>
              </a:r>
              <a:r>
                <a:rPr lang="en-US" altLang="zh-CN" dirty="0"/>
                <a:t>P()</a:t>
              </a:r>
              <a:r>
                <a:rPr lang="zh-CN" altLang="en-US" dirty="0"/>
                <a:t>和</a:t>
              </a:r>
              <a:r>
                <a:rPr lang="en-US" altLang="zh-CN" dirty="0"/>
                <a:t>V()</a:t>
              </a:r>
              <a:r>
                <a:rPr lang="zh-CN" altLang="en-US" dirty="0"/>
                <a:t>操作修改</a:t>
              </a:r>
            </a:p>
          </p:txBody>
        </p:sp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74783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394985" y="1643056"/>
              <a:ext cx="4391461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由操作系统保证，</a:t>
              </a:r>
              <a:r>
                <a:rPr lang="en-US" altLang="zh-CN" dirty="0"/>
                <a:t>PV</a:t>
              </a:r>
              <a:r>
                <a:rPr lang="zh-CN" altLang="en-US" dirty="0"/>
                <a:t>操作是原子操作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7085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1952596" y="1084930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>
                <a:cs typeface="+mj-cs"/>
              </a:rPr>
              <a:t>信号量的实现</a:t>
            </a: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1703512" y="3429000"/>
            <a:ext cx="403244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Semaphore::P() {</a:t>
            </a:r>
          </a:p>
          <a:p>
            <a:pPr eaLnBrk="1" hangingPunct="1">
              <a:buFont typeface="Monotype Sorts" charset="0"/>
              <a:buNone/>
            </a:pPr>
            <a:r>
              <a:rPr lang="zh-CN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zh-CN" altLang="en-US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if (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&lt; 0)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Add this thread t to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block(p);</a:t>
            </a:r>
          </a:p>
          <a:p>
            <a:pPr eaLnBrk="1" hangingPunct="1"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5879976" y="3429000"/>
            <a:ext cx="4464496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Semaphore::V()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++; 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if (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&lt;=0)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Remove a thread t from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wakeup(t);        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}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4399257" y="1939920"/>
            <a:ext cx="2200801" cy="1077218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classSemaphore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WaitQueue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3281306" y="5667274"/>
            <a:ext cx="4398870" cy="354014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en-US" altLang="zh-CN" dirty="0"/>
              <a:t>PV</a:t>
            </a:r>
            <a:r>
              <a:rPr lang="zh-CN" altLang="en-US" dirty="0"/>
              <a:t>函数的调用过程是原子的，在这个过程中不会发生中断或调度</a:t>
            </a:r>
          </a:p>
        </p:txBody>
      </p:sp>
    </p:spTree>
    <p:extLst>
      <p:ext uri="{BB962C8B-B14F-4D97-AF65-F5344CB8AC3E}">
        <p14:creationId xmlns:p14="http://schemas.microsoft.com/office/powerpoint/2010/main" val="1484156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uiExpand="1" build="allAtOnce" animBg="1"/>
      <p:bldP spid="20" grpId="0" uiExpand="1" build="allAtOnce" animBg="1"/>
      <p:bldP spid="23" grpId="0" animBg="1"/>
      <p:bldP spid="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1952596" y="1084930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用信号量实现临界区的伪码形式</a:t>
            </a:r>
            <a:endParaRPr lang="zh-CN" altLang="en-US" dirty="0"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201160" y="4128032"/>
            <a:ext cx="3952520" cy="354014"/>
            <a:chOff x="1262422" y="3198774"/>
            <a:chExt cx="3952520" cy="354014"/>
          </a:xfrm>
        </p:grpSpPr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30355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94986" y="3198774"/>
              <a:ext cx="3819956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dirty="0"/>
                <a:t>P()</a:t>
              </a:r>
              <a:r>
                <a:rPr lang="zh-CN" altLang="en-US" dirty="0"/>
                <a:t>操作保证互斥访问临界资源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201160" y="4800002"/>
            <a:ext cx="4595462" cy="357190"/>
            <a:chOff x="1262422" y="3870744"/>
            <a:chExt cx="4595462" cy="357190"/>
          </a:xfrm>
        </p:grpSpPr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96282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394986" y="3870744"/>
              <a:ext cx="446289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dirty="0"/>
                <a:t>PV</a:t>
              </a:r>
              <a:r>
                <a:rPr lang="zh-CN" altLang="en-US" dirty="0"/>
                <a:t>操作</a:t>
              </a:r>
              <a:r>
                <a:rPr lang="zh-CN" altLang="en-US" dirty="0">
                  <a:solidFill>
                    <a:srgbClr val="C00000"/>
                  </a:solidFill>
                </a:rPr>
                <a:t>不能次序错误、重复或遗漏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783633" y="3790004"/>
            <a:ext cx="4375179" cy="428628"/>
            <a:chOff x="844893" y="2874922"/>
            <a:chExt cx="4375179" cy="428628"/>
          </a:xfrm>
        </p:grpSpPr>
        <p:sp>
          <p:nvSpPr>
            <p:cNvPr id="13" name="内容占位符 2"/>
            <p:cNvSpPr txBox="1">
              <a:spLocks/>
            </p:cNvSpPr>
            <p:nvPr/>
          </p:nvSpPr>
          <p:spPr>
            <a:xfrm>
              <a:off x="1142976" y="2874922"/>
              <a:ext cx="407709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/>
                <a:t>必须</a:t>
              </a:r>
              <a:r>
                <a:rPr lang="zh-CN" altLang="en-US" dirty="0">
                  <a:solidFill>
                    <a:srgbClr val="C00000"/>
                  </a:solidFill>
                </a:rPr>
                <a:t>成对使用</a:t>
              </a:r>
              <a:r>
                <a:rPr lang="en-US" altLang="zh-CN" dirty="0"/>
                <a:t>P()</a:t>
              </a:r>
              <a:r>
                <a:rPr lang="zh-CN" altLang="en-US" dirty="0"/>
                <a:t>操作和</a:t>
              </a:r>
              <a:r>
                <a:rPr lang="en-US" altLang="zh-CN" dirty="0"/>
                <a:t>V()</a:t>
              </a:r>
              <a:r>
                <a:rPr lang="zh-CN" altLang="en-US" dirty="0"/>
                <a:t>操作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44893" y="287492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201160" y="4451884"/>
            <a:ext cx="6261906" cy="354014"/>
            <a:chOff x="1262422" y="3522626"/>
            <a:chExt cx="6261906" cy="354014"/>
          </a:xfrm>
        </p:grpSpPr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62740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394986" y="3522626"/>
              <a:ext cx="6129342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dirty="0"/>
                <a:t>V()</a:t>
              </a:r>
              <a:r>
                <a:rPr lang="zh-CN" altLang="en-US" dirty="0"/>
                <a:t>操作在使用后释放临界资源</a:t>
              </a:r>
            </a:p>
          </p:txBody>
        </p:sp>
      </p:grp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3653218" y="2251098"/>
            <a:ext cx="3629198" cy="36676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1" hangingPunct="1">
              <a:buFont typeface="Monotype Sorts" charset="0"/>
              <a:buNone/>
            </a:pPr>
            <a:r>
              <a:rPr lang="en-US" altLang="zh-CN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mutex</a:t>
            </a:r>
            <a:r>
              <a:rPr lang="en-US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= new Semaphore(1);</a:t>
            </a:r>
          </a:p>
        </p:txBody>
      </p:sp>
      <p:sp>
        <p:nvSpPr>
          <p:cNvPr id="33" name="Text Box 5"/>
          <p:cNvSpPr txBox="1">
            <a:spLocks noChangeArrowheads="1"/>
          </p:cNvSpPr>
          <p:nvPr/>
        </p:nvSpPr>
        <p:spPr bwMode="auto">
          <a:xfrm>
            <a:off x="3653218" y="2721694"/>
            <a:ext cx="3629198" cy="923330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8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mutex</a:t>
            </a:r>
            <a:r>
              <a:rPr lang="en-US" altLang="zh-CN" sz="18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  <a:sym typeface="Wingdings" charset="0"/>
              </a:rPr>
              <a:t>-&gt;P();</a:t>
            </a:r>
            <a:endParaRPr lang="en-US" altLang="zh-CN" sz="18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Critical Section;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8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mutex</a:t>
            </a:r>
            <a:r>
              <a:rPr lang="en-US" altLang="zh-CN" sz="18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  <a:sym typeface="Wingdings" charset="0"/>
              </a:rPr>
              <a:t>-&gt;V();</a:t>
            </a:r>
            <a:endParaRPr lang="en-US" altLang="zh-CN" sz="18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3013401" y="1759664"/>
            <a:ext cx="693746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/>
              <a:t>每个临界区设置一个信号量，其初值为</a:t>
            </a:r>
            <a:r>
              <a:rPr lang="en-US" altLang="zh-C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60778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3" grpId="0" animBg="1"/>
      <p:bldP spid="1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5" name="灯片编号占位符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6809DC5-CB00-412A-A205-200484A92EDC}" type="slidenum">
              <a:rPr lang="en-US" altLang="ko-KR" sz="12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n-US" altLang="ko-KR" sz="1200">
              <a:solidFill>
                <a:schemeClr val="bg1"/>
              </a:solidFill>
            </a:endParaRPr>
          </a:p>
        </p:txBody>
      </p:sp>
      <p:sp>
        <p:nvSpPr>
          <p:cNvPr id="11776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Exclusion: Spooler directory with Semaphore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8331200" y="6508750"/>
            <a:ext cx="38608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5330826" y="1844676"/>
            <a:ext cx="1122363" cy="314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Out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</a:p>
        </p:txBody>
      </p:sp>
      <p:sp>
        <p:nvSpPr>
          <p:cNvPr id="9" name="Text Box 26"/>
          <p:cNvSpPr txBox="1">
            <a:spLocks noChangeArrowheads="1"/>
          </p:cNvSpPr>
          <p:nvPr/>
        </p:nvSpPr>
        <p:spPr bwMode="auto">
          <a:xfrm>
            <a:off x="7202488" y="1844676"/>
            <a:ext cx="1008062" cy="314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</a:p>
        </p:txBody>
      </p:sp>
      <p:sp>
        <p:nvSpPr>
          <p:cNvPr id="10" name="Text Box 27"/>
          <p:cNvSpPr txBox="1">
            <a:spLocks noChangeArrowheads="1"/>
          </p:cNvSpPr>
          <p:nvPr/>
        </p:nvSpPr>
        <p:spPr bwMode="auto">
          <a:xfrm>
            <a:off x="5186364" y="2565400"/>
            <a:ext cx="5184775" cy="1754326"/>
          </a:xfrm>
          <a:prstGeom prst="rect">
            <a:avLst/>
          </a:prstGeom>
          <a:noFill/>
          <a:ln w="9525">
            <a:solidFill>
              <a:srgbClr val="9C4E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P();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Proc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A</a:t>
            </a:r>
            <a:r>
              <a:rPr lang="zh-CN" altLang="en-US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  <a:r>
              <a:rPr lang="en-US" altLang="zh-CN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N_f_s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 In;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//In == 7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 altLang="zh-CN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InsertFileIntoSpooler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altLang="zh-CN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N_f_s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In=</a:t>
            </a:r>
            <a:r>
              <a:rPr lang="en-US" altLang="zh-CN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N_f_s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++;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//In == 8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V();</a:t>
            </a:r>
          </a:p>
        </p:txBody>
      </p:sp>
      <p:sp>
        <p:nvSpPr>
          <p:cNvPr id="11" name="Text Box 28"/>
          <p:cNvSpPr txBox="1">
            <a:spLocks noChangeArrowheads="1"/>
          </p:cNvSpPr>
          <p:nvPr/>
        </p:nvSpPr>
        <p:spPr bwMode="auto">
          <a:xfrm>
            <a:off x="5186364" y="4509120"/>
            <a:ext cx="5184775" cy="1754326"/>
          </a:xfrm>
          <a:prstGeom prst="rect">
            <a:avLst/>
          </a:prstGeom>
          <a:noFill/>
          <a:ln w="9525">
            <a:solidFill>
              <a:srgbClr val="9C4E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P();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Proc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B</a:t>
            </a:r>
            <a:r>
              <a:rPr lang="zh-CN" altLang="en-US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  <a:r>
              <a:rPr lang="en-US" altLang="zh-CN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N_f_s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 In;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//In == 8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 altLang="zh-CN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InsertFileIntoSpooler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altLang="zh-CN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N_f_s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In=</a:t>
            </a:r>
            <a:r>
              <a:rPr lang="en-US" altLang="zh-CN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N_f_s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++;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//In == 9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V();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2809875" y="1700214"/>
            <a:ext cx="1728788" cy="2979737"/>
            <a:chOff x="249" y="1071"/>
            <a:chExt cx="1089" cy="1877"/>
          </a:xfrm>
        </p:grpSpPr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249" y="1616"/>
              <a:ext cx="952" cy="19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zh-CN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</a:t>
              </a:r>
              <a:r>
                <a:rPr lang="zh-CN" altLang="en-US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：</a:t>
              </a:r>
              <a:r>
                <a:rPr lang="en-US" altLang="zh-CN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File1</a:t>
              </a:r>
            </a:p>
          </p:txBody>
        </p:sp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>
              <a:off x="249" y="1842"/>
              <a:ext cx="952" cy="19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zh-CN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5</a:t>
              </a:r>
              <a:r>
                <a:rPr lang="zh-CN" altLang="en-US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：</a:t>
              </a:r>
              <a:r>
                <a:rPr lang="en-US" altLang="zh-CN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File2</a:t>
              </a:r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249" y="2069"/>
              <a:ext cx="952" cy="19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zh-CN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6</a:t>
              </a:r>
              <a:r>
                <a:rPr lang="zh-CN" altLang="en-US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：</a:t>
              </a:r>
              <a:r>
                <a:rPr lang="en-US" altLang="zh-CN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File3</a:t>
              </a: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249" y="2295"/>
              <a:ext cx="952" cy="19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zh-CN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7</a:t>
              </a:r>
              <a:r>
                <a:rPr lang="zh-CN" altLang="en-US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：</a:t>
              </a:r>
              <a:r>
                <a:rPr lang="en-US" altLang="zh-CN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Null</a:t>
              </a:r>
            </a:p>
          </p:txBody>
        </p:sp>
        <p:sp>
          <p:nvSpPr>
            <p:cNvPr id="17" name="Text Box 13"/>
            <p:cNvSpPr txBox="1">
              <a:spLocks noChangeArrowheads="1"/>
            </p:cNvSpPr>
            <p:nvPr/>
          </p:nvSpPr>
          <p:spPr bwMode="auto">
            <a:xfrm>
              <a:off x="249" y="2523"/>
              <a:ext cx="952" cy="19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zh-CN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8</a:t>
              </a:r>
              <a:r>
                <a:rPr lang="zh-CN" altLang="en-US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：</a:t>
              </a:r>
              <a:r>
                <a:rPr lang="en-US" altLang="zh-CN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Null</a:t>
              </a:r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249" y="1389"/>
              <a:ext cx="952" cy="19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zh-CN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/>
                </a:rPr>
                <a:t>………</a:t>
              </a:r>
              <a:endParaRPr lang="en-US" altLang="zh-CN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9" name="Text Box 23"/>
            <p:cNvSpPr txBox="1">
              <a:spLocks noChangeArrowheads="1"/>
            </p:cNvSpPr>
            <p:nvPr/>
          </p:nvSpPr>
          <p:spPr bwMode="auto">
            <a:xfrm>
              <a:off x="249" y="1071"/>
              <a:ext cx="1089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zh-CN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Spooler Dir</a:t>
              </a:r>
              <a:endParaRPr lang="zh-CN" altLang="en-US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0" name="Text Box 29"/>
            <p:cNvSpPr txBox="1">
              <a:spLocks noChangeArrowheads="1"/>
            </p:cNvSpPr>
            <p:nvPr/>
          </p:nvSpPr>
          <p:spPr bwMode="auto">
            <a:xfrm>
              <a:off x="249" y="2750"/>
              <a:ext cx="952" cy="19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zh-CN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/>
                </a:rPr>
                <a:t>………</a:t>
              </a:r>
              <a:endParaRPr lang="en-US" altLang="zh-CN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24" name="Text Box 26"/>
          <p:cNvSpPr txBox="1">
            <a:spLocks noChangeArrowheads="1"/>
          </p:cNvSpPr>
          <p:nvPr/>
        </p:nvSpPr>
        <p:spPr bwMode="auto">
          <a:xfrm>
            <a:off x="8472265" y="1823765"/>
            <a:ext cx="2088231" cy="3139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Semephore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98276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2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7" name="灯片编号占位符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F03B3B4-B38C-4EE6-AC9A-146C49EFC39C}" type="slidenum">
              <a:rPr lang="en-US" altLang="ko-KR" sz="12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en-US" altLang="ko-KR" sz="1200">
              <a:solidFill>
                <a:schemeClr val="bg1"/>
              </a:solidFill>
            </a:endParaRPr>
          </a:p>
        </p:txBody>
      </p:sp>
      <p:sp>
        <p:nvSpPr>
          <p:cNvPr id="120834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Synchronism: Driver-Conductor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8331200" y="6508750"/>
            <a:ext cx="38608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2601914" y="1773238"/>
            <a:ext cx="2378075" cy="2474912"/>
          </a:xfrm>
          <a:prstGeom prst="rect">
            <a:avLst/>
          </a:prstGeom>
          <a:noFill/>
          <a:ln w="9525">
            <a:solidFill>
              <a:srgbClr val="9C4E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Driver</a:t>
            </a:r>
            <a:endParaRPr lang="zh-CN" altLang="en-US" b="1" dirty="0">
              <a:solidFill>
                <a:srgbClr val="9C4E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While(True)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{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Start bus</a:t>
            </a:r>
            <a:r>
              <a:rPr lang="zh-CN" altLang="en-US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；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Driving</a:t>
            </a:r>
            <a:r>
              <a:rPr lang="zh-CN" altLang="en-US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；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Stop bus</a:t>
            </a:r>
            <a:r>
              <a:rPr lang="zh-CN" altLang="en-US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；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</a:p>
        </p:txBody>
      </p: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5267326" y="1773238"/>
            <a:ext cx="2378075" cy="2463800"/>
          </a:xfrm>
          <a:prstGeom prst="rect">
            <a:avLst/>
          </a:prstGeom>
          <a:noFill/>
          <a:ln w="9525">
            <a:solidFill>
              <a:srgbClr val="9C4E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Conductor</a:t>
            </a:r>
            <a:endParaRPr lang="zh-CN" altLang="en-US" b="1">
              <a:solidFill>
                <a:srgbClr val="9C4E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While(True)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{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lang="en-US" altLang="zh-CN" b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Close door</a:t>
            </a:r>
            <a:r>
              <a:rPr lang="zh-CN" altLang="en-US" b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；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lang="en-US" altLang="zh-CN" b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Sell ticket</a:t>
            </a:r>
            <a:r>
              <a:rPr lang="zh-CN" altLang="en-US" b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；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lang="en-US" altLang="zh-CN" b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Open door</a:t>
            </a:r>
            <a:r>
              <a:rPr lang="zh-CN" altLang="en-US" b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；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8075614" y="1773238"/>
            <a:ext cx="2378075" cy="3554412"/>
          </a:xfrm>
          <a:prstGeom prst="rect">
            <a:avLst/>
          </a:prstGeom>
          <a:noFill/>
          <a:ln w="9525">
            <a:solidFill>
              <a:srgbClr val="9C4E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Proper sequence</a:t>
            </a:r>
            <a:endParaRPr lang="zh-CN" altLang="en-US" b="1" dirty="0">
              <a:solidFill>
                <a:srgbClr val="9C4E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While(True)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{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(D)Start bus</a:t>
            </a:r>
            <a:r>
              <a:rPr lang="zh-CN" altLang="en-US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；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(C)Close door</a:t>
            </a:r>
            <a:r>
              <a:rPr lang="zh-CN" altLang="en-US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；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(D)Driving</a:t>
            </a:r>
            <a:r>
              <a:rPr lang="zh-CN" altLang="en-US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；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(C)Sell ticket;</a:t>
            </a:r>
            <a:endParaRPr lang="zh-CN" altLang="en-US" b="1" dirty="0">
              <a:solidFill>
                <a:srgbClr val="9C4E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(D)Stop bus</a:t>
            </a:r>
            <a:r>
              <a:rPr lang="zh-CN" altLang="en-US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；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(C)Open door</a:t>
            </a:r>
            <a:r>
              <a:rPr lang="zh-CN" altLang="en-US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；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432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8" name="灯片编号占位符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CF3F6B1-1AF5-420B-8F91-9A152AEE958F}" type="slidenum">
              <a:rPr lang="en-US" altLang="ko-KR" sz="12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en-US" altLang="ko-KR" sz="1200">
              <a:solidFill>
                <a:schemeClr val="bg1"/>
              </a:solidFill>
            </a:endParaRPr>
          </a:p>
        </p:txBody>
      </p:sp>
      <p:sp>
        <p:nvSpPr>
          <p:cNvPr id="136194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Concept about Synchronism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Logical sequence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Caused by application purpose, can’t be predicted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May be broken by scheduling 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Difference between synchronism and mutual exclusion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Mutual exclusion: prevent other process enter CR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Synchronism: realize the proper logical sequence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How to design proper method?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General: without assumption or limitation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Simple: easy to realize and maintain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Efficient and safe: </a:t>
            </a:r>
          </a:p>
        </p:txBody>
      </p:sp>
    </p:spTree>
    <p:extLst>
      <p:ext uri="{BB962C8B-B14F-4D97-AF65-F5344CB8AC3E}">
        <p14:creationId xmlns:p14="http://schemas.microsoft.com/office/powerpoint/2010/main" val="12091250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6" name="灯片编号占位符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86A4230-DB89-4129-8E1A-08E0408FF195}" type="slidenum">
              <a:rPr lang="en-US" altLang="ko-KR" sz="12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en-US" altLang="ko-KR" sz="1200">
              <a:solidFill>
                <a:schemeClr val="bg1"/>
              </a:solidFill>
            </a:endParaRPr>
          </a:p>
        </p:txBody>
      </p:sp>
      <p:sp>
        <p:nvSpPr>
          <p:cNvPr id="12288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Analysis about IPC problem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Reason of IPC problem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Physical sequence: depends on scheduling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Logical sequence: depends on application purpose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Race condition: Exclusive resource allocation 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IPC problem in kernel and user space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Kernel space: I/O device management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User space: network application, database…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Key of IPC problem 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Realize both physical and logical sequence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The logical sequence is independent on scheduling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The logical sequence can be controlled by user</a:t>
            </a:r>
          </a:p>
        </p:txBody>
      </p:sp>
    </p:spTree>
    <p:extLst>
      <p:ext uri="{BB962C8B-B14F-4D97-AF65-F5344CB8AC3E}">
        <p14:creationId xmlns:p14="http://schemas.microsoft.com/office/powerpoint/2010/main" val="7220031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1952596" y="1084930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用信号量实现条件同步</a:t>
            </a:r>
            <a:endParaRPr lang="zh-CN" altLang="en-US" dirty="0">
              <a:cs typeface="+mj-cs"/>
            </a:endParaRP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3046966" y="1893321"/>
            <a:ext cx="592935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/>
              <a:t>每个条件同步设置一个信号量，其初值为</a:t>
            </a:r>
            <a:r>
              <a:rPr lang="en-US" altLang="zh-CN" dirty="0"/>
              <a:t>0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3547034" y="2390598"/>
            <a:ext cx="4645501" cy="397545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1" hangingPunct="1">
              <a:buFont typeface="Monotype Sorts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 = new Semaphore(0);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160814" y="2889465"/>
            <a:ext cx="5257112" cy="2627769"/>
            <a:chOff x="971072" y="2032213"/>
            <a:chExt cx="5257112" cy="2627769"/>
          </a:xfrm>
        </p:grpSpPr>
        <p:sp>
          <p:nvSpPr>
            <p:cNvPr id="16" name="Text Box 5"/>
            <p:cNvSpPr txBox="1">
              <a:spLocks noChangeAspect="1" noChangeArrowheads="1"/>
            </p:cNvSpPr>
            <p:nvPr/>
          </p:nvSpPr>
          <p:spPr bwMode="auto">
            <a:xfrm>
              <a:off x="971072" y="2413213"/>
              <a:ext cx="2391500" cy="2246769"/>
            </a:xfrm>
            <a:prstGeom prst="rect">
              <a:avLst/>
            </a:prstGeom>
            <a:gradFill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</a:gradFill>
            <a:ln w="19050">
              <a:solidFill>
                <a:schemeClr val="tx1"/>
              </a:solidFill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endPara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r>
                <a:rPr lang="zh-CN" altLang="en-US" sz="20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… </a:t>
              </a:r>
              <a:r>
                <a:rPr lang="en-US" altLang="zh-CN" sz="2000" b="1" dirty="0">
                  <a:solidFill>
                    <a:srgbClr val="339900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M</a:t>
              </a:r>
              <a:r>
                <a:rPr lang="en-US" altLang="zh-CN" sz="20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 …</a:t>
              </a:r>
              <a:endPara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endParaRPr lang="en-US" altLang="zh-CN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r>
                <a:rPr lang="zh-CN" altLang="en-US" sz="20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… </a:t>
              </a:r>
              <a:r>
                <a:rPr lang="en-US" altLang="zh-CN" sz="2000" b="1" dirty="0">
                  <a:solidFill>
                    <a:srgbClr val="339900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N</a:t>
              </a:r>
              <a:r>
                <a:rPr lang="en-US" altLang="zh-CN" sz="20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 …</a:t>
              </a:r>
              <a:endPara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endPara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endPara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endPara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17" name="Text Box 5"/>
            <p:cNvSpPr txBox="1">
              <a:spLocks noChangeAspect="1" noChangeArrowheads="1"/>
            </p:cNvSpPr>
            <p:nvPr/>
          </p:nvSpPr>
          <p:spPr bwMode="auto">
            <a:xfrm>
              <a:off x="3857620" y="2413213"/>
              <a:ext cx="2370564" cy="2246769"/>
            </a:xfrm>
            <a:prstGeom prst="rect">
              <a:avLst/>
            </a:prstGeom>
            <a:gradFill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</a:gradFill>
            <a:ln w="19050">
              <a:solidFill>
                <a:schemeClr val="tx1"/>
              </a:solidFill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endPara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endPara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endPara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r>
                <a:rPr lang="zh-CN" altLang="en-US" sz="20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… </a:t>
              </a:r>
              <a:r>
                <a:rPr lang="en-US" altLang="zh-CN" sz="2000" b="1" dirty="0">
                  <a:solidFill>
                    <a:srgbClr val="339900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X</a:t>
              </a:r>
              <a:r>
                <a:rPr lang="en-US" altLang="zh-CN" sz="20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 …</a:t>
              </a:r>
              <a:endPara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endParaRPr lang="en-US" altLang="zh-CN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r>
                <a:rPr lang="zh-CN" altLang="en-US" sz="20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… </a:t>
              </a:r>
              <a:r>
                <a:rPr lang="en-US" altLang="zh-CN" sz="2000" b="1" dirty="0">
                  <a:solidFill>
                    <a:srgbClr val="339900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Y</a:t>
              </a:r>
              <a:r>
                <a:rPr lang="en-US" altLang="zh-CN" sz="20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 …</a:t>
              </a:r>
              <a:endPara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endPara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18" name="TextBox 6"/>
            <p:cNvSpPr txBox="1">
              <a:spLocks noChangeArrowheads="1"/>
            </p:cNvSpPr>
            <p:nvPr/>
          </p:nvSpPr>
          <p:spPr bwMode="auto">
            <a:xfrm>
              <a:off x="1572156" y="2032213"/>
              <a:ext cx="88998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Arial" charset="0"/>
                <a:buNone/>
              </a:pPr>
              <a:r>
                <a:rPr lang="zh-CN" altLang="en-US" sz="2000" b="1" dirty="0">
                  <a:solidFill>
                    <a:srgbClr val="C00000"/>
                  </a:solidFill>
                  <a:latin typeface="+mn-ea"/>
                  <a:ea typeface="+mn-ea"/>
                </a:rPr>
                <a:t>线程</a:t>
              </a:r>
              <a:r>
                <a:rPr lang="en-US" altLang="zh-CN" sz="2000" b="1" dirty="0">
                  <a:solidFill>
                    <a:srgbClr val="C00000"/>
                  </a:solidFill>
                  <a:latin typeface="+mn-ea"/>
                  <a:ea typeface="+mn-ea"/>
                </a:rPr>
                <a:t>A</a:t>
              </a:r>
            </a:p>
          </p:txBody>
        </p:sp>
        <p:sp>
          <p:nvSpPr>
            <p:cNvPr id="19" name="TextBox 7"/>
            <p:cNvSpPr txBox="1">
              <a:spLocks noChangeArrowheads="1"/>
            </p:cNvSpPr>
            <p:nvPr/>
          </p:nvSpPr>
          <p:spPr bwMode="auto">
            <a:xfrm>
              <a:off x="4395204" y="2032213"/>
              <a:ext cx="87235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Arial" charset="0"/>
                <a:buNone/>
              </a:pPr>
              <a:r>
                <a:rPr lang="zh-CN" altLang="en-US" sz="2000" b="1" dirty="0">
                  <a:solidFill>
                    <a:srgbClr val="C00000"/>
                  </a:solidFill>
                  <a:latin typeface="+mn-ea"/>
                  <a:ea typeface="+mn-ea"/>
                </a:rPr>
                <a:t>线程</a:t>
              </a:r>
              <a:r>
                <a:rPr lang="en-US" altLang="zh-CN" sz="2000" b="1" dirty="0">
                  <a:solidFill>
                    <a:srgbClr val="C00000"/>
                  </a:solidFill>
                  <a:latin typeface="+mn-ea"/>
                  <a:ea typeface="+mn-ea"/>
                </a:rPr>
                <a:t>B</a:t>
              </a:r>
            </a:p>
          </p:txBody>
        </p:sp>
      </p:grpSp>
      <p:cxnSp>
        <p:nvCxnSpPr>
          <p:cNvPr id="5" name="直接箭头连接符 4"/>
          <p:cNvCxnSpPr/>
          <p:nvPr/>
        </p:nvCxnSpPr>
        <p:spPr>
          <a:xfrm>
            <a:off x="5493950" y="4098336"/>
            <a:ext cx="648072" cy="57606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5"/>
          <p:cNvSpPr txBox="1">
            <a:spLocks noChangeAspect="1" noChangeArrowheads="1"/>
          </p:cNvSpPr>
          <p:nvPr/>
        </p:nvSpPr>
        <p:spPr bwMode="auto">
          <a:xfrm>
            <a:off x="3160814" y="3593211"/>
            <a:ext cx="2391500" cy="1631216"/>
          </a:xfrm>
          <a:prstGeom prst="rect">
            <a:avLst/>
          </a:prstGeom>
          <a:noFill/>
          <a:ln w="19050">
            <a:noFill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endParaRPr lang="zh-CN" altLang="en-US" sz="20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condition-</a:t>
            </a:r>
            <a:r>
              <a: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Wingdings" charset="0"/>
              </a:rPr>
              <a:t>&gt;P();</a:t>
            </a:r>
            <a:endParaRPr lang="zh-CN" altLang="en-US" sz="20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zh-CN" altLang="en-US" sz="20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zh-CN" altLang="en-US" sz="20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zh-CN" altLang="en-US" sz="20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1" name="Text Box 5"/>
          <p:cNvSpPr txBox="1">
            <a:spLocks noChangeAspect="1" noChangeArrowheads="1"/>
          </p:cNvSpPr>
          <p:nvPr/>
        </p:nvSpPr>
        <p:spPr bwMode="auto">
          <a:xfrm>
            <a:off x="6047362" y="3593211"/>
            <a:ext cx="2370564" cy="1631216"/>
          </a:xfrm>
          <a:prstGeom prst="rect">
            <a:avLst/>
          </a:prstGeom>
          <a:noFill/>
          <a:ln w="19050">
            <a:noFill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endParaRPr lang="zh-CN" altLang="en-US" sz="20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zh-CN" altLang="en-US" sz="20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zh-CN" altLang="en-US" sz="20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condition-</a:t>
            </a:r>
            <a:r>
              <a: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Wingdings" charset="0"/>
              </a:rPr>
              <a:t>&gt;V();</a:t>
            </a:r>
            <a:endParaRPr lang="zh-CN" altLang="en-US" sz="20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zh-CN" altLang="en-US" sz="20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836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animBg="1"/>
      <p:bldP spid="20" grpId="0"/>
      <p:bldP spid="21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6" name="灯片编号占位符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65519BF-A620-483B-B46A-700B43256B0A}" type="slidenum">
              <a:rPr lang="en-US" altLang="ko-KR" sz="12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lang="en-US" altLang="ko-KR" sz="1200">
              <a:solidFill>
                <a:schemeClr val="bg1"/>
              </a:solidFill>
            </a:endParaRPr>
          </a:p>
        </p:txBody>
      </p:sp>
      <p:sp>
        <p:nvSpPr>
          <p:cNvPr id="207877" name="Rectangle 2"/>
          <p:cNvSpPr>
            <a:spLocks noGrp="1" noChangeArrowheads="1"/>
          </p:cNvSpPr>
          <p:nvPr>
            <p:ph type="title"/>
          </p:nvPr>
        </p:nvSpPr>
        <p:spPr>
          <a:xfrm>
            <a:off x="674833" y="2422306"/>
            <a:ext cx="10801200" cy="183706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eaLnBrk="1" hangingPunct="1"/>
            <a:r>
              <a:rPr lang="en-US" altLang="zh-CN" sz="5400" i="1" dirty="0">
                <a:solidFill>
                  <a:srgbClr val="993300"/>
                </a:solidFill>
                <a:ea typeface="宋体" panose="02010600030101010101" pitchFamily="2" charset="-122"/>
              </a:rPr>
              <a:t>Thanks for your time!</a:t>
            </a:r>
            <a:br>
              <a:rPr lang="en-US" altLang="zh-CN" sz="5400" i="1" dirty="0">
                <a:solidFill>
                  <a:srgbClr val="993300"/>
                </a:solidFill>
                <a:ea typeface="宋体" panose="02010600030101010101" pitchFamily="2" charset="-122"/>
              </a:rPr>
            </a:br>
            <a:r>
              <a:rPr lang="en-US" altLang="zh-CN" sz="5400" i="1" dirty="0">
                <a:solidFill>
                  <a:srgbClr val="993300"/>
                </a:solidFill>
                <a:ea typeface="宋体" panose="02010600030101010101" pitchFamily="2" charset="-122"/>
              </a:rPr>
              <a:t>Questions &amp; Answers</a:t>
            </a:r>
            <a:endParaRPr lang="en-US" altLang="ko-KR" sz="5400" i="1" dirty="0">
              <a:solidFill>
                <a:srgbClr val="993300"/>
              </a:solidFill>
              <a:ea typeface="굴림" pitchFamily="34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3" name="灯片编号占位符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0DB57C7-27CE-4B1C-A8AD-7FA4D64D8DA2}" type="slidenum">
              <a:rPr lang="en-US" altLang="ko-KR" sz="12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ko-KR" sz="1200">
              <a:solidFill>
                <a:schemeClr val="bg1"/>
              </a:solidFill>
            </a:endParaRPr>
          </a:p>
        </p:txBody>
      </p:sp>
      <p:sp>
        <p:nvSpPr>
          <p:cNvPr id="119810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Exclusion: Spooler directory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5330826" y="1844676"/>
            <a:ext cx="1122363" cy="314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Out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</a:p>
        </p:txBody>
      </p:sp>
      <p:sp>
        <p:nvSpPr>
          <p:cNvPr id="9" name="Text Box 26"/>
          <p:cNvSpPr txBox="1">
            <a:spLocks noChangeArrowheads="1"/>
          </p:cNvSpPr>
          <p:nvPr/>
        </p:nvSpPr>
        <p:spPr bwMode="auto">
          <a:xfrm>
            <a:off x="7202488" y="1844676"/>
            <a:ext cx="1008062" cy="314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2809875" y="1700214"/>
            <a:ext cx="1728788" cy="2979737"/>
            <a:chOff x="249" y="1071"/>
            <a:chExt cx="1089" cy="1877"/>
          </a:xfrm>
        </p:grpSpPr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249" y="1616"/>
              <a:ext cx="952" cy="19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zh-CN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</a:t>
              </a:r>
              <a:r>
                <a:rPr lang="zh-CN" altLang="en-US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：</a:t>
              </a:r>
              <a:r>
                <a:rPr lang="en-US" altLang="zh-CN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File1</a:t>
              </a:r>
            </a:p>
          </p:txBody>
        </p:sp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>
              <a:off x="249" y="1842"/>
              <a:ext cx="952" cy="19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zh-CN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5</a:t>
              </a:r>
              <a:r>
                <a:rPr lang="zh-CN" altLang="en-US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：</a:t>
              </a:r>
              <a:r>
                <a:rPr lang="en-US" altLang="zh-CN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File2</a:t>
              </a:r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249" y="2069"/>
              <a:ext cx="952" cy="19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zh-CN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6</a:t>
              </a:r>
              <a:r>
                <a:rPr lang="zh-CN" altLang="en-US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：</a:t>
              </a:r>
              <a:r>
                <a:rPr lang="en-US" altLang="zh-CN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File3</a:t>
              </a: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249" y="2295"/>
              <a:ext cx="952" cy="19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zh-CN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7</a:t>
              </a:r>
              <a:r>
                <a:rPr lang="zh-CN" altLang="en-US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：</a:t>
              </a:r>
              <a:r>
                <a:rPr lang="en-US" altLang="zh-CN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Null</a:t>
              </a:r>
            </a:p>
          </p:txBody>
        </p:sp>
        <p:sp>
          <p:nvSpPr>
            <p:cNvPr id="17" name="Text Box 13"/>
            <p:cNvSpPr txBox="1">
              <a:spLocks noChangeArrowheads="1"/>
            </p:cNvSpPr>
            <p:nvPr/>
          </p:nvSpPr>
          <p:spPr bwMode="auto">
            <a:xfrm>
              <a:off x="249" y="2523"/>
              <a:ext cx="952" cy="19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zh-CN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8</a:t>
              </a:r>
              <a:r>
                <a:rPr lang="zh-CN" altLang="en-US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：</a:t>
              </a:r>
              <a:r>
                <a:rPr lang="en-US" altLang="zh-CN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Null</a:t>
              </a:r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249" y="1389"/>
              <a:ext cx="952" cy="19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zh-CN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/>
                </a:rPr>
                <a:t>………</a:t>
              </a:r>
              <a:endParaRPr lang="en-US" altLang="zh-CN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9" name="Text Box 23"/>
            <p:cNvSpPr txBox="1">
              <a:spLocks noChangeArrowheads="1"/>
            </p:cNvSpPr>
            <p:nvPr/>
          </p:nvSpPr>
          <p:spPr bwMode="auto">
            <a:xfrm>
              <a:off x="249" y="1071"/>
              <a:ext cx="1089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zh-CN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Spooler</a:t>
              </a:r>
              <a:r>
                <a:rPr lang="zh-CN" altLang="en-US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</a:t>
              </a:r>
              <a:r>
                <a:rPr lang="en-US" altLang="zh-CN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Dir</a:t>
              </a:r>
              <a:endParaRPr lang="zh-CN" altLang="en-US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0" name="Text Box 29"/>
            <p:cNvSpPr txBox="1">
              <a:spLocks noChangeArrowheads="1"/>
            </p:cNvSpPr>
            <p:nvPr/>
          </p:nvSpPr>
          <p:spPr bwMode="auto">
            <a:xfrm>
              <a:off x="249" y="2750"/>
              <a:ext cx="952" cy="19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zh-CN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/>
                </a:rPr>
                <a:t>………</a:t>
              </a:r>
              <a:endParaRPr lang="en-US" altLang="zh-CN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4840289" y="2565401"/>
            <a:ext cx="5184775" cy="314325"/>
          </a:xfrm>
          <a:prstGeom prst="rect">
            <a:avLst/>
          </a:prstGeom>
          <a:noFill/>
          <a:ln w="9525">
            <a:solidFill>
              <a:srgbClr val="9C4E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Proc A</a:t>
            </a:r>
            <a:r>
              <a:rPr lang="zh-CN" altLang="en-US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  <a:r>
              <a:rPr lang="en-US" altLang="zh-CN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N_f_s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 In;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//In == 7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</a:p>
        </p:txBody>
      </p: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4840289" y="3500438"/>
            <a:ext cx="5184775" cy="1033462"/>
          </a:xfrm>
          <a:prstGeom prst="rect">
            <a:avLst/>
          </a:prstGeom>
          <a:noFill/>
          <a:ln w="9525">
            <a:solidFill>
              <a:srgbClr val="9C4E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Proc B</a:t>
            </a:r>
            <a:r>
              <a:rPr lang="zh-CN" altLang="en-US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  <a:r>
              <a:rPr lang="en-US" altLang="zh-CN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N_f_s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 In;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//In == 7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 altLang="zh-CN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InsertFileIntoSpooler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altLang="zh-CN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N_f_s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In=</a:t>
            </a:r>
            <a:r>
              <a:rPr lang="en-US" altLang="zh-CN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N_f_s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++;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//In == 8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6856414" y="3068638"/>
            <a:ext cx="3024187" cy="360362"/>
            <a:chOff x="3016" y="2478"/>
            <a:chExt cx="1905" cy="227"/>
          </a:xfrm>
        </p:grpSpPr>
        <p:sp>
          <p:nvSpPr>
            <p:cNvPr id="27" name="AutoShape 17"/>
            <p:cNvSpPr>
              <a:spLocks noChangeArrowheads="1"/>
            </p:cNvSpPr>
            <p:nvPr/>
          </p:nvSpPr>
          <p:spPr bwMode="auto">
            <a:xfrm>
              <a:off x="3016" y="2478"/>
              <a:ext cx="272" cy="227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lnSpc>
                  <a:spcPct val="8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•"/>
                <a:defRPr/>
              </a:pPr>
              <a:endParaRPr lang="zh-CN" alt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8" name="Text Box 18"/>
            <p:cNvSpPr txBox="1">
              <a:spLocks noChangeArrowheads="1"/>
            </p:cNvSpPr>
            <p:nvPr/>
          </p:nvSpPr>
          <p:spPr bwMode="auto">
            <a:xfrm>
              <a:off x="3243" y="2478"/>
              <a:ext cx="1678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zh-CN" sz="1600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CPU switch</a:t>
              </a:r>
              <a:endParaRPr lang="zh-CN" altLang="en-US" sz="1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4840289" y="5540375"/>
            <a:ext cx="5184775" cy="896938"/>
          </a:xfrm>
          <a:prstGeom prst="rect">
            <a:avLst/>
          </a:prstGeom>
          <a:noFill/>
          <a:ln w="9525">
            <a:solidFill>
              <a:srgbClr val="9C4E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Proc A</a:t>
            </a:r>
            <a:r>
              <a:rPr lang="zh-CN" altLang="en-US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：	</a:t>
            </a:r>
            <a:r>
              <a:rPr lang="en-US" altLang="zh-CN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InsertFileIntoSpooler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altLang="zh-CN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N_f_s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In=</a:t>
            </a:r>
            <a:r>
              <a:rPr lang="en-US" altLang="zh-CN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N_f_s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++;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//In == 8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</a:p>
        </p:txBody>
      </p: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6784976" y="4797426"/>
            <a:ext cx="3883025" cy="360363"/>
            <a:chOff x="3016" y="2478"/>
            <a:chExt cx="2446" cy="227"/>
          </a:xfrm>
        </p:grpSpPr>
        <p:sp>
          <p:nvSpPr>
            <p:cNvPr id="31" name="AutoShape 22"/>
            <p:cNvSpPr>
              <a:spLocks noChangeArrowheads="1"/>
            </p:cNvSpPr>
            <p:nvPr/>
          </p:nvSpPr>
          <p:spPr bwMode="auto">
            <a:xfrm>
              <a:off x="3016" y="2478"/>
              <a:ext cx="272" cy="227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lnSpc>
                  <a:spcPct val="8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•"/>
                <a:defRPr/>
              </a:pPr>
              <a:endParaRPr lang="zh-CN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2" name="Text Box 23"/>
            <p:cNvSpPr txBox="1">
              <a:spLocks noChangeArrowheads="1"/>
            </p:cNvSpPr>
            <p:nvPr/>
          </p:nvSpPr>
          <p:spPr bwMode="auto">
            <a:xfrm>
              <a:off x="3243" y="2478"/>
              <a:ext cx="221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zh-CN" sz="1600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CPU switch, Proc B lost data</a:t>
              </a:r>
              <a:endParaRPr lang="zh-CN" altLang="en-US" sz="1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24" grpId="0" animBg="1"/>
      <p:bldP spid="25" grpId="0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组合 72"/>
          <p:cNvGrpSpPr/>
          <p:nvPr/>
        </p:nvGrpSpPr>
        <p:grpSpPr>
          <a:xfrm>
            <a:off x="697342" y="1550632"/>
            <a:ext cx="5476103" cy="461665"/>
            <a:chOff x="844893" y="1000114"/>
            <a:chExt cx="5476103" cy="461665"/>
          </a:xfrm>
        </p:grpSpPr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142976" y="1000114"/>
              <a:ext cx="517802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 sz="2400" dirty="0"/>
                <a:t>操作系统和现实生活的问题类比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44893" y="1000114"/>
              <a:ext cx="433390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1104961" y="2280292"/>
            <a:ext cx="6070712" cy="428628"/>
            <a:chOff x="1252514" y="1694538"/>
            <a:chExt cx="6070712" cy="428628"/>
          </a:xfrm>
        </p:grpSpPr>
        <p:pic>
          <p:nvPicPr>
            <p:cNvPr id="22" name="图片 2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184467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3" name="内容占位符 2"/>
            <p:cNvSpPr txBox="1">
              <a:spLocks/>
            </p:cNvSpPr>
            <p:nvPr/>
          </p:nvSpPr>
          <p:spPr>
            <a:xfrm>
              <a:off x="1385078" y="1694538"/>
              <a:ext cx="593814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2400" dirty="0"/>
                <a:t>同时注意，计算机与人的差异</a:t>
              </a: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1104961" y="1930358"/>
            <a:ext cx="7437722" cy="407990"/>
            <a:chOff x="1252514" y="1344604"/>
            <a:chExt cx="7437722" cy="407990"/>
          </a:xfrm>
        </p:grpSpPr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149473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385078" y="1344604"/>
              <a:ext cx="7305158" cy="4079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 sz="2400" dirty="0"/>
                <a:t>利用现实生活问题帮助理解操作系统同步问题</a:t>
              </a: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697342" y="2751311"/>
            <a:ext cx="4822593" cy="461665"/>
            <a:chOff x="844893" y="2200793"/>
            <a:chExt cx="4822593" cy="461665"/>
          </a:xfrm>
        </p:grpSpPr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142975" y="2200793"/>
              <a:ext cx="4524511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 sz="2400" dirty="0"/>
                <a:t>例如</a:t>
              </a:r>
              <a:r>
                <a:rPr lang="en-US" altLang="zh-CN" sz="2400" dirty="0"/>
                <a:t>: </a:t>
              </a:r>
              <a:r>
                <a:rPr lang="zh-CN" altLang="en-US" sz="2400" dirty="0"/>
                <a:t>家庭采购协调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44893" y="2200793"/>
              <a:ext cx="433390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2657361" y="3401104"/>
            <a:ext cx="3516085" cy="2366714"/>
            <a:chOff x="684211" y="2543854"/>
            <a:chExt cx="3516085" cy="2366714"/>
          </a:xfrm>
        </p:grpSpPr>
        <p:sp>
          <p:nvSpPr>
            <p:cNvPr id="85" name="矩形 84"/>
            <p:cNvSpPr/>
            <p:nvPr/>
          </p:nvSpPr>
          <p:spPr>
            <a:xfrm>
              <a:off x="684211" y="2571750"/>
              <a:ext cx="3516085" cy="23040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9" name="直接连接符 88"/>
            <p:cNvCxnSpPr>
              <a:stCxn id="85" idx="1"/>
              <a:endCxn id="85" idx="3"/>
            </p:cNvCxnSpPr>
            <p:nvPr/>
          </p:nvCxnSpPr>
          <p:spPr>
            <a:xfrm>
              <a:off x="684211" y="3723750"/>
              <a:ext cx="351608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 rot="16200000" flipH="1">
              <a:off x="535378" y="3722956"/>
              <a:ext cx="23040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>
              <a:off x="684212" y="2859090"/>
              <a:ext cx="351608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>
              <a:off x="684212" y="3144842"/>
              <a:ext cx="351608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>
              <a:off x="684212" y="3430594"/>
              <a:ext cx="351608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>
              <a:off x="684212" y="4573602"/>
              <a:ext cx="351608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>
              <a:off x="684212" y="3993106"/>
              <a:ext cx="351608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>
              <a:off x="684213" y="4287850"/>
              <a:ext cx="351608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841578" y="2543854"/>
              <a:ext cx="7393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latin typeface="+mj-ea"/>
                  <a:ea typeface="+mj-ea"/>
                </a:rPr>
                <a:t>时  间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514812" y="2543854"/>
              <a:ext cx="3433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latin typeface="+mj-ea"/>
                  <a:ea typeface="+mj-ea"/>
                </a:rPr>
                <a:t>A</a:t>
              </a:r>
              <a:endParaRPr lang="zh-CN" altLang="en-US" sz="16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841578" y="2847110"/>
              <a:ext cx="7056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chemeClr val="bg1"/>
                  </a:solidFill>
                  <a:latin typeface="+mj-ea"/>
                  <a:ea typeface="+mj-ea"/>
                </a:rPr>
                <a:t>3:00</a:t>
              </a:r>
              <a:endParaRPr lang="zh-CN" altLang="en-US" sz="16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841578" y="3129872"/>
              <a:ext cx="7056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chemeClr val="bg1"/>
                  </a:solidFill>
                  <a:latin typeface="+mj-ea"/>
                  <a:ea typeface="+mj-ea"/>
                </a:rPr>
                <a:t>3:05</a:t>
              </a:r>
              <a:endParaRPr lang="zh-CN" altLang="en-US" sz="16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841578" y="3418614"/>
              <a:ext cx="7056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chemeClr val="bg1"/>
                  </a:solidFill>
                  <a:latin typeface="+mj-ea"/>
                  <a:ea typeface="+mj-ea"/>
                </a:rPr>
                <a:t>3:10</a:t>
              </a:r>
              <a:endParaRPr lang="zh-CN" altLang="en-US" sz="16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841578" y="3701376"/>
              <a:ext cx="7056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chemeClr val="bg1"/>
                  </a:solidFill>
                  <a:latin typeface="+mj-ea"/>
                  <a:ea typeface="+mj-ea"/>
                </a:rPr>
                <a:t>3:15</a:t>
              </a:r>
              <a:endParaRPr lang="zh-CN" altLang="en-US" sz="16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841578" y="3988293"/>
              <a:ext cx="7056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chemeClr val="bg1"/>
                  </a:solidFill>
                  <a:latin typeface="+mj-ea"/>
                  <a:ea typeface="+mj-ea"/>
                </a:rPr>
                <a:t>3:20</a:t>
              </a:r>
              <a:endParaRPr lang="zh-CN" altLang="en-US" sz="16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841578" y="4271055"/>
              <a:ext cx="7056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chemeClr val="bg1"/>
                  </a:solidFill>
                  <a:latin typeface="+mj-ea"/>
                  <a:ea typeface="+mj-ea"/>
                </a:rPr>
                <a:t>3:25</a:t>
              </a:r>
              <a:endParaRPr lang="zh-CN" altLang="en-US" sz="16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841578" y="4572014"/>
              <a:ext cx="7056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chemeClr val="bg1"/>
                  </a:solidFill>
                  <a:latin typeface="+mj-ea"/>
                  <a:ea typeface="+mj-ea"/>
                </a:rPr>
                <a:t>3:30</a:t>
              </a:r>
              <a:endParaRPr lang="zh-CN" altLang="en-US" sz="16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685452" y="2844120"/>
              <a:ext cx="22365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latin typeface="+mj-ea"/>
                  <a:ea typeface="+mj-ea"/>
                </a:rPr>
                <a:t>查看冰箱，没有面包了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685452" y="3114226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>
                  <a:solidFill>
                    <a:schemeClr val="bg1"/>
                  </a:solidFill>
                  <a:latin typeface="+mj-ea"/>
                  <a:ea typeface="+mj-ea"/>
                </a:rPr>
                <a:t>离开家去商店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685452" y="3429006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>
                  <a:solidFill>
                    <a:schemeClr val="bg1"/>
                  </a:solidFill>
                  <a:latin typeface="+mj-ea"/>
                  <a:ea typeface="+mj-ea"/>
                </a:rPr>
                <a:t>到达商店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685452" y="3700244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>
                  <a:solidFill>
                    <a:schemeClr val="bg1"/>
                  </a:solidFill>
                  <a:latin typeface="+mj-ea"/>
                  <a:ea typeface="+mj-ea"/>
                </a:rPr>
                <a:t>购买面包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685452" y="3976043"/>
              <a:ext cx="22365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>
                  <a:solidFill>
                    <a:schemeClr val="bg1"/>
                  </a:solidFill>
                  <a:latin typeface="+mj-ea"/>
                  <a:ea typeface="+mj-ea"/>
                </a:rPr>
                <a:t>到家，把面包放进冰箱</a:t>
              </a: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6173445" y="3401106"/>
            <a:ext cx="2236511" cy="2356431"/>
            <a:chOff x="4200295" y="2543854"/>
            <a:chExt cx="2236511" cy="2356431"/>
          </a:xfrm>
        </p:grpSpPr>
        <p:sp>
          <p:nvSpPr>
            <p:cNvPr id="47" name="矩形 46"/>
            <p:cNvSpPr/>
            <p:nvPr/>
          </p:nvSpPr>
          <p:spPr>
            <a:xfrm>
              <a:off x="4200296" y="2571750"/>
              <a:ext cx="2233789" cy="23040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7" name="直接连接符 86"/>
            <p:cNvCxnSpPr/>
            <p:nvPr/>
          </p:nvCxnSpPr>
          <p:spPr>
            <a:xfrm rot="16200000" flipH="1">
              <a:off x="3049090" y="3722956"/>
              <a:ext cx="23040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5072066" y="2543854"/>
              <a:ext cx="3417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latin typeface="+mj-ea"/>
                  <a:ea typeface="+mj-ea"/>
                </a:rPr>
                <a:t>B</a:t>
              </a:r>
              <a:endParaRPr lang="zh-CN" altLang="en-US" sz="16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200296" y="3429808"/>
              <a:ext cx="22365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>
                  <a:solidFill>
                    <a:schemeClr val="bg1"/>
                  </a:solidFill>
                  <a:latin typeface="+mj-ea"/>
                  <a:ea typeface="+mj-ea"/>
                </a:rPr>
                <a:t>查看冰箱，没有面包了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200296" y="3699914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>
                  <a:solidFill>
                    <a:schemeClr val="bg1"/>
                  </a:solidFill>
                  <a:latin typeface="+mj-ea"/>
                  <a:ea typeface="+mj-ea"/>
                </a:rPr>
                <a:t>离开家去商店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4200296" y="4014694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>
                  <a:solidFill>
                    <a:schemeClr val="bg1"/>
                  </a:solidFill>
                  <a:latin typeface="+mj-ea"/>
                  <a:ea typeface="+mj-ea"/>
                </a:rPr>
                <a:t>到达商店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4200296" y="4285932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>
                  <a:solidFill>
                    <a:schemeClr val="bg1"/>
                  </a:solidFill>
                  <a:latin typeface="+mj-ea"/>
                  <a:ea typeface="+mj-ea"/>
                </a:rPr>
                <a:t>购买面包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4200296" y="4561731"/>
              <a:ext cx="22365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>
                  <a:solidFill>
                    <a:schemeClr val="bg1"/>
                  </a:solidFill>
                  <a:latin typeface="+mj-ea"/>
                  <a:ea typeface="+mj-ea"/>
                </a:rPr>
                <a:t>到家，把面包放进冰箱</a:t>
              </a:r>
            </a:p>
          </p:txBody>
        </p:sp>
        <p:cxnSp>
          <p:nvCxnSpPr>
            <p:cNvPr id="84" name="直接连接符 83"/>
            <p:cNvCxnSpPr/>
            <p:nvPr/>
          </p:nvCxnSpPr>
          <p:spPr>
            <a:xfrm>
              <a:off x="4200295" y="3722162"/>
              <a:ext cx="223379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4200296" y="2857502"/>
              <a:ext cx="223378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>
              <a:off x="4200296" y="3143254"/>
              <a:ext cx="223378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>
              <a:off x="4200296" y="3429006"/>
              <a:ext cx="223378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>
              <a:off x="4200296" y="4572014"/>
              <a:ext cx="223378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>
              <a:off x="4200296" y="3991518"/>
              <a:ext cx="223378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>
              <a:off x="4200297" y="4286262"/>
              <a:ext cx="223378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9C88A420-70FF-B03D-1B2F-1E746DCFD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现实生活中的并发问题</a:t>
            </a:r>
          </a:p>
        </p:txBody>
      </p:sp>
    </p:spTree>
    <p:extLst>
      <p:ext uri="{BB962C8B-B14F-4D97-AF65-F5344CB8AC3E}">
        <p14:creationId xmlns:p14="http://schemas.microsoft.com/office/powerpoint/2010/main" val="420797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95400" y="1552258"/>
            <a:ext cx="5832647" cy="461665"/>
            <a:chOff x="844893" y="1000114"/>
            <a:chExt cx="5832647" cy="461665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5" y="1000114"/>
              <a:ext cx="5534565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 sz="2400" dirty="0"/>
                <a:t>如何保证家庭采购协调的成功和高效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103019" y="1916832"/>
            <a:ext cx="5034000" cy="748493"/>
            <a:chOff x="1252514" y="1306504"/>
            <a:chExt cx="5034000" cy="748493"/>
          </a:xfrm>
        </p:grpSpPr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645682" y="1626369"/>
              <a:ext cx="464083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/>
                <a:t>需要采购时，有人去买面包</a:t>
              </a:r>
            </a:p>
          </p:txBody>
        </p:sp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14112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4" name="内容占位符 2"/>
            <p:cNvSpPr txBox="1">
              <a:spLocks/>
            </p:cNvSpPr>
            <p:nvPr/>
          </p:nvSpPr>
          <p:spPr>
            <a:xfrm>
              <a:off x="1385077" y="1306504"/>
              <a:ext cx="3258359" cy="4079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 sz="2400" dirty="0"/>
                <a:t>有人去买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103019" y="2508974"/>
            <a:ext cx="4704948" cy="428628"/>
            <a:chOff x="1252514" y="1898648"/>
            <a:chExt cx="4704948" cy="428628"/>
          </a:xfrm>
        </p:grpSpPr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200819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1385077" y="1898648"/>
              <a:ext cx="4572385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2400" dirty="0"/>
                <a:t>最多只有一个人去买面包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95400" y="2959261"/>
            <a:ext cx="9145015" cy="1117811"/>
            <a:chOff x="844893" y="2201860"/>
            <a:chExt cx="9145015" cy="1117811"/>
          </a:xfrm>
        </p:grpSpPr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142976" y="2201860"/>
              <a:ext cx="271464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2400" dirty="0">
                  <a:sym typeface="Arial" charset="0"/>
                </a:rPr>
                <a:t>可能的解决方法</a:t>
              </a:r>
              <a:endParaRPr lang="zh-CN" altLang="en-US" sz="2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44893" y="2201860"/>
              <a:ext cx="433390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66879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398565" y="2559240"/>
              <a:ext cx="8591343" cy="466729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 sz="2400" dirty="0">
                  <a:sym typeface="Arial" charset="0"/>
                </a:rPr>
                <a:t>在冰箱上设置一个</a:t>
              </a:r>
              <a:r>
                <a:rPr lang="zh-CN" altLang="en-US" sz="2400" dirty="0">
                  <a:solidFill>
                    <a:srgbClr val="C00000"/>
                  </a:solidFill>
                  <a:sym typeface="Arial" charset="0"/>
                </a:rPr>
                <a:t>锁和钥匙（</a:t>
              </a:r>
              <a:r>
                <a:rPr lang="zh-CN" altLang="en-US" sz="2400" dirty="0">
                  <a:solidFill>
                    <a:srgbClr val="C00000"/>
                  </a:solidFill>
                </a:rPr>
                <a:t> lock&amp;</a:t>
              </a:r>
              <a:r>
                <a:rPr lang="en-US" altLang="zh-CN" sz="2400" dirty="0">
                  <a:solidFill>
                    <a:srgbClr val="C00000"/>
                  </a:solidFill>
                </a:rPr>
                <a:t>key</a:t>
              </a:r>
              <a:r>
                <a:rPr lang="zh-CN" altLang="en-US" sz="2400" dirty="0">
                  <a:solidFill>
                    <a:srgbClr val="C00000"/>
                  </a:solidFill>
                </a:rPr>
                <a:t>）</a:t>
              </a:r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96249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98565" y="2852942"/>
              <a:ext cx="7223191" cy="466729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 sz="2400" dirty="0"/>
                <a:t>去买面包之前锁住冰箱并且拿走钥匙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95400" y="4077072"/>
            <a:ext cx="6408711" cy="864096"/>
            <a:chOff x="844893" y="3117866"/>
            <a:chExt cx="6408711" cy="864096"/>
          </a:xfrm>
        </p:grpSpPr>
        <p:sp>
          <p:nvSpPr>
            <p:cNvPr id="33" name="内容占位符 2"/>
            <p:cNvSpPr txBox="1">
              <a:spLocks/>
            </p:cNvSpPr>
            <p:nvPr/>
          </p:nvSpPr>
          <p:spPr>
            <a:xfrm>
              <a:off x="1142975" y="3117866"/>
              <a:ext cx="4901625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2400" dirty="0"/>
                <a:t>加锁导致的新问题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44893" y="3117866"/>
              <a:ext cx="433390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7" name="图片 3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624783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8" name="内容占位符 2"/>
            <p:cNvSpPr txBox="1">
              <a:spLocks/>
            </p:cNvSpPr>
            <p:nvPr/>
          </p:nvSpPr>
          <p:spPr>
            <a:xfrm>
              <a:off x="1398565" y="3515233"/>
              <a:ext cx="5855039" cy="466729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 sz="2400" dirty="0"/>
                <a:t>冰箱中还有其他食品时，别人无法取到</a:t>
              </a:r>
            </a:p>
          </p:txBody>
        </p:sp>
      </p:grpSp>
      <p:sp>
        <p:nvSpPr>
          <p:cNvPr id="7" name="标题 6">
            <a:extLst>
              <a:ext uri="{FF2B5EF4-FFF2-40B4-BE49-F238E27FC236}">
                <a16:creationId xmlns:a16="http://schemas.microsoft.com/office/drawing/2014/main" id="{24047FB2-FF5E-297F-F92B-EA6072B31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家庭采购协调问题分析</a:t>
            </a:r>
          </a:p>
        </p:txBody>
      </p:sp>
    </p:spTree>
    <p:extLst>
      <p:ext uri="{BB962C8B-B14F-4D97-AF65-F5344CB8AC3E}">
        <p14:creationId xmlns:p14="http://schemas.microsoft.com/office/powerpoint/2010/main" val="3811670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1952596" y="1084930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方案一</a:t>
            </a:r>
            <a:endParaRPr lang="zh-CN" altLang="en-US" dirty="0"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170103" y="1857364"/>
            <a:ext cx="4012859" cy="428628"/>
            <a:chOff x="844893" y="1000114"/>
            <a:chExt cx="4012859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371477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 dirty="0"/>
                <a:t>使用</a:t>
              </a:r>
              <a:r>
                <a:rPr lang="zh-CN" altLang="en-US" dirty="0">
                  <a:solidFill>
                    <a:srgbClr val="C00000"/>
                  </a:solidFill>
                </a:rPr>
                <a:t>便签</a:t>
              </a:r>
              <a:r>
                <a:rPr lang="zh-CN" altLang="en-US" dirty="0"/>
                <a:t>来避免购买太多面包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170102" y="4865698"/>
            <a:ext cx="1701762" cy="428628"/>
            <a:chOff x="844893" y="4008448"/>
            <a:chExt cx="1701762" cy="428628"/>
          </a:xfrm>
        </p:grpSpPr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142975" y="4008448"/>
              <a:ext cx="140368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/>
                <a:t>有效吗？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44893" y="400844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577722" y="2163754"/>
            <a:ext cx="3176610" cy="407990"/>
            <a:chOff x="1252514" y="1306504"/>
            <a:chExt cx="3176610" cy="407990"/>
          </a:xfrm>
        </p:grpSpPr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143941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4" name="内容占位符 2"/>
            <p:cNvSpPr txBox="1">
              <a:spLocks/>
            </p:cNvSpPr>
            <p:nvPr/>
          </p:nvSpPr>
          <p:spPr>
            <a:xfrm>
              <a:off x="1385078" y="1306504"/>
              <a:ext cx="3044046" cy="4079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 dirty="0"/>
                <a:t>购买之前留下一张便签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577722" y="2474906"/>
            <a:ext cx="2747982" cy="428628"/>
            <a:chOff x="1252514" y="1617656"/>
            <a:chExt cx="2747982" cy="428628"/>
          </a:xfrm>
        </p:grpSpPr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173424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1385078" y="1617656"/>
              <a:ext cx="261541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/>
                <a:t>买完后移除该便签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577722" y="2778120"/>
            <a:ext cx="4462494" cy="428628"/>
            <a:chOff x="1252514" y="1920870"/>
            <a:chExt cx="4462494" cy="428628"/>
          </a:xfrm>
        </p:grpSpPr>
        <p:pic>
          <p:nvPicPr>
            <p:cNvPr id="20" name="图片 1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203745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1" name="内容占位符 2"/>
            <p:cNvSpPr txBox="1">
              <a:spLocks/>
            </p:cNvSpPr>
            <p:nvPr/>
          </p:nvSpPr>
          <p:spPr>
            <a:xfrm>
              <a:off x="1385078" y="1920870"/>
              <a:ext cx="432993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/>
                <a:t>别人看到便签时，就不去购买面包</a:t>
              </a:r>
            </a:p>
          </p:txBody>
        </p:sp>
      </p:grpSp>
      <p:sp>
        <p:nvSpPr>
          <p:cNvPr id="29" name="矩形 28"/>
          <p:cNvSpPr/>
          <p:nvPr/>
        </p:nvSpPr>
        <p:spPr>
          <a:xfrm>
            <a:off x="3875272" y="3201717"/>
            <a:ext cx="2714074" cy="1643527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>
              <a:lnSpc>
                <a:spcPct val="80000"/>
              </a:lnSpc>
            </a:pPr>
            <a:r>
              <a:rPr lang="en-US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if (</a:t>
            </a:r>
            <a:r>
              <a:rPr lang="en-US" altLang="zh-CN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nobread</a:t>
            </a:r>
            <a:r>
              <a:rPr lang="en-US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) {</a:t>
            </a:r>
            <a:br>
              <a:rPr lang="en-US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</a:br>
            <a:r>
              <a:rPr lang="en-US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if (</a:t>
            </a:r>
            <a:r>
              <a:rPr lang="en-US" altLang="zh-CN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noNote</a:t>
            </a:r>
            <a:r>
              <a:rPr lang="en-US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) {</a:t>
            </a:r>
            <a:br>
              <a:rPr lang="en-US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</a:br>
            <a:r>
              <a:rPr lang="en-US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leave Note;</a:t>
            </a:r>
            <a:br>
              <a:rPr lang="en-US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</a:br>
            <a:r>
              <a:rPr lang="en-US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buy bread;</a:t>
            </a:r>
            <a:br>
              <a:rPr lang="en-US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</a:br>
            <a:r>
              <a:rPr lang="en-US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</a:t>
            </a:r>
            <a:r>
              <a:rPr lang="zh-CN" altLang="en-US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  <a:r>
              <a:rPr lang="en-US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remove Note;</a:t>
            </a:r>
            <a:br>
              <a:rPr lang="en-US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</a:br>
            <a:r>
              <a:rPr lang="en-US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}</a:t>
            </a:r>
            <a:br>
              <a:rPr lang="en-US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</a:br>
            <a:r>
              <a:rPr lang="en-US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339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theme/theme1.xml><?xml version="1.0" encoding="utf-8"?>
<a:theme xmlns:a="http://schemas.openxmlformats.org/drawingml/2006/main" name="psh3_Print">
  <a:themeElements>
    <a:clrScheme name="psh3_Print 2">
      <a:dk1>
        <a:srgbClr val="000000"/>
      </a:dk1>
      <a:lt1>
        <a:srgbClr val="FFFFFF"/>
      </a:lt1>
      <a:dk2>
        <a:srgbClr val="003366"/>
      </a:dk2>
      <a:lt2>
        <a:srgbClr val="CCCCCC"/>
      </a:lt2>
      <a:accent1>
        <a:srgbClr val="C0C9F6"/>
      </a:accent1>
      <a:accent2>
        <a:srgbClr val="A1B67A"/>
      </a:accent2>
      <a:accent3>
        <a:srgbClr val="FFFFFF"/>
      </a:accent3>
      <a:accent4>
        <a:srgbClr val="000000"/>
      </a:accent4>
      <a:accent5>
        <a:srgbClr val="DCE1FA"/>
      </a:accent5>
      <a:accent6>
        <a:srgbClr val="91A56E"/>
      </a:accent6>
      <a:hlink>
        <a:srgbClr val="789ED0"/>
      </a:hlink>
      <a:folHlink>
        <a:srgbClr val="B2B2B2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sh3_Print 1">
        <a:dk1>
          <a:srgbClr val="5F5F5F"/>
        </a:dk1>
        <a:lt1>
          <a:srgbClr val="FFFFFF"/>
        </a:lt1>
        <a:dk2>
          <a:srgbClr val="000000"/>
        </a:dk2>
        <a:lt2>
          <a:srgbClr val="DDDDDD"/>
        </a:lt2>
        <a:accent1>
          <a:srgbClr val="C0C0C0"/>
        </a:accent1>
        <a:accent2>
          <a:srgbClr val="EAEAEA"/>
        </a:accent2>
        <a:accent3>
          <a:srgbClr val="FFFFFF"/>
        </a:accent3>
        <a:accent4>
          <a:srgbClr val="505050"/>
        </a:accent4>
        <a:accent5>
          <a:srgbClr val="DCDCDC"/>
        </a:accent5>
        <a:accent6>
          <a:srgbClr val="D4D4D4"/>
        </a:accent6>
        <a:hlink>
          <a:srgbClr val="4D4D4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3_Print 2">
        <a:dk1>
          <a:srgbClr val="000000"/>
        </a:dk1>
        <a:lt1>
          <a:srgbClr val="FFFFFF"/>
        </a:lt1>
        <a:dk2>
          <a:srgbClr val="003366"/>
        </a:dk2>
        <a:lt2>
          <a:srgbClr val="CCCCCC"/>
        </a:lt2>
        <a:accent1>
          <a:srgbClr val="C0C9F6"/>
        </a:accent1>
        <a:accent2>
          <a:srgbClr val="A1B67A"/>
        </a:accent2>
        <a:accent3>
          <a:srgbClr val="FFFFFF"/>
        </a:accent3>
        <a:accent4>
          <a:srgbClr val="000000"/>
        </a:accent4>
        <a:accent5>
          <a:srgbClr val="DCE1FA"/>
        </a:accent5>
        <a:accent6>
          <a:srgbClr val="91A56E"/>
        </a:accent6>
        <a:hlink>
          <a:srgbClr val="789ED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3_Print 3">
        <a:dk1>
          <a:srgbClr val="384868"/>
        </a:dk1>
        <a:lt1>
          <a:srgbClr val="FFFFFF"/>
        </a:lt1>
        <a:dk2>
          <a:srgbClr val="000000"/>
        </a:dk2>
        <a:lt2>
          <a:srgbClr val="CCCCCC"/>
        </a:lt2>
        <a:accent1>
          <a:srgbClr val="C0C9F6"/>
        </a:accent1>
        <a:accent2>
          <a:srgbClr val="A1B67A"/>
        </a:accent2>
        <a:accent3>
          <a:srgbClr val="FFFFFF"/>
        </a:accent3>
        <a:accent4>
          <a:srgbClr val="2E3C58"/>
        </a:accent4>
        <a:accent5>
          <a:srgbClr val="DCE1FA"/>
        </a:accent5>
        <a:accent6>
          <a:srgbClr val="91A56E"/>
        </a:accent6>
        <a:hlink>
          <a:srgbClr val="789ED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69696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69696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69696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69696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69696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psh3_Print</Template>
  <TotalTime>0</TotalTime>
  <Words>4045</Words>
  <Application>Microsoft Office PowerPoint</Application>
  <PresentationFormat>宽屏</PresentationFormat>
  <Paragraphs>832</Paragraphs>
  <Slides>58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69" baseType="lpstr">
      <vt:lpstr>Monotype Sorts</vt:lpstr>
      <vt:lpstr>等线</vt:lpstr>
      <vt:lpstr>喵呜黑体</vt:lpstr>
      <vt:lpstr>微软雅黑</vt:lpstr>
      <vt:lpstr>张海山锐谐体2.0-授权联系：Samtype@QQ.com</vt:lpstr>
      <vt:lpstr>Arial</vt:lpstr>
      <vt:lpstr>Courier New</vt:lpstr>
      <vt:lpstr>Times New Roman</vt:lpstr>
      <vt:lpstr>Verdana</vt:lpstr>
      <vt:lpstr>Wingdings</vt:lpstr>
      <vt:lpstr>psh3_Print</vt:lpstr>
      <vt:lpstr>操作系统</vt:lpstr>
      <vt:lpstr>章节5：进程间通信与并发控制</vt:lpstr>
      <vt:lpstr>经典IPC问题</vt:lpstr>
      <vt:lpstr>Communication between processes</vt:lpstr>
      <vt:lpstr>Exclusion: Spooler directory</vt:lpstr>
      <vt:lpstr>Exclusion: Spooler directory</vt:lpstr>
      <vt:lpstr>现实生活中的并发问题</vt:lpstr>
      <vt:lpstr>家庭采购协调问题分析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Concept about mutual exclusion</vt:lpstr>
      <vt:lpstr>临界区(Critical Section)</vt:lpstr>
      <vt:lpstr>Concept about mutual exclusion</vt:lpstr>
      <vt:lpstr>临界区的访问规则</vt:lpstr>
      <vt:lpstr>临界区的访问规则</vt:lpstr>
      <vt:lpstr>临界区的访问规则</vt:lpstr>
      <vt:lpstr>临界区的访问规则</vt:lpstr>
      <vt:lpstr>临界区的访问规则</vt:lpstr>
      <vt:lpstr>Disabling interrupts</vt:lpstr>
      <vt:lpstr>Solutions of IPC problems</vt:lpstr>
      <vt:lpstr>Busy waiting</vt:lpstr>
      <vt:lpstr>Lock variable</vt:lpstr>
      <vt:lpstr>Drawback of lock variable</vt:lpstr>
      <vt:lpstr>Strict alternation</vt:lpstr>
      <vt:lpstr>Drawback of strict alternation</vt:lpstr>
      <vt:lpstr>第二种尝试</vt:lpstr>
      <vt:lpstr>第三种尝试</vt:lpstr>
      <vt:lpstr>Peterson算法</vt:lpstr>
      <vt:lpstr>Peterson算法实现</vt:lpstr>
      <vt:lpstr> Peterson算法示意分析</vt:lpstr>
      <vt:lpstr>Dekkers算法</vt:lpstr>
      <vt:lpstr> Dekker算法示意分析</vt:lpstr>
      <vt:lpstr>Test and Set Lock (TSL)solution</vt:lpstr>
      <vt:lpstr>使用TS指令实现自旋锁(spinlock)</vt:lpstr>
      <vt:lpstr>课外自学：关于Peterson算法和Deckers算法</vt:lpstr>
      <vt:lpstr>模型检测(model checking)方法简介</vt:lpstr>
      <vt:lpstr>锁(lock)</vt:lpstr>
      <vt:lpstr>Analysis of “Busy waiting”</vt:lpstr>
      <vt:lpstr>PowerPoint 演示文稿</vt:lpstr>
      <vt:lpstr>Sleep-Wake up</vt:lpstr>
      <vt:lpstr>Simple Sleep-Wake up solution</vt:lpstr>
      <vt:lpstr>Solution of “Producer-Consumer”</vt:lpstr>
      <vt:lpstr>Disadvantage of this solution</vt:lpstr>
      <vt:lpstr>Semaphore solution</vt:lpstr>
      <vt:lpstr>PowerPoint 演示文稿</vt:lpstr>
      <vt:lpstr>PowerPoint 演示文稿</vt:lpstr>
      <vt:lpstr>PowerPoint 演示文稿</vt:lpstr>
      <vt:lpstr>PowerPoint 演示文稿</vt:lpstr>
      <vt:lpstr>Exclusion: Spooler directory with Semaphore</vt:lpstr>
      <vt:lpstr>Synchronism: Driver-Conductor</vt:lpstr>
      <vt:lpstr>Concept about Synchronism</vt:lpstr>
      <vt:lpstr>Analysis about IPC problem</vt:lpstr>
      <vt:lpstr>PowerPoint 演示文稿</vt:lpstr>
      <vt:lpstr>Thanks for your time! Questions &amp; Answers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2023-11-03T02:38:57Z</dcterms:created>
  <dcterms:modified xsi:type="dcterms:W3CDTF">2025-01-08T02:02:01Z</dcterms:modified>
</cp:coreProperties>
</file>