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6" r:id="rId1"/>
  </p:sldMasterIdLst>
  <p:notesMasterIdLst>
    <p:notesMasterId r:id="rId66"/>
  </p:notesMasterIdLst>
  <p:handoutMasterIdLst>
    <p:handoutMasterId r:id="rId67"/>
  </p:handoutMasterIdLst>
  <p:sldIdLst>
    <p:sldId id="653" r:id="rId2"/>
    <p:sldId id="1962" r:id="rId3"/>
    <p:sldId id="512" r:id="rId4"/>
    <p:sldId id="551" r:id="rId5"/>
    <p:sldId id="649" r:id="rId6"/>
    <p:sldId id="650" r:id="rId7"/>
    <p:sldId id="651" r:id="rId8"/>
    <p:sldId id="652" r:id="rId9"/>
    <p:sldId id="570" r:id="rId10"/>
    <p:sldId id="571" r:id="rId11"/>
    <p:sldId id="573" r:id="rId12"/>
    <p:sldId id="574" r:id="rId13"/>
    <p:sldId id="575" r:id="rId14"/>
    <p:sldId id="576" r:id="rId15"/>
    <p:sldId id="577" r:id="rId16"/>
    <p:sldId id="578" r:id="rId17"/>
    <p:sldId id="579" r:id="rId18"/>
    <p:sldId id="580" r:id="rId19"/>
    <p:sldId id="581" r:id="rId20"/>
    <p:sldId id="582" r:id="rId21"/>
    <p:sldId id="583" r:id="rId22"/>
    <p:sldId id="584" r:id="rId23"/>
    <p:sldId id="585" r:id="rId24"/>
    <p:sldId id="586" r:id="rId25"/>
    <p:sldId id="587" r:id="rId26"/>
    <p:sldId id="588" r:id="rId27"/>
    <p:sldId id="589" r:id="rId28"/>
    <p:sldId id="555" r:id="rId29"/>
    <p:sldId id="423" r:id="rId30"/>
    <p:sldId id="474" r:id="rId31"/>
    <p:sldId id="590" r:id="rId32"/>
    <p:sldId id="591" r:id="rId33"/>
    <p:sldId id="592" r:id="rId34"/>
    <p:sldId id="593" r:id="rId35"/>
    <p:sldId id="594" r:id="rId36"/>
    <p:sldId id="595" r:id="rId37"/>
    <p:sldId id="425" r:id="rId38"/>
    <p:sldId id="424" r:id="rId39"/>
    <p:sldId id="566" r:id="rId40"/>
    <p:sldId id="567" r:id="rId41"/>
    <p:sldId id="596" r:id="rId42"/>
    <p:sldId id="597" r:id="rId43"/>
    <p:sldId id="598" r:id="rId44"/>
    <p:sldId id="599" r:id="rId45"/>
    <p:sldId id="600" r:id="rId46"/>
    <p:sldId id="601" r:id="rId47"/>
    <p:sldId id="656" r:id="rId48"/>
    <p:sldId id="657" r:id="rId49"/>
    <p:sldId id="556" r:id="rId50"/>
    <p:sldId id="426" r:id="rId51"/>
    <p:sldId id="427" r:id="rId52"/>
    <p:sldId id="430" r:id="rId53"/>
    <p:sldId id="431" r:id="rId54"/>
    <p:sldId id="604" r:id="rId55"/>
    <p:sldId id="513" r:id="rId56"/>
    <p:sldId id="654" r:id="rId57"/>
    <p:sldId id="633" r:id="rId58"/>
    <p:sldId id="632" r:id="rId59"/>
    <p:sldId id="610" r:id="rId60"/>
    <p:sldId id="612" r:id="rId61"/>
    <p:sldId id="615" r:id="rId62"/>
    <p:sldId id="614" r:id="rId63"/>
    <p:sldId id="616" r:id="rId64"/>
    <p:sldId id="281" r:id="rId6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981" userDrawn="1">
          <p15:clr>
            <a:srgbClr val="A4A3A4"/>
          </p15:clr>
        </p15:guide>
        <p15:guide id="2" pos="3840" userDrawn="1">
          <p15:clr>
            <a:srgbClr val="A4A3A4"/>
          </p15:clr>
        </p15:guide>
        <p15:guide id="3" pos="438" userDrawn="1">
          <p15:clr>
            <a:srgbClr val="A4A3A4"/>
          </p15:clr>
        </p15:guide>
        <p15:guide id="4" orient="horz"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FFFFCC"/>
    <a:srgbClr val="F5ED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1" autoAdjust="0"/>
    <p:restoredTop sz="82084" autoAdjust="0"/>
  </p:normalViewPr>
  <p:slideViewPr>
    <p:cSldViewPr>
      <p:cViewPr varScale="1">
        <p:scale>
          <a:sx n="63" d="100"/>
          <a:sy n="63" d="100"/>
        </p:scale>
        <p:origin x="53" y="139"/>
      </p:cViewPr>
      <p:guideLst>
        <p:guide orient="horz" pos="981"/>
        <p:guide pos="3840"/>
        <p:guide pos="438"/>
        <p:guide orient="horz"/>
      </p:guideLst>
    </p:cSldViewPr>
  </p:slideViewPr>
  <p:outlineViewPr>
    <p:cViewPr>
      <p:scale>
        <a:sx n="33" d="100"/>
        <a:sy n="33" d="100"/>
      </p:scale>
      <p:origin x="0" y="-50534"/>
    </p:cViewPr>
  </p:outlineViewPr>
  <p:notesTextViewPr>
    <p:cViewPr>
      <p:scale>
        <a:sx n="75" d="100"/>
        <a:sy n="75" d="100"/>
      </p:scale>
      <p:origin x="0" y="0"/>
    </p:cViewPr>
  </p:notesTextViewPr>
  <p:notesViewPr>
    <p:cSldViewPr>
      <p:cViewPr varScale="1">
        <p:scale>
          <a:sx n="83" d="100"/>
          <a:sy n="83" d="100"/>
        </p:scale>
        <p:origin x="-20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SzTx/>
              <a:buFontTx/>
              <a:buNone/>
              <a:defRPr sz="1200">
                <a:latin typeface="Times New Roman" pitchFamily="18" charset="0"/>
              </a:defRPr>
            </a:lvl1pPr>
          </a:lstStyle>
          <a:p>
            <a:pPr>
              <a:defRPr/>
            </a:pPr>
            <a:endParaRPr lang="zh-CN" altLang="en-US"/>
          </a:p>
        </p:txBody>
      </p:sp>
      <p:sp>
        <p:nvSpPr>
          <p:cNvPr id="440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SzTx/>
              <a:buFontTx/>
              <a:buNone/>
              <a:defRPr sz="1200">
                <a:latin typeface="Times New Roman" pitchFamily="18" charset="0"/>
              </a:defRPr>
            </a:lvl1pPr>
          </a:lstStyle>
          <a:p>
            <a:pPr>
              <a:defRPr/>
            </a:pPr>
            <a:fld id="{9E4ABB15-50C4-40DC-95CF-8B1AC1B142F4}" type="datetimeFigureOut">
              <a:rPr lang="zh-CN" altLang="en-US"/>
              <a:pPr>
                <a:defRPr/>
              </a:pPr>
              <a:t>2025/1/8</a:t>
            </a:fld>
            <a:endParaRPr lang="en-US" altLang="zh-CN"/>
          </a:p>
        </p:txBody>
      </p:sp>
      <p:sp>
        <p:nvSpPr>
          <p:cNvPr id="440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SzTx/>
              <a:buFontTx/>
              <a:buNone/>
              <a:defRPr sz="1200">
                <a:latin typeface="Times New Roman" pitchFamily="18" charset="0"/>
              </a:defRPr>
            </a:lvl1pPr>
          </a:lstStyle>
          <a:p>
            <a:pPr>
              <a:defRPr/>
            </a:pPr>
            <a:endParaRPr lang="en-US" altLang="zh-CN"/>
          </a:p>
        </p:txBody>
      </p:sp>
      <p:sp>
        <p:nvSpPr>
          <p:cNvPr id="440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SzTx/>
              <a:buFontTx/>
              <a:buNone/>
              <a:defRPr sz="1200">
                <a:latin typeface="Times New Roman" panose="02020603050405020304" pitchFamily="18" charset="0"/>
              </a:defRPr>
            </a:lvl1pPr>
          </a:lstStyle>
          <a:p>
            <a:pPr>
              <a:defRPr/>
            </a:pPr>
            <a:fld id="{4504A0A3-7373-458D-8590-FCB078CB9529}"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200">
                <a:latin typeface="Arial" charset="0"/>
                <a:ea typeface="+mn-ea"/>
              </a:defRPr>
            </a:lvl1pPr>
          </a:lstStyle>
          <a:p>
            <a:pPr>
              <a:defRPr/>
            </a:pPr>
            <a:endParaRPr lang="zh-CN" altLang="en-US"/>
          </a:p>
        </p:txBody>
      </p:sp>
      <p:sp>
        <p:nvSpPr>
          <p:cNvPr id="40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200">
                <a:latin typeface="Arial" charset="0"/>
                <a:ea typeface="+mn-ea"/>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0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SzTx/>
              <a:buFontTx/>
              <a:buNone/>
              <a:defRPr sz="1200">
                <a:latin typeface="Arial" charset="0"/>
                <a:ea typeface="+mn-ea"/>
              </a:defRPr>
            </a:lvl1pPr>
          </a:lstStyle>
          <a:p>
            <a:pPr>
              <a:defRPr/>
            </a:pPr>
            <a:endParaRPr lang="en-US" altLang="zh-CN"/>
          </a:p>
        </p:txBody>
      </p:sp>
      <p:sp>
        <p:nvSpPr>
          <p:cNvPr id="40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SzTx/>
              <a:buFontTx/>
              <a:buNone/>
              <a:defRPr sz="1200">
                <a:latin typeface="Arial" panose="020B0604020202020204" pitchFamily="34" charset="0"/>
              </a:defRPr>
            </a:lvl1pPr>
          </a:lstStyle>
          <a:p>
            <a:pPr>
              <a:defRPr/>
            </a:pPr>
            <a:fld id="{4DF67F5C-661C-4611-9722-59F2815423B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xfrm>
            <a:off x="381000" y="685800"/>
            <a:ext cx="6096000" cy="3429000"/>
          </a:xfrm>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2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B2EC2A0-6CE8-46C2-A634-8EE786004A27}" type="slidenum">
              <a:rPr lang="zh-CN" altLang="en-US" smtClean="0">
                <a:latin typeface="Arial" panose="020B0604020202020204" pitchFamily="34" charset="0"/>
              </a:rPr>
              <a:pPr/>
              <a:t>3</a:t>
            </a:fld>
            <a:endParaRPr lang="en-US" altLang="zh-CN">
              <a:latin typeface="Arial" panose="020B0604020202020204" pitchFamily="34" charset="0"/>
            </a:endParaRPr>
          </a:p>
        </p:txBody>
      </p:sp>
    </p:spTree>
    <p:extLst>
      <p:ext uri="{BB962C8B-B14F-4D97-AF65-F5344CB8AC3E}">
        <p14:creationId xmlns:p14="http://schemas.microsoft.com/office/powerpoint/2010/main" val="2675391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DF67F5C-661C-4611-9722-59F2815423B1}" type="slidenum">
              <a:rPr lang="zh-CN" altLang="en-US" smtClean="0"/>
              <a:pPr>
                <a:defRPr/>
              </a:pPr>
              <a:t>48</a:t>
            </a:fld>
            <a:endParaRPr lang="en-US" altLang="zh-CN"/>
          </a:p>
        </p:txBody>
      </p:sp>
    </p:spTree>
    <p:extLst>
      <p:ext uri="{BB962C8B-B14F-4D97-AF65-F5344CB8AC3E}">
        <p14:creationId xmlns:p14="http://schemas.microsoft.com/office/powerpoint/2010/main" val="3948966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381000" y="685800"/>
            <a:ext cx="6096000" cy="3429000"/>
          </a:xfrm>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758796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xfrm>
            <a:off x="381000" y="685800"/>
            <a:ext cx="6096000" cy="3429000"/>
          </a:xfrm>
          <a:ln/>
        </p:spPr>
      </p:sp>
      <p:sp>
        <p:nvSpPr>
          <p:cNvPr id="205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DF67F5C-661C-4611-9722-59F2815423B1}" type="slidenum">
              <a:rPr lang="zh-CN" altLang="en-US" smtClean="0"/>
              <a:pPr>
                <a:defRPr/>
              </a:pPr>
              <a:t>64</a:t>
            </a:fld>
            <a:endParaRPr lang="en-US" altLang="zh-CN"/>
          </a:p>
        </p:txBody>
      </p:sp>
    </p:spTree>
    <p:extLst>
      <p:ext uri="{BB962C8B-B14F-4D97-AF65-F5344CB8AC3E}">
        <p14:creationId xmlns:p14="http://schemas.microsoft.com/office/powerpoint/2010/main" val="704700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381000" y="685800"/>
            <a:ext cx="6096000" cy="3429000"/>
          </a:xfrm>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73139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幻灯片图像占位符 1"/>
          <p:cNvSpPr>
            <a:spLocks noGrp="1" noRot="1" noChangeAspect="1" noTextEdit="1"/>
          </p:cNvSpPr>
          <p:nvPr>
            <p:ph type="sldImg"/>
          </p:nvPr>
        </p:nvSpPr>
        <p:spPr>
          <a:xfrm>
            <a:off x="381000" y="685800"/>
            <a:ext cx="6096000" cy="3429000"/>
          </a:xfrm>
          <a:ln/>
        </p:spPr>
      </p:sp>
      <p:sp>
        <p:nvSpPr>
          <p:cNvPr id="1996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96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E3514B6F-B614-40EE-89F8-3C380B2953C1}" type="slidenum">
              <a:rPr lang="zh-CN" altLang="en-US" smtClean="0">
                <a:latin typeface="Arial" panose="020B0604020202020204" pitchFamily="34" charset="0"/>
              </a:rPr>
              <a:pPr/>
              <a:t>9</a:t>
            </a:fld>
            <a:endParaRPr lang="en-US" altLang="zh-CN">
              <a:latin typeface="Arial" panose="020B0604020202020204" pitchFamily="34" charset="0"/>
            </a:endParaRPr>
          </a:p>
        </p:txBody>
      </p:sp>
    </p:spTree>
    <p:extLst>
      <p:ext uri="{BB962C8B-B14F-4D97-AF65-F5344CB8AC3E}">
        <p14:creationId xmlns:p14="http://schemas.microsoft.com/office/powerpoint/2010/main" val="1905409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xfrm>
            <a:off x="381000" y="685800"/>
            <a:ext cx="6096000" cy="3429000"/>
          </a:xfrm>
          <a:ln/>
        </p:spPr>
      </p:sp>
      <p:sp>
        <p:nvSpPr>
          <p:cNvPr id="201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2538443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381000" y="685800"/>
            <a:ext cx="6096000" cy="3429000"/>
          </a:xfrm>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96547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a:xfrm>
            <a:off x="381000" y="685800"/>
            <a:ext cx="6096000" cy="3429000"/>
          </a:xfrm>
          <a:ln/>
        </p:spPr>
      </p:sp>
      <p:sp>
        <p:nvSpPr>
          <p:cNvPr id="190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0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C3983FE9-4769-42ED-BF93-33DBE885109D}" type="slidenum">
              <a:rPr lang="zh-CN" altLang="en-US" smtClean="0">
                <a:latin typeface="Arial" panose="020B0604020202020204" pitchFamily="34" charset="0"/>
              </a:rPr>
              <a:pPr/>
              <a:t>29</a:t>
            </a:fld>
            <a:endParaRPr lang="en-US"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a:xfrm>
            <a:off x="381000" y="685800"/>
            <a:ext cx="6096000" cy="3429000"/>
          </a:xfrm>
          <a:ln/>
        </p:spPr>
      </p:sp>
      <p:sp>
        <p:nvSpPr>
          <p:cNvPr id="1935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935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C8D144A9-B314-4DFF-85F0-61FEC0C3C31F}" type="slidenum">
              <a:rPr lang="zh-CN" altLang="en-US" smtClean="0">
                <a:latin typeface="Arial" panose="020B0604020202020204" pitchFamily="34" charset="0"/>
              </a:rPr>
              <a:pPr/>
              <a:t>37</a:t>
            </a:fld>
            <a:endParaRPr lang="en-US"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a:xfrm>
            <a:off x="381000" y="685800"/>
            <a:ext cx="6096000" cy="3429000"/>
          </a:xfrm>
          <a:ln/>
        </p:spPr>
      </p:sp>
      <p:sp>
        <p:nvSpPr>
          <p:cNvPr id="184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86A1FB7-65E8-4B6B-A961-201133C88BDA}" type="slidenum">
              <a:rPr lang="zh-CN" altLang="en-US" smtClean="0">
                <a:latin typeface="Arial" panose="020B0604020202020204" pitchFamily="34" charset="0"/>
              </a:rPr>
              <a:pPr/>
              <a:t>40</a:t>
            </a:fld>
            <a:endParaRPr lang="en-US" altLang="zh-CN">
              <a:latin typeface="Arial" panose="020B0604020202020204" pitchFamily="34" charset="0"/>
            </a:endParaRPr>
          </a:p>
        </p:txBody>
      </p:sp>
    </p:spTree>
    <p:extLst>
      <p:ext uri="{BB962C8B-B14F-4D97-AF65-F5344CB8AC3E}">
        <p14:creationId xmlns:p14="http://schemas.microsoft.com/office/powerpoint/2010/main" val="2577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DF67F5C-661C-4611-9722-59F2815423B1}" type="slidenum">
              <a:rPr lang="zh-CN" altLang="en-US" smtClean="0"/>
              <a:pPr>
                <a:defRPr/>
              </a:pPr>
              <a:t>47</a:t>
            </a:fld>
            <a:endParaRPr lang="en-US" altLang="zh-CN"/>
          </a:p>
        </p:txBody>
      </p:sp>
    </p:spTree>
    <p:extLst>
      <p:ext uri="{BB962C8B-B14F-4D97-AF65-F5344CB8AC3E}">
        <p14:creationId xmlns:p14="http://schemas.microsoft.com/office/powerpoint/2010/main" val="11842591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32"/>
          <p:cNvSpPr>
            <a:spLocks noChangeArrowheads="1"/>
          </p:cNvSpPr>
          <p:nvPr userDrawn="1"/>
        </p:nvSpPr>
        <p:spPr bwMode="ltGray">
          <a:xfrm>
            <a:off x="1102784" y="1196975"/>
            <a:ext cx="11074400" cy="914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defRPr/>
            </a:pPr>
            <a:endParaRPr lang="zh-CN" altLang="en-US">
              <a:latin typeface="Times New Roman" panose="02020603050405020304" pitchFamily="18" charset="0"/>
            </a:endParaRPr>
          </a:p>
        </p:txBody>
      </p:sp>
      <p:pic>
        <p:nvPicPr>
          <p:cNvPr id="5" name="Picture 31" descr="psh3_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ltGray">
          <a:xfrm>
            <a:off x="0" y="0"/>
            <a:ext cx="1143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Rectangle 21"/>
          <p:cNvSpPr>
            <a:spLocks noGrp="1" noChangeArrowheads="1"/>
          </p:cNvSpPr>
          <p:nvPr>
            <p:ph type="ctrTitle" sz="quarter"/>
          </p:nvPr>
        </p:nvSpPr>
        <p:spPr bwMode="white">
          <a:xfrm>
            <a:off x="1295400" y="1125539"/>
            <a:ext cx="10752667" cy="1081087"/>
          </a:xfrm>
          <a:prstGeom prst="rect">
            <a:avLst/>
          </a:prstGeom>
        </p:spPr>
        <p:txBody>
          <a:bodyPr/>
          <a:lstStyle>
            <a:lvl1pPr>
              <a:defRPr sz="5400">
                <a:solidFill>
                  <a:schemeClr val="bg2"/>
                </a:solidFill>
              </a:defRPr>
            </a:lvl1pPr>
          </a:lstStyle>
          <a:p>
            <a:r>
              <a:rPr lang="ko-KR" altLang="en-US"/>
              <a:t>单击此处编辑母版标题样式</a:t>
            </a:r>
          </a:p>
        </p:txBody>
      </p:sp>
      <p:sp>
        <p:nvSpPr>
          <p:cNvPr id="13334" name="Rectangle 22"/>
          <p:cNvSpPr>
            <a:spLocks noGrp="1" noChangeArrowheads="1"/>
          </p:cNvSpPr>
          <p:nvPr>
            <p:ph type="subTitle" sz="quarter" idx="1"/>
          </p:nvPr>
        </p:nvSpPr>
        <p:spPr>
          <a:xfrm>
            <a:off x="1295400" y="3810000"/>
            <a:ext cx="10752667" cy="533400"/>
          </a:xfrm>
          <a:prstGeom prst="rect">
            <a:avLst/>
          </a:prstGeom>
        </p:spPr>
        <p:txBody>
          <a:bodyPr/>
          <a:lstStyle>
            <a:lvl1pPr marL="0" indent="0" algn="ctr">
              <a:buFont typeface="Wingdings" pitchFamily="2" charset="2"/>
              <a:buNone/>
              <a:defRPr sz="2400" i="1">
                <a:solidFill>
                  <a:schemeClr val="tx1"/>
                </a:solidFill>
                <a:latin typeface="Arial" charset="0"/>
              </a:defRPr>
            </a:lvl1pPr>
          </a:lstStyle>
          <a:p>
            <a:r>
              <a:rPr lang="ko-KR" altLang="en-US"/>
              <a:t>单击此处编辑母版副标题样式</a:t>
            </a:r>
          </a:p>
        </p:txBody>
      </p:sp>
      <p:sp>
        <p:nvSpPr>
          <p:cNvPr id="6" name="Rectangle 23"/>
          <p:cNvSpPr>
            <a:spLocks noGrp="1" noChangeArrowheads="1"/>
          </p:cNvSpPr>
          <p:nvPr>
            <p:ph type="dt" sz="quarter" idx="10"/>
          </p:nvPr>
        </p:nvSpPr>
        <p:spPr>
          <a:xfrm>
            <a:off x="609600" y="6553200"/>
            <a:ext cx="2844800" cy="152400"/>
          </a:xfrm>
          <a:prstGeom prst="rect">
            <a:avLst/>
          </a:prstGeom>
        </p:spPr>
        <p:txBody>
          <a:bodyPr/>
          <a:lstStyle>
            <a:lvl1pPr>
              <a:defRPr sz="1400" b="0">
                <a:solidFill>
                  <a:schemeClr val="tx1"/>
                </a:solidFill>
                <a:effectLst>
                  <a:outerShdw blurRad="38100" dist="38100" dir="2700000" algn="tl">
                    <a:srgbClr val="C0C0C0"/>
                  </a:outerShdw>
                </a:effectLst>
                <a:latin typeface="+mj-lt"/>
              </a:defRPr>
            </a:lvl1pPr>
          </a:lstStyle>
          <a:p>
            <a:pPr>
              <a:defRPr/>
            </a:pPr>
            <a:endParaRPr lang="en-US" altLang="ko-KR"/>
          </a:p>
        </p:txBody>
      </p:sp>
      <p:sp>
        <p:nvSpPr>
          <p:cNvPr id="7" name="Rectangle 24"/>
          <p:cNvSpPr>
            <a:spLocks noGrp="1" noChangeArrowheads="1"/>
          </p:cNvSpPr>
          <p:nvPr>
            <p:ph type="ftr" sz="quarter" idx="11"/>
          </p:nvPr>
        </p:nvSpPr>
        <p:spPr>
          <a:xfrm>
            <a:off x="4165600" y="6553200"/>
            <a:ext cx="3860800" cy="152400"/>
          </a:xfrm>
          <a:prstGeom prst="rect">
            <a:avLst/>
          </a:prstGeom>
        </p:spPr>
        <p:txBody>
          <a:bodyPr/>
          <a:lstStyle>
            <a:lvl1pPr algn="ctr">
              <a:defRPr sz="1400" b="0">
                <a:solidFill>
                  <a:schemeClr val="tx1"/>
                </a:solidFill>
                <a:effectLst>
                  <a:outerShdw blurRad="38100" dist="38100" dir="2700000" algn="tl">
                    <a:srgbClr val="C0C0C0"/>
                  </a:outerShdw>
                </a:effectLst>
                <a:latin typeface="+mj-lt"/>
              </a:defRPr>
            </a:lvl1pPr>
          </a:lstStyle>
          <a:p>
            <a:pPr>
              <a:defRPr/>
            </a:pPr>
            <a:endParaRPr lang="en-US" altLang="ko-KR"/>
          </a:p>
        </p:txBody>
      </p:sp>
      <p:sp>
        <p:nvSpPr>
          <p:cNvPr id="8" name="Rectangle 25"/>
          <p:cNvSpPr>
            <a:spLocks noGrp="1" noChangeArrowheads="1"/>
          </p:cNvSpPr>
          <p:nvPr>
            <p:ph type="sldNum" sz="quarter" idx="12"/>
          </p:nvPr>
        </p:nvSpPr>
        <p:spPr>
          <a:xfrm>
            <a:off x="8737600" y="6553200"/>
            <a:ext cx="2844800" cy="152400"/>
          </a:xfrm>
          <a:prstGeom prst="rect">
            <a:avLst/>
          </a:prstGeom>
        </p:spPr>
        <p:txBody>
          <a:bodyPr/>
          <a:lstStyle>
            <a:lvl1pPr algn="r">
              <a:defRPr sz="1400" b="0">
                <a:solidFill>
                  <a:schemeClr val="tx1"/>
                </a:solidFill>
                <a:effectLst>
                  <a:outerShdw blurRad="38100" dist="38100" dir="2700000" algn="tl">
                    <a:srgbClr val="C0C0C0"/>
                  </a:outerShdw>
                </a:effectLst>
                <a:latin typeface="Times New Roman" panose="02020603050405020304" pitchFamily="18" charset="0"/>
              </a:defRPr>
            </a:lvl1pPr>
          </a:lstStyle>
          <a:p>
            <a:pPr>
              <a:defRPr/>
            </a:pPr>
            <a:fld id="{D4D886C4-3F9F-4FA8-AC55-4D025BDCE63B}" type="slidenum">
              <a:rPr lang="ko-KR" altLang="en-US"/>
              <a:pPr>
                <a:defRPr/>
              </a:pPr>
              <a:t>‹#›</a:t>
            </a:fld>
            <a:endParaRPr lang="en-US" altLang="ko-KR"/>
          </a:p>
        </p:txBody>
      </p:sp>
    </p:spTree>
    <p:extLst>
      <p:ext uri="{BB962C8B-B14F-4D97-AF65-F5344CB8AC3E}">
        <p14:creationId xmlns:p14="http://schemas.microsoft.com/office/powerpoint/2010/main" val="199903818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295401" y="304801"/>
            <a:ext cx="10369551" cy="8921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1295400" y="1371600"/>
            <a:ext cx="10752667" cy="50101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6F6A2EBF-6055-449F-99EE-9C06F5875DB7}" type="slidenum">
              <a:rPr lang="en-US" altLang="ko-KR"/>
              <a:pPr>
                <a:defRPr/>
              </a:pPr>
              <a:t>‹#›</a:t>
            </a:fld>
            <a:endParaRPr lang="en-US" altLang="ko-KR"/>
          </a:p>
        </p:txBody>
      </p:sp>
    </p:spTree>
    <p:extLst>
      <p:ext uri="{BB962C8B-B14F-4D97-AF65-F5344CB8AC3E}">
        <p14:creationId xmlns:p14="http://schemas.microsoft.com/office/powerpoint/2010/main" val="249117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1" y="304800"/>
            <a:ext cx="2688167" cy="60198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95401" y="304800"/>
            <a:ext cx="7861300" cy="60198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C771EBB3-3E84-49FA-B91F-7EF666384BB3}" type="slidenum">
              <a:rPr lang="en-US" altLang="ko-KR"/>
              <a:pPr>
                <a:defRPr/>
              </a:pPr>
              <a:t>‹#›</a:t>
            </a:fld>
            <a:endParaRPr lang="en-US" altLang="ko-KR"/>
          </a:p>
        </p:txBody>
      </p:sp>
    </p:spTree>
    <p:extLst>
      <p:ext uri="{BB962C8B-B14F-4D97-AF65-F5344CB8AC3E}">
        <p14:creationId xmlns:p14="http://schemas.microsoft.com/office/powerpoint/2010/main" val="2955092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1" y="304801"/>
            <a:ext cx="10369551" cy="892175"/>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1295400" y="1371600"/>
            <a:ext cx="5274733" cy="49530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73334" y="1371600"/>
            <a:ext cx="5274733" cy="49530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A03282E1-CAC2-4021-9FE3-D87A9FFFE49C}" type="slidenum">
              <a:rPr lang="en-US" altLang="ko-KR"/>
              <a:pPr>
                <a:defRPr/>
              </a:pPr>
              <a:t>‹#›</a:t>
            </a:fld>
            <a:endParaRPr lang="en-US" altLang="ko-KR"/>
          </a:p>
        </p:txBody>
      </p:sp>
    </p:spTree>
    <p:extLst>
      <p:ext uri="{BB962C8B-B14F-4D97-AF65-F5344CB8AC3E}">
        <p14:creationId xmlns:p14="http://schemas.microsoft.com/office/powerpoint/2010/main" val="670627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B40D5C89-3F50-4E78-90D8-3CB123F8C3B8}" type="slidenum">
              <a:rPr lang="en-US" altLang="ko-KR"/>
              <a:pPr>
                <a:defRPr/>
              </a:pPr>
              <a:t>‹#›</a:t>
            </a:fld>
            <a:endParaRPr lang="en-US" altLang="ko-KR"/>
          </a:p>
        </p:txBody>
      </p:sp>
    </p:spTree>
    <p:extLst>
      <p:ext uri="{BB962C8B-B14F-4D97-AF65-F5344CB8AC3E}">
        <p14:creationId xmlns:p14="http://schemas.microsoft.com/office/powerpoint/2010/main" val="1661860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userDrawn="1">
  <p:cSld name="2_标题幻灯片">
    <p:bg bwMode="gray">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a:xfrm>
            <a:off x="0" y="6538324"/>
            <a:ext cx="12192000" cy="324646"/>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endParaRPr>
          </a:p>
        </p:txBody>
      </p:sp>
      <p:sp>
        <p:nvSpPr>
          <p:cNvPr id="11" name="矩形 10"/>
          <p:cNvSpPr/>
          <p:nvPr userDrawn="1"/>
        </p:nvSpPr>
        <p:spPr>
          <a:xfrm>
            <a:off x="-26035" y="-635"/>
            <a:ext cx="12217400" cy="688975"/>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endParaRPr>
          </a:p>
        </p:txBody>
      </p:sp>
      <p:pic>
        <p:nvPicPr>
          <p:cNvPr id="5" name="图片 4">
            <a:extLst>
              <a:ext uri="{FF2B5EF4-FFF2-40B4-BE49-F238E27FC236}">
                <a16:creationId xmlns:a16="http://schemas.microsoft.com/office/drawing/2014/main" id="{4E846B4C-16BF-4D62-8241-40D33E8058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416" y="15367"/>
            <a:ext cx="3238500" cy="714375"/>
          </a:xfrm>
          <a:prstGeom prst="rect">
            <a:avLst/>
          </a:prstGeom>
        </p:spPr>
      </p:pic>
    </p:spTree>
    <p:extLst>
      <p:ext uri="{BB962C8B-B14F-4D97-AF65-F5344CB8AC3E}">
        <p14:creationId xmlns:p14="http://schemas.microsoft.com/office/powerpoint/2010/main" val="331082832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1FC42706-8AA4-F636-D0C3-0403DC1F8B1A}"/>
              </a:ext>
            </a:extLst>
          </p:cNvPr>
          <p:cNvSpPr>
            <a:spLocks noGrp="1"/>
          </p:cNvSpPr>
          <p:nvPr>
            <p:ph type="sldNum" sz="quarter" idx="12"/>
          </p:nvPr>
        </p:nvSpPr>
        <p:spPr>
          <a:xfrm>
            <a:off x="9448800" y="6525344"/>
            <a:ext cx="2743200" cy="326571"/>
          </a:xfrm>
          <a:prstGeom prst="rect">
            <a:avLst/>
          </a:prstGeom>
        </p:spPr>
        <p:txBody>
          <a:bodyPr anchor="ctr"/>
          <a:lstStyle>
            <a:lvl1pPr algn="r">
              <a:defRPr sz="1600" b="1">
                <a:solidFill>
                  <a:schemeClr val="bg1"/>
                </a:solidFill>
                <a:latin typeface="微软雅黑" panose="020B0503020204020204" pitchFamily="34" charset="-122"/>
                <a:ea typeface="微软雅黑" panose="020B0503020204020204" pitchFamily="34" charset="-122"/>
              </a:defRPr>
            </a:lvl1pPr>
          </a:lstStyle>
          <a:p>
            <a:fld id="{7209BB76-661F-4F23-A2E6-DCF093FEDF36}" type="slidenum">
              <a:rPr lang="zh-CN" altLang="en-US" smtClean="0"/>
              <a:pPr/>
              <a:t>‹#›</a:t>
            </a:fld>
            <a:endParaRPr lang="zh-CN" altLang="en-US" dirty="0"/>
          </a:p>
        </p:txBody>
      </p:sp>
      <p:sp>
        <p:nvSpPr>
          <p:cNvPr id="10" name="标题占位符 1">
            <a:extLst>
              <a:ext uri="{FF2B5EF4-FFF2-40B4-BE49-F238E27FC236}">
                <a16:creationId xmlns:a16="http://schemas.microsoft.com/office/drawing/2014/main" id="{58AA6015-4075-5186-227C-0DF5B97A5228}"/>
              </a:ext>
            </a:extLst>
          </p:cNvPr>
          <p:cNvSpPr>
            <a:spLocks noGrp="1"/>
          </p:cNvSpPr>
          <p:nvPr>
            <p:ph type="title"/>
          </p:nvPr>
        </p:nvSpPr>
        <p:spPr>
          <a:xfrm>
            <a:off x="695400" y="871855"/>
            <a:ext cx="10801200" cy="680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zh-CN" altLang="en-US" sz="3600" b="0" kern="1200" dirty="0">
                <a:solidFill>
                  <a:schemeClr val="tx1"/>
                </a:solidFill>
                <a:latin typeface="+mj-lt"/>
                <a:ea typeface="+mj-ea"/>
                <a:cs typeface="+mj-cs"/>
              </a:defRPr>
            </a:lvl1pPr>
          </a:lstStyle>
          <a:p>
            <a:r>
              <a:rPr lang="zh-CN" altLang="en-US" dirty="0"/>
              <a:t>单击此处编辑母版标题样式</a:t>
            </a:r>
          </a:p>
        </p:txBody>
      </p:sp>
      <p:sp>
        <p:nvSpPr>
          <p:cNvPr id="11" name="文本占位符 2">
            <a:extLst>
              <a:ext uri="{FF2B5EF4-FFF2-40B4-BE49-F238E27FC236}">
                <a16:creationId xmlns:a16="http://schemas.microsoft.com/office/drawing/2014/main" id="{62205634-E0CC-A634-33E7-C3A17EB7C88F}"/>
              </a:ext>
            </a:extLst>
          </p:cNvPr>
          <p:cNvSpPr>
            <a:spLocks noGrp="1"/>
          </p:cNvSpPr>
          <p:nvPr>
            <p:ph idx="1"/>
          </p:nvPr>
        </p:nvSpPr>
        <p:spPr>
          <a:xfrm>
            <a:off x="695399" y="1569767"/>
            <a:ext cx="10801200" cy="4351338"/>
          </a:xfrm>
          <a:prstGeom prst="rect">
            <a:avLst/>
          </a:prstGeom>
        </p:spPr>
        <p:txBody>
          <a:bodyPr vert="horz" lIns="91440" tIns="45720" rIns="91440" bIns="45720" rtlCol="0">
            <a:normAutofit/>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342900" lvl="0" indent="-342900" algn="l" defTabSz="914400" rtl="0" eaLnBrk="0" fontAlgn="base" hangingPunct="0">
              <a:spcBef>
                <a:spcPct val="20000"/>
              </a:spcBef>
              <a:spcAft>
                <a:spcPct val="0"/>
              </a:spcAft>
              <a:buClr>
                <a:srgbClr val="000000"/>
              </a:buClr>
              <a:buSzPct val="80000"/>
              <a:buFont typeface="Wingdings" panose="05000000000000000000" pitchFamily="2" charset="2"/>
              <a:buChar char="¢"/>
            </a:pPr>
            <a:r>
              <a:rPr lang="zh-CN" altLang="en-US" dirty="0"/>
              <a:t>单击此处编辑母版文本样式</a:t>
            </a:r>
          </a:p>
          <a:p>
            <a:pPr marL="742950" lvl="1" indent="-285750" algn="l" defTabSz="914400" rtl="0" eaLnBrk="0" fontAlgn="base" hangingPunct="0">
              <a:spcBef>
                <a:spcPct val="20000"/>
              </a:spcBef>
              <a:spcAft>
                <a:spcPct val="0"/>
              </a:spcAft>
              <a:buClr>
                <a:srgbClr val="C0C9F6"/>
              </a:buClr>
              <a:buSzPct val="80000"/>
              <a:buFont typeface="Wingdings" panose="05000000000000000000" pitchFamily="2" charset="2"/>
              <a:buChar char="l"/>
            </a:pPr>
            <a:r>
              <a:rPr lang="zh-CN" altLang="en-US" dirty="0"/>
              <a:t>二级</a:t>
            </a:r>
          </a:p>
          <a:p>
            <a:pPr lvl="2"/>
            <a:r>
              <a:rPr lang="zh-CN" altLang="en-US" dirty="0"/>
              <a:t>三级</a:t>
            </a:r>
          </a:p>
          <a:p>
            <a:pPr lvl="3"/>
            <a:r>
              <a:rPr lang="zh-CN" altLang="en-US" dirty="0"/>
              <a:t>四级</a:t>
            </a:r>
          </a:p>
          <a:p>
            <a:pPr lvl="4"/>
            <a:r>
              <a:rPr lang="zh-CN" altLang="en-US" dirty="0"/>
              <a:t>五级</a:t>
            </a:r>
          </a:p>
        </p:txBody>
      </p:sp>
      <p:grpSp>
        <p:nvGrpSpPr>
          <p:cNvPr id="12" name="组合 11">
            <a:extLst>
              <a:ext uri="{FF2B5EF4-FFF2-40B4-BE49-F238E27FC236}">
                <a16:creationId xmlns:a16="http://schemas.microsoft.com/office/drawing/2014/main" id="{4B9F7C76-ACF4-598A-B30C-174E4C3B86A2}"/>
              </a:ext>
            </a:extLst>
          </p:cNvPr>
          <p:cNvGrpSpPr/>
          <p:nvPr userDrawn="1"/>
        </p:nvGrpSpPr>
        <p:grpSpPr>
          <a:xfrm>
            <a:off x="0" y="980758"/>
            <a:ext cx="633730" cy="406400"/>
            <a:chOff x="56" y="2009"/>
            <a:chExt cx="998" cy="640"/>
          </a:xfrm>
        </p:grpSpPr>
        <p:sp>
          <p:nvSpPr>
            <p:cNvPr id="13" name="任意多边形: 形状 7">
              <a:extLst>
                <a:ext uri="{FF2B5EF4-FFF2-40B4-BE49-F238E27FC236}">
                  <a16:creationId xmlns:a16="http://schemas.microsoft.com/office/drawing/2014/main" id="{0AA743AC-90A1-C54A-A440-BFEF26AA00AA}"/>
                </a:ext>
              </a:extLst>
            </p:cNvPr>
            <p:cNvSpPr/>
            <p:nvPr/>
          </p:nvSpPr>
          <p:spPr>
            <a:xfrm>
              <a:off x="56" y="2009"/>
              <a:ext cx="999" cy="641"/>
            </a:xfrm>
            <a:custGeom>
              <a:avLst/>
              <a:gdLst>
                <a:gd name="connsiteX0" fmla="*/ 0 w 999"/>
                <a:gd name="connsiteY0" fmla="*/ 2 h 641"/>
                <a:gd name="connsiteX1" fmla="*/ 761 w 999"/>
                <a:gd name="connsiteY1" fmla="*/ 0 h 641"/>
                <a:gd name="connsiteX2" fmla="*/ 999 w 999"/>
                <a:gd name="connsiteY2" fmla="*/ 321 h 641"/>
                <a:gd name="connsiteX3" fmla="*/ 750 w 999"/>
                <a:gd name="connsiteY3" fmla="*/ 641 h 641"/>
                <a:gd name="connsiteX4" fmla="*/ 0 w 999"/>
                <a:gd name="connsiteY4" fmla="*/ 639 h 641"/>
                <a:gd name="connsiteX5" fmla="*/ 0 w 999"/>
                <a:gd name="connsiteY5" fmla="*/ 2 h 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 h="641">
                  <a:moveTo>
                    <a:pt x="0" y="2"/>
                  </a:moveTo>
                  <a:lnTo>
                    <a:pt x="761" y="0"/>
                  </a:lnTo>
                  <a:cubicBezTo>
                    <a:pt x="864" y="0"/>
                    <a:pt x="999" y="145"/>
                    <a:pt x="999" y="321"/>
                  </a:cubicBezTo>
                  <a:cubicBezTo>
                    <a:pt x="999" y="496"/>
                    <a:pt x="853" y="641"/>
                    <a:pt x="750" y="641"/>
                  </a:cubicBezTo>
                  <a:lnTo>
                    <a:pt x="0" y="639"/>
                  </a:lnTo>
                  <a:lnTo>
                    <a:pt x="0" y="2"/>
                  </a:lnTo>
                  <a:close/>
                </a:path>
              </a:pathLst>
            </a:cu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a:endParaRPr lang="zh-CN" altLang="en-US" dirty="0">
                <a:latin typeface="喵呜黑体" panose="02000503000000000000" charset="-122"/>
                <a:ea typeface="喵呜黑体" panose="02000503000000000000" charset="-122"/>
              </a:endParaRPr>
            </a:p>
          </p:txBody>
        </p:sp>
        <p:sp>
          <p:nvSpPr>
            <p:cNvPr id="14" name="椭圆 13">
              <a:extLst>
                <a:ext uri="{FF2B5EF4-FFF2-40B4-BE49-F238E27FC236}">
                  <a16:creationId xmlns:a16="http://schemas.microsoft.com/office/drawing/2014/main" id="{81BC2C7A-9EDE-398C-1866-C2C3DF5F09AD}"/>
                </a:ext>
              </a:extLst>
            </p:cNvPr>
            <p:cNvSpPr/>
            <p:nvPr/>
          </p:nvSpPr>
          <p:spPr>
            <a:xfrm>
              <a:off x="488" y="2111"/>
              <a:ext cx="437" cy="4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dirty="0">
                <a:latin typeface="喵呜黑体" panose="02000503000000000000" charset="-122"/>
                <a:ea typeface="喵呜黑体" panose="02000503000000000000" charset="-122"/>
              </a:endParaRPr>
            </a:p>
          </p:txBody>
        </p:sp>
      </p:grpSp>
      <p:sp>
        <p:nvSpPr>
          <p:cNvPr id="15" name="文本框 14">
            <a:extLst>
              <a:ext uri="{FF2B5EF4-FFF2-40B4-BE49-F238E27FC236}">
                <a16:creationId xmlns:a16="http://schemas.microsoft.com/office/drawing/2014/main" id="{4EE7B678-F241-85C3-A16B-8A4C743B2F8E}"/>
              </a:ext>
            </a:extLst>
          </p:cNvPr>
          <p:cNvSpPr txBox="1"/>
          <p:nvPr userDrawn="1"/>
        </p:nvSpPr>
        <p:spPr>
          <a:xfrm>
            <a:off x="152400" y="0"/>
            <a:ext cx="6807696" cy="705485"/>
          </a:xfrm>
          <a:prstGeom prst="rect">
            <a:avLst/>
          </a:prstGeom>
          <a:noFill/>
        </p:spPr>
        <p:txBody>
          <a:bodyPr wrap="square" rtlCol="0" anchor="t">
            <a:noAutofit/>
          </a:bodyPr>
          <a:lstStyle/>
          <a:p>
            <a:pPr algn="l"/>
            <a:r>
              <a:rPr lang="zh-CN" altLang="en-US"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章节</a:t>
            </a:r>
            <a:r>
              <a:rPr lang="en-US" altLang="zh-CN"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：进程间通信与并发控制</a:t>
            </a:r>
          </a:p>
        </p:txBody>
      </p:sp>
    </p:spTree>
    <p:extLst>
      <p:ext uri="{BB962C8B-B14F-4D97-AF65-F5344CB8AC3E}">
        <p14:creationId xmlns:p14="http://schemas.microsoft.com/office/powerpoint/2010/main" val="195333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2" dur="500"/>
                                        <p:tgtEl>
                                          <p:spTgt spid="11">
                                            <p:txEl>
                                              <p:pRg st="1" end="1"/>
                                            </p:txEl>
                                          </p:spTgt>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16" dur="500"/>
                                        <p:tgtEl>
                                          <p:spTgt spid="11">
                                            <p:txEl>
                                              <p:pRg st="2" end="2"/>
                                            </p:txEl>
                                          </p:spTgt>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0" dur="500"/>
                                        <p:tgtEl>
                                          <p:spTgt spid="11">
                                            <p:txEl>
                                              <p:pRg st="3" end="3"/>
                                            </p:txEl>
                                          </p:spTgt>
                                        </p:tgtEl>
                                      </p:cBhvr>
                                    </p:animEffect>
                                  </p:childTnLst>
                                </p:cTn>
                              </p:par>
                            </p:childTnLst>
                          </p:cTn>
                        </p:par>
                        <p:par>
                          <p:cTn id="21" fill="hold">
                            <p:stCondLst>
                              <p:cond delay="2000"/>
                            </p:stCondLst>
                            <p:childTnLst>
                              <p:par>
                                <p:cTn id="22" presetID="14" presetClass="entr" presetSubtype="10" fill="hold" grpId="0" nodeType="afterEffect">
                                  <p:stCondLst>
                                    <p:cond delay="0"/>
                                  </p:stCondLst>
                                  <p:childTnLst>
                                    <p:set>
                                      <p:cBhvr>
                                        <p:cTn id="23"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4"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tmplLst>
          <p:tmpl lvl="1">
            <p:tnLst>
              <p:par>
                <p:cTn presetID="2" presetClass="entr" presetSubtype="4"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 lvl="2">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 lvl="3">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 lvl="4">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 lvl="5">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BF5B991C-2504-B90D-707E-2F4BE818EAB5}"/>
              </a:ext>
            </a:extLst>
          </p:cNvPr>
          <p:cNvSpPr>
            <a:spLocks noGrp="1"/>
          </p:cNvSpPr>
          <p:nvPr>
            <p:ph type="sldNum" sz="quarter" idx="12"/>
          </p:nvPr>
        </p:nvSpPr>
        <p:spPr>
          <a:xfrm>
            <a:off x="9448800" y="6525344"/>
            <a:ext cx="2743200" cy="326571"/>
          </a:xfrm>
          <a:prstGeom prst="rect">
            <a:avLst/>
          </a:prstGeom>
        </p:spPr>
        <p:txBody>
          <a:bodyPr anchor="ctr"/>
          <a:lstStyle>
            <a:lvl1pPr algn="r">
              <a:defRPr sz="1600" b="1">
                <a:solidFill>
                  <a:schemeClr val="bg1"/>
                </a:solidFill>
                <a:latin typeface="微软雅黑" panose="020B0503020204020204" pitchFamily="34" charset="-122"/>
                <a:ea typeface="微软雅黑" panose="020B0503020204020204" pitchFamily="34" charset="-122"/>
              </a:defRPr>
            </a:lvl1pPr>
          </a:lstStyle>
          <a:p>
            <a:fld id="{7209BB76-661F-4F23-A2E6-DCF093FEDF36}" type="slidenum">
              <a:rPr lang="zh-CN" altLang="en-US" smtClean="0"/>
              <a:pPr/>
              <a:t>‹#›</a:t>
            </a:fld>
            <a:endParaRPr lang="zh-CN" altLang="en-US" dirty="0"/>
          </a:p>
        </p:txBody>
      </p:sp>
      <p:sp>
        <p:nvSpPr>
          <p:cNvPr id="8" name="标题占位符 1">
            <a:extLst>
              <a:ext uri="{FF2B5EF4-FFF2-40B4-BE49-F238E27FC236}">
                <a16:creationId xmlns:a16="http://schemas.microsoft.com/office/drawing/2014/main" id="{38AC2C9D-1BBC-44D3-5D27-D84AD268480D}"/>
              </a:ext>
            </a:extLst>
          </p:cNvPr>
          <p:cNvSpPr>
            <a:spLocks noGrp="1"/>
          </p:cNvSpPr>
          <p:nvPr>
            <p:ph type="title"/>
          </p:nvPr>
        </p:nvSpPr>
        <p:spPr>
          <a:xfrm>
            <a:off x="695400" y="871855"/>
            <a:ext cx="10801200" cy="680403"/>
          </a:xfrm>
          <a:prstGeom prst="rect">
            <a:avLst/>
          </a:prstGeom>
        </p:spPr>
        <p:txBody>
          <a:bodyPr vert="horz" lIns="91440" tIns="45720" rIns="91440" bIns="45720" rtlCol="0" anchor="ctr">
            <a:normAutofit/>
          </a:bodyPr>
          <a:lstStyle>
            <a:lvl1pPr algn="l">
              <a:defRPr b="0"/>
            </a:lvl1pPr>
          </a:lstStyle>
          <a:p>
            <a:r>
              <a:rPr lang="zh-CN" altLang="en-US" dirty="0"/>
              <a:t>单击此处编辑母版标题样式</a:t>
            </a:r>
          </a:p>
        </p:txBody>
      </p:sp>
      <p:sp>
        <p:nvSpPr>
          <p:cNvPr id="9" name="文本占位符 2">
            <a:extLst>
              <a:ext uri="{FF2B5EF4-FFF2-40B4-BE49-F238E27FC236}">
                <a16:creationId xmlns:a16="http://schemas.microsoft.com/office/drawing/2014/main" id="{101CCB50-3130-8446-7327-B132FCE9F68A}"/>
              </a:ext>
            </a:extLst>
          </p:cNvPr>
          <p:cNvSpPr>
            <a:spLocks noGrp="1"/>
          </p:cNvSpPr>
          <p:nvPr>
            <p:ph idx="1"/>
          </p:nvPr>
        </p:nvSpPr>
        <p:spPr>
          <a:xfrm>
            <a:off x="695399" y="1569767"/>
            <a:ext cx="10801200" cy="4351338"/>
          </a:xfrm>
          <a:prstGeom prst="rect">
            <a:avLst/>
          </a:prstGeom>
        </p:spPr>
        <p:txBody>
          <a:bodyPr vert="horz" lIns="91440" tIns="45720" rIns="91440" bIns="45720" rtlCol="0">
            <a:normAutofit/>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342900" lvl="0" indent="-342900" algn="l" defTabSz="914400" rtl="0" eaLnBrk="0" fontAlgn="base" hangingPunct="0">
              <a:spcBef>
                <a:spcPct val="20000"/>
              </a:spcBef>
              <a:spcAft>
                <a:spcPct val="0"/>
              </a:spcAft>
              <a:buClr>
                <a:srgbClr val="000000"/>
              </a:buClr>
              <a:buSzPct val="80000"/>
              <a:buFont typeface="Wingdings" panose="05000000000000000000" pitchFamily="2" charset="2"/>
              <a:buChar char="¢"/>
            </a:pPr>
            <a:r>
              <a:rPr lang="zh-CN" altLang="en-US" dirty="0"/>
              <a:t>单击此处编辑母版文本样式</a:t>
            </a:r>
          </a:p>
          <a:p>
            <a:pPr marL="742950" lvl="1" indent="-285750" algn="l" defTabSz="914400" rtl="0" eaLnBrk="0" fontAlgn="base" hangingPunct="0">
              <a:spcBef>
                <a:spcPct val="20000"/>
              </a:spcBef>
              <a:spcAft>
                <a:spcPct val="0"/>
              </a:spcAft>
              <a:buClr>
                <a:srgbClr val="C0C9F6"/>
              </a:buClr>
              <a:buSzPct val="80000"/>
              <a:buFont typeface="Wingdings" panose="05000000000000000000" pitchFamily="2" charset="2"/>
              <a:buChar char="l"/>
            </a:pPr>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文本框 5">
            <a:extLst>
              <a:ext uri="{FF2B5EF4-FFF2-40B4-BE49-F238E27FC236}">
                <a16:creationId xmlns:a16="http://schemas.microsoft.com/office/drawing/2014/main" id="{D1FF17FB-9C8F-4249-8706-8FE16D91A702}"/>
              </a:ext>
            </a:extLst>
          </p:cNvPr>
          <p:cNvSpPr txBox="1"/>
          <p:nvPr userDrawn="1"/>
        </p:nvSpPr>
        <p:spPr>
          <a:xfrm>
            <a:off x="152400" y="0"/>
            <a:ext cx="6807696" cy="705485"/>
          </a:xfrm>
          <a:prstGeom prst="rect">
            <a:avLst/>
          </a:prstGeom>
          <a:noFill/>
        </p:spPr>
        <p:txBody>
          <a:bodyPr wrap="square" rtlCol="0" anchor="t">
            <a:noAutofit/>
          </a:bodyPr>
          <a:lstStyle/>
          <a:p>
            <a:pPr algn="l"/>
            <a:r>
              <a:rPr lang="zh-CN" altLang="en-US"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章节</a:t>
            </a:r>
            <a:r>
              <a:rPr lang="en-US" altLang="zh-CN"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：进程间通信与并发控制</a:t>
            </a:r>
          </a:p>
        </p:txBody>
      </p:sp>
    </p:spTree>
    <p:extLst>
      <p:ext uri="{BB962C8B-B14F-4D97-AF65-F5344CB8AC3E}">
        <p14:creationId xmlns:p14="http://schemas.microsoft.com/office/powerpoint/2010/main" val="260510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2" dur="500"/>
                                        <p:tgtEl>
                                          <p:spTgt spid="9">
                                            <p:txEl>
                                              <p:pRg st="1" end="1"/>
                                            </p:txEl>
                                          </p:spTgt>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randombar(horizontal)">
                                      <p:cBhvr>
                                        <p:cTn id="16" dur="500"/>
                                        <p:tgtEl>
                                          <p:spTgt spid="9">
                                            <p:txEl>
                                              <p:pRg st="2" end="2"/>
                                            </p:txEl>
                                          </p:spTgt>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randombar(horizontal)">
                                      <p:cBhvr>
                                        <p:cTn id="20" dur="500"/>
                                        <p:tgtEl>
                                          <p:spTgt spid="9">
                                            <p:txEl>
                                              <p:pRg st="3" end="3"/>
                                            </p:txEl>
                                          </p:spTgt>
                                        </p:tgtEl>
                                      </p:cBhvr>
                                    </p:animEffect>
                                  </p:childTnLst>
                                </p:cTn>
                              </p:par>
                            </p:childTnLst>
                          </p:cTn>
                        </p:par>
                        <p:par>
                          <p:cTn id="21" fill="hold">
                            <p:stCondLst>
                              <p:cond delay="2000"/>
                            </p:stCondLst>
                            <p:childTnLst>
                              <p:par>
                                <p:cTn id="22" presetID="14" presetClass="entr" presetSubtype="10" fill="hold" grpId="0" nodeType="afterEffect">
                                  <p:stCondLst>
                                    <p:cond delay="0"/>
                                  </p:stCondLst>
                                  <p:childTnLst>
                                    <p:set>
                                      <p:cBhvr>
                                        <p:cTn id="23" dur="1" fill="hold">
                                          <p:stCondLst>
                                            <p:cond delay="0"/>
                                          </p:stCondLst>
                                        </p:cTn>
                                        <p:tgtEl>
                                          <p:spTgt spid="9">
                                            <p:txEl>
                                              <p:pRg st="4" end="4"/>
                                            </p:txEl>
                                          </p:spTgt>
                                        </p:tgtEl>
                                        <p:attrNameLst>
                                          <p:attrName>style.visibility</p:attrName>
                                        </p:attrNameLst>
                                      </p:cBhvr>
                                      <p:to>
                                        <p:strVal val="visible"/>
                                      </p:to>
                                    </p:set>
                                    <p:animEffect transition="in" filter="randombar(horizontal)">
                                      <p:cBhvr>
                                        <p:cTn id="24"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3">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4">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5">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1" y="304801"/>
            <a:ext cx="10369551" cy="89217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1295400" y="1371600"/>
            <a:ext cx="5274733"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73334" y="1371600"/>
            <a:ext cx="5274733"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53EAEF3E-19BA-4213-A85B-1F689728CECF}" type="slidenum">
              <a:rPr lang="en-US" altLang="ko-KR"/>
              <a:pPr>
                <a:defRPr/>
              </a:pPr>
              <a:t>‹#›</a:t>
            </a:fld>
            <a:endParaRPr lang="en-US" altLang="ko-KR"/>
          </a:p>
        </p:txBody>
      </p:sp>
    </p:spTree>
    <p:extLst>
      <p:ext uri="{BB962C8B-B14F-4D97-AF65-F5344CB8AC3E}">
        <p14:creationId xmlns:p14="http://schemas.microsoft.com/office/powerpoint/2010/main" val="2752272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7AF9EF51-6B99-4AD4-83F1-F6D419B391EC}" type="slidenum">
              <a:rPr lang="en-US" altLang="ko-KR"/>
              <a:pPr>
                <a:defRPr/>
              </a:pPr>
              <a:t>‹#›</a:t>
            </a:fld>
            <a:endParaRPr lang="en-US" altLang="ko-KR"/>
          </a:p>
        </p:txBody>
      </p:sp>
    </p:spTree>
    <p:extLst>
      <p:ext uri="{BB962C8B-B14F-4D97-AF65-F5344CB8AC3E}">
        <p14:creationId xmlns:p14="http://schemas.microsoft.com/office/powerpoint/2010/main" val="181795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1" y="304801"/>
            <a:ext cx="10369551" cy="892175"/>
          </a:xfrm>
          <a:prstGeom prst="rect">
            <a:avLst/>
          </a:prstGeom>
        </p:spPr>
        <p:txBody>
          <a:bodyPr/>
          <a:lstStyle/>
          <a:p>
            <a:r>
              <a:rPr lang="zh-CN" altLang="en-US"/>
              <a:t>单击此处编辑母版标题样式</a:t>
            </a:r>
          </a:p>
        </p:txBody>
      </p:sp>
      <p:sp>
        <p:nvSpPr>
          <p:cNvPr id="5"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A5E20DB9-B0E4-4A81-988C-FBBB732D6F5C}" type="slidenum">
              <a:rPr lang="en-US" altLang="ko-KR"/>
              <a:pPr>
                <a:defRPr/>
              </a:pPr>
              <a:t>‹#›</a:t>
            </a:fld>
            <a:endParaRPr lang="en-US" altLang="ko-KR"/>
          </a:p>
        </p:txBody>
      </p:sp>
    </p:spTree>
    <p:extLst>
      <p:ext uri="{BB962C8B-B14F-4D97-AF65-F5344CB8AC3E}">
        <p14:creationId xmlns:p14="http://schemas.microsoft.com/office/powerpoint/2010/main" val="1411340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7FB35390-FBD5-4AD1-9630-7751BB08F3CC}" type="slidenum">
              <a:rPr lang="en-US" altLang="ko-KR"/>
              <a:pPr>
                <a:defRPr/>
              </a:pPr>
              <a:t>‹#›</a:t>
            </a:fld>
            <a:endParaRPr lang="en-US" altLang="ko-KR"/>
          </a:p>
        </p:txBody>
      </p:sp>
    </p:spTree>
    <p:extLst>
      <p:ext uri="{BB962C8B-B14F-4D97-AF65-F5344CB8AC3E}">
        <p14:creationId xmlns:p14="http://schemas.microsoft.com/office/powerpoint/2010/main" val="186602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15DEC0BD-1C9B-4238-BAF6-47B27DB7924E}" type="slidenum">
              <a:rPr lang="en-US" altLang="ko-KR"/>
              <a:pPr>
                <a:defRPr/>
              </a:pPr>
              <a:t>‹#›</a:t>
            </a:fld>
            <a:endParaRPr lang="en-US" altLang="ko-KR"/>
          </a:p>
        </p:txBody>
      </p:sp>
    </p:spTree>
    <p:extLst>
      <p:ext uri="{BB962C8B-B14F-4D97-AF65-F5344CB8AC3E}">
        <p14:creationId xmlns:p14="http://schemas.microsoft.com/office/powerpoint/2010/main" val="300053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6D0AC306-6975-496A-BFBA-CFB773CDDF28}" type="slidenum">
              <a:rPr lang="en-US" altLang="ko-KR"/>
              <a:pPr>
                <a:defRPr/>
              </a:pPr>
              <a:t>‹#›</a:t>
            </a:fld>
            <a:endParaRPr lang="en-US" altLang="ko-KR"/>
          </a:p>
        </p:txBody>
      </p:sp>
    </p:spTree>
    <p:extLst>
      <p:ext uri="{BB962C8B-B14F-4D97-AF65-F5344CB8AC3E}">
        <p14:creationId xmlns:p14="http://schemas.microsoft.com/office/powerpoint/2010/main" val="1418017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CC174A42-3524-63A3-2C79-B40655B149AB}"/>
              </a:ext>
            </a:extLst>
          </p:cNvPr>
          <p:cNvSpPr/>
          <p:nvPr userDrawn="1"/>
        </p:nvSpPr>
        <p:spPr>
          <a:xfrm>
            <a:off x="0" y="6538324"/>
            <a:ext cx="12192000" cy="324646"/>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endParaRPr>
          </a:p>
        </p:txBody>
      </p:sp>
      <p:sp>
        <p:nvSpPr>
          <p:cNvPr id="10" name="矩形 9">
            <a:extLst>
              <a:ext uri="{FF2B5EF4-FFF2-40B4-BE49-F238E27FC236}">
                <a16:creationId xmlns:a16="http://schemas.microsoft.com/office/drawing/2014/main" id="{7282ECCF-C647-0675-D5C5-33E981887A80}"/>
              </a:ext>
            </a:extLst>
          </p:cNvPr>
          <p:cNvSpPr/>
          <p:nvPr userDrawn="1"/>
        </p:nvSpPr>
        <p:spPr>
          <a:xfrm>
            <a:off x="-1" y="-635"/>
            <a:ext cx="12191365" cy="688975"/>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endParaRPr>
          </a:p>
        </p:txBody>
      </p:sp>
      <p:pic>
        <p:nvPicPr>
          <p:cNvPr id="3" name="图片 2">
            <a:extLst>
              <a:ext uri="{FF2B5EF4-FFF2-40B4-BE49-F238E27FC236}">
                <a16:creationId xmlns:a16="http://schemas.microsoft.com/office/drawing/2014/main" id="{E8BA7E19-A017-4FC6-B374-B2CEA5E011FB}"/>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840416" y="15367"/>
            <a:ext cx="3238500" cy="714375"/>
          </a:xfrm>
          <a:prstGeom prst="rect">
            <a:avLst/>
          </a:prstGeom>
        </p:spPr>
      </p:pic>
    </p:spTree>
  </p:cSld>
  <p:clrMap bg1="lt1" tx1="dk1" bg2="lt2" tx2="dk2" accent1="accent1" accent2="accent2" accent3="accent3" accent4="accent4" accent5="accent5" accent6="accent6" hlink="hlink" folHlink="folHlink"/>
  <p:sldLayoutIdLst>
    <p:sldLayoutId id="2147484015"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 id="2147484016" r:id="rId14"/>
  </p:sldLayoutIdLst>
  <p:hf hdr="0"/>
  <p:txStyles>
    <p:titleStyle>
      <a:lvl1pPr algn="ctr"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4000" b="1">
          <a:solidFill>
            <a:schemeClr val="tx1"/>
          </a:solidFill>
          <a:latin typeface="Times New Roman" pitchFamily="18" charset="0"/>
        </a:defRPr>
      </a:lvl2pPr>
      <a:lvl3pPr algn="ctr" rtl="0" eaLnBrk="0" fontAlgn="base" hangingPunct="0">
        <a:spcBef>
          <a:spcPct val="0"/>
        </a:spcBef>
        <a:spcAft>
          <a:spcPct val="0"/>
        </a:spcAft>
        <a:defRPr sz="4000" b="1">
          <a:solidFill>
            <a:schemeClr val="tx1"/>
          </a:solidFill>
          <a:latin typeface="Times New Roman" pitchFamily="18" charset="0"/>
        </a:defRPr>
      </a:lvl3pPr>
      <a:lvl4pPr algn="ctr" rtl="0" eaLnBrk="0" fontAlgn="base" hangingPunct="0">
        <a:spcBef>
          <a:spcPct val="0"/>
        </a:spcBef>
        <a:spcAft>
          <a:spcPct val="0"/>
        </a:spcAft>
        <a:defRPr sz="4000" b="1">
          <a:solidFill>
            <a:schemeClr val="tx1"/>
          </a:solidFill>
          <a:latin typeface="Times New Roman" pitchFamily="18" charset="0"/>
        </a:defRPr>
      </a:lvl4pPr>
      <a:lvl5pPr algn="ctr" rtl="0" eaLnBrk="0" fontAlgn="base" hangingPunct="0">
        <a:spcBef>
          <a:spcPct val="0"/>
        </a:spcBef>
        <a:spcAft>
          <a:spcPct val="0"/>
        </a:spcAft>
        <a:defRPr sz="4000" b="1">
          <a:solidFill>
            <a:schemeClr val="tx1"/>
          </a:solidFill>
          <a:latin typeface="Times New Roman" pitchFamily="18" charset="0"/>
        </a:defRPr>
      </a:lvl5pPr>
      <a:lvl6pPr marL="457200" algn="ctr" rtl="0" fontAlgn="base">
        <a:spcBef>
          <a:spcPct val="0"/>
        </a:spcBef>
        <a:spcAft>
          <a:spcPct val="0"/>
        </a:spcAft>
        <a:defRPr sz="4000" b="1">
          <a:solidFill>
            <a:schemeClr val="tx1"/>
          </a:solidFill>
          <a:latin typeface="Times New Roman" pitchFamily="18" charset="0"/>
        </a:defRPr>
      </a:lvl6pPr>
      <a:lvl7pPr marL="914400" algn="ctr" rtl="0" fontAlgn="base">
        <a:spcBef>
          <a:spcPct val="0"/>
        </a:spcBef>
        <a:spcAft>
          <a:spcPct val="0"/>
        </a:spcAft>
        <a:defRPr sz="4000" b="1">
          <a:solidFill>
            <a:schemeClr val="tx1"/>
          </a:solidFill>
          <a:latin typeface="Times New Roman" pitchFamily="18" charset="0"/>
        </a:defRPr>
      </a:lvl7pPr>
      <a:lvl8pPr marL="1371600" algn="ctr" rtl="0" fontAlgn="base">
        <a:spcBef>
          <a:spcPct val="0"/>
        </a:spcBef>
        <a:spcAft>
          <a:spcPct val="0"/>
        </a:spcAft>
        <a:defRPr sz="4000" b="1">
          <a:solidFill>
            <a:schemeClr val="tx1"/>
          </a:solidFill>
          <a:latin typeface="Times New Roman" pitchFamily="18" charset="0"/>
        </a:defRPr>
      </a:lvl8pPr>
      <a:lvl9pPr marL="1828800" algn="ctr" rtl="0" fontAlgn="base">
        <a:spcBef>
          <a:spcPct val="0"/>
        </a:spcBef>
        <a:spcAft>
          <a:spcPct val="0"/>
        </a:spcAft>
        <a:defRPr sz="4000" b="1">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2435225"/>
            <a:ext cx="12192000" cy="1192213"/>
          </a:xfrm>
          <a:prstGeom prst="rect">
            <a:avLst/>
          </a:prstGeom>
        </p:spPr>
        <p:txBody>
          <a:bodyPr>
            <a:normAutofit/>
          </a:bodyPr>
          <a:lstStyle/>
          <a:p>
            <a:pPr algn="ctr"/>
            <a:r>
              <a:rPr lang="zh-CN" altLang="en-US" sz="6000" b="1" dirty="0">
                <a:solidFill>
                  <a:srgbClr val="712355"/>
                </a:solidFill>
                <a:latin typeface="微软雅黑" panose="020B0503020204020204" pitchFamily="34" charset="-122"/>
                <a:ea typeface="微软雅黑" panose="020B0503020204020204" pitchFamily="34" charset="-122"/>
              </a:rPr>
              <a:t>操作系统</a:t>
            </a:r>
          </a:p>
        </p:txBody>
      </p:sp>
      <p:sp>
        <p:nvSpPr>
          <p:cNvPr id="3" name="副标题 2"/>
          <p:cNvSpPr>
            <a:spLocks noGrp="1"/>
          </p:cNvSpPr>
          <p:nvPr>
            <p:ph type="subTitle" idx="4294967295"/>
          </p:nvPr>
        </p:nvSpPr>
        <p:spPr>
          <a:xfrm>
            <a:off x="1848807" y="3933056"/>
            <a:ext cx="8607425" cy="1924050"/>
          </a:xfrm>
          <a:prstGeom prst="rect">
            <a:avLst/>
          </a:prstGeom>
        </p:spPr>
        <p:txBody>
          <a:bodyPr>
            <a:normAutofit fontScale="92500"/>
          </a:bodyPr>
          <a:lstStyle/>
          <a:p>
            <a:pPr marL="0" indent="0" algn="ctr">
              <a:buNone/>
            </a:pPr>
            <a:r>
              <a:rPr lang="zh-CN" altLang="en-US" sz="2400" b="1" dirty="0">
                <a:solidFill>
                  <a:srgbClr val="712355"/>
                </a:solidFill>
                <a:latin typeface="微软雅黑" panose="020B0503020204020204" pitchFamily="34" charset="-122"/>
                <a:ea typeface="微软雅黑" panose="020B0503020204020204" pitchFamily="34" charset="-122"/>
                <a:cs typeface="微软雅黑" panose="020B0503020204020204" pitchFamily="34" charset="-122"/>
              </a:rPr>
              <a:t>宫晓利、蒲凌君、张久武    </a:t>
            </a:r>
            <a:endParaRPr lang="en-US" altLang="zh-CN" sz="2400" b="1" dirty="0">
              <a:solidFill>
                <a:srgbClr val="712355"/>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ctr">
              <a:buNone/>
            </a:pPr>
            <a:r>
              <a:rPr lang="en-US" altLang="zh-CN" sz="2400" b="1" dirty="0">
                <a:solidFill>
                  <a:srgbClr val="712355"/>
                </a:solidFill>
                <a:latin typeface="微软雅黑" panose="020B0503020204020204" pitchFamily="34" charset="-122"/>
                <a:ea typeface="微软雅黑" panose="020B0503020204020204" pitchFamily="34" charset="-122"/>
                <a:cs typeface="微软雅黑" panose="020B0503020204020204" pitchFamily="34" charset="-122"/>
              </a:rPr>
              <a:t>gongxiaoli@nankai.edu.cn</a:t>
            </a:r>
            <a:r>
              <a:rPr lang="zh-CN" altLang="en-US" sz="2400" b="1" dirty="0">
                <a:solidFill>
                  <a:srgbClr val="712355"/>
                </a:solidFill>
                <a:latin typeface="微软雅黑" panose="020B0503020204020204" pitchFamily="34" charset="-122"/>
                <a:ea typeface="微软雅黑" panose="020B0503020204020204" pitchFamily="34" charset="-122"/>
                <a:cs typeface="微软雅黑" panose="020B0503020204020204" pitchFamily="34" charset="-122"/>
              </a:rPr>
              <a:t>、pulingjun</a:t>
            </a:r>
            <a:r>
              <a:rPr lang="en-US" altLang="zh-CN" b="1" dirty="0">
                <a:solidFill>
                  <a:srgbClr val="712355"/>
                </a:solidFill>
                <a:latin typeface="微软雅黑" panose="020B0503020204020204" pitchFamily="34" charset="-122"/>
                <a:ea typeface="微软雅黑" panose="020B0503020204020204" pitchFamily="34" charset="-122"/>
                <a:cs typeface="微软雅黑" panose="020B0503020204020204" pitchFamily="34" charset="-122"/>
                <a:sym typeface="+mn-ea"/>
              </a:rPr>
              <a:t>@nankai.edu.cn</a:t>
            </a:r>
            <a:r>
              <a:rPr lang="zh-CN" altLang="en-US" b="1" dirty="0">
                <a:solidFill>
                  <a:srgbClr val="712355"/>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b="1" dirty="0">
                <a:solidFill>
                  <a:srgbClr val="712355"/>
                </a:solidFill>
                <a:latin typeface="微软雅黑" panose="020B0503020204020204" pitchFamily="34" charset="-122"/>
                <a:ea typeface="微软雅黑" panose="020B0503020204020204" pitchFamily="34" charset="-122"/>
                <a:cs typeface="微软雅黑" panose="020B0503020204020204" pitchFamily="34" charset="-122"/>
                <a:sym typeface="+mn-ea"/>
              </a:rPr>
              <a:t>zhangjiuwu@nankai.edu.cn</a:t>
            </a:r>
            <a:endParaRPr lang="zh-CN" altLang="en-US" sz="2400" b="1" dirty="0">
              <a:solidFill>
                <a:srgbClr val="712355"/>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ctr">
              <a:buNone/>
            </a:pPr>
            <a:r>
              <a:rPr lang="zh-CN" altLang="en-US" sz="2400" b="1" dirty="0">
                <a:solidFill>
                  <a:srgbClr val="712355"/>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rgbClr val="712355"/>
                </a:solidFill>
                <a:latin typeface="微软雅黑" panose="020B0503020204020204" pitchFamily="34" charset="-122"/>
                <a:ea typeface="微软雅黑" panose="020B0503020204020204" pitchFamily="34" charset="-122"/>
                <a:cs typeface="微软雅黑" panose="020B0503020204020204" pitchFamily="34" charset="-122"/>
              </a:rPr>
              <a:t>南开大学 计算机学院  网络空间安全学院</a:t>
            </a:r>
            <a:endParaRPr lang="en-US" altLang="zh-CN" b="1" dirty="0">
              <a:solidFill>
                <a:srgbClr val="712355"/>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ctr">
              <a:buNone/>
            </a:pPr>
            <a:endParaRPr lang="zh-CN" altLang="en-US" sz="2400" b="1" dirty="0">
              <a:solidFill>
                <a:srgbClr val="712355"/>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圆角矩形 6"/>
          <p:cNvSpPr/>
          <p:nvPr/>
        </p:nvSpPr>
        <p:spPr>
          <a:xfrm flipV="1">
            <a:off x="2133974" y="3701853"/>
            <a:ext cx="8322258" cy="45719"/>
          </a:xfrm>
          <a:prstGeom prst="round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文本框 7"/>
          <p:cNvSpPr txBox="1"/>
          <p:nvPr/>
        </p:nvSpPr>
        <p:spPr>
          <a:xfrm>
            <a:off x="6398895" y="1233805"/>
            <a:ext cx="4064000" cy="36830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15189"/>
    </mc:Choice>
    <mc:Fallback xmlns="">
      <p:transition spd="slow" advTm="1518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9" name="灯片编号占位符 5"/>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B039037-C880-4473-BB7D-8521FC3BA072}" type="slidenum">
              <a:rPr lang="en-US" altLang="ko-KR" sz="1200">
                <a:solidFill>
                  <a:schemeClr val="bg1"/>
                </a:solidFill>
              </a:rPr>
              <a:pPr>
                <a:spcBef>
                  <a:spcPct val="0"/>
                </a:spcBef>
                <a:buClrTx/>
                <a:buSzTx/>
                <a:buFontTx/>
                <a:buNone/>
              </a:pPr>
              <a:t>10</a:t>
            </a:fld>
            <a:endParaRPr lang="en-US" altLang="ko-KR" sz="1200">
              <a:solidFill>
                <a:schemeClr val="bg1"/>
              </a:solidFill>
            </a:endParaRPr>
          </a:p>
        </p:txBody>
      </p:sp>
      <p:sp>
        <p:nvSpPr>
          <p:cNvPr id="200706" name="标题 1"/>
          <p:cNvSpPr>
            <a:spLocks noGrp="1"/>
          </p:cNvSpPr>
          <p:nvPr>
            <p:ph type="title"/>
          </p:nvPr>
        </p:nvSpPr>
        <p:spPr>
          <a:prstGeom prst="rect">
            <a:avLst/>
          </a:prstGeom>
        </p:spPr>
        <p:txBody>
          <a:bodyPr/>
          <a:lstStyle/>
          <a:p>
            <a:r>
              <a:rPr lang="en-US" altLang="zh-CN">
                <a:ea typeface="宋体" panose="02010600030101010101" pitchFamily="2" charset="-122"/>
              </a:rPr>
              <a:t>Monitor solution</a:t>
            </a:r>
            <a:endParaRPr lang="zh-CN" altLang="en-US">
              <a:ea typeface="宋体" panose="02010600030101010101" pitchFamily="2" charset="-122"/>
            </a:endParaRPr>
          </a:p>
        </p:txBody>
      </p:sp>
      <p:sp>
        <p:nvSpPr>
          <p:cNvPr id="8" name="内容占位符 2"/>
          <p:cNvSpPr>
            <a:spLocks noGrp="1"/>
          </p:cNvSpPr>
          <p:nvPr>
            <p:ph idx="1"/>
          </p:nvPr>
        </p:nvSpPr>
        <p:spPr>
          <a:prstGeom prst="rect">
            <a:avLst/>
          </a:prstGeom>
        </p:spPr>
        <p:txBody>
          <a:bodyPr>
            <a:normAutofit fontScale="85000" lnSpcReduction="20000"/>
          </a:bodyPr>
          <a:lstStyle/>
          <a:p>
            <a:pPr>
              <a:lnSpc>
                <a:spcPct val="110000"/>
              </a:lnSpc>
              <a:defRPr/>
            </a:pPr>
            <a:r>
              <a:rPr lang="en-US" altLang="zh-CN" dirty="0">
                <a:ea typeface="宋体" pitchFamily="2" charset="-122"/>
              </a:rPr>
              <a:t>Design rules</a:t>
            </a:r>
          </a:p>
          <a:p>
            <a:pPr lvl="1">
              <a:lnSpc>
                <a:spcPct val="110000"/>
              </a:lnSpc>
              <a:defRPr/>
            </a:pPr>
            <a:r>
              <a:rPr lang="en-US" altLang="zh-CN" dirty="0">
                <a:ea typeface="宋体" pitchFamily="2" charset="-122"/>
              </a:rPr>
              <a:t>Disadvantage of Semaphore: it is very dangerous and difficult for programmer to write proper code</a:t>
            </a:r>
          </a:p>
          <a:p>
            <a:pPr lvl="1">
              <a:lnSpc>
                <a:spcPct val="110000"/>
              </a:lnSpc>
              <a:defRPr/>
            </a:pPr>
            <a:r>
              <a:rPr lang="en-US" altLang="zh-CN" dirty="0">
                <a:ea typeface="宋体" pitchFamily="2" charset="-122"/>
              </a:rPr>
              <a:t>Monitor: a collection of procedures, variables and data structures that can be recognized by </a:t>
            </a:r>
            <a:r>
              <a:rPr lang="en-US" altLang="zh-CN" dirty="0">
                <a:solidFill>
                  <a:srgbClr val="FF0000"/>
                </a:solidFill>
                <a:ea typeface="宋体" pitchFamily="2" charset="-122"/>
              </a:rPr>
              <a:t>compiler</a:t>
            </a:r>
          </a:p>
          <a:p>
            <a:pPr lvl="1">
              <a:lnSpc>
                <a:spcPct val="110000"/>
              </a:lnSpc>
              <a:defRPr/>
            </a:pPr>
            <a:r>
              <a:rPr lang="en-US" altLang="zh-CN" dirty="0">
                <a:ea typeface="宋体" pitchFamily="2" charset="-122"/>
              </a:rPr>
              <a:t>Hoare (1974) and </a:t>
            </a:r>
            <a:r>
              <a:rPr lang="en-US" altLang="zh-CN" dirty="0" err="1">
                <a:ea typeface="宋体" pitchFamily="2" charset="-122"/>
              </a:rPr>
              <a:t>Brinch</a:t>
            </a:r>
            <a:r>
              <a:rPr lang="en-US" altLang="zh-CN" dirty="0">
                <a:ea typeface="宋体" pitchFamily="2" charset="-122"/>
              </a:rPr>
              <a:t> </a:t>
            </a:r>
            <a:r>
              <a:rPr lang="en-US" altLang="zh-CN" dirty="0" err="1">
                <a:ea typeface="宋体" pitchFamily="2" charset="-122"/>
              </a:rPr>
              <a:t>hansen</a:t>
            </a:r>
            <a:r>
              <a:rPr lang="en-US" altLang="zh-CN" dirty="0">
                <a:ea typeface="宋体" pitchFamily="2" charset="-122"/>
              </a:rPr>
              <a:t>(1975)</a:t>
            </a:r>
          </a:p>
          <a:p>
            <a:pPr>
              <a:lnSpc>
                <a:spcPct val="110000"/>
              </a:lnSpc>
              <a:defRPr/>
            </a:pPr>
            <a:r>
              <a:rPr lang="en-US" altLang="zh-CN" dirty="0">
                <a:ea typeface="宋体" pitchFamily="2" charset="-122"/>
              </a:rPr>
              <a:t>Application</a:t>
            </a:r>
          </a:p>
          <a:p>
            <a:pPr lvl="1">
              <a:lnSpc>
                <a:spcPct val="110000"/>
              </a:lnSpc>
              <a:defRPr/>
            </a:pPr>
            <a:r>
              <a:rPr lang="en-US" altLang="zh-CN" dirty="0">
                <a:ea typeface="宋体" pitchFamily="2" charset="-122"/>
              </a:rPr>
              <a:t>Procedures in monitor: only one procedure can be activated in a monitor at any instant</a:t>
            </a:r>
          </a:p>
          <a:p>
            <a:pPr lvl="1">
              <a:lnSpc>
                <a:spcPct val="110000"/>
              </a:lnSpc>
              <a:defRPr/>
            </a:pPr>
            <a:r>
              <a:rPr lang="en-US" altLang="zh-CN" dirty="0">
                <a:ea typeface="宋体" pitchFamily="2" charset="-122"/>
              </a:rPr>
              <a:t>Wait and signal: like P/V or D/U primitives, realize mutual exclusion and synchronism</a:t>
            </a:r>
          </a:p>
          <a:p>
            <a:pPr lvl="1">
              <a:lnSpc>
                <a:spcPct val="110000"/>
              </a:lnSpc>
              <a:defRPr/>
            </a:pPr>
            <a:r>
              <a:rPr lang="en-US" altLang="zh-CN" dirty="0">
                <a:ea typeface="宋体" pitchFamily="2" charset="-122"/>
              </a:rPr>
              <a:t>Disadvantage: only few languages support this mechanism, such as Pidgin </a:t>
            </a:r>
            <a:r>
              <a:rPr lang="en-US" altLang="zh-CN" dirty="0" err="1">
                <a:ea typeface="宋体" pitchFamily="2" charset="-122"/>
              </a:rPr>
              <a:t>pascal</a:t>
            </a:r>
            <a:r>
              <a:rPr lang="en-US" altLang="zh-CN" dirty="0">
                <a:ea typeface="宋体" pitchFamily="2" charset="-122"/>
              </a:rPr>
              <a:t> and Java</a:t>
            </a:r>
          </a:p>
          <a:p>
            <a:pPr lvl="1">
              <a:lnSpc>
                <a:spcPct val="110000"/>
              </a:lnSpc>
              <a:defRPr/>
            </a:pPr>
            <a:endParaRPr lang="en-US" altLang="zh-CN" dirty="0">
              <a:ea typeface="宋体" pitchFamily="2" charset="-122"/>
            </a:endParaRPr>
          </a:p>
          <a:p>
            <a:pPr lvl="1">
              <a:lnSpc>
                <a:spcPct val="110000"/>
              </a:lnSpc>
              <a:defRPr/>
            </a:pPr>
            <a:endParaRPr lang="en-US" altLang="zh-CN" dirty="0">
              <a:ea typeface="宋体" pitchFamily="2" charset="-122"/>
            </a:endParaRPr>
          </a:p>
        </p:txBody>
      </p:sp>
    </p:spTree>
    <p:extLst>
      <p:ext uri="{BB962C8B-B14F-4D97-AF65-F5344CB8AC3E}">
        <p14:creationId xmlns:p14="http://schemas.microsoft.com/office/powerpoint/2010/main" val="3691591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组合 68"/>
          <p:cNvGrpSpPr/>
          <p:nvPr/>
        </p:nvGrpSpPr>
        <p:grpSpPr>
          <a:xfrm>
            <a:off x="5046802" y="3068960"/>
            <a:ext cx="2078367" cy="2928958"/>
            <a:chOff x="1791414" y="2156471"/>
            <a:chExt cx="2078367" cy="2928958"/>
          </a:xfrm>
        </p:grpSpPr>
        <p:grpSp>
          <p:nvGrpSpPr>
            <p:cNvPr id="10" name="组合 25"/>
            <p:cNvGrpSpPr/>
            <p:nvPr/>
          </p:nvGrpSpPr>
          <p:grpSpPr>
            <a:xfrm>
              <a:off x="1791414" y="2156471"/>
              <a:ext cx="2078367" cy="2928958"/>
              <a:chOff x="2684132" y="1895470"/>
              <a:chExt cx="2078367" cy="2928958"/>
            </a:xfrm>
          </p:grpSpPr>
          <p:sp>
            <p:nvSpPr>
              <p:cNvPr id="61" name="椭圆 60"/>
              <p:cNvSpPr/>
              <p:nvPr/>
            </p:nvSpPr>
            <p:spPr>
              <a:xfrm>
                <a:off x="2684132" y="1895470"/>
                <a:ext cx="2071702" cy="2928958"/>
              </a:xfrm>
              <a:prstGeom prst="ellipse">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矩形 61"/>
              <p:cNvSpPr/>
              <p:nvPr/>
            </p:nvSpPr>
            <p:spPr>
              <a:xfrm>
                <a:off x="2805100" y="2684463"/>
                <a:ext cx="1836000" cy="1355735"/>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新月形 22"/>
              <p:cNvSpPr/>
              <p:nvPr/>
            </p:nvSpPr>
            <p:spPr>
              <a:xfrm>
                <a:off x="2690813" y="2700339"/>
                <a:ext cx="166675" cy="1340642"/>
              </a:xfrm>
              <a:prstGeom prst="moon">
                <a:avLst>
                  <a:gd name="adj" fmla="val 68573"/>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新月形 23"/>
              <p:cNvSpPr/>
              <p:nvPr/>
            </p:nvSpPr>
            <p:spPr>
              <a:xfrm>
                <a:off x="4587645" y="2679815"/>
                <a:ext cx="166675" cy="1340642"/>
              </a:xfrm>
              <a:prstGeom prst="moon">
                <a:avLst>
                  <a:gd name="adj" fmla="val 68573"/>
                </a:avLst>
              </a:prstGeom>
              <a:solidFill>
                <a:schemeClr val="bg1"/>
              </a:solidFill>
              <a:ln>
                <a:noFil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椭圆 64"/>
              <p:cNvSpPr/>
              <p:nvPr/>
            </p:nvSpPr>
            <p:spPr>
              <a:xfrm>
                <a:off x="2690797" y="1895470"/>
                <a:ext cx="2071702" cy="2928958"/>
              </a:xfrm>
              <a:prstGeom prst="ellipse">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11" name="直接连接符 27"/>
            <p:cNvCxnSpPr/>
            <p:nvPr/>
          </p:nvCxnSpPr>
          <p:spPr>
            <a:xfrm flipV="1">
              <a:off x="1902858" y="2942287"/>
              <a:ext cx="185738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 name="直接连接符 28"/>
            <p:cNvCxnSpPr/>
            <p:nvPr/>
          </p:nvCxnSpPr>
          <p:spPr>
            <a:xfrm flipV="1">
              <a:off x="1902858" y="4290089"/>
              <a:ext cx="185738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036208" y="3123266"/>
              <a:ext cx="285752" cy="785818"/>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2464836" y="3123266"/>
              <a:ext cx="285752" cy="785818"/>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3288754" y="3123266"/>
              <a:ext cx="285752" cy="785818"/>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右大括号 17"/>
            <p:cNvSpPr/>
            <p:nvPr/>
          </p:nvSpPr>
          <p:spPr>
            <a:xfrm rot="5400000">
              <a:off x="2737084" y="3280623"/>
              <a:ext cx="142876" cy="1476000"/>
            </a:xfrm>
            <a:prstGeom prst="righ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33"/>
            <p:cNvSpPr txBox="1"/>
            <p:nvPr/>
          </p:nvSpPr>
          <p:spPr>
            <a:xfrm>
              <a:off x="2052233" y="4043250"/>
              <a:ext cx="1582484" cy="276999"/>
            </a:xfrm>
            <a:prstGeom prst="rect">
              <a:avLst/>
            </a:prstGeom>
            <a:noFill/>
          </p:spPr>
          <p:txBody>
            <a:bodyPr wrap="none" rtlCol="0">
              <a:spAutoFit/>
            </a:bodyPr>
            <a:lstStyle/>
            <a:p>
              <a:r>
                <a:rPr lang="zh-CN" altLang="en-US" sz="1200" b="1" dirty="0">
                  <a:solidFill>
                    <a:srgbClr val="11576A"/>
                  </a:solidFill>
                  <a:latin typeface="+mj-ea"/>
                  <a:ea typeface="+mj-ea"/>
                </a:rPr>
                <a:t>管程的操作成员函数</a:t>
              </a:r>
            </a:p>
          </p:txBody>
        </p:sp>
        <p:sp>
          <p:nvSpPr>
            <p:cNvPr id="23" name="TextBox 34"/>
            <p:cNvSpPr txBox="1"/>
            <p:nvPr/>
          </p:nvSpPr>
          <p:spPr>
            <a:xfrm>
              <a:off x="2393398" y="2294023"/>
              <a:ext cx="813043" cy="276999"/>
            </a:xfrm>
            <a:prstGeom prst="rect">
              <a:avLst/>
            </a:prstGeom>
            <a:noFill/>
          </p:spPr>
          <p:txBody>
            <a:bodyPr wrap="none" rtlCol="0">
              <a:spAutoFit/>
            </a:bodyPr>
            <a:lstStyle/>
            <a:p>
              <a:r>
                <a:rPr lang="zh-CN" altLang="en-US" sz="1200" b="1" dirty="0">
                  <a:solidFill>
                    <a:srgbClr val="11576A"/>
                  </a:solidFill>
                  <a:latin typeface="+mj-ea"/>
                  <a:ea typeface="+mj-ea"/>
                </a:rPr>
                <a:t>共享数据</a:t>
              </a:r>
            </a:p>
          </p:txBody>
        </p:sp>
        <p:sp>
          <p:nvSpPr>
            <p:cNvPr id="46" name="TextBox 67"/>
            <p:cNvSpPr txBox="1"/>
            <p:nvPr/>
          </p:nvSpPr>
          <p:spPr>
            <a:xfrm>
              <a:off x="2325056" y="4477304"/>
              <a:ext cx="966931" cy="276999"/>
            </a:xfrm>
            <a:prstGeom prst="rect">
              <a:avLst/>
            </a:prstGeom>
            <a:noFill/>
          </p:spPr>
          <p:txBody>
            <a:bodyPr wrap="none" rtlCol="0">
              <a:spAutoFit/>
            </a:bodyPr>
            <a:lstStyle/>
            <a:p>
              <a:r>
                <a:rPr lang="zh-CN" altLang="en-US" sz="1200" b="1" dirty="0">
                  <a:solidFill>
                    <a:srgbClr val="11576A"/>
                  </a:solidFill>
                  <a:latin typeface="+mj-ea"/>
                  <a:ea typeface="+mj-ea"/>
                </a:rPr>
                <a:t>初始化代码</a:t>
              </a:r>
            </a:p>
          </p:txBody>
        </p:sp>
        <p:sp>
          <p:nvSpPr>
            <p:cNvPr id="47" name="TextBox 68"/>
            <p:cNvSpPr txBox="1"/>
            <p:nvPr/>
          </p:nvSpPr>
          <p:spPr>
            <a:xfrm>
              <a:off x="2776306" y="3144221"/>
              <a:ext cx="476412" cy="523220"/>
            </a:xfrm>
            <a:prstGeom prst="rect">
              <a:avLst/>
            </a:prstGeom>
            <a:noFill/>
          </p:spPr>
          <p:txBody>
            <a:bodyPr wrap="none" rtlCol="0">
              <a:spAutoFit/>
            </a:bodyPr>
            <a:lstStyle/>
            <a:p>
              <a:r>
                <a:rPr lang="en-US" altLang="zh-CN" sz="2800" dirty="0">
                  <a:solidFill>
                    <a:srgbClr val="11576A"/>
                  </a:solidFill>
                  <a:latin typeface="+mj-ea"/>
                  <a:ea typeface="+mj-ea"/>
                </a:rPr>
                <a:t>…</a:t>
              </a:r>
              <a:endParaRPr lang="zh-CN" altLang="en-US" sz="2800" dirty="0">
                <a:solidFill>
                  <a:srgbClr val="11576A"/>
                </a:solidFill>
                <a:latin typeface="+mj-ea"/>
                <a:ea typeface="+mj-ea"/>
              </a:endParaRPr>
            </a:p>
          </p:txBody>
        </p:sp>
      </p:grpSp>
      <p:grpSp>
        <p:nvGrpSpPr>
          <p:cNvPr id="68" name="组合 67"/>
          <p:cNvGrpSpPr/>
          <p:nvPr/>
        </p:nvGrpSpPr>
        <p:grpSpPr>
          <a:xfrm>
            <a:off x="6779332" y="3153232"/>
            <a:ext cx="1910097" cy="608758"/>
            <a:chOff x="3523944" y="2240743"/>
            <a:chExt cx="1910097" cy="608758"/>
          </a:xfrm>
        </p:grpSpPr>
        <p:grpSp>
          <p:nvGrpSpPr>
            <p:cNvPr id="3" name="组合 2"/>
            <p:cNvGrpSpPr/>
            <p:nvPr/>
          </p:nvGrpSpPr>
          <p:grpSpPr>
            <a:xfrm>
              <a:off x="3523944" y="2587806"/>
              <a:ext cx="1910097" cy="261695"/>
              <a:chOff x="3523944" y="2587806"/>
              <a:chExt cx="1910097" cy="261695"/>
            </a:xfrm>
          </p:grpSpPr>
          <p:sp>
            <p:nvSpPr>
              <p:cNvPr id="48" name="矩形 47"/>
              <p:cNvSpPr/>
              <p:nvPr/>
            </p:nvSpPr>
            <p:spPr>
              <a:xfrm rot="5385077">
                <a:off x="3743162" y="2587806"/>
                <a:ext cx="214314" cy="214314"/>
              </a:xfrm>
              <a:prstGeom prst="rect">
                <a:avLst/>
              </a:prstGeom>
              <a:gradFill>
                <a:gsLst>
                  <a:gs pos="100000">
                    <a:srgbClr val="33FFFF"/>
                  </a:gs>
                  <a:gs pos="0">
                    <a:srgbClr val="CCFFFF"/>
                  </a:gs>
                  <a:gs pos="100000">
                    <a:schemeClr val="accent1">
                      <a:tint val="23500"/>
                      <a:satMod val="160000"/>
                    </a:schemeClr>
                  </a:gs>
                </a:gsLst>
                <a:lin ang="5400000" scaled="0"/>
              </a:gradFill>
              <a:ln w="127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9" name="直接箭头连接符 71"/>
              <p:cNvCxnSpPr/>
              <p:nvPr/>
            </p:nvCxnSpPr>
            <p:spPr>
              <a:xfrm rot="1485077" flipV="1">
                <a:off x="3903748" y="2636110"/>
                <a:ext cx="241300" cy="10795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rot="5385077">
                <a:off x="4163321" y="2590262"/>
                <a:ext cx="214314" cy="214314"/>
              </a:xfrm>
              <a:prstGeom prst="rect">
                <a:avLst/>
              </a:prstGeom>
              <a:gradFill>
                <a:gsLst>
                  <a:gs pos="100000">
                    <a:srgbClr val="666666"/>
                  </a:gs>
                  <a:gs pos="0">
                    <a:srgbClr val="CCCCCC"/>
                  </a:gs>
                  <a:gs pos="100000">
                    <a:schemeClr val="accent1">
                      <a:tint val="23500"/>
                      <a:satMod val="160000"/>
                    </a:schemeClr>
                  </a:gs>
                </a:gsLst>
                <a:lin ang="5400000" scaled="0"/>
              </a:gradFill>
              <a:ln w="127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1" name="直接箭头连接符 73"/>
              <p:cNvCxnSpPr/>
              <p:nvPr/>
            </p:nvCxnSpPr>
            <p:spPr>
              <a:xfrm rot="1485077" flipV="1">
                <a:off x="4306568" y="2638269"/>
                <a:ext cx="241300" cy="10795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rot="5385077">
                <a:off x="4572187" y="2590676"/>
                <a:ext cx="214314" cy="214314"/>
              </a:xfrm>
              <a:prstGeom prst="rect">
                <a:avLst/>
              </a:prstGeom>
              <a:gradFill>
                <a:gsLst>
                  <a:gs pos="100000">
                    <a:srgbClr val="33FFFF"/>
                  </a:gs>
                  <a:gs pos="0">
                    <a:srgbClr val="CCFFFF"/>
                  </a:gs>
                  <a:gs pos="100000">
                    <a:schemeClr val="accent1">
                      <a:tint val="23500"/>
                      <a:satMod val="160000"/>
                    </a:schemeClr>
                  </a:gs>
                </a:gsLst>
                <a:lin ang="5400000" scaled="0"/>
              </a:gradFill>
              <a:ln w="127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3" name="直接箭头连接符 76"/>
              <p:cNvCxnSpPr/>
              <p:nvPr/>
            </p:nvCxnSpPr>
            <p:spPr>
              <a:xfrm rot="1485077" flipV="1">
                <a:off x="4732773" y="2638980"/>
                <a:ext cx="241300" cy="10795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rot="5385077">
                <a:off x="4988202" y="2605914"/>
                <a:ext cx="214314" cy="214314"/>
              </a:xfrm>
              <a:prstGeom prst="rect">
                <a:avLst/>
              </a:prstGeom>
              <a:gradFill>
                <a:gsLst>
                  <a:gs pos="100000">
                    <a:srgbClr val="666666"/>
                  </a:gs>
                  <a:gs pos="0">
                    <a:srgbClr val="CCCCCC"/>
                  </a:gs>
                  <a:gs pos="100000">
                    <a:schemeClr val="accent1">
                      <a:tint val="23500"/>
                      <a:satMod val="160000"/>
                    </a:schemeClr>
                  </a:gs>
                </a:gsLst>
                <a:lin ang="5400000" scaled="0"/>
              </a:gradFill>
              <a:ln w="127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5" name="直接连接符 79"/>
              <p:cNvCxnSpPr>
                <a:stCxn id="54" idx="0"/>
              </p:cNvCxnSpPr>
              <p:nvPr/>
            </p:nvCxnSpPr>
            <p:spPr>
              <a:xfrm rot="1485077" flipV="1">
                <a:off x="5209148" y="2682375"/>
                <a:ext cx="146234" cy="6377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81"/>
              <p:cNvCxnSpPr/>
              <p:nvPr/>
            </p:nvCxnSpPr>
            <p:spPr>
              <a:xfrm rot="17685077" flipH="1">
                <a:off x="5320605" y="2726811"/>
                <a:ext cx="76207" cy="3809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83"/>
              <p:cNvCxnSpPr/>
              <p:nvPr/>
            </p:nvCxnSpPr>
            <p:spPr>
              <a:xfrm rot="1485077" flipV="1">
                <a:off x="5300691" y="2752981"/>
                <a:ext cx="133350" cy="6191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8" name="直接连接符 85"/>
              <p:cNvCxnSpPr/>
              <p:nvPr/>
            </p:nvCxnSpPr>
            <p:spPr>
              <a:xfrm rot="1485077" flipV="1">
                <a:off x="5332944" y="2816164"/>
                <a:ext cx="76200" cy="33337"/>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9" name="直接连接符 87"/>
              <p:cNvCxnSpPr>
                <a:stCxn id="48" idx="2"/>
              </p:cNvCxnSpPr>
              <p:nvPr/>
            </p:nvCxnSpPr>
            <p:spPr>
              <a:xfrm rot="12285077" flipV="1">
                <a:off x="3523944" y="2647327"/>
                <a:ext cx="207213" cy="102825"/>
              </a:xfrm>
              <a:prstGeom prst="line">
                <a:avLst/>
              </a:prstGeom>
              <a:ln w="28575">
                <a:solidFill>
                  <a:srgbClr val="11576A"/>
                </a:solidFill>
                <a:tailEnd type="oval"/>
              </a:ln>
            </p:spPr>
            <p:style>
              <a:lnRef idx="1">
                <a:schemeClr val="accent1"/>
              </a:lnRef>
              <a:fillRef idx="0">
                <a:schemeClr val="accent1"/>
              </a:fillRef>
              <a:effectRef idx="0">
                <a:schemeClr val="accent1"/>
              </a:effectRef>
              <a:fontRef idx="minor">
                <a:schemeClr val="tx1"/>
              </a:fontRef>
            </p:style>
          </p:cxnSp>
        </p:grpSp>
        <p:sp>
          <p:nvSpPr>
            <p:cNvPr id="60" name="TextBox 89"/>
            <p:cNvSpPr txBox="1"/>
            <p:nvPr/>
          </p:nvSpPr>
          <p:spPr>
            <a:xfrm>
              <a:off x="3643812" y="2240743"/>
              <a:ext cx="800219" cy="276999"/>
            </a:xfrm>
            <a:prstGeom prst="rect">
              <a:avLst/>
            </a:prstGeom>
            <a:noFill/>
          </p:spPr>
          <p:txBody>
            <a:bodyPr wrap="none" rtlCol="0">
              <a:spAutoFit/>
            </a:bodyPr>
            <a:lstStyle/>
            <a:p>
              <a:r>
                <a:rPr lang="zh-CN" altLang="en-US" sz="1200" b="1" dirty="0">
                  <a:solidFill>
                    <a:srgbClr val="11576A"/>
                  </a:solidFill>
                  <a:latin typeface="+mj-ea"/>
                  <a:ea typeface="+mj-ea"/>
                </a:rPr>
                <a:t>入口队列</a:t>
              </a:r>
            </a:p>
          </p:txBody>
        </p:sp>
      </p:grpSp>
      <p:grpSp>
        <p:nvGrpSpPr>
          <p:cNvPr id="7" name="组合 6"/>
          <p:cNvGrpSpPr/>
          <p:nvPr/>
        </p:nvGrpSpPr>
        <p:grpSpPr>
          <a:xfrm>
            <a:off x="770999" y="1628800"/>
            <a:ext cx="3528391" cy="599898"/>
            <a:chOff x="766662" y="690431"/>
            <a:chExt cx="3528391" cy="599898"/>
          </a:xfrm>
        </p:grpSpPr>
        <p:grpSp>
          <p:nvGrpSpPr>
            <p:cNvPr id="5" name="组合 4"/>
            <p:cNvGrpSpPr/>
            <p:nvPr/>
          </p:nvGrpSpPr>
          <p:grpSpPr>
            <a:xfrm>
              <a:off x="766662" y="690431"/>
              <a:ext cx="3528391" cy="554859"/>
              <a:chOff x="827584" y="627534"/>
              <a:chExt cx="3528391" cy="554859"/>
            </a:xfrm>
          </p:grpSpPr>
          <p:sp>
            <p:nvSpPr>
              <p:cNvPr id="13" name="内容占位符 2"/>
              <p:cNvSpPr txBox="1">
                <a:spLocks/>
              </p:cNvSpPr>
              <p:nvPr/>
            </p:nvSpPr>
            <p:spPr>
              <a:xfrm>
                <a:off x="1125666" y="690265"/>
                <a:ext cx="3230309" cy="4921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lnSpc>
                    <a:spcPct val="80000"/>
                  </a:lnSpc>
                  <a:spcBef>
                    <a:spcPct val="20000"/>
                  </a:spcBef>
                </a:pPr>
                <a:r>
                  <a:rPr lang="zh-CN" altLang="en-US" dirty="0"/>
                  <a:t>一个锁</a:t>
                </a:r>
                <a:endParaRPr lang="en-US" altLang="zh-CN" dirty="0"/>
              </a:p>
              <a:p>
                <a:pPr marL="0" indent="0">
                  <a:lnSpc>
                    <a:spcPct val="80000"/>
                  </a:lnSpc>
                  <a:spcBef>
                    <a:spcPct val="20000"/>
                  </a:spcBef>
                </a:pPr>
                <a:r>
                  <a:rPr lang="zh-CN" altLang="en-US" dirty="0"/>
                  <a:t>   </a:t>
                </a:r>
                <a:r>
                  <a:rPr lang="zh-CN" altLang="en-US" sz="1800" dirty="0"/>
                  <a:t>控制管程代码的互斥访问</a:t>
                </a:r>
              </a:p>
            </p:txBody>
          </p:sp>
          <p:sp>
            <p:nvSpPr>
              <p:cNvPr id="14" name="TextBox 13"/>
              <p:cNvSpPr txBox="1"/>
              <p:nvPr/>
            </p:nvSpPr>
            <p:spPr>
              <a:xfrm>
                <a:off x="827584" y="62753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pic>
          <p:nvPicPr>
            <p:cNvPr id="66" name="图片 65" descr="小点1.png"/>
            <p:cNvPicPr>
              <a:picLocks noChangeAspect="1"/>
            </p:cNvPicPr>
            <p:nvPr/>
          </p:nvPicPr>
          <p:blipFill>
            <a:blip r:embed="rId2" cstate="print"/>
            <a:stretch>
              <a:fillRect/>
            </a:stretch>
          </p:blipFill>
          <p:spPr>
            <a:xfrm>
              <a:off x="1149039" y="1141332"/>
              <a:ext cx="151066" cy="148997"/>
            </a:xfrm>
            <a:prstGeom prst="rect">
              <a:avLst/>
            </a:prstGeom>
            <a:effectLst/>
          </p:spPr>
        </p:pic>
      </p:grpSp>
      <p:grpSp>
        <p:nvGrpSpPr>
          <p:cNvPr id="21" name="组合 20"/>
          <p:cNvGrpSpPr/>
          <p:nvPr/>
        </p:nvGrpSpPr>
        <p:grpSpPr>
          <a:xfrm>
            <a:off x="767408" y="2315295"/>
            <a:ext cx="3292556" cy="757621"/>
            <a:chOff x="783971" y="1420201"/>
            <a:chExt cx="3292556" cy="757621"/>
          </a:xfrm>
        </p:grpSpPr>
        <p:grpSp>
          <p:nvGrpSpPr>
            <p:cNvPr id="6" name="组合 5"/>
            <p:cNvGrpSpPr/>
            <p:nvPr/>
          </p:nvGrpSpPr>
          <p:grpSpPr>
            <a:xfrm>
              <a:off x="783971" y="1420201"/>
              <a:ext cx="3292556" cy="757621"/>
              <a:chOff x="844893" y="1357304"/>
              <a:chExt cx="3292556" cy="757621"/>
            </a:xfrm>
          </p:grpSpPr>
          <p:sp>
            <p:nvSpPr>
              <p:cNvPr id="19" name="内容占位符 2"/>
              <p:cNvSpPr txBox="1">
                <a:spLocks/>
              </p:cNvSpPr>
              <p:nvPr/>
            </p:nvSpPr>
            <p:spPr>
              <a:xfrm>
                <a:off x="1131808" y="1428441"/>
                <a:ext cx="3005641" cy="68648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lnSpc>
                    <a:spcPct val="80000"/>
                  </a:lnSpc>
                  <a:spcBef>
                    <a:spcPct val="20000"/>
                  </a:spcBef>
                </a:pPr>
                <a:r>
                  <a:rPr lang="en-US" altLang="zh-CN" dirty="0"/>
                  <a:t>0</a:t>
                </a:r>
                <a:r>
                  <a:rPr lang="zh-CN" altLang="en-US" dirty="0"/>
                  <a:t>或者多个条件变量</a:t>
                </a:r>
                <a:endParaRPr lang="en-US" altLang="zh-CN" dirty="0"/>
              </a:p>
              <a:p>
                <a:pPr marL="0" indent="0">
                  <a:lnSpc>
                    <a:spcPct val="80000"/>
                  </a:lnSpc>
                  <a:spcBef>
                    <a:spcPct val="20000"/>
                  </a:spcBef>
                </a:pPr>
                <a:r>
                  <a:rPr lang="zh-CN" altLang="en-US" dirty="0"/>
                  <a:t>   </a:t>
                </a:r>
                <a:r>
                  <a:rPr lang="zh-CN" altLang="en-US" sz="1800" dirty="0"/>
                  <a:t>管理共享数据的并发访问</a:t>
                </a:r>
              </a:p>
            </p:txBody>
          </p:sp>
          <p:sp>
            <p:nvSpPr>
              <p:cNvPr id="20" name="TextBox 19"/>
              <p:cNvSpPr txBox="1"/>
              <p:nvPr/>
            </p:nvSpPr>
            <p:spPr>
              <a:xfrm>
                <a:off x="844893" y="135730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pic>
          <p:nvPicPr>
            <p:cNvPr id="67" name="图片 66" descr="小点1.png"/>
            <p:cNvPicPr>
              <a:picLocks noChangeAspect="1"/>
            </p:cNvPicPr>
            <p:nvPr/>
          </p:nvPicPr>
          <p:blipFill>
            <a:blip r:embed="rId2" cstate="print"/>
            <a:stretch>
              <a:fillRect/>
            </a:stretch>
          </p:blipFill>
          <p:spPr>
            <a:xfrm>
              <a:off x="1149039" y="1874085"/>
              <a:ext cx="151066" cy="148997"/>
            </a:xfrm>
            <a:prstGeom prst="rect">
              <a:avLst/>
            </a:prstGeom>
            <a:effectLst/>
          </p:spPr>
        </p:pic>
      </p:grpSp>
      <p:grpSp>
        <p:nvGrpSpPr>
          <p:cNvPr id="4" name="组合 3"/>
          <p:cNvGrpSpPr/>
          <p:nvPr/>
        </p:nvGrpSpPr>
        <p:grpSpPr>
          <a:xfrm>
            <a:off x="3722751" y="3434220"/>
            <a:ext cx="2376708" cy="461665"/>
            <a:chOff x="467544" y="2548345"/>
            <a:chExt cx="2376708" cy="461665"/>
          </a:xfrm>
        </p:grpSpPr>
        <p:sp>
          <p:nvSpPr>
            <p:cNvPr id="24" name="矩形 23"/>
            <p:cNvSpPr>
              <a:spLocks noChangeAspect="1"/>
            </p:cNvSpPr>
            <p:nvPr/>
          </p:nvSpPr>
          <p:spPr>
            <a:xfrm>
              <a:off x="2309260" y="2658125"/>
              <a:ext cx="90000" cy="90000"/>
            </a:xfrm>
            <a:prstGeom prst="rect">
              <a:avLst/>
            </a:prstGeom>
            <a:gradFill>
              <a:gsLst>
                <a:gs pos="100000">
                  <a:srgbClr val="666666"/>
                </a:gs>
                <a:gs pos="0">
                  <a:srgbClr val="CCCCCC"/>
                </a:gs>
                <a:gs pos="100000">
                  <a:schemeClr val="accent1">
                    <a:tint val="23500"/>
                    <a:satMod val="160000"/>
                  </a:schemeClr>
                </a:gs>
              </a:gsLst>
              <a:lin ang="5400000" scaled="0"/>
            </a:gradFill>
            <a:ln>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p:cNvSpPr>
              <a:spLocks noChangeAspect="1"/>
            </p:cNvSpPr>
            <p:nvPr/>
          </p:nvSpPr>
          <p:spPr>
            <a:xfrm>
              <a:off x="2483886" y="2658125"/>
              <a:ext cx="90000" cy="90000"/>
            </a:xfrm>
            <a:prstGeom prst="rect">
              <a:avLst/>
            </a:prstGeom>
            <a:gradFill>
              <a:gsLst>
                <a:gs pos="100000">
                  <a:srgbClr val="666666"/>
                </a:gs>
                <a:gs pos="0">
                  <a:srgbClr val="CCCCCC"/>
                </a:gs>
                <a:gs pos="100000">
                  <a:schemeClr val="accent1">
                    <a:tint val="23500"/>
                    <a:satMod val="160000"/>
                  </a:schemeClr>
                </a:gs>
              </a:gsLst>
              <a:lin ang="5400000" scaled="0"/>
            </a:gradFill>
            <a:ln>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6" name="直接连接符 41"/>
            <p:cNvCxnSpPr/>
            <p:nvPr/>
          </p:nvCxnSpPr>
          <p:spPr>
            <a:xfrm>
              <a:off x="2164798" y="2704161"/>
              <a:ext cx="142876" cy="1588"/>
            </a:xfrm>
            <a:prstGeom prst="line">
              <a:avLst/>
            </a:prstGeom>
            <a:ln w="1905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7" name="直接连接符 42"/>
            <p:cNvCxnSpPr/>
            <p:nvPr/>
          </p:nvCxnSpPr>
          <p:spPr>
            <a:xfrm>
              <a:off x="2393398" y="2704161"/>
              <a:ext cx="90000" cy="1588"/>
            </a:xfrm>
            <a:prstGeom prst="line">
              <a:avLst/>
            </a:prstGeom>
            <a:ln w="1905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28" name="矩形 27"/>
            <p:cNvSpPr>
              <a:spLocks noChangeAspect="1"/>
            </p:cNvSpPr>
            <p:nvPr/>
          </p:nvSpPr>
          <p:spPr>
            <a:xfrm>
              <a:off x="2674388" y="2658125"/>
              <a:ext cx="90000" cy="90000"/>
            </a:xfrm>
            <a:prstGeom prst="rect">
              <a:avLst/>
            </a:prstGeom>
            <a:gradFill>
              <a:gsLst>
                <a:gs pos="100000">
                  <a:srgbClr val="666666"/>
                </a:gs>
                <a:gs pos="0">
                  <a:srgbClr val="CCCCCC"/>
                </a:gs>
                <a:gs pos="100000">
                  <a:schemeClr val="accent1">
                    <a:tint val="23500"/>
                    <a:satMod val="160000"/>
                  </a:schemeClr>
                </a:gs>
              </a:gsLst>
              <a:lin ang="5400000" scaled="0"/>
            </a:gradFill>
            <a:ln>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9" name="直接连接符 44"/>
            <p:cNvCxnSpPr/>
            <p:nvPr/>
          </p:nvCxnSpPr>
          <p:spPr>
            <a:xfrm>
              <a:off x="2583900" y="2704161"/>
              <a:ext cx="90000" cy="1588"/>
            </a:xfrm>
            <a:prstGeom prst="line">
              <a:avLst/>
            </a:prstGeom>
            <a:ln w="1905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30" name="矩形 29"/>
            <p:cNvSpPr>
              <a:spLocks noChangeAspect="1"/>
            </p:cNvSpPr>
            <p:nvPr/>
          </p:nvSpPr>
          <p:spPr>
            <a:xfrm>
              <a:off x="2309260" y="2787751"/>
              <a:ext cx="90000" cy="90000"/>
            </a:xfrm>
            <a:prstGeom prst="rect">
              <a:avLst/>
            </a:prstGeom>
            <a:gradFill>
              <a:gsLst>
                <a:gs pos="100000">
                  <a:srgbClr val="666666"/>
                </a:gs>
                <a:gs pos="0">
                  <a:srgbClr val="CCCCCC"/>
                </a:gs>
                <a:gs pos="100000">
                  <a:schemeClr val="accent1">
                    <a:tint val="23500"/>
                    <a:satMod val="160000"/>
                  </a:schemeClr>
                </a:gs>
              </a:gsLst>
              <a:lin ang="5400000" scaled="0"/>
            </a:gradFill>
            <a:ln>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30"/>
            <p:cNvSpPr>
              <a:spLocks noChangeAspect="1"/>
            </p:cNvSpPr>
            <p:nvPr/>
          </p:nvSpPr>
          <p:spPr>
            <a:xfrm>
              <a:off x="2483886" y="2787751"/>
              <a:ext cx="90000" cy="90000"/>
            </a:xfrm>
            <a:prstGeom prst="rect">
              <a:avLst/>
            </a:prstGeom>
            <a:gradFill>
              <a:gsLst>
                <a:gs pos="100000">
                  <a:srgbClr val="666666"/>
                </a:gs>
                <a:gs pos="0">
                  <a:srgbClr val="CCCCCC"/>
                </a:gs>
                <a:gs pos="100000">
                  <a:schemeClr val="accent1">
                    <a:tint val="23500"/>
                    <a:satMod val="160000"/>
                  </a:schemeClr>
                </a:gs>
              </a:gsLst>
              <a:lin ang="5400000" scaled="0"/>
            </a:gradFill>
            <a:ln>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47"/>
            <p:cNvCxnSpPr/>
            <p:nvPr/>
          </p:nvCxnSpPr>
          <p:spPr>
            <a:xfrm>
              <a:off x="2164798" y="2833787"/>
              <a:ext cx="142876" cy="1588"/>
            </a:xfrm>
            <a:prstGeom prst="line">
              <a:avLst/>
            </a:prstGeom>
            <a:ln w="1905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3" name="直接连接符 48"/>
            <p:cNvCxnSpPr/>
            <p:nvPr/>
          </p:nvCxnSpPr>
          <p:spPr>
            <a:xfrm>
              <a:off x="2393398" y="2833787"/>
              <a:ext cx="90000" cy="1588"/>
            </a:xfrm>
            <a:prstGeom prst="line">
              <a:avLst/>
            </a:prstGeom>
            <a:ln w="1905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4" name="直接连接符 52"/>
            <p:cNvCxnSpPr>
              <a:stCxn id="31" idx="3"/>
            </p:cNvCxnSpPr>
            <p:nvPr/>
          </p:nvCxnSpPr>
          <p:spPr>
            <a:xfrm flipV="1">
              <a:off x="2573886" y="2825607"/>
              <a:ext cx="52884" cy="0"/>
            </a:xfrm>
            <a:prstGeom prst="line">
              <a:avLst/>
            </a:prstGeom>
            <a:ln w="127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54"/>
            <p:cNvCxnSpPr/>
            <p:nvPr/>
          </p:nvCxnSpPr>
          <p:spPr>
            <a:xfrm rot="5400000">
              <a:off x="2613672" y="2836323"/>
              <a:ext cx="21432" cy="1588"/>
            </a:xfrm>
            <a:prstGeom prst="line">
              <a:avLst/>
            </a:prstGeom>
            <a:ln w="127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6" name="直接连接符 56"/>
            <p:cNvCxnSpPr/>
            <p:nvPr/>
          </p:nvCxnSpPr>
          <p:spPr>
            <a:xfrm>
              <a:off x="2600576" y="2849420"/>
              <a:ext cx="47625" cy="1588"/>
            </a:xfrm>
            <a:prstGeom prst="line">
              <a:avLst/>
            </a:prstGeom>
            <a:ln w="127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7" name="直接连接符 58"/>
            <p:cNvCxnSpPr/>
            <p:nvPr/>
          </p:nvCxnSpPr>
          <p:spPr>
            <a:xfrm>
              <a:off x="2617245" y="2866089"/>
              <a:ext cx="16668" cy="1588"/>
            </a:xfrm>
            <a:prstGeom prst="line">
              <a:avLst/>
            </a:prstGeom>
            <a:ln w="127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8" name="直接连接符 59"/>
            <p:cNvCxnSpPr/>
            <p:nvPr/>
          </p:nvCxnSpPr>
          <p:spPr>
            <a:xfrm flipV="1">
              <a:off x="2769937" y="2703367"/>
              <a:ext cx="52884" cy="0"/>
            </a:xfrm>
            <a:prstGeom prst="line">
              <a:avLst/>
            </a:prstGeom>
            <a:ln w="127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9" name="直接连接符 60"/>
            <p:cNvCxnSpPr/>
            <p:nvPr/>
          </p:nvCxnSpPr>
          <p:spPr>
            <a:xfrm rot="5400000">
              <a:off x="2809723" y="2714083"/>
              <a:ext cx="21432" cy="1588"/>
            </a:xfrm>
            <a:prstGeom prst="line">
              <a:avLst/>
            </a:prstGeom>
            <a:ln w="127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0" name="直接连接符 61"/>
            <p:cNvCxnSpPr/>
            <p:nvPr/>
          </p:nvCxnSpPr>
          <p:spPr>
            <a:xfrm>
              <a:off x="2796627" y="2727180"/>
              <a:ext cx="47625" cy="1588"/>
            </a:xfrm>
            <a:prstGeom prst="line">
              <a:avLst/>
            </a:prstGeom>
            <a:ln w="127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1" name="直接连接符 62"/>
            <p:cNvCxnSpPr/>
            <p:nvPr/>
          </p:nvCxnSpPr>
          <p:spPr>
            <a:xfrm>
              <a:off x="2813296" y="2743849"/>
              <a:ext cx="16668" cy="1588"/>
            </a:xfrm>
            <a:prstGeom prst="line">
              <a:avLst/>
            </a:prstGeom>
            <a:ln w="12700">
              <a:solidFill>
                <a:srgbClr val="11576A"/>
              </a:solidFill>
            </a:ln>
          </p:spPr>
          <p:style>
            <a:lnRef idx="1">
              <a:schemeClr val="accent1"/>
            </a:lnRef>
            <a:fillRef idx="0">
              <a:schemeClr val="accent1"/>
            </a:fillRef>
            <a:effectRef idx="0">
              <a:schemeClr val="accent1"/>
            </a:effectRef>
            <a:fontRef idx="minor">
              <a:schemeClr val="tx1"/>
            </a:fontRef>
          </p:style>
        </p:cxnSp>
        <p:sp>
          <p:nvSpPr>
            <p:cNvPr id="42" name="TextBox 63"/>
            <p:cNvSpPr txBox="1"/>
            <p:nvPr/>
          </p:nvSpPr>
          <p:spPr>
            <a:xfrm>
              <a:off x="1993348" y="2555752"/>
              <a:ext cx="287258" cy="276999"/>
            </a:xfrm>
            <a:prstGeom prst="rect">
              <a:avLst/>
            </a:prstGeom>
            <a:noFill/>
          </p:spPr>
          <p:txBody>
            <a:bodyPr wrap="none" rtlCol="0">
              <a:spAutoFit/>
            </a:bodyPr>
            <a:lstStyle/>
            <a:p>
              <a:r>
                <a:rPr lang="en-US" altLang="zh-CN" sz="1200" b="1" dirty="0">
                  <a:solidFill>
                    <a:srgbClr val="11576A"/>
                  </a:solidFill>
                  <a:latin typeface="+mn-ea"/>
                </a:rPr>
                <a:t>x</a:t>
              </a:r>
              <a:endParaRPr lang="zh-CN" altLang="en-US" sz="1200" b="1" dirty="0">
                <a:solidFill>
                  <a:srgbClr val="11576A"/>
                </a:solidFill>
                <a:latin typeface="+mn-ea"/>
              </a:endParaRPr>
            </a:p>
          </p:txBody>
        </p:sp>
        <p:sp>
          <p:nvSpPr>
            <p:cNvPr id="43" name="TextBox 64"/>
            <p:cNvSpPr txBox="1"/>
            <p:nvPr/>
          </p:nvSpPr>
          <p:spPr>
            <a:xfrm>
              <a:off x="1993348" y="2666874"/>
              <a:ext cx="284052" cy="276999"/>
            </a:xfrm>
            <a:prstGeom prst="rect">
              <a:avLst/>
            </a:prstGeom>
            <a:noFill/>
          </p:spPr>
          <p:txBody>
            <a:bodyPr wrap="none" rtlCol="0">
              <a:spAutoFit/>
            </a:bodyPr>
            <a:lstStyle/>
            <a:p>
              <a:r>
                <a:rPr lang="en-US" altLang="zh-CN" sz="1200" b="1" dirty="0">
                  <a:solidFill>
                    <a:srgbClr val="11576A"/>
                  </a:solidFill>
                  <a:latin typeface="+mn-ea"/>
                </a:rPr>
                <a:t>y</a:t>
              </a:r>
              <a:endParaRPr lang="zh-CN" altLang="en-US" sz="1200" b="1" dirty="0">
                <a:solidFill>
                  <a:srgbClr val="11576A"/>
                </a:solidFill>
                <a:latin typeface="+mn-ea"/>
              </a:endParaRPr>
            </a:p>
          </p:txBody>
        </p:sp>
        <p:sp>
          <p:nvSpPr>
            <p:cNvPr id="44" name="左大括号 43"/>
            <p:cNvSpPr/>
            <p:nvPr/>
          </p:nvSpPr>
          <p:spPr>
            <a:xfrm>
              <a:off x="1821894" y="2669237"/>
              <a:ext cx="71438" cy="214314"/>
            </a:xfrm>
            <a:prstGeom prst="leftBrace">
              <a:avLst/>
            </a:prstGeom>
            <a:ln w="127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TextBox 66"/>
            <p:cNvSpPr txBox="1"/>
            <p:nvPr/>
          </p:nvSpPr>
          <p:spPr>
            <a:xfrm>
              <a:off x="467544" y="2548345"/>
              <a:ext cx="1344939" cy="461665"/>
            </a:xfrm>
            <a:prstGeom prst="rect">
              <a:avLst/>
            </a:prstGeom>
            <a:noFill/>
          </p:spPr>
          <p:txBody>
            <a:bodyPr wrap="square" rtlCol="0">
              <a:spAutoFit/>
            </a:bodyPr>
            <a:lstStyle/>
            <a:p>
              <a:pPr algn="r"/>
              <a:r>
                <a:rPr lang="zh-CN" altLang="en-US" sz="1200" b="1" dirty="0">
                  <a:solidFill>
                    <a:srgbClr val="11576A"/>
                  </a:solidFill>
                  <a:latin typeface="+mj-ea"/>
                  <a:ea typeface="+mj-ea"/>
                </a:rPr>
                <a:t>与条件变量相关的等待队列</a:t>
              </a:r>
            </a:p>
          </p:txBody>
        </p:sp>
      </p:grpSp>
      <p:grpSp>
        <p:nvGrpSpPr>
          <p:cNvPr id="71" name="组合 70"/>
          <p:cNvGrpSpPr/>
          <p:nvPr/>
        </p:nvGrpSpPr>
        <p:grpSpPr>
          <a:xfrm>
            <a:off x="6781612" y="3498876"/>
            <a:ext cx="1910097" cy="261695"/>
            <a:chOff x="3523944" y="2587806"/>
            <a:chExt cx="1910097" cy="261695"/>
          </a:xfrm>
        </p:grpSpPr>
        <p:sp>
          <p:nvSpPr>
            <p:cNvPr id="73" name="矩形 72"/>
            <p:cNvSpPr/>
            <p:nvPr/>
          </p:nvSpPr>
          <p:spPr>
            <a:xfrm rot="5385077">
              <a:off x="3743162" y="2587806"/>
              <a:ext cx="214314" cy="214314"/>
            </a:xfrm>
            <a:prstGeom prst="rect">
              <a:avLst/>
            </a:prstGeom>
            <a:gradFill flip="none" rotWithShape="1">
              <a:gsLst>
                <a:gs pos="0">
                  <a:srgbClr val="FF5050">
                    <a:shade val="30000"/>
                    <a:satMod val="115000"/>
                  </a:srgbClr>
                </a:gs>
                <a:gs pos="50000">
                  <a:srgbClr val="FF5050">
                    <a:shade val="67500"/>
                    <a:satMod val="115000"/>
                  </a:srgbClr>
                </a:gs>
                <a:gs pos="100000">
                  <a:srgbClr val="FF5050">
                    <a:shade val="100000"/>
                    <a:satMod val="115000"/>
                  </a:srgbClr>
                </a:gs>
              </a:gsLst>
              <a:lin ang="16200000" scaled="1"/>
              <a:tileRect/>
            </a:gradFill>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4" name="直接箭头连接符 71"/>
            <p:cNvCxnSpPr/>
            <p:nvPr/>
          </p:nvCxnSpPr>
          <p:spPr>
            <a:xfrm rot="1485077" flipV="1">
              <a:off x="3903748" y="2636110"/>
              <a:ext cx="241300" cy="10795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rot="5385077">
              <a:off x="4163321" y="2590262"/>
              <a:ext cx="214314" cy="214314"/>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6200000" scaled="1"/>
              <a:tileRect/>
            </a:gradFill>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6" name="直接箭头连接符 73"/>
            <p:cNvCxnSpPr/>
            <p:nvPr/>
          </p:nvCxnSpPr>
          <p:spPr>
            <a:xfrm rot="1485077" flipV="1">
              <a:off x="4306568" y="2638269"/>
              <a:ext cx="241300" cy="10795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rot="5385077">
              <a:off x="4572187" y="2590676"/>
              <a:ext cx="214314" cy="214314"/>
            </a:xfrm>
            <a:prstGeom prst="rect">
              <a:avLst/>
            </a:prstGeom>
            <a:gradFill flip="none" rotWithShape="1">
              <a:gsLst>
                <a:gs pos="0">
                  <a:srgbClr val="FF5050">
                    <a:shade val="30000"/>
                    <a:satMod val="115000"/>
                  </a:srgbClr>
                </a:gs>
                <a:gs pos="50000">
                  <a:srgbClr val="FF5050">
                    <a:shade val="67500"/>
                    <a:satMod val="115000"/>
                  </a:srgbClr>
                </a:gs>
                <a:gs pos="100000">
                  <a:srgbClr val="FF5050">
                    <a:shade val="100000"/>
                    <a:satMod val="115000"/>
                  </a:srgbClr>
                </a:gs>
              </a:gsLst>
              <a:lin ang="16200000" scaled="1"/>
              <a:tileRect/>
            </a:gradFill>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8" name="直接箭头连接符 76"/>
            <p:cNvCxnSpPr/>
            <p:nvPr/>
          </p:nvCxnSpPr>
          <p:spPr>
            <a:xfrm rot="1485077" flipV="1">
              <a:off x="4732773" y="2638980"/>
              <a:ext cx="241300" cy="10795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rot="5385077">
              <a:off x="4988202" y="2605914"/>
              <a:ext cx="214314" cy="214314"/>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6200000" scaled="1"/>
              <a:tileRect/>
            </a:gradFill>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0" name="直接连接符 79"/>
            <p:cNvCxnSpPr>
              <a:stCxn id="79" idx="0"/>
            </p:cNvCxnSpPr>
            <p:nvPr/>
          </p:nvCxnSpPr>
          <p:spPr>
            <a:xfrm rot="1485077" flipV="1">
              <a:off x="5209148" y="2682375"/>
              <a:ext cx="146234" cy="6377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1" name="直接连接符 81"/>
            <p:cNvCxnSpPr/>
            <p:nvPr/>
          </p:nvCxnSpPr>
          <p:spPr>
            <a:xfrm rot="17685077" flipH="1">
              <a:off x="5320605" y="2726811"/>
              <a:ext cx="76207" cy="3809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2" name="直接连接符 83"/>
            <p:cNvCxnSpPr/>
            <p:nvPr/>
          </p:nvCxnSpPr>
          <p:spPr>
            <a:xfrm rot="1485077" flipV="1">
              <a:off x="5300691" y="2752981"/>
              <a:ext cx="133350" cy="6191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3" name="直接连接符 85"/>
            <p:cNvCxnSpPr/>
            <p:nvPr/>
          </p:nvCxnSpPr>
          <p:spPr>
            <a:xfrm rot="1485077" flipV="1">
              <a:off x="5332944" y="2816164"/>
              <a:ext cx="76200" cy="3333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4" name="直接连接符 87"/>
            <p:cNvCxnSpPr>
              <a:stCxn id="73" idx="2"/>
            </p:cNvCxnSpPr>
            <p:nvPr/>
          </p:nvCxnSpPr>
          <p:spPr>
            <a:xfrm rot="12285077" flipV="1">
              <a:off x="3523944" y="2647327"/>
              <a:ext cx="207213" cy="102825"/>
            </a:xfrm>
            <a:prstGeom prst="line">
              <a:avLst/>
            </a:prstGeom>
            <a:ln w="28575">
              <a:solidFill>
                <a:srgbClr val="C00000"/>
              </a:solidFill>
              <a:tailEnd type="ova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5079828" y="3439783"/>
            <a:ext cx="1022358" cy="388121"/>
            <a:chOff x="1821894" y="2555752"/>
            <a:chExt cx="1022358" cy="388121"/>
          </a:xfrm>
        </p:grpSpPr>
        <p:sp>
          <p:nvSpPr>
            <p:cNvPr id="86" name="矩形 85"/>
            <p:cNvSpPr>
              <a:spLocks noChangeAspect="1"/>
            </p:cNvSpPr>
            <p:nvPr/>
          </p:nvSpPr>
          <p:spPr>
            <a:xfrm>
              <a:off x="2309260" y="2658125"/>
              <a:ext cx="90000" cy="90000"/>
            </a:xfrm>
            <a:prstGeom prst="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16200000" scaled="1"/>
              <a:tileRect/>
            </a:gradFill>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矩形 86"/>
            <p:cNvSpPr>
              <a:spLocks noChangeAspect="1"/>
            </p:cNvSpPr>
            <p:nvPr/>
          </p:nvSpPr>
          <p:spPr>
            <a:xfrm>
              <a:off x="2483886" y="2658125"/>
              <a:ext cx="90000" cy="90000"/>
            </a:xfrm>
            <a:prstGeom prst="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16200000" scaled="1"/>
              <a:tileRect/>
            </a:gradFill>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41"/>
            <p:cNvCxnSpPr/>
            <p:nvPr/>
          </p:nvCxnSpPr>
          <p:spPr>
            <a:xfrm>
              <a:off x="2164798" y="2704161"/>
              <a:ext cx="142876" cy="1588"/>
            </a:xfrm>
            <a:prstGeom prst="line">
              <a:avLst/>
            </a:prstGeom>
            <a:ln w="19050">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9" name="直接连接符 42"/>
            <p:cNvCxnSpPr/>
            <p:nvPr/>
          </p:nvCxnSpPr>
          <p:spPr>
            <a:xfrm>
              <a:off x="2393398" y="2704161"/>
              <a:ext cx="90000" cy="1588"/>
            </a:xfrm>
            <a:prstGeom prst="line">
              <a:avLst/>
            </a:prstGeom>
            <a:ln w="19050">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90" name="矩形 89"/>
            <p:cNvSpPr>
              <a:spLocks noChangeAspect="1"/>
            </p:cNvSpPr>
            <p:nvPr/>
          </p:nvSpPr>
          <p:spPr>
            <a:xfrm>
              <a:off x="2674388" y="2658125"/>
              <a:ext cx="90000" cy="90000"/>
            </a:xfrm>
            <a:prstGeom prst="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16200000" scaled="1"/>
              <a:tileRect/>
            </a:gradFill>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1" name="直接连接符 44"/>
            <p:cNvCxnSpPr/>
            <p:nvPr/>
          </p:nvCxnSpPr>
          <p:spPr>
            <a:xfrm>
              <a:off x="2583900" y="2704161"/>
              <a:ext cx="90000" cy="1588"/>
            </a:xfrm>
            <a:prstGeom prst="line">
              <a:avLst/>
            </a:prstGeom>
            <a:ln w="19050">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92" name="矩形 91"/>
            <p:cNvSpPr>
              <a:spLocks noChangeAspect="1"/>
            </p:cNvSpPr>
            <p:nvPr/>
          </p:nvSpPr>
          <p:spPr>
            <a:xfrm>
              <a:off x="2309260" y="2787751"/>
              <a:ext cx="90000" cy="90000"/>
            </a:xfrm>
            <a:prstGeom prst="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16200000" scaled="1"/>
              <a:tileRect/>
            </a:gradFill>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矩形 92"/>
            <p:cNvSpPr>
              <a:spLocks noChangeAspect="1"/>
            </p:cNvSpPr>
            <p:nvPr/>
          </p:nvSpPr>
          <p:spPr>
            <a:xfrm>
              <a:off x="2483886" y="2787751"/>
              <a:ext cx="90000" cy="90000"/>
            </a:xfrm>
            <a:prstGeom prst="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16200000" scaled="1"/>
              <a:tileRect/>
            </a:gradFill>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4" name="直接连接符 47"/>
            <p:cNvCxnSpPr/>
            <p:nvPr/>
          </p:nvCxnSpPr>
          <p:spPr>
            <a:xfrm>
              <a:off x="2164798" y="2833787"/>
              <a:ext cx="142876" cy="1588"/>
            </a:xfrm>
            <a:prstGeom prst="line">
              <a:avLst/>
            </a:prstGeom>
            <a:ln w="19050">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5" name="直接连接符 48"/>
            <p:cNvCxnSpPr/>
            <p:nvPr/>
          </p:nvCxnSpPr>
          <p:spPr>
            <a:xfrm>
              <a:off x="2393398" y="2833787"/>
              <a:ext cx="90000" cy="1588"/>
            </a:xfrm>
            <a:prstGeom prst="line">
              <a:avLst/>
            </a:prstGeom>
            <a:ln w="19050">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6" name="直接连接符 52"/>
            <p:cNvCxnSpPr>
              <a:stCxn id="93" idx="3"/>
            </p:cNvCxnSpPr>
            <p:nvPr/>
          </p:nvCxnSpPr>
          <p:spPr>
            <a:xfrm flipV="1">
              <a:off x="2573886" y="2825607"/>
              <a:ext cx="52884"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接连接符 54"/>
            <p:cNvCxnSpPr/>
            <p:nvPr/>
          </p:nvCxnSpPr>
          <p:spPr>
            <a:xfrm rot="5400000">
              <a:off x="2613672" y="2836323"/>
              <a:ext cx="21432"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 name="直接连接符 56"/>
            <p:cNvCxnSpPr/>
            <p:nvPr/>
          </p:nvCxnSpPr>
          <p:spPr>
            <a:xfrm>
              <a:off x="2600576" y="2849420"/>
              <a:ext cx="47625"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直接连接符 58"/>
            <p:cNvCxnSpPr/>
            <p:nvPr/>
          </p:nvCxnSpPr>
          <p:spPr>
            <a:xfrm>
              <a:off x="2617245" y="2866089"/>
              <a:ext cx="16668"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 name="直接连接符 59"/>
            <p:cNvCxnSpPr/>
            <p:nvPr/>
          </p:nvCxnSpPr>
          <p:spPr>
            <a:xfrm flipV="1">
              <a:off x="2769937" y="2703367"/>
              <a:ext cx="52884"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接连接符 60"/>
            <p:cNvCxnSpPr/>
            <p:nvPr/>
          </p:nvCxnSpPr>
          <p:spPr>
            <a:xfrm rot="5400000">
              <a:off x="2809723" y="2714083"/>
              <a:ext cx="21432"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接连接符 61"/>
            <p:cNvCxnSpPr/>
            <p:nvPr/>
          </p:nvCxnSpPr>
          <p:spPr>
            <a:xfrm>
              <a:off x="2796627" y="2727180"/>
              <a:ext cx="47625"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直接连接符 62"/>
            <p:cNvCxnSpPr/>
            <p:nvPr/>
          </p:nvCxnSpPr>
          <p:spPr>
            <a:xfrm>
              <a:off x="2813296" y="2743849"/>
              <a:ext cx="16668"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04" name="TextBox 63"/>
            <p:cNvSpPr txBox="1"/>
            <p:nvPr/>
          </p:nvSpPr>
          <p:spPr>
            <a:xfrm>
              <a:off x="1993348" y="2555752"/>
              <a:ext cx="287258" cy="276999"/>
            </a:xfrm>
            <a:prstGeom prst="rect">
              <a:avLst/>
            </a:prstGeom>
            <a:noFill/>
            <a:ln>
              <a:noFill/>
            </a:ln>
          </p:spPr>
          <p:txBody>
            <a:bodyPr wrap="none" rtlCol="0">
              <a:spAutoFit/>
            </a:bodyPr>
            <a:lstStyle/>
            <a:p>
              <a:r>
                <a:rPr lang="en-US" altLang="zh-CN" sz="1200" b="1" dirty="0">
                  <a:solidFill>
                    <a:srgbClr val="C00000"/>
                  </a:solidFill>
                  <a:latin typeface="+mn-ea"/>
                </a:rPr>
                <a:t>x</a:t>
              </a:r>
              <a:endParaRPr lang="zh-CN" altLang="en-US" sz="1200" b="1" dirty="0">
                <a:solidFill>
                  <a:srgbClr val="C00000"/>
                </a:solidFill>
                <a:latin typeface="+mn-ea"/>
              </a:endParaRPr>
            </a:p>
          </p:txBody>
        </p:sp>
        <p:sp>
          <p:nvSpPr>
            <p:cNvPr id="105" name="TextBox 64"/>
            <p:cNvSpPr txBox="1"/>
            <p:nvPr/>
          </p:nvSpPr>
          <p:spPr>
            <a:xfrm>
              <a:off x="1993348" y="2666874"/>
              <a:ext cx="284052" cy="276999"/>
            </a:xfrm>
            <a:prstGeom prst="rect">
              <a:avLst/>
            </a:prstGeom>
            <a:noFill/>
            <a:ln>
              <a:noFill/>
            </a:ln>
          </p:spPr>
          <p:txBody>
            <a:bodyPr wrap="none" rtlCol="0">
              <a:spAutoFit/>
            </a:bodyPr>
            <a:lstStyle/>
            <a:p>
              <a:r>
                <a:rPr lang="en-US" altLang="zh-CN" sz="1200" b="1" dirty="0">
                  <a:solidFill>
                    <a:srgbClr val="C00000"/>
                  </a:solidFill>
                  <a:latin typeface="+mn-ea"/>
                </a:rPr>
                <a:t>y</a:t>
              </a:r>
              <a:endParaRPr lang="zh-CN" altLang="en-US" sz="1200" b="1" dirty="0">
                <a:solidFill>
                  <a:srgbClr val="C00000"/>
                </a:solidFill>
                <a:latin typeface="+mn-ea"/>
              </a:endParaRPr>
            </a:p>
          </p:txBody>
        </p:sp>
        <p:sp>
          <p:nvSpPr>
            <p:cNvPr id="106" name="左大括号 105"/>
            <p:cNvSpPr/>
            <p:nvPr/>
          </p:nvSpPr>
          <p:spPr>
            <a:xfrm>
              <a:off x="1821894" y="2669237"/>
              <a:ext cx="71438" cy="214314"/>
            </a:xfrm>
            <a:prstGeom prst="lef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08" name="TextBox 89"/>
          <p:cNvSpPr txBox="1"/>
          <p:nvPr/>
        </p:nvSpPr>
        <p:spPr>
          <a:xfrm>
            <a:off x="6898578" y="3156563"/>
            <a:ext cx="800219" cy="276999"/>
          </a:xfrm>
          <a:prstGeom prst="rect">
            <a:avLst/>
          </a:prstGeom>
          <a:noFill/>
        </p:spPr>
        <p:txBody>
          <a:bodyPr wrap="none" rtlCol="0">
            <a:spAutoFit/>
          </a:bodyPr>
          <a:lstStyle/>
          <a:p>
            <a:r>
              <a:rPr lang="zh-CN" altLang="en-US" sz="1200" b="1" dirty="0">
                <a:solidFill>
                  <a:srgbClr val="C00000"/>
                </a:solidFill>
                <a:latin typeface="+mj-ea"/>
                <a:ea typeface="+mj-ea"/>
              </a:rPr>
              <a:t>入口队列</a:t>
            </a:r>
          </a:p>
        </p:txBody>
      </p:sp>
      <p:sp>
        <p:nvSpPr>
          <p:cNvPr id="109" name="TextBox 66"/>
          <p:cNvSpPr txBox="1"/>
          <p:nvPr/>
        </p:nvSpPr>
        <p:spPr>
          <a:xfrm>
            <a:off x="3719736" y="3430281"/>
            <a:ext cx="1344939" cy="461665"/>
          </a:xfrm>
          <a:prstGeom prst="rect">
            <a:avLst/>
          </a:prstGeom>
          <a:noFill/>
        </p:spPr>
        <p:txBody>
          <a:bodyPr wrap="square" rtlCol="0">
            <a:spAutoFit/>
          </a:bodyPr>
          <a:lstStyle/>
          <a:p>
            <a:pPr algn="r"/>
            <a:r>
              <a:rPr lang="zh-CN" altLang="en-US" sz="1200" b="1" dirty="0">
                <a:solidFill>
                  <a:srgbClr val="C00000"/>
                </a:solidFill>
                <a:latin typeface="+mj-ea"/>
                <a:ea typeface="+mj-ea"/>
              </a:rPr>
              <a:t>与条件变量相关的等待队列</a:t>
            </a:r>
          </a:p>
        </p:txBody>
      </p:sp>
      <p:sp>
        <p:nvSpPr>
          <p:cNvPr id="2" name="标题 1">
            <a:extLst>
              <a:ext uri="{FF2B5EF4-FFF2-40B4-BE49-F238E27FC236}">
                <a16:creationId xmlns:a16="http://schemas.microsoft.com/office/drawing/2014/main" id="{FE087254-3341-DE9A-E3ED-3965143010AB}"/>
              </a:ext>
            </a:extLst>
          </p:cNvPr>
          <p:cNvSpPr>
            <a:spLocks noGrp="1"/>
          </p:cNvSpPr>
          <p:nvPr>
            <p:ph type="title"/>
          </p:nvPr>
        </p:nvSpPr>
        <p:spPr/>
        <p:txBody>
          <a:bodyPr>
            <a:normAutofit/>
          </a:bodyPr>
          <a:lstStyle/>
          <a:p>
            <a:r>
              <a:rPr lang="zh-CN" altLang="en-US" dirty="0"/>
              <a:t>管程的组成</a:t>
            </a:r>
          </a:p>
        </p:txBody>
      </p:sp>
    </p:spTree>
    <p:extLst>
      <p:ext uri="{BB962C8B-B14F-4D97-AF65-F5344CB8AC3E}">
        <p14:creationId xmlns:p14="http://schemas.microsoft.com/office/powerpoint/2010/main" val="29022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left)">
                                      <p:cBhvr>
                                        <p:cTn id="15" dur="500"/>
                                        <p:tgtEl>
                                          <p:spTgt spid="68"/>
                                        </p:tgtEl>
                                      </p:cBhvr>
                                    </p:animEffect>
                                  </p:childTnLst>
                                </p:cTn>
                              </p:par>
                              <p:par>
                                <p:cTn id="16" presetID="1" presetClass="entr" presetSubtype="0" fill="hold" nodeType="withEffect">
                                  <p:stCondLst>
                                    <p:cond delay="0"/>
                                  </p:stCondLst>
                                  <p:childTnLst>
                                    <p:set>
                                      <p:cBhvr>
                                        <p:cTn id="17" dur="1" fill="hold">
                                          <p:stCondLst>
                                            <p:cond delay="0"/>
                                          </p:stCondLst>
                                        </p:cTn>
                                        <p:tgtEl>
                                          <p:spTgt spid="7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8"/>
                                        </p:tgtEl>
                                        <p:attrNameLst>
                                          <p:attrName>style.visibility</p:attrName>
                                        </p:attrNameLst>
                                      </p:cBhvr>
                                      <p:to>
                                        <p:strVal val="visible"/>
                                      </p:to>
                                    </p:set>
                                  </p:childTnLst>
                                </p:cTn>
                              </p:par>
                              <p:par>
                                <p:cTn id="20" presetID="35" presetClass="emph" presetSubtype="0" repeatCount="indefinite" fill="hold" nodeType="withEffect">
                                  <p:stCondLst>
                                    <p:cond delay="0"/>
                                  </p:stCondLst>
                                  <p:endCondLst>
                                    <p:cond evt="onNext" delay="0">
                                      <p:tgtEl>
                                        <p:sldTgt/>
                                      </p:tgtEl>
                                    </p:cond>
                                  </p:endCondLst>
                                  <p:childTnLst>
                                    <p:anim calcmode="discrete" valueType="str">
                                      <p:cBhvr>
                                        <p:cTn id="21" dur="500" fill="hold"/>
                                        <p:tgtEl>
                                          <p:spTgt spid="71"/>
                                        </p:tgtEl>
                                        <p:attrNameLst>
                                          <p:attrName>style.visibility</p:attrName>
                                        </p:attrNameLst>
                                      </p:cBhvr>
                                      <p:tavLst>
                                        <p:tav tm="0">
                                          <p:val>
                                            <p:strVal val="hidden"/>
                                          </p:val>
                                        </p:tav>
                                        <p:tav tm="50000">
                                          <p:val>
                                            <p:strVal val="visible"/>
                                          </p:val>
                                        </p:tav>
                                      </p:tavLst>
                                    </p:anim>
                                  </p:childTnLst>
                                </p:cTn>
                              </p:par>
                              <p:par>
                                <p:cTn id="22" presetID="35" presetClass="emph" presetSubtype="0" repeatCount="indefinite" fill="hold" grpId="1" nodeType="withEffect">
                                  <p:stCondLst>
                                    <p:cond delay="0"/>
                                  </p:stCondLst>
                                  <p:endCondLst>
                                    <p:cond evt="onNext" delay="0">
                                      <p:tgtEl>
                                        <p:sldTgt/>
                                      </p:tgtEl>
                                    </p:cond>
                                  </p:endCondLst>
                                  <p:childTnLst>
                                    <p:anim calcmode="discrete" valueType="str">
                                      <p:cBhvr>
                                        <p:cTn id="23" dur="500" fill="hold"/>
                                        <p:tgtEl>
                                          <p:spTgt spid="108"/>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71"/>
                                        </p:tgtEl>
                                        <p:attrNameLst>
                                          <p:attrName>style.visibility</p:attrName>
                                        </p:attrNameLst>
                                      </p:cBhvr>
                                      <p:to>
                                        <p:strVal val="hidden"/>
                                      </p:to>
                                    </p:set>
                                  </p:childTnLst>
                                </p:cTn>
                              </p:par>
                              <p:par>
                                <p:cTn id="28" presetID="1" presetClass="exit" presetSubtype="0" fill="hold" grpId="2" nodeType="withEffect">
                                  <p:stCondLst>
                                    <p:cond delay="0"/>
                                  </p:stCondLst>
                                  <p:childTnLst>
                                    <p:set>
                                      <p:cBhvr>
                                        <p:cTn id="29" dur="1" fill="hold">
                                          <p:stCondLst>
                                            <p:cond delay="0"/>
                                          </p:stCondLst>
                                        </p:cTn>
                                        <p:tgtEl>
                                          <p:spTgt spid="108"/>
                                        </p:tgtEl>
                                        <p:attrNameLst>
                                          <p:attrName>style.visibility</p:attrName>
                                        </p:attrNameLst>
                                      </p:cBhvr>
                                      <p:to>
                                        <p:strVal val="hidden"/>
                                      </p:to>
                                    </p:set>
                                  </p:childTnLst>
                                </p:cTn>
                              </p:par>
                              <p:par>
                                <p:cTn id="30" presetID="22" presetClass="entr" presetSubtype="8"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par>
                                <p:cTn id="33" presetID="22" presetClass="entr" presetSubtype="8"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par>
                                <p:cTn id="36" presetID="1"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09"/>
                                        </p:tgtEl>
                                        <p:attrNameLst>
                                          <p:attrName>style.visibility</p:attrName>
                                        </p:attrNameLst>
                                      </p:cBhvr>
                                      <p:to>
                                        <p:strVal val="visible"/>
                                      </p:to>
                                    </p:set>
                                  </p:childTnLst>
                                </p:cTn>
                              </p:par>
                              <p:par>
                                <p:cTn id="40" presetID="35" presetClass="emph" presetSubtype="0" repeatCount="indefinite" fill="hold" nodeType="withEffect">
                                  <p:stCondLst>
                                    <p:cond delay="0"/>
                                  </p:stCondLst>
                                  <p:endCondLst>
                                    <p:cond evt="onNext" delay="0">
                                      <p:tgtEl>
                                        <p:sldTgt/>
                                      </p:tgtEl>
                                    </p:cond>
                                  </p:endCondLst>
                                  <p:childTnLst>
                                    <p:anim calcmode="discrete" valueType="str">
                                      <p:cBhvr>
                                        <p:cTn id="41" dur="500" fill="hold"/>
                                        <p:tgtEl>
                                          <p:spTgt spid="85"/>
                                        </p:tgtEl>
                                        <p:attrNameLst>
                                          <p:attrName>style.visibility</p:attrName>
                                        </p:attrNameLst>
                                      </p:cBhvr>
                                      <p:tavLst>
                                        <p:tav tm="0">
                                          <p:val>
                                            <p:strVal val="hidden"/>
                                          </p:val>
                                        </p:tav>
                                        <p:tav tm="50000">
                                          <p:val>
                                            <p:strVal val="visible"/>
                                          </p:val>
                                        </p:tav>
                                      </p:tavLst>
                                    </p:anim>
                                  </p:childTnLst>
                                </p:cTn>
                              </p:par>
                              <p:par>
                                <p:cTn id="42" presetID="35" presetClass="emph" presetSubtype="0" repeatCount="indefinite" fill="hold" grpId="1" nodeType="withEffect">
                                  <p:stCondLst>
                                    <p:cond delay="0"/>
                                  </p:stCondLst>
                                  <p:endCondLst>
                                    <p:cond evt="onNext" delay="0">
                                      <p:tgtEl>
                                        <p:sldTgt/>
                                      </p:tgtEl>
                                    </p:cond>
                                  </p:endCondLst>
                                  <p:childTnLst>
                                    <p:anim calcmode="discrete" valueType="str">
                                      <p:cBhvr>
                                        <p:cTn id="43" dur="500" fill="hold"/>
                                        <p:tgtEl>
                                          <p:spTgt spid="10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8" grpId="1"/>
      <p:bldP spid="108" grpId="2"/>
      <p:bldP spid="109" grpId="0"/>
      <p:bldP spid="10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67408" y="2844125"/>
            <a:ext cx="5173176" cy="984250"/>
            <a:chOff x="827584" y="2214560"/>
            <a:chExt cx="5173176" cy="984250"/>
          </a:xfrm>
        </p:grpSpPr>
        <p:sp>
          <p:nvSpPr>
            <p:cNvPr id="15" name="内容占位符 2"/>
            <p:cNvSpPr txBox="1">
              <a:spLocks/>
            </p:cNvSpPr>
            <p:nvPr/>
          </p:nvSpPr>
          <p:spPr>
            <a:xfrm>
              <a:off x="1142976" y="2214560"/>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a:t>Wait()</a:t>
              </a:r>
              <a:r>
                <a:rPr lang="zh-CN" altLang="en-US" dirty="0"/>
                <a:t>操作</a:t>
              </a:r>
            </a:p>
          </p:txBody>
        </p:sp>
        <p:sp>
          <p:nvSpPr>
            <p:cNvPr id="16" name="TextBox 15"/>
            <p:cNvSpPr txBox="1"/>
            <p:nvPr/>
          </p:nvSpPr>
          <p:spPr>
            <a:xfrm>
              <a:off x="827584" y="221456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2651126"/>
              <a:ext cx="151066" cy="148997"/>
            </a:xfrm>
            <a:prstGeom prst="rect">
              <a:avLst/>
            </a:prstGeom>
            <a:effectLst/>
          </p:spPr>
        </p:pic>
        <p:sp>
          <p:nvSpPr>
            <p:cNvPr id="30" name="内容占位符 2"/>
            <p:cNvSpPr txBox="1">
              <a:spLocks/>
            </p:cNvSpPr>
            <p:nvPr/>
          </p:nvSpPr>
          <p:spPr>
            <a:xfrm>
              <a:off x="1394985" y="2546350"/>
              <a:ext cx="353420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将自己阻塞在等待队列中</a:t>
              </a:r>
            </a:p>
          </p:txBody>
        </p:sp>
        <p:pic>
          <p:nvPicPr>
            <p:cNvPr id="27" name="图片 26" descr="小点1.png"/>
            <p:cNvPicPr>
              <a:picLocks noChangeAspect="1"/>
            </p:cNvPicPr>
            <p:nvPr/>
          </p:nvPicPr>
          <p:blipFill>
            <a:blip r:embed="rId2" cstate="print"/>
            <a:stretch>
              <a:fillRect/>
            </a:stretch>
          </p:blipFill>
          <p:spPr>
            <a:xfrm>
              <a:off x="1262422" y="2960686"/>
              <a:ext cx="151066" cy="148997"/>
            </a:xfrm>
            <a:prstGeom prst="rect">
              <a:avLst/>
            </a:prstGeom>
            <a:effectLst/>
          </p:spPr>
        </p:pic>
        <p:sp>
          <p:nvSpPr>
            <p:cNvPr id="28" name="内容占位符 2"/>
            <p:cNvSpPr txBox="1">
              <a:spLocks/>
            </p:cNvSpPr>
            <p:nvPr/>
          </p:nvSpPr>
          <p:spPr>
            <a:xfrm>
              <a:off x="1394986" y="2855910"/>
              <a:ext cx="4605774" cy="34290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唤醒一个等待者或释放管程的互斥访问</a:t>
              </a:r>
            </a:p>
          </p:txBody>
        </p:sp>
      </p:grpSp>
      <p:grpSp>
        <p:nvGrpSpPr>
          <p:cNvPr id="6" name="组合 5"/>
          <p:cNvGrpSpPr/>
          <p:nvPr/>
        </p:nvGrpSpPr>
        <p:grpSpPr>
          <a:xfrm>
            <a:off x="767408" y="3799811"/>
            <a:ext cx="2101342" cy="428628"/>
            <a:chOff x="827584" y="3170246"/>
            <a:chExt cx="2101342" cy="428628"/>
          </a:xfrm>
        </p:grpSpPr>
        <p:sp>
          <p:nvSpPr>
            <p:cNvPr id="17" name="内容占位符 2"/>
            <p:cNvSpPr txBox="1">
              <a:spLocks/>
            </p:cNvSpPr>
            <p:nvPr/>
          </p:nvSpPr>
          <p:spPr>
            <a:xfrm>
              <a:off x="1142976" y="3170246"/>
              <a:ext cx="178595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a:t>Signal()</a:t>
              </a:r>
              <a:r>
                <a:rPr lang="zh-CN" altLang="en-US" dirty="0"/>
                <a:t>操作</a:t>
              </a:r>
            </a:p>
          </p:txBody>
        </p:sp>
        <p:sp>
          <p:nvSpPr>
            <p:cNvPr id="18" name="TextBox 17"/>
            <p:cNvSpPr txBox="1"/>
            <p:nvPr/>
          </p:nvSpPr>
          <p:spPr>
            <a:xfrm>
              <a:off x="827584" y="317024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1202246" y="4131601"/>
            <a:ext cx="3666768" cy="355598"/>
            <a:chOff x="1262422" y="3502036"/>
            <a:chExt cx="3666768" cy="355598"/>
          </a:xfrm>
        </p:grpSpPr>
        <p:pic>
          <p:nvPicPr>
            <p:cNvPr id="19" name="图片 18" descr="小点1.png"/>
            <p:cNvPicPr>
              <a:picLocks noChangeAspect="1"/>
            </p:cNvPicPr>
            <p:nvPr/>
          </p:nvPicPr>
          <p:blipFill>
            <a:blip r:embed="rId2" cstate="print"/>
            <a:stretch>
              <a:fillRect/>
            </a:stretch>
          </p:blipFill>
          <p:spPr>
            <a:xfrm>
              <a:off x="1262422" y="3606812"/>
              <a:ext cx="151066" cy="148997"/>
            </a:xfrm>
            <a:prstGeom prst="rect">
              <a:avLst/>
            </a:prstGeom>
            <a:effectLst/>
          </p:spPr>
        </p:pic>
        <p:sp>
          <p:nvSpPr>
            <p:cNvPr id="20" name="内容占位符 2"/>
            <p:cNvSpPr txBox="1">
              <a:spLocks/>
            </p:cNvSpPr>
            <p:nvPr/>
          </p:nvSpPr>
          <p:spPr>
            <a:xfrm>
              <a:off x="1394985" y="3502036"/>
              <a:ext cx="353420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将等待队列中的一个线程唤醒</a:t>
              </a:r>
            </a:p>
          </p:txBody>
        </p:sp>
      </p:grpSp>
      <p:grpSp>
        <p:nvGrpSpPr>
          <p:cNvPr id="5" name="组合 4"/>
          <p:cNvGrpSpPr/>
          <p:nvPr/>
        </p:nvGrpSpPr>
        <p:grpSpPr>
          <a:xfrm>
            <a:off x="1202246" y="4441161"/>
            <a:ext cx="4965762" cy="342900"/>
            <a:chOff x="1262422" y="3811596"/>
            <a:chExt cx="4965762" cy="342900"/>
          </a:xfrm>
        </p:grpSpPr>
        <p:pic>
          <p:nvPicPr>
            <p:cNvPr id="21" name="图片 20" descr="小点1.png"/>
            <p:cNvPicPr>
              <a:picLocks noChangeAspect="1"/>
            </p:cNvPicPr>
            <p:nvPr/>
          </p:nvPicPr>
          <p:blipFill>
            <a:blip r:embed="rId2" cstate="print"/>
            <a:stretch>
              <a:fillRect/>
            </a:stretch>
          </p:blipFill>
          <p:spPr>
            <a:xfrm>
              <a:off x="1262422" y="3916372"/>
              <a:ext cx="151066" cy="148997"/>
            </a:xfrm>
            <a:prstGeom prst="rect">
              <a:avLst/>
            </a:prstGeom>
            <a:effectLst/>
          </p:spPr>
        </p:pic>
        <p:sp>
          <p:nvSpPr>
            <p:cNvPr id="22" name="内容占位符 2"/>
            <p:cNvSpPr txBox="1">
              <a:spLocks/>
            </p:cNvSpPr>
            <p:nvPr/>
          </p:nvSpPr>
          <p:spPr>
            <a:xfrm>
              <a:off x="1394986" y="3811596"/>
              <a:ext cx="4833198" cy="34290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如果等待队列为空，则等同空操作</a:t>
              </a:r>
            </a:p>
          </p:txBody>
        </p:sp>
      </p:grpSp>
      <p:grpSp>
        <p:nvGrpSpPr>
          <p:cNvPr id="2" name="组合 1"/>
          <p:cNvGrpSpPr/>
          <p:nvPr/>
        </p:nvGrpSpPr>
        <p:grpSpPr>
          <a:xfrm>
            <a:off x="767408" y="1628800"/>
            <a:ext cx="6294176" cy="1215327"/>
            <a:chOff x="827584" y="999233"/>
            <a:chExt cx="6294176" cy="1215327"/>
          </a:xfrm>
        </p:grpSpPr>
        <p:sp>
          <p:nvSpPr>
            <p:cNvPr id="9" name="内容占位符 2"/>
            <p:cNvSpPr txBox="1">
              <a:spLocks/>
            </p:cNvSpPr>
            <p:nvPr/>
          </p:nvSpPr>
          <p:spPr>
            <a:xfrm>
              <a:off x="1100448" y="999233"/>
              <a:ext cx="6021312"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条件变量是管程内的等待机制</a:t>
              </a:r>
              <a:endParaRPr lang="en-US" altLang="zh-CN" dirty="0"/>
            </a:p>
            <a:p>
              <a:pPr marL="0" indent="0">
                <a:spcBef>
                  <a:spcPct val="20000"/>
                </a:spcBef>
              </a:pPr>
              <a:r>
                <a:rPr lang="zh-CN" altLang="en-US" dirty="0"/>
                <a:t>    进入管程的线程因资源被占用而进入等待状态</a:t>
              </a:r>
            </a:p>
          </p:txBody>
        </p:sp>
        <p:sp>
          <p:nvSpPr>
            <p:cNvPr id="12" name="TextBox 11"/>
            <p:cNvSpPr txBox="1"/>
            <p:nvPr/>
          </p:nvSpPr>
          <p:spPr>
            <a:xfrm>
              <a:off x="827584"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3" name="图片 12" descr="小点1.png"/>
            <p:cNvPicPr>
              <a:picLocks noChangeAspect="1"/>
            </p:cNvPicPr>
            <p:nvPr/>
          </p:nvPicPr>
          <p:blipFill>
            <a:blip r:embed="rId2" cstate="print"/>
            <a:stretch>
              <a:fillRect/>
            </a:stretch>
          </p:blipFill>
          <p:spPr>
            <a:xfrm>
              <a:off x="1262422" y="1762346"/>
              <a:ext cx="151066" cy="148997"/>
            </a:xfrm>
            <a:prstGeom prst="rect">
              <a:avLst/>
            </a:prstGeom>
            <a:effectLst/>
          </p:spPr>
        </p:pic>
        <p:sp>
          <p:nvSpPr>
            <p:cNvPr id="14" name="内容占位符 2"/>
            <p:cNvSpPr txBox="1">
              <a:spLocks/>
            </p:cNvSpPr>
            <p:nvPr/>
          </p:nvSpPr>
          <p:spPr>
            <a:xfrm>
              <a:off x="1394985" y="1657570"/>
              <a:ext cx="5320155" cy="556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每个条件变量表示一种等待原因，对应一个等待队列</a:t>
              </a:r>
            </a:p>
          </p:txBody>
        </p:sp>
        <p:pic>
          <p:nvPicPr>
            <p:cNvPr id="23" name="图片 22" descr="小点1.png"/>
            <p:cNvPicPr>
              <a:picLocks noChangeAspect="1"/>
            </p:cNvPicPr>
            <p:nvPr/>
          </p:nvPicPr>
          <p:blipFill>
            <a:blip r:embed="rId2" cstate="print"/>
            <a:stretch>
              <a:fillRect/>
            </a:stretch>
          </p:blipFill>
          <p:spPr>
            <a:xfrm>
              <a:off x="1259632" y="1491630"/>
              <a:ext cx="151066" cy="148997"/>
            </a:xfrm>
            <a:prstGeom prst="rect">
              <a:avLst/>
            </a:prstGeom>
            <a:effectLst/>
          </p:spPr>
        </p:pic>
      </p:grpSp>
      <p:sp>
        <p:nvSpPr>
          <p:cNvPr id="4" name="文本框 3">
            <a:extLst>
              <a:ext uri="{FF2B5EF4-FFF2-40B4-BE49-F238E27FC236}">
                <a16:creationId xmlns:a16="http://schemas.microsoft.com/office/drawing/2014/main" id="{6E812A54-3230-9552-2A19-30E783D63393}"/>
              </a:ext>
            </a:extLst>
          </p:cNvPr>
          <p:cNvSpPr txBox="1"/>
          <p:nvPr/>
        </p:nvSpPr>
        <p:spPr>
          <a:xfrm>
            <a:off x="7752184" y="2237613"/>
            <a:ext cx="3024336" cy="2308324"/>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管程的设计思路是面向对象的编程方法与操作系统的权限管理的结合</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操作系统负责管理线程的状态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用一个变量与线程紧密绑定，并且不许其他线程访问和操作</a:t>
            </a:r>
          </a:p>
        </p:txBody>
      </p:sp>
      <p:sp>
        <p:nvSpPr>
          <p:cNvPr id="10" name="标题 9">
            <a:extLst>
              <a:ext uri="{FF2B5EF4-FFF2-40B4-BE49-F238E27FC236}">
                <a16:creationId xmlns:a16="http://schemas.microsoft.com/office/drawing/2014/main" id="{89082796-1D33-699B-6190-49C7AE7BE5DD}"/>
              </a:ext>
            </a:extLst>
          </p:cNvPr>
          <p:cNvSpPr>
            <a:spLocks noGrp="1"/>
          </p:cNvSpPr>
          <p:nvPr>
            <p:ph type="title"/>
          </p:nvPr>
        </p:nvSpPr>
        <p:spPr/>
        <p:txBody>
          <a:bodyPr>
            <a:normAutofit/>
          </a:bodyPr>
          <a:lstStyle/>
          <a:p>
            <a:r>
              <a:rPr lang="zh-CN" altLang="en-US" dirty="0"/>
              <a:t>条件变量（</a:t>
            </a:r>
            <a:r>
              <a:rPr lang="en-US" altLang="zh-CN" dirty="0"/>
              <a:t>Condition Variable</a:t>
            </a:r>
            <a:r>
              <a:rPr lang="zh-CN" altLang="en-US" dirty="0"/>
              <a:t>）</a:t>
            </a:r>
          </a:p>
        </p:txBody>
      </p:sp>
    </p:spTree>
    <p:extLst>
      <p:ext uri="{BB962C8B-B14F-4D97-AF65-F5344CB8AC3E}">
        <p14:creationId xmlns:p14="http://schemas.microsoft.com/office/powerpoint/2010/main" val="388748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6"/>
          <p:cNvSpPr txBox="1">
            <a:spLocks noChangeArrowheads="1"/>
          </p:cNvSpPr>
          <p:nvPr/>
        </p:nvSpPr>
        <p:spPr bwMode="auto">
          <a:xfrm>
            <a:off x="1703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5476163"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3965243"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 name="标题 1">
            <a:extLst>
              <a:ext uri="{FF2B5EF4-FFF2-40B4-BE49-F238E27FC236}">
                <a16:creationId xmlns:a16="http://schemas.microsoft.com/office/drawing/2014/main" id="{1B657EE1-985C-7847-2993-DA20DC0CD5AA}"/>
              </a:ext>
            </a:extLst>
          </p:cNvPr>
          <p:cNvSpPr>
            <a:spLocks noGrp="1"/>
          </p:cNvSpPr>
          <p:nvPr>
            <p:ph type="title"/>
          </p:nvPr>
        </p:nvSpPr>
        <p:spPr/>
        <p:txBody>
          <a:bodyPr>
            <a:normAutofit/>
          </a:bodyPr>
          <a:lstStyle/>
          <a:p>
            <a:r>
              <a:rPr lang="zh-CN" altLang="en-US" dirty="0"/>
              <a:t>条件变量实现</a:t>
            </a:r>
          </a:p>
        </p:txBody>
      </p:sp>
    </p:spTree>
    <p:extLst>
      <p:ext uri="{BB962C8B-B14F-4D97-AF65-F5344CB8AC3E}">
        <p14:creationId xmlns:p14="http://schemas.microsoft.com/office/powerpoint/2010/main" val="141593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6"/>
          <p:cNvSpPr txBox="1">
            <a:spLocks noChangeArrowheads="1"/>
          </p:cNvSpPr>
          <p:nvPr/>
        </p:nvSpPr>
        <p:spPr bwMode="auto">
          <a:xfrm>
            <a:off x="1703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5476163"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3965243"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4" name="标题 1">
            <a:extLst>
              <a:ext uri="{FF2B5EF4-FFF2-40B4-BE49-F238E27FC236}">
                <a16:creationId xmlns:a16="http://schemas.microsoft.com/office/drawing/2014/main" id="{62BB6134-2BB1-BA7B-26AA-BC8B02C9A54A}"/>
              </a:ext>
            </a:extLst>
          </p:cNvPr>
          <p:cNvSpPr>
            <a:spLocks noGrp="1"/>
          </p:cNvSpPr>
          <p:nvPr>
            <p:ph type="title"/>
          </p:nvPr>
        </p:nvSpPr>
        <p:spPr>
          <a:xfrm>
            <a:off x="695400" y="871855"/>
            <a:ext cx="10801200" cy="680403"/>
          </a:xfrm>
        </p:spPr>
        <p:txBody>
          <a:bodyPr>
            <a:normAutofit/>
          </a:bodyPr>
          <a:lstStyle/>
          <a:p>
            <a:r>
              <a:rPr lang="zh-CN" altLang="en-US" dirty="0"/>
              <a:t>条件变量实现</a:t>
            </a:r>
          </a:p>
        </p:txBody>
      </p:sp>
    </p:spTree>
    <p:extLst>
      <p:ext uri="{BB962C8B-B14F-4D97-AF65-F5344CB8AC3E}">
        <p14:creationId xmlns:p14="http://schemas.microsoft.com/office/powerpoint/2010/main" val="1615945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6"/>
          <p:cNvSpPr txBox="1">
            <a:spLocks noChangeArrowheads="1"/>
          </p:cNvSpPr>
          <p:nvPr/>
        </p:nvSpPr>
        <p:spPr bwMode="auto">
          <a:xfrm>
            <a:off x="1703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Add this thread t  to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5476163"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3965243"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5" name="标题 1">
            <a:extLst>
              <a:ext uri="{FF2B5EF4-FFF2-40B4-BE49-F238E27FC236}">
                <a16:creationId xmlns:a16="http://schemas.microsoft.com/office/drawing/2014/main" id="{4E42A76F-E5DA-2E78-5927-79E7364F70AE}"/>
              </a:ext>
            </a:extLst>
          </p:cNvPr>
          <p:cNvSpPr>
            <a:spLocks noGrp="1"/>
          </p:cNvSpPr>
          <p:nvPr>
            <p:ph type="title"/>
          </p:nvPr>
        </p:nvSpPr>
        <p:spPr>
          <a:xfrm>
            <a:off x="695400" y="871855"/>
            <a:ext cx="10801200" cy="680403"/>
          </a:xfrm>
        </p:spPr>
        <p:txBody>
          <a:bodyPr>
            <a:normAutofit/>
          </a:bodyPr>
          <a:lstStyle/>
          <a:p>
            <a:r>
              <a:rPr lang="zh-CN" altLang="en-US" dirty="0"/>
              <a:t>条件变量实现</a:t>
            </a:r>
          </a:p>
        </p:txBody>
      </p:sp>
    </p:spTree>
    <p:extLst>
      <p:ext uri="{BB962C8B-B14F-4D97-AF65-F5344CB8AC3E}">
        <p14:creationId xmlns:p14="http://schemas.microsoft.com/office/powerpoint/2010/main" val="698513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6"/>
          <p:cNvSpPr txBox="1">
            <a:spLocks noChangeArrowheads="1"/>
          </p:cNvSpPr>
          <p:nvPr/>
        </p:nvSpPr>
        <p:spPr bwMode="auto">
          <a:xfrm>
            <a:off x="1703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Add this thread t  to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release(lock);</a:t>
            </a:r>
          </a:p>
          <a:p>
            <a:r>
              <a:rPr lang="en-US" altLang="zh-CN" sz="1600" b="1" dirty="0">
                <a:latin typeface="Courier New" panose="02070309020205020404" pitchFamily="49" charset="0"/>
                <a:ea typeface="+mn-ea"/>
                <a:cs typeface="Courier New" panose="02070309020205020404" pitchFamily="49" charset="0"/>
              </a:rPr>
              <a:t>    </a:t>
            </a:r>
            <a:r>
              <a:rPr lang="en-US" altLang="zh-CN" sz="1600" b="1" dirty="0">
                <a:latin typeface="Courier New" panose="02070309020205020404" pitchFamily="49" charset="0"/>
                <a:cs typeface="Courier New" panose="02070309020205020404" pitchFamily="49" charset="0"/>
              </a:rPr>
              <a:t>schedule(); //need </a:t>
            </a:r>
            <a:r>
              <a:rPr lang="en-US" altLang="zh-CN" sz="1600" b="1" dirty="0" err="1">
                <a:latin typeface="Courier New" panose="02070309020205020404" pitchFamily="49" charset="0"/>
                <a:cs typeface="Courier New" panose="02070309020205020404" pitchFamily="49" charset="0"/>
              </a:rPr>
              <a:t>mutex</a:t>
            </a: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5476163"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3965243"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6" name="标题 1">
            <a:extLst>
              <a:ext uri="{FF2B5EF4-FFF2-40B4-BE49-F238E27FC236}">
                <a16:creationId xmlns:a16="http://schemas.microsoft.com/office/drawing/2014/main" id="{B51B8C42-1882-E8FF-8323-18BCF8679D5F}"/>
              </a:ext>
            </a:extLst>
          </p:cNvPr>
          <p:cNvSpPr>
            <a:spLocks noGrp="1"/>
          </p:cNvSpPr>
          <p:nvPr>
            <p:ph type="title"/>
          </p:nvPr>
        </p:nvSpPr>
        <p:spPr>
          <a:xfrm>
            <a:off x="695400" y="871855"/>
            <a:ext cx="10801200" cy="680403"/>
          </a:xfrm>
        </p:spPr>
        <p:txBody>
          <a:bodyPr>
            <a:normAutofit/>
          </a:bodyPr>
          <a:lstStyle/>
          <a:p>
            <a:r>
              <a:rPr lang="zh-CN" altLang="en-US" dirty="0"/>
              <a:t>条件变量实现</a:t>
            </a:r>
          </a:p>
        </p:txBody>
      </p:sp>
    </p:spTree>
    <p:extLst>
      <p:ext uri="{BB962C8B-B14F-4D97-AF65-F5344CB8AC3E}">
        <p14:creationId xmlns:p14="http://schemas.microsoft.com/office/powerpoint/2010/main" val="1332931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6"/>
          <p:cNvSpPr txBox="1">
            <a:spLocks noChangeArrowheads="1"/>
          </p:cNvSpPr>
          <p:nvPr/>
        </p:nvSpPr>
        <p:spPr bwMode="auto">
          <a:xfrm>
            <a:off x="1703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Add this thread t  to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release(lock);</a:t>
            </a:r>
          </a:p>
          <a:p>
            <a:r>
              <a:rPr lang="en-US" altLang="zh-CN" sz="1600" b="1" dirty="0">
                <a:latin typeface="Courier New" panose="02070309020205020404" pitchFamily="49" charset="0"/>
                <a:ea typeface="+mn-ea"/>
                <a:cs typeface="Courier New" panose="02070309020205020404" pitchFamily="49" charset="0"/>
              </a:rPr>
              <a:t>    </a:t>
            </a:r>
            <a:r>
              <a:rPr lang="en-US" altLang="zh-CN" sz="1600" b="1" dirty="0">
                <a:latin typeface="Courier New" panose="02070309020205020404" pitchFamily="49" charset="0"/>
                <a:cs typeface="Courier New" panose="02070309020205020404" pitchFamily="49" charset="0"/>
              </a:rPr>
              <a:t>schedule(); //need </a:t>
            </a:r>
            <a:r>
              <a:rPr lang="en-US" altLang="zh-CN" sz="1600" b="1" dirty="0" err="1">
                <a:latin typeface="Courier New" panose="02070309020205020404" pitchFamily="49" charset="0"/>
                <a:cs typeface="Courier New" panose="02070309020205020404" pitchFamily="49" charset="0"/>
              </a:rPr>
              <a:t>mutex</a:t>
            </a: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require(lock);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5476163"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3965243"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5" name="标题 1">
            <a:extLst>
              <a:ext uri="{FF2B5EF4-FFF2-40B4-BE49-F238E27FC236}">
                <a16:creationId xmlns:a16="http://schemas.microsoft.com/office/drawing/2014/main" id="{98F98752-5246-8149-B401-4AE4A6D36C4D}"/>
              </a:ext>
            </a:extLst>
          </p:cNvPr>
          <p:cNvSpPr>
            <a:spLocks noGrp="1"/>
          </p:cNvSpPr>
          <p:nvPr>
            <p:ph type="title"/>
          </p:nvPr>
        </p:nvSpPr>
        <p:spPr>
          <a:xfrm>
            <a:off x="695400" y="871855"/>
            <a:ext cx="10801200" cy="680403"/>
          </a:xfrm>
        </p:spPr>
        <p:txBody>
          <a:bodyPr>
            <a:normAutofit/>
          </a:bodyPr>
          <a:lstStyle/>
          <a:p>
            <a:r>
              <a:rPr lang="zh-CN" altLang="en-US" dirty="0"/>
              <a:t>条件变量实现</a:t>
            </a:r>
          </a:p>
        </p:txBody>
      </p:sp>
    </p:spTree>
    <p:extLst>
      <p:ext uri="{BB962C8B-B14F-4D97-AF65-F5344CB8AC3E}">
        <p14:creationId xmlns:p14="http://schemas.microsoft.com/office/powerpoint/2010/main" val="2412666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6"/>
          <p:cNvSpPr txBox="1">
            <a:spLocks noChangeArrowheads="1"/>
          </p:cNvSpPr>
          <p:nvPr/>
        </p:nvSpPr>
        <p:spPr bwMode="auto">
          <a:xfrm>
            <a:off x="1703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Add this thread t  to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release(lock);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schedule(); //need </a:t>
            </a:r>
            <a:r>
              <a:rPr lang="en-US" altLang="zh-CN" sz="1600" b="1" dirty="0" err="1">
                <a:latin typeface="Courier New" panose="02070309020205020404" pitchFamily="49" charset="0"/>
                <a:ea typeface="+mn-ea"/>
                <a:cs typeface="Courier New" panose="02070309020205020404" pitchFamily="49" charset="0"/>
              </a:rPr>
              <a:t>mutex</a:t>
            </a: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require(lock);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5476163"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if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&gt; 0) {</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3965243"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4" name="标题 1">
            <a:extLst>
              <a:ext uri="{FF2B5EF4-FFF2-40B4-BE49-F238E27FC236}">
                <a16:creationId xmlns:a16="http://schemas.microsoft.com/office/drawing/2014/main" id="{3CF0B04E-B00F-71AA-A237-D89B805D529F}"/>
              </a:ext>
            </a:extLst>
          </p:cNvPr>
          <p:cNvSpPr>
            <a:spLocks noGrp="1"/>
          </p:cNvSpPr>
          <p:nvPr>
            <p:ph type="title"/>
          </p:nvPr>
        </p:nvSpPr>
        <p:spPr>
          <a:xfrm>
            <a:off x="695400" y="871855"/>
            <a:ext cx="10801200" cy="680403"/>
          </a:xfrm>
        </p:spPr>
        <p:txBody>
          <a:bodyPr>
            <a:normAutofit/>
          </a:bodyPr>
          <a:lstStyle/>
          <a:p>
            <a:r>
              <a:rPr lang="zh-CN" altLang="en-US" dirty="0"/>
              <a:t>条件变量实现</a:t>
            </a:r>
          </a:p>
        </p:txBody>
      </p:sp>
    </p:spTree>
    <p:extLst>
      <p:ext uri="{BB962C8B-B14F-4D97-AF65-F5344CB8AC3E}">
        <p14:creationId xmlns:p14="http://schemas.microsoft.com/office/powerpoint/2010/main" val="1879220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6"/>
          <p:cNvSpPr txBox="1">
            <a:spLocks noChangeArrowheads="1"/>
          </p:cNvSpPr>
          <p:nvPr/>
        </p:nvSpPr>
        <p:spPr bwMode="auto">
          <a:xfrm>
            <a:off x="1703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Add this thread t  to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release(lock);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schedule(); //need </a:t>
            </a:r>
            <a:r>
              <a:rPr lang="en-US" altLang="zh-CN" sz="1600" b="1" dirty="0" err="1">
                <a:latin typeface="Courier New" panose="02070309020205020404" pitchFamily="49" charset="0"/>
                <a:ea typeface="+mn-ea"/>
                <a:cs typeface="Courier New" panose="02070309020205020404" pitchFamily="49" charset="0"/>
              </a:rPr>
              <a:t>mutex</a:t>
            </a: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require(lock);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5476163"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if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&gt; 0)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Remove a thread t from q;</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3965243"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4" name="标题 1">
            <a:extLst>
              <a:ext uri="{FF2B5EF4-FFF2-40B4-BE49-F238E27FC236}">
                <a16:creationId xmlns:a16="http://schemas.microsoft.com/office/drawing/2014/main" id="{8C769C62-14AD-1E46-C13F-A892F8E67E30}"/>
              </a:ext>
            </a:extLst>
          </p:cNvPr>
          <p:cNvSpPr>
            <a:spLocks noGrp="1"/>
          </p:cNvSpPr>
          <p:nvPr>
            <p:ph type="title"/>
          </p:nvPr>
        </p:nvSpPr>
        <p:spPr>
          <a:xfrm>
            <a:off x="695400" y="871855"/>
            <a:ext cx="10801200" cy="680403"/>
          </a:xfrm>
        </p:spPr>
        <p:txBody>
          <a:bodyPr>
            <a:normAutofit/>
          </a:bodyPr>
          <a:lstStyle/>
          <a:p>
            <a:r>
              <a:rPr lang="zh-CN" altLang="en-US" dirty="0"/>
              <a:t>条件变量实现</a:t>
            </a:r>
          </a:p>
        </p:txBody>
      </p:sp>
    </p:spTree>
    <p:extLst>
      <p:ext uri="{BB962C8B-B14F-4D97-AF65-F5344CB8AC3E}">
        <p14:creationId xmlns:p14="http://schemas.microsoft.com/office/powerpoint/2010/main" val="81978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2492375"/>
            <a:ext cx="12192000" cy="1192213"/>
          </a:xfrm>
          <a:prstGeom prst="rect">
            <a:avLst/>
          </a:prstGeom>
        </p:spPr>
        <p:txBody>
          <a:bodyPr>
            <a:normAutofit/>
          </a:bodyPr>
          <a:lstStyle/>
          <a:p>
            <a:pPr algn="ctr"/>
            <a:r>
              <a:rPr lang="zh-CN" altLang="en-US" sz="6000" dirty="0">
                <a:solidFill>
                  <a:srgbClr val="712355"/>
                </a:solidFill>
                <a:latin typeface="微软雅黑" panose="020B0503020204020204" pitchFamily="34" charset="-122"/>
                <a:ea typeface="微软雅黑" panose="020B0503020204020204" pitchFamily="34" charset="-122"/>
              </a:rPr>
              <a:t>章节</a:t>
            </a:r>
            <a:r>
              <a:rPr lang="en-US" altLang="zh-CN" sz="6000" dirty="0">
                <a:solidFill>
                  <a:srgbClr val="712355"/>
                </a:solidFill>
                <a:latin typeface="微软雅黑" panose="020B0503020204020204" pitchFamily="34" charset="-122"/>
                <a:ea typeface="微软雅黑" panose="020B0503020204020204" pitchFamily="34" charset="-122"/>
              </a:rPr>
              <a:t>5</a:t>
            </a:r>
            <a:r>
              <a:rPr lang="zh-CN" altLang="en-US" sz="6000" dirty="0">
                <a:solidFill>
                  <a:srgbClr val="712355"/>
                </a:solidFill>
                <a:latin typeface="微软雅黑" panose="020B0503020204020204" pitchFamily="34" charset="-122"/>
                <a:ea typeface="微软雅黑" panose="020B0503020204020204" pitchFamily="34" charset="-122"/>
              </a:rPr>
              <a:t>：进程间通信与并发控制</a:t>
            </a:r>
            <a:endParaRPr lang="en-US" altLang="zh-CN" sz="6000" dirty="0">
              <a:solidFill>
                <a:srgbClr val="712355"/>
              </a:solidFill>
              <a:latin typeface="微软雅黑" panose="020B0503020204020204" pitchFamily="34" charset="-122"/>
              <a:ea typeface="微软雅黑" panose="020B0503020204020204" pitchFamily="34" charset="-122"/>
            </a:endParaRPr>
          </a:p>
        </p:txBody>
      </p:sp>
      <p:sp>
        <p:nvSpPr>
          <p:cNvPr id="7" name="圆角矩形 6"/>
          <p:cNvSpPr/>
          <p:nvPr/>
        </p:nvSpPr>
        <p:spPr>
          <a:xfrm flipV="1">
            <a:off x="2133974" y="3701853"/>
            <a:ext cx="8322258" cy="45719"/>
          </a:xfrm>
          <a:prstGeom prst="round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文本框 7"/>
          <p:cNvSpPr txBox="1"/>
          <p:nvPr/>
        </p:nvSpPr>
        <p:spPr>
          <a:xfrm>
            <a:off x="6398895" y="1233805"/>
            <a:ext cx="4064000" cy="36830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15189"/>
    </mc:Choice>
    <mc:Fallback xmlns="">
      <p:transition spd="slow" advTm="1518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6"/>
          <p:cNvSpPr txBox="1">
            <a:spLocks noChangeArrowheads="1"/>
          </p:cNvSpPr>
          <p:nvPr/>
        </p:nvSpPr>
        <p:spPr bwMode="auto">
          <a:xfrm>
            <a:off x="1703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Add this thread t  to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release(lock);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schedule(); //need </a:t>
            </a:r>
            <a:r>
              <a:rPr lang="en-US" altLang="zh-CN" sz="1600" b="1" dirty="0" err="1">
                <a:latin typeface="Courier New" panose="02070309020205020404" pitchFamily="49" charset="0"/>
                <a:ea typeface="+mn-ea"/>
                <a:cs typeface="Courier New" panose="02070309020205020404" pitchFamily="49" charset="0"/>
              </a:rPr>
              <a:t>mutex</a:t>
            </a: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require(lock);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5476163"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if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&gt; 0)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Remove a thread t from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wakeup(t); //need </a:t>
            </a:r>
            <a:r>
              <a:rPr lang="en-US" altLang="zh-CN" sz="1600" b="1" dirty="0" err="1">
                <a:latin typeface="Courier New" panose="02070309020205020404" pitchFamily="49" charset="0"/>
                <a:ea typeface="+mn-ea"/>
                <a:cs typeface="Courier New" panose="02070309020205020404" pitchFamily="49" charset="0"/>
              </a:rPr>
              <a:t>mutex</a:t>
            </a: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3965243"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4" name="标题 1">
            <a:extLst>
              <a:ext uri="{FF2B5EF4-FFF2-40B4-BE49-F238E27FC236}">
                <a16:creationId xmlns:a16="http://schemas.microsoft.com/office/drawing/2014/main" id="{69079EE4-BB90-C03B-BB30-B0483D88B3E3}"/>
              </a:ext>
            </a:extLst>
          </p:cNvPr>
          <p:cNvSpPr>
            <a:spLocks noGrp="1"/>
          </p:cNvSpPr>
          <p:nvPr>
            <p:ph type="title"/>
          </p:nvPr>
        </p:nvSpPr>
        <p:spPr>
          <a:xfrm>
            <a:off x="695400" y="871855"/>
            <a:ext cx="10801200" cy="680403"/>
          </a:xfrm>
        </p:spPr>
        <p:txBody>
          <a:bodyPr>
            <a:normAutofit/>
          </a:bodyPr>
          <a:lstStyle/>
          <a:p>
            <a:r>
              <a:rPr lang="zh-CN" altLang="en-US" dirty="0"/>
              <a:t>条件变量实现</a:t>
            </a:r>
          </a:p>
        </p:txBody>
      </p:sp>
    </p:spTree>
    <p:extLst>
      <p:ext uri="{BB962C8B-B14F-4D97-AF65-F5344CB8AC3E}">
        <p14:creationId xmlns:p14="http://schemas.microsoft.com/office/powerpoint/2010/main" val="241582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6"/>
          <p:cNvSpPr txBox="1">
            <a:spLocks noChangeArrowheads="1"/>
          </p:cNvSpPr>
          <p:nvPr/>
        </p:nvSpPr>
        <p:spPr bwMode="auto">
          <a:xfrm>
            <a:off x="1703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Add this thread t  to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release(lock);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schedule(); //need </a:t>
            </a:r>
            <a:r>
              <a:rPr lang="en-US" altLang="zh-CN" sz="1600" b="1" dirty="0" err="1">
                <a:latin typeface="Courier New" panose="02070309020205020404" pitchFamily="49" charset="0"/>
                <a:ea typeface="+mn-ea"/>
                <a:cs typeface="Courier New" panose="02070309020205020404" pitchFamily="49" charset="0"/>
              </a:rPr>
              <a:t>mutex</a:t>
            </a: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require(lock);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5476163"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if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&gt; 0)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Remove a thread t from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wakeup(t); //need </a:t>
            </a:r>
            <a:r>
              <a:rPr lang="en-US" altLang="zh-CN" sz="1600" b="1" dirty="0" err="1">
                <a:latin typeface="Courier New" panose="02070309020205020404" pitchFamily="49" charset="0"/>
                <a:ea typeface="+mn-ea"/>
                <a:cs typeface="Courier New" panose="02070309020205020404" pitchFamily="49" charset="0"/>
              </a:rPr>
              <a:t>mutex</a:t>
            </a: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3965243"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4" name="标题 1">
            <a:extLst>
              <a:ext uri="{FF2B5EF4-FFF2-40B4-BE49-F238E27FC236}">
                <a16:creationId xmlns:a16="http://schemas.microsoft.com/office/drawing/2014/main" id="{108EBDE2-7C53-6001-0732-17D2C8633498}"/>
              </a:ext>
            </a:extLst>
          </p:cNvPr>
          <p:cNvSpPr>
            <a:spLocks noGrp="1"/>
          </p:cNvSpPr>
          <p:nvPr>
            <p:ph type="title"/>
          </p:nvPr>
        </p:nvSpPr>
        <p:spPr>
          <a:xfrm>
            <a:off x="695400" y="871855"/>
            <a:ext cx="10801200" cy="680403"/>
          </a:xfrm>
        </p:spPr>
        <p:txBody>
          <a:bodyPr>
            <a:normAutofit/>
          </a:bodyPr>
          <a:lstStyle/>
          <a:p>
            <a:r>
              <a:rPr lang="zh-CN" altLang="en-US" dirty="0"/>
              <a:t>条件变量实现</a:t>
            </a:r>
          </a:p>
        </p:txBody>
      </p:sp>
    </p:spTree>
    <p:extLst>
      <p:ext uri="{BB962C8B-B14F-4D97-AF65-F5344CB8AC3E}">
        <p14:creationId xmlns:p14="http://schemas.microsoft.com/office/powerpoint/2010/main" val="2461057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1952596" y="10849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用管程解决生产者</a:t>
            </a:r>
            <a:r>
              <a:rPr lang="en-US" altLang="zh-CN" dirty="0"/>
              <a:t>-</a:t>
            </a:r>
            <a:r>
              <a:rPr lang="zh-CN" altLang="en-US" dirty="0"/>
              <a:t>消费者问题</a:t>
            </a:r>
            <a:endParaRPr lang="zh-CN" altLang="en-US" dirty="0">
              <a:cs typeface="+mj-cs"/>
            </a:endParaRPr>
          </a:p>
        </p:txBody>
      </p:sp>
      <p:sp>
        <p:nvSpPr>
          <p:cNvPr id="14" name="Text Box 3"/>
          <p:cNvSpPr txBox="1">
            <a:spLocks noChangeArrowheads="1"/>
          </p:cNvSpPr>
          <p:nvPr/>
        </p:nvSpPr>
        <p:spPr bwMode="auto">
          <a:xfrm>
            <a:off x="1991544" y="3501008"/>
            <a:ext cx="3888432" cy="2308324"/>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err="1">
                <a:latin typeface="Courier New" panose="02070309020205020404" pitchFamily="49" charset="0"/>
                <a:cs typeface="Courier New" panose="02070309020205020404" pitchFamily="49" charset="0"/>
              </a:rPr>
              <a:t>BoundedBuffer</a:t>
            </a:r>
            <a:r>
              <a:rPr lang="en-US" altLang="zh-CN" sz="1600" b="1" dirty="0">
                <a:latin typeface="Courier New" panose="02070309020205020404" pitchFamily="49" charset="0"/>
                <a:cs typeface="Courier New" panose="02070309020205020404" pitchFamily="49" charset="0"/>
              </a:rPr>
              <a:t>::Deposit(c) {</a:t>
            </a:r>
          </a:p>
          <a:p>
            <a:endParaRPr lang="en-US" altLang="zh-CN" sz="1600" b="1" dirty="0">
              <a:latin typeface="Courier New" panose="02070309020205020404" pitchFamily="49" charset="0"/>
              <a:cs typeface="Courier New" panose="02070309020205020404" pitchFamily="49" charset="0"/>
            </a:endParaRPr>
          </a:p>
          <a:p>
            <a:endParaRPr lang="en-US" altLang="zh-CN" sz="1600" b="1" dirty="0">
              <a:latin typeface="Courier New" panose="02070309020205020404" pitchFamily="49" charset="0"/>
              <a:cs typeface="Courier New" panose="02070309020205020404" pitchFamily="49" charset="0"/>
            </a:endParaRPr>
          </a:p>
          <a:p>
            <a:endParaRPr lang="en-US" altLang="zh-CN" sz="1600" b="1" dirty="0">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Add c to the buffer;</a:t>
            </a:r>
          </a:p>
          <a:p>
            <a:r>
              <a:rPr lang="en-US" altLang="zh-CN" sz="1600" b="1" dirty="0">
                <a:latin typeface="Courier New" panose="02070309020205020404" pitchFamily="49" charset="0"/>
                <a:cs typeface="Courier New" panose="02070309020205020404" pitchFamily="49" charset="0"/>
              </a:rPr>
              <a:t>    count++;</a:t>
            </a:r>
          </a:p>
          <a:p>
            <a:r>
              <a:rPr lang="en-US" altLang="zh-CN" sz="1600" b="1" dirty="0">
                <a:latin typeface="Courier New" panose="02070309020205020404" pitchFamily="49" charset="0"/>
                <a:cs typeface="Courier New" panose="02070309020205020404" pitchFamily="49" charset="0"/>
              </a:rPr>
              <a:t>    </a:t>
            </a:r>
            <a:endParaRPr lang="en-US" altLang="zh-CN" sz="1600" b="1" dirty="0">
              <a:solidFill>
                <a:srgbClr val="FF0000"/>
              </a:solidFill>
              <a:latin typeface="Courier New" panose="02070309020205020404" pitchFamily="49" charset="0"/>
              <a:cs typeface="Courier New" panose="02070309020205020404" pitchFamily="49" charset="0"/>
            </a:endParaRPr>
          </a:p>
          <a:p>
            <a:endParaRPr lang="en-US" altLang="zh-CN" sz="1600" b="1" dirty="0">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a:t>
            </a:r>
          </a:p>
        </p:txBody>
      </p:sp>
      <p:sp>
        <p:nvSpPr>
          <p:cNvPr id="15" name="Text Box 4"/>
          <p:cNvSpPr txBox="1">
            <a:spLocks noChangeArrowheads="1"/>
          </p:cNvSpPr>
          <p:nvPr/>
        </p:nvSpPr>
        <p:spPr bwMode="auto">
          <a:xfrm>
            <a:off x="6031260" y="3501008"/>
            <a:ext cx="3600400" cy="2308324"/>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err="1">
                <a:latin typeface="Courier New" panose="02070309020205020404" pitchFamily="49" charset="0"/>
                <a:cs typeface="Courier New" panose="02070309020205020404" pitchFamily="49" charset="0"/>
              </a:rPr>
              <a:t>BoundedBuffer</a:t>
            </a:r>
            <a:r>
              <a:rPr lang="en-US" altLang="zh-CN" sz="1600" b="1" dirty="0">
                <a:latin typeface="Courier New" panose="02070309020205020404" pitchFamily="49" charset="0"/>
                <a:cs typeface="Courier New" panose="02070309020205020404" pitchFamily="49" charset="0"/>
              </a:rPr>
              <a:t>::Remove(c) {</a:t>
            </a:r>
          </a:p>
          <a:p>
            <a:endParaRPr lang="en-US" altLang="zh-CN" sz="1600" b="1" dirty="0">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a:t>
            </a:r>
            <a:endParaRPr lang="en-US" altLang="zh-CN" sz="1600" b="1" dirty="0">
              <a:solidFill>
                <a:srgbClr val="FF0000"/>
              </a:solidFill>
              <a:latin typeface="Courier New" panose="02070309020205020404" pitchFamily="49" charset="0"/>
              <a:cs typeface="Courier New" panose="02070309020205020404" pitchFamily="49" charset="0"/>
            </a:endParaRPr>
          </a:p>
          <a:p>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Remove c from buffer;</a:t>
            </a:r>
          </a:p>
          <a:p>
            <a:r>
              <a:rPr lang="en-US" altLang="zh-CN" sz="1600" b="1" dirty="0">
                <a:latin typeface="Courier New" panose="02070309020205020404" pitchFamily="49" charset="0"/>
                <a:cs typeface="Courier New" panose="02070309020205020404" pitchFamily="49" charset="0"/>
              </a:rPr>
              <a:t>    count--;</a:t>
            </a:r>
          </a:p>
          <a:p>
            <a:endParaRPr lang="en-US" altLang="zh-CN" sz="1600" b="1" dirty="0">
              <a:latin typeface="Courier New" panose="02070309020205020404" pitchFamily="49" charset="0"/>
              <a:cs typeface="Courier New" panose="02070309020205020404" pitchFamily="49" charset="0"/>
            </a:endParaRPr>
          </a:p>
          <a:p>
            <a:endParaRPr lang="en-US" altLang="zh-CN" sz="1600" b="1" dirty="0">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a:t>
            </a:r>
          </a:p>
        </p:txBody>
      </p:sp>
      <p:sp>
        <p:nvSpPr>
          <p:cNvPr id="16" name="Text Box 5"/>
          <p:cNvSpPr txBox="1">
            <a:spLocks noChangeArrowheads="1"/>
          </p:cNvSpPr>
          <p:nvPr/>
        </p:nvSpPr>
        <p:spPr bwMode="auto">
          <a:xfrm>
            <a:off x="3640460" y="1844824"/>
            <a:ext cx="4191000" cy="156966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宋体" charset="0"/>
                <a:cs typeface="Courier New" panose="02070309020205020404" pitchFamily="49" charset="0"/>
              </a:rPr>
              <a:t>classBoundedBuffer</a:t>
            </a:r>
            <a:r>
              <a:rPr lang="en-US" altLang="zh-CN" sz="1600" b="1" dirty="0">
                <a:latin typeface="Courier New" panose="02070309020205020404" pitchFamily="49" charset="0"/>
                <a:ea typeface="宋体" charset="0"/>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    …</a:t>
            </a:r>
          </a:p>
          <a:p>
            <a:pPr eaLnBrk="1" hangingPunct="1">
              <a:buFont typeface="Monotype Sorts" charset="0"/>
              <a:buNone/>
            </a:pPr>
            <a:r>
              <a:rPr lang="en-US" altLang="zh-CN" sz="1600" b="1" dirty="0">
                <a:solidFill>
                  <a:srgbClr val="FF00FF"/>
                </a:solidFill>
                <a:latin typeface="Courier New" panose="02070309020205020404" pitchFamily="49" charset="0"/>
                <a:ea typeface="宋体" charset="0"/>
                <a:cs typeface="Courier New" panose="02070309020205020404" pitchFamily="49" charset="0"/>
              </a:rPr>
              <a:t>    Lock </a:t>
            </a:r>
            <a:r>
              <a:rPr lang="en-US" altLang="zh-CN" sz="1600" b="1" dirty="0" err="1">
                <a:solidFill>
                  <a:srgbClr val="FF00FF"/>
                </a:solidFill>
                <a:latin typeface="Courier New" panose="02070309020205020404" pitchFamily="49" charset="0"/>
                <a:ea typeface="宋体" charset="0"/>
                <a:cs typeface="Courier New" panose="02070309020205020404" pitchFamily="49" charset="0"/>
              </a:rPr>
              <a:t>lock</a:t>
            </a:r>
            <a:r>
              <a:rPr lang="en-US" altLang="zh-CN" sz="1600" b="1" dirty="0">
                <a:solidFill>
                  <a:srgbClr val="FF00FF"/>
                </a:solidFill>
                <a:latin typeface="Courier New" panose="02070309020205020404" pitchFamily="49" charset="0"/>
                <a:ea typeface="宋体" charset="0"/>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    </a:t>
            </a:r>
            <a:r>
              <a:rPr lang="en-US" altLang="zh-CN" sz="1600" b="1" dirty="0" err="1">
                <a:latin typeface="Courier New" panose="02070309020205020404" pitchFamily="49" charset="0"/>
                <a:ea typeface="宋体" charset="0"/>
                <a:cs typeface="Courier New" panose="02070309020205020404" pitchFamily="49" charset="0"/>
              </a:rPr>
              <a:t>int</a:t>
            </a:r>
            <a:r>
              <a:rPr lang="en-US" altLang="zh-CN" sz="1600" b="1" dirty="0">
                <a:latin typeface="Courier New" panose="02070309020205020404" pitchFamily="49" charset="0"/>
                <a:ea typeface="宋体" charset="0"/>
                <a:cs typeface="Courier New" panose="02070309020205020404" pitchFamily="49" charset="0"/>
              </a:rPr>
              <a:t> count = 0;</a:t>
            </a:r>
          </a:p>
          <a:p>
            <a:pPr eaLnBrk="1" hangingPunct="1">
              <a:buFont typeface="Monotype Sorts" charset="0"/>
              <a:buNone/>
            </a:pPr>
            <a:r>
              <a:rPr lang="en-US" altLang="zh-CN" sz="1600" b="1" dirty="0">
                <a:solidFill>
                  <a:srgbClr val="FF0000"/>
                </a:solidFill>
                <a:latin typeface="Courier New" panose="02070309020205020404" pitchFamily="49" charset="0"/>
                <a:ea typeface="宋体" charset="0"/>
                <a:cs typeface="Courier New" panose="02070309020205020404" pitchFamily="49" charset="0"/>
              </a:rPr>
              <a:t>    Condition </a:t>
            </a:r>
            <a:r>
              <a:rPr lang="en-US" altLang="zh-CN" sz="1600" b="1" dirty="0" err="1">
                <a:solidFill>
                  <a:srgbClr val="FF0000"/>
                </a:solidFill>
                <a:latin typeface="Courier New" panose="02070309020205020404" pitchFamily="49" charset="0"/>
                <a:ea typeface="宋体" charset="0"/>
                <a:cs typeface="Courier New" panose="02070309020205020404" pitchFamily="49" charset="0"/>
              </a:rPr>
              <a:t>notFull</a:t>
            </a:r>
            <a:r>
              <a:rPr lang="en-US" altLang="zh-CN" sz="1600" b="1" dirty="0">
                <a:solidFill>
                  <a:srgbClr val="FF0000"/>
                </a:solidFill>
                <a:latin typeface="Courier New" panose="02070309020205020404" pitchFamily="49" charset="0"/>
                <a:ea typeface="宋体" charset="0"/>
                <a:cs typeface="Courier New" panose="02070309020205020404" pitchFamily="49" charset="0"/>
              </a:rPr>
              <a:t>, </a:t>
            </a:r>
            <a:r>
              <a:rPr lang="en-US" altLang="zh-CN" sz="1600" b="1" dirty="0" err="1">
                <a:solidFill>
                  <a:srgbClr val="FF0000"/>
                </a:solidFill>
                <a:latin typeface="Courier New" panose="02070309020205020404" pitchFamily="49" charset="0"/>
                <a:ea typeface="宋体" charset="0"/>
                <a:cs typeface="Courier New" panose="02070309020205020404" pitchFamily="49" charset="0"/>
              </a:rPr>
              <a:t>notEmpty</a:t>
            </a:r>
            <a:r>
              <a:rPr lang="en-US" altLang="zh-CN" sz="1600" b="1" dirty="0">
                <a:solidFill>
                  <a:srgbClr val="FF0000"/>
                </a:solidFill>
                <a:latin typeface="Courier New" panose="02070309020205020404" pitchFamily="49" charset="0"/>
                <a:ea typeface="宋体" charset="0"/>
                <a:cs typeface="Courier New" panose="02070309020205020404" pitchFamily="49" charset="0"/>
              </a:rPr>
              <a:t>;</a:t>
            </a:r>
            <a:endParaRPr lang="en-US" altLang="zh-CN" sz="1600" b="1" dirty="0">
              <a:latin typeface="Courier New" panose="02070309020205020404" pitchFamily="49" charset="0"/>
              <a:ea typeface="宋体" charset="0"/>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a:t>
            </a:r>
          </a:p>
        </p:txBody>
      </p:sp>
    </p:spTree>
    <p:extLst>
      <p:ext uri="{BB962C8B-B14F-4D97-AF65-F5344CB8AC3E}">
        <p14:creationId xmlns:p14="http://schemas.microsoft.com/office/powerpoint/2010/main" val="302349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3"/>
          <p:cNvSpPr txBox="1">
            <a:spLocks noChangeArrowheads="1"/>
          </p:cNvSpPr>
          <p:nvPr/>
        </p:nvSpPr>
        <p:spPr bwMode="auto">
          <a:xfrm>
            <a:off x="1991544" y="3501008"/>
            <a:ext cx="3888432" cy="2308324"/>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err="1">
                <a:latin typeface="Courier New" panose="02070309020205020404" pitchFamily="49" charset="0"/>
                <a:cs typeface="Courier New" panose="02070309020205020404" pitchFamily="49" charset="0"/>
              </a:rPr>
              <a:t>BoundedBuffer</a:t>
            </a:r>
            <a:r>
              <a:rPr lang="en-US" altLang="zh-CN" sz="1600" b="1" dirty="0">
                <a:latin typeface="Courier New" panose="02070309020205020404" pitchFamily="49" charset="0"/>
                <a:cs typeface="Courier New" panose="02070309020205020404" pitchFamily="49" charset="0"/>
              </a:rPr>
              <a:t>::Deposit(c) {</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lock-&gt;Acquire();</a:t>
            </a:r>
          </a:p>
          <a:p>
            <a:endParaRPr lang="en-US" altLang="zh-CN" sz="1600" b="1" dirty="0">
              <a:latin typeface="Courier New" panose="02070309020205020404" pitchFamily="49" charset="0"/>
              <a:cs typeface="Courier New" panose="02070309020205020404" pitchFamily="49" charset="0"/>
            </a:endParaRPr>
          </a:p>
          <a:p>
            <a:endParaRPr lang="en-US" altLang="zh-CN" sz="1600" b="1" dirty="0">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Add c to the buffer;</a:t>
            </a:r>
          </a:p>
          <a:p>
            <a:r>
              <a:rPr lang="en-US" altLang="zh-CN" sz="1600" b="1" dirty="0">
                <a:latin typeface="Courier New" panose="02070309020205020404" pitchFamily="49" charset="0"/>
                <a:cs typeface="Courier New" panose="02070309020205020404" pitchFamily="49" charset="0"/>
              </a:rPr>
              <a:t>    count++;</a:t>
            </a:r>
          </a:p>
          <a:p>
            <a:r>
              <a:rPr lang="en-US" altLang="zh-CN" sz="1600" b="1" dirty="0">
                <a:latin typeface="Courier New" panose="02070309020205020404" pitchFamily="49" charset="0"/>
                <a:cs typeface="Courier New" panose="02070309020205020404" pitchFamily="49" charset="0"/>
              </a:rPr>
              <a:t>    </a:t>
            </a:r>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lock-&gt;Release();</a:t>
            </a:r>
          </a:p>
          <a:p>
            <a:r>
              <a:rPr lang="en-US" altLang="zh-CN" sz="1600" b="1" dirty="0">
                <a:latin typeface="Courier New" panose="02070309020205020404" pitchFamily="49" charset="0"/>
                <a:cs typeface="Courier New" panose="02070309020205020404" pitchFamily="49" charset="0"/>
              </a:rPr>
              <a:t>}</a:t>
            </a:r>
          </a:p>
        </p:txBody>
      </p:sp>
      <p:sp>
        <p:nvSpPr>
          <p:cNvPr id="15" name="Text Box 4"/>
          <p:cNvSpPr txBox="1">
            <a:spLocks noChangeArrowheads="1"/>
          </p:cNvSpPr>
          <p:nvPr/>
        </p:nvSpPr>
        <p:spPr bwMode="auto">
          <a:xfrm>
            <a:off x="6031260" y="3501008"/>
            <a:ext cx="3600400" cy="2308324"/>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err="1">
                <a:latin typeface="Courier New" panose="02070309020205020404" pitchFamily="49" charset="0"/>
                <a:cs typeface="Courier New" panose="02070309020205020404" pitchFamily="49" charset="0"/>
              </a:rPr>
              <a:t>BoundedBuffer</a:t>
            </a:r>
            <a:r>
              <a:rPr lang="en-US" altLang="zh-CN" sz="1600" b="1" dirty="0">
                <a:latin typeface="Courier New" panose="02070309020205020404" pitchFamily="49" charset="0"/>
                <a:cs typeface="Courier New" panose="02070309020205020404" pitchFamily="49" charset="0"/>
              </a:rPr>
              <a:t>::Remove(c) {</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lock-&gt;Acquire();</a:t>
            </a:r>
          </a:p>
          <a:p>
            <a:r>
              <a:rPr lang="en-US" altLang="zh-CN" sz="1600" b="1" dirty="0">
                <a:latin typeface="Courier New" panose="02070309020205020404" pitchFamily="49" charset="0"/>
                <a:cs typeface="Courier New" panose="02070309020205020404" pitchFamily="49" charset="0"/>
              </a:rPr>
              <a:t>    </a:t>
            </a:r>
            <a:endParaRPr lang="en-US" altLang="zh-CN" sz="1600" b="1" dirty="0">
              <a:solidFill>
                <a:srgbClr val="FF0000"/>
              </a:solidFill>
              <a:latin typeface="Courier New" panose="02070309020205020404" pitchFamily="49" charset="0"/>
              <a:cs typeface="Courier New" panose="02070309020205020404" pitchFamily="49" charset="0"/>
            </a:endParaRPr>
          </a:p>
          <a:p>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Remove c from buffer;</a:t>
            </a:r>
          </a:p>
          <a:p>
            <a:r>
              <a:rPr lang="en-US" altLang="zh-CN" sz="1600" b="1" dirty="0">
                <a:latin typeface="Courier New" panose="02070309020205020404" pitchFamily="49" charset="0"/>
                <a:cs typeface="Courier New" panose="02070309020205020404" pitchFamily="49" charset="0"/>
              </a:rPr>
              <a:t>    count--;</a:t>
            </a:r>
          </a:p>
          <a:p>
            <a:endParaRPr lang="en-US" altLang="zh-CN" sz="1600" b="1" dirty="0">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lock-&gt;Release();</a:t>
            </a:r>
          </a:p>
          <a:p>
            <a:r>
              <a:rPr lang="en-US" altLang="zh-CN" sz="1600" b="1" dirty="0">
                <a:latin typeface="Courier New" panose="02070309020205020404" pitchFamily="49" charset="0"/>
                <a:cs typeface="Courier New" panose="02070309020205020404" pitchFamily="49" charset="0"/>
              </a:rPr>
              <a:t>}</a:t>
            </a:r>
          </a:p>
        </p:txBody>
      </p:sp>
      <p:sp>
        <p:nvSpPr>
          <p:cNvPr id="16" name="Text Box 5"/>
          <p:cNvSpPr txBox="1">
            <a:spLocks noChangeArrowheads="1"/>
          </p:cNvSpPr>
          <p:nvPr/>
        </p:nvSpPr>
        <p:spPr bwMode="auto">
          <a:xfrm>
            <a:off x="3640460" y="1844824"/>
            <a:ext cx="4191000" cy="156966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宋体" charset="0"/>
                <a:cs typeface="Courier New" panose="02070309020205020404" pitchFamily="49" charset="0"/>
              </a:rPr>
              <a:t>classBoundedBuffer</a:t>
            </a:r>
            <a:r>
              <a:rPr lang="en-US" altLang="zh-CN" sz="1600" b="1" dirty="0">
                <a:latin typeface="Courier New" panose="02070309020205020404" pitchFamily="49" charset="0"/>
                <a:ea typeface="宋体" charset="0"/>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    …</a:t>
            </a:r>
          </a:p>
          <a:p>
            <a:pPr eaLnBrk="1" hangingPunct="1">
              <a:buFont typeface="Monotype Sorts" charset="0"/>
              <a:buNone/>
            </a:pPr>
            <a:r>
              <a:rPr lang="en-US" altLang="zh-CN" sz="1600" b="1" dirty="0">
                <a:solidFill>
                  <a:srgbClr val="FF00FF"/>
                </a:solidFill>
                <a:latin typeface="Courier New" panose="02070309020205020404" pitchFamily="49" charset="0"/>
                <a:ea typeface="宋体" charset="0"/>
                <a:cs typeface="Courier New" panose="02070309020205020404" pitchFamily="49" charset="0"/>
              </a:rPr>
              <a:t>    Lock </a:t>
            </a:r>
            <a:r>
              <a:rPr lang="en-US" altLang="zh-CN" sz="1600" b="1" dirty="0" err="1">
                <a:solidFill>
                  <a:srgbClr val="FF00FF"/>
                </a:solidFill>
                <a:latin typeface="Courier New" panose="02070309020205020404" pitchFamily="49" charset="0"/>
                <a:ea typeface="宋体" charset="0"/>
                <a:cs typeface="Courier New" panose="02070309020205020404" pitchFamily="49" charset="0"/>
              </a:rPr>
              <a:t>lock</a:t>
            </a:r>
            <a:r>
              <a:rPr lang="en-US" altLang="zh-CN" sz="1600" b="1" dirty="0">
                <a:solidFill>
                  <a:srgbClr val="FF00FF"/>
                </a:solidFill>
                <a:latin typeface="Courier New" panose="02070309020205020404" pitchFamily="49" charset="0"/>
                <a:ea typeface="宋体" charset="0"/>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    </a:t>
            </a:r>
            <a:r>
              <a:rPr lang="en-US" altLang="zh-CN" sz="1600" b="1" dirty="0" err="1">
                <a:latin typeface="Courier New" panose="02070309020205020404" pitchFamily="49" charset="0"/>
                <a:ea typeface="宋体" charset="0"/>
                <a:cs typeface="Courier New" panose="02070309020205020404" pitchFamily="49" charset="0"/>
              </a:rPr>
              <a:t>int</a:t>
            </a:r>
            <a:r>
              <a:rPr lang="en-US" altLang="zh-CN" sz="1600" b="1" dirty="0">
                <a:latin typeface="Courier New" panose="02070309020205020404" pitchFamily="49" charset="0"/>
                <a:ea typeface="宋体" charset="0"/>
                <a:cs typeface="Courier New" panose="02070309020205020404" pitchFamily="49" charset="0"/>
              </a:rPr>
              <a:t> count = 0;</a:t>
            </a:r>
          </a:p>
          <a:p>
            <a:pPr eaLnBrk="1" hangingPunct="1">
              <a:buFont typeface="Monotype Sorts" charset="0"/>
              <a:buNone/>
            </a:pPr>
            <a:r>
              <a:rPr lang="en-US" altLang="zh-CN" sz="1600" b="1" dirty="0">
                <a:solidFill>
                  <a:srgbClr val="FF0000"/>
                </a:solidFill>
                <a:latin typeface="Courier New" panose="02070309020205020404" pitchFamily="49" charset="0"/>
                <a:ea typeface="宋体" charset="0"/>
                <a:cs typeface="Courier New" panose="02070309020205020404" pitchFamily="49" charset="0"/>
              </a:rPr>
              <a:t>    Condition </a:t>
            </a:r>
            <a:r>
              <a:rPr lang="en-US" altLang="zh-CN" sz="1600" b="1" dirty="0" err="1">
                <a:solidFill>
                  <a:srgbClr val="FF0000"/>
                </a:solidFill>
                <a:latin typeface="Courier New" panose="02070309020205020404" pitchFamily="49" charset="0"/>
                <a:ea typeface="宋体" charset="0"/>
                <a:cs typeface="Courier New" panose="02070309020205020404" pitchFamily="49" charset="0"/>
              </a:rPr>
              <a:t>notFull</a:t>
            </a:r>
            <a:r>
              <a:rPr lang="en-US" altLang="zh-CN" sz="1600" b="1" dirty="0">
                <a:solidFill>
                  <a:srgbClr val="FF0000"/>
                </a:solidFill>
                <a:latin typeface="Courier New" panose="02070309020205020404" pitchFamily="49" charset="0"/>
                <a:ea typeface="宋体" charset="0"/>
                <a:cs typeface="Courier New" panose="02070309020205020404" pitchFamily="49" charset="0"/>
              </a:rPr>
              <a:t>, </a:t>
            </a:r>
            <a:r>
              <a:rPr lang="en-US" altLang="zh-CN" sz="1600" b="1" dirty="0" err="1">
                <a:solidFill>
                  <a:srgbClr val="FF0000"/>
                </a:solidFill>
                <a:latin typeface="Courier New" panose="02070309020205020404" pitchFamily="49" charset="0"/>
                <a:ea typeface="宋体" charset="0"/>
                <a:cs typeface="Courier New" panose="02070309020205020404" pitchFamily="49" charset="0"/>
              </a:rPr>
              <a:t>notEmpty</a:t>
            </a:r>
            <a:r>
              <a:rPr lang="en-US" altLang="zh-CN" sz="1600" b="1" dirty="0">
                <a:solidFill>
                  <a:srgbClr val="FF0000"/>
                </a:solidFill>
                <a:latin typeface="Courier New" panose="02070309020205020404" pitchFamily="49" charset="0"/>
                <a:ea typeface="宋体" charset="0"/>
                <a:cs typeface="Courier New" panose="02070309020205020404" pitchFamily="49" charset="0"/>
              </a:rPr>
              <a:t>;</a:t>
            </a:r>
            <a:endParaRPr lang="en-US" altLang="zh-CN" sz="1600" b="1" dirty="0">
              <a:latin typeface="Courier New" panose="02070309020205020404" pitchFamily="49" charset="0"/>
              <a:ea typeface="宋体" charset="0"/>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a:t>
            </a:r>
          </a:p>
        </p:txBody>
      </p:sp>
      <p:sp>
        <p:nvSpPr>
          <p:cNvPr id="2" name="标题 1">
            <a:extLst>
              <a:ext uri="{FF2B5EF4-FFF2-40B4-BE49-F238E27FC236}">
                <a16:creationId xmlns:a16="http://schemas.microsoft.com/office/drawing/2014/main" id="{41CBFD42-2DC4-7270-E2C3-91C419BAA6E5}"/>
              </a:ext>
            </a:extLst>
          </p:cNvPr>
          <p:cNvSpPr>
            <a:spLocks noGrp="1"/>
          </p:cNvSpPr>
          <p:nvPr>
            <p:ph type="title"/>
          </p:nvPr>
        </p:nvSpPr>
        <p:spPr/>
        <p:txBody>
          <a:bodyPr>
            <a:normAutofit/>
          </a:bodyPr>
          <a:lstStyle/>
          <a:p>
            <a:r>
              <a:rPr lang="zh-CN" altLang="en-US" dirty="0"/>
              <a:t>用管程解决生产者</a:t>
            </a:r>
            <a:r>
              <a:rPr lang="en-US" altLang="zh-CN" dirty="0"/>
              <a:t>-</a:t>
            </a:r>
            <a:r>
              <a:rPr lang="zh-CN" altLang="en-US" dirty="0"/>
              <a:t>消费者问题</a:t>
            </a:r>
          </a:p>
        </p:txBody>
      </p:sp>
    </p:spTree>
    <p:extLst>
      <p:ext uri="{BB962C8B-B14F-4D97-AF65-F5344CB8AC3E}">
        <p14:creationId xmlns:p14="http://schemas.microsoft.com/office/powerpoint/2010/main" val="2915156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3"/>
          <p:cNvSpPr txBox="1">
            <a:spLocks noChangeArrowheads="1"/>
          </p:cNvSpPr>
          <p:nvPr/>
        </p:nvSpPr>
        <p:spPr bwMode="auto">
          <a:xfrm>
            <a:off x="1991544" y="3501008"/>
            <a:ext cx="3888432" cy="2308324"/>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err="1">
                <a:latin typeface="Courier New" panose="02070309020205020404" pitchFamily="49" charset="0"/>
                <a:cs typeface="Courier New" panose="02070309020205020404" pitchFamily="49" charset="0"/>
              </a:rPr>
              <a:t>BoundedBuffer</a:t>
            </a:r>
            <a:r>
              <a:rPr lang="en-US" altLang="zh-CN" sz="1600" b="1" dirty="0">
                <a:latin typeface="Courier New" panose="02070309020205020404" pitchFamily="49" charset="0"/>
                <a:cs typeface="Courier New" panose="02070309020205020404" pitchFamily="49" charset="0"/>
              </a:rPr>
              <a:t>::Deposit(c) {</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lock-&gt;Acquire();</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FF0000"/>
                </a:solidFill>
                <a:latin typeface="Courier New" panose="02070309020205020404" pitchFamily="49" charset="0"/>
                <a:cs typeface="Courier New" panose="02070309020205020404" pitchFamily="49" charset="0"/>
              </a:rPr>
              <a:t>while (count == n)</a:t>
            </a:r>
          </a:p>
          <a:p>
            <a:r>
              <a:rPr lang="en-US" altLang="zh-CN" sz="1600" b="1" dirty="0">
                <a:solidFill>
                  <a:srgbClr val="FF0000"/>
                </a:solidFill>
                <a:latin typeface="Courier New" panose="02070309020205020404" pitchFamily="49" charset="0"/>
                <a:cs typeface="Courier New" panose="02070309020205020404" pitchFamily="49" charset="0"/>
              </a:rPr>
              <a:t>        </a:t>
            </a:r>
            <a:r>
              <a:rPr lang="en-US" altLang="zh-CN" sz="1600" b="1" dirty="0" err="1">
                <a:solidFill>
                  <a:srgbClr val="FF0000"/>
                </a:solidFill>
                <a:latin typeface="Courier New" panose="02070309020205020404" pitchFamily="49" charset="0"/>
                <a:cs typeface="Courier New" panose="02070309020205020404" pitchFamily="49" charset="0"/>
              </a:rPr>
              <a:t>notFull.Wait</a:t>
            </a:r>
            <a:r>
              <a:rPr lang="en-US" altLang="zh-CN" sz="1600" b="1" dirty="0">
                <a:solidFill>
                  <a:srgbClr val="FF0000"/>
                </a:solidFill>
                <a:latin typeface="Courier New" panose="02070309020205020404" pitchFamily="49" charset="0"/>
                <a:cs typeface="Courier New" panose="02070309020205020404" pitchFamily="49" charset="0"/>
              </a:rPr>
              <a:t>(&amp;lock);</a:t>
            </a:r>
          </a:p>
          <a:p>
            <a:r>
              <a:rPr lang="en-US" altLang="zh-CN" sz="1600" b="1" dirty="0">
                <a:latin typeface="Courier New" panose="02070309020205020404" pitchFamily="49" charset="0"/>
                <a:cs typeface="Courier New" panose="02070309020205020404" pitchFamily="49" charset="0"/>
              </a:rPr>
              <a:t>    Add c to the buffer;</a:t>
            </a:r>
          </a:p>
          <a:p>
            <a:r>
              <a:rPr lang="en-US" altLang="zh-CN" sz="1600" b="1" dirty="0">
                <a:latin typeface="Courier New" panose="02070309020205020404" pitchFamily="49" charset="0"/>
                <a:cs typeface="Courier New" panose="02070309020205020404" pitchFamily="49" charset="0"/>
              </a:rPr>
              <a:t>    count++;</a:t>
            </a:r>
          </a:p>
          <a:p>
            <a:r>
              <a:rPr lang="en-US" altLang="zh-CN" sz="1600" b="1" dirty="0">
                <a:latin typeface="Courier New" panose="02070309020205020404" pitchFamily="49" charset="0"/>
                <a:cs typeface="Courier New" panose="02070309020205020404" pitchFamily="49" charset="0"/>
              </a:rPr>
              <a:t>    </a:t>
            </a:r>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lock-&gt;Release();</a:t>
            </a:r>
          </a:p>
          <a:p>
            <a:r>
              <a:rPr lang="en-US" altLang="zh-CN" sz="1600" b="1" dirty="0">
                <a:latin typeface="Courier New" panose="02070309020205020404" pitchFamily="49" charset="0"/>
                <a:cs typeface="Courier New" panose="02070309020205020404" pitchFamily="49" charset="0"/>
              </a:rPr>
              <a:t>}</a:t>
            </a:r>
          </a:p>
        </p:txBody>
      </p:sp>
      <p:sp>
        <p:nvSpPr>
          <p:cNvPr id="15" name="Text Box 4"/>
          <p:cNvSpPr txBox="1">
            <a:spLocks noChangeArrowheads="1"/>
          </p:cNvSpPr>
          <p:nvPr/>
        </p:nvSpPr>
        <p:spPr bwMode="auto">
          <a:xfrm>
            <a:off x="6031260" y="3501008"/>
            <a:ext cx="3600400" cy="2308324"/>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err="1">
                <a:latin typeface="Courier New" panose="02070309020205020404" pitchFamily="49" charset="0"/>
                <a:cs typeface="Courier New" panose="02070309020205020404" pitchFamily="49" charset="0"/>
              </a:rPr>
              <a:t>BoundedBuffer</a:t>
            </a:r>
            <a:r>
              <a:rPr lang="en-US" altLang="zh-CN" sz="1600" b="1" dirty="0">
                <a:latin typeface="Courier New" panose="02070309020205020404" pitchFamily="49" charset="0"/>
                <a:cs typeface="Courier New" panose="02070309020205020404" pitchFamily="49" charset="0"/>
              </a:rPr>
              <a:t>::Remove(c) {</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lock-&gt;Acquire();</a:t>
            </a:r>
          </a:p>
          <a:p>
            <a:r>
              <a:rPr lang="en-US" altLang="zh-CN" sz="1600" b="1" dirty="0">
                <a:latin typeface="Courier New" panose="02070309020205020404" pitchFamily="49" charset="0"/>
                <a:cs typeface="Courier New" panose="02070309020205020404" pitchFamily="49" charset="0"/>
              </a:rPr>
              <a:t>    </a:t>
            </a:r>
            <a:endParaRPr lang="en-US" altLang="zh-CN" sz="1600" b="1" dirty="0">
              <a:solidFill>
                <a:srgbClr val="FF0000"/>
              </a:solidFill>
              <a:latin typeface="Courier New" panose="02070309020205020404" pitchFamily="49" charset="0"/>
              <a:cs typeface="Courier New" panose="02070309020205020404" pitchFamily="49" charset="0"/>
            </a:endParaRPr>
          </a:p>
          <a:p>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Remove c from buffer;</a:t>
            </a:r>
          </a:p>
          <a:p>
            <a:r>
              <a:rPr lang="en-US" altLang="zh-CN" sz="1600" b="1" dirty="0">
                <a:latin typeface="Courier New" panose="02070309020205020404" pitchFamily="49" charset="0"/>
                <a:cs typeface="Courier New" panose="02070309020205020404" pitchFamily="49" charset="0"/>
              </a:rPr>
              <a:t>    count--;</a:t>
            </a:r>
          </a:p>
          <a:p>
            <a:r>
              <a:rPr lang="en-US" altLang="zh-CN" sz="1600" b="1" dirty="0">
                <a:latin typeface="Courier New" panose="02070309020205020404" pitchFamily="49" charset="0"/>
                <a:cs typeface="Courier New" panose="02070309020205020404" pitchFamily="49" charset="0"/>
              </a:rPr>
              <a:t>    </a:t>
            </a:r>
            <a:r>
              <a:rPr lang="en-US" altLang="zh-CN" sz="1600" b="1" dirty="0" err="1">
                <a:solidFill>
                  <a:srgbClr val="FF0000"/>
                </a:solidFill>
                <a:latin typeface="Courier New" panose="02070309020205020404" pitchFamily="49" charset="0"/>
                <a:cs typeface="Courier New" panose="02070309020205020404" pitchFamily="49" charset="0"/>
              </a:rPr>
              <a:t>notFull.Signal</a:t>
            </a:r>
            <a:r>
              <a:rPr lang="en-US" altLang="zh-CN" sz="1600" b="1" dirty="0">
                <a:solidFill>
                  <a:srgbClr val="FF0000"/>
                </a:solidFill>
                <a:latin typeface="Courier New" panose="02070309020205020404" pitchFamily="49" charset="0"/>
                <a:cs typeface="Courier New" panose="02070309020205020404" pitchFamily="49" charset="0"/>
              </a:rPr>
              <a:t>();</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lock-&gt;Release();</a:t>
            </a:r>
          </a:p>
          <a:p>
            <a:r>
              <a:rPr lang="en-US" altLang="zh-CN" sz="1600" b="1" dirty="0">
                <a:latin typeface="Courier New" panose="02070309020205020404" pitchFamily="49" charset="0"/>
                <a:cs typeface="Courier New" panose="02070309020205020404" pitchFamily="49" charset="0"/>
              </a:rPr>
              <a:t>}</a:t>
            </a:r>
          </a:p>
        </p:txBody>
      </p:sp>
      <p:sp>
        <p:nvSpPr>
          <p:cNvPr id="16" name="Text Box 5"/>
          <p:cNvSpPr txBox="1">
            <a:spLocks noChangeArrowheads="1"/>
          </p:cNvSpPr>
          <p:nvPr/>
        </p:nvSpPr>
        <p:spPr bwMode="auto">
          <a:xfrm>
            <a:off x="3640460" y="1844824"/>
            <a:ext cx="4191000" cy="156966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宋体" charset="0"/>
                <a:cs typeface="Courier New" panose="02070309020205020404" pitchFamily="49" charset="0"/>
              </a:rPr>
              <a:t>classBoundedBuffer</a:t>
            </a:r>
            <a:r>
              <a:rPr lang="en-US" altLang="zh-CN" sz="1600" b="1" dirty="0">
                <a:latin typeface="Courier New" panose="02070309020205020404" pitchFamily="49" charset="0"/>
                <a:ea typeface="宋体" charset="0"/>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    …</a:t>
            </a:r>
          </a:p>
          <a:p>
            <a:pPr eaLnBrk="1" hangingPunct="1">
              <a:buFont typeface="Monotype Sorts" charset="0"/>
              <a:buNone/>
            </a:pPr>
            <a:r>
              <a:rPr lang="en-US" altLang="zh-CN" sz="1600" b="1" dirty="0">
                <a:solidFill>
                  <a:srgbClr val="FF00FF"/>
                </a:solidFill>
                <a:latin typeface="Courier New" panose="02070309020205020404" pitchFamily="49" charset="0"/>
                <a:ea typeface="宋体" charset="0"/>
                <a:cs typeface="Courier New" panose="02070309020205020404" pitchFamily="49" charset="0"/>
              </a:rPr>
              <a:t>    Lock </a:t>
            </a:r>
            <a:r>
              <a:rPr lang="en-US" altLang="zh-CN" sz="1600" b="1" dirty="0" err="1">
                <a:solidFill>
                  <a:srgbClr val="FF00FF"/>
                </a:solidFill>
                <a:latin typeface="Courier New" panose="02070309020205020404" pitchFamily="49" charset="0"/>
                <a:ea typeface="宋体" charset="0"/>
                <a:cs typeface="Courier New" panose="02070309020205020404" pitchFamily="49" charset="0"/>
              </a:rPr>
              <a:t>lock</a:t>
            </a:r>
            <a:r>
              <a:rPr lang="en-US" altLang="zh-CN" sz="1600" b="1" dirty="0">
                <a:solidFill>
                  <a:srgbClr val="FF00FF"/>
                </a:solidFill>
                <a:latin typeface="Courier New" panose="02070309020205020404" pitchFamily="49" charset="0"/>
                <a:ea typeface="宋体" charset="0"/>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    </a:t>
            </a:r>
            <a:r>
              <a:rPr lang="en-US" altLang="zh-CN" sz="1600" b="1" dirty="0" err="1">
                <a:latin typeface="Courier New" panose="02070309020205020404" pitchFamily="49" charset="0"/>
                <a:ea typeface="宋体" charset="0"/>
                <a:cs typeface="Courier New" panose="02070309020205020404" pitchFamily="49" charset="0"/>
              </a:rPr>
              <a:t>int</a:t>
            </a:r>
            <a:r>
              <a:rPr lang="en-US" altLang="zh-CN" sz="1600" b="1" dirty="0">
                <a:latin typeface="Courier New" panose="02070309020205020404" pitchFamily="49" charset="0"/>
                <a:ea typeface="宋体" charset="0"/>
                <a:cs typeface="Courier New" panose="02070309020205020404" pitchFamily="49" charset="0"/>
              </a:rPr>
              <a:t> count = 0;</a:t>
            </a:r>
          </a:p>
          <a:p>
            <a:pPr eaLnBrk="1" hangingPunct="1">
              <a:buFont typeface="Monotype Sorts" charset="0"/>
              <a:buNone/>
            </a:pPr>
            <a:r>
              <a:rPr lang="en-US" altLang="zh-CN" sz="1600" b="1" dirty="0">
                <a:solidFill>
                  <a:srgbClr val="FF0000"/>
                </a:solidFill>
                <a:latin typeface="Courier New" panose="02070309020205020404" pitchFamily="49" charset="0"/>
                <a:ea typeface="宋体" charset="0"/>
                <a:cs typeface="Courier New" panose="02070309020205020404" pitchFamily="49" charset="0"/>
              </a:rPr>
              <a:t>    Condition </a:t>
            </a:r>
            <a:r>
              <a:rPr lang="en-US" altLang="zh-CN" sz="1600" b="1" dirty="0" err="1">
                <a:solidFill>
                  <a:srgbClr val="FF0000"/>
                </a:solidFill>
                <a:latin typeface="Courier New" panose="02070309020205020404" pitchFamily="49" charset="0"/>
                <a:ea typeface="宋体" charset="0"/>
                <a:cs typeface="Courier New" panose="02070309020205020404" pitchFamily="49" charset="0"/>
              </a:rPr>
              <a:t>notFull</a:t>
            </a:r>
            <a:r>
              <a:rPr lang="en-US" altLang="zh-CN" sz="1600" b="1" dirty="0">
                <a:solidFill>
                  <a:srgbClr val="FF0000"/>
                </a:solidFill>
                <a:latin typeface="Courier New" panose="02070309020205020404" pitchFamily="49" charset="0"/>
                <a:ea typeface="宋体" charset="0"/>
                <a:cs typeface="Courier New" panose="02070309020205020404" pitchFamily="49" charset="0"/>
              </a:rPr>
              <a:t>, </a:t>
            </a:r>
            <a:r>
              <a:rPr lang="en-US" altLang="zh-CN" sz="1600" b="1" dirty="0" err="1">
                <a:solidFill>
                  <a:srgbClr val="FF0000"/>
                </a:solidFill>
                <a:latin typeface="Courier New" panose="02070309020205020404" pitchFamily="49" charset="0"/>
                <a:ea typeface="宋体" charset="0"/>
                <a:cs typeface="Courier New" panose="02070309020205020404" pitchFamily="49" charset="0"/>
              </a:rPr>
              <a:t>notEmpty</a:t>
            </a:r>
            <a:r>
              <a:rPr lang="en-US" altLang="zh-CN" sz="1600" b="1" dirty="0">
                <a:solidFill>
                  <a:srgbClr val="FF0000"/>
                </a:solidFill>
                <a:latin typeface="Courier New" panose="02070309020205020404" pitchFamily="49" charset="0"/>
                <a:ea typeface="宋体" charset="0"/>
                <a:cs typeface="Courier New" panose="02070309020205020404" pitchFamily="49" charset="0"/>
              </a:rPr>
              <a:t>;</a:t>
            </a:r>
            <a:endParaRPr lang="en-US" altLang="zh-CN" sz="1600" b="1" dirty="0">
              <a:latin typeface="Courier New" panose="02070309020205020404" pitchFamily="49" charset="0"/>
              <a:ea typeface="宋体" charset="0"/>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a:t>
            </a:r>
          </a:p>
        </p:txBody>
      </p:sp>
      <p:cxnSp>
        <p:nvCxnSpPr>
          <p:cNvPr id="3" name="直接箭头连接符 2"/>
          <p:cNvCxnSpPr/>
          <p:nvPr/>
        </p:nvCxnSpPr>
        <p:spPr>
          <a:xfrm>
            <a:off x="5451562" y="4223122"/>
            <a:ext cx="1008112" cy="8640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C6531412-238C-D76D-CA85-826BE8A19F61}"/>
              </a:ext>
            </a:extLst>
          </p:cNvPr>
          <p:cNvSpPr txBox="1"/>
          <p:nvPr/>
        </p:nvSpPr>
        <p:spPr>
          <a:xfrm>
            <a:off x="695400" y="5878111"/>
            <a:ext cx="1080120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这里</a:t>
            </a:r>
            <a:r>
              <a:rPr lang="en-US" altLang="zh-CN" dirty="0">
                <a:latin typeface="微软雅黑" panose="020B0503020204020204" pitchFamily="34" charset="-122"/>
                <a:ea typeface="微软雅黑" panose="020B0503020204020204" pitchFamily="34" charset="-122"/>
              </a:rPr>
              <a:t>wait</a:t>
            </a:r>
            <a:r>
              <a:rPr lang="zh-CN" altLang="en-US" dirty="0">
                <a:latin typeface="微软雅黑" panose="020B0503020204020204" pitchFamily="34" charset="-122"/>
                <a:ea typeface="微软雅黑" panose="020B0503020204020204" pitchFamily="34" charset="-122"/>
              </a:rPr>
              <a:t>的作用：释放传入的</a:t>
            </a:r>
            <a:r>
              <a:rPr lang="en-US" altLang="zh-CN" dirty="0">
                <a:latin typeface="微软雅黑" panose="020B0503020204020204" pitchFamily="34" charset="-122"/>
                <a:ea typeface="微软雅黑" panose="020B0503020204020204" pitchFamily="34" charset="-122"/>
              </a:rPr>
              <a:t>lock</a:t>
            </a:r>
            <a:r>
              <a:rPr lang="zh-CN" altLang="en-US" dirty="0">
                <a:latin typeface="微软雅黑" panose="020B0503020204020204" pitchFamily="34" charset="-122"/>
                <a:ea typeface="微软雅黑" panose="020B0503020204020204" pitchFamily="34" charset="-122"/>
              </a:rPr>
              <a:t>锁，并释放</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（运行权），直到获得下一次调度机会后，并重新获取</a:t>
            </a:r>
            <a:r>
              <a:rPr lang="en-US" altLang="zh-CN" dirty="0">
                <a:latin typeface="微软雅黑" panose="020B0503020204020204" pitchFamily="34" charset="-122"/>
                <a:ea typeface="微软雅黑" panose="020B0503020204020204" pitchFamily="34" charset="-122"/>
              </a:rPr>
              <a:t>lock</a:t>
            </a:r>
            <a:r>
              <a:rPr lang="zh-CN" altLang="en-US" dirty="0">
                <a:latin typeface="微软雅黑" panose="020B0503020204020204" pitchFamily="34" charset="-122"/>
                <a:ea typeface="微软雅黑" panose="020B0503020204020204" pitchFamily="34" charset="-122"/>
              </a:rPr>
              <a:t>锁后才返回。在调用者看来，</a:t>
            </a:r>
            <a:r>
              <a:rPr lang="en-US" altLang="zh-CN" dirty="0">
                <a:latin typeface="微软雅黑" panose="020B0503020204020204" pitchFamily="34" charset="-122"/>
                <a:ea typeface="微软雅黑" panose="020B0503020204020204" pitchFamily="34" charset="-122"/>
              </a:rPr>
              <a:t>wait</a:t>
            </a:r>
            <a:r>
              <a:rPr lang="zh-CN" altLang="en-US" dirty="0">
                <a:latin typeface="微软雅黑" panose="020B0503020204020204" pitchFamily="34" charset="-122"/>
                <a:ea typeface="微软雅黑" panose="020B0503020204020204" pitchFamily="34" charset="-122"/>
              </a:rPr>
              <a:t>的执行期并不长（因为发生了调度），并且没有占据锁</a:t>
            </a:r>
          </a:p>
        </p:txBody>
      </p:sp>
      <p:sp>
        <p:nvSpPr>
          <p:cNvPr id="4" name="标题 3">
            <a:extLst>
              <a:ext uri="{FF2B5EF4-FFF2-40B4-BE49-F238E27FC236}">
                <a16:creationId xmlns:a16="http://schemas.microsoft.com/office/drawing/2014/main" id="{B7D04276-50BC-7519-B9E7-B4CFF0F4688F}"/>
              </a:ext>
            </a:extLst>
          </p:cNvPr>
          <p:cNvSpPr>
            <a:spLocks noGrp="1"/>
          </p:cNvSpPr>
          <p:nvPr>
            <p:ph type="title"/>
          </p:nvPr>
        </p:nvSpPr>
        <p:spPr/>
        <p:txBody>
          <a:bodyPr>
            <a:normAutofit/>
          </a:bodyPr>
          <a:lstStyle/>
          <a:p>
            <a:r>
              <a:rPr lang="zh-CN" altLang="en-US" dirty="0"/>
              <a:t>用管程解决生产者</a:t>
            </a:r>
            <a:r>
              <a:rPr lang="en-US" altLang="zh-CN" dirty="0"/>
              <a:t>-</a:t>
            </a:r>
            <a:r>
              <a:rPr lang="zh-CN" altLang="en-US" dirty="0"/>
              <a:t>消费者问题</a:t>
            </a:r>
          </a:p>
        </p:txBody>
      </p:sp>
    </p:spTree>
    <p:extLst>
      <p:ext uri="{BB962C8B-B14F-4D97-AF65-F5344CB8AC3E}">
        <p14:creationId xmlns:p14="http://schemas.microsoft.com/office/powerpoint/2010/main" val="155416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3"/>
          <p:cNvSpPr txBox="1">
            <a:spLocks noChangeArrowheads="1"/>
          </p:cNvSpPr>
          <p:nvPr/>
        </p:nvSpPr>
        <p:spPr bwMode="auto">
          <a:xfrm>
            <a:off x="1991544" y="3501008"/>
            <a:ext cx="3888432" cy="2308324"/>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err="1">
                <a:latin typeface="Courier New" panose="02070309020205020404" pitchFamily="49" charset="0"/>
                <a:cs typeface="Courier New" panose="02070309020205020404" pitchFamily="49" charset="0"/>
              </a:rPr>
              <a:t>BoundedBuffer</a:t>
            </a:r>
            <a:r>
              <a:rPr lang="en-US" altLang="zh-CN" sz="1600" b="1" dirty="0">
                <a:latin typeface="Courier New" panose="02070309020205020404" pitchFamily="49" charset="0"/>
                <a:cs typeface="Courier New" panose="02070309020205020404" pitchFamily="49" charset="0"/>
              </a:rPr>
              <a:t>::Deposit(c) {</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lock-&gt;Acquire();</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FF0000"/>
                </a:solidFill>
                <a:latin typeface="Courier New" panose="02070309020205020404" pitchFamily="49" charset="0"/>
                <a:cs typeface="Courier New" panose="02070309020205020404" pitchFamily="49" charset="0"/>
              </a:rPr>
              <a:t>while (count == n)</a:t>
            </a:r>
          </a:p>
          <a:p>
            <a:r>
              <a:rPr lang="en-US" altLang="zh-CN" sz="1600" b="1" dirty="0">
                <a:solidFill>
                  <a:srgbClr val="FF0000"/>
                </a:solidFill>
                <a:latin typeface="Courier New" panose="02070309020205020404" pitchFamily="49" charset="0"/>
                <a:cs typeface="Courier New" panose="02070309020205020404" pitchFamily="49" charset="0"/>
              </a:rPr>
              <a:t>        </a:t>
            </a:r>
            <a:r>
              <a:rPr lang="en-US" altLang="zh-CN" sz="1600" b="1" dirty="0" err="1">
                <a:solidFill>
                  <a:srgbClr val="FF0000"/>
                </a:solidFill>
                <a:latin typeface="Courier New" panose="02070309020205020404" pitchFamily="49" charset="0"/>
                <a:cs typeface="Courier New" panose="02070309020205020404" pitchFamily="49" charset="0"/>
              </a:rPr>
              <a:t>notFull.Wait</a:t>
            </a:r>
            <a:r>
              <a:rPr lang="en-US" altLang="zh-CN" sz="1600" b="1" dirty="0">
                <a:solidFill>
                  <a:srgbClr val="FF0000"/>
                </a:solidFill>
                <a:latin typeface="Courier New" panose="02070309020205020404" pitchFamily="49" charset="0"/>
                <a:cs typeface="Courier New" panose="02070309020205020404" pitchFamily="49" charset="0"/>
              </a:rPr>
              <a:t>(&amp;lock);</a:t>
            </a:r>
          </a:p>
          <a:p>
            <a:r>
              <a:rPr lang="en-US" altLang="zh-CN" sz="1600" b="1" dirty="0">
                <a:latin typeface="Courier New" panose="02070309020205020404" pitchFamily="49" charset="0"/>
                <a:cs typeface="Courier New" panose="02070309020205020404" pitchFamily="49" charset="0"/>
              </a:rPr>
              <a:t>    Add c to the buffer;</a:t>
            </a:r>
          </a:p>
          <a:p>
            <a:r>
              <a:rPr lang="en-US" altLang="zh-CN" sz="1600" b="1" dirty="0">
                <a:latin typeface="Courier New" panose="02070309020205020404" pitchFamily="49" charset="0"/>
                <a:cs typeface="Courier New" panose="02070309020205020404" pitchFamily="49" charset="0"/>
              </a:rPr>
              <a:t>    count++;</a:t>
            </a:r>
          </a:p>
          <a:p>
            <a:r>
              <a:rPr lang="en-US" altLang="zh-CN" sz="1600" b="1" dirty="0">
                <a:latin typeface="Courier New" panose="02070309020205020404" pitchFamily="49" charset="0"/>
                <a:cs typeface="Courier New" panose="02070309020205020404" pitchFamily="49" charset="0"/>
              </a:rPr>
              <a:t>    </a:t>
            </a:r>
            <a:r>
              <a:rPr lang="en-US" altLang="zh-CN" sz="1600" b="1" dirty="0" err="1">
                <a:solidFill>
                  <a:srgbClr val="FF0000"/>
                </a:solidFill>
                <a:latin typeface="Courier New" panose="02070309020205020404" pitchFamily="49" charset="0"/>
                <a:cs typeface="Courier New" panose="02070309020205020404" pitchFamily="49" charset="0"/>
              </a:rPr>
              <a:t>notEmpty.Signal</a:t>
            </a:r>
            <a:r>
              <a:rPr lang="en-US" altLang="zh-CN" sz="1600" b="1" dirty="0">
                <a:solidFill>
                  <a:srgbClr val="FF0000"/>
                </a:solidFill>
                <a:latin typeface="Courier New" panose="02070309020205020404" pitchFamily="49" charset="0"/>
                <a:cs typeface="Courier New" panose="02070309020205020404" pitchFamily="49" charset="0"/>
              </a:rPr>
              <a:t>();</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lock-&gt;Release();</a:t>
            </a:r>
          </a:p>
          <a:p>
            <a:r>
              <a:rPr lang="en-US" altLang="zh-CN" sz="1600" b="1" dirty="0">
                <a:latin typeface="Courier New" panose="02070309020205020404" pitchFamily="49" charset="0"/>
                <a:cs typeface="Courier New" panose="02070309020205020404" pitchFamily="49" charset="0"/>
              </a:rPr>
              <a:t>}</a:t>
            </a:r>
          </a:p>
        </p:txBody>
      </p:sp>
      <p:sp>
        <p:nvSpPr>
          <p:cNvPr id="15" name="Text Box 4"/>
          <p:cNvSpPr txBox="1">
            <a:spLocks noChangeArrowheads="1"/>
          </p:cNvSpPr>
          <p:nvPr/>
        </p:nvSpPr>
        <p:spPr bwMode="auto">
          <a:xfrm>
            <a:off x="6031260" y="3501008"/>
            <a:ext cx="3600400" cy="2308324"/>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err="1">
                <a:latin typeface="Courier New" panose="02070309020205020404" pitchFamily="49" charset="0"/>
                <a:cs typeface="Courier New" panose="02070309020205020404" pitchFamily="49" charset="0"/>
              </a:rPr>
              <a:t>BoundedBuffer</a:t>
            </a:r>
            <a:r>
              <a:rPr lang="en-US" altLang="zh-CN" sz="1600" b="1" dirty="0">
                <a:latin typeface="Courier New" panose="02070309020205020404" pitchFamily="49" charset="0"/>
                <a:cs typeface="Courier New" panose="02070309020205020404" pitchFamily="49" charset="0"/>
              </a:rPr>
              <a:t>::Remove(c) {</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lock-&gt;Acquire();</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FF0000"/>
                </a:solidFill>
                <a:latin typeface="Courier New" panose="02070309020205020404" pitchFamily="49" charset="0"/>
                <a:cs typeface="Courier New" panose="02070309020205020404" pitchFamily="49" charset="0"/>
              </a:rPr>
              <a:t>while (count == 0)    </a:t>
            </a:r>
          </a:p>
          <a:p>
            <a:r>
              <a:rPr lang="en-US" altLang="zh-CN" sz="1600" b="1" dirty="0">
                <a:solidFill>
                  <a:srgbClr val="FF0000"/>
                </a:solidFill>
                <a:latin typeface="Courier New" panose="02070309020205020404" pitchFamily="49" charset="0"/>
                <a:cs typeface="Courier New" panose="02070309020205020404" pitchFamily="49" charset="0"/>
              </a:rPr>
              <a:t>      </a:t>
            </a:r>
            <a:r>
              <a:rPr lang="en-US" altLang="zh-CN" sz="1600" b="1" dirty="0" err="1">
                <a:solidFill>
                  <a:srgbClr val="FF0000"/>
                </a:solidFill>
                <a:latin typeface="Courier New" panose="02070309020205020404" pitchFamily="49" charset="0"/>
                <a:cs typeface="Courier New" panose="02070309020205020404" pitchFamily="49" charset="0"/>
              </a:rPr>
              <a:t>notEmpty.Wait</a:t>
            </a:r>
            <a:r>
              <a:rPr lang="en-US" altLang="zh-CN" sz="1600" b="1" dirty="0">
                <a:solidFill>
                  <a:srgbClr val="FF0000"/>
                </a:solidFill>
                <a:latin typeface="Courier New" panose="02070309020205020404" pitchFamily="49" charset="0"/>
                <a:cs typeface="Courier New" panose="02070309020205020404" pitchFamily="49" charset="0"/>
              </a:rPr>
              <a:t>(&amp;lock);</a:t>
            </a:r>
          </a:p>
          <a:p>
            <a:r>
              <a:rPr lang="en-US" altLang="zh-CN" sz="1600" b="1" dirty="0">
                <a:latin typeface="Courier New" panose="02070309020205020404" pitchFamily="49" charset="0"/>
                <a:cs typeface="Courier New" panose="02070309020205020404" pitchFamily="49" charset="0"/>
              </a:rPr>
              <a:t>    Remove c from buffer;</a:t>
            </a:r>
          </a:p>
          <a:p>
            <a:r>
              <a:rPr lang="en-US" altLang="zh-CN" sz="1600" b="1" dirty="0">
                <a:latin typeface="Courier New" panose="02070309020205020404" pitchFamily="49" charset="0"/>
                <a:cs typeface="Courier New" panose="02070309020205020404" pitchFamily="49" charset="0"/>
              </a:rPr>
              <a:t>    count--;</a:t>
            </a:r>
          </a:p>
          <a:p>
            <a:r>
              <a:rPr lang="en-US" altLang="zh-CN" sz="1600" b="1" dirty="0">
                <a:latin typeface="Courier New" panose="02070309020205020404" pitchFamily="49" charset="0"/>
                <a:cs typeface="Courier New" panose="02070309020205020404" pitchFamily="49" charset="0"/>
              </a:rPr>
              <a:t>    </a:t>
            </a:r>
            <a:r>
              <a:rPr lang="en-US" altLang="zh-CN" sz="1600" b="1" dirty="0" err="1">
                <a:solidFill>
                  <a:srgbClr val="FF0000"/>
                </a:solidFill>
                <a:latin typeface="Courier New" panose="02070309020205020404" pitchFamily="49" charset="0"/>
                <a:cs typeface="Courier New" panose="02070309020205020404" pitchFamily="49" charset="0"/>
              </a:rPr>
              <a:t>notFull.Signal</a:t>
            </a:r>
            <a:r>
              <a:rPr lang="en-US" altLang="zh-CN" sz="1600" b="1" dirty="0">
                <a:solidFill>
                  <a:srgbClr val="FF0000"/>
                </a:solidFill>
                <a:latin typeface="Courier New" panose="02070309020205020404" pitchFamily="49" charset="0"/>
                <a:cs typeface="Courier New" panose="02070309020205020404" pitchFamily="49" charset="0"/>
              </a:rPr>
              <a:t>();</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lock-&gt;Release();</a:t>
            </a:r>
          </a:p>
          <a:p>
            <a:r>
              <a:rPr lang="en-US" altLang="zh-CN" sz="1600" b="1" dirty="0">
                <a:latin typeface="Courier New" panose="02070309020205020404" pitchFamily="49" charset="0"/>
                <a:cs typeface="Courier New" panose="02070309020205020404" pitchFamily="49" charset="0"/>
              </a:rPr>
              <a:t>}</a:t>
            </a:r>
          </a:p>
        </p:txBody>
      </p:sp>
      <p:sp>
        <p:nvSpPr>
          <p:cNvPr id="16" name="Text Box 5"/>
          <p:cNvSpPr txBox="1">
            <a:spLocks noChangeArrowheads="1"/>
          </p:cNvSpPr>
          <p:nvPr/>
        </p:nvSpPr>
        <p:spPr bwMode="auto">
          <a:xfrm>
            <a:off x="3640460" y="1844824"/>
            <a:ext cx="4191000" cy="156966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宋体" charset="0"/>
                <a:cs typeface="Courier New" panose="02070309020205020404" pitchFamily="49" charset="0"/>
              </a:rPr>
              <a:t>classBoundedBuffer</a:t>
            </a:r>
            <a:r>
              <a:rPr lang="en-US" altLang="zh-CN" sz="1600" b="1" dirty="0">
                <a:latin typeface="Courier New" panose="02070309020205020404" pitchFamily="49" charset="0"/>
                <a:ea typeface="宋体" charset="0"/>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    …</a:t>
            </a:r>
          </a:p>
          <a:p>
            <a:pPr eaLnBrk="1" hangingPunct="1">
              <a:buFont typeface="Monotype Sorts" charset="0"/>
              <a:buNone/>
            </a:pPr>
            <a:r>
              <a:rPr lang="en-US" altLang="zh-CN" sz="1600" b="1" dirty="0">
                <a:solidFill>
                  <a:srgbClr val="FF00FF"/>
                </a:solidFill>
                <a:latin typeface="Courier New" panose="02070309020205020404" pitchFamily="49" charset="0"/>
                <a:ea typeface="宋体" charset="0"/>
                <a:cs typeface="Courier New" panose="02070309020205020404" pitchFamily="49" charset="0"/>
              </a:rPr>
              <a:t>    Lock </a:t>
            </a:r>
            <a:r>
              <a:rPr lang="en-US" altLang="zh-CN" sz="1600" b="1" dirty="0" err="1">
                <a:solidFill>
                  <a:srgbClr val="FF00FF"/>
                </a:solidFill>
                <a:latin typeface="Courier New" panose="02070309020205020404" pitchFamily="49" charset="0"/>
                <a:ea typeface="宋体" charset="0"/>
                <a:cs typeface="Courier New" panose="02070309020205020404" pitchFamily="49" charset="0"/>
              </a:rPr>
              <a:t>lock</a:t>
            </a:r>
            <a:r>
              <a:rPr lang="en-US" altLang="zh-CN" sz="1600" b="1" dirty="0">
                <a:solidFill>
                  <a:srgbClr val="FF00FF"/>
                </a:solidFill>
                <a:latin typeface="Courier New" panose="02070309020205020404" pitchFamily="49" charset="0"/>
                <a:ea typeface="宋体" charset="0"/>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    </a:t>
            </a:r>
            <a:r>
              <a:rPr lang="en-US" altLang="zh-CN" sz="1600" b="1" dirty="0" err="1">
                <a:latin typeface="Courier New" panose="02070309020205020404" pitchFamily="49" charset="0"/>
                <a:ea typeface="宋体" charset="0"/>
                <a:cs typeface="Courier New" panose="02070309020205020404" pitchFamily="49" charset="0"/>
              </a:rPr>
              <a:t>int</a:t>
            </a:r>
            <a:r>
              <a:rPr lang="en-US" altLang="zh-CN" sz="1600" b="1" dirty="0">
                <a:latin typeface="Courier New" panose="02070309020205020404" pitchFamily="49" charset="0"/>
                <a:ea typeface="宋体" charset="0"/>
                <a:cs typeface="Courier New" panose="02070309020205020404" pitchFamily="49" charset="0"/>
              </a:rPr>
              <a:t> count = 0;</a:t>
            </a:r>
          </a:p>
          <a:p>
            <a:pPr eaLnBrk="1" hangingPunct="1">
              <a:buFont typeface="Monotype Sorts" charset="0"/>
              <a:buNone/>
            </a:pPr>
            <a:r>
              <a:rPr lang="en-US" altLang="zh-CN" sz="1600" b="1" dirty="0">
                <a:solidFill>
                  <a:srgbClr val="FF0000"/>
                </a:solidFill>
                <a:latin typeface="Courier New" panose="02070309020205020404" pitchFamily="49" charset="0"/>
                <a:ea typeface="宋体" charset="0"/>
                <a:cs typeface="Courier New" panose="02070309020205020404" pitchFamily="49" charset="0"/>
              </a:rPr>
              <a:t>    Condition </a:t>
            </a:r>
            <a:r>
              <a:rPr lang="en-US" altLang="zh-CN" sz="1600" b="1" dirty="0" err="1">
                <a:solidFill>
                  <a:srgbClr val="FF0000"/>
                </a:solidFill>
                <a:latin typeface="Courier New" panose="02070309020205020404" pitchFamily="49" charset="0"/>
                <a:ea typeface="宋体" charset="0"/>
                <a:cs typeface="Courier New" panose="02070309020205020404" pitchFamily="49" charset="0"/>
              </a:rPr>
              <a:t>notFull</a:t>
            </a:r>
            <a:r>
              <a:rPr lang="en-US" altLang="zh-CN" sz="1600" b="1" dirty="0">
                <a:solidFill>
                  <a:srgbClr val="FF0000"/>
                </a:solidFill>
                <a:latin typeface="Courier New" panose="02070309020205020404" pitchFamily="49" charset="0"/>
                <a:ea typeface="宋体" charset="0"/>
                <a:cs typeface="Courier New" panose="02070309020205020404" pitchFamily="49" charset="0"/>
              </a:rPr>
              <a:t>, </a:t>
            </a:r>
            <a:r>
              <a:rPr lang="en-US" altLang="zh-CN" sz="1600" b="1" dirty="0" err="1">
                <a:solidFill>
                  <a:srgbClr val="FF0000"/>
                </a:solidFill>
                <a:latin typeface="Courier New" panose="02070309020205020404" pitchFamily="49" charset="0"/>
                <a:ea typeface="宋体" charset="0"/>
                <a:cs typeface="Courier New" panose="02070309020205020404" pitchFamily="49" charset="0"/>
              </a:rPr>
              <a:t>notEmpty</a:t>
            </a:r>
            <a:r>
              <a:rPr lang="en-US" altLang="zh-CN" sz="1600" b="1" dirty="0">
                <a:solidFill>
                  <a:srgbClr val="FF0000"/>
                </a:solidFill>
                <a:latin typeface="Courier New" panose="02070309020205020404" pitchFamily="49" charset="0"/>
                <a:ea typeface="宋体" charset="0"/>
                <a:cs typeface="Courier New" panose="02070309020205020404" pitchFamily="49" charset="0"/>
              </a:rPr>
              <a:t>;</a:t>
            </a:r>
            <a:endParaRPr lang="en-US" altLang="zh-CN" sz="1600" b="1" dirty="0">
              <a:latin typeface="Courier New" panose="02070309020205020404" pitchFamily="49" charset="0"/>
              <a:ea typeface="宋体" charset="0"/>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a:t>
            </a:r>
          </a:p>
        </p:txBody>
      </p:sp>
      <p:cxnSp>
        <p:nvCxnSpPr>
          <p:cNvPr id="6" name="直接箭头连接符 5"/>
          <p:cNvCxnSpPr/>
          <p:nvPr/>
        </p:nvCxnSpPr>
        <p:spPr>
          <a:xfrm flipH="1">
            <a:off x="4799856" y="4221088"/>
            <a:ext cx="1728192" cy="93610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94E4AD59-1D90-836C-64F2-6F0BD5FE9172}"/>
              </a:ext>
            </a:extLst>
          </p:cNvPr>
          <p:cNvSpPr>
            <a:spLocks noGrp="1"/>
          </p:cNvSpPr>
          <p:nvPr>
            <p:ph type="title"/>
          </p:nvPr>
        </p:nvSpPr>
        <p:spPr/>
        <p:txBody>
          <a:bodyPr>
            <a:normAutofit/>
          </a:bodyPr>
          <a:lstStyle/>
          <a:p>
            <a:r>
              <a:rPr lang="zh-CN" altLang="en-US" dirty="0"/>
              <a:t>用管程解决生产者</a:t>
            </a:r>
            <a:r>
              <a:rPr lang="en-US" altLang="zh-CN" dirty="0"/>
              <a:t>-</a:t>
            </a:r>
            <a:r>
              <a:rPr lang="zh-CN" altLang="en-US" dirty="0"/>
              <a:t>消费者问题</a:t>
            </a:r>
          </a:p>
        </p:txBody>
      </p:sp>
    </p:spTree>
    <p:extLst>
      <p:ext uri="{BB962C8B-B14F-4D97-AF65-F5344CB8AC3E}">
        <p14:creationId xmlns:p14="http://schemas.microsoft.com/office/powerpoint/2010/main" val="21161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27719" y="1857364"/>
            <a:ext cx="2084033" cy="428628"/>
            <a:chOff x="597243" y="1000114"/>
            <a:chExt cx="2084033" cy="428628"/>
          </a:xfrm>
        </p:grpSpPr>
        <p:sp>
          <p:nvSpPr>
            <p:cNvPr id="9" name="内容占位符 2"/>
            <p:cNvSpPr txBox="1">
              <a:spLocks/>
            </p:cNvSpPr>
            <p:nvPr/>
          </p:nvSpPr>
          <p:spPr>
            <a:xfrm>
              <a:off x="895326" y="1000114"/>
              <a:ext cx="178595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a:t>Hansen</a:t>
              </a:r>
              <a:r>
                <a:rPr lang="zh-CN" altLang="en-US" dirty="0"/>
                <a:t>管程</a:t>
              </a:r>
            </a:p>
          </p:txBody>
        </p:sp>
        <p:sp>
          <p:nvSpPr>
            <p:cNvPr id="12" name="TextBox 11"/>
            <p:cNvSpPr txBox="1"/>
            <p:nvPr/>
          </p:nvSpPr>
          <p:spPr>
            <a:xfrm>
              <a:off x="59724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2950478" y="2200040"/>
            <a:ext cx="3426584" cy="428628"/>
            <a:chOff x="1020004" y="1342790"/>
            <a:chExt cx="3426584" cy="428628"/>
          </a:xfrm>
        </p:grpSpPr>
        <p:sp>
          <p:nvSpPr>
            <p:cNvPr id="15" name="内容占位符 2"/>
            <p:cNvSpPr txBox="1">
              <a:spLocks/>
            </p:cNvSpPr>
            <p:nvPr/>
          </p:nvSpPr>
          <p:spPr>
            <a:xfrm>
              <a:off x="1160440" y="1342790"/>
              <a:ext cx="328614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主要用于真实</a:t>
              </a:r>
              <a:r>
                <a:rPr lang="en-US" altLang="zh-CN" dirty="0"/>
                <a:t>OS</a:t>
              </a:r>
              <a:r>
                <a:rPr lang="zh-CN" altLang="en-US" dirty="0"/>
                <a:t>和</a:t>
              </a:r>
              <a:r>
                <a:rPr lang="en-US" altLang="zh-CN" dirty="0"/>
                <a:t>Java</a:t>
              </a:r>
              <a:r>
                <a:rPr lang="zh-CN" altLang="en-US" dirty="0"/>
                <a:t>中</a:t>
              </a:r>
            </a:p>
          </p:txBody>
        </p:sp>
        <p:pic>
          <p:nvPicPr>
            <p:cNvPr id="11" name="图片 10" descr="小点1.png"/>
            <p:cNvPicPr>
              <a:picLocks noChangeAspect="1"/>
            </p:cNvPicPr>
            <p:nvPr/>
          </p:nvPicPr>
          <p:blipFill>
            <a:blip r:embed="rId2" cstate="print"/>
            <a:stretch>
              <a:fillRect/>
            </a:stretch>
          </p:blipFill>
          <p:spPr>
            <a:xfrm>
              <a:off x="1020004" y="1449380"/>
              <a:ext cx="151066" cy="148997"/>
            </a:xfrm>
            <a:prstGeom prst="rect">
              <a:avLst/>
            </a:prstGeom>
            <a:effectLst/>
          </p:spPr>
        </p:pic>
      </p:grpSp>
      <p:grpSp>
        <p:nvGrpSpPr>
          <p:cNvPr id="2" name="组合 1"/>
          <p:cNvGrpSpPr/>
          <p:nvPr/>
        </p:nvGrpSpPr>
        <p:grpSpPr>
          <a:xfrm>
            <a:off x="6329809" y="1857364"/>
            <a:ext cx="2084033" cy="428628"/>
            <a:chOff x="4399333" y="1000114"/>
            <a:chExt cx="2084033" cy="428628"/>
          </a:xfrm>
        </p:grpSpPr>
        <p:sp>
          <p:nvSpPr>
            <p:cNvPr id="13" name="内容占位符 2"/>
            <p:cNvSpPr txBox="1">
              <a:spLocks/>
            </p:cNvSpPr>
            <p:nvPr/>
          </p:nvSpPr>
          <p:spPr>
            <a:xfrm>
              <a:off x="4697416" y="1000114"/>
              <a:ext cx="178595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a:t>Hoare</a:t>
              </a:r>
              <a:r>
                <a:rPr lang="zh-CN" altLang="en-US" dirty="0"/>
                <a:t>管程</a:t>
              </a:r>
            </a:p>
          </p:txBody>
        </p:sp>
        <p:sp>
          <p:nvSpPr>
            <p:cNvPr id="14" name="TextBox 13"/>
            <p:cNvSpPr txBox="1"/>
            <p:nvPr/>
          </p:nvSpPr>
          <p:spPr>
            <a:xfrm>
              <a:off x="439933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6747336" y="2200040"/>
            <a:ext cx="2360246" cy="428628"/>
            <a:chOff x="4816862" y="1342790"/>
            <a:chExt cx="2360246" cy="428628"/>
          </a:xfrm>
        </p:grpSpPr>
        <p:sp>
          <p:nvSpPr>
            <p:cNvPr id="21" name="内容占位符 2"/>
            <p:cNvSpPr txBox="1">
              <a:spLocks/>
            </p:cNvSpPr>
            <p:nvPr/>
          </p:nvSpPr>
          <p:spPr>
            <a:xfrm>
              <a:off x="4962530" y="1342790"/>
              <a:ext cx="22145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主要见于教材中</a:t>
              </a:r>
            </a:p>
          </p:txBody>
        </p:sp>
        <p:pic>
          <p:nvPicPr>
            <p:cNvPr id="22" name="图片 21" descr="小点1.png"/>
            <p:cNvPicPr>
              <a:picLocks noChangeAspect="1"/>
            </p:cNvPicPr>
            <p:nvPr/>
          </p:nvPicPr>
          <p:blipFill>
            <a:blip r:embed="rId2" cstate="print"/>
            <a:stretch>
              <a:fillRect/>
            </a:stretch>
          </p:blipFill>
          <p:spPr>
            <a:xfrm>
              <a:off x="4816862" y="1449380"/>
              <a:ext cx="151066" cy="148997"/>
            </a:xfrm>
            <a:prstGeom prst="rect">
              <a:avLst/>
            </a:prstGeom>
            <a:effectLst/>
          </p:spPr>
        </p:pic>
      </p:grpSp>
      <p:sp>
        <p:nvSpPr>
          <p:cNvPr id="23" name="Line 4"/>
          <p:cNvSpPr>
            <a:spLocks noChangeShapeType="1"/>
          </p:cNvSpPr>
          <p:nvPr/>
        </p:nvSpPr>
        <p:spPr bwMode="auto">
          <a:xfrm flipV="1">
            <a:off x="6254824" y="1761316"/>
            <a:ext cx="0" cy="4068000"/>
          </a:xfrm>
          <a:prstGeom prst="line">
            <a:avLst/>
          </a:prstGeom>
          <a:noFill/>
          <a:ln w="38100">
            <a:solidFill>
              <a:srgbClr val="11576A"/>
            </a:solidFill>
            <a:round/>
            <a:headEnd/>
            <a:tailEnd/>
          </a:ln>
          <a:extLst>
            <a:ext uri="{909E8E84-426E-40dd-AFC4-6F175D3DCCD1}">
              <a14:hiddenFill xmlns="" xmlns:a14="http://schemas.microsoft.com/office/drawing/2010/main">
                <a:noFill/>
              </a14:hiddenFill>
            </a:ext>
          </a:extLst>
        </p:spPr>
        <p:txBody>
          <a:bodyPr/>
          <a:lstStyle/>
          <a:p>
            <a:endParaRPr lang="zh-CN" altLang="en-US" sz="1600" b="1">
              <a:solidFill>
                <a:srgbClr val="11576A"/>
              </a:solidFill>
              <a:latin typeface="+mn-ea"/>
            </a:endParaRPr>
          </a:p>
        </p:txBody>
      </p:sp>
      <p:grpSp>
        <p:nvGrpSpPr>
          <p:cNvPr id="4" name="组合 3"/>
          <p:cNvGrpSpPr/>
          <p:nvPr/>
        </p:nvGrpSpPr>
        <p:grpSpPr>
          <a:xfrm>
            <a:off x="2673424" y="2636410"/>
            <a:ext cx="2773060" cy="864028"/>
            <a:chOff x="742950" y="1779160"/>
            <a:chExt cx="2773060" cy="864028"/>
          </a:xfrm>
        </p:grpSpPr>
        <p:sp>
          <p:nvSpPr>
            <p:cNvPr id="24" name="Text Box 5"/>
            <p:cNvSpPr txBox="1">
              <a:spLocks noChangeArrowheads="1"/>
            </p:cNvSpPr>
            <p:nvPr/>
          </p:nvSpPr>
          <p:spPr bwMode="auto">
            <a:xfrm>
              <a:off x="742950" y="1779160"/>
              <a:ext cx="1524000" cy="830997"/>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l.acquire</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x.wait</a:t>
              </a:r>
              <a:r>
                <a:rPr lang="en-US" altLang="zh-CN" sz="1600" b="1" dirty="0">
                  <a:latin typeface="Courier New" panose="02070309020205020404" pitchFamily="49" charset="0"/>
                  <a:ea typeface="+mn-ea"/>
                  <a:cs typeface="Courier New" panose="02070309020205020404" pitchFamily="49" charset="0"/>
                </a:rPr>
                <a:t>()</a:t>
              </a:r>
            </a:p>
          </p:txBody>
        </p:sp>
        <p:sp>
          <p:nvSpPr>
            <p:cNvPr id="27" name="Text Box 11"/>
            <p:cNvSpPr txBox="1">
              <a:spLocks noChangeArrowheads="1"/>
            </p:cNvSpPr>
            <p:nvPr/>
          </p:nvSpPr>
          <p:spPr bwMode="auto">
            <a:xfrm>
              <a:off x="2266950" y="2304634"/>
              <a:ext cx="124906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solidFill>
                    <a:srgbClr val="11576A"/>
                  </a:solidFill>
                  <a:latin typeface="+mn-ea"/>
                  <a:ea typeface="+mn-ea"/>
                  <a:cs typeface="宋体" charset="0"/>
                </a:rPr>
                <a:t>T1</a:t>
              </a:r>
              <a:r>
                <a:rPr lang="zh-CN" altLang="en-US" sz="1600" b="1" dirty="0">
                  <a:solidFill>
                    <a:srgbClr val="11576A"/>
                  </a:solidFill>
                  <a:latin typeface="+mn-ea"/>
                  <a:ea typeface="+mn-ea"/>
                  <a:cs typeface="宋体" charset="0"/>
                </a:rPr>
                <a:t>进入等待</a:t>
              </a:r>
              <a:endParaRPr lang="en-US" altLang="zh-CN" sz="1600" b="1" dirty="0">
                <a:solidFill>
                  <a:srgbClr val="11576A"/>
                </a:solidFill>
                <a:latin typeface="+mn-ea"/>
                <a:ea typeface="+mn-ea"/>
                <a:cs typeface="宋体" charset="0"/>
              </a:endParaRPr>
            </a:p>
          </p:txBody>
        </p:sp>
      </p:grpSp>
      <p:grpSp>
        <p:nvGrpSpPr>
          <p:cNvPr id="6" name="组合 5"/>
          <p:cNvGrpSpPr/>
          <p:nvPr/>
        </p:nvGrpSpPr>
        <p:grpSpPr>
          <a:xfrm>
            <a:off x="2673426" y="4929200"/>
            <a:ext cx="3196253" cy="584775"/>
            <a:chOff x="742950" y="4071948"/>
            <a:chExt cx="3196253" cy="584775"/>
          </a:xfrm>
        </p:grpSpPr>
        <p:sp>
          <p:nvSpPr>
            <p:cNvPr id="26" name="Text Box 8"/>
            <p:cNvSpPr txBox="1">
              <a:spLocks noChangeArrowheads="1"/>
            </p:cNvSpPr>
            <p:nvPr/>
          </p:nvSpPr>
          <p:spPr bwMode="auto">
            <a:xfrm>
              <a:off x="742950" y="4071948"/>
              <a:ext cx="1524000" cy="584775"/>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a:latin typeface="Courier New" panose="02070309020205020404" pitchFamily="49" charset="0"/>
                  <a:ea typeface="+mn-ea"/>
                  <a:cs typeface="Courier New" panose="02070309020205020404" pitchFamily="49" charset="0"/>
                </a:rPr>
                <a:t>l.release()</a:t>
              </a:r>
            </a:p>
          </p:txBody>
        </p:sp>
        <p:sp>
          <p:nvSpPr>
            <p:cNvPr id="29" name="Text Box 14"/>
            <p:cNvSpPr txBox="1">
              <a:spLocks noChangeArrowheads="1"/>
            </p:cNvSpPr>
            <p:nvPr/>
          </p:nvSpPr>
          <p:spPr bwMode="auto">
            <a:xfrm>
              <a:off x="2266950" y="4087823"/>
              <a:ext cx="167225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solidFill>
                    <a:srgbClr val="11576A"/>
                  </a:solidFill>
                  <a:latin typeface="+mn-ea"/>
                  <a:ea typeface="+mn-ea"/>
                  <a:cs typeface="宋体" charset="0"/>
                </a:rPr>
                <a:t>T1</a:t>
              </a:r>
              <a:r>
                <a:rPr lang="zh-CN" altLang="en-US" sz="1600" b="1" dirty="0">
                  <a:solidFill>
                    <a:srgbClr val="11576A"/>
                  </a:solidFill>
                  <a:latin typeface="+mn-ea"/>
                  <a:ea typeface="+mn-ea"/>
                  <a:cs typeface="宋体" charset="0"/>
                </a:rPr>
                <a:t>恢复管程执行</a:t>
              </a:r>
              <a:endParaRPr lang="en-US" altLang="zh-CN" sz="1600" b="1" dirty="0">
                <a:solidFill>
                  <a:srgbClr val="11576A"/>
                </a:solidFill>
                <a:latin typeface="+mn-ea"/>
                <a:ea typeface="+mn-ea"/>
                <a:cs typeface="宋体" charset="0"/>
              </a:endParaRPr>
            </a:p>
          </p:txBody>
        </p:sp>
      </p:grpSp>
      <p:grpSp>
        <p:nvGrpSpPr>
          <p:cNvPr id="5" name="组合 4"/>
          <p:cNvGrpSpPr/>
          <p:nvPr/>
        </p:nvGrpSpPr>
        <p:grpSpPr>
          <a:xfrm>
            <a:off x="3262114" y="3527012"/>
            <a:ext cx="2764110" cy="1352412"/>
            <a:chOff x="1331640" y="2669762"/>
            <a:chExt cx="2764110" cy="1352412"/>
          </a:xfrm>
        </p:grpSpPr>
        <p:sp>
          <p:nvSpPr>
            <p:cNvPr id="25" name="Text Box 7"/>
            <p:cNvSpPr txBox="1">
              <a:spLocks noChangeArrowheads="1"/>
            </p:cNvSpPr>
            <p:nvPr/>
          </p:nvSpPr>
          <p:spPr bwMode="auto">
            <a:xfrm>
              <a:off x="2571750" y="2698735"/>
              <a:ext cx="1524000" cy="1323439"/>
            </a:xfrm>
            <a:prstGeom prst="rect">
              <a:avLst/>
            </a:prstGeom>
            <a:gradFill>
              <a:gsLst>
                <a:gs pos="100000">
                  <a:srgbClr val="33FFFF"/>
                </a:gs>
                <a:gs pos="0">
                  <a:srgbClr val="CCFFFF"/>
                </a:gs>
                <a:gs pos="100000">
                  <a:schemeClr val="accent1">
                    <a:tint val="23500"/>
                    <a:satMod val="160000"/>
                  </a:schemeClr>
                </a:gs>
              </a:gsLst>
              <a:lin ang="5400000" scaled="0"/>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l.acquire</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x.signal</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l.release</a:t>
              </a:r>
              <a:r>
                <a:rPr lang="en-US" altLang="zh-CN" sz="1600" b="1" dirty="0">
                  <a:latin typeface="Courier New" panose="02070309020205020404" pitchFamily="49" charset="0"/>
                  <a:ea typeface="+mn-ea"/>
                  <a:cs typeface="Courier New" panose="02070309020205020404" pitchFamily="49" charset="0"/>
                </a:rPr>
                <a:t>()</a:t>
              </a:r>
            </a:p>
          </p:txBody>
        </p:sp>
        <p:sp>
          <p:nvSpPr>
            <p:cNvPr id="28" name="Text Box 12"/>
            <p:cNvSpPr txBox="1">
              <a:spLocks noChangeArrowheads="1"/>
            </p:cNvSpPr>
            <p:nvPr/>
          </p:nvSpPr>
          <p:spPr bwMode="auto">
            <a:xfrm>
              <a:off x="1331640" y="2669762"/>
              <a:ext cx="124906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solidFill>
                    <a:srgbClr val="11576A"/>
                  </a:solidFill>
                  <a:latin typeface="+mn-ea"/>
                  <a:ea typeface="+mn-ea"/>
                  <a:cs typeface="宋体" charset="0"/>
                </a:rPr>
                <a:t>T2</a:t>
              </a:r>
              <a:r>
                <a:rPr lang="zh-CN" altLang="en-US" sz="1600" b="1" dirty="0">
                  <a:solidFill>
                    <a:srgbClr val="11576A"/>
                  </a:solidFill>
                  <a:latin typeface="+mn-ea"/>
                  <a:ea typeface="+mn-ea"/>
                  <a:cs typeface="宋体" charset="0"/>
                </a:rPr>
                <a:t>进入管程</a:t>
              </a:r>
              <a:endParaRPr lang="en-US" altLang="zh-CN" sz="1600" b="1" dirty="0">
                <a:solidFill>
                  <a:srgbClr val="11576A"/>
                </a:solidFill>
                <a:latin typeface="+mn-ea"/>
                <a:ea typeface="+mn-ea"/>
                <a:cs typeface="宋体" charset="0"/>
              </a:endParaRPr>
            </a:p>
          </p:txBody>
        </p:sp>
        <p:sp>
          <p:nvSpPr>
            <p:cNvPr id="30" name="Text Box 15"/>
            <p:cNvSpPr txBox="1">
              <a:spLocks noChangeArrowheads="1"/>
            </p:cNvSpPr>
            <p:nvPr/>
          </p:nvSpPr>
          <p:spPr bwMode="auto">
            <a:xfrm>
              <a:off x="1378724" y="3673356"/>
              <a:ext cx="124906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solidFill>
                    <a:srgbClr val="11576A"/>
                  </a:solidFill>
                  <a:latin typeface="+mn-ea"/>
                  <a:ea typeface="+mn-ea"/>
                  <a:cs typeface="宋体" charset="0"/>
                </a:rPr>
                <a:t>T2</a:t>
              </a:r>
              <a:r>
                <a:rPr lang="zh-CN" altLang="en-US" sz="1600" b="1" dirty="0">
                  <a:solidFill>
                    <a:srgbClr val="11576A"/>
                  </a:solidFill>
                  <a:latin typeface="+mn-ea"/>
                  <a:ea typeface="+mn-ea"/>
                  <a:cs typeface="宋体" charset="0"/>
                </a:rPr>
                <a:t>退出管程</a:t>
              </a:r>
              <a:endParaRPr lang="en-US" altLang="zh-CN" sz="1600" b="1" dirty="0">
                <a:solidFill>
                  <a:srgbClr val="11576A"/>
                </a:solidFill>
                <a:latin typeface="+mn-ea"/>
                <a:ea typeface="+mn-ea"/>
                <a:cs typeface="宋体" charset="0"/>
              </a:endParaRPr>
            </a:p>
          </p:txBody>
        </p:sp>
      </p:grpSp>
      <p:grpSp>
        <p:nvGrpSpPr>
          <p:cNvPr id="16" name="组合 15"/>
          <p:cNvGrpSpPr/>
          <p:nvPr/>
        </p:nvGrpSpPr>
        <p:grpSpPr>
          <a:xfrm>
            <a:off x="6559626" y="2636410"/>
            <a:ext cx="2784281" cy="838628"/>
            <a:chOff x="4629150" y="1779160"/>
            <a:chExt cx="2784281" cy="838628"/>
          </a:xfrm>
        </p:grpSpPr>
        <p:sp>
          <p:nvSpPr>
            <p:cNvPr id="31" name="Text Box 20"/>
            <p:cNvSpPr txBox="1">
              <a:spLocks noChangeArrowheads="1"/>
            </p:cNvSpPr>
            <p:nvPr/>
          </p:nvSpPr>
          <p:spPr bwMode="auto">
            <a:xfrm>
              <a:off x="4629150" y="1779160"/>
              <a:ext cx="1524000" cy="830997"/>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l.acquire</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x.wait</a:t>
              </a:r>
              <a:r>
                <a:rPr lang="en-US" altLang="zh-CN" sz="1600" b="1" dirty="0">
                  <a:latin typeface="Courier New" panose="02070309020205020404" pitchFamily="49" charset="0"/>
                  <a:ea typeface="+mn-ea"/>
                  <a:cs typeface="Courier New" panose="02070309020205020404" pitchFamily="49" charset="0"/>
                </a:rPr>
                <a:t>()</a:t>
              </a:r>
            </a:p>
          </p:txBody>
        </p:sp>
        <p:sp>
          <p:nvSpPr>
            <p:cNvPr id="35" name="Text Box 24"/>
            <p:cNvSpPr txBox="1">
              <a:spLocks noChangeArrowheads="1"/>
            </p:cNvSpPr>
            <p:nvPr/>
          </p:nvSpPr>
          <p:spPr bwMode="auto">
            <a:xfrm>
              <a:off x="6153150" y="2279234"/>
              <a:ext cx="126028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a:solidFill>
                    <a:srgbClr val="11576A"/>
                  </a:solidFill>
                  <a:latin typeface="+mn-ea"/>
                  <a:ea typeface="+mn-ea"/>
                  <a:cs typeface="宋体" charset="0"/>
                </a:rPr>
                <a:t>T1</a:t>
              </a:r>
              <a:r>
                <a:rPr lang="zh-CN" altLang="en-US" sz="1600" b="1" dirty="0">
                  <a:solidFill>
                    <a:srgbClr val="11576A"/>
                  </a:solidFill>
                  <a:latin typeface="+mn-ea"/>
                  <a:ea typeface="+mn-ea"/>
                  <a:cs typeface="宋体" charset="0"/>
                </a:rPr>
                <a:t>进入等待</a:t>
              </a:r>
            </a:p>
          </p:txBody>
        </p:sp>
      </p:grpSp>
      <p:grpSp>
        <p:nvGrpSpPr>
          <p:cNvPr id="18" name="组合 17"/>
          <p:cNvGrpSpPr/>
          <p:nvPr/>
        </p:nvGrpSpPr>
        <p:grpSpPr>
          <a:xfrm>
            <a:off x="6559624" y="4500570"/>
            <a:ext cx="3194650" cy="694154"/>
            <a:chOff x="4629150" y="3643320"/>
            <a:chExt cx="3194650" cy="694154"/>
          </a:xfrm>
        </p:grpSpPr>
        <p:sp>
          <p:nvSpPr>
            <p:cNvPr id="33" name="Text Box 22"/>
            <p:cNvSpPr txBox="1">
              <a:spLocks noChangeArrowheads="1"/>
            </p:cNvSpPr>
            <p:nvPr/>
          </p:nvSpPr>
          <p:spPr bwMode="auto">
            <a:xfrm>
              <a:off x="4629150" y="3690945"/>
              <a:ext cx="1524000" cy="584775"/>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l.release</a:t>
              </a:r>
              <a:r>
                <a:rPr lang="en-US" altLang="zh-CN" sz="1600" b="1" dirty="0">
                  <a:latin typeface="Courier New" panose="02070309020205020404" pitchFamily="49" charset="0"/>
                  <a:ea typeface="+mn-ea"/>
                  <a:cs typeface="Courier New" panose="02070309020205020404" pitchFamily="49" charset="0"/>
                </a:rPr>
                <a:t>()</a:t>
              </a:r>
            </a:p>
          </p:txBody>
        </p:sp>
        <p:sp>
          <p:nvSpPr>
            <p:cNvPr id="37" name="Text Box 27"/>
            <p:cNvSpPr txBox="1">
              <a:spLocks noChangeArrowheads="1"/>
            </p:cNvSpPr>
            <p:nvPr/>
          </p:nvSpPr>
          <p:spPr bwMode="auto">
            <a:xfrm>
              <a:off x="6153150" y="3643320"/>
              <a:ext cx="167065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a:solidFill>
                    <a:srgbClr val="11576A"/>
                  </a:solidFill>
                  <a:latin typeface="+mn-ea"/>
                  <a:ea typeface="+mn-ea"/>
                  <a:cs typeface="宋体" charset="0"/>
                </a:rPr>
                <a:t>T1</a:t>
              </a:r>
              <a:r>
                <a:rPr lang="zh-CN" altLang="en-US" sz="1600" b="1" dirty="0">
                  <a:solidFill>
                    <a:srgbClr val="11576A"/>
                  </a:solidFill>
                  <a:latin typeface="+mn-ea"/>
                  <a:ea typeface="+mn-ea"/>
                  <a:cs typeface="宋体" charset="0"/>
                </a:rPr>
                <a:t>恢复管程执行</a:t>
              </a:r>
            </a:p>
          </p:txBody>
        </p:sp>
        <p:sp>
          <p:nvSpPr>
            <p:cNvPr id="39" name="Text Box 30"/>
            <p:cNvSpPr txBox="1">
              <a:spLocks noChangeArrowheads="1"/>
            </p:cNvSpPr>
            <p:nvPr/>
          </p:nvSpPr>
          <p:spPr bwMode="auto">
            <a:xfrm>
              <a:off x="6153150" y="3998920"/>
              <a:ext cx="910827"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solidFill>
                    <a:srgbClr val="11576A"/>
                  </a:solidFill>
                  <a:latin typeface="+mn-ea"/>
                  <a:ea typeface="+mn-ea"/>
                  <a:cs typeface="宋体" charset="0"/>
                </a:rPr>
                <a:t>T1 </a:t>
              </a:r>
              <a:r>
                <a:rPr lang="zh-CN" altLang="en-US" sz="1600" b="1" dirty="0">
                  <a:solidFill>
                    <a:srgbClr val="11576A"/>
                  </a:solidFill>
                  <a:latin typeface="+mn-ea"/>
                  <a:ea typeface="+mn-ea"/>
                  <a:cs typeface="宋体" charset="0"/>
                </a:rPr>
                <a:t>结束</a:t>
              </a:r>
              <a:endParaRPr lang="en-US" altLang="zh-CN" sz="1600" b="1" dirty="0">
                <a:solidFill>
                  <a:srgbClr val="11576A"/>
                </a:solidFill>
                <a:latin typeface="+mn-ea"/>
                <a:ea typeface="+mn-ea"/>
                <a:cs typeface="宋体" charset="0"/>
              </a:endParaRPr>
            </a:p>
          </p:txBody>
        </p:sp>
      </p:grpSp>
      <p:grpSp>
        <p:nvGrpSpPr>
          <p:cNvPr id="19" name="组合 18"/>
          <p:cNvGrpSpPr/>
          <p:nvPr/>
        </p:nvGrpSpPr>
        <p:grpSpPr>
          <a:xfrm>
            <a:off x="6743190" y="5194724"/>
            <a:ext cx="3169234" cy="608174"/>
            <a:chOff x="4812716" y="4337474"/>
            <a:chExt cx="3169234" cy="608174"/>
          </a:xfrm>
        </p:grpSpPr>
        <p:sp>
          <p:nvSpPr>
            <p:cNvPr id="34" name="Text Box 23"/>
            <p:cNvSpPr txBox="1">
              <a:spLocks noChangeArrowheads="1"/>
            </p:cNvSpPr>
            <p:nvPr/>
          </p:nvSpPr>
          <p:spPr bwMode="auto">
            <a:xfrm>
              <a:off x="6457950" y="4360873"/>
              <a:ext cx="1524000" cy="584775"/>
            </a:xfrm>
            <a:prstGeom prst="rect">
              <a:avLst/>
            </a:prstGeom>
            <a:gradFill>
              <a:gsLst>
                <a:gs pos="100000">
                  <a:srgbClr val="33FFFF"/>
                </a:gs>
                <a:gs pos="0">
                  <a:srgbClr val="CCFFFF"/>
                </a:gs>
                <a:gs pos="100000">
                  <a:schemeClr val="accent1">
                    <a:tint val="23500"/>
                    <a:satMod val="160000"/>
                  </a:schemeClr>
                </a:gs>
              </a:gsLst>
              <a:lin ang="5400000" scaled="0"/>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a:latin typeface="Courier New" panose="02070309020205020404" pitchFamily="49" charset="0"/>
                  <a:ea typeface="+mn-ea"/>
                  <a:cs typeface="Courier New" panose="02070309020205020404" pitchFamily="49" charset="0"/>
                </a:rPr>
                <a:t>l.release()</a:t>
              </a:r>
            </a:p>
          </p:txBody>
        </p:sp>
        <p:sp>
          <p:nvSpPr>
            <p:cNvPr id="40" name="Text Box 31"/>
            <p:cNvSpPr txBox="1">
              <a:spLocks noChangeArrowheads="1"/>
            </p:cNvSpPr>
            <p:nvPr/>
          </p:nvSpPr>
          <p:spPr bwMode="auto">
            <a:xfrm>
              <a:off x="4812716" y="4337474"/>
              <a:ext cx="167065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a:solidFill>
                    <a:srgbClr val="11576A"/>
                  </a:solidFill>
                  <a:latin typeface="+mn-ea"/>
                  <a:ea typeface="+mn-ea"/>
                  <a:cs typeface="宋体" charset="0"/>
                </a:rPr>
                <a:t>T2</a:t>
              </a:r>
              <a:r>
                <a:rPr lang="zh-CN" altLang="en-US" sz="1600" b="1" dirty="0">
                  <a:solidFill>
                    <a:srgbClr val="11576A"/>
                  </a:solidFill>
                  <a:latin typeface="+mn-ea"/>
                  <a:ea typeface="+mn-ea"/>
                  <a:cs typeface="宋体" charset="0"/>
                </a:rPr>
                <a:t>恢复管程执行</a:t>
              </a:r>
            </a:p>
          </p:txBody>
        </p:sp>
      </p:grpSp>
      <p:grpSp>
        <p:nvGrpSpPr>
          <p:cNvPr id="17" name="组合 16"/>
          <p:cNvGrpSpPr/>
          <p:nvPr/>
        </p:nvGrpSpPr>
        <p:grpSpPr>
          <a:xfrm>
            <a:off x="7125776" y="3541033"/>
            <a:ext cx="2786648" cy="885296"/>
            <a:chOff x="5195302" y="2683783"/>
            <a:chExt cx="2786648" cy="885296"/>
          </a:xfrm>
        </p:grpSpPr>
        <p:sp>
          <p:nvSpPr>
            <p:cNvPr id="32" name="Text Box 21"/>
            <p:cNvSpPr txBox="1">
              <a:spLocks noChangeArrowheads="1"/>
            </p:cNvSpPr>
            <p:nvPr/>
          </p:nvSpPr>
          <p:spPr bwMode="auto">
            <a:xfrm>
              <a:off x="6457950" y="2713023"/>
              <a:ext cx="1524000" cy="830997"/>
            </a:xfrm>
            <a:prstGeom prst="rect">
              <a:avLst/>
            </a:prstGeom>
            <a:gradFill>
              <a:gsLst>
                <a:gs pos="100000">
                  <a:srgbClr val="33FFFF"/>
                </a:gs>
                <a:gs pos="0">
                  <a:srgbClr val="CCFFFF"/>
                </a:gs>
                <a:gs pos="100000">
                  <a:schemeClr val="accent1">
                    <a:tint val="23500"/>
                    <a:satMod val="160000"/>
                  </a:schemeClr>
                </a:gs>
              </a:gsLst>
              <a:lin ang="5400000" scaled="0"/>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a:latin typeface="Courier New" panose="02070309020205020404" pitchFamily="49" charset="0"/>
                  <a:ea typeface="+mn-ea"/>
                  <a:cs typeface="Courier New" panose="02070309020205020404" pitchFamily="49" charset="0"/>
                </a:rPr>
                <a:t>l.acquire()</a:t>
              </a:r>
            </a:p>
            <a:p>
              <a:pPr eaLnBrk="1" hangingPunct="1">
                <a:buFont typeface="Monotype Sorts" charset="0"/>
                <a:buNone/>
              </a:pPr>
              <a:r>
                <a:rPr lang="en-US" altLang="zh-CN" sz="1600" b="1">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a:latin typeface="Courier New" panose="02070309020205020404" pitchFamily="49" charset="0"/>
                  <a:ea typeface="+mn-ea"/>
                  <a:cs typeface="Courier New" panose="02070309020205020404" pitchFamily="49" charset="0"/>
                </a:rPr>
                <a:t>x.signal()</a:t>
              </a:r>
            </a:p>
          </p:txBody>
        </p:sp>
        <p:sp>
          <p:nvSpPr>
            <p:cNvPr id="38" name="Text Box 28"/>
            <p:cNvSpPr txBox="1">
              <a:spLocks noChangeArrowheads="1"/>
            </p:cNvSpPr>
            <p:nvPr/>
          </p:nvSpPr>
          <p:spPr bwMode="auto">
            <a:xfrm>
              <a:off x="5220856" y="3230525"/>
              <a:ext cx="126028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a:solidFill>
                    <a:srgbClr val="11576A"/>
                  </a:solidFill>
                  <a:latin typeface="+mn-ea"/>
                  <a:ea typeface="+mn-ea"/>
                  <a:cs typeface="宋体" charset="0"/>
                </a:rPr>
                <a:t>T2</a:t>
              </a:r>
              <a:r>
                <a:rPr lang="zh-CN" altLang="en-US" sz="1600" b="1" dirty="0">
                  <a:solidFill>
                    <a:srgbClr val="11576A"/>
                  </a:solidFill>
                  <a:latin typeface="+mn-ea"/>
                  <a:ea typeface="+mn-ea"/>
                  <a:cs typeface="宋体" charset="0"/>
                </a:rPr>
                <a:t>进入等待</a:t>
              </a:r>
            </a:p>
          </p:txBody>
        </p:sp>
        <p:sp>
          <p:nvSpPr>
            <p:cNvPr id="41" name="Text Box 12"/>
            <p:cNvSpPr txBox="1">
              <a:spLocks noChangeArrowheads="1"/>
            </p:cNvSpPr>
            <p:nvPr/>
          </p:nvSpPr>
          <p:spPr bwMode="auto">
            <a:xfrm>
              <a:off x="5195302" y="2683783"/>
              <a:ext cx="124906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solidFill>
                    <a:srgbClr val="11576A"/>
                  </a:solidFill>
                  <a:latin typeface="+mn-ea"/>
                  <a:ea typeface="+mn-ea"/>
                  <a:cs typeface="宋体" charset="0"/>
                </a:rPr>
                <a:t>T2</a:t>
              </a:r>
              <a:r>
                <a:rPr lang="zh-CN" altLang="en-US" sz="1600" b="1" dirty="0">
                  <a:solidFill>
                    <a:srgbClr val="11576A"/>
                  </a:solidFill>
                  <a:latin typeface="+mn-ea"/>
                  <a:ea typeface="+mn-ea"/>
                  <a:cs typeface="宋体" charset="0"/>
                </a:rPr>
                <a:t>进入管程</a:t>
              </a:r>
              <a:endParaRPr lang="en-US" altLang="zh-CN" sz="1600" b="1" dirty="0">
                <a:solidFill>
                  <a:srgbClr val="11576A"/>
                </a:solidFill>
                <a:latin typeface="+mn-ea"/>
                <a:ea typeface="+mn-ea"/>
                <a:cs typeface="宋体" charset="0"/>
              </a:endParaRPr>
            </a:p>
          </p:txBody>
        </p:sp>
      </p:grpSp>
      <p:sp>
        <p:nvSpPr>
          <p:cNvPr id="20" name="文本框 19">
            <a:extLst>
              <a:ext uri="{FF2B5EF4-FFF2-40B4-BE49-F238E27FC236}">
                <a16:creationId xmlns:a16="http://schemas.microsoft.com/office/drawing/2014/main" id="{5373139A-34AA-9408-7B7D-6CA77F4ABF0A}"/>
              </a:ext>
            </a:extLst>
          </p:cNvPr>
          <p:cNvSpPr txBox="1"/>
          <p:nvPr/>
        </p:nvSpPr>
        <p:spPr>
          <a:xfrm>
            <a:off x="6623058" y="5949280"/>
            <a:ext cx="3505391" cy="369332"/>
          </a:xfrm>
          <a:prstGeom prst="rect">
            <a:avLst/>
          </a:prstGeom>
          <a:noFill/>
        </p:spPr>
        <p:txBody>
          <a:bodyPr wrap="square" rtlCol="0">
            <a:spAutoFit/>
          </a:bodyPr>
          <a:lstStyle/>
          <a:p>
            <a:r>
              <a:rPr lang="zh-CN" altLang="en-US" dirty="0"/>
              <a:t>这里锁的细节需要思考如何实现</a:t>
            </a:r>
          </a:p>
        </p:txBody>
      </p:sp>
      <p:cxnSp>
        <p:nvCxnSpPr>
          <p:cNvPr id="42" name="直接箭头连接符 41">
            <a:extLst>
              <a:ext uri="{FF2B5EF4-FFF2-40B4-BE49-F238E27FC236}">
                <a16:creationId xmlns:a16="http://schemas.microsoft.com/office/drawing/2014/main" id="{AB2B40A6-75A4-8408-C753-F28F99847637}"/>
              </a:ext>
            </a:extLst>
          </p:cNvPr>
          <p:cNvCxnSpPr/>
          <p:nvPr/>
        </p:nvCxnSpPr>
        <p:spPr bwMode="auto">
          <a:xfrm flipV="1">
            <a:off x="7824192" y="4463024"/>
            <a:ext cx="432048" cy="1456888"/>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
        <p:nvSpPr>
          <p:cNvPr id="36" name="标题 35">
            <a:extLst>
              <a:ext uri="{FF2B5EF4-FFF2-40B4-BE49-F238E27FC236}">
                <a16:creationId xmlns:a16="http://schemas.microsoft.com/office/drawing/2014/main" id="{725C0DB8-BB72-8274-3286-2606B4EF31B3}"/>
              </a:ext>
            </a:extLst>
          </p:cNvPr>
          <p:cNvSpPr>
            <a:spLocks noGrp="1"/>
          </p:cNvSpPr>
          <p:nvPr>
            <p:ph type="title"/>
          </p:nvPr>
        </p:nvSpPr>
        <p:spPr/>
        <p:txBody>
          <a:bodyPr>
            <a:normAutofit/>
          </a:bodyPr>
          <a:lstStyle/>
          <a:p>
            <a:r>
              <a:rPr lang="zh-CN" altLang="en-US" dirty="0"/>
              <a:t>管程条件变量的释放处理方式</a:t>
            </a:r>
          </a:p>
        </p:txBody>
      </p:sp>
    </p:spTree>
    <p:extLst>
      <p:ext uri="{BB962C8B-B14F-4D97-AF65-F5344CB8AC3E}">
        <p14:creationId xmlns:p14="http://schemas.microsoft.com/office/powerpoint/2010/main" val="35914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up)">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anim calcmode="lin" valueType="num">
                                      <p:cBhvr>
                                        <p:cTn id="64" dur="500" fill="hold"/>
                                        <p:tgtEl>
                                          <p:spTgt spid="20"/>
                                        </p:tgtEl>
                                        <p:attrNameLst>
                                          <p:attrName>ppt_x</p:attrName>
                                        </p:attrNameLst>
                                      </p:cBhvr>
                                      <p:tavLst>
                                        <p:tav tm="0">
                                          <p:val>
                                            <p:strVal val="#ppt_x"/>
                                          </p:val>
                                        </p:tav>
                                        <p:tav tm="100000">
                                          <p:val>
                                            <p:strVal val="#ppt_x"/>
                                          </p:val>
                                        </p:tav>
                                      </p:tavLst>
                                    </p:anim>
                                    <p:anim calcmode="lin" valueType="num">
                                      <p:cBhvr>
                                        <p:cTn id="65" dur="500" fill="hold"/>
                                        <p:tgtEl>
                                          <p:spTgt spid="20"/>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fade">
                                      <p:cBhvr>
                                        <p:cTn id="68" dur="500"/>
                                        <p:tgtEl>
                                          <p:spTgt spid="42"/>
                                        </p:tgtEl>
                                      </p:cBhvr>
                                    </p:animEffect>
                                    <p:anim calcmode="lin" valueType="num">
                                      <p:cBhvr>
                                        <p:cTn id="69" dur="500" fill="hold"/>
                                        <p:tgtEl>
                                          <p:spTgt spid="42"/>
                                        </p:tgtEl>
                                        <p:attrNameLst>
                                          <p:attrName>ppt_x</p:attrName>
                                        </p:attrNameLst>
                                      </p:cBhvr>
                                      <p:tavLst>
                                        <p:tav tm="0">
                                          <p:val>
                                            <p:strVal val="#ppt_x"/>
                                          </p:val>
                                        </p:tav>
                                        <p:tav tm="100000">
                                          <p:val>
                                            <p:strVal val="#ppt_x"/>
                                          </p:val>
                                        </p:tav>
                                      </p:tavLst>
                                    </p:anim>
                                    <p:anim calcmode="lin" valueType="num">
                                      <p:cBhvr>
                                        <p:cTn id="70" dur="5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79734" y="3861048"/>
            <a:ext cx="1831617" cy="428628"/>
            <a:chOff x="597243" y="3003798"/>
            <a:chExt cx="1831617" cy="428628"/>
          </a:xfrm>
        </p:grpSpPr>
        <p:sp>
          <p:nvSpPr>
            <p:cNvPr id="9" name="内容占位符 2"/>
            <p:cNvSpPr txBox="1">
              <a:spLocks/>
            </p:cNvSpPr>
            <p:nvPr/>
          </p:nvSpPr>
          <p:spPr>
            <a:xfrm>
              <a:off x="895326" y="3003798"/>
              <a:ext cx="153353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sz="1800" dirty="0"/>
                <a:t>Hansen</a:t>
              </a:r>
              <a:r>
                <a:rPr lang="zh-CN" altLang="en-US" sz="1800" dirty="0"/>
                <a:t>管程</a:t>
              </a:r>
            </a:p>
          </p:txBody>
        </p:sp>
        <p:sp>
          <p:nvSpPr>
            <p:cNvPr id="12" name="TextBox 11"/>
            <p:cNvSpPr txBox="1"/>
            <p:nvPr/>
          </p:nvSpPr>
          <p:spPr>
            <a:xfrm>
              <a:off x="597243" y="300379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3197261" y="4160182"/>
            <a:ext cx="2271344" cy="1003528"/>
            <a:chOff x="1014772" y="3302932"/>
            <a:chExt cx="2271344" cy="1003528"/>
          </a:xfrm>
        </p:grpSpPr>
        <p:sp>
          <p:nvSpPr>
            <p:cNvPr id="15" name="内容占位符 2"/>
            <p:cNvSpPr txBox="1">
              <a:spLocks/>
            </p:cNvSpPr>
            <p:nvPr/>
          </p:nvSpPr>
          <p:spPr>
            <a:xfrm>
              <a:off x="1160440" y="3302932"/>
              <a:ext cx="2125676" cy="64633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条件变量释放仅是一个提示</a:t>
              </a:r>
            </a:p>
          </p:txBody>
        </p:sp>
        <p:pic>
          <p:nvPicPr>
            <p:cNvPr id="11" name="图片 10" descr="小点1.png"/>
            <p:cNvPicPr>
              <a:picLocks noChangeAspect="1"/>
            </p:cNvPicPr>
            <p:nvPr/>
          </p:nvPicPr>
          <p:blipFill>
            <a:blip r:embed="rId2" cstate="print"/>
            <a:stretch>
              <a:fillRect/>
            </a:stretch>
          </p:blipFill>
          <p:spPr>
            <a:xfrm>
              <a:off x="1014772" y="3409522"/>
              <a:ext cx="151066" cy="148997"/>
            </a:xfrm>
            <a:prstGeom prst="rect">
              <a:avLst/>
            </a:prstGeom>
            <a:effectLst/>
          </p:spPr>
        </p:pic>
        <p:sp>
          <p:nvSpPr>
            <p:cNvPr id="41" name="内容占位符 2"/>
            <p:cNvSpPr txBox="1">
              <a:spLocks/>
            </p:cNvSpPr>
            <p:nvPr/>
          </p:nvSpPr>
          <p:spPr>
            <a:xfrm>
              <a:off x="1160440" y="3877832"/>
              <a:ext cx="205423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需要重新检查条件</a:t>
              </a:r>
            </a:p>
          </p:txBody>
        </p:sp>
        <p:pic>
          <p:nvPicPr>
            <p:cNvPr id="42" name="图片 41" descr="小点1.png"/>
            <p:cNvPicPr>
              <a:picLocks noChangeAspect="1"/>
            </p:cNvPicPr>
            <p:nvPr/>
          </p:nvPicPr>
          <p:blipFill>
            <a:blip r:embed="rId2" cstate="print"/>
            <a:stretch>
              <a:fillRect/>
            </a:stretch>
          </p:blipFill>
          <p:spPr>
            <a:xfrm>
              <a:off x="1014772" y="3984422"/>
              <a:ext cx="151066" cy="148997"/>
            </a:xfrm>
            <a:prstGeom prst="rect">
              <a:avLst/>
            </a:prstGeom>
            <a:effectLst/>
          </p:spPr>
        </p:pic>
      </p:grpSp>
      <p:grpSp>
        <p:nvGrpSpPr>
          <p:cNvPr id="6" name="组合 5"/>
          <p:cNvGrpSpPr/>
          <p:nvPr/>
        </p:nvGrpSpPr>
        <p:grpSpPr>
          <a:xfrm>
            <a:off x="2779734" y="5036935"/>
            <a:ext cx="1402989" cy="771304"/>
            <a:chOff x="597243" y="4179685"/>
            <a:chExt cx="1402989" cy="771304"/>
          </a:xfrm>
        </p:grpSpPr>
        <p:sp>
          <p:nvSpPr>
            <p:cNvPr id="43" name="内容占位符 2"/>
            <p:cNvSpPr txBox="1">
              <a:spLocks/>
            </p:cNvSpPr>
            <p:nvPr/>
          </p:nvSpPr>
          <p:spPr>
            <a:xfrm>
              <a:off x="895326" y="4179685"/>
              <a:ext cx="74771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zh-CN" altLang="en-US" sz="1800" dirty="0"/>
                <a:t>特点</a:t>
              </a:r>
            </a:p>
          </p:txBody>
        </p:sp>
        <p:sp>
          <p:nvSpPr>
            <p:cNvPr id="44" name="TextBox 43"/>
            <p:cNvSpPr txBox="1"/>
            <p:nvPr/>
          </p:nvSpPr>
          <p:spPr>
            <a:xfrm>
              <a:off x="597243" y="4179685"/>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45" name="内容占位符 2"/>
            <p:cNvSpPr txBox="1">
              <a:spLocks/>
            </p:cNvSpPr>
            <p:nvPr/>
          </p:nvSpPr>
          <p:spPr>
            <a:xfrm>
              <a:off x="1160440" y="4522361"/>
              <a:ext cx="8397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高效</a:t>
              </a:r>
            </a:p>
          </p:txBody>
        </p:sp>
        <p:pic>
          <p:nvPicPr>
            <p:cNvPr id="46" name="图片 45" descr="小点1.png"/>
            <p:cNvPicPr>
              <a:picLocks noChangeAspect="1"/>
            </p:cNvPicPr>
            <p:nvPr/>
          </p:nvPicPr>
          <p:blipFill>
            <a:blip r:embed="rId2" cstate="print"/>
            <a:stretch>
              <a:fillRect/>
            </a:stretch>
          </p:blipFill>
          <p:spPr>
            <a:xfrm>
              <a:off x="1014772" y="4628951"/>
              <a:ext cx="151066" cy="148997"/>
            </a:xfrm>
            <a:prstGeom prst="rect">
              <a:avLst/>
            </a:prstGeom>
            <a:effectLst/>
          </p:spPr>
        </p:pic>
      </p:grpSp>
      <p:grpSp>
        <p:nvGrpSpPr>
          <p:cNvPr id="3" name="组合 2"/>
          <p:cNvGrpSpPr/>
          <p:nvPr/>
        </p:nvGrpSpPr>
        <p:grpSpPr>
          <a:xfrm>
            <a:off x="6373491" y="3861048"/>
            <a:ext cx="1831617" cy="428628"/>
            <a:chOff x="4191000" y="3003798"/>
            <a:chExt cx="1831617" cy="428628"/>
          </a:xfrm>
        </p:grpSpPr>
        <p:sp>
          <p:nvSpPr>
            <p:cNvPr id="47" name="内容占位符 2"/>
            <p:cNvSpPr txBox="1">
              <a:spLocks/>
            </p:cNvSpPr>
            <p:nvPr/>
          </p:nvSpPr>
          <p:spPr>
            <a:xfrm>
              <a:off x="4489083" y="3003798"/>
              <a:ext cx="153353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sz="1800" dirty="0"/>
                <a:t>Hoare</a:t>
              </a:r>
              <a:r>
                <a:rPr lang="zh-CN" altLang="en-US" sz="1800" dirty="0"/>
                <a:t>管程</a:t>
              </a:r>
            </a:p>
          </p:txBody>
        </p:sp>
        <p:sp>
          <p:nvSpPr>
            <p:cNvPr id="48" name="TextBox 47"/>
            <p:cNvSpPr txBox="1"/>
            <p:nvPr/>
          </p:nvSpPr>
          <p:spPr>
            <a:xfrm>
              <a:off x="4191000" y="300379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6791018" y="4160184"/>
            <a:ext cx="3154370" cy="1014191"/>
            <a:chOff x="4608529" y="3302932"/>
            <a:chExt cx="3154370" cy="1014191"/>
          </a:xfrm>
        </p:grpSpPr>
        <p:sp>
          <p:nvSpPr>
            <p:cNvPr id="49" name="内容占位符 2"/>
            <p:cNvSpPr txBox="1">
              <a:spLocks/>
            </p:cNvSpPr>
            <p:nvPr/>
          </p:nvSpPr>
          <p:spPr>
            <a:xfrm>
              <a:off x="4754197" y="3302932"/>
              <a:ext cx="2982932" cy="62956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条件变量释放同时表示放弃管程访问</a:t>
              </a:r>
            </a:p>
          </p:txBody>
        </p:sp>
        <p:pic>
          <p:nvPicPr>
            <p:cNvPr id="50" name="图片 49" descr="小点1.png"/>
            <p:cNvPicPr>
              <a:picLocks noChangeAspect="1"/>
            </p:cNvPicPr>
            <p:nvPr/>
          </p:nvPicPr>
          <p:blipFill>
            <a:blip r:embed="rId2" cstate="print"/>
            <a:stretch>
              <a:fillRect/>
            </a:stretch>
          </p:blipFill>
          <p:spPr>
            <a:xfrm>
              <a:off x="4608529" y="3409522"/>
              <a:ext cx="151066" cy="148997"/>
            </a:xfrm>
            <a:prstGeom prst="rect">
              <a:avLst/>
            </a:prstGeom>
            <a:effectLst/>
          </p:spPr>
        </p:pic>
        <p:sp>
          <p:nvSpPr>
            <p:cNvPr id="51" name="内容占位符 2"/>
            <p:cNvSpPr txBox="1">
              <a:spLocks/>
            </p:cNvSpPr>
            <p:nvPr/>
          </p:nvSpPr>
          <p:spPr>
            <a:xfrm>
              <a:off x="4754196" y="3888495"/>
              <a:ext cx="3008703"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释放后条件变量的状态可用</a:t>
              </a:r>
            </a:p>
          </p:txBody>
        </p:sp>
        <p:pic>
          <p:nvPicPr>
            <p:cNvPr id="52" name="图片 51" descr="小点1.png"/>
            <p:cNvPicPr>
              <a:picLocks noChangeAspect="1"/>
            </p:cNvPicPr>
            <p:nvPr/>
          </p:nvPicPr>
          <p:blipFill>
            <a:blip r:embed="rId2" cstate="print"/>
            <a:stretch>
              <a:fillRect/>
            </a:stretch>
          </p:blipFill>
          <p:spPr>
            <a:xfrm>
              <a:off x="4608529" y="3995085"/>
              <a:ext cx="151066" cy="148997"/>
            </a:xfrm>
            <a:prstGeom prst="rect">
              <a:avLst/>
            </a:prstGeom>
            <a:effectLst/>
          </p:spPr>
        </p:pic>
      </p:grpSp>
      <p:grpSp>
        <p:nvGrpSpPr>
          <p:cNvPr id="7" name="组合 6"/>
          <p:cNvGrpSpPr/>
          <p:nvPr/>
        </p:nvGrpSpPr>
        <p:grpSpPr>
          <a:xfrm>
            <a:off x="6373491" y="5047598"/>
            <a:ext cx="1402989" cy="771304"/>
            <a:chOff x="4191000" y="4190348"/>
            <a:chExt cx="1402989" cy="771304"/>
          </a:xfrm>
        </p:grpSpPr>
        <p:sp>
          <p:nvSpPr>
            <p:cNvPr id="53" name="内容占位符 2"/>
            <p:cNvSpPr txBox="1">
              <a:spLocks/>
            </p:cNvSpPr>
            <p:nvPr/>
          </p:nvSpPr>
          <p:spPr>
            <a:xfrm>
              <a:off x="4489083" y="4190348"/>
              <a:ext cx="74771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zh-CN" altLang="en-US" sz="1800" dirty="0"/>
                <a:t>特点</a:t>
              </a:r>
            </a:p>
          </p:txBody>
        </p:sp>
        <p:sp>
          <p:nvSpPr>
            <p:cNvPr id="54" name="TextBox 53"/>
            <p:cNvSpPr txBox="1"/>
            <p:nvPr/>
          </p:nvSpPr>
          <p:spPr>
            <a:xfrm>
              <a:off x="4191000" y="419034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55" name="内容占位符 2"/>
            <p:cNvSpPr txBox="1">
              <a:spLocks/>
            </p:cNvSpPr>
            <p:nvPr/>
          </p:nvSpPr>
          <p:spPr>
            <a:xfrm>
              <a:off x="4754197" y="4533024"/>
              <a:ext cx="8397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低效</a:t>
              </a:r>
            </a:p>
          </p:txBody>
        </p:sp>
        <p:pic>
          <p:nvPicPr>
            <p:cNvPr id="56" name="图片 55" descr="小点1.png"/>
            <p:cNvPicPr>
              <a:picLocks noChangeAspect="1"/>
            </p:cNvPicPr>
            <p:nvPr/>
          </p:nvPicPr>
          <p:blipFill>
            <a:blip r:embed="rId2" cstate="print"/>
            <a:stretch>
              <a:fillRect/>
            </a:stretch>
          </p:blipFill>
          <p:spPr>
            <a:xfrm>
              <a:off x="4608529" y="4639614"/>
              <a:ext cx="151066" cy="148997"/>
            </a:xfrm>
            <a:prstGeom prst="rect">
              <a:avLst/>
            </a:prstGeom>
            <a:effectLst/>
          </p:spPr>
        </p:pic>
      </p:grpSp>
      <p:sp>
        <p:nvSpPr>
          <p:cNvPr id="59" name="Line 9"/>
          <p:cNvSpPr>
            <a:spLocks noChangeShapeType="1"/>
          </p:cNvSpPr>
          <p:nvPr/>
        </p:nvSpPr>
        <p:spPr bwMode="auto">
          <a:xfrm>
            <a:off x="2178496" y="3845302"/>
            <a:ext cx="8382000" cy="0"/>
          </a:xfrm>
          <a:prstGeom prst="line">
            <a:avLst/>
          </a:prstGeom>
          <a:noFill/>
          <a:ln w="38100">
            <a:solidFill>
              <a:srgbClr val="11576A"/>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 name="矩形 8"/>
          <p:cNvSpPr>
            <a:spLocks noChangeArrowheads="1"/>
          </p:cNvSpPr>
          <p:nvPr/>
        </p:nvSpPr>
        <p:spPr bwMode="auto">
          <a:xfrm>
            <a:off x="6373490" y="1756303"/>
            <a:ext cx="4190775" cy="21113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Hoare-style: Deposit(){</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lock-&gt;acquire();</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if (count == n) {</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notFull.wait(&amp;lock); </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Add thing;</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count++;</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a:t>
            </a:r>
            <a:r>
              <a:rPr lang="zh-CN" altLang="en-US" sz="1600" b="1" dirty="0">
                <a:solidFill>
                  <a:srgbClr val="FF0000"/>
                </a:solidFill>
                <a:latin typeface="Courier New" panose="02070309020205020404" pitchFamily="49" charset="0"/>
                <a:ea typeface="微软雅黑" pitchFamily="34" charset="-122"/>
                <a:cs typeface="Courier New" panose="02070309020205020404" pitchFamily="49" charset="0"/>
              </a:rPr>
              <a:t>notEmpty.signal();</a:t>
            </a:r>
          </a:p>
          <a:p>
            <a:pPr eaLnBrk="1" hangingPunct="1">
              <a:lnSpc>
                <a:spcPct val="80000"/>
              </a:lnSpc>
              <a:buFont typeface="Monotype Sorts" charset="0"/>
              <a:buNone/>
            </a:pPr>
            <a:r>
              <a:rPr lang="zh-CN" altLang="en-US" sz="1600" b="1" dirty="0">
                <a:solidFill>
                  <a:srgbClr val="FF0000"/>
                </a:solidFill>
                <a:latin typeface="Courier New" panose="02070309020205020404" pitchFamily="49" charset="0"/>
                <a:ea typeface="微软雅黑" pitchFamily="34" charset="-122"/>
                <a:cs typeface="Courier New" panose="02070309020205020404" pitchFamily="49" charset="0"/>
              </a:rPr>
              <a:t>  lock-&gt;release();</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a:t>
            </a:r>
          </a:p>
        </p:txBody>
      </p:sp>
      <p:sp>
        <p:nvSpPr>
          <p:cNvPr id="27" name="矩形 9"/>
          <p:cNvSpPr>
            <a:spLocks noChangeArrowheads="1"/>
          </p:cNvSpPr>
          <p:nvPr/>
        </p:nvSpPr>
        <p:spPr bwMode="auto">
          <a:xfrm>
            <a:off x="2780752" y="1742921"/>
            <a:ext cx="3890820" cy="21113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Hansen-style :Deposit(){</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lock-&gt;acquire();</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while (count == n) {</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notFull.wait(&amp;lock); </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Add  thing;</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count++;</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notEmpty.signal();</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lock-&gt;release();</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a:t>
            </a:r>
          </a:p>
        </p:txBody>
      </p:sp>
      <p:sp>
        <p:nvSpPr>
          <p:cNvPr id="28" name="矩形 9"/>
          <p:cNvSpPr>
            <a:spLocks noChangeArrowheads="1"/>
          </p:cNvSpPr>
          <p:nvPr/>
        </p:nvSpPr>
        <p:spPr bwMode="auto">
          <a:xfrm>
            <a:off x="3026978" y="2131522"/>
            <a:ext cx="877742" cy="301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lnSpc>
                <a:spcPct val="80000"/>
              </a:lnSpc>
              <a:buFont typeface="Monotype Sorts" charset="0"/>
              <a:buNone/>
            </a:pP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while</a:t>
            </a:r>
            <a:endParaRPr lang="zh-CN" altLang="en-US" sz="1600" b="1" dirty="0">
              <a:solidFill>
                <a:srgbClr val="C00000"/>
              </a:solidFill>
              <a:latin typeface="Courier New" panose="02070309020205020404" pitchFamily="49" charset="0"/>
              <a:ea typeface="微软雅黑" pitchFamily="34" charset="-122"/>
              <a:cs typeface="Courier New" panose="02070309020205020404" pitchFamily="49" charset="0"/>
            </a:endParaRPr>
          </a:p>
        </p:txBody>
      </p:sp>
      <p:sp>
        <p:nvSpPr>
          <p:cNvPr id="35" name="矩形 9"/>
          <p:cNvSpPr>
            <a:spLocks noChangeArrowheads="1"/>
          </p:cNvSpPr>
          <p:nvPr/>
        </p:nvSpPr>
        <p:spPr bwMode="auto">
          <a:xfrm>
            <a:off x="6620735" y="2145756"/>
            <a:ext cx="877742" cy="3016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lnSpc>
                <a:spcPct val="80000"/>
              </a:lnSpc>
              <a:buFont typeface="Monotype Sorts" charset="0"/>
              <a:buNone/>
            </a:pP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if</a:t>
            </a:r>
            <a:endParaRPr lang="zh-CN" altLang="en-US" sz="1600" b="1" dirty="0">
              <a:solidFill>
                <a:srgbClr val="C00000"/>
              </a:solidFill>
              <a:latin typeface="Courier New" panose="02070309020205020404" pitchFamily="49" charset="0"/>
              <a:ea typeface="微软雅黑" pitchFamily="34" charset="-122"/>
              <a:cs typeface="Courier New" panose="02070309020205020404" pitchFamily="49" charset="0"/>
            </a:endParaRPr>
          </a:p>
        </p:txBody>
      </p:sp>
      <p:sp>
        <p:nvSpPr>
          <p:cNvPr id="10" name="标题 9">
            <a:extLst>
              <a:ext uri="{FF2B5EF4-FFF2-40B4-BE49-F238E27FC236}">
                <a16:creationId xmlns:a16="http://schemas.microsoft.com/office/drawing/2014/main" id="{A5EDA163-ABD9-78F4-49D1-53E7A4AC00CE}"/>
              </a:ext>
            </a:extLst>
          </p:cNvPr>
          <p:cNvSpPr>
            <a:spLocks noGrp="1"/>
          </p:cNvSpPr>
          <p:nvPr>
            <p:ph type="title"/>
          </p:nvPr>
        </p:nvSpPr>
        <p:spPr/>
        <p:txBody>
          <a:bodyPr>
            <a:normAutofit/>
          </a:bodyPr>
          <a:lstStyle/>
          <a:p>
            <a:r>
              <a:rPr lang="en-US" altLang="zh-CN" dirty="0"/>
              <a:t>Hansen </a:t>
            </a:r>
            <a:r>
              <a:rPr lang="zh-CN" altLang="en-US" dirty="0"/>
              <a:t>管程与 </a:t>
            </a:r>
            <a:r>
              <a:rPr lang="en-US" altLang="zh-CN" dirty="0"/>
              <a:t>Hoare </a:t>
            </a:r>
            <a:r>
              <a:rPr lang="zh-CN" altLang="en-US" dirty="0"/>
              <a:t>管程</a:t>
            </a:r>
          </a:p>
        </p:txBody>
      </p:sp>
    </p:spTree>
    <p:extLst>
      <p:ext uri="{BB962C8B-B14F-4D97-AF65-F5344CB8AC3E}">
        <p14:creationId xmlns:p14="http://schemas.microsoft.com/office/powerpoint/2010/main" val="287621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wipe(left)">
                                      <p:cBhvr>
                                        <p:cTn id="13" dur="500"/>
                                        <p:tgtEl>
                                          <p:spTgt spid="5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childTnLst>
                                </p:cTn>
                              </p:par>
                              <p:par>
                                <p:cTn id="26" presetID="35" presetClass="emph" presetSubtype="0" repeatCount="indefinite" fill="hold" grpId="1" nodeType="withEffect">
                                  <p:stCondLst>
                                    <p:cond delay="0"/>
                                  </p:stCondLst>
                                  <p:childTnLst>
                                    <p:anim calcmode="discrete" valueType="str">
                                      <p:cBhvr>
                                        <p:cTn id="27" dur="500" fill="hold"/>
                                        <p:tgtEl>
                                          <p:spTgt spid="28"/>
                                        </p:tgtEl>
                                        <p:attrNameLst>
                                          <p:attrName>style.visibility</p:attrName>
                                        </p:attrNameLst>
                                      </p:cBhvr>
                                      <p:tavLst>
                                        <p:tav tm="0">
                                          <p:val>
                                            <p:strVal val="hidden"/>
                                          </p:val>
                                        </p:tav>
                                        <p:tav tm="50000">
                                          <p:val>
                                            <p:strVal val="visible"/>
                                          </p:val>
                                        </p:tav>
                                      </p:tavLst>
                                    </p:anim>
                                  </p:childTnLst>
                                </p:cTn>
                              </p:par>
                              <p:par>
                                <p:cTn id="28" presetID="35" presetClass="emph" presetSubtype="0" repeatCount="indefinite" fill="hold" grpId="1" nodeType="withEffect">
                                  <p:stCondLst>
                                    <p:cond delay="0"/>
                                  </p:stCondLst>
                                  <p:childTnLst>
                                    <p:anim calcmode="discrete" valueType="str">
                                      <p:cBhvr>
                                        <p:cTn id="29" dur="500" fill="hold"/>
                                        <p:tgtEl>
                                          <p:spTgt spid="35"/>
                                        </p:tgtEl>
                                        <p:attrNameLst>
                                          <p:attrName>style.visibility</p:attrName>
                                        </p:attrNameLst>
                                      </p:cBhvr>
                                      <p:tavLst>
                                        <p:tav tm="0">
                                          <p:val>
                                            <p:strVal val="hidden"/>
                                          </p:val>
                                        </p:tav>
                                        <p:tav tm="50000">
                                          <p:val>
                                            <p:strVal val="visible"/>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26" grpId="0"/>
      <p:bldP spid="27" grpId="0"/>
      <p:bldP spid="28" grpId="0"/>
      <p:bldP spid="28" grpId="1"/>
      <p:bldP spid="35" grpId="0"/>
      <p:bldP spid="35"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1" name="灯片编号占位符 5"/>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038310A5-4209-4BF1-B4B6-74B9991BC446}" type="slidenum">
              <a:rPr lang="en-US" altLang="ko-KR" sz="1200">
                <a:solidFill>
                  <a:schemeClr val="bg1"/>
                </a:solidFill>
              </a:rPr>
              <a:pPr>
                <a:spcBef>
                  <a:spcPct val="0"/>
                </a:spcBef>
                <a:buClrTx/>
                <a:buSzTx/>
                <a:buFontTx/>
                <a:buNone/>
              </a:pPr>
              <a:t>28</a:t>
            </a:fld>
            <a:endParaRPr lang="en-US" altLang="ko-KR" sz="1200">
              <a:solidFill>
                <a:schemeClr val="bg1"/>
              </a:solidFill>
            </a:endParaRPr>
          </a:p>
        </p:txBody>
      </p:sp>
      <p:sp>
        <p:nvSpPr>
          <p:cNvPr id="126978" name="标题 1"/>
          <p:cNvSpPr>
            <a:spLocks noGrp="1"/>
          </p:cNvSpPr>
          <p:nvPr>
            <p:ph type="title"/>
          </p:nvPr>
        </p:nvSpPr>
        <p:spPr>
          <a:prstGeom prst="rect">
            <a:avLst/>
          </a:prstGeom>
        </p:spPr>
        <p:txBody>
          <a:bodyPr/>
          <a:lstStyle/>
          <a:p>
            <a:r>
              <a:rPr lang="en-US" altLang="zh-CN">
                <a:ea typeface="宋体" panose="02010600030101010101" pitchFamily="2" charset="-122"/>
              </a:rPr>
              <a:t>IPC problem: dining philosophers</a:t>
            </a:r>
            <a:endParaRPr lang="zh-CN" altLang="en-US">
              <a:ea typeface="宋体" panose="02010600030101010101" pitchFamily="2" charset="-122"/>
            </a:endParaRPr>
          </a:p>
        </p:txBody>
      </p:sp>
      <p:sp>
        <p:nvSpPr>
          <p:cNvPr id="126982" name="内容占位符 2"/>
          <p:cNvSpPr>
            <a:spLocks noGrp="1"/>
          </p:cNvSpPr>
          <p:nvPr>
            <p:ph idx="1"/>
          </p:nvPr>
        </p:nvSpPr>
        <p:spPr>
          <a:prstGeom prst="rect">
            <a:avLst/>
          </a:prstGeom>
        </p:spPr>
        <p:txBody>
          <a:bodyPr/>
          <a:lstStyle/>
          <a:p>
            <a:pPr>
              <a:lnSpc>
                <a:spcPct val="110000"/>
              </a:lnSpc>
            </a:pPr>
            <a:r>
              <a:rPr lang="en-US" altLang="zh-CN">
                <a:ea typeface="宋体" panose="02010600030101010101" pitchFamily="2" charset="-122"/>
              </a:rPr>
              <a:t>Problem description</a:t>
            </a:r>
          </a:p>
          <a:p>
            <a:pPr lvl="1">
              <a:lnSpc>
                <a:spcPct val="110000"/>
              </a:lnSpc>
            </a:pPr>
            <a:r>
              <a:rPr lang="en-US" altLang="zh-CN">
                <a:ea typeface="宋体" panose="02010600030101010101" pitchFamily="2" charset="-122"/>
              </a:rPr>
              <a:t>Philosopher: eating and thinking, alternatively</a:t>
            </a:r>
          </a:p>
          <a:p>
            <a:pPr lvl="1">
              <a:lnSpc>
                <a:spcPct val="110000"/>
              </a:lnSpc>
            </a:pPr>
            <a:r>
              <a:rPr lang="en-US" altLang="zh-CN">
                <a:ea typeface="宋体" panose="02010600030101010101" pitchFamily="2" charset="-122"/>
              </a:rPr>
              <a:t>Eating: get left and right chopsticks and eat</a:t>
            </a:r>
          </a:p>
          <a:p>
            <a:pPr lvl="1">
              <a:lnSpc>
                <a:spcPct val="110000"/>
              </a:lnSpc>
            </a:pPr>
            <a:r>
              <a:rPr lang="en-US" altLang="zh-CN">
                <a:ea typeface="宋体" panose="02010600030101010101" pitchFamily="2" charset="-122"/>
              </a:rPr>
              <a:t>Thinking: put two chopsticks</a:t>
            </a:r>
          </a:p>
          <a:p>
            <a:pPr lvl="1">
              <a:lnSpc>
                <a:spcPct val="110000"/>
              </a:lnSpc>
            </a:pPr>
            <a:r>
              <a:rPr lang="en-US" altLang="zh-CN">
                <a:ea typeface="宋体" panose="02010600030101010101" pitchFamily="2" charset="-122"/>
              </a:rPr>
              <a:t>Starvation: all philosophers get one chopsticks</a:t>
            </a:r>
          </a:p>
        </p:txBody>
      </p:sp>
      <p:sp>
        <p:nvSpPr>
          <p:cNvPr id="5" name="页脚占位符 4"/>
          <p:cNvSpPr>
            <a:spLocks noGrp="1"/>
          </p:cNvSpPr>
          <p:nvPr>
            <p:ph type="ftr" sz="quarter" idx="4294967295"/>
          </p:nvPr>
        </p:nvSpPr>
        <p:spPr>
          <a:xfrm>
            <a:off x="8331200" y="6508750"/>
            <a:ext cx="3860800" cy="304800"/>
          </a:xfrm>
          <a:prstGeom prst="rect">
            <a:avLst/>
          </a:prstGeom>
        </p:spPr>
        <p:txBody>
          <a:bodyPr/>
          <a:lstStyle/>
          <a:p>
            <a:pPr>
              <a:defRPr/>
            </a:pPr>
            <a:r>
              <a:rPr lang="en-US" altLang="zh-CN"/>
              <a:t>CITS, NanKai University</a:t>
            </a:r>
            <a:endParaRPr lang="en-US" altLang="ko-KR"/>
          </a:p>
        </p:txBody>
      </p:sp>
      <p:pic>
        <p:nvPicPr>
          <p:cNvPr id="8" name="Picture 6" descr="哲学家就餐问题"/>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113" y="1844675"/>
            <a:ext cx="3473450"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65011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5" name="灯片编号占位符 5"/>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F98BAD95-96F6-4F45-85AF-47F731AEE5E5}" type="slidenum">
              <a:rPr lang="en-US" altLang="ko-KR" sz="1200">
                <a:solidFill>
                  <a:schemeClr val="bg1"/>
                </a:solidFill>
              </a:rPr>
              <a:pPr>
                <a:spcBef>
                  <a:spcPct val="0"/>
                </a:spcBef>
                <a:buClrTx/>
                <a:buSzTx/>
                <a:buFontTx/>
                <a:buNone/>
              </a:pPr>
              <a:t>29</a:t>
            </a:fld>
            <a:endParaRPr lang="en-US" altLang="ko-KR" sz="1200">
              <a:solidFill>
                <a:schemeClr val="bg1"/>
              </a:solidFill>
            </a:endParaRPr>
          </a:p>
        </p:txBody>
      </p:sp>
      <p:sp>
        <p:nvSpPr>
          <p:cNvPr id="189442" name="标题 1"/>
          <p:cNvSpPr>
            <a:spLocks noGrp="1"/>
          </p:cNvSpPr>
          <p:nvPr>
            <p:ph type="title"/>
          </p:nvPr>
        </p:nvSpPr>
        <p:spPr>
          <a:prstGeom prst="rect">
            <a:avLst/>
          </a:prstGeom>
        </p:spPr>
        <p:txBody>
          <a:bodyPr/>
          <a:lstStyle/>
          <a:p>
            <a:r>
              <a:rPr lang="en-US" altLang="zh-CN" dirty="0">
                <a:ea typeface="宋体" panose="02010600030101010101" pitchFamily="2" charset="-122"/>
              </a:rPr>
              <a:t>Analysis of “dining philosophers”</a:t>
            </a:r>
            <a:endParaRPr lang="zh-CN" altLang="en-US" dirty="0">
              <a:ea typeface="宋体" panose="02010600030101010101" pitchFamily="2" charset="-122"/>
            </a:endParaRPr>
          </a:p>
        </p:txBody>
      </p:sp>
      <p:sp>
        <p:nvSpPr>
          <p:cNvPr id="189446" name="内容占位符 2"/>
          <p:cNvSpPr>
            <a:spLocks noGrp="1"/>
          </p:cNvSpPr>
          <p:nvPr>
            <p:ph idx="1"/>
          </p:nvPr>
        </p:nvSpPr>
        <p:spPr>
          <a:prstGeom prst="rect">
            <a:avLst/>
          </a:prstGeom>
        </p:spPr>
        <p:txBody>
          <a:bodyPr/>
          <a:lstStyle/>
          <a:p>
            <a:pPr>
              <a:lnSpc>
                <a:spcPct val="110000"/>
              </a:lnSpc>
            </a:pPr>
            <a:r>
              <a:rPr lang="en-US" altLang="zh-CN">
                <a:ea typeface="宋体" panose="02010600030101010101" pitchFamily="2" charset="-122"/>
              </a:rPr>
              <a:t>Mutual exclusion</a:t>
            </a:r>
          </a:p>
          <a:p>
            <a:pPr lvl="1">
              <a:lnSpc>
                <a:spcPct val="110000"/>
              </a:lnSpc>
            </a:pPr>
            <a:r>
              <a:rPr lang="en-US" altLang="zh-CN">
                <a:ea typeface="宋体" panose="02010600030101010101" pitchFamily="2" charset="-122"/>
              </a:rPr>
              <a:t>Chopstick: only one philosopher can use it</a:t>
            </a:r>
          </a:p>
          <a:p>
            <a:pPr>
              <a:lnSpc>
                <a:spcPct val="110000"/>
              </a:lnSpc>
            </a:pPr>
            <a:r>
              <a:rPr lang="en-US" altLang="zh-CN">
                <a:ea typeface="宋体" panose="02010600030101010101" pitchFamily="2" charset="-122"/>
              </a:rPr>
              <a:t>Synchronism</a:t>
            </a:r>
          </a:p>
          <a:p>
            <a:pPr lvl="1">
              <a:lnSpc>
                <a:spcPct val="110000"/>
              </a:lnSpc>
            </a:pPr>
            <a:r>
              <a:rPr lang="en-US" altLang="zh-CN">
                <a:ea typeface="宋体" panose="02010600030101010101" pitchFamily="2" charset="-122"/>
              </a:rPr>
              <a:t>Any philosopher must get two chopsticks before dining</a:t>
            </a:r>
          </a:p>
          <a:p>
            <a:pPr lvl="1">
              <a:lnSpc>
                <a:spcPct val="110000"/>
              </a:lnSpc>
            </a:pPr>
            <a:r>
              <a:rPr lang="en-US" altLang="zh-CN">
                <a:ea typeface="宋体" panose="02010600030101010101" pitchFamily="2" charset="-122"/>
              </a:rPr>
              <a:t>The solution should assure that at most two philosophers can eat at same instant</a:t>
            </a:r>
          </a:p>
          <a:p>
            <a:pPr lvl="1">
              <a:lnSpc>
                <a:spcPct val="110000"/>
              </a:lnSpc>
            </a:pPr>
            <a:r>
              <a:rPr lang="en-US" altLang="zh-CN">
                <a:ea typeface="宋体" panose="02010600030101010101" pitchFamily="2" charset="-122"/>
              </a:rPr>
              <a:t>Deadlock and starvation: the risk should be avoided</a:t>
            </a:r>
          </a:p>
          <a:p>
            <a:pPr lvl="1">
              <a:lnSpc>
                <a:spcPct val="110000"/>
              </a:lnSpc>
              <a:buFont typeface="Wingdings" panose="05000000000000000000" pitchFamily="2" charset="2"/>
              <a:buNone/>
            </a:pPr>
            <a:endParaRPr lang="en-US" altLang="zh-CN">
              <a:ea typeface="宋体" panose="02010600030101010101" pitchFamily="2" charset="-122"/>
            </a:endParaRPr>
          </a:p>
          <a:p>
            <a:pPr lvl="1">
              <a:lnSpc>
                <a:spcPct val="110000"/>
              </a:lnSpc>
            </a:pPr>
            <a:endParaRPr lang="en-US" altLang="zh-CN">
              <a:ea typeface="宋体" panose="02010600030101010101" pitchFamily="2" charset="-122"/>
            </a:endParaRPr>
          </a:p>
        </p:txBody>
      </p:sp>
      <p:sp>
        <p:nvSpPr>
          <p:cNvPr id="5" name="页脚占位符 4"/>
          <p:cNvSpPr>
            <a:spLocks noGrp="1"/>
          </p:cNvSpPr>
          <p:nvPr>
            <p:ph type="ftr" sz="quarter" idx="4294967295"/>
          </p:nvPr>
        </p:nvSpPr>
        <p:spPr>
          <a:xfrm>
            <a:off x="8331200" y="6508750"/>
            <a:ext cx="3860800" cy="304800"/>
          </a:xfrm>
          <a:prstGeom prst="rect">
            <a:avLst/>
          </a:prstGeom>
        </p:spPr>
        <p:txBody>
          <a:bodyPr/>
          <a:lstStyle/>
          <a:p>
            <a:pPr>
              <a:defRPr/>
            </a:pPr>
            <a:r>
              <a:rPr lang="en-US" altLang="zh-CN"/>
              <a:t>CITS, NanKai University</a:t>
            </a:r>
            <a:endParaRPr lang="en-US" altLang="ko-K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a:xfrm>
            <a:off x="4691844" y="3088798"/>
            <a:ext cx="2808312" cy="680403"/>
          </a:xfrm>
        </p:spPr>
        <p:txBody>
          <a:bodyPr>
            <a:normAutofit fontScale="90000"/>
          </a:bodyPr>
          <a:lstStyle/>
          <a:p>
            <a:pPr algn="ctr"/>
            <a:r>
              <a:rPr lang="zh-CN" altLang="en-US" b="1" dirty="0">
                <a:latin typeface="微软雅黑" panose="020B0503020204020204" pitchFamily="34" charset="-122"/>
                <a:ea typeface="微软雅黑" panose="020B0503020204020204" pitchFamily="34" charset="-122"/>
              </a:rPr>
              <a:t>经典</a:t>
            </a:r>
            <a:r>
              <a:rPr lang="en-US" altLang="zh-CN" b="1" dirty="0">
                <a:latin typeface="微软雅黑" panose="020B0503020204020204" pitchFamily="34" charset="-122"/>
                <a:ea typeface="微软雅黑" panose="020B0503020204020204" pitchFamily="34" charset="-122"/>
              </a:rPr>
              <a:t>IPC</a:t>
            </a:r>
            <a:r>
              <a:rPr lang="zh-CN" altLang="en-US" b="1" dirty="0">
                <a:latin typeface="微软雅黑" panose="020B0503020204020204" pitchFamily="34" charset="-122"/>
                <a:ea typeface="微软雅黑" panose="020B0503020204020204" pitchFamily="34" charset="-122"/>
              </a:rPr>
              <a:t>问题</a:t>
            </a:r>
          </a:p>
        </p:txBody>
      </p:sp>
    </p:spTree>
    <p:extLst>
      <p:ext uri="{BB962C8B-B14F-4D97-AF65-F5344CB8AC3E}">
        <p14:creationId xmlns:p14="http://schemas.microsoft.com/office/powerpoint/2010/main" val="2357135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4" name="灯片编号占位符 5"/>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2175EFC-BBC4-4BAD-A661-3632F3AEFCBB}" type="slidenum">
              <a:rPr lang="en-US" altLang="ko-KR" sz="1200">
                <a:solidFill>
                  <a:schemeClr val="bg1"/>
                </a:solidFill>
              </a:rPr>
              <a:pPr>
                <a:spcBef>
                  <a:spcPct val="0"/>
                </a:spcBef>
                <a:buClrTx/>
                <a:buSzTx/>
                <a:buFontTx/>
                <a:buNone/>
              </a:pPr>
              <a:t>30</a:t>
            </a:fld>
            <a:endParaRPr lang="en-US" altLang="ko-KR" sz="1200">
              <a:solidFill>
                <a:schemeClr val="bg1"/>
              </a:solidFill>
            </a:endParaRPr>
          </a:p>
        </p:txBody>
      </p:sp>
      <p:sp>
        <p:nvSpPr>
          <p:cNvPr id="191490" name="标题 1"/>
          <p:cNvSpPr>
            <a:spLocks noGrp="1"/>
          </p:cNvSpPr>
          <p:nvPr>
            <p:ph type="title"/>
          </p:nvPr>
        </p:nvSpPr>
        <p:spPr>
          <a:prstGeom prst="rect">
            <a:avLst/>
          </a:prstGeom>
        </p:spPr>
        <p:txBody>
          <a:bodyPr/>
          <a:lstStyle/>
          <a:p>
            <a:r>
              <a:rPr lang="zh-CN" altLang="en-US" dirty="0">
                <a:latin typeface="微软雅黑" panose="020B0503020204020204" pitchFamily="34" charset="-122"/>
                <a:ea typeface="微软雅黑" panose="020B0503020204020204" pitchFamily="34" charset="-122"/>
              </a:rPr>
              <a:t>常见错误解法</a:t>
            </a:r>
          </a:p>
        </p:txBody>
      </p:sp>
      <p:sp>
        <p:nvSpPr>
          <p:cNvPr id="3" name="文本框 2">
            <a:extLst>
              <a:ext uri="{FF2B5EF4-FFF2-40B4-BE49-F238E27FC236}">
                <a16:creationId xmlns:a16="http://schemas.microsoft.com/office/drawing/2014/main" id="{A905F483-CD21-F3EE-DAC2-61E598640B35}"/>
              </a:ext>
            </a:extLst>
          </p:cNvPr>
          <p:cNvSpPr txBox="1"/>
          <p:nvPr/>
        </p:nvSpPr>
        <p:spPr>
          <a:xfrm>
            <a:off x="2063552" y="1916832"/>
            <a:ext cx="8064896" cy="3693319"/>
          </a:xfrm>
          <a:prstGeom prst="rect">
            <a:avLst/>
          </a:prstGeom>
          <a:noFill/>
        </p:spPr>
        <p:txBody>
          <a:bodyPr wrap="square">
            <a:spAutoFit/>
          </a:bodyPr>
          <a:lstStyle/>
          <a:p>
            <a:r>
              <a:rPr lang="zh-CN" altLang="en-US" dirty="0"/>
              <a:t>#define N 5                    </a:t>
            </a:r>
            <a:r>
              <a:rPr lang="en-US" altLang="zh-CN" dirty="0"/>
              <a:t>	</a:t>
            </a:r>
            <a:r>
              <a:rPr lang="zh-CN" altLang="en-US" dirty="0"/>
              <a:t>/* 哲学家的数目 */</a:t>
            </a:r>
          </a:p>
          <a:p>
            <a:endParaRPr lang="zh-CN" altLang="en-US" dirty="0"/>
          </a:p>
          <a:p>
            <a:r>
              <a:rPr lang="zh-CN" altLang="en-US" dirty="0"/>
              <a:t>void philosopher(int i)     </a:t>
            </a:r>
            <a:r>
              <a:rPr lang="en-US" altLang="zh-CN" dirty="0"/>
              <a:t>	</a:t>
            </a:r>
            <a:r>
              <a:rPr lang="zh-CN" altLang="en-US" dirty="0"/>
              <a:t>/* i:哲学家编号,从0到4*/</a:t>
            </a:r>
          </a:p>
          <a:p>
            <a:r>
              <a:rPr lang="zh-CN" altLang="en-US" dirty="0"/>
              <a:t>{</a:t>
            </a:r>
          </a:p>
          <a:p>
            <a:r>
              <a:rPr lang="zh-CN" altLang="en-US" dirty="0"/>
              <a:t>    while (TRUE) {                    </a:t>
            </a:r>
          </a:p>
          <a:p>
            <a:r>
              <a:rPr lang="zh-CN" altLang="en-US" dirty="0"/>
              <a:t>        think();                      </a:t>
            </a:r>
            <a:r>
              <a:rPr lang="en-US" altLang="zh-CN" dirty="0"/>
              <a:t>	</a:t>
            </a:r>
            <a:r>
              <a:rPr lang="zh-CN" altLang="en-US" dirty="0"/>
              <a:t>/* 哲学家在思考 */</a:t>
            </a:r>
          </a:p>
          <a:p>
            <a:r>
              <a:rPr lang="zh-CN" altLang="en-US" dirty="0"/>
              <a:t>        take_</a:t>
            </a:r>
            <a:r>
              <a:rPr lang="en-US" altLang="zh-CN" dirty="0"/>
              <a:t>chopstick </a:t>
            </a:r>
            <a:r>
              <a:rPr lang="zh-CN" altLang="en-US" dirty="0"/>
              <a:t>(i);                 </a:t>
            </a:r>
            <a:r>
              <a:rPr lang="en-US" altLang="zh-CN" dirty="0"/>
              <a:t>	</a:t>
            </a:r>
            <a:r>
              <a:rPr lang="zh-CN" altLang="en-US" dirty="0"/>
              <a:t>/* 拿起左边的叉子 */</a:t>
            </a:r>
          </a:p>
          <a:p>
            <a:r>
              <a:rPr lang="zh-CN" altLang="en-US" dirty="0"/>
              <a:t>        take_</a:t>
            </a:r>
            <a:r>
              <a:rPr lang="en-US" altLang="zh-CN" kern="1200" dirty="0">
                <a:solidFill>
                  <a:srgbClr val="000000"/>
                </a:solidFill>
                <a:effectLst/>
                <a:latin typeface="Verdana" panose="020B0604030504040204" pitchFamily="34" charset="0"/>
                <a:ea typeface="宋体" panose="02010600030101010101" pitchFamily="2" charset="-122"/>
                <a:cs typeface="+mn-cs"/>
              </a:rPr>
              <a:t>chopstick</a:t>
            </a:r>
            <a:r>
              <a:rPr lang="zh-CN" altLang="en-US" dirty="0"/>
              <a:t>((i+1) % N);     /* 拿起边上的叉子</a:t>
            </a:r>
            <a:r>
              <a:rPr lang="en-US" altLang="zh-CN" dirty="0"/>
              <a:t>, %</a:t>
            </a:r>
            <a:r>
              <a:rPr lang="zh-CN" altLang="en-US" dirty="0"/>
              <a:t>是模运算 */</a:t>
            </a:r>
          </a:p>
          <a:p>
            <a:r>
              <a:rPr lang="zh-CN" altLang="en-US" dirty="0"/>
              <a:t>        eat();                        </a:t>
            </a:r>
            <a:r>
              <a:rPr lang="en-US" altLang="zh-CN" dirty="0"/>
              <a:t>	</a:t>
            </a:r>
            <a:r>
              <a:rPr lang="zh-CN" altLang="en-US" dirty="0"/>
              <a:t>/* 进餐 */</a:t>
            </a:r>
          </a:p>
          <a:p>
            <a:r>
              <a:rPr lang="zh-CN" altLang="en-US" dirty="0"/>
              <a:t>        put_</a:t>
            </a:r>
            <a:r>
              <a:rPr lang="en-US" altLang="zh-CN" kern="1200" dirty="0">
                <a:solidFill>
                  <a:srgbClr val="000000"/>
                </a:solidFill>
                <a:effectLst/>
                <a:latin typeface="Verdana" panose="020B0604030504040204" pitchFamily="34" charset="0"/>
                <a:ea typeface="宋体" panose="02010600030101010101" pitchFamily="2" charset="-122"/>
                <a:cs typeface="+mn-cs"/>
              </a:rPr>
              <a:t>chopstick</a:t>
            </a:r>
            <a:r>
              <a:rPr lang="zh-CN" altLang="en-US" dirty="0"/>
              <a:t>(i);                  </a:t>
            </a:r>
            <a:r>
              <a:rPr lang="en-US" altLang="zh-CN" dirty="0"/>
              <a:t>	</a:t>
            </a:r>
            <a:r>
              <a:rPr lang="zh-CN" altLang="en-US" dirty="0"/>
              <a:t>/* 放下左边的</a:t>
            </a:r>
            <a:r>
              <a:rPr lang="zh-CN" altLang="zh-CN" kern="1200" dirty="0">
                <a:solidFill>
                  <a:srgbClr val="000000"/>
                </a:solidFill>
                <a:effectLst/>
                <a:latin typeface="Verdana" panose="020B0604030504040204" pitchFamily="34" charset="0"/>
                <a:ea typeface="宋体" panose="02010600030101010101" pitchFamily="2" charset="-122"/>
                <a:cs typeface="+mn-cs"/>
              </a:rPr>
              <a:t>叉子</a:t>
            </a:r>
            <a:r>
              <a:rPr lang="zh-CN" altLang="en-US" dirty="0"/>
              <a:t>*/</a:t>
            </a:r>
          </a:p>
          <a:p>
            <a:r>
              <a:rPr lang="zh-CN" altLang="en-US" dirty="0"/>
              <a:t>        put_</a:t>
            </a:r>
            <a:r>
              <a:rPr lang="en-US" altLang="zh-CN" kern="1200" dirty="0">
                <a:solidFill>
                  <a:srgbClr val="000000"/>
                </a:solidFill>
                <a:effectLst/>
                <a:latin typeface="Verdana" panose="020B0604030504040204" pitchFamily="34" charset="0"/>
                <a:ea typeface="宋体" panose="02010600030101010101" pitchFamily="2" charset="-122"/>
                <a:cs typeface="+mn-cs"/>
              </a:rPr>
              <a:t>chopstick</a:t>
            </a:r>
            <a:r>
              <a:rPr lang="zh-CN" altLang="en-US" dirty="0"/>
              <a:t>((i+1) % N);       /* 放下右边的</a:t>
            </a:r>
            <a:r>
              <a:rPr lang="zh-CN" altLang="zh-CN" kern="1200" dirty="0">
                <a:solidFill>
                  <a:srgbClr val="000000"/>
                </a:solidFill>
                <a:effectLst/>
                <a:latin typeface="Verdana" panose="020B0604030504040204" pitchFamily="34" charset="0"/>
                <a:ea typeface="宋体" panose="02010600030101010101" pitchFamily="2" charset="-122"/>
                <a:cs typeface="+mn-cs"/>
              </a:rPr>
              <a:t>叉子</a:t>
            </a:r>
            <a:r>
              <a:rPr lang="zh-CN" altLang="en-US" dirty="0"/>
              <a:t>*/</a:t>
            </a:r>
          </a:p>
          <a:p>
            <a:r>
              <a:rPr lang="zh-CN" altLang="en-US" dirty="0"/>
              <a:t>    }</a:t>
            </a:r>
          </a:p>
          <a:p>
            <a:r>
              <a:rPr lang="zh-CN" altLang="en-US"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55640" y="1635113"/>
            <a:ext cx="6482357" cy="3826689"/>
            <a:chOff x="539552" y="777861"/>
            <a:chExt cx="6482357" cy="3826689"/>
          </a:xfrm>
        </p:grpSpPr>
        <p:sp>
          <p:nvSpPr>
            <p:cNvPr id="5" name="Text Box 3"/>
            <p:cNvSpPr txBox="1">
              <a:spLocks noChangeArrowheads="1"/>
            </p:cNvSpPr>
            <p:nvPr/>
          </p:nvSpPr>
          <p:spPr bwMode="auto">
            <a:xfrm>
              <a:off x="539552" y="777861"/>
              <a:ext cx="6408712" cy="382668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p:txBody>
        </p:sp>
        <p:sp>
          <p:nvSpPr>
            <p:cNvPr id="22" name="Text Box 3"/>
            <p:cNvSpPr txBox="1">
              <a:spLocks noChangeArrowheads="1"/>
            </p:cNvSpPr>
            <p:nvPr/>
          </p:nvSpPr>
          <p:spPr bwMode="auto">
            <a:xfrm>
              <a:off x="567713" y="850608"/>
              <a:ext cx="6454196" cy="467820"/>
            </a:xfrm>
            <a:prstGeom prst="rect">
              <a:avLst/>
            </a:prstGeom>
            <a:noFill/>
            <a:ln w="19050">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#define   N   5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哲学家个数</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semaphore fork[5];                  </a:t>
              </a:r>
              <a:r>
                <a:rPr lang="en-US" altLang="zh-TW" sz="1400" b="1" dirty="0">
                  <a:solidFill>
                    <a:srgbClr val="11576A"/>
                  </a:solidFill>
                  <a:latin typeface="+mn-ea"/>
                  <a:ea typeface="+mn-ea"/>
                  <a:cs typeface="Courier New" panose="02070309020205020404" pitchFamily="49" charset="0"/>
                </a:rPr>
                <a:t>// </a:t>
              </a:r>
              <a:r>
                <a:rPr lang="zh-TW" altLang="en-US" sz="1400" b="1" dirty="0">
                  <a:solidFill>
                    <a:srgbClr val="11576A"/>
                  </a:solidFill>
                  <a:latin typeface="+mn-ea"/>
                  <a:ea typeface="+mn-ea"/>
                  <a:cs typeface="Courier New" panose="02070309020205020404" pitchFamily="49" charset="0"/>
                </a:rPr>
                <a:t>信号量初值为</a:t>
              </a:r>
              <a:r>
                <a:rPr lang="en-US" altLang="zh-TW" sz="1400" b="1" dirty="0">
                  <a:solidFill>
                    <a:srgbClr val="11576A"/>
                  </a:solidFill>
                  <a:latin typeface="+mn-ea"/>
                  <a:ea typeface="+mn-ea"/>
                  <a:cs typeface="Courier New" panose="02070309020205020404" pitchFamily="49" charset="0"/>
                </a:rPr>
                <a:t>1</a:t>
              </a:r>
            </a:p>
          </p:txBody>
        </p:sp>
      </p:grpSp>
      <p:sp>
        <p:nvSpPr>
          <p:cNvPr id="3" name="标题 2">
            <a:extLst>
              <a:ext uri="{FF2B5EF4-FFF2-40B4-BE49-F238E27FC236}">
                <a16:creationId xmlns:a16="http://schemas.microsoft.com/office/drawing/2014/main" id="{6E30B349-DA50-C720-DF5B-A18747A73E4D}"/>
              </a:ext>
            </a:extLst>
          </p:cNvPr>
          <p:cNvSpPr>
            <a:spLocks noGrp="1"/>
          </p:cNvSpPr>
          <p:nvPr>
            <p:ph type="title"/>
          </p:nvPr>
        </p:nvSpPr>
        <p:spPr/>
        <p:txBody>
          <a:bodyPr>
            <a:normAutofit/>
          </a:bodyPr>
          <a:lstStyle/>
          <a:p>
            <a:r>
              <a:rPr lang="zh-CN" altLang="en-US" dirty="0"/>
              <a:t>聪明一些的解决方案</a:t>
            </a:r>
          </a:p>
        </p:txBody>
      </p:sp>
    </p:spTree>
    <p:extLst>
      <p:ext uri="{BB962C8B-B14F-4D97-AF65-F5344CB8AC3E}">
        <p14:creationId xmlns:p14="http://schemas.microsoft.com/office/powerpoint/2010/main" val="356592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855640" y="1635113"/>
            <a:ext cx="6408712" cy="382668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p:txBody>
      </p:sp>
      <p:sp>
        <p:nvSpPr>
          <p:cNvPr id="22" name="Text Box 3"/>
          <p:cNvSpPr txBox="1">
            <a:spLocks noChangeArrowheads="1"/>
          </p:cNvSpPr>
          <p:nvPr/>
        </p:nvSpPr>
        <p:spPr bwMode="auto">
          <a:xfrm>
            <a:off x="2883801" y="1707858"/>
            <a:ext cx="6454196" cy="3761030"/>
          </a:xfrm>
          <a:prstGeom prst="rect">
            <a:avLst/>
          </a:prstGeom>
          <a:noFill/>
          <a:ln w="19050">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#define   N   5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哲学家个数</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semaphore fork[5];                  </a:t>
            </a:r>
            <a:r>
              <a:rPr lang="en-US" altLang="zh-TW" sz="1400" b="1" dirty="0">
                <a:solidFill>
                  <a:srgbClr val="11576A"/>
                </a:solidFill>
                <a:latin typeface="+mn-ea"/>
                <a:ea typeface="+mn-ea"/>
                <a:cs typeface="Courier New" panose="02070309020205020404" pitchFamily="49" charset="0"/>
              </a:rPr>
              <a:t>// </a:t>
            </a:r>
            <a:r>
              <a:rPr lang="zh-TW" altLang="en-US" sz="1400" b="1" dirty="0">
                <a:solidFill>
                  <a:srgbClr val="11576A"/>
                </a:solidFill>
                <a:latin typeface="+mn-ea"/>
                <a:ea typeface="+mn-ea"/>
                <a:cs typeface="Courier New" panose="02070309020205020404" pitchFamily="49" charset="0"/>
              </a:rPr>
              <a:t>信号量初值为</a:t>
            </a:r>
            <a:r>
              <a:rPr lang="en-US" altLang="zh-TW" sz="1400" b="1" dirty="0">
                <a:solidFill>
                  <a:srgbClr val="11576A"/>
                </a:solidFill>
                <a:latin typeface="+mn-ea"/>
                <a:ea typeface="+mn-ea"/>
                <a:cs typeface="Courier New" panose="02070309020205020404" pitchFamily="49" charset="0"/>
              </a:rPr>
              <a:t>1</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void   philosopher(</a:t>
            </a:r>
            <a:r>
              <a:rPr lang="en-US" altLang="zh-CN" sz="1600" b="1" dirty="0" err="1">
                <a:latin typeface="Courier New" panose="02070309020205020404" pitchFamily="49" charset="0"/>
                <a:ea typeface="微软雅黑" pitchFamily="34" charset="-122"/>
                <a:cs typeface="Courier New" panose="02070309020205020404" pitchFamily="49" charset="0"/>
              </a:rPr>
              <a:t>int</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哲学家编号：</a:t>
            </a:r>
            <a:r>
              <a:rPr lang="en-US" altLang="zh-CN" sz="1400" b="1" dirty="0">
                <a:solidFill>
                  <a:srgbClr val="11576A"/>
                </a:solidFill>
                <a:latin typeface="+mn-ea"/>
                <a:ea typeface="+mn-ea"/>
                <a:cs typeface="Courier New" panose="02070309020205020404" pitchFamily="49" charset="0"/>
              </a:rPr>
              <a:t>0 </a:t>
            </a:r>
            <a:r>
              <a:rPr lang="zh-CN" altLang="en-US" sz="1400" b="1" dirty="0">
                <a:solidFill>
                  <a:srgbClr val="11576A"/>
                </a:solidFill>
                <a:latin typeface="+mn-ea"/>
                <a:ea typeface="+mn-ea"/>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4</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while(TRUE)</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think(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哲学家在思考</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eat(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吃面条中</a:t>
            </a:r>
            <a:r>
              <a:rPr lang="en-US" altLang="zh-CN" sz="1400" b="1" dirty="0">
                <a:solidFill>
                  <a:srgbClr val="11576A"/>
                </a:solidFill>
                <a:latin typeface="+mn-ea"/>
                <a:ea typeface="+mn-ea"/>
                <a:cs typeface="Courier New" panose="02070309020205020404" pitchFamily="49" charset="0"/>
              </a:rPr>
              <a:t>….</a:t>
            </a:r>
          </a:p>
          <a:p>
            <a:pPr>
              <a:lnSpc>
                <a:spcPct val="50000"/>
              </a:lnSpc>
              <a:spcAft>
                <a:spcPct val="40000"/>
              </a:spcAft>
              <a:buFont typeface="Arial" charset="0"/>
              <a:buNone/>
            </a:pPr>
            <a:endParaRPr lang="en-US" altLang="zh-TW"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p:txBody>
      </p:sp>
      <p:sp>
        <p:nvSpPr>
          <p:cNvPr id="6" name="标题 2">
            <a:extLst>
              <a:ext uri="{FF2B5EF4-FFF2-40B4-BE49-F238E27FC236}">
                <a16:creationId xmlns:a16="http://schemas.microsoft.com/office/drawing/2014/main" id="{91010447-EFB4-3217-D443-D02F7F69CC80}"/>
              </a:ext>
            </a:extLst>
          </p:cNvPr>
          <p:cNvSpPr>
            <a:spLocks noGrp="1"/>
          </p:cNvSpPr>
          <p:nvPr>
            <p:ph type="title"/>
          </p:nvPr>
        </p:nvSpPr>
        <p:spPr>
          <a:xfrm>
            <a:off x="695400" y="871855"/>
            <a:ext cx="10801200" cy="680403"/>
          </a:xfrm>
        </p:spPr>
        <p:txBody>
          <a:bodyPr>
            <a:normAutofit/>
          </a:bodyPr>
          <a:lstStyle/>
          <a:p>
            <a:r>
              <a:rPr lang="zh-CN" altLang="en-US" dirty="0"/>
              <a:t>聪明一些的解决方案</a:t>
            </a:r>
          </a:p>
        </p:txBody>
      </p:sp>
    </p:spTree>
    <p:extLst>
      <p:ext uri="{BB962C8B-B14F-4D97-AF65-F5344CB8AC3E}">
        <p14:creationId xmlns:p14="http://schemas.microsoft.com/office/powerpoint/2010/main" val="1917195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855640" y="1635113"/>
            <a:ext cx="6408712" cy="382668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p:txBody>
      </p:sp>
      <p:sp>
        <p:nvSpPr>
          <p:cNvPr id="22" name="Text Box 3"/>
          <p:cNvSpPr txBox="1">
            <a:spLocks noChangeArrowheads="1"/>
          </p:cNvSpPr>
          <p:nvPr/>
        </p:nvSpPr>
        <p:spPr bwMode="auto">
          <a:xfrm>
            <a:off x="2883801" y="1707858"/>
            <a:ext cx="6454196" cy="3761030"/>
          </a:xfrm>
          <a:prstGeom prst="rect">
            <a:avLst/>
          </a:prstGeom>
          <a:noFill/>
          <a:ln w="19050">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#define   N   5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哲学家个数</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semaphore fork[5];                  </a:t>
            </a:r>
            <a:r>
              <a:rPr lang="en-US" altLang="zh-TW" sz="1400" b="1" dirty="0">
                <a:solidFill>
                  <a:srgbClr val="11576A"/>
                </a:solidFill>
                <a:latin typeface="+mn-ea"/>
                <a:ea typeface="+mn-ea"/>
                <a:cs typeface="Courier New" panose="02070309020205020404" pitchFamily="49" charset="0"/>
              </a:rPr>
              <a:t>// </a:t>
            </a:r>
            <a:r>
              <a:rPr lang="zh-TW" altLang="en-US" sz="1400" b="1" dirty="0">
                <a:solidFill>
                  <a:srgbClr val="11576A"/>
                </a:solidFill>
                <a:latin typeface="+mn-ea"/>
                <a:ea typeface="+mn-ea"/>
                <a:cs typeface="Courier New" panose="02070309020205020404" pitchFamily="49" charset="0"/>
              </a:rPr>
              <a:t>信号量初值为</a:t>
            </a:r>
            <a:r>
              <a:rPr lang="en-US" altLang="zh-TW" sz="1400" b="1" dirty="0">
                <a:solidFill>
                  <a:srgbClr val="11576A"/>
                </a:solidFill>
                <a:latin typeface="+mn-ea"/>
                <a:ea typeface="+mn-ea"/>
                <a:cs typeface="Courier New" panose="02070309020205020404" pitchFamily="49" charset="0"/>
              </a:rPr>
              <a:t>1</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void   philosopher(</a:t>
            </a:r>
            <a:r>
              <a:rPr lang="en-US" altLang="zh-CN" sz="1600" b="1" dirty="0" err="1">
                <a:latin typeface="Courier New" panose="02070309020205020404" pitchFamily="49" charset="0"/>
                <a:ea typeface="微软雅黑" pitchFamily="34" charset="-122"/>
                <a:cs typeface="Courier New" panose="02070309020205020404" pitchFamily="49" charset="0"/>
              </a:rPr>
              <a:t>int</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哲学家编号：</a:t>
            </a:r>
            <a:r>
              <a:rPr lang="en-US" altLang="zh-CN" sz="1400" b="1" dirty="0">
                <a:solidFill>
                  <a:srgbClr val="11576A"/>
                </a:solidFill>
                <a:latin typeface="+mn-ea"/>
                <a:ea typeface="+mn-ea"/>
                <a:cs typeface="Courier New" panose="02070309020205020404" pitchFamily="49" charset="0"/>
              </a:rPr>
              <a:t>0 </a:t>
            </a:r>
            <a:r>
              <a:rPr lang="zh-CN" altLang="en-US" sz="1400" b="1" dirty="0">
                <a:solidFill>
                  <a:srgbClr val="11576A"/>
                </a:solidFill>
                <a:latin typeface="+mn-ea"/>
                <a:ea typeface="+mn-ea"/>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4</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while(TRUE)</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think(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哲学家在思考</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if (i%2 == 0)</a:t>
            </a:r>
            <a:r>
              <a:rPr lang="zh-CN" altLang="en-US" sz="1600" b="1" dirty="0">
                <a:solidFill>
                  <a:srgbClr val="C00000"/>
                </a:solidFill>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a:t>
            </a:r>
          </a:p>
          <a:p>
            <a:pPr>
              <a:lnSpc>
                <a:spcPct val="50000"/>
              </a:lnSpc>
              <a:spcAft>
                <a:spcPct val="40000"/>
              </a:spcAft>
              <a:buFont typeface="Arial" charset="0"/>
              <a:buNone/>
            </a:pPr>
            <a:endParaRPr lang="en-US" altLang="zh-TW" sz="1600" b="1" dirty="0">
              <a:solidFill>
                <a:srgbClr val="C00000"/>
              </a:solidFill>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 else {</a:t>
            </a:r>
          </a:p>
          <a:p>
            <a:pPr>
              <a:lnSpc>
                <a:spcPct val="50000"/>
              </a:lnSpc>
              <a:spcAft>
                <a:spcPct val="40000"/>
              </a:spcAft>
              <a:buFont typeface="Arial" charset="0"/>
              <a:buNone/>
            </a:pPr>
            <a:endParaRPr lang="en-US" altLang="zh-TW" sz="1600" b="1" dirty="0">
              <a:solidFill>
                <a:srgbClr val="C00000"/>
              </a:solidFill>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eat(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吃面条中</a:t>
            </a:r>
            <a:r>
              <a:rPr lang="en-US" altLang="zh-CN" sz="1400" b="1" dirty="0">
                <a:solidFill>
                  <a:srgbClr val="11576A"/>
                </a:solidFill>
                <a:latin typeface="+mn-ea"/>
                <a:ea typeface="+mn-ea"/>
                <a:cs typeface="Courier New" panose="02070309020205020404" pitchFamily="49" charset="0"/>
              </a:rPr>
              <a:t>….</a:t>
            </a:r>
          </a:p>
          <a:p>
            <a:pPr>
              <a:lnSpc>
                <a:spcPct val="50000"/>
              </a:lnSpc>
              <a:spcAft>
                <a:spcPct val="40000"/>
              </a:spcAft>
              <a:buFont typeface="Arial" charset="0"/>
              <a:buNone/>
            </a:pPr>
            <a:endParaRPr lang="en-US" altLang="zh-TW"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p:txBody>
      </p:sp>
      <p:sp>
        <p:nvSpPr>
          <p:cNvPr id="7" name="标题 2">
            <a:extLst>
              <a:ext uri="{FF2B5EF4-FFF2-40B4-BE49-F238E27FC236}">
                <a16:creationId xmlns:a16="http://schemas.microsoft.com/office/drawing/2014/main" id="{D1FA0787-02B8-20E6-C16F-5E00E700E3EC}"/>
              </a:ext>
            </a:extLst>
          </p:cNvPr>
          <p:cNvSpPr>
            <a:spLocks noGrp="1"/>
          </p:cNvSpPr>
          <p:nvPr>
            <p:ph type="title"/>
          </p:nvPr>
        </p:nvSpPr>
        <p:spPr>
          <a:xfrm>
            <a:off x="695400" y="871855"/>
            <a:ext cx="10801200" cy="680403"/>
          </a:xfrm>
        </p:spPr>
        <p:txBody>
          <a:bodyPr>
            <a:normAutofit/>
          </a:bodyPr>
          <a:lstStyle/>
          <a:p>
            <a:r>
              <a:rPr lang="zh-CN" altLang="en-US" dirty="0"/>
              <a:t>聪明一些的解决方案</a:t>
            </a:r>
          </a:p>
        </p:txBody>
      </p:sp>
    </p:spTree>
    <p:extLst>
      <p:ext uri="{BB962C8B-B14F-4D97-AF65-F5344CB8AC3E}">
        <p14:creationId xmlns:p14="http://schemas.microsoft.com/office/powerpoint/2010/main" val="2440367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854003" y="1635113"/>
            <a:ext cx="6408712" cy="382668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p:txBody>
      </p:sp>
      <p:sp>
        <p:nvSpPr>
          <p:cNvPr id="22" name="Text Box 3"/>
          <p:cNvSpPr txBox="1">
            <a:spLocks noChangeArrowheads="1"/>
          </p:cNvSpPr>
          <p:nvPr/>
        </p:nvSpPr>
        <p:spPr bwMode="auto">
          <a:xfrm>
            <a:off x="2882164" y="1707858"/>
            <a:ext cx="6454196" cy="3761030"/>
          </a:xfrm>
          <a:prstGeom prst="rect">
            <a:avLst/>
          </a:prstGeom>
          <a:noFill/>
          <a:ln w="19050">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#define   N   5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哲学家个数</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semaphore fork[5];                  </a:t>
            </a:r>
            <a:r>
              <a:rPr lang="en-US" altLang="zh-TW" sz="1400" b="1" dirty="0">
                <a:solidFill>
                  <a:srgbClr val="11576A"/>
                </a:solidFill>
                <a:latin typeface="+mn-ea"/>
                <a:ea typeface="+mn-ea"/>
                <a:cs typeface="Courier New" panose="02070309020205020404" pitchFamily="49" charset="0"/>
              </a:rPr>
              <a:t>// </a:t>
            </a:r>
            <a:r>
              <a:rPr lang="zh-TW" altLang="en-US" sz="1400" b="1" dirty="0">
                <a:solidFill>
                  <a:srgbClr val="11576A"/>
                </a:solidFill>
                <a:latin typeface="+mn-ea"/>
                <a:ea typeface="+mn-ea"/>
                <a:cs typeface="Courier New" panose="02070309020205020404" pitchFamily="49" charset="0"/>
              </a:rPr>
              <a:t>信号量初值为</a:t>
            </a:r>
            <a:r>
              <a:rPr lang="en-US" altLang="zh-TW" sz="1400" b="1" dirty="0">
                <a:solidFill>
                  <a:srgbClr val="11576A"/>
                </a:solidFill>
                <a:latin typeface="+mn-ea"/>
                <a:ea typeface="+mn-ea"/>
                <a:cs typeface="Courier New" panose="02070309020205020404" pitchFamily="49" charset="0"/>
              </a:rPr>
              <a:t>1</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void   philosopher(</a:t>
            </a:r>
            <a:r>
              <a:rPr lang="en-US" altLang="zh-CN" sz="1600" b="1" dirty="0" err="1">
                <a:latin typeface="Courier New" panose="02070309020205020404" pitchFamily="49" charset="0"/>
                <a:ea typeface="微软雅黑" pitchFamily="34" charset="-122"/>
                <a:cs typeface="Courier New" panose="02070309020205020404" pitchFamily="49" charset="0"/>
              </a:rPr>
              <a:t>int</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哲学家编号：</a:t>
            </a:r>
            <a:r>
              <a:rPr lang="en-US" altLang="zh-CN" sz="1400" b="1" dirty="0">
                <a:solidFill>
                  <a:srgbClr val="11576A"/>
                </a:solidFill>
                <a:latin typeface="+mn-ea"/>
                <a:ea typeface="+mn-ea"/>
                <a:cs typeface="Courier New" panose="02070309020205020404" pitchFamily="49" charset="0"/>
              </a:rPr>
              <a:t>0 </a:t>
            </a:r>
            <a:r>
              <a:rPr lang="zh-CN" altLang="en-US" sz="1400" b="1" dirty="0">
                <a:solidFill>
                  <a:srgbClr val="11576A"/>
                </a:solidFill>
                <a:latin typeface="+mn-ea"/>
                <a:ea typeface="+mn-ea"/>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4</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while(TRUE)</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think(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哲学家在思考</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if (i%2 == 0)</a:t>
            </a:r>
            <a:r>
              <a:rPr lang="zh-CN" altLang="en-US" sz="1600" b="1" dirty="0">
                <a:solidFill>
                  <a:srgbClr val="C00000"/>
                </a:solidFill>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a:t>
            </a: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去拿左边的叉子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a:latin typeface="Courier New" panose="02070309020205020404" pitchFamily="49" charset="0"/>
                <a:ea typeface="微软雅黑" pitchFamily="34" charset="-122"/>
                <a:cs typeface="Courier New" panose="02070309020205020404" pitchFamily="49" charset="0"/>
              </a:rPr>
              <a:t>(</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+ 1) % N]);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去拿右边的叉子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else {</a:t>
            </a:r>
          </a:p>
          <a:p>
            <a:pPr>
              <a:lnSpc>
                <a:spcPct val="50000"/>
              </a:lnSpc>
              <a:spcAft>
                <a:spcPct val="40000"/>
              </a:spcAft>
              <a:buFont typeface="Arial" charset="0"/>
              <a:buNone/>
            </a:pPr>
            <a:endParaRPr lang="en-US" altLang="zh-TW" sz="1600" b="1" dirty="0">
              <a:solidFill>
                <a:srgbClr val="C00000"/>
              </a:solidFill>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eat(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吃面条中</a:t>
            </a:r>
            <a:r>
              <a:rPr lang="en-US" altLang="zh-CN" sz="1400" b="1" dirty="0">
                <a:solidFill>
                  <a:srgbClr val="11576A"/>
                </a:solidFill>
                <a:latin typeface="+mn-ea"/>
                <a:ea typeface="+mn-ea"/>
                <a:cs typeface="Courier New" panose="02070309020205020404" pitchFamily="49" charset="0"/>
              </a:rPr>
              <a:t>….</a:t>
            </a:r>
          </a:p>
          <a:p>
            <a:pPr>
              <a:lnSpc>
                <a:spcPct val="50000"/>
              </a:lnSpc>
              <a:spcAft>
                <a:spcPct val="40000"/>
              </a:spcAft>
              <a:buFont typeface="Arial" charset="0"/>
              <a:buNone/>
            </a:pPr>
            <a:endParaRPr lang="en-US" altLang="zh-TW"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p:txBody>
      </p:sp>
      <p:sp>
        <p:nvSpPr>
          <p:cNvPr id="6" name="标题 2">
            <a:extLst>
              <a:ext uri="{FF2B5EF4-FFF2-40B4-BE49-F238E27FC236}">
                <a16:creationId xmlns:a16="http://schemas.microsoft.com/office/drawing/2014/main" id="{8938538B-9D49-CC7F-2A6A-6FECF03E9D07}"/>
              </a:ext>
            </a:extLst>
          </p:cNvPr>
          <p:cNvSpPr>
            <a:spLocks noGrp="1"/>
          </p:cNvSpPr>
          <p:nvPr>
            <p:ph type="title"/>
          </p:nvPr>
        </p:nvSpPr>
        <p:spPr>
          <a:xfrm>
            <a:off x="695400" y="871855"/>
            <a:ext cx="10801200" cy="680403"/>
          </a:xfrm>
        </p:spPr>
        <p:txBody>
          <a:bodyPr>
            <a:normAutofit/>
          </a:bodyPr>
          <a:lstStyle/>
          <a:p>
            <a:r>
              <a:rPr lang="zh-CN" altLang="en-US" dirty="0"/>
              <a:t>聪明一些的解决方案</a:t>
            </a:r>
          </a:p>
        </p:txBody>
      </p:sp>
    </p:spTree>
    <p:extLst>
      <p:ext uri="{BB962C8B-B14F-4D97-AF65-F5344CB8AC3E}">
        <p14:creationId xmlns:p14="http://schemas.microsoft.com/office/powerpoint/2010/main" val="19445687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854003" y="1635113"/>
            <a:ext cx="6408712" cy="382668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p:txBody>
      </p:sp>
      <p:sp>
        <p:nvSpPr>
          <p:cNvPr id="22" name="Text Box 3"/>
          <p:cNvSpPr txBox="1">
            <a:spLocks noChangeArrowheads="1"/>
          </p:cNvSpPr>
          <p:nvPr/>
        </p:nvSpPr>
        <p:spPr bwMode="auto">
          <a:xfrm>
            <a:off x="2882164" y="1707858"/>
            <a:ext cx="6454196" cy="3761030"/>
          </a:xfrm>
          <a:prstGeom prst="rect">
            <a:avLst/>
          </a:prstGeom>
          <a:noFill/>
          <a:ln w="19050">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#define   N   5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哲学家个数</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semaphore fork[5];                  </a:t>
            </a:r>
            <a:r>
              <a:rPr lang="en-US" altLang="zh-TW" sz="1400" b="1" dirty="0">
                <a:solidFill>
                  <a:srgbClr val="11576A"/>
                </a:solidFill>
                <a:latin typeface="+mn-ea"/>
                <a:ea typeface="+mn-ea"/>
                <a:cs typeface="Courier New" panose="02070309020205020404" pitchFamily="49" charset="0"/>
              </a:rPr>
              <a:t>// </a:t>
            </a:r>
            <a:r>
              <a:rPr lang="zh-TW" altLang="en-US" sz="1400" b="1" dirty="0">
                <a:solidFill>
                  <a:srgbClr val="11576A"/>
                </a:solidFill>
                <a:latin typeface="+mn-ea"/>
                <a:ea typeface="+mn-ea"/>
                <a:cs typeface="Courier New" panose="02070309020205020404" pitchFamily="49" charset="0"/>
              </a:rPr>
              <a:t>信号量初值为</a:t>
            </a:r>
            <a:r>
              <a:rPr lang="en-US" altLang="zh-TW" sz="1400" b="1" dirty="0">
                <a:solidFill>
                  <a:srgbClr val="11576A"/>
                </a:solidFill>
                <a:latin typeface="+mn-ea"/>
                <a:ea typeface="+mn-ea"/>
                <a:cs typeface="Courier New" panose="02070309020205020404" pitchFamily="49" charset="0"/>
              </a:rPr>
              <a:t>1</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void   philosopher(</a:t>
            </a:r>
            <a:r>
              <a:rPr lang="en-US" altLang="zh-CN" sz="1600" b="1" dirty="0" err="1">
                <a:latin typeface="Courier New" panose="02070309020205020404" pitchFamily="49" charset="0"/>
                <a:ea typeface="微软雅黑" pitchFamily="34" charset="-122"/>
                <a:cs typeface="Courier New" panose="02070309020205020404" pitchFamily="49" charset="0"/>
              </a:rPr>
              <a:t>int</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哲学家编号：</a:t>
            </a:r>
            <a:r>
              <a:rPr lang="en-US" altLang="zh-CN" sz="1400" b="1" dirty="0">
                <a:solidFill>
                  <a:srgbClr val="11576A"/>
                </a:solidFill>
                <a:latin typeface="+mn-ea"/>
                <a:ea typeface="+mn-ea"/>
                <a:cs typeface="Courier New" panose="02070309020205020404" pitchFamily="49" charset="0"/>
              </a:rPr>
              <a:t>0 </a:t>
            </a:r>
            <a:r>
              <a:rPr lang="zh-CN" altLang="en-US" sz="1400" b="1" dirty="0">
                <a:solidFill>
                  <a:srgbClr val="11576A"/>
                </a:solidFill>
                <a:latin typeface="+mn-ea"/>
                <a:ea typeface="+mn-ea"/>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4</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while(TRUE)</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think(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哲学家在思考</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if (i%2 == 0)</a:t>
            </a:r>
            <a:r>
              <a:rPr lang="zh-CN" altLang="en-US" sz="1600" b="1" dirty="0">
                <a:solidFill>
                  <a:srgbClr val="C00000"/>
                </a:solidFill>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a:t>
            </a: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去拿左边的叉子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a:latin typeface="Courier New" panose="02070309020205020404" pitchFamily="49" charset="0"/>
                <a:ea typeface="微软雅黑" pitchFamily="34" charset="-122"/>
                <a:cs typeface="Courier New" panose="02070309020205020404" pitchFamily="49" charset="0"/>
              </a:rPr>
              <a:t>(</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+ 1) % N]);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去拿右边的叉子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else {</a:t>
            </a: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a:latin typeface="Courier New" panose="02070309020205020404" pitchFamily="49" charset="0"/>
                <a:ea typeface="微软雅黑" pitchFamily="34" charset="-122"/>
                <a:cs typeface="Courier New" panose="02070309020205020404" pitchFamily="49" charset="0"/>
              </a:rPr>
              <a:t>(</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+ 1) % N]);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去拿右边的叉子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去拿左边的叉子</a:t>
            </a: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a:t>
            </a: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eat(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吃面条中</a:t>
            </a:r>
            <a:r>
              <a:rPr lang="en-US" altLang="zh-CN" sz="1400" b="1" dirty="0">
                <a:solidFill>
                  <a:srgbClr val="11576A"/>
                </a:solidFill>
                <a:latin typeface="+mn-ea"/>
                <a:ea typeface="+mn-ea"/>
                <a:cs typeface="Courier New" panose="02070309020205020404" pitchFamily="49" charset="0"/>
              </a:rPr>
              <a:t>….</a:t>
            </a:r>
          </a:p>
          <a:p>
            <a:pPr>
              <a:lnSpc>
                <a:spcPct val="50000"/>
              </a:lnSpc>
              <a:spcAft>
                <a:spcPct val="40000"/>
              </a:spcAft>
              <a:buFont typeface="Arial" charset="0"/>
              <a:buNone/>
            </a:pPr>
            <a:endParaRPr lang="en-US" altLang="zh-TW"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p:txBody>
      </p:sp>
      <p:sp>
        <p:nvSpPr>
          <p:cNvPr id="6" name="标题 2">
            <a:extLst>
              <a:ext uri="{FF2B5EF4-FFF2-40B4-BE49-F238E27FC236}">
                <a16:creationId xmlns:a16="http://schemas.microsoft.com/office/drawing/2014/main" id="{B1A2B6CF-8044-8D19-1E2C-99B621401BD0}"/>
              </a:ext>
            </a:extLst>
          </p:cNvPr>
          <p:cNvSpPr>
            <a:spLocks noGrp="1"/>
          </p:cNvSpPr>
          <p:nvPr>
            <p:ph type="title"/>
          </p:nvPr>
        </p:nvSpPr>
        <p:spPr>
          <a:xfrm>
            <a:off x="695400" y="871855"/>
            <a:ext cx="10801200" cy="680403"/>
          </a:xfrm>
        </p:spPr>
        <p:txBody>
          <a:bodyPr>
            <a:normAutofit/>
          </a:bodyPr>
          <a:lstStyle/>
          <a:p>
            <a:r>
              <a:rPr lang="zh-CN" altLang="en-US" dirty="0"/>
              <a:t>聪明一些的解决方案</a:t>
            </a:r>
          </a:p>
        </p:txBody>
      </p:sp>
    </p:spTree>
    <p:extLst>
      <p:ext uri="{BB962C8B-B14F-4D97-AF65-F5344CB8AC3E}">
        <p14:creationId xmlns:p14="http://schemas.microsoft.com/office/powerpoint/2010/main" val="765780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854003" y="1635113"/>
            <a:ext cx="6408712" cy="382668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p:txBody>
      </p:sp>
      <p:sp>
        <p:nvSpPr>
          <p:cNvPr id="22" name="Text Box 3"/>
          <p:cNvSpPr txBox="1">
            <a:spLocks noChangeArrowheads="1"/>
          </p:cNvSpPr>
          <p:nvPr/>
        </p:nvSpPr>
        <p:spPr bwMode="auto">
          <a:xfrm>
            <a:off x="2882164" y="1707858"/>
            <a:ext cx="6454196" cy="3761030"/>
          </a:xfrm>
          <a:prstGeom prst="rect">
            <a:avLst/>
          </a:prstGeom>
          <a:noFill/>
          <a:ln w="19050">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#define   N   5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哲学家个数</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semaphore fork[5];                  </a:t>
            </a:r>
            <a:r>
              <a:rPr lang="en-US" altLang="zh-TW" sz="1400" b="1" dirty="0">
                <a:solidFill>
                  <a:srgbClr val="11576A"/>
                </a:solidFill>
                <a:latin typeface="+mn-ea"/>
                <a:ea typeface="+mn-ea"/>
                <a:cs typeface="Courier New" panose="02070309020205020404" pitchFamily="49" charset="0"/>
              </a:rPr>
              <a:t>// </a:t>
            </a:r>
            <a:r>
              <a:rPr lang="zh-TW" altLang="en-US" sz="1400" b="1" dirty="0">
                <a:solidFill>
                  <a:srgbClr val="11576A"/>
                </a:solidFill>
                <a:latin typeface="+mn-ea"/>
                <a:ea typeface="+mn-ea"/>
                <a:cs typeface="Courier New" panose="02070309020205020404" pitchFamily="49" charset="0"/>
              </a:rPr>
              <a:t>信号量初值为</a:t>
            </a:r>
            <a:r>
              <a:rPr lang="en-US" altLang="zh-TW" sz="1400" b="1" dirty="0">
                <a:solidFill>
                  <a:srgbClr val="11576A"/>
                </a:solidFill>
                <a:latin typeface="+mn-ea"/>
                <a:ea typeface="+mn-ea"/>
                <a:cs typeface="Courier New" panose="02070309020205020404" pitchFamily="49" charset="0"/>
              </a:rPr>
              <a:t>1</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void   philosopher(</a:t>
            </a:r>
            <a:r>
              <a:rPr lang="en-US" altLang="zh-CN" sz="1600" b="1" dirty="0" err="1">
                <a:latin typeface="Courier New" panose="02070309020205020404" pitchFamily="49" charset="0"/>
                <a:ea typeface="微软雅黑" pitchFamily="34" charset="-122"/>
                <a:cs typeface="Courier New" panose="02070309020205020404" pitchFamily="49" charset="0"/>
              </a:rPr>
              <a:t>int</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哲学家编号：</a:t>
            </a:r>
            <a:r>
              <a:rPr lang="en-US" altLang="zh-CN" sz="1400" b="1" dirty="0">
                <a:solidFill>
                  <a:srgbClr val="11576A"/>
                </a:solidFill>
                <a:latin typeface="+mn-ea"/>
                <a:ea typeface="+mn-ea"/>
                <a:cs typeface="Courier New" panose="02070309020205020404" pitchFamily="49" charset="0"/>
              </a:rPr>
              <a:t>0 </a:t>
            </a:r>
            <a:r>
              <a:rPr lang="zh-CN" altLang="en-US" sz="1400" b="1" dirty="0">
                <a:solidFill>
                  <a:srgbClr val="11576A"/>
                </a:solidFill>
                <a:latin typeface="+mn-ea"/>
                <a:ea typeface="+mn-ea"/>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4</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while(TRUE)</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think(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哲学家在思考</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if (i%2 == 0)</a:t>
            </a:r>
            <a:r>
              <a:rPr lang="zh-CN" altLang="en-US" sz="1600" b="1" dirty="0">
                <a:solidFill>
                  <a:srgbClr val="C00000"/>
                </a:solidFill>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a:t>
            </a: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去拿左边的叉子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a:latin typeface="Courier New" panose="02070309020205020404" pitchFamily="49" charset="0"/>
                <a:ea typeface="微软雅黑" pitchFamily="34" charset="-122"/>
                <a:cs typeface="Courier New" panose="02070309020205020404" pitchFamily="49" charset="0"/>
              </a:rPr>
              <a:t>(</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+ 1) % N]);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去拿右边的叉子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else {</a:t>
            </a: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a:latin typeface="Courier New" panose="02070309020205020404" pitchFamily="49" charset="0"/>
                <a:ea typeface="微软雅黑" pitchFamily="34" charset="-122"/>
                <a:cs typeface="Courier New" panose="02070309020205020404" pitchFamily="49" charset="0"/>
              </a:rPr>
              <a:t>(</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+ 1) % N]);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去拿右边的叉子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去拿左边的叉子</a:t>
            </a: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a:t>
            </a: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eat(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吃面条中</a:t>
            </a:r>
            <a:r>
              <a:rPr lang="en-US" altLang="zh-CN" sz="1400" b="1" dirty="0">
                <a:solidFill>
                  <a:srgbClr val="11576A"/>
                </a:solidFill>
                <a:latin typeface="+mn-ea"/>
                <a:ea typeface="+mn-ea"/>
                <a:cs typeface="Courier New" panose="02070309020205020404" pitchFamily="49" charset="0"/>
              </a:rPr>
              <a:t>….</a:t>
            </a: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V(fork[</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放下左边的叉子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V(fork[</a:t>
            </a:r>
            <a:r>
              <a:rPr lang="en-US" altLang="zh-CN" sz="1600" b="1" dirty="0">
                <a:latin typeface="Courier New" panose="02070309020205020404" pitchFamily="49" charset="0"/>
                <a:ea typeface="微软雅黑" pitchFamily="34" charset="-122"/>
                <a:cs typeface="Courier New" panose="02070309020205020404" pitchFamily="49" charset="0"/>
              </a:rPr>
              <a:t>(</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+ 1) % N]);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放下右边的叉子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p:txBody>
      </p:sp>
      <p:sp>
        <p:nvSpPr>
          <p:cNvPr id="4" name="标题 2">
            <a:extLst>
              <a:ext uri="{FF2B5EF4-FFF2-40B4-BE49-F238E27FC236}">
                <a16:creationId xmlns:a16="http://schemas.microsoft.com/office/drawing/2014/main" id="{71EF87D2-2B83-FA1B-C043-2322B6644B86}"/>
              </a:ext>
            </a:extLst>
          </p:cNvPr>
          <p:cNvSpPr>
            <a:spLocks noGrp="1"/>
          </p:cNvSpPr>
          <p:nvPr>
            <p:ph type="title"/>
          </p:nvPr>
        </p:nvSpPr>
        <p:spPr>
          <a:xfrm>
            <a:off x="695400" y="871855"/>
            <a:ext cx="10801200" cy="680403"/>
          </a:xfrm>
        </p:spPr>
        <p:txBody>
          <a:bodyPr>
            <a:normAutofit/>
          </a:bodyPr>
          <a:lstStyle/>
          <a:p>
            <a:r>
              <a:rPr lang="zh-CN" altLang="en-US" dirty="0"/>
              <a:t>聪明一些的解决方案</a:t>
            </a:r>
          </a:p>
        </p:txBody>
      </p:sp>
    </p:spTree>
    <p:extLst>
      <p:ext uri="{BB962C8B-B14F-4D97-AF65-F5344CB8AC3E}">
        <p14:creationId xmlns:p14="http://schemas.microsoft.com/office/powerpoint/2010/main" val="463896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7" name="灯片编号占位符 5"/>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48BD3ED3-5C75-4C35-9A13-3834AF9D43A7}" type="slidenum">
              <a:rPr lang="en-US" altLang="ko-KR" sz="1200">
                <a:solidFill>
                  <a:schemeClr val="bg1"/>
                </a:solidFill>
              </a:rPr>
              <a:pPr>
                <a:spcBef>
                  <a:spcPct val="0"/>
                </a:spcBef>
                <a:buClrTx/>
                <a:buSzTx/>
                <a:buFontTx/>
                <a:buNone/>
              </a:pPr>
              <a:t>37</a:t>
            </a:fld>
            <a:endParaRPr lang="en-US" altLang="ko-KR" sz="1200">
              <a:solidFill>
                <a:schemeClr val="bg1"/>
              </a:solidFill>
            </a:endParaRPr>
          </a:p>
        </p:txBody>
      </p:sp>
      <p:sp>
        <p:nvSpPr>
          <p:cNvPr id="192514" name="标题 1"/>
          <p:cNvSpPr>
            <a:spLocks noGrp="1"/>
          </p:cNvSpPr>
          <p:nvPr>
            <p:ph type="title"/>
          </p:nvPr>
        </p:nvSpPr>
        <p:spPr>
          <a:prstGeom prst="rect">
            <a:avLst/>
          </a:prstGeom>
        </p:spPr>
        <p:txBody>
          <a:bodyPr/>
          <a:lstStyle/>
          <a:p>
            <a:r>
              <a:rPr lang="en-US" altLang="zh-CN">
                <a:ea typeface="宋体" panose="02010600030101010101" pitchFamily="2" charset="-122"/>
              </a:rPr>
              <a:t>Solution of “dining philosophers”</a:t>
            </a:r>
            <a:endParaRPr lang="zh-CN" altLang="en-US">
              <a:ea typeface="宋体" panose="02010600030101010101" pitchFamily="2" charset="-122"/>
            </a:endParaRPr>
          </a:p>
        </p:txBody>
      </p:sp>
      <p:sp>
        <p:nvSpPr>
          <p:cNvPr id="9" name="Text Box 4"/>
          <p:cNvSpPr txBox="1">
            <a:spLocks noChangeArrowheads="1"/>
          </p:cNvSpPr>
          <p:nvPr/>
        </p:nvSpPr>
        <p:spPr bwMode="auto">
          <a:xfrm>
            <a:off x="2063552" y="1798414"/>
            <a:ext cx="2520950" cy="4006850"/>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typedef</a:t>
            </a:r>
            <a:r>
              <a:rPr lang="en-US" altLang="zh-CN" sz="1600" b="1" dirty="0">
                <a:solidFill>
                  <a:schemeClr val="accent5">
                    <a:lumMod val="50000"/>
                  </a:schemeClr>
                </a:solidFill>
                <a:effectLst>
                  <a:outerShdw blurRad="38100" dist="38100" dir="2700000" algn="tl">
                    <a:srgbClr val="C0C0C0"/>
                  </a:outerShdw>
                </a:effectLst>
              </a:rPr>
              <a:t> </a:t>
            </a:r>
            <a:r>
              <a:rPr lang="en-US" altLang="zh-CN" sz="1600" b="1" dirty="0" err="1">
                <a:solidFill>
                  <a:schemeClr val="accent5">
                    <a:lumMod val="50000"/>
                  </a:schemeClr>
                </a:solidFill>
                <a:effectLst>
                  <a:outerShdw blurRad="38100" dist="38100" dir="2700000" algn="tl">
                    <a:srgbClr val="C0C0C0"/>
                  </a:outerShdw>
                </a:effectLst>
              </a:rPr>
              <a:t>int</a:t>
            </a:r>
            <a:r>
              <a:rPr lang="en-US" altLang="zh-CN" sz="1600" b="1" dirty="0">
                <a:solidFill>
                  <a:schemeClr val="accent5">
                    <a:lumMod val="50000"/>
                  </a:schemeClr>
                </a:solidFill>
                <a:effectLst>
                  <a:outerShdw blurRad="38100" dist="38100" dir="2700000" algn="tl">
                    <a:srgbClr val="C0C0C0"/>
                  </a:outerShdw>
                </a:effectLst>
              </a:rPr>
              <a:t> </a:t>
            </a:r>
            <a:r>
              <a:rPr lang="en-US" altLang="zh-CN" sz="1600" b="1" dirty="0" err="1">
                <a:solidFill>
                  <a:schemeClr val="accent5">
                    <a:lumMod val="50000"/>
                  </a:schemeClr>
                </a:solidFill>
                <a:effectLst>
                  <a:outerShdw blurRad="38100" dist="38100" dir="2700000" algn="tl">
                    <a:srgbClr val="C0C0C0"/>
                  </a:outerShdw>
                </a:effectLst>
              </a:rPr>
              <a:t>semph</a:t>
            </a:r>
            <a:endParaRPr lang="en-US" altLang="zh-CN" sz="1600" b="1" dirty="0">
              <a:solidFill>
                <a:schemeClr val="accent5">
                  <a:lumMod val="50000"/>
                </a:schemeClr>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#define N         5</a:t>
            </a:r>
          </a:p>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#define LEFT(</a:t>
            </a:r>
            <a:r>
              <a:rPr lang="en-US" altLang="zh-CN" sz="1600" b="1" dirty="0" err="1">
                <a:solidFill>
                  <a:schemeClr val="accent5">
                    <a:lumMod val="50000"/>
                  </a:schemeClr>
                </a:solidFill>
                <a:effectLst>
                  <a:outerShdw blurRad="38100" dist="38100" dir="2700000" algn="tl">
                    <a:srgbClr val="C0C0C0"/>
                  </a:outerShdw>
                </a:effectLst>
              </a:rPr>
              <a:t>i</a:t>
            </a:r>
            <a:r>
              <a:rPr lang="en-US" altLang="zh-CN" sz="1600" b="1" dirty="0">
                <a:solidFill>
                  <a:schemeClr val="accent5">
                    <a:lumMod val="50000"/>
                  </a:schemeClr>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   (</a:t>
            </a:r>
            <a:r>
              <a:rPr lang="en-US" altLang="zh-CN" sz="1600" b="1" dirty="0" err="1">
                <a:solidFill>
                  <a:schemeClr val="accent5">
                    <a:lumMod val="50000"/>
                  </a:schemeClr>
                </a:solidFill>
                <a:effectLst>
                  <a:outerShdw blurRad="38100" dist="38100" dir="2700000" algn="tl">
                    <a:srgbClr val="C0C0C0"/>
                  </a:outerShdw>
                </a:effectLst>
              </a:rPr>
              <a:t>i</a:t>
            </a:r>
            <a:r>
              <a:rPr lang="en-US" altLang="zh-CN" sz="1600" b="1" dirty="0">
                <a:solidFill>
                  <a:schemeClr val="accent5">
                    <a:lumMod val="50000"/>
                  </a:schemeClr>
                </a:solidFill>
                <a:effectLst>
                  <a:outerShdw blurRad="38100" dist="38100" dir="2700000" algn="tl">
                    <a:srgbClr val="C0C0C0"/>
                  </a:outerShdw>
                </a:effectLst>
              </a:rPr>
              <a:t> + N </a:t>
            </a:r>
            <a:r>
              <a:rPr lang="en-US" altLang="zh-CN" sz="1600" b="1" dirty="0">
                <a:solidFill>
                  <a:schemeClr val="accent5">
                    <a:lumMod val="50000"/>
                  </a:schemeClr>
                </a:solidFill>
                <a:effectLst>
                  <a:outerShdw blurRad="38100" dist="38100" dir="2700000" algn="tl">
                    <a:srgbClr val="C0C0C0"/>
                  </a:outerShdw>
                </a:effectLst>
                <a:latin typeface="Arial"/>
              </a:rPr>
              <a:t>–</a:t>
            </a:r>
            <a:r>
              <a:rPr lang="en-US" altLang="zh-CN" sz="1600" b="1" dirty="0">
                <a:solidFill>
                  <a:schemeClr val="accent5">
                    <a:lumMod val="50000"/>
                  </a:schemeClr>
                </a:solidFill>
                <a:effectLst>
                  <a:outerShdw blurRad="38100" dist="38100" dir="2700000" algn="tl">
                    <a:srgbClr val="C0C0C0"/>
                  </a:outerShdw>
                </a:effectLst>
              </a:rPr>
              <a:t> 1) % N</a:t>
            </a:r>
          </a:p>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#define RIGHT(</a:t>
            </a:r>
            <a:r>
              <a:rPr lang="en-US" altLang="zh-CN" sz="1600" b="1" dirty="0" err="1">
                <a:solidFill>
                  <a:schemeClr val="accent5">
                    <a:lumMod val="50000"/>
                  </a:schemeClr>
                </a:solidFill>
                <a:effectLst>
                  <a:outerShdw blurRad="38100" dist="38100" dir="2700000" algn="tl">
                    <a:srgbClr val="C0C0C0"/>
                  </a:outerShdw>
                </a:effectLst>
              </a:rPr>
              <a:t>i</a:t>
            </a:r>
            <a:r>
              <a:rPr lang="en-US" altLang="zh-CN" sz="1600" b="1" dirty="0">
                <a:solidFill>
                  <a:schemeClr val="accent5">
                    <a:lumMod val="50000"/>
                  </a:schemeClr>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   (</a:t>
            </a:r>
            <a:r>
              <a:rPr lang="en-US" altLang="zh-CN" sz="1600" b="1" dirty="0" err="1">
                <a:solidFill>
                  <a:schemeClr val="accent5">
                    <a:lumMod val="50000"/>
                  </a:schemeClr>
                </a:solidFill>
                <a:effectLst>
                  <a:outerShdw blurRad="38100" dist="38100" dir="2700000" algn="tl">
                    <a:srgbClr val="C0C0C0"/>
                  </a:outerShdw>
                </a:effectLst>
              </a:rPr>
              <a:t>i</a:t>
            </a:r>
            <a:r>
              <a:rPr lang="en-US" altLang="zh-CN" sz="1600" b="1" dirty="0">
                <a:solidFill>
                  <a:schemeClr val="accent5">
                    <a:lumMod val="50000"/>
                  </a:schemeClr>
                </a:solidFill>
                <a:effectLst>
                  <a:outerShdw blurRad="38100" dist="38100" dir="2700000" algn="tl">
                    <a:srgbClr val="C0C0C0"/>
                  </a:outerShdw>
                </a:effectLst>
              </a:rPr>
              <a:t> + 1) % N          </a:t>
            </a:r>
          </a:p>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#define THINKING 0</a:t>
            </a:r>
          </a:p>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#define HUNGRY   1</a:t>
            </a:r>
          </a:p>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#define EATING     2</a:t>
            </a:r>
          </a:p>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int</a:t>
            </a:r>
            <a:r>
              <a:rPr lang="en-US" altLang="zh-CN" sz="1600" b="1" dirty="0">
                <a:solidFill>
                  <a:schemeClr val="accent5">
                    <a:lumMod val="50000"/>
                  </a:schemeClr>
                </a:solidFill>
                <a:effectLst>
                  <a:outerShdw blurRad="38100" dist="38100" dir="2700000" algn="tl">
                    <a:srgbClr val="C0C0C0"/>
                  </a:outerShdw>
                </a:effectLst>
              </a:rPr>
              <a:t> state[N];</a:t>
            </a:r>
          </a:p>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semph</a:t>
            </a:r>
            <a:r>
              <a:rPr lang="en-US" altLang="zh-CN" sz="1600" b="1" dirty="0">
                <a:solidFill>
                  <a:schemeClr val="accent5">
                    <a:lumMod val="50000"/>
                  </a:schemeClr>
                </a:solidFill>
                <a:effectLst>
                  <a:outerShdw blurRad="38100" dist="38100" dir="2700000" algn="tl">
                    <a:srgbClr val="C0C0C0"/>
                  </a:outerShdw>
                </a:effectLst>
              </a:rPr>
              <a:t> </a:t>
            </a:r>
            <a:r>
              <a:rPr lang="en-US" altLang="zh-CN" sz="1600" b="1" dirty="0" err="1">
                <a:solidFill>
                  <a:schemeClr val="accent5">
                    <a:lumMod val="50000"/>
                  </a:schemeClr>
                </a:solidFill>
                <a:effectLst>
                  <a:outerShdw blurRad="38100" dist="38100" dir="2700000" algn="tl">
                    <a:srgbClr val="C0C0C0"/>
                  </a:outerShdw>
                </a:effectLst>
              </a:rPr>
              <a:t>mutex</a:t>
            </a:r>
            <a:r>
              <a:rPr lang="en-US" altLang="zh-CN" sz="1600" b="1" dirty="0">
                <a:solidFill>
                  <a:schemeClr val="accent5">
                    <a:lumMod val="50000"/>
                  </a:schemeClr>
                </a:solidFill>
                <a:effectLst>
                  <a:outerShdw blurRad="38100" dist="38100" dir="2700000" algn="tl">
                    <a:srgbClr val="C0C0C0"/>
                  </a:outerShdw>
                </a:effectLst>
              </a:rPr>
              <a:t> = 1;</a:t>
            </a:r>
          </a:p>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semph</a:t>
            </a:r>
            <a:r>
              <a:rPr lang="en-US" altLang="zh-CN" sz="1600" b="1" dirty="0">
                <a:solidFill>
                  <a:schemeClr val="accent5">
                    <a:lumMod val="50000"/>
                  </a:schemeClr>
                </a:solidFill>
                <a:effectLst>
                  <a:outerShdw blurRad="38100" dist="38100" dir="2700000" algn="tl">
                    <a:srgbClr val="C0C0C0"/>
                  </a:outerShdw>
                </a:effectLst>
              </a:rPr>
              <a:t> s[N];</a:t>
            </a:r>
          </a:p>
        </p:txBody>
      </p:sp>
      <p:sp>
        <p:nvSpPr>
          <p:cNvPr id="10" name="Text Box 6"/>
          <p:cNvSpPr txBox="1">
            <a:spLocks noChangeArrowheads="1"/>
          </p:cNvSpPr>
          <p:nvPr/>
        </p:nvSpPr>
        <p:spPr bwMode="auto">
          <a:xfrm>
            <a:off x="4700390" y="1871439"/>
            <a:ext cx="2786062" cy="2849562"/>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Philosopher</a:t>
            </a:r>
            <a:endParaRPr lang="zh-CN" altLang="en-US" sz="1600"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void philosopher(</a:t>
            </a:r>
            <a:r>
              <a:rPr lang="en-US" altLang="zh-CN" sz="1600" b="1" dirty="0" err="1">
                <a:solidFill>
                  <a:srgbClr val="9C4E00"/>
                </a:solidFill>
                <a:effectLst>
                  <a:outerShdw blurRad="38100" dist="38100" dir="2700000" algn="tl">
                    <a:srgbClr val="C0C0C0"/>
                  </a:outerShdw>
                </a:effectLst>
              </a:rPr>
              <a:t>int</a:t>
            </a:r>
            <a:r>
              <a:rPr lang="en-US" altLang="zh-CN"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think</a:t>
            </a:r>
            <a:r>
              <a:rPr lang="zh-CN" altLang="en-US"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zh-CN" altLang="en-US"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take_Chs</a:t>
            </a:r>
            <a:r>
              <a:rPr lang="en-US" altLang="zh-CN" sz="1600" b="1" dirty="0">
                <a:solidFill>
                  <a:srgbClr val="9C4E00"/>
                </a:solidFill>
                <a:effectLst>
                  <a:outerShdw blurRad="38100" dist="38100" dir="2700000" algn="tl">
                    <a:srgbClr val="C0C0C0"/>
                  </a:outerShdw>
                </a:effectLst>
              </a:rPr>
              <a:t>(</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eat(); </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put_Chs</a:t>
            </a:r>
            <a:r>
              <a:rPr lang="en-US" altLang="zh-CN" sz="1600" b="1" dirty="0">
                <a:solidFill>
                  <a:srgbClr val="9C4E00"/>
                </a:solidFill>
                <a:effectLst>
                  <a:outerShdw blurRad="38100" dist="38100" dir="2700000" algn="tl">
                    <a:srgbClr val="C0C0C0"/>
                  </a:outerShdw>
                </a:effectLst>
              </a:rPr>
              <a:t>(</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p:txBody>
      </p:sp>
      <p:sp>
        <p:nvSpPr>
          <p:cNvPr id="11" name="Text Box 7"/>
          <p:cNvSpPr txBox="1">
            <a:spLocks noChangeArrowheads="1"/>
          </p:cNvSpPr>
          <p:nvPr/>
        </p:nvSpPr>
        <p:spPr bwMode="auto">
          <a:xfrm>
            <a:off x="7557890" y="1893664"/>
            <a:ext cx="2735262" cy="3046412"/>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sz="1600" b="1" dirty="0" err="1">
                <a:solidFill>
                  <a:srgbClr val="9C4E00"/>
                </a:solidFill>
                <a:effectLst>
                  <a:outerShdw blurRad="38100" dist="38100" dir="2700000" algn="tl">
                    <a:srgbClr val="C0C0C0"/>
                  </a:outerShdw>
                </a:effectLst>
              </a:rPr>
              <a:t>take_chs</a:t>
            </a:r>
            <a:endParaRPr lang="zh-CN" altLang="en-US" sz="1600"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void </a:t>
            </a:r>
            <a:r>
              <a:rPr lang="en-US" altLang="zh-CN" sz="1600" b="1" dirty="0" err="1">
                <a:solidFill>
                  <a:srgbClr val="9C4E00"/>
                </a:solidFill>
                <a:effectLst>
                  <a:outerShdw blurRad="38100" dist="38100" dir="2700000" algn="tl">
                    <a:srgbClr val="C0C0C0"/>
                  </a:outerShdw>
                </a:effectLst>
              </a:rPr>
              <a:t>take_chs</a:t>
            </a:r>
            <a:r>
              <a:rPr lang="en-US" altLang="zh-CN"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int</a:t>
            </a:r>
            <a:r>
              <a:rPr lang="en-US" altLang="zh-CN"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a:t>
            </a:r>
            <a:r>
              <a:rPr lang="en-US" altLang="zh-CN" sz="1600" b="1" dirty="0">
                <a:solidFill>
                  <a:srgbClr val="FF0000"/>
                </a:solidFill>
                <a:effectLst>
                  <a:outerShdw blurRad="38100" dist="38100" dir="2700000" algn="tl">
                    <a:srgbClr val="C0C0C0"/>
                  </a:outerShdw>
                </a:effectLst>
              </a:rPr>
              <a:t>P(</a:t>
            </a:r>
            <a:r>
              <a:rPr lang="en-US" altLang="zh-CN" sz="1600" b="1" dirty="0" err="1">
                <a:solidFill>
                  <a:srgbClr val="FF0000"/>
                </a:solidFill>
                <a:effectLst>
                  <a:outerShdw blurRad="38100" dist="38100" dir="2700000" algn="tl">
                    <a:srgbClr val="C0C0C0"/>
                  </a:outerShdw>
                </a:effectLst>
              </a:rPr>
              <a:t>mutex</a:t>
            </a:r>
            <a:r>
              <a:rPr lang="en-US" altLang="zh-CN" sz="1600"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state[</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 = HUNGRY;</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test(</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a:t>
            </a:r>
            <a:r>
              <a:rPr lang="en-US" altLang="zh-CN" sz="1600" b="1" dirty="0">
                <a:solidFill>
                  <a:srgbClr val="FF0000"/>
                </a:solidFill>
                <a:effectLst>
                  <a:outerShdw blurRad="38100" dist="38100" dir="2700000" algn="tl">
                    <a:srgbClr val="C0C0C0"/>
                  </a:outerShdw>
                </a:effectLst>
              </a:rPr>
              <a:t>V(</a:t>
            </a:r>
            <a:r>
              <a:rPr lang="en-US" altLang="zh-CN" sz="1600" b="1" dirty="0" err="1">
                <a:solidFill>
                  <a:srgbClr val="FF0000"/>
                </a:solidFill>
                <a:effectLst>
                  <a:outerShdw blurRad="38100" dist="38100" dir="2700000" algn="tl">
                    <a:srgbClr val="C0C0C0"/>
                  </a:outerShdw>
                </a:effectLst>
              </a:rPr>
              <a:t>mutex</a:t>
            </a:r>
            <a:r>
              <a:rPr lang="en-US" altLang="zh-CN" sz="1600"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FF0000"/>
                </a:solidFill>
                <a:effectLst>
                  <a:outerShdw blurRad="38100" dist="38100" dir="2700000" algn="tl">
                    <a:srgbClr val="C0C0C0"/>
                  </a:outerShdw>
                </a:effectLst>
              </a:rPr>
              <a:t>   P(s[</a:t>
            </a:r>
            <a:r>
              <a:rPr lang="en-US" altLang="zh-CN" sz="1600" b="1" dirty="0" err="1">
                <a:solidFill>
                  <a:srgbClr val="FF0000"/>
                </a:solidFill>
                <a:effectLst>
                  <a:outerShdw blurRad="38100" dist="38100" dir="2700000" algn="tl">
                    <a:srgbClr val="C0C0C0"/>
                  </a:outerShdw>
                </a:effectLst>
              </a:rPr>
              <a:t>i</a:t>
            </a:r>
            <a:r>
              <a:rPr lang="en-US" altLang="zh-CN" sz="1600" b="1" dirty="0">
                <a:solidFill>
                  <a:srgbClr val="FF0000"/>
                </a:solidFill>
                <a:effectLst>
                  <a:outerShdw blurRad="38100" dist="38100" dir="2700000" algn="tl">
                    <a:srgbClr val="C0C0C0"/>
                  </a:outerShdw>
                </a:effectLst>
              </a:rPr>
              <a:t>]);//</a:t>
            </a:r>
            <a:r>
              <a:rPr lang="zh-CN" altLang="en-US" sz="1600" b="1" dirty="0">
                <a:solidFill>
                  <a:srgbClr val="FF0000"/>
                </a:solidFill>
                <a:effectLst>
                  <a:outerShdw blurRad="38100" dist="38100" dir="2700000" algn="tl">
                    <a:srgbClr val="C0C0C0"/>
                  </a:outerShdw>
                </a:effectLst>
              </a:rPr>
              <a:t>得不到叉子阻塞，否则继续执行</a:t>
            </a:r>
            <a:endParaRPr lang="en-US" altLang="zh-CN" sz="1600" b="1" dirty="0">
              <a:solidFill>
                <a:srgbClr val="FF00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灯片编号占位符 5"/>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0EEC756A-BFDA-4DC4-8B37-5B355213785B}" type="slidenum">
              <a:rPr lang="en-US" altLang="ko-KR" sz="1200">
                <a:solidFill>
                  <a:schemeClr val="bg1"/>
                </a:solidFill>
              </a:rPr>
              <a:pPr>
                <a:spcBef>
                  <a:spcPct val="0"/>
                </a:spcBef>
                <a:buClrTx/>
                <a:buSzTx/>
                <a:buFontTx/>
                <a:buNone/>
              </a:pPr>
              <a:t>38</a:t>
            </a:fld>
            <a:endParaRPr lang="en-US" altLang="ko-KR" sz="1200">
              <a:solidFill>
                <a:schemeClr val="bg1"/>
              </a:solidFill>
            </a:endParaRPr>
          </a:p>
        </p:txBody>
      </p:sp>
      <p:sp>
        <p:nvSpPr>
          <p:cNvPr id="194562" name="标题 1"/>
          <p:cNvSpPr>
            <a:spLocks noGrp="1"/>
          </p:cNvSpPr>
          <p:nvPr>
            <p:ph type="title"/>
          </p:nvPr>
        </p:nvSpPr>
        <p:spPr>
          <a:prstGeom prst="rect">
            <a:avLst/>
          </a:prstGeom>
        </p:spPr>
        <p:txBody>
          <a:bodyPr/>
          <a:lstStyle/>
          <a:p>
            <a:r>
              <a:rPr lang="en-US" altLang="zh-CN">
                <a:ea typeface="宋体" panose="02010600030101010101" pitchFamily="2" charset="-122"/>
              </a:rPr>
              <a:t>Solution of “dining philosophers”</a:t>
            </a:r>
            <a:endParaRPr lang="zh-CN" altLang="en-US">
              <a:ea typeface="宋体" panose="02010600030101010101" pitchFamily="2" charset="-122"/>
            </a:endParaRPr>
          </a:p>
        </p:txBody>
      </p:sp>
      <p:sp>
        <p:nvSpPr>
          <p:cNvPr id="12" name="Text Box 5"/>
          <p:cNvSpPr txBox="1">
            <a:spLocks noChangeArrowheads="1"/>
          </p:cNvSpPr>
          <p:nvPr/>
        </p:nvSpPr>
        <p:spPr bwMode="auto">
          <a:xfrm>
            <a:off x="2524125" y="1868015"/>
            <a:ext cx="2820988" cy="3046412"/>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sz="1600" b="1" dirty="0" err="1">
                <a:solidFill>
                  <a:srgbClr val="9C4E00"/>
                </a:solidFill>
                <a:effectLst>
                  <a:outerShdw blurRad="38100" dist="38100" dir="2700000" algn="tl">
                    <a:srgbClr val="C0C0C0"/>
                  </a:outerShdw>
                </a:effectLst>
              </a:rPr>
              <a:t>Put_chs</a:t>
            </a:r>
            <a:endParaRPr lang="zh-CN" altLang="en-US" sz="1600"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void </a:t>
            </a:r>
            <a:r>
              <a:rPr lang="en-US" altLang="zh-CN" sz="1600" b="1" dirty="0" err="1">
                <a:solidFill>
                  <a:srgbClr val="9C4E00"/>
                </a:solidFill>
                <a:effectLst>
                  <a:outerShdw blurRad="38100" dist="38100" dir="2700000" algn="tl">
                    <a:srgbClr val="C0C0C0"/>
                  </a:outerShdw>
                </a:effectLst>
              </a:rPr>
              <a:t>put_forks</a:t>
            </a:r>
            <a:r>
              <a:rPr lang="en-US" altLang="zh-CN"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int</a:t>
            </a:r>
            <a:r>
              <a:rPr lang="en-US" altLang="zh-CN"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a:t>
            </a:r>
            <a:r>
              <a:rPr lang="en-US" altLang="zh-CN" sz="1600" b="1" dirty="0">
                <a:solidFill>
                  <a:srgbClr val="FF0000"/>
                </a:solidFill>
                <a:effectLst>
                  <a:outerShdw blurRad="38100" dist="38100" dir="2700000" algn="tl">
                    <a:srgbClr val="C0C0C0"/>
                  </a:outerShdw>
                </a:effectLst>
              </a:rPr>
              <a:t>P(</a:t>
            </a:r>
            <a:r>
              <a:rPr lang="en-US" altLang="zh-CN" sz="1600" b="1" dirty="0" err="1">
                <a:solidFill>
                  <a:srgbClr val="FF0000"/>
                </a:solidFill>
                <a:effectLst>
                  <a:outerShdw blurRad="38100" dist="38100" dir="2700000" algn="tl">
                    <a:srgbClr val="C0C0C0"/>
                  </a:outerShdw>
                </a:effectLst>
              </a:rPr>
              <a:t>mutex</a:t>
            </a:r>
            <a:r>
              <a:rPr lang="en-US" altLang="zh-CN" sz="1600"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state[</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 = THINKING;</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test(LEFT(</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r>
              <a:rPr lang="zh-CN" altLang="en-US" sz="1600" b="1" dirty="0">
                <a:solidFill>
                  <a:srgbClr val="9C4E00"/>
                </a:solidFill>
                <a:effectLst>
                  <a:outerShdw blurRad="38100" dist="38100" dir="2700000" algn="tl">
                    <a:srgbClr val="C0C0C0"/>
                  </a:outerShdw>
                </a:effectLst>
              </a:rPr>
              <a:t>唤醒旁边等叉子的人</a:t>
            </a:r>
            <a:endParaRPr lang="en-US" altLang="zh-CN" sz="1600"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test(RIGHT(</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FF0000"/>
                </a:solidFill>
                <a:effectLst>
                  <a:outerShdw blurRad="38100" dist="38100" dir="2700000" algn="tl">
                    <a:srgbClr val="C0C0C0"/>
                  </a:outerShdw>
                </a:effectLst>
              </a:rPr>
              <a:t>  V(</a:t>
            </a:r>
            <a:r>
              <a:rPr lang="en-US" altLang="zh-CN" sz="1600" b="1" dirty="0" err="1">
                <a:solidFill>
                  <a:srgbClr val="FF0000"/>
                </a:solidFill>
                <a:effectLst>
                  <a:outerShdw blurRad="38100" dist="38100" dir="2700000" algn="tl">
                    <a:srgbClr val="C0C0C0"/>
                  </a:outerShdw>
                </a:effectLst>
              </a:rPr>
              <a:t>mutex</a:t>
            </a:r>
            <a:r>
              <a:rPr lang="en-US" altLang="zh-CN" sz="1600"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p:txBody>
      </p:sp>
      <p:sp>
        <p:nvSpPr>
          <p:cNvPr id="13" name="Text Box 6"/>
          <p:cNvSpPr txBox="1">
            <a:spLocks noChangeArrowheads="1"/>
          </p:cNvSpPr>
          <p:nvPr/>
        </p:nvSpPr>
        <p:spPr bwMode="auto">
          <a:xfrm>
            <a:off x="5595939" y="1882303"/>
            <a:ext cx="4675187" cy="3490913"/>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Test</a:t>
            </a:r>
            <a:endParaRPr lang="zh-CN" altLang="en-US" sz="1600"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void test (</a:t>
            </a:r>
            <a:r>
              <a:rPr lang="en-US" altLang="zh-CN" sz="1600" b="1" dirty="0" err="1">
                <a:solidFill>
                  <a:srgbClr val="9C4E00"/>
                </a:solidFill>
                <a:effectLst>
                  <a:outerShdw blurRad="38100" dist="38100" dir="2700000" algn="tl">
                    <a:srgbClr val="C0C0C0"/>
                  </a:outerShdw>
                </a:effectLst>
              </a:rPr>
              <a:t>int</a:t>
            </a:r>
            <a:r>
              <a:rPr lang="en-US" altLang="zh-CN"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if((state[</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 == HUNGRY)</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&amp;&amp; (state[LEFT(</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 </a:t>
            </a:r>
            <a:r>
              <a:rPr lang="zh-CN" altLang="en-US" sz="1600" b="1" dirty="0">
                <a:solidFill>
                  <a:srgbClr val="9C4E00"/>
                </a:solidFill>
                <a:effectLst>
                  <a:outerShdw blurRad="38100" dist="38100" dir="2700000" algn="tl">
                    <a:srgbClr val="C0C0C0"/>
                  </a:outerShdw>
                </a:effectLst>
              </a:rPr>
              <a:t>！</a:t>
            </a:r>
            <a:r>
              <a:rPr lang="en-US" altLang="zh-CN" sz="1600" b="1" dirty="0">
                <a:solidFill>
                  <a:srgbClr val="9C4E00"/>
                </a:solidFill>
                <a:effectLst>
                  <a:outerShdw blurRad="38100" dist="38100" dir="2700000" algn="tl">
                    <a:srgbClr val="C0C0C0"/>
                  </a:outerShdw>
                </a:effectLst>
              </a:rPr>
              <a:t>= EATING)</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&amp;&amp; (state[RIGHT(</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 != EATING))</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state[</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 = EATING;</a:t>
            </a:r>
          </a:p>
          <a:p>
            <a:pPr>
              <a:lnSpc>
                <a:spcPct val="80000"/>
              </a:lnSpc>
              <a:spcBef>
                <a:spcPct val="50000"/>
              </a:spcBef>
              <a:buSzPct val="80000"/>
              <a:buFont typeface="Wingdings" panose="05000000000000000000" pitchFamily="2" charset="2"/>
              <a:buNone/>
              <a:defRPr/>
            </a:pPr>
            <a:r>
              <a:rPr lang="en-US" altLang="zh-CN" sz="1600" b="1" dirty="0">
                <a:solidFill>
                  <a:srgbClr val="FF0000"/>
                </a:solidFill>
                <a:effectLst>
                  <a:outerShdw blurRad="38100" dist="38100" dir="2700000" algn="tl">
                    <a:srgbClr val="C0C0C0"/>
                  </a:outerShdw>
                </a:effectLst>
              </a:rPr>
              <a:t>           V(s[</a:t>
            </a:r>
            <a:r>
              <a:rPr lang="en-US" altLang="zh-CN" sz="1600" b="1" dirty="0" err="1">
                <a:solidFill>
                  <a:srgbClr val="FF0000"/>
                </a:solidFill>
                <a:effectLst>
                  <a:outerShdw blurRad="38100" dist="38100" dir="2700000" algn="tl">
                    <a:srgbClr val="C0C0C0"/>
                  </a:outerShdw>
                </a:effectLst>
              </a:rPr>
              <a:t>i</a:t>
            </a:r>
            <a:r>
              <a:rPr lang="en-US" altLang="zh-CN" sz="1600"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9" name="灯片编号占位符 5"/>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7D1D076-1317-431D-9D9B-C40AAC3CC182}" type="slidenum">
              <a:rPr lang="en-US" altLang="ko-KR" sz="1200">
                <a:solidFill>
                  <a:schemeClr val="bg1"/>
                </a:solidFill>
              </a:rPr>
              <a:pPr>
                <a:spcBef>
                  <a:spcPct val="0"/>
                </a:spcBef>
                <a:buClrTx/>
                <a:buSzTx/>
                <a:buFontTx/>
                <a:buNone/>
              </a:pPr>
              <a:t>39</a:t>
            </a:fld>
            <a:endParaRPr lang="en-US" altLang="ko-KR" sz="1200">
              <a:solidFill>
                <a:schemeClr val="bg1"/>
              </a:solidFill>
            </a:endParaRPr>
          </a:p>
        </p:txBody>
      </p:sp>
      <p:sp>
        <p:nvSpPr>
          <p:cNvPr id="129026" name="标题 1"/>
          <p:cNvSpPr>
            <a:spLocks noGrp="1"/>
          </p:cNvSpPr>
          <p:nvPr>
            <p:ph type="title"/>
          </p:nvPr>
        </p:nvSpPr>
        <p:spPr>
          <a:prstGeom prst="rect">
            <a:avLst/>
          </a:prstGeom>
        </p:spPr>
        <p:txBody>
          <a:bodyPr/>
          <a:lstStyle/>
          <a:p>
            <a:r>
              <a:rPr lang="en-US" altLang="zh-CN">
                <a:ea typeface="宋体" panose="02010600030101010101" pitchFamily="2" charset="-122"/>
              </a:rPr>
              <a:t>IPC problem: Reader-Writer</a:t>
            </a:r>
            <a:endParaRPr lang="zh-CN" altLang="en-US">
              <a:ea typeface="宋体" panose="02010600030101010101" pitchFamily="2" charset="-122"/>
            </a:endParaRPr>
          </a:p>
        </p:txBody>
      </p:sp>
      <p:sp>
        <p:nvSpPr>
          <p:cNvPr id="24" name="内容占位符 2"/>
          <p:cNvSpPr>
            <a:spLocks noGrp="1"/>
          </p:cNvSpPr>
          <p:nvPr>
            <p:ph idx="1"/>
          </p:nvPr>
        </p:nvSpPr>
        <p:spPr>
          <a:prstGeom prst="rect">
            <a:avLst/>
          </a:prstGeom>
        </p:spPr>
        <p:txBody>
          <a:bodyPr>
            <a:normAutofit/>
          </a:bodyPr>
          <a:lstStyle/>
          <a:p>
            <a:pPr>
              <a:lnSpc>
                <a:spcPct val="110000"/>
              </a:lnSpc>
              <a:defRPr/>
            </a:pPr>
            <a:r>
              <a:rPr lang="en-US" altLang="zh-CN" dirty="0">
                <a:ea typeface="宋体" pitchFamily="2" charset="-122"/>
              </a:rPr>
              <a:t>Problem description</a:t>
            </a:r>
          </a:p>
          <a:p>
            <a:pPr lvl="1">
              <a:lnSpc>
                <a:spcPct val="110000"/>
              </a:lnSpc>
              <a:defRPr/>
            </a:pPr>
            <a:r>
              <a:rPr lang="en-US" altLang="zh-CN" dirty="0">
                <a:ea typeface="宋体" pitchFamily="2" charset="-122"/>
              </a:rPr>
              <a:t>Writer: put information into shared buffer</a:t>
            </a:r>
          </a:p>
          <a:p>
            <a:pPr lvl="1">
              <a:lnSpc>
                <a:spcPct val="110000"/>
              </a:lnSpc>
              <a:defRPr/>
            </a:pPr>
            <a:r>
              <a:rPr lang="en-US" altLang="zh-CN" dirty="0">
                <a:ea typeface="宋体" pitchFamily="2" charset="-122"/>
              </a:rPr>
              <a:t>Reader: get information from shared buffer</a:t>
            </a:r>
          </a:p>
          <a:p>
            <a:pPr lvl="1">
              <a:lnSpc>
                <a:spcPct val="110000"/>
              </a:lnSpc>
              <a:defRPr/>
            </a:pPr>
            <a:r>
              <a:rPr lang="en-US" altLang="zh-CN" dirty="0">
                <a:ea typeface="宋体" pitchFamily="2" charset="-122"/>
              </a:rPr>
              <a:t>Exclusion: reader/writer can’t access the buffer when any writer is putting item, but multiple reader can get item at same time</a:t>
            </a:r>
          </a:p>
          <a:p>
            <a:pPr lvl="1">
              <a:lnSpc>
                <a:spcPct val="110000"/>
              </a:lnSpc>
              <a:defRPr/>
            </a:pPr>
            <a:r>
              <a:rPr lang="en-US" altLang="zh-CN" dirty="0">
                <a:ea typeface="宋体" pitchFamily="2" charset="-122"/>
              </a:rPr>
              <a:t>Synchronism:  Writer sleep when FULL, while Reader sleep when EMPTY</a:t>
            </a:r>
          </a:p>
        </p:txBody>
      </p:sp>
      <p:pic>
        <p:nvPicPr>
          <p:cNvPr id="9" name="Picture 6" descr="读者—写者问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712" y="2060848"/>
            <a:ext cx="50482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4191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4" name="灯片编号占位符 5"/>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52D9EA6A-827A-4AAC-8CF6-1638C321E1D1}" type="slidenum">
              <a:rPr lang="en-US" altLang="ko-KR" sz="1200">
                <a:solidFill>
                  <a:schemeClr val="bg1"/>
                </a:solidFill>
              </a:rPr>
              <a:pPr>
                <a:spcBef>
                  <a:spcPct val="0"/>
                </a:spcBef>
                <a:buClrTx/>
                <a:buSzTx/>
                <a:buFontTx/>
                <a:buNone/>
              </a:pPr>
              <a:t>4</a:t>
            </a:fld>
            <a:endParaRPr lang="en-US" altLang="ko-KR" sz="1200">
              <a:solidFill>
                <a:schemeClr val="bg1"/>
              </a:solidFill>
            </a:endParaRPr>
          </a:p>
        </p:txBody>
      </p:sp>
      <p:sp>
        <p:nvSpPr>
          <p:cNvPr id="140290" name="标题 1"/>
          <p:cNvSpPr>
            <a:spLocks noGrp="1"/>
          </p:cNvSpPr>
          <p:nvPr>
            <p:ph type="title"/>
          </p:nvPr>
        </p:nvSpPr>
        <p:spPr>
          <a:prstGeom prst="rect">
            <a:avLst/>
          </a:prstGeom>
        </p:spPr>
        <p:txBody>
          <a:bodyPr/>
          <a:lstStyle/>
          <a:p>
            <a:r>
              <a:rPr lang="en-US" altLang="zh-CN">
                <a:ea typeface="宋体" panose="02010600030101010101" pitchFamily="2" charset="-122"/>
              </a:rPr>
              <a:t>Problem models of IPC</a:t>
            </a:r>
            <a:endParaRPr lang="zh-CN" altLang="en-US">
              <a:ea typeface="宋体" panose="02010600030101010101" pitchFamily="2" charset="-122"/>
            </a:endParaRPr>
          </a:p>
        </p:txBody>
      </p:sp>
      <p:sp>
        <p:nvSpPr>
          <p:cNvPr id="140291" name="内容占位符 2"/>
          <p:cNvSpPr>
            <a:spLocks noGrp="1"/>
          </p:cNvSpPr>
          <p:nvPr>
            <p:ph idx="1"/>
          </p:nvPr>
        </p:nvSpPr>
        <p:spPr>
          <a:prstGeom prst="rect">
            <a:avLst/>
          </a:prstGeom>
        </p:spPr>
        <p:txBody>
          <a:bodyPr>
            <a:normAutofit lnSpcReduction="10000"/>
          </a:bodyPr>
          <a:lstStyle/>
          <a:p>
            <a:pPr>
              <a:lnSpc>
                <a:spcPct val="110000"/>
              </a:lnSpc>
            </a:pPr>
            <a:r>
              <a:rPr lang="en-US" altLang="zh-CN">
                <a:ea typeface="宋体" panose="02010600030101010101" pitchFamily="2" charset="-122"/>
              </a:rPr>
              <a:t>Producer-Consumer</a:t>
            </a:r>
          </a:p>
          <a:p>
            <a:pPr lvl="1">
              <a:lnSpc>
                <a:spcPct val="110000"/>
              </a:lnSpc>
            </a:pPr>
            <a:r>
              <a:rPr lang="en-US" altLang="zh-CN">
                <a:ea typeface="宋体" panose="02010600030101010101" pitchFamily="2" charset="-122"/>
              </a:rPr>
              <a:t>Bounded-buffer problem</a:t>
            </a:r>
          </a:p>
          <a:p>
            <a:pPr>
              <a:lnSpc>
                <a:spcPct val="110000"/>
              </a:lnSpc>
            </a:pPr>
            <a:r>
              <a:rPr lang="en-US" altLang="zh-CN">
                <a:ea typeface="宋体" panose="02010600030101010101" pitchFamily="2" charset="-122"/>
              </a:rPr>
              <a:t>Dinning philosophers</a:t>
            </a:r>
          </a:p>
          <a:p>
            <a:pPr lvl="1">
              <a:lnSpc>
                <a:spcPct val="110000"/>
              </a:lnSpc>
            </a:pPr>
            <a:r>
              <a:rPr lang="en-US" altLang="zh-CN">
                <a:ea typeface="宋体" panose="02010600030101010101" pitchFamily="2" charset="-122"/>
              </a:rPr>
              <a:t>Synchronism based on mutual exclusion</a:t>
            </a:r>
          </a:p>
          <a:p>
            <a:pPr>
              <a:lnSpc>
                <a:spcPct val="110000"/>
              </a:lnSpc>
            </a:pPr>
            <a:r>
              <a:rPr lang="en-US" altLang="zh-CN">
                <a:ea typeface="宋体" panose="02010600030101010101" pitchFamily="2" charset="-122"/>
              </a:rPr>
              <a:t>Reader-Writher</a:t>
            </a:r>
          </a:p>
          <a:p>
            <a:pPr lvl="1">
              <a:lnSpc>
                <a:spcPct val="110000"/>
              </a:lnSpc>
            </a:pPr>
            <a:r>
              <a:rPr lang="en-US" altLang="zh-CN">
                <a:ea typeface="宋体" panose="02010600030101010101" pitchFamily="2" charset="-122"/>
              </a:rPr>
              <a:t>Multi-process synchronism based on mutual exclusion</a:t>
            </a:r>
          </a:p>
          <a:p>
            <a:pPr>
              <a:lnSpc>
                <a:spcPct val="110000"/>
              </a:lnSpc>
            </a:pPr>
            <a:r>
              <a:rPr lang="en-US" altLang="zh-CN">
                <a:ea typeface="宋体" panose="02010600030101010101" pitchFamily="2" charset="-122"/>
              </a:rPr>
              <a:t>Sleeping barber</a:t>
            </a:r>
          </a:p>
          <a:p>
            <a:pPr lvl="1">
              <a:lnSpc>
                <a:spcPct val="110000"/>
              </a:lnSpc>
            </a:pPr>
            <a:r>
              <a:rPr lang="en-US" altLang="zh-CN">
                <a:ea typeface="宋体" panose="02010600030101010101" pitchFamily="2" charset="-122"/>
              </a:rPr>
              <a:t>Synchronism and mutual exclusion under complex application environment</a:t>
            </a:r>
          </a:p>
        </p:txBody>
      </p:sp>
    </p:spTree>
    <p:extLst>
      <p:ext uri="{BB962C8B-B14F-4D97-AF65-F5344CB8AC3E}">
        <p14:creationId xmlns:p14="http://schemas.microsoft.com/office/powerpoint/2010/main" val="3688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1" name="灯片编号占位符 5"/>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9B5DF411-69BD-424D-A4B9-7EAF655B6915}" type="slidenum">
              <a:rPr lang="en-US" altLang="ko-KR" sz="1200">
                <a:solidFill>
                  <a:schemeClr val="bg1"/>
                </a:solidFill>
              </a:rPr>
              <a:pPr>
                <a:spcBef>
                  <a:spcPct val="0"/>
                </a:spcBef>
                <a:buClrTx/>
                <a:buSzTx/>
                <a:buFontTx/>
                <a:buNone/>
              </a:pPr>
              <a:t>40</a:t>
            </a:fld>
            <a:endParaRPr lang="en-US" altLang="ko-KR" sz="1200">
              <a:solidFill>
                <a:schemeClr val="bg1"/>
              </a:solidFill>
            </a:endParaRPr>
          </a:p>
        </p:txBody>
      </p:sp>
      <p:sp>
        <p:nvSpPr>
          <p:cNvPr id="183298" name="标题 1"/>
          <p:cNvSpPr>
            <a:spLocks noGrp="1"/>
          </p:cNvSpPr>
          <p:nvPr>
            <p:ph type="title"/>
          </p:nvPr>
        </p:nvSpPr>
        <p:spPr>
          <a:prstGeom prst="rect">
            <a:avLst/>
          </a:prstGeom>
        </p:spPr>
        <p:txBody>
          <a:bodyPr/>
          <a:lstStyle/>
          <a:p>
            <a:r>
              <a:rPr lang="en-US" altLang="zh-CN">
                <a:ea typeface="宋体" panose="02010600030101010101" pitchFamily="2" charset="-122"/>
              </a:rPr>
              <a:t>Analysis of “Reader-Writer”</a:t>
            </a:r>
            <a:endParaRPr lang="zh-CN" altLang="en-US">
              <a:ea typeface="宋体" panose="02010600030101010101" pitchFamily="2" charset="-122"/>
            </a:endParaRPr>
          </a:p>
        </p:txBody>
      </p:sp>
      <p:sp>
        <p:nvSpPr>
          <p:cNvPr id="8" name="内容占位符 2"/>
          <p:cNvSpPr>
            <a:spLocks noGrp="1"/>
          </p:cNvSpPr>
          <p:nvPr>
            <p:ph idx="1"/>
          </p:nvPr>
        </p:nvSpPr>
        <p:spPr>
          <a:prstGeom prst="rect">
            <a:avLst/>
          </a:prstGeom>
        </p:spPr>
        <p:txBody>
          <a:bodyPr>
            <a:normAutofit fontScale="92500" lnSpcReduction="10000"/>
          </a:bodyPr>
          <a:lstStyle/>
          <a:p>
            <a:pPr>
              <a:lnSpc>
                <a:spcPct val="110000"/>
              </a:lnSpc>
              <a:defRPr/>
            </a:pPr>
            <a:r>
              <a:rPr lang="en-US" altLang="zh-CN" dirty="0">
                <a:ea typeface="宋体" pitchFamily="2" charset="-122"/>
              </a:rPr>
              <a:t>Mutual exclusion</a:t>
            </a:r>
          </a:p>
          <a:p>
            <a:pPr lvl="1">
              <a:lnSpc>
                <a:spcPct val="110000"/>
              </a:lnSpc>
              <a:defRPr/>
            </a:pPr>
            <a:r>
              <a:rPr lang="en-US" altLang="zh-CN" dirty="0">
                <a:ea typeface="宋体" pitchFamily="2" charset="-122"/>
              </a:rPr>
              <a:t>Only one writer can access the buffer at any instant</a:t>
            </a:r>
          </a:p>
          <a:p>
            <a:pPr lvl="1">
              <a:lnSpc>
                <a:spcPct val="110000"/>
              </a:lnSpc>
              <a:defRPr/>
            </a:pPr>
            <a:r>
              <a:rPr lang="en-US" altLang="zh-CN" dirty="0">
                <a:ea typeface="宋体" pitchFamily="2" charset="-122"/>
              </a:rPr>
              <a:t>If there is writer in the buffer, then all other readers and writers will be blocked</a:t>
            </a:r>
          </a:p>
          <a:p>
            <a:pPr lvl="1">
              <a:lnSpc>
                <a:spcPct val="110000"/>
              </a:lnSpc>
              <a:defRPr/>
            </a:pPr>
            <a:r>
              <a:rPr lang="en-US" altLang="zh-CN" dirty="0">
                <a:ea typeface="宋体" pitchFamily="2" charset="-122"/>
              </a:rPr>
              <a:t>Multiple readers can access the buffer at the same time</a:t>
            </a:r>
          </a:p>
          <a:p>
            <a:pPr>
              <a:lnSpc>
                <a:spcPct val="110000"/>
              </a:lnSpc>
              <a:defRPr/>
            </a:pPr>
            <a:r>
              <a:rPr lang="en-US" altLang="zh-CN" dirty="0">
                <a:ea typeface="宋体" pitchFamily="2" charset="-122"/>
              </a:rPr>
              <a:t>Synchronism</a:t>
            </a:r>
          </a:p>
          <a:p>
            <a:pPr lvl="1">
              <a:lnSpc>
                <a:spcPct val="110000"/>
              </a:lnSpc>
              <a:defRPr/>
            </a:pPr>
            <a:r>
              <a:rPr lang="en-US" altLang="zh-CN" dirty="0">
                <a:ea typeface="宋体" pitchFamily="2" charset="-122"/>
              </a:rPr>
              <a:t>Writer will sleep until all readers exit the buffer</a:t>
            </a:r>
          </a:p>
          <a:p>
            <a:pPr lvl="1">
              <a:lnSpc>
                <a:spcPct val="110000"/>
              </a:lnSpc>
              <a:defRPr/>
            </a:pPr>
            <a:r>
              <a:rPr lang="en-US" altLang="zh-CN" dirty="0">
                <a:ea typeface="宋体" pitchFamily="2" charset="-122"/>
              </a:rPr>
              <a:t>Reader will sleep until all writers exit the buffer</a:t>
            </a:r>
          </a:p>
          <a:p>
            <a:pPr lvl="1">
              <a:lnSpc>
                <a:spcPct val="110000"/>
              </a:lnSpc>
              <a:defRPr/>
            </a:pPr>
            <a:r>
              <a:rPr lang="en-US" altLang="zh-CN" dirty="0">
                <a:ea typeface="宋体" pitchFamily="2" charset="-122"/>
              </a:rPr>
              <a:t>Give priority to reader</a:t>
            </a:r>
          </a:p>
          <a:p>
            <a:pPr lvl="1">
              <a:lnSpc>
                <a:spcPct val="110000"/>
              </a:lnSpc>
              <a:defRPr/>
            </a:pPr>
            <a:r>
              <a:rPr lang="en-US" altLang="zh-CN" dirty="0">
                <a:ea typeface="宋体" pitchFamily="2" charset="-122"/>
              </a:rPr>
              <a:t>Give priority to writer</a:t>
            </a:r>
          </a:p>
          <a:p>
            <a:pPr lvl="1">
              <a:lnSpc>
                <a:spcPct val="110000"/>
              </a:lnSpc>
              <a:defRPr/>
            </a:pPr>
            <a:endParaRPr lang="en-US" altLang="zh-CN" dirty="0">
              <a:ea typeface="宋体" pitchFamily="2" charset="-122"/>
            </a:endParaRPr>
          </a:p>
          <a:p>
            <a:pPr lvl="1">
              <a:lnSpc>
                <a:spcPct val="110000"/>
              </a:lnSpc>
              <a:defRPr/>
            </a:pPr>
            <a:endParaRPr lang="en-US" altLang="zh-CN" dirty="0">
              <a:ea typeface="宋体" pitchFamily="2" charset="-122"/>
            </a:endParaRPr>
          </a:p>
        </p:txBody>
      </p:sp>
    </p:spTree>
    <p:extLst>
      <p:ext uri="{BB962C8B-B14F-4D97-AF65-F5344CB8AC3E}">
        <p14:creationId xmlns:p14="http://schemas.microsoft.com/office/powerpoint/2010/main" val="35140836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288129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609600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2420940" y="3429000"/>
            <a:ext cx="2389176" cy="135732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urier New" panose="02070309020205020404" pitchFamily="49" charset="0"/>
              <a:cs typeface="Courier New" panose="02070309020205020404" pitchFamily="49" charset="0"/>
            </a:endParaRPr>
          </a:p>
        </p:txBody>
      </p:sp>
      <p:sp>
        <p:nvSpPr>
          <p:cNvPr id="42" name="矩形 41"/>
          <p:cNvSpPr/>
          <p:nvPr/>
        </p:nvSpPr>
        <p:spPr>
          <a:xfrm>
            <a:off x="5595934" y="2500306"/>
            <a:ext cx="2643206" cy="3357586"/>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urier New" panose="02070309020205020404" pitchFamily="49" charset="0"/>
              <a:cs typeface="Courier New" panose="02070309020205020404" pitchFamily="49" charset="0"/>
            </a:endParaRPr>
          </a:p>
        </p:txBody>
      </p:sp>
      <p:sp>
        <p:nvSpPr>
          <p:cNvPr id="40" name="Rectangle 15"/>
          <p:cNvSpPr>
            <a:spLocks noChangeArrowheads="1"/>
          </p:cNvSpPr>
          <p:nvPr/>
        </p:nvSpPr>
        <p:spPr bwMode="auto">
          <a:xfrm>
            <a:off x="2905112"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Writer</a:t>
            </a:r>
          </a:p>
        </p:txBody>
      </p:sp>
      <p:sp>
        <p:nvSpPr>
          <p:cNvPr id="41" name="Rectangle 15"/>
          <p:cNvSpPr>
            <a:spLocks noChangeArrowheads="1"/>
          </p:cNvSpPr>
          <p:nvPr/>
        </p:nvSpPr>
        <p:spPr bwMode="auto">
          <a:xfrm>
            <a:off x="6127760"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Reader</a:t>
            </a:r>
          </a:p>
        </p:txBody>
      </p:sp>
      <p:cxnSp>
        <p:nvCxnSpPr>
          <p:cNvPr id="56" name="直接连接符 55"/>
          <p:cNvCxnSpPr/>
          <p:nvPr/>
        </p:nvCxnSpPr>
        <p:spPr>
          <a:xfrm rot="5400000">
            <a:off x="9798859" y="3607595"/>
            <a:ext cx="8929750" cy="285752"/>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 Box 4"/>
          <p:cNvSpPr txBox="1">
            <a:spLocks noChangeArrowheads="1"/>
          </p:cNvSpPr>
          <p:nvPr/>
        </p:nvSpPr>
        <p:spPr bwMode="auto">
          <a:xfrm>
            <a:off x="5667372" y="4000506"/>
            <a:ext cx="100013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read</a:t>
            </a:r>
            <a:r>
              <a:rPr lang="zh-CN" altLang="en-US" sz="1800" b="1" dirty="0">
                <a:latin typeface="Courier New" panose="02070309020205020404" pitchFamily="49" charset="0"/>
                <a:ea typeface="+mn-ea"/>
                <a:cs typeface="Courier New" panose="02070309020205020404" pitchFamily="49" charset="0"/>
              </a:rPr>
              <a:t>;</a:t>
            </a:r>
          </a:p>
        </p:txBody>
      </p:sp>
      <p:sp>
        <p:nvSpPr>
          <p:cNvPr id="63" name="Text Box 4"/>
          <p:cNvSpPr txBox="1">
            <a:spLocks noChangeArrowheads="1"/>
          </p:cNvSpPr>
          <p:nvPr/>
        </p:nvSpPr>
        <p:spPr bwMode="auto">
          <a:xfrm>
            <a:off x="2638428" y="3944626"/>
            <a:ext cx="92869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write</a:t>
            </a:r>
            <a:r>
              <a:rPr lang="zh-CN" altLang="en-US" sz="1800" b="1" dirty="0">
                <a:latin typeface="Courier New" panose="02070309020205020404" pitchFamily="49" charset="0"/>
                <a:ea typeface="+mn-ea"/>
                <a:cs typeface="Courier New" panose="02070309020205020404" pitchFamily="49" charset="0"/>
              </a:rPr>
              <a:t>;</a:t>
            </a:r>
          </a:p>
        </p:txBody>
      </p:sp>
      <p:sp>
        <p:nvSpPr>
          <p:cNvPr id="2" name="标题 1">
            <a:extLst>
              <a:ext uri="{FF2B5EF4-FFF2-40B4-BE49-F238E27FC236}">
                <a16:creationId xmlns:a16="http://schemas.microsoft.com/office/drawing/2014/main" id="{E6C16691-3E53-4D7A-EA67-87B7F7593954}"/>
              </a:ext>
            </a:extLst>
          </p:cNvPr>
          <p:cNvSpPr>
            <a:spLocks noGrp="1"/>
          </p:cNvSpPr>
          <p:nvPr>
            <p:ph type="title"/>
          </p:nvPr>
        </p:nvSpPr>
        <p:spPr/>
        <p:txBody>
          <a:bodyPr>
            <a:normAutofit/>
          </a:bodyPr>
          <a:lstStyle/>
          <a:p>
            <a:r>
              <a:rPr lang="zh-CN" altLang="en-US" dirty="0"/>
              <a:t>用信号量解决读者</a:t>
            </a:r>
            <a:r>
              <a:rPr lang="en-US" altLang="zh-CN" dirty="0"/>
              <a:t>-</a:t>
            </a:r>
            <a:r>
              <a:rPr lang="zh-CN" altLang="en-US" dirty="0"/>
              <a:t>写者问题</a:t>
            </a:r>
          </a:p>
        </p:txBody>
      </p:sp>
    </p:spTree>
    <p:extLst>
      <p:ext uri="{BB962C8B-B14F-4D97-AF65-F5344CB8AC3E}">
        <p14:creationId xmlns:p14="http://schemas.microsoft.com/office/powerpoint/2010/main" val="3077790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288129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609600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2420940" y="3429000"/>
            <a:ext cx="2389176" cy="135732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5595934" y="2500306"/>
            <a:ext cx="2643206" cy="3357586"/>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Rectangle 15"/>
          <p:cNvSpPr>
            <a:spLocks noChangeArrowheads="1"/>
          </p:cNvSpPr>
          <p:nvPr/>
        </p:nvSpPr>
        <p:spPr bwMode="auto">
          <a:xfrm>
            <a:off x="2905112"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Writer</a:t>
            </a:r>
          </a:p>
        </p:txBody>
      </p:sp>
      <p:sp>
        <p:nvSpPr>
          <p:cNvPr id="41" name="Rectangle 15"/>
          <p:cNvSpPr>
            <a:spLocks noChangeArrowheads="1"/>
          </p:cNvSpPr>
          <p:nvPr/>
        </p:nvSpPr>
        <p:spPr bwMode="auto">
          <a:xfrm>
            <a:off x="6127760"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Reader</a:t>
            </a:r>
          </a:p>
        </p:txBody>
      </p:sp>
      <p:cxnSp>
        <p:nvCxnSpPr>
          <p:cNvPr id="56" name="直接连接符 55"/>
          <p:cNvCxnSpPr/>
          <p:nvPr/>
        </p:nvCxnSpPr>
        <p:spPr>
          <a:xfrm rot="5400000">
            <a:off x="9798859" y="3607595"/>
            <a:ext cx="8929750" cy="2857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60"/>
          <p:cNvGrpSpPr/>
          <p:nvPr/>
        </p:nvGrpSpPr>
        <p:grpSpPr>
          <a:xfrm>
            <a:off x="5667372" y="3033712"/>
            <a:ext cx="2428892" cy="2552375"/>
            <a:chOff x="6715140" y="2176460"/>
            <a:chExt cx="2428892" cy="2552375"/>
          </a:xfrm>
        </p:grpSpPr>
        <p:sp>
          <p:nvSpPr>
            <p:cNvPr id="50" name="Text Box 4"/>
            <p:cNvSpPr txBox="1">
              <a:spLocks noChangeArrowheads="1"/>
            </p:cNvSpPr>
            <p:nvPr/>
          </p:nvSpPr>
          <p:spPr bwMode="auto">
            <a:xfrm>
              <a:off x="7072330" y="2176460"/>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53" name="Text Box 4"/>
            <p:cNvSpPr txBox="1">
              <a:spLocks noChangeArrowheads="1"/>
            </p:cNvSpPr>
            <p:nvPr/>
          </p:nvSpPr>
          <p:spPr bwMode="auto">
            <a:xfrm>
              <a:off x="6715140" y="3143254"/>
              <a:ext cx="100013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read</a:t>
              </a:r>
              <a:r>
                <a:rPr lang="zh-CN" altLang="en-US" sz="1800" b="1" dirty="0">
                  <a:latin typeface="Courier New" panose="02070309020205020404" pitchFamily="49" charset="0"/>
                  <a:ea typeface="+mn-ea"/>
                  <a:cs typeface="Courier New" panose="02070309020205020404" pitchFamily="49" charset="0"/>
                </a:rPr>
                <a:t>;</a:t>
              </a:r>
            </a:p>
          </p:txBody>
        </p:sp>
        <p:sp>
          <p:nvSpPr>
            <p:cNvPr id="59" name="Text Box 4"/>
            <p:cNvSpPr txBox="1">
              <a:spLocks noChangeArrowheads="1"/>
            </p:cNvSpPr>
            <p:nvPr/>
          </p:nvSpPr>
          <p:spPr bwMode="auto">
            <a:xfrm>
              <a:off x="7000892" y="4380278"/>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grpSp>
      <p:grpSp>
        <p:nvGrpSpPr>
          <p:cNvPr id="3" name="组合 64"/>
          <p:cNvGrpSpPr/>
          <p:nvPr/>
        </p:nvGrpSpPr>
        <p:grpSpPr>
          <a:xfrm>
            <a:off x="2424114" y="3474158"/>
            <a:ext cx="2314564" cy="1277251"/>
            <a:chOff x="-1357354" y="2571750"/>
            <a:chExt cx="2314564" cy="1277251"/>
          </a:xfrm>
        </p:grpSpPr>
        <p:sp>
          <p:nvSpPr>
            <p:cNvPr id="62" name="Text Box 4"/>
            <p:cNvSpPr txBox="1">
              <a:spLocks noChangeArrowheads="1"/>
            </p:cNvSpPr>
            <p:nvPr/>
          </p:nvSpPr>
          <p:spPr bwMode="auto">
            <a:xfrm>
              <a:off x="-1357354" y="2571750"/>
              <a:ext cx="231456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63" name="Text Box 4"/>
            <p:cNvSpPr txBox="1">
              <a:spLocks noChangeArrowheads="1"/>
            </p:cNvSpPr>
            <p:nvPr/>
          </p:nvSpPr>
          <p:spPr bwMode="auto">
            <a:xfrm>
              <a:off x="-1143040" y="3042218"/>
              <a:ext cx="92869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write</a:t>
              </a:r>
              <a:r>
                <a:rPr lang="zh-CN" altLang="en-US" sz="1800" b="1" dirty="0">
                  <a:latin typeface="Courier New" panose="02070309020205020404" pitchFamily="49" charset="0"/>
                  <a:ea typeface="+mn-ea"/>
                  <a:cs typeface="Courier New" panose="02070309020205020404" pitchFamily="49" charset="0"/>
                </a:rPr>
                <a:t>;</a:t>
              </a:r>
            </a:p>
          </p:txBody>
        </p:sp>
        <p:sp>
          <p:nvSpPr>
            <p:cNvPr id="64" name="Text Box 4"/>
            <p:cNvSpPr txBox="1">
              <a:spLocks noChangeArrowheads="1"/>
            </p:cNvSpPr>
            <p:nvPr/>
          </p:nvSpPr>
          <p:spPr bwMode="auto">
            <a:xfrm>
              <a:off x="-1357354" y="3500444"/>
              <a:ext cx="2159718"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(WriteMutex);</a:t>
              </a:r>
            </a:p>
          </p:txBody>
        </p:sp>
      </p:grpSp>
      <p:sp>
        <p:nvSpPr>
          <p:cNvPr id="6" name="标题 1">
            <a:extLst>
              <a:ext uri="{FF2B5EF4-FFF2-40B4-BE49-F238E27FC236}">
                <a16:creationId xmlns:a16="http://schemas.microsoft.com/office/drawing/2014/main" id="{8EF7BF95-87F2-08E1-49C3-2C1A280E0335}"/>
              </a:ext>
            </a:extLst>
          </p:cNvPr>
          <p:cNvSpPr>
            <a:spLocks noGrp="1"/>
          </p:cNvSpPr>
          <p:nvPr>
            <p:ph type="title"/>
          </p:nvPr>
        </p:nvSpPr>
        <p:spPr>
          <a:xfrm>
            <a:off x="695400" y="871855"/>
            <a:ext cx="10801200" cy="680403"/>
          </a:xfrm>
        </p:spPr>
        <p:txBody>
          <a:bodyPr>
            <a:normAutofit/>
          </a:bodyPr>
          <a:lstStyle/>
          <a:p>
            <a:r>
              <a:rPr lang="zh-CN" altLang="en-US" dirty="0"/>
              <a:t>用信号量解决读者</a:t>
            </a:r>
            <a:r>
              <a:rPr lang="en-US" altLang="zh-CN" dirty="0"/>
              <a:t>-</a:t>
            </a:r>
            <a:r>
              <a:rPr lang="zh-CN" altLang="en-US" dirty="0"/>
              <a:t>写者问题</a:t>
            </a:r>
          </a:p>
        </p:txBody>
      </p:sp>
    </p:spTree>
    <p:extLst>
      <p:ext uri="{BB962C8B-B14F-4D97-AF65-F5344CB8AC3E}">
        <p14:creationId xmlns:p14="http://schemas.microsoft.com/office/powerpoint/2010/main" val="16922343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288129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609600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2420940" y="3429000"/>
            <a:ext cx="2389176" cy="135732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5595934" y="2500306"/>
            <a:ext cx="2643206" cy="3357586"/>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Rectangle 15"/>
          <p:cNvSpPr>
            <a:spLocks noChangeArrowheads="1"/>
          </p:cNvSpPr>
          <p:nvPr/>
        </p:nvSpPr>
        <p:spPr bwMode="auto">
          <a:xfrm>
            <a:off x="2905112"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Writer</a:t>
            </a:r>
          </a:p>
        </p:txBody>
      </p:sp>
      <p:sp>
        <p:nvSpPr>
          <p:cNvPr id="41" name="Rectangle 15"/>
          <p:cNvSpPr>
            <a:spLocks noChangeArrowheads="1"/>
          </p:cNvSpPr>
          <p:nvPr/>
        </p:nvSpPr>
        <p:spPr bwMode="auto">
          <a:xfrm>
            <a:off x="6127760"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Reader</a:t>
            </a:r>
          </a:p>
        </p:txBody>
      </p:sp>
      <p:cxnSp>
        <p:nvCxnSpPr>
          <p:cNvPr id="56" name="直接连接符 55"/>
          <p:cNvCxnSpPr/>
          <p:nvPr/>
        </p:nvCxnSpPr>
        <p:spPr>
          <a:xfrm rot="5400000">
            <a:off x="9798859" y="3607595"/>
            <a:ext cx="8929750" cy="2857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60"/>
          <p:cNvGrpSpPr/>
          <p:nvPr/>
        </p:nvGrpSpPr>
        <p:grpSpPr>
          <a:xfrm>
            <a:off x="5667372" y="2747959"/>
            <a:ext cx="2516860" cy="2838127"/>
            <a:chOff x="6715140" y="1890708"/>
            <a:chExt cx="2516860" cy="2838127"/>
          </a:xfrm>
        </p:grpSpPr>
        <p:sp>
          <p:nvSpPr>
            <p:cNvPr id="49" name="Text Box 4"/>
            <p:cNvSpPr txBox="1">
              <a:spLocks noChangeArrowheads="1"/>
            </p:cNvSpPr>
            <p:nvPr/>
          </p:nvSpPr>
          <p:spPr bwMode="auto">
            <a:xfrm>
              <a:off x="6850608" y="1890708"/>
              <a:ext cx="238139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0" name="Text Box 4"/>
            <p:cNvSpPr txBox="1">
              <a:spLocks noChangeArrowheads="1"/>
            </p:cNvSpPr>
            <p:nvPr/>
          </p:nvSpPr>
          <p:spPr bwMode="auto">
            <a:xfrm>
              <a:off x="7072330" y="2176460"/>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51" name="Text Box 4"/>
            <p:cNvSpPr txBox="1">
              <a:spLocks noChangeArrowheads="1"/>
            </p:cNvSpPr>
            <p:nvPr/>
          </p:nvSpPr>
          <p:spPr bwMode="auto">
            <a:xfrm>
              <a:off x="6858016" y="2411412"/>
              <a:ext cx="164307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3" name="Text Box 4"/>
            <p:cNvSpPr txBox="1">
              <a:spLocks noChangeArrowheads="1"/>
            </p:cNvSpPr>
            <p:nvPr/>
          </p:nvSpPr>
          <p:spPr bwMode="auto">
            <a:xfrm>
              <a:off x="6715140" y="3143254"/>
              <a:ext cx="100013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read</a:t>
              </a:r>
              <a:r>
                <a:rPr lang="zh-CN" altLang="en-US" sz="1800" b="1" dirty="0">
                  <a:latin typeface="Courier New" panose="02070309020205020404" pitchFamily="49" charset="0"/>
                  <a:ea typeface="+mn-ea"/>
                  <a:cs typeface="Courier New" panose="02070309020205020404" pitchFamily="49" charset="0"/>
                </a:rPr>
                <a:t>;</a:t>
              </a:r>
            </a:p>
          </p:txBody>
        </p:sp>
        <p:sp>
          <p:nvSpPr>
            <p:cNvPr id="59" name="Text Box 4"/>
            <p:cNvSpPr txBox="1">
              <a:spLocks noChangeArrowheads="1"/>
            </p:cNvSpPr>
            <p:nvPr/>
          </p:nvSpPr>
          <p:spPr bwMode="auto">
            <a:xfrm>
              <a:off x="7000892" y="4380278"/>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grpSp>
      <p:grpSp>
        <p:nvGrpSpPr>
          <p:cNvPr id="3" name="组合 64"/>
          <p:cNvGrpSpPr/>
          <p:nvPr/>
        </p:nvGrpSpPr>
        <p:grpSpPr>
          <a:xfrm>
            <a:off x="2424114" y="3474158"/>
            <a:ext cx="2314564" cy="1277251"/>
            <a:chOff x="-1357354" y="2571750"/>
            <a:chExt cx="2314564" cy="1277251"/>
          </a:xfrm>
        </p:grpSpPr>
        <p:sp>
          <p:nvSpPr>
            <p:cNvPr id="62" name="Text Box 4"/>
            <p:cNvSpPr txBox="1">
              <a:spLocks noChangeArrowheads="1"/>
            </p:cNvSpPr>
            <p:nvPr/>
          </p:nvSpPr>
          <p:spPr bwMode="auto">
            <a:xfrm>
              <a:off x="-1357354" y="2571750"/>
              <a:ext cx="231456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63" name="Text Box 4"/>
            <p:cNvSpPr txBox="1">
              <a:spLocks noChangeArrowheads="1"/>
            </p:cNvSpPr>
            <p:nvPr/>
          </p:nvSpPr>
          <p:spPr bwMode="auto">
            <a:xfrm>
              <a:off x="-1143040" y="3042218"/>
              <a:ext cx="92869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write</a:t>
              </a:r>
              <a:r>
                <a:rPr lang="zh-CN" altLang="en-US" sz="1800" b="1" dirty="0">
                  <a:latin typeface="Courier New" panose="02070309020205020404" pitchFamily="49" charset="0"/>
                  <a:ea typeface="+mn-ea"/>
                  <a:cs typeface="Courier New" panose="02070309020205020404" pitchFamily="49" charset="0"/>
                </a:rPr>
                <a:t>;</a:t>
              </a:r>
            </a:p>
          </p:txBody>
        </p:sp>
        <p:sp>
          <p:nvSpPr>
            <p:cNvPr id="64" name="Text Box 4"/>
            <p:cNvSpPr txBox="1">
              <a:spLocks noChangeArrowheads="1"/>
            </p:cNvSpPr>
            <p:nvPr/>
          </p:nvSpPr>
          <p:spPr bwMode="auto">
            <a:xfrm>
              <a:off x="-1357354" y="3500444"/>
              <a:ext cx="2159718"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(WriteMutex);</a:t>
              </a:r>
            </a:p>
          </p:txBody>
        </p:sp>
      </p:grpSp>
      <p:sp>
        <p:nvSpPr>
          <p:cNvPr id="7" name="标题 1">
            <a:extLst>
              <a:ext uri="{FF2B5EF4-FFF2-40B4-BE49-F238E27FC236}">
                <a16:creationId xmlns:a16="http://schemas.microsoft.com/office/drawing/2014/main" id="{E9672835-AE47-9FAC-40C4-6285BDC294AA}"/>
              </a:ext>
            </a:extLst>
          </p:cNvPr>
          <p:cNvSpPr>
            <a:spLocks noGrp="1"/>
          </p:cNvSpPr>
          <p:nvPr>
            <p:ph type="title"/>
          </p:nvPr>
        </p:nvSpPr>
        <p:spPr>
          <a:xfrm>
            <a:off x="695400" y="871855"/>
            <a:ext cx="10801200" cy="680403"/>
          </a:xfrm>
        </p:spPr>
        <p:txBody>
          <a:bodyPr>
            <a:normAutofit/>
          </a:bodyPr>
          <a:lstStyle/>
          <a:p>
            <a:r>
              <a:rPr lang="zh-CN" altLang="en-US" dirty="0"/>
              <a:t>用信号量解决读者</a:t>
            </a:r>
            <a:r>
              <a:rPr lang="en-US" altLang="zh-CN" dirty="0"/>
              <a:t>-</a:t>
            </a:r>
            <a:r>
              <a:rPr lang="zh-CN" altLang="en-US" dirty="0"/>
              <a:t>写者问题</a:t>
            </a:r>
          </a:p>
        </p:txBody>
      </p:sp>
    </p:spTree>
    <p:extLst>
      <p:ext uri="{BB962C8B-B14F-4D97-AF65-F5344CB8AC3E}">
        <p14:creationId xmlns:p14="http://schemas.microsoft.com/office/powerpoint/2010/main" val="33850792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288129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609600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2420940" y="3429000"/>
            <a:ext cx="2389176" cy="135732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5595934" y="2500306"/>
            <a:ext cx="2643206" cy="3357586"/>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Rectangle 15"/>
          <p:cNvSpPr>
            <a:spLocks noChangeArrowheads="1"/>
          </p:cNvSpPr>
          <p:nvPr/>
        </p:nvSpPr>
        <p:spPr bwMode="auto">
          <a:xfrm>
            <a:off x="2905112"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Writer</a:t>
            </a:r>
          </a:p>
        </p:txBody>
      </p:sp>
      <p:sp>
        <p:nvSpPr>
          <p:cNvPr id="41" name="Rectangle 15"/>
          <p:cNvSpPr>
            <a:spLocks noChangeArrowheads="1"/>
          </p:cNvSpPr>
          <p:nvPr/>
        </p:nvSpPr>
        <p:spPr bwMode="auto">
          <a:xfrm>
            <a:off x="6127760"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Reader</a:t>
            </a:r>
          </a:p>
        </p:txBody>
      </p:sp>
      <p:cxnSp>
        <p:nvCxnSpPr>
          <p:cNvPr id="56" name="直接连接符 55"/>
          <p:cNvCxnSpPr/>
          <p:nvPr/>
        </p:nvCxnSpPr>
        <p:spPr>
          <a:xfrm rot="5400000">
            <a:off x="9798859" y="3607595"/>
            <a:ext cx="8929750" cy="2857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60"/>
          <p:cNvGrpSpPr/>
          <p:nvPr/>
        </p:nvGrpSpPr>
        <p:grpSpPr>
          <a:xfrm>
            <a:off x="5667372" y="2747960"/>
            <a:ext cx="2428892" cy="2838127"/>
            <a:chOff x="6715140" y="1890708"/>
            <a:chExt cx="2428892" cy="2838127"/>
          </a:xfrm>
        </p:grpSpPr>
        <p:sp>
          <p:nvSpPr>
            <p:cNvPr id="49" name="Text Box 4"/>
            <p:cNvSpPr txBox="1">
              <a:spLocks noChangeArrowheads="1"/>
            </p:cNvSpPr>
            <p:nvPr/>
          </p:nvSpPr>
          <p:spPr bwMode="auto">
            <a:xfrm>
              <a:off x="6850608" y="1890708"/>
              <a:ext cx="229342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0" name="Text Box 4"/>
            <p:cNvSpPr txBox="1">
              <a:spLocks noChangeArrowheads="1"/>
            </p:cNvSpPr>
            <p:nvPr/>
          </p:nvSpPr>
          <p:spPr bwMode="auto">
            <a:xfrm>
              <a:off x="7072330" y="2176460"/>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51" name="Text Box 4"/>
            <p:cNvSpPr txBox="1">
              <a:spLocks noChangeArrowheads="1"/>
            </p:cNvSpPr>
            <p:nvPr/>
          </p:nvSpPr>
          <p:spPr bwMode="auto">
            <a:xfrm>
              <a:off x="6858016" y="2411412"/>
              <a:ext cx="164307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3" name="Text Box 4"/>
            <p:cNvSpPr txBox="1">
              <a:spLocks noChangeArrowheads="1"/>
            </p:cNvSpPr>
            <p:nvPr/>
          </p:nvSpPr>
          <p:spPr bwMode="auto">
            <a:xfrm>
              <a:off x="6715140" y="3143254"/>
              <a:ext cx="100013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read</a:t>
              </a:r>
              <a:r>
                <a:rPr lang="zh-CN" altLang="en-US" sz="1800" b="1" dirty="0">
                  <a:latin typeface="Courier New" panose="02070309020205020404" pitchFamily="49" charset="0"/>
                  <a:ea typeface="+mn-ea"/>
                  <a:cs typeface="Courier New" panose="02070309020205020404" pitchFamily="49" charset="0"/>
                </a:rPr>
                <a:t>;</a:t>
              </a:r>
            </a:p>
          </p:txBody>
        </p:sp>
        <p:sp>
          <p:nvSpPr>
            <p:cNvPr id="57" name="Text Box 4"/>
            <p:cNvSpPr txBox="1">
              <a:spLocks noChangeArrowheads="1"/>
            </p:cNvSpPr>
            <p:nvPr/>
          </p:nvSpPr>
          <p:spPr bwMode="auto">
            <a:xfrm>
              <a:off x="6858016" y="3882000"/>
              <a:ext cx="135732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8" name="Text Box 4"/>
            <p:cNvSpPr txBox="1">
              <a:spLocks noChangeArrowheads="1"/>
            </p:cNvSpPr>
            <p:nvPr/>
          </p:nvSpPr>
          <p:spPr bwMode="auto">
            <a:xfrm>
              <a:off x="6858016" y="4143386"/>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9" name="Text Box 4"/>
            <p:cNvSpPr txBox="1">
              <a:spLocks noChangeArrowheads="1"/>
            </p:cNvSpPr>
            <p:nvPr/>
          </p:nvSpPr>
          <p:spPr bwMode="auto">
            <a:xfrm>
              <a:off x="7000892" y="4380278"/>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grpSp>
      <p:grpSp>
        <p:nvGrpSpPr>
          <p:cNvPr id="3" name="组合 64"/>
          <p:cNvGrpSpPr/>
          <p:nvPr/>
        </p:nvGrpSpPr>
        <p:grpSpPr>
          <a:xfrm>
            <a:off x="2424114" y="3474158"/>
            <a:ext cx="2314564" cy="1277251"/>
            <a:chOff x="-1357354" y="2571750"/>
            <a:chExt cx="2314564" cy="1277251"/>
          </a:xfrm>
        </p:grpSpPr>
        <p:sp>
          <p:nvSpPr>
            <p:cNvPr id="62" name="Text Box 4"/>
            <p:cNvSpPr txBox="1">
              <a:spLocks noChangeArrowheads="1"/>
            </p:cNvSpPr>
            <p:nvPr/>
          </p:nvSpPr>
          <p:spPr bwMode="auto">
            <a:xfrm>
              <a:off x="-1357354" y="2571750"/>
              <a:ext cx="231456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63" name="Text Box 4"/>
            <p:cNvSpPr txBox="1">
              <a:spLocks noChangeArrowheads="1"/>
            </p:cNvSpPr>
            <p:nvPr/>
          </p:nvSpPr>
          <p:spPr bwMode="auto">
            <a:xfrm>
              <a:off x="-1143040" y="3042218"/>
              <a:ext cx="92869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write</a:t>
              </a:r>
              <a:r>
                <a:rPr lang="zh-CN" altLang="en-US" sz="1800" b="1" dirty="0">
                  <a:latin typeface="Courier New" panose="02070309020205020404" pitchFamily="49" charset="0"/>
                  <a:ea typeface="+mn-ea"/>
                  <a:cs typeface="Courier New" panose="02070309020205020404" pitchFamily="49" charset="0"/>
                </a:rPr>
                <a:t>;</a:t>
              </a:r>
            </a:p>
          </p:txBody>
        </p:sp>
        <p:sp>
          <p:nvSpPr>
            <p:cNvPr id="64" name="Text Box 4"/>
            <p:cNvSpPr txBox="1">
              <a:spLocks noChangeArrowheads="1"/>
            </p:cNvSpPr>
            <p:nvPr/>
          </p:nvSpPr>
          <p:spPr bwMode="auto">
            <a:xfrm>
              <a:off x="-1357354" y="3500444"/>
              <a:ext cx="210025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(WriteMutex);</a:t>
              </a:r>
            </a:p>
          </p:txBody>
        </p:sp>
      </p:grpSp>
      <p:sp>
        <p:nvSpPr>
          <p:cNvPr id="6" name="标题 1">
            <a:extLst>
              <a:ext uri="{FF2B5EF4-FFF2-40B4-BE49-F238E27FC236}">
                <a16:creationId xmlns:a16="http://schemas.microsoft.com/office/drawing/2014/main" id="{64B168FB-D5A6-E17D-B14E-1CCF15D09430}"/>
              </a:ext>
            </a:extLst>
          </p:cNvPr>
          <p:cNvSpPr>
            <a:spLocks noGrp="1"/>
          </p:cNvSpPr>
          <p:nvPr>
            <p:ph type="title"/>
          </p:nvPr>
        </p:nvSpPr>
        <p:spPr>
          <a:xfrm>
            <a:off x="695400" y="871855"/>
            <a:ext cx="10801200" cy="680403"/>
          </a:xfrm>
        </p:spPr>
        <p:txBody>
          <a:bodyPr>
            <a:normAutofit/>
          </a:bodyPr>
          <a:lstStyle/>
          <a:p>
            <a:r>
              <a:rPr lang="zh-CN" altLang="en-US" dirty="0"/>
              <a:t>用信号量解决读者</a:t>
            </a:r>
            <a:r>
              <a:rPr lang="en-US" altLang="zh-CN" dirty="0"/>
              <a:t>-</a:t>
            </a:r>
            <a:r>
              <a:rPr lang="zh-CN" altLang="en-US" dirty="0"/>
              <a:t>写者问题</a:t>
            </a:r>
          </a:p>
        </p:txBody>
      </p:sp>
    </p:spTree>
    <p:extLst>
      <p:ext uri="{BB962C8B-B14F-4D97-AF65-F5344CB8AC3E}">
        <p14:creationId xmlns:p14="http://schemas.microsoft.com/office/powerpoint/2010/main" val="3841617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288129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609600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2420940" y="3429000"/>
            <a:ext cx="2389176" cy="135732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5595934" y="2500306"/>
            <a:ext cx="2643206" cy="3357586"/>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Rectangle 15"/>
          <p:cNvSpPr>
            <a:spLocks noChangeArrowheads="1"/>
          </p:cNvSpPr>
          <p:nvPr/>
        </p:nvSpPr>
        <p:spPr bwMode="auto">
          <a:xfrm>
            <a:off x="2905112"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Writer</a:t>
            </a:r>
          </a:p>
        </p:txBody>
      </p:sp>
      <p:sp>
        <p:nvSpPr>
          <p:cNvPr id="41" name="Rectangle 15"/>
          <p:cNvSpPr>
            <a:spLocks noChangeArrowheads="1"/>
          </p:cNvSpPr>
          <p:nvPr/>
        </p:nvSpPr>
        <p:spPr bwMode="auto">
          <a:xfrm>
            <a:off x="6127760"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Reader</a:t>
            </a:r>
          </a:p>
        </p:txBody>
      </p:sp>
      <p:cxnSp>
        <p:nvCxnSpPr>
          <p:cNvPr id="56" name="直接连接符 55"/>
          <p:cNvCxnSpPr/>
          <p:nvPr/>
        </p:nvCxnSpPr>
        <p:spPr>
          <a:xfrm rot="5400000">
            <a:off x="9798859" y="3607595"/>
            <a:ext cx="8929750" cy="2857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60"/>
          <p:cNvGrpSpPr/>
          <p:nvPr/>
        </p:nvGrpSpPr>
        <p:grpSpPr>
          <a:xfrm>
            <a:off x="5667372" y="2500308"/>
            <a:ext cx="2428892" cy="3085779"/>
            <a:chOff x="6715140" y="1643056"/>
            <a:chExt cx="2428892" cy="3085779"/>
          </a:xfrm>
        </p:grpSpPr>
        <p:sp>
          <p:nvSpPr>
            <p:cNvPr id="47" name="Text Box 4"/>
            <p:cNvSpPr txBox="1">
              <a:spLocks noChangeArrowheads="1"/>
            </p:cNvSpPr>
            <p:nvPr/>
          </p:nvSpPr>
          <p:spPr bwMode="auto">
            <a:xfrm>
              <a:off x="6715140" y="1643056"/>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(CountMutex);</a:t>
              </a:r>
            </a:p>
          </p:txBody>
        </p:sp>
        <p:sp>
          <p:nvSpPr>
            <p:cNvPr id="49" name="Text Box 4"/>
            <p:cNvSpPr txBox="1">
              <a:spLocks noChangeArrowheads="1"/>
            </p:cNvSpPr>
            <p:nvPr/>
          </p:nvSpPr>
          <p:spPr bwMode="auto">
            <a:xfrm>
              <a:off x="6850608" y="1890708"/>
              <a:ext cx="229342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0" name="Text Box 4"/>
            <p:cNvSpPr txBox="1">
              <a:spLocks noChangeArrowheads="1"/>
            </p:cNvSpPr>
            <p:nvPr/>
          </p:nvSpPr>
          <p:spPr bwMode="auto">
            <a:xfrm>
              <a:off x="7072330" y="2176460"/>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51" name="Text Box 4"/>
            <p:cNvSpPr txBox="1">
              <a:spLocks noChangeArrowheads="1"/>
            </p:cNvSpPr>
            <p:nvPr/>
          </p:nvSpPr>
          <p:spPr bwMode="auto">
            <a:xfrm>
              <a:off x="6858016" y="2411412"/>
              <a:ext cx="164307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2" name="Text Box 4"/>
            <p:cNvSpPr txBox="1">
              <a:spLocks noChangeArrowheads="1"/>
            </p:cNvSpPr>
            <p:nvPr/>
          </p:nvSpPr>
          <p:spPr bwMode="auto">
            <a:xfrm>
              <a:off x="6715140" y="2640013"/>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is-IS"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(CountMutex);</a:t>
              </a:r>
            </a:p>
          </p:txBody>
        </p:sp>
        <p:sp>
          <p:nvSpPr>
            <p:cNvPr id="53" name="Text Box 4"/>
            <p:cNvSpPr txBox="1">
              <a:spLocks noChangeArrowheads="1"/>
            </p:cNvSpPr>
            <p:nvPr/>
          </p:nvSpPr>
          <p:spPr bwMode="auto">
            <a:xfrm>
              <a:off x="6715140" y="3143254"/>
              <a:ext cx="100013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read</a:t>
              </a:r>
              <a:r>
                <a:rPr lang="zh-CN" altLang="en-US" sz="1800" b="1" dirty="0">
                  <a:latin typeface="Courier New" panose="02070309020205020404" pitchFamily="49" charset="0"/>
                  <a:ea typeface="+mn-ea"/>
                  <a:cs typeface="Courier New" panose="02070309020205020404" pitchFamily="49" charset="0"/>
                </a:rPr>
                <a:t>;</a:t>
              </a:r>
            </a:p>
          </p:txBody>
        </p:sp>
        <p:sp>
          <p:nvSpPr>
            <p:cNvPr id="57" name="Text Box 4"/>
            <p:cNvSpPr txBox="1">
              <a:spLocks noChangeArrowheads="1"/>
            </p:cNvSpPr>
            <p:nvPr/>
          </p:nvSpPr>
          <p:spPr bwMode="auto">
            <a:xfrm>
              <a:off x="6858016" y="3882000"/>
              <a:ext cx="135732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8" name="Text Box 4"/>
            <p:cNvSpPr txBox="1">
              <a:spLocks noChangeArrowheads="1"/>
            </p:cNvSpPr>
            <p:nvPr/>
          </p:nvSpPr>
          <p:spPr bwMode="auto">
            <a:xfrm>
              <a:off x="6858016" y="4143386"/>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9" name="Text Box 4"/>
            <p:cNvSpPr txBox="1">
              <a:spLocks noChangeArrowheads="1"/>
            </p:cNvSpPr>
            <p:nvPr/>
          </p:nvSpPr>
          <p:spPr bwMode="auto">
            <a:xfrm>
              <a:off x="7000892" y="4380278"/>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grpSp>
      <p:grpSp>
        <p:nvGrpSpPr>
          <p:cNvPr id="3" name="组合 64"/>
          <p:cNvGrpSpPr/>
          <p:nvPr/>
        </p:nvGrpSpPr>
        <p:grpSpPr>
          <a:xfrm>
            <a:off x="2424114" y="3474158"/>
            <a:ext cx="2314564" cy="1277251"/>
            <a:chOff x="-1357354" y="2571750"/>
            <a:chExt cx="2314564" cy="1277251"/>
          </a:xfrm>
        </p:grpSpPr>
        <p:sp>
          <p:nvSpPr>
            <p:cNvPr id="62" name="Text Box 4"/>
            <p:cNvSpPr txBox="1">
              <a:spLocks noChangeArrowheads="1"/>
            </p:cNvSpPr>
            <p:nvPr/>
          </p:nvSpPr>
          <p:spPr bwMode="auto">
            <a:xfrm>
              <a:off x="-1357354" y="2571750"/>
              <a:ext cx="231456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63" name="Text Box 4"/>
            <p:cNvSpPr txBox="1">
              <a:spLocks noChangeArrowheads="1"/>
            </p:cNvSpPr>
            <p:nvPr/>
          </p:nvSpPr>
          <p:spPr bwMode="auto">
            <a:xfrm>
              <a:off x="-1143040" y="3042218"/>
              <a:ext cx="92869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write</a:t>
              </a:r>
              <a:r>
                <a:rPr lang="zh-CN" altLang="en-US" sz="1800" b="1" dirty="0">
                  <a:latin typeface="Courier New" panose="02070309020205020404" pitchFamily="49" charset="0"/>
                  <a:ea typeface="+mn-ea"/>
                  <a:cs typeface="Courier New" panose="02070309020205020404" pitchFamily="49" charset="0"/>
                </a:rPr>
                <a:t>;</a:t>
              </a:r>
            </a:p>
          </p:txBody>
        </p:sp>
        <p:sp>
          <p:nvSpPr>
            <p:cNvPr id="64" name="Text Box 4"/>
            <p:cNvSpPr txBox="1">
              <a:spLocks noChangeArrowheads="1"/>
            </p:cNvSpPr>
            <p:nvPr/>
          </p:nvSpPr>
          <p:spPr bwMode="auto">
            <a:xfrm>
              <a:off x="-1357354" y="3500444"/>
              <a:ext cx="210025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(WriteMutex);</a:t>
              </a:r>
            </a:p>
          </p:txBody>
        </p:sp>
      </p:grpSp>
      <p:sp>
        <p:nvSpPr>
          <p:cNvPr id="6" name="标题 1">
            <a:extLst>
              <a:ext uri="{FF2B5EF4-FFF2-40B4-BE49-F238E27FC236}">
                <a16:creationId xmlns:a16="http://schemas.microsoft.com/office/drawing/2014/main" id="{87366CFC-F8A9-10B4-C5DE-47B6CB22B8C0}"/>
              </a:ext>
            </a:extLst>
          </p:cNvPr>
          <p:cNvSpPr>
            <a:spLocks noGrp="1"/>
          </p:cNvSpPr>
          <p:nvPr>
            <p:ph type="title"/>
          </p:nvPr>
        </p:nvSpPr>
        <p:spPr>
          <a:xfrm>
            <a:off x="695400" y="871855"/>
            <a:ext cx="10801200" cy="680403"/>
          </a:xfrm>
        </p:spPr>
        <p:txBody>
          <a:bodyPr>
            <a:normAutofit/>
          </a:bodyPr>
          <a:lstStyle/>
          <a:p>
            <a:r>
              <a:rPr lang="zh-CN" altLang="en-US" dirty="0"/>
              <a:t>用信号量解决读者</a:t>
            </a:r>
            <a:r>
              <a:rPr lang="en-US" altLang="zh-CN" dirty="0"/>
              <a:t>-</a:t>
            </a:r>
            <a:r>
              <a:rPr lang="zh-CN" altLang="en-US" dirty="0"/>
              <a:t>写者问题</a:t>
            </a:r>
          </a:p>
        </p:txBody>
      </p:sp>
    </p:spTree>
    <p:extLst>
      <p:ext uri="{BB962C8B-B14F-4D97-AF65-F5344CB8AC3E}">
        <p14:creationId xmlns:p14="http://schemas.microsoft.com/office/powerpoint/2010/main" val="1620029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288129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609600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2420940" y="3429000"/>
            <a:ext cx="2389176" cy="135732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5595934" y="2500306"/>
            <a:ext cx="2643206" cy="3357586"/>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Rectangle 15"/>
          <p:cNvSpPr>
            <a:spLocks noChangeArrowheads="1"/>
          </p:cNvSpPr>
          <p:nvPr/>
        </p:nvSpPr>
        <p:spPr bwMode="auto">
          <a:xfrm>
            <a:off x="2905112"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Writer</a:t>
            </a:r>
          </a:p>
        </p:txBody>
      </p:sp>
      <p:sp>
        <p:nvSpPr>
          <p:cNvPr id="41" name="Rectangle 15"/>
          <p:cNvSpPr>
            <a:spLocks noChangeArrowheads="1"/>
          </p:cNvSpPr>
          <p:nvPr/>
        </p:nvSpPr>
        <p:spPr bwMode="auto">
          <a:xfrm>
            <a:off x="6127760"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Reader</a:t>
            </a:r>
          </a:p>
        </p:txBody>
      </p:sp>
      <p:cxnSp>
        <p:nvCxnSpPr>
          <p:cNvPr id="56" name="直接连接符 55"/>
          <p:cNvCxnSpPr/>
          <p:nvPr/>
        </p:nvCxnSpPr>
        <p:spPr>
          <a:xfrm rot="5400000">
            <a:off x="9798859" y="3607595"/>
            <a:ext cx="8929750" cy="2857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60"/>
          <p:cNvGrpSpPr/>
          <p:nvPr/>
        </p:nvGrpSpPr>
        <p:grpSpPr>
          <a:xfrm>
            <a:off x="5667372" y="2500307"/>
            <a:ext cx="2428892" cy="3348953"/>
            <a:chOff x="6715140" y="1643056"/>
            <a:chExt cx="2428892" cy="3348953"/>
          </a:xfrm>
        </p:grpSpPr>
        <p:sp>
          <p:nvSpPr>
            <p:cNvPr id="47" name="Text Box 4"/>
            <p:cNvSpPr txBox="1">
              <a:spLocks noChangeArrowheads="1"/>
            </p:cNvSpPr>
            <p:nvPr/>
          </p:nvSpPr>
          <p:spPr bwMode="auto">
            <a:xfrm>
              <a:off x="6715140" y="1643056"/>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(CountMutex);</a:t>
              </a:r>
            </a:p>
          </p:txBody>
        </p:sp>
        <p:sp>
          <p:nvSpPr>
            <p:cNvPr id="49" name="Text Box 4"/>
            <p:cNvSpPr txBox="1">
              <a:spLocks noChangeArrowheads="1"/>
            </p:cNvSpPr>
            <p:nvPr/>
          </p:nvSpPr>
          <p:spPr bwMode="auto">
            <a:xfrm>
              <a:off x="6850608" y="1890708"/>
              <a:ext cx="229342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0" name="Text Box 4"/>
            <p:cNvSpPr txBox="1">
              <a:spLocks noChangeArrowheads="1"/>
            </p:cNvSpPr>
            <p:nvPr/>
          </p:nvSpPr>
          <p:spPr bwMode="auto">
            <a:xfrm>
              <a:off x="7072330" y="2176460"/>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51" name="Text Box 4"/>
            <p:cNvSpPr txBox="1">
              <a:spLocks noChangeArrowheads="1"/>
            </p:cNvSpPr>
            <p:nvPr/>
          </p:nvSpPr>
          <p:spPr bwMode="auto">
            <a:xfrm>
              <a:off x="6858016" y="2411412"/>
              <a:ext cx="164307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2" name="Text Box 4"/>
            <p:cNvSpPr txBox="1">
              <a:spLocks noChangeArrowheads="1"/>
            </p:cNvSpPr>
            <p:nvPr/>
          </p:nvSpPr>
          <p:spPr bwMode="auto">
            <a:xfrm>
              <a:off x="6715140" y="2640013"/>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is-IS"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(CountMutex);</a:t>
              </a:r>
            </a:p>
          </p:txBody>
        </p:sp>
        <p:sp>
          <p:nvSpPr>
            <p:cNvPr id="53" name="Text Box 4"/>
            <p:cNvSpPr txBox="1">
              <a:spLocks noChangeArrowheads="1"/>
            </p:cNvSpPr>
            <p:nvPr/>
          </p:nvSpPr>
          <p:spPr bwMode="auto">
            <a:xfrm>
              <a:off x="6715140" y="3143254"/>
              <a:ext cx="100013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read</a:t>
              </a:r>
              <a:r>
                <a:rPr lang="zh-CN" altLang="en-US" sz="1800" b="1" dirty="0">
                  <a:latin typeface="Courier New" panose="02070309020205020404" pitchFamily="49" charset="0"/>
                  <a:ea typeface="+mn-ea"/>
                  <a:cs typeface="Courier New" panose="02070309020205020404" pitchFamily="49" charset="0"/>
                </a:rPr>
                <a:t>;</a:t>
              </a:r>
            </a:p>
          </p:txBody>
        </p:sp>
        <p:sp>
          <p:nvSpPr>
            <p:cNvPr id="54" name="Text Box 4"/>
            <p:cNvSpPr txBox="1">
              <a:spLocks noChangeArrowheads="1"/>
            </p:cNvSpPr>
            <p:nvPr/>
          </p:nvSpPr>
          <p:spPr bwMode="auto">
            <a:xfrm>
              <a:off x="6715140" y="3636300"/>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(CountMutex);</a:t>
              </a:r>
            </a:p>
          </p:txBody>
        </p:sp>
        <p:sp>
          <p:nvSpPr>
            <p:cNvPr id="57" name="Text Box 4"/>
            <p:cNvSpPr txBox="1">
              <a:spLocks noChangeArrowheads="1"/>
            </p:cNvSpPr>
            <p:nvPr/>
          </p:nvSpPr>
          <p:spPr bwMode="auto">
            <a:xfrm>
              <a:off x="6858016" y="3882000"/>
              <a:ext cx="135732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8" name="Text Box 4"/>
            <p:cNvSpPr txBox="1">
              <a:spLocks noChangeArrowheads="1"/>
            </p:cNvSpPr>
            <p:nvPr/>
          </p:nvSpPr>
          <p:spPr bwMode="auto">
            <a:xfrm>
              <a:off x="6858016" y="4143386"/>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9" name="Text Box 4"/>
            <p:cNvSpPr txBox="1">
              <a:spLocks noChangeArrowheads="1"/>
            </p:cNvSpPr>
            <p:nvPr/>
          </p:nvSpPr>
          <p:spPr bwMode="auto">
            <a:xfrm>
              <a:off x="7000892" y="4380278"/>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sp>
          <p:nvSpPr>
            <p:cNvPr id="60" name="Text Box 4"/>
            <p:cNvSpPr txBox="1">
              <a:spLocks noChangeArrowheads="1"/>
            </p:cNvSpPr>
            <p:nvPr/>
          </p:nvSpPr>
          <p:spPr bwMode="auto">
            <a:xfrm>
              <a:off x="6715140" y="4643452"/>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(CountMutex)</a:t>
              </a:r>
              <a:r>
                <a:rPr lang="en-US" altLang="zh-CN" sz="1800" b="1" dirty="0">
                  <a:latin typeface="Courier New" panose="02070309020205020404" pitchFamily="49" charset="0"/>
                  <a:cs typeface="Courier New" panose="02070309020205020404" pitchFamily="49" charset="0"/>
                </a:rPr>
                <a:t>;</a:t>
              </a:r>
              <a:endParaRPr lang="zh-CN" altLang="en-US" sz="1800" b="1" dirty="0">
                <a:latin typeface="Courier New" panose="02070309020205020404" pitchFamily="49" charset="0"/>
                <a:cs typeface="Courier New" panose="02070309020205020404" pitchFamily="49" charset="0"/>
              </a:endParaRPr>
            </a:p>
          </p:txBody>
        </p:sp>
      </p:grpSp>
      <p:grpSp>
        <p:nvGrpSpPr>
          <p:cNvPr id="3" name="组合 64"/>
          <p:cNvGrpSpPr/>
          <p:nvPr/>
        </p:nvGrpSpPr>
        <p:grpSpPr>
          <a:xfrm>
            <a:off x="2424114" y="3474158"/>
            <a:ext cx="2314564" cy="1277251"/>
            <a:chOff x="-1357354" y="2571750"/>
            <a:chExt cx="2314564" cy="1277251"/>
          </a:xfrm>
        </p:grpSpPr>
        <p:sp>
          <p:nvSpPr>
            <p:cNvPr id="62" name="Text Box 4"/>
            <p:cNvSpPr txBox="1">
              <a:spLocks noChangeArrowheads="1"/>
            </p:cNvSpPr>
            <p:nvPr/>
          </p:nvSpPr>
          <p:spPr bwMode="auto">
            <a:xfrm>
              <a:off x="-1357354" y="2571750"/>
              <a:ext cx="231456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63" name="Text Box 4"/>
            <p:cNvSpPr txBox="1">
              <a:spLocks noChangeArrowheads="1"/>
            </p:cNvSpPr>
            <p:nvPr/>
          </p:nvSpPr>
          <p:spPr bwMode="auto">
            <a:xfrm>
              <a:off x="-1143040" y="3042218"/>
              <a:ext cx="92869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write</a:t>
              </a:r>
              <a:r>
                <a:rPr lang="zh-CN" altLang="en-US" sz="1800" b="1" dirty="0">
                  <a:latin typeface="Courier New" panose="02070309020205020404" pitchFamily="49" charset="0"/>
                  <a:ea typeface="+mn-ea"/>
                  <a:cs typeface="Courier New" panose="02070309020205020404" pitchFamily="49" charset="0"/>
                </a:rPr>
                <a:t>;</a:t>
              </a:r>
            </a:p>
          </p:txBody>
        </p:sp>
        <p:sp>
          <p:nvSpPr>
            <p:cNvPr id="64" name="Text Box 4"/>
            <p:cNvSpPr txBox="1">
              <a:spLocks noChangeArrowheads="1"/>
            </p:cNvSpPr>
            <p:nvPr/>
          </p:nvSpPr>
          <p:spPr bwMode="auto">
            <a:xfrm>
              <a:off x="-1357354" y="3500444"/>
              <a:ext cx="210025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(WriteMutex);</a:t>
              </a:r>
            </a:p>
          </p:txBody>
        </p:sp>
      </p:grpSp>
      <p:sp>
        <p:nvSpPr>
          <p:cNvPr id="4" name="文本框 3"/>
          <p:cNvSpPr txBox="1"/>
          <p:nvPr/>
        </p:nvSpPr>
        <p:spPr>
          <a:xfrm>
            <a:off x="2201287" y="5021770"/>
            <a:ext cx="3063451" cy="1200329"/>
          </a:xfrm>
          <a:prstGeom prst="rect">
            <a:avLst/>
          </a:prstGeom>
          <a:noFill/>
        </p:spPr>
        <p:txBody>
          <a:bodyPr wrap="square" rtlCol="0">
            <a:spAutoFit/>
          </a:bodyPr>
          <a:lstStyle/>
          <a:p>
            <a:r>
              <a:rPr kumimoji="1" lang="zh-CN" altLang="en-US" b="1" dirty="0">
                <a:solidFill>
                  <a:srgbClr val="11576A"/>
                </a:solidFill>
              </a:rPr>
              <a:t>如果读者持续到达，后续到来的读者不必再争抢，可以持续占据这个锁，称为</a:t>
            </a:r>
            <a:r>
              <a:rPr kumimoji="1" lang="zh-CN" altLang="en-US" b="1" dirty="0">
                <a:solidFill>
                  <a:srgbClr val="FF0000"/>
                </a:solidFill>
              </a:rPr>
              <a:t>读者优先</a:t>
            </a:r>
          </a:p>
        </p:txBody>
      </p:sp>
      <p:sp>
        <p:nvSpPr>
          <p:cNvPr id="7" name="标题 1">
            <a:extLst>
              <a:ext uri="{FF2B5EF4-FFF2-40B4-BE49-F238E27FC236}">
                <a16:creationId xmlns:a16="http://schemas.microsoft.com/office/drawing/2014/main" id="{9F83E775-77B8-B52F-6F82-65D41B8B383D}"/>
              </a:ext>
            </a:extLst>
          </p:cNvPr>
          <p:cNvSpPr>
            <a:spLocks noGrp="1"/>
          </p:cNvSpPr>
          <p:nvPr>
            <p:ph type="title"/>
          </p:nvPr>
        </p:nvSpPr>
        <p:spPr>
          <a:xfrm>
            <a:off x="695400" y="871855"/>
            <a:ext cx="10801200" cy="680403"/>
          </a:xfrm>
        </p:spPr>
        <p:txBody>
          <a:bodyPr>
            <a:normAutofit/>
          </a:bodyPr>
          <a:lstStyle/>
          <a:p>
            <a:r>
              <a:rPr lang="zh-CN" altLang="en-US" dirty="0"/>
              <a:t>用信号量解决读者</a:t>
            </a:r>
            <a:r>
              <a:rPr lang="en-US" altLang="zh-CN" dirty="0"/>
              <a:t>-</a:t>
            </a:r>
            <a:r>
              <a:rPr lang="zh-CN" altLang="en-US" dirty="0"/>
              <a:t>写者问题</a:t>
            </a:r>
          </a:p>
        </p:txBody>
      </p:sp>
    </p:spTree>
    <p:extLst>
      <p:ext uri="{BB962C8B-B14F-4D97-AF65-F5344CB8AC3E}">
        <p14:creationId xmlns:p14="http://schemas.microsoft.com/office/powerpoint/2010/main" val="125103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288129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609600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5595934" y="2500306"/>
            <a:ext cx="2643206" cy="3357586"/>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Rectangle 15"/>
          <p:cNvSpPr>
            <a:spLocks noChangeArrowheads="1"/>
          </p:cNvSpPr>
          <p:nvPr/>
        </p:nvSpPr>
        <p:spPr bwMode="auto">
          <a:xfrm>
            <a:off x="2905112"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Writer</a:t>
            </a:r>
          </a:p>
        </p:txBody>
      </p:sp>
      <p:sp>
        <p:nvSpPr>
          <p:cNvPr id="41" name="Rectangle 15"/>
          <p:cNvSpPr>
            <a:spLocks noChangeArrowheads="1"/>
          </p:cNvSpPr>
          <p:nvPr/>
        </p:nvSpPr>
        <p:spPr bwMode="auto">
          <a:xfrm>
            <a:off x="6127760"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Reader</a:t>
            </a:r>
          </a:p>
        </p:txBody>
      </p:sp>
      <p:cxnSp>
        <p:nvCxnSpPr>
          <p:cNvPr id="56" name="直接连接符 55"/>
          <p:cNvCxnSpPr/>
          <p:nvPr/>
        </p:nvCxnSpPr>
        <p:spPr>
          <a:xfrm rot="5400000">
            <a:off x="9798859" y="3607595"/>
            <a:ext cx="8929750" cy="2857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60"/>
          <p:cNvGrpSpPr/>
          <p:nvPr/>
        </p:nvGrpSpPr>
        <p:grpSpPr>
          <a:xfrm>
            <a:off x="5667372" y="2500307"/>
            <a:ext cx="2428892" cy="3348953"/>
            <a:chOff x="6715140" y="1643056"/>
            <a:chExt cx="2428892" cy="3348953"/>
          </a:xfrm>
        </p:grpSpPr>
        <p:sp>
          <p:nvSpPr>
            <p:cNvPr id="47" name="Text Box 4"/>
            <p:cNvSpPr txBox="1">
              <a:spLocks noChangeArrowheads="1"/>
            </p:cNvSpPr>
            <p:nvPr/>
          </p:nvSpPr>
          <p:spPr bwMode="auto">
            <a:xfrm>
              <a:off x="6715140" y="1643056"/>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R</a:t>
              </a:r>
              <a:r>
                <a:rPr lang="zh-CN" altLang="en-US" sz="1800" b="1" dirty="0">
                  <a:latin typeface="Courier New" panose="02070309020205020404" pitchFamily="49" charset="0"/>
                  <a:ea typeface="+mn-ea"/>
                  <a:cs typeface="Courier New" panose="02070309020205020404" pitchFamily="49" charset="0"/>
                </a:rPr>
                <a:t>CountMutex);</a:t>
              </a:r>
            </a:p>
          </p:txBody>
        </p:sp>
        <p:sp>
          <p:nvSpPr>
            <p:cNvPr id="49" name="Text Box 4"/>
            <p:cNvSpPr txBox="1">
              <a:spLocks noChangeArrowheads="1"/>
            </p:cNvSpPr>
            <p:nvPr/>
          </p:nvSpPr>
          <p:spPr bwMode="auto">
            <a:xfrm>
              <a:off x="6850608" y="1890708"/>
              <a:ext cx="229342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0" name="Text Box 4"/>
            <p:cNvSpPr txBox="1">
              <a:spLocks noChangeArrowheads="1"/>
            </p:cNvSpPr>
            <p:nvPr/>
          </p:nvSpPr>
          <p:spPr bwMode="auto">
            <a:xfrm>
              <a:off x="7072330" y="2176460"/>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51" name="Text Box 4"/>
            <p:cNvSpPr txBox="1">
              <a:spLocks noChangeArrowheads="1"/>
            </p:cNvSpPr>
            <p:nvPr/>
          </p:nvSpPr>
          <p:spPr bwMode="auto">
            <a:xfrm>
              <a:off x="6858016" y="2411412"/>
              <a:ext cx="164307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2" name="Text Box 4"/>
            <p:cNvSpPr txBox="1">
              <a:spLocks noChangeArrowheads="1"/>
            </p:cNvSpPr>
            <p:nvPr/>
          </p:nvSpPr>
          <p:spPr bwMode="auto">
            <a:xfrm>
              <a:off x="6715140" y="2640013"/>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is-IS"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R</a:t>
              </a:r>
              <a:r>
                <a:rPr lang="zh-CN" altLang="en-US" sz="1800" b="1" dirty="0">
                  <a:latin typeface="Courier New" panose="02070309020205020404" pitchFamily="49" charset="0"/>
                  <a:ea typeface="+mn-ea"/>
                  <a:cs typeface="Courier New" panose="02070309020205020404" pitchFamily="49" charset="0"/>
                </a:rPr>
                <a:t>CountMutex);</a:t>
              </a:r>
            </a:p>
          </p:txBody>
        </p:sp>
        <p:sp>
          <p:nvSpPr>
            <p:cNvPr id="53" name="Text Box 4"/>
            <p:cNvSpPr txBox="1">
              <a:spLocks noChangeArrowheads="1"/>
            </p:cNvSpPr>
            <p:nvPr/>
          </p:nvSpPr>
          <p:spPr bwMode="auto">
            <a:xfrm>
              <a:off x="6715140" y="3143254"/>
              <a:ext cx="100013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read</a:t>
              </a:r>
              <a:r>
                <a:rPr lang="zh-CN" altLang="en-US" sz="1800" b="1" dirty="0">
                  <a:latin typeface="Courier New" panose="02070309020205020404" pitchFamily="49" charset="0"/>
                  <a:ea typeface="+mn-ea"/>
                  <a:cs typeface="Courier New" panose="02070309020205020404" pitchFamily="49" charset="0"/>
                </a:rPr>
                <a:t>;</a:t>
              </a:r>
            </a:p>
          </p:txBody>
        </p:sp>
        <p:sp>
          <p:nvSpPr>
            <p:cNvPr id="54" name="Text Box 4"/>
            <p:cNvSpPr txBox="1">
              <a:spLocks noChangeArrowheads="1"/>
            </p:cNvSpPr>
            <p:nvPr/>
          </p:nvSpPr>
          <p:spPr bwMode="auto">
            <a:xfrm>
              <a:off x="6715140" y="3636300"/>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R</a:t>
              </a:r>
              <a:r>
                <a:rPr lang="zh-CN" altLang="en-US" sz="1800" b="1" dirty="0">
                  <a:latin typeface="Courier New" panose="02070309020205020404" pitchFamily="49" charset="0"/>
                  <a:ea typeface="+mn-ea"/>
                  <a:cs typeface="Courier New" panose="02070309020205020404" pitchFamily="49" charset="0"/>
                </a:rPr>
                <a:t>CountMutex);</a:t>
              </a:r>
            </a:p>
          </p:txBody>
        </p:sp>
        <p:sp>
          <p:nvSpPr>
            <p:cNvPr id="57" name="Text Box 4"/>
            <p:cNvSpPr txBox="1">
              <a:spLocks noChangeArrowheads="1"/>
            </p:cNvSpPr>
            <p:nvPr/>
          </p:nvSpPr>
          <p:spPr bwMode="auto">
            <a:xfrm>
              <a:off x="6858016" y="3882000"/>
              <a:ext cx="135732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8" name="Text Box 4"/>
            <p:cNvSpPr txBox="1">
              <a:spLocks noChangeArrowheads="1"/>
            </p:cNvSpPr>
            <p:nvPr/>
          </p:nvSpPr>
          <p:spPr bwMode="auto">
            <a:xfrm>
              <a:off x="6858016" y="4143386"/>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9" name="Text Box 4"/>
            <p:cNvSpPr txBox="1">
              <a:spLocks noChangeArrowheads="1"/>
            </p:cNvSpPr>
            <p:nvPr/>
          </p:nvSpPr>
          <p:spPr bwMode="auto">
            <a:xfrm>
              <a:off x="7000892" y="4380278"/>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sp>
          <p:nvSpPr>
            <p:cNvPr id="60" name="Text Box 4"/>
            <p:cNvSpPr txBox="1">
              <a:spLocks noChangeArrowheads="1"/>
            </p:cNvSpPr>
            <p:nvPr/>
          </p:nvSpPr>
          <p:spPr bwMode="auto">
            <a:xfrm>
              <a:off x="6715140" y="4643452"/>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R</a:t>
              </a:r>
              <a:r>
                <a:rPr lang="zh-CN" altLang="en-US" sz="1800" b="1" dirty="0">
                  <a:latin typeface="Courier New" panose="02070309020205020404" pitchFamily="49" charset="0"/>
                  <a:cs typeface="Courier New" panose="02070309020205020404" pitchFamily="49" charset="0"/>
                </a:rPr>
                <a:t>CountMutex)</a:t>
              </a:r>
              <a:r>
                <a:rPr lang="en-US" altLang="zh-CN" sz="1800" b="1" dirty="0">
                  <a:latin typeface="Courier New" panose="02070309020205020404" pitchFamily="49" charset="0"/>
                  <a:cs typeface="Courier New" panose="02070309020205020404" pitchFamily="49" charset="0"/>
                </a:rPr>
                <a:t>;</a:t>
              </a:r>
              <a:endParaRPr lang="zh-CN" altLang="en-US" sz="1800" b="1" dirty="0">
                <a:latin typeface="Courier New" panose="02070309020205020404" pitchFamily="49" charset="0"/>
                <a:cs typeface="Courier New" panose="02070309020205020404" pitchFamily="49" charset="0"/>
              </a:endParaRPr>
            </a:p>
          </p:txBody>
        </p:sp>
      </p:grpSp>
      <p:sp>
        <p:nvSpPr>
          <p:cNvPr id="5" name="矩形 4">
            <a:extLst>
              <a:ext uri="{FF2B5EF4-FFF2-40B4-BE49-F238E27FC236}">
                <a16:creationId xmlns:a16="http://schemas.microsoft.com/office/drawing/2014/main" id="{21F93A1E-DBE3-7D15-FF22-56AA3CB2CBBE}"/>
              </a:ext>
            </a:extLst>
          </p:cNvPr>
          <p:cNvSpPr/>
          <p:nvPr/>
        </p:nvSpPr>
        <p:spPr>
          <a:xfrm>
            <a:off x="2588698" y="2519686"/>
            <a:ext cx="2643206" cy="3357586"/>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 name="组合 60">
            <a:extLst>
              <a:ext uri="{FF2B5EF4-FFF2-40B4-BE49-F238E27FC236}">
                <a16:creationId xmlns:a16="http://schemas.microsoft.com/office/drawing/2014/main" id="{3192BAFE-710D-46E7-C19E-1CECD926F3DB}"/>
              </a:ext>
            </a:extLst>
          </p:cNvPr>
          <p:cNvGrpSpPr/>
          <p:nvPr/>
        </p:nvGrpSpPr>
        <p:grpSpPr>
          <a:xfrm>
            <a:off x="2660136" y="2519687"/>
            <a:ext cx="2428892" cy="3348953"/>
            <a:chOff x="6715140" y="1643056"/>
            <a:chExt cx="2428892" cy="3348953"/>
          </a:xfrm>
        </p:grpSpPr>
        <p:sp>
          <p:nvSpPr>
            <p:cNvPr id="7" name="Text Box 4">
              <a:extLst>
                <a:ext uri="{FF2B5EF4-FFF2-40B4-BE49-F238E27FC236}">
                  <a16:creationId xmlns:a16="http://schemas.microsoft.com/office/drawing/2014/main" id="{0F82D11B-DD18-77AF-39D3-61BDB9538385}"/>
                </a:ext>
              </a:extLst>
            </p:cNvPr>
            <p:cNvSpPr txBox="1">
              <a:spLocks noChangeArrowheads="1"/>
            </p:cNvSpPr>
            <p:nvPr/>
          </p:nvSpPr>
          <p:spPr bwMode="auto">
            <a:xfrm>
              <a:off x="6715140" y="1643056"/>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CountMutex);</a:t>
              </a:r>
            </a:p>
          </p:txBody>
        </p:sp>
        <p:sp>
          <p:nvSpPr>
            <p:cNvPr id="9" name="Text Box 4">
              <a:extLst>
                <a:ext uri="{FF2B5EF4-FFF2-40B4-BE49-F238E27FC236}">
                  <a16:creationId xmlns:a16="http://schemas.microsoft.com/office/drawing/2014/main" id="{B9E8A392-7264-2A0B-79A2-8D9704E637A1}"/>
                </a:ext>
              </a:extLst>
            </p:cNvPr>
            <p:cNvSpPr txBox="1">
              <a:spLocks noChangeArrowheads="1"/>
            </p:cNvSpPr>
            <p:nvPr/>
          </p:nvSpPr>
          <p:spPr bwMode="auto">
            <a:xfrm>
              <a:off x="6850608" y="1890708"/>
              <a:ext cx="229342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a:t>
              </a:r>
              <a:r>
                <a:rPr lang="en-US" altLang="zh-CN" sz="1800" b="1" dirty="0">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 == 0)</a:t>
              </a:r>
            </a:p>
          </p:txBody>
        </p:sp>
        <p:sp>
          <p:nvSpPr>
            <p:cNvPr id="10" name="Text Box 4">
              <a:extLst>
                <a:ext uri="{FF2B5EF4-FFF2-40B4-BE49-F238E27FC236}">
                  <a16:creationId xmlns:a16="http://schemas.microsoft.com/office/drawing/2014/main" id="{D4116ABC-49D8-42C6-0814-9CC881BBAC3C}"/>
                </a:ext>
              </a:extLst>
            </p:cNvPr>
            <p:cNvSpPr txBox="1">
              <a:spLocks noChangeArrowheads="1"/>
            </p:cNvSpPr>
            <p:nvPr/>
          </p:nvSpPr>
          <p:spPr bwMode="auto">
            <a:xfrm>
              <a:off x="7072330" y="2176460"/>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11" name="Text Box 4">
              <a:extLst>
                <a:ext uri="{FF2B5EF4-FFF2-40B4-BE49-F238E27FC236}">
                  <a16:creationId xmlns:a16="http://schemas.microsoft.com/office/drawing/2014/main" id="{089662CA-0C9A-1FA2-CFFE-74FAED760DAE}"/>
                </a:ext>
              </a:extLst>
            </p:cNvPr>
            <p:cNvSpPr txBox="1">
              <a:spLocks noChangeArrowheads="1"/>
            </p:cNvSpPr>
            <p:nvPr/>
          </p:nvSpPr>
          <p:spPr bwMode="auto">
            <a:xfrm>
              <a:off x="6858016" y="2411412"/>
              <a:ext cx="164307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a:t>
              </a:r>
              <a:r>
                <a:rPr lang="en-US" altLang="zh-CN" sz="1800" b="1" dirty="0">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a:t>
              </a:r>
            </a:p>
          </p:txBody>
        </p:sp>
        <p:sp>
          <p:nvSpPr>
            <p:cNvPr id="12" name="Text Box 4">
              <a:extLst>
                <a:ext uri="{FF2B5EF4-FFF2-40B4-BE49-F238E27FC236}">
                  <a16:creationId xmlns:a16="http://schemas.microsoft.com/office/drawing/2014/main" id="{9931DE48-2EAC-1DA1-AEBA-E05F13537E2F}"/>
                </a:ext>
              </a:extLst>
            </p:cNvPr>
            <p:cNvSpPr txBox="1">
              <a:spLocks noChangeArrowheads="1"/>
            </p:cNvSpPr>
            <p:nvPr/>
          </p:nvSpPr>
          <p:spPr bwMode="auto">
            <a:xfrm>
              <a:off x="6715140" y="2640013"/>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is-IS"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CountMutex);</a:t>
              </a:r>
            </a:p>
          </p:txBody>
        </p:sp>
        <p:sp>
          <p:nvSpPr>
            <p:cNvPr id="13" name="Text Box 4">
              <a:extLst>
                <a:ext uri="{FF2B5EF4-FFF2-40B4-BE49-F238E27FC236}">
                  <a16:creationId xmlns:a16="http://schemas.microsoft.com/office/drawing/2014/main" id="{D870D43F-212A-4D09-F818-D1A92E1E517E}"/>
                </a:ext>
              </a:extLst>
            </p:cNvPr>
            <p:cNvSpPr txBox="1">
              <a:spLocks noChangeArrowheads="1"/>
            </p:cNvSpPr>
            <p:nvPr/>
          </p:nvSpPr>
          <p:spPr bwMode="auto">
            <a:xfrm>
              <a:off x="6715140" y="3143254"/>
              <a:ext cx="100013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write</a:t>
              </a:r>
              <a:r>
                <a:rPr lang="zh-CN" altLang="en-US" sz="1800" b="1" dirty="0">
                  <a:latin typeface="Courier New" panose="02070309020205020404" pitchFamily="49" charset="0"/>
                  <a:ea typeface="+mn-ea"/>
                  <a:cs typeface="Courier New" panose="02070309020205020404" pitchFamily="49" charset="0"/>
                </a:rPr>
                <a:t>;</a:t>
              </a:r>
            </a:p>
          </p:txBody>
        </p:sp>
        <p:sp>
          <p:nvSpPr>
            <p:cNvPr id="14" name="Text Box 4">
              <a:extLst>
                <a:ext uri="{FF2B5EF4-FFF2-40B4-BE49-F238E27FC236}">
                  <a16:creationId xmlns:a16="http://schemas.microsoft.com/office/drawing/2014/main" id="{2FC37322-CA9B-4951-6AC5-84D13F403277}"/>
                </a:ext>
              </a:extLst>
            </p:cNvPr>
            <p:cNvSpPr txBox="1">
              <a:spLocks noChangeArrowheads="1"/>
            </p:cNvSpPr>
            <p:nvPr/>
          </p:nvSpPr>
          <p:spPr bwMode="auto">
            <a:xfrm>
              <a:off x="6715140" y="3636300"/>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CountMutex);</a:t>
              </a:r>
            </a:p>
          </p:txBody>
        </p:sp>
        <p:sp>
          <p:nvSpPr>
            <p:cNvPr id="15" name="Text Box 4">
              <a:extLst>
                <a:ext uri="{FF2B5EF4-FFF2-40B4-BE49-F238E27FC236}">
                  <a16:creationId xmlns:a16="http://schemas.microsoft.com/office/drawing/2014/main" id="{DF9B0F08-8B24-7D96-95B7-EBD8BA37B3F6}"/>
                </a:ext>
              </a:extLst>
            </p:cNvPr>
            <p:cNvSpPr txBox="1">
              <a:spLocks noChangeArrowheads="1"/>
            </p:cNvSpPr>
            <p:nvPr/>
          </p:nvSpPr>
          <p:spPr bwMode="auto">
            <a:xfrm>
              <a:off x="6858016" y="3882000"/>
              <a:ext cx="135732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a:t>
              </a:r>
              <a:r>
                <a:rPr lang="en-US" altLang="zh-CN" sz="1800" b="1" dirty="0">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a:t>
              </a:r>
            </a:p>
          </p:txBody>
        </p:sp>
        <p:sp>
          <p:nvSpPr>
            <p:cNvPr id="16" name="Text Box 4">
              <a:extLst>
                <a:ext uri="{FF2B5EF4-FFF2-40B4-BE49-F238E27FC236}">
                  <a16:creationId xmlns:a16="http://schemas.microsoft.com/office/drawing/2014/main" id="{3557FFFA-CF8A-BF32-F1E5-44018DA6D90D}"/>
                </a:ext>
              </a:extLst>
            </p:cNvPr>
            <p:cNvSpPr txBox="1">
              <a:spLocks noChangeArrowheads="1"/>
            </p:cNvSpPr>
            <p:nvPr/>
          </p:nvSpPr>
          <p:spPr bwMode="auto">
            <a:xfrm>
              <a:off x="6858016" y="4143386"/>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a:t>
              </a:r>
              <a:r>
                <a:rPr lang="en-US" altLang="zh-CN" sz="1800" b="1" dirty="0">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 == 0)</a:t>
              </a:r>
            </a:p>
          </p:txBody>
        </p:sp>
        <p:sp>
          <p:nvSpPr>
            <p:cNvPr id="17" name="Text Box 4">
              <a:extLst>
                <a:ext uri="{FF2B5EF4-FFF2-40B4-BE49-F238E27FC236}">
                  <a16:creationId xmlns:a16="http://schemas.microsoft.com/office/drawing/2014/main" id="{CC0B81DB-A311-83FE-2D35-A3D832A781CC}"/>
                </a:ext>
              </a:extLst>
            </p:cNvPr>
            <p:cNvSpPr txBox="1">
              <a:spLocks noChangeArrowheads="1"/>
            </p:cNvSpPr>
            <p:nvPr/>
          </p:nvSpPr>
          <p:spPr bwMode="auto">
            <a:xfrm>
              <a:off x="7000892" y="4380278"/>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sp>
          <p:nvSpPr>
            <p:cNvPr id="18" name="Text Box 4">
              <a:extLst>
                <a:ext uri="{FF2B5EF4-FFF2-40B4-BE49-F238E27FC236}">
                  <a16:creationId xmlns:a16="http://schemas.microsoft.com/office/drawing/2014/main" id="{9AA34EA4-B41F-6EAC-0397-3832F527C30A}"/>
                </a:ext>
              </a:extLst>
            </p:cNvPr>
            <p:cNvSpPr txBox="1">
              <a:spLocks noChangeArrowheads="1"/>
            </p:cNvSpPr>
            <p:nvPr/>
          </p:nvSpPr>
          <p:spPr bwMode="auto">
            <a:xfrm>
              <a:off x="6715140" y="4643452"/>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cs typeface="Courier New" panose="02070309020205020404" pitchFamily="49" charset="0"/>
                </a:rPr>
                <a:t>CountMutex)</a:t>
              </a:r>
              <a:r>
                <a:rPr lang="en-US" altLang="zh-CN" sz="1800" b="1" dirty="0">
                  <a:latin typeface="Courier New" panose="02070309020205020404" pitchFamily="49" charset="0"/>
                  <a:cs typeface="Courier New" panose="02070309020205020404" pitchFamily="49" charset="0"/>
                </a:rPr>
                <a:t>;</a:t>
              </a:r>
              <a:endParaRPr lang="zh-CN" altLang="en-US" sz="1800" b="1" dirty="0">
                <a:latin typeface="Courier New" panose="02070309020205020404" pitchFamily="49" charset="0"/>
                <a:cs typeface="Courier New" panose="02070309020205020404" pitchFamily="49" charset="0"/>
              </a:endParaRPr>
            </a:p>
          </p:txBody>
        </p:sp>
      </p:grpSp>
      <p:sp>
        <p:nvSpPr>
          <p:cNvPr id="19" name="文本框 18">
            <a:extLst>
              <a:ext uri="{FF2B5EF4-FFF2-40B4-BE49-F238E27FC236}">
                <a16:creationId xmlns:a16="http://schemas.microsoft.com/office/drawing/2014/main" id="{3120BE56-4A66-4B3C-713A-61FEBE47E179}"/>
              </a:ext>
            </a:extLst>
          </p:cNvPr>
          <p:cNvSpPr txBox="1"/>
          <p:nvPr/>
        </p:nvSpPr>
        <p:spPr>
          <a:xfrm>
            <a:off x="8640104" y="3096516"/>
            <a:ext cx="2357422" cy="2308324"/>
          </a:xfrm>
          <a:prstGeom prst="rect">
            <a:avLst/>
          </a:prstGeom>
          <a:noFill/>
        </p:spPr>
        <p:txBody>
          <a:bodyPr wrap="square" rtlCol="0">
            <a:spAutoFit/>
          </a:bodyPr>
          <a:lstStyle/>
          <a:p>
            <a:r>
              <a:rPr lang="zh-CN" altLang="en-US" dirty="0"/>
              <a:t>这个实现是不对的！</a:t>
            </a:r>
            <a:endParaRPr lang="en-US" altLang="zh-CN" dirty="0"/>
          </a:p>
          <a:p>
            <a:r>
              <a:rPr lang="zh-CN" altLang="en-US" dirty="0"/>
              <a:t>因为写者之间是存在冲突的，所以多个写者之间，必须还有一个锁！</a:t>
            </a:r>
            <a:endParaRPr lang="en-US" altLang="zh-CN" dirty="0"/>
          </a:p>
          <a:p>
            <a:r>
              <a:rPr lang="zh-CN" altLang="en-US" dirty="0"/>
              <a:t>同时还需要一个锁，防止读者打断连续到来的写者</a:t>
            </a:r>
          </a:p>
        </p:txBody>
      </p:sp>
      <p:sp>
        <p:nvSpPr>
          <p:cNvPr id="20" name="标题 1">
            <a:extLst>
              <a:ext uri="{FF2B5EF4-FFF2-40B4-BE49-F238E27FC236}">
                <a16:creationId xmlns:a16="http://schemas.microsoft.com/office/drawing/2014/main" id="{7BD846F2-F32D-7DE4-AC0A-054ECECAFF31}"/>
              </a:ext>
            </a:extLst>
          </p:cNvPr>
          <p:cNvSpPr>
            <a:spLocks noGrp="1"/>
          </p:cNvSpPr>
          <p:nvPr>
            <p:ph type="title"/>
          </p:nvPr>
        </p:nvSpPr>
        <p:spPr>
          <a:xfrm>
            <a:off x="695400" y="871855"/>
            <a:ext cx="10801200" cy="680403"/>
          </a:xfrm>
        </p:spPr>
        <p:txBody>
          <a:bodyPr>
            <a:normAutofit/>
          </a:bodyPr>
          <a:lstStyle/>
          <a:p>
            <a:r>
              <a:rPr lang="zh-CN" altLang="en-US" dirty="0"/>
              <a:t>用信号量解决读者</a:t>
            </a:r>
            <a:r>
              <a:rPr lang="en-US" altLang="zh-CN" dirty="0"/>
              <a:t>-</a:t>
            </a:r>
            <a:r>
              <a:rPr lang="zh-CN" altLang="en-US" dirty="0"/>
              <a:t>写者问题</a:t>
            </a:r>
          </a:p>
        </p:txBody>
      </p:sp>
    </p:spTree>
    <p:extLst>
      <p:ext uri="{BB962C8B-B14F-4D97-AF65-F5344CB8AC3E}">
        <p14:creationId xmlns:p14="http://schemas.microsoft.com/office/powerpoint/2010/main" val="16001873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288129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609600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5595934" y="2500306"/>
            <a:ext cx="2643206" cy="388102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Rectangle 15"/>
          <p:cNvSpPr>
            <a:spLocks noChangeArrowheads="1"/>
          </p:cNvSpPr>
          <p:nvPr/>
        </p:nvSpPr>
        <p:spPr bwMode="auto">
          <a:xfrm>
            <a:off x="2905112"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Writer</a:t>
            </a:r>
          </a:p>
        </p:txBody>
      </p:sp>
      <p:sp>
        <p:nvSpPr>
          <p:cNvPr id="41" name="Rectangle 15"/>
          <p:cNvSpPr>
            <a:spLocks noChangeArrowheads="1"/>
          </p:cNvSpPr>
          <p:nvPr/>
        </p:nvSpPr>
        <p:spPr bwMode="auto">
          <a:xfrm>
            <a:off x="6127760"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Reader</a:t>
            </a:r>
          </a:p>
        </p:txBody>
      </p:sp>
      <p:cxnSp>
        <p:nvCxnSpPr>
          <p:cNvPr id="56" name="直接连接符 55"/>
          <p:cNvCxnSpPr/>
          <p:nvPr/>
        </p:nvCxnSpPr>
        <p:spPr>
          <a:xfrm rot="5400000">
            <a:off x="9798859" y="3607595"/>
            <a:ext cx="8929750" cy="2857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60"/>
          <p:cNvGrpSpPr/>
          <p:nvPr/>
        </p:nvGrpSpPr>
        <p:grpSpPr>
          <a:xfrm>
            <a:off x="5667372" y="2708921"/>
            <a:ext cx="2428892" cy="3348953"/>
            <a:chOff x="6715140" y="1643056"/>
            <a:chExt cx="2428892" cy="3348953"/>
          </a:xfrm>
        </p:grpSpPr>
        <p:sp>
          <p:nvSpPr>
            <p:cNvPr id="47" name="Text Box 4"/>
            <p:cNvSpPr txBox="1">
              <a:spLocks noChangeArrowheads="1"/>
            </p:cNvSpPr>
            <p:nvPr/>
          </p:nvSpPr>
          <p:spPr bwMode="auto">
            <a:xfrm>
              <a:off x="6715140" y="1643056"/>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R</a:t>
              </a:r>
              <a:r>
                <a:rPr lang="zh-CN" altLang="en-US" sz="1800" b="1" dirty="0">
                  <a:latin typeface="Courier New" panose="02070309020205020404" pitchFamily="49" charset="0"/>
                  <a:ea typeface="+mn-ea"/>
                  <a:cs typeface="Courier New" panose="02070309020205020404" pitchFamily="49" charset="0"/>
                </a:rPr>
                <a:t>CountMutex);</a:t>
              </a:r>
            </a:p>
          </p:txBody>
        </p:sp>
        <p:sp>
          <p:nvSpPr>
            <p:cNvPr id="49" name="Text Box 4"/>
            <p:cNvSpPr txBox="1">
              <a:spLocks noChangeArrowheads="1"/>
            </p:cNvSpPr>
            <p:nvPr/>
          </p:nvSpPr>
          <p:spPr bwMode="auto">
            <a:xfrm>
              <a:off x="6850608" y="1890708"/>
              <a:ext cx="229342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0" name="Text Box 4"/>
            <p:cNvSpPr txBox="1">
              <a:spLocks noChangeArrowheads="1"/>
            </p:cNvSpPr>
            <p:nvPr/>
          </p:nvSpPr>
          <p:spPr bwMode="auto">
            <a:xfrm>
              <a:off x="7072330" y="2176460"/>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51" name="Text Box 4"/>
            <p:cNvSpPr txBox="1">
              <a:spLocks noChangeArrowheads="1"/>
            </p:cNvSpPr>
            <p:nvPr/>
          </p:nvSpPr>
          <p:spPr bwMode="auto">
            <a:xfrm>
              <a:off x="6858016" y="2411412"/>
              <a:ext cx="164307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2" name="Text Box 4"/>
            <p:cNvSpPr txBox="1">
              <a:spLocks noChangeArrowheads="1"/>
            </p:cNvSpPr>
            <p:nvPr/>
          </p:nvSpPr>
          <p:spPr bwMode="auto">
            <a:xfrm>
              <a:off x="6715140" y="2640013"/>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is-IS"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R</a:t>
              </a:r>
              <a:r>
                <a:rPr lang="zh-CN" altLang="en-US" sz="1800" b="1" dirty="0">
                  <a:latin typeface="Courier New" panose="02070309020205020404" pitchFamily="49" charset="0"/>
                  <a:ea typeface="+mn-ea"/>
                  <a:cs typeface="Courier New" panose="02070309020205020404" pitchFamily="49" charset="0"/>
                </a:rPr>
                <a:t>CountMutex);</a:t>
              </a:r>
            </a:p>
          </p:txBody>
        </p:sp>
        <p:sp>
          <p:nvSpPr>
            <p:cNvPr id="53" name="Text Box 4"/>
            <p:cNvSpPr txBox="1">
              <a:spLocks noChangeArrowheads="1"/>
            </p:cNvSpPr>
            <p:nvPr/>
          </p:nvSpPr>
          <p:spPr bwMode="auto">
            <a:xfrm>
              <a:off x="6715140" y="3143254"/>
              <a:ext cx="100013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read</a:t>
              </a:r>
              <a:r>
                <a:rPr lang="zh-CN" altLang="en-US" sz="1800" b="1" dirty="0">
                  <a:latin typeface="Courier New" panose="02070309020205020404" pitchFamily="49" charset="0"/>
                  <a:ea typeface="+mn-ea"/>
                  <a:cs typeface="Courier New" panose="02070309020205020404" pitchFamily="49" charset="0"/>
                </a:rPr>
                <a:t>;</a:t>
              </a:r>
            </a:p>
          </p:txBody>
        </p:sp>
        <p:sp>
          <p:nvSpPr>
            <p:cNvPr id="54" name="Text Box 4"/>
            <p:cNvSpPr txBox="1">
              <a:spLocks noChangeArrowheads="1"/>
            </p:cNvSpPr>
            <p:nvPr/>
          </p:nvSpPr>
          <p:spPr bwMode="auto">
            <a:xfrm>
              <a:off x="6715140" y="3636300"/>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R</a:t>
              </a:r>
              <a:r>
                <a:rPr lang="zh-CN" altLang="en-US" sz="1800" b="1" dirty="0">
                  <a:latin typeface="Courier New" panose="02070309020205020404" pitchFamily="49" charset="0"/>
                  <a:ea typeface="+mn-ea"/>
                  <a:cs typeface="Courier New" panose="02070309020205020404" pitchFamily="49" charset="0"/>
                </a:rPr>
                <a:t>CountMutex);</a:t>
              </a:r>
            </a:p>
          </p:txBody>
        </p:sp>
        <p:sp>
          <p:nvSpPr>
            <p:cNvPr id="57" name="Text Box 4"/>
            <p:cNvSpPr txBox="1">
              <a:spLocks noChangeArrowheads="1"/>
            </p:cNvSpPr>
            <p:nvPr/>
          </p:nvSpPr>
          <p:spPr bwMode="auto">
            <a:xfrm>
              <a:off x="6858016" y="3882000"/>
              <a:ext cx="135732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8" name="Text Box 4"/>
            <p:cNvSpPr txBox="1">
              <a:spLocks noChangeArrowheads="1"/>
            </p:cNvSpPr>
            <p:nvPr/>
          </p:nvSpPr>
          <p:spPr bwMode="auto">
            <a:xfrm>
              <a:off x="6858016" y="4143386"/>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9" name="Text Box 4"/>
            <p:cNvSpPr txBox="1">
              <a:spLocks noChangeArrowheads="1"/>
            </p:cNvSpPr>
            <p:nvPr/>
          </p:nvSpPr>
          <p:spPr bwMode="auto">
            <a:xfrm>
              <a:off x="7000892" y="4380278"/>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sp>
          <p:nvSpPr>
            <p:cNvPr id="60" name="Text Box 4"/>
            <p:cNvSpPr txBox="1">
              <a:spLocks noChangeArrowheads="1"/>
            </p:cNvSpPr>
            <p:nvPr/>
          </p:nvSpPr>
          <p:spPr bwMode="auto">
            <a:xfrm>
              <a:off x="6715140" y="4643452"/>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R</a:t>
              </a:r>
              <a:r>
                <a:rPr lang="zh-CN" altLang="en-US" sz="1800" b="1" dirty="0">
                  <a:latin typeface="Courier New" panose="02070309020205020404" pitchFamily="49" charset="0"/>
                  <a:cs typeface="Courier New" panose="02070309020205020404" pitchFamily="49" charset="0"/>
                </a:rPr>
                <a:t>CountMutex)</a:t>
              </a:r>
              <a:r>
                <a:rPr lang="en-US" altLang="zh-CN" sz="1800" b="1" dirty="0">
                  <a:latin typeface="Courier New" panose="02070309020205020404" pitchFamily="49" charset="0"/>
                  <a:cs typeface="Courier New" panose="02070309020205020404" pitchFamily="49" charset="0"/>
                </a:rPr>
                <a:t>;</a:t>
              </a:r>
              <a:endParaRPr lang="zh-CN" altLang="en-US" sz="1800" b="1" dirty="0">
                <a:latin typeface="Courier New" panose="02070309020205020404" pitchFamily="49" charset="0"/>
                <a:cs typeface="Courier New" panose="02070309020205020404" pitchFamily="49" charset="0"/>
              </a:endParaRPr>
            </a:p>
          </p:txBody>
        </p:sp>
      </p:grpSp>
      <p:sp>
        <p:nvSpPr>
          <p:cNvPr id="5" name="矩形 4">
            <a:extLst>
              <a:ext uri="{FF2B5EF4-FFF2-40B4-BE49-F238E27FC236}">
                <a16:creationId xmlns:a16="http://schemas.microsoft.com/office/drawing/2014/main" id="{21F93A1E-DBE3-7D15-FF22-56AA3CB2CBBE}"/>
              </a:ext>
            </a:extLst>
          </p:cNvPr>
          <p:cNvSpPr/>
          <p:nvPr/>
        </p:nvSpPr>
        <p:spPr>
          <a:xfrm>
            <a:off x="2588698" y="2519686"/>
            <a:ext cx="2643206" cy="386164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nvGrpSpPr>
          <p:cNvPr id="6" name="组合 60">
            <a:extLst>
              <a:ext uri="{FF2B5EF4-FFF2-40B4-BE49-F238E27FC236}">
                <a16:creationId xmlns:a16="http://schemas.microsoft.com/office/drawing/2014/main" id="{3192BAFE-710D-46E7-C19E-1CECD926F3DB}"/>
              </a:ext>
            </a:extLst>
          </p:cNvPr>
          <p:cNvGrpSpPr/>
          <p:nvPr/>
        </p:nvGrpSpPr>
        <p:grpSpPr>
          <a:xfrm>
            <a:off x="2660136" y="2519687"/>
            <a:ext cx="2428892" cy="3348953"/>
            <a:chOff x="6715140" y="1643056"/>
            <a:chExt cx="2428892" cy="3348953"/>
          </a:xfrm>
        </p:grpSpPr>
        <p:sp>
          <p:nvSpPr>
            <p:cNvPr id="7" name="Text Box 4">
              <a:extLst>
                <a:ext uri="{FF2B5EF4-FFF2-40B4-BE49-F238E27FC236}">
                  <a16:creationId xmlns:a16="http://schemas.microsoft.com/office/drawing/2014/main" id="{0F82D11B-DD18-77AF-39D3-61BDB9538385}"/>
                </a:ext>
              </a:extLst>
            </p:cNvPr>
            <p:cNvSpPr txBox="1">
              <a:spLocks noChangeArrowheads="1"/>
            </p:cNvSpPr>
            <p:nvPr/>
          </p:nvSpPr>
          <p:spPr bwMode="auto">
            <a:xfrm>
              <a:off x="6715140" y="1643056"/>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CountMutex);</a:t>
              </a:r>
            </a:p>
          </p:txBody>
        </p:sp>
        <p:sp>
          <p:nvSpPr>
            <p:cNvPr id="9" name="Text Box 4">
              <a:extLst>
                <a:ext uri="{FF2B5EF4-FFF2-40B4-BE49-F238E27FC236}">
                  <a16:creationId xmlns:a16="http://schemas.microsoft.com/office/drawing/2014/main" id="{B9E8A392-7264-2A0B-79A2-8D9704E637A1}"/>
                </a:ext>
              </a:extLst>
            </p:cNvPr>
            <p:cNvSpPr txBox="1">
              <a:spLocks noChangeArrowheads="1"/>
            </p:cNvSpPr>
            <p:nvPr/>
          </p:nvSpPr>
          <p:spPr bwMode="auto">
            <a:xfrm>
              <a:off x="6850608" y="1890708"/>
              <a:ext cx="229342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a:t>
              </a:r>
              <a:r>
                <a:rPr lang="en-US" altLang="zh-CN" sz="1800" b="1" dirty="0">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 == 0)</a:t>
              </a:r>
            </a:p>
          </p:txBody>
        </p:sp>
        <p:sp>
          <p:nvSpPr>
            <p:cNvPr id="10" name="Text Box 4">
              <a:extLst>
                <a:ext uri="{FF2B5EF4-FFF2-40B4-BE49-F238E27FC236}">
                  <a16:creationId xmlns:a16="http://schemas.microsoft.com/office/drawing/2014/main" id="{D4116ABC-49D8-42C6-0814-9CC881BBAC3C}"/>
                </a:ext>
              </a:extLst>
            </p:cNvPr>
            <p:cNvSpPr txBox="1">
              <a:spLocks noChangeArrowheads="1"/>
            </p:cNvSpPr>
            <p:nvPr/>
          </p:nvSpPr>
          <p:spPr bwMode="auto">
            <a:xfrm>
              <a:off x="7072330" y="2176460"/>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7030A0"/>
                  </a:solidFill>
                  <a:latin typeface="Courier New" panose="02070309020205020404" pitchFamily="49" charset="0"/>
                  <a:ea typeface="+mn-ea"/>
                  <a:cs typeface="Courier New" panose="02070309020205020404" pitchFamily="49" charset="0"/>
                </a:rPr>
                <a:t>Read</a:t>
              </a:r>
              <a:r>
                <a:rPr lang="zh-CN" altLang="en-US" sz="1800" b="1" dirty="0">
                  <a:solidFill>
                    <a:srgbClr val="7030A0"/>
                  </a:solidFill>
                  <a:latin typeface="Courier New" panose="02070309020205020404" pitchFamily="49" charset="0"/>
                  <a:ea typeface="+mn-ea"/>
                  <a:cs typeface="Courier New" panose="02070309020205020404" pitchFamily="49" charset="0"/>
                </a:rPr>
                <a:t>Mutex</a:t>
              </a:r>
              <a:r>
                <a:rPr lang="zh-CN" altLang="en-US" sz="1800" b="1" dirty="0">
                  <a:latin typeface="Courier New" panose="02070309020205020404" pitchFamily="49" charset="0"/>
                  <a:ea typeface="+mn-ea"/>
                  <a:cs typeface="Courier New" panose="02070309020205020404" pitchFamily="49" charset="0"/>
                </a:rPr>
                <a:t>);</a:t>
              </a:r>
            </a:p>
          </p:txBody>
        </p:sp>
        <p:sp>
          <p:nvSpPr>
            <p:cNvPr id="11" name="Text Box 4">
              <a:extLst>
                <a:ext uri="{FF2B5EF4-FFF2-40B4-BE49-F238E27FC236}">
                  <a16:creationId xmlns:a16="http://schemas.microsoft.com/office/drawing/2014/main" id="{089662CA-0C9A-1FA2-CFFE-74FAED760DAE}"/>
                </a:ext>
              </a:extLst>
            </p:cNvPr>
            <p:cNvSpPr txBox="1">
              <a:spLocks noChangeArrowheads="1"/>
            </p:cNvSpPr>
            <p:nvPr/>
          </p:nvSpPr>
          <p:spPr bwMode="auto">
            <a:xfrm>
              <a:off x="6858016" y="2411412"/>
              <a:ext cx="164307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a:t>
              </a:r>
              <a:r>
                <a:rPr lang="en-US" altLang="zh-CN" sz="1800" b="1" dirty="0">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a:t>
              </a:r>
            </a:p>
          </p:txBody>
        </p:sp>
        <p:sp>
          <p:nvSpPr>
            <p:cNvPr id="12" name="Text Box 4">
              <a:extLst>
                <a:ext uri="{FF2B5EF4-FFF2-40B4-BE49-F238E27FC236}">
                  <a16:creationId xmlns:a16="http://schemas.microsoft.com/office/drawing/2014/main" id="{9931DE48-2EAC-1DA1-AEBA-E05F13537E2F}"/>
                </a:ext>
              </a:extLst>
            </p:cNvPr>
            <p:cNvSpPr txBox="1">
              <a:spLocks noChangeArrowheads="1"/>
            </p:cNvSpPr>
            <p:nvPr/>
          </p:nvSpPr>
          <p:spPr bwMode="auto">
            <a:xfrm>
              <a:off x="6715140" y="2640013"/>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is-IS"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CountMutex);</a:t>
              </a:r>
            </a:p>
          </p:txBody>
        </p:sp>
        <p:sp>
          <p:nvSpPr>
            <p:cNvPr id="13" name="Text Box 4">
              <a:extLst>
                <a:ext uri="{FF2B5EF4-FFF2-40B4-BE49-F238E27FC236}">
                  <a16:creationId xmlns:a16="http://schemas.microsoft.com/office/drawing/2014/main" id="{D870D43F-212A-4D09-F818-D1A92E1E517E}"/>
                </a:ext>
              </a:extLst>
            </p:cNvPr>
            <p:cNvSpPr txBox="1">
              <a:spLocks noChangeArrowheads="1"/>
            </p:cNvSpPr>
            <p:nvPr/>
          </p:nvSpPr>
          <p:spPr bwMode="auto">
            <a:xfrm>
              <a:off x="6715140" y="3143254"/>
              <a:ext cx="100013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write</a:t>
              </a:r>
              <a:r>
                <a:rPr lang="zh-CN" altLang="en-US" sz="1800" b="1" dirty="0">
                  <a:latin typeface="Courier New" panose="02070309020205020404" pitchFamily="49" charset="0"/>
                  <a:ea typeface="+mn-ea"/>
                  <a:cs typeface="Courier New" panose="02070309020205020404" pitchFamily="49" charset="0"/>
                </a:rPr>
                <a:t>;</a:t>
              </a:r>
            </a:p>
          </p:txBody>
        </p:sp>
        <p:sp>
          <p:nvSpPr>
            <p:cNvPr id="14" name="Text Box 4">
              <a:extLst>
                <a:ext uri="{FF2B5EF4-FFF2-40B4-BE49-F238E27FC236}">
                  <a16:creationId xmlns:a16="http://schemas.microsoft.com/office/drawing/2014/main" id="{2FC37322-CA9B-4951-6AC5-84D13F403277}"/>
                </a:ext>
              </a:extLst>
            </p:cNvPr>
            <p:cNvSpPr txBox="1">
              <a:spLocks noChangeArrowheads="1"/>
            </p:cNvSpPr>
            <p:nvPr/>
          </p:nvSpPr>
          <p:spPr bwMode="auto">
            <a:xfrm>
              <a:off x="6715140" y="3636300"/>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CountMutex);</a:t>
              </a:r>
            </a:p>
          </p:txBody>
        </p:sp>
        <p:sp>
          <p:nvSpPr>
            <p:cNvPr id="15" name="Text Box 4">
              <a:extLst>
                <a:ext uri="{FF2B5EF4-FFF2-40B4-BE49-F238E27FC236}">
                  <a16:creationId xmlns:a16="http://schemas.microsoft.com/office/drawing/2014/main" id="{DF9B0F08-8B24-7D96-95B7-EBD8BA37B3F6}"/>
                </a:ext>
              </a:extLst>
            </p:cNvPr>
            <p:cNvSpPr txBox="1">
              <a:spLocks noChangeArrowheads="1"/>
            </p:cNvSpPr>
            <p:nvPr/>
          </p:nvSpPr>
          <p:spPr bwMode="auto">
            <a:xfrm>
              <a:off x="6858016" y="3882000"/>
              <a:ext cx="135732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a:t>
              </a:r>
              <a:r>
                <a:rPr lang="en-US" altLang="zh-CN" sz="1800" b="1" dirty="0">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a:t>
              </a:r>
            </a:p>
          </p:txBody>
        </p:sp>
        <p:sp>
          <p:nvSpPr>
            <p:cNvPr id="16" name="Text Box 4">
              <a:extLst>
                <a:ext uri="{FF2B5EF4-FFF2-40B4-BE49-F238E27FC236}">
                  <a16:creationId xmlns:a16="http://schemas.microsoft.com/office/drawing/2014/main" id="{3557FFFA-CF8A-BF32-F1E5-44018DA6D90D}"/>
                </a:ext>
              </a:extLst>
            </p:cNvPr>
            <p:cNvSpPr txBox="1">
              <a:spLocks noChangeArrowheads="1"/>
            </p:cNvSpPr>
            <p:nvPr/>
          </p:nvSpPr>
          <p:spPr bwMode="auto">
            <a:xfrm>
              <a:off x="6858016" y="4143386"/>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a:t>
              </a:r>
              <a:r>
                <a:rPr lang="en-US" altLang="zh-CN" sz="1800" b="1" dirty="0">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 == 0)</a:t>
              </a:r>
            </a:p>
          </p:txBody>
        </p:sp>
        <p:sp>
          <p:nvSpPr>
            <p:cNvPr id="17" name="Text Box 4">
              <a:extLst>
                <a:ext uri="{FF2B5EF4-FFF2-40B4-BE49-F238E27FC236}">
                  <a16:creationId xmlns:a16="http://schemas.microsoft.com/office/drawing/2014/main" id="{CC0B81DB-A311-83FE-2D35-A3D832A781CC}"/>
                </a:ext>
              </a:extLst>
            </p:cNvPr>
            <p:cNvSpPr txBox="1">
              <a:spLocks noChangeArrowheads="1"/>
            </p:cNvSpPr>
            <p:nvPr/>
          </p:nvSpPr>
          <p:spPr bwMode="auto">
            <a:xfrm>
              <a:off x="7000892" y="4380278"/>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7030A0"/>
                  </a:solidFill>
                  <a:latin typeface="Courier New" panose="02070309020205020404" pitchFamily="49" charset="0"/>
                  <a:ea typeface="+mn-ea"/>
                  <a:cs typeface="Courier New" panose="02070309020205020404" pitchFamily="49" charset="0"/>
                </a:rPr>
                <a:t>Read</a:t>
              </a:r>
              <a:r>
                <a:rPr lang="zh-CN" altLang="en-US" sz="1800" b="1" dirty="0">
                  <a:solidFill>
                    <a:srgbClr val="7030A0"/>
                  </a:solidFill>
                  <a:latin typeface="Courier New" panose="02070309020205020404" pitchFamily="49" charset="0"/>
                  <a:ea typeface="+mn-ea"/>
                  <a:cs typeface="Courier New" panose="02070309020205020404" pitchFamily="49" charset="0"/>
                </a:rPr>
                <a:t>Mutex</a:t>
              </a:r>
              <a:r>
                <a:rPr lang="zh-CN" altLang="en-US" sz="1800" b="1" dirty="0">
                  <a:latin typeface="Courier New" panose="02070309020205020404" pitchFamily="49" charset="0"/>
                  <a:ea typeface="+mn-ea"/>
                  <a:cs typeface="Courier New" panose="02070309020205020404" pitchFamily="49" charset="0"/>
                </a:rPr>
                <a:t>);</a:t>
              </a:r>
            </a:p>
          </p:txBody>
        </p:sp>
        <p:sp>
          <p:nvSpPr>
            <p:cNvPr id="18" name="Text Box 4">
              <a:extLst>
                <a:ext uri="{FF2B5EF4-FFF2-40B4-BE49-F238E27FC236}">
                  <a16:creationId xmlns:a16="http://schemas.microsoft.com/office/drawing/2014/main" id="{9AA34EA4-B41F-6EAC-0397-3832F527C30A}"/>
                </a:ext>
              </a:extLst>
            </p:cNvPr>
            <p:cNvSpPr txBox="1">
              <a:spLocks noChangeArrowheads="1"/>
            </p:cNvSpPr>
            <p:nvPr/>
          </p:nvSpPr>
          <p:spPr bwMode="auto">
            <a:xfrm>
              <a:off x="6715140" y="4643452"/>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cs typeface="Courier New" panose="02070309020205020404" pitchFamily="49" charset="0"/>
                </a:rPr>
                <a:t>CountMutex)</a:t>
              </a:r>
              <a:r>
                <a:rPr lang="en-US" altLang="zh-CN" sz="1800" b="1" dirty="0">
                  <a:latin typeface="Courier New" panose="02070309020205020404" pitchFamily="49" charset="0"/>
                  <a:cs typeface="Courier New" panose="02070309020205020404" pitchFamily="49" charset="0"/>
                </a:rPr>
                <a:t>;</a:t>
              </a:r>
              <a:endParaRPr lang="zh-CN" altLang="en-US" sz="1800" b="1" dirty="0">
                <a:latin typeface="Courier New" panose="02070309020205020404" pitchFamily="49" charset="0"/>
                <a:cs typeface="Courier New" panose="02070309020205020404" pitchFamily="49" charset="0"/>
              </a:endParaRPr>
            </a:p>
          </p:txBody>
        </p:sp>
      </p:grpSp>
      <p:sp>
        <p:nvSpPr>
          <p:cNvPr id="3" name="Text Box 4">
            <a:extLst>
              <a:ext uri="{FF2B5EF4-FFF2-40B4-BE49-F238E27FC236}">
                <a16:creationId xmlns:a16="http://schemas.microsoft.com/office/drawing/2014/main" id="{C5D0DC87-2320-F24E-8164-788EAB524375}"/>
              </a:ext>
            </a:extLst>
          </p:cNvPr>
          <p:cNvSpPr txBox="1">
            <a:spLocks noChangeArrowheads="1"/>
          </p:cNvSpPr>
          <p:nvPr/>
        </p:nvSpPr>
        <p:spPr bwMode="auto">
          <a:xfrm>
            <a:off x="2655537" y="3788572"/>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4" name="Text Box 4">
            <a:extLst>
              <a:ext uri="{FF2B5EF4-FFF2-40B4-BE49-F238E27FC236}">
                <a16:creationId xmlns:a16="http://schemas.microsoft.com/office/drawing/2014/main" id="{17CF68B9-9F53-2987-BA9C-2E614F45EB4F}"/>
              </a:ext>
            </a:extLst>
          </p:cNvPr>
          <p:cNvSpPr txBox="1">
            <a:spLocks noChangeArrowheads="1"/>
          </p:cNvSpPr>
          <p:nvPr/>
        </p:nvSpPr>
        <p:spPr bwMode="auto">
          <a:xfrm>
            <a:off x="2695855" y="4258470"/>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sp>
        <p:nvSpPr>
          <p:cNvPr id="19" name="Text Box 4">
            <a:extLst>
              <a:ext uri="{FF2B5EF4-FFF2-40B4-BE49-F238E27FC236}">
                <a16:creationId xmlns:a16="http://schemas.microsoft.com/office/drawing/2014/main" id="{9625AF8D-3EAC-110F-42DA-E73C375115B2}"/>
              </a:ext>
            </a:extLst>
          </p:cNvPr>
          <p:cNvSpPr txBox="1">
            <a:spLocks noChangeArrowheads="1"/>
          </p:cNvSpPr>
          <p:nvPr/>
        </p:nvSpPr>
        <p:spPr bwMode="auto">
          <a:xfrm>
            <a:off x="5667372" y="2496542"/>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7030A0"/>
                </a:solidFill>
                <a:latin typeface="Courier New" panose="02070309020205020404" pitchFamily="49" charset="0"/>
                <a:ea typeface="+mn-ea"/>
                <a:cs typeface="Courier New" panose="02070309020205020404" pitchFamily="49" charset="0"/>
              </a:rPr>
              <a:t>Read</a:t>
            </a:r>
            <a:r>
              <a:rPr lang="zh-CN" altLang="en-US" sz="1800" b="1" dirty="0">
                <a:solidFill>
                  <a:srgbClr val="7030A0"/>
                </a:solidFill>
                <a:latin typeface="Courier New" panose="02070309020205020404" pitchFamily="49" charset="0"/>
                <a:ea typeface="+mn-ea"/>
                <a:cs typeface="Courier New" panose="02070309020205020404" pitchFamily="49" charset="0"/>
              </a:rPr>
              <a:t>Mutex</a:t>
            </a:r>
            <a:r>
              <a:rPr lang="zh-CN" altLang="en-US" sz="1800" b="1" dirty="0">
                <a:latin typeface="Courier New" panose="02070309020205020404" pitchFamily="49" charset="0"/>
                <a:ea typeface="+mn-ea"/>
                <a:cs typeface="Courier New" panose="02070309020205020404" pitchFamily="49" charset="0"/>
              </a:rPr>
              <a:t>);</a:t>
            </a:r>
          </a:p>
        </p:txBody>
      </p:sp>
      <p:sp>
        <p:nvSpPr>
          <p:cNvPr id="20" name="Text Box 4">
            <a:extLst>
              <a:ext uri="{FF2B5EF4-FFF2-40B4-BE49-F238E27FC236}">
                <a16:creationId xmlns:a16="http://schemas.microsoft.com/office/drawing/2014/main" id="{FCE95EE4-24D1-2227-48B0-8CD7CAE71EDC}"/>
              </a:ext>
            </a:extLst>
          </p:cNvPr>
          <p:cNvSpPr txBox="1">
            <a:spLocks noChangeArrowheads="1"/>
          </p:cNvSpPr>
          <p:nvPr/>
        </p:nvSpPr>
        <p:spPr bwMode="auto">
          <a:xfrm>
            <a:off x="5667372" y="3946678"/>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7030A0"/>
                </a:solidFill>
                <a:latin typeface="Courier New" panose="02070309020205020404" pitchFamily="49" charset="0"/>
                <a:ea typeface="+mn-ea"/>
                <a:cs typeface="Courier New" panose="02070309020205020404" pitchFamily="49" charset="0"/>
              </a:rPr>
              <a:t>Read</a:t>
            </a:r>
            <a:r>
              <a:rPr lang="zh-CN" altLang="en-US" sz="1800" b="1" dirty="0">
                <a:solidFill>
                  <a:srgbClr val="7030A0"/>
                </a:solidFill>
                <a:latin typeface="Courier New" panose="02070309020205020404" pitchFamily="49" charset="0"/>
                <a:ea typeface="+mn-ea"/>
                <a:cs typeface="Courier New" panose="02070309020205020404" pitchFamily="49" charset="0"/>
              </a:rPr>
              <a:t>Mutex</a:t>
            </a:r>
            <a:r>
              <a:rPr lang="zh-CN" altLang="en-US" sz="1800" b="1" dirty="0">
                <a:latin typeface="Courier New" panose="02070309020205020404" pitchFamily="49" charset="0"/>
                <a:ea typeface="+mn-ea"/>
                <a:cs typeface="Courier New" panose="02070309020205020404" pitchFamily="49" charset="0"/>
              </a:rPr>
              <a:t>);</a:t>
            </a:r>
          </a:p>
        </p:txBody>
      </p:sp>
      <p:sp>
        <p:nvSpPr>
          <p:cNvPr id="21" name="文本框 20">
            <a:extLst>
              <a:ext uri="{FF2B5EF4-FFF2-40B4-BE49-F238E27FC236}">
                <a16:creationId xmlns:a16="http://schemas.microsoft.com/office/drawing/2014/main" id="{AE4F2657-B8AA-D499-8172-27145B704F28}"/>
              </a:ext>
            </a:extLst>
          </p:cNvPr>
          <p:cNvSpPr txBox="1"/>
          <p:nvPr/>
        </p:nvSpPr>
        <p:spPr>
          <a:xfrm>
            <a:off x="8751601" y="2143116"/>
            <a:ext cx="2357422" cy="3693319"/>
          </a:xfrm>
          <a:prstGeom prst="rect">
            <a:avLst/>
          </a:prstGeom>
          <a:noFill/>
        </p:spPr>
        <p:txBody>
          <a:bodyPr wrap="square" rtlCol="0">
            <a:spAutoFit/>
          </a:bodyPr>
          <a:lstStyle/>
          <a:p>
            <a:r>
              <a:rPr lang="zh-CN" altLang="en-US" dirty="0"/>
              <a:t>思考：</a:t>
            </a:r>
            <a:endParaRPr lang="en-US" altLang="zh-CN" dirty="0"/>
          </a:p>
          <a:p>
            <a:r>
              <a:rPr lang="en-US" altLang="zh-CN" dirty="0"/>
              <a:t>1.</a:t>
            </a:r>
            <a:r>
              <a:rPr lang="zh-CN" altLang="en-US" dirty="0"/>
              <a:t>读者连续到来，则后续读者不必重新申请锁</a:t>
            </a:r>
            <a:r>
              <a:rPr lang="en-US" altLang="zh-CN" dirty="0" err="1"/>
              <a:t>WriteMutex</a:t>
            </a:r>
            <a:r>
              <a:rPr lang="zh-CN" altLang="en-US" dirty="0"/>
              <a:t>，就能连续读取</a:t>
            </a:r>
            <a:endParaRPr lang="en-US" altLang="zh-CN" dirty="0"/>
          </a:p>
          <a:p>
            <a:r>
              <a:rPr lang="en-US" altLang="zh-CN" dirty="0"/>
              <a:t>2.</a:t>
            </a:r>
            <a:r>
              <a:rPr lang="zh-CN" altLang="en-US" dirty="0"/>
              <a:t>同理，写者连续到来时，写者也不必申请</a:t>
            </a:r>
            <a:r>
              <a:rPr lang="en-US" altLang="zh-CN" dirty="0" err="1"/>
              <a:t>ReadMutex</a:t>
            </a:r>
            <a:r>
              <a:rPr lang="zh-CN" altLang="en-US" dirty="0"/>
              <a:t>，就能连续写入</a:t>
            </a:r>
            <a:endParaRPr lang="en-US" altLang="zh-CN" dirty="0"/>
          </a:p>
          <a:p>
            <a:r>
              <a:rPr lang="en-US" altLang="zh-CN" dirty="0"/>
              <a:t>3.</a:t>
            </a:r>
            <a:r>
              <a:rPr lang="zh-CN" altLang="en-US" dirty="0"/>
              <a:t>如果读者连绵不断而写者到来，写者能否打断读者并夺回控制权？</a:t>
            </a:r>
          </a:p>
        </p:txBody>
      </p:sp>
      <p:sp>
        <p:nvSpPr>
          <p:cNvPr id="24" name="标题 1">
            <a:extLst>
              <a:ext uri="{FF2B5EF4-FFF2-40B4-BE49-F238E27FC236}">
                <a16:creationId xmlns:a16="http://schemas.microsoft.com/office/drawing/2014/main" id="{3E181D24-24FA-FB2F-273E-6D2AC0930E6B}"/>
              </a:ext>
            </a:extLst>
          </p:cNvPr>
          <p:cNvSpPr>
            <a:spLocks noGrp="1"/>
          </p:cNvSpPr>
          <p:nvPr>
            <p:ph type="title"/>
          </p:nvPr>
        </p:nvSpPr>
        <p:spPr>
          <a:xfrm>
            <a:off x="695400" y="871855"/>
            <a:ext cx="10801200" cy="680403"/>
          </a:xfrm>
        </p:spPr>
        <p:txBody>
          <a:bodyPr>
            <a:normAutofit/>
          </a:bodyPr>
          <a:lstStyle/>
          <a:p>
            <a:r>
              <a:rPr lang="zh-CN" altLang="en-US" dirty="0"/>
              <a:t>用信号量解决读者</a:t>
            </a:r>
            <a:r>
              <a:rPr lang="en-US" altLang="zh-CN" dirty="0"/>
              <a:t>-</a:t>
            </a:r>
            <a:r>
              <a:rPr lang="zh-CN" altLang="en-US" dirty="0"/>
              <a:t>写者问题</a:t>
            </a:r>
          </a:p>
        </p:txBody>
      </p:sp>
    </p:spTree>
    <p:extLst>
      <p:ext uri="{BB962C8B-B14F-4D97-AF65-F5344CB8AC3E}">
        <p14:creationId xmlns:p14="http://schemas.microsoft.com/office/powerpoint/2010/main" val="42794098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3" name="灯片编号占位符 5"/>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50C0DBBB-BA6B-4059-9B20-E1A0D8AE692B}" type="slidenum">
              <a:rPr lang="en-US" altLang="ko-KR" sz="1200">
                <a:solidFill>
                  <a:schemeClr val="bg1"/>
                </a:solidFill>
              </a:rPr>
              <a:pPr>
                <a:spcBef>
                  <a:spcPct val="0"/>
                </a:spcBef>
                <a:buClrTx/>
                <a:buSzTx/>
                <a:buFontTx/>
                <a:buNone/>
              </a:pPr>
              <a:t>49</a:t>
            </a:fld>
            <a:endParaRPr lang="en-US" altLang="ko-KR" sz="1200">
              <a:solidFill>
                <a:schemeClr val="bg1"/>
              </a:solidFill>
            </a:endParaRPr>
          </a:p>
        </p:txBody>
      </p:sp>
      <p:sp>
        <p:nvSpPr>
          <p:cNvPr id="130050" name="标题 1"/>
          <p:cNvSpPr>
            <a:spLocks noGrp="1"/>
          </p:cNvSpPr>
          <p:nvPr>
            <p:ph type="title"/>
          </p:nvPr>
        </p:nvSpPr>
        <p:spPr>
          <a:prstGeom prst="rect">
            <a:avLst/>
          </a:prstGeom>
        </p:spPr>
        <p:txBody>
          <a:bodyPr/>
          <a:lstStyle/>
          <a:p>
            <a:r>
              <a:rPr lang="en-US" altLang="zh-CN">
                <a:ea typeface="宋体" panose="02010600030101010101" pitchFamily="2" charset="-122"/>
              </a:rPr>
              <a:t>IPC problem: Sleeping Barber</a:t>
            </a:r>
            <a:endParaRPr lang="zh-CN" altLang="en-US">
              <a:ea typeface="宋体" panose="02010600030101010101" pitchFamily="2" charset="-122"/>
            </a:endParaRPr>
          </a:p>
        </p:txBody>
      </p:sp>
      <p:sp>
        <p:nvSpPr>
          <p:cNvPr id="130054" name="内容占位符 2"/>
          <p:cNvSpPr>
            <a:spLocks noGrp="1"/>
          </p:cNvSpPr>
          <p:nvPr>
            <p:ph idx="1"/>
          </p:nvPr>
        </p:nvSpPr>
        <p:spPr>
          <a:prstGeom prst="rect">
            <a:avLst/>
          </a:prstGeom>
        </p:spPr>
        <p:txBody>
          <a:bodyPr/>
          <a:lstStyle/>
          <a:p>
            <a:pPr>
              <a:lnSpc>
                <a:spcPct val="110000"/>
              </a:lnSpc>
            </a:pPr>
            <a:r>
              <a:rPr lang="en-US" altLang="zh-CN">
                <a:ea typeface="宋体" panose="02010600030101010101" pitchFamily="2" charset="-122"/>
              </a:rPr>
              <a:t>Problem description</a:t>
            </a:r>
          </a:p>
          <a:p>
            <a:pPr lvl="1">
              <a:lnSpc>
                <a:spcPct val="110000"/>
              </a:lnSpc>
            </a:pPr>
            <a:r>
              <a:rPr lang="en-US" altLang="zh-CN">
                <a:ea typeface="宋体" panose="02010600030101010101" pitchFamily="2" charset="-122"/>
              </a:rPr>
              <a:t>One chair for barbering, and N chairs for waiting</a:t>
            </a:r>
          </a:p>
          <a:p>
            <a:pPr lvl="1">
              <a:lnSpc>
                <a:spcPct val="110000"/>
              </a:lnSpc>
            </a:pPr>
            <a:r>
              <a:rPr lang="en-US" altLang="zh-CN">
                <a:ea typeface="宋体" panose="02010600030101010101" pitchFamily="2" charset="-122"/>
              </a:rPr>
              <a:t>Customer: occupy barbering chair, or sit on waiting chair, or leaving when all chairs are full</a:t>
            </a:r>
          </a:p>
          <a:p>
            <a:pPr lvl="1">
              <a:lnSpc>
                <a:spcPct val="110000"/>
              </a:lnSpc>
            </a:pPr>
            <a:r>
              <a:rPr lang="en-US" altLang="zh-CN">
                <a:ea typeface="宋体" panose="02010600030101010101" pitchFamily="2" charset="-122"/>
              </a:rPr>
              <a:t>Barber: 0 customer sleeping, or working</a:t>
            </a:r>
          </a:p>
        </p:txBody>
      </p:sp>
      <p:pic>
        <p:nvPicPr>
          <p:cNvPr id="8" name="Picture 6" descr="睡眠理发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614" y="2143125"/>
            <a:ext cx="4751387"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9016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1952596" y="10849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生产者</a:t>
            </a:r>
            <a:r>
              <a:rPr lang="en-US" altLang="zh-CN" dirty="0"/>
              <a:t>-</a:t>
            </a:r>
            <a:r>
              <a:rPr lang="zh-CN" altLang="en-US" dirty="0"/>
              <a:t>消费者问题</a:t>
            </a:r>
            <a:endParaRPr lang="zh-CN" altLang="en-US" dirty="0">
              <a:cs typeface="+mj-cs"/>
            </a:endParaRPr>
          </a:p>
        </p:txBody>
      </p:sp>
      <p:grpSp>
        <p:nvGrpSpPr>
          <p:cNvPr id="4" name="组合 3"/>
          <p:cNvGrpSpPr/>
          <p:nvPr/>
        </p:nvGrpSpPr>
        <p:grpSpPr>
          <a:xfrm>
            <a:off x="3218470" y="3961790"/>
            <a:ext cx="6189898" cy="337743"/>
            <a:chOff x="1163054" y="3104538"/>
            <a:chExt cx="6189898" cy="337743"/>
          </a:xfrm>
        </p:grpSpPr>
        <p:pic>
          <p:nvPicPr>
            <p:cNvPr id="27" name="图片 26" descr="小点1.png"/>
            <p:cNvPicPr>
              <a:picLocks noChangeAspect="1"/>
            </p:cNvPicPr>
            <p:nvPr/>
          </p:nvPicPr>
          <p:blipFill>
            <a:blip r:embed="rId2" cstate="print"/>
            <a:stretch>
              <a:fillRect/>
            </a:stretch>
          </p:blipFill>
          <p:spPr>
            <a:xfrm>
              <a:off x="1163054" y="3209314"/>
              <a:ext cx="151066" cy="148997"/>
            </a:xfrm>
            <a:prstGeom prst="rect">
              <a:avLst/>
            </a:prstGeom>
            <a:effectLst/>
          </p:spPr>
        </p:pic>
        <p:sp>
          <p:nvSpPr>
            <p:cNvPr id="28" name="内容占位符 2"/>
            <p:cNvSpPr txBox="1">
              <a:spLocks/>
            </p:cNvSpPr>
            <p:nvPr/>
          </p:nvSpPr>
          <p:spPr>
            <a:xfrm>
              <a:off x="1295618" y="3104538"/>
              <a:ext cx="6057334" cy="337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一个或多个</a:t>
              </a:r>
              <a:r>
                <a:rPr lang="zh-CN" altLang="en-US" dirty="0">
                  <a:solidFill>
                    <a:srgbClr val="C00000"/>
                  </a:solidFill>
                </a:rPr>
                <a:t>生产者</a:t>
              </a:r>
              <a:r>
                <a:rPr lang="zh-CN" altLang="en-US" dirty="0"/>
                <a:t>在生成数据后放在一个缓冲区里</a:t>
              </a:r>
            </a:p>
          </p:txBody>
        </p:sp>
      </p:grpSp>
      <p:grpSp>
        <p:nvGrpSpPr>
          <p:cNvPr id="6" name="组合 5"/>
          <p:cNvGrpSpPr/>
          <p:nvPr/>
        </p:nvGrpSpPr>
        <p:grpSpPr>
          <a:xfrm>
            <a:off x="3218470" y="4637218"/>
            <a:ext cx="6405922" cy="571504"/>
            <a:chOff x="1163054" y="3779968"/>
            <a:chExt cx="6405922" cy="571504"/>
          </a:xfrm>
        </p:grpSpPr>
        <p:pic>
          <p:nvPicPr>
            <p:cNvPr id="31" name="图片 30" descr="小点1.png"/>
            <p:cNvPicPr>
              <a:picLocks noChangeAspect="1"/>
            </p:cNvPicPr>
            <p:nvPr/>
          </p:nvPicPr>
          <p:blipFill>
            <a:blip r:embed="rId2" cstate="print"/>
            <a:stretch>
              <a:fillRect/>
            </a:stretch>
          </p:blipFill>
          <p:spPr>
            <a:xfrm>
              <a:off x="1163054" y="3872044"/>
              <a:ext cx="151066" cy="148997"/>
            </a:xfrm>
            <a:prstGeom prst="rect">
              <a:avLst/>
            </a:prstGeom>
            <a:effectLst/>
          </p:spPr>
        </p:pic>
        <p:sp>
          <p:nvSpPr>
            <p:cNvPr id="32" name="内容占位符 2"/>
            <p:cNvSpPr txBox="1">
              <a:spLocks/>
            </p:cNvSpPr>
            <p:nvPr/>
          </p:nvSpPr>
          <p:spPr>
            <a:xfrm>
              <a:off x="1295618" y="3779968"/>
              <a:ext cx="6273358"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任何时刻</a:t>
              </a:r>
              <a:r>
                <a:rPr lang="zh-CN" altLang="en-US" dirty="0">
                  <a:solidFill>
                    <a:srgbClr val="C00000"/>
                  </a:solidFill>
                </a:rPr>
                <a:t>只能有一个</a:t>
              </a:r>
              <a:r>
                <a:rPr lang="zh-CN" altLang="en-US" dirty="0"/>
                <a:t>生产者或消费者可访问缓冲区</a:t>
              </a:r>
              <a:endParaRPr lang="zh-CN" altLang="en-US" dirty="0">
                <a:solidFill>
                  <a:srgbClr val="C00000"/>
                </a:solidFill>
              </a:endParaRPr>
            </a:p>
          </p:txBody>
        </p:sp>
      </p:grpSp>
      <p:grpSp>
        <p:nvGrpSpPr>
          <p:cNvPr id="3" name="组合 2"/>
          <p:cNvGrpSpPr/>
          <p:nvPr/>
        </p:nvGrpSpPr>
        <p:grpSpPr>
          <a:xfrm>
            <a:off x="2800943" y="3573016"/>
            <a:ext cx="4870115" cy="428628"/>
            <a:chOff x="745525" y="2715766"/>
            <a:chExt cx="4870115" cy="428628"/>
          </a:xfrm>
        </p:grpSpPr>
        <p:sp>
          <p:nvSpPr>
            <p:cNvPr id="13" name="内容占位符 2"/>
            <p:cNvSpPr txBox="1">
              <a:spLocks/>
            </p:cNvSpPr>
            <p:nvPr/>
          </p:nvSpPr>
          <p:spPr>
            <a:xfrm>
              <a:off x="1043608" y="2715766"/>
              <a:ext cx="45720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有界缓冲区的生产者</a:t>
              </a:r>
              <a:r>
                <a:rPr lang="en-US" altLang="zh-CN" dirty="0"/>
                <a:t>-</a:t>
              </a:r>
              <a:r>
                <a:rPr lang="zh-CN" altLang="en-US" dirty="0"/>
                <a:t>消费者问题描述</a:t>
              </a:r>
            </a:p>
          </p:txBody>
        </p:sp>
        <p:sp>
          <p:nvSpPr>
            <p:cNvPr id="14" name="TextBox 13"/>
            <p:cNvSpPr txBox="1"/>
            <p:nvPr/>
          </p:nvSpPr>
          <p:spPr>
            <a:xfrm>
              <a:off x="745525" y="27157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3218470" y="4289100"/>
            <a:ext cx="4533714" cy="354014"/>
            <a:chOff x="1163054" y="3431850"/>
            <a:chExt cx="4533714" cy="354014"/>
          </a:xfrm>
        </p:grpSpPr>
        <p:pic>
          <p:nvPicPr>
            <p:cNvPr id="24" name="图片 23" descr="小点1.png"/>
            <p:cNvPicPr>
              <a:picLocks noChangeAspect="1"/>
            </p:cNvPicPr>
            <p:nvPr/>
          </p:nvPicPr>
          <p:blipFill>
            <a:blip r:embed="rId2" cstate="print"/>
            <a:stretch>
              <a:fillRect/>
            </a:stretch>
          </p:blipFill>
          <p:spPr>
            <a:xfrm>
              <a:off x="1163054" y="3536626"/>
              <a:ext cx="151066" cy="148997"/>
            </a:xfrm>
            <a:prstGeom prst="rect">
              <a:avLst/>
            </a:prstGeom>
            <a:effectLst/>
          </p:spPr>
        </p:pic>
        <p:sp>
          <p:nvSpPr>
            <p:cNvPr id="25" name="内容占位符 2"/>
            <p:cNvSpPr txBox="1">
              <a:spLocks/>
            </p:cNvSpPr>
            <p:nvPr/>
          </p:nvSpPr>
          <p:spPr>
            <a:xfrm>
              <a:off x="1295618" y="3431850"/>
              <a:ext cx="4401150"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单个</a:t>
              </a:r>
              <a:r>
                <a:rPr lang="zh-CN" altLang="en-US" dirty="0">
                  <a:solidFill>
                    <a:srgbClr val="C00000"/>
                  </a:solidFill>
                </a:rPr>
                <a:t>消费者</a:t>
              </a:r>
              <a:r>
                <a:rPr lang="zh-CN" altLang="en-US" dirty="0"/>
                <a:t>从缓冲区取出数据处理</a:t>
              </a:r>
            </a:p>
          </p:txBody>
        </p:sp>
      </p:grpSp>
      <p:grpSp>
        <p:nvGrpSpPr>
          <p:cNvPr id="2" name="组合 1"/>
          <p:cNvGrpSpPr/>
          <p:nvPr/>
        </p:nvGrpSpPr>
        <p:grpSpPr>
          <a:xfrm>
            <a:off x="3027784" y="2202908"/>
            <a:ext cx="4724400" cy="838200"/>
            <a:chOff x="972368" y="1276343"/>
            <a:chExt cx="4724400" cy="838200"/>
          </a:xfrm>
        </p:grpSpPr>
        <p:sp>
          <p:nvSpPr>
            <p:cNvPr id="16" name="Rectangle 4"/>
            <p:cNvSpPr>
              <a:spLocks noChangeArrowheads="1"/>
            </p:cNvSpPr>
            <p:nvPr/>
          </p:nvSpPr>
          <p:spPr bwMode="auto">
            <a:xfrm>
              <a:off x="972368" y="1276343"/>
              <a:ext cx="1371600" cy="838200"/>
            </a:xfrm>
            <a:prstGeom prst="rect">
              <a:avLst/>
            </a:prstGeom>
            <a:gradFill>
              <a:gsLst>
                <a:gs pos="100000">
                  <a:srgbClr val="11576A"/>
                </a:gs>
                <a:gs pos="0">
                  <a:srgbClr val="0EB1C8"/>
                </a:gs>
                <a:gs pos="100000">
                  <a:schemeClr val="accent1">
                    <a:tint val="23500"/>
                    <a:satMod val="160000"/>
                  </a:schemeClr>
                </a:gs>
              </a:gsLst>
              <a:lin ang="5400000" scaled="0"/>
            </a:gradFill>
            <a:ln w="38100">
              <a:noFill/>
              <a:miter lim="800000"/>
              <a:headEnd/>
              <a:tailEnd/>
            </a:ln>
          </p:spPr>
          <p:txBody>
            <a:bodyPr wrap="none" anchor="ctr"/>
            <a:lstStyle/>
            <a:p>
              <a:pPr algn="ctr"/>
              <a:r>
                <a:rPr lang="zh-CN" altLang="en-US" b="1" dirty="0">
                  <a:solidFill>
                    <a:schemeClr val="bg1"/>
                  </a:solidFill>
                  <a:latin typeface="+mn-ea"/>
                  <a:cs typeface="宋体" charset="0"/>
                </a:rPr>
                <a:t>生产者</a:t>
              </a:r>
              <a:endParaRPr lang="en-US" altLang="zh-CN" b="1" dirty="0">
                <a:solidFill>
                  <a:schemeClr val="bg1"/>
                </a:solidFill>
                <a:latin typeface="+mn-ea"/>
                <a:cs typeface="宋体" charset="0"/>
              </a:endParaRPr>
            </a:p>
          </p:txBody>
        </p:sp>
        <p:sp>
          <p:nvSpPr>
            <p:cNvPr id="17" name="Rectangle 5"/>
            <p:cNvSpPr>
              <a:spLocks noChangeArrowheads="1"/>
            </p:cNvSpPr>
            <p:nvPr/>
          </p:nvSpPr>
          <p:spPr bwMode="auto">
            <a:xfrm>
              <a:off x="4325168" y="1276343"/>
              <a:ext cx="1371600" cy="838200"/>
            </a:xfrm>
            <a:prstGeom prst="rect">
              <a:avLst/>
            </a:prstGeom>
            <a:gradFill>
              <a:gsLst>
                <a:gs pos="100000">
                  <a:srgbClr val="11576A"/>
                </a:gs>
                <a:gs pos="0">
                  <a:srgbClr val="0EB1C8"/>
                </a:gs>
                <a:gs pos="100000">
                  <a:schemeClr val="accent1">
                    <a:tint val="23500"/>
                    <a:satMod val="160000"/>
                  </a:schemeClr>
                </a:gs>
              </a:gsLst>
              <a:lin ang="5400000" scaled="0"/>
            </a:gradFill>
            <a:ln w="38100">
              <a:noFill/>
              <a:miter lim="800000"/>
              <a:headEnd/>
              <a:tailEnd/>
            </a:ln>
          </p:spPr>
          <p:txBody>
            <a:bodyPr wrap="none" anchor="ctr"/>
            <a:lstStyle/>
            <a:p>
              <a:pPr algn="ctr" eaLnBrk="1" hangingPunct="1">
                <a:buFont typeface="Monotype Sorts" charset="0"/>
                <a:buNone/>
              </a:pPr>
              <a:r>
                <a:rPr lang="zh-CN" altLang="en-US" b="1" dirty="0">
                  <a:solidFill>
                    <a:schemeClr val="bg1"/>
                  </a:solidFill>
                  <a:latin typeface="+mn-ea"/>
                  <a:cs typeface="宋体" charset="0"/>
                </a:rPr>
                <a:t>消费者</a:t>
              </a:r>
              <a:endParaRPr lang="en-US" altLang="zh-CN" b="1" dirty="0">
                <a:solidFill>
                  <a:schemeClr val="bg1"/>
                </a:solidFill>
                <a:latin typeface="+mn-ea"/>
                <a:cs typeface="宋体" charset="0"/>
              </a:endParaRPr>
            </a:p>
          </p:txBody>
        </p:sp>
        <p:sp>
          <p:nvSpPr>
            <p:cNvPr id="18" name="Rectangle 7"/>
            <p:cNvSpPr>
              <a:spLocks noChangeArrowheads="1"/>
            </p:cNvSpPr>
            <p:nvPr/>
          </p:nvSpPr>
          <p:spPr bwMode="auto">
            <a:xfrm>
              <a:off x="2877368" y="1428743"/>
              <a:ext cx="914400" cy="5334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eaLnBrk="1" hangingPunct="1">
                <a:buFont typeface="Monotype Sorts" charset="0"/>
                <a:buNone/>
              </a:pPr>
              <a:r>
                <a:rPr lang="zh-CN" altLang="en-US" b="1" dirty="0">
                  <a:solidFill>
                    <a:srgbClr val="11576A"/>
                  </a:solidFill>
                  <a:latin typeface="+mn-ea"/>
                  <a:cs typeface="宋体" charset="0"/>
                </a:rPr>
                <a:t>缓冲区</a:t>
              </a:r>
              <a:endParaRPr lang="en-US" altLang="zh-CN" b="1" dirty="0">
                <a:solidFill>
                  <a:srgbClr val="11576A"/>
                </a:solidFill>
                <a:latin typeface="+mn-ea"/>
                <a:cs typeface="宋体" charset="0"/>
              </a:endParaRPr>
            </a:p>
          </p:txBody>
        </p:sp>
        <p:sp>
          <p:nvSpPr>
            <p:cNvPr id="19" name="Line 8"/>
            <p:cNvSpPr>
              <a:spLocks noChangeShapeType="1"/>
            </p:cNvSpPr>
            <p:nvPr/>
          </p:nvSpPr>
          <p:spPr bwMode="auto">
            <a:xfrm>
              <a:off x="2343968" y="1695443"/>
              <a:ext cx="533400" cy="0"/>
            </a:xfrm>
            <a:prstGeom prst="line">
              <a:avLst/>
            </a:prstGeom>
            <a:noFill/>
            <a:ln w="76200">
              <a:solidFill>
                <a:srgbClr val="11576A"/>
              </a:solidFill>
              <a:round/>
              <a:headEnd/>
              <a:tailEnd type="triangle" w="med" len="med"/>
            </a:ln>
            <a:extLst>
              <a:ext uri="{909E8E84-426E-40dd-AFC4-6F175D3DCCD1}">
                <a14:hiddenFill xmlns:a14="http://schemas.microsoft.com/office/drawing/2010/main" xmlns="">
                  <a:noFill/>
                </a14:hiddenFill>
              </a:ext>
            </a:extLst>
          </p:spPr>
          <p:txBody>
            <a:bodyPr vert="eaVert" wrap="none" anchor="ctr"/>
            <a:lstStyle/>
            <a:p>
              <a:endParaRPr lang="zh-CN" altLang="en-US"/>
            </a:p>
          </p:txBody>
        </p:sp>
        <p:sp>
          <p:nvSpPr>
            <p:cNvPr id="20" name="Line 9"/>
            <p:cNvSpPr>
              <a:spLocks noChangeShapeType="1"/>
            </p:cNvSpPr>
            <p:nvPr/>
          </p:nvSpPr>
          <p:spPr bwMode="auto">
            <a:xfrm>
              <a:off x="3791768" y="1695443"/>
              <a:ext cx="533400" cy="0"/>
            </a:xfrm>
            <a:prstGeom prst="line">
              <a:avLst/>
            </a:prstGeom>
            <a:noFill/>
            <a:ln w="76200">
              <a:solidFill>
                <a:srgbClr val="11576A"/>
              </a:solidFill>
              <a:round/>
              <a:headEnd/>
              <a:tailEnd type="triangle" w="med" len="med"/>
            </a:ln>
            <a:extLst>
              <a:ext uri="{909E8E84-426E-40dd-AFC4-6F175D3DCCD1}">
                <a14:hiddenFill xmlns:a14="http://schemas.microsoft.com/office/drawing/2010/main" xmlns="">
                  <a:noFill/>
                </a14:hiddenFill>
              </a:ext>
            </a:extLst>
          </p:spPr>
          <p:txBody>
            <a:bodyPr vert="eaVert" wrap="none" anchor="ctr"/>
            <a:lstStyle/>
            <a:p>
              <a:endParaRPr lang="zh-CN" altLang="en-US"/>
            </a:p>
          </p:txBody>
        </p:sp>
      </p:grpSp>
      <p:sp>
        <p:nvSpPr>
          <p:cNvPr id="21" name="Rectangle 4"/>
          <p:cNvSpPr>
            <a:spLocks noChangeArrowheads="1"/>
          </p:cNvSpPr>
          <p:nvPr/>
        </p:nvSpPr>
        <p:spPr bwMode="auto">
          <a:xfrm>
            <a:off x="3027784" y="2202662"/>
            <a:ext cx="1371600" cy="838200"/>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38100">
            <a:noFill/>
            <a:miter lim="800000"/>
            <a:headEnd/>
            <a:tailEnd/>
          </a:ln>
        </p:spPr>
        <p:txBody>
          <a:bodyPr wrap="none" anchor="ctr"/>
          <a:lstStyle/>
          <a:p>
            <a:pPr algn="ctr"/>
            <a:r>
              <a:rPr lang="zh-CN" altLang="en-US" b="1" dirty="0">
                <a:solidFill>
                  <a:schemeClr val="bg1"/>
                </a:solidFill>
                <a:latin typeface="+mn-ea"/>
                <a:cs typeface="宋体" charset="0"/>
              </a:rPr>
              <a:t>生产者</a:t>
            </a:r>
            <a:endParaRPr lang="en-US" altLang="zh-CN" b="1" dirty="0">
              <a:solidFill>
                <a:schemeClr val="bg1"/>
              </a:solidFill>
              <a:latin typeface="+mn-ea"/>
              <a:cs typeface="宋体" charset="0"/>
            </a:endParaRPr>
          </a:p>
        </p:txBody>
      </p:sp>
      <p:sp>
        <p:nvSpPr>
          <p:cNvPr id="22" name="Rectangle 5"/>
          <p:cNvSpPr>
            <a:spLocks noChangeArrowheads="1"/>
          </p:cNvSpPr>
          <p:nvPr/>
        </p:nvSpPr>
        <p:spPr bwMode="auto">
          <a:xfrm>
            <a:off x="6380584" y="2202662"/>
            <a:ext cx="1371600" cy="838200"/>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38100">
            <a:noFill/>
            <a:miter lim="800000"/>
            <a:headEnd/>
            <a:tailEnd/>
          </a:ln>
        </p:spPr>
        <p:txBody>
          <a:bodyPr wrap="none" anchor="ctr"/>
          <a:lstStyle/>
          <a:p>
            <a:pPr algn="ctr" eaLnBrk="1" hangingPunct="1">
              <a:buFont typeface="Monotype Sorts" charset="0"/>
              <a:buNone/>
            </a:pPr>
            <a:r>
              <a:rPr lang="zh-CN" altLang="en-US" b="1" dirty="0">
                <a:solidFill>
                  <a:schemeClr val="bg1"/>
                </a:solidFill>
                <a:latin typeface="+mn-ea"/>
                <a:cs typeface="宋体" charset="0"/>
              </a:rPr>
              <a:t>消费者</a:t>
            </a:r>
            <a:endParaRPr lang="en-US" altLang="zh-CN" b="1" dirty="0">
              <a:solidFill>
                <a:schemeClr val="bg1"/>
              </a:solidFill>
              <a:latin typeface="+mn-ea"/>
              <a:cs typeface="宋体" charset="0"/>
            </a:endParaRPr>
          </a:p>
        </p:txBody>
      </p:sp>
    </p:spTree>
    <p:extLst>
      <p:ext uri="{BB962C8B-B14F-4D97-AF65-F5344CB8AC3E}">
        <p14:creationId xmlns:p14="http://schemas.microsoft.com/office/powerpoint/2010/main" val="89733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par>
                                <p:cTn id="20" presetID="35" presetClass="emph" presetSubtype="0" repeatCount="indefinite" fill="hold" grpId="1" nodeType="withEffect">
                                  <p:stCondLst>
                                    <p:cond delay="0"/>
                                  </p:stCondLst>
                                  <p:endCondLst>
                                    <p:cond evt="onNext" delay="0">
                                      <p:tgtEl>
                                        <p:sldTgt/>
                                      </p:tgtEl>
                                    </p:cond>
                                  </p:endCondLst>
                                  <p:childTnLst>
                                    <p:anim calcmode="discrete" valueType="str">
                                      <p:cBhvr>
                                        <p:cTn id="21" dur="500" fill="hold"/>
                                        <p:tgtEl>
                                          <p:spTgt spid="21"/>
                                        </p:tgtEl>
                                        <p:attrNameLst>
                                          <p:attrName>style.visibility</p:attrName>
                                        </p:attrNameLst>
                                      </p:cBhvr>
                                      <p:tavLst>
                                        <p:tav tm="0">
                                          <p:val>
                                            <p:strVal val="hidden"/>
                                          </p:val>
                                        </p:tav>
                                        <p:tav tm="50000">
                                          <p:val>
                                            <p:strVal val="visible"/>
                                          </p:val>
                                        </p:tav>
                                      </p:tavLst>
                                    </p:anim>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2" nodeType="clickEffect">
                                  <p:stCondLst>
                                    <p:cond delay="0"/>
                                  </p:stCondLst>
                                  <p:childTnLst>
                                    <p:set>
                                      <p:cBhvr>
                                        <p:cTn id="25" dur="1" fill="hold">
                                          <p:stCondLst>
                                            <p:cond delay="0"/>
                                          </p:stCondLst>
                                        </p:cTn>
                                        <p:tgtEl>
                                          <p:spTgt spid="21"/>
                                        </p:tgtEl>
                                        <p:attrNameLst>
                                          <p:attrName>style.visibility</p:attrName>
                                        </p:attrNameLst>
                                      </p:cBhvr>
                                      <p:to>
                                        <p:strVal val="hidden"/>
                                      </p:to>
                                    </p:set>
                                  </p:childTnLst>
                                </p:cTn>
                              </p:par>
                              <p:par>
                                <p:cTn id="26" presetID="22" presetClass="entr" presetSubtype="8"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par>
                                <p:cTn id="32" presetID="35" presetClass="emph" presetSubtype="0" repeatCount="indefinite" fill="hold" grpId="1" nodeType="withEffect">
                                  <p:stCondLst>
                                    <p:cond delay="0"/>
                                  </p:stCondLst>
                                  <p:endCondLst>
                                    <p:cond evt="onNext" delay="0">
                                      <p:tgtEl>
                                        <p:sldTgt/>
                                      </p:tgtEl>
                                    </p:cond>
                                  </p:endCondLst>
                                  <p:childTnLst>
                                    <p:anim calcmode="discrete" valueType="str">
                                      <p:cBhvr>
                                        <p:cTn id="33" dur="5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2" nodeType="clickEffect">
                                  <p:stCondLst>
                                    <p:cond delay="0"/>
                                  </p:stCondLst>
                                  <p:childTnLst>
                                    <p:set>
                                      <p:cBhvr>
                                        <p:cTn id="37" dur="1" fill="hold">
                                          <p:stCondLst>
                                            <p:cond delay="0"/>
                                          </p:stCondLst>
                                        </p:cTn>
                                        <p:tgtEl>
                                          <p:spTgt spid="22"/>
                                        </p:tgtEl>
                                        <p:attrNameLst>
                                          <p:attrName>style.visibility</p:attrName>
                                        </p:attrNameLst>
                                      </p:cBhvr>
                                      <p:to>
                                        <p:strVal val="hidden"/>
                                      </p:to>
                                    </p:set>
                                  </p:childTnLst>
                                </p:cTn>
                              </p:par>
                              <p:par>
                                <p:cTn id="38" presetID="22" presetClass="entr" presetSubtype="8"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2" grpId="0" animBg="1"/>
      <p:bldP spid="22" grpId="1" animBg="1"/>
      <p:bldP spid="22" grpId="2"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9" name="灯片编号占位符 5"/>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7C04A739-7D65-4C56-AD09-F32264E640C1}" type="slidenum">
              <a:rPr lang="en-US" altLang="ko-KR" sz="1200">
                <a:solidFill>
                  <a:schemeClr val="bg1"/>
                </a:solidFill>
              </a:rPr>
              <a:pPr>
                <a:spcBef>
                  <a:spcPct val="0"/>
                </a:spcBef>
                <a:buClrTx/>
                <a:buSzTx/>
                <a:buFontTx/>
                <a:buNone/>
              </a:pPr>
              <a:t>50</a:t>
            </a:fld>
            <a:endParaRPr lang="en-US" altLang="ko-KR" sz="1200">
              <a:solidFill>
                <a:schemeClr val="bg1"/>
              </a:solidFill>
            </a:endParaRPr>
          </a:p>
        </p:txBody>
      </p:sp>
      <p:sp>
        <p:nvSpPr>
          <p:cNvPr id="195586" name="标题 1"/>
          <p:cNvSpPr>
            <a:spLocks noGrp="1"/>
          </p:cNvSpPr>
          <p:nvPr>
            <p:ph type="title"/>
          </p:nvPr>
        </p:nvSpPr>
        <p:spPr>
          <a:prstGeom prst="rect">
            <a:avLst/>
          </a:prstGeom>
        </p:spPr>
        <p:txBody>
          <a:bodyPr/>
          <a:lstStyle/>
          <a:p>
            <a:r>
              <a:rPr lang="en-US" altLang="zh-CN">
                <a:ea typeface="宋体" panose="02010600030101010101" pitchFamily="2" charset="-122"/>
              </a:rPr>
              <a:t>Analysis of “Sleeping Barber”</a:t>
            </a:r>
            <a:endParaRPr lang="zh-CN" altLang="en-US">
              <a:ea typeface="宋体" panose="02010600030101010101" pitchFamily="2" charset="-122"/>
            </a:endParaRPr>
          </a:p>
        </p:txBody>
      </p:sp>
      <p:sp>
        <p:nvSpPr>
          <p:cNvPr id="195590" name="内容占位符 2"/>
          <p:cNvSpPr>
            <a:spLocks noGrp="1"/>
          </p:cNvSpPr>
          <p:nvPr>
            <p:ph idx="1"/>
          </p:nvPr>
        </p:nvSpPr>
        <p:spPr>
          <a:prstGeom prst="rect">
            <a:avLst/>
          </a:prstGeom>
        </p:spPr>
        <p:txBody>
          <a:bodyPr/>
          <a:lstStyle/>
          <a:p>
            <a:pPr>
              <a:lnSpc>
                <a:spcPct val="110000"/>
              </a:lnSpc>
            </a:pPr>
            <a:r>
              <a:rPr lang="en-US" altLang="zh-CN">
                <a:ea typeface="宋体" panose="02010600030101010101" pitchFamily="2" charset="-122"/>
              </a:rPr>
              <a:t>Mutual exclusion</a:t>
            </a:r>
          </a:p>
          <a:p>
            <a:pPr lvl="1">
              <a:lnSpc>
                <a:spcPct val="110000"/>
              </a:lnSpc>
            </a:pPr>
            <a:r>
              <a:rPr lang="en-US" altLang="zh-CN">
                <a:ea typeface="宋体" panose="02010600030101010101" pitchFamily="2" charset="-122"/>
              </a:rPr>
              <a:t>Barbing chair: only one customer can use it</a:t>
            </a:r>
          </a:p>
          <a:p>
            <a:pPr>
              <a:lnSpc>
                <a:spcPct val="110000"/>
              </a:lnSpc>
            </a:pPr>
            <a:r>
              <a:rPr lang="en-US" altLang="zh-CN">
                <a:ea typeface="宋体" panose="02010600030101010101" pitchFamily="2" charset="-122"/>
              </a:rPr>
              <a:t>Synchronism</a:t>
            </a:r>
          </a:p>
          <a:p>
            <a:pPr lvl="1">
              <a:lnSpc>
                <a:spcPct val="110000"/>
              </a:lnSpc>
            </a:pPr>
            <a:r>
              <a:rPr lang="en-US" altLang="zh-CN">
                <a:ea typeface="宋体" panose="02010600030101010101" pitchFamily="2" charset="-122"/>
              </a:rPr>
              <a:t>Barber will sleep until customer appeared</a:t>
            </a:r>
          </a:p>
          <a:p>
            <a:pPr lvl="1">
              <a:lnSpc>
                <a:spcPct val="110000"/>
              </a:lnSpc>
            </a:pPr>
            <a:r>
              <a:rPr lang="en-US" altLang="zh-CN">
                <a:ea typeface="宋体" panose="02010600030101010101" pitchFamily="2" charset="-122"/>
              </a:rPr>
              <a:t>The waiting chair is a “producer-consumer” problem</a:t>
            </a:r>
          </a:p>
          <a:p>
            <a:pPr lvl="1">
              <a:lnSpc>
                <a:spcPct val="110000"/>
              </a:lnSpc>
            </a:pPr>
            <a:endParaRPr lang="en-US" altLang="zh-CN">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3" name="灯片编号占位符 5"/>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829AE28D-8CC5-4AB4-BB11-44D7CA871B6E}" type="slidenum">
              <a:rPr lang="en-US" altLang="ko-KR" sz="1200">
                <a:solidFill>
                  <a:schemeClr val="bg1"/>
                </a:solidFill>
              </a:rPr>
              <a:pPr>
                <a:spcBef>
                  <a:spcPct val="0"/>
                </a:spcBef>
                <a:buClrTx/>
                <a:buSzTx/>
                <a:buFontTx/>
                <a:buNone/>
              </a:pPr>
              <a:t>51</a:t>
            </a:fld>
            <a:endParaRPr lang="en-US" altLang="ko-KR" sz="1200">
              <a:solidFill>
                <a:schemeClr val="bg1"/>
              </a:solidFill>
            </a:endParaRPr>
          </a:p>
        </p:txBody>
      </p:sp>
      <p:sp>
        <p:nvSpPr>
          <p:cNvPr id="196610" name="标题 1"/>
          <p:cNvSpPr>
            <a:spLocks noGrp="1"/>
          </p:cNvSpPr>
          <p:nvPr>
            <p:ph type="title"/>
          </p:nvPr>
        </p:nvSpPr>
        <p:spPr>
          <a:prstGeom prst="rect">
            <a:avLst/>
          </a:prstGeom>
        </p:spPr>
        <p:txBody>
          <a:bodyPr/>
          <a:lstStyle/>
          <a:p>
            <a:r>
              <a:rPr lang="en-US" altLang="zh-CN">
                <a:ea typeface="宋体" panose="02010600030101010101" pitchFamily="2" charset="-122"/>
              </a:rPr>
              <a:t>Solution of “Sleeping barber”</a:t>
            </a:r>
            <a:endParaRPr lang="zh-CN" altLang="en-US">
              <a:ea typeface="宋体" panose="02010600030101010101" pitchFamily="2" charset="-122"/>
            </a:endParaRPr>
          </a:p>
        </p:txBody>
      </p:sp>
      <p:sp>
        <p:nvSpPr>
          <p:cNvPr id="8" name="Text Box 4"/>
          <p:cNvSpPr txBox="1">
            <a:spLocks noChangeArrowheads="1"/>
          </p:cNvSpPr>
          <p:nvPr/>
        </p:nvSpPr>
        <p:spPr bwMode="auto">
          <a:xfrm>
            <a:off x="1952625" y="2222078"/>
            <a:ext cx="2662238" cy="1889125"/>
          </a:xfrm>
          <a:prstGeom prst="rect">
            <a:avLst/>
          </a:prstGeom>
          <a:solidFill>
            <a:schemeClr val="bg1"/>
          </a:solid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#define CHAIRS    N</a:t>
            </a:r>
          </a:p>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typedef</a:t>
            </a:r>
            <a:r>
              <a:rPr lang="en-US" altLang="zh-CN" sz="1600" b="1" dirty="0">
                <a:solidFill>
                  <a:schemeClr val="accent5">
                    <a:lumMod val="50000"/>
                  </a:schemeClr>
                </a:solidFill>
                <a:effectLst>
                  <a:outerShdw blurRad="38100" dist="38100" dir="2700000" algn="tl">
                    <a:srgbClr val="C0C0C0"/>
                  </a:outerShdw>
                </a:effectLst>
              </a:rPr>
              <a:t> </a:t>
            </a:r>
            <a:r>
              <a:rPr lang="en-US" altLang="zh-CN" sz="1600" b="1" dirty="0" err="1">
                <a:solidFill>
                  <a:schemeClr val="accent5">
                    <a:lumMod val="50000"/>
                  </a:schemeClr>
                </a:solidFill>
                <a:effectLst>
                  <a:outerShdw blurRad="38100" dist="38100" dir="2700000" algn="tl">
                    <a:srgbClr val="C0C0C0"/>
                  </a:outerShdw>
                </a:effectLst>
              </a:rPr>
              <a:t>int</a:t>
            </a:r>
            <a:r>
              <a:rPr lang="en-US" altLang="zh-CN" sz="1600" b="1" dirty="0">
                <a:solidFill>
                  <a:schemeClr val="accent5">
                    <a:lumMod val="50000"/>
                  </a:schemeClr>
                </a:solidFill>
                <a:effectLst>
                  <a:outerShdw blurRad="38100" dist="38100" dir="2700000" algn="tl">
                    <a:srgbClr val="C0C0C0"/>
                  </a:outerShdw>
                </a:effectLst>
              </a:rPr>
              <a:t> </a:t>
            </a:r>
            <a:r>
              <a:rPr lang="en-US" altLang="zh-CN" sz="1600" b="1" dirty="0" err="1">
                <a:solidFill>
                  <a:schemeClr val="accent5">
                    <a:lumMod val="50000"/>
                  </a:schemeClr>
                </a:solidFill>
                <a:effectLst>
                  <a:outerShdw blurRad="38100" dist="38100" dir="2700000" algn="tl">
                    <a:srgbClr val="C0C0C0"/>
                  </a:outerShdw>
                </a:effectLst>
              </a:rPr>
              <a:t>semph</a:t>
            </a:r>
            <a:endParaRPr lang="en-US" altLang="zh-CN" sz="1600" b="1" dirty="0">
              <a:solidFill>
                <a:schemeClr val="accent5">
                  <a:lumMod val="50000"/>
                </a:schemeClr>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semph</a:t>
            </a:r>
            <a:r>
              <a:rPr lang="en-US" altLang="zh-CN" sz="1600" b="1" dirty="0">
                <a:solidFill>
                  <a:schemeClr val="accent5">
                    <a:lumMod val="50000"/>
                  </a:schemeClr>
                </a:solidFill>
                <a:effectLst>
                  <a:outerShdw blurRad="38100" dist="38100" dir="2700000" algn="tl">
                    <a:srgbClr val="C0C0C0"/>
                  </a:outerShdw>
                </a:effectLst>
              </a:rPr>
              <a:t> customer = 0;</a:t>
            </a:r>
          </a:p>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semph</a:t>
            </a:r>
            <a:r>
              <a:rPr lang="en-US" altLang="zh-CN" sz="1600" b="1" dirty="0">
                <a:solidFill>
                  <a:schemeClr val="accent5">
                    <a:lumMod val="50000"/>
                  </a:schemeClr>
                </a:solidFill>
                <a:effectLst>
                  <a:outerShdw blurRad="38100" dist="38100" dir="2700000" algn="tl">
                    <a:srgbClr val="C0C0C0"/>
                  </a:outerShdw>
                </a:effectLst>
              </a:rPr>
              <a:t> barer = 0;</a:t>
            </a:r>
          </a:p>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semph</a:t>
            </a:r>
            <a:r>
              <a:rPr lang="en-US" altLang="zh-CN" sz="1600" b="1" dirty="0">
                <a:solidFill>
                  <a:schemeClr val="accent5">
                    <a:lumMod val="50000"/>
                  </a:schemeClr>
                </a:solidFill>
                <a:effectLst>
                  <a:outerShdw blurRad="38100" dist="38100" dir="2700000" algn="tl">
                    <a:srgbClr val="C0C0C0"/>
                  </a:outerShdw>
                </a:effectLst>
              </a:rPr>
              <a:t> </a:t>
            </a:r>
            <a:r>
              <a:rPr lang="en-US" altLang="zh-CN" sz="1600" b="1" dirty="0" err="1">
                <a:solidFill>
                  <a:schemeClr val="accent5">
                    <a:lumMod val="50000"/>
                  </a:schemeClr>
                </a:solidFill>
                <a:effectLst>
                  <a:outerShdw blurRad="38100" dist="38100" dir="2700000" algn="tl">
                    <a:srgbClr val="C0C0C0"/>
                  </a:outerShdw>
                </a:effectLst>
              </a:rPr>
              <a:t>mutex</a:t>
            </a:r>
            <a:r>
              <a:rPr lang="en-US" altLang="zh-CN" sz="1600" b="1" dirty="0">
                <a:solidFill>
                  <a:schemeClr val="accent5">
                    <a:lumMod val="50000"/>
                  </a:schemeClr>
                </a:solidFill>
                <a:effectLst>
                  <a:outerShdw blurRad="38100" dist="38100" dir="2700000" algn="tl">
                    <a:srgbClr val="C0C0C0"/>
                  </a:outerShdw>
                </a:effectLst>
              </a:rPr>
              <a:t> = 1;</a:t>
            </a:r>
          </a:p>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int</a:t>
            </a:r>
            <a:r>
              <a:rPr lang="en-US" altLang="zh-CN" sz="1600" b="1" dirty="0">
                <a:solidFill>
                  <a:schemeClr val="accent5">
                    <a:lumMod val="50000"/>
                  </a:schemeClr>
                </a:solidFill>
                <a:effectLst>
                  <a:outerShdw blurRad="38100" dist="38100" dir="2700000" algn="tl">
                    <a:srgbClr val="C0C0C0"/>
                  </a:outerShdw>
                </a:effectLst>
              </a:rPr>
              <a:t> waiting = 0;</a:t>
            </a:r>
          </a:p>
        </p:txBody>
      </p:sp>
      <p:sp>
        <p:nvSpPr>
          <p:cNvPr id="9" name="Text Box 5"/>
          <p:cNvSpPr txBox="1">
            <a:spLocks noChangeArrowheads="1"/>
          </p:cNvSpPr>
          <p:nvPr/>
        </p:nvSpPr>
        <p:spPr bwMode="auto">
          <a:xfrm>
            <a:off x="4667250" y="1709315"/>
            <a:ext cx="2833688" cy="3776662"/>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barber</a:t>
            </a:r>
            <a:endParaRPr lang="zh-CN" altLang="en-US"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P(customer);</a:t>
            </a:r>
          </a:p>
          <a:p>
            <a:pPr>
              <a:lnSpc>
                <a:spcPct val="80000"/>
              </a:lnSpc>
              <a:spcBef>
                <a:spcPct val="50000"/>
              </a:spcBef>
              <a:buSzPct val="80000"/>
              <a:buFont typeface="Wingdings" panose="05000000000000000000" pitchFamily="2" charset="2"/>
              <a:buNone/>
              <a:defRPr/>
            </a:pPr>
            <a:r>
              <a:rPr lang="en-US" altLang="zh-CN" b="1" dirty="0">
                <a:solidFill>
                  <a:schemeClr val="accent5">
                    <a:lumMod val="50000"/>
                  </a:schemeClr>
                </a:solidFill>
                <a:effectLst>
                  <a:outerShdw blurRad="38100" dist="38100" dir="2700000" algn="tl">
                    <a:srgbClr val="C0C0C0"/>
                  </a:outerShdw>
                </a:effectLst>
              </a:rPr>
              <a:t>P(</a:t>
            </a:r>
            <a:r>
              <a:rPr lang="en-US" altLang="zh-CN" b="1" dirty="0" err="1">
                <a:solidFill>
                  <a:schemeClr val="accent5">
                    <a:lumMod val="50000"/>
                  </a:schemeClr>
                </a:solidFill>
                <a:effectLst>
                  <a:outerShdw blurRad="38100" dist="38100" dir="2700000" algn="tl">
                    <a:srgbClr val="C0C0C0"/>
                  </a:outerShdw>
                </a:effectLst>
              </a:rPr>
              <a:t>mutex</a:t>
            </a:r>
            <a:r>
              <a:rPr lang="en-US" altLang="zh-CN" b="1" dirty="0">
                <a:solidFill>
                  <a:schemeClr val="accent5">
                    <a:lumMod val="50000"/>
                  </a:schemeClr>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waiting = waiting </a:t>
            </a:r>
            <a:r>
              <a:rPr lang="en-US" altLang="zh-CN" b="1" dirty="0">
                <a:solidFill>
                  <a:srgbClr val="9C4E00"/>
                </a:solidFill>
                <a:effectLst>
                  <a:outerShdw blurRad="38100" dist="38100" dir="2700000" algn="tl">
                    <a:srgbClr val="C0C0C0"/>
                  </a:outerShdw>
                </a:effectLst>
                <a:latin typeface="Arial"/>
              </a:rPr>
              <a:t>–</a:t>
            </a:r>
            <a:r>
              <a:rPr lang="en-US" altLang="zh-CN" b="1" dirty="0">
                <a:solidFill>
                  <a:srgbClr val="9C4E00"/>
                </a:solidFill>
                <a:effectLst>
                  <a:outerShdw blurRad="38100" dist="38100" dir="2700000" algn="tl">
                    <a:srgbClr val="C0C0C0"/>
                  </a:outerShdw>
                </a:effectLst>
              </a:rPr>
              <a:t> 1;</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V(barbers);</a:t>
            </a:r>
          </a:p>
          <a:p>
            <a:pPr>
              <a:lnSpc>
                <a:spcPct val="80000"/>
              </a:lnSpc>
              <a:spcBef>
                <a:spcPct val="50000"/>
              </a:spcBef>
              <a:buSzPct val="80000"/>
              <a:buFont typeface="Wingdings" panose="05000000000000000000" pitchFamily="2" charset="2"/>
              <a:buNone/>
              <a:defRPr/>
            </a:pPr>
            <a:r>
              <a:rPr lang="en-US" altLang="zh-CN" b="1" dirty="0">
                <a:solidFill>
                  <a:schemeClr val="accent5">
                    <a:lumMod val="50000"/>
                  </a:schemeClr>
                </a:solidFill>
                <a:effectLst>
                  <a:outerShdw blurRad="38100" dist="38100" dir="2700000" algn="tl">
                    <a:srgbClr val="C0C0C0"/>
                  </a:outerShdw>
                </a:effectLst>
              </a:rPr>
              <a:t>V(</a:t>
            </a:r>
            <a:r>
              <a:rPr lang="en-US" altLang="zh-CN" b="1" dirty="0" err="1">
                <a:solidFill>
                  <a:schemeClr val="accent5">
                    <a:lumMod val="50000"/>
                  </a:schemeClr>
                </a:solidFill>
                <a:effectLst>
                  <a:outerShdw blurRad="38100" dist="38100" dir="2700000" algn="tl">
                    <a:srgbClr val="C0C0C0"/>
                  </a:outerShdw>
                </a:effectLst>
              </a:rPr>
              <a:t>mutex</a:t>
            </a:r>
            <a:r>
              <a:rPr lang="en-US" altLang="zh-CN" b="1" dirty="0">
                <a:solidFill>
                  <a:schemeClr val="accent5">
                    <a:lumMod val="50000"/>
                  </a:schemeClr>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barbering();</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p:txBody>
      </p:sp>
      <p:sp>
        <p:nvSpPr>
          <p:cNvPr id="10" name="Text Box 6"/>
          <p:cNvSpPr txBox="1">
            <a:spLocks noChangeArrowheads="1"/>
          </p:cNvSpPr>
          <p:nvPr/>
        </p:nvSpPr>
        <p:spPr bwMode="auto">
          <a:xfrm>
            <a:off x="7596189" y="1718841"/>
            <a:ext cx="3000375" cy="4662487"/>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customer</a:t>
            </a:r>
            <a:endParaRPr lang="zh-CN" altLang="en-US"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chemeClr val="accent5">
                    <a:lumMod val="50000"/>
                  </a:schemeClr>
                </a:solidFill>
                <a:effectLst>
                  <a:outerShdw blurRad="38100" dist="38100" dir="2700000" algn="tl">
                    <a:srgbClr val="C0C0C0"/>
                  </a:outerShdw>
                </a:effectLst>
              </a:rPr>
              <a:t>P(</a:t>
            </a:r>
            <a:r>
              <a:rPr lang="en-US" altLang="zh-CN" b="1" dirty="0" err="1">
                <a:solidFill>
                  <a:schemeClr val="accent5">
                    <a:lumMod val="50000"/>
                  </a:schemeClr>
                </a:solidFill>
                <a:effectLst>
                  <a:outerShdw blurRad="38100" dist="38100" dir="2700000" algn="tl">
                    <a:srgbClr val="C0C0C0"/>
                  </a:outerShdw>
                </a:effectLst>
              </a:rPr>
              <a:t>mutex</a:t>
            </a:r>
            <a:r>
              <a:rPr lang="en-US" altLang="zh-CN" b="1" dirty="0">
                <a:solidFill>
                  <a:schemeClr val="accent5">
                    <a:lumMod val="50000"/>
                  </a:schemeClr>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if(waiting &lt; CHAIRS)</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waiting += 1;</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a:t>
            </a:r>
            <a:r>
              <a:rPr lang="en-US" altLang="zh-CN" b="1" dirty="0">
                <a:solidFill>
                  <a:srgbClr val="FF0000"/>
                </a:solidFill>
                <a:effectLst>
                  <a:outerShdw blurRad="38100" dist="38100" dir="2700000" algn="tl">
                    <a:srgbClr val="C0C0C0"/>
                  </a:outerShdw>
                </a:effectLst>
              </a:rPr>
              <a:t>V(customer);</a:t>
            </a:r>
          </a:p>
          <a:p>
            <a:pPr>
              <a:lnSpc>
                <a:spcPct val="80000"/>
              </a:lnSpc>
              <a:spcBef>
                <a:spcPct val="20000"/>
              </a:spcBef>
              <a:buSzPct val="80000"/>
              <a:buFont typeface="Wingdings" panose="05000000000000000000" pitchFamily="2" charset="2"/>
              <a:buNone/>
              <a:defRPr/>
            </a:pPr>
            <a:r>
              <a:rPr lang="en-US" altLang="zh-CN" b="1" dirty="0">
                <a:solidFill>
                  <a:schemeClr val="accent5">
                    <a:lumMod val="50000"/>
                  </a:schemeClr>
                </a:solidFill>
                <a:effectLst>
                  <a:outerShdw blurRad="38100" dist="38100" dir="2700000" algn="tl">
                    <a:srgbClr val="C0C0C0"/>
                  </a:outerShdw>
                </a:effectLst>
              </a:rPr>
              <a:t>       V(</a:t>
            </a:r>
            <a:r>
              <a:rPr lang="en-US" altLang="zh-CN" b="1" dirty="0" err="1">
                <a:solidFill>
                  <a:schemeClr val="accent5">
                    <a:lumMod val="50000"/>
                  </a:schemeClr>
                </a:solidFill>
                <a:effectLst>
                  <a:outerShdw blurRad="38100" dist="38100" dir="2700000" algn="tl">
                    <a:srgbClr val="C0C0C0"/>
                  </a:outerShdw>
                </a:effectLst>
              </a:rPr>
              <a:t>mutex</a:t>
            </a:r>
            <a:r>
              <a:rPr lang="en-US" altLang="zh-CN" b="1" dirty="0">
                <a:solidFill>
                  <a:schemeClr val="accent5">
                    <a:lumMod val="50000"/>
                  </a:schemeClr>
                </a:solidFill>
                <a:effectLst>
                  <a:outerShdw blurRad="38100" dist="38100" dir="2700000" algn="tl">
                    <a:srgbClr val="C0C0C0"/>
                  </a:outerShdw>
                </a:effectLst>
              </a:rPr>
              <a:t>); </a:t>
            </a:r>
          </a:p>
          <a:p>
            <a:pPr>
              <a:lnSpc>
                <a:spcPct val="80000"/>
              </a:lnSpc>
              <a:spcBef>
                <a:spcPct val="20000"/>
              </a:spcBef>
              <a:buSzPct val="80000"/>
              <a:buFont typeface="Wingdings" panose="05000000000000000000" pitchFamily="2" charset="2"/>
              <a:buNone/>
              <a:defRPr/>
            </a:pPr>
            <a:r>
              <a:rPr lang="en-US" altLang="zh-CN" b="1" dirty="0">
                <a:solidFill>
                  <a:schemeClr val="bg1"/>
                </a:solidFill>
                <a:effectLst>
                  <a:outerShdw blurRad="38100" dist="38100" dir="2700000" algn="tl">
                    <a:srgbClr val="C0C0C0"/>
                  </a:outerShdw>
                </a:effectLst>
              </a:rPr>
              <a:t>       </a:t>
            </a:r>
            <a:r>
              <a:rPr lang="en-US" altLang="zh-CN" b="1" dirty="0">
                <a:solidFill>
                  <a:srgbClr val="FF0000"/>
                </a:solidFill>
                <a:effectLst>
                  <a:outerShdw blurRad="38100" dist="38100" dir="2700000" algn="tl">
                    <a:srgbClr val="C0C0C0"/>
                  </a:outerShdw>
                </a:effectLst>
              </a:rPr>
              <a:t>P(barber);</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a:t>
            </a:r>
          </a:p>
          <a:p>
            <a:pPr>
              <a:lnSpc>
                <a:spcPct val="80000"/>
              </a:lnSpc>
              <a:spcBef>
                <a:spcPct val="2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else</a:t>
            </a:r>
          </a:p>
          <a:p>
            <a:pPr>
              <a:lnSpc>
                <a:spcPct val="80000"/>
              </a:lnSpc>
              <a:spcBef>
                <a:spcPct val="20000"/>
              </a:spcBef>
              <a:buSzPct val="80000"/>
              <a:buFont typeface="Wingdings" panose="05000000000000000000" pitchFamily="2" charset="2"/>
              <a:buNone/>
              <a:defRPr/>
            </a:pPr>
            <a:r>
              <a:rPr lang="en-US" altLang="zh-CN" b="1" dirty="0">
                <a:solidFill>
                  <a:schemeClr val="accent5">
                    <a:lumMod val="50000"/>
                  </a:schemeClr>
                </a:solidFill>
                <a:effectLst>
                  <a:outerShdw blurRad="38100" dist="38100" dir="2700000" algn="tl">
                    <a:srgbClr val="C0C0C0"/>
                  </a:outerShdw>
                </a:effectLst>
              </a:rPr>
              <a:t>    {V(</a:t>
            </a:r>
            <a:r>
              <a:rPr lang="en-US" altLang="zh-CN" b="1" dirty="0" err="1">
                <a:solidFill>
                  <a:schemeClr val="accent5">
                    <a:lumMod val="50000"/>
                  </a:schemeClr>
                </a:solidFill>
                <a:effectLst>
                  <a:outerShdw blurRad="38100" dist="38100" dir="2700000" algn="tl">
                    <a:srgbClr val="C0C0C0"/>
                  </a:outerShdw>
                </a:effectLst>
              </a:rPr>
              <a:t>mutex</a:t>
            </a:r>
            <a:r>
              <a:rPr lang="en-US" altLang="zh-CN" b="1" dirty="0">
                <a:solidFill>
                  <a:schemeClr val="accent5">
                    <a:lumMod val="50000"/>
                  </a:schemeClr>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5" name="灯片编号占位符 5"/>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4B8F8CE8-4BFE-4491-ACA6-9BE59F3D0EBA}" type="slidenum">
              <a:rPr lang="en-US" altLang="ko-KR" sz="1200">
                <a:solidFill>
                  <a:schemeClr val="bg1"/>
                </a:solidFill>
              </a:rPr>
              <a:pPr>
                <a:spcBef>
                  <a:spcPct val="0"/>
                </a:spcBef>
                <a:buClrTx/>
                <a:buSzTx/>
                <a:buFontTx/>
                <a:buNone/>
              </a:pPr>
              <a:t>52</a:t>
            </a:fld>
            <a:endParaRPr lang="en-US" altLang="ko-KR" sz="1200">
              <a:solidFill>
                <a:schemeClr val="bg1"/>
              </a:solidFill>
            </a:endParaRPr>
          </a:p>
        </p:txBody>
      </p:sp>
      <p:sp>
        <p:nvSpPr>
          <p:cNvPr id="204802" name="标题 1"/>
          <p:cNvSpPr>
            <a:spLocks noGrp="1"/>
          </p:cNvSpPr>
          <p:nvPr>
            <p:ph type="title"/>
          </p:nvPr>
        </p:nvSpPr>
        <p:spPr>
          <a:prstGeom prst="rect">
            <a:avLst/>
          </a:prstGeom>
        </p:spPr>
        <p:txBody>
          <a:bodyPr/>
          <a:lstStyle/>
          <a:p>
            <a:r>
              <a:rPr lang="en-US" altLang="zh-CN">
                <a:ea typeface="宋体" panose="02010600030101010101" pitchFamily="2" charset="-122"/>
              </a:rPr>
              <a:t>Message Passing</a:t>
            </a:r>
            <a:endParaRPr lang="zh-CN" altLang="en-US">
              <a:ea typeface="宋体" panose="02010600030101010101" pitchFamily="2" charset="-122"/>
            </a:endParaRPr>
          </a:p>
        </p:txBody>
      </p:sp>
      <p:sp>
        <p:nvSpPr>
          <p:cNvPr id="8" name="内容占位符 2"/>
          <p:cNvSpPr>
            <a:spLocks noGrp="1"/>
          </p:cNvSpPr>
          <p:nvPr>
            <p:ph idx="1"/>
          </p:nvPr>
        </p:nvSpPr>
        <p:spPr>
          <a:prstGeom prst="rect">
            <a:avLst/>
          </a:prstGeom>
        </p:spPr>
        <p:txBody>
          <a:bodyPr>
            <a:normAutofit fontScale="70000" lnSpcReduction="20000"/>
          </a:bodyPr>
          <a:lstStyle/>
          <a:p>
            <a:pPr>
              <a:lnSpc>
                <a:spcPct val="110000"/>
              </a:lnSpc>
              <a:defRPr/>
            </a:pPr>
            <a:r>
              <a:rPr lang="en-US" altLang="zh-CN" dirty="0">
                <a:ea typeface="宋体" pitchFamily="2" charset="-122"/>
              </a:rPr>
              <a:t>Design rules</a:t>
            </a:r>
          </a:p>
          <a:p>
            <a:pPr lvl="1">
              <a:lnSpc>
                <a:spcPct val="110000"/>
              </a:lnSpc>
              <a:defRPr/>
            </a:pPr>
            <a:r>
              <a:rPr lang="en-US" altLang="zh-CN" dirty="0">
                <a:ea typeface="宋体" pitchFamily="2" charset="-122"/>
              </a:rPr>
              <a:t>Semaphore mechanism depends on CPU, under distributed environment, this mechanism is useless</a:t>
            </a:r>
          </a:p>
          <a:p>
            <a:pPr lvl="1">
              <a:lnSpc>
                <a:spcPct val="110000"/>
              </a:lnSpc>
              <a:defRPr/>
            </a:pPr>
            <a:r>
              <a:rPr lang="en-US" altLang="zh-CN" dirty="0">
                <a:ea typeface="宋体" pitchFamily="2" charset="-122"/>
              </a:rPr>
              <a:t>All mentioned method is designed for mutual exclusion and synchronism, general information transferring between processes need more simple and efficient mechanism</a:t>
            </a:r>
          </a:p>
          <a:p>
            <a:pPr>
              <a:lnSpc>
                <a:spcPct val="110000"/>
              </a:lnSpc>
              <a:defRPr/>
            </a:pPr>
            <a:r>
              <a:rPr lang="en-US" altLang="zh-CN" dirty="0">
                <a:ea typeface="宋体" pitchFamily="2" charset="-122"/>
              </a:rPr>
              <a:t>Key issues</a:t>
            </a:r>
          </a:p>
          <a:p>
            <a:pPr lvl="1">
              <a:lnSpc>
                <a:spcPct val="110000"/>
              </a:lnSpc>
              <a:defRPr/>
            </a:pPr>
            <a:r>
              <a:rPr lang="en-US" altLang="zh-CN" dirty="0">
                <a:ea typeface="宋体" pitchFamily="2" charset="-122"/>
              </a:rPr>
              <a:t>Stability: avoid data/information losing</a:t>
            </a:r>
          </a:p>
          <a:p>
            <a:pPr lvl="1">
              <a:lnSpc>
                <a:spcPct val="110000"/>
              </a:lnSpc>
              <a:defRPr/>
            </a:pPr>
            <a:r>
              <a:rPr lang="en-US" altLang="zh-CN" dirty="0">
                <a:ea typeface="宋体" pitchFamily="2" charset="-122"/>
              </a:rPr>
              <a:t>Consistency: assure the target is correct</a:t>
            </a:r>
          </a:p>
          <a:p>
            <a:pPr lvl="1">
              <a:lnSpc>
                <a:spcPct val="110000"/>
              </a:lnSpc>
              <a:defRPr/>
            </a:pPr>
            <a:r>
              <a:rPr lang="en-US" altLang="zh-CN" dirty="0">
                <a:ea typeface="宋体" pitchFamily="2" charset="-122"/>
              </a:rPr>
              <a:t>Efficiency: unified format of message and transferring transaction</a:t>
            </a:r>
          </a:p>
          <a:p>
            <a:pPr>
              <a:lnSpc>
                <a:spcPct val="110000"/>
              </a:lnSpc>
              <a:defRPr/>
            </a:pPr>
            <a:r>
              <a:rPr lang="en-US" altLang="zh-CN" dirty="0">
                <a:ea typeface="宋体" pitchFamily="2" charset="-122"/>
              </a:rPr>
              <a:t>Method</a:t>
            </a:r>
          </a:p>
          <a:p>
            <a:pPr lvl="1">
              <a:lnSpc>
                <a:spcPct val="110000"/>
              </a:lnSpc>
              <a:defRPr/>
            </a:pPr>
            <a:r>
              <a:rPr lang="en-US" altLang="zh-CN" dirty="0">
                <a:ea typeface="宋体" pitchFamily="2" charset="-122"/>
              </a:rPr>
              <a:t>Simple message passing: send and receive primitive</a:t>
            </a:r>
          </a:p>
          <a:p>
            <a:pPr lvl="1">
              <a:lnSpc>
                <a:spcPct val="110000"/>
              </a:lnSpc>
              <a:defRPr/>
            </a:pPr>
            <a:r>
              <a:rPr lang="en-US" altLang="zh-CN" dirty="0">
                <a:ea typeface="宋体" pitchFamily="2" charset="-122"/>
              </a:rPr>
              <a:t>Mail box: supported by OS</a:t>
            </a:r>
          </a:p>
          <a:p>
            <a:pPr lvl="1">
              <a:lnSpc>
                <a:spcPct val="110000"/>
              </a:lnSpc>
              <a:defRPr/>
            </a:pPr>
            <a:r>
              <a:rPr lang="en-US" altLang="zh-CN" dirty="0">
                <a:ea typeface="宋体" pitchFamily="2" charset="-122"/>
              </a:rPr>
              <a:t>Rendezvous: without intermediate buffer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3" name="灯片编号占位符 5"/>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A0B18E09-DBC4-4C8E-892F-9319ED0645AC}" type="slidenum">
              <a:rPr lang="en-US" altLang="ko-KR" sz="1200">
                <a:solidFill>
                  <a:schemeClr val="bg1"/>
                </a:solidFill>
              </a:rPr>
              <a:pPr>
                <a:spcBef>
                  <a:spcPct val="0"/>
                </a:spcBef>
                <a:buClrTx/>
                <a:buSzTx/>
                <a:buFontTx/>
                <a:buNone/>
              </a:pPr>
              <a:t>53</a:t>
            </a:fld>
            <a:endParaRPr lang="en-US" altLang="ko-KR" sz="1200">
              <a:solidFill>
                <a:schemeClr val="bg1"/>
              </a:solidFill>
            </a:endParaRPr>
          </a:p>
        </p:txBody>
      </p:sp>
      <p:sp>
        <p:nvSpPr>
          <p:cNvPr id="206850" name="标题 1"/>
          <p:cNvSpPr>
            <a:spLocks noGrp="1"/>
          </p:cNvSpPr>
          <p:nvPr>
            <p:ph type="title"/>
          </p:nvPr>
        </p:nvSpPr>
        <p:spPr>
          <a:prstGeom prst="rect">
            <a:avLst/>
          </a:prstGeom>
        </p:spPr>
        <p:txBody>
          <a:bodyPr/>
          <a:lstStyle/>
          <a:p>
            <a:r>
              <a:rPr lang="en-US" altLang="zh-CN">
                <a:ea typeface="宋体" panose="02010600030101010101" pitchFamily="2" charset="-122"/>
              </a:rPr>
              <a:t>Solution of “Producer-Consumer”</a:t>
            </a:r>
            <a:endParaRPr lang="zh-CN" altLang="en-US">
              <a:ea typeface="宋体" panose="02010600030101010101" pitchFamily="2" charset="-122"/>
            </a:endParaRPr>
          </a:p>
        </p:txBody>
      </p:sp>
      <p:sp>
        <p:nvSpPr>
          <p:cNvPr id="10" name="Text Box 4"/>
          <p:cNvSpPr txBox="1">
            <a:spLocks noChangeArrowheads="1"/>
          </p:cNvSpPr>
          <p:nvPr/>
        </p:nvSpPr>
        <p:spPr bwMode="auto">
          <a:xfrm>
            <a:off x="4310063" y="1773239"/>
            <a:ext cx="3143250" cy="3170237"/>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Producer</a:t>
            </a:r>
            <a:endParaRPr lang="zh-CN" altLang="en-US" sz="1600"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err="1">
                <a:solidFill>
                  <a:srgbClr val="9C4E00"/>
                </a:solidFill>
                <a:effectLst>
                  <a:outerShdw blurRad="38100" dist="38100" dir="2700000" algn="tl">
                    <a:srgbClr val="C0C0C0"/>
                  </a:outerShdw>
                </a:effectLst>
              </a:rPr>
              <a:t>int</a:t>
            </a:r>
            <a:r>
              <a:rPr lang="en-US" altLang="zh-CN" sz="1600" b="1" dirty="0">
                <a:solidFill>
                  <a:srgbClr val="9C4E00"/>
                </a:solidFill>
                <a:effectLst>
                  <a:outerShdw blurRad="38100" dist="38100" dir="2700000" algn="tl">
                    <a:srgbClr val="C0C0C0"/>
                  </a:outerShdw>
                </a:effectLst>
              </a:rPr>
              <a:t> item;</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message m;</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Produce-Item(&amp;item);</a:t>
            </a:r>
          </a:p>
          <a:p>
            <a:pPr>
              <a:lnSpc>
                <a:spcPct val="80000"/>
              </a:lnSpc>
              <a:spcBef>
                <a:spcPct val="50000"/>
              </a:spcBef>
              <a:buSzPct val="80000"/>
              <a:buFont typeface="Wingdings" panose="05000000000000000000" pitchFamily="2" charset="2"/>
              <a:buNone/>
              <a:defRPr/>
            </a:pPr>
            <a:r>
              <a:rPr lang="en-US" altLang="zh-CN" sz="1600" b="1" dirty="0" err="1">
                <a:solidFill>
                  <a:srgbClr val="FF0000"/>
                </a:solidFill>
                <a:effectLst>
                  <a:outerShdw blurRad="38100" dist="38100" dir="2700000" algn="tl">
                    <a:srgbClr val="C0C0C0"/>
                  </a:outerShdw>
                </a:effectLst>
              </a:rPr>
              <a:t>recieve</a:t>
            </a:r>
            <a:r>
              <a:rPr lang="en-US" altLang="zh-CN" sz="1600" b="1" dirty="0">
                <a:solidFill>
                  <a:srgbClr val="FF0000"/>
                </a:solidFill>
                <a:effectLst>
                  <a:outerShdw blurRad="38100" dist="38100" dir="2700000" algn="tl">
                    <a:srgbClr val="C0C0C0"/>
                  </a:outerShdw>
                </a:effectLst>
              </a:rPr>
              <a:t>(</a:t>
            </a:r>
            <a:r>
              <a:rPr lang="en-US" altLang="zh-CN" sz="1600" b="1" dirty="0" err="1">
                <a:solidFill>
                  <a:srgbClr val="FF0000"/>
                </a:solidFill>
                <a:effectLst>
                  <a:outerShdw blurRad="38100" dist="38100" dir="2700000" algn="tl">
                    <a:srgbClr val="C0C0C0"/>
                  </a:outerShdw>
                </a:effectLst>
              </a:rPr>
              <a:t>consumer,&amp;m</a:t>
            </a:r>
            <a:r>
              <a:rPr lang="en-US" altLang="zh-CN" sz="1600" b="1" dirty="0">
                <a:solidFill>
                  <a:srgbClr val="FF0000"/>
                </a:solidFill>
                <a:effectLst>
                  <a:outerShdw blurRad="38100" dist="38100" dir="2700000" algn="tl">
                    <a:srgbClr val="C0C0C0"/>
                  </a:outerShdw>
                </a:effectLst>
              </a:rPr>
              <a:t>);</a:t>
            </a:r>
            <a:r>
              <a:rPr lang="en-US" altLang="zh-CN" sz="1600" b="1" dirty="0">
                <a:solidFill>
                  <a:srgbClr val="9C4E00"/>
                </a:solidFill>
                <a:effectLst>
                  <a:outerShdw blurRad="38100" dist="38100" dir="2700000" algn="tl">
                    <a:srgbClr val="C0C0C0"/>
                  </a:outerShdw>
                </a:effectLst>
              </a:rPr>
              <a:t> </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build-message(&amp;</a:t>
            </a:r>
            <a:r>
              <a:rPr lang="en-US" altLang="zh-CN" sz="1600" b="1" dirty="0" err="1">
                <a:solidFill>
                  <a:srgbClr val="9C4E00"/>
                </a:solidFill>
                <a:effectLst>
                  <a:outerShdw blurRad="38100" dist="38100" dir="2700000" algn="tl">
                    <a:srgbClr val="C0C0C0"/>
                  </a:outerShdw>
                </a:effectLst>
              </a:rPr>
              <a:t>m,item</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FF0000"/>
                </a:solidFill>
                <a:effectLst>
                  <a:outerShdw blurRad="38100" dist="38100" dir="2700000" algn="tl">
                    <a:srgbClr val="C0C0C0"/>
                  </a:outerShdw>
                </a:effectLst>
              </a:rPr>
              <a:t>send(</a:t>
            </a:r>
            <a:r>
              <a:rPr lang="en-US" altLang="zh-CN" sz="1600" b="1" dirty="0" err="1">
                <a:solidFill>
                  <a:srgbClr val="FF0000"/>
                </a:solidFill>
                <a:effectLst>
                  <a:outerShdw blurRad="38100" dist="38100" dir="2700000" algn="tl">
                    <a:srgbClr val="C0C0C0"/>
                  </a:outerShdw>
                </a:effectLst>
              </a:rPr>
              <a:t>consumer,&amp;m</a:t>
            </a:r>
            <a:r>
              <a:rPr lang="en-US" altLang="zh-CN" sz="1600"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p:txBody>
      </p:sp>
      <p:sp>
        <p:nvSpPr>
          <p:cNvPr id="15" name="Text Box 5"/>
          <p:cNvSpPr txBox="1">
            <a:spLocks noChangeArrowheads="1"/>
          </p:cNvSpPr>
          <p:nvPr/>
        </p:nvSpPr>
        <p:spPr bwMode="auto">
          <a:xfrm>
            <a:off x="2390775" y="1844676"/>
            <a:ext cx="1847850" cy="2889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zh-CN" altLang="en-US" sz="1600" b="1" dirty="0">
                <a:solidFill>
                  <a:schemeClr val="accent5">
                    <a:lumMod val="50000"/>
                  </a:schemeClr>
                </a:solidFill>
                <a:effectLst>
                  <a:outerShdw blurRad="38100" dist="38100" dir="2700000" algn="tl">
                    <a:srgbClr val="C0C0C0"/>
                  </a:outerShdw>
                </a:effectLst>
              </a:rPr>
              <a:t>＃</a:t>
            </a:r>
            <a:r>
              <a:rPr lang="en-US" altLang="zh-CN" sz="1600" b="1" dirty="0">
                <a:solidFill>
                  <a:schemeClr val="accent5">
                    <a:lumMod val="50000"/>
                  </a:schemeClr>
                </a:solidFill>
                <a:effectLst>
                  <a:outerShdw blurRad="38100" dist="38100" dir="2700000" algn="tl">
                    <a:srgbClr val="C0C0C0"/>
                  </a:outerShdw>
                </a:effectLst>
              </a:rPr>
              <a:t>define N 100</a:t>
            </a:r>
          </a:p>
        </p:txBody>
      </p:sp>
      <p:sp>
        <p:nvSpPr>
          <p:cNvPr id="16" name="Text Box 6"/>
          <p:cNvSpPr txBox="1">
            <a:spLocks noChangeArrowheads="1"/>
          </p:cNvSpPr>
          <p:nvPr/>
        </p:nvSpPr>
        <p:spPr bwMode="auto">
          <a:xfrm>
            <a:off x="7524751" y="1714501"/>
            <a:ext cx="3071813" cy="3643313"/>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sz="1600" b="1" dirty="0" err="1">
                <a:solidFill>
                  <a:srgbClr val="9C4E00"/>
                </a:solidFill>
                <a:effectLst>
                  <a:outerShdw blurRad="38100" dist="38100" dir="2700000" algn="tl">
                    <a:srgbClr val="C0C0C0"/>
                  </a:outerShdw>
                </a:effectLst>
              </a:rPr>
              <a:t>Comsumer</a:t>
            </a:r>
            <a:endParaRPr lang="zh-CN" altLang="en-US" sz="1600"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err="1">
                <a:solidFill>
                  <a:srgbClr val="9C4E00"/>
                </a:solidFill>
                <a:effectLst>
                  <a:outerShdw blurRad="38100" dist="38100" dir="2700000" algn="tl">
                    <a:srgbClr val="C0C0C0"/>
                  </a:outerShdw>
                </a:effectLst>
              </a:rPr>
              <a:t>int</a:t>
            </a:r>
            <a:r>
              <a:rPr lang="en-US" altLang="zh-CN"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item,i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message m;</a:t>
            </a:r>
          </a:p>
          <a:p>
            <a:pPr>
              <a:lnSpc>
                <a:spcPct val="80000"/>
              </a:lnSpc>
              <a:spcBef>
                <a:spcPct val="50000"/>
              </a:spcBef>
              <a:buSzPct val="80000"/>
              <a:buFont typeface="Wingdings" panose="05000000000000000000" pitchFamily="2" charset="2"/>
              <a:buChar char="•"/>
              <a:defRPr/>
            </a:pPr>
            <a:endParaRPr lang="en-US" altLang="zh-CN" sz="1600" b="1" dirty="0">
              <a:solidFill>
                <a:srgbClr val="9C4E00"/>
              </a:solidFill>
              <a:effectLst>
                <a:outerShdw blurRad="38100" dist="38100" dir="2700000" algn="tl">
                  <a:srgbClr val="C0C0C0"/>
                </a:outerShdw>
              </a:effectLst>
            </a:endParaRPr>
          </a:p>
          <a:p>
            <a:pPr>
              <a:lnSpc>
                <a:spcPct val="80000"/>
              </a:lnSpc>
              <a:spcBef>
                <a:spcPct val="20000"/>
              </a:spcBef>
              <a:buSzPct val="80000"/>
              <a:buFont typeface="Wingdings" panose="05000000000000000000" pitchFamily="2" charset="2"/>
              <a:buNone/>
              <a:defRPr/>
            </a:pPr>
            <a:r>
              <a:rPr lang="en-US" altLang="zh-CN" sz="1600" b="1" dirty="0">
                <a:solidFill>
                  <a:srgbClr val="FF0000"/>
                </a:solidFill>
                <a:effectLst>
                  <a:outerShdw blurRad="38100" dist="38100" dir="2700000" algn="tl">
                    <a:srgbClr val="C0C0C0"/>
                  </a:outerShdw>
                </a:effectLst>
              </a:rPr>
              <a:t>for(</a:t>
            </a:r>
            <a:r>
              <a:rPr lang="en-US" altLang="zh-CN" sz="1600" b="1" dirty="0" err="1">
                <a:solidFill>
                  <a:srgbClr val="FF0000"/>
                </a:solidFill>
                <a:effectLst>
                  <a:outerShdw blurRad="38100" dist="38100" dir="2700000" algn="tl">
                    <a:srgbClr val="C0C0C0"/>
                  </a:outerShdw>
                </a:effectLst>
              </a:rPr>
              <a:t>i</a:t>
            </a:r>
            <a:r>
              <a:rPr lang="en-US" altLang="zh-CN" sz="1600" b="1" dirty="0">
                <a:solidFill>
                  <a:srgbClr val="FF0000"/>
                </a:solidFill>
                <a:effectLst>
                  <a:outerShdw blurRad="38100" dist="38100" dir="2700000" algn="tl">
                    <a:srgbClr val="C0C0C0"/>
                  </a:outerShdw>
                </a:effectLst>
              </a:rPr>
              <a:t> = 0; </a:t>
            </a:r>
            <a:r>
              <a:rPr lang="en-US" altLang="zh-CN" sz="1600" b="1" dirty="0" err="1">
                <a:solidFill>
                  <a:srgbClr val="FF0000"/>
                </a:solidFill>
                <a:effectLst>
                  <a:outerShdw blurRad="38100" dist="38100" dir="2700000" algn="tl">
                    <a:srgbClr val="C0C0C0"/>
                  </a:outerShdw>
                </a:effectLst>
              </a:rPr>
              <a:t>i</a:t>
            </a:r>
            <a:r>
              <a:rPr lang="en-US" altLang="zh-CN" sz="1600" b="1" dirty="0">
                <a:solidFill>
                  <a:srgbClr val="FF0000"/>
                </a:solidFill>
                <a:effectLst>
                  <a:outerShdw blurRad="38100" dist="38100" dir="2700000" algn="tl">
                    <a:srgbClr val="C0C0C0"/>
                  </a:outerShdw>
                </a:effectLst>
              </a:rPr>
              <a:t> &lt; N; </a:t>
            </a:r>
            <a:r>
              <a:rPr lang="en-US" altLang="zh-CN" sz="1600" b="1" dirty="0" err="1">
                <a:solidFill>
                  <a:srgbClr val="FF0000"/>
                </a:solidFill>
                <a:effectLst>
                  <a:outerShdw blurRad="38100" dist="38100" dir="2700000" algn="tl">
                    <a:srgbClr val="C0C0C0"/>
                  </a:outerShdw>
                </a:effectLst>
              </a:rPr>
              <a:t>i</a:t>
            </a:r>
            <a:r>
              <a:rPr lang="en-US" altLang="zh-CN" sz="1600" b="1" dirty="0">
                <a:solidFill>
                  <a:srgbClr val="FF0000"/>
                </a:solidFill>
                <a:effectLst>
                  <a:outerShdw blurRad="38100" dist="38100" dir="2700000" algn="tl">
                    <a:srgbClr val="C0C0C0"/>
                  </a:outerShdw>
                </a:effectLst>
              </a:rPr>
              <a:t>++)</a:t>
            </a:r>
          </a:p>
          <a:p>
            <a:pPr>
              <a:lnSpc>
                <a:spcPct val="80000"/>
              </a:lnSpc>
              <a:spcBef>
                <a:spcPct val="20000"/>
              </a:spcBef>
              <a:buSzPct val="80000"/>
              <a:buFont typeface="Wingdings" panose="05000000000000000000" pitchFamily="2" charset="2"/>
              <a:buNone/>
              <a:defRPr/>
            </a:pPr>
            <a:r>
              <a:rPr lang="en-US" altLang="zh-CN" sz="1600" b="1" dirty="0">
                <a:solidFill>
                  <a:srgbClr val="FF0000"/>
                </a:solidFill>
                <a:effectLst>
                  <a:outerShdw blurRad="38100" dist="38100" dir="2700000" algn="tl">
                    <a:srgbClr val="C0C0C0"/>
                  </a:outerShdw>
                </a:effectLst>
              </a:rPr>
              <a:t>   send(</a:t>
            </a:r>
            <a:r>
              <a:rPr lang="en-US" altLang="zh-CN" sz="1600" b="1" dirty="0" err="1">
                <a:solidFill>
                  <a:srgbClr val="FF0000"/>
                </a:solidFill>
                <a:effectLst>
                  <a:outerShdw blurRad="38100" dist="38100" dir="2700000" algn="tl">
                    <a:srgbClr val="C0C0C0"/>
                  </a:outerShdw>
                </a:effectLst>
              </a:rPr>
              <a:t>producer,&amp;m</a:t>
            </a:r>
            <a:r>
              <a:rPr lang="en-US" altLang="zh-CN" sz="1600" b="1" dirty="0">
                <a:solidFill>
                  <a:srgbClr val="FF0000"/>
                </a:solidFill>
                <a:effectLst>
                  <a:outerShdw blurRad="38100" dist="38100" dir="2700000" algn="tl">
                    <a:srgbClr val="C0C0C0"/>
                  </a:outerShdw>
                </a:effectLst>
              </a:rPr>
              <a:t>);</a:t>
            </a:r>
            <a:r>
              <a:rPr lang="en-US" altLang="zh-CN" dirty="0"/>
              <a:t> </a:t>
            </a:r>
            <a:r>
              <a:rPr lang="en-US" altLang="zh-CN" sz="1600"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receive(</a:t>
            </a:r>
            <a:r>
              <a:rPr lang="en-US" altLang="zh-CN" sz="1600" b="1" dirty="0" err="1">
                <a:solidFill>
                  <a:srgbClr val="9C4E00"/>
                </a:solidFill>
                <a:effectLst>
                  <a:outerShdw blurRad="38100" dist="38100" dir="2700000" algn="tl">
                    <a:srgbClr val="C0C0C0"/>
                  </a:outerShdw>
                </a:effectLst>
              </a:rPr>
              <a:t>producer,&amp;m</a:t>
            </a:r>
            <a:r>
              <a:rPr lang="en-US" altLang="zh-CN" sz="1600" b="1" dirty="0">
                <a:solidFill>
                  <a:srgbClr val="9C4E00"/>
                </a:solidFill>
                <a:effectLst>
                  <a:outerShdw blurRad="38100" dist="38100" dir="2700000" algn="tl">
                    <a:srgbClr val="C0C0C0"/>
                  </a:outerShdw>
                </a:effectLst>
              </a:rPr>
              <a:t>); extract-item(&amp;</a:t>
            </a:r>
            <a:r>
              <a:rPr lang="en-US" altLang="zh-CN" sz="1600" b="1" dirty="0" err="1">
                <a:solidFill>
                  <a:srgbClr val="9C4E00"/>
                </a:solidFill>
                <a:effectLst>
                  <a:outerShdw blurRad="38100" dist="38100" dir="2700000" algn="tl">
                    <a:srgbClr val="C0C0C0"/>
                  </a:outerShdw>
                </a:effectLst>
              </a:rPr>
              <a:t>m,&amp;item</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FF0000"/>
                </a:solidFill>
                <a:effectLst>
                  <a:outerShdw blurRad="38100" dist="38100" dir="2700000" algn="tl">
                    <a:srgbClr val="C0C0C0"/>
                  </a:outerShdw>
                </a:effectLst>
              </a:rPr>
              <a:t>send(</a:t>
            </a:r>
            <a:r>
              <a:rPr lang="en-US" altLang="zh-CN" sz="1600" b="1" dirty="0" err="1">
                <a:solidFill>
                  <a:srgbClr val="FF0000"/>
                </a:solidFill>
                <a:effectLst>
                  <a:outerShdw blurRad="38100" dist="38100" dir="2700000" algn="tl">
                    <a:srgbClr val="C0C0C0"/>
                  </a:outerShdw>
                </a:effectLst>
              </a:rPr>
              <a:t>producer,&amp;m</a:t>
            </a:r>
            <a:r>
              <a:rPr lang="en-US" altLang="zh-CN" sz="1600" b="1" dirty="0">
                <a:solidFill>
                  <a:srgbClr val="FF0000"/>
                </a:solidFill>
                <a:effectLst>
                  <a:outerShdw blurRad="38100" dist="38100" dir="2700000" algn="tl">
                    <a:srgbClr val="C0C0C0"/>
                  </a:outerShdw>
                </a:effectLst>
              </a:rPr>
              <a:t>);</a:t>
            </a:r>
            <a:r>
              <a:rPr lang="en-US" altLang="zh-CN" sz="1600" b="1" dirty="0">
                <a:solidFill>
                  <a:srgbClr val="9C4E00"/>
                </a:solidFill>
                <a:effectLst>
                  <a:outerShdw blurRad="38100" dist="38100" dir="2700000" algn="tl">
                    <a:srgbClr val="C0C0C0"/>
                  </a:outerShdw>
                </a:effectLst>
              </a:rPr>
              <a:t> Consume-item(item);</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p:txBody>
      </p:sp>
      <p:sp>
        <p:nvSpPr>
          <p:cNvPr id="2" name="文本框 1">
            <a:extLst>
              <a:ext uri="{FF2B5EF4-FFF2-40B4-BE49-F238E27FC236}">
                <a16:creationId xmlns:a16="http://schemas.microsoft.com/office/drawing/2014/main" id="{50E2E2F9-212E-2707-2807-7367D3F3E342}"/>
              </a:ext>
            </a:extLst>
          </p:cNvPr>
          <p:cNvSpPr txBox="1"/>
          <p:nvPr/>
        </p:nvSpPr>
        <p:spPr>
          <a:xfrm>
            <a:off x="2615022" y="5164457"/>
            <a:ext cx="4633106"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Send</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Receive</a:t>
            </a:r>
            <a:r>
              <a:rPr lang="zh-CN" altLang="en-US" dirty="0">
                <a:latin typeface="微软雅黑" panose="020B0503020204020204" pitchFamily="34" charset="-122"/>
                <a:ea typeface="微软雅黑" panose="020B0503020204020204" pitchFamily="34" charset="-122"/>
              </a:rPr>
              <a:t>是内核提供的函数，能够保证不丢失、不乱序、不被中途打断等特性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a:spLocks noChangeAspect="1" noChangeArrowheads="1"/>
          </p:cNvSpPr>
          <p:nvPr/>
        </p:nvSpPr>
        <p:spPr bwMode="auto">
          <a:xfrm>
            <a:off x="6145715" y="3357562"/>
            <a:ext cx="692769"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eaLnBrk="1" hangingPunct="1">
              <a:buFont typeface="Monotype Sorts" charset="0"/>
              <a:buNone/>
            </a:pPr>
            <a:r>
              <a:rPr lang="zh-CN" altLang="en-US" b="1" dirty="0">
                <a:solidFill>
                  <a:srgbClr val="11576A"/>
                </a:solidFill>
                <a:latin typeface="+mn-ea"/>
                <a:cs typeface="宋体" charset="0"/>
              </a:rPr>
              <a:t>锁</a:t>
            </a:r>
            <a:endParaRPr lang="en-US" altLang="zh-CN" b="1" dirty="0">
              <a:solidFill>
                <a:srgbClr val="11576A"/>
              </a:solidFill>
              <a:latin typeface="+mn-ea"/>
              <a:cs typeface="宋体" charset="0"/>
            </a:endParaRPr>
          </a:p>
        </p:txBody>
      </p:sp>
      <p:sp>
        <p:nvSpPr>
          <p:cNvPr id="24" name="Rectangle 14"/>
          <p:cNvSpPr>
            <a:spLocks noChangeAspect="1" noChangeArrowheads="1"/>
          </p:cNvSpPr>
          <p:nvPr/>
        </p:nvSpPr>
        <p:spPr bwMode="auto">
          <a:xfrm>
            <a:off x="6985625" y="3357562"/>
            <a:ext cx="1167259"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eaLnBrk="1" hangingPunct="1">
              <a:buFont typeface="Monotype Sorts" charset="0"/>
              <a:buNone/>
            </a:pPr>
            <a:r>
              <a:rPr lang="zh-CN" altLang="en-US" b="1">
                <a:solidFill>
                  <a:srgbClr val="11576A"/>
                </a:solidFill>
                <a:latin typeface="+mn-ea"/>
                <a:cs typeface="宋体" charset="0"/>
              </a:rPr>
              <a:t>条件变量</a:t>
            </a:r>
            <a:endParaRPr lang="en-US" altLang="zh-CN" b="1">
              <a:solidFill>
                <a:srgbClr val="11576A"/>
              </a:solidFill>
              <a:latin typeface="+mn-ea"/>
              <a:cs typeface="宋体" charset="0"/>
            </a:endParaRPr>
          </a:p>
        </p:txBody>
      </p:sp>
      <p:sp>
        <p:nvSpPr>
          <p:cNvPr id="31" name="Rectangle 6"/>
          <p:cNvSpPr>
            <a:spLocks noChangeAspect="1" noChangeArrowheads="1"/>
          </p:cNvSpPr>
          <p:nvPr/>
        </p:nvSpPr>
        <p:spPr bwMode="auto">
          <a:xfrm>
            <a:off x="5065594" y="3357562"/>
            <a:ext cx="936104"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eaLnBrk="1" hangingPunct="1">
              <a:buFont typeface="Monotype Sorts" charset="0"/>
              <a:buNone/>
            </a:pPr>
            <a:r>
              <a:rPr lang="zh-CN" altLang="en-US" b="1" dirty="0">
                <a:solidFill>
                  <a:srgbClr val="11576A"/>
                </a:solidFill>
                <a:latin typeface="+mn-ea"/>
                <a:cs typeface="宋体" charset="0"/>
              </a:rPr>
              <a:t>信号量</a:t>
            </a:r>
            <a:endParaRPr lang="en-US" altLang="zh-CN" b="1" dirty="0">
              <a:solidFill>
                <a:srgbClr val="11576A"/>
              </a:solidFill>
              <a:latin typeface="+mn-ea"/>
              <a:cs typeface="宋体" charset="0"/>
            </a:endParaRPr>
          </a:p>
        </p:txBody>
      </p:sp>
      <p:grpSp>
        <p:nvGrpSpPr>
          <p:cNvPr id="20" name="组合 19"/>
          <p:cNvGrpSpPr/>
          <p:nvPr/>
        </p:nvGrpSpPr>
        <p:grpSpPr>
          <a:xfrm>
            <a:off x="5376114" y="4173542"/>
            <a:ext cx="2447199" cy="684218"/>
            <a:chOff x="3451414" y="3316292"/>
            <a:chExt cx="2447199" cy="684218"/>
          </a:xfrm>
        </p:grpSpPr>
        <p:sp>
          <p:nvSpPr>
            <p:cNvPr id="32" name="AutoShape 7"/>
            <p:cNvSpPr>
              <a:spLocks noChangeArrowheads="1"/>
            </p:cNvSpPr>
            <p:nvPr/>
          </p:nvSpPr>
          <p:spPr bwMode="auto">
            <a:xfrm>
              <a:off x="4652948" y="3316292"/>
              <a:ext cx="294377" cy="612000"/>
            </a:xfrm>
            <a:prstGeom prst="upArrow">
              <a:avLst>
                <a:gd name="adj1" fmla="val 50000"/>
                <a:gd name="adj2" fmla="val 58088"/>
              </a:avLst>
            </a:prstGeom>
            <a:gradFill>
              <a:gsLst>
                <a:gs pos="100000">
                  <a:srgbClr val="11576A"/>
                </a:gs>
                <a:gs pos="0">
                  <a:srgbClr val="0EB1C8"/>
                </a:gs>
                <a:gs pos="100000">
                  <a:schemeClr val="accent1">
                    <a:tint val="23500"/>
                    <a:satMod val="160000"/>
                  </a:schemeClr>
                </a:gs>
              </a:gsLst>
              <a:lin ang="5400000" scaled="0"/>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wrap="none" anchor="ctr"/>
            <a:lstStyle/>
            <a:p>
              <a:pPr eaLnBrk="1" hangingPunct="1">
                <a:buFont typeface="Monotype Sorts" charset="0"/>
                <a:buNone/>
              </a:pPr>
              <a:endParaRPr lang="zh-CN" altLang="en-US" b="1">
                <a:latin typeface="+mn-ea"/>
                <a:cs typeface="宋体" charset="0"/>
              </a:endParaRPr>
            </a:p>
          </p:txBody>
        </p:sp>
        <p:sp>
          <p:nvSpPr>
            <p:cNvPr id="33" name="Text Box 8"/>
            <p:cNvSpPr txBox="1">
              <a:spLocks noChangeArrowheads="1"/>
            </p:cNvSpPr>
            <p:nvPr/>
          </p:nvSpPr>
          <p:spPr bwMode="auto">
            <a:xfrm>
              <a:off x="4867261" y="3354179"/>
              <a:ext cx="103135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zh-CN" altLang="en-US" sz="1800" b="1" dirty="0">
                  <a:solidFill>
                    <a:srgbClr val="11576A"/>
                  </a:solidFill>
                  <a:latin typeface="+mn-ea"/>
                  <a:ea typeface="+mn-ea"/>
                  <a:cs typeface="宋体" charset="0"/>
                </a:rPr>
                <a:t>忙等</a:t>
              </a:r>
              <a:endParaRPr lang="en-US" altLang="zh-CN" sz="1800" b="1" dirty="0">
                <a:solidFill>
                  <a:srgbClr val="11576A"/>
                </a:solidFill>
                <a:latin typeface="+mn-ea"/>
                <a:ea typeface="+mn-ea"/>
                <a:cs typeface="宋体" charset="0"/>
              </a:endParaRPr>
            </a:p>
            <a:p>
              <a:pPr eaLnBrk="1" hangingPunct="1">
                <a:buFont typeface="Monotype Sorts" charset="0"/>
                <a:buNone/>
              </a:pPr>
              <a:r>
                <a:rPr lang="en-US" altLang="zh-CN" sz="1800" b="1" dirty="0">
                  <a:solidFill>
                    <a:srgbClr val="11576A"/>
                  </a:solidFill>
                  <a:latin typeface="+mn-ea"/>
                  <a:ea typeface="+mn-ea"/>
                  <a:cs typeface="宋体" charset="0"/>
                </a:rPr>
                <a:t>(</a:t>
              </a:r>
              <a:r>
                <a:rPr lang="zh-CN" altLang="en-US" sz="1800" b="1" dirty="0">
                  <a:solidFill>
                    <a:srgbClr val="11576A"/>
                  </a:solidFill>
                  <a:latin typeface="+mn-ea"/>
                  <a:ea typeface="+mn-ea"/>
                  <a:cs typeface="宋体" charset="0"/>
                </a:rPr>
                <a:t>自旋锁</a:t>
              </a:r>
              <a:r>
                <a:rPr lang="en-US" altLang="zh-CN" sz="1800" b="1" dirty="0">
                  <a:solidFill>
                    <a:srgbClr val="11576A"/>
                  </a:solidFill>
                  <a:latin typeface="+mn-ea"/>
                  <a:ea typeface="+mn-ea"/>
                  <a:cs typeface="宋体" charset="0"/>
                </a:rPr>
                <a:t>)</a:t>
              </a:r>
            </a:p>
          </p:txBody>
        </p:sp>
        <p:sp>
          <p:nvSpPr>
            <p:cNvPr id="34" name="Text Box 9"/>
            <p:cNvSpPr txBox="1">
              <a:spLocks noChangeArrowheads="1"/>
            </p:cNvSpPr>
            <p:nvPr/>
          </p:nvSpPr>
          <p:spPr bwMode="auto">
            <a:xfrm>
              <a:off x="3451414" y="3354179"/>
              <a:ext cx="128753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eaLnBrk="1" hangingPunct="1">
                <a:buFont typeface="Monotype Sorts" charset="0"/>
                <a:buNone/>
              </a:pPr>
              <a:r>
                <a:rPr lang="zh-CN" altLang="en-US" sz="1800" b="1" dirty="0">
                  <a:solidFill>
                    <a:srgbClr val="11576A"/>
                  </a:solidFill>
                  <a:latin typeface="+mn-ea"/>
                  <a:ea typeface="+mn-ea"/>
                  <a:cs typeface="宋体" charset="0"/>
                </a:rPr>
                <a:t>阻塞</a:t>
              </a:r>
              <a:endParaRPr lang="en-US" altLang="zh-CN" sz="1800" b="1" dirty="0">
                <a:solidFill>
                  <a:srgbClr val="11576A"/>
                </a:solidFill>
                <a:latin typeface="+mn-ea"/>
                <a:ea typeface="+mn-ea"/>
                <a:cs typeface="宋体" charset="0"/>
              </a:endParaRPr>
            </a:p>
            <a:p>
              <a:pPr algn="r" eaLnBrk="1" hangingPunct="1">
                <a:buFont typeface="Monotype Sorts" charset="0"/>
                <a:buNone/>
              </a:pPr>
              <a:r>
                <a:rPr lang="en-US" altLang="zh-CN" sz="1800" b="1" dirty="0">
                  <a:solidFill>
                    <a:srgbClr val="11576A"/>
                  </a:solidFill>
                  <a:latin typeface="+mn-ea"/>
                  <a:ea typeface="+mn-ea"/>
                  <a:cs typeface="宋体" charset="0"/>
                </a:rPr>
                <a:t>(</a:t>
              </a:r>
              <a:r>
                <a:rPr lang="zh-CN" altLang="en-US" sz="1800" b="1" dirty="0">
                  <a:solidFill>
                    <a:srgbClr val="11576A"/>
                  </a:solidFill>
                  <a:latin typeface="+mn-ea"/>
                  <a:ea typeface="+mn-ea"/>
                  <a:cs typeface="宋体" charset="0"/>
                </a:rPr>
                <a:t>等待队列</a:t>
              </a:r>
              <a:r>
                <a:rPr lang="en-US" altLang="zh-CN" sz="1800" b="1" dirty="0">
                  <a:solidFill>
                    <a:srgbClr val="11576A"/>
                  </a:solidFill>
                  <a:latin typeface="+mn-ea"/>
                  <a:ea typeface="+mn-ea"/>
                  <a:cs typeface="宋体" charset="0"/>
                </a:rPr>
                <a:t>)</a:t>
              </a:r>
            </a:p>
          </p:txBody>
        </p:sp>
      </p:grpSp>
      <p:sp>
        <p:nvSpPr>
          <p:cNvPr id="35" name="内容占位符 2"/>
          <p:cNvSpPr txBox="1">
            <a:spLocks/>
          </p:cNvSpPr>
          <p:nvPr/>
        </p:nvSpPr>
        <p:spPr>
          <a:xfrm>
            <a:off x="2567608" y="2071678"/>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spcBef>
                <a:spcPct val="20000"/>
              </a:spcBef>
              <a:spcAft>
                <a:spcPts val="0"/>
              </a:spcAft>
              <a:defRPr/>
            </a:pPr>
            <a:r>
              <a:rPr lang="zh-CN" altLang="en-US" dirty="0"/>
              <a:t>并发编程</a:t>
            </a:r>
          </a:p>
        </p:txBody>
      </p:sp>
      <p:sp>
        <p:nvSpPr>
          <p:cNvPr id="37" name="内容占位符 2"/>
          <p:cNvSpPr txBox="1">
            <a:spLocks/>
          </p:cNvSpPr>
          <p:nvPr/>
        </p:nvSpPr>
        <p:spPr>
          <a:xfrm>
            <a:off x="2567608" y="5000636"/>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硬件支持</a:t>
            </a:r>
          </a:p>
        </p:txBody>
      </p:sp>
      <p:sp>
        <p:nvSpPr>
          <p:cNvPr id="38" name="Rectangle 6"/>
          <p:cNvSpPr>
            <a:spLocks noChangeAspect="1" noChangeArrowheads="1"/>
          </p:cNvSpPr>
          <p:nvPr/>
        </p:nvSpPr>
        <p:spPr bwMode="auto">
          <a:xfrm>
            <a:off x="3970715" y="4833938"/>
            <a:ext cx="1380000"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eaLnBrk="1" hangingPunct="1">
              <a:buFont typeface="Monotype Sorts" charset="0"/>
              <a:buNone/>
            </a:pPr>
            <a:r>
              <a:rPr lang="zh-CN" altLang="en-US" b="1" dirty="0">
                <a:solidFill>
                  <a:srgbClr val="11576A"/>
                </a:solidFill>
                <a:latin typeface="+mn-ea"/>
                <a:cs typeface="宋体" charset="0"/>
              </a:rPr>
              <a:t>禁用中断</a:t>
            </a:r>
            <a:endParaRPr lang="en-US" altLang="zh-CN" b="1" dirty="0">
              <a:solidFill>
                <a:srgbClr val="11576A"/>
              </a:solidFill>
              <a:latin typeface="+mn-ea"/>
              <a:cs typeface="宋体" charset="0"/>
            </a:endParaRPr>
          </a:p>
        </p:txBody>
      </p:sp>
      <p:sp>
        <p:nvSpPr>
          <p:cNvPr id="39" name="Rectangle 7"/>
          <p:cNvSpPr>
            <a:spLocks noChangeAspect="1" noChangeArrowheads="1"/>
          </p:cNvSpPr>
          <p:nvPr/>
        </p:nvSpPr>
        <p:spPr bwMode="auto">
          <a:xfrm>
            <a:off x="5527802" y="4833938"/>
            <a:ext cx="2400000"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eaLnBrk="1" hangingPunct="1">
              <a:buFont typeface="Monotype Sorts" charset="0"/>
              <a:buNone/>
            </a:pPr>
            <a:r>
              <a:rPr lang="zh-CN" altLang="en-US" b="1" dirty="0">
                <a:solidFill>
                  <a:srgbClr val="11576A"/>
                </a:solidFill>
                <a:latin typeface="+mn-ea"/>
                <a:cs typeface="宋体" charset="0"/>
              </a:rPr>
              <a:t>原子操作</a:t>
            </a:r>
            <a:endParaRPr lang="en-US" altLang="zh-CN" b="1" dirty="0">
              <a:solidFill>
                <a:srgbClr val="11576A"/>
              </a:solidFill>
              <a:latin typeface="+mn-ea"/>
              <a:cs typeface="宋体" charset="0"/>
            </a:endParaRPr>
          </a:p>
          <a:p>
            <a:pPr algn="ctr" eaLnBrk="1" hangingPunct="1">
              <a:buFont typeface="Monotype Sorts" charset="0"/>
              <a:buNone/>
            </a:pPr>
            <a:r>
              <a:rPr lang="en-US" altLang="zh-CN" b="1" dirty="0">
                <a:solidFill>
                  <a:srgbClr val="11576A"/>
                </a:solidFill>
                <a:latin typeface="+mn-ea"/>
                <a:cs typeface="宋体" charset="0"/>
              </a:rPr>
              <a:t>(</a:t>
            </a:r>
            <a:r>
              <a:rPr lang="zh-CN" altLang="en-US" b="1" dirty="0">
                <a:solidFill>
                  <a:srgbClr val="11576A"/>
                </a:solidFill>
                <a:latin typeface="+mn-ea"/>
                <a:cs typeface="宋体" charset="0"/>
              </a:rPr>
              <a:t>如</a:t>
            </a:r>
            <a:r>
              <a:rPr lang="en-US" altLang="zh-CN" b="1" dirty="0">
                <a:solidFill>
                  <a:srgbClr val="11576A"/>
                </a:solidFill>
                <a:latin typeface="+mn-ea"/>
                <a:cs typeface="宋体" charset="0"/>
              </a:rPr>
              <a:t>TS</a:t>
            </a:r>
            <a:r>
              <a:rPr lang="zh-CN" altLang="en-US" b="1" dirty="0">
                <a:solidFill>
                  <a:srgbClr val="11576A"/>
                </a:solidFill>
                <a:latin typeface="+mn-ea"/>
                <a:cs typeface="宋体" charset="0"/>
              </a:rPr>
              <a:t>指令</a:t>
            </a:r>
            <a:r>
              <a:rPr lang="en-US" altLang="zh-CN" b="1" dirty="0">
                <a:solidFill>
                  <a:srgbClr val="11576A"/>
                </a:solidFill>
                <a:latin typeface="+mn-ea"/>
                <a:cs typeface="宋体" charset="0"/>
              </a:rPr>
              <a:t>)</a:t>
            </a:r>
          </a:p>
        </p:txBody>
      </p:sp>
      <p:sp>
        <p:nvSpPr>
          <p:cNvPr id="40" name="Rectangle 6"/>
          <p:cNvSpPr>
            <a:spLocks noChangeAspect="1" noChangeArrowheads="1"/>
          </p:cNvSpPr>
          <p:nvPr/>
        </p:nvSpPr>
        <p:spPr bwMode="auto">
          <a:xfrm>
            <a:off x="8104889" y="4833938"/>
            <a:ext cx="1380000"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eaLnBrk="1" hangingPunct="1">
              <a:buFont typeface="Monotype Sorts" charset="0"/>
              <a:buNone/>
            </a:pPr>
            <a:r>
              <a:rPr lang="zh-CN" altLang="en-US" b="1" dirty="0">
                <a:solidFill>
                  <a:srgbClr val="11576A"/>
                </a:solidFill>
                <a:latin typeface="+mn-ea"/>
                <a:cs typeface="宋体" charset="0"/>
              </a:rPr>
              <a:t>原子</a:t>
            </a:r>
            <a:endParaRPr lang="en-US" altLang="zh-CN" b="1" dirty="0">
              <a:solidFill>
                <a:srgbClr val="11576A"/>
              </a:solidFill>
              <a:latin typeface="+mn-ea"/>
              <a:cs typeface="宋体" charset="0"/>
            </a:endParaRPr>
          </a:p>
          <a:p>
            <a:pPr algn="ctr" eaLnBrk="1" hangingPunct="1">
              <a:buFont typeface="Monotype Sorts" charset="0"/>
              <a:buNone/>
            </a:pPr>
            <a:r>
              <a:rPr lang="en-US" altLang="zh-CN" b="1" dirty="0">
                <a:solidFill>
                  <a:srgbClr val="11576A"/>
                </a:solidFill>
                <a:latin typeface="+mn-ea"/>
                <a:cs typeface="宋体" charset="0"/>
              </a:rPr>
              <a:t>Load/Store</a:t>
            </a:r>
          </a:p>
        </p:txBody>
      </p:sp>
      <p:sp>
        <p:nvSpPr>
          <p:cNvPr id="41" name="内容占位符 2"/>
          <p:cNvSpPr txBox="1">
            <a:spLocks/>
          </p:cNvSpPr>
          <p:nvPr/>
        </p:nvSpPr>
        <p:spPr>
          <a:xfrm>
            <a:off x="2567608" y="3490128"/>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高层抽象</a:t>
            </a:r>
          </a:p>
        </p:txBody>
      </p:sp>
      <p:sp>
        <p:nvSpPr>
          <p:cNvPr id="42" name="AutoShape 7"/>
          <p:cNvSpPr>
            <a:spLocks noChangeArrowheads="1"/>
          </p:cNvSpPr>
          <p:nvPr/>
        </p:nvSpPr>
        <p:spPr bwMode="auto">
          <a:xfrm>
            <a:off x="6577648" y="2735258"/>
            <a:ext cx="294377" cy="612000"/>
          </a:xfrm>
          <a:prstGeom prst="upArrow">
            <a:avLst>
              <a:gd name="adj1" fmla="val 50000"/>
              <a:gd name="adj2" fmla="val 58088"/>
            </a:avLst>
          </a:prstGeom>
          <a:gradFill>
            <a:gsLst>
              <a:gs pos="100000">
                <a:srgbClr val="11576A"/>
              </a:gs>
              <a:gs pos="0">
                <a:srgbClr val="0EB1C8"/>
              </a:gs>
              <a:gs pos="100000">
                <a:schemeClr val="accent1">
                  <a:tint val="23500"/>
                  <a:satMod val="160000"/>
                </a:schemeClr>
              </a:gs>
            </a:gsLst>
            <a:lin ang="5400000" scaled="0"/>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wrap="none" anchor="ctr"/>
          <a:lstStyle/>
          <a:p>
            <a:pPr eaLnBrk="1" hangingPunct="1">
              <a:buFont typeface="Monotype Sorts" charset="0"/>
              <a:buNone/>
            </a:pPr>
            <a:endParaRPr lang="zh-CN" altLang="en-US" b="1">
              <a:latin typeface="+mn-ea"/>
              <a:cs typeface="宋体" charset="0"/>
            </a:endParaRPr>
          </a:p>
        </p:txBody>
      </p:sp>
      <p:sp>
        <p:nvSpPr>
          <p:cNvPr id="22" name="任意多边形 21"/>
          <p:cNvSpPr/>
          <p:nvPr/>
        </p:nvSpPr>
        <p:spPr>
          <a:xfrm>
            <a:off x="4462583" y="3740150"/>
            <a:ext cx="592445" cy="1041400"/>
          </a:xfrm>
          <a:custGeom>
            <a:avLst/>
            <a:gdLst>
              <a:gd name="connsiteX0" fmla="*/ 27517 w 1030817"/>
              <a:gd name="connsiteY0" fmla="*/ 1041400 h 1041400"/>
              <a:gd name="connsiteX1" fmla="*/ 167217 w 1030817"/>
              <a:gd name="connsiteY1" fmla="*/ 317500 h 1041400"/>
              <a:gd name="connsiteX2" fmla="*/ 1030817 w 1030817"/>
              <a:gd name="connsiteY2" fmla="*/ 0 h 1041400"/>
            </a:gdLst>
            <a:ahLst/>
            <a:cxnLst>
              <a:cxn ang="0">
                <a:pos x="connsiteX0" y="connsiteY0"/>
              </a:cxn>
              <a:cxn ang="0">
                <a:pos x="connsiteX1" y="connsiteY1"/>
              </a:cxn>
              <a:cxn ang="0">
                <a:pos x="connsiteX2" y="connsiteY2"/>
              </a:cxn>
            </a:cxnLst>
            <a:rect l="l" t="t" r="r" b="b"/>
            <a:pathLst>
              <a:path w="1030817" h="1041400">
                <a:moveTo>
                  <a:pt x="27517" y="1041400"/>
                </a:moveTo>
                <a:cubicBezTo>
                  <a:pt x="13758" y="766233"/>
                  <a:pt x="0" y="491067"/>
                  <a:pt x="167217" y="317500"/>
                </a:cubicBezTo>
                <a:cubicBezTo>
                  <a:pt x="334434" y="143933"/>
                  <a:pt x="682625" y="71966"/>
                  <a:pt x="1030817" y="0"/>
                </a:cubicBezTo>
              </a:path>
            </a:pathLst>
          </a:custGeom>
          <a:ln w="76200">
            <a:gradFill>
              <a:gsLst>
                <a:gs pos="100000">
                  <a:srgbClr val="11576A"/>
                </a:gs>
                <a:gs pos="0">
                  <a:srgbClr val="0EB1C8"/>
                </a:gs>
                <a:gs pos="100000">
                  <a:schemeClr val="accent1">
                    <a:tint val="23500"/>
                    <a:satMod val="160000"/>
                  </a:schemeClr>
                </a:gs>
              </a:gsLst>
              <a:lin ang="5400000" scaled="0"/>
            </a:gra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6" name="组合 25"/>
          <p:cNvGrpSpPr/>
          <p:nvPr/>
        </p:nvGrpSpPr>
        <p:grpSpPr>
          <a:xfrm>
            <a:off x="7970454" y="3740152"/>
            <a:ext cx="1701845" cy="1062557"/>
            <a:chOff x="6045754" y="2882900"/>
            <a:chExt cx="1701845" cy="1062557"/>
          </a:xfrm>
        </p:grpSpPr>
        <p:sp>
          <p:nvSpPr>
            <p:cNvPr id="27" name="任意多边形 26"/>
            <p:cNvSpPr/>
            <p:nvPr/>
          </p:nvSpPr>
          <p:spPr>
            <a:xfrm>
              <a:off x="6045754" y="2882900"/>
              <a:ext cx="804847" cy="1041400"/>
            </a:xfrm>
            <a:custGeom>
              <a:avLst/>
              <a:gdLst>
                <a:gd name="connsiteX0" fmla="*/ 27517 w 1030817"/>
                <a:gd name="connsiteY0" fmla="*/ 1041400 h 1041400"/>
                <a:gd name="connsiteX1" fmla="*/ 167217 w 1030817"/>
                <a:gd name="connsiteY1" fmla="*/ 317500 h 1041400"/>
                <a:gd name="connsiteX2" fmla="*/ 1030817 w 1030817"/>
                <a:gd name="connsiteY2" fmla="*/ 0 h 1041400"/>
              </a:gdLst>
              <a:ahLst/>
              <a:cxnLst>
                <a:cxn ang="0">
                  <a:pos x="connsiteX0" y="connsiteY0"/>
                </a:cxn>
                <a:cxn ang="0">
                  <a:pos x="connsiteX1" y="connsiteY1"/>
                </a:cxn>
                <a:cxn ang="0">
                  <a:pos x="connsiteX2" y="connsiteY2"/>
                </a:cxn>
              </a:cxnLst>
              <a:rect l="l" t="t" r="r" b="b"/>
              <a:pathLst>
                <a:path w="1030817" h="1041400">
                  <a:moveTo>
                    <a:pt x="27517" y="1041400"/>
                  </a:moveTo>
                  <a:cubicBezTo>
                    <a:pt x="13758" y="766233"/>
                    <a:pt x="0" y="491067"/>
                    <a:pt x="167217" y="317500"/>
                  </a:cubicBezTo>
                  <a:cubicBezTo>
                    <a:pt x="334434" y="143933"/>
                    <a:pt x="682625" y="71966"/>
                    <a:pt x="1030817" y="0"/>
                  </a:cubicBezTo>
                </a:path>
              </a:pathLst>
            </a:custGeom>
            <a:ln w="76200">
              <a:gradFill>
                <a:gsLst>
                  <a:gs pos="100000">
                    <a:srgbClr val="11576A"/>
                  </a:gs>
                  <a:gs pos="0">
                    <a:srgbClr val="0EB1C8"/>
                  </a:gs>
                  <a:gs pos="100000">
                    <a:schemeClr val="accent1">
                      <a:tint val="23500"/>
                      <a:satMod val="160000"/>
                    </a:schemeClr>
                  </a:gs>
                </a:gsLst>
                <a:lin ang="5400000" scaled="0"/>
              </a:gradFill>
              <a:tailEnd type="triangle"/>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 Box 8"/>
            <p:cNvSpPr txBox="1">
              <a:spLocks noChangeArrowheads="1"/>
            </p:cNvSpPr>
            <p:nvPr/>
          </p:nvSpPr>
          <p:spPr bwMode="auto">
            <a:xfrm>
              <a:off x="7101268" y="3299126"/>
              <a:ext cx="64633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zh-CN" altLang="en-US" sz="1800" b="1" dirty="0">
                  <a:solidFill>
                    <a:srgbClr val="11576A"/>
                  </a:solidFill>
                  <a:latin typeface="+mn-ea"/>
                  <a:ea typeface="+mn-ea"/>
                  <a:cs typeface="宋体" charset="0"/>
                </a:rPr>
                <a:t>软件</a:t>
              </a:r>
              <a:endParaRPr lang="en-US" altLang="zh-CN" sz="1800" b="1" dirty="0">
                <a:solidFill>
                  <a:srgbClr val="11576A"/>
                </a:solidFill>
                <a:latin typeface="+mn-ea"/>
                <a:ea typeface="+mn-ea"/>
                <a:cs typeface="宋体" charset="0"/>
              </a:endParaRPr>
            </a:p>
            <a:p>
              <a:pPr eaLnBrk="1" hangingPunct="1">
                <a:buFont typeface="Monotype Sorts" charset="0"/>
                <a:buNone/>
              </a:pPr>
              <a:r>
                <a:rPr lang="zh-CN" altLang="en-US" sz="1800" b="1" dirty="0">
                  <a:solidFill>
                    <a:srgbClr val="11576A"/>
                  </a:solidFill>
                  <a:latin typeface="+mn-ea"/>
                  <a:ea typeface="+mn-ea"/>
                  <a:cs typeface="宋体" charset="0"/>
                </a:rPr>
                <a:t>解决</a:t>
              </a:r>
              <a:endParaRPr lang="en-US" altLang="zh-CN" sz="1800" b="1" dirty="0">
                <a:solidFill>
                  <a:srgbClr val="11576A"/>
                </a:solidFill>
                <a:latin typeface="+mn-ea"/>
                <a:ea typeface="+mn-ea"/>
                <a:cs typeface="宋体" charset="0"/>
              </a:endParaRPr>
            </a:p>
          </p:txBody>
        </p:sp>
      </p:grpSp>
      <p:sp>
        <p:nvSpPr>
          <p:cNvPr id="29" name="Rectangle 13"/>
          <p:cNvSpPr>
            <a:spLocks noChangeAspect="1" noChangeArrowheads="1"/>
          </p:cNvSpPr>
          <p:nvPr/>
        </p:nvSpPr>
        <p:spPr bwMode="auto">
          <a:xfrm>
            <a:off x="5549458" y="1924050"/>
            <a:ext cx="1163264" cy="79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eaLnBrk="1" hangingPunct="1">
              <a:buFont typeface="Monotype Sorts" charset="0"/>
              <a:buNone/>
            </a:pPr>
            <a:r>
              <a:rPr lang="zh-CN" altLang="en-US" b="1" dirty="0">
                <a:solidFill>
                  <a:srgbClr val="11576A"/>
                </a:solidFill>
                <a:latin typeface="+mn-ea"/>
                <a:cs typeface="宋体" charset="0"/>
              </a:rPr>
              <a:t>临界区</a:t>
            </a:r>
            <a:endParaRPr lang="en-US" altLang="zh-CN" b="1" dirty="0">
              <a:solidFill>
                <a:srgbClr val="11576A"/>
              </a:solidFill>
              <a:latin typeface="+mn-ea"/>
              <a:cs typeface="宋体" charset="0"/>
            </a:endParaRPr>
          </a:p>
        </p:txBody>
      </p:sp>
      <p:sp>
        <p:nvSpPr>
          <p:cNvPr id="30" name="Rectangle 15"/>
          <p:cNvSpPr>
            <a:spLocks noChangeAspect="1" noChangeArrowheads="1"/>
          </p:cNvSpPr>
          <p:nvPr/>
        </p:nvSpPr>
        <p:spPr bwMode="auto">
          <a:xfrm>
            <a:off x="6872023" y="1924050"/>
            <a:ext cx="1053434" cy="79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eaLnBrk="1" hangingPunct="1">
              <a:buFont typeface="Monotype Sorts" charset="0"/>
              <a:buNone/>
            </a:pPr>
            <a:r>
              <a:rPr lang="zh-CN" altLang="en-US" b="1" dirty="0">
                <a:solidFill>
                  <a:srgbClr val="11576A"/>
                </a:solidFill>
                <a:latin typeface="+mn-ea"/>
                <a:cs typeface="宋体" charset="0"/>
              </a:rPr>
              <a:t>管程</a:t>
            </a:r>
            <a:endParaRPr lang="en-US" altLang="zh-CN" b="1" dirty="0">
              <a:solidFill>
                <a:srgbClr val="11576A"/>
              </a:solidFill>
              <a:latin typeface="+mn-ea"/>
              <a:cs typeface="宋体" charset="0"/>
            </a:endParaRPr>
          </a:p>
        </p:txBody>
      </p:sp>
      <p:sp>
        <p:nvSpPr>
          <p:cNvPr id="2" name="标题 1">
            <a:extLst>
              <a:ext uri="{FF2B5EF4-FFF2-40B4-BE49-F238E27FC236}">
                <a16:creationId xmlns:a16="http://schemas.microsoft.com/office/drawing/2014/main" id="{66C37BA1-913C-9DF5-E4BA-7B903D4CAA44}"/>
              </a:ext>
            </a:extLst>
          </p:cNvPr>
          <p:cNvSpPr>
            <a:spLocks noGrp="1"/>
          </p:cNvSpPr>
          <p:nvPr>
            <p:ph type="title"/>
          </p:nvPr>
        </p:nvSpPr>
        <p:spPr/>
        <p:txBody>
          <a:bodyPr>
            <a:normAutofit/>
          </a:bodyPr>
          <a:lstStyle/>
          <a:p>
            <a:r>
              <a:rPr lang="zh-CN" altLang="en-US" dirty="0"/>
              <a:t>基本同步方法</a:t>
            </a:r>
          </a:p>
        </p:txBody>
      </p:sp>
    </p:spTree>
    <p:extLst>
      <p:ext uri="{BB962C8B-B14F-4D97-AF65-F5344CB8AC3E}">
        <p14:creationId xmlns:p14="http://schemas.microsoft.com/office/powerpoint/2010/main" val="8654234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prstGeom prst="rect">
            <a:avLst/>
          </a:prstGeom>
        </p:spPr>
        <p:txBody>
          <a:bodyPr/>
          <a:lstStyle/>
          <a:p>
            <a:pPr>
              <a:defRPr/>
            </a:pPr>
            <a:fld id="{735FD82A-B7E6-45EF-A6AD-CFE05C0DE389}" type="slidenum">
              <a:rPr lang="en-US" altLang="ko-KR" smtClean="0"/>
              <a:pPr>
                <a:defRPr/>
              </a:pPr>
              <a:t>55</a:t>
            </a:fld>
            <a:endParaRPr lang="en-US" altLang="ko-KR"/>
          </a:p>
        </p:txBody>
      </p:sp>
      <p:sp>
        <p:nvSpPr>
          <p:cNvPr id="2" name="标题 1"/>
          <p:cNvSpPr>
            <a:spLocks noGrp="1"/>
          </p:cNvSpPr>
          <p:nvPr>
            <p:ph type="title"/>
          </p:nvPr>
        </p:nvSpPr>
        <p:spPr>
          <a:prstGeom prst="rect">
            <a:avLst/>
          </a:prstGeom>
        </p:spPr>
        <p:txBody>
          <a:bodyPr/>
          <a:lstStyle/>
          <a:p>
            <a:r>
              <a:rPr lang="zh-CN" altLang="en-US" dirty="0"/>
              <a:t>你需要知道的一些事</a:t>
            </a:r>
          </a:p>
        </p:txBody>
      </p:sp>
      <p:sp>
        <p:nvSpPr>
          <p:cNvPr id="3" name="内容占位符 2"/>
          <p:cNvSpPr>
            <a:spLocks noGrp="1"/>
          </p:cNvSpPr>
          <p:nvPr>
            <p:ph idx="1"/>
          </p:nvPr>
        </p:nvSpPr>
        <p:spPr>
          <a:prstGeom prst="rect">
            <a:avLst/>
          </a:prstGeom>
        </p:spPr>
        <p:txBody>
          <a:bodyPr>
            <a:normAutofit fontScale="92500" lnSpcReduction="10000"/>
          </a:bodyPr>
          <a:lstStyle/>
          <a:p>
            <a:r>
              <a:rPr lang="zh-CN" altLang="en-US" dirty="0"/>
              <a:t>没有任何一个哲学家因操作系统的研究被饿死</a:t>
            </a:r>
            <a:endParaRPr lang="en-US" altLang="zh-CN" dirty="0"/>
          </a:p>
          <a:p>
            <a:r>
              <a:rPr lang="zh-CN" altLang="en-US" dirty="0"/>
              <a:t>哲学家就餐问题，或类似问题，极少在工程问题中出现</a:t>
            </a:r>
            <a:endParaRPr lang="en-US" altLang="zh-CN" dirty="0"/>
          </a:p>
          <a:p>
            <a:r>
              <a:rPr lang="zh-CN" altLang="en-US" dirty="0">
                <a:solidFill>
                  <a:srgbClr val="FF0000"/>
                </a:solidFill>
              </a:rPr>
              <a:t>锁机制的使用远超过信号量</a:t>
            </a:r>
            <a:endParaRPr lang="en-US" altLang="zh-CN" dirty="0">
              <a:solidFill>
                <a:srgbClr val="FF0000"/>
              </a:solidFill>
            </a:endParaRPr>
          </a:p>
          <a:p>
            <a:r>
              <a:rPr lang="zh-CN" altLang="en-US" dirty="0"/>
              <a:t>操作系统通常仅向用户提供最简单的同步机制，其他内容由用户自主开发或第三方完成</a:t>
            </a:r>
            <a:endParaRPr lang="en-US" altLang="zh-CN" dirty="0"/>
          </a:p>
          <a:p>
            <a:r>
              <a:rPr lang="zh-CN" altLang="en-US" dirty="0"/>
              <a:t>操作系统的内核代码中反而缺少好的管理</a:t>
            </a:r>
            <a:endParaRPr lang="en-US" altLang="zh-CN" dirty="0"/>
          </a:p>
          <a:p>
            <a:r>
              <a:rPr lang="zh-CN" altLang="en-US" dirty="0"/>
              <a:t>并发与同步引起的错误是极难发现和消除的，目前没有很好的工具和手段</a:t>
            </a:r>
            <a:endParaRPr lang="en-US" altLang="zh-CN" dirty="0"/>
          </a:p>
          <a:p>
            <a:r>
              <a:rPr lang="zh-CN" altLang="en-US" dirty="0"/>
              <a:t>管程在</a:t>
            </a:r>
            <a:r>
              <a:rPr lang="en-US" altLang="zh-CN" dirty="0"/>
              <a:t>C++</a:t>
            </a:r>
            <a:r>
              <a:rPr lang="zh-CN" altLang="en-US" dirty="0"/>
              <a:t>中没有支持，在</a:t>
            </a:r>
            <a:r>
              <a:rPr lang="en-US" altLang="zh-CN" dirty="0"/>
              <a:t>JAVA</a:t>
            </a:r>
            <a:r>
              <a:rPr lang="zh-CN" altLang="en-US" dirty="0"/>
              <a:t>中也没有完整的实现</a:t>
            </a:r>
            <a:endParaRPr lang="en-US" altLang="zh-CN" dirty="0"/>
          </a:p>
          <a:p>
            <a:r>
              <a:rPr lang="zh-CN" altLang="en-US" dirty="0"/>
              <a:t>锁是一种消极的机制，改进的方案是</a:t>
            </a:r>
            <a:r>
              <a:rPr lang="zh-CN" altLang="en-US" dirty="0">
                <a:solidFill>
                  <a:srgbClr val="FF0000"/>
                </a:solidFill>
              </a:rPr>
              <a:t>事务型内存</a:t>
            </a:r>
            <a:endParaRPr lang="en-US" altLang="zh-CN" dirty="0">
              <a:solidFill>
                <a:srgbClr val="FF0000"/>
              </a:solidFill>
            </a:endParaRPr>
          </a:p>
        </p:txBody>
      </p:sp>
      <p:sp>
        <p:nvSpPr>
          <p:cNvPr id="4" name="日期占位符 3"/>
          <p:cNvSpPr>
            <a:spLocks noGrp="1"/>
          </p:cNvSpPr>
          <p:nvPr>
            <p:ph type="dt" sz="half" idx="4294967295"/>
          </p:nvPr>
        </p:nvSpPr>
        <p:spPr>
          <a:xfrm>
            <a:off x="0" y="6508750"/>
            <a:ext cx="3352800" cy="304800"/>
          </a:xfrm>
          <a:prstGeom prst="rect">
            <a:avLst/>
          </a:prstGeom>
        </p:spPr>
        <p:txBody>
          <a:bodyPr/>
          <a:lstStyle/>
          <a:p>
            <a:pPr>
              <a:defRPr/>
            </a:pPr>
            <a:r>
              <a:rPr lang="en-US" altLang="zh-CN"/>
              <a:t>Operating System</a:t>
            </a:r>
            <a:endParaRPr lang="en-US" altLang="ko-KR"/>
          </a:p>
        </p:txBody>
      </p:sp>
      <p:sp>
        <p:nvSpPr>
          <p:cNvPr id="5" name="页脚占位符 4"/>
          <p:cNvSpPr>
            <a:spLocks noGrp="1"/>
          </p:cNvSpPr>
          <p:nvPr>
            <p:ph type="ftr" sz="quarter" idx="4294967295"/>
          </p:nvPr>
        </p:nvSpPr>
        <p:spPr>
          <a:xfrm>
            <a:off x="8331200" y="6508750"/>
            <a:ext cx="3860800" cy="304800"/>
          </a:xfrm>
          <a:prstGeom prst="rect">
            <a:avLst/>
          </a:prstGeom>
        </p:spPr>
        <p:txBody>
          <a:bodyPr/>
          <a:lstStyle/>
          <a:p>
            <a:pPr>
              <a:defRPr/>
            </a:pPr>
            <a:r>
              <a:rPr lang="en-US" altLang="zh-CN"/>
              <a:t>CITS, NanKai University</a:t>
            </a:r>
            <a:endParaRPr lang="en-US" altLang="ko-KR"/>
          </a:p>
        </p:txBody>
      </p:sp>
    </p:spTree>
    <p:extLst>
      <p:ext uri="{BB962C8B-B14F-4D97-AF65-F5344CB8AC3E}">
        <p14:creationId xmlns:p14="http://schemas.microsoft.com/office/powerpoint/2010/main" val="39563734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prstGeom prst="rect">
            <a:avLst/>
          </a:prstGeom>
        </p:spPr>
        <p:txBody>
          <a:bodyPr/>
          <a:lstStyle/>
          <a:p>
            <a:pPr>
              <a:defRPr/>
            </a:pPr>
            <a:fld id="{735FD82A-B7E6-45EF-A6AD-CFE05C0DE389}" type="slidenum">
              <a:rPr lang="en-US" altLang="ko-KR" smtClean="0"/>
              <a:pPr>
                <a:defRPr/>
              </a:pPr>
              <a:t>56</a:t>
            </a:fld>
            <a:endParaRPr lang="en-US" altLang="ko-KR"/>
          </a:p>
        </p:txBody>
      </p:sp>
      <p:sp>
        <p:nvSpPr>
          <p:cNvPr id="2" name="标题 1"/>
          <p:cNvSpPr>
            <a:spLocks noGrp="1"/>
          </p:cNvSpPr>
          <p:nvPr>
            <p:ph type="title"/>
          </p:nvPr>
        </p:nvSpPr>
        <p:spPr>
          <a:prstGeom prst="rect">
            <a:avLst/>
          </a:prstGeom>
        </p:spPr>
        <p:txBody>
          <a:bodyPr/>
          <a:lstStyle/>
          <a:p>
            <a:r>
              <a:rPr lang="zh-CN" altLang="en-US" dirty="0"/>
              <a:t>关于锁机制的实现</a:t>
            </a:r>
          </a:p>
        </p:txBody>
      </p:sp>
      <p:sp>
        <p:nvSpPr>
          <p:cNvPr id="3" name="内容占位符 2"/>
          <p:cNvSpPr>
            <a:spLocks noGrp="1"/>
          </p:cNvSpPr>
          <p:nvPr>
            <p:ph idx="1"/>
          </p:nvPr>
        </p:nvSpPr>
        <p:spPr>
          <a:prstGeom prst="rect">
            <a:avLst/>
          </a:prstGeom>
        </p:spPr>
        <p:txBody>
          <a:bodyPr/>
          <a:lstStyle/>
          <a:p>
            <a:r>
              <a:rPr lang="en-US" altLang="zh-CN" dirty="0"/>
              <a:t>Test-and-Set</a:t>
            </a:r>
            <a:r>
              <a:rPr lang="zh-CN" altLang="en-US" dirty="0"/>
              <a:t>是两个内存操作</a:t>
            </a:r>
            <a:endParaRPr lang="en-US" altLang="zh-CN" dirty="0"/>
          </a:p>
          <a:p>
            <a:r>
              <a:rPr lang="zh-CN" altLang="en-US" dirty="0"/>
              <a:t>如何在</a:t>
            </a:r>
            <a:r>
              <a:rPr lang="en-US" altLang="zh-CN" dirty="0"/>
              <a:t>RISC</a:t>
            </a:r>
            <a:r>
              <a:rPr lang="zh-CN" altLang="en-US" dirty="0"/>
              <a:t>指令中实现？</a:t>
            </a:r>
            <a:endParaRPr lang="en-US" altLang="zh-CN" dirty="0"/>
          </a:p>
          <a:p>
            <a:r>
              <a:rPr lang="en-US" altLang="zh-CN" dirty="0"/>
              <a:t>Exclusive Monitor</a:t>
            </a:r>
          </a:p>
          <a:p>
            <a:r>
              <a:rPr lang="en-US" altLang="zh-CN" dirty="0"/>
              <a:t>Load-Exclusive &amp;&amp; Store-Conditional</a:t>
            </a:r>
          </a:p>
          <a:p>
            <a:endParaRPr lang="zh-CN" altLang="en-US" dirty="0"/>
          </a:p>
        </p:txBody>
      </p:sp>
      <p:pic>
        <p:nvPicPr>
          <p:cNvPr id="1026" name="Picture 2" descr="http://5b0988e595225.cdn.sohucs.com/images/20180818/21d6dae6505248329d06cbca1ce224e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324" y="3572842"/>
            <a:ext cx="6289352" cy="2952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71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57</a:t>
            </a:fld>
            <a:endParaRPr lang="en-US" altLang="ko-KR"/>
          </a:p>
        </p:txBody>
      </p:sp>
      <p:sp>
        <p:nvSpPr>
          <p:cNvPr id="11" name="标题 10"/>
          <p:cNvSpPr>
            <a:spLocks noGrp="1"/>
          </p:cNvSpPr>
          <p:nvPr>
            <p:ph type="title"/>
          </p:nvPr>
        </p:nvSpPr>
        <p:spPr>
          <a:xfrm>
            <a:off x="0" y="2996952"/>
            <a:ext cx="12192000" cy="680403"/>
          </a:xfrm>
        </p:spPr>
        <p:txBody>
          <a:bodyPr>
            <a:normAutofit fontScale="90000"/>
          </a:bodyPr>
          <a:lstStyle/>
          <a:p>
            <a:pPr algn="ctr"/>
            <a:r>
              <a:rPr lang="zh-CN" altLang="en-US" dirty="0"/>
              <a:t>为什么程序员倾向于锁，而不是信号量</a:t>
            </a:r>
            <a:r>
              <a:rPr lang="en-US" altLang="zh-CN" dirty="0"/>
              <a:t>?</a:t>
            </a:r>
            <a:endParaRPr lang="zh-CN" altLang="en-US" dirty="0"/>
          </a:p>
        </p:txBody>
      </p:sp>
    </p:spTree>
    <p:extLst>
      <p:ext uri="{BB962C8B-B14F-4D97-AF65-F5344CB8AC3E}">
        <p14:creationId xmlns:p14="http://schemas.microsoft.com/office/powerpoint/2010/main" val="23125922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39415" y="1628800"/>
            <a:ext cx="5143536" cy="400110"/>
            <a:chOff x="1475656" y="987574"/>
            <a:chExt cx="4195319" cy="400110"/>
          </a:xfrm>
        </p:grpSpPr>
        <p:sp>
          <p:nvSpPr>
            <p:cNvPr id="24584" name="TextBox 4"/>
            <p:cNvSpPr txBox="1">
              <a:spLocks noChangeArrowheads="1"/>
            </p:cNvSpPr>
            <p:nvPr/>
          </p:nvSpPr>
          <p:spPr bwMode="auto">
            <a:xfrm>
              <a:off x="1798763" y="987574"/>
              <a:ext cx="3872212" cy="400110"/>
            </a:xfrm>
            <a:prstGeom prst="rect">
              <a:avLst/>
            </a:prstGeom>
            <a:noFill/>
            <a:ln w="9525">
              <a:noFill/>
              <a:miter lim="800000"/>
              <a:headEnd/>
              <a:tailEnd/>
            </a:ln>
          </p:spPr>
          <p:txBody>
            <a:bodyPr wrap="square">
              <a:spAutoFit/>
            </a:bodyPr>
            <a:lstStyle/>
            <a:p>
              <a:pPr>
                <a:buNone/>
              </a:pPr>
              <a:r>
                <a:rPr lang="en-US" altLang="zh-CN" sz="2000" b="1" dirty="0">
                  <a:solidFill>
                    <a:srgbClr val="11576A"/>
                  </a:solidFill>
                  <a:latin typeface="微软雅黑" pitchFamily="34" charset="-122"/>
                  <a:ea typeface="微软雅黑" pitchFamily="34" charset="-122"/>
                  <a:cs typeface="宋体" charset="0"/>
                </a:rPr>
                <a:t>PC</a:t>
              </a:r>
              <a:r>
                <a:rPr lang="zh-CN" altLang="en-US" sz="2000" b="1" dirty="0">
                  <a:solidFill>
                    <a:srgbClr val="11576A"/>
                  </a:solidFill>
                  <a:latin typeface="微软雅黑" pitchFamily="34" charset="-122"/>
                  <a:ea typeface="微软雅黑" pitchFamily="34" charset="-122"/>
                  <a:cs typeface="宋体" charset="0"/>
                </a:rPr>
                <a:t>跳转，但代价远超过函数调用</a:t>
              </a:r>
            </a:p>
          </p:txBody>
        </p:sp>
        <p:sp>
          <p:nvSpPr>
            <p:cNvPr id="24585" name="矩形 6"/>
            <p:cNvSpPr>
              <a:spLocks noChangeArrowheads="1"/>
            </p:cNvSpPr>
            <p:nvPr/>
          </p:nvSpPr>
          <p:spPr bwMode="auto">
            <a:xfrm>
              <a:off x="1475656" y="987574"/>
              <a:ext cx="264375" cy="369332"/>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grpSp>
        <p:nvGrpSpPr>
          <p:cNvPr id="5" name="组合 4"/>
          <p:cNvGrpSpPr/>
          <p:nvPr/>
        </p:nvGrpSpPr>
        <p:grpSpPr>
          <a:xfrm>
            <a:off x="767408" y="1980945"/>
            <a:ext cx="3931091" cy="3268281"/>
            <a:chOff x="1403648" y="1339717"/>
            <a:chExt cx="3931091" cy="3268281"/>
          </a:xfrm>
        </p:grpSpPr>
        <p:sp>
          <p:nvSpPr>
            <p:cNvPr id="24" name="TextBox 7"/>
            <p:cNvSpPr txBox="1">
              <a:spLocks noChangeArrowheads="1"/>
            </p:cNvSpPr>
            <p:nvPr/>
          </p:nvSpPr>
          <p:spPr bwMode="auto">
            <a:xfrm>
              <a:off x="1403648" y="1339717"/>
              <a:ext cx="3508584" cy="400110"/>
            </a:xfrm>
            <a:prstGeom prst="rect">
              <a:avLst/>
            </a:prstGeom>
            <a:noFill/>
            <a:ln w="9525">
              <a:noFill/>
              <a:miter lim="800000"/>
              <a:headEnd/>
              <a:tailEnd/>
            </a:ln>
          </p:spPr>
          <p:txBody>
            <a:bodyPr wrap="square">
              <a:spAutoFit/>
            </a:bodyPr>
            <a:lstStyle/>
            <a:p>
              <a:pPr lvl="1">
                <a:buNone/>
              </a:pPr>
              <a:r>
                <a:rPr lang="zh-CN" altLang="en-US" sz="2000" b="1" dirty="0">
                  <a:solidFill>
                    <a:srgbClr val="11576A"/>
                  </a:solidFill>
                  <a:latin typeface="微软雅黑" pitchFamily="34" charset="-122"/>
                  <a:ea typeface="微软雅黑" pitchFamily="34" charset="-122"/>
                  <a:cs typeface="宋体" charset="0"/>
                </a:rPr>
                <a:t>开销：</a:t>
              </a:r>
            </a:p>
          </p:txBody>
        </p:sp>
        <p:sp>
          <p:nvSpPr>
            <p:cNvPr id="43" name="TextBox 7"/>
            <p:cNvSpPr txBox="1">
              <a:spLocks noChangeArrowheads="1"/>
            </p:cNvSpPr>
            <p:nvPr/>
          </p:nvSpPr>
          <p:spPr bwMode="auto">
            <a:xfrm>
              <a:off x="2161199" y="1718800"/>
              <a:ext cx="3172054" cy="400110"/>
            </a:xfrm>
            <a:prstGeom prst="rect">
              <a:avLst/>
            </a:prstGeom>
            <a:noFill/>
            <a:ln w="9525">
              <a:noFill/>
              <a:miter lim="800000"/>
              <a:headEnd/>
              <a:tailEnd/>
            </a:ln>
          </p:spPr>
          <p:txBody>
            <a:bodyPr wrap="square">
              <a:spAutoFit/>
            </a:bodyPr>
            <a:lstStyle/>
            <a:p>
              <a:pPr marL="0" lvl="2"/>
              <a:r>
                <a:rPr lang="zh-CN" altLang="en-US" sz="2000" b="1" dirty="0">
                  <a:solidFill>
                    <a:srgbClr val="11576A"/>
                  </a:solidFill>
                  <a:latin typeface="微软雅黑" pitchFamily="34" charset="-122"/>
                  <a:ea typeface="微软雅黑" pitchFamily="34" charset="-122"/>
                  <a:cs typeface="宋体" charset="0"/>
                </a:rPr>
                <a:t>引导机制</a:t>
              </a:r>
            </a:p>
          </p:txBody>
        </p:sp>
        <p:pic>
          <p:nvPicPr>
            <p:cNvPr id="44" name="图片 8" descr="小点1.png"/>
            <p:cNvPicPr>
              <a:picLocks noChangeAspect="1"/>
            </p:cNvPicPr>
            <p:nvPr/>
          </p:nvPicPr>
          <p:blipFill>
            <a:blip r:embed="rId2"/>
            <a:srcRect/>
            <a:stretch>
              <a:fillRect/>
            </a:stretch>
          </p:blipFill>
          <p:spPr bwMode="auto">
            <a:xfrm>
              <a:off x="1979712" y="1833102"/>
              <a:ext cx="149225" cy="149225"/>
            </a:xfrm>
            <a:prstGeom prst="rect">
              <a:avLst/>
            </a:prstGeom>
            <a:noFill/>
            <a:ln w="9525">
              <a:noFill/>
              <a:miter lim="800000"/>
              <a:headEnd/>
              <a:tailEnd/>
            </a:ln>
          </p:spPr>
        </p:pic>
        <p:sp>
          <p:nvSpPr>
            <p:cNvPr id="51" name="TextBox 7"/>
            <p:cNvSpPr txBox="1">
              <a:spLocks noChangeArrowheads="1"/>
            </p:cNvSpPr>
            <p:nvPr/>
          </p:nvSpPr>
          <p:spPr bwMode="auto">
            <a:xfrm>
              <a:off x="2162685" y="2075990"/>
              <a:ext cx="3172054" cy="400110"/>
            </a:xfrm>
            <a:prstGeom prst="rect">
              <a:avLst/>
            </a:prstGeom>
            <a:noFill/>
            <a:ln w="9525">
              <a:noFill/>
              <a:miter lim="800000"/>
              <a:headEnd/>
              <a:tailEnd/>
            </a:ln>
          </p:spPr>
          <p:txBody>
            <a:bodyPr wrap="square">
              <a:spAutoFit/>
            </a:bodyPr>
            <a:lstStyle/>
            <a:p>
              <a:pPr marL="0" lvl="2"/>
              <a:r>
                <a:rPr lang="zh-CN" altLang="en-US" sz="2000" b="1" dirty="0">
                  <a:solidFill>
                    <a:srgbClr val="11576A"/>
                  </a:solidFill>
                  <a:latin typeface="微软雅黑" pitchFamily="34" charset="-122"/>
                  <a:ea typeface="微软雅黑" pitchFamily="34" charset="-122"/>
                  <a:cs typeface="宋体" charset="0"/>
                </a:rPr>
                <a:t>建立内核堆栈</a:t>
              </a:r>
            </a:p>
          </p:txBody>
        </p:sp>
        <p:pic>
          <p:nvPicPr>
            <p:cNvPr id="52" name="图片 8" descr="小点1.png"/>
            <p:cNvPicPr>
              <a:picLocks noChangeAspect="1"/>
            </p:cNvPicPr>
            <p:nvPr/>
          </p:nvPicPr>
          <p:blipFill>
            <a:blip r:embed="rId2"/>
            <a:srcRect/>
            <a:stretch>
              <a:fillRect/>
            </a:stretch>
          </p:blipFill>
          <p:spPr bwMode="auto">
            <a:xfrm>
              <a:off x="1981198" y="2190292"/>
              <a:ext cx="149225" cy="149225"/>
            </a:xfrm>
            <a:prstGeom prst="rect">
              <a:avLst/>
            </a:prstGeom>
            <a:noFill/>
            <a:ln w="9525">
              <a:noFill/>
              <a:miter lim="800000"/>
              <a:headEnd/>
              <a:tailEnd/>
            </a:ln>
          </p:spPr>
        </p:pic>
        <p:sp>
          <p:nvSpPr>
            <p:cNvPr id="53" name="TextBox 7"/>
            <p:cNvSpPr txBox="1">
              <a:spLocks noChangeArrowheads="1"/>
            </p:cNvSpPr>
            <p:nvPr/>
          </p:nvSpPr>
          <p:spPr bwMode="auto">
            <a:xfrm>
              <a:off x="2161199" y="2426784"/>
              <a:ext cx="3172054" cy="400110"/>
            </a:xfrm>
            <a:prstGeom prst="rect">
              <a:avLst/>
            </a:prstGeom>
            <a:noFill/>
            <a:ln w="9525">
              <a:noFill/>
              <a:miter lim="800000"/>
              <a:headEnd/>
              <a:tailEnd/>
            </a:ln>
          </p:spPr>
          <p:txBody>
            <a:bodyPr wrap="square">
              <a:spAutoFit/>
            </a:bodyPr>
            <a:lstStyle/>
            <a:p>
              <a:pPr marL="0" lvl="2"/>
              <a:r>
                <a:rPr lang="zh-CN" altLang="en-US" sz="2000" b="1" dirty="0">
                  <a:solidFill>
                    <a:srgbClr val="11576A"/>
                  </a:solidFill>
                  <a:latin typeface="微软雅黑" pitchFamily="34" charset="-122"/>
                  <a:ea typeface="微软雅黑" pitchFamily="34" charset="-122"/>
                  <a:cs typeface="宋体" charset="0"/>
                </a:rPr>
                <a:t>验证参数</a:t>
              </a:r>
            </a:p>
          </p:txBody>
        </p:sp>
        <p:pic>
          <p:nvPicPr>
            <p:cNvPr id="54" name="图片 8" descr="小点1.png"/>
            <p:cNvPicPr>
              <a:picLocks noChangeAspect="1"/>
            </p:cNvPicPr>
            <p:nvPr/>
          </p:nvPicPr>
          <p:blipFill>
            <a:blip r:embed="rId2"/>
            <a:srcRect/>
            <a:stretch>
              <a:fillRect/>
            </a:stretch>
          </p:blipFill>
          <p:spPr bwMode="auto">
            <a:xfrm>
              <a:off x="1979712" y="2541086"/>
              <a:ext cx="149225" cy="149225"/>
            </a:xfrm>
            <a:prstGeom prst="rect">
              <a:avLst/>
            </a:prstGeom>
            <a:noFill/>
            <a:ln w="9525">
              <a:noFill/>
              <a:miter lim="800000"/>
              <a:headEnd/>
              <a:tailEnd/>
            </a:ln>
          </p:spPr>
        </p:pic>
        <p:sp>
          <p:nvSpPr>
            <p:cNvPr id="55" name="TextBox 7"/>
            <p:cNvSpPr txBox="1">
              <a:spLocks noChangeArrowheads="1"/>
            </p:cNvSpPr>
            <p:nvPr/>
          </p:nvSpPr>
          <p:spPr bwMode="auto">
            <a:xfrm>
              <a:off x="2162685" y="2783974"/>
              <a:ext cx="3172054" cy="707886"/>
            </a:xfrm>
            <a:prstGeom prst="rect">
              <a:avLst/>
            </a:prstGeom>
            <a:noFill/>
            <a:ln w="9525">
              <a:noFill/>
              <a:miter lim="800000"/>
              <a:headEnd/>
              <a:tailEnd/>
            </a:ln>
          </p:spPr>
          <p:txBody>
            <a:bodyPr wrap="square">
              <a:spAutoFit/>
            </a:bodyPr>
            <a:lstStyle/>
            <a:p>
              <a:pPr marL="0" lvl="2"/>
              <a:r>
                <a:rPr lang="zh-CN" altLang="en-US" sz="2000" b="1" dirty="0">
                  <a:solidFill>
                    <a:srgbClr val="11576A"/>
                  </a:solidFill>
                  <a:latin typeface="微软雅黑" pitchFamily="34" charset="-122"/>
                  <a:ea typeface="微软雅黑" pitchFamily="34" charset="-122"/>
                  <a:cs typeface="宋体" charset="0"/>
                </a:rPr>
                <a:t>内核态映射到用户态的地址空间</a:t>
              </a:r>
            </a:p>
          </p:txBody>
        </p:sp>
        <p:pic>
          <p:nvPicPr>
            <p:cNvPr id="56" name="图片 8" descr="小点1.png"/>
            <p:cNvPicPr>
              <a:picLocks noChangeAspect="1"/>
            </p:cNvPicPr>
            <p:nvPr/>
          </p:nvPicPr>
          <p:blipFill>
            <a:blip r:embed="rId2"/>
            <a:srcRect/>
            <a:stretch>
              <a:fillRect/>
            </a:stretch>
          </p:blipFill>
          <p:spPr bwMode="auto">
            <a:xfrm>
              <a:off x="1981198" y="2898276"/>
              <a:ext cx="149225" cy="149225"/>
            </a:xfrm>
            <a:prstGeom prst="rect">
              <a:avLst/>
            </a:prstGeom>
            <a:noFill/>
            <a:ln w="9525">
              <a:noFill/>
              <a:miter lim="800000"/>
              <a:headEnd/>
              <a:tailEnd/>
            </a:ln>
          </p:spPr>
        </p:pic>
        <p:sp>
          <p:nvSpPr>
            <p:cNvPr id="57" name="TextBox 7"/>
            <p:cNvSpPr txBox="1">
              <a:spLocks noChangeArrowheads="1"/>
            </p:cNvSpPr>
            <p:nvPr/>
          </p:nvSpPr>
          <p:spPr bwMode="auto">
            <a:xfrm>
              <a:off x="2162685" y="3865994"/>
              <a:ext cx="3172054" cy="400110"/>
            </a:xfrm>
            <a:prstGeom prst="rect">
              <a:avLst/>
            </a:prstGeom>
            <a:noFill/>
            <a:ln w="9525">
              <a:noFill/>
              <a:miter lim="800000"/>
              <a:headEnd/>
              <a:tailEnd/>
            </a:ln>
          </p:spPr>
          <p:txBody>
            <a:bodyPr wrap="square">
              <a:spAutoFit/>
            </a:bodyPr>
            <a:lstStyle/>
            <a:p>
              <a:pPr marL="0" lvl="2"/>
              <a:r>
                <a:rPr lang="zh-CN" altLang="en-US" sz="2000" b="1" dirty="0">
                  <a:solidFill>
                    <a:srgbClr val="11576A"/>
                  </a:solidFill>
                  <a:latin typeface="微软雅黑" pitchFamily="34" charset="-122"/>
                  <a:ea typeface="微软雅黑" pitchFamily="34" charset="-122"/>
                  <a:cs typeface="宋体" charset="0"/>
                </a:rPr>
                <a:t>内核态独立地址空间</a:t>
              </a:r>
            </a:p>
          </p:txBody>
        </p:sp>
        <p:pic>
          <p:nvPicPr>
            <p:cNvPr id="58" name="图片 8" descr="小点1.png"/>
            <p:cNvPicPr>
              <a:picLocks noChangeAspect="1"/>
            </p:cNvPicPr>
            <p:nvPr/>
          </p:nvPicPr>
          <p:blipFill>
            <a:blip r:embed="rId2"/>
            <a:srcRect/>
            <a:stretch>
              <a:fillRect/>
            </a:stretch>
          </p:blipFill>
          <p:spPr bwMode="auto">
            <a:xfrm>
              <a:off x="1981198" y="3980296"/>
              <a:ext cx="149225" cy="149225"/>
            </a:xfrm>
            <a:prstGeom prst="rect">
              <a:avLst/>
            </a:prstGeom>
            <a:noFill/>
            <a:ln w="9525">
              <a:noFill/>
              <a:miter lim="800000"/>
              <a:headEnd/>
              <a:tailEnd/>
            </a:ln>
          </p:spPr>
        </p:pic>
        <p:sp>
          <p:nvSpPr>
            <p:cNvPr id="59" name="TextBox 7"/>
            <p:cNvSpPr txBox="1">
              <a:spLocks noChangeArrowheads="1"/>
            </p:cNvSpPr>
            <p:nvPr/>
          </p:nvSpPr>
          <p:spPr bwMode="auto">
            <a:xfrm>
              <a:off x="2195736" y="3468490"/>
              <a:ext cx="2560462" cy="369332"/>
            </a:xfrm>
            <a:prstGeom prst="rect">
              <a:avLst/>
            </a:prstGeom>
            <a:noFill/>
            <a:ln w="9525">
              <a:noFill/>
              <a:miter lim="800000"/>
              <a:headEnd/>
              <a:tailEnd/>
            </a:ln>
          </p:spPr>
          <p:txBody>
            <a:bodyPr wrap="square">
              <a:spAutoFit/>
            </a:bodyPr>
            <a:lstStyle/>
            <a:p>
              <a:pPr marL="0" lvl="2"/>
              <a:r>
                <a:rPr lang="en-US" altLang="zh-CN" b="1" dirty="0">
                  <a:solidFill>
                    <a:srgbClr val="0070C0"/>
                  </a:solidFill>
                  <a:latin typeface="微软雅黑" pitchFamily="34" charset="-122"/>
                  <a:ea typeface="微软雅黑" pitchFamily="34" charset="-122"/>
                  <a:cs typeface="宋体" charset="0"/>
                </a:rPr>
                <a:t>· </a:t>
              </a:r>
              <a:r>
                <a:rPr lang="zh-CN" altLang="en-US" b="1" dirty="0">
                  <a:solidFill>
                    <a:srgbClr val="0070C0"/>
                  </a:solidFill>
                  <a:latin typeface="微软雅黑" pitchFamily="34" charset="-122"/>
                  <a:ea typeface="微软雅黑" pitchFamily="34" charset="-122"/>
                  <a:cs typeface="宋体" charset="0"/>
                </a:rPr>
                <a:t>更新页面映射权限</a:t>
              </a:r>
            </a:p>
          </p:txBody>
        </p:sp>
        <p:sp>
          <p:nvSpPr>
            <p:cNvPr id="60" name="TextBox 7"/>
            <p:cNvSpPr txBox="1">
              <a:spLocks noChangeArrowheads="1"/>
            </p:cNvSpPr>
            <p:nvPr/>
          </p:nvSpPr>
          <p:spPr bwMode="auto">
            <a:xfrm>
              <a:off x="2209384" y="4238666"/>
              <a:ext cx="884552" cy="369332"/>
            </a:xfrm>
            <a:prstGeom prst="rect">
              <a:avLst/>
            </a:prstGeom>
            <a:noFill/>
            <a:ln w="9525">
              <a:noFill/>
              <a:miter lim="800000"/>
              <a:headEnd/>
              <a:tailEnd/>
            </a:ln>
          </p:spPr>
          <p:txBody>
            <a:bodyPr wrap="square">
              <a:spAutoFit/>
            </a:bodyPr>
            <a:lstStyle/>
            <a:p>
              <a:pPr marL="0" lvl="2"/>
              <a:r>
                <a:rPr lang="en-US" altLang="zh-CN" b="1" dirty="0">
                  <a:solidFill>
                    <a:srgbClr val="0070C0"/>
                  </a:solidFill>
                  <a:latin typeface="微软雅黑" pitchFamily="34" charset="-122"/>
                  <a:ea typeface="微软雅黑" pitchFamily="34" charset="-122"/>
                  <a:cs typeface="宋体" charset="0"/>
                </a:rPr>
                <a:t>· TLB</a:t>
              </a:r>
              <a:endParaRPr lang="zh-CN" altLang="en-US" b="1" dirty="0">
                <a:solidFill>
                  <a:srgbClr val="0070C0"/>
                </a:solidFill>
                <a:latin typeface="微软雅黑" pitchFamily="34" charset="-122"/>
                <a:ea typeface="微软雅黑" pitchFamily="34" charset="-122"/>
                <a:cs typeface="宋体" charset="0"/>
              </a:endParaRPr>
            </a:p>
          </p:txBody>
        </p:sp>
        <p:sp>
          <p:nvSpPr>
            <p:cNvPr id="70" name="矩形 6"/>
            <p:cNvSpPr>
              <a:spLocks noChangeArrowheads="1"/>
            </p:cNvSpPr>
            <p:nvPr/>
          </p:nvSpPr>
          <p:spPr bwMode="auto">
            <a:xfrm>
              <a:off x="1475656" y="1352985"/>
              <a:ext cx="324128" cy="369332"/>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sp>
        <p:nvSpPr>
          <p:cNvPr id="2" name="文本框 1">
            <a:extLst>
              <a:ext uri="{FF2B5EF4-FFF2-40B4-BE49-F238E27FC236}">
                <a16:creationId xmlns:a16="http://schemas.microsoft.com/office/drawing/2014/main" id="{D9079295-C7D7-499C-9062-25DA53ADDC92}"/>
              </a:ext>
            </a:extLst>
          </p:cNvPr>
          <p:cNvSpPr txBox="1"/>
          <p:nvPr/>
        </p:nvSpPr>
        <p:spPr>
          <a:xfrm>
            <a:off x="6456040" y="2881707"/>
            <a:ext cx="4752528" cy="1938992"/>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结论：每个系统调用大概需要</a:t>
            </a:r>
            <a:r>
              <a:rPr lang="en-US" altLang="zh-CN" sz="2400" dirty="0">
                <a:latin typeface="微软雅黑" panose="020B0503020204020204" pitchFamily="34" charset="-122"/>
                <a:ea typeface="微软雅黑" panose="020B0503020204020204" pitchFamily="34" charset="-122"/>
              </a:rPr>
              <a:t>1000</a:t>
            </a:r>
            <a:r>
              <a:rPr lang="zh-CN" altLang="en-US" sz="2400" dirty="0">
                <a:latin typeface="微软雅黑" panose="020B0503020204020204" pitchFamily="34" charset="-122"/>
                <a:ea typeface="微软雅黑" panose="020B0503020204020204" pitchFamily="34" charset="-122"/>
              </a:rPr>
              <a:t>个指令的执行时间，虽然各种体系结构都尝试过优化，仍需要</a:t>
            </a:r>
            <a:r>
              <a:rPr lang="en-US" altLang="zh-CN" sz="2400" dirty="0">
                <a:latin typeface="微软雅黑" panose="020B0503020204020204" pitchFamily="34" charset="-122"/>
                <a:ea typeface="微软雅黑" panose="020B0503020204020204" pitchFamily="34" charset="-122"/>
              </a:rPr>
              <a:t>200ns</a:t>
            </a:r>
            <a:r>
              <a:rPr lang="zh-CN" altLang="en-US" sz="2400" dirty="0">
                <a:latin typeface="微软雅黑" panose="020B0503020204020204" pitchFamily="34" charset="-122"/>
                <a:ea typeface="微软雅黑" panose="020B0503020204020204" pitchFamily="34" charset="-122"/>
              </a:rPr>
              <a:t>以上的时间，甚至有的系统实现会到十几个微秒</a:t>
            </a:r>
          </a:p>
        </p:txBody>
      </p:sp>
      <p:sp>
        <p:nvSpPr>
          <p:cNvPr id="23" name="文本框 22">
            <a:extLst>
              <a:ext uri="{FF2B5EF4-FFF2-40B4-BE49-F238E27FC236}">
                <a16:creationId xmlns:a16="http://schemas.microsoft.com/office/drawing/2014/main" id="{9248F1E0-5FBA-4BAC-8DD1-31EFC4B19E6E}"/>
              </a:ext>
            </a:extLst>
          </p:cNvPr>
          <p:cNvSpPr txBox="1"/>
          <p:nvPr/>
        </p:nvSpPr>
        <p:spPr>
          <a:xfrm>
            <a:off x="695400" y="5824923"/>
            <a:ext cx="10078777" cy="369332"/>
          </a:xfrm>
          <a:prstGeom prst="rect">
            <a:avLst/>
          </a:prstGeom>
          <a:noFill/>
        </p:spPr>
        <p:txBody>
          <a:bodyPr wrap="square">
            <a:spAutoFit/>
          </a:bodyPr>
          <a:lstStyle/>
          <a:p>
            <a:r>
              <a:rPr lang="zh-CN" altLang="en-US" dirty="0"/>
              <a:t>https://blog.csdn.net/Rong_Toa/article/details/110350807</a:t>
            </a:r>
          </a:p>
        </p:txBody>
      </p:sp>
      <p:sp>
        <p:nvSpPr>
          <p:cNvPr id="3" name="标题 2">
            <a:extLst>
              <a:ext uri="{FF2B5EF4-FFF2-40B4-BE49-F238E27FC236}">
                <a16:creationId xmlns:a16="http://schemas.microsoft.com/office/drawing/2014/main" id="{FBF51C19-2A0E-5CD1-E59F-69C0EC23D174}"/>
              </a:ext>
            </a:extLst>
          </p:cNvPr>
          <p:cNvSpPr>
            <a:spLocks noGrp="1"/>
          </p:cNvSpPr>
          <p:nvPr>
            <p:ph type="title"/>
          </p:nvPr>
        </p:nvSpPr>
        <p:spPr/>
        <p:txBody>
          <a:bodyPr>
            <a:normAutofit/>
          </a:bodyPr>
          <a:lstStyle/>
          <a:p>
            <a:r>
              <a:rPr lang="zh-CN" altLang="en-US" dirty="0"/>
              <a:t>中断、异常和系统调用的开销</a:t>
            </a:r>
          </a:p>
        </p:txBody>
      </p:sp>
    </p:spTree>
    <p:extLst>
      <p:ext uri="{BB962C8B-B14F-4D97-AF65-F5344CB8AC3E}">
        <p14:creationId xmlns:p14="http://schemas.microsoft.com/office/powerpoint/2010/main" val="340575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prstGeom prst="rect">
            <a:avLst/>
          </a:prstGeom>
        </p:spPr>
        <p:txBody>
          <a:bodyPr/>
          <a:lstStyle/>
          <a:p>
            <a:pPr>
              <a:defRPr/>
            </a:pPr>
            <a:fld id="{735FD82A-B7E6-45EF-A6AD-CFE05C0DE389}" type="slidenum">
              <a:rPr lang="en-US" altLang="ko-KR" smtClean="0"/>
              <a:pPr>
                <a:defRPr/>
              </a:pPr>
              <a:t>59</a:t>
            </a:fld>
            <a:endParaRPr lang="en-US" altLang="ko-KR"/>
          </a:p>
        </p:txBody>
      </p:sp>
      <p:sp>
        <p:nvSpPr>
          <p:cNvPr id="2" name="标题 1"/>
          <p:cNvSpPr>
            <a:spLocks noGrp="1"/>
          </p:cNvSpPr>
          <p:nvPr>
            <p:ph type="title"/>
          </p:nvPr>
        </p:nvSpPr>
        <p:spPr>
          <a:prstGeom prst="rect">
            <a:avLst/>
          </a:prstGeom>
        </p:spPr>
        <p:txBody>
          <a:bodyPr/>
          <a:lstStyle/>
          <a:p>
            <a:r>
              <a:rPr lang="zh-CN" altLang="en-US" dirty="0"/>
              <a:t>让我们来思考一下多核</a:t>
            </a:r>
          </a:p>
        </p:txBody>
      </p:sp>
      <p:sp>
        <p:nvSpPr>
          <p:cNvPr id="3" name="内容占位符 2"/>
          <p:cNvSpPr>
            <a:spLocks noGrp="1"/>
          </p:cNvSpPr>
          <p:nvPr>
            <p:ph idx="1"/>
          </p:nvPr>
        </p:nvSpPr>
        <p:spPr>
          <a:prstGeom prst="rect">
            <a:avLst/>
          </a:prstGeom>
        </p:spPr>
        <p:txBody>
          <a:bodyPr/>
          <a:lstStyle/>
          <a:p>
            <a:r>
              <a:rPr lang="zh-CN" altLang="en-US" dirty="0"/>
              <a:t>如何让关中断方法有效？</a:t>
            </a:r>
            <a:endParaRPr lang="en-US" altLang="zh-CN" dirty="0"/>
          </a:p>
          <a:p>
            <a:r>
              <a:rPr lang="zh-CN" altLang="en-US" dirty="0"/>
              <a:t>如何让</a:t>
            </a:r>
            <a:r>
              <a:rPr lang="en-US" altLang="zh-CN" dirty="0"/>
              <a:t>TSL</a:t>
            </a:r>
            <a:r>
              <a:rPr lang="zh-CN" altLang="en-US" dirty="0"/>
              <a:t>方法有效？</a:t>
            </a:r>
            <a:endParaRPr lang="en-US" altLang="zh-CN" dirty="0"/>
          </a:p>
          <a:p>
            <a:r>
              <a:rPr lang="zh-CN" altLang="en-US" dirty="0"/>
              <a:t>核间的数据交换的额外代价是什么？</a:t>
            </a:r>
            <a:endParaRPr lang="en-US" altLang="zh-CN" dirty="0"/>
          </a:p>
          <a:p>
            <a:r>
              <a:rPr lang="zh-CN" altLang="en-US"/>
              <a:t>核间的进程调度会带来什么问题？</a:t>
            </a:r>
            <a:endParaRPr lang="zh-CN" altLang="en-US" dirty="0"/>
          </a:p>
        </p:txBody>
      </p:sp>
    </p:spTree>
    <p:extLst>
      <p:ext uri="{BB962C8B-B14F-4D97-AF65-F5344CB8AC3E}">
        <p14:creationId xmlns:p14="http://schemas.microsoft.com/office/powerpoint/2010/main" val="3133078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1952596" y="10849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用信号量解决生产者</a:t>
            </a:r>
            <a:r>
              <a:rPr lang="en-US" altLang="zh-CN" dirty="0"/>
              <a:t>-</a:t>
            </a:r>
            <a:r>
              <a:rPr lang="zh-CN" altLang="en-US" dirty="0"/>
              <a:t>消费者问题</a:t>
            </a:r>
            <a:endParaRPr lang="zh-CN" altLang="en-US" dirty="0">
              <a:cs typeface="+mj-cs"/>
            </a:endParaRPr>
          </a:p>
        </p:txBody>
      </p:sp>
      <p:grpSp>
        <p:nvGrpSpPr>
          <p:cNvPr id="3" name="组合 2"/>
          <p:cNvGrpSpPr/>
          <p:nvPr/>
        </p:nvGrpSpPr>
        <p:grpSpPr>
          <a:xfrm>
            <a:off x="2786422" y="2244603"/>
            <a:ext cx="6261906" cy="374512"/>
            <a:chOff x="1262422" y="1387353"/>
            <a:chExt cx="6261906" cy="374512"/>
          </a:xfrm>
        </p:grpSpPr>
        <p:pic>
          <p:nvPicPr>
            <p:cNvPr id="27" name="图片 26" descr="小点1.png"/>
            <p:cNvPicPr>
              <a:picLocks noChangeAspect="1"/>
            </p:cNvPicPr>
            <p:nvPr/>
          </p:nvPicPr>
          <p:blipFill>
            <a:blip r:embed="rId2" cstate="print"/>
            <a:stretch>
              <a:fillRect/>
            </a:stretch>
          </p:blipFill>
          <p:spPr>
            <a:xfrm>
              <a:off x="1262422" y="1492129"/>
              <a:ext cx="151066" cy="148997"/>
            </a:xfrm>
            <a:prstGeom prst="rect">
              <a:avLst/>
            </a:prstGeom>
            <a:effectLst/>
          </p:spPr>
        </p:pic>
        <p:sp>
          <p:nvSpPr>
            <p:cNvPr id="28" name="内容占位符 2"/>
            <p:cNvSpPr txBox="1">
              <a:spLocks/>
            </p:cNvSpPr>
            <p:nvPr/>
          </p:nvSpPr>
          <p:spPr>
            <a:xfrm>
              <a:off x="1394986" y="1387353"/>
              <a:ext cx="6129342" cy="37451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任何时刻只能有一个线程操作缓冲区</a:t>
              </a:r>
            </a:p>
          </p:txBody>
        </p:sp>
      </p:grpSp>
      <p:grpSp>
        <p:nvGrpSpPr>
          <p:cNvPr id="5" name="组合 4"/>
          <p:cNvGrpSpPr/>
          <p:nvPr/>
        </p:nvGrpSpPr>
        <p:grpSpPr>
          <a:xfrm>
            <a:off x="2786422" y="3016133"/>
            <a:ext cx="4533714" cy="353164"/>
            <a:chOff x="1262422" y="2158883"/>
            <a:chExt cx="4533714" cy="353164"/>
          </a:xfrm>
        </p:grpSpPr>
        <p:pic>
          <p:nvPicPr>
            <p:cNvPr id="31" name="图片 30" descr="小点1.png"/>
            <p:cNvPicPr>
              <a:picLocks noChangeAspect="1"/>
            </p:cNvPicPr>
            <p:nvPr/>
          </p:nvPicPr>
          <p:blipFill>
            <a:blip r:embed="rId2" cstate="print"/>
            <a:stretch>
              <a:fillRect/>
            </a:stretch>
          </p:blipFill>
          <p:spPr>
            <a:xfrm>
              <a:off x="1262422" y="2250959"/>
              <a:ext cx="151066" cy="148997"/>
            </a:xfrm>
            <a:prstGeom prst="rect">
              <a:avLst/>
            </a:prstGeom>
            <a:effectLst/>
          </p:spPr>
        </p:pic>
        <p:sp>
          <p:nvSpPr>
            <p:cNvPr id="32" name="内容占位符 2"/>
            <p:cNvSpPr txBox="1">
              <a:spLocks/>
            </p:cNvSpPr>
            <p:nvPr/>
          </p:nvSpPr>
          <p:spPr>
            <a:xfrm>
              <a:off x="1394986" y="2158883"/>
              <a:ext cx="4401150" cy="3531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缓冲区满时，生产者必须等待消费者</a:t>
              </a:r>
              <a:endParaRPr lang="zh-CN" altLang="en-US" dirty="0">
                <a:solidFill>
                  <a:srgbClr val="C00000"/>
                </a:solidFill>
              </a:endParaRPr>
            </a:p>
          </p:txBody>
        </p:sp>
      </p:grpSp>
      <p:grpSp>
        <p:nvGrpSpPr>
          <p:cNvPr id="6" name="组合 5"/>
          <p:cNvGrpSpPr/>
          <p:nvPr/>
        </p:nvGrpSpPr>
        <p:grpSpPr>
          <a:xfrm>
            <a:off x="2368895" y="1865302"/>
            <a:ext cx="1583967" cy="428628"/>
            <a:chOff x="844893" y="1008052"/>
            <a:chExt cx="1583967" cy="428628"/>
          </a:xfrm>
        </p:grpSpPr>
        <p:sp>
          <p:nvSpPr>
            <p:cNvPr id="13" name="内容占位符 2"/>
            <p:cNvSpPr txBox="1">
              <a:spLocks/>
            </p:cNvSpPr>
            <p:nvPr/>
          </p:nvSpPr>
          <p:spPr>
            <a:xfrm>
              <a:off x="1142976" y="100805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问题分析</a:t>
              </a:r>
            </a:p>
          </p:txBody>
        </p:sp>
        <p:sp>
          <p:nvSpPr>
            <p:cNvPr id="14" name="TextBox 13"/>
            <p:cNvSpPr txBox="1"/>
            <p:nvPr/>
          </p:nvSpPr>
          <p:spPr>
            <a:xfrm>
              <a:off x="844893" y="100805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2786422" y="2611811"/>
            <a:ext cx="6333914" cy="354014"/>
            <a:chOff x="1262422" y="1754561"/>
            <a:chExt cx="6333914" cy="354014"/>
          </a:xfrm>
        </p:grpSpPr>
        <p:pic>
          <p:nvPicPr>
            <p:cNvPr id="24" name="图片 23" descr="小点1.png"/>
            <p:cNvPicPr>
              <a:picLocks noChangeAspect="1"/>
            </p:cNvPicPr>
            <p:nvPr/>
          </p:nvPicPr>
          <p:blipFill>
            <a:blip r:embed="rId2" cstate="print"/>
            <a:stretch>
              <a:fillRect/>
            </a:stretch>
          </p:blipFill>
          <p:spPr>
            <a:xfrm>
              <a:off x="1262422" y="1859337"/>
              <a:ext cx="151066" cy="148997"/>
            </a:xfrm>
            <a:prstGeom prst="rect">
              <a:avLst/>
            </a:prstGeom>
            <a:effectLst/>
          </p:spPr>
        </p:pic>
        <p:sp>
          <p:nvSpPr>
            <p:cNvPr id="25" name="内容占位符 2"/>
            <p:cNvSpPr txBox="1">
              <a:spLocks/>
            </p:cNvSpPr>
            <p:nvPr/>
          </p:nvSpPr>
          <p:spPr>
            <a:xfrm>
              <a:off x="1394986" y="1754561"/>
              <a:ext cx="6201350"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缓冲区空时，消费者必须等待生产者</a:t>
              </a:r>
            </a:p>
          </p:txBody>
        </p:sp>
      </p:grpSp>
      <p:grpSp>
        <p:nvGrpSpPr>
          <p:cNvPr id="10" name="组合 9"/>
          <p:cNvGrpSpPr/>
          <p:nvPr/>
        </p:nvGrpSpPr>
        <p:grpSpPr>
          <a:xfrm>
            <a:off x="2786422" y="4020393"/>
            <a:ext cx="3309578" cy="377828"/>
            <a:chOff x="1262422" y="3163143"/>
            <a:chExt cx="3309578" cy="377828"/>
          </a:xfrm>
        </p:grpSpPr>
        <p:pic>
          <p:nvPicPr>
            <p:cNvPr id="21" name="图片 20" descr="小点1.png"/>
            <p:cNvPicPr>
              <a:picLocks noChangeAspect="1"/>
            </p:cNvPicPr>
            <p:nvPr/>
          </p:nvPicPr>
          <p:blipFill>
            <a:blip r:embed="rId2" cstate="print"/>
            <a:stretch>
              <a:fillRect/>
            </a:stretch>
          </p:blipFill>
          <p:spPr>
            <a:xfrm>
              <a:off x="1262422" y="3267919"/>
              <a:ext cx="151066" cy="148997"/>
            </a:xfrm>
            <a:prstGeom prst="rect">
              <a:avLst/>
            </a:prstGeom>
            <a:effectLst/>
          </p:spPr>
        </p:pic>
        <p:sp>
          <p:nvSpPr>
            <p:cNvPr id="22" name="内容占位符 2"/>
            <p:cNvSpPr txBox="1">
              <a:spLocks/>
            </p:cNvSpPr>
            <p:nvPr/>
          </p:nvSpPr>
          <p:spPr>
            <a:xfrm>
              <a:off x="1394986" y="3163143"/>
              <a:ext cx="3177014"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二进制信号量</a:t>
              </a:r>
              <a:r>
                <a:rPr lang="en-US" altLang="zh-CN" dirty="0" err="1"/>
                <a:t>mutex</a:t>
              </a:r>
              <a:endParaRPr lang="zh-CN" altLang="en-US" dirty="0"/>
            </a:p>
          </p:txBody>
        </p:sp>
      </p:grpSp>
      <p:grpSp>
        <p:nvGrpSpPr>
          <p:cNvPr id="9" name="组合 8"/>
          <p:cNvGrpSpPr/>
          <p:nvPr/>
        </p:nvGrpSpPr>
        <p:grpSpPr>
          <a:xfrm>
            <a:off x="2368895" y="3573743"/>
            <a:ext cx="3155603" cy="428628"/>
            <a:chOff x="844893" y="2716493"/>
            <a:chExt cx="3155603" cy="428628"/>
          </a:xfrm>
        </p:grpSpPr>
        <p:sp>
          <p:nvSpPr>
            <p:cNvPr id="23" name="内容占位符 2"/>
            <p:cNvSpPr txBox="1">
              <a:spLocks/>
            </p:cNvSpPr>
            <p:nvPr/>
          </p:nvSpPr>
          <p:spPr>
            <a:xfrm>
              <a:off x="1142976" y="2716493"/>
              <a:ext cx="28575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用信号量描述每个约束</a:t>
              </a:r>
            </a:p>
          </p:txBody>
        </p:sp>
        <p:sp>
          <p:nvSpPr>
            <p:cNvPr id="26" name="TextBox 25"/>
            <p:cNvSpPr txBox="1"/>
            <p:nvPr/>
          </p:nvSpPr>
          <p:spPr>
            <a:xfrm>
              <a:off x="844893" y="271649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2786422" y="4386689"/>
            <a:ext cx="3309578" cy="377828"/>
            <a:chOff x="1262422" y="3529439"/>
            <a:chExt cx="3309578" cy="377828"/>
          </a:xfrm>
        </p:grpSpPr>
        <p:pic>
          <p:nvPicPr>
            <p:cNvPr id="29" name="图片 28" descr="小点1.png"/>
            <p:cNvPicPr>
              <a:picLocks noChangeAspect="1"/>
            </p:cNvPicPr>
            <p:nvPr/>
          </p:nvPicPr>
          <p:blipFill>
            <a:blip r:embed="rId2" cstate="print"/>
            <a:stretch>
              <a:fillRect/>
            </a:stretch>
          </p:blipFill>
          <p:spPr>
            <a:xfrm>
              <a:off x="1262422" y="3634215"/>
              <a:ext cx="151066" cy="148997"/>
            </a:xfrm>
            <a:prstGeom prst="rect">
              <a:avLst/>
            </a:prstGeom>
            <a:effectLst/>
          </p:spPr>
        </p:pic>
        <p:sp>
          <p:nvSpPr>
            <p:cNvPr id="30" name="内容占位符 2"/>
            <p:cNvSpPr txBox="1">
              <a:spLocks/>
            </p:cNvSpPr>
            <p:nvPr/>
          </p:nvSpPr>
          <p:spPr>
            <a:xfrm>
              <a:off x="1394986" y="3529439"/>
              <a:ext cx="3177014"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资源信号量</a:t>
              </a:r>
              <a:r>
                <a:rPr lang="en-US" altLang="zh-CN" dirty="0" err="1"/>
                <a:t>fullBuffers</a:t>
              </a:r>
              <a:endParaRPr lang="zh-CN" altLang="en-US" dirty="0"/>
            </a:p>
          </p:txBody>
        </p:sp>
      </p:grpSp>
      <p:grpSp>
        <p:nvGrpSpPr>
          <p:cNvPr id="12" name="组合 11"/>
          <p:cNvGrpSpPr/>
          <p:nvPr/>
        </p:nvGrpSpPr>
        <p:grpSpPr>
          <a:xfrm>
            <a:off x="2786422" y="4752985"/>
            <a:ext cx="3738206" cy="377828"/>
            <a:chOff x="1262422" y="3895735"/>
            <a:chExt cx="3738206" cy="377828"/>
          </a:xfrm>
        </p:grpSpPr>
        <p:pic>
          <p:nvPicPr>
            <p:cNvPr id="33" name="图片 32" descr="小点1.png"/>
            <p:cNvPicPr>
              <a:picLocks noChangeAspect="1"/>
            </p:cNvPicPr>
            <p:nvPr/>
          </p:nvPicPr>
          <p:blipFill>
            <a:blip r:embed="rId2" cstate="print"/>
            <a:stretch>
              <a:fillRect/>
            </a:stretch>
          </p:blipFill>
          <p:spPr>
            <a:xfrm>
              <a:off x="1262422" y="4000511"/>
              <a:ext cx="151066" cy="148997"/>
            </a:xfrm>
            <a:prstGeom prst="rect">
              <a:avLst/>
            </a:prstGeom>
            <a:effectLst/>
          </p:spPr>
        </p:pic>
        <p:sp>
          <p:nvSpPr>
            <p:cNvPr id="34" name="内容占位符 2"/>
            <p:cNvSpPr txBox="1">
              <a:spLocks/>
            </p:cNvSpPr>
            <p:nvPr/>
          </p:nvSpPr>
          <p:spPr>
            <a:xfrm>
              <a:off x="1394986" y="3895735"/>
              <a:ext cx="3605642"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资源信号量</a:t>
              </a:r>
              <a:r>
                <a:rPr lang="en-US" altLang="zh-CN" dirty="0" err="1"/>
                <a:t>emptyBuffers</a:t>
              </a:r>
              <a:endParaRPr lang="zh-CN" altLang="en-US" dirty="0"/>
            </a:p>
          </p:txBody>
        </p:sp>
      </p:grpSp>
      <p:grpSp>
        <p:nvGrpSpPr>
          <p:cNvPr id="2" name="组合 1"/>
          <p:cNvGrpSpPr/>
          <p:nvPr/>
        </p:nvGrpSpPr>
        <p:grpSpPr>
          <a:xfrm>
            <a:off x="6960096" y="2234855"/>
            <a:ext cx="2448272" cy="1124210"/>
            <a:chOff x="5436096" y="1377605"/>
            <a:chExt cx="1728192" cy="1124210"/>
          </a:xfrm>
        </p:grpSpPr>
        <p:sp>
          <p:nvSpPr>
            <p:cNvPr id="19" name="内容占位符 2"/>
            <p:cNvSpPr txBox="1">
              <a:spLocks/>
            </p:cNvSpPr>
            <p:nvPr/>
          </p:nvSpPr>
          <p:spPr>
            <a:xfrm>
              <a:off x="5436096" y="1377605"/>
              <a:ext cx="1728192" cy="35130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（互斥访问）</a:t>
              </a:r>
            </a:p>
          </p:txBody>
        </p:sp>
        <p:sp>
          <p:nvSpPr>
            <p:cNvPr id="20" name="内容占位符 2"/>
            <p:cNvSpPr txBox="1">
              <a:spLocks/>
            </p:cNvSpPr>
            <p:nvPr/>
          </p:nvSpPr>
          <p:spPr>
            <a:xfrm>
              <a:off x="5462085" y="1754561"/>
              <a:ext cx="167621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（条件同步）</a:t>
              </a:r>
            </a:p>
          </p:txBody>
        </p:sp>
        <p:sp>
          <p:nvSpPr>
            <p:cNvPr id="35" name="内容占位符 2"/>
            <p:cNvSpPr txBox="1">
              <a:spLocks/>
            </p:cNvSpPr>
            <p:nvPr/>
          </p:nvSpPr>
          <p:spPr>
            <a:xfrm>
              <a:off x="5462085" y="2147801"/>
              <a:ext cx="167621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（条件同步）</a:t>
              </a:r>
            </a:p>
          </p:txBody>
        </p:sp>
      </p:grpSp>
      <p:sp>
        <p:nvSpPr>
          <p:cNvPr id="37" name="内容占位符 2"/>
          <p:cNvSpPr txBox="1">
            <a:spLocks/>
          </p:cNvSpPr>
          <p:nvPr/>
        </p:nvSpPr>
        <p:spPr>
          <a:xfrm>
            <a:off x="6962078" y="2239645"/>
            <a:ext cx="1728192" cy="35130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olidFill>
                  <a:srgbClr val="C00000"/>
                </a:solidFill>
              </a:rPr>
              <a:t>（互斥访问）</a:t>
            </a:r>
          </a:p>
        </p:txBody>
      </p:sp>
      <p:sp>
        <p:nvSpPr>
          <p:cNvPr id="40" name="内容占位符 2"/>
          <p:cNvSpPr txBox="1">
            <a:spLocks/>
          </p:cNvSpPr>
          <p:nvPr/>
        </p:nvSpPr>
        <p:spPr>
          <a:xfrm>
            <a:off x="6986085" y="2611811"/>
            <a:ext cx="1728192" cy="35130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olidFill>
                  <a:srgbClr val="C00000"/>
                </a:solidFill>
              </a:rPr>
              <a:t>（条件同步）</a:t>
            </a:r>
          </a:p>
        </p:txBody>
      </p:sp>
      <p:sp>
        <p:nvSpPr>
          <p:cNvPr id="41" name="内容占位符 2"/>
          <p:cNvSpPr txBox="1">
            <a:spLocks/>
          </p:cNvSpPr>
          <p:nvPr/>
        </p:nvSpPr>
        <p:spPr>
          <a:xfrm>
            <a:off x="6986085" y="3001110"/>
            <a:ext cx="1728192" cy="35130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olidFill>
                  <a:srgbClr val="C00000"/>
                </a:solidFill>
              </a:rPr>
              <a:t>（条件同步）</a:t>
            </a:r>
          </a:p>
        </p:txBody>
      </p:sp>
    </p:spTree>
    <p:extLst>
      <p:ext uri="{BB962C8B-B14F-4D97-AF65-F5344CB8AC3E}">
        <p14:creationId xmlns:p14="http://schemas.microsoft.com/office/powerpoint/2010/main" val="265276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35" presetClass="emph" presetSubtype="0" repeatCount="indefinite" fill="hold" grpId="1" nodeType="withEffect">
                                  <p:stCondLst>
                                    <p:cond delay="0"/>
                                  </p:stCondLst>
                                  <p:endCondLst>
                                    <p:cond evt="onNext" delay="0">
                                      <p:tgtEl>
                                        <p:sldTgt/>
                                      </p:tgtEl>
                                    </p:cond>
                                  </p:endCondLst>
                                  <p:childTnLst>
                                    <p:anim calcmode="discrete" valueType="str">
                                      <p:cBhvr>
                                        <p:cTn id="40" dur="500" fill="hold"/>
                                        <p:tgtEl>
                                          <p:spTgt spid="37"/>
                                        </p:tgtEl>
                                        <p:attrNameLst>
                                          <p:attrName>style.visibility</p:attrName>
                                        </p:attrNameLst>
                                      </p:cBhvr>
                                      <p:tavLst>
                                        <p:tav tm="0">
                                          <p:val>
                                            <p:strVal val="hidden"/>
                                          </p:val>
                                        </p:tav>
                                        <p:tav tm="50000">
                                          <p:val>
                                            <p:strVal val="visible"/>
                                          </p:val>
                                        </p:tav>
                                      </p:tavLst>
                                    </p:anim>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2" nodeType="clickEffect">
                                  <p:stCondLst>
                                    <p:cond delay="0"/>
                                  </p:stCondLst>
                                  <p:childTnLst>
                                    <p:set>
                                      <p:cBhvr>
                                        <p:cTn id="44" dur="1" fill="hold">
                                          <p:stCondLst>
                                            <p:cond delay="0"/>
                                          </p:stCondLst>
                                        </p:cTn>
                                        <p:tgtEl>
                                          <p:spTgt spid="37"/>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35" presetClass="emph" presetSubtype="0" repeatCount="indefinite" fill="hold" grpId="1" nodeType="withEffect">
                                  <p:stCondLst>
                                    <p:cond delay="0"/>
                                  </p:stCondLst>
                                  <p:endCondLst>
                                    <p:cond evt="onNext" delay="0">
                                      <p:tgtEl>
                                        <p:sldTgt/>
                                      </p:tgtEl>
                                    </p:cond>
                                  </p:endCondLst>
                                  <p:childTnLst>
                                    <p:anim calcmode="discrete" valueType="str">
                                      <p:cBhvr>
                                        <p:cTn id="52" dur="5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2" nodeType="clickEffect">
                                  <p:stCondLst>
                                    <p:cond delay="0"/>
                                  </p:stCondLst>
                                  <p:childTnLst>
                                    <p:set>
                                      <p:cBhvr>
                                        <p:cTn id="56" dur="1" fill="hold">
                                          <p:stCondLst>
                                            <p:cond delay="0"/>
                                          </p:stCondLst>
                                        </p:cTn>
                                        <p:tgtEl>
                                          <p:spTgt spid="40"/>
                                        </p:tgtEl>
                                        <p:attrNameLst>
                                          <p:attrName>style.visibility</p:attrName>
                                        </p:attrNameLst>
                                      </p:cBhvr>
                                      <p:to>
                                        <p:strVal val="hidden"/>
                                      </p:to>
                                    </p:set>
                                  </p:childTnLst>
                                </p:cTn>
                              </p:par>
                              <p:par>
                                <p:cTn id="57" presetID="22" presetClass="entr" presetSubtype="8" fill="hold"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35" presetClass="emph" presetSubtype="0" repeatCount="indefinite" fill="hold" grpId="1" nodeType="withEffect">
                                  <p:stCondLst>
                                    <p:cond delay="0"/>
                                  </p:stCondLst>
                                  <p:endCondLst>
                                    <p:cond evt="onNext" delay="0">
                                      <p:tgtEl>
                                        <p:sldTgt/>
                                      </p:tgtEl>
                                    </p:cond>
                                  </p:endCondLst>
                                  <p:childTnLst>
                                    <p:anim calcmode="discrete" valueType="str">
                                      <p:cBhvr>
                                        <p:cTn id="64" dur="500" fill="hold"/>
                                        <p:tgtEl>
                                          <p:spTgt spid="4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P spid="37" grpId="2"/>
      <p:bldP spid="40" grpId="0"/>
      <p:bldP spid="40" grpId="1"/>
      <p:bldP spid="40" grpId="2"/>
      <p:bldP spid="41" grpId="0"/>
      <p:bldP spid="41"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prstGeom prst="rect">
            <a:avLst/>
          </a:prstGeom>
        </p:spPr>
        <p:txBody>
          <a:bodyPr/>
          <a:lstStyle/>
          <a:p>
            <a:pPr>
              <a:defRPr/>
            </a:pPr>
            <a:fld id="{735FD82A-B7E6-45EF-A6AD-CFE05C0DE389}" type="slidenum">
              <a:rPr lang="en-US" altLang="ko-KR" smtClean="0"/>
              <a:pPr>
                <a:defRPr/>
              </a:pPr>
              <a:t>60</a:t>
            </a:fld>
            <a:endParaRPr lang="en-US" altLang="ko-KR"/>
          </a:p>
        </p:txBody>
      </p:sp>
      <p:sp>
        <p:nvSpPr>
          <p:cNvPr id="2" name="标题 1"/>
          <p:cNvSpPr>
            <a:spLocks noGrp="1"/>
          </p:cNvSpPr>
          <p:nvPr>
            <p:ph type="title"/>
          </p:nvPr>
        </p:nvSpPr>
        <p:spPr>
          <a:prstGeom prst="rect">
            <a:avLst/>
          </a:prstGeom>
        </p:spPr>
        <p:txBody>
          <a:bodyPr/>
          <a:lstStyle/>
          <a:p>
            <a:r>
              <a:rPr lang="en-US" altLang="zh-CN" dirty="0" err="1"/>
              <a:t>pLock</a:t>
            </a:r>
            <a:r>
              <a:rPr lang="zh-CN" altLang="en-US" dirty="0"/>
              <a:t>：神威太湖之光上的锁机制</a:t>
            </a:r>
          </a:p>
        </p:txBody>
      </p:sp>
      <p:pic>
        <p:nvPicPr>
          <p:cNvPr id="7" name="内容占位符 6"/>
          <p:cNvPicPr>
            <a:picLocks noGrp="1" noChangeAspect="1"/>
          </p:cNvPicPr>
          <p:nvPr>
            <p:ph idx="1"/>
          </p:nvPr>
        </p:nvPicPr>
        <p:blipFill>
          <a:blip r:embed="rId2"/>
          <a:stretch>
            <a:fillRect/>
          </a:stretch>
        </p:blipFill>
        <p:spPr>
          <a:xfrm>
            <a:off x="2006015" y="1570038"/>
            <a:ext cx="8179970" cy="4351337"/>
          </a:xfrm>
          <a:prstGeom prst="rect">
            <a:avLst/>
          </a:prstGeom>
        </p:spPr>
      </p:pic>
      <p:sp>
        <p:nvSpPr>
          <p:cNvPr id="3" name="矩形 2"/>
          <p:cNvSpPr/>
          <p:nvPr/>
        </p:nvSpPr>
        <p:spPr>
          <a:xfrm>
            <a:off x="2203450" y="5786204"/>
            <a:ext cx="8058150" cy="738664"/>
          </a:xfrm>
          <a:prstGeom prst="rect">
            <a:avLst/>
          </a:prstGeom>
        </p:spPr>
        <p:txBody>
          <a:bodyPr wrap="square">
            <a:spAutoFit/>
          </a:bodyPr>
          <a:lstStyle/>
          <a:p>
            <a:r>
              <a:rPr lang="en-US" altLang="zh-CN" sz="1400" i="1" dirty="0" err="1">
                <a:solidFill>
                  <a:srgbClr val="333333"/>
                </a:solidFill>
                <a:latin typeface="Courier New" panose="02070309020205020404" pitchFamily="49" charset="0"/>
              </a:rPr>
              <a:t>Xiongchao</a:t>
            </a:r>
            <a:r>
              <a:rPr lang="en-US" altLang="zh-CN" sz="1400" i="1" dirty="0">
                <a:solidFill>
                  <a:srgbClr val="333333"/>
                </a:solidFill>
                <a:latin typeface="Courier New" panose="02070309020205020404" pitchFamily="49" charset="0"/>
              </a:rPr>
              <a:t> Tang, </a:t>
            </a:r>
            <a:r>
              <a:rPr lang="en-US" altLang="zh-CN" sz="1400" i="1" dirty="0" err="1">
                <a:solidFill>
                  <a:srgbClr val="333333"/>
                </a:solidFill>
                <a:latin typeface="Courier New" panose="02070309020205020404" pitchFamily="49" charset="0"/>
              </a:rPr>
              <a:t>Jidong</a:t>
            </a:r>
            <a:r>
              <a:rPr lang="en-US" altLang="zh-CN" sz="1400" i="1" dirty="0">
                <a:solidFill>
                  <a:srgbClr val="333333"/>
                </a:solidFill>
                <a:latin typeface="Courier New" panose="02070309020205020404" pitchFamily="49" charset="0"/>
              </a:rPr>
              <a:t> </a:t>
            </a:r>
            <a:r>
              <a:rPr lang="en-US" altLang="zh-CN" sz="1400" i="1" dirty="0" err="1">
                <a:solidFill>
                  <a:srgbClr val="333333"/>
                </a:solidFill>
                <a:latin typeface="Courier New" panose="02070309020205020404" pitchFamily="49" charset="0"/>
              </a:rPr>
              <a:t>Zhai</a:t>
            </a:r>
            <a:r>
              <a:rPr lang="en-US" altLang="zh-CN" sz="1400" i="1" dirty="0">
                <a:solidFill>
                  <a:srgbClr val="333333"/>
                </a:solidFill>
                <a:latin typeface="Courier New" panose="02070309020205020404" pitchFamily="49" charset="0"/>
              </a:rPr>
              <a:t>, </a:t>
            </a:r>
            <a:r>
              <a:rPr lang="en-US" altLang="zh-CN" sz="1400" i="1" dirty="0" err="1">
                <a:solidFill>
                  <a:srgbClr val="333333"/>
                </a:solidFill>
                <a:latin typeface="Courier New" panose="02070309020205020404" pitchFamily="49" charset="0"/>
              </a:rPr>
              <a:t>Xuehai</a:t>
            </a:r>
            <a:r>
              <a:rPr lang="en-US" altLang="zh-CN" sz="1400" i="1" dirty="0">
                <a:solidFill>
                  <a:srgbClr val="333333"/>
                </a:solidFill>
                <a:latin typeface="Courier New" panose="02070309020205020404" pitchFamily="49" charset="0"/>
              </a:rPr>
              <a:t> Qian, and </a:t>
            </a:r>
            <a:r>
              <a:rPr lang="en-US" altLang="zh-CN" sz="1400" i="1" dirty="0" err="1">
                <a:solidFill>
                  <a:srgbClr val="333333"/>
                </a:solidFill>
                <a:latin typeface="Courier New" panose="02070309020205020404" pitchFamily="49" charset="0"/>
              </a:rPr>
              <a:t>Wenguang</a:t>
            </a:r>
            <a:r>
              <a:rPr lang="en-US" altLang="zh-CN" sz="1400" i="1" dirty="0">
                <a:solidFill>
                  <a:srgbClr val="333333"/>
                </a:solidFill>
                <a:latin typeface="Courier New" panose="02070309020205020404" pitchFamily="49" charset="0"/>
              </a:rPr>
              <a:t> Chen. 2019. </a:t>
            </a:r>
            <a:r>
              <a:rPr lang="en-US" altLang="zh-CN" sz="1400" i="1" dirty="0" err="1">
                <a:solidFill>
                  <a:srgbClr val="333333"/>
                </a:solidFill>
                <a:latin typeface="Courier New" panose="02070309020205020404" pitchFamily="49" charset="0"/>
              </a:rPr>
              <a:t>PLock</a:t>
            </a:r>
            <a:r>
              <a:rPr lang="en-US" altLang="zh-CN" sz="1400" i="1" dirty="0">
                <a:solidFill>
                  <a:srgbClr val="333333"/>
                </a:solidFill>
                <a:latin typeface="Courier New" panose="02070309020205020404" pitchFamily="49" charset="0"/>
              </a:rPr>
              <a:t>: A Fast Lock for Architectures with Explicit Inter-core Message Passing. (ASPLOS '19).</a:t>
            </a:r>
            <a:endParaRPr lang="zh-CN" altLang="en-US" sz="1400" dirty="0"/>
          </a:p>
        </p:txBody>
      </p:sp>
    </p:spTree>
    <p:extLst>
      <p:ext uri="{BB962C8B-B14F-4D97-AF65-F5344CB8AC3E}">
        <p14:creationId xmlns:p14="http://schemas.microsoft.com/office/powerpoint/2010/main" val="17198051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prstGeom prst="rect">
            <a:avLst/>
          </a:prstGeom>
        </p:spPr>
        <p:txBody>
          <a:bodyPr/>
          <a:lstStyle/>
          <a:p>
            <a:pPr>
              <a:defRPr/>
            </a:pPr>
            <a:fld id="{735FD82A-B7E6-45EF-A6AD-CFE05C0DE389}" type="slidenum">
              <a:rPr lang="en-US" altLang="ko-KR" smtClean="0"/>
              <a:pPr>
                <a:defRPr/>
              </a:pPr>
              <a:t>61</a:t>
            </a:fld>
            <a:endParaRPr lang="en-US" altLang="ko-KR"/>
          </a:p>
        </p:txBody>
      </p:sp>
      <p:sp>
        <p:nvSpPr>
          <p:cNvPr id="2" name="标题 1"/>
          <p:cNvSpPr>
            <a:spLocks noGrp="1"/>
          </p:cNvSpPr>
          <p:nvPr>
            <p:ph type="title"/>
          </p:nvPr>
        </p:nvSpPr>
        <p:spPr>
          <a:prstGeom prst="rect">
            <a:avLst/>
          </a:prstGeom>
        </p:spPr>
        <p:txBody>
          <a:bodyPr/>
          <a:lstStyle/>
          <a:p>
            <a:r>
              <a:rPr lang="en-US" altLang="zh-CN" dirty="0" err="1"/>
              <a:t>pLock</a:t>
            </a:r>
            <a:r>
              <a:rPr lang="zh-CN" altLang="en-US" dirty="0"/>
              <a:t>：神威太湖之光上的锁机制</a:t>
            </a:r>
          </a:p>
        </p:txBody>
      </p:sp>
      <p:pic>
        <p:nvPicPr>
          <p:cNvPr id="8" name="内容占位符 7"/>
          <p:cNvPicPr>
            <a:picLocks noGrp="1" noChangeAspect="1"/>
          </p:cNvPicPr>
          <p:nvPr>
            <p:ph idx="1"/>
          </p:nvPr>
        </p:nvPicPr>
        <p:blipFill>
          <a:blip r:embed="rId2"/>
          <a:stretch>
            <a:fillRect/>
          </a:stretch>
        </p:blipFill>
        <p:spPr>
          <a:xfrm>
            <a:off x="2644650" y="1570038"/>
            <a:ext cx="6902700" cy="4351337"/>
          </a:xfrm>
          <a:prstGeom prst="rect">
            <a:avLst/>
          </a:prstGeom>
        </p:spPr>
      </p:pic>
    </p:spTree>
    <p:extLst>
      <p:ext uri="{BB962C8B-B14F-4D97-AF65-F5344CB8AC3E}">
        <p14:creationId xmlns:p14="http://schemas.microsoft.com/office/powerpoint/2010/main" val="29222632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prstGeom prst="rect">
            <a:avLst/>
          </a:prstGeom>
        </p:spPr>
        <p:txBody>
          <a:bodyPr/>
          <a:lstStyle/>
          <a:p>
            <a:pPr>
              <a:defRPr/>
            </a:pPr>
            <a:fld id="{735FD82A-B7E6-45EF-A6AD-CFE05C0DE389}" type="slidenum">
              <a:rPr lang="en-US" altLang="ko-KR" smtClean="0"/>
              <a:pPr>
                <a:defRPr/>
              </a:pPr>
              <a:t>62</a:t>
            </a:fld>
            <a:endParaRPr lang="en-US" altLang="ko-KR"/>
          </a:p>
        </p:txBody>
      </p:sp>
      <p:sp>
        <p:nvSpPr>
          <p:cNvPr id="2" name="标题 1"/>
          <p:cNvSpPr>
            <a:spLocks noGrp="1"/>
          </p:cNvSpPr>
          <p:nvPr>
            <p:ph type="title"/>
          </p:nvPr>
        </p:nvSpPr>
        <p:spPr>
          <a:prstGeom prst="rect">
            <a:avLst/>
          </a:prstGeom>
        </p:spPr>
        <p:txBody>
          <a:bodyPr/>
          <a:lstStyle/>
          <a:p>
            <a:r>
              <a:rPr lang="en-US" altLang="zh-CN" dirty="0" err="1"/>
              <a:t>pLock</a:t>
            </a:r>
            <a:r>
              <a:rPr lang="zh-CN" altLang="en-US" dirty="0"/>
              <a:t>：神威太湖之光上的锁机制</a:t>
            </a:r>
          </a:p>
        </p:txBody>
      </p:sp>
      <p:pic>
        <p:nvPicPr>
          <p:cNvPr id="8" name="内容占位符 7"/>
          <p:cNvPicPr>
            <a:picLocks noGrp="1" noChangeAspect="1"/>
          </p:cNvPicPr>
          <p:nvPr>
            <p:ph idx="1"/>
          </p:nvPr>
        </p:nvPicPr>
        <p:blipFill>
          <a:blip r:embed="rId2"/>
          <a:stretch>
            <a:fillRect/>
          </a:stretch>
        </p:blipFill>
        <p:spPr>
          <a:xfrm>
            <a:off x="2677461" y="1570038"/>
            <a:ext cx="6837077" cy="4351337"/>
          </a:xfrm>
          <a:prstGeom prst="rect">
            <a:avLst/>
          </a:prstGeom>
        </p:spPr>
      </p:pic>
    </p:spTree>
    <p:extLst>
      <p:ext uri="{BB962C8B-B14F-4D97-AF65-F5344CB8AC3E}">
        <p14:creationId xmlns:p14="http://schemas.microsoft.com/office/powerpoint/2010/main" val="14289165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prstGeom prst="rect">
            <a:avLst/>
          </a:prstGeom>
        </p:spPr>
        <p:txBody>
          <a:bodyPr/>
          <a:lstStyle/>
          <a:p>
            <a:pPr>
              <a:defRPr/>
            </a:pPr>
            <a:fld id="{735FD82A-B7E6-45EF-A6AD-CFE05C0DE389}" type="slidenum">
              <a:rPr lang="en-US" altLang="ko-KR" smtClean="0"/>
              <a:pPr>
                <a:defRPr/>
              </a:pPr>
              <a:t>63</a:t>
            </a:fld>
            <a:endParaRPr lang="en-US" altLang="ko-KR"/>
          </a:p>
        </p:txBody>
      </p:sp>
      <p:sp>
        <p:nvSpPr>
          <p:cNvPr id="2" name="标题 1"/>
          <p:cNvSpPr>
            <a:spLocks noGrp="1"/>
          </p:cNvSpPr>
          <p:nvPr>
            <p:ph type="title"/>
          </p:nvPr>
        </p:nvSpPr>
        <p:spPr>
          <a:prstGeom prst="rect">
            <a:avLst/>
          </a:prstGeom>
        </p:spPr>
        <p:txBody>
          <a:bodyPr/>
          <a:lstStyle/>
          <a:p>
            <a:r>
              <a:rPr lang="en-US" altLang="zh-CN" dirty="0" err="1"/>
              <a:t>pLock</a:t>
            </a:r>
            <a:r>
              <a:rPr lang="zh-CN" altLang="en-US" dirty="0"/>
              <a:t>：神威太湖之光上的锁机制</a:t>
            </a:r>
          </a:p>
        </p:txBody>
      </p:sp>
      <p:pic>
        <p:nvPicPr>
          <p:cNvPr id="7" name="内容占位符 6"/>
          <p:cNvPicPr>
            <a:picLocks noGrp="1" noChangeAspect="1"/>
          </p:cNvPicPr>
          <p:nvPr>
            <p:ph idx="1"/>
          </p:nvPr>
        </p:nvPicPr>
        <p:blipFill>
          <a:blip r:embed="rId2"/>
          <a:stretch>
            <a:fillRect/>
          </a:stretch>
        </p:blipFill>
        <p:spPr>
          <a:xfrm>
            <a:off x="3213559" y="1570038"/>
            <a:ext cx="5764882" cy="4351337"/>
          </a:xfrm>
          <a:prstGeom prst="rect">
            <a:avLst/>
          </a:prstGeom>
        </p:spPr>
      </p:pic>
    </p:spTree>
    <p:extLst>
      <p:ext uri="{BB962C8B-B14F-4D97-AF65-F5344CB8AC3E}">
        <p14:creationId xmlns:p14="http://schemas.microsoft.com/office/powerpoint/2010/main" val="38697630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灯片编号占位符 5"/>
          <p:cNvSpPr>
            <a:spLocks noGrp="1"/>
          </p:cNvSpPr>
          <p:nvPr>
            <p:ph type="sldNum" sz="quarter" idx="12"/>
          </p:nvPr>
        </p:nvSpPr>
        <p:spPr>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865519BF-A620-483B-B46A-700B43256B0A}" type="slidenum">
              <a:rPr lang="en-US" altLang="ko-KR" sz="1200">
                <a:solidFill>
                  <a:schemeClr val="bg1"/>
                </a:solidFill>
              </a:rPr>
              <a:pPr>
                <a:spcBef>
                  <a:spcPct val="0"/>
                </a:spcBef>
                <a:buClrTx/>
                <a:buSzTx/>
                <a:buFontTx/>
                <a:buNone/>
              </a:pPr>
              <a:t>64</a:t>
            </a:fld>
            <a:endParaRPr lang="en-US" altLang="ko-KR" sz="1200">
              <a:solidFill>
                <a:schemeClr val="bg1"/>
              </a:solidFill>
            </a:endParaRPr>
          </a:p>
        </p:txBody>
      </p:sp>
      <p:sp>
        <p:nvSpPr>
          <p:cNvPr id="207877" name="Rectangle 2"/>
          <p:cNvSpPr>
            <a:spLocks noGrp="1" noChangeArrowheads="1"/>
          </p:cNvSpPr>
          <p:nvPr>
            <p:ph type="title"/>
          </p:nvPr>
        </p:nvSpPr>
        <p:spPr>
          <a:xfrm>
            <a:off x="674833" y="2422306"/>
            <a:ext cx="10801200" cy="1837065"/>
          </a:xfrm>
          <a:prstGeom prst="rect">
            <a:avLst/>
          </a:prstGeom>
        </p:spPr>
        <p:txBody>
          <a:bodyPr>
            <a:normAutofit/>
          </a:bodyPr>
          <a:lstStyle/>
          <a:p>
            <a:pPr algn="ctr" eaLnBrk="1" hangingPunct="1"/>
            <a:r>
              <a:rPr lang="en-US" altLang="zh-CN" sz="5400" i="1" dirty="0">
                <a:solidFill>
                  <a:srgbClr val="993300"/>
                </a:solidFill>
                <a:ea typeface="宋体" panose="02010600030101010101" pitchFamily="2" charset="-122"/>
              </a:rPr>
              <a:t>Thanks for your time!</a:t>
            </a:r>
            <a:br>
              <a:rPr lang="en-US" altLang="zh-CN" sz="5400" i="1" dirty="0">
                <a:solidFill>
                  <a:srgbClr val="993300"/>
                </a:solidFill>
                <a:ea typeface="宋体" panose="02010600030101010101" pitchFamily="2" charset="-122"/>
              </a:rPr>
            </a:br>
            <a:r>
              <a:rPr lang="en-US" altLang="zh-CN" sz="5400" i="1" dirty="0">
                <a:solidFill>
                  <a:srgbClr val="993300"/>
                </a:solidFill>
                <a:ea typeface="宋体" panose="02010600030101010101" pitchFamily="2" charset="-122"/>
              </a:rPr>
              <a:t>Questions &amp; Answers</a:t>
            </a:r>
            <a:endParaRPr lang="en-US" altLang="ko-KR" sz="5400" i="1" dirty="0">
              <a:solidFill>
                <a:srgbClr val="993300"/>
              </a:solidFill>
              <a:ea typeface="굴림" pitchFamily="34" charset="-127"/>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1952596" y="10849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用信号量解决生产者</a:t>
            </a:r>
            <a:r>
              <a:rPr lang="en-US" altLang="zh-CN" dirty="0"/>
              <a:t>-</a:t>
            </a:r>
            <a:r>
              <a:rPr lang="zh-CN" altLang="en-US" dirty="0"/>
              <a:t>消费者问题</a:t>
            </a:r>
            <a:endParaRPr lang="zh-CN" altLang="en-US" dirty="0">
              <a:cs typeface="+mj-cs"/>
            </a:endParaRPr>
          </a:p>
        </p:txBody>
      </p:sp>
      <p:sp>
        <p:nvSpPr>
          <p:cNvPr id="19" name="Text Box 4"/>
          <p:cNvSpPr txBox="1">
            <a:spLocks noChangeArrowheads="1"/>
          </p:cNvSpPr>
          <p:nvPr/>
        </p:nvSpPr>
        <p:spPr bwMode="auto">
          <a:xfrm>
            <a:off x="3527638" y="1785928"/>
            <a:ext cx="4607987" cy="132343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Class </a:t>
            </a:r>
            <a:r>
              <a:rPr lang="en-US" altLang="zh-CN" sz="1600" b="1" dirty="0" err="1">
                <a:latin typeface="Courier New" panose="02070309020205020404" pitchFamily="49" charset="0"/>
                <a:ea typeface="+mj-ea"/>
                <a:cs typeface="Courier New" panose="02070309020205020404" pitchFamily="49" charset="0"/>
              </a:rPr>
              <a:t>BoundedBuffer</a:t>
            </a:r>
            <a:r>
              <a:rPr lang="en-US" altLang="zh-CN" sz="1600" b="1" dirty="0">
                <a:latin typeface="Courier New" panose="02070309020205020404" pitchFamily="49" charset="0"/>
                <a:ea typeface="+mj-ea"/>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mutex</a:t>
            </a:r>
            <a:r>
              <a:rPr lang="en-US" altLang="zh-CN" sz="1600" b="1" dirty="0">
                <a:latin typeface="Courier New" panose="02070309020205020404" pitchFamily="49" charset="0"/>
                <a:ea typeface="+mj-ea"/>
                <a:cs typeface="Courier New" panose="02070309020205020404" pitchFamily="49" charset="0"/>
              </a:rPr>
              <a:t> = new Semaphore(1);</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fullBuffers</a:t>
            </a:r>
            <a:r>
              <a:rPr lang="en-US" altLang="zh-CN" sz="1600" b="1" dirty="0">
                <a:latin typeface="Courier New" panose="02070309020205020404" pitchFamily="49" charset="0"/>
                <a:ea typeface="+mj-ea"/>
                <a:cs typeface="Courier New" panose="02070309020205020404" pitchFamily="49" charset="0"/>
              </a:rPr>
              <a:t> = new Semaphore(0);</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emptyBuffers</a:t>
            </a:r>
            <a:r>
              <a:rPr lang="en-US" altLang="zh-CN" sz="1600" b="1" dirty="0">
                <a:latin typeface="Courier New" panose="02070309020205020404" pitchFamily="49" charset="0"/>
                <a:ea typeface="+mj-ea"/>
                <a:cs typeface="Courier New" panose="02070309020205020404" pitchFamily="49" charset="0"/>
              </a:rPr>
              <a:t> = new Semaphore(n);</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a:t>
            </a:r>
          </a:p>
        </p:txBody>
      </p:sp>
      <p:sp>
        <p:nvSpPr>
          <p:cNvPr id="20" name="Text Box 5"/>
          <p:cNvSpPr txBox="1">
            <a:spLocks noChangeArrowheads="1"/>
          </p:cNvSpPr>
          <p:nvPr/>
        </p:nvSpPr>
        <p:spPr bwMode="auto">
          <a:xfrm>
            <a:off x="2166910" y="3316287"/>
            <a:ext cx="3526112"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mj-ea"/>
                <a:cs typeface="Courier New" panose="02070309020205020404" pitchFamily="49" charset="0"/>
              </a:rPr>
              <a:t>BoundedBuffer</a:t>
            </a:r>
            <a:r>
              <a:rPr lang="en-US" altLang="zh-CN" sz="1600" b="1" dirty="0">
                <a:latin typeface="Courier New" panose="02070309020205020404" pitchFamily="49" charset="0"/>
                <a:ea typeface="+mj-ea"/>
                <a:cs typeface="Courier New" panose="02070309020205020404" pitchFamily="49" charset="0"/>
              </a:rPr>
              <a:t>::Deposit(c)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emptyBuffers</a:t>
            </a:r>
            <a:r>
              <a:rPr lang="en-US" altLang="zh-CN" sz="1600" b="1" dirty="0">
                <a:latin typeface="Courier New" panose="02070309020205020404" pitchFamily="49" charset="0"/>
                <a:ea typeface="+mj-ea"/>
                <a:cs typeface="Courier New" panose="02070309020205020404" pitchFamily="49" charset="0"/>
                <a:sym typeface="Wingdings" charset="0"/>
              </a:rPr>
              <a:t>-&gt;P();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sym typeface="Wingdings" charset="0"/>
              </a:rPr>
              <a:t>    </a:t>
            </a:r>
            <a:r>
              <a:rPr lang="en-US" altLang="zh-CN" sz="1600" b="1" dirty="0" err="1">
                <a:latin typeface="Courier New" panose="02070309020205020404" pitchFamily="49" charset="0"/>
                <a:ea typeface="+mj-ea"/>
                <a:cs typeface="Courier New" panose="02070309020205020404" pitchFamily="49" charset="0"/>
                <a:sym typeface="Wingdings" charset="0"/>
              </a:rPr>
              <a:t>mutex</a:t>
            </a:r>
            <a:r>
              <a:rPr lang="en-US" altLang="zh-CN" sz="1600" b="1" dirty="0">
                <a:latin typeface="Courier New" panose="02070309020205020404" pitchFamily="49" charset="0"/>
                <a:ea typeface="+mj-ea"/>
                <a:cs typeface="Courier New" panose="02070309020205020404" pitchFamily="49" charset="0"/>
                <a:sym typeface="Wingdings" charset="0"/>
              </a:rPr>
              <a:t>-&gt;P();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sym typeface="Wingdings" charset="0"/>
              </a:rPr>
              <a:t>    Add c to the buffer;</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mutex</a:t>
            </a:r>
            <a:r>
              <a:rPr lang="en-US" altLang="zh-CN" sz="1600" b="1" dirty="0">
                <a:latin typeface="Courier New" panose="02070309020205020404" pitchFamily="49" charset="0"/>
                <a:ea typeface="+mj-ea"/>
                <a:cs typeface="Courier New" panose="02070309020205020404" pitchFamily="49" charset="0"/>
                <a:sym typeface="Wingdings" charset="0"/>
              </a:rPr>
              <a:t>-&gt;V();</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fullBuffers</a:t>
            </a:r>
            <a:r>
              <a:rPr lang="en-US" altLang="zh-CN" sz="1600" b="1" dirty="0">
                <a:latin typeface="Courier New" panose="02070309020205020404" pitchFamily="49" charset="0"/>
                <a:ea typeface="+mj-ea"/>
                <a:cs typeface="Courier New" panose="02070309020205020404" pitchFamily="49" charset="0"/>
                <a:sym typeface="Wingdings" charset="0"/>
              </a:rPr>
              <a:t>-&gt;V();</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a:t>
            </a:r>
          </a:p>
        </p:txBody>
      </p:sp>
      <p:sp>
        <p:nvSpPr>
          <p:cNvPr id="35" name="Text Box 6"/>
          <p:cNvSpPr txBox="1">
            <a:spLocks noChangeArrowheads="1"/>
          </p:cNvSpPr>
          <p:nvPr/>
        </p:nvSpPr>
        <p:spPr bwMode="auto">
          <a:xfrm>
            <a:off x="5810248" y="3316287"/>
            <a:ext cx="3526112"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mj-ea"/>
                <a:cs typeface="Courier New" panose="02070309020205020404" pitchFamily="49" charset="0"/>
              </a:rPr>
              <a:t>BoundedBuffer</a:t>
            </a:r>
            <a:r>
              <a:rPr lang="en-US" altLang="zh-CN" sz="1600" b="1" dirty="0">
                <a:latin typeface="Courier New" panose="02070309020205020404" pitchFamily="49" charset="0"/>
                <a:ea typeface="+mj-ea"/>
                <a:cs typeface="Courier New" panose="02070309020205020404" pitchFamily="49" charset="0"/>
              </a:rPr>
              <a:t>::Remove(c)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fullBuffers</a:t>
            </a:r>
            <a:r>
              <a:rPr lang="en-US" altLang="zh-CN" sz="1600" b="1" dirty="0">
                <a:latin typeface="Courier New" panose="02070309020205020404" pitchFamily="49" charset="0"/>
                <a:ea typeface="+mj-ea"/>
                <a:cs typeface="Courier New" panose="02070309020205020404" pitchFamily="49" charset="0"/>
                <a:sym typeface="Wingdings" charset="0"/>
              </a:rPr>
              <a:t>-&gt;P();</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sym typeface="Wingdings" charset="0"/>
              </a:rPr>
              <a:t>    </a:t>
            </a:r>
            <a:r>
              <a:rPr lang="en-US" altLang="zh-CN" sz="1600" b="1" dirty="0" err="1">
                <a:latin typeface="Courier New" panose="02070309020205020404" pitchFamily="49" charset="0"/>
                <a:ea typeface="+mj-ea"/>
                <a:cs typeface="Courier New" panose="02070309020205020404" pitchFamily="49" charset="0"/>
                <a:sym typeface="Wingdings" charset="0"/>
              </a:rPr>
              <a:t>mutex</a:t>
            </a:r>
            <a:r>
              <a:rPr lang="en-US" altLang="zh-CN" sz="1600" b="1" dirty="0">
                <a:latin typeface="Courier New" panose="02070309020205020404" pitchFamily="49" charset="0"/>
                <a:ea typeface="+mj-ea"/>
                <a:cs typeface="Courier New" panose="02070309020205020404" pitchFamily="49" charset="0"/>
                <a:sym typeface="Wingdings" charset="0"/>
              </a:rPr>
              <a:t>-&gt;P();</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sym typeface="Wingdings" charset="0"/>
              </a:rPr>
              <a:t>    Remove c from buffer;</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mutex</a:t>
            </a:r>
            <a:r>
              <a:rPr lang="en-US" altLang="zh-CN" sz="1600" b="1" dirty="0">
                <a:latin typeface="Courier New" panose="02070309020205020404" pitchFamily="49" charset="0"/>
                <a:ea typeface="+mj-ea"/>
                <a:cs typeface="Courier New" panose="02070309020205020404" pitchFamily="49" charset="0"/>
                <a:sym typeface="Wingdings" charset="0"/>
              </a:rPr>
              <a:t>-&gt;V();</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emptyBuffers</a:t>
            </a:r>
            <a:r>
              <a:rPr lang="en-US" altLang="zh-CN" sz="1600" b="1" dirty="0">
                <a:latin typeface="Courier New" panose="02070309020205020404" pitchFamily="49" charset="0"/>
                <a:ea typeface="+mj-ea"/>
                <a:cs typeface="Courier New" panose="02070309020205020404" pitchFamily="49" charset="0"/>
                <a:sym typeface="Wingdings" charset="0"/>
              </a:rPr>
              <a:t>-&gt;V();</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a:t>
            </a:r>
          </a:p>
        </p:txBody>
      </p:sp>
      <p:grpSp>
        <p:nvGrpSpPr>
          <p:cNvPr id="2" name="组合 1"/>
          <p:cNvGrpSpPr/>
          <p:nvPr/>
        </p:nvGrpSpPr>
        <p:grpSpPr>
          <a:xfrm>
            <a:off x="2423593" y="5445224"/>
            <a:ext cx="3727107" cy="420730"/>
            <a:chOff x="500034" y="4378338"/>
            <a:chExt cx="3727107" cy="420730"/>
          </a:xfrm>
        </p:grpSpPr>
        <p:sp>
          <p:nvSpPr>
            <p:cNvPr id="36" name="内容占位符 2"/>
            <p:cNvSpPr txBox="1">
              <a:spLocks/>
            </p:cNvSpPr>
            <p:nvPr/>
          </p:nvSpPr>
          <p:spPr>
            <a:xfrm>
              <a:off x="811999" y="4421240"/>
              <a:ext cx="3415142"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a:t>P</a:t>
              </a:r>
              <a:r>
                <a:rPr lang="zh-CN" altLang="en-US" dirty="0"/>
                <a:t>、</a:t>
              </a:r>
              <a:r>
                <a:rPr lang="en-US" altLang="zh-CN" dirty="0"/>
                <a:t>V</a:t>
              </a:r>
              <a:r>
                <a:rPr lang="zh-CN" altLang="en-US" dirty="0"/>
                <a:t>操作的顺序有影响吗？</a:t>
              </a:r>
            </a:p>
          </p:txBody>
        </p:sp>
        <p:sp>
          <p:nvSpPr>
            <p:cNvPr id="37" name="TextBox 36"/>
            <p:cNvSpPr txBox="1"/>
            <p:nvPr/>
          </p:nvSpPr>
          <p:spPr>
            <a:xfrm>
              <a:off x="500034" y="437833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9" name="直接箭头连接符 8"/>
          <p:cNvCxnSpPr/>
          <p:nvPr/>
        </p:nvCxnSpPr>
        <p:spPr>
          <a:xfrm>
            <a:off x="5015880" y="3708584"/>
            <a:ext cx="1368152" cy="101656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4799858" y="3708584"/>
            <a:ext cx="1423713" cy="101656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19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bg/>
                                          </p:spTgt>
                                        </p:tgtEl>
                                        <p:attrNameLst>
                                          <p:attrName>style.visibility</p:attrName>
                                        </p:attrNameLst>
                                      </p:cBhvr>
                                      <p:to>
                                        <p:strVal val="visible"/>
                                      </p:to>
                                    </p:set>
                                    <p:animEffect transition="in" filter="wipe(left)">
                                      <p:cBhvr>
                                        <p:cTn id="12" dur="500"/>
                                        <p:tgtEl>
                                          <p:spTgt spid="20">
                                            <p:bg/>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wipe(left)">
                                      <p:cBhvr>
                                        <p:cTn id="15" dur="500"/>
                                        <p:tgtEl>
                                          <p:spTgt spid="20">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0">
                                            <p:txEl>
                                              <p:pRg st="3" end="3"/>
                                            </p:txEl>
                                          </p:spTgt>
                                        </p:tgtEl>
                                        <p:attrNameLst>
                                          <p:attrName>style.visibility</p:attrName>
                                        </p:attrNameLst>
                                      </p:cBhvr>
                                      <p:to>
                                        <p:strVal val="visible"/>
                                      </p:to>
                                    </p:set>
                                    <p:animEffect transition="in" filter="wipe(left)">
                                      <p:cBhvr>
                                        <p:cTn id="18" dur="500"/>
                                        <p:tgtEl>
                                          <p:spTgt spid="20">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0">
                                            <p:txEl>
                                              <p:pRg st="6" end="6"/>
                                            </p:txEl>
                                          </p:spTgt>
                                        </p:tgtEl>
                                        <p:attrNameLst>
                                          <p:attrName>style.visibility</p:attrName>
                                        </p:attrNameLst>
                                      </p:cBhvr>
                                      <p:to>
                                        <p:strVal val="visible"/>
                                      </p:to>
                                    </p:set>
                                    <p:animEffect transition="in" filter="wipe(left)">
                                      <p:cBhvr>
                                        <p:cTn id="21" dur="500"/>
                                        <p:tgtEl>
                                          <p:spTgt spid="20">
                                            <p:txEl>
                                              <p:pRg st="6" end="6"/>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5">
                                            <p:bg/>
                                          </p:spTgt>
                                        </p:tgtEl>
                                        <p:attrNameLst>
                                          <p:attrName>style.visibility</p:attrName>
                                        </p:attrNameLst>
                                      </p:cBhvr>
                                      <p:to>
                                        <p:strVal val="visible"/>
                                      </p:to>
                                    </p:set>
                                    <p:animEffect transition="in" filter="wipe(left)">
                                      <p:cBhvr>
                                        <p:cTn id="24" dur="500"/>
                                        <p:tgtEl>
                                          <p:spTgt spid="35">
                                            <p:bg/>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
                                            <p:txEl>
                                              <p:pRg st="0" end="0"/>
                                            </p:txEl>
                                          </p:spTgt>
                                        </p:tgtEl>
                                        <p:attrNameLst>
                                          <p:attrName>style.visibility</p:attrName>
                                        </p:attrNameLst>
                                      </p:cBhvr>
                                      <p:to>
                                        <p:strVal val="visible"/>
                                      </p:to>
                                    </p:set>
                                    <p:animEffect transition="in" filter="wipe(left)">
                                      <p:cBhvr>
                                        <p:cTn id="27" dur="500"/>
                                        <p:tgtEl>
                                          <p:spTgt spid="35">
                                            <p:txEl>
                                              <p:pRg st="0" end="0"/>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5">
                                            <p:txEl>
                                              <p:pRg st="3" end="3"/>
                                            </p:txEl>
                                          </p:spTgt>
                                        </p:tgtEl>
                                        <p:attrNameLst>
                                          <p:attrName>style.visibility</p:attrName>
                                        </p:attrNameLst>
                                      </p:cBhvr>
                                      <p:to>
                                        <p:strVal val="visible"/>
                                      </p:to>
                                    </p:set>
                                    <p:animEffect transition="in" filter="wipe(left)">
                                      <p:cBhvr>
                                        <p:cTn id="30" dur="500"/>
                                        <p:tgtEl>
                                          <p:spTgt spid="35">
                                            <p:txEl>
                                              <p:pRg st="3" end="3"/>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5">
                                            <p:txEl>
                                              <p:pRg st="6" end="6"/>
                                            </p:txEl>
                                          </p:spTgt>
                                        </p:tgtEl>
                                        <p:attrNameLst>
                                          <p:attrName>style.visibility</p:attrName>
                                        </p:attrNameLst>
                                      </p:cBhvr>
                                      <p:to>
                                        <p:strVal val="visible"/>
                                      </p:to>
                                    </p:set>
                                    <p:animEffect transition="in" filter="wipe(left)">
                                      <p:cBhvr>
                                        <p:cTn id="33" dur="500"/>
                                        <p:tgtEl>
                                          <p:spTgt spid="35">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0">
                                            <p:txEl>
                                              <p:pRg st="2" end="2"/>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5">
                                            <p:txEl>
                                              <p:pRg st="2" end="2"/>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5">
                                            <p:txEl>
                                              <p:pRg st="4" end="4"/>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0">
                                            <p:txEl>
                                              <p:pRg st="1" end="1"/>
                                            </p:txEl>
                                          </p:spTgt>
                                        </p:tgtEl>
                                        <p:attrNameLst>
                                          <p:attrName>style.visibility</p:attrName>
                                        </p:attrNameLst>
                                      </p:cBhvr>
                                      <p:to>
                                        <p:strVal val="visible"/>
                                      </p:to>
                                    </p:set>
                                  </p:childTnLst>
                                </p:cTn>
                              </p:par>
                              <p:par>
                                <p:cTn id="50" presetID="22" presetClass="entr" presetSubtype="8" fill="hold"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par>
                          <p:cTn id="53" fill="hold">
                            <p:stCondLst>
                              <p:cond delay="500"/>
                            </p:stCondLst>
                            <p:childTnLst>
                              <p:par>
                                <p:cTn id="54" presetID="1" presetClass="entr" presetSubtype="0" fill="hold" nodeType="afterEffect">
                                  <p:stCondLst>
                                    <p:cond delay="0"/>
                                  </p:stCondLst>
                                  <p:childTnLst>
                                    <p:set>
                                      <p:cBhvr>
                                        <p:cTn id="55" dur="1" fill="hold">
                                          <p:stCondLst>
                                            <p:cond delay="0"/>
                                          </p:stCondLst>
                                        </p:cTn>
                                        <p:tgtEl>
                                          <p:spTgt spid="35">
                                            <p:txEl>
                                              <p:pRg st="5" end="5"/>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5">
                                            <p:txEl>
                                              <p:pRg st="1" end="1"/>
                                            </p:txEl>
                                          </p:spTgt>
                                        </p:tgtEl>
                                        <p:attrNameLst>
                                          <p:attrName>style.visibility</p:attrName>
                                        </p:attrNameLst>
                                      </p:cBhvr>
                                      <p:to>
                                        <p:strVal val="visible"/>
                                      </p:to>
                                    </p:set>
                                  </p:childTnLst>
                                </p:cTn>
                              </p:par>
                              <p:par>
                                <p:cTn id="60" presetID="10" presetClass="exit" presetSubtype="0" fill="hold" nodeType="withEffect">
                                  <p:stCondLst>
                                    <p:cond delay="0"/>
                                  </p:stCondLst>
                                  <p:childTnLst>
                                    <p:animEffect transition="out" filter="fade">
                                      <p:cBhvr>
                                        <p:cTn id="61" dur="500"/>
                                        <p:tgtEl>
                                          <p:spTgt spid="9"/>
                                        </p:tgtEl>
                                      </p:cBhvr>
                                    </p:animEffect>
                                    <p:set>
                                      <p:cBhvr>
                                        <p:cTn id="62" dur="1" fill="hold">
                                          <p:stCondLst>
                                            <p:cond delay="499"/>
                                          </p:stCondLst>
                                        </p:cTn>
                                        <p:tgtEl>
                                          <p:spTgt spid="9"/>
                                        </p:tgtEl>
                                        <p:attrNameLst>
                                          <p:attrName>style.visibility</p:attrName>
                                        </p:attrNameLst>
                                      </p:cBhvr>
                                      <p:to>
                                        <p:strVal val="hidden"/>
                                      </p:to>
                                    </p:set>
                                  </p:childTnLst>
                                </p:cTn>
                              </p:par>
                              <p:par>
                                <p:cTn id="63" presetID="22" presetClass="entr" presetSubtype="2" fill="hold" nodeType="with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right)">
                                      <p:cBhvr>
                                        <p:cTn id="65" dur="500"/>
                                        <p:tgtEl>
                                          <p:spTgt spid="12"/>
                                        </p:tgtEl>
                                      </p:cBhvr>
                                    </p:animEffect>
                                  </p:childTnLst>
                                </p:cTn>
                              </p:par>
                            </p:childTnLst>
                          </p:cTn>
                        </p:par>
                        <p:par>
                          <p:cTn id="66" fill="hold">
                            <p:stCondLst>
                              <p:cond delay="500"/>
                            </p:stCondLst>
                            <p:childTnLst>
                              <p:par>
                                <p:cTn id="67" presetID="1" presetClass="entr" presetSubtype="0" fill="hold" nodeType="afterEffect">
                                  <p:stCondLst>
                                    <p:cond delay="0"/>
                                  </p:stCondLst>
                                  <p:childTnLst>
                                    <p:set>
                                      <p:cBhvr>
                                        <p:cTn id="68"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wipe(left)">
                                      <p:cBhvr>
                                        <p:cTn id="7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uiExpand="1" build="allAtOnce" animBg="1"/>
      <p:bldP spid="35" grpId="0" uiExpand="1" build="allAtOnce"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1952596" y="10849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用信号量解决生产者</a:t>
            </a:r>
            <a:r>
              <a:rPr lang="en-US" altLang="zh-CN" dirty="0"/>
              <a:t>-</a:t>
            </a:r>
            <a:r>
              <a:rPr lang="zh-CN" altLang="en-US" dirty="0"/>
              <a:t>消费者问题</a:t>
            </a:r>
            <a:endParaRPr lang="zh-CN" altLang="en-US" dirty="0">
              <a:cs typeface="+mj-cs"/>
            </a:endParaRPr>
          </a:p>
        </p:txBody>
      </p:sp>
      <p:sp>
        <p:nvSpPr>
          <p:cNvPr id="19" name="Text Box 4"/>
          <p:cNvSpPr txBox="1">
            <a:spLocks noChangeArrowheads="1"/>
          </p:cNvSpPr>
          <p:nvPr/>
        </p:nvSpPr>
        <p:spPr bwMode="auto">
          <a:xfrm>
            <a:off x="3527638" y="1785928"/>
            <a:ext cx="4607987" cy="132343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Class </a:t>
            </a:r>
            <a:r>
              <a:rPr lang="en-US" altLang="zh-CN" sz="1600" b="1" dirty="0" err="1">
                <a:latin typeface="Courier New" panose="02070309020205020404" pitchFamily="49" charset="0"/>
                <a:ea typeface="+mj-ea"/>
                <a:cs typeface="Courier New" panose="02070309020205020404" pitchFamily="49" charset="0"/>
              </a:rPr>
              <a:t>BoundedBuffer</a:t>
            </a:r>
            <a:r>
              <a:rPr lang="en-US" altLang="zh-CN" sz="1600" b="1" dirty="0">
                <a:latin typeface="Courier New" panose="02070309020205020404" pitchFamily="49" charset="0"/>
                <a:ea typeface="+mj-ea"/>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mutex</a:t>
            </a:r>
            <a:r>
              <a:rPr lang="en-US" altLang="zh-CN" sz="1600" b="1" dirty="0">
                <a:latin typeface="Courier New" panose="02070309020205020404" pitchFamily="49" charset="0"/>
                <a:ea typeface="+mj-ea"/>
                <a:cs typeface="Courier New" panose="02070309020205020404" pitchFamily="49" charset="0"/>
              </a:rPr>
              <a:t> = new Semaphore(1);</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fullBuffers</a:t>
            </a:r>
            <a:r>
              <a:rPr lang="en-US" altLang="zh-CN" sz="1600" b="1" dirty="0">
                <a:latin typeface="Courier New" panose="02070309020205020404" pitchFamily="49" charset="0"/>
                <a:ea typeface="+mj-ea"/>
                <a:cs typeface="Courier New" panose="02070309020205020404" pitchFamily="49" charset="0"/>
              </a:rPr>
              <a:t> = new Semaphore(0);</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emptyBuffers</a:t>
            </a:r>
            <a:r>
              <a:rPr lang="en-US" altLang="zh-CN" sz="1600" b="1" dirty="0">
                <a:latin typeface="Courier New" panose="02070309020205020404" pitchFamily="49" charset="0"/>
                <a:ea typeface="+mj-ea"/>
                <a:cs typeface="Courier New" panose="02070309020205020404" pitchFamily="49" charset="0"/>
              </a:rPr>
              <a:t> = new Semaphore(n);</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a:t>
            </a:r>
          </a:p>
        </p:txBody>
      </p:sp>
      <p:sp>
        <p:nvSpPr>
          <p:cNvPr id="20" name="Text Box 5"/>
          <p:cNvSpPr txBox="1">
            <a:spLocks noChangeArrowheads="1"/>
          </p:cNvSpPr>
          <p:nvPr/>
        </p:nvSpPr>
        <p:spPr bwMode="auto">
          <a:xfrm>
            <a:off x="2166910" y="3316287"/>
            <a:ext cx="3526112"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mj-ea"/>
                <a:cs typeface="Courier New" panose="02070309020205020404" pitchFamily="49" charset="0"/>
              </a:rPr>
              <a:t>BoundedBuffer</a:t>
            </a:r>
            <a:r>
              <a:rPr lang="en-US" altLang="zh-CN" sz="1600" b="1" dirty="0">
                <a:latin typeface="Courier New" panose="02070309020205020404" pitchFamily="49" charset="0"/>
                <a:ea typeface="+mj-ea"/>
                <a:cs typeface="Courier New" panose="02070309020205020404" pitchFamily="49" charset="0"/>
              </a:rPr>
              <a:t>::Deposit(c)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cs typeface="Courier New" panose="02070309020205020404" pitchFamily="49" charset="0"/>
                <a:sym typeface="Wingdings" charset="0"/>
              </a:rPr>
              <a:t>mutex</a:t>
            </a:r>
            <a:r>
              <a:rPr lang="en-US" altLang="zh-CN" sz="1600" b="1" dirty="0">
                <a:latin typeface="Courier New" panose="02070309020205020404" pitchFamily="49" charset="0"/>
                <a:cs typeface="Courier New" panose="02070309020205020404" pitchFamily="49" charset="0"/>
                <a:sym typeface="Wingdings" charset="0"/>
              </a:rPr>
              <a:t>-&gt;P();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emptyBuffers</a:t>
            </a:r>
            <a:r>
              <a:rPr lang="en-US" altLang="zh-CN" sz="1600" b="1" dirty="0">
                <a:latin typeface="Courier New" panose="02070309020205020404" pitchFamily="49" charset="0"/>
                <a:ea typeface="+mj-ea"/>
                <a:cs typeface="Courier New" panose="02070309020205020404" pitchFamily="49" charset="0"/>
                <a:sym typeface="Wingdings" charset="0"/>
              </a:rPr>
              <a:t>-&gt;P();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sym typeface="Wingdings" charset="0"/>
              </a:rPr>
              <a:t>    Add c to the buffer;</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fullBuffers</a:t>
            </a:r>
            <a:r>
              <a:rPr lang="en-US" altLang="zh-CN" sz="1600" b="1" dirty="0">
                <a:latin typeface="Courier New" panose="02070309020205020404" pitchFamily="49" charset="0"/>
                <a:ea typeface="+mj-ea"/>
                <a:cs typeface="Courier New" panose="02070309020205020404" pitchFamily="49" charset="0"/>
                <a:sym typeface="Wingdings" charset="0"/>
              </a:rPr>
              <a:t>-&gt;V();</a:t>
            </a:r>
          </a:p>
          <a:p>
            <a:pPr eaLnBrk="1" hangingPunct="1"/>
            <a:r>
              <a:rPr lang="en-US" altLang="zh-CN" sz="1600" b="1" dirty="0">
                <a:latin typeface="Courier New" panose="02070309020205020404" pitchFamily="49" charset="0"/>
                <a:cs typeface="Courier New" panose="02070309020205020404" pitchFamily="49" charset="0"/>
              </a:rPr>
              <a:t>    </a:t>
            </a:r>
            <a:r>
              <a:rPr lang="en-US" altLang="zh-CN" sz="1600" b="1" dirty="0" err="1">
                <a:latin typeface="Courier New" panose="02070309020205020404" pitchFamily="49" charset="0"/>
                <a:cs typeface="Courier New" panose="02070309020205020404" pitchFamily="49" charset="0"/>
              </a:rPr>
              <a:t>mutex</a:t>
            </a:r>
            <a:r>
              <a:rPr lang="en-US" altLang="zh-CN" sz="1600" b="1" dirty="0">
                <a:latin typeface="Courier New" panose="02070309020205020404" pitchFamily="49" charset="0"/>
                <a:cs typeface="Courier New" panose="02070309020205020404" pitchFamily="49" charset="0"/>
                <a:sym typeface="Wingdings" charset="0"/>
              </a:rPr>
              <a:t>-&gt;V();</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a:t>
            </a:r>
          </a:p>
        </p:txBody>
      </p:sp>
      <p:sp>
        <p:nvSpPr>
          <p:cNvPr id="35" name="Text Box 6"/>
          <p:cNvSpPr txBox="1">
            <a:spLocks noChangeArrowheads="1"/>
          </p:cNvSpPr>
          <p:nvPr/>
        </p:nvSpPr>
        <p:spPr bwMode="auto">
          <a:xfrm>
            <a:off x="5810248" y="3316287"/>
            <a:ext cx="3526112"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mj-ea"/>
                <a:cs typeface="Courier New" panose="02070309020205020404" pitchFamily="49" charset="0"/>
              </a:rPr>
              <a:t>BoundedBuffer</a:t>
            </a:r>
            <a:r>
              <a:rPr lang="en-US" altLang="zh-CN" sz="1600" b="1" dirty="0">
                <a:latin typeface="Courier New" panose="02070309020205020404" pitchFamily="49" charset="0"/>
                <a:ea typeface="+mj-ea"/>
                <a:cs typeface="Courier New" panose="02070309020205020404" pitchFamily="49" charset="0"/>
              </a:rPr>
              <a:t>::Remove(c) {</a:t>
            </a:r>
          </a:p>
          <a:p>
            <a:pPr eaLnBrk="1" hangingPunct="1"/>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cs typeface="Courier New" panose="02070309020205020404" pitchFamily="49" charset="0"/>
                <a:sym typeface="Wingdings" charset="0"/>
              </a:rPr>
              <a:t>mutex</a:t>
            </a:r>
            <a:r>
              <a:rPr lang="en-US" altLang="zh-CN" sz="1600" b="1" dirty="0">
                <a:latin typeface="Courier New" panose="02070309020205020404" pitchFamily="49" charset="0"/>
                <a:cs typeface="Courier New" panose="02070309020205020404" pitchFamily="49" charset="0"/>
                <a:sym typeface="Wingdings" charset="0"/>
              </a:rPr>
              <a:t>-&gt;P();</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fullBuffers</a:t>
            </a:r>
            <a:r>
              <a:rPr lang="en-US" altLang="zh-CN" sz="1600" b="1" dirty="0">
                <a:latin typeface="Courier New" panose="02070309020205020404" pitchFamily="49" charset="0"/>
                <a:ea typeface="+mj-ea"/>
                <a:cs typeface="Courier New" panose="02070309020205020404" pitchFamily="49" charset="0"/>
                <a:sym typeface="Wingdings" charset="0"/>
              </a:rPr>
              <a:t>-&gt;P();</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sym typeface="Wingdings" charset="0"/>
              </a:rPr>
              <a:t>    Remove c from buffer;</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emptyBuffers</a:t>
            </a:r>
            <a:r>
              <a:rPr lang="en-US" altLang="zh-CN" sz="1600" b="1" dirty="0">
                <a:latin typeface="Courier New" panose="02070309020205020404" pitchFamily="49" charset="0"/>
                <a:ea typeface="+mj-ea"/>
                <a:cs typeface="Courier New" panose="02070309020205020404" pitchFamily="49" charset="0"/>
                <a:sym typeface="Wingdings" charset="0"/>
              </a:rPr>
              <a:t>-&gt;V();</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sym typeface="Wingdings" charset="0"/>
              </a:rPr>
              <a:t>    </a:t>
            </a:r>
            <a:r>
              <a:rPr lang="en-US" altLang="zh-CN" sz="1600" b="1" dirty="0" err="1">
                <a:latin typeface="Courier New" panose="02070309020205020404" pitchFamily="49" charset="0"/>
                <a:cs typeface="Courier New" panose="02070309020205020404" pitchFamily="49" charset="0"/>
              </a:rPr>
              <a:t>mutex</a:t>
            </a:r>
            <a:r>
              <a:rPr lang="en-US" altLang="zh-CN" sz="1600" b="1" dirty="0">
                <a:latin typeface="Courier New" panose="02070309020205020404" pitchFamily="49" charset="0"/>
                <a:cs typeface="Courier New" panose="02070309020205020404" pitchFamily="49" charset="0"/>
                <a:sym typeface="Wingdings" charset="0"/>
              </a:rPr>
              <a:t>-&gt;V();</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a:t>
            </a:r>
          </a:p>
        </p:txBody>
      </p:sp>
      <p:grpSp>
        <p:nvGrpSpPr>
          <p:cNvPr id="2" name="组合 1"/>
          <p:cNvGrpSpPr/>
          <p:nvPr/>
        </p:nvGrpSpPr>
        <p:grpSpPr>
          <a:xfrm>
            <a:off x="2423592" y="5550892"/>
            <a:ext cx="4032448" cy="420730"/>
            <a:chOff x="500034" y="4378338"/>
            <a:chExt cx="3727107" cy="420730"/>
          </a:xfrm>
        </p:grpSpPr>
        <p:sp>
          <p:nvSpPr>
            <p:cNvPr id="36" name="内容占位符 2"/>
            <p:cNvSpPr txBox="1">
              <a:spLocks/>
            </p:cNvSpPr>
            <p:nvPr/>
          </p:nvSpPr>
          <p:spPr>
            <a:xfrm>
              <a:off x="811999" y="4421240"/>
              <a:ext cx="3415142"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这个解决方案有什么问题吗？</a:t>
              </a:r>
            </a:p>
          </p:txBody>
        </p:sp>
        <p:sp>
          <p:nvSpPr>
            <p:cNvPr id="37" name="TextBox 36"/>
            <p:cNvSpPr txBox="1"/>
            <p:nvPr/>
          </p:nvSpPr>
          <p:spPr>
            <a:xfrm>
              <a:off x="500034" y="437833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00373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B6C34FB6-485C-4A84-89AD-7D51D52E5A77}" type="slidenum">
              <a:rPr lang="en-US" altLang="ko-KR" sz="1200">
                <a:solidFill>
                  <a:schemeClr val="bg1"/>
                </a:solidFill>
              </a:rPr>
              <a:pPr>
                <a:spcBef>
                  <a:spcPct val="0"/>
                </a:spcBef>
                <a:buClrTx/>
                <a:buSzTx/>
                <a:buFontTx/>
                <a:buNone/>
              </a:pPr>
              <a:t>9</a:t>
            </a:fld>
            <a:endParaRPr lang="en-US" altLang="ko-KR" sz="1200">
              <a:solidFill>
                <a:schemeClr val="bg1"/>
              </a:solidFill>
            </a:endParaRPr>
          </a:p>
        </p:txBody>
      </p:sp>
      <p:sp>
        <p:nvSpPr>
          <p:cNvPr id="198658" name="标题 1"/>
          <p:cNvSpPr>
            <a:spLocks noGrp="1"/>
          </p:cNvSpPr>
          <p:nvPr>
            <p:ph type="title"/>
          </p:nvPr>
        </p:nvSpPr>
        <p:spPr/>
        <p:txBody>
          <a:bodyPr/>
          <a:lstStyle/>
          <a:p>
            <a:r>
              <a:rPr lang="zh-CN" altLang="en-US">
                <a:ea typeface="宋体" panose="02010600030101010101" pitchFamily="2" charset="-122"/>
              </a:rPr>
              <a:t>信号量的代码示意</a:t>
            </a:r>
          </a:p>
        </p:txBody>
      </p:sp>
      <p:sp>
        <p:nvSpPr>
          <p:cNvPr id="198659" name="内容占位符 2"/>
          <p:cNvSpPr>
            <a:spLocks noGrp="1"/>
          </p:cNvSpPr>
          <p:nvPr>
            <p:ph idx="1"/>
          </p:nvPr>
        </p:nvSpPr>
        <p:spPr/>
        <p:txBody>
          <a:bodyPr/>
          <a:lstStyle/>
          <a:p>
            <a:pPr>
              <a:lnSpc>
                <a:spcPct val="80000"/>
              </a:lnSpc>
            </a:pPr>
            <a:r>
              <a:rPr lang="en-US" altLang="zh-CN" sz="2600">
                <a:ea typeface="宋体" panose="02010600030101010101" pitchFamily="2" charset="-122"/>
              </a:rPr>
              <a:t>#include &lt;sys/sem.h&gt;</a:t>
            </a:r>
          </a:p>
          <a:p>
            <a:pPr>
              <a:lnSpc>
                <a:spcPct val="80000"/>
              </a:lnSpc>
            </a:pPr>
            <a:r>
              <a:rPr lang="en-US" altLang="zh-CN" sz="2600">
                <a:ea typeface="宋体" panose="02010600030101010101" pitchFamily="2" charset="-122"/>
              </a:rPr>
              <a:t>int semctl(int sem_id, int sem_num, int command, ...);</a:t>
            </a:r>
          </a:p>
          <a:p>
            <a:pPr>
              <a:lnSpc>
                <a:spcPct val="80000"/>
              </a:lnSpc>
            </a:pPr>
            <a:r>
              <a:rPr lang="en-US" altLang="zh-CN" sz="2600">
                <a:ea typeface="宋体" panose="02010600030101010101" pitchFamily="2" charset="-122"/>
              </a:rPr>
              <a:t>int semget(key_t key, int num_sems, int sem_flags);</a:t>
            </a:r>
          </a:p>
          <a:p>
            <a:pPr>
              <a:lnSpc>
                <a:spcPct val="80000"/>
              </a:lnSpc>
            </a:pPr>
            <a:r>
              <a:rPr lang="en-US" altLang="zh-CN" sz="2600">
                <a:ea typeface="宋体" panose="02010600030101010101" pitchFamily="2" charset="-122"/>
              </a:rPr>
              <a:t>int semop(int sem_id, struct sembuf *sem_ops, size_t num_sem_ops);</a:t>
            </a:r>
            <a:endParaRPr lang="zh-CN" altLang="en-US" sz="2600">
              <a:ea typeface="宋体" panose="02010600030101010101" pitchFamily="2" charset="-122"/>
            </a:endParaRPr>
          </a:p>
        </p:txBody>
      </p:sp>
      <p:sp>
        <p:nvSpPr>
          <p:cNvPr id="8" name="内容占位符 6"/>
          <p:cNvSpPr txBox="1">
            <a:spLocks/>
          </p:cNvSpPr>
          <p:nvPr/>
        </p:nvSpPr>
        <p:spPr bwMode="auto">
          <a:xfrm>
            <a:off x="2566988" y="1341438"/>
            <a:ext cx="3956050" cy="4953000"/>
          </a:xfrm>
          <a:prstGeom prst="rect">
            <a:avLst/>
          </a:prstGeom>
          <a:solidFill>
            <a:schemeClr val="bg1"/>
          </a:solidFill>
          <a:ln>
            <a:noFill/>
          </a:ln>
        </p:spPr>
        <p:txBody>
          <a:bodyPr>
            <a:normAutofit fontScale="55000" lnSpcReduction="20000"/>
          </a:bodyPr>
          <a:lstStyle>
            <a:lvl1pPr marL="342900" indent="-342900" algn="l" rtl="0" eaLnBrk="0" fontAlgn="base" hangingPunct="0">
              <a:spcBef>
                <a:spcPct val="20000"/>
              </a:spcBef>
              <a:spcAft>
                <a:spcPct val="0"/>
              </a:spcAft>
              <a:buClr>
                <a:schemeClr val="tx1"/>
              </a:buClr>
              <a:buSzPct val="80000"/>
              <a:buFont typeface="Wingdings"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itchFamily="2" charset="2"/>
              <a:buChar char="l"/>
              <a:defRPr sz="18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itchFamily="2" charset="2"/>
              <a:buChar char="l"/>
              <a:defRPr sz="18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18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18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18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1800">
                <a:solidFill>
                  <a:schemeClr val="tx1"/>
                </a:solidFill>
                <a:latin typeface="+mn-lt"/>
              </a:defRPr>
            </a:lvl9pPr>
          </a:lstStyle>
          <a:p>
            <a:pPr>
              <a:lnSpc>
                <a:spcPct val="120000"/>
              </a:lnSpc>
              <a:defRPr/>
            </a:pPr>
            <a:r>
              <a:rPr lang="en-US" altLang="zh-CN" dirty="0"/>
              <a:t>static </a:t>
            </a:r>
            <a:r>
              <a:rPr lang="en-US" altLang="zh-CN" dirty="0" err="1"/>
              <a:t>int</a:t>
            </a:r>
            <a:r>
              <a:rPr lang="en-US" altLang="zh-CN" dirty="0"/>
              <a:t> </a:t>
            </a:r>
            <a:r>
              <a:rPr lang="en-US" altLang="zh-CN" dirty="0" err="1"/>
              <a:t>semaphore_v</a:t>
            </a:r>
            <a:r>
              <a:rPr lang="en-US" altLang="zh-CN" dirty="0"/>
              <a:t>(void)</a:t>
            </a:r>
          </a:p>
          <a:p>
            <a:pPr>
              <a:lnSpc>
                <a:spcPct val="120000"/>
              </a:lnSpc>
              <a:defRPr/>
            </a:pPr>
            <a:r>
              <a:rPr lang="en-US" altLang="zh-CN" dirty="0"/>
              <a:t>{</a:t>
            </a:r>
          </a:p>
          <a:p>
            <a:pPr>
              <a:lnSpc>
                <a:spcPct val="120000"/>
              </a:lnSpc>
              <a:defRPr/>
            </a:pPr>
            <a:r>
              <a:rPr lang="en-US" altLang="zh-CN" dirty="0"/>
              <a:t>    </a:t>
            </a:r>
            <a:r>
              <a:rPr lang="en-US" altLang="zh-CN" dirty="0" err="1"/>
              <a:t>struct</a:t>
            </a:r>
            <a:r>
              <a:rPr lang="en-US" altLang="zh-CN" dirty="0"/>
              <a:t> </a:t>
            </a:r>
            <a:r>
              <a:rPr lang="en-US" altLang="zh-CN" dirty="0" err="1"/>
              <a:t>sembuf</a:t>
            </a:r>
            <a:r>
              <a:rPr lang="en-US" altLang="zh-CN" dirty="0"/>
              <a:t> </a:t>
            </a:r>
            <a:r>
              <a:rPr lang="en-US" altLang="zh-CN" dirty="0" err="1"/>
              <a:t>sem_b</a:t>
            </a:r>
            <a:r>
              <a:rPr lang="en-US" altLang="zh-CN" dirty="0"/>
              <a:t>;</a:t>
            </a:r>
          </a:p>
          <a:p>
            <a:pPr>
              <a:lnSpc>
                <a:spcPct val="120000"/>
              </a:lnSpc>
              <a:defRPr/>
            </a:pPr>
            <a:endParaRPr lang="en-US" altLang="zh-CN" dirty="0"/>
          </a:p>
          <a:p>
            <a:pPr>
              <a:lnSpc>
                <a:spcPct val="120000"/>
              </a:lnSpc>
              <a:defRPr/>
            </a:pPr>
            <a:endParaRPr lang="en-US" altLang="zh-CN" dirty="0"/>
          </a:p>
          <a:p>
            <a:pPr>
              <a:lnSpc>
                <a:spcPct val="120000"/>
              </a:lnSpc>
              <a:defRPr/>
            </a:pPr>
            <a:r>
              <a:rPr lang="en-US" altLang="zh-CN" dirty="0"/>
              <a:t>    </a:t>
            </a:r>
            <a:r>
              <a:rPr lang="en-US" altLang="zh-CN" dirty="0" err="1"/>
              <a:t>sem_b.sem_num</a:t>
            </a:r>
            <a:r>
              <a:rPr lang="en-US" altLang="zh-CN" dirty="0"/>
              <a:t> = 0;</a:t>
            </a:r>
          </a:p>
          <a:p>
            <a:pPr>
              <a:lnSpc>
                <a:spcPct val="120000"/>
              </a:lnSpc>
              <a:defRPr/>
            </a:pPr>
            <a:r>
              <a:rPr lang="en-US" altLang="zh-CN" dirty="0"/>
              <a:t>    </a:t>
            </a:r>
            <a:r>
              <a:rPr lang="en-US" altLang="zh-CN" dirty="0" err="1"/>
              <a:t>sem_b.sem_op</a:t>
            </a:r>
            <a:r>
              <a:rPr lang="en-US" altLang="zh-CN" dirty="0"/>
              <a:t> = 1;</a:t>
            </a:r>
          </a:p>
          <a:p>
            <a:pPr>
              <a:lnSpc>
                <a:spcPct val="120000"/>
              </a:lnSpc>
              <a:defRPr/>
            </a:pPr>
            <a:r>
              <a:rPr lang="en-US" altLang="zh-CN" dirty="0"/>
              <a:t>    </a:t>
            </a:r>
            <a:r>
              <a:rPr lang="en-US" altLang="zh-CN" dirty="0" err="1"/>
              <a:t>sem_b.sem_flag</a:t>
            </a:r>
            <a:r>
              <a:rPr lang="en-US" altLang="zh-CN" dirty="0"/>
              <a:t> = SEM_UNDO;</a:t>
            </a:r>
          </a:p>
          <a:p>
            <a:pPr>
              <a:lnSpc>
                <a:spcPct val="120000"/>
              </a:lnSpc>
              <a:defRPr/>
            </a:pPr>
            <a:r>
              <a:rPr lang="en-US" altLang="zh-CN" dirty="0"/>
              <a:t>    if(</a:t>
            </a:r>
            <a:r>
              <a:rPr lang="en-US" altLang="zh-CN" dirty="0" err="1"/>
              <a:t>semop</a:t>
            </a:r>
            <a:r>
              <a:rPr lang="en-US" altLang="zh-CN" dirty="0"/>
              <a:t>(</a:t>
            </a:r>
            <a:r>
              <a:rPr lang="en-US" altLang="zh-CN" dirty="0" err="1"/>
              <a:t>sem_id</a:t>
            </a:r>
            <a:r>
              <a:rPr lang="en-US" altLang="zh-CN" dirty="0"/>
              <a:t>, &amp;</a:t>
            </a:r>
            <a:r>
              <a:rPr lang="en-US" altLang="zh-CN" dirty="0" err="1"/>
              <a:t>sem_b</a:t>
            </a:r>
            <a:r>
              <a:rPr lang="en-US" altLang="zh-CN" dirty="0"/>
              <a:t>, 1) == -1)</a:t>
            </a:r>
          </a:p>
          <a:p>
            <a:pPr>
              <a:lnSpc>
                <a:spcPct val="120000"/>
              </a:lnSpc>
              <a:defRPr/>
            </a:pPr>
            <a:r>
              <a:rPr lang="en-US" altLang="zh-CN" dirty="0"/>
              <a:t>    {</a:t>
            </a:r>
          </a:p>
          <a:p>
            <a:pPr>
              <a:lnSpc>
                <a:spcPct val="120000"/>
              </a:lnSpc>
              <a:defRPr/>
            </a:pPr>
            <a:r>
              <a:rPr lang="en-US" altLang="zh-CN" dirty="0"/>
              <a:t>        </a:t>
            </a:r>
            <a:r>
              <a:rPr lang="en-US" altLang="zh-CN" dirty="0" err="1"/>
              <a:t>fprintf</a:t>
            </a:r>
            <a:r>
              <a:rPr lang="en-US" altLang="zh-CN" dirty="0"/>
              <a:t>(</a:t>
            </a:r>
            <a:r>
              <a:rPr lang="en-US" altLang="zh-CN" dirty="0" err="1"/>
              <a:t>stderr</a:t>
            </a:r>
            <a:r>
              <a:rPr lang="en-US" altLang="zh-CN" dirty="0"/>
              <a:t>, "</a:t>
            </a:r>
            <a:r>
              <a:rPr lang="en-US" altLang="zh-CN" dirty="0" err="1"/>
              <a:t>semaphore_v</a:t>
            </a:r>
            <a:r>
              <a:rPr lang="en-US" altLang="zh-CN" dirty="0"/>
              <a:t> failed/n");</a:t>
            </a:r>
          </a:p>
          <a:p>
            <a:pPr>
              <a:lnSpc>
                <a:spcPct val="120000"/>
              </a:lnSpc>
              <a:defRPr/>
            </a:pPr>
            <a:r>
              <a:rPr lang="en-US" altLang="zh-CN" dirty="0"/>
              <a:t>        return 0;</a:t>
            </a:r>
          </a:p>
          <a:p>
            <a:pPr>
              <a:lnSpc>
                <a:spcPct val="120000"/>
              </a:lnSpc>
              <a:defRPr/>
            </a:pPr>
            <a:r>
              <a:rPr lang="en-US" altLang="zh-CN" dirty="0"/>
              <a:t>    }</a:t>
            </a:r>
          </a:p>
          <a:p>
            <a:pPr>
              <a:lnSpc>
                <a:spcPct val="120000"/>
              </a:lnSpc>
              <a:defRPr/>
            </a:pPr>
            <a:r>
              <a:rPr lang="en-US" altLang="zh-CN" dirty="0"/>
              <a:t>    return 1;</a:t>
            </a:r>
          </a:p>
          <a:p>
            <a:pPr>
              <a:lnSpc>
                <a:spcPct val="120000"/>
              </a:lnSpc>
              <a:defRPr/>
            </a:pPr>
            <a:r>
              <a:rPr lang="en-US" altLang="zh-CN" dirty="0"/>
              <a:t>}</a:t>
            </a:r>
            <a:endParaRPr lang="zh-CN" altLang="en-US" dirty="0"/>
          </a:p>
        </p:txBody>
      </p:sp>
      <p:sp>
        <p:nvSpPr>
          <p:cNvPr id="10" name="内容占位符 6"/>
          <p:cNvSpPr txBox="1">
            <a:spLocks/>
          </p:cNvSpPr>
          <p:nvPr/>
        </p:nvSpPr>
        <p:spPr bwMode="auto">
          <a:xfrm>
            <a:off x="6604000" y="1341438"/>
            <a:ext cx="3956050" cy="4953000"/>
          </a:xfrm>
          <a:prstGeom prst="rect">
            <a:avLst/>
          </a:prstGeom>
          <a:solidFill>
            <a:schemeClr val="bg1"/>
          </a:solidFill>
          <a:ln>
            <a:noFill/>
          </a:ln>
        </p:spPr>
        <p:txBody>
          <a:bodyPr>
            <a:normAutofit fontScale="55000" lnSpcReduction="20000"/>
          </a:bodyPr>
          <a:lstStyle>
            <a:lvl1pPr marL="342900" indent="-342900" algn="l" rtl="0" eaLnBrk="0" fontAlgn="base" hangingPunct="0">
              <a:spcBef>
                <a:spcPct val="20000"/>
              </a:spcBef>
              <a:spcAft>
                <a:spcPct val="0"/>
              </a:spcAft>
              <a:buClr>
                <a:schemeClr val="tx1"/>
              </a:buClr>
              <a:buSzPct val="80000"/>
              <a:buFont typeface="Wingdings"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itchFamily="2" charset="2"/>
              <a:buChar char="l"/>
              <a:defRPr sz="18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itchFamily="2" charset="2"/>
              <a:buChar char="l"/>
              <a:defRPr sz="18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18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18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18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1800">
                <a:solidFill>
                  <a:schemeClr val="tx1"/>
                </a:solidFill>
                <a:latin typeface="+mn-lt"/>
              </a:defRPr>
            </a:lvl9pPr>
          </a:lstStyle>
          <a:p>
            <a:pPr>
              <a:lnSpc>
                <a:spcPct val="120000"/>
              </a:lnSpc>
              <a:defRPr/>
            </a:pPr>
            <a:r>
              <a:rPr lang="en-US" altLang="zh-CN" dirty="0"/>
              <a:t>static </a:t>
            </a:r>
            <a:r>
              <a:rPr lang="en-US" altLang="zh-CN" dirty="0" err="1"/>
              <a:t>int</a:t>
            </a:r>
            <a:r>
              <a:rPr lang="en-US" altLang="zh-CN" dirty="0"/>
              <a:t> </a:t>
            </a:r>
            <a:r>
              <a:rPr lang="en-US" altLang="zh-CN" dirty="0" err="1"/>
              <a:t>semaphore_p</a:t>
            </a:r>
            <a:r>
              <a:rPr lang="en-US" altLang="zh-CN" dirty="0"/>
              <a:t>(void)</a:t>
            </a:r>
          </a:p>
          <a:p>
            <a:pPr>
              <a:lnSpc>
                <a:spcPct val="120000"/>
              </a:lnSpc>
              <a:defRPr/>
            </a:pPr>
            <a:r>
              <a:rPr lang="en-US" altLang="zh-CN" dirty="0"/>
              <a:t>{</a:t>
            </a:r>
          </a:p>
          <a:p>
            <a:pPr>
              <a:lnSpc>
                <a:spcPct val="120000"/>
              </a:lnSpc>
              <a:defRPr/>
            </a:pPr>
            <a:r>
              <a:rPr lang="en-US" altLang="zh-CN" dirty="0"/>
              <a:t>    </a:t>
            </a:r>
            <a:r>
              <a:rPr lang="en-US" altLang="zh-CN" dirty="0" err="1"/>
              <a:t>struct</a:t>
            </a:r>
            <a:r>
              <a:rPr lang="en-US" altLang="zh-CN" dirty="0"/>
              <a:t> </a:t>
            </a:r>
            <a:r>
              <a:rPr lang="en-US" altLang="zh-CN" dirty="0" err="1"/>
              <a:t>sembuf</a:t>
            </a:r>
            <a:r>
              <a:rPr lang="en-US" altLang="zh-CN" dirty="0"/>
              <a:t> </a:t>
            </a:r>
            <a:r>
              <a:rPr lang="en-US" altLang="zh-CN" dirty="0" err="1"/>
              <a:t>sem_b</a:t>
            </a:r>
            <a:r>
              <a:rPr lang="en-US" altLang="zh-CN" dirty="0"/>
              <a:t>;</a:t>
            </a:r>
          </a:p>
          <a:p>
            <a:pPr>
              <a:lnSpc>
                <a:spcPct val="120000"/>
              </a:lnSpc>
              <a:defRPr/>
            </a:pPr>
            <a:endParaRPr lang="en-US" altLang="zh-CN" dirty="0"/>
          </a:p>
          <a:p>
            <a:pPr>
              <a:lnSpc>
                <a:spcPct val="120000"/>
              </a:lnSpc>
              <a:defRPr/>
            </a:pPr>
            <a:endParaRPr lang="en-US" altLang="zh-CN" dirty="0"/>
          </a:p>
          <a:p>
            <a:pPr>
              <a:lnSpc>
                <a:spcPct val="120000"/>
              </a:lnSpc>
              <a:defRPr/>
            </a:pPr>
            <a:r>
              <a:rPr lang="en-US" altLang="zh-CN" dirty="0"/>
              <a:t>    </a:t>
            </a:r>
            <a:r>
              <a:rPr lang="en-US" altLang="zh-CN" dirty="0" err="1"/>
              <a:t>sem_b.sem_num</a:t>
            </a:r>
            <a:r>
              <a:rPr lang="en-US" altLang="zh-CN" dirty="0"/>
              <a:t> = 0;</a:t>
            </a:r>
          </a:p>
          <a:p>
            <a:pPr>
              <a:lnSpc>
                <a:spcPct val="120000"/>
              </a:lnSpc>
              <a:defRPr/>
            </a:pPr>
            <a:r>
              <a:rPr lang="en-US" altLang="zh-CN" dirty="0"/>
              <a:t>    </a:t>
            </a:r>
            <a:r>
              <a:rPr lang="en-US" altLang="zh-CN" dirty="0" err="1"/>
              <a:t>sem_b.sem_op</a:t>
            </a:r>
            <a:r>
              <a:rPr lang="en-US" altLang="zh-CN" dirty="0"/>
              <a:t> = -1;</a:t>
            </a:r>
          </a:p>
          <a:p>
            <a:pPr>
              <a:lnSpc>
                <a:spcPct val="120000"/>
              </a:lnSpc>
              <a:defRPr/>
            </a:pPr>
            <a:r>
              <a:rPr lang="en-US" altLang="zh-CN" dirty="0"/>
              <a:t>    </a:t>
            </a:r>
            <a:r>
              <a:rPr lang="en-US" altLang="zh-CN" dirty="0" err="1"/>
              <a:t>sem_b.sem_flag</a:t>
            </a:r>
            <a:r>
              <a:rPr lang="en-US" altLang="zh-CN" dirty="0"/>
              <a:t> = SEM_UNDO;</a:t>
            </a:r>
          </a:p>
          <a:p>
            <a:pPr>
              <a:lnSpc>
                <a:spcPct val="120000"/>
              </a:lnSpc>
              <a:defRPr/>
            </a:pPr>
            <a:r>
              <a:rPr lang="en-US" altLang="zh-CN" dirty="0"/>
              <a:t>    if(</a:t>
            </a:r>
            <a:r>
              <a:rPr lang="en-US" altLang="zh-CN" dirty="0" err="1"/>
              <a:t>semop</a:t>
            </a:r>
            <a:r>
              <a:rPr lang="en-US" altLang="zh-CN" dirty="0"/>
              <a:t>(</a:t>
            </a:r>
            <a:r>
              <a:rPr lang="en-US" altLang="zh-CN" dirty="0" err="1"/>
              <a:t>sem_id</a:t>
            </a:r>
            <a:r>
              <a:rPr lang="en-US" altLang="zh-CN" dirty="0"/>
              <a:t>, &amp;</a:t>
            </a:r>
            <a:r>
              <a:rPr lang="en-US" altLang="zh-CN" dirty="0" err="1"/>
              <a:t>sem_b</a:t>
            </a:r>
            <a:r>
              <a:rPr lang="en-US" altLang="zh-CN" dirty="0"/>
              <a:t>, 1) == -1)</a:t>
            </a:r>
          </a:p>
          <a:p>
            <a:pPr>
              <a:lnSpc>
                <a:spcPct val="120000"/>
              </a:lnSpc>
              <a:defRPr/>
            </a:pPr>
            <a:r>
              <a:rPr lang="en-US" altLang="zh-CN" dirty="0"/>
              <a:t>    {</a:t>
            </a:r>
          </a:p>
          <a:p>
            <a:pPr>
              <a:lnSpc>
                <a:spcPct val="120000"/>
              </a:lnSpc>
              <a:defRPr/>
            </a:pPr>
            <a:r>
              <a:rPr lang="en-US" altLang="zh-CN" dirty="0"/>
              <a:t>        </a:t>
            </a:r>
            <a:r>
              <a:rPr lang="en-US" altLang="zh-CN" dirty="0" err="1"/>
              <a:t>fprintf</a:t>
            </a:r>
            <a:r>
              <a:rPr lang="en-US" altLang="zh-CN" dirty="0"/>
              <a:t>(</a:t>
            </a:r>
            <a:r>
              <a:rPr lang="en-US" altLang="zh-CN" dirty="0" err="1"/>
              <a:t>stderr</a:t>
            </a:r>
            <a:r>
              <a:rPr lang="en-US" altLang="zh-CN" dirty="0"/>
              <a:t>, "</a:t>
            </a:r>
            <a:r>
              <a:rPr lang="en-US" altLang="zh-CN" dirty="0" err="1"/>
              <a:t>semaphore_p</a:t>
            </a:r>
            <a:r>
              <a:rPr lang="en-US" altLang="zh-CN" dirty="0"/>
              <a:t> failed/n");</a:t>
            </a:r>
          </a:p>
          <a:p>
            <a:pPr>
              <a:lnSpc>
                <a:spcPct val="120000"/>
              </a:lnSpc>
              <a:defRPr/>
            </a:pPr>
            <a:r>
              <a:rPr lang="en-US" altLang="zh-CN" dirty="0"/>
              <a:t>        return 0;</a:t>
            </a:r>
          </a:p>
          <a:p>
            <a:pPr>
              <a:lnSpc>
                <a:spcPct val="120000"/>
              </a:lnSpc>
              <a:defRPr/>
            </a:pPr>
            <a:r>
              <a:rPr lang="en-US" altLang="zh-CN" dirty="0"/>
              <a:t>    }</a:t>
            </a:r>
          </a:p>
          <a:p>
            <a:pPr>
              <a:lnSpc>
                <a:spcPct val="120000"/>
              </a:lnSpc>
              <a:defRPr/>
            </a:pPr>
            <a:r>
              <a:rPr lang="en-US" altLang="zh-CN" dirty="0"/>
              <a:t>    return 1;</a:t>
            </a:r>
          </a:p>
          <a:p>
            <a:pPr>
              <a:lnSpc>
                <a:spcPct val="120000"/>
              </a:lnSpc>
              <a:defRPr/>
            </a:pPr>
            <a:r>
              <a:rPr lang="en-US" altLang="zh-CN" dirty="0"/>
              <a:t>}</a:t>
            </a:r>
            <a:endParaRPr lang="zh-CN" altLang="en-US" dirty="0"/>
          </a:p>
        </p:txBody>
      </p:sp>
      <p:grpSp>
        <p:nvGrpSpPr>
          <p:cNvPr id="11" name="组合 10"/>
          <p:cNvGrpSpPr/>
          <p:nvPr/>
        </p:nvGrpSpPr>
        <p:grpSpPr>
          <a:xfrm>
            <a:off x="2999656" y="6093296"/>
            <a:ext cx="4032448" cy="420730"/>
            <a:chOff x="500034" y="4378338"/>
            <a:chExt cx="3727107" cy="420730"/>
          </a:xfrm>
        </p:grpSpPr>
        <p:sp>
          <p:nvSpPr>
            <p:cNvPr id="12" name="内容占位符 2"/>
            <p:cNvSpPr txBox="1">
              <a:spLocks/>
            </p:cNvSpPr>
            <p:nvPr/>
          </p:nvSpPr>
          <p:spPr>
            <a:xfrm>
              <a:off x="811999" y="4421240"/>
              <a:ext cx="3415142"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在实际编程中极易引入错误</a:t>
              </a:r>
            </a:p>
          </p:txBody>
        </p:sp>
        <p:sp>
          <p:nvSpPr>
            <p:cNvPr id="13" name="TextBox 36"/>
            <p:cNvSpPr txBox="1"/>
            <p:nvPr/>
          </p:nvSpPr>
          <p:spPr>
            <a:xfrm>
              <a:off x="500034" y="437833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295809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theme/theme1.xml><?xml version="1.0" encoding="utf-8"?>
<a:theme xmlns:a="http://schemas.openxmlformats.org/drawingml/2006/main" name="psh3_Print">
  <a:themeElements>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sh3_Print 1">
        <a:dk1>
          <a:srgbClr val="5F5F5F"/>
        </a:dk1>
        <a:lt1>
          <a:srgbClr val="FFFFFF"/>
        </a:lt1>
        <a:dk2>
          <a:srgbClr val="000000"/>
        </a:dk2>
        <a:lt2>
          <a:srgbClr val="DDDDDD"/>
        </a:lt2>
        <a:accent1>
          <a:srgbClr val="C0C0C0"/>
        </a:accent1>
        <a:accent2>
          <a:srgbClr val="EAEAEA"/>
        </a:accent2>
        <a:accent3>
          <a:srgbClr val="FFFFFF"/>
        </a:accent3>
        <a:accent4>
          <a:srgbClr val="505050"/>
        </a:accent4>
        <a:accent5>
          <a:srgbClr val="DCDCDC"/>
        </a:accent5>
        <a:accent6>
          <a:srgbClr val="D4D4D4"/>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
      <a:clrScheme name="psh3_Print 3">
        <a:dk1>
          <a:srgbClr val="384868"/>
        </a:dk1>
        <a:lt1>
          <a:srgbClr val="FFFFFF"/>
        </a:lt1>
        <a:dk2>
          <a:srgbClr val="000000"/>
        </a:dk2>
        <a:lt2>
          <a:srgbClr val="CCCCCC"/>
        </a:lt2>
        <a:accent1>
          <a:srgbClr val="C0C9F6"/>
        </a:accent1>
        <a:accent2>
          <a:srgbClr val="A1B67A"/>
        </a:accent2>
        <a:accent3>
          <a:srgbClr val="FFFFFF"/>
        </a:accent3>
        <a:accent4>
          <a:srgbClr val="2E3C58"/>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psh3_Print</Template>
  <TotalTime>0</TotalTime>
  <Words>4942</Words>
  <Application>Microsoft Office PowerPoint</Application>
  <PresentationFormat>宽屏</PresentationFormat>
  <Paragraphs>1092</Paragraphs>
  <Slides>64</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64</vt:i4>
      </vt:variant>
    </vt:vector>
  </HeadingPairs>
  <TitlesOfParts>
    <vt:vector size="76" baseType="lpstr">
      <vt:lpstr>Monotype Sorts</vt:lpstr>
      <vt:lpstr>等线</vt:lpstr>
      <vt:lpstr>喵呜黑体</vt:lpstr>
      <vt:lpstr>微软雅黑</vt:lpstr>
      <vt:lpstr>张海山锐谐体2.0-授权联系：Samtype@QQ.com</vt:lpstr>
      <vt:lpstr>Arial</vt:lpstr>
      <vt:lpstr>Calibri</vt:lpstr>
      <vt:lpstr>Courier New</vt:lpstr>
      <vt:lpstr>Times New Roman</vt:lpstr>
      <vt:lpstr>Verdana</vt:lpstr>
      <vt:lpstr>Wingdings</vt:lpstr>
      <vt:lpstr>psh3_Print</vt:lpstr>
      <vt:lpstr>操作系统</vt:lpstr>
      <vt:lpstr>章节5：进程间通信与并发控制</vt:lpstr>
      <vt:lpstr>经典IPC问题</vt:lpstr>
      <vt:lpstr>Problem models of IPC</vt:lpstr>
      <vt:lpstr>PowerPoint 演示文稿</vt:lpstr>
      <vt:lpstr>PowerPoint 演示文稿</vt:lpstr>
      <vt:lpstr>PowerPoint 演示文稿</vt:lpstr>
      <vt:lpstr>PowerPoint 演示文稿</vt:lpstr>
      <vt:lpstr>信号量的代码示意</vt:lpstr>
      <vt:lpstr>Monitor solution</vt:lpstr>
      <vt:lpstr>管程的组成</vt:lpstr>
      <vt:lpstr>条件变量（Condition Variable）</vt:lpstr>
      <vt:lpstr>条件变量实现</vt:lpstr>
      <vt:lpstr>条件变量实现</vt:lpstr>
      <vt:lpstr>条件变量实现</vt:lpstr>
      <vt:lpstr>条件变量实现</vt:lpstr>
      <vt:lpstr>条件变量实现</vt:lpstr>
      <vt:lpstr>条件变量实现</vt:lpstr>
      <vt:lpstr>条件变量实现</vt:lpstr>
      <vt:lpstr>条件变量实现</vt:lpstr>
      <vt:lpstr>条件变量实现</vt:lpstr>
      <vt:lpstr>PowerPoint 演示文稿</vt:lpstr>
      <vt:lpstr>用管程解决生产者-消费者问题</vt:lpstr>
      <vt:lpstr>用管程解决生产者-消费者问题</vt:lpstr>
      <vt:lpstr>用管程解决生产者-消费者问题</vt:lpstr>
      <vt:lpstr>管程条件变量的释放处理方式</vt:lpstr>
      <vt:lpstr>Hansen 管程与 Hoare 管程</vt:lpstr>
      <vt:lpstr>IPC problem: dining philosophers</vt:lpstr>
      <vt:lpstr>Analysis of “dining philosophers”</vt:lpstr>
      <vt:lpstr>常见错误解法</vt:lpstr>
      <vt:lpstr>聪明一些的解决方案</vt:lpstr>
      <vt:lpstr>聪明一些的解决方案</vt:lpstr>
      <vt:lpstr>聪明一些的解决方案</vt:lpstr>
      <vt:lpstr>聪明一些的解决方案</vt:lpstr>
      <vt:lpstr>聪明一些的解决方案</vt:lpstr>
      <vt:lpstr>聪明一些的解决方案</vt:lpstr>
      <vt:lpstr>Solution of “dining philosophers”</vt:lpstr>
      <vt:lpstr>Solution of “dining philosophers”</vt:lpstr>
      <vt:lpstr>IPC problem: Reader-Writer</vt:lpstr>
      <vt:lpstr>Analysis of “Reader-Writer”</vt:lpstr>
      <vt:lpstr>用信号量解决读者-写者问题</vt:lpstr>
      <vt:lpstr>用信号量解决读者-写者问题</vt:lpstr>
      <vt:lpstr>用信号量解决读者-写者问题</vt:lpstr>
      <vt:lpstr>用信号量解决读者-写者问题</vt:lpstr>
      <vt:lpstr>用信号量解决读者-写者问题</vt:lpstr>
      <vt:lpstr>用信号量解决读者-写者问题</vt:lpstr>
      <vt:lpstr>用信号量解决读者-写者问题</vt:lpstr>
      <vt:lpstr>用信号量解决读者-写者问题</vt:lpstr>
      <vt:lpstr>IPC problem: Sleeping Barber</vt:lpstr>
      <vt:lpstr>Analysis of “Sleeping Barber”</vt:lpstr>
      <vt:lpstr>Solution of “Sleeping barber”</vt:lpstr>
      <vt:lpstr>Message Passing</vt:lpstr>
      <vt:lpstr>Solution of “Producer-Consumer”</vt:lpstr>
      <vt:lpstr>基本同步方法</vt:lpstr>
      <vt:lpstr>你需要知道的一些事</vt:lpstr>
      <vt:lpstr>关于锁机制的实现</vt:lpstr>
      <vt:lpstr>为什么程序员倾向于锁，而不是信号量?</vt:lpstr>
      <vt:lpstr>中断、异常和系统调用的开销</vt:lpstr>
      <vt:lpstr>让我们来思考一下多核</vt:lpstr>
      <vt:lpstr>pLock：神威太湖之光上的锁机制</vt:lpstr>
      <vt:lpstr>pLock：神威太湖之光上的锁机制</vt:lpstr>
      <vt:lpstr>pLock：神威太湖之光上的锁机制</vt:lpstr>
      <vt:lpstr>pLock：神威太湖之光上的锁机制</vt:lpstr>
      <vt:lpstr>Thanks for your time! Questions &amp;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2023-11-03T02:38:57Z</dcterms:created>
  <dcterms:modified xsi:type="dcterms:W3CDTF">2025-01-08T02:23:12Z</dcterms:modified>
</cp:coreProperties>
</file>