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6" r:id="rId1"/>
    <p:sldMasterId id="2147484007" r:id="rId2"/>
  </p:sldMasterIdLst>
  <p:notesMasterIdLst>
    <p:notesMasterId r:id="rId26"/>
  </p:notesMasterIdLst>
  <p:handoutMasterIdLst>
    <p:handoutMasterId r:id="rId27"/>
  </p:handoutMasterIdLst>
  <p:sldIdLst>
    <p:sldId id="1962" r:id="rId3"/>
    <p:sldId id="539" r:id="rId4"/>
    <p:sldId id="679" r:id="rId5"/>
    <p:sldId id="716" r:id="rId6"/>
    <p:sldId id="680" r:id="rId7"/>
    <p:sldId id="678" r:id="rId8"/>
    <p:sldId id="520" r:id="rId9"/>
    <p:sldId id="548" r:id="rId10"/>
    <p:sldId id="549" r:id="rId11"/>
    <p:sldId id="700" r:id="rId12"/>
    <p:sldId id="523" r:id="rId13"/>
    <p:sldId id="590" r:id="rId14"/>
    <p:sldId id="734" r:id="rId15"/>
    <p:sldId id="571" r:id="rId16"/>
    <p:sldId id="593" r:id="rId17"/>
    <p:sldId id="572" r:id="rId18"/>
    <p:sldId id="573" r:id="rId19"/>
    <p:sldId id="525" r:id="rId20"/>
    <p:sldId id="594" r:id="rId21"/>
    <p:sldId id="526" r:id="rId22"/>
    <p:sldId id="684" r:id="rId23"/>
    <p:sldId id="685" r:id="rId24"/>
    <p:sldId id="281" r:id="rId25"/>
  </p:sldIdLst>
  <p:sldSz cx="12192000" cy="6858000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5198" autoAdjust="0"/>
  </p:normalViewPr>
  <p:slideViewPr>
    <p:cSldViewPr>
      <p:cViewPr varScale="1">
        <p:scale>
          <a:sx n="48" d="100"/>
          <a:sy n="48" d="100"/>
        </p:scale>
        <p:origin x="29" y="523"/>
      </p:cViewPr>
      <p:guideLst>
        <p:guide orient="horz" pos="1253"/>
        <p:guide pos="3840"/>
        <p:guide pos="801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3F76284-487D-4B32-B3F6-3D37AE83692A}" type="datetimeFigureOut">
              <a:rPr lang="zh-CN" altLang="en-US"/>
              <a:pPr>
                <a:defRPr/>
              </a:pPr>
              <a:t>2024/12/17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A4E10AC0-FECC-4ECE-891D-19BC0B63CF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BA1F4EE4-25C1-46B1-B6E5-29A9C72CD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19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8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5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1102784" y="1196975"/>
            <a:ext cx="11074400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14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1295401" y="1125541"/>
            <a:ext cx="10752667" cy="1081087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1" y="3810000"/>
            <a:ext cx="10752667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553200"/>
            <a:ext cx="2844800" cy="1524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53200"/>
            <a:ext cx="3860800" cy="152400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ko-KR"/>
              <a:t>CITS, NanKai University</a:t>
            </a: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53200"/>
            <a:ext cx="2844800" cy="152400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80AC5814-5CA3-408A-9260-AC574452359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540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04803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8C574B0-1D19-44D2-9C7D-BFE3A871EA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78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2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2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EE4EC84-1CEF-40C2-8964-DC7BA04E7D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81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04803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5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DE58688-3171-448B-A580-A5C9113ABB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61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EC4110-0674-257C-1C16-B9DF709C7896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E5488-1327-9634-2B4F-D2EC75B0B6F7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0BDD75-9BC1-4A9E-ACFE-5450CC20E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5367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2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E39AD132-9025-B649-2FF7-C791B47D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FA0D2-0551-6F69-A21B-0E0742C82111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DB9FD-33AE-137C-506F-DF8415209A89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A3FBFE-CDD0-DEDD-A515-0F780B1E4329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2" name="任意多边形: 形状 7">
              <a:extLst>
                <a:ext uri="{FF2B5EF4-FFF2-40B4-BE49-F238E27FC236}">
                  <a16:creationId xmlns:a16="http://schemas.microsoft.com/office/drawing/2014/main" id="{4A4D3142-22D6-E8B7-F2FA-F359659A88B3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38D73E-7364-BC91-D18F-FC11D9C7013C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41AEB2E-625B-4C0D-9F33-3B197CFCF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5367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57937-D044-40D3-B149-FE790039A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700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01C8D-F48E-4B3B-A82A-9DF190D291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430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0555A-678E-4120-AD32-FAA365076F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7484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C86CC-E29A-4B7F-9161-8455BE71F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3807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544E-9D50-4332-8923-0BA5321B5C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6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C044BFF-DA73-B2DC-D4E6-79A2C4F0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26571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1368730-9EB3-86DF-BD43-AB15442B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3EEC6D0-8677-62EF-AB76-B3721D78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6A1D22-F226-2837-E96B-AC2D7456820F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1" name="任意多边形: 形状 7">
              <a:extLst>
                <a:ext uri="{FF2B5EF4-FFF2-40B4-BE49-F238E27FC236}">
                  <a16:creationId xmlns:a16="http://schemas.microsoft.com/office/drawing/2014/main" id="{320E78A4-DE66-1852-88CE-6FEC79FE3E93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248046D-045F-9729-1D7F-A91B22E59859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15A3F2A-AA50-551B-D74F-1487BE07C97D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：文件管理</a:t>
            </a:r>
          </a:p>
        </p:txBody>
      </p:sp>
    </p:spTree>
    <p:extLst>
      <p:ext uri="{BB962C8B-B14F-4D97-AF65-F5344CB8AC3E}">
        <p14:creationId xmlns:p14="http://schemas.microsoft.com/office/powerpoint/2010/main" val="34694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56BEB-C95B-4C0B-94DA-EDA643827E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24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88C7-09FF-4FD1-87DF-99F417C2D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5999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0300-CF50-42F2-9EBF-81970CF2F9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381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E246-102D-4E7D-8EA8-59F249E1F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7685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9FA4-E30C-4290-9AC0-61F4C6186E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97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47D318-0735-D6D7-2CB5-20C27003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26571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7BE5FA1D-8EE8-17E5-156A-769E04D6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D14A260-67EA-A87F-D3B1-B2AFB0BC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F77B53-9D60-4EF3-F62B-E9B317775EC6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：文件管理</a:t>
            </a:r>
          </a:p>
        </p:txBody>
      </p:sp>
    </p:spTree>
    <p:extLst>
      <p:ext uri="{BB962C8B-B14F-4D97-AF65-F5344CB8AC3E}">
        <p14:creationId xmlns:p14="http://schemas.microsoft.com/office/powerpoint/2010/main" val="1466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04803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5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6E8D8FA-1FAA-4669-85F5-1369F8E445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2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0955442-AAEE-48F5-88BF-6994C81C4C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7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304803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8B4222E-8486-448E-BA6C-05363C5A46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2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3E5303B-8A3A-477A-93B0-1543526987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4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5E38285-AEC6-4325-9BE2-2498450B00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C9F6213-1008-42A4-9F93-64A8F44EA9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5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174A42-3524-63A3-2C79-B40655B149AB}"/>
              </a:ext>
            </a:extLst>
          </p:cNvPr>
          <p:cNvSpPr/>
          <p:nvPr userDrawn="1"/>
        </p:nvSpPr>
        <p:spPr>
          <a:xfrm>
            <a:off x="0" y="6536157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82ECCF-C647-0675-D5C5-33E981887A80}"/>
              </a:ext>
            </a:extLst>
          </p:cNvPr>
          <p:cNvSpPr/>
          <p:nvPr userDrawn="1"/>
        </p:nvSpPr>
        <p:spPr>
          <a:xfrm>
            <a:off x="-1" y="-2802"/>
            <a:ext cx="12191365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6FE44C-1956-4BCB-8017-E97870A07C1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5367"/>
            <a:ext cx="3238500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5" r:id="rId2"/>
    <p:sldLayoutId id="2147484004" r:id="rId3"/>
    <p:sldLayoutId id="2147484003" r:id="rId4"/>
    <p:sldLayoutId id="2147484002" r:id="rId5"/>
    <p:sldLayoutId id="2147484001" r:id="rId6"/>
    <p:sldLayoutId id="2147484000" r:id="rId7"/>
    <p:sldLayoutId id="2147483999" r:id="rId8"/>
    <p:sldLayoutId id="2147483998" r:id="rId9"/>
    <p:sldLayoutId id="2147483997" r:id="rId10"/>
    <p:sldLayoutId id="2147483996" r:id="rId11"/>
    <p:sldLayoutId id="214748399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01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22000" t="5000" r="2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826"/>
            <a:ext cx="12192000" cy="11922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：文件管理</a:t>
            </a:r>
            <a:endParaRPr lang="en-US" altLang="zh-CN" sz="60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fld id="{5EEFC526-8A43-41C1-B1D0-B3D20E53516B}" type="slidenum">
              <a:rPr lang="en-US" altLang="ko-KR" smtClean="0"/>
              <a:pPr>
                <a:buNone/>
              </a:pPr>
              <a:t>10</a:t>
            </a:fld>
            <a:endParaRPr lang="en-US" altLang="ko-KR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Physical Structure of Disk </a:t>
            </a:r>
            <a:endParaRPr lang="zh-CN" altLang="en-US" dirty="0"/>
          </a:p>
        </p:txBody>
      </p:sp>
      <p:pic>
        <p:nvPicPr>
          <p:cNvPr id="7" name="Picture 5" descr="1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5217" y="1570038"/>
            <a:ext cx="756156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27C354-15EC-8E6E-DF3D-506B888BE8E7}"/>
              </a:ext>
            </a:extLst>
          </p:cNvPr>
          <p:cNvSpPr txBox="1"/>
          <p:nvPr/>
        </p:nvSpPr>
        <p:spPr>
          <a:xfrm>
            <a:off x="7854641" y="4866041"/>
            <a:ext cx="241176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磁头寻道很慢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定位扇区靠旋转，因此读写是否连续，严重影响性能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读取速度远不如内存</a:t>
            </a:r>
          </a:p>
        </p:txBody>
      </p:sp>
    </p:spTree>
    <p:extLst>
      <p:ext uri="{BB962C8B-B14F-4D97-AF65-F5344CB8AC3E}">
        <p14:creationId xmlns:p14="http://schemas.microsoft.com/office/powerpoint/2010/main" val="5500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fld id="{9F3EE478-BB74-429F-BD89-DDC56E602AF4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>
                <a:buNone/>
              </a:pPr>
              <a:t>11</a:t>
            </a:fld>
            <a:endParaRPr lang="en-US" altLang="ko-KR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continuous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pic>
        <p:nvPicPr>
          <p:cNvPr id="8" name="Picture 8" descr="文件的连续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772816"/>
            <a:ext cx="80851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571715"/>
            <a:ext cx="6192688" cy="340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7" name="灯片编号占位符 1"/>
          <p:cNvSpPr txBox="1">
            <a:spLocks noGrp="1"/>
          </p:cNvSpPr>
          <p:nvPr/>
        </p:nvSpPr>
        <p:spPr bwMode="auto">
          <a:xfrm>
            <a:off x="8543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7F7435A-DCF9-41E6-83DC-2231E4E5F3BE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7E01798-1D3A-7060-4A58-D8713FFA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３）实现磁盘顺序分配方式示例：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84EEAC-F078-A26E-297C-5A9270EC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5085184"/>
            <a:ext cx="10801200" cy="123906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 每个文件分配一个连续的块</a:t>
            </a:r>
          </a:p>
          <a:p>
            <a:r>
              <a:rPr lang="zh-CN" altLang="en-US" sz="2400" dirty="0"/>
              <a:t> 文件分配表中每个文件只占有一项</a:t>
            </a:r>
          </a:p>
          <a:p>
            <a:r>
              <a:rPr lang="zh-CN" altLang="en-US" sz="2400" dirty="0"/>
              <a:t> 会有外碎片</a:t>
            </a:r>
          </a:p>
          <a:p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09780-4E6F-6793-BCC9-7AFA128B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51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466965-B0FC-EDD3-AC7F-08A5692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tabLst/>
              <a:defRPr/>
            </a:pPr>
            <a:fld id="{23E5303B-8A3A-477A-93B0-1543526987BB}" type="slidenum">
              <a:rPr kumimoji="0" lang="en-US" altLang="ko-KR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80000"/>
                <a:buFont typeface="Wingdings" panose="05000000000000000000" pitchFamily="2" charset="2"/>
                <a:buNone/>
                <a:tabLst/>
                <a:defRPr/>
              </a:pPr>
              <a:t>13</a:t>
            </a:fld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C59A54E-A4AF-8C60-82F6-F9E567A513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4CDDD-B7F7-8B40-6B34-B017F8B4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6"/>
            <a:ext cx="10801200" cy="48115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多个线程共享数据、调度事件随时可能发生，导致了软件执行过程中结果的不可控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对于修改同一块内存区的多段代码，将其定义为</a:t>
            </a:r>
            <a:r>
              <a:rPr lang="zh-CN" altLang="en-US" sz="1600" dirty="0">
                <a:solidFill>
                  <a:srgbClr val="FF0000"/>
                </a:solidFill>
              </a:rPr>
              <a:t>临界区</a:t>
            </a:r>
            <a:r>
              <a:rPr lang="zh-CN" altLang="en-US" sz="1600" dirty="0"/>
              <a:t>，同一时刻，不要有两个或以上的线程处于临界区当中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为了避免多个线程同时进入临界区，在</a:t>
            </a:r>
            <a:r>
              <a:rPr lang="zh-CN" altLang="en-US" sz="1600" dirty="0">
                <a:solidFill>
                  <a:srgbClr val="FF0000"/>
                </a:solidFill>
              </a:rPr>
              <a:t>进出临界区</a:t>
            </a:r>
            <a:r>
              <a:rPr lang="zh-CN" altLang="en-US" sz="1600" dirty="0"/>
              <a:t>前做状态检查和标记设置，用一种相对保守的机制保障正确性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保障检查状态与进入临界区这两个操作的</a:t>
            </a:r>
            <a:r>
              <a:rPr lang="zh-CN" altLang="en-US" sz="1600" dirty="0">
                <a:solidFill>
                  <a:srgbClr val="FF0000"/>
                </a:solidFill>
              </a:rPr>
              <a:t>原子性</a:t>
            </a:r>
            <a:r>
              <a:rPr lang="zh-CN" altLang="en-US" sz="1600" dirty="0"/>
              <a:t>，即不会被调度或者其他的事情打断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/>
              <a:t>Test-and-set</a:t>
            </a:r>
            <a:r>
              <a:rPr lang="zh-CN" altLang="en-US" sz="1600" dirty="0"/>
              <a:t>类的</a:t>
            </a:r>
            <a:r>
              <a:rPr lang="zh-CN" altLang="en-US" sz="1600" dirty="0">
                <a:solidFill>
                  <a:srgbClr val="FF0000"/>
                </a:solidFill>
              </a:rPr>
              <a:t>原子指令</a:t>
            </a:r>
            <a:r>
              <a:rPr lang="zh-CN" altLang="en-US" sz="1600" dirty="0"/>
              <a:t>实现的是保障正确性的“无序竞争”，是一种轻量级的临界区保障方法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信号量可以实现资源的有效获取，或者无法获取资源的进程进入阻塞状态。借助信号量可以实现</a:t>
            </a:r>
            <a:r>
              <a:rPr lang="zh-CN" altLang="en-US" sz="1600" dirty="0">
                <a:solidFill>
                  <a:srgbClr val="FF0000"/>
                </a:solidFill>
              </a:rPr>
              <a:t>互斥</a:t>
            </a:r>
            <a:r>
              <a:rPr lang="zh-CN" altLang="en-US" sz="1600" dirty="0"/>
              <a:t>（竞争）或者</a:t>
            </a:r>
            <a:r>
              <a:rPr lang="zh-CN" altLang="en-US" sz="1600" dirty="0">
                <a:solidFill>
                  <a:srgbClr val="FF0000"/>
                </a:solidFill>
              </a:rPr>
              <a:t>同步</a:t>
            </a:r>
            <a:r>
              <a:rPr lang="zh-CN" altLang="en-US" sz="1600" dirty="0"/>
              <a:t>（保序），其中的</a:t>
            </a:r>
            <a:r>
              <a:rPr lang="zh-CN" altLang="en-US" sz="1600" dirty="0">
                <a:solidFill>
                  <a:srgbClr val="FF0000"/>
                </a:solidFill>
              </a:rPr>
              <a:t>套路</a:t>
            </a:r>
            <a:r>
              <a:rPr lang="zh-CN" altLang="en-US" sz="1600" dirty="0"/>
              <a:t>需要记住，互斥在一个线程里</a:t>
            </a:r>
            <a:r>
              <a:rPr lang="en-US" altLang="zh-CN" sz="1600" dirty="0"/>
              <a:t>PV</a:t>
            </a:r>
            <a:r>
              <a:rPr lang="zh-CN" altLang="en-US" sz="1600" dirty="0"/>
              <a:t>，同步在两个线程里先</a:t>
            </a:r>
            <a:r>
              <a:rPr lang="en-US" altLang="zh-CN" sz="1600" dirty="0"/>
              <a:t>V</a:t>
            </a:r>
            <a:r>
              <a:rPr lang="zh-CN" altLang="en-US" sz="1600" dirty="0"/>
              <a:t>再</a:t>
            </a:r>
            <a:r>
              <a:rPr lang="en-US" altLang="zh-CN" sz="1600" dirty="0"/>
              <a:t>P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信号量存在使用技巧上的要求，因此面向对象出现了管程等技术，简化程序员工作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几类典型的并发同步类的任务，例如生产者</a:t>
            </a:r>
            <a:r>
              <a:rPr lang="en-US" altLang="zh-CN" sz="1600" dirty="0"/>
              <a:t>-</a:t>
            </a:r>
            <a:r>
              <a:rPr lang="zh-CN" altLang="en-US" sz="1600" dirty="0"/>
              <a:t>消费者，读者</a:t>
            </a:r>
            <a:r>
              <a:rPr lang="en-US" altLang="zh-CN" sz="1600" dirty="0"/>
              <a:t>-</a:t>
            </a:r>
            <a:r>
              <a:rPr lang="zh-CN" altLang="en-US" sz="1600" dirty="0"/>
              <a:t>写者，哲学家就餐，沉睡的理发师等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锁机制因为不需要进入内核态，有更好的执行效率。但是锁也不可避免的存在内存带宽和处理器时间的浪费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内存读写顺序的问题（</a:t>
            </a:r>
            <a:r>
              <a:rPr lang="en-US" altLang="zh-CN" sz="1600" dirty="0">
                <a:solidFill>
                  <a:srgbClr val="FF0000"/>
                </a:solidFill>
              </a:rPr>
              <a:t>memory consistency model</a:t>
            </a:r>
            <a:r>
              <a:rPr lang="zh-CN" altLang="en-US" sz="1600" dirty="0"/>
              <a:t>）在不同的处理器上有差异，弱内存模型意味着内存写指令的顺序</a:t>
            </a:r>
            <a:r>
              <a:rPr lang="zh-CN" altLang="en-US" sz="1600" dirty="0">
                <a:solidFill>
                  <a:srgbClr val="FF0000"/>
                </a:solidFill>
              </a:rPr>
              <a:t>可能被交换</a:t>
            </a:r>
            <a:r>
              <a:rPr lang="zh-CN" altLang="en-US" sz="1600" dirty="0"/>
              <a:t>，需要借助</a:t>
            </a:r>
            <a:r>
              <a:rPr lang="zh-CN" altLang="en-US" sz="1600" dirty="0">
                <a:solidFill>
                  <a:srgbClr val="FF0000"/>
                </a:solidFill>
              </a:rPr>
              <a:t>屏障指令</a:t>
            </a:r>
            <a:r>
              <a:rPr lang="zh-CN" altLang="en-US" sz="1600" dirty="0"/>
              <a:t>保障不会交换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内存压力</a:t>
            </a:r>
            <a:r>
              <a:rPr lang="zh-CN" altLang="en-US" sz="1600" dirty="0"/>
              <a:t>是基于原子指令的临界区方案的主要问题，因此需要注意，</a:t>
            </a:r>
            <a:r>
              <a:rPr lang="en-US" altLang="zh-CN" sz="1600" dirty="0"/>
              <a:t>NUMA</a:t>
            </a:r>
            <a:r>
              <a:rPr lang="zh-CN" altLang="en-US" sz="1600" dirty="0"/>
              <a:t>或者内存消耗对性能的影响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磁盘是按磁道、扇区组织的连续块设备，文件起到的作用，就是在这上的区域上提供相对随意的数据读写操作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链表和树是两种相对直观的思路，可以实现文件可变长度的数据维护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0923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67408" y="1700808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文件以数据块链表方式存储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文件头包含了到第一块和最后一块的指针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7408" y="3410248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7408" y="4360168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无法实现真正的随机访问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4933" y="5016496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可靠性差</a:t>
              </a: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破坏一个链，后面的数据块就丢了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7408" y="2538395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9" name="标题 8">
            <a:extLst>
              <a:ext uri="{FF2B5EF4-FFF2-40B4-BE49-F238E27FC236}">
                <a16:creationId xmlns:a16="http://schemas.microsoft.com/office/drawing/2014/main" id="{5D80D7E1-8694-345D-361E-5CEC2116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链式分配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5DFA12A-C995-ABE0-3CFA-52723082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50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65571"/>
            <a:ext cx="4741862" cy="292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0" name="Text Box 1028"/>
          <p:cNvSpPr txBox="1">
            <a:spLocks noChangeArrowheads="1"/>
          </p:cNvSpPr>
          <p:nvPr/>
        </p:nvSpPr>
        <p:spPr bwMode="auto">
          <a:xfrm>
            <a:off x="1487488" y="4642591"/>
            <a:ext cx="474186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基于独立的块做分配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每个块中包含链中下一块的指针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在文件分配表中每个文件只有一个入口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无外碎片</a:t>
            </a:r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6123384" y="4637005"/>
            <a:ext cx="34290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任何自由块可添加到链中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无须预先分配</a:t>
            </a:r>
          </a:p>
        </p:txBody>
      </p:sp>
      <p:sp>
        <p:nvSpPr>
          <p:cNvPr id="80902" name="灯片编号占位符 1"/>
          <p:cNvSpPr txBox="1">
            <a:spLocks noGrp="1"/>
          </p:cNvSpPr>
          <p:nvPr/>
        </p:nvSpPr>
        <p:spPr bwMode="auto">
          <a:xfrm>
            <a:off x="8543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B48F6D-C024-4E62-9D43-50E0174AC4AB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567F016-82C6-E7B0-F9F1-48938F17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４）实现磁盘 链式分配方式示例：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0EFA8-3824-E45F-0753-570C2117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05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84721" y="1628800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为每个文件创建一个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索引数据块</a:t>
              </a:r>
              <a:endParaRPr lang="en-US" altLang="zh-CN" sz="1800" dirty="0">
                <a:solidFill>
                  <a:srgbClr val="FF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4721" y="3600725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支持直接访问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7408" y="2714544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4717" y="4761832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当文件很小时，存储索引的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开销</a:t>
              </a:r>
              <a:endParaRPr lang="en-US" altLang="zh-CN" sz="1800" dirty="0">
                <a:solidFill>
                  <a:srgbClr val="C0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如何处理大文件</a:t>
              </a:r>
              <a:r>
                <a:rPr lang="en-US" altLang="zh-CN" sz="1800" dirty="0">
                  <a:latin typeface="微软雅黑"/>
                  <a:ea typeface="微软雅黑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02246" y="1928354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指向文件数据块的指针列表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84721" y="2165492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文件头包含了索引数据块指针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标题 9">
            <a:extLst>
              <a:ext uri="{FF2B5EF4-FFF2-40B4-BE49-F238E27FC236}">
                <a16:creationId xmlns:a16="http://schemas.microsoft.com/office/drawing/2014/main" id="{CDA7E9C9-CD28-BF78-BD3A-0ED3ED25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索引分配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2B5F9458-E003-B144-8A45-3E404359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9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68897" y="168920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链式索引块</a:t>
              </a:r>
              <a:r>
                <a:rPr lang="en-US" altLang="zh-CN" dirty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8897" y="371633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多级索引块</a:t>
              </a:r>
              <a:r>
                <a:rPr lang="en-US" altLang="zh-CN" dirty="0"/>
                <a:t>(IB*IB </a:t>
              </a:r>
              <a:r>
                <a:rPr lang="zh-CN" altLang="en-US" dirty="0"/>
                <a:t>*</a:t>
              </a:r>
              <a:r>
                <a:rPr lang="en-US" altLang="zh-CN" dirty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6" name="标题 5">
            <a:extLst>
              <a:ext uri="{FF2B5EF4-FFF2-40B4-BE49-F238E27FC236}">
                <a16:creationId xmlns:a16="http://schemas.microsoft.com/office/drawing/2014/main" id="{5B81390D-8591-6D53-59A7-3B7A2EFA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大文件的索引分配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05550B4-5A5A-585B-25B1-A151BF50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5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88A85C-F432-419B-AC4D-301B06D259F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18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index table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pic>
        <p:nvPicPr>
          <p:cNvPr id="8" name="Picture 11" descr="文件的索引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56" y="1700808"/>
            <a:ext cx="84978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552258"/>
            <a:ext cx="6265316" cy="387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4" name="Text Box 1028"/>
          <p:cNvSpPr txBox="1">
            <a:spLocks noChangeArrowheads="1"/>
          </p:cNvSpPr>
          <p:nvPr/>
        </p:nvSpPr>
        <p:spPr bwMode="auto">
          <a:xfrm>
            <a:off x="2639616" y="5531089"/>
            <a:ext cx="512921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采用的方式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文件分配表中包含着对应的索引块号</a:t>
            </a:r>
          </a:p>
        </p:txBody>
      </p:sp>
      <p:sp>
        <p:nvSpPr>
          <p:cNvPr id="81925" name="灯片编号占位符 1"/>
          <p:cNvSpPr txBox="1">
            <a:spLocks noGrp="1"/>
          </p:cNvSpPr>
          <p:nvPr/>
        </p:nvSpPr>
        <p:spPr bwMode="auto">
          <a:xfrm>
            <a:off x="8543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2F93688-A0BF-4597-A4E3-3DF2344CA0C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AE8772A-6F99-D79A-DCB3-EC4454C8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５）磁盘基于块的索引分配示例：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7ECB2-2FDB-09FB-B44C-BEE8901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15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pic>
        <p:nvPicPr>
          <p:cNvPr id="43012" name="Picture 4" descr="文件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55" y="1656029"/>
            <a:ext cx="3240088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 descr="文件乱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" t="8954" r="493" b="9141"/>
          <a:stretch/>
        </p:blipFill>
        <p:spPr bwMode="auto">
          <a:xfrm>
            <a:off x="1919536" y="4044213"/>
            <a:ext cx="3218287" cy="22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文件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03" y="1656028"/>
            <a:ext cx="2553241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文件夹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" t="6762" r="-37" b="11140"/>
          <a:stretch/>
        </p:blipFill>
        <p:spPr bwMode="auto">
          <a:xfrm>
            <a:off x="6384032" y="4118171"/>
            <a:ext cx="3456384" cy="212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A64A4B-0BBB-1336-E6ED-E978D55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fld id="{341670B7-74BE-49A0-B9E2-9F54B41A920E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>
                <a:buNone/>
              </a:pPr>
              <a:t>20</a:t>
            </a:fld>
            <a:endParaRPr lang="en-US" altLang="ko-KR" dirty="0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Summary of file physical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53642"/>
              </p:ext>
            </p:extLst>
          </p:nvPr>
        </p:nvGraphicFramePr>
        <p:xfrm>
          <a:off x="695325" y="1570038"/>
          <a:ext cx="10801348" cy="4145060"/>
        </p:xfrm>
        <a:graphic>
          <a:graphicData uri="http://schemas.openxmlformats.org/drawingml/2006/table">
            <a:tbl>
              <a:tblPr/>
              <a:tblGrid>
                <a:gridCol w="142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Continuous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Link table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Index table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tape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disk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Access mode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Efficiency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Low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Middle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High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Application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To simple to be used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 popular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Widely used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467B4-67C2-45A5-8462-34058FB9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fld id="{5EEFC526-8A43-41C1-B1D0-B3D20E53516B}" type="slidenum">
              <a:rPr lang="en-US" altLang="ko-KR" smtClean="0"/>
              <a:pPr>
                <a:buNone/>
              </a:pPr>
              <a:t>21</a:t>
            </a:fld>
            <a:endParaRPr lang="en-US" altLang="ko-KR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4954B4-3493-4580-AA3E-8CCA7CBFC3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GFS:Google</a:t>
            </a:r>
            <a:r>
              <a:rPr lang="en-US" altLang="zh-CN" dirty="0"/>
              <a:t> File System</a:t>
            </a:r>
            <a:r>
              <a:rPr lang="zh-CN" altLang="en-US" dirty="0"/>
              <a:t>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F8BC-B38B-438F-B48A-C7E73F0A80E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硬盘是一种</a:t>
            </a:r>
            <a:r>
              <a:rPr lang="zh-CN" altLang="en-US" dirty="0">
                <a:solidFill>
                  <a:srgbClr val="FF0000"/>
                </a:solidFill>
              </a:rPr>
              <a:t>廉价</a:t>
            </a:r>
            <a:r>
              <a:rPr lang="zh-CN" altLang="en-US" dirty="0"/>
              <a:t>的存储设备</a:t>
            </a:r>
            <a:endParaRPr lang="en-US" altLang="zh-CN" dirty="0"/>
          </a:p>
          <a:p>
            <a:r>
              <a:rPr lang="zh-CN" altLang="en-US" dirty="0"/>
              <a:t>使用复制和更新，可以达到修改的效果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不必删除</a:t>
            </a:r>
            <a:r>
              <a:rPr lang="zh-CN" altLang="en-US" dirty="0"/>
              <a:t>任何无用的数据，也就不用考虑删除后形成的“空洞”</a:t>
            </a:r>
            <a:endParaRPr lang="en-US" altLang="zh-CN" dirty="0"/>
          </a:p>
          <a:p>
            <a:r>
              <a:rPr lang="zh-CN" altLang="en-US" dirty="0"/>
              <a:t>大量连续读写的性能要远高于小数据量的随机读写</a:t>
            </a:r>
          </a:p>
        </p:txBody>
      </p:sp>
    </p:spTree>
    <p:extLst>
      <p:ext uri="{BB962C8B-B14F-4D97-AF65-F5344CB8AC3E}">
        <p14:creationId xmlns:p14="http://schemas.microsoft.com/office/powerpoint/2010/main" val="269616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467B4-67C2-45A5-8462-34058FB9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fld id="{5EEFC526-8A43-41C1-B1D0-B3D20E53516B}" type="slidenum">
              <a:rPr lang="en-US" altLang="ko-KR" smtClean="0"/>
              <a:pPr>
                <a:buNone/>
              </a:pPr>
              <a:t>22</a:t>
            </a:fld>
            <a:endParaRPr lang="en-US" altLang="ko-KR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4954B4-3493-4580-AA3E-8CCA7CBFC3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err="1"/>
              <a:t>GFS:Google</a:t>
            </a:r>
            <a:r>
              <a:rPr lang="en-US" altLang="zh-CN" dirty="0"/>
              <a:t> File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F8BC-B38B-438F-B48A-C7E73F0A80E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/>
              <a:t>一块至少为</a:t>
            </a:r>
            <a:r>
              <a:rPr lang="en-US" altLang="zh-CN" dirty="0"/>
              <a:t>64M</a:t>
            </a:r>
            <a:r>
              <a:rPr lang="zh-CN" altLang="en-US" dirty="0"/>
              <a:t>，连续使用</a:t>
            </a:r>
            <a:endParaRPr lang="en-US" altLang="zh-CN" dirty="0"/>
          </a:p>
          <a:p>
            <a:pPr eaLnBrk="1" hangingPunct="1"/>
            <a:r>
              <a:rPr lang="zh-CN" altLang="en-US" dirty="0"/>
              <a:t>数据总是追加，不必删除</a:t>
            </a:r>
            <a:endParaRPr lang="en-US" altLang="zh-CN" dirty="0"/>
          </a:p>
          <a:p>
            <a:pPr eaLnBrk="1" hangingPunct="1"/>
            <a:r>
              <a:rPr lang="zh-CN" altLang="en-US" dirty="0"/>
              <a:t>当一个数据块追加超过限制的时候，把它复制到新的空闲位置上，并在后面预留一个新块</a:t>
            </a:r>
          </a:p>
        </p:txBody>
      </p:sp>
    </p:spTree>
    <p:extLst>
      <p:ext uri="{BB962C8B-B14F-4D97-AF65-F5344CB8AC3E}">
        <p14:creationId xmlns:p14="http://schemas.microsoft.com/office/powerpoint/2010/main" val="360322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5560" y="2376671"/>
            <a:ext cx="7777162" cy="1872481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dirty="0">
              <a:solidFill>
                <a:srgbClr val="993300"/>
              </a:solidFill>
              <a:ea typeface="굴림" pitchFamily="34" charset="-127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C0FF34-2795-84EB-080D-34199E63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555824"/>
            <a:ext cx="2844800" cy="304800"/>
          </a:xfrm>
        </p:spPr>
        <p:txBody>
          <a:bodyPr/>
          <a:lstStyle/>
          <a:p>
            <a:pPr algn="r">
              <a:buNone/>
            </a:pPr>
            <a:fld id="{23E5303B-8A3A-477A-93B0-1543526987BB}" type="slidenum">
              <a:rPr lang="en-US" altLang="ko-KR" smtClean="0">
                <a:solidFill>
                  <a:schemeClr val="bg1"/>
                </a:solidFill>
              </a:rPr>
              <a:pPr algn="r">
                <a:buNone/>
              </a:pPr>
              <a:t>23</a:t>
            </a:fld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31902-324B-4A3C-9E83-A286EAB4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fld id="{5EEFC526-8A43-41C1-B1D0-B3D20E53516B}" type="slidenum">
              <a:rPr lang="en-US" altLang="ko-KR" smtClean="0"/>
              <a:pPr>
                <a:buNone/>
              </a:pPr>
              <a:t>3</a:t>
            </a:fld>
            <a:endParaRPr lang="en-US" altLang="ko-KR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E8685C-9627-4882-975A-DE722EDB5D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现代人眼中的文件是什么</a:t>
            </a:r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7663060B-86D2-45B6-8C9F-03231A75C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5109" y="1570038"/>
            <a:ext cx="580178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1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fld id="{5EEFC526-8A43-41C1-B1D0-B3D20E53516B}" type="slidenum">
              <a:rPr lang="en-US" altLang="ko-KR" smtClean="0"/>
              <a:pPr>
                <a:buNone/>
              </a:pPr>
              <a:t>4</a:t>
            </a:fld>
            <a:endParaRPr lang="en-US" altLang="ko-KR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Physical Structure of Disk </a:t>
            </a:r>
            <a:endParaRPr lang="zh-CN" altLang="en-US" dirty="0"/>
          </a:p>
        </p:txBody>
      </p:sp>
      <p:sp>
        <p:nvSpPr>
          <p:cNvPr id="7" name="圆柱形 6"/>
          <p:cNvSpPr/>
          <p:nvPr/>
        </p:nvSpPr>
        <p:spPr>
          <a:xfrm>
            <a:off x="5937840" y="4114803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8" name="立方体 7"/>
          <p:cNvSpPr/>
          <p:nvPr/>
        </p:nvSpPr>
        <p:spPr>
          <a:xfrm rot="420000">
            <a:off x="6449572" y="4245385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34936" y="3906514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84963" y="3963282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1" name="椭圆 10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7" idx="2"/>
              <a:endCxn id="11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/>
          <p:nvPr/>
        </p:nvSpPr>
        <p:spPr>
          <a:xfrm>
            <a:off x="5613797" y="4034179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5937840" y="3659589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9" name="立方体 28"/>
          <p:cNvSpPr/>
          <p:nvPr/>
        </p:nvSpPr>
        <p:spPr>
          <a:xfrm rot="420000">
            <a:off x="6449572" y="363518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34936" y="3296310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84963" y="335307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2" name="椭圆 31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8" idx="2"/>
              <a:endCxn id="32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椭圆 47"/>
          <p:cNvSpPr/>
          <p:nvPr/>
        </p:nvSpPr>
        <p:spPr>
          <a:xfrm>
            <a:off x="5613797" y="3423974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9" name="圆柱形 48"/>
          <p:cNvSpPr/>
          <p:nvPr/>
        </p:nvSpPr>
        <p:spPr>
          <a:xfrm>
            <a:off x="5937840" y="3049385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50" name="立方体 49"/>
          <p:cNvSpPr/>
          <p:nvPr/>
        </p:nvSpPr>
        <p:spPr>
          <a:xfrm rot="420000">
            <a:off x="6449572" y="302869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4834936" y="2689820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484963" y="274658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3" name="椭圆 52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69" idx="2"/>
              <a:endCxn id="53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椭圆 68"/>
          <p:cNvSpPr/>
          <p:nvPr/>
        </p:nvSpPr>
        <p:spPr>
          <a:xfrm>
            <a:off x="5613797" y="2817484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0" name="圆柱形 69"/>
          <p:cNvSpPr/>
          <p:nvPr/>
        </p:nvSpPr>
        <p:spPr>
          <a:xfrm>
            <a:off x="5937840" y="2442894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1" name="立方体 70"/>
          <p:cNvSpPr/>
          <p:nvPr/>
        </p:nvSpPr>
        <p:spPr>
          <a:xfrm rot="420000">
            <a:off x="6449572" y="286543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2" name="平行四边形 71"/>
          <p:cNvSpPr/>
          <p:nvPr/>
        </p:nvSpPr>
        <p:spPr>
          <a:xfrm rot="360000">
            <a:off x="6517628" y="283146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591866" y="2412473"/>
            <a:ext cx="916526" cy="409117"/>
            <a:chOff x="1512488" y="790412"/>
            <a:chExt cx="916526" cy="409117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6" name="TextBox 86"/>
          <p:cNvSpPr txBox="1"/>
          <p:nvPr/>
        </p:nvSpPr>
        <p:spPr>
          <a:xfrm>
            <a:off x="6163759" y="23936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磁盘轴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rot="10800000">
            <a:off x="6062624" y="2543425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>
            <a:off x="4966528" y="3580699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>
            <a:off x="5983634" y="3580699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93"/>
          <p:cNvSpPr txBox="1"/>
          <p:nvPr/>
        </p:nvSpPr>
        <p:spPr>
          <a:xfrm>
            <a:off x="7965016" y="32963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磁头组</a:t>
            </a:r>
          </a:p>
        </p:txBody>
      </p:sp>
      <p:sp>
        <p:nvSpPr>
          <p:cNvPr id="81" name="任意多边形 80"/>
          <p:cNvSpPr/>
          <p:nvPr/>
        </p:nvSpPr>
        <p:spPr>
          <a:xfrm>
            <a:off x="5561097" y="3383771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620122" y="3048345"/>
            <a:ext cx="976112" cy="351041"/>
            <a:chOff x="1540744" y="1426284"/>
            <a:chExt cx="976112" cy="351041"/>
          </a:xfrm>
        </p:grpSpPr>
        <p:sp>
          <p:nvSpPr>
            <p:cNvPr id="83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4627046" y="3628712"/>
            <a:ext cx="833599" cy="307777"/>
            <a:chOff x="1547664" y="2006651"/>
            <a:chExt cx="833599" cy="307777"/>
          </a:xfrm>
        </p:grpSpPr>
        <p:sp>
          <p:nvSpPr>
            <p:cNvPr id="86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105"/>
          <p:cNvSpPr txBox="1"/>
          <p:nvPr/>
        </p:nvSpPr>
        <p:spPr>
          <a:xfrm>
            <a:off x="4668811" y="43359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盘片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5061381" y="4166525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0"/>
          <p:cNvSpPr txBox="1"/>
          <p:nvPr/>
        </p:nvSpPr>
        <p:spPr>
          <a:xfrm>
            <a:off x="6471714" y="44173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</a:t>
            </a: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6809596" y="4309994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13"/>
          <p:cNvSpPr txBox="1"/>
          <p:nvPr/>
        </p:nvSpPr>
        <p:spPr>
          <a:xfrm>
            <a:off x="6700033" y="3689768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读写头</a:t>
            </a:r>
          </a:p>
        </p:txBody>
      </p:sp>
      <p:sp>
        <p:nvSpPr>
          <p:cNvPr id="93" name="任意多边形 92"/>
          <p:cNvSpPr/>
          <p:nvPr/>
        </p:nvSpPr>
        <p:spPr>
          <a:xfrm>
            <a:off x="5781284" y="4388722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4" name="立方体 93"/>
          <p:cNvSpPr/>
          <p:nvPr/>
        </p:nvSpPr>
        <p:spPr>
          <a:xfrm rot="420000">
            <a:off x="6449572" y="347192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5" name="平行四边形 94"/>
          <p:cNvSpPr/>
          <p:nvPr/>
        </p:nvSpPr>
        <p:spPr>
          <a:xfrm rot="360000">
            <a:off x="6517628" y="343795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6" name="立方体 95"/>
          <p:cNvSpPr/>
          <p:nvPr/>
        </p:nvSpPr>
        <p:spPr>
          <a:xfrm rot="420000">
            <a:off x="6449572" y="4082128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7" name="平行四边形 96"/>
          <p:cNvSpPr/>
          <p:nvPr/>
        </p:nvSpPr>
        <p:spPr>
          <a:xfrm rot="360000">
            <a:off x="6517628" y="4048163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98" name="直接箭头连接符 97"/>
          <p:cNvCxnSpPr>
            <a:endCxn id="97" idx="0"/>
          </p:cNvCxnSpPr>
          <p:nvPr/>
        </p:nvCxnSpPr>
        <p:spPr>
          <a:xfrm rot="5400000">
            <a:off x="6612847" y="3895586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7481889" y="2660545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rot="10800000">
            <a:off x="7848971" y="3440577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0B246-D627-470F-851F-E3FC3C18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fld id="{5EEFC526-8A43-41C1-B1D0-B3D20E53516B}" type="slidenum">
              <a:rPr lang="en-US" altLang="ko-KR" smtClean="0"/>
              <a:pPr>
                <a:buNone/>
              </a:pPr>
              <a:t>5</a:t>
            </a:fld>
            <a:endParaRPr lang="en-US" altLang="ko-KR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7F3B5E-D604-4915-8982-C965CC0AB0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文件在计算机中的抽象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E9ECE-7A11-48F9-A615-D03F221442A3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文件是一段数据，是一个数组被固化到了介质上</a:t>
            </a:r>
            <a:endParaRPr lang="en-US" altLang="zh-CN" dirty="0"/>
          </a:p>
          <a:p>
            <a:r>
              <a:rPr lang="zh-CN" altLang="en-US" dirty="0"/>
              <a:t>文件早期的存在形式，是磁带上的一段</a:t>
            </a:r>
            <a:endParaRPr lang="en-US" altLang="zh-CN" dirty="0"/>
          </a:p>
          <a:p>
            <a:r>
              <a:rPr lang="zh-CN" altLang="en-US" dirty="0"/>
              <a:t>文件指针，抽象的是磁头与文件开头的相对距离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read</a:t>
            </a:r>
            <a:r>
              <a:rPr lang="zh-CN" altLang="en-US" dirty="0"/>
              <a:t>指针后会移相应的字节数</a:t>
            </a:r>
            <a:endParaRPr lang="en-US" altLang="zh-CN" dirty="0"/>
          </a:p>
          <a:p>
            <a:r>
              <a:rPr lang="en-US" altLang="zh-CN" dirty="0" err="1"/>
              <a:t>ftell</a:t>
            </a:r>
            <a:r>
              <a:rPr lang="en-US" altLang="zh-CN" dirty="0"/>
              <a:t>, </a:t>
            </a:r>
            <a:r>
              <a:rPr lang="en-US" altLang="zh-CN" dirty="0" err="1"/>
              <a:t>fseek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0E057D-C493-63FC-A9B6-B93729B4CDC9}"/>
              </a:ext>
            </a:extLst>
          </p:cNvPr>
          <p:cNvSpPr txBox="1"/>
          <p:nvPr/>
        </p:nvSpPr>
        <p:spPr>
          <a:xfrm>
            <a:off x="3431704" y="5085184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文件对应于磁带中的一段，需要记录它的长度和上次读取的位置，以可连续的读取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D7D361A-C1CC-B6A1-8302-97DFB990D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0" r="7573" b="12983"/>
          <a:stretch/>
        </p:blipFill>
        <p:spPr bwMode="auto">
          <a:xfrm>
            <a:off x="8904312" y="1537612"/>
            <a:ext cx="3075806" cy="340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79" y="1412776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1919536" y="5229123"/>
            <a:ext cx="842416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盘商将有两个环带的物理几何规格虚化成统一环带的几何规格，便于</a:t>
            </a:r>
            <a:r>
              <a:rPr kumimoji="0" lang="en-US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kumimoji="0" lang="zh-CN" altLang="en-US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的识别。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C8CF8-8F34-7C84-94FA-DEAFBAF8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磁盘的物理及虚拟几何规格知识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6F542-62AB-797D-3509-D4D50321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80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Architecture of File Management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088679" y="6076912"/>
            <a:ext cx="2592388" cy="431800"/>
            <a:chOff x="2336" y="3748"/>
            <a:chExt cx="1633" cy="272"/>
          </a:xfrm>
        </p:grpSpPr>
        <p:sp>
          <p:nvSpPr>
            <p:cNvPr id="5166" name="AutoShape 6"/>
            <p:cNvSpPr>
              <a:spLocks noChangeArrowheads="1"/>
            </p:cNvSpPr>
            <p:nvPr/>
          </p:nvSpPr>
          <p:spPr bwMode="auto">
            <a:xfrm>
              <a:off x="2336" y="3748"/>
              <a:ext cx="1633" cy="2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06" y="3780"/>
              <a:ext cx="1528" cy="19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File management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064492" y="4936865"/>
            <a:ext cx="1943100" cy="503238"/>
            <a:chOff x="703" y="2614"/>
            <a:chExt cx="1224" cy="317"/>
          </a:xfrm>
        </p:grpSpPr>
        <p:sp>
          <p:nvSpPr>
            <p:cNvPr id="5164" name="AutoShape 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11" y="2659"/>
              <a:ext cx="87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structure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2064492" y="3855781"/>
            <a:ext cx="1943100" cy="503237"/>
            <a:chOff x="703" y="2614"/>
            <a:chExt cx="1224" cy="317"/>
          </a:xfrm>
        </p:grpSpPr>
        <p:sp>
          <p:nvSpPr>
            <p:cNvPr id="5162" name="AutoShape 13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11" y="2659"/>
              <a:ext cx="87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1842245" y="2776281"/>
            <a:ext cx="2459037" cy="503237"/>
            <a:chOff x="703" y="2614"/>
            <a:chExt cx="1224" cy="317"/>
          </a:xfrm>
        </p:grpSpPr>
        <p:sp>
          <p:nvSpPr>
            <p:cNvPr id="5160" name="AutoShape 16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47" y="2665"/>
              <a:ext cx="95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Management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944217" y="3857365"/>
            <a:ext cx="792162" cy="503238"/>
          </a:xfrm>
          <a:prstGeom prst="flowChartMultidocumen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1" name="AutoShape 20"/>
          <p:cNvCxnSpPr>
            <a:cxnSpLocks noChangeShapeType="1"/>
          </p:cNvCxnSpPr>
          <p:nvPr/>
        </p:nvCxnSpPr>
        <p:spPr bwMode="auto">
          <a:xfrm rot="5400000" flipH="1">
            <a:off x="4386214" y="4089937"/>
            <a:ext cx="649287" cy="33496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</p:cNvCxnSpPr>
          <p:nvPr/>
        </p:nvCxnSpPr>
        <p:spPr bwMode="auto">
          <a:xfrm flipV="1">
            <a:off x="3036042" y="4359015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 flipV="1">
            <a:off x="3036042" y="3279518"/>
            <a:ext cx="0" cy="57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/>
          <p:cNvCxnSpPr>
            <a:cxnSpLocks noChangeShapeType="1"/>
            <a:endCxn id="20" idx="1"/>
          </p:cNvCxnSpPr>
          <p:nvPr/>
        </p:nvCxnSpPr>
        <p:spPr bwMode="auto">
          <a:xfrm flipV="1">
            <a:off x="4007595" y="4109778"/>
            <a:ext cx="936625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/>
          <p:cNvCxnSpPr>
            <a:cxnSpLocks noChangeShapeType="1"/>
            <a:endCxn id="20" idx="1"/>
          </p:cNvCxnSpPr>
          <p:nvPr/>
        </p:nvCxnSpPr>
        <p:spPr bwMode="auto">
          <a:xfrm>
            <a:off x="4007595" y="4108190"/>
            <a:ext cx="9366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  <a:stCxn id="5160" idx="3"/>
            <a:endCxn id="20" idx="1"/>
          </p:cNvCxnSpPr>
          <p:nvPr/>
        </p:nvCxnSpPr>
        <p:spPr bwMode="auto">
          <a:xfrm>
            <a:off x="4301279" y="3028690"/>
            <a:ext cx="642938" cy="1081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6817467" y="3784343"/>
            <a:ext cx="863600" cy="504825"/>
          </a:xfrm>
          <a:prstGeom prst="can">
            <a:avLst>
              <a:gd name="adj" fmla="val 25000"/>
            </a:avLst>
          </a:prstGeom>
          <a:solidFill>
            <a:srgbClr val="6666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5807820" y="3928806"/>
            <a:ext cx="936625" cy="287337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8257329" y="4865431"/>
            <a:ext cx="1943100" cy="503237"/>
            <a:chOff x="703" y="2614"/>
            <a:chExt cx="1224" cy="317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847" y="2652"/>
              <a:ext cx="93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Allocation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8257329" y="3784340"/>
            <a:ext cx="1943100" cy="503238"/>
            <a:chOff x="703" y="2614"/>
            <a:chExt cx="1224" cy="317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937" y="2658"/>
              <a:ext cx="6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Access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8257329" y="2704840"/>
            <a:ext cx="1943100" cy="503238"/>
            <a:chOff x="703" y="2614"/>
            <a:chExt cx="1224" cy="317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811" y="2665"/>
              <a:ext cx="96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Protection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cxnSp>
        <p:nvCxnSpPr>
          <p:cNvPr id="38" name="AutoShape 37"/>
          <p:cNvCxnSpPr>
            <a:cxnSpLocks noChangeShapeType="1"/>
          </p:cNvCxnSpPr>
          <p:nvPr/>
        </p:nvCxnSpPr>
        <p:spPr bwMode="auto">
          <a:xfrm flipV="1">
            <a:off x="9228879" y="4287578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/>
          <p:cNvCxnSpPr>
            <a:cxnSpLocks noChangeShapeType="1"/>
          </p:cNvCxnSpPr>
          <p:nvPr/>
        </p:nvCxnSpPr>
        <p:spPr bwMode="auto">
          <a:xfrm flipV="1">
            <a:off x="9228879" y="3208078"/>
            <a:ext cx="0" cy="576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"/>
          <p:cNvCxnSpPr>
            <a:cxnSpLocks noChangeShapeType="1"/>
          </p:cNvCxnSpPr>
          <p:nvPr/>
        </p:nvCxnSpPr>
        <p:spPr bwMode="auto">
          <a:xfrm rot="-5400000">
            <a:off x="7446913" y="4307422"/>
            <a:ext cx="720725" cy="2843212"/>
          </a:xfrm>
          <a:prstGeom prst="bentConnector3">
            <a:avLst>
              <a:gd name="adj1" fmla="val 4537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4728317" y="4360606"/>
            <a:ext cx="882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File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6725392" y="4360606"/>
            <a:ext cx="825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Disk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5771307" y="3497006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Mapping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6312642" y="2128581"/>
            <a:ext cx="0" cy="34559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2783632" y="1984115"/>
            <a:ext cx="26590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abstraction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6938120" y="1984115"/>
            <a:ext cx="33480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Disk space management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47" name="AutoShape 48"/>
          <p:cNvCxnSpPr>
            <a:cxnSpLocks noChangeShapeType="1"/>
            <a:endCxn id="27" idx="4"/>
          </p:cNvCxnSpPr>
          <p:nvPr/>
        </p:nvCxnSpPr>
        <p:spPr bwMode="auto">
          <a:xfrm flipH="1" flipV="1">
            <a:off x="7681067" y="4036756"/>
            <a:ext cx="576262" cy="1081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9"/>
          <p:cNvCxnSpPr>
            <a:cxnSpLocks noChangeShapeType="1"/>
            <a:endCxn id="27" idx="4"/>
          </p:cNvCxnSpPr>
          <p:nvPr/>
        </p:nvCxnSpPr>
        <p:spPr bwMode="auto">
          <a:xfrm flipH="1">
            <a:off x="7681067" y="4036753"/>
            <a:ext cx="576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50"/>
          <p:cNvCxnSpPr>
            <a:cxnSpLocks noChangeShapeType="1"/>
            <a:endCxn id="27" idx="4"/>
          </p:cNvCxnSpPr>
          <p:nvPr/>
        </p:nvCxnSpPr>
        <p:spPr bwMode="auto">
          <a:xfrm flipH="1">
            <a:off x="7681067" y="2957253"/>
            <a:ext cx="576262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6C307A-31E9-DBCA-1717-F9404816D397}"/>
              </a:ext>
            </a:extLst>
          </p:cNvPr>
          <p:cNvSpPr txBox="1"/>
          <p:nvPr/>
        </p:nvSpPr>
        <p:spPr>
          <a:xfrm>
            <a:off x="685029" y="1469744"/>
            <a:ext cx="1066368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zh-CN" altLang="en-US" dirty="0"/>
              <a:t>文件系统的作用，是把用户的文件（一段</a:t>
            </a:r>
            <a:r>
              <a:rPr lang="zh-CN" altLang="en-US" dirty="0">
                <a:solidFill>
                  <a:srgbClr val="FF0000"/>
                </a:solidFill>
              </a:rPr>
              <a:t>长度可以变化</a:t>
            </a:r>
            <a:r>
              <a:rPr lang="zh-CN" altLang="en-US" dirty="0"/>
              <a:t>的连续数据）放到磁盘（碰头、磁道、柱面等为单位管理的</a:t>
            </a:r>
            <a:r>
              <a:rPr lang="zh-CN" altLang="en-US" dirty="0">
                <a:solidFill>
                  <a:srgbClr val="FF0000"/>
                </a:solidFill>
              </a:rPr>
              <a:t>慢速旋转设备</a:t>
            </a:r>
            <a:r>
              <a:rPr lang="zh-CN" altLang="en-US" dirty="0"/>
              <a:t>）上，并需要综合考虑</a:t>
            </a:r>
            <a:r>
              <a:rPr lang="zh-CN" altLang="en-US" dirty="0">
                <a:solidFill>
                  <a:srgbClr val="FF0000"/>
                </a:solidFill>
              </a:rPr>
              <a:t>空间利用率、读写性能</a:t>
            </a:r>
            <a:r>
              <a:rPr lang="zh-CN" altLang="en-US" dirty="0"/>
              <a:t>、用户之间的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等问题</a:t>
            </a:r>
          </a:p>
        </p:txBody>
      </p:sp>
      <p:sp>
        <p:nvSpPr>
          <p:cNvPr id="5152" name="灯片编号占位符 5151">
            <a:extLst>
              <a:ext uri="{FF2B5EF4-FFF2-40B4-BE49-F238E27FC236}">
                <a16:creationId xmlns:a16="http://schemas.microsoft.com/office/drawing/2014/main" id="{9C132061-1D1D-1FB0-01A9-D780A73B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41" grpId="0"/>
      <p:bldP spid="42" grpId="0"/>
      <p:bldP spid="4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B60753-04E8-913D-8096-14E09D7A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分解任务一：面对用户要完成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9BBED3A-3825-59C7-ECFB-9923EE6D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文件访问：文件的创建、打开、关闭、读、写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目录管理：对文件访问和控制信息的管理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构成文件结构：划分成记录、顺序、索引文件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文件访问控制：并发访问和用户权限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限额(</a:t>
            </a:r>
            <a:r>
              <a:rPr lang="en-US" altLang="zh-CN" sz="2400" dirty="0"/>
              <a:t>quota)</a:t>
            </a:r>
            <a:r>
              <a:rPr lang="zh-CN" altLang="en-US" sz="2400" dirty="0"/>
              <a:t>设定：每个用户可建立的文件数、占用外存空间大小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审计(</a:t>
            </a:r>
            <a:r>
              <a:rPr lang="en-US" altLang="zh-CN" sz="2400" dirty="0"/>
              <a:t>auditing)：</a:t>
            </a:r>
            <a:r>
              <a:rPr lang="zh-CN" altLang="en-US" sz="2400" dirty="0"/>
              <a:t>对指定文件的使用信息记录（访问时间和用户等），存在日志中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2FD2E-8724-C662-116A-CA0C8B14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灯片编号占位符 1"/>
          <p:cNvSpPr txBox="1">
            <a:spLocks noGrp="1"/>
          </p:cNvSpPr>
          <p:nvPr/>
        </p:nvSpPr>
        <p:spPr bwMode="auto">
          <a:xfrm>
            <a:off x="8543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1447B7F-20B2-4DBC-A584-7D7172230DD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6443218-F2FC-F0B3-B753-759D2425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分解任务二：在内部要完成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AD053F-0105-25F4-62A7-CBD6DE13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实现文件的分块存储：内外存的存储块相配合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I/O</a:t>
            </a:r>
            <a:r>
              <a:rPr lang="zh-CN" altLang="en-US" sz="2400" dirty="0"/>
              <a:t>缓冲和调度：文件存储介质性能优化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文件定位：在外存介质上查找文件的各个存储块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外存储空间管理：如分配和释放。主要针对可改写的外存－－如磁盘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外存设备访问和控制：由设备驱动程序支持的各种基本文件系统如硬盘，软盘，</a:t>
            </a:r>
            <a:r>
              <a:rPr lang="en-US" altLang="zh-CN" sz="2400" dirty="0"/>
              <a:t>CD ROM</a:t>
            </a:r>
            <a:r>
              <a:rPr lang="zh-CN" altLang="en-US" sz="2400" dirty="0"/>
              <a:t>，</a:t>
            </a:r>
            <a:r>
              <a:rPr lang="en-US" altLang="zh-CN" sz="2400" dirty="0"/>
              <a:t>USB</a:t>
            </a:r>
            <a:r>
              <a:rPr lang="zh-CN" altLang="en-US" sz="2400" dirty="0"/>
              <a:t>等</a:t>
            </a:r>
          </a:p>
          <a:p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0D18-918E-E3AC-77DA-84BC3845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1251</Words>
  <Application>Microsoft Office PowerPoint</Application>
  <PresentationFormat>宽屏</PresentationFormat>
  <Paragraphs>194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MS PGothic</vt:lpstr>
      <vt:lpstr>等线</vt:lpstr>
      <vt:lpstr>喵呜黑体</vt:lpstr>
      <vt:lpstr>微软雅黑</vt:lpstr>
      <vt:lpstr>张海山锐谐体2.0-授权联系：Samtype@QQ.com</vt:lpstr>
      <vt:lpstr>Arial</vt:lpstr>
      <vt:lpstr>Calibri</vt:lpstr>
      <vt:lpstr>Tahoma</vt:lpstr>
      <vt:lpstr>Times New Roman</vt:lpstr>
      <vt:lpstr>Verdana</vt:lpstr>
      <vt:lpstr>Wingdings</vt:lpstr>
      <vt:lpstr>psh3_Print</vt:lpstr>
      <vt:lpstr>1_psh3_Print</vt:lpstr>
      <vt:lpstr>章节6：文件管理</vt:lpstr>
      <vt:lpstr>文件</vt:lpstr>
      <vt:lpstr>现代人眼中的文件是什么</vt:lpstr>
      <vt:lpstr>Physical Structure of Disk </vt:lpstr>
      <vt:lpstr>文件在计算机中的抽象</vt:lpstr>
      <vt:lpstr>磁盘的物理及虚拟几何规格知识</vt:lpstr>
      <vt:lpstr>Architecture of File Management</vt:lpstr>
      <vt:lpstr>分解任务一：面对用户要完成</vt:lpstr>
      <vt:lpstr>分解任务二：在内部要完成</vt:lpstr>
      <vt:lpstr>Physical Structure of Disk </vt:lpstr>
      <vt:lpstr>Physical structure of file: continuous</vt:lpstr>
      <vt:lpstr>３）实现磁盘顺序分配方式示例：</vt:lpstr>
      <vt:lpstr>前情提要</vt:lpstr>
      <vt:lpstr>链式分配</vt:lpstr>
      <vt:lpstr>４）实现磁盘 链式分配方式示例：</vt:lpstr>
      <vt:lpstr>索引分配</vt:lpstr>
      <vt:lpstr>大文件的索引分配</vt:lpstr>
      <vt:lpstr>Physical structure of file: index table</vt:lpstr>
      <vt:lpstr>５）磁盘基于块的索引分配示例：</vt:lpstr>
      <vt:lpstr>Summary of file physical structure</vt:lpstr>
      <vt:lpstr>GFS:Google File System设计原则</vt:lpstr>
      <vt:lpstr>GFS:Google File System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2023-12-04T10:22:36Z</dcterms:created>
  <dcterms:modified xsi:type="dcterms:W3CDTF">2024-12-17T06:38:59Z</dcterms:modified>
</cp:coreProperties>
</file>