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56" r:id="rId1"/>
    <p:sldMasterId id="2147484007" r:id="rId2"/>
  </p:sldMasterIdLst>
  <p:notesMasterIdLst>
    <p:notesMasterId r:id="rId37"/>
  </p:notesMasterIdLst>
  <p:handoutMasterIdLst>
    <p:handoutMasterId r:id="rId38"/>
  </p:handoutMasterIdLst>
  <p:sldIdLst>
    <p:sldId id="1962" r:id="rId3"/>
    <p:sldId id="735" r:id="rId4"/>
    <p:sldId id="730" r:id="rId5"/>
    <p:sldId id="705" r:id="rId6"/>
    <p:sldId id="706" r:id="rId7"/>
    <p:sldId id="707" r:id="rId8"/>
    <p:sldId id="704" r:id="rId9"/>
    <p:sldId id="703" r:id="rId10"/>
    <p:sldId id="715" r:id="rId11"/>
    <p:sldId id="731" r:id="rId12"/>
    <p:sldId id="649" r:id="rId13"/>
    <p:sldId id="535" r:id="rId14"/>
    <p:sldId id="536" r:id="rId15"/>
    <p:sldId id="568" r:id="rId16"/>
    <p:sldId id="669" r:id="rId17"/>
    <p:sldId id="595" r:id="rId18"/>
    <p:sldId id="553" r:id="rId19"/>
    <p:sldId id="554" r:id="rId20"/>
    <p:sldId id="596" r:id="rId21"/>
    <p:sldId id="555" r:id="rId22"/>
    <p:sldId id="556" r:id="rId23"/>
    <p:sldId id="676" r:id="rId24"/>
    <p:sldId id="559" r:id="rId25"/>
    <p:sldId id="560" r:id="rId26"/>
    <p:sldId id="561" r:id="rId27"/>
    <p:sldId id="1963" r:id="rId28"/>
    <p:sldId id="654" r:id="rId29"/>
    <p:sldId id="655" r:id="rId30"/>
    <p:sldId id="656" r:id="rId31"/>
    <p:sldId id="657" r:id="rId32"/>
    <p:sldId id="658" r:id="rId33"/>
    <p:sldId id="1964" r:id="rId34"/>
    <p:sldId id="597" r:id="rId35"/>
    <p:sldId id="281" r:id="rId36"/>
  </p:sldIdLst>
  <p:sldSz cx="12192000" cy="6858000"/>
  <p:notesSz cx="6858000" cy="9144000"/>
  <p:defaultTextStyle>
    <a:defPPr>
      <a:defRPr lang="en-US"/>
    </a:defPPr>
    <a:lvl1pPr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1pPr>
    <a:lvl2pPr marL="4572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2pPr>
    <a:lvl3pPr marL="9144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3pPr>
    <a:lvl4pPr marL="13716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4pPr>
    <a:lvl5pPr marL="1828800" algn="l" rtl="0" eaLnBrk="0" fontAlgn="base" hangingPunct="0">
      <a:lnSpc>
        <a:spcPct val="80000"/>
      </a:lnSpc>
      <a:spcBef>
        <a:spcPct val="20000"/>
      </a:spcBef>
      <a:spcAft>
        <a:spcPct val="0"/>
      </a:spcAft>
      <a:buSzPct val="80000"/>
      <a:buFont typeface="Wingdings" panose="05000000000000000000" pitchFamily="2" charset="2"/>
      <a:buChar char="•"/>
      <a:defRPr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253" userDrawn="1">
          <p15:clr>
            <a:srgbClr val="A4A3A4"/>
          </p15:clr>
        </p15:guide>
        <p15:guide id="2" pos="3840" userDrawn="1">
          <p15:clr>
            <a:srgbClr val="A4A3A4"/>
          </p15:clr>
        </p15:guide>
        <p15:guide id="3" pos="80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CC"/>
    <a:srgbClr val="F5ED5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824" autoAdjust="0"/>
    <p:restoredTop sz="85000" autoAdjust="0"/>
  </p:normalViewPr>
  <p:slideViewPr>
    <p:cSldViewPr>
      <p:cViewPr varScale="1">
        <p:scale>
          <a:sx n="56" d="100"/>
          <a:sy n="56" d="100"/>
        </p:scale>
        <p:origin x="34" y="341"/>
      </p:cViewPr>
      <p:guideLst>
        <p:guide orient="horz" pos="1253"/>
        <p:guide pos="3840"/>
        <p:guide pos="801"/>
      </p:guideLst>
    </p:cSldViewPr>
  </p:slideViewPr>
  <p:outlineViewPr>
    <p:cViewPr>
      <p:scale>
        <a:sx n="33" d="100"/>
        <a:sy n="33" d="100"/>
      </p:scale>
      <p:origin x="0" y="23184"/>
    </p:cViewPr>
  </p:outlineViewPr>
  <p:notesTextViewPr>
    <p:cViewPr>
      <p:scale>
        <a:sx n="100" d="100"/>
        <a:sy n="100" d="100"/>
      </p:scale>
      <p:origin x="0" y="0"/>
    </p:cViewPr>
  </p:notesTextViewPr>
  <p:notesViewPr>
    <p:cSldViewPr>
      <p:cViewPr varScale="1">
        <p:scale>
          <a:sx n="83" d="100"/>
          <a:sy n="83" d="100"/>
        </p:scale>
        <p:origin x="-204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zh-CN" altLang="en-US"/>
          </a:p>
        </p:txBody>
      </p:sp>
      <p:sp>
        <p:nvSpPr>
          <p:cNvPr id="4403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SzTx/>
              <a:buFontTx/>
              <a:buNone/>
              <a:defRPr sz="1200">
                <a:latin typeface="Times New Roman" pitchFamily="18" charset="0"/>
              </a:defRPr>
            </a:lvl1pPr>
          </a:lstStyle>
          <a:p>
            <a:pPr>
              <a:defRPr/>
            </a:pPr>
            <a:fld id="{83F76284-487D-4B32-B3F6-3D37AE83692A}" type="datetimeFigureOut">
              <a:rPr lang="zh-CN" altLang="en-US"/>
              <a:pPr>
                <a:defRPr/>
              </a:pPr>
              <a:t>2024/12/14</a:t>
            </a:fld>
            <a:endParaRPr lang="en-US" altLang="zh-CN"/>
          </a:p>
        </p:txBody>
      </p:sp>
      <p:sp>
        <p:nvSpPr>
          <p:cNvPr id="4403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SzTx/>
              <a:buFontTx/>
              <a:buNone/>
              <a:defRPr sz="1200">
                <a:latin typeface="Times New Roman" pitchFamily="18" charset="0"/>
              </a:defRPr>
            </a:lvl1pPr>
          </a:lstStyle>
          <a:p>
            <a:pPr>
              <a:defRPr/>
            </a:pPr>
            <a:endParaRPr lang="en-US" altLang="zh-CN"/>
          </a:p>
        </p:txBody>
      </p:sp>
      <p:sp>
        <p:nvSpPr>
          <p:cNvPr id="4403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SzTx/>
              <a:buFontTx/>
              <a:buNone/>
              <a:defRPr sz="1200">
                <a:latin typeface="Times New Roman" panose="02020603050405020304" pitchFamily="18" charset="0"/>
              </a:defRPr>
            </a:lvl1pPr>
          </a:lstStyle>
          <a:p>
            <a:fld id="{A4E10AC0-FECC-4ECE-891D-19BC0B63CF70}"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zh-CN" alt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lnSpc>
                <a:spcPct val="100000"/>
              </a:lnSpc>
              <a:spcBef>
                <a:spcPct val="0"/>
              </a:spcBef>
              <a:buSzTx/>
              <a:buFontTx/>
              <a:buNone/>
              <a:defRPr sz="1200">
                <a:latin typeface="Arial" charset="0"/>
                <a:ea typeface="+mn-ea"/>
              </a:defRPr>
            </a:lvl1pPr>
          </a:lstStyle>
          <a:p>
            <a:pPr>
              <a:defRPr/>
            </a:pPr>
            <a:endParaRPr lang="en-US" altLang="zh-CN"/>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spcBef>
                <a:spcPct val="0"/>
              </a:spcBef>
              <a:buSzTx/>
              <a:buFontTx/>
              <a:buNone/>
              <a:defRPr sz="1200">
                <a:latin typeface="Arial" panose="020B0604020202020204" pitchFamily="34" charset="0"/>
              </a:defRPr>
            </a:lvl1pPr>
          </a:lstStyle>
          <a:p>
            <a:fld id="{BA1F4EE4-25C1-46B1-B6E5-29A9C72CD7E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磁盘上存储：可执行程序、数据库、电影</a:t>
            </a:r>
            <a:br>
              <a:rPr lang="en-US" altLang="zh-CN" dirty="0"/>
            </a:br>
            <a:r>
              <a:rPr lang="zh-CN" altLang="en-US" dirty="0"/>
              <a:t>可执行程序存储：内容稀疏，存储：在虚拟地址上的起始位置和长度、在磁盘上的开始位置</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8222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一个文件取两个名</a:t>
            </a:r>
            <a:br>
              <a:rPr lang="en-US" altLang="zh-CN" dirty="0"/>
            </a:br>
            <a:r>
              <a:rPr lang="zh-CN" altLang="en-US" dirty="0"/>
              <a:t>文件夹的链表指针指向同一个区域即可</a:t>
            </a:r>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15</a:t>
            </a:fld>
            <a:endParaRPr lang="en-US" altLang="zh-CN"/>
          </a:p>
        </p:txBody>
      </p:sp>
    </p:spTree>
    <p:extLst>
      <p:ext uri="{BB962C8B-B14F-4D97-AF65-F5344CB8AC3E}">
        <p14:creationId xmlns:p14="http://schemas.microsoft.com/office/powerpoint/2010/main" val="145981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最后一个引用它的指针消失才能释放掉</a:t>
            </a:r>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16</a:t>
            </a:fld>
            <a:endParaRPr lang="en-US" altLang="zh-CN"/>
          </a:p>
        </p:txBody>
      </p:sp>
    </p:spTree>
    <p:extLst>
      <p:ext uri="{BB962C8B-B14F-4D97-AF65-F5344CB8AC3E}">
        <p14:creationId xmlns:p14="http://schemas.microsoft.com/office/powerpoint/2010/main" val="58886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17</a:t>
            </a:fld>
            <a:endParaRPr lang="en-US" altLang="zh-CN"/>
          </a:p>
        </p:txBody>
      </p:sp>
    </p:spTree>
    <p:extLst>
      <p:ext uri="{BB962C8B-B14F-4D97-AF65-F5344CB8AC3E}">
        <p14:creationId xmlns:p14="http://schemas.microsoft.com/office/powerpoint/2010/main" val="357708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A1F4EE4-25C1-46B1-B6E5-29A9C72CD7EF}" type="slidenum">
              <a:rPr lang="zh-CN" altLang="en-US" smtClean="0"/>
              <a:pPr/>
              <a:t>18</a:t>
            </a:fld>
            <a:endParaRPr lang="en-US" altLang="zh-CN"/>
          </a:p>
        </p:txBody>
      </p:sp>
    </p:spTree>
    <p:extLst>
      <p:ext uri="{BB962C8B-B14F-4D97-AF65-F5344CB8AC3E}">
        <p14:creationId xmlns:p14="http://schemas.microsoft.com/office/powerpoint/2010/main" val="23353814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91370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870202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95759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79FEAC-2858-416F-A4F6-E1735B75229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09639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08034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A1F4EE4-25C1-46B1-B6E5-29A9C72CD7E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267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381000" y="685800"/>
            <a:ext cx="6096000" cy="3429000"/>
          </a:xfrm>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倒放过程很慢，难以连续倒放</a:t>
            </a:r>
            <a:br>
              <a:rPr lang="en-US" altLang="zh-CN" dirty="0"/>
            </a:br>
            <a:r>
              <a:rPr lang="zh-CN" altLang="en-US" dirty="0"/>
              <a:t>帧：符合磁盘，随着时间推移而播放</a:t>
            </a:r>
            <a:endParaRPr lang="en-US" altLang="zh-CN" dirty="0"/>
          </a:p>
        </p:txBody>
      </p:sp>
    </p:spTree>
    <p:extLst>
      <p:ext uri="{BB962C8B-B14F-4D97-AF65-F5344CB8AC3E}">
        <p14:creationId xmlns:p14="http://schemas.microsoft.com/office/powerpoint/2010/main" val="2002282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381000" y="685800"/>
            <a:ext cx="6096000" cy="3429000"/>
          </a:xfrm>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extLst>
      <p:ext uri="{BB962C8B-B14F-4D97-AF65-F5344CB8AC3E}">
        <p14:creationId xmlns:p14="http://schemas.microsoft.com/office/powerpoint/2010/main" val="1835020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磁盘是有份额的</a:t>
            </a:r>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11</a:t>
            </a:fld>
            <a:endParaRPr lang="en-US" altLang="zh-CN"/>
          </a:p>
        </p:txBody>
      </p:sp>
    </p:spTree>
    <p:extLst>
      <p:ext uri="{BB962C8B-B14F-4D97-AF65-F5344CB8AC3E}">
        <p14:creationId xmlns:p14="http://schemas.microsoft.com/office/powerpoint/2010/main" val="4084480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物理内存切块，每块大小是</a:t>
            </a:r>
            <a:r>
              <a:rPr lang="en-US" altLang="zh-CN" dirty="0"/>
              <a:t>4K</a:t>
            </a:r>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12</a:t>
            </a:fld>
            <a:endParaRPr lang="en-US" altLang="zh-CN"/>
          </a:p>
        </p:txBody>
      </p:sp>
    </p:spTree>
    <p:extLst>
      <p:ext uri="{BB962C8B-B14F-4D97-AF65-F5344CB8AC3E}">
        <p14:creationId xmlns:p14="http://schemas.microsoft.com/office/powerpoint/2010/main" val="375514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磁盘上的块与扇区渐渐无关，主要看</a:t>
            </a:r>
            <a:br>
              <a:rPr lang="en-US" altLang="zh-CN" dirty="0"/>
            </a:br>
            <a:r>
              <a:rPr lang="zh-CN" altLang="en-US" dirty="0"/>
              <a:t>单个分区越大，通常</a:t>
            </a:r>
            <a:r>
              <a:rPr lang="en-US" altLang="zh-CN" dirty="0"/>
              <a:t>OS</a:t>
            </a:r>
            <a:r>
              <a:rPr lang="zh-CN" altLang="en-US" dirty="0"/>
              <a:t>在上面创建的文件系统块越大，一个块对应若干扇区</a:t>
            </a:r>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13</a:t>
            </a:fld>
            <a:endParaRPr lang="en-US" altLang="zh-CN"/>
          </a:p>
        </p:txBody>
      </p:sp>
    </p:spTree>
    <p:extLst>
      <p:ext uri="{BB962C8B-B14F-4D97-AF65-F5344CB8AC3E}">
        <p14:creationId xmlns:p14="http://schemas.microsoft.com/office/powerpoint/2010/main" val="2046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两张表：</a:t>
            </a:r>
            <a:br>
              <a:rPr lang="en-US" altLang="zh-CN" dirty="0"/>
            </a:br>
            <a:r>
              <a:rPr lang="zh-CN" altLang="en-US" dirty="0"/>
              <a:t>一张表表示哪些块被使用</a:t>
            </a:r>
            <a:br>
              <a:rPr lang="en-US" altLang="zh-CN" dirty="0"/>
            </a:br>
            <a:r>
              <a:rPr lang="zh-CN" altLang="en-US" dirty="0"/>
              <a:t>另一张表表示哪些块没有被使用</a:t>
            </a:r>
            <a:br>
              <a:rPr lang="en-US" altLang="zh-CN" dirty="0"/>
            </a:br>
            <a:r>
              <a:rPr lang="zh-CN" altLang="en-US" dirty="0"/>
              <a:t>对应块相与为</a:t>
            </a:r>
            <a:r>
              <a:rPr lang="en-US" altLang="zh-CN" dirty="0"/>
              <a:t>0</a:t>
            </a:r>
            <a:endParaRPr lang="zh-CN" altLang="en-US" dirty="0"/>
          </a:p>
        </p:txBody>
      </p:sp>
      <p:sp>
        <p:nvSpPr>
          <p:cNvPr id="4" name="灯片编号占位符 3"/>
          <p:cNvSpPr>
            <a:spLocks noGrp="1"/>
          </p:cNvSpPr>
          <p:nvPr>
            <p:ph type="sldNum" sz="quarter" idx="10"/>
          </p:nvPr>
        </p:nvSpPr>
        <p:spPr/>
        <p:txBody>
          <a:bodyPr/>
          <a:lstStyle/>
          <a:p>
            <a:fld id="{BA1F4EE4-25C1-46B1-B6E5-29A9C72CD7EF}" type="slidenum">
              <a:rPr lang="zh-CN" altLang="en-US" smtClean="0"/>
              <a:pPr/>
              <a:t>14</a:t>
            </a:fld>
            <a:endParaRPr lang="en-US" altLang="zh-CN"/>
          </a:p>
        </p:txBody>
      </p:sp>
    </p:spTree>
    <p:extLst>
      <p:ext uri="{BB962C8B-B14F-4D97-AF65-F5344CB8AC3E}">
        <p14:creationId xmlns:p14="http://schemas.microsoft.com/office/powerpoint/2010/main" val="35080736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bwMode="gray">
      <p:bgPr>
        <a:solidFill>
          <a:schemeClr val="bg1"/>
        </a:solidFill>
        <a:effectLst/>
      </p:bgPr>
    </p:bg>
    <p:spTree>
      <p:nvGrpSpPr>
        <p:cNvPr id="1" name=""/>
        <p:cNvGrpSpPr/>
        <p:nvPr/>
      </p:nvGrpSpPr>
      <p:grpSpPr>
        <a:xfrm>
          <a:off x="0" y="0"/>
          <a:ext cx="0" cy="0"/>
          <a:chOff x="0" y="0"/>
          <a:chExt cx="0" cy="0"/>
        </a:xfrm>
      </p:grpSpPr>
      <p:sp>
        <p:nvSpPr>
          <p:cNvPr id="4" name="Rectangle 32"/>
          <p:cNvSpPr>
            <a:spLocks noChangeArrowheads="1"/>
          </p:cNvSpPr>
          <p:nvPr/>
        </p:nvSpPr>
        <p:spPr bwMode="ltGray">
          <a:xfrm>
            <a:off x="1102784" y="1196975"/>
            <a:ext cx="11074400" cy="914400"/>
          </a:xfrm>
          <a:prstGeom prst="rect">
            <a:avLst/>
          </a:prstGeom>
          <a:solidFill>
            <a:schemeClr val="tx2"/>
          </a:solidFill>
          <a:ln w="9525">
            <a:noFill/>
            <a:miter lim="800000"/>
            <a:headEnd/>
            <a:tailEnd/>
          </a:ln>
          <a:effectLst/>
        </p:spPr>
        <p:txBody>
          <a:bodyPr wrap="none" anchor="ctr"/>
          <a:lstStyle/>
          <a:p>
            <a:pPr>
              <a:lnSpc>
                <a:spcPct val="100000"/>
              </a:lnSpc>
              <a:spcBef>
                <a:spcPct val="0"/>
              </a:spcBef>
              <a:buSzTx/>
              <a:buFontTx/>
              <a:buNone/>
              <a:defRPr/>
            </a:pPr>
            <a:endParaRPr lang="zh-CN" altLang="en-US">
              <a:latin typeface="Times New Roman" pitchFamily="18" charset="0"/>
            </a:endParaRPr>
          </a:p>
        </p:txBody>
      </p:sp>
      <p:pic>
        <p:nvPicPr>
          <p:cNvPr id="5" name="Picture 31" descr="psh3_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ltGray">
          <a:xfrm>
            <a:off x="0" y="0"/>
            <a:ext cx="1143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33" name="Rectangle 21"/>
          <p:cNvSpPr>
            <a:spLocks noGrp="1" noChangeArrowheads="1"/>
          </p:cNvSpPr>
          <p:nvPr>
            <p:ph type="ctrTitle" sz="quarter"/>
          </p:nvPr>
        </p:nvSpPr>
        <p:spPr bwMode="white">
          <a:xfrm>
            <a:off x="1295401" y="1125541"/>
            <a:ext cx="10752667" cy="1081087"/>
          </a:xfrm>
          <a:prstGeom prst="rect">
            <a:avLst/>
          </a:prstGeom>
        </p:spPr>
        <p:txBody>
          <a:bodyPr/>
          <a:lstStyle>
            <a:lvl1pPr>
              <a:defRPr sz="5400">
                <a:solidFill>
                  <a:schemeClr val="bg2"/>
                </a:solidFill>
              </a:defRPr>
            </a:lvl1pPr>
          </a:lstStyle>
          <a:p>
            <a:r>
              <a:rPr lang="ko-KR" altLang="en-US"/>
              <a:t>单击此处编辑母版标题样式</a:t>
            </a:r>
          </a:p>
        </p:txBody>
      </p:sp>
      <p:sp>
        <p:nvSpPr>
          <p:cNvPr id="13334" name="Rectangle 22"/>
          <p:cNvSpPr>
            <a:spLocks noGrp="1" noChangeArrowheads="1"/>
          </p:cNvSpPr>
          <p:nvPr>
            <p:ph type="subTitle" sz="quarter" idx="1"/>
          </p:nvPr>
        </p:nvSpPr>
        <p:spPr>
          <a:xfrm>
            <a:off x="1295401" y="3810000"/>
            <a:ext cx="10752667" cy="533400"/>
          </a:xfrm>
          <a:prstGeom prst="rect">
            <a:avLst/>
          </a:prstGeom>
        </p:spPr>
        <p:txBody>
          <a:bodyPr/>
          <a:lstStyle>
            <a:lvl1pPr marL="0" indent="0" algn="ctr">
              <a:buFont typeface="Wingdings" pitchFamily="2" charset="2"/>
              <a:buNone/>
              <a:defRPr sz="2400" i="1">
                <a:solidFill>
                  <a:schemeClr val="tx1"/>
                </a:solidFill>
                <a:latin typeface="Arial" charset="0"/>
              </a:defRPr>
            </a:lvl1pPr>
          </a:lstStyle>
          <a:p>
            <a:r>
              <a:rPr lang="ko-KR" altLang="en-US"/>
              <a:t>单击此处编辑母版副标题样式</a:t>
            </a:r>
          </a:p>
        </p:txBody>
      </p:sp>
      <p:sp>
        <p:nvSpPr>
          <p:cNvPr id="6" name="Rectangle 23"/>
          <p:cNvSpPr>
            <a:spLocks noGrp="1" noChangeArrowheads="1"/>
          </p:cNvSpPr>
          <p:nvPr>
            <p:ph type="dt" sz="quarter" idx="10"/>
          </p:nvPr>
        </p:nvSpPr>
        <p:spPr>
          <a:xfrm>
            <a:off x="609600" y="6553200"/>
            <a:ext cx="2844800" cy="152400"/>
          </a:xfrm>
          <a:prstGeom prst="rect">
            <a:avLst/>
          </a:prstGeom>
        </p:spPr>
        <p:txBody>
          <a:bodyPr/>
          <a:lstStyle>
            <a:lvl1pPr>
              <a:defRPr sz="1400" b="0">
                <a:solidFill>
                  <a:schemeClr val="tx1"/>
                </a:solidFill>
                <a:effectLst>
                  <a:outerShdw blurRad="38100" dist="38100" dir="2700000" algn="tl">
                    <a:srgbClr val="C0C0C0"/>
                  </a:outerShdw>
                </a:effectLst>
                <a:latin typeface="+mj-lt"/>
              </a:defRPr>
            </a:lvl1pPr>
          </a:lstStyle>
          <a:p>
            <a:pPr>
              <a:defRPr/>
            </a:pPr>
            <a:r>
              <a:rPr lang="en-US" altLang="zh-CN"/>
              <a:t>Operating System</a:t>
            </a:r>
            <a:endParaRPr lang="en-US" altLang="ko-KR"/>
          </a:p>
        </p:txBody>
      </p:sp>
      <p:sp>
        <p:nvSpPr>
          <p:cNvPr id="7" name="Rectangle 24"/>
          <p:cNvSpPr>
            <a:spLocks noGrp="1" noChangeArrowheads="1"/>
          </p:cNvSpPr>
          <p:nvPr>
            <p:ph type="ftr" sz="quarter" idx="11"/>
          </p:nvPr>
        </p:nvSpPr>
        <p:spPr>
          <a:xfrm>
            <a:off x="4165600" y="6553200"/>
            <a:ext cx="3860800" cy="152400"/>
          </a:xfrm>
          <a:prstGeom prst="rect">
            <a:avLst/>
          </a:prstGeom>
        </p:spPr>
        <p:txBody>
          <a:bodyPr/>
          <a:lstStyle>
            <a:lvl1pPr algn="ctr">
              <a:defRPr sz="1400" b="0">
                <a:solidFill>
                  <a:schemeClr val="tx1"/>
                </a:solidFill>
                <a:effectLst>
                  <a:outerShdw blurRad="38100" dist="38100" dir="2700000" algn="tl">
                    <a:srgbClr val="C0C0C0"/>
                  </a:outerShdw>
                </a:effectLst>
                <a:latin typeface="+mj-lt"/>
              </a:defRPr>
            </a:lvl1pPr>
          </a:lstStyle>
          <a:p>
            <a:pPr>
              <a:defRPr/>
            </a:pPr>
            <a:r>
              <a:rPr lang="en-US" altLang="ko-KR"/>
              <a:t>CITS, NanKai University</a:t>
            </a:r>
          </a:p>
        </p:txBody>
      </p:sp>
      <p:sp>
        <p:nvSpPr>
          <p:cNvPr id="8" name="Rectangle 25"/>
          <p:cNvSpPr>
            <a:spLocks noGrp="1" noChangeArrowheads="1"/>
          </p:cNvSpPr>
          <p:nvPr>
            <p:ph type="sldNum" sz="quarter" idx="12"/>
          </p:nvPr>
        </p:nvSpPr>
        <p:spPr>
          <a:xfrm>
            <a:off x="8737600" y="6553200"/>
            <a:ext cx="2844800" cy="152400"/>
          </a:xfrm>
          <a:prstGeom prst="rect">
            <a:avLst/>
          </a:prstGeom>
        </p:spPr>
        <p:txBody>
          <a:bodyPr/>
          <a:lstStyle>
            <a:lvl1pPr algn="r">
              <a:defRPr sz="1400" b="0">
                <a:solidFill>
                  <a:schemeClr val="tx1"/>
                </a:solidFill>
                <a:effectLst>
                  <a:outerShdw blurRad="38100" dist="38100" dir="2700000" algn="tl">
                    <a:srgbClr val="C0C0C0"/>
                  </a:outerShdw>
                </a:effectLst>
                <a:latin typeface="Times New Roman" panose="02020603050405020304" pitchFamily="18" charset="0"/>
              </a:defRPr>
            </a:lvl1pPr>
          </a:lstStyle>
          <a:p>
            <a:fld id="{80AC5814-5CA3-408A-9260-AC5744523599}" type="slidenum">
              <a:rPr lang="ko-KR" altLang="en-US"/>
              <a:pPr/>
              <a:t>‹#›</a:t>
            </a:fld>
            <a:endParaRPr lang="en-US" altLang="ko-KR"/>
          </a:p>
        </p:txBody>
      </p:sp>
    </p:spTree>
    <p:extLst>
      <p:ext uri="{BB962C8B-B14F-4D97-AF65-F5344CB8AC3E}">
        <p14:creationId xmlns:p14="http://schemas.microsoft.com/office/powerpoint/2010/main" val="1796540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2" y="304803"/>
            <a:ext cx="10369551" cy="8921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295401" y="1371600"/>
            <a:ext cx="10752667" cy="50101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88C574B0-1D19-44D2-9C7D-BFE3A871EA33}" type="slidenum">
              <a:rPr lang="en-US" altLang="ko-KR"/>
              <a:pPr/>
              <a:t>‹#›</a:t>
            </a:fld>
            <a:endParaRPr lang="en-US" altLang="ko-KR"/>
          </a:p>
        </p:txBody>
      </p:sp>
    </p:spTree>
    <p:extLst>
      <p:ext uri="{BB962C8B-B14F-4D97-AF65-F5344CB8AC3E}">
        <p14:creationId xmlns:p14="http://schemas.microsoft.com/office/powerpoint/2010/main" val="340978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2" y="304800"/>
            <a:ext cx="2688167" cy="6019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2" y="304800"/>
            <a:ext cx="7861300" cy="6019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EEE4EC84-1CEF-40C2-8964-DC7BA04E7DD3}" type="slidenum">
              <a:rPr lang="en-US" altLang="ko-KR"/>
              <a:pPr/>
              <a:t>‹#›</a:t>
            </a:fld>
            <a:endParaRPr lang="en-US" altLang="ko-KR"/>
          </a:p>
        </p:txBody>
      </p:sp>
    </p:spTree>
    <p:extLst>
      <p:ext uri="{BB962C8B-B14F-4D97-AF65-F5344CB8AC3E}">
        <p14:creationId xmlns:p14="http://schemas.microsoft.com/office/powerpoint/2010/main" val="3117815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2" y="304803"/>
            <a:ext cx="10369551" cy="8921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295400"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5"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ADE58688-3171-448B-A580-A5C9113ABB22}" type="slidenum">
              <a:rPr lang="en-US" altLang="ko-KR"/>
              <a:pPr/>
              <a:t>‹#›</a:t>
            </a:fld>
            <a:endParaRPr lang="en-US" altLang="ko-KR"/>
          </a:p>
        </p:txBody>
      </p:sp>
    </p:spTree>
    <p:extLst>
      <p:ext uri="{BB962C8B-B14F-4D97-AF65-F5344CB8AC3E}">
        <p14:creationId xmlns:p14="http://schemas.microsoft.com/office/powerpoint/2010/main" val="2554612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标题幻灯片">
    <p:bg bwMode="gray">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EEC4110-0674-257C-1C16-B9DF709C7896}"/>
              </a:ext>
            </a:extLst>
          </p:cNvPr>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11" name="矩形 10">
            <a:extLst>
              <a:ext uri="{FF2B5EF4-FFF2-40B4-BE49-F238E27FC236}">
                <a16:creationId xmlns:a16="http://schemas.microsoft.com/office/drawing/2014/main" id="{7EFE5488-1327-9634-2B4F-D2EC75B0B6F7}"/>
              </a:ext>
            </a:extLst>
          </p:cNvPr>
          <p:cNvSpPr/>
          <p:nvPr userDrawn="1"/>
        </p:nvSpPr>
        <p:spPr>
          <a:xfrm>
            <a:off x="-26035" y="-635"/>
            <a:ext cx="12217400"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5" name="图片 4">
            <a:extLst>
              <a:ext uri="{FF2B5EF4-FFF2-40B4-BE49-F238E27FC236}">
                <a16:creationId xmlns:a16="http://schemas.microsoft.com/office/drawing/2014/main" id="{FB2FC802-994A-4E6D-AA97-4A3F677E9B3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15367"/>
            <a:ext cx="3238500" cy="714375"/>
          </a:xfrm>
          <a:prstGeom prst="rect">
            <a:avLst/>
          </a:prstGeom>
        </p:spPr>
      </p:pic>
    </p:spTree>
    <p:extLst>
      <p:ext uri="{BB962C8B-B14F-4D97-AF65-F5344CB8AC3E}">
        <p14:creationId xmlns:p14="http://schemas.microsoft.com/office/powerpoint/2010/main" val="3707425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E39AD132-9025-B649-2FF7-C791B47D0929}"/>
              </a:ext>
            </a:extLst>
          </p:cNvPr>
          <p:cNvSpPr>
            <a:spLocks noGrp="1"/>
          </p:cNvSpPr>
          <p:nvPr>
            <p:ph type="title"/>
          </p:nvPr>
        </p:nvSpPr>
        <p:spPr>
          <a:xfrm>
            <a:off x="731520" y="795655"/>
            <a:ext cx="10544054" cy="688976"/>
          </a:xfrm>
          <a:prstGeom prst="rect">
            <a:avLst/>
          </a:prstGeom>
        </p:spPr>
        <p:txBody>
          <a:bodyPr anchor="ctr"/>
          <a:lstStyle>
            <a:lvl1pPr algn="l">
              <a:defRPr sz="3600" b="0"/>
            </a:lvl1pPr>
          </a:lstStyle>
          <a:p>
            <a:r>
              <a:rPr lang="zh-CN" altLang="en-US" dirty="0"/>
              <a:t>单击此处编辑母版标题样式</a:t>
            </a:r>
          </a:p>
        </p:txBody>
      </p:sp>
      <p:sp>
        <p:nvSpPr>
          <p:cNvPr id="7" name="矩形 6">
            <a:extLst>
              <a:ext uri="{FF2B5EF4-FFF2-40B4-BE49-F238E27FC236}">
                <a16:creationId xmlns:a16="http://schemas.microsoft.com/office/drawing/2014/main" id="{448FA0D2-0551-6F69-A21B-0E0742C82111}"/>
              </a:ext>
            </a:extLst>
          </p:cNvPr>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8" name="矩形 7">
            <a:extLst>
              <a:ext uri="{FF2B5EF4-FFF2-40B4-BE49-F238E27FC236}">
                <a16:creationId xmlns:a16="http://schemas.microsoft.com/office/drawing/2014/main" id="{9B2DB9FD-33AE-137C-506F-DF8415209A89}"/>
              </a:ext>
            </a:extLst>
          </p:cNvPr>
          <p:cNvSpPr/>
          <p:nvPr userDrawn="1"/>
        </p:nvSpPr>
        <p:spPr>
          <a:xfrm>
            <a:off x="-26035" y="-635"/>
            <a:ext cx="12217400"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grpSp>
        <p:nvGrpSpPr>
          <p:cNvPr id="11" name="组合 10">
            <a:extLst>
              <a:ext uri="{FF2B5EF4-FFF2-40B4-BE49-F238E27FC236}">
                <a16:creationId xmlns:a16="http://schemas.microsoft.com/office/drawing/2014/main" id="{AFA3FBFE-CDD0-DEDD-A515-0F780B1E4329}"/>
              </a:ext>
            </a:extLst>
          </p:cNvPr>
          <p:cNvGrpSpPr/>
          <p:nvPr userDrawn="1"/>
        </p:nvGrpSpPr>
        <p:grpSpPr>
          <a:xfrm>
            <a:off x="0" y="980758"/>
            <a:ext cx="633730" cy="406400"/>
            <a:chOff x="56" y="2009"/>
            <a:chExt cx="998" cy="640"/>
          </a:xfrm>
        </p:grpSpPr>
        <p:sp>
          <p:nvSpPr>
            <p:cNvPr id="12" name="任意多边形: 形状 7">
              <a:extLst>
                <a:ext uri="{FF2B5EF4-FFF2-40B4-BE49-F238E27FC236}">
                  <a16:creationId xmlns:a16="http://schemas.microsoft.com/office/drawing/2014/main" id="{4A4D3142-22D6-E8B7-F2FA-F359659A88B3}"/>
                </a:ext>
              </a:extLst>
            </p:cNvPr>
            <p:cNvSpPr/>
            <p:nvPr/>
          </p:nvSpPr>
          <p:spPr>
            <a:xfrm>
              <a:off x="56" y="2009"/>
              <a:ext cx="999" cy="641"/>
            </a:xfrm>
            <a:custGeom>
              <a:avLst/>
              <a:gdLst>
                <a:gd name="connsiteX0" fmla="*/ 0 w 999"/>
                <a:gd name="connsiteY0" fmla="*/ 2 h 641"/>
                <a:gd name="connsiteX1" fmla="*/ 761 w 999"/>
                <a:gd name="connsiteY1" fmla="*/ 0 h 641"/>
                <a:gd name="connsiteX2" fmla="*/ 999 w 999"/>
                <a:gd name="connsiteY2" fmla="*/ 321 h 641"/>
                <a:gd name="connsiteX3" fmla="*/ 750 w 999"/>
                <a:gd name="connsiteY3" fmla="*/ 641 h 641"/>
                <a:gd name="connsiteX4" fmla="*/ 0 w 999"/>
                <a:gd name="connsiteY4" fmla="*/ 639 h 641"/>
                <a:gd name="connsiteX5" fmla="*/ 0 w 999"/>
                <a:gd name="connsiteY5" fmla="*/ 2 h 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 h="641">
                  <a:moveTo>
                    <a:pt x="0" y="2"/>
                  </a:moveTo>
                  <a:lnTo>
                    <a:pt x="761" y="0"/>
                  </a:lnTo>
                  <a:cubicBezTo>
                    <a:pt x="864" y="0"/>
                    <a:pt x="999" y="145"/>
                    <a:pt x="999" y="321"/>
                  </a:cubicBezTo>
                  <a:cubicBezTo>
                    <a:pt x="999" y="496"/>
                    <a:pt x="853" y="641"/>
                    <a:pt x="750" y="641"/>
                  </a:cubicBezTo>
                  <a:lnTo>
                    <a:pt x="0" y="639"/>
                  </a:lnTo>
                  <a:lnTo>
                    <a:pt x="0" y="2"/>
                  </a:lnTo>
                  <a:close/>
                </a:path>
              </a:pathLst>
            </a:cu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zh-CN" altLang="en-US" dirty="0">
                <a:latin typeface="喵呜黑体" panose="02000503000000000000" charset="-122"/>
                <a:ea typeface="喵呜黑体" panose="02000503000000000000" charset="-122"/>
              </a:endParaRPr>
            </a:p>
          </p:txBody>
        </p:sp>
        <p:sp>
          <p:nvSpPr>
            <p:cNvPr id="13" name="椭圆 12">
              <a:extLst>
                <a:ext uri="{FF2B5EF4-FFF2-40B4-BE49-F238E27FC236}">
                  <a16:creationId xmlns:a16="http://schemas.microsoft.com/office/drawing/2014/main" id="{3A38D73E-7364-BC91-D18F-FC11D9C7013C}"/>
                </a:ext>
              </a:extLst>
            </p:cNvPr>
            <p:cNvSpPr/>
            <p:nvPr/>
          </p:nvSpPr>
          <p:spPr>
            <a:xfrm>
              <a:off x="488" y="2111"/>
              <a:ext cx="437" cy="4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dirty="0">
                <a:latin typeface="喵呜黑体" panose="02000503000000000000" charset="-122"/>
                <a:ea typeface="喵呜黑体" panose="02000503000000000000" charset="-122"/>
              </a:endParaRPr>
            </a:p>
          </p:txBody>
        </p:sp>
      </p:grpSp>
      <p:pic>
        <p:nvPicPr>
          <p:cNvPr id="10" name="图片 9">
            <a:extLst>
              <a:ext uri="{FF2B5EF4-FFF2-40B4-BE49-F238E27FC236}">
                <a16:creationId xmlns:a16="http://schemas.microsoft.com/office/drawing/2014/main" id="{C12A52DE-A688-48B9-8F40-550CA4C405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15367"/>
            <a:ext cx="3238500" cy="714375"/>
          </a:xfrm>
          <a:prstGeom prst="rect">
            <a:avLst/>
          </a:prstGeom>
        </p:spPr>
      </p:pic>
    </p:spTree>
    <p:extLst>
      <p:ext uri="{BB962C8B-B14F-4D97-AF65-F5344CB8AC3E}">
        <p14:creationId xmlns:p14="http://schemas.microsoft.com/office/powerpoint/2010/main" val="5320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A5E57937-D044-40D3-B149-FE790039ADAC}" type="slidenum">
              <a:rPr lang="en-US" altLang="ko-KR"/>
              <a:pPr>
                <a:defRPr/>
              </a:pPr>
              <a:t>‹#›</a:t>
            </a:fld>
            <a:endParaRPr lang="en-US" altLang="ko-KR"/>
          </a:p>
        </p:txBody>
      </p:sp>
    </p:spTree>
    <p:extLst>
      <p:ext uri="{BB962C8B-B14F-4D97-AF65-F5344CB8AC3E}">
        <p14:creationId xmlns:p14="http://schemas.microsoft.com/office/powerpoint/2010/main" val="1197003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95400"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5F901C8D-F48E-4B3B-A82A-9DF190D291F1}" type="slidenum">
              <a:rPr lang="en-US" altLang="ko-KR"/>
              <a:pPr>
                <a:defRPr/>
              </a:pPr>
              <a:t>‹#›</a:t>
            </a:fld>
            <a:endParaRPr lang="en-US" altLang="ko-KR"/>
          </a:p>
        </p:txBody>
      </p:sp>
    </p:spTree>
    <p:extLst>
      <p:ext uri="{BB962C8B-B14F-4D97-AF65-F5344CB8AC3E}">
        <p14:creationId xmlns:p14="http://schemas.microsoft.com/office/powerpoint/2010/main" val="3024303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4530555A-678E-4120-AD32-FAA365076FD1}" type="slidenum">
              <a:rPr lang="en-US" altLang="ko-KR"/>
              <a:pPr>
                <a:defRPr/>
              </a:pPr>
              <a:t>‹#›</a:t>
            </a:fld>
            <a:endParaRPr lang="en-US" altLang="ko-KR"/>
          </a:p>
        </p:txBody>
      </p:sp>
    </p:spTree>
    <p:extLst>
      <p:ext uri="{BB962C8B-B14F-4D97-AF65-F5344CB8AC3E}">
        <p14:creationId xmlns:p14="http://schemas.microsoft.com/office/powerpoint/2010/main" val="1667484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387C86CC-E29A-4B7F-9161-8455BE71F507}" type="slidenum">
              <a:rPr lang="en-US" altLang="ko-KR"/>
              <a:pPr>
                <a:defRPr/>
              </a:pPr>
              <a:t>‹#›</a:t>
            </a:fld>
            <a:endParaRPr lang="en-US" altLang="ko-KR"/>
          </a:p>
        </p:txBody>
      </p:sp>
    </p:spTree>
    <p:extLst>
      <p:ext uri="{BB962C8B-B14F-4D97-AF65-F5344CB8AC3E}">
        <p14:creationId xmlns:p14="http://schemas.microsoft.com/office/powerpoint/2010/main" val="1243807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B8FA544E-9D50-4332-8923-0BA5321B5C8F}" type="slidenum">
              <a:rPr lang="en-US" altLang="ko-KR"/>
              <a:pPr>
                <a:defRPr/>
              </a:pPr>
              <a:t>‹#›</a:t>
            </a:fld>
            <a:endParaRPr lang="en-US" altLang="ko-KR"/>
          </a:p>
        </p:txBody>
      </p:sp>
    </p:spTree>
    <p:extLst>
      <p:ext uri="{BB962C8B-B14F-4D97-AF65-F5344CB8AC3E}">
        <p14:creationId xmlns:p14="http://schemas.microsoft.com/office/powerpoint/2010/main" val="37476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5C044BFF-DA73-B2DC-D4E6-79A2C4F03FB1}"/>
              </a:ext>
            </a:extLst>
          </p:cNvPr>
          <p:cNvSpPr>
            <a:spLocks noGrp="1"/>
          </p:cNvSpPr>
          <p:nvPr>
            <p:ph type="sldNum" sz="quarter" idx="12"/>
          </p:nvPr>
        </p:nvSpPr>
        <p:spPr>
          <a:xfrm>
            <a:off x="9448800" y="6525344"/>
            <a:ext cx="2743200" cy="326571"/>
          </a:xfrm>
          <a:prstGeom prst="rect">
            <a:avLst/>
          </a:prstGeom>
        </p:spPr>
        <p:txBody>
          <a:bodyPr anchor="ctr"/>
          <a:lstStyle>
            <a:lvl1pPr algn="r">
              <a:defRPr sz="1600" b="1">
                <a:solidFill>
                  <a:schemeClr val="bg1"/>
                </a:solidFill>
                <a:latin typeface="微软雅黑" panose="020B0503020204020204" pitchFamily="34" charset="-122"/>
                <a:ea typeface="微软雅黑" panose="020B0503020204020204" pitchFamily="34" charset="-122"/>
              </a:defRPr>
            </a:lvl1p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a:t>
            </a:fld>
            <a:endParaRPr lang="zh-CN" altLang="en-US" dirty="0"/>
          </a:p>
        </p:txBody>
      </p:sp>
      <p:sp>
        <p:nvSpPr>
          <p:cNvPr id="8" name="标题占位符 1">
            <a:extLst>
              <a:ext uri="{FF2B5EF4-FFF2-40B4-BE49-F238E27FC236}">
                <a16:creationId xmlns:a16="http://schemas.microsoft.com/office/drawing/2014/main" id="{F1368730-9EB3-86DF-BD43-AB15442BC6E1}"/>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600" b="0" kern="1200" dirty="0">
                <a:solidFill>
                  <a:schemeClr val="tx1"/>
                </a:solidFill>
                <a:latin typeface="+mj-lt"/>
                <a:ea typeface="+mj-ea"/>
                <a:cs typeface="+mj-cs"/>
              </a:defRPr>
            </a:lvl1pPr>
          </a:lstStyle>
          <a:p>
            <a:r>
              <a:rPr lang="zh-CN" altLang="en-US" dirty="0"/>
              <a:t>单击此处编辑母版标题样式</a:t>
            </a:r>
          </a:p>
        </p:txBody>
      </p:sp>
      <p:sp>
        <p:nvSpPr>
          <p:cNvPr id="9" name="文本占位符 2">
            <a:extLst>
              <a:ext uri="{FF2B5EF4-FFF2-40B4-BE49-F238E27FC236}">
                <a16:creationId xmlns:a16="http://schemas.microsoft.com/office/drawing/2014/main" id="{D3EEC6D0-8677-62EF-AB76-B3721D782083}"/>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grpSp>
        <p:nvGrpSpPr>
          <p:cNvPr id="10" name="组合 9">
            <a:extLst>
              <a:ext uri="{FF2B5EF4-FFF2-40B4-BE49-F238E27FC236}">
                <a16:creationId xmlns:a16="http://schemas.microsoft.com/office/drawing/2014/main" id="{546A1D22-F226-2837-E96B-AC2D7456820F}"/>
              </a:ext>
            </a:extLst>
          </p:cNvPr>
          <p:cNvGrpSpPr/>
          <p:nvPr userDrawn="1"/>
        </p:nvGrpSpPr>
        <p:grpSpPr>
          <a:xfrm>
            <a:off x="0" y="980758"/>
            <a:ext cx="633730" cy="406400"/>
            <a:chOff x="56" y="2009"/>
            <a:chExt cx="998" cy="640"/>
          </a:xfrm>
        </p:grpSpPr>
        <p:sp>
          <p:nvSpPr>
            <p:cNvPr id="11" name="任意多边形: 形状 7">
              <a:extLst>
                <a:ext uri="{FF2B5EF4-FFF2-40B4-BE49-F238E27FC236}">
                  <a16:creationId xmlns:a16="http://schemas.microsoft.com/office/drawing/2014/main" id="{320E78A4-DE66-1852-88CE-6FEC79FE3E93}"/>
                </a:ext>
              </a:extLst>
            </p:cNvPr>
            <p:cNvSpPr/>
            <p:nvPr/>
          </p:nvSpPr>
          <p:spPr>
            <a:xfrm>
              <a:off x="56" y="2009"/>
              <a:ext cx="999" cy="641"/>
            </a:xfrm>
            <a:custGeom>
              <a:avLst/>
              <a:gdLst>
                <a:gd name="connsiteX0" fmla="*/ 0 w 999"/>
                <a:gd name="connsiteY0" fmla="*/ 2 h 641"/>
                <a:gd name="connsiteX1" fmla="*/ 761 w 999"/>
                <a:gd name="connsiteY1" fmla="*/ 0 h 641"/>
                <a:gd name="connsiteX2" fmla="*/ 999 w 999"/>
                <a:gd name="connsiteY2" fmla="*/ 321 h 641"/>
                <a:gd name="connsiteX3" fmla="*/ 750 w 999"/>
                <a:gd name="connsiteY3" fmla="*/ 641 h 641"/>
                <a:gd name="connsiteX4" fmla="*/ 0 w 999"/>
                <a:gd name="connsiteY4" fmla="*/ 639 h 641"/>
                <a:gd name="connsiteX5" fmla="*/ 0 w 999"/>
                <a:gd name="connsiteY5" fmla="*/ 2 h 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 h="641">
                  <a:moveTo>
                    <a:pt x="0" y="2"/>
                  </a:moveTo>
                  <a:lnTo>
                    <a:pt x="761" y="0"/>
                  </a:lnTo>
                  <a:cubicBezTo>
                    <a:pt x="864" y="0"/>
                    <a:pt x="999" y="145"/>
                    <a:pt x="999" y="321"/>
                  </a:cubicBezTo>
                  <a:cubicBezTo>
                    <a:pt x="999" y="496"/>
                    <a:pt x="853" y="641"/>
                    <a:pt x="750" y="641"/>
                  </a:cubicBezTo>
                  <a:lnTo>
                    <a:pt x="0" y="639"/>
                  </a:lnTo>
                  <a:lnTo>
                    <a:pt x="0" y="2"/>
                  </a:lnTo>
                  <a:close/>
                </a:path>
              </a:pathLst>
            </a:cu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zh-CN" altLang="en-US" dirty="0">
                <a:latin typeface="喵呜黑体" panose="02000503000000000000" charset="-122"/>
                <a:ea typeface="喵呜黑体" panose="02000503000000000000" charset="-122"/>
              </a:endParaRPr>
            </a:p>
          </p:txBody>
        </p:sp>
        <p:sp>
          <p:nvSpPr>
            <p:cNvPr id="12" name="椭圆 11">
              <a:extLst>
                <a:ext uri="{FF2B5EF4-FFF2-40B4-BE49-F238E27FC236}">
                  <a16:creationId xmlns:a16="http://schemas.microsoft.com/office/drawing/2014/main" id="{A248046D-045F-9729-1D7F-A91B22E59859}"/>
                </a:ext>
              </a:extLst>
            </p:cNvPr>
            <p:cNvSpPr/>
            <p:nvPr/>
          </p:nvSpPr>
          <p:spPr>
            <a:xfrm>
              <a:off x="488" y="2111"/>
              <a:ext cx="437" cy="4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dirty="0">
                <a:latin typeface="喵呜黑体" panose="02000503000000000000" charset="-122"/>
                <a:ea typeface="喵呜黑体" panose="02000503000000000000" charset="-122"/>
              </a:endParaRPr>
            </a:p>
          </p:txBody>
        </p:sp>
      </p:grpSp>
      <p:sp>
        <p:nvSpPr>
          <p:cNvPr id="14" name="文本框 13">
            <a:extLst>
              <a:ext uri="{FF2B5EF4-FFF2-40B4-BE49-F238E27FC236}">
                <a16:creationId xmlns:a16="http://schemas.microsoft.com/office/drawing/2014/main" id="{A15A3F2A-AA50-551B-D74F-1487BE07C97D}"/>
              </a:ext>
            </a:extLst>
          </p:cNvPr>
          <p:cNvSpPr txBox="1"/>
          <p:nvPr userDrawn="1"/>
        </p:nvSpPr>
        <p:spPr>
          <a:xfrm>
            <a:off x="152400" y="0"/>
            <a:ext cx="6095365" cy="705485"/>
          </a:xfrm>
          <a:prstGeom prst="rect">
            <a:avLst/>
          </a:prstGeom>
          <a:noFill/>
        </p:spPr>
        <p:txBody>
          <a:bodyPr wrap="square" rtlCol="0" anchor="ctr">
            <a:noAutofit/>
          </a:bodyPr>
          <a:lstStyle/>
          <a:p>
            <a:pPr algn="l">
              <a:lnSpc>
                <a:spcPct val="100000"/>
              </a:lnSpc>
              <a:spcBef>
                <a:spcPts val="0"/>
              </a:spcBef>
              <a:buNone/>
            </a:pP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：文件管理</a:t>
            </a:r>
          </a:p>
        </p:txBody>
      </p:sp>
    </p:spTree>
    <p:extLst>
      <p:ext uri="{BB962C8B-B14F-4D97-AF65-F5344CB8AC3E}">
        <p14:creationId xmlns:p14="http://schemas.microsoft.com/office/powerpoint/2010/main" val="3469466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6" dur="500"/>
                                        <p:tgtEl>
                                          <p:spTgt spid="9">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0" dur="500"/>
                                        <p:tgtEl>
                                          <p:spTgt spid="9">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4"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78856BEB-C95B-4C0B-94DA-EDA643827E19}" type="slidenum">
              <a:rPr lang="en-US" altLang="ko-KR"/>
              <a:pPr>
                <a:defRPr/>
              </a:pPr>
              <a:t>‹#›</a:t>
            </a:fld>
            <a:endParaRPr lang="en-US" altLang="ko-KR"/>
          </a:p>
        </p:txBody>
      </p:sp>
    </p:spTree>
    <p:extLst>
      <p:ext uri="{BB962C8B-B14F-4D97-AF65-F5344CB8AC3E}">
        <p14:creationId xmlns:p14="http://schemas.microsoft.com/office/powerpoint/2010/main" val="163324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6A2A88C7-09FF-4FD1-87DF-99F417C2D25B}" type="slidenum">
              <a:rPr lang="en-US" altLang="ko-KR"/>
              <a:pPr>
                <a:defRPr/>
              </a:pPr>
              <a:t>‹#›</a:t>
            </a:fld>
            <a:endParaRPr lang="en-US" altLang="ko-KR"/>
          </a:p>
        </p:txBody>
      </p:sp>
    </p:spTree>
    <p:extLst>
      <p:ext uri="{BB962C8B-B14F-4D97-AF65-F5344CB8AC3E}">
        <p14:creationId xmlns:p14="http://schemas.microsoft.com/office/powerpoint/2010/main" val="3335999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295400" y="1371600"/>
            <a:ext cx="10752667" cy="50101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10DA0300-CF50-42F2-9EBF-81970CF2F995}" type="slidenum">
              <a:rPr lang="en-US" altLang="ko-KR"/>
              <a:pPr>
                <a:defRPr/>
              </a:pPr>
              <a:t>‹#›</a:t>
            </a:fld>
            <a:endParaRPr lang="en-US" altLang="ko-KR"/>
          </a:p>
        </p:txBody>
      </p:sp>
    </p:spTree>
    <p:extLst>
      <p:ext uri="{BB962C8B-B14F-4D97-AF65-F5344CB8AC3E}">
        <p14:creationId xmlns:p14="http://schemas.microsoft.com/office/powerpoint/2010/main" val="28843814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304800"/>
            <a:ext cx="2688167" cy="6019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1" y="304800"/>
            <a:ext cx="7861300" cy="6019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33FAE246-102D-4E7D-8EA8-59F249E1F408}" type="slidenum">
              <a:rPr lang="en-US" altLang="ko-KR"/>
              <a:pPr>
                <a:defRPr/>
              </a:pPr>
              <a:t>‹#›</a:t>
            </a:fld>
            <a:endParaRPr lang="en-US" altLang="ko-KR"/>
          </a:p>
        </p:txBody>
      </p:sp>
    </p:spTree>
    <p:extLst>
      <p:ext uri="{BB962C8B-B14F-4D97-AF65-F5344CB8AC3E}">
        <p14:creationId xmlns:p14="http://schemas.microsoft.com/office/powerpoint/2010/main" val="1237685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295400"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817B9FA4-E30C-4290-9AC0-61F4C6186E7B}" type="slidenum">
              <a:rPr lang="en-US" altLang="ko-KR"/>
              <a:pPr>
                <a:defRPr/>
              </a:pPr>
              <a:t>‹#›</a:t>
            </a:fld>
            <a:endParaRPr lang="en-US" altLang="ko-KR"/>
          </a:p>
        </p:txBody>
      </p:sp>
    </p:spTree>
    <p:extLst>
      <p:ext uri="{BB962C8B-B14F-4D97-AF65-F5344CB8AC3E}">
        <p14:creationId xmlns:p14="http://schemas.microsoft.com/office/powerpoint/2010/main" val="33197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灯片编号占位符 5">
            <a:extLst>
              <a:ext uri="{FF2B5EF4-FFF2-40B4-BE49-F238E27FC236}">
                <a16:creationId xmlns:a16="http://schemas.microsoft.com/office/drawing/2014/main" id="{6047D318-0735-D6D7-2CB5-20C2700372C9}"/>
              </a:ext>
            </a:extLst>
          </p:cNvPr>
          <p:cNvSpPr>
            <a:spLocks noGrp="1"/>
          </p:cNvSpPr>
          <p:nvPr>
            <p:ph type="sldNum" sz="quarter" idx="12"/>
          </p:nvPr>
        </p:nvSpPr>
        <p:spPr>
          <a:xfrm>
            <a:off x="9448800" y="6525344"/>
            <a:ext cx="2743200" cy="326571"/>
          </a:xfrm>
          <a:prstGeom prst="rect">
            <a:avLst/>
          </a:prstGeom>
        </p:spPr>
        <p:txBody>
          <a:bodyPr anchor="ctr"/>
          <a:lstStyle>
            <a:lvl1pPr algn="r">
              <a:defRPr sz="1600" b="1">
                <a:solidFill>
                  <a:schemeClr val="bg1"/>
                </a:solidFill>
                <a:latin typeface="微软雅黑" panose="020B0503020204020204" pitchFamily="34" charset="-122"/>
                <a:ea typeface="微软雅黑" panose="020B0503020204020204" pitchFamily="34" charset="-122"/>
              </a:defRPr>
            </a:lvl1p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a:t>
            </a:fld>
            <a:endParaRPr lang="zh-CN" altLang="en-US" dirty="0"/>
          </a:p>
        </p:txBody>
      </p:sp>
      <p:sp>
        <p:nvSpPr>
          <p:cNvPr id="8" name="标题占位符 1">
            <a:extLst>
              <a:ext uri="{FF2B5EF4-FFF2-40B4-BE49-F238E27FC236}">
                <a16:creationId xmlns:a16="http://schemas.microsoft.com/office/drawing/2014/main" id="{7BE5FA1D-8EE8-17E5-156A-769E04D6002C}"/>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600" b="0" kern="1200" dirty="0">
                <a:solidFill>
                  <a:schemeClr val="tx1"/>
                </a:solidFill>
                <a:latin typeface="+mj-lt"/>
                <a:ea typeface="+mj-ea"/>
                <a:cs typeface="+mj-cs"/>
              </a:defRPr>
            </a:lvl1pPr>
          </a:lstStyle>
          <a:p>
            <a:r>
              <a:rPr lang="zh-CN" altLang="en-US" dirty="0"/>
              <a:t>单击此处编辑母版标题样式</a:t>
            </a:r>
          </a:p>
        </p:txBody>
      </p:sp>
      <p:sp>
        <p:nvSpPr>
          <p:cNvPr id="9" name="文本占位符 2">
            <a:extLst>
              <a:ext uri="{FF2B5EF4-FFF2-40B4-BE49-F238E27FC236}">
                <a16:creationId xmlns:a16="http://schemas.microsoft.com/office/drawing/2014/main" id="{8D14A260-67EA-A87F-D3B1-B2AFB0BC82B6}"/>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0" name="文本框 9">
            <a:extLst>
              <a:ext uri="{FF2B5EF4-FFF2-40B4-BE49-F238E27FC236}">
                <a16:creationId xmlns:a16="http://schemas.microsoft.com/office/drawing/2014/main" id="{3BF77B53-9D60-4EF3-F62B-E9B317775EC6}"/>
              </a:ext>
            </a:extLst>
          </p:cNvPr>
          <p:cNvSpPr txBox="1"/>
          <p:nvPr userDrawn="1"/>
        </p:nvSpPr>
        <p:spPr>
          <a:xfrm>
            <a:off x="152400" y="0"/>
            <a:ext cx="6095365" cy="705485"/>
          </a:xfrm>
          <a:prstGeom prst="rect">
            <a:avLst/>
          </a:prstGeom>
          <a:noFill/>
        </p:spPr>
        <p:txBody>
          <a:bodyPr wrap="square" rtlCol="0" anchor="ctr">
            <a:noAutofit/>
          </a:bodyPr>
          <a:lstStyle/>
          <a:p>
            <a:pPr algn="l">
              <a:lnSpc>
                <a:spcPct val="100000"/>
              </a:lnSpc>
              <a:spcBef>
                <a:spcPts val="0"/>
              </a:spcBef>
              <a:buNone/>
            </a:pP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6</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：文件管理</a:t>
            </a:r>
          </a:p>
        </p:txBody>
      </p:sp>
    </p:spTree>
    <p:extLst>
      <p:ext uri="{BB962C8B-B14F-4D97-AF65-F5344CB8AC3E}">
        <p14:creationId xmlns:p14="http://schemas.microsoft.com/office/powerpoint/2010/main" val="146686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randombar(horizontal)">
                                      <p:cBhvr>
                                        <p:cTn id="12" dur="500"/>
                                        <p:tgtEl>
                                          <p:spTgt spid="9">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randombar(horizontal)">
                                      <p:cBhvr>
                                        <p:cTn id="16" dur="500"/>
                                        <p:tgtEl>
                                          <p:spTgt spid="9">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9">
                                            <p:txEl>
                                              <p:pRg st="3" end="3"/>
                                            </p:txEl>
                                          </p:spTgt>
                                        </p:tgtEl>
                                        <p:attrNameLst>
                                          <p:attrName>style.visibility</p:attrName>
                                        </p:attrNameLst>
                                      </p:cBhvr>
                                      <p:to>
                                        <p:strVal val="visible"/>
                                      </p:to>
                                    </p:set>
                                    <p:animEffect transition="in" filter="randombar(horizontal)">
                                      <p:cBhvr>
                                        <p:cTn id="20" dur="500"/>
                                        <p:tgtEl>
                                          <p:spTgt spid="9">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9">
                                            <p:txEl>
                                              <p:pRg st="4" end="4"/>
                                            </p:txEl>
                                          </p:spTgt>
                                        </p:tgtEl>
                                        <p:attrNameLst>
                                          <p:attrName>style.visibility</p:attrName>
                                        </p:attrNameLst>
                                      </p:cBhvr>
                                      <p:to>
                                        <p:strVal val="visible"/>
                                      </p:to>
                                    </p:set>
                                    <p:animEffect transition="in" filter="randombar(horizontal)">
                                      <p:cBhvr>
                                        <p:cTn id="24"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tmplLst>
          <p:tmpl lvl="1">
            <p:tnLst>
              <p:par>
                <p:cTn presetID="2" presetClass="entr" presetSubtype="4"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randombar(horizontal)">
                      <p:cBhvr>
                        <p:cTn dur="500"/>
                        <p:tgtEl>
                          <p:spTgt spid="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2" y="304803"/>
            <a:ext cx="10369551" cy="8921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95400"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5"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06E8D8FA-1FAA-4669-85F5-1369F8E44589}" type="slidenum">
              <a:rPr lang="en-US" altLang="ko-KR"/>
              <a:pPr/>
              <a:t>‹#›</a:t>
            </a:fld>
            <a:endParaRPr lang="en-US" altLang="ko-KR"/>
          </a:p>
        </p:txBody>
      </p:sp>
    </p:spTree>
    <p:extLst>
      <p:ext uri="{BB962C8B-B14F-4D97-AF65-F5344CB8AC3E}">
        <p14:creationId xmlns:p14="http://schemas.microsoft.com/office/powerpoint/2010/main" val="2807216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8"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9"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60955442-AAEE-48F5-88BF-6994C81C4C1E}" type="slidenum">
              <a:rPr lang="en-US" altLang="ko-KR"/>
              <a:pPr/>
              <a:t>‹#›</a:t>
            </a:fld>
            <a:endParaRPr lang="en-US" altLang="ko-KR"/>
          </a:p>
        </p:txBody>
      </p:sp>
    </p:spTree>
    <p:extLst>
      <p:ext uri="{BB962C8B-B14F-4D97-AF65-F5344CB8AC3E}">
        <p14:creationId xmlns:p14="http://schemas.microsoft.com/office/powerpoint/2010/main" val="55775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2" y="304803"/>
            <a:ext cx="10369551" cy="892175"/>
          </a:xfrm>
          <a:prstGeom prst="rect">
            <a:avLst/>
          </a:prstGeom>
        </p:spPr>
        <p:txBody>
          <a:bodyPr/>
          <a:lstStyle/>
          <a:p>
            <a:r>
              <a:rPr lang="zh-CN" altLang="en-US"/>
              <a:t>单击此处编辑母版标题样式</a:t>
            </a:r>
          </a:p>
        </p:txBody>
      </p:sp>
      <p:sp>
        <p:nvSpPr>
          <p:cNvPr id="3"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4"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5"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18B4222E-8486-448E-BA6C-05363C5A4624}" type="slidenum">
              <a:rPr lang="en-US" altLang="ko-KR"/>
              <a:pPr/>
              <a:t>‹#›</a:t>
            </a:fld>
            <a:endParaRPr lang="en-US" altLang="ko-KR"/>
          </a:p>
        </p:txBody>
      </p:sp>
    </p:spTree>
    <p:extLst>
      <p:ext uri="{BB962C8B-B14F-4D97-AF65-F5344CB8AC3E}">
        <p14:creationId xmlns:p14="http://schemas.microsoft.com/office/powerpoint/2010/main" val="1110268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3"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4"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23E5303B-8A3A-477A-93B0-1543526987BB}" type="slidenum">
              <a:rPr lang="en-US" altLang="ko-KR"/>
              <a:pPr/>
              <a:t>‹#›</a:t>
            </a:fld>
            <a:endParaRPr lang="en-US" altLang="ko-KR"/>
          </a:p>
        </p:txBody>
      </p:sp>
    </p:spTree>
    <p:extLst>
      <p:ext uri="{BB962C8B-B14F-4D97-AF65-F5344CB8AC3E}">
        <p14:creationId xmlns:p14="http://schemas.microsoft.com/office/powerpoint/2010/main" val="571483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E5E38285-AEC6-4325-9BE2-2498450B005D}" type="slidenum">
              <a:rPr lang="en-US" altLang="ko-KR"/>
              <a:pPr/>
              <a:t>‹#›</a:t>
            </a:fld>
            <a:endParaRPr lang="en-US" altLang="ko-KR"/>
          </a:p>
        </p:txBody>
      </p:sp>
    </p:spTree>
    <p:extLst>
      <p:ext uri="{BB962C8B-B14F-4D97-AF65-F5344CB8AC3E}">
        <p14:creationId xmlns:p14="http://schemas.microsoft.com/office/powerpoint/2010/main" val="3688375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r>
              <a:rPr lang="en-US" altLang="zh-CN"/>
              <a:t>Operating System</a:t>
            </a: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r>
              <a:rPr lang="en-US" altLang="zh-CN"/>
              <a:t>CITS, NanKai University</a:t>
            </a: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fld id="{FC9F6213-1008-42A4-9F93-64A8F44EA911}" type="slidenum">
              <a:rPr lang="en-US" altLang="ko-KR"/>
              <a:pPr/>
              <a:t>‹#›</a:t>
            </a:fld>
            <a:endParaRPr lang="en-US" altLang="ko-KR"/>
          </a:p>
        </p:txBody>
      </p:sp>
    </p:spTree>
    <p:extLst>
      <p:ext uri="{BB962C8B-B14F-4D97-AF65-F5344CB8AC3E}">
        <p14:creationId xmlns:p14="http://schemas.microsoft.com/office/powerpoint/2010/main" val="1103563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C174A42-3524-63A3-2C79-B40655B149AB}"/>
              </a:ext>
            </a:extLst>
          </p:cNvPr>
          <p:cNvSpPr/>
          <p:nvPr userDrawn="1"/>
        </p:nvSpPr>
        <p:spPr>
          <a:xfrm>
            <a:off x="0" y="6536157"/>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rgbClr val="712355"/>
              </a:solidFill>
            </a:endParaRPr>
          </a:p>
        </p:txBody>
      </p:sp>
      <p:sp>
        <p:nvSpPr>
          <p:cNvPr id="3" name="矩形 2">
            <a:extLst>
              <a:ext uri="{FF2B5EF4-FFF2-40B4-BE49-F238E27FC236}">
                <a16:creationId xmlns:a16="http://schemas.microsoft.com/office/drawing/2014/main" id="{7282ECCF-C647-0675-D5C5-33E981887A80}"/>
              </a:ext>
            </a:extLst>
          </p:cNvPr>
          <p:cNvSpPr/>
          <p:nvPr userDrawn="1"/>
        </p:nvSpPr>
        <p:spPr>
          <a:xfrm>
            <a:off x="-1" y="-2802"/>
            <a:ext cx="12191365"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solidFill>
                <a:srgbClr val="712355"/>
              </a:solidFill>
            </a:endParaRPr>
          </a:p>
        </p:txBody>
      </p:sp>
      <p:pic>
        <p:nvPicPr>
          <p:cNvPr id="5" name="图片 4">
            <a:extLst>
              <a:ext uri="{FF2B5EF4-FFF2-40B4-BE49-F238E27FC236}">
                <a16:creationId xmlns:a16="http://schemas.microsoft.com/office/drawing/2014/main" id="{EA947088-FDE6-4740-B961-C2BE016BB5D6}"/>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840416" y="15367"/>
            <a:ext cx="3238500" cy="714375"/>
          </a:xfrm>
          <a:prstGeom prst="rect">
            <a:avLst/>
          </a:prstGeom>
        </p:spPr>
      </p:pic>
    </p:spTree>
  </p:cSld>
  <p:clrMap bg1="lt1" tx1="dk1" bg2="lt2" tx2="dk2" accent1="accent1" accent2="accent2" accent3="accent3" accent4="accent4" accent5="accent5" accent6="accent6" hlink="hlink" folHlink="folHlink"/>
  <p:sldLayoutIdLst>
    <p:sldLayoutId id="2147484006" r:id="rId1"/>
    <p:sldLayoutId id="2147484005" r:id="rId2"/>
    <p:sldLayoutId id="2147484004" r:id="rId3"/>
    <p:sldLayoutId id="2147484003" r:id="rId4"/>
    <p:sldLayoutId id="2147484002" r:id="rId5"/>
    <p:sldLayoutId id="2147484001" r:id="rId6"/>
    <p:sldLayoutId id="2147484000" r:id="rId7"/>
    <p:sldLayoutId id="2147483999" r:id="rId8"/>
    <p:sldLayoutId id="2147483998" r:id="rId9"/>
    <p:sldLayoutId id="2147483997" r:id="rId10"/>
    <p:sldLayoutId id="2147483996" r:id="rId11"/>
    <p:sldLayoutId id="2147483995" r:id="rId12"/>
  </p:sldLayoutIdLst>
  <p:hf hdr="0" ft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3012331"/>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 id="2147484011" r:id="rId4"/>
    <p:sldLayoutId id="2147484012" r:id="rId5"/>
    <p:sldLayoutId id="2147484013" r:id="rId6"/>
    <p:sldLayoutId id="2147484014" r:id="rId7"/>
    <p:sldLayoutId id="2147484015" r:id="rId8"/>
    <p:sldLayoutId id="2147484016" r:id="rId9"/>
    <p:sldLayoutId id="2147484017" r:id="rId10"/>
    <p:sldLayoutId id="2147484018" r:id="rId11"/>
    <p:sldLayoutId id="2147484019" r:id="rId12"/>
  </p:sldLayoutIdLst>
  <p:hf hdr="0" ft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cloud.tencent.com/developer/news/244988" TargetMode="Externa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7000"/>
            <a:lum/>
          </a:blip>
          <a:srcRect/>
          <a:stretch>
            <a:fillRect l="22000" t="5000" r="22000" b="-1000"/>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492826"/>
            <a:ext cx="12192000" cy="1192212"/>
          </a:xfrm>
          <a:prstGeom prst="rect">
            <a:avLst/>
          </a:prstGeom>
        </p:spPr>
        <p:txBody>
          <a:bodyPr>
            <a:normAutofit/>
          </a:bodyPr>
          <a:lstStyle/>
          <a:p>
            <a:pPr algn="ctr"/>
            <a:r>
              <a:rPr lang="zh-CN" altLang="en-US" sz="6000" dirty="0">
                <a:solidFill>
                  <a:srgbClr val="712355"/>
                </a:solidFill>
                <a:latin typeface="微软雅黑" panose="020B0503020204020204" pitchFamily="34" charset="-122"/>
                <a:ea typeface="微软雅黑" panose="020B0503020204020204" pitchFamily="34" charset="-122"/>
              </a:rPr>
              <a:t>章节</a:t>
            </a:r>
            <a:r>
              <a:rPr lang="en-US" altLang="zh-CN" sz="6000" dirty="0">
                <a:solidFill>
                  <a:srgbClr val="712355"/>
                </a:solidFill>
                <a:latin typeface="微软雅黑" panose="020B0503020204020204" pitchFamily="34" charset="-122"/>
                <a:ea typeface="微软雅黑" panose="020B0503020204020204" pitchFamily="34" charset="-122"/>
              </a:rPr>
              <a:t>6</a:t>
            </a:r>
            <a:r>
              <a:rPr lang="zh-CN" altLang="en-US" sz="6000" dirty="0">
                <a:solidFill>
                  <a:srgbClr val="712355"/>
                </a:solidFill>
                <a:latin typeface="微软雅黑" panose="020B0503020204020204" pitchFamily="34" charset="-122"/>
                <a:ea typeface="微软雅黑" panose="020B0503020204020204" pitchFamily="34" charset="-122"/>
              </a:rPr>
              <a:t>：文件管理</a:t>
            </a:r>
            <a:endParaRPr lang="en-US" altLang="zh-CN" sz="6000" dirty="0">
              <a:solidFill>
                <a:srgbClr val="712355"/>
              </a:solidFill>
              <a:latin typeface="微软雅黑" panose="020B0503020204020204" pitchFamily="34" charset="-122"/>
              <a:ea typeface="微软雅黑" panose="020B0503020204020204" pitchFamily="34" charset="-122"/>
            </a:endParaRPr>
          </a:p>
        </p:txBody>
      </p:sp>
      <p:sp>
        <p:nvSpPr>
          <p:cNvPr id="7" name="圆角矩形 6"/>
          <p:cNvSpPr/>
          <p:nvPr/>
        </p:nvSpPr>
        <p:spPr>
          <a:xfrm flipV="1">
            <a:off x="2133974" y="3701853"/>
            <a:ext cx="8322258" cy="45719"/>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 name="文本框 7"/>
          <p:cNvSpPr txBox="1"/>
          <p:nvPr/>
        </p:nvSpPr>
        <p:spPr>
          <a:xfrm>
            <a:off x="6398895" y="123380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189"/>
    </mc:Choice>
    <mc:Fallback xmlns="">
      <p:transition spd="slow" advTm="151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037720-BC28-0C09-A52D-75BF60B85DD1}"/>
              </a:ext>
            </a:extLst>
          </p:cNvPr>
          <p:cNvSpPr>
            <a:spLocks noGrp="1"/>
          </p:cNvSpPr>
          <p:nvPr>
            <p:ph type="title"/>
          </p:nvPr>
        </p:nvSpPr>
        <p:spPr>
          <a:prstGeom prst="rect">
            <a:avLst/>
          </a:prstGeom>
        </p:spPr>
        <p:txBody>
          <a:bodyPr/>
          <a:lstStyle/>
          <a:p>
            <a:r>
              <a:rPr lang="zh-CN" altLang="en-US" dirty="0"/>
              <a:t>文件系统的一些特殊问题</a:t>
            </a:r>
          </a:p>
        </p:txBody>
      </p:sp>
      <p:sp>
        <p:nvSpPr>
          <p:cNvPr id="3" name="内容占位符 2">
            <a:extLst>
              <a:ext uri="{FF2B5EF4-FFF2-40B4-BE49-F238E27FC236}">
                <a16:creationId xmlns:a16="http://schemas.microsoft.com/office/drawing/2014/main" id="{BE85B79D-F0B9-5588-3A14-085C7D57CEF2}"/>
              </a:ext>
            </a:extLst>
          </p:cNvPr>
          <p:cNvSpPr>
            <a:spLocks noGrp="1"/>
          </p:cNvSpPr>
          <p:nvPr>
            <p:ph idx="1"/>
          </p:nvPr>
        </p:nvSpPr>
        <p:spPr>
          <a:prstGeom prst="rect">
            <a:avLst/>
          </a:prstGeom>
        </p:spPr>
        <p:txBody>
          <a:bodyPr/>
          <a:lstStyle/>
          <a:p>
            <a:r>
              <a:rPr lang="zh-CN" altLang="en-US" dirty="0"/>
              <a:t>磁盘空间管理与容错</a:t>
            </a:r>
            <a:endParaRPr lang="en-US" altLang="zh-CN" dirty="0"/>
          </a:p>
          <a:p>
            <a:r>
              <a:rPr lang="zh-CN" altLang="en-US" dirty="0"/>
              <a:t>文件去重</a:t>
            </a:r>
            <a:endParaRPr lang="en-US" altLang="zh-CN" dirty="0"/>
          </a:p>
          <a:p>
            <a:r>
              <a:rPr lang="zh-CN" altLang="en-US" dirty="0"/>
              <a:t>多文件系统兼容</a:t>
            </a:r>
          </a:p>
        </p:txBody>
      </p:sp>
      <p:sp>
        <p:nvSpPr>
          <p:cNvPr id="7" name="灯片编号占位符 6">
            <a:extLst>
              <a:ext uri="{FF2B5EF4-FFF2-40B4-BE49-F238E27FC236}">
                <a16:creationId xmlns:a16="http://schemas.microsoft.com/office/drawing/2014/main" id="{0C23BBC3-D366-D2F4-459B-2F3B84B9C6D5}"/>
              </a:ext>
            </a:extLst>
          </p:cNvPr>
          <p:cNvSpPr>
            <a:spLocks noGrp="1"/>
          </p:cNvSpPr>
          <p:nvPr>
            <p:ph type="sldNum" sz="quarter" idx="12"/>
          </p:nvPr>
        </p:nvSpPr>
        <p:spPr>
          <a:xfrm>
            <a:off x="9448800" y="6525344"/>
            <a:ext cx="2743200" cy="326571"/>
          </a:xfrm>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10</a:t>
            </a:fld>
            <a:endParaRPr lang="zh-CN" altLang="en-US" dirty="0"/>
          </a:p>
        </p:txBody>
      </p:sp>
    </p:spTree>
    <p:extLst>
      <p:ext uri="{BB962C8B-B14F-4D97-AF65-F5344CB8AC3E}">
        <p14:creationId xmlns:p14="http://schemas.microsoft.com/office/powerpoint/2010/main" val="1574743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prstGeom prst="rect">
            <a:avLst/>
          </a:prstGeom>
        </p:spPr>
        <p:txBody>
          <a:bodyPr/>
          <a:lstStyle/>
          <a:p>
            <a:r>
              <a:rPr lang="en-US" altLang="zh-CN" sz="3600">
                <a:ea typeface="宋体" panose="02010600030101010101" pitchFamily="2" charset="-122"/>
              </a:rPr>
              <a:t>Disk space management</a:t>
            </a:r>
            <a:endParaRPr lang="zh-CN" altLang="en-US" sz="3600">
              <a:ea typeface="宋体" panose="02010600030101010101" pitchFamily="2" charset="-122"/>
            </a:endParaRPr>
          </a:p>
        </p:txBody>
      </p:sp>
      <p:sp>
        <p:nvSpPr>
          <p:cNvPr id="22531" name="内容占位符 2"/>
          <p:cNvSpPr>
            <a:spLocks noGrp="1"/>
          </p:cNvSpPr>
          <p:nvPr>
            <p:ph idx="1"/>
          </p:nvPr>
        </p:nvSpPr>
        <p:spPr>
          <a:prstGeom prst="rect">
            <a:avLst/>
          </a:prstGeom>
        </p:spPr>
        <p:txBody>
          <a:bodyPr/>
          <a:lstStyle/>
          <a:p>
            <a:pPr>
              <a:lnSpc>
                <a:spcPct val="80000"/>
              </a:lnSpc>
            </a:pPr>
            <a:r>
              <a:rPr lang="en-US" altLang="zh-CN" sz="2400" dirty="0">
                <a:ea typeface="宋体" panose="02010600030101010101" pitchFamily="2" charset="-122"/>
              </a:rPr>
              <a:t>How to allocate disk space?</a:t>
            </a:r>
          </a:p>
          <a:p>
            <a:pPr lvl="1">
              <a:lnSpc>
                <a:spcPct val="80000"/>
              </a:lnSpc>
            </a:pPr>
            <a:r>
              <a:rPr lang="en-US" altLang="zh-CN" sz="2000" dirty="0">
                <a:ea typeface="宋体" panose="02010600030101010101" pitchFamily="2" charset="-122"/>
              </a:rPr>
              <a:t>Block/sector: base unit of disk space</a:t>
            </a:r>
          </a:p>
          <a:p>
            <a:pPr lvl="1">
              <a:lnSpc>
                <a:spcPct val="80000"/>
              </a:lnSpc>
            </a:pPr>
            <a:r>
              <a:rPr lang="en-US" altLang="zh-CN" sz="2000" dirty="0">
                <a:ea typeface="宋体" panose="02010600030101010101" pitchFamily="2" charset="-122"/>
              </a:rPr>
              <a:t>Bitmap or list: empty blocks management</a:t>
            </a:r>
          </a:p>
          <a:p>
            <a:pPr lvl="1">
              <a:lnSpc>
                <a:spcPct val="80000"/>
              </a:lnSpc>
            </a:pPr>
            <a:r>
              <a:rPr lang="en-US" altLang="zh-CN" sz="2000" dirty="0">
                <a:ea typeface="宋体" panose="02010600030101010101" pitchFamily="2" charset="-122"/>
              </a:rPr>
              <a:t>The size of sector and the data structure of empty blocks  is very important for system performance</a:t>
            </a:r>
          </a:p>
          <a:p>
            <a:pPr>
              <a:lnSpc>
                <a:spcPct val="80000"/>
              </a:lnSpc>
            </a:pPr>
            <a:r>
              <a:rPr lang="en-US" altLang="zh-CN" sz="2400" dirty="0">
                <a:ea typeface="宋体" panose="02010600030101010101" pitchFamily="2" charset="-122"/>
              </a:rPr>
              <a:t>How to distribute the content of file/directory?</a:t>
            </a:r>
          </a:p>
          <a:p>
            <a:pPr lvl="1">
              <a:lnSpc>
                <a:spcPct val="80000"/>
              </a:lnSpc>
            </a:pPr>
            <a:r>
              <a:rPr lang="en-US" altLang="zh-CN" sz="2000" dirty="0">
                <a:ea typeface="宋体" panose="02010600030101010101" pitchFamily="2" charset="-122"/>
              </a:rPr>
              <a:t>Continuous and intersectant distribution</a:t>
            </a:r>
          </a:p>
          <a:p>
            <a:pPr lvl="1">
              <a:lnSpc>
                <a:spcPct val="80000"/>
              </a:lnSpc>
            </a:pPr>
            <a:r>
              <a:rPr lang="en-US" altLang="zh-CN" sz="2000" dirty="0">
                <a:ea typeface="宋体" panose="02010600030101010101" pitchFamily="2" charset="-122"/>
              </a:rPr>
              <a:t>Fragment management</a:t>
            </a:r>
          </a:p>
          <a:p>
            <a:pPr>
              <a:lnSpc>
                <a:spcPct val="80000"/>
              </a:lnSpc>
            </a:pPr>
            <a:r>
              <a:rPr lang="en-US" altLang="zh-CN" sz="2400" dirty="0">
                <a:ea typeface="宋体" panose="02010600030101010101" pitchFamily="2" charset="-122"/>
              </a:rPr>
              <a:t>How to improve data security and stability?</a:t>
            </a:r>
          </a:p>
          <a:p>
            <a:pPr lvl="1">
              <a:lnSpc>
                <a:spcPct val="80000"/>
              </a:lnSpc>
            </a:pPr>
            <a:r>
              <a:rPr lang="en-US" altLang="zh-CN" sz="2000" dirty="0">
                <a:ea typeface="宋体" panose="02010600030101010101" pitchFamily="2" charset="-122"/>
              </a:rPr>
              <a:t>RAID(0~5): redundant data storage</a:t>
            </a:r>
          </a:p>
          <a:p>
            <a:pPr lvl="1">
              <a:lnSpc>
                <a:spcPct val="80000"/>
              </a:lnSpc>
            </a:pPr>
            <a:r>
              <a:rPr lang="en-US" altLang="zh-CN" sz="2000" dirty="0">
                <a:ea typeface="宋体" panose="02010600030101010101" pitchFamily="2" charset="-122"/>
              </a:rPr>
              <a:t>Check the consistency of file system </a:t>
            </a:r>
          </a:p>
        </p:txBody>
      </p:sp>
      <p:sp>
        <p:nvSpPr>
          <p:cNvPr id="2" name="灯片编号占位符 6">
            <a:extLst>
              <a:ext uri="{FF2B5EF4-FFF2-40B4-BE49-F238E27FC236}">
                <a16:creationId xmlns:a16="http://schemas.microsoft.com/office/drawing/2014/main" id="{9441424B-B3CF-0B55-CA5F-550BA05FA3EB}"/>
              </a:ext>
            </a:extLst>
          </p:cNvPr>
          <p:cNvSpPr>
            <a:spLocks noGrp="1"/>
          </p:cNvSpPr>
          <p:nvPr>
            <p:ph type="sldNum" sz="quarter" idx="12"/>
          </p:nvPr>
        </p:nvSpPr>
        <p:spPr>
          <a:xfrm>
            <a:off x="9448800" y="6525344"/>
            <a:ext cx="2743200" cy="326571"/>
          </a:xfrm>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11</a:t>
            </a:fld>
            <a:endParaRPr lang="zh-CN" altLang="en-US" dirty="0"/>
          </a:p>
        </p:txBody>
      </p:sp>
      <p:sp>
        <p:nvSpPr>
          <p:cNvPr id="6" name="文本框 5">
            <a:extLst>
              <a:ext uri="{FF2B5EF4-FFF2-40B4-BE49-F238E27FC236}">
                <a16:creationId xmlns:a16="http://schemas.microsoft.com/office/drawing/2014/main" id="{A2E08C68-91D8-412E-B0B4-918E0CF4756D}"/>
              </a:ext>
            </a:extLst>
          </p:cNvPr>
          <p:cNvSpPr txBox="1"/>
          <p:nvPr/>
        </p:nvSpPr>
        <p:spPr>
          <a:xfrm>
            <a:off x="6384032" y="1110682"/>
            <a:ext cx="6557748" cy="313932"/>
          </a:xfrm>
          <a:prstGeom prst="rect">
            <a:avLst/>
          </a:prstGeom>
          <a:noFill/>
        </p:spPr>
        <p:txBody>
          <a:bodyPr wrap="square">
            <a:spAutoFit/>
          </a:bodyPr>
          <a:lstStyle/>
          <a:p>
            <a:pPr>
              <a:buNone/>
            </a:pPr>
            <a:r>
              <a:rPr lang="zh-CN" altLang="en-US" dirty="0"/>
              <a:t>磁盘是有份额的</a:t>
            </a:r>
          </a:p>
        </p:txBody>
      </p:sp>
    </p:spTree>
    <p:extLst>
      <p:ext uri="{BB962C8B-B14F-4D97-AF65-F5344CB8AC3E}">
        <p14:creationId xmlns:p14="http://schemas.microsoft.com/office/powerpoint/2010/main" val="1725865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a:prstGeom prst="rect">
            <a:avLst/>
          </a:prstGeom>
        </p:spPr>
        <p:txBody>
          <a:bodyPr/>
          <a:lstStyle/>
          <a:p>
            <a:r>
              <a:rPr lang="en-US" altLang="zh-CN" sz="3600" dirty="0">
                <a:ea typeface="宋体" panose="02010600030101010101" pitchFamily="2" charset="-122"/>
              </a:rPr>
              <a:t>Disk space allocation</a:t>
            </a:r>
            <a:endParaRPr lang="zh-CN" altLang="en-US" sz="3600" dirty="0">
              <a:ea typeface="宋体" panose="02010600030101010101" pitchFamily="2" charset="-122"/>
            </a:endParaRPr>
          </a:p>
        </p:txBody>
      </p:sp>
      <p:pic>
        <p:nvPicPr>
          <p:cNvPr id="8"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a:xfrm>
            <a:off x="2891238" y="2198087"/>
            <a:ext cx="6409524" cy="3095238"/>
          </a:xfrm>
          <a:prstGeom prst="rect">
            <a:avLst/>
          </a:prstGeom>
          <a:noFill/>
        </p:spPr>
      </p:pic>
      <p:sp>
        <p:nvSpPr>
          <p:cNvPr id="2" name="灯片编号占位符 6">
            <a:extLst>
              <a:ext uri="{FF2B5EF4-FFF2-40B4-BE49-F238E27FC236}">
                <a16:creationId xmlns:a16="http://schemas.microsoft.com/office/drawing/2014/main" id="{1A94BC9B-B693-3D36-9128-177EFB7B7357}"/>
              </a:ext>
            </a:extLst>
          </p:cNvPr>
          <p:cNvSpPr>
            <a:spLocks noGrp="1"/>
          </p:cNvSpPr>
          <p:nvPr>
            <p:ph type="sldNum" sz="quarter" idx="12"/>
          </p:nvPr>
        </p:nvSpPr>
        <p:spPr>
          <a:xfrm>
            <a:off x="9448800" y="6525344"/>
            <a:ext cx="2743200" cy="326571"/>
          </a:xfrm>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12</a:t>
            </a:fld>
            <a:endParaRPr lang="zh-CN" altLang="en-US" dirty="0"/>
          </a:p>
        </p:txBody>
      </p:sp>
      <p:sp>
        <p:nvSpPr>
          <p:cNvPr id="3" name="文本框 2">
            <a:extLst>
              <a:ext uri="{FF2B5EF4-FFF2-40B4-BE49-F238E27FC236}">
                <a16:creationId xmlns:a16="http://schemas.microsoft.com/office/drawing/2014/main" id="{659236F6-4781-4520-8B81-C6BFADFF0FA9}"/>
              </a:ext>
            </a:extLst>
          </p:cNvPr>
          <p:cNvSpPr txBox="1"/>
          <p:nvPr/>
        </p:nvSpPr>
        <p:spPr>
          <a:xfrm>
            <a:off x="2135560" y="5589240"/>
            <a:ext cx="8424936" cy="590931"/>
          </a:xfrm>
          <a:prstGeom prst="rect">
            <a:avLst/>
          </a:prstGeom>
          <a:noFill/>
        </p:spPr>
        <p:txBody>
          <a:bodyPr wrap="square" rtlCol="0">
            <a:spAutoFit/>
          </a:bodyPr>
          <a:lstStyle/>
          <a:p>
            <a:pPr>
              <a:buNone/>
            </a:pPr>
            <a:r>
              <a:rPr lang="zh-CN" altLang="en-US" dirty="0"/>
              <a:t>文件系统的</a:t>
            </a:r>
            <a:r>
              <a:rPr lang="zh-CN" altLang="en-US" b="1" dirty="0"/>
              <a:t>数据块越大</a:t>
            </a:r>
            <a:r>
              <a:rPr lang="zh-CN" altLang="en-US" dirty="0"/>
              <a:t>，单次传输时的磁盘控制动作就越简单，</a:t>
            </a:r>
            <a:r>
              <a:rPr lang="zh-CN" altLang="en-US" dirty="0">
                <a:solidFill>
                  <a:srgbClr val="C00000"/>
                </a:solidFill>
              </a:rPr>
              <a:t>传输效率越高</a:t>
            </a:r>
            <a:endParaRPr lang="en-US" altLang="zh-CN" dirty="0">
              <a:solidFill>
                <a:srgbClr val="C00000"/>
              </a:solidFill>
            </a:endParaRPr>
          </a:p>
          <a:p>
            <a:pPr>
              <a:buNone/>
            </a:pPr>
            <a:r>
              <a:rPr lang="zh-CN" altLang="en-US" dirty="0"/>
              <a:t>但数据本身并不可能总是能够与数据块对齐，因此</a:t>
            </a:r>
            <a:r>
              <a:rPr lang="zh-CN" altLang="en-US" dirty="0">
                <a:solidFill>
                  <a:srgbClr val="C00000"/>
                </a:solidFill>
              </a:rPr>
              <a:t>存储效率就越低</a:t>
            </a:r>
          </a:p>
        </p:txBody>
      </p:sp>
      <p:sp>
        <p:nvSpPr>
          <p:cNvPr id="7" name="文本框 6">
            <a:extLst>
              <a:ext uri="{FF2B5EF4-FFF2-40B4-BE49-F238E27FC236}">
                <a16:creationId xmlns:a16="http://schemas.microsoft.com/office/drawing/2014/main" id="{68F5798B-C3AD-4140-B4CD-318DBF08270E}"/>
              </a:ext>
            </a:extLst>
          </p:cNvPr>
          <p:cNvSpPr txBox="1"/>
          <p:nvPr/>
        </p:nvSpPr>
        <p:spPr>
          <a:xfrm>
            <a:off x="6021888" y="1216783"/>
            <a:ext cx="6557748" cy="313932"/>
          </a:xfrm>
          <a:prstGeom prst="rect">
            <a:avLst/>
          </a:prstGeom>
          <a:noFill/>
        </p:spPr>
        <p:txBody>
          <a:bodyPr wrap="square">
            <a:spAutoFit/>
          </a:bodyPr>
          <a:lstStyle/>
          <a:p>
            <a:pPr>
              <a:buNone/>
            </a:pPr>
            <a:r>
              <a:rPr lang="zh-CN" altLang="en-US" dirty="0"/>
              <a:t>物理内存切块，每块大小是</a:t>
            </a:r>
            <a:r>
              <a:rPr lang="en-US" altLang="zh-CN" dirty="0"/>
              <a:t>4K</a:t>
            </a:r>
            <a:endParaRPr lang="zh-CN" altLang="en-US" dirty="0"/>
          </a:p>
        </p:txBody>
      </p:sp>
    </p:spTree>
    <p:extLst>
      <p:ext uri="{BB962C8B-B14F-4D97-AF65-F5344CB8AC3E}">
        <p14:creationId xmlns:p14="http://schemas.microsoft.com/office/powerpoint/2010/main" val="111222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prstGeom prst="rect">
            <a:avLst/>
          </a:prstGeom>
        </p:spPr>
        <p:txBody>
          <a:bodyPr/>
          <a:lstStyle/>
          <a:p>
            <a:r>
              <a:rPr lang="en-US" altLang="zh-CN" sz="3600">
                <a:ea typeface="宋体" panose="02010600030101010101" pitchFamily="2" charset="-122"/>
              </a:rPr>
              <a:t>Empty disk blocks management</a:t>
            </a:r>
            <a:endParaRPr lang="zh-CN" altLang="en-US" sz="3600">
              <a:ea typeface="宋体" panose="02010600030101010101" pitchFamily="2" charset="-122"/>
            </a:endParaRPr>
          </a:p>
        </p:txBody>
      </p:sp>
      <p:pic>
        <p:nvPicPr>
          <p:cNvPr id="2458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l="20258" t="42467" r="17830" b="26407"/>
          <a:stretch>
            <a:fillRect/>
          </a:stretch>
        </p:blipFill>
        <p:spPr bwMode="auto">
          <a:xfrm>
            <a:off x="2495600" y="1417300"/>
            <a:ext cx="6767785" cy="4814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6">
            <a:extLst>
              <a:ext uri="{FF2B5EF4-FFF2-40B4-BE49-F238E27FC236}">
                <a16:creationId xmlns:a16="http://schemas.microsoft.com/office/drawing/2014/main" id="{BECE55C6-FF06-4406-17A3-4469A7590DDA}"/>
              </a:ext>
            </a:extLst>
          </p:cNvPr>
          <p:cNvSpPr>
            <a:spLocks noGrp="1"/>
          </p:cNvSpPr>
          <p:nvPr>
            <p:ph type="sldNum" sz="quarter" idx="12"/>
          </p:nvPr>
        </p:nvSpPr>
        <p:spPr>
          <a:xfrm>
            <a:off x="9448800" y="6525344"/>
            <a:ext cx="2743200" cy="326571"/>
          </a:xfrm>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13</a:t>
            </a:fld>
            <a:endParaRPr lang="zh-CN" altLang="en-US" dirty="0"/>
          </a:p>
        </p:txBody>
      </p:sp>
      <p:sp>
        <p:nvSpPr>
          <p:cNvPr id="2" name="文本框 1">
            <a:extLst>
              <a:ext uri="{FF2B5EF4-FFF2-40B4-BE49-F238E27FC236}">
                <a16:creationId xmlns:a16="http://schemas.microsoft.com/office/drawing/2014/main" id="{24E23413-E9D8-4CF0-9379-3E94B39A1C08}"/>
              </a:ext>
            </a:extLst>
          </p:cNvPr>
          <p:cNvSpPr txBox="1"/>
          <p:nvPr/>
        </p:nvSpPr>
        <p:spPr>
          <a:xfrm>
            <a:off x="1775520" y="6237312"/>
            <a:ext cx="9145016" cy="313932"/>
          </a:xfrm>
          <a:prstGeom prst="rect">
            <a:avLst/>
          </a:prstGeom>
          <a:noFill/>
        </p:spPr>
        <p:txBody>
          <a:bodyPr wrap="square" rtlCol="0">
            <a:spAutoFit/>
          </a:bodyPr>
          <a:lstStyle/>
          <a:p>
            <a:pPr>
              <a:buNone/>
            </a:pPr>
            <a:r>
              <a:rPr lang="zh-CN" altLang="en-US" dirty="0"/>
              <a:t>与内存管理类似，可以将空闲的块号</a:t>
            </a:r>
            <a:r>
              <a:rPr lang="zh-CN" altLang="en-US" b="1" dirty="0">
                <a:solidFill>
                  <a:srgbClr val="C00000"/>
                </a:solidFill>
              </a:rPr>
              <a:t>串成链表</a:t>
            </a:r>
            <a:r>
              <a:rPr lang="zh-CN" altLang="en-US" dirty="0"/>
              <a:t>，也可以存成位图</a:t>
            </a:r>
          </a:p>
        </p:txBody>
      </p:sp>
      <p:sp>
        <p:nvSpPr>
          <p:cNvPr id="8" name="文本框 7">
            <a:extLst>
              <a:ext uri="{FF2B5EF4-FFF2-40B4-BE49-F238E27FC236}">
                <a16:creationId xmlns:a16="http://schemas.microsoft.com/office/drawing/2014/main" id="{34C04803-EA8A-4CA6-B28F-E0B6C3FE68C1}"/>
              </a:ext>
            </a:extLst>
          </p:cNvPr>
          <p:cNvSpPr txBox="1"/>
          <p:nvPr/>
        </p:nvSpPr>
        <p:spPr>
          <a:xfrm>
            <a:off x="119336" y="2276872"/>
            <a:ext cx="2520280" cy="1200329"/>
          </a:xfrm>
          <a:prstGeom prst="rect">
            <a:avLst/>
          </a:prstGeom>
          <a:noFill/>
        </p:spPr>
        <p:txBody>
          <a:bodyPr wrap="square">
            <a:spAutoFit/>
          </a:bodyPr>
          <a:lstStyle/>
          <a:p>
            <a:pPr>
              <a:buNone/>
            </a:pPr>
            <a:r>
              <a:rPr lang="zh-CN" altLang="en-US" dirty="0"/>
              <a:t>磁盘上的块与扇区渐渐无关，主要看单个分区越大，通常</a:t>
            </a:r>
            <a:r>
              <a:rPr lang="en-US" altLang="zh-CN" dirty="0"/>
              <a:t>OS</a:t>
            </a:r>
            <a:r>
              <a:rPr lang="zh-CN" altLang="en-US" dirty="0"/>
              <a:t>在上面创建的文件系统块越大，一个块对应若干扇区</a:t>
            </a:r>
          </a:p>
        </p:txBody>
      </p:sp>
    </p:spTree>
    <p:extLst>
      <p:ext uri="{BB962C8B-B14F-4D97-AF65-F5344CB8AC3E}">
        <p14:creationId xmlns:p14="http://schemas.microsoft.com/office/powerpoint/2010/main" val="3420324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5"/>
          <p:cNvSpPr txBox="1">
            <a:spLocks noChangeArrowheads="1"/>
          </p:cNvSpPr>
          <p:nvPr/>
        </p:nvSpPr>
        <p:spPr bwMode="auto">
          <a:xfrm>
            <a:off x="2710802" y="1634868"/>
            <a:ext cx="64087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用检查文件系统状态的方法检查一致性．</a:t>
            </a:r>
          </a:p>
        </p:txBody>
      </p:sp>
      <p:pic>
        <p:nvPicPr>
          <p:cNvPr id="86020" name="Picture 6" descr="6-26"/>
          <p:cNvPicPr>
            <a:picLocks noChangeAspect="1" noChangeArrowheads="1"/>
          </p:cNvPicPr>
          <p:nvPr/>
        </p:nvPicPr>
        <p:blipFill rotWithShape="1">
          <a:blip r:embed="rId3">
            <a:extLst>
              <a:ext uri="{28A0092B-C50C-407E-A947-70E740481C1C}">
                <a14:useLocalDpi xmlns:a14="http://schemas.microsoft.com/office/drawing/2010/main" val="0"/>
              </a:ext>
            </a:extLst>
          </a:blip>
          <a:srcRect b="2319"/>
          <a:stretch/>
        </p:blipFill>
        <p:spPr bwMode="auto">
          <a:xfrm>
            <a:off x="2207568" y="1561843"/>
            <a:ext cx="7908925" cy="2808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21" name="Rectangle 7"/>
          <p:cNvSpPr>
            <a:spLocks noChangeArrowheads="1"/>
          </p:cNvSpPr>
          <p:nvPr/>
        </p:nvSpPr>
        <p:spPr bwMode="auto">
          <a:xfrm>
            <a:off x="2063750" y="4508503"/>
            <a:ext cx="8243888"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lvl="1" eaLnBrk="1" hangingPunct="1">
              <a:lnSpc>
                <a:spcPct val="90000"/>
              </a:lnSpc>
              <a:buFontTx/>
              <a:buNone/>
            </a:pPr>
            <a:r>
              <a:rPr lang="zh-CN" altLang="en-US" sz="2000"/>
              <a:t>通过对磁盘块的检测，发现文件系统是否正确。</a:t>
            </a:r>
          </a:p>
          <a:p>
            <a:pPr lvl="1" eaLnBrk="1" hangingPunct="1">
              <a:lnSpc>
                <a:spcPct val="90000"/>
              </a:lnSpc>
              <a:buFontTx/>
              <a:buNone/>
            </a:pPr>
            <a:r>
              <a:rPr lang="en-US" altLang="zh-CN" sz="2000"/>
              <a:t>(a) </a:t>
            </a:r>
            <a:r>
              <a:rPr lang="zh-CN" altLang="en-US" sz="2000"/>
              <a:t>一致</a:t>
            </a:r>
          </a:p>
          <a:p>
            <a:pPr lvl="1" eaLnBrk="1" hangingPunct="1">
              <a:lnSpc>
                <a:spcPct val="90000"/>
              </a:lnSpc>
              <a:buFontTx/>
              <a:buNone/>
            </a:pPr>
            <a:r>
              <a:rPr lang="en-US" altLang="zh-CN" sz="2000"/>
              <a:t>(b) </a:t>
            </a:r>
            <a:r>
              <a:rPr lang="zh-CN" altLang="en-US" sz="2000"/>
              <a:t>块丢失</a:t>
            </a:r>
            <a:r>
              <a:rPr lang="en-US" altLang="zh-CN" sz="2000"/>
              <a:t>----</a:t>
            </a:r>
            <a:r>
              <a:rPr lang="zh-CN" altLang="en-US" sz="2000"/>
              <a:t>添加到空闲块中</a:t>
            </a:r>
          </a:p>
          <a:p>
            <a:pPr lvl="1" eaLnBrk="1" hangingPunct="1">
              <a:lnSpc>
                <a:spcPct val="90000"/>
              </a:lnSpc>
              <a:buFontTx/>
              <a:buNone/>
            </a:pPr>
            <a:r>
              <a:rPr lang="en-US" altLang="zh-CN" sz="2000"/>
              <a:t>(c) </a:t>
            </a:r>
            <a:r>
              <a:rPr lang="zh-CN" altLang="en-US" sz="2000"/>
              <a:t>空闲表中有重复块</a:t>
            </a:r>
            <a:r>
              <a:rPr lang="en-US" altLang="zh-CN" sz="2000"/>
              <a:t>----</a:t>
            </a:r>
            <a:r>
              <a:rPr lang="zh-CN" altLang="en-US" sz="2000"/>
              <a:t>重置空闲表</a:t>
            </a:r>
          </a:p>
          <a:p>
            <a:pPr lvl="1" eaLnBrk="1" hangingPunct="1">
              <a:lnSpc>
                <a:spcPct val="90000"/>
              </a:lnSpc>
              <a:buFontTx/>
              <a:buNone/>
            </a:pPr>
            <a:r>
              <a:rPr lang="en-US" altLang="zh-CN" sz="2000"/>
              <a:t>(d) </a:t>
            </a:r>
            <a:r>
              <a:rPr lang="zh-CN" altLang="en-US" sz="2000"/>
              <a:t>有重复的数据块</a:t>
            </a:r>
            <a:r>
              <a:rPr lang="en-US" altLang="zh-CN" sz="2000"/>
              <a:t>----</a:t>
            </a:r>
            <a:r>
              <a:rPr lang="zh-CN" altLang="en-US" sz="2000"/>
              <a:t>拷贝到一文件中，提交用户认可</a:t>
            </a:r>
          </a:p>
        </p:txBody>
      </p:sp>
      <p:sp>
        <p:nvSpPr>
          <p:cNvPr id="86022" name="Oval 8"/>
          <p:cNvSpPr>
            <a:spLocks noChangeArrowheads="1"/>
          </p:cNvSpPr>
          <p:nvPr/>
        </p:nvSpPr>
        <p:spPr bwMode="auto">
          <a:xfrm>
            <a:off x="6527155" y="1706308"/>
            <a:ext cx="360363"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86023" name="Oval 9"/>
          <p:cNvSpPr>
            <a:spLocks noChangeArrowheads="1"/>
          </p:cNvSpPr>
          <p:nvPr/>
        </p:nvSpPr>
        <p:spPr bwMode="auto">
          <a:xfrm>
            <a:off x="2782240" y="3217608"/>
            <a:ext cx="360362"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86024" name="Oval 10"/>
          <p:cNvSpPr>
            <a:spLocks noChangeArrowheads="1"/>
          </p:cNvSpPr>
          <p:nvPr/>
        </p:nvSpPr>
        <p:spPr bwMode="auto">
          <a:xfrm>
            <a:off x="7103415" y="3217608"/>
            <a:ext cx="360362" cy="1152525"/>
          </a:xfrm>
          <a:prstGeom prst="ellipse">
            <a:avLst/>
          </a:prstGeom>
          <a:noFill/>
          <a:ln w="25400" cap="rnd">
            <a:solidFill>
              <a:srgbClr val="FF0000"/>
            </a:solidFill>
            <a:prstDash val="sysDot"/>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latin typeface="Times New Roman" panose="02020603050405020304" pitchFamily="18" charset="0"/>
            </a:endParaRPr>
          </a:p>
        </p:txBody>
      </p:sp>
      <p:sp>
        <p:nvSpPr>
          <p:cNvPr id="2" name="文本框 1">
            <a:extLst>
              <a:ext uri="{FF2B5EF4-FFF2-40B4-BE49-F238E27FC236}">
                <a16:creationId xmlns:a16="http://schemas.microsoft.com/office/drawing/2014/main" id="{85012AC9-F924-EB8B-EDCE-E289CFF52E68}"/>
              </a:ext>
            </a:extLst>
          </p:cNvPr>
          <p:cNvSpPr txBox="1"/>
          <p:nvPr/>
        </p:nvSpPr>
        <p:spPr>
          <a:xfrm>
            <a:off x="8400256" y="4536392"/>
            <a:ext cx="2304925" cy="1421928"/>
          </a:xfrm>
          <a:prstGeom prst="rect">
            <a:avLst/>
          </a:prstGeom>
          <a:noFill/>
        </p:spPr>
        <p:txBody>
          <a:bodyPr wrap="square" rtlCol="0">
            <a:spAutoFit/>
          </a:bodyPr>
          <a:lstStyle/>
          <a:p>
            <a:pPr>
              <a:buNone/>
            </a:pPr>
            <a:r>
              <a:rPr lang="zh-CN" altLang="en-US" dirty="0">
                <a:solidFill>
                  <a:srgbClr val="FF0000"/>
                </a:solidFill>
              </a:rPr>
              <a:t>注意：一旦出现检测结果不一致时，</a:t>
            </a:r>
            <a:r>
              <a:rPr lang="en-US" altLang="zh-CN" dirty="0">
                <a:solidFill>
                  <a:srgbClr val="FF0000"/>
                </a:solidFill>
              </a:rPr>
              <a:t>OS</a:t>
            </a:r>
            <a:r>
              <a:rPr lang="zh-CN" altLang="en-US" dirty="0">
                <a:solidFill>
                  <a:srgbClr val="FF0000"/>
                </a:solidFill>
              </a:rPr>
              <a:t>也无法保障完全正确的修复过程，有时候修复只能靠“猜”</a:t>
            </a:r>
            <a:r>
              <a:rPr lang="en-US" altLang="zh-CN" dirty="0">
                <a:solidFill>
                  <a:srgbClr val="00B0F0"/>
                </a:solidFill>
              </a:rPr>
              <a:t>——</a:t>
            </a:r>
            <a:r>
              <a:rPr lang="zh-CN" altLang="en-US" dirty="0">
                <a:solidFill>
                  <a:srgbClr val="00B0F0"/>
                </a:solidFill>
              </a:rPr>
              <a:t>宁愿多保留</a:t>
            </a:r>
          </a:p>
        </p:txBody>
      </p:sp>
      <p:sp>
        <p:nvSpPr>
          <p:cNvPr id="5" name="标题 4">
            <a:extLst>
              <a:ext uri="{FF2B5EF4-FFF2-40B4-BE49-F238E27FC236}">
                <a16:creationId xmlns:a16="http://schemas.microsoft.com/office/drawing/2014/main" id="{291B0670-E101-BEC2-78F5-183257F23D70}"/>
              </a:ext>
            </a:extLst>
          </p:cNvPr>
          <p:cNvSpPr>
            <a:spLocks noGrp="1"/>
          </p:cNvSpPr>
          <p:nvPr>
            <p:ph type="title"/>
          </p:nvPr>
        </p:nvSpPr>
        <p:spPr/>
        <p:txBody>
          <a:bodyPr>
            <a:normAutofit/>
          </a:bodyPr>
          <a:lstStyle/>
          <a:p>
            <a:r>
              <a:rPr lang="en-US" altLang="zh-CN" dirty="0"/>
              <a:t>b)</a:t>
            </a:r>
            <a:r>
              <a:rPr lang="zh-CN" altLang="en-US" dirty="0"/>
              <a:t>文件系统的一致性检查</a:t>
            </a:r>
          </a:p>
        </p:txBody>
      </p:sp>
      <p:sp>
        <p:nvSpPr>
          <p:cNvPr id="7" name="灯片编号占位符 6">
            <a:extLst>
              <a:ext uri="{FF2B5EF4-FFF2-40B4-BE49-F238E27FC236}">
                <a16:creationId xmlns:a16="http://schemas.microsoft.com/office/drawing/2014/main" id="{CC54F4A9-337A-2A0E-EC37-64CF6D47B192}"/>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14</a:t>
            </a:fld>
            <a:endParaRPr lang="zh-CN" altLang="en-US" dirty="0"/>
          </a:p>
        </p:txBody>
      </p:sp>
      <p:sp>
        <p:nvSpPr>
          <p:cNvPr id="12" name="文本框 11">
            <a:extLst>
              <a:ext uri="{FF2B5EF4-FFF2-40B4-BE49-F238E27FC236}">
                <a16:creationId xmlns:a16="http://schemas.microsoft.com/office/drawing/2014/main" id="{197D0322-86FD-460E-8C46-9C27268B6D05}"/>
              </a:ext>
            </a:extLst>
          </p:cNvPr>
          <p:cNvSpPr txBox="1"/>
          <p:nvPr/>
        </p:nvSpPr>
        <p:spPr>
          <a:xfrm>
            <a:off x="339780" y="2349497"/>
            <a:ext cx="1579756" cy="1865126"/>
          </a:xfrm>
          <a:prstGeom prst="rect">
            <a:avLst/>
          </a:prstGeom>
          <a:noFill/>
        </p:spPr>
        <p:txBody>
          <a:bodyPr wrap="square">
            <a:spAutoFit/>
          </a:bodyPr>
          <a:lstStyle/>
          <a:p>
            <a:pPr>
              <a:buNone/>
            </a:pPr>
            <a:r>
              <a:rPr lang="zh-CN" altLang="en-US" dirty="0"/>
              <a:t>两张表：</a:t>
            </a:r>
            <a:br>
              <a:rPr lang="en-US" altLang="zh-CN" dirty="0"/>
            </a:br>
            <a:r>
              <a:rPr lang="zh-CN" altLang="en-US" dirty="0"/>
              <a:t>一张表表示哪些块被使用</a:t>
            </a:r>
            <a:br>
              <a:rPr lang="en-US" altLang="zh-CN" dirty="0"/>
            </a:br>
            <a:r>
              <a:rPr lang="zh-CN" altLang="en-US" dirty="0"/>
              <a:t>另一张表表示哪些块没有被使用</a:t>
            </a:r>
            <a:br>
              <a:rPr lang="en-US" altLang="zh-CN" dirty="0"/>
            </a:br>
            <a:r>
              <a:rPr lang="zh-CN" altLang="en-US" dirty="0"/>
              <a:t>对应块相与为</a:t>
            </a:r>
            <a:r>
              <a:rPr lang="en-US" altLang="zh-CN" dirty="0"/>
              <a:t>0</a:t>
            </a:r>
            <a:endParaRPr lang="zh-CN" altLang="en-US" dirty="0"/>
          </a:p>
        </p:txBody>
      </p:sp>
    </p:spTree>
    <p:extLst>
      <p:ext uri="{BB962C8B-B14F-4D97-AF65-F5344CB8AC3E}">
        <p14:creationId xmlns:p14="http://schemas.microsoft.com/office/powerpoint/2010/main" val="4013863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695400" y="961327"/>
            <a:ext cx="10801200" cy="590931"/>
          </a:xfrm>
          <a:prstGeom prst="rect">
            <a:avLst/>
          </a:prstGeom>
        </p:spPr>
        <p:txBody>
          <a:bodyPr anchor="b">
            <a:spAutoFit/>
          </a:bodyPr>
          <a:lstStyle/>
          <a:p>
            <a:pPr algn="l" eaLnBrk="1" hangingPunct="1"/>
            <a:r>
              <a:rPr lang="zh-CN" altLang="en-US" b="0" dirty="0">
                <a:latin typeface="微软雅黑" panose="020B0503020204020204" pitchFamily="34" charset="-122"/>
                <a:ea typeface="微软雅黑" panose="020B0503020204020204" pitchFamily="34" charset="-122"/>
              </a:rPr>
              <a:t>５．共享文件管理实现</a:t>
            </a:r>
          </a:p>
        </p:txBody>
      </p:sp>
      <p:sp>
        <p:nvSpPr>
          <p:cNvPr id="3" name="内容占位符 2">
            <a:extLst>
              <a:ext uri="{FF2B5EF4-FFF2-40B4-BE49-F238E27FC236}">
                <a16:creationId xmlns:a16="http://schemas.microsoft.com/office/drawing/2014/main" id="{E3B95E42-9C70-03DC-BE0C-2E907197895C}"/>
              </a:ext>
            </a:extLst>
          </p:cNvPr>
          <p:cNvSpPr>
            <a:spLocks noGrp="1"/>
          </p:cNvSpPr>
          <p:nvPr>
            <p:ph idx="1"/>
          </p:nvPr>
        </p:nvSpPr>
        <p:spPr/>
        <p:txBody>
          <a:bodyPr/>
          <a:lstStyle/>
          <a:p>
            <a:r>
              <a:rPr lang="zh-CN" altLang="en-US" dirty="0">
                <a:latin typeface="Times New Roman" panose="02020603050405020304" pitchFamily="18" charset="0"/>
              </a:rPr>
              <a:t>当文件系统中用链接实现共享时，系统目录树结构会发生变化：</a:t>
            </a:r>
          </a:p>
          <a:p>
            <a:endParaRPr lang="zh-CN" altLang="en-US" dirty="0"/>
          </a:p>
        </p:txBody>
      </p:sp>
      <p:sp>
        <p:nvSpPr>
          <p:cNvPr id="69635" name="Text Box 6"/>
          <p:cNvSpPr txBox="1">
            <a:spLocks noChangeArrowheads="1"/>
          </p:cNvSpPr>
          <p:nvPr/>
        </p:nvSpPr>
        <p:spPr bwMode="auto">
          <a:xfrm>
            <a:off x="2479146" y="5804877"/>
            <a:ext cx="82073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dirty="0">
                <a:latin typeface="Times New Roman" panose="02020603050405020304" pitchFamily="18" charset="0"/>
              </a:rPr>
              <a:t>这时树变成了“有向无环图”，增加了文件系统复杂性．</a:t>
            </a:r>
          </a:p>
        </p:txBody>
      </p:sp>
      <p:pic>
        <p:nvPicPr>
          <p:cNvPr id="69636" name="Picture 7" descr="6-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4288" y="2225734"/>
            <a:ext cx="3857011" cy="350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64230FCE-66F3-49EB-873C-FF3397358EE5}" type="slidenum">
              <a:rPr lang="en-US" altLang="zh-CN" sz="1200">
                <a:latin typeface="Times New Roman" panose="02020603050405020304" pitchFamily="18" charset="0"/>
              </a:rPr>
              <a:pPr algn="r" eaLnBrk="1" hangingPunct="1">
                <a:lnSpc>
                  <a:spcPct val="100000"/>
                </a:lnSpc>
                <a:spcBef>
                  <a:spcPct val="0"/>
                </a:spcBef>
                <a:buClrTx/>
                <a:buSzTx/>
                <a:buFontTx/>
                <a:buNone/>
              </a:pPr>
              <a:t>15</a:t>
            </a:fld>
            <a:endParaRPr lang="en-US" altLang="zh-CN" sz="1200">
              <a:latin typeface="Times New Roman" panose="02020603050405020304" pitchFamily="18" charset="0"/>
            </a:endParaRPr>
          </a:p>
        </p:txBody>
      </p:sp>
      <p:sp>
        <p:nvSpPr>
          <p:cNvPr id="4" name="灯片编号占位符 3">
            <a:extLst>
              <a:ext uri="{FF2B5EF4-FFF2-40B4-BE49-F238E27FC236}">
                <a16:creationId xmlns:a16="http://schemas.microsoft.com/office/drawing/2014/main" id="{75678D36-BE38-52CC-9D0B-836063CECF73}"/>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15</a:t>
            </a:fld>
            <a:endParaRPr lang="zh-CN" altLang="en-US" dirty="0"/>
          </a:p>
        </p:txBody>
      </p:sp>
      <p:sp>
        <p:nvSpPr>
          <p:cNvPr id="9" name="文本框 8">
            <a:extLst>
              <a:ext uri="{FF2B5EF4-FFF2-40B4-BE49-F238E27FC236}">
                <a16:creationId xmlns:a16="http://schemas.microsoft.com/office/drawing/2014/main" id="{697B7131-563F-4912-AE12-8DD0AA7288FF}"/>
              </a:ext>
            </a:extLst>
          </p:cNvPr>
          <p:cNvSpPr txBox="1"/>
          <p:nvPr/>
        </p:nvSpPr>
        <p:spPr>
          <a:xfrm>
            <a:off x="407368" y="2420888"/>
            <a:ext cx="6557748" cy="535531"/>
          </a:xfrm>
          <a:prstGeom prst="rect">
            <a:avLst/>
          </a:prstGeom>
          <a:noFill/>
        </p:spPr>
        <p:txBody>
          <a:bodyPr wrap="square">
            <a:spAutoFit/>
          </a:bodyPr>
          <a:lstStyle/>
          <a:p>
            <a:pPr>
              <a:buNone/>
            </a:pPr>
            <a:r>
              <a:rPr lang="zh-CN" altLang="en-US" dirty="0"/>
              <a:t>一个文件取两个名</a:t>
            </a:r>
            <a:br>
              <a:rPr lang="en-US" altLang="zh-CN" dirty="0"/>
            </a:br>
            <a:r>
              <a:rPr lang="zh-CN" altLang="en-US" dirty="0"/>
              <a:t>文件夹的链表指针指向同一个区域即可</a:t>
            </a:r>
          </a:p>
        </p:txBody>
      </p:sp>
    </p:spTree>
    <p:extLst>
      <p:ext uri="{BB962C8B-B14F-4D97-AF65-F5344CB8AC3E}">
        <p14:creationId xmlns:p14="http://schemas.microsoft.com/office/powerpoint/2010/main" val="236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0221" y="1798540"/>
            <a:ext cx="4370049" cy="450131"/>
            <a:chOff x="844893" y="941286"/>
            <a:chExt cx="4370049" cy="450131"/>
          </a:xfrm>
        </p:grpSpPr>
        <p:sp>
          <p:nvSpPr>
            <p:cNvPr id="9" name="内容占位符 2"/>
            <p:cNvSpPr txBox="1">
              <a:spLocks/>
            </p:cNvSpPr>
            <p:nvPr/>
          </p:nvSpPr>
          <p:spPr>
            <a:xfrm>
              <a:off x="1142976" y="962789"/>
              <a:ext cx="407196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90000"/>
                </a:lnSpc>
                <a:spcBef>
                  <a:spcPts val="0"/>
                </a:spcBef>
                <a:spcAft>
                  <a:spcPts val="0"/>
                </a:spcAft>
                <a:buSzTx/>
              </a:pPr>
              <a:r>
                <a:rPr lang="zh-CN" altLang="en-US" dirty="0"/>
                <a:t>两个或多个文件名关联同一个文件</a:t>
              </a:r>
              <a:endParaRPr lang="en-US" altLang="zh-CN" dirty="0"/>
            </a:p>
          </p:txBody>
        </p:sp>
        <p:sp>
          <p:nvSpPr>
            <p:cNvPr id="12" name="TextBox 11"/>
            <p:cNvSpPr txBox="1"/>
            <p:nvPr/>
          </p:nvSpPr>
          <p:spPr>
            <a:xfrm>
              <a:off x="844893" y="94128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3" name="组合 22"/>
          <p:cNvGrpSpPr/>
          <p:nvPr/>
        </p:nvGrpSpPr>
        <p:grpSpPr>
          <a:xfrm>
            <a:off x="3410221" y="5175142"/>
            <a:ext cx="7726339" cy="702130"/>
            <a:chOff x="844893" y="4317892"/>
            <a:chExt cx="7726339" cy="702130"/>
          </a:xfrm>
        </p:grpSpPr>
        <p:sp>
          <p:nvSpPr>
            <p:cNvPr id="25" name="内容占位符 2"/>
            <p:cNvSpPr txBox="1">
              <a:spLocks/>
            </p:cNvSpPr>
            <p:nvPr/>
          </p:nvSpPr>
          <p:spPr>
            <a:xfrm>
              <a:off x="1142976" y="4317892"/>
              <a:ext cx="7428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olidFill>
                    <a:srgbClr val="C00000"/>
                  </a:solidFill>
                </a:rPr>
                <a:t>软链接</a:t>
              </a:r>
              <a:r>
                <a:rPr lang="en-US" altLang="zh-CN" dirty="0"/>
                <a:t>: </a:t>
              </a:r>
              <a:r>
                <a:rPr lang="zh-CN" altLang="en-US" dirty="0"/>
                <a:t>以“快捷方式”指向其他文件，快捷方式也是一个文件</a:t>
              </a:r>
              <a:endParaRPr lang="zh-CN" altLang="en-US" dirty="0">
                <a:solidFill>
                  <a:srgbClr val="C00000"/>
                </a:solidFill>
              </a:endParaRPr>
            </a:p>
          </p:txBody>
        </p:sp>
        <p:sp>
          <p:nvSpPr>
            <p:cNvPr id="27" name="TextBox 26"/>
            <p:cNvSpPr txBox="1"/>
            <p:nvPr/>
          </p:nvSpPr>
          <p:spPr>
            <a:xfrm>
              <a:off x="844893" y="431789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3" cstate="print"/>
            <a:stretch>
              <a:fillRect/>
            </a:stretch>
          </p:blipFill>
          <p:spPr>
            <a:xfrm>
              <a:off x="1262422" y="4759676"/>
              <a:ext cx="151066" cy="148997"/>
            </a:xfrm>
            <a:prstGeom prst="rect">
              <a:avLst/>
            </a:prstGeom>
            <a:effectLst/>
          </p:spPr>
        </p:pic>
        <p:sp>
          <p:nvSpPr>
            <p:cNvPr id="31" name="内容占位符 2"/>
            <p:cNvSpPr txBox="1">
              <a:spLocks/>
            </p:cNvSpPr>
            <p:nvPr/>
          </p:nvSpPr>
          <p:spPr>
            <a:xfrm>
              <a:off x="1394985" y="4654900"/>
              <a:ext cx="424858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通过存储真实文件的逻辑名称来实现</a:t>
              </a:r>
              <a:endParaRPr lang="en-US" altLang="zh-CN" dirty="0"/>
            </a:p>
          </p:txBody>
        </p:sp>
      </p:grpSp>
      <p:grpSp>
        <p:nvGrpSpPr>
          <p:cNvPr id="24" name="组合 23"/>
          <p:cNvGrpSpPr/>
          <p:nvPr/>
        </p:nvGrpSpPr>
        <p:grpSpPr>
          <a:xfrm>
            <a:off x="3410221" y="4873514"/>
            <a:ext cx="7582315" cy="428628"/>
            <a:chOff x="844893" y="4016264"/>
            <a:chExt cx="7582315" cy="428628"/>
          </a:xfrm>
        </p:grpSpPr>
        <p:sp>
          <p:nvSpPr>
            <p:cNvPr id="18" name="内容占位符 2"/>
            <p:cNvSpPr txBox="1">
              <a:spLocks/>
            </p:cNvSpPr>
            <p:nvPr/>
          </p:nvSpPr>
          <p:spPr>
            <a:xfrm>
              <a:off x="1142975" y="4016264"/>
              <a:ext cx="7284233"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solidFill>
                    <a:srgbClr val="C00000"/>
                  </a:solidFill>
                </a:rPr>
                <a:t>硬链接</a:t>
              </a:r>
              <a:r>
                <a:rPr lang="en-US" altLang="zh-CN" dirty="0"/>
                <a:t>: </a:t>
              </a:r>
              <a:r>
                <a:rPr lang="zh-CN" altLang="en-US" dirty="0"/>
                <a:t>多个文件夹中存储</a:t>
              </a:r>
              <a:r>
                <a:rPr lang="zh-CN" altLang="en-US" dirty="0">
                  <a:solidFill>
                    <a:srgbClr val="C00000"/>
                  </a:solidFill>
                </a:rPr>
                <a:t>指向同一个文件的“链表头”（树根）</a:t>
              </a:r>
            </a:p>
          </p:txBody>
        </p:sp>
        <p:sp>
          <p:nvSpPr>
            <p:cNvPr id="19" name="TextBox 18"/>
            <p:cNvSpPr txBox="1"/>
            <p:nvPr/>
          </p:nvSpPr>
          <p:spPr>
            <a:xfrm>
              <a:off x="844893" y="40162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1" name="TextBox 4"/>
          <p:cNvSpPr txBox="1">
            <a:spLocks noChangeArrowheads="1"/>
          </p:cNvSpPr>
          <p:nvPr/>
        </p:nvSpPr>
        <p:spPr bwMode="auto">
          <a:xfrm>
            <a:off x="7065890" y="2593181"/>
            <a:ext cx="1665841"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/count</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/spell/count</a:t>
            </a:r>
          </a:p>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p:txBody>
      </p:sp>
      <p:grpSp>
        <p:nvGrpSpPr>
          <p:cNvPr id="13" name="组合 12"/>
          <p:cNvGrpSpPr/>
          <p:nvPr/>
        </p:nvGrpSpPr>
        <p:grpSpPr>
          <a:xfrm>
            <a:off x="3565428" y="2214552"/>
            <a:ext cx="3122723" cy="2428894"/>
            <a:chOff x="1000100" y="1357302"/>
            <a:chExt cx="3122723" cy="2428894"/>
          </a:xfrm>
        </p:grpSpPr>
        <p:sp>
          <p:nvSpPr>
            <p:cNvPr id="46" name="矩形 45"/>
            <p:cNvSpPr/>
            <p:nvPr/>
          </p:nvSpPr>
          <p:spPr>
            <a:xfrm>
              <a:off x="2304793"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7" name="TextBox 46"/>
            <p:cNvSpPr txBox="1"/>
            <p:nvPr/>
          </p:nvSpPr>
          <p:spPr>
            <a:xfrm>
              <a:off x="2295270" y="3135042"/>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48" name="矩形 47"/>
            <p:cNvSpPr/>
            <p:nvPr/>
          </p:nvSpPr>
          <p:spPr>
            <a:xfrm>
              <a:off x="2661815"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9" name="TextBox 48"/>
            <p:cNvSpPr txBox="1"/>
            <p:nvPr/>
          </p:nvSpPr>
          <p:spPr>
            <a:xfrm>
              <a:off x="2595140" y="3135042"/>
              <a:ext cx="50045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rade</a:t>
              </a:r>
              <a:endParaRPr lang="zh-CN" altLang="en-US" sz="1100" b="1" dirty="0">
                <a:solidFill>
                  <a:srgbClr val="11576A"/>
                </a:solidFill>
                <a:latin typeface="微软雅黑"/>
                <a:ea typeface="微软雅黑"/>
              </a:endParaRPr>
            </a:p>
          </p:txBody>
        </p:sp>
        <p:sp>
          <p:nvSpPr>
            <p:cNvPr id="52" name="矩形 51"/>
            <p:cNvSpPr/>
            <p:nvPr/>
          </p:nvSpPr>
          <p:spPr>
            <a:xfrm>
              <a:off x="3017309" y="3162421"/>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53" name="TextBox 52"/>
            <p:cNvSpPr txBox="1"/>
            <p:nvPr/>
          </p:nvSpPr>
          <p:spPr>
            <a:xfrm>
              <a:off x="2997309" y="3135042"/>
              <a:ext cx="39145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w7</a:t>
              </a:r>
              <a:endParaRPr lang="zh-CN" altLang="en-US" sz="1100" b="1" dirty="0">
                <a:solidFill>
                  <a:srgbClr val="11576A"/>
                </a:solidFill>
                <a:latin typeface="微软雅黑"/>
                <a:ea typeface="微软雅黑"/>
              </a:endParaRPr>
            </a:p>
          </p:txBody>
        </p:sp>
        <p:grpSp>
          <p:nvGrpSpPr>
            <p:cNvPr id="69" name="组合 68"/>
            <p:cNvGrpSpPr/>
            <p:nvPr/>
          </p:nvGrpSpPr>
          <p:grpSpPr>
            <a:xfrm>
              <a:off x="3089020" y="3382363"/>
              <a:ext cx="214314" cy="403833"/>
              <a:chOff x="3176581" y="4486287"/>
              <a:chExt cx="214314" cy="403833"/>
            </a:xfrm>
          </p:grpSpPr>
          <p:sp>
            <p:nvSpPr>
              <p:cNvPr id="70" name="椭圆 69"/>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1" name="直接箭头连接符 70"/>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2730243" y="3382363"/>
              <a:ext cx="214314" cy="403833"/>
              <a:chOff x="3176581" y="4486287"/>
              <a:chExt cx="214314" cy="403833"/>
            </a:xfrm>
          </p:grpSpPr>
          <p:sp>
            <p:nvSpPr>
              <p:cNvPr id="73" name="椭圆 7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4" name="直接箭头连接符 7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grpSp>
          <p:nvGrpSpPr>
            <p:cNvPr id="75" name="组合 74"/>
            <p:cNvGrpSpPr/>
            <p:nvPr/>
          </p:nvGrpSpPr>
          <p:grpSpPr>
            <a:xfrm>
              <a:off x="2371465" y="3382363"/>
              <a:ext cx="214314" cy="403833"/>
              <a:chOff x="3176581" y="4486287"/>
              <a:chExt cx="214314" cy="403833"/>
            </a:xfrm>
          </p:grpSpPr>
          <p:sp>
            <p:nvSpPr>
              <p:cNvPr id="76" name="椭圆 75"/>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77" name="直接箭头连接符 76"/>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80" name="矩形 79"/>
            <p:cNvSpPr/>
            <p:nvPr/>
          </p:nvSpPr>
          <p:spPr>
            <a:xfrm>
              <a:off x="1009623"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1" name="TextBox 80"/>
            <p:cNvSpPr txBox="1"/>
            <p:nvPr/>
          </p:nvSpPr>
          <p:spPr>
            <a:xfrm>
              <a:off x="1000100" y="2071684"/>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sp>
          <p:nvSpPr>
            <p:cNvPr id="82" name="矩形 81"/>
            <p:cNvSpPr/>
            <p:nvPr/>
          </p:nvSpPr>
          <p:spPr>
            <a:xfrm>
              <a:off x="1366645"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3" name="TextBox 82"/>
            <p:cNvSpPr txBox="1"/>
            <p:nvPr/>
          </p:nvSpPr>
          <p:spPr>
            <a:xfrm>
              <a:off x="1383790" y="2071684"/>
              <a:ext cx="34977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all</a:t>
              </a:r>
              <a:endParaRPr lang="zh-CN" altLang="en-US" sz="1100" b="1" dirty="0">
                <a:solidFill>
                  <a:srgbClr val="11576A"/>
                </a:solidFill>
                <a:latin typeface="微软雅黑"/>
                <a:ea typeface="微软雅黑"/>
              </a:endParaRPr>
            </a:p>
          </p:txBody>
        </p:sp>
        <p:sp>
          <p:nvSpPr>
            <p:cNvPr id="84" name="矩形 83"/>
            <p:cNvSpPr/>
            <p:nvPr/>
          </p:nvSpPr>
          <p:spPr>
            <a:xfrm>
              <a:off x="1722139"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5" name="TextBox 84"/>
            <p:cNvSpPr txBox="1"/>
            <p:nvPr/>
          </p:nvSpPr>
          <p:spPr>
            <a:xfrm>
              <a:off x="1749872" y="2071684"/>
              <a:ext cx="30489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w</a:t>
              </a:r>
              <a:endParaRPr lang="zh-CN" altLang="en-US" sz="1100" b="1" dirty="0">
                <a:solidFill>
                  <a:srgbClr val="11576A"/>
                </a:solidFill>
                <a:latin typeface="微软雅黑"/>
                <a:ea typeface="微软雅黑"/>
              </a:endParaRPr>
            </a:p>
          </p:txBody>
        </p:sp>
        <p:sp>
          <p:nvSpPr>
            <p:cNvPr id="90" name="矩形 89"/>
            <p:cNvSpPr/>
            <p:nvPr/>
          </p:nvSpPr>
          <p:spPr>
            <a:xfrm>
              <a:off x="3765633"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1" name="TextBox 90"/>
            <p:cNvSpPr txBox="1"/>
            <p:nvPr/>
          </p:nvSpPr>
          <p:spPr>
            <a:xfrm>
              <a:off x="3706578" y="2071684"/>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list</a:t>
              </a:r>
              <a:endParaRPr lang="zh-CN" altLang="en-US" sz="1100" b="1" dirty="0">
                <a:solidFill>
                  <a:srgbClr val="11576A"/>
                </a:solidFill>
                <a:latin typeface="微软雅黑"/>
                <a:ea typeface="微软雅黑"/>
              </a:endParaRPr>
            </a:p>
          </p:txBody>
        </p:sp>
        <p:grpSp>
          <p:nvGrpSpPr>
            <p:cNvPr id="92" name="组合 91"/>
            <p:cNvGrpSpPr/>
            <p:nvPr/>
          </p:nvGrpSpPr>
          <p:grpSpPr>
            <a:xfrm>
              <a:off x="3838197" y="2319005"/>
              <a:ext cx="214314" cy="403833"/>
              <a:chOff x="3176581" y="4486287"/>
              <a:chExt cx="214314" cy="403833"/>
            </a:xfrm>
          </p:grpSpPr>
          <p:sp>
            <p:nvSpPr>
              <p:cNvPr id="93" name="椭圆 9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4" name="直接箭头连接符 9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99" name="椭圆 98"/>
            <p:cNvSpPr/>
            <p:nvPr/>
          </p:nvSpPr>
          <p:spPr>
            <a:xfrm>
              <a:off x="2857488" y="2508524"/>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107" name="组合 106"/>
            <p:cNvGrpSpPr/>
            <p:nvPr/>
          </p:nvGrpSpPr>
          <p:grpSpPr>
            <a:xfrm>
              <a:off x="1076295" y="2319005"/>
              <a:ext cx="214314" cy="403833"/>
              <a:chOff x="3176581" y="4486287"/>
              <a:chExt cx="214314" cy="403833"/>
            </a:xfrm>
          </p:grpSpPr>
          <p:sp>
            <p:nvSpPr>
              <p:cNvPr id="108" name="椭圆 107"/>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09" name="直接箭头连接符 108"/>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11" name="矩形 110"/>
            <p:cNvSpPr/>
            <p:nvPr/>
          </p:nvSpPr>
          <p:spPr>
            <a:xfrm>
              <a:off x="2082384"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2" name="TextBox 111"/>
            <p:cNvSpPr txBox="1"/>
            <p:nvPr/>
          </p:nvSpPr>
          <p:spPr>
            <a:xfrm>
              <a:off x="2001424" y="207168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3" name="矩形 112"/>
            <p:cNvSpPr/>
            <p:nvPr/>
          </p:nvSpPr>
          <p:spPr>
            <a:xfrm>
              <a:off x="3049112"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4" name="TextBox 113"/>
            <p:cNvSpPr txBox="1"/>
            <p:nvPr/>
          </p:nvSpPr>
          <p:spPr>
            <a:xfrm>
              <a:off x="2968152" y="207168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5" name="矩形 114"/>
            <p:cNvSpPr/>
            <p:nvPr/>
          </p:nvSpPr>
          <p:spPr>
            <a:xfrm>
              <a:off x="3406632" y="2099063"/>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6" name="TextBox 115"/>
            <p:cNvSpPr txBox="1"/>
            <p:nvPr/>
          </p:nvSpPr>
          <p:spPr>
            <a:xfrm>
              <a:off x="3325672" y="2071684"/>
              <a:ext cx="5229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words</a:t>
              </a:r>
              <a:endParaRPr lang="zh-CN" altLang="en-US" sz="1100" b="1" spc="-150" dirty="0">
                <a:solidFill>
                  <a:srgbClr val="11576A"/>
                </a:solidFill>
                <a:latin typeface="微软雅黑"/>
                <a:ea typeface="微软雅黑"/>
              </a:endParaRPr>
            </a:p>
          </p:txBody>
        </p:sp>
        <p:sp>
          <p:nvSpPr>
            <p:cNvPr id="118" name="矩形 117"/>
            <p:cNvSpPr/>
            <p:nvPr/>
          </p:nvSpPr>
          <p:spPr>
            <a:xfrm>
              <a:off x="2761925" y="1384352"/>
              <a:ext cx="36000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9" name="TextBox 118"/>
            <p:cNvSpPr txBox="1"/>
            <p:nvPr/>
          </p:nvSpPr>
          <p:spPr>
            <a:xfrm>
              <a:off x="2717621" y="1357302"/>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spell</a:t>
              </a:r>
              <a:endParaRPr lang="zh-CN" altLang="en-US" sz="1100" b="1" spc="-100" dirty="0">
                <a:solidFill>
                  <a:srgbClr val="11576A"/>
                </a:solidFill>
                <a:latin typeface="微软雅黑"/>
                <a:ea typeface="微软雅黑"/>
              </a:endParaRPr>
            </a:p>
          </p:txBody>
        </p:sp>
        <p:sp>
          <p:nvSpPr>
            <p:cNvPr id="120" name="矩形 119"/>
            <p:cNvSpPr/>
            <p:nvPr/>
          </p:nvSpPr>
          <p:spPr>
            <a:xfrm>
              <a:off x="2403914" y="1384352"/>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1" name="TextBox 120"/>
            <p:cNvSpPr txBox="1"/>
            <p:nvPr/>
          </p:nvSpPr>
          <p:spPr>
            <a:xfrm>
              <a:off x="2364229" y="1362065"/>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dict</a:t>
              </a:r>
              <a:endParaRPr lang="zh-CN" altLang="en-US" sz="1100" b="1" dirty="0">
                <a:solidFill>
                  <a:srgbClr val="11576A"/>
                </a:solidFill>
                <a:latin typeface="微软雅黑"/>
                <a:ea typeface="微软雅黑"/>
              </a:endParaRPr>
            </a:p>
          </p:txBody>
        </p:sp>
        <p:sp>
          <p:nvSpPr>
            <p:cNvPr id="124" name="TextBox 123"/>
            <p:cNvSpPr txBox="1"/>
            <p:nvPr/>
          </p:nvSpPr>
          <p:spPr>
            <a:xfrm>
              <a:off x="1985209" y="1362065"/>
              <a:ext cx="43633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root</a:t>
              </a:r>
              <a:endParaRPr lang="zh-CN" altLang="en-US" sz="1100" b="1" spc="-100" dirty="0">
                <a:solidFill>
                  <a:srgbClr val="11576A"/>
                </a:solidFill>
                <a:latin typeface="微软雅黑"/>
                <a:ea typeface="微软雅黑"/>
              </a:endParaRPr>
            </a:p>
          </p:txBody>
        </p:sp>
        <p:cxnSp>
          <p:nvCxnSpPr>
            <p:cNvPr id="128" name="直接箭头连接符 127"/>
            <p:cNvCxnSpPr>
              <a:stCxn id="121" idx="2"/>
            </p:cNvCxnSpPr>
            <p:nvPr/>
          </p:nvCxnSpPr>
          <p:spPr>
            <a:xfrm rot="5400000">
              <a:off x="1923363" y="1414812"/>
              <a:ext cx="456585" cy="87431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119" idx="2"/>
              <a:endCxn id="116" idx="0"/>
            </p:cNvCxnSpPr>
            <p:nvPr/>
          </p:nvCxnSpPr>
          <p:spPr>
            <a:xfrm rot="16200000" flipH="1">
              <a:off x="3038276" y="1522838"/>
              <a:ext cx="452772" cy="64492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114" idx="2"/>
              <a:endCxn id="99" idx="7"/>
            </p:cNvCxnSpPr>
            <p:nvPr/>
          </p:nvCxnSpPr>
          <p:spPr>
            <a:xfrm rot="5400000">
              <a:off x="3024488" y="2349223"/>
              <a:ext cx="206616" cy="17475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2" idx="2"/>
              <a:endCxn id="99" idx="1"/>
            </p:cNvCxnSpPr>
            <p:nvPr/>
          </p:nvCxnSpPr>
          <p:spPr>
            <a:xfrm rot="16200000" flipH="1">
              <a:off x="2465352" y="2116388"/>
              <a:ext cx="206616" cy="64042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6200000" flipH="1">
              <a:off x="874678" y="3006950"/>
              <a:ext cx="1368000" cy="0"/>
            </a:xfrm>
            <a:prstGeom prst="line">
              <a:avLst/>
            </a:prstGeom>
            <a:ln w="28575">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1545240" y="3690950"/>
              <a:ext cx="79986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85" idx="2"/>
            </p:cNvCxnSpPr>
            <p:nvPr/>
          </p:nvCxnSpPr>
          <p:spPr>
            <a:xfrm rot="16200000" flipH="1">
              <a:off x="1425900" y="2809712"/>
              <a:ext cx="952836"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箭头连接符 141"/>
            <p:cNvCxnSpPr/>
            <p:nvPr/>
          </p:nvCxnSpPr>
          <p:spPr>
            <a:xfrm flipV="1">
              <a:off x="1885934" y="3286125"/>
              <a:ext cx="396000" cy="5"/>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a:xfrm rot="5400000">
              <a:off x="3299122" y="2599069"/>
              <a:ext cx="576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a:xfrm rot="10800000">
              <a:off x="2428860" y="2871788"/>
              <a:ext cx="1143008" cy="1588"/>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8" name="直接箭头连接符 147"/>
            <p:cNvCxnSpPr>
              <a:endCxn id="47" idx="0"/>
            </p:cNvCxnSpPr>
            <p:nvPr/>
          </p:nvCxnSpPr>
          <p:spPr>
            <a:xfrm rot="5400000">
              <a:off x="2288367" y="2999581"/>
              <a:ext cx="280987"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264002" y="2207700"/>
            <a:ext cx="1884982" cy="1372793"/>
            <a:chOff x="1703049" y="1347783"/>
            <a:chExt cx="1884982" cy="1372793"/>
          </a:xfrm>
        </p:grpSpPr>
        <p:grpSp>
          <p:nvGrpSpPr>
            <p:cNvPr id="3" name="组合 2"/>
            <p:cNvGrpSpPr/>
            <p:nvPr/>
          </p:nvGrpSpPr>
          <p:grpSpPr>
            <a:xfrm>
              <a:off x="2367148" y="1355258"/>
              <a:ext cx="449162" cy="261610"/>
              <a:chOff x="2516439" y="1512311"/>
              <a:chExt cx="449162" cy="261610"/>
            </a:xfrm>
          </p:grpSpPr>
          <p:sp>
            <p:nvSpPr>
              <p:cNvPr id="68" name="矩形 67"/>
              <p:cNvSpPr/>
              <p:nvPr/>
            </p:nvSpPr>
            <p:spPr>
              <a:xfrm>
                <a:off x="2556314" y="1536752"/>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9" name="TextBox 120"/>
              <p:cNvSpPr txBox="1"/>
              <p:nvPr/>
            </p:nvSpPr>
            <p:spPr>
              <a:xfrm>
                <a:off x="2516439" y="1512311"/>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dict</a:t>
                </a:r>
                <a:endParaRPr lang="zh-CN" altLang="en-US" sz="1100" b="1" dirty="0">
                  <a:solidFill>
                    <a:prstClr val="black"/>
                  </a:solidFill>
                  <a:latin typeface="微软雅黑"/>
                  <a:ea typeface="微软雅黑"/>
                </a:endParaRPr>
              </a:p>
            </p:txBody>
          </p:sp>
        </p:grpSp>
        <p:grpSp>
          <p:nvGrpSpPr>
            <p:cNvPr id="4" name="组合 3"/>
            <p:cNvGrpSpPr/>
            <p:nvPr/>
          </p:nvGrpSpPr>
          <p:grpSpPr>
            <a:xfrm>
              <a:off x="2012217" y="2073973"/>
              <a:ext cx="494046" cy="261610"/>
              <a:chOff x="7413844" y="1494744"/>
              <a:chExt cx="494046" cy="261610"/>
            </a:xfrm>
          </p:grpSpPr>
          <p:sp>
            <p:nvSpPr>
              <p:cNvPr id="86" name="矩形 85"/>
              <p:cNvSpPr/>
              <p:nvPr/>
            </p:nvSpPr>
            <p:spPr>
              <a:xfrm>
                <a:off x="7482272" y="151548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7" name="TextBox 111"/>
              <p:cNvSpPr txBox="1"/>
              <p:nvPr/>
            </p:nvSpPr>
            <p:spPr>
              <a:xfrm>
                <a:off x="7413844" y="149474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count</a:t>
                </a:r>
                <a:endParaRPr lang="zh-CN" altLang="en-US" sz="1100" b="1" spc="-150" dirty="0">
                  <a:solidFill>
                    <a:prstClr val="black"/>
                  </a:solidFill>
                  <a:latin typeface="微软雅黑"/>
                  <a:ea typeface="微软雅黑"/>
                </a:endParaRPr>
              </a:p>
            </p:txBody>
          </p:sp>
        </p:grpSp>
        <p:sp>
          <p:nvSpPr>
            <p:cNvPr id="88" name="椭圆 87"/>
            <p:cNvSpPr/>
            <p:nvPr/>
          </p:nvSpPr>
          <p:spPr>
            <a:xfrm>
              <a:off x="2856486" y="2506262"/>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nvGrpSpPr>
            <p:cNvPr id="5" name="组合 4"/>
            <p:cNvGrpSpPr/>
            <p:nvPr/>
          </p:nvGrpSpPr>
          <p:grpSpPr>
            <a:xfrm>
              <a:off x="2714202" y="1347783"/>
              <a:ext cx="449162" cy="261610"/>
              <a:chOff x="7683032" y="1071536"/>
              <a:chExt cx="449162" cy="261610"/>
            </a:xfrm>
          </p:grpSpPr>
          <p:sp>
            <p:nvSpPr>
              <p:cNvPr id="96" name="矩形 95"/>
              <p:cNvSpPr/>
              <p:nvPr/>
            </p:nvSpPr>
            <p:spPr>
              <a:xfrm>
                <a:off x="7727613" y="1106836"/>
                <a:ext cx="36000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7" name="TextBox 118"/>
              <p:cNvSpPr txBox="1"/>
              <p:nvPr/>
            </p:nvSpPr>
            <p:spPr>
              <a:xfrm>
                <a:off x="7683032" y="1071536"/>
                <a:ext cx="449162" cy="261610"/>
              </a:xfrm>
              <a:prstGeom prst="rect">
                <a:avLst/>
              </a:prstGeom>
              <a:noFill/>
              <a:ln>
                <a:noFill/>
              </a:ln>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prstClr val="black"/>
                    </a:solidFill>
                    <a:latin typeface="微软雅黑"/>
                    <a:ea typeface="微软雅黑"/>
                  </a:rPr>
                  <a:t>spell</a:t>
                </a:r>
                <a:endParaRPr lang="zh-CN" altLang="en-US" sz="1100" b="1" spc="-100" dirty="0">
                  <a:solidFill>
                    <a:prstClr val="black"/>
                  </a:solidFill>
                  <a:latin typeface="微软雅黑"/>
                  <a:ea typeface="微软雅黑"/>
                </a:endParaRPr>
              </a:p>
            </p:txBody>
          </p:sp>
        </p:grpSp>
        <p:grpSp>
          <p:nvGrpSpPr>
            <p:cNvPr id="129" name="组合 128"/>
            <p:cNvGrpSpPr/>
            <p:nvPr/>
          </p:nvGrpSpPr>
          <p:grpSpPr>
            <a:xfrm>
              <a:off x="2975576" y="2078897"/>
              <a:ext cx="494046" cy="261610"/>
              <a:chOff x="7413844" y="1494744"/>
              <a:chExt cx="494046" cy="261610"/>
            </a:xfrm>
          </p:grpSpPr>
          <p:sp>
            <p:nvSpPr>
              <p:cNvPr id="131" name="矩形 130"/>
              <p:cNvSpPr/>
              <p:nvPr/>
            </p:nvSpPr>
            <p:spPr>
              <a:xfrm>
                <a:off x="7482272" y="151548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33" name="TextBox 111"/>
              <p:cNvSpPr txBox="1"/>
              <p:nvPr/>
            </p:nvSpPr>
            <p:spPr>
              <a:xfrm>
                <a:off x="7413844" y="1494744"/>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count</a:t>
                </a:r>
                <a:endParaRPr lang="zh-CN" altLang="en-US" sz="1100" b="1" spc="-150" dirty="0">
                  <a:solidFill>
                    <a:prstClr val="black"/>
                  </a:solidFill>
                  <a:latin typeface="微软雅黑"/>
                  <a:ea typeface="微软雅黑"/>
                </a:endParaRPr>
              </a:p>
            </p:txBody>
          </p:sp>
        </p:grpSp>
        <p:cxnSp>
          <p:nvCxnSpPr>
            <p:cNvPr id="135" name="直接箭头连接符 134"/>
            <p:cNvCxnSpPr/>
            <p:nvPr/>
          </p:nvCxnSpPr>
          <p:spPr>
            <a:xfrm rot="5400000">
              <a:off x="1911911" y="1409781"/>
              <a:ext cx="456585" cy="8743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rot="16200000" flipH="1">
              <a:off x="3039185" y="1511465"/>
              <a:ext cx="452772" cy="6449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rot="5400000">
              <a:off x="3020987" y="2345009"/>
              <a:ext cx="206616" cy="17475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接箭头连接符 140"/>
            <p:cNvCxnSpPr/>
            <p:nvPr/>
          </p:nvCxnSpPr>
          <p:spPr>
            <a:xfrm rot="16200000" flipH="1">
              <a:off x="2462480" y="2112183"/>
              <a:ext cx="206616" cy="64042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3936646" y="2214552"/>
            <a:ext cx="2477871" cy="2432872"/>
            <a:chOff x="1371318" y="1357302"/>
            <a:chExt cx="2477871" cy="2432872"/>
          </a:xfrm>
        </p:grpSpPr>
        <p:grpSp>
          <p:nvGrpSpPr>
            <p:cNvPr id="98" name="组合 97"/>
            <p:cNvGrpSpPr/>
            <p:nvPr/>
          </p:nvGrpSpPr>
          <p:grpSpPr>
            <a:xfrm>
              <a:off x="2356188" y="1357302"/>
              <a:ext cx="449162" cy="261610"/>
              <a:chOff x="2516439" y="1512311"/>
              <a:chExt cx="449162" cy="261610"/>
            </a:xfrm>
          </p:grpSpPr>
          <p:sp>
            <p:nvSpPr>
              <p:cNvPr id="100" name="矩形 99"/>
              <p:cNvSpPr/>
              <p:nvPr/>
            </p:nvSpPr>
            <p:spPr>
              <a:xfrm>
                <a:off x="2556314" y="1536752"/>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1" name="TextBox 120"/>
              <p:cNvSpPr txBox="1"/>
              <p:nvPr/>
            </p:nvSpPr>
            <p:spPr>
              <a:xfrm>
                <a:off x="2516439" y="1512311"/>
                <a:ext cx="44916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dict</a:t>
                </a:r>
                <a:endParaRPr lang="zh-CN" altLang="en-US" sz="1100" b="1" dirty="0">
                  <a:solidFill>
                    <a:prstClr val="black"/>
                  </a:solidFill>
                  <a:latin typeface="微软雅黑"/>
                  <a:ea typeface="微软雅黑"/>
                </a:endParaRPr>
              </a:p>
            </p:txBody>
          </p:sp>
        </p:grpSp>
        <p:grpSp>
          <p:nvGrpSpPr>
            <p:cNvPr id="6" name="组合 5"/>
            <p:cNvGrpSpPr/>
            <p:nvPr/>
          </p:nvGrpSpPr>
          <p:grpSpPr>
            <a:xfrm>
              <a:off x="1729767" y="2071682"/>
              <a:ext cx="357190" cy="261610"/>
              <a:chOff x="1874539" y="2224084"/>
              <a:chExt cx="357190" cy="261610"/>
            </a:xfrm>
          </p:grpSpPr>
          <p:sp>
            <p:nvSpPr>
              <p:cNvPr id="102" name="矩形 101"/>
              <p:cNvSpPr/>
              <p:nvPr/>
            </p:nvSpPr>
            <p:spPr>
              <a:xfrm>
                <a:off x="1874539" y="225146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3" name="TextBox 84"/>
              <p:cNvSpPr txBox="1"/>
              <p:nvPr/>
            </p:nvSpPr>
            <p:spPr>
              <a:xfrm>
                <a:off x="1902272" y="2224084"/>
                <a:ext cx="304892"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w</a:t>
                </a:r>
                <a:endParaRPr lang="zh-CN" altLang="en-US" sz="1100" b="1" dirty="0">
                  <a:solidFill>
                    <a:prstClr val="black"/>
                  </a:solidFill>
                  <a:latin typeface="微软雅黑"/>
                  <a:ea typeface="微软雅黑"/>
                </a:endParaRPr>
              </a:p>
            </p:txBody>
          </p:sp>
        </p:grpSp>
        <p:grpSp>
          <p:nvGrpSpPr>
            <p:cNvPr id="7" name="组合 6"/>
            <p:cNvGrpSpPr/>
            <p:nvPr/>
          </p:nvGrpSpPr>
          <p:grpSpPr>
            <a:xfrm>
              <a:off x="2277517" y="3144481"/>
              <a:ext cx="394660" cy="261610"/>
              <a:chOff x="2441106" y="3296079"/>
              <a:chExt cx="394660" cy="261610"/>
            </a:xfrm>
          </p:grpSpPr>
          <p:sp>
            <p:nvSpPr>
              <p:cNvPr id="104" name="矩形 103"/>
              <p:cNvSpPr/>
              <p:nvPr/>
            </p:nvSpPr>
            <p:spPr>
              <a:xfrm>
                <a:off x="2457193" y="3314821"/>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5" name="TextBox 46"/>
              <p:cNvSpPr txBox="1"/>
              <p:nvPr/>
            </p:nvSpPr>
            <p:spPr>
              <a:xfrm>
                <a:off x="2441106" y="3296079"/>
                <a:ext cx="39466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list</a:t>
                </a:r>
                <a:endParaRPr lang="zh-CN" altLang="en-US" sz="1100" b="1" dirty="0">
                  <a:solidFill>
                    <a:prstClr val="black"/>
                  </a:solidFill>
                  <a:latin typeface="微软雅黑"/>
                  <a:ea typeface="微软雅黑"/>
                </a:endParaRPr>
              </a:p>
            </p:txBody>
          </p:sp>
        </p:grpSp>
        <p:grpSp>
          <p:nvGrpSpPr>
            <p:cNvPr id="10" name="组合 9"/>
            <p:cNvGrpSpPr/>
            <p:nvPr/>
          </p:nvGrpSpPr>
          <p:grpSpPr>
            <a:xfrm>
              <a:off x="1371318" y="2079754"/>
              <a:ext cx="360345" cy="261610"/>
              <a:chOff x="1519045" y="2236052"/>
              <a:chExt cx="360345" cy="261610"/>
            </a:xfrm>
          </p:grpSpPr>
          <p:sp>
            <p:nvSpPr>
              <p:cNvPr id="106" name="矩形 105"/>
              <p:cNvSpPr/>
              <p:nvPr/>
            </p:nvSpPr>
            <p:spPr>
              <a:xfrm>
                <a:off x="1519045" y="225146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0" name="TextBox 82"/>
              <p:cNvSpPr txBox="1"/>
              <p:nvPr/>
            </p:nvSpPr>
            <p:spPr>
              <a:xfrm>
                <a:off x="1529614" y="2236052"/>
                <a:ext cx="34977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prstClr val="black"/>
                    </a:solidFill>
                    <a:latin typeface="微软雅黑"/>
                    <a:ea typeface="微软雅黑"/>
                  </a:rPr>
                  <a:t>all</a:t>
                </a:r>
                <a:endParaRPr lang="zh-CN" altLang="en-US" sz="1100" b="1" dirty="0">
                  <a:solidFill>
                    <a:prstClr val="black"/>
                  </a:solidFill>
                  <a:latin typeface="微软雅黑"/>
                  <a:ea typeface="微软雅黑"/>
                </a:endParaRPr>
              </a:p>
            </p:txBody>
          </p:sp>
        </p:grpSp>
        <p:grpSp>
          <p:nvGrpSpPr>
            <p:cNvPr id="11" name="组合 10"/>
            <p:cNvGrpSpPr/>
            <p:nvPr/>
          </p:nvGrpSpPr>
          <p:grpSpPr>
            <a:xfrm>
              <a:off x="3326289" y="2079754"/>
              <a:ext cx="522900" cy="261610"/>
              <a:chOff x="7693548" y="3114482"/>
              <a:chExt cx="522900" cy="261610"/>
            </a:xfrm>
          </p:grpSpPr>
          <p:sp>
            <p:nvSpPr>
              <p:cNvPr id="117" name="矩形 116"/>
              <p:cNvSpPr/>
              <p:nvPr/>
            </p:nvSpPr>
            <p:spPr>
              <a:xfrm>
                <a:off x="7776403" y="3138923"/>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22" name="TextBox 115"/>
              <p:cNvSpPr txBox="1"/>
              <p:nvPr/>
            </p:nvSpPr>
            <p:spPr>
              <a:xfrm>
                <a:off x="7693548" y="3114482"/>
                <a:ext cx="52290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words</a:t>
                </a:r>
                <a:endParaRPr lang="zh-CN" altLang="en-US" sz="1100" b="1" spc="-150" dirty="0">
                  <a:solidFill>
                    <a:prstClr val="black"/>
                  </a:solidFill>
                  <a:latin typeface="微软雅黑"/>
                  <a:ea typeface="微软雅黑"/>
                </a:endParaRPr>
              </a:p>
            </p:txBody>
          </p:sp>
        </p:grpSp>
        <p:sp>
          <p:nvSpPr>
            <p:cNvPr id="143" name="椭圆 142"/>
            <p:cNvSpPr/>
            <p:nvPr/>
          </p:nvSpPr>
          <p:spPr>
            <a:xfrm>
              <a:off x="2374496" y="3575860"/>
              <a:ext cx="214314" cy="214314"/>
            </a:xfrm>
            <a:prstGeom prst="ellipse">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45" name="直接箭头连接符 144"/>
            <p:cNvCxnSpPr/>
            <p:nvPr/>
          </p:nvCxnSpPr>
          <p:spPr>
            <a:xfrm rot="16200000" flipH="1">
              <a:off x="2379659" y="3472362"/>
              <a:ext cx="180000" cy="0"/>
            </a:xfrm>
            <a:prstGeom prst="straightConnector1">
              <a:avLst/>
            </a:prstGeom>
            <a:ln w="38100">
              <a:solidFill>
                <a:srgbClr val="C00000"/>
              </a:solidFill>
              <a:headEnd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147" name="直接箭头连接符 146"/>
            <p:cNvCxnSpPr/>
            <p:nvPr/>
          </p:nvCxnSpPr>
          <p:spPr>
            <a:xfrm rot="5400000">
              <a:off x="1928233" y="1404351"/>
              <a:ext cx="456585" cy="8743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1543548" y="2324325"/>
              <a:ext cx="799861" cy="1368000"/>
              <a:chOff x="1697640" y="2475350"/>
              <a:chExt cx="799861" cy="1368000"/>
            </a:xfrm>
          </p:grpSpPr>
          <p:cxnSp>
            <p:nvCxnSpPr>
              <p:cNvPr id="149" name="直接连接符 148"/>
              <p:cNvCxnSpPr/>
              <p:nvPr/>
            </p:nvCxnSpPr>
            <p:spPr>
              <a:xfrm rot="16200000" flipH="1">
                <a:off x="1027078" y="3159350"/>
                <a:ext cx="1368000" cy="0"/>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0" name="直接箭头连接符 149"/>
              <p:cNvCxnSpPr/>
              <p:nvPr/>
            </p:nvCxnSpPr>
            <p:spPr>
              <a:xfrm>
                <a:off x="1697640" y="3843350"/>
                <a:ext cx="799861"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1881395" y="2338994"/>
              <a:ext cx="396000" cy="952836"/>
              <a:chOff x="2038334" y="2485694"/>
              <a:chExt cx="396000" cy="952836"/>
            </a:xfrm>
          </p:grpSpPr>
          <p:cxnSp>
            <p:nvCxnSpPr>
              <p:cNvPr id="151" name="直接连接符 150"/>
              <p:cNvCxnSpPr/>
              <p:nvPr/>
            </p:nvCxnSpPr>
            <p:spPr>
              <a:xfrm rot="16200000" flipH="1">
                <a:off x="1578300" y="2962112"/>
                <a:ext cx="95283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2" name="直接箭头连接符 151"/>
              <p:cNvCxnSpPr/>
              <p:nvPr/>
            </p:nvCxnSpPr>
            <p:spPr>
              <a:xfrm flipV="1">
                <a:off x="2038334" y="3438525"/>
                <a:ext cx="396000" cy="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424965" y="2308365"/>
              <a:ext cx="1158262" cy="829005"/>
              <a:chOff x="2581260" y="2463469"/>
              <a:chExt cx="1158262" cy="829005"/>
            </a:xfrm>
          </p:grpSpPr>
          <p:cxnSp>
            <p:nvCxnSpPr>
              <p:cNvPr id="153" name="直接连接符 152"/>
              <p:cNvCxnSpPr/>
              <p:nvPr/>
            </p:nvCxnSpPr>
            <p:spPr>
              <a:xfrm rot="5400000">
                <a:off x="3451522" y="2751469"/>
                <a:ext cx="576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4" name="直接连接符 153"/>
              <p:cNvCxnSpPr/>
              <p:nvPr/>
            </p:nvCxnSpPr>
            <p:spPr>
              <a:xfrm rot="10800000">
                <a:off x="2581260" y="3024188"/>
                <a:ext cx="1143008" cy="1588"/>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5" name="直接箭头连接符 154"/>
              <p:cNvCxnSpPr/>
              <p:nvPr/>
            </p:nvCxnSpPr>
            <p:spPr>
              <a:xfrm rot="5400000">
                <a:off x="2440767" y="3151981"/>
                <a:ext cx="28098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6" name="直接箭头连接符 155"/>
            <p:cNvCxnSpPr/>
            <p:nvPr/>
          </p:nvCxnSpPr>
          <p:spPr>
            <a:xfrm rot="16200000" flipH="1">
              <a:off x="3041841" y="1517706"/>
              <a:ext cx="452772" cy="6449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57" name="TextBox 4"/>
          <p:cNvSpPr txBox="1">
            <a:spLocks noChangeArrowheads="1"/>
          </p:cNvSpPr>
          <p:nvPr/>
        </p:nvSpPr>
        <p:spPr bwMode="auto">
          <a:xfrm>
            <a:off x="7053363" y="3433222"/>
            <a:ext cx="2282997"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endParaRPr lang="en-US" altLang="zh-CN" sz="1600" b="1" dirty="0">
              <a:solidFill>
                <a:prstClr val="black"/>
              </a:solidFill>
              <a:latin typeface="Courier New" panose="02070309020205020404" pitchFamily="49" charset="0"/>
              <a:ea typeface="微软雅黑"/>
              <a:cs typeface="Courier New" panose="02070309020205020404" pitchFamily="49" charset="0"/>
            </a:endParaRP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/w/list</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a:t>
            </a:r>
            <a:r>
              <a:rPr lang="en-US" altLang="zh-CN" sz="1600" b="1" dirty="0" err="1">
                <a:solidFill>
                  <a:prstClr val="black"/>
                </a:solidFill>
                <a:latin typeface="Courier New" panose="02070309020205020404" pitchFamily="49" charset="0"/>
                <a:ea typeface="微软雅黑"/>
                <a:cs typeface="Courier New" panose="02070309020205020404" pitchFamily="49" charset="0"/>
              </a:rPr>
              <a:t>dict</a:t>
            </a:r>
            <a:r>
              <a:rPr lang="en-US" altLang="zh-CN" sz="1600" b="1" dirty="0">
                <a:solidFill>
                  <a:prstClr val="black"/>
                </a:solidFill>
                <a:latin typeface="Courier New" panose="02070309020205020404" pitchFamily="49" charset="0"/>
                <a:ea typeface="微软雅黑"/>
                <a:cs typeface="Courier New" panose="02070309020205020404" pitchFamily="49" charset="0"/>
              </a:rPr>
              <a:t>/all</a:t>
            </a:r>
          </a:p>
          <a:p>
            <a:pPr eaLnBrk="1" fontAlgn="auto" hangingPunct="1">
              <a:lnSpc>
                <a:spcPct val="100000"/>
              </a:lnSpc>
              <a:spcBef>
                <a:spcPts val="0"/>
              </a:spcBef>
              <a:spcAft>
                <a:spcPts val="0"/>
              </a:spcAft>
              <a:buSzTx/>
              <a:buNone/>
            </a:pPr>
            <a:r>
              <a:rPr lang="en-US" altLang="zh-CN" sz="1600" b="1" dirty="0">
                <a:solidFill>
                  <a:prstClr val="black"/>
                </a:solidFill>
                <a:latin typeface="Courier New" panose="02070309020205020404" pitchFamily="49" charset="0"/>
                <a:ea typeface="微软雅黑"/>
                <a:cs typeface="Courier New" panose="02070309020205020404" pitchFamily="49" charset="0"/>
              </a:rPr>
              <a:t>/spell/words/list</a:t>
            </a:r>
          </a:p>
        </p:txBody>
      </p:sp>
      <p:sp>
        <p:nvSpPr>
          <p:cNvPr id="30" name="标题 29">
            <a:extLst>
              <a:ext uri="{FF2B5EF4-FFF2-40B4-BE49-F238E27FC236}">
                <a16:creationId xmlns:a16="http://schemas.microsoft.com/office/drawing/2014/main" id="{F35F8A81-1B8E-F9D5-E173-D8987E464F17}"/>
              </a:ext>
            </a:extLst>
          </p:cNvPr>
          <p:cNvSpPr>
            <a:spLocks noGrp="1"/>
          </p:cNvSpPr>
          <p:nvPr>
            <p:ph type="title"/>
          </p:nvPr>
        </p:nvSpPr>
        <p:spPr/>
        <p:txBody>
          <a:bodyPr>
            <a:normAutofit/>
          </a:bodyPr>
          <a:lstStyle/>
          <a:p>
            <a:r>
              <a:rPr lang="zh-CN" altLang="en-US" dirty="0"/>
              <a:t>文件别名</a:t>
            </a:r>
          </a:p>
        </p:txBody>
      </p:sp>
      <p:sp>
        <p:nvSpPr>
          <p:cNvPr id="33" name="灯片编号占位符 32">
            <a:extLst>
              <a:ext uri="{FF2B5EF4-FFF2-40B4-BE49-F238E27FC236}">
                <a16:creationId xmlns:a16="http://schemas.microsoft.com/office/drawing/2014/main" id="{FE74FD68-E940-FFD9-0AFE-0CAF5850BD1B}"/>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16</a:t>
            </a:fld>
            <a:endParaRPr lang="zh-CN" altLang="en-US" dirty="0"/>
          </a:p>
        </p:txBody>
      </p:sp>
      <p:sp>
        <p:nvSpPr>
          <p:cNvPr id="123" name="文本框 122">
            <a:extLst>
              <a:ext uri="{FF2B5EF4-FFF2-40B4-BE49-F238E27FC236}">
                <a16:creationId xmlns:a16="http://schemas.microsoft.com/office/drawing/2014/main" id="{F559E4B1-FA05-4C62-B8A2-46F681D9D134}"/>
              </a:ext>
            </a:extLst>
          </p:cNvPr>
          <p:cNvSpPr txBox="1"/>
          <p:nvPr/>
        </p:nvSpPr>
        <p:spPr>
          <a:xfrm>
            <a:off x="3998062" y="1126575"/>
            <a:ext cx="7356142" cy="313932"/>
          </a:xfrm>
          <a:prstGeom prst="rect">
            <a:avLst/>
          </a:prstGeom>
          <a:noFill/>
        </p:spPr>
        <p:txBody>
          <a:bodyPr wrap="square">
            <a:spAutoFit/>
          </a:bodyPr>
          <a:lstStyle/>
          <a:p>
            <a:pPr>
              <a:buNone/>
            </a:pPr>
            <a:r>
              <a:rPr lang="zh-CN" altLang="en-US" dirty="0"/>
              <a:t>最后一个引用它的指针消失才能释放掉</a:t>
            </a:r>
          </a:p>
        </p:txBody>
      </p:sp>
    </p:spTree>
    <p:extLst>
      <p:ext uri="{BB962C8B-B14F-4D97-AF65-F5344CB8AC3E}">
        <p14:creationId xmlns:p14="http://schemas.microsoft.com/office/powerpoint/2010/main" val="4053216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up)">
                                      <p:cBhvr>
                                        <p:cTn id="21" dur="1000"/>
                                        <p:tgtEl>
                                          <p:spTgt spid="14"/>
                                        </p:tgtEl>
                                      </p:cBhvr>
                                    </p:animEffect>
                                  </p:childTnLst>
                                </p:cTn>
                              </p:par>
                            </p:childTnLst>
                          </p:cTn>
                        </p:par>
                        <p:par>
                          <p:cTn id="22" fill="hold">
                            <p:stCondLst>
                              <p:cond delay="1500"/>
                            </p:stCondLst>
                            <p:childTnLst>
                              <p:par>
                                <p:cTn id="23" presetID="35" presetClass="emph" presetSubtype="0" repeatCount="indefinite" fill="hold" nodeType="afterEffect">
                                  <p:stCondLst>
                                    <p:cond delay="0"/>
                                  </p:stCondLst>
                                  <p:endCondLst>
                                    <p:cond evt="onNext" delay="0">
                                      <p:tgtEl>
                                        <p:sldTgt/>
                                      </p:tgtEl>
                                    </p:cond>
                                  </p:endCondLst>
                                  <p:childTnLst>
                                    <p:anim calcmode="discrete" valueType="str">
                                      <p:cBhvr>
                                        <p:cTn id="24" dur="500" fill="hold"/>
                                        <p:tgtEl>
                                          <p:spTgt spid="14"/>
                                        </p:tgtEl>
                                        <p:attrNameLst>
                                          <p:attrName>style.visibility</p:attrName>
                                        </p:attrNameLst>
                                      </p:cBhvr>
                                      <p:tavLst>
                                        <p:tav tm="0">
                                          <p:val>
                                            <p:strVal val="hidden"/>
                                          </p:val>
                                        </p:tav>
                                        <p:tav tm="50000">
                                          <p:val>
                                            <p:strVal val="visible"/>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22" presetClass="entr" presetSubtype="8" fill="hold" grpId="0" nodeType="withEffect">
                                  <p:stCondLst>
                                    <p:cond delay="0"/>
                                  </p:stCondLst>
                                  <p:childTnLst>
                                    <p:set>
                                      <p:cBhvr>
                                        <p:cTn id="30" dur="1" fill="hold">
                                          <p:stCondLst>
                                            <p:cond delay="0"/>
                                          </p:stCondLst>
                                        </p:cTn>
                                        <p:tgtEl>
                                          <p:spTgt spid="157"/>
                                        </p:tgtEl>
                                        <p:attrNameLst>
                                          <p:attrName>style.visibility</p:attrName>
                                        </p:attrNameLst>
                                      </p:cBhvr>
                                      <p:to>
                                        <p:strVal val="visible"/>
                                      </p:to>
                                    </p:set>
                                    <p:animEffect transition="in" filter="wipe(left)">
                                      <p:cBhvr>
                                        <p:cTn id="31" dur="500"/>
                                        <p:tgtEl>
                                          <p:spTgt spid="157"/>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wipe(up)">
                                      <p:cBhvr>
                                        <p:cTn id="35" dur="1000"/>
                                        <p:tgtEl>
                                          <p:spTgt spid="22"/>
                                        </p:tgtEl>
                                      </p:cBhvr>
                                    </p:animEffect>
                                  </p:childTnLst>
                                </p:cTn>
                              </p:par>
                            </p:childTnLst>
                          </p:cTn>
                        </p:par>
                        <p:par>
                          <p:cTn id="36" fill="hold">
                            <p:stCondLst>
                              <p:cond delay="1500"/>
                            </p:stCondLst>
                            <p:childTnLst>
                              <p:par>
                                <p:cTn id="37" presetID="35" presetClass="emph" presetSubtype="0" repeatCount="indefinite" fill="hold" nodeType="afterEffect">
                                  <p:stCondLst>
                                    <p:cond delay="0"/>
                                  </p:stCondLst>
                                  <p:endCondLst>
                                    <p:cond evt="onNext" delay="0">
                                      <p:tgtEl>
                                        <p:sldTgt/>
                                      </p:tgtEl>
                                    </p:cond>
                                  </p:endCondLst>
                                  <p:childTnLst>
                                    <p:anim calcmode="discrete" valueType="str">
                                      <p:cBhvr>
                                        <p:cTn id="38" dur="5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wipe(left)">
                                      <p:cBhvr>
                                        <p:cTn id="43" dur="500"/>
                                        <p:tgtEl>
                                          <p:spTgt spid="2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left)">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70658" name="Picture 4" descr="6-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2888" y="2781300"/>
            <a:ext cx="7123112"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AutoShape 8"/>
          <p:cNvSpPr>
            <a:spLocks noChangeArrowheads="1"/>
          </p:cNvSpPr>
          <p:nvPr/>
        </p:nvSpPr>
        <p:spPr bwMode="auto">
          <a:xfrm>
            <a:off x="1774828" y="4868863"/>
            <a:ext cx="792163" cy="431800"/>
          </a:xfrm>
          <a:prstGeom prst="wedgeRectCallout">
            <a:avLst>
              <a:gd name="adj1" fmla="val 80060"/>
              <a:gd name="adj2" fmla="val -63602"/>
            </a:avLst>
          </a:prstGeom>
          <a:solidFill>
            <a:srgbClr val="FFCC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600">
                <a:latin typeface="Times New Roman" panose="02020603050405020304" pitchFamily="18" charset="0"/>
              </a:rPr>
              <a:t>i</a:t>
            </a:r>
            <a:r>
              <a:rPr lang="zh-CN" altLang="en-US" sz="1600">
                <a:latin typeface="Times New Roman" panose="02020603050405020304" pitchFamily="18" charset="0"/>
              </a:rPr>
              <a:t>节点</a:t>
            </a:r>
          </a:p>
        </p:txBody>
      </p:sp>
      <p:sp>
        <p:nvSpPr>
          <p:cNvPr id="70662" name="AutoShape 10"/>
          <p:cNvSpPr>
            <a:spLocks noChangeArrowheads="1"/>
          </p:cNvSpPr>
          <p:nvPr/>
        </p:nvSpPr>
        <p:spPr bwMode="auto">
          <a:xfrm>
            <a:off x="7104063" y="5300666"/>
            <a:ext cx="1439862" cy="1152525"/>
          </a:xfrm>
          <a:prstGeom prst="wedgeRectCallout">
            <a:avLst>
              <a:gd name="adj1" fmla="val 46583"/>
              <a:gd name="adj2" fmla="val -81819"/>
            </a:avLst>
          </a:prstGeom>
          <a:solidFill>
            <a:srgbClr val="FFFF00"/>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r>
              <a:rPr lang="zh-CN" altLang="en-US" sz="1400" dirty="0">
                <a:latin typeface="Times New Roman" panose="02020603050405020304" pitchFamily="18" charset="0"/>
              </a:rPr>
              <a:t>解决办法</a:t>
            </a:r>
            <a:r>
              <a:rPr lang="en-US" altLang="zh-CN" sz="1400" dirty="0" err="1">
                <a:latin typeface="Times New Roman" panose="02020603050405020304" pitchFamily="18" charset="0"/>
              </a:rPr>
              <a:t>i</a:t>
            </a:r>
            <a:r>
              <a:rPr lang="zh-CN" altLang="en-US" sz="1400" dirty="0">
                <a:latin typeface="Times New Roman" panose="02020603050405020304" pitchFamily="18" charset="0"/>
              </a:rPr>
              <a:t>节点不删只修改连接数；但会有记账不准。</a:t>
            </a:r>
          </a:p>
        </p:txBody>
      </p:sp>
      <p:sp>
        <p:nvSpPr>
          <p:cNvPr id="70663"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ABCE7D3E-EBCF-45EF-8D83-847878DF4C37}" type="slidenum">
              <a:rPr lang="en-US" altLang="zh-CN" sz="1200">
                <a:latin typeface="Times New Roman" panose="02020603050405020304" pitchFamily="18" charset="0"/>
              </a:rPr>
              <a:pPr algn="r" eaLnBrk="1" hangingPunct="1">
                <a:lnSpc>
                  <a:spcPct val="100000"/>
                </a:lnSpc>
                <a:spcBef>
                  <a:spcPct val="0"/>
                </a:spcBef>
                <a:buClrTx/>
                <a:buSzTx/>
                <a:buFontTx/>
                <a:buNone/>
              </a:pPr>
              <a:t>17</a:t>
            </a:fld>
            <a:endParaRPr lang="en-US" altLang="zh-CN" sz="1200">
              <a:latin typeface="Times New Roman" panose="02020603050405020304" pitchFamily="18" charset="0"/>
            </a:endParaRPr>
          </a:p>
        </p:txBody>
      </p:sp>
      <p:sp>
        <p:nvSpPr>
          <p:cNvPr id="4" name="标题 3">
            <a:extLst>
              <a:ext uri="{FF2B5EF4-FFF2-40B4-BE49-F238E27FC236}">
                <a16:creationId xmlns:a16="http://schemas.microsoft.com/office/drawing/2014/main" id="{C7CF2AF9-E6B2-86C4-067F-CE618F8114BA}"/>
              </a:ext>
            </a:extLst>
          </p:cNvPr>
          <p:cNvSpPr>
            <a:spLocks noGrp="1"/>
          </p:cNvSpPr>
          <p:nvPr>
            <p:ph type="title"/>
          </p:nvPr>
        </p:nvSpPr>
        <p:spPr/>
        <p:txBody>
          <a:bodyPr>
            <a:normAutofit/>
          </a:bodyPr>
          <a:lstStyle/>
          <a:p>
            <a:r>
              <a:rPr lang="zh-CN" altLang="en-US" dirty="0"/>
              <a:t>用链接实现文件共享控制（</a:t>
            </a:r>
            <a:r>
              <a:rPr lang="en-US" altLang="zh-CN" dirty="0" err="1"/>
              <a:t>i</a:t>
            </a:r>
            <a:r>
              <a:rPr lang="zh-CN" altLang="en-US" dirty="0"/>
              <a:t>节点方式）</a:t>
            </a:r>
          </a:p>
        </p:txBody>
      </p:sp>
      <p:sp>
        <p:nvSpPr>
          <p:cNvPr id="5" name="内容占位符 4">
            <a:extLst>
              <a:ext uri="{FF2B5EF4-FFF2-40B4-BE49-F238E27FC236}">
                <a16:creationId xmlns:a16="http://schemas.microsoft.com/office/drawing/2014/main" id="{1EC06BA7-D715-0505-F7BE-2C4D02124BD0}"/>
              </a:ext>
            </a:extLst>
          </p:cNvPr>
          <p:cNvSpPr>
            <a:spLocks noGrp="1"/>
          </p:cNvSpPr>
          <p:nvPr>
            <p:ph idx="1"/>
          </p:nvPr>
        </p:nvSpPr>
        <p:spPr>
          <a:xfrm>
            <a:off x="695399" y="1569767"/>
            <a:ext cx="10801200" cy="1283169"/>
          </a:xfrm>
        </p:spPr>
        <p:txBody>
          <a:bodyPr>
            <a:normAutofit lnSpcReduction="10000"/>
          </a:bodyPr>
          <a:lstStyle/>
          <a:p>
            <a:r>
              <a:rPr lang="zh-CN" altLang="en-US" sz="2400" dirty="0"/>
              <a:t>每个文件有指向自己</a:t>
            </a:r>
            <a:r>
              <a:rPr lang="en-US" altLang="zh-CN" sz="2400" dirty="0" err="1"/>
              <a:t>i</a:t>
            </a:r>
            <a:r>
              <a:rPr lang="zh-CN" altLang="en-US" sz="2400" dirty="0"/>
              <a:t>节点的指针；</a:t>
            </a:r>
          </a:p>
          <a:p>
            <a:r>
              <a:rPr lang="zh-CN" altLang="en-US" sz="2400" dirty="0"/>
              <a:t>创建共享时多指针指向</a:t>
            </a:r>
            <a:r>
              <a:rPr lang="en-US" altLang="zh-CN" sz="2400" dirty="0" err="1"/>
              <a:t>i</a:t>
            </a:r>
            <a:r>
              <a:rPr lang="zh-CN" altLang="en-US" sz="2400" dirty="0"/>
              <a:t>节点并增加</a:t>
            </a:r>
            <a:r>
              <a:rPr lang="zh-CN" altLang="en-US" sz="2400" b="1" dirty="0">
                <a:solidFill>
                  <a:srgbClr val="C00000"/>
                </a:solidFill>
              </a:rPr>
              <a:t>引用数</a:t>
            </a:r>
            <a:r>
              <a:rPr lang="zh-CN" altLang="en-US" sz="2400" dirty="0"/>
              <a:t>；</a:t>
            </a:r>
            <a:r>
              <a:rPr lang="zh-CN" altLang="en-US" sz="2400" dirty="0">
                <a:solidFill>
                  <a:srgbClr val="00B0F0"/>
                </a:solidFill>
              </a:rPr>
              <a:t>实现太麻烦</a:t>
            </a:r>
          </a:p>
          <a:p>
            <a:r>
              <a:rPr lang="zh-CN" altLang="en-US" sz="2400" dirty="0"/>
              <a:t>当属主文件被删除并连带</a:t>
            </a:r>
            <a:r>
              <a:rPr lang="en-US" altLang="zh-CN" sz="2400" dirty="0" err="1"/>
              <a:t>i</a:t>
            </a:r>
            <a:r>
              <a:rPr lang="zh-CN" altLang="en-US" sz="2400" dirty="0"/>
              <a:t>节点删除时会出错。</a:t>
            </a:r>
          </a:p>
          <a:p>
            <a:endParaRPr lang="zh-CN" altLang="en-US" sz="2400" dirty="0"/>
          </a:p>
        </p:txBody>
      </p:sp>
      <p:sp>
        <p:nvSpPr>
          <p:cNvPr id="6" name="灯片编号占位符 5">
            <a:extLst>
              <a:ext uri="{FF2B5EF4-FFF2-40B4-BE49-F238E27FC236}">
                <a16:creationId xmlns:a16="http://schemas.microsoft.com/office/drawing/2014/main" id="{1B2DB20C-3E0D-D25E-A06A-0701257608E3}"/>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4" name="灯片编号占位符 1"/>
          <p:cNvSpPr txBox="1">
            <a:spLocks noGrp="1"/>
          </p:cNvSpPr>
          <p:nvPr/>
        </p:nvSpPr>
        <p:spPr bwMode="auto">
          <a:xfrm>
            <a:off x="6887738" y="5801747"/>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01C531F3-B275-456E-A49B-5BD00FBD6590}" type="slidenum">
              <a:rPr lang="en-US" altLang="zh-CN" sz="1200">
                <a:latin typeface="Times New Roman" panose="02020603050405020304" pitchFamily="18" charset="0"/>
              </a:rPr>
              <a:pPr algn="r" eaLnBrk="1" hangingPunct="1">
                <a:lnSpc>
                  <a:spcPct val="100000"/>
                </a:lnSpc>
                <a:spcBef>
                  <a:spcPct val="0"/>
                </a:spcBef>
                <a:buClrTx/>
                <a:buSzTx/>
                <a:buFontTx/>
                <a:buNone/>
              </a:pPr>
              <a:t>18</a:t>
            </a:fld>
            <a:endParaRPr lang="en-US" altLang="zh-CN" sz="1200">
              <a:latin typeface="Times New Roman" panose="02020603050405020304" pitchFamily="18" charset="0"/>
            </a:endParaRPr>
          </a:p>
        </p:txBody>
      </p:sp>
      <p:pic>
        <p:nvPicPr>
          <p:cNvPr id="4" name="图片 3">
            <a:extLst>
              <a:ext uri="{FF2B5EF4-FFF2-40B4-BE49-F238E27FC236}">
                <a16:creationId xmlns:a16="http://schemas.microsoft.com/office/drawing/2014/main" id="{BDB2CE12-E39A-C248-9BD8-984229689D2A}"/>
              </a:ext>
            </a:extLst>
          </p:cNvPr>
          <p:cNvPicPr>
            <a:picLocks noChangeAspect="1"/>
          </p:cNvPicPr>
          <p:nvPr/>
        </p:nvPicPr>
        <p:blipFill>
          <a:blip r:embed="rId3"/>
          <a:stretch>
            <a:fillRect/>
          </a:stretch>
        </p:blipFill>
        <p:spPr>
          <a:xfrm>
            <a:off x="3647728" y="3933056"/>
            <a:ext cx="4455795" cy="2513831"/>
          </a:xfrm>
          <a:prstGeom prst="rect">
            <a:avLst/>
          </a:prstGeom>
        </p:spPr>
      </p:pic>
      <p:cxnSp>
        <p:nvCxnSpPr>
          <p:cNvPr id="6" name="直接箭头连接符 5">
            <a:extLst>
              <a:ext uri="{FF2B5EF4-FFF2-40B4-BE49-F238E27FC236}">
                <a16:creationId xmlns:a16="http://schemas.microsoft.com/office/drawing/2014/main" id="{9EA9A612-E96C-843A-3F07-86C78486993D}"/>
              </a:ext>
            </a:extLst>
          </p:cNvPr>
          <p:cNvCxnSpPr/>
          <p:nvPr/>
        </p:nvCxnSpPr>
        <p:spPr bwMode="auto">
          <a:xfrm>
            <a:off x="4367805" y="5801747"/>
            <a:ext cx="3024758" cy="7302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文本框 6">
            <a:extLst>
              <a:ext uri="{FF2B5EF4-FFF2-40B4-BE49-F238E27FC236}">
                <a16:creationId xmlns:a16="http://schemas.microsoft.com/office/drawing/2014/main" id="{99D9AB23-25E7-8AC8-F72C-BE79D18083CC}"/>
              </a:ext>
            </a:extLst>
          </p:cNvPr>
          <p:cNvSpPr txBox="1"/>
          <p:nvPr/>
        </p:nvSpPr>
        <p:spPr>
          <a:xfrm>
            <a:off x="5015877" y="4211583"/>
            <a:ext cx="1944216" cy="1643527"/>
          </a:xfrm>
          <a:prstGeom prst="rect">
            <a:avLst/>
          </a:prstGeom>
          <a:noFill/>
        </p:spPr>
        <p:txBody>
          <a:bodyPr wrap="square" rtlCol="0">
            <a:spAutoFit/>
          </a:bodyPr>
          <a:lstStyle/>
          <a:p>
            <a:pPr>
              <a:buNone/>
            </a:pPr>
            <a:r>
              <a:rPr lang="zh-CN" altLang="en-US" dirty="0"/>
              <a:t>记录</a:t>
            </a:r>
            <a:r>
              <a:rPr lang="en-US" altLang="zh-CN" dirty="0"/>
              <a:t>a</a:t>
            </a:r>
            <a:r>
              <a:rPr lang="zh-CN" altLang="en-US" dirty="0"/>
              <a:t>为指向</a:t>
            </a:r>
            <a:r>
              <a:rPr lang="en-US" altLang="zh-CN" dirty="0"/>
              <a:t>c</a:t>
            </a:r>
            <a:r>
              <a:rPr lang="zh-CN" altLang="en-US" dirty="0"/>
              <a:t>的链接，是一种特殊类型的文件，</a:t>
            </a:r>
            <a:r>
              <a:rPr lang="en-US" altLang="zh-CN" dirty="0">
                <a:solidFill>
                  <a:srgbClr val="C00000"/>
                </a:solidFill>
              </a:rPr>
              <a:t>c</a:t>
            </a:r>
            <a:r>
              <a:rPr lang="zh-CN" altLang="en-US" dirty="0">
                <a:solidFill>
                  <a:srgbClr val="C00000"/>
                </a:solidFill>
              </a:rPr>
              <a:t>如果被删除，</a:t>
            </a:r>
            <a:r>
              <a:rPr lang="en-US" altLang="zh-CN" dirty="0">
                <a:solidFill>
                  <a:srgbClr val="C00000"/>
                </a:solidFill>
              </a:rPr>
              <a:t>a</a:t>
            </a:r>
            <a:r>
              <a:rPr lang="zh-CN" altLang="en-US" dirty="0">
                <a:solidFill>
                  <a:srgbClr val="C00000"/>
                </a:solidFill>
              </a:rPr>
              <a:t>变成无效链接</a:t>
            </a:r>
            <a:r>
              <a:rPr lang="zh-CN" altLang="en-US" dirty="0"/>
              <a:t>，不影响系统完整性也不能加复杂度</a:t>
            </a:r>
          </a:p>
        </p:txBody>
      </p:sp>
      <p:sp>
        <p:nvSpPr>
          <p:cNvPr id="5" name="标题 4">
            <a:extLst>
              <a:ext uri="{FF2B5EF4-FFF2-40B4-BE49-F238E27FC236}">
                <a16:creationId xmlns:a16="http://schemas.microsoft.com/office/drawing/2014/main" id="{308751A5-794C-2B08-D955-EBC6089F392C}"/>
              </a:ext>
            </a:extLst>
          </p:cNvPr>
          <p:cNvSpPr>
            <a:spLocks noGrp="1"/>
          </p:cNvSpPr>
          <p:nvPr>
            <p:ph type="title"/>
          </p:nvPr>
        </p:nvSpPr>
        <p:spPr/>
        <p:txBody>
          <a:bodyPr>
            <a:normAutofit/>
          </a:bodyPr>
          <a:lstStyle/>
          <a:p>
            <a:r>
              <a:rPr lang="zh-CN" altLang="en-US" dirty="0"/>
              <a:t>采用</a:t>
            </a:r>
            <a:r>
              <a:rPr lang="zh-CN" altLang="en-US" dirty="0">
                <a:solidFill>
                  <a:srgbClr val="C00000"/>
                </a:solidFill>
              </a:rPr>
              <a:t>符号链接</a:t>
            </a:r>
            <a:r>
              <a:rPr lang="zh-CN" altLang="en-US" dirty="0"/>
              <a:t>可较好解决问题</a:t>
            </a:r>
          </a:p>
        </p:txBody>
      </p:sp>
      <p:sp>
        <p:nvSpPr>
          <p:cNvPr id="8" name="内容占位符 7">
            <a:extLst>
              <a:ext uri="{FF2B5EF4-FFF2-40B4-BE49-F238E27FC236}">
                <a16:creationId xmlns:a16="http://schemas.microsoft.com/office/drawing/2014/main" id="{92C9C850-56D9-F587-CDCD-61C7E424B2D5}"/>
              </a:ext>
            </a:extLst>
          </p:cNvPr>
          <p:cNvSpPr>
            <a:spLocks noGrp="1"/>
          </p:cNvSpPr>
          <p:nvPr>
            <p:ph idx="1"/>
          </p:nvPr>
        </p:nvSpPr>
        <p:spPr/>
        <p:txBody>
          <a:bodyPr>
            <a:normAutofit/>
          </a:bodyPr>
          <a:lstStyle/>
          <a:p>
            <a:r>
              <a:rPr lang="zh-CN" altLang="en-US" sz="2400" dirty="0"/>
              <a:t>只有文件属主有指向</a:t>
            </a:r>
            <a:r>
              <a:rPr lang="en-US" altLang="zh-CN" sz="2400" dirty="0" err="1"/>
              <a:t>i</a:t>
            </a:r>
            <a:r>
              <a:rPr lang="zh-CN" altLang="en-US" sz="2400" dirty="0"/>
              <a:t>节点的指针</a:t>
            </a:r>
          </a:p>
          <a:p>
            <a:r>
              <a:rPr lang="zh-CN" altLang="en-US" sz="2400" dirty="0"/>
              <a:t>建立一个新文件类型</a:t>
            </a:r>
            <a:r>
              <a:rPr lang="en-US" altLang="zh-CN" sz="2400" dirty="0"/>
              <a:t>link</a:t>
            </a:r>
            <a:r>
              <a:rPr lang="zh-CN" altLang="en-US" sz="2400" dirty="0"/>
              <a:t>，用做目录管理</a:t>
            </a:r>
          </a:p>
          <a:p>
            <a:r>
              <a:rPr lang="zh-CN" altLang="en-US" sz="2400" dirty="0"/>
              <a:t>有共享需求的用户只了解找到共享文件的目录，而无指向</a:t>
            </a:r>
            <a:r>
              <a:rPr lang="en-US" altLang="zh-CN" sz="2400" dirty="0" err="1"/>
              <a:t>i</a:t>
            </a:r>
            <a:r>
              <a:rPr lang="zh-CN" altLang="en-US" sz="2400" dirty="0"/>
              <a:t>节点的指针</a:t>
            </a:r>
          </a:p>
          <a:p>
            <a:r>
              <a:rPr lang="zh-CN" altLang="en-US" sz="2400" b="1" dirty="0">
                <a:solidFill>
                  <a:srgbClr val="C00000"/>
                </a:solidFill>
              </a:rPr>
              <a:t>删除符号链接不会影响原文件</a:t>
            </a:r>
          </a:p>
          <a:p>
            <a:r>
              <a:rPr lang="zh-CN" altLang="en-US" sz="2400" dirty="0"/>
              <a:t>若</a:t>
            </a:r>
            <a:r>
              <a:rPr lang="zh-CN" altLang="en-US" sz="2400" dirty="0">
                <a:solidFill>
                  <a:srgbClr val="C00000"/>
                </a:solidFill>
              </a:rPr>
              <a:t>属主删除被链接的文件</a:t>
            </a:r>
            <a:r>
              <a:rPr lang="zh-CN" altLang="en-US" sz="2400" dirty="0"/>
              <a:t>，只能带来</a:t>
            </a:r>
            <a:r>
              <a:rPr lang="zh-CN" altLang="en-US" sz="2400" b="1" dirty="0">
                <a:solidFill>
                  <a:srgbClr val="C00000"/>
                </a:solidFill>
              </a:rPr>
              <a:t>链接文件找不到正确目录文件</a:t>
            </a:r>
            <a:r>
              <a:rPr lang="zh-CN" altLang="en-US" sz="2400" dirty="0"/>
              <a:t>，无大错</a:t>
            </a:r>
          </a:p>
          <a:p>
            <a:endParaRPr lang="zh-CN" altLang="en-US" sz="2400" dirty="0"/>
          </a:p>
          <a:p>
            <a:endParaRPr lang="zh-CN" altLang="en-US" sz="2400" dirty="0"/>
          </a:p>
        </p:txBody>
      </p:sp>
      <p:sp>
        <p:nvSpPr>
          <p:cNvPr id="9" name="灯片编号占位符 8">
            <a:extLst>
              <a:ext uri="{FF2B5EF4-FFF2-40B4-BE49-F238E27FC236}">
                <a16:creationId xmlns:a16="http://schemas.microsoft.com/office/drawing/2014/main" id="{B1E03254-47FD-47D4-6A5B-C24C8BDEEA76}"/>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0" name="组合 19"/>
          <p:cNvGrpSpPr/>
          <p:nvPr/>
        </p:nvGrpSpPr>
        <p:grpSpPr>
          <a:xfrm>
            <a:off x="2368897" y="5155762"/>
            <a:ext cx="4370049" cy="702130"/>
            <a:chOff x="844893" y="4298512"/>
            <a:chExt cx="4370049" cy="702130"/>
          </a:xfrm>
        </p:grpSpPr>
        <p:sp>
          <p:nvSpPr>
            <p:cNvPr id="25" name="内容占位符 2"/>
            <p:cNvSpPr txBox="1">
              <a:spLocks/>
            </p:cNvSpPr>
            <p:nvPr/>
          </p:nvSpPr>
          <p:spPr>
            <a:xfrm>
              <a:off x="1142976" y="4298512"/>
              <a:ext cx="135732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更多实践</a:t>
              </a:r>
            </a:p>
          </p:txBody>
        </p:sp>
        <p:sp>
          <p:nvSpPr>
            <p:cNvPr id="27" name="TextBox 26"/>
            <p:cNvSpPr txBox="1"/>
            <p:nvPr/>
          </p:nvSpPr>
          <p:spPr>
            <a:xfrm>
              <a:off x="844893" y="429851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28" name="图片 27" descr="小点1.png"/>
            <p:cNvPicPr>
              <a:picLocks noChangeAspect="1"/>
            </p:cNvPicPr>
            <p:nvPr/>
          </p:nvPicPr>
          <p:blipFill>
            <a:blip r:embed="rId2" cstate="print"/>
            <a:stretch>
              <a:fillRect/>
            </a:stretch>
          </p:blipFill>
          <p:spPr>
            <a:xfrm>
              <a:off x="1262422" y="4740296"/>
              <a:ext cx="151066" cy="148997"/>
            </a:xfrm>
            <a:prstGeom prst="rect">
              <a:avLst/>
            </a:prstGeom>
            <a:effectLst/>
          </p:spPr>
        </p:pic>
        <p:sp>
          <p:nvSpPr>
            <p:cNvPr id="31" name="内容占位符 2"/>
            <p:cNvSpPr txBox="1">
              <a:spLocks/>
            </p:cNvSpPr>
            <p:nvPr/>
          </p:nvSpPr>
          <p:spPr>
            <a:xfrm>
              <a:off x="1394985" y="4635520"/>
              <a:ext cx="381995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限制路径可遍历文件目录的数量</a:t>
              </a:r>
              <a:endParaRPr lang="en-US" altLang="zh-CN" dirty="0"/>
            </a:p>
          </p:txBody>
        </p:sp>
      </p:grpSp>
      <p:grpSp>
        <p:nvGrpSpPr>
          <p:cNvPr id="11" name="组合 10"/>
          <p:cNvGrpSpPr/>
          <p:nvPr/>
        </p:nvGrpSpPr>
        <p:grpSpPr>
          <a:xfrm>
            <a:off x="2368897" y="4184658"/>
            <a:ext cx="3512793" cy="428628"/>
            <a:chOff x="844893" y="3327408"/>
            <a:chExt cx="3512793" cy="428628"/>
          </a:xfrm>
        </p:grpSpPr>
        <p:sp>
          <p:nvSpPr>
            <p:cNvPr id="18" name="内容占位符 2"/>
            <p:cNvSpPr txBox="1">
              <a:spLocks/>
            </p:cNvSpPr>
            <p:nvPr/>
          </p:nvSpPr>
          <p:spPr>
            <a:xfrm>
              <a:off x="1142976" y="3327408"/>
              <a:ext cx="321471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如何保证没有循环？</a:t>
              </a:r>
              <a:endParaRPr lang="zh-CN" altLang="en-US" dirty="0">
                <a:solidFill>
                  <a:srgbClr val="C00000"/>
                </a:solidFill>
              </a:endParaRPr>
            </a:p>
          </p:txBody>
        </p:sp>
        <p:sp>
          <p:nvSpPr>
            <p:cNvPr id="19" name="TextBox 18"/>
            <p:cNvSpPr txBox="1"/>
            <p:nvPr/>
          </p:nvSpPr>
          <p:spPr>
            <a:xfrm>
              <a:off x="844893" y="332740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21" name="TextBox 4"/>
          <p:cNvSpPr txBox="1">
            <a:spLocks noChangeArrowheads="1"/>
          </p:cNvSpPr>
          <p:nvPr/>
        </p:nvSpPr>
        <p:spPr bwMode="auto">
          <a:xfrm>
            <a:off x="6284404" y="2080932"/>
            <a:ext cx="3039316" cy="1077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1600" b="1" dirty="0">
                <a:solidFill>
                  <a:prstClr val="black"/>
                </a:solidFill>
                <a:latin typeface="Courier New" panose="02070309020205020404" pitchFamily="49" charset="0"/>
                <a:cs typeface="Courier New" panose="02070309020205020404" pitchFamily="49" charset="0"/>
              </a:rPr>
              <a:t>/avi/book/avi/book/avi/book/avi/book/avi/book/avi/book/avi/book/avi/book/avi/…</a:t>
            </a:r>
          </a:p>
        </p:txBody>
      </p:sp>
      <p:grpSp>
        <p:nvGrpSpPr>
          <p:cNvPr id="12" name="组合 11"/>
          <p:cNvGrpSpPr/>
          <p:nvPr/>
        </p:nvGrpSpPr>
        <p:grpSpPr>
          <a:xfrm>
            <a:off x="2786422" y="4541848"/>
            <a:ext cx="5667032" cy="365122"/>
            <a:chOff x="1262422" y="3684598"/>
            <a:chExt cx="5667032" cy="365122"/>
          </a:xfrm>
        </p:grpSpPr>
        <p:pic>
          <p:nvPicPr>
            <p:cNvPr id="14" name="图片 13" descr="小点1.png"/>
            <p:cNvPicPr>
              <a:picLocks noChangeAspect="1"/>
            </p:cNvPicPr>
            <p:nvPr/>
          </p:nvPicPr>
          <p:blipFill>
            <a:blip r:embed="rId2" cstate="print"/>
            <a:stretch>
              <a:fillRect/>
            </a:stretch>
          </p:blipFill>
          <p:spPr>
            <a:xfrm>
              <a:off x="1262422" y="3789374"/>
              <a:ext cx="151066" cy="148997"/>
            </a:xfrm>
            <a:prstGeom prst="rect">
              <a:avLst/>
            </a:prstGeom>
            <a:effectLst/>
          </p:spPr>
        </p:pic>
        <p:sp>
          <p:nvSpPr>
            <p:cNvPr id="15" name="内容占位符 2"/>
            <p:cNvSpPr txBox="1">
              <a:spLocks/>
            </p:cNvSpPr>
            <p:nvPr/>
          </p:nvSpPr>
          <p:spPr>
            <a:xfrm>
              <a:off x="1394985" y="3684598"/>
              <a:ext cx="5534469"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只允许到文件的链接，不允许在子目录的链接</a:t>
              </a:r>
              <a:endParaRPr lang="en-US" altLang="zh-CN" dirty="0"/>
            </a:p>
          </p:txBody>
        </p:sp>
      </p:grpSp>
      <p:grpSp>
        <p:nvGrpSpPr>
          <p:cNvPr id="13" name="组合 12"/>
          <p:cNvGrpSpPr/>
          <p:nvPr/>
        </p:nvGrpSpPr>
        <p:grpSpPr>
          <a:xfrm>
            <a:off x="2786422" y="4847564"/>
            <a:ext cx="5381280" cy="365122"/>
            <a:chOff x="1262422" y="3990314"/>
            <a:chExt cx="5381280" cy="365122"/>
          </a:xfrm>
        </p:grpSpPr>
        <p:pic>
          <p:nvPicPr>
            <p:cNvPr id="16" name="图片 15" descr="小点1.png"/>
            <p:cNvPicPr>
              <a:picLocks noChangeAspect="1"/>
            </p:cNvPicPr>
            <p:nvPr/>
          </p:nvPicPr>
          <p:blipFill>
            <a:blip r:embed="rId2" cstate="print"/>
            <a:stretch>
              <a:fillRect/>
            </a:stretch>
          </p:blipFill>
          <p:spPr>
            <a:xfrm>
              <a:off x="1262422" y="4095090"/>
              <a:ext cx="151066" cy="148997"/>
            </a:xfrm>
            <a:prstGeom prst="rect">
              <a:avLst/>
            </a:prstGeom>
            <a:effectLst/>
          </p:spPr>
        </p:pic>
        <p:sp>
          <p:nvSpPr>
            <p:cNvPr id="17" name="内容占位符 2"/>
            <p:cNvSpPr txBox="1">
              <a:spLocks/>
            </p:cNvSpPr>
            <p:nvPr/>
          </p:nvSpPr>
          <p:spPr>
            <a:xfrm>
              <a:off x="1394985" y="3990314"/>
              <a:ext cx="524871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增加链接时，用循环检测算法确定是否合理</a:t>
              </a:r>
              <a:endParaRPr lang="en-US" altLang="zh-CN" dirty="0"/>
            </a:p>
          </p:txBody>
        </p:sp>
      </p:grpSp>
      <p:grpSp>
        <p:nvGrpSpPr>
          <p:cNvPr id="9" name="组合 8"/>
          <p:cNvGrpSpPr/>
          <p:nvPr/>
        </p:nvGrpSpPr>
        <p:grpSpPr>
          <a:xfrm>
            <a:off x="2452662" y="1718153"/>
            <a:ext cx="4071966" cy="2425231"/>
            <a:chOff x="928662" y="860899"/>
            <a:chExt cx="4071966" cy="2425231"/>
          </a:xfrm>
        </p:grpSpPr>
        <p:sp>
          <p:nvSpPr>
            <p:cNvPr id="37" name="矩形 36"/>
            <p:cNvSpPr/>
            <p:nvPr/>
          </p:nvSpPr>
          <p:spPr>
            <a:xfrm>
              <a:off x="1081061"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38" name="TextBox 37"/>
            <p:cNvSpPr txBox="1"/>
            <p:nvPr/>
          </p:nvSpPr>
          <p:spPr>
            <a:xfrm>
              <a:off x="1033438" y="1500180"/>
              <a:ext cx="46358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text</a:t>
              </a:r>
              <a:endParaRPr lang="zh-CN" altLang="en-US" sz="1100" b="1" dirty="0">
                <a:solidFill>
                  <a:srgbClr val="11576A"/>
                </a:solidFill>
                <a:latin typeface="微软雅黑"/>
                <a:ea typeface="微软雅黑"/>
              </a:endParaRPr>
            </a:p>
          </p:txBody>
        </p:sp>
        <p:sp>
          <p:nvSpPr>
            <p:cNvPr id="39" name="矩形 38"/>
            <p:cNvSpPr/>
            <p:nvPr/>
          </p:nvSpPr>
          <p:spPr>
            <a:xfrm>
              <a:off x="1438083"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0" name="TextBox 39"/>
            <p:cNvSpPr txBox="1"/>
            <p:nvPr/>
          </p:nvSpPr>
          <p:spPr>
            <a:xfrm>
              <a:off x="1369503" y="1500180"/>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sp>
          <p:nvSpPr>
            <p:cNvPr id="41" name="矩形 40"/>
            <p:cNvSpPr/>
            <p:nvPr/>
          </p:nvSpPr>
          <p:spPr>
            <a:xfrm>
              <a:off x="1793577"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2" name="TextBox 41"/>
            <p:cNvSpPr txBox="1"/>
            <p:nvPr/>
          </p:nvSpPr>
          <p:spPr>
            <a:xfrm>
              <a:off x="1710712" y="1500180"/>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43" name="矩形 42"/>
            <p:cNvSpPr/>
            <p:nvPr/>
          </p:nvSpPr>
          <p:spPr>
            <a:xfrm>
              <a:off x="2148615"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44" name="TextBox 43"/>
            <p:cNvSpPr txBox="1"/>
            <p:nvPr/>
          </p:nvSpPr>
          <p:spPr>
            <a:xfrm>
              <a:off x="2075910" y="15097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book</a:t>
              </a:r>
              <a:endParaRPr lang="zh-CN" altLang="en-US" sz="1100" b="1" spc="-150" dirty="0">
                <a:solidFill>
                  <a:srgbClr val="11576A"/>
                </a:solidFill>
                <a:latin typeface="微软雅黑"/>
                <a:ea typeface="微软雅黑"/>
              </a:endParaRPr>
            </a:p>
          </p:txBody>
        </p:sp>
        <p:grpSp>
          <p:nvGrpSpPr>
            <p:cNvPr id="61" name="组合 60"/>
            <p:cNvGrpSpPr/>
            <p:nvPr/>
          </p:nvGrpSpPr>
          <p:grpSpPr>
            <a:xfrm>
              <a:off x="1506511" y="1747501"/>
              <a:ext cx="214314" cy="403833"/>
              <a:chOff x="3176581" y="4486287"/>
              <a:chExt cx="214314" cy="403833"/>
            </a:xfrm>
          </p:grpSpPr>
          <p:sp>
            <p:nvSpPr>
              <p:cNvPr id="62" name="椭圆 61"/>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3" name="直接箭头连接符 62"/>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65" name="椭圆 64"/>
            <p:cNvSpPr/>
            <p:nvPr/>
          </p:nvSpPr>
          <p:spPr>
            <a:xfrm>
              <a:off x="928662" y="1937020"/>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66" name="直接箭头连接符 65"/>
            <p:cNvCxnSpPr>
              <a:endCxn id="65" idx="7"/>
            </p:cNvCxnSpPr>
            <p:nvPr/>
          </p:nvCxnSpPr>
          <p:spPr>
            <a:xfrm rot="5400000">
              <a:off x="1070900" y="1788191"/>
              <a:ext cx="220905" cy="139524"/>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67" name="矩形 66"/>
            <p:cNvSpPr/>
            <p:nvPr/>
          </p:nvSpPr>
          <p:spPr>
            <a:xfrm>
              <a:off x="3075818"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69" name="矩形 68"/>
            <p:cNvSpPr/>
            <p:nvPr/>
          </p:nvSpPr>
          <p:spPr>
            <a:xfrm>
              <a:off x="3432840"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0" name="TextBox 69"/>
            <p:cNvSpPr txBox="1"/>
            <p:nvPr/>
          </p:nvSpPr>
          <p:spPr>
            <a:xfrm>
              <a:off x="3364260" y="1500180"/>
              <a:ext cx="48763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mail</a:t>
              </a:r>
              <a:endParaRPr lang="zh-CN" altLang="en-US" sz="1100" b="1" dirty="0">
                <a:solidFill>
                  <a:srgbClr val="11576A"/>
                </a:solidFill>
                <a:latin typeface="微软雅黑"/>
                <a:ea typeface="微软雅黑"/>
              </a:endParaRPr>
            </a:p>
          </p:txBody>
        </p:sp>
        <p:sp>
          <p:nvSpPr>
            <p:cNvPr id="71" name="矩形 70"/>
            <p:cNvSpPr/>
            <p:nvPr/>
          </p:nvSpPr>
          <p:spPr>
            <a:xfrm>
              <a:off x="3788334"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3" name="矩形 72"/>
            <p:cNvSpPr/>
            <p:nvPr/>
          </p:nvSpPr>
          <p:spPr>
            <a:xfrm>
              <a:off x="4143372" y="1527559"/>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4" name="TextBox 73"/>
            <p:cNvSpPr txBox="1"/>
            <p:nvPr/>
          </p:nvSpPr>
          <p:spPr>
            <a:xfrm>
              <a:off x="4089717" y="1500180"/>
              <a:ext cx="45236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hyp</a:t>
              </a:r>
              <a:endParaRPr lang="zh-CN" altLang="en-US" sz="1100" b="1" dirty="0">
                <a:solidFill>
                  <a:srgbClr val="11576A"/>
                </a:solidFill>
                <a:latin typeface="微软雅黑"/>
                <a:ea typeface="微软雅黑"/>
              </a:endParaRPr>
            </a:p>
          </p:txBody>
        </p:sp>
        <p:grpSp>
          <p:nvGrpSpPr>
            <p:cNvPr id="81" name="组合 80"/>
            <p:cNvGrpSpPr/>
            <p:nvPr/>
          </p:nvGrpSpPr>
          <p:grpSpPr>
            <a:xfrm>
              <a:off x="3501268" y="1747501"/>
              <a:ext cx="214314" cy="403833"/>
              <a:chOff x="3176581" y="4486287"/>
              <a:chExt cx="214314" cy="403833"/>
            </a:xfrm>
          </p:grpSpPr>
          <p:sp>
            <p:nvSpPr>
              <p:cNvPr id="82" name="椭圆 81"/>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83" name="直接箭头连接符 82"/>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30" name="矩形 29"/>
            <p:cNvSpPr/>
            <p:nvPr/>
          </p:nvSpPr>
          <p:spPr>
            <a:xfrm>
              <a:off x="2634023"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32" name="TextBox 31"/>
            <p:cNvSpPr txBox="1"/>
            <p:nvPr/>
          </p:nvSpPr>
          <p:spPr>
            <a:xfrm>
              <a:off x="2659431" y="860899"/>
              <a:ext cx="31451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tc</a:t>
              </a:r>
              <a:endParaRPr lang="zh-CN" altLang="en-US" sz="1100" b="1" dirty="0">
                <a:solidFill>
                  <a:srgbClr val="11576A"/>
                </a:solidFill>
                <a:latin typeface="微软雅黑"/>
                <a:ea typeface="微软雅黑"/>
              </a:endParaRPr>
            </a:p>
          </p:txBody>
        </p:sp>
        <p:sp>
          <p:nvSpPr>
            <p:cNvPr id="35" name="TextBox 34"/>
            <p:cNvSpPr txBox="1"/>
            <p:nvPr/>
          </p:nvSpPr>
          <p:spPr>
            <a:xfrm>
              <a:off x="1843069" y="860899"/>
              <a:ext cx="436338"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00" dirty="0">
                  <a:solidFill>
                    <a:srgbClr val="11576A"/>
                  </a:solidFill>
                  <a:latin typeface="微软雅黑"/>
                  <a:ea typeface="微软雅黑"/>
                </a:rPr>
                <a:t>root</a:t>
              </a:r>
              <a:endParaRPr lang="zh-CN" altLang="en-US" sz="1100" b="1" spc="-100" dirty="0">
                <a:solidFill>
                  <a:srgbClr val="11576A"/>
                </a:solidFill>
                <a:latin typeface="微软雅黑"/>
                <a:ea typeface="微软雅黑"/>
              </a:endParaRPr>
            </a:p>
          </p:txBody>
        </p:sp>
        <p:sp>
          <p:nvSpPr>
            <p:cNvPr id="87" name="矩形 86"/>
            <p:cNvSpPr/>
            <p:nvPr/>
          </p:nvSpPr>
          <p:spPr>
            <a:xfrm>
              <a:off x="2994581"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8" name="TextBox 87"/>
            <p:cNvSpPr txBox="1"/>
            <p:nvPr/>
          </p:nvSpPr>
          <p:spPr>
            <a:xfrm>
              <a:off x="2967596" y="860899"/>
              <a:ext cx="40748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jim</a:t>
              </a:r>
              <a:endParaRPr lang="zh-CN" altLang="en-US" sz="1100" b="1" dirty="0">
                <a:solidFill>
                  <a:srgbClr val="11576A"/>
                </a:solidFill>
                <a:latin typeface="微软雅黑"/>
                <a:ea typeface="微软雅黑"/>
              </a:endParaRPr>
            </a:p>
          </p:txBody>
        </p:sp>
        <p:sp>
          <p:nvSpPr>
            <p:cNvPr id="89" name="矩形 88"/>
            <p:cNvSpPr/>
            <p:nvPr/>
          </p:nvSpPr>
          <p:spPr>
            <a:xfrm>
              <a:off x="2279407" y="883186"/>
              <a:ext cx="357190" cy="212728"/>
            </a:xfrm>
            <a:prstGeom prst="rect">
              <a:avLst/>
            </a:prstGeom>
            <a:gradFill>
              <a:gsLst>
                <a:gs pos="100000">
                  <a:srgbClr val="FDD000"/>
                </a:gs>
                <a:gs pos="0">
                  <a:srgbClr val="FFF9B1"/>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90" name="TextBox 89"/>
            <p:cNvSpPr txBox="1"/>
            <p:nvPr/>
          </p:nvSpPr>
          <p:spPr>
            <a:xfrm>
              <a:off x="2252422" y="860899"/>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avi</a:t>
              </a:r>
              <a:endParaRPr lang="zh-CN" altLang="en-US" sz="1100" b="1" dirty="0">
                <a:solidFill>
                  <a:srgbClr val="11576A"/>
                </a:solidFill>
                <a:latin typeface="微软雅黑"/>
                <a:ea typeface="微软雅黑"/>
              </a:endParaRPr>
            </a:p>
          </p:txBody>
        </p:sp>
        <p:grpSp>
          <p:nvGrpSpPr>
            <p:cNvPr id="92" name="组合 91"/>
            <p:cNvGrpSpPr/>
            <p:nvPr/>
          </p:nvGrpSpPr>
          <p:grpSpPr>
            <a:xfrm>
              <a:off x="2708035" y="1101081"/>
              <a:ext cx="214314" cy="403833"/>
              <a:chOff x="3176581" y="4486287"/>
              <a:chExt cx="214314" cy="403833"/>
            </a:xfrm>
          </p:grpSpPr>
          <p:sp>
            <p:nvSpPr>
              <p:cNvPr id="93" name="椭圆 92"/>
              <p:cNvSpPr/>
              <p:nvPr/>
            </p:nvSpPr>
            <p:spPr>
              <a:xfrm>
                <a:off x="3176581" y="467580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4" name="直接箭头连接符 93"/>
              <p:cNvCxnSpPr/>
              <p:nvPr/>
            </p:nvCxnSpPr>
            <p:spPr>
              <a:xfrm rot="16200000" flipH="1">
                <a:off x="3189962" y="457628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grpSp>
        <p:sp>
          <p:nvSpPr>
            <p:cNvPr id="100" name="矩形 99"/>
            <p:cNvSpPr/>
            <p:nvPr/>
          </p:nvSpPr>
          <p:spPr>
            <a:xfrm>
              <a:off x="2652697"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1" name="TextBox 100"/>
            <p:cNvSpPr txBox="1"/>
            <p:nvPr/>
          </p:nvSpPr>
          <p:spPr>
            <a:xfrm>
              <a:off x="2643174" y="2634976"/>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srgbClr val="11576A"/>
                  </a:solidFill>
                  <a:latin typeface="微软雅黑"/>
                  <a:ea typeface="微软雅黑"/>
                </a:rPr>
                <a:t>avi</a:t>
              </a:r>
              <a:endParaRPr lang="zh-CN" altLang="en-US" sz="1100" b="1" dirty="0">
                <a:solidFill>
                  <a:srgbClr val="11576A"/>
                </a:solidFill>
                <a:latin typeface="微软雅黑"/>
                <a:ea typeface="微软雅黑"/>
              </a:endParaRPr>
            </a:p>
          </p:txBody>
        </p:sp>
        <p:sp>
          <p:nvSpPr>
            <p:cNvPr id="102" name="矩形 101"/>
            <p:cNvSpPr/>
            <p:nvPr/>
          </p:nvSpPr>
          <p:spPr>
            <a:xfrm>
              <a:off x="3009719"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5" name="椭圆 104"/>
            <p:cNvSpPr/>
            <p:nvPr/>
          </p:nvSpPr>
          <p:spPr>
            <a:xfrm>
              <a:off x="3078147"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06" name="直接箭头连接符 105"/>
            <p:cNvCxnSpPr/>
            <p:nvPr/>
          </p:nvCxnSpPr>
          <p:spPr>
            <a:xfrm rot="16200000" flipH="1">
              <a:off x="3091528" y="2972297"/>
              <a:ext cx="180000" cy="0"/>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07" name="矩形 106"/>
            <p:cNvSpPr/>
            <p:nvPr/>
          </p:nvSpPr>
          <p:spPr>
            <a:xfrm>
              <a:off x="4106187"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09" name="矩形 108"/>
            <p:cNvSpPr/>
            <p:nvPr/>
          </p:nvSpPr>
          <p:spPr>
            <a:xfrm>
              <a:off x="4463209" y="2662355"/>
              <a:ext cx="357190" cy="212728"/>
            </a:xfrm>
            <a:prstGeom prst="rect">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110" name="TextBox 109"/>
            <p:cNvSpPr txBox="1"/>
            <p:nvPr/>
          </p:nvSpPr>
          <p:spPr>
            <a:xfrm>
              <a:off x="4423204" y="2644501"/>
              <a:ext cx="43954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a:solidFill>
                    <a:srgbClr val="11576A"/>
                  </a:solidFill>
                  <a:latin typeface="微软雅黑"/>
                  <a:ea typeface="微软雅黑"/>
                </a:rPr>
                <a:t>hex</a:t>
              </a:r>
              <a:endParaRPr lang="zh-CN" altLang="en-US" sz="1100" b="1" dirty="0">
                <a:solidFill>
                  <a:srgbClr val="11576A"/>
                </a:solidFill>
                <a:latin typeface="微软雅黑"/>
                <a:ea typeface="微软雅黑"/>
              </a:endParaRPr>
            </a:p>
          </p:txBody>
        </p:sp>
        <p:sp>
          <p:nvSpPr>
            <p:cNvPr id="112" name="椭圆 111"/>
            <p:cNvSpPr/>
            <p:nvPr/>
          </p:nvSpPr>
          <p:spPr>
            <a:xfrm>
              <a:off x="4786314"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13" name="直接箭头连接符 112"/>
            <p:cNvCxnSpPr>
              <a:endCxn id="112" idx="1"/>
            </p:cNvCxnSpPr>
            <p:nvPr/>
          </p:nvCxnSpPr>
          <p:spPr>
            <a:xfrm rot="16200000" flipH="1">
              <a:off x="4615907" y="2901408"/>
              <a:ext cx="220905" cy="182682"/>
            </a:xfrm>
            <a:prstGeom prst="straightConnector1">
              <a:avLst/>
            </a:prstGeom>
            <a:ln w="28575">
              <a:solidFill>
                <a:srgbClr val="11576A"/>
              </a:solidFill>
              <a:headEnd w="med" len="sm"/>
              <a:tailEnd type="triangle" w="med" len="sm"/>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a:off x="3000364" y="15097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book</a:t>
              </a:r>
              <a:endParaRPr lang="zh-CN" altLang="en-US" sz="1100" b="1" spc="-150" dirty="0">
                <a:solidFill>
                  <a:srgbClr val="11576A"/>
                </a:solidFill>
                <a:latin typeface="微软雅黑"/>
                <a:ea typeface="微软雅黑"/>
              </a:endParaRPr>
            </a:p>
          </p:txBody>
        </p:sp>
        <p:sp>
          <p:nvSpPr>
            <p:cNvPr id="115" name="TextBox 114"/>
            <p:cNvSpPr txBox="1"/>
            <p:nvPr/>
          </p:nvSpPr>
          <p:spPr>
            <a:xfrm>
              <a:off x="3695694" y="1500180"/>
              <a:ext cx="505267" cy="253916"/>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50" b="1" spc="-150" dirty="0" err="1">
                  <a:solidFill>
                    <a:srgbClr val="11576A"/>
                  </a:solidFill>
                  <a:latin typeface="微软雅黑"/>
                  <a:ea typeface="微软雅黑"/>
                </a:rPr>
                <a:t>unhex</a:t>
              </a:r>
              <a:endParaRPr lang="zh-CN" altLang="en-US" sz="1050" b="1" spc="-150" dirty="0">
                <a:solidFill>
                  <a:srgbClr val="11576A"/>
                </a:solidFill>
                <a:latin typeface="微软雅黑"/>
                <a:ea typeface="微软雅黑"/>
              </a:endParaRPr>
            </a:p>
          </p:txBody>
        </p:sp>
        <p:sp>
          <p:nvSpPr>
            <p:cNvPr id="116" name="TextBox 115"/>
            <p:cNvSpPr txBox="1"/>
            <p:nvPr/>
          </p:nvSpPr>
          <p:spPr>
            <a:xfrm>
              <a:off x="2915896" y="2638755"/>
              <a:ext cx="494046"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srgbClr val="11576A"/>
                  </a:solidFill>
                  <a:latin typeface="微软雅黑"/>
                  <a:ea typeface="微软雅黑"/>
                </a:rPr>
                <a:t>count</a:t>
              </a:r>
              <a:endParaRPr lang="zh-CN" altLang="en-US" sz="1100" b="1" spc="-150" dirty="0">
                <a:solidFill>
                  <a:srgbClr val="11576A"/>
                </a:solidFill>
                <a:latin typeface="微软雅黑"/>
                <a:ea typeface="微软雅黑"/>
              </a:endParaRPr>
            </a:p>
          </p:txBody>
        </p:sp>
        <p:sp>
          <p:nvSpPr>
            <p:cNvPr id="117" name="TextBox 116"/>
            <p:cNvSpPr txBox="1"/>
            <p:nvPr/>
          </p:nvSpPr>
          <p:spPr>
            <a:xfrm>
              <a:off x="4019546" y="2633747"/>
              <a:ext cx="505267" cy="253916"/>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050" b="1" spc="-150" dirty="0" err="1">
                  <a:solidFill>
                    <a:srgbClr val="11576A"/>
                  </a:solidFill>
                  <a:latin typeface="微软雅黑"/>
                  <a:ea typeface="微软雅黑"/>
                </a:rPr>
                <a:t>unhex</a:t>
              </a:r>
              <a:endParaRPr lang="zh-CN" altLang="en-US" sz="1050" b="1" spc="-150" dirty="0">
                <a:solidFill>
                  <a:srgbClr val="11576A"/>
                </a:solidFill>
                <a:latin typeface="微软雅黑"/>
                <a:ea typeface="微软雅黑"/>
              </a:endParaRPr>
            </a:p>
          </p:txBody>
        </p:sp>
        <p:sp>
          <p:nvSpPr>
            <p:cNvPr id="119" name="椭圆 118"/>
            <p:cNvSpPr/>
            <p:nvPr/>
          </p:nvSpPr>
          <p:spPr>
            <a:xfrm>
              <a:off x="3857620" y="3071816"/>
              <a:ext cx="214314" cy="214314"/>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122" name="直接箭头连接符 121"/>
            <p:cNvCxnSpPr>
              <a:stCxn id="117" idx="2"/>
              <a:endCxn id="119" idx="7"/>
            </p:cNvCxnSpPr>
            <p:nvPr/>
          </p:nvCxnSpPr>
          <p:spPr>
            <a:xfrm rot="5400000">
              <a:off x="4048595" y="2879616"/>
              <a:ext cx="215539" cy="231632"/>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接箭头连接符 123"/>
            <p:cNvCxnSpPr>
              <a:stCxn id="115" idx="2"/>
              <a:endCxn id="119" idx="0"/>
            </p:cNvCxnSpPr>
            <p:nvPr/>
          </p:nvCxnSpPr>
          <p:spPr>
            <a:xfrm rot="16200000" flipH="1">
              <a:off x="3297692" y="2404731"/>
              <a:ext cx="1317720" cy="1644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接箭头连接符 125"/>
            <p:cNvCxnSpPr>
              <a:stCxn id="74" idx="2"/>
            </p:cNvCxnSpPr>
            <p:nvPr/>
          </p:nvCxnSpPr>
          <p:spPr>
            <a:xfrm rot="16200000" flipH="1">
              <a:off x="3946895" y="2130795"/>
              <a:ext cx="886160" cy="14814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接箭头连接符 127"/>
            <p:cNvCxnSpPr>
              <a:stCxn id="90" idx="2"/>
            </p:cNvCxnSpPr>
            <p:nvPr/>
          </p:nvCxnSpPr>
          <p:spPr>
            <a:xfrm rot="5400000">
              <a:off x="1918279" y="987311"/>
              <a:ext cx="393871" cy="664267"/>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接箭头连接符 129"/>
            <p:cNvCxnSpPr>
              <a:stCxn id="88" idx="2"/>
              <a:endCxn id="70" idx="0"/>
            </p:cNvCxnSpPr>
            <p:nvPr/>
          </p:nvCxnSpPr>
          <p:spPr>
            <a:xfrm rot="16200000" flipH="1">
              <a:off x="3200872" y="1092974"/>
              <a:ext cx="377671" cy="436739"/>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接箭头连接符 131"/>
            <p:cNvCxnSpPr>
              <a:stCxn id="44" idx="2"/>
            </p:cNvCxnSpPr>
            <p:nvPr/>
          </p:nvCxnSpPr>
          <p:spPr>
            <a:xfrm rot="16200000" flipH="1">
              <a:off x="2052944" y="2030083"/>
              <a:ext cx="849965" cy="332428"/>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接箭头连接符 133"/>
            <p:cNvCxnSpPr>
              <a:stCxn id="114" idx="2"/>
            </p:cNvCxnSpPr>
            <p:nvPr/>
          </p:nvCxnSpPr>
          <p:spPr>
            <a:xfrm rot="5400000">
              <a:off x="2690431" y="2090784"/>
              <a:ext cx="865205" cy="226266"/>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rot="16200000" flipH="1">
              <a:off x="1237735" y="2466433"/>
              <a:ext cx="1440000"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38" name="直接箭头连接符 137"/>
            <p:cNvCxnSpPr/>
            <p:nvPr/>
          </p:nvCxnSpPr>
          <p:spPr>
            <a:xfrm>
              <a:off x="1955781" y="3173734"/>
              <a:ext cx="1116000"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接连接符 139"/>
            <p:cNvCxnSpPr>
              <a:stCxn id="101" idx="2"/>
            </p:cNvCxnSpPr>
            <p:nvPr/>
          </p:nvCxnSpPr>
          <p:spPr>
            <a:xfrm rot="5400000">
              <a:off x="2774298" y="2960387"/>
              <a:ext cx="127602"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2" name="直接连接符 141"/>
            <p:cNvCxnSpPr/>
            <p:nvPr/>
          </p:nvCxnSpPr>
          <p:spPr>
            <a:xfrm flipH="1">
              <a:off x="2211846" y="3016197"/>
              <a:ext cx="643207" cy="0"/>
            </a:xfrm>
            <a:prstGeom prst="line">
              <a:avLst/>
            </a:prstGeom>
            <a:ln w="28575">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44" name="直接箭头连接符 143"/>
            <p:cNvCxnSpPr/>
            <p:nvPr/>
          </p:nvCxnSpPr>
          <p:spPr>
            <a:xfrm rot="5400000" flipH="1" flipV="1">
              <a:off x="1591805" y="2376813"/>
              <a:ext cx="1262065"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3309694" y="1718153"/>
            <a:ext cx="1237685" cy="2163289"/>
            <a:chOff x="1785690" y="860899"/>
            <a:chExt cx="1237685" cy="2163289"/>
          </a:xfrm>
        </p:grpSpPr>
        <p:grpSp>
          <p:nvGrpSpPr>
            <p:cNvPr id="2" name="组合 1"/>
            <p:cNvGrpSpPr/>
            <p:nvPr/>
          </p:nvGrpSpPr>
          <p:grpSpPr>
            <a:xfrm>
              <a:off x="2633525" y="2643333"/>
              <a:ext cx="389850" cy="261610"/>
              <a:chOff x="2415477" y="1011145"/>
              <a:chExt cx="389850" cy="261610"/>
            </a:xfrm>
          </p:grpSpPr>
          <p:sp>
            <p:nvSpPr>
              <p:cNvPr id="75" name="矩形 74"/>
              <p:cNvSpPr/>
              <p:nvPr/>
            </p:nvSpPr>
            <p:spPr>
              <a:xfrm>
                <a:off x="2431807" y="1035586"/>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6" name="TextBox 89"/>
              <p:cNvSpPr txBox="1"/>
              <p:nvPr/>
            </p:nvSpPr>
            <p:spPr>
              <a:xfrm>
                <a:off x="2415477" y="1011145"/>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avi</a:t>
                </a:r>
                <a:endParaRPr lang="zh-CN" altLang="en-US" sz="1100" b="1" dirty="0">
                  <a:solidFill>
                    <a:prstClr val="black"/>
                  </a:solidFill>
                  <a:latin typeface="微软雅黑"/>
                  <a:ea typeface="微软雅黑"/>
                </a:endParaRPr>
              </a:p>
            </p:txBody>
          </p:sp>
        </p:grpSp>
        <p:grpSp>
          <p:nvGrpSpPr>
            <p:cNvPr id="3" name="组合 2"/>
            <p:cNvGrpSpPr/>
            <p:nvPr/>
          </p:nvGrpSpPr>
          <p:grpSpPr>
            <a:xfrm>
              <a:off x="2097014" y="1509705"/>
              <a:ext cx="471604" cy="261610"/>
              <a:chOff x="2243808" y="1662105"/>
              <a:chExt cx="471604" cy="261610"/>
            </a:xfrm>
          </p:grpSpPr>
          <p:sp>
            <p:nvSpPr>
              <p:cNvPr id="78" name="矩形 77"/>
              <p:cNvSpPr/>
              <p:nvPr/>
            </p:nvSpPr>
            <p:spPr>
              <a:xfrm>
                <a:off x="2301015" y="1679959"/>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79" name="TextBox 43"/>
              <p:cNvSpPr txBox="1"/>
              <p:nvPr/>
            </p:nvSpPr>
            <p:spPr>
              <a:xfrm>
                <a:off x="2243808" y="1662105"/>
                <a:ext cx="471604"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spc="-150" dirty="0">
                    <a:solidFill>
                      <a:prstClr val="black"/>
                    </a:solidFill>
                    <a:latin typeface="微软雅黑"/>
                    <a:ea typeface="微软雅黑"/>
                  </a:rPr>
                  <a:t>book</a:t>
                </a:r>
                <a:endParaRPr lang="zh-CN" altLang="en-US" sz="1100" b="1" spc="-150" dirty="0">
                  <a:solidFill>
                    <a:prstClr val="black"/>
                  </a:solidFill>
                  <a:latin typeface="微软雅黑"/>
                  <a:ea typeface="微软雅黑"/>
                </a:endParaRPr>
              </a:p>
            </p:txBody>
          </p:sp>
        </p:grpSp>
        <p:grpSp>
          <p:nvGrpSpPr>
            <p:cNvPr id="4" name="组合 3"/>
            <p:cNvGrpSpPr/>
            <p:nvPr/>
          </p:nvGrpSpPr>
          <p:grpSpPr>
            <a:xfrm>
              <a:off x="2265915" y="860899"/>
              <a:ext cx="389850" cy="261610"/>
              <a:chOff x="2795574" y="2790314"/>
              <a:chExt cx="389850" cy="261610"/>
            </a:xfrm>
          </p:grpSpPr>
          <p:sp>
            <p:nvSpPr>
              <p:cNvPr id="84" name="矩形 83"/>
              <p:cNvSpPr/>
              <p:nvPr/>
            </p:nvSpPr>
            <p:spPr>
              <a:xfrm>
                <a:off x="2805097" y="2814755"/>
                <a:ext cx="357190" cy="212728"/>
              </a:xfrm>
              <a:prstGeom prst="rect">
                <a:avLst/>
              </a:pr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dirty="0">
                  <a:solidFill>
                    <a:prstClr val="black"/>
                  </a:solidFill>
                  <a:latin typeface="MS PGothic"/>
                  <a:ea typeface="微软雅黑"/>
                </a:endParaRPr>
              </a:p>
            </p:txBody>
          </p:sp>
          <p:sp>
            <p:nvSpPr>
              <p:cNvPr id="85" name="TextBox 100"/>
              <p:cNvSpPr txBox="1"/>
              <p:nvPr/>
            </p:nvSpPr>
            <p:spPr>
              <a:xfrm>
                <a:off x="2795574" y="2790314"/>
                <a:ext cx="389850" cy="261610"/>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sz="1100" b="1" dirty="0" err="1">
                    <a:solidFill>
                      <a:prstClr val="black"/>
                    </a:solidFill>
                    <a:latin typeface="微软雅黑"/>
                    <a:ea typeface="微软雅黑"/>
                  </a:rPr>
                  <a:t>avi</a:t>
                </a:r>
                <a:endParaRPr lang="zh-CN" altLang="en-US" sz="1100" b="1" dirty="0">
                  <a:solidFill>
                    <a:prstClr val="black"/>
                  </a:solidFill>
                  <a:latin typeface="微软雅黑"/>
                  <a:ea typeface="微软雅黑"/>
                </a:endParaRPr>
              </a:p>
            </p:txBody>
          </p:sp>
        </p:grpSp>
        <p:cxnSp>
          <p:nvCxnSpPr>
            <p:cNvPr id="86" name="直接箭头连接符 85"/>
            <p:cNvCxnSpPr/>
            <p:nvPr/>
          </p:nvCxnSpPr>
          <p:spPr>
            <a:xfrm rot="5400000">
              <a:off x="1920888" y="980200"/>
              <a:ext cx="393871" cy="6642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rot="16200000" flipH="1">
              <a:off x="2051218" y="2020531"/>
              <a:ext cx="849965" cy="33242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199078" y="1745780"/>
              <a:ext cx="643207" cy="1278408"/>
              <a:chOff x="2357158" y="1898180"/>
              <a:chExt cx="643207" cy="1278408"/>
            </a:xfrm>
          </p:grpSpPr>
          <p:cxnSp>
            <p:nvCxnSpPr>
              <p:cNvPr id="96" name="直接连接符 95"/>
              <p:cNvCxnSpPr/>
              <p:nvPr/>
            </p:nvCxnSpPr>
            <p:spPr>
              <a:xfrm rot="5400000">
                <a:off x="2926698" y="3112787"/>
                <a:ext cx="12760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flipH="1">
                <a:off x="2357158" y="3168597"/>
                <a:ext cx="64320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rot="5400000" flipH="1" flipV="1">
                <a:off x="1744205" y="2529213"/>
                <a:ext cx="126206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2" name="标题 21">
            <a:extLst>
              <a:ext uri="{FF2B5EF4-FFF2-40B4-BE49-F238E27FC236}">
                <a16:creationId xmlns:a16="http://schemas.microsoft.com/office/drawing/2014/main" id="{8425261A-CDE3-A31A-E900-5DAC4671C7AF}"/>
              </a:ext>
            </a:extLst>
          </p:cNvPr>
          <p:cNvSpPr>
            <a:spLocks noGrp="1"/>
          </p:cNvSpPr>
          <p:nvPr>
            <p:ph type="title"/>
          </p:nvPr>
        </p:nvSpPr>
        <p:spPr/>
        <p:txBody>
          <a:bodyPr>
            <a:normAutofit/>
          </a:bodyPr>
          <a:lstStyle/>
          <a:p>
            <a:r>
              <a:rPr lang="zh-CN" altLang="en-US" dirty="0"/>
              <a:t>文件目录中的循环</a:t>
            </a:r>
          </a:p>
        </p:txBody>
      </p:sp>
      <p:sp>
        <p:nvSpPr>
          <p:cNvPr id="24" name="灯片编号占位符 23">
            <a:extLst>
              <a:ext uri="{FF2B5EF4-FFF2-40B4-BE49-F238E27FC236}">
                <a16:creationId xmlns:a16="http://schemas.microsoft.com/office/drawing/2014/main" id="{A5167480-EB31-B0C4-FE0C-43A1CEAB555F}"/>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19</a:t>
            </a:fld>
            <a:endParaRPr lang="zh-CN" altLang="en-US" dirty="0"/>
          </a:p>
        </p:txBody>
      </p:sp>
    </p:spTree>
    <p:extLst>
      <p:ext uri="{BB962C8B-B14F-4D97-AF65-F5344CB8AC3E}">
        <p14:creationId xmlns:p14="http://schemas.microsoft.com/office/powerpoint/2010/main" val="101289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1000"/>
                                        <p:tgtEl>
                                          <p:spTgt spid="10"/>
                                        </p:tgtEl>
                                      </p:cBhvr>
                                    </p:animEffect>
                                  </p:childTnLst>
                                </p:cTn>
                              </p:par>
                            </p:childTnLst>
                          </p:cTn>
                        </p:par>
                        <p:par>
                          <p:cTn id="12" fill="hold">
                            <p:stCondLst>
                              <p:cond delay="1500"/>
                            </p:stCondLst>
                            <p:childTnLst>
                              <p:par>
                                <p:cTn id="13" presetID="35" presetClass="emph" presetSubtype="0" repeatCount="indefinite" fill="hold" nodeType="afterEffect">
                                  <p:stCondLst>
                                    <p:cond delay="0"/>
                                  </p:stCondLst>
                                  <p:childTnLst>
                                    <p:anim calcmode="discrete" valueType="str">
                                      <p:cBhvr>
                                        <p:cTn id="14" dur="500" fill="hold"/>
                                        <p:tgtEl>
                                          <p:spTgt spid="1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left)">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lef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wipe(left)">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left)">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1B478-B87F-E205-7630-0A237FAA049A}"/>
              </a:ext>
            </a:extLst>
          </p:cNvPr>
          <p:cNvSpPr>
            <a:spLocks noGrp="1"/>
          </p:cNvSpPr>
          <p:nvPr>
            <p:ph type="title"/>
          </p:nvPr>
        </p:nvSpPr>
        <p:spPr>
          <a:prstGeom prst="rect">
            <a:avLst/>
          </a:prstGeom>
        </p:spPr>
        <p:txBody>
          <a:bodyPr/>
          <a:lstStyle/>
          <a:p>
            <a:r>
              <a:rPr lang="zh-CN" altLang="en-US" dirty="0"/>
              <a:t>前情提要</a:t>
            </a:r>
          </a:p>
        </p:txBody>
      </p:sp>
      <p:sp>
        <p:nvSpPr>
          <p:cNvPr id="3" name="内容占位符 2">
            <a:extLst>
              <a:ext uri="{FF2B5EF4-FFF2-40B4-BE49-F238E27FC236}">
                <a16:creationId xmlns:a16="http://schemas.microsoft.com/office/drawing/2014/main" id="{356496CB-1BF2-BF31-8EDF-C7343A706198}"/>
              </a:ext>
            </a:extLst>
          </p:cNvPr>
          <p:cNvSpPr>
            <a:spLocks noGrp="1"/>
          </p:cNvSpPr>
          <p:nvPr>
            <p:ph idx="1"/>
          </p:nvPr>
        </p:nvSpPr>
        <p:spPr>
          <a:xfrm>
            <a:off x="695399" y="1569766"/>
            <a:ext cx="10801200" cy="4667546"/>
          </a:xfrm>
          <a:prstGeom prst="rect">
            <a:avLst/>
          </a:prstGeom>
        </p:spPr>
        <p:txBody>
          <a:bodyPr>
            <a:normAutofit fontScale="55000" lnSpcReduction="20000"/>
          </a:bodyPr>
          <a:lstStyle/>
          <a:p>
            <a:pPr eaLnBrk="1" hangingPunct="1">
              <a:lnSpc>
                <a:spcPct val="120000"/>
              </a:lnSpc>
            </a:pPr>
            <a:r>
              <a:rPr lang="zh-CN" altLang="en-US" dirty="0"/>
              <a:t>文件系统是将</a:t>
            </a:r>
            <a:r>
              <a:rPr lang="zh-CN" altLang="en-US" dirty="0">
                <a:solidFill>
                  <a:srgbClr val="FF0000"/>
                </a:solidFill>
              </a:rPr>
              <a:t>固定大小的块数据</a:t>
            </a:r>
            <a:r>
              <a:rPr lang="zh-CN" altLang="en-US" dirty="0"/>
              <a:t>（扇区）组织成</a:t>
            </a:r>
            <a:r>
              <a:rPr lang="zh-CN" altLang="en-US" dirty="0">
                <a:solidFill>
                  <a:srgbClr val="FF0000"/>
                </a:solidFill>
              </a:rPr>
              <a:t>任意长度</a:t>
            </a:r>
            <a:r>
              <a:rPr lang="zh-CN" altLang="en-US" dirty="0"/>
              <a:t>（文件，或者磁带）的数据结构，并提供增删改查机制的方法。参考数据结构课程，会有连续、链表、树等模式</a:t>
            </a:r>
            <a:endParaRPr lang="en-US" altLang="zh-CN" dirty="0"/>
          </a:p>
          <a:p>
            <a:pPr eaLnBrk="1" hangingPunct="1">
              <a:lnSpc>
                <a:spcPct val="120000"/>
              </a:lnSpc>
            </a:pPr>
            <a:r>
              <a:rPr lang="zh-CN" altLang="en-US" dirty="0"/>
              <a:t>文件夹是文件的索引，其中保存了文件名，以及其他附属信息</a:t>
            </a:r>
            <a:endParaRPr lang="en-US" altLang="zh-CN" dirty="0"/>
          </a:p>
          <a:p>
            <a:pPr eaLnBrk="1" hangingPunct="1">
              <a:lnSpc>
                <a:spcPct val="120000"/>
              </a:lnSpc>
            </a:pPr>
            <a:r>
              <a:rPr lang="zh-CN" altLang="en-US" dirty="0"/>
              <a:t>文件夹也是一个文件，也需要存在磁盘上</a:t>
            </a:r>
            <a:endParaRPr lang="en-US" altLang="zh-CN" dirty="0"/>
          </a:p>
          <a:p>
            <a:pPr eaLnBrk="1" hangingPunct="1">
              <a:lnSpc>
                <a:spcPct val="120000"/>
              </a:lnSpc>
            </a:pPr>
            <a:r>
              <a:rPr lang="zh-CN" altLang="en-US" dirty="0"/>
              <a:t>一个磁盘（分区）上所有的文件都按树状组织，打开一个磁盘，就需要找到树根。为此，树根存在了磁盘固定的位置上</a:t>
            </a:r>
            <a:endParaRPr lang="en-US" altLang="zh-CN" dirty="0"/>
          </a:p>
          <a:p>
            <a:pPr eaLnBrk="1" hangingPunct="1">
              <a:lnSpc>
                <a:spcPct val="120000"/>
              </a:lnSpc>
            </a:pPr>
            <a:r>
              <a:rPr lang="zh-CN" altLang="en-US" dirty="0"/>
              <a:t>文件系统需要处理的最重要的问题之一是</a:t>
            </a:r>
            <a:r>
              <a:rPr lang="zh-CN" altLang="en-US" dirty="0">
                <a:solidFill>
                  <a:srgbClr val="FF0000"/>
                </a:solidFill>
              </a:rPr>
              <a:t>性能差异</a:t>
            </a:r>
            <a:r>
              <a:rPr lang="zh-CN" altLang="en-US" dirty="0"/>
              <a:t>。因为磁盘和内存、</a:t>
            </a:r>
            <a:r>
              <a:rPr lang="en-US" altLang="zh-CN" dirty="0"/>
              <a:t>CPU</a:t>
            </a:r>
            <a:r>
              <a:rPr lang="zh-CN" altLang="en-US" dirty="0"/>
              <a:t>之间存在数万倍以上的性能带差，因此需要借助内存设计若干种缓存机制以尽可能的减少对磁盘的读写操作</a:t>
            </a:r>
            <a:endParaRPr lang="en-US" altLang="zh-CN" dirty="0"/>
          </a:p>
          <a:p>
            <a:pPr eaLnBrk="1" hangingPunct="1">
              <a:lnSpc>
                <a:spcPct val="120000"/>
              </a:lnSpc>
            </a:pPr>
            <a:r>
              <a:rPr lang="zh-CN" altLang="en-US" dirty="0"/>
              <a:t>打开文件句柄、文件指针用于暂存</a:t>
            </a:r>
            <a:r>
              <a:rPr lang="zh-CN" altLang="en-US" dirty="0">
                <a:solidFill>
                  <a:srgbClr val="FF0000"/>
                </a:solidFill>
              </a:rPr>
              <a:t>文件的位置</a:t>
            </a:r>
            <a:r>
              <a:rPr lang="zh-CN" altLang="en-US" dirty="0"/>
              <a:t>，以及上次读取的位置，以避免反复读磁盘查找</a:t>
            </a:r>
            <a:endParaRPr lang="en-US" altLang="zh-CN" dirty="0"/>
          </a:p>
          <a:p>
            <a:pPr eaLnBrk="1" hangingPunct="1">
              <a:lnSpc>
                <a:spcPct val="120000"/>
              </a:lnSpc>
            </a:pPr>
            <a:r>
              <a:rPr lang="zh-CN" altLang="en-US" dirty="0"/>
              <a:t>文件系统中设置了</a:t>
            </a:r>
            <a:r>
              <a:rPr lang="zh-CN" altLang="en-US" dirty="0">
                <a:solidFill>
                  <a:srgbClr val="FF0000"/>
                </a:solidFill>
              </a:rPr>
              <a:t>数据缓存</a:t>
            </a:r>
            <a:r>
              <a:rPr lang="zh-CN" altLang="en-US" dirty="0"/>
              <a:t>机制，以期待尽可能利用数据的局部性，减少重复的读操作，合并相临的写操作</a:t>
            </a:r>
            <a:endParaRPr lang="en-US" altLang="zh-CN" dirty="0"/>
          </a:p>
          <a:p>
            <a:pPr eaLnBrk="1" hangingPunct="1">
              <a:lnSpc>
                <a:spcPct val="120000"/>
              </a:lnSpc>
            </a:pPr>
            <a:r>
              <a:rPr lang="zh-CN" altLang="en-US" dirty="0"/>
              <a:t>文件系统的缓存机制与虚拟内存机制存在很强的关联性和相似性，因此两个机制合并为一套</a:t>
            </a:r>
            <a:r>
              <a:rPr lang="zh-CN" altLang="en-US" dirty="0">
                <a:solidFill>
                  <a:srgbClr val="FF0000"/>
                </a:solidFill>
              </a:rPr>
              <a:t>页面缓存</a:t>
            </a:r>
            <a:r>
              <a:rPr lang="en-US" altLang="zh-CN" dirty="0"/>
              <a:t>(page cache)</a:t>
            </a:r>
            <a:r>
              <a:rPr lang="zh-CN" altLang="en-US" dirty="0"/>
              <a:t>机制，以</a:t>
            </a:r>
            <a:r>
              <a:rPr lang="en-US" altLang="zh-CN" dirty="0" err="1"/>
              <a:t>4K</a:t>
            </a:r>
            <a:r>
              <a:rPr lang="zh-CN" altLang="en-US" dirty="0"/>
              <a:t>为单位缓存数据，并按照访问时间频度判定数据写回的时机</a:t>
            </a:r>
            <a:endParaRPr lang="en-US" altLang="zh-CN" dirty="0"/>
          </a:p>
          <a:p>
            <a:pPr eaLnBrk="1" hangingPunct="1">
              <a:lnSpc>
                <a:spcPct val="120000"/>
              </a:lnSpc>
            </a:pPr>
            <a:r>
              <a:rPr lang="zh-CN" altLang="en-US" dirty="0"/>
              <a:t>与</a:t>
            </a:r>
            <a:r>
              <a:rPr lang="en-US" altLang="zh-CN" dirty="0"/>
              <a:t>Cache</a:t>
            </a:r>
            <a:r>
              <a:rPr lang="zh-CN" altLang="en-US" dirty="0"/>
              <a:t>一样，缓存机制放大了读区域，延后了写操作。放大的读区域造成的代价可以被批量读掩盖，延后的写操作给系统带来了很多的困扰，最典型的情况是写回时无法知道数据的优先级和来源等语义</a:t>
            </a:r>
            <a:endParaRPr lang="en-US" altLang="zh-CN" dirty="0"/>
          </a:p>
          <a:p>
            <a:pPr eaLnBrk="1" hangingPunct="1">
              <a:lnSpc>
                <a:spcPct val="120000"/>
              </a:lnSpc>
            </a:pPr>
            <a:r>
              <a:rPr lang="zh-CN" altLang="en-US" dirty="0"/>
              <a:t>为了优化文件系统的性能，</a:t>
            </a:r>
            <a:r>
              <a:rPr lang="en-US" altLang="zh-CN" dirty="0"/>
              <a:t>OS</a:t>
            </a:r>
            <a:r>
              <a:rPr lang="zh-CN" altLang="en-US" dirty="0"/>
              <a:t>做了很多的优化，其中之一是预取机制。但是预取目前只能简单的判定程序读写文件的</a:t>
            </a:r>
            <a:r>
              <a:rPr lang="zh-CN" altLang="en-US" dirty="0">
                <a:solidFill>
                  <a:srgbClr val="FF0000"/>
                </a:solidFill>
              </a:rPr>
              <a:t>线性趋势</a:t>
            </a:r>
            <a:r>
              <a:rPr lang="zh-CN" altLang="en-US" dirty="0"/>
              <a:t>，无法实现对复杂趋势的拟合</a:t>
            </a:r>
            <a:endParaRPr lang="en-US" altLang="zh-CN" dirty="0"/>
          </a:p>
          <a:p>
            <a:pPr eaLnBrk="1" hangingPunct="1">
              <a:lnSpc>
                <a:spcPct val="120000"/>
              </a:lnSpc>
            </a:pPr>
            <a:r>
              <a:rPr lang="zh-CN" altLang="en-US" dirty="0"/>
              <a:t>除了缓存外，另一个优化的手段是尽可以发挥硬件的性能。例如，可以将</a:t>
            </a:r>
            <a:r>
              <a:rPr lang="zh-CN" altLang="en-US" dirty="0">
                <a:solidFill>
                  <a:srgbClr val="FF0000"/>
                </a:solidFill>
              </a:rPr>
              <a:t>多个硬盘组成阵列</a:t>
            </a:r>
            <a:r>
              <a:rPr lang="zh-CN" altLang="en-US" dirty="0"/>
              <a:t>，以提升系统的总体带宽，提高容错性；也可以</a:t>
            </a:r>
            <a:r>
              <a:rPr lang="zh-CN" altLang="en-US" dirty="0">
                <a:solidFill>
                  <a:srgbClr val="FF0000"/>
                </a:solidFill>
              </a:rPr>
              <a:t>减少磁头的移动</a:t>
            </a:r>
            <a:r>
              <a:rPr lang="zh-CN" altLang="en-US" dirty="0"/>
              <a:t>，以减少磁盘数据读写过程中的延迟。</a:t>
            </a:r>
          </a:p>
        </p:txBody>
      </p:sp>
      <p:sp>
        <p:nvSpPr>
          <p:cNvPr id="7" name="灯片编号占位符 6">
            <a:extLst>
              <a:ext uri="{FF2B5EF4-FFF2-40B4-BE49-F238E27FC236}">
                <a16:creationId xmlns:a16="http://schemas.microsoft.com/office/drawing/2014/main" id="{617E7E99-F91F-EC8F-D0B2-CA37B4A1A772}"/>
              </a:ext>
            </a:extLst>
          </p:cNvPr>
          <p:cNvSpPr>
            <a:spLocks noGrp="1"/>
          </p:cNvSpPr>
          <p:nvPr>
            <p:ph type="sldNum" sz="quarter" idx="12"/>
          </p:nvPr>
        </p:nvSpPr>
        <p:spPr>
          <a:xfrm>
            <a:off x="9448800" y="6525344"/>
            <a:ext cx="2743200" cy="326571"/>
          </a:xfrm>
        </p:spPr>
        <p:txBody>
          <a:bodyPr/>
          <a:lstStyle/>
          <a:p>
            <a:pPr marL="0" marR="0" lvl="0" indent="0" algn="r" defTabSz="914400" rtl="0" eaLnBrk="0" fontAlgn="base" latinLnBrk="0" hangingPunct="0">
              <a:lnSpc>
                <a:spcPct val="80000"/>
              </a:lnSpc>
              <a:spcBef>
                <a:spcPct val="20000"/>
              </a:spcBef>
              <a:spcAft>
                <a:spcPct val="0"/>
              </a:spcAft>
              <a:buClrTx/>
              <a:buSzPct val="80000"/>
              <a:buFont typeface="Wingdings" panose="05000000000000000000" pitchFamily="2" charset="2"/>
              <a:buNone/>
              <a:tabLst/>
              <a:defRPr/>
            </a:pPr>
            <a:fld id="{7209BB76-661F-4F23-A2E6-DCF093FEDF36}" type="slidenum">
              <a:rPr kumimoji="0" lang="zh-CN" altLang="en-US" sz="1600" b="1" i="0" u="none" strike="noStrike" kern="1200" cap="none" spc="0" normalizeH="0" baseline="0" noProof="0" smtClean="0">
                <a:ln>
                  <a:noFill/>
                </a:ln>
                <a:solidFill>
                  <a:srgbClr val="FFFFFF"/>
                </a:solidFill>
                <a:effectLst/>
                <a:uLnTx/>
                <a:uFillTx/>
                <a:latin typeface="微软雅黑" panose="020B0503020204020204" pitchFamily="34" charset="-122"/>
                <a:ea typeface="微软雅黑" panose="020B0503020204020204" pitchFamily="34" charset="-122"/>
                <a:cs typeface="+mn-cs"/>
              </a:rPr>
              <a:pPr marL="0" marR="0" lvl="0" indent="0" algn="r" defTabSz="914400" rtl="0" eaLnBrk="0" fontAlgn="base" latinLnBrk="0" hangingPunct="0">
                <a:lnSpc>
                  <a:spcPct val="80000"/>
                </a:lnSpc>
                <a:spcBef>
                  <a:spcPct val="20000"/>
                </a:spcBef>
                <a:spcAft>
                  <a:spcPct val="0"/>
                </a:spcAft>
                <a:buClrTx/>
                <a:buSzPct val="80000"/>
                <a:buFont typeface="Wingdings" panose="05000000000000000000" pitchFamily="2" charset="2"/>
                <a:buNone/>
                <a:tabLst/>
                <a:defRPr/>
              </a:pPr>
              <a:t>2</a:t>
            </a:fld>
            <a:endParaRPr kumimoji="0" lang="zh-CN" altLang="en-US" sz="16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21241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8CB3E7B-2DFB-360F-3963-78A5DB2CA8F9}"/>
              </a:ext>
            </a:extLst>
          </p:cNvPr>
          <p:cNvSpPr>
            <a:spLocks noGrp="1"/>
          </p:cNvSpPr>
          <p:nvPr>
            <p:ph type="title"/>
          </p:nvPr>
        </p:nvSpPr>
        <p:spPr/>
        <p:txBody>
          <a:bodyPr>
            <a:normAutofit/>
          </a:bodyPr>
          <a:lstStyle/>
          <a:p>
            <a:r>
              <a:rPr lang="zh-CN" altLang="en-US" dirty="0"/>
              <a:t>文件共享还需要访问类型和权限的支持</a:t>
            </a:r>
          </a:p>
        </p:txBody>
      </p:sp>
      <p:sp>
        <p:nvSpPr>
          <p:cNvPr id="5" name="内容占位符 4">
            <a:extLst>
              <a:ext uri="{FF2B5EF4-FFF2-40B4-BE49-F238E27FC236}">
                <a16:creationId xmlns:a16="http://schemas.microsoft.com/office/drawing/2014/main" id="{8084D541-A442-69C7-EA5D-6DA7DC4F34E8}"/>
              </a:ext>
            </a:extLst>
          </p:cNvPr>
          <p:cNvSpPr>
            <a:spLocks noGrp="1"/>
          </p:cNvSpPr>
          <p:nvPr>
            <p:ph idx="1"/>
          </p:nvPr>
        </p:nvSpPr>
        <p:spPr/>
        <p:txBody>
          <a:bodyPr/>
          <a:lstStyle/>
          <a:p>
            <a:r>
              <a:rPr lang="zh-CN" altLang="en-US" sz="2400" dirty="0">
                <a:latin typeface="Times New Roman" panose="02020603050405020304" pitchFamily="18" charset="0"/>
              </a:rPr>
              <a:t>在具有共享机制文件系统中，要设置文件访问类型及文件权限，才可保证多个用户间的有效文件共享</a:t>
            </a:r>
            <a:endParaRPr lang="en-US" altLang="zh-CN" sz="2400" dirty="0">
              <a:latin typeface="Times New Roman" panose="02020603050405020304" pitchFamily="18" charset="0"/>
            </a:endParaRPr>
          </a:p>
          <a:p>
            <a:pPr eaLnBrk="1" hangingPunct="1">
              <a:lnSpc>
                <a:spcPct val="100000"/>
              </a:lnSpc>
            </a:pPr>
            <a:r>
              <a:rPr lang="zh-CN" altLang="en-US" sz="2400" dirty="0"/>
              <a:t>文件访问类型：</a:t>
            </a:r>
          </a:p>
          <a:p>
            <a:pPr lvl="1" eaLnBrk="1" hangingPunct="1">
              <a:lnSpc>
                <a:spcPct val="100000"/>
              </a:lnSpc>
            </a:pPr>
            <a:r>
              <a:rPr lang="zh-CN" altLang="en-US" dirty="0"/>
              <a:t>读</a:t>
            </a:r>
            <a:r>
              <a:rPr lang="en-US" altLang="zh-CN" dirty="0"/>
              <a:t>read：</a:t>
            </a:r>
            <a:r>
              <a:rPr lang="zh-CN" altLang="en-US" dirty="0"/>
              <a:t>可读出文件内容；</a:t>
            </a:r>
          </a:p>
          <a:p>
            <a:pPr lvl="1" eaLnBrk="1" hangingPunct="1">
              <a:lnSpc>
                <a:spcPct val="100000"/>
              </a:lnSpc>
            </a:pPr>
            <a:r>
              <a:rPr lang="zh-CN" altLang="en-US" dirty="0"/>
              <a:t>写</a:t>
            </a:r>
            <a:r>
              <a:rPr lang="en-US" altLang="zh-CN" dirty="0"/>
              <a:t>write（</a:t>
            </a:r>
            <a:r>
              <a:rPr lang="zh-CN" altLang="en-US" dirty="0"/>
              <a:t>修改</a:t>
            </a:r>
            <a:r>
              <a:rPr lang="en-US" altLang="zh-CN" dirty="0"/>
              <a:t>update</a:t>
            </a:r>
            <a:r>
              <a:rPr lang="zh-CN" altLang="en-US" dirty="0"/>
              <a:t>或添加</a:t>
            </a:r>
            <a:r>
              <a:rPr lang="en-US" altLang="zh-CN" dirty="0"/>
              <a:t>append）：</a:t>
            </a:r>
            <a:r>
              <a:rPr lang="zh-CN" altLang="en-US" dirty="0"/>
              <a:t>可把数据写入文件；</a:t>
            </a:r>
          </a:p>
          <a:p>
            <a:pPr lvl="1" eaLnBrk="1" hangingPunct="1">
              <a:lnSpc>
                <a:spcPct val="100000"/>
              </a:lnSpc>
            </a:pPr>
            <a:r>
              <a:rPr lang="zh-CN" altLang="en-US" dirty="0"/>
              <a:t>执行</a:t>
            </a:r>
            <a:r>
              <a:rPr lang="en-US" altLang="zh-CN" dirty="0"/>
              <a:t>execute：</a:t>
            </a:r>
            <a:r>
              <a:rPr lang="zh-CN" altLang="en-US" dirty="0"/>
              <a:t>可由系统读出文件内容，作为代码执行；</a:t>
            </a:r>
          </a:p>
          <a:p>
            <a:pPr lvl="1" eaLnBrk="1" hangingPunct="1">
              <a:lnSpc>
                <a:spcPct val="100000"/>
              </a:lnSpc>
            </a:pPr>
            <a:r>
              <a:rPr lang="zh-CN" altLang="en-US" dirty="0"/>
              <a:t>删除</a:t>
            </a:r>
            <a:r>
              <a:rPr lang="en-US" altLang="zh-CN" dirty="0"/>
              <a:t>delete：</a:t>
            </a:r>
            <a:r>
              <a:rPr lang="zh-CN" altLang="en-US" dirty="0"/>
              <a:t>可删除文件；</a:t>
            </a:r>
          </a:p>
          <a:p>
            <a:pPr lvl="1" eaLnBrk="1" hangingPunct="1">
              <a:lnSpc>
                <a:spcPct val="100000"/>
              </a:lnSpc>
            </a:pPr>
            <a:r>
              <a:rPr lang="zh-CN" altLang="en-US" dirty="0"/>
              <a:t>修改访问权限</a:t>
            </a:r>
            <a:r>
              <a:rPr lang="en-US" altLang="zh-CN" dirty="0"/>
              <a:t>change protection：</a:t>
            </a:r>
            <a:r>
              <a:rPr lang="zh-CN" altLang="en-US" dirty="0"/>
              <a:t>修改文件属主或访问权限</a:t>
            </a:r>
          </a:p>
          <a:p>
            <a:endParaRPr lang="zh-CN" altLang="en-US" sz="2800" dirty="0">
              <a:latin typeface="Times New Roman" panose="02020603050405020304" pitchFamily="18" charset="0"/>
            </a:endParaRPr>
          </a:p>
          <a:p>
            <a:endParaRPr lang="zh-CN" altLang="en-US" dirty="0"/>
          </a:p>
        </p:txBody>
      </p:sp>
      <p:sp>
        <p:nvSpPr>
          <p:cNvPr id="6" name="灯片编号占位符 5">
            <a:extLst>
              <a:ext uri="{FF2B5EF4-FFF2-40B4-BE49-F238E27FC236}">
                <a16:creationId xmlns:a16="http://schemas.microsoft.com/office/drawing/2014/main" id="{20F4DC4D-48EF-3AE1-96FB-2775089AA6B2}"/>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20</a:t>
            </a:fld>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1" name="Group 5"/>
          <p:cNvGrpSpPr>
            <a:grpSpLocks/>
          </p:cNvGrpSpPr>
          <p:nvPr/>
        </p:nvGrpSpPr>
        <p:grpSpPr bwMode="auto">
          <a:xfrm>
            <a:off x="2718594" y="3919568"/>
            <a:ext cx="6400800" cy="2066577"/>
            <a:chOff x="864" y="2736"/>
            <a:chExt cx="4032" cy="1450"/>
          </a:xfrm>
        </p:grpSpPr>
        <p:sp>
          <p:nvSpPr>
            <p:cNvPr id="73732" name="Rectangle 6"/>
            <p:cNvSpPr>
              <a:spLocks noChangeArrowheads="1"/>
            </p:cNvSpPr>
            <p:nvPr/>
          </p:nvSpPr>
          <p:spPr bwMode="auto">
            <a:xfrm>
              <a:off x="864" y="2736"/>
              <a:ext cx="4032" cy="144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0"/>
                </a:spcBef>
                <a:buClrTx/>
                <a:buSzTx/>
                <a:buFontTx/>
                <a:buNone/>
              </a:pPr>
              <a:endParaRPr lang="zh-CN" altLang="en-US" sz="2000">
                <a:solidFill>
                  <a:schemeClr val="tx1"/>
                </a:solidFill>
                <a:latin typeface="Times New Roman" panose="02020603050405020304" pitchFamily="18" charset="0"/>
              </a:endParaRPr>
            </a:p>
          </p:txBody>
        </p:sp>
        <p:sp>
          <p:nvSpPr>
            <p:cNvPr id="73733" name="Line 7"/>
            <p:cNvSpPr>
              <a:spLocks noChangeShapeType="1"/>
            </p:cNvSpPr>
            <p:nvPr/>
          </p:nvSpPr>
          <p:spPr bwMode="auto">
            <a:xfrm>
              <a:off x="864" y="3072"/>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4" name="Line 8"/>
            <p:cNvSpPr>
              <a:spLocks noChangeShapeType="1"/>
            </p:cNvSpPr>
            <p:nvPr/>
          </p:nvSpPr>
          <p:spPr bwMode="auto">
            <a:xfrm>
              <a:off x="864" y="3456"/>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5" name="Line 9"/>
            <p:cNvSpPr>
              <a:spLocks noChangeShapeType="1"/>
            </p:cNvSpPr>
            <p:nvPr/>
          </p:nvSpPr>
          <p:spPr bwMode="auto">
            <a:xfrm>
              <a:off x="864" y="3888"/>
              <a:ext cx="40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6" name="Line 10"/>
            <p:cNvSpPr>
              <a:spLocks noChangeShapeType="1"/>
            </p:cNvSpPr>
            <p:nvPr/>
          </p:nvSpPr>
          <p:spPr bwMode="auto">
            <a:xfrm>
              <a:off x="1632"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7" name="Line 11"/>
            <p:cNvSpPr>
              <a:spLocks noChangeShapeType="1"/>
            </p:cNvSpPr>
            <p:nvPr/>
          </p:nvSpPr>
          <p:spPr bwMode="auto">
            <a:xfrm>
              <a:off x="2352"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8" name="Line 12"/>
            <p:cNvSpPr>
              <a:spLocks noChangeShapeType="1"/>
            </p:cNvSpPr>
            <p:nvPr/>
          </p:nvSpPr>
          <p:spPr bwMode="auto">
            <a:xfrm>
              <a:off x="3120"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39" name="Line 13"/>
            <p:cNvSpPr>
              <a:spLocks noChangeShapeType="1"/>
            </p:cNvSpPr>
            <p:nvPr/>
          </p:nvSpPr>
          <p:spPr bwMode="auto">
            <a:xfrm>
              <a:off x="3936" y="2736"/>
              <a:ext cx="0" cy="1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740" name="Text Box 14"/>
            <p:cNvSpPr txBox="1">
              <a:spLocks noChangeArrowheads="1"/>
            </p:cNvSpPr>
            <p:nvPr/>
          </p:nvSpPr>
          <p:spPr bwMode="auto">
            <a:xfrm>
              <a:off x="168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wang</a:t>
              </a:r>
              <a:endParaRPr lang="en-US" altLang="zh-CN" sz="2000">
                <a:solidFill>
                  <a:schemeClr val="tx1"/>
                </a:solidFill>
                <a:latin typeface="Times New Roman" panose="02020603050405020304" pitchFamily="18" charset="0"/>
              </a:endParaRPr>
            </a:p>
          </p:txBody>
        </p:sp>
        <p:sp>
          <p:nvSpPr>
            <p:cNvPr id="73741" name="Text Box 15"/>
            <p:cNvSpPr txBox="1">
              <a:spLocks noChangeArrowheads="1"/>
            </p:cNvSpPr>
            <p:nvPr/>
          </p:nvSpPr>
          <p:spPr bwMode="auto">
            <a:xfrm>
              <a:off x="240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liu</a:t>
              </a:r>
              <a:endParaRPr lang="en-US" altLang="zh-CN" sz="2000">
                <a:solidFill>
                  <a:schemeClr val="tx1"/>
                </a:solidFill>
                <a:latin typeface="Times New Roman" panose="02020603050405020304" pitchFamily="18" charset="0"/>
              </a:endParaRPr>
            </a:p>
          </p:txBody>
        </p:sp>
        <p:sp>
          <p:nvSpPr>
            <p:cNvPr id="73742" name="Text Box 16"/>
            <p:cNvSpPr txBox="1">
              <a:spLocks noChangeArrowheads="1"/>
            </p:cNvSpPr>
            <p:nvPr/>
          </p:nvSpPr>
          <p:spPr bwMode="auto">
            <a:xfrm>
              <a:off x="3168"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zhang</a:t>
              </a:r>
              <a:endParaRPr lang="en-US" altLang="zh-CN" sz="2000">
                <a:solidFill>
                  <a:schemeClr val="tx1"/>
                </a:solidFill>
                <a:latin typeface="Times New Roman" panose="02020603050405020304" pitchFamily="18" charset="0"/>
              </a:endParaRPr>
            </a:p>
          </p:txBody>
        </p:sp>
        <p:sp>
          <p:nvSpPr>
            <p:cNvPr id="73743" name="Text Box 17"/>
            <p:cNvSpPr txBox="1">
              <a:spLocks noChangeArrowheads="1"/>
            </p:cNvSpPr>
            <p:nvPr/>
          </p:nvSpPr>
          <p:spPr bwMode="auto">
            <a:xfrm>
              <a:off x="4080" y="2784"/>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zh-CN" sz="2000">
                  <a:solidFill>
                    <a:schemeClr val="tx1"/>
                  </a:solidFill>
                  <a:latin typeface="Times New Roman" panose="02020603050405020304" pitchFamily="18" charset="0"/>
                </a:rPr>
                <a:t>zhao</a:t>
              </a:r>
              <a:endParaRPr lang="en-US" altLang="zh-CN" sz="2000">
                <a:solidFill>
                  <a:schemeClr val="tx1"/>
                </a:solidFill>
                <a:latin typeface="Times New Roman" panose="02020603050405020304" pitchFamily="18" charset="0"/>
              </a:endParaRPr>
            </a:p>
          </p:txBody>
        </p:sp>
        <p:sp>
          <p:nvSpPr>
            <p:cNvPr id="73744" name="Text Box 18"/>
            <p:cNvSpPr txBox="1">
              <a:spLocks noChangeArrowheads="1"/>
            </p:cNvSpPr>
            <p:nvPr/>
          </p:nvSpPr>
          <p:spPr bwMode="auto">
            <a:xfrm>
              <a:off x="960" y="316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a.c</a:t>
              </a:r>
            </a:p>
          </p:txBody>
        </p:sp>
        <p:sp>
          <p:nvSpPr>
            <p:cNvPr id="73745" name="Text Box 19"/>
            <p:cNvSpPr txBox="1">
              <a:spLocks noChangeArrowheads="1"/>
            </p:cNvSpPr>
            <p:nvPr/>
          </p:nvSpPr>
          <p:spPr bwMode="auto">
            <a:xfrm>
              <a:off x="960" y="3600"/>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b.c</a:t>
              </a:r>
            </a:p>
          </p:txBody>
        </p:sp>
        <p:sp>
          <p:nvSpPr>
            <p:cNvPr id="73746" name="Text Box 20"/>
            <p:cNvSpPr txBox="1">
              <a:spLocks noChangeArrowheads="1"/>
            </p:cNvSpPr>
            <p:nvPr/>
          </p:nvSpPr>
          <p:spPr bwMode="auto">
            <a:xfrm>
              <a:off x="1008" y="3936"/>
              <a:ext cx="48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d.c</a:t>
              </a:r>
            </a:p>
          </p:txBody>
        </p:sp>
        <p:sp>
          <p:nvSpPr>
            <p:cNvPr id="73747" name="Text Box 21"/>
            <p:cNvSpPr txBox="1">
              <a:spLocks noChangeArrowheads="1"/>
            </p:cNvSpPr>
            <p:nvPr/>
          </p:nvSpPr>
          <p:spPr bwMode="auto">
            <a:xfrm>
              <a:off x="1680" y="316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RWE</a:t>
              </a:r>
            </a:p>
          </p:txBody>
        </p:sp>
        <p:sp>
          <p:nvSpPr>
            <p:cNvPr id="73748" name="Text Box 22"/>
            <p:cNvSpPr txBox="1">
              <a:spLocks noChangeArrowheads="1"/>
            </p:cNvSpPr>
            <p:nvPr/>
          </p:nvSpPr>
          <p:spPr bwMode="auto">
            <a:xfrm>
              <a:off x="2448"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49" name="Text Box 23"/>
            <p:cNvSpPr txBox="1">
              <a:spLocks noChangeArrowheads="1"/>
            </p:cNvSpPr>
            <p:nvPr/>
          </p:nvSpPr>
          <p:spPr bwMode="auto">
            <a:xfrm>
              <a:off x="3216"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0" name="Text Box 24"/>
            <p:cNvSpPr txBox="1">
              <a:spLocks noChangeArrowheads="1"/>
            </p:cNvSpPr>
            <p:nvPr/>
          </p:nvSpPr>
          <p:spPr bwMode="auto">
            <a:xfrm>
              <a:off x="4080" y="312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1" name="Text Box 25"/>
            <p:cNvSpPr txBox="1">
              <a:spLocks noChangeArrowheads="1"/>
            </p:cNvSpPr>
            <p:nvPr/>
          </p:nvSpPr>
          <p:spPr bwMode="auto">
            <a:xfrm>
              <a:off x="1680"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52" name="Text Box 26"/>
            <p:cNvSpPr txBox="1">
              <a:spLocks noChangeArrowheads="1"/>
            </p:cNvSpPr>
            <p:nvPr/>
          </p:nvSpPr>
          <p:spPr bwMode="auto">
            <a:xfrm>
              <a:off x="2400"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3" name="Text Box 27"/>
            <p:cNvSpPr txBox="1">
              <a:spLocks noChangeArrowheads="1"/>
            </p:cNvSpPr>
            <p:nvPr/>
          </p:nvSpPr>
          <p:spPr bwMode="auto">
            <a:xfrm>
              <a:off x="3216" y="3552"/>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RE</a:t>
              </a:r>
            </a:p>
          </p:txBody>
        </p:sp>
        <p:sp>
          <p:nvSpPr>
            <p:cNvPr id="73754" name="Text Box 28"/>
            <p:cNvSpPr txBox="1">
              <a:spLocks noChangeArrowheads="1"/>
            </p:cNvSpPr>
            <p:nvPr/>
          </p:nvSpPr>
          <p:spPr bwMode="auto">
            <a:xfrm>
              <a:off x="4080" y="3504"/>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RWE</a:t>
              </a:r>
            </a:p>
          </p:txBody>
        </p:sp>
        <p:sp>
          <p:nvSpPr>
            <p:cNvPr id="73755" name="Text Box 29"/>
            <p:cNvSpPr txBox="1">
              <a:spLocks noChangeArrowheads="1"/>
            </p:cNvSpPr>
            <p:nvPr/>
          </p:nvSpPr>
          <p:spPr bwMode="auto">
            <a:xfrm>
              <a:off x="1680" y="3840"/>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6" name="Text Box 30"/>
            <p:cNvSpPr txBox="1">
              <a:spLocks noChangeArrowheads="1"/>
            </p:cNvSpPr>
            <p:nvPr/>
          </p:nvSpPr>
          <p:spPr bwMode="auto">
            <a:xfrm>
              <a:off x="2448"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R</a:t>
              </a:r>
            </a:p>
          </p:txBody>
        </p:sp>
        <p:sp>
          <p:nvSpPr>
            <p:cNvPr id="73757" name="Text Box 31"/>
            <p:cNvSpPr txBox="1">
              <a:spLocks noChangeArrowheads="1"/>
            </p:cNvSpPr>
            <p:nvPr/>
          </p:nvSpPr>
          <p:spPr bwMode="auto">
            <a:xfrm>
              <a:off x="3216"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sp>
          <p:nvSpPr>
            <p:cNvPr id="73758" name="Text Box 32"/>
            <p:cNvSpPr txBox="1">
              <a:spLocks noChangeArrowheads="1"/>
            </p:cNvSpPr>
            <p:nvPr/>
          </p:nvSpPr>
          <p:spPr bwMode="auto">
            <a:xfrm>
              <a:off x="4080" y="3888"/>
              <a:ext cx="62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2000">
                  <a:solidFill>
                    <a:schemeClr val="tx1"/>
                  </a:solidFill>
                  <a:latin typeface="Times New Roman" panose="02020603050405020304" pitchFamily="18" charset="0"/>
                </a:rPr>
                <a:t>E</a:t>
              </a:r>
            </a:p>
          </p:txBody>
        </p:sp>
      </p:grpSp>
      <p:sp>
        <p:nvSpPr>
          <p:cNvPr id="73759" name="Text Box 33"/>
          <p:cNvSpPr txBox="1">
            <a:spLocks noChangeArrowheads="1"/>
          </p:cNvSpPr>
          <p:nvPr/>
        </p:nvSpPr>
        <p:spPr bwMode="auto">
          <a:xfrm>
            <a:off x="2495549" y="6136671"/>
            <a:ext cx="7200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50000"/>
              </a:spcBef>
              <a:buClrTx/>
              <a:buSzTx/>
              <a:buFontTx/>
              <a:buNone/>
            </a:pPr>
            <a:r>
              <a:rPr lang="zh-CN" altLang="en-US" sz="2000" dirty="0">
                <a:latin typeface="Times New Roman" panose="02020603050405020304" pitchFamily="18" charset="0"/>
              </a:rPr>
              <a:t>有共享访问时查询该矩阵</a:t>
            </a:r>
          </a:p>
        </p:txBody>
      </p:sp>
      <p:sp>
        <p:nvSpPr>
          <p:cNvPr id="4" name="标题 3">
            <a:extLst>
              <a:ext uri="{FF2B5EF4-FFF2-40B4-BE49-F238E27FC236}">
                <a16:creationId xmlns:a16="http://schemas.microsoft.com/office/drawing/2014/main" id="{B42BB032-171A-A8D7-3EAC-97F45C166EBA}"/>
              </a:ext>
            </a:extLst>
          </p:cNvPr>
          <p:cNvSpPr>
            <a:spLocks noGrp="1"/>
          </p:cNvSpPr>
          <p:nvPr>
            <p:ph type="title"/>
          </p:nvPr>
        </p:nvSpPr>
        <p:spPr/>
        <p:txBody>
          <a:bodyPr/>
          <a:lstStyle/>
          <a:p>
            <a:r>
              <a:rPr lang="zh-CN" altLang="en-US" dirty="0"/>
              <a:t>文件共享还需要访问类型和权限的支持</a:t>
            </a:r>
          </a:p>
        </p:txBody>
      </p:sp>
      <p:sp>
        <p:nvSpPr>
          <p:cNvPr id="5" name="内容占位符 4">
            <a:extLst>
              <a:ext uri="{FF2B5EF4-FFF2-40B4-BE49-F238E27FC236}">
                <a16:creationId xmlns:a16="http://schemas.microsoft.com/office/drawing/2014/main" id="{8AD9E2A3-116F-5051-976A-BBFBD5E5A8FB}"/>
              </a:ext>
            </a:extLst>
          </p:cNvPr>
          <p:cNvSpPr>
            <a:spLocks noGrp="1"/>
          </p:cNvSpPr>
          <p:nvPr>
            <p:ph idx="1"/>
          </p:nvPr>
        </p:nvSpPr>
        <p:spPr>
          <a:xfrm>
            <a:off x="695399" y="1569767"/>
            <a:ext cx="10873210" cy="2730802"/>
          </a:xfrm>
        </p:spPr>
        <p:txBody>
          <a:bodyPr/>
          <a:lstStyle/>
          <a:p>
            <a:pPr eaLnBrk="1" hangingPunct="1">
              <a:lnSpc>
                <a:spcPct val="100000"/>
              </a:lnSpc>
            </a:pPr>
            <a:r>
              <a:rPr lang="zh-CN" altLang="en-US" sz="2000" dirty="0"/>
              <a:t>管理用户类型范围：</a:t>
            </a:r>
          </a:p>
          <a:p>
            <a:pPr lvl="1" eaLnBrk="1" hangingPunct="1">
              <a:lnSpc>
                <a:spcPct val="100000"/>
              </a:lnSpc>
            </a:pPr>
            <a:r>
              <a:rPr lang="zh-CN" altLang="en-US" sz="2000" dirty="0"/>
              <a:t>指定用户</a:t>
            </a:r>
          </a:p>
          <a:p>
            <a:pPr lvl="1" eaLnBrk="1" hangingPunct="1">
              <a:lnSpc>
                <a:spcPct val="100000"/>
              </a:lnSpc>
            </a:pPr>
            <a:r>
              <a:rPr lang="zh-CN" altLang="en-US" sz="2000" dirty="0"/>
              <a:t>用户组</a:t>
            </a:r>
          </a:p>
          <a:p>
            <a:pPr lvl="1" eaLnBrk="1" hangingPunct="1">
              <a:lnSpc>
                <a:spcPct val="100000"/>
              </a:lnSpc>
            </a:pPr>
            <a:r>
              <a:rPr lang="zh-CN" altLang="en-US" sz="2000" dirty="0"/>
              <a:t>任意用户</a:t>
            </a:r>
          </a:p>
          <a:p>
            <a:pPr eaLnBrk="1" hangingPunct="1">
              <a:lnSpc>
                <a:spcPct val="100000"/>
              </a:lnSpc>
            </a:pPr>
            <a:r>
              <a:rPr lang="zh-CN" altLang="en-US" sz="2000" dirty="0"/>
              <a:t>访问类型和用户范围建立有机组合：</a:t>
            </a:r>
          </a:p>
          <a:p>
            <a:pPr lvl="1" eaLnBrk="1" hangingPunct="1">
              <a:lnSpc>
                <a:spcPct val="100000"/>
              </a:lnSpc>
            </a:pPr>
            <a:r>
              <a:rPr lang="zh-CN" altLang="en-US" sz="2000" dirty="0"/>
              <a:t>建立访问矩阵：矩阵中一维是包含的目录和文件，另一维是用户，每个元素是允许的访问方式</a:t>
            </a:r>
          </a:p>
          <a:p>
            <a:endParaRPr lang="zh-CN" altLang="en-US" dirty="0"/>
          </a:p>
        </p:txBody>
      </p:sp>
      <p:sp>
        <p:nvSpPr>
          <p:cNvPr id="6" name="灯片编号占位符 5">
            <a:extLst>
              <a:ext uri="{FF2B5EF4-FFF2-40B4-BE49-F238E27FC236}">
                <a16:creationId xmlns:a16="http://schemas.microsoft.com/office/drawing/2014/main" id="{A0F75119-3B29-FFF6-41D4-954111730438}"/>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21</a:t>
            </a:fld>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Line 6"/>
          <p:cNvSpPr>
            <a:spLocks noChangeShapeType="1"/>
          </p:cNvSpPr>
          <p:nvPr/>
        </p:nvSpPr>
        <p:spPr bwMode="auto">
          <a:xfrm>
            <a:off x="2135212" y="2491953"/>
            <a:ext cx="734536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3" name="Rectangle 7"/>
          <p:cNvSpPr>
            <a:spLocks noChangeArrowheads="1"/>
          </p:cNvSpPr>
          <p:nvPr/>
        </p:nvSpPr>
        <p:spPr bwMode="auto">
          <a:xfrm>
            <a:off x="2855934" y="1772816"/>
            <a:ext cx="719138"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4" name="Rectangle 9"/>
          <p:cNvSpPr>
            <a:spLocks noChangeArrowheads="1"/>
          </p:cNvSpPr>
          <p:nvPr/>
        </p:nvSpPr>
        <p:spPr bwMode="auto">
          <a:xfrm>
            <a:off x="4295800" y="1772816"/>
            <a:ext cx="719137"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5" name="Text Box 10"/>
          <p:cNvSpPr txBox="1">
            <a:spLocks noChangeArrowheads="1"/>
          </p:cNvSpPr>
          <p:nvPr/>
        </p:nvSpPr>
        <p:spPr bwMode="auto">
          <a:xfrm>
            <a:off x="5375297" y="1844253"/>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a:t>
            </a:r>
          </a:p>
        </p:txBody>
      </p:sp>
      <p:sp>
        <p:nvSpPr>
          <p:cNvPr id="11" name="Rectangle 7"/>
          <p:cNvSpPr>
            <a:spLocks noChangeArrowheads="1"/>
          </p:cNvSpPr>
          <p:nvPr/>
        </p:nvSpPr>
        <p:spPr bwMode="auto">
          <a:xfrm>
            <a:off x="3359271" y="3572842"/>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MINIX FS</a:t>
            </a:r>
            <a:endParaRPr lang="zh-CN" altLang="en-US" sz="1000" dirty="0">
              <a:latin typeface="Times New Roman" panose="02020603050405020304" pitchFamily="18" charset="0"/>
            </a:endParaRPr>
          </a:p>
        </p:txBody>
      </p:sp>
      <p:sp>
        <p:nvSpPr>
          <p:cNvPr id="12" name="Rectangle 7"/>
          <p:cNvSpPr>
            <a:spLocks noChangeArrowheads="1"/>
          </p:cNvSpPr>
          <p:nvPr/>
        </p:nvSpPr>
        <p:spPr bwMode="auto">
          <a:xfrm>
            <a:off x="4583407" y="3572842"/>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EXT FS</a:t>
            </a:r>
            <a:endParaRPr lang="zh-CN" altLang="en-US" sz="1000" dirty="0">
              <a:latin typeface="Times New Roman" panose="02020603050405020304" pitchFamily="18" charset="0"/>
            </a:endParaRPr>
          </a:p>
        </p:txBody>
      </p:sp>
      <p:sp>
        <p:nvSpPr>
          <p:cNvPr id="13" name="Rectangle 7"/>
          <p:cNvSpPr>
            <a:spLocks noChangeArrowheads="1"/>
          </p:cNvSpPr>
          <p:nvPr/>
        </p:nvSpPr>
        <p:spPr bwMode="auto">
          <a:xfrm>
            <a:off x="5735535" y="3572842"/>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Apple HFS</a:t>
            </a:r>
            <a:endParaRPr lang="zh-CN" altLang="en-US" sz="1000" dirty="0">
              <a:latin typeface="Times New Roman" panose="02020603050405020304" pitchFamily="18" charset="0"/>
            </a:endParaRPr>
          </a:p>
        </p:txBody>
      </p:sp>
      <p:sp>
        <p:nvSpPr>
          <p:cNvPr id="14" name="Rectangle 7"/>
          <p:cNvSpPr>
            <a:spLocks noChangeArrowheads="1"/>
          </p:cNvSpPr>
          <p:nvPr/>
        </p:nvSpPr>
        <p:spPr bwMode="auto">
          <a:xfrm>
            <a:off x="6959671" y="3572842"/>
            <a:ext cx="1008112" cy="503684"/>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000" dirty="0">
                <a:latin typeface="Times New Roman" panose="02020603050405020304" pitchFamily="18" charset="0"/>
              </a:rPr>
              <a:t>FAT FS</a:t>
            </a:r>
            <a:endParaRPr lang="zh-CN" altLang="en-US" sz="1000" dirty="0">
              <a:latin typeface="Times New Roman" panose="02020603050405020304" pitchFamily="18" charset="0"/>
            </a:endParaRPr>
          </a:p>
        </p:txBody>
      </p:sp>
      <p:sp>
        <p:nvSpPr>
          <p:cNvPr id="2" name="文本框 1"/>
          <p:cNvSpPr txBox="1"/>
          <p:nvPr/>
        </p:nvSpPr>
        <p:spPr>
          <a:xfrm>
            <a:off x="4151359" y="5156649"/>
            <a:ext cx="4824536" cy="535531"/>
          </a:xfrm>
          <a:prstGeom prst="rect">
            <a:avLst/>
          </a:prstGeom>
          <a:noFill/>
        </p:spPr>
        <p:txBody>
          <a:bodyPr wrap="square" rtlCol="0">
            <a:spAutoFit/>
          </a:bodyPr>
          <a:lstStyle/>
          <a:p>
            <a:pPr>
              <a:buNone/>
            </a:pPr>
            <a:r>
              <a:rPr lang="zh-CN" altLang="en-US" dirty="0"/>
              <a:t>如果文件系统各具特色，是不是每个应用程序都需要为不同的文件系统各自开发？</a:t>
            </a:r>
          </a:p>
        </p:txBody>
      </p:sp>
      <p:sp>
        <p:nvSpPr>
          <p:cNvPr id="16" name="文本框 15"/>
          <p:cNvSpPr txBox="1"/>
          <p:nvPr/>
        </p:nvSpPr>
        <p:spPr>
          <a:xfrm>
            <a:off x="4151359" y="5845254"/>
            <a:ext cx="4824536" cy="535531"/>
          </a:xfrm>
          <a:prstGeom prst="rect">
            <a:avLst/>
          </a:prstGeom>
          <a:noFill/>
        </p:spPr>
        <p:txBody>
          <a:bodyPr wrap="square" rtlCol="0">
            <a:spAutoFit/>
          </a:bodyPr>
          <a:lstStyle/>
          <a:p>
            <a:pPr>
              <a:buNone/>
            </a:pPr>
            <a:r>
              <a:rPr lang="zh-CN" altLang="en-US" dirty="0"/>
              <a:t>如果文件系统中的机制大同小异，是不是可以在多个系统间共享代码？</a:t>
            </a:r>
          </a:p>
        </p:txBody>
      </p:sp>
      <p:sp>
        <p:nvSpPr>
          <p:cNvPr id="17" name="Rectangle 7"/>
          <p:cNvSpPr>
            <a:spLocks noChangeArrowheads="1"/>
          </p:cNvSpPr>
          <p:nvPr/>
        </p:nvSpPr>
        <p:spPr bwMode="auto">
          <a:xfrm>
            <a:off x="4151359" y="2636366"/>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en-US" altLang="zh-CN" sz="1200" dirty="0" err="1">
                <a:latin typeface="Times New Roman" panose="02020603050405020304" pitchFamily="18" charset="0"/>
              </a:rPr>
              <a:t>Filesystem</a:t>
            </a:r>
            <a:r>
              <a:rPr lang="en-US" altLang="zh-CN" sz="1200" dirty="0">
                <a:latin typeface="Times New Roman" panose="02020603050405020304" pitchFamily="18" charset="0"/>
              </a:rPr>
              <a:t> API</a:t>
            </a:r>
            <a:endParaRPr lang="zh-CN" altLang="en-US" sz="1200" dirty="0">
              <a:latin typeface="Times New Roman" panose="02020603050405020304" pitchFamily="18" charset="0"/>
            </a:endParaRPr>
          </a:p>
        </p:txBody>
      </p:sp>
      <p:sp>
        <p:nvSpPr>
          <p:cNvPr id="18" name="Rectangle 7"/>
          <p:cNvSpPr>
            <a:spLocks noChangeArrowheads="1"/>
          </p:cNvSpPr>
          <p:nvPr/>
        </p:nvSpPr>
        <p:spPr bwMode="auto">
          <a:xfrm>
            <a:off x="4151359" y="3129545"/>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数据缓存</a:t>
            </a:r>
          </a:p>
        </p:txBody>
      </p:sp>
      <p:sp>
        <p:nvSpPr>
          <p:cNvPr id="19" name="Rectangle 7"/>
          <p:cNvSpPr>
            <a:spLocks noChangeArrowheads="1"/>
          </p:cNvSpPr>
          <p:nvPr/>
        </p:nvSpPr>
        <p:spPr bwMode="auto">
          <a:xfrm>
            <a:off x="4151359" y="4220542"/>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设备缓存</a:t>
            </a:r>
          </a:p>
        </p:txBody>
      </p:sp>
      <p:sp>
        <p:nvSpPr>
          <p:cNvPr id="20" name="Rectangle 7"/>
          <p:cNvSpPr>
            <a:spLocks noChangeArrowheads="1"/>
          </p:cNvSpPr>
          <p:nvPr/>
        </p:nvSpPr>
        <p:spPr bwMode="auto">
          <a:xfrm>
            <a:off x="4151359" y="4712732"/>
            <a:ext cx="2952328" cy="288032"/>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200" dirty="0">
                <a:latin typeface="Times New Roman" panose="02020603050405020304" pitchFamily="18" charset="0"/>
              </a:rPr>
              <a:t>设备驱动</a:t>
            </a:r>
          </a:p>
        </p:txBody>
      </p:sp>
      <p:sp>
        <p:nvSpPr>
          <p:cNvPr id="5" name="标题 4">
            <a:extLst>
              <a:ext uri="{FF2B5EF4-FFF2-40B4-BE49-F238E27FC236}">
                <a16:creationId xmlns:a16="http://schemas.microsoft.com/office/drawing/2014/main" id="{CA560AD5-819C-A485-F7AE-0D0C5B5E34DE}"/>
              </a:ext>
            </a:extLst>
          </p:cNvPr>
          <p:cNvSpPr>
            <a:spLocks noGrp="1"/>
          </p:cNvSpPr>
          <p:nvPr>
            <p:ph type="title"/>
          </p:nvPr>
        </p:nvSpPr>
        <p:spPr/>
        <p:txBody>
          <a:bodyPr>
            <a:normAutofit/>
          </a:bodyPr>
          <a:lstStyle/>
          <a:p>
            <a:r>
              <a:rPr lang="zh-CN" altLang="en-US" dirty="0"/>
              <a:t>多种文件并存的时候</a:t>
            </a:r>
            <a:r>
              <a:rPr lang="en-US" altLang="zh-CN" dirty="0"/>
              <a:t>….</a:t>
            </a:r>
            <a:endParaRPr lang="zh-CN" altLang="en-US" dirty="0"/>
          </a:p>
        </p:txBody>
      </p:sp>
      <p:sp>
        <p:nvSpPr>
          <p:cNvPr id="7" name="灯片编号占位符 6">
            <a:extLst>
              <a:ext uri="{FF2B5EF4-FFF2-40B4-BE49-F238E27FC236}">
                <a16:creationId xmlns:a16="http://schemas.microsoft.com/office/drawing/2014/main" id="{B81BBD6A-77F0-A77F-C608-B715214D00D2}"/>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22</a:t>
            </a:fld>
            <a:endParaRPr lang="zh-CN" altLang="en-US" dirty="0"/>
          </a:p>
        </p:txBody>
      </p:sp>
    </p:spTree>
    <p:extLst>
      <p:ext uri="{BB962C8B-B14F-4D97-AF65-F5344CB8AC3E}">
        <p14:creationId xmlns:p14="http://schemas.microsoft.com/office/powerpoint/2010/main" val="1403998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ppt_x"/>
                                          </p:val>
                                        </p:tav>
                                        <p:tav tm="100000">
                                          <p:val>
                                            <p:strVal val="#ppt_x"/>
                                          </p:val>
                                        </p:tav>
                                      </p:tavLst>
                                    </p:anim>
                                    <p:anim calcmode="lin" valueType="num">
                                      <p:cBhvr additive="base">
                                        <p:cTn id="2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17" grpId="0" animBg="1"/>
      <p:bldP spid="1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9A4E7670-E66D-4D3B-9301-5D9DD742A01C}" type="slidenum">
              <a:rPr lang="en-US" altLang="zh-CN" sz="1200">
                <a:latin typeface="Times New Roman" panose="02020603050405020304" pitchFamily="18" charset="0"/>
              </a:rPr>
              <a:pPr algn="r" eaLnBrk="1" hangingPunct="1">
                <a:lnSpc>
                  <a:spcPct val="100000"/>
                </a:lnSpc>
                <a:spcBef>
                  <a:spcPct val="0"/>
                </a:spcBef>
                <a:buClrTx/>
                <a:buSzTx/>
                <a:buFontTx/>
                <a:buNone/>
              </a:pPr>
              <a:t>23</a:t>
            </a:fld>
            <a:endParaRPr lang="en-US" altLang="zh-CN" sz="1200">
              <a:latin typeface="Times New Roman" panose="02020603050405020304" pitchFamily="18" charset="0"/>
            </a:endParaRPr>
          </a:p>
        </p:txBody>
      </p:sp>
      <p:sp>
        <p:nvSpPr>
          <p:cNvPr id="4" name="标题 3">
            <a:extLst>
              <a:ext uri="{FF2B5EF4-FFF2-40B4-BE49-F238E27FC236}">
                <a16:creationId xmlns:a16="http://schemas.microsoft.com/office/drawing/2014/main" id="{D3EEAABB-2590-0581-06CD-5955C8BF80F4}"/>
              </a:ext>
            </a:extLst>
          </p:cNvPr>
          <p:cNvSpPr>
            <a:spLocks noGrp="1"/>
          </p:cNvSpPr>
          <p:nvPr>
            <p:ph type="title"/>
          </p:nvPr>
        </p:nvSpPr>
        <p:spPr/>
        <p:txBody>
          <a:bodyPr>
            <a:normAutofit/>
          </a:bodyPr>
          <a:lstStyle/>
          <a:p>
            <a:r>
              <a:rPr lang="zh-CN" altLang="en-US" dirty="0"/>
              <a:t>虚拟文件系统</a:t>
            </a:r>
          </a:p>
        </p:txBody>
      </p:sp>
      <p:sp>
        <p:nvSpPr>
          <p:cNvPr id="7" name="内容占位符 4">
            <a:extLst>
              <a:ext uri="{FF2B5EF4-FFF2-40B4-BE49-F238E27FC236}">
                <a16:creationId xmlns:a16="http://schemas.microsoft.com/office/drawing/2014/main" id="{A4C80844-C8E8-FCB6-8552-6B724638A7E8}"/>
              </a:ext>
            </a:extLst>
          </p:cNvPr>
          <p:cNvSpPr>
            <a:spLocks noGrp="1"/>
          </p:cNvSpPr>
          <p:nvPr>
            <p:ph idx="1"/>
          </p:nvPr>
        </p:nvSpPr>
        <p:spPr>
          <a:xfrm>
            <a:off x="695399" y="1569767"/>
            <a:ext cx="10873210" cy="2730802"/>
          </a:xfrm>
        </p:spPr>
        <p:txBody>
          <a:bodyPr>
            <a:normAutofit/>
          </a:bodyPr>
          <a:lstStyle/>
          <a:p>
            <a:pPr eaLnBrk="1" hangingPunct="1">
              <a:lnSpc>
                <a:spcPct val="100000"/>
              </a:lnSpc>
            </a:pPr>
            <a:r>
              <a:rPr lang="zh-CN" altLang="en-US" sz="2400" dirty="0"/>
              <a:t>为解决多种文件系统识别问题，提出了虚拟文件系统：</a:t>
            </a:r>
            <a:endParaRPr lang="en-US" altLang="zh-CN" sz="2400" dirty="0"/>
          </a:p>
          <a:p>
            <a:pPr lvl="1" eaLnBrk="1" hangingPunct="1"/>
            <a:r>
              <a:rPr lang="zh-CN" altLang="en-US" sz="2000" dirty="0"/>
              <a:t> 在内存建立一个解释文件系统的抽象软件</a:t>
            </a:r>
            <a:r>
              <a:rPr lang="en-US" altLang="zh-CN" sz="2000" dirty="0"/>
              <a:t>VFS</a:t>
            </a:r>
          </a:p>
          <a:p>
            <a:pPr lvl="1" eaLnBrk="1" hangingPunct="1"/>
            <a:r>
              <a:rPr lang="en-US" altLang="zh-CN" sz="2000" dirty="0"/>
              <a:t> </a:t>
            </a:r>
            <a:r>
              <a:rPr lang="zh-CN" altLang="en-US" sz="2000" dirty="0"/>
              <a:t>用</a:t>
            </a:r>
            <a:r>
              <a:rPr lang="en-US" altLang="zh-CN" sz="2000" dirty="0"/>
              <a:t>VFS</a:t>
            </a:r>
            <a:r>
              <a:rPr lang="zh-CN" altLang="en-US" sz="2000" dirty="0"/>
              <a:t>建立物理设备与文件系统服务的接口</a:t>
            </a:r>
          </a:p>
          <a:p>
            <a:pPr lvl="1" eaLnBrk="1" hangingPunct="1"/>
            <a:r>
              <a:rPr lang="zh-CN" altLang="en-US" sz="2000" dirty="0"/>
              <a:t> </a:t>
            </a:r>
            <a:r>
              <a:rPr lang="en-US" altLang="zh-CN" sz="2000" dirty="0"/>
              <a:t>VFS</a:t>
            </a:r>
            <a:r>
              <a:rPr lang="zh-CN" altLang="en-US" sz="2000" dirty="0"/>
              <a:t>对每个文件系统细节进行抽象，使不同的文件系统在系统内部被管理进程看成相似的文件系统</a:t>
            </a:r>
          </a:p>
          <a:p>
            <a:pPr lvl="1" eaLnBrk="1" hangingPunct="1"/>
            <a:r>
              <a:rPr lang="zh-CN" altLang="en-US" sz="2000" dirty="0"/>
              <a:t> 系统启动时建立，系统关闭时消失 </a:t>
            </a:r>
          </a:p>
        </p:txBody>
      </p:sp>
      <p:sp>
        <p:nvSpPr>
          <p:cNvPr id="8" name="灯片编号占位符 7">
            <a:extLst>
              <a:ext uri="{FF2B5EF4-FFF2-40B4-BE49-F238E27FC236}">
                <a16:creationId xmlns:a16="http://schemas.microsoft.com/office/drawing/2014/main" id="{3FA3A5E0-8770-975E-E754-0E3505012F0D}"/>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23</a:t>
            </a:fld>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49792B05-CDF6-425D-A965-65D5819E595A}" type="slidenum">
              <a:rPr lang="en-US" altLang="zh-CN" sz="1200">
                <a:latin typeface="Times New Roman" panose="02020603050405020304" pitchFamily="18" charset="0"/>
              </a:rPr>
              <a:pPr algn="r" eaLnBrk="1" hangingPunct="1">
                <a:lnSpc>
                  <a:spcPct val="100000"/>
                </a:lnSpc>
                <a:spcBef>
                  <a:spcPct val="0"/>
                </a:spcBef>
                <a:buClrTx/>
                <a:buSzTx/>
                <a:buFontTx/>
                <a:buNone/>
              </a:pPr>
              <a:t>24</a:t>
            </a:fld>
            <a:endParaRPr lang="en-US" altLang="zh-CN" sz="1200">
              <a:latin typeface="Times New Roman" panose="02020603050405020304" pitchFamily="18" charset="0"/>
            </a:endParaRPr>
          </a:p>
        </p:txBody>
      </p:sp>
      <p:sp>
        <p:nvSpPr>
          <p:cNvPr id="5" name="内容占位符 4">
            <a:extLst>
              <a:ext uri="{FF2B5EF4-FFF2-40B4-BE49-F238E27FC236}">
                <a16:creationId xmlns:a16="http://schemas.microsoft.com/office/drawing/2014/main" id="{A3A03E29-A959-ACCB-83C0-5E8CDB8F7B22}"/>
              </a:ext>
            </a:extLst>
          </p:cNvPr>
          <p:cNvSpPr>
            <a:spLocks noGrp="1"/>
          </p:cNvSpPr>
          <p:nvPr>
            <p:ph idx="1"/>
          </p:nvPr>
        </p:nvSpPr>
        <p:spPr/>
        <p:txBody>
          <a:bodyPr/>
          <a:lstStyle/>
          <a:p>
            <a:r>
              <a:rPr lang="en-US" altLang="zh-CN" dirty="0"/>
              <a:t>VFS</a:t>
            </a:r>
            <a:r>
              <a:rPr lang="zh-CN" altLang="en-US" dirty="0"/>
              <a:t>主要完成功能</a:t>
            </a:r>
            <a:r>
              <a:rPr lang="en-US" altLang="zh-CN" dirty="0"/>
              <a:t>:</a:t>
            </a:r>
          </a:p>
          <a:p>
            <a:pPr lvl="1"/>
            <a:r>
              <a:rPr lang="zh-CN" altLang="en-US" dirty="0"/>
              <a:t>记录可用文件系统类型</a:t>
            </a:r>
          </a:p>
          <a:p>
            <a:pPr lvl="1"/>
            <a:r>
              <a:rPr lang="zh-CN" altLang="en-US" dirty="0"/>
              <a:t>建立设备与文件系统的关联</a:t>
            </a:r>
          </a:p>
          <a:p>
            <a:pPr lvl="1"/>
            <a:r>
              <a:rPr lang="zh-CN" altLang="en-US" dirty="0"/>
              <a:t>实现面向文件级的通用性操作</a:t>
            </a:r>
          </a:p>
          <a:p>
            <a:pPr lvl="1"/>
            <a:r>
              <a:rPr lang="zh-CN" altLang="en-US" dirty="0"/>
              <a:t>将对特定文件系统的操作影射到物理文件系统中</a:t>
            </a:r>
          </a:p>
          <a:p>
            <a:endParaRPr lang="zh-CN" altLang="en-US" dirty="0"/>
          </a:p>
        </p:txBody>
      </p:sp>
      <p:sp>
        <p:nvSpPr>
          <p:cNvPr id="6" name="标题 3">
            <a:extLst>
              <a:ext uri="{FF2B5EF4-FFF2-40B4-BE49-F238E27FC236}">
                <a16:creationId xmlns:a16="http://schemas.microsoft.com/office/drawing/2014/main" id="{EE49230A-CE2B-C558-CD42-1DE1468387FF}"/>
              </a:ext>
            </a:extLst>
          </p:cNvPr>
          <p:cNvSpPr>
            <a:spLocks noGrp="1"/>
          </p:cNvSpPr>
          <p:nvPr>
            <p:ph type="title"/>
          </p:nvPr>
        </p:nvSpPr>
        <p:spPr>
          <a:xfrm>
            <a:off x="695400" y="871855"/>
            <a:ext cx="10801200" cy="680403"/>
          </a:xfrm>
        </p:spPr>
        <p:txBody>
          <a:bodyPr>
            <a:normAutofit/>
          </a:bodyPr>
          <a:lstStyle/>
          <a:p>
            <a:r>
              <a:rPr lang="zh-CN" altLang="en-US" dirty="0"/>
              <a:t>虚拟文件系统</a:t>
            </a:r>
          </a:p>
        </p:txBody>
      </p:sp>
      <p:sp>
        <p:nvSpPr>
          <p:cNvPr id="7" name="灯片编号占位符 6">
            <a:extLst>
              <a:ext uri="{FF2B5EF4-FFF2-40B4-BE49-F238E27FC236}">
                <a16:creationId xmlns:a16="http://schemas.microsoft.com/office/drawing/2014/main" id="{5A143F59-2CD9-EE15-29B4-4E974359A807}"/>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24</a:t>
            </a:fld>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0" name="Object 4"/>
          <p:cNvGraphicFramePr>
            <a:graphicFrameLocks noChangeAspect="1"/>
          </p:cNvGraphicFramePr>
          <p:nvPr/>
        </p:nvGraphicFramePr>
        <p:xfrm>
          <a:off x="2135188" y="2420938"/>
          <a:ext cx="7777162" cy="3962400"/>
        </p:xfrm>
        <a:graphic>
          <a:graphicData uri="http://schemas.openxmlformats.org/presentationml/2006/ole">
            <mc:AlternateContent xmlns:mc="http://schemas.openxmlformats.org/markup-compatibility/2006">
              <mc:Choice xmlns:v="urn:schemas-microsoft-com:vml" Requires="v">
                <p:oleObj spid="_x0000_s2081" r:id="rId3" imgW="5524500" imgH="3370580" progId="">
                  <p:embed/>
                </p:oleObj>
              </mc:Choice>
              <mc:Fallback>
                <p:oleObj r:id="rId3" imgW="5524500" imgH="337058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5188" y="2420938"/>
                        <a:ext cx="777716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2" name="Line 6"/>
          <p:cNvSpPr>
            <a:spLocks noChangeShapeType="1"/>
          </p:cNvSpPr>
          <p:nvPr/>
        </p:nvSpPr>
        <p:spPr bwMode="auto">
          <a:xfrm>
            <a:off x="2279653" y="2276475"/>
            <a:ext cx="7345363"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3" name="Rectangle 7"/>
          <p:cNvSpPr>
            <a:spLocks noChangeArrowheads="1"/>
          </p:cNvSpPr>
          <p:nvPr/>
        </p:nvSpPr>
        <p:spPr bwMode="auto">
          <a:xfrm>
            <a:off x="3000375" y="1557338"/>
            <a:ext cx="719138"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4" name="Rectangle 9"/>
          <p:cNvSpPr>
            <a:spLocks noChangeArrowheads="1"/>
          </p:cNvSpPr>
          <p:nvPr/>
        </p:nvSpPr>
        <p:spPr bwMode="auto">
          <a:xfrm>
            <a:off x="4440241" y="1557338"/>
            <a:ext cx="719137" cy="647700"/>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eaLnBrk="1" hangingPunct="1">
              <a:lnSpc>
                <a:spcPct val="100000"/>
              </a:lnSpc>
              <a:spcBef>
                <a:spcPct val="0"/>
              </a:spcBef>
              <a:buClrTx/>
              <a:buSzTx/>
              <a:buFontTx/>
              <a:buNone/>
            </a:pPr>
            <a:r>
              <a:rPr lang="zh-CN" altLang="en-US" sz="1000">
                <a:latin typeface="Times New Roman" panose="02020603050405020304" pitchFamily="18" charset="0"/>
              </a:rPr>
              <a:t>用户进程</a:t>
            </a:r>
          </a:p>
        </p:txBody>
      </p:sp>
      <p:sp>
        <p:nvSpPr>
          <p:cNvPr id="78855" name="Text Box 10"/>
          <p:cNvSpPr txBox="1">
            <a:spLocks noChangeArrowheads="1"/>
          </p:cNvSpPr>
          <p:nvPr/>
        </p:nvSpPr>
        <p:spPr bwMode="auto">
          <a:xfrm>
            <a:off x="5519738" y="1628775"/>
            <a:ext cx="23050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zh-CN" altLang="en-US" sz="2000">
                <a:latin typeface="Times New Roman" panose="02020603050405020304" pitchFamily="18" charset="0"/>
              </a:rPr>
              <a:t>。。。</a:t>
            </a:r>
          </a:p>
        </p:txBody>
      </p:sp>
      <p:sp>
        <p:nvSpPr>
          <p:cNvPr id="78856" name="Line 11"/>
          <p:cNvSpPr>
            <a:spLocks noChangeShapeType="1"/>
          </p:cNvSpPr>
          <p:nvPr/>
        </p:nvSpPr>
        <p:spPr bwMode="auto">
          <a:xfrm>
            <a:off x="3792538" y="2565403"/>
            <a:ext cx="1223962" cy="142875"/>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857" name="Text Box 12"/>
          <p:cNvSpPr txBox="1">
            <a:spLocks noChangeArrowheads="1"/>
          </p:cNvSpPr>
          <p:nvPr/>
        </p:nvSpPr>
        <p:spPr bwMode="auto">
          <a:xfrm>
            <a:off x="3143250" y="2492378"/>
            <a:ext cx="93503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eaLnBrk="1" hangingPunct="1">
              <a:lnSpc>
                <a:spcPct val="100000"/>
              </a:lnSpc>
              <a:spcBef>
                <a:spcPct val="50000"/>
              </a:spcBef>
              <a:buClrTx/>
              <a:buSzTx/>
              <a:buFontTx/>
              <a:buNone/>
            </a:pPr>
            <a:r>
              <a:rPr lang="en-US" altLang="zh-CN" sz="1000">
                <a:latin typeface="Times New Roman" panose="02020603050405020304" pitchFamily="18" charset="0"/>
              </a:rPr>
              <a:t>POSIX</a:t>
            </a:r>
          </a:p>
        </p:txBody>
      </p:sp>
      <p:sp>
        <p:nvSpPr>
          <p:cNvPr id="78858"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44079DE-5148-43F4-B969-2C626D5E20D0}" type="slidenum">
              <a:rPr lang="en-US" altLang="zh-CN" sz="1200">
                <a:latin typeface="Times New Roman" panose="02020603050405020304" pitchFamily="18" charset="0"/>
              </a:rPr>
              <a:pPr algn="r" eaLnBrk="1" hangingPunct="1">
                <a:lnSpc>
                  <a:spcPct val="100000"/>
                </a:lnSpc>
                <a:spcBef>
                  <a:spcPct val="0"/>
                </a:spcBef>
                <a:buClrTx/>
                <a:buSzTx/>
                <a:buFontTx/>
                <a:buNone/>
              </a:pPr>
              <a:t>25</a:t>
            </a:fld>
            <a:endParaRPr lang="en-US" altLang="zh-CN" sz="1200">
              <a:latin typeface="Times New Roman" panose="02020603050405020304" pitchFamily="18" charset="0"/>
            </a:endParaRPr>
          </a:p>
        </p:txBody>
      </p:sp>
      <p:sp>
        <p:nvSpPr>
          <p:cNvPr id="4" name="标题 3">
            <a:extLst>
              <a:ext uri="{FF2B5EF4-FFF2-40B4-BE49-F238E27FC236}">
                <a16:creationId xmlns:a16="http://schemas.microsoft.com/office/drawing/2014/main" id="{B1476E51-B451-3E86-74E4-570D91DDCEF9}"/>
              </a:ext>
            </a:extLst>
          </p:cNvPr>
          <p:cNvSpPr>
            <a:spLocks noGrp="1"/>
          </p:cNvSpPr>
          <p:nvPr>
            <p:ph type="title"/>
          </p:nvPr>
        </p:nvSpPr>
        <p:spPr/>
        <p:txBody>
          <a:bodyPr>
            <a:normAutofit/>
          </a:bodyPr>
          <a:lstStyle/>
          <a:p>
            <a:r>
              <a:rPr lang="en-US" altLang="zh-CN" dirty="0"/>
              <a:t>VFS</a:t>
            </a:r>
            <a:r>
              <a:rPr lang="zh-CN" altLang="en-US" dirty="0"/>
              <a:t>与实际文件系统的逻辑关系</a:t>
            </a:r>
          </a:p>
        </p:txBody>
      </p:sp>
      <p:sp>
        <p:nvSpPr>
          <p:cNvPr id="6" name="灯片编号占位符 5">
            <a:extLst>
              <a:ext uri="{FF2B5EF4-FFF2-40B4-BE49-F238E27FC236}">
                <a16:creationId xmlns:a16="http://schemas.microsoft.com/office/drawing/2014/main" id="{8ED86B10-CA8D-CE6E-7348-9CB71FBB95E9}"/>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25</a:t>
            </a:fld>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8" name="灯片编号占位符 1"/>
          <p:cNvSpPr txBox="1">
            <a:spLocks noGrp="1"/>
          </p:cNvSpPr>
          <p:nvPr/>
        </p:nvSpPr>
        <p:spPr bwMode="auto">
          <a:xfrm>
            <a:off x="8543925" y="6164263"/>
            <a:ext cx="1150938" cy="4572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lvl1pPr>
              <a:buClr>
                <a:schemeClr val="tx1"/>
              </a:buClr>
              <a:buChar char="¢"/>
              <a:defRPr sz="2800">
                <a:solidFill>
                  <a:schemeClr val="tx2"/>
                </a:solidFill>
                <a:latin typeface="Verdana" panose="020B0604030504040204" pitchFamily="34" charset="0"/>
              </a:defRPr>
            </a:lvl1pPr>
            <a:lvl2pPr marL="742950" indent="-285750">
              <a:buClr>
                <a:schemeClr val="accent1"/>
              </a:buClr>
              <a:buChar char="l"/>
              <a:defRPr sz="2400">
                <a:solidFill>
                  <a:schemeClr val="tx1"/>
                </a:solidFill>
                <a:latin typeface="Verdana" panose="020B0604030504040204" pitchFamily="34" charset="0"/>
              </a:defRPr>
            </a:lvl2pPr>
            <a:lvl3pPr marL="1143000" indent="-228600">
              <a:buClr>
                <a:schemeClr val="folHlink"/>
              </a:buClr>
              <a:buSzPct val="70000"/>
              <a:buChar char="l"/>
              <a:defRPr sz="2400">
                <a:solidFill>
                  <a:schemeClr val="tx1"/>
                </a:solidFill>
                <a:latin typeface="Verdana" panose="020B0604030504040204" pitchFamily="34" charset="0"/>
              </a:defRPr>
            </a:lvl3pPr>
            <a:lvl4pPr marL="1600200" indent="-228600">
              <a:buClr>
                <a:schemeClr val="tx1"/>
              </a:buClr>
              <a:buSzPct val="60000"/>
              <a:buChar char="l"/>
              <a:defRPr sz="2000">
                <a:solidFill>
                  <a:schemeClr val="tx1"/>
                </a:solidFill>
                <a:latin typeface="Verdana" panose="020B0604030504040204" pitchFamily="34" charset="0"/>
              </a:defRPr>
            </a:lvl4pPr>
            <a:lvl5pPr marL="2057400" indent="-228600">
              <a:buClr>
                <a:schemeClr val="hlink"/>
              </a:buClr>
              <a:buSzPct val="50000"/>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r" eaLnBrk="1" hangingPunct="1">
              <a:lnSpc>
                <a:spcPct val="100000"/>
              </a:lnSpc>
              <a:spcBef>
                <a:spcPct val="0"/>
              </a:spcBef>
              <a:buClrTx/>
              <a:buSzTx/>
              <a:buFontTx/>
              <a:buNone/>
            </a:pPr>
            <a:fld id="{F44079DE-5148-43F4-B969-2C626D5E20D0}" type="slidenum">
              <a:rPr lang="en-US" altLang="zh-CN" sz="1200">
                <a:latin typeface="Times New Roman" panose="02020603050405020304" pitchFamily="18" charset="0"/>
              </a:rPr>
              <a:pPr algn="r" eaLnBrk="1" hangingPunct="1">
                <a:lnSpc>
                  <a:spcPct val="100000"/>
                </a:lnSpc>
                <a:spcBef>
                  <a:spcPct val="0"/>
                </a:spcBef>
                <a:buClrTx/>
                <a:buSzTx/>
                <a:buFontTx/>
                <a:buNone/>
              </a:pPr>
              <a:t>26</a:t>
            </a:fld>
            <a:endParaRPr lang="en-US" altLang="zh-CN" sz="1200">
              <a:latin typeface="Times New Roman" panose="02020603050405020304" pitchFamily="18" charset="0"/>
            </a:endParaRPr>
          </a:p>
        </p:txBody>
      </p:sp>
      <p:sp>
        <p:nvSpPr>
          <p:cNvPr id="4" name="标题 3">
            <a:extLst>
              <a:ext uri="{FF2B5EF4-FFF2-40B4-BE49-F238E27FC236}">
                <a16:creationId xmlns:a16="http://schemas.microsoft.com/office/drawing/2014/main" id="{B1476E51-B451-3E86-74E4-570D91DDCEF9}"/>
              </a:ext>
            </a:extLst>
          </p:cNvPr>
          <p:cNvSpPr>
            <a:spLocks noGrp="1"/>
          </p:cNvSpPr>
          <p:nvPr>
            <p:ph type="title"/>
          </p:nvPr>
        </p:nvSpPr>
        <p:spPr/>
        <p:txBody>
          <a:bodyPr>
            <a:normAutofit/>
          </a:bodyPr>
          <a:lstStyle/>
          <a:p>
            <a:r>
              <a:rPr lang="en-US" altLang="zh-CN" dirty="0" err="1"/>
              <a:t>openEuler</a:t>
            </a:r>
            <a:r>
              <a:rPr lang="zh-CN" altLang="en-US" dirty="0"/>
              <a:t>中的</a:t>
            </a:r>
            <a:r>
              <a:rPr lang="en-US" altLang="zh-CN" dirty="0"/>
              <a:t>VFS</a:t>
            </a:r>
            <a:r>
              <a:rPr lang="zh-CN" altLang="en-US" dirty="0"/>
              <a:t>和文件系统</a:t>
            </a:r>
          </a:p>
        </p:txBody>
      </p:sp>
      <p:sp>
        <p:nvSpPr>
          <p:cNvPr id="6" name="灯片编号占位符 5">
            <a:extLst>
              <a:ext uri="{FF2B5EF4-FFF2-40B4-BE49-F238E27FC236}">
                <a16:creationId xmlns:a16="http://schemas.microsoft.com/office/drawing/2014/main" id="{8ED86B10-CA8D-CE6E-7348-9CB71FBB95E9}"/>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26</a:t>
            </a:fld>
            <a:endParaRPr lang="zh-CN" altLang="en-US" dirty="0"/>
          </a:p>
        </p:txBody>
      </p:sp>
      <p:pic>
        <p:nvPicPr>
          <p:cNvPr id="2" name="图片 1">
            <a:extLst>
              <a:ext uri="{FF2B5EF4-FFF2-40B4-BE49-F238E27FC236}">
                <a16:creationId xmlns:a16="http://schemas.microsoft.com/office/drawing/2014/main" id="{EC0A48AE-288A-4950-9C98-F7BAE72BE72D}"/>
              </a:ext>
            </a:extLst>
          </p:cNvPr>
          <p:cNvPicPr>
            <a:picLocks noChangeAspect="1"/>
          </p:cNvPicPr>
          <p:nvPr/>
        </p:nvPicPr>
        <p:blipFill>
          <a:blip r:embed="rId2"/>
          <a:stretch>
            <a:fillRect/>
          </a:stretch>
        </p:blipFill>
        <p:spPr>
          <a:xfrm>
            <a:off x="2667584" y="1697809"/>
            <a:ext cx="5517232" cy="4681984"/>
          </a:xfrm>
          <a:prstGeom prst="rect">
            <a:avLst/>
          </a:prstGeom>
        </p:spPr>
      </p:pic>
    </p:spTree>
    <p:extLst>
      <p:ext uri="{BB962C8B-B14F-4D97-AF65-F5344CB8AC3E}">
        <p14:creationId xmlns:p14="http://schemas.microsoft.com/office/powerpoint/2010/main" val="1353173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695400" y="1627990"/>
            <a:ext cx="3941421" cy="696462"/>
            <a:chOff x="844893" y="1019164"/>
            <a:chExt cx="3941421" cy="696462"/>
          </a:xfrm>
        </p:grpSpPr>
        <p:sp>
          <p:nvSpPr>
            <p:cNvPr id="9" name="内容占位符 2"/>
            <p:cNvSpPr txBox="1">
              <a:spLocks/>
            </p:cNvSpPr>
            <p:nvPr/>
          </p:nvSpPr>
          <p:spPr>
            <a:xfrm>
              <a:off x="1142976" y="1019164"/>
              <a:ext cx="857256"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目的</a:t>
              </a:r>
            </a:p>
          </p:txBody>
        </p:sp>
        <p:sp>
          <p:nvSpPr>
            <p:cNvPr id="12" name="TextBox 11"/>
            <p:cNvSpPr txBox="1"/>
            <p:nvPr/>
          </p:nvSpPr>
          <p:spPr>
            <a:xfrm>
              <a:off x="844893" y="101916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33" name="图片 32" descr="小点1.png"/>
            <p:cNvPicPr>
              <a:picLocks noChangeAspect="1"/>
            </p:cNvPicPr>
            <p:nvPr/>
          </p:nvPicPr>
          <p:blipFill>
            <a:blip r:embed="rId3" cstate="print"/>
            <a:stretch>
              <a:fillRect/>
            </a:stretch>
          </p:blipFill>
          <p:spPr>
            <a:xfrm>
              <a:off x="1262422" y="1462080"/>
              <a:ext cx="151066" cy="148997"/>
            </a:xfrm>
            <a:prstGeom prst="rect">
              <a:avLst/>
            </a:prstGeom>
            <a:effectLst/>
          </p:spPr>
        </p:pic>
        <p:sp>
          <p:nvSpPr>
            <p:cNvPr id="34" name="内容占位符 2"/>
            <p:cNvSpPr txBox="1">
              <a:spLocks/>
            </p:cNvSpPr>
            <p:nvPr/>
          </p:nvSpPr>
          <p:spPr>
            <a:xfrm>
              <a:off x="1394985" y="1357304"/>
              <a:ext cx="339132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对所有不同文件系统的抽象</a:t>
              </a:r>
            </a:p>
          </p:txBody>
        </p:sp>
      </p:grpSp>
      <p:grpSp>
        <p:nvGrpSpPr>
          <p:cNvPr id="3" name="组合 2"/>
          <p:cNvGrpSpPr/>
          <p:nvPr/>
        </p:nvGrpSpPr>
        <p:grpSpPr>
          <a:xfrm>
            <a:off x="695400" y="2280458"/>
            <a:ext cx="4370049" cy="702130"/>
            <a:chOff x="844893" y="1671632"/>
            <a:chExt cx="4370049" cy="702130"/>
          </a:xfrm>
        </p:grpSpPr>
        <p:sp>
          <p:nvSpPr>
            <p:cNvPr id="37" name="内容占位符 2"/>
            <p:cNvSpPr txBox="1">
              <a:spLocks/>
            </p:cNvSpPr>
            <p:nvPr/>
          </p:nvSpPr>
          <p:spPr>
            <a:xfrm>
              <a:off x="1142976" y="1671632"/>
              <a:ext cx="78581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功能</a:t>
              </a:r>
            </a:p>
          </p:txBody>
        </p:sp>
        <p:sp>
          <p:nvSpPr>
            <p:cNvPr id="38" name="TextBox 37"/>
            <p:cNvSpPr txBox="1"/>
            <p:nvPr/>
          </p:nvSpPr>
          <p:spPr>
            <a:xfrm>
              <a:off x="844893" y="1671632"/>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43" name="图片 42" descr="小点1.png"/>
            <p:cNvPicPr>
              <a:picLocks noChangeAspect="1"/>
            </p:cNvPicPr>
            <p:nvPr/>
          </p:nvPicPr>
          <p:blipFill>
            <a:blip r:embed="rId3" cstate="print"/>
            <a:stretch>
              <a:fillRect/>
            </a:stretch>
          </p:blipFill>
          <p:spPr>
            <a:xfrm>
              <a:off x="1262422" y="2113416"/>
              <a:ext cx="151066" cy="148997"/>
            </a:xfrm>
            <a:prstGeom prst="rect">
              <a:avLst/>
            </a:prstGeom>
            <a:effectLst/>
          </p:spPr>
        </p:pic>
        <p:sp>
          <p:nvSpPr>
            <p:cNvPr id="44" name="内容占位符 2"/>
            <p:cNvSpPr txBox="1">
              <a:spLocks/>
            </p:cNvSpPr>
            <p:nvPr/>
          </p:nvSpPr>
          <p:spPr>
            <a:xfrm>
              <a:off x="1394985" y="2008640"/>
              <a:ext cx="381995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提供相同的文件和文件系统</a:t>
              </a:r>
              <a:r>
                <a:rPr lang="zh-CN" altLang="en-US" dirty="0">
                  <a:solidFill>
                    <a:srgbClr val="C00000"/>
                  </a:solidFill>
                </a:rPr>
                <a:t>接口</a:t>
              </a:r>
            </a:p>
          </p:txBody>
        </p:sp>
      </p:grpSp>
      <p:grpSp>
        <p:nvGrpSpPr>
          <p:cNvPr id="4" name="组合 3"/>
          <p:cNvGrpSpPr/>
          <p:nvPr/>
        </p:nvGrpSpPr>
        <p:grpSpPr>
          <a:xfrm>
            <a:off x="1112925" y="2905036"/>
            <a:ext cx="5095528" cy="365122"/>
            <a:chOff x="1262422" y="2296210"/>
            <a:chExt cx="5095528" cy="365122"/>
          </a:xfrm>
        </p:grpSpPr>
        <p:pic>
          <p:nvPicPr>
            <p:cNvPr id="49" name="图片 48" descr="小点1.png"/>
            <p:cNvPicPr>
              <a:picLocks noChangeAspect="1"/>
            </p:cNvPicPr>
            <p:nvPr/>
          </p:nvPicPr>
          <p:blipFill>
            <a:blip r:embed="rId3" cstate="print"/>
            <a:stretch>
              <a:fillRect/>
            </a:stretch>
          </p:blipFill>
          <p:spPr>
            <a:xfrm>
              <a:off x="1262422" y="2400986"/>
              <a:ext cx="151066" cy="148997"/>
            </a:xfrm>
            <a:prstGeom prst="rect">
              <a:avLst/>
            </a:prstGeom>
            <a:effectLst/>
          </p:spPr>
        </p:pic>
        <p:sp>
          <p:nvSpPr>
            <p:cNvPr id="52" name="内容占位符 2"/>
            <p:cNvSpPr txBox="1">
              <a:spLocks/>
            </p:cNvSpPr>
            <p:nvPr/>
          </p:nvSpPr>
          <p:spPr>
            <a:xfrm>
              <a:off x="1394985" y="2296210"/>
              <a:ext cx="496296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管理所有文件和文件系统关联的</a:t>
              </a:r>
              <a:r>
                <a:rPr lang="zh-CN" altLang="en-US" dirty="0">
                  <a:solidFill>
                    <a:srgbClr val="C00000"/>
                  </a:solidFill>
                </a:rPr>
                <a:t>数据结构</a:t>
              </a:r>
              <a:endParaRPr lang="en-US" altLang="zh-CN" dirty="0">
                <a:solidFill>
                  <a:srgbClr val="C00000"/>
                </a:solidFill>
              </a:endParaRPr>
            </a:p>
          </p:txBody>
        </p:sp>
      </p:grpSp>
      <p:grpSp>
        <p:nvGrpSpPr>
          <p:cNvPr id="5" name="组合 4"/>
          <p:cNvGrpSpPr/>
          <p:nvPr/>
        </p:nvGrpSpPr>
        <p:grpSpPr>
          <a:xfrm>
            <a:off x="1112925" y="3236144"/>
            <a:ext cx="3595330" cy="365122"/>
            <a:chOff x="1262422" y="2627318"/>
            <a:chExt cx="3595330" cy="365122"/>
          </a:xfrm>
        </p:grpSpPr>
        <p:pic>
          <p:nvPicPr>
            <p:cNvPr id="29" name="图片 28" descr="小点1.png"/>
            <p:cNvPicPr>
              <a:picLocks noChangeAspect="1"/>
            </p:cNvPicPr>
            <p:nvPr/>
          </p:nvPicPr>
          <p:blipFill>
            <a:blip r:embed="rId3" cstate="print"/>
            <a:stretch>
              <a:fillRect/>
            </a:stretch>
          </p:blipFill>
          <p:spPr>
            <a:xfrm>
              <a:off x="1262422" y="2732094"/>
              <a:ext cx="151066" cy="148997"/>
            </a:xfrm>
            <a:prstGeom prst="rect">
              <a:avLst/>
            </a:prstGeom>
            <a:effectLst/>
          </p:spPr>
        </p:pic>
        <p:sp>
          <p:nvSpPr>
            <p:cNvPr id="30" name="内容占位符 2"/>
            <p:cNvSpPr txBox="1">
              <a:spLocks/>
            </p:cNvSpPr>
            <p:nvPr/>
          </p:nvSpPr>
          <p:spPr>
            <a:xfrm>
              <a:off x="1394985" y="2627318"/>
              <a:ext cx="3462767"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高效查询</a:t>
              </a:r>
              <a:r>
                <a:rPr lang="zh-CN" altLang="en-US" dirty="0">
                  <a:solidFill>
                    <a:srgbClr val="C00000"/>
                  </a:solidFill>
                </a:rPr>
                <a:t>例程</a:t>
              </a:r>
              <a:r>
                <a:rPr lang="en-US" altLang="zh-CN" dirty="0"/>
                <a:t>, </a:t>
              </a:r>
              <a:r>
                <a:rPr lang="zh-CN" altLang="en-US" dirty="0"/>
                <a:t>遍历文件系统</a:t>
              </a:r>
              <a:endParaRPr lang="en-US" altLang="zh-CN" dirty="0"/>
            </a:p>
          </p:txBody>
        </p:sp>
      </p:grpSp>
      <p:grpSp>
        <p:nvGrpSpPr>
          <p:cNvPr id="6" name="组合 5"/>
          <p:cNvGrpSpPr/>
          <p:nvPr/>
        </p:nvGrpSpPr>
        <p:grpSpPr>
          <a:xfrm>
            <a:off x="1112925" y="3567934"/>
            <a:ext cx="3738206" cy="365122"/>
            <a:chOff x="1262422" y="2959108"/>
            <a:chExt cx="3738206" cy="365122"/>
          </a:xfrm>
        </p:grpSpPr>
        <p:pic>
          <p:nvPicPr>
            <p:cNvPr id="32" name="图片 31" descr="小点1.png"/>
            <p:cNvPicPr>
              <a:picLocks noChangeAspect="1"/>
            </p:cNvPicPr>
            <p:nvPr/>
          </p:nvPicPr>
          <p:blipFill>
            <a:blip r:embed="rId3" cstate="print"/>
            <a:stretch>
              <a:fillRect/>
            </a:stretch>
          </p:blipFill>
          <p:spPr>
            <a:xfrm>
              <a:off x="1262422" y="3063884"/>
              <a:ext cx="151066" cy="148997"/>
            </a:xfrm>
            <a:prstGeom prst="rect">
              <a:avLst/>
            </a:prstGeom>
            <a:effectLst/>
          </p:spPr>
        </p:pic>
        <p:sp>
          <p:nvSpPr>
            <p:cNvPr id="39" name="内容占位符 2"/>
            <p:cNvSpPr txBox="1">
              <a:spLocks/>
            </p:cNvSpPr>
            <p:nvPr/>
          </p:nvSpPr>
          <p:spPr>
            <a:xfrm>
              <a:off x="1394985" y="2959108"/>
              <a:ext cx="360564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与特定文件系统模块的</a:t>
              </a:r>
              <a:r>
                <a:rPr lang="zh-CN" altLang="en-US" dirty="0">
                  <a:solidFill>
                    <a:srgbClr val="C00000"/>
                  </a:solidFill>
                </a:rPr>
                <a:t>交互</a:t>
              </a:r>
              <a:endParaRPr lang="en-US" altLang="zh-CN" dirty="0">
                <a:solidFill>
                  <a:srgbClr val="C00000"/>
                </a:solidFill>
              </a:endParaRPr>
            </a:p>
          </p:txBody>
        </p:sp>
      </p:grpSp>
      <p:sp>
        <p:nvSpPr>
          <p:cNvPr id="11" name="标题 10">
            <a:extLst>
              <a:ext uri="{FF2B5EF4-FFF2-40B4-BE49-F238E27FC236}">
                <a16:creationId xmlns:a16="http://schemas.microsoft.com/office/drawing/2014/main" id="{24E06A85-0F8A-A3F0-7B33-CB3CFC1C469D}"/>
              </a:ext>
            </a:extLst>
          </p:cNvPr>
          <p:cNvSpPr>
            <a:spLocks noGrp="1"/>
          </p:cNvSpPr>
          <p:nvPr>
            <p:ph type="title"/>
          </p:nvPr>
        </p:nvSpPr>
        <p:spPr/>
        <p:txBody>
          <a:bodyPr>
            <a:normAutofit/>
          </a:bodyPr>
          <a:lstStyle/>
          <a:p>
            <a:r>
              <a:rPr lang="zh-CN" altLang="en-US" dirty="0"/>
              <a:t>虚拟文件系统 </a:t>
            </a:r>
            <a:r>
              <a:rPr lang="en-US" altLang="zh-CN" dirty="0"/>
              <a:t>(VFS)</a:t>
            </a:r>
            <a:endParaRPr lang="zh-CN" altLang="en-US" dirty="0"/>
          </a:p>
        </p:txBody>
      </p:sp>
      <p:sp>
        <p:nvSpPr>
          <p:cNvPr id="14" name="灯片编号占位符 13">
            <a:extLst>
              <a:ext uri="{FF2B5EF4-FFF2-40B4-BE49-F238E27FC236}">
                <a16:creationId xmlns:a16="http://schemas.microsoft.com/office/drawing/2014/main" id="{549E3F45-D974-38A8-AEA1-8BE5CB4239C9}"/>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27</a:t>
            </a:fld>
            <a:endParaRPr lang="zh-CN" altLang="en-US" dirty="0"/>
          </a:p>
        </p:txBody>
      </p:sp>
    </p:spTree>
    <p:extLst>
      <p:ext uri="{BB962C8B-B14F-4D97-AF65-F5344CB8AC3E}">
        <p14:creationId xmlns:p14="http://schemas.microsoft.com/office/powerpoint/2010/main" val="116399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95400" y="1514094"/>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112925" y="1852234"/>
            <a:ext cx="4309710" cy="928694"/>
            <a:chOff x="1262422" y="1181698"/>
            <a:chExt cx="4309710" cy="928694"/>
          </a:xfrm>
        </p:grpSpPr>
        <p:pic>
          <p:nvPicPr>
            <p:cNvPr id="33" name="图片 32" descr="小点1.png"/>
            <p:cNvPicPr>
              <a:picLocks noChangeAspect="1"/>
            </p:cNvPicPr>
            <p:nvPr/>
          </p:nvPicPr>
          <p:blipFill>
            <a:blip r:embed="rId3" cstate="print"/>
            <a:stretch>
              <a:fillRect/>
            </a:stretch>
          </p:blipFill>
          <p:spPr>
            <a:xfrm>
              <a:off x="1262422" y="1286474"/>
              <a:ext cx="151066" cy="148997"/>
            </a:xfrm>
            <a:prstGeom prst="rect">
              <a:avLst/>
            </a:prstGeom>
            <a:effectLst/>
          </p:spPr>
        </p:pic>
        <p:sp>
          <p:nvSpPr>
            <p:cNvPr id="34" name="内容占位符 2"/>
            <p:cNvSpPr txBox="1">
              <a:spLocks/>
            </p:cNvSpPr>
            <p:nvPr/>
          </p:nvSpPr>
          <p:spPr>
            <a:xfrm>
              <a:off x="1394985" y="1181698"/>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每个文件系统一个</a:t>
              </a:r>
            </a:p>
          </p:txBody>
        </p:sp>
        <p:pic>
          <p:nvPicPr>
            <p:cNvPr id="18" name="图片 17" descr="小点1.png"/>
            <p:cNvPicPr>
              <a:picLocks noChangeAspect="1"/>
            </p:cNvPicPr>
            <p:nvPr/>
          </p:nvPicPr>
          <p:blipFill>
            <a:blip r:embed="rId3" cstate="print"/>
            <a:stretch>
              <a:fillRect/>
            </a:stretch>
          </p:blipFill>
          <p:spPr>
            <a:xfrm>
              <a:off x="1262422" y="1597626"/>
              <a:ext cx="151066" cy="148997"/>
            </a:xfrm>
            <a:prstGeom prst="rect">
              <a:avLst/>
            </a:prstGeom>
            <a:effectLst/>
          </p:spPr>
        </p:pic>
        <p:sp>
          <p:nvSpPr>
            <p:cNvPr id="19" name="内容占位符 2"/>
            <p:cNvSpPr txBox="1">
              <a:spLocks/>
            </p:cNvSpPr>
            <p:nvPr/>
          </p:nvSpPr>
          <p:spPr>
            <a:xfrm>
              <a:off x="1394985" y="1492850"/>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文件系统详细信息</a:t>
              </a:r>
            </a:p>
          </p:txBody>
        </p:sp>
        <p:pic>
          <p:nvPicPr>
            <p:cNvPr id="20" name="图片 19" descr="小点1.png"/>
            <p:cNvPicPr>
              <a:picLocks noChangeAspect="1"/>
            </p:cNvPicPr>
            <p:nvPr/>
          </p:nvPicPr>
          <p:blipFill>
            <a:blip r:embed="rId3" cstate="print"/>
            <a:stretch>
              <a:fillRect/>
            </a:stretch>
          </p:blipFill>
          <p:spPr>
            <a:xfrm>
              <a:off x="1262422" y="1904016"/>
              <a:ext cx="155718" cy="153585"/>
            </a:xfrm>
            <a:prstGeom prst="rect">
              <a:avLst/>
            </a:prstGeom>
            <a:effectLst/>
          </p:spPr>
        </p:pic>
        <p:sp>
          <p:nvSpPr>
            <p:cNvPr id="21" name="内容占位符 2"/>
            <p:cNvSpPr txBox="1">
              <a:spLocks/>
            </p:cNvSpPr>
            <p:nvPr/>
          </p:nvSpPr>
          <p:spPr>
            <a:xfrm>
              <a:off x="1394985" y="1799240"/>
              <a:ext cx="4177147"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块、块大小、空余块、计数</a:t>
              </a:r>
              <a:r>
                <a:rPr lang="en-US" altLang="zh-CN" dirty="0"/>
                <a:t>/</a:t>
              </a:r>
              <a:r>
                <a:rPr lang="zh-CN" altLang="en-US" dirty="0"/>
                <a:t>指针等</a:t>
              </a:r>
            </a:p>
          </p:txBody>
        </p:sp>
      </p:grpSp>
      <p:sp>
        <p:nvSpPr>
          <p:cNvPr id="4" name="标题 3">
            <a:extLst>
              <a:ext uri="{FF2B5EF4-FFF2-40B4-BE49-F238E27FC236}">
                <a16:creationId xmlns:a16="http://schemas.microsoft.com/office/drawing/2014/main" id="{A1F5C5B1-6482-F501-E3DB-8A6AC636CA1B}"/>
              </a:ext>
            </a:extLst>
          </p:cNvPr>
          <p:cNvSpPr>
            <a:spLocks noGrp="1"/>
          </p:cNvSpPr>
          <p:nvPr>
            <p:ph type="title"/>
          </p:nvPr>
        </p:nvSpPr>
        <p:spPr/>
        <p:txBody>
          <a:bodyPr>
            <a:normAutofit/>
          </a:bodyPr>
          <a:lstStyle/>
          <a:p>
            <a:r>
              <a:rPr lang="zh-CN" altLang="en-US" dirty="0"/>
              <a:t>文件系统基本数据结构</a:t>
            </a:r>
          </a:p>
        </p:txBody>
      </p:sp>
      <p:sp>
        <p:nvSpPr>
          <p:cNvPr id="7" name="灯片编号占位符 6">
            <a:extLst>
              <a:ext uri="{FF2B5EF4-FFF2-40B4-BE49-F238E27FC236}">
                <a16:creationId xmlns:a16="http://schemas.microsoft.com/office/drawing/2014/main" id="{909AB490-C489-2022-7FA0-12F35D2AF5BF}"/>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28</a:t>
            </a:fld>
            <a:endParaRPr lang="zh-CN" altLang="en-US" dirty="0"/>
          </a:p>
        </p:txBody>
      </p:sp>
    </p:spTree>
    <p:extLst>
      <p:ext uri="{BB962C8B-B14F-4D97-AF65-F5344CB8AC3E}">
        <p14:creationId xmlns:p14="http://schemas.microsoft.com/office/powerpoint/2010/main" val="897775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89080" y="1578442"/>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689080" y="1978552"/>
            <a:ext cx="5727371" cy="428628"/>
            <a:chOff x="844893" y="2108804"/>
            <a:chExt cx="5727371" cy="428628"/>
          </a:xfrm>
        </p:grpSpPr>
        <p:sp>
          <p:nvSpPr>
            <p:cNvPr id="15" name="内容占位符 2"/>
            <p:cNvSpPr txBox="1">
              <a:spLocks/>
            </p:cNvSpPr>
            <p:nvPr/>
          </p:nvSpPr>
          <p:spPr>
            <a:xfrm>
              <a:off x="1142976" y="2108804"/>
              <a:ext cx="5429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文件控制块</a:t>
              </a:r>
              <a:r>
                <a:rPr lang="en-US" altLang="zh-CN" dirty="0"/>
                <a:t>(Unix: “</a:t>
              </a:r>
              <a:r>
                <a:rPr lang="en-US" altLang="zh-CN" dirty="0" err="1"/>
                <a:t>vnode</a:t>
              </a:r>
              <a:r>
                <a:rPr lang="en-US" altLang="zh-CN" dirty="0"/>
                <a:t>” or “</a:t>
              </a:r>
              <a:r>
                <a:rPr lang="en-US" altLang="zh-CN" dirty="0" err="1">
                  <a:solidFill>
                    <a:srgbClr val="C00000"/>
                  </a:solidFill>
                </a:rPr>
                <a:t>inode</a:t>
              </a:r>
              <a:r>
                <a:rPr lang="en-US" altLang="zh-CN" dirty="0"/>
                <a:t>”)</a:t>
              </a:r>
            </a:p>
          </p:txBody>
        </p:sp>
        <p:sp>
          <p:nvSpPr>
            <p:cNvPr id="16" name="TextBox 22"/>
            <p:cNvSpPr txBox="1"/>
            <p:nvPr/>
          </p:nvSpPr>
          <p:spPr>
            <a:xfrm>
              <a:off x="844893" y="210880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7" name="组合 16"/>
          <p:cNvGrpSpPr/>
          <p:nvPr/>
        </p:nvGrpSpPr>
        <p:grpSpPr>
          <a:xfrm>
            <a:off x="1106605" y="2316692"/>
            <a:ext cx="5037770" cy="928694"/>
            <a:chOff x="1262422" y="2446944"/>
            <a:chExt cx="5037770" cy="928694"/>
          </a:xfrm>
        </p:grpSpPr>
        <p:pic>
          <p:nvPicPr>
            <p:cNvPr id="22" name="图片 21" descr="小点1.png"/>
            <p:cNvPicPr>
              <a:picLocks noChangeAspect="1"/>
            </p:cNvPicPr>
            <p:nvPr/>
          </p:nvPicPr>
          <p:blipFill>
            <a:blip r:embed="rId3" cstate="print"/>
            <a:stretch>
              <a:fillRect/>
            </a:stretch>
          </p:blipFill>
          <p:spPr>
            <a:xfrm>
              <a:off x="1262422" y="2551720"/>
              <a:ext cx="151066" cy="148997"/>
            </a:xfrm>
            <a:prstGeom prst="rect">
              <a:avLst/>
            </a:prstGeom>
            <a:effectLst/>
          </p:spPr>
        </p:pic>
        <p:sp>
          <p:nvSpPr>
            <p:cNvPr id="23" name="内容占位符 2"/>
            <p:cNvSpPr txBox="1">
              <a:spLocks/>
            </p:cNvSpPr>
            <p:nvPr/>
          </p:nvSpPr>
          <p:spPr>
            <a:xfrm>
              <a:off x="1394985" y="2446944"/>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每个文件一个</a:t>
              </a:r>
            </a:p>
          </p:txBody>
        </p:sp>
        <p:pic>
          <p:nvPicPr>
            <p:cNvPr id="24" name="图片 23" descr="小点1.png"/>
            <p:cNvPicPr>
              <a:picLocks noChangeAspect="1"/>
            </p:cNvPicPr>
            <p:nvPr/>
          </p:nvPicPr>
          <p:blipFill>
            <a:blip r:embed="rId3" cstate="print"/>
            <a:stretch>
              <a:fillRect/>
            </a:stretch>
          </p:blipFill>
          <p:spPr>
            <a:xfrm>
              <a:off x="1262422" y="2862872"/>
              <a:ext cx="151066" cy="148997"/>
            </a:xfrm>
            <a:prstGeom prst="rect">
              <a:avLst/>
            </a:prstGeom>
            <a:effectLst/>
          </p:spPr>
        </p:pic>
        <p:sp>
          <p:nvSpPr>
            <p:cNvPr id="25" name="内容占位符 2"/>
            <p:cNvSpPr txBox="1">
              <a:spLocks/>
            </p:cNvSpPr>
            <p:nvPr/>
          </p:nvSpPr>
          <p:spPr>
            <a:xfrm>
              <a:off x="1394985" y="2758096"/>
              <a:ext cx="2319759"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文件详细信息</a:t>
              </a:r>
            </a:p>
          </p:txBody>
        </p:sp>
        <p:pic>
          <p:nvPicPr>
            <p:cNvPr id="27" name="图片 26" descr="小点1.png"/>
            <p:cNvPicPr>
              <a:picLocks noChangeAspect="1"/>
            </p:cNvPicPr>
            <p:nvPr/>
          </p:nvPicPr>
          <p:blipFill>
            <a:blip r:embed="rId3" cstate="print"/>
            <a:stretch>
              <a:fillRect/>
            </a:stretch>
          </p:blipFill>
          <p:spPr>
            <a:xfrm>
              <a:off x="1262422" y="3169262"/>
              <a:ext cx="155718" cy="153585"/>
            </a:xfrm>
            <a:prstGeom prst="rect">
              <a:avLst/>
            </a:prstGeom>
            <a:effectLst/>
          </p:spPr>
        </p:pic>
        <p:sp>
          <p:nvSpPr>
            <p:cNvPr id="28" name="内容占位符 2"/>
            <p:cNvSpPr txBox="1">
              <a:spLocks/>
            </p:cNvSpPr>
            <p:nvPr/>
          </p:nvSpPr>
          <p:spPr>
            <a:xfrm>
              <a:off x="1394985" y="3064486"/>
              <a:ext cx="4905207"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访问权限、拥有者、大小、数据块位置等</a:t>
              </a:r>
            </a:p>
          </p:txBody>
        </p:sp>
      </p:grpSp>
      <p:sp>
        <p:nvSpPr>
          <p:cNvPr id="4" name="标题 3">
            <a:extLst>
              <a:ext uri="{FF2B5EF4-FFF2-40B4-BE49-F238E27FC236}">
                <a16:creationId xmlns:a16="http://schemas.microsoft.com/office/drawing/2014/main" id="{66E3A4FB-0EC7-B855-C11B-8120CD79E028}"/>
              </a:ext>
            </a:extLst>
          </p:cNvPr>
          <p:cNvSpPr>
            <a:spLocks noGrp="1"/>
          </p:cNvSpPr>
          <p:nvPr>
            <p:ph type="title"/>
          </p:nvPr>
        </p:nvSpPr>
        <p:spPr/>
        <p:txBody>
          <a:bodyPr>
            <a:normAutofit/>
          </a:bodyPr>
          <a:lstStyle/>
          <a:p>
            <a:r>
              <a:rPr lang="zh-CN" altLang="en-US" dirty="0"/>
              <a:t>文件系统基本数据结构</a:t>
            </a:r>
          </a:p>
        </p:txBody>
      </p:sp>
      <p:sp>
        <p:nvSpPr>
          <p:cNvPr id="6" name="灯片编号占位符 5">
            <a:extLst>
              <a:ext uri="{FF2B5EF4-FFF2-40B4-BE49-F238E27FC236}">
                <a16:creationId xmlns:a16="http://schemas.microsoft.com/office/drawing/2014/main" id="{F60E3DEA-76C6-D136-307E-FFBEE8FEF99A}"/>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29</a:t>
            </a:fld>
            <a:endParaRPr lang="zh-CN" altLang="en-US" dirty="0"/>
          </a:p>
        </p:txBody>
      </p:sp>
    </p:spTree>
    <p:extLst>
      <p:ext uri="{BB962C8B-B14F-4D97-AF65-F5344CB8AC3E}">
        <p14:creationId xmlns:p14="http://schemas.microsoft.com/office/powerpoint/2010/main" val="35288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654175D-19B0-4A61-73C6-EE3B7FCFF377}"/>
              </a:ext>
            </a:extLst>
          </p:cNvPr>
          <p:cNvSpPr>
            <a:spLocks noGrp="1"/>
          </p:cNvSpPr>
          <p:nvPr>
            <p:ph type="title"/>
          </p:nvPr>
        </p:nvSpPr>
        <p:spPr>
          <a:prstGeom prst="rect">
            <a:avLst/>
          </a:prstGeom>
        </p:spPr>
        <p:txBody>
          <a:bodyPr/>
          <a:lstStyle/>
          <a:p>
            <a:r>
              <a:rPr lang="zh-CN" altLang="en-US" dirty="0"/>
              <a:t>文件系统的性能思考</a:t>
            </a:r>
          </a:p>
        </p:txBody>
      </p:sp>
      <p:sp>
        <p:nvSpPr>
          <p:cNvPr id="6" name="内容占位符 5">
            <a:extLst>
              <a:ext uri="{FF2B5EF4-FFF2-40B4-BE49-F238E27FC236}">
                <a16:creationId xmlns:a16="http://schemas.microsoft.com/office/drawing/2014/main" id="{08E507B0-547A-B8AC-B9B2-3E53402B8363}"/>
              </a:ext>
            </a:extLst>
          </p:cNvPr>
          <p:cNvSpPr>
            <a:spLocks noGrp="1"/>
          </p:cNvSpPr>
          <p:nvPr>
            <p:ph idx="1"/>
          </p:nvPr>
        </p:nvSpPr>
        <p:spPr>
          <a:prstGeom prst="rect">
            <a:avLst/>
          </a:prstGeom>
        </p:spPr>
        <p:txBody>
          <a:bodyPr/>
          <a:lstStyle/>
          <a:p>
            <a:r>
              <a:rPr lang="en-US" altLang="zh-CN" dirty="0"/>
              <a:t>OS</a:t>
            </a:r>
            <a:r>
              <a:rPr lang="zh-CN" altLang="en-US" dirty="0"/>
              <a:t>喜欢做顺序的读写以改进性能，为什么？</a:t>
            </a:r>
            <a:r>
              <a:rPr lang="en-US" altLang="zh-CN" dirty="0">
                <a:solidFill>
                  <a:srgbClr val="00B0F0"/>
                </a:solidFill>
              </a:rPr>
              <a:t>—&gt;</a:t>
            </a:r>
            <a:r>
              <a:rPr lang="zh-CN" altLang="en-US" dirty="0">
                <a:solidFill>
                  <a:srgbClr val="00B0F0"/>
                </a:solidFill>
              </a:rPr>
              <a:t>线性的（磁盘是顺着读的）</a:t>
            </a:r>
            <a:endParaRPr lang="en-US" altLang="zh-CN" dirty="0">
              <a:solidFill>
                <a:srgbClr val="00B0F0"/>
              </a:solidFill>
            </a:endParaRPr>
          </a:p>
          <a:p>
            <a:pPr lvl="1"/>
            <a:r>
              <a:rPr lang="zh-CN" altLang="en-US" dirty="0"/>
              <a:t>简单</a:t>
            </a:r>
            <a:endParaRPr lang="en-US" altLang="zh-CN" dirty="0"/>
          </a:p>
          <a:p>
            <a:pPr lvl="1"/>
            <a:r>
              <a:rPr lang="zh-CN" altLang="en-US" dirty="0"/>
              <a:t>尊重磁盘的物理特性</a:t>
            </a:r>
            <a:endParaRPr lang="en-US" altLang="zh-CN" dirty="0"/>
          </a:p>
          <a:p>
            <a:r>
              <a:rPr lang="zh-CN" altLang="en-US" dirty="0"/>
              <a:t>用户会按照什么样的方式读写磁盘呢？</a:t>
            </a:r>
            <a:endParaRPr lang="en-US" altLang="zh-CN" dirty="0"/>
          </a:p>
          <a:p>
            <a:pPr lvl="1"/>
            <a:r>
              <a:rPr lang="zh-CN" altLang="en-US" dirty="0"/>
              <a:t>执行程序</a:t>
            </a:r>
            <a:endParaRPr lang="en-US" altLang="zh-CN" dirty="0"/>
          </a:p>
          <a:p>
            <a:pPr lvl="1"/>
            <a:r>
              <a:rPr lang="zh-CN" altLang="en-US" dirty="0"/>
              <a:t>播放电影</a:t>
            </a:r>
            <a:endParaRPr lang="en-US" altLang="zh-CN" dirty="0"/>
          </a:p>
          <a:p>
            <a:pPr lvl="1"/>
            <a:r>
              <a:rPr lang="zh-CN" altLang="en-US" dirty="0"/>
              <a:t>读写数据库</a:t>
            </a:r>
            <a:endParaRPr lang="en-US" altLang="zh-CN" dirty="0"/>
          </a:p>
          <a:p>
            <a:pPr lvl="1"/>
            <a:r>
              <a:rPr lang="en-US" altLang="zh-CN" dirty="0"/>
              <a:t>……</a:t>
            </a:r>
          </a:p>
          <a:p>
            <a:pPr lvl="1"/>
            <a:endParaRPr lang="en-US" altLang="zh-CN" dirty="0"/>
          </a:p>
          <a:p>
            <a:endParaRPr lang="zh-CN" altLang="en-US" dirty="0"/>
          </a:p>
        </p:txBody>
      </p:sp>
      <p:sp>
        <p:nvSpPr>
          <p:cNvPr id="7" name="灯片编号占位符 6">
            <a:extLst>
              <a:ext uri="{FF2B5EF4-FFF2-40B4-BE49-F238E27FC236}">
                <a16:creationId xmlns:a16="http://schemas.microsoft.com/office/drawing/2014/main" id="{E8A684A2-943D-1ABD-2FF2-8EECA859F3E3}"/>
              </a:ext>
            </a:extLst>
          </p:cNvPr>
          <p:cNvSpPr>
            <a:spLocks noGrp="1"/>
          </p:cNvSpPr>
          <p:nvPr>
            <p:ph type="sldNum" sz="quarter" idx="12"/>
          </p:nvPr>
        </p:nvSpPr>
        <p:spPr>
          <a:xfrm>
            <a:off x="9448800" y="6525344"/>
            <a:ext cx="2743200" cy="326571"/>
          </a:xfrm>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3</a:t>
            </a:fld>
            <a:endParaRPr lang="zh-CN" altLang="en-US" dirty="0"/>
          </a:p>
        </p:txBody>
      </p:sp>
    </p:spTree>
    <p:extLst>
      <p:ext uri="{BB962C8B-B14F-4D97-AF65-F5344CB8AC3E}">
        <p14:creationId xmlns:p14="http://schemas.microsoft.com/office/powerpoint/2010/main" val="2892054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 name="直接连接符 25"/>
          <p:cNvCxnSpPr/>
          <p:nvPr/>
        </p:nvCxnSpPr>
        <p:spPr>
          <a:xfrm rot="16200000" flipH="1">
            <a:off x="-7536741" y="3340893"/>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组合 9"/>
          <p:cNvGrpSpPr/>
          <p:nvPr/>
        </p:nvGrpSpPr>
        <p:grpSpPr>
          <a:xfrm>
            <a:off x="693912" y="1560510"/>
            <a:ext cx="5012991" cy="428628"/>
            <a:chOff x="844893" y="843558"/>
            <a:chExt cx="5012991" cy="428628"/>
          </a:xfrm>
        </p:grpSpPr>
        <p:sp>
          <p:nvSpPr>
            <p:cNvPr id="9" name="内容占位符 2"/>
            <p:cNvSpPr txBox="1">
              <a:spLocks/>
            </p:cNvSpPr>
            <p:nvPr/>
          </p:nvSpPr>
          <p:spPr>
            <a:xfrm>
              <a:off x="1142976" y="843558"/>
              <a:ext cx="471490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文件卷控制块</a:t>
              </a:r>
              <a:r>
                <a:rPr lang="en-US" altLang="zh-CN" dirty="0"/>
                <a:t> (Unix: “</a:t>
              </a:r>
              <a:r>
                <a:rPr lang="en-US" altLang="zh-CN" dirty="0">
                  <a:solidFill>
                    <a:srgbClr val="C00000"/>
                  </a:solidFill>
                </a:rPr>
                <a:t>superblock</a:t>
              </a:r>
              <a:r>
                <a:rPr lang="en-US" altLang="zh-CN" dirty="0"/>
                <a:t>”)</a:t>
              </a:r>
            </a:p>
          </p:txBody>
        </p:sp>
        <p:sp>
          <p:nvSpPr>
            <p:cNvPr id="12" name="TextBox 11"/>
            <p:cNvSpPr txBox="1"/>
            <p:nvPr/>
          </p:nvSpPr>
          <p:spPr>
            <a:xfrm>
              <a:off x="844893" y="8435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4" name="组合 13"/>
          <p:cNvGrpSpPr/>
          <p:nvPr/>
        </p:nvGrpSpPr>
        <p:grpSpPr>
          <a:xfrm>
            <a:off x="693912" y="1960620"/>
            <a:ext cx="5727371" cy="428628"/>
            <a:chOff x="844893" y="2108804"/>
            <a:chExt cx="5727371" cy="428628"/>
          </a:xfrm>
        </p:grpSpPr>
        <p:sp>
          <p:nvSpPr>
            <p:cNvPr id="15" name="内容占位符 2"/>
            <p:cNvSpPr txBox="1">
              <a:spLocks/>
            </p:cNvSpPr>
            <p:nvPr/>
          </p:nvSpPr>
          <p:spPr>
            <a:xfrm>
              <a:off x="1142976" y="2108804"/>
              <a:ext cx="542928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文件控制块</a:t>
              </a:r>
              <a:r>
                <a:rPr lang="en-US" altLang="zh-CN" dirty="0"/>
                <a:t>(Unix: “</a:t>
              </a:r>
              <a:r>
                <a:rPr lang="en-US" altLang="zh-CN" dirty="0" err="1"/>
                <a:t>vnode</a:t>
              </a:r>
              <a:r>
                <a:rPr lang="en-US" altLang="zh-CN" dirty="0"/>
                <a:t>” or “</a:t>
              </a:r>
              <a:r>
                <a:rPr lang="en-US" altLang="zh-CN" dirty="0" err="1">
                  <a:solidFill>
                    <a:srgbClr val="C00000"/>
                  </a:solidFill>
                </a:rPr>
                <a:t>inode</a:t>
              </a:r>
              <a:r>
                <a:rPr lang="en-US" altLang="zh-CN" dirty="0"/>
                <a:t>”)</a:t>
              </a:r>
            </a:p>
          </p:txBody>
        </p:sp>
        <p:sp>
          <p:nvSpPr>
            <p:cNvPr id="16" name="TextBox 22"/>
            <p:cNvSpPr txBox="1"/>
            <p:nvPr/>
          </p:nvSpPr>
          <p:spPr>
            <a:xfrm>
              <a:off x="844893" y="210880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9" name="组合 28"/>
          <p:cNvGrpSpPr/>
          <p:nvPr/>
        </p:nvGrpSpPr>
        <p:grpSpPr>
          <a:xfrm>
            <a:off x="693912" y="2384985"/>
            <a:ext cx="4084297" cy="428628"/>
            <a:chOff x="844893" y="3369288"/>
            <a:chExt cx="4084297" cy="428628"/>
          </a:xfrm>
        </p:grpSpPr>
        <p:sp>
          <p:nvSpPr>
            <p:cNvPr id="30" name="内容占位符 2"/>
            <p:cNvSpPr txBox="1">
              <a:spLocks/>
            </p:cNvSpPr>
            <p:nvPr/>
          </p:nvSpPr>
          <p:spPr>
            <a:xfrm>
              <a:off x="1142976" y="3369288"/>
              <a:ext cx="378621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目录项</a:t>
              </a:r>
              <a:r>
                <a:rPr lang="en-US" altLang="zh-CN" dirty="0"/>
                <a:t> (Linux: “</a:t>
              </a:r>
              <a:r>
                <a:rPr lang="en-US" altLang="zh-CN" dirty="0" err="1"/>
                <a:t>dentry</a:t>
              </a:r>
              <a:r>
                <a:rPr lang="en-US" altLang="zh-CN" dirty="0"/>
                <a:t>”)</a:t>
              </a:r>
            </a:p>
          </p:txBody>
        </p:sp>
        <p:sp>
          <p:nvSpPr>
            <p:cNvPr id="31" name="TextBox 39"/>
            <p:cNvSpPr txBox="1"/>
            <p:nvPr/>
          </p:nvSpPr>
          <p:spPr>
            <a:xfrm>
              <a:off x="844893" y="336928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2" name="组合 31"/>
          <p:cNvGrpSpPr/>
          <p:nvPr/>
        </p:nvGrpSpPr>
        <p:grpSpPr>
          <a:xfrm>
            <a:off x="1111437" y="2723125"/>
            <a:ext cx="6167098" cy="928694"/>
            <a:chOff x="1262422" y="3707428"/>
            <a:chExt cx="6167098" cy="928694"/>
          </a:xfrm>
        </p:grpSpPr>
        <p:pic>
          <p:nvPicPr>
            <p:cNvPr id="35" name="图片 34" descr="小点1.png"/>
            <p:cNvPicPr>
              <a:picLocks noChangeAspect="1"/>
            </p:cNvPicPr>
            <p:nvPr/>
          </p:nvPicPr>
          <p:blipFill>
            <a:blip r:embed="rId3" cstate="print"/>
            <a:stretch>
              <a:fillRect/>
            </a:stretch>
          </p:blipFill>
          <p:spPr>
            <a:xfrm>
              <a:off x="1262422" y="3812204"/>
              <a:ext cx="151066" cy="148997"/>
            </a:xfrm>
            <a:prstGeom prst="rect">
              <a:avLst/>
            </a:prstGeom>
            <a:effectLst/>
          </p:spPr>
        </p:pic>
        <p:sp>
          <p:nvSpPr>
            <p:cNvPr id="36" name="内容占位符 2"/>
            <p:cNvSpPr txBox="1">
              <a:spLocks/>
            </p:cNvSpPr>
            <p:nvPr/>
          </p:nvSpPr>
          <p:spPr>
            <a:xfrm>
              <a:off x="1394985" y="3707428"/>
              <a:ext cx="3605643"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每个目录项一个</a:t>
              </a:r>
              <a:r>
                <a:rPr lang="en-US" altLang="zh-CN" dirty="0"/>
                <a:t>(</a:t>
              </a:r>
              <a:r>
                <a:rPr lang="zh-CN" altLang="en-US" dirty="0"/>
                <a:t>目录和文件</a:t>
              </a:r>
              <a:r>
                <a:rPr lang="en-US" altLang="zh-CN" dirty="0"/>
                <a:t>)</a:t>
              </a:r>
              <a:endParaRPr lang="zh-CN" altLang="en-US" dirty="0"/>
            </a:p>
          </p:txBody>
        </p:sp>
        <p:pic>
          <p:nvPicPr>
            <p:cNvPr id="37" name="图片 36" descr="小点1.png"/>
            <p:cNvPicPr>
              <a:picLocks noChangeAspect="1"/>
            </p:cNvPicPr>
            <p:nvPr/>
          </p:nvPicPr>
          <p:blipFill>
            <a:blip r:embed="rId3" cstate="print"/>
            <a:stretch>
              <a:fillRect/>
            </a:stretch>
          </p:blipFill>
          <p:spPr>
            <a:xfrm>
              <a:off x="1262422" y="4123356"/>
              <a:ext cx="151066" cy="148997"/>
            </a:xfrm>
            <a:prstGeom prst="rect">
              <a:avLst/>
            </a:prstGeom>
            <a:effectLst/>
          </p:spPr>
        </p:pic>
        <p:sp>
          <p:nvSpPr>
            <p:cNvPr id="38" name="内容占位符 2"/>
            <p:cNvSpPr txBox="1">
              <a:spLocks/>
            </p:cNvSpPr>
            <p:nvPr/>
          </p:nvSpPr>
          <p:spPr>
            <a:xfrm>
              <a:off x="1394985" y="4018580"/>
              <a:ext cx="603453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将目录项数据结构及树型布局编码成树型数据结构</a:t>
              </a:r>
            </a:p>
          </p:txBody>
        </p:sp>
        <p:pic>
          <p:nvPicPr>
            <p:cNvPr id="39" name="图片 38" descr="小点1.png"/>
            <p:cNvPicPr>
              <a:picLocks noChangeAspect="1"/>
            </p:cNvPicPr>
            <p:nvPr/>
          </p:nvPicPr>
          <p:blipFill>
            <a:blip r:embed="rId3" cstate="print"/>
            <a:stretch>
              <a:fillRect/>
            </a:stretch>
          </p:blipFill>
          <p:spPr>
            <a:xfrm>
              <a:off x="1262422" y="4429746"/>
              <a:ext cx="155718" cy="153585"/>
            </a:xfrm>
            <a:prstGeom prst="rect">
              <a:avLst/>
            </a:prstGeom>
            <a:effectLst/>
          </p:spPr>
        </p:pic>
        <p:sp>
          <p:nvSpPr>
            <p:cNvPr id="40" name="内容占位符 2"/>
            <p:cNvSpPr txBox="1">
              <a:spLocks/>
            </p:cNvSpPr>
            <p:nvPr/>
          </p:nvSpPr>
          <p:spPr>
            <a:xfrm>
              <a:off x="1394985" y="4324970"/>
              <a:ext cx="4605775" cy="3111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指向文件控制块、父目录、子目录等</a:t>
              </a:r>
            </a:p>
          </p:txBody>
        </p:sp>
      </p:grpSp>
      <p:sp>
        <p:nvSpPr>
          <p:cNvPr id="4" name="标题 3">
            <a:extLst>
              <a:ext uri="{FF2B5EF4-FFF2-40B4-BE49-F238E27FC236}">
                <a16:creationId xmlns:a16="http://schemas.microsoft.com/office/drawing/2014/main" id="{7DAE252A-498B-9658-C02A-7AC31D43862B}"/>
              </a:ext>
            </a:extLst>
          </p:cNvPr>
          <p:cNvSpPr>
            <a:spLocks noGrp="1"/>
          </p:cNvSpPr>
          <p:nvPr>
            <p:ph type="title"/>
          </p:nvPr>
        </p:nvSpPr>
        <p:spPr/>
        <p:txBody>
          <a:bodyPr>
            <a:normAutofit/>
          </a:bodyPr>
          <a:lstStyle/>
          <a:p>
            <a:r>
              <a:rPr lang="zh-CN" altLang="en-US" dirty="0"/>
              <a:t>文件系统基本数据结构</a:t>
            </a:r>
          </a:p>
        </p:txBody>
      </p:sp>
      <p:sp>
        <p:nvSpPr>
          <p:cNvPr id="6" name="灯片编号占位符 5">
            <a:extLst>
              <a:ext uri="{FF2B5EF4-FFF2-40B4-BE49-F238E27FC236}">
                <a16:creationId xmlns:a16="http://schemas.microsoft.com/office/drawing/2014/main" id="{4B5F8FB6-18E4-5BB4-8C1B-70B10C808325}"/>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30</a:t>
            </a:fld>
            <a:endParaRPr lang="zh-CN" altLang="en-US" dirty="0"/>
          </a:p>
        </p:txBody>
      </p:sp>
    </p:spTree>
    <p:extLst>
      <p:ext uri="{BB962C8B-B14F-4D97-AF65-F5344CB8AC3E}">
        <p14:creationId xmlns:p14="http://schemas.microsoft.com/office/powerpoint/2010/main" val="360606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517627" y="3057041"/>
            <a:ext cx="2288181" cy="400110"/>
            <a:chOff x="363579" y="2199791"/>
            <a:chExt cx="2288181" cy="400110"/>
          </a:xfrm>
        </p:grpSpPr>
        <p:sp>
          <p:nvSpPr>
            <p:cNvPr id="45" name="TextBox 8"/>
            <p:cNvSpPr txBox="1">
              <a:spLocks noChangeArrowheads="1"/>
            </p:cNvSpPr>
            <p:nvPr/>
          </p:nvSpPr>
          <p:spPr bwMode="auto">
            <a:xfrm>
              <a:off x="363579" y="2199791"/>
              <a:ext cx="94689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挂载点</a:t>
              </a:r>
              <a:endParaRPr lang="en-US" altLang="zh-CN" sz="2000" b="1" dirty="0">
                <a:solidFill>
                  <a:srgbClr val="11576A"/>
                </a:solidFill>
                <a:latin typeface="微软雅黑" pitchFamily="34" charset="-122"/>
                <a:ea typeface="微软雅黑" pitchFamily="34" charset="-122"/>
                <a:cs typeface="+mn-cs"/>
              </a:endParaRPr>
            </a:p>
          </p:txBody>
        </p:sp>
        <p:cxnSp>
          <p:nvCxnSpPr>
            <p:cNvPr id="94" name="直接箭头连接符 93"/>
            <p:cNvCxnSpPr/>
            <p:nvPr/>
          </p:nvCxnSpPr>
          <p:spPr>
            <a:xfrm flipV="1">
              <a:off x="1285852" y="2430780"/>
              <a:ext cx="1365908" cy="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998941" y="1857364"/>
            <a:ext cx="4798677" cy="428628"/>
            <a:chOff x="844893" y="1000114"/>
            <a:chExt cx="4798677" cy="428628"/>
          </a:xfrm>
        </p:grpSpPr>
        <p:sp>
          <p:nvSpPr>
            <p:cNvPr id="9" name="内容占位符 2"/>
            <p:cNvSpPr txBox="1">
              <a:spLocks/>
            </p:cNvSpPr>
            <p:nvPr/>
          </p:nvSpPr>
          <p:spPr>
            <a:xfrm>
              <a:off x="1142976" y="1000114"/>
              <a:ext cx="450059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defRPr/>
              </a:pPr>
              <a:r>
                <a:rPr lang="zh-CN" altLang="en-US" dirty="0"/>
                <a:t>文件系统需要先挂载才能被访问</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3006506" y="2200040"/>
            <a:ext cx="5291174" cy="428628"/>
            <a:chOff x="852462" y="1342790"/>
            <a:chExt cx="5291174" cy="428628"/>
          </a:xfrm>
        </p:grpSpPr>
        <p:sp>
          <p:nvSpPr>
            <p:cNvPr id="15" name="内容占位符 2"/>
            <p:cNvSpPr txBox="1">
              <a:spLocks/>
            </p:cNvSpPr>
            <p:nvPr/>
          </p:nvSpPr>
          <p:spPr>
            <a:xfrm>
              <a:off x="1142976" y="1342790"/>
              <a:ext cx="500066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Aft>
                  <a:spcPts val="0"/>
                </a:spcAft>
                <a:buSzTx/>
              </a:pPr>
              <a:r>
                <a:rPr lang="zh-CN" altLang="en-US" dirty="0"/>
                <a:t>未挂载的文件系统被挂载在挂载点上</a:t>
              </a:r>
              <a:endParaRPr lang="zh-CN" altLang="en-US" dirty="0">
                <a:solidFill>
                  <a:srgbClr val="C00000"/>
                </a:solidFill>
              </a:endParaRPr>
            </a:p>
          </p:txBody>
        </p:sp>
        <p:sp>
          <p:nvSpPr>
            <p:cNvPr id="16" name="TextBox 15"/>
            <p:cNvSpPr txBox="1"/>
            <p:nvPr/>
          </p:nvSpPr>
          <p:spPr>
            <a:xfrm>
              <a:off x="852462" y="1342790"/>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6" name="TextBox 4"/>
          <p:cNvSpPr txBox="1">
            <a:spLocks noChangeArrowheads="1"/>
          </p:cNvSpPr>
          <p:nvPr/>
        </p:nvSpPr>
        <p:spPr bwMode="auto">
          <a:xfrm>
            <a:off x="8629156" y="2825509"/>
            <a:ext cx="12112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未挂载</a:t>
            </a:r>
            <a:endParaRPr lang="en-US" altLang="zh-CN" sz="2000" b="1" dirty="0">
              <a:solidFill>
                <a:srgbClr val="11576A"/>
              </a:solidFill>
              <a:latin typeface="微软雅黑" pitchFamily="34" charset="-122"/>
              <a:ea typeface="微软雅黑" pitchFamily="34" charset="-122"/>
              <a:cs typeface="+mn-cs"/>
            </a:endParaRPr>
          </a:p>
          <a:p>
            <a:pPr eaLnBrk="1" fontAlgn="auto" hangingPunct="1">
              <a:lnSpc>
                <a:spcPct val="100000"/>
              </a:lnSpc>
              <a:spcBef>
                <a:spcPts val="0"/>
              </a:spcBef>
              <a:spcAft>
                <a:spcPts val="0"/>
              </a:spcAft>
              <a:buSzTx/>
              <a:buNone/>
            </a:pPr>
            <a:r>
              <a:rPr lang="zh-CN" altLang="en-US" sz="2000" b="1" dirty="0">
                <a:solidFill>
                  <a:srgbClr val="11576A"/>
                </a:solidFill>
                <a:latin typeface="微软雅黑" pitchFamily="34" charset="-122"/>
                <a:ea typeface="微软雅黑" pitchFamily="34" charset="-122"/>
                <a:cs typeface="+mn-cs"/>
              </a:rPr>
              <a:t>文件系统</a:t>
            </a:r>
            <a:endParaRPr lang="en-US" altLang="zh-CN" sz="2000" b="1" dirty="0">
              <a:solidFill>
                <a:srgbClr val="11576A"/>
              </a:solidFill>
              <a:latin typeface="微软雅黑" pitchFamily="34" charset="-122"/>
              <a:ea typeface="微软雅黑" pitchFamily="34" charset="-122"/>
              <a:cs typeface="+mn-cs"/>
            </a:endParaRPr>
          </a:p>
        </p:txBody>
      </p:sp>
      <p:grpSp>
        <p:nvGrpSpPr>
          <p:cNvPr id="4" name="组合 3"/>
          <p:cNvGrpSpPr/>
          <p:nvPr/>
        </p:nvGrpSpPr>
        <p:grpSpPr>
          <a:xfrm>
            <a:off x="6406729" y="3216397"/>
            <a:ext cx="2831889" cy="2225690"/>
            <a:chOff x="4252681" y="2359147"/>
            <a:chExt cx="2831889" cy="2225690"/>
          </a:xfrm>
        </p:grpSpPr>
        <p:sp>
          <p:nvSpPr>
            <p:cNvPr id="48" name="等腰三角形 47"/>
            <p:cNvSpPr/>
            <p:nvPr/>
          </p:nvSpPr>
          <p:spPr>
            <a:xfrm>
              <a:off x="5593382" y="3045482"/>
              <a:ext cx="828681" cy="714380"/>
            </a:xfrm>
            <a:prstGeom prst="triangle">
              <a:avLst/>
            </a:prstGeom>
            <a:gradFill>
              <a:gsLst>
                <a:gs pos="100000">
                  <a:srgbClr val="FF9900"/>
                </a:gs>
                <a:gs pos="0">
                  <a:srgbClr val="FFCC66"/>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1" name="椭圆 50"/>
            <p:cNvSpPr/>
            <p:nvPr/>
          </p:nvSpPr>
          <p:spPr>
            <a:xfrm>
              <a:off x="5934697" y="2931181"/>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54" name="等腰三角形 53"/>
            <p:cNvSpPr/>
            <p:nvPr/>
          </p:nvSpPr>
          <p:spPr>
            <a:xfrm>
              <a:off x="5148879" y="3870457"/>
              <a:ext cx="828681" cy="714380"/>
            </a:xfrm>
            <a:prstGeom prst="triangle">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63" name="椭圆 62"/>
            <p:cNvSpPr/>
            <p:nvPr/>
          </p:nvSpPr>
          <p:spPr>
            <a:xfrm>
              <a:off x="5490194" y="3756156"/>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5" name="等腰三角形 74"/>
            <p:cNvSpPr/>
            <p:nvPr/>
          </p:nvSpPr>
          <p:spPr>
            <a:xfrm>
              <a:off x="6040002" y="3870457"/>
              <a:ext cx="828681" cy="714380"/>
            </a:xfrm>
            <a:prstGeom prst="triangle">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6" name="椭圆 75"/>
            <p:cNvSpPr/>
            <p:nvPr/>
          </p:nvSpPr>
          <p:spPr>
            <a:xfrm>
              <a:off x="6381317" y="3756156"/>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7" name="等腰三角形 76"/>
            <p:cNvSpPr/>
            <p:nvPr/>
          </p:nvSpPr>
          <p:spPr>
            <a:xfrm>
              <a:off x="4420211" y="3045482"/>
              <a:ext cx="828681" cy="714380"/>
            </a:xfrm>
            <a:prstGeom prst="triangl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8" name="椭圆 77"/>
            <p:cNvSpPr/>
            <p:nvPr/>
          </p:nvSpPr>
          <p:spPr>
            <a:xfrm>
              <a:off x="4761526" y="2931181"/>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sp>
          <p:nvSpPr>
            <p:cNvPr id="79" name="椭圆 78"/>
            <p:cNvSpPr/>
            <p:nvPr/>
          </p:nvSpPr>
          <p:spPr>
            <a:xfrm>
              <a:off x="5336205" y="2359147"/>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80" name="直接连接符 79"/>
            <p:cNvCxnSpPr>
              <a:stCxn id="79" idx="3"/>
            </p:cNvCxnSpPr>
            <p:nvPr/>
          </p:nvCxnSpPr>
          <p:spPr>
            <a:xfrm rot="5400000">
              <a:off x="4871858" y="2445380"/>
              <a:ext cx="449552" cy="52099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81" name="直接连接符 80"/>
            <p:cNvCxnSpPr/>
            <p:nvPr/>
          </p:nvCxnSpPr>
          <p:spPr>
            <a:xfrm rot="5400000">
              <a:off x="5513213" y="2445380"/>
              <a:ext cx="449552" cy="520990"/>
            </a:xfrm>
            <a:prstGeom prst="line">
              <a:avLst/>
            </a:prstGeom>
            <a:ln w="3810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98" name="TextBox 67"/>
            <p:cNvSpPr txBox="1"/>
            <p:nvPr/>
          </p:nvSpPr>
          <p:spPr>
            <a:xfrm>
              <a:off x="4252681" y="2782888"/>
              <a:ext cx="582211"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sue</a:t>
              </a:r>
              <a:endParaRPr lang="zh-CN" altLang="en-US" b="1" dirty="0">
                <a:solidFill>
                  <a:srgbClr val="11576A"/>
                </a:solidFill>
                <a:latin typeface="微软雅黑"/>
                <a:ea typeface="微软雅黑"/>
              </a:endParaRPr>
            </a:p>
          </p:txBody>
        </p:sp>
        <p:sp>
          <p:nvSpPr>
            <p:cNvPr id="99" name="TextBox 68"/>
            <p:cNvSpPr txBox="1"/>
            <p:nvPr/>
          </p:nvSpPr>
          <p:spPr>
            <a:xfrm>
              <a:off x="6072198" y="2782888"/>
              <a:ext cx="670376"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err="1">
                  <a:solidFill>
                    <a:srgbClr val="11576A"/>
                  </a:solidFill>
                  <a:latin typeface="微软雅黑"/>
                  <a:ea typeface="微软雅黑"/>
                </a:rPr>
                <a:t>jane</a:t>
              </a:r>
              <a:endParaRPr lang="zh-CN" altLang="en-US" b="1" dirty="0">
                <a:solidFill>
                  <a:srgbClr val="11576A"/>
                </a:solidFill>
                <a:latin typeface="微软雅黑"/>
                <a:ea typeface="微软雅黑"/>
              </a:endParaRPr>
            </a:p>
          </p:txBody>
        </p:sp>
        <p:sp>
          <p:nvSpPr>
            <p:cNvPr id="100" name="TextBox 69"/>
            <p:cNvSpPr txBox="1"/>
            <p:nvPr/>
          </p:nvSpPr>
          <p:spPr>
            <a:xfrm>
              <a:off x="5593733" y="3702376"/>
              <a:ext cx="741357"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err="1">
                  <a:solidFill>
                    <a:srgbClr val="11576A"/>
                  </a:solidFill>
                  <a:latin typeface="微软雅黑"/>
                  <a:ea typeface="微软雅黑"/>
                </a:rPr>
                <a:t>prog</a:t>
              </a:r>
              <a:endParaRPr lang="zh-CN" altLang="en-US" b="1" dirty="0">
                <a:solidFill>
                  <a:srgbClr val="11576A"/>
                </a:solidFill>
                <a:latin typeface="微软雅黑"/>
                <a:ea typeface="微软雅黑"/>
              </a:endParaRPr>
            </a:p>
          </p:txBody>
        </p:sp>
        <p:sp>
          <p:nvSpPr>
            <p:cNvPr id="101" name="TextBox 70"/>
            <p:cNvSpPr txBox="1"/>
            <p:nvPr/>
          </p:nvSpPr>
          <p:spPr>
            <a:xfrm>
              <a:off x="6475108" y="3612840"/>
              <a:ext cx="609462"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doc</a:t>
              </a:r>
              <a:endParaRPr lang="zh-CN" altLang="en-US" b="1" dirty="0">
                <a:solidFill>
                  <a:srgbClr val="11576A"/>
                </a:solidFill>
                <a:latin typeface="微软雅黑"/>
                <a:ea typeface="微软雅黑"/>
              </a:endParaRPr>
            </a:p>
          </p:txBody>
        </p:sp>
      </p:grpSp>
      <p:grpSp>
        <p:nvGrpSpPr>
          <p:cNvPr id="7" name="组合 6"/>
          <p:cNvGrpSpPr/>
          <p:nvPr/>
        </p:nvGrpSpPr>
        <p:grpSpPr>
          <a:xfrm>
            <a:off x="3727848" y="2664233"/>
            <a:ext cx="2020736" cy="774055"/>
            <a:chOff x="1573804" y="1806979"/>
            <a:chExt cx="2020736" cy="774055"/>
          </a:xfrm>
        </p:grpSpPr>
        <p:grpSp>
          <p:nvGrpSpPr>
            <p:cNvPr id="6" name="组合 5"/>
            <p:cNvGrpSpPr/>
            <p:nvPr/>
          </p:nvGrpSpPr>
          <p:grpSpPr>
            <a:xfrm>
              <a:off x="1573804" y="1806979"/>
              <a:ext cx="2020736" cy="774055"/>
              <a:chOff x="1573804" y="1806979"/>
              <a:chExt cx="2020736" cy="774055"/>
            </a:xfrm>
          </p:grpSpPr>
          <p:sp>
            <p:nvSpPr>
              <p:cNvPr id="91" name="椭圆 90"/>
              <p:cNvSpPr/>
              <p:nvPr/>
            </p:nvSpPr>
            <p:spPr>
              <a:xfrm>
                <a:off x="2073870" y="1806979"/>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cxnSp>
            <p:nvCxnSpPr>
              <p:cNvPr id="92" name="直接连接符 91"/>
              <p:cNvCxnSpPr>
                <a:stCxn id="91" idx="3"/>
              </p:cNvCxnSpPr>
              <p:nvPr/>
            </p:nvCxnSpPr>
            <p:spPr>
              <a:xfrm rot="5400000">
                <a:off x="1609523" y="1893212"/>
                <a:ext cx="449552" cy="520990"/>
              </a:xfrm>
              <a:prstGeom prst="line">
                <a:avLst/>
              </a:prstGeom>
              <a:ln w="381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rot="5400000">
                <a:off x="2250878" y="1893212"/>
                <a:ext cx="449552" cy="520990"/>
              </a:xfrm>
              <a:prstGeom prst="line">
                <a:avLst/>
              </a:prstGeom>
              <a:ln w="38100">
                <a:solidFill>
                  <a:srgbClr val="11576A"/>
                </a:solidFill>
              </a:ln>
              <a:scene3d>
                <a:camera prst="orthographicFront">
                  <a:rot lat="0" lon="10800000" rev="0"/>
                </a:camera>
                <a:lightRig rig="threePt" dir="t"/>
              </a:scene3d>
            </p:spPr>
            <p:style>
              <a:lnRef idx="1">
                <a:schemeClr val="accent1"/>
              </a:lnRef>
              <a:fillRef idx="0">
                <a:schemeClr val="accent1"/>
              </a:fillRef>
              <a:effectRef idx="0">
                <a:schemeClr val="accent1"/>
              </a:effectRef>
              <a:fontRef idx="minor">
                <a:schemeClr val="tx1"/>
              </a:fontRef>
            </p:style>
          </p:cxnSp>
          <p:sp>
            <p:nvSpPr>
              <p:cNvPr id="103" name="TextBox 64"/>
              <p:cNvSpPr txBox="1"/>
              <p:nvPr/>
            </p:nvSpPr>
            <p:spPr>
              <a:xfrm>
                <a:off x="2799386" y="2211702"/>
                <a:ext cx="795154" cy="369332"/>
              </a:xfrm>
              <a:prstGeom prst="rect">
                <a:avLst/>
              </a:prstGeom>
              <a:noFill/>
            </p:spPr>
            <p:txBody>
              <a:bodyPr wrap="none" rtlCol="0">
                <a:spAutoFit/>
              </a:bodyPr>
              <a:lstStyle/>
              <a:p>
                <a:pPr eaLnBrk="1" fontAlgn="auto" hangingPunct="1">
                  <a:lnSpc>
                    <a:spcPct val="100000"/>
                  </a:lnSpc>
                  <a:spcBef>
                    <a:spcPts val="0"/>
                  </a:spcBef>
                  <a:spcAft>
                    <a:spcPts val="0"/>
                  </a:spcAft>
                  <a:buSzTx/>
                  <a:buNone/>
                </a:pPr>
                <a:r>
                  <a:rPr lang="en-US" altLang="zh-CN" b="1" dirty="0">
                    <a:solidFill>
                      <a:srgbClr val="11576A"/>
                    </a:solidFill>
                    <a:latin typeface="微软雅黑"/>
                    <a:ea typeface="微软雅黑"/>
                  </a:rPr>
                  <a:t>users</a:t>
                </a:r>
                <a:endParaRPr lang="zh-CN" altLang="en-US" b="1" dirty="0">
                  <a:solidFill>
                    <a:srgbClr val="11576A"/>
                  </a:solidFill>
                  <a:latin typeface="微软雅黑"/>
                  <a:ea typeface="微软雅黑"/>
                </a:endParaRPr>
              </a:p>
            </p:txBody>
          </p:sp>
        </p:grpSp>
        <p:sp>
          <p:nvSpPr>
            <p:cNvPr id="34" name="椭圆 33"/>
            <p:cNvSpPr/>
            <p:nvPr/>
          </p:nvSpPr>
          <p:spPr>
            <a:xfrm>
              <a:off x="2669225" y="2344869"/>
              <a:ext cx="142876" cy="142876"/>
            </a:xfrm>
            <a:prstGeom prst="ellipse">
              <a:avLst/>
            </a:prstGeom>
            <a:gradFill>
              <a:gsLst>
                <a:gs pos="100000">
                  <a:srgbClr val="33FFFF"/>
                </a:gs>
                <a:gs pos="0">
                  <a:srgbClr val="CCFFFF"/>
                </a:gs>
                <a:gs pos="100000">
                  <a:schemeClr val="accent1">
                    <a:tint val="23500"/>
                    <a:satMod val="160000"/>
                  </a:schemeClr>
                </a:gs>
              </a:gsLst>
              <a:lin ang="5400000" scaled="0"/>
            </a:gradFill>
            <a:ln w="19050">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eaLnBrk="1" fontAlgn="auto" hangingPunct="1">
                <a:lnSpc>
                  <a:spcPct val="100000"/>
                </a:lnSpc>
                <a:spcBef>
                  <a:spcPts val="0"/>
                </a:spcBef>
                <a:spcAft>
                  <a:spcPts val="0"/>
                </a:spcAft>
                <a:buSzTx/>
                <a:buNone/>
              </a:pPr>
              <a:endParaRPr lang="zh-CN" altLang="en-US">
                <a:solidFill>
                  <a:prstClr val="black"/>
                </a:solidFill>
                <a:latin typeface="MS PGothic"/>
                <a:ea typeface="微软雅黑"/>
              </a:endParaRPr>
            </a:p>
          </p:txBody>
        </p:sp>
      </p:grpSp>
      <p:sp>
        <p:nvSpPr>
          <p:cNvPr id="13" name="标题 12">
            <a:extLst>
              <a:ext uri="{FF2B5EF4-FFF2-40B4-BE49-F238E27FC236}">
                <a16:creationId xmlns:a16="http://schemas.microsoft.com/office/drawing/2014/main" id="{2005751D-A321-B61F-84EF-0176004518C5}"/>
              </a:ext>
            </a:extLst>
          </p:cNvPr>
          <p:cNvSpPr>
            <a:spLocks noGrp="1"/>
          </p:cNvSpPr>
          <p:nvPr>
            <p:ph type="title"/>
          </p:nvPr>
        </p:nvSpPr>
        <p:spPr/>
        <p:txBody>
          <a:bodyPr/>
          <a:lstStyle/>
          <a:p>
            <a:r>
              <a:rPr lang="zh-CN" altLang="en-US" dirty="0"/>
              <a:t>文件系统挂载</a:t>
            </a:r>
          </a:p>
        </p:txBody>
      </p:sp>
      <p:sp>
        <p:nvSpPr>
          <p:cNvPr id="17" name="灯片编号占位符 16">
            <a:extLst>
              <a:ext uri="{FF2B5EF4-FFF2-40B4-BE49-F238E27FC236}">
                <a16:creationId xmlns:a16="http://schemas.microsoft.com/office/drawing/2014/main" id="{BF5E206B-1C93-5A08-E31D-34CB4C73BA4D}"/>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31</a:t>
            </a:fld>
            <a:endParaRPr lang="zh-CN" altLang="en-US" dirty="0"/>
          </a:p>
        </p:txBody>
      </p:sp>
    </p:spTree>
    <p:extLst>
      <p:ext uri="{BB962C8B-B14F-4D97-AF65-F5344CB8AC3E}">
        <p14:creationId xmlns:p14="http://schemas.microsoft.com/office/powerpoint/2010/main" val="507157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wipe(left)">
                                      <p:cBhvr>
                                        <p:cTn id="16" dur="500"/>
                                        <p:tgtEl>
                                          <p:spTgt spid="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nodeType="clickEffect">
                                  <p:stCondLst>
                                    <p:cond delay="0"/>
                                  </p:stCondLst>
                                  <p:childTnLst>
                                    <p:animMotion origin="layout" path="M 1.11111E-6 1.11022E-16 L -0.29323 -0.00347 " pathEditMode="relative" rAng="0" ptsTypes="AA">
                                      <p:cBhvr>
                                        <p:cTn id="30" dur="2000" fill="hold"/>
                                        <p:tgtEl>
                                          <p:spTgt spid="4"/>
                                        </p:tgtEl>
                                        <p:attrNameLst>
                                          <p:attrName>ppt_x</p:attrName>
                                          <p:attrName>ppt_y</p:attrName>
                                        </p:attrNameLst>
                                      </p:cBhvr>
                                      <p:rCtr x="-14670" y="-185"/>
                                    </p:animMotion>
                                  </p:childTnLst>
                                </p:cTn>
                              </p:par>
                              <p:par>
                                <p:cTn id="31" presetID="10" presetClass="exit" presetSubtype="0" fill="hold" grpId="1" nodeType="withEffect">
                                  <p:stCondLst>
                                    <p:cond delay="0"/>
                                  </p:stCondLst>
                                  <p:childTnLst>
                                    <p:animEffect transition="out" filter="fade">
                                      <p:cBhvr>
                                        <p:cTn id="32" dur="500"/>
                                        <p:tgtEl>
                                          <p:spTgt spid="46"/>
                                        </p:tgtEl>
                                      </p:cBhvr>
                                    </p:animEffect>
                                    <p:set>
                                      <p:cBhvr>
                                        <p:cTn id="33" dur="1" fill="hold">
                                          <p:stCondLst>
                                            <p:cond delay="499"/>
                                          </p:stCondLst>
                                        </p:cTn>
                                        <p:tgtEl>
                                          <p:spTgt spid="46"/>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6"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a:extLst>
              <a:ext uri="{FF2B5EF4-FFF2-40B4-BE49-F238E27FC236}">
                <a16:creationId xmlns:a16="http://schemas.microsoft.com/office/drawing/2014/main" id="{2005751D-A321-B61F-84EF-0176004518C5}"/>
              </a:ext>
            </a:extLst>
          </p:cNvPr>
          <p:cNvSpPr>
            <a:spLocks noGrp="1"/>
          </p:cNvSpPr>
          <p:nvPr>
            <p:ph type="title"/>
          </p:nvPr>
        </p:nvSpPr>
        <p:spPr/>
        <p:txBody>
          <a:bodyPr/>
          <a:lstStyle/>
          <a:p>
            <a:r>
              <a:rPr lang="zh-CN" altLang="en-US" dirty="0"/>
              <a:t>文件系统挂载</a:t>
            </a:r>
          </a:p>
        </p:txBody>
      </p:sp>
      <p:sp>
        <p:nvSpPr>
          <p:cNvPr id="17" name="灯片编号占位符 16">
            <a:extLst>
              <a:ext uri="{FF2B5EF4-FFF2-40B4-BE49-F238E27FC236}">
                <a16:creationId xmlns:a16="http://schemas.microsoft.com/office/drawing/2014/main" id="{BF5E206B-1C93-5A08-E31D-34CB4C73BA4D}"/>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32</a:t>
            </a:fld>
            <a:endParaRPr lang="zh-CN" altLang="en-US" dirty="0"/>
          </a:p>
        </p:txBody>
      </p:sp>
      <p:pic>
        <p:nvPicPr>
          <p:cNvPr id="4098" name="Picture 2" descr="https://msreekan.com/wp-content/uploads/2015/04/kernelstoragepipeline.jpg">
            <a:extLst>
              <a:ext uri="{FF2B5EF4-FFF2-40B4-BE49-F238E27FC236}">
                <a16:creationId xmlns:a16="http://schemas.microsoft.com/office/drawing/2014/main" id="{E3814CD7-2C21-4BF5-923A-86E7BE83F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1744" y="1154575"/>
            <a:ext cx="6630882" cy="5084382"/>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36175164-E2E8-41B3-BEE9-826B8A4D3C3F}"/>
              </a:ext>
            </a:extLst>
          </p:cNvPr>
          <p:cNvSpPr/>
          <p:nvPr/>
        </p:nvSpPr>
        <p:spPr>
          <a:xfrm>
            <a:off x="479376" y="6590234"/>
            <a:ext cx="8784976" cy="313932"/>
          </a:xfrm>
          <a:prstGeom prst="rect">
            <a:avLst/>
          </a:prstGeom>
        </p:spPr>
        <p:txBody>
          <a:bodyPr wrap="square">
            <a:spAutoFit/>
          </a:bodyPr>
          <a:lstStyle/>
          <a:p>
            <a:r>
              <a:rPr lang="zh-CN" altLang="en-US" dirty="0"/>
              <a:t>https://msreekan.com/2015/04/24/linux-storage-cache/</a:t>
            </a:r>
          </a:p>
        </p:txBody>
      </p:sp>
    </p:spTree>
    <p:extLst>
      <p:ext uri="{BB962C8B-B14F-4D97-AF65-F5344CB8AC3E}">
        <p14:creationId xmlns:p14="http://schemas.microsoft.com/office/powerpoint/2010/main" val="4922231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5400" y="1552258"/>
            <a:ext cx="6727503" cy="428628"/>
            <a:chOff x="844893" y="742258"/>
            <a:chExt cx="6727503" cy="428628"/>
          </a:xfrm>
        </p:grpSpPr>
        <p:sp>
          <p:nvSpPr>
            <p:cNvPr id="9" name="内容占位符 2"/>
            <p:cNvSpPr txBox="1">
              <a:spLocks/>
            </p:cNvSpPr>
            <p:nvPr/>
          </p:nvSpPr>
          <p:spPr>
            <a:xfrm>
              <a:off x="1142976" y="742258"/>
              <a:ext cx="64294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名字解析</a:t>
              </a:r>
              <a:r>
                <a:rPr lang="en-US" altLang="zh-CN" dirty="0"/>
                <a:t>: </a:t>
              </a:r>
              <a:r>
                <a:rPr lang="zh-CN" altLang="en-US" dirty="0"/>
                <a:t>把逻辑名字转换成物理资源（如文件）</a:t>
              </a:r>
            </a:p>
          </p:txBody>
        </p:sp>
        <p:sp>
          <p:nvSpPr>
            <p:cNvPr id="12" name="TextBox 11"/>
            <p:cNvSpPr txBox="1"/>
            <p:nvPr/>
          </p:nvSpPr>
          <p:spPr>
            <a:xfrm>
              <a:off x="844893" y="74225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cxnSp>
        <p:nvCxnSpPr>
          <p:cNvPr id="26" name="直接连接符 25"/>
          <p:cNvCxnSpPr/>
          <p:nvPr/>
        </p:nvCxnSpPr>
        <p:spPr>
          <a:xfrm rot="16200000" flipH="1">
            <a:off x="-7536741" y="3063987"/>
            <a:ext cx="11858708"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1112925" y="1890398"/>
            <a:ext cx="7630058" cy="358322"/>
            <a:chOff x="1262422" y="1080398"/>
            <a:chExt cx="7630058" cy="358322"/>
          </a:xfrm>
        </p:grpSpPr>
        <p:pic>
          <p:nvPicPr>
            <p:cNvPr id="33" name="图片 32" descr="小点1.png"/>
            <p:cNvPicPr>
              <a:picLocks noChangeAspect="1"/>
            </p:cNvPicPr>
            <p:nvPr/>
          </p:nvPicPr>
          <p:blipFill>
            <a:blip r:embed="rId2" cstate="print"/>
            <a:stretch>
              <a:fillRect/>
            </a:stretch>
          </p:blipFill>
          <p:spPr>
            <a:xfrm>
              <a:off x="1262422" y="1185174"/>
              <a:ext cx="151066" cy="148997"/>
            </a:xfrm>
            <a:prstGeom prst="rect">
              <a:avLst/>
            </a:prstGeom>
            <a:effectLst/>
          </p:spPr>
        </p:pic>
        <p:sp>
          <p:nvSpPr>
            <p:cNvPr id="34" name="内容占位符 2"/>
            <p:cNvSpPr txBox="1">
              <a:spLocks/>
            </p:cNvSpPr>
            <p:nvPr/>
          </p:nvSpPr>
          <p:spPr>
            <a:xfrm>
              <a:off x="1394985" y="1080398"/>
              <a:ext cx="749749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依据路径名，在文件系统中找到实际文件位置</a:t>
              </a:r>
            </a:p>
          </p:txBody>
        </p:sp>
      </p:grpSp>
      <p:grpSp>
        <p:nvGrpSpPr>
          <p:cNvPr id="5" name="组合 4"/>
          <p:cNvGrpSpPr/>
          <p:nvPr/>
        </p:nvGrpSpPr>
        <p:grpSpPr>
          <a:xfrm>
            <a:off x="1112925" y="2218560"/>
            <a:ext cx="4166834" cy="358322"/>
            <a:chOff x="1262422" y="1408560"/>
            <a:chExt cx="4166834" cy="358322"/>
          </a:xfrm>
        </p:grpSpPr>
        <p:pic>
          <p:nvPicPr>
            <p:cNvPr id="35" name="图片 34" descr="小点1.png"/>
            <p:cNvPicPr>
              <a:picLocks noChangeAspect="1"/>
            </p:cNvPicPr>
            <p:nvPr/>
          </p:nvPicPr>
          <p:blipFill>
            <a:blip r:embed="rId2" cstate="print"/>
            <a:stretch>
              <a:fillRect/>
            </a:stretch>
          </p:blipFill>
          <p:spPr>
            <a:xfrm>
              <a:off x="1262422" y="1513336"/>
              <a:ext cx="151066" cy="148997"/>
            </a:xfrm>
            <a:prstGeom prst="rect">
              <a:avLst/>
            </a:prstGeom>
            <a:effectLst/>
          </p:spPr>
        </p:pic>
        <p:sp>
          <p:nvSpPr>
            <p:cNvPr id="36" name="内容占位符 2"/>
            <p:cNvSpPr txBox="1">
              <a:spLocks/>
            </p:cNvSpPr>
            <p:nvPr/>
          </p:nvSpPr>
          <p:spPr>
            <a:xfrm>
              <a:off x="1394985" y="1408560"/>
              <a:ext cx="4034271"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遍历文件目录直到找到目标文件</a:t>
              </a:r>
            </a:p>
          </p:txBody>
        </p:sp>
      </p:grpSp>
      <p:grpSp>
        <p:nvGrpSpPr>
          <p:cNvPr id="6" name="组合 5"/>
          <p:cNvGrpSpPr/>
          <p:nvPr/>
        </p:nvGrpSpPr>
        <p:grpSpPr>
          <a:xfrm>
            <a:off x="695400" y="2532208"/>
            <a:ext cx="3155603" cy="428628"/>
            <a:chOff x="844893" y="1722208"/>
            <a:chExt cx="3155603" cy="428628"/>
          </a:xfrm>
        </p:grpSpPr>
        <p:sp>
          <p:nvSpPr>
            <p:cNvPr id="25" name="内容占位符 2"/>
            <p:cNvSpPr txBox="1">
              <a:spLocks/>
            </p:cNvSpPr>
            <p:nvPr/>
          </p:nvSpPr>
          <p:spPr>
            <a:xfrm>
              <a:off x="1142976" y="1722208"/>
              <a:ext cx="2857520"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eaLnBrk="1" fontAlgn="auto" hangingPunct="1">
                <a:lnSpc>
                  <a:spcPct val="100000"/>
                </a:lnSpc>
                <a:spcBef>
                  <a:spcPts val="0"/>
                </a:spcBef>
                <a:spcAft>
                  <a:spcPts val="0"/>
                </a:spcAft>
                <a:buSzTx/>
              </a:pPr>
              <a:r>
                <a:rPr lang="zh-CN" altLang="en-US" dirty="0"/>
                <a:t>举例</a:t>
              </a:r>
              <a:r>
                <a:rPr lang="en-US" altLang="zh-CN" dirty="0"/>
                <a:t>: </a:t>
              </a:r>
              <a:r>
                <a:rPr lang="zh-CN" altLang="en-US" dirty="0"/>
                <a:t>解析</a:t>
              </a:r>
              <a:r>
                <a:rPr lang="en-US" altLang="zh-CN" dirty="0"/>
                <a:t>“/bin/</a:t>
              </a:r>
              <a:r>
                <a:rPr lang="en-US" altLang="zh-CN" dirty="0" err="1"/>
                <a:t>ls</a:t>
              </a:r>
              <a:r>
                <a:rPr lang="en-US" altLang="zh-CN" dirty="0"/>
                <a:t>”</a:t>
              </a:r>
            </a:p>
          </p:txBody>
        </p:sp>
        <p:sp>
          <p:nvSpPr>
            <p:cNvPr id="27" name="TextBox 26"/>
            <p:cNvSpPr txBox="1"/>
            <p:nvPr/>
          </p:nvSpPr>
          <p:spPr>
            <a:xfrm>
              <a:off x="844893" y="1722208"/>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1112925" y="2869216"/>
            <a:ext cx="4809776" cy="365122"/>
            <a:chOff x="1262422" y="2059216"/>
            <a:chExt cx="4809776" cy="365122"/>
          </a:xfrm>
        </p:grpSpPr>
        <p:pic>
          <p:nvPicPr>
            <p:cNvPr id="28" name="图片 27" descr="小点1.png"/>
            <p:cNvPicPr>
              <a:picLocks noChangeAspect="1"/>
            </p:cNvPicPr>
            <p:nvPr/>
          </p:nvPicPr>
          <p:blipFill>
            <a:blip r:embed="rId2" cstate="print"/>
            <a:stretch>
              <a:fillRect/>
            </a:stretch>
          </p:blipFill>
          <p:spPr>
            <a:xfrm>
              <a:off x="1262422" y="2163992"/>
              <a:ext cx="151066" cy="148997"/>
            </a:xfrm>
            <a:prstGeom prst="rect">
              <a:avLst/>
            </a:prstGeom>
            <a:effectLst/>
          </p:spPr>
        </p:pic>
        <p:sp>
          <p:nvSpPr>
            <p:cNvPr id="31" name="内容占位符 2"/>
            <p:cNvSpPr txBox="1">
              <a:spLocks/>
            </p:cNvSpPr>
            <p:nvPr/>
          </p:nvSpPr>
          <p:spPr>
            <a:xfrm>
              <a:off x="1394985" y="2059216"/>
              <a:ext cx="467721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读取根目录的文件头</a:t>
              </a:r>
              <a:r>
                <a:rPr lang="en-US" altLang="zh-CN" dirty="0"/>
                <a:t> (</a:t>
              </a:r>
              <a:r>
                <a:rPr lang="zh-CN" altLang="en-US" dirty="0"/>
                <a:t>在磁盘固定位置）</a:t>
              </a:r>
            </a:p>
          </p:txBody>
        </p:sp>
      </p:grpSp>
      <p:grpSp>
        <p:nvGrpSpPr>
          <p:cNvPr id="10" name="组合 9"/>
          <p:cNvGrpSpPr/>
          <p:nvPr/>
        </p:nvGrpSpPr>
        <p:grpSpPr>
          <a:xfrm>
            <a:off x="1112925" y="3194119"/>
            <a:ext cx="5181786" cy="365122"/>
            <a:chOff x="1262422" y="2363345"/>
            <a:chExt cx="5181786" cy="365122"/>
          </a:xfrm>
        </p:grpSpPr>
        <p:pic>
          <p:nvPicPr>
            <p:cNvPr id="50" name="图片 49" descr="小点1.png"/>
            <p:cNvPicPr>
              <a:picLocks noChangeAspect="1"/>
            </p:cNvPicPr>
            <p:nvPr/>
          </p:nvPicPr>
          <p:blipFill>
            <a:blip r:embed="rId2" cstate="print"/>
            <a:stretch>
              <a:fillRect/>
            </a:stretch>
          </p:blipFill>
          <p:spPr>
            <a:xfrm>
              <a:off x="1262422" y="2468121"/>
              <a:ext cx="151066" cy="148997"/>
            </a:xfrm>
            <a:prstGeom prst="rect">
              <a:avLst/>
            </a:prstGeom>
            <a:effectLst/>
          </p:spPr>
        </p:pic>
        <p:sp>
          <p:nvSpPr>
            <p:cNvPr id="51" name="内容占位符 2"/>
            <p:cNvSpPr txBox="1">
              <a:spLocks/>
            </p:cNvSpPr>
            <p:nvPr/>
          </p:nvSpPr>
          <p:spPr>
            <a:xfrm>
              <a:off x="1394985" y="2363345"/>
              <a:ext cx="5049223"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读取根目录的数据块</a:t>
              </a:r>
              <a:r>
                <a:rPr lang="zh-CN" altLang="zh-CN" dirty="0"/>
                <a:t>，</a:t>
              </a:r>
              <a:r>
                <a:rPr lang="zh-CN" altLang="en-US" dirty="0"/>
                <a:t>搜索</a:t>
              </a:r>
              <a:r>
                <a:rPr lang="en-US" altLang="zh-CN" dirty="0"/>
                <a:t>“bin”</a:t>
              </a:r>
              <a:r>
                <a:rPr lang="zh-CN" altLang="en-US" dirty="0"/>
                <a:t>项</a:t>
              </a:r>
            </a:p>
          </p:txBody>
        </p:sp>
      </p:grpSp>
      <p:grpSp>
        <p:nvGrpSpPr>
          <p:cNvPr id="11" name="组合 10"/>
          <p:cNvGrpSpPr/>
          <p:nvPr/>
        </p:nvGrpSpPr>
        <p:grpSpPr>
          <a:xfrm>
            <a:off x="1112925" y="3472012"/>
            <a:ext cx="2595198" cy="365122"/>
            <a:chOff x="1262422" y="2683780"/>
            <a:chExt cx="2595198" cy="365122"/>
          </a:xfrm>
        </p:grpSpPr>
        <p:pic>
          <p:nvPicPr>
            <p:cNvPr id="37" name="图片 36" descr="小点1.png"/>
            <p:cNvPicPr>
              <a:picLocks noChangeAspect="1"/>
            </p:cNvPicPr>
            <p:nvPr/>
          </p:nvPicPr>
          <p:blipFill>
            <a:blip r:embed="rId2" cstate="print"/>
            <a:stretch>
              <a:fillRect/>
            </a:stretch>
          </p:blipFill>
          <p:spPr>
            <a:xfrm>
              <a:off x="1262422" y="2788556"/>
              <a:ext cx="151066" cy="148997"/>
            </a:xfrm>
            <a:prstGeom prst="rect">
              <a:avLst/>
            </a:prstGeom>
            <a:effectLst/>
          </p:spPr>
        </p:pic>
        <p:sp>
          <p:nvSpPr>
            <p:cNvPr id="38" name="内容占位符 2"/>
            <p:cNvSpPr txBox="1">
              <a:spLocks/>
            </p:cNvSpPr>
            <p:nvPr/>
          </p:nvSpPr>
          <p:spPr>
            <a:xfrm>
              <a:off x="1394985" y="2683780"/>
              <a:ext cx="246263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读取</a:t>
              </a:r>
              <a:r>
                <a:rPr lang="en-US" altLang="zh-CN" dirty="0"/>
                <a:t>bin</a:t>
              </a:r>
              <a:r>
                <a:rPr lang="zh-CN" altLang="en-US" dirty="0"/>
                <a:t>的文件头</a:t>
              </a:r>
              <a:endParaRPr lang="en-US" altLang="zh-CN" dirty="0"/>
            </a:p>
          </p:txBody>
        </p:sp>
      </p:grpSp>
      <p:grpSp>
        <p:nvGrpSpPr>
          <p:cNvPr id="13" name="组合 12"/>
          <p:cNvGrpSpPr/>
          <p:nvPr/>
        </p:nvGrpSpPr>
        <p:grpSpPr>
          <a:xfrm>
            <a:off x="1112925" y="3797909"/>
            <a:ext cx="4166834" cy="365122"/>
            <a:chOff x="1262422" y="2987909"/>
            <a:chExt cx="4166834" cy="365122"/>
          </a:xfrm>
        </p:grpSpPr>
        <p:pic>
          <p:nvPicPr>
            <p:cNvPr id="43" name="图片 42" descr="小点1.png"/>
            <p:cNvPicPr>
              <a:picLocks noChangeAspect="1"/>
            </p:cNvPicPr>
            <p:nvPr/>
          </p:nvPicPr>
          <p:blipFill>
            <a:blip r:embed="rId2" cstate="print"/>
            <a:stretch>
              <a:fillRect/>
            </a:stretch>
          </p:blipFill>
          <p:spPr>
            <a:xfrm>
              <a:off x="1262422" y="3092685"/>
              <a:ext cx="151066" cy="148997"/>
            </a:xfrm>
            <a:prstGeom prst="rect">
              <a:avLst/>
            </a:prstGeom>
            <a:effectLst/>
          </p:spPr>
        </p:pic>
        <p:sp>
          <p:nvSpPr>
            <p:cNvPr id="44" name="内容占位符 2"/>
            <p:cNvSpPr txBox="1">
              <a:spLocks/>
            </p:cNvSpPr>
            <p:nvPr/>
          </p:nvSpPr>
          <p:spPr>
            <a:xfrm>
              <a:off x="1394985" y="2987909"/>
              <a:ext cx="4034271"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读取</a:t>
              </a:r>
              <a:r>
                <a:rPr lang="en-US" altLang="zh-CN" dirty="0"/>
                <a:t>bin</a:t>
              </a:r>
              <a:r>
                <a:rPr lang="zh-CN" altLang="en-US" dirty="0"/>
                <a:t>的数据块</a:t>
              </a:r>
              <a:r>
                <a:rPr lang="en-US" altLang="zh-CN" dirty="0"/>
                <a:t>; </a:t>
              </a:r>
              <a:r>
                <a:rPr lang="zh-CN" altLang="en-US" dirty="0"/>
                <a:t>搜索</a:t>
              </a:r>
              <a:r>
                <a:rPr lang="en-US" altLang="zh-CN" dirty="0"/>
                <a:t>“</a:t>
              </a:r>
              <a:r>
                <a:rPr lang="en-US" altLang="zh-CN" dirty="0" err="1"/>
                <a:t>ls</a:t>
              </a:r>
              <a:r>
                <a:rPr lang="en-US" altLang="zh-CN" dirty="0"/>
                <a:t>”</a:t>
              </a:r>
              <a:r>
                <a:rPr lang="zh-CN" altLang="en-US" dirty="0"/>
                <a:t>顶</a:t>
              </a:r>
            </a:p>
          </p:txBody>
        </p:sp>
      </p:grpSp>
      <p:grpSp>
        <p:nvGrpSpPr>
          <p:cNvPr id="14" name="组合 13"/>
          <p:cNvGrpSpPr/>
          <p:nvPr/>
        </p:nvGrpSpPr>
        <p:grpSpPr>
          <a:xfrm>
            <a:off x="1112925" y="4104976"/>
            <a:ext cx="2595198" cy="365122"/>
            <a:chOff x="1262422" y="3294976"/>
            <a:chExt cx="2595198" cy="365122"/>
          </a:xfrm>
        </p:grpSpPr>
        <p:pic>
          <p:nvPicPr>
            <p:cNvPr id="45" name="图片 44" descr="小点1.png"/>
            <p:cNvPicPr>
              <a:picLocks noChangeAspect="1"/>
            </p:cNvPicPr>
            <p:nvPr/>
          </p:nvPicPr>
          <p:blipFill>
            <a:blip r:embed="rId2" cstate="print"/>
            <a:stretch>
              <a:fillRect/>
            </a:stretch>
          </p:blipFill>
          <p:spPr>
            <a:xfrm>
              <a:off x="1262422" y="3399752"/>
              <a:ext cx="151066" cy="148997"/>
            </a:xfrm>
            <a:prstGeom prst="rect">
              <a:avLst/>
            </a:prstGeom>
            <a:effectLst/>
          </p:spPr>
        </p:pic>
        <p:sp>
          <p:nvSpPr>
            <p:cNvPr id="46" name="内容占位符 2"/>
            <p:cNvSpPr txBox="1">
              <a:spLocks/>
            </p:cNvSpPr>
            <p:nvPr/>
          </p:nvSpPr>
          <p:spPr>
            <a:xfrm>
              <a:off x="1394985" y="3294976"/>
              <a:ext cx="2462635" cy="3651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100000"/>
                </a:lnSpc>
                <a:spcBef>
                  <a:spcPts val="0"/>
                </a:spcBef>
                <a:spcAft>
                  <a:spcPts val="0"/>
                </a:spcAft>
                <a:buSzTx/>
              </a:pPr>
              <a:r>
                <a:rPr lang="zh-CN" altLang="en-US" dirty="0"/>
                <a:t>读取</a:t>
              </a:r>
              <a:r>
                <a:rPr lang="en-US" altLang="zh-CN" dirty="0" err="1"/>
                <a:t>ls</a:t>
              </a:r>
              <a:r>
                <a:rPr lang="zh-CN" altLang="en-US" dirty="0"/>
                <a:t>的文件头</a:t>
              </a:r>
              <a:endParaRPr lang="en-US" altLang="zh-CN" dirty="0"/>
            </a:p>
          </p:txBody>
        </p:sp>
      </p:grpSp>
      <p:grpSp>
        <p:nvGrpSpPr>
          <p:cNvPr id="15" name="组合 14"/>
          <p:cNvGrpSpPr/>
          <p:nvPr/>
        </p:nvGrpSpPr>
        <p:grpSpPr>
          <a:xfrm>
            <a:off x="695400" y="4438806"/>
            <a:ext cx="3012727" cy="428628"/>
            <a:chOff x="844893" y="3628806"/>
            <a:chExt cx="3012727" cy="428628"/>
          </a:xfrm>
        </p:grpSpPr>
        <p:sp>
          <p:nvSpPr>
            <p:cNvPr id="47" name="内容占位符 2"/>
            <p:cNvSpPr txBox="1">
              <a:spLocks/>
            </p:cNvSpPr>
            <p:nvPr/>
          </p:nvSpPr>
          <p:spPr>
            <a:xfrm>
              <a:off x="1142976" y="3628806"/>
              <a:ext cx="271464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eaLnBrk="1" fontAlgn="auto" hangingPunct="1">
                <a:lnSpc>
                  <a:spcPct val="100000"/>
                </a:lnSpc>
                <a:spcAft>
                  <a:spcPts val="0"/>
                </a:spcAft>
                <a:buSzTx/>
              </a:pPr>
              <a:r>
                <a:rPr lang="zh-CN" altLang="en-US" dirty="0"/>
                <a:t>当前工作目录</a:t>
              </a:r>
              <a:r>
                <a:rPr lang="en-US" altLang="zh-CN" dirty="0"/>
                <a:t> (PWD)</a:t>
              </a:r>
              <a:endParaRPr lang="zh-CN" altLang="en-US" dirty="0"/>
            </a:p>
          </p:txBody>
        </p:sp>
        <p:sp>
          <p:nvSpPr>
            <p:cNvPr id="48" name="TextBox 47"/>
            <p:cNvSpPr txBox="1"/>
            <p:nvPr/>
          </p:nvSpPr>
          <p:spPr>
            <a:xfrm>
              <a:off x="844893" y="3628806"/>
              <a:ext cx="433390" cy="400110"/>
            </a:xfrm>
            <a:prstGeom prst="rect">
              <a:avLst/>
            </a:prstGeom>
            <a:noFill/>
            <a:effectLst/>
          </p:spPr>
          <p:txBody>
            <a:bodyPr wrap="square" rtlCol="0">
              <a:spAutoFit/>
            </a:bodyPr>
            <a:lstStyle/>
            <a:p>
              <a:pPr marL="342900" indent="-342900" eaLnBrk="1" fontAlgn="auto" hangingPunct="1">
                <a:lnSpc>
                  <a:spcPct val="100000"/>
                </a:lnSpc>
                <a:spcAft>
                  <a:spcPts val="0"/>
                </a:spcAft>
                <a:buSzTx/>
                <a:buNone/>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6" name="组合 15"/>
          <p:cNvGrpSpPr/>
          <p:nvPr/>
        </p:nvGrpSpPr>
        <p:grpSpPr>
          <a:xfrm>
            <a:off x="1112925" y="4776946"/>
            <a:ext cx="5809908" cy="358322"/>
            <a:chOff x="1262422" y="3966946"/>
            <a:chExt cx="5809908" cy="358322"/>
          </a:xfrm>
        </p:grpSpPr>
        <p:pic>
          <p:nvPicPr>
            <p:cNvPr id="49" name="图片 48" descr="小点1.png"/>
            <p:cNvPicPr>
              <a:picLocks noChangeAspect="1"/>
            </p:cNvPicPr>
            <p:nvPr/>
          </p:nvPicPr>
          <p:blipFill>
            <a:blip r:embed="rId2" cstate="print"/>
            <a:stretch>
              <a:fillRect/>
            </a:stretch>
          </p:blipFill>
          <p:spPr>
            <a:xfrm>
              <a:off x="1262422" y="4071722"/>
              <a:ext cx="151066" cy="148997"/>
            </a:xfrm>
            <a:prstGeom prst="rect">
              <a:avLst/>
            </a:prstGeom>
            <a:effectLst/>
          </p:spPr>
        </p:pic>
        <p:sp>
          <p:nvSpPr>
            <p:cNvPr id="52" name="内容占位符 2"/>
            <p:cNvSpPr txBox="1">
              <a:spLocks/>
            </p:cNvSpPr>
            <p:nvPr/>
          </p:nvSpPr>
          <p:spPr>
            <a:xfrm>
              <a:off x="1394985" y="3966946"/>
              <a:ext cx="5677345" cy="35832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每个进程都会指向一个文件目录用于解析文件名</a:t>
              </a:r>
            </a:p>
          </p:txBody>
        </p:sp>
      </p:grpSp>
      <p:grpSp>
        <p:nvGrpSpPr>
          <p:cNvPr id="17" name="组合 16"/>
          <p:cNvGrpSpPr/>
          <p:nvPr/>
        </p:nvGrpSpPr>
        <p:grpSpPr>
          <a:xfrm>
            <a:off x="1112925" y="5105108"/>
            <a:ext cx="5595594" cy="571486"/>
            <a:chOff x="1262422" y="4295108"/>
            <a:chExt cx="5595594" cy="571486"/>
          </a:xfrm>
        </p:grpSpPr>
        <p:pic>
          <p:nvPicPr>
            <p:cNvPr id="53" name="图片 52" descr="小点1.png"/>
            <p:cNvPicPr>
              <a:picLocks noChangeAspect="1"/>
            </p:cNvPicPr>
            <p:nvPr/>
          </p:nvPicPr>
          <p:blipFill>
            <a:blip r:embed="rId2" cstate="print"/>
            <a:stretch>
              <a:fillRect/>
            </a:stretch>
          </p:blipFill>
          <p:spPr>
            <a:xfrm>
              <a:off x="1262422" y="4399884"/>
              <a:ext cx="151066" cy="148997"/>
            </a:xfrm>
            <a:prstGeom prst="rect">
              <a:avLst/>
            </a:prstGeom>
            <a:effectLst/>
          </p:spPr>
        </p:pic>
        <p:sp>
          <p:nvSpPr>
            <p:cNvPr id="54" name="内容占位符 2"/>
            <p:cNvSpPr txBox="1">
              <a:spLocks/>
            </p:cNvSpPr>
            <p:nvPr/>
          </p:nvSpPr>
          <p:spPr>
            <a:xfrm>
              <a:off x="1394985" y="4295108"/>
              <a:ext cx="5463031" cy="57148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eaLnBrk="1" fontAlgn="auto" hangingPunct="1">
                <a:lnSpc>
                  <a:spcPct val="90000"/>
                </a:lnSpc>
                <a:spcBef>
                  <a:spcPts val="0"/>
                </a:spcBef>
                <a:spcAft>
                  <a:spcPts val="0"/>
                </a:spcAft>
                <a:buSzTx/>
              </a:pPr>
              <a:r>
                <a:rPr lang="zh-CN" altLang="en-US" dirty="0"/>
                <a:t>允许用户指定相对路径来代替绝对路径</a:t>
              </a:r>
              <a:endParaRPr lang="en-US" altLang="zh-CN" dirty="0"/>
            </a:p>
            <a:p>
              <a:pPr marL="0" lvl="1" indent="0" eaLnBrk="1" fontAlgn="auto" hangingPunct="1">
                <a:lnSpc>
                  <a:spcPct val="90000"/>
                </a:lnSpc>
                <a:spcBef>
                  <a:spcPts val="0"/>
                </a:spcBef>
                <a:spcAft>
                  <a:spcPts val="0"/>
                </a:spcAft>
                <a:buSzTx/>
              </a:pPr>
              <a:r>
                <a:rPr lang="zh-CN" altLang="en-US" dirty="0"/>
                <a:t>如，用</a:t>
              </a:r>
              <a:r>
                <a:rPr lang="en-US" altLang="zh-CN" dirty="0"/>
                <a:t> PWD=“/bin” </a:t>
              </a:r>
              <a:r>
                <a:rPr lang="zh-CN" altLang="en-US" dirty="0"/>
                <a:t>能够解析</a:t>
              </a:r>
              <a:r>
                <a:rPr lang="en-US" altLang="zh-CN" dirty="0"/>
                <a:t> “</a:t>
              </a:r>
              <a:r>
                <a:rPr lang="en-US" altLang="zh-CN" dirty="0" err="1"/>
                <a:t>ls</a:t>
              </a:r>
              <a:r>
                <a:rPr lang="en-US" altLang="zh-CN" dirty="0"/>
                <a:t>”</a:t>
              </a:r>
              <a:endParaRPr lang="zh-CN" altLang="en-US" dirty="0"/>
            </a:p>
          </p:txBody>
        </p:sp>
      </p:grpSp>
      <p:sp>
        <p:nvSpPr>
          <p:cNvPr id="19" name="标题 18">
            <a:extLst>
              <a:ext uri="{FF2B5EF4-FFF2-40B4-BE49-F238E27FC236}">
                <a16:creationId xmlns:a16="http://schemas.microsoft.com/office/drawing/2014/main" id="{812ED99F-76D1-3F1F-9741-5AC0B02277A9}"/>
              </a:ext>
            </a:extLst>
          </p:cNvPr>
          <p:cNvSpPr>
            <a:spLocks noGrp="1"/>
          </p:cNvSpPr>
          <p:nvPr>
            <p:ph type="title"/>
          </p:nvPr>
        </p:nvSpPr>
        <p:spPr/>
        <p:txBody>
          <a:bodyPr>
            <a:normAutofit/>
          </a:bodyPr>
          <a:lstStyle/>
          <a:p>
            <a:r>
              <a:rPr lang="en-US" altLang="zh-CN" dirty="0"/>
              <a:t>VFS</a:t>
            </a:r>
            <a:r>
              <a:rPr lang="zh-CN" altLang="en-US" dirty="0"/>
              <a:t>功能举例：名字解析（路径遍历）</a:t>
            </a:r>
          </a:p>
        </p:txBody>
      </p:sp>
      <p:sp>
        <p:nvSpPr>
          <p:cNvPr id="21" name="灯片编号占位符 20">
            <a:extLst>
              <a:ext uri="{FF2B5EF4-FFF2-40B4-BE49-F238E27FC236}">
                <a16:creationId xmlns:a16="http://schemas.microsoft.com/office/drawing/2014/main" id="{CAF31B9C-11BF-8C76-582F-95F205705B50}"/>
              </a:ext>
            </a:extLst>
          </p:cNvPr>
          <p:cNvSpPr>
            <a:spLocks noGrp="1"/>
          </p:cNvSpPr>
          <p:nvPr>
            <p:ph type="sldNum" sz="quarter" idx="12"/>
          </p:nvPr>
        </p:nvSpPr>
        <p:spPr/>
        <p:txBody>
          <a:bodyPr/>
          <a:lstStyle/>
          <a:p>
            <a:pPr>
              <a:buFont typeface="Wingdings" panose="05000000000000000000" pitchFamily="2" charset="2"/>
              <a:buNone/>
            </a:pPr>
            <a:fld id="{7209BB76-661F-4F23-A2E6-DCF093FEDF36}" type="slidenum">
              <a:rPr lang="zh-CN" altLang="en-US" smtClean="0"/>
              <a:pPr>
                <a:buFont typeface="Wingdings" panose="05000000000000000000" pitchFamily="2" charset="2"/>
                <a:buNone/>
              </a:pPr>
              <a:t>33</a:t>
            </a:fld>
            <a:endParaRPr lang="zh-CN" altLang="en-US" dirty="0"/>
          </a:p>
        </p:txBody>
      </p:sp>
      <p:sp>
        <p:nvSpPr>
          <p:cNvPr id="2" name="文本框 1">
            <a:extLst>
              <a:ext uri="{FF2B5EF4-FFF2-40B4-BE49-F238E27FC236}">
                <a16:creationId xmlns:a16="http://schemas.microsoft.com/office/drawing/2014/main" id="{C8E73487-D809-4F57-8309-07F2AACAAD08}"/>
              </a:ext>
            </a:extLst>
          </p:cNvPr>
          <p:cNvSpPr txBox="1"/>
          <p:nvPr/>
        </p:nvSpPr>
        <p:spPr>
          <a:xfrm>
            <a:off x="6708519" y="2280839"/>
            <a:ext cx="5248221" cy="313932"/>
          </a:xfrm>
          <a:prstGeom prst="rect">
            <a:avLst/>
          </a:prstGeom>
          <a:noFill/>
        </p:spPr>
        <p:txBody>
          <a:bodyPr wrap="square" rtlCol="0">
            <a:spAutoFit/>
          </a:bodyPr>
          <a:lstStyle/>
          <a:p>
            <a:pPr>
              <a:buNone/>
            </a:pPr>
            <a:r>
              <a:rPr lang="zh-CN" altLang="en-US" dirty="0"/>
              <a:t>反向思考 ：如何证明一个路径</a:t>
            </a:r>
            <a:r>
              <a:rPr lang="en-US" altLang="zh-CN" dirty="0"/>
              <a:t>(</a:t>
            </a:r>
            <a:r>
              <a:rPr lang="zh-CN" altLang="en-US" dirty="0"/>
              <a:t>文件</a:t>
            </a:r>
            <a:r>
              <a:rPr lang="en-US" altLang="zh-CN" dirty="0"/>
              <a:t>)</a:t>
            </a:r>
            <a:r>
              <a:rPr lang="zh-CN" altLang="en-US" dirty="0"/>
              <a:t>无法解析？</a:t>
            </a:r>
          </a:p>
        </p:txBody>
      </p:sp>
      <p:pic>
        <p:nvPicPr>
          <p:cNvPr id="22" name="图片 21">
            <a:extLst>
              <a:ext uri="{FF2B5EF4-FFF2-40B4-BE49-F238E27FC236}">
                <a16:creationId xmlns:a16="http://schemas.microsoft.com/office/drawing/2014/main" id="{50E70CF0-4BD9-48A4-9B68-704DD5D91A82}"/>
              </a:ext>
            </a:extLst>
          </p:cNvPr>
          <p:cNvPicPr>
            <a:picLocks noChangeAspect="1"/>
          </p:cNvPicPr>
          <p:nvPr/>
        </p:nvPicPr>
        <p:blipFill>
          <a:blip r:embed="rId3"/>
          <a:stretch>
            <a:fillRect/>
          </a:stretch>
        </p:blipFill>
        <p:spPr>
          <a:xfrm>
            <a:off x="6825168" y="2586860"/>
            <a:ext cx="5014922" cy="2246474"/>
          </a:xfrm>
          <a:prstGeom prst="rect">
            <a:avLst/>
          </a:prstGeom>
        </p:spPr>
      </p:pic>
      <p:sp>
        <p:nvSpPr>
          <p:cNvPr id="55" name="文本框 54">
            <a:extLst>
              <a:ext uri="{FF2B5EF4-FFF2-40B4-BE49-F238E27FC236}">
                <a16:creationId xmlns:a16="http://schemas.microsoft.com/office/drawing/2014/main" id="{E45D798A-D8E2-4839-8F73-6073ED92FA81}"/>
              </a:ext>
            </a:extLst>
          </p:cNvPr>
          <p:cNvSpPr txBox="1"/>
          <p:nvPr/>
        </p:nvSpPr>
        <p:spPr>
          <a:xfrm>
            <a:off x="6757351" y="4956107"/>
            <a:ext cx="5248221" cy="1643527"/>
          </a:xfrm>
          <a:prstGeom prst="rect">
            <a:avLst/>
          </a:prstGeom>
          <a:noFill/>
        </p:spPr>
        <p:txBody>
          <a:bodyPr wrap="square" rtlCol="0">
            <a:spAutoFit/>
          </a:bodyPr>
          <a:lstStyle/>
          <a:p>
            <a:pPr>
              <a:buNone/>
            </a:pPr>
            <a:r>
              <a:rPr lang="zh-CN" altLang="en-US" dirty="0"/>
              <a:t>设计细节：</a:t>
            </a:r>
            <a:endParaRPr lang="en-US" altLang="zh-CN" dirty="0"/>
          </a:p>
          <a:p>
            <a:pPr marL="342900" indent="-342900">
              <a:buAutoNum type="arabicPeriod"/>
            </a:pPr>
            <a:r>
              <a:rPr lang="zh-CN" altLang="en-US" dirty="0"/>
              <a:t>负缓存，要存多少项呢？</a:t>
            </a:r>
            <a:endParaRPr lang="en-US" altLang="zh-CN" dirty="0"/>
          </a:p>
          <a:p>
            <a:pPr marL="342900" indent="-342900">
              <a:buAutoNum type="arabicPeriod"/>
            </a:pPr>
            <a:r>
              <a:rPr lang="zh-CN" altLang="en-US" dirty="0"/>
              <a:t>负缓存怎么跟文件操作同步？</a:t>
            </a:r>
            <a:endParaRPr lang="en-US" altLang="zh-CN" dirty="0"/>
          </a:p>
          <a:p>
            <a:pPr marL="342900" indent="-342900">
              <a:buAutoNum type="arabicPeriod"/>
            </a:pPr>
            <a:r>
              <a:rPr lang="zh-CN" altLang="en-US" dirty="0"/>
              <a:t>负缓存什么时候失效？</a:t>
            </a:r>
            <a:endParaRPr lang="en-US" altLang="zh-CN" dirty="0"/>
          </a:p>
          <a:p>
            <a:pPr>
              <a:buNone/>
            </a:pPr>
            <a:r>
              <a:rPr lang="en-US" altLang="zh-CN" dirty="0"/>
              <a:t>https://www.geeksforgeeks.org/negative-caching-system-design/</a:t>
            </a:r>
            <a:endParaRPr lang="zh-CN" altLang="en-US" dirty="0"/>
          </a:p>
        </p:txBody>
      </p:sp>
    </p:spTree>
    <p:extLst>
      <p:ext uri="{BB962C8B-B14F-4D97-AF65-F5344CB8AC3E}">
        <p14:creationId xmlns:p14="http://schemas.microsoft.com/office/powerpoint/2010/main" val="128528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8"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par>
                                <p:cTn id="33" presetID="22" presetClass="entr" presetSubtype="8"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left)">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wipe(left)">
                                      <p:cBhvr>
                                        <p:cTn id="54" dur="500"/>
                                        <p:tgtEl>
                                          <p:spTgt spid="17"/>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 calcmode="lin" valueType="num">
                                      <p:cBhvr additive="base">
                                        <p:cTn id="59" dur="500" fill="hold"/>
                                        <p:tgtEl>
                                          <p:spTgt spid="2"/>
                                        </p:tgtEl>
                                        <p:attrNameLst>
                                          <p:attrName>ppt_x</p:attrName>
                                        </p:attrNameLst>
                                      </p:cBhvr>
                                      <p:tavLst>
                                        <p:tav tm="0">
                                          <p:val>
                                            <p:strVal val="#ppt_x"/>
                                          </p:val>
                                        </p:tav>
                                        <p:tav tm="100000">
                                          <p:val>
                                            <p:strVal val="#ppt_x"/>
                                          </p:val>
                                        </p:tav>
                                      </p:tavLst>
                                    </p:anim>
                                    <p:anim calcmode="lin" valueType="num">
                                      <p:cBhvr additive="base">
                                        <p:cTn id="6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2"/>
                                        </p:tgtEl>
                                        <p:attrNameLst>
                                          <p:attrName>style.visibility</p:attrName>
                                        </p:attrNameLst>
                                      </p:cBhvr>
                                      <p:to>
                                        <p:strVal val="visible"/>
                                      </p:to>
                                    </p:set>
                                    <p:anim calcmode="lin" valueType="num">
                                      <p:cBhvr additive="base">
                                        <p:cTn id="65" dur="500" fill="hold"/>
                                        <p:tgtEl>
                                          <p:spTgt spid="22"/>
                                        </p:tgtEl>
                                        <p:attrNameLst>
                                          <p:attrName>ppt_x</p:attrName>
                                        </p:attrNameLst>
                                      </p:cBhvr>
                                      <p:tavLst>
                                        <p:tav tm="0">
                                          <p:val>
                                            <p:strVal val="#ppt_x"/>
                                          </p:val>
                                        </p:tav>
                                        <p:tav tm="100000">
                                          <p:val>
                                            <p:strVal val="#ppt_x"/>
                                          </p:val>
                                        </p:tav>
                                      </p:tavLst>
                                    </p:anim>
                                    <p:anim calcmode="lin" valueType="num">
                                      <p:cBhvr additive="base">
                                        <p:cTn id="6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anim calcmode="lin" valueType="num">
                                      <p:cBhvr additive="base">
                                        <p:cTn id="71" dur="500" fill="hold"/>
                                        <p:tgtEl>
                                          <p:spTgt spid="55"/>
                                        </p:tgtEl>
                                        <p:attrNameLst>
                                          <p:attrName>ppt_x</p:attrName>
                                        </p:attrNameLst>
                                      </p:cBhvr>
                                      <p:tavLst>
                                        <p:tav tm="0">
                                          <p:val>
                                            <p:strVal val="#ppt_x"/>
                                          </p:val>
                                        </p:tav>
                                        <p:tav tm="100000">
                                          <p:val>
                                            <p:strVal val="#ppt_x"/>
                                          </p:val>
                                        </p:tav>
                                      </p:tavLst>
                                    </p:anim>
                                    <p:anim calcmode="lin" valueType="num">
                                      <p:cBhvr additive="base">
                                        <p:cTn id="72"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idx="4294967295"/>
          </p:nvPr>
        </p:nvSpPr>
        <p:spPr>
          <a:xfrm>
            <a:off x="2135560" y="2376671"/>
            <a:ext cx="7777162" cy="1872481"/>
          </a:xfrm>
          <a:prstGeom prst="rect">
            <a:avLst/>
          </a:prstGeom>
        </p:spPr>
        <p:txBody>
          <a:bodyPr>
            <a:normAutofit/>
          </a:bodyPr>
          <a:lstStyle/>
          <a:p>
            <a:pPr eaLnBrk="1" hangingPunct="1"/>
            <a:r>
              <a:rPr lang="en-US" altLang="zh-CN" sz="5400" i="1" dirty="0">
                <a:solidFill>
                  <a:srgbClr val="993300"/>
                </a:solidFill>
                <a:ea typeface="宋体" panose="02010600030101010101" pitchFamily="2" charset="-122"/>
              </a:rPr>
              <a:t>Thanks for your time!</a:t>
            </a:r>
            <a:br>
              <a:rPr lang="en-US" altLang="zh-CN" sz="5400" i="1" dirty="0">
                <a:solidFill>
                  <a:srgbClr val="993300"/>
                </a:solidFill>
                <a:ea typeface="宋体" panose="02010600030101010101" pitchFamily="2" charset="-122"/>
              </a:rPr>
            </a:br>
            <a:r>
              <a:rPr lang="en-US" altLang="zh-CN" sz="5400" i="1" dirty="0">
                <a:solidFill>
                  <a:srgbClr val="993300"/>
                </a:solidFill>
                <a:ea typeface="宋体" panose="02010600030101010101" pitchFamily="2" charset="-122"/>
              </a:rPr>
              <a:t>Questions &amp; Answers</a:t>
            </a:r>
            <a:endParaRPr lang="en-US" altLang="ko-KR" sz="5400" i="1" dirty="0">
              <a:solidFill>
                <a:srgbClr val="993300"/>
              </a:solidFill>
              <a:ea typeface="굴림" pitchFamily="34" charset="-127"/>
            </a:endParaRPr>
          </a:p>
        </p:txBody>
      </p:sp>
      <p:sp>
        <p:nvSpPr>
          <p:cNvPr id="2" name="灯片编号占位符 1">
            <a:extLst>
              <a:ext uri="{FF2B5EF4-FFF2-40B4-BE49-F238E27FC236}">
                <a16:creationId xmlns:a16="http://schemas.microsoft.com/office/drawing/2014/main" id="{A8C0FF34-2795-84EB-080D-34199E63F1FE}"/>
              </a:ext>
            </a:extLst>
          </p:cNvPr>
          <p:cNvSpPr>
            <a:spLocks noGrp="1"/>
          </p:cNvSpPr>
          <p:nvPr>
            <p:ph type="sldNum" sz="quarter" idx="12"/>
          </p:nvPr>
        </p:nvSpPr>
        <p:spPr>
          <a:xfrm>
            <a:off x="9347200" y="6555824"/>
            <a:ext cx="2844800" cy="304800"/>
          </a:xfrm>
        </p:spPr>
        <p:txBody>
          <a:bodyPr/>
          <a:lstStyle/>
          <a:p>
            <a:pPr algn="r">
              <a:buNone/>
            </a:pPr>
            <a:fld id="{23E5303B-8A3A-477A-93B0-1543526987BB}" type="slidenum">
              <a:rPr lang="en-US" altLang="ko-KR" smtClean="0">
                <a:solidFill>
                  <a:schemeClr val="bg1"/>
                </a:solidFill>
              </a:rPr>
              <a:pPr algn="r">
                <a:buNone/>
              </a:pPr>
              <a:t>34</a:t>
            </a:fld>
            <a:endParaRPr lang="en-US" altLang="ko-KR"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a:prstGeom prst="rect">
            <a:avLst/>
          </a:prstGeom>
        </p:spPr>
        <p:txBody>
          <a:bodyPr/>
          <a:lstStyle/>
          <a:p>
            <a:pPr>
              <a:buNone/>
              <a:defRPr/>
            </a:pPr>
            <a:fld id="{5EEFC526-8A43-41C1-B1D0-B3D20E53516B}" type="slidenum">
              <a:rPr lang="en-US" altLang="ko-KR">
                <a:solidFill>
                  <a:srgbClr val="FFFFFF"/>
                </a:solidFill>
              </a:rPr>
              <a:pPr>
                <a:buNone/>
                <a:defRPr/>
              </a:pPr>
              <a:t>4</a:t>
            </a:fld>
            <a:endParaRPr lang="en-US" altLang="ko-KR" dirty="0">
              <a:solidFill>
                <a:srgbClr val="FFFFFF"/>
              </a:solidFill>
            </a:endParaRPr>
          </a:p>
        </p:txBody>
      </p:sp>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a:prstGeom prst="rect">
            <a:avLst/>
          </a:prstGeom>
        </p:spPr>
        <p:txBody>
          <a:bodyPr/>
          <a:lstStyle/>
          <a:p>
            <a:r>
              <a:rPr lang="zh-CN" altLang="en-US" dirty="0"/>
              <a:t>示例：</a:t>
            </a:r>
            <a:r>
              <a:rPr lang="en-US" altLang="zh-CN" dirty="0"/>
              <a:t>elf</a:t>
            </a:r>
            <a:r>
              <a:rPr lang="zh-CN" altLang="en-US" dirty="0"/>
              <a:t>文件格式</a:t>
            </a: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71464" y="1988840"/>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1924" name="Picture 4">
            <a:extLst>
              <a:ext uri="{FF2B5EF4-FFF2-40B4-BE49-F238E27FC236}">
                <a16:creationId xmlns:a16="http://schemas.microsoft.com/office/drawing/2014/main" id="{55A81A18-96E3-4511-8D7F-DC89062C98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557338"/>
            <a:ext cx="4991100" cy="46196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2DBFFAE5-7D9D-4889-9F3C-0E46433CB3EF}"/>
              </a:ext>
            </a:extLst>
          </p:cNvPr>
          <p:cNvSpPr txBox="1"/>
          <p:nvPr/>
        </p:nvSpPr>
        <p:spPr>
          <a:xfrm>
            <a:off x="479376" y="5281459"/>
            <a:ext cx="5400600" cy="757130"/>
          </a:xfrm>
          <a:prstGeom prst="rect">
            <a:avLst/>
          </a:prstGeom>
          <a:noFill/>
        </p:spPr>
        <p:txBody>
          <a:bodyPr wrap="square">
            <a:spAutoFit/>
          </a:bodyPr>
          <a:lstStyle/>
          <a:p>
            <a:pPr>
              <a:buNone/>
            </a:pPr>
            <a:r>
              <a:rPr lang="zh-CN" altLang="en-US" dirty="0"/>
              <a:t>磁盘上存储：可执行程序、数据库、电影</a:t>
            </a:r>
            <a:br>
              <a:rPr lang="en-US" altLang="zh-CN" dirty="0"/>
            </a:br>
            <a:r>
              <a:rPr lang="zh-CN" altLang="en-US" dirty="0"/>
              <a:t>可执行程序存储：内容稀疏，存储：在虚拟地址上的起始位置和长度、在磁盘上的开始位置</a:t>
            </a:r>
          </a:p>
        </p:txBody>
      </p:sp>
    </p:spTree>
    <p:extLst>
      <p:ext uri="{BB962C8B-B14F-4D97-AF65-F5344CB8AC3E}">
        <p14:creationId xmlns:p14="http://schemas.microsoft.com/office/powerpoint/2010/main" val="419596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a:prstGeom prst="rect">
            <a:avLst/>
          </a:prstGeom>
        </p:spPr>
        <p:txBody>
          <a:bodyPr/>
          <a:lstStyle/>
          <a:p>
            <a:pPr>
              <a:buNone/>
              <a:defRPr/>
            </a:pPr>
            <a:fld id="{5EEFC526-8A43-41C1-B1D0-B3D20E53516B}" type="slidenum">
              <a:rPr lang="en-US" altLang="ko-KR">
                <a:solidFill>
                  <a:srgbClr val="FFFFFF"/>
                </a:solidFill>
              </a:rPr>
              <a:pPr>
                <a:buNone/>
                <a:defRPr/>
              </a:pPr>
              <a:t>5</a:t>
            </a:fld>
            <a:endParaRPr lang="en-US" altLang="ko-KR" dirty="0">
              <a:solidFill>
                <a:srgbClr val="FFFFFF"/>
              </a:solidFill>
            </a:endParaRPr>
          </a:p>
        </p:txBody>
      </p:sp>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a:prstGeom prst="rect">
            <a:avLst/>
          </a:prstGeom>
        </p:spPr>
        <p:txBody>
          <a:bodyPr/>
          <a:lstStyle/>
          <a:p>
            <a:r>
              <a:rPr lang="zh-CN" altLang="en-US" dirty="0"/>
              <a:t>示例：</a:t>
            </a:r>
            <a:r>
              <a:rPr lang="en-US" altLang="zh-CN" dirty="0"/>
              <a:t>elf</a:t>
            </a:r>
            <a:r>
              <a:rPr lang="zh-CN" altLang="en-US" dirty="0"/>
              <a:t>文件格式</a:t>
            </a: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71464" y="1988840"/>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3970" name="Picture 2">
            <a:extLst>
              <a:ext uri="{FF2B5EF4-FFF2-40B4-BE49-F238E27FC236}">
                <a16:creationId xmlns:a16="http://schemas.microsoft.com/office/drawing/2014/main" id="{BF3E8312-A98B-42F1-9FCC-43B33E72D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89138"/>
            <a:ext cx="5105069" cy="3342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20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3970"/>
                                        </p:tgtEl>
                                        <p:attrNameLst>
                                          <p:attrName>style.visibility</p:attrName>
                                        </p:attrNameLst>
                                      </p:cBhvr>
                                      <p:to>
                                        <p:strVal val="visible"/>
                                      </p:to>
                                    </p:set>
                                    <p:anim calcmode="lin" valueType="num">
                                      <p:cBhvr additive="base">
                                        <p:cTn id="7" dur="500" fill="hold"/>
                                        <p:tgtEl>
                                          <p:spTgt spid="83970"/>
                                        </p:tgtEl>
                                        <p:attrNameLst>
                                          <p:attrName>ppt_x</p:attrName>
                                        </p:attrNameLst>
                                      </p:cBhvr>
                                      <p:tavLst>
                                        <p:tav tm="0">
                                          <p:val>
                                            <p:strVal val="#ppt_x"/>
                                          </p:val>
                                        </p:tav>
                                        <p:tav tm="100000">
                                          <p:val>
                                            <p:strVal val="#ppt_x"/>
                                          </p:val>
                                        </p:tav>
                                      </p:tavLst>
                                    </p:anim>
                                    <p:anim calcmode="lin" valueType="num">
                                      <p:cBhvr additive="base">
                                        <p:cTn id="8" dur="500" fill="hold"/>
                                        <p:tgtEl>
                                          <p:spTgt spid="839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F5E56752-4723-40A1-A2FE-18AD5C5D7141}"/>
              </a:ext>
            </a:extLst>
          </p:cNvPr>
          <p:cNvSpPr>
            <a:spLocks noGrp="1"/>
          </p:cNvSpPr>
          <p:nvPr>
            <p:ph type="sldNum" sz="quarter" idx="12"/>
          </p:nvPr>
        </p:nvSpPr>
        <p:spPr>
          <a:prstGeom prst="rect">
            <a:avLst/>
          </a:prstGeom>
        </p:spPr>
        <p:txBody>
          <a:bodyPr/>
          <a:lstStyle/>
          <a:p>
            <a:pPr>
              <a:buNone/>
              <a:defRPr/>
            </a:pPr>
            <a:fld id="{5EEFC526-8A43-41C1-B1D0-B3D20E53516B}" type="slidenum">
              <a:rPr lang="en-US" altLang="ko-KR">
                <a:solidFill>
                  <a:srgbClr val="FFFFFF"/>
                </a:solidFill>
              </a:rPr>
              <a:pPr>
                <a:buNone/>
                <a:defRPr/>
              </a:pPr>
              <a:t>6</a:t>
            </a:fld>
            <a:endParaRPr lang="en-US" altLang="ko-KR" dirty="0">
              <a:solidFill>
                <a:srgbClr val="FFFFFF"/>
              </a:solidFill>
            </a:endParaRPr>
          </a:p>
        </p:txBody>
      </p:sp>
      <p:sp>
        <p:nvSpPr>
          <p:cNvPr id="2" name="标题 1">
            <a:extLst>
              <a:ext uri="{FF2B5EF4-FFF2-40B4-BE49-F238E27FC236}">
                <a16:creationId xmlns:a16="http://schemas.microsoft.com/office/drawing/2014/main" id="{7D895647-3F7B-46E1-8CF4-AA095C478E83}"/>
              </a:ext>
            </a:extLst>
          </p:cNvPr>
          <p:cNvSpPr>
            <a:spLocks noGrp="1"/>
          </p:cNvSpPr>
          <p:nvPr>
            <p:ph type="title"/>
          </p:nvPr>
        </p:nvSpPr>
        <p:spPr>
          <a:prstGeom prst="rect">
            <a:avLst/>
          </a:prstGeom>
        </p:spPr>
        <p:txBody>
          <a:bodyPr/>
          <a:lstStyle/>
          <a:p>
            <a:r>
              <a:rPr lang="zh-CN" altLang="en-US" dirty="0"/>
              <a:t>示例：</a:t>
            </a:r>
            <a:r>
              <a:rPr lang="en-US" altLang="zh-CN" dirty="0"/>
              <a:t>elf</a:t>
            </a:r>
            <a:r>
              <a:rPr lang="zh-CN" altLang="en-US" dirty="0"/>
              <a:t>文件格式</a:t>
            </a:r>
          </a:p>
        </p:txBody>
      </p:sp>
      <p:pic>
        <p:nvPicPr>
          <p:cNvPr id="81922" name="Picture 2">
            <a:extLst>
              <a:ext uri="{FF2B5EF4-FFF2-40B4-BE49-F238E27FC236}">
                <a16:creationId xmlns:a16="http://schemas.microsoft.com/office/drawing/2014/main" id="{832FC708-541C-4DEA-92F5-A5F7F7217F9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271464" y="1988840"/>
            <a:ext cx="4038600" cy="3133725"/>
          </a:xfrm>
          <a:prstGeom prst="rect">
            <a:avLst/>
          </a:prstGeom>
          <a:noFill/>
          <a:extLst>
            <a:ext uri="{909E8E84-426E-40DD-AFC4-6F175D3DCCD1}">
              <a14:hiddenFill xmlns:a14="http://schemas.microsoft.com/office/drawing/2010/main">
                <a:solidFill>
                  <a:srgbClr val="FFFFFF"/>
                </a:solidFill>
              </a14:hiddenFill>
            </a:ext>
          </a:extLst>
        </p:spPr>
      </p:pic>
      <p:pic>
        <p:nvPicPr>
          <p:cNvPr id="82946" name="Picture 2">
            <a:extLst>
              <a:ext uri="{FF2B5EF4-FFF2-40B4-BE49-F238E27FC236}">
                <a16:creationId xmlns:a16="http://schemas.microsoft.com/office/drawing/2014/main" id="{0C51BEF2-7FF1-403D-94B9-8ABA19D73D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988840"/>
            <a:ext cx="4295775" cy="30765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1F34A779-D5D4-4630-99F0-4E8467D6975D}"/>
              </a:ext>
            </a:extLst>
          </p:cNvPr>
          <p:cNvSpPr txBox="1"/>
          <p:nvPr/>
        </p:nvSpPr>
        <p:spPr>
          <a:xfrm>
            <a:off x="2855640" y="5877272"/>
            <a:ext cx="6984776" cy="313932"/>
          </a:xfrm>
          <a:prstGeom prst="rect">
            <a:avLst/>
          </a:prstGeom>
          <a:noFill/>
        </p:spPr>
        <p:txBody>
          <a:bodyPr wrap="square" rtlCol="0">
            <a:spAutoFit/>
          </a:bodyPr>
          <a:lstStyle/>
          <a:p>
            <a:pPr>
              <a:buNone/>
              <a:defRPr/>
            </a:pPr>
            <a:r>
              <a:rPr lang="en-US" altLang="zh-CN" dirty="0">
                <a:solidFill>
                  <a:srgbClr val="000000"/>
                </a:solidFill>
                <a:hlinkClick r:id="rId5"/>
              </a:rPr>
              <a:t>https://cloud.tencent.com/developer/news/244988</a:t>
            </a:r>
            <a:endParaRPr lang="zh-CN" altLang="en-US" dirty="0">
              <a:solidFill>
                <a:srgbClr val="000000"/>
              </a:solidFill>
            </a:endParaRPr>
          </a:p>
        </p:txBody>
      </p:sp>
    </p:spTree>
    <p:extLst>
      <p:ext uri="{BB962C8B-B14F-4D97-AF65-F5344CB8AC3E}">
        <p14:creationId xmlns:p14="http://schemas.microsoft.com/office/powerpoint/2010/main" val="393718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ppt_x"/>
                                          </p:val>
                                        </p:tav>
                                        <p:tav tm="100000">
                                          <p:val>
                                            <p:strVal val="#ppt_x"/>
                                          </p:val>
                                        </p:tav>
                                      </p:tavLst>
                                    </p:anim>
                                    <p:anim calcmode="lin" valueType="num">
                                      <p:cBhvr additive="base">
                                        <p:cTn id="8" dur="500" fill="hold"/>
                                        <p:tgtEl>
                                          <p:spTgt spid="82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buNone/>
              <a:defRPr/>
            </a:pPr>
            <a:fld id="{12F8587B-AA89-4747-B60B-D0DD4506EC06}" type="slidenum">
              <a:rPr lang="en-US" altLang="ko-KR">
                <a:solidFill>
                  <a:srgbClr val="FFFFFF"/>
                </a:solidFill>
                <a:ea typeface="굴림" pitchFamily="34" charset="-127"/>
              </a:rPr>
              <a:pPr>
                <a:buNone/>
                <a:defRPr/>
              </a:pPr>
              <a:t>7</a:t>
            </a:fld>
            <a:endParaRPr lang="en-US" altLang="ko-KR" dirty="0">
              <a:solidFill>
                <a:srgbClr val="FFFFFF"/>
              </a:solidFill>
              <a:ea typeface="굴림" pitchFamily="34" charset="-127"/>
            </a:endParaRPr>
          </a:p>
        </p:txBody>
      </p:sp>
      <p:sp>
        <p:nvSpPr>
          <p:cNvPr id="9218" name="标题 1"/>
          <p:cNvSpPr>
            <a:spLocks noGrp="1"/>
          </p:cNvSpPr>
          <p:nvPr>
            <p:ph type="title"/>
          </p:nvPr>
        </p:nvSpPr>
        <p:spPr>
          <a:prstGeom prst="rect">
            <a:avLst/>
          </a:prstGeom>
        </p:spPr>
        <p:txBody>
          <a:bodyPr/>
          <a:lstStyle/>
          <a:p>
            <a:r>
              <a:rPr lang="en-US" altLang="zh-CN" sz="3600" dirty="0">
                <a:ea typeface="宋体" panose="02010600030101010101" pitchFamily="2" charset="-122"/>
              </a:rPr>
              <a:t>Description of Media File format</a:t>
            </a:r>
            <a:endParaRPr lang="zh-CN" altLang="en-US" sz="3600" dirty="0">
              <a:ea typeface="宋体" panose="02010600030101010101" pitchFamily="2" charset="-122"/>
            </a:endParaRPr>
          </a:p>
        </p:txBody>
      </p:sp>
      <p:pic>
        <p:nvPicPr>
          <p:cNvPr id="84994" name="Picture 2" descr="https://images2018.cnblogs.com/blog/1177848/201711/1177848-20171124105430750-155831166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576" y="1916835"/>
            <a:ext cx="2447925" cy="3695701"/>
          </a:xfrm>
          <a:prstGeom prst="rect">
            <a:avLst/>
          </a:prstGeom>
          <a:noFill/>
          <a:extLst>
            <a:ext uri="{909E8E84-426E-40DD-AFC4-6F175D3DCCD1}">
              <a14:hiddenFill xmlns:a14="http://schemas.microsoft.com/office/drawing/2010/main">
                <a:solidFill>
                  <a:srgbClr val="FFFFFF"/>
                </a:solidFill>
              </a14:hiddenFill>
            </a:ext>
          </a:extLst>
        </p:spPr>
      </p:pic>
      <p:pic>
        <p:nvPicPr>
          <p:cNvPr id="84996" name="Picture 4" descr="https://images2018.cnblogs.com/blog/1177848/201711/1177848-20171124105354187-59795141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65178" y="1484784"/>
            <a:ext cx="3387253" cy="501546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4A0F46D-3E95-4181-9065-11F4E69C625B}"/>
              </a:ext>
            </a:extLst>
          </p:cNvPr>
          <p:cNvSpPr txBox="1"/>
          <p:nvPr/>
        </p:nvSpPr>
        <p:spPr>
          <a:xfrm>
            <a:off x="335360" y="5612536"/>
            <a:ext cx="6557748" cy="535531"/>
          </a:xfrm>
          <a:prstGeom prst="rect">
            <a:avLst/>
          </a:prstGeom>
          <a:noFill/>
        </p:spPr>
        <p:txBody>
          <a:bodyPr wrap="square">
            <a:spAutoFit/>
          </a:bodyPr>
          <a:lstStyle/>
          <a:p>
            <a:pPr>
              <a:buNone/>
            </a:pPr>
            <a:r>
              <a:rPr lang="zh-CN" altLang="en-US" dirty="0"/>
              <a:t>倒放过程很慢，难以连续倒放</a:t>
            </a:r>
            <a:br>
              <a:rPr lang="en-US" altLang="zh-CN" dirty="0"/>
            </a:br>
            <a:r>
              <a:rPr lang="zh-CN" altLang="en-US" dirty="0"/>
              <a:t>帧：符合磁盘，随着时间推移而播放</a:t>
            </a:r>
            <a:endParaRPr lang="en-US" altLang="zh-CN" dirty="0"/>
          </a:p>
        </p:txBody>
      </p:sp>
    </p:spTree>
    <p:extLst>
      <p:ext uri="{BB962C8B-B14F-4D97-AF65-F5344CB8AC3E}">
        <p14:creationId xmlns:p14="http://schemas.microsoft.com/office/powerpoint/2010/main" val="343210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4994"/>
                                        </p:tgtEl>
                                        <p:attrNameLst>
                                          <p:attrName>style.visibility</p:attrName>
                                        </p:attrNameLst>
                                      </p:cBhvr>
                                      <p:to>
                                        <p:strVal val="visible"/>
                                      </p:to>
                                    </p:set>
                                    <p:anim calcmode="lin" valueType="num">
                                      <p:cBhvr additive="base">
                                        <p:cTn id="7" dur="500" fill="hold"/>
                                        <p:tgtEl>
                                          <p:spTgt spid="84994"/>
                                        </p:tgtEl>
                                        <p:attrNameLst>
                                          <p:attrName>ppt_x</p:attrName>
                                        </p:attrNameLst>
                                      </p:cBhvr>
                                      <p:tavLst>
                                        <p:tav tm="0">
                                          <p:val>
                                            <p:strVal val="#ppt_x"/>
                                          </p:val>
                                        </p:tav>
                                        <p:tav tm="100000">
                                          <p:val>
                                            <p:strVal val="#ppt_x"/>
                                          </p:val>
                                        </p:tav>
                                      </p:tavLst>
                                    </p:anim>
                                    <p:anim calcmode="lin" valueType="num">
                                      <p:cBhvr additive="base">
                                        <p:cTn id="8" dur="500" fill="hold"/>
                                        <p:tgtEl>
                                          <p:spTgt spid="849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4996"/>
                                        </p:tgtEl>
                                        <p:attrNameLst>
                                          <p:attrName>style.visibility</p:attrName>
                                        </p:attrNameLst>
                                      </p:cBhvr>
                                      <p:to>
                                        <p:strVal val="visible"/>
                                      </p:to>
                                    </p:set>
                                    <p:anim calcmode="lin" valueType="num">
                                      <p:cBhvr additive="base">
                                        <p:cTn id="13" dur="500" fill="hold"/>
                                        <p:tgtEl>
                                          <p:spTgt spid="84996"/>
                                        </p:tgtEl>
                                        <p:attrNameLst>
                                          <p:attrName>ppt_x</p:attrName>
                                        </p:attrNameLst>
                                      </p:cBhvr>
                                      <p:tavLst>
                                        <p:tav tm="0">
                                          <p:val>
                                            <p:strVal val="#ppt_x"/>
                                          </p:val>
                                        </p:tav>
                                        <p:tav tm="100000">
                                          <p:val>
                                            <p:strVal val="#ppt_x"/>
                                          </p:val>
                                        </p:tav>
                                      </p:tavLst>
                                    </p:anim>
                                    <p:anim calcmode="lin" valueType="num">
                                      <p:cBhvr additive="base">
                                        <p:cTn id="14" dur="500" fill="hold"/>
                                        <p:tgtEl>
                                          <p:spTgt spid="84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80000"/>
              </a:lnSpc>
              <a:spcBef>
                <a:spcPct val="20000"/>
              </a:spcBef>
              <a:spcAft>
                <a:spcPct val="0"/>
              </a:spcAft>
              <a:buSzPct val="80000"/>
              <a:buFont typeface="Wingdings" panose="05000000000000000000" pitchFamily="2" charset="2"/>
              <a:buChar char="•"/>
              <a:defRPr>
                <a:solidFill>
                  <a:schemeClr val="tx1"/>
                </a:solidFill>
                <a:latin typeface="Verdana" panose="020B0604030504040204" pitchFamily="34" charset="0"/>
                <a:ea typeface="宋体" panose="02010600030101010101" pitchFamily="2" charset="-122"/>
              </a:defRPr>
            </a:lvl9pPr>
          </a:lstStyle>
          <a:p>
            <a:pPr>
              <a:buNone/>
              <a:defRPr/>
            </a:pPr>
            <a:fld id="{6C1B54AB-8530-450D-A931-984F379DBD7E}" type="slidenum">
              <a:rPr lang="en-US" altLang="ko-KR">
                <a:solidFill>
                  <a:srgbClr val="FFFFFF"/>
                </a:solidFill>
                <a:ea typeface="굴림" pitchFamily="34" charset="-127"/>
              </a:rPr>
              <a:pPr>
                <a:buNone/>
                <a:defRPr/>
              </a:pPr>
              <a:t>8</a:t>
            </a:fld>
            <a:endParaRPr lang="en-US" altLang="ko-KR" dirty="0">
              <a:solidFill>
                <a:srgbClr val="FFFFFF"/>
              </a:solidFill>
              <a:ea typeface="굴림" pitchFamily="34" charset="-127"/>
            </a:endParaRPr>
          </a:p>
        </p:txBody>
      </p:sp>
      <p:sp>
        <p:nvSpPr>
          <p:cNvPr id="8194" name="标题 1"/>
          <p:cNvSpPr>
            <a:spLocks noGrp="1"/>
          </p:cNvSpPr>
          <p:nvPr>
            <p:ph type="title"/>
          </p:nvPr>
        </p:nvSpPr>
        <p:spPr>
          <a:prstGeom prst="rect">
            <a:avLst/>
          </a:prstGeom>
        </p:spPr>
        <p:txBody>
          <a:bodyPr/>
          <a:lstStyle/>
          <a:p>
            <a:r>
              <a:rPr lang="en-US" altLang="zh-CN" sz="3600">
                <a:ea typeface="宋体" panose="02010600030101010101" pitchFamily="2" charset="-122"/>
              </a:rPr>
              <a:t>Logical structure of file</a:t>
            </a:r>
            <a:endParaRPr lang="zh-CN" altLang="en-US" sz="3600">
              <a:ea typeface="宋体" panose="02010600030101010101" pitchFamily="2" charset="-122"/>
            </a:endParaRPr>
          </a:p>
        </p:txBody>
      </p:sp>
      <p:pic>
        <p:nvPicPr>
          <p:cNvPr id="8200" name="Picture 11" descr="6-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772819"/>
            <a:ext cx="7704138" cy="354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10174288" y="2765107"/>
            <a:ext cx="1795684" cy="313932"/>
          </a:xfrm>
          <a:prstGeom prst="rect">
            <a:avLst/>
          </a:prstGeom>
        </p:spPr>
        <p:txBody>
          <a:bodyPr wrap="none">
            <a:spAutoFit/>
          </a:bodyPr>
          <a:lstStyle/>
          <a:p>
            <a:pPr>
              <a:buNone/>
            </a:pPr>
            <a:r>
              <a:rPr lang="en-US" altLang="zh-CN" dirty="0">
                <a:sym typeface="Wingdings" panose="05000000000000000000" pitchFamily="2" charset="2"/>
              </a:rPr>
              <a:t></a:t>
            </a:r>
            <a:r>
              <a:rPr lang="zh-CN" altLang="en-US" dirty="0"/>
              <a:t>加速查找的树</a:t>
            </a:r>
          </a:p>
        </p:txBody>
      </p:sp>
    </p:spTree>
    <p:extLst>
      <p:ext uri="{BB962C8B-B14F-4D97-AF65-F5344CB8AC3E}">
        <p14:creationId xmlns:p14="http://schemas.microsoft.com/office/powerpoint/2010/main" val="311578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prstGeom prst="rect">
            <a:avLst/>
          </a:prstGeom>
        </p:spPr>
        <p:txBody>
          <a:bodyPr/>
          <a:lstStyle/>
          <a:p>
            <a:pPr>
              <a:buNone/>
            </a:pPr>
            <a:fld id="{5EEFC526-8A43-41C1-B1D0-B3D20E53516B}" type="slidenum">
              <a:rPr lang="en-US" altLang="ko-KR" smtClean="0"/>
              <a:pPr>
                <a:buNone/>
              </a:pPr>
              <a:t>9</a:t>
            </a:fld>
            <a:endParaRPr lang="en-US" altLang="ko-KR" dirty="0"/>
          </a:p>
        </p:txBody>
      </p:sp>
      <p:sp>
        <p:nvSpPr>
          <p:cNvPr id="2" name="标题 1"/>
          <p:cNvSpPr>
            <a:spLocks noGrp="1"/>
          </p:cNvSpPr>
          <p:nvPr>
            <p:ph type="title"/>
          </p:nvPr>
        </p:nvSpPr>
        <p:spPr>
          <a:prstGeom prst="rect">
            <a:avLst/>
          </a:prstGeom>
        </p:spPr>
        <p:txBody>
          <a:bodyPr/>
          <a:lstStyle/>
          <a:p>
            <a:r>
              <a:rPr lang="zh-CN" altLang="en-US" dirty="0"/>
              <a:t>关于文件性能的思考</a:t>
            </a:r>
          </a:p>
        </p:txBody>
      </p:sp>
      <p:sp>
        <p:nvSpPr>
          <p:cNvPr id="3" name="内容占位符 2"/>
          <p:cNvSpPr>
            <a:spLocks noGrp="1"/>
          </p:cNvSpPr>
          <p:nvPr>
            <p:ph idx="1"/>
          </p:nvPr>
        </p:nvSpPr>
        <p:spPr>
          <a:prstGeom prst="rect">
            <a:avLst/>
          </a:prstGeom>
        </p:spPr>
        <p:txBody>
          <a:bodyPr>
            <a:normAutofit fontScale="92500" lnSpcReduction="10000"/>
          </a:bodyPr>
          <a:lstStyle/>
          <a:p>
            <a:r>
              <a:rPr lang="en-US" altLang="zh-CN" dirty="0"/>
              <a:t>OS</a:t>
            </a:r>
            <a:r>
              <a:rPr lang="zh-CN" altLang="en-US" dirty="0"/>
              <a:t>喜欢做顺序的预取以改进性能</a:t>
            </a:r>
            <a:endParaRPr lang="en-US" altLang="zh-CN" dirty="0"/>
          </a:p>
          <a:p>
            <a:pPr lvl="1"/>
            <a:r>
              <a:rPr lang="zh-CN" altLang="en-US" dirty="0"/>
              <a:t>简单</a:t>
            </a:r>
            <a:endParaRPr lang="en-US" altLang="zh-CN" dirty="0"/>
          </a:p>
          <a:p>
            <a:pPr lvl="1"/>
            <a:r>
              <a:rPr lang="zh-CN" altLang="en-US" dirty="0">
                <a:solidFill>
                  <a:srgbClr val="C00000"/>
                </a:solidFill>
              </a:rPr>
              <a:t>尊重磁盘的物理特性</a:t>
            </a:r>
            <a:endParaRPr lang="en-US" altLang="zh-CN" dirty="0">
              <a:solidFill>
                <a:srgbClr val="C00000"/>
              </a:solidFill>
            </a:endParaRPr>
          </a:p>
          <a:p>
            <a:r>
              <a:rPr lang="zh-CN" altLang="en-US" dirty="0"/>
              <a:t>数据文件的读取顺序是由文件格式决定的</a:t>
            </a:r>
            <a:endParaRPr lang="en-US" altLang="zh-CN" dirty="0"/>
          </a:p>
          <a:p>
            <a:pPr lvl="1"/>
            <a:r>
              <a:rPr lang="zh-CN" altLang="en-US" dirty="0"/>
              <a:t>应用程序决定使用顺序</a:t>
            </a:r>
            <a:endParaRPr lang="en-US" altLang="zh-CN" dirty="0"/>
          </a:p>
          <a:p>
            <a:pPr lvl="1"/>
            <a:r>
              <a:rPr lang="zh-CN" altLang="en-US" dirty="0"/>
              <a:t>格式的标准化以实现通用性</a:t>
            </a:r>
            <a:endParaRPr lang="en-US" altLang="zh-CN" dirty="0"/>
          </a:p>
          <a:p>
            <a:pPr lvl="1"/>
            <a:r>
              <a:rPr lang="zh-CN" altLang="en-US" dirty="0"/>
              <a:t>合理使用内存，减少</a:t>
            </a:r>
            <a:r>
              <a:rPr lang="en-US" altLang="zh-CN" dirty="0"/>
              <a:t>IO</a:t>
            </a:r>
            <a:r>
              <a:rPr lang="zh-CN" altLang="en-US" dirty="0"/>
              <a:t>访问是程序员的主要优化目标</a:t>
            </a:r>
            <a:endParaRPr lang="en-US" altLang="zh-CN" dirty="0"/>
          </a:p>
          <a:p>
            <a:r>
              <a:rPr lang="zh-CN" altLang="en-US" dirty="0"/>
              <a:t>如果二者之间存在矛盾，如何解决？</a:t>
            </a:r>
            <a:endParaRPr lang="en-US" altLang="zh-CN" dirty="0"/>
          </a:p>
          <a:p>
            <a:pPr lvl="1"/>
            <a:r>
              <a:rPr lang="zh-CN" altLang="en-US" dirty="0"/>
              <a:t>训练程序员</a:t>
            </a:r>
            <a:endParaRPr lang="en-US" altLang="zh-CN" dirty="0"/>
          </a:p>
          <a:p>
            <a:pPr lvl="1"/>
            <a:r>
              <a:rPr lang="zh-CN" altLang="en-US" dirty="0"/>
              <a:t>提供更多的程序逻辑信息（</a:t>
            </a:r>
            <a:r>
              <a:rPr lang="en-US" altLang="zh-CN" dirty="0" err="1"/>
              <a:t>fadvice</a:t>
            </a:r>
            <a:r>
              <a:rPr lang="en-US" altLang="zh-CN" dirty="0"/>
              <a:t>, </a:t>
            </a:r>
            <a:r>
              <a:rPr lang="en-US" altLang="zh-CN" dirty="0" err="1"/>
              <a:t>madvice</a:t>
            </a:r>
            <a:r>
              <a:rPr lang="en-US" altLang="zh-CN" dirty="0"/>
              <a:t>)</a:t>
            </a:r>
          </a:p>
          <a:p>
            <a:pPr lvl="1"/>
            <a:r>
              <a:rPr lang="en-US" altLang="zh-CN" dirty="0"/>
              <a:t>Bypass OS</a:t>
            </a:r>
            <a:r>
              <a:rPr lang="zh-CN" altLang="en-US" dirty="0"/>
              <a:t>（</a:t>
            </a:r>
            <a:r>
              <a:rPr lang="zh-CN" altLang="en-US" dirty="0">
                <a:solidFill>
                  <a:srgbClr val="00B0F0"/>
                </a:solidFill>
              </a:rPr>
              <a:t>停止</a:t>
            </a:r>
            <a:r>
              <a:rPr lang="en-US" altLang="zh-CN" dirty="0">
                <a:solidFill>
                  <a:srgbClr val="00B0F0"/>
                </a:solidFill>
              </a:rPr>
              <a:t>OS</a:t>
            </a:r>
            <a:r>
              <a:rPr lang="zh-CN" altLang="en-US" dirty="0">
                <a:solidFill>
                  <a:srgbClr val="00B0F0"/>
                </a:solidFill>
              </a:rPr>
              <a:t>进行预取等行为</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215400473"/>
      </p:ext>
    </p:extLst>
  </p:cSld>
  <p:clrMapOvr>
    <a:masterClrMapping/>
  </p:clrMapOvr>
</p:sld>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自定义 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psh3_Print</Template>
  <TotalTime>0</TotalTime>
  <Words>2459</Words>
  <Application>Microsoft Office PowerPoint</Application>
  <PresentationFormat>宽屏</PresentationFormat>
  <Paragraphs>360</Paragraphs>
  <Slides>34</Slides>
  <Notes>17</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0</vt:i4>
      </vt:variant>
      <vt:variant>
        <vt:lpstr>幻灯片标题</vt:lpstr>
      </vt:variant>
      <vt:variant>
        <vt:i4>34</vt:i4>
      </vt:variant>
    </vt:vector>
  </HeadingPairs>
  <TitlesOfParts>
    <vt:vector size="47" baseType="lpstr">
      <vt:lpstr>MS PGothic</vt:lpstr>
      <vt:lpstr>等线</vt:lpstr>
      <vt:lpstr>喵呜黑体</vt:lpstr>
      <vt:lpstr>微软雅黑</vt:lpstr>
      <vt:lpstr>张海山锐谐体2.0-授权联系：Samtype@QQ.com</vt:lpstr>
      <vt:lpstr>Arial</vt:lpstr>
      <vt:lpstr>Calibri</vt:lpstr>
      <vt:lpstr>Courier New</vt:lpstr>
      <vt:lpstr>Times New Roman</vt:lpstr>
      <vt:lpstr>Verdana</vt:lpstr>
      <vt:lpstr>Wingdings</vt:lpstr>
      <vt:lpstr>psh3_Print</vt:lpstr>
      <vt:lpstr>1_psh3_Print</vt:lpstr>
      <vt:lpstr>章节6：文件管理</vt:lpstr>
      <vt:lpstr>前情提要</vt:lpstr>
      <vt:lpstr>文件系统的性能思考</vt:lpstr>
      <vt:lpstr>示例：elf文件格式</vt:lpstr>
      <vt:lpstr>示例：elf文件格式</vt:lpstr>
      <vt:lpstr>示例：elf文件格式</vt:lpstr>
      <vt:lpstr>Description of Media File format</vt:lpstr>
      <vt:lpstr>Logical structure of file</vt:lpstr>
      <vt:lpstr>关于文件性能的思考</vt:lpstr>
      <vt:lpstr>文件系统的一些特殊问题</vt:lpstr>
      <vt:lpstr>Disk space management</vt:lpstr>
      <vt:lpstr>Disk space allocation</vt:lpstr>
      <vt:lpstr>Empty disk blocks management</vt:lpstr>
      <vt:lpstr>b)文件系统的一致性检查</vt:lpstr>
      <vt:lpstr>５．共享文件管理实现</vt:lpstr>
      <vt:lpstr>文件别名</vt:lpstr>
      <vt:lpstr>用链接实现文件共享控制（i节点方式）</vt:lpstr>
      <vt:lpstr>采用符号链接可较好解决问题</vt:lpstr>
      <vt:lpstr>文件目录中的循环</vt:lpstr>
      <vt:lpstr>文件共享还需要访问类型和权限的支持</vt:lpstr>
      <vt:lpstr>文件共享还需要访问类型和权限的支持</vt:lpstr>
      <vt:lpstr>多种文件并存的时候….</vt:lpstr>
      <vt:lpstr>虚拟文件系统</vt:lpstr>
      <vt:lpstr>虚拟文件系统</vt:lpstr>
      <vt:lpstr>VFS与实际文件系统的逻辑关系</vt:lpstr>
      <vt:lpstr>openEuler中的VFS和文件系统</vt:lpstr>
      <vt:lpstr>虚拟文件系统 (VFS)</vt:lpstr>
      <vt:lpstr>文件系统基本数据结构</vt:lpstr>
      <vt:lpstr>文件系统基本数据结构</vt:lpstr>
      <vt:lpstr>文件系统基本数据结构</vt:lpstr>
      <vt:lpstr>文件系统挂载</vt:lpstr>
      <vt:lpstr>文件系统挂载</vt:lpstr>
      <vt:lpstr>VFS功能举例：名字解析（路径遍历）</vt:lpstr>
      <vt:lpstr>Thanks for your time! 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2023-12-04T10:22:36Z</dcterms:created>
  <dcterms:modified xsi:type="dcterms:W3CDTF">2024-12-14T08:28:28Z</dcterms:modified>
</cp:coreProperties>
</file>