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</p:sldMasterIdLst>
  <p:notesMasterIdLst>
    <p:notesMasterId r:id="rId28"/>
  </p:notesMasterIdLst>
  <p:handoutMasterIdLst>
    <p:handoutMasterId r:id="rId29"/>
  </p:handoutMasterIdLst>
  <p:sldIdLst>
    <p:sldId id="653" r:id="rId2"/>
    <p:sldId id="1962" r:id="rId3"/>
    <p:sldId id="586" r:id="rId4"/>
    <p:sldId id="520" r:id="rId5"/>
    <p:sldId id="580" r:id="rId6"/>
    <p:sldId id="323" r:id="rId7"/>
    <p:sldId id="431" r:id="rId8"/>
    <p:sldId id="478" r:id="rId9"/>
    <p:sldId id="589" r:id="rId10"/>
    <p:sldId id="479" r:id="rId11"/>
    <p:sldId id="590" r:id="rId12"/>
    <p:sldId id="483" r:id="rId13"/>
    <p:sldId id="486" r:id="rId14"/>
    <p:sldId id="491" r:id="rId15"/>
    <p:sldId id="1964" r:id="rId16"/>
    <p:sldId id="492" r:id="rId17"/>
    <p:sldId id="488" r:id="rId18"/>
    <p:sldId id="1963" r:id="rId19"/>
    <p:sldId id="592" r:id="rId20"/>
    <p:sldId id="489" r:id="rId21"/>
    <p:sldId id="490" r:id="rId22"/>
    <p:sldId id="587" r:id="rId23"/>
    <p:sldId id="482" r:id="rId24"/>
    <p:sldId id="484" r:id="rId25"/>
    <p:sldId id="485" r:id="rId26"/>
    <p:sldId id="281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CCECFF"/>
    <a:srgbClr val="FFFFCC"/>
    <a:srgbClr val="F5ED5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5047" autoAdjust="0"/>
  </p:normalViewPr>
  <p:slideViewPr>
    <p:cSldViewPr>
      <p:cViewPr varScale="1">
        <p:scale>
          <a:sx n="50" d="100"/>
          <a:sy n="50" d="100"/>
        </p:scale>
        <p:origin x="34" y="4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457CEA3-D415-471E-9917-F75453898254}" type="datetimeFigureOut">
              <a:rPr lang="zh-CN" altLang="en-US"/>
              <a:pPr>
                <a:defRPr/>
              </a:pPr>
              <a:t>2024/12/14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5748598-ED36-4133-8F70-D25A978D34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B252069-ED7E-40C5-9A2D-F505E66951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98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1102784" y="1196975"/>
            <a:ext cx="110744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kumimoji="0" lang="zh-CN" altLang="en-US" sz="1800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1143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1295400" y="1125539"/>
            <a:ext cx="10752667" cy="1081087"/>
          </a:xfrm>
          <a:prstGeom prst="rect">
            <a:avLst/>
          </a:prstGeo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95400" y="3810000"/>
            <a:ext cx="10752667" cy="533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553200"/>
            <a:ext cx="2844800" cy="152400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553200"/>
            <a:ext cx="3860800" cy="152400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553200"/>
            <a:ext cx="2844800" cy="152400"/>
          </a:xfrm>
          <a:prstGeom prst="rect">
            <a:avLst/>
          </a:prstGeo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E8D4E27-0B1C-44DA-B25B-8476CFE9F7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2766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1371600"/>
            <a:ext cx="10752667" cy="5010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F1404-D7F2-472C-B446-7FD0F87921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737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304800"/>
            <a:ext cx="2688167" cy="6019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1" y="304800"/>
            <a:ext cx="7861300" cy="6019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1478BB-1009-43FA-86B1-3E8D6938ED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426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4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B5516-FA4A-416E-A0F4-B17840EAF8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916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EC4110-0674-257C-1C16-B9DF709C7896}"/>
              </a:ext>
            </a:extLst>
          </p:cNvPr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FE5488-1327-9634-2B4F-D2EC75B0B6F7}"/>
              </a:ext>
            </a:extLst>
          </p:cNvPr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BA471-FAD1-4D5A-A57C-D1E2C9FCFA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15367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8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4158B206-D202-4F7F-4B44-E5AFE871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25344"/>
            <a:ext cx="2743200" cy="326571"/>
          </a:xfrm>
          <a:prstGeom prst="rect">
            <a:avLst/>
          </a:prstGeom>
        </p:spPr>
        <p:txBody>
          <a:bodyPr anchor="ctr"/>
          <a:lstStyle>
            <a:lvl1pPr algn="r"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‹#›</a:t>
            </a:fld>
            <a:endParaRPr lang="zh-CN" altLang="en-US" dirty="0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8D0CE66A-84A6-A178-E76B-3C7B5CFD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3C046D9E-0B39-3EE1-F033-9215EA5E2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A63BE9-39C1-1A2A-95EC-9175003A958C}"/>
              </a:ext>
            </a:extLst>
          </p:cNvPr>
          <p:cNvSpPr txBox="1"/>
          <p:nvPr userDrawn="1"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：设备管理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090A1B2-EC06-14BF-62DA-4EBF3B252E77}"/>
              </a:ext>
            </a:extLst>
          </p:cNvPr>
          <p:cNvGrpSpPr/>
          <p:nvPr userDrawn="1"/>
        </p:nvGrpSpPr>
        <p:grpSpPr>
          <a:xfrm>
            <a:off x="0" y="980758"/>
            <a:ext cx="633730" cy="406400"/>
            <a:chOff x="56" y="2009"/>
            <a:chExt cx="998" cy="640"/>
          </a:xfrm>
        </p:grpSpPr>
        <p:sp>
          <p:nvSpPr>
            <p:cNvPr id="15" name="任意多边形: 形状 7">
              <a:extLst>
                <a:ext uri="{FF2B5EF4-FFF2-40B4-BE49-F238E27FC236}">
                  <a16:creationId xmlns:a16="http://schemas.microsoft.com/office/drawing/2014/main" id="{FE9CDE0D-4031-F634-7E80-8B47FC19326A}"/>
                </a:ext>
              </a:extLst>
            </p:cNvPr>
            <p:cNvSpPr/>
            <p:nvPr/>
          </p:nvSpPr>
          <p:spPr>
            <a:xfrm>
              <a:off x="56" y="2009"/>
              <a:ext cx="999" cy="641"/>
            </a:xfrm>
            <a:custGeom>
              <a:avLst/>
              <a:gdLst>
                <a:gd name="connsiteX0" fmla="*/ 0 w 999"/>
                <a:gd name="connsiteY0" fmla="*/ 2 h 641"/>
                <a:gd name="connsiteX1" fmla="*/ 761 w 999"/>
                <a:gd name="connsiteY1" fmla="*/ 0 h 641"/>
                <a:gd name="connsiteX2" fmla="*/ 999 w 999"/>
                <a:gd name="connsiteY2" fmla="*/ 321 h 641"/>
                <a:gd name="connsiteX3" fmla="*/ 750 w 999"/>
                <a:gd name="connsiteY3" fmla="*/ 641 h 641"/>
                <a:gd name="connsiteX4" fmla="*/ 0 w 999"/>
                <a:gd name="connsiteY4" fmla="*/ 639 h 641"/>
                <a:gd name="connsiteX5" fmla="*/ 0 w 999"/>
                <a:gd name="connsiteY5" fmla="*/ 2 h 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" h="641">
                  <a:moveTo>
                    <a:pt x="0" y="2"/>
                  </a:moveTo>
                  <a:lnTo>
                    <a:pt x="761" y="0"/>
                  </a:lnTo>
                  <a:cubicBezTo>
                    <a:pt x="864" y="0"/>
                    <a:pt x="999" y="145"/>
                    <a:pt x="999" y="321"/>
                  </a:cubicBezTo>
                  <a:cubicBezTo>
                    <a:pt x="999" y="496"/>
                    <a:pt x="853" y="641"/>
                    <a:pt x="750" y="641"/>
                  </a:cubicBezTo>
                  <a:lnTo>
                    <a:pt x="0" y="6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F53BF12-67B6-989B-753B-FF81BDB33874}"/>
                </a:ext>
              </a:extLst>
            </p:cNvPr>
            <p:cNvSpPr/>
            <p:nvPr/>
          </p:nvSpPr>
          <p:spPr>
            <a:xfrm>
              <a:off x="488" y="2111"/>
              <a:ext cx="437" cy="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58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158B206-D202-4F7F-4B44-E5AFE87190E1}"/>
              </a:ext>
            </a:extLst>
          </p:cNvPr>
          <p:cNvSpPr>
            <a:spLocks noGrp="1"/>
          </p:cNvSpPr>
          <p:nvPr userDrawn="1"/>
        </p:nvSpPr>
        <p:spPr>
          <a:xfrm>
            <a:off x="9448800" y="6528386"/>
            <a:ext cx="2743200" cy="32657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>
                <a:solidFill>
                  <a:schemeClr val="bg1"/>
                </a:solidFill>
              </a:rPr>
              <a:pPr algn="r">
                <a:buFont typeface="Wingdings" panose="05000000000000000000" pitchFamily="2" charset="2"/>
                <a:buNone/>
              </a:pPr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12">
            <a:extLst>
              <a:ext uri="{FF2B5EF4-FFF2-40B4-BE49-F238E27FC236}">
                <a16:creationId xmlns:a16="http://schemas.microsoft.com/office/drawing/2014/main" id="{92A63BE9-39C1-1A2A-95EC-9175003A958C}"/>
              </a:ext>
            </a:extLst>
          </p:cNvPr>
          <p:cNvSpPr txBox="1"/>
          <p:nvPr userDrawn="1"/>
        </p:nvSpPr>
        <p:spPr>
          <a:xfrm>
            <a:off x="152400" y="3042"/>
            <a:ext cx="6095365" cy="7054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：设备管理</a:t>
            </a:r>
          </a:p>
        </p:txBody>
      </p:sp>
      <p:sp>
        <p:nvSpPr>
          <p:cNvPr id="14" name="标题占位符 1">
            <a:extLst>
              <a:ext uri="{FF2B5EF4-FFF2-40B4-BE49-F238E27FC236}">
                <a16:creationId xmlns:a16="http://schemas.microsoft.com/office/drawing/2014/main" id="{8E88FAF1-ED4A-AA32-CA3D-834BC6C1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6288EA30-C349-5A3B-6CAB-F5152324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6075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4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96534-9475-4839-9945-D054E4582B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67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2F27D-8165-4537-9820-4AB3FB2D05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833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A484A-9739-4B91-960C-46244B458F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765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2D7D7-8B4F-43E6-BE19-1B8B6565FE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873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0B60-CA1D-4F1B-82C8-AC5C2A1D7E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42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B728-9E59-47C8-8292-B6190F89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006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EC4110-0674-257C-1C16-B9DF709C7896}"/>
              </a:ext>
            </a:extLst>
          </p:cNvPr>
          <p:cNvSpPr/>
          <p:nvPr userDrawn="1"/>
        </p:nvSpPr>
        <p:spPr>
          <a:xfrm>
            <a:off x="13017" y="6536157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FE5488-1327-9634-2B4F-D2EC75B0B6F7}"/>
              </a:ext>
            </a:extLst>
          </p:cNvPr>
          <p:cNvSpPr/>
          <p:nvPr userDrawn="1"/>
        </p:nvSpPr>
        <p:spPr>
          <a:xfrm>
            <a:off x="-13018" y="-2802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63BD98-72E9-4E9A-9EB7-30181D6F415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15367"/>
            <a:ext cx="3238500" cy="714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9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宋体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  <a:ea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kumimoji="1" sz="2800">
          <a:solidFill>
            <a:schemeClr val="tx2"/>
          </a:solidFill>
          <a:latin typeface="+mn-lt"/>
          <a:ea typeface="宋体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435767"/>
            <a:ext cx="12192000" cy="11922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991390" y="3895318"/>
            <a:ext cx="8607425" cy="192405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宫晓利、蒲凌君、张久武    </a:t>
            </a:r>
            <a:endParaRPr lang="en-US" altLang="zh-CN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gongxiaoli@nankai.edu.cn</a:t>
            </a: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、pulingjun</a:t>
            </a:r>
            <a:r>
              <a:rPr lang="en-US" altLang="zh-CN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@nankai.edu.cn</a:t>
            </a:r>
            <a:r>
              <a:rPr lang="zh-CN" altLang="en-US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zhangjiuwu@nankai.edu.cn</a:t>
            </a:r>
            <a:endParaRPr lang="zh-CN" altLang="en-US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南开大学 计算机学院  网络空间安全学院</a:t>
            </a:r>
            <a:endParaRPr lang="en-US" altLang="zh-CN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zh-CN" altLang="en-US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2133974" y="3701853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8895" y="1233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9"/>
    </mc:Choice>
    <mc:Fallback xmlns="">
      <p:transition spd="slow" advTm="151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C4618A-458A-4F77-A500-BCD860305352}" type="slidenum">
              <a:rPr kumimoji="0" lang="en-US" altLang="ko-KR" sz="120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Purpose of Devices Management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Device-independent programming interface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Hide the difference between hardware components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Provide simple and universal control methods for user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Maintain the safety and stability of user process</a:t>
            </a:r>
          </a:p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Efficient management strategy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Allocation and releasing: like process scheduling 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Performance enhancement: improve data transferring speed and make devices more adaptive for CPU and RAM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Protection: internal and external protection, deadlock</a:t>
            </a:r>
          </a:p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Difficulties of devices management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Port address management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Control mode design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deadlock</a:t>
            </a:r>
            <a:r>
              <a:rPr kumimoji="0" lang="en-US" altLang="zh-CN" sz="2000">
                <a:ea typeface="宋体" panose="02010600030101010101" pitchFamily="2" charset="-122"/>
              </a:rPr>
              <a:t>: unreasonable device request or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A63A7-5A7F-4865-9D31-6C338FB1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0AEABD7-52A8-44F6-9B05-734EF5F3E2F6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3EF724-0336-4177-827F-670FAAB164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设备的工作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439DB-0CE2-4F92-A4A7-42D463F3FEB3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/>
              <a:t>将外部的机械变化（如开关按下抬起）、模拟信号变化（如温度高低变化）等信息，转变为电信号（如电路通断、电压高低等），进而转变成为计算机可以处理的数字信号（按键编码、温度值等）的过程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设备完成上述过程后，将所得到的数据，放于自自的寄存器、数据</a:t>
            </a:r>
            <a:r>
              <a:rPr lang="en-US" altLang="zh-CN" sz="2400" dirty="0"/>
              <a:t>buffer</a:t>
            </a:r>
            <a:r>
              <a:rPr lang="zh-CN" altLang="en-US" sz="2400" dirty="0"/>
              <a:t>等结构中，供</a:t>
            </a:r>
            <a:r>
              <a:rPr lang="en-US" altLang="zh-CN" sz="2400" dirty="0"/>
              <a:t>CPU</a:t>
            </a:r>
            <a:r>
              <a:rPr lang="zh-CN" altLang="en-US" sz="2400" dirty="0"/>
              <a:t>读取，并准备好控制接口，供</a:t>
            </a:r>
            <a:r>
              <a:rPr lang="en-US" altLang="zh-CN" sz="2400" dirty="0"/>
              <a:t>CPU</a:t>
            </a:r>
            <a:r>
              <a:rPr lang="zh-CN" altLang="en-US" sz="2400" dirty="0"/>
              <a:t>发布控制命令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受限于</a:t>
            </a:r>
            <a:r>
              <a:rPr lang="en-US" altLang="zh-CN" sz="2400" dirty="0"/>
              <a:t>CPU</a:t>
            </a:r>
            <a:r>
              <a:rPr lang="zh-CN" altLang="en-US" sz="2400" dirty="0"/>
              <a:t>与其他器件连接的方式，设备制造商需要为设备制造“适配器”，以方便完成电路连接和数据格式连接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F469E9-A005-4331-B4E3-9FE7002D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2" y="4752992"/>
            <a:ext cx="4752528" cy="1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3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64AF18-CFD6-495E-8EAB-FABF0E2DF031}" type="slidenum">
              <a:rPr kumimoji="0" lang="en-US" altLang="ko-KR" sz="120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Communication between CPU and devices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8" name="Picture 4" descr="计算机系统框图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264569"/>
            <a:ext cx="5667375" cy="2962275"/>
          </a:xfrm>
          <a:prstGeom prst="rect">
            <a:avLst/>
          </a:prstGeom>
          <a:noFill/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A1BF8E-5F3D-85A0-3A4C-FAE598871EB9}"/>
              </a:ext>
            </a:extLst>
          </p:cNvPr>
          <p:cNvSpPr txBox="1">
            <a:spLocks/>
          </p:cNvSpPr>
          <p:nvPr/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kumimoji="0" lang="en-US" altLang="zh-CN" sz="2400" kern="0" dirty="0">
                <a:ea typeface="宋体" pitchFamily="2" charset="-122"/>
              </a:rPr>
              <a:t>CPU</a:t>
            </a:r>
            <a:r>
              <a:rPr kumimoji="0" lang="zh-CN" altLang="en-US" sz="2400" kern="0" dirty="0">
                <a:ea typeface="宋体" pitchFamily="2" charset="-122"/>
              </a:rPr>
              <a:t>如何读写设备提供的数据接口？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D18288-2752-44D9-A826-E197E2C3F958}" type="slidenum">
              <a:rPr kumimoji="0" lang="en-US" altLang="ko-KR" sz="120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How to access devices?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I/O port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ID of the devices’ registers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Computer maintains a I/O port list for I/O communication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Disadvantage:  separates memory space and devices’ registers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Memory-mapped I/O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All devices’ registers are mapped into memory space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Each register is assigned a unique memory address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Advantage: uniform address format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293B4E-4847-4A2D-9877-AA1399FC7E88}" type="slidenum">
              <a:rPr kumimoji="0" lang="en-US" altLang="ko-KR" sz="120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Dependent address : I/O port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Advantages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Separate I/O address from memory address, special I/O instructions are designed to access I/O port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It is very easy to distinguish I/O access and memory access, the cost of management is little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Disadvantage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Only simple instructions can be used for I/O communication, complex I/O programming is difficult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The programming model and address-mapping method are different, it is not convenient for programmers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FCCCE5-FB21-4601-8636-9BF14D3B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fld id="{7209BB76-661F-4F23-A2E6-DCF093FEDF36}" type="slidenum">
              <a:rPr lang="zh-CN" altLang="en-US" smtClean="0"/>
              <a:pPr>
                <a:buFont typeface="Wingdings" panose="05000000000000000000" pitchFamily="2" charset="2"/>
                <a:buNone/>
              </a:pPr>
              <a:t>15</a:t>
            </a:fld>
            <a:endParaRPr lang="zh-CN" altLang="en-US" dirty="0"/>
          </a:p>
        </p:txBody>
      </p:sp>
      <p:pic>
        <p:nvPicPr>
          <p:cNvPr id="5" name="Picture 5" descr="NewTu6_3jpg">
            <a:extLst>
              <a:ext uri="{FF2B5EF4-FFF2-40B4-BE49-F238E27FC236}">
                <a16:creationId xmlns:a16="http://schemas.microsoft.com/office/drawing/2014/main" id="{714ABD52-DE9D-4E39-9F50-78704958A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30" y="1240458"/>
            <a:ext cx="10416740" cy="437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14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CAF5B5-5851-47E5-A2A1-F716CD395AAC}" type="slidenum">
              <a:rPr kumimoji="0" lang="en-US" altLang="ko-KR" sz="120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Memory-mapped I/O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Advantages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Treat I/O address as a part of memory address, an global address space is generated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The difference between I/O and memory is hidden, programmer can design complex I/O program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I/O address can be protected efficiently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Disadvantage 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It is difficult for hardware to distinguish the address of memory and I/O devices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The cost of management is higher, and it is more complex under double-bus or multi-bus architecture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2A793C-7FD6-4F15-907C-636D0149F68A}" type="slidenum">
              <a:rPr kumimoji="0" lang="en-US" altLang="ko-KR" sz="120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Memory-mapped I/O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pic>
        <p:nvPicPr>
          <p:cNvPr id="9" name="Picture 9" descr="IO地址空间映射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1" y="2786063"/>
            <a:ext cx="6551613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7"/>
          <p:cNvSpPr>
            <a:spLocks/>
          </p:cNvSpPr>
          <p:nvPr/>
        </p:nvSpPr>
        <p:spPr bwMode="auto">
          <a:xfrm>
            <a:off x="7239000" y="1214438"/>
            <a:ext cx="3214688" cy="1428750"/>
          </a:xfrm>
          <a:prstGeom prst="borderCallout2">
            <a:avLst>
              <a:gd name="adj1" fmla="val 99463"/>
              <a:gd name="adj2" fmla="val 47847"/>
              <a:gd name="adj3" fmla="val 110500"/>
              <a:gd name="adj4" fmla="val 29736"/>
              <a:gd name="adj5" fmla="val 131819"/>
              <a:gd name="adj6" fmla="val 14935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Data buffer is mapped into memory space ;</a:t>
            </a: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Registers are identified by unique I/O port.</a:t>
            </a: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0000"/>
                </a:solidFill>
              </a:rPr>
              <a:t>Real  Sample: Pentium</a:t>
            </a:r>
            <a:endParaRPr kumimoji="0"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9B37CDE5-D7B6-B917-ABAD-15A287F94939}"/>
              </a:ext>
            </a:extLst>
          </p:cNvPr>
          <p:cNvSpPr>
            <a:spLocks/>
          </p:cNvSpPr>
          <p:nvPr/>
        </p:nvSpPr>
        <p:spPr bwMode="auto">
          <a:xfrm>
            <a:off x="3409156" y="1484785"/>
            <a:ext cx="3214688" cy="1126203"/>
          </a:xfrm>
          <a:prstGeom prst="borderCallout2">
            <a:avLst>
              <a:gd name="adj1" fmla="val 99463"/>
              <a:gd name="adj2" fmla="val 47847"/>
              <a:gd name="adj3" fmla="val 111508"/>
              <a:gd name="adj4" fmla="val 60196"/>
              <a:gd name="adj5" fmla="val 135347"/>
              <a:gd name="adj6" fmla="val 65329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zh-CN" altLang="en-US" sz="1800" b="1" dirty="0">
                <a:solidFill>
                  <a:srgbClr val="FF0000"/>
                </a:solidFill>
              </a:rPr>
              <a:t>这种</a:t>
            </a:r>
            <a:r>
              <a:rPr kumimoji="0" lang="en-US" altLang="zh-CN" sz="1800" b="1" dirty="0">
                <a:solidFill>
                  <a:srgbClr val="FF0000"/>
                </a:solidFill>
              </a:rPr>
              <a:t>IO</a:t>
            </a:r>
            <a:r>
              <a:rPr kumimoji="0" lang="zh-CN" altLang="en-US" sz="1800" b="1" dirty="0">
                <a:solidFill>
                  <a:srgbClr val="FF0000"/>
                </a:solidFill>
              </a:rPr>
              <a:t>地址映射进入内存的设计，可以使</a:t>
            </a:r>
            <a:r>
              <a:rPr kumimoji="0" lang="en-US" altLang="zh-CN" sz="1800" b="1" dirty="0">
                <a:solidFill>
                  <a:srgbClr val="FF0000"/>
                </a:solidFill>
              </a:rPr>
              <a:t>IO</a:t>
            </a:r>
            <a:r>
              <a:rPr kumimoji="0" lang="zh-CN" altLang="en-US" sz="1800" b="1" dirty="0">
                <a:solidFill>
                  <a:srgbClr val="FF0000"/>
                </a:solidFill>
              </a:rPr>
              <a:t>设备与内存共享寻址机制与数据传输介质因此使用更为广泛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2A793C-7FD6-4F15-907C-636D0149F68A}" type="slidenum">
              <a:rPr kumimoji="0" lang="en-US" altLang="ko-KR" sz="120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sz="3600" dirty="0">
                <a:ea typeface="宋体" panose="02010600030101010101" pitchFamily="2" charset="-122"/>
              </a:rPr>
              <a:t>现实中处理器的地址空间布局</a:t>
            </a:r>
          </a:p>
        </p:txBody>
      </p:sp>
      <p:pic>
        <p:nvPicPr>
          <p:cNvPr id="7170" name="Picture 2" descr="https://i.sstatic.net/kfuGw.png">
            <a:extLst>
              <a:ext uri="{FF2B5EF4-FFF2-40B4-BE49-F238E27FC236}">
                <a16:creationId xmlns:a16="http://schemas.microsoft.com/office/drawing/2014/main" id="{CDAA25DD-5A37-48BD-A3A5-D42A15921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0"/>
            <a:ext cx="6829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5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1C6B1-5D29-EC96-BDCF-884ECD8B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0AEABD7-52A8-44F6-9B05-734EF5F3E2F6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36219EF-ADCC-9285-6A56-42D3AF38A90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设备管理的问题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073B1-51E6-BAD4-47B6-0F4B328F7E43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专用的</a:t>
            </a:r>
            <a:r>
              <a:rPr lang="en-US" altLang="zh-CN" dirty="0"/>
              <a:t>IO</a:t>
            </a:r>
            <a:r>
              <a:rPr lang="zh-CN" altLang="en-US" dirty="0"/>
              <a:t>指令以访问专用的</a:t>
            </a:r>
            <a:r>
              <a:rPr lang="en-US" altLang="zh-CN" dirty="0"/>
              <a:t>IO</a:t>
            </a:r>
            <a:r>
              <a:rPr lang="zh-CN" altLang="en-US" dirty="0"/>
              <a:t>端口区域读写</a:t>
            </a:r>
            <a:endParaRPr lang="en-US" altLang="zh-CN" dirty="0"/>
          </a:p>
          <a:p>
            <a:pPr lvl="1"/>
            <a:r>
              <a:rPr lang="zh-CN" altLang="en-US" dirty="0"/>
              <a:t>普通指令还是特权指令？</a:t>
            </a:r>
            <a:endParaRPr lang="en-US" altLang="zh-CN" dirty="0"/>
          </a:p>
          <a:p>
            <a:pPr lvl="1"/>
            <a:r>
              <a:rPr lang="en-US" altLang="zh-CN" dirty="0"/>
              <a:t>IO</a:t>
            </a:r>
            <a:r>
              <a:rPr lang="zh-CN" altLang="en-US" dirty="0"/>
              <a:t>指令是早于特权模型出现的</a:t>
            </a:r>
            <a:endParaRPr lang="en-US" altLang="zh-CN" dirty="0"/>
          </a:p>
          <a:p>
            <a:r>
              <a:rPr lang="zh-CN" altLang="en-US" dirty="0"/>
              <a:t>设备管理接口映射到地址空间的特定区域</a:t>
            </a:r>
            <a:endParaRPr lang="en-US" altLang="zh-CN" dirty="0"/>
          </a:p>
          <a:p>
            <a:pPr lvl="1"/>
            <a:r>
              <a:rPr lang="zh-CN" altLang="en-US" dirty="0"/>
              <a:t>普通区域还是特权区域？</a:t>
            </a:r>
            <a:endParaRPr lang="en-US" altLang="zh-CN" dirty="0"/>
          </a:p>
          <a:p>
            <a:pPr lvl="1"/>
            <a:r>
              <a:rPr lang="zh-CN" altLang="en-US" dirty="0"/>
              <a:t>物理内存地址还是虚拟内存地址？</a:t>
            </a:r>
            <a:endParaRPr lang="en-US" altLang="zh-CN" dirty="0"/>
          </a:p>
          <a:p>
            <a:r>
              <a:rPr lang="zh-CN" altLang="en-US" dirty="0"/>
              <a:t>设备管理程序是操作系统的一部分，或者与操作系统一并运转在特权模式</a:t>
            </a:r>
            <a:endParaRPr lang="en-US" altLang="zh-CN" dirty="0"/>
          </a:p>
          <a:p>
            <a:r>
              <a:rPr lang="zh-CN" altLang="en-US" dirty="0"/>
              <a:t>现代高性能系统中，为了提高效率，直接映射到用户空间</a:t>
            </a:r>
          </a:p>
        </p:txBody>
      </p:sp>
    </p:spTree>
    <p:extLst>
      <p:ext uri="{BB962C8B-B14F-4D97-AF65-F5344CB8AC3E}">
        <p14:creationId xmlns:p14="http://schemas.microsoft.com/office/powerpoint/2010/main" val="239665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492826"/>
            <a:ext cx="12192000" cy="11922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r>
              <a:rPr lang="en-US" altLang="zh-CN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：设备管理</a:t>
            </a:r>
            <a:endParaRPr lang="en-US" altLang="zh-CN" sz="6000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2133974" y="3701853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8895" y="1233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9"/>
    </mc:Choice>
    <mc:Fallback xmlns="">
      <p:transition spd="slow" advTm="1518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0A8C64-AE59-4801-B3E7-FEE5C7C0DC1A}" type="slidenum">
              <a:rPr kumimoji="0" lang="en-US" altLang="ko-KR" sz="120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zh-CN" sz="3600" dirty="0">
                <a:ea typeface="宋体" panose="02010600030101010101" pitchFamily="2" charset="-122"/>
              </a:rPr>
              <a:t>How to access devices---BUS</a:t>
            </a:r>
            <a:br>
              <a:rPr lang="en-US" altLang="zh-CN" sz="3600" dirty="0">
                <a:ea typeface="宋体" panose="02010600030101010101" pitchFamily="2" charset="-122"/>
              </a:rPr>
            </a:br>
            <a:r>
              <a:rPr lang="zh-CN" altLang="en-US" sz="3600" dirty="0">
                <a:ea typeface="宋体" panose="02010600030101010101" pitchFamily="2" charset="-122"/>
              </a:rPr>
              <a:t>共享的总线方便了设计但也限制速度</a:t>
            </a:r>
          </a:p>
        </p:txBody>
      </p:sp>
      <p:pic>
        <p:nvPicPr>
          <p:cNvPr id="8" name="Picture 6" descr="系统总线对IO地址映射的影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7" y="1824238"/>
            <a:ext cx="7388225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BE483E-D219-481E-AAF1-85FEBD4C84E0}" type="slidenum">
              <a:rPr kumimoji="0" lang="en-US" altLang="ko-KR" sz="120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How to access devices---BUS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pic>
        <p:nvPicPr>
          <p:cNvPr id="7" name="Picture 6" descr="1-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1484784"/>
            <a:ext cx="6773862" cy="488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91178-9CEA-7346-9827-B6BFC335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0AEABD7-52A8-44F6-9B05-734EF5F3E2F6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FBD5BA-8E14-FBD5-E6AA-0B3570DFBCD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如何及时发现数据并传输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72995-07A8-7996-65C9-5C6A23A9FE35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发现</a:t>
            </a:r>
            <a:endParaRPr lang="en-US" altLang="zh-CN" dirty="0"/>
          </a:p>
          <a:p>
            <a:pPr lvl="1"/>
            <a:r>
              <a:rPr lang="zh-CN" altLang="en-US" dirty="0"/>
              <a:t>等待并轮循</a:t>
            </a:r>
            <a:endParaRPr lang="en-US" altLang="zh-CN" dirty="0"/>
          </a:p>
          <a:p>
            <a:pPr lvl="1"/>
            <a:r>
              <a:rPr lang="zh-CN" altLang="en-US" dirty="0"/>
              <a:t>中断</a:t>
            </a:r>
            <a:endParaRPr lang="en-US" altLang="zh-CN" dirty="0"/>
          </a:p>
          <a:p>
            <a:r>
              <a:rPr lang="zh-CN" altLang="en-US" dirty="0"/>
              <a:t>传输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CPU</a:t>
            </a:r>
            <a:r>
              <a:rPr lang="zh-CN" altLang="en-US" dirty="0"/>
              <a:t>发起，逐字节传输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DMA</a:t>
            </a:r>
            <a:r>
              <a:rPr lang="zh-CN" altLang="en-US" dirty="0"/>
              <a:t>设备代为发起，以块为单位传输</a:t>
            </a:r>
          </a:p>
        </p:txBody>
      </p:sp>
    </p:spTree>
    <p:extLst>
      <p:ext uri="{BB962C8B-B14F-4D97-AF65-F5344CB8AC3E}">
        <p14:creationId xmlns:p14="http://schemas.microsoft.com/office/powerpoint/2010/main" val="3690689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8BD39B-DCA3-4711-8F40-B1C50739AA37}" type="slidenum">
              <a:rPr kumimoji="0" lang="en-US" altLang="ko-KR" sz="120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600">
                <a:ea typeface="宋体" panose="02010600030101010101" pitchFamily="2" charset="-122"/>
              </a:rPr>
              <a:t>Working mode of devices: busy waiting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30727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Special kernel process sends the data to device port;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The process checks the port repeatedly until the port is available and sends rest data;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The user process continues run after the kernel process is finished;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Disadvantage: CPU is wasted too much</a:t>
            </a:r>
          </a:p>
        </p:txBody>
      </p:sp>
      <p:pic>
        <p:nvPicPr>
          <p:cNvPr id="8" name="Picture 6" descr="程序控制IO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4" y="3933056"/>
            <a:ext cx="88963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62B204-A6FC-46C8-AB4B-352870EA2EBA}" type="slidenum">
              <a:rPr kumimoji="0" lang="en-US" altLang="ko-KR" sz="120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Working mode of devices: interrupt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32774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Special kernel process sends the data to device port;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The process goes to sleep and CPU will run other processes;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The device send interrupt to CPU after the data buffer is empty;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The kernel process is waked up and send the rest data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000">
                <a:ea typeface="宋体" panose="02010600030101010101" pitchFamily="2" charset="-122"/>
              </a:rPr>
              <a:t>Disadvantage: frequent interrupts are time-consuming </a:t>
            </a:r>
          </a:p>
        </p:txBody>
      </p:sp>
      <p:pic>
        <p:nvPicPr>
          <p:cNvPr id="10" name="Picture 6" descr="中断控制IO机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880" y="3735251"/>
            <a:ext cx="9012238" cy="274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E74BAE-0B1F-41D6-AAC2-725AE9F2292C}" type="slidenum">
              <a:rPr kumimoji="0" lang="en-US" altLang="ko-KR" sz="120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ko-KR" sz="1200" dirty="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Working mode of devices: DMA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User process causes a CPU trap, the special kernel process sets the registers in device and exits;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Device read data from memory directly;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The device send interrupt to CPU after the job is done;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defRPr/>
            </a:pPr>
            <a:r>
              <a:rPr kumimoji="0" lang="en-US" altLang="zh-CN" sz="2000" dirty="0">
                <a:ea typeface="宋体" pitchFamily="2" charset="-122"/>
              </a:rPr>
              <a:t>The user process is waked up and continues run</a:t>
            </a:r>
          </a:p>
        </p:txBody>
      </p:sp>
      <p:pic>
        <p:nvPicPr>
          <p:cNvPr id="8" name="Picture 6" descr="DMA控制IO机制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39"/>
          <a:stretch/>
        </p:blipFill>
        <p:spPr bwMode="auto">
          <a:xfrm>
            <a:off x="2423592" y="3874594"/>
            <a:ext cx="7272808" cy="265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>
          <a:xfrm>
            <a:off x="2423592" y="2982912"/>
            <a:ext cx="7777162" cy="89217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 dirty="0">
              <a:solidFill>
                <a:srgbClr val="993300"/>
              </a:solidFill>
              <a:ea typeface="굴림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4CE2A-A973-73CA-8409-EB4BACEF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0AEABD7-52A8-44F6-9B05-734EF5F3E2F6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37BE6A7-C0B0-585D-AEE3-D547D65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设备有什么特点？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74E67-86EB-4C66-F957-A6994862FFB9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zh-CN" altLang="en-US" dirty="0"/>
              <a:t>以鼠标、键盘、显示器为例</a:t>
            </a:r>
            <a:endParaRPr lang="en-US" altLang="zh-CN" dirty="0"/>
          </a:p>
          <a:p>
            <a:r>
              <a:rPr lang="zh-CN" altLang="en-US" dirty="0"/>
              <a:t>速度慢</a:t>
            </a:r>
            <a:endParaRPr lang="en-US" altLang="zh-CN" dirty="0"/>
          </a:p>
          <a:p>
            <a:r>
              <a:rPr lang="zh-CN" altLang="en-US" dirty="0"/>
              <a:t>不易共享</a:t>
            </a:r>
            <a:endParaRPr lang="en-US" altLang="zh-CN" dirty="0"/>
          </a:p>
          <a:p>
            <a:r>
              <a:rPr lang="zh-CN" altLang="en-US" dirty="0"/>
              <a:t>每类设备都有自己的工作逻辑</a:t>
            </a:r>
            <a:endParaRPr lang="en-US" altLang="zh-CN" dirty="0"/>
          </a:p>
          <a:p>
            <a:r>
              <a:rPr lang="zh-CN" altLang="en-US" dirty="0"/>
              <a:t>同一设备，由不同厂商生产，也会有一定的差别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应用程序需要为每一款设备调整吗？</a:t>
            </a:r>
            <a:endParaRPr lang="en-US" altLang="zh-CN" dirty="0"/>
          </a:p>
          <a:p>
            <a:r>
              <a:rPr lang="zh-CN" altLang="en-US" dirty="0"/>
              <a:t>应用程序需要知道其他人在使用设备吗？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638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示例：电阻式触摸屏工作原理</a:t>
            </a:r>
          </a:p>
        </p:txBody>
      </p:sp>
      <p:pic>
        <p:nvPicPr>
          <p:cNvPr id="16388" name="Picture 5" descr="电阻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16" y="1548234"/>
            <a:ext cx="482148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gimg2.baidu.com/image_search/src=http%3A%2F%2Fwww.ck365.cn%2Ffile%2Fupload%2F201212%2F26%2F20%2Ftsh12n3emxf.jpg&amp;refer=http%3A%2F%2Fwww.ck365.cn&amp;app=2002&amp;size=f9999,10000&amp;q=a80&amp;n=0&amp;g=0n&amp;fmt=auto?sec=1671591080&amp;t=a6b021f7384b32f1a7a5e68f396aa6d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2348880"/>
            <a:ext cx="4162425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59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0AEABD7-52A8-44F6-9B05-734EF5F3E2F6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示例：触摸屏与计算机连接示意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0" y="6508750"/>
            <a:ext cx="33528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8331200" y="6508750"/>
            <a:ext cx="38608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平行四边形 6"/>
          <p:cNvSpPr/>
          <p:nvPr/>
        </p:nvSpPr>
        <p:spPr bwMode="auto">
          <a:xfrm>
            <a:off x="2639616" y="2708920"/>
            <a:ext cx="1656184" cy="720080"/>
          </a:xfrm>
          <a:prstGeom prst="parallelogram">
            <a:avLst>
              <a:gd name="adj" fmla="val 8617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5807968" y="2816932"/>
            <a:ext cx="1152128" cy="504056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472264" y="1772816"/>
            <a:ext cx="1008112" cy="28803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dirty="0">
              <a:latin typeface="Times New Roman" pitchFamily="18" charset="0"/>
            </a:endParaRPr>
          </a:p>
          <a:p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计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算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机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主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机</a:t>
            </a:r>
          </a:p>
        </p:txBody>
      </p:sp>
      <p:sp>
        <p:nvSpPr>
          <p:cNvPr id="11" name="右箭头 10"/>
          <p:cNvSpPr/>
          <p:nvPr/>
        </p:nvSpPr>
        <p:spPr bwMode="auto">
          <a:xfrm>
            <a:off x="4367808" y="2924944"/>
            <a:ext cx="122413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2638800" y="4365104"/>
            <a:ext cx="2448272" cy="1656184"/>
          </a:xfrm>
          <a:prstGeom prst="wedgeRectCallout">
            <a:avLst>
              <a:gd name="adj1" fmla="val 79579"/>
              <a:gd name="adj2" fmla="val -1143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itchFamily="18" charset="0"/>
              </a:rPr>
              <a:t>设置</a:t>
            </a:r>
            <a:r>
              <a:rPr lang="en-US" altLang="zh-CN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向标准电压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采集</a:t>
            </a:r>
            <a:r>
              <a:rPr lang="en-US" altLang="zh-CN" dirty="0">
                <a:latin typeface="Times New Roman" pitchFamily="18" charset="0"/>
              </a:rPr>
              <a:t>X</a:t>
            </a:r>
            <a:r>
              <a:rPr lang="zh-CN" altLang="en-US" dirty="0">
                <a:latin typeface="Times New Roman" pitchFamily="18" charset="0"/>
              </a:rPr>
              <a:t>向的触点电压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AD</a:t>
            </a:r>
            <a:r>
              <a:rPr lang="zh-CN" altLang="en-US" dirty="0">
                <a:latin typeface="Times New Roman" pitchFamily="18" charset="0"/>
              </a:rPr>
              <a:t>转换得到相对位置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类似的处理</a:t>
            </a:r>
            <a:r>
              <a:rPr lang="en-US" altLang="zh-CN" dirty="0">
                <a:latin typeface="Times New Roman" pitchFamily="18" charset="0"/>
              </a:rPr>
              <a:t>Y</a:t>
            </a:r>
            <a:r>
              <a:rPr lang="zh-CN" altLang="en-US" dirty="0">
                <a:latin typeface="Times New Roman" pitchFamily="18" charset="0"/>
              </a:rPr>
              <a:t>向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周而复始的循环</a:t>
            </a:r>
            <a:endParaRPr lang="en-US" altLang="zh-CN" dirty="0">
              <a:latin typeface="Times New Roman" pitchFamily="18" charset="0"/>
            </a:endParaRPr>
          </a:p>
          <a:p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704958" y="2360091"/>
            <a:ext cx="168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触摸屏控制器</a:t>
            </a: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315195" y="2339178"/>
            <a:ext cx="130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itchFamily="18" charset="0"/>
              </a:rPr>
              <a:t>触摸屏</a:t>
            </a:r>
          </a:p>
          <a:p>
            <a:endParaRPr lang="zh-CN" altLang="en-US" dirty="0"/>
          </a:p>
        </p:txBody>
      </p:sp>
      <p:pic>
        <p:nvPicPr>
          <p:cNvPr id="92162" name="Picture 2" descr="https://ss3.bdstatic.com/70cFv8Sh_Q1YnxGkpoWK1HF6hhy/it/u=3491962817,177612736&amp;fm=26&amp;gp=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374" y="2835485"/>
            <a:ext cx="466951" cy="4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右箭头 15"/>
          <p:cNvSpPr/>
          <p:nvPr/>
        </p:nvSpPr>
        <p:spPr bwMode="auto">
          <a:xfrm>
            <a:off x="7103927" y="2916944"/>
            <a:ext cx="122413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28965" y="3258696"/>
            <a:ext cx="1168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Times New Roman" pitchFamily="18" charset="0"/>
              </a:rPr>
              <a:t>专用电路连接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093652" y="3255465"/>
            <a:ext cx="152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itchFamily="18" charset="0"/>
              </a:rPr>
              <a:t>CPU</a:t>
            </a:r>
            <a:r>
              <a:rPr lang="zh-CN" altLang="en-US" sz="1200" dirty="0">
                <a:latin typeface="Times New Roman" pitchFamily="18" charset="0"/>
              </a:rPr>
              <a:t>仅能支持有限类型的电路连接</a:t>
            </a:r>
            <a:endParaRPr lang="en-US" altLang="zh-CN" sz="1200" dirty="0">
              <a:latin typeface="Times New Roman" pitchFamily="18" charset="0"/>
            </a:endParaRPr>
          </a:p>
          <a:p>
            <a:r>
              <a:rPr lang="zh-CN" altLang="en-US" sz="1200" dirty="0">
                <a:latin typeface="Times New Roman" pitchFamily="18" charset="0"/>
              </a:rPr>
              <a:t>（</a:t>
            </a:r>
            <a:r>
              <a:rPr lang="en-US" altLang="zh-CN" sz="1200" dirty="0">
                <a:latin typeface="Times New Roman" pitchFamily="18" charset="0"/>
              </a:rPr>
              <a:t>USB</a:t>
            </a:r>
            <a:r>
              <a:rPr lang="zh-CN" altLang="en-US" sz="1200" dirty="0">
                <a:latin typeface="Times New Roman" pitchFamily="18" charset="0"/>
              </a:rPr>
              <a:t>，并口等）</a:t>
            </a:r>
            <a:endParaRPr lang="zh-CN" altLang="en-US" dirty="0"/>
          </a:p>
        </p:txBody>
      </p:sp>
      <p:sp>
        <p:nvSpPr>
          <p:cNvPr id="19" name="矩形标注 18"/>
          <p:cNvSpPr/>
          <p:nvPr/>
        </p:nvSpPr>
        <p:spPr bwMode="auto">
          <a:xfrm>
            <a:off x="6960096" y="4653136"/>
            <a:ext cx="2808312" cy="1296144"/>
          </a:xfrm>
          <a:prstGeom prst="wedgeRectCallout">
            <a:avLst>
              <a:gd name="adj1" fmla="val -58746"/>
              <a:gd name="adj2" fmla="val -15118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Times New Roman" pitchFamily="18" charset="0"/>
              </a:rPr>
              <a:t>存在有效点时产生中断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按通信协议取走触点的坐标（</a:t>
            </a:r>
            <a:r>
              <a:rPr lang="en-US" altLang="zh-CN" dirty="0">
                <a:latin typeface="Times New Roman" pitchFamily="18" charset="0"/>
              </a:rPr>
              <a:t>X,Y</a:t>
            </a:r>
            <a:r>
              <a:rPr lang="zh-CN" altLang="en-US" dirty="0">
                <a:latin typeface="Times New Roman" pitchFamily="18" charset="0"/>
              </a:rPr>
              <a:t>）</a:t>
            </a:r>
            <a:endParaRPr lang="en-US" altLang="zh-CN" dirty="0">
              <a:latin typeface="Times New Roman" pitchFamily="18" charset="0"/>
            </a:endParaRPr>
          </a:p>
          <a:p>
            <a:r>
              <a:rPr lang="zh-CN" altLang="en-US" dirty="0">
                <a:latin typeface="Times New Roman" pitchFamily="18" charset="0"/>
              </a:rPr>
              <a:t>按需关闭和开启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FB61750-BA17-99DE-5EB9-072A681BCEBD}"/>
              </a:ext>
            </a:extLst>
          </p:cNvPr>
          <p:cNvSpPr/>
          <p:nvPr/>
        </p:nvSpPr>
        <p:spPr bwMode="auto">
          <a:xfrm>
            <a:off x="8883495" y="2536817"/>
            <a:ext cx="359409" cy="129614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dirty="0">
                <a:latin typeface="Times New Roman" pitchFamily="18" charset="0"/>
              </a:rPr>
              <a:t>USB</a:t>
            </a:r>
            <a:r>
              <a:rPr lang="zh-CN" altLang="en-US" sz="1200" dirty="0">
                <a:latin typeface="Times New Roman" pitchFamily="18" charset="0"/>
              </a:rPr>
              <a:t>控制器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081356-4E24-1765-0DAF-076BEDD74356}"/>
              </a:ext>
            </a:extLst>
          </p:cNvPr>
          <p:cNvSpPr/>
          <p:nvPr/>
        </p:nvSpPr>
        <p:spPr bwMode="auto">
          <a:xfrm>
            <a:off x="9350716" y="2924944"/>
            <a:ext cx="745042" cy="3960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Times New Roman" pitchFamily="18" charset="0"/>
              </a:rPr>
              <a:t>CPU</a:t>
            </a:r>
            <a:endParaRPr lang="zh-CN" alt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6" grpId="0" animBg="1"/>
      <p:bldP spid="17" grpId="0"/>
      <p:bldP spid="18" grpId="0"/>
      <p:bldP spid="19" grpId="0" animBg="1"/>
      <p:bldP spid="9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F653E5-7333-4183-A2AC-D3574FBC8F21}" type="slidenum">
              <a:rPr kumimoji="0" lang="en-US" altLang="ko-KR" sz="120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200">
                <a:ea typeface="宋体" panose="02010600030101010101" pitchFamily="2" charset="-122"/>
              </a:rPr>
              <a:t>Architecture of Device Management System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535238" y="2759076"/>
            <a:ext cx="2736850" cy="1223963"/>
            <a:chOff x="385" y="1933"/>
            <a:chExt cx="1678" cy="771"/>
          </a:xfrm>
        </p:grpSpPr>
        <p:sp>
          <p:nvSpPr>
            <p:cNvPr id="6178" name="Rectangle 9"/>
            <p:cNvSpPr>
              <a:spLocks noChangeArrowheads="1"/>
            </p:cNvSpPr>
            <p:nvPr/>
          </p:nvSpPr>
          <p:spPr bwMode="auto">
            <a:xfrm>
              <a:off x="385" y="1933"/>
              <a:ext cx="1678" cy="771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en-US" altLang="zh-CN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0" lang="en-US" altLang="zh-CN" sz="1800" b="1">
                  <a:solidFill>
                    <a:schemeClr val="bg1"/>
                  </a:solidFill>
                </a:rPr>
                <a:t>Operating System</a:t>
              </a: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6179" name="AutoShape 6"/>
            <p:cNvSpPr>
              <a:spLocks noChangeArrowheads="1"/>
            </p:cNvSpPr>
            <p:nvPr/>
          </p:nvSpPr>
          <p:spPr bwMode="auto">
            <a:xfrm>
              <a:off x="793" y="2432"/>
              <a:ext cx="1270" cy="272"/>
            </a:xfrm>
            <a:prstGeom prst="flowChartPredefinedProcess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0" lang="en-US" altLang="zh-CN" sz="1600" b="1">
                  <a:solidFill>
                    <a:srgbClr val="9C4E00"/>
                  </a:solidFill>
                </a:rPr>
                <a:t>I/O Hardware</a:t>
              </a:r>
              <a:endParaRPr kumimoji="0" lang="zh-CN" altLang="en-US" sz="1600" b="1">
                <a:solidFill>
                  <a:srgbClr val="9C4E00"/>
                </a:solidFill>
              </a:endParaRPr>
            </a:p>
          </p:txBody>
        </p:sp>
        <p:sp>
          <p:nvSpPr>
            <p:cNvPr id="6180" name="AutoShape 8"/>
            <p:cNvSpPr>
              <a:spLocks noChangeArrowheads="1"/>
            </p:cNvSpPr>
            <p:nvPr/>
          </p:nvSpPr>
          <p:spPr bwMode="auto">
            <a:xfrm>
              <a:off x="793" y="2160"/>
              <a:ext cx="1270" cy="272"/>
            </a:xfrm>
            <a:prstGeom prst="flowChartPredefinedProcess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0" lang="en-US" altLang="zh-CN" sz="1600" b="1">
                  <a:solidFill>
                    <a:srgbClr val="9C4E00"/>
                  </a:solidFill>
                </a:rPr>
                <a:t>I/O Software</a:t>
              </a:r>
              <a:endParaRPr kumimoji="0" lang="zh-CN" altLang="en-US" sz="1600" b="1">
                <a:solidFill>
                  <a:srgbClr val="9C4E00"/>
                </a:solidFill>
              </a:endParaRP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35238" y="2254251"/>
            <a:ext cx="2736850" cy="504825"/>
          </a:xfrm>
          <a:prstGeom prst="rect">
            <a:avLst/>
          </a:prstGeom>
          <a:solidFill>
            <a:srgbClr val="9C4E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0" lang="en-US" altLang="zh-CN" sz="180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FFFF00"/>
                </a:solidFill>
              </a:rPr>
              <a:t>Application level</a:t>
            </a:r>
            <a:endParaRPr kumimoji="0" lang="zh-CN" altLang="en-US" sz="1800">
              <a:solidFill>
                <a:srgbClr val="FFFF00"/>
              </a:solidFill>
            </a:endParaRPr>
          </a:p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0" lang="en-US" altLang="zh-CN" sz="1800">
              <a:solidFill>
                <a:schemeClr val="tx1"/>
              </a:solidFill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7000876" y="4127501"/>
            <a:ext cx="1666875" cy="576263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hlink"/>
                </a:solidFill>
              </a:rPr>
              <a:t>Controler</a:t>
            </a:r>
            <a:endParaRPr kumimoji="0" lang="zh-CN" altLang="en-US" sz="1800" b="1">
              <a:solidFill>
                <a:schemeClr val="hlink"/>
              </a:solidFill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575551" y="5135564"/>
            <a:ext cx="1223963" cy="2889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400" b="1">
                <a:solidFill>
                  <a:schemeClr val="tx1"/>
                </a:solidFill>
              </a:rPr>
              <a:t>CMD Reg</a:t>
            </a:r>
            <a:endParaRPr kumimoji="0" lang="zh-CN" altLang="en-US" sz="1400" b="1">
              <a:solidFill>
                <a:schemeClr val="tx1"/>
              </a:solidFill>
            </a:endParaRPr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535238" y="3983039"/>
            <a:ext cx="2736850" cy="2232025"/>
            <a:chOff x="385" y="2704"/>
            <a:chExt cx="1678" cy="1406"/>
          </a:xfrm>
        </p:grpSpPr>
        <p:sp>
          <p:nvSpPr>
            <p:cNvPr id="6174" name="Rectangle 10"/>
            <p:cNvSpPr>
              <a:spLocks noChangeArrowheads="1"/>
            </p:cNvSpPr>
            <p:nvPr/>
          </p:nvSpPr>
          <p:spPr bwMode="auto">
            <a:xfrm>
              <a:off x="385" y="2704"/>
              <a:ext cx="1678" cy="140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en-US" altLang="zh-CN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0" lang="en-US" altLang="zh-CN" sz="1800" b="1">
                  <a:solidFill>
                    <a:srgbClr val="0D0D0D"/>
                  </a:solidFill>
                </a:rPr>
                <a:t>Physical device</a:t>
              </a:r>
              <a:endParaRPr kumimoji="0" lang="zh-CN" altLang="en-US" sz="1800" b="1">
                <a:solidFill>
                  <a:srgbClr val="0D0D0D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 b="1">
                <a:solidFill>
                  <a:schemeClr val="bg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en-US" altLang="zh-CN" sz="1800">
                <a:solidFill>
                  <a:schemeClr val="tx1"/>
                </a:solidFill>
              </a:endParaRPr>
            </a:p>
          </p:txBody>
        </p:sp>
        <p:sp>
          <p:nvSpPr>
            <p:cNvPr id="6175" name="AutoShape 7"/>
            <p:cNvSpPr>
              <a:spLocks noChangeArrowheads="1"/>
            </p:cNvSpPr>
            <p:nvPr/>
          </p:nvSpPr>
          <p:spPr bwMode="auto">
            <a:xfrm>
              <a:off x="476" y="3702"/>
              <a:ext cx="227" cy="272"/>
            </a:xfrm>
            <a:prstGeom prst="can">
              <a:avLst>
                <a:gd name="adj" fmla="val 29956"/>
              </a:avLst>
            </a:prstGeom>
            <a:solidFill>
              <a:schemeClr val="folHlink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kumimoji="1" sz="280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0" lang="zh-CN" altLang="en-US" sz="1800">
                <a:solidFill>
                  <a:schemeClr val="tx1"/>
                </a:solidFill>
              </a:endParaRPr>
            </a:p>
          </p:txBody>
        </p:sp>
        <p:pic>
          <p:nvPicPr>
            <p:cNvPr id="6176" name="Picture 26" descr="显示器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3716"/>
              <a:ext cx="319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77" name="Object 7"/>
            <p:cNvGraphicFramePr>
              <a:graphicFrameLocks noChangeAspect="1"/>
            </p:cNvGraphicFramePr>
            <p:nvPr/>
          </p:nvGraphicFramePr>
          <p:xfrm>
            <a:off x="1202" y="3702"/>
            <a:ext cx="77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Visio" r:id="rId5" imgW="1882902" imgH="640486" progId="Visio.Drawing.6">
                    <p:embed/>
                  </p:oleObj>
                </mc:Choice>
                <mc:Fallback>
                  <p:oleObj name="Visio" r:id="rId5" imgW="1882902" imgH="640486" progId="Visio.Drawing.6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702"/>
                          <a:ext cx="77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6353176" y="3406776"/>
            <a:ext cx="3743325" cy="360363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Interrupt Handler</a:t>
            </a:r>
            <a:endParaRPr kumimoji="0" lang="zh-CN" altLang="en-US" sz="1800" b="1">
              <a:solidFill>
                <a:schemeClr val="bg1"/>
              </a:solidFill>
            </a:endParaRPr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6351588" y="3048001"/>
            <a:ext cx="3744912" cy="360363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Device Driver</a:t>
            </a:r>
            <a:endParaRPr kumimoji="0" lang="zh-CN" altLang="en-US" sz="1800" b="1">
              <a:solidFill>
                <a:schemeClr val="bg1"/>
              </a:solidFill>
            </a:endParaRPr>
          </a:p>
        </p:txBody>
      </p:sp>
      <p:sp>
        <p:nvSpPr>
          <p:cNvPr id="22" name="AutoShape 32"/>
          <p:cNvSpPr>
            <a:spLocks noChangeArrowheads="1"/>
          </p:cNvSpPr>
          <p:nvPr/>
        </p:nvSpPr>
        <p:spPr bwMode="auto">
          <a:xfrm>
            <a:off x="6351588" y="2687638"/>
            <a:ext cx="3744912" cy="360362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Hardware Abstract Level</a:t>
            </a:r>
            <a:endParaRPr kumimoji="0" lang="zh-CN" altLang="en-US" sz="1800" b="1">
              <a:solidFill>
                <a:schemeClr val="bg1"/>
              </a:solidFill>
            </a:endParaRPr>
          </a:p>
        </p:txBody>
      </p:sp>
      <p:sp>
        <p:nvSpPr>
          <p:cNvPr id="23" name="AutoShape 33"/>
          <p:cNvSpPr>
            <a:spLocks noChangeArrowheads="1"/>
          </p:cNvSpPr>
          <p:nvPr/>
        </p:nvSpPr>
        <p:spPr bwMode="auto">
          <a:xfrm>
            <a:off x="6351588" y="2327276"/>
            <a:ext cx="3744912" cy="360363"/>
          </a:xfrm>
          <a:prstGeom prst="flowChartPredefinedProcess">
            <a:avLst/>
          </a:prstGeom>
          <a:solidFill>
            <a:srgbClr val="9933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chemeClr val="bg1"/>
                </a:solidFill>
              </a:rPr>
              <a:t>User Process</a:t>
            </a:r>
            <a:endParaRPr kumimoji="0" lang="zh-CN" altLang="en-US" sz="1800" b="1">
              <a:solidFill>
                <a:schemeClr val="bg1"/>
              </a:solidFill>
            </a:endParaRPr>
          </a:p>
        </p:txBody>
      </p:sp>
      <p:sp>
        <p:nvSpPr>
          <p:cNvPr id="24" name="AutoShape 34"/>
          <p:cNvSpPr>
            <a:spLocks noChangeArrowheads="1"/>
          </p:cNvSpPr>
          <p:nvPr/>
        </p:nvSpPr>
        <p:spPr bwMode="auto">
          <a:xfrm>
            <a:off x="7432675" y="3767138"/>
            <a:ext cx="431800" cy="360362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kumimoji="0" lang="zh-CN" altLang="en-US" sz="1800">
              <a:solidFill>
                <a:schemeClr val="tx1"/>
              </a:solidFill>
            </a:endParaRPr>
          </a:p>
        </p:txBody>
      </p:sp>
      <p:cxnSp>
        <p:nvCxnSpPr>
          <p:cNvPr id="25" name="AutoShape 35"/>
          <p:cNvCxnSpPr>
            <a:cxnSpLocks noChangeShapeType="1"/>
            <a:endCxn id="23" idx="0"/>
          </p:cNvCxnSpPr>
          <p:nvPr/>
        </p:nvCxnSpPr>
        <p:spPr bwMode="auto">
          <a:xfrm flipV="1">
            <a:off x="5272088" y="2327276"/>
            <a:ext cx="2952750" cy="1008063"/>
          </a:xfrm>
          <a:prstGeom prst="bentConnector4">
            <a:avLst>
              <a:gd name="adj1" fmla="val 18282"/>
              <a:gd name="adj2" fmla="val 122676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36"/>
          <p:cNvCxnSpPr>
            <a:cxnSpLocks noChangeShapeType="1"/>
            <a:endCxn id="13" idx="1"/>
          </p:cNvCxnSpPr>
          <p:nvPr/>
        </p:nvCxnSpPr>
        <p:spPr bwMode="auto">
          <a:xfrm>
            <a:off x="5272089" y="3767139"/>
            <a:ext cx="1728787" cy="6492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37"/>
          <p:cNvCxnSpPr>
            <a:cxnSpLocks noChangeShapeType="1"/>
            <a:stCxn id="13" idx="2"/>
            <a:endCxn id="14" idx="0"/>
          </p:cNvCxnSpPr>
          <p:nvPr/>
        </p:nvCxnSpPr>
        <p:spPr bwMode="auto">
          <a:xfrm rot="16200000" flipH="1">
            <a:off x="7812882" y="4725195"/>
            <a:ext cx="431800" cy="3889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38"/>
          <p:cNvCxnSpPr>
            <a:cxnSpLocks noChangeShapeType="1"/>
            <a:stCxn id="13" idx="2"/>
            <a:endCxn id="33" idx="0"/>
          </p:cNvCxnSpPr>
          <p:nvPr/>
        </p:nvCxnSpPr>
        <p:spPr bwMode="auto">
          <a:xfrm rot="5400000">
            <a:off x="7134226" y="4457701"/>
            <a:ext cx="454025" cy="946150"/>
          </a:xfrm>
          <a:prstGeom prst="bentConnector3">
            <a:avLst>
              <a:gd name="adj1" fmla="val 49648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39"/>
          <p:cNvCxnSpPr>
            <a:cxnSpLocks noChangeShapeType="1"/>
          </p:cNvCxnSpPr>
          <p:nvPr/>
        </p:nvCxnSpPr>
        <p:spPr bwMode="auto">
          <a:xfrm rot="5400000">
            <a:off x="4773614" y="3519489"/>
            <a:ext cx="142875" cy="3952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40"/>
          <p:cNvCxnSpPr>
            <a:cxnSpLocks noChangeShapeType="1"/>
          </p:cNvCxnSpPr>
          <p:nvPr/>
        </p:nvCxnSpPr>
        <p:spPr bwMode="auto">
          <a:xfrm rot="5400000">
            <a:off x="5069682" y="3815557"/>
            <a:ext cx="142875" cy="33607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41"/>
          <p:cNvCxnSpPr>
            <a:cxnSpLocks noChangeShapeType="1"/>
          </p:cNvCxnSpPr>
          <p:nvPr/>
        </p:nvCxnSpPr>
        <p:spPr bwMode="auto">
          <a:xfrm rot="5400000">
            <a:off x="5588795" y="4334670"/>
            <a:ext cx="142875" cy="23225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42"/>
          <p:cNvCxnSpPr>
            <a:cxnSpLocks noChangeShapeType="1"/>
            <a:endCxn id="14" idx="3"/>
          </p:cNvCxnSpPr>
          <p:nvPr/>
        </p:nvCxnSpPr>
        <p:spPr bwMode="auto">
          <a:xfrm rot="16200000" flipH="1">
            <a:off x="7485858" y="4760120"/>
            <a:ext cx="1587" cy="1330325"/>
          </a:xfrm>
          <a:prstGeom prst="bentConnector3">
            <a:avLst>
              <a:gd name="adj1" fmla="val 450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AutoShape 45"/>
          <p:cNvSpPr>
            <a:spLocks noChangeArrowheads="1"/>
          </p:cNvSpPr>
          <p:nvPr/>
        </p:nvSpPr>
        <p:spPr bwMode="auto">
          <a:xfrm>
            <a:off x="6240463" y="5157789"/>
            <a:ext cx="1223962" cy="2889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400" b="1">
                <a:solidFill>
                  <a:schemeClr val="tx1"/>
                </a:solidFill>
              </a:rPr>
              <a:t>Status Reg</a:t>
            </a:r>
            <a:endParaRPr kumimoji="0" lang="zh-CN" altLang="en-US" sz="1400" b="1">
              <a:solidFill>
                <a:schemeClr val="tx1"/>
              </a:solidFill>
            </a:endParaRPr>
          </a:p>
        </p:txBody>
      </p:sp>
      <p:sp>
        <p:nvSpPr>
          <p:cNvPr id="34" name="AutoShape 46"/>
          <p:cNvSpPr>
            <a:spLocks noChangeArrowheads="1"/>
          </p:cNvSpPr>
          <p:nvPr/>
        </p:nvSpPr>
        <p:spPr bwMode="auto">
          <a:xfrm>
            <a:off x="8943976" y="5135564"/>
            <a:ext cx="1223963" cy="2889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en-US" altLang="zh-CN" sz="1400" b="1">
                <a:solidFill>
                  <a:schemeClr val="tx1"/>
                </a:solidFill>
              </a:rPr>
              <a:t>Data Reg</a:t>
            </a:r>
            <a:endParaRPr kumimoji="0"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35" name="AutoShape 47"/>
          <p:cNvCxnSpPr>
            <a:cxnSpLocks noChangeShapeType="1"/>
            <a:stCxn id="13" idx="2"/>
            <a:endCxn id="34" idx="0"/>
          </p:cNvCxnSpPr>
          <p:nvPr/>
        </p:nvCxnSpPr>
        <p:spPr bwMode="auto">
          <a:xfrm rot="16200000" flipH="1">
            <a:off x="8497094" y="4040982"/>
            <a:ext cx="431800" cy="17573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48"/>
          <p:cNvCxnSpPr>
            <a:cxnSpLocks noChangeShapeType="1"/>
            <a:endCxn id="34" idx="3"/>
          </p:cNvCxnSpPr>
          <p:nvPr/>
        </p:nvCxnSpPr>
        <p:spPr bwMode="auto">
          <a:xfrm rot="16200000">
            <a:off x="6419057" y="2466182"/>
            <a:ext cx="142875" cy="60594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808664" y="1452564"/>
            <a:ext cx="39592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zh-CN" altLang="en-US" sz="1800">
                <a:solidFill>
                  <a:schemeClr val="tx1"/>
                </a:solidFill>
              </a:rPr>
              <a:t>进程如何简单易用的操作设备？如何在多个进程之间共享设备？</a:t>
            </a: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5880101" y="5661025"/>
            <a:ext cx="3960813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kumimoji="0" lang="zh-CN" altLang="en-US" sz="1800" dirty="0">
                <a:solidFill>
                  <a:schemeClr val="tx1"/>
                </a:solidFill>
              </a:rPr>
              <a:t>设备如何与系统中的软件交互？如何简化多种多样的设备的管理？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3" grpId="0" animBg="1"/>
      <p:bldP spid="34" grpId="0" animBg="1"/>
      <p:bldP spid="4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C4CEAA-EF3A-4DC4-B193-CEC9414D49C0}" type="slidenum">
              <a:rPr kumimoji="0" lang="en-US" altLang="ko-KR" sz="120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分类和抽象：</a:t>
            </a:r>
            <a:r>
              <a:rPr lang="en-US" altLang="zh-CN" dirty="0">
                <a:ea typeface="宋体" panose="02010600030101010101" pitchFamily="2" charset="-122"/>
              </a:rPr>
              <a:t>Categories of Devices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Classified by Function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Storage device: Temporarily or permanently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I/O device: Human-Computer interactive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Communication device: Data exchange and transfer</a:t>
            </a:r>
          </a:p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Classified by Data management method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Block stream: using block in different size as the basic unit for data management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Byte stream: using byte as the basic unit for DM</a:t>
            </a:r>
          </a:p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Classified by Device assignment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Monopolization device: Low-speed I/O device 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Sharing device: high-speed I/O device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Virtual device: simulating hardware by software</a:t>
            </a:r>
          </a:p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Classified by working mode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Logical device: data structure maintained by OS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Physical device: different kinds of hardware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EEE5EF-240D-4983-8318-AAB5226389CD}" type="slidenum">
              <a:rPr kumimoji="0" lang="en-US" altLang="ko-KR" sz="1200">
                <a:solidFill>
                  <a:schemeClr val="bg1"/>
                </a:solidFill>
                <a:ea typeface="굴림" charset="-127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ko-KR" sz="1200">
              <a:solidFill>
                <a:schemeClr val="bg1"/>
              </a:solidFill>
              <a:ea typeface="굴림" charset="-127"/>
            </a:endParaRPr>
          </a:p>
        </p:txBody>
      </p:sp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Discussion of Devices Management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Complexity of Device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Different devices have different working mode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Different devices use different data format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Different devices support different interfaces</a:t>
            </a:r>
          </a:p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Important issues about devices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Speed: the bottleneck of computer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HCI: operation mistake caused by user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Compatibility: device-independent &amp; OS-independent</a:t>
            </a:r>
          </a:p>
          <a:p>
            <a:pPr>
              <a:lnSpc>
                <a:spcPct val="80000"/>
              </a:lnSpc>
            </a:pPr>
            <a:r>
              <a:rPr kumimoji="0" lang="en-US" altLang="zh-CN" sz="2400">
                <a:ea typeface="宋体" panose="02010600030101010101" pitchFamily="2" charset="-122"/>
              </a:rPr>
              <a:t>Key strategy of device management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Efficient and reasonable: harmonize the speed difference between CPU, RAM and devices. Control and manage devices in more efficient way.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ea typeface="宋体" panose="02010600030101010101" pitchFamily="2" charset="-122"/>
              </a:rPr>
              <a:t>Convenient: compatible, safe and stable</a:t>
            </a:r>
          </a:p>
          <a:p>
            <a:pPr lvl="1">
              <a:lnSpc>
                <a:spcPct val="80000"/>
              </a:lnSpc>
            </a:pPr>
            <a:r>
              <a:rPr kumimoji="0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Standardization</a:t>
            </a:r>
            <a:r>
              <a:rPr kumimoji="0" lang="en-US" altLang="zh-CN" sz="2000">
                <a:ea typeface="宋体" panose="02010600030101010101" pitchFamily="2" charset="-122"/>
              </a:rPr>
              <a:t>: the basement of IT industry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A0AEABD7-52A8-44F6-9B05-734EF5F3E2F6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设备管理的重要思路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/>
              <a:t>标准化</a:t>
            </a:r>
            <a:endParaRPr lang="en-US" altLang="zh-CN" sz="2400" dirty="0"/>
          </a:p>
          <a:p>
            <a:pPr lvl="1"/>
            <a:r>
              <a:rPr lang="zh-CN" altLang="en-US" sz="2000" dirty="0"/>
              <a:t>为了减少应用软件开发人员的工作，上层应尽少感知硬件的差异，例如，所有控制光标的设备，传给上层的数据都一样</a:t>
            </a:r>
            <a:endParaRPr lang="en-US" altLang="zh-CN" sz="2000" dirty="0"/>
          </a:p>
          <a:p>
            <a:pPr lvl="1"/>
            <a:r>
              <a:rPr lang="zh-CN" altLang="en-US" sz="2000" dirty="0"/>
              <a:t>为了减少操作系统开发人员的工作，</a:t>
            </a:r>
            <a:r>
              <a:rPr lang="en-US" altLang="zh-CN" sz="2000" dirty="0"/>
              <a:t>OS</a:t>
            </a:r>
            <a:r>
              <a:rPr lang="zh-CN" altLang="en-US" sz="2000" dirty="0"/>
              <a:t>应尽量减少为不同硬件做出的修改，例如，所有的鼠标的控制逻辑都一样</a:t>
            </a:r>
            <a:endParaRPr lang="en-US" altLang="zh-CN" sz="2000" dirty="0"/>
          </a:p>
          <a:p>
            <a:r>
              <a:rPr lang="zh-CN" altLang="en-US" sz="2400" dirty="0"/>
              <a:t>分类处理</a:t>
            </a:r>
            <a:endParaRPr lang="en-US" altLang="zh-CN" sz="2400" dirty="0"/>
          </a:p>
          <a:p>
            <a:pPr lvl="1"/>
            <a:r>
              <a:rPr lang="zh-CN" altLang="en-US" sz="2000" dirty="0"/>
              <a:t>设备的类型过于多样和复杂 ，不可能所有的设备都归类到同一标准上</a:t>
            </a:r>
            <a:endParaRPr lang="en-US" altLang="zh-CN" sz="2000" dirty="0"/>
          </a:p>
          <a:p>
            <a:r>
              <a:rPr lang="zh-CN" altLang="en-US" sz="2400" dirty="0"/>
              <a:t>灵活性</a:t>
            </a:r>
            <a:endParaRPr lang="en-US" altLang="zh-CN" sz="2400" dirty="0"/>
          </a:p>
          <a:p>
            <a:pPr lvl="1"/>
            <a:r>
              <a:rPr lang="zh-CN" altLang="en-US" sz="2000" dirty="0"/>
              <a:t>能够支持某类设备的新款式，例如，鼠标增加了新按键、键盘加了控制灯</a:t>
            </a:r>
            <a:endParaRPr lang="en-US" altLang="zh-CN" sz="2000" dirty="0"/>
          </a:p>
          <a:p>
            <a:pPr lvl="1"/>
            <a:r>
              <a:rPr lang="zh-CN" altLang="en-US" sz="2000" dirty="0"/>
              <a:t>能够支持新类型的设备，例如，条码枪</a:t>
            </a:r>
          </a:p>
        </p:txBody>
      </p:sp>
    </p:spTree>
    <p:extLst>
      <p:ext uri="{BB962C8B-B14F-4D97-AF65-F5344CB8AC3E}">
        <p14:creationId xmlns:p14="http://schemas.microsoft.com/office/powerpoint/2010/main" val="1899772810"/>
      </p:ext>
    </p:extLst>
  </p:cSld>
  <p:clrMapOvr>
    <a:masterClrMapping/>
  </p:clrMapOvr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1417</Words>
  <Application>Microsoft Office PowerPoint</Application>
  <PresentationFormat>宽屏</PresentationFormat>
  <Paragraphs>210</Paragraphs>
  <Slides>26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喵呜黑体</vt:lpstr>
      <vt:lpstr>微软雅黑</vt:lpstr>
      <vt:lpstr>Arial</vt:lpstr>
      <vt:lpstr>Times New Roman</vt:lpstr>
      <vt:lpstr>Verdana</vt:lpstr>
      <vt:lpstr>Wingdings</vt:lpstr>
      <vt:lpstr>psh3_Print</vt:lpstr>
      <vt:lpstr>Visio</vt:lpstr>
      <vt:lpstr>操作系统</vt:lpstr>
      <vt:lpstr>章节7：设备管理</vt:lpstr>
      <vt:lpstr>设备有什么特点？</vt:lpstr>
      <vt:lpstr>示例：电阻式触摸屏工作原理</vt:lpstr>
      <vt:lpstr>示例：触摸屏与计算机连接示意</vt:lpstr>
      <vt:lpstr>Architecture of Device Management System</vt:lpstr>
      <vt:lpstr>分类和抽象：Categories of Devices</vt:lpstr>
      <vt:lpstr>Discussion of Devices Management</vt:lpstr>
      <vt:lpstr>设备管理的重要思路</vt:lpstr>
      <vt:lpstr>Purpose of Devices Management</vt:lpstr>
      <vt:lpstr>设备的工作</vt:lpstr>
      <vt:lpstr>Communication between CPU and devices</vt:lpstr>
      <vt:lpstr>How to access devices?</vt:lpstr>
      <vt:lpstr>Dependent address : I/O port</vt:lpstr>
      <vt:lpstr>PowerPoint 演示文稿</vt:lpstr>
      <vt:lpstr>Memory-mapped I/O</vt:lpstr>
      <vt:lpstr>Memory-mapped I/O</vt:lpstr>
      <vt:lpstr>现实中处理器的地址空间布局</vt:lpstr>
      <vt:lpstr>设备管理的问题</vt:lpstr>
      <vt:lpstr>How to access devices---BUS 共享的总线方便了设计但也限制速度</vt:lpstr>
      <vt:lpstr>How to access devices---BUS</vt:lpstr>
      <vt:lpstr>如何及时发现数据并传输</vt:lpstr>
      <vt:lpstr>Working mode of devices: busy waiting</vt:lpstr>
      <vt:lpstr>Working mode of devices: interrupt</vt:lpstr>
      <vt:lpstr>Working mode of devices: DMA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2023-12-04T10:21:18Z</dcterms:created>
  <dcterms:modified xsi:type="dcterms:W3CDTF">2024-12-14T08:39:09Z</dcterms:modified>
</cp:coreProperties>
</file>