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2"/>
  </p:notesMasterIdLst>
  <p:sldIdLst>
    <p:sldId id="1962" r:id="rId2"/>
    <p:sldId id="257" r:id="rId3"/>
    <p:sldId id="258" r:id="rId4"/>
    <p:sldId id="259" r:id="rId5"/>
    <p:sldId id="260" r:id="rId6"/>
    <p:sldId id="261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1963" r:id="rId16"/>
    <p:sldId id="298" r:id="rId17"/>
    <p:sldId id="299" r:id="rId18"/>
    <p:sldId id="300" r:id="rId19"/>
    <p:sldId id="297" r:id="rId20"/>
    <p:sldId id="263" r:id="rId21"/>
    <p:sldId id="275" r:id="rId22"/>
    <p:sldId id="276" r:id="rId23"/>
    <p:sldId id="277" r:id="rId24"/>
    <p:sldId id="278" r:id="rId25"/>
    <p:sldId id="283" r:id="rId26"/>
    <p:sldId id="279" r:id="rId27"/>
    <p:sldId id="280" r:id="rId28"/>
    <p:sldId id="271" r:id="rId29"/>
    <p:sldId id="272" r:id="rId30"/>
    <p:sldId id="273" r:id="rId3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445" autoAdjust="0"/>
  </p:normalViewPr>
  <p:slideViewPr>
    <p:cSldViewPr>
      <p:cViewPr varScale="1">
        <p:scale>
          <a:sx n="98" d="100"/>
          <a:sy n="98" d="100"/>
        </p:scale>
        <p:origin x="1378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17B498F-C264-499B-85C2-2638D25221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93583F-6AE3-4E79-8C9F-724370C06D75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都在等待这个集合里的其他的进程完成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资源排它使用</a:t>
            </a:r>
          </a:p>
          <a:p>
            <a:pPr eaLnBrk="1" hangingPunct="1"/>
            <a:r>
              <a:rPr lang="zh-CN" altLang="en-US"/>
              <a:t>占有资源并等待</a:t>
            </a:r>
          </a:p>
          <a:p>
            <a:pPr eaLnBrk="1" hangingPunct="1"/>
            <a:r>
              <a:rPr lang="zh-CN" altLang="en-US"/>
              <a:t>无法被抢</a:t>
            </a:r>
          </a:p>
          <a:p>
            <a:pPr eaLnBrk="1" hangingPunct="1"/>
            <a:r>
              <a:rPr lang="zh-CN" altLang="en-US"/>
              <a:t>循环等待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全为</a:t>
            </a:r>
            <a:r>
              <a:rPr lang="en-US" altLang="zh-CN"/>
              <a:t>0</a:t>
            </a:r>
            <a:r>
              <a:rPr lang="zh-CN" altLang="en-US"/>
              <a:t>的进程肯定不会死锁，因此先去掉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可用资源如果能够满 足某个进程，则先满足他，满足后，回收其资源</a:t>
            </a:r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091C89-FDCE-430D-8C1F-D21D0EE75FCF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这个方法与银行家算法几乎一样</a:t>
            </a:r>
            <a:endParaRPr lang="en-US" altLang="zh-CN"/>
          </a:p>
          <a:p>
            <a:r>
              <a:rPr lang="zh-CN" altLang="en-US"/>
              <a:t>只是拿来的信息不是所申请的资源最大值，只能按照假设前进</a:t>
            </a: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DF7D72E-63F9-41FE-816E-62D2187B2907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资源剥夺</a:t>
            </a:r>
            <a:endParaRPr lang="en-US" altLang="zh-CN"/>
          </a:p>
          <a:p>
            <a:pPr eaLnBrk="1" hangingPunct="1"/>
            <a:r>
              <a:rPr lang="zh-CN" altLang="en-US"/>
              <a:t>回溯法：设置检查点，回到检查点去，再试一次</a:t>
            </a:r>
            <a:endParaRPr lang="en-US" altLang="zh-CN"/>
          </a:p>
          <a:p>
            <a:pPr eaLnBrk="1" hangingPunct="1"/>
            <a:r>
              <a:rPr lang="zh-CN" altLang="en-US"/>
              <a:t>直接杀死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B6A91E-BD6F-4194-A09A-9A342039261F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B012F2B-C7D4-436D-8ABE-CE80C731379E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驼鸟算法，小概率事件</a:t>
            </a:r>
          </a:p>
          <a:p>
            <a:pPr eaLnBrk="1" hangingPunct="1"/>
            <a:r>
              <a:rPr lang="zh-CN" altLang="en-US"/>
              <a:t>检测并恢复</a:t>
            </a:r>
          </a:p>
          <a:p>
            <a:pPr eaLnBrk="1" hangingPunct="1"/>
            <a:r>
              <a:rPr lang="zh-CN" altLang="en-US"/>
              <a:t>预防：预先定好议案，宁可浪费不能死锁，如果有任何风险就不用</a:t>
            </a:r>
          </a:p>
          <a:p>
            <a:pPr eaLnBrk="1" hangingPunct="1"/>
            <a:r>
              <a:rPr lang="zh-CN" altLang="en-US"/>
              <a:t>避免：不断检测，不断预防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8E406C-FC38-463F-AA76-B50DBCB54501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并发运行前先分配资源，设计机制打破死锁的条件，使得死锁不会出现</a:t>
            </a:r>
            <a:endParaRPr lang="en-US" altLang="zh-CN"/>
          </a:p>
          <a:p>
            <a:pPr eaLnBrk="1" hangingPunct="1"/>
            <a:r>
              <a:rPr lang="en-US" altLang="zh-CN"/>
              <a:t>1. </a:t>
            </a:r>
            <a:r>
              <a:rPr lang="zh-CN" altLang="en-US"/>
              <a:t>用</a:t>
            </a:r>
            <a:r>
              <a:rPr lang="en-US" altLang="zh-CN"/>
              <a:t>spooling</a:t>
            </a:r>
            <a:r>
              <a:rPr lang="zh-CN" altLang="en-US"/>
              <a:t>方法，不再独占资源，</a:t>
            </a:r>
          </a:p>
          <a:p>
            <a:pPr eaLnBrk="1" hangingPunct="1"/>
            <a:r>
              <a:rPr lang="en-US" altLang="zh-CN"/>
              <a:t>2. </a:t>
            </a:r>
            <a:r>
              <a:rPr lang="zh-CN" altLang="en-US"/>
              <a:t>一次性的分配所有的所需资源给进程</a:t>
            </a:r>
            <a:endParaRPr lang="en-US" altLang="zh-CN"/>
          </a:p>
          <a:p>
            <a:pPr eaLnBrk="1" hangingPunct="1"/>
            <a:r>
              <a:rPr lang="en-US" altLang="zh-CN"/>
              <a:t>3. </a:t>
            </a:r>
            <a:r>
              <a:rPr lang="zh-CN" altLang="en-US"/>
              <a:t>资源剥夺，顺序排列</a:t>
            </a:r>
            <a:endParaRPr lang="en-US" altLang="zh-CN"/>
          </a:p>
          <a:p>
            <a:pPr eaLnBrk="1" hangingPunct="1"/>
            <a:r>
              <a:rPr lang="en-US" altLang="zh-CN"/>
              <a:t>4. </a:t>
            </a:r>
            <a:r>
              <a:rPr lang="zh-CN" altLang="en-US"/>
              <a:t>按照顺序分配资源，消除环形分配</a:t>
            </a:r>
          </a:p>
          <a:p>
            <a:pPr eaLnBrk="1" hangingPunct="1"/>
            <a:r>
              <a:rPr lang="zh-CN" altLang="en-US"/>
              <a:t>资源剥夺：？？？？可抢占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按</a:t>
            </a:r>
            <a:r>
              <a:rPr lang="en-US" altLang="zh-CN"/>
              <a:t>IO</a:t>
            </a:r>
            <a:r>
              <a:rPr lang="zh-CN" altLang="en-US"/>
              <a:t>排序，只能按顺序获取资源，就不会有环了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A88313-1800-4080-8DB9-E10FB7148DA7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预防只是理想情况，难以完全全部情况的预测，所以只能边走过看</a:t>
            </a:r>
            <a:endParaRPr lang="en-US" altLang="zh-CN"/>
          </a:p>
          <a:p>
            <a:pPr eaLnBrk="1" hangingPunct="1"/>
            <a:r>
              <a:rPr lang="zh-CN" altLang="en-US"/>
              <a:t>这是运行时的死锁避免，也就是动态的确定策略避免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改成请求预测式，如果得到请求，并且判断不可能引起死锁之后，才会分配资源</a:t>
            </a:r>
            <a:endParaRPr lang="en-US" altLang="zh-CN"/>
          </a:p>
          <a:p>
            <a:pPr eaLnBrk="1" hangingPunct="1"/>
            <a:r>
              <a:rPr lang="zh-CN" altLang="en-US"/>
              <a:t>否则让进程等待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也就是说，对于死锁避免而言，我们承认死锁是存在的，只要不走到那里去就可以了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53F868-743A-4EA8-88A0-07AA8347A509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合理安排进程的运行时间，找到不并发使用资源的区域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由著名的</a:t>
            </a:r>
            <a:r>
              <a:rPr lang="en-US" altLang="zh-CN"/>
              <a:t>Dijkstra</a:t>
            </a:r>
            <a:r>
              <a:rPr lang="zh-CN" altLang="en-US"/>
              <a:t>提出的算法，在金融领域的使用更广泛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有个假设，就是所有的贷款者都应拿到资源，而且贷款用完了，一定会全数归还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要求知道每个进程最大的资源消耗，利用有限的资源，及时的分配回收，让尽量多的进程能够拿到资源</a:t>
            </a:r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38B644D-DBC1-4380-AAFA-6CFCBAD60F48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银行家算法的主要想法，是用尽量小的钱，满足一个人的需求，满足之后，就可以回收他原来占用的所有资源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但是如果出现某种情况，手里的钱不够满足剩下的任何一个人，就意味着不能再收回新的资源了，就是死锁</a:t>
            </a:r>
            <a:endParaRPr lang="en-US" altLang="zh-CN"/>
          </a:p>
          <a:p>
            <a:pPr eaLnBrk="1" hangingPunct="1"/>
            <a:r>
              <a:rPr lang="zh-CN" altLang="en-US"/>
              <a:t>这种叫不安全状态</a:t>
            </a:r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11084B-419E-4AD6-9FBA-BE219511BDE4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367D87-5992-4996-98FD-A75D248A970C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找到一行，所需资源少于可用资源的，分配资源给他</a:t>
            </a:r>
            <a:endParaRPr lang="en-US" altLang="zh-CN"/>
          </a:p>
          <a:p>
            <a:pPr eaLnBrk="1" hangingPunct="1"/>
            <a:r>
              <a:rPr lang="zh-CN" altLang="en-US"/>
              <a:t>执行结束，回收资源，加入可用资源中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如果有多可供选择的进程，则依次执行他们就可以了</a:t>
            </a:r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A747A56-B668-4797-8D92-28F4525FA58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ChangeArrowheads="1"/>
          </p:cNvSpPr>
          <p:nvPr/>
        </p:nvSpPr>
        <p:spPr bwMode="ltGray">
          <a:xfrm>
            <a:off x="1102784" y="1196975"/>
            <a:ext cx="11074400" cy="9144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kumimoji="0" lang="zh-CN" altLang="en-US" sz="1350">
              <a:latin typeface="Times New Roman" panose="02020603050405020304" pitchFamily="18" charset="0"/>
            </a:endParaRPr>
          </a:p>
        </p:txBody>
      </p:sp>
      <p:pic>
        <p:nvPicPr>
          <p:cNvPr id="5" name="Picture 31" descr="psh3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143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1295401" y="1125541"/>
            <a:ext cx="10752667" cy="1081087"/>
          </a:xfrm>
          <a:prstGeom prst="rect">
            <a:avLst/>
          </a:prstGeom>
        </p:spPr>
        <p:txBody>
          <a:bodyPr/>
          <a:lstStyle>
            <a:lvl1pPr>
              <a:defRPr sz="405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单击此处编辑母版标题样式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95401" y="3810000"/>
            <a:ext cx="10752667" cy="5334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800" i="1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ko-KR" altLang="en-US"/>
              <a:t>单击此处编辑母版副标题样式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553200"/>
            <a:ext cx="2844800" cy="152400"/>
          </a:xfrm>
          <a:prstGeom prst="rect">
            <a:avLst/>
          </a:prstGeom>
        </p:spPr>
        <p:txBody>
          <a:bodyPr/>
          <a:lstStyle>
            <a:lvl1pPr>
              <a:defRPr sz="105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553200"/>
            <a:ext cx="3860800" cy="152400"/>
          </a:xfrm>
          <a:prstGeom prst="rect">
            <a:avLst/>
          </a:prstGeom>
        </p:spPr>
        <p:txBody>
          <a:bodyPr/>
          <a:lstStyle>
            <a:lvl1pPr algn="ctr">
              <a:defRPr sz="105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553200"/>
            <a:ext cx="2844800" cy="152400"/>
          </a:xfrm>
          <a:prstGeom prst="rect">
            <a:avLst/>
          </a:prstGeom>
        </p:spPr>
        <p:txBody>
          <a:bodyPr/>
          <a:lstStyle>
            <a:lvl1pPr algn="r">
              <a:defRPr sz="105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E8D4E27-0B1C-44DA-B25B-8476CFE9F7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3752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304803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1" y="1371600"/>
            <a:ext cx="10752667" cy="50101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F1404-D7F2-472C-B446-7FD0F87921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762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59902" y="304800"/>
            <a:ext cx="2688167" cy="6019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2" y="304800"/>
            <a:ext cx="7861300" cy="6019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478BB-1009-43FA-86B1-3E8D6938ED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794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304803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95400" y="1371600"/>
            <a:ext cx="5274733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73335" y="1371600"/>
            <a:ext cx="5274733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B5516-FA4A-416E-A0F4-B17840EAF8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3475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EEC4110-0674-257C-1C16-B9DF709C7896}"/>
              </a:ext>
            </a:extLst>
          </p:cNvPr>
          <p:cNvSpPr/>
          <p:nvPr userDrawn="1"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FE5488-1327-9634-2B4F-D2EC75B0B6F7}"/>
              </a:ext>
            </a:extLst>
          </p:cNvPr>
          <p:cNvSpPr/>
          <p:nvPr userDrawn="1"/>
        </p:nvSpPr>
        <p:spPr>
          <a:xfrm>
            <a:off x="-26035" y="-635"/>
            <a:ext cx="12217400" cy="68897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6BA471-FAD1-4D5A-A57C-D1E2C9FCFA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7" y="15369"/>
            <a:ext cx="32385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9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4158B206-D202-4F7F-4B44-E5AFE871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25346"/>
            <a:ext cx="2743200" cy="326571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None/>
            </a:pPr>
            <a:fld id="{7209BB76-661F-4F23-A2E6-DCF093FEDF36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8D0CE66A-84A6-A178-E76B-3C7B5CFD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871857"/>
            <a:ext cx="10801200" cy="680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7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3C046D9E-0B39-3EE1-F033-9215EA5E2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99" y="1569767"/>
            <a:ext cx="10801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257175" lvl="0" indent="-257175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/>
              <a:t>单击此处编辑母版文本样式</a:t>
            </a:r>
          </a:p>
          <a:p>
            <a:pPr marL="557213" lvl="1" indent="-214313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A63BE9-39C1-1A2A-95EC-9175003A958C}"/>
              </a:ext>
            </a:extLst>
          </p:cNvPr>
          <p:cNvSpPr txBox="1"/>
          <p:nvPr userDrawn="1"/>
        </p:nvSpPr>
        <p:spPr>
          <a:xfrm>
            <a:off x="152400" y="2"/>
            <a:ext cx="6095365" cy="7054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：死锁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090A1B2-EC06-14BF-62DA-4EBF3B252E77}"/>
              </a:ext>
            </a:extLst>
          </p:cNvPr>
          <p:cNvGrpSpPr/>
          <p:nvPr userDrawn="1"/>
        </p:nvGrpSpPr>
        <p:grpSpPr>
          <a:xfrm>
            <a:off x="0" y="980758"/>
            <a:ext cx="633731" cy="406400"/>
            <a:chOff x="56" y="2009"/>
            <a:chExt cx="998" cy="640"/>
          </a:xfrm>
        </p:grpSpPr>
        <p:sp>
          <p:nvSpPr>
            <p:cNvPr id="15" name="任意多边形: 形状 7">
              <a:extLst>
                <a:ext uri="{FF2B5EF4-FFF2-40B4-BE49-F238E27FC236}">
                  <a16:creationId xmlns:a16="http://schemas.microsoft.com/office/drawing/2014/main" id="{FE9CDE0D-4031-F634-7E80-8B47FC19326A}"/>
                </a:ext>
              </a:extLst>
            </p:cNvPr>
            <p:cNvSpPr/>
            <p:nvPr/>
          </p:nvSpPr>
          <p:spPr>
            <a:xfrm>
              <a:off x="56" y="2009"/>
              <a:ext cx="999" cy="641"/>
            </a:xfrm>
            <a:custGeom>
              <a:avLst/>
              <a:gdLst>
                <a:gd name="connsiteX0" fmla="*/ 0 w 999"/>
                <a:gd name="connsiteY0" fmla="*/ 2 h 641"/>
                <a:gd name="connsiteX1" fmla="*/ 761 w 999"/>
                <a:gd name="connsiteY1" fmla="*/ 0 h 641"/>
                <a:gd name="connsiteX2" fmla="*/ 999 w 999"/>
                <a:gd name="connsiteY2" fmla="*/ 321 h 641"/>
                <a:gd name="connsiteX3" fmla="*/ 750 w 999"/>
                <a:gd name="connsiteY3" fmla="*/ 641 h 641"/>
                <a:gd name="connsiteX4" fmla="*/ 0 w 999"/>
                <a:gd name="connsiteY4" fmla="*/ 639 h 641"/>
                <a:gd name="connsiteX5" fmla="*/ 0 w 999"/>
                <a:gd name="connsiteY5" fmla="*/ 2 h 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9" h="641">
                  <a:moveTo>
                    <a:pt x="0" y="2"/>
                  </a:moveTo>
                  <a:lnTo>
                    <a:pt x="761" y="0"/>
                  </a:lnTo>
                  <a:cubicBezTo>
                    <a:pt x="864" y="0"/>
                    <a:pt x="999" y="145"/>
                    <a:pt x="999" y="321"/>
                  </a:cubicBezTo>
                  <a:cubicBezTo>
                    <a:pt x="999" y="496"/>
                    <a:pt x="853" y="641"/>
                    <a:pt x="750" y="641"/>
                  </a:cubicBezTo>
                  <a:lnTo>
                    <a:pt x="0" y="63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12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F53BF12-67B6-989B-753B-FF81BDB33874}"/>
                </a:ext>
              </a:extLst>
            </p:cNvPr>
            <p:cNvSpPr/>
            <p:nvPr/>
          </p:nvSpPr>
          <p:spPr>
            <a:xfrm>
              <a:off x="488" y="2111"/>
              <a:ext cx="437" cy="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58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158B206-D202-4F7F-4B44-E5AFE87190E1}"/>
              </a:ext>
            </a:extLst>
          </p:cNvPr>
          <p:cNvSpPr>
            <a:spLocks noGrp="1"/>
          </p:cNvSpPr>
          <p:nvPr userDrawn="1"/>
        </p:nvSpPr>
        <p:spPr>
          <a:xfrm>
            <a:off x="9448800" y="6528388"/>
            <a:ext cx="2743200" cy="32657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>
              <a:buFont typeface="Wingdings" panose="05000000000000000000" pitchFamily="2" charset="2"/>
              <a:buNone/>
            </a:pPr>
            <a:fld id="{7209BB76-661F-4F23-A2E6-DCF093FEDF36}" type="slidenum">
              <a:rPr lang="zh-CN" altLang="en-US" smtClean="0">
                <a:solidFill>
                  <a:schemeClr val="bg1"/>
                </a:solidFill>
              </a:rPr>
              <a:pPr algn="r">
                <a:buFont typeface="Wingdings" panose="05000000000000000000" pitchFamily="2" charset="2"/>
                <a:buNone/>
              </a:pPr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12">
            <a:extLst>
              <a:ext uri="{FF2B5EF4-FFF2-40B4-BE49-F238E27FC236}">
                <a16:creationId xmlns:a16="http://schemas.microsoft.com/office/drawing/2014/main" id="{92A63BE9-39C1-1A2A-95EC-9175003A958C}"/>
              </a:ext>
            </a:extLst>
          </p:cNvPr>
          <p:cNvSpPr txBox="1"/>
          <p:nvPr userDrawn="1"/>
        </p:nvSpPr>
        <p:spPr>
          <a:xfrm>
            <a:off x="152400" y="3044"/>
            <a:ext cx="6095365" cy="7054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：死锁</a:t>
            </a:r>
          </a:p>
        </p:txBody>
      </p:sp>
      <p:sp>
        <p:nvSpPr>
          <p:cNvPr id="14" name="标题占位符 1">
            <a:extLst>
              <a:ext uri="{FF2B5EF4-FFF2-40B4-BE49-F238E27FC236}">
                <a16:creationId xmlns:a16="http://schemas.microsoft.com/office/drawing/2014/main" id="{8E88FAF1-ED4A-AA32-CA3D-834BC6C1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871857"/>
            <a:ext cx="10801200" cy="680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7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6288EA30-C349-5A3B-6CAB-F51523242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99" y="1569767"/>
            <a:ext cx="10801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257175" lvl="0" indent="-257175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/>
              <a:t>单击此处编辑母版文本样式</a:t>
            </a:r>
          </a:p>
          <a:p>
            <a:pPr marL="557213" lvl="1" indent="-214313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4110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304803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371600"/>
            <a:ext cx="5274733" cy="49530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73335" y="1371600"/>
            <a:ext cx="5274733" cy="49530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96534-9475-4839-9945-D054E4582B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983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2F27D-8165-4537-9820-4AB3FB2D05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430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304803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A484A-9739-4B91-960C-46244B458F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661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2D7D7-8B4F-43E6-BE19-1B8B6565F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621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70B60-CA1D-4F1B-82C8-AC5C2A1D7E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060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8B728-9E59-47C8-8292-B6190F89EB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422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EEC4110-0674-257C-1C16-B9DF709C7896}"/>
              </a:ext>
            </a:extLst>
          </p:cNvPr>
          <p:cNvSpPr/>
          <p:nvPr userDrawn="1"/>
        </p:nvSpPr>
        <p:spPr>
          <a:xfrm>
            <a:off x="13017" y="6536157"/>
            <a:ext cx="12192000" cy="324646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EFE5488-1327-9634-2B4F-D2EC75B0B6F7}"/>
              </a:ext>
            </a:extLst>
          </p:cNvPr>
          <p:cNvSpPr/>
          <p:nvPr userDrawn="1"/>
        </p:nvSpPr>
        <p:spPr>
          <a:xfrm>
            <a:off x="-13019" y="-2802"/>
            <a:ext cx="12217400" cy="68897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63BD98-72E9-4E9A-9EB7-30181D6F415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7" y="15369"/>
            <a:ext cx="32385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2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宋体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Times New Roman" pitchFamily="18" charset="0"/>
          <a:ea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Times New Roman" pitchFamily="18" charset="0"/>
          <a:ea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Times New Roman" pitchFamily="18" charset="0"/>
          <a:ea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Times New Roman" pitchFamily="18" charset="0"/>
          <a:ea typeface="宋体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Times New Roman" pitchFamily="18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Times New Roman" pitchFamily="18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Times New Roman" pitchFamily="18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Times New Roman" pitchFamily="18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¢"/>
        <a:defRPr kumimoji="1" sz="2100">
          <a:solidFill>
            <a:schemeClr val="tx2"/>
          </a:solidFill>
          <a:latin typeface="+mn-lt"/>
          <a:ea typeface="宋体" charset="0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kumimoji="1" sz="1800">
          <a:solidFill>
            <a:schemeClr val="tx1"/>
          </a:solidFill>
          <a:latin typeface="+mn-lt"/>
          <a:ea typeface="宋体" charset="0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kumimoji="1" sz="1800">
          <a:solidFill>
            <a:schemeClr val="tx1"/>
          </a:solidFill>
          <a:latin typeface="+mn-lt"/>
          <a:ea typeface="宋体" charset="0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kumimoji="1" sz="1500">
          <a:solidFill>
            <a:schemeClr val="tx1"/>
          </a:solidFill>
          <a:latin typeface="+mn-lt"/>
          <a:ea typeface="宋体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anose="05000000000000000000" pitchFamily="2" charset="2"/>
        <a:buChar char="l"/>
        <a:defRPr kumimoji="1" sz="1500">
          <a:solidFill>
            <a:schemeClr val="tx1"/>
          </a:solidFill>
          <a:latin typeface="+mn-lt"/>
          <a:ea typeface="宋体" charset="0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492375"/>
            <a:ext cx="12192000" cy="119221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  <a:r>
              <a:rPr lang="en-US" altLang="zh-CN" sz="6000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6000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：死锁（</a:t>
            </a:r>
            <a:r>
              <a:rPr lang="en-US" altLang="zh-CN" sz="6000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Deadlock</a:t>
            </a:r>
            <a:r>
              <a:rPr lang="zh-CN" altLang="en-US" sz="6000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en-US" altLang="zh-CN" sz="6000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6000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 flipV="1">
            <a:off x="2133974" y="3701853"/>
            <a:ext cx="8322258" cy="45719"/>
          </a:xfrm>
          <a:prstGeom prst="round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98895" y="1233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89"/>
    </mc:Choice>
    <mc:Fallback xmlns="">
      <p:transition spd="slow" advTm="1518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Resource allocation track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BF29281-2889-5BFA-80E9-100DD6981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2501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7467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21511" name="灯片编号占位符 5"/>
          <p:cNvSpPr txBox="1">
            <a:spLocks noGrp="1"/>
          </p:cNvSpPr>
          <p:nvPr/>
        </p:nvSpPr>
        <p:spPr bwMode="auto">
          <a:xfrm>
            <a:off x="5186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01775771-C3B1-4528-91EE-BCC5E2FDD460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  <p:pic>
        <p:nvPicPr>
          <p:cNvPr id="8" name="Picture 13" descr="资源轨迹图方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035" y="1552260"/>
            <a:ext cx="6669929" cy="458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Banker algorithm: simple condition</a:t>
            </a:r>
          </a:p>
        </p:txBody>
      </p:sp>
      <p:sp>
        <p:nvSpPr>
          <p:cNvPr id="2662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/>
              <a:t>Record the max-requirement of resource and current allocation status of all process.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CN" sz="2000"/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/>
              <a:t>Simulation: allocate the resource to a process and check whether all process can run to end properly.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CN" sz="2400"/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/>
              <a:t>If the safe allocation sequence is found, the resource can be allocated to this process, otherwise the resource can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t be allocated to this process.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2501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7467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23560" name="灯片编号占位符 5"/>
          <p:cNvSpPr txBox="1">
            <a:spLocks noGrp="1"/>
          </p:cNvSpPr>
          <p:nvPr/>
        </p:nvSpPr>
        <p:spPr bwMode="auto">
          <a:xfrm>
            <a:off x="5186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EA9271EC-346D-4E68-A13D-263ACD3A1909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Banker algorithm: simple condition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AE270BA-8156-3285-A150-1CC2A6C87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2501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7467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25607" name="灯片编号占位符 5"/>
          <p:cNvSpPr txBox="1">
            <a:spLocks noGrp="1"/>
          </p:cNvSpPr>
          <p:nvPr/>
        </p:nvSpPr>
        <p:spPr bwMode="auto">
          <a:xfrm>
            <a:off x="5186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A147E27-74DF-4DDA-A917-56B88915B2CD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  <p:pic>
        <p:nvPicPr>
          <p:cNvPr id="7" name="Picture 9" descr="单种资源银行家算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1630263"/>
            <a:ext cx="88011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Banker algorithm: complex condition</a:t>
            </a:r>
          </a:p>
        </p:txBody>
      </p:sp>
      <p:sp>
        <p:nvSpPr>
          <p:cNvPr id="3072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400"/>
              <a:t>Using matrix and vector to describe resource allocation status.</a:t>
            </a:r>
            <a:endParaRPr lang="en-US" altLang="zh-CN" sz="2000"/>
          </a:p>
          <a:p>
            <a:pPr eaLnBrk="1" hangingPunct="1">
              <a:spcBef>
                <a:spcPct val="0"/>
              </a:spcBef>
            </a:pPr>
            <a:r>
              <a:rPr lang="en-US" altLang="zh-CN" sz="2400"/>
              <a:t>Simulation: matrix operation.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2501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7467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27656" name="灯片编号占位符 5"/>
          <p:cNvSpPr txBox="1">
            <a:spLocks noGrp="1"/>
          </p:cNvSpPr>
          <p:nvPr/>
        </p:nvSpPr>
        <p:spPr bwMode="auto">
          <a:xfrm>
            <a:off x="5186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E6F479-6A5A-48B1-81B7-32555720D818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  <p:pic>
        <p:nvPicPr>
          <p:cNvPr id="7" name="Picture 9" descr="多种资源银行家算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857501"/>
            <a:ext cx="78486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Banker algorithm: complex condition</a:t>
            </a:r>
          </a:p>
        </p:txBody>
      </p:sp>
      <p:sp>
        <p:nvSpPr>
          <p:cNvPr id="3277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000"/>
              <a:t>Check all resource requests in following steps.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/>
              <a:t>Step 1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700"/>
              <a:t>Check the rows in </a:t>
            </a:r>
            <a:r>
              <a:rPr lang="en-US" altLang="zh-CN" sz="1700">
                <a:latin typeface="Arial" panose="020B0604020202020204" pitchFamily="34" charset="0"/>
              </a:rPr>
              <a:t>“</a:t>
            </a:r>
            <a:r>
              <a:rPr lang="en-US" altLang="zh-CN" sz="1700"/>
              <a:t>requested matrix</a:t>
            </a:r>
            <a:r>
              <a:rPr lang="en-US" altLang="zh-CN" sz="1700">
                <a:latin typeface="Arial" panose="020B0604020202020204" pitchFamily="34" charset="0"/>
              </a:rPr>
              <a:t>”</a:t>
            </a:r>
            <a:r>
              <a:rPr lang="en-US" altLang="zh-CN" sz="1700"/>
              <a:t> and try to find a row that fewer than A ( available resource).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700"/>
              <a:t>All rows in </a:t>
            </a:r>
            <a:r>
              <a:rPr lang="en-US" altLang="zh-CN" sz="1700">
                <a:latin typeface="Arial" panose="020B0604020202020204" pitchFamily="34" charset="0"/>
              </a:rPr>
              <a:t>“</a:t>
            </a:r>
            <a:r>
              <a:rPr lang="en-US" altLang="zh-CN" sz="1700"/>
              <a:t>requested matrix</a:t>
            </a:r>
            <a:r>
              <a:rPr lang="en-US" altLang="zh-CN" sz="1700">
                <a:latin typeface="Arial" panose="020B0604020202020204" pitchFamily="34" charset="0"/>
              </a:rPr>
              <a:t>”</a:t>
            </a:r>
            <a:r>
              <a:rPr lang="en-US" altLang="zh-CN" sz="1700"/>
              <a:t> is larger than A, that means  the system is under dead lock status.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700"/>
              <a:t>The request of the process indicated by this row can be satisfied.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/>
              <a:t>Step 2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700"/>
              <a:t>Assign the resource to the select process.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700"/>
              <a:t>Label this process to be </a:t>
            </a:r>
            <a:r>
              <a:rPr lang="en-US" altLang="zh-CN" sz="1700">
                <a:latin typeface="Arial" panose="020B0604020202020204" pitchFamily="34" charset="0"/>
              </a:rPr>
              <a:t>“</a:t>
            </a:r>
            <a:r>
              <a:rPr lang="en-US" altLang="zh-CN" sz="1700"/>
              <a:t>end</a:t>
            </a:r>
            <a:r>
              <a:rPr lang="en-US" altLang="zh-CN" sz="1700">
                <a:latin typeface="Arial" panose="020B0604020202020204" pitchFamily="34" charset="0"/>
              </a:rPr>
              <a:t>”</a:t>
            </a:r>
            <a:r>
              <a:rPr lang="en-US" altLang="zh-CN" sz="1700"/>
              <a:t> and release the resource holden by this process, update A.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/>
              <a:t>Step 3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700"/>
              <a:t>Execute step 1 and step 2 circularly, until all processes are labeled to be </a:t>
            </a:r>
            <a:r>
              <a:rPr lang="en-US" altLang="zh-CN" sz="1700">
                <a:latin typeface="Arial" panose="020B0604020202020204" pitchFamily="34" charset="0"/>
              </a:rPr>
              <a:t>“</a:t>
            </a:r>
            <a:r>
              <a:rPr lang="en-US" altLang="zh-CN" sz="1700"/>
              <a:t>end</a:t>
            </a:r>
            <a:r>
              <a:rPr lang="en-US" altLang="zh-CN" sz="1700">
                <a:latin typeface="Arial" panose="020B0604020202020204" pitchFamily="34" charset="0"/>
              </a:rPr>
              <a:t>”</a:t>
            </a:r>
            <a:r>
              <a:rPr lang="en-US" altLang="zh-CN" sz="170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/>
              <a:t>Step 4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700"/>
              <a:t>If all processes are labeled to be </a:t>
            </a:r>
            <a:r>
              <a:rPr lang="en-US" altLang="zh-CN" sz="1700">
                <a:latin typeface="Arial" panose="020B0604020202020204" pitchFamily="34" charset="0"/>
              </a:rPr>
              <a:t>“</a:t>
            </a:r>
            <a:r>
              <a:rPr lang="en-US" altLang="zh-CN" sz="1700"/>
              <a:t>end</a:t>
            </a:r>
            <a:r>
              <a:rPr lang="en-US" altLang="zh-CN" sz="1700">
                <a:latin typeface="Arial" panose="020B0604020202020204" pitchFamily="34" charset="0"/>
              </a:rPr>
              <a:t>”</a:t>
            </a:r>
            <a:r>
              <a:rPr lang="en-US" altLang="zh-CN" sz="1700"/>
              <a:t>, that means the resource request is safe and can be executed, otherwise the request is not safe and can</a:t>
            </a:r>
            <a:r>
              <a:rPr lang="en-US" altLang="zh-CN" sz="1700">
                <a:latin typeface="Arial" panose="020B0604020202020204" pitchFamily="34" charset="0"/>
              </a:rPr>
              <a:t>’</a:t>
            </a:r>
            <a:r>
              <a:rPr lang="en-US" altLang="zh-CN" sz="1700"/>
              <a:t>t be executed.</a:t>
            </a:r>
          </a:p>
          <a:p>
            <a:pPr lvl="1" eaLnBrk="1" hangingPunct="1">
              <a:spcBef>
                <a:spcPct val="0"/>
              </a:spcBef>
            </a:pPr>
            <a:endParaRPr lang="en-US" altLang="zh-CN" sz="2000"/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2501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7467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29703" name="灯片编号占位符 5"/>
          <p:cNvSpPr txBox="1">
            <a:spLocks noGrp="1"/>
          </p:cNvSpPr>
          <p:nvPr/>
        </p:nvSpPr>
        <p:spPr bwMode="auto">
          <a:xfrm>
            <a:off x="5186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3A6EE0F3-EB92-46FD-A819-BACE53971E40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7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7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7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27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7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7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7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7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7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27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示例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0A7CA-BA47-4DF4-A0C9-3C45E410154C}" type="slidenum">
              <a:rPr lang="en-US" altLang="ko-KR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95B0877-4836-41EA-7752-9A222B651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76E51A-015D-8BA5-29E5-4ED4B06DB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77502"/>
            <a:ext cx="9144000" cy="45277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示例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0A7CA-BA47-4DF4-A0C9-3C45E410154C}" type="slidenum">
              <a:rPr lang="en-US" altLang="ko-KR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95B0877-4836-41EA-7752-9A222B651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5C3E29E-E7ED-1E49-6630-FA2364DCE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50484"/>
            <a:ext cx="9144000" cy="435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3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F9848-0DE1-4EB4-6040-464232A1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05534-72F2-8703-CD4D-914C3197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D8F6C-5F68-AE38-0C5C-2901B92343FC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5AEF7-5EA1-DB0E-1B55-E1AC7E66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50140-8EBE-6388-BF29-E49763F3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FC205-B818-4E8C-97E3-6235F41AECED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6217C8-75DE-F0C8-98C9-045C2475F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50731"/>
            <a:ext cx="9144000" cy="435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07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F9848-0DE1-4EB4-6040-464232A1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05534-72F2-8703-CD4D-914C3197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D8F6C-5F68-AE38-0C5C-2901B92343FC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5AEF7-5EA1-DB0E-1B55-E1AC7E66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50140-8EBE-6388-BF29-E49763F3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FC205-B818-4E8C-97E3-6235F41AECED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0717125-2464-7D8E-F4F5-C1D4AC842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41010"/>
            <a:ext cx="9144000" cy="437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51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952625" y="1084264"/>
            <a:ext cx="8229600" cy="509587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zh-CN" altLang="en-US" dirty="0">
                <a:cs typeface="+mj-cs"/>
              </a:rPr>
              <a:t>安全状态与死锁的关系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590056" y="4898927"/>
            <a:ext cx="4735512" cy="642937"/>
            <a:chOff x="683568" y="3788616"/>
            <a:chExt cx="4735219" cy="642942"/>
          </a:xfrm>
        </p:grpSpPr>
        <p:sp>
          <p:nvSpPr>
            <p:cNvPr id="35858" name="内容占位符 2"/>
            <p:cNvSpPr txBox="1">
              <a:spLocks/>
            </p:cNvSpPr>
            <p:nvPr/>
          </p:nvSpPr>
          <p:spPr bwMode="auto">
            <a:xfrm>
              <a:off x="981651" y="3788616"/>
              <a:ext cx="4437136" cy="642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269875" indent="-93663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系统处于安全状态，一定没有死锁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59" name="TextBox 11"/>
            <p:cNvSpPr txBox="1">
              <a:spLocks noChangeArrowheads="1"/>
            </p:cNvSpPr>
            <p:nvPr/>
          </p:nvSpPr>
          <p:spPr bwMode="auto">
            <a:xfrm>
              <a:off x="683568" y="3788616"/>
              <a:ext cx="4333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590057" y="5246588"/>
            <a:ext cx="5602287" cy="774700"/>
            <a:chOff x="683568" y="4136526"/>
            <a:chExt cx="5602059" cy="774888"/>
          </a:xfrm>
        </p:grpSpPr>
        <p:pic>
          <p:nvPicPr>
            <p:cNvPr id="35854" name="图片 13" descr="小点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1097" y="4595023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5" name="内容占位符 2"/>
            <p:cNvSpPr txBox="1">
              <a:spLocks/>
            </p:cNvSpPr>
            <p:nvPr/>
          </p:nvSpPr>
          <p:spPr bwMode="auto">
            <a:xfrm>
              <a:off x="1236404" y="4503772"/>
              <a:ext cx="5049223" cy="407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9875" indent="-269875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lnSpc>
                  <a:spcPct val="9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避免死锁就是确保系统不会进入不安全状态</a:t>
              </a:r>
              <a:endPara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56" name="内容占位符 2"/>
            <p:cNvSpPr txBox="1">
              <a:spLocks/>
            </p:cNvSpPr>
            <p:nvPr/>
          </p:nvSpPr>
          <p:spPr bwMode="auto">
            <a:xfrm>
              <a:off x="981651" y="4136526"/>
              <a:ext cx="5085208" cy="727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269875" indent="-93663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系统处于不安全状态，可能出现死锁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57" name="TextBox 12"/>
            <p:cNvSpPr txBox="1">
              <a:spLocks noChangeArrowheads="1"/>
            </p:cNvSpPr>
            <p:nvPr/>
          </p:nvSpPr>
          <p:spPr bwMode="auto">
            <a:xfrm>
              <a:off x="683568" y="4136526"/>
              <a:ext cx="4333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4645322" y="1724199"/>
            <a:ext cx="2890838" cy="2928937"/>
            <a:chOff x="3837778" y="1071552"/>
            <a:chExt cx="2890800" cy="2928958"/>
          </a:xfrm>
        </p:grpSpPr>
        <p:sp>
          <p:nvSpPr>
            <p:cNvPr id="26" name="矩形 25"/>
            <p:cNvSpPr/>
            <p:nvPr/>
          </p:nvSpPr>
          <p:spPr>
            <a:xfrm>
              <a:off x="3837778" y="1071552"/>
              <a:ext cx="2881275" cy="2928958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 rot="10800000" flipH="1">
              <a:off x="3839366" y="1963733"/>
              <a:ext cx="2881274" cy="679455"/>
            </a:xfrm>
            <a:prstGeom prst="line">
              <a:avLst/>
            </a:pr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48" name="组合 35"/>
            <p:cNvGrpSpPr>
              <a:grpSpLocks/>
            </p:cNvGrpSpPr>
            <p:nvPr/>
          </p:nvGrpSpPr>
          <p:grpSpPr bwMode="auto">
            <a:xfrm>
              <a:off x="3837778" y="1071552"/>
              <a:ext cx="2890800" cy="1568450"/>
              <a:chOff x="3844920" y="1071552"/>
              <a:chExt cx="2880000" cy="1568450"/>
            </a:xfrm>
          </p:grpSpPr>
          <p:sp>
            <p:nvSpPr>
              <p:cNvPr id="35" name="任意多边形 34"/>
              <p:cNvSpPr/>
              <p:nvPr/>
            </p:nvSpPr>
            <p:spPr>
              <a:xfrm>
                <a:off x="3844920" y="1071552"/>
                <a:ext cx="2880000" cy="1568461"/>
              </a:xfrm>
              <a:custGeom>
                <a:avLst/>
                <a:gdLst>
                  <a:gd name="connsiteX0" fmla="*/ 12700 w 2863850"/>
                  <a:gd name="connsiteY0" fmla="*/ 0 h 1568450"/>
                  <a:gd name="connsiteX1" fmla="*/ 2863850 w 2863850"/>
                  <a:gd name="connsiteY1" fmla="*/ 6350 h 1568450"/>
                  <a:gd name="connsiteX2" fmla="*/ 2851150 w 2863850"/>
                  <a:gd name="connsiteY2" fmla="*/ 895350 h 1568450"/>
                  <a:gd name="connsiteX3" fmla="*/ 0 w 2863850"/>
                  <a:gd name="connsiteY3" fmla="*/ 1568450 h 1568450"/>
                  <a:gd name="connsiteX4" fmla="*/ 12700 w 2863850"/>
                  <a:gd name="connsiteY4" fmla="*/ 0 h 156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3850" h="1568450">
                    <a:moveTo>
                      <a:pt x="12700" y="0"/>
                    </a:moveTo>
                    <a:lnTo>
                      <a:pt x="2863850" y="6350"/>
                    </a:lnTo>
                    <a:lnTo>
                      <a:pt x="2851150" y="895350"/>
                    </a:lnTo>
                    <a:lnTo>
                      <a:pt x="0" y="1568450"/>
                    </a:lnTo>
                    <a:lnTo>
                      <a:pt x="12700" y="0"/>
                    </a:lnTo>
                    <a:close/>
                  </a:path>
                </a:pathLst>
              </a:cu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072663" y="1357304"/>
                <a:ext cx="1285799" cy="642942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387046" y="1500180"/>
              <a:ext cx="646105" cy="3698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11576A"/>
                  </a:solidFill>
                  <a:latin typeface="+mj-ea"/>
                  <a:ea typeface="+mj-ea"/>
                </a:rPr>
                <a:t>死锁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52278" y="1214428"/>
              <a:ext cx="890576" cy="3698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11576A"/>
                  </a:solidFill>
                  <a:latin typeface="+mj-ea"/>
                  <a:ea typeface="+mj-ea"/>
                </a:rPr>
                <a:t>不安全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45962" y="2285998"/>
              <a:ext cx="660391" cy="3698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11576A"/>
                  </a:solidFill>
                  <a:latin typeface="+mj-ea"/>
                  <a:ea typeface="+mj-ea"/>
                </a:rPr>
                <a:t>安全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Description of Dead Lock</a:t>
            </a:r>
          </a:p>
        </p:txBody>
      </p:sp>
      <p:sp>
        <p:nvSpPr>
          <p:cNvPr id="512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Scene of dead lock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Process A: Holds </a:t>
            </a:r>
            <a:r>
              <a:rPr lang="en-US" altLang="zh-CN" sz="2000" dirty="0" err="1"/>
              <a:t>CD-Rom</a:t>
            </a:r>
            <a:r>
              <a:rPr lang="en-US" altLang="zh-CN" sz="2000" dirty="0"/>
              <a:t>, requests printer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Process B: Holds printer, requests </a:t>
            </a:r>
            <a:r>
              <a:rPr lang="en-US" altLang="zh-CN" sz="2000" dirty="0" err="1"/>
              <a:t>CD-Rom</a:t>
            </a:r>
            <a:endParaRPr lang="en-US" altLang="zh-CN" sz="2000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Dead lock: Both processes are blocked, </a:t>
            </a:r>
            <a:r>
              <a:rPr lang="en-US" altLang="zh-CN" sz="2000" dirty="0" err="1"/>
              <a:t>CD-Rom</a:t>
            </a:r>
            <a:r>
              <a:rPr lang="en-US" altLang="zh-CN" sz="2000" dirty="0"/>
              <a:t> and printer are not available for other processes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2501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7467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9224" name="灯片编号占位符 5"/>
          <p:cNvSpPr txBox="1">
            <a:spLocks noGrp="1"/>
          </p:cNvSpPr>
          <p:nvPr/>
        </p:nvSpPr>
        <p:spPr bwMode="auto">
          <a:xfrm>
            <a:off x="5186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CF9A16E-F989-437C-8FC0-23959217463D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705225" y="4794250"/>
            <a:ext cx="1150938" cy="503238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Proc A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6945314" y="4722814"/>
            <a:ext cx="1150937" cy="503237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Proc B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289550" y="3857626"/>
            <a:ext cx="935038" cy="360363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Printer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289550" y="5730876"/>
            <a:ext cx="1150938" cy="360363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CD-ROM</a:t>
            </a:r>
          </a:p>
        </p:txBody>
      </p:sp>
      <p:cxnSp>
        <p:nvCxnSpPr>
          <p:cNvPr id="11" name="AutoShape 9"/>
          <p:cNvCxnSpPr>
            <a:cxnSpLocks noChangeShapeType="1"/>
            <a:stCxn id="10" idx="1"/>
            <a:endCxn id="7" idx="4"/>
          </p:cNvCxnSpPr>
          <p:nvPr/>
        </p:nvCxnSpPr>
        <p:spPr bwMode="auto">
          <a:xfrm rot="10800000">
            <a:off x="4281488" y="5297488"/>
            <a:ext cx="1008062" cy="614362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0"/>
          <p:cNvCxnSpPr>
            <a:cxnSpLocks noChangeShapeType="1"/>
            <a:stCxn id="7" idx="0"/>
            <a:endCxn id="9" idx="1"/>
          </p:cNvCxnSpPr>
          <p:nvPr/>
        </p:nvCxnSpPr>
        <p:spPr bwMode="auto">
          <a:xfrm rot="-5400000">
            <a:off x="4407694" y="3912394"/>
            <a:ext cx="755650" cy="1008062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1"/>
          <p:cNvCxnSpPr>
            <a:cxnSpLocks noChangeShapeType="1"/>
            <a:stCxn id="9" idx="3"/>
            <a:endCxn id="8" idx="0"/>
          </p:cNvCxnSpPr>
          <p:nvPr/>
        </p:nvCxnSpPr>
        <p:spPr bwMode="auto">
          <a:xfrm>
            <a:off x="6224589" y="4038601"/>
            <a:ext cx="1296987" cy="684213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/>
          <p:cNvCxnSpPr>
            <a:cxnSpLocks noChangeShapeType="1"/>
            <a:stCxn id="8" idx="4"/>
            <a:endCxn id="10" idx="3"/>
          </p:cNvCxnSpPr>
          <p:nvPr/>
        </p:nvCxnSpPr>
        <p:spPr bwMode="auto">
          <a:xfrm rot="5400000">
            <a:off x="6638132" y="5028407"/>
            <a:ext cx="685800" cy="108108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/>
      <p:bldP spid="7" grpId="0" animBg="1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Dead lock detection and recovery</a:t>
            </a:r>
          </a:p>
        </p:txBody>
      </p:sp>
      <p:sp>
        <p:nvSpPr>
          <p:cNvPr id="1229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200"/>
              <a:t>Idea of this method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900"/>
              <a:t>A daemon process is in charge of dead lock detection and try to resume system.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200"/>
              <a:t>How to detect dead lock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900"/>
              <a:t>Using graph, set, vector and matrix as data structure to record the status of resource allocation, and try to find </a:t>
            </a:r>
            <a:r>
              <a:rPr lang="en-US" altLang="zh-CN" sz="1900">
                <a:solidFill>
                  <a:srgbClr val="FF0000"/>
                </a:solidFill>
              </a:rPr>
              <a:t>circular</a:t>
            </a:r>
            <a:r>
              <a:rPr lang="en-US" altLang="zh-CN" sz="1900"/>
              <a:t> </a:t>
            </a:r>
            <a:r>
              <a:rPr lang="en-US" altLang="zh-CN" sz="1900">
                <a:solidFill>
                  <a:srgbClr val="FF0000"/>
                </a:solidFill>
              </a:rPr>
              <a:t>waiting</a:t>
            </a:r>
            <a:r>
              <a:rPr lang="en-US" altLang="zh-CN" sz="1900"/>
              <a:t> status 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900"/>
              <a:t>Discussion about </a:t>
            </a:r>
            <a:r>
              <a:rPr lang="en-US" altLang="zh-CN" sz="1900">
                <a:solidFill>
                  <a:srgbClr val="FF0000"/>
                </a:solidFill>
              </a:rPr>
              <a:t>dead lock detection algorithm</a:t>
            </a:r>
            <a:r>
              <a:rPr lang="en-US" altLang="zh-CN" sz="19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Deadlock Detection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设定分配矩阵</a:t>
            </a:r>
            <a:r>
              <a:rPr lang="en-US" altLang="zh-CN" dirty="0"/>
              <a:t>Allocation</a:t>
            </a:r>
            <a:r>
              <a:rPr lang="zh-CN" altLang="en-US" dirty="0"/>
              <a:t>、资源向量、可用向量，分别记录当前系统中已分配的资源、总量和剩余资源</a:t>
            </a:r>
            <a:endParaRPr lang="en-US" altLang="zh-CN" dirty="0"/>
          </a:p>
          <a:p>
            <a:pPr eaLnBrk="1" hangingPunct="1"/>
            <a:r>
              <a:rPr lang="zh-CN" altLang="en-US" dirty="0"/>
              <a:t>请求矩阵中的向量定义成</a:t>
            </a:r>
            <a:r>
              <a:rPr lang="en-US" altLang="zh-CN" dirty="0" err="1"/>
              <a:t>qij</a:t>
            </a:r>
            <a:r>
              <a:rPr lang="zh-CN" altLang="en-US" dirty="0"/>
              <a:t>，表示进程</a:t>
            </a:r>
            <a:r>
              <a:rPr lang="en-US" altLang="zh-CN" dirty="0" err="1"/>
              <a:t>i</a:t>
            </a:r>
            <a:r>
              <a:rPr lang="zh-CN" altLang="en-US" dirty="0"/>
              <a:t>请求类型</a:t>
            </a:r>
            <a:r>
              <a:rPr lang="en-US" altLang="zh-CN" dirty="0"/>
              <a:t>j</a:t>
            </a:r>
            <a:r>
              <a:rPr lang="zh-CN" altLang="en-US" dirty="0"/>
              <a:t>的资源量，代表当前进程产生的资源请求 </a:t>
            </a:r>
            <a:endParaRPr lang="en-US" altLang="zh-CN" dirty="0"/>
          </a:p>
          <a:p>
            <a:pPr eaLnBrk="1" hangingPunct="1"/>
            <a:r>
              <a:rPr lang="zh-CN" altLang="en-US" dirty="0"/>
              <a:t>初始态所有进程无标记，通过算法标记进程 </a:t>
            </a:r>
            <a:endParaRPr lang="en-US" altLang="zh-CN" dirty="0"/>
          </a:p>
          <a:p>
            <a:pPr eaLnBrk="1" hangingPunct="1"/>
            <a:r>
              <a:rPr lang="zh-CN" altLang="en-US" dirty="0"/>
              <a:t>最后查看：若有无标记的进程，则说明有死锁现象存在 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Deadlock Detection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）在分配矩阵中标记一行全为</a:t>
            </a:r>
            <a:r>
              <a:rPr lang="en-US" altLang="zh-CN" dirty="0"/>
              <a:t>0</a:t>
            </a:r>
            <a:r>
              <a:rPr lang="zh-CN" altLang="en-US" dirty="0"/>
              <a:t>的进程 </a:t>
            </a:r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）向量</a:t>
            </a:r>
            <a:r>
              <a:rPr lang="en-US" altLang="zh-CN" dirty="0"/>
              <a:t>W</a:t>
            </a:r>
            <a:r>
              <a:rPr lang="zh-CN" altLang="en-US" dirty="0"/>
              <a:t>初始化成可用向量</a:t>
            </a:r>
            <a:r>
              <a:rPr lang="en-US" altLang="zh-CN" dirty="0"/>
              <a:t>Available </a:t>
            </a:r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）按下标</a:t>
            </a:r>
            <a:r>
              <a:rPr lang="en-US" altLang="zh-CN" dirty="0" err="1"/>
              <a:t>i</a:t>
            </a:r>
            <a:r>
              <a:rPr lang="zh-CN" altLang="en-US" dirty="0"/>
              <a:t>查找，进程</a:t>
            </a:r>
            <a:r>
              <a:rPr lang="en-US" altLang="zh-CN" dirty="0" err="1"/>
              <a:t>i</a:t>
            </a:r>
            <a:r>
              <a:rPr lang="zh-CN" altLang="en-US" dirty="0"/>
              <a:t>未标记并且该进程的请求向量小于等于</a:t>
            </a:r>
            <a:r>
              <a:rPr lang="en-US" altLang="zh-CN" dirty="0"/>
              <a:t>W</a:t>
            </a:r>
            <a:r>
              <a:rPr lang="zh-CN" altLang="en-US" dirty="0"/>
              <a:t>，就进行标记；若找不到这样的行，算法终止。 </a:t>
            </a:r>
          </a:p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）若找到这样的行，标记进程</a:t>
            </a:r>
            <a:r>
              <a:rPr lang="en-US" altLang="zh-CN" dirty="0" err="1"/>
              <a:t>i</a:t>
            </a:r>
            <a:r>
              <a:rPr lang="zh-CN" altLang="en-US" dirty="0"/>
              <a:t>后，再把分配矩阵中的相应行加到</a:t>
            </a:r>
            <a:r>
              <a:rPr lang="en-US" altLang="zh-CN" dirty="0"/>
              <a:t>W</a:t>
            </a:r>
            <a:r>
              <a:rPr lang="zh-CN" altLang="en-US" dirty="0"/>
              <a:t>中，返回步骤</a:t>
            </a:r>
            <a:r>
              <a:rPr lang="en-US" altLang="zh-CN" dirty="0"/>
              <a:t>3</a:t>
            </a:r>
            <a:r>
              <a:rPr lang="zh-CN" altLang="en-US" dirty="0"/>
              <a:t>。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Deadlock Detection</a:t>
            </a:r>
          </a:p>
        </p:txBody>
      </p:sp>
      <p:pic>
        <p:nvPicPr>
          <p:cNvPr id="4096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76" y="1570038"/>
            <a:ext cx="6608447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Dead lock detection and recovery</a:t>
            </a:r>
          </a:p>
        </p:txBody>
      </p:sp>
      <p:sp>
        <p:nvSpPr>
          <p:cNvPr id="1741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200"/>
              <a:t>How to recover system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900"/>
              <a:t>Resource bereaving: bereaves the resource of dead lock process and allocates the resource to other process.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900"/>
              <a:t>Backdating: set check point in process, the process will backdate to the check point when dead lock is detected.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900"/>
              <a:t>Process killing: kills the process directly.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524625"/>
            <a:ext cx="2743200" cy="3270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45061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1341439"/>
            <a:ext cx="909955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非资源死锁问题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</a:t>
            </a:r>
            <a:r>
              <a:rPr lang="zh-CN" altLang="en-US" dirty="0"/>
              <a:t>两阶段加锁 </a:t>
            </a:r>
          </a:p>
          <a:p>
            <a:pPr lvl="1" eaLnBrk="1" hangingPunct="1"/>
            <a:r>
              <a:rPr lang="zh-CN" altLang="en-US" dirty="0"/>
              <a:t>对需要修改的数据：先请求加锁，再修改数据；若有一个数据已加锁，进程则释放所有加锁的记录。</a:t>
            </a:r>
          </a:p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通信死锁 </a:t>
            </a:r>
          </a:p>
          <a:p>
            <a:pPr lvl="1" eaLnBrk="1" hangingPunct="1"/>
            <a:r>
              <a:rPr lang="zh-CN" altLang="en-US" dirty="0"/>
              <a:t>通信中多个进程发送信息，但需要阻塞当前进程等待对方回复。若发送信息丢失，则死锁。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例如：分布式系统中的通信问题 </a:t>
            </a:r>
          </a:p>
          <a:p>
            <a:pPr lvl="1" eaLnBrk="1" hangingPunct="1"/>
            <a:r>
              <a:rPr lang="zh-CN" altLang="en-US" dirty="0"/>
              <a:t>解决办法：超时中断；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非资源死锁问题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 </a:t>
            </a:r>
            <a:r>
              <a:rPr lang="zh-CN" altLang="en-US"/>
              <a:t>活锁</a:t>
            </a:r>
          </a:p>
          <a:p>
            <a:pPr lvl="1" eaLnBrk="1" hangingPunct="1"/>
            <a:r>
              <a:rPr lang="zh-CN" altLang="en-US"/>
              <a:t>所谓活锁既是：进程没有死锁，但却无法运行下去，只是在不断的重复尝试，如冲突检测。</a:t>
            </a:r>
          </a:p>
          <a:p>
            <a:pPr eaLnBrk="1" hangingPunct="1"/>
            <a:r>
              <a:rPr lang="en-US" altLang="zh-CN"/>
              <a:t>4. </a:t>
            </a:r>
            <a:r>
              <a:rPr lang="zh-CN" altLang="en-US"/>
              <a:t>进程饿死</a:t>
            </a:r>
          </a:p>
          <a:p>
            <a:pPr lvl="1" eaLnBrk="1" hangingPunct="1"/>
            <a:r>
              <a:rPr lang="zh-CN" altLang="en-US"/>
              <a:t>由于条件限制使有些进程请求永远无法得到服务，进程被饿死。从饿死进程角度看，像是发生了死锁。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Graduate entrance examination sample</a:t>
            </a:r>
          </a:p>
        </p:txBody>
      </p:sp>
      <p:sp>
        <p:nvSpPr>
          <p:cNvPr id="4199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/>
              <a:t>北大</a:t>
            </a:r>
            <a:r>
              <a:rPr lang="en-US" altLang="zh-CN" sz="2400"/>
              <a:t>1997</a:t>
            </a:r>
            <a:r>
              <a:rPr lang="zh-CN" altLang="en-US" sz="2400"/>
              <a:t>年</a:t>
            </a:r>
            <a:r>
              <a:rPr lang="en-US" altLang="zh-CN" sz="2400"/>
              <a:t>OS</a:t>
            </a:r>
            <a:r>
              <a:rPr lang="zh-CN" altLang="en-US" sz="2400"/>
              <a:t>考研试题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/>
              <a:t>系统中有三种资源（</a:t>
            </a:r>
            <a:r>
              <a:rPr lang="en-US" altLang="zh-CN" sz="2000"/>
              <a:t>A</a:t>
            </a:r>
            <a:r>
              <a:rPr lang="zh-CN" altLang="en-US" sz="2000"/>
              <a:t>，</a:t>
            </a:r>
            <a:r>
              <a:rPr lang="en-US" altLang="zh-CN" sz="2000"/>
              <a:t>B</a:t>
            </a:r>
            <a:r>
              <a:rPr lang="zh-CN" altLang="en-US" sz="2000"/>
              <a:t>，</a:t>
            </a:r>
            <a:r>
              <a:rPr lang="en-US" altLang="zh-CN" sz="2000"/>
              <a:t>C</a:t>
            </a:r>
            <a:r>
              <a:rPr lang="zh-CN" altLang="en-US" sz="2000"/>
              <a:t>）和</a:t>
            </a:r>
            <a:r>
              <a:rPr lang="en-US" altLang="zh-CN" sz="2000"/>
              <a:t>5</a:t>
            </a:r>
            <a:r>
              <a:rPr lang="zh-CN" altLang="en-US" sz="2000"/>
              <a:t>个进程</a:t>
            </a:r>
            <a:r>
              <a:rPr lang="en-US" altLang="zh-CN" sz="2000"/>
              <a:t>P1</a:t>
            </a:r>
            <a:r>
              <a:rPr lang="zh-CN" altLang="en-US" sz="2000"/>
              <a:t>～</a:t>
            </a:r>
            <a:r>
              <a:rPr lang="en-US" altLang="zh-CN" sz="2000"/>
              <a:t>P5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/>
              <a:t>资源总数为（</a:t>
            </a:r>
            <a:r>
              <a:rPr lang="en-US" altLang="zh-CN" sz="2000"/>
              <a:t>17</a:t>
            </a:r>
            <a:r>
              <a:rPr lang="zh-CN" altLang="en-US" sz="2000"/>
              <a:t>，</a:t>
            </a:r>
            <a:r>
              <a:rPr lang="en-US" altLang="zh-CN" sz="2000"/>
              <a:t>5</a:t>
            </a:r>
            <a:r>
              <a:rPr lang="zh-CN" altLang="en-US" sz="2000"/>
              <a:t>，</a:t>
            </a:r>
            <a:r>
              <a:rPr lang="en-US" altLang="zh-CN" sz="2000"/>
              <a:t>20</a:t>
            </a:r>
            <a:r>
              <a:rPr lang="zh-CN" altLang="en-US" sz="2000"/>
              <a:t>），</a:t>
            </a:r>
            <a:r>
              <a:rPr lang="en-US" altLang="zh-CN" sz="2000"/>
              <a:t>T0</a:t>
            </a:r>
            <a:r>
              <a:rPr lang="zh-CN" altLang="en-US" sz="2000"/>
              <a:t>时刻系统状态如表所示，系统采用银行家算法实施死锁避免策略</a:t>
            </a:r>
          </a:p>
        </p:txBody>
      </p:sp>
      <p:graphicFrame>
        <p:nvGraphicFramePr>
          <p:cNvPr id="7" name="Group 186"/>
          <p:cNvGraphicFramePr>
            <a:graphicFrameLocks noGrp="1"/>
          </p:cNvGraphicFramePr>
          <p:nvPr/>
        </p:nvGraphicFramePr>
        <p:xfrm>
          <a:off x="2667000" y="3429000"/>
          <a:ext cx="7632700" cy="2560635"/>
        </p:xfrm>
        <a:graphic>
          <a:graphicData uri="http://schemas.openxmlformats.org/drawingml/2006/table">
            <a:tbl>
              <a:tblPr/>
              <a:tblGrid>
                <a:gridCol w="1090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0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0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0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80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最大资源需求量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已分配资源量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9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Graduate entrance examination sample</a:t>
            </a:r>
          </a:p>
        </p:txBody>
      </p:sp>
      <p:sp>
        <p:nvSpPr>
          <p:cNvPr id="4301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¢"/>
            </a:pPr>
            <a:r>
              <a:rPr lang="zh-CN" altLang="en-US">
                <a:solidFill>
                  <a:schemeClr val="tx2"/>
                </a:solidFill>
              </a:rPr>
              <a:t>请解答以下问题：</a:t>
            </a:r>
          </a:p>
          <a:p>
            <a:pPr marL="342900" lvl="1" indent="-3429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r>
              <a:rPr lang="en-US" altLang="zh-CN" sz="2000"/>
              <a:t>T0</a:t>
            </a:r>
            <a:r>
              <a:rPr lang="zh-CN" altLang="en-US" sz="2000"/>
              <a:t>时刻是否为安全状态？若是则给出安全序列</a:t>
            </a:r>
          </a:p>
          <a:p>
            <a:pPr marL="342900" lvl="1" indent="-3429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）在</a:t>
            </a:r>
            <a:r>
              <a:rPr lang="en-US" altLang="zh-CN" sz="2000"/>
              <a:t>T0</a:t>
            </a:r>
            <a:r>
              <a:rPr lang="zh-CN" altLang="en-US" sz="2000"/>
              <a:t>时刻</a:t>
            </a:r>
            <a:r>
              <a:rPr lang="en-US" altLang="zh-CN" sz="2000"/>
              <a:t>P2</a:t>
            </a:r>
            <a:r>
              <a:rPr lang="zh-CN" altLang="en-US" sz="2000"/>
              <a:t>请求资源（</a:t>
            </a:r>
            <a:r>
              <a:rPr lang="en-US" altLang="zh-CN" sz="2000"/>
              <a:t>0</a:t>
            </a:r>
            <a:r>
              <a:rPr lang="zh-CN" altLang="en-US" sz="2000"/>
              <a:t>，</a:t>
            </a:r>
            <a:r>
              <a:rPr lang="en-US" altLang="zh-CN" sz="2000"/>
              <a:t>3</a:t>
            </a:r>
            <a:r>
              <a:rPr lang="zh-CN" altLang="en-US" sz="2000"/>
              <a:t>，</a:t>
            </a:r>
            <a:r>
              <a:rPr lang="en-US" altLang="zh-CN" sz="2000"/>
              <a:t>4</a:t>
            </a:r>
            <a:r>
              <a:rPr lang="zh-CN" altLang="en-US" sz="2000"/>
              <a:t>），是否能够实施资源分配，为什么？</a:t>
            </a:r>
          </a:p>
          <a:p>
            <a:pPr marL="342900" lvl="1" indent="-3429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）在（</a:t>
            </a:r>
            <a:r>
              <a:rPr lang="en-US" altLang="zh-CN" sz="2000"/>
              <a:t>2</a:t>
            </a:r>
            <a:r>
              <a:rPr lang="zh-CN" altLang="en-US" sz="2000"/>
              <a:t>）的基础上，若</a:t>
            </a:r>
            <a:r>
              <a:rPr lang="en-US" altLang="zh-CN" sz="2000"/>
              <a:t>P4</a:t>
            </a:r>
            <a:r>
              <a:rPr lang="zh-CN" altLang="en-US" sz="2000"/>
              <a:t>请求资源（</a:t>
            </a:r>
            <a:r>
              <a:rPr lang="en-US" altLang="zh-CN" sz="2000"/>
              <a:t>2</a:t>
            </a:r>
            <a:r>
              <a:rPr lang="zh-CN" altLang="en-US" sz="2000"/>
              <a:t>，</a:t>
            </a:r>
            <a:r>
              <a:rPr lang="en-US" altLang="zh-CN" sz="2000"/>
              <a:t>0</a:t>
            </a:r>
            <a:r>
              <a:rPr lang="zh-CN" altLang="en-US" sz="2000"/>
              <a:t>，</a:t>
            </a:r>
            <a:r>
              <a:rPr lang="en-US" altLang="zh-CN" sz="2000"/>
              <a:t>1</a:t>
            </a:r>
            <a:r>
              <a:rPr lang="zh-CN" altLang="en-US" sz="2000"/>
              <a:t>），是否能够实施分配，为什么？</a:t>
            </a:r>
          </a:p>
          <a:p>
            <a:pPr marL="342900" lvl="1" indent="-3429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/>
              <a:t>（</a:t>
            </a:r>
            <a:r>
              <a:rPr lang="en-US" altLang="zh-CN" sz="2000"/>
              <a:t>4</a:t>
            </a:r>
            <a:r>
              <a:rPr lang="zh-CN" altLang="en-US" sz="2000"/>
              <a:t>）在（</a:t>
            </a:r>
            <a:r>
              <a:rPr lang="en-US" altLang="zh-CN" sz="2000"/>
              <a:t>3</a:t>
            </a:r>
            <a:r>
              <a:rPr lang="zh-CN" altLang="en-US" sz="2000"/>
              <a:t>）的基础上，若</a:t>
            </a:r>
            <a:r>
              <a:rPr lang="en-US" altLang="zh-CN" sz="2000"/>
              <a:t>P1</a:t>
            </a:r>
            <a:r>
              <a:rPr lang="zh-CN" altLang="en-US" sz="2000"/>
              <a:t>请求资源（</a:t>
            </a:r>
            <a:r>
              <a:rPr lang="en-US" altLang="zh-CN" sz="2000"/>
              <a:t>0</a:t>
            </a:r>
            <a:r>
              <a:rPr lang="zh-CN" altLang="en-US" sz="2000"/>
              <a:t>，</a:t>
            </a:r>
            <a:r>
              <a:rPr lang="en-US" altLang="zh-CN" sz="2000"/>
              <a:t>2</a:t>
            </a:r>
            <a:r>
              <a:rPr lang="zh-CN" altLang="en-US" sz="2000"/>
              <a:t>，</a:t>
            </a:r>
            <a:r>
              <a:rPr lang="en-US" altLang="zh-CN" sz="2000"/>
              <a:t>0</a:t>
            </a:r>
            <a:r>
              <a:rPr lang="zh-CN" altLang="en-US" sz="2000"/>
              <a:t>），是否能够实施分配，为什么？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2501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7467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+mn-lt"/>
                <a:ea typeface="굴림" pitchFamily="50" charset="-127"/>
              </a:rPr>
              <a:t> </a:t>
            </a:r>
            <a:r>
              <a:rPr lang="en-US" altLang="zh-CN" sz="1200" b="1" dirty="0" err="1">
                <a:solidFill>
                  <a:schemeClr val="bg1"/>
                </a:solidFill>
                <a:latin typeface="+mn-lt"/>
                <a:ea typeface="굴림" pitchFamily="50" charset="-127"/>
              </a:rPr>
              <a:t>NanKai</a:t>
            </a:r>
            <a:r>
              <a:rPr lang="en-US" altLang="zh-CN" sz="1200" b="1" dirty="0">
                <a:solidFill>
                  <a:schemeClr val="bg1"/>
                </a:solidFill>
                <a:latin typeface="+mn-lt"/>
                <a:ea typeface="굴림" pitchFamily="50" charset="-127"/>
              </a:rPr>
              <a:t> University</a:t>
            </a:r>
            <a:endParaRPr lang="en-US" altLang="ko-KR" sz="1200" b="1" dirty="0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49159" name="灯片编号占位符 5"/>
          <p:cNvSpPr txBox="1">
            <a:spLocks noGrp="1"/>
          </p:cNvSpPr>
          <p:nvPr/>
        </p:nvSpPr>
        <p:spPr bwMode="auto">
          <a:xfrm>
            <a:off x="5186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B254A9D6-6719-4B16-9FA7-E5010B5B075B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0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30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0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30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Analysis of Dead Lock</a:t>
            </a:r>
          </a:p>
        </p:txBody>
      </p:sp>
      <p:sp>
        <p:nvSpPr>
          <p:cNvPr id="614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200"/>
              <a:t>Definition of dead lock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900"/>
              <a:t>A process set that any process in this set is waiting for the event executed by another process in this set. This status is named dead lock.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200"/>
              <a:t>Conditions of dead lock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900">
                <a:solidFill>
                  <a:srgbClr val="FF0000"/>
                </a:solidFill>
              </a:rPr>
              <a:t>Mutually</a:t>
            </a:r>
            <a:r>
              <a:rPr lang="en-US" altLang="zh-CN" sz="1900"/>
              <a:t> </a:t>
            </a:r>
            <a:r>
              <a:rPr lang="en-US" altLang="zh-CN" sz="1900">
                <a:solidFill>
                  <a:srgbClr val="FF0000"/>
                </a:solidFill>
              </a:rPr>
              <a:t>exclusive</a:t>
            </a:r>
            <a:r>
              <a:rPr lang="en-US" altLang="zh-CN" sz="1900"/>
              <a:t> resource allocation: the resource can</a:t>
            </a:r>
            <a:r>
              <a:rPr lang="en-US" altLang="zh-CN" sz="1900">
                <a:latin typeface="Arial" panose="020B0604020202020204" pitchFamily="34" charset="0"/>
              </a:rPr>
              <a:t>’</a:t>
            </a:r>
            <a:r>
              <a:rPr lang="en-US" altLang="zh-CN" sz="1900"/>
              <a:t>t be shared by multiple processes.(nonpreemptable)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900"/>
              <a:t>Process </a:t>
            </a:r>
            <a:r>
              <a:rPr lang="en-US" altLang="zh-CN" sz="1900">
                <a:solidFill>
                  <a:srgbClr val="FF0000"/>
                </a:solidFill>
              </a:rPr>
              <a:t>holding</a:t>
            </a:r>
            <a:r>
              <a:rPr lang="en-US" altLang="zh-CN" sz="1900"/>
              <a:t> some resource and </a:t>
            </a:r>
            <a:r>
              <a:rPr lang="en-US" altLang="zh-CN" sz="1900">
                <a:solidFill>
                  <a:srgbClr val="FF0000"/>
                </a:solidFill>
              </a:rPr>
              <a:t>waiting</a:t>
            </a:r>
            <a:r>
              <a:rPr lang="en-US" altLang="zh-CN" sz="1900"/>
              <a:t> for some resource, it is blocked until the request is satisfied.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900"/>
              <a:t>The holden resource </a:t>
            </a:r>
            <a:r>
              <a:rPr lang="en-US" altLang="zh-CN" sz="1900">
                <a:solidFill>
                  <a:srgbClr val="FF0000"/>
                </a:solidFill>
              </a:rPr>
              <a:t>can</a:t>
            </a:r>
            <a:r>
              <a:rPr lang="en-US" altLang="zh-CN" sz="1900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en-US" altLang="zh-CN" sz="1900">
                <a:solidFill>
                  <a:srgbClr val="FF0000"/>
                </a:solidFill>
              </a:rPr>
              <a:t>t be bereft </a:t>
            </a:r>
            <a:r>
              <a:rPr lang="en-US" altLang="zh-CN" sz="1900"/>
              <a:t>by OS, only its master can release it.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900">
                <a:solidFill>
                  <a:srgbClr val="FF0000"/>
                </a:solidFill>
              </a:rPr>
              <a:t>Circular</a:t>
            </a:r>
            <a:r>
              <a:rPr lang="en-US" altLang="zh-CN" sz="1900"/>
              <a:t> </a:t>
            </a:r>
            <a:r>
              <a:rPr lang="en-US" altLang="zh-CN" sz="1900">
                <a:solidFill>
                  <a:srgbClr val="FF0000"/>
                </a:solidFill>
              </a:rPr>
              <a:t>waiting sequence</a:t>
            </a:r>
            <a:r>
              <a:rPr lang="en-US" altLang="zh-CN" sz="1900"/>
              <a:t>: each process in this sequence is waiting its neighbor to release some resource, and the sequence is circular.  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2501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7467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10248" name="灯片编号占位符 5"/>
          <p:cNvSpPr txBox="1">
            <a:spLocks noGrp="1"/>
          </p:cNvSpPr>
          <p:nvPr/>
        </p:nvSpPr>
        <p:spPr bwMode="auto">
          <a:xfrm>
            <a:off x="5186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8AC79CA8-1E74-49BD-B048-D05CDE7BC1DC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  <p:pic>
        <p:nvPicPr>
          <p:cNvPr id="21511" name="Picture 7" descr="死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1987505"/>
            <a:ext cx="5616575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4" y="2549756"/>
            <a:ext cx="10369551" cy="8921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5400" i="1" dirty="0">
                <a:solidFill>
                  <a:srgbClr val="993300"/>
                </a:solidFill>
              </a:rPr>
              <a:t>Thanks for your time!</a:t>
            </a:r>
            <a:br>
              <a:rPr lang="en-US" altLang="zh-CN" sz="5400" i="1" dirty="0">
                <a:solidFill>
                  <a:srgbClr val="993300"/>
                </a:solidFill>
              </a:rPr>
            </a:br>
            <a:r>
              <a:rPr lang="en-US" altLang="zh-CN" sz="5400" i="1" dirty="0">
                <a:solidFill>
                  <a:srgbClr val="993300"/>
                </a:solidFill>
              </a:rPr>
              <a:t>Questions &amp; Answers</a:t>
            </a:r>
            <a:endParaRPr lang="en-US" altLang="ko-KR" sz="5400" i="1" dirty="0">
              <a:solidFill>
                <a:srgbClr val="993300"/>
              </a:solidFill>
              <a:ea typeface="굴림"/>
              <a:cs typeface="굴림"/>
            </a:endParaRPr>
          </a:p>
        </p:txBody>
      </p:sp>
      <p:sp>
        <p:nvSpPr>
          <p:cNvPr id="3" name="日期占位符 3"/>
          <p:cNvSpPr txBox="1">
            <a:spLocks noGrp="1"/>
          </p:cNvSpPr>
          <p:nvPr/>
        </p:nvSpPr>
        <p:spPr bwMode="auto">
          <a:xfrm>
            <a:off x="2501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4" name="页脚占位符 4"/>
          <p:cNvSpPr txBox="1">
            <a:spLocks noGrp="1"/>
          </p:cNvSpPr>
          <p:nvPr/>
        </p:nvSpPr>
        <p:spPr bwMode="auto">
          <a:xfrm>
            <a:off x="7752184" y="6524876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 </a:t>
            </a:r>
            <a:r>
              <a:rPr lang="en-US" altLang="zh-CN" sz="1200" b="1" dirty="0" err="1">
                <a:solidFill>
                  <a:schemeClr val="bg1"/>
                </a:solidFill>
                <a:latin typeface="+mn-lt"/>
                <a:ea typeface="굴림" pitchFamily="50" charset="-127"/>
              </a:rPr>
              <a:t>NanKai</a:t>
            </a:r>
            <a:r>
              <a:rPr lang="en-US" altLang="zh-CN" sz="1200" b="1" dirty="0">
                <a:solidFill>
                  <a:schemeClr val="bg1"/>
                </a:solidFill>
                <a:latin typeface="+mn-lt"/>
                <a:ea typeface="굴림" pitchFamily="50" charset="-127"/>
              </a:rPr>
              <a:t> University</a:t>
            </a:r>
            <a:endParaRPr lang="en-US" altLang="ko-KR" sz="1200" b="1" dirty="0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0182" name="灯片编号占位符 5"/>
          <p:cNvSpPr txBox="1">
            <a:spLocks noGrp="1"/>
          </p:cNvSpPr>
          <p:nvPr/>
        </p:nvSpPr>
        <p:spPr bwMode="auto">
          <a:xfrm>
            <a:off x="5186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FA4A5F60-C088-4DA2-9B2A-680C4C74FF7F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Analysis of Dead Lock</a:t>
            </a:r>
          </a:p>
        </p:txBody>
      </p:sp>
      <p:sp>
        <p:nvSpPr>
          <p:cNvPr id="819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/>
              <a:t>Dangerous of dead lock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/>
              <a:t>The dead lock process set will never be activated and the holden resource will be unavailable for ever.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/>
              <a:t>Unreasonable resource allocation mechanism may cause dead lock.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/>
              <a:t>Describe dead lock via </a:t>
            </a:r>
            <a:r>
              <a:rPr lang="en-US" altLang="zh-CN" sz="2400">
                <a:solidFill>
                  <a:srgbClr val="FF0000"/>
                </a:solidFill>
              </a:rPr>
              <a:t>directed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00"/>
                </a:solidFill>
              </a:rPr>
              <a:t>graph</a:t>
            </a:r>
            <a:r>
              <a:rPr lang="en-US" altLang="zh-CN" sz="2400"/>
              <a:t>: 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2501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7467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12296" name="灯片编号占位符 5"/>
          <p:cNvSpPr txBox="1">
            <a:spLocks noGrp="1"/>
          </p:cNvSpPr>
          <p:nvPr/>
        </p:nvSpPr>
        <p:spPr bwMode="auto">
          <a:xfrm>
            <a:off x="5186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5C42076A-C3B2-4F84-BF88-291B5E759812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  <p:pic>
        <p:nvPicPr>
          <p:cNvPr id="7" name="Picture 10" descr="资源分配图示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6" y="3786189"/>
            <a:ext cx="7343775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Sample of Dead Lock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9083F56-30EA-5128-9E93-199F0C6C9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2501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7467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13319" name="灯片编号占位符 5"/>
          <p:cNvSpPr txBox="1">
            <a:spLocks noGrp="1"/>
          </p:cNvSpPr>
          <p:nvPr/>
        </p:nvSpPr>
        <p:spPr bwMode="auto">
          <a:xfrm>
            <a:off x="5186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E528C7FA-3407-490B-8A75-99FE05047F4B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  <p:pic>
        <p:nvPicPr>
          <p:cNvPr id="9" name="Picture 14" descr="死锁过程与死锁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785938"/>
            <a:ext cx="9180513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How to resolve dead lock problem</a:t>
            </a:r>
          </a:p>
        </p:txBody>
      </p:sp>
      <p:sp>
        <p:nvSpPr>
          <p:cNvPr id="1024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200"/>
              <a:t>Dead lock prevention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900"/>
              <a:t>OS defines some constraint rules and restrict resource request and allocation of process.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900"/>
              <a:t>The constraint rules will destroy the conditions of dead lock 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200"/>
              <a:t>Dead lock avoidance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900"/>
              <a:t>OS analyzes current status of resource allocation and try to allocate resource in a safe way</a:t>
            </a:r>
            <a:endParaRPr lang="en-US" altLang="zh-CN" sz="2200"/>
          </a:p>
          <a:p>
            <a:pPr eaLnBrk="1" hangingPunct="1">
              <a:spcBef>
                <a:spcPct val="0"/>
              </a:spcBef>
            </a:pPr>
            <a:r>
              <a:rPr lang="en-US" altLang="zh-CN" sz="2200"/>
              <a:t>Dead lock detection and system recovery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900"/>
              <a:t>A special process is in charge of dead lock detection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900"/>
              <a:t>The dead lock process will be killed and the holden resource will be released.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200"/>
              <a:t>Ostrich policy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900"/>
              <a:t>Dead lock is a kind of low-probability event.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900"/>
              <a:t>Do nothing for low-probability event.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2501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7467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14344" name="灯片编号占位符 5"/>
          <p:cNvSpPr txBox="1">
            <a:spLocks noGrp="1"/>
          </p:cNvSpPr>
          <p:nvPr/>
        </p:nvSpPr>
        <p:spPr bwMode="auto">
          <a:xfrm>
            <a:off x="5186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E7A8368B-F576-40F4-97C4-03B8E71BA8C5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Dead lock prevention</a:t>
            </a:r>
          </a:p>
        </p:txBody>
      </p:sp>
      <p:sp>
        <p:nvSpPr>
          <p:cNvPr id="1946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/>
              <a:t>Idea of this method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/>
              <a:t>Destroys the conditions of dead lock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/>
              <a:t>Mechanism and constraint rules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FF0000"/>
                </a:solidFill>
              </a:rPr>
              <a:t>Spooling </a:t>
            </a:r>
            <a:r>
              <a:rPr lang="en-US" altLang="zh-CN" sz="2000"/>
              <a:t>mechanism: sharing resource virtually.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FF0000"/>
                </a:solidFill>
              </a:rPr>
              <a:t>Resource allocating prediction</a:t>
            </a:r>
            <a:r>
              <a:rPr lang="en-US" altLang="zh-CN" sz="2000"/>
              <a:t>: satisfy all resource requirements of a process in one allocation, otherwise the process will be blocked until all needed resource is available.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FF0000"/>
                </a:solidFill>
              </a:rPr>
              <a:t>Resource bereaving</a:t>
            </a:r>
            <a:r>
              <a:rPr lang="en-US" altLang="zh-CN" sz="2000"/>
              <a:t>: bereaves the resource of dead lock process and allocates the resource to other process.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FF0000"/>
                </a:solidFill>
              </a:rPr>
              <a:t>Labeled resource sequence</a:t>
            </a:r>
            <a:r>
              <a:rPr lang="en-US" altLang="zh-CN" sz="2000"/>
              <a:t>: assign type ID for each kind of resource, process must request the resource in ascending/descending order.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2501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7467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16392" name="灯片编号占位符 5"/>
          <p:cNvSpPr txBox="1">
            <a:spLocks noGrp="1"/>
          </p:cNvSpPr>
          <p:nvPr/>
        </p:nvSpPr>
        <p:spPr bwMode="auto">
          <a:xfrm>
            <a:off x="5186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4254E32D-4342-402D-8287-09748FE2718C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1524001" y="248123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2063750" y="1412875"/>
          <a:ext cx="78486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940493" imgH="2374650" progId="Visio.Drawing.11">
                  <p:embed/>
                </p:oleObj>
              </mc:Choice>
              <mc:Fallback>
                <p:oleObj name="Visio" r:id="rId2" imgW="5940493" imgH="23746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412875"/>
                        <a:ext cx="7848600" cy="3143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1055440" y="903257"/>
            <a:ext cx="4608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Spooling</a:t>
            </a:r>
            <a:r>
              <a:rPr lang="zh-CN" altLang="en-US" b="1">
                <a:latin typeface="Times New Roman" panose="02020603050405020304" pitchFamily="18" charset="0"/>
              </a:rPr>
              <a:t>工作原理</a:t>
            </a: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2424113" y="4365626"/>
            <a:ext cx="80645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预输入模块：将作业输入到输入井中；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缓输出模块：将作业结果缓冲式输出到独享设备上；</a:t>
            </a:r>
            <a:r>
              <a:rPr lang="zh-CN" altLang="en-US" sz="2000" b="1">
                <a:latin typeface="Times New Roman" panose="02020603050405020304" pitchFamily="18" charset="0"/>
              </a:rPr>
              <a:t> 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作业调度模块：控制作业从输入井中取数，向输出井中送数；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输入、输出井：在磁盘上开辟的两个 “井”区域。 </a:t>
            </a:r>
          </a:p>
        </p:txBody>
      </p:sp>
      <p:sp>
        <p:nvSpPr>
          <p:cNvPr id="18438" name="灯片编号占位符 1"/>
          <p:cNvSpPr txBox="1">
            <a:spLocks noGrp="1"/>
          </p:cNvSpPr>
          <p:nvPr/>
        </p:nvSpPr>
        <p:spPr bwMode="auto">
          <a:xfrm>
            <a:off x="7772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F8B39EF-8E5C-4FEE-8DB4-68DDE3686BC7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Dead lock avoidance</a:t>
            </a:r>
          </a:p>
        </p:txBody>
      </p:sp>
      <p:sp>
        <p:nvSpPr>
          <p:cNvPr id="2253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400"/>
              <a:t>Idea of this method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000"/>
              <a:t>Dead lock preventing is unreasonable and not friendly  for user.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000"/>
              <a:t>OS analyzes the resource allocation status and assures the system to be safe and stable.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/>
              <a:t>Status of resource allocation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000"/>
              <a:t>Safe status: a reasonable resource allocation sequence is existed to make all process run to end properly.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000"/>
              <a:t>Unsafe status: can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r>
              <a:rPr lang="en-US" altLang="zh-CN" sz="2000"/>
              <a:t>t find a safe resource allocation sequence to avoid dead lock.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/>
              <a:t>Mechanism of dead lock avoidance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000"/>
              <a:t>When process request some resource, OS will check whether the status is safe, the resource will be allocated under safe status and won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r>
              <a:rPr lang="en-US" altLang="zh-CN" sz="2000"/>
              <a:t>t be allocated under unsafe status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2501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7467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19464" name="灯片编号占位符 5"/>
          <p:cNvSpPr txBox="1">
            <a:spLocks noGrp="1"/>
          </p:cNvSpPr>
          <p:nvPr/>
        </p:nvSpPr>
        <p:spPr bwMode="auto">
          <a:xfrm>
            <a:off x="5186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C2F6607-2AD1-4C50-9BC1-D2C2C4C5884E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uild="p"/>
    </p:bldLst>
  </p:timing>
</p:sld>
</file>

<file path=ppt/theme/theme1.xml><?xml version="1.0" encoding="utf-8"?>
<a:theme xmlns:a="http://schemas.openxmlformats.org/drawingml/2006/main" name="2_psh3_Print">
  <a:themeElements>
    <a:clrScheme name="psh3_Print 2">
      <a:dk1>
        <a:srgbClr val="000000"/>
      </a:dk1>
      <a:lt1>
        <a:srgbClr val="FFFFFF"/>
      </a:lt1>
      <a:dk2>
        <a:srgbClr val="003366"/>
      </a:dk2>
      <a:lt2>
        <a:srgbClr val="CCCCCC"/>
      </a:lt2>
      <a:accent1>
        <a:srgbClr val="C0C9F6"/>
      </a:accent1>
      <a:accent2>
        <a:srgbClr val="A1B67A"/>
      </a:accent2>
      <a:accent3>
        <a:srgbClr val="FFFFFF"/>
      </a:accent3>
      <a:accent4>
        <a:srgbClr val="000000"/>
      </a:accent4>
      <a:accent5>
        <a:srgbClr val="DCE1FA"/>
      </a:accent5>
      <a:accent6>
        <a:srgbClr val="91A56E"/>
      </a:accent6>
      <a:hlink>
        <a:srgbClr val="789ED0"/>
      </a:hlink>
      <a:folHlink>
        <a:srgbClr val="B2B2B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3_Print 1">
        <a:dk1>
          <a:srgbClr val="5F5F5F"/>
        </a:dk1>
        <a:lt1>
          <a:srgbClr val="FFFFFF"/>
        </a:lt1>
        <a:dk2>
          <a:srgbClr val="000000"/>
        </a:dk2>
        <a:lt2>
          <a:srgbClr val="DDDDDD"/>
        </a:lt2>
        <a:accent1>
          <a:srgbClr val="C0C0C0"/>
        </a:accent1>
        <a:accent2>
          <a:srgbClr val="EAEAEA"/>
        </a:accent2>
        <a:accent3>
          <a:srgbClr val="FFFFFF"/>
        </a:accent3>
        <a:accent4>
          <a:srgbClr val="505050"/>
        </a:accent4>
        <a:accent5>
          <a:srgbClr val="DCDCDC"/>
        </a:accent5>
        <a:accent6>
          <a:srgbClr val="D4D4D4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2">
        <a:dk1>
          <a:srgbClr val="000000"/>
        </a:dk1>
        <a:lt1>
          <a:srgbClr val="FFFFFF"/>
        </a:lt1>
        <a:dk2>
          <a:srgbClr val="003366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000000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3">
        <a:dk1>
          <a:srgbClr val="384868"/>
        </a:dk1>
        <a:lt1>
          <a:srgbClr val="FFFFFF"/>
        </a:lt1>
        <a:dk2>
          <a:srgbClr val="000000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2E3C58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2141</Words>
  <Application>Microsoft Office PowerPoint</Application>
  <PresentationFormat>宽屏</PresentationFormat>
  <Paragraphs>297</Paragraphs>
  <Slides>30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굴림</vt:lpstr>
      <vt:lpstr>等线</vt:lpstr>
      <vt:lpstr>喵呜黑体</vt:lpstr>
      <vt:lpstr>微软雅黑</vt:lpstr>
      <vt:lpstr>张海山锐谐体2.0-授权联系：Samtype@QQ.com</vt:lpstr>
      <vt:lpstr>Arial</vt:lpstr>
      <vt:lpstr>Tahoma</vt:lpstr>
      <vt:lpstr>Times New Roman</vt:lpstr>
      <vt:lpstr>Wingdings</vt:lpstr>
      <vt:lpstr>2_psh3_Print</vt:lpstr>
      <vt:lpstr>Visio</vt:lpstr>
      <vt:lpstr>章节9：死锁（Deadlock） </vt:lpstr>
      <vt:lpstr>Description of Dead Lock</vt:lpstr>
      <vt:lpstr>Analysis of Dead Lock</vt:lpstr>
      <vt:lpstr>Analysis of Dead Lock</vt:lpstr>
      <vt:lpstr>Sample of Dead Lock</vt:lpstr>
      <vt:lpstr>How to resolve dead lock problem</vt:lpstr>
      <vt:lpstr>Dead lock prevention</vt:lpstr>
      <vt:lpstr>PowerPoint 演示文稿</vt:lpstr>
      <vt:lpstr>Dead lock avoidance</vt:lpstr>
      <vt:lpstr>Resource allocation track</vt:lpstr>
      <vt:lpstr>Banker algorithm: simple condition</vt:lpstr>
      <vt:lpstr>Banker algorithm: simple condition</vt:lpstr>
      <vt:lpstr>Banker algorithm: complex condition</vt:lpstr>
      <vt:lpstr>Banker algorithm: complex condition</vt:lpstr>
      <vt:lpstr>示例</vt:lpstr>
      <vt:lpstr>示例</vt:lpstr>
      <vt:lpstr>示例</vt:lpstr>
      <vt:lpstr>示例</vt:lpstr>
      <vt:lpstr>PowerPoint 演示文稿</vt:lpstr>
      <vt:lpstr>Dead lock detection and recovery</vt:lpstr>
      <vt:lpstr>Deadlock Detection</vt:lpstr>
      <vt:lpstr>Deadlock Detection</vt:lpstr>
      <vt:lpstr>Deadlock Detection</vt:lpstr>
      <vt:lpstr>Dead lock detection and recovery</vt:lpstr>
      <vt:lpstr>PowerPoint 演示文稿</vt:lpstr>
      <vt:lpstr>非资源死锁问题</vt:lpstr>
      <vt:lpstr>非资源死锁问题</vt:lpstr>
      <vt:lpstr>Graduate entrance examination sample</vt:lpstr>
      <vt:lpstr>Graduate entrance examination sample</vt:lpstr>
      <vt:lpstr>Thanks for your time! Questions &amp; Answers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dc:creator>User</dc:creator>
  <cp:lastModifiedBy>Xiaoli. Gong</cp:lastModifiedBy>
  <cp:revision>67</cp:revision>
  <dcterms:created xsi:type="dcterms:W3CDTF">2015-07-26T15:31:30Z</dcterms:created>
  <dcterms:modified xsi:type="dcterms:W3CDTF">2024-12-01T09:36:16Z</dcterms:modified>
</cp:coreProperties>
</file>