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5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8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11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4"/>
  </p:notesMasterIdLst>
  <p:handoutMasterIdLst>
    <p:handoutMasterId r:id="rId65"/>
  </p:handoutMasterIdLst>
  <p:sldIdLst>
    <p:sldId id="256" r:id="rId2"/>
    <p:sldId id="291" r:id="rId3"/>
    <p:sldId id="331" r:id="rId4"/>
    <p:sldId id="332" r:id="rId5"/>
    <p:sldId id="333" r:id="rId6"/>
    <p:sldId id="334" r:id="rId7"/>
    <p:sldId id="335" r:id="rId8"/>
    <p:sldId id="258" r:id="rId9"/>
    <p:sldId id="336" r:id="rId10"/>
    <p:sldId id="260" r:id="rId11"/>
    <p:sldId id="337" r:id="rId12"/>
    <p:sldId id="338" r:id="rId13"/>
    <p:sldId id="340" r:id="rId14"/>
    <p:sldId id="262" r:id="rId15"/>
    <p:sldId id="341" r:id="rId16"/>
    <p:sldId id="342" r:id="rId17"/>
    <p:sldId id="264" r:id="rId18"/>
    <p:sldId id="343" r:id="rId19"/>
    <p:sldId id="265" r:id="rId20"/>
    <p:sldId id="344" r:id="rId21"/>
    <p:sldId id="266" r:id="rId22"/>
    <p:sldId id="284" r:id="rId23"/>
    <p:sldId id="345" r:id="rId24"/>
    <p:sldId id="281" r:id="rId25"/>
    <p:sldId id="295" r:id="rId26"/>
    <p:sldId id="286" r:id="rId27"/>
    <p:sldId id="346" r:id="rId28"/>
    <p:sldId id="347" r:id="rId29"/>
    <p:sldId id="270" r:id="rId30"/>
    <p:sldId id="287" r:id="rId31"/>
    <p:sldId id="348" r:id="rId32"/>
    <p:sldId id="349" r:id="rId33"/>
    <p:sldId id="271" r:id="rId34"/>
    <p:sldId id="272" r:id="rId35"/>
    <p:sldId id="273" r:id="rId36"/>
    <p:sldId id="288" r:id="rId37"/>
    <p:sldId id="274" r:id="rId38"/>
    <p:sldId id="289" r:id="rId39"/>
    <p:sldId id="275" r:id="rId40"/>
    <p:sldId id="290" r:id="rId41"/>
    <p:sldId id="276" r:id="rId42"/>
    <p:sldId id="350" r:id="rId43"/>
    <p:sldId id="351" r:id="rId44"/>
    <p:sldId id="314" r:id="rId45"/>
    <p:sldId id="315" r:id="rId46"/>
    <p:sldId id="316" r:id="rId47"/>
    <p:sldId id="277" r:id="rId48"/>
    <p:sldId id="352" r:id="rId49"/>
    <p:sldId id="353" r:id="rId50"/>
    <p:sldId id="278" r:id="rId51"/>
    <p:sldId id="354" r:id="rId52"/>
    <p:sldId id="293" r:id="rId53"/>
    <p:sldId id="355" r:id="rId54"/>
    <p:sldId id="321" r:id="rId55"/>
    <p:sldId id="322" r:id="rId56"/>
    <p:sldId id="282" r:id="rId57"/>
    <p:sldId id="294" r:id="rId58"/>
    <p:sldId id="323" r:id="rId59"/>
    <p:sldId id="329" r:id="rId60"/>
    <p:sldId id="330" r:id="rId61"/>
    <p:sldId id="296" r:id="rId62"/>
    <p:sldId id="297" r:id="rId63"/>
  </p:sldIdLst>
  <p:sldSz cx="9144000" cy="6858000" type="screen4x3"/>
  <p:notesSz cx="6759575" cy="98679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FF"/>
    <a:srgbClr val="FFCF01"/>
    <a:srgbClr val="0000FF"/>
    <a:srgbClr val="996633"/>
    <a:srgbClr val="009900"/>
    <a:srgbClr val="CC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98" autoAdjust="0"/>
    <p:restoredTop sz="91059" autoAdjust="0"/>
  </p:normalViewPr>
  <p:slideViewPr>
    <p:cSldViewPr>
      <p:cViewPr varScale="1">
        <p:scale>
          <a:sx n="115" d="100"/>
          <a:sy n="115" d="100"/>
        </p:scale>
        <p:origin x="108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1469" y="-86"/>
      </p:cViewPr>
      <p:guideLst>
        <p:guide orient="horz" pos="3108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E7B5A748-8663-4870-922C-EA84FD1720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8DD0D3E9-433D-4431-9969-09E481698C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4A83AC81-6D92-4C91-931F-665189B801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09BD1B6C-B1C0-4318-A36A-C9642A80AC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A8DF7E9-38B5-4063-B585-6F550F8AC5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4049F47-1982-4A02-9734-D46827F6EF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D8297FE-0D01-446F-9010-EA43F623DB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C85289B-EF5F-49FE-A191-FBA4CA55869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3627C122-978B-498D-BE3D-EA90D37F58A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7888"/>
            <a:ext cx="4959350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85634633-7C6C-449D-90BC-584F2B1D64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C1CCEBA2-B82C-4BAB-B913-C1B2D93664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0A60810-2D97-471C-803C-90FB6A2D9E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289AB914-7D85-4478-AE80-3566A0AA54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DA042E1-327D-4105-B040-FAA614376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45790514-B630-44FD-9512-2F742F7BEE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7BD75F7-EDA7-4AF5-8976-1557D001FB22}" type="slidenum">
              <a:rPr lang="en-US" altLang="zh-CN" sz="1200" smtClean="0"/>
              <a:pPr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2080E8AE-A851-45EA-A19E-F06372C79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B3FF347A-6E37-42D7-80B2-F5FD72F33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B3453045-445D-4BEE-971B-4BD1126AD7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61C4374-9773-4846-B2AB-CDBF81C0BC1C}" type="slidenum">
              <a:rPr lang="en-US" altLang="zh-CN" sz="1200" smtClean="0"/>
              <a:pPr/>
              <a:t>25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5BB88A40-33BC-40B0-9103-7983BCB61F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4A6F2F67-3EF0-4D3E-B0B2-5FDBC3135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2CF38F62-DD78-4117-AB31-D4C5D3974A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44AA05D-962E-4904-AE3A-ECDA586A2E45}" type="slidenum">
              <a:rPr lang="en-US" altLang="zh-CN" sz="1200" smtClean="0"/>
              <a:pPr/>
              <a:t>30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AC44E93B-BEAE-40A0-86AE-FAC09E5EA1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83D1C0CE-4F68-47ED-9FE8-96DCCC42A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F13967B3-3374-4F7A-AFAB-6BD1B927C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009A6A0-8C11-4C7C-9946-C3CFDFA871AE}" type="slidenum">
              <a:rPr lang="en-US" altLang="zh-CN" sz="1200" smtClean="0"/>
              <a:pPr/>
              <a:t>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AC44E93B-BEAE-40A0-86AE-FAC09E5EA1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83D1C0CE-4F68-47ED-9FE8-96DCCC42A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F13967B3-3374-4F7A-AFAB-6BD1B927C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009A6A0-8C11-4C7C-9946-C3CFDFA871AE}" type="slidenum">
              <a:rPr lang="en-US" altLang="zh-CN" sz="1200" smtClean="0"/>
              <a:pPr/>
              <a:t>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61635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E13B30E3-433E-4632-8B77-768155ABE8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4A2A4E8C-1C40-4610-9D8A-DBE21C24B7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D68EFEA3-49F6-4E42-9A4D-6C3D1BDE38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6BAEF17-9466-43DE-8BD3-72E94772B059}" type="slidenum">
              <a:rPr lang="en-US" altLang="zh-CN" sz="1200" smtClean="0"/>
              <a:pPr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47243BB0-B8CF-4E29-A6CA-3DF2CDD638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814E3D6-6C78-4448-A761-4EB806B27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32C5FA9-A0F7-49A2-8D53-1F3382EF7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BD4089E-2616-452B-A1B6-6F6F95DAED87}" type="slidenum">
              <a:rPr lang="en-US" altLang="zh-CN" sz="1200" smtClean="0"/>
              <a:pPr/>
              <a:t>17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A60810-2D97-471C-803C-90FB6A2D9ED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657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66F64B92-F760-4697-B6CC-5F3E9AFB52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D2AF86C5-4EFC-4E30-ABAA-1AFF2D32D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C71278E2-5150-49A9-BE00-175CCF0821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401EA27-7DD9-44FE-B0CC-A76F657A7100}" type="slidenum">
              <a:rPr lang="en-US" altLang="zh-CN" sz="1200" smtClean="0"/>
              <a:pPr/>
              <a:t>19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A60810-2D97-471C-803C-90FB6A2D9ED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980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A60810-2D97-471C-803C-90FB6A2D9ED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66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91F6290-93F3-4F60-903D-06F50FF6FCB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90A1661E-3902-4A09-BC83-B0F63DD381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0FD0E91E-0B83-4A9C-A3E6-53E3E4B08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3D360020-6BC3-4311-8F2B-9758D88E2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B1D56AB5-B4B3-4AB7-934D-7DC028D7F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4A69A5B3-CB10-485D-BA4F-17014C2B8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6D9ABD15-CF09-47A9-8F53-3FCCD3DBF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ABFC8C6C-AF71-4F22-9CB9-730FBDFF1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D07A45B-9952-41B9-8266-11C7950A4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8980FF30-4369-4C1F-A449-763DD9A8319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D3417CD-5CEF-4067-B1A0-B22004805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9F6FCBD0-D3C3-4FCD-A4A2-D789C9FF21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FAAFB050-4644-45BF-837F-BCF8B2181E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877A31-6826-4D40-A3A4-7D4F3FE62C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452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5D2B1F6-52BF-4873-8E26-AD6A83C702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85E2656-FE57-45D4-AA18-321D81D742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2E2F127-BA25-4700-B7EB-DF0C33C4A7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42CD3-6677-4523-A1CB-4C4A61718D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315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B0A0CD-1B2A-4155-8EFB-B9E77D70A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613BF99-0F2D-418B-A226-DECBE36C6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021ADD6-EEA4-432F-923E-AE02D08721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F9520-D1CB-41C7-B9B2-D4B194B4D7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438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A4A51B6-CD21-439B-A5F6-5FB655A0B2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65AF389-3DFF-451C-A94A-87F25556D7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B8AD7E0-F9CE-4091-B14E-FB0109B7EE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221EE-9766-49B7-86F1-FDAE010602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36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3B7B36D-C79A-4F2E-B1FA-4D712FB35E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D3C9AD4-0A26-4A27-879F-967AB9F0D2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41C52B2-07C2-451E-9E2F-76A7F11C4D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42656-5E65-4BE8-8332-5232F56E82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86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65D1491-6279-4D45-B43A-9E5B8E0DC3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4747FA1-D223-412B-B11B-A0EBFA1B48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7C24C20-A3C6-4C06-9964-3B90FBEC88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44F6C-8933-4464-81CE-8FE617BF81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55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7707699-BE73-4BB9-A26D-4219E047DE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9D1FF70-7DAD-4300-A075-6678A8BC78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842D94A-D13E-4917-83B8-CAD5265900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22469-D30D-443D-B3DF-B74987229F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79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98E1741-55D6-4867-B65A-9228041888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60136CE-3E65-407D-A91C-15B249365B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BEECD9A-3F18-47AE-86CD-352CA82B0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4E1CD-9A68-4C14-A1F1-09D4D6FF52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01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A900A53-3696-4FF9-8DA8-48F50542FB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0FE856D7-EC14-4DB6-A4A8-EAE28DF032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639ADD19-47CC-4A92-8E40-C630EDB523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89679-8943-4CEC-95EB-D4C6B4973A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77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B19AADD-729E-4CC4-87C4-8180BF8865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0B7ED97-CEDC-4FF4-86A3-089AD153D2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62B1A0A-E36D-4FE5-B796-CCD334F797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2DD27-63AA-45D8-8B90-925DB01B7D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72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EB749D3-A900-4649-9A1E-EA3E247E81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4FA4AD7-2FF2-4733-AD8F-2D61CA5B1E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CEB2458-890C-4829-A2FC-A26D8F3444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2496F-DD43-4B58-A7BD-A9A59C928C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46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B3680F-01C5-42F7-9F21-AAF6EAE0342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9C0ABDA-AE9A-458C-A5F0-AF3156B778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F7C558E-D036-4B5D-B4BC-F1F3A640876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D093E39-1EDD-4F1F-99A8-518FC22EE98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0DA9913-1305-4668-9F7E-87ADC31974F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EE97CAA-8A97-4A83-AEA7-AC73FAE194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F3D4E55-96B1-483E-A0BA-895E90A944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22ADEF61-CD93-45F1-9AF1-F642BF703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263CD2CF-934C-47C3-BEA9-D42317B75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5E4D0399-2031-483A-9FA2-8AFE1538E3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02AF569D-44E3-4E4F-9024-238BF14722F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0B88CB28-F848-4422-9284-69E4935E65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E411472-3BA6-4188-AD8E-F3773A15C8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9000"/>
        <a:buFont typeface="Wingdings" panose="05000000000000000000" pitchFamily="2" charset="2"/>
        <a:buChar char="q"/>
        <a:defRPr kumimoji="1" sz="2800">
          <a:solidFill>
            <a:srgbClr val="3333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kumimoji="1" sz="2400">
          <a:solidFill>
            <a:srgbClr val="FF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tags" Target="../tags/tag11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5" Type="http://schemas.openxmlformats.org/officeDocument/2006/relationships/tags" Target="../tags/tag102.xml"/><Relationship Id="rId15" Type="http://schemas.openxmlformats.org/officeDocument/2006/relationships/tags" Target="../tags/tag112.xml"/><Relationship Id="rId10" Type="http://schemas.openxmlformats.org/officeDocument/2006/relationships/tags" Target="../tags/tag107.xml"/><Relationship Id="rId19" Type="http://schemas.openxmlformats.org/officeDocument/2006/relationships/image" Target="../media/image1.tmp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tags" Target="../tags/tag131.xml"/><Relationship Id="rId2" Type="http://schemas.openxmlformats.org/officeDocument/2006/relationships/tags" Target="../tags/tag116.xml"/><Relationship Id="rId16" Type="http://schemas.openxmlformats.org/officeDocument/2006/relationships/tags" Target="../tags/tag130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5" Type="http://schemas.openxmlformats.org/officeDocument/2006/relationships/tags" Target="../tags/tag129.xml"/><Relationship Id="rId10" Type="http://schemas.openxmlformats.org/officeDocument/2006/relationships/tags" Target="../tags/tag124.xml"/><Relationship Id="rId19" Type="http://schemas.openxmlformats.org/officeDocument/2006/relationships/image" Target="../media/image1.tmp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tags" Target="../tags/tag14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tags" Target="../tags/tag143.xml"/><Relationship Id="rId17" Type="http://schemas.openxmlformats.org/officeDocument/2006/relationships/tags" Target="../tags/tag148.xml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10" Type="http://schemas.openxmlformats.org/officeDocument/2006/relationships/tags" Target="../tags/tag141.xml"/><Relationship Id="rId19" Type="http://schemas.openxmlformats.org/officeDocument/2006/relationships/image" Target="../media/image1.tmp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tags" Target="../tags/tag16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17" Type="http://schemas.openxmlformats.org/officeDocument/2006/relationships/tags" Target="../tags/tag165.xml"/><Relationship Id="rId2" Type="http://schemas.openxmlformats.org/officeDocument/2006/relationships/tags" Target="../tags/tag150.xml"/><Relationship Id="rId16" Type="http://schemas.openxmlformats.org/officeDocument/2006/relationships/tags" Target="../tags/tag164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5" Type="http://schemas.openxmlformats.org/officeDocument/2006/relationships/tags" Target="../tags/tag153.xml"/><Relationship Id="rId15" Type="http://schemas.openxmlformats.org/officeDocument/2006/relationships/tags" Target="../tags/tag163.xml"/><Relationship Id="rId10" Type="http://schemas.openxmlformats.org/officeDocument/2006/relationships/tags" Target="../tags/tag158.xml"/><Relationship Id="rId19" Type="http://schemas.openxmlformats.org/officeDocument/2006/relationships/image" Target="../media/image1.tmp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tags" Target="../tags/tag16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tags" Target="../tags/tag17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12" Type="http://schemas.openxmlformats.org/officeDocument/2006/relationships/tags" Target="../tags/tag177.xml"/><Relationship Id="rId17" Type="http://schemas.openxmlformats.org/officeDocument/2006/relationships/tags" Target="../tags/tag182.xml"/><Relationship Id="rId2" Type="http://schemas.openxmlformats.org/officeDocument/2006/relationships/tags" Target="../tags/tag167.xml"/><Relationship Id="rId16" Type="http://schemas.openxmlformats.org/officeDocument/2006/relationships/tags" Target="../tags/tag181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tags" Target="../tags/tag176.xml"/><Relationship Id="rId5" Type="http://schemas.openxmlformats.org/officeDocument/2006/relationships/tags" Target="../tags/tag170.xml"/><Relationship Id="rId15" Type="http://schemas.openxmlformats.org/officeDocument/2006/relationships/tags" Target="../tags/tag180.xml"/><Relationship Id="rId10" Type="http://schemas.openxmlformats.org/officeDocument/2006/relationships/tags" Target="../tags/tag175.xml"/><Relationship Id="rId19" Type="http://schemas.openxmlformats.org/officeDocument/2006/relationships/image" Target="../media/image1.tmp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4" Type="http://schemas.openxmlformats.org/officeDocument/2006/relationships/tags" Target="../tags/tag1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13" Type="http://schemas.openxmlformats.org/officeDocument/2006/relationships/tags" Target="../tags/tag195.xml"/><Relationship Id="rId18" Type="http://schemas.openxmlformats.org/officeDocument/2006/relationships/notesSlide" Target="../notesSlides/notesSlide6.xml"/><Relationship Id="rId3" Type="http://schemas.openxmlformats.org/officeDocument/2006/relationships/tags" Target="../tags/tag185.xml"/><Relationship Id="rId21" Type="http://schemas.openxmlformats.org/officeDocument/2006/relationships/image" Target="../media/image1.tmp"/><Relationship Id="rId7" Type="http://schemas.openxmlformats.org/officeDocument/2006/relationships/tags" Target="../tags/tag189.xml"/><Relationship Id="rId12" Type="http://schemas.openxmlformats.org/officeDocument/2006/relationships/tags" Target="../tags/tag194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84.xml"/><Relationship Id="rId16" Type="http://schemas.openxmlformats.org/officeDocument/2006/relationships/tags" Target="../tags/tag198.xml"/><Relationship Id="rId20" Type="http://schemas.openxmlformats.org/officeDocument/2006/relationships/image" Target="../media/image3.emf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tags" Target="../tags/tag193.xml"/><Relationship Id="rId5" Type="http://schemas.openxmlformats.org/officeDocument/2006/relationships/tags" Target="../tags/tag187.xml"/><Relationship Id="rId15" Type="http://schemas.openxmlformats.org/officeDocument/2006/relationships/tags" Target="../tags/tag197.xml"/><Relationship Id="rId10" Type="http://schemas.openxmlformats.org/officeDocument/2006/relationships/tags" Target="../tags/tag192.xml"/><Relationship Id="rId19" Type="http://schemas.openxmlformats.org/officeDocument/2006/relationships/image" Target="../media/image2.emf"/><Relationship Id="rId4" Type="http://schemas.openxmlformats.org/officeDocument/2006/relationships/tags" Target="../tags/tag186.xml"/><Relationship Id="rId9" Type="http://schemas.openxmlformats.org/officeDocument/2006/relationships/tags" Target="../tags/tag191.xml"/><Relationship Id="rId14" Type="http://schemas.openxmlformats.org/officeDocument/2006/relationships/tags" Target="../tags/tag19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7.xml"/><Relationship Id="rId3" Type="http://schemas.openxmlformats.org/officeDocument/2006/relationships/slide" Target="slide8.xml"/><Relationship Id="rId7" Type="http://schemas.openxmlformats.org/officeDocument/2006/relationships/slide" Target="slide5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5" Type="http://schemas.openxmlformats.org/officeDocument/2006/relationships/slide" Target="slide47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13" Type="http://schemas.openxmlformats.org/officeDocument/2006/relationships/tags" Target="../tags/tag210.xml"/><Relationship Id="rId18" Type="http://schemas.openxmlformats.org/officeDocument/2006/relationships/tags" Target="../tags/tag215.xml"/><Relationship Id="rId3" Type="http://schemas.openxmlformats.org/officeDocument/2006/relationships/tags" Target="../tags/tag200.xml"/><Relationship Id="rId21" Type="http://schemas.openxmlformats.org/officeDocument/2006/relationships/package" Target="../embeddings/Microsoft_Visio_Drawing.vsdx"/><Relationship Id="rId7" Type="http://schemas.openxmlformats.org/officeDocument/2006/relationships/tags" Target="../tags/tag204.xml"/><Relationship Id="rId12" Type="http://schemas.openxmlformats.org/officeDocument/2006/relationships/tags" Target="../tags/tag209.xml"/><Relationship Id="rId17" Type="http://schemas.openxmlformats.org/officeDocument/2006/relationships/tags" Target="../tags/tag214.xml"/><Relationship Id="rId25" Type="http://schemas.openxmlformats.org/officeDocument/2006/relationships/image" Target="../media/image1.tmp"/><Relationship Id="rId2" Type="http://schemas.openxmlformats.org/officeDocument/2006/relationships/tags" Target="../tags/tag199.xml"/><Relationship Id="rId16" Type="http://schemas.openxmlformats.org/officeDocument/2006/relationships/tags" Target="../tags/tag213.xml"/><Relationship Id="rId20" Type="http://schemas.openxmlformats.org/officeDocument/2006/relationships/notesSlide" Target="../notesSlides/notesSlide8.xml"/><Relationship Id="rId1" Type="http://schemas.openxmlformats.org/officeDocument/2006/relationships/vmlDrawing" Target="../drawings/vmlDrawing1.vml"/><Relationship Id="rId6" Type="http://schemas.openxmlformats.org/officeDocument/2006/relationships/tags" Target="../tags/tag203.xml"/><Relationship Id="rId11" Type="http://schemas.openxmlformats.org/officeDocument/2006/relationships/tags" Target="../tags/tag208.xml"/><Relationship Id="rId24" Type="http://schemas.openxmlformats.org/officeDocument/2006/relationships/image" Target="../media/image5.emf"/><Relationship Id="rId5" Type="http://schemas.openxmlformats.org/officeDocument/2006/relationships/tags" Target="../tags/tag202.xml"/><Relationship Id="rId15" Type="http://schemas.openxmlformats.org/officeDocument/2006/relationships/tags" Target="../tags/tag212.xml"/><Relationship Id="rId23" Type="http://schemas.openxmlformats.org/officeDocument/2006/relationships/package" Target="../embeddings/Microsoft_Visio_Drawing1.vsdx"/><Relationship Id="rId10" Type="http://schemas.openxmlformats.org/officeDocument/2006/relationships/tags" Target="../tags/tag207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01.xml"/><Relationship Id="rId9" Type="http://schemas.openxmlformats.org/officeDocument/2006/relationships/tags" Target="../tags/tag206.xml"/><Relationship Id="rId14" Type="http://schemas.openxmlformats.org/officeDocument/2006/relationships/tags" Target="../tags/tag211.xml"/><Relationship Id="rId22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22.xml"/><Relationship Id="rId13" Type="http://schemas.openxmlformats.org/officeDocument/2006/relationships/tags" Target="../tags/tag227.xml"/><Relationship Id="rId18" Type="http://schemas.openxmlformats.org/officeDocument/2006/relationships/tags" Target="../tags/tag232.xml"/><Relationship Id="rId26" Type="http://schemas.openxmlformats.org/officeDocument/2006/relationships/image" Target="../media/image1.tmp"/><Relationship Id="rId3" Type="http://schemas.openxmlformats.org/officeDocument/2006/relationships/tags" Target="../tags/tag217.xml"/><Relationship Id="rId21" Type="http://schemas.openxmlformats.org/officeDocument/2006/relationships/package" Target="../embeddings/Microsoft_Visio_Drawing2.vsdx"/><Relationship Id="rId7" Type="http://schemas.openxmlformats.org/officeDocument/2006/relationships/tags" Target="../tags/tag221.xml"/><Relationship Id="rId12" Type="http://schemas.openxmlformats.org/officeDocument/2006/relationships/tags" Target="../tags/tag226.xml"/><Relationship Id="rId17" Type="http://schemas.openxmlformats.org/officeDocument/2006/relationships/tags" Target="../tags/tag231.xml"/><Relationship Id="rId25" Type="http://schemas.openxmlformats.org/officeDocument/2006/relationships/slide" Target="slide2.xml"/><Relationship Id="rId2" Type="http://schemas.openxmlformats.org/officeDocument/2006/relationships/tags" Target="../tags/tag216.xml"/><Relationship Id="rId16" Type="http://schemas.openxmlformats.org/officeDocument/2006/relationships/tags" Target="../tags/tag230.xml"/><Relationship Id="rId20" Type="http://schemas.openxmlformats.org/officeDocument/2006/relationships/notesSlide" Target="../notesSlides/notesSlide9.xml"/><Relationship Id="rId1" Type="http://schemas.openxmlformats.org/officeDocument/2006/relationships/vmlDrawing" Target="../drawings/vmlDrawing2.vml"/><Relationship Id="rId6" Type="http://schemas.openxmlformats.org/officeDocument/2006/relationships/tags" Target="../tags/tag220.xml"/><Relationship Id="rId11" Type="http://schemas.openxmlformats.org/officeDocument/2006/relationships/tags" Target="../tags/tag225.xml"/><Relationship Id="rId24" Type="http://schemas.openxmlformats.org/officeDocument/2006/relationships/image" Target="../media/image6.emf"/><Relationship Id="rId5" Type="http://schemas.openxmlformats.org/officeDocument/2006/relationships/tags" Target="../tags/tag219.xml"/><Relationship Id="rId15" Type="http://schemas.openxmlformats.org/officeDocument/2006/relationships/tags" Target="../tags/tag229.xml"/><Relationship Id="rId23" Type="http://schemas.openxmlformats.org/officeDocument/2006/relationships/package" Target="../embeddings/Microsoft_Visio_Drawing3.vsdx"/><Relationship Id="rId10" Type="http://schemas.openxmlformats.org/officeDocument/2006/relationships/tags" Target="../tags/tag224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18.xml"/><Relationship Id="rId9" Type="http://schemas.openxmlformats.org/officeDocument/2006/relationships/tags" Target="../tags/tag223.xml"/><Relationship Id="rId14" Type="http://schemas.openxmlformats.org/officeDocument/2006/relationships/tags" Target="../tags/tag228.xml"/><Relationship Id="rId22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tags" Target="../tags/tag24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12" Type="http://schemas.openxmlformats.org/officeDocument/2006/relationships/tags" Target="../tags/tag244.xml"/><Relationship Id="rId17" Type="http://schemas.openxmlformats.org/officeDocument/2006/relationships/tags" Target="../tags/tag249.xml"/><Relationship Id="rId2" Type="http://schemas.openxmlformats.org/officeDocument/2006/relationships/tags" Target="../tags/tag234.xml"/><Relationship Id="rId16" Type="http://schemas.openxmlformats.org/officeDocument/2006/relationships/tags" Target="../tags/tag248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5" Type="http://schemas.openxmlformats.org/officeDocument/2006/relationships/tags" Target="../tags/tag237.xml"/><Relationship Id="rId15" Type="http://schemas.openxmlformats.org/officeDocument/2006/relationships/tags" Target="../tags/tag247.xml"/><Relationship Id="rId10" Type="http://schemas.openxmlformats.org/officeDocument/2006/relationships/tags" Target="../tags/tag242.xml"/><Relationship Id="rId19" Type="http://schemas.openxmlformats.org/officeDocument/2006/relationships/image" Target="../media/image1.tmp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tags" Target="../tags/tag24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57.xml"/><Relationship Id="rId13" Type="http://schemas.openxmlformats.org/officeDocument/2006/relationships/tags" Target="../tags/tag26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52.xml"/><Relationship Id="rId7" Type="http://schemas.openxmlformats.org/officeDocument/2006/relationships/tags" Target="../tags/tag256.xml"/><Relationship Id="rId12" Type="http://schemas.openxmlformats.org/officeDocument/2006/relationships/tags" Target="../tags/tag261.xml"/><Relationship Id="rId17" Type="http://schemas.openxmlformats.org/officeDocument/2006/relationships/tags" Target="../tags/tag266.xml"/><Relationship Id="rId2" Type="http://schemas.openxmlformats.org/officeDocument/2006/relationships/tags" Target="../tags/tag251.xml"/><Relationship Id="rId16" Type="http://schemas.openxmlformats.org/officeDocument/2006/relationships/tags" Target="../tags/tag265.xml"/><Relationship Id="rId1" Type="http://schemas.openxmlformats.org/officeDocument/2006/relationships/tags" Target="../tags/tag250.xml"/><Relationship Id="rId6" Type="http://schemas.openxmlformats.org/officeDocument/2006/relationships/tags" Target="../tags/tag255.xml"/><Relationship Id="rId11" Type="http://schemas.openxmlformats.org/officeDocument/2006/relationships/tags" Target="../tags/tag260.xml"/><Relationship Id="rId5" Type="http://schemas.openxmlformats.org/officeDocument/2006/relationships/tags" Target="../tags/tag254.xml"/><Relationship Id="rId15" Type="http://schemas.openxmlformats.org/officeDocument/2006/relationships/tags" Target="../tags/tag264.xml"/><Relationship Id="rId10" Type="http://schemas.openxmlformats.org/officeDocument/2006/relationships/tags" Target="../tags/tag259.xml"/><Relationship Id="rId19" Type="http://schemas.openxmlformats.org/officeDocument/2006/relationships/image" Target="../media/image1.tmp"/><Relationship Id="rId4" Type="http://schemas.openxmlformats.org/officeDocument/2006/relationships/tags" Target="../tags/tag253.xml"/><Relationship Id="rId9" Type="http://schemas.openxmlformats.org/officeDocument/2006/relationships/tags" Target="../tags/tag258.xml"/><Relationship Id="rId14" Type="http://schemas.openxmlformats.org/officeDocument/2006/relationships/tags" Target="../tags/tag26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tmp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74.xml"/><Relationship Id="rId13" Type="http://schemas.openxmlformats.org/officeDocument/2006/relationships/tags" Target="../tags/tag27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69.xml"/><Relationship Id="rId7" Type="http://schemas.openxmlformats.org/officeDocument/2006/relationships/tags" Target="../tags/tag273.xml"/><Relationship Id="rId12" Type="http://schemas.openxmlformats.org/officeDocument/2006/relationships/tags" Target="../tags/tag278.xml"/><Relationship Id="rId17" Type="http://schemas.openxmlformats.org/officeDocument/2006/relationships/tags" Target="../tags/tag283.xml"/><Relationship Id="rId2" Type="http://schemas.openxmlformats.org/officeDocument/2006/relationships/tags" Target="../tags/tag268.xml"/><Relationship Id="rId16" Type="http://schemas.openxmlformats.org/officeDocument/2006/relationships/tags" Target="../tags/tag282.xml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11" Type="http://schemas.openxmlformats.org/officeDocument/2006/relationships/tags" Target="../tags/tag277.xml"/><Relationship Id="rId5" Type="http://schemas.openxmlformats.org/officeDocument/2006/relationships/tags" Target="../tags/tag271.xml"/><Relationship Id="rId15" Type="http://schemas.openxmlformats.org/officeDocument/2006/relationships/tags" Target="../tags/tag281.xml"/><Relationship Id="rId10" Type="http://schemas.openxmlformats.org/officeDocument/2006/relationships/tags" Target="../tags/tag276.xml"/><Relationship Id="rId19" Type="http://schemas.openxmlformats.org/officeDocument/2006/relationships/image" Target="../media/image1.tmp"/><Relationship Id="rId4" Type="http://schemas.openxmlformats.org/officeDocument/2006/relationships/tags" Target="../tags/tag270.xml"/><Relationship Id="rId9" Type="http://schemas.openxmlformats.org/officeDocument/2006/relationships/tags" Target="../tags/tag275.xml"/><Relationship Id="rId14" Type="http://schemas.openxmlformats.org/officeDocument/2006/relationships/tags" Target="../tags/tag28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13" Type="http://schemas.openxmlformats.org/officeDocument/2006/relationships/tags" Target="../tags/tag29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86.xml"/><Relationship Id="rId21" Type="http://schemas.openxmlformats.org/officeDocument/2006/relationships/image" Target="../media/image1.tmp"/><Relationship Id="rId7" Type="http://schemas.openxmlformats.org/officeDocument/2006/relationships/tags" Target="../tags/tag290.xml"/><Relationship Id="rId12" Type="http://schemas.openxmlformats.org/officeDocument/2006/relationships/tags" Target="../tags/tag295.xml"/><Relationship Id="rId17" Type="http://schemas.openxmlformats.org/officeDocument/2006/relationships/tags" Target="../tags/tag300.xml"/><Relationship Id="rId2" Type="http://schemas.openxmlformats.org/officeDocument/2006/relationships/tags" Target="../tags/tag285.xml"/><Relationship Id="rId16" Type="http://schemas.openxmlformats.org/officeDocument/2006/relationships/tags" Target="../tags/tag299.xml"/><Relationship Id="rId20" Type="http://schemas.openxmlformats.org/officeDocument/2006/relationships/image" Target="../media/image8.png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11" Type="http://schemas.openxmlformats.org/officeDocument/2006/relationships/tags" Target="../tags/tag294.xml"/><Relationship Id="rId5" Type="http://schemas.openxmlformats.org/officeDocument/2006/relationships/tags" Target="../tags/tag288.xml"/><Relationship Id="rId15" Type="http://schemas.openxmlformats.org/officeDocument/2006/relationships/tags" Target="../tags/tag298.xml"/><Relationship Id="rId10" Type="http://schemas.openxmlformats.org/officeDocument/2006/relationships/tags" Target="../tags/tag293.xml"/><Relationship Id="rId19" Type="http://schemas.openxmlformats.org/officeDocument/2006/relationships/image" Target="../media/image7.png"/><Relationship Id="rId4" Type="http://schemas.openxmlformats.org/officeDocument/2006/relationships/tags" Target="../tags/tag287.xml"/><Relationship Id="rId9" Type="http://schemas.openxmlformats.org/officeDocument/2006/relationships/tags" Target="../tags/tag292.xml"/><Relationship Id="rId14" Type="http://schemas.openxmlformats.org/officeDocument/2006/relationships/tags" Target="../tags/tag29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3" Type="http://schemas.openxmlformats.org/officeDocument/2006/relationships/tags" Target="../tags/tag24.xml"/><Relationship Id="rId21" Type="http://schemas.openxmlformats.org/officeDocument/2006/relationships/tags" Target="../tags/tag42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tags" Target="../tags/tag41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image" Target="../media/image1.tmp"/><Relationship Id="rId10" Type="http://schemas.openxmlformats.org/officeDocument/2006/relationships/tags" Target="../tags/tag31.xml"/><Relationship Id="rId19" Type="http://schemas.openxmlformats.org/officeDocument/2006/relationships/tags" Target="../tags/tag40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308.xml"/><Relationship Id="rId13" Type="http://schemas.openxmlformats.org/officeDocument/2006/relationships/tags" Target="../tags/tag3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03.xml"/><Relationship Id="rId7" Type="http://schemas.openxmlformats.org/officeDocument/2006/relationships/tags" Target="../tags/tag307.xml"/><Relationship Id="rId12" Type="http://schemas.openxmlformats.org/officeDocument/2006/relationships/tags" Target="../tags/tag312.xml"/><Relationship Id="rId17" Type="http://schemas.openxmlformats.org/officeDocument/2006/relationships/tags" Target="../tags/tag317.xml"/><Relationship Id="rId2" Type="http://schemas.openxmlformats.org/officeDocument/2006/relationships/tags" Target="../tags/tag302.xml"/><Relationship Id="rId16" Type="http://schemas.openxmlformats.org/officeDocument/2006/relationships/tags" Target="../tags/tag316.xml"/><Relationship Id="rId1" Type="http://schemas.openxmlformats.org/officeDocument/2006/relationships/tags" Target="../tags/tag301.xml"/><Relationship Id="rId6" Type="http://schemas.openxmlformats.org/officeDocument/2006/relationships/tags" Target="../tags/tag306.xml"/><Relationship Id="rId11" Type="http://schemas.openxmlformats.org/officeDocument/2006/relationships/tags" Target="../tags/tag311.xml"/><Relationship Id="rId5" Type="http://schemas.openxmlformats.org/officeDocument/2006/relationships/tags" Target="../tags/tag305.xml"/><Relationship Id="rId15" Type="http://schemas.openxmlformats.org/officeDocument/2006/relationships/tags" Target="../tags/tag315.xml"/><Relationship Id="rId10" Type="http://schemas.openxmlformats.org/officeDocument/2006/relationships/tags" Target="../tags/tag310.xml"/><Relationship Id="rId19" Type="http://schemas.openxmlformats.org/officeDocument/2006/relationships/image" Target="../media/image1.tmp"/><Relationship Id="rId4" Type="http://schemas.openxmlformats.org/officeDocument/2006/relationships/tags" Target="../tags/tag304.xml"/><Relationship Id="rId9" Type="http://schemas.openxmlformats.org/officeDocument/2006/relationships/tags" Target="../tags/tag309.xml"/><Relationship Id="rId14" Type="http://schemas.openxmlformats.org/officeDocument/2006/relationships/tags" Target="../tags/tag31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325.xml"/><Relationship Id="rId13" Type="http://schemas.openxmlformats.org/officeDocument/2006/relationships/tags" Target="../tags/tag3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12" Type="http://schemas.openxmlformats.org/officeDocument/2006/relationships/tags" Target="../tags/tag329.xml"/><Relationship Id="rId17" Type="http://schemas.openxmlformats.org/officeDocument/2006/relationships/tags" Target="../tags/tag334.xml"/><Relationship Id="rId2" Type="http://schemas.openxmlformats.org/officeDocument/2006/relationships/tags" Target="../tags/tag319.xml"/><Relationship Id="rId16" Type="http://schemas.openxmlformats.org/officeDocument/2006/relationships/tags" Target="../tags/tag333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11" Type="http://schemas.openxmlformats.org/officeDocument/2006/relationships/tags" Target="../tags/tag328.xml"/><Relationship Id="rId5" Type="http://schemas.openxmlformats.org/officeDocument/2006/relationships/tags" Target="../tags/tag322.xml"/><Relationship Id="rId15" Type="http://schemas.openxmlformats.org/officeDocument/2006/relationships/tags" Target="../tags/tag332.xml"/><Relationship Id="rId10" Type="http://schemas.openxmlformats.org/officeDocument/2006/relationships/tags" Target="../tags/tag327.xml"/><Relationship Id="rId19" Type="http://schemas.openxmlformats.org/officeDocument/2006/relationships/image" Target="../media/image1.tmp"/><Relationship Id="rId4" Type="http://schemas.openxmlformats.org/officeDocument/2006/relationships/tags" Target="../tags/tag321.xml"/><Relationship Id="rId9" Type="http://schemas.openxmlformats.org/officeDocument/2006/relationships/tags" Target="../tags/tag326.xml"/><Relationship Id="rId14" Type="http://schemas.openxmlformats.org/officeDocument/2006/relationships/tags" Target="../tags/tag33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tags" Target="../tags/tag3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37.xml"/><Relationship Id="rId7" Type="http://schemas.openxmlformats.org/officeDocument/2006/relationships/tags" Target="../tags/tag341.xml"/><Relationship Id="rId12" Type="http://schemas.openxmlformats.org/officeDocument/2006/relationships/tags" Target="../tags/tag346.xml"/><Relationship Id="rId17" Type="http://schemas.openxmlformats.org/officeDocument/2006/relationships/tags" Target="../tags/tag351.xml"/><Relationship Id="rId2" Type="http://schemas.openxmlformats.org/officeDocument/2006/relationships/tags" Target="../tags/tag336.xml"/><Relationship Id="rId16" Type="http://schemas.openxmlformats.org/officeDocument/2006/relationships/tags" Target="../tags/tag350.xml"/><Relationship Id="rId1" Type="http://schemas.openxmlformats.org/officeDocument/2006/relationships/tags" Target="../tags/tag335.xml"/><Relationship Id="rId6" Type="http://schemas.openxmlformats.org/officeDocument/2006/relationships/tags" Target="../tags/tag340.xml"/><Relationship Id="rId11" Type="http://schemas.openxmlformats.org/officeDocument/2006/relationships/tags" Target="../tags/tag345.xml"/><Relationship Id="rId5" Type="http://schemas.openxmlformats.org/officeDocument/2006/relationships/tags" Target="../tags/tag339.xml"/><Relationship Id="rId15" Type="http://schemas.openxmlformats.org/officeDocument/2006/relationships/tags" Target="../tags/tag349.xml"/><Relationship Id="rId10" Type="http://schemas.openxmlformats.org/officeDocument/2006/relationships/tags" Target="../tags/tag344.xml"/><Relationship Id="rId19" Type="http://schemas.openxmlformats.org/officeDocument/2006/relationships/image" Target="../media/image1.tmp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tags" Target="../tags/tag34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359.xml"/><Relationship Id="rId13" Type="http://schemas.openxmlformats.org/officeDocument/2006/relationships/tags" Target="../tags/tag36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54.xml"/><Relationship Id="rId7" Type="http://schemas.openxmlformats.org/officeDocument/2006/relationships/tags" Target="../tags/tag358.xml"/><Relationship Id="rId12" Type="http://schemas.openxmlformats.org/officeDocument/2006/relationships/tags" Target="../tags/tag363.xml"/><Relationship Id="rId17" Type="http://schemas.openxmlformats.org/officeDocument/2006/relationships/tags" Target="../tags/tag368.xml"/><Relationship Id="rId2" Type="http://schemas.openxmlformats.org/officeDocument/2006/relationships/tags" Target="../tags/tag353.xml"/><Relationship Id="rId16" Type="http://schemas.openxmlformats.org/officeDocument/2006/relationships/tags" Target="../tags/tag367.xml"/><Relationship Id="rId20" Type="http://schemas.openxmlformats.org/officeDocument/2006/relationships/image" Target="../media/image1.tmp"/><Relationship Id="rId1" Type="http://schemas.openxmlformats.org/officeDocument/2006/relationships/tags" Target="../tags/tag352.xml"/><Relationship Id="rId6" Type="http://schemas.openxmlformats.org/officeDocument/2006/relationships/tags" Target="../tags/tag357.xml"/><Relationship Id="rId11" Type="http://schemas.openxmlformats.org/officeDocument/2006/relationships/tags" Target="../tags/tag362.xml"/><Relationship Id="rId5" Type="http://schemas.openxmlformats.org/officeDocument/2006/relationships/tags" Target="../tags/tag356.xml"/><Relationship Id="rId15" Type="http://schemas.openxmlformats.org/officeDocument/2006/relationships/tags" Target="../tags/tag366.xml"/><Relationship Id="rId10" Type="http://schemas.openxmlformats.org/officeDocument/2006/relationships/tags" Target="../tags/tag361.xml"/><Relationship Id="rId19" Type="http://schemas.openxmlformats.org/officeDocument/2006/relationships/slide" Target="slide2.xml"/><Relationship Id="rId4" Type="http://schemas.openxmlformats.org/officeDocument/2006/relationships/tags" Target="../tags/tag355.xml"/><Relationship Id="rId9" Type="http://schemas.openxmlformats.org/officeDocument/2006/relationships/tags" Target="../tags/tag360.xml"/><Relationship Id="rId14" Type="http://schemas.openxmlformats.org/officeDocument/2006/relationships/tags" Target="../tags/tag36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18" Type="http://schemas.openxmlformats.org/officeDocument/2006/relationships/tags" Target="../tags/tag60.xml"/><Relationship Id="rId3" Type="http://schemas.openxmlformats.org/officeDocument/2006/relationships/tags" Target="../tags/tag45.xml"/><Relationship Id="rId21" Type="http://schemas.openxmlformats.org/officeDocument/2006/relationships/tags" Target="../tags/tag63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0" Type="http://schemas.openxmlformats.org/officeDocument/2006/relationships/tags" Target="../tags/tag62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23" Type="http://schemas.openxmlformats.org/officeDocument/2006/relationships/image" Target="../media/image1.tmp"/><Relationship Id="rId10" Type="http://schemas.openxmlformats.org/officeDocument/2006/relationships/tags" Target="../tags/tag52.xml"/><Relationship Id="rId19" Type="http://schemas.openxmlformats.org/officeDocument/2006/relationships/tags" Target="../tags/tag61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Relationship Id="rId22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376.xml"/><Relationship Id="rId13" Type="http://schemas.openxmlformats.org/officeDocument/2006/relationships/tags" Target="../tags/tag38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1.xml"/><Relationship Id="rId7" Type="http://schemas.openxmlformats.org/officeDocument/2006/relationships/tags" Target="../tags/tag375.xml"/><Relationship Id="rId12" Type="http://schemas.openxmlformats.org/officeDocument/2006/relationships/tags" Target="../tags/tag380.xml"/><Relationship Id="rId17" Type="http://schemas.openxmlformats.org/officeDocument/2006/relationships/tags" Target="../tags/tag385.xml"/><Relationship Id="rId2" Type="http://schemas.openxmlformats.org/officeDocument/2006/relationships/tags" Target="../tags/tag370.xml"/><Relationship Id="rId16" Type="http://schemas.openxmlformats.org/officeDocument/2006/relationships/tags" Target="../tags/tag384.xml"/><Relationship Id="rId20" Type="http://schemas.openxmlformats.org/officeDocument/2006/relationships/image" Target="../media/image1.tmp"/><Relationship Id="rId1" Type="http://schemas.openxmlformats.org/officeDocument/2006/relationships/tags" Target="../tags/tag369.xml"/><Relationship Id="rId6" Type="http://schemas.openxmlformats.org/officeDocument/2006/relationships/tags" Target="../tags/tag374.xml"/><Relationship Id="rId11" Type="http://schemas.openxmlformats.org/officeDocument/2006/relationships/tags" Target="../tags/tag379.xml"/><Relationship Id="rId5" Type="http://schemas.openxmlformats.org/officeDocument/2006/relationships/tags" Target="../tags/tag373.xml"/><Relationship Id="rId15" Type="http://schemas.openxmlformats.org/officeDocument/2006/relationships/tags" Target="../tags/tag383.xml"/><Relationship Id="rId10" Type="http://schemas.openxmlformats.org/officeDocument/2006/relationships/tags" Target="../tags/tag378.xml"/><Relationship Id="rId19" Type="http://schemas.openxmlformats.org/officeDocument/2006/relationships/slide" Target="slide2.xml"/><Relationship Id="rId4" Type="http://schemas.openxmlformats.org/officeDocument/2006/relationships/tags" Target="../tags/tag372.xml"/><Relationship Id="rId9" Type="http://schemas.openxmlformats.org/officeDocument/2006/relationships/tags" Target="../tags/tag377.xml"/><Relationship Id="rId14" Type="http://schemas.openxmlformats.org/officeDocument/2006/relationships/tags" Target="../tags/tag38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10" Type="http://schemas.openxmlformats.org/officeDocument/2006/relationships/tags" Target="../tags/tag73.xml"/><Relationship Id="rId19" Type="http://schemas.openxmlformats.org/officeDocument/2006/relationships/image" Target="../media/image1.tmp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image" Target="../media/image1.tmp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19" Type="http://schemas.openxmlformats.org/officeDocument/2006/relationships/slide" Target="slide2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AC1B4ED-F0C9-4853-98E4-F2CA023E2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743200"/>
            <a:ext cx="7793037" cy="1143000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复习要点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54BAC16-1EE6-40F6-82F0-41BC576DA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正则表达式基本概念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F1DAC9B-B9FE-4234-9CEE-7550D758F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字母表、符号串、语言</a:t>
            </a:r>
          </a:p>
          <a:p>
            <a:pPr eaLnBrk="1" hangingPunct="1"/>
            <a:r>
              <a:rPr lang="zh-CN" altLang="en-US" dirty="0"/>
              <a:t>符号串（集合）的运算</a:t>
            </a:r>
          </a:p>
          <a:p>
            <a:pPr eaLnBrk="1" hangingPunct="1"/>
            <a:r>
              <a:rPr lang="zh-CN" altLang="en-US" dirty="0"/>
              <a:t>正则表达式递归定义：</a:t>
            </a:r>
            <a:r>
              <a:rPr lang="en-US" altLang="zh-CN" dirty="0"/>
              <a:t>|</a:t>
            </a:r>
            <a:r>
              <a:rPr lang="zh-CN" altLang="en-US" dirty="0"/>
              <a:t>、连接、*、</a:t>
            </a:r>
            <a:r>
              <a:rPr lang="en-US" altLang="zh-CN" dirty="0"/>
              <a:t>()</a:t>
            </a:r>
            <a:endParaRPr lang="zh-CN" altLang="en-US" dirty="0"/>
          </a:p>
          <a:p>
            <a:pPr eaLnBrk="1" hangingPunct="1"/>
            <a:r>
              <a:rPr lang="zh-CN" altLang="en-US" dirty="0"/>
              <a:t>正则式运算法则，等价</a:t>
            </a:r>
          </a:p>
          <a:p>
            <a:pPr eaLnBrk="1" hangingPunct="1"/>
            <a:r>
              <a:rPr lang="zh-CN" altLang="en-US" dirty="0"/>
              <a:t>正则定义</a:t>
            </a:r>
          </a:p>
          <a:p>
            <a:pPr eaLnBrk="1" hangingPunct="1"/>
            <a:r>
              <a:rPr lang="zh-CN" altLang="en-US" dirty="0"/>
              <a:t>符号简写：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?</a:t>
            </a:r>
            <a:r>
              <a:rPr lang="zh-CN" altLang="en-US" dirty="0"/>
              <a:t>、</a:t>
            </a:r>
            <a:r>
              <a:rPr lang="en-US" altLang="zh-CN" dirty="0"/>
              <a:t>[]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</a:t>
            </a:r>
            <a:r>
              <a:rPr lang="en-US" altLang="zh-CN" dirty="0"/>
              <a:t>^</a:t>
            </a:r>
            <a:r>
              <a:rPr lang="zh-CN" altLang="en-US" dirty="0"/>
              <a:t>、</a:t>
            </a:r>
            <a:r>
              <a:rPr lang="en-US" altLang="zh-CN" dirty="0"/>
              <a:t>{}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F7C1B-4187-4289-ABF1-7420E2B2A4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pt-BR" altLang="zh-CN" dirty="0"/>
              <a:t>FIRST(</a:t>
            </a:r>
            <a:r>
              <a:rPr lang="en-US" altLang="zh-CN" b="1" dirty="0">
                <a:latin typeface="Symbol" panose="05050102010706020507" pitchFamily="18" charset="2"/>
              </a:rPr>
              <a:t>a</a:t>
            </a:r>
            <a:r>
              <a:rPr lang="pt-BR" altLang="zh-CN" dirty="0"/>
              <a:t>)={</a:t>
            </a:r>
            <a:r>
              <a:rPr lang="pt-BR" altLang="zh-CN" b="1" dirty="0">
                <a:latin typeface="Symbol" panose="05050102010706020507" pitchFamily="18" charset="2"/>
              </a:rPr>
              <a:t>e</a:t>
            </a:r>
            <a:r>
              <a:rPr lang="pt-BR" altLang="zh-CN" dirty="0"/>
              <a:t>}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2600" dirty="0">
                <a:solidFill>
                  <a:srgbClr val="000000"/>
                </a:solidFill>
                <a:latin typeface="Symbol" panose="05050102010706020507" pitchFamily="18" charset="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表示</a:t>
            </a: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A136B-A6A5-4A17-B5AD-068FBB15BA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字母表中符号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47FA49-5144-46DD-A30F-94107824AB1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长度为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的符号串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9DCD8-0707-4444-80BA-DF0D9425EE3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空集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2361B9-48E5-4FF0-8D9A-962B910BF0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包含一个长度为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的符号串的集合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F2A9F9-122F-4D0C-AA8C-6C86978506A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000B96C-1440-417D-83BA-4A15CAADFD8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16464E6-14A3-4E25-9345-8DD8D2BB3CD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EDB098-739B-4034-89C6-A62B136BBA1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BF23C8F-0DEE-4829-9268-87610271750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914678-0FE1-454B-A5B6-769FB7B70E1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1537FBA-5E97-4F8F-AC96-552C8960C8E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9A93680-633C-43B6-AFEE-1600860535A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8DF2086-C804-4CA4-96ED-19DF3269A10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395E984-2DAB-4D31-B50F-1C1C57B3334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C16571-1CFD-4F39-AC7E-37D694B7D86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638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F7C1B-4187-4289-ABF1-7420E2B2A4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dirty="0" err="1"/>
              <a:t>s,t,p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是相同字母表上的正则表达式，则下面正确的是</a:t>
            </a: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A136B-A6A5-4A17-B5AD-068FBB15BA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47FA49-5144-46DD-A30F-94107824AB1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(s | t)p=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sp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|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tp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9DCD8-0707-4444-80BA-DF0D9425EE3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 | p=(s | p)(t | p)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2361B9-48E5-4FF0-8D9A-962B910BF0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(s | t)*=s* | t*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F2A9F9-122F-4D0C-AA8C-6C86978506A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000B96C-1440-417D-83BA-4A15CAADFD8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16464E6-14A3-4E25-9345-8DD8D2BB3CD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EDB098-739B-4034-89C6-A62B136BBA1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BF23C8F-0DEE-4829-9268-87610271750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914678-0FE1-454B-A5B6-769FB7B70E1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1537FBA-5E97-4F8F-AC96-552C8960C8E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9A93680-633C-43B6-AFEE-1600860535A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8DF2086-C804-4CA4-96ED-19DF3269A10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395E984-2DAB-4D31-B50F-1C1C57B3334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C16571-1CFD-4F39-AC7E-37D694B7D86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858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F95946A-C938-4F1A-AD1C-3743303BEF54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A2830-3563-40F8-873E-4B532D067AD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设计正则表达式，接受首尾符号不同的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串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8AC370-B81D-4DBF-A42F-C34F3A605F7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DEF1B-2FA4-40EE-A045-F09BC376268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F9FCA4-5194-40C1-9630-0FEE596130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13900" y="623731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DB9AED-43FE-47D2-B700-3328046E06E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779000" y="127000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(0(0*1)</a:t>
            </a:r>
            <a:r>
              <a:rPr lang="en-US" altLang="zh-CN" sz="2000" baseline="30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 | (1(1*0)</a:t>
            </a:r>
            <a:r>
              <a:rPr lang="en-US" altLang="zh-CN" sz="2000" baseline="30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0825D5-C61C-449D-9547-4B47D19DB9F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>
              <a:extLst>
                <a:ext uri="{FF2B5EF4-FFF2-40B4-BE49-F238E27FC236}">
                  <a16:creationId xmlns:a16="http://schemas.microsoft.com/office/drawing/2014/main" id="{069A6FF9-FAC8-4FAA-81DC-CDC52C1D6B1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markBlock">
              <a:extLst>
                <a:ext uri="{FF2B5EF4-FFF2-40B4-BE49-F238E27FC236}">
                  <a16:creationId xmlns:a16="http://schemas.microsoft.com/office/drawing/2014/main" id="{2C4F978E-2389-406D-87D7-60383792C6C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RemarkTitleText">
              <a:extLst>
                <a:ext uri="{FF2B5EF4-FFF2-40B4-BE49-F238E27FC236}">
                  <a16:creationId xmlns:a16="http://schemas.microsoft.com/office/drawing/2014/main" id="{124F4237-8B66-43E4-81BE-D864D10F5D9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321AEF-C2F8-4C05-8DDF-44F49FEAC886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6F491E6-C074-4FB1-9A27-BBACB0FD6DE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737950E-CB63-4B32-916D-5C0B7E058A0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B0DA9D7-A88F-4439-8293-7294CCFF9AE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6FBFDC0-210E-40F5-864A-02D21D3091F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6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CB9FE25-038D-40C8-B2DF-F7DA4029F96F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9045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522EC1E-55B4-42EB-B775-DA7905270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有限自动机基本概念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7404270-5425-4CDE-AFD7-92BB48F3E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6482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非确定有限自动机，</a:t>
            </a:r>
            <a:r>
              <a:rPr lang="en-US" altLang="zh-CN" sz="2800" dirty="0"/>
              <a:t>NFA</a:t>
            </a:r>
          </a:p>
          <a:p>
            <a:pPr lvl="1" eaLnBrk="1" hangingPunct="1"/>
            <a:r>
              <a:rPr lang="zh-CN" altLang="en-US" sz="2400" dirty="0"/>
              <a:t>五元组，</a:t>
            </a:r>
            <a:r>
              <a:rPr lang="en-US" altLang="zh-CN" sz="2400" dirty="0"/>
              <a:t>M = { S, Σ, δ, s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 F }</a:t>
            </a:r>
            <a:br>
              <a:rPr lang="en-US" altLang="zh-CN" sz="2400" dirty="0"/>
            </a:br>
            <a:r>
              <a:rPr lang="en-US" altLang="zh-CN" sz="2400" dirty="0"/>
              <a:t>δ: S×Σ</a:t>
            </a:r>
            <a:r>
              <a:rPr kumimoji="0" lang="en-US" altLang="zh-CN" sz="2400" dirty="0">
                <a:sym typeface="Symbol" panose="05050102010706020507" pitchFamily="18" charset="2"/>
              </a:rPr>
              <a:t>{</a:t>
            </a:r>
            <a:r>
              <a:rPr kumimoji="0" lang="en-US" altLang="zh-CN" sz="2400" dirty="0">
                <a:latin typeface="Symbol" panose="05050102010706020507" pitchFamily="18" charset="2"/>
                <a:sym typeface="Symbol" panose="05050102010706020507" pitchFamily="18" charset="2"/>
              </a:rPr>
              <a:t>e</a:t>
            </a:r>
            <a:r>
              <a:rPr kumimoji="0" lang="en-US" altLang="zh-CN" sz="2400" dirty="0">
                <a:sym typeface="Symbol" panose="05050102010706020507" pitchFamily="18" charset="2"/>
              </a:rPr>
              <a:t>}</a:t>
            </a:r>
            <a:r>
              <a:rPr kumimoji="0" lang="en-US" altLang="zh-CN" sz="2000" dirty="0">
                <a:sym typeface="Symbol" panose="05050102010706020507" pitchFamily="18" charset="2"/>
              </a:rPr>
              <a:t> </a:t>
            </a:r>
            <a:r>
              <a:rPr kumimoji="0" lang="en-US" altLang="zh-CN" sz="2400" dirty="0">
                <a:sym typeface="Symbol" panose="05050102010706020507" pitchFamily="18" charset="2"/>
              </a:rPr>
              <a:t>2</a:t>
            </a:r>
            <a:r>
              <a:rPr kumimoji="0" lang="en-US" altLang="zh-CN" sz="2400" baseline="30000" dirty="0">
                <a:sym typeface="Symbol" panose="05050102010706020507" pitchFamily="18" charset="2"/>
              </a:rPr>
              <a:t>S</a:t>
            </a:r>
          </a:p>
          <a:p>
            <a:pPr lvl="1" eaLnBrk="1" hangingPunct="1"/>
            <a:r>
              <a:rPr kumimoji="0" lang="zh-CN" altLang="en-US" sz="2400" dirty="0">
                <a:sym typeface="Symbol" panose="05050102010706020507" pitchFamily="18" charset="2"/>
              </a:rPr>
              <a:t>工作方式</a:t>
            </a:r>
            <a:endParaRPr kumimoji="0" lang="zh-CN" altLang="en-US" sz="2400" baseline="30000" dirty="0">
              <a:sym typeface="Symbol" panose="05050102010706020507" pitchFamily="18" charset="2"/>
            </a:endParaRPr>
          </a:p>
          <a:p>
            <a:pPr eaLnBrk="1" hangingPunct="1"/>
            <a:r>
              <a:rPr kumimoji="0" lang="zh-CN" altLang="en-US" sz="2800" dirty="0">
                <a:sym typeface="Symbol" panose="05050102010706020507" pitchFamily="18" charset="2"/>
              </a:rPr>
              <a:t>确定有限自动机，</a:t>
            </a:r>
            <a:r>
              <a:rPr kumimoji="0" lang="en-US" altLang="zh-CN" sz="2800" dirty="0">
                <a:sym typeface="Symbol" panose="05050102010706020507" pitchFamily="18" charset="2"/>
              </a:rPr>
              <a:t>DFA</a:t>
            </a:r>
          </a:p>
          <a:p>
            <a:pPr lvl="1" eaLnBrk="1" hangingPunct="1"/>
            <a:r>
              <a:rPr lang="en-US" altLang="zh-CN" sz="2400" dirty="0"/>
              <a:t>δ: S×Σ</a:t>
            </a:r>
            <a:r>
              <a:rPr kumimoji="0" lang="en-US" altLang="zh-CN" sz="2400" dirty="0">
                <a:sym typeface="Symbol" panose="05050102010706020507" pitchFamily="18" charset="2"/>
              </a:rPr>
              <a:t> S</a:t>
            </a:r>
          </a:p>
          <a:p>
            <a:pPr lvl="1" eaLnBrk="1" hangingPunct="1"/>
            <a:r>
              <a:rPr kumimoji="0" lang="zh-CN" altLang="en-US" sz="2400" dirty="0">
                <a:sym typeface="Symbol" panose="05050102010706020507" pitchFamily="18" charset="2"/>
              </a:rPr>
              <a:t>工作方式</a:t>
            </a:r>
            <a:endParaRPr kumimoji="0" lang="en-US" altLang="zh-CN" sz="2400" dirty="0">
              <a:sym typeface="Symbol" panose="05050102010706020507" pitchFamily="18" charset="2"/>
            </a:endParaRPr>
          </a:p>
          <a:p>
            <a:pPr eaLnBrk="1" hangingPunct="1"/>
            <a:r>
              <a:rPr kumimoji="0" lang="zh-CN" altLang="en-US" sz="2800" dirty="0">
                <a:sym typeface="Symbol" panose="05050102010706020507" pitchFamily="18" charset="2"/>
              </a:rPr>
              <a:t>表示方式</a:t>
            </a:r>
            <a:endParaRPr kumimoji="0" lang="en-US" altLang="zh-CN" sz="2800" dirty="0">
              <a:sym typeface="Symbol" panose="05050102010706020507" pitchFamily="18" charset="2"/>
            </a:endParaRPr>
          </a:p>
          <a:p>
            <a:pPr lvl="1" eaLnBrk="1" hangingPunct="1"/>
            <a:r>
              <a:rPr kumimoji="0" lang="zh-CN" altLang="en-US" sz="2400" dirty="0">
                <a:sym typeface="Symbol" panose="05050102010706020507" pitchFamily="18" charset="2"/>
              </a:rPr>
              <a:t>五元组</a:t>
            </a:r>
            <a:endParaRPr kumimoji="0" lang="en-US" altLang="zh-CN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kumimoji="0" lang="zh-CN" altLang="en-US" sz="2400" dirty="0">
                <a:sym typeface="Symbol" panose="05050102010706020507" pitchFamily="18" charset="2"/>
              </a:rPr>
              <a:t>状态转换图：节点（状态）、边的含义</a:t>
            </a:r>
            <a:br>
              <a:rPr kumimoji="0" lang="en-US" altLang="zh-CN" sz="2400" dirty="0">
                <a:sym typeface="Symbol" panose="05050102010706020507" pitchFamily="18" charset="2"/>
              </a:rPr>
            </a:br>
            <a:r>
              <a:rPr kumimoji="0"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符号串集合！</a:t>
            </a:r>
            <a:endParaRPr kumimoji="0"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 eaLnBrk="1" hangingPunct="1"/>
            <a:r>
              <a:rPr kumimoji="0" lang="zh-CN" altLang="en-US" sz="2400" dirty="0">
                <a:sym typeface="Symbol" panose="05050102010706020507" pitchFamily="18" charset="2"/>
              </a:rPr>
              <a:t>状态转换矩阵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F7C1B-4187-4289-ABF1-7420E2B2A4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我们倾向于使用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DFA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而非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NFA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构造词法分析器，是因为</a:t>
            </a: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A136B-A6A5-4A17-B5AD-068FBB15BA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DFA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空间占用优于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NFA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47FA49-5144-46DD-A30F-94107824AB1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DFA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时间复杂性优于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NFA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9DCD8-0707-4444-80BA-DF0D9425EE3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以上皆对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2361B9-48E5-4FF0-8D9A-962B910BF0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以上皆错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F2A9F9-122F-4D0C-AA8C-6C86978506A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000B96C-1440-417D-83BA-4A15CAADFD8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16464E6-14A3-4E25-9345-8DD8D2BB3CD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EDB098-739B-4034-89C6-A62B136BBA1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BF23C8F-0DEE-4829-9268-87610271750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914678-0FE1-454B-A5B6-769FB7B70E1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1537FBA-5E97-4F8F-AC96-552C8960C8E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9A93680-633C-43B6-AFEE-1600860535A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8DF2086-C804-4CA4-96ED-19DF3269A10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395E984-2DAB-4D31-B50F-1C1C57B3334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C16571-1CFD-4F39-AC7E-37D694B7D86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7493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F95946A-C938-4F1A-AD1C-3743303BEF54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A2830-3563-40F8-873E-4B532D067AD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设计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DFA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，接受能被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整除的八进制数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8AC370-B81D-4DBF-A42F-C34F3A605F7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DEF1B-2FA4-40EE-A045-F09BC376268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F9FCA4-5194-40C1-9630-0FEE596130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13900" y="6207695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DB9AED-43FE-47D2-B700-3328046E06E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779000" y="1270000"/>
            <a:ext cx="3332480" cy="4093428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2000" dirty="0"/>
              <a:t>S</a:t>
            </a:r>
            <a:r>
              <a:rPr lang="zh-CN" altLang="en-US" sz="2000" dirty="0"/>
              <a:t>：除</a:t>
            </a:r>
            <a:r>
              <a:rPr lang="en-US" altLang="zh-CN" sz="2000" dirty="0"/>
              <a:t>3</a:t>
            </a:r>
            <a:r>
              <a:rPr lang="zh-CN" altLang="en-US" sz="2000" dirty="0"/>
              <a:t>余</a:t>
            </a:r>
            <a:r>
              <a:rPr lang="en-US" altLang="zh-CN" sz="2000" dirty="0"/>
              <a:t>0</a:t>
            </a:r>
          </a:p>
          <a:p>
            <a:r>
              <a:rPr lang="en-US" altLang="zh-CN" sz="2000" dirty="0"/>
              <a:t>A</a:t>
            </a:r>
            <a:r>
              <a:rPr lang="zh-CN" altLang="en-US" sz="2000" dirty="0"/>
              <a:t>：除</a:t>
            </a:r>
            <a:r>
              <a:rPr lang="en-US" altLang="zh-CN" sz="2000" dirty="0"/>
              <a:t>3</a:t>
            </a:r>
            <a:r>
              <a:rPr lang="zh-CN" altLang="en-US" sz="2000" dirty="0"/>
              <a:t>余</a:t>
            </a:r>
            <a:r>
              <a:rPr lang="en-US" altLang="zh-CN" sz="2000" dirty="0"/>
              <a:t>1</a:t>
            </a:r>
          </a:p>
          <a:p>
            <a:r>
              <a:rPr lang="en-US" altLang="zh-CN" sz="2000" dirty="0"/>
              <a:t>B</a:t>
            </a:r>
            <a:r>
              <a:rPr lang="zh-CN" altLang="en-US" sz="2000" dirty="0"/>
              <a:t>：除</a:t>
            </a:r>
            <a:r>
              <a:rPr lang="en-US" altLang="zh-CN" sz="2000" dirty="0"/>
              <a:t>3</a:t>
            </a:r>
            <a:r>
              <a:rPr lang="zh-CN" altLang="en-US" sz="2000" dirty="0"/>
              <a:t>余</a:t>
            </a:r>
            <a:r>
              <a:rPr lang="en-US" altLang="zh-CN" sz="2000" dirty="0"/>
              <a:t>2</a:t>
            </a:r>
          </a:p>
          <a:p>
            <a:r>
              <a:rPr lang="en-US" altLang="zh-CN" sz="2000" dirty="0"/>
              <a:t>move(S, 0/3/6)=S</a:t>
            </a:r>
            <a:endParaRPr lang="zh-CN" altLang="zh-CN" sz="2000" dirty="0"/>
          </a:p>
          <a:p>
            <a:r>
              <a:rPr lang="en-US" altLang="zh-CN" sz="2000" dirty="0"/>
              <a:t>move(S, 1/4/7)=A</a:t>
            </a:r>
            <a:endParaRPr lang="zh-CN" altLang="zh-CN" sz="2000" dirty="0"/>
          </a:p>
          <a:p>
            <a:r>
              <a:rPr lang="en-US" altLang="zh-CN" sz="2000" dirty="0"/>
              <a:t>move(S, 2/5)=B</a:t>
            </a:r>
            <a:endParaRPr lang="zh-CN" altLang="zh-CN" sz="2000" dirty="0"/>
          </a:p>
          <a:p>
            <a:r>
              <a:rPr lang="en-US" altLang="zh-CN" sz="2000" dirty="0"/>
              <a:t>move(A, 1/4/7)=S</a:t>
            </a:r>
            <a:endParaRPr lang="zh-CN" altLang="zh-CN" sz="2000" dirty="0"/>
          </a:p>
          <a:p>
            <a:r>
              <a:rPr lang="en-US" altLang="zh-CN" sz="2000" dirty="0"/>
              <a:t>move(A, 0/3/6)=B</a:t>
            </a:r>
            <a:endParaRPr lang="zh-CN" altLang="zh-CN" sz="2000" dirty="0"/>
          </a:p>
          <a:p>
            <a:r>
              <a:rPr lang="en-US" altLang="zh-CN" sz="2000" dirty="0"/>
              <a:t>move(A, 2/5)=A</a:t>
            </a:r>
            <a:endParaRPr lang="zh-CN" altLang="zh-CN" sz="2000" dirty="0"/>
          </a:p>
          <a:p>
            <a:r>
              <a:rPr lang="en-US" altLang="zh-CN" sz="2000" dirty="0"/>
              <a:t>move(B, 2/5)=S</a:t>
            </a:r>
            <a:endParaRPr lang="zh-CN" altLang="zh-CN" sz="2000" dirty="0"/>
          </a:p>
          <a:p>
            <a:r>
              <a:rPr lang="en-US" altLang="zh-CN" sz="2000" dirty="0"/>
              <a:t>move(B, 1/4/7)=B</a:t>
            </a:r>
            <a:endParaRPr lang="zh-CN" altLang="zh-CN" sz="2000" dirty="0"/>
          </a:p>
          <a:p>
            <a:r>
              <a:rPr lang="en-US" altLang="zh-CN" sz="2000" dirty="0"/>
              <a:t>move(B, 0/3/6)=A</a:t>
            </a:r>
            <a:endParaRPr lang="zh-CN" altLang="zh-CN" sz="2000" dirty="0"/>
          </a:p>
          <a:p>
            <a:r>
              <a:rPr lang="en-US" altLang="zh-CN" sz="2000" dirty="0"/>
              <a:t>S</a:t>
            </a:r>
            <a:r>
              <a:rPr lang="zh-CN" altLang="zh-CN" sz="2000" dirty="0"/>
              <a:t>为终态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0825D5-C61C-449D-9547-4B47D19DB9F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>
              <a:extLst>
                <a:ext uri="{FF2B5EF4-FFF2-40B4-BE49-F238E27FC236}">
                  <a16:creationId xmlns:a16="http://schemas.microsoft.com/office/drawing/2014/main" id="{069A6FF9-FAC8-4FAA-81DC-CDC52C1D6B1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markBlock">
              <a:extLst>
                <a:ext uri="{FF2B5EF4-FFF2-40B4-BE49-F238E27FC236}">
                  <a16:creationId xmlns:a16="http://schemas.microsoft.com/office/drawing/2014/main" id="{2C4F978E-2389-406D-87D7-60383792C6C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RemarkTitleText">
              <a:extLst>
                <a:ext uri="{FF2B5EF4-FFF2-40B4-BE49-F238E27FC236}">
                  <a16:creationId xmlns:a16="http://schemas.microsoft.com/office/drawing/2014/main" id="{124F4237-8B66-43E4-81BE-D864D10F5D9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321AEF-C2F8-4C05-8DDF-44F49FEAC886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6F491E6-C074-4FB1-9A27-BBACB0FD6DE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737950E-CB63-4B32-916D-5C0B7E058A0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B0DA9D7-A88F-4439-8293-7294CCFF9AE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6FBFDC0-210E-40F5-864A-02D21D3091F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6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CB9FE25-038D-40C8-B2DF-F7DA4029F96F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6466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FE33224-924A-44AA-A453-92E7A7D97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正则式</a:t>
            </a:r>
            <a:r>
              <a:rPr lang="zh-CN" altLang="en-US">
                <a:sym typeface="Wingdings" panose="05000000000000000000" pitchFamily="2" charset="2"/>
              </a:rPr>
              <a:t></a:t>
            </a:r>
            <a:r>
              <a:rPr lang="en-US" altLang="zh-CN">
                <a:sym typeface="Wingdings" panose="05000000000000000000" pitchFamily="2" charset="2"/>
              </a:rPr>
              <a:t>NFA</a:t>
            </a:r>
            <a:endParaRPr lang="en-US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F877037-6C84-42A2-8710-1CD756B13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正则式</a:t>
            </a:r>
            <a:r>
              <a:rPr lang="en-US" altLang="zh-CN" dirty="0"/>
              <a:t>——</a:t>
            </a:r>
            <a:r>
              <a:rPr lang="zh-CN" altLang="en-US" dirty="0"/>
              <a:t>静态描述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自动机</a:t>
            </a:r>
            <a:r>
              <a:rPr lang="en-US" altLang="zh-CN" dirty="0"/>
              <a:t>——</a:t>
            </a:r>
            <a:r>
              <a:rPr lang="zh-CN" altLang="en-US" dirty="0"/>
              <a:t>动态识别；</a:t>
            </a:r>
            <a:r>
              <a:rPr lang="en-US" altLang="zh-CN" dirty="0"/>
              <a:t>DFA</a:t>
            </a:r>
            <a:r>
              <a:rPr lang="zh-CN" altLang="en-US" dirty="0"/>
              <a:t>时间复杂性更优，</a:t>
            </a:r>
            <a:r>
              <a:rPr lang="en-US" altLang="zh-CN" dirty="0"/>
              <a:t>NFA</a:t>
            </a:r>
            <a:r>
              <a:rPr lang="zh-CN" altLang="en-US" dirty="0"/>
              <a:t>转换更方便</a:t>
            </a:r>
            <a:r>
              <a:rPr lang="en-US" altLang="zh-CN" dirty="0"/>
              <a:t>——</a:t>
            </a:r>
            <a:r>
              <a:rPr lang="zh-CN" altLang="en-US" dirty="0"/>
              <a:t>中间桥梁</a:t>
            </a:r>
            <a:endParaRPr lang="en-US" altLang="zh-CN" dirty="0"/>
          </a:p>
          <a:p>
            <a:pPr eaLnBrk="1" hangingPunct="1"/>
            <a:r>
              <a:rPr lang="en-US" altLang="zh-CN" dirty="0"/>
              <a:t>Thompson</a:t>
            </a:r>
            <a:r>
              <a:rPr lang="zh-CN" altLang="en-US" dirty="0"/>
              <a:t>构造法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语法制导翻译方法</a:t>
            </a:r>
          </a:p>
          <a:p>
            <a:pPr lvl="1" eaLnBrk="1" hangingPunct="1"/>
            <a:r>
              <a:rPr lang="zh-CN" altLang="en-US" dirty="0"/>
              <a:t>基本正则式</a:t>
            </a:r>
            <a:r>
              <a:rPr lang="zh-CN" altLang="en-US" dirty="0">
                <a:sym typeface="Wingdings" panose="05000000000000000000" pitchFamily="2" charset="2"/>
              </a:rPr>
              <a:t>基本</a:t>
            </a:r>
            <a:r>
              <a:rPr lang="en-US" altLang="zh-CN" dirty="0">
                <a:sym typeface="Wingdings" panose="05000000000000000000" pitchFamily="2" charset="2"/>
              </a:rPr>
              <a:t>NFA</a:t>
            </a:r>
          </a:p>
          <a:p>
            <a:pPr lvl="1" eaLnBrk="1" hangingPunct="1"/>
            <a:r>
              <a:rPr lang="zh-CN" altLang="en-US" dirty="0">
                <a:sym typeface="Wingdings" panose="05000000000000000000" pitchFamily="2" charset="2"/>
              </a:rPr>
              <a:t>正则式操作</a:t>
            </a:r>
            <a:r>
              <a:rPr lang="en-US" altLang="zh-CN" dirty="0">
                <a:sym typeface="Wingdings" panose="05000000000000000000" pitchFamily="2" charset="2"/>
              </a:rPr>
              <a:t>NFA</a:t>
            </a:r>
            <a:r>
              <a:rPr lang="zh-CN" altLang="en-US" dirty="0">
                <a:sym typeface="Wingdings" panose="05000000000000000000" pitchFamily="2" charset="2"/>
              </a:rPr>
              <a:t>组合构造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66549F-1A80-4A55-8428-3D61B22B5BAE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A2830-3563-40F8-873E-4B532D067AD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对正则表达式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(a | b*)*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Thompson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构造法转换为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NFA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8AC370-B81D-4DBF-A42F-C34F3A605F7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DEF1B-2FA4-40EE-A045-F09BC376268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F9FCA4-5194-40C1-9630-0FEE596130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13900" y="6309320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0825D5-C61C-449D-9547-4B47D19DB9F2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>
              <a:extLst>
                <a:ext uri="{FF2B5EF4-FFF2-40B4-BE49-F238E27FC236}">
                  <a16:creationId xmlns:a16="http://schemas.microsoft.com/office/drawing/2014/main" id="{069A6FF9-FAC8-4FAA-81DC-CDC52C1D6B1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markBlock">
              <a:extLst>
                <a:ext uri="{FF2B5EF4-FFF2-40B4-BE49-F238E27FC236}">
                  <a16:creationId xmlns:a16="http://schemas.microsoft.com/office/drawing/2014/main" id="{2C4F978E-2389-406D-87D7-60383792C6C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RemarkTitleText">
              <a:extLst>
                <a:ext uri="{FF2B5EF4-FFF2-40B4-BE49-F238E27FC236}">
                  <a16:creationId xmlns:a16="http://schemas.microsoft.com/office/drawing/2014/main" id="{124F4237-8B66-43E4-81BE-D864D10F5D9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7" name="Rectangle 4">
            <a:extLst>
              <a:ext uri="{FF2B5EF4-FFF2-40B4-BE49-F238E27FC236}">
                <a16:creationId xmlns:a16="http://schemas.microsoft.com/office/drawing/2014/main" id="{4BF54639-043D-4FB3-941F-15144074E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B46A493-359A-46D7-AB49-F13ED06074C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49460" y="1412776"/>
            <a:ext cx="3627120" cy="108680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4F13B56-94D1-4DB9-97BA-EDBBD897D78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11752" y="2841679"/>
            <a:ext cx="2466975" cy="40005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1D321AEF-C2F8-4C05-8DDF-44F49FEAC88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6F491E6-C074-4FB1-9A27-BBACB0FD6DE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737950E-CB63-4B32-916D-5C0B7E058A0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B0DA9D7-A88F-4439-8293-7294CCFF9AE9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6FBFDC0-210E-40F5-864A-02D21D3091FE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8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CB9FE25-038D-40C8-B2DF-F7DA4029F96F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8543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1BB7E7B-0457-4129-84B7-AD71A70F2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NFA</a:t>
            </a:r>
            <a:r>
              <a:rPr lang="en-US" altLang="zh-CN">
                <a:sym typeface="Wingdings" panose="05000000000000000000" pitchFamily="2" charset="2"/>
              </a:rPr>
              <a:t>DFA——</a:t>
            </a:r>
            <a:r>
              <a:rPr lang="zh-CN" altLang="en-US"/>
              <a:t>子集构造法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26BA42F-E804-4590-B23C-E6D3DDB95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ym typeface="Wingdings" panose="05000000000000000000" pitchFamily="2" charset="2"/>
              </a:rPr>
              <a:t>得到的</a:t>
            </a:r>
            <a:r>
              <a:rPr lang="en-US" altLang="zh-CN" sz="2800" dirty="0">
                <a:sym typeface="Wingdings" panose="05000000000000000000" pitchFamily="2" charset="2"/>
              </a:rPr>
              <a:t>NFA</a:t>
            </a:r>
            <a:r>
              <a:rPr lang="zh-CN" altLang="en-US" sz="2800" dirty="0">
                <a:sym typeface="Wingdings" panose="05000000000000000000" pitchFamily="2" charset="2"/>
              </a:rPr>
              <a:t>与原</a:t>
            </a:r>
            <a:r>
              <a:rPr lang="en-US" altLang="zh-CN" sz="2800" dirty="0">
                <a:sym typeface="Wingdings" panose="05000000000000000000" pitchFamily="2" charset="2"/>
              </a:rPr>
              <a:t>DFA</a:t>
            </a:r>
            <a:r>
              <a:rPr lang="zh-CN" altLang="en-US" sz="2800" dirty="0">
                <a:sym typeface="Wingdings" panose="05000000000000000000" pitchFamily="2" charset="2"/>
              </a:rPr>
              <a:t>等价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任何符号串</a:t>
            </a:r>
            <a:r>
              <a:rPr lang="en-US" altLang="zh-CN" sz="2800" dirty="0">
                <a:sym typeface="Wingdings" panose="05000000000000000000" pitchFamily="2" charset="2"/>
              </a:rPr>
              <a:t>x</a:t>
            </a:r>
            <a:r>
              <a:rPr lang="zh-CN" altLang="en-US" sz="2800" dirty="0">
                <a:sym typeface="Wingdings" panose="05000000000000000000" pitchFamily="2" charset="2"/>
              </a:rPr>
              <a:t>在</a:t>
            </a:r>
            <a:r>
              <a:rPr lang="en-US" altLang="zh-CN" sz="2800" dirty="0">
                <a:sym typeface="Wingdings" panose="05000000000000000000" pitchFamily="2" charset="2"/>
              </a:rPr>
              <a:t>DFA</a:t>
            </a:r>
            <a:r>
              <a:rPr lang="zh-CN" altLang="en-US" sz="2800" dirty="0">
                <a:sym typeface="Wingdings" panose="05000000000000000000" pitchFamily="2" charset="2"/>
              </a:rPr>
              <a:t>识别结果（单个状态）</a:t>
            </a:r>
            <a:r>
              <a:rPr lang="zh-CN" altLang="en-US" sz="2800" dirty="0">
                <a:solidFill>
                  <a:srgbClr val="000000"/>
                </a:solidFill>
                <a:sym typeface="Wingdings" panose="05000000000000000000" pitchFamily="2" charset="2"/>
              </a:rPr>
              <a:t>≡在</a:t>
            </a:r>
            <a:r>
              <a:rPr lang="en-US" altLang="zh-CN" sz="2800" dirty="0">
                <a:sym typeface="Wingdings" panose="05000000000000000000" pitchFamily="2" charset="2"/>
              </a:rPr>
              <a:t>NFA</a:t>
            </a:r>
            <a:r>
              <a:rPr lang="zh-CN" altLang="en-US" sz="2800" dirty="0">
                <a:sym typeface="Wingdings" panose="05000000000000000000" pitchFamily="2" charset="2"/>
              </a:rPr>
              <a:t>识别结果（状态集合）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用</a:t>
            </a:r>
            <a:r>
              <a:rPr lang="en-US" altLang="zh-CN" sz="2800" dirty="0">
                <a:sym typeface="Wingdings" panose="05000000000000000000" pitchFamily="2" charset="2"/>
              </a:rPr>
              <a:t>NFA</a:t>
            </a:r>
            <a:r>
              <a:rPr lang="zh-CN" altLang="en-US" sz="2800" dirty="0">
                <a:sym typeface="Wingdings" panose="05000000000000000000" pitchFamily="2" charset="2"/>
              </a:rPr>
              <a:t>状态子集表示</a:t>
            </a:r>
            <a:r>
              <a:rPr lang="en-US" altLang="zh-CN" sz="2800" dirty="0">
                <a:sym typeface="Wingdings" panose="05000000000000000000" pitchFamily="2" charset="2"/>
              </a:rPr>
              <a:t>DFA</a:t>
            </a:r>
            <a:r>
              <a:rPr lang="zh-CN" altLang="en-US" sz="2800" dirty="0">
                <a:sym typeface="Wingdings" panose="05000000000000000000" pitchFamily="2" charset="2"/>
              </a:rPr>
              <a:t>来实现</a:t>
            </a:r>
            <a:r>
              <a:rPr lang="en-US" altLang="zh-CN" sz="2800" dirty="0">
                <a:sym typeface="Wingdings" panose="05000000000000000000" pitchFamily="2" charset="2"/>
              </a:rPr>
              <a:t>DFA</a:t>
            </a:r>
            <a:r>
              <a:rPr lang="zh-CN" altLang="en-US" sz="2800" dirty="0">
                <a:sym typeface="Wingdings" panose="05000000000000000000" pitchFamily="2" charset="2"/>
              </a:rPr>
              <a:t>构造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不可能穷举所有可能的“</a:t>
            </a:r>
            <a:r>
              <a:rPr lang="en-US" altLang="zh-CN" sz="2800" dirty="0">
                <a:sym typeface="Wingdings" panose="05000000000000000000" pitchFamily="2" charset="2"/>
              </a:rPr>
              <a:t>x</a:t>
            </a:r>
            <a:r>
              <a:rPr lang="zh-CN" altLang="en-US" sz="2800" dirty="0">
                <a:sym typeface="Wingdings" panose="05000000000000000000" pitchFamily="2" charset="2"/>
              </a:rPr>
              <a:t>”</a:t>
            </a:r>
            <a:r>
              <a:rPr lang="en-US" altLang="zh-CN" sz="2800" dirty="0">
                <a:sym typeface="Wingdings" panose="05000000000000000000" pitchFamily="2" charset="2"/>
              </a:rPr>
              <a:t>——</a:t>
            </a:r>
            <a:r>
              <a:rPr lang="zh-CN" altLang="en-US" sz="2800" dirty="0">
                <a:sym typeface="Wingdings" panose="05000000000000000000" pitchFamily="2" charset="2"/>
              </a:rPr>
              <a:t>由简单到复杂：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长度为</a:t>
            </a:r>
            <a:r>
              <a:rPr lang="en-US" altLang="zh-CN" sz="2800" dirty="0">
                <a:sym typeface="Wingdings" panose="05000000000000000000" pitchFamily="2" charset="2"/>
              </a:rPr>
              <a:t>0</a:t>
            </a:r>
            <a:r>
              <a:rPr lang="zh-CN" altLang="en-US" sz="2800" dirty="0">
                <a:sym typeface="Wingdings" panose="05000000000000000000" pitchFamily="2" charset="2"/>
              </a:rPr>
              <a:t>、长度为</a:t>
            </a:r>
            <a:r>
              <a:rPr lang="en-US" altLang="zh-CN" sz="2800" dirty="0"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sym typeface="Wingdings" panose="05000000000000000000" pitchFamily="2" charset="2"/>
              </a:rPr>
              <a:t>、</a:t>
            </a:r>
            <a:r>
              <a:rPr lang="en-US" altLang="zh-CN" sz="2800" dirty="0">
                <a:sym typeface="Wingdings" panose="05000000000000000000" pitchFamily="2" charset="2"/>
              </a:rPr>
              <a:t>…</a:t>
            </a:r>
            <a:r>
              <a:rPr lang="zh-CN" altLang="en-US" sz="2800" dirty="0">
                <a:sym typeface="Wingdings" panose="05000000000000000000" pitchFamily="2" charset="2"/>
              </a:rPr>
              <a:t>，长度为</a:t>
            </a:r>
            <a:r>
              <a:rPr lang="en-US" altLang="zh-CN" sz="2800" dirty="0">
                <a:sym typeface="Wingdings" panose="05000000000000000000" pitchFamily="2" charset="2"/>
              </a:rPr>
              <a:t>k+1</a:t>
            </a:r>
            <a:r>
              <a:rPr lang="zh-CN" altLang="en-US" sz="2800" dirty="0">
                <a:sym typeface="Wingdings" panose="05000000000000000000" pitchFamily="2" charset="2"/>
              </a:rPr>
              <a:t>的符号串看作长度为</a:t>
            </a:r>
            <a:r>
              <a:rPr lang="en-US" altLang="zh-CN" sz="2800" dirty="0">
                <a:sym typeface="Wingdings" panose="05000000000000000000" pitchFamily="2" charset="2"/>
              </a:rPr>
              <a:t>k</a:t>
            </a:r>
            <a:r>
              <a:rPr lang="zh-CN" altLang="en-US" sz="2800" dirty="0">
                <a:sym typeface="Wingdings" panose="05000000000000000000" pitchFamily="2" charset="2"/>
              </a:rPr>
              <a:t>的拼接一个符号</a:t>
            </a:r>
            <a:endParaRPr lang="en-US" altLang="zh-CN" sz="2800" dirty="0">
              <a:sym typeface="Wingdings" panose="05000000000000000000" pitchFamily="2" charset="2"/>
            </a:endParaRP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C7FE33AF-BD9B-4CA8-A089-B2FEDA29C9F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725144"/>
            <a:ext cx="6781800" cy="685800"/>
            <a:chOff x="720" y="1632"/>
            <a:chExt cx="4272" cy="432"/>
          </a:xfrm>
        </p:grpSpPr>
        <p:grpSp>
          <p:nvGrpSpPr>
            <p:cNvPr id="26642" name="Group 22">
              <a:extLst>
                <a:ext uri="{FF2B5EF4-FFF2-40B4-BE49-F238E27FC236}">
                  <a16:creationId xmlns:a16="http://schemas.microsoft.com/office/drawing/2014/main" id="{7B12F10B-C53A-4C21-B883-271565BA3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1700"/>
              <a:ext cx="336" cy="336"/>
              <a:chOff x="4416" y="1248"/>
              <a:chExt cx="336" cy="336"/>
            </a:xfrm>
          </p:grpSpPr>
          <p:sp>
            <p:nvSpPr>
              <p:cNvPr id="26647" name="Oval 23">
                <a:extLst>
                  <a:ext uri="{FF2B5EF4-FFF2-40B4-BE49-F238E27FC236}">
                    <a16:creationId xmlns:a16="http://schemas.microsoft.com/office/drawing/2014/main" id="{50131FC7-0E28-4AAC-8854-7C31953A5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248"/>
                <a:ext cx="336" cy="336"/>
              </a:xfrm>
              <a:prstGeom prst="ellipse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648" name="Text Box 24">
                <a:extLst>
                  <a:ext uri="{FF2B5EF4-FFF2-40B4-BE49-F238E27FC236}">
                    <a16:creationId xmlns:a16="http://schemas.microsoft.com/office/drawing/2014/main" id="{000D64BB-DB7E-4AB4-95EA-AD404E747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124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3333CC"/>
                    </a:solidFill>
                    <a:latin typeface="Tahoma" panose="020B0604030504040204" pitchFamily="34" charset="0"/>
                  </a:rPr>
                  <a:t>A</a:t>
                </a:r>
              </a:p>
            </p:txBody>
          </p:sp>
        </p:grpSp>
        <p:sp>
          <p:nvSpPr>
            <p:cNvPr id="26643" name="Line 25">
              <a:extLst>
                <a:ext uri="{FF2B5EF4-FFF2-40B4-BE49-F238E27FC236}">
                  <a16:creationId xmlns:a16="http://schemas.microsoft.com/office/drawing/2014/main" id="{3E321CA5-FB72-4A2F-A789-BC6EC2EF1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824"/>
              <a:ext cx="211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6644" name="Group 26">
              <a:extLst>
                <a:ext uri="{FF2B5EF4-FFF2-40B4-BE49-F238E27FC236}">
                  <a16:creationId xmlns:a16="http://schemas.microsoft.com/office/drawing/2014/main" id="{E9F7B397-270A-4241-8E74-30E2712FF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632"/>
              <a:ext cx="1824" cy="432"/>
              <a:chOff x="1008" y="1248"/>
              <a:chExt cx="1632" cy="432"/>
            </a:xfrm>
          </p:grpSpPr>
          <p:sp>
            <p:nvSpPr>
              <p:cNvPr id="26645" name="Oval 27">
                <a:extLst>
                  <a:ext uri="{FF2B5EF4-FFF2-40B4-BE49-F238E27FC236}">
                    <a16:creationId xmlns:a16="http://schemas.microsoft.com/office/drawing/2014/main" id="{2F8264A9-9B1B-4119-98B8-ABA737824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248"/>
                <a:ext cx="1632" cy="432"/>
              </a:xfrm>
              <a:prstGeom prst="ellipse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646" name="Text Box 28">
                <a:extLst>
                  <a:ext uri="{FF2B5EF4-FFF2-40B4-BE49-F238E27FC236}">
                    <a16:creationId xmlns:a16="http://schemas.microsoft.com/office/drawing/2014/main" id="{38AF6D49-EF16-49E6-AF32-7ED1B33CE8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1320"/>
                <a:ext cx="16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3333CC"/>
                    </a:solidFill>
                    <a:latin typeface="Tahoma" panose="020B0604030504040204" pitchFamily="34" charset="0"/>
                  </a:rPr>
                  <a:t>T=</a:t>
                </a:r>
                <a:r>
                  <a:rPr lang="en-US" altLang="zh-CN" sz="2400" b="1">
                    <a:solidFill>
                      <a:srgbClr val="3333CC"/>
                    </a:solidFill>
                    <a:latin typeface="Symbol" panose="05050102010706020507" pitchFamily="18" charset="2"/>
                  </a:rPr>
                  <a:t>e</a:t>
                </a:r>
                <a:r>
                  <a:rPr lang="en-US" altLang="zh-CN" sz="2400" b="1">
                    <a:solidFill>
                      <a:srgbClr val="3333CC"/>
                    </a:solidFill>
                    <a:latin typeface="Tahoma" panose="020B0604030504040204" pitchFamily="34" charset="0"/>
                  </a:rPr>
                  <a:t>_closure(s</a:t>
                </a:r>
                <a:r>
                  <a:rPr lang="en-US" altLang="zh-CN" sz="2400" b="1" baseline="-25000">
                    <a:solidFill>
                      <a:srgbClr val="3333CC"/>
                    </a:solidFill>
                    <a:latin typeface="Tahoma" panose="020B0604030504040204" pitchFamily="34" charset="0"/>
                  </a:rPr>
                  <a:t>0</a:t>
                </a:r>
                <a:r>
                  <a:rPr lang="en-US" altLang="zh-CN" sz="2400" b="1">
                    <a:solidFill>
                      <a:srgbClr val="3333CC"/>
                    </a:solidFill>
                    <a:latin typeface="Tahoma" panose="020B0604030504040204" pitchFamily="34" charset="0"/>
                  </a:rPr>
                  <a:t>)</a:t>
                </a:r>
              </a:p>
            </p:txBody>
          </p:sp>
        </p:grpSp>
      </p:grpSp>
      <p:grpSp>
        <p:nvGrpSpPr>
          <p:cNvPr id="5" name="Group 44">
            <a:extLst>
              <a:ext uri="{FF2B5EF4-FFF2-40B4-BE49-F238E27FC236}">
                <a16:creationId xmlns:a16="http://schemas.microsoft.com/office/drawing/2014/main" id="{6C8350F2-103C-4435-8E7D-782DF54994D3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334744"/>
            <a:ext cx="685800" cy="1295400"/>
            <a:chOff x="4320" y="2016"/>
            <a:chExt cx="432" cy="816"/>
          </a:xfrm>
        </p:grpSpPr>
        <p:sp>
          <p:nvSpPr>
            <p:cNvPr id="26637" name="Text Box 33">
              <a:extLst>
                <a:ext uri="{FF2B5EF4-FFF2-40B4-BE49-F238E27FC236}">
                  <a16:creationId xmlns:a16="http://schemas.microsoft.com/office/drawing/2014/main" id="{63174750-35B8-43C6-B733-5C7C58356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0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33CC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grpSp>
          <p:nvGrpSpPr>
            <p:cNvPr id="26638" name="Group 29">
              <a:extLst>
                <a:ext uri="{FF2B5EF4-FFF2-40B4-BE49-F238E27FC236}">
                  <a16:creationId xmlns:a16="http://schemas.microsoft.com/office/drawing/2014/main" id="{5C1F985B-9F2C-49B5-9932-77AF8FC473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496"/>
              <a:ext cx="336" cy="336"/>
              <a:chOff x="4416" y="1248"/>
              <a:chExt cx="336" cy="336"/>
            </a:xfrm>
          </p:grpSpPr>
          <p:sp>
            <p:nvSpPr>
              <p:cNvPr id="26640" name="Oval 30">
                <a:extLst>
                  <a:ext uri="{FF2B5EF4-FFF2-40B4-BE49-F238E27FC236}">
                    <a16:creationId xmlns:a16="http://schemas.microsoft.com/office/drawing/2014/main" id="{EED27133-554F-47B2-8AD1-A5630A0C2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248"/>
                <a:ext cx="336" cy="336"/>
              </a:xfrm>
              <a:prstGeom prst="ellipse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641" name="Text Box 31">
                <a:extLst>
                  <a:ext uri="{FF2B5EF4-FFF2-40B4-BE49-F238E27FC236}">
                    <a16:creationId xmlns:a16="http://schemas.microsoft.com/office/drawing/2014/main" id="{7D6DD409-0D9A-4758-9F2E-FB6069CD28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124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3333CC"/>
                    </a:solidFill>
                    <a:latin typeface="Tahoma" panose="020B0604030504040204" pitchFamily="34" charset="0"/>
                  </a:rPr>
                  <a:t>B</a:t>
                </a:r>
              </a:p>
            </p:txBody>
          </p:sp>
        </p:grpSp>
        <p:sp>
          <p:nvSpPr>
            <p:cNvPr id="26639" name="Line 32">
              <a:extLst>
                <a:ext uri="{FF2B5EF4-FFF2-40B4-BE49-F238E27FC236}">
                  <a16:creationId xmlns:a16="http://schemas.microsoft.com/office/drawing/2014/main" id="{751948B5-1C64-437D-BB56-5FF6369C6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2016"/>
              <a:ext cx="192" cy="480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45">
            <a:extLst>
              <a:ext uri="{FF2B5EF4-FFF2-40B4-BE49-F238E27FC236}">
                <a16:creationId xmlns:a16="http://schemas.microsoft.com/office/drawing/2014/main" id="{11CF1517-7BE7-48AA-9908-3B8DAA6A9BB8}"/>
              </a:ext>
            </a:extLst>
          </p:cNvPr>
          <p:cNvGrpSpPr>
            <a:grpSpLocks/>
          </p:cNvGrpSpPr>
          <p:nvPr/>
        </p:nvGrpSpPr>
        <p:grpSpPr bwMode="auto">
          <a:xfrm>
            <a:off x="608013" y="5410944"/>
            <a:ext cx="6249987" cy="1296988"/>
            <a:chOff x="383" y="2064"/>
            <a:chExt cx="3937" cy="817"/>
          </a:xfrm>
        </p:grpSpPr>
        <p:sp>
          <p:nvSpPr>
            <p:cNvPr id="26631" name="Line 38">
              <a:extLst>
                <a:ext uri="{FF2B5EF4-FFF2-40B4-BE49-F238E27FC236}">
                  <a16:creationId xmlns:a16="http://schemas.microsoft.com/office/drawing/2014/main" id="{2B221EEF-1FE8-41A9-8E6D-9CA71E39B0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064"/>
              <a:ext cx="144" cy="384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2" name="Line 34">
              <a:extLst>
                <a:ext uri="{FF2B5EF4-FFF2-40B4-BE49-F238E27FC236}">
                  <a16:creationId xmlns:a16="http://schemas.microsoft.com/office/drawing/2014/main" id="{5995690E-83EA-421F-A0B7-26E9F1B22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641"/>
              <a:ext cx="211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6633" name="Group 35">
              <a:extLst>
                <a:ext uri="{FF2B5EF4-FFF2-40B4-BE49-F238E27FC236}">
                  <a16:creationId xmlns:a16="http://schemas.microsoft.com/office/drawing/2014/main" id="{90E85411-C0A8-4F58-8A06-6E59248701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" y="2448"/>
              <a:ext cx="1825" cy="433"/>
              <a:chOff x="1008" y="1248"/>
              <a:chExt cx="1632" cy="432"/>
            </a:xfrm>
          </p:grpSpPr>
          <p:sp>
            <p:nvSpPr>
              <p:cNvPr id="26635" name="Oval 36">
                <a:extLst>
                  <a:ext uri="{FF2B5EF4-FFF2-40B4-BE49-F238E27FC236}">
                    <a16:creationId xmlns:a16="http://schemas.microsoft.com/office/drawing/2014/main" id="{A3EBFD96-8BDC-4048-AF9F-304DCE5C4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248"/>
                <a:ext cx="1632" cy="432"/>
              </a:xfrm>
              <a:prstGeom prst="ellipse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636" name="Text Box 37">
                <a:extLst>
                  <a:ext uri="{FF2B5EF4-FFF2-40B4-BE49-F238E27FC236}">
                    <a16:creationId xmlns:a16="http://schemas.microsoft.com/office/drawing/2014/main" id="{2442876E-D1D5-4EE8-8A07-42B71D64AD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1320"/>
                <a:ext cx="1632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3333CC"/>
                    </a:solidFill>
                    <a:latin typeface="Symbol" panose="05050102010706020507" pitchFamily="18" charset="2"/>
                  </a:rPr>
                  <a:t>e</a:t>
                </a:r>
                <a:r>
                  <a:rPr lang="en-US" altLang="zh-CN" sz="2400" b="1">
                    <a:solidFill>
                      <a:srgbClr val="3333CC"/>
                    </a:solidFill>
                    <a:latin typeface="Tahoma" panose="020B0604030504040204" pitchFamily="34" charset="0"/>
                  </a:rPr>
                  <a:t>_closure(</a:t>
                </a:r>
                <a:r>
                  <a:rPr lang="en-US" altLang="zh-CN" sz="2400" b="1">
                    <a:solidFill>
                      <a:srgbClr val="3333CC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altLang="zh-CN" sz="2400" b="1">
                    <a:solidFill>
                      <a:srgbClr val="3333CC"/>
                    </a:solidFill>
                    <a:latin typeface="Tahoma" panose="020B0604030504040204" pitchFamily="34" charset="0"/>
                  </a:rPr>
                  <a:t>(T, a))</a:t>
                </a:r>
              </a:p>
            </p:txBody>
          </p:sp>
        </p:grpSp>
        <p:sp>
          <p:nvSpPr>
            <p:cNvPr id="26634" name="Text Box 39">
              <a:extLst>
                <a:ext uri="{FF2B5EF4-FFF2-40B4-BE49-F238E27FC236}">
                  <a16:creationId xmlns:a16="http://schemas.microsoft.com/office/drawing/2014/main" id="{235CD41B-7213-4E6D-B9BE-BE58B8D8F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06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33CC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1591C2-AACE-456D-AD89-EF299AAC4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编译器六个阶段</a:t>
            </a:r>
            <a:endParaRPr lang="zh-CN" altLang="zh-CN" dirty="0"/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44A0DFBF-ED9B-4FF0-8ED5-2AD8C01A16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81400" y="13716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hlinkClick r:id="rId3" action="ppaction://hlinksldjump"/>
              </a:rPr>
              <a:t>词法分析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0840C440-4551-4AE7-A813-8C6BDD99E09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81400" y="201136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hlinkClick r:id="rId4" action="ppaction://hlinksldjump"/>
              </a:rPr>
              <a:t>语法分析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646D527F-3790-4C0B-9EF2-F2D96C297E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81400" y="2651125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hlinkClick r:id="rId5" action="ppaction://hlinksldjump"/>
              </a:rPr>
              <a:t>语义分析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6A189239-057D-4291-8C5D-193058861FF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225800" y="3290888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hlinkClick r:id="rId6" action="ppaction://hlinksldjump"/>
              </a:rPr>
              <a:t>中间代码生成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6151" name="Rectangle 9">
            <a:extLst>
              <a:ext uri="{FF2B5EF4-FFF2-40B4-BE49-F238E27FC236}">
                <a16:creationId xmlns:a16="http://schemas.microsoft.com/office/drawing/2014/main" id="{2DC62B74-907E-4E01-9C79-7354D869F4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81400" y="393065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hlinkClick r:id="rId7" action="ppaction://hlinksldjump"/>
              </a:rPr>
              <a:t>代码优化</a:t>
            </a:r>
            <a:endParaRPr lang="zh-CN" altLang="en-US" sz="2800">
              <a:solidFill>
                <a:schemeClr val="tx2"/>
              </a:solidFill>
            </a:endParaRPr>
          </a:p>
        </p:txBody>
      </p:sp>
      <p:sp>
        <p:nvSpPr>
          <p:cNvPr id="6152" name="Rectangle 10">
            <a:extLst>
              <a:ext uri="{FF2B5EF4-FFF2-40B4-BE49-F238E27FC236}">
                <a16:creationId xmlns:a16="http://schemas.microsoft.com/office/drawing/2014/main" id="{07C6FC97-2B22-4643-9AAA-E418BFF6876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81400" y="45720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hlinkClick r:id="rId8" action="ppaction://hlinksldjump"/>
              </a:rPr>
              <a:t>代码生成</a:t>
            </a:r>
            <a:endParaRPr lang="zh-CN" altLang="en-US" sz="2800">
              <a:solidFill>
                <a:schemeClr val="tx2"/>
              </a:solidFill>
            </a:endParaRPr>
          </a:p>
        </p:txBody>
      </p:sp>
      <p:sp>
        <p:nvSpPr>
          <p:cNvPr id="6153" name="AutoShape 12">
            <a:extLst>
              <a:ext uri="{FF2B5EF4-FFF2-40B4-BE49-F238E27FC236}">
                <a16:creationId xmlns:a16="http://schemas.microsoft.com/office/drawing/2014/main" id="{98798BBC-68EE-4F4B-8721-F7BE54A283B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91000" y="18288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6154" name="AutoShape 13">
            <a:extLst>
              <a:ext uri="{FF2B5EF4-FFF2-40B4-BE49-F238E27FC236}">
                <a16:creationId xmlns:a16="http://schemas.microsoft.com/office/drawing/2014/main" id="{D18A4E97-62F0-4297-89A7-2240DE0253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91000" y="2471738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6155" name="AutoShape 14">
            <a:extLst>
              <a:ext uri="{FF2B5EF4-FFF2-40B4-BE49-F238E27FC236}">
                <a16:creationId xmlns:a16="http://schemas.microsoft.com/office/drawing/2014/main" id="{04D580D5-5ACE-41BA-9E8B-BB2D4A2DE8D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91000" y="3124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6156" name="AutoShape 15">
            <a:extLst>
              <a:ext uri="{FF2B5EF4-FFF2-40B4-BE49-F238E27FC236}">
                <a16:creationId xmlns:a16="http://schemas.microsoft.com/office/drawing/2014/main" id="{D074B3CE-F3F0-4D96-94D6-0ED14AB2363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91000" y="3762375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6157" name="AutoShape 16">
            <a:extLst>
              <a:ext uri="{FF2B5EF4-FFF2-40B4-BE49-F238E27FC236}">
                <a16:creationId xmlns:a16="http://schemas.microsoft.com/office/drawing/2014/main" id="{D4AAD759-B133-4EB0-8B6F-FF60E6280E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91000" y="44196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6158" name="AutoShape 17">
            <a:extLst>
              <a:ext uri="{FF2B5EF4-FFF2-40B4-BE49-F238E27FC236}">
                <a16:creationId xmlns:a16="http://schemas.microsoft.com/office/drawing/2014/main" id="{BB77057C-A0D9-4B44-9912-05D956E0414A}"/>
              </a:ext>
            </a:extLst>
          </p:cNvPr>
          <p:cNvSpPr>
            <a:spLocks/>
          </p:cNvSpPr>
          <p:nvPr/>
        </p:nvSpPr>
        <p:spPr bwMode="ltGray">
          <a:xfrm>
            <a:off x="2590800" y="1676400"/>
            <a:ext cx="838200" cy="3200400"/>
          </a:xfrm>
          <a:prstGeom prst="leftBrace">
            <a:avLst>
              <a:gd name="adj1" fmla="val 31818"/>
              <a:gd name="adj2" fmla="val 49556"/>
            </a:avLst>
          </a:prstGeom>
          <a:noFill/>
          <a:ln w="25400">
            <a:solidFill>
              <a:srgbClr val="FFCF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6159" name="AutoShape 19">
            <a:extLst>
              <a:ext uri="{FF2B5EF4-FFF2-40B4-BE49-F238E27FC236}">
                <a16:creationId xmlns:a16="http://schemas.microsoft.com/office/drawing/2014/main" id="{ABEE5B07-A39E-4CC5-A8C5-58905AFAF551}"/>
              </a:ext>
            </a:extLst>
          </p:cNvPr>
          <p:cNvSpPr>
            <a:spLocks/>
          </p:cNvSpPr>
          <p:nvPr/>
        </p:nvSpPr>
        <p:spPr bwMode="ltGray">
          <a:xfrm flipH="1">
            <a:off x="5334000" y="1676400"/>
            <a:ext cx="838200" cy="3200400"/>
          </a:xfrm>
          <a:prstGeom prst="leftBrace">
            <a:avLst>
              <a:gd name="adj1" fmla="val 31818"/>
              <a:gd name="adj2" fmla="val 49556"/>
            </a:avLst>
          </a:prstGeom>
          <a:noFill/>
          <a:ln w="25400">
            <a:solidFill>
              <a:srgbClr val="FFCF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6160" name="Rectangle 20">
            <a:extLst>
              <a:ext uri="{FF2B5EF4-FFF2-40B4-BE49-F238E27FC236}">
                <a16:creationId xmlns:a16="http://schemas.microsoft.com/office/drawing/2014/main" id="{906F65F4-0A59-4F44-B241-7252C10B55E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36600" y="29718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符号表管理</a:t>
            </a:r>
          </a:p>
        </p:txBody>
      </p:sp>
      <p:sp>
        <p:nvSpPr>
          <p:cNvPr id="6161" name="Rectangle 21">
            <a:extLst>
              <a:ext uri="{FF2B5EF4-FFF2-40B4-BE49-F238E27FC236}">
                <a16:creationId xmlns:a16="http://schemas.microsoft.com/office/drawing/2014/main" id="{78EFB51F-477E-447A-A82B-D941DC9DA2D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426200" y="29718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错误处理</a:t>
            </a:r>
          </a:p>
        </p:txBody>
      </p:sp>
      <p:sp>
        <p:nvSpPr>
          <p:cNvPr id="6162" name="Rectangle 20">
            <a:extLst>
              <a:ext uri="{FF2B5EF4-FFF2-40B4-BE49-F238E27FC236}">
                <a16:creationId xmlns:a16="http://schemas.microsoft.com/office/drawing/2014/main" id="{F2345523-E983-4E67-A9E7-A95B06341D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74750" y="5159375"/>
            <a:ext cx="64198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各个阶段做什么事？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反过来问：某个事情在哪个阶段做？</a:t>
            </a:r>
          </a:p>
        </p:txBody>
      </p:sp>
      <p:sp>
        <p:nvSpPr>
          <p:cNvPr id="6163" name="Rectangle 21">
            <a:extLst>
              <a:ext uri="{FF2B5EF4-FFF2-40B4-BE49-F238E27FC236}">
                <a16:creationId xmlns:a16="http://schemas.microsoft.com/office/drawing/2014/main" id="{EF676484-CBD0-4029-9B94-E9DFAF8E176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635250" y="6116638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几个阶段如何组织？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/>
      <p:bldP spid="6149" grpId="0"/>
      <p:bldP spid="6150" grpId="0"/>
      <p:bldP spid="6151" grpId="0"/>
      <p:bldP spid="6152" grpId="0"/>
      <p:bldP spid="6153" grpId="0" animBg="1"/>
      <p:bldP spid="6154" grpId="0" animBg="1"/>
      <p:bldP spid="6155" grpId="0" animBg="1"/>
      <p:bldP spid="6156" grpId="0" animBg="1"/>
      <p:bldP spid="6157" grpId="0" animBg="1"/>
      <p:bldP spid="6158" grpId="0" animBg="1"/>
      <p:bldP spid="6159" grpId="0" animBg="1"/>
      <p:bldP spid="6160" grpId="0"/>
      <p:bldP spid="6161" grpId="0"/>
      <p:bldP spid="6162" grpId="0"/>
      <p:bldP spid="61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66549F-1A80-4A55-8428-3D61B22B5BA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A2830-3563-40F8-873E-4B532D067AD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14400" y="853827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对正则表达式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(a | b*)*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，将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Thompson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构造法得到的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NFA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用子集构造法转换为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DFA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，用其识别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abbaabb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8AC370-B81D-4DBF-A42F-C34F3A605F79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DEF1B-2FA4-40EE-A045-F09BC3762685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F9FCA4-5194-40C1-9630-0FEE5961306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613900" y="6309320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0825D5-C61C-449D-9547-4B47D19DB9F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>
              <a:extLst>
                <a:ext uri="{FF2B5EF4-FFF2-40B4-BE49-F238E27FC236}">
                  <a16:creationId xmlns:a16="http://schemas.microsoft.com/office/drawing/2014/main" id="{069A6FF9-FAC8-4FAA-81DC-CDC52C1D6B1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markBlock">
              <a:extLst>
                <a:ext uri="{FF2B5EF4-FFF2-40B4-BE49-F238E27FC236}">
                  <a16:creationId xmlns:a16="http://schemas.microsoft.com/office/drawing/2014/main" id="{2C4F978E-2389-406D-87D7-60383792C6CC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RemarkTitleText">
              <a:extLst>
                <a:ext uri="{FF2B5EF4-FFF2-40B4-BE49-F238E27FC236}">
                  <a16:creationId xmlns:a16="http://schemas.microsoft.com/office/drawing/2014/main" id="{124F4237-8B66-43E4-81BE-D864D10F5D96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7" name="Rectangle 4">
            <a:extLst>
              <a:ext uri="{FF2B5EF4-FFF2-40B4-BE49-F238E27FC236}">
                <a16:creationId xmlns:a16="http://schemas.microsoft.com/office/drawing/2014/main" id="{4BF54639-043D-4FB3-941F-15144074E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C47E3A-226F-449F-B1FF-5B811BDFEC9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684568" y="635000"/>
            <a:ext cx="3586480" cy="2985433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en-US" altLang="zh-CN" sz="1400" dirty="0"/>
              <a:t>A=</a:t>
            </a:r>
            <a:r>
              <a:rPr lang="en-US" altLang="zh-CN" sz="1400" dirty="0" err="1"/>
              <a:t>e_clousure</a:t>
            </a:r>
            <a:r>
              <a:rPr lang="en-US" altLang="zh-CN" sz="1400" dirty="0"/>
              <a:t>({0})={0,1,2,4,5,7,8,9}</a:t>
            </a:r>
            <a:endParaRPr lang="zh-CN" altLang="zh-CN" sz="1400" dirty="0"/>
          </a:p>
          <a:p>
            <a:r>
              <a:rPr lang="en-US" altLang="zh-CN" sz="1400" dirty="0" err="1">
                <a:latin typeface="Symbol" panose="05050102010706020507" pitchFamily="18" charset="2"/>
              </a:rPr>
              <a:t>e</a:t>
            </a:r>
            <a:r>
              <a:rPr lang="en-US" altLang="zh-CN" sz="1400" dirty="0" err="1"/>
              <a:t>_clousure</a:t>
            </a:r>
            <a:r>
              <a:rPr lang="en-US" altLang="zh-CN" sz="1400" dirty="0"/>
              <a:t>(d(</a:t>
            </a:r>
            <a:r>
              <a:rPr lang="en-US" altLang="zh-CN" sz="1400" dirty="0" err="1"/>
              <a:t>A,a</a:t>
            </a:r>
            <a:r>
              <a:rPr lang="en-US" altLang="zh-CN" sz="1400" dirty="0"/>
              <a:t>))={1,2,3,4,5,7,8,9,10}=B</a:t>
            </a:r>
            <a:endParaRPr lang="zh-CN" altLang="zh-CN" sz="1400" dirty="0"/>
          </a:p>
          <a:p>
            <a:r>
              <a:rPr lang="en-US" altLang="zh-CN" sz="1400" dirty="0" err="1">
                <a:latin typeface="Symbol" panose="05050102010706020507" pitchFamily="18" charset="2"/>
              </a:rPr>
              <a:t>e</a:t>
            </a:r>
            <a:r>
              <a:rPr lang="en-US" altLang="zh-CN" sz="1400" dirty="0" err="1"/>
              <a:t>_clousure</a:t>
            </a:r>
            <a:r>
              <a:rPr lang="en-US" altLang="zh-CN" sz="1400" dirty="0"/>
              <a:t>(d(</a:t>
            </a:r>
            <a:r>
              <a:rPr lang="en-US" altLang="zh-CN" sz="1400" dirty="0" err="1"/>
              <a:t>A,b</a:t>
            </a:r>
            <a:r>
              <a:rPr lang="en-US" altLang="zh-CN" sz="1400" dirty="0"/>
              <a:t>))={1,2,4,5,6,7,8,9}=C</a:t>
            </a:r>
            <a:endParaRPr lang="zh-CN" altLang="zh-CN" sz="1400" dirty="0"/>
          </a:p>
          <a:p>
            <a:r>
              <a:rPr lang="en-US" altLang="zh-CN" sz="1400" dirty="0" err="1">
                <a:latin typeface="Symbol" panose="05050102010706020507" pitchFamily="18" charset="2"/>
              </a:rPr>
              <a:t>e</a:t>
            </a:r>
            <a:r>
              <a:rPr lang="en-US" altLang="zh-CN" sz="1400" dirty="0" err="1"/>
              <a:t>_clousure</a:t>
            </a:r>
            <a:r>
              <a:rPr lang="en-US" altLang="zh-CN" sz="1400" dirty="0"/>
              <a:t>(d(</a:t>
            </a:r>
            <a:r>
              <a:rPr lang="en-US" altLang="zh-CN" sz="1400" dirty="0" err="1"/>
              <a:t>B,a</a:t>
            </a:r>
            <a:r>
              <a:rPr lang="en-US" altLang="zh-CN" sz="1400" dirty="0"/>
              <a:t>))=B</a:t>
            </a:r>
            <a:endParaRPr lang="zh-CN" altLang="zh-CN" sz="1400" dirty="0"/>
          </a:p>
          <a:p>
            <a:r>
              <a:rPr lang="en-US" altLang="zh-CN" sz="1400" dirty="0" err="1">
                <a:latin typeface="Symbol" panose="05050102010706020507" pitchFamily="18" charset="2"/>
              </a:rPr>
              <a:t>e</a:t>
            </a:r>
            <a:r>
              <a:rPr lang="en-US" altLang="zh-CN" sz="1400" dirty="0" err="1"/>
              <a:t>_clousure</a:t>
            </a:r>
            <a:r>
              <a:rPr lang="en-US" altLang="zh-CN" sz="1400" dirty="0"/>
              <a:t>(d(</a:t>
            </a:r>
            <a:r>
              <a:rPr lang="en-US" altLang="zh-CN" sz="1400" dirty="0" err="1"/>
              <a:t>B,b</a:t>
            </a:r>
            <a:r>
              <a:rPr lang="en-US" altLang="zh-CN" sz="1400" dirty="0"/>
              <a:t>))={1,2,4,5,6,7,8,9,11}=D</a:t>
            </a:r>
            <a:endParaRPr lang="zh-CN" altLang="zh-CN" sz="1400" dirty="0"/>
          </a:p>
          <a:p>
            <a:r>
              <a:rPr lang="en-US" altLang="zh-CN" sz="1400" dirty="0" err="1">
                <a:latin typeface="Symbol" panose="05050102010706020507" pitchFamily="18" charset="2"/>
              </a:rPr>
              <a:t>e</a:t>
            </a:r>
            <a:r>
              <a:rPr lang="en-US" altLang="zh-CN" sz="1400" dirty="0" err="1"/>
              <a:t>_clousure</a:t>
            </a:r>
            <a:r>
              <a:rPr lang="en-US" altLang="zh-CN" sz="1400" dirty="0"/>
              <a:t>(d(</a:t>
            </a:r>
            <a:r>
              <a:rPr lang="en-US" altLang="zh-CN" sz="1400" dirty="0" err="1"/>
              <a:t>C,a</a:t>
            </a:r>
            <a:r>
              <a:rPr lang="en-US" altLang="zh-CN" sz="1400" dirty="0"/>
              <a:t>))=B</a:t>
            </a:r>
            <a:endParaRPr lang="zh-CN" altLang="zh-CN" sz="1400" dirty="0"/>
          </a:p>
          <a:p>
            <a:r>
              <a:rPr lang="en-US" altLang="zh-CN" sz="1400" dirty="0" err="1">
                <a:latin typeface="Symbol" panose="05050102010706020507" pitchFamily="18" charset="2"/>
              </a:rPr>
              <a:t>e</a:t>
            </a:r>
            <a:r>
              <a:rPr lang="en-US" altLang="zh-CN" sz="1400" dirty="0" err="1"/>
              <a:t>_clousure</a:t>
            </a:r>
            <a:r>
              <a:rPr lang="en-US" altLang="zh-CN" sz="1400" dirty="0"/>
              <a:t>(d(</a:t>
            </a:r>
            <a:r>
              <a:rPr lang="en-US" altLang="zh-CN" sz="1400" dirty="0" err="1"/>
              <a:t>C,b</a:t>
            </a:r>
            <a:r>
              <a:rPr lang="en-US" altLang="zh-CN" sz="1400" dirty="0"/>
              <a:t>))=C</a:t>
            </a:r>
            <a:endParaRPr lang="zh-CN" altLang="zh-CN" sz="1400" dirty="0"/>
          </a:p>
          <a:p>
            <a:r>
              <a:rPr lang="en-US" altLang="zh-CN" sz="1400" dirty="0" err="1">
                <a:latin typeface="Symbol" panose="05050102010706020507" pitchFamily="18" charset="2"/>
              </a:rPr>
              <a:t>e</a:t>
            </a:r>
            <a:r>
              <a:rPr lang="en-US" altLang="zh-CN" sz="1400" dirty="0" err="1"/>
              <a:t>_clousure</a:t>
            </a:r>
            <a:r>
              <a:rPr lang="en-US" altLang="zh-CN" sz="1400" dirty="0"/>
              <a:t>(d(</a:t>
            </a:r>
            <a:r>
              <a:rPr lang="en-US" altLang="zh-CN" sz="1400" dirty="0" err="1"/>
              <a:t>D,a</a:t>
            </a:r>
            <a:r>
              <a:rPr lang="en-US" altLang="zh-CN" sz="1400" dirty="0"/>
              <a:t>))=B</a:t>
            </a:r>
            <a:endParaRPr lang="zh-CN" altLang="zh-CN" sz="1400" dirty="0"/>
          </a:p>
          <a:p>
            <a:r>
              <a:rPr lang="en-US" altLang="zh-CN" sz="1400" dirty="0" err="1">
                <a:latin typeface="Symbol" panose="05050102010706020507" pitchFamily="18" charset="2"/>
              </a:rPr>
              <a:t>e</a:t>
            </a:r>
            <a:r>
              <a:rPr lang="en-US" altLang="zh-CN" sz="1400" dirty="0" err="1"/>
              <a:t>_clousure</a:t>
            </a:r>
            <a:r>
              <a:rPr lang="en-US" altLang="zh-CN" sz="1400" dirty="0"/>
              <a:t>(d(</a:t>
            </a:r>
            <a:r>
              <a:rPr lang="en-US" altLang="zh-CN" sz="1400" dirty="0" err="1"/>
              <a:t>D,b</a:t>
            </a:r>
            <a:r>
              <a:rPr lang="en-US" altLang="zh-CN" sz="1400" dirty="0"/>
              <a:t>))={1,2,4,5,6,7,8,9,12}=E</a:t>
            </a:r>
            <a:endParaRPr lang="zh-CN" altLang="zh-CN" sz="1400" dirty="0"/>
          </a:p>
          <a:p>
            <a:r>
              <a:rPr lang="en-US" altLang="zh-CN" sz="1400" dirty="0" err="1">
                <a:latin typeface="Symbol" panose="05050102010706020507" pitchFamily="18" charset="2"/>
              </a:rPr>
              <a:t>e</a:t>
            </a:r>
            <a:r>
              <a:rPr lang="en-US" altLang="zh-CN" sz="1400" dirty="0" err="1"/>
              <a:t>_clousure</a:t>
            </a:r>
            <a:r>
              <a:rPr lang="en-US" altLang="zh-CN" sz="1400" dirty="0"/>
              <a:t>(d(</a:t>
            </a:r>
            <a:r>
              <a:rPr lang="en-US" altLang="zh-CN" sz="1400" dirty="0" err="1"/>
              <a:t>E,a</a:t>
            </a:r>
            <a:r>
              <a:rPr lang="en-US" altLang="zh-CN" sz="1400" dirty="0"/>
              <a:t>))=B</a:t>
            </a:r>
            <a:endParaRPr lang="zh-CN" altLang="zh-CN" sz="1400" dirty="0"/>
          </a:p>
          <a:p>
            <a:r>
              <a:rPr lang="en-US" altLang="zh-CN" sz="1400" dirty="0" err="1">
                <a:latin typeface="Symbol" panose="05050102010706020507" pitchFamily="18" charset="2"/>
              </a:rPr>
              <a:t>e</a:t>
            </a:r>
            <a:r>
              <a:rPr lang="en-US" altLang="zh-CN" sz="1400" dirty="0" err="1"/>
              <a:t>_clousure</a:t>
            </a:r>
            <a:r>
              <a:rPr lang="en-US" altLang="zh-CN" sz="1400" dirty="0"/>
              <a:t>(d(</a:t>
            </a:r>
            <a:r>
              <a:rPr lang="en-US" altLang="zh-CN" sz="1400" dirty="0" err="1"/>
              <a:t>E,b</a:t>
            </a:r>
            <a:r>
              <a:rPr lang="en-US" altLang="zh-CN" sz="1400" dirty="0"/>
              <a:t>))=C</a:t>
            </a:r>
          </a:p>
          <a:p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识别过程：</a:t>
            </a:r>
            <a:r>
              <a:rPr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BDEBBDE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5BF4B83-A2B8-489D-A7A2-851C6753A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225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FA5A3E4-E572-4B96-9C9B-20594FA6F1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49162"/>
              </p:ext>
            </p:extLst>
          </p:nvPr>
        </p:nvGraphicFramePr>
        <p:xfrm>
          <a:off x="9900592" y="3573016"/>
          <a:ext cx="277177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Visio" r:id="rId21" imgW="2771887" imgH="1476382" progId="Visio.Drawing.15">
                  <p:embed/>
                </p:oleObj>
              </mc:Choice>
              <mc:Fallback>
                <p:oleObj name="Visio" r:id="rId21" imgW="2771887" imgH="147638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0592" y="3573016"/>
                        <a:ext cx="2771775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5">
            <a:extLst>
              <a:ext uri="{FF2B5EF4-FFF2-40B4-BE49-F238E27FC236}">
                <a16:creationId xmlns:a16="http://schemas.microsoft.com/office/drawing/2014/main" id="{6152541A-4B1F-45F7-A767-644ABB182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62043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7846C66D-6C5D-4753-B8C0-CF1519234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414936"/>
              </p:ext>
            </p:extLst>
          </p:nvPr>
        </p:nvGraphicFramePr>
        <p:xfrm>
          <a:off x="274175" y="3472974"/>
          <a:ext cx="8717280" cy="1676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Visio" r:id="rId23" imgW="7924800" imgH="1524053" progId="Visio.Drawing.15">
                  <p:embed/>
                </p:oleObj>
              </mc:Choice>
              <mc:Fallback>
                <p:oleObj name="Visio" r:id="rId23" imgW="7924800" imgH="1524053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75" y="3472974"/>
                        <a:ext cx="8717280" cy="16764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1D321AEF-C2F8-4C05-8DDF-44F49FEAC886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6F491E6-C074-4FB1-9A27-BBACB0FD6DE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737950E-CB63-4B32-916D-5C0B7E058A0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B0DA9D7-A88F-4439-8293-7294CCFF9AE9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6FBFDC0-210E-40F5-864A-02D21D3091FE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CB9FE25-038D-40C8-B2DF-F7DA4029F96F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261102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B30DBEF-828D-41F0-ABD1-8AF2B2BD9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最小化</a:t>
            </a:r>
            <a:r>
              <a:rPr lang="en-US" altLang="zh-CN"/>
              <a:t>DFA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A65483C-3B54-4B1E-8FD0-A9B09094F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核心思想： “区分”概念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不可区分的</a:t>
            </a:r>
            <a:r>
              <a:rPr lang="zh-CN" altLang="en-US" dirty="0"/>
              <a:t>状态合并</a:t>
            </a:r>
            <a:endParaRPr lang="en-US" altLang="zh-CN" dirty="0"/>
          </a:p>
          <a:p>
            <a:pPr eaLnBrk="1" hangingPunct="1"/>
            <a:r>
              <a:rPr lang="zh-CN" altLang="en-US" dirty="0"/>
              <a:t>实际算法：从状态全集开始，符号串</a:t>
            </a:r>
            <a:r>
              <a:rPr lang="en-US" altLang="zh-CN" dirty="0"/>
              <a:t>x</a:t>
            </a:r>
            <a:r>
              <a:rPr lang="zh-CN" altLang="en-US" dirty="0"/>
              <a:t>可区分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状态集分裂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dirty="0"/>
              <a:t>不可能穷举所有符号串，由简单到复杂，长度</a:t>
            </a:r>
            <a:r>
              <a:rPr lang="en-US" altLang="zh-CN" dirty="0"/>
              <a:t>k+1</a:t>
            </a:r>
            <a:r>
              <a:rPr lang="zh-CN" altLang="en-US" dirty="0"/>
              <a:t>看作单个符号拼接长度</a:t>
            </a:r>
            <a:r>
              <a:rPr lang="en-US" altLang="zh-CN" dirty="0"/>
              <a:t>k</a:t>
            </a:r>
            <a:br>
              <a:rPr lang="en-US" altLang="zh-CN" dirty="0"/>
            </a:br>
            <a:r>
              <a:rPr lang="zh-CN" altLang="en-US" dirty="0"/>
              <a:t>“区分”判定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状态转移</a:t>
            </a:r>
            <a:endParaRPr lang="zh-CN" altLang="en-US" dirty="0"/>
          </a:p>
        </p:txBody>
      </p:sp>
      <p:grpSp>
        <p:nvGrpSpPr>
          <p:cNvPr id="31748" name="Group 4">
            <a:extLst>
              <a:ext uri="{FF2B5EF4-FFF2-40B4-BE49-F238E27FC236}">
                <a16:creationId xmlns:a16="http://schemas.microsoft.com/office/drawing/2014/main" id="{7ACB12FC-2921-4A69-98CC-6C4A885B3A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07419" y="5013176"/>
            <a:ext cx="4564856" cy="1646635"/>
            <a:chOff x="822" y="777"/>
            <a:chExt cx="3834" cy="1383"/>
          </a:xfrm>
        </p:grpSpPr>
        <p:grpSp>
          <p:nvGrpSpPr>
            <p:cNvPr id="31749" name="Group 5">
              <a:extLst>
                <a:ext uri="{FF2B5EF4-FFF2-40B4-BE49-F238E27FC236}">
                  <a16:creationId xmlns:a16="http://schemas.microsoft.com/office/drawing/2014/main" id="{B639A4F0-5D2D-4F74-8249-009DCCE55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545"/>
              <a:ext cx="432" cy="432"/>
              <a:chOff x="1440" y="3408"/>
              <a:chExt cx="432" cy="432"/>
            </a:xfrm>
          </p:grpSpPr>
          <p:sp>
            <p:nvSpPr>
              <p:cNvPr id="31786" name="Oval 6">
                <a:extLst>
                  <a:ext uri="{FF2B5EF4-FFF2-40B4-BE49-F238E27FC236}">
                    <a16:creationId xmlns:a16="http://schemas.microsoft.com/office/drawing/2014/main" id="{199D5CE6-CC4E-4D51-8F65-46C933579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1787" name="Text Box 7">
                <a:extLst>
                  <a:ext uri="{FF2B5EF4-FFF2-40B4-BE49-F238E27FC236}">
                    <a16:creationId xmlns:a16="http://schemas.microsoft.com/office/drawing/2014/main" id="{3FDC2DB3-82F4-48FA-B260-7EBD17DB1A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/>
                  <a:t>A</a:t>
                </a:r>
              </a:p>
            </p:txBody>
          </p:sp>
        </p:grpSp>
        <p:grpSp>
          <p:nvGrpSpPr>
            <p:cNvPr id="31750" name="Group 8">
              <a:extLst>
                <a:ext uri="{FF2B5EF4-FFF2-40B4-BE49-F238E27FC236}">
                  <a16:creationId xmlns:a16="http://schemas.microsoft.com/office/drawing/2014/main" id="{B0C8C238-AE19-401F-8746-F9800C0CB3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017"/>
              <a:ext cx="432" cy="432"/>
              <a:chOff x="1440" y="3408"/>
              <a:chExt cx="432" cy="432"/>
            </a:xfrm>
          </p:grpSpPr>
          <p:sp>
            <p:nvSpPr>
              <p:cNvPr id="31784" name="Oval 9">
                <a:extLst>
                  <a:ext uri="{FF2B5EF4-FFF2-40B4-BE49-F238E27FC236}">
                    <a16:creationId xmlns:a16="http://schemas.microsoft.com/office/drawing/2014/main" id="{F75E74F9-90CE-4359-B9BB-F68BEDABB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1785" name="Text Box 10">
                <a:extLst>
                  <a:ext uri="{FF2B5EF4-FFF2-40B4-BE49-F238E27FC236}">
                    <a16:creationId xmlns:a16="http://schemas.microsoft.com/office/drawing/2014/main" id="{B3A1E35A-B6EB-45D0-B225-07D4B67EC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 dirty="0"/>
                  <a:t>C</a:t>
                </a:r>
              </a:p>
            </p:txBody>
          </p:sp>
        </p:grpSp>
        <p:grpSp>
          <p:nvGrpSpPr>
            <p:cNvPr id="31751" name="Group 11">
              <a:extLst>
                <a:ext uri="{FF2B5EF4-FFF2-40B4-BE49-F238E27FC236}">
                  <a16:creationId xmlns:a16="http://schemas.microsoft.com/office/drawing/2014/main" id="{B9A6372B-53BE-4FE0-A47E-BF1DD1988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545"/>
              <a:ext cx="432" cy="432"/>
              <a:chOff x="1440" y="3408"/>
              <a:chExt cx="432" cy="432"/>
            </a:xfrm>
          </p:grpSpPr>
          <p:sp>
            <p:nvSpPr>
              <p:cNvPr id="31782" name="Oval 12">
                <a:extLst>
                  <a:ext uri="{FF2B5EF4-FFF2-40B4-BE49-F238E27FC236}">
                    <a16:creationId xmlns:a16="http://schemas.microsoft.com/office/drawing/2014/main" id="{C26A5695-8835-4DCE-9241-D17C67E7C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1783" name="Text Box 13">
                <a:extLst>
                  <a:ext uri="{FF2B5EF4-FFF2-40B4-BE49-F238E27FC236}">
                    <a16:creationId xmlns:a16="http://schemas.microsoft.com/office/drawing/2014/main" id="{204C619C-221F-4B07-8089-24DFC9305D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/>
                  <a:t>B</a:t>
                </a:r>
              </a:p>
            </p:txBody>
          </p:sp>
        </p:grpSp>
        <p:grpSp>
          <p:nvGrpSpPr>
            <p:cNvPr id="31752" name="Group 14">
              <a:extLst>
                <a:ext uri="{FF2B5EF4-FFF2-40B4-BE49-F238E27FC236}">
                  <a16:creationId xmlns:a16="http://schemas.microsoft.com/office/drawing/2014/main" id="{95780A37-16E0-4A68-8A6E-15943AD3B3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1545"/>
              <a:ext cx="432" cy="432"/>
              <a:chOff x="1440" y="3408"/>
              <a:chExt cx="432" cy="432"/>
            </a:xfrm>
          </p:grpSpPr>
          <p:sp>
            <p:nvSpPr>
              <p:cNvPr id="31780" name="Oval 15">
                <a:extLst>
                  <a:ext uri="{FF2B5EF4-FFF2-40B4-BE49-F238E27FC236}">
                    <a16:creationId xmlns:a16="http://schemas.microsoft.com/office/drawing/2014/main" id="{0675526B-F3BA-45B0-94F4-434A89682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1781" name="Text Box 16">
                <a:extLst>
                  <a:ext uri="{FF2B5EF4-FFF2-40B4-BE49-F238E27FC236}">
                    <a16:creationId xmlns:a16="http://schemas.microsoft.com/office/drawing/2014/main" id="{B2FB841C-C1A7-4F43-B1F7-AAB100150C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 dirty="0"/>
                  <a:t>D</a:t>
                </a:r>
              </a:p>
            </p:txBody>
          </p:sp>
        </p:grpSp>
        <p:grpSp>
          <p:nvGrpSpPr>
            <p:cNvPr id="31753" name="Group 17">
              <a:extLst>
                <a:ext uri="{FF2B5EF4-FFF2-40B4-BE49-F238E27FC236}">
                  <a16:creationId xmlns:a16="http://schemas.microsoft.com/office/drawing/2014/main" id="{4536B838-260C-43D0-AE40-E9A933FD4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545"/>
              <a:ext cx="432" cy="432"/>
              <a:chOff x="4032" y="3504"/>
              <a:chExt cx="432" cy="432"/>
            </a:xfrm>
          </p:grpSpPr>
          <p:grpSp>
            <p:nvGrpSpPr>
              <p:cNvPr id="31776" name="Group 18">
                <a:extLst>
                  <a:ext uri="{FF2B5EF4-FFF2-40B4-BE49-F238E27FC236}">
                    <a16:creationId xmlns:a16="http://schemas.microsoft.com/office/drawing/2014/main" id="{898EDD60-872C-4B12-97B3-A7785BA067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504"/>
                <a:ext cx="432" cy="432"/>
                <a:chOff x="1440" y="3408"/>
                <a:chExt cx="432" cy="432"/>
              </a:xfrm>
            </p:grpSpPr>
            <p:sp>
              <p:nvSpPr>
                <p:cNvPr id="31778" name="Oval 19">
                  <a:extLst>
                    <a:ext uri="{FF2B5EF4-FFF2-40B4-BE49-F238E27FC236}">
                      <a16:creationId xmlns:a16="http://schemas.microsoft.com/office/drawing/2014/main" id="{F0EB9F40-EF8F-41C2-8F5A-FEA0B3EA3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408"/>
                  <a:ext cx="432" cy="43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3300"/>
                    </a:buClr>
                    <a:buSzPct val="75000"/>
                    <a:buFont typeface="Wingdings" panose="05000000000000000000" pitchFamily="2" charset="2"/>
                    <a:buChar char="m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9000"/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Ø"/>
                    <a:defRPr kumimoji="1" sz="24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1779" name="Text Box 20">
                  <a:extLst>
                    <a:ext uri="{FF2B5EF4-FFF2-40B4-BE49-F238E27FC236}">
                      <a16:creationId xmlns:a16="http://schemas.microsoft.com/office/drawing/2014/main" id="{0B16570B-D2A7-470B-BEE6-1AB9983073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3456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3300"/>
                    </a:buClr>
                    <a:buSzPct val="75000"/>
                    <a:buFont typeface="Wingdings" panose="05000000000000000000" pitchFamily="2" charset="2"/>
                    <a:buChar char="m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9000"/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Ø"/>
                    <a:defRPr kumimoji="1" sz="24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400" b="1"/>
                    <a:t>E</a:t>
                  </a:r>
                </a:p>
              </p:txBody>
            </p:sp>
          </p:grpSp>
          <p:sp>
            <p:nvSpPr>
              <p:cNvPr id="31777" name="Oval 21">
                <a:extLst>
                  <a:ext uri="{FF2B5EF4-FFF2-40B4-BE49-F238E27FC236}">
                    <a16:creationId xmlns:a16="http://schemas.microsoft.com/office/drawing/2014/main" id="{D11827FA-2BC2-4B1F-B802-96A5AA2A4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552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</p:grpSp>
        <p:cxnSp>
          <p:nvCxnSpPr>
            <p:cNvPr id="31754" name="AutoShape 22">
              <a:extLst>
                <a:ext uri="{FF2B5EF4-FFF2-40B4-BE49-F238E27FC236}">
                  <a16:creationId xmlns:a16="http://schemas.microsoft.com/office/drawing/2014/main" id="{A990F919-7FD4-4739-B7DA-09B42FF27F42}"/>
                </a:ext>
              </a:extLst>
            </p:cNvPr>
            <p:cNvCxnSpPr>
              <a:cxnSpLocks noChangeShapeType="1"/>
              <a:stCxn id="31786" idx="6"/>
              <a:endCxn id="31782" idx="2"/>
            </p:cNvCxnSpPr>
            <p:nvPr/>
          </p:nvCxnSpPr>
          <p:spPr bwMode="auto">
            <a:xfrm>
              <a:off x="1872" y="1761"/>
              <a:ext cx="4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5" name="AutoShape 23">
              <a:extLst>
                <a:ext uri="{FF2B5EF4-FFF2-40B4-BE49-F238E27FC236}">
                  <a16:creationId xmlns:a16="http://schemas.microsoft.com/office/drawing/2014/main" id="{39B8C247-4101-4D50-B07D-21D52F43925F}"/>
                </a:ext>
              </a:extLst>
            </p:cNvPr>
            <p:cNvCxnSpPr>
              <a:cxnSpLocks noChangeShapeType="1"/>
              <a:stCxn id="31784" idx="4"/>
              <a:endCxn id="31782" idx="7"/>
            </p:cNvCxnSpPr>
            <p:nvPr/>
          </p:nvCxnSpPr>
          <p:spPr bwMode="auto">
            <a:xfrm rot="5400000">
              <a:off x="2781" y="1341"/>
              <a:ext cx="159" cy="375"/>
            </a:xfrm>
            <a:prstGeom prst="curvedConnector3">
              <a:avLst>
                <a:gd name="adj1" fmla="val 3019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6" name="AutoShape 24">
              <a:extLst>
                <a:ext uri="{FF2B5EF4-FFF2-40B4-BE49-F238E27FC236}">
                  <a16:creationId xmlns:a16="http://schemas.microsoft.com/office/drawing/2014/main" id="{C879A03A-E862-4D7C-83BD-D1B642414AAE}"/>
                </a:ext>
              </a:extLst>
            </p:cNvPr>
            <p:cNvCxnSpPr>
              <a:cxnSpLocks noChangeShapeType="1"/>
              <a:stCxn id="31778" idx="1"/>
              <a:endCxn id="31784" idx="6"/>
            </p:cNvCxnSpPr>
            <p:nvPr/>
          </p:nvCxnSpPr>
          <p:spPr bwMode="auto">
            <a:xfrm rot="5400000" flipH="1">
              <a:off x="3588" y="909"/>
              <a:ext cx="375" cy="1023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7" name="AutoShape 25">
              <a:extLst>
                <a:ext uri="{FF2B5EF4-FFF2-40B4-BE49-F238E27FC236}">
                  <a16:creationId xmlns:a16="http://schemas.microsoft.com/office/drawing/2014/main" id="{8A4C2D84-1D53-4FE0-96AD-141C70A1F8D6}"/>
                </a:ext>
              </a:extLst>
            </p:cNvPr>
            <p:cNvCxnSpPr>
              <a:cxnSpLocks noChangeShapeType="1"/>
              <a:stCxn id="31778" idx="3"/>
              <a:endCxn id="31782" idx="5"/>
            </p:cNvCxnSpPr>
            <p:nvPr/>
          </p:nvCxnSpPr>
          <p:spPr bwMode="auto">
            <a:xfrm rot="5400000">
              <a:off x="3479" y="1108"/>
              <a:ext cx="1" cy="1614"/>
            </a:xfrm>
            <a:prstGeom prst="curvedConnector3">
              <a:avLst>
                <a:gd name="adj1" fmla="val 2070000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AutoShape 26">
              <a:extLst>
                <a:ext uri="{FF2B5EF4-FFF2-40B4-BE49-F238E27FC236}">
                  <a16:creationId xmlns:a16="http://schemas.microsoft.com/office/drawing/2014/main" id="{3111FF45-F557-47C5-8835-E54E1E29ACF4}"/>
                </a:ext>
              </a:extLst>
            </p:cNvPr>
            <p:cNvCxnSpPr>
              <a:cxnSpLocks noChangeShapeType="1"/>
              <a:stCxn id="31782" idx="4"/>
              <a:endCxn id="31782" idx="3"/>
            </p:cNvCxnSpPr>
            <p:nvPr/>
          </p:nvCxnSpPr>
          <p:spPr bwMode="auto">
            <a:xfrm rot="16200000" flipV="1">
              <a:off x="2412" y="1869"/>
              <a:ext cx="63" cy="153"/>
            </a:xfrm>
            <a:prstGeom prst="curvedConnector3">
              <a:avLst>
                <a:gd name="adj1" fmla="val -40952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27">
              <a:extLst>
                <a:ext uri="{FF2B5EF4-FFF2-40B4-BE49-F238E27FC236}">
                  <a16:creationId xmlns:a16="http://schemas.microsoft.com/office/drawing/2014/main" id="{0C88CC96-C91C-493A-9C0E-A4B7AECBAC11}"/>
                </a:ext>
              </a:extLst>
            </p:cNvPr>
            <p:cNvCxnSpPr>
              <a:cxnSpLocks noChangeShapeType="1"/>
              <a:stCxn id="31780" idx="3"/>
              <a:endCxn id="31782" idx="6"/>
            </p:cNvCxnSpPr>
            <p:nvPr/>
          </p:nvCxnSpPr>
          <p:spPr bwMode="auto">
            <a:xfrm rot="16200000" flipV="1">
              <a:off x="2979" y="1518"/>
              <a:ext cx="153" cy="639"/>
            </a:xfrm>
            <a:prstGeom prst="curvedConnector4">
              <a:avLst>
                <a:gd name="adj1" fmla="val -48370"/>
                <a:gd name="adj2" fmla="val 54931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AutoShape 28">
              <a:extLst>
                <a:ext uri="{FF2B5EF4-FFF2-40B4-BE49-F238E27FC236}">
                  <a16:creationId xmlns:a16="http://schemas.microsoft.com/office/drawing/2014/main" id="{C3539829-140B-4995-9BDB-8F3C663274A9}"/>
                </a:ext>
              </a:extLst>
            </p:cNvPr>
            <p:cNvCxnSpPr>
              <a:cxnSpLocks noChangeShapeType="1"/>
              <a:stCxn id="31786" idx="0"/>
              <a:endCxn id="31784" idx="2"/>
            </p:cNvCxnSpPr>
            <p:nvPr/>
          </p:nvCxnSpPr>
          <p:spPr bwMode="auto">
            <a:xfrm rot="-5400000">
              <a:off x="2088" y="801"/>
              <a:ext cx="312" cy="117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1" name="AutoShape 29">
              <a:extLst>
                <a:ext uri="{FF2B5EF4-FFF2-40B4-BE49-F238E27FC236}">
                  <a16:creationId xmlns:a16="http://schemas.microsoft.com/office/drawing/2014/main" id="{90C78680-CCAF-47D3-B401-D6AE50096C76}"/>
                </a:ext>
              </a:extLst>
            </p:cNvPr>
            <p:cNvCxnSpPr>
              <a:cxnSpLocks noChangeShapeType="1"/>
              <a:stCxn id="31780" idx="6"/>
              <a:endCxn id="31778" idx="2"/>
            </p:cNvCxnSpPr>
            <p:nvPr/>
          </p:nvCxnSpPr>
          <p:spPr bwMode="auto">
            <a:xfrm>
              <a:off x="3744" y="1761"/>
              <a:ext cx="48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2" name="AutoShape 30">
              <a:extLst>
                <a:ext uri="{FF2B5EF4-FFF2-40B4-BE49-F238E27FC236}">
                  <a16:creationId xmlns:a16="http://schemas.microsoft.com/office/drawing/2014/main" id="{7EF99377-8C21-492A-844C-6723CA5447AA}"/>
                </a:ext>
              </a:extLst>
            </p:cNvPr>
            <p:cNvCxnSpPr>
              <a:cxnSpLocks noChangeShapeType="1"/>
              <a:stCxn id="31782" idx="6"/>
              <a:endCxn id="31780" idx="2"/>
            </p:cNvCxnSpPr>
            <p:nvPr/>
          </p:nvCxnSpPr>
          <p:spPr bwMode="auto">
            <a:xfrm>
              <a:off x="2736" y="1761"/>
              <a:ext cx="57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3" name="Line 31">
              <a:extLst>
                <a:ext uri="{FF2B5EF4-FFF2-40B4-BE49-F238E27FC236}">
                  <a16:creationId xmlns:a16="http://schemas.microsoft.com/office/drawing/2014/main" id="{11C43427-4E7F-4E9E-AEDE-256942A5B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85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1764" name="AutoShape 32">
              <a:extLst>
                <a:ext uri="{FF2B5EF4-FFF2-40B4-BE49-F238E27FC236}">
                  <a16:creationId xmlns:a16="http://schemas.microsoft.com/office/drawing/2014/main" id="{A195AA49-A8B8-41DE-9CCC-7EADAD0165FE}"/>
                </a:ext>
              </a:extLst>
            </p:cNvPr>
            <p:cNvCxnSpPr>
              <a:cxnSpLocks noChangeShapeType="1"/>
              <a:stCxn id="31784" idx="0"/>
              <a:endCxn id="31784" idx="1"/>
            </p:cNvCxnSpPr>
            <p:nvPr/>
          </p:nvCxnSpPr>
          <p:spPr bwMode="auto">
            <a:xfrm rot="-5400000" flipH="1" flipV="1">
              <a:off x="2940" y="972"/>
              <a:ext cx="63" cy="153"/>
            </a:xfrm>
            <a:prstGeom prst="curvedConnector3">
              <a:avLst>
                <a:gd name="adj1" fmla="val -22856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5" name="Text Box 33">
              <a:extLst>
                <a:ext uri="{FF2B5EF4-FFF2-40B4-BE49-F238E27FC236}">
                  <a16:creationId xmlns:a16="http://schemas.microsoft.com/office/drawing/2014/main" id="{01CAF915-A355-4AD9-AD92-C0371ACF4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" y="1593"/>
              <a:ext cx="61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/>
                <a:t>start</a:t>
              </a:r>
            </a:p>
          </p:txBody>
        </p:sp>
        <p:sp>
          <p:nvSpPr>
            <p:cNvPr id="31766" name="Text Box 34">
              <a:extLst>
                <a:ext uri="{FF2B5EF4-FFF2-40B4-BE49-F238E27FC236}">
                  <a16:creationId xmlns:a16="http://schemas.microsoft.com/office/drawing/2014/main" id="{6C904BF1-DD64-41F9-B92C-DA00DDD28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593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b</a:t>
              </a:r>
            </a:p>
          </p:txBody>
        </p:sp>
        <p:sp>
          <p:nvSpPr>
            <p:cNvPr id="31767" name="Text Box 35">
              <a:extLst>
                <a:ext uri="{FF2B5EF4-FFF2-40B4-BE49-F238E27FC236}">
                  <a16:creationId xmlns:a16="http://schemas.microsoft.com/office/drawing/2014/main" id="{7D6EA292-3670-4B35-9BCF-401EF12DF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593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b</a:t>
              </a:r>
            </a:p>
          </p:txBody>
        </p:sp>
        <p:sp>
          <p:nvSpPr>
            <p:cNvPr id="31768" name="Text Box 36">
              <a:extLst>
                <a:ext uri="{FF2B5EF4-FFF2-40B4-BE49-F238E27FC236}">
                  <a16:creationId xmlns:a16="http://schemas.microsoft.com/office/drawing/2014/main" id="{3E4CF547-0178-4928-B836-AB469A666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113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b</a:t>
              </a:r>
            </a:p>
          </p:txBody>
        </p:sp>
        <p:sp>
          <p:nvSpPr>
            <p:cNvPr id="31769" name="Text Box 37">
              <a:extLst>
                <a:ext uri="{FF2B5EF4-FFF2-40B4-BE49-F238E27FC236}">
                  <a16:creationId xmlns:a16="http://schemas.microsoft.com/office/drawing/2014/main" id="{9441D1F1-757A-4B4C-A62D-98929AC19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777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b</a:t>
              </a:r>
            </a:p>
          </p:txBody>
        </p:sp>
        <p:sp>
          <p:nvSpPr>
            <p:cNvPr id="31770" name="Text Box 38">
              <a:extLst>
                <a:ext uri="{FF2B5EF4-FFF2-40B4-BE49-F238E27FC236}">
                  <a16:creationId xmlns:a16="http://schemas.microsoft.com/office/drawing/2014/main" id="{EBC14589-1625-4064-B364-5F2E489C8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113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b</a:t>
              </a:r>
            </a:p>
          </p:txBody>
        </p:sp>
        <p:sp>
          <p:nvSpPr>
            <p:cNvPr id="31771" name="Text Box 39">
              <a:extLst>
                <a:ext uri="{FF2B5EF4-FFF2-40B4-BE49-F238E27FC236}">
                  <a16:creationId xmlns:a16="http://schemas.microsoft.com/office/drawing/2014/main" id="{AE495A7D-65F3-4355-9434-407DA6B26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929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a</a:t>
              </a:r>
            </a:p>
          </p:txBody>
        </p:sp>
        <p:sp>
          <p:nvSpPr>
            <p:cNvPr id="31772" name="Text Box 40">
              <a:extLst>
                <a:ext uri="{FF2B5EF4-FFF2-40B4-BE49-F238E27FC236}">
                  <a16:creationId xmlns:a16="http://schemas.microsoft.com/office/drawing/2014/main" id="{A6728E05-1009-44AA-B29C-87B914920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785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a</a:t>
              </a:r>
            </a:p>
          </p:txBody>
        </p:sp>
        <p:sp>
          <p:nvSpPr>
            <p:cNvPr id="31773" name="Text Box 41">
              <a:extLst>
                <a:ext uri="{FF2B5EF4-FFF2-40B4-BE49-F238E27FC236}">
                  <a16:creationId xmlns:a16="http://schemas.microsoft.com/office/drawing/2014/main" id="{492D2F04-6EF0-4B44-B6EB-FC8EA4780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593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a</a:t>
              </a:r>
            </a:p>
          </p:txBody>
        </p:sp>
        <p:sp>
          <p:nvSpPr>
            <p:cNvPr id="31774" name="Text Box 42">
              <a:extLst>
                <a:ext uri="{FF2B5EF4-FFF2-40B4-BE49-F238E27FC236}">
                  <a16:creationId xmlns:a16="http://schemas.microsoft.com/office/drawing/2014/main" id="{B6464F6A-9A12-471C-9215-0491BB711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881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a</a:t>
              </a:r>
            </a:p>
          </p:txBody>
        </p:sp>
        <p:sp>
          <p:nvSpPr>
            <p:cNvPr id="31775" name="Text Box 43">
              <a:extLst>
                <a:ext uri="{FF2B5EF4-FFF2-40B4-BE49-F238E27FC236}">
                  <a16:creationId xmlns:a16="http://schemas.microsoft.com/office/drawing/2014/main" id="{42E8A098-7186-4885-85BA-FD8F7282E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305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a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0F35539-1C2E-4E8D-8B55-B5319EEE1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139DB2E-96C1-401B-B948-F4D3F79E4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初始：</a:t>
            </a:r>
            <a:r>
              <a:rPr lang="en-US" altLang="zh-CN"/>
              <a:t>{ </a:t>
            </a:r>
            <a:r>
              <a:rPr lang="zh-CN" altLang="en-US"/>
              <a:t>终态 </a:t>
            </a:r>
            <a:r>
              <a:rPr lang="en-US" altLang="zh-CN"/>
              <a:t>}</a:t>
            </a:r>
            <a:r>
              <a:rPr lang="zh-CN" altLang="en-US"/>
              <a:t>、</a:t>
            </a:r>
            <a:r>
              <a:rPr lang="en-US" altLang="zh-CN"/>
              <a:t>{ </a:t>
            </a:r>
            <a:r>
              <a:rPr lang="zh-CN" altLang="en-US"/>
              <a:t>非终态 </a:t>
            </a:r>
            <a:r>
              <a:rPr lang="en-US" altLang="zh-CN"/>
              <a:t>}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293C30DD-5C0F-41C8-B16C-FBFE76329B8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905000" y="1981200"/>
            <a:ext cx="51152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Tahoma" panose="020B0604030504040204" pitchFamily="34" charset="0"/>
              </a:rPr>
              <a:t>S</a:t>
            </a:r>
            <a:r>
              <a:rPr lang="zh-CN" altLang="en-US" sz="2400" dirty="0">
                <a:solidFill>
                  <a:schemeClr val="accent2"/>
                </a:solidFill>
                <a:latin typeface="Tahoma" panose="020B0604030504040204" pitchFamily="34" charset="0"/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  <a:latin typeface="Tahoma" panose="020B0604030504040204" pitchFamily="34" charset="0"/>
              </a:rPr>
              <a:t>	s</a:t>
            </a:r>
            <a:r>
              <a:rPr lang="en-US" altLang="zh-CN" sz="2400" baseline="-25000" dirty="0">
                <a:solidFill>
                  <a:schemeClr val="accent2"/>
                </a:solidFill>
                <a:latin typeface="Tahoma" panose="020B0604030504040204" pitchFamily="34" charset="0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latin typeface="Tahoma" panose="020B0604030504040204" pitchFamily="34" charset="0"/>
              </a:rPr>
              <a:t>	s</a:t>
            </a:r>
            <a:r>
              <a:rPr lang="en-US" altLang="zh-CN" sz="2400" baseline="-25000" dirty="0">
                <a:solidFill>
                  <a:schemeClr val="accent2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latin typeface="Tahoma" panose="020B0604030504040204" pitchFamily="34" charset="0"/>
              </a:rPr>
              <a:t>	s</a:t>
            </a:r>
            <a:r>
              <a:rPr lang="en-US" altLang="zh-CN" sz="2400" baseline="-25000" dirty="0">
                <a:solidFill>
                  <a:schemeClr val="accent2"/>
                </a:solidFill>
                <a:latin typeface="Tahoma" panose="020B0604030504040204" pitchFamily="34" charset="0"/>
              </a:rPr>
              <a:t>3</a:t>
            </a:r>
            <a:r>
              <a:rPr lang="en-US" altLang="zh-CN" sz="2400" dirty="0">
                <a:solidFill>
                  <a:schemeClr val="accent2"/>
                </a:solidFill>
                <a:latin typeface="Tahoma" panose="020B0604030504040204" pitchFamily="34" charset="0"/>
              </a:rPr>
              <a:t>	…	</a:t>
            </a:r>
            <a:r>
              <a:rPr lang="en-US" altLang="zh-CN" sz="2400" dirty="0" err="1">
                <a:solidFill>
                  <a:schemeClr val="accent2"/>
                </a:solidFill>
                <a:latin typeface="Tahoma" panose="020B0604030504040204" pitchFamily="34" charset="0"/>
              </a:rPr>
              <a:t>s</a:t>
            </a:r>
            <a:r>
              <a:rPr lang="en-US" altLang="zh-CN" sz="2400" baseline="-25000" dirty="0" err="1">
                <a:solidFill>
                  <a:schemeClr val="accent2"/>
                </a:solidFill>
                <a:latin typeface="Tahoma" panose="020B0604030504040204" pitchFamily="34" charset="0"/>
              </a:rPr>
              <a:t>k</a:t>
            </a:r>
            <a:endParaRPr lang="en-US" altLang="zh-CN" sz="24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F8EB4CBD-E361-4991-A853-6C4CD3DE3D1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905000" y="2971800"/>
            <a:ext cx="5259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Tahoma" panose="020B0604030504040204" pitchFamily="34" charset="0"/>
              </a:rPr>
              <a:t>T</a:t>
            </a:r>
            <a:r>
              <a:rPr lang="zh-CN" altLang="en-US" sz="2400" dirty="0">
                <a:solidFill>
                  <a:schemeClr val="accent2"/>
                </a:solidFill>
                <a:latin typeface="Tahoma" panose="020B0604030504040204" pitchFamily="34" charset="0"/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  <a:latin typeface="Tahoma" panose="020B0604030504040204" pitchFamily="34" charset="0"/>
              </a:rPr>
              <a:t>	t</a:t>
            </a:r>
            <a:r>
              <a:rPr lang="en-US" altLang="zh-CN" sz="2400" baseline="-25000" dirty="0">
                <a:solidFill>
                  <a:schemeClr val="accent2"/>
                </a:solidFill>
                <a:latin typeface="Tahoma" panose="020B0604030504040204" pitchFamily="34" charset="0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latin typeface="Tahoma" panose="020B0604030504040204" pitchFamily="34" charset="0"/>
              </a:rPr>
              <a:t>	t</a:t>
            </a:r>
            <a:r>
              <a:rPr lang="en-US" altLang="zh-CN" sz="2400" baseline="-25000" dirty="0">
                <a:solidFill>
                  <a:schemeClr val="accent2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latin typeface="Tahoma" panose="020B0604030504040204" pitchFamily="34" charset="0"/>
              </a:rPr>
              <a:t>	t</a:t>
            </a:r>
            <a:r>
              <a:rPr lang="en-US" altLang="zh-CN" sz="2400" baseline="-25000" dirty="0">
                <a:solidFill>
                  <a:schemeClr val="accent2"/>
                </a:solidFill>
                <a:latin typeface="Tahoma" panose="020B0604030504040204" pitchFamily="34" charset="0"/>
              </a:rPr>
              <a:t>3</a:t>
            </a:r>
            <a:r>
              <a:rPr lang="en-US" altLang="zh-CN" sz="2400" dirty="0">
                <a:solidFill>
                  <a:schemeClr val="accent2"/>
                </a:solidFill>
                <a:latin typeface="Tahoma" panose="020B0604030504040204" pitchFamily="34" charset="0"/>
              </a:rPr>
              <a:t>	…	</a:t>
            </a:r>
            <a:r>
              <a:rPr lang="en-US" altLang="zh-CN" sz="2400" dirty="0" err="1">
                <a:solidFill>
                  <a:schemeClr val="accent2"/>
                </a:solidFill>
                <a:latin typeface="Tahoma" panose="020B0604030504040204" pitchFamily="34" charset="0"/>
              </a:rPr>
              <a:t>t</a:t>
            </a:r>
            <a:r>
              <a:rPr lang="en-US" altLang="zh-CN" sz="2400" baseline="-25000" dirty="0" err="1">
                <a:solidFill>
                  <a:schemeClr val="accent2"/>
                </a:solidFill>
                <a:latin typeface="Tahoma" panose="020B0604030504040204" pitchFamily="34" charset="0"/>
              </a:rPr>
              <a:t>k</a:t>
            </a:r>
            <a:endParaRPr lang="en-US" altLang="zh-CN" sz="24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D003A160-9ECF-46AD-8AD4-154D75C14130}"/>
              </a:ext>
            </a:extLst>
          </p:cNvPr>
          <p:cNvSpPr>
            <a:spLocks noChangeShapeType="1"/>
          </p:cNvSpPr>
          <p:nvPr/>
        </p:nvSpPr>
        <p:spPr bwMode="ltGray">
          <a:xfrm>
            <a:off x="3886200" y="243840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4F8E8CD9-C225-4835-B4B1-B1EC25E5679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962400" y="243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32776" name="Rectangle 8">
            <a:extLst>
              <a:ext uri="{FF2B5EF4-FFF2-40B4-BE49-F238E27FC236}">
                <a16:creationId xmlns:a16="http://schemas.microsoft.com/office/drawing/2014/main" id="{BCAA958E-4F0A-40BB-8F7A-A0ACB9503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429000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dirty="0"/>
              <a:t>t</a:t>
            </a:r>
            <a:r>
              <a:rPr lang="zh-CN" altLang="en-US" dirty="0"/>
              <a:t>不同组，存在符号串</a:t>
            </a:r>
            <a:r>
              <a:rPr lang="en-US" altLang="zh-CN" dirty="0"/>
              <a:t>x</a:t>
            </a:r>
            <a:r>
              <a:rPr lang="zh-CN" altLang="en-US" dirty="0"/>
              <a:t>可区分它们</a:t>
            </a:r>
            <a:r>
              <a:rPr lang="zh-CN" altLang="en-US" dirty="0">
                <a:sym typeface="Wingdings" panose="05000000000000000000" pitchFamily="2" charset="2"/>
              </a:rPr>
              <a:t>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zh-CN" altLang="en-US" dirty="0">
                <a:sym typeface="Wingdings" panose="05000000000000000000" pitchFamily="2" charset="2"/>
              </a:rPr>
              <a:t>符号串</a:t>
            </a:r>
            <a:r>
              <a:rPr lang="en-US" altLang="zh-CN" dirty="0">
                <a:sym typeface="Wingdings" panose="05000000000000000000" pitchFamily="2" charset="2"/>
              </a:rPr>
              <a:t>ax</a:t>
            </a:r>
            <a:r>
              <a:rPr lang="zh-CN" altLang="en-US" dirty="0">
                <a:sym typeface="Wingdings" panose="05000000000000000000" pitchFamily="2" charset="2"/>
              </a:rPr>
              <a:t>可区分</a:t>
            </a:r>
            <a:r>
              <a:rPr lang="en-US" altLang="zh-CN" dirty="0">
                <a:sym typeface="Wingdings" panose="05000000000000000000" pitchFamily="2" charset="2"/>
              </a:rPr>
              <a:t>s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s</a:t>
            </a:r>
            <a:r>
              <a:rPr lang="zh-CN" altLang="en-US" dirty="0">
                <a:sym typeface="Wingdings" panose="05000000000000000000" pitchFamily="2" charset="2"/>
              </a:rPr>
              <a:t>按</a:t>
            </a:r>
            <a:r>
              <a:rPr lang="en-US" altLang="zh-CN" dirty="0">
                <a:sym typeface="Wingdings" panose="05000000000000000000" pitchFamily="2" charset="2"/>
              </a:rPr>
              <a:t>t</a:t>
            </a:r>
            <a:r>
              <a:rPr lang="zh-CN" altLang="en-US" dirty="0">
                <a:sym typeface="Wingdings" panose="05000000000000000000" pitchFamily="2" charset="2"/>
              </a:rPr>
              <a:t>的分组方式分裂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66549F-1A80-4A55-8428-3D61B22B5BA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A2830-3563-40F8-873E-4B532D067AD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将前面得到的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DFA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最小化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8AC370-B81D-4DBF-A42F-C34F3A605F79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DEF1B-2FA4-40EE-A045-F09BC3762685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F9FCA4-5194-40C1-9630-0FEE5961306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613900" y="6309320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0825D5-C61C-449D-9547-4B47D19DB9F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>
              <a:extLst>
                <a:ext uri="{FF2B5EF4-FFF2-40B4-BE49-F238E27FC236}">
                  <a16:creationId xmlns:a16="http://schemas.microsoft.com/office/drawing/2014/main" id="{069A6FF9-FAC8-4FAA-81DC-CDC52C1D6B1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markBlock">
              <a:extLst>
                <a:ext uri="{FF2B5EF4-FFF2-40B4-BE49-F238E27FC236}">
                  <a16:creationId xmlns:a16="http://schemas.microsoft.com/office/drawing/2014/main" id="{2C4F978E-2389-406D-87D7-60383792C6CC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RemarkTitleText">
              <a:extLst>
                <a:ext uri="{FF2B5EF4-FFF2-40B4-BE49-F238E27FC236}">
                  <a16:creationId xmlns:a16="http://schemas.microsoft.com/office/drawing/2014/main" id="{124F4237-8B66-43E4-81BE-D864D10F5D96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7" name="Rectangle 4">
            <a:extLst>
              <a:ext uri="{FF2B5EF4-FFF2-40B4-BE49-F238E27FC236}">
                <a16:creationId xmlns:a16="http://schemas.microsoft.com/office/drawing/2014/main" id="{4BF54639-043D-4FB3-941F-15144074E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C47E3A-226F-449F-B1FF-5B811BDFEC9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684568" y="635000"/>
            <a:ext cx="3586480" cy="3170099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zh-CN" altLang="zh-CN" sz="2000" dirty="0"/>
              <a:t>初始划分</a:t>
            </a:r>
            <a:r>
              <a:rPr lang="en-US" altLang="zh-CN" sz="2000" dirty="0"/>
              <a:t>{A, B, C, D} {E}</a:t>
            </a:r>
          </a:p>
          <a:p>
            <a:endParaRPr lang="zh-CN" altLang="zh-CN" sz="2000" dirty="0"/>
          </a:p>
          <a:p>
            <a:r>
              <a:rPr lang="en-US" altLang="zh-CN" sz="2000" dirty="0"/>
              <a:t>{A, B, C, D}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b {C, D, C, E}</a:t>
            </a:r>
            <a:r>
              <a:rPr lang="zh-CN" altLang="zh-CN" sz="2000" dirty="0"/>
              <a:t>，因此划分为</a:t>
            </a:r>
            <a:r>
              <a:rPr lang="en-US" altLang="zh-CN" sz="2000" dirty="0"/>
              <a:t>{A, B, C} {D}</a:t>
            </a:r>
          </a:p>
          <a:p>
            <a:endParaRPr lang="zh-CN" altLang="zh-CN" sz="2000" dirty="0"/>
          </a:p>
          <a:p>
            <a:r>
              <a:rPr lang="en-US" altLang="zh-CN" sz="2000" dirty="0"/>
              <a:t>{A, B, C}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b {C, D, C}</a:t>
            </a:r>
            <a:r>
              <a:rPr lang="zh-CN" altLang="zh-CN" sz="2000" dirty="0"/>
              <a:t>，因此划分为</a:t>
            </a:r>
            <a:r>
              <a:rPr lang="en-US" altLang="zh-CN" sz="2000" dirty="0"/>
              <a:t>{A, C} {B}</a:t>
            </a:r>
          </a:p>
          <a:p>
            <a:endParaRPr lang="zh-CN" altLang="zh-CN" sz="2000" dirty="0"/>
          </a:p>
          <a:p>
            <a:r>
              <a:rPr lang="en-US" altLang="zh-CN" sz="2000" dirty="0"/>
              <a:t>{A, C}</a:t>
            </a:r>
            <a:r>
              <a:rPr lang="zh-CN" altLang="zh-CN" sz="2000" dirty="0"/>
              <a:t>不可再分，最终状态分组为</a:t>
            </a:r>
            <a:r>
              <a:rPr lang="en-US" altLang="zh-CN" sz="2000" dirty="0"/>
              <a:t>{A, C} {B} {D} {E}</a:t>
            </a:r>
            <a:endParaRPr lang="zh-CN" altLang="en-US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5BF4B83-A2B8-489D-A7A2-851C6753A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225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7D9E009-E355-4FE8-87E4-362808143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373792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ECF77D13-C9A7-4D00-AF0C-97547FB4B0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070752"/>
              </p:ext>
            </p:extLst>
          </p:nvPr>
        </p:nvGraphicFramePr>
        <p:xfrm>
          <a:off x="1387052" y="2290703"/>
          <a:ext cx="5543774" cy="295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Visio" r:id="rId21" imgW="2771887" imgH="1476382" progId="Visio.Drawing.15">
                  <p:embed/>
                </p:oleObj>
              </mc:Choice>
              <mc:Fallback>
                <p:oleObj name="Visio" r:id="rId21" imgW="2771887" imgH="147638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052" y="2290703"/>
                        <a:ext cx="5543774" cy="29527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5">
            <a:extLst>
              <a:ext uri="{FF2B5EF4-FFF2-40B4-BE49-F238E27FC236}">
                <a16:creationId xmlns:a16="http://schemas.microsoft.com/office/drawing/2014/main" id="{348915D6-6C9D-4722-8693-58FBD946A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E37BBFB7-F0DF-405B-B8B2-18F6C1184A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733060"/>
              </p:ext>
            </p:extLst>
          </p:nvPr>
        </p:nvGraphicFramePr>
        <p:xfrm>
          <a:off x="9909317" y="3905708"/>
          <a:ext cx="3071846" cy="2214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Visio" r:id="rId23" imgW="2047897" imgH="1476382" progId="Visio.Drawing.15">
                  <p:embed/>
                </p:oleObj>
              </mc:Choice>
              <mc:Fallback>
                <p:oleObj name="Visio" r:id="rId23" imgW="2047897" imgH="1476382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9317" y="3905708"/>
                        <a:ext cx="3071846" cy="2214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9">
            <a:hlinkClick r:id="rId25" action="ppaction://hlinksldjump" highlightClick="1"/>
            <a:extLst>
              <a:ext uri="{FF2B5EF4-FFF2-40B4-BE49-F238E27FC236}">
                <a16:creationId xmlns:a16="http://schemas.microsoft.com/office/drawing/2014/main" id="{D3E7491C-9456-4110-B93F-02A0FBBE36B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428204" y="5300406"/>
            <a:ext cx="457200" cy="4572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321AEF-C2F8-4C05-8DDF-44F49FEAC886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6F491E6-C074-4FB1-9A27-BBACB0FD6DE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737950E-CB63-4B32-916D-5C0B7E058A0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B0DA9D7-A88F-4439-8293-7294CCFF9AE9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6FBFDC0-210E-40F5-864A-02D21D3091FE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6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CB9FE25-038D-40C8-B2DF-F7DA4029F96F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906086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4496B39-0539-4D0D-B13C-CC982C718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语法分析基本概念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1D6ED90-9571-437A-B251-BBBD1A63C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上下文无关文法，</a:t>
            </a:r>
            <a:r>
              <a:rPr lang="en-US" altLang="zh-CN" dirty="0"/>
              <a:t>CFG</a:t>
            </a:r>
            <a:r>
              <a:rPr lang="zh-CN" altLang="en-US" dirty="0"/>
              <a:t>，四元式</a:t>
            </a:r>
            <a:r>
              <a:rPr lang="en-US" altLang="zh-CN" dirty="0"/>
              <a:t>(V</a:t>
            </a:r>
            <a:r>
              <a:rPr lang="en-US" altLang="zh-CN" baseline="-25000" dirty="0"/>
              <a:t>T</a:t>
            </a:r>
            <a:r>
              <a:rPr lang="en-US" altLang="zh-CN" dirty="0"/>
              <a:t>, V</a:t>
            </a:r>
            <a:r>
              <a:rPr lang="en-US" altLang="zh-CN" baseline="-25000" dirty="0"/>
              <a:t>N</a:t>
            </a:r>
            <a:r>
              <a:rPr lang="en-US" altLang="zh-CN" dirty="0"/>
              <a:t>, S, </a:t>
            </a:r>
            <a:r>
              <a:rPr lang="en-US" altLang="zh-CN" dirty="0">
                <a:latin typeface="Monotype Corsiva" panose="03010101010201010101" pitchFamily="66" charset="0"/>
                <a:ea typeface="Batang" panose="02030600000101010101" pitchFamily="18" charset="-127"/>
              </a:rPr>
              <a:t>P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A</a:t>
            </a:r>
            <a:r>
              <a:rPr lang="en-US" altLang="zh-CN" dirty="0" err="1">
                <a:sym typeface="Wingdings" panose="05000000000000000000" pitchFamily="2" charset="2"/>
              </a:rPr>
              <a:t></a:t>
            </a:r>
            <a:r>
              <a:rPr lang="en-US" altLang="zh-CN" dirty="0" err="1">
                <a:latin typeface="Symbol" panose="05050102010706020507" pitchFamily="18" charset="2"/>
                <a:sym typeface="Wingdings" panose="05000000000000000000" pitchFamily="2" charset="2"/>
              </a:rPr>
              <a:t>a</a:t>
            </a:r>
            <a:endParaRPr lang="en-US" altLang="zh-CN" dirty="0">
              <a:latin typeface="Symbol" panose="05050102010706020507" pitchFamily="18" charset="2"/>
            </a:endParaRPr>
          </a:p>
          <a:p>
            <a:pPr eaLnBrk="1" hangingPunct="1"/>
            <a:r>
              <a:rPr lang="zh-CN" altLang="en-US" dirty="0"/>
              <a:t>推导、语言、句型、句子</a:t>
            </a:r>
          </a:p>
          <a:p>
            <a:pPr eaLnBrk="1" hangingPunct="1"/>
            <a:r>
              <a:rPr lang="zh-CN" altLang="en-US" dirty="0"/>
              <a:t>最左推导、最右推导</a:t>
            </a:r>
          </a:p>
          <a:p>
            <a:pPr eaLnBrk="1" hangingPunct="1"/>
            <a:r>
              <a:rPr lang="zh-CN" altLang="en-US" dirty="0"/>
              <a:t>语法树、二义性文法</a:t>
            </a:r>
          </a:p>
          <a:p>
            <a:pPr eaLnBrk="1" hangingPunct="1"/>
            <a:r>
              <a:rPr lang="en-US" altLang="zh-CN" dirty="0"/>
              <a:t>CFG</a:t>
            </a:r>
            <a:r>
              <a:rPr lang="zh-CN" altLang="en-US" dirty="0"/>
              <a:t>的等价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F76B92B-9403-4A0A-9D05-53DC8B404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与词法分析的联系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1AFD6A7-7B59-4018-AC1D-5B1A2FF16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CFG</a:t>
            </a:r>
            <a:r>
              <a:rPr lang="zh-CN" altLang="en-US" sz="3600"/>
              <a:t>和正则式</a:t>
            </a:r>
          </a:p>
          <a:p>
            <a:pPr lvl="1" eaLnBrk="1" hangingPunct="1"/>
            <a:r>
              <a:rPr lang="zh-CN" altLang="en-US" sz="3200"/>
              <a:t>正则式、</a:t>
            </a:r>
            <a:r>
              <a:rPr lang="en-US" altLang="zh-CN" sz="3200"/>
              <a:t>NFA/DFA</a:t>
            </a:r>
            <a:r>
              <a:rPr lang="zh-CN" altLang="en-US" sz="3200">
                <a:sym typeface="Wingdings" panose="05000000000000000000" pitchFamily="2" charset="2"/>
              </a:rPr>
              <a:t>改写为等价的文法（正则文法，</a:t>
            </a:r>
            <a:r>
              <a:rPr lang="en-US" altLang="zh-CN" sz="3200">
                <a:sym typeface="Wingdings" panose="05000000000000000000" pitchFamily="2" charset="2"/>
              </a:rPr>
              <a:t>3</a:t>
            </a:r>
            <a:r>
              <a:rPr lang="zh-CN" altLang="en-US" sz="3200">
                <a:sym typeface="Wingdings" panose="05000000000000000000" pitchFamily="2" charset="2"/>
              </a:rPr>
              <a:t>型文法）</a:t>
            </a:r>
            <a:endParaRPr lang="en-US" altLang="zh-CN" sz="3200"/>
          </a:p>
          <a:p>
            <a:pPr lvl="1" eaLnBrk="1" hangingPunct="1"/>
            <a:r>
              <a:rPr lang="zh-CN" altLang="en-US" sz="3200"/>
              <a:t>正则式可描述的语言</a:t>
            </a:r>
          </a:p>
          <a:p>
            <a:pPr lvl="1" eaLnBrk="1" hangingPunct="1"/>
            <a:r>
              <a:rPr lang="zh-CN" altLang="en-US" sz="3200"/>
              <a:t>正则式不能而</a:t>
            </a:r>
            <a:r>
              <a:rPr lang="en-US" altLang="zh-CN" sz="3200"/>
              <a:t>CFG</a:t>
            </a:r>
            <a:r>
              <a:rPr lang="zh-CN" altLang="en-US" sz="3200"/>
              <a:t>能描述的语言</a:t>
            </a:r>
          </a:p>
          <a:p>
            <a:pPr lvl="1" eaLnBrk="1" hangingPunct="1"/>
            <a:r>
              <a:rPr lang="zh-CN" altLang="en-US" sz="3200"/>
              <a:t>均不能描述的</a:t>
            </a:r>
            <a:endParaRPr lang="en-US" altLang="zh-CN"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59FBD50-40A9-48AA-86D5-76BC63A87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CFG</a:t>
            </a:r>
            <a:r>
              <a:rPr lang="zh-CN" altLang="en-US"/>
              <a:t>的设计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F9908B1-0441-46D5-9631-7BB9E8101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371600"/>
            <a:ext cx="7772400" cy="5105400"/>
          </a:xfrm>
        </p:spPr>
        <p:txBody>
          <a:bodyPr/>
          <a:lstStyle/>
          <a:p>
            <a:pPr eaLnBrk="1" hangingPunct="1"/>
            <a:r>
              <a:rPr lang="zh-CN" altLang="en-US"/>
              <a:t>消除左递归：直接、间接</a:t>
            </a:r>
          </a:p>
          <a:p>
            <a:pPr eaLnBrk="1" hangingPunct="1"/>
            <a:r>
              <a:rPr lang="zh-CN" altLang="en-US"/>
              <a:t>消除</a:t>
            </a:r>
            <a:r>
              <a:rPr kumimoji="0" lang="zh-CN" altLang="en-US">
                <a:sym typeface="Symbol" panose="05050102010706020507" pitchFamily="18" charset="2"/>
              </a:rPr>
              <a:t>产生式</a:t>
            </a:r>
          </a:p>
          <a:p>
            <a:pPr eaLnBrk="1" hangingPunct="1"/>
            <a:r>
              <a:rPr lang="zh-CN" altLang="en-US"/>
              <a:t>消除回路</a:t>
            </a:r>
          </a:p>
          <a:p>
            <a:pPr eaLnBrk="1" hangingPunct="1"/>
            <a:r>
              <a:rPr lang="zh-CN" altLang="en-US"/>
              <a:t>提取左公因子</a:t>
            </a:r>
            <a:endParaRPr lang="en-US" altLang="zh-CN"/>
          </a:p>
          <a:p>
            <a:pPr eaLnBrk="1" hangingPunct="1"/>
            <a:r>
              <a:rPr lang="zh-CN" altLang="en-US"/>
              <a:t>为什么要做这些改写？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F95946A-C938-4F1A-AD1C-3743303BEF54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A2830-3563-40F8-873E-4B532D067AD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设计接受语言</a:t>
            </a:r>
            <a:r>
              <a:rPr lang="pt-BR" altLang="zh-CN" dirty="0"/>
              <a:t>{a</a:t>
            </a:r>
            <a:r>
              <a:rPr lang="pt-BR" altLang="zh-CN" i="1" baseline="30000" dirty="0"/>
              <a:t>i</a:t>
            </a:r>
            <a:r>
              <a:rPr lang="pt-BR" altLang="zh-CN" dirty="0"/>
              <a:t>b</a:t>
            </a:r>
            <a:r>
              <a:rPr lang="pt-BR" altLang="zh-CN" i="1" baseline="30000" dirty="0"/>
              <a:t>j</a:t>
            </a:r>
            <a:r>
              <a:rPr lang="pt-BR" altLang="zh-CN" dirty="0"/>
              <a:t>a</a:t>
            </a:r>
            <a:r>
              <a:rPr lang="pt-BR" altLang="zh-CN" i="1" baseline="30000" dirty="0"/>
              <a:t>k</a:t>
            </a:r>
            <a:r>
              <a:rPr lang="pt-BR" altLang="zh-CN" dirty="0"/>
              <a:t>b</a:t>
            </a:r>
            <a:r>
              <a:rPr lang="pt-BR" altLang="zh-CN" i="1" baseline="30000" dirty="0"/>
              <a:t>l</a:t>
            </a:r>
            <a:r>
              <a:rPr lang="pt-BR" altLang="zh-CN" dirty="0"/>
              <a:t> | </a:t>
            </a:r>
            <a:r>
              <a:rPr lang="pt-BR" altLang="zh-CN" i="1" dirty="0"/>
              <a:t>i</a:t>
            </a:r>
            <a:r>
              <a:rPr lang="pt-BR" altLang="zh-CN" dirty="0"/>
              <a:t>+</a:t>
            </a:r>
            <a:r>
              <a:rPr lang="pt-BR" altLang="zh-CN" i="1" dirty="0"/>
              <a:t>j</a:t>
            </a:r>
            <a:r>
              <a:rPr lang="pt-BR" altLang="zh-CN" dirty="0"/>
              <a:t>=</a:t>
            </a:r>
            <a:r>
              <a:rPr lang="pt-BR" altLang="zh-CN" i="1" dirty="0"/>
              <a:t>k+l</a:t>
            </a:r>
            <a:r>
              <a:rPr lang="pt-BR" altLang="zh-CN" dirty="0"/>
              <a:t>, </a:t>
            </a:r>
            <a:r>
              <a:rPr lang="pt-BR" altLang="zh-CN" i="1" dirty="0"/>
              <a:t>i</a:t>
            </a:r>
            <a:r>
              <a:rPr lang="pt-BR" altLang="zh-CN" dirty="0"/>
              <a:t>, </a:t>
            </a:r>
            <a:r>
              <a:rPr lang="pt-BR" altLang="zh-CN" i="1" dirty="0"/>
              <a:t>j</a:t>
            </a:r>
            <a:r>
              <a:rPr lang="pt-BR" altLang="zh-CN" dirty="0"/>
              <a:t>, </a:t>
            </a:r>
            <a:r>
              <a:rPr lang="pt-BR" altLang="zh-CN" i="1" dirty="0"/>
              <a:t>k</a:t>
            </a:r>
            <a:r>
              <a:rPr lang="pt-BR" altLang="zh-CN" dirty="0"/>
              <a:t>, </a:t>
            </a:r>
            <a:r>
              <a:rPr lang="pt-BR" altLang="zh-CN" i="1" dirty="0"/>
              <a:t>l</a:t>
            </a:r>
            <a:r>
              <a:rPr lang="pt-BR" altLang="zh-CN" dirty="0"/>
              <a:t>&gt;=0}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的上下文无关文法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8AC370-B81D-4DBF-A42F-C34F3A605F7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DEF1B-2FA4-40EE-A045-F09BC376268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F9FCA4-5194-40C1-9630-0FEE596130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13900" y="6207695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DB9AED-43FE-47D2-B700-3328046E06E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779000" y="1270000"/>
            <a:ext cx="3332480" cy="3046988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pt-BR" altLang="zh-CN" dirty="0"/>
              <a:t>A</a:t>
            </a:r>
            <a:r>
              <a:rPr lang="zh-CN" altLang="en-US" dirty="0"/>
              <a:t>：中央的</a:t>
            </a:r>
            <a:r>
              <a:rPr lang="en-US" altLang="zh-CN" dirty="0"/>
              <a:t>a</a:t>
            </a:r>
            <a:r>
              <a:rPr lang="zh-CN" altLang="en-US" dirty="0"/>
              <a:t>比</a:t>
            </a:r>
            <a:r>
              <a:rPr lang="en-US" altLang="zh-CN" dirty="0"/>
              <a:t>b</a:t>
            </a:r>
            <a:r>
              <a:rPr lang="zh-CN" altLang="en-US" dirty="0"/>
              <a:t>多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：中央的</a:t>
            </a:r>
            <a:r>
              <a:rPr lang="en-US" altLang="zh-CN" dirty="0"/>
              <a:t>b</a:t>
            </a:r>
            <a:r>
              <a:rPr lang="zh-CN" altLang="en-US" dirty="0"/>
              <a:t>比</a:t>
            </a:r>
            <a:r>
              <a:rPr lang="en-US" altLang="zh-CN" dirty="0"/>
              <a:t>a</a:t>
            </a:r>
            <a:r>
              <a:rPr lang="zh-CN" altLang="en-US" dirty="0"/>
              <a:t>多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zh-CN" altLang="en-US" dirty="0"/>
              <a:t>：中央的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一样多</a:t>
            </a:r>
            <a:endParaRPr lang="en-US" altLang="zh-CN" dirty="0"/>
          </a:p>
          <a:p>
            <a:endParaRPr lang="pt-BR" altLang="zh-CN" dirty="0"/>
          </a:p>
          <a:p>
            <a:r>
              <a:rPr lang="pt-BR" altLang="zh-CN" dirty="0"/>
              <a:t>S</a:t>
            </a:r>
            <a:r>
              <a:rPr lang="zh-CN" altLang="zh-CN" dirty="0"/>
              <a:t>→</a:t>
            </a:r>
            <a:r>
              <a:rPr lang="pt-BR" altLang="zh-CN" dirty="0"/>
              <a:t>aSb | A | B | M</a:t>
            </a:r>
            <a:endParaRPr lang="zh-CN" altLang="zh-CN" dirty="0"/>
          </a:p>
          <a:p>
            <a:r>
              <a:rPr lang="pt-BR" altLang="zh-CN" dirty="0"/>
              <a:t>A</a:t>
            </a:r>
            <a:r>
              <a:rPr lang="zh-CN" altLang="zh-CN" dirty="0"/>
              <a:t>→</a:t>
            </a:r>
            <a:r>
              <a:rPr lang="pt-BR" altLang="zh-CN" dirty="0"/>
              <a:t>aAa | M</a:t>
            </a:r>
            <a:endParaRPr lang="zh-CN" altLang="zh-CN" dirty="0"/>
          </a:p>
          <a:p>
            <a:r>
              <a:rPr lang="pt-BR" altLang="zh-CN" dirty="0"/>
              <a:t>B</a:t>
            </a:r>
            <a:r>
              <a:rPr lang="zh-CN" altLang="zh-CN" dirty="0"/>
              <a:t>→</a:t>
            </a:r>
            <a:r>
              <a:rPr lang="pt-BR" altLang="zh-CN" dirty="0"/>
              <a:t>bBb | M</a:t>
            </a:r>
            <a:endParaRPr lang="zh-CN" altLang="zh-CN" dirty="0"/>
          </a:p>
          <a:p>
            <a:r>
              <a:rPr lang="pt-BR" altLang="zh-CN" dirty="0"/>
              <a:t>M</a:t>
            </a:r>
            <a:r>
              <a:rPr lang="zh-CN" altLang="zh-CN" dirty="0"/>
              <a:t>→</a:t>
            </a:r>
            <a:r>
              <a:rPr lang="pt-BR" altLang="zh-CN" dirty="0"/>
              <a:t>bMa | </a:t>
            </a:r>
            <a:r>
              <a:rPr lang="en-US" altLang="zh-CN" dirty="0">
                <a:latin typeface="Symbol" panose="05050102010706020507" pitchFamily="18" charset="2"/>
              </a:rPr>
              <a:t>e</a:t>
            </a:r>
            <a:endParaRPr lang="zh-CN" altLang="zh-CN" dirty="0">
              <a:latin typeface="Symbol" panose="05050102010706020507" pitchFamily="18" charset="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0825D5-C61C-449D-9547-4B47D19DB9F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>
              <a:extLst>
                <a:ext uri="{FF2B5EF4-FFF2-40B4-BE49-F238E27FC236}">
                  <a16:creationId xmlns:a16="http://schemas.microsoft.com/office/drawing/2014/main" id="{069A6FF9-FAC8-4FAA-81DC-CDC52C1D6B1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markBlock">
              <a:extLst>
                <a:ext uri="{FF2B5EF4-FFF2-40B4-BE49-F238E27FC236}">
                  <a16:creationId xmlns:a16="http://schemas.microsoft.com/office/drawing/2014/main" id="{2C4F978E-2389-406D-87D7-60383792C6C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RemarkTitleText">
              <a:extLst>
                <a:ext uri="{FF2B5EF4-FFF2-40B4-BE49-F238E27FC236}">
                  <a16:creationId xmlns:a16="http://schemas.microsoft.com/office/drawing/2014/main" id="{124F4237-8B66-43E4-81BE-D864D10F5D9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321AEF-C2F8-4C05-8DDF-44F49FEAC886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6F491E6-C074-4FB1-9A27-BBACB0FD6DE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737950E-CB63-4B32-916D-5C0B7E058A0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B0DA9D7-A88F-4439-8293-7294CCFF9AE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6FBFDC0-210E-40F5-864A-02D21D3091F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6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CB9FE25-038D-40C8-B2DF-F7DA4029F96F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2056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F95946A-C938-4F1A-AD1C-3743303BEF54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A2830-3563-40F8-873E-4B532D067AD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设计上下文无关文法接受以两个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结尾的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串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8AC370-B81D-4DBF-A42F-C34F3A605F7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DEF1B-2FA4-40EE-A045-F09BC376268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F9FCA4-5194-40C1-9630-0FEE596130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13900" y="6207695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DB9AED-43FE-47D2-B700-3328046E06E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779000" y="1270000"/>
            <a:ext cx="3332480" cy="1200329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A00</a:t>
            </a:r>
            <a:endParaRPr lang="zh-CN" altLang="zh-CN" dirty="0"/>
          </a:p>
          <a:p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BA | B</a:t>
            </a:r>
            <a:endParaRPr lang="zh-CN" altLang="zh-CN" dirty="0"/>
          </a:p>
          <a:p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0 | 1</a:t>
            </a:r>
            <a:endParaRPr lang="zh-CN" altLang="zh-CN" dirty="0">
              <a:latin typeface="Symbol" panose="05050102010706020507" pitchFamily="18" charset="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0825D5-C61C-449D-9547-4B47D19DB9F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>
              <a:extLst>
                <a:ext uri="{FF2B5EF4-FFF2-40B4-BE49-F238E27FC236}">
                  <a16:creationId xmlns:a16="http://schemas.microsoft.com/office/drawing/2014/main" id="{069A6FF9-FAC8-4FAA-81DC-CDC52C1D6B1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markBlock">
              <a:extLst>
                <a:ext uri="{FF2B5EF4-FFF2-40B4-BE49-F238E27FC236}">
                  <a16:creationId xmlns:a16="http://schemas.microsoft.com/office/drawing/2014/main" id="{2C4F978E-2389-406D-87D7-60383792C6C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RemarkTitleText">
              <a:extLst>
                <a:ext uri="{FF2B5EF4-FFF2-40B4-BE49-F238E27FC236}">
                  <a16:creationId xmlns:a16="http://schemas.microsoft.com/office/drawing/2014/main" id="{124F4237-8B66-43E4-81BE-D864D10F5D9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321AEF-C2F8-4C05-8DDF-44F49FEAC886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6F491E6-C074-4FB1-9A27-BBACB0FD6DE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737950E-CB63-4B32-916D-5C0B7E058A0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B0DA9D7-A88F-4439-8293-7294CCFF9AE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6FBFDC0-210E-40F5-864A-02D21D3091F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6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CB9FE25-038D-40C8-B2DF-F7DA4029F96F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4403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CAA4EA8-6800-4E94-BE61-3E2C68318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自顶向下语法分析（重点）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9DBC4A8-E748-4F8E-9CE6-6DCB246B3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8040688" cy="4724400"/>
          </a:xfrm>
        </p:spPr>
        <p:txBody>
          <a:bodyPr/>
          <a:lstStyle/>
          <a:p>
            <a:pPr eaLnBrk="1" hangingPunct="1"/>
            <a:r>
              <a:rPr lang="zh-CN" altLang="en-US"/>
              <a:t>寻找最左推导</a:t>
            </a:r>
            <a:br>
              <a:rPr lang="zh-CN" altLang="en-US"/>
            </a:br>
            <a:r>
              <a:rPr lang="zh-CN" altLang="en-US"/>
              <a:t>语法树构造根</a:t>
            </a:r>
            <a:r>
              <a:rPr lang="zh-CN" altLang="en-US">
                <a:sym typeface="Wingdings" panose="05000000000000000000" pitchFamily="2" charset="2"/>
              </a:rPr>
              <a:t>叶</a:t>
            </a:r>
            <a:br>
              <a:rPr lang="zh-CN" altLang="en-US">
                <a:sym typeface="Wingdings" panose="05000000000000000000" pitchFamily="2" charset="2"/>
              </a:rPr>
            </a:br>
            <a:r>
              <a:rPr lang="zh-CN" altLang="en-US">
                <a:sym typeface="Wingdings" panose="05000000000000000000" pitchFamily="2" charset="2"/>
              </a:rPr>
              <a:t>由整体局部</a:t>
            </a:r>
          </a:p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预测分析法</a:t>
            </a:r>
          </a:p>
          <a:p>
            <a:pPr lvl="1" eaLnBrk="1" hangingPunct="1"/>
            <a:r>
              <a:rPr lang="zh-CN" altLang="en-US">
                <a:sym typeface="Wingdings" panose="05000000000000000000" pitchFamily="2" charset="2"/>
              </a:rPr>
              <a:t>当前输入符号＋待扩展</a:t>
            </a:r>
            <a:r>
              <a:rPr lang="en-US" altLang="zh-CN">
                <a:sym typeface="Wingdings" panose="05000000000000000000" pitchFamily="2" charset="2"/>
              </a:rPr>
              <a:t>NT</a:t>
            </a:r>
            <a:r>
              <a:rPr lang="zh-CN" altLang="en-US">
                <a:sym typeface="Wingdings" panose="05000000000000000000" pitchFamily="2" charset="2"/>
              </a:rPr>
              <a:t>避免回溯</a:t>
            </a:r>
          </a:p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递归下降法构造预测分析器：</a:t>
            </a:r>
            <a:br>
              <a:rPr lang="zh-CN" altLang="en-US">
                <a:sym typeface="Wingdings" panose="05000000000000000000" pitchFamily="2" charset="2"/>
              </a:rPr>
            </a:br>
            <a:r>
              <a:rPr lang="en-US" altLang="zh-CN">
                <a:sym typeface="Wingdings" panose="05000000000000000000" pitchFamily="2" charset="2"/>
              </a:rPr>
              <a:t>NT</a:t>
            </a:r>
            <a:r>
              <a:rPr lang="zh-CN" altLang="en-US">
                <a:sym typeface="Wingdings" panose="05000000000000000000" pitchFamily="2" charset="2"/>
              </a:rPr>
              <a:t>递归函数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894F82B-1190-4093-9271-A726EA1D16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编译器报告“缺少运算符”错误是在</a:t>
            </a: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DA8E90-778E-41F9-8EB8-6E4536CB94E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3768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词法分析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9CC7C9-D83B-4CE1-AE7D-1B38DF12D49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29483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语法分析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31E038-3B05-4208-9F55-9AAE4A68B8C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35198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语义分析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6675AE-71A8-48E7-907D-5CB56B4447A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0913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代码生成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98E944-7CAD-4FA5-8B30-0091A98DB52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4411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5A7395A-4ADA-429B-8BE8-B177DE446C2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012627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23B0B65-5CE5-4A15-85A2-47A489845C6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5841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192EF14-1131-46A4-83C8-F145FA201D1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1556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BA421E9-F7A6-490A-BCEE-4178C626197B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1A44992-8499-49FE-8362-9B3BDAFFE09B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28800" y="46628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代码加载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2A8C34-5107-4B80-BC51-8C56ED34FCEE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114425" y="47271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532A95-EFCF-4C96-A150-000159F5702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828800" y="52343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代码执行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49F5508-4B21-4FFD-B3A0-940E4F38E809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1114425" y="52986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2B0EC91-124F-4AD5-87E4-7700BD60F6CD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EC209321-1E16-45E0-B918-125557E7418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2F9C4F9F-86E9-4565-A03F-E24D495CD4B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E5FCD256-4DE0-4C2E-A8A8-291E0BD1EE73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F91D2813-EF75-4A9E-A6BC-3EC52DC123B3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53135B7-1622-46DF-8508-B3B018503337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5615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2821F70-D46A-4BE3-BD1B-5A1820C0E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非递归实现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8F7EA38-81E6-4373-A392-D88E65BD1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8040688" cy="4724400"/>
          </a:xfrm>
        </p:spPr>
        <p:txBody>
          <a:bodyPr/>
          <a:lstStyle/>
          <a:p>
            <a:pPr eaLnBrk="1" hangingPunct="1"/>
            <a:r>
              <a:rPr lang="en-US" altLang="zh-CN">
                <a:sym typeface="Wingdings" panose="05000000000000000000" pitchFamily="2" charset="2"/>
              </a:rPr>
              <a:t>FIRST</a:t>
            </a:r>
            <a:r>
              <a:rPr lang="zh-CN" altLang="en-US">
                <a:sym typeface="Wingdings" panose="05000000000000000000" pitchFamily="2" charset="2"/>
              </a:rPr>
              <a:t>、</a:t>
            </a:r>
            <a:r>
              <a:rPr lang="en-US" altLang="zh-CN">
                <a:sym typeface="Wingdings" panose="05000000000000000000" pitchFamily="2" charset="2"/>
              </a:rPr>
              <a:t>FOLLOW</a:t>
            </a:r>
            <a:br>
              <a:rPr lang="en-US" altLang="zh-CN">
                <a:sym typeface="Wingdings" panose="05000000000000000000" pitchFamily="2" charset="2"/>
              </a:rPr>
            </a:b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预测分析表，</a:t>
            </a:r>
            <a:r>
              <a:rPr lang="en-US" altLang="zh-CN">
                <a:sym typeface="Wingdings" panose="05000000000000000000" pitchFamily="2" charset="2"/>
              </a:rPr>
              <a:t>LL(1)</a:t>
            </a:r>
            <a:r>
              <a:rPr lang="zh-CN" altLang="en-US">
                <a:sym typeface="Wingdings" panose="05000000000000000000" pitchFamily="2" charset="2"/>
              </a:rPr>
              <a:t>文法</a:t>
            </a:r>
            <a:endParaRPr lang="zh-CN" altLang="en-US"/>
          </a:p>
        </p:txBody>
      </p:sp>
      <p:grpSp>
        <p:nvGrpSpPr>
          <p:cNvPr id="44036" name="Group 4">
            <a:extLst>
              <a:ext uri="{FF2B5EF4-FFF2-40B4-BE49-F238E27FC236}">
                <a16:creationId xmlns:a16="http://schemas.microsoft.com/office/drawing/2014/main" id="{73FCB7ED-FD15-4A00-B1D1-D68A6C87203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514600"/>
            <a:ext cx="7162800" cy="2611438"/>
            <a:chOff x="624" y="864"/>
            <a:chExt cx="4896" cy="1996"/>
          </a:xfrm>
        </p:grpSpPr>
        <p:sp>
          <p:nvSpPr>
            <p:cNvPr id="44037" name="Text Box 5">
              <a:extLst>
                <a:ext uri="{FF2B5EF4-FFF2-40B4-BE49-F238E27FC236}">
                  <a16:creationId xmlns:a16="http://schemas.microsoft.com/office/drawing/2014/main" id="{F3E11898-2BBD-499E-99B9-2586EDFE0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60"/>
              <a:ext cx="960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3300"/>
                  </a:solidFill>
                </a:rPr>
                <a:t>Empty stack symbol</a:t>
              </a:r>
            </a:p>
          </p:txBody>
        </p:sp>
        <p:grpSp>
          <p:nvGrpSpPr>
            <p:cNvPr id="44038" name="Group 6">
              <a:extLst>
                <a:ext uri="{FF2B5EF4-FFF2-40B4-BE49-F238E27FC236}">
                  <a16:creationId xmlns:a16="http://schemas.microsoft.com/office/drawing/2014/main" id="{618A8A2D-FDFB-4645-A0C8-4D838389F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864"/>
              <a:ext cx="960" cy="300"/>
              <a:chOff x="2064" y="1344"/>
              <a:chExt cx="960" cy="300"/>
            </a:xfrm>
          </p:grpSpPr>
          <p:sp>
            <p:nvSpPr>
              <p:cNvPr id="44058" name="Text Box 7">
                <a:extLst>
                  <a:ext uri="{FF2B5EF4-FFF2-40B4-BE49-F238E27FC236}">
                    <a16:creationId xmlns:a16="http://schemas.microsoft.com/office/drawing/2014/main" id="{2018C4C0-B766-4D84-8718-9BC409EDA6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344"/>
                <a:ext cx="192" cy="3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0" lang="zh-CN" altLang="zh-CN" sz="1800" b="1"/>
              </a:p>
            </p:txBody>
          </p:sp>
          <p:sp>
            <p:nvSpPr>
              <p:cNvPr id="44059" name="Text Box 8">
                <a:extLst>
                  <a:ext uri="{FF2B5EF4-FFF2-40B4-BE49-F238E27FC236}">
                    <a16:creationId xmlns:a16="http://schemas.microsoft.com/office/drawing/2014/main" id="{4A3C22A9-2DC6-4A02-9F94-9441C5D9C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344"/>
                <a:ext cx="192" cy="3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/>
                  <a:t>a</a:t>
                </a:r>
              </a:p>
            </p:txBody>
          </p:sp>
          <p:sp>
            <p:nvSpPr>
              <p:cNvPr id="44060" name="Text Box 9">
                <a:extLst>
                  <a:ext uri="{FF2B5EF4-FFF2-40B4-BE49-F238E27FC236}">
                    <a16:creationId xmlns:a16="http://schemas.microsoft.com/office/drawing/2014/main" id="{BD54E0BC-1A17-402C-8CBE-2AFB41E2B6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1344"/>
                <a:ext cx="192" cy="3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/>
                  <a:t>+</a:t>
                </a:r>
              </a:p>
            </p:txBody>
          </p:sp>
          <p:sp>
            <p:nvSpPr>
              <p:cNvPr id="44061" name="Text Box 10">
                <a:extLst>
                  <a:ext uri="{FF2B5EF4-FFF2-40B4-BE49-F238E27FC236}">
                    <a16:creationId xmlns:a16="http://schemas.microsoft.com/office/drawing/2014/main" id="{21BCB361-CE1E-49C7-A530-D7EF32EAD8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344"/>
                <a:ext cx="192" cy="3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/>
                  <a:t>b</a:t>
                </a:r>
              </a:p>
            </p:txBody>
          </p:sp>
          <p:sp>
            <p:nvSpPr>
              <p:cNvPr id="44062" name="Text Box 11">
                <a:extLst>
                  <a:ext uri="{FF2B5EF4-FFF2-40B4-BE49-F238E27FC236}">
                    <a16:creationId xmlns:a16="http://schemas.microsoft.com/office/drawing/2014/main" id="{096955D3-7F03-4A17-B42D-CF3081756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1344"/>
                <a:ext cx="192" cy="3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/>
                  <a:t>$</a:t>
                </a:r>
              </a:p>
            </p:txBody>
          </p:sp>
        </p:grpSp>
        <p:grpSp>
          <p:nvGrpSpPr>
            <p:cNvPr id="44039" name="Group 12">
              <a:extLst>
                <a:ext uri="{FF2B5EF4-FFF2-40B4-BE49-F238E27FC236}">
                  <a16:creationId xmlns:a16="http://schemas.microsoft.com/office/drawing/2014/main" id="{8009C379-1572-4E57-B41B-06E5D0C23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440"/>
              <a:ext cx="192" cy="1020"/>
              <a:chOff x="2880" y="2832"/>
              <a:chExt cx="192" cy="1020"/>
            </a:xfrm>
          </p:grpSpPr>
          <p:sp>
            <p:nvSpPr>
              <p:cNvPr id="44054" name="Text Box 13">
                <a:extLst>
                  <a:ext uri="{FF2B5EF4-FFF2-40B4-BE49-F238E27FC236}">
                    <a16:creationId xmlns:a16="http://schemas.microsoft.com/office/drawing/2014/main" id="{72CF82B5-B3DE-424E-AAFE-11A34FF76D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3073"/>
                <a:ext cx="192" cy="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/>
                  <a:t>Y</a:t>
                </a:r>
              </a:p>
            </p:txBody>
          </p:sp>
          <p:sp>
            <p:nvSpPr>
              <p:cNvPr id="44055" name="Text Box 14">
                <a:extLst>
                  <a:ext uri="{FF2B5EF4-FFF2-40B4-BE49-F238E27FC236}">
                    <a16:creationId xmlns:a16="http://schemas.microsoft.com/office/drawing/2014/main" id="{5E83A717-B30B-4140-888A-DCE720F042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2832"/>
                <a:ext cx="192" cy="3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/>
                  <a:t>X</a:t>
                </a:r>
              </a:p>
            </p:txBody>
          </p:sp>
          <p:sp>
            <p:nvSpPr>
              <p:cNvPr id="44056" name="Text Box 15">
                <a:extLst>
                  <a:ext uri="{FF2B5EF4-FFF2-40B4-BE49-F238E27FC236}">
                    <a16:creationId xmlns:a16="http://schemas.microsoft.com/office/drawing/2014/main" id="{79845AD1-626C-4985-B5C7-BECBE3CC61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3552"/>
                <a:ext cx="192" cy="3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/>
                  <a:t>$</a:t>
                </a:r>
              </a:p>
            </p:txBody>
          </p:sp>
          <p:sp>
            <p:nvSpPr>
              <p:cNvPr id="44057" name="Text Box 16">
                <a:extLst>
                  <a:ext uri="{FF2B5EF4-FFF2-40B4-BE49-F238E27FC236}">
                    <a16:creationId xmlns:a16="http://schemas.microsoft.com/office/drawing/2014/main" id="{67814C8D-ABE7-4C38-BF13-3A0A45B4A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3312"/>
                <a:ext cx="192" cy="3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/>
                  <a:t>Z</a:t>
                </a:r>
              </a:p>
            </p:txBody>
          </p:sp>
        </p:grpSp>
        <p:sp>
          <p:nvSpPr>
            <p:cNvPr id="44040" name="Text Box 17">
              <a:extLst>
                <a:ext uri="{FF2B5EF4-FFF2-40B4-BE49-F238E27FC236}">
                  <a16:creationId xmlns:a16="http://schemas.microsoft.com/office/drawing/2014/main" id="{1063C79E-2422-4659-B0F8-50CFA9B6E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864"/>
              <a:ext cx="52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Input</a:t>
              </a:r>
            </a:p>
          </p:txBody>
        </p:sp>
        <p:sp>
          <p:nvSpPr>
            <p:cNvPr id="44041" name="Text Box 18">
              <a:extLst>
                <a:ext uri="{FF2B5EF4-FFF2-40B4-BE49-F238E27FC236}">
                  <a16:creationId xmlns:a16="http://schemas.microsoft.com/office/drawing/2014/main" id="{E9253A1B-2857-48E6-BF75-761A5581F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1392"/>
              <a:ext cx="1345" cy="5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Predictive Parsing Program</a:t>
              </a:r>
            </a:p>
          </p:txBody>
        </p:sp>
        <p:sp>
          <p:nvSpPr>
            <p:cNvPr id="44042" name="Text Box 19">
              <a:extLst>
                <a:ext uri="{FF2B5EF4-FFF2-40B4-BE49-F238E27FC236}">
                  <a16:creationId xmlns:a16="http://schemas.microsoft.com/office/drawing/2014/main" id="{9B40D3A8-881D-489A-8AC4-3C1F06FF1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440"/>
              <a:ext cx="52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Stack</a:t>
              </a:r>
            </a:p>
          </p:txBody>
        </p:sp>
        <p:sp>
          <p:nvSpPr>
            <p:cNvPr id="44043" name="Text Box 20">
              <a:extLst>
                <a:ext uri="{FF2B5EF4-FFF2-40B4-BE49-F238E27FC236}">
                  <a16:creationId xmlns:a16="http://schemas.microsoft.com/office/drawing/2014/main" id="{F5FB78FF-1713-4733-940C-985051B29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440"/>
              <a:ext cx="72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Output</a:t>
              </a:r>
            </a:p>
          </p:txBody>
        </p:sp>
        <p:sp>
          <p:nvSpPr>
            <p:cNvPr id="44044" name="Text Box 21">
              <a:extLst>
                <a:ext uri="{FF2B5EF4-FFF2-40B4-BE49-F238E27FC236}">
                  <a16:creationId xmlns:a16="http://schemas.microsoft.com/office/drawing/2014/main" id="{F590D65E-C7A2-4363-B51B-496F42443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2016"/>
              <a:ext cx="1345" cy="5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Parsing Table M[A,a]</a:t>
              </a:r>
            </a:p>
          </p:txBody>
        </p:sp>
        <p:sp>
          <p:nvSpPr>
            <p:cNvPr id="44045" name="Line 22">
              <a:extLst>
                <a:ext uri="{FF2B5EF4-FFF2-40B4-BE49-F238E27FC236}">
                  <a16:creationId xmlns:a16="http://schemas.microsoft.com/office/drawing/2014/main" id="{0CE40CC6-884F-4248-8DAA-A0C8D8573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1104"/>
              <a:ext cx="1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Line 23">
              <a:extLst>
                <a:ext uri="{FF2B5EF4-FFF2-40B4-BE49-F238E27FC236}">
                  <a16:creationId xmlns:a16="http://schemas.microsoft.com/office/drawing/2014/main" id="{DBDDBFE7-ACDB-4E73-99CD-AE11BF217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1536"/>
              <a:ext cx="48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7" name="Line 24">
              <a:extLst>
                <a:ext uri="{FF2B5EF4-FFF2-40B4-BE49-F238E27FC236}">
                  <a16:creationId xmlns:a16="http://schemas.microsoft.com/office/drawing/2014/main" id="{629B326B-F0D6-4E40-80D8-31781F205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824"/>
              <a:ext cx="1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8" name="Line 25">
              <a:extLst>
                <a:ext uri="{FF2B5EF4-FFF2-40B4-BE49-F238E27FC236}">
                  <a16:creationId xmlns:a16="http://schemas.microsoft.com/office/drawing/2014/main" id="{A4A8EE51-6576-49A9-881B-F3D8BF0B7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584"/>
              <a:ext cx="48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9" name="Text Box 26">
              <a:extLst>
                <a:ext uri="{FF2B5EF4-FFF2-40B4-BE49-F238E27FC236}">
                  <a16:creationId xmlns:a16="http://schemas.microsoft.com/office/drawing/2014/main" id="{DF442CF3-452A-4937-A861-F28F86C77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864"/>
              <a:ext cx="1392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3300"/>
                  </a:solidFill>
                </a:rPr>
                <a:t>(String + terminator)</a:t>
              </a:r>
            </a:p>
          </p:txBody>
        </p:sp>
        <p:sp>
          <p:nvSpPr>
            <p:cNvPr id="44050" name="Text Box 27">
              <a:extLst>
                <a:ext uri="{FF2B5EF4-FFF2-40B4-BE49-F238E27FC236}">
                  <a16:creationId xmlns:a16="http://schemas.microsoft.com/office/drawing/2014/main" id="{3953F1FE-F5E7-4909-86E6-6C39364CB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632"/>
              <a:ext cx="719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3300"/>
                  </a:solidFill>
                </a:rPr>
                <a:t>NT + T symbols of CFG</a:t>
              </a:r>
            </a:p>
          </p:txBody>
        </p:sp>
        <p:sp>
          <p:nvSpPr>
            <p:cNvPr id="44051" name="Line 28">
              <a:extLst>
                <a:ext uri="{FF2B5EF4-FFF2-40B4-BE49-F238E27FC236}">
                  <a16:creationId xmlns:a16="http://schemas.microsoft.com/office/drawing/2014/main" id="{CFED524D-5712-4F83-892B-D7747EB764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304"/>
              <a:ext cx="240" cy="4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2" name="AutoShape 29">
              <a:extLst>
                <a:ext uri="{FF2B5EF4-FFF2-40B4-BE49-F238E27FC236}">
                  <a16:creationId xmlns:a16="http://schemas.microsoft.com/office/drawing/2014/main" id="{4181B55A-F3BB-4068-86A9-5AA0C66E1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1920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4053" name="Text Box 30">
              <a:extLst>
                <a:ext uri="{FF2B5EF4-FFF2-40B4-BE49-F238E27FC236}">
                  <a16:creationId xmlns:a16="http://schemas.microsoft.com/office/drawing/2014/main" id="{922E54A5-3DFF-4AD4-9B5B-ADEB1BECC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920"/>
              <a:ext cx="1345" cy="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3300"/>
                  </a:solidFill>
                </a:rPr>
                <a:t>What actions parser should take based on stack / input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F95946A-C938-4F1A-AD1C-3743303BEF54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A2830-3563-40F8-873E-4B532D067AD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1357883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对下面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CFG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，指出终结符集合、非终结符集合、开始符号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/>
              <a:t>S → %</a:t>
            </a:r>
            <a:r>
              <a:rPr lang="en-US" altLang="zh-CN" dirty="0" err="1"/>
              <a:t>aT</a:t>
            </a:r>
            <a:r>
              <a:rPr lang="en-US" altLang="zh-CN" dirty="0"/>
              <a:t> | U!</a:t>
            </a:r>
            <a:endParaRPr lang="zh-CN" altLang="zh-CN" dirty="0"/>
          </a:p>
          <a:p>
            <a:r>
              <a:rPr lang="en-US" altLang="zh-CN" dirty="0"/>
              <a:t>T → </a:t>
            </a:r>
            <a:r>
              <a:rPr lang="en-US" altLang="zh-CN" dirty="0" err="1"/>
              <a:t>aS</a:t>
            </a:r>
            <a:r>
              <a:rPr lang="en-US" altLang="zh-CN" dirty="0"/>
              <a:t> | </a:t>
            </a:r>
            <a:r>
              <a:rPr lang="en-US" altLang="zh-CN" dirty="0" err="1"/>
              <a:t>baT</a:t>
            </a:r>
            <a:r>
              <a:rPr lang="en-US" altLang="zh-CN" dirty="0"/>
              <a:t> | </a:t>
            </a:r>
            <a:r>
              <a:rPr lang="en-US" altLang="zh-CN" dirty="0">
                <a:latin typeface="Symbol" panose="05050102010706020507" pitchFamily="18" charset="2"/>
              </a:rPr>
              <a:t>e</a:t>
            </a:r>
            <a:endParaRPr lang="zh-CN" altLang="zh-CN" dirty="0">
              <a:latin typeface="Symbol" panose="05050102010706020507" pitchFamily="18" charset="2"/>
            </a:endParaRPr>
          </a:p>
          <a:p>
            <a:r>
              <a:rPr lang="en-US" altLang="zh-CN" dirty="0"/>
              <a:t>U → #</a:t>
            </a:r>
            <a:r>
              <a:rPr lang="en-US" altLang="zh-CN" dirty="0" err="1"/>
              <a:t>aTU</a:t>
            </a:r>
            <a:r>
              <a:rPr lang="en-US" altLang="zh-CN" dirty="0"/>
              <a:t> | </a:t>
            </a:r>
            <a:r>
              <a:rPr lang="en-US" altLang="zh-CN" dirty="0">
                <a:latin typeface="Symbol" panose="05050102010706020507" pitchFamily="18" charset="2"/>
              </a:rPr>
              <a:t>e</a:t>
            </a:r>
            <a:endParaRPr lang="zh-CN" altLang="zh-CN" dirty="0">
              <a:latin typeface="Symbol" panose="05050102010706020507" pitchFamily="18" charset="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8AC370-B81D-4DBF-A42F-C34F3A605F7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DEF1B-2FA4-40EE-A045-F09BC376268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F9FCA4-5194-40C1-9630-0FEE596130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13900" y="6207695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DB9AED-43FE-47D2-B700-3328046E06E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779000" y="1270000"/>
            <a:ext cx="3332480" cy="1015663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终结符集合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{%, a, !, b, #}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非终结符集合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{S, T, U}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开始符号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0825D5-C61C-449D-9547-4B47D19DB9F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>
              <a:extLst>
                <a:ext uri="{FF2B5EF4-FFF2-40B4-BE49-F238E27FC236}">
                  <a16:creationId xmlns:a16="http://schemas.microsoft.com/office/drawing/2014/main" id="{069A6FF9-FAC8-4FAA-81DC-CDC52C1D6B1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markBlock">
              <a:extLst>
                <a:ext uri="{FF2B5EF4-FFF2-40B4-BE49-F238E27FC236}">
                  <a16:creationId xmlns:a16="http://schemas.microsoft.com/office/drawing/2014/main" id="{2C4F978E-2389-406D-87D7-60383792C6C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RemarkTitleText">
              <a:extLst>
                <a:ext uri="{FF2B5EF4-FFF2-40B4-BE49-F238E27FC236}">
                  <a16:creationId xmlns:a16="http://schemas.microsoft.com/office/drawing/2014/main" id="{124F4237-8B66-43E4-81BE-D864D10F5D9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321AEF-C2F8-4C05-8DDF-44F49FEAC886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6F491E6-C074-4FB1-9A27-BBACB0FD6DE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737950E-CB63-4B32-916D-5C0B7E058A0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B0DA9D7-A88F-4439-8293-7294CCFF9AE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6FBFDC0-210E-40F5-864A-02D21D3091F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CB9FE25-038D-40C8-B2DF-F7DA4029F96F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9084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F95946A-C938-4F1A-AD1C-3743303BEF54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A2830-3563-40F8-873E-4B532D067AD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1357883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对下面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CFG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，构造预测分析表，分析句子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abaa%a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</a:p>
          <a:p>
            <a:r>
              <a:rPr lang="en-US" altLang="zh-CN" dirty="0"/>
              <a:t>S → %</a:t>
            </a:r>
            <a:r>
              <a:rPr lang="en-US" altLang="zh-CN" dirty="0" err="1"/>
              <a:t>aT</a:t>
            </a:r>
            <a:r>
              <a:rPr lang="en-US" altLang="zh-CN" dirty="0"/>
              <a:t> | U!</a:t>
            </a:r>
            <a:endParaRPr lang="zh-CN" altLang="zh-CN" dirty="0"/>
          </a:p>
          <a:p>
            <a:r>
              <a:rPr lang="en-US" altLang="zh-CN" dirty="0"/>
              <a:t>T → </a:t>
            </a:r>
            <a:r>
              <a:rPr lang="en-US" altLang="zh-CN" dirty="0" err="1"/>
              <a:t>aS</a:t>
            </a:r>
            <a:r>
              <a:rPr lang="en-US" altLang="zh-CN" dirty="0"/>
              <a:t> | </a:t>
            </a:r>
            <a:r>
              <a:rPr lang="en-US" altLang="zh-CN" dirty="0" err="1"/>
              <a:t>baT</a:t>
            </a:r>
            <a:r>
              <a:rPr lang="en-US" altLang="zh-CN" dirty="0"/>
              <a:t> | </a:t>
            </a:r>
            <a:r>
              <a:rPr lang="en-US" altLang="zh-CN" dirty="0">
                <a:latin typeface="Symbol" panose="05050102010706020507" pitchFamily="18" charset="2"/>
              </a:rPr>
              <a:t>e</a:t>
            </a:r>
            <a:endParaRPr lang="zh-CN" altLang="zh-CN" dirty="0">
              <a:latin typeface="Symbol" panose="05050102010706020507" pitchFamily="18" charset="2"/>
            </a:endParaRPr>
          </a:p>
          <a:p>
            <a:r>
              <a:rPr lang="en-US" altLang="zh-CN" dirty="0"/>
              <a:t>U → #</a:t>
            </a:r>
            <a:r>
              <a:rPr lang="en-US" altLang="zh-CN" dirty="0" err="1"/>
              <a:t>aTU</a:t>
            </a:r>
            <a:r>
              <a:rPr lang="en-US" altLang="zh-CN" dirty="0"/>
              <a:t> | </a:t>
            </a:r>
            <a:r>
              <a:rPr lang="en-US" altLang="zh-CN" dirty="0">
                <a:latin typeface="Symbol" panose="05050102010706020507" pitchFamily="18" charset="2"/>
              </a:rPr>
              <a:t>e</a:t>
            </a:r>
            <a:endParaRPr lang="zh-CN" altLang="zh-CN" dirty="0">
              <a:latin typeface="Symbol" panose="05050102010706020507" pitchFamily="18" charset="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8AC370-B81D-4DBF-A42F-C34F3A605F7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DEF1B-2FA4-40EE-A045-F09BC376268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F9FCA4-5194-40C1-9630-0FEE596130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13900" y="6207695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DB9AED-43FE-47D2-B700-3328046E06E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779000" y="635000"/>
            <a:ext cx="3332480" cy="156966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1600" dirty="0"/>
              <a:t>FIRST(S)={%, #, !}</a:t>
            </a:r>
            <a:endParaRPr lang="zh-CN" altLang="zh-CN" sz="1600" dirty="0"/>
          </a:p>
          <a:p>
            <a:r>
              <a:rPr lang="en-US" altLang="zh-CN" sz="1600" dirty="0"/>
              <a:t>FIRST(T)={a, b, e}</a:t>
            </a:r>
            <a:endParaRPr lang="zh-CN" altLang="zh-CN" sz="1600" dirty="0"/>
          </a:p>
          <a:p>
            <a:r>
              <a:rPr lang="en-US" altLang="zh-CN" sz="1600" dirty="0"/>
              <a:t>FIRST(U)={#, e}</a:t>
            </a:r>
            <a:endParaRPr lang="zh-CN" altLang="zh-CN" sz="1600" dirty="0"/>
          </a:p>
          <a:p>
            <a:r>
              <a:rPr lang="en-US" altLang="zh-CN" sz="1600" dirty="0"/>
              <a:t>FOLLOW(S)={#, !, $}</a:t>
            </a:r>
            <a:endParaRPr lang="zh-CN" altLang="zh-CN" sz="1600" dirty="0"/>
          </a:p>
          <a:p>
            <a:r>
              <a:rPr lang="en-US" altLang="zh-CN" sz="1600" dirty="0"/>
              <a:t>FOLLOW(T)={#, !, $}</a:t>
            </a:r>
            <a:endParaRPr lang="zh-CN" altLang="zh-CN" sz="1600" dirty="0"/>
          </a:p>
          <a:p>
            <a:r>
              <a:rPr lang="en-US" altLang="zh-CN" sz="1600" dirty="0"/>
              <a:t>FOLLOW(U)={!}</a:t>
            </a:r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0825D5-C61C-449D-9547-4B47D19DB9F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>
              <a:extLst>
                <a:ext uri="{FF2B5EF4-FFF2-40B4-BE49-F238E27FC236}">
                  <a16:creationId xmlns:a16="http://schemas.microsoft.com/office/drawing/2014/main" id="{069A6FF9-FAC8-4FAA-81DC-CDC52C1D6B1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markBlock">
              <a:extLst>
                <a:ext uri="{FF2B5EF4-FFF2-40B4-BE49-F238E27FC236}">
                  <a16:creationId xmlns:a16="http://schemas.microsoft.com/office/drawing/2014/main" id="{2C4F978E-2389-406D-87D7-60383792C6C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RemarkTitleText">
              <a:extLst>
                <a:ext uri="{FF2B5EF4-FFF2-40B4-BE49-F238E27FC236}">
                  <a16:creationId xmlns:a16="http://schemas.microsoft.com/office/drawing/2014/main" id="{124F4237-8B66-43E4-81BE-D864D10F5D9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pic>
        <p:nvPicPr>
          <p:cNvPr id="4098" name="图片 1">
            <a:extLst>
              <a:ext uri="{FF2B5EF4-FFF2-40B4-BE49-F238E27FC236}">
                <a16:creationId xmlns:a16="http://schemas.microsoft.com/office/drawing/2014/main" id="{644D63F3-CAB1-44CA-8286-0917C5CB4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900" y="2636912"/>
            <a:ext cx="3571875" cy="62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7B51C94-1D54-461F-B293-7E2F76F7B4D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37700" y="3566889"/>
            <a:ext cx="3790950" cy="223837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1D321AEF-C2F8-4C05-8DDF-44F49FEAC886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6F491E6-C074-4FB1-9A27-BBACB0FD6DE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737950E-CB63-4B32-916D-5C0B7E058A0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B0DA9D7-A88F-4439-8293-7294CCFF9AE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6FBFDC0-210E-40F5-864A-02D21D3091F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CB9FE25-038D-40C8-B2DF-F7DA4029F96F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3685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ABC6DDA-04BB-4110-8E2A-EE2B4DE0D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自底向上语法分析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CA3BC29-D085-40A6-9780-83CA79BE64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寻找最右推导</a:t>
            </a:r>
            <a:br>
              <a:rPr lang="zh-CN" altLang="en-US" dirty="0"/>
            </a:br>
            <a:r>
              <a:rPr lang="zh-CN" altLang="en-US" dirty="0"/>
              <a:t>语法树构造叶</a:t>
            </a:r>
            <a:r>
              <a:rPr lang="zh-CN" altLang="en-US" dirty="0">
                <a:sym typeface="Wingdings" panose="05000000000000000000" pitchFamily="2" charset="2"/>
              </a:rPr>
              <a:t>根</a:t>
            </a:r>
            <a:br>
              <a:rPr lang="zh-CN" altLang="en-US" dirty="0">
                <a:sym typeface="Wingdings" panose="05000000000000000000" pitchFamily="2" charset="2"/>
              </a:rPr>
            </a:br>
            <a:r>
              <a:rPr lang="zh-CN" altLang="en-US" dirty="0">
                <a:sym typeface="Wingdings" panose="05000000000000000000" pitchFamily="2" charset="2"/>
              </a:rPr>
              <a:t>由局部整体</a:t>
            </a:r>
          </a:p>
          <a:p>
            <a:pPr eaLnBrk="1" hangingPunct="1"/>
            <a:r>
              <a:rPr lang="zh-CN" altLang="en-US" dirty="0"/>
              <a:t>句柄</a:t>
            </a:r>
          </a:p>
          <a:p>
            <a:pPr lvl="1" eaLnBrk="1" hangingPunct="1"/>
            <a:r>
              <a:rPr lang="en-US" altLang="zh-CN" dirty="0">
                <a:sym typeface="Symbol" panose="05050102010706020507" pitchFamily="18" charset="2"/>
              </a:rPr>
              <a:t>S =&gt; Aw =&gt; </a:t>
            </a:r>
            <a:r>
              <a:rPr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w</a:t>
            </a:r>
          </a:p>
          <a:p>
            <a:pPr eaLnBrk="1" hangingPunct="1"/>
            <a:r>
              <a:rPr lang="zh-CN" altLang="en-US" dirty="0"/>
              <a:t>“移进－归约”分析方法</a:t>
            </a: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基本操作：移进、归约、接受、错误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C0C5981-C890-4EA3-9EB2-E4DF7B697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5036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3333CC"/>
                </a:solidFill>
              </a:rPr>
              <a:t>*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B282908C-1964-4552-A9EC-87C496575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3675063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3333CC"/>
                </a:solidFill>
              </a:rPr>
              <a:t>rm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C7FA383D-0EB3-4213-8415-F5984525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63" y="3675063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3333CC"/>
                </a:solidFill>
              </a:rPr>
              <a:t>rm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92506E1-535B-4863-A259-C282AF01E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算符优先分析方法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BF8D906-E684-41D0-AFD7-5D88E1A96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算符文法</a:t>
            </a:r>
          </a:p>
          <a:p>
            <a:pPr eaLnBrk="1" hangingPunct="1"/>
            <a:r>
              <a:rPr lang="zh-CN" altLang="en-US"/>
              <a:t>算符优先级：低于、高于、等于</a:t>
            </a:r>
            <a:r>
              <a:rPr lang="en-US" altLang="zh-CN"/>
              <a:t>——</a:t>
            </a:r>
            <a:br>
              <a:rPr lang="en-US" altLang="zh-CN"/>
            </a:br>
            <a:r>
              <a:rPr lang="zh-CN" altLang="en-US"/>
              <a:t>算符优先文法</a:t>
            </a:r>
          </a:p>
          <a:p>
            <a:pPr eaLnBrk="1" hangingPunct="1"/>
            <a:r>
              <a:rPr lang="zh-CN" altLang="en-US"/>
              <a:t>句柄的确定</a:t>
            </a:r>
          </a:p>
          <a:p>
            <a:pPr lvl="1" eaLnBrk="1" hangingPunct="1"/>
            <a:r>
              <a:rPr lang="en-US" altLang="zh-CN"/>
              <a:t>&lt;  =  ...  =  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D84DC45-3251-45A5-B776-64EE4FB22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LR</a:t>
            </a:r>
            <a:r>
              <a:rPr lang="zh-CN" altLang="en-US"/>
              <a:t>分析方法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7CF8903-DA1C-4FE0-A843-9A0BEF355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活前缀</a:t>
            </a:r>
          </a:p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核心思想：构造识别活前缀</a:t>
            </a:r>
            <a:r>
              <a:rPr kumimoji="0" lang="zh-CN" altLang="en-US">
                <a:latin typeface="Symbol" panose="05050102010706020507" pitchFamily="18" charset="2"/>
                <a:sym typeface="Symbol" panose="05050102010706020507" pitchFamily="18" charset="2"/>
              </a:rPr>
              <a:t>的</a:t>
            </a:r>
            <a:r>
              <a:rPr kumimoji="0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DFA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2BD624E-741F-44CB-833C-A4300C814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LR</a:t>
            </a:r>
            <a:r>
              <a:rPr lang="zh-CN" altLang="en-US"/>
              <a:t>分析方法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A9F02FB-85C2-422E-ACE6-D104A21D6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sym typeface="Symbol" panose="05050102010706020507" pitchFamily="18" charset="2"/>
              </a:rPr>
              <a:t>LR</a:t>
            </a:r>
            <a:r>
              <a:rPr kumimoji="0" lang="zh-CN" altLang="en-US">
                <a:sym typeface="Symbol" panose="05050102010706020507" pitchFamily="18" charset="2"/>
              </a:rPr>
              <a:t>分析器：状态、</a:t>
            </a:r>
            <a:r>
              <a:rPr kumimoji="0" lang="en-US" altLang="zh-CN">
                <a:sym typeface="Symbol" panose="05050102010706020507" pitchFamily="18" charset="2"/>
              </a:rPr>
              <a:t>action</a:t>
            </a:r>
            <a:r>
              <a:rPr kumimoji="0" lang="zh-CN" altLang="en-US">
                <a:sym typeface="Symbol" panose="05050102010706020507" pitchFamily="18" charset="2"/>
              </a:rPr>
              <a:t>表、</a:t>
            </a:r>
            <a:r>
              <a:rPr kumimoji="0" lang="en-US" altLang="zh-CN">
                <a:sym typeface="Symbol" panose="05050102010706020507" pitchFamily="18" charset="2"/>
              </a:rPr>
              <a:t>goto</a:t>
            </a:r>
            <a:r>
              <a:rPr kumimoji="0" lang="zh-CN" altLang="en-US">
                <a:sym typeface="Symbol" panose="05050102010706020507" pitchFamily="18" charset="2"/>
              </a:rPr>
              <a:t>表</a:t>
            </a:r>
          </a:p>
          <a:p>
            <a:pPr eaLnBrk="1" hangingPunct="1"/>
            <a:r>
              <a:rPr kumimoji="0" lang="zh-CN" altLang="en-US">
                <a:sym typeface="Symbol" panose="05050102010706020507" pitchFamily="18" charset="2"/>
              </a:rPr>
              <a:t>格局</a:t>
            </a:r>
            <a:endParaRPr kumimoji="0" lang="zh-CN" altLang="en-US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2C0AAC72-1338-4C5E-9BC3-54E952F58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8" y="2590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BE27AF6D-1C6B-4A34-B071-A3B4B2514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90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i</a:t>
            </a:r>
            <a:endParaRPr kumimoji="0" lang="en-US" altLang="zh-CN" sz="1600" b="1"/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540B47E3-2C55-42E6-A0FC-349AB77BF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2590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6F7F7952-688F-405D-91CE-897C0A3B1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2590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n</a:t>
            </a:r>
            <a:endParaRPr kumimoji="0" lang="en-US" altLang="zh-CN" sz="1600" b="1"/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52F4295A-5DFD-46B1-A860-13161B915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590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$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8DCF4517-C16E-41EB-B18F-BA9BD15F4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38084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X</a:t>
            </a:r>
            <a:r>
              <a:rPr kumimoji="0" lang="en-US" altLang="zh-CN" sz="1600" b="1" baseline="-25000"/>
              <a:t>m</a:t>
            </a:r>
            <a:endParaRPr kumimoji="0" lang="en-US" altLang="zh-CN" sz="1600" b="1"/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CF1D404F-3B31-4299-A8EF-163F1A6B5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35052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m</a:t>
            </a:r>
            <a:endParaRPr kumimoji="0" lang="en-US" altLang="zh-CN" sz="1600" b="1"/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E5DE420F-C97C-4474-A490-0CB0F9093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44196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X</a:t>
            </a:r>
            <a:r>
              <a:rPr kumimoji="0" lang="en-US" altLang="zh-CN" sz="1600" b="1" baseline="-25000"/>
              <a:t>m-1</a:t>
            </a:r>
            <a:endParaRPr kumimoji="0" lang="en-US" altLang="zh-CN" sz="1600" b="1"/>
          </a:p>
        </p:txBody>
      </p:sp>
      <p:sp>
        <p:nvSpPr>
          <p:cNvPr id="51212" name="Text Box 12">
            <a:extLst>
              <a:ext uri="{FF2B5EF4-FFF2-40B4-BE49-F238E27FC236}">
                <a16:creationId xmlns:a16="http://schemas.microsoft.com/office/drawing/2014/main" id="{156E8D80-1E86-429C-841F-CB7580A98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41148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m-1</a:t>
            </a:r>
            <a:endParaRPr kumimoji="0" lang="en-US" altLang="zh-CN" sz="1600" b="1"/>
          </a:p>
        </p:txBody>
      </p:sp>
      <p:sp>
        <p:nvSpPr>
          <p:cNvPr id="51213" name="Text Box 13">
            <a:extLst>
              <a:ext uri="{FF2B5EF4-FFF2-40B4-BE49-F238E27FC236}">
                <a16:creationId xmlns:a16="http://schemas.microsoft.com/office/drawing/2014/main" id="{57CDADAB-14E2-4BEE-9389-A359FFF1D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963" y="2590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Input</a:t>
            </a:r>
          </a:p>
        </p:txBody>
      </p:sp>
      <p:sp>
        <p:nvSpPr>
          <p:cNvPr id="51214" name="Text Box 14">
            <a:extLst>
              <a:ext uri="{FF2B5EF4-FFF2-40B4-BE49-F238E27FC236}">
                <a16:creationId xmlns:a16="http://schemas.microsoft.com/office/drawing/2014/main" id="{8AB04C5F-51E8-44C2-8421-F6D86E726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3" y="3429000"/>
            <a:ext cx="21336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LR Parsing Program</a:t>
            </a:r>
          </a:p>
        </p:txBody>
      </p:sp>
      <p:sp>
        <p:nvSpPr>
          <p:cNvPr id="51215" name="Text Box 15">
            <a:extLst>
              <a:ext uri="{FF2B5EF4-FFF2-40B4-BE49-F238E27FC236}">
                <a16:creationId xmlns:a16="http://schemas.microsoft.com/office/drawing/2014/main" id="{9FA82372-E569-4EE5-8A34-7A01834D8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3" y="3048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Stack</a:t>
            </a:r>
          </a:p>
        </p:txBody>
      </p:sp>
      <p:sp>
        <p:nvSpPr>
          <p:cNvPr id="51216" name="Text Box 16">
            <a:extLst>
              <a:ext uri="{FF2B5EF4-FFF2-40B4-BE49-F238E27FC236}">
                <a16:creationId xmlns:a16="http://schemas.microsoft.com/office/drawing/2014/main" id="{AFF28F5B-95DF-4CD7-BB9F-F3A80588F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3505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Output</a:t>
            </a:r>
          </a:p>
        </p:txBody>
      </p:sp>
      <p:sp>
        <p:nvSpPr>
          <p:cNvPr id="51217" name="Text Box 17">
            <a:extLst>
              <a:ext uri="{FF2B5EF4-FFF2-40B4-BE49-F238E27FC236}">
                <a16:creationId xmlns:a16="http://schemas.microsoft.com/office/drawing/2014/main" id="{F27BC444-4B91-480C-B45F-942EA2998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3" y="4419600"/>
            <a:ext cx="21336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Parsing Table </a:t>
            </a:r>
            <a:br>
              <a:rPr kumimoji="0" lang="en-US" altLang="zh-CN" sz="1800" b="1"/>
            </a:br>
            <a:r>
              <a:rPr kumimoji="0" lang="en-US" altLang="zh-CN" sz="1800" b="1"/>
              <a:t>action[.,.] goto[.,.]</a:t>
            </a:r>
          </a:p>
        </p:txBody>
      </p:sp>
      <p:sp>
        <p:nvSpPr>
          <p:cNvPr id="51218" name="Line 18">
            <a:extLst>
              <a:ext uri="{FF2B5EF4-FFF2-40B4-BE49-F238E27FC236}">
                <a16:creationId xmlns:a16="http://schemas.microsoft.com/office/drawing/2014/main" id="{A5C52734-96B6-4C4E-BD68-79848035A6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1363" y="2971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9" name="Line 19">
            <a:extLst>
              <a:ext uri="{FF2B5EF4-FFF2-40B4-BE49-F238E27FC236}">
                <a16:creationId xmlns:a16="http://schemas.microsoft.com/office/drawing/2014/main" id="{A32DFDFB-7B4F-4AB3-8E19-38F20F85BC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51163" y="3657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0" name="Line 20">
            <a:extLst>
              <a:ext uri="{FF2B5EF4-FFF2-40B4-BE49-F238E27FC236}">
                <a16:creationId xmlns:a16="http://schemas.microsoft.com/office/drawing/2014/main" id="{8F8F407A-82A7-417E-A759-2AB6F7100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1363" y="4114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1" name="Line 21">
            <a:extLst>
              <a:ext uri="{FF2B5EF4-FFF2-40B4-BE49-F238E27FC236}">
                <a16:creationId xmlns:a16="http://schemas.microsoft.com/office/drawing/2014/main" id="{DCD5144F-056E-4274-BE16-0583293E2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37338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2" name="Text Box 22">
            <a:extLst>
              <a:ext uri="{FF2B5EF4-FFF2-40B4-BE49-F238E27FC236}">
                <a16:creationId xmlns:a16="http://schemas.microsoft.com/office/drawing/2014/main" id="{436D34F3-F04A-4FC3-AFE0-7651C24E1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2563" y="2590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FF3300"/>
                </a:solidFill>
              </a:rPr>
              <a:t>(String + terminator)</a:t>
            </a:r>
          </a:p>
        </p:txBody>
      </p:sp>
      <p:sp>
        <p:nvSpPr>
          <p:cNvPr id="51223" name="Text Box 23">
            <a:extLst>
              <a:ext uri="{FF2B5EF4-FFF2-40B4-BE49-F238E27FC236}">
                <a16:creationId xmlns:a16="http://schemas.microsoft.com/office/drawing/2014/main" id="{5272A222-461C-47DD-82CA-DC5E7EB9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3276600"/>
            <a:ext cx="914400" cy="850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FF3300"/>
                </a:solidFill>
              </a:rPr>
              <a:t>NT + T symbols of CFG</a:t>
            </a:r>
          </a:p>
        </p:txBody>
      </p:sp>
      <p:sp>
        <p:nvSpPr>
          <p:cNvPr id="51224" name="AutoShape 24">
            <a:extLst>
              <a:ext uri="{FF2B5EF4-FFF2-40B4-BE49-F238E27FC236}">
                <a16:creationId xmlns:a16="http://schemas.microsoft.com/office/drawing/2014/main" id="{6BA7D009-0108-4C15-AB8C-A6CBE86D0321}"/>
              </a:ext>
            </a:extLst>
          </p:cNvPr>
          <p:cNvSpPr>
            <a:spLocks/>
          </p:cNvSpPr>
          <p:nvPr/>
        </p:nvSpPr>
        <p:spPr bwMode="auto">
          <a:xfrm>
            <a:off x="5922963" y="42672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51225" name="Text Box 25">
            <a:extLst>
              <a:ext uri="{FF2B5EF4-FFF2-40B4-BE49-F238E27FC236}">
                <a16:creationId xmlns:a16="http://schemas.microsoft.com/office/drawing/2014/main" id="{E35D92CB-2381-46F6-9933-1258B7C3F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63" y="4267200"/>
            <a:ext cx="2133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FF3300"/>
                </a:solidFill>
              </a:rPr>
              <a:t>What actions parser should take based on stack / input</a:t>
            </a:r>
          </a:p>
        </p:txBody>
      </p:sp>
      <p:cxnSp>
        <p:nvCxnSpPr>
          <p:cNvPr id="51226" name="AutoShape 26">
            <a:extLst>
              <a:ext uri="{FF2B5EF4-FFF2-40B4-BE49-F238E27FC236}">
                <a16:creationId xmlns:a16="http://schemas.microsoft.com/office/drawing/2014/main" id="{07A6A880-A236-44C5-B574-E3EBDBF5D4F0}"/>
              </a:ext>
            </a:extLst>
          </p:cNvPr>
          <p:cNvCxnSpPr>
            <a:cxnSpLocks noChangeShapeType="1"/>
            <a:stCxn id="51223" idx="3"/>
            <a:endCxn id="51223" idx="3"/>
          </p:cNvCxnSpPr>
          <p:nvPr/>
        </p:nvCxnSpPr>
        <p:spPr bwMode="auto">
          <a:xfrm>
            <a:off x="1897063" y="3702050"/>
            <a:ext cx="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7" name="AutoShape 27">
            <a:extLst>
              <a:ext uri="{FF2B5EF4-FFF2-40B4-BE49-F238E27FC236}">
                <a16:creationId xmlns:a16="http://schemas.microsoft.com/office/drawing/2014/main" id="{3AA878FE-A797-4B12-9D62-0EE48593CD29}"/>
              </a:ext>
            </a:extLst>
          </p:cNvPr>
          <p:cNvCxnSpPr>
            <a:cxnSpLocks noChangeShapeType="1"/>
            <a:stCxn id="51223" idx="3"/>
            <a:endCxn id="51209" idx="1"/>
          </p:cNvCxnSpPr>
          <p:nvPr/>
        </p:nvCxnSpPr>
        <p:spPr bwMode="auto">
          <a:xfrm>
            <a:off x="1897063" y="3702050"/>
            <a:ext cx="584200" cy="260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8" name="AutoShape 28">
            <a:extLst>
              <a:ext uri="{FF2B5EF4-FFF2-40B4-BE49-F238E27FC236}">
                <a16:creationId xmlns:a16="http://schemas.microsoft.com/office/drawing/2014/main" id="{01E709E3-0753-4294-959E-F709766BE9A7}"/>
              </a:ext>
            </a:extLst>
          </p:cNvPr>
          <p:cNvCxnSpPr>
            <a:cxnSpLocks noChangeShapeType="1"/>
            <a:stCxn id="51223" idx="3"/>
            <a:endCxn id="51211" idx="1"/>
          </p:cNvCxnSpPr>
          <p:nvPr/>
        </p:nvCxnSpPr>
        <p:spPr bwMode="auto">
          <a:xfrm>
            <a:off x="1897063" y="3702050"/>
            <a:ext cx="584200" cy="8715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9" name="Text Box 29">
            <a:extLst>
              <a:ext uri="{FF2B5EF4-FFF2-40B4-BE49-F238E27FC236}">
                <a16:creationId xmlns:a16="http://schemas.microsoft.com/office/drawing/2014/main" id="{7EC624C5-1022-4232-A584-71D1AC350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2819400"/>
            <a:ext cx="1066800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FF3300"/>
                </a:solidFill>
              </a:rPr>
              <a:t>“States”</a:t>
            </a:r>
          </a:p>
        </p:txBody>
      </p:sp>
      <p:cxnSp>
        <p:nvCxnSpPr>
          <p:cNvPr id="51230" name="AutoShape 30">
            <a:extLst>
              <a:ext uri="{FF2B5EF4-FFF2-40B4-BE49-F238E27FC236}">
                <a16:creationId xmlns:a16="http://schemas.microsoft.com/office/drawing/2014/main" id="{8789ECB8-B073-44D2-954B-70D453D04224}"/>
              </a:ext>
            </a:extLst>
          </p:cNvPr>
          <p:cNvCxnSpPr>
            <a:cxnSpLocks noChangeShapeType="1"/>
            <a:stCxn id="51229" idx="3"/>
            <a:endCxn id="51210" idx="1"/>
          </p:cNvCxnSpPr>
          <p:nvPr/>
        </p:nvCxnSpPr>
        <p:spPr bwMode="auto">
          <a:xfrm>
            <a:off x="2049463" y="3000375"/>
            <a:ext cx="431800" cy="6588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1" name="AutoShape 31">
            <a:extLst>
              <a:ext uri="{FF2B5EF4-FFF2-40B4-BE49-F238E27FC236}">
                <a16:creationId xmlns:a16="http://schemas.microsoft.com/office/drawing/2014/main" id="{8CDA2233-826F-4910-BC3A-12CA9E51B73C}"/>
              </a:ext>
            </a:extLst>
          </p:cNvPr>
          <p:cNvCxnSpPr>
            <a:cxnSpLocks noChangeShapeType="1"/>
            <a:stCxn id="51229" idx="3"/>
            <a:endCxn id="51212" idx="1"/>
          </p:cNvCxnSpPr>
          <p:nvPr/>
        </p:nvCxnSpPr>
        <p:spPr bwMode="auto">
          <a:xfrm>
            <a:off x="2049463" y="3000375"/>
            <a:ext cx="431800" cy="12684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2" name="Text Box 32">
            <a:extLst>
              <a:ext uri="{FF2B5EF4-FFF2-40B4-BE49-F238E27FC236}">
                <a16:creationId xmlns:a16="http://schemas.microsoft.com/office/drawing/2014/main" id="{65A3B52F-18A6-4FDF-8ECB-FBB1A87A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50276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0</a:t>
            </a:r>
            <a:endParaRPr kumimoji="0" lang="en-US" altLang="zh-CN" sz="1600" b="1"/>
          </a:p>
        </p:txBody>
      </p:sp>
      <p:sp>
        <p:nvSpPr>
          <p:cNvPr id="51233" name="Text Box 33">
            <a:extLst>
              <a:ext uri="{FF2B5EF4-FFF2-40B4-BE49-F238E27FC236}">
                <a16:creationId xmlns:a16="http://schemas.microsoft.com/office/drawing/2014/main" id="{A44FC9F3-7B99-4491-959D-31021B46A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47228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51234" name="Text Box 34">
            <a:extLst>
              <a:ext uri="{FF2B5EF4-FFF2-40B4-BE49-F238E27FC236}">
                <a16:creationId xmlns:a16="http://schemas.microsoft.com/office/drawing/2014/main" id="{0A288F4A-E08C-445A-8E88-20A20A702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2590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1</a:t>
            </a:r>
            <a:endParaRPr kumimoji="0" lang="en-US" altLang="zh-CN" sz="16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A9031C1-8A59-433C-B87B-1F081E882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SLR</a:t>
            </a:r>
            <a:r>
              <a:rPr lang="zh-CN" altLang="en-US" dirty="0"/>
              <a:t>分析法（重点）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694B33D-1A99-427C-90B1-D7B89A09E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CN"/>
              <a:t>LR(0)</a:t>
            </a:r>
            <a:r>
              <a:rPr lang="zh-CN" altLang="en-US"/>
              <a:t>项目： </a:t>
            </a:r>
            <a:r>
              <a:rPr kumimoji="0" lang="en-US" altLang="zh-CN"/>
              <a:t>A</a:t>
            </a:r>
            <a:r>
              <a:rPr kumimoji="0" lang="en-US" altLang="zh-CN">
                <a:sym typeface="Symbol" panose="05050102010706020507" pitchFamily="18" charset="2"/>
              </a:rPr>
              <a:t>X</a:t>
            </a: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·</a:t>
            </a:r>
            <a:r>
              <a:rPr kumimoji="0" lang="en-US" altLang="zh-CN">
                <a:sym typeface="Symbol" panose="05050102010706020507" pitchFamily="18" charset="2"/>
              </a:rPr>
              <a:t>YZ</a:t>
            </a:r>
          </a:p>
          <a:p>
            <a:pPr lvl="1" eaLnBrk="1" hangingPunct="1"/>
            <a:r>
              <a:rPr kumimoji="0" lang="zh-CN" altLang="en-US">
                <a:sym typeface="Symbol" panose="05050102010706020507" pitchFamily="18" charset="2"/>
              </a:rPr>
              <a:t>已分析得到</a:t>
            </a:r>
            <a:r>
              <a:rPr kumimoji="0" lang="en-US" altLang="zh-CN">
                <a:sym typeface="Symbol" panose="05050102010706020507" pitchFamily="18" charset="2"/>
              </a:rPr>
              <a:t>X</a:t>
            </a:r>
            <a:r>
              <a:rPr kumimoji="0" lang="zh-CN" altLang="en-US">
                <a:sym typeface="Symbol" panose="05050102010706020507" pitchFamily="18" charset="2"/>
              </a:rPr>
              <a:t>，期待分析得到</a:t>
            </a:r>
            <a:r>
              <a:rPr kumimoji="0" lang="en-US" altLang="zh-CN">
                <a:sym typeface="Symbol" panose="05050102010706020507" pitchFamily="18" charset="2"/>
              </a:rPr>
              <a:t>YZ</a:t>
            </a:r>
          </a:p>
          <a:p>
            <a:pPr eaLnBrk="1" hangingPunct="1"/>
            <a:r>
              <a:rPr kumimoji="0" lang="zh-CN" altLang="en-US">
                <a:sym typeface="Symbol" panose="05050102010706020507" pitchFamily="18" charset="2"/>
              </a:rPr>
              <a:t>构造识别活前缀的</a:t>
            </a:r>
            <a:r>
              <a:rPr kumimoji="0" lang="en-US" altLang="zh-CN">
                <a:sym typeface="Symbol" panose="05050102010706020507" pitchFamily="18" charset="2"/>
              </a:rPr>
              <a:t>DFA</a:t>
            </a:r>
          </a:p>
          <a:p>
            <a:pPr lvl="1" eaLnBrk="1" hangingPunct="1"/>
            <a:r>
              <a:rPr kumimoji="0" lang="en-US" altLang="zh-CN">
                <a:sym typeface="Symbol" panose="05050102010706020507" pitchFamily="18" charset="2"/>
              </a:rPr>
              <a:t>LR(0)</a:t>
            </a:r>
            <a:r>
              <a:rPr kumimoji="0" lang="zh-CN" altLang="en-US">
                <a:sym typeface="Symbol" panose="05050102010706020507" pitchFamily="18" charset="2"/>
              </a:rPr>
              <a:t>项目集</a:t>
            </a:r>
            <a:r>
              <a:rPr kumimoji="0" lang="en-US" altLang="zh-CN">
                <a:sym typeface="Symbol" panose="05050102010706020507" pitchFamily="18" charset="2"/>
              </a:rPr>
              <a:t>——DFA</a:t>
            </a:r>
            <a:r>
              <a:rPr kumimoji="0" lang="zh-CN" altLang="en-US">
                <a:sym typeface="Symbol" panose="05050102010706020507" pitchFamily="18" charset="2"/>
              </a:rPr>
              <a:t>状态</a:t>
            </a:r>
          </a:p>
          <a:p>
            <a:pPr lvl="1" eaLnBrk="1" hangingPunct="1"/>
            <a:r>
              <a:rPr kumimoji="0" lang="en-US" altLang="zh-CN">
                <a:sym typeface="Symbol" panose="05050102010706020507" pitchFamily="18" charset="2"/>
              </a:rPr>
              <a:t>LR(0)</a:t>
            </a:r>
            <a:r>
              <a:rPr kumimoji="0" lang="zh-CN" altLang="en-US">
                <a:sym typeface="Symbol" panose="05050102010706020507" pitchFamily="18" charset="2"/>
              </a:rPr>
              <a:t>项目集规范族</a:t>
            </a:r>
            <a:r>
              <a:rPr kumimoji="0" lang="zh-CN" altLang="en-US">
                <a:sym typeface="Wingdings" panose="05000000000000000000" pitchFamily="2" charset="2"/>
              </a:rPr>
              <a:t></a:t>
            </a:r>
            <a:r>
              <a:rPr kumimoji="0" lang="en-US" altLang="zh-CN">
                <a:sym typeface="Symbol" panose="05050102010706020507" pitchFamily="18" charset="2"/>
              </a:rPr>
              <a:t>DFA</a:t>
            </a:r>
          </a:p>
          <a:p>
            <a:pPr lvl="1" eaLnBrk="1" hangingPunct="1"/>
            <a:r>
              <a:rPr kumimoji="0" lang="en-US" altLang="zh-CN">
                <a:sym typeface="Symbol" panose="05050102010706020507" pitchFamily="18" charset="2"/>
              </a:rPr>
              <a:t>closure</a:t>
            </a:r>
            <a:r>
              <a:rPr kumimoji="0" lang="zh-CN" altLang="en-US">
                <a:sym typeface="Symbol" panose="05050102010706020507" pitchFamily="18" charset="2"/>
              </a:rPr>
              <a:t>函数：存在</a:t>
            </a:r>
            <a:r>
              <a:rPr lang="en-US" altLang="zh-CN"/>
              <a:t>A</a:t>
            </a:r>
            <a:r>
              <a:rPr kumimoji="0" lang="en-US" altLang="zh-CN">
                <a:sym typeface="Symbol" panose="05050102010706020507" pitchFamily="18" charset="2"/>
              </a:rPr>
              <a:t></a:t>
            </a:r>
            <a:r>
              <a:rPr kumimoji="0" lang="en-US" altLang="zh-CN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kumimoji="0" lang="en-US" altLang="zh-CN">
                <a:sym typeface="Symbol" panose="05050102010706020507" pitchFamily="18" charset="2"/>
              </a:rPr>
              <a:t>·B</a:t>
            </a:r>
            <a:r>
              <a:rPr kumimoji="0" lang="en-US" altLang="zh-CN">
                <a:latin typeface="Symbol" panose="05050102010706020507" pitchFamily="18" charset="2"/>
                <a:sym typeface="Symbol" panose="05050102010706020507" pitchFamily="18" charset="2"/>
              </a:rPr>
              <a:t>b</a:t>
            </a:r>
            <a:r>
              <a:rPr kumimoji="0" lang="en-US" altLang="zh-CN">
                <a:latin typeface="Symbol" panose="05050102010706020507" pitchFamily="18" charset="2"/>
                <a:sym typeface="Wingdings" panose="05000000000000000000" pitchFamily="2" charset="2"/>
              </a:rPr>
              <a:t></a:t>
            </a:r>
            <a:r>
              <a:rPr kumimoji="0" lang="zh-CN" altLang="en-US">
                <a:latin typeface="Symbol" panose="05050102010706020507" pitchFamily="18" charset="2"/>
                <a:sym typeface="Wingdings" panose="05000000000000000000" pitchFamily="2" charset="2"/>
              </a:rPr>
              <a:t>添加</a:t>
            </a:r>
            <a:r>
              <a:rPr kumimoji="0" lang="en-US" altLang="zh-CN">
                <a:sym typeface="Symbol" panose="05050102010706020507" pitchFamily="18" charset="2"/>
              </a:rPr>
              <a:t>B·</a:t>
            </a:r>
            <a:r>
              <a:rPr kumimoji="0" lang="en-US" altLang="zh-CN">
                <a:latin typeface="Symbol" panose="05050102010706020507" pitchFamily="18" charset="2"/>
                <a:sym typeface="Symbol" panose="05050102010706020507" pitchFamily="18" charset="2"/>
              </a:rPr>
              <a:t>g</a:t>
            </a:r>
          </a:p>
          <a:p>
            <a:pPr lvl="1" eaLnBrk="1" hangingPunct="1"/>
            <a:r>
              <a:rPr kumimoji="0" lang="en-US" altLang="zh-CN">
                <a:sym typeface="Symbol" panose="05050102010706020507" pitchFamily="18" charset="2"/>
              </a:rPr>
              <a:t>goto</a:t>
            </a:r>
            <a:r>
              <a:rPr kumimoji="0" lang="zh-CN" altLang="en-US">
                <a:sym typeface="Symbol" panose="05050102010706020507" pitchFamily="18" charset="2"/>
              </a:rPr>
              <a:t>函数：</a:t>
            </a:r>
            <a:r>
              <a:rPr kumimoji="0" lang="en-US" altLang="zh-CN">
                <a:sym typeface="Symbol" panose="05050102010706020507" pitchFamily="18" charset="2"/>
              </a:rPr>
              <a:t>goto(I, X)—</a:t>
            </a:r>
            <a:r>
              <a:rPr lang="en-US" altLang="zh-CN"/>
              <a:t>A</a:t>
            </a:r>
            <a:r>
              <a:rPr kumimoji="0" lang="en-US" altLang="zh-CN">
                <a:sym typeface="Symbol" panose="05050102010706020507" pitchFamily="18" charset="2"/>
              </a:rPr>
              <a:t></a:t>
            </a:r>
            <a:r>
              <a:rPr kumimoji="0" lang="en-US" altLang="zh-CN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kumimoji="0" lang="en-US" altLang="zh-CN">
                <a:sym typeface="Symbol" panose="05050102010706020507" pitchFamily="18" charset="2"/>
              </a:rPr>
              <a:t>·X</a:t>
            </a:r>
            <a:r>
              <a:rPr kumimoji="0" lang="en-US" altLang="zh-CN">
                <a:latin typeface="Symbol" panose="05050102010706020507" pitchFamily="18" charset="2"/>
                <a:sym typeface="Symbol" panose="05050102010706020507" pitchFamily="18" charset="2"/>
              </a:rPr>
              <a:t>b</a:t>
            </a:r>
            <a:r>
              <a:rPr kumimoji="0" lang="en-US" altLang="zh-CN">
                <a:latin typeface="Symbol" panose="05050102010706020507" pitchFamily="18" charset="2"/>
                <a:sym typeface="Wingdings" panose="05000000000000000000" pitchFamily="2" charset="2"/>
              </a:rPr>
              <a:t> </a:t>
            </a:r>
            <a:r>
              <a:rPr lang="en-US" altLang="zh-CN"/>
              <a:t>A</a:t>
            </a:r>
            <a:r>
              <a:rPr kumimoji="0" lang="en-US" altLang="zh-CN">
                <a:sym typeface="Symbol" panose="05050102010706020507" pitchFamily="18" charset="2"/>
              </a:rPr>
              <a:t></a:t>
            </a:r>
            <a:r>
              <a:rPr kumimoji="0" lang="en-US" altLang="zh-CN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kumimoji="0" lang="en-US" altLang="zh-CN">
                <a:sym typeface="Symbol" panose="05050102010706020507" pitchFamily="18" charset="2"/>
              </a:rPr>
              <a:t>X·</a:t>
            </a:r>
            <a:r>
              <a:rPr kumimoji="0" lang="en-US" altLang="zh-CN">
                <a:latin typeface="Symbol" panose="05050102010706020507" pitchFamily="18" charset="2"/>
                <a:sym typeface="Symbol" panose="05050102010706020507" pitchFamily="18" charset="2"/>
              </a:rPr>
              <a:t>b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98E99B2-AEE9-449F-BEC1-69B9F42A2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SLR</a:t>
            </a:r>
            <a:r>
              <a:rPr lang="zh-CN" altLang="en-US"/>
              <a:t>分析法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04F405C-E6E8-4DFA-BB75-496AAF1B6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用</a:t>
            </a:r>
            <a:r>
              <a:rPr lang="en-US" altLang="zh-CN">
                <a:sym typeface="Symbol" panose="05050102010706020507" pitchFamily="18" charset="2"/>
              </a:rPr>
              <a:t>LR(0)</a:t>
            </a:r>
            <a:r>
              <a:rPr lang="zh-CN" altLang="en-US">
                <a:sym typeface="Symbol" panose="05050102010706020507" pitchFamily="18" charset="2"/>
              </a:rPr>
              <a:t>项目可直接构造识别活前缀的</a:t>
            </a:r>
            <a:r>
              <a:rPr lang="en-US" altLang="zh-CN">
                <a:sym typeface="Symbol" panose="05050102010706020507" pitchFamily="18" charset="2"/>
              </a:rPr>
              <a:t>NFA</a:t>
            </a:r>
          </a:p>
          <a:p>
            <a:pPr eaLnBrk="1" hangingPunct="1"/>
            <a:endParaRPr lang="en-US" altLang="zh-CN">
              <a:sym typeface="Symbol" panose="05050102010706020507" pitchFamily="18" charset="2"/>
            </a:endParaRPr>
          </a:p>
          <a:p>
            <a:pPr eaLnBrk="1" hangingPunct="1"/>
            <a:endParaRPr lang="en-US" altLang="zh-CN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转换为</a:t>
            </a:r>
            <a:r>
              <a:rPr lang="en-US" altLang="zh-CN">
                <a:sym typeface="Symbol" panose="05050102010706020507" pitchFamily="18" charset="2"/>
              </a:rPr>
              <a:t>DFA——</a:t>
            </a:r>
            <a:r>
              <a:rPr lang="zh-CN" altLang="en-US">
                <a:sym typeface="Symbol" panose="05050102010706020507" pitchFamily="18" charset="2"/>
              </a:rPr>
              <a:t>计算</a:t>
            </a:r>
            <a:r>
              <a:rPr lang="en-US" altLang="zh-CN">
                <a:sym typeface="Symbol" panose="05050102010706020507" pitchFamily="18" charset="2"/>
              </a:rPr>
              <a:t>LR(0)</a:t>
            </a:r>
            <a:r>
              <a:rPr lang="zh-CN" altLang="en-US">
                <a:sym typeface="Symbol" panose="05050102010706020507" pitchFamily="18" charset="2"/>
              </a:rPr>
              <a:t>项目集规范族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构造</a:t>
            </a:r>
            <a:r>
              <a:rPr lang="en-US" altLang="zh-CN">
                <a:sym typeface="Symbol" panose="05050102010706020507" pitchFamily="18" charset="2"/>
              </a:rPr>
              <a:t>SLR</a:t>
            </a:r>
            <a:r>
              <a:rPr lang="zh-CN" altLang="en-US">
                <a:sym typeface="Symbol" panose="05050102010706020507" pitchFamily="18" charset="2"/>
              </a:rPr>
              <a:t>分析表</a:t>
            </a: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SLR(1)</a:t>
            </a:r>
            <a:r>
              <a:rPr lang="zh-CN" altLang="en-US">
                <a:sym typeface="Symbol" panose="05050102010706020507" pitchFamily="18" charset="2"/>
              </a:rPr>
              <a:t>文法</a:t>
            </a:r>
            <a:endParaRPr kumimoji="0" lang="zh-CN" altLang="en-US">
              <a:sym typeface="Symbol" panose="05050102010706020507" pitchFamily="18" charset="2"/>
            </a:endParaRPr>
          </a:p>
        </p:txBody>
      </p:sp>
      <p:sp>
        <p:nvSpPr>
          <p:cNvPr id="53252" name="Text Box 7">
            <a:extLst>
              <a:ext uri="{FF2B5EF4-FFF2-40B4-BE49-F238E27FC236}">
                <a16:creationId xmlns:a16="http://schemas.microsoft.com/office/drawing/2014/main" id="{16E41F87-E6F2-49D1-A46F-8B0DE63554C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590800" y="2073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A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kumimoji="0" lang="en-US" altLang="zh-CN" sz="24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·</a:t>
            </a:r>
            <a:r>
              <a:rPr kumimoji="0"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53253" name="Text Box 10">
            <a:extLst>
              <a:ext uri="{FF2B5EF4-FFF2-40B4-BE49-F238E27FC236}">
                <a16:creationId xmlns:a16="http://schemas.microsoft.com/office/drawing/2014/main" id="{38C36D24-9F40-497F-BD4F-53E155F2316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676400" y="31400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B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·</a:t>
            </a:r>
            <a:r>
              <a:rPr lang="en-US" altLang="zh-CN" sz="24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g</a:t>
            </a:r>
          </a:p>
        </p:txBody>
      </p:sp>
      <p:sp>
        <p:nvSpPr>
          <p:cNvPr id="53254" name="Text Box 12">
            <a:extLst>
              <a:ext uri="{FF2B5EF4-FFF2-40B4-BE49-F238E27FC236}">
                <a16:creationId xmlns:a16="http://schemas.microsoft.com/office/drawing/2014/main" id="{8FC69885-7BCB-4F8E-83F1-E211EEF8CF8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352800" y="31400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B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·</a:t>
            </a:r>
            <a:r>
              <a:rPr lang="en-US" altLang="zh-CN" sz="24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</a:p>
        </p:txBody>
      </p:sp>
      <p:sp>
        <p:nvSpPr>
          <p:cNvPr id="53255" name="Line 13">
            <a:extLst>
              <a:ext uri="{FF2B5EF4-FFF2-40B4-BE49-F238E27FC236}">
                <a16:creationId xmlns:a16="http://schemas.microsoft.com/office/drawing/2014/main" id="{40D906E0-2843-4EF3-A72D-010A1EB7825E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2743200" y="2454275"/>
            <a:ext cx="6096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6" name="Line 14">
            <a:extLst>
              <a:ext uri="{FF2B5EF4-FFF2-40B4-BE49-F238E27FC236}">
                <a16:creationId xmlns:a16="http://schemas.microsoft.com/office/drawing/2014/main" id="{607347DA-4384-44FC-BE97-1DDE4518793E}"/>
              </a:ext>
            </a:extLst>
          </p:cNvPr>
          <p:cNvSpPr>
            <a:spLocks noChangeShapeType="1"/>
          </p:cNvSpPr>
          <p:nvPr/>
        </p:nvSpPr>
        <p:spPr bwMode="ltGray">
          <a:xfrm>
            <a:off x="3657600" y="2454275"/>
            <a:ext cx="6096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7" name="Text Box 15">
            <a:extLst>
              <a:ext uri="{FF2B5EF4-FFF2-40B4-BE49-F238E27FC236}">
                <a16:creationId xmlns:a16="http://schemas.microsoft.com/office/drawing/2014/main" id="{2D9EB00C-E612-4595-8601-9BDAD0306A7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743200" y="24542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3258" name="Text Box 16">
            <a:extLst>
              <a:ext uri="{FF2B5EF4-FFF2-40B4-BE49-F238E27FC236}">
                <a16:creationId xmlns:a16="http://schemas.microsoft.com/office/drawing/2014/main" id="{A335B1E5-A4F0-4725-B631-191475C3195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962400" y="24542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3259" name="Text Box 17">
            <a:extLst>
              <a:ext uri="{FF2B5EF4-FFF2-40B4-BE49-F238E27FC236}">
                <a16:creationId xmlns:a16="http://schemas.microsoft.com/office/drawing/2014/main" id="{624282E1-B57D-48AC-AA74-55192972027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105400" y="2073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A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kumimoji="0" lang="en-US" altLang="zh-CN" sz="24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·</a:t>
            </a:r>
            <a:r>
              <a:rPr kumimoji="0"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53260" name="Line 18">
            <a:extLst>
              <a:ext uri="{FF2B5EF4-FFF2-40B4-BE49-F238E27FC236}">
                <a16:creationId xmlns:a16="http://schemas.microsoft.com/office/drawing/2014/main" id="{8DED600F-CFED-4A45-95A1-5C2475CBEE57}"/>
              </a:ext>
            </a:extLst>
          </p:cNvPr>
          <p:cNvSpPr>
            <a:spLocks noChangeShapeType="1"/>
          </p:cNvSpPr>
          <p:nvPr/>
        </p:nvSpPr>
        <p:spPr bwMode="ltGray">
          <a:xfrm>
            <a:off x="4191000" y="2301875"/>
            <a:ext cx="1371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1" name="Text Box 19">
            <a:extLst>
              <a:ext uri="{FF2B5EF4-FFF2-40B4-BE49-F238E27FC236}">
                <a16:creationId xmlns:a16="http://schemas.microsoft.com/office/drawing/2014/main" id="{E48FAB18-7A22-461E-BFEE-B790AD9830F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572000" y="18446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2CDDD77-F0A6-4122-8697-DF7A1C023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规范</a:t>
            </a:r>
            <a:r>
              <a:rPr lang="en-US" altLang="zh-CN"/>
              <a:t>LR</a:t>
            </a:r>
            <a:r>
              <a:rPr lang="zh-CN" altLang="en-US"/>
              <a:t>分析法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D7F59DE-6B55-4061-9A1D-968CC6804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953000"/>
          </a:xfrm>
        </p:spPr>
        <p:txBody>
          <a:bodyPr/>
          <a:lstStyle/>
          <a:p>
            <a:pPr marL="609600" indent="-609600" eaLnBrk="1" hangingPunct="1"/>
            <a:r>
              <a:rPr lang="en-US" altLang="zh-CN">
                <a:sym typeface="Wingdings" panose="05000000000000000000" pitchFamily="2" charset="2"/>
              </a:rPr>
              <a:t>SLR</a:t>
            </a:r>
            <a:r>
              <a:rPr lang="zh-CN" altLang="en-US">
                <a:sym typeface="Wingdings" panose="05000000000000000000" pitchFamily="2" charset="2"/>
              </a:rPr>
              <a:t>分析能力不够</a:t>
            </a:r>
          </a:p>
          <a:p>
            <a:pPr marL="609600" indent="-609600" eaLnBrk="1" hangingPunct="1"/>
            <a:r>
              <a:rPr lang="en-US" altLang="zh-CN">
                <a:sym typeface="Wingdings" panose="05000000000000000000" pitchFamily="2" charset="2"/>
              </a:rPr>
              <a:t>LR(1)</a:t>
            </a:r>
            <a:r>
              <a:rPr lang="zh-CN" altLang="en-US">
                <a:sym typeface="Wingdings" panose="05000000000000000000" pitchFamily="2" charset="2"/>
              </a:rPr>
              <a:t>项目：</a:t>
            </a:r>
            <a:r>
              <a:rPr lang="en-US" altLang="zh-CN"/>
              <a:t>[S </a:t>
            </a:r>
            <a:r>
              <a:rPr lang="en-US" altLang="zh-CN"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A·B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c</a:t>
            </a:r>
            <a:r>
              <a:rPr lang="en-US" altLang="zh-CN"/>
              <a:t>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894F82B-1190-4093-9271-A726EA1D16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编译器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对常量进行类型转换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是在</a:t>
            </a: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DA8E90-778E-41F9-8EB8-6E4536CB94E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3768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词法分析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9CC7C9-D83B-4CE1-AE7D-1B38DF12D49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29483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语法分析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31E038-3B05-4208-9F55-9AAE4A68B8C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35198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语义分析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6675AE-71A8-48E7-907D-5CB56B4447A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0913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代码生成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98E944-7CAD-4FA5-8B30-0091A98DB52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4411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5A7395A-4ADA-429B-8BE8-B177DE446C2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0126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23B0B65-5CE5-4A15-85A2-47A489845C6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584127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192EF14-1131-46A4-83C8-F145FA201D1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1556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BA421E9-F7A6-490A-BCEE-4178C626197B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1A44992-8499-49FE-8362-9B3BDAFFE09B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28800" y="46628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代码加载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2A8C34-5107-4B80-BC51-8C56ED34FCEE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114425" y="47271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532A95-EFCF-4C96-A150-000159F5702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828800" y="52343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代码执行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49F5508-4B21-4FFD-B3A0-940E4F38E809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1114425" y="52986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2B0EC91-124F-4AD5-87E4-7700BD60F6CD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EC209321-1E16-45E0-B918-125557E7418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2F9C4F9F-86E9-4565-A03F-E24D495CD4B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E5FCD256-4DE0-4C2E-A8A8-291E0BD1EE73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F91D2813-EF75-4A9E-A6BC-3EC52DC123B3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53135B7-1622-46DF-8508-B3B018503337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212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150869F-78FA-4A41-B29A-6503A9E08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规范</a:t>
            </a:r>
            <a:r>
              <a:rPr lang="en-US" altLang="zh-CN"/>
              <a:t>LR</a:t>
            </a:r>
            <a:r>
              <a:rPr lang="zh-CN" altLang="en-US"/>
              <a:t>分析法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6664301-3D2C-4331-B7B5-A29533A2C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953000"/>
          </a:xfrm>
        </p:spPr>
        <p:txBody>
          <a:bodyPr/>
          <a:lstStyle/>
          <a:p>
            <a:pPr marL="609600" indent="-609600" eaLnBrk="1" hangingPunct="1"/>
            <a:r>
              <a:rPr lang="en-US" altLang="zh-CN"/>
              <a:t>closure</a:t>
            </a:r>
            <a:r>
              <a:rPr lang="zh-CN" altLang="en-US"/>
              <a:t>函数</a:t>
            </a:r>
          </a:p>
          <a:p>
            <a:pPr marL="990600" lvl="1" indent="-533400" eaLnBrk="1" hangingPunct="1"/>
            <a:r>
              <a:rPr lang="zh-CN" altLang="en-US"/>
              <a:t>存在</a:t>
            </a:r>
            <a:r>
              <a:rPr lang="en-US" altLang="zh-CN"/>
              <a:t>[A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·B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en-US" altLang="zh-CN"/>
              <a:t>]——</a:t>
            </a:r>
            <a:r>
              <a:rPr lang="zh-CN" altLang="en-US"/>
              <a:t>添加</a:t>
            </a:r>
            <a:r>
              <a:rPr lang="en-US" altLang="zh-CN"/>
              <a:t>[B</a:t>
            </a:r>
            <a:r>
              <a:rPr lang="en-US" altLang="zh-CN">
                <a:sym typeface="Symbol" panose="05050102010706020507" pitchFamily="18" charset="2"/>
              </a:rPr>
              <a:t>·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h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b</a:t>
            </a:r>
            <a:r>
              <a:rPr lang="en-US" altLang="zh-CN"/>
              <a:t>]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en-US" altLang="zh-CN">
                <a:latin typeface="宋体" panose="02010600030101010101" pitchFamily="2" charset="-122"/>
              </a:rPr>
              <a:t>∈</a:t>
            </a:r>
            <a:r>
              <a:rPr lang="en-US" altLang="zh-CN"/>
              <a:t>FIRST(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en-US" altLang="zh-CN"/>
              <a:t>)</a:t>
            </a:r>
          </a:p>
          <a:p>
            <a:pPr marL="609600" indent="-609600" eaLnBrk="1" hangingPunct="1"/>
            <a:r>
              <a:rPr lang="zh-CN" altLang="en-US"/>
              <a:t>规范</a:t>
            </a:r>
            <a:r>
              <a:rPr lang="en-US" altLang="zh-CN"/>
              <a:t>LR</a:t>
            </a:r>
            <a:r>
              <a:rPr lang="zh-CN" altLang="en-US"/>
              <a:t>分析法的构造</a:t>
            </a:r>
          </a:p>
          <a:p>
            <a:pPr marL="609600" indent="-609600" eaLnBrk="1" hangingPunct="1"/>
            <a:r>
              <a:rPr lang="en-US" altLang="zh-CN"/>
              <a:t>LR(1)</a:t>
            </a:r>
            <a:r>
              <a:rPr lang="zh-CN" altLang="en-US"/>
              <a:t>文法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FB38529-C114-40C4-9D3F-91E7AD544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LALR</a:t>
            </a:r>
            <a:r>
              <a:rPr lang="zh-CN" altLang="en-US"/>
              <a:t>分析法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10439BE-7C7B-4609-9F90-34F81034C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介于</a:t>
            </a:r>
            <a:r>
              <a:rPr lang="en-US" altLang="zh-CN"/>
              <a:t>SLR</a:t>
            </a:r>
            <a:r>
              <a:rPr lang="zh-CN" altLang="en-US"/>
              <a:t>和规范</a:t>
            </a:r>
            <a:r>
              <a:rPr lang="en-US" altLang="zh-CN"/>
              <a:t>LR</a:t>
            </a:r>
            <a:r>
              <a:rPr lang="zh-CN" altLang="en-US"/>
              <a:t>之间</a:t>
            </a:r>
          </a:p>
          <a:p>
            <a:pPr eaLnBrk="1" hangingPunct="1"/>
            <a:r>
              <a:rPr lang="zh-CN" altLang="en-US"/>
              <a:t>简单</a:t>
            </a:r>
            <a:r>
              <a:rPr lang="en-US" altLang="zh-CN"/>
              <a:t>LALR</a:t>
            </a:r>
            <a:r>
              <a:rPr lang="zh-CN" altLang="en-US"/>
              <a:t>分析表构造</a:t>
            </a:r>
          </a:p>
          <a:p>
            <a:pPr lvl="1" eaLnBrk="1" hangingPunct="1"/>
            <a:r>
              <a:rPr lang="zh-CN" altLang="en-US"/>
              <a:t>构造</a:t>
            </a:r>
            <a:r>
              <a:rPr lang="en-US" altLang="zh-CN"/>
              <a:t>LR(1)</a:t>
            </a:r>
            <a:r>
              <a:rPr lang="zh-CN" altLang="en-US"/>
              <a:t>项目集规范族</a:t>
            </a:r>
          </a:p>
          <a:p>
            <a:pPr lvl="1" eaLnBrk="1" hangingPunct="1"/>
            <a:r>
              <a:rPr lang="zh-CN" altLang="en-US"/>
              <a:t>同心（</a:t>
            </a:r>
            <a:r>
              <a:rPr lang="en-US" altLang="zh-CN"/>
              <a:t>LR(0)</a:t>
            </a:r>
            <a:r>
              <a:rPr lang="zh-CN" altLang="en-US"/>
              <a:t>项目部分）集合并</a:t>
            </a:r>
          </a:p>
          <a:p>
            <a:pPr eaLnBrk="1" hangingPunct="1"/>
            <a:r>
              <a:rPr lang="en-US" altLang="zh-CN"/>
              <a:t>LALR(1)</a:t>
            </a:r>
            <a:r>
              <a:rPr lang="zh-CN" altLang="en-US"/>
              <a:t>文法</a:t>
            </a:r>
          </a:p>
          <a:p>
            <a:pPr eaLnBrk="1" hangingPunct="1"/>
            <a:r>
              <a:rPr lang="zh-CN" altLang="en-US"/>
              <a:t>如何用</a:t>
            </a:r>
            <a:r>
              <a:rPr lang="en-US" altLang="zh-CN"/>
              <a:t>LR</a:t>
            </a:r>
            <a:r>
              <a:rPr lang="zh-CN" altLang="en-US"/>
              <a:t>算法分析二义性文法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F7C1B-4187-4289-ABF1-7420E2B2A4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1196752"/>
            <a:ext cx="7315200" cy="158137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对下面上下文无关文法，下列说法不正确的是</a:t>
            </a:r>
            <a:b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pt-BR" altLang="zh-CN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 aA	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 Bb	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 Ba</a:t>
            </a:r>
            <a:r>
              <a:rPr lang="en-US" altLang="zh-CN" dirty="0"/>
              <a:t> | a	</a:t>
            </a:r>
            <a:r>
              <a:rPr lang="pt-BR" altLang="zh-CN" dirty="0"/>
              <a:t>C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Ab</a:t>
            </a:r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A136B-A6A5-4A17-B5AD-068FBB15BA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是无用的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47FA49-5144-46DD-A30F-94107824AB1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与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aa</a:t>
            </a:r>
            <a:r>
              <a:rPr lang="en-US" altLang="zh-CN" sz="2600" baseline="30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对应相同的语言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9DCD8-0707-4444-80BA-DF0D9425EE3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是算符文法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2361B9-48E5-4FF0-8D9A-962B910BF0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aaab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是其活前缀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F2A9F9-122F-4D0C-AA8C-6C86978506A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000B96C-1440-417D-83BA-4A15CAADFD8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16464E6-14A3-4E25-9345-8DD8D2BB3CD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EDB098-739B-4034-89C6-A62B136BBA1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BF23C8F-0DEE-4829-9268-87610271750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914678-0FE1-454B-A5B6-769FB7B70E1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1537FBA-5E97-4F8F-AC96-552C8960C8E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9A93680-633C-43B6-AFEE-1600860535A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8DF2086-C804-4CA4-96ED-19DF3269A10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395E984-2DAB-4D31-B50F-1C1C57B3334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C16571-1CFD-4F39-AC7E-37D694B7D86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0359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F7C1B-4187-4289-ABF1-7420E2B2A4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1196752"/>
            <a:ext cx="7315200" cy="158137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aAA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不是下面上下文无关文法的活前缀，原因是</a:t>
            </a:r>
            <a:b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pt-BR" altLang="zh-CN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 aABe		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pt-BR" altLang="zh-CN" dirty="0"/>
              <a:t>Abc | b		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pt-BR" altLang="zh-CN" dirty="0"/>
              <a:t>d</a:t>
            </a:r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A136B-A6A5-4A17-B5AD-068FBB15BA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不存在最右句型，其前缀是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aAA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47FA49-5144-46DD-A30F-94107824AB1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aAA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是某个最右句型的前缀，但它在句柄左侧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9DCD8-0707-4444-80BA-DF0D9425EE3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aAA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是某个最右句型的前缀，但它的末尾超过了句柄末尾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2361B9-48E5-4FF0-8D9A-962B910BF0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以上皆错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F2A9F9-122F-4D0C-AA8C-6C86978506A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000B96C-1440-417D-83BA-4A15CAADFD8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16464E6-14A3-4E25-9345-8DD8D2BB3CD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EDB098-739B-4034-89C6-A62B136BBA1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BF23C8F-0DEE-4829-9268-87610271750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914678-0FE1-454B-A5B6-769FB7B70E1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1537FBA-5E97-4F8F-AC96-552C8960C8E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9A93680-633C-43B6-AFEE-1600860535A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8DF2086-C804-4CA4-96ED-19DF3269A10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395E984-2DAB-4D31-B50F-1C1C57B3334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C16571-1CFD-4F39-AC7E-37D694B7D86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413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360E0F86-CE85-49F4-880D-5675B1644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题型示例（续）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1392DE18-2C51-471B-B98D-1B7B48C2D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9396" name="图片 3">
            <a:extLst>
              <a:ext uri="{FF2B5EF4-FFF2-40B4-BE49-F238E27FC236}">
                <a16:creationId xmlns:a16="http://schemas.microsoft.com/office/drawing/2014/main" id="{EA89982E-FEF9-4439-9A90-5221830FA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71600"/>
            <a:ext cx="68008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1D45828D-B991-4720-B95D-C856379D6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题型示例（续）</a:t>
            </a:r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B57AEA87-E09B-4F74-8B5D-D8B5CE352E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0420" name="图片 4">
            <a:extLst>
              <a:ext uri="{FF2B5EF4-FFF2-40B4-BE49-F238E27FC236}">
                <a16:creationId xmlns:a16="http://schemas.microsoft.com/office/drawing/2014/main" id="{12C996ED-92F8-4C56-86D9-4AED4B8A2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71600"/>
            <a:ext cx="58483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ADAA636A-AA9C-41EC-9DD5-D0C7B1D84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题型示例（续）</a:t>
            </a:r>
          </a:p>
        </p:txBody>
      </p:sp>
      <p:sp>
        <p:nvSpPr>
          <p:cNvPr id="61443" name="内容占位符 2">
            <a:extLst>
              <a:ext uri="{FF2B5EF4-FFF2-40B4-BE49-F238E27FC236}">
                <a16:creationId xmlns:a16="http://schemas.microsoft.com/office/drawing/2014/main" id="{72858B3A-8CD0-4A8C-A71B-9A3C5D763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44" name="图片 3">
            <a:extLst>
              <a:ext uri="{FF2B5EF4-FFF2-40B4-BE49-F238E27FC236}">
                <a16:creationId xmlns:a16="http://schemas.microsoft.com/office/drawing/2014/main" id="{6D1199E4-864C-4F63-9943-C427599B3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371600"/>
            <a:ext cx="62769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EB0BB7F-D3FC-4B9D-B32F-4903CA8CA0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486775" y="5638800"/>
            <a:ext cx="457200" cy="4572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D4C601F-3EA8-4019-B162-3A5F8F771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语法制导翻译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BCB1540-F456-47B7-870A-B5F4EACEA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812088" cy="51816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综合属性、继承属性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S</a:t>
            </a:r>
            <a:r>
              <a:rPr lang="zh-CN" altLang="en-US" sz="2800" dirty="0"/>
              <a:t>－属性定义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仅综合属性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如何与</a:t>
            </a:r>
            <a:r>
              <a:rPr lang="en-US" altLang="zh-CN" sz="2400" dirty="0"/>
              <a:t>LR</a:t>
            </a:r>
            <a:r>
              <a:rPr lang="zh-CN" altLang="en-US" sz="2400" dirty="0"/>
              <a:t>分析结合？如何与预测分析结合？</a:t>
            </a:r>
          </a:p>
          <a:p>
            <a:pPr eaLnBrk="1" hangingPunct="1"/>
            <a:r>
              <a:rPr lang="en-US" altLang="zh-CN" sz="2800" dirty="0"/>
              <a:t>L</a:t>
            </a:r>
            <a:r>
              <a:rPr lang="zh-CN" altLang="en-US" sz="2800" dirty="0"/>
              <a:t>－属性定义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继承属性依赖父结点，或左兄弟结点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如何与预测分析结合？如何与</a:t>
            </a:r>
            <a:r>
              <a:rPr lang="en-US" altLang="zh-CN" sz="2400" dirty="0"/>
              <a:t>LR</a:t>
            </a:r>
            <a:r>
              <a:rPr lang="zh-CN" altLang="en-US" sz="2400" dirty="0"/>
              <a:t>分析结合？</a:t>
            </a:r>
          </a:p>
          <a:p>
            <a:pPr eaLnBrk="1" hangingPunct="1"/>
            <a:r>
              <a:rPr lang="zh-CN" altLang="en-US" sz="2800" dirty="0"/>
              <a:t>语法制导定义</a:t>
            </a:r>
            <a:r>
              <a:rPr lang="en-US" altLang="zh-CN" sz="2800" dirty="0"/>
              <a:t>/</a:t>
            </a:r>
            <a:r>
              <a:rPr lang="zh-CN" altLang="en-US" sz="2800" dirty="0"/>
              <a:t>翻译模式的设计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F7C1B-4187-4289-ABF1-7420E2B2A4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1196752"/>
            <a:ext cx="7315200" cy="158137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综合属性计算的依赖关系是父节点依赖孩子节点，所以综合属性的计算</a:t>
            </a: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A136B-A6A5-4A17-B5AD-068FBB15BA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容易与预测分析法相结合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47FA49-5144-46DD-A30F-94107824AB1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容易与算符优先分析算法相结合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9DCD8-0707-4444-80BA-DF0D9425EE3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以上皆对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2361B9-48E5-4FF0-8D9A-962B910BF0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以上皆错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F2A9F9-122F-4D0C-AA8C-6C86978506A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000B96C-1440-417D-83BA-4A15CAADFD8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16464E6-14A3-4E25-9345-8DD8D2BB3CD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EDB098-739B-4034-89C6-A62B136BBA1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BF23C8F-0DEE-4829-9268-87610271750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914678-0FE1-454B-A5B6-769FB7B70E1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1537FBA-5E97-4F8F-AC96-552C8960C8E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9A93680-633C-43B6-AFEE-1600860535A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8DF2086-C804-4CA4-96ED-19DF3269A10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395E984-2DAB-4D31-B50F-1C1C57B3334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C16571-1CFD-4F39-AC7E-37D694B7D86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92512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F95946A-C938-4F1A-AD1C-3743303BEF54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A2830-3563-40F8-873E-4B532D067AD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1357883"/>
            <a:ext cx="7315200" cy="343926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下面文法描述了正则表达式，设计语法制导定义实现构造正则表达式对应的表达式树。假设已有辅助函数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mkleaf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(char)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（及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mkleaf_epsilon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）和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mknode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(op, child1, child2)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分别为基本正则表达式和正则表达式运算创建叶节点和内部节点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/>
              <a:t>R </a:t>
            </a:r>
            <a:r>
              <a:rPr lang="zh-CN" altLang="zh-CN" dirty="0"/>
              <a:t>→ </a:t>
            </a:r>
            <a:r>
              <a:rPr lang="en-US" altLang="zh-CN" dirty="0"/>
              <a:t>char | '</a:t>
            </a:r>
            <a:r>
              <a:rPr lang="en-US" altLang="zh-CN" b="1" dirty="0"/>
              <a:t> </a:t>
            </a:r>
            <a:r>
              <a:rPr lang="en-US" altLang="zh-CN" b="1" dirty="0">
                <a:latin typeface="Symbol" panose="05050102010706020507" pitchFamily="18" charset="2"/>
              </a:rPr>
              <a:t>e</a:t>
            </a:r>
            <a:r>
              <a:rPr lang="en-US" altLang="zh-CN" dirty="0"/>
              <a:t> ' | R '|' R | R . R | R * | ( R )</a:t>
            </a:r>
            <a:endParaRPr lang="zh-CN" altLang="zh-CN" dirty="0">
              <a:latin typeface="Symbol" panose="05050102010706020507" pitchFamily="18" charset="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8AC370-B81D-4DBF-A42F-C34F3A605F7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DEF1B-2FA4-40EE-A045-F09BC376268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F9FCA4-5194-40C1-9630-0FEE596130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13900" y="6207695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DB9AED-43FE-47D2-B700-3328046E06E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779000" y="635000"/>
            <a:ext cx="3332480" cy="175432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1200" dirty="0"/>
              <a:t>R </a:t>
            </a:r>
            <a:r>
              <a:rPr lang="zh-CN" altLang="zh-CN" sz="1200" dirty="0"/>
              <a:t>→ </a:t>
            </a:r>
            <a:r>
              <a:rPr lang="en-US" altLang="zh-CN" sz="1200" dirty="0"/>
              <a:t>char	{ </a:t>
            </a:r>
            <a:r>
              <a:rPr lang="en-US" altLang="zh-CN" sz="1200" dirty="0" err="1"/>
              <a:t>R.p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mkleaf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char.lexme</a:t>
            </a:r>
            <a:r>
              <a:rPr lang="en-US" altLang="zh-CN" sz="1200" dirty="0"/>
              <a:t>); }</a:t>
            </a:r>
            <a:endParaRPr lang="zh-CN" altLang="zh-CN" sz="1200" dirty="0"/>
          </a:p>
          <a:p>
            <a:r>
              <a:rPr lang="en-US" altLang="zh-CN" sz="1200" dirty="0"/>
              <a:t>R </a:t>
            </a:r>
            <a:r>
              <a:rPr lang="zh-CN" altLang="zh-CN" sz="1200" dirty="0"/>
              <a:t>→</a:t>
            </a:r>
            <a:r>
              <a:rPr lang="en-US" altLang="zh-CN" sz="1200" dirty="0"/>
              <a:t> '</a:t>
            </a:r>
            <a:r>
              <a:rPr lang="en-US" altLang="zh-CN" sz="1200" b="1" dirty="0"/>
              <a:t> </a:t>
            </a:r>
            <a:r>
              <a:rPr lang="en-US" altLang="zh-CN" sz="1200" b="1" dirty="0">
                <a:latin typeface="Symbol" panose="05050102010706020507" pitchFamily="18" charset="2"/>
                <a:ea typeface="Segoe UI Symbol" panose="020B0502040204020203" pitchFamily="34" charset="0"/>
              </a:rPr>
              <a:t>e</a:t>
            </a:r>
            <a:r>
              <a:rPr lang="en-US" altLang="zh-CN" sz="1200" dirty="0"/>
              <a:t> '	{ </a:t>
            </a:r>
            <a:r>
              <a:rPr lang="en-US" altLang="zh-CN" sz="1200" dirty="0" err="1"/>
              <a:t>R.p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mkleaf_epsilon</a:t>
            </a:r>
            <a:r>
              <a:rPr lang="en-US" altLang="zh-CN" sz="1200" dirty="0"/>
              <a:t>(); }</a:t>
            </a:r>
            <a:endParaRPr lang="zh-CN" altLang="zh-CN" sz="1200" dirty="0"/>
          </a:p>
          <a:p>
            <a:r>
              <a:rPr lang="en-US" altLang="zh-CN" sz="1200" dirty="0"/>
              <a:t>R </a:t>
            </a:r>
            <a:r>
              <a:rPr lang="zh-CN" altLang="zh-CN" sz="1200" dirty="0"/>
              <a:t>→ </a:t>
            </a:r>
            <a:r>
              <a:rPr lang="en-US" altLang="zh-CN" sz="1200" dirty="0"/>
              <a:t>R­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 '|' R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 { </a:t>
            </a:r>
            <a:r>
              <a:rPr lang="en-US" altLang="zh-CN" sz="1200" dirty="0" err="1"/>
              <a:t>R.p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mknode</a:t>
            </a:r>
            <a:r>
              <a:rPr lang="en-US" altLang="zh-CN" sz="1200" dirty="0"/>
              <a:t>(UNION, R­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.p, R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.p); }</a:t>
            </a:r>
            <a:endParaRPr lang="zh-CN" altLang="zh-CN" sz="1200" dirty="0"/>
          </a:p>
          <a:p>
            <a:r>
              <a:rPr lang="en-US" altLang="zh-CN" sz="1200" dirty="0"/>
              <a:t>R </a:t>
            </a:r>
            <a:r>
              <a:rPr lang="zh-CN" altLang="zh-CN" sz="1200" dirty="0"/>
              <a:t>→ </a:t>
            </a:r>
            <a:r>
              <a:rPr lang="en-US" altLang="zh-CN" sz="1200" dirty="0"/>
              <a:t>R­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 . R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 { </a:t>
            </a:r>
            <a:r>
              <a:rPr lang="en-US" altLang="zh-CN" sz="1200" dirty="0" err="1"/>
              <a:t>R.p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mknode</a:t>
            </a:r>
            <a:r>
              <a:rPr lang="en-US" altLang="zh-CN" sz="1200" dirty="0"/>
              <a:t>(CON, R­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.p, R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.p); }</a:t>
            </a:r>
            <a:endParaRPr lang="zh-CN" altLang="zh-CN" sz="1200" dirty="0"/>
          </a:p>
          <a:p>
            <a:r>
              <a:rPr lang="en-US" altLang="zh-CN" sz="1200" dirty="0"/>
              <a:t>R </a:t>
            </a:r>
            <a:r>
              <a:rPr lang="zh-CN" altLang="zh-CN" sz="1200" dirty="0"/>
              <a:t>→ </a:t>
            </a:r>
            <a:r>
              <a:rPr lang="en-US" altLang="zh-CN" sz="1200" dirty="0"/>
              <a:t>R­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 * { </a:t>
            </a:r>
            <a:r>
              <a:rPr lang="en-US" altLang="zh-CN" sz="1200" dirty="0" err="1"/>
              <a:t>R.p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mknode</a:t>
            </a:r>
            <a:r>
              <a:rPr lang="en-US" altLang="zh-CN" sz="1200" dirty="0"/>
              <a:t>(CLOSOURE, R­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.p, NULL); }</a:t>
            </a:r>
            <a:endParaRPr lang="zh-CN" altLang="zh-CN" sz="1200" dirty="0"/>
          </a:p>
          <a:p>
            <a:r>
              <a:rPr lang="en-US" altLang="zh-CN" sz="1200" dirty="0"/>
              <a:t>R </a:t>
            </a:r>
            <a:r>
              <a:rPr lang="zh-CN" altLang="zh-CN" sz="1200" dirty="0"/>
              <a:t>→ </a:t>
            </a:r>
            <a:r>
              <a:rPr lang="en-US" altLang="zh-CN" sz="1200" dirty="0"/>
              <a:t>( R­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 ) { </a:t>
            </a:r>
            <a:r>
              <a:rPr lang="en-US" altLang="zh-CN" sz="1200" dirty="0" err="1"/>
              <a:t>R.p</a:t>
            </a:r>
            <a:r>
              <a:rPr lang="en-US" altLang="zh-CN" sz="1200" dirty="0"/>
              <a:t> = R­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.p; }</a:t>
            </a:r>
            <a:endParaRPr lang="en-US" altLang="zh-CN" sz="9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0825D5-C61C-449D-9547-4B47D19DB9F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>
              <a:extLst>
                <a:ext uri="{FF2B5EF4-FFF2-40B4-BE49-F238E27FC236}">
                  <a16:creationId xmlns:a16="http://schemas.microsoft.com/office/drawing/2014/main" id="{069A6FF9-FAC8-4FAA-81DC-CDC52C1D6B1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markBlock">
              <a:extLst>
                <a:ext uri="{FF2B5EF4-FFF2-40B4-BE49-F238E27FC236}">
                  <a16:creationId xmlns:a16="http://schemas.microsoft.com/office/drawing/2014/main" id="{2C4F978E-2389-406D-87D7-60383792C6C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RemarkTitleText">
              <a:extLst>
                <a:ext uri="{FF2B5EF4-FFF2-40B4-BE49-F238E27FC236}">
                  <a16:creationId xmlns:a16="http://schemas.microsoft.com/office/drawing/2014/main" id="{124F4237-8B66-43E4-81BE-D864D10F5D9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0" name="AutoShape 4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08A4B8D9-D05D-48BE-8C0E-0EC4F3A58A2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558561" y="5392103"/>
            <a:ext cx="457200" cy="4572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321AEF-C2F8-4C05-8DDF-44F49FEAC886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6F491E6-C074-4FB1-9A27-BBACB0FD6DE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737950E-CB63-4B32-916D-5C0B7E058A0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B0DA9D7-A88F-4439-8293-7294CCFF9AE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6FBFDC0-210E-40F5-864A-02D21D3091F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CB9FE25-038D-40C8-B2DF-F7DA4029F96F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541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894F82B-1190-4093-9271-A726EA1D16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将可重定位机器码中相对地址修改为绝对地址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是在</a:t>
            </a: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DA8E90-778E-41F9-8EB8-6E4536CB94E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3768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词法分析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9CC7C9-D83B-4CE1-AE7D-1B38DF12D49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29483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语法分析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31E038-3B05-4208-9F55-9AAE4A68B8C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35198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语义分析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6675AE-71A8-48E7-907D-5CB56B4447A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0913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代码生成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98E944-7CAD-4FA5-8B30-0091A98DB52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4411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5A7395A-4ADA-429B-8BE8-B177DE446C2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0126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23B0B65-5CE5-4A15-85A2-47A489845C6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5841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192EF14-1131-46A4-83C8-F145FA201D1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1556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BA421E9-F7A6-490A-BCEE-4178C626197B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1A44992-8499-49FE-8362-9B3BDAFFE09B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28800" y="46628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代码加载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2A8C34-5107-4B80-BC51-8C56ED34FCEE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114425" y="4727127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532A95-EFCF-4C96-A150-000159F5702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828800" y="52343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代码执行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49F5508-4B21-4FFD-B3A0-940E4F38E809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1114425" y="52986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2B0EC91-124F-4AD5-87E4-7700BD60F6CD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EC209321-1E16-45E0-B918-125557E7418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2F9C4F9F-86E9-4565-A03F-E24D495CD4B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E5FCD256-4DE0-4C2E-A8A8-291E0BD1EE73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F91D2813-EF75-4A9E-A6BC-3EC52DC123B3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53135B7-1622-46DF-8508-B3B018503337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04253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84643C7-6C90-4B48-8F6D-A5A1B67DC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类型检查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82A247B-C625-405B-8F66-EE7FB4678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类型表达式</a:t>
            </a:r>
          </a:p>
          <a:p>
            <a:pPr lvl="1" eaLnBrk="1" hangingPunct="1"/>
            <a:r>
              <a:rPr lang="zh-CN" altLang="en-US" dirty="0"/>
              <a:t>基本类型表达式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、</a:t>
            </a:r>
            <a:r>
              <a:rPr lang="en-US" altLang="zh-CN" dirty="0"/>
              <a:t>void</a:t>
            </a:r>
            <a:r>
              <a:rPr lang="zh-CN" altLang="en-US" dirty="0"/>
              <a:t>、</a:t>
            </a:r>
            <a:r>
              <a:rPr lang="en-US" altLang="zh-CN" dirty="0" err="1"/>
              <a:t>type_error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类型名</a:t>
            </a:r>
          </a:p>
          <a:p>
            <a:pPr lvl="1" eaLnBrk="1" hangingPunct="1"/>
            <a:r>
              <a:rPr lang="zh-CN" altLang="en-US" dirty="0"/>
              <a:t>类型构造符：数组、指针、函数、结构、</a:t>
            </a:r>
            <a:r>
              <a:rPr lang="en-US" altLang="zh-CN" dirty="0"/>
              <a:t>…</a:t>
            </a:r>
            <a:endParaRPr lang="zh-CN" altLang="en-US" dirty="0"/>
          </a:p>
          <a:p>
            <a:pPr eaLnBrk="1" hangingPunct="1"/>
            <a:r>
              <a:rPr lang="zh-CN" altLang="en-US" dirty="0"/>
              <a:t>类型表达式等价</a:t>
            </a:r>
          </a:p>
          <a:p>
            <a:pPr lvl="1" eaLnBrk="1" hangingPunct="1"/>
            <a:r>
              <a:rPr lang="zh-CN" altLang="en-US" dirty="0"/>
              <a:t>结构等价：语法树等价</a:t>
            </a:r>
            <a:r>
              <a:rPr lang="en-US" altLang="zh-CN" dirty="0"/>
              <a:t>——</a:t>
            </a:r>
            <a:r>
              <a:rPr lang="zh-CN" altLang="en-US" dirty="0"/>
              <a:t>内在结构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名字等价：形式等价</a:t>
            </a:r>
            <a:r>
              <a:rPr lang="en-US" altLang="zh-CN" dirty="0"/>
              <a:t>——</a:t>
            </a:r>
            <a:r>
              <a:rPr lang="zh-CN" altLang="en-US" dirty="0"/>
              <a:t>外在形式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F7C1B-4187-4289-ABF1-7420E2B2A4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1196752"/>
            <a:ext cx="7315200" cy="158137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关于下面类型表达式，正确说法是</a:t>
            </a: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pt-BR" altLang="zh-CN" dirty="0"/>
              <a:t>(pointer(char)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int</a:t>
            </a:r>
            <a:r>
              <a:rPr lang="pt-BR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pointer(char)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A136B-A6A5-4A17-B5AD-068FBB15BA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语言对这种类型的等价判定采用名字等价方式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47FA49-5144-46DD-A30F-94107824AB1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Pascal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语言对这种类型的等价判定采用结构等价方式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9DCD8-0707-4444-80BA-DF0D9425EE3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语言中，这种类型会引发类型错误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2361B9-48E5-4FF0-8D9A-962B910BF0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以上皆错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F2A9F9-122F-4D0C-AA8C-6C86978506A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000B96C-1440-417D-83BA-4A15CAADFD8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16464E6-14A3-4E25-9345-8DD8D2BB3CD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EDB098-739B-4034-89C6-A62B136BBA1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BF23C8F-0DEE-4829-9268-87610271750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19" name="AutoShape 4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A6F6FA65-42E4-4F0E-9900-1EC9C53749A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559800" y="5543551"/>
            <a:ext cx="457200" cy="4572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914678-0FE1-454B-A5B6-769FB7B70E1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1537FBA-5E97-4F8F-AC96-552C8960C8E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9A93680-633C-43B6-AFEE-1600860535A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8DF2086-C804-4CA4-96ED-19DF3269A10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395E984-2DAB-4D31-B50F-1C1C57B3334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C16571-1CFD-4F39-AC7E-37D694B7D86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76219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8446356-E555-4CF6-B75D-13DF7D777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运行时环境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1C5FF80-969C-4834-8A53-4FA346517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内存分配策略：静态、栈式、堆式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具体内存组织方式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如何处理函数调用</a:t>
            </a:r>
            <a:endParaRPr lang="en-US" altLang="zh-CN" dirty="0"/>
          </a:p>
          <a:p>
            <a:pPr eaLnBrk="1" hangingPunct="1"/>
            <a:r>
              <a:rPr lang="zh-CN" altLang="en-US" dirty="0"/>
              <a:t>函数参数传递方式与内存分配间的关系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8446356-E555-4CF6-B75D-13DF7D777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中间代码生成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1C5FF80-969C-4834-8A53-4FA346517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表达式翻译</a:t>
            </a:r>
            <a:endParaRPr lang="en-US" altLang="zh-CN"/>
          </a:p>
          <a:p>
            <a:pPr lvl="1" eaLnBrk="1" hangingPunct="1"/>
            <a:r>
              <a:rPr lang="zh-CN" altLang="en-US"/>
              <a:t>临时名字重用</a:t>
            </a:r>
            <a:endParaRPr lang="en-US" altLang="zh-CN"/>
          </a:p>
          <a:p>
            <a:pPr eaLnBrk="1" hangingPunct="1"/>
            <a:r>
              <a:rPr lang="zh-CN" altLang="en-US"/>
              <a:t>布尔表达式和控制流语句的翻译</a:t>
            </a:r>
          </a:p>
          <a:p>
            <a:pPr lvl="1" eaLnBrk="1" hangingPunct="1"/>
            <a:r>
              <a:rPr lang="zh-CN" altLang="en-US"/>
              <a:t>真假值出口</a:t>
            </a:r>
          </a:p>
        </p:txBody>
      </p:sp>
    </p:spTree>
    <p:extLst>
      <p:ext uri="{BB962C8B-B14F-4D97-AF65-F5344CB8AC3E}">
        <p14:creationId xmlns:p14="http://schemas.microsoft.com/office/powerpoint/2010/main" val="13721166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id="{A6DE9822-F75A-4C8D-8CD8-57A19B674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题型示例</a:t>
            </a:r>
          </a:p>
        </p:txBody>
      </p:sp>
      <p:sp>
        <p:nvSpPr>
          <p:cNvPr id="69635" name="内容占位符 2">
            <a:extLst>
              <a:ext uri="{FF2B5EF4-FFF2-40B4-BE49-F238E27FC236}">
                <a16:creationId xmlns:a16="http://schemas.microsoft.com/office/drawing/2014/main" id="{789C8D09-444B-4B70-8ADE-5C34DE0F57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9636" name="图片 5">
            <a:extLst>
              <a:ext uri="{FF2B5EF4-FFF2-40B4-BE49-F238E27FC236}">
                <a16:creationId xmlns:a16="http://schemas.microsoft.com/office/drawing/2014/main" id="{35C5625D-0C3B-4F47-BC90-883C27A42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71600"/>
            <a:ext cx="67246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>
            <a:extLst>
              <a:ext uri="{FF2B5EF4-FFF2-40B4-BE49-F238E27FC236}">
                <a16:creationId xmlns:a16="http://schemas.microsoft.com/office/drawing/2014/main" id="{5DF9CE77-166A-4626-A672-1F7129D37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题型示例（续）</a:t>
            </a:r>
          </a:p>
        </p:txBody>
      </p:sp>
      <p:sp>
        <p:nvSpPr>
          <p:cNvPr id="70659" name="内容占位符 2">
            <a:extLst>
              <a:ext uri="{FF2B5EF4-FFF2-40B4-BE49-F238E27FC236}">
                <a16:creationId xmlns:a16="http://schemas.microsoft.com/office/drawing/2014/main" id="{2C692D65-D218-4DFB-A3B6-01E8DF0421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0660" name="图片 3">
            <a:extLst>
              <a:ext uri="{FF2B5EF4-FFF2-40B4-BE49-F238E27FC236}">
                <a16:creationId xmlns:a16="http://schemas.microsoft.com/office/drawing/2014/main" id="{1CEAAF86-85AD-4C37-A7A2-CB731F692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71600"/>
            <a:ext cx="67246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E11F1FB-C8F8-4FC1-BE9E-CBE6902A00C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486775" y="5619308"/>
            <a:ext cx="457200" cy="4572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767DE68-2BE4-4866-B8F4-CA2EDF3A8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代码优化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4667A87-21D9-49BE-8A35-FABD15536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基本块（概念、如何划分）、流图（如何添加基本块的边）、循环（支配、回边）、下次引用（定义、引用等概念和使用方法（临时名字重用算法等））</a:t>
            </a:r>
          </a:p>
          <a:p>
            <a:pPr eaLnBrk="1" hangingPunct="1"/>
            <a:r>
              <a:rPr lang="zh-CN" altLang="en-US" sz="2800" dirty="0"/>
              <a:t>基本优化方法</a:t>
            </a:r>
          </a:p>
          <a:p>
            <a:pPr lvl="1" eaLnBrk="1" hangingPunct="1"/>
            <a:r>
              <a:rPr lang="zh-CN" altLang="en-US" sz="2400" dirty="0"/>
              <a:t>消去公共子表达式</a:t>
            </a:r>
          </a:p>
          <a:p>
            <a:pPr lvl="1" eaLnBrk="1" hangingPunct="1"/>
            <a:r>
              <a:rPr lang="zh-CN" altLang="en-US" sz="2400" dirty="0"/>
              <a:t>复制传播</a:t>
            </a:r>
          </a:p>
          <a:p>
            <a:pPr lvl="1" eaLnBrk="1" hangingPunct="1"/>
            <a:r>
              <a:rPr lang="zh-CN" altLang="en-US" sz="2400" dirty="0"/>
              <a:t>无用代码删除</a:t>
            </a:r>
          </a:p>
          <a:p>
            <a:pPr lvl="1" eaLnBrk="1" hangingPunct="1"/>
            <a:r>
              <a:rPr lang="zh-CN" altLang="en-US" sz="2400" dirty="0"/>
              <a:t>循环优化</a:t>
            </a:r>
          </a:p>
          <a:p>
            <a:pPr lvl="2" eaLnBrk="1" hangingPunct="1"/>
            <a:r>
              <a:rPr lang="zh-CN" altLang="en-US" sz="2000" dirty="0"/>
              <a:t>代码外提</a:t>
            </a:r>
          </a:p>
          <a:p>
            <a:pPr lvl="2" eaLnBrk="1" hangingPunct="1"/>
            <a:r>
              <a:rPr lang="zh-CN" altLang="en-US" sz="2000" dirty="0"/>
              <a:t>强度削弱</a:t>
            </a:r>
          </a:p>
          <a:p>
            <a:pPr lvl="2" eaLnBrk="1" hangingPunct="1"/>
            <a:r>
              <a:rPr lang="zh-CN" altLang="en-US" sz="2000" dirty="0"/>
              <a:t>归纳变量删除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BD5DD9BC-68D4-4F3D-BC30-72A9F1560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目标代码生成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F14C770-D77F-46D8-8472-7DB781885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目标代码生成算法</a:t>
            </a:r>
          </a:p>
          <a:p>
            <a:pPr lvl="1" eaLnBrk="1" hangingPunct="1"/>
            <a:r>
              <a:rPr lang="zh-CN" altLang="en-US"/>
              <a:t>基本块内局部最优</a:t>
            </a:r>
            <a:endParaRPr lang="en-US" altLang="zh-CN"/>
          </a:p>
          <a:p>
            <a:pPr lvl="1" eaLnBrk="1" hangingPunct="1"/>
            <a:r>
              <a:rPr lang="zh-CN" altLang="en-US"/>
              <a:t>计算结果尽量保存在寄存器内</a:t>
            </a:r>
          </a:p>
          <a:p>
            <a:pPr eaLnBrk="1" hangingPunct="1"/>
            <a:r>
              <a:rPr lang="zh-CN" altLang="en-US"/>
              <a:t>寄存器分配优化</a:t>
            </a:r>
          </a:p>
          <a:p>
            <a:pPr lvl="1" eaLnBrk="1" hangingPunct="1"/>
            <a:r>
              <a:rPr lang="zh-CN" altLang="en-US"/>
              <a:t>着眼于循环，选定某些变量一直放于寄存器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>
            <a:extLst>
              <a:ext uri="{FF2B5EF4-FFF2-40B4-BE49-F238E27FC236}">
                <a16:creationId xmlns:a16="http://schemas.microsoft.com/office/drawing/2014/main" id="{2C81562F-51EC-4897-9A24-21B9B7C36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题型示例</a:t>
            </a:r>
          </a:p>
        </p:txBody>
      </p:sp>
      <p:sp>
        <p:nvSpPr>
          <p:cNvPr id="73731" name="内容占位符 2">
            <a:extLst>
              <a:ext uri="{FF2B5EF4-FFF2-40B4-BE49-F238E27FC236}">
                <a16:creationId xmlns:a16="http://schemas.microsoft.com/office/drawing/2014/main" id="{170F90DA-5383-474D-9477-97140CB4C7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3732" name="图片 3">
            <a:extLst>
              <a:ext uri="{FF2B5EF4-FFF2-40B4-BE49-F238E27FC236}">
                <a16:creationId xmlns:a16="http://schemas.microsoft.com/office/drawing/2014/main" id="{FDB432A8-2D19-49A0-81F6-58704837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71600"/>
            <a:ext cx="54387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图片 4">
            <a:extLst>
              <a:ext uri="{FF2B5EF4-FFF2-40B4-BE49-F238E27FC236}">
                <a16:creationId xmlns:a16="http://schemas.microsoft.com/office/drawing/2014/main" id="{9A877CF8-BA97-4B9B-A21D-FF438B171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2565400"/>
            <a:ext cx="6781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4DCDA3E-497F-485D-902E-390531D9159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486775" y="5638800"/>
            <a:ext cx="457200" cy="4572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>
            <a:extLst>
              <a:ext uri="{FF2B5EF4-FFF2-40B4-BE49-F238E27FC236}">
                <a16:creationId xmlns:a16="http://schemas.microsoft.com/office/drawing/2014/main" id="{FC2BDD1B-3641-4CB1-ABDA-F6FF52E70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试题分布</a:t>
            </a:r>
          </a:p>
        </p:txBody>
      </p:sp>
      <p:sp>
        <p:nvSpPr>
          <p:cNvPr id="74755" name="内容占位符 2">
            <a:extLst>
              <a:ext uri="{FF2B5EF4-FFF2-40B4-BE49-F238E27FC236}">
                <a16:creationId xmlns:a16="http://schemas.microsoft.com/office/drawing/2014/main" id="{49632CC8-2EDB-4C54-A1FF-5946C3A2B5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题型分布</a:t>
            </a:r>
            <a:endParaRPr lang="en-US" altLang="zh-CN" dirty="0"/>
          </a:p>
          <a:p>
            <a:pPr lvl="1"/>
            <a:r>
              <a:rPr lang="zh-CN" altLang="en-US" dirty="0"/>
              <a:t>单项选择</a:t>
            </a:r>
            <a:r>
              <a:rPr lang="en-US" altLang="zh-CN" dirty="0"/>
              <a:t>20%</a:t>
            </a:r>
            <a:r>
              <a:rPr lang="zh-CN" altLang="en-US" dirty="0"/>
              <a:t>左右（基本概念）</a:t>
            </a:r>
            <a:endParaRPr lang="en-US" altLang="zh-CN" dirty="0"/>
          </a:p>
          <a:p>
            <a:pPr lvl="1"/>
            <a:r>
              <a:rPr lang="zh-CN" altLang="en-US" dirty="0"/>
              <a:t>设计</a:t>
            </a:r>
            <a:r>
              <a:rPr lang="en-US" altLang="zh-CN" dirty="0"/>
              <a:t>20%</a:t>
            </a:r>
            <a:r>
              <a:rPr lang="zh-CN" altLang="en-US" dirty="0"/>
              <a:t>左右</a:t>
            </a:r>
            <a:endParaRPr lang="en-US" altLang="zh-CN" dirty="0"/>
          </a:p>
          <a:p>
            <a:pPr lvl="1"/>
            <a:r>
              <a:rPr lang="zh-CN" altLang="en-US" dirty="0"/>
              <a:t>问答</a:t>
            </a:r>
            <a:r>
              <a:rPr lang="en-US" altLang="zh-CN" dirty="0"/>
              <a:t>60%</a:t>
            </a:r>
            <a:r>
              <a:rPr lang="zh-CN" altLang="en-US" dirty="0"/>
              <a:t>左右（算法应用）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F7C1B-4187-4289-ABF1-7420E2B2A4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早期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BASIC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语言是源程序逐条语句分析执行，因此它是一种</a:t>
            </a: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A136B-A6A5-4A17-B5AD-068FBB15BA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预处理器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47FA49-5144-46DD-A30F-94107824AB1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编译器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9DCD8-0707-4444-80BA-DF0D9425EE3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链接器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2361B9-48E5-4FF0-8D9A-962B910BF0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解释器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F2A9F9-122F-4D0C-AA8C-6C86978506A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000B96C-1440-417D-83BA-4A15CAADFD8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16464E6-14A3-4E25-9345-8DD8D2BB3CD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EDB098-739B-4034-89C6-A62B136BBA1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BF23C8F-0DEE-4829-9268-87610271750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914678-0FE1-454B-A5B6-769FB7B70E1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1537FBA-5E97-4F8F-AC96-552C8960C8E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9A93680-633C-43B6-AFEE-1600860535A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8DF2086-C804-4CA4-96ED-19DF3269A10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395E984-2DAB-4D31-B50F-1C1C57B3334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C16571-1CFD-4F39-AC7E-37D694B7D86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3976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5770F-7D9F-403D-B82A-B0F563CA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一种复习</a:t>
            </a:r>
            <a:r>
              <a:rPr lang="zh-CN" altLang="en-US" dirty="0"/>
              <a:t>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E3888-B4A9-49D7-92E7-F0AC9BDEC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预习作业（及反馈解答）和复习中的选择题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基本概念（期末考试选择题）</a:t>
            </a:r>
            <a:endParaRPr lang="en-US" altLang="zh-CN" dirty="0"/>
          </a:p>
          <a:p>
            <a:pPr lvl="1"/>
            <a:r>
              <a:rPr lang="zh-CN" altLang="en-US" dirty="0"/>
              <a:t>如完成不是很好，结合讲义、</a:t>
            </a:r>
            <a:r>
              <a:rPr lang="zh-CN" altLang="en-US" b="1" dirty="0"/>
              <a:t>预习情况分析</a:t>
            </a:r>
            <a:r>
              <a:rPr lang="zh-CN" altLang="en-US" dirty="0"/>
              <a:t>及课堂习题强化基本概念的复习</a:t>
            </a:r>
          </a:p>
          <a:p>
            <a:r>
              <a:rPr lang="zh-CN" altLang="en-US" dirty="0"/>
              <a:t>平时书面作业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算法应用（期末考试设计题、问答题）</a:t>
            </a:r>
            <a:endParaRPr lang="en-US" altLang="zh-CN" dirty="0"/>
          </a:p>
          <a:p>
            <a:pPr lvl="1"/>
            <a:r>
              <a:rPr lang="zh-CN" altLang="en-US" dirty="0"/>
              <a:t>如完成不是很好，结合平时书面作业、教材课后习题相应强化掌握欠佳的算法</a:t>
            </a:r>
          </a:p>
          <a:p>
            <a:r>
              <a:rPr lang="zh-CN" altLang="en-US" dirty="0"/>
              <a:t>然后做一套往年试卷，根据完成情况继续强化前两步的复习，如此往复</a:t>
            </a:r>
          </a:p>
        </p:txBody>
      </p:sp>
    </p:spTree>
    <p:extLst>
      <p:ext uri="{BB962C8B-B14F-4D97-AF65-F5344CB8AC3E}">
        <p14:creationId xmlns:p14="http://schemas.microsoft.com/office/powerpoint/2010/main" val="24057679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>
            <a:extLst>
              <a:ext uri="{FF2B5EF4-FFF2-40B4-BE49-F238E27FC236}">
                <a16:creationId xmlns:a16="http://schemas.microsoft.com/office/drawing/2014/main" id="{B6BBE311-9B17-488E-A734-28D979B2D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关于考试</a:t>
            </a:r>
          </a:p>
        </p:txBody>
      </p:sp>
      <p:sp>
        <p:nvSpPr>
          <p:cNvPr id="75779" name="内容占位符 2">
            <a:extLst>
              <a:ext uri="{FF2B5EF4-FFF2-40B4-BE49-F238E27FC236}">
                <a16:creationId xmlns:a16="http://schemas.microsoft.com/office/drawing/2014/main" id="{838D6867-2A09-4B49-B424-BEB5F7CFCB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</a:t>
            </a:r>
            <a:r>
              <a:rPr lang="en-US" altLang="zh-CN"/>
              <a:t>10:00~11:40</a:t>
            </a:r>
            <a:endParaRPr lang="en-US" altLang="zh-CN" dirty="0"/>
          </a:p>
          <a:p>
            <a:r>
              <a:rPr lang="zh-CN" altLang="en-US" dirty="0"/>
              <a:t>认真复习，把精力用在考试前</a:t>
            </a:r>
            <a:endParaRPr lang="en-US" altLang="zh-CN" dirty="0"/>
          </a:p>
          <a:p>
            <a:r>
              <a:rPr lang="zh-CN" altLang="en-US" dirty="0"/>
              <a:t>诚信作答、不要作弊</a:t>
            </a:r>
            <a:endParaRPr lang="en-US" altLang="zh-C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>
            <a:extLst>
              <a:ext uri="{FF2B5EF4-FFF2-40B4-BE49-F238E27FC236}">
                <a16:creationId xmlns:a16="http://schemas.microsoft.com/office/drawing/2014/main" id="{C5268BCB-411F-4CAC-9EF3-BC2A9FCA6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9BC9F-94EF-47C3-A5CB-B778BB1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祝同学们考试顺利！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F7C1B-4187-4289-ABF1-7420E2B2A4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PASCAL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程序执行方式是源程序转换为目标平台的可执行程序再执行，因此它是一种</a:t>
            </a: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A136B-A6A5-4A17-B5AD-068FBB15BA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预处理器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47FA49-5144-46DD-A30F-94107824AB1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编译器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9DCD8-0707-4444-80BA-DF0D9425EE3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链接器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2361B9-48E5-4FF0-8D9A-962B910BF0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解释器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F2A9F9-122F-4D0C-AA8C-6C86978506A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000B96C-1440-417D-83BA-4A15CAADFD8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16464E6-14A3-4E25-9345-8DD8D2BB3CD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EDB098-739B-4034-89C6-A62B136BBA1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BF23C8F-0DEE-4829-9268-87610271750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19" name="AutoShape 9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5852C982-3180-47CC-AE42-DC4B265CFE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848600" y="5543551"/>
            <a:ext cx="457200" cy="4572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914678-0FE1-454B-A5B6-769FB7B70E1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1537FBA-5E97-4F8F-AC96-552C8960C8E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9A93680-633C-43B6-AFEE-1600860535A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8DF2086-C804-4CA4-96ED-19DF3269A10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395E984-2DAB-4D31-B50F-1C1C57B3334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C16571-1CFD-4F39-AC7E-37D694B7D86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024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46669DD-C066-409B-806E-BF8665256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词法分析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6F9692F-1DFC-4B23-B3BA-84729F427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技术路线（总体知识点）</a:t>
            </a:r>
          </a:p>
          <a:p>
            <a:pPr lvl="1" eaLnBrk="1" hangingPunct="1"/>
            <a:r>
              <a:rPr lang="zh-CN" altLang="en-US" dirty="0"/>
              <a:t>用正则表达式描述单词</a:t>
            </a:r>
          </a:p>
          <a:p>
            <a:pPr lvl="1" eaLnBrk="1" hangingPunct="1"/>
            <a:r>
              <a:rPr lang="zh-CN" altLang="en-US" dirty="0"/>
              <a:t>模拟有限状态自动机执行来识别单词</a:t>
            </a:r>
          </a:p>
          <a:p>
            <a:pPr lvl="1" eaLnBrk="1" hangingPunct="1"/>
            <a:r>
              <a:rPr lang="zh-CN" altLang="en-US" dirty="0"/>
              <a:t>正则表达式</a:t>
            </a:r>
            <a:r>
              <a:rPr lang="zh-CN" altLang="en-US" dirty="0">
                <a:sym typeface="Wingdings" panose="05000000000000000000" pitchFamily="2" charset="2"/>
              </a:rPr>
              <a:t>与自动机间的桥梁</a:t>
            </a:r>
            <a:r>
              <a:rPr lang="en-US" altLang="zh-CN" dirty="0">
                <a:sym typeface="Wingdings" panose="05000000000000000000" pitchFamily="2" charset="2"/>
              </a:rPr>
              <a:t>——</a:t>
            </a:r>
            <a:r>
              <a:rPr lang="zh-CN" altLang="en-US" dirty="0">
                <a:sym typeface="Wingdings" panose="05000000000000000000" pitchFamily="2" charset="2"/>
              </a:rPr>
              <a:t>转换算法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 eaLnBrk="1" hangingPunct="1"/>
            <a:r>
              <a:rPr lang="zh-CN" altLang="en-US" dirty="0">
                <a:sym typeface="Wingdings" panose="05000000000000000000" pitchFamily="2" charset="2"/>
              </a:rPr>
              <a:t>正则表达式</a:t>
            </a:r>
            <a:r>
              <a:rPr lang="en-US" altLang="zh-CN" dirty="0">
                <a:sym typeface="Wingdings" panose="05000000000000000000" pitchFamily="2" charset="2"/>
              </a:rPr>
              <a:t>NFA</a:t>
            </a:r>
            <a:r>
              <a:rPr lang="zh-CN" altLang="en-US" dirty="0">
                <a:sym typeface="Wingdings" panose="05000000000000000000" pitchFamily="2" charset="2"/>
              </a:rPr>
              <a:t>，</a:t>
            </a:r>
            <a:r>
              <a:rPr lang="en-US" altLang="zh-CN" dirty="0">
                <a:sym typeface="Wingdings" panose="05000000000000000000" pitchFamily="2" charset="2"/>
              </a:rPr>
              <a:t>Thompson</a:t>
            </a:r>
            <a:r>
              <a:rPr lang="zh-CN" altLang="en-US" dirty="0">
                <a:sym typeface="Wingdings" panose="05000000000000000000" pitchFamily="2" charset="2"/>
              </a:rPr>
              <a:t>构造法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 eaLnBrk="1" hangingPunct="1"/>
            <a:r>
              <a:rPr lang="en-US" altLang="zh-CN" dirty="0">
                <a:sym typeface="Wingdings" panose="05000000000000000000" pitchFamily="2" charset="2"/>
              </a:rPr>
              <a:t>NFADFA</a:t>
            </a:r>
            <a:r>
              <a:rPr lang="zh-CN" altLang="en-US" dirty="0">
                <a:sym typeface="Wingdings" panose="05000000000000000000" pitchFamily="2" charset="2"/>
              </a:rPr>
              <a:t>，子集构造法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 eaLnBrk="1" hangingPunct="1"/>
            <a:r>
              <a:rPr lang="en-US" altLang="zh-CN" dirty="0">
                <a:sym typeface="Wingdings" panose="05000000000000000000" pitchFamily="2" charset="2"/>
              </a:rPr>
              <a:t>DFA</a:t>
            </a:r>
            <a:r>
              <a:rPr lang="zh-CN" altLang="en-US" dirty="0">
                <a:sym typeface="Wingdings" panose="05000000000000000000" pitchFamily="2" charset="2"/>
              </a:rPr>
              <a:t>最小化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46669DD-C066-409B-806E-BF8665256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基本概念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6F9692F-1DFC-4B23-B3BA-84729F427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符号串集合！！！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单词：类别，符号串分组</a:t>
            </a:r>
          </a:p>
          <a:p>
            <a:pPr lvl="1" eaLnBrk="1" hangingPunct="1"/>
            <a:r>
              <a:rPr lang="zh-CN" altLang="en-US" sz="2400" dirty="0"/>
              <a:t>模式：单词</a:t>
            </a:r>
            <a:r>
              <a:rPr lang="zh-CN" altLang="en-US" sz="2400" dirty="0">
                <a:sym typeface="Wingdings" panose="05000000000000000000" pitchFamily="2" charset="2"/>
              </a:rPr>
              <a:t>词素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词素：实例</a:t>
            </a:r>
          </a:p>
          <a:p>
            <a:pPr eaLnBrk="1" hangingPunct="1"/>
            <a:r>
              <a:rPr lang="zh-CN" altLang="en-US" sz="2800" dirty="0"/>
              <a:t>正则式</a:t>
            </a:r>
            <a:r>
              <a:rPr lang="en-US" altLang="zh-CN" sz="2800" dirty="0"/>
              <a:t>——</a:t>
            </a:r>
            <a:r>
              <a:rPr lang="zh-CN" altLang="en-US" sz="2800" dirty="0"/>
              <a:t>模式</a:t>
            </a:r>
          </a:p>
          <a:p>
            <a:pPr lvl="1" eaLnBrk="1" hangingPunct="1"/>
            <a:r>
              <a:rPr lang="zh-CN" altLang="en-US" sz="2400" dirty="0"/>
              <a:t>用简单语言（符号串集合）的运算描述复杂语言</a:t>
            </a:r>
          </a:p>
          <a:p>
            <a:pPr lvl="1" eaLnBrk="1" hangingPunct="1"/>
            <a:r>
              <a:rPr lang="zh-CN" altLang="en-US" sz="2400" dirty="0"/>
              <a:t>正则式：语言运算的描述方法</a:t>
            </a:r>
          </a:p>
        </p:txBody>
      </p:sp>
    </p:spTree>
    <p:extLst>
      <p:ext uri="{BB962C8B-B14F-4D97-AF65-F5344CB8AC3E}">
        <p14:creationId xmlns:p14="http://schemas.microsoft.com/office/powerpoint/2010/main" val="5584046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6.0"/>
  <p:tag name="PROBLEMHASREMARK" val="True"/>
  <p:tag name="PROBLEMREMARK" val="(0(0*1)+) | (1(1*0)+)"/>
  <p:tag name="PROBLEMVOICEALLOWED" val="Fals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6.0"/>
  <p:tag name="PROBLEMHASREMARK" val="True"/>
  <p:tag name="PROBLEMVOICEALLOWED" val="False"/>
  <p:tag name="PROBLEMREMARK" val="S：除3余0&#10;A：除3余1&#10;B：除3余2&#10;move(S, 0/3/6)=S&#10;move(S, 1/4/7)=A&#10;move(S, 2/5)=B&#10;move(A, 1/4/7)=S&#10;move(A, 0/3/6)=B&#10;move(A, 2/5)=A&#10;move(B, 2/5)=S&#10;move(B, 1/4/7)=B&#10;move(B, 0/3/6)=A&#10;S为终态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REMARK" val="S：除3余0&#10;A：除3余1&#10;B：除3余2"/>
  <p:tag name="PROBLEMHASREMARK" val="True"/>
  <p:tag name="PROBLEMSCORE" val="8.0"/>
  <p:tag name="PROBLEMVOICEALLOWED" val="Fals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True"/>
  <p:tag name="PROBLEMSCORE" val="12.0"/>
  <p:tag name="PROBLEMVOICEALLOWED" val="False"/>
  <p:tag name="PROBLEMREMARK" val="A=e_clousure({0})={0,1,2,4,5,7,8,9}&#10;e_clousure(d(A,a))={1,2,3,4,5,7,8,9,10}=B&#10;e_clousure(d(A,b))={1,2,4,5,6,7,8,9}=C&#10;e_clousure(d(B,a))=B&#10;e_clousure(d(B,b))={1,2,4,5,6,7,8,9,11}=D&#10;e_clousure(d(C,a))=B&#10;e_clousure(d(C,b))=C&#10;e_clousure(d(D,a))=B&#10;e_clousure(d(D,b))={1,2,4,5,6,7,8,9,12}=E&#10;e_clousure(d(E,a))=B&#10;e_clousure(d(E,b))=C&#10;&#10;识别过程：ABDEBBD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6.0"/>
  <p:tag name="PROBLEMHASREMARK" val="True"/>
  <p:tag name="PROBLEMREMARK" val="初始划分{A, B, C, D} {E}&#10;&#10;{A, B, C, D}b {C, D, C, E}，因此划分为{A, B, C} {D}&#10;&#10;{A, B, C}b {C, D, C}，因此划分为{A, C} {B}&#10;&#10;{A, C}不可再分，最终状态分组为{A, C} {B} {D} {E}"/>
  <p:tag name="PROBLEMVOICEALLOWED" val="Fals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6.0"/>
  <p:tag name="PROBLEMHASREMARK" val="True"/>
  <p:tag name="PROBLEMVOICEALLOWED" val="False"/>
  <p:tag name="PROBLEMREMARK" val="A：中央的a比b多&#10;B：中央的b比a多&#10;M：中央的a和b一样多&#10;&#10;S→aSb | A | B | M&#10;A→aAa | M&#10;B→bBb | M&#10;M→bMa | 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6.0"/>
  <p:tag name="PROBLEMHASREMARK" val="True"/>
  <p:tag name="PROBLEMVOICEALLOWED" val="False"/>
  <p:tag name="PROBLEMREMARK" val="S A00&#10;A BA | B&#10;B 0 | 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True"/>
  <p:tag name="PROBLEMSCORE" val="3.0"/>
  <p:tag name="PROBLEMVOICEALLOWED" val="False"/>
  <p:tag name="PROBLEMREMARK" val="终结符集合{%, a, !, b, #}&#10;非终结符集合{S, T, U}&#10;开始符号S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True"/>
  <p:tag name="PROBLEMSCORE" val="12.0"/>
  <p:tag name="PROBLEMVOICEALLOWED" val="False"/>
  <p:tag name="PROBLEMREMARK" val="FIRST(S)={%, #, !}&#10;FIRST(T)={a, b, e}&#10;FIRST(U)={#, e}&#10;FOLLOW(S)={#, !, $}&#10;FOLLOW(T)={#, !, $}&#10;FOLLOW(U)={!}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True"/>
  <p:tag name="PROBLEMSCORE" val="11.0"/>
  <p:tag name="PROBLEMREMARK" val="R → char { R.p = mkleaf(char.lexme); }&#10;R → ' e ' { R.p = mkleaf_epsilon(); }&#10;R → R­1 '|' R2 { R.p = mknode(UNION, R­1.p, R2.p); }&#10;R → R­1 . R2 { R.p = mknode(CON, R­1.p, R2.p); }&#10;R → R­1 * { R.p = mknode(CLOSOURE, R­1.p, NULL); }&#10;R → ( R­1 ) { R.p = R­1.p; }"/>
  <p:tag name="PROBLEMVOICEALLOWED" val="Fals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FD1"/>
      </a:accent5>
      <a:accent6>
        <a:srgbClr val="2D2DB9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20480</TotalTime>
  <Words>3474</Words>
  <Application>Microsoft Office PowerPoint</Application>
  <PresentationFormat>全屏显示(4:3)</PresentationFormat>
  <Paragraphs>588</Paragraphs>
  <Slides>62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Batang</vt:lpstr>
      <vt:lpstr>Microsoft Yahei</vt:lpstr>
      <vt:lpstr>宋体</vt:lpstr>
      <vt:lpstr>Arial</vt:lpstr>
      <vt:lpstr>Monotype Corsiva</vt:lpstr>
      <vt:lpstr>Segoe UI Symbol</vt:lpstr>
      <vt:lpstr>Symbol</vt:lpstr>
      <vt:lpstr>Tahoma</vt:lpstr>
      <vt:lpstr>Times New Roman</vt:lpstr>
      <vt:lpstr>Wingdings</vt:lpstr>
      <vt:lpstr>Blends</vt:lpstr>
      <vt:lpstr>Visio</vt:lpstr>
      <vt:lpstr>复习要点</vt:lpstr>
      <vt:lpstr>编译器六个阶段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词法分析</vt:lpstr>
      <vt:lpstr>基本概念</vt:lpstr>
      <vt:lpstr>正则表达式基本概念</vt:lpstr>
      <vt:lpstr>PowerPoint 演示文稿</vt:lpstr>
      <vt:lpstr>PowerPoint 演示文稿</vt:lpstr>
      <vt:lpstr>PowerPoint 演示文稿</vt:lpstr>
      <vt:lpstr>有限自动机基本概念</vt:lpstr>
      <vt:lpstr>PowerPoint 演示文稿</vt:lpstr>
      <vt:lpstr>PowerPoint 演示文稿</vt:lpstr>
      <vt:lpstr>正则式NFA</vt:lpstr>
      <vt:lpstr>PowerPoint 演示文稿</vt:lpstr>
      <vt:lpstr>NFADFA——子集构造法</vt:lpstr>
      <vt:lpstr>PowerPoint 演示文稿</vt:lpstr>
      <vt:lpstr>最小化DFA</vt:lpstr>
      <vt:lpstr>算法</vt:lpstr>
      <vt:lpstr>PowerPoint 演示文稿</vt:lpstr>
      <vt:lpstr>语法分析基本概念</vt:lpstr>
      <vt:lpstr>与词法分析的联系</vt:lpstr>
      <vt:lpstr>CFG的设计</vt:lpstr>
      <vt:lpstr>PowerPoint 演示文稿</vt:lpstr>
      <vt:lpstr>PowerPoint 演示文稿</vt:lpstr>
      <vt:lpstr>自顶向下语法分析（重点）</vt:lpstr>
      <vt:lpstr>非递归实现</vt:lpstr>
      <vt:lpstr>PowerPoint 演示文稿</vt:lpstr>
      <vt:lpstr>PowerPoint 演示文稿</vt:lpstr>
      <vt:lpstr>自底向上语法分析</vt:lpstr>
      <vt:lpstr>算符优先分析方法</vt:lpstr>
      <vt:lpstr>LR分析方法</vt:lpstr>
      <vt:lpstr>LR分析方法</vt:lpstr>
      <vt:lpstr>SLR分析法（重点）</vt:lpstr>
      <vt:lpstr>SLR分析法</vt:lpstr>
      <vt:lpstr>规范LR分析法</vt:lpstr>
      <vt:lpstr>规范LR分析法</vt:lpstr>
      <vt:lpstr>LALR分析法</vt:lpstr>
      <vt:lpstr>PowerPoint 演示文稿</vt:lpstr>
      <vt:lpstr>PowerPoint 演示文稿</vt:lpstr>
      <vt:lpstr>题型示例（续）</vt:lpstr>
      <vt:lpstr>题型示例（续）</vt:lpstr>
      <vt:lpstr>题型示例（续）</vt:lpstr>
      <vt:lpstr>语法制导翻译</vt:lpstr>
      <vt:lpstr>PowerPoint 演示文稿</vt:lpstr>
      <vt:lpstr>PowerPoint 演示文稿</vt:lpstr>
      <vt:lpstr>类型检查</vt:lpstr>
      <vt:lpstr>PowerPoint 演示文稿</vt:lpstr>
      <vt:lpstr>运行时环境</vt:lpstr>
      <vt:lpstr>中间代码生成</vt:lpstr>
      <vt:lpstr>题型示例</vt:lpstr>
      <vt:lpstr>题型示例（续）</vt:lpstr>
      <vt:lpstr>代码优化</vt:lpstr>
      <vt:lpstr>目标代码生成</vt:lpstr>
      <vt:lpstr>题型示例</vt:lpstr>
      <vt:lpstr>试题分布</vt:lpstr>
      <vt:lpstr>一种复习方式</vt:lpstr>
      <vt:lpstr>关于考试</vt:lpstr>
      <vt:lpstr>PowerPoint 演示文稿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介绍</dc:title>
  <dc:creator>王刚</dc:creator>
  <cp:lastModifiedBy>王 刚</cp:lastModifiedBy>
  <cp:revision>2154</cp:revision>
  <dcterms:created xsi:type="dcterms:W3CDTF">2003-06-05T11:51:39Z</dcterms:created>
  <dcterms:modified xsi:type="dcterms:W3CDTF">2024-12-23T03:59:24Z</dcterms:modified>
</cp:coreProperties>
</file>