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632" r:id="rId2"/>
    <p:sldId id="633" r:id="rId3"/>
    <p:sldId id="281" r:id="rId4"/>
    <p:sldId id="634" r:id="rId5"/>
    <p:sldId id="635" r:id="rId6"/>
    <p:sldId id="755" r:id="rId7"/>
    <p:sldId id="636" r:id="rId8"/>
    <p:sldId id="637" r:id="rId9"/>
    <p:sldId id="725" r:id="rId10"/>
    <p:sldId id="638" r:id="rId11"/>
    <p:sldId id="639" r:id="rId12"/>
    <p:sldId id="640" r:id="rId13"/>
    <p:sldId id="641" r:id="rId14"/>
    <p:sldId id="722" r:id="rId15"/>
    <p:sldId id="750" r:id="rId16"/>
    <p:sldId id="754" r:id="rId17"/>
    <p:sldId id="749" r:id="rId18"/>
    <p:sldId id="751" r:id="rId19"/>
    <p:sldId id="723" r:id="rId20"/>
    <p:sldId id="724" r:id="rId21"/>
    <p:sldId id="752" r:id="rId22"/>
    <p:sldId id="753" r:id="rId23"/>
    <p:sldId id="757" r:id="rId24"/>
    <p:sldId id="642" r:id="rId25"/>
    <p:sldId id="726" r:id="rId26"/>
    <p:sldId id="731" r:id="rId27"/>
    <p:sldId id="732" r:id="rId28"/>
    <p:sldId id="733" r:id="rId29"/>
    <p:sldId id="734" r:id="rId30"/>
    <p:sldId id="735" r:id="rId31"/>
    <p:sldId id="736" r:id="rId32"/>
    <p:sldId id="737" r:id="rId33"/>
    <p:sldId id="738" r:id="rId34"/>
    <p:sldId id="739" r:id="rId35"/>
    <p:sldId id="740" r:id="rId36"/>
    <p:sldId id="741" r:id="rId37"/>
    <p:sldId id="742" r:id="rId38"/>
    <p:sldId id="643" r:id="rId39"/>
    <p:sldId id="644" r:id="rId40"/>
    <p:sldId id="646" r:id="rId41"/>
    <p:sldId id="647" r:id="rId42"/>
    <p:sldId id="651" r:id="rId43"/>
    <p:sldId id="652" r:id="rId44"/>
    <p:sldId id="648" r:id="rId45"/>
    <p:sldId id="649" r:id="rId46"/>
    <p:sldId id="650" r:id="rId47"/>
    <p:sldId id="748" r:id="rId48"/>
    <p:sldId id="747" r:id="rId49"/>
    <p:sldId id="743" r:id="rId50"/>
    <p:sldId id="744" r:id="rId51"/>
    <p:sldId id="745" r:id="rId52"/>
    <p:sldId id="746" r:id="rId53"/>
    <p:sldId id="654" r:id="rId54"/>
    <p:sldId id="655" r:id="rId55"/>
    <p:sldId id="656" r:id="rId56"/>
    <p:sldId id="657" r:id="rId57"/>
    <p:sldId id="658" r:id="rId58"/>
    <p:sldId id="659" r:id="rId59"/>
    <p:sldId id="660" r:id="rId60"/>
    <p:sldId id="661" r:id="rId61"/>
  </p:sldIdLst>
  <p:sldSz cx="12192000" cy="6858000"/>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5DFF"/>
    <a:srgbClr val="FC3E18"/>
    <a:srgbClr val="00319E"/>
    <a:srgbClr val="FA7D00"/>
    <a:srgbClr val="E20000"/>
    <a:srgbClr val="E26714"/>
    <a:srgbClr val="ED7D31"/>
    <a:srgbClr val="FFAB57"/>
    <a:srgbClr val="FFB66D"/>
    <a:srgbClr val="FFC4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24" autoAdjust="0"/>
    <p:restoredTop sz="94663"/>
  </p:normalViewPr>
  <p:slideViewPr>
    <p:cSldViewPr snapToGrid="0" showGuides="1">
      <p:cViewPr varScale="1">
        <p:scale>
          <a:sx n="80" d="100"/>
          <a:sy n="80" d="100"/>
        </p:scale>
        <p:origin x="1128" y="53"/>
      </p:cViewPr>
      <p:guideLst>
        <p:guide orient="horz" pos="2160"/>
        <p:guide pos="3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4780D-A453-46B1-AD6C-FB0AED682081}" type="datetimeFigureOut">
              <a:rPr lang="zh-CN" altLang="en-US" smtClean="0"/>
              <a:t>2025/2/5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C76D7-31CE-4003-B852-F97BC4FC82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5" y="2955643"/>
            <a:ext cx="10982037" cy="960581"/>
          </a:xfrm>
          <a:prstGeom prst="rect">
            <a:avLst/>
          </a:prstGeom>
        </p:spPr>
        <p:txBody>
          <a:bodyPr anchor="b">
            <a:normAutofit/>
          </a:bodyPr>
          <a:lstStyle>
            <a:lvl1pPr algn="ctr">
              <a:defRPr sz="5400">
                <a:solidFill>
                  <a:schemeClr val="bg1"/>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hasCustomPrompt="1"/>
          </p:nvPr>
        </p:nvSpPr>
        <p:spPr>
          <a:xfrm>
            <a:off x="1524000" y="456262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00363"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6858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11430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6002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2057400" indent="-22860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
        <p:nvSpPr>
          <p:cNvPr id="7" name="标题占位符 1"/>
          <p:cNvSpPr>
            <a:spLocks noGrp="1"/>
          </p:cNvSpPr>
          <p:nvPr>
            <p:ph type="title"/>
          </p:nvPr>
        </p:nvSpPr>
        <p:spPr>
          <a:xfrm>
            <a:off x="1507833" y="198875"/>
            <a:ext cx="10425548" cy="595457"/>
          </a:xfrm>
          <a:prstGeom prst="rect">
            <a:avLst/>
          </a:prstGeom>
        </p:spPr>
        <p:txBody>
          <a:bodyPr vert="horz" lIns="91440" tIns="45720" rIns="91440" bIns="45720" rtlCol="0" anchor="ctr">
            <a:noAutofit/>
          </a:bodyPr>
          <a:lstStyle>
            <a:lvl1pPr>
              <a:defRPr sz="3200">
                <a:solidFill>
                  <a:schemeClr val="bg1"/>
                </a:solidFill>
              </a:defRPr>
            </a:lvl1pPr>
          </a:lstStyle>
          <a:p>
            <a:r>
              <a:rPr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6"/>
            <a:ext cx="5322454" cy="595457"/>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DF20A87C-BEAD-445A-A33C-CCCE78C6DEC2}" type="datetimeFigureOut">
              <a:rPr lang="zh-CN" altLang="en-US" smtClean="0"/>
              <a:t>2025/2/5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8D2646D-2AE8-4F62-862B-87FA182BDA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0A87C-BEAD-445A-A33C-CCCE78C6DEC2}" type="datetimeFigureOut">
              <a:rPr lang="zh-CN" altLang="en-US" smtClean="0"/>
              <a:t>2025/2/5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2646D-2AE8-4F62-862B-87FA182BDA5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2400" kern="1200">
          <a:solidFill>
            <a:srgbClr val="FA7D00"/>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slide" Target="slide20.xml"/><Relationship Id="rId5" Type="http://schemas.openxmlformats.org/officeDocument/2006/relationships/slide" Target="slide19.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8675" y="1897381"/>
            <a:ext cx="10534650" cy="2081212"/>
          </a:xfrm>
        </p:spPr>
        <p:txBody>
          <a:bodyPr>
            <a:noAutofit/>
          </a:bodyPr>
          <a:lstStyle/>
          <a:p>
            <a:r>
              <a:rPr lang="zh-CN" altLang="en-US" sz="6000" b="1" dirty="0">
                <a:solidFill>
                  <a:schemeClr val="bg1"/>
                </a:solidFill>
                <a:latin typeface="华文中宋" panose="02010600040101010101" pitchFamily="2" charset="-122"/>
                <a:ea typeface="华文中宋" panose="02010600040101010101" pitchFamily="2" charset="-122"/>
              </a:rPr>
              <a:t>第十六章 商标权的取得和消灭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6" y="1549793"/>
            <a:ext cx="8676945" cy="3835730"/>
          </a:xfrm>
          <a:prstGeom prst="rect">
            <a:avLst/>
          </a:prstGeom>
          <a:noFill/>
        </p:spPr>
        <p:txBody>
          <a:bodyPr wrap="square" rtlCol="0">
            <a:spAutoFit/>
          </a:bodyPr>
          <a:lstStyle/>
          <a:p>
            <a:pPr lvl="0" algn="just">
              <a:lnSpc>
                <a:spcPct val="150000"/>
              </a:lnSpc>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（二）申请文件</a:t>
            </a:r>
            <a:endParaRPr lang="en-US" altLang="zh-CN" sz="2000" b="1" dirty="0">
              <a:latin typeface="黑体" panose="02010609060101010101" pitchFamily="49" charset="-122"/>
              <a:ea typeface="黑体" panose="02010609060101010101" pitchFamily="49" charset="-122"/>
              <a:cs typeface="宋体" panose="02010600030101010101" pitchFamily="2" charset="-122"/>
              <a:sym typeface="+mn-ea"/>
            </a:endParaRPr>
          </a:p>
          <a:p>
            <a:pPr marL="342900" indent="-342900" algn="just">
              <a:lnSpc>
                <a:spcPct val="150000"/>
              </a:lnSpc>
              <a:buAutoNum type="arabicPeriod"/>
            </a:pPr>
            <a:r>
              <a:rPr lang="zh-CN" altLang="en-US" b="1" dirty="0">
                <a:latin typeface="黑体" panose="02010609060101010101" pitchFamily="49" charset="-122"/>
                <a:ea typeface="黑体" panose="02010609060101010101" pitchFamily="49" charset="-122"/>
                <a:cs typeface="宋体" panose="02010600030101010101" pitchFamily="2" charset="-122"/>
                <a:sym typeface="+mn-ea"/>
              </a:rPr>
              <a:t>申请文件的意义。</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申请文件是商标局审查的对象。申请文件的质量不仅影响申请是否能够得到批准以及批准的速度，而且会影响商标权的效力范围。因此，申请人应充分重视申请文件的撰写。</a:t>
            </a: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a:p>
            <a:pPr marL="342900" indent="-342900" algn="just">
              <a:lnSpc>
                <a:spcPct val="150000"/>
              </a:lnSpc>
              <a:buFontTx/>
              <a:buAutoNum type="arabicPeriod"/>
            </a:pPr>
            <a:r>
              <a:rPr lang="zh-CN" altLang="zh-CN" b="1" dirty="0">
                <a:latin typeface="黑体" panose="02010609060101010101" pitchFamily="49" charset="-122"/>
                <a:ea typeface="黑体" panose="02010609060101010101" pitchFamily="49" charset="-122"/>
                <a:cs typeface="宋体" panose="02010600030101010101" pitchFamily="2" charset="-122"/>
              </a:rPr>
              <a:t>申请文件。</a:t>
            </a:r>
            <a:r>
              <a:rPr lang="zh-CN" altLang="zh-CN" dirty="0">
                <a:latin typeface="黑体" panose="02010609060101010101" pitchFamily="49" charset="-122"/>
                <a:ea typeface="黑体" panose="02010609060101010101" pitchFamily="49" charset="-122"/>
                <a:cs typeface="宋体" panose="02010600030101010101" pitchFamily="2" charset="-122"/>
              </a:rPr>
              <a:t>申请商标注册需向商标局提交以下申请文件：</a:t>
            </a:r>
          </a:p>
          <a:p>
            <a:pPr algn="just">
              <a:lnSpc>
                <a:spcPct val="150000"/>
              </a:lnSpc>
            </a:pPr>
            <a:r>
              <a:rPr lang="zh-CN" altLang="zh-CN" dirty="0"/>
              <a:t>（</a:t>
            </a:r>
            <a:r>
              <a:rPr lang="en-US" altLang="zh-CN" dirty="0"/>
              <a:t>1</a:t>
            </a:r>
            <a:r>
              <a:rPr lang="zh-CN" altLang="zh-CN" dirty="0"/>
              <a:t>）商标注册申请书。</a:t>
            </a:r>
            <a:endParaRPr lang="en-US" altLang="zh-CN" dirty="0"/>
          </a:p>
          <a:p>
            <a:pPr algn="just">
              <a:lnSpc>
                <a:spcPct val="150000"/>
              </a:lnSpc>
            </a:pPr>
            <a:r>
              <a:rPr lang="zh-CN" altLang="zh-CN" dirty="0"/>
              <a:t>（</a:t>
            </a:r>
            <a:r>
              <a:rPr lang="en-US" altLang="zh-CN" dirty="0"/>
              <a:t>2</a:t>
            </a:r>
            <a:r>
              <a:rPr lang="zh-CN" altLang="zh-CN" dirty="0"/>
              <a:t>）申请人主体资格证明文件复印件</a:t>
            </a:r>
            <a:r>
              <a:rPr lang="en-US" altLang="zh-CN" dirty="0"/>
              <a:t>1</a:t>
            </a:r>
            <a:r>
              <a:rPr lang="zh-CN" altLang="zh-CN" dirty="0"/>
              <a:t>份。</a:t>
            </a:r>
            <a:endParaRPr lang="en-US" altLang="zh-CN" dirty="0"/>
          </a:p>
          <a:p>
            <a:pPr algn="just">
              <a:lnSpc>
                <a:spcPct val="150000"/>
              </a:lnSpc>
            </a:pPr>
            <a:r>
              <a:rPr lang="zh-CN" altLang="zh-CN" dirty="0"/>
              <a:t>（</a:t>
            </a:r>
            <a:r>
              <a:rPr lang="en-US" altLang="zh-CN" dirty="0"/>
              <a:t>3</a:t>
            </a:r>
            <a:r>
              <a:rPr lang="zh-CN" altLang="zh-CN" dirty="0"/>
              <a:t>）委托代理组织申请的，应提交《商标代理委托书》</a:t>
            </a:r>
            <a:r>
              <a:rPr lang="en-US" altLang="zh-CN" dirty="0"/>
              <a:t>1</a:t>
            </a:r>
            <a:r>
              <a:rPr lang="zh-CN" altLang="zh-CN" dirty="0"/>
              <a:t>份。直接办理的，应提交经办人员身份证明的复印件</a:t>
            </a:r>
            <a:r>
              <a:rPr lang="en-US" altLang="zh-CN" dirty="0"/>
              <a:t>1</a:t>
            </a:r>
            <a:r>
              <a:rPr lang="zh-CN" altLang="zh-CN" dirty="0"/>
              <a:t>份。</a:t>
            </a:r>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一、商标注册申请</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9" y="1765276"/>
            <a:ext cx="8952272" cy="2566536"/>
          </a:xfrm>
          <a:prstGeom prst="rect">
            <a:avLst/>
          </a:prstGeom>
          <a:noFill/>
        </p:spPr>
        <p:txBody>
          <a:bodyPr wrap="square" rtlCol="0">
            <a:spAutoFit/>
          </a:bodyPr>
          <a:lstStyle/>
          <a:p>
            <a:pPr lvl="0" algn="just">
              <a:lnSpc>
                <a:spcPct val="150000"/>
              </a:lnSpc>
            </a:pP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（一）审查原则</a:t>
            </a:r>
            <a:endParaRPr lang="en-US" altLang="zh-CN" sz="2000"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dirty="0">
                <a:latin typeface="黑体" panose="02010609060101010101" pitchFamily="49" charset="-122"/>
                <a:ea typeface="黑体" panose="02010609060101010101" pitchFamily="49" charset="-122"/>
                <a:cs typeface="宋体" panose="02010600030101010101" pitchFamily="2" charset="-122"/>
                <a:sym typeface="+mn-ea"/>
              </a:rPr>
              <a:t>    目前世界上有两种商标审查制度，一种是不审查原则，即商标局只进行形式审查和对拒绝注册的绝对事由的审查，不主动审查申请注册的商标是否与在先权利相冲突，与在先权利冲突的问题通过异议程序处理。一种是全面审查原则，即对于申请注册的商标标识是否属于法律规定不能作为商标注册的标志，包括绝对不能作为商标注册和与在先权益相冲突而不能注册的，都由商标局主动进行审查，并作出是否核准注册的决定。</a:t>
            </a:r>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二、商标注册申请的审查</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1796999" y="1464569"/>
            <a:ext cx="10252042" cy="4974439"/>
          </a:xfrm>
          <a:prstGeom prst="rect">
            <a:avLst/>
          </a:prstGeom>
          <a:noFill/>
        </p:spPr>
        <p:txBody>
          <a:bodyPr wrap="square" rtlCol="0">
            <a:spAutoFit/>
          </a:bodyPr>
          <a:lstStyle/>
          <a:p>
            <a:pPr lvl="0" algn="just">
              <a:lnSpc>
                <a:spcPct val="150000"/>
              </a:lnSpc>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（二）审查方式</a:t>
            </a:r>
            <a:endParaRPr lang="en-US" altLang="zh-CN" sz="2000"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b="1" dirty="0">
                <a:latin typeface="黑体" panose="02010609060101010101" pitchFamily="49" charset="-122"/>
                <a:ea typeface="黑体" panose="02010609060101010101" pitchFamily="49" charset="-122"/>
                <a:cs typeface="宋体" panose="02010600030101010101" pitchFamily="2" charset="-122"/>
                <a:sym typeface="+mn-ea"/>
              </a:rPr>
              <a:t>    在全面审查原则之下，我国对商标注册申请的审查分为形式审查和实质审查。</a:t>
            </a:r>
            <a:endParaRPr lang="en-US" altLang="zh-CN"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b="1"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b="1" dirty="0">
                <a:latin typeface="黑体" panose="02010609060101010101" pitchFamily="49" charset="-122"/>
                <a:ea typeface="黑体" panose="02010609060101010101" pitchFamily="49" charset="-122"/>
                <a:cs typeface="宋体" panose="02010600030101010101" pitchFamily="2" charset="-122"/>
                <a:sym typeface="+mn-ea"/>
              </a:rPr>
              <a:t>1. </a:t>
            </a:r>
            <a:r>
              <a:rPr lang="zh-CN" altLang="en-US" b="1" dirty="0">
                <a:latin typeface="黑体" panose="02010609060101010101" pitchFamily="49" charset="-122"/>
                <a:ea typeface="黑体" panose="02010609060101010101" pitchFamily="49" charset="-122"/>
                <a:cs typeface="宋体" panose="02010600030101010101" pitchFamily="2" charset="-122"/>
                <a:sym typeface="+mn-ea"/>
              </a:rPr>
              <a:t>形式审查。</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形式审查的事项包括：申请人是否具备申请商标注册的主体资格；申请文件的填写是否符合要求；申请手续是否齐备；是否已经缴纳申请费。申请手续齐备并按照规定填写申请文件，且缴纳了申请费的，商标局予以受理，给予申请日。</a:t>
            </a: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2</a:t>
            </a:r>
            <a:r>
              <a:rPr lang="en-US" altLang="zh-CN" b="1"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b="1" dirty="0">
                <a:latin typeface="黑体" panose="02010609060101010101" pitchFamily="49" charset="-122"/>
                <a:ea typeface="黑体" panose="02010609060101010101" pitchFamily="49" charset="-122"/>
                <a:cs typeface="宋体" panose="02010600030101010101" pitchFamily="2" charset="-122"/>
                <a:sym typeface="+mn-ea"/>
              </a:rPr>
              <a:t> 实质审查。</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实质审查是对申请注册的商标是否符合商标法规定的注册条件的审查。分为以下两种情形：</a:t>
            </a:r>
          </a:p>
          <a:p>
            <a:pPr algn="just">
              <a:lnSpc>
                <a:spcPct val="150000"/>
              </a:lnSpc>
            </a:pPr>
            <a:r>
              <a:rPr lang="zh-CN" altLang="en-US"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1</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）对拒绝注册的绝对事由的审查</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公共利益</a:t>
            </a: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2</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）对拒绝注册的相对事由的审查</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私人权益</a:t>
            </a: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dirty="0">
                <a:latin typeface="黑体" panose="02010609060101010101" pitchFamily="49" charset="-122"/>
                <a:ea typeface="黑体" panose="02010609060101010101" pitchFamily="49" charset="-122"/>
                <a:cs typeface="宋体" panose="02010600030101010101" pitchFamily="2" charset="-122"/>
                <a:sym typeface="+mn-ea"/>
              </a:rPr>
              <a:t>    </a:t>
            </a:r>
            <a:r>
              <a:rPr lang="zh-CN" altLang="en-US" sz="1600" dirty="0">
                <a:latin typeface="黑体" panose="02010609060101010101" pitchFamily="49" charset="-122"/>
                <a:ea typeface="黑体" panose="02010609060101010101" pitchFamily="49" charset="-122"/>
                <a:cs typeface="宋体" panose="02010600030101010101" pitchFamily="2" charset="-122"/>
                <a:sym typeface="+mn-ea"/>
              </a:rPr>
              <a:t>商标局对受理的商标注册申请，依照商标法及条例的有关规定进行审查，对符合规定或者在部分指定商品上使用商标的注册申请符合规定的，予以初步审定，并予以公告</a:t>
            </a:r>
            <a:r>
              <a:rPr lang="en-US" altLang="zh-CN" sz="1600"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sz="1600" dirty="0">
                <a:latin typeface="黑体" panose="02010609060101010101" pitchFamily="49" charset="-122"/>
                <a:ea typeface="黑体" panose="02010609060101010101" pitchFamily="49" charset="-122"/>
                <a:cs typeface="宋体" panose="02010600030101010101" pitchFamily="2" charset="-122"/>
                <a:sym typeface="+mn-ea"/>
              </a:rPr>
              <a:t>对不符合规定或者在部分指定商品上使用商标的注册申请不符合规定的，予以驳回或者驳回在部分指定商品上使用商标的注册申请，书面通知申请人并说明理由。</a:t>
            </a:r>
            <a:endParaRPr lang="en-US" altLang="zh-CN" sz="1600"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1379465" y="941349"/>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二、商标注册申请的审查</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6" y="1549793"/>
            <a:ext cx="8676945" cy="4644028"/>
          </a:xfrm>
          <a:prstGeom prst="rect">
            <a:avLst/>
          </a:prstGeom>
          <a:noFill/>
        </p:spPr>
        <p:txBody>
          <a:bodyPr wrap="square" rtlCol="0">
            <a:spAutoFit/>
          </a:bodyPr>
          <a:lstStyle/>
          <a:p>
            <a:pPr algn="just">
              <a:lnSpc>
                <a:spcPct val="150000"/>
              </a:lnSpc>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    </a:t>
            </a:r>
            <a:r>
              <a:rPr lang="zh-CN" altLang="en-US" b="1" dirty="0">
                <a:latin typeface="黑体" panose="02010609060101010101" pitchFamily="49" charset="-122"/>
                <a:ea typeface="黑体" panose="02010609060101010101" pitchFamily="49" charset="-122"/>
                <a:cs typeface="宋体" panose="02010600030101010101" pitchFamily="2" charset="-122"/>
                <a:sym typeface="+mn-ea"/>
              </a:rPr>
              <a:t>异议是向在先权益人和公众提供的对商标局初步审定公告的商标注册申请提出反对意见，以保护自己的在先权益和公共利益的程序。各国商标法都有异议程序，主要的区别在于，有的国家先异议后注册，有的国家先注册后异议。我国属于前者。</a:t>
            </a:r>
            <a:endParaRPr lang="en-US" altLang="zh-CN"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zh-CN" b="1" dirty="0"/>
              <a:t>（一）异议理由</a:t>
            </a:r>
            <a:endParaRPr lang="zh-CN" altLang="zh-CN" dirty="0"/>
          </a:p>
          <a:p>
            <a:pPr algn="just">
              <a:lnSpc>
                <a:spcPct val="150000"/>
              </a:lnSpc>
            </a:pPr>
            <a:r>
              <a:rPr lang="zh-CN" altLang="en-US" dirty="0">
                <a:latin typeface="黑体" panose="02010609060101010101" pitchFamily="49" charset="-122"/>
                <a:ea typeface="黑体" panose="02010609060101010101" pitchFamily="49" charset="-122"/>
                <a:cs typeface="宋体" panose="02010600030101010101" pitchFamily="2" charset="-122"/>
                <a:sym typeface="+mn-ea"/>
              </a:rPr>
              <a:t>    根据商标法的规定，提出异议的理由分为两类：</a:t>
            </a: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en-US" altLang="zh-CN" dirty="0">
                <a:latin typeface="黑体" panose="02010609060101010101" pitchFamily="49" charset="-122"/>
                <a:ea typeface="黑体" panose="02010609060101010101" pitchFamily="49" charset="-122"/>
                <a:cs typeface="宋体" panose="02010600030101010101" pitchFamily="2" charset="-122"/>
                <a:sym typeface="+mn-ea"/>
              </a:rPr>
              <a:t>    </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一是申请注册的商标损害他人的在先权利或权益，违反</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商标法</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3" action="ppaction://hlinksldjump"/>
              </a:rPr>
              <a:t>第</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3" action="ppaction://hlinksldjump"/>
              </a:rPr>
              <a:t>13</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3" action="ppaction://hlinksldjump"/>
              </a:rPr>
              <a:t>条第</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3" action="ppaction://hlinksldjump"/>
              </a:rPr>
              <a:t>2</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3" action="ppaction://hlinksldjump"/>
              </a:rPr>
              <a:t>款和第</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3" action="ppaction://hlinksldjump"/>
              </a:rPr>
              <a:t>3</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3" action="ppaction://hlinksldjump"/>
              </a:rPr>
              <a:t>款</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4" action="ppaction://hlinksldjump"/>
              </a:rPr>
              <a:t>第</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4" action="ppaction://hlinksldjump"/>
              </a:rPr>
              <a:t>15</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4" action="ppaction://hlinksldjump"/>
              </a:rPr>
              <a:t>条</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5" action="ppaction://hlinksldjump"/>
              </a:rPr>
              <a:t>第</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5" action="ppaction://hlinksldjump"/>
              </a:rPr>
              <a:t>16</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5" action="ppaction://hlinksldjump"/>
              </a:rPr>
              <a:t>条第</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5" action="ppaction://hlinksldjump"/>
              </a:rPr>
              <a:t>1</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5" action="ppaction://hlinksldjump"/>
              </a:rPr>
              <a:t>款</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6" action="ppaction://hlinksldjump"/>
              </a:rPr>
              <a:t>第</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6" action="ppaction://hlinksldjump"/>
              </a:rPr>
              <a:t>30</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6" action="ppaction://hlinksldjump"/>
              </a:rPr>
              <a:t>、</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6" action="ppaction://hlinksldjump"/>
              </a:rPr>
              <a:t>31</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6" action="ppaction://hlinksldjump"/>
              </a:rPr>
              <a:t>、</a:t>
            </a:r>
            <a:r>
              <a:rPr lang="en-US" altLang="zh-CN" dirty="0">
                <a:latin typeface="黑体" panose="02010609060101010101" pitchFamily="49" charset="-122"/>
                <a:ea typeface="黑体" panose="02010609060101010101" pitchFamily="49" charset="-122"/>
                <a:cs typeface="宋体" panose="02010600030101010101" pitchFamily="2" charset="-122"/>
                <a:sym typeface="+mn-ea"/>
                <a:hlinkClick r:id="rId6" action="ppaction://hlinksldjump"/>
              </a:rPr>
              <a:t>32</a:t>
            </a:r>
            <a:r>
              <a:rPr lang="zh-CN" altLang="en-US" dirty="0">
                <a:latin typeface="黑体" panose="02010609060101010101" pitchFamily="49" charset="-122"/>
                <a:ea typeface="黑体" panose="02010609060101010101" pitchFamily="49" charset="-122"/>
                <a:cs typeface="宋体" panose="02010600030101010101" pitchFamily="2" charset="-122"/>
                <a:sym typeface="+mn-ea"/>
                <a:hlinkClick r:id="rId6" action="ppaction://hlinksldjump"/>
              </a:rPr>
              <a:t>条</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规定的，基于上述理由的异议，只能由在先权利人或者利害关系人提起申请；</a:t>
            </a: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en-US" altLang="zh-CN" dirty="0">
                <a:latin typeface="黑体" panose="02010609060101010101" pitchFamily="49" charset="-122"/>
                <a:ea typeface="黑体" panose="02010609060101010101" pitchFamily="49" charset="-122"/>
                <a:cs typeface="宋体" panose="02010600030101010101" pitchFamily="2" charset="-122"/>
                <a:sym typeface="+mn-ea"/>
              </a:rPr>
              <a:t>    </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二是申请注册的商标标识是</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商标法</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第</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10</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条规定的不得作为商标使用的标志，和第</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11</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条、第</a:t>
            </a:r>
            <a:r>
              <a:rPr lang="en-US" altLang="zh-CN" dirty="0">
                <a:latin typeface="黑体" panose="02010609060101010101" pitchFamily="49" charset="-122"/>
                <a:ea typeface="黑体" panose="02010609060101010101" pitchFamily="49" charset="-122"/>
                <a:cs typeface="宋体" panose="02010600030101010101" pitchFamily="2" charset="-122"/>
                <a:sym typeface="+mn-ea"/>
              </a:rPr>
              <a:t>12</a:t>
            </a:r>
            <a:r>
              <a:rPr lang="zh-CN" altLang="en-US" dirty="0">
                <a:latin typeface="黑体" panose="02010609060101010101" pitchFamily="49" charset="-122"/>
                <a:ea typeface="黑体" panose="02010609060101010101" pitchFamily="49" charset="-122"/>
                <a:cs typeface="宋体" panose="02010600030101010101" pitchFamily="2" charset="-122"/>
                <a:sym typeface="+mn-ea"/>
              </a:rPr>
              <a:t>条（三维标志）规定的缺乏显著性，不得作为商标注册的标志。这类商标注册申请，事关公共利益，任何人都可以提出异议。</a:t>
            </a: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三、异议</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000" dirty="0"/>
              <a:t>       第十三条　为相关公众所熟知的商标，持有人认为其权利受到侵害时，可以依照本法规定请求驰名商标保护。</a:t>
            </a:r>
          </a:p>
          <a:p>
            <a:r>
              <a:rPr lang="zh-CN" altLang="en-US" sz="2000" dirty="0">
                <a:solidFill>
                  <a:srgbClr val="FF0000"/>
                </a:solidFill>
              </a:rPr>
              <a:t>       就相同或者类似商品申请注册的商标是复制、摹仿或者翻译他人未在中国注册的驰名商标，容易导致混淆的，不予注册并禁止使用。</a:t>
            </a:r>
          </a:p>
          <a:p>
            <a:r>
              <a:rPr lang="zh-CN" altLang="en-US" sz="2000" dirty="0">
                <a:solidFill>
                  <a:srgbClr val="FF0000"/>
                </a:solidFill>
              </a:rPr>
              <a:t>       就不相同或者不相类似商品申请注册的商标是复制、摹仿或者翻译他人已经在中国注册的驰名商标，误导公众，致使该驰名商标注册人的利益可能受到损害的，不予注册并禁止使用。</a:t>
            </a:r>
            <a:endParaRPr lang="en-US" altLang="zh-CN" sz="2000" dirty="0">
              <a:solidFill>
                <a:srgbClr val="FF0000"/>
              </a:solidFill>
            </a:endParaRPr>
          </a:p>
          <a:p>
            <a:r>
              <a:rPr lang="en-US" altLang="zh-CN" sz="2000" dirty="0">
                <a:solidFill>
                  <a:srgbClr val="FF0000"/>
                </a:solidFill>
              </a:rPr>
              <a:t>       </a:t>
            </a:r>
            <a:endParaRPr lang="zh-CN" altLang="en-US" sz="2000"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2940" y="1239700"/>
            <a:ext cx="10887305" cy="4970269"/>
          </a:xfrm>
        </p:spPr>
        <p:txBody>
          <a:bodyPr>
            <a:normAutofit/>
          </a:bodyPr>
          <a:lstStyle/>
          <a:p>
            <a:r>
              <a:rPr lang="zh-CN" altLang="en-US" sz="2000" dirty="0"/>
              <a:t>       第十二条  当事人依据商标法第十三条第二款主张诉争商标构成对其未注册的驰名商标的复制、摹仿或者翻译而不应予以注册或者应予无效的，人民法院应当综合考量如下因素以及因素之间的相互影响，认定是否容易导致混淆：</a:t>
            </a:r>
          </a:p>
          <a:p>
            <a:r>
              <a:rPr lang="zh-CN" altLang="en-US" sz="2000" dirty="0"/>
              <a:t>　　（一）商标标志的近似程度；</a:t>
            </a:r>
          </a:p>
          <a:p>
            <a:r>
              <a:rPr lang="zh-CN" altLang="en-US" sz="2000" dirty="0"/>
              <a:t>　　（二）商品的类似程度；</a:t>
            </a:r>
          </a:p>
          <a:p>
            <a:r>
              <a:rPr lang="zh-CN" altLang="en-US" sz="2000" dirty="0"/>
              <a:t>　　（三）请求保护商标的显著性和知名程度；</a:t>
            </a:r>
          </a:p>
          <a:p>
            <a:r>
              <a:rPr lang="zh-CN" altLang="en-US" sz="2000" dirty="0"/>
              <a:t>　　（四）相关公众的注意程度；</a:t>
            </a:r>
          </a:p>
          <a:p>
            <a:r>
              <a:rPr lang="zh-CN" altLang="en-US" sz="2000" dirty="0"/>
              <a:t>　　（五）其他相关因素。</a:t>
            </a:r>
          </a:p>
          <a:p>
            <a:r>
              <a:rPr lang="zh-CN" altLang="en-US" sz="2000" dirty="0"/>
              <a:t>　　商标申请人的主观意图以及实际混淆的证据可以作为判断混淆可能性的参考因素。</a:t>
            </a:r>
            <a:endParaRPr lang="en-US" altLang="zh-CN" sz="2000" dirty="0"/>
          </a:p>
          <a:p>
            <a:r>
              <a:rPr lang="en-US" altLang="zh-CN" sz="2200" dirty="0"/>
              <a:t>                                                                 《</a:t>
            </a:r>
            <a:r>
              <a:rPr lang="zh-CN" altLang="en-US" sz="2200" dirty="0"/>
              <a:t>最高院商标授权确权规定</a:t>
            </a:r>
            <a:r>
              <a:rPr lang="en-US" altLang="zh-CN" sz="2200" dirty="0"/>
              <a:t>》</a:t>
            </a:r>
            <a:r>
              <a:rPr lang="zh-CN" altLang="en-US" sz="2200" dirty="0"/>
              <a:t>（</a:t>
            </a:r>
            <a:r>
              <a:rPr lang="en-US" altLang="zh-CN" sz="2200" dirty="0"/>
              <a:t>2020</a:t>
            </a:r>
            <a:r>
              <a:rPr lang="zh-CN" altLang="en-US" sz="220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06449" y="1191491"/>
            <a:ext cx="10648241" cy="4985472"/>
          </a:xfrm>
        </p:spPr>
        <p:txBody>
          <a:bodyPr>
            <a:normAutofit/>
          </a:bodyPr>
          <a:lstStyle/>
          <a:p>
            <a:r>
              <a:rPr lang="zh-CN" altLang="en-US" sz="2000" dirty="0"/>
              <a:t> 第十三条　当事人依据商标法第十三条第三款主张诉争商标构成对其已注册的驰名商标的复制、摹仿或者翻译而不应予以注册或者应予无效的，人民法院应当综合考虑如下因素，以认定诉争商标的使用是否足以使相关公众认为其与驰名商标具有相当程度的联系，从而误导公众，致使驰名商标注册人的利益可能受到损害：</a:t>
            </a:r>
          </a:p>
          <a:p>
            <a:r>
              <a:rPr lang="zh-CN" altLang="en-US" sz="2000" dirty="0"/>
              <a:t>　　（一）引证商标的显著性和知名程度；</a:t>
            </a:r>
          </a:p>
          <a:p>
            <a:r>
              <a:rPr lang="zh-CN" altLang="en-US" sz="2000" dirty="0"/>
              <a:t>　　（二）商标标志是否足够近似；</a:t>
            </a:r>
          </a:p>
          <a:p>
            <a:r>
              <a:rPr lang="zh-CN" altLang="en-US" sz="2000" dirty="0"/>
              <a:t>　　（三）指定使用的商品情况；</a:t>
            </a:r>
          </a:p>
          <a:p>
            <a:r>
              <a:rPr lang="zh-CN" altLang="en-US" sz="2000" dirty="0"/>
              <a:t>　　（四）相关公众的重合程度及注意程度；</a:t>
            </a:r>
          </a:p>
          <a:p>
            <a:r>
              <a:rPr lang="zh-CN" altLang="en-US" sz="2000" dirty="0"/>
              <a:t>　　（五）与引证商标近似的标志被其他市场主体合法使用的情况或者其他相关因素。</a:t>
            </a:r>
            <a:endParaRPr lang="en-US" altLang="zh-CN" sz="2000" dirty="0"/>
          </a:p>
          <a:p>
            <a:r>
              <a:rPr lang="en-US" altLang="zh-CN" sz="2000" dirty="0"/>
              <a:t>                                                                             《</a:t>
            </a:r>
            <a:r>
              <a:rPr lang="zh-CN" altLang="en-US" sz="2000" dirty="0"/>
              <a:t>最高院商标授权确权规定</a:t>
            </a:r>
            <a:r>
              <a:rPr lang="en-US" altLang="zh-CN" sz="2000" dirty="0"/>
              <a:t>》</a:t>
            </a:r>
            <a:r>
              <a:rPr lang="zh-CN" altLang="en-US" sz="2000" dirty="0"/>
              <a:t>（</a:t>
            </a:r>
            <a:r>
              <a:rPr lang="en-US" altLang="zh-CN" sz="2000" dirty="0"/>
              <a:t>2020</a:t>
            </a:r>
            <a:r>
              <a:rPr lang="zh-CN" altLang="en-US" sz="20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64257" y="1296688"/>
            <a:ext cx="10185973" cy="3922675"/>
          </a:xfrm>
        </p:spPr>
        <p:txBody>
          <a:bodyPr>
            <a:normAutofit/>
          </a:bodyPr>
          <a:lstStyle/>
          <a:p>
            <a:r>
              <a:rPr lang="zh-CN" altLang="en-US" sz="2000" dirty="0"/>
              <a:t>       第十五条　未经授权，代理人或者代表人以自己的名义将被代理人或者被代表人的商标进行注册，被代理人或者被代表人提出异议的，不予注册并禁止使用。</a:t>
            </a:r>
          </a:p>
          <a:p>
            <a:r>
              <a:rPr lang="zh-CN" altLang="en-US" sz="2000" dirty="0"/>
              <a:t>       就同一种商品或者类似商品申请注册的商标与他人在先使用的未注册商标相同或者近似，申请人与该他人具有前款规定以外的合同、业务往来关系或者其他关系而明知该他人商标存在，该他人提出异议的，不予注册。</a:t>
            </a:r>
            <a:endParaRPr lang="en-US" altLang="zh-CN" sz="2000" dirty="0"/>
          </a:p>
          <a:p>
            <a:r>
              <a:rPr lang="zh-CN" altLang="en-US" sz="1600"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0"/>
            <a:ext cx="11440586" cy="5249769"/>
          </a:xfrm>
        </p:spPr>
        <p:txBody>
          <a:bodyPr>
            <a:normAutofit fontScale="62500" lnSpcReduction="20000"/>
          </a:bodyPr>
          <a:lstStyle/>
          <a:p>
            <a:r>
              <a:rPr lang="zh-CN" altLang="en-US" dirty="0"/>
              <a:t>       第十五条　商标代理人、代表人或者经销、代理等销售代理关系意义上的代理人、代表人未经授权，以自己的名义将与被代理人或者被代表人的商标相同或者近似的商标在相同或者类似商品上申请注册的，人民法院适用商标法第十五条第一款的规定进行审理。</a:t>
            </a:r>
          </a:p>
          <a:p>
            <a:r>
              <a:rPr lang="zh-CN" altLang="en-US" dirty="0"/>
              <a:t>　　在为建立代理或者代表关系的磋商阶段，前款规定的代理人或者代表人将被代理人或者被代表人的商标申请注册的，人民法院适用商标法第十五条第一款的规定进行审理。</a:t>
            </a:r>
          </a:p>
          <a:p>
            <a:r>
              <a:rPr lang="zh-CN" altLang="en-US" dirty="0"/>
              <a:t>　　商标申请人与代理人或者代表人之间存在亲属关系等特定身份关系的，可以推定其商标注册行为系与该代理人或者代表人恶意串通，人民法院适用商标法第十五条第一款的规定进行审理。</a:t>
            </a:r>
            <a:endParaRPr lang="en-US" altLang="zh-CN" dirty="0"/>
          </a:p>
          <a:p>
            <a:r>
              <a:rPr lang="zh-CN" altLang="en-US" dirty="0"/>
              <a:t>      第十六条　以下情形可以认定为商标法第十五条第二款中规定的“</a:t>
            </a:r>
            <a:r>
              <a:rPr lang="zh-CN" altLang="en-US" dirty="0">
                <a:solidFill>
                  <a:srgbClr val="FF0000"/>
                </a:solidFill>
              </a:rPr>
              <a:t>其他关系</a:t>
            </a:r>
            <a:r>
              <a:rPr lang="zh-CN" altLang="en-US" dirty="0"/>
              <a:t>”：</a:t>
            </a:r>
          </a:p>
          <a:p>
            <a:r>
              <a:rPr lang="zh-CN" altLang="en-US" dirty="0"/>
              <a:t>　　（一）商标申请人与在先使用人之间具有亲属关系；</a:t>
            </a:r>
          </a:p>
          <a:p>
            <a:r>
              <a:rPr lang="zh-CN" altLang="en-US" dirty="0"/>
              <a:t>　　（二）商标申请人与在先使用人之间具有劳动关系；</a:t>
            </a:r>
          </a:p>
          <a:p>
            <a:r>
              <a:rPr lang="zh-CN" altLang="en-US" dirty="0"/>
              <a:t>　　（三）商标申请人与在先使用人营业地址邻近；</a:t>
            </a:r>
          </a:p>
          <a:p>
            <a:r>
              <a:rPr lang="zh-CN" altLang="en-US" dirty="0"/>
              <a:t>　　（四）商标申请人与在先使用人曾就达成代理、代表关系进行过磋商，但未形成代理、代表关系；</a:t>
            </a:r>
          </a:p>
          <a:p>
            <a:r>
              <a:rPr lang="zh-CN" altLang="en-US" dirty="0"/>
              <a:t>　　（五）商标申请人与在先使用人曾就达成合同、业务往来关系进行过磋商，但未达成合同、业务往来关系。</a:t>
            </a:r>
            <a:endParaRPr lang="en-US" altLang="zh-CN" dirty="0"/>
          </a:p>
          <a:p>
            <a:r>
              <a:rPr lang="en-US" altLang="zh-CN" dirty="0"/>
              <a:t>                                                                                                     </a:t>
            </a:r>
            <a:r>
              <a:rPr lang="zh-CN" altLang="en-US" dirty="0"/>
              <a:t> </a:t>
            </a:r>
            <a:r>
              <a:rPr lang="en-US" altLang="zh-CN" dirty="0"/>
              <a:t>《</a:t>
            </a:r>
            <a:r>
              <a:rPr lang="zh-CN" altLang="en-US" dirty="0"/>
              <a:t>最高院商标授权确权规定</a:t>
            </a:r>
            <a:r>
              <a:rPr lang="en-US" altLang="zh-CN" dirty="0"/>
              <a:t>》</a:t>
            </a:r>
            <a:r>
              <a:rPr lang="zh-CN" altLang="en-US" dirty="0"/>
              <a:t>（</a:t>
            </a:r>
            <a:r>
              <a:rPr lang="en-US" altLang="zh-CN" dirty="0"/>
              <a:t>2020</a:t>
            </a:r>
            <a:r>
              <a:rPr lang="zh-CN" altLang="en-US" dirty="0"/>
              <a:t>）</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55088" y="1041622"/>
            <a:ext cx="9946730" cy="5001370"/>
          </a:xfrm>
        </p:spPr>
        <p:txBody>
          <a:bodyPr>
            <a:normAutofit fontScale="92500" lnSpcReduction="10000"/>
          </a:bodyPr>
          <a:lstStyle/>
          <a:p>
            <a:r>
              <a:rPr lang="zh-CN" altLang="en-US" sz="2200" dirty="0">
                <a:latin typeface="黑体" panose="02010609060101010101" pitchFamily="49" charset="-122"/>
                <a:ea typeface="黑体" panose="02010609060101010101" pitchFamily="49" charset="-122"/>
              </a:rPr>
              <a:t>    第十六条　商标中有商品的地理标志，而该商品并非来源于该标志所标示的地区，误导公众的，不予注册并禁止使用；但是，已经善意取得注册的继续有效。</a:t>
            </a:r>
          </a:p>
          <a:p>
            <a:r>
              <a:rPr lang="zh-CN" altLang="en-US" sz="2200" dirty="0">
                <a:latin typeface="黑体" panose="02010609060101010101" pitchFamily="49" charset="-122"/>
                <a:ea typeface="黑体" panose="02010609060101010101" pitchFamily="49" charset="-122"/>
              </a:rPr>
              <a:t>    前款所称地理标志，是指标示某商品来源于某地区，该商品的特定质量、信誉或者其他特征，主要由该地区的自然因素或者人文因素所决定的标志。</a:t>
            </a:r>
            <a:endParaRPr lang="en-US" altLang="zh-CN" sz="2200" dirty="0">
              <a:latin typeface="黑体" panose="02010609060101010101" pitchFamily="49" charset="-122"/>
              <a:ea typeface="黑体" panose="02010609060101010101" pitchFamily="49" charset="-122"/>
            </a:endParaRPr>
          </a:p>
          <a:p>
            <a:endParaRPr lang="en-US" altLang="zh-CN" sz="2200" dirty="0">
              <a:latin typeface="黑体" panose="02010609060101010101" pitchFamily="49" charset="-122"/>
              <a:ea typeface="黑体" panose="02010609060101010101" pitchFamily="49" charset="-122"/>
            </a:endParaRPr>
          </a:p>
          <a:p>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地理标志利害关系人依据商标法第十六条主张他人商标不应予以注册或者应予无效，如果诉争商标指定使用的商品与地理标志产品并非相同商品，而地理标志利害关系人能够证明诉争商标使用在该产品上仍然容易导致相关公众误认为该产品来源于该地区并因此具有特定的质量、信誉或者其他特征的，人民法院予以支持。</a:t>
            </a:r>
          </a:p>
          <a:p>
            <a:r>
              <a:rPr lang="zh-CN" altLang="en-US" sz="2200" dirty="0">
                <a:latin typeface="黑体" panose="02010609060101010101" pitchFamily="49" charset="-122"/>
                <a:ea typeface="黑体" panose="02010609060101010101" pitchFamily="49" charset="-122"/>
              </a:rPr>
              <a:t>　　如果该地理标志已经注册为集体商标或者证明商标，集体商标或者证明商标的权利人或者利害关系人可选择依据该条或者另行依据商标法第十三条、第三十条等主张权利。  </a:t>
            </a:r>
            <a:endParaRPr lang="en-US" altLang="zh-CN" sz="2200" dirty="0">
              <a:latin typeface="黑体" panose="02010609060101010101" pitchFamily="49" charset="-122"/>
              <a:ea typeface="黑体" panose="02010609060101010101" pitchFamily="49" charset="-122"/>
            </a:endParaRPr>
          </a:p>
          <a:p>
            <a:r>
              <a:rPr lang="en-US" altLang="zh-CN" sz="2200" dirty="0">
                <a:latin typeface="黑体" panose="02010609060101010101" pitchFamily="49" charset="-122"/>
                <a:ea typeface="黑体" panose="02010609060101010101" pitchFamily="49" charset="-122"/>
              </a:rPr>
              <a:t>                                         《</a:t>
            </a:r>
            <a:r>
              <a:rPr lang="zh-CN" altLang="en-US" sz="2200" dirty="0">
                <a:latin typeface="黑体" panose="02010609060101010101" pitchFamily="49" charset="-122"/>
                <a:ea typeface="黑体" panose="02010609060101010101" pitchFamily="49" charset="-122"/>
              </a:rPr>
              <a:t>最高院商标授权确权规定</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a:t>
            </a:r>
            <a:r>
              <a:rPr lang="en-US" altLang="zh-CN" sz="2200" dirty="0">
                <a:latin typeface="黑体" panose="02010609060101010101" pitchFamily="49" charset="-122"/>
                <a:ea typeface="黑体" panose="02010609060101010101" pitchFamily="49" charset="-122"/>
              </a:rPr>
              <a:t>2020</a:t>
            </a:r>
            <a:r>
              <a:rPr lang="zh-CN" altLang="en-US" sz="2200" dirty="0">
                <a:latin typeface="黑体" panose="02010609060101010101" pitchFamily="49" charset="-122"/>
                <a:ea typeface="黑体" panose="02010609060101010101" pitchFamily="49" charset="-122"/>
              </a:rPr>
              <a:t>）</a:t>
            </a:r>
          </a:p>
          <a:p>
            <a:endParaRPr lang="en-US" altLang="zh-CN" sz="22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3256578" y="3231467"/>
            <a:ext cx="310320" cy="483427"/>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2367845" y="3233171"/>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黑体" panose="02010609060101010101" pitchFamily="49" charset="-122"/>
                <a:ea typeface="黑体" panose="02010609060101010101" pitchFamily="49" charset="-122"/>
              </a:rPr>
              <a:t>目录</a:t>
            </a:r>
          </a:p>
        </p:txBody>
      </p:sp>
      <p:grpSp>
        <p:nvGrpSpPr>
          <p:cNvPr id="19" name="组合 18"/>
          <p:cNvGrpSpPr/>
          <p:nvPr/>
        </p:nvGrpSpPr>
        <p:grpSpPr>
          <a:xfrm>
            <a:off x="2355274" y="1933204"/>
            <a:ext cx="7481451" cy="1147727"/>
            <a:chOff x="2419938" y="1819177"/>
            <a:chExt cx="7481451" cy="1147727"/>
          </a:xfrm>
        </p:grpSpPr>
        <p:grpSp>
          <p:nvGrpSpPr>
            <p:cNvPr id="20" name="组合 19"/>
            <p:cNvGrpSpPr/>
            <p:nvPr/>
          </p:nvGrpSpPr>
          <p:grpSpPr>
            <a:xfrm>
              <a:off x="2419938" y="1819177"/>
              <a:ext cx="7481451" cy="495954"/>
              <a:chOff x="2419938" y="1819177"/>
              <a:chExt cx="7481451" cy="495954"/>
            </a:xfrm>
          </p:grpSpPr>
          <p:sp>
            <p:nvSpPr>
              <p:cNvPr id="42" name="圆角矩形 41"/>
              <p:cNvSpPr/>
              <p:nvPr/>
            </p:nvSpPr>
            <p:spPr>
              <a:xfrm>
                <a:off x="8719133" y="1827773"/>
                <a:ext cx="1182256" cy="487358"/>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3" name="组合 42"/>
              <p:cNvGrpSpPr/>
              <p:nvPr/>
            </p:nvGrpSpPr>
            <p:grpSpPr>
              <a:xfrm>
                <a:off x="2419938" y="1819177"/>
                <a:ext cx="6373086" cy="495954"/>
                <a:chOff x="3870041" y="1794664"/>
                <a:chExt cx="6373086" cy="495954"/>
              </a:xfrm>
            </p:grpSpPr>
            <p:sp>
              <p:nvSpPr>
                <p:cNvPr id="44" name="圆角矩形 43"/>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5" name="矩形 44"/>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黑体" panose="02010609060101010101" pitchFamily="49" charset="-122"/>
                      <a:ea typeface="黑体" panose="02010609060101010101" pitchFamily="49" charset="-122"/>
                    </a:rPr>
                    <a:t>商标权取得的基本原则</a:t>
                  </a:r>
                </a:p>
              </p:txBody>
            </p:sp>
          </p:grpSp>
        </p:grpSp>
        <p:sp>
          <p:nvSpPr>
            <p:cNvPr id="21" name="文本框 20"/>
            <p:cNvSpPr txBox="1"/>
            <p:nvPr/>
          </p:nvSpPr>
          <p:spPr>
            <a:xfrm>
              <a:off x="2500311" y="1837748"/>
              <a:ext cx="1308914" cy="769441"/>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第一节</a:t>
              </a:r>
            </a:p>
            <a:p>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2419938" y="2463513"/>
              <a:ext cx="7479474" cy="503391"/>
              <a:chOff x="2419938" y="2463513"/>
              <a:chExt cx="7479474" cy="503391"/>
            </a:xfrm>
          </p:grpSpPr>
          <p:grpSp>
            <p:nvGrpSpPr>
              <p:cNvPr id="28" name="组合 27"/>
              <p:cNvGrpSpPr/>
              <p:nvPr/>
            </p:nvGrpSpPr>
            <p:grpSpPr>
              <a:xfrm>
                <a:off x="2419938" y="2463513"/>
                <a:ext cx="7479474" cy="503391"/>
                <a:chOff x="2419938" y="2463513"/>
                <a:chExt cx="7479474" cy="503391"/>
              </a:xfrm>
            </p:grpSpPr>
            <p:sp>
              <p:nvSpPr>
                <p:cNvPr id="37" name="圆角矩形 36"/>
                <p:cNvSpPr/>
                <p:nvPr/>
              </p:nvSpPr>
              <p:spPr>
                <a:xfrm>
                  <a:off x="8717156" y="2463513"/>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2419938" y="2467942"/>
                  <a:ext cx="6371109" cy="498962"/>
                  <a:chOff x="3870041" y="1162088"/>
                  <a:chExt cx="6371109" cy="498962"/>
                </a:xfrm>
              </p:grpSpPr>
              <p:sp>
                <p:nvSpPr>
                  <p:cNvPr id="39" name="圆角矩形 38"/>
                  <p:cNvSpPr/>
                  <p:nvPr/>
                </p:nvSpPr>
                <p:spPr>
                  <a:xfrm>
                    <a:off x="3870041" y="1173692"/>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0" name="矩形 39"/>
                  <p:cNvSpPr/>
                  <p:nvPr/>
                </p:nvSpPr>
                <p:spPr>
                  <a:xfrm>
                    <a:off x="4760150" y="1166386"/>
                    <a:ext cx="310320" cy="494664"/>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61154" y="1162088"/>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黑体" panose="02010609060101010101" pitchFamily="49" charset="-122"/>
                        <a:ea typeface="黑体" panose="02010609060101010101" pitchFamily="49" charset="-122"/>
                      </a:rPr>
                      <a:t>商标权的取得程序</a:t>
                    </a:r>
                  </a:p>
                </p:txBody>
              </p:sp>
            </p:grpSp>
          </p:grpSp>
          <p:sp>
            <p:nvSpPr>
              <p:cNvPr id="29" name="文本框 28"/>
              <p:cNvSpPr txBox="1"/>
              <p:nvPr/>
            </p:nvSpPr>
            <p:spPr>
              <a:xfrm>
                <a:off x="2439797" y="2478446"/>
                <a:ext cx="1182255" cy="461665"/>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第二节</a:t>
                </a:r>
                <a:endParaRPr lang="zh-CN" altLang="en-US" sz="2000" b="1" dirty="0">
                  <a:solidFill>
                    <a:schemeClr val="bg1"/>
                  </a:solidFill>
                  <a:latin typeface="黑体" panose="02010609060101010101" pitchFamily="49" charset="-122"/>
                  <a:ea typeface="黑体" panose="02010609060101010101" pitchFamily="49" charset="-122"/>
                </a:endParaRPr>
              </a:p>
            </p:txBody>
          </p:sp>
        </p:grpSp>
      </p:grpSp>
      <p:sp>
        <p:nvSpPr>
          <p:cNvPr id="22" name="圆角矩形 21"/>
          <p:cNvSpPr/>
          <p:nvPr/>
        </p:nvSpPr>
        <p:spPr>
          <a:xfrm>
            <a:off x="8641899" y="3206866"/>
            <a:ext cx="1182256" cy="50038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3646387" y="3211296"/>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latin typeface="黑体" panose="02010609060101010101" pitchFamily="49" charset="-122"/>
                <a:ea typeface="黑体" panose="02010609060101010101" pitchFamily="49" charset="-122"/>
              </a:rPr>
              <a:t>商标权消灭</a:t>
            </a:r>
          </a:p>
        </p:txBody>
      </p:sp>
      <p:sp>
        <p:nvSpPr>
          <p:cNvPr id="25" name="文本框 24"/>
          <p:cNvSpPr txBox="1"/>
          <p:nvPr/>
        </p:nvSpPr>
        <p:spPr>
          <a:xfrm>
            <a:off x="2408895" y="3233171"/>
            <a:ext cx="1182255" cy="461665"/>
          </a:xfrm>
          <a:prstGeom prst="rect">
            <a:avLst/>
          </a:prstGeom>
          <a:noFill/>
        </p:spPr>
        <p:txBody>
          <a:bodyPr wrap="square" rtlCol="0">
            <a:spAutoFit/>
          </a:bodyPr>
          <a:lstStyle/>
          <a:p>
            <a:r>
              <a:rPr lang="zh-CN" altLang="en-US" sz="2400" b="1" dirty="0">
                <a:solidFill>
                  <a:schemeClr val="bg1"/>
                </a:solidFill>
                <a:latin typeface="黑体" panose="02010609060101010101" pitchFamily="49" charset="-122"/>
                <a:ea typeface="黑体" panose="02010609060101010101" pitchFamily="49" charset="-122"/>
              </a:rPr>
              <a:t>第三节</a:t>
            </a:r>
            <a:endParaRPr lang="zh-CN" altLang="en-US" sz="20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19766" y="1094387"/>
            <a:ext cx="10484213" cy="4985472"/>
          </a:xfrm>
        </p:spPr>
        <p:txBody>
          <a:bodyPr>
            <a:normAutofit/>
          </a:bodyPr>
          <a:lstStyle/>
          <a:p>
            <a:r>
              <a:rPr lang="zh-CN" altLang="en-US" sz="2400" dirty="0"/>
              <a:t>       第三十条　申请注册的商标，凡不符合本法有关规定或者同他人在同一种商品或者类似商品上已经注册的或者初步审定的商标相同或者近似的，由商标局驳回申请，不予公告。</a:t>
            </a:r>
          </a:p>
          <a:p>
            <a:r>
              <a:rPr lang="zh-CN" altLang="en-US" sz="2400" dirty="0"/>
              <a:t>       第三十一条　两个或者两个以上的商标注册申请人，在同一种商品或者类似商品上，以相同或者近似的商标申请注册的，初步审定并公告申请在先的商标；同一天申请的，初步审定并公告使用在先的商标，驳回其他人的申请，不予公告。</a:t>
            </a:r>
          </a:p>
          <a:p>
            <a:r>
              <a:rPr lang="zh-CN" altLang="en-US" sz="2400" dirty="0"/>
              <a:t>       第三十二条　申请商标注册不得损害他人现有的</a:t>
            </a:r>
            <a:r>
              <a:rPr lang="zh-CN" altLang="en-US" sz="2400" dirty="0">
                <a:solidFill>
                  <a:srgbClr val="FF0000"/>
                </a:solidFill>
              </a:rPr>
              <a:t>在先权利</a:t>
            </a:r>
            <a:r>
              <a:rPr lang="zh-CN" altLang="en-US" sz="2400" dirty="0"/>
              <a:t>，也不得以不正当手段抢先注册他人已经使用并有一定影响的商标。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3" y="1191491"/>
            <a:ext cx="11485620" cy="4985472"/>
          </a:xfrm>
        </p:spPr>
        <p:txBody>
          <a:bodyPr>
            <a:normAutofit fontScale="77500" lnSpcReduction="20000"/>
          </a:bodyPr>
          <a:lstStyle/>
          <a:p>
            <a:r>
              <a:rPr lang="zh-CN" altLang="en-US" dirty="0"/>
              <a:t>　   第十八条  商标法第三十二条规定的在先权利，包括当事人在诉争商标申请日之前享有的民事权利或者其他应予保护的合法权益。诉争商标核准注册时在先权利已不存在的，不影响诉争商标的注册。</a:t>
            </a:r>
            <a:endParaRPr lang="en-US" altLang="zh-CN" dirty="0"/>
          </a:p>
          <a:p>
            <a:r>
              <a:rPr lang="zh-CN" altLang="en-US" dirty="0"/>
              <a:t>       第十九条　当事人主张诉争商标损害其在先著作权的，人民法院应当依照著作权法等相关规定，对所主张的客体是否构成作品、当事人是否为著作权人或者其他有权主张著作权的利害关系人以及诉争商标是否构成对著作权的侵害等进行审查。</a:t>
            </a:r>
          </a:p>
          <a:p>
            <a:r>
              <a:rPr lang="zh-CN" altLang="en-US" dirty="0"/>
              <a:t>　　商标标志构成受著作权法保护的作品的，当事人提供的涉及商标标志的设计底稿、原件、取得权利的合同、诉争商标申请日之前的著作权登记证书等，均可以作为证明著作权归属的初步证据。</a:t>
            </a:r>
          </a:p>
          <a:p>
            <a:r>
              <a:rPr lang="zh-CN" altLang="en-US" dirty="0"/>
              <a:t>　　商标公告、商标注册证等可以作为确定商标申请人为有权主张商标标志著作权的利害关系人的初步证据。</a:t>
            </a:r>
            <a:endParaRPr lang="en-US" altLang="zh-CN" dirty="0"/>
          </a:p>
          <a:p>
            <a:r>
              <a:rPr lang="en-US" altLang="zh-CN" dirty="0"/>
              <a:t>                                                                          《</a:t>
            </a:r>
            <a:r>
              <a:rPr lang="zh-CN" altLang="en-US" dirty="0"/>
              <a:t>最高院商标授权确权规定</a:t>
            </a:r>
            <a:r>
              <a:rPr lang="en-US" altLang="zh-CN" dirty="0"/>
              <a:t>》</a:t>
            </a:r>
            <a:r>
              <a:rPr lang="zh-CN" altLang="en-US" dirty="0"/>
              <a:t>（</a:t>
            </a:r>
            <a:r>
              <a:rPr lang="en-US" altLang="zh-CN" dirty="0"/>
              <a:t>2020</a:t>
            </a:r>
            <a:r>
              <a:rPr lang="zh-CN" altLang="en-US" dirty="0"/>
              <a:t>）</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62500" lnSpcReduction="20000"/>
          </a:bodyPr>
          <a:lstStyle/>
          <a:p>
            <a:r>
              <a:rPr lang="zh-CN" altLang="en-US" dirty="0"/>
              <a:t>       第二十条　当事人主张诉争商标损害其姓名权，如果相关公众认为该商标标志指代了该自然人，容易认为标记有该商标的商品系经过该自然人许可或者与该自然人存在特定联系的，人民法院应当认定该商标损害了该自然人的姓名权。</a:t>
            </a:r>
          </a:p>
          <a:p>
            <a:r>
              <a:rPr lang="zh-CN" altLang="en-US" dirty="0"/>
              <a:t>　　当事人以其笔名、艺名、译名等特定名称主张姓名权，该特定名称具有一定的知名度，与该自然人建立了稳定的对应关系，相关公众以其指代该自然人的，人民法院予以支持。</a:t>
            </a:r>
            <a:endParaRPr lang="en-US" altLang="zh-CN" dirty="0"/>
          </a:p>
          <a:p>
            <a:r>
              <a:rPr lang="zh-CN" altLang="en-US" dirty="0"/>
              <a:t>       第二十一条　当事人主张的字号具有一定的市场知名度，他人未经许可申请注册与该字号相同或者近似的商标，容易导致相关公众对商品来源产生混淆，当事人以此主张构成在先权益的，人民法院予以支持。</a:t>
            </a:r>
          </a:p>
          <a:p>
            <a:r>
              <a:rPr lang="zh-CN" altLang="en-US" dirty="0"/>
              <a:t>　　当事人以具有一定市场知名度并已与企业建立稳定对应关系的企业名称的简称为依据提出主张的，适用前款规定。</a:t>
            </a:r>
            <a:endParaRPr lang="en-US" altLang="zh-CN" dirty="0"/>
          </a:p>
          <a:p>
            <a:r>
              <a:rPr lang="zh-CN" altLang="en-US" dirty="0"/>
              <a:t>       第二十二条　当事人主张诉争商标损害角色形象著作权的，人民法院按照本规定第十九条进行审查。</a:t>
            </a:r>
          </a:p>
          <a:p>
            <a:r>
              <a:rPr lang="zh-CN" altLang="en-US" dirty="0"/>
              <a:t>　　对于著作权保护期限内的作品，如果作品名称、作品中的角色名称等具有较高知名度，将其作为商标使用在相关商品上容易导致相关公众误认为其经过权利人的许可或者与权利人存在特定联系，当事人以此主张构成在先权益的，人民法院予以支持。</a:t>
            </a:r>
            <a:endParaRPr lang="en-US" altLang="zh-CN" dirty="0"/>
          </a:p>
          <a:p>
            <a:r>
              <a:rPr lang="en-US" altLang="zh-CN" dirty="0"/>
              <a:t>                                                                                                   《</a:t>
            </a:r>
            <a:r>
              <a:rPr lang="zh-CN" altLang="en-US" dirty="0"/>
              <a:t>最高院商标授权确权规定</a:t>
            </a:r>
            <a:r>
              <a:rPr lang="en-US" altLang="zh-CN" dirty="0"/>
              <a:t>》</a:t>
            </a:r>
            <a:r>
              <a:rPr lang="zh-CN" altLang="en-US" dirty="0"/>
              <a:t>（</a:t>
            </a:r>
            <a:r>
              <a:rPr lang="en-US" altLang="zh-CN" dirty="0"/>
              <a:t>2020</a:t>
            </a:r>
            <a:r>
              <a:rPr lang="zh-CN" altLang="en-US" dirty="0"/>
              <a:t>）</a:t>
            </a:r>
          </a:p>
          <a:p>
            <a:endParaRPr lang="en-US" altLang="zh-CN" dirty="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65475" y="1191491"/>
            <a:ext cx="10489215" cy="4985472"/>
          </a:xfrm>
        </p:spPr>
        <p:txBody>
          <a:bodyPr>
            <a:normAutofit/>
          </a:bodyPr>
          <a:lstStyle/>
          <a:p>
            <a:r>
              <a:rPr lang="zh-CN" altLang="en-US" sz="2000" dirty="0">
                <a:latin typeface="黑体" panose="02010609060101010101" pitchFamily="49" charset="-122"/>
                <a:ea typeface="黑体" panose="02010609060101010101" pitchFamily="49" charset="-122"/>
              </a:rPr>
              <a:t>    第二十三条　在先使用人主张商标申请人以不正当手段抢先注册其在先使用并有一定影响的商标的，如果在先使用商标已经有一定影响，而商标申请人明知或者应知该商标，即可推定其构成“以不正当手段抢先注册”。但商标申请人举证证明其没有利用在先使用商标商誉的恶意的除外。</a:t>
            </a:r>
          </a:p>
          <a:p>
            <a:r>
              <a:rPr lang="zh-CN" altLang="en-US" sz="2000" dirty="0">
                <a:latin typeface="黑体" panose="02010609060101010101" pitchFamily="49" charset="-122"/>
                <a:ea typeface="黑体" panose="02010609060101010101" pitchFamily="49" charset="-122"/>
              </a:rPr>
              <a:t>　　在先使用人举证证明其在先商标有一定的持续使用时间、区域、销售量或者广告宣传的，人民法院可以认定为有一定影响。</a:t>
            </a:r>
          </a:p>
          <a:p>
            <a:r>
              <a:rPr lang="zh-CN" altLang="en-US" sz="2000" dirty="0">
                <a:latin typeface="黑体" panose="02010609060101010101" pitchFamily="49" charset="-122"/>
                <a:ea typeface="黑体" panose="02010609060101010101" pitchFamily="49" charset="-122"/>
              </a:rPr>
              <a:t>　　在先使用人主张商标申请人在与其不相类似的商品上申请注册其在先使用并有一定影响的商标，违反商标法第三十二条规定的，人民法院不予支持。</a:t>
            </a:r>
            <a:endParaRPr lang="en-US"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最高院商标授权确权规定</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2020</a:t>
            </a:r>
            <a:r>
              <a:rPr lang="zh-CN" altLang="en-US" sz="2000" dirty="0">
                <a:latin typeface="黑体" panose="02010609060101010101" pitchFamily="49" charset="-122"/>
                <a:ea typeface="黑体" panose="02010609060101010101" pitchFamily="49" charset="-122"/>
              </a:rPr>
              <a:t>）</a:t>
            </a:r>
          </a:p>
          <a:p>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9" y="1679316"/>
            <a:ext cx="8676945" cy="3081613"/>
          </a:xfrm>
          <a:prstGeom prst="rect">
            <a:avLst/>
          </a:prstGeom>
          <a:noFill/>
        </p:spPr>
        <p:txBody>
          <a:bodyPr wrap="square" rtlCol="0">
            <a:spAutoFit/>
          </a:bodyPr>
          <a:lstStyle/>
          <a:p>
            <a:pPr algn="just">
              <a:lnSpc>
                <a:spcPct val="150000"/>
              </a:lnSpc>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（二）异议程序</a:t>
            </a:r>
            <a:endParaRPr lang="en-US" altLang="zh-CN" sz="2000"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sz="1600" dirty="0">
                <a:latin typeface="黑体" panose="02010609060101010101" pitchFamily="49" charset="-122"/>
                <a:ea typeface="黑体" panose="02010609060101010101" pitchFamily="49" charset="-122"/>
                <a:cs typeface="宋体" panose="02010600030101010101" pitchFamily="2" charset="-122"/>
                <a:sym typeface="+mn-ea"/>
              </a:rPr>
              <a:t>    对初步审定公告的商标，自公告之日起三个月内，当事人可以向商标局提出异议。公告期满无异议的，予以核准注册，发给商标注册证，并予公告。</a:t>
            </a:r>
            <a:endParaRPr lang="en-US" altLang="zh-CN" sz="1600"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sz="1600" dirty="0">
                <a:latin typeface="黑体" panose="02010609060101010101" pitchFamily="49" charset="-122"/>
                <a:ea typeface="黑体" panose="02010609060101010101" pitchFamily="49" charset="-122"/>
                <a:cs typeface="宋体" panose="02010600030101010101" pitchFamily="2" charset="-122"/>
                <a:sym typeface="+mn-ea"/>
              </a:rPr>
              <a:t>    对初步审定公告的商标提出异议的，商标局应当听取异议人和被异议人陈述事实和理由，经调查核实后，自公告期满之日起十二个月内做出是否准予注册的决定，并书面通知异议人和被异议人。有特殊情况需要延长的，经国务院工商行政管理部门批准，可以延长六个月。</a:t>
            </a:r>
          </a:p>
          <a:p>
            <a:pPr algn="just">
              <a:lnSpc>
                <a:spcPct val="150000"/>
              </a:lnSpc>
            </a:pPr>
            <a:r>
              <a:rPr lang="zh-CN" altLang="en-US" sz="1600" dirty="0">
                <a:latin typeface="黑体" panose="02010609060101010101" pitchFamily="49" charset="-122"/>
                <a:ea typeface="黑体" panose="02010609060101010101" pitchFamily="49" charset="-122"/>
                <a:cs typeface="宋体" panose="02010600030101010101" pitchFamily="2" charset="-122"/>
                <a:sym typeface="+mn-ea"/>
              </a:rPr>
              <a:t>　　商标局做出准予注册决定的，发给商标注册证，并予公告。异议人不服的，可以依照商标法第四十四条、第四十五条的规定向商标评审委员会请求宣告该注册商标无效。</a:t>
            </a:r>
            <a:endParaRPr lang="en-US" altLang="zh-CN" sz="1600"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50027" y="1248135"/>
            <a:ext cx="10251056" cy="4877535"/>
          </a:xfrm>
        </p:spPr>
        <p:txBody>
          <a:bodyPr>
            <a:normAutofit/>
          </a:bodyPr>
          <a:lstStyle/>
          <a:p>
            <a:r>
              <a:rPr lang="zh-CN" altLang="en-US" sz="2600" dirty="0"/>
              <a:t>      </a:t>
            </a:r>
            <a:r>
              <a:rPr lang="zh-CN" altLang="en-US" sz="2000" dirty="0"/>
              <a:t>商标局做出不予注册决定，被异议人不服的，可以自收到通知之日起十五日内向商标评审委员会申请复审。商标评审委员会应当自收到申请之日起十二个月内做出复审决定，并书面通知异议人和被异议人。有特殊情况需要延长的，经国务院工商行政管理部门批准，可以延长六个月。被异议人对商标评审委员会的决定不服的，可以自收到通知之日起三十日内向人民法院起诉。人民法院应当通知异议人作为第三人参加诉讼。</a:t>
            </a:r>
          </a:p>
          <a:p>
            <a:r>
              <a:rPr lang="zh-CN" altLang="en-US" sz="2000" dirty="0"/>
              <a:t>　　商标评审委员会在依照前款规定进行复审的过程中，所涉及的在先权利的确定必须以人民法院正在审理或者行政机关正在处理的另一案件的结果为依据的，可以中止审查。中止原因消除后，应当恢复审查程序。</a:t>
            </a:r>
            <a:endParaRPr lang="en-US" altLang="zh-CN" sz="2000" dirty="0"/>
          </a:p>
          <a:p>
            <a:r>
              <a:rPr lang="zh-CN" altLang="en-US" sz="2000" dirty="0"/>
              <a:t>       经审查异议不成立而准予注册的商标，商标注册申请人取得商标专用权的时间自初步审定公告三个月期满之日起计算。自该商标公告期满之日起至准予注册决定做出前，对他人在同一种或者类似商品上使用与该商标相同或者近似的标志的行为不具有追溯力；但是，因该使用人的恶意给商标注册人造成的损失，应当给予赔偿。</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rPr>
              <a:t>案例：</a:t>
            </a:r>
            <a:endParaRPr lang="en-US" altLang="zh-CN" sz="2400" dirty="0">
              <a:solidFill>
                <a:srgbClr val="FF0000"/>
              </a:solidFill>
            </a:endParaRPr>
          </a:p>
          <a:p>
            <a:r>
              <a:rPr lang="zh-CN" altLang="en-US" sz="2400" dirty="0"/>
              <a:t>       格力电器公司系第</a:t>
            </a:r>
            <a:r>
              <a:rPr lang="en-US" altLang="zh-CN" sz="2400" dirty="0"/>
              <a:t>1215686</a:t>
            </a:r>
            <a:r>
              <a:rPr lang="zh-CN" altLang="en-US" sz="2400" dirty="0"/>
              <a:t>号“图片”商标权利人，商标核定使用商品为第</a:t>
            </a:r>
            <a:r>
              <a:rPr lang="en-US" altLang="zh-CN" sz="2400" dirty="0"/>
              <a:t>11</a:t>
            </a:r>
            <a:r>
              <a:rPr lang="zh-CN" altLang="en-US" sz="2400" dirty="0"/>
              <a:t>类，包括空调机、干洗机、冰箱、制冷设备和装置等。格力电器公司通过公证购买的“路享蓝天车用尿素溶液”，其外包装箱上标注了“图片”“图片”标识以及“让世界爱上中国造”“源自格力智能尿素机”等字样。同时，该尿素溶液还标注有路享汽车公司、路享环保公司和北京邦承公司的生产商信息。格力电器公司以路享汽车公司、路享环保公司、北京邦承公司侵犯其注册商标权并构成不正当竞争为由诉至法院。</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9909" y="4616282"/>
            <a:ext cx="2757275" cy="163886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裁判摘要：</a:t>
            </a:r>
            <a:endParaRPr lang="en-US" altLang="zh-CN" sz="2400" dirty="0"/>
          </a:p>
          <a:p>
            <a:r>
              <a:rPr lang="zh-CN" altLang="en-US" sz="2400" dirty="0"/>
              <a:t>       法院经审理认为，虽然被诉车用尿素溶液与涉案商标核定使用的空调机等产品既不相同，也不类似，但涉案商标经长期宣传、使用，已达到为相关公众广为知悉的程度，应作为驰名商标予以跨类保护。被告生产、销售带有“图片”“图片”标识的车用尿素溶液，误导公众，削弱了涉案商标与格力电器公司之间的特定联系，致使格力电器公司的利益受到损害，构成商标侵权。且被诉侵权产品上使用“让世界爱上中国造”“源自格力智能尿素机”作为广告语，具有明显的攀附格力电器公司商业声誉的主观意图，亦构成不正当竞争。判决被告停止侵权并赔偿</a:t>
            </a:r>
            <a:r>
              <a:rPr lang="en-US" altLang="zh-CN" sz="2400" dirty="0"/>
              <a:t>100</a:t>
            </a:r>
            <a:r>
              <a:rPr lang="zh-CN" altLang="en-US" sz="2400" dirty="0"/>
              <a:t>万元。</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9977" y="857536"/>
            <a:ext cx="10954327" cy="4985472"/>
          </a:xfrm>
        </p:spPr>
        <p:txBody>
          <a:bodyPr>
            <a:normAutofit fontScale="77500" lnSpcReduction="20000"/>
          </a:bodyPr>
          <a:lstStyle/>
          <a:p>
            <a:pPr algn="just"/>
            <a:r>
              <a:rPr lang="zh-CN" altLang="en-US" dirty="0">
                <a:solidFill>
                  <a:srgbClr val="FF0000"/>
                </a:solidFill>
                <a:latin typeface="黑体" panose="02010609060101010101" pitchFamily="49" charset="-122"/>
                <a:ea typeface="黑体" panose="02010609060101010101" pitchFamily="49" charset="-122"/>
              </a:rPr>
              <a:t>案例：</a:t>
            </a:r>
            <a:endParaRPr lang="en-US" altLang="zh-CN" dirty="0">
              <a:solidFill>
                <a:srgbClr val="FF0000"/>
              </a:solidFill>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    圣象集团有限公司（简称圣象集团）是引证商标“圣象及图”的商标权人，该商标于</a:t>
            </a:r>
            <a:r>
              <a:rPr lang="en-US" altLang="zh-CN" dirty="0">
                <a:latin typeface="黑体" panose="02010609060101010101" pitchFamily="49" charset="-122"/>
                <a:ea typeface="黑体" panose="02010609060101010101" pitchFamily="49" charset="-122"/>
              </a:rPr>
              <a:t>1997</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14</a:t>
            </a:r>
            <a:r>
              <a:rPr lang="zh-CN" altLang="en-US" dirty="0">
                <a:latin typeface="黑体" panose="02010609060101010101" pitchFamily="49" charset="-122"/>
                <a:ea typeface="黑体" panose="02010609060101010101" pitchFamily="49" charset="-122"/>
              </a:rPr>
              <a:t>日获得核准注册，核定使用在“地板”等商品上。争议商标由中文“圣象”及一个站立大象的写实图形构成，其于</a:t>
            </a:r>
            <a:r>
              <a:rPr lang="en-US" altLang="zh-CN" dirty="0">
                <a:latin typeface="黑体" panose="02010609060101010101" pitchFamily="49" charset="-122"/>
                <a:ea typeface="黑体" panose="02010609060101010101" pitchFamily="49" charset="-122"/>
              </a:rPr>
              <a:t>2003</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a:latin typeface="黑体" panose="02010609060101010101" pitchFamily="49" charset="-122"/>
                <a:ea typeface="黑体" panose="02010609060101010101" pitchFamily="49" charset="-122"/>
              </a:rPr>
              <a:t>日获得注册，申请人为河北广太石膏矿业有限公司（简称广太公司），核定使用在“石膏、石膏板、水泥”等商品上。</a:t>
            </a:r>
            <a:r>
              <a:rPr lang="en-US" altLang="zh-CN" dirty="0">
                <a:latin typeface="黑体" panose="02010609060101010101" pitchFamily="49" charset="-122"/>
                <a:ea typeface="黑体" panose="02010609060101010101" pitchFamily="49" charset="-122"/>
              </a:rPr>
              <a:t>2006</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21</a:t>
            </a:r>
            <a:r>
              <a:rPr lang="zh-CN" altLang="en-US" dirty="0">
                <a:latin typeface="黑体" panose="02010609060101010101" pitchFamily="49" charset="-122"/>
                <a:ea typeface="黑体" panose="02010609060101010101" pitchFamily="49" charset="-122"/>
              </a:rPr>
              <a:t>日，圣象集团向商标评审委员会提出撤销争议商标的申请。其理由主要为争议商标系对其驰名商标的恶意摹仿，争议商标指定使用的商品“石膏、水泥”等与引证商标核定使用的“地板”等商品关联性很强，结合圣象集团在地板行业有极高的知名度和影响力，以及上述商品在功能用途上都属于建筑用材料，消费者在购买和使用这些商品时极易对上述商品的生产者发生混淆误认。</a:t>
            </a:r>
            <a:r>
              <a:rPr lang="en-US" altLang="zh-CN" dirty="0">
                <a:latin typeface="黑体" panose="02010609060101010101" pitchFamily="49" charset="-122"/>
                <a:ea typeface="黑体" panose="02010609060101010101" pitchFamily="49" charset="-122"/>
              </a:rPr>
              <a:t>2009</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31</a:t>
            </a:r>
            <a:r>
              <a:rPr lang="zh-CN" altLang="en-US" dirty="0">
                <a:latin typeface="黑体" panose="02010609060101010101" pitchFamily="49" charset="-122"/>
                <a:ea typeface="黑体" panose="02010609060101010101" pitchFamily="49" charset="-122"/>
              </a:rPr>
              <a:t>日，商标评审委员会作出商评字</a:t>
            </a:r>
            <a:r>
              <a:rPr lang="en-US" altLang="zh-CN" dirty="0">
                <a:latin typeface="黑体" panose="02010609060101010101" pitchFamily="49" charset="-122"/>
                <a:ea typeface="黑体" panose="02010609060101010101" pitchFamily="49" charset="-122"/>
              </a:rPr>
              <a:t>〔2009〕</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23269</a:t>
            </a:r>
            <a:r>
              <a:rPr lang="zh-CN" altLang="en-US" dirty="0">
                <a:latin typeface="黑体" panose="02010609060101010101" pitchFamily="49" charset="-122"/>
                <a:ea typeface="黑体" panose="02010609060101010101" pitchFamily="49" charset="-122"/>
              </a:rPr>
              <a:t>号商标争议裁定，认定本案在案证据不足以证明争议商标的注册是采取不正当手段对圣象集团商标的恶意抢注，裁定争议商标予以维持。圣象集团不服该裁定，向北京市第一中级人民法院提起诉讼。</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4259" y="5154666"/>
            <a:ext cx="1547896" cy="137668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88686" y="1501592"/>
            <a:ext cx="10014628" cy="3738318"/>
          </a:xfrm>
        </p:spPr>
        <p:txBody>
          <a:bodyPr>
            <a:normAutofit lnSpcReduction="10000"/>
          </a:bodyPr>
          <a:lstStyle/>
          <a:p>
            <a:r>
              <a:rPr lang="zh-CN" altLang="en-US" sz="2400" dirty="0"/>
              <a:t>一审、二审判决摘要：</a:t>
            </a:r>
            <a:endParaRPr lang="en-US" altLang="zh-CN" sz="2400" dirty="0"/>
          </a:p>
          <a:p>
            <a:r>
              <a:rPr lang="zh-CN" altLang="en-US" sz="2400" dirty="0"/>
              <a:t>       一审法院认为，圣象集团及其关联公司通过相关宣传和使用行为，使其“圣象及图”商标在本案争议商标申请日（</a:t>
            </a:r>
            <a:r>
              <a:rPr lang="en-US" altLang="zh-CN" sz="2400" dirty="0"/>
              <a:t>2001</a:t>
            </a:r>
            <a:r>
              <a:rPr lang="zh-CN" altLang="en-US" sz="2400" dirty="0"/>
              <a:t>年）之前已经被中国足够广泛的相关公众所知晓，应当受到商标法第十三条的保护。判决撤销商标评审委员会第</a:t>
            </a:r>
            <a:r>
              <a:rPr lang="en-US" altLang="zh-CN" sz="2400" dirty="0"/>
              <a:t>23269</a:t>
            </a:r>
            <a:r>
              <a:rPr lang="zh-CN" altLang="en-US" sz="2400" dirty="0"/>
              <a:t>号商标争议裁定。</a:t>
            </a:r>
            <a:endParaRPr lang="en-US" altLang="zh-CN" sz="2400" dirty="0"/>
          </a:p>
          <a:p>
            <a:r>
              <a:rPr lang="zh-CN" altLang="en-US" sz="2400" dirty="0"/>
              <a:t>       二审法院认为，本案相关证据不足以证明引证商标在争议商标申请日之前构成驰名商标，判决撤销一审判决；维持商标评审委员会第</a:t>
            </a:r>
            <a:r>
              <a:rPr lang="en-US" altLang="zh-CN" sz="2400" dirty="0"/>
              <a:t>23269</a:t>
            </a:r>
            <a:r>
              <a:rPr lang="zh-CN" altLang="en-US" sz="2400" dirty="0"/>
              <a:t>号裁定。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9054" y="936264"/>
            <a:ext cx="10954327" cy="4985472"/>
          </a:xfrm>
        </p:spPr>
        <p:txBody>
          <a:bodyPr>
            <a:normAutofit/>
          </a:bodyPr>
          <a:lstStyle/>
          <a:p>
            <a:pPr>
              <a:lnSpc>
                <a:spcPct val="150000"/>
              </a:lnSpc>
            </a:pPr>
            <a:endParaRPr lang="en-US" altLang="zh-CN" sz="2400" dirty="0">
              <a:latin typeface="黑体" panose="02010609060101010101" pitchFamily="49" charset="-122"/>
              <a:ea typeface="黑体" panose="02010609060101010101" pitchFamily="49" charset="-122"/>
            </a:endParaRPr>
          </a:p>
          <a:p>
            <a:pPr marL="514350" indent="-514350">
              <a:lnSpc>
                <a:spcPct val="150000"/>
              </a:lnSpc>
              <a:buAutoNum type="arabicPeriod"/>
            </a:pPr>
            <a:r>
              <a:rPr lang="zh-CN" altLang="en-US" sz="2400" dirty="0">
                <a:latin typeface="黑体" panose="02010609060101010101" pitchFamily="49" charset="-122"/>
                <a:ea typeface="黑体" panose="02010609060101010101" pitchFamily="49" charset="-122"/>
              </a:rPr>
              <a:t>本章教学目的：了解商标权的取得原则与程序；商标权消灭的条件</a:t>
            </a:r>
            <a:endParaRPr lang="en-US" altLang="zh-CN" sz="2400" dirty="0">
              <a:latin typeface="黑体" panose="02010609060101010101" pitchFamily="49" charset="-122"/>
              <a:ea typeface="黑体" panose="02010609060101010101" pitchFamily="49" charset="-122"/>
            </a:endParaRPr>
          </a:p>
          <a:p>
            <a:pPr marL="514350" indent="-514350">
              <a:lnSpc>
                <a:spcPct val="150000"/>
              </a:lnSpc>
              <a:buAutoNum type="arabicPeriod"/>
            </a:pPr>
            <a:r>
              <a:rPr lang="zh-CN" altLang="en-US" sz="2400" dirty="0">
                <a:latin typeface="黑体" panose="02010609060101010101" pitchFamily="49" charset="-122"/>
                <a:ea typeface="黑体" panose="02010609060101010101" pitchFamily="49" charset="-122"/>
              </a:rPr>
              <a:t>本章教学要求：理解商标权取得原则的含义，掌握商标权取得和消灭的程序要点</a:t>
            </a:r>
            <a:endParaRPr lang="en-US" altLang="zh-CN" sz="2400" dirty="0">
              <a:latin typeface="黑体" panose="02010609060101010101" pitchFamily="49" charset="-122"/>
              <a:ea typeface="黑体" panose="02010609060101010101" pitchFamily="49" charset="-122"/>
            </a:endParaRPr>
          </a:p>
          <a:p>
            <a:pPr marL="514350" indent="-514350">
              <a:lnSpc>
                <a:spcPct val="150000"/>
              </a:lnSpc>
              <a:buAutoNum type="arabicPeriod"/>
            </a:pPr>
            <a:r>
              <a:rPr lang="zh-CN" altLang="en-US" sz="2400" dirty="0">
                <a:latin typeface="黑体" panose="02010609060101010101" pitchFamily="49" charset="-122"/>
                <a:ea typeface="黑体" panose="02010609060101010101" pitchFamily="49" charset="-122"/>
              </a:rPr>
              <a:t>本章教学重点、难点：不同商标权取得原则间的区别；商标注销、无效、撤销间的联系与区别</a:t>
            </a:r>
            <a:endParaRPr lang="zh-CN"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本章导语</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en-US" sz="2400" dirty="0">
                <a:latin typeface="黑体" panose="02010609060101010101" pitchFamily="49" charset="-122"/>
                <a:ea typeface="黑体" panose="02010609060101010101" pitchFamily="49" charset="-122"/>
              </a:rPr>
              <a:t>再审判决摘要：</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考虑到相关公众对圣象集团“圣象及图”商标的知晓程度、圣象集团、圣象集团相关关联公司对该商标的持续使用情况及宣传情况、相关媒体对圣象集团及“圣象及图”的宣传报道情况，认定圣象集团“圣象及图”商标已经达到驰名的程度。北京市高级人民法院关于“不足以证明引证商标在争议商标申请日之前构成驰名商标”的认定，认定事实和适用法律均有错误，予以纠正。本案争议商标与引证商标整体视觉基本无差异。由于石膏等商品和引证商标核定使用的商品木地板均为建筑材料，广太公司作为建筑材料的生产企业，应知该引证商标的知名度，仍然将与该引证商标极为近似的标识申请为商标，系对圣象集团“圣象及图”商标的摹仿，违反了商标法第十三条第二款之规定，应予撤销，一审法院对此认定事实清楚，适用法律正确，应以维持。判决撤销二审判决，维持一审判决。</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algn="just"/>
            <a:r>
              <a:rPr lang="zh-CN" altLang="en-US" dirty="0">
                <a:solidFill>
                  <a:srgbClr val="FF0000"/>
                </a:solidFill>
                <a:latin typeface="黑体" panose="02010609060101010101" pitchFamily="49" charset="-122"/>
                <a:ea typeface="黑体" panose="02010609060101010101" pitchFamily="49" charset="-122"/>
              </a:rPr>
              <a:t>案例：</a:t>
            </a:r>
            <a:endParaRPr lang="en-US" altLang="zh-CN" dirty="0">
              <a:solidFill>
                <a:srgbClr val="FF0000"/>
              </a:solidFill>
              <a:latin typeface="黑体" panose="02010609060101010101" pitchFamily="49" charset="-122"/>
              <a:ea typeface="黑体" panose="02010609060101010101" pitchFamily="49" charset="-122"/>
            </a:endParaRPr>
          </a:p>
          <a:p>
            <a:pPr algn="just"/>
            <a:r>
              <a:rPr lang="en-US" altLang="zh-CN" dirty="0">
                <a:latin typeface="黑体" panose="02010609060101010101" pitchFamily="49" charset="-122"/>
                <a:ea typeface="黑体" panose="02010609060101010101" pitchFamily="49" charset="-122"/>
              </a:rPr>
              <a:t>    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月，雷博公司的两个实际创始人爱德华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雷门和博杨曾就创办新公司进行过磋商。双方就共同创建未来的公司达成了基本一致的意见，只是对未来公司的部分细节问题没有形成明确的一致意见。双方曾谈及公司名称使用“</a:t>
            </a:r>
            <a:r>
              <a:rPr lang="en-US" altLang="zh-CN" dirty="0">
                <a:latin typeface="黑体" panose="02010609060101010101" pitchFamily="49" charset="-122"/>
                <a:ea typeface="黑体" panose="02010609060101010101" pitchFamily="49" charset="-122"/>
              </a:rPr>
              <a:t>Lehman Brown”</a:t>
            </a:r>
            <a:r>
              <a:rPr lang="zh-CN" altLang="en-US" dirty="0">
                <a:latin typeface="黑体" panose="02010609060101010101" pitchFamily="49" charset="-122"/>
                <a:ea typeface="黑体" panose="02010609060101010101" pitchFamily="49" charset="-122"/>
              </a:rPr>
              <a:t>，并形成了未来公司要将公司品牌申请注册为商标的共识。博杨还专门设计了“</a:t>
            </a:r>
            <a:r>
              <a:rPr lang="en-US" altLang="zh-CN" dirty="0">
                <a:latin typeface="黑体" panose="02010609060101010101" pitchFamily="49" charset="-122"/>
                <a:ea typeface="黑体" panose="02010609060101010101" pitchFamily="49" charset="-122"/>
              </a:rPr>
              <a:t>Lehman Brown”</a:t>
            </a:r>
            <a:r>
              <a:rPr lang="zh-CN" altLang="en-US" dirty="0">
                <a:latin typeface="黑体" panose="02010609060101010101" pitchFamily="49" charset="-122"/>
                <a:ea typeface="黑体" panose="02010609060101010101" pitchFamily="49" charset="-122"/>
              </a:rPr>
              <a:t>标志样式及含有该标志的信头纸。</a:t>
            </a:r>
            <a:r>
              <a:rPr lang="en-US" altLang="zh-CN" dirty="0">
                <a:latin typeface="黑体" panose="02010609060101010101" pitchFamily="49" charset="-122"/>
                <a:ea typeface="黑体" panose="02010609060101010101" pitchFamily="49" charset="-122"/>
              </a:rPr>
              <a:t>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日，爱德华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雷门提出争议商标“</a:t>
            </a:r>
            <a:r>
              <a:rPr lang="en-US" altLang="zh-CN" dirty="0">
                <a:latin typeface="黑体" panose="02010609060101010101" pitchFamily="49" charset="-122"/>
                <a:ea typeface="黑体" panose="02010609060101010101" pitchFamily="49" charset="-122"/>
              </a:rPr>
              <a:t>Lehman Brown”</a:t>
            </a:r>
            <a:r>
              <a:rPr lang="zh-CN" altLang="en-US" dirty="0">
                <a:latin typeface="黑体" panose="02010609060101010101" pitchFamily="49" charset="-122"/>
                <a:ea typeface="黑体" panose="02010609060101010101" pitchFamily="49" charset="-122"/>
              </a:rPr>
              <a:t>的注册申请，申请注册的商品类别为第</a:t>
            </a:r>
            <a:r>
              <a:rPr lang="en-US" altLang="zh-CN" dirty="0">
                <a:latin typeface="黑体" panose="02010609060101010101" pitchFamily="49" charset="-122"/>
                <a:ea typeface="黑体" panose="02010609060101010101" pitchFamily="49" charset="-122"/>
              </a:rPr>
              <a:t>35</a:t>
            </a:r>
            <a:r>
              <a:rPr lang="zh-CN" altLang="en-US" dirty="0">
                <a:latin typeface="黑体" panose="02010609060101010101" pitchFamily="49" charset="-122"/>
                <a:ea typeface="黑体" panose="02010609060101010101" pitchFamily="49" charset="-122"/>
              </a:rPr>
              <a:t>类。经双方交涉，爱德华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雷门于</a:t>
            </a:r>
            <a:r>
              <a:rPr lang="en-US" altLang="zh-CN" dirty="0">
                <a:latin typeface="黑体" panose="02010609060101010101" pitchFamily="49" charset="-122"/>
                <a:ea typeface="黑体" panose="02010609060101010101" pitchFamily="49" charset="-122"/>
              </a:rPr>
              <a:t>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16</a:t>
            </a:r>
            <a:r>
              <a:rPr lang="zh-CN" altLang="en-US" dirty="0">
                <a:latin typeface="黑体" panose="02010609060101010101" pitchFamily="49" charset="-122"/>
                <a:ea typeface="黑体" panose="02010609060101010101" pitchFamily="49" charset="-122"/>
              </a:rPr>
              <a:t>日出具承诺函，认可其以自己名义申请了争议商标，并可不撤回地同意，一旦上述商标获得注册，会将该商标转让给新公司。后爱德华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雷门单方将争议商标转让给家园公司。雷博公司向商标评审委员会提出撤销注册申请，后商标评审委员会作出维持争议商标的注册决定。</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64905" y="1151734"/>
            <a:ext cx="10483755" cy="4151786"/>
          </a:xfrm>
        </p:spPr>
        <p:txBody>
          <a:bodyPr/>
          <a:lstStyle/>
          <a:p>
            <a:r>
              <a:rPr lang="zh-CN" altLang="en-US" sz="2400" dirty="0"/>
              <a:t>一审、二审裁判摘要：</a:t>
            </a:r>
            <a:endParaRPr lang="en-US" altLang="zh-CN" sz="2400" dirty="0"/>
          </a:p>
          <a:p>
            <a:r>
              <a:rPr lang="zh-CN" altLang="en-US" sz="2400" dirty="0"/>
              <a:t>       一审法院认为，雷博公司提交的证据不能证明在本案争议商标注册申请日之前，该公司已经实际商业使用了与争议商标相同或近似的标志，且使用范围与争议商标核定使用服务相同或者类似。据此判决维持商评委的裁定。</a:t>
            </a:r>
          </a:p>
          <a:p>
            <a:r>
              <a:rPr lang="zh-CN" altLang="en-US" sz="2400" dirty="0"/>
              <a:t>       二审法院认为，雷博公司不能证明其对争议商标享有任何在先权利，遂判决驳回上诉，维持原判。</a:t>
            </a:r>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68841" y="857537"/>
            <a:ext cx="10781969" cy="4985472"/>
          </a:xfrm>
        </p:spPr>
        <p:txBody>
          <a:bodyPr>
            <a:noAutofit/>
          </a:bodyPr>
          <a:lstStyle/>
          <a:p>
            <a:r>
              <a:rPr lang="zh-CN" altLang="en-US" sz="1800" dirty="0"/>
              <a:t>再审裁判摘要：</a:t>
            </a:r>
            <a:endParaRPr lang="en-US" altLang="zh-CN" sz="1800" dirty="0"/>
          </a:p>
          <a:p>
            <a:r>
              <a:rPr lang="zh-CN" altLang="en-US" sz="1800" dirty="0"/>
              <a:t>       适用</a:t>
            </a:r>
            <a:r>
              <a:rPr lang="en-US" altLang="zh-CN" sz="1800" dirty="0"/>
              <a:t>《</a:t>
            </a:r>
            <a:r>
              <a:rPr lang="zh-CN" altLang="en-US" sz="1800" dirty="0"/>
              <a:t>商标法</a:t>
            </a:r>
            <a:r>
              <a:rPr lang="en-US" altLang="zh-CN" sz="1800" dirty="0"/>
              <a:t>》</a:t>
            </a:r>
            <a:r>
              <a:rPr lang="zh-CN" altLang="en-US" sz="1800" dirty="0"/>
              <a:t>第</a:t>
            </a:r>
            <a:r>
              <a:rPr lang="en-US" altLang="zh-CN" sz="1800" dirty="0"/>
              <a:t>15</a:t>
            </a:r>
            <a:r>
              <a:rPr lang="zh-CN" altLang="en-US" sz="1800" dirty="0"/>
              <a:t>条需要具备如下条件：</a:t>
            </a:r>
            <a:r>
              <a:rPr lang="zh-CN" altLang="en-US" sz="1800" dirty="0">
                <a:solidFill>
                  <a:srgbClr val="FF0000"/>
                </a:solidFill>
              </a:rPr>
              <a:t>商标申请人与异议人之间构成代表或者代理关系；争议商标系被代理人或者被代表人的商标；争议商标核定使用的商品或者服务与被代理人或者被代表人提供的商品或者服务类似；代表人或者代理人违反诚信原则，未经授权擅自以自己名义将争议商标进行注册。</a:t>
            </a:r>
            <a:r>
              <a:rPr lang="zh-CN" altLang="en-US" sz="1800" dirty="0"/>
              <a:t>代理或者代表关系是一种具有信赖性的特殊法律关系。基于这种特殊的法律关系，代理人或者代表人对于被代理人或者被代表人负有特殊的忠诚和勤勉义务，必须恪尽职守，秉承最大限度有利于被代理人或者被代表人的利益之原则行事。</a:t>
            </a:r>
            <a:r>
              <a:rPr lang="en-US" altLang="zh-CN" sz="1800" dirty="0"/>
              <a:t>《</a:t>
            </a:r>
            <a:r>
              <a:rPr lang="zh-CN" altLang="en-US" sz="1800" dirty="0"/>
              <a:t>商标法</a:t>
            </a:r>
            <a:r>
              <a:rPr lang="en-US" altLang="zh-CN" sz="1800" dirty="0"/>
              <a:t>》</a:t>
            </a:r>
            <a:r>
              <a:rPr lang="zh-CN" altLang="en-US" sz="1800" dirty="0"/>
              <a:t>第</a:t>
            </a:r>
            <a:r>
              <a:rPr lang="en-US" altLang="zh-CN" sz="1800" dirty="0"/>
              <a:t>15</a:t>
            </a:r>
            <a:r>
              <a:rPr lang="zh-CN" altLang="en-US" sz="1800" dirty="0"/>
              <a:t>条系针对代理或者代表关系这种特殊法律关系，基于诚实信用原则而设立的对被代理人或者被代表人的商标予以特殊保护的制度，并不一概要求该商标已经在先使用。只要特定商标应归于被代理人或者被代表人，代理人或者代表人即应善尽忠诚和勤勉义务，不得擅自以自己名义进行注册。被代理人或者被代表人是否已经将该商标投入商业使用，并非</a:t>
            </a:r>
            <a:r>
              <a:rPr lang="en-US" altLang="zh-CN" sz="1800" dirty="0"/>
              <a:t>《</a:t>
            </a:r>
            <a:r>
              <a:rPr lang="zh-CN" altLang="en-US" sz="1800" dirty="0"/>
              <a:t>商标法</a:t>
            </a:r>
            <a:r>
              <a:rPr lang="en-US" altLang="zh-CN" sz="1800" dirty="0"/>
              <a:t>》</a:t>
            </a:r>
            <a:r>
              <a:rPr lang="zh-CN" altLang="en-US" sz="1800" dirty="0"/>
              <a:t>第</a:t>
            </a:r>
            <a:r>
              <a:rPr lang="en-US" altLang="zh-CN" sz="1800" dirty="0"/>
              <a:t>15</a:t>
            </a:r>
            <a:r>
              <a:rPr lang="zh-CN" altLang="en-US" sz="1800" dirty="0"/>
              <a:t>条的适用条件。作为正在创建中的雷博公司的代表人，爱德华</a:t>
            </a:r>
            <a:r>
              <a:rPr lang="en-US" altLang="zh-CN" sz="1800" dirty="0"/>
              <a:t>·</a:t>
            </a:r>
            <a:r>
              <a:rPr lang="zh-CN" altLang="en-US" sz="1800" dirty="0"/>
              <a:t>雷门对雷博公司负有善尽忠诚和勤勉义务，应该最大限度地维护雷博公司的利益。爱德华</a:t>
            </a:r>
            <a:r>
              <a:rPr lang="en-US" altLang="zh-CN" sz="1800" dirty="0"/>
              <a:t>·</a:t>
            </a:r>
            <a:r>
              <a:rPr lang="zh-CN" altLang="en-US" sz="1800" dirty="0"/>
              <a:t>雷门在其与博杨就筹建中的雷博公司的名称、商号以及将公司品牌申请商标等事宜已经达成一致，雷博公司将使用“</a:t>
            </a:r>
            <a:r>
              <a:rPr lang="en-US" altLang="zh-CN" sz="1800" dirty="0" err="1"/>
              <a:t>lehmanbrown</a:t>
            </a:r>
            <a:r>
              <a:rPr lang="en-US" altLang="zh-CN" sz="1800" dirty="0"/>
              <a:t>”</a:t>
            </a:r>
            <a:r>
              <a:rPr lang="zh-CN" altLang="en-US" sz="1800" dirty="0"/>
              <a:t>作为名称和商号的情况下，依然将争议商标以个人名义进行注册，违反了代表人的忠诚和勤勉义务，损害了正在筹建中的雷博公司的利益。爱德华</a:t>
            </a:r>
            <a:r>
              <a:rPr lang="en-US" altLang="zh-CN" sz="1800" dirty="0"/>
              <a:t>·</a:t>
            </a:r>
            <a:r>
              <a:rPr lang="zh-CN" altLang="en-US" sz="1800" dirty="0"/>
              <a:t>雷门在此过程中一直存在隐瞒事实的行为，且争议商标的转让进一步增大了危及雷博公司利益的可能性。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23284" y="1032465"/>
            <a:ext cx="10179114" cy="4985472"/>
          </a:xfrm>
        </p:spPr>
        <p:txBody>
          <a:bodyPr>
            <a:normAutofit/>
          </a:bodyPr>
          <a:lstStyle/>
          <a:p>
            <a:r>
              <a:rPr lang="zh-CN" altLang="en-US" sz="2400" dirty="0"/>
              <a:t>案例：</a:t>
            </a:r>
            <a:endParaRPr lang="en-US" altLang="zh-CN" sz="2400" dirty="0"/>
          </a:p>
          <a:p>
            <a:r>
              <a:rPr lang="zh-CN" altLang="en-US" sz="2400" dirty="0"/>
              <a:t>       争议商标“湘莲</a:t>
            </a:r>
            <a:r>
              <a:rPr lang="en-US" altLang="zh-CN" sz="2400" dirty="0"/>
              <a:t>XIANGLIAN</a:t>
            </a:r>
            <a:r>
              <a:rPr lang="zh-CN" altLang="en-US" sz="2400" dirty="0"/>
              <a:t>及图”由建宁县文鑫莲业有限公司于</a:t>
            </a:r>
            <a:r>
              <a:rPr lang="en-US" altLang="zh-CN" sz="2400" dirty="0"/>
              <a:t>2001</a:t>
            </a:r>
            <a:r>
              <a:rPr lang="zh-CN" altLang="en-US" sz="2400" dirty="0"/>
              <a:t>年</a:t>
            </a:r>
            <a:r>
              <a:rPr lang="en-US" altLang="zh-CN" sz="2400" dirty="0"/>
              <a:t>11</a:t>
            </a:r>
            <a:r>
              <a:rPr lang="zh-CN" altLang="en-US" sz="2400" dirty="0"/>
              <a:t>月</a:t>
            </a:r>
            <a:r>
              <a:rPr lang="en-US" altLang="zh-CN" sz="2400" dirty="0"/>
              <a:t>26</a:t>
            </a:r>
            <a:r>
              <a:rPr lang="zh-CN" altLang="en-US" sz="2400" dirty="0"/>
              <a:t>日提出注册申请，</a:t>
            </a:r>
            <a:r>
              <a:rPr lang="en-US" altLang="zh-CN" sz="2400" dirty="0"/>
              <a:t>2003</a:t>
            </a:r>
            <a:r>
              <a:rPr lang="zh-CN" altLang="en-US" sz="2400" dirty="0"/>
              <a:t>年</a:t>
            </a:r>
            <a:r>
              <a:rPr lang="en-US" altLang="zh-CN" sz="2400" dirty="0"/>
              <a:t>1</a:t>
            </a:r>
            <a:r>
              <a:rPr lang="zh-CN" altLang="en-US" sz="2400" dirty="0"/>
              <a:t>月</a:t>
            </a:r>
            <a:r>
              <a:rPr lang="en-US" altLang="zh-CN" sz="2400" dirty="0"/>
              <a:t>7</a:t>
            </a:r>
            <a:r>
              <a:rPr lang="zh-CN" altLang="en-US" sz="2400" dirty="0"/>
              <a:t>日获得核准注册，核定使用商品为第</a:t>
            </a:r>
            <a:r>
              <a:rPr lang="en-US" altLang="zh-CN" sz="2400" dirty="0"/>
              <a:t>29</a:t>
            </a:r>
            <a:r>
              <a:rPr lang="zh-CN" altLang="en-US" sz="2400" dirty="0"/>
              <a:t>类莲子、果冻、肉等。后经商标局核准，注册人名义变更为被申请人福建文鑫莲业食品有限公司。申请人湘潭县湘莲协会请求依据</a:t>
            </a:r>
            <a:r>
              <a:rPr lang="en-US" altLang="zh-CN" sz="2400" dirty="0"/>
              <a:t>《</a:t>
            </a:r>
            <a:r>
              <a:rPr lang="zh-CN" altLang="en-US" sz="2400" dirty="0"/>
              <a:t>商标法</a:t>
            </a:r>
            <a:r>
              <a:rPr lang="en-US" altLang="zh-CN" sz="2400" dirty="0"/>
              <a:t>》</a:t>
            </a:r>
            <a:r>
              <a:rPr lang="zh-CN" altLang="en-US" sz="2400" dirty="0"/>
              <a:t>第</a:t>
            </a:r>
            <a:r>
              <a:rPr lang="en-US" altLang="zh-CN" sz="2400" dirty="0"/>
              <a:t>11</a:t>
            </a:r>
            <a:r>
              <a:rPr lang="zh-CN" altLang="en-US" sz="2400" dirty="0"/>
              <a:t>条第</a:t>
            </a:r>
            <a:r>
              <a:rPr lang="en-US" altLang="zh-CN" sz="2400" dirty="0"/>
              <a:t>1</a:t>
            </a:r>
            <a:r>
              <a:rPr lang="zh-CN" altLang="en-US" sz="2400" dirty="0"/>
              <a:t>款、第</a:t>
            </a:r>
            <a:r>
              <a:rPr lang="en-US" altLang="zh-CN" sz="2400" dirty="0"/>
              <a:t>16</a:t>
            </a:r>
            <a:r>
              <a:rPr lang="zh-CN" altLang="en-US" sz="2400" dirty="0"/>
              <a:t>条第</a:t>
            </a:r>
            <a:r>
              <a:rPr lang="en-US" altLang="zh-CN" sz="2400" dirty="0"/>
              <a:t>1</a:t>
            </a:r>
            <a:r>
              <a:rPr lang="zh-CN" altLang="en-US" sz="2400" dirty="0"/>
              <a:t>款、第</a:t>
            </a:r>
            <a:r>
              <a:rPr lang="en-US" altLang="zh-CN" sz="2400" dirty="0"/>
              <a:t>31</a:t>
            </a:r>
            <a:r>
              <a:rPr lang="zh-CN" altLang="en-US" sz="2400" dirty="0"/>
              <a:t>条的规定，撤销争议商标。</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pPr algn="just"/>
            <a:r>
              <a:rPr lang="zh-CN" altLang="en-US" dirty="0">
                <a:latin typeface="黑体" panose="02010609060101010101" pitchFamily="49" charset="-122"/>
                <a:ea typeface="黑体" panose="02010609060101010101" pitchFamily="49" charset="-122"/>
              </a:rPr>
              <a:t>裁判摘要</a:t>
            </a:r>
            <a:endParaRPr lang="en-US" altLang="zh-CN" dirty="0">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    根据申请人提交的证据及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中国土特名产辞典</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记载，“湘莲”广布于湖南，尤其是洞庭湖地区，产品具有颗粒圆大、色白如凝脂、肉质饱满、汤色青、香气浓、味鲜美等特点，所含蛋白质、脂肪、矿物质等营养成分有别于其他地区所产莲子。上述品质特点主要是由湘莲所在地区的气温、雨量、湿度、日照、土壤、水利等自然条件和栽培方式决定的。“湘莲”称谓自南朝沿用至今，早已形成与其产地湖南相对应的关系，符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16</a:t>
            </a:r>
            <a:r>
              <a:rPr lang="zh-CN" altLang="en-US"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款规定的地理标志的认定条件，可以认定为莲子商品的一种地理标志。争议商标由“湘莲”文字、对应的拼音及图形组成，文字“湘莲”为该商标的主要认读和呼叫部分。被申请人地处福建，在申请注册争议商标前已与湖南莲商具有湘莲购销往来，其明知湘莲为莲子商品的地理标志，仍将其注册为集体商标、证明商标以外的商标，易导致相关公众对该商标所标示的产品性质、来源产生误认，属于</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16</a:t>
            </a:r>
            <a:r>
              <a:rPr lang="zh-CN" altLang="en-US"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款禁止的情形，争议商标在莲子及类似商品上的注册应予撤销。</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algn="just"/>
            <a:r>
              <a:rPr lang="zh-CN" altLang="en-US" dirty="0">
                <a:solidFill>
                  <a:srgbClr val="FF0000"/>
                </a:solidFill>
                <a:latin typeface="黑体" panose="02010609060101010101" pitchFamily="49" charset="-122"/>
                <a:ea typeface="黑体" panose="02010609060101010101" pitchFamily="49" charset="-122"/>
              </a:rPr>
              <a:t>案例：</a:t>
            </a:r>
            <a:endParaRPr lang="en-US" altLang="zh-CN" dirty="0">
              <a:solidFill>
                <a:srgbClr val="FF0000"/>
              </a:solidFill>
              <a:latin typeface="黑体" panose="02010609060101010101" pitchFamily="49" charset="-122"/>
              <a:ea typeface="黑体" panose="02010609060101010101" pitchFamily="49" charset="-122"/>
            </a:endParaRPr>
          </a:p>
          <a:p>
            <a:pPr algn="just"/>
            <a:r>
              <a:rPr lang="zh-CN" altLang="en-US" dirty="0">
                <a:latin typeface="黑体" panose="02010609060101010101" pitchFamily="49" charset="-122"/>
                <a:ea typeface="黑体" panose="02010609060101010101" pitchFamily="49" charset="-122"/>
              </a:rPr>
              <a:t>    第</a:t>
            </a:r>
            <a:r>
              <a:rPr lang="en-US" altLang="zh-CN" dirty="0">
                <a:latin typeface="黑体" panose="02010609060101010101" pitchFamily="49" charset="-122"/>
                <a:ea typeface="黑体" panose="02010609060101010101" pitchFamily="49" charset="-122"/>
              </a:rPr>
              <a:t>3522359</a:t>
            </a:r>
            <a:r>
              <a:rPr lang="zh-CN" altLang="en-US" dirty="0">
                <a:latin typeface="黑体" panose="02010609060101010101" pitchFamily="49" charset="-122"/>
                <a:ea typeface="黑体" panose="02010609060101010101" pitchFamily="49" charset="-122"/>
              </a:rPr>
              <a:t>号“天皮糖张 </a:t>
            </a:r>
            <a:r>
              <a:rPr lang="en-US" altLang="zh-CN" dirty="0">
                <a:latin typeface="黑体" panose="02010609060101010101" pitchFamily="49" charset="-122"/>
                <a:ea typeface="黑体" panose="02010609060101010101" pitchFamily="49" charset="-122"/>
              </a:rPr>
              <a:t>tian pi tang </a:t>
            </a:r>
            <a:r>
              <a:rPr lang="en-US" altLang="zh-CN" dirty="0" err="1">
                <a:latin typeface="黑体" panose="02010609060101010101" pitchFamily="49" charset="-122"/>
                <a:ea typeface="黑体" panose="02010609060101010101" pitchFamily="49" charset="-122"/>
              </a:rPr>
              <a:t>zhang</a:t>
            </a:r>
            <a:r>
              <a:rPr lang="zh-CN" altLang="en-US" dirty="0">
                <a:latin typeface="黑体" panose="02010609060101010101" pitchFamily="49" charset="-122"/>
                <a:ea typeface="黑体" panose="02010609060101010101" pitchFamily="49" charset="-122"/>
              </a:rPr>
              <a:t>及图”商标（简称争议商标）由王玉霞向国家工商行政管理总局商标局（简称商标局）申请注册，</a:t>
            </a:r>
            <a:r>
              <a:rPr lang="en-US" altLang="zh-CN" dirty="0">
                <a:latin typeface="黑体" panose="02010609060101010101" pitchFamily="49" charset="-122"/>
                <a:ea typeface="黑体" panose="02010609060101010101" pitchFamily="49" charset="-122"/>
              </a:rPr>
              <a:t>2004</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日争议商标获准注册，核定使用的商品为第</a:t>
            </a:r>
            <a:r>
              <a:rPr lang="en-US" altLang="zh-CN" dirty="0">
                <a:latin typeface="黑体" panose="02010609060101010101" pitchFamily="49" charset="-122"/>
                <a:ea typeface="黑体" panose="02010609060101010101" pitchFamily="49" charset="-122"/>
              </a:rPr>
              <a:t>30</a:t>
            </a:r>
            <a:r>
              <a:rPr lang="zh-CN" altLang="en-US" dirty="0">
                <a:latin typeface="黑体" panose="02010609060101010101" pitchFamily="49" charset="-122"/>
                <a:ea typeface="黑体" panose="02010609060101010101" pitchFamily="49" charset="-122"/>
              </a:rPr>
              <a:t>类的“糖果、软糖、皮糖、米花糖、糖粘、酥糖”商品。</a:t>
            </a:r>
            <a:r>
              <a:rPr lang="en-US" altLang="zh-CN" dirty="0">
                <a:latin typeface="黑体" panose="02010609060101010101" pitchFamily="49" charset="-122"/>
                <a:ea typeface="黑体" panose="02010609060101010101" pitchFamily="49" charset="-122"/>
              </a:rPr>
              <a:t>2005</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23</a:t>
            </a:r>
            <a:r>
              <a:rPr lang="zh-CN" altLang="en-US" dirty="0">
                <a:latin typeface="黑体" panose="02010609060101010101" pitchFamily="49" charset="-122"/>
                <a:ea typeface="黑体" panose="02010609060101010101" pitchFamily="49" charset="-122"/>
              </a:rPr>
              <a:t>日，张学礼向商标评审委员会提出撤销争议商标的申请。</a:t>
            </a:r>
            <a:r>
              <a:rPr lang="en-US" altLang="zh-CN" dirty="0">
                <a:latin typeface="黑体" panose="02010609060101010101" pitchFamily="49" charset="-122"/>
                <a:ea typeface="黑体" panose="02010609060101010101" pitchFamily="49" charset="-122"/>
              </a:rPr>
              <a:t>2010</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日，商标评审委员会作出商评字</a:t>
            </a:r>
            <a:r>
              <a:rPr lang="en-US" altLang="zh-CN" dirty="0">
                <a:latin typeface="黑体" panose="02010609060101010101" pitchFamily="49" charset="-122"/>
                <a:ea typeface="黑体" panose="02010609060101010101" pitchFamily="49" charset="-122"/>
              </a:rPr>
              <a:t>〔2010〕</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18111</a:t>
            </a:r>
            <a:r>
              <a:rPr lang="zh-CN" altLang="en-US" dirty="0">
                <a:latin typeface="黑体" panose="02010609060101010101" pitchFamily="49" charset="-122"/>
                <a:ea typeface="黑体" panose="02010609060101010101" pitchFamily="49" charset="-122"/>
              </a:rPr>
              <a:t>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关于第</a:t>
            </a:r>
            <a:r>
              <a:rPr lang="en-US" altLang="zh-CN" dirty="0">
                <a:latin typeface="黑体" panose="02010609060101010101" pitchFamily="49" charset="-122"/>
                <a:ea typeface="黑体" panose="02010609060101010101" pitchFamily="49" charset="-122"/>
              </a:rPr>
              <a:t>3522359</a:t>
            </a:r>
            <a:r>
              <a:rPr lang="zh-CN" altLang="en-US" dirty="0">
                <a:latin typeface="黑体" panose="02010609060101010101" pitchFamily="49" charset="-122"/>
                <a:ea typeface="黑体" panose="02010609060101010101" pitchFamily="49" charset="-122"/>
              </a:rPr>
              <a:t>号“天皮糖张</a:t>
            </a:r>
            <a:r>
              <a:rPr lang="en-US" altLang="zh-CN" dirty="0" err="1">
                <a:latin typeface="黑体" panose="02010609060101010101" pitchFamily="49" charset="-122"/>
                <a:ea typeface="黑体" panose="02010609060101010101" pitchFamily="49" charset="-122"/>
              </a:rPr>
              <a:t>tianpitangzhang</a:t>
            </a:r>
            <a:r>
              <a:rPr lang="zh-CN" altLang="en-US" dirty="0">
                <a:latin typeface="黑体" panose="02010609060101010101" pitchFamily="49" charset="-122"/>
                <a:ea typeface="黑体" panose="02010609060101010101" pitchFamily="49" charset="-122"/>
              </a:rPr>
              <a:t>及图”商标争议裁定书</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，该裁定依据</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31</a:t>
            </a:r>
            <a:r>
              <a:rPr lang="zh-CN" altLang="en-US"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41</a:t>
            </a:r>
            <a:r>
              <a:rPr lang="zh-CN" altLang="en-US"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款和第</a:t>
            </a:r>
            <a:r>
              <a:rPr lang="en-US" altLang="zh-CN" dirty="0">
                <a:latin typeface="黑体" panose="02010609060101010101" pitchFamily="49" charset="-122"/>
                <a:ea typeface="黑体" panose="02010609060101010101" pitchFamily="49" charset="-122"/>
              </a:rPr>
              <a:t>43</a:t>
            </a:r>
            <a:r>
              <a:rPr lang="zh-CN" altLang="en-US" dirty="0">
                <a:latin typeface="黑体" panose="02010609060101010101" pitchFamily="49" charset="-122"/>
                <a:ea typeface="黑体" panose="02010609060101010101" pitchFamily="49" charset="-122"/>
              </a:rPr>
              <a:t>条的规定，裁定：争议商标予以撤销。王玉霞不服第</a:t>
            </a:r>
            <a:r>
              <a:rPr lang="en-US" altLang="zh-CN" dirty="0">
                <a:latin typeface="黑体" panose="02010609060101010101" pitchFamily="49" charset="-122"/>
                <a:ea typeface="黑体" panose="02010609060101010101" pitchFamily="49" charset="-122"/>
              </a:rPr>
              <a:t>18111</a:t>
            </a:r>
            <a:r>
              <a:rPr lang="zh-CN" altLang="en-US" dirty="0">
                <a:latin typeface="黑体" panose="02010609060101010101" pitchFamily="49" charset="-122"/>
                <a:ea typeface="黑体" panose="02010609060101010101" pitchFamily="49" charset="-122"/>
              </a:rPr>
              <a:t>号裁定，向北京一中院提起诉讼。</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latin typeface="黑体" panose="02010609060101010101" pitchFamily="49" charset="-122"/>
                <a:ea typeface="黑体" panose="02010609060101010101" pitchFamily="49" charset="-122"/>
              </a:rPr>
              <a:t>裁判摘要：</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本案争议焦点为王玉霞使用“天皮糖张”商标是否合理，注册行为是否构成“以不正当手段抢先注册他人在先使用并有一定影响的商标”。争议商标与张学礼在先使用并有一定影响的“皮糖张”商标构成使用在相同或类似商品上的近似商标，二者在市场上的共存容易造成相关公众的混淆误认。王玉霞作为张学礼的前儿媳，明知“皮糖张”在先使用的事实，抢先申请注册争议商标的行为违反了</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商标法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第</a:t>
            </a:r>
            <a:r>
              <a:rPr lang="en-US" altLang="zh-CN" sz="2400" dirty="0">
                <a:latin typeface="黑体" panose="02010609060101010101" pitchFamily="49" charset="-122"/>
                <a:ea typeface="黑体" panose="02010609060101010101" pitchFamily="49" charset="-122"/>
              </a:rPr>
              <a:t>31</a:t>
            </a:r>
            <a:r>
              <a:rPr lang="zh-CN" altLang="en-US" sz="2400" dirty="0">
                <a:latin typeface="黑体" panose="02010609060101010101" pitchFamily="49" charset="-122"/>
                <a:ea typeface="黑体" panose="02010609060101010101" pitchFamily="49" charset="-122"/>
              </a:rPr>
              <a:t>条的规定，商评委裁定撤销该注册商标并无不当。</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6" y="1549793"/>
            <a:ext cx="8841358" cy="4597862"/>
          </a:xfrm>
          <a:prstGeom prst="rect">
            <a:avLst/>
          </a:prstGeom>
          <a:noFill/>
        </p:spPr>
        <p:txBody>
          <a:bodyPr wrap="square" rtlCol="0">
            <a:spAutoFit/>
          </a:bodyPr>
          <a:lstStyle/>
          <a:p>
            <a:pPr algn="just" hangingPunct="0">
              <a:lnSpc>
                <a:spcPct val="150000"/>
              </a:lnSpc>
            </a:pPr>
            <a:r>
              <a:rPr lang="zh-CN" altLang="en-US" dirty="0">
                <a:latin typeface="黑体" panose="02010609060101010101" pitchFamily="49" charset="-122"/>
                <a:ea typeface="黑体" panose="02010609060101010101" pitchFamily="49" charset="-122"/>
              </a:rPr>
              <a:t>复审在商标法上称为商标评审。按照商标法的规定，商评委受理的复审案件包括以下几种：</a:t>
            </a:r>
            <a:endParaRPr lang="en-US" altLang="zh-CN" dirty="0">
              <a:latin typeface="黑体" panose="02010609060101010101" pitchFamily="49" charset="-122"/>
              <a:ea typeface="黑体" panose="02010609060101010101" pitchFamily="49" charset="-122"/>
            </a:endParaRPr>
          </a:p>
          <a:p>
            <a:pPr algn="just" hangingPunct="0">
              <a:lnSpc>
                <a:spcPct val="15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）注册申请人对商标局在注册审查阶段作出的驳回注册申请的决定不服的，简称为驳回申请复审。</a:t>
            </a:r>
            <a:endParaRPr lang="en-US" altLang="zh-CN" dirty="0">
              <a:latin typeface="黑体" panose="02010609060101010101" pitchFamily="49" charset="-122"/>
              <a:ea typeface="黑体" panose="02010609060101010101" pitchFamily="49" charset="-122"/>
            </a:endParaRPr>
          </a:p>
          <a:p>
            <a:pPr algn="just" hangingPunct="0">
              <a:lnSpc>
                <a:spcPct val="15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）被异议人（注册申请人）对商标局在异议程序中作出的不予注册决定不服的，简称为不予注册决定复审。</a:t>
            </a:r>
            <a:endParaRPr lang="en-US" altLang="zh-CN" dirty="0">
              <a:latin typeface="黑体" panose="02010609060101010101" pitchFamily="49" charset="-122"/>
              <a:ea typeface="黑体" panose="02010609060101010101" pitchFamily="49" charset="-122"/>
            </a:endParaRPr>
          </a:p>
          <a:p>
            <a:pPr algn="just" hangingPunct="0">
              <a:lnSpc>
                <a:spcPct val="15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）当事人对商标局依职权作出的商标注册无效决定不服的，简称为无效决定复审。</a:t>
            </a:r>
            <a:endParaRPr lang="en-US" altLang="zh-CN" dirty="0">
              <a:latin typeface="黑体" panose="02010609060101010101" pitchFamily="49" charset="-122"/>
              <a:ea typeface="黑体" panose="02010609060101010101" pitchFamily="49" charset="-122"/>
            </a:endParaRPr>
          </a:p>
          <a:p>
            <a:pPr algn="just" hangingPunct="0">
              <a:lnSpc>
                <a:spcPct val="15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）当事人对商标局在商标管理过程中作出的撤销或不撤销注册商标决定不服的，简称为撤销决定复审。</a:t>
            </a:r>
            <a:endParaRPr lang="en-US" altLang="zh-CN" dirty="0">
              <a:latin typeface="黑体" panose="02010609060101010101" pitchFamily="49" charset="-122"/>
              <a:ea typeface="黑体" panose="02010609060101010101" pitchFamily="49" charset="-122"/>
            </a:endParaRPr>
          </a:p>
          <a:p>
            <a:pPr algn="just" hangingPunct="0">
              <a:lnSpc>
                <a:spcPct val="150000"/>
              </a:lnSpc>
            </a:pPr>
            <a:r>
              <a:rPr lang="zh-CN" altLang="en-US" dirty="0">
                <a:latin typeface="黑体" panose="02010609060101010101" pitchFamily="49" charset="-122"/>
                <a:ea typeface="黑体" panose="02010609060101010101" pitchFamily="49" charset="-122"/>
              </a:rPr>
              <a:t>    作为商标注册程序的复审，仅指（</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）两种。</a:t>
            </a:r>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四、复审</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9" y="1983498"/>
            <a:ext cx="8813420" cy="2636299"/>
          </a:xfrm>
          <a:prstGeom prst="rect">
            <a:avLst/>
          </a:prstGeom>
          <a:noFill/>
        </p:spPr>
        <p:txBody>
          <a:bodyPr wrap="square" rtlCol="0">
            <a:spAutoFit/>
          </a:bodyPr>
          <a:lstStyle/>
          <a:p>
            <a:pPr hangingPunct="0"/>
            <a:endParaRPr lang="en-US" altLang="zh-CN" sz="2000" b="1" dirty="0"/>
          </a:p>
          <a:p>
            <a:pPr algn="just" hangingPunct="0">
              <a:lnSpc>
                <a:spcPct val="150000"/>
              </a:lnSpc>
            </a:pPr>
            <a:r>
              <a:rPr lang="zh-CN" altLang="en-US" sz="2000" dirty="0">
                <a:latin typeface="黑体" panose="02010609060101010101" pitchFamily="49" charset="-122"/>
                <a:ea typeface="黑体" panose="02010609060101010101" pitchFamily="49" charset="-122"/>
              </a:rPr>
              <a:t>    复审是向注册申请人、异议人提供的一种救济程序，是由商评委根据当事人的申请，对商标局的相关决定进行审查，纠正商标局关于商标注册、异议决定中的失误的程序，对于提高商标注册质量、保护当事人和相关公众的利益，具有重要的意义。</a:t>
            </a:r>
          </a:p>
          <a:p>
            <a:pPr algn="just" hangingPunct="0">
              <a:lnSpc>
                <a:spcPct val="150000"/>
              </a:lnSpc>
            </a:pPr>
            <a:endParaRPr lang="zh-CN" altLang="en-US" sz="2000" dirty="0">
              <a:latin typeface="黑体" panose="02010609060101010101" pitchFamily="49" charset="-122"/>
              <a:ea typeface="黑体" panose="02010609060101010101" pitchFamily="49"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商标权取得的基本原则</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8" y="1765798"/>
            <a:ext cx="8676945" cy="3713517"/>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使用取得商标权的原则是指商标在商业活动中的真实使用是取得商标权的根据，注册仅是享有商标权的初步证据。</a:t>
            </a:r>
            <a:endParaRPr lang="en-US" altLang="zh-CN" sz="2000"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    例如，美国是采取商标权使用取得原则的国家。</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1988</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年之前，美国商标法规定未实际使用的商标注册申请不被接受。</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1988</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年修法以后，未实际使用的商标只要声明使用意图也可以接受申请，但申请人必须在规定的期限内提交实际使用的证据，专利商标局才进行审查，超过期限没有提交实际使用证据的，申请失效。注册申请构成对该商标的推定使用，授予其在申请注册的商品或服务上全国有效的优先权。 </a:t>
            </a:r>
          </a:p>
        </p:txBody>
      </p:sp>
      <p:sp>
        <p:nvSpPr>
          <p:cNvPr id="7" name="矩形 6"/>
          <p:cNvSpPr/>
          <p:nvPr/>
        </p:nvSpPr>
        <p:spPr>
          <a:xfrm>
            <a:off x="2073290" y="1242578"/>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一、使用取得商标权的原则</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五、司法审查</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
        <p:nvSpPr>
          <p:cNvPr id="2" name="矩形 1"/>
          <p:cNvSpPr/>
          <p:nvPr/>
        </p:nvSpPr>
        <p:spPr>
          <a:xfrm>
            <a:off x="3169920" y="2062600"/>
            <a:ext cx="8117840" cy="3048720"/>
          </a:xfrm>
          <a:prstGeom prst="rect">
            <a:avLst/>
          </a:prstGeom>
        </p:spPr>
        <p:txBody>
          <a:bodyPr wrap="square">
            <a:spAutoFit/>
          </a:bodyPr>
          <a:lstStyle/>
          <a:p>
            <a:pPr indent="360680" algn="just" hangingPunct="0">
              <a:lnSpc>
                <a:spcPts val="2570"/>
              </a:lnSpc>
              <a:spcAft>
                <a:spcPts val="0"/>
              </a:spcAft>
            </a:pPr>
            <a:r>
              <a:rPr lang="en-US" altLang="zh-CN" kern="100" spc="10" dirty="0">
                <a:latin typeface="黑体" panose="02010609060101010101" pitchFamily="49" charset="-122"/>
                <a:ea typeface="黑体" panose="02010609060101010101" pitchFamily="49" charset="-122"/>
                <a:cs typeface="Times New Roman" panose="02020603050405020304" pitchFamily="18" charset="0"/>
              </a:rPr>
              <a:t> 2001</a:t>
            </a:r>
            <a:r>
              <a:rPr lang="zh-CN" altLang="zh-CN" kern="100" spc="10" dirty="0">
                <a:latin typeface="黑体" panose="02010609060101010101" pitchFamily="49" charset="-122"/>
                <a:ea typeface="黑体" panose="02010609060101010101" pitchFamily="49" charset="-122"/>
                <a:cs typeface="Times New Roman" panose="02020603050405020304" pitchFamily="18" charset="0"/>
              </a:rPr>
              <a:t>年修订的《商标法》取消了商评委终局决定、裁定的权力，赋予当事人向人民法院起诉的权利。当事人对商评委驳回注册申请复审裁定和不予注册决定复审裁定不服的，可以自接到通知之日起</a:t>
            </a:r>
            <a:r>
              <a:rPr lang="en-US" altLang="zh-CN" kern="100" spc="10" dirty="0">
                <a:latin typeface="黑体" panose="02010609060101010101" pitchFamily="49" charset="-122"/>
                <a:ea typeface="黑体" panose="02010609060101010101" pitchFamily="49" charset="-122"/>
                <a:cs typeface="Times New Roman" panose="02020603050405020304" pitchFamily="18" charset="0"/>
              </a:rPr>
              <a:t>30</a:t>
            </a:r>
            <a:r>
              <a:rPr lang="zh-CN" altLang="zh-CN" kern="100" spc="10" dirty="0">
                <a:latin typeface="黑体" panose="02010609060101010101" pitchFamily="49" charset="-122"/>
                <a:ea typeface="黑体" panose="02010609060101010101" pitchFamily="49" charset="-122"/>
                <a:cs typeface="Times New Roman" panose="02020603050405020304" pitchFamily="18" charset="0"/>
              </a:rPr>
              <a:t>日内向北京知识产权法院起诉。</a:t>
            </a:r>
            <a:endParaRPr lang="en-US" altLang="zh-CN" kern="100" spc="10" dirty="0">
              <a:latin typeface="黑体" panose="02010609060101010101" pitchFamily="49" charset="-122"/>
              <a:ea typeface="黑体" panose="02010609060101010101" pitchFamily="49" charset="-122"/>
              <a:cs typeface="Times New Roman" panose="02020603050405020304" pitchFamily="18" charset="0"/>
            </a:endParaRPr>
          </a:p>
          <a:p>
            <a:pPr indent="360680" algn="just" hangingPunct="0">
              <a:lnSpc>
                <a:spcPts val="2570"/>
              </a:lnSpc>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360680" algn="just" hangingPunct="0">
              <a:lnSpc>
                <a:spcPts val="2570"/>
              </a:lnSpc>
              <a:spcAft>
                <a:spcPts val="0"/>
              </a:spcAft>
            </a:pPr>
            <a:r>
              <a:rPr lang="en-US" altLang="zh-CN" kern="100" spc="10" dirty="0">
                <a:latin typeface="黑体" panose="02010609060101010101" pitchFamily="49" charset="-122"/>
                <a:ea typeface="黑体" panose="02010609060101010101" pitchFamily="49" charset="-122"/>
                <a:cs typeface="Times New Roman" panose="02020603050405020304" pitchFamily="18" charset="0"/>
              </a:rPr>
              <a:t> </a:t>
            </a:r>
            <a:r>
              <a:rPr lang="zh-CN" altLang="zh-CN" kern="100" spc="10" dirty="0">
                <a:latin typeface="黑体" panose="02010609060101010101" pitchFamily="49" charset="-122"/>
                <a:ea typeface="黑体" panose="02010609060101010101" pitchFamily="49" charset="-122"/>
                <a:cs typeface="Times New Roman" panose="02020603050405020304" pitchFamily="18" charset="0"/>
              </a:rPr>
              <a:t>综上所述，一件商标注册，从申请到最终核准注册，要经过</a:t>
            </a:r>
            <a:r>
              <a:rPr lang="zh-CN" altLang="zh-CN" kern="100" spc="1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申请、初步审定公告、异议、复审和司法审查</a:t>
            </a:r>
            <a:r>
              <a:rPr lang="en-US" altLang="zh-CN" kern="100" spc="1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5</a:t>
            </a:r>
            <a:r>
              <a:rPr lang="zh-CN" altLang="zh-CN" kern="100" spc="10" dirty="0">
                <a:solidFill>
                  <a:srgbClr val="7030A0"/>
                </a:solidFill>
                <a:latin typeface="黑体" panose="02010609060101010101" pitchFamily="49" charset="-122"/>
                <a:ea typeface="黑体" panose="02010609060101010101" pitchFamily="49" charset="-122"/>
                <a:cs typeface="Times New Roman" panose="02020603050405020304" pitchFamily="18" charset="0"/>
              </a:rPr>
              <a:t>道程序</a:t>
            </a:r>
            <a:r>
              <a:rPr lang="zh-CN" altLang="zh-CN" kern="100" spc="10" dirty="0">
                <a:latin typeface="黑体" panose="02010609060101010101" pitchFamily="49" charset="-122"/>
                <a:ea typeface="黑体" panose="02010609060101010101" pitchFamily="49" charset="-122"/>
                <a:cs typeface="Times New Roman" panose="02020603050405020304" pitchFamily="18" charset="0"/>
              </a:rPr>
              <a:t>。当然，大多数申请不需要走完全部程序。即便这样，我国的商标注册审查程序仍然过于复杂冗长，导致注册周期过长，不能适应市场经济发展的需要，有改革、简化的必要。</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商标权消灭</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082708" y="1560005"/>
            <a:ext cx="8676945" cy="5013360"/>
          </a:xfrm>
          <a:prstGeom prst="rect">
            <a:avLst/>
          </a:prstGeom>
          <a:noFill/>
        </p:spPr>
        <p:txBody>
          <a:bodyPr wrap="square" rtlCol="0">
            <a:spAutoFit/>
          </a:bodyPr>
          <a:lstStyle/>
          <a:p>
            <a:pPr algn="just" hangingPunct="0">
              <a:lnSpc>
                <a:spcPct val="150000"/>
              </a:lnSpc>
            </a:pPr>
            <a:r>
              <a:rPr lang="zh-CN" altLang="zh-CN" b="1" dirty="0"/>
              <a:t>（一）注册商标的有效期和续展注册</a:t>
            </a:r>
            <a:endParaRPr lang="en-US" altLang="zh-CN" b="1" dirty="0"/>
          </a:p>
          <a:p>
            <a:pPr algn="just" hangingPunct="0">
              <a:lnSpc>
                <a:spcPct val="15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39</a:t>
            </a:r>
            <a:r>
              <a:rPr lang="zh-CN" altLang="en-US" dirty="0">
                <a:latin typeface="黑体" panose="02010609060101010101" pitchFamily="49" charset="-122"/>
                <a:ea typeface="黑体" panose="02010609060101010101" pitchFamily="49" charset="-122"/>
              </a:rPr>
              <a:t>条和第</a:t>
            </a:r>
            <a:r>
              <a:rPr lang="en-US" altLang="zh-CN" dirty="0">
                <a:latin typeface="黑体" panose="02010609060101010101" pitchFamily="49" charset="-122"/>
                <a:ea typeface="黑体" panose="02010609060101010101" pitchFamily="49" charset="-122"/>
              </a:rPr>
              <a:t>40</a:t>
            </a:r>
            <a:r>
              <a:rPr lang="zh-CN" altLang="en-US" dirty="0">
                <a:latin typeface="黑体" panose="02010609060101010101" pitchFamily="49" charset="-122"/>
                <a:ea typeface="黑体" panose="02010609060101010101" pitchFamily="49" charset="-122"/>
              </a:rPr>
              <a:t>条规定：注册商标的有效期为</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年，自核准注册之日起计算。注册商标有效期满，需要继续使用的，应当在期满前</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个月内按照规定办理续展手续；在此期间未能办理的，可以给予</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个月的宽展期。宽展期满仍未办理的，注销其注册商标。每次续展注册的有效期为</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年。</a:t>
            </a:r>
          </a:p>
          <a:p>
            <a:pPr algn="just" hangingPunct="0">
              <a:lnSpc>
                <a:spcPct val="150000"/>
              </a:lnSpc>
            </a:pPr>
            <a:r>
              <a:rPr lang="zh-CN" altLang="zh-CN" b="1" dirty="0"/>
              <a:t>（二）注册商标的注销</a:t>
            </a:r>
            <a:endParaRPr lang="zh-CN" altLang="zh-CN" dirty="0"/>
          </a:p>
          <a:p>
            <a:pPr algn="just">
              <a:lnSpc>
                <a:spcPct val="150000"/>
              </a:lnSpc>
            </a:pPr>
            <a:r>
              <a:rPr lang="zh-CN" altLang="en-US"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注销是指商标局基于法定原因行使职权而使注册商标专用权归于消灭的行为。在下列两种情况下，商标局可以注销注册商标：（</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）商标注册人可以申请注销其注册商标。商标注册人可能基于某些原因不愿再维持其商标的注册。（</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）未及时办理续展手续会导致注册商标被注销。注册商标的有效期为</a:t>
            </a:r>
            <a:r>
              <a:rPr lang="en-US" altLang="zh-CN" dirty="0">
                <a:latin typeface="黑体" panose="02010609060101010101" pitchFamily="49" charset="-122"/>
                <a:ea typeface="黑体" panose="02010609060101010101" pitchFamily="49" charset="-122"/>
              </a:rPr>
              <a:t>10</a:t>
            </a:r>
            <a:r>
              <a:rPr lang="zh-CN" altLang="zh-CN" dirty="0">
                <a:latin typeface="黑体" panose="02010609060101010101" pitchFamily="49" charset="-122"/>
                <a:ea typeface="黑体" panose="02010609060101010101" pitchFamily="49" charset="-122"/>
              </a:rPr>
              <a:t>年。如果商标注册人未在注册商标有效期满前</a:t>
            </a:r>
            <a:r>
              <a:rPr lang="en-US" altLang="zh-CN" dirty="0">
                <a:latin typeface="黑体" panose="02010609060101010101" pitchFamily="49" charset="-122"/>
                <a:ea typeface="黑体" panose="02010609060101010101" pitchFamily="49" charset="-122"/>
              </a:rPr>
              <a:t>12</a:t>
            </a:r>
            <a:r>
              <a:rPr lang="zh-CN" altLang="zh-CN" dirty="0">
                <a:latin typeface="黑体" panose="02010609060101010101" pitchFamily="49" charset="-122"/>
                <a:ea typeface="黑体" panose="02010609060101010101" pitchFamily="49" charset="-122"/>
              </a:rPr>
              <a:t>个月内及</a:t>
            </a: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个月的宽展期办理续展手续，注册商标将会被商标局注销。</a:t>
            </a:r>
          </a:p>
        </p:txBody>
      </p:sp>
      <p:sp>
        <p:nvSpPr>
          <p:cNvPr id="7" name="矩形 6"/>
          <p:cNvSpPr/>
          <p:nvPr/>
        </p:nvSpPr>
        <p:spPr>
          <a:xfrm>
            <a:off x="1617011" y="1059508"/>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一、注册商标的注销 </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商标权消灭</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17011" y="1059508"/>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二、注册商标的撤销  </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第三节</a:t>
            </a:r>
          </a:p>
        </p:txBody>
      </p:sp>
      <p:sp>
        <p:nvSpPr>
          <p:cNvPr id="2" name="矩形 1"/>
          <p:cNvSpPr/>
          <p:nvPr/>
        </p:nvSpPr>
        <p:spPr>
          <a:xfrm>
            <a:off x="3047999" y="1681108"/>
            <a:ext cx="8885381" cy="3251852"/>
          </a:xfrm>
          <a:prstGeom prst="rect">
            <a:avLst/>
          </a:prstGeom>
        </p:spPr>
        <p:txBody>
          <a:bodyPr wrap="square">
            <a:spAutoFit/>
          </a:bodyPr>
          <a:lstStyle/>
          <a:p>
            <a:pPr algn="just">
              <a:lnSpc>
                <a:spcPct val="150000"/>
              </a:lnSpc>
            </a:pPr>
            <a:r>
              <a:rPr lang="zh-CN" altLang="en-US" sz="2000" dirty="0">
                <a:latin typeface="黑体" panose="02010609060101010101" pitchFamily="49" charset="-122"/>
                <a:ea typeface="黑体" panose="02010609060101010101" pitchFamily="49" charset="-122"/>
              </a:rPr>
              <a:t>    商标在获得注册之后，如果无正当理由连续</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年不使用，或显著性退化，或注册人擅自改变注册商标或注册事项，该注册商标可以被撤销。需要注意的是，“宣告无效”与“撤销”针对的情形不同。对前者而言，商标在申请注册时就存在拒绝注册的绝对理由或相对理由，本来就不应当获得注册。而对后者而言，商标注册是没有问题的，但在使用注册商标的过程中，发生了可导致撤销的法定情形。</a:t>
            </a:r>
            <a:endParaRPr lang="en-US" altLang="zh-CN" sz="2000" dirty="0">
              <a:latin typeface="黑体" panose="02010609060101010101" pitchFamily="49" charset="-122"/>
              <a:ea typeface="黑体" panose="02010609060101010101" pitchFamily="49" charset="-122"/>
            </a:endParaRPr>
          </a:p>
          <a:p>
            <a:pPr algn="just">
              <a:lnSpc>
                <a:spcPct val="150000"/>
              </a:lnSpc>
            </a:pPr>
            <a:r>
              <a:rPr lang="en-US" altLang="zh-CN" sz="2000" dirty="0">
                <a:latin typeface="黑体" panose="02010609060101010101" pitchFamily="49" charset="-122"/>
                <a:ea typeface="黑体" panose="02010609060101010101" pitchFamily="49" charset="-122"/>
              </a:rPr>
              <a:t>    2001</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商标权消灭</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617011" y="1059508"/>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三、注册商标的撤销  </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第三节</a:t>
            </a:r>
          </a:p>
        </p:txBody>
      </p:sp>
      <p:sp>
        <p:nvSpPr>
          <p:cNvPr id="2" name="矩形 1"/>
          <p:cNvSpPr/>
          <p:nvPr/>
        </p:nvSpPr>
        <p:spPr>
          <a:xfrm>
            <a:off x="3048000" y="1582728"/>
            <a:ext cx="8885381" cy="4235775"/>
          </a:xfrm>
          <a:prstGeom prst="rect">
            <a:avLst/>
          </a:prstGeom>
        </p:spPr>
        <p:txBody>
          <a:bodyPr wrap="square">
            <a:spAutoFit/>
          </a:bodyPr>
          <a:lstStyle/>
          <a:p>
            <a:pPr algn="just">
              <a:lnSpc>
                <a:spcPct val="150000"/>
              </a:lnSpc>
            </a:pPr>
            <a:r>
              <a:rPr lang="zh-CN" altLang="zh-CN" b="1" dirty="0"/>
              <a:t>（一）因连续</a:t>
            </a:r>
            <a:r>
              <a:rPr lang="en-US" altLang="zh-CN" b="1" dirty="0"/>
              <a:t>3</a:t>
            </a:r>
            <a:r>
              <a:rPr lang="zh-CN" altLang="zh-CN" b="1" dirty="0"/>
              <a:t>年不使用而撤销</a:t>
            </a:r>
            <a:endParaRPr lang="zh-CN" altLang="zh-CN" dirty="0"/>
          </a:p>
          <a:p>
            <a:pPr algn="just">
              <a:lnSpc>
                <a:spcPct val="150000"/>
              </a:lnSpc>
            </a:pPr>
            <a:r>
              <a:rPr lang="zh-CN" altLang="en-US" sz="1600" dirty="0">
                <a:latin typeface="黑体" panose="02010609060101010101" pitchFamily="49" charset="-122"/>
                <a:ea typeface="黑体" panose="02010609060101010101" pitchFamily="49" charset="-122"/>
              </a:rPr>
              <a:t>    我国</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商标法</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49</a:t>
            </a:r>
            <a:r>
              <a:rPr lang="zh-CN" altLang="en-US" sz="1600" dirty="0">
                <a:latin typeface="黑体" panose="02010609060101010101" pitchFamily="49" charset="-122"/>
                <a:ea typeface="黑体" panose="02010609060101010101" pitchFamily="49" charset="-122"/>
              </a:rPr>
              <a:t>条第</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款规定：没有正当理由连续</a:t>
            </a: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年不使用的，任何单位或者个人可以向商标局申请撤销该注册商标。</a:t>
            </a:r>
          </a:p>
          <a:p>
            <a:pPr algn="just">
              <a:lnSpc>
                <a:spcPct val="150000"/>
              </a:lnSpc>
            </a:pPr>
            <a:r>
              <a:rPr lang="zh-CN" altLang="zh-CN" b="1" dirty="0"/>
              <a:t>（二）因商标成为通用名称而撤销</a:t>
            </a:r>
            <a:endParaRPr lang="en-US" altLang="zh-CN" b="1" dirty="0"/>
          </a:p>
          <a:p>
            <a:pPr algn="just">
              <a:lnSpc>
                <a:spcPct val="150000"/>
              </a:lnSpc>
            </a:pP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商标法</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49</a:t>
            </a:r>
            <a:r>
              <a:rPr lang="zh-CN" altLang="en-US" sz="1600" dirty="0">
                <a:latin typeface="黑体" panose="02010609060101010101" pitchFamily="49" charset="-122"/>
                <a:ea typeface="黑体" panose="02010609060101010101" pitchFamily="49" charset="-122"/>
              </a:rPr>
              <a:t>条第</a:t>
            </a:r>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款规定：注册商标成为其核定使用的商品的通用名称的，任何单位或者个人可以向商标局申请撤销该注册商标。</a:t>
            </a:r>
            <a:endParaRPr lang="en-US" altLang="zh-CN" sz="1600" dirty="0">
              <a:latin typeface="黑体" panose="02010609060101010101" pitchFamily="49" charset="-122"/>
              <a:ea typeface="黑体" panose="02010609060101010101" pitchFamily="49" charset="-122"/>
            </a:endParaRPr>
          </a:p>
          <a:p>
            <a:pPr algn="just">
              <a:lnSpc>
                <a:spcPct val="150000"/>
              </a:lnSpc>
            </a:pPr>
            <a:r>
              <a:rPr lang="zh-CN" altLang="zh-CN" b="1" dirty="0"/>
              <a:t>（三）擅自改变注册商标或注册事项</a:t>
            </a:r>
            <a:endParaRPr lang="zh-CN" altLang="zh-CN" dirty="0"/>
          </a:p>
          <a:p>
            <a:pPr algn="just">
              <a:lnSpc>
                <a:spcPct val="150000"/>
              </a:lnSpc>
            </a:pPr>
            <a:r>
              <a:rPr lang="zh-CN" altLang="en-US" sz="1600" dirty="0">
                <a:latin typeface="黑体" panose="02010609060101010101" pitchFamily="49" charset="-122"/>
                <a:ea typeface="黑体" panose="02010609060101010101" pitchFamily="49" charset="-122"/>
              </a:rPr>
              <a:t>    </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商标法</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49</a:t>
            </a:r>
            <a:r>
              <a:rPr lang="zh-CN" altLang="en-US" sz="1600" dirty="0">
                <a:latin typeface="黑体" panose="02010609060101010101" pitchFamily="49" charset="-122"/>
                <a:ea typeface="黑体" panose="02010609060101010101" pitchFamily="49" charset="-122"/>
              </a:rPr>
              <a:t>条规定：自行改变注册商标的，自行改变注册商标的注册人名义、地址或者其他注册事项的，由地方工商行政管理部门责令限期改正，期满不改正的，由商标局撤销其注册商标。</a:t>
            </a:r>
          </a:p>
          <a:p>
            <a:pPr algn="just">
              <a:lnSpc>
                <a:spcPct val="150000"/>
              </a:lnSpc>
            </a:pPr>
            <a:r>
              <a:rPr lang="zh-CN" altLang="en-US" sz="1600" dirty="0">
                <a:latin typeface="黑体" panose="02010609060101010101" pitchFamily="49" charset="-122"/>
                <a:ea typeface="黑体" panose="02010609060101010101" pitchFamily="49" charset="-122"/>
              </a:rPr>
              <a:t>    </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商标权消灭</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082708" y="1847904"/>
            <a:ext cx="8676945" cy="2790187"/>
          </a:xfrm>
          <a:prstGeom prst="rect">
            <a:avLst/>
          </a:prstGeom>
          <a:noFill/>
        </p:spPr>
        <p:txBody>
          <a:bodyPr wrap="square" rtlCol="0">
            <a:spAutoFit/>
          </a:bodyPr>
          <a:lstStyle/>
          <a:p>
            <a:pPr algn="just" hangingPunct="0">
              <a:lnSpc>
                <a:spcPct val="150000"/>
              </a:lnSpc>
            </a:pPr>
            <a:r>
              <a:rPr lang="zh-CN" altLang="en-US" sz="2000" dirty="0">
                <a:latin typeface="黑体" panose="02010609060101010101" pitchFamily="49" charset="-122"/>
                <a:ea typeface="黑体" panose="02010609060101010101" pitchFamily="49" charset="-122"/>
              </a:rPr>
              <a:t>    注册商标的无效是指商标在注册时就存在拒绝注册的绝对理由或相对理由，本来不应获得注册，依具体事由在商标局主动发现或经他人申请之后，由商标局或商标评审委员会宣告该注册商标无效，使商标专用权归于无效。</a:t>
            </a:r>
            <a:endParaRPr lang="en-US" altLang="zh-CN" sz="2000" dirty="0">
              <a:latin typeface="黑体" panose="02010609060101010101" pitchFamily="49" charset="-122"/>
              <a:ea typeface="黑体" panose="02010609060101010101" pitchFamily="49" charset="-122"/>
            </a:endParaRPr>
          </a:p>
          <a:p>
            <a:pPr algn="just" hangingPunct="0">
              <a:lnSpc>
                <a:spcPct val="150000"/>
              </a:lnSpc>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我国商标法</a:t>
            </a:r>
            <a:r>
              <a:rPr lang="en-US" altLang="zh-CN" sz="2000" dirty="0">
                <a:latin typeface="黑体" panose="02010609060101010101" pitchFamily="49" charset="-122"/>
                <a:ea typeface="黑体" panose="02010609060101010101" pitchFamily="49" charset="-122"/>
              </a:rPr>
              <a:t>1993</a:t>
            </a:r>
            <a:r>
              <a:rPr lang="zh-CN" altLang="en-US" sz="2000" dirty="0">
                <a:latin typeface="黑体" panose="02010609060101010101" pitchFamily="49" charset="-122"/>
                <a:ea typeface="黑体" panose="02010609060101010101" pitchFamily="49" charset="-122"/>
              </a:rPr>
              <a:t>年修订时将违反绝对禁止条件、或者是以欺骗手段或者其他不正当手段取得注册的商标按撤销程序处理，称为“注册商标争议的裁定”。</a:t>
            </a:r>
            <a:r>
              <a:rPr lang="en-US" altLang="zh-CN" sz="2000" dirty="0">
                <a:latin typeface="黑体" panose="02010609060101010101" pitchFamily="49" charset="-122"/>
                <a:ea typeface="黑体" panose="02010609060101010101" pitchFamily="49" charset="-122"/>
              </a:rPr>
              <a:t>2013</a:t>
            </a:r>
            <a:r>
              <a:rPr lang="zh-CN" altLang="en-US" sz="2000" dirty="0">
                <a:latin typeface="黑体" panose="02010609060101010101" pitchFamily="49" charset="-122"/>
                <a:ea typeface="黑体" panose="02010609060101010101" pitchFamily="49" charset="-122"/>
              </a:rPr>
              <a:t>年修订商标法将此章规则改为“注册商标的宣告无效”。</a:t>
            </a:r>
            <a:endParaRPr lang="en-US" altLang="zh-CN" sz="2000" dirty="0">
              <a:latin typeface="黑体" panose="02010609060101010101" pitchFamily="49" charset="-122"/>
              <a:ea typeface="黑体" panose="02010609060101010101" pitchFamily="49" charset="-122"/>
            </a:endParaRPr>
          </a:p>
        </p:txBody>
      </p:sp>
      <p:sp>
        <p:nvSpPr>
          <p:cNvPr id="7" name="矩形 6"/>
          <p:cNvSpPr/>
          <p:nvPr/>
        </p:nvSpPr>
        <p:spPr>
          <a:xfrm>
            <a:off x="1617011" y="1059508"/>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三、注册商标的无效 </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第三节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商标权消灭</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第三节</a:t>
            </a:r>
          </a:p>
        </p:txBody>
      </p:sp>
      <p:sp>
        <p:nvSpPr>
          <p:cNvPr id="2" name="矩形 1"/>
          <p:cNvSpPr/>
          <p:nvPr/>
        </p:nvSpPr>
        <p:spPr>
          <a:xfrm>
            <a:off x="3047999" y="1681108"/>
            <a:ext cx="8885381" cy="4558940"/>
          </a:xfrm>
          <a:prstGeom prst="rect">
            <a:avLst/>
          </a:prstGeom>
        </p:spPr>
        <p:txBody>
          <a:bodyPr wrap="square">
            <a:spAutoFit/>
          </a:bodyPr>
          <a:lstStyle/>
          <a:p>
            <a:pPr>
              <a:lnSpc>
                <a:spcPct val="150000"/>
              </a:lnSpc>
            </a:pPr>
            <a:r>
              <a:rPr lang="zh-CN" altLang="en-US" sz="2000" b="1" dirty="0">
                <a:latin typeface="黑体" panose="02010609060101010101" pitchFamily="49" charset="-122"/>
                <a:ea typeface="黑体" panose="02010609060101010101" pitchFamily="49" charset="-122"/>
              </a:rPr>
              <a:t>（一）无效事由</a:t>
            </a:r>
          </a:p>
          <a:p>
            <a:pPr algn="just">
              <a:lnSpc>
                <a:spcPct val="150000"/>
              </a:lnSpc>
            </a:pPr>
            <a:r>
              <a:rPr lang="en-US" altLang="zh-CN" sz="1600" dirty="0">
                <a:latin typeface="黑体" panose="02010609060101010101" pitchFamily="49" charset="-122"/>
                <a:ea typeface="黑体" panose="02010609060101010101" pitchFamily="49" charset="-122"/>
              </a:rPr>
              <a:t>1. </a:t>
            </a:r>
            <a:r>
              <a:rPr lang="zh-CN" altLang="en-US" sz="1600" dirty="0">
                <a:solidFill>
                  <a:srgbClr val="FF0000"/>
                </a:solidFill>
                <a:latin typeface="黑体" panose="02010609060101010101" pitchFamily="49" charset="-122"/>
                <a:ea typeface="黑体" panose="02010609060101010101" pitchFamily="49" charset="-122"/>
              </a:rPr>
              <a:t>存在拒绝注册的绝对理由</a:t>
            </a:r>
            <a:r>
              <a:rPr lang="zh-CN" altLang="en-US" sz="1600" dirty="0">
                <a:latin typeface="黑体" panose="02010609060101010101" pitchFamily="49" charset="-122"/>
                <a:ea typeface="黑体" panose="02010609060101010101" pitchFamily="49" charset="-122"/>
              </a:rPr>
              <a:t>：如果注册商标在注册时，就存在拒绝注册的绝对理由，也即违反</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商标法</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10</a:t>
            </a:r>
            <a:r>
              <a:rPr lang="zh-CN" altLang="en-US" sz="1600" dirty="0">
                <a:latin typeface="黑体" panose="02010609060101010101" pitchFamily="49" charset="-122"/>
                <a:ea typeface="黑体" panose="02010609060101010101" pitchFamily="49" charset="-122"/>
              </a:rPr>
              <a:t>条（禁止特定内容违法的商标注册）、第</a:t>
            </a:r>
            <a:r>
              <a:rPr lang="en-US" altLang="zh-CN" sz="1600" dirty="0">
                <a:latin typeface="黑体" panose="02010609060101010101" pitchFamily="49" charset="-122"/>
                <a:ea typeface="黑体" panose="02010609060101010101" pitchFamily="49" charset="-122"/>
              </a:rPr>
              <a:t>11</a:t>
            </a:r>
            <a:r>
              <a:rPr lang="zh-CN" altLang="en-US" sz="1600" dirty="0">
                <a:latin typeface="黑体" panose="02010609060101010101" pitchFamily="49" charset="-122"/>
                <a:ea typeface="黑体" panose="02010609060101010101" pitchFamily="49" charset="-122"/>
              </a:rPr>
              <a:t>条（禁止缺乏显著性的商标注册）和第</a:t>
            </a:r>
            <a:r>
              <a:rPr lang="en-US" altLang="zh-CN" sz="1600" dirty="0">
                <a:latin typeface="黑体" panose="02010609060101010101" pitchFamily="49" charset="-122"/>
                <a:ea typeface="黑体" panose="02010609060101010101" pitchFamily="49" charset="-122"/>
              </a:rPr>
              <a:t>12</a:t>
            </a:r>
            <a:r>
              <a:rPr lang="zh-CN" altLang="en-US" sz="1600" dirty="0">
                <a:latin typeface="黑体" panose="02010609060101010101" pitchFamily="49" charset="-122"/>
                <a:ea typeface="黑体" panose="02010609060101010101" pitchFamily="49" charset="-122"/>
              </a:rPr>
              <a:t>条（禁止特定三维标志注册），或者是以欺骗手段或者其他不正当手段取得注册的，商标局可以依职权随时宣告该注册商标无效，没有时间限制。</a:t>
            </a:r>
          </a:p>
          <a:p>
            <a:pPr algn="just">
              <a:lnSpc>
                <a:spcPct val="150000"/>
              </a:lnSpc>
            </a:pPr>
            <a:r>
              <a:rPr lang="en-US" altLang="zh-CN" sz="1600" dirty="0">
                <a:latin typeface="黑体" panose="02010609060101010101" pitchFamily="49" charset="-122"/>
                <a:ea typeface="黑体" panose="02010609060101010101" pitchFamily="49" charset="-122"/>
              </a:rPr>
              <a:t>2. </a:t>
            </a:r>
            <a:r>
              <a:rPr lang="zh-CN" altLang="en-US" sz="1600" dirty="0">
                <a:solidFill>
                  <a:srgbClr val="FF0000"/>
                </a:solidFill>
                <a:latin typeface="黑体" panose="02010609060101010101" pitchFamily="49" charset="-122"/>
                <a:ea typeface="黑体" panose="02010609060101010101" pitchFamily="49" charset="-122"/>
              </a:rPr>
              <a:t>存在拒绝注册的相对理由</a:t>
            </a:r>
            <a:r>
              <a:rPr lang="zh-CN" altLang="en-US" sz="1600" dirty="0">
                <a:latin typeface="黑体" panose="02010609060101010101" pitchFamily="49" charset="-122"/>
                <a:ea typeface="黑体" panose="02010609060101010101" pitchFamily="49" charset="-122"/>
              </a:rPr>
              <a:t>：在先权利人或利害关系人如果认为注册商标在注册时就存在拒绝注册的相对理由，损害了自己的民事权利，也即认为商标注册违反了</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商标法</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第</a:t>
            </a:r>
            <a:r>
              <a:rPr lang="en-US" altLang="zh-CN" sz="1600" dirty="0">
                <a:latin typeface="黑体" panose="02010609060101010101" pitchFamily="49" charset="-122"/>
                <a:ea typeface="黑体" panose="02010609060101010101" pitchFamily="49" charset="-122"/>
              </a:rPr>
              <a:t>13</a:t>
            </a:r>
            <a:r>
              <a:rPr lang="zh-CN" altLang="en-US" sz="1600" dirty="0">
                <a:latin typeface="黑体" panose="02010609060101010101" pitchFamily="49" charset="-122"/>
                <a:ea typeface="黑体" panose="02010609060101010101" pitchFamily="49" charset="-122"/>
              </a:rPr>
              <a:t>条（禁止抢注驰名商标）、第</a:t>
            </a:r>
            <a:r>
              <a:rPr lang="en-US" altLang="zh-CN" sz="1600" dirty="0">
                <a:latin typeface="黑体" panose="02010609060101010101" pitchFamily="49" charset="-122"/>
                <a:ea typeface="黑体" panose="02010609060101010101" pitchFamily="49" charset="-122"/>
              </a:rPr>
              <a:t>15</a:t>
            </a:r>
            <a:r>
              <a:rPr lang="zh-CN" altLang="en-US" sz="1600" dirty="0">
                <a:latin typeface="黑体" panose="02010609060101010101" pitchFamily="49" charset="-122"/>
                <a:ea typeface="黑体" panose="02010609060101010101" pitchFamily="49" charset="-122"/>
              </a:rPr>
              <a:t>条（禁止代理人和代表人抢注）、第</a:t>
            </a:r>
            <a:r>
              <a:rPr lang="en-US" altLang="zh-CN" sz="1600" dirty="0">
                <a:latin typeface="黑体" panose="02010609060101010101" pitchFamily="49" charset="-122"/>
                <a:ea typeface="黑体" panose="02010609060101010101" pitchFamily="49" charset="-122"/>
              </a:rPr>
              <a:t>16</a:t>
            </a:r>
            <a:r>
              <a:rPr lang="zh-CN" altLang="en-US" sz="1600" dirty="0">
                <a:latin typeface="黑体" panose="02010609060101010101" pitchFamily="49" charset="-122"/>
                <a:ea typeface="黑体" panose="02010609060101010101" pitchFamily="49" charset="-122"/>
              </a:rPr>
              <a:t>条（禁止注册误导公众的地理标志）、第</a:t>
            </a:r>
            <a:r>
              <a:rPr lang="en-US" altLang="zh-CN" sz="1600" dirty="0">
                <a:latin typeface="黑体" panose="02010609060101010101" pitchFamily="49" charset="-122"/>
                <a:ea typeface="黑体" panose="02010609060101010101" pitchFamily="49" charset="-122"/>
              </a:rPr>
              <a:t>30</a:t>
            </a:r>
            <a:r>
              <a:rPr lang="zh-CN" altLang="en-US" sz="1600" dirty="0">
                <a:latin typeface="黑体" panose="02010609060101010101" pitchFamily="49" charset="-122"/>
                <a:ea typeface="黑体" panose="02010609060101010101" pitchFamily="49" charset="-122"/>
              </a:rPr>
              <a:t>条（禁止在相同或类似商品上注册与他人已注册商标或已初步审定的商标相同或近似的商标）、第</a:t>
            </a:r>
            <a:r>
              <a:rPr lang="en-US" altLang="zh-CN" sz="1600" dirty="0">
                <a:latin typeface="黑体" panose="02010609060101010101" pitchFamily="49" charset="-122"/>
                <a:ea typeface="黑体" panose="02010609060101010101" pitchFamily="49" charset="-122"/>
              </a:rPr>
              <a:t>31</a:t>
            </a:r>
            <a:r>
              <a:rPr lang="zh-CN" altLang="en-US" sz="1600" dirty="0">
                <a:latin typeface="黑体" panose="02010609060101010101" pitchFamily="49" charset="-122"/>
                <a:ea typeface="黑体" panose="02010609060101010101" pitchFamily="49" charset="-122"/>
              </a:rPr>
              <a:t>条（先申请原则）和第</a:t>
            </a:r>
            <a:r>
              <a:rPr lang="en-US" altLang="zh-CN" sz="1600" dirty="0">
                <a:latin typeface="黑体" panose="02010609060101010101" pitchFamily="49" charset="-122"/>
                <a:ea typeface="黑体" panose="02010609060101010101" pitchFamily="49" charset="-122"/>
              </a:rPr>
              <a:t>32</a:t>
            </a:r>
            <a:r>
              <a:rPr lang="zh-CN" altLang="en-US" sz="1600" dirty="0">
                <a:latin typeface="黑体" panose="02010609060101010101" pitchFamily="49" charset="-122"/>
                <a:ea typeface="黑体" panose="02010609060101010101" pitchFamily="49" charset="-122"/>
              </a:rPr>
              <a:t>条（禁止商标注册损害其他在先权利，禁止抢注特定未注册商标），可以请求商标评审委员会宣告该注册商标无效。除了恶意注册他人驰名商标的情形，在先权利人或利害关系人只能自商标注册之日起</a:t>
            </a:r>
            <a:r>
              <a:rPr lang="en-US" altLang="zh-CN" sz="1600" dirty="0">
                <a:latin typeface="黑体" panose="02010609060101010101" pitchFamily="49" charset="-122"/>
                <a:ea typeface="黑体" panose="02010609060101010101" pitchFamily="49" charset="-122"/>
              </a:rPr>
              <a:t>5</a:t>
            </a:r>
            <a:r>
              <a:rPr lang="zh-CN" altLang="en-US" sz="1600" dirty="0">
                <a:latin typeface="黑体" panose="02010609060101010101" pitchFamily="49" charset="-122"/>
                <a:ea typeface="黑体" panose="02010609060101010101" pitchFamily="49" charset="-122"/>
              </a:rPr>
              <a:t>年内请求商标评审委员会宣告该注册商标无效。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商标权消灭</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第三节</a:t>
            </a:r>
          </a:p>
        </p:txBody>
      </p:sp>
      <p:sp>
        <p:nvSpPr>
          <p:cNvPr id="2" name="矩形 1"/>
          <p:cNvSpPr/>
          <p:nvPr/>
        </p:nvSpPr>
        <p:spPr>
          <a:xfrm>
            <a:off x="2428525" y="1681108"/>
            <a:ext cx="9504856" cy="4228530"/>
          </a:xfrm>
          <a:prstGeom prst="rect">
            <a:avLst/>
          </a:prstGeom>
        </p:spPr>
        <p:txBody>
          <a:bodyPr wrap="square">
            <a:spAutoFit/>
          </a:bodyPr>
          <a:lstStyle/>
          <a:p>
            <a:pPr>
              <a:lnSpc>
                <a:spcPct val="150000"/>
              </a:lnSpc>
            </a:pPr>
            <a:r>
              <a:rPr lang="zh-CN" altLang="en-US" sz="2000" b="1" dirty="0">
                <a:latin typeface="黑体" panose="02010609060101010101" pitchFamily="49" charset="-122"/>
                <a:ea typeface="黑体" panose="02010609060101010101" pitchFamily="49" charset="-122"/>
              </a:rPr>
              <a:t>（二）无效的效力</a:t>
            </a:r>
          </a:p>
          <a:p>
            <a:pPr algn="just">
              <a:lnSpc>
                <a:spcPct val="150000"/>
              </a:lnSpc>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47</a:t>
            </a:r>
            <a:r>
              <a:rPr lang="zh-CN" altLang="en-US" dirty="0">
                <a:latin typeface="黑体" panose="02010609060101010101" pitchFamily="49" charset="-122"/>
                <a:ea typeface="黑体" panose="02010609060101010101" pitchFamily="49" charset="-122"/>
              </a:rPr>
              <a:t>条规定了注册商标被宣告无效的效力，注册商标被宣告无效后，该注册商标专用权视为自始即不存在。有关宣告注册商标无效的决定或者裁定，对于宣告无效前人民法院作出并已执行的商标侵权案件的判决、裁定、调解书和工商行政管理部门作出并已执行的商标侵权案件的处理决定，以及已经履行的商标转让或者使用许可合同不具有追溯力。</a:t>
            </a:r>
            <a:endParaRPr lang="en-US" altLang="zh-CN" dirty="0">
              <a:latin typeface="黑体" panose="02010609060101010101" pitchFamily="49" charset="-122"/>
              <a:ea typeface="黑体" panose="02010609060101010101" pitchFamily="49" charset="-122"/>
            </a:endParaRPr>
          </a:p>
          <a:p>
            <a:pPr algn="just">
              <a:lnSpc>
                <a:spcPct val="150000"/>
              </a:lnSpc>
            </a:pPr>
            <a:r>
              <a:rPr lang="zh-CN" altLang="en-US" dirty="0">
                <a:latin typeface="黑体" panose="02010609060101010101" pitchFamily="49" charset="-122"/>
                <a:ea typeface="黑体" panose="02010609060101010101" pitchFamily="49" charset="-122"/>
              </a:rPr>
              <a:t>    但是，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47</a:t>
            </a:r>
            <a:r>
              <a:rPr lang="zh-CN" altLang="en-US" dirty="0">
                <a:latin typeface="黑体" panose="02010609060101010101" pitchFamily="49" charset="-122"/>
                <a:ea typeface="黑体" panose="02010609060101010101" pitchFamily="49" charset="-122"/>
              </a:rPr>
              <a:t>条也规定了两种例外情形：一是因商标注册人的恶意给他人造成的损失，应当给予赔偿。二是如果不返还商标侵权赔偿金、商标转让费、商标使用费，明显违反公平原则的，应当全部或者部分返还。</a:t>
            </a:r>
            <a:endParaRPr lang="en-US" altLang="zh-CN" dirty="0">
              <a:latin typeface="黑体" panose="02010609060101010101" pitchFamily="49" charset="-122"/>
              <a:ea typeface="黑体" panose="02010609060101010101" pitchFamily="49" charset="-122"/>
            </a:endParaRPr>
          </a:p>
          <a:p>
            <a:pPr algn="just">
              <a:lnSpc>
                <a:spcPct val="150000"/>
              </a:lnSpc>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50</a:t>
            </a:r>
            <a:r>
              <a:rPr lang="zh-CN" altLang="en-US" dirty="0">
                <a:latin typeface="黑体" panose="02010609060101010101" pitchFamily="49" charset="-122"/>
                <a:ea typeface="黑体" panose="02010609060101010101" pitchFamily="49" charset="-122"/>
              </a:rPr>
              <a:t>条规定：注册商标被撤销、被宣告无效或者期满不再续展的，自撤销、宣告无效或者注销之日起</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年内，商标局对与该商标相同或者近似的商标注册申请，不予核准。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 </a:t>
            </a:r>
            <a:endParaRPr lang="en-US" altLang="zh-CN" sz="2400" dirty="0">
              <a:solidFill>
                <a:srgbClr val="FF0000"/>
              </a:solidFill>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“锦竹</a:t>
            </a:r>
            <a:r>
              <a:rPr lang="en-US" altLang="zh-CN" sz="2400" dirty="0">
                <a:latin typeface="黑体" panose="02010609060101010101" pitchFamily="49" charset="-122"/>
                <a:ea typeface="黑体" panose="02010609060101010101" pitchFamily="49" charset="-122"/>
              </a:rPr>
              <a:t>JINZHU</a:t>
            </a:r>
            <a:r>
              <a:rPr lang="zh-CN" altLang="en-US" sz="2400" dirty="0">
                <a:latin typeface="黑体" panose="02010609060101010101" pitchFamily="49" charset="-122"/>
                <a:ea typeface="黑体" panose="02010609060101010101" pitchFamily="49" charset="-122"/>
              </a:rPr>
              <a:t>及图”商标（即争议商标）由四川省璧山县酒厂注册，核定使用在第</a:t>
            </a:r>
            <a:r>
              <a:rPr lang="en-US" altLang="zh-CN" sz="2400" dirty="0">
                <a:latin typeface="黑体" panose="02010609060101010101" pitchFamily="49" charset="-122"/>
                <a:ea typeface="黑体" panose="02010609060101010101" pitchFamily="49" charset="-122"/>
              </a:rPr>
              <a:t>33</a:t>
            </a:r>
            <a:r>
              <a:rPr lang="zh-CN" altLang="en-US" sz="2400" dirty="0">
                <a:latin typeface="黑体" panose="02010609060101010101" pitchFamily="49" charset="-122"/>
                <a:ea typeface="黑体" panose="02010609060101010101" pitchFamily="49" charset="-122"/>
              </a:rPr>
              <a:t>类酒商品上，后转让予宝松利公司。“绵竹及图”（引证商标）由四川省绵竹县酒厂最先申请注册，指定使用在第</a:t>
            </a:r>
            <a:r>
              <a:rPr lang="en-US" altLang="zh-CN" sz="2400" dirty="0">
                <a:latin typeface="黑体" panose="02010609060101010101" pitchFamily="49" charset="-122"/>
                <a:ea typeface="黑体" panose="02010609060101010101" pitchFamily="49" charset="-122"/>
              </a:rPr>
              <a:t>33</a:t>
            </a:r>
            <a:r>
              <a:rPr lang="zh-CN" altLang="en-US" sz="2400" dirty="0">
                <a:latin typeface="黑体" panose="02010609060101010101" pitchFamily="49" charset="-122"/>
                <a:ea typeface="黑体" panose="02010609060101010101" pitchFamily="49" charset="-122"/>
              </a:rPr>
              <a:t>类酒商品上，后主体变更为四川绵竹剑南春酒厂有限公司。</a:t>
            </a:r>
            <a:r>
              <a:rPr lang="en-US" altLang="zh-CN" sz="2400" dirty="0">
                <a:latin typeface="黑体" panose="02010609060101010101" pitchFamily="49" charset="-122"/>
                <a:ea typeface="黑体" panose="02010609060101010101" pitchFamily="49" charset="-122"/>
              </a:rPr>
              <a:t>2010</a:t>
            </a:r>
            <a:r>
              <a:rPr lang="zh-CN" altLang="en-US" sz="2400" dirty="0">
                <a:latin typeface="黑体" panose="02010609060101010101" pitchFamily="49" charset="-122"/>
                <a:ea typeface="黑体" panose="02010609060101010101" pitchFamily="49" charset="-122"/>
              </a:rPr>
              <a:t>年四川绵竹剑南春酒厂对争议商标提出撤销申请，商标评审委员会审理后裁定撤销争议商标的注册。</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77500" lnSpcReduction="20000"/>
          </a:bodyPr>
          <a:lstStyle/>
          <a:p>
            <a:r>
              <a:rPr lang="zh-CN" altLang="en-US" dirty="0">
                <a:latin typeface="黑体" panose="02010609060101010101" pitchFamily="49" charset="-122"/>
                <a:ea typeface="黑体" panose="02010609060101010101" pitchFamily="49" charset="-122"/>
              </a:rPr>
              <a:t>裁判摘要</a:t>
            </a:r>
          </a:p>
          <a:p>
            <a:r>
              <a:rPr lang="en-US" altLang="zh-CN" dirty="0">
                <a:latin typeface="黑体" panose="02010609060101010101" pitchFamily="49" charset="-122"/>
                <a:ea typeface="黑体" panose="02010609060101010101" pitchFamily="49" charset="-122"/>
              </a:rPr>
              <a:t>    2001</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41</a:t>
            </a:r>
            <a:r>
              <a:rPr lang="zh-CN" altLang="en-US"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款规定，对恶意注册的，请求宣告无效时驰名商标所有人不受五年时间的限制。在案证据可以证明，在争议商标申请注册日之前，引证商标已经构成</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商标法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14</a:t>
            </a:r>
            <a:r>
              <a:rPr lang="zh-CN" altLang="en-US" dirty="0">
                <a:latin typeface="黑体" panose="02010609060101010101" pitchFamily="49" charset="-122"/>
                <a:ea typeface="黑体" panose="02010609060101010101" pitchFamily="49" charset="-122"/>
              </a:rPr>
              <a:t>条所述的驰名商标。本案中，争议商标文字“锦竹”和引证商标文字“绵竹”在字形和视觉效果上极为近似。争议商标原申请人与引证商标权利人同处四川省，对争议商标的知名度应当知晓，其仍将与引证商标相近的争议商标加以注册，已经能够表明其摹仿、攀附引证商标的故意。其次，虽然争议商标注册时间较早，但其核准注册后几经转让，争议商标原权利人四川省绵竹绵窖酒厂和现权利人深圳市宝松利实业有限公司利用“锦竹”和“绵竹”文字字形近似，多次摹仿剑南春公司绵竹大曲酒包装装潢并被当地工商行政管理机关予以处罚，该行为进一步在市场上造成混淆，已产生不良市场效果。故，从争议商标的转让情况以及不同时期权利人的行为来看，可以证明争议商标申请注册之时即非善意，现在争议商标已经成为宝松利公司及其他具有不良企图的人摹仿驰名商标“绵竹”的工具，且四川省绵竹绵窖酒厂和宝松利公司的不正当竞争行为在实际上加大了相关公众的混淆误认，损害了剑南春公司的合法权益。</a:t>
            </a:r>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万昌茶场于</a:t>
            </a:r>
            <a:r>
              <a:rPr lang="en-US" altLang="zh-CN" sz="2400" dirty="0">
                <a:latin typeface="黑体" panose="02010609060101010101" pitchFamily="49" charset="-122"/>
                <a:ea typeface="黑体" panose="02010609060101010101" pitchFamily="49" charset="-122"/>
              </a:rPr>
              <a:t>2003</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28</a:t>
            </a:r>
            <a:r>
              <a:rPr lang="zh-CN" altLang="en-US" sz="2400" dirty="0">
                <a:latin typeface="黑体" panose="02010609060101010101" pitchFamily="49" charset="-122"/>
                <a:ea typeface="黑体" panose="02010609060101010101" pitchFamily="49" charset="-122"/>
              </a:rPr>
              <a:t>日获得争议商标“兰贵人”的注册，核定使用商品为第</a:t>
            </a:r>
            <a:r>
              <a:rPr lang="en-US" altLang="zh-CN" sz="2400" dirty="0">
                <a:latin typeface="黑体" panose="02010609060101010101" pitchFamily="49" charset="-122"/>
                <a:ea typeface="黑体" panose="02010609060101010101" pitchFamily="49" charset="-122"/>
              </a:rPr>
              <a:t>30</a:t>
            </a:r>
            <a:r>
              <a:rPr lang="zh-CN" altLang="en-US" sz="2400" dirty="0">
                <a:latin typeface="黑体" panose="02010609060101010101" pitchFamily="49" charset="-122"/>
                <a:ea typeface="黑体" panose="02010609060101010101" pitchFamily="49" charset="-122"/>
              </a:rPr>
              <a:t>类茶、茶饮料、茶叶代用品、冰茶、咖啡、糕点、调味品等。</a:t>
            </a:r>
            <a:r>
              <a:rPr lang="en-US" altLang="zh-CN" sz="2400" dirty="0">
                <a:latin typeface="黑体" panose="02010609060101010101" pitchFamily="49" charset="-122"/>
                <a:ea typeface="黑体" panose="02010609060101010101" pitchFamily="49" charset="-122"/>
              </a:rPr>
              <a:t>2003</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15</a:t>
            </a:r>
            <a:r>
              <a:rPr lang="zh-CN" altLang="en-US" sz="2400" dirty="0">
                <a:latin typeface="黑体" panose="02010609060101010101" pitchFamily="49" charset="-122"/>
                <a:ea typeface="黑体" panose="02010609060101010101" pitchFamily="49" charset="-122"/>
              </a:rPr>
              <a:t>日，海南省茶叶协会委托代理人以争议商标缺乏必要的显著性和识别特征、万昌茶场申请注册争议商标是一种不正当的注册行为、侵害了相关行业人的利益为由，依据</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商标法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第</a:t>
            </a:r>
            <a:r>
              <a:rPr lang="en-US" altLang="zh-CN" sz="2400" dirty="0">
                <a:latin typeface="黑体" panose="02010609060101010101" pitchFamily="49" charset="-122"/>
                <a:ea typeface="黑体" panose="02010609060101010101" pitchFamily="49" charset="-122"/>
              </a:rPr>
              <a:t>11</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41</a:t>
            </a:r>
            <a:r>
              <a:rPr lang="zh-CN" altLang="en-US" sz="2400" dirty="0">
                <a:latin typeface="黑体" panose="02010609060101010101" pitchFamily="49" charset="-122"/>
                <a:ea typeface="黑体" panose="02010609060101010101" pitchFamily="49" charset="-122"/>
              </a:rPr>
              <a:t>条和</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反不正当竞争法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的有关规定向商评委提出撤销争议商标的申请。商评委裁定争议商标在茶、茶叶代用品、冰茶、茶饮料商品上的注册予以撤销，在其余商品上的注册予以维持，北京一中院和北京高院维持了该裁定。</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商标权取得的基本原则</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6" y="1549793"/>
            <a:ext cx="8676945" cy="4782528"/>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注册取得商标权的原则是指注册机关的核准注册是取得商标权的根据，未注册的商标，即使是驰名商标，也不能取得商标权。采注册取得原则的立法，对于相同或近似申请，有的采先申请原则，核准先申请的商标注册；有的采先使用原则，核准先使用的商标注册。</a:t>
            </a:r>
            <a:endParaRPr lang="en-US" altLang="zh-CN" sz="2000"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zh-CN" altLang="en-US" dirty="0">
                <a:latin typeface="黑体" panose="02010609060101010101" pitchFamily="49" charset="-122"/>
                <a:ea typeface="黑体" panose="02010609060101010101" pitchFamily="49" charset="-122"/>
                <a:cs typeface="宋体" panose="02010600030101010101" pitchFamily="2" charset="-122"/>
                <a:sym typeface="+mn-ea"/>
              </a:rPr>
              <a:t>    注册取得原则将商标权的取得系于注册，特别是如果再采取先申请原则，极易诱发抢注他人在先使用的商标的问题。尽管注册取得原则存在以上固有缺陷，但是，在贸易全球化的当今世界，注册取得原则相对于使用取得原则，在安全和效率方面具有比较优势，所以目前世界上绝大多数国家采取注册取得原则。我国商标法属于这一类型。采注册取得原则的立法，都采取各种制度性措施，努力克服注册取得原则的这一固有缺陷。其主要思路是，一方面强化对注册商标的使用要求，另一方面加强对未注册商标的保护。</a:t>
            </a:r>
            <a:endParaRPr lang="en-US" altLang="zh-CN" sz="2000"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二、注册取得商标权的原则</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10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5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20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5150" y="1138422"/>
            <a:ext cx="10595074" cy="4581156"/>
          </a:xfrm>
        </p:spPr>
        <p:txBody>
          <a:bodyPr>
            <a:normAutofit/>
          </a:bodyPr>
          <a:lstStyle/>
          <a:p>
            <a:r>
              <a:rPr lang="zh-CN" altLang="en-US" sz="2400" dirty="0"/>
              <a:t>裁判摘要：</a:t>
            </a:r>
            <a:endParaRPr lang="en-US" altLang="zh-CN" sz="2400" dirty="0"/>
          </a:p>
          <a:p>
            <a:r>
              <a:rPr lang="zh-CN" altLang="en-US" sz="2400" dirty="0"/>
              <a:t>       双方的争议焦点是“兰贵人”是否已经成为茶叶商品上一种约定俗成的通用名称，是否能够起到识别商品来源的作用。综合海南省茶叶协会和万昌茶场的相关证据，可以认定“兰贵人”最初是</a:t>
            </a:r>
            <a:r>
              <a:rPr lang="en-US" altLang="zh-CN" sz="2400" dirty="0"/>
              <a:t>1990</a:t>
            </a:r>
            <a:r>
              <a:rPr lang="zh-CN" altLang="en-US" sz="2400" dirty="0"/>
              <a:t>年代从台湾引进的人参乌龙茶的另一名称。在争议商标申请注册的</a:t>
            </a:r>
            <a:r>
              <a:rPr lang="en-US" altLang="zh-CN" sz="2400" dirty="0"/>
              <a:t>2002</a:t>
            </a:r>
            <a:r>
              <a:rPr lang="zh-CN" altLang="en-US" sz="2400" dirty="0"/>
              <a:t>年</a:t>
            </a:r>
            <a:r>
              <a:rPr lang="en-US" altLang="zh-CN" sz="2400" dirty="0"/>
              <a:t>4</a:t>
            </a:r>
            <a:r>
              <a:rPr lang="zh-CN" altLang="en-US" sz="2400" dirty="0"/>
              <a:t>月之前，我国境内南方五省茶叶产区已经开始大量使用“兰贵人”作为添香加味拼配茶的统称来使用。经过十年左右的生产，“兰贵人”已经成为上述茶产区为相关公众广泛认知的再加工茶类。</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solidFill>
                  <a:srgbClr val="FF0000"/>
                </a:solidFill>
                <a:latin typeface="黑体" panose="02010609060101010101" pitchFamily="49" charset="-122"/>
                <a:ea typeface="黑体" panose="02010609060101010101" pitchFamily="49" charset="-122"/>
              </a:rPr>
              <a:t>案例：</a:t>
            </a:r>
            <a:endParaRPr lang="en-US" altLang="zh-CN" sz="2400" dirty="0">
              <a:solidFill>
                <a:srgbClr val="FF0000"/>
              </a:solidFill>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温州五金交电化工（集团）公司酒类分公司于</a:t>
            </a:r>
            <a:r>
              <a:rPr lang="en-US" altLang="zh-CN" sz="2400" dirty="0">
                <a:latin typeface="黑体" panose="02010609060101010101" pitchFamily="49" charset="-122"/>
                <a:ea typeface="黑体" panose="02010609060101010101" pitchFamily="49" charset="-122"/>
              </a:rPr>
              <a:t>1998</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9</a:t>
            </a:r>
            <a:r>
              <a:rPr lang="zh-CN" altLang="en-US" sz="2400" dirty="0">
                <a:latin typeface="黑体" panose="02010609060101010101" pitchFamily="49" charset="-122"/>
                <a:ea typeface="黑体" panose="02010609060101010101" pitchFamily="49" charset="-122"/>
              </a:rPr>
              <a:t>月</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日申请注册“卡斯特”商标，后被核准注册，指定使用在第</a:t>
            </a:r>
            <a:r>
              <a:rPr lang="en-US" altLang="zh-CN" sz="2400" dirty="0">
                <a:latin typeface="黑体" panose="02010609060101010101" pitchFamily="49" charset="-122"/>
                <a:ea typeface="黑体" panose="02010609060101010101" pitchFamily="49" charset="-122"/>
              </a:rPr>
              <a:t>33</a:t>
            </a:r>
            <a:r>
              <a:rPr lang="zh-CN" altLang="en-US" sz="2400" dirty="0">
                <a:latin typeface="黑体" panose="02010609060101010101" pitchFamily="49" charset="-122"/>
                <a:ea typeface="黑体" panose="02010609060101010101" pitchFamily="49" charset="-122"/>
              </a:rPr>
              <a:t>类“果酒（含酒精）”等商品上。</a:t>
            </a:r>
            <a:r>
              <a:rPr lang="en-US" altLang="zh-CN" sz="2400" dirty="0">
                <a:latin typeface="黑体" panose="02010609060101010101" pitchFamily="49" charset="-122"/>
                <a:ea typeface="黑体" panose="02010609060101010101" pitchFamily="49" charset="-122"/>
              </a:rPr>
              <a:t>2002</a:t>
            </a:r>
            <a:r>
              <a:rPr lang="zh-CN" altLang="en-US" sz="2400" dirty="0">
                <a:latin typeface="黑体" panose="02010609060101010101" pitchFamily="49" charset="-122"/>
                <a:ea typeface="黑体" panose="02010609060101010101" pitchFamily="49" charset="-122"/>
              </a:rPr>
              <a:t>年经核准转让给李道之。</a:t>
            </a:r>
            <a:r>
              <a:rPr lang="en-US" altLang="zh-CN" sz="2400" dirty="0">
                <a:latin typeface="黑体" panose="02010609060101010101" pitchFamily="49" charset="-122"/>
                <a:ea typeface="黑体" panose="02010609060101010101" pitchFamily="49" charset="-122"/>
              </a:rPr>
              <a:t>2005</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月，卡斯代尔</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弗雷尔股份有限公司（卡斯特公司前身）以连续</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年停止使用为由，向商标局申请撤销争议商标。商标局以李道之未在法定期间内提交其使用争议商标的证据材料为由，决定撤销争议商标。李道之不服商标局决定，向商标评审委员会申请复审，请求维持争议商标，后商评委维持了争议商标的注册。</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0160" y="936264"/>
            <a:ext cx="10401751" cy="4985472"/>
          </a:xfrm>
        </p:spPr>
        <p:txBody>
          <a:bodyPr>
            <a:noAutofit/>
          </a:bodyPr>
          <a:lstStyle/>
          <a:p>
            <a:r>
              <a:rPr lang="zh-CN" altLang="en-US" sz="2400" dirty="0">
                <a:latin typeface="黑体" panose="02010609060101010101" pitchFamily="49" charset="-122"/>
                <a:ea typeface="黑体" panose="02010609060101010101" pitchFamily="49" charset="-122"/>
              </a:rPr>
              <a:t>裁判摘要：</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最高人民法院认为，注册商标长期搁置不用，该商标不仅不会发挥商标的功能和作用，而且还会妨碍他人注册、使用，从而影响商标制度的良好运转。应当注意的是，注册商标连续三年停止使用导致撤销的条款的立法目的在于激活商标资源，清理闲置商标，撤销只是手段，不是目的。因此只要</a:t>
            </a:r>
            <a:r>
              <a:rPr lang="zh-CN" altLang="en-US" sz="2400" dirty="0">
                <a:highlight>
                  <a:srgbClr val="FFFF00"/>
                </a:highlight>
                <a:latin typeface="黑体" panose="02010609060101010101" pitchFamily="49" charset="-122"/>
                <a:ea typeface="黑体" panose="02010609060101010101" pitchFamily="49" charset="-122"/>
              </a:rPr>
              <a:t>在商业活动中公开、真实地使用了注册商标，且注册商标的使用行为本身没有违反商标法律规定</a:t>
            </a:r>
            <a:r>
              <a:rPr lang="zh-CN" altLang="en-US" sz="2400" dirty="0">
                <a:latin typeface="黑体" panose="02010609060101010101" pitchFamily="49" charset="-122"/>
                <a:ea typeface="黑体" panose="02010609060101010101" pitchFamily="49" charset="-122"/>
              </a:rPr>
              <a:t>，则注册商标权利人已经尽到法律规定的使用义务，不宜认定注册商标违反该项规定。本案中李道之所提交的证据可以证明获得其授权许可的班提公司在商业活动中对争议商标进行公开、真实地使用，争议商标不属于连续三年停止使用导致撤销的情形。至于班提公司在使用争议商标有关的其他经营活动中是否违反进口、销售等方面的法律规定，并非该条款所要规范和调整的问题。</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26820" y="2194561"/>
            <a:ext cx="10397490" cy="2728646"/>
          </a:xfrm>
        </p:spPr>
        <p:txBody>
          <a:bodyPr>
            <a:normAutofit/>
          </a:bodyPr>
          <a:lstStyle/>
          <a:p>
            <a:r>
              <a:rPr lang="zh-CN" altLang="en-US" sz="6000" dirty="0">
                <a:solidFill>
                  <a:schemeClr val="bg1"/>
                </a:solidFill>
                <a:latin typeface="华文中宋" panose="02010600040101010101" pitchFamily="2" charset="-122"/>
                <a:ea typeface="华文中宋" panose="02010600040101010101" pitchFamily="2" charset="-122"/>
              </a:rPr>
              <a:t>第</a:t>
            </a:r>
            <a:r>
              <a:rPr lang="zh-CN" altLang="en-US" sz="6000" dirty="0"/>
              <a:t>十七章 商标权的内容与利用</a:t>
            </a:r>
            <a:br>
              <a:rPr lang="zh-CN" altLang="en-US" sz="6000" dirty="0"/>
            </a:br>
            <a:r>
              <a:rPr lang="zh-CN" altLang="en-US" sz="6000" dirty="0"/>
              <a:t> </a:t>
            </a:r>
            <a:endParaRPr lang="zh-CN" altLang="en-US" sz="6000" dirty="0">
              <a:solidFill>
                <a:schemeClr val="bg1"/>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925" y="1165141"/>
            <a:ext cx="1336782" cy="1536127"/>
          </a:xfrm>
          <a:prstGeom prst="rect">
            <a:avLst/>
          </a:prstGeom>
        </p:spPr>
      </p:pic>
      <p:sp>
        <p:nvSpPr>
          <p:cNvPr id="5" name="文本框 4"/>
          <p:cNvSpPr txBox="1"/>
          <p:nvPr/>
        </p:nvSpPr>
        <p:spPr>
          <a:xfrm>
            <a:off x="939911" y="1671595"/>
            <a:ext cx="902811" cy="523220"/>
          </a:xfrm>
          <a:prstGeom prst="rect">
            <a:avLst/>
          </a:prstGeom>
          <a:noFill/>
        </p:spPr>
        <p:txBody>
          <a:bodyPr wrap="none" rtlCol="0">
            <a:spAutoFit/>
          </a:bodyPr>
          <a:lstStyle/>
          <a:p>
            <a:r>
              <a:rPr lang="zh-CN" altLang="en-US" sz="2800" dirty="0">
                <a:solidFill>
                  <a:srgbClr val="FA7D00"/>
                </a:solidFill>
                <a:latin typeface="黑体" panose="02010609060101010101" pitchFamily="49" charset="-122"/>
                <a:ea typeface="黑体" panose="02010609060101010101" pitchFamily="49" charset="-122"/>
              </a:rPr>
              <a:t>目录</a:t>
            </a:r>
          </a:p>
        </p:txBody>
      </p:sp>
      <p:sp>
        <p:nvSpPr>
          <p:cNvPr id="6" name="圆角矩形 5"/>
          <p:cNvSpPr/>
          <p:nvPr/>
        </p:nvSpPr>
        <p:spPr>
          <a:xfrm>
            <a:off x="8719133" y="182237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10" name="组合 9"/>
          <p:cNvGrpSpPr/>
          <p:nvPr/>
        </p:nvGrpSpPr>
        <p:grpSpPr>
          <a:xfrm>
            <a:off x="2419938" y="1819177"/>
            <a:ext cx="6373086" cy="495954"/>
            <a:chOff x="3870041" y="1794664"/>
            <a:chExt cx="6373086" cy="495954"/>
          </a:xfrm>
        </p:grpSpPr>
        <p:sp>
          <p:nvSpPr>
            <p:cNvPr id="7" name="圆角矩形 6"/>
            <p:cNvSpPr/>
            <p:nvPr/>
          </p:nvSpPr>
          <p:spPr>
            <a:xfrm>
              <a:off x="3870041" y="1794664"/>
              <a:ext cx="1108364"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黑体" panose="02010609060101010101" pitchFamily="49" charset="-122"/>
                <a:ea typeface="黑体" panose="02010609060101010101" pitchFamily="49" charset="-122"/>
              </a:endParaRPr>
            </a:p>
          </p:txBody>
        </p:sp>
        <p:sp>
          <p:nvSpPr>
            <p:cNvPr id="8" name="矩形 7"/>
            <p:cNvSpPr/>
            <p:nvPr/>
          </p:nvSpPr>
          <p:spPr>
            <a:xfrm>
              <a:off x="4747492" y="1794664"/>
              <a:ext cx="322977"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9" name="矩形 8"/>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商标权的内容</a:t>
              </a:r>
            </a:p>
          </p:txBody>
        </p:sp>
      </p:grpSp>
      <p:sp>
        <p:nvSpPr>
          <p:cNvPr id="12" name="文本框 11"/>
          <p:cNvSpPr txBox="1"/>
          <p:nvPr/>
        </p:nvSpPr>
        <p:spPr>
          <a:xfrm>
            <a:off x="2466187" y="1810094"/>
            <a:ext cx="1923100" cy="769441"/>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第一节</a:t>
            </a:r>
          </a:p>
          <a:p>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9" name="圆角矩形 18"/>
          <p:cNvSpPr/>
          <p:nvPr/>
        </p:nvSpPr>
        <p:spPr>
          <a:xfrm>
            <a:off x="8719133" y="2526152"/>
            <a:ext cx="1182256" cy="492759"/>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grpSp>
        <p:nvGrpSpPr>
          <p:cNvPr id="20" name="组合 19"/>
          <p:cNvGrpSpPr/>
          <p:nvPr/>
        </p:nvGrpSpPr>
        <p:grpSpPr>
          <a:xfrm>
            <a:off x="2419938" y="2522957"/>
            <a:ext cx="6373086" cy="495954"/>
            <a:chOff x="3870041" y="1794664"/>
            <a:chExt cx="6373086" cy="495954"/>
          </a:xfrm>
        </p:grpSpPr>
        <p:sp>
          <p:nvSpPr>
            <p:cNvPr id="21" name="圆角矩形 20"/>
            <p:cNvSpPr/>
            <p:nvPr/>
          </p:nvSpPr>
          <p:spPr>
            <a:xfrm>
              <a:off x="3870041" y="1794664"/>
              <a:ext cx="1200428"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第二节</a:t>
              </a:r>
            </a:p>
          </p:txBody>
        </p:sp>
        <p:sp>
          <p:nvSpPr>
            <p:cNvPr id="22" name="矩形 21"/>
            <p:cNvSpPr/>
            <p:nvPr/>
          </p:nvSpPr>
          <p:spPr>
            <a:xfrm>
              <a:off x="4978405" y="1794664"/>
              <a:ext cx="92064"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3" name="矩形 22"/>
            <p:cNvSpPr/>
            <p:nvPr/>
          </p:nvSpPr>
          <p:spPr>
            <a:xfrm>
              <a:off x="5163131" y="1794664"/>
              <a:ext cx="5079996" cy="49595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商标权的利用</a:t>
              </a:r>
            </a:p>
          </p:txBody>
        </p:sp>
      </p:grpSp>
      <p:sp>
        <p:nvSpPr>
          <p:cNvPr id="36" name="文本框 35"/>
          <p:cNvSpPr txBox="1"/>
          <p:nvPr/>
        </p:nvSpPr>
        <p:spPr>
          <a:xfrm>
            <a:off x="2500311" y="4403590"/>
            <a:ext cx="954107" cy="461665"/>
          </a:xfrm>
          <a:prstGeom prst="rect">
            <a:avLst/>
          </a:prstGeom>
          <a:noFill/>
        </p:spPr>
        <p:txBody>
          <a:bodyPr wrap="none" rtlCol="0">
            <a:spAutoFit/>
          </a:bodyPr>
          <a:lstStyle/>
          <a:p>
            <a:r>
              <a:rPr lang="zh-CN" altLang="en-US" sz="2400" dirty="0">
                <a:solidFill>
                  <a:schemeClr val="bg1"/>
                </a:solidFill>
                <a:latin typeface="黑体" panose="02010609060101010101" pitchFamily="49" charset="-122"/>
                <a:ea typeface="黑体" panose="02010609060101010101" pitchFamily="49" charset="-122"/>
              </a:rPr>
              <a:t>   五</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6716" y="1624754"/>
            <a:ext cx="10954327" cy="4985472"/>
          </a:xfrm>
        </p:spPr>
        <p:txBody>
          <a:bodyPr>
            <a:normAutofit/>
          </a:bodyPr>
          <a:lstStyle/>
          <a:p>
            <a:pPr indent="630555">
              <a:lnSpc>
                <a:spcPct val="150000"/>
              </a:lnSpc>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 本章教学目的：使学生对商标权的内容和效力，有比较全面清晰的认识和学习。</a:t>
            </a:r>
            <a:endParaRPr lang="en-US" altLang="zh-CN" sz="2400" dirty="0">
              <a:latin typeface="黑体" panose="02010609060101010101" pitchFamily="49" charset="-122"/>
              <a:ea typeface="黑体" panose="02010609060101010101" pitchFamily="49" charset="-122"/>
            </a:endParaRPr>
          </a:p>
          <a:p>
            <a:pPr indent="630555">
              <a:lnSpc>
                <a:spcPct val="150000"/>
              </a:lnSpc>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 本章教学要求：讲解商标专有权的概念、内容、续展和消灭，以及商标专有权的转让和许可，使学生能够正确理解商标专有权的内容和效力的概念及其基本内容，并能结合案例探讨商标专有权的内容和效力问题。</a:t>
            </a:r>
            <a:endParaRPr lang="en-US" altLang="zh-CN" sz="2400" dirty="0">
              <a:latin typeface="黑体" panose="02010609060101010101" pitchFamily="49" charset="-122"/>
              <a:ea typeface="黑体" panose="02010609060101010101" pitchFamily="49" charset="-122"/>
            </a:endParaRPr>
          </a:p>
          <a:p>
            <a:pPr indent="630555">
              <a:lnSpc>
                <a:spcPct val="150000"/>
              </a:lnSpc>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 本章教学重点、难点：商标权的效力；商标权的转让；商标许可的类型。</a:t>
            </a:r>
          </a:p>
        </p:txBody>
      </p:sp>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本章导语</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latin typeface="黑体" panose="02010609060101010101" pitchFamily="49" charset="-122"/>
                <a:ea typeface="黑体" panose="02010609060101010101" pitchFamily="49" charset="-122"/>
              </a:rPr>
              <a:t>商标权的内容</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98425" y="1844961"/>
            <a:ext cx="8694258" cy="3251852"/>
          </a:xfrm>
          <a:prstGeom prst="rect">
            <a:avLst/>
          </a:prstGeom>
          <a:noFill/>
        </p:spPr>
        <p:txBody>
          <a:bodyPr wrap="square" rtlCol="0">
            <a:spAutoFit/>
          </a:bodyPr>
          <a:lstStyle/>
          <a:p>
            <a:pPr lvl="0">
              <a:lnSpc>
                <a:spcPct val="150000"/>
              </a:lnSpc>
            </a:pP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    商标专有权，是指注册人对其注册商标在核定使用的商品或服务上享有的专有权，即在一定范围内排斥他人使用的权利。（</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商标法</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第</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56</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条）</a:t>
            </a:r>
            <a:endParaRPr lang="en-US" altLang="zh-CN" sz="2000" dirty="0">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1</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）“核定使用的商品或服务上”是指注册时核准使用的指定商品类别中的具体商品或服务。</a:t>
            </a:r>
            <a:endParaRPr lang="en-US" altLang="zh-CN" sz="2000" dirty="0">
              <a:latin typeface="黑体" panose="02010609060101010101" pitchFamily="49" charset="-122"/>
              <a:ea typeface="黑体" panose="02010609060101010101" pitchFamily="49" charset="-122"/>
              <a:cs typeface="宋体" panose="02010600030101010101" pitchFamily="2" charset="-122"/>
              <a:sym typeface="+mn-ea"/>
            </a:endParaRPr>
          </a:p>
          <a:p>
            <a:pPr lvl="0">
              <a:lnSpc>
                <a:spcPct val="150000"/>
              </a:lnSpc>
            </a:pP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2</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）“核定使用的商品或服务上”，商标注册人得以专有地使用核准注册的商标，使注册商标与其商品或服务的特定来源之间建立起固定的、唯一的联系，以便消费者实现“认牌购物”。</a:t>
            </a:r>
            <a:endParaRPr lang="zh-CN" altLang="en-US" sz="2000" dirty="0">
              <a:latin typeface="黑体" panose="02010609060101010101" pitchFamily="49" charset="-122"/>
              <a:ea typeface="黑体" panose="02010609060101010101" pitchFamily="49" charset="-122"/>
            </a:endParaRPr>
          </a:p>
        </p:txBody>
      </p:sp>
      <p:sp>
        <p:nvSpPr>
          <p:cNvPr id="7" name="矩形 6"/>
          <p:cNvSpPr/>
          <p:nvPr/>
        </p:nvSpPr>
        <p:spPr>
          <a:xfrm>
            <a:off x="-255610" y="1201215"/>
            <a:ext cx="10876817" cy="523220"/>
          </a:xfrm>
          <a:prstGeom prst="rect">
            <a:avLst/>
          </a:prstGeom>
        </p:spPr>
        <p:txBody>
          <a:bodyPr wrap="square">
            <a:spAutoFit/>
          </a:bodyPr>
          <a:lstStyle/>
          <a:p>
            <a:pPr algn="ctr"/>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一、商标专有权的概念</a:t>
            </a:r>
            <a:endParaRPr lang="zh-CN" altLang="en-US" sz="2800" dirty="0">
              <a:solidFill>
                <a:srgbClr val="D9793F"/>
              </a:solidFill>
              <a:latin typeface="华文中宋" panose="02010600040101010101" pitchFamily="2" charset="-122"/>
              <a:ea typeface="华文中宋" panose="02010600040101010101" pitchFamily="2"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9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4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9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398425" y="2192946"/>
            <a:ext cx="8694258" cy="230832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商标专有权的排他效力有两个层次：</a:t>
            </a:r>
            <a:endParaRPr kumimoji="0" lang="en-US" altLang="zh-CN"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dirty="0">
                <a:solidFill>
                  <a:prstClr val="black"/>
                </a:solidFill>
                <a:latin typeface="黑体" panose="02010609060101010101" pitchFamily="49" charset="-122"/>
                <a:ea typeface="黑体" panose="02010609060101010101" pitchFamily="49" charset="-122"/>
                <a:sym typeface="+mn-ea"/>
              </a:rPr>
              <a:t>第一，排斥他人在同一种商品上使用与注册商标相同的商标。</a:t>
            </a:r>
            <a:endParaRPr lang="en-US" altLang="zh-CN" sz="2400" dirty="0">
              <a:solidFill>
                <a:prstClr val="black"/>
              </a:solidFill>
              <a:latin typeface="黑体" panose="02010609060101010101" pitchFamily="49" charset="-122"/>
              <a:ea typeface="黑体" panose="02010609060101010101" pitchFamily="49"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sym typeface="+mn-ea"/>
              </a:rPr>
              <a:t>第二，排斥他人在同一种商标上使用与注册商标近似的商标，或者在类似商品上使用与注册商标相同或近似的商标。</a:t>
            </a: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kumimoji="0" lang="zh-CN" altLang="en-US" sz="2800" b="0" i="0" u="none" strike="noStrike" kern="120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宋体" panose="02010600030101010101" pitchFamily="2" charset="-122"/>
                <a:sym typeface="+mn-ea"/>
              </a:rPr>
              <a:t>商标权的效力</a:t>
            </a:r>
            <a:endParaRPr kumimoji="0" lang="zh-CN" altLang="en-US" sz="2800" b="0" i="0" u="none" strike="noStrike" kern="120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endParaRPr>
          </a:p>
        </p:txBody>
      </p:sp>
      <p:sp>
        <p:nvSpPr>
          <p:cNvPr id="8" name="标题 2"/>
          <p:cNvSpPr>
            <a:spLocks noGrp="1"/>
          </p:cNvSpPr>
          <p:nvPr>
            <p:ph type="title"/>
          </p:nvPr>
        </p:nvSpPr>
        <p:spPr>
          <a:xfrm>
            <a:off x="1507833" y="198875"/>
            <a:ext cx="10425548" cy="595457"/>
          </a:xfrm>
        </p:spPr>
        <p:txBody>
          <a:bodyPr/>
          <a:lstStyle/>
          <a:p>
            <a:pPr algn="ctr"/>
            <a:r>
              <a:rPr lang="zh-CN" altLang="en-US" dirty="0">
                <a:latin typeface="黑体" panose="02010609060101010101" pitchFamily="49" charset="-122"/>
                <a:ea typeface="黑体" panose="02010609060101010101" pitchFamily="49" charset="-122"/>
              </a:rPr>
              <a:t>商标权的内容</a:t>
            </a:r>
          </a:p>
        </p:txBody>
      </p:sp>
      <p:sp>
        <p:nvSpPr>
          <p:cNvPr id="9" name="文本框 8"/>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第一节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lgn="ctr"/>
            <a:r>
              <a:rPr lang="zh-CN" altLang="en-US" dirty="0">
                <a:latin typeface="黑体" panose="02010609060101010101" pitchFamily="49" charset="-122"/>
                <a:ea typeface="黑体" panose="02010609060101010101" pitchFamily="49" charset="-122"/>
              </a:rPr>
              <a:t>商标权的利用</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黑体" panose="02010609060101010101" pitchFamily="49" charset="-122"/>
              <a:ea typeface="黑体" panose="02010609060101010101" pitchFamily="49" charset="-122"/>
            </a:endParaRPr>
          </a:p>
        </p:txBody>
      </p:sp>
      <p:sp>
        <p:nvSpPr>
          <p:cNvPr id="6" name="PA_文本框 3"/>
          <p:cNvSpPr txBox="1"/>
          <p:nvPr>
            <p:custDataLst>
              <p:tags r:id="rId1"/>
            </p:custDataLst>
          </p:nvPr>
        </p:nvSpPr>
        <p:spPr>
          <a:xfrm>
            <a:off x="3135535" y="1867821"/>
            <a:ext cx="8694258" cy="3251852"/>
          </a:xfrm>
          <a:prstGeom prst="rect">
            <a:avLst/>
          </a:prstGeom>
          <a:noFill/>
        </p:spPr>
        <p:txBody>
          <a:bodyPr wrap="square" rtlCol="0">
            <a:spAutoFit/>
          </a:bodyPr>
          <a:lstStyle/>
          <a:p>
            <a:pPr lvl="0" algn="just">
              <a:lnSpc>
                <a:spcPct val="150000"/>
              </a:lnSpc>
            </a:pP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    </a:t>
            </a:r>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a:t>
            </a: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商标法</a:t>
            </a:r>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a:t>
            </a: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第</a:t>
            </a:r>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42</a:t>
            </a:r>
            <a:r>
              <a:rPr lang="zh-CN" altLang="en-US" sz="2000" dirty="0">
                <a:solidFill>
                  <a:prstClr val="black"/>
                </a:solidFill>
                <a:latin typeface="黑体" panose="02010609060101010101" pitchFamily="49" charset="-122"/>
                <a:ea typeface="黑体" panose="02010609060101010101" pitchFamily="49" charset="-122"/>
                <a:cs typeface="宋体" panose="02010600030101010101" pitchFamily="2" charset="-122"/>
                <a:sym typeface="+mn-ea"/>
              </a:rPr>
              <a:t>条：转让注册商标的，转让人和受让人应当签订转让协议，并共同向商标局提出申请。受让人应当保证使用该注册商标的商品质量。转让注册商标的，商标注册人对其在同一种商品上注册的近似的商标，或者在类似商品上注册的相同或者近似的商标，应当一并转让。</a:t>
            </a:r>
            <a:endParaRPr lang="en-US" altLang="zh-CN" sz="2000" dirty="0">
              <a:solidFill>
                <a:prstClr val="black"/>
              </a:solidFill>
              <a:latin typeface="黑体" panose="02010609060101010101" pitchFamily="49" charset="-122"/>
              <a:ea typeface="黑体" panose="02010609060101010101" pitchFamily="49" charset="-122"/>
              <a:cs typeface="宋体" panose="02010600030101010101" pitchFamily="2" charset="-122"/>
              <a:sym typeface="+mn-ea"/>
            </a:endParaRPr>
          </a:p>
          <a:p>
            <a:pPr lvl="0" algn="just">
              <a:lnSpc>
                <a:spcPct val="150000"/>
              </a:lnSpc>
            </a:pPr>
            <a:r>
              <a:rPr lang="en-US" altLang="zh-CN" sz="2000" dirty="0">
                <a:solidFill>
                  <a:prstClr val="black"/>
                </a:solidFill>
                <a:latin typeface="黑体" panose="02010609060101010101" pitchFamily="49" charset="-122"/>
                <a:ea typeface="黑体" panose="02010609060101010101" pitchFamily="49" charset="-122"/>
                <a:cs typeface="宋体" panose="02010600030101010101" pitchFamily="2" charset="-122"/>
                <a:sym typeface="+mn-ea"/>
              </a:rPr>
              <a:t>     </a:t>
            </a:r>
            <a:r>
              <a:rPr lang="zh-CN" altLang="en-US" sz="2000" dirty="0">
                <a:solidFill>
                  <a:prstClr val="black"/>
                </a:solidFill>
                <a:latin typeface="黑体" panose="02010609060101010101" pitchFamily="49" charset="-122"/>
                <a:ea typeface="黑体" panose="02010609060101010101" pitchFamily="49" charset="-122"/>
                <a:cs typeface="宋体" panose="02010600030101010101" pitchFamily="2" charset="-122"/>
                <a:sym typeface="+mn-ea"/>
              </a:rPr>
              <a:t>对容易导致混淆或者有其他不良影响的转让，商标局不予核准，书面通知申请人并说明理由。转让注册商标经核准后，予以公告。受让人自公告之日起享有商标专用权。</a:t>
            </a:r>
            <a:endPar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7" name="矩形 6"/>
          <p:cNvSpPr/>
          <p:nvPr/>
        </p:nvSpPr>
        <p:spPr>
          <a:xfrm>
            <a:off x="-1552147" y="1157353"/>
            <a:ext cx="1087681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宋体" panose="02010600030101010101" pitchFamily="2" charset="-122"/>
                <a:sym typeface="+mn-ea"/>
              </a:rPr>
              <a:t>一、转让</a:t>
            </a:r>
            <a:endParaRPr kumimoji="0" lang="zh-CN" altLang="en-US" sz="2800" b="0" i="0" u="none" strike="noStrike" kern="120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endParaRPr>
          </a:p>
        </p:txBody>
      </p:sp>
      <p:sp>
        <p:nvSpPr>
          <p:cNvPr id="8" name="文本框 7"/>
          <p:cNvSpPr txBox="1"/>
          <p:nvPr/>
        </p:nvSpPr>
        <p:spPr>
          <a:xfrm>
            <a:off x="129492" y="265770"/>
            <a:ext cx="110799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A7D00"/>
                </a:solidFill>
                <a:effectLst/>
                <a:uLnTx/>
                <a:uFillTx/>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 name="PA_文本框 3"/>
          <p:cNvSpPr txBox="1"/>
          <p:nvPr>
            <p:custDataLst>
              <p:tags r:id="rId1"/>
            </p:custDataLst>
          </p:nvPr>
        </p:nvSpPr>
        <p:spPr>
          <a:xfrm>
            <a:off x="3398425" y="1844961"/>
            <a:ext cx="8694258" cy="286809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（一）我国对商标许可采取的是登记对抗主义，即商标使用许可合同未经备案的，不影响合同许可的效力，但不得对抗善意第三人。</a:t>
            </a:r>
            <a:endPar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    《</a:t>
            </a: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商标法</a:t>
            </a:r>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a:t>
            </a: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第</a:t>
            </a:r>
            <a:r>
              <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43</a:t>
            </a:r>
            <a:r>
              <a:rPr lang="zh-CN" altLang="en-US" sz="2000" dirty="0">
                <a:solidFill>
                  <a:prstClr val="black"/>
                </a:solidFill>
                <a:latin typeface="黑体" panose="02010609060101010101" pitchFamily="49" charset="-122"/>
                <a:ea typeface="黑体" panose="02010609060101010101" pitchFamily="49" charset="-122"/>
                <a:cs typeface="宋体" panose="02010600030101010101" pitchFamily="2" charset="-122"/>
                <a:sym typeface="+mn-ea"/>
              </a:rPr>
              <a:t>条规定：</a:t>
            </a: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商标注册人可以通过签订商标使用许可合同，许可他人使用其注册商标。商标使用许可合同应当报商标局备案，并由商标局公告。</a:t>
            </a:r>
            <a:endPar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7" name="矩形 6"/>
          <p:cNvSpPr/>
          <p:nvPr/>
        </p:nvSpPr>
        <p:spPr>
          <a:xfrm>
            <a:off x="836211" y="1232029"/>
            <a:ext cx="10876817"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kumimoji="0" lang="zh-CN" altLang="en-US" sz="2800" b="0" i="0" u="none" strike="noStrike" kern="120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宋体" panose="02010600030101010101" pitchFamily="2" charset="-122"/>
                <a:sym typeface="+mn-ea"/>
              </a:rPr>
              <a:t>、许可</a:t>
            </a:r>
            <a:endParaRPr kumimoji="0" lang="zh-CN" altLang="en-US" sz="2800" b="0" i="0" u="none" strike="noStrike" kern="120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endParaRPr>
          </a:p>
        </p:txBody>
      </p:sp>
      <p:sp>
        <p:nvSpPr>
          <p:cNvPr id="10" name="标题 2"/>
          <p:cNvSpPr>
            <a:spLocks noGrp="1"/>
          </p:cNvSpPr>
          <p:nvPr>
            <p:ph type="title"/>
          </p:nvPr>
        </p:nvSpPr>
        <p:spPr>
          <a:xfrm>
            <a:off x="1507833" y="198875"/>
            <a:ext cx="10425548" cy="595457"/>
          </a:xfrm>
        </p:spPr>
        <p:txBody>
          <a:bodyPr/>
          <a:lstStyle/>
          <a:p>
            <a:pPr algn="ctr"/>
            <a:r>
              <a:rPr lang="zh-CN" altLang="en-US" dirty="0">
                <a:latin typeface="黑体" panose="02010609060101010101" pitchFamily="49" charset="-122"/>
                <a:ea typeface="黑体" panose="02010609060101010101" pitchFamily="49" charset="-122"/>
              </a:rPr>
              <a:t>商标权的利用</a:t>
            </a:r>
          </a:p>
        </p:txBody>
      </p:sp>
      <p:sp>
        <p:nvSpPr>
          <p:cNvPr id="11" name="文本框 10"/>
          <p:cNvSpPr txBox="1"/>
          <p:nvPr/>
        </p:nvSpPr>
        <p:spPr>
          <a:xfrm>
            <a:off x="129492" y="265770"/>
            <a:ext cx="110799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A7D00"/>
                </a:solidFill>
                <a:effectLst/>
                <a:uLnTx/>
                <a:uFillTx/>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649"/>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149"/>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649"/>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84333" y="1191491"/>
            <a:ext cx="10470357" cy="4985472"/>
          </a:xfrm>
        </p:spPr>
        <p:txBody>
          <a:bodyPr>
            <a:normAutofit/>
          </a:bodyPr>
          <a:lstStyle/>
          <a:p>
            <a:r>
              <a:rPr lang="zh-CN" altLang="en-US" sz="2000" dirty="0">
                <a:latin typeface="黑体" panose="02010609060101010101" pitchFamily="49" charset="-122"/>
                <a:ea typeface="黑体" panose="02010609060101010101" pitchFamily="49" charset="-122"/>
              </a:rPr>
              <a:t>    两个或者两个以上的商标注册申请人，在同一种商品或者类似商品上，以相同或者近似的商标申请注册的，初步审定并公告申请在先的商标；同一天申请的，初步审定并公告使用在先的商标，驳回其他人的申请，不予公告。</a:t>
            </a:r>
            <a:r>
              <a:rPr lang="zh-CN" altLang="en-US" sz="1600" dirty="0">
                <a:latin typeface="黑体" panose="02010609060101010101" pitchFamily="49" charset="-122"/>
                <a:ea typeface="黑体" panose="02010609060101010101" pitchFamily="49" charset="-122"/>
              </a:rPr>
              <a:t>（商标法第</a:t>
            </a:r>
            <a:r>
              <a:rPr lang="en-US" altLang="zh-CN" sz="1600" dirty="0">
                <a:latin typeface="黑体" panose="02010609060101010101" pitchFamily="49" charset="-122"/>
                <a:ea typeface="黑体" panose="02010609060101010101" pitchFamily="49" charset="-122"/>
              </a:rPr>
              <a:t>31</a:t>
            </a:r>
            <a:r>
              <a:rPr lang="zh-CN" altLang="en-US" sz="1600" dirty="0">
                <a:latin typeface="黑体" panose="02010609060101010101" pitchFamily="49" charset="-122"/>
                <a:ea typeface="黑体" panose="02010609060101010101" pitchFamily="49" charset="-122"/>
              </a:rPr>
              <a:t>条）</a:t>
            </a:r>
            <a:endParaRPr lang="en-US" altLang="zh-CN" sz="16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    两个或者两个以上的申请人，在同一种商品或者类似商品上，分别以相同或者近似的商标在同一天申请注册的，各申请人应当自收到商标局通知之日起</a:t>
            </a:r>
            <a:r>
              <a:rPr lang="en-US" altLang="zh-CN" sz="2000" dirty="0">
                <a:latin typeface="黑体" panose="02010609060101010101" pitchFamily="49" charset="-122"/>
                <a:ea typeface="黑体" panose="02010609060101010101" pitchFamily="49" charset="-122"/>
              </a:rPr>
              <a:t>30</a:t>
            </a:r>
            <a:r>
              <a:rPr lang="zh-CN" altLang="en-US" sz="2000" dirty="0">
                <a:latin typeface="黑体" panose="02010609060101010101" pitchFamily="49" charset="-122"/>
                <a:ea typeface="黑体" panose="02010609060101010101" pitchFamily="49" charset="-122"/>
              </a:rPr>
              <a:t>日内提交其申请注册前在先使用该商标的证据。同日使用或者均未使用的，各申请人可以自收到商标局通知之日起</a:t>
            </a:r>
            <a:r>
              <a:rPr lang="en-US" altLang="zh-CN" sz="2000" dirty="0">
                <a:latin typeface="黑体" panose="02010609060101010101" pitchFamily="49" charset="-122"/>
                <a:ea typeface="黑体" panose="02010609060101010101" pitchFamily="49" charset="-122"/>
              </a:rPr>
              <a:t>30</a:t>
            </a:r>
            <a:r>
              <a:rPr lang="zh-CN" altLang="en-US" sz="2000" dirty="0">
                <a:latin typeface="黑体" panose="02010609060101010101" pitchFamily="49" charset="-122"/>
                <a:ea typeface="黑体" panose="02010609060101010101" pitchFamily="49" charset="-122"/>
              </a:rPr>
              <a:t>日内自行协商，并将书面协议报送商标局</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不愿协商或者协商不成的，商标局通知各申请人以抽签的方式确定一个申请人，驳回其他人的注册申请。商标局已经通知但申请人未参加抽签的，视为放弃申请，商标局应当书面通知未参加抽签的申请人。</a:t>
            </a:r>
            <a:r>
              <a:rPr lang="zh-CN" altLang="en-US" sz="1600" dirty="0">
                <a:latin typeface="黑体" panose="02010609060101010101" pitchFamily="49" charset="-122"/>
                <a:ea typeface="黑体" panose="02010609060101010101" pitchFamily="49" charset="-122"/>
              </a:rPr>
              <a:t>（商标法实施条例第</a:t>
            </a:r>
            <a:r>
              <a:rPr lang="en-US" altLang="zh-CN" sz="1600" dirty="0">
                <a:latin typeface="黑体" panose="02010609060101010101" pitchFamily="49" charset="-122"/>
                <a:ea typeface="黑体" panose="02010609060101010101" pitchFamily="49" charset="-122"/>
              </a:rPr>
              <a:t>19</a:t>
            </a:r>
            <a:r>
              <a:rPr lang="zh-CN" altLang="en-US" sz="1600" dirty="0">
                <a:latin typeface="黑体" panose="02010609060101010101" pitchFamily="49" charset="-122"/>
                <a:ea typeface="黑体" panose="02010609060101010101" pitchFamily="49" charset="-122"/>
              </a:rPr>
              <a:t>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1257956" y="1435746"/>
            <a:ext cx="10216932" cy="371351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rPr>
              <a:t>（二）注册商标使用许可分为三类：独占使用许可、排他使用许可和普通使用许可。</a:t>
            </a:r>
            <a:endPar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宋体" panose="02010600030101010101" pitchFamily="2" charset="-122"/>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2000" dirty="0">
                <a:solidFill>
                  <a:srgbClr val="FF0000"/>
                </a:solidFill>
                <a:latin typeface="黑体" panose="02010609060101010101" pitchFamily="49" charset="-122"/>
                <a:ea typeface="黑体" panose="02010609060101010101" pitchFamily="49" charset="-122"/>
              </a:rPr>
              <a:t>    独占使用许可</a:t>
            </a:r>
            <a:r>
              <a:rPr lang="zh-CN" altLang="en-US" sz="2000" dirty="0">
                <a:solidFill>
                  <a:srgbClr val="7030A0"/>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被许可人在约定的时间范围和地域范围内垄断使用商标；独占许可的被许可人可以单独起诉或采取诉前措施。</a:t>
            </a:r>
            <a:endParaRPr lang="en-US" altLang="zh-CN" sz="2000" dirty="0">
              <a:solidFill>
                <a:prstClr val="black"/>
              </a:solidFill>
              <a:latin typeface="黑体" panose="02010609060101010101" pitchFamily="49" charset="-122"/>
              <a:ea typeface="黑体" panose="02010609060101010101" pitchFamily="49" charset="-122"/>
            </a:endParaRPr>
          </a:p>
          <a:p>
            <a:pPr lvl="0">
              <a:lnSpc>
                <a:spcPct val="150000"/>
              </a:lnSpc>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    排他使用</a:t>
            </a:r>
            <a:r>
              <a:rPr lang="zh-CN" altLang="en-US" sz="2000" dirty="0">
                <a:solidFill>
                  <a:srgbClr val="FF0000"/>
                </a:solidFill>
                <a:latin typeface="黑体" panose="02010609060101010101" pitchFamily="49" charset="-122"/>
                <a:ea typeface="黑体" panose="02010609060101010101" pitchFamily="49" charset="-122"/>
              </a:rPr>
              <a:t>许可</a:t>
            </a:r>
            <a:r>
              <a:rPr lang="zh-CN" altLang="en-US" sz="2000" dirty="0">
                <a:solidFill>
                  <a:srgbClr val="7030A0"/>
                </a:solidFill>
                <a:latin typeface="黑体" panose="02010609060101010101" pitchFamily="49" charset="-122"/>
                <a:ea typeface="黑体" panose="02010609060101010101" pitchFamily="49" charset="-122"/>
              </a:rPr>
              <a:t>：</a:t>
            </a:r>
            <a:r>
              <a:rPr lang="zh-CN" altLang="en-US" sz="2000" dirty="0">
                <a:solidFill>
                  <a:prstClr val="black"/>
                </a:solidFill>
                <a:latin typeface="黑体" panose="02010609060101010101" pitchFamily="49" charset="-122"/>
                <a:ea typeface="黑体" panose="02010609060101010101" pitchFamily="49" charset="-122"/>
              </a:rPr>
              <a:t>在约定的时间范围和地域范围内可以使用商标；只能和商标注册人共同起诉或申请诉前措施，或在注册商标人不起诉或进行申请的情况下，自行起诉或提出申请。</a:t>
            </a:r>
            <a:endParaRPr lang="en-US" altLang="zh-CN" sz="2000" dirty="0">
              <a:solidFill>
                <a:prstClr val="black"/>
              </a:solidFill>
              <a:latin typeface="黑体" panose="02010609060101010101" pitchFamily="49" charset="-122"/>
              <a:ea typeface="黑体" panose="02010609060101010101" pitchFamily="49" charset="-122"/>
            </a:endParaRPr>
          </a:p>
          <a:p>
            <a:pPr lvl="0">
              <a:lnSpc>
                <a:spcPct val="150000"/>
              </a:lnSpc>
            </a:pPr>
            <a:r>
              <a:rPr kumimoji="0" lang="zh-CN" altLang="en-US" sz="2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    普通使用许可</a:t>
            </a:r>
            <a:r>
              <a:rPr kumimoji="0" lang="zh-CN" altLang="en-US" sz="2000" b="0"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rPr>
              <a:t>：</a:t>
            </a:r>
            <a:r>
              <a:rPr kumimoji="0" lang="zh-CN" altLang="en-US"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rPr>
              <a:t>独占优势不如前面两类；且只有在商标注册人明确授权的情况下，才能起诉或采取措施。</a:t>
            </a:r>
            <a:endParaRPr kumimoji="0" lang="en-US" altLang="zh-CN" sz="20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sp>
        <p:nvSpPr>
          <p:cNvPr id="9" name="标题 2"/>
          <p:cNvSpPr>
            <a:spLocks noGrp="1"/>
          </p:cNvSpPr>
          <p:nvPr>
            <p:ph type="title"/>
          </p:nvPr>
        </p:nvSpPr>
        <p:spPr>
          <a:xfrm>
            <a:off x="1507833" y="198875"/>
            <a:ext cx="10618140" cy="595457"/>
          </a:xfrm>
        </p:spPr>
        <p:txBody>
          <a:bodyPr/>
          <a:lstStyle/>
          <a:p>
            <a:pPr algn="ctr"/>
            <a:r>
              <a:rPr lang="zh-CN" altLang="en-US" dirty="0">
                <a:latin typeface="黑体" panose="02010609060101010101" pitchFamily="49" charset="-122"/>
                <a:ea typeface="黑体" panose="02010609060101010101" pitchFamily="49" charset="-122"/>
              </a:rPr>
              <a:t>商标权的利用</a:t>
            </a:r>
          </a:p>
        </p:txBody>
      </p:sp>
      <p:sp>
        <p:nvSpPr>
          <p:cNvPr id="10" name="文本框 9"/>
          <p:cNvSpPr txBox="1"/>
          <p:nvPr/>
        </p:nvSpPr>
        <p:spPr>
          <a:xfrm>
            <a:off x="129492" y="265770"/>
            <a:ext cx="1128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FA7D00"/>
                </a:solidFill>
                <a:effectLst/>
                <a:uLnTx/>
                <a:uFillTx/>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2981106" y="1639898"/>
            <a:ext cx="8676945" cy="2328523"/>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我国采取商标权注册取得原则和自愿申请原则，强制注册是例外。目前我国只按照</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烟草专卖法</a:t>
            </a:r>
            <a:r>
              <a:rPr lang="en-US" altLang="zh-CN" sz="2000"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sz="2000" dirty="0">
                <a:latin typeface="黑体" panose="02010609060101010101" pitchFamily="49" charset="-122"/>
                <a:ea typeface="黑体" panose="02010609060101010101" pitchFamily="49" charset="-122"/>
                <a:cs typeface="宋体" panose="02010600030101010101" pitchFamily="2" charset="-122"/>
                <a:sym typeface="+mn-ea"/>
              </a:rPr>
              <a:t>要求烟草制品必须使用注册商标。其他商品和服务是否申请商标注册，由经营者根据需要自主决定。经营者要想取得商标权，需按规定的格式提出申请，经过注册机关审查核准，依法注册，自注册之日起取得商标权。</a:t>
            </a:r>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一、商标注册申请</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商标权的取得程序</a:t>
            </a:r>
          </a:p>
        </p:txBody>
      </p:sp>
      <p:sp>
        <p:nvSpPr>
          <p:cNvPr id="4" name="菱形 3"/>
          <p:cNvSpPr/>
          <p:nvPr/>
        </p:nvSpPr>
        <p:spPr>
          <a:xfrm>
            <a:off x="1165472" y="2804160"/>
            <a:ext cx="1815637" cy="1815637"/>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菱形 4"/>
          <p:cNvSpPr/>
          <p:nvPr/>
        </p:nvSpPr>
        <p:spPr>
          <a:xfrm>
            <a:off x="533946" y="2974609"/>
            <a:ext cx="1263052" cy="1263052"/>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PA_文本框 3"/>
          <p:cNvSpPr txBox="1"/>
          <p:nvPr>
            <p:custDataLst>
              <p:tags r:id="rId1"/>
            </p:custDataLst>
          </p:nvPr>
        </p:nvSpPr>
        <p:spPr>
          <a:xfrm>
            <a:off x="3062026" y="2116235"/>
            <a:ext cx="8676945" cy="2289538"/>
          </a:xfrm>
          <a:prstGeom prst="rect">
            <a:avLst/>
          </a:prstGeom>
          <a:noFill/>
        </p:spPr>
        <p:txBody>
          <a:bodyPr wrap="square" rtlCol="0">
            <a:spAutoFit/>
          </a:bodyPr>
          <a:lstStyle/>
          <a:p>
            <a:pPr lvl="0" algn="just">
              <a:lnSpc>
                <a:spcPct val="150000"/>
              </a:lnSpc>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    商标注册申请人应当按规定的商品分类表填报使用商标的商品类别和商品名称，提出注册申请。</a:t>
            </a:r>
          </a:p>
          <a:p>
            <a:pPr lvl="0" algn="just">
              <a:lnSpc>
                <a:spcPct val="150000"/>
              </a:lnSpc>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　　商标注册申请人可以通过一份申请就多个类别的商品申请注册同一商标。</a:t>
            </a:r>
          </a:p>
          <a:p>
            <a:pPr lvl="0" algn="just">
              <a:lnSpc>
                <a:spcPct val="150000"/>
              </a:lnSpc>
            </a:pPr>
            <a:r>
              <a:rPr lang="zh-CN" altLang="en-US" sz="2000" b="1" dirty="0">
                <a:latin typeface="黑体" panose="02010609060101010101" pitchFamily="49" charset="-122"/>
                <a:ea typeface="黑体" panose="02010609060101010101" pitchFamily="49" charset="-122"/>
                <a:cs typeface="宋体" panose="02010600030101010101" pitchFamily="2" charset="-122"/>
                <a:sym typeface="+mn-ea"/>
              </a:rPr>
              <a:t>　　商标注册申请等有关文件，可以以书面方式或者数据电文方式提出。</a:t>
            </a:r>
            <a:endParaRPr lang="en-US" altLang="zh-CN" sz="2000"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endParaRPr lang="en-US" altLang="zh-CN" dirty="0">
              <a:latin typeface="黑体" panose="02010609060101010101" pitchFamily="49" charset="-122"/>
              <a:ea typeface="黑体" panose="02010609060101010101" pitchFamily="49" charset="-122"/>
              <a:cs typeface="宋体" panose="02010600030101010101" pitchFamily="2" charset="-122"/>
              <a:sym typeface="+mn-ea"/>
            </a:endParaRPr>
          </a:p>
        </p:txBody>
      </p:sp>
      <p:sp>
        <p:nvSpPr>
          <p:cNvPr id="7" name="矩形 6"/>
          <p:cNvSpPr/>
          <p:nvPr/>
        </p:nvSpPr>
        <p:spPr>
          <a:xfrm>
            <a:off x="1881171" y="1018455"/>
            <a:ext cx="10876817" cy="523220"/>
          </a:xfrm>
          <a:prstGeom prst="rect">
            <a:avLst/>
          </a:prstGeom>
        </p:spPr>
        <p:txBody>
          <a:bodyPr wrap="square">
            <a:spAutoFit/>
          </a:bodyPr>
          <a:lstStyle/>
          <a:p>
            <a:r>
              <a:rPr lang="zh-CN" altLang="en-US" sz="2800"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一、商标注册申请</a:t>
            </a:r>
          </a:p>
        </p:txBody>
      </p:sp>
      <p:sp>
        <p:nvSpPr>
          <p:cNvPr id="8" name="文本框 7"/>
          <p:cNvSpPr txBox="1"/>
          <p:nvPr/>
        </p:nvSpPr>
        <p:spPr>
          <a:xfrm>
            <a:off x="129492" y="265770"/>
            <a:ext cx="1107996" cy="461665"/>
          </a:xfrm>
          <a:prstGeom prst="rect">
            <a:avLst/>
          </a:prstGeom>
          <a:noFill/>
        </p:spPr>
        <p:txBody>
          <a:bodyPr wrap="none" rtlCol="0">
            <a:spAutoFit/>
          </a:bodyPr>
          <a:lstStyle/>
          <a:p>
            <a:r>
              <a:rPr lang="zh-CN" altLang="en-US" sz="2400" dirty="0">
                <a:solidFill>
                  <a:srgbClr val="FA7D00"/>
                </a:solidFill>
                <a:latin typeface="黑体" panose="02010609060101010101" pitchFamily="49" charset="-122"/>
                <a:ea typeface="黑体" panose="02010609060101010101" pitchFamily="49" charset="-122"/>
              </a:rPr>
              <a:t>第二节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8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3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p:stCondLst>
                              <p:cond delay="18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0364" y="1191491"/>
            <a:ext cx="10542370" cy="4683327"/>
          </a:xfrm>
        </p:spPr>
        <p:txBody>
          <a:bodyPr>
            <a:normAutofit/>
          </a:bodyPr>
          <a:lstStyle/>
          <a:p>
            <a:pPr lvl="0" algn="just">
              <a:lnSpc>
                <a:spcPct val="150000"/>
              </a:lnSpc>
            </a:pPr>
            <a:r>
              <a:rPr lang="zh-CN" altLang="en-US" sz="2200" b="1" dirty="0">
                <a:latin typeface="黑体" panose="02010609060101010101" pitchFamily="49" charset="-122"/>
                <a:ea typeface="黑体" panose="02010609060101010101" pitchFamily="49" charset="-122"/>
                <a:cs typeface="宋体" panose="02010600030101010101" pitchFamily="2" charset="-122"/>
                <a:sym typeface="+mn-ea"/>
              </a:rPr>
              <a:t>（一）申请主体</a:t>
            </a:r>
            <a:endParaRPr lang="en-US" altLang="zh-CN" sz="2200"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en-US" altLang="zh-CN" sz="2200" b="1" dirty="0">
                <a:latin typeface="黑体" panose="02010609060101010101" pitchFamily="49" charset="-122"/>
                <a:ea typeface="黑体" panose="02010609060101010101" pitchFamily="49" charset="-122"/>
                <a:cs typeface="宋体" panose="02010600030101010101" pitchFamily="2" charset="-122"/>
                <a:sym typeface="+mn-ea"/>
              </a:rPr>
              <a:t>    《</a:t>
            </a:r>
            <a:r>
              <a:rPr lang="zh-CN" altLang="en-US" sz="2200" b="1" dirty="0">
                <a:latin typeface="黑体" panose="02010609060101010101" pitchFamily="49" charset="-122"/>
                <a:ea typeface="黑体" panose="02010609060101010101" pitchFamily="49" charset="-122"/>
                <a:cs typeface="宋体" panose="02010600030101010101" pitchFamily="2" charset="-122"/>
                <a:sym typeface="+mn-ea"/>
              </a:rPr>
              <a:t>商标法</a:t>
            </a:r>
            <a:r>
              <a:rPr lang="en-US" altLang="zh-CN" sz="2200" b="1" dirty="0">
                <a:latin typeface="黑体" panose="02010609060101010101" pitchFamily="49" charset="-122"/>
                <a:ea typeface="黑体" panose="02010609060101010101" pitchFamily="49" charset="-122"/>
                <a:cs typeface="宋体" panose="02010600030101010101" pitchFamily="2" charset="-122"/>
                <a:sym typeface="+mn-ea"/>
              </a:rPr>
              <a:t>》</a:t>
            </a:r>
            <a:r>
              <a:rPr lang="zh-CN" altLang="en-US" sz="2200" b="1" dirty="0">
                <a:latin typeface="黑体" panose="02010609060101010101" pitchFamily="49" charset="-122"/>
                <a:ea typeface="黑体" panose="02010609060101010101" pitchFamily="49" charset="-122"/>
                <a:cs typeface="宋体" panose="02010600030101010101" pitchFamily="2" charset="-122"/>
                <a:sym typeface="+mn-ea"/>
              </a:rPr>
              <a:t>第</a:t>
            </a:r>
            <a:r>
              <a:rPr lang="en-US" altLang="zh-CN" sz="2200" b="1" dirty="0">
                <a:latin typeface="黑体" panose="02010609060101010101" pitchFamily="49" charset="-122"/>
                <a:ea typeface="黑体" panose="02010609060101010101" pitchFamily="49" charset="-122"/>
                <a:cs typeface="宋体" panose="02010600030101010101" pitchFamily="2" charset="-122"/>
                <a:sym typeface="+mn-ea"/>
              </a:rPr>
              <a:t>4</a:t>
            </a:r>
            <a:r>
              <a:rPr lang="zh-CN" altLang="en-US" sz="2200" b="1" dirty="0">
                <a:latin typeface="黑体" panose="02010609060101010101" pitchFamily="49" charset="-122"/>
                <a:ea typeface="黑体" panose="02010609060101010101" pitchFamily="49" charset="-122"/>
                <a:cs typeface="宋体" panose="02010600030101010101" pitchFamily="2" charset="-122"/>
                <a:sym typeface="+mn-ea"/>
              </a:rPr>
              <a:t>条规定，自然人、法人或者其他组织在生产经营活动中，对其商品或者服务需要取得商标专用权的，应当向商标局申请商标注册。</a:t>
            </a:r>
            <a:endParaRPr lang="en-US" altLang="zh-CN" sz="2200" b="1" dirty="0">
              <a:latin typeface="黑体" panose="02010609060101010101" pitchFamily="49" charset="-122"/>
              <a:ea typeface="黑体" panose="02010609060101010101" pitchFamily="49" charset="-122"/>
              <a:cs typeface="宋体" panose="02010600030101010101" pitchFamily="2" charset="-122"/>
              <a:sym typeface="+mn-ea"/>
            </a:endParaRPr>
          </a:p>
          <a:p>
            <a:pPr algn="just">
              <a:lnSpc>
                <a:spcPct val="150000"/>
              </a:lnSpc>
            </a:pPr>
            <a:r>
              <a:rPr lang="en-US" altLang="zh-CN" sz="2200" dirty="0">
                <a:latin typeface="黑体" panose="02010609060101010101" pitchFamily="49" charset="-122"/>
                <a:ea typeface="黑体" panose="02010609060101010101" pitchFamily="49" charset="-122"/>
              </a:rPr>
              <a:t>    </a:t>
            </a:r>
            <a:r>
              <a:rPr lang="zh-CN" altLang="zh-CN" sz="2200" dirty="0">
                <a:latin typeface="黑体" panose="02010609060101010101" pitchFamily="49" charset="-122"/>
                <a:ea typeface="黑体" panose="02010609060101010101" pitchFamily="49" charset="-122"/>
              </a:rPr>
              <a:t>根据该条规定，申请商标注册的主体须具备以下条件：</a:t>
            </a:r>
          </a:p>
          <a:p>
            <a:pPr algn="just">
              <a:lnSpc>
                <a:spcPct val="150000"/>
              </a:lnSpc>
            </a:pPr>
            <a:r>
              <a:rPr lang="zh-CN" altLang="en-US" sz="2200"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sz="2200" dirty="0">
                <a:latin typeface="黑体" panose="02010609060101010101" pitchFamily="49" charset="-122"/>
                <a:ea typeface="黑体" panose="02010609060101010101" pitchFamily="49" charset="-122"/>
                <a:cs typeface="宋体" panose="02010600030101010101" pitchFamily="2" charset="-122"/>
                <a:sym typeface="+mn-ea"/>
              </a:rPr>
              <a:t>1. </a:t>
            </a:r>
            <a:r>
              <a:rPr lang="zh-CN" altLang="en-US" sz="2200" dirty="0">
                <a:latin typeface="黑体" panose="02010609060101010101" pitchFamily="49" charset="-122"/>
                <a:ea typeface="黑体" panose="02010609060101010101" pitchFamily="49" charset="-122"/>
                <a:cs typeface="宋体" panose="02010600030101010101" pitchFamily="2" charset="-122"/>
                <a:sym typeface="+mn-ea"/>
              </a:rPr>
              <a:t>注册商标的申请人是自然人、法人或者其他组织。其他组织指依法能够取得权利、承担责任的组织，如合伙。</a:t>
            </a:r>
          </a:p>
          <a:p>
            <a:pPr algn="just">
              <a:lnSpc>
                <a:spcPct val="150000"/>
              </a:lnSpc>
            </a:pPr>
            <a:r>
              <a:rPr lang="zh-CN" altLang="en-US" sz="2200" dirty="0">
                <a:latin typeface="黑体" panose="02010609060101010101" pitchFamily="49" charset="-122"/>
                <a:ea typeface="黑体" panose="02010609060101010101" pitchFamily="49" charset="-122"/>
                <a:cs typeface="宋体" panose="02010600030101010101" pitchFamily="2" charset="-122"/>
                <a:sym typeface="+mn-ea"/>
              </a:rPr>
              <a:t>    </a:t>
            </a:r>
            <a:r>
              <a:rPr lang="en-US" altLang="zh-CN" sz="2200" dirty="0">
                <a:latin typeface="黑体" panose="02010609060101010101" pitchFamily="49" charset="-122"/>
                <a:ea typeface="黑体" panose="02010609060101010101" pitchFamily="49" charset="-122"/>
                <a:cs typeface="宋体" panose="02010600030101010101" pitchFamily="2" charset="-122"/>
                <a:sym typeface="+mn-ea"/>
              </a:rPr>
              <a:t>2. </a:t>
            </a:r>
            <a:r>
              <a:rPr lang="zh-CN" altLang="en-US" sz="2200" dirty="0">
                <a:latin typeface="黑体" panose="02010609060101010101" pitchFamily="49" charset="-122"/>
                <a:ea typeface="黑体" panose="02010609060101010101" pitchFamily="49" charset="-122"/>
                <a:cs typeface="宋体" panose="02010600030101010101" pitchFamily="2" charset="-122"/>
                <a:sym typeface="+mn-ea"/>
              </a:rPr>
              <a:t>申请人从事生产经营活动。</a:t>
            </a:r>
            <a:endParaRPr lang="en-US" altLang="zh-CN" sz="2200" dirty="0">
              <a:latin typeface="黑体" panose="02010609060101010101" pitchFamily="49" charset="-122"/>
              <a:ea typeface="黑体" panose="02010609060101010101" pitchFamily="49" charset="-122"/>
              <a:cs typeface="宋体" panose="02010600030101010101" pitchFamily="2" charset="-122"/>
              <a:sym typeface="+mn-ea"/>
            </a:endParaRPr>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I1OGYxYzI0ZTNhNTc0MzI3NDM5ZTM4OTEwYTY0OTAifQ=="/>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TotalTime>
  <Words>9490</Words>
  <Application>Microsoft Office PowerPoint</Application>
  <PresentationFormat>宽屏</PresentationFormat>
  <Paragraphs>272</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等线</vt:lpstr>
      <vt:lpstr>黑体</vt:lpstr>
      <vt:lpstr>华文中宋</vt:lpstr>
      <vt:lpstr>微软雅黑</vt:lpstr>
      <vt:lpstr>Arial</vt:lpstr>
      <vt:lpstr>Calibri</vt:lpstr>
      <vt:lpstr>Wingdings</vt:lpstr>
      <vt:lpstr>Office 主题​​</vt:lpstr>
      <vt:lpstr>第十六章 商标权的取得和消灭 </vt:lpstr>
      <vt:lpstr>PowerPoint 演示文稿</vt:lpstr>
      <vt:lpstr>本章导语</vt:lpstr>
      <vt:lpstr>商标权取得的基本原则</vt:lpstr>
      <vt:lpstr>商标权取得的基本原则</vt:lpstr>
      <vt:lpstr>PowerPoint 演示文稿</vt:lpstr>
      <vt:lpstr>商标权的取得程序</vt:lpstr>
      <vt:lpstr>商标权的取得程序</vt:lpstr>
      <vt:lpstr>PowerPoint 演示文稿</vt:lpstr>
      <vt:lpstr>商标权的取得程序</vt:lpstr>
      <vt:lpstr>商标权的取得程序</vt:lpstr>
      <vt:lpstr>商标权的取得程序</vt:lpstr>
      <vt:lpstr>商标权的取得程序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商标权的取得程序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商标权的取得程序</vt:lpstr>
      <vt:lpstr>商标权的取得程序</vt:lpstr>
      <vt:lpstr>商标权的取得程序</vt:lpstr>
      <vt:lpstr>商标权消灭</vt:lpstr>
      <vt:lpstr>商标权消灭</vt:lpstr>
      <vt:lpstr>商标权消灭</vt:lpstr>
      <vt:lpstr>商标权消灭</vt:lpstr>
      <vt:lpstr>商标权消灭</vt:lpstr>
      <vt:lpstr>商标权消灭</vt:lpstr>
      <vt:lpstr>PowerPoint 演示文稿</vt:lpstr>
      <vt:lpstr>PowerPoint 演示文稿</vt:lpstr>
      <vt:lpstr>PowerPoint 演示文稿</vt:lpstr>
      <vt:lpstr>PowerPoint 演示文稿</vt:lpstr>
      <vt:lpstr>PowerPoint 演示文稿</vt:lpstr>
      <vt:lpstr>PowerPoint 演示文稿</vt:lpstr>
      <vt:lpstr>第十七章 商标权的内容与利用  </vt:lpstr>
      <vt:lpstr>PowerPoint 演示文稿</vt:lpstr>
      <vt:lpstr>本章导语</vt:lpstr>
      <vt:lpstr>商标权的内容</vt:lpstr>
      <vt:lpstr>商标权的内容</vt:lpstr>
      <vt:lpstr>商标权的利用</vt:lpstr>
      <vt:lpstr>商标权的利用</vt:lpstr>
      <vt:lpstr>商标权的利用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管 理 学</dc:title>
  <dc:creator>hybonline</dc:creator>
  <cp:lastModifiedBy>Y L</cp:lastModifiedBy>
  <cp:revision>204</cp:revision>
  <dcterms:created xsi:type="dcterms:W3CDTF">2019-10-11T02:21:00Z</dcterms:created>
  <dcterms:modified xsi:type="dcterms:W3CDTF">2025-02-05T02:37:34Z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1417F37C2BC246E4805C7A452E98DFB2_12</vt:lpwstr>
  </property>
  <property fmtid="{D5CDD505-2E9C-101B-9397-08002B2CF9AE}" pid="3" name="KSOProductBuildVer">
    <vt:lpwstr>2052-12.1.0.16120</vt:lpwstr>
  </property>
</Properties>
</file>