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sldIdLst>
    <p:sldId id="663" r:id="rId2"/>
    <p:sldId id="664" r:id="rId3"/>
    <p:sldId id="666" r:id="rId4"/>
    <p:sldId id="759" r:id="rId5"/>
    <p:sldId id="760" r:id="rId6"/>
    <p:sldId id="761" r:id="rId7"/>
    <p:sldId id="762" r:id="rId8"/>
    <p:sldId id="758" r:id="rId9"/>
    <p:sldId id="763" r:id="rId10"/>
    <p:sldId id="667" r:id="rId11"/>
    <p:sldId id="764" r:id="rId12"/>
    <p:sldId id="765" r:id="rId13"/>
    <p:sldId id="766" r:id="rId14"/>
    <p:sldId id="668" r:id="rId15"/>
    <p:sldId id="767" r:id="rId16"/>
    <p:sldId id="768" r:id="rId17"/>
    <p:sldId id="769" r:id="rId18"/>
    <p:sldId id="770" r:id="rId19"/>
    <p:sldId id="771" r:id="rId20"/>
    <p:sldId id="772" r:id="rId21"/>
    <p:sldId id="773" r:id="rId22"/>
    <p:sldId id="774" r:id="rId23"/>
    <p:sldId id="775" r:id="rId24"/>
    <p:sldId id="776" r:id="rId25"/>
    <p:sldId id="777" r:id="rId26"/>
    <p:sldId id="778" r:id="rId27"/>
    <p:sldId id="670" r:id="rId28"/>
    <p:sldId id="809" r:id="rId29"/>
    <p:sldId id="810" r:id="rId30"/>
    <p:sldId id="779" r:id="rId31"/>
    <p:sldId id="781" r:id="rId32"/>
    <p:sldId id="780" r:id="rId33"/>
    <p:sldId id="782" r:id="rId34"/>
    <p:sldId id="783" r:id="rId35"/>
    <p:sldId id="784" r:id="rId36"/>
    <p:sldId id="785" r:id="rId37"/>
    <p:sldId id="786" r:id="rId38"/>
    <p:sldId id="672" r:id="rId39"/>
    <p:sldId id="788" r:id="rId40"/>
    <p:sldId id="787" r:id="rId41"/>
    <p:sldId id="789" r:id="rId42"/>
    <p:sldId id="790" r:id="rId43"/>
    <p:sldId id="558" r:id="rId44"/>
    <p:sldId id="559" r:id="rId45"/>
    <p:sldId id="560" r:id="rId46"/>
    <p:sldId id="561" r:id="rId47"/>
    <p:sldId id="792" r:id="rId48"/>
    <p:sldId id="793" r:id="rId49"/>
    <p:sldId id="794" r:id="rId50"/>
    <p:sldId id="791" r:id="rId51"/>
    <p:sldId id="795" r:id="rId52"/>
    <p:sldId id="796" r:id="rId53"/>
    <p:sldId id="797" r:id="rId54"/>
    <p:sldId id="798" r:id="rId55"/>
    <p:sldId id="799" r:id="rId56"/>
    <p:sldId id="800" r:id="rId57"/>
    <p:sldId id="801" r:id="rId58"/>
    <p:sldId id="802" r:id="rId59"/>
    <p:sldId id="803" r:id="rId60"/>
    <p:sldId id="804" r:id="rId61"/>
    <p:sldId id="805" r:id="rId62"/>
    <p:sldId id="806" r:id="rId63"/>
    <p:sldId id="807" r:id="rId64"/>
    <p:sldId id="808" r:id="rId65"/>
    <p:sldId id="677" r:id="rId66"/>
    <p:sldId id="812" r:id="rId67"/>
    <p:sldId id="678" r:id="rId68"/>
    <p:sldId id="815" r:id="rId69"/>
    <p:sldId id="816" r:id="rId70"/>
    <p:sldId id="811" r:id="rId71"/>
    <p:sldId id="813" r:id="rId72"/>
    <p:sldId id="817" r:id="rId73"/>
    <p:sldId id="518" r:id="rId74"/>
    <p:sldId id="381" r:id="rId75"/>
    <p:sldId id="382" r:id="rId76"/>
    <p:sldId id="814" r:id="rId77"/>
    <p:sldId id="818" r:id="rId78"/>
    <p:sldId id="562" r:id="rId79"/>
    <p:sldId id="563" r:id="rId80"/>
    <p:sldId id="564" r:id="rId81"/>
    <p:sldId id="565" r:id="rId82"/>
    <p:sldId id="823" r:id="rId83"/>
    <p:sldId id="824" r:id="rId84"/>
    <p:sldId id="675" r:id="rId85"/>
    <p:sldId id="822" r:id="rId86"/>
    <p:sldId id="828" r:id="rId87"/>
    <p:sldId id="829" r:id="rId88"/>
    <p:sldId id="825" r:id="rId89"/>
    <p:sldId id="826" r:id="rId90"/>
    <p:sldId id="827" r:id="rId91"/>
    <p:sldId id="830" r:id="rId92"/>
    <p:sldId id="831" r:id="rId93"/>
    <p:sldId id="832" r:id="rId94"/>
    <p:sldId id="833" r:id="rId95"/>
    <p:sldId id="834" r:id="rId96"/>
    <p:sldId id="835" r:id="rId97"/>
    <p:sldId id="676" r:id="rId98"/>
    <p:sldId id="821" r:id="rId99"/>
    <p:sldId id="680" r:id="rId100"/>
    <p:sldId id="681" r:id="rId101"/>
    <p:sldId id="682" r:id="rId102"/>
    <p:sldId id="683" r:id="rId103"/>
    <p:sldId id="684" r:id="rId104"/>
    <p:sldId id="685" r:id="rId105"/>
    <p:sldId id="686" r:id="rId106"/>
    <p:sldId id="687" r:id="rId107"/>
    <p:sldId id="688" r:id="rId108"/>
    <p:sldId id="689" r:id="rId109"/>
    <p:sldId id="690" r:id="rId110"/>
    <p:sldId id="691" r:id="rId111"/>
    <p:sldId id="692" r:id="rId112"/>
    <p:sldId id="693" r:id="rId113"/>
    <p:sldId id="694" r:id="rId114"/>
    <p:sldId id="695" r:id="rId115"/>
    <p:sldId id="696" r:id="rId116"/>
    <p:sldId id="697" r:id="rId117"/>
    <p:sldId id="698" r:id="rId118"/>
    <p:sldId id="699" r:id="rId119"/>
    <p:sldId id="700" r:id="rId120"/>
    <p:sldId id="701" r:id="rId121"/>
    <p:sldId id="702" r:id="rId122"/>
    <p:sldId id="703" r:id="rId123"/>
  </p:sldIdLst>
  <p:sldSz cx="12192000" cy="6858000"/>
  <p:notesSz cx="6858000" cy="9144000"/>
  <p:custDataLst>
    <p:tags r:id="rId1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DFF"/>
    <a:srgbClr val="FC3E18"/>
    <a:srgbClr val="00319E"/>
    <a:srgbClr val="FA7D00"/>
    <a:srgbClr val="E20000"/>
    <a:srgbClr val="E26714"/>
    <a:srgbClr val="ED7D31"/>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4663"/>
  </p:normalViewPr>
  <p:slideViewPr>
    <p:cSldViewPr snapToGrid="0" showGuides="1">
      <p:cViewPr varScale="1">
        <p:scale>
          <a:sx n="80" d="100"/>
          <a:sy n="80" d="100"/>
        </p:scale>
        <p:origin x="1128" y="53"/>
      </p:cViewPr>
      <p:guideLst>
        <p:guide orient="horz" pos="2160"/>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4780D-A453-46B1-AD6C-FB0AED682081}" type="datetimeFigureOut">
              <a:rPr lang="zh-CN" altLang="en-US" smtClean="0"/>
              <a:t>2025/2/5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C76D7-31CE-4003-B852-F97BC4FC82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CC76D7-31CE-4003-B852-F97BC4FC82D3}" type="slidenum">
              <a:rPr lang="zh-CN" altLang="en-US" smtClean="0"/>
              <a:t>101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9293579A-0934-4409-B1AA-2598337EC13C}"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040" y="2697481"/>
            <a:ext cx="11551920" cy="2172652"/>
          </a:xfrm>
        </p:spPr>
        <p:txBody>
          <a:bodyPr>
            <a:no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十八</a:t>
            </a:r>
            <a:r>
              <a:rPr lang="zh-CN" altLang="en-US" sz="6000" dirty="0">
                <a:solidFill>
                  <a:schemeClr val="bg1"/>
                </a:solidFill>
                <a:latin typeface="华文中宋" panose="02010600040101010101" pitchFamily="2" charset="-122"/>
                <a:ea typeface="华文中宋" panose="02010600040101010101" pitchFamily="2" charset="-122"/>
              </a:rPr>
              <a:t>章 </a:t>
            </a:r>
            <a:r>
              <a:rPr lang="zh-CN" altLang="en-US" sz="6000" b="1" dirty="0"/>
              <a:t>侵害商标权的法律责任</a:t>
            </a:r>
            <a:br>
              <a:rPr lang="zh-CN" altLang="en-US" sz="6000" b="1" dirty="0"/>
            </a:br>
            <a:r>
              <a:rPr lang="zh-CN" altLang="en-US" sz="6000" dirty="0">
                <a:solidFill>
                  <a:schemeClr val="bg1"/>
                </a:solidFill>
                <a:latin typeface="华文中宋" panose="02010600040101010101" pitchFamily="2" charset="-122"/>
                <a:ea typeface="华文中宋" panose="02010600040101010101"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2981109" y="1872256"/>
            <a:ext cx="8427130" cy="3713517"/>
          </a:xfrm>
          <a:prstGeom prst="rect">
            <a:avLst/>
          </a:prstGeom>
          <a:noFill/>
        </p:spPr>
        <p:txBody>
          <a:bodyPr wrap="square" rtlCol="0">
            <a:spAutoFit/>
          </a:bodyPr>
          <a:lstStyle/>
          <a:p>
            <a:pPr lvl="0">
              <a:lnSpc>
                <a:spcPct val="15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商标法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57</a:t>
            </a:r>
            <a:r>
              <a:rPr lang="zh-CN" altLang="en-US" sz="2000" dirty="0">
                <a:latin typeface="黑体" panose="02010609060101010101" pitchFamily="49" charset="-122"/>
                <a:ea typeface="黑体" panose="02010609060101010101" pitchFamily="49" charset="-122"/>
              </a:rPr>
              <a:t>条规定：</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有下列行为之一的，均属侵犯注册商标专用权：</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（一）未经商标注册人的许可，在同一种商品上使用与其注册商标相同的商标的；</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（二）未经商标注册人的许可，在同一种商品上使用与其注册商标近似的商标，或者在类似商品上使用与其注册商标相同或者近似的商标，容易导致混淆的。</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p>
        </p:txBody>
      </p:sp>
      <p:sp>
        <p:nvSpPr>
          <p:cNvPr id="7" name="矩形 6"/>
          <p:cNvSpPr/>
          <p:nvPr/>
        </p:nvSpPr>
        <p:spPr>
          <a:xfrm>
            <a:off x="3586578" y="1242578"/>
            <a:ext cx="6693763" cy="523220"/>
          </a:xfrm>
          <a:prstGeom prst="rect">
            <a:avLst/>
          </a:prstGeom>
        </p:spPr>
        <p:txBody>
          <a:bodyPr wrap="square">
            <a:spAutoFit/>
          </a:bodyPr>
          <a:lstStyle/>
          <a:p>
            <a:pPr algn="ctr"/>
            <a:r>
              <a:rPr lang="zh-CN" altLang="en-US" sz="2800" dirty="0">
                <a:solidFill>
                  <a:srgbClr val="FF0000"/>
                </a:solidFill>
                <a:latin typeface="黑体" panose="02010609060101010101" pitchFamily="49" charset="-122"/>
                <a:ea typeface="黑体" panose="02010609060101010101" pitchFamily="49" charset="-122"/>
              </a:rPr>
              <a:t>商标权侵权的本质在于混淆可能性的判断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3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8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3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黑体" panose="02010609060101010101" pitchFamily="49" charset="-122"/>
                <a:ea typeface="黑体" panose="02010609060101010101" pitchFamily="49" charset="-122"/>
              </a:rPr>
              <a:t>目录</a:t>
            </a: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地理标志保护</a:t>
              </a:r>
            </a:p>
          </p:txBody>
        </p:sp>
      </p:grpSp>
      <p:sp>
        <p:nvSpPr>
          <p:cNvPr id="12" name="文本框 11"/>
          <p:cNvSpPr txBox="1"/>
          <p:nvPr/>
        </p:nvSpPr>
        <p:spPr>
          <a:xfrm>
            <a:off x="2500311" y="1825867"/>
            <a:ext cx="5110457" cy="769441"/>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第一节</a:t>
            </a:r>
          </a:p>
          <a:p>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8719133" y="243796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nvGrpSpPr>
          <p:cNvPr id="20" name="组合 19"/>
          <p:cNvGrpSpPr/>
          <p:nvPr/>
        </p:nvGrpSpPr>
        <p:grpSpPr>
          <a:xfrm>
            <a:off x="2419938" y="2433170"/>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商号保护</a:t>
              </a:r>
            </a:p>
          </p:txBody>
        </p:sp>
      </p:grpSp>
      <p:sp>
        <p:nvSpPr>
          <p:cNvPr id="24" name="文本框 23"/>
          <p:cNvSpPr txBox="1"/>
          <p:nvPr/>
        </p:nvSpPr>
        <p:spPr>
          <a:xfrm>
            <a:off x="2466389" y="2448091"/>
            <a:ext cx="1107996"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第二节</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5" name="圆角矩形 24"/>
          <p:cNvSpPr/>
          <p:nvPr/>
        </p:nvSpPr>
        <p:spPr>
          <a:xfrm>
            <a:off x="8719133" y="3057836"/>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26" name="组合 25"/>
          <p:cNvGrpSpPr/>
          <p:nvPr/>
        </p:nvGrpSpPr>
        <p:grpSpPr>
          <a:xfrm>
            <a:off x="2419938" y="3057837"/>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域名保护</a:t>
              </a:r>
            </a:p>
          </p:txBody>
        </p:sp>
      </p:grpSp>
      <p:sp>
        <p:nvSpPr>
          <p:cNvPr id="30" name="文本框 29"/>
          <p:cNvSpPr txBox="1"/>
          <p:nvPr/>
        </p:nvSpPr>
        <p:spPr>
          <a:xfrm>
            <a:off x="2452629" y="3104495"/>
            <a:ext cx="2185214"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             </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37" name="文本框 36"/>
          <p:cNvSpPr txBox="1"/>
          <p:nvPr/>
        </p:nvSpPr>
        <p:spPr>
          <a:xfrm>
            <a:off x="2471757" y="3069232"/>
            <a:ext cx="1107996"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第三节</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6840" y="1529220"/>
            <a:ext cx="10954327" cy="4985472"/>
          </a:xfrm>
        </p:spPr>
        <p:txBody>
          <a:bodyPr>
            <a:normAutofit/>
          </a:bodyPr>
          <a:lstStyle/>
          <a:p>
            <a:pPr indent="630555" algn="just">
              <a:lnSpc>
                <a:spcPct val="15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 本章教学目的：使学生对地理标志、商号、域名等其他商业标志的保护制度，有比较全面清晰的认识和学习。</a:t>
            </a:r>
            <a:endParaRPr lang="en-US" altLang="zh-CN" sz="2000" dirty="0">
              <a:latin typeface="黑体" panose="02010609060101010101" pitchFamily="49" charset="-122"/>
              <a:ea typeface="黑体" panose="02010609060101010101" pitchFamily="49" charset="-122"/>
            </a:endParaRPr>
          </a:p>
          <a:p>
            <a:pPr indent="630555" algn="just">
              <a:lnSpc>
                <a:spcPct val="15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 本章教学要求：讲解地理标志、商号、域名等其他商业标志的概念、内涵与保护模式，使学生能够对地理标志、商号、域名等其他商业标志的概念、内涵与保护模式有清晰认识。</a:t>
            </a:r>
            <a:endParaRPr lang="en-US" altLang="zh-CN" sz="2000" dirty="0">
              <a:latin typeface="黑体" panose="02010609060101010101" pitchFamily="49" charset="-122"/>
              <a:ea typeface="黑体" panose="02010609060101010101" pitchFamily="49" charset="-122"/>
            </a:endParaRPr>
          </a:p>
          <a:p>
            <a:pPr indent="630555" algn="just">
              <a:lnSpc>
                <a:spcPct val="150000"/>
              </a:lnSpc>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 本章教学重点、难点：地理标志的保护模式；商号保护制度；域名的法律特征。</a:t>
            </a:r>
            <a:endParaRPr lang="zh-CN" altLang="zh-CN" sz="2000" dirty="0">
              <a:latin typeface="黑体" panose="02010609060101010101" pitchFamily="49" charset="-122"/>
              <a:ea typeface="黑体" panose="02010609060101010101" pitchFamily="49" charset="-122"/>
            </a:endParaRPr>
          </a:p>
          <a:p>
            <a:pPr algn="just"/>
            <a:endParaRPr lang="zh-CN" altLang="en-US"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本章导语</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5" y="1844961"/>
            <a:ext cx="8314603" cy="2790187"/>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（一）地理标志的概念</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指标示某商品来源于某地区，该商品的特定质量、信誉或者其他特征，主要由该地区的自然因素或者人文因素所决定的标志（</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16</a:t>
            </a:r>
            <a:r>
              <a:rPr lang="zh-CN" altLang="en-US" sz="2000" dirty="0">
                <a:latin typeface="黑体" panose="02010609060101010101" pitchFamily="49" charset="-122"/>
                <a:ea typeface="黑体" panose="02010609060101010101" pitchFamily="49" charset="-122"/>
              </a:rPr>
              <a:t>条第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款）。</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地理标志一般由该产地的地理名称加产品的名称组成，如绍兴</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黄酒，章丘</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大葱。</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一、地理标志的概念与性质</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05265" y="1084674"/>
            <a:ext cx="8593315" cy="4801314"/>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（二）地理标志的性质</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地理标志不是公共财产，因为一旦将地理标志放到公共领域，任何人可以自由使用，这种方式必然发生“公地悲剧”。</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对地理标志的保护首先承认它是集体财产性质。</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地理标志产品的特定品质是由两个方面的因素决定的：一是该地方的自然因素；二是当地人祖祖辈辈摸索、创造、总结出来的生产方法、工艺等，这是祖先的恩赐。</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地理标志是一种商业标志。</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按照集体财产性质和作为商业活动标志的特点来设计地理标志保护制度。</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p:txBody>
      </p:sp>
      <p:sp>
        <p:nvSpPr>
          <p:cNvPr id="13"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14" name="文本框 13"/>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285897" y="1682698"/>
            <a:ext cx="8647483" cy="286232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（一）反不正当竞争保护模式</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最初能够禁止的行为（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巴黎公约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最初规定）限于与虚假商号一起使用虚假产地标记的行为，后来发展到禁止使用虚假或欺骗性的产地标记（</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巴黎公约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里斯本协定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马德里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协定），再发展到</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巴黎公约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10</a:t>
            </a:r>
            <a:r>
              <a:rPr lang="zh-CN" altLang="en-US" sz="2000" dirty="0">
                <a:latin typeface="黑体" panose="02010609060101010101" pitchFamily="49" charset="-122"/>
                <a:ea typeface="黑体" panose="02010609060101010101" pitchFamily="49" charset="-122"/>
              </a:rPr>
              <a:t>条之二意义上的不正当竞争行为的一般性规定。</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反不正当竞争保护立法成本低但寻求保护的成本高，且具有不确定性。</a:t>
            </a:r>
          </a:p>
        </p:txBody>
      </p:sp>
      <p:sp>
        <p:nvSpPr>
          <p:cNvPr id="7" name="矩形 6"/>
          <p:cNvSpPr/>
          <p:nvPr/>
        </p:nvSpPr>
        <p:spPr>
          <a:xfrm>
            <a:off x="836211" y="1058036"/>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二、地理标志法律保护模式</a:t>
            </a:r>
          </a:p>
        </p:txBody>
      </p:sp>
      <p:sp>
        <p:nvSpPr>
          <p:cNvPr id="14"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15" name="文本框 14"/>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758558" y="1160537"/>
            <a:ext cx="8948791" cy="4339650"/>
          </a:xfrm>
          <a:prstGeom prst="rect">
            <a:avLst/>
          </a:prstGeom>
          <a:noFill/>
        </p:spPr>
        <p:txBody>
          <a:bodyPr wrap="square" rtlCol="0">
            <a:spAutoFit/>
          </a:bodyPr>
          <a:lstStyle/>
          <a:p>
            <a:pPr lvl="0" algn="just">
              <a:lnSpc>
                <a:spcPct val="15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）专门法保护模式</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专门法保护模式即通过专门立法和专门的行业管理部门对地理标志进行保护。例如</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法国等国家采用专门法保护地理标志。</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欧盟</a:t>
            </a:r>
            <a:r>
              <a:rPr lang="en-US" altLang="zh-CN" sz="2000" dirty="0">
                <a:latin typeface="黑体" panose="02010609060101010101" pitchFamily="49" charset="-122"/>
                <a:ea typeface="黑体" panose="02010609060101010101" pitchFamily="49" charset="-122"/>
              </a:rPr>
              <a:t>1992</a:t>
            </a:r>
            <a:r>
              <a:rPr lang="zh-CN" altLang="en-US" sz="2000" dirty="0">
                <a:latin typeface="黑体" panose="02010609060101010101" pitchFamily="49" charset="-122"/>
                <a:ea typeface="黑体" panose="02010609060101010101" pitchFamily="49" charset="-122"/>
              </a:rPr>
              <a:t>年通过了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关于保护农产品和食品地理标记和原产地名称条例</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，通过注册对地理标记和原产地名称进行保护。该条例只在欧盟内部实行，对非欧盟成员国不给予这种保护。</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专门法保护模式与不正当竞争保护模式相比，其重要的优点在寻求救济方面具有较强的确定性和可预见性。</a:t>
            </a:r>
            <a:endParaRPr lang="en-US" altLang="zh-CN" sz="2000" dirty="0">
              <a:latin typeface="黑体" panose="02010609060101010101" pitchFamily="49" charset="-122"/>
              <a:ea typeface="黑体" panose="02010609060101010101" pitchFamily="49" charset="-122"/>
            </a:endParaRPr>
          </a:p>
          <a:p>
            <a:pPr lvl="0" algn="just">
              <a:lnSpc>
                <a:spcPct val="150000"/>
              </a:lnSpc>
            </a:pPr>
            <a:endParaRPr lang="en-US" altLang="zh-CN" sz="24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543448"/>
            <a:ext cx="8948791" cy="2862322"/>
          </a:xfrm>
          <a:prstGeom prst="rect">
            <a:avLst/>
          </a:prstGeom>
          <a:noFill/>
        </p:spPr>
        <p:txBody>
          <a:bodyPr wrap="square" rtlCol="0">
            <a:spAutoFit/>
          </a:bodyPr>
          <a:lstStyle/>
          <a:p>
            <a:pPr lvl="0" algn="just">
              <a:lnSpc>
                <a:spcPct val="150000"/>
              </a:lnSpc>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）商标法保护模式</a:t>
            </a:r>
            <a:endParaRPr lang="en-US" altLang="zh-CN" sz="2400" dirty="0">
              <a:latin typeface="黑体" panose="02010609060101010101" pitchFamily="49" charset="-122"/>
              <a:ea typeface="黑体" panose="02010609060101010101" pitchFamily="49" charset="-122"/>
            </a:endParaRPr>
          </a:p>
          <a:p>
            <a:pPr lvl="0" algn="just">
              <a:lnSpc>
                <a:spcPct val="150000"/>
              </a:lnSpc>
            </a:pPr>
            <a:r>
              <a:rPr lang="zh-CN" altLang="en-US" sz="2400" dirty="0">
                <a:latin typeface="黑体" panose="02010609060101010101" pitchFamily="49" charset="-122"/>
                <a:ea typeface="黑体" panose="02010609060101010101" pitchFamily="49" charset="-122"/>
              </a:rPr>
              <a:t>    商标法保护模式即在商标法框架下通过注册集体商标或证明商标保护地理标志。美国、澳大利亚、加拿大、智利等</a:t>
            </a:r>
            <a:r>
              <a:rPr lang="en-US" altLang="zh-CN" sz="2400" dirty="0">
                <a:latin typeface="黑体" panose="02010609060101010101" pitchFamily="49" charset="-122"/>
                <a:ea typeface="黑体" panose="02010609060101010101" pitchFamily="49" charset="-122"/>
              </a:rPr>
              <a:t>100</a:t>
            </a:r>
            <a:r>
              <a:rPr lang="zh-CN" altLang="en-US" sz="2400" dirty="0">
                <a:latin typeface="黑体" panose="02010609060101010101" pitchFamily="49" charset="-122"/>
                <a:ea typeface="黑体" panose="02010609060101010101" pitchFamily="49" charset="-122"/>
              </a:rPr>
              <a:t>多个国家采取这种保护模式。例如</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澳大利亚制定了专门的法律</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澳大利亚葡萄酒和白兰地联合体法案</a:t>
            </a:r>
            <a:r>
              <a:rPr lang="en-US" altLang="zh-CN" sz="2400" dirty="0">
                <a:latin typeface="黑体" panose="02010609060101010101" pitchFamily="49" charset="-122"/>
                <a:ea typeface="黑体" panose="02010609060101010101" pitchFamily="49" charset="-122"/>
              </a:rPr>
              <a:t>1980》</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122619" y="1488396"/>
            <a:ext cx="8810762" cy="4339650"/>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（一）商标法保护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商标法保护即通过将地理标志注册为集体商标或证明商标进行保护。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·1993</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商标法实施细则</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规定</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·1994</a:t>
            </a:r>
            <a:r>
              <a:rPr lang="zh-CN" altLang="en-US" sz="2000" dirty="0">
                <a:latin typeface="黑体" panose="02010609060101010101" pitchFamily="49" charset="-122"/>
                <a:ea typeface="黑体" panose="02010609060101010101" pitchFamily="49" charset="-122"/>
              </a:rPr>
              <a:t>年原国家工商局</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集体商标、证明商标注册和管理方法</a:t>
            </a:r>
            <a:r>
              <a:rPr lang="en-US" altLang="zh-CN" sz="2000" dirty="0">
                <a:latin typeface="黑体" panose="02010609060101010101" pitchFamily="49" charset="-122"/>
                <a:ea typeface="黑体" panose="02010609060101010101" pitchFamily="49" charset="-122"/>
              </a:rPr>
              <a:t>》</a:t>
            </a:r>
          </a:p>
          <a:p>
            <a:pPr lvl="0">
              <a:lnSpc>
                <a:spcPct val="150000"/>
              </a:lnSpc>
            </a:pPr>
            <a:r>
              <a:rPr lang="en-US" altLang="zh-CN" sz="2000" dirty="0">
                <a:latin typeface="黑体" panose="02010609060101010101" pitchFamily="49" charset="-122"/>
                <a:ea typeface="黑体" panose="02010609060101010101" pitchFamily="49" charset="-122"/>
              </a:rPr>
              <a:t>·1995</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日正式受理集体商标、证明商标注册申请</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·2001</a:t>
            </a:r>
            <a:r>
              <a:rPr lang="zh-CN" altLang="en-US" sz="2000" dirty="0">
                <a:latin typeface="黑体" panose="02010609060101010101" pitchFamily="49" charset="-122"/>
                <a:ea typeface="黑体" panose="02010609060101010101" pitchFamily="49" charset="-122"/>
              </a:rPr>
              <a:t>年商标法明确地地理标志纳入保护范围</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·2003</a:t>
            </a:r>
            <a:r>
              <a:rPr lang="zh-CN" altLang="en-US" sz="2000" dirty="0">
                <a:latin typeface="黑体" panose="02010609060101010101" pitchFamily="49" charset="-122"/>
                <a:ea typeface="黑体" panose="02010609060101010101" pitchFamily="49" charset="-122"/>
              </a:rPr>
              <a:t>年原国家工商局</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集体商标、证明商标注册和管理方法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，对集体商标、证明商标的注册、使用和管理作出了详细的规定</a:t>
            </a:r>
          </a:p>
          <a:p>
            <a:pPr lvl="0">
              <a:lnSpc>
                <a:spcPct val="150000"/>
              </a:lnSpc>
            </a:pPr>
            <a:endParaRPr lang="en-US" altLang="zh-CN" sz="2400" dirty="0">
              <a:latin typeface="黑体" panose="02010609060101010101" pitchFamily="49" charset="-122"/>
              <a:ea typeface="黑体" panose="02010609060101010101" pitchFamily="49" charset="-122"/>
            </a:endParaRPr>
          </a:p>
        </p:txBody>
      </p:sp>
      <p:sp>
        <p:nvSpPr>
          <p:cNvPr id="7" name="矩形 6"/>
          <p:cNvSpPr/>
          <p:nvPr/>
        </p:nvSpPr>
        <p:spPr>
          <a:xfrm>
            <a:off x="825937" y="964781"/>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三、我国对地理标志的法律保护</a:t>
            </a:r>
          </a:p>
        </p:txBody>
      </p:sp>
      <p:sp>
        <p:nvSpPr>
          <p:cNvPr id="8"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1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6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1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176374" y="1842925"/>
            <a:ext cx="9015626" cy="6186309"/>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）地理标志产品保护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原国家质量技术监督局</a:t>
            </a:r>
            <a:r>
              <a:rPr lang="en-US" altLang="zh-CN" sz="2000" dirty="0">
                <a:latin typeface="黑体" panose="02010609060101010101" pitchFamily="49" charset="-122"/>
                <a:ea typeface="黑体" panose="02010609060101010101" pitchFamily="49" charset="-122"/>
              </a:rPr>
              <a:t>1999</a:t>
            </a:r>
            <a:r>
              <a:rPr lang="zh-CN" altLang="en-US" sz="2000" dirty="0">
                <a:latin typeface="黑体" panose="02010609060101010101" pitchFamily="49" charset="-122"/>
                <a:ea typeface="黑体" panose="02010609060101010101" pitchFamily="49" charset="-122"/>
              </a:rPr>
              <a:t>年制定的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原产地域产品保护规定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的基础上制定的。</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该规定所称地理标志产品，是指“产自特定地域，所具有的质量、声誉或其他特性本质上取决于该产地的自然因素和人文因素，经审核批准以地理名称进行命名的产品”。</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556322"/>
            <a:ext cx="8948791" cy="3713517"/>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）农产品地理标志保护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原农业部根据</a:t>
            </a:r>
            <a:r>
              <a:rPr lang="en-US" altLang="zh-CN" sz="2000" dirty="0">
                <a:latin typeface="黑体" panose="02010609060101010101" pitchFamily="49" charset="-122"/>
                <a:ea typeface="黑体" panose="02010609060101010101" pitchFamily="49" charset="-122"/>
              </a:rPr>
              <a:t>2007</a:t>
            </a:r>
            <a:r>
              <a:rPr lang="zh-CN" altLang="en-US" sz="2000" dirty="0">
                <a:latin typeface="黑体" panose="02010609060101010101" pitchFamily="49" charset="-122"/>
                <a:ea typeface="黑体" panose="02010609060101010101" pitchFamily="49" charset="-122"/>
              </a:rPr>
              <a:t>年制定的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农产品地理标志管理办法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对农产品地理标志提供的登记保护。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该办法所称的农产品是指来源于农业的初级产品，即在农业活动中获得的植物、动物、微生物及其产品。</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所称农产品地理标志，是指标示农产品来源于特定地域、产品品质和相关特征主要取决于自然生态环境和历史人文因素，并以地域名称冠名的特有农产品标志。</a:t>
            </a:r>
            <a:endParaRPr lang="en-US" altLang="zh-CN" sz="20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a:latin typeface="黑体" panose="02010609060101010101" pitchFamily="49" charset="-122"/>
                <a:ea typeface="黑体" panose="02010609060101010101" pitchFamily="49" charset="-122"/>
              </a:rPr>
              <a:t>地理标志保护</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案例：</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原告曹某某是第</a:t>
            </a:r>
            <a:r>
              <a:rPr lang="en-US" altLang="zh-CN" sz="2400" dirty="0">
                <a:latin typeface="黑体" panose="02010609060101010101" pitchFamily="49" charset="-122"/>
                <a:ea typeface="黑体" panose="02010609060101010101" pitchFamily="49" charset="-122"/>
              </a:rPr>
              <a:t>5492697</a:t>
            </a:r>
            <a:r>
              <a:rPr lang="zh-CN" altLang="en-US" sz="2400" dirty="0">
                <a:latin typeface="黑体" panose="02010609060101010101" pitchFamily="49" charset="-122"/>
                <a:ea typeface="黑体" panose="02010609060101010101" pitchFamily="49" charset="-122"/>
              </a:rPr>
              <a:t>号“金戈铁马及图”商标的注册人，该商标核定使用商品为第</a:t>
            </a:r>
            <a:r>
              <a:rPr lang="en-US" altLang="zh-CN" sz="2400" dirty="0">
                <a:latin typeface="黑体" panose="02010609060101010101" pitchFamily="49" charset="-122"/>
                <a:ea typeface="黑体" panose="02010609060101010101" pitchFamily="49" charset="-122"/>
              </a:rPr>
              <a:t>30</a:t>
            </a:r>
            <a:r>
              <a:rPr lang="zh-CN" altLang="en-US" sz="2400" dirty="0">
                <a:latin typeface="黑体" panose="02010609060101010101" pitchFamily="49" charset="-122"/>
                <a:ea typeface="黑体" panose="02010609060101010101" pitchFamily="49" charset="-122"/>
              </a:rPr>
              <a:t>类茶等。</a:t>
            </a:r>
            <a:r>
              <a:rPr lang="en-US" altLang="zh-CN" sz="2400" dirty="0">
                <a:latin typeface="黑体" panose="02010609060101010101" pitchFamily="49" charset="-122"/>
                <a:ea typeface="黑体" panose="02010609060101010101" pitchFamily="49" charset="-122"/>
              </a:rPr>
              <a:t>2014</a:t>
            </a:r>
            <a:r>
              <a:rPr lang="zh-CN" altLang="en-US" sz="2400" dirty="0">
                <a:latin typeface="黑体" panose="02010609060101010101" pitchFamily="49" charset="-122"/>
                <a:ea typeface="黑体" panose="02010609060101010101" pitchFamily="49" charset="-122"/>
              </a:rPr>
              <a:t>年（农历马年），被告下关沱茶公司在其生产的金印系列茶类产品包装上使用了“甲午金戈铁马铁饼”字样，其中“甲午”及“铁饼”较小，而“金戈铁马”四字较大，且位于茶饼包装的显著位置，在“金戈铁马”四字旁边还配有一匹呈现奔跑状态马的图案。同时，被告在其生产的上述茶饼的包装上均标注有“松鹤延年”注册商标和“下关沱茶”字样，并在内外包装上标注有被告下关沱茶公司名称。原告以被告在其生产、销售的产品上使用“金戈铁马”标志侵犯其注册商标专用权为由提起诉讼。被告辩称，“甲午金戈铁马铁饼”只是被告生产的系列商品的名称，并不是作为商标使用。</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商号保护</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398425" y="1870731"/>
            <a:ext cx="8314603" cy="2400657"/>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（一）关于商号，有广义和狭义两种定义。</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广义说认为，商号等同于企业名称与商业名称，商号与企业名称为同义语。在法律文本层面，</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德国商法典</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即采广义说。</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狭义说认为，商号是企业名称、商业名称中具有识别性的部分。</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一、商号与企业名称</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119258" y="1604332"/>
            <a:ext cx="8647483" cy="3791423"/>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（二）商号与企业名称 </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商号是企业名称的重要组成部分，而且是企业名称中具有识别性的部分。因此在商业活动中具有十分重要的作用。从企业名称的组成来看，行业或经营特点、组织形式只能按照法律规定表述，因此不足以区分不同的经营者，只有商号是企业所有人自己选择的，因此，企业名称中，只有商号能够发挥识别商品或服务来源的功能。</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例如：“深圳市腾讯计算机系统有限公司” 商号为“腾讯”。</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p:txBody>
      </p:sp>
      <p:sp>
        <p:nvSpPr>
          <p:cNvPr id="9" name="标题 2"/>
          <p:cNvSpPr>
            <a:spLocks noGrp="1"/>
          </p:cNvSpPr>
          <p:nvPr>
            <p:ph type="title"/>
          </p:nvPr>
        </p:nvSpPr>
        <p:spPr>
          <a:xfrm>
            <a:off x="1507833" y="273115"/>
            <a:ext cx="10425548" cy="595457"/>
          </a:xfrm>
        </p:spPr>
        <p:txBody>
          <a:bodyPr/>
          <a:lstStyle/>
          <a:p>
            <a:pPr algn="ctr"/>
            <a:r>
              <a:rPr lang="zh-CN" altLang="en-US" dirty="0"/>
              <a:t>商号保护</a:t>
            </a:r>
          </a:p>
        </p:txBody>
      </p:sp>
      <p:sp>
        <p:nvSpPr>
          <p:cNvPr id="10" name="文本框 9"/>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96428" y="1454206"/>
            <a:ext cx="8647483" cy="2775760"/>
          </a:xfrm>
          <a:prstGeom prst="rect">
            <a:avLst/>
          </a:prstGeom>
          <a:noFill/>
        </p:spPr>
        <p:txBody>
          <a:bodyPr wrap="square" rtlCol="0">
            <a:spAutoFit/>
          </a:bodyPr>
          <a:lstStyle/>
          <a:p>
            <a:pPr lvl="0">
              <a:lnSpc>
                <a:spcPct val="150000"/>
              </a:lnSpc>
            </a:pPr>
            <a:r>
              <a:rPr lang="zh-CN" altLang="en-US" sz="2400" dirty="0">
                <a:latin typeface="黑体" panose="02010609060101010101" pitchFamily="49" charset="-122"/>
                <a:ea typeface="黑体" panose="02010609060101010101" pitchFamily="49" charset="-122"/>
              </a:rPr>
              <a:t>（三）商号与商标。</a:t>
            </a:r>
            <a:endParaRPr lang="en-US" altLang="zh-CN" sz="2400" dirty="0">
              <a:latin typeface="黑体" panose="02010609060101010101" pitchFamily="49" charset="-122"/>
              <a:ea typeface="黑体" panose="02010609060101010101" pitchFamily="49" charset="-122"/>
            </a:endParaRPr>
          </a:p>
          <a:p>
            <a:pPr lvl="0">
              <a:lnSpc>
                <a:spcPct val="150000"/>
              </a:lnSpc>
            </a:pPr>
            <a:r>
              <a:rPr lang="zh-CN" altLang="en-US" sz="2400" dirty="0">
                <a:latin typeface="黑体" panose="02010609060101010101" pitchFamily="49" charset="-122"/>
                <a:ea typeface="黑体" panose="02010609060101010101" pitchFamily="49" charset="-122"/>
              </a:rPr>
              <a:t>    商号作为企业标志在一定程度上具有标明商品或服务来源的作用，因而可以发挥类似商标的功能。</a:t>
            </a:r>
            <a:endParaRPr lang="en-US" altLang="zh-CN" sz="2400" dirty="0">
              <a:latin typeface="黑体" panose="02010609060101010101" pitchFamily="49" charset="-122"/>
              <a:ea typeface="黑体" panose="02010609060101010101" pitchFamily="49" charset="-122"/>
            </a:endParaRPr>
          </a:p>
          <a:p>
            <a:pPr lvl="0">
              <a:lnSpc>
                <a:spcPct val="150000"/>
              </a:lnSpc>
            </a:pPr>
            <a:r>
              <a:rPr lang="zh-CN" altLang="en-US" sz="2400" dirty="0">
                <a:latin typeface="黑体" panose="02010609060101010101" pitchFamily="49" charset="-122"/>
                <a:ea typeface="黑体" panose="02010609060101010101" pitchFamily="49" charset="-122"/>
              </a:rPr>
              <a:t>    但商号与商标存在着重要区别：商号是标识企业的，商标标识是特定企业的特定商品或服务。</a:t>
            </a:r>
            <a:endParaRPr lang="en-US" altLang="zh-CN" sz="24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dirty="0"/>
              <a:t>商号保护</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398425" y="1844961"/>
            <a:ext cx="8314603" cy="325185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（一）国际公约中有关商号的法律保护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对于商号的性质，国际公约中早有明确的规定，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成立世界知识产权组织公约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中明确规定商号名称和牌号属于知识产权的保护对象。</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巴黎公约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对商号进行了较为细致的规定，其将商号表述为“厂商名称”，并将之纳入工业产权的范畴。</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除此之外，</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发展中国家商标、商号与不正当竞争示范法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以及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班吉协定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亦涉及对商号的法律保护。</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二、商号保护制度</a:t>
            </a:r>
          </a:p>
        </p:txBody>
      </p:sp>
      <p:sp>
        <p:nvSpPr>
          <p:cNvPr id="8" name="标题 2"/>
          <p:cNvSpPr>
            <a:spLocks noGrp="1"/>
          </p:cNvSpPr>
          <p:nvPr>
            <p:ph type="title"/>
          </p:nvPr>
        </p:nvSpPr>
        <p:spPr>
          <a:xfrm>
            <a:off x="1507833" y="198875"/>
            <a:ext cx="10425548" cy="595457"/>
          </a:xfrm>
        </p:spPr>
        <p:txBody>
          <a:bodyPr/>
          <a:lstStyle/>
          <a:p>
            <a:pPr algn="ctr"/>
            <a:r>
              <a:rPr lang="zh-CN" altLang="en-US" dirty="0"/>
              <a:t>商号保护</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96428" y="1454206"/>
            <a:ext cx="8647483" cy="4801314"/>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（二）我国对商号的法律保护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企业名称登记管理规定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其对商号的保护主要体现在以下几方面</a:t>
            </a:r>
            <a:r>
              <a:rPr lang="zh-CN" altLang="en-US" sz="2000" dirty="0">
                <a:latin typeface="黑体" panose="02010609060101010101" pitchFamily="49" charset="-122"/>
                <a:ea typeface="黑体" panose="02010609060101010101" pitchFamily="49" charset="-122"/>
                <a:sym typeface="Wingdings" panose="05000000000000000000" pitchFamily="2" charset="2"/>
              </a:rPr>
              <a:t>：（</a:t>
            </a:r>
            <a:r>
              <a:rPr lang="en-US" altLang="zh-CN" sz="2000" dirty="0">
                <a:latin typeface="黑体" panose="02010609060101010101" pitchFamily="49" charset="-122"/>
                <a:ea typeface="黑体" panose="02010609060101010101" pitchFamily="49" charset="-122"/>
                <a:sym typeface="Wingdings" panose="05000000000000000000" pitchFamily="2" charset="2"/>
              </a:rPr>
              <a:t>1</a:t>
            </a:r>
            <a:r>
              <a:rPr lang="zh-CN" altLang="en-US" sz="2000" dirty="0">
                <a:latin typeface="黑体" panose="02010609060101010101" pitchFamily="49" charset="-122"/>
                <a:ea typeface="黑体" panose="02010609060101010101" pitchFamily="49" charset="-122"/>
                <a:sym typeface="Wingdings" panose="05000000000000000000" pitchFamily="2" charset="2"/>
              </a:rPr>
              <a:t>）经核准登记的企业名称在规定的地域范围内享有专用权；（</a:t>
            </a:r>
            <a:r>
              <a:rPr lang="en-US" altLang="zh-CN" sz="2000" dirty="0">
                <a:latin typeface="黑体" panose="02010609060101010101" pitchFamily="49" charset="-122"/>
                <a:ea typeface="黑体" panose="02010609060101010101" pitchFamily="49" charset="-122"/>
                <a:sym typeface="Wingdings" panose="05000000000000000000" pitchFamily="2" charset="2"/>
              </a:rPr>
              <a:t>2</a:t>
            </a:r>
            <a:r>
              <a:rPr lang="zh-CN" altLang="en-US" sz="2000" dirty="0">
                <a:latin typeface="黑体" panose="02010609060101010101" pitchFamily="49" charset="-122"/>
                <a:ea typeface="黑体" panose="02010609060101010101" pitchFamily="49" charset="-122"/>
                <a:sym typeface="Wingdings" panose="05000000000000000000" pitchFamily="2" charset="2"/>
              </a:rPr>
              <a:t>）企业名称的转让权；（</a:t>
            </a:r>
            <a:r>
              <a:rPr lang="en-US" altLang="zh-CN" sz="2000" dirty="0">
                <a:latin typeface="黑体" panose="02010609060101010101" pitchFamily="49" charset="-122"/>
                <a:ea typeface="黑体" panose="02010609060101010101" pitchFamily="49" charset="-122"/>
                <a:sym typeface="Wingdings" panose="05000000000000000000" pitchFamily="2" charset="2"/>
              </a:rPr>
              <a:t>3</a:t>
            </a:r>
            <a:r>
              <a:rPr lang="zh-CN" altLang="en-US" sz="2000" dirty="0">
                <a:latin typeface="黑体" panose="02010609060101010101" pitchFamily="49" charset="-122"/>
                <a:ea typeface="黑体" panose="02010609060101010101" pitchFamily="49" charset="-122"/>
                <a:sym typeface="Wingdings" panose="05000000000000000000" pitchFamily="2" charset="2"/>
              </a:rPr>
              <a:t>）企业名称的登记采取先申请原则；（</a:t>
            </a:r>
            <a:r>
              <a:rPr lang="en-US" altLang="zh-CN" sz="2000" dirty="0">
                <a:latin typeface="黑体" panose="02010609060101010101" pitchFamily="49" charset="-122"/>
                <a:ea typeface="黑体" panose="02010609060101010101" pitchFamily="49" charset="-122"/>
                <a:sym typeface="Wingdings" panose="05000000000000000000" pitchFamily="2" charset="2"/>
              </a:rPr>
              <a:t>4</a:t>
            </a:r>
            <a:r>
              <a:rPr lang="zh-CN" altLang="en-US" sz="2000" dirty="0">
                <a:latin typeface="黑体" panose="02010609060101010101" pitchFamily="49" charset="-122"/>
                <a:ea typeface="黑体" panose="02010609060101010101" pitchFamily="49" charset="-122"/>
                <a:sym typeface="Wingdings" panose="05000000000000000000" pitchFamily="2" charset="2"/>
              </a:rPr>
              <a:t>）对于违规使用企业名称的行为规定了行政处罚责任；（</a:t>
            </a:r>
            <a:r>
              <a:rPr lang="en-US" altLang="zh-CN" sz="2000" dirty="0">
                <a:latin typeface="黑体" panose="02010609060101010101" pitchFamily="49" charset="-122"/>
                <a:ea typeface="黑体" panose="02010609060101010101" pitchFamily="49" charset="-122"/>
                <a:sym typeface="Wingdings" panose="05000000000000000000" pitchFamily="2" charset="2"/>
              </a:rPr>
              <a:t>5</a:t>
            </a:r>
            <a:r>
              <a:rPr lang="zh-CN" altLang="en-US" sz="2000" dirty="0">
                <a:latin typeface="黑体" panose="02010609060101010101" pitchFamily="49" charset="-122"/>
                <a:ea typeface="黑体" panose="02010609060101010101" pitchFamily="49" charset="-122"/>
                <a:sym typeface="Wingdings" panose="05000000000000000000" pitchFamily="2" charset="2"/>
              </a:rPr>
              <a:t>）对擅自使用他人已登记的企业名称，被侵权人有权要求行政主管机关进行处理或直接向人民法院起诉。</a:t>
            </a:r>
            <a:endParaRPr lang="en-US" altLang="zh-CN" sz="2000" dirty="0">
              <a:latin typeface="黑体" panose="02010609060101010101" pitchFamily="49" charset="-122"/>
              <a:ea typeface="黑体" panose="02010609060101010101" pitchFamily="49" charset="-122"/>
              <a:sym typeface="Wingdings" panose="05000000000000000000" pitchFamily="2" charset="2"/>
            </a:endParaRPr>
          </a:p>
          <a:p>
            <a:pPr lvl="0">
              <a:lnSpc>
                <a:spcPct val="150000"/>
              </a:lnSpc>
            </a:pPr>
            <a:endParaRPr lang="en-US" altLang="zh-CN" sz="2000" dirty="0">
              <a:latin typeface="黑体" panose="02010609060101010101" pitchFamily="49" charset="-122"/>
              <a:ea typeface="黑体" panose="02010609060101010101" pitchFamily="49" charset="-122"/>
              <a:sym typeface="Wingdings" panose="05000000000000000000" pitchFamily="2" charset="2"/>
            </a:endParaRPr>
          </a:p>
          <a:p>
            <a:pPr lvl="0">
              <a:lnSpc>
                <a:spcPct val="150000"/>
              </a:lnSpc>
            </a:pPr>
            <a:r>
              <a:rPr lang="en-US" altLang="zh-CN" sz="2000" dirty="0">
                <a:latin typeface="黑体" panose="02010609060101010101" pitchFamily="49" charset="-122"/>
                <a:ea typeface="黑体" panose="02010609060101010101" pitchFamily="49" charset="-122"/>
                <a:sym typeface="Wingdings" panose="05000000000000000000" pitchFamily="2" charset="2"/>
              </a:rPr>
              <a:t>2.《</a:t>
            </a:r>
            <a:r>
              <a:rPr lang="zh-CN" altLang="en-US" sz="2000" dirty="0">
                <a:latin typeface="黑体" panose="02010609060101010101" pitchFamily="49" charset="-122"/>
                <a:ea typeface="黑体" panose="02010609060101010101" pitchFamily="49" charset="-122"/>
                <a:sym typeface="Wingdings" panose="05000000000000000000" pitchFamily="2" charset="2"/>
              </a:rPr>
              <a:t>反不正当竞争法</a:t>
            </a:r>
            <a:r>
              <a:rPr lang="en-US" altLang="zh-CN" sz="2000" dirty="0">
                <a:latin typeface="黑体" panose="02010609060101010101" pitchFamily="49" charset="-122"/>
                <a:ea typeface="黑体" panose="02010609060101010101" pitchFamily="49" charset="-122"/>
                <a:sym typeface="Wingdings" panose="05000000000000000000" pitchFamily="2" charset="2"/>
              </a:rPr>
              <a:t>》</a:t>
            </a:r>
            <a:r>
              <a:rPr lang="zh-CN" altLang="en-US" sz="2000" dirty="0">
                <a:latin typeface="黑体" panose="02010609060101010101" pitchFamily="49" charset="-122"/>
                <a:ea typeface="黑体" panose="02010609060101010101" pitchFamily="49" charset="-122"/>
                <a:sym typeface="Wingdings" panose="05000000000000000000" pitchFamily="2" charset="2"/>
              </a:rPr>
              <a:t>保护。</a:t>
            </a:r>
            <a:r>
              <a:rPr lang="en-US" altLang="zh-CN" sz="2000" dirty="0">
                <a:latin typeface="黑体" panose="02010609060101010101" pitchFamily="49" charset="-122"/>
                <a:ea typeface="黑体" panose="02010609060101010101" pitchFamily="49" charset="-122"/>
                <a:sym typeface="Wingdings" panose="05000000000000000000" pitchFamily="2" charset="2"/>
              </a:rPr>
              <a:t>《</a:t>
            </a:r>
            <a:r>
              <a:rPr lang="zh-CN" altLang="en-US" sz="2000" dirty="0">
                <a:latin typeface="黑体" panose="02010609060101010101" pitchFamily="49" charset="-122"/>
                <a:ea typeface="黑体" panose="02010609060101010101" pitchFamily="49" charset="-122"/>
                <a:sym typeface="Wingdings" panose="05000000000000000000" pitchFamily="2" charset="2"/>
              </a:rPr>
              <a:t>反不正当竞争法</a:t>
            </a:r>
            <a:r>
              <a:rPr lang="en-US" altLang="zh-CN" sz="2000" dirty="0">
                <a:latin typeface="黑体" panose="02010609060101010101" pitchFamily="49" charset="-122"/>
                <a:ea typeface="黑体" panose="02010609060101010101" pitchFamily="49" charset="-122"/>
                <a:sym typeface="Wingdings" panose="05000000000000000000" pitchFamily="2" charset="2"/>
              </a:rPr>
              <a:t>》</a:t>
            </a:r>
            <a:r>
              <a:rPr lang="zh-CN" altLang="en-US" sz="2000" dirty="0">
                <a:latin typeface="黑体" panose="02010609060101010101" pitchFamily="49" charset="-122"/>
                <a:ea typeface="黑体" panose="02010609060101010101" pitchFamily="49" charset="-122"/>
                <a:sym typeface="Wingdings" panose="05000000000000000000" pitchFamily="2" charset="2"/>
              </a:rPr>
              <a:t>第</a:t>
            </a:r>
            <a:r>
              <a:rPr lang="en-US" altLang="zh-CN" sz="2000" dirty="0">
                <a:latin typeface="黑体" panose="02010609060101010101" pitchFamily="49" charset="-122"/>
                <a:ea typeface="黑体" panose="02010609060101010101" pitchFamily="49" charset="-122"/>
                <a:sym typeface="Wingdings" panose="05000000000000000000" pitchFamily="2" charset="2"/>
              </a:rPr>
              <a:t>6</a:t>
            </a:r>
            <a:r>
              <a:rPr lang="zh-CN" altLang="en-US" sz="2000" dirty="0">
                <a:latin typeface="黑体" panose="02010609060101010101" pitchFamily="49" charset="-122"/>
                <a:ea typeface="黑体" panose="02010609060101010101" pitchFamily="49" charset="-122"/>
                <a:sym typeface="Wingdings" panose="05000000000000000000" pitchFamily="2" charset="2"/>
              </a:rPr>
              <a:t>条明确将擅自使用他人有一定影响的企业名称纳入不正当竞争行为。</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4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dirty="0"/>
              <a:t>商号保护</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853148"/>
            <a:ext cx="8793575" cy="2328523"/>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对商号的保护。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条规定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“申请商标注册不得损害他人现有的在先权利，也不得以不正当手段抢先注册他人已经使用并有一定影响的商标。”</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在先权利包括商号权益。</a:t>
            </a:r>
            <a:endParaRPr lang="en-US" altLang="zh-CN" sz="20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dirty="0"/>
              <a:t>商号保护</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域名保护</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098043" y="1674995"/>
            <a:ext cx="8498290" cy="378565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（一）域名的概念</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域名这一概念可以从技术和功能两方面进行概况。首先，从技术层面而言，域名是用来定位的，类似于互联网上的门牌号码。其次，从功能层面而言，域名是为了便于记忆，是专门为互联网中的计算机定位而设计的方面人们记忆</a:t>
            </a:r>
            <a:r>
              <a:rPr lang="en-US" altLang="zh-CN" sz="2000" dirty="0">
                <a:latin typeface="黑体" panose="02010609060101010101" pitchFamily="49" charset="-122"/>
                <a:ea typeface="黑体" panose="02010609060101010101" pitchFamily="49" charset="-122"/>
              </a:rPr>
              <a:t>IP</a:t>
            </a:r>
            <a:r>
              <a:rPr lang="zh-CN" altLang="en-US" sz="2000" dirty="0">
                <a:latin typeface="黑体" panose="02010609060101010101" pitchFamily="49" charset="-122"/>
                <a:ea typeface="黑体" panose="02010609060101010101" pitchFamily="49" charset="-122"/>
              </a:rPr>
              <a:t>地址的名称。</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与知识产权发生关联的主要是商业域名。商业域名具有识别性，发挥着类似商标的功能，以新浪</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http://www.sina.com</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rPr>
              <a:t>和网易</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http://www.163.com</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rPr>
              <a:t>为例。</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836211" y="939605"/>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一、域名的概念与法律特征</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96428" y="1454206"/>
            <a:ext cx="8647483" cy="378565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（二）域名的法律特征</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识别性。经营者将其商标或商号作为域名的主要部分注册之后，通过区分不同网站的方式发挥了识别不同经营者的作用。</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价值性。由于域名能够与经营主体建立起一一对应的关系，域名从单纯的定位功能发展为商誉的载体，商号、商标往往成为域名的重要组成部分，从而使域名本身具有了较强的经济价值。</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稀缺性。由于域名在网络世界中具有唯一性，使得域名本身成为一种较为稀缺的资源。</a:t>
            </a:r>
            <a:endParaRPr lang="en-US" altLang="zh-CN" sz="2000" dirty="0">
              <a:latin typeface="黑体" panose="02010609060101010101" pitchFamily="49" charset="-122"/>
              <a:ea typeface="黑体" panose="02010609060101010101" pitchFamily="49" charset="-122"/>
            </a:endParaRPr>
          </a:p>
        </p:txBody>
      </p:sp>
      <p:sp>
        <p:nvSpPr>
          <p:cNvPr id="8"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357328" y="1731205"/>
            <a:ext cx="8427130" cy="3877985"/>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（一）国际域名注册管理与纠纷解决机制</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20</a:t>
            </a:r>
            <a:r>
              <a:rPr lang="zh-CN" altLang="en-US" sz="2000" dirty="0">
                <a:latin typeface="黑体" panose="02010609060101010101" pitchFamily="49" charset="-122"/>
                <a:ea typeface="黑体" panose="02010609060101010101" pitchFamily="49" charset="-122"/>
              </a:rPr>
              <a:t>世纪</a:t>
            </a:r>
            <a:r>
              <a:rPr lang="en-US" altLang="zh-CN" sz="2000" dirty="0">
                <a:latin typeface="黑体" panose="02010609060101010101" pitchFamily="49" charset="-122"/>
                <a:ea typeface="黑体" panose="02010609060101010101" pitchFamily="49" charset="-122"/>
              </a:rPr>
              <a:t>90</a:t>
            </a:r>
            <a:r>
              <a:rPr lang="zh-CN" altLang="en-US" sz="2000" dirty="0">
                <a:latin typeface="黑体" panose="02010609060101010101" pitchFamily="49" charset="-122"/>
                <a:ea typeface="黑体" panose="02010609060101010101" pitchFamily="49" charset="-122"/>
              </a:rPr>
              <a:t>年代，网络方案公司与美国国家科学基金会达成合作协议，由</a:t>
            </a:r>
            <a:r>
              <a:rPr lang="en-US" altLang="zh-CN" sz="2000" dirty="0">
                <a:latin typeface="黑体" panose="02010609060101010101" pitchFamily="49" charset="-122"/>
                <a:ea typeface="黑体" panose="02010609060101010101" pitchFamily="49" charset="-122"/>
              </a:rPr>
              <a:t>NSI</a:t>
            </a:r>
            <a:r>
              <a:rPr lang="zh-CN" altLang="en-US" sz="2000" dirty="0">
                <a:latin typeface="黑体" panose="02010609060101010101" pitchFamily="49" charset="-122"/>
                <a:ea typeface="黑体" panose="02010609060101010101" pitchFamily="49" charset="-122"/>
              </a:rPr>
              <a:t>主管国际互联网域命系统。</a:t>
            </a:r>
            <a:endParaRPr lang="en-US" altLang="zh-CN" sz="2000" dirty="0">
              <a:latin typeface="黑体" panose="02010609060101010101" pitchFamily="49" charset="-122"/>
              <a:ea typeface="黑体" panose="02010609060101010101" pitchFamily="49" charset="-122"/>
            </a:endParaRPr>
          </a:p>
          <a:p>
            <a:pPr lvl="0">
              <a:lnSpc>
                <a:spcPct val="150000"/>
              </a:lnSpc>
            </a:pP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针对域命抢注和滥用较为严重的事实，世界知识产权组织于</a:t>
            </a:r>
            <a:r>
              <a:rPr lang="en-US" altLang="zh-CN" sz="2000" dirty="0">
                <a:latin typeface="黑体" panose="02010609060101010101" pitchFamily="49" charset="-122"/>
                <a:ea typeface="黑体" panose="02010609060101010101" pitchFamily="49" charset="-122"/>
              </a:rPr>
              <a:t>1999</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月通过了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互联网名称及地址的管理：知识产权议题</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（简称</a:t>
            </a:r>
            <a:r>
              <a:rPr lang="en-US" altLang="zh-CN" sz="2000" dirty="0">
                <a:latin typeface="黑体" panose="02010609060101010101" pitchFamily="49" charset="-122"/>
                <a:ea typeface="黑体" panose="02010609060101010101" pitchFamily="49" charset="-122"/>
              </a:rPr>
              <a:t>WIPO《</a:t>
            </a:r>
            <a:r>
              <a:rPr lang="zh-CN" altLang="en-US" sz="2000" dirty="0">
                <a:latin typeface="黑体" panose="02010609060101010101" pitchFamily="49" charset="-122"/>
                <a:ea typeface="黑体" panose="02010609060101010101" pitchFamily="49" charset="-122"/>
              </a:rPr>
              <a:t>最终报告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），其提出的建议更具操作性和系统性。</a:t>
            </a:r>
            <a:endParaRPr lang="en-US" altLang="zh-CN" sz="2000" dirty="0">
              <a:latin typeface="黑体" panose="02010609060101010101" pitchFamily="49" charset="-122"/>
              <a:ea typeface="黑体" panose="02010609060101010101" pitchFamily="49" charset="-122"/>
            </a:endParaRPr>
          </a:p>
          <a:p>
            <a:pPr lvl="0">
              <a:lnSpc>
                <a:spcPct val="150000"/>
              </a:lnSpc>
            </a:pP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825937" y="1058036"/>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二、域名的法律保护</a:t>
            </a:r>
          </a:p>
        </p:txBody>
      </p:sp>
      <p:sp>
        <p:nvSpPr>
          <p:cNvPr id="12"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13" name="文本框 12"/>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207356" y="1503767"/>
            <a:ext cx="8427130" cy="4339650"/>
          </a:xfrm>
          <a:prstGeom prst="rect">
            <a:avLst/>
          </a:prstGeom>
          <a:noFill/>
        </p:spPr>
        <p:txBody>
          <a:bodyPr wrap="square" rtlCol="0">
            <a:spAutoFit/>
          </a:bodyPr>
          <a:lstStyle/>
          <a:p>
            <a:pPr lvl="0" algn="just">
              <a:lnSpc>
                <a:spcPct val="150000"/>
              </a:lnSpc>
            </a:pPr>
            <a:r>
              <a:rPr lang="zh-CN" altLang="en-US"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由于</a:t>
            </a:r>
            <a:r>
              <a:rPr lang="en-US" altLang="zh-CN" sz="2000" dirty="0">
                <a:latin typeface="黑体" panose="02010609060101010101" pitchFamily="49" charset="-122"/>
                <a:ea typeface="黑体" panose="02010609060101010101" pitchFamily="49" charset="-122"/>
              </a:rPr>
              <a:t>NSI</a:t>
            </a:r>
            <a:r>
              <a:rPr lang="zh-CN" altLang="en-US" sz="2000" dirty="0">
                <a:latin typeface="黑体" panose="02010609060101010101" pitchFamily="49" charset="-122"/>
                <a:ea typeface="黑体" panose="02010609060101010101" pitchFamily="49" charset="-122"/>
              </a:rPr>
              <a:t>的半官方背景和实践中发生的垄断嫌疑，美国政府决定对域名管理体系进行改革，引入竞争机制促进市场竞争和国际协作，并于</a:t>
            </a:r>
            <a:r>
              <a:rPr lang="en-US" altLang="zh-CN" sz="2000" dirty="0">
                <a:latin typeface="黑体" panose="02010609060101010101" pitchFamily="49" charset="-122"/>
                <a:ea typeface="黑体" panose="02010609060101010101" pitchFamily="49" charset="-122"/>
              </a:rPr>
              <a:t>1998</a:t>
            </a:r>
            <a:r>
              <a:rPr lang="zh-CN" altLang="en-US" sz="2000" dirty="0">
                <a:latin typeface="黑体" panose="02010609060101010101" pitchFamily="49" charset="-122"/>
                <a:ea typeface="黑体" panose="02010609060101010101" pitchFamily="49" charset="-122"/>
              </a:rPr>
              <a:t>年成立了互联网络名称与数字地址分配机构（</a:t>
            </a:r>
            <a:r>
              <a:rPr lang="en-US" altLang="zh-CN" sz="2000" dirty="0">
                <a:latin typeface="黑体" panose="02010609060101010101" pitchFamily="49" charset="-122"/>
                <a:ea typeface="黑体" panose="02010609060101010101" pitchFamily="49" charset="-122"/>
              </a:rPr>
              <a:t>ICANN</a:t>
            </a:r>
            <a:r>
              <a:rPr lang="zh-CN" altLang="en-US" sz="2000" dirty="0">
                <a:latin typeface="黑体" panose="02010609060101010101" pitchFamily="49" charset="-122"/>
                <a:ea typeface="黑体" panose="02010609060101010101" pitchFamily="49" charset="-122"/>
              </a:rPr>
              <a:t>），该组织不受任何国家、个人或组织的控制。</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在</a:t>
            </a:r>
            <a:r>
              <a:rPr lang="en-US" altLang="zh-CN" sz="2000" dirty="0">
                <a:latin typeface="黑体" panose="02010609060101010101" pitchFamily="49" charset="-122"/>
                <a:ea typeface="黑体" panose="02010609060101010101" pitchFamily="49" charset="-122"/>
              </a:rPr>
              <a:t>WIPO《</a:t>
            </a:r>
            <a:r>
              <a:rPr lang="zh-CN" altLang="en-US" sz="2000" dirty="0">
                <a:latin typeface="黑体" panose="02010609060101010101" pitchFamily="49" charset="-122"/>
                <a:ea typeface="黑体" panose="02010609060101010101" pitchFamily="49" charset="-122"/>
              </a:rPr>
              <a:t>最终报告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的基础上，</a:t>
            </a:r>
            <a:r>
              <a:rPr lang="en-US" altLang="zh-CN" sz="2000" dirty="0">
                <a:latin typeface="黑体" panose="02010609060101010101" pitchFamily="49" charset="-122"/>
                <a:ea typeface="黑体" panose="02010609060101010101" pitchFamily="49" charset="-122"/>
              </a:rPr>
              <a:t>ICANN</a:t>
            </a:r>
            <a:r>
              <a:rPr lang="zh-CN" altLang="en-US" sz="2000" dirty="0">
                <a:latin typeface="黑体" panose="02010609060101010101" pitchFamily="49" charset="-122"/>
                <a:ea typeface="黑体" panose="02010609060101010101" pitchFamily="49" charset="-122"/>
              </a:rPr>
              <a:t>形成了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统一域名争议解决政策</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UDRP</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UDRP</a:t>
            </a:r>
            <a:r>
              <a:rPr lang="zh-CN" altLang="en-US" sz="2000" dirty="0">
                <a:latin typeface="黑体" panose="02010609060101010101" pitchFamily="49" charset="-122"/>
                <a:ea typeface="黑体" panose="02010609060101010101" pitchFamily="49" charset="-122"/>
              </a:rPr>
              <a:t>具有非常显著的进步，不再将域名争议的处理局限在商标保护的框架之内，且提供了更加操作性的争议解决程序。</a:t>
            </a:r>
            <a:endParaRPr lang="en-US" altLang="zh-CN" sz="2000" dirty="0">
              <a:latin typeface="黑体" panose="02010609060101010101" pitchFamily="49" charset="-122"/>
              <a:ea typeface="黑体" panose="02010609060101010101" pitchFamily="49" charset="-122"/>
            </a:endParaRPr>
          </a:p>
          <a:p>
            <a:pPr lvl="0" algn="just">
              <a:lnSpc>
                <a:spcPct val="150000"/>
              </a:lnSpc>
            </a:pPr>
            <a:endParaRPr lang="zh-CN" altLang="en-US" sz="2000" dirty="0">
              <a:latin typeface="黑体" panose="02010609060101010101" pitchFamily="49" charset="-122"/>
              <a:ea typeface="黑体" panose="02010609060101010101" pitchFamily="49" charset="-122"/>
            </a:endParaRPr>
          </a:p>
        </p:txBody>
      </p:sp>
      <p:sp>
        <p:nvSpPr>
          <p:cNvPr id="9"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10" name="文本框 9"/>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2400" dirty="0">
                <a:latin typeface="黑体" panose="02010609060101010101" pitchFamily="49" charset="-122"/>
                <a:ea typeface="黑体" panose="02010609060101010101" pitchFamily="49" charset="-122"/>
              </a:rPr>
              <a:t>一审、二审裁判摘要</a:t>
            </a:r>
          </a:p>
          <a:p>
            <a:r>
              <a:rPr lang="zh-CN" altLang="en-US" sz="2400" dirty="0">
                <a:latin typeface="黑体" panose="02010609060101010101" pitchFamily="49" charset="-122"/>
                <a:ea typeface="黑体" panose="02010609060101010101" pitchFamily="49" charset="-122"/>
              </a:rPr>
              <a:t>    一审法院认为，原告的注册商标系文字与图形组合商标，而被告仅使用了简体中文的“金戈铁马”字样。然而，文字“金戈铁马”在原告商标构成元素中更为显著，被告突出使用“金戈铁马”四字，虽然字体不同，但是读音和字意相同，两者构成近似。“金戈铁马”注册商标已形成一定的市场份额，具有一定的消费群体，被告突出使用“金戈铁马”标志，容易导致相关公众混淆，构成商标侵权。</a:t>
            </a:r>
          </a:p>
          <a:p>
            <a:r>
              <a:rPr lang="zh-CN" altLang="en-US" sz="2400" dirty="0">
                <a:latin typeface="黑体" panose="02010609060101010101" pitchFamily="49" charset="-122"/>
                <a:ea typeface="黑体" panose="02010609060101010101" pitchFamily="49" charset="-122"/>
              </a:rPr>
              <a:t>    二审法院认为，虽然被告使用的“金戈铁马”标志与涉案商标在读音和含义上没有区别，但是排列、构图、字形字体不同，导致二者在视觉效果方面存在明显区别。被控侵权商品的外包装明确标注了被告的公司名称，并在正面用显著的红色印有“下关沱茶”商标，相关公众不会产生混淆。“下关沱茶”商标较本案诉争商标具有更高的知名度，被诉侵权商品没有必要攀附涉案商标。被告在其商品的包装装潢上使用“金戈铁马”字样，不构成商标侵权。</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230924" y="928523"/>
            <a:ext cx="8427130" cy="4708981"/>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（二）我国对域名的法律保护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 1.</a:t>
            </a:r>
            <a:r>
              <a:rPr lang="zh-CN" altLang="en-US" sz="2000" dirty="0">
                <a:latin typeface="黑体" panose="02010609060101010101" pitchFamily="49" charset="-122"/>
                <a:ea typeface="黑体" panose="02010609060101010101" pitchFamily="49" charset="-122"/>
              </a:rPr>
              <a:t>域名注册管理机构对域名的保护。</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我国自</a:t>
            </a:r>
            <a:r>
              <a:rPr lang="en-US" altLang="zh-CN" sz="2000" dirty="0">
                <a:latin typeface="黑体" panose="02010609060101010101" pitchFamily="49" charset="-122"/>
                <a:ea typeface="黑体" panose="02010609060101010101" pitchFamily="49" charset="-122"/>
              </a:rPr>
              <a:t>1995</a:t>
            </a:r>
            <a:r>
              <a:rPr lang="zh-CN" altLang="en-US" sz="2000" dirty="0">
                <a:latin typeface="黑体" panose="02010609060101010101" pitchFamily="49" charset="-122"/>
                <a:ea typeface="黑体" panose="02010609060101010101" pitchFamily="49" charset="-122"/>
              </a:rPr>
              <a:t>年开通公用互联网，</a:t>
            </a:r>
            <a:r>
              <a:rPr lang="en-US" altLang="zh-CN" sz="2000" dirty="0">
                <a:latin typeface="黑体" panose="02010609060101010101" pitchFamily="49" charset="-122"/>
                <a:ea typeface="黑体" panose="02010609060101010101" pitchFamily="49" charset="-122"/>
              </a:rPr>
              <a:t>1997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日，中国互联网信息中心（</a:t>
            </a:r>
            <a:r>
              <a:rPr lang="en-US" altLang="zh-CN" sz="2000" dirty="0">
                <a:latin typeface="黑体" panose="02010609060101010101" pitchFamily="49" charset="-122"/>
                <a:ea typeface="黑体" panose="02010609060101010101" pitchFamily="49" charset="-122"/>
              </a:rPr>
              <a:t>CNNIC</a:t>
            </a:r>
            <a:r>
              <a:rPr lang="zh-CN" altLang="en-US" sz="2000" dirty="0">
                <a:latin typeface="黑体" panose="02010609060101010101" pitchFamily="49" charset="-122"/>
                <a:ea typeface="黑体" panose="02010609060101010101" pitchFamily="49" charset="-122"/>
              </a:rPr>
              <a:t>）经国务院主管部门批准，成为中国域名注册管理机构和域名根服务器运行机构。</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1997</a:t>
            </a:r>
            <a:r>
              <a:rPr lang="zh-CN" altLang="en-US" sz="2000" dirty="0">
                <a:latin typeface="黑体" panose="02010609060101010101" pitchFamily="49" charset="-122"/>
                <a:ea typeface="黑体" panose="02010609060101010101" pitchFamily="49" charset="-122"/>
              </a:rPr>
              <a:t>年我国颁布了</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中国互联网络域名注册暂行管理办法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与</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中国互联网域名注册实施细则</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2006</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中国互联网新型中心域名争议解决办法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中国互联网信息中心域名争议解决办法程序规则</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的出台，为域名的注册管理确立了全新的规则体系。</a:t>
            </a:r>
          </a:p>
        </p:txBody>
      </p:sp>
      <p:sp>
        <p:nvSpPr>
          <p:cNvPr id="9"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10" name="文本框 9"/>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853895" y="1341527"/>
            <a:ext cx="8427130" cy="3785652"/>
          </a:xfrm>
          <a:prstGeom prst="rect">
            <a:avLst/>
          </a:prstGeom>
          <a:noFill/>
        </p:spPr>
        <p:txBody>
          <a:bodyPr wrap="square" rtlCol="0">
            <a:spAutoFit/>
          </a:bodyPr>
          <a:lstStyle/>
          <a:p>
            <a:pPr lvl="0" algn="just">
              <a:lnSpc>
                <a:spcPct val="15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域名的司法保护</a:t>
            </a:r>
            <a:endParaRPr lang="en-US" altLang="zh-CN" sz="2000" dirty="0">
              <a:latin typeface="黑体" panose="02010609060101010101" pitchFamily="49" charset="-122"/>
              <a:ea typeface="黑体" panose="02010609060101010101" pitchFamily="49" charset="-122"/>
            </a:endParaRPr>
          </a:p>
          <a:p>
            <a:pPr algn="just">
              <a:lnSpc>
                <a:spcPct val="150000"/>
              </a:lnSpc>
            </a:pPr>
            <a:r>
              <a:rPr lang="zh-CN" altLang="en-US" sz="2000" dirty="0">
                <a:latin typeface="黑体" panose="02010609060101010101" pitchFamily="49" charset="-122"/>
                <a:ea typeface="黑体" panose="02010609060101010101" pitchFamily="49" charset="-122"/>
              </a:rPr>
              <a:t>    最高人民法院在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关于审理商标民事纠纷案件适用法律若干问题的解释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条第</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项把“将与他人注册商标相同或者相近似的文字注册为域名，并且通过该域名进行相关商品交易的电子商务，容易使相关公众产生误认的”行为界定为侵犯注册商标专用权的行为。</a:t>
            </a:r>
            <a:endParaRPr lang="en-US" altLang="zh-CN" sz="2000" dirty="0">
              <a:latin typeface="黑体" panose="02010609060101010101" pitchFamily="49" charset="-122"/>
              <a:ea typeface="黑体" panose="02010609060101010101" pitchFamily="49" charset="-122"/>
            </a:endParaRPr>
          </a:p>
          <a:p>
            <a:pPr lvl="0" algn="just">
              <a:lnSpc>
                <a:spcPct val="1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关于审理涉及计算机网络域名民事纠纷案件适用法律若干问题的解释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条进一步明确规定，对符合各项条件的，应当认定被告注册、使用域名等行为构成侵权或不正当竞争。</a:t>
            </a:r>
            <a:endParaRPr lang="en-US" altLang="zh-CN" sz="2000" dirty="0">
              <a:latin typeface="黑体" panose="02010609060101010101" pitchFamily="49" charset="-122"/>
              <a:ea typeface="黑体" panose="02010609060101010101" pitchFamily="49" charset="-122"/>
            </a:endParaRPr>
          </a:p>
        </p:txBody>
      </p:sp>
      <p:sp>
        <p:nvSpPr>
          <p:cNvPr id="7"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3"/>
          <p:cNvSpPr txBox="1"/>
          <p:nvPr>
            <p:custDataLst>
              <p:tags r:id="rId1"/>
            </p:custDataLst>
          </p:nvPr>
        </p:nvSpPr>
        <p:spPr>
          <a:xfrm>
            <a:off x="2771701" y="1304307"/>
            <a:ext cx="8427130" cy="4247317"/>
          </a:xfrm>
          <a:prstGeom prst="rect">
            <a:avLst/>
          </a:prstGeom>
          <a:noFill/>
        </p:spPr>
        <p:txBody>
          <a:bodyPr wrap="square" rtlCol="0">
            <a:spAutoFit/>
          </a:bodyPr>
          <a:lstStyle/>
          <a:p>
            <a:pPr lvl="0" algn="just">
              <a:lnSpc>
                <a:spcPct val="150000"/>
              </a:lnSpc>
            </a:pP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条　人民法院审理域名纠纷案件，对符合以下各项条件的，应当认定被告注册、使用域名等行为构成侵权或者不正当竞争：</a:t>
            </a:r>
          </a:p>
          <a:p>
            <a:pPr lvl="0" algn="just">
              <a:lnSpc>
                <a:spcPct val="150000"/>
              </a:lnSpc>
            </a:pPr>
            <a:r>
              <a:rPr lang="zh-CN" altLang="en-US" sz="2000" dirty="0">
                <a:latin typeface="黑体" panose="02010609060101010101" pitchFamily="49" charset="-122"/>
                <a:ea typeface="黑体" panose="02010609060101010101" pitchFamily="49" charset="-122"/>
              </a:rPr>
              <a:t>（一）原告请求保护的民事权益合法有效；</a:t>
            </a:r>
          </a:p>
          <a:p>
            <a:pPr lvl="0" algn="just">
              <a:lnSpc>
                <a:spcPct val="150000"/>
              </a:lnSpc>
            </a:pPr>
            <a:r>
              <a:rPr lang="zh-CN" altLang="en-US" sz="2000" dirty="0">
                <a:latin typeface="黑体" panose="02010609060101010101" pitchFamily="49" charset="-122"/>
                <a:ea typeface="黑体" panose="02010609060101010101" pitchFamily="49" charset="-122"/>
              </a:rPr>
              <a:t>（二）被告域名或其主要部分构成对原告驰名商标的复制、模仿、翻译或音译；或者与原告的注册商标、域名等相同或近似，足以造成相关公众的误认；</a:t>
            </a:r>
          </a:p>
          <a:p>
            <a:pPr lvl="0" algn="just">
              <a:lnSpc>
                <a:spcPct val="150000"/>
              </a:lnSpc>
            </a:pPr>
            <a:r>
              <a:rPr lang="zh-CN" altLang="en-US" sz="2000" dirty="0">
                <a:latin typeface="黑体" panose="02010609060101010101" pitchFamily="49" charset="-122"/>
                <a:ea typeface="黑体" panose="02010609060101010101" pitchFamily="49" charset="-122"/>
              </a:rPr>
              <a:t>（三）被告对该域名或其主要部分不享有权益，也无注册、使用该域名的正当理由；</a:t>
            </a:r>
          </a:p>
          <a:p>
            <a:pPr lvl="0" algn="just">
              <a:lnSpc>
                <a:spcPct val="150000"/>
              </a:lnSpc>
            </a:pPr>
            <a:r>
              <a:rPr lang="zh-CN" altLang="en-US" sz="2000" dirty="0">
                <a:latin typeface="黑体" panose="02010609060101010101" pitchFamily="49" charset="-122"/>
                <a:ea typeface="黑体" panose="02010609060101010101" pitchFamily="49" charset="-122"/>
              </a:rPr>
              <a:t>（四）被告对该域名的注册、使用具有恶意。</a:t>
            </a:r>
            <a:endParaRPr lang="en-US" altLang="zh-CN" sz="2000" dirty="0">
              <a:latin typeface="黑体" panose="02010609060101010101" pitchFamily="49" charset="-122"/>
              <a:ea typeface="黑体" panose="02010609060101010101" pitchFamily="49" charset="-122"/>
            </a:endParaRPr>
          </a:p>
        </p:txBody>
      </p:sp>
      <p:sp>
        <p:nvSpPr>
          <p:cNvPr id="6" name="标题 2"/>
          <p:cNvSpPr>
            <a:spLocks noGrp="1"/>
          </p:cNvSpPr>
          <p:nvPr>
            <p:ph type="title"/>
          </p:nvPr>
        </p:nvSpPr>
        <p:spPr>
          <a:xfrm>
            <a:off x="1507833" y="198875"/>
            <a:ext cx="10425548" cy="595457"/>
          </a:xfrm>
        </p:spPr>
        <p:txBody>
          <a:bodyPr/>
          <a:lstStyle/>
          <a:p>
            <a:pPr algn="ctr"/>
            <a:r>
              <a:rPr lang="zh-CN" altLang="en-US" dirty="0"/>
              <a:t>域名保护</a:t>
            </a:r>
          </a:p>
        </p:txBody>
      </p:sp>
      <p:sp>
        <p:nvSpPr>
          <p:cNvPr id="7" name="文本框 6"/>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微软雅黑" panose="020B0503020204020204" pitchFamily="34" charset="-122"/>
                <a:ea typeface="微软雅黑" panose="020B0503020204020204" pitchFamily="34"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再审裁判摘要</a:t>
            </a:r>
          </a:p>
          <a:p>
            <a:r>
              <a:rPr lang="zh-CN" altLang="en-US" sz="2400" dirty="0"/>
              <a:t>       涉案注册商标虽是文字与图形组合商标，但文字“金戈铁马”在商标构成元素中更为显著，下关沱茶公司突出使用“金戈铁马”四字，虽然字体不一样，</a:t>
            </a:r>
            <a:r>
              <a:rPr lang="zh-CN" altLang="en-US" sz="2400" b="1" dirty="0"/>
              <a:t>但是读音和字意相同，两者构成近似，使用在同一种茶叶商品上易使相关公众产生混淆，将实质性损害涉案注册商标识别商品来源功能的发挥，对涉案注册商标专用权造成损害。</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2981109" y="1844961"/>
            <a:ext cx="8427130" cy="2328523"/>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    在认定是否容易导致混淆时，应当以相关公众对商品或者服务的一般认识进行判断。除了需要考虑被控侵权标识与涉案商标是否相同近似、商品或者服务是否相同类似两大方面因素之外，还需要考察涉案商标的显著性和知名度、被控侵权人的主观状态、诉争标识的实际使用状况等因素，结合相关公众的认知状态进行综合判定。</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0" y="1201215"/>
            <a:ext cx="10876817" cy="523220"/>
          </a:xfrm>
          <a:prstGeom prst="rect">
            <a:avLst/>
          </a:prstGeom>
        </p:spPr>
        <p:txBody>
          <a:bodyPr wrap="square">
            <a:spAutoFit/>
          </a:bodyPr>
          <a:lstStyle/>
          <a:p>
            <a:pPr algn="ctr"/>
            <a:r>
              <a:rPr lang="zh-CN" altLang="en-US" sz="2800" b="1" dirty="0">
                <a:latin typeface="黑体" panose="02010609060101010101" pitchFamily="49" charset="-122"/>
                <a:ea typeface="黑体" panose="02010609060101010101" pitchFamily="49" charset="-122"/>
              </a:rPr>
              <a:t>二、认定混淆的考量因素</a:t>
            </a: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侵害商标权的行为</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a:latin typeface="黑体" panose="02010609060101010101" pitchFamily="49" charset="-122"/>
                <a:ea typeface="黑体" panose="02010609060101010101" pitchFamily="49" charset="-122"/>
              </a:rPr>
              <a:t>（一）商标相同或近似</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商标相同，指被控侵权的商标与原告的注册商标相比较，二者在视觉上基本无差别。 </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商标近似，指被控侵权的商标与原告的注册商标相比较，其文字的字形、读音、含义或者图形的构图及颜色，或者其各要素组合后的整体结构相似，或者其立体形状、颜色组合近似，易使相关公众对商品的来源产生误认或者认为其来源与原告注册商标的商品有特定的联系。。 </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认定商标相同或者近似时，应当以相关公众的一般注意力为标准；既要进行对商标的整体比对，又要进行对商标主要部分的比对，比对应当在比对对象隔离的状态下分别进行；判断商标是否近似，应当考虑请求保护注册商标的显著性和知名度。。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案例：</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嘉禾县锻造厂于</a:t>
            </a:r>
            <a:r>
              <a:rPr lang="en-US" altLang="zh-CN" sz="2400" dirty="0">
                <a:latin typeface="黑体" panose="02010609060101010101" pitchFamily="49" charset="-122"/>
                <a:ea typeface="黑体" panose="02010609060101010101" pitchFamily="49" charset="-122"/>
              </a:rPr>
              <a:t>2001</a:t>
            </a:r>
            <a:r>
              <a:rPr lang="zh-CN" altLang="en-US" sz="2400" dirty="0">
                <a:latin typeface="黑体" panose="02010609060101010101" pitchFamily="49" charset="-122"/>
                <a:ea typeface="黑体" panose="02010609060101010101" pitchFamily="49" charset="-122"/>
              </a:rPr>
              <a:t>年申请注册了“雉鸡及图”商标，核定使用商品第</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类锄头等。此后，嘉禾县锻造厂将上述商标许可给伊斯达公司使用。华光钢锄厂于</a:t>
            </a:r>
            <a:r>
              <a:rPr lang="en-US" altLang="zh-CN" sz="2400" dirty="0">
                <a:latin typeface="黑体" panose="02010609060101010101" pitchFamily="49" charset="-122"/>
                <a:ea typeface="黑体" panose="02010609060101010101" pitchFamily="49" charset="-122"/>
              </a:rPr>
              <a:t>1999</a:t>
            </a:r>
            <a:r>
              <a:rPr lang="zh-CN" altLang="en-US" sz="2400" dirty="0">
                <a:latin typeface="黑体" panose="02010609060101010101" pitchFamily="49" charset="-122"/>
                <a:ea typeface="黑体" panose="02010609060101010101" pitchFamily="49" charset="-122"/>
              </a:rPr>
              <a:t>年开始使用“银鸡”及图商标。华光钢锄厂于</a:t>
            </a:r>
            <a:r>
              <a:rPr lang="en-US" altLang="zh-CN" sz="2400" dirty="0">
                <a:latin typeface="黑体" panose="02010609060101010101" pitchFamily="49" charset="-122"/>
                <a:ea typeface="黑体" panose="02010609060101010101" pitchFamily="49" charset="-122"/>
              </a:rPr>
              <a:t>2000</a:t>
            </a:r>
            <a:r>
              <a:rPr lang="zh-CN" altLang="en-US" sz="2400" dirty="0">
                <a:latin typeface="黑体" panose="02010609060101010101" pitchFamily="49" charset="-122"/>
                <a:ea typeface="黑体" panose="02010609060101010101" pitchFamily="49" charset="-122"/>
              </a:rPr>
              <a:t>年申请注册了“银鸡</a:t>
            </a:r>
            <a:r>
              <a:rPr lang="en-US" altLang="zh-CN" sz="2400" dirty="0">
                <a:latin typeface="黑体" panose="02010609060101010101" pitchFamily="49" charset="-122"/>
                <a:ea typeface="黑体" panose="02010609060101010101" pitchFamily="49" charset="-122"/>
              </a:rPr>
              <a:t>YINJI”</a:t>
            </a:r>
            <a:r>
              <a:rPr lang="zh-CN" altLang="en-US" sz="2400" dirty="0">
                <a:latin typeface="黑体" panose="02010609060101010101" pitchFamily="49" charset="-122"/>
                <a:ea typeface="黑体" panose="02010609060101010101" pitchFamily="49" charset="-122"/>
              </a:rPr>
              <a:t>商标，核定使用商品第</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类锄头等。华光钢锄厂、华光机械公司在其生产的钢锄上使用了“银鸡”和鸡（鸡尾朝右，鸡头向左并反向向右）图案。</a:t>
            </a:r>
            <a:r>
              <a:rPr lang="en-US" altLang="zh-CN" sz="2400" dirty="0">
                <a:latin typeface="黑体" panose="02010609060101010101" pitchFamily="49" charset="-122"/>
                <a:ea typeface="黑体" panose="02010609060101010101" pitchFamily="49" charset="-122"/>
              </a:rPr>
              <a:t>2007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月，嘉禾县锻造厂、伊斯达公司以华光钢锄厂、华光机械公司生产和出口的“银鸡”牌钢锄侵犯其“雉鸡”牌注册商标专用权为由提起诉讼。</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7443" y="1215345"/>
            <a:ext cx="10221362" cy="4985472"/>
          </a:xfrm>
        </p:spPr>
        <p:txBody>
          <a:bodyPr/>
          <a:lstStyle/>
          <a:p>
            <a:r>
              <a:rPr lang="zh-CN" altLang="en-US" sz="2400" dirty="0"/>
              <a:t>一审、二审裁判摘要</a:t>
            </a:r>
          </a:p>
          <a:p>
            <a:r>
              <a:rPr lang="zh-CN" altLang="en-US" sz="2400" dirty="0"/>
              <a:t>       华光钢锄厂、华光机械公司使用的“银鸡”及图商标与嘉禾县锻造厂的“雉鸡”及图注册商标在视觉上基本无差别，容易使相关公众对商品的来源产生误认或者认为其来源与嘉禾县锻造厂注册商标的商品有特定的联系，侵犯了嘉禾县锻造厂注册商标专用权。</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99429" y="1151735"/>
            <a:ext cx="10330189" cy="4985472"/>
          </a:xfrm>
        </p:spPr>
        <p:txBody>
          <a:bodyPr>
            <a:normAutofit/>
          </a:bodyPr>
          <a:lstStyle/>
          <a:p>
            <a:r>
              <a:rPr lang="zh-CN" altLang="en-US" sz="2400" dirty="0">
                <a:latin typeface="黑体" panose="02010609060101010101" pitchFamily="49" charset="-122"/>
                <a:ea typeface="黑体" panose="02010609060101010101" pitchFamily="49" charset="-122"/>
              </a:rPr>
              <a:t>再审裁判摘要</a:t>
            </a:r>
          </a:p>
          <a:p>
            <a:r>
              <a:rPr lang="zh-CN" altLang="en-US" sz="2400" dirty="0">
                <a:latin typeface="黑体" panose="02010609060101010101" pitchFamily="49" charset="-122"/>
                <a:ea typeface="黑体" panose="02010609060101010101" pitchFamily="49" charset="-122"/>
              </a:rPr>
              <a:t>    两者鸡图形从视觉上看有明显不同，“雉鸡”、“银鸡”文字在视觉及呼叫上亦有明显区别，从整体上比较与嘉禾县锻造厂的注册商标有明显的区别。嘉禾锻造厂未提交其“雉鸡及图”注册商标在</a:t>
            </a:r>
            <a:r>
              <a:rPr lang="en-US" altLang="zh-CN" sz="2400" dirty="0">
                <a:latin typeface="黑体" panose="02010609060101010101" pitchFamily="49" charset="-122"/>
                <a:ea typeface="黑体" panose="02010609060101010101" pitchFamily="49" charset="-122"/>
              </a:rPr>
              <a:t>1999</a:t>
            </a:r>
            <a:r>
              <a:rPr lang="zh-CN" altLang="en-US" sz="2400" dirty="0">
                <a:latin typeface="黑体" panose="02010609060101010101" pitchFamily="49" charset="-122"/>
                <a:ea typeface="黑体" panose="02010609060101010101" pitchFamily="49" charset="-122"/>
              </a:rPr>
              <a:t>年以前具有较高知名度的相关证据，在此之前华光钢锄厂已经在其生产、销售的钢锄上使用了银鸡中英文和鸡图案商标。华光钢锄厂、华光机械公司和嘉禾县锻造厂、伊斯达公司虽然处于同一地区，双方的锄头等产品均多数销往国外市场，相关公众已经将两者的商标区别开来，已经形成了各自稳定的市场。因此，华光钢锄厂、华光机械公司并不构成商标侵权。</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18699" y="936264"/>
            <a:ext cx="9970936" cy="4985472"/>
          </a:xfrm>
        </p:spPr>
        <p:txBody>
          <a:bodyPr>
            <a:normAutofit/>
          </a:bodyPr>
          <a:lstStyle/>
          <a:p>
            <a:r>
              <a:rPr lang="zh-CN" altLang="en-US" sz="2000" dirty="0">
                <a:latin typeface="黑体" panose="02010609060101010101" pitchFamily="49" charset="-122"/>
                <a:ea typeface="黑体" panose="02010609060101010101" pitchFamily="49" charset="-122"/>
              </a:rPr>
              <a:t>（二）商品</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服务相同或类似</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类似商品</a:t>
            </a:r>
            <a:r>
              <a:rPr lang="zh-CN" altLang="en-US" sz="2000" dirty="0">
                <a:latin typeface="黑体" panose="02010609060101010101" pitchFamily="49" charset="-122"/>
                <a:ea typeface="黑体" panose="02010609060101010101" pitchFamily="49" charset="-122"/>
              </a:rPr>
              <a:t>，指在功能、用途、生产部门、销售渠道、消费对象等方面相同，或者相关公众一般认为其存在特定联系、容易造成混淆的商品；</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类似服务</a:t>
            </a:r>
            <a:r>
              <a:rPr lang="zh-CN" altLang="en-US" sz="2000" dirty="0">
                <a:latin typeface="黑体" panose="02010609060101010101" pitchFamily="49" charset="-122"/>
                <a:ea typeface="黑体" panose="02010609060101010101" pitchFamily="49" charset="-122"/>
              </a:rPr>
              <a:t>，是指在服务的目的、内容、方式、对象等方面相同，或者相关公众一般认为存在特定联系、容易造成混淆的服务；</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商品与服务类似</a:t>
            </a:r>
            <a:r>
              <a:rPr lang="zh-CN" altLang="en-US" sz="2000" dirty="0">
                <a:latin typeface="黑体" panose="02010609060101010101" pitchFamily="49" charset="-122"/>
                <a:ea typeface="黑体" panose="02010609060101010101" pitchFamily="49" charset="-122"/>
              </a:rPr>
              <a:t>，是指商品和服务之间存在特定联系，容易使相关公众混淆。</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认定商品或者服务是否类似，应当以相关公众对商品或者服务的一般认识综合判断；</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商标注册用商品和服务国际分类表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类似商品和服务区分表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可以作为判断类似商品或者服务的参考。</a:t>
            </a:r>
            <a:r>
              <a:rPr lang="en-US" altLang="zh-CN"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黑体" panose="02010609060101010101" pitchFamily="49" charset="-122"/>
                <a:ea typeface="黑体" panose="02010609060101010101" pitchFamily="49" charset="-122"/>
              </a:rPr>
              <a:t>目录</a:t>
            </a: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侵害商标权的行为</a:t>
              </a:r>
            </a:p>
          </p:txBody>
        </p:sp>
      </p:grpSp>
      <p:sp>
        <p:nvSpPr>
          <p:cNvPr id="12" name="文本框 11"/>
          <p:cNvSpPr txBox="1"/>
          <p:nvPr/>
        </p:nvSpPr>
        <p:spPr>
          <a:xfrm>
            <a:off x="2452629" y="1861309"/>
            <a:ext cx="5110457" cy="769441"/>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第一节</a:t>
            </a:r>
          </a:p>
          <a:p>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8719133" y="2426709"/>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nvGrpSpPr>
          <p:cNvPr id="20" name="组合 19"/>
          <p:cNvGrpSpPr/>
          <p:nvPr/>
        </p:nvGrpSpPr>
        <p:grpSpPr>
          <a:xfrm>
            <a:off x="2419938" y="2433170"/>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驰名商标的法律保护</a:t>
              </a:r>
            </a:p>
            <a:p>
              <a:pPr algn="ctr"/>
              <a:endParaRPr lang="zh-CN" altLang="en-US" sz="2400" dirty="0">
                <a:latin typeface="黑体" panose="02010609060101010101" pitchFamily="49" charset="-122"/>
                <a:ea typeface="黑体" panose="02010609060101010101" pitchFamily="49" charset="-122"/>
              </a:endParaRPr>
            </a:p>
          </p:txBody>
        </p:sp>
      </p:grpSp>
      <p:sp>
        <p:nvSpPr>
          <p:cNvPr id="24" name="文本框 23"/>
          <p:cNvSpPr txBox="1"/>
          <p:nvPr/>
        </p:nvSpPr>
        <p:spPr>
          <a:xfrm>
            <a:off x="2466338" y="2470435"/>
            <a:ext cx="1107996"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第二节</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5" name="圆角矩形 24"/>
          <p:cNvSpPr/>
          <p:nvPr/>
        </p:nvSpPr>
        <p:spPr>
          <a:xfrm>
            <a:off x="8719133" y="3057836"/>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26" name="组合 25"/>
          <p:cNvGrpSpPr/>
          <p:nvPr/>
        </p:nvGrpSpPr>
        <p:grpSpPr>
          <a:xfrm>
            <a:off x="2419938" y="3057837"/>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侵害商标权法律责任的类型及后果</a:t>
              </a:r>
            </a:p>
          </p:txBody>
        </p:sp>
      </p:grpSp>
      <p:sp>
        <p:nvSpPr>
          <p:cNvPr id="30" name="文本框 29"/>
          <p:cNvSpPr txBox="1"/>
          <p:nvPr/>
        </p:nvSpPr>
        <p:spPr>
          <a:xfrm>
            <a:off x="2452629" y="3104495"/>
            <a:ext cx="2185214"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             </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37" name="文本框 36"/>
          <p:cNvSpPr txBox="1"/>
          <p:nvPr/>
        </p:nvSpPr>
        <p:spPr>
          <a:xfrm>
            <a:off x="2436820" y="3057836"/>
            <a:ext cx="1107996"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第三节</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林某某是第</a:t>
            </a:r>
            <a:r>
              <a:rPr lang="en-US" altLang="zh-CN" sz="2400" dirty="0">
                <a:latin typeface="黑体" panose="02010609060101010101" pitchFamily="49" charset="-122"/>
                <a:ea typeface="黑体" panose="02010609060101010101" pitchFamily="49" charset="-122"/>
              </a:rPr>
              <a:t>1752465</a:t>
            </a:r>
            <a:r>
              <a:rPr lang="zh-CN" altLang="en-US" sz="2400" dirty="0">
                <a:latin typeface="黑体" panose="02010609060101010101" pitchFamily="49" charset="-122"/>
                <a:ea typeface="黑体" panose="02010609060101010101" pitchFamily="49" charset="-122"/>
              </a:rPr>
              <a:t>号“钜钢</a:t>
            </a:r>
            <a:r>
              <a:rPr lang="en-US" altLang="zh-CN" sz="2400" dirty="0">
                <a:latin typeface="黑体" panose="02010609060101010101" pitchFamily="49" charset="-122"/>
                <a:ea typeface="黑体" panose="02010609060101010101" pitchFamily="49" charset="-122"/>
              </a:rPr>
              <a:t>STEELKING”</a:t>
            </a:r>
            <a:r>
              <a:rPr lang="zh-CN" altLang="en-US" sz="2400" dirty="0">
                <a:latin typeface="黑体" panose="02010609060101010101" pitchFamily="49" charset="-122"/>
                <a:ea typeface="黑体" panose="02010609060101010101" pitchFamily="49" charset="-122"/>
              </a:rPr>
              <a:t>、第</a:t>
            </a:r>
            <a:r>
              <a:rPr lang="en-US" altLang="zh-CN" sz="2400" dirty="0">
                <a:latin typeface="黑体" panose="02010609060101010101" pitchFamily="49" charset="-122"/>
                <a:ea typeface="黑体" panose="02010609060101010101" pitchFamily="49" charset="-122"/>
              </a:rPr>
              <a:t>8173544</a:t>
            </a:r>
            <a:r>
              <a:rPr lang="zh-CN" altLang="en-US" sz="2400" dirty="0">
                <a:latin typeface="黑体" panose="02010609060101010101" pitchFamily="49" charset="-122"/>
                <a:ea typeface="黑体" panose="02010609060101010101" pitchFamily="49" charset="-122"/>
              </a:rPr>
              <a:t>号“钜钢”和第</a:t>
            </a:r>
            <a:r>
              <a:rPr lang="en-US" altLang="zh-CN" sz="2400" dirty="0">
                <a:latin typeface="黑体" panose="02010609060101010101" pitchFamily="49" charset="-122"/>
                <a:ea typeface="黑体" panose="02010609060101010101" pitchFamily="49" charset="-122"/>
              </a:rPr>
              <a:t>8173498</a:t>
            </a:r>
            <a:r>
              <a:rPr lang="zh-CN" altLang="en-US" sz="2400" dirty="0">
                <a:latin typeface="黑体" panose="02010609060101010101" pitchFamily="49" charset="-122"/>
                <a:ea typeface="黑体" panose="02010609060101010101" pitchFamily="49" charset="-122"/>
              </a:rPr>
              <a:t>号“</a:t>
            </a:r>
            <a:r>
              <a:rPr lang="en-US" altLang="zh-CN" sz="2400" dirty="0">
                <a:latin typeface="黑体" panose="02010609060101010101" pitchFamily="49" charset="-122"/>
                <a:ea typeface="黑体" panose="02010609060101010101" pitchFamily="49" charset="-122"/>
              </a:rPr>
              <a:t>STEELKING”</a:t>
            </a:r>
            <a:r>
              <a:rPr lang="zh-CN" altLang="en-US" sz="2400" dirty="0">
                <a:latin typeface="黑体" panose="02010609060101010101" pitchFamily="49" charset="-122"/>
                <a:ea typeface="黑体" panose="02010609060101010101" pitchFamily="49" charset="-122"/>
              </a:rPr>
              <a:t>注册商标的所有人，核定使用商品均为第七类注塑机等商品。钜钢公司第</a:t>
            </a:r>
            <a:r>
              <a:rPr lang="en-US" altLang="zh-CN" sz="2400" dirty="0">
                <a:latin typeface="黑体" panose="02010609060101010101" pitchFamily="49" charset="-122"/>
                <a:ea typeface="黑体" panose="02010609060101010101" pitchFamily="49" charset="-122"/>
              </a:rPr>
              <a:t>583755</a:t>
            </a:r>
            <a:r>
              <a:rPr lang="zh-CN" altLang="en-US" sz="2400" dirty="0">
                <a:latin typeface="黑体" panose="02010609060101010101" pitchFamily="49" charset="-122"/>
                <a:ea typeface="黑体" panose="02010609060101010101" pitchFamily="49" charset="-122"/>
              </a:rPr>
              <a:t>号“钜钢（繁体）”、第</a:t>
            </a:r>
            <a:r>
              <a:rPr lang="en-US" altLang="zh-CN" sz="2400" dirty="0">
                <a:latin typeface="黑体" panose="02010609060101010101" pitchFamily="49" charset="-122"/>
                <a:ea typeface="黑体" panose="02010609060101010101" pitchFamily="49" charset="-122"/>
              </a:rPr>
              <a:t>583756</a:t>
            </a:r>
            <a:r>
              <a:rPr lang="zh-CN" altLang="en-US" sz="2400" dirty="0">
                <a:latin typeface="黑体" panose="02010609060101010101" pitchFamily="49" charset="-122"/>
                <a:ea typeface="黑体" panose="02010609060101010101" pitchFamily="49" charset="-122"/>
              </a:rPr>
              <a:t>号“图及</a:t>
            </a:r>
            <a:r>
              <a:rPr lang="en-US" altLang="zh-CN" sz="2400" dirty="0" err="1">
                <a:latin typeface="黑体" panose="02010609060101010101" pitchFamily="49" charset="-122"/>
                <a:ea typeface="黑体" panose="02010609060101010101" pitchFamily="49" charset="-122"/>
              </a:rPr>
              <a:t>KingSteel</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注册商标的所有人，核定使用商品为第七类的制鞋机械。钜钢公司将上述两个上商标许可给钜强公司使用。林某某发现晋江市梅岭新天地</a:t>
            </a:r>
            <a:r>
              <a:rPr lang="en-US" altLang="zh-CN" sz="2400" dirty="0">
                <a:latin typeface="黑体" panose="02010609060101010101" pitchFamily="49" charset="-122"/>
                <a:ea typeface="黑体" panose="02010609060101010101" pitchFamily="49" charset="-122"/>
              </a:rPr>
              <a:t>B03</a:t>
            </a:r>
            <a:r>
              <a:rPr lang="zh-CN" altLang="en-US" sz="2400" dirty="0">
                <a:latin typeface="黑体" panose="02010609060101010101" pitchFamily="49" charset="-122"/>
                <a:ea typeface="黑体" panose="02010609060101010101" pitchFamily="49" charset="-122"/>
              </a:rPr>
              <a:t>的店铺销售带有“图及</a:t>
            </a:r>
            <a:r>
              <a:rPr lang="en-US" altLang="zh-CN" sz="2400" dirty="0" err="1">
                <a:latin typeface="黑体" panose="02010609060101010101" pitchFamily="49" charset="-122"/>
                <a:ea typeface="黑体" panose="02010609060101010101" pitchFamily="49" charset="-122"/>
              </a:rPr>
              <a:t>KingSteel</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标识的制鞋用发泡成型机等产品，以钜强公司侵害其注册商标专用权提起诉讼。钜强公司则认为其生产的被诉侵权产品主要功能是用来制鞋，属于制鞋机械，使用“钜钢（繁体）”、“图及</a:t>
            </a:r>
            <a:r>
              <a:rPr lang="en-US" altLang="zh-CN" sz="2400" dirty="0" err="1">
                <a:latin typeface="黑体" panose="02010609060101010101" pitchFamily="49" charset="-122"/>
                <a:ea typeface="黑体" panose="02010609060101010101" pitchFamily="49" charset="-122"/>
              </a:rPr>
              <a:t>KingSteel</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注册商标未超出核定使用范围，属于合法使用。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445" y="1151734"/>
            <a:ext cx="10213411" cy="4985472"/>
          </a:xfrm>
        </p:spPr>
        <p:txBody>
          <a:bodyPr/>
          <a:lstStyle/>
          <a:p>
            <a:r>
              <a:rPr lang="zh-CN" altLang="en-US" sz="2400" dirty="0">
                <a:latin typeface="黑体" panose="02010609060101010101" pitchFamily="49" charset="-122"/>
                <a:ea typeface="黑体" panose="02010609060101010101" pitchFamily="49" charset="-122"/>
              </a:rPr>
              <a:t>一审、二审裁判摘要</a:t>
            </a:r>
          </a:p>
          <a:p>
            <a:r>
              <a:rPr lang="zh-CN" altLang="en-US" sz="2400" dirty="0">
                <a:latin typeface="黑体" panose="02010609060101010101" pitchFamily="49" charset="-122"/>
                <a:ea typeface="黑体" panose="02010609060101010101" pitchFamily="49" charset="-122"/>
              </a:rPr>
              <a:t>    钜强公司的被诉侵权产品上使用的标识与林某某的注册商标构成近似商标；钜强公司的被诉侵权产品为制鞋机械，与林某某注册商标核定使用的商品同属第七类，与注塑机、塑料注射成型机在功能、用途、生产部门、销售渠道、消费对象等方面基本相同，可以认定为相同商品。钜强公司侵犯了林某某的商标权。</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43770" y="1191491"/>
            <a:ext cx="10210920" cy="4985472"/>
          </a:xfrm>
        </p:spPr>
        <p:txBody>
          <a:bodyPr>
            <a:normAutofit/>
          </a:bodyPr>
          <a:lstStyle/>
          <a:p>
            <a:r>
              <a:rPr lang="zh-CN" altLang="en-US" sz="2400" dirty="0">
                <a:latin typeface="黑体" panose="02010609060101010101" pitchFamily="49" charset="-122"/>
                <a:ea typeface="黑体" panose="02010609060101010101" pitchFamily="49" charset="-122"/>
              </a:rPr>
              <a:t>再审裁判摘要</a:t>
            </a:r>
          </a:p>
          <a:p>
            <a:r>
              <a:rPr lang="zh-CN" altLang="en-US" sz="2400" dirty="0">
                <a:latin typeface="黑体" panose="02010609060101010101" pitchFamily="49" charset="-122"/>
                <a:ea typeface="黑体" panose="02010609060101010101" pitchFamily="49" charset="-122"/>
              </a:rPr>
              <a:t>    就制鞋工业而言，各类鞋用射出发泡成型机、射出成型机等已成为制鞋企业必备的机械设备；根据相关行业标准，各类鞋用射出发泡成型机、射出成型机等亦被归为制鞋机械。二审法院未充分考虑制鞋工业发展的客观实际和国家相关行业标准，仅依据</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商标注册用商品和服务国际分类</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类似商品和服务区分表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，认定被控侵权产品不属于制鞋机械不当。在已认定鞋用注塑机属于制鞋机械的情况下，钜强公司在鞋用注塑机等产品上使用“图及</a:t>
            </a:r>
            <a:r>
              <a:rPr lang="en-US" altLang="zh-CN" sz="2400" dirty="0" err="1">
                <a:latin typeface="黑体" panose="02010609060101010101" pitchFamily="49" charset="-122"/>
                <a:ea typeface="黑体" panose="02010609060101010101" pitchFamily="49" charset="-122"/>
              </a:rPr>
              <a:t>KingSteel</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注册商标，是对该商标的正当使用，不构成对林某某的“钜钢</a:t>
            </a:r>
            <a:r>
              <a:rPr lang="en-US" altLang="zh-CN" sz="2400" dirty="0">
                <a:latin typeface="黑体" panose="02010609060101010101" pitchFamily="49" charset="-122"/>
                <a:ea typeface="黑体" panose="02010609060101010101" pitchFamily="49" charset="-122"/>
              </a:rPr>
              <a:t>STEELKING”</a:t>
            </a:r>
            <a:r>
              <a:rPr lang="zh-CN" altLang="en-US" sz="2400" dirty="0">
                <a:latin typeface="黑体" panose="02010609060101010101" pitchFamily="49" charset="-122"/>
                <a:ea typeface="黑体" panose="02010609060101010101" pitchFamily="49" charset="-122"/>
              </a:rPr>
              <a:t>注册商标专用权的侵害。</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（三）涉案商标的显著性和知名度</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商标的显著性和知名度决定了市场上相关公众对涉案的认知程度，是影响商标权利范围的重要因素。</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一般而言，商标的固有显著性越高，相关公众的认知程度就可能更高；显著性较弱但是通过长期使用获得亦可以获得一定的知名度。涉案商标的显著性和知名度越高，混淆的可能性就越强。对于缺乏显著性和知名度的商标，即使被控侵权产品构成相同近似商品，所使用的标识亦构成相同近似商标，发生混淆的可能性亦很小，因为涉案商标的指示来源功能尚未建立起来，在市场上相关公众不会将涉案商标与商标所有人联系在一起。在商标显著性和知名度的判定中，可以考虑商标本身的显著性、商品销售和广告宣传情况等因素进行综合判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72209" y="1191491"/>
            <a:ext cx="9819861" cy="4985472"/>
          </a:xfrm>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2002</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月，新能源公司获准注册第</a:t>
            </a:r>
            <a:r>
              <a:rPr lang="en-US" altLang="zh-CN" sz="2400" dirty="0">
                <a:latin typeface="黑体" panose="02010609060101010101" pitchFamily="49" charset="-122"/>
                <a:ea typeface="黑体" panose="02010609060101010101" pitchFamily="49" charset="-122"/>
              </a:rPr>
              <a:t>1737521</a:t>
            </a:r>
            <a:r>
              <a:rPr lang="zh-CN" altLang="en-US" sz="2400" dirty="0">
                <a:latin typeface="黑体" panose="02010609060101010101" pitchFamily="49" charset="-122"/>
                <a:ea typeface="黑体" panose="02010609060101010101" pitchFamily="49" charset="-122"/>
              </a:rPr>
              <a:t>号“</a:t>
            </a:r>
            <a:r>
              <a:rPr lang="en-US" altLang="zh-CN" sz="2400" dirty="0" err="1">
                <a:latin typeface="黑体" panose="02010609060101010101" pitchFamily="49" charset="-122"/>
                <a:ea typeface="黑体" panose="02010609060101010101" pitchFamily="49" charset="-122"/>
              </a:rPr>
              <a:t>aopu</a:t>
            </a:r>
            <a:r>
              <a:rPr lang="zh-CN" altLang="en-US" sz="2400" dirty="0">
                <a:latin typeface="黑体" panose="02010609060101010101" pitchFamily="49" charset="-122"/>
                <a:ea typeface="黑体" panose="02010609060101010101" pitchFamily="49" charset="-122"/>
              </a:rPr>
              <a:t>奥普”商标，核定使用的商品为第</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类“金属建筑材料、家具用金属附件”。其后，新能源公司将上述商标许可给凌普公司使用。</a:t>
            </a:r>
            <a:r>
              <a:rPr lang="en-US" altLang="zh-CN" sz="2400" dirty="0">
                <a:latin typeface="黑体" panose="02010609060101010101" pitchFamily="49" charset="-122"/>
                <a:ea typeface="黑体" panose="02010609060101010101" pitchFamily="49" charset="-122"/>
              </a:rPr>
              <a:t>2009</a:t>
            </a:r>
            <a:r>
              <a:rPr lang="zh-CN" altLang="en-US" sz="2400" dirty="0">
                <a:latin typeface="黑体" panose="02010609060101010101" pitchFamily="49" charset="-122"/>
                <a:ea typeface="黑体" panose="02010609060101010101" pitchFamily="49" charset="-122"/>
              </a:rPr>
              <a:t>年，凌普公司在杨某的经营场所中发现标有“</a:t>
            </a:r>
            <a:r>
              <a:rPr lang="en-US" altLang="zh-CN" sz="2400" dirty="0">
                <a:latin typeface="黑体" panose="02010609060101010101" pitchFamily="49" charset="-122"/>
                <a:ea typeface="黑体" panose="02010609060101010101" pitchFamily="49" charset="-122"/>
              </a:rPr>
              <a:t>AUPU</a:t>
            </a:r>
            <a:r>
              <a:rPr lang="zh-CN" altLang="en-US" sz="2400" dirty="0">
                <a:latin typeface="黑体" panose="02010609060101010101" pitchFamily="49" charset="-122"/>
                <a:ea typeface="黑体" panose="02010609060101010101" pitchFamily="49" charset="-122"/>
              </a:rPr>
              <a:t>奥普”商标的金属吊顶，生产者为奥普卫厨公司。遂向法院提起诉讼。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一审、二审裁判摘要</a:t>
            </a:r>
          </a:p>
          <a:p>
            <a:r>
              <a:rPr lang="zh-CN" altLang="en-US" sz="2600" dirty="0">
                <a:latin typeface="黑体" panose="02010609060101010101" pitchFamily="49" charset="-122"/>
                <a:ea typeface="黑体" panose="02010609060101010101" pitchFamily="49" charset="-122"/>
              </a:rPr>
              <a:t>    一审法院认为，被控侵权标识与涉案商标构成近似；涉案产品集成吊顶是一种包含电器和金属建筑材料的组合体，与涉案商标核定使用的商品构成类似，可能导致混淆，因此商标侵权成立。</a:t>
            </a:r>
          </a:p>
          <a:p>
            <a:r>
              <a:rPr lang="zh-CN" altLang="en-US" sz="2600" dirty="0">
                <a:latin typeface="黑体" panose="02010609060101010101" pitchFamily="49" charset="-122"/>
                <a:ea typeface="黑体" panose="02010609060101010101" pitchFamily="49" charset="-122"/>
              </a:rPr>
              <a:t>    二审法院认为，奥普公司的电器类商标具有较高的知名度，消费者将奥普公司的被控金属扣板误认为来源于新能源公司的可能性较小。但将新能源公司生产销售的金属扣板误认为来源于奥普公司或认为二者之间存在某种关联的可能性较大，会降低或者消灭涉案注册商标在消费者心目中的影响，妨碍新能源公司合法行使涉案商标专用权，对其合法利益造成损害。</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48355" y="1191491"/>
            <a:ext cx="10306335" cy="4985472"/>
          </a:xfrm>
        </p:spPr>
        <p:txBody>
          <a:bodyPr/>
          <a:lstStyle/>
          <a:p>
            <a:r>
              <a:rPr lang="zh-CN" altLang="en-US" sz="2400" dirty="0">
                <a:latin typeface="黑体" panose="02010609060101010101" pitchFamily="49" charset="-122"/>
                <a:ea typeface="黑体" panose="02010609060101010101" pitchFamily="49" charset="-122"/>
              </a:rPr>
              <a:t>再审裁判摘要</a:t>
            </a:r>
          </a:p>
          <a:p>
            <a:r>
              <a:rPr lang="zh-CN" altLang="en-US" sz="2400" dirty="0">
                <a:latin typeface="黑体" panose="02010609060101010101" pitchFamily="49" charset="-122"/>
                <a:ea typeface="黑体" panose="02010609060101010101" pitchFamily="49" charset="-122"/>
              </a:rPr>
              <a:t>    商标权的保护强度，应与商标的显著性和知名度相适应。奥普公司的“奥普”系列商标已经在与“金属建筑材料”关联程度很高的浴霸等电器商品上具有较高知名度。</a:t>
            </a:r>
            <a:r>
              <a:rPr lang="zh-CN" altLang="en-US" sz="2400" dirty="0">
                <a:highlight>
                  <a:srgbClr val="FFFF00"/>
                </a:highlight>
                <a:latin typeface="黑体" panose="02010609060101010101" pitchFamily="49" charset="-122"/>
                <a:ea typeface="黑体" panose="02010609060101010101" pitchFamily="49" charset="-122"/>
              </a:rPr>
              <a:t>被诉侵权产品的销售地点为奥普公司的正规销售门店，该门店之上突出标注了奥普公司的字号及注册商标。一般消费者凭借上述信息，已足以实现对商品来源的清晰区分，亦不会产生攀附新能源公司商业信誉的损害后果。</a:t>
            </a:r>
          </a:p>
          <a:p>
            <a:endParaRPr lang="zh-CN" altLang="en-US" sz="2400" dirty="0">
              <a:highlight>
                <a:srgbClr val="FFFF00"/>
              </a:highlight>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822464" y="1509587"/>
            <a:ext cx="10153816" cy="6099747"/>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       有下列行为之一的，均属侵犯注册商标专用权</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（一）未经商标注册人的许可，在同一种商品上使用与其注册商标相同的商标的；</a:t>
            </a:r>
          </a:p>
          <a:p>
            <a:pPr lvl="0">
              <a:lnSpc>
                <a:spcPct val="150000"/>
              </a:lnSpc>
            </a:pPr>
            <a:r>
              <a:rPr lang="zh-CN" altLang="en-US" sz="2000" dirty="0">
                <a:latin typeface="黑体" panose="02010609060101010101" pitchFamily="49" charset="-122"/>
                <a:ea typeface="黑体" panose="02010609060101010101" pitchFamily="49" charset="-122"/>
              </a:rPr>
              <a:t>　　（二）未经商标注册人的许可，在同一种商品上使用与其注册商标近似的商标，或者在类似商品上使用与其注册商标相同或者近似的商标，容易导致混淆的；</a:t>
            </a:r>
          </a:p>
          <a:p>
            <a:pPr lvl="0">
              <a:lnSpc>
                <a:spcPct val="150000"/>
              </a:lnSpc>
            </a:pPr>
            <a:r>
              <a:rPr lang="zh-CN" altLang="en-US" sz="2000" dirty="0">
                <a:latin typeface="黑体" panose="02010609060101010101" pitchFamily="49" charset="-122"/>
                <a:ea typeface="黑体" panose="02010609060101010101" pitchFamily="49" charset="-122"/>
              </a:rPr>
              <a:t>　　（三）销售侵犯注册商标专用权的商品的；</a:t>
            </a:r>
          </a:p>
          <a:p>
            <a:pPr lvl="0">
              <a:lnSpc>
                <a:spcPct val="150000"/>
              </a:lnSpc>
            </a:pPr>
            <a:r>
              <a:rPr lang="zh-CN" altLang="en-US" sz="2000" dirty="0">
                <a:latin typeface="黑体" panose="02010609060101010101" pitchFamily="49" charset="-122"/>
                <a:ea typeface="黑体" panose="02010609060101010101" pitchFamily="49" charset="-122"/>
              </a:rPr>
              <a:t>　　（四）伪造、擅自制造他人注册商标标识或者销售伪造、擅自制造的注册商标标识的；</a:t>
            </a:r>
          </a:p>
          <a:p>
            <a:pPr lvl="0">
              <a:lnSpc>
                <a:spcPct val="150000"/>
              </a:lnSpc>
            </a:pPr>
            <a:r>
              <a:rPr lang="zh-CN" altLang="en-US" sz="2000" dirty="0">
                <a:latin typeface="黑体" panose="02010609060101010101" pitchFamily="49" charset="-122"/>
                <a:ea typeface="黑体" panose="02010609060101010101" pitchFamily="49" charset="-122"/>
              </a:rPr>
              <a:t>　　（五）未经商标注册人同意，更换其注册商标并将该更换商标的商品又投入市场的；</a:t>
            </a:r>
          </a:p>
          <a:p>
            <a:pPr lvl="0">
              <a:lnSpc>
                <a:spcPct val="150000"/>
              </a:lnSpc>
            </a:pPr>
            <a:r>
              <a:rPr lang="zh-CN" altLang="en-US" sz="2000" dirty="0">
                <a:latin typeface="黑体" panose="02010609060101010101" pitchFamily="49" charset="-122"/>
                <a:ea typeface="黑体" panose="02010609060101010101" pitchFamily="49" charset="-122"/>
              </a:rPr>
              <a:t>　　（六）故意为侵犯他人商标专用权行为提供便利条件，帮助他人实施侵犯商标专用权行为的；</a:t>
            </a:r>
          </a:p>
          <a:p>
            <a:pPr lvl="0">
              <a:lnSpc>
                <a:spcPct val="150000"/>
              </a:lnSpc>
            </a:pPr>
            <a:r>
              <a:rPr lang="zh-CN" altLang="en-US" sz="2000" dirty="0">
                <a:latin typeface="黑体" panose="02010609060101010101" pitchFamily="49" charset="-122"/>
                <a:ea typeface="黑体" panose="02010609060101010101" pitchFamily="49" charset="-122"/>
              </a:rPr>
              <a:t>　　（七）给他人的注册商标专用权造成其他损害的。</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57</a:t>
            </a:r>
            <a:r>
              <a:rPr lang="zh-CN" altLang="en-US" sz="1600" dirty="0">
                <a:latin typeface="黑体" panose="02010609060101010101" pitchFamily="49" charset="-122"/>
                <a:ea typeface="黑体" panose="02010609060101010101" pitchFamily="49" charset="-122"/>
              </a:rPr>
              <a:t>条</a:t>
            </a:r>
            <a:endParaRPr lang="en-US" altLang="zh-CN" sz="1600" dirty="0">
              <a:latin typeface="黑体" panose="02010609060101010101" pitchFamily="49" charset="-122"/>
              <a:ea typeface="黑体" panose="02010609060101010101" pitchFamily="49" charset="-122"/>
            </a:endParaRPr>
          </a:p>
          <a:p>
            <a:pPr lvl="0">
              <a:lnSpc>
                <a:spcPct val="150000"/>
              </a:lnSpc>
            </a:pPr>
            <a:endParaRPr lang="en-US" altLang="zh-CN" sz="2000" dirty="0">
              <a:latin typeface="黑体" panose="02010609060101010101" pitchFamily="49" charset="-122"/>
              <a:ea typeface="黑体" panose="02010609060101010101" pitchFamily="49" charset="-122"/>
            </a:endParaRPr>
          </a:p>
          <a:p>
            <a:pPr lvl="0">
              <a:lnSpc>
                <a:spcPct val="150000"/>
              </a:lnSpc>
            </a:pP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1507834" y="1017386"/>
            <a:ext cx="4996334"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三、侵害商标权行为的类型</a:t>
            </a: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侵害商标权的行为</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59673" y="1167637"/>
            <a:ext cx="9964429" cy="4985472"/>
          </a:xfrm>
        </p:spPr>
        <p:txBody>
          <a:bodyPr/>
          <a:lstStyle/>
          <a:p>
            <a:r>
              <a:rPr lang="zh-CN" altLang="en-US" sz="2400" dirty="0">
                <a:latin typeface="黑体" panose="02010609060101010101" pitchFamily="49" charset="-122"/>
                <a:ea typeface="黑体" panose="02010609060101010101" pitchFamily="49" charset="-122"/>
              </a:rPr>
              <a:t>    第七十五条　为侵犯他人商标专用权提供仓储、运输、邮寄、印制、隐匿、经营场所、网络商品交易平台等，属于商标法第五十七条第六项规定的提供便利条件。</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第七十六条　在同一种商品或者类似商品上将与他人注册商标相同或者近似的标志作为商品名称或者商品装潢使用，误导公众的，属于商标法第五十七条第二项规定的侵犯注册商标专用权的行为。</a:t>
            </a:r>
            <a:endParaRPr lang="en-US" altLang="zh-CN" sz="2400" dirty="0">
              <a:latin typeface="黑体" panose="02010609060101010101" pitchFamily="49" charset="-122"/>
              <a:ea typeface="黑体" panose="02010609060101010101" pitchFamily="49" charset="-122"/>
            </a:endParaRPr>
          </a:p>
          <a:p>
            <a:r>
              <a:rPr lang="en-US" altLang="zh-CN" dirty="0"/>
              <a:t>                                                              </a:t>
            </a:r>
            <a:r>
              <a:rPr lang="en-US" altLang="zh-CN" sz="1600" dirty="0"/>
              <a:t>——《</a:t>
            </a:r>
            <a:r>
              <a:rPr lang="zh-CN" altLang="en-US" sz="1600" dirty="0"/>
              <a:t>商标法实施条例</a:t>
            </a:r>
            <a:r>
              <a:rPr lang="en-US" altLang="zh-CN" sz="1600" dirty="0"/>
              <a:t>》</a:t>
            </a:r>
            <a:r>
              <a:rPr lang="zh-CN" altLang="en-US" sz="1600" dirty="0"/>
              <a:t>（</a:t>
            </a:r>
            <a:r>
              <a:rPr lang="en-US" altLang="zh-CN" sz="1600" dirty="0"/>
              <a:t>2014</a:t>
            </a:r>
            <a:r>
              <a:rPr lang="zh-CN" altLang="en-US" sz="16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a:latin typeface="黑体" panose="02010609060101010101" pitchFamily="49" charset="-122"/>
                <a:ea typeface="黑体" panose="02010609060101010101" pitchFamily="49" charset="-122"/>
              </a:rPr>
              <a:t>    第一条　下列行为属于商标法第五十七条第（七）项规定的给他人注册商标专用权造成其他损害的行为：</a:t>
            </a:r>
          </a:p>
          <a:p>
            <a:r>
              <a:rPr lang="zh-CN" altLang="en-US" sz="2000" dirty="0">
                <a:latin typeface="黑体" panose="02010609060101010101" pitchFamily="49" charset="-122"/>
                <a:ea typeface="黑体" panose="02010609060101010101" pitchFamily="49" charset="-122"/>
              </a:rPr>
              <a:t>　　（一）将与他人注册商标相同或者相近似的文字作为企业的字号在相同或者类似商品上突出使用，容易使相关公众产生误认的；</a:t>
            </a:r>
          </a:p>
          <a:p>
            <a:r>
              <a:rPr lang="zh-CN" altLang="en-US" sz="2000" dirty="0">
                <a:latin typeface="黑体" panose="02010609060101010101" pitchFamily="49" charset="-122"/>
                <a:ea typeface="黑体" panose="02010609060101010101" pitchFamily="49" charset="-122"/>
              </a:rPr>
              <a:t>　　（二）复制、摹仿、翻译他人注册的驰名商标或其主要部分在不相同或者不相类似商品上作为商标使用，误导公众，致使该驰名商标注册人的利益可能受到损害的；</a:t>
            </a:r>
          </a:p>
          <a:p>
            <a:r>
              <a:rPr lang="zh-CN" altLang="en-US" sz="2000" dirty="0">
                <a:latin typeface="黑体" panose="02010609060101010101" pitchFamily="49" charset="-122"/>
                <a:ea typeface="黑体" panose="02010609060101010101" pitchFamily="49" charset="-122"/>
              </a:rPr>
              <a:t>　　（三）将与他人注册商标相同或者相近似的文字注册为域名，并且通过该域名进行相关商品交易的电子商务，容易使相关公众产生误认的。</a:t>
            </a:r>
            <a:endParaRPr lang="en-US" altLang="zh-CN" sz="2000" dirty="0">
              <a:latin typeface="黑体" panose="02010609060101010101" pitchFamily="49" charset="-122"/>
              <a:ea typeface="黑体" panose="02010609060101010101" pitchFamily="49" charset="-122"/>
            </a:endParaRPr>
          </a:p>
          <a:p>
            <a:r>
              <a:rPr lang="zh-CN" altLang="en-US" sz="1600" dirty="0"/>
              <a:t>                                                                                                                        </a:t>
            </a:r>
            <a:r>
              <a:rPr lang="en-US" altLang="zh-CN" sz="1600" dirty="0"/>
              <a:t>——《</a:t>
            </a:r>
            <a:r>
              <a:rPr lang="zh-CN" altLang="en-US" sz="1600" dirty="0"/>
              <a:t>商标民事纠纷适用解释</a:t>
            </a:r>
            <a:r>
              <a:rPr lang="en-US" altLang="zh-CN" sz="1600" dirty="0"/>
              <a:t>》2020</a:t>
            </a:r>
            <a:endParaRPr lang="zh-C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rPr>
              <a:t>侵害商标权的行为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 name="矩形 6"/>
          <p:cNvSpPr/>
          <p:nvPr/>
        </p:nvSpPr>
        <p:spPr>
          <a:xfrm>
            <a:off x="2981109" y="1822871"/>
            <a:ext cx="8539701" cy="2677656"/>
          </a:xfrm>
          <a:prstGeom prst="rect">
            <a:avLst/>
          </a:prstGeom>
        </p:spPr>
        <p:txBody>
          <a:bodyPr wrap="square">
            <a:spAutoFit/>
          </a:bodyPr>
          <a:lstStyle/>
          <a:p>
            <a:pPr algn="just"/>
            <a:r>
              <a:rPr lang="zh-CN" altLang="en-US" sz="2400" dirty="0">
                <a:latin typeface="黑体" panose="02010609060101010101" pitchFamily="49" charset="-122"/>
                <a:ea typeface="黑体" panose="02010609060101010101" pitchFamily="49" charset="-122"/>
              </a:rPr>
              <a:t>一、侵害商标权行为的判定</a:t>
            </a:r>
            <a:endParaRPr lang="en-US" altLang="zh-CN" sz="2400" dirty="0">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商标侵权主要表现为一种未经许可使用商标的行为。商标侵权中的商标使用，是指在商业标识意义上使用相同或者近似商标的行为，即将被控侵权标识作为区别商品或者服务来源的标识来使用。</a:t>
            </a:r>
            <a:endParaRPr lang="en-US" altLang="zh-CN" sz="2400" dirty="0">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商标侵权的构成要件可以归纳为以下两个方面：其一为存在未经许可的商标使用行为；其二为可能导致混淆。</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1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86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solidFill>
                  <a:srgbClr val="FF0000"/>
                </a:solidFill>
                <a:latin typeface="黑体" panose="02010609060101010101" pitchFamily="49" charset="-122"/>
                <a:ea typeface="黑体" panose="02010609060101010101" pitchFamily="49" charset="-122"/>
              </a:rPr>
              <a:t>案例：</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茅台股份公司为第</a:t>
            </a:r>
            <a:r>
              <a:rPr lang="en-US" altLang="zh-CN" dirty="0">
                <a:latin typeface="黑体" panose="02010609060101010101" pitchFamily="49" charset="-122"/>
                <a:ea typeface="黑体" panose="02010609060101010101" pitchFamily="49" charset="-122"/>
              </a:rPr>
              <a:t>3159141</a:t>
            </a:r>
            <a:r>
              <a:rPr lang="zh-CN" altLang="en-US" dirty="0">
                <a:latin typeface="黑体" panose="02010609060101010101" pitchFamily="49" charset="-122"/>
                <a:ea typeface="黑体" panose="02010609060101010101" pitchFamily="49" charset="-122"/>
              </a:rPr>
              <a:t>号“贵州茅台”、第</a:t>
            </a:r>
            <a:r>
              <a:rPr lang="en-US" altLang="zh-CN" dirty="0">
                <a:latin typeface="黑体" panose="02010609060101010101" pitchFamily="49" charset="-122"/>
                <a:ea typeface="黑体" panose="02010609060101010101" pitchFamily="49" charset="-122"/>
              </a:rPr>
              <a:t>3159143</a:t>
            </a:r>
            <a:r>
              <a:rPr lang="zh-CN" altLang="en-US" dirty="0">
                <a:latin typeface="黑体" panose="02010609060101010101" pitchFamily="49" charset="-122"/>
                <a:ea typeface="黑体" panose="02010609060101010101" pitchFamily="49" charset="-122"/>
              </a:rPr>
              <a:t>号“图形”、第</a:t>
            </a:r>
            <a:r>
              <a:rPr lang="en-US" altLang="zh-CN" dirty="0">
                <a:latin typeface="黑体" panose="02010609060101010101" pitchFamily="49" charset="-122"/>
                <a:ea typeface="黑体" panose="02010609060101010101" pitchFamily="49" charset="-122"/>
              </a:rPr>
              <a:t>284519</a:t>
            </a:r>
            <a:r>
              <a:rPr lang="zh-CN" altLang="en-US" dirty="0">
                <a:latin typeface="黑体" panose="02010609060101010101" pitchFamily="49" charset="-122"/>
                <a:ea typeface="黑体" panose="02010609060101010101" pitchFamily="49" charset="-122"/>
              </a:rPr>
              <a:t>号“茅台”、第</a:t>
            </a:r>
            <a:r>
              <a:rPr lang="en-US" altLang="zh-CN" dirty="0">
                <a:latin typeface="黑体" panose="02010609060101010101" pitchFamily="49" charset="-122"/>
                <a:ea typeface="黑体" panose="02010609060101010101" pitchFamily="49" charset="-122"/>
              </a:rPr>
              <a:t>3029843</a:t>
            </a:r>
            <a:r>
              <a:rPr lang="zh-CN" altLang="en-US" dirty="0">
                <a:latin typeface="黑体" panose="02010609060101010101" pitchFamily="49" charset="-122"/>
                <a:ea typeface="黑体" panose="02010609060101010101" pitchFamily="49" charset="-122"/>
              </a:rPr>
              <a:t>号“</a:t>
            </a:r>
            <a:r>
              <a:rPr lang="en-US" altLang="zh-CN" dirty="0">
                <a:latin typeface="黑体" panose="02010609060101010101" pitchFamily="49" charset="-122"/>
                <a:ea typeface="黑体" panose="02010609060101010101" pitchFamily="49" charset="-122"/>
              </a:rPr>
              <a:t>MOUTAI”</a:t>
            </a:r>
            <a:r>
              <a:rPr lang="zh-CN" altLang="en-US" dirty="0">
                <a:latin typeface="黑体" panose="02010609060101010101" pitchFamily="49" charset="-122"/>
                <a:ea typeface="黑体" panose="02010609060101010101" pitchFamily="49" charset="-122"/>
              </a:rPr>
              <a:t>的注册商标的独占被许可人，上述商标核定使用商品均为第</a:t>
            </a:r>
            <a:r>
              <a:rPr lang="en-US" altLang="zh-CN" dirty="0">
                <a:latin typeface="黑体" panose="02010609060101010101" pitchFamily="49" charset="-122"/>
                <a:ea typeface="黑体" panose="02010609060101010101" pitchFamily="49" charset="-122"/>
              </a:rPr>
              <a:t>33</a:t>
            </a:r>
            <a:r>
              <a:rPr lang="zh-CN" altLang="en-US" dirty="0">
                <a:latin typeface="黑体" panose="02010609060101010101" pitchFamily="49" charset="-122"/>
                <a:ea typeface="黑体" panose="02010609060101010101" pitchFamily="49" charset="-122"/>
              </a:rPr>
              <a:t>类酒精饮料、酒（饮料）等。</a:t>
            </a:r>
            <a:r>
              <a:rPr lang="en-US" altLang="zh-CN" dirty="0">
                <a:latin typeface="黑体" panose="02010609060101010101" pitchFamily="49" charset="-122"/>
                <a:ea typeface="黑体" panose="02010609060101010101" pitchFamily="49" charset="-122"/>
              </a:rPr>
              <a:t>2010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月，银座商城公司与北京盛泉京丰商贸有限公司签订购销合同，约定乙方向甲方提供包括上述“茅台”等品牌的商品。</a:t>
            </a:r>
            <a:r>
              <a:rPr lang="en-US" altLang="zh-CN" dirty="0">
                <a:latin typeface="黑体" panose="02010609060101010101" pitchFamily="49" charset="-122"/>
                <a:ea typeface="黑体" panose="02010609060101010101" pitchFamily="49" charset="-122"/>
              </a:rPr>
              <a:t>2011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月，济南市公安局高新分局在银座配送公司扣押贵州茅台酒</a:t>
            </a:r>
            <a:r>
              <a:rPr lang="en-US" altLang="zh-CN" dirty="0">
                <a:latin typeface="黑体" panose="02010609060101010101" pitchFamily="49" charset="-122"/>
                <a:ea typeface="黑体" panose="02010609060101010101" pitchFamily="49" charset="-122"/>
              </a:rPr>
              <a:t>1668</a:t>
            </a:r>
            <a:r>
              <a:rPr lang="zh-CN" altLang="en-US" dirty="0">
                <a:latin typeface="黑体" panose="02010609060101010101" pitchFamily="49" charset="-122"/>
                <a:ea typeface="黑体" panose="02010609060101010101" pitchFamily="49" charset="-122"/>
              </a:rPr>
              <a:t>瓶，经鉴定为假冒产品，被控侵权产品的外包装上标有“贵州茅台酒”字样、“图形”标识和茅台股份公司的企业名称等企业信息。上述商品系银座股份公司购买并用于销售。茅台股份公司以银座股份公司销售侵犯注册商标专用权的商品为由提起诉讼。银座股份公司则主张上述商品系购买自盛泉公司、具有合法来源，并提供了酒类流通随附单、验收单等证明其已经履行了合理的注意义务，应当免除赔偿责任。</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3527" y="1191491"/>
            <a:ext cx="10171163" cy="4985472"/>
          </a:xfrm>
        </p:spPr>
        <p:txBody>
          <a:bodyPr/>
          <a:lstStyle/>
          <a:p>
            <a:r>
              <a:rPr lang="zh-CN" altLang="en-US" sz="2400" dirty="0">
                <a:latin typeface="黑体" panose="02010609060101010101" pitchFamily="49" charset="-122"/>
                <a:ea typeface="黑体" panose="02010609060101010101" pitchFamily="49" charset="-122"/>
              </a:rPr>
              <a:t>裁判摘要</a:t>
            </a:r>
          </a:p>
          <a:p>
            <a:r>
              <a:rPr lang="zh-CN" altLang="en-US" sz="2400" dirty="0">
                <a:latin typeface="黑体" panose="02010609060101010101" pitchFamily="49" charset="-122"/>
                <a:ea typeface="黑体" panose="02010609060101010101" pitchFamily="49" charset="-122"/>
              </a:rPr>
              <a:t>    对于注册商标知名度较高、销售商经营规模较大的情形，销售商对其经销的商品应当负有较高的审查义务。被控侵权商品属于我国知名白酒产品，价格高于市场同类白酒；银座商城公司属于全国知名大型百货连锁企业之一，对其经营的茅台酒是否来源于商标权人或者其授权经销商负有较高的审查义务。根据本案查明的事实，银座商城公司轻信了供应商的承诺，并未对被控侵权茅台酒的来源渠道进行审查，从而放任了被控侵权茅台酒进入市场零售环节，银座商城公司对此具有主观过错，应承担赔偿责任。</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46205" y="1191491"/>
            <a:ext cx="10608485" cy="4985472"/>
          </a:xfrm>
        </p:spPr>
        <p:txBody>
          <a:bodyPr>
            <a:normAutofit lnSpcReduction="10000"/>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原告衣念公司获得依兰德有限公司授权，在中国大陆独占使用第</a:t>
            </a:r>
            <a:r>
              <a:rPr lang="en-US" altLang="zh-CN" sz="2400" dirty="0">
                <a:latin typeface="黑体" panose="02010609060101010101" pitchFamily="49" charset="-122"/>
                <a:ea typeface="黑体" panose="02010609060101010101" pitchFamily="49" charset="-122"/>
              </a:rPr>
              <a:t>1326011</a:t>
            </a:r>
            <a:r>
              <a:rPr lang="zh-CN" altLang="en-US" sz="2400" dirty="0">
                <a:latin typeface="黑体" panose="02010609060101010101" pitchFamily="49" charset="-122"/>
                <a:ea typeface="黑体" panose="02010609060101010101" pitchFamily="49" charset="-122"/>
              </a:rPr>
              <a:t>号“</a:t>
            </a:r>
            <a:r>
              <a:rPr lang="en-US" altLang="zh-CN" sz="2400" dirty="0">
                <a:latin typeface="黑体" panose="02010609060101010101" pitchFamily="49" charset="-122"/>
                <a:ea typeface="黑体" panose="02010609060101010101" pitchFamily="49" charset="-122"/>
              </a:rPr>
              <a:t>TEENIE WEENIE</a:t>
            </a:r>
            <a:r>
              <a:rPr lang="zh-CN" altLang="en-US" sz="2400" dirty="0">
                <a:latin typeface="黑体" panose="02010609060101010101" pitchFamily="49" charset="-122"/>
                <a:ea typeface="黑体" panose="02010609060101010101" pitchFamily="49" charset="-122"/>
              </a:rPr>
              <a:t>及图”等注册商标。</a:t>
            </a:r>
            <a:r>
              <a:rPr lang="en-US" altLang="zh-CN" sz="2400" dirty="0">
                <a:latin typeface="黑体" panose="02010609060101010101" pitchFamily="49" charset="-122"/>
                <a:ea typeface="黑体" panose="02010609060101010101" pitchFamily="49" charset="-122"/>
              </a:rPr>
              <a:t>2009</a:t>
            </a:r>
            <a:r>
              <a:rPr lang="zh-CN" altLang="en-US" sz="2400" dirty="0">
                <a:latin typeface="黑体" panose="02010609060101010101" pitchFamily="49" charset="-122"/>
                <a:ea typeface="黑体" panose="02010609060101010101" pitchFamily="49" charset="-122"/>
              </a:rPr>
              <a:t>年以来，原告对淘宝网上涉嫌侵权商品进行了筛查，并向被告淘宝公司发送书面通知函及商标权属证明材料，要求被告删除侵权商品信息并提供卖家信息。被告对上述投诉进行审核后，删除了其认为构成侵权的商品信息，并告知被告卖家身份信息。对于提出异议的并提供商品合法来源初步证据的卖家，被告会将卖家的异议转交给原告。在上述投诉中，包含了原告于</a:t>
            </a:r>
            <a:r>
              <a:rPr lang="en-US" altLang="zh-CN" sz="2400" dirty="0">
                <a:latin typeface="黑体" panose="02010609060101010101" pitchFamily="49" charset="-122"/>
                <a:ea typeface="黑体" panose="02010609060101010101" pitchFamily="49" charset="-122"/>
              </a:rPr>
              <a:t>2009</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9</a:t>
            </a:r>
            <a:r>
              <a:rPr lang="zh-CN" altLang="en-US" sz="2400" dirty="0">
                <a:latin typeface="黑体" panose="02010609060101010101" pitchFamily="49" charset="-122"/>
                <a:ea typeface="黑体" panose="02010609060101010101" pitchFamily="49" charset="-122"/>
              </a:rPr>
              <a:t>月至</a:t>
            </a:r>
            <a:r>
              <a:rPr lang="en-US" altLang="zh-CN" sz="2400" dirty="0">
                <a:latin typeface="黑体" panose="02010609060101010101" pitchFamily="49" charset="-122"/>
                <a:ea typeface="黑体" panose="02010609060101010101" pitchFamily="49" charset="-122"/>
              </a:rPr>
              <a:t>11</a:t>
            </a:r>
            <a:r>
              <a:rPr lang="zh-CN" altLang="en-US" sz="2400" dirty="0">
                <a:latin typeface="黑体" panose="02010609060101010101" pitchFamily="49" charset="-122"/>
                <a:ea typeface="黑体" panose="02010609060101010101" pitchFamily="49" charset="-122"/>
              </a:rPr>
              <a:t>月期间针对被告杜某某的</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次投诉。被告在接到衣念公司投诉后即删除了杜某某发布的商品信息，杜某某并未就此提出异议。直至</a:t>
            </a:r>
            <a:r>
              <a:rPr lang="en-US" altLang="zh-CN" sz="2400" dirty="0">
                <a:latin typeface="黑体" panose="02010609060101010101" pitchFamily="49" charset="-122"/>
                <a:ea typeface="黑体" panose="02010609060101010101" pitchFamily="49" charset="-122"/>
              </a:rPr>
              <a:t>2010</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9</a:t>
            </a:r>
            <a:r>
              <a:rPr lang="zh-CN" altLang="en-US" sz="2400" dirty="0">
                <a:latin typeface="黑体" panose="02010609060101010101" pitchFamily="49" charset="-122"/>
                <a:ea typeface="黑体" panose="02010609060101010101" pitchFamily="49" charset="-122"/>
              </a:rPr>
              <a:t>月，被告才对杜某某进行扣分等处罚。原告起诉要求本案被告承担损害赔偿责任。</a:t>
            </a:r>
            <a:endParaRPr lang="en-US" altLang="zh-CN" sz="24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裁判摘要</a:t>
            </a:r>
          </a:p>
          <a:p>
            <a:r>
              <a:rPr lang="zh-CN" altLang="en-US" sz="2400" dirty="0">
                <a:latin typeface="黑体" panose="02010609060101010101" pitchFamily="49" charset="-122"/>
                <a:ea typeface="黑体" panose="02010609060101010101" pitchFamily="49" charset="-122"/>
              </a:rPr>
              <a:t>    商标权人不断地向淘宝发出侵权通知的事实，足以认定淘宝知道其平台上普遍存在者侵犯原告商标权行为；被告删除侵权信息的做法无法有效地减少网络交易平台上侵权行为的发生，对于网络交易平台上不断出现的侵权行为，商标权人仍然需要不断地发出侵权通知，对于商标权人，长期大量的投诉所采取的仅作删除链接的处理方式见效并不明显，单纯地删除侵权信息不构成“必要措施”</a:t>
            </a:r>
            <a:r>
              <a:rPr lang="zh-CN" altLang="en-US" sz="2400" dirty="0">
                <a:highlight>
                  <a:srgbClr val="FFFF00"/>
                </a:highlight>
                <a:latin typeface="黑体" panose="02010609060101010101" pitchFamily="49" charset="-122"/>
                <a:ea typeface="黑体" panose="02010609060101010101" pitchFamily="49" charset="-122"/>
              </a:rPr>
              <a:t>。淘宝公司在知道杜某某多次发布侵权商品信息的情况下，未严格执行其管理规则，依然放任、纵容杜某某的侵权行为，构成故意为杜国发销售侵权商品提供便利条件，构成帮助侵权，应承担连带赔偿责任。</a:t>
            </a:r>
          </a:p>
          <a:p>
            <a:endParaRPr lang="zh-CN" altLang="en-US" sz="2400" dirty="0">
              <a:highlight>
                <a:srgbClr val="FFFF00"/>
              </a:highlight>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成都同德福公司是第</a:t>
            </a:r>
            <a:r>
              <a:rPr lang="en-US" altLang="zh-CN" sz="2400" dirty="0">
                <a:latin typeface="黑体" panose="02010609060101010101" pitchFamily="49" charset="-122"/>
                <a:ea typeface="黑体" panose="02010609060101010101" pitchFamily="49" charset="-122"/>
              </a:rPr>
              <a:t>1215206</a:t>
            </a:r>
            <a:r>
              <a:rPr lang="zh-CN" altLang="en-US" sz="2400" dirty="0">
                <a:latin typeface="黑体" panose="02010609060101010101" pitchFamily="49" charset="-122"/>
                <a:ea typeface="黑体" panose="02010609060101010101" pitchFamily="49" charset="-122"/>
              </a:rPr>
              <a:t>号“同德福</a:t>
            </a:r>
            <a:r>
              <a:rPr lang="en-US" altLang="zh-CN" sz="2400" dirty="0">
                <a:latin typeface="黑体" panose="02010609060101010101" pitchFamily="49" charset="-122"/>
                <a:ea typeface="黑体" panose="02010609060101010101" pitchFamily="49" charset="-122"/>
              </a:rPr>
              <a:t>TONGDEFU</a:t>
            </a:r>
            <a:r>
              <a:rPr lang="zh-CN" altLang="en-US" sz="2400" dirty="0">
                <a:latin typeface="黑体" panose="02010609060101010101" pitchFamily="49" charset="-122"/>
                <a:ea typeface="黑体" panose="02010609060101010101" pitchFamily="49" charset="-122"/>
              </a:rPr>
              <a:t>及图”商标的所有人，该核定使用范围为第</a:t>
            </a:r>
            <a:r>
              <a:rPr lang="en-US" altLang="zh-CN" sz="2400" dirty="0">
                <a:latin typeface="黑体" panose="02010609060101010101" pitchFamily="49" charset="-122"/>
                <a:ea typeface="黑体" panose="02010609060101010101" pitchFamily="49" charset="-122"/>
              </a:rPr>
              <a:t>30</a:t>
            </a:r>
            <a:r>
              <a:rPr lang="zh-CN" altLang="en-US" sz="2400" dirty="0">
                <a:latin typeface="黑体" panose="02010609060101010101" pitchFamily="49" charset="-122"/>
                <a:ea typeface="黑体" panose="02010609060101010101" pitchFamily="49" charset="-122"/>
              </a:rPr>
              <a:t>类，即糕点、桃片（糕点）等商品。</a:t>
            </a:r>
            <a:r>
              <a:rPr lang="en-US" altLang="zh-CN" sz="2400" dirty="0">
                <a:latin typeface="黑体" panose="02010609060101010101" pitchFamily="49" charset="-122"/>
                <a:ea typeface="黑体" panose="02010609060101010101" pitchFamily="49" charset="-122"/>
              </a:rPr>
              <a:t>2011</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日，重庆同德福公司成立，经营范围为糕点（烘烤类糕点、熟粉类糕点）生产，其多种产品外包装使用了“老字号</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同德福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商号，始创于清光绪</a:t>
            </a:r>
            <a:r>
              <a:rPr lang="en-US" altLang="zh-CN" sz="2400" dirty="0">
                <a:latin typeface="黑体" panose="02010609060101010101" pitchFamily="49" charset="-122"/>
                <a:ea typeface="黑体" panose="02010609060101010101" pitchFamily="49" charset="-122"/>
              </a:rPr>
              <a:t>23</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1898</a:t>
            </a:r>
            <a:r>
              <a:rPr lang="zh-CN" altLang="en-US" sz="2400" dirty="0">
                <a:latin typeface="黑体" panose="02010609060101010101" pitchFamily="49" charset="-122"/>
                <a:ea typeface="黑体" panose="02010609060101010101" pitchFamily="49" charset="-122"/>
              </a:rPr>
              <a:t>年）历史悠久”等介绍同德福斋铺历史及获奖情况的内容。成都同德福公司认为，重庆同德福公司在其字号及生产的桃片外包装上突出使用了“同德福”字样，侵害了涉案注册商标专用权并构成不正当竞争。重庆同德福公司则认为，同德福为具有较高知名度的老字号，独特技艺代代相传。“同德福”第四代传人余某某继承祖业先后注册重庆同德福公司是善意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latin typeface="黑体" panose="02010609060101010101" pitchFamily="49" charset="-122"/>
                <a:ea typeface="黑体" panose="02010609060101010101" pitchFamily="49" charset="-122"/>
              </a:rPr>
              <a:t>裁判摘要</a:t>
            </a:r>
          </a:p>
          <a:p>
            <a:r>
              <a:rPr lang="zh-CN" altLang="en-US" sz="2400" dirty="0">
                <a:latin typeface="黑体" panose="02010609060101010101" pitchFamily="49" charset="-122"/>
                <a:ea typeface="黑体" panose="02010609060101010101" pitchFamily="49" charset="-122"/>
              </a:rPr>
              <a:t>    “同德福”第四代传人余某某继承祖业先后注册重庆同德福公司是善意的，不构成不正当竞争。从重庆同德福公司产品的外包装来看，重庆同德福公司使用的是企业全称，标注于外包装正面底部，“同德福”三字位于企业全称之中，与整体保持一致，没有以简称等形式单独突出使用，也没有为突出显示而采取任何变化，且整体文字大小、字形、颜色与其他部分相比不突出。因此，重庆同德福公司在产品外包装上标注企业名称的行为系规范使用，不构成突出使用字号，也不构成侵犯商标权。</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1333018" cy="4985472"/>
          </a:xfrm>
        </p:spPr>
        <p:txBody>
          <a:bodyPr>
            <a:no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梦工厂公司成立于</a:t>
            </a:r>
            <a:r>
              <a:rPr lang="en-US" altLang="zh-CN" sz="2400" dirty="0">
                <a:latin typeface="黑体" panose="02010609060101010101" pitchFamily="49" charset="-122"/>
                <a:ea typeface="黑体" panose="02010609060101010101" pitchFamily="49" charset="-122"/>
              </a:rPr>
              <a:t>1995</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1997</a:t>
            </a:r>
            <a:r>
              <a:rPr lang="zh-CN" altLang="en-US" sz="2400" dirty="0">
                <a:latin typeface="黑体" panose="02010609060101010101" pitchFamily="49" charset="-122"/>
                <a:ea typeface="黑体" panose="02010609060101010101" pitchFamily="49" charset="-122"/>
              </a:rPr>
              <a:t>年以来，在中国大陆地区成功注册了包含“</a:t>
            </a:r>
            <a:r>
              <a:rPr lang="en-US" altLang="zh-CN" sz="2400" dirty="0">
                <a:latin typeface="黑体" panose="02010609060101010101" pitchFamily="49" charset="-122"/>
                <a:ea typeface="黑体" panose="02010609060101010101" pitchFamily="49" charset="-122"/>
              </a:rPr>
              <a:t>DREAMWORKS”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ORIENTAL DREAMWORKS”</a:t>
            </a:r>
            <a:r>
              <a:rPr lang="zh-CN" altLang="en-US" sz="2400" dirty="0">
                <a:latin typeface="黑体" panose="02010609060101010101" pitchFamily="49" charset="-122"/>
                <a:ea typeface="黑体" panose="02010609060101010101" pitchFamily="49" charset="-122"/>
              </a:rPr>
              <a:t>、“梦工厂”、“梦工场”等系列商标。</a:t>
            </a:r>
            <a:r>
              <a:rPr lang="en-US" altLang="zh-CN" sz="2400" dirty="0">
                <a:latin typeface="黑体" panose="02010609060101010101" pitchFamily="49" charset="-122"/>
                <a:ea typeface="黑体" panose="02010609060101010101" pitchFamily="49" charset="-122"/>
              </a:rPr>
              <a:t>2011</a:t>
            </a:r>
            <a:r>
              <a:rPr lang="zh-CN" altLang="en-US" sz="2400" dirty="0">
                <a:latin typeface="黑体" panose="02010609060101010101" pitchFamily="49" charset="-122"/>
                <a:ea typeface="黑体" panose="02010609060101010101" pitchFamily="49" charset="-122"/>
              </a:rPr>
              <a:t>年，曾某某通过域名注册服务商易名公司注册取得</a:t>
            </a:r>
            <a:r>
              <a:rPr lang="en-US" altLang="zh-CN" sz="2400" dirty="0">
                <a:latin typeface="黑体" panose="02010609060101010101" pitchFamily="49" charset="-122"/>
                <a:ea typeface="黑体" panose="02010609060101010101" pitchFamily="49" charset="-122"/>
              </a:rPr>
              <a:t>orientaldreamworks.com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shanghaidreamworks.com</a:t>
            </a:r>
            <a:r>
              <a:rPr lang="zh-CN" altLang="en-US" sz="2400" dirty="0">
                <a:latin typeface="黑体" panose="02010609060101010101" pitchFamily="49" charset="-122"/>
                <a:ea typeface="黑体" panose="02010609060101010101" pitchFamily="49" charset="-122"/>
              </a:rPr>
              <a:t>两个域名。</a:t>
            </a:r>
            <a:r>
              <a:rPr lang="en-US" altLang="zh-CN" sz="2400" dirty="0">
                <a:latin typeface="黑体" panose="02010609060101010101" pitchFamily="49" charset="-122"/>
                <a:ea typeface="黑体" panose="02010609060101010101" pitchFamily="49" charset="-122"/>
              </a:rPr>
              <a:t>2013</a:t>
            </a:r>
            <a:r>
              <a:rPr lang="zh-CN" altLang="en-US" sz="2400" dirty="0">
                <a:latin typeface="黑体" panose="02010609060101010101" pitchFamily="49" charset="-122"/>
                <a:ea typeface="黑体" panose="02010609060101010101" pitchFamily="49" charset="-122"/>
              </a:rPr>
              <a:t>年，梦工厂公司在协商未果的情况下，向</a:t>
            </a:r>
            <a:r>
              <a:rPr lang="en-US" altLang="zh-CN" sz="2400" dirty="0">
                <a:latin typeface="黑体" panose="02010609060101010101" pitchFamily="49" charset="-122"/>
                <a:ea typeface="黑体" panose="02010609060101010101" pitchFamily="49" charset="-122"/>
              </a:rPr>
              <a:t>WIPO</a:t>
            </a:r>
            <a:r>
              <a:rPr lang="zh-CN" altLang="en-US" sz="2400" dirty="0">
                <a:latin typeface="黑体" panose="02010609060101010101" pitchFamily="49" charset="-122"/>
                <a:ea typeface="黑体" panose="02010609060101010101" pitchFamily="49" charset="-122"/>
              </a:rPr>
              <a:t>仲裁中心提出投诉。</a:t>
            </a:r>
            <a:r>
              <a:rPr lang="en-US" altLang="zh-CN" sz="2400" dirty="0">
                <a:latin typeface="黑体" panose="02010609060101010101" pitchFamily="49" charset="-122"/>
                <a:ea typeface="黑体" panose="02010609060101010101" pitchFamily="49" charset="-122"/>
              </a:rPr>
              <a:t>WIPO</a:t>
            </a:r>
            <a:r>
              <a:rPr lang="zh-CN" altLang="en-US" sz="2400" dirty="0">
                <a:latin typeface="黑体" panose="02010609060101010101" pitchFamily="49" charset="-122"/>
                <a:ea typeface="黑体" panose="02010609060101010101" pitchFamily="49" charset="-122"/>
              </a:rPr>
              <a:t>仲裁中心裁决曾某某将涉案域名转让至梦工厂公司。收到裁决后，曾某某就其与梦工厂公司关于涉案两个域名的争议向厦门市中级人民法院提起确认不侵权之诉，请求确认其注册持有涉案两个域名不侵犯梦工厂公司的商标权，厦门市中级人民法院受理后将本案移送域名注册商易名公司所在地法院即厦门市思明区人民法院审理。在思明法院审理期间，梦工厂提起管辖权异议，并提出反诉请求，要求判决曾某某停止侵权，并将涉案两个域名转移归其所有。</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8009" y="1191491"/>
            <a:ext cx="10233329" cy="4985472"/>
          </a:xfrm>
        </p:spPr>
        <p:txBody>
          <a:bodyPr/>
          <a:lstStyle/>
          <a:p>
            <a:pPr algn="just"/>
            <a:r>
              <a:rPr lang="zh-CN" altLang="en-US" sz="2400" dirty="0">
                <a:latin typeface="黑体" panose="02010609060101010101" pitchFamily="49" charset="-122"/>
                <a:ea typeface="黑体" panose="02010609060101010101" pitchFamily="49" charset="-122"/>
              </a:rPr>
              <a:t>裁判摘要</a:t>
            </a:r>
          </a:p>
          <a:p>
            <a:pPr algn="just"/>
            <a:r>
              <a:rPr lang="zh-CN" altLang="en-US" sz="2400" dirty="0">
                <a:latin typeface="黑体" panose="02010609060101010101" pitchFamily="49" charset="-122"/>
                <a:ea typeface="黑体" panose="02010609060101010101" pitchFamily="49" charset="-122"/>
              </a:rPr>
              <a:t>     梦工厂公司对“</a:t>
            </a:r>
            <a:r>
              <a:rPr lang="en-US" altLang="zh-CN" sz="2400" dirty="0" err="1">
                <a:latin typeface="黑体" panose="02010609060101010101" pitchFamily="49" charset="-122"/>
                <a:ea typeface="黑体" panose="02010609060101010101" pitchFamily="49" charset="-122"/>
              </a:rPr>
              <a:t>dreamworks</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企业名称、包含涉案域名主要识别部分“</a:t>
            </a:r>
            <a:r>
              <a:rPr lang="en-US" altLang="zh-CN" sz="2400" dirty="0" err="1">
                <a:latin typeface="黑体" panose="02010609060101010101" pitchFamily="49" charset="-122"/>
                <a:ea typeface="黑体" panose="02010609060101010101" pitchFamily="49" charset="-122"/>
              </a:rPr>
              <a:t>dreamworks</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及中译文“梦工厂”、“梦工场”的商标享进行了广泛的使用和宣传，具有合法的在先权益。曾某某域名注册前未取得相关合法在先权益，域名注册后长时间内未使用并欲高价出售，同时也未充分使用域名使其具有一定的知名度而足以与梦工厂公司的在先权益进行区分，其行为侵犯了梦工厂动画公司的合法权益。</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2981109" y="1471801"/>
            <a:ext cx="9009458" cy="4636847"/>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（一）描述性使用</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描述性使用，是指将商标作为商品或者服务本身的名称，或者用于描述商品或者服务的特点、地域来源。描述性使用并非将商标标识作为指示商品或者服务来源的标记，因此不构成商标侵权意义上的商标使用。</a:t>
            </a:r>
            <a:endParaRPr lang="en-US" altLang="zh-CN" sz="2000" dirty="0">
              <a:latin typeface="黑体" panose="02010609060101010101" pitchFamily="49" charset="-122"/>
              <a:ea typeface="黑体" panose="02010609060101010101" pitchFamily="49" charset="-122"/>
            </a:endParaRPr>
          </a:p>
          <a:p>
            <a:pPr lvl="0">
              <a:lnSpc>
                <a:spcPct val="150000"/>
              </a:lnSpc>
            </a:pPr>
            <a:r>
              <a:rPr lang="zh-CN" altLang="en-US" sz="2000" dirty="0">
                <a:latin typeface="黑体" panose="02010609060101010101" pitchFamily="49" charset="-122"/>
                <a:ea typeface="黑体" panose="02010609060101010101" pitchFamily="49" charset="-122"/>
              </a:rPr>
              <a:t>    注册商标中含有的本商品的通用名称、图形、型号，或者直接表示商品的质量、主要原料、功能、用途、重量、数量及其他特点，或者含有的地名时，注册商标专用权人无权禁止他人正当使用； </a:t>
            </a:r>
            <a:endParaRPr lang="en-US" altLang="zh-CN" sz="2000" dirty="0">
              <a:latin typeface="黑体" panose="02010609060101010101" pitchFamily="49" charset="-122"/>
              <a:ea typeface="黑体" panose="02010609060101010101" pitchFamily="49" charset="-122"/>
            </a:endParaRPr>
          </a:p>
          <a:p>
            <a:pPr lvl="0">
              <a:lnSpc>
                <a:spcPct val="15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对于三维标志注册商标中含有的商品自身的性质产生的形状、为获得技术效果而需有的商品形状或者使商品具有实质性价值的形状，注册商标专用权人亦无权禁止他人正当使用。 </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2013005" y="819115"/>
            <a:ext cx="4634286"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四、商标侵权抗辩</a:t>
            </a: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侵害商标权的行为</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11965" y="1151735"/>
            <a:ext cx="10261198" cy="4985472"/>
          </a:xfrm>
        </p:spPr>
        <p:txBody>
          <a:bodyPr>
            <a:normAutofit fontScale="85000" lnSpcReduction="20000"/>
          </a:bodyPr>
          <a:lstStyle/>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通用名称</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通用名称，指法定的或者约定俗成的某一种类商品或者服务的名称。通用名称不具有显著性，无法起到识别商品或者服务来源的作用。</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当注册商标具有描述性时，其他生产者出于说明或者客观描述商品或者服务的目的，不构成侵权意义上的商标使用，不会导致相关公众将其视为商标而发生混淆，构成正当使用。</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通用名称抗辩的难点在于通用名称的证明。依据法律规定或者国家标准、行业标准属于商品或者服务的名称，为法定的通用名称；相公众普遍认为某一名称能够指代一类商品或者服务的名称，为约定俗成的通用名称。对于约定俗成的通用名称，一般以全国范围内相关公众的通常认识为判断标准；对于由于历史传统、风土人情、地理环境等原因形成的相关市场固定的商品，在该相关市场内通用的称谓，亦可以认定为通用名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25719" y="1191491"/>
            <a:ext cx="10599088" cy="4358519"/>
          </a:xfrm>
        </p:spPr>
        <p:txBody>
          <a:bodyPr/>
          <a:lstStyle/>
          <a:p>
            <a:r>
              <a:rPr lang="zh-CN" altLang="en-US" sz="2400" dirty="0">
                <a:latin typeface="黑体" panose="02010609060101010101" pitchFamily="49" charset="-122"/>
                <a:ea typeface="黑体" panose="02010609060101010101" pitchFamily="49" charset="-122"/>
              </a:rPr>
              <a:t>（一）未经许可的商标使用行为</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一般来讲，并非用于识别或者区分商品或者服务来源而使用商标标识的行为，并不会导致消费者对商品或者服务的来源产生混淆，不致影响商标指示商品或者服务来源功能的实现，因此也就不构成商标侵权意义上的使用行为。</a:t>
            </a:r>
          </a:p>
          <a:p>
            <a:r>
              <a:rPr lang="zh-CN" altLang="en-US" sz="2400" dirty="0">
                <a:latin typeface="黑体" panose="02010609060101010101" pitchFamily="49" charset="-122"/>
                <a:ea typeface="黑体" panose="02010609060101010101" pitchFamily="49" charset="-122"/>
              </a:rPr>
              <a:t>    从形式上看，商标使用包括将商标用于商品、商品包装或者容器以及商品交易文书上，以及将商标用于广告宣传、展览或者其他商业活动中。在同一种商品或者类似商品上将与他人注册商标相同或者近似的标志作为商品名称或者商品装潢使用，起到识别来源作用从而可能误导公众的，亦属于商标侵权行为。</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gn="just"/>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山东鲁锦公司是第</a:t>
            </a:r>
            <a:r>
              <a:rPr lang="en-US" altLang="zh-CN" sz="2400" dirty="0">
                <a:latin typeface="黑体" panose="02010609060101010101" pitchFamily="49" charset="-122"/>
                <a:ea typeface="黑体" panose="02010609060101010101" pitchFamily="49" charset="-122"/>
              </a:rPr>
              <a:t>1345914</a:t>
            </a:r>
            <a:r>
              <a:rPr lang="zh-CN" altLang="en-US" sz="2400" dirty="0">
                <a:latin typeface="黑体" panose="02010609060101010101" pitchFamily="49" charset="-122"/>
                <a:ea typeface="黑体" panose="02010609060101010101" pitchFamily="49" charset="-122"/>
              </a:rPr>
              <a:t>号的“鲁锦”文字商标和第</a:t>
            </a:r>
            <a:r>
              <a:rPr lang="en-US" altLang="zh-CN" sz="2400" dirty="0">
                <a:latin typeface="黑体" panose="02010609060101010101" pitchFamily="49" charset="-122"/>
                <a:ea typeface="黑体" panose="02010609060101010101" pitchFamily="49" charset="-122"/>
              </a:rPr>
              <a:t>1665032</a:t>
            </a:r>
            <a:r>
              <a:rPr lang="zh-CN" altLang="en-US" sz="2400" dirty="0">
                <a:latin typeface="黑体" panose="02010609060101010101" pitchFamily="49" charset="-122"/>
                <a:ea typeface="黑体" panose="02010609060101010101" pitchFamily="49" charset="-122"/>
              </a:rPr>
              <a:t>号的“</a:t>
            </a:r>
            <a:r>
              <a:rPr lang="en-US" altLang="zh-CN" sz="2400" dirty="0" err="1">
                <a:latin typeface="黑体" panose="02010609060101010101" pitchFamily="49" charset="-122"/>
                <a:ea typeface="黑体" panose="02010609060101010101" pitchFamily="49" charset="-122"/>
              </a:rPr>
              <a:t>Lj+LUJIN</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的组合商标的商标所有人，上述两个商标分别核定使用在第</a:t>
            </a:r>
            <a:r>
              <a:rPr lang="en-US" altLang="zh-CN" sz="2400" dirty="0">
                <a:latin typeface="黑体" panose="02010609060101010101" pitchFamily="49" charset="-122"/>
                <a:ea typeface="黑体" panose="02010609060101010101" pitchFamily="49" charset="-122"/>
              </a:rPr>
              <a:t>25</a:t>
            </a:r>
            <a:r>
              <a:rPr lang="zh-CN" altLang="en-US" sz="2400" dirty="0">
                <a:latin typeface="黑体" panose="02010609060101010101" pitchFamily="49" charset="-122"/>
                <a:ea typeface="黑体" panose="02010609060101010101" pitchFamily="49" charset="-122"/>
              </a:rPr>
              <a:t>类服装、鞋、帽类和第</a:t>
            </a:r>
            <a:r>
              <a:rPr lang="en-US" altLang="zh-CN" sz="2400" dirty="0">
                <a:latin typeface="黑体" panose="02010609060101010101" pitchFamily="49" charset="-122"/>
                <a:ea typeface="黑体" panose="02010609060101010101" pitchFamily="49" charset="-122"/>
              </a:rPr>
              <a:t>24</a:t>
            </a:r>
            <a:r>
              <a:rPr lang="zh-CN" altLang="en-US" sz="2400" dirty="0">
                <a:latin typeface="黑体" panose="02010609060101010101" pitchFamily="49" charset="-122"/>
                <a:ea typeface="黑体" panose="02010609060101010101" pitchFamily="49" charset="-122"/>
              </a:rPr>
              <a:t>类纺织物、棉织品等商品上。“鲁锦”牌系列产品，特别是“鲁锦”牌服装在国内享有一定的知名度。</a:t>
            </a:r>
            <a:r>
              <a:rPr lang="en-US" altLang="zh-CN" sz="2400" dirty="0">
                <a:latin typeface="黑体" panose="02010609060101010101" pitchFamily="49" charset="-122"/>
                <a:ea typeface="黑体" panose="02010609060101010101" pitchFamily="49" charset="-122"/>
              </a:rPr>
              <a:t>2007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月，山东鲁锦公司从礼之邦鲁锦专卖店购买到由鄄城鲁锦公司的商品，该商品上的标签、包装盒、包装袋及店堂门面上均带有“鲁锦”字样。在该店门面上“鲁锦”已被突出放大使用，其出具的发票上加盖的印章为礼之邦公司公章。山东鲁锦公司以鄄城鲁锦公司大量生产、销售标有“鲁锦”字样的商品，侵犯其注册商标专用权为由提起诉讼。鄄城鲁锦公司辩称，“鲁锦”已成为通用名称，其在商品上使用属于正当使用，不构成商标侵权。</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07834" y="1191491"/>
            <a:ext cx="9608090" cy="3666756"/>
          </a:xfrm>
        </p:spPr>
        <p:txBody>
          <a:bodyPr/>
          <a:lstStyle/>
          <a:p>
            <a:r>
              <a:rPr lang="zh-CN" altLang="en-US" sz="2400" dirty="0">
                <a:latin typeface="黑体" panose="02010609060101010101" pitchFamily="49" charset="-122"/>
                <a:ea typeface="黑体" panose="02010609060101010101" pitchFamily="49" charset="-122"/>
              </a:rPr>
              <a:t>一审裁判摘要</a:t>
            </a:r>
          </a:p>
          <a:p>
            <a:r>
              <a:rPr lang="zh-CN" altLang="en-US" sz="2400" dirty="0">
                <a:latin typeface="黑体" panose="02010609060101010101" pitchFamily="49" charset="-122"/>
                <a:ea typeface="黑体" panose="02010609060101010101" pitchFamily="49" charset="-122"/>
              </a:rPr>
              <a:t>    鄄城鲁锦公司构成商标侵权，应当停止在其生产、销售的第</a:t>
            </a:r>
            <a:r>
              <a:rPr lang="en-US" altLang="zh-CN" sz="2400" dirty="0">
                <a:latin typeface="黑体" panose="02010609060101010101" pitchFamily="49" charset="-122"/>
                <a:ea typeface="黑体" panose="02010609060101010101" pitchFamily="49" charset="-122"/>
              </a:rPr>
              <a:t>25</a:t>
            </a:r>
            <a:r>
              <a:rPr lang="zh-CN" altLang="en-US" sz="2400" dirty="0">
                <a:latin typeface="黑体" panose="02010609060101010101" pitchFamily="49" charset="-122"/>
                <a:ea typeface="黑体" panose="02010609060101010101" pitchFamily="49" charset="-122"/>
              </a:rPr>
              <a:t>类服装类系列商品上使用“鲁锦”作为其商品名称或者商品装潢的行为，并赔偿鲁锦公司经济损失。</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6793" y="1191491"/>
            <a:ext cx="10377897" cy="4985472"/>
          </a:xfrm>
        </p:spPr>
        <p:txBody>
          <a:bodyPr>
            <a:normAutofit fontScale="92500"/>
          </a:bodyPr>
          <a:lstStyle/>
          <a:p>
            <a:r>
              <a:rPr lang="zh-CN" altLang="en-US" sz="2600" dirty="0">
                <a:latin typeface="黑体" panose="02010609060101010101" pitchFamily="49" charset="-122"/>
                <a:ea typeface="黑体" panose="02010609060101010101" pitchFamily="49" charset="-122"/>
              </a:rPr>
              <a:t>二审裁判摘要</a:t>
            </a:r>
          </a:p>
          <a:p>
            <a:r>
              <a:rPr lang="zh-CN" altLang="en-US" sz="2600" dirty="0">
                <a:latin typeface="黑体" panose="02010609060101010101" pitchFamily="49" charset="-122"/>
                <a:ea typeface="黑体" panose="02010609060101010101" pitchFamily="49" charset="-122"/>
              </a:rPr>
              <a:t>    据媒体报道、地方史料、专业工具书籍等证据可以认定，“鲁锦”是</a:t>
            </a:r>
            <a:r>
              <a:rPr lang="en-US" altLang="zh-CN" sz="2600" dirty="0">
                <a:latin typeface="黑体" panose="02010609060101010101" pitchFamily="49" charset="-122"/>
                <a:ea typeface="黑体" panose="02010609060101010101" pitchFamily="49" charset="-122"/>
              </a:rPr>
              <a:t>20</a:t>
            </a:r>
            <a:r>
              <a:rPr lang="zh-CN" altLang="en-US" sz="2600" dirty="0">
                <a:latin typeface="黑体" panose="02010609060101010101" pitchFamily="49" charset="-122"/>
                <a:ea typeface="黑体" panose="02010609060101010101" pitchFamily="49" charset="-122"/>
              </a:rPr>
              <a:t>世纪</a:t>
            </a:r>
            <a:r>
              <a:rPr lang="en-US" altLang="zh-CN" sz="2600" dirty="0">
                <a:latin typeface="黑体" panose="02010609060101010101" pitchFamily="49" charset="-122"/>
                <a:ea typeface="黑体" panose="02010609060101010101" pitchFamily="49" charset="-122"/>
              </a:rPr>
              <a:t>80</a:t>
            </a:r>
            <a:r>
              <a:rPr lang="zh-CN" altLang="en-US" sz="2600" dirty="0">
                <a:latin typeface="黑体" panose="02010609060101010101" pitchFamily="49" charset="-122"/>
                <a:ea typeface="黑体" panose="02010609060101010101" pitchFamily="49" charset="-122"/>
              </a:rPr>
              <a:t>年代中期以来山东地区特别是鲁西南地区民间纯棉手工纺织品的通用名称。判断</a:t>
            </a:r>
            <a:r>
              <a:rPr lang="zh-CN" altLang="en-US" sz="2600" dirty="0">
                <a:highlight>
                  <a:srgbClr val="FFFF00"/>
                </a:highlight>
                <a:latin typeface="黑体" panose="02010609060101010101" pitchFamily="49" charset="-122"/>
                <a:ea typeface="黑体" panose="02010609060101010101" pitchFamily="49" charset="-122"/>
              </a:rPr>
              <a:t>其广泛性应以特定产区及相关公众为标准</a:t>
            </a:r>
            <a:r>
              <a:rPr lang="zh-CN" altLang="en-US" sz="2600" dirty="0">
                <a:latin typeface="黑体" panose="02010609060101010101" pitchFamily="49" charset="-122"/>
                <a:ea typeface="黑体" panose="02010609060101010101" pitchFamily="49" charset="-122"/>
              </a:rPr>
              <a:t>，而不应以全国为标准。其他省份的手工棉纺织品不叫“鲁锦”，并不影响“鲁锦”专指山东地区特有的民间手工棉纺织品这一事实。鄄城鲁锦公司在其生产的涉案产品的包装盒、包装袋上使用“鲁锦”两字，</a:t>
            </a:r>
            <a:r>
              <a:rPr lang="zh-CN" altLang="en-US" sz="2600" dirty="0">
                <a:highlight>
                  <a:srgbClr val="FFFF00"/>
                </a:highlight>
                <a:latin typeface="黑体" panose="02010609060101010101" pitchFamily="49" charset="-122"/>
                <a:ea typeface="黑体" panose="02010609060101010101" pitchFamily="49" charset="-122"/>
              </a:rPr>
              <a:t>仅是为了表明其产品采用鲁锦面料，其生产技艺具备鲁锦特点，并非作为商业标识使用，属于正当使用。</a:t>
            </a:r>
            <a:r>
              <a:rPr lang="zh-CN" altLang="en-US" sz="2600" dirty="0">
                <a:latin typeface="黑体" panose="02010609060101010101" pitchFamily="49" charset="-122"/>
                <a:ea typeface="黑体" panose="02010609060101010101" pitchFamily="49" charset="-122"/>
              </a:rPr>
              <a:t>鉴于“鲁锦”是注册商标，鄄城鲁锦公司在使用“鲁锦”字样以标明其产品面料性质的同时，应在其产品包装上突出使用自己的商标，以显著区别商品来源。</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内容占位符 2"/>
          <p:cNvSpPr>
            <a:spLocks noGrp="1"/>
          </p:cNvSpPr>
          <p:nvPr>
            <p:ph idx="1"/>
          </p:nvPr>
        </p:nvSpPr>
        <p:spPr>
          <a:xfrm>
            <a:off x="1475913" y="986901"/>
            <a:ext cx="10053478" cy="5422777"/>
          </a:xfrm>
        </p:spPr>
        <p:txBody>
          <a:bodyPr>
            <a:normAutofit/>
          </a:bodyPr>
          <a:lstStyle/>
          <a:p>
            <a:pPr marL="0" indent="0" algn="just">
              <a:lnSpc>
                <a:spcPct val="100000"/>
              </a:lnSpc>
              <a:buNone/>
              <a:defRPr/>
            </a:pPr>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pPr marL="0" indent="0" algn="just">
              <a:lnSpc>
                <a:spcPct val="100000"/>
              </a:lnSpc>
              <a:buNone/>
              <a:defRPr/>
            </a:pPr>
            <a:r>
              <a:rPr lang="zh-CN" altLang="en-US" sz="2400" dirty="0">
                <a:latin typeface="黑体" panose="02010609060101010101" pitchFamily="49" charset="-122"/>
                <a:ea typeface="黑体" panose="02010609060101010101" pitchFamily="49" charset="-122"/>
              </a:rPr>
              <a:t>    自</a:t>
            </a:r>
            <a:r>
              <a:rPr lang="en-US" altLang="zh-CN" sz="2400" dirty="0">
                <a:latin typeface="黑体" panose="02010609060101010101" pitchFamily="49" charset="-122"/>
                <a:ea typeface="黑体" panose="02010609060101010101" pitchFamily="49" charset="-122"/>
              </a:rPr>
              <a:t>1989</a:t>
            </a:r>
            <a:r>
              <a:rPr lang="zh-CN" altLang="en-US" sz="2400" dirty="0">
                <a:latin typeface="黑体" panose="02010609060101010101" pitchFamily="49" charset="-122"/>
                <a:ea typeface="黑体" panose="02010609060101010101" pitchFamily="49" charset="-122"/>
              </a:rPr>
              <a:t>年起，原告自主开发研制并销售了</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款“大富翁”系列电子游戏软件，在市场上建立了良好的口碑，具有产品识别性。</a:t>
            </a:r>
            <a:r>
              <a:rPr lang="en-US" altLang="zh-CN" sz="2400" dirty="0">
                <a:latin typeface="黑体" panose="02010609060101010101" pitchFamily="49" charset="-122"/>
                <a:ea typeface="黑体" panose="02010609060101010101" pitchFamily="49" charset="-122"/>
              </a:rPr>
              <a:t>2005</a:t>
            </a:r>
            <a:r>
              <a:rPr lang="zh-CN" altLang="en-US" sz="2400" dirty="0">
                <a:latin typeface="黑体" panose="02010609060101010101" pitchFamily="49" charset="-122"/>
                <a:ea typeface="黑体" panose="02010609060101010101" pitchFamily="49" charset="-122"/>
              </a:rPr>
              <a:t>年经国家工商行政管理总局商标局核准，原告取得了“大富翁”文字商标，核定使用在第</a:t>
            </a:r>
            <a:r>
              <a:rPr lang="en-US" altLang="zh-CN" sz="2400" dirty="0">
                <a:latin typeface="黑体" panose="02010609060101010101" pitchFamily="49" charset="-122"/>
                <a:ea typeface="黑体" panose="02010609060101010101" pitchFamily="49" charset="-122"/>
              </a:rPr>
              <a:t>41</a:t>
            </a:r>
            <a:r>
              <a:rPr lang="zh-CN" altLang="en-US" sz="2400" dirty="0">
                <a:latin typeface="黑体" panose="02010609060101010101" pitchFamily="49" charset="-122"/>
                <a:ea typeface="黑体" panose="02010609060101010101" pitchFamily="49" charset="-122"/>
              </a:rPr>
              <a:t>类服务项目，其中包括“</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在计算机网络上</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提供在线游戏”项目。</a:t>
            </a:r>
            <a:r>
              <a:rPr lang="en-US" altLang="zh-CN" sz="2400" dirty="0">
                <a:latin typeface="黑体" panose="02010609060101010101" pitchFamily="49" charset="-122"/>
                <a:ea typeface="黑体" panose="02010609060101010101" pitchFamily="49" charset="-122"/>
              </a:rPr>
              <a:t>2005</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月，原告发现被告盛大公司通过计算机网络推出网络在线游戏“盛大富翁”，与原告的“大富翁”电子游戏同属“</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在计算机网络上</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提供在线游戏”的服务项目，且“盛大富翁”与“大富翁”在文字组合、含义、读音等方面均构成近似，“盛大富翁”并没有改变“大富翁”的基本含义，两者之间没有明显的区别性，客观上已经对众多游戏用户造成了混淆和误解。因此被告的行为侵犯了原告的商标专用权，要求判令被告立即停止侵权、赔偿经济损失人民币</a:t>
            </a:r>
            <a:r>
              <a:rPr lang="en-US" altLang="zh-CN" sz="2400" dirty="0">
                <a:latin typeface="黑体" panose="02010609060101010101" pitchFamily="49" charset="-122"/>
                <a:ea typeface="黑体" panose="02010609060101010101" pitchFamily="49" charset="-122"/>
              </a:rPr>
              <a:t>50</a:t>
            </a:r>
            <a:r>
              <a:rPr lang="zh-CN" altLang="en-US" sz="2400" dirty="0">
                <a:latin typeface="黑体" panose="02010609060101010101" pitchFamily="49" charset="-122"/>
                <a:ea typeface="黑体" panose="02010609060101010101" pitchFamily="49" charset="-122"/>
              </a:rPr>
              <a:t>万元及其他损失人民币 </a:t>
            </a:r>
            <a:r>
              <a:rPr lang="en-US" altLang="zh-CN" sz="2400" dirty="0">
                <a:latin typeface="黑体" panose="02010609060101010101" pitchFamily="49" charset="-122"/>
                <a:ea typeface="黑体" panose="02010609060101010101" pitchFamily="49" charset="-122"/>
              </a:rPr>
              <a:t>44 825</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元。</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内容占位符 2"/>
          <p:cNvSpPr>
            <a:spLocks noGrp="1"/>
          </p:cNvSpPr>
          <p:nvPr>
            <p:ph idx="1"/>
          </p:nvPr>
        </p:nvSpPr>
        <p:spPr>
          <a:xfrm>
            <a:off x="1549893" y="1546195"/>
            <a:ext cx="9092214" cy="3940205"/>
          </a:xfrm>
        </p:spPr>
        <p:txBody>
          <a:bodyPr/>
          <a:lstStyle/>
          <a:p>
            <a:pPr marL="0" indent="0" algn="just">
              <a:lnSpc>
                <a:spcPct val="100000"/>
              </a:lnSpc>
              <a:buNone/>
              <a:defRPr/>
            </a:pPr>
            <a:r>
              <a:rPr lang="zh-CN" altLang="en-US" sz="2000" dirty="0">
                <a:latin typeface="黑体" panose="02010609060101010101" pitchFamily="49" charset="-122"/>
                <a:ea typeface="黑体" panose="02010609060101010101" pitchFamily="49" charset="-122"/>
              </a:rPr>
              <a:t>    一审法院意见：</a:t>
            </a:r>
            <a:endParaRPr lang="en-US" altLang="zh-CN" sz="2000" dirty="0">
              <a:latin typeface="黑体" panose="02010609060101010101" pitchFamily="49" charset="-122"/>
              <a:ea typeface="黑体" panose="02010609060101010101" pitchFamily="49" charset="-122"/>
            </a:endParaRPr>
          </a:p>
          <a:p>
            <a:pPr marL="0" indent="0" algn="just">
              <a:lnSpc>
                <a:spcPct val="100000"/>
              </a:lnSpc>
              <a:buNone/>
              <a:defRPr/>
            </a:pPr>
            <a:r>
              <a:rPr lang="zh-CN" altLang="en-US" sz="2000" dirty="0">
                <a:latin typeface="黑体" panose="02010609060101010101" pitchFamily="49" charset="-122"/>
                <a:ea typeface="黑体" panose="02010609060101010101" pitchFamily="49" charset="-122"/>
              </a:rPr>
              <a:t>    “大富翁”是一类游戏的通用名称，原告大宇公司不能禁止他人对“大富翁”在表示一类“按骰子点数走棋的模拟现实经商之道的游戏”名称时的正当使用；另外，经比对，图文标识“盛大富翁”与文字商标“大富翁”不相近似，且被控侵权标识在网站上被使用时直接标明了服务来源，而大宇公司又至今未在商标核定使用的服务范围内进行过以“大富翁”为商标的经营，“大富翁”的显著性极其有限，故被告盛大公司在网站上使用“盛大富翁”标识和</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盛大富翁</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游戏名称的行为不构成商标侵权。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内容占位符 2"/>
          <p:cNvSpPr>
            <a:spLocks noGrp="1"/>
          </p:cNvSpPr>
          <p:nvPr>
            <p:ph idx="1"/>
          </p:nvPr>
        </p:nvSpPr>
        <p:spPr>
          <a:xfrm>
            <a:off x="1392315" y="1045345"/>
            <a:ext cx="9615996" cy="5222289"/>
          </a:xfrm>
        </p:spPr>
        <p:txBody>
          <a:bodyPr>
            <a:normAutofit/>
          </a:bodyPr>
          <a:lstStyle/>
          <a:p>
            <a:pPr marL="0" indent="0" algn="just">
              <a:lnSpc>
                <a:spcPct val="100000"/>
              </a:lnSpc>
              <a:buNone/>
              <a:defRPr/>
            </a:pPr>
            <a:r>
              <a:rPr lang="zh-CN" altLang="en-US" sz="2000" dirty="0">
                <a:latin typeface="黑体" panose="02010609060101010101" pitchFamily="49" charset="-122"/>
                <a:ea typeface="黑体" panose="02010609060101010101" pitchFamily="49" charset="-122"/>
              </a:rPr>
              <a:t>    二审法院意见：</a:t>
            </a:r>
            <a:endParaRPr lang="en-US" altLang="zh-CN" sz="2000" dirty="0">
              <a:latin typeface="黑体" panose="02010609060101010101" pitchFamily="49" charset="-122"/>
              <a:ea typeface="黑体" panose="02010609060101010101" pitchFamily="49" charset="-122"/>
            </a:endParaRPr>
          </a:p>
          <a:p>
            <a:pPr marL="0" indent="0" algn="just">
              <a:lnSpc>
                <a:spcPct val="100000"/>
              </a:lnSpc>
              <a:buNone/>
              <a:defRPr/>
            </a:pPr>
            <a:r>
              <a:rPr lang="zh-CN" altLang="en-US" sz="2000" dirty="0">
                <a:latin typeface="黑体" panose="02010609060101010101" pitchFamily="49" charset="-122"/>
                <a:ea typeface="黑体" panose="02010609060101010101" pitchFamily="49" charset="-122"/>
              </a:rPr>
              <a:t>    上诉人大宇公司在中国大陆申请注册之商标“大富翁”的核定使用服务类别为第 </a:t>
            </a:r>
            <a:r>
              <a:rPr lang="en-US" altLang="zh-CN" sz="2000" dirty="0">
                <a:latin typeface="黑体" panose="02010609060101010101" pitchFamily="49" charset="-122"/>
                <a:ea typeface="黑体" panose="02010609060101010101" pitchFamily="49" charset="-122"/>
              </a:rPr>
              <a:t>41</a:t>
            </a:r>
            <a:r>
              <a:rPr lang="zh-CN" altLang="en-US" sz="2000" dirty="0">
                <a:latin typeface="黑体" panose="02010609060101010101" pitchFamily="49" charset="-122"/>
                <a:ea typeface="黑体" panose="02010609060101010101" pitchFamily="49" charset="-122"/>
              </a:rPr>
              <a:t>类即“</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在计算机网络上</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提供在线游戏”，任何人未经大宇公司许可，在与注册商标“大富翁”核定使用的同一种服务上或者类似服务上使用与该商标相同或者近似标识的，均构成对大宇公司商标专用权的侵害。但是，由于“大富翁”作为一种在计算机上“按骰子点数走棋的模拟现实经商之道的游戏”已经广为人知，“大富翁”已成为这种商业冒险类游戏约定俗成的名称，如果他人正当使用“大富翁”文字用以概括或说明游戏的对战目的、规则、特点和内容时，则不应被认定为是商标侵权行为。本案中，上诉人大宇公司在第</a:t>
            </a:r>
            <a:r>
              <a:rPr lang="en-US" altLang="zh-CN" sz="2000" dirty="0">
                <a:latin typeface="黑体" panose="02010609060101010101" pitchFamily="49" charset="-122"/>
                <a:ea typeface="黑体" panose="02010609060101010101" pitchFamily="49" charset="-122"/>
              </a:rPr>
              <a:t>41</a:t>
            </a:r>
            <a:r>
              <a:rPr lang="zh-CN" altLang="en-US" sz="2000" dirty="0">
                <a:latin typeface="黑体" panose="02010609060101010101" pitchFamily="49" charset="-122"/>
                <a:ea typeface="黑体" panose="02010609060101010101" pitchFamily="49" charset="-122"/>
              </a:rPr>
              <a:t>类服务上申请注册“大富翁”商标之前，“大富翁”作为一种在计算机上“按骰子点数走棋的模拟现实经商之道的游戏”已经广为人知，对于相关公众而言“大富翁”与这种商业冒险类游戏已建立起紧密的对应关系，“大富翁”已成为这种商业冒险类游戏约定俗成的名称。因此，“大富翁”文字虽然被大宇公司注册为“提供在线游戏”服务的商标，但是其仍然具有指代前述商业冒险类游戏的含义，大宇公司并不能禁止他人对这种含义的正当使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1481090" y="1185909"/>
            <a:ext cx="9651507" cy="4717741"/>
          </a:xfrm>
        </p:spPr>
        <p:txBody>
          <a:bodyPr>
            <a:normAutofit/>
          </a:bodyPr>
          <a:lstStyle/>
          <a:p>
            <a:pPr marL="0" indent="0" algn="just">
              <a:lnSpc>
                <a:spcPct val="100000"/>
              </a:lnSpc>
              <a:buNone/>
              <a:defRPr/>
            </a:pPr>
            <a:r>
              <a:rPr lang="zh-CN" altLang="en-US" sz="2400" dirty="0"/>
              <a:t>       </a:t>
            </a:r>
            <a:r>
              <a:rPr lang="zh-CN" altLang="en-US" sz="2000" dirty="0">
                <a:latin typeface="黑体" panose="02010609060101010101" pitchFamily="49" charset="-122"/>
                <a:ea typeface="黑体" panose="02010609060101010101" pitchFamily="49" charset="-122"/>
              </a:rPr>
              <a:t>本案中，被上诉人盛大公司使用“盛大富翁”有两种方式，一种是在游戏文字介绍中作为游戏名称使用；另一种是在相关网页左上角显示相应标识或者在游戏画面右上角显示相应标识等。以此分析盛大公司使用被控侵权标识的方式和目的，盛大公司并未将被控侵权标识使用于其网站的所有在线游戏服务上，而仅在与“掷骰子前进，目的是通过买地盖房等商业活动在经济上击败对手并成为大富翁”这一款游戏相关的在线游戏服务中使用了被控侵权标识，这说明</a:t>
            </a:r>
            <a:r>
              <a:rPr lang="zh-CN" altLang="en-US" sz="2000" dirty="0">
                <a:highlight>
                  <a:srgbClr val="FFFF00"/>
                </a:highlight>
                <a:latin typeface="黑体" panose="02010609060101010101" pitchFamily="49" charset="-122"/>
                <a:ea typeface="黑体" panose="02010609060101010101" pitchFamily="49" charset="-122"/>
              </a:rPr>
              <a:t>被上诉人使用被控侵权标识意在以其中所含“大富翁”文字描述性地表明其在线提供的这款游戏的内容和对战目标</a:t>
            </a:r>
            <a:r>
              <a:rPr lang="zh-CN" altLang="en-US" sz="2000" dirty="0">
                <a:latin typeface="黑体" panose="02010609060101010101" pitchFamily="49" charset="-122"/>
                <a:ea typeface="黑体" panose="02010609060101010101" pitchFamily="49" charset="-122"/>
              </a:rPr>
              <a:t>。再者，游戏玩家只有进入盛大公司的网站才能进行该款游戏的对战，在网站“游戏介绍”中又清楚地写明“</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盛大富翁</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是由盛大网络自主研发的一款休闲网络游戏”，加之</a:t>
            </a:r>
            <a:r>
              <a:rPr lang="zh-CN" altLang="en-US" sz="2000" dirty="0">
                <a:highlight>
                  <a:srgbClr val="FFFF00"/>
                </a:highlight>
                <a:latin typeface="黑体" panose="02010609060101010101" pitchFamily="49" charset="-122"/>
                <a:ea typeface="黑体" panose="02010609060101010101" pitchFamily="49" charset="-122"/>
              </a:rPr>
              <a:t>“盛大”字号具有相当的知名度</a:t>
            </a:r>
            <a:r>
              <a:rPr lang="zh-CN" altLang="en-US" sz="2000" dirty="0">
                <a:latin typeface="黑体" panose="02010609060101010101" pitchFamily="49" charset="-122"/>
                <a:ea typeface="黑体" panose="02010609060101010101" pitchFamily="49" charset="-122"/>
              </a:rPr>
              <a:t>，相关公众一般不会将盛大公司的“大富翁”游戏误认为是大宇公司的“大富翁”游戏，也</a:t>
            </a:r>
            <a:r>
              <a:rPr lang="zh-CN" altLang="en-US" sz="2000" dirty="0">
                <a:highlight>
                  <a:srgbClr val="FFFF00"/>
                </a:highlight>
                <a:latin typeface="黑体" panose="02010609060101010101" pitchFamily="49" charset="-122"/>
                <a:ea typeface="黑体" panose="02010609060101010101" pitchFamily="49" charset="-122"/>
              </a:rPr>
              <a:t>不会将两者的服务来源相混淆</a:t>
            </a:r>
            <a:r>
              <a:rPr lang="zh-CN" altLang="en-US" sz="2000" dirty="0">
                <a:latin typeface="黑体" panose="02010609060101010101" pitchFamily="49" charset="-122"/>
                <a:ea typeface="黑体" panose="02010609060101010101" pitchFamily="49" charset="-122"/>
              </a:rPr>
              <a:t>。由此可见，盛大公司的被控侵权行为属于叙述服务所对应游戏品种的正当使用，作为服务商标“大富翁”的商标专用权人大宇公司无权加以禁止。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2026" y="1143783"/>
            <a:ext cx="10443999" cy="4985472"/>
          </a:xfrm>
        </p:spPr>
        <p:txBody>
          <a:bodyPr>
            <a:normAutofit/>
          </a:bodyPr>
          <a:lstStyle/>
          <a:p>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地名</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生产者在商品上为标明实际产地而使用地名的，即使与相同或者类似商品上含有地名的商标相同或者近似，亦不会导致相关公众混淆的，属于正当使用。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对于地名商标的注册规定了较为严格的限制。 当包含地名的商标经过长期使用取得第二含义，具有识别商品或者服务来源功能时，被控侵权人在商品或者服务上突出使用该地名，可能导致相关公众混淆的，则不构成正当使用。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6793" y="1191491"/>
            <a:ext cx="10377897" cy="4985472"/>
          </a:xfrm>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预算外资金管理局是“汤沟”图形商标的所有人，该商标核准使用在第</a:t>
            </a:r>
            <a:r>
              <a:rPr lang="en-US" altLang="zh-CN" sz="2400" dirty="0">
                <a:latin typeface="黑体" panose="02010609060101010101" pitchFamily="49" charset="-122"/>
                <a:ea typeface="黑体" panose="02010609060101010101" pitchFamily="49" charset="-122"/>
              </a:rPr>
              <a:t>33</a:t>
            </a:r>
            <a:r>
              <a:rPr lang="zh-CN" altLang="en-US" sz="2400" dirty="0">
                <a:latin typeface="黑体" panose="02010609060101010101" pitchFamily="49" charset="-122"/>
                <a:ea typeface="黑体" panose="02010609060101010101" pitchFamily="49" charset="-122"/>
              </a:rPr>
              <a:t>类酒类商品上。预算外资金管理局授权两相和公司使用上述商标。“汤沟”商标在白酒市场上具有很大的影响力。预算外资金管理局和两相和公司认为，陶某经营的灌南县汤沟曲酒厂未经许可，在其生产的酒类商品上突出使用“汤沟”字样，侵犯了涉案商标的注册商标专用权。陶某辩称，“汤沟”是县级以下行政区划的地名，以白酒业闻名于世，其悠久的酒业文化资源为汤沟人所共有。陶某注册设立 汤沟曲酒厂并在商品包装上使用自己的企业名称的宣传，并未侵犯涉案注册商标专用权。</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63096" y="1016562"/>
            <a:ext cx="10249175" cy="4985472"/>
          </a:xfrm>
        </p:spPr>
        <p:txBody>
          <a:bodyPr/>
          <a:lstStyle/>
          <a:p>
            <a:r>
              <a:rPr lang="zh-CN" altLang="en-US" sz="2400" dirty="0">
                <a:latin typeface="黑体" panose="02010609060101010101" pitchFamily="49" charset="-122"/>
                <a:ea typeface="黑体" panose="02010609060101010101" pitchFamily="49" charset="-122"/>
              </a:rPr>
              <a:t>一审裁判摘要</a:t>
            </a:r>
          </a:p>
          <a:p>
            <a:r>
              <a:rPr lang="zh-CN" altLang="en-US" sz="2400" dirty="0">
                <a:latin typeface="黑体" panose="02010609060101010101" pitchFamily="49" charset="-122"/>
                <a:ea typeface="黑体" panose="02010609060101010101" pitchFamily="49" charset="-122"/>
              </a:rPr>
              <a:t>    “汤沟”系地名，以生产白酒享有盛名，且历史悠久，知名度显然高于“汤沟”注册商标。陶某在自己产品的包装上以红底金字显示“汤沟”文字，涉案“汤沟”图形商标有明显区别，是突出其产品的产地，是对地名的正当使用，且在产品包装上同时使用自有的“珍汤”商标，不会使相关公众对产品来源产生混淆。</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rPr>
              <a:t>案例：</a:t>
            </a:r>
            <a:endParaRPr lang="en-US" altLang="zh-CN" sz="2400" dirty="0">
              <a:solidFill>
                <a:srgbClr val="FF0000"/>
              </a:solidFill>
            </a:endParaRPr>
          </a:p>
          <a:p>
            <a:r>
              <a:rPr lang="zh-CN" altLang="en-US" sz="2400" dirty="0"/>
              <a:t>       本田株式会社在中国取得了“</a:t>
            </a:r>
            <a:r>
              <a:rPr lang="en-US" altLang="zh-CN" sz="2400" dirty="0"/>
              <a:t>HONDA”</a:t>
            </a:r>
            <a:r>
              <a:rPr lang="zh-CN" altLang="en-US" sz="2400" dirty="0"/>
              <a:t>等三个商标的注册商标专用权人，核定商品类别为第</a:t>
            </a:r>
            <a:r>
              <a:rPr lang="en-US" altLang="zh-CN" sz="2400" dirty="0"/>
              <a:t>12</a:t>
            </a:r>
            <a:r>
              <a:rPr lang="zh-CN" altLang="en-US" sz="2400" dirty="0"/>
              <a:t>类车辆等。</a:t>
            </a:r>
            <a:r>
              <a:rPr lang="en-US" altLang="zh-CN" sz="2400" dirty="0"/>
              <a:t>2016</a:t>
            </a:r>
            <a:r>
              <a:rPr lang="zh-CN" altLang="en-US" sz="2400" dirty="0"/>
              <a:t>年，云南瑞丽海关查获一批申报出口至缅甸的摩托车，带有 “</a:t>
            </a:r>
            <a:r>
              <a:rPr lang="en-US" altLang="zh-CN" sz="2400" dirty="0"/>
              <a:t>H0NDAKIT”</a:t>
            </a:r>
            <a:r>
              <a:rPr lang="zh-CN" altLang="en-US" sz="2400" dirty="0"/>
              <a:t>标识，生产者为恒胜鑫泰公司，系恒胜集团公司的子公司。本田株式会社提起商标侵权诉讼。恒胜鑫泰公司、恒胜集团公司辩称，其行为系受美华公司授权的定牌加工行为，不构成商标侵权。经查，“</a:t>
            </a:r>
            <a:r>
              <a:rPr lang="en-US" altLang="zh-CN" sz="2400" dirty="0"/>
              <a:t>H0NDAKIT”</a:t>
            </a:r>
            <a:r>
              <a:rPr lang="zh-CN" altLang="en-US" sz="2400" dirty="0"/>
              <a:t>商标在缅甸的注册人系美华公司董事，该批货物系由美华公司授权委托恒胜集团公司加工生产。</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44418" y="1167637"/>
            <a:ext cx="10125947" cy="4985472"/>
          </a:xfrm>
        </p:spPr>
        <p:txBody>
          <a:bodyPr/>
          <a:lstStyle/>
          <a:p>
            <a:r>
              <a:rPr lang="zh-CN" altLang="en-US" sz="2400" dirty="0"/>
              <a:t>二审裁判摘要</a:t>
            </a:r>
          </a:p>
          <a:p>
            <a:r>
              <a:rPr lang="zh-CN" altLang="en-US" sz="2400" dirty="0"/>
              <a:t>      由于</a:t>
            </a:r>
            <a:r>
              <a:rPr lang="zh-CN" altLang="en-US" sz="2400" dirty="0">
                <a:highlight>
                  <a:srgbClr val="FFFF00"/>
                </a:highlight>
              </a:rPr>
              <a:t>“汤沟”图形商标经过长期使用已经获得了较高的知名度</a:t>
            </a:r>
            <a:r>
              <a:rPr lang="zh-CN" altLang="en-US" sz="2400" dirty="0"/>
              <a:t>，陶某生产的商品包装上除标注其厂址外，还在显著位置突出使用了“汤沟”字样，而其自己的“珍汤”商标则被放在不显著的位置，消费者在看到被控侵权产品上的“汤沟”字样，首</a:t>
            </a:r>
            <a:r>
              <a:rPr lang="zh-CN" altLang="en-US" sz="2400" dirty="0">
                <a:highlight>
                  <a:srgbClr val="FFFF00"/>
                </a:highlight>
              </a:rPr>
              <a:t>先会将其作为涉案商标看待</a:t>
            </a:r>
            <a:r>
              <a:rPr lang="zh-CN" altLang="en-US" sz="2400" dirty="0"/>
              <a:t>，容易导致混淆，因此构成商标侵权。</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27868" y="1191491"/>
            <a:ext cx="10082254" cy="4985472"/>
          </a:xfrm>
        </p:spPr>
        <p:txBody>
          <a:bodyPr>
            <a:normAutofit/>
          </a:bodyPr>
          <a:lstStyle/>
          <a:p>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描述商品或者服务的特性</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除了使用通用名称和地名两种描述性使用的典型情形以外，其他为描述商品或者服务特点而使用他人商标标识的，例如对成分、质量、功能、用途等的描述，均可能构成正当性使用。对于描述商品或者服务特点抗辩是否成立，亦需要结合用目的、使用方式、主观状态、相关公众是否产生混淆等方面进行综合判断。</a:t>
            </a:r>
          </a:p>
        </p:txBody>
      </p:sp>
      <p:sp>
        <p:nvSpPr>
          <p:cNvPr id="3" name="标题 2"/>
          <p:cNvSpPr>
            <a:spLocks noGrp="1"/>
          </p:cNvSpPr>
          <p:nvPr>
            <p:ph type="title"/>
          </p:nvPr>
        </p:nvSpPr>
        <p:spPr/>
        <p:txBody>
          <a:bodyPr/>
          <a:lstStyle/>
          <a:p>
            <a:r>
              <a:rPr lang="zh-CN" alt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2008</a:t>
            </a:r>
            <a:r>
              <a:rPr lang="zh-CN" altLang="en-US" sz="2400" dirty="0">
                <a:latin typeface="黑体" panose="02010609060101010101" pitchFamily="49" charset="-122"/>
                <a:ea typeface="黑体" panose="02010609060101010101" pitchFamily="49" charset="-122"/>
              </a:rPr>
              <a:t>年，梦工场公司制作的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电影在我国公映，并自</a:t>
            </a:r>
            <a:r>
              <a:rPr lang="en-US" altLang="zh-CN" sz="2400" dirty="0">
                <a:latin typeface="黑体" panose="02010609060101010101" pitchFamily="49" charset="-122"/>
                <a:ea typeface="黑体" panose="02010609060101010101" pitchFamily="49" charset="-122"/>
              </a:rPr>
              <a:t>2005</a:t>
            </a:r>
            <a:r>
              <a:rPr lang="zh-CN" altLang="en-US" sz="2400" dirty="0">
                <a:latin typeface="黑体" panose="02010609060101010101" pitchFamily="49" charset="-122"/>
                <a:ea typeface="黑体" panose="02010609060101010101" pitchFamily="49" charset="-122"/>
              </a:rPr>
              <a:t>年起就在新闻报道、海报等宣传材料中以“功夫熊猫”作为电影名称对上述电影进行了持续宣传。茂志公司是第</a:t>
            </a:r>
            <a:r>
              <a:rPr lang="en-US" altLang="zh-CN" sz="2400" dirty="0">
                <a:latin typeface="黑体" panose="02010609060101010101" pitchFamily="49" charset="-122"/>
                <a:ea typeface="黑体" panose="02010609060101010101" pitchFamily="49" charset="-122"/>
              </a:rPr>
              <a:t>6353409</a:t>
            </a:r>
            <a:r>
              <a:rPr lang="zh-CN" altLang="en-US" sz="2400" dirty="0">
                <a:latin typeface="黑体" panose="02010609060101010101" pitchFamily="49" charset="-122"/>
                <a:ea typeface="黑体" panose="02010609060101010101" pitchFamily="49" charset="-122"/>
              </a:rPr>
              <a:t>号“功夫熊猫”及图注册商标的所有人，该商标核准使用的服务类别为第</a:t>
            </a:r>
            <a:r>
              <a:rPr lang="en-US" altLang="zh-CN" sz="2400" dirty="0">
                <a:latin typeface="黑体" panose="02010609060101010101" pitchFamily="49" charset="-122"/>
                <a:ea typeface="黑体" panose="02010609060101010101" pitchFamily="49" charset="-122"/>
              </a:rPr>
              <a:t>41</a:t>
            </a:r>
            <a:r>
              <a:rPr lang="zh-CN" altLang="en-US" sz="2400" dirty="0">
                <a:latin typeface="黑体" panose="02010609060101010101" pitchFamily="49" charset="-122"/>
                <a:ea typeface="黑体" panose="02010609060101010101" pitchFamily="49" charset="-122"/>
              </a:rPr>
              <a:t>类电影制作等。被申请人梦工厂公司制作完成相关电影后，将其“</a:t>
            </a:r>
            <a:r>
              <a:rPr lang="en-US" altLang="zh-CN" sz="2400" dirty="0" err="1">
                <a:latin typeface="黑体" panose="02010609060101010101" pitchFamily="49" charset="-122"/>
                <a:ea typeface="黑体" panose="02010609060101010101" pitchFamily="49" charset="-122"/>
              </a:rPr>
              <a:t>dreamworks</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标识显著地使用于其电影、电影海报及其他宣传材料中，用以表明其电影制作服务来源是“</a:t>
            </a:r>
            <a:r>
              <a:rPr lang="en-US" altLang="zh-CN" sz="2400" dirty="0" err="1">
                <a:latin typeface="黑体" panose="02010609060101010101" pitchFamily="49" charset="-122"/>
                <a:ea typeface="黑体" panose="02010609060101010101" pitchFamily="49" charset="-122"/>
              </a:rPr>
              <a:t>dreamworks</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。由于</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使用“功夫熊猫”字样是对前述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电影的延续，且该“功夫熊猫”表示的是该电影的名称，用以概括说明电影内容的表达主题，属于描述性使用，而并非用以区分电影的来源。</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63690" y="1127881"/>
            <a:ext cx="10388340" cy="4985472"/>
          </a:xfrm>
        </p:spPr>
        <p:txBody>
          <a:bodyPr/>
          <a:lstStyle/>
          <a:p>
            <a:r>
              <a:rPr lang="zh-CN" altLang="en-US" sz="2400" dirty="0">
                <a:latin typeface="黑体" panose="02010609060101010101" pitchFamily="49" charset="-122"/>
                <a:ea typeface="黑体" panose="02010609060101010101" pitchFamily="49" charset="-122"/>
              </a:rPr>
              <a:t>裁判摘要</a:t>
            </a:r>
          </a:p>
          <a:p>
            <a:r>
              <a:rPr lang="zh-CN" altLang="en-US" sz="2400" dirty="0">
                <a:latin typeface="黑体" panose="02010609060101010101" pitchFamily="49" charset="-122"/>
                <a:ea typeface="黑体" panose="02010609060101010101" pitchFamily="49" charset="-122"/>
              </a:rPr>
              <a:t>    最高人民法院认为，梦工场公司制作的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电影在涉案商标获准注册前的</a:t>
            </a:r>
            <a:r>
              <a:rPr lang="en-US" altLang="zh-CN" sz="2400" dirty="0">
                <a:latin typeface="黑体" panose="02010609060101010101" pitchFamily="49" charset="-122"/>
                <a:ea typeface="黑体" panose="02010609060101010101" pitchFamily="49" charset="-122"/>
              </a:rPr>
              <a:t>2008</a:t>
            </a:r>
            <a:r>
              <a:rPr lang="zh-CN" altLang="en-US" sz="2400" dirty="0">
                <a:latin typeface="黑体" panose="02010609060101010101" pitchFamily="49" charset="-122"/>
                <a:ea typeface="黑体" panose="02010609060101010101" pitchFamily="49" charset="-122"/>
              </a:rPr>
              <a:t>年就已经在我国公映。</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使用“功夫熊猫”字样是对前述</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电影的延续，</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功夫熊猫</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使用“功夫熊猫”表示的是该电影的名称，用以概括说明电影内容的表达主题，属于描述性使用，而并非用以区分电影的来源，涉案行为并非商标意义上的使用，不构成商标侵权。</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10748" y="1191491"/>
            <a:ext cx="10043942" cy="4985472"/>
          </a:xfrm>
        </p:spPr>
        <p:txBody>
          <a:bodyPr>
            <a:normAutofit/>
          </a:bodyPr>
          <a:lstStyle/>
          <a:p>
            <a:r>
              <a:rPr lang="zh-CN" altLang="en-US" sz="2400" dirty="0">
                <a:latin typeface="黑体" panose="02010609060101010101" pitchFamily="49" charset="-122"/>
                <a:ea typeface="黑体" panose="02010609060101010101" pitchFamily="49" charset="-122"/>
              </a:rPr>
              <a:t>（二）指示性使用</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所谓指示性使用，是指经营者在商业活动中使用他人注册商标来客观说明自己商品或者服务来源的行为。指示性使用的目的在于标示商品或者服务的真实来源，而非使相关公众对商品或者服务的来源发生混淆，从而抢夺商标权人商品或者服务的潜在消费者。</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原告维多利亚公司在第</a:t>
            </a:r>
            <a:r>
              <a:rPr lang="en-US" altLang="zh-CN" sz="2400" dirty="0">
                <a:latin typeface="黑体" panose="02010609060101010101" pitchFamily="49" charset="-122"/>
                <a:ea typeface="黑体" panose="02010609060101010101" pitchFamily="49" charset="-122"/>
              </a:rPr>
              <a:t>35</a:t>
            </a:r>
            <a:r>
              <a:rPr lang="zh-CN" altLang="en-US" sz="2400" dirty="0">
                <a:latin typeface="黑体" panose="02010609060101010101" pitchFamily="49" charset="-122"/>
                <a:ea typeface="黑体" panose="02010609060101010101" pitchFamily="49" charset="-122"/>
              </a:rPr>
              <a:t>类广告宣传等和第</a:t>
            </a:r>
            <a:r>
              <a:rPr lang="en-US" altLang="zh-CN" sz="2400" dirty="0">
                <a:latin typeface="黑体" panose="02010609060101010101" pitchFamily="49" charset="-122"/>
                <a:ea typeface="黑体" panose="02010609060101010101" pitchFamily="49" charset="-122"/>
              </a:rPr>
              <a:t>25</a:t>
            </a:r>
            <a:r>
              <a:rPr lang="zh-CN" altLang="en-US" sz="2400" dirty="0">
                <a:latin typeface="黑体" panose="02010609060101010101" pitchFamily="49" charset="-122"/>
                <a:ea typeface="黑体" panose="02010609060101010101" pitchFamily="49" charset="-122"/>
              </a:rPr>
              <a:t>类服装等上分别注册了“</a:t>
            </a:r>
            <a:r>
              <a:rPr lang="en-US" altLang="zh-CN" sz="2400" dirty="0">
                <a:latin typeface="黑体" panose="02010609060101010101" pitchFamily="49" charset="-122"/>
                <a:ea typeface="黑体" panose="02010609060101010101" pitchFamily="49" charset="-122"/>
              </a:rPr>
              <a:t>VICTORIA’S SECRET”</a:t>
            </a:r>
            <a:r>
              <a:rPr lang="zh-CN" altLang="en-US" sz="2400" dirty="0">
                <a:latin typeface="黑体" panose="02010609060101010101" pitchFamily="49" charset="-122"/>
                <a:ea typeface="黑体" panose="02010609060101010101" pitchFamily="49" charset="-122"/>
              </a:rPr>
              <a:t>和“维多利亚的秘密”共计四个商标。被告麦司公司在其经营的店铺招牌、员工胸牌、</a:t>
            </a:r>
            <a:r>
              <a:rPr lang="en-US" altLang="zh-CN" sz="2400" dirty="0">
                <a:latin typeface="黑体" panose="02010609060101010101" pitchFamily="49" charset="-122"/>
                <a:ea typeface="黑体" panose="02010609060101010101" pitchFamily="49" charset="-122"/>
              </a:rPr>
              <a:t>VIP</a:t>
            </a:r>
            <a:r>
              <a:rPr lang="zh-CN" altLang="en-US" sz="2400" dirty="0">
                <a:latin typeface="黑体" panose="02010609060101010101" pitchFamily="49" charset="-122"/>
                <a:ea typeface="黑体" panose="02010609060101010101" pitchFamily="49" charset="-122"/>
              </a:rPr>
              <a:t>卡、时装展览等处使用“</a:t>
            </a:r>
            <a:r>
              <a:rPr lang="en-US" altLang="zh-CN" sz="2400" dirty="0">
                <a:latin typeface="黑体" panose="02010609060101010101" pitchFamily="49" charset="-122"/>
                <a:ea typeface="黑体" panose="02010609060101010101" pitchFamily="49" charset="-122"/>
              </a:rPr>
              <a:t>VICTORIA’S SECRET”</a:t>
            </a:r>
            <a:r>
              <a:rPr lang="zh-CN" altLang="en-US" sz="2400" dirty="0">
                <a:latin typeface="黑体" panose="02010609060101010101" pitchFamily="49" charset="-122"/>
                <a:ea typeface="黑体" panose="02010609060101010101" pitchFamily="49" charset="-122"/>
              </a:rPr>
              <a:t>商标，通过专卖店形式销售商品，对外宣称其店铺为“</a:t>
            </a:r>
            <a:r>
              <a:rPr lang="en-US" altLang="zh-CN" sz="2400" dirty="0">
                <a:latin typeface="黑体" panose="02010609060101010101" pitchFamily="49" charset="-122"/>
                <a:ea typeface="黑体" panose="02010609060101010101" pitchFamily="49" charset="-122"/>
              </a:rPr>
              <a:t>VICTORIA’S SECRET”</a:t>
            </a:r>
            <a:r>
              <a:rPr lang="zh-CN" altLang="en-US" sz="2400" dirty="0">
                <a:latin typeface="黑体" panose="02010609060101010101" pitchFamily="49" charset="-122"/>
                <a:ea typeface="黑体" panose="02010609060101010101" pitchFamily="49" charset="-122"/>
              </a:rPr>
              <a:t>或者“维多利亚的秘密”的直营店等，并且在宣传和推广活动中使用“</a:t>
            </a:r>
            <a:r>
              <a:rPr lang="en-US" altLang="zh-CN" sz="2400" dirty="0">
                <a:latin typeface="黑体" panose="02010609060101010101" pitchFamily="49" charset="-122"/>
                <a:ea typeface="黑体" panose="02010609060101010101" pitchFamily="49" charset="-122"/>
              </a:rPr>
              <a:t>VICTORIA’S SECRET”</a:t>
            </a:r>
            <a:r>
              <a:rPr lang="zh-CN" altLang="en-US" sz="2400" dirty="0">
                <a:latin typeface="黑体" panose="02010609060101010101" pitchFamily="49" charset="-122"/>
                <a:ea typeface="黑体" panose="02010609060101010101" pitchFamily="49" charset="-122"/>
              </a:rPr>
              <a:t>和“维多利亚的秘密”商标。原告以被告侵犯其商标专用权为由提起诉讼，被告则以指示性使用进行抗辩。</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0890" y="1016563"/>
            <a:ext cx="10608485" cy="4985472"/>
          </a:xfrm>
        </p:spPr>
        <p:txBody>
          <a:bodyPr>
            <a:normAutofit fontScale="92500" lnSpcReduction="10000"/>
          </a:bodyPr>
          <a:lstStyle/>
          <a:p>
            <a:r>
              <a:rPr lang="zh-CN" altLang="en-US" sz="2600" dirty="0">
                <a:latin typeface="黑体" panose="02010609060101010101" pitchFamily="49" charset="-122"/>
                <a:ea typeface="黑体" panose="02010609060101010101" pitchFamily="49" charset="-122"/>
              </a:rPr>
              <a:t>裁判摘要</a:t>
            </a:r>
          </a:p>
          <a:p>
            <a:r>
              <a:rPr lang="zh-CN" altLang="en-US" sz="2600" dirty="0">
                <a:latin typeface="黑体" panose="02010609060101010101" pitchFamily="49" charset="-122"/>
                <a:ea typeface="黑体" panose="02010609060101010101" pitchFamily="49" charset="-122"/>
              </a:rPr>
              <a:t>    由于被告所销售的并非假冒商品，商标权人当然无权禁止他人在销售商品过程中对其商品商标的指示性使用。但是如果被告使用涉案商标的行为超出了指示商品来源所必需的范围，则会对相关的服务商标构成侵权。被告在店铺大门招牌、店内墙面、货柜等处使用“</a:t>
            </a:r>
            <a:r>
              <a:rPr lang="en-US" altLang="zh-CN" sz="2600" dirty="0">
                <a:latin typeface="黑体" panose="02010609060101010101" pitchFamily="49" charset="-122"/>
                <a:ea typeface="黑体" panose="02010609060101010101" pitchFamily="49" charset="-122"/>
              </a:rPr>
              <a:t>VICTORIA’S SECRET”</a:t>
            </a:r>
            <a:r>
              <a:rPr lang="zh-CN" altLang="en-US" sz="2600" dirty="0">
                <a:latin typeface="黑体" panose="02010609060101010101" pitchFamily="49" charset="-122"/>
                <a:ea typeface="黑体" panose="02010609060101010101" pitchFamily="49" charset="-122"/>
              </a:rPr>
              <a:t>标识，并对外宣称其门店为维多利亚的秘密直营店等行为，已经超出指示所销售商品来源所必要的范围，可能导致相关公众误认为销售服务系商标权人提供或者与商标权人存在商标许可等关联关系，构成对“</a:t>
            </a:r>
            <a:r>
              <a:rPr lang="en-US" altLang="zh-CN" sz="2600" dirty="0">
                <a:latin typeface="黑体" panose="02010609060101010101" pitchFamily="49" charset="-122"/>
                <a:ea typeface="黑体" panose="02010609060101010101" pitchFamily="49" charset="-122"/>
              </a:rPr>
              <a:t>VICTORIA’S SECRET”</a:t>
            </a:r>
            <a:r>
              <a:rPr lang="zh-CN" altLang="en-US" sz="2600" dirty="0">
                <a:latin typeface="黑体" panose="02010609060101010101" pitchFamily="49" charset="-122"/>
                <a:ea typeface="黑体" panose="02010609060101010101" pitchFamily="49" charset="-122"/>
              </a:rPr>
              <a:t>服务商标专用权的侵害。被告在网络广告宣传过程中使用“</a:t>
            </a:r>
            <a:r>
              <a:rPr lang="en-US" altLang="zh-CN" sz="2600" dirty="0">
                <a:latin typeface="黑体" panose="02010609060101010101" pitchFamily="49" charset="-122"/>
                <a:ea typeface="黑体" panose="02010609060101010101" pitchFamily="49" charset="-122"/>
              </a:rPr>
              <a:t>VICTORIA’S SECRET”</a:t>
            </a:r>
            <a:r>
              <a:rPr lang="zh-CN" altLang="en-US" sz="2600" dirty="0">
                <a:latin typeface="黑体" panose="02010609060101010101" pitchFamily="49" charset="-122"/>
                <a:ea typeface="黑体" panose="02010609060101010101" pitchFamily="49" charset="-122"/>
              </a:rPr>
              <a:t>、“维多利亚的秘密”标识，目的是利用涉案商标开展产品销售相关的招商加盟业务，系在与涉案服务商标同类的服务上使用与涉案服务商标相同的商标，亦构成商标侵权。</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（三）在先使用</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对于商标注册人申请商标注册前，他人已经在同一种商品或者类似商品上先于商标注册人使用与注册商标相同或者近似并有一定影响的商标的，注册商标专用权人无权禁止该使用人在原使用范围内继续使用该商标，但可以要求其附加适当区别标识。 </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在先使用抗辩的制度目标在于缓解商标注册制度与商标实际使用之间矛盾，在一定程度上对为注册商标的使用给予保护。在先使用抗辩的构成要件有四：第一，使用时间早于商标注册申请日；第二，使用时间亦早于商标注册人；第三，使用在相同类似商品上并具有一定影响；第四，仅能在原有范围内继续使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02796" y="1088124"/>
            <a:ext cx="10139358" cy="4985472"/>
          </a:xfrm>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邵某某于</a:t>
            </a:r>
            <a:r>
              <a:rPr lang="en-US" altLang="zh-CN" sz="2400" dirty="0">
                <a:latin typeface="黑体" panose="02010609060101010101" pitchFamily="49" charset="-122"/>
                <a:ea typeface="黑体" panose="02010609060101010101" pitchFamily="49" charset="-122"/>
              </a:rPr>
              <a:t>2009</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月取得第</a:t>
            </a:r>
            <a:r>
              <a:rPr lang="en-US" altLang="zh-CN" sz="2400" dirty="0">
                <a:latin typeface="黑体" panose="02010609060101010101" pitchFamily="49" charset="-122"/>
                <a:ea typeface="黑体" panose="02010609060101010101" pitchFamily="49" charset="-122"/>
              </a:rPr>
              <a:t>5154071</a:t>
            </a:r>
            <a:r>
              <a:rPr lang="zh-CN" altLang="en-US" sz="2400" dirty="0">
                <a:latin typeface="黑体" panose="02010609060101010101" pitchFamily="49" charset="-122"/>
                <a:ea typeface="黑体" panose="02010609060101010101" pitchFamily="49" charset="-122"/>
              </a:rPr>
              <a:t>号“赛克思</a:t>
            </a:r>
            <a:r>
              <a:rPr lang="en-US" altLang="zh-CN" sz="2400" dirty="0" err="1">
                <a:latin typeface="黑体" panose="02010609060101010101" pitchFamily="49" charset="-122"/>
                <a:ea typeface="黑体" panose="02010609060101010101" pitchFamily="49" charset="-122"/>
              </a:rPr>
              <a:t>saikesi</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商标的注册商标专用权，核定使用商品为第</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类液压泵等。邵某某以广天赛克思公司使用与涉案商标相同的文字作为企业字号，并在与涉案商标核定使用商品相同的商品上突出使用涉案商标，构成侵害商标权为由提起诉讼，要求广天赛克思公司停止侵权并赔偿损失。广天赛克思公司则以其具有合法的在先商号权、涉案商标已经连续三年未实际使用等理由进行抗辩。</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46205" y="1191491"/>
            <a:ext cx="10608485" cy="4985472"/>
          </a:xfrm>
        </p:spPr>
        <p:txBody>
          <a:bodyPr>
            <a:normAutofit fontScale="85000" lnSpcReduction="10000"/>
          </a:bodyPr>
          <a:lstStyle/>
          <a:p>
            <a:r>
              <a:rPr lang="zh-CN" altLang="en-US" sz="2600" dirty="0">
                <a:latin typeface="黑体" panose="02010609060101010101" pitchFamily="49" charset="-122"/>
                <a:ea typeface="黑体" panose="02010609060101010101" pitchFamily="49" charset="-122"/>
              </a:rPr>
              <a:t>一审、二审裁判摘要</a:t>
            </a:r>
          </a:p>
          <a:p>
            <a:r>
              <a:rPr lang="zh-CN" altLang="en-US" sz="2600" dirty="0">
                <a:latin typeface="黑体" panose="02010609060101010101" pitchFamily="49" charset="-122"/>
                <a:ea typeface="黑体" panose="02010609060101010101" pitchFamily="49" charset="-122"/>
              </a:rPr>
              <a:t>    一审法院认为，广天赛克斯公司的前身赛克思厂成立于</a:t>
            </a:r>
            <a:r>
              <a:rPr lang="en-US" altLang="zh-CN" sz="2600" dirty="0">
                <a:latin typeface="黑体" panose="02010609060101010101" pitchFamily="49" charset="-122"/>
                <a:ea typeface="黑体" panose="02010609060101010101" pitchFamily="49" charset="-122"/>
              </a:rPr>
              <a:t>1997</a:t>
            </a:r>
            <a:r>
              <a:rPr lang="zh-CN" altLang="en-US" sz="2600" dirty="0">
                <a:latin typeface="黑体" panose="02010609060101010101" pitchFamily="49" charset="-122"/>
                <a:ea typeface="黑体" panose="02010609060101010101" pitchFamily="49" charset="-122"/>
              </a:rPr>
              <a:t>年，在长期的使用过程中，“赛克思”、“</a:t>
            </a:r>
            <a:r>
              <a:rPr lang="en-US" altLang="zh-CN" sz="2600" dirty="0">
                <a:latin typeface="黑体" panose="02010609060101010101" pitchFamily="49" charset="-122"/>
                <a:ea typeface="黑体" panose="02010609060101010101" pitchFamily="49" charset="-122"/>
              </a:rPr>
              <a:t>SAIKESI”</a:t>
            </a:r>
            <a:r>
              <a:rPr lang="zh-CN" altLang="en-US"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saikesi</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在客观上已具有一定的知名度，具有合法在先权利。涉案商标自核准注册已满三年，但是尚未实际投入使用，也不具有知名度，广天赛克思公司使用中文“赛克思”、“</a:t>
            </a:r>
            <a:r>
              <a:rPr lang="en-US" altLang="zh-CN" sz="2600" dirty="0">
                <a:latin typeface="黑体" panose="02010609060101010101" pitchFamily="49" charset="-122"/>
                <a:ea typeface="黑体" panose="02010609060101010101" pitchFamily="49" charset="-122"/>
              </a:rPr>
              <a:t>SAIKESI”</a:t>
            </a:r>
            <a:r>
              <a:rPr lang="zh-CN" altLang="en-US"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saikesi</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字样的行为不会使相关公众对广天赛克思公司商品的来源产生混淆和误认，广天赛克思公司也不具有攀附涉案商标声誉的主观恶意，并未侵害涉案商标的注册商标专用权。</a:t>
            </a:r>
          </a:p>
          <a:p>
            <a:r>
              <a:rPr lang="zh-CN" altLang="en-US" sz="2600" dirty="0">
                <a:latin typeface="黑体" panose="02010609060101010101" pitchFamily="49" charset="-122"/>
                <a:ea typeface="黑体" panose="02010609060101010101" pitchFamily="49" charset="-122"/>
              </a:rPr>
              <a:t>    二审法院认为，尽管广天赛克思公司对“赛克思”、“</a:t>
            </a:r>
            <a:r>
              <a:rPr lang="en-US" altLang="zh-CN" sz="2600" dirty="0">
                <a:latin typeface="黑体" panose="02010609060101010101" pitchFamily="49" charset="-122"/>
                <a:ea typeface="黑体" panose="02010609060101010101" pitchFamily="49" charset="-122"/>
              </a:rPr>
              <a:t>SAIKESI”</a:t>
            </a:r>
            <a:r>
              <a:rPr lang="zh-CN" altLang="en-US"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saikesi</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等标识的使用属在先使用，但由于我国实行的是商标注册制度，商标一旦获准注册，不论该商标实际使用的情况如何，均应受法律保护。广天赛克思公司提供的证据不足以证明上述标识在邵某某申请涉案商标注册时已经驰名或已具有一定的影响，在未注册商标层面对上述标识难以予以保护。</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9572" y="1191491"/>
            <a:ext cx="10505118" cy="4985472"/>
          </a:xfrm>
        </p:spPr>
        <p:txBody>
          <a:bodyPr>
            <a:normAutofit/>
          </a:bodyPr>
          <a:lstStyle/>
          <a:p>
            <a:r>
              <a:rPr lang="zh-CN" altLang="en-US" sz="2200" dirty="0">
                <a:latin typeface="黑体" panose="02010609060101010101" pitchFamily="49" charset="-122"/>
                <a:ea typeface="黑体" panose="02010609060101010101" pitchFamily="49" charset="-122"/>
              </a:rPr>
              <a:t>一审、二审裁判摘要</a:t>
            </a:r>
          </a:p>
          <a:p>
            <a:r>
              <a:rPr lang="zh-CN" altLang="en-US" sz="2200" dirty="0">
                <a:latin typeface="黑体" panose="02010609060101010101" pitchFamily="49" charset="-122"/>
                <a:ea typeface="黑体" panose="02010609060101010101" pitchFamily="49" charset="-122"/>
              </a:rPr>
              <a:t>    一审法院认为，恒胜鑫泰公司、恒胜集团公司提交证据无法确认其行为系受美华公司授权的定牌加工行为。二被告生产和销售的涉案商品，在使用“</a:t>
            </a:r>
            <a:r>
              <a:rPr lang="en-US" altLang="zh-CN" sz="2200" dirty="0">
                <a:latin typeface="黑体" panose="02010609060101010101" pitchFamily="49" charset="-122"/>
                <a:ea typeface="黑体" panose="02010609060101010101" pitchFamily="49" charset="-122"/>
              </a:rPr>
              <a:t>HONDAKIT”</a:t>
            </a:r>
            <a:r>
              <a:rPr lang="zh-CN" altLang="en-US" sz="2200" dirty="0">
                <a:latin typeface="黑体" panose="02010609060101010101" pitchFamily="49" charset="-122"/>
                <a:ea typeface="黑体" panose="02010609060101010101" pitchFamily="49" charset="-122"/>
              </a:rPr>
              <a:t>文字及图形时突出“</a:t>
            </a:r>
            <a:r>
              <a:rPr lang="en-US" altLang="zh-CN" sz="2200" dirty="0">
                <a:latin typeface="黑体" panose="02010609060101010101" pitchFamily="49" charset="-122"/>
                <a:ea typeface="黑体" panose="02010609060101010101" pitchFamily="49" charset="-122"/>
              </a:rPr>
              <a:t>HONDA”</a:t>
            </a:r>
            <a:r>
              <a:rPr lang="zh-CN" altLang="en-US" sz="2200" dirty="0">
                <a:latin typeface="黑体" panose="02010609060101010101" pitchFamily="49" charset="-122"/>
                <a:ea typeface="黑体" panose="02010609060101010101" pitchFamily="49" charset="-122"/>
              </a:rPr>
              <a:t>的文字部分，与本田株式会社的“</a:t>
            </a:r>
            <a:r>
              <a:rPr lang="en-US" altLang="zh-CN" sz="2200" dirty="0">
                <a:latin typeface="黑体" panose="02010609060101010101" pitchFamily="49" charset="-122"/>
                <a:ea typeface="黑体" panose="02010609060101010101" pitchFamily="49" charset="-122"/>
              </a:rPr>
              <a:t>HONDA”</a:t>
            </a:r>
            <a:r>
              <a:rPr lang="zh-CN" altLang="en-US" sz="2200" dirty="0">
                <a:latin typeface="黑体" panose="02010609060101010101" pitchFamily="49" charset="-122"/>
                <a:ea typeface="黑体" panose="02010609060101010101" pitchFamily="49" charset="-122"/>
              </a:rPr>
              <a:t>商标构成近似商标，容易导致混淆，构成商标侵权。</a:t>
            </a:r>
          </a:p>
          <a:p>
            <a:r>
              <a:rPr lang="zh-CN" altLang="en-US" sz="2200" dirty="0">
                <a:latin typeface="黑体" panose="02010609060101010101" pitchFamily="49" charset="-122"/>
                <a:ea typeface="黑体" panose="02010609060101010101" pitchFamily="49" charset="-122"/>
              </a:rPr>
              <a:t>    二审法院认为，恒胜鑫泰公司、恒胜集团公司所实施的行为是涉外定牌加工行为。恒胜鑫泰公司、恒胜集团公司办理出口的涉案商品全部出口至缅甸，不进入中国市场参与商业活动，中国境内的相关公众不可能接触到该产品，这种使用行为不可能在中国境内起到识别商品来源的作用，并非商标法意义上的商标使用行为，因此不构成侵权。</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43826" y="1111978"/>
            <a:ext cx="10425549" cy="4985472"/>
          </a:xfrm>
        </p:spPr>
        <p:txBody>
          <a:bodyPr/>
          <a:lstStyle/>
          <a:p>
            <a:r>
              <a:rPr lang="zh-CN" altLang="en-US" sz="2400" dirty="0">
                <a:latin typeface="黑体" panose="02010609060101010101" pitchFamily="49" charset="-122"/>
                <a:ea typeface="黑体" panose="02010609060101010101" pitchFamily="49" charset="-122"/>
              </a:rPr>
              <a:t>再审裁判摘要</a:t>
            </a:r>
          </a:p>
          <a:p>
            <a:r>
              <a:rPr lang="zh-CN" altLang="en-US" sz="2400" dirty="0">
                <a:latin typeface="黑体" panose="02010609060101010101" pitchFamily="49" charset="-122"/>
                <a:ea typeface="黑体" panose="02010609060101010101" pitchFamily="49" charset="-122"/>
              </a:rPr>
              <a:t>    广天赛克思公司享有合法的在先字号权和域名权，在涉案商标注册申请日前对其合法拥有的商标、企业字号中文、拼音以及企业名称简称的中文、拼音的使用不具有恶意；在涉案商标申请注册日后，广天赛克思公司经过长期使用，已经使得“赛克思”、“</a:t>
            </a:r>
            <a:r>
              <a:rPr lang="en-US" altLang="zh-CN" sz="2400" dirty="0">
                <a:latin typeface="黑体" panose="02010609060101010101" pitchFamily="49" charset="-122"/>
                <a:ea typeface="黑体" panose="02010609060101010101" pitchFamily="49" charset="-122"/>
              </a:rPr>
              <a:t>SAIKESI”</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saikesi</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等标识具有较高的知名度，即便邵某某对涉案商标享有商标专用权，但是其商标专用权的排斥力因该商标不具知名度而应受到一定的限制，亦无权禁止广天赛克思公司在原有的范围内继续使用。</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5962" y="1191491"/>
            <a:ext cx="10568728" cy="4985472"/>
          </a:xfrm>
        </p:spPr>
        <p:txBody>
          <a:bodyPr>
            <a:normAutofit/>
          </a:bodyPr>
          <a:lstStyle/>
          <a:p>
            <a:r>
              <a:rPr lang="zh-CN" altLang="en-US" sz="2400" dirty="0">
                <a:latin typeface="黑体" panose="02010609060101010101" pitchFamily="49" charset="-122"/>
                <a:ea typeface="黑体" panose="02010609060101010101" pitchFamily="49" charset="-122"/>
              </a:rPr>
              <a:t>（四）商标权用尽</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商标权用尽，又称商标权穷竭，是指经商标权人合法授权的商品首次销售后，他人在对上述商品进行转售的，不构成商标侵权。 尽管</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中并没有明确规定商标权用尽，从司法实践来看，商标权用尽已是商标侵权中的一种重要的抗辩事由。由于立法和司法解释没有规定，商标权用尽的构成要件问题尚存在争议。需要注意的是，商标权用尽仅仅适用于合法获得商品的转售，如果是将旧商品翻新后再次出售则属于商标侵权行为。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46205" y="1191491"/>
            <a:ext cx="10608485" cy="4985472"/>
          </a:xfrm>
        </p:spPr>
        <p:txBody>
          <a:bodyPr>
            <a:normAutofit/>
          </a:bodyPr>
          <a:lstStyle/>
          <a:p>
            <a:pPr algn="just"/>
            <a:r>
              <a:rPr lang="zh-CN" altLang="en-US" sz="2400" dirty="0">
                <a:solidFill>
                  <a:srgbClr val="FF0000"/>
                </a:solidFill>
              </a:rPr>
              <a:t>案例：</a:t>
            </a:r>
            <a:endParaRPr lang="en-US" altLang="zh-CN" sz="2400" dirty="0">
              <a:solidFill>
                <a:srgbClr val="FF0000"/>
              </a:solidFill>
            </a:endParaRPr>
          </a:p>
          <a:p>
            <a:pPr algn="just"/>
            <a:r>
              <a:rPr lang="zh-CN" altLang="en-US" sz="2400" dirty="0"/>
              <a:t>       维多利亚的秘密公司是“</a:t>
            </a:r>
            <a:r>
              <a:rPr lang="en-US" altLang="zh-CN" sz="2400" dirty="0"/>
              <a:t>VICTORIA’S SECRET”</a:t>
            </a:r>
            <a:r>
              <a:rPr lang="zh-CN" altLang="en-US" sz="2400" dirty="0"/>
              <a:t>商标的所有权人，并将“</a:t>
            </a:r>
            <a:r>
              <a:rPr lang="en-US" altLang="zh-CN" sz="2400" dirty="0"/>
              <a:t>VICTORIA’S SECRET”</a:t>
            </a:r>
            <a:r>
              <a:rPr lang="zh-CN" altLang="en-US" sz="2400" dirty="0"/>
              <a:t>商标许可给其母公司</a:t>
            </a:r>
            <a:r>
              <a:rPr lang="en-US" altLang="zh-CN" sz="2400" dirty="0"/>
              <a:t>LBI</a:t>
            </a:r>
            <a:r>
              <a:rPr lang="zh-CN" altLang="en-US" sz="2400" dirty="0"/>
              <a:t>公司使用。锦天公司在其专柜销售了带有“</a:t>
            </a:r>
            <a:r>
              <a:rPr lang="en-US" altLang="zh-CN" sz="2400" dirty="0"/>
              <a:t>VICTORIA’S SECRET”</a:t>
            </a:r>
            <a:r>
              <a:rPr lang="zh-CN" altLang="en-US" sz="2400" dirty="0"/>
              <a:t>商标的内衣服饰。经查，这些内衣服饰系被告委托案外人宁波亿泰公司代理自美国进口，上述被控侵权商品系来源于</a:t>
            </a:r>
            <a:r>
              <a:rPr lang="en-US" altLang="zh-CN" sz="2400" dirty="0"/>
              <a:t>LBI</a:t>
            </a:r>
            <a:r>
              <a:rPr lang="zh-CN" altLang="en-US" sz="2400" dirty="0"/>
              <a:t>公司。维多利亚的秘密公司以锦天公司侵犯商标权为由提起诉讼。</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96063" y="1191491"/>
            <a:ext cx="10258627" cy="4064321"/>
          </a:xfrm>
        </p:spPr>
        <p:txBody>
          <a:bodyPr/>
          <a:lstStyle/>
          <a:p>
            <a:r>
              <a:rPr lang="zh-CN" altLang="en-US" sz="2400" dirty="0">
                <a:latin typeface="黑体" panose="02010609060101010101" pitchFamily="49" charset="-122"/>
                <a:ea typeface="黑体" panose="02010609060101010101" pitchFamily="49" charset="-122"/>
              </a:rPr>
              <a:t>裁判摘要</a:t>
            </a:r>
          </a:p>
          <a:p>
            <a:r>
              <a:rPr lang="zh-CN" altLang="en-US" sz="2400" dirty="0">
                <a:latin typeface="黑体" panose="02010609060101010101" pitchFamily="49" charset="-122"/>
                <a:ea typeface="黑体" panose="02010609060101010101" pitchFamily="49" charset="-122"/>
              </a:rPr>
              <a:t>    被告销售的商品是从</a:t>
            </a:r>
            <a:r>
              <a:rPr lang="en-US" altLang="zh-CN" sz="2400" dirty="0">
                <a:latin typeface="黑体" panose="02010609060101010101" pitchFamily="49" charset="-122"/>
                <a:ea typeface="黑体" panose="02010609060101010101" pitchFamily="49" charset="-122"/>
              </a:rPr>
              <a:t>LBI</a:t>
            </a:r>
            <a:r>
              <a:rPr lang="zh-CN" altLang="en-US" sz="2400" dirty="0">
                <a:latin typeface="黑体" panose="02010609060101010101" pitchFamily="49" charset="-122"/>
                <a:ea typeface="黑体" panose="02010609060101010101" pitchFamily="49" charset="-122"/>
              </a:rPr>
              <a:t>公司处购买并通过正规渠道进口的正牌商品，并非假冒商品，被告在销售商品的过程中在商品吊牌、衣架、包装袋、宣传册上使用原告涉案注册商标的行为不会造成相关公众对商品来源的混淆误认。被告向零售商销售被控侵权商品的行为不构成侵害原告的注册商标专用权。</a:t>
            </a:r>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a:solidFill>
                  <a:srgbClr val="FF0000"/>
                </a:solidFill>
                <a:latin typeface="黑体" panose="02010609060101010101" pitchFamily="49" charset="-122"/>
                <a:ea typeface="黑体" panose="02010609060101010101" pitchFamily="49" charset="-122"/>
              </a:rPr>
              <a:t>商标平行进口</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对商标平行进口的态度，取决于商标权用尽范围标准的选择：采用国内用尽说则通常会得出反对平行进口的结论；采用国际用尽说则通常会得出赞同平行进口的结论。 </a:t>
            </a:r>
            <a:r>
              <a:rPr lang="en-US" altLang="zh-CN" sz="2000" dirty="0">
                <a:latin typeface="黑体" panose="02010609060101010101" pitchFamily="49" charset="-122"/>
                <a:ea typeface="黑体" panose="02010609060101010101" pitchFamily="49" charset="-122"/>
              </a:rPr>
              <a:t>TRIPs</a:t>
            </a:r>
            <a:r>
              <a:rPr lang="zh-CN" altLang="en-US" sz="2000" dirty="0">
                <a:latin typeface="黑体" panose="02010609060101010101" pitchFamily="49" charset="-122"/>
                <a:ea typeface="黑体" panose="02010609060101010101" pitchFamily="49" charset="-122"/>
              </a:rPr>
              <a:t>协议允许各成员国自行制定权利用尽的政策， 导致各国对该问的态度不一。</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目前我国商标法的立法和司法实践对于上述问题并未给出直接的回答。上述“维多利亚的秘密”案实际上是采用了国际用尽标准，肯定了平行进口的合法性。在司法实践中，关于平行进口的处理还有另外一种思路，即从是否损害商标功能入手进行分析。在“法国大酒库股份公司因与慕醍国际贸易</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天津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有限公司侵害商标权纠纷案”中，天津市高院认为，只要进口商品没有经过任何加工、改动，仅仅以原有的包装销售，依法合理标注相关信息，不会导致消费者的混淆误认，其行为就不构成对商标权的侵害。 上述思路适用于国内外商标权为同一主体享有的情形，对于国内外商标分属不同主体的情形，似乎再难以得出不构成侵权的结论。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rPr>
              <a:t>驰名商标的法律保护</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 name="矩形 6"/>
          <p:cNvSpPr/>
          <p:nvPr/>
        </p:nvSpPr>
        <p:spPr>
          <a:xfrm>
            <a:off x="931626" y="964781"/>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一、驰名商标的概念及其认定</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
        <p:nvSpPr>
          <p:cNvPr id="6" name="文本框 5"/>
          <p:cNvSpPr txBox="1"/>
          <p:nvPr/>
        </p:nvSpPr>
        <p:spPr>
          <a:xfrm>
            <a:off x="2258169" y="1602058"/>
            <a:ext cx="9675212" cy="4747133"/>
          </a:xfrm>
          <a:prstGeom prst="rect">
            <a:avLst/>
          </a:prstGeom>
          <a:noFill/>
        </p:spPr>
        <p:txBody>
          <a:bodyPr wrap="square">
            <a:spAutoFit/>
          </a:bodyPr>
          <a:lstStyle/>
          <a:p>
            <a:pPr>
              <a:lnSpc>
                <a:spcPct val="120000"/>
              </a:lnSpc>
              <a:spcBef>
                <a:spcPts val="1000"/>
              </a:spcBef>
            </a:pPr>
            <a:r>
              <a:rPr lang="zh-CN" altLang="en-US" sz="2000" dirty="0">
                <a:latin typeface="黑体" panose="02010609060101010101" pitchFamily="49" charset="-122"/>
                <a:ea typeface="黑体" panose="02010609060101010101" pitchFamily="49" charset="-122"/>
              </a:rPr>
              <a:t>    驰名商标是在</a:t>
            </a:r>
            <a:r>
              <a:rPr lang="zh-CN" altLang="en-US" sz="2000" dirty="0">
                <a:solidFill>
                  <a:srgbClr val="FF0000"/>
                </a:solidFill>
                <a:latin typeface="黑体" panose="02010609060101010101" pitchFamily="49" charset="-122"/>
                <a:ea typeface="黑体" panose="02010609060101010101" pitchFamily="49" charset="-122"/>
              </a:rPr>
              <a:t>中国境内</a:t>
            </a:r>
            <a:r>
              <a:rPr lang="zh-CN" altLang="en-US" sz="2000" dirty="0">
                <a:latin typeface="黑体" panose="02010609060101010101" pitchFamily="49" charset="-122"/>
                <a:ea typeface="黑体" panose="02010609060101010101" pitchFamily="49" charset="-122"/>
              </a:rPr>
              <a:t>为相关公众所熟知的商标。</a:t>
            </a:r>
            <a:endParaRPr lang="en-US" altLang="zh-CN" sz="2000" dirty="0">
              <a:latin typeface="黑体" panose="02010609060101010101" pitchFamily="49" charset="-122"/>
              <a:ea typeface="黑体" panose="02010609060101010101" pitchFamily="49" charset="-122"/>
            </a:endParaRPr>
          </a:p>
          <a:p>
            <a:pPr>
              <a:lnSpc>
                <a:spcPct val="120000"/>
              </a:lnSpc>
              <a:spcBef>
                <a:spcPts val="1000"/>
              </a:spcBef>
            </a:pPr>
            <a:r>
              <a:rPr lang="zh-CN" altLang="en-US" sz="2000" dirty="0">
                <a:latin typeface="黑体" panose="02010609060101010101" pitchFamily="49" charset="-122"/>
                <a:ea typeface="黑体" panose="02010609060101010101" pitchFamily="49" charset="-122"/>
              </a:rPr>
              <a:t>    （一）驰名商标的认定方式</a:t>
            </a:r>
            <a:endParaRPr lang="en-US" altLang="zh-CN" sz="2000" dirty="0">
              <a:latin typeface="黑体" panose="02010609060101010101" pitchFamily="49" charset="-122"/>
              <a:ea typeface="黑体" panose="02010609060101010101" pitchFamily="49" charset="-122"/>
            </a:endParaRPr>
          </a:p>
          <a:p>
            <a:pPr>
              <a:lnSpc>
                <a:spcPct val="120000"/>
              </a:lnSpc>
              <a:spcBef>
                <a:spcPts val="1000"/>
              </a:spcBef>
            </a:pPr>
            <a:r>
              <a:rPr lang="zh-CN" altLang="en-US" sz="2000" dirty="0">
                <a:latin typeface="黑体" panose="02010609060101010101" pitchFamily="49" charset="-122"/>
                <a:ea typeface="黑体" panose="02010609060101010101" pitchFamily="49" charset="-122"/>
              </a:rPr>
              <a:t>    驰名商标应当根据当事人的请求，作为处理涉及商标案件需要认定的事实进行认定。    </a:t>
            </a:r>
            <a:endParaRPr lang="en-US" altLang="zh-CN" sz="2000" dirty="0">
              <a:latin typeface="黑体" panose="02010609060101010101" pitchFamily="49" charset="-122"/>
              <a:ea typeface="黑体" panose="02010609060101010101" pitchFamily="49" charset="-122"/>
            </a:endParaRPr>
          </a:p>
          <a:p>
            <a:pPr>
              <a:lnSpc>
                <a:spcPct val="120000"/>
              </a:lnSpc>
              <a:spcBef>
                <a:spcPts val="1000"/>
              </a:spcBef>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在商标注册审查、工商行政管理部门查处商标违法案件过程中，当事人依照商标法第十三条规定主张权利的，</a:t>
            </a:r>
            <a:r>
              <a:rPr lang="zh-CN" altLang="en-US" sz="2000" dirty="0">
                <a:solidFill>
                  <a:srgbClr val="FF0000"/>
                </a:solidFill>
                <a:latin typeface="黑体" panose="02010609060101010101" pitchFamily="49" charset="-122"/>
                <a:ea typeface="黑体" panose="02010609060101010101" pitchFamily="49" charset="-122"/>
              </a:rPr>
              <a:t>商标局</a:t>
            </a:r>
            <a:r>
              <a:rPr lang="zh-CN" altLang="en-US" sz="2000" dirty="0">
                <a:latin typeface="黑体" panose="02010609060101010101" pitchFamily="49" charset="-122"/>
                <a:ea typeface="黑体" panose="02010609060101010101" pitchFamily="49" charset="-122"/>
              </a:rPr>
              <a:t>根据审查、处理案件的需要，可以对商标驰名情况作出认定。</a:t>
            </a:r>
          </a:p>
          <a:p>
            <a:pPr>
              <a:lnSpc>
                <a:spcPct val="120000"/>
              </a:lnSpc>
              <a:spcBef>
                <a:spcPts val="1000"/>
              </a:spcBef>
            </a:pPr>
            <a:r>
              <a:rPr lang="zh-CN" altLang="en-US" sz="2000" dirty="0">
                <a:latin typeface="黑体" panose="02010609060101010101" pitchFamily="49" charset="-122"/>
                <a:ea typeface="黑体" panose="02010609060101010101" pitchFamily="49" charset="-122"/>
              </a:rPr>
              <a:t>　　在商标争议处理过程中，当事人依照商标法第十三条规定主张权利的，</a:t>
            </a:r>
            <a:r>
              <a:rPr lang="zh-CN" altLang="en-US" sz="2000" dirty="0">
                <a:solidFill>
                  <a:srgbClr val="FF0000"/>
                </a:solidFill>
                <a:latin typeface="黑体" panose="02010609060101010101" pitchFamily="49" charset="-122"/>
                <a:ea typeface="黑体" panose="02010609060101010101" pitchFamily="49" charset="-122"/>
              </a:rPr>
              <a:t>商标评审委员会</a:t>
            </a:r>
            <a:r>
              <a:rPr lang="zh-CN" altLang="en-US" sz="2000" dirty="0">
                <a:latin typeface="黑体" panose="02010609060101010101" pitchFamily="49" charset="-122"/>
                <a:ea typeface="黑体" panose="02010609060101010101" pitchFamily="49" charset="-122"/>
              </a:rPr>
              <a:t>根据处理案件的需要，可以对商标驰名情况作出认定。</a:t>
            </a:r>
          </a:p>
          <a:p>
            <a:pPr>
              <a:lnSpc>
                <a:spcPct val="120000"/>
              </a:lnSpc>
              <a:spcBef>
                <a:spcPts val="1000"/>
              </a:spcBef>
            </a:pPr>
            <a:r>
              <a:rPr lang="zh-CN" altLang="en-US" sz="2000" dirty="0">
                <a:latin typeface="黑体" panose="02010609060101010101" pitchFamily="49" charset="-122"/>
                <a:ea typeface="黑体" panose="02010609060101010101" pitchFamily="49" charset="-122"/>
              </a:rPr>
              <a:t>　　在商标民事、行政案件审理过程中，当事人依照商标法第十三条规定主张权利的，最高人民法院指定的人民</a:t>
            </a:r>
            <a:r>
              <a:rPr lang="zh-CN" altLang="en-US" sz="2000" dirty="0">
                <a:solidFill>
                  <a:srgbClr val="FF0000"/>
                </a:solidFill>
                <a:latin typeface="黑体" panose="02010609060101010101" pitchFamily="49" charset="-122"/>
                <a:ea typeface="黑体" panose="02010609060101010101" pitchFamily="49" charset="-122"/>
              </a:rPr>
              <a:t>法院</a:t>
            </a:r>
            <a:r>
              <a:rPr lang="zh-CN" altLang="en-US" sz="2000" dirty="0">
                <a:latin typeface="黑体" panose="02010609060101010101" pitchFamily="49" charset="-122"/>
                <a:ea typeface="黑体" panose="02010609060101010101" pitchFamily="49" charset="-122"/>
              </a:rPr>
              <a:t>根据审理案件的需要，可以对商标驰名情况作出认定。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1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6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93629" y="1477738"/>
            <a:ext cx="9422295" cy="4167688"/>
          </a:xfrm>
        </p:spPr>
        <p:txBody>
          <a:bodyPr>
            <a:normAutofit/>
          </a:bodyPr>
          <a:lstStyle/>
          <a:p>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双轨制</a:t>
            </a:r>
            <a:r>
              <a:rPr lang="zh-CN" altLang="en-US" sz="2400" dirty="0">
                <a:latin typeface="黑体" panose="02010609060101010101" pitchFamily="49" charset="-122"/>
                <a:ea typeface="黑体" panose="02010609060101010101" pitchFamily="49" charset="-122"/>
              </a:rPr>
              <a:t>：商标行政机关和司法机关都可以认定驰名商标。 </a:t>
            </a:r>
          </a:p>
          <a:p>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被动认定</a:t>
            </a:r>
            <a:r>
              <a:rPr lang="zh-CN" altLang="en-US" sz="2400" dirty="0">
                <a:latin typeface="黑体" panose="02010609060101010101" pitchFamily="49" charset="-122"/>
                <a:ea typeface="黑体" panose="02010609060101010101" pitchFamily="49" charset="-122"/>
              </a:rPr>
              <a:t>：商标局和人民法院可以根据当事人的请求对所涉商标是否为驰名商标进行认定。    </a:t>
            </a:r>
          </a:p>
          <a:p>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个案认定</a:t>
            </a:r>
            <a:r>
              <a:rPr lang="zh-CN" altLang="en-US" sz="2400" dirty="0">
                <a:latin typeface="黑体" panose="02010609060101010101" pitchFamily="49" charset="-122"/>
                <a:ea typeface="黑体" panose="02010609060101010101" pitchFamily="49" charset="-122"/>
              </a:rPr>
              <a:t>：对驰名商标的认定效力应仅限于个案，即认定驰名商标的目的是判断在具体案件中他人的使用是否构成侵权。</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生产、经营者不得将“驰名商标”字样用于商品、商品包装或者容器上，或者用于广告宣传、展览以及其他商业活动中。</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endParaRPr>
          </a:p>
        </p:txBody>
      </p:sp>
      <p:sp>
        <p:nvSpPr>
          <p:cNvPr id="9" name="PA_文本框 3"/>
          <p:cNvSpPr txBox="1"/>
          <p:nvPr>
            <p:custDataLst>
              <p:tags r:id="rId1"/>
            </p:custDataLst>
          </p:nvPr>
        </p:nvSpPr>
        <p:spPr>
          <a:xfrm>
            <a:off x="2130951" y="1232541"/>
            <a:ext cx="9851666" cy="47291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（二）认定驰名商标的考量因素</a:t>
            </a:r>
            <a:endPar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商标法</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第</a:t>
            </a:r>
            <a:r>
              <a:rPr lang="en-US" altLang="zh-CN" sz="2000" dirty="0">
                <a:solidFill>
                  <a:prstClr val="black"/>
                </a:solidFill>
                <a:latin typeface="黑体" panose="02010609060101010101" pitchFamily="49" charset="-122"/>
                <a:ea typeface="黑体" panose="02010609060101010101" pitchFamily="49" charset="-122"/>
              </a:rPr>
              <a:t>14</a:t>
            </a:r>
            <a:r>
              <a:rPr lang="zh-CN" altLang="en-US" sz="2000" dirty="0">
                <a:solidFill>
                  <a:prstClr val="black"/>
                </a:solidFill>
                <a:latin typeface="黑体" panose="02010609060101010101" pitchFamily="49" charset="-122"/>
                <a:ea typeface="黑体" panose="02010609060101010101" pitchFamily="49" charset="-122"/>
              </a:rPr>
              <a:t>条规定，认定驰名商标应考虑下列因素：</a:t>
            </a:r>
            <a:endParaRPr lang="en-US" altLang="zh-CN" sz="20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）相关公众对该商标的知晓程度；</a:t>
            </a:r>
            <a:endParaRPr lang="en-US" altLang="zh-CN" sz="20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）该商标使用的持续时间；</a:t>
            </a:r>
            <a:endParaRPr lang="en-US" altLang="zh-CN" sz="20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）该商标的任何宣传工作的持续时间、程度和地理范围；</a:t>
            </a:r>
            <a:endParaRPr lang="en-US" altLang="zh-CN" sz="20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4</a:t>
            </a:r>
            <a:r>
              <a:rPr lang="zh-CN" altLang="en-US" sz="2000" dirty="0">
                <a:solidFill>
                  <a:prstClr val="black"/>
                </a:solidFill>
                <a:latin typeface="黑体" panose="02010609060101010101" pitchFamily="49" charset="-122"/>
                <a:ea typeface="黑体" panose="02010609060101010101" pitchFamily="49" charset="-122"/>
              </a:rPr>
              <a:t>）该商标作为驰名商标受保护的记录；</a:t>
            </a:r>
            <a:endParaRPr lang="en-US" altLang="zh-CN" sz="2000" dirty="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5</a:t>
            </a:r>
            <a:r>
              <a:rPr lang="zh-CN" altLang="en-US" sz="2000" dirty="0">
                <a:solidFill>
                  <a:prstClr val="black"/>
                </a:solidFill>
                <a:latin typeface="黑体" panose="02010609060101010101" pitchFamily="49" charset="-122"/>
                <a:ea typeface="黑体" panose="02010609060101010101" pitchFamily="49" charset="-122"/>
              </a:rPr>
              <a:t>）该商标驰名的其他因素。</a:t>
            </a:r>
            <a:endParaRPr lang="en-US" altLang="zh-CN" sz="2000" dirty="0">
              <a:solidFill>
                <a:prstClr val="black"/>
              </a:solidFill>
              <a:latin typeface="黑体" panose="02010609060101010101" pitchFamily="49" charset="-122"/>
              <a:ea typeface="黑体" panose="02010609060101010101" pitchFamily="49" charset="-122"/>
            </a:endParaRPr>
          </a:p>
          <a:p>
            <a:pPr lvl="0">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    人民法院认定商标是否驰名，应当以证明其驰名的事实为依据，综合考虑商标法第十四条第一款规定的各项因素，但是根据案件具体情况无需考虑该条规定的全部因素即足以认定商标驰名的情形除外。</a:t>
            </a:r>
            <a:endPar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0890" y="1191491"/>
            <a:ext cx="10393800" cy="4985472"/>
          </a:xfrm>
        </p:spPr>
        <p:txBody>
          <a:bodyPr>
            <a:normAutofit fontScale="70000" lnSpcReduction="20000"/>
          </a:bodyPr>
          <a:lstStyle/>
          <a:p>
            <a:r>
              <a:rPr lang="zh-CN" altLang="en-US" dirty="0"/>
              <a:t>       当事人主张商标驰名的，应当根据案件具体情况，提供下列证据，证明被诉侵犯商标权或者不正当竞争行为发生时，其商标已属驰名：</a:t>
            </a:r>
          </a:p>
          <a:p>
            <a:r>
              <a:rPr lang="zh-CN" altLang="en-US" dirty="0"/>
              <a:t>　　（一）使用该商标的商品的市场份额、销售区域、利税等；</a:t>
            </a:r>
          </a:p>
          <a:p>
            <a:r>
              <a:rPr lang="zh-CN" altLang="en-US" dirty="0"/>
              <a:t>　　（二）该商标的持续使用时间；</a:t>
            </a:r>
          </a:p>
          <a:p>
            <a:r>
              <a:rPr lang="zh-CN" altLang="en-US" dirty="0"/>
              <a:t>　　（三）该商标的宣传或者促销活动的方式、持续时间、程度、资金投入和地域范围；</a:t>
            </a:r>
          </a:p>
          <a:p>
            <a:r>
              <a:rPr lang="zh-CN" altLang="en-US" dirty="0"/>
              <a:t>　　（四）该商标曾被作为驰名商标受保护的记录；</a:t>
            </a:r>
          </a:p>
          <a:p>
            <a:r>
              <a:rPr lang="zh-CN" altLang="en-US" dirty="0"/>
              <a:t>　　（五）该商标享有的市场声誉；</a:t>
            </a:r>
          </a:p>
          <a:p>
            <a:r>
              <a:rPr lang="zh-CN" altLang="en-US" dirty="0"/>
              <a:t>　　（六）证明该商标已属驰名的其他事实。</a:t>
            </a:r>
          </a:p>
          <a:p>
            <a:r>
              <a:rPr lang="zh-CN" altLang="en-US" dirty="0"/>
              <a:t>　　前款所涉及的商标使用的时间、范围、方式等，包括其核准注册前持续使用的情形。</a:t>
            </a:r>
          </a:p>
          <a:p>
            <a:r>
              <a:rPr lang="zh-CN" altLang="en-US" dirty="0"/>
              <a:t>　　对于商标使用时间长短、行业排名、市场调查报告、市场价值评估报告、是否曾被认定为著名商标等证据，人民法院应当结合认定商标驰名的其他证据，客观、全面地进行审查。</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88935" y="1191491"/>
            <a:ext cx="10123136" cy="4985472"/>
          </a:xfrm>
        </p:spPr>
        <p:txBody>
          <a:bodyPr/>
          <a:lstStyle/>
          <a:p>
            <a:r>
              <a:rPr lang="zh-CN" altLang="en-US" dirty="0">
                <a:latin typeface="黑体" panose="02010609060101010101" pitchFamily="49" charset="-122"/>
                <a:ea typeface="黑体" panose="02010609060101010101" pitchFamily="49" charset="-122"/>
              </a:rPr>
              <a:t>    商标持有人依照商标法第十三条规定请求驰名商标保护的，应当提交其商标构成驰名商标的证据材料。商标局、商标评审委员会应当依照商标法第十四条的规定，根据审查、处理案件的需要以及当事人提交的证据材料，对其商标驰名情况作出认定。</a:t>
            </a:r>
            <a:endParaRPr lang="en-US" altLang="zh-CN" dirty="0">
              <a:latin typeface="黑体" panose="02010609060101010101" pitchFamily="49" charset="-122"/>
              <a:ea typeface="黑体" panose="02010609060101010101" pitchFamily="49" charset="-122"/>
            </a:endParaRPr>
          </a:p>
          <a:p>
            <a:r>
              <a:rPr lang="en-US" altLang="zh-CN" sz="2000" dirty="0"/>
              <a:t>                                                                                  ——《</a:t>
            </a:r>
            <a:r>
              <a:rPr lang="zh-CN" altLang="en-US" sz="2000" dirty="0"/>
              <a:t>商标法实施条例</a:t>
            </a:r>
            <a:r>
              <a:rPr lang="en-US" altLang="zh-CN" sz="2000" dirty="0"/>
              <a:t>》</a:t>
            </a:r>
            <a:r>
              <a:rPr lang="zh-CN" altLang="en-US" sz="2000" dirty="0"/>
              <a:t>第</a:t>
            </a:r>
            <a:r>
              <a:rPr lang="en-US" altLang="zh-CN" sz="2000" dirty="0"/>
              <a:t>3</a:t>
            </a:r>
            <a:r>
              <a:rPr lang="zh-CN" altLang="en-US" sz="2000" dirty="0"/>
              <a:t>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34602" y="1191491"/>
            <a:ext cx="9692640" cy="4985472"/>
          </a:xfrm>
        </p:spPr>
        <p:txBody>
          <a:bodyPr/>
          <a:lstStyle/>
          <a:p>
            <a:r>
              <a:rPr lang="zh-CN" altLang="en-US" sz="2000" dirty="0">
                <a:latin typeface="黑体" panose="02010609060101010101" pitchFamily="49" charset="-122"/>
                <a:ea typeface="黑体" panose="02010609060101010101" pitchFamily="49" charset="-122"/>
              </a:rPr>
              <a:t>再审裁判摘要</a:t>
            </a:r>
          </a:p>
          <a:p>
            <a:r>
              <a:rPr lang="zh-CN" altLang="en-US" sz="2000" dirty="0">
                <a:latin typeface="黑体" panose="02010609060101010101" pitchFamily="49" charset="-122"/>
                <a:ea typeface="黑体" panose="02010609060101010101" pitchFamily="49" charset="-122"/>
              </a:rPr>
              <a:t>    商标使用行为应当作整体解释，不应该割裂开来只看某个环节，在生产制造或者加工的产品上以标注方式或者其他方式使用商标，只要具备区别商品来源的可能性，就应当认定为属于商标使用。涉案商品虽全部销往国外，但是中国相关公众仍然有接触的可能性， 从而具备区别商品来源的可能性，因此被控行为属于商标使用。被告通过突出使用“</a:t>
            </a:r>
            <a:r>
              <a:rPr lang="en-US" altLang="zh-CN" sz="2000" dirty="0">
                <a:latin typeface="黑体" panose="02010609060101010101" pitchFamily="49" charset="-122"/>
                <a:ea typeface="黑体" panose="02010609060101010101" pitchFamily="49" charset="-122"/>
              </a:rPr>
              <a:t>HONDA”</a:t>
            </a:r>
            <a:r>
              <a:rPr lang="zh-CN" altLang="en-US" sz="2000" dirty="0">
                <a:latin typeface="黑体" panose="02010609060101010101" pitchFamily="49" charset="-122"/>
                <a:ea typeface="黑体" panose="02010609060101010101" pitchFamily="49" charset="-122"/>
              </a:rPr>
              <a:t>的方式已经与本田株式会的商标构成近似商标，容易导致相关公众混淆，构成商标侵权。</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3282" y="1056319"/>
            <a:ext cx="10131407" cy="4985472"/>
          </a:xfrm>
        </p:spPr>
        <p:txBody>
          <a:bodyPr>
            <a:normAutofit fontScale="62500" lnSpcReduction="20000"/>
          </a:bodyPr>
          <a:lstStyle/>
          <a:p>
            <a:pPr lvl="0" algn="ctr">
              <a:lnSpc>
                <a:spcPct val="150000"/>
              </a:lnSpc>
            </a:pPr>
            <a:r>
              <a:rPr lang="zh-CN" altLang="en-US" sz="4500" dirty="0">
                <a:solidFill>
                  <a:srgbClr val="D9793F"/>
                </a:solidFill>
                <a:latin typeface="华文中宋" panose="02010600040101010101" pitchFamily="2" charset="-122"/>
                <a:ea typeface="华文中宋" panose="02010600040101010101" pitchFamily="2" charset="-122"/>
              </a:rPr>
              <a:t>二、驰名商标的特殊保护</a:t>
            </a:r>
            <a:endParaRPr lang="en-US" altLang="zh-CN" sz="4500" dirty="0">
              <a:solidFill>
                <a:srgbClr val="D9793F"/>
              </a:solidFill>
              <a:latin typeface="华文中宋" panose="02010600040101010101" pitchFamily="2" charset="-122"/>
              <a:ea typeface="华文中宋" panose="02010600040101010101" pitchFamily="2" charset="-122"/>
            </a:endParaRPr>
          </a:p>
          <a:p>
            <a:pPr lvl="0">
              <a:lnSpc>
                <a:spcPct val="150000"/>
              </a:lnSpc>
            </a:pPr>
            <a:r>
              <a:rPr lang="zh-CN" altLang="en-US" sz="3200" dirty="0">
                <a:latin typeface="黑体" panose="02010609060101010101" pitchFamily="49" charset="-122"/>
                <a:ea typeface="黑体" panose="02010609060101010101" pitchFamily="49" charset="-122"/>
              </a:rPr>
              <a:t>    （一）对未注册的驰名商标禁止“</a:t>
            </a:r>
            <a:r>
              <a:rPr lang="zh-CN" altLang="en-US" sz="3200" dirty="0">
                <a:solidFill>
                  <a:srgbClr val="FF0000"/>
                </a:solidFill>
                <a:latin typeface="黑体" panose="02010609060101010101" pitchFamily="49" charset="-122"/>
                <a:ea typeface="黑体" panose="02010609060101010101" pitchFamily="49" charset="-122"/>
              </a:rPr>
              <a:t>同类混淆</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a:p>
            <a:pPr lvl="0">
              <a:lnSpc>
                <a:spcPct val="150000"/>
              </a:lnSpc>
            </a:pPr>
            <a:r>
              <a:rPr lang="zh-CN" altLang="en-US" sz="3200" dirty="0">
                <a:latin typeface="黑体" panose="02010609060101010101" pitchFamily="49" charset="-122"/>
                <a:ea typeface="黑体" panose="02010609060101010101" pitchFamily="49" charset="-122"/>
              </a:rPr>
              <a:t>    就相同或者类似商品申请注册的商标是复制、摹仿或者翻译他人未在中国注册的驰名商标，容易导致混淆的，不予注册并禁止使用。</a:t>
            </a:r>
            <a:endParaRPr lang="en-US" altLang="zh-CN" sz="3200" dirty="0">
              <a:latin typeface="黑体" panose="02010609060101010101" pitchFamily="49" charset="-122"/>
              <a:ea typeface="黑体" panose="02010609060101010101" pitchFamily="49" charset="-122"/>
            </a:endParaRPr>
          </a:p>
          <a:p>
            <a:pPr lvl="0">
              <a:lnSpc>
                <a:spcPct val="150000"/>
              </a:lnSpc>
            </a:pPr>
            <a:r>
              <a:rPr lang="en-US" altLang="zh-CN" sz="28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商标法</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第</a:t>
            </a:r>
            <a:r>
              <a:rPr lang="en-US" altLang="zh-CN" sz="2600" dirty="0">
                <a:latin typeface="黑体" panose="02010609060101010101" pitchFamily="49" charset="-122"/>
                <a:ea typeface="黑体" panose="02010609060101010101" pitchFamily="49" charset="-122"/>
              </a:rPr>
              <a:t>13</a:t>
            </a:r>
            <a:r>
              <a:rPr lang="zh-CN" altLang="en-US" sz="2600" dirty="0">
                <a:latin typeface="黑体" panose="02010609060101010101" pitchFamily="49" charset="-122"/>
                <a:ea typeface="黑体" panose="02010609060101010101" pitchFamily="49" charset="-122"/>
              </a:rPr>
              <a:t>条第</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款</a:t>
            </a:r>
            <a:endParaRPr lang="en-US" altLang="zh-CN" sz="2600" dirty="0">
              <a:latin typeface="黑体" panose="02010609060101010101" pitchFamily="49" charset="-122"/>
              <a:ea typeface="黑体" panose="02010609060101010101" pitchFamily="49" charset="-122"/>
            </a:endParaRPr>
          </a:p>
          <a:p>
            <a:pPr lvl="0">
              <a:lnSpc>
                <a:spcPct val="150000"/>
              </a:lnSpc>
            </a:pPr>
            <a:r>
              <a:rPr lang="zh-CN" altLang="en-US" sz="3400" dirty="0">
                <a:latin typeface="黑体" panose="02010609060101010101" pitchFamily="49" charset="-122"/>
                <a:ea typeface="黑体" panose="02010609060101010101" pitchFamily="49" charset="-122"/>
              </a:rPr>
              <a:t>    足以使相关公众对使用驰名商标和被诉商标的商品来源产生误认，或者足以使相关公众认为使用驰名商标和被诉商标的经营者之间具有许可使用、关联企业关系等特定联系的，属于商标法第十三条第二款规定的“容易导致混淆”。</a:t>
            </a:r>
            <a:endParaRPr lang="en-US" altLang="zh-CN" sz="3400" dirty="0">
              <a:latin typeface="黑体" panose="02010609060101010101" pitchFamily="49" charset="-122"/>
              <a:ea typeface="黑体" panose="02010609060101010101" pitchFamily="49" charset="-122"/>
            </a:endParaRPr>
          </a:p>
          <a:p>
            <a:pPr lvl="0">
              <a:lnSpc>
                <a:spcPct val="150000"/>
              </a:lnSpc>
            </a:pPr>
            <a:r>
              <a:rPr lang="en-US" altLang="zh-CN" sz="34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最高院</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驰名商标保护解释</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第</a:t>
            </a:r>
            <a:r>
              <a:rPr lang="en-US" altLang="zh-CN" sz="2600" dirty="0">
                <a:latin typeface="黑体" panose="02010609060101010101" pitchFamily="49" charset="-122"/>
                <a:ea typeface="黑体" panose="02010609060101010101" pitchFamily="49" charset="-122"/>
              </a:rPr>
              <a:t>9</a:t>
            </a:r>
            <a:r>
              <a:rPr lang="zh-CN" altLang="en-US" sz="2600" dirty="0">
                <a:latin typeface="黑体" panose="02010609060101010101" pitchFamily="49" charset="-122"/>
                <a:ea typeface="黑体" panose="02010609060101010101" pitchFamily="49" charset="-122"/>
              </a:rPr>
              <a:t>条</a:t>
            </a:r>
            <a:endParaRPr lang="en-US" altLang="zh-CN" sz="2600" dirty="0">
              <a:latin typeface="黑体" panose="02010609060101010101" pitchFamily="49" charset="-122"/>
              <a:ea typeface="黑体" panose="02010609060101010101" pitchFamily="49" charset="-122"/>
            </a:endParaRPr>
          </a:p>
          <a:p>
            <a:pPr lvl="0">
              <a:lnSpc>
                <a:spcPct val="150000"/>
              </a:lnSpc>
            </a:pPr>
            <a:r>
              <a:rPr lang="zh-CN" altLang="en-US" sz="3200" dirty="0">
                <a:latin typeface="黑体" panose="02010609060101010101" pitchFamily="49" charset="-122"/>
                <a:ea typeface="黑体" panose="02010609060101010101" pitchFamily="49" charset="-122"/>
              </a:rPr>
              <a:t>    </a:t>
            </a:r>
            <a:endParaRPr lang="en-US" altLang="zh-CN" sz="2600" dirty="0">
              <a:latin typeface="黑体" panose="02010609060101010101" pitchFamily="49" charset="-122"/>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45919" y="1111978"/>
            <a:ext cx="9788057" cy="4985472"/>
          </a:xfrm>
        </p:spPr>
        <p:txBody>
          <a:bodyPr>
            <a:normAutofit fontScale="85000" lnSpcReduction="10000"/>
          </a:bodyPr>
          <a:lstStyle/>
          <a:p>
            <a:pPr lvl="0">
              <a:lnSpc>
                <a:spcPct val="150000"/>
              </a:lnSpc>
            </a:pPr>
            <a:r>
              <a:rPr lang="zh-CN" altLang="en-US" sz="2400" dirty="0">
                <a:latin typeface="黑体" panose="02010609060101010101" pitchFamily="49" charset="-122"/>
                <a:ea typeface="黑体" panose="02010609060101010101" pitchFamily="49" charset="-122"/>
              </a:rPr>
              <a:t>（二）对已注册的驰名商标禁止“</a:t>
            </a:r>
            <a:r>
              <a:rPr lang="zh-CN" altLang="en-US" sz="2400" dirty="0">
                <a:solidFill>
                  <a:srgbClr val="FF0000"/>
                </a:solidFill>
                <a:latin typeface="黑体" panose="02010609060101010101" pitchFamily="49" charset="-122"/>
                <a:ea typeface="黑体" panose="02010609060101010101" pitchFamily="49" charset="-122"/>
              </a:rPr>
              <a:t>跨类混淆</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lvl="0">
              <a:lnSpc>
                <a:spcPct val="150000"/>
              </a:lnSpc>
            </a:pPr>
            <a:r>
              <a:rPr lang="zh-CN" altLang="en-US" sz="2400" dirty="0">
                <a:latin typeface="黑体" panose="02010609060101010101" pitchFamily="49" charset="-122"/>
                <a:ea typeface="黑体" panose="02010609060101010101" pitchFamily="49" charset="-122"/>
              </a:rPr>
              <a:t>    就不相同或者不相类似商品申请注册的商标是复制、摹仿或者翻译他人已经在中国注册的驰名商标，误导公众，致使该驰名商标注册人的利益可能受到损害的，不予注册并禁止使用。    </a:t>
            </a:r>
            <a:endParaRPr lang="en-US" altLang="zh-CN" sz="2400" dirty="0">
              <a:latin typeface="黑体" panose="02010609060101010101" pitchFamily="49" charset="-122"/>
              <a:ea typeface="黑体" panose="02010609060101010101" pitchFamily="49" charset="-122"/>
            </a:endParaRPr>
          </a:p>
          <a:p>
            <a:pPr lvl="0">
              <a:lnSpc>
                <a:spcPct val="150000"/>
              </a:lnSpc>
            </a:pPr>
            <a:r>
              <a:rPr lang="en-US" altLang="zh-CN" sz="1900" dirty="0">
                <a:latin typeface="黑体" panose="02010609060101010101" pitchFamily="49" charset="-122"/>
                <a:ea typeface="黑体" panose="02010609060101010101" pitchFamily="49" charset="-122"/>
              </a:rPr>
              <a:t>                                                                    ——《</a:t>
            </a:r>
            <a:r>
              <a:rPr lang="zh-CN" altLang="en-US" sz="1900" dirty="0">
                <a:latin typeface="黑体" panose="02010609060101010101" pitchFamily="49" charset="-122"/>
                <a:ea typeface="黑体" panose="02010609060101010101" pitchFamily="49" charset="-122"/>
              </a:rPr>
              <a:t>商标法</a:t>
            </a:r>
            <a:r>
              <a:rPr lang="en-US" altLang="zh-CN" sz="1900" dirty="0">
                <a:latin typeface="黑体" panose="02010609060101010101" pitchFamily="49" charset="-122"/>
                <a:ea typeface="黑体" panose="02010609060101010101" pitchFamily="49" charset="-122"/>
              </a:rPr>
              <a:t>》</a:t>
            </a:r>
            <a:r>
              <a:rPr lang="zh-CN" altLang="en-US" sz="1900" dirty="0">
                <a:latin typeface="黑体" panose="02010609060101010101" pitchFamily="49" charset="-122"/>
                <a:ea typeface="黑体" panose="02010609060101010101" pitchFamily="49" charset="-122"/>
              </a:rPr>
              <a:t>第</a:t>
            </a:r>
            <a:r>
              <a:rPr lang="en-US" altLang="zh-CN" sz="1900" dirty="0">
                <a:latin typeface="黑体" panose="02010609060101010101" pitchFamily="49" charset="-122"/>
                <a:ea typeface="黑体" panose="02010609060101010101" pitchFamily="49" charset="-122"/>
              </a:rPr>
              <a:t>13</a:t>
            </a:r>
            <a:r>
              <a:rPr lang="zh-CN" altLang="en-US" sz="1900" dirty="0">
                <a:latin typeface="黑体" panose="02010609060101010101" pitchFamily="49" charset="-122"/>
                <a:ea typeface="黑体" panose="02010609060101010101" pitchFamily="49" charset="-122"/>
              </a:rPr>
              <a:t>条第</a:t>
            </a:r>
            <a:r>
              <a:rPr lang="en-US" altLang="zh-CN" sz="1900" dirty="0">
                <a:latin typeface="黑体" panose="02010609060101010101" pitchFamily="49" charset="-122"/>
                <a:ea typeface="黑体" panose="02010609060101010101" pitchFamily="49" charset="-122"/>
              </a:rPr>
              <a:t>3</a:t>
            </a:r>
            <a:r>
              <a:rPr lang="zh-CN" altLang="en-US" sz="1900" dirty="0">
                <a:latin typeface="黑体" panose="02010609060101010101" pitchFamily="49" charset="-122"/>
                <a:ea typeface="黑体" panose="02010609060101010101" pitchFamily="49" charset="-122"/>
              </a:rPr>
              <a:t>款</a:t>
            </a:r>
            <a:endParaRPr lang="en-US" altLang="zh-CN" sz="19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（三）对恶意注册行为请求宣告无效不受期限控制</a:t>
            </a:r>
          </a:p>
          <a:p>
            <a:r>
              <a:rPr lang="zh-CN" altLang="en-US" sz="2400" dirty="0">
                <a:latin typeface="黑体" panose="02010609060101010101" pitchFamily="49" charset="-122"/>
                <a:ea typeface="黑体" panose="02010609060101010101" pitchFamily="49" charset="-122"/>
              </a:rPr>
              <a:t>    已经注册的商标，违反商标法第十三条第二款和第三款、第十五条、第十六条第一款、第三十条、第三十一条、第三十二条规定的，自商标注册之日起五年内，在先权利人或者利害关系人可以请求商标评审委员会宣告该注册商标无效。对恶意注册的，驰名商标所有人不受五年的时间限制。  </a:t>
            </a:r>
            <a:endParaRPr lang="en-US" altLang="zh-CN" sz="2400" dirty="0">
              <a:latin typeface="黑体" panose="02010609060101010101" pitchFamily="49" charset="-122"/>
              <a:ea typeface="黑体" panose="02010609060101010101" pitchFamily="49" charset="-122"/>
            </a:endParaRPr>
          </a:p>
          <a:p>
            <a:r>
              <a:rPr lang="en-US" altLang="zh-CN" sz="1600" dirty="0"/>
              <a:t>                                                                                                                                      ——《</a:t>
            </a:r>
            <a:r>
              <a:rPr lang="zh-CN" altLang="en-US" sz="1600" dirty="0"/>
              <a:t>商标法</a:t>
            </a:r>
            <a:r>
              <a:rPr lang="en-US" altLang="zh-CN" sz="1600" dirty="0"/>
              <a:t>》</a:t>
            </a:r>
            <a:r>
              <a:rPr lang="zh-CN" altLang="en-US" sz="1600" dirty="0"/>
              <a:t>第</a:t>
            </a:r>
            <a:r>
              <a:rPr lang="en-US" altLang="zh-CN" sz="1600" dirty="0"/>
              <a:t>45</a:t>
            </a:r>
            <a:r>
              <a:rPr lang="zh-CN" altLang="en-US" sz="1600" dirty="0"/>
              <a:t>条第</a:t>
            </a:r>
            <a:r>
              <a:rPr lang="en-US" altLang="zh-CN" sz="1600" dirty="0"/>
              <a:t>1</a:t>
            </a:r>
            <a:r>
              <a:rPr lang="zh-CN" altLang="en-US" sz="1600" dirty="0"/>
              <a:t>款</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9531" y="1237813"/>
            <a:ext cx="9151951" cy="3978243"/>
          </a:xfrm>
        </p:spPr>
        <p:txBody>
          <a:bodyPr/>
          <a:lstStyle/>
          <a:p>
            <a:r>
              <a:rPr lang="zh-CN" altLang="en-US" sz="2400" dirty="0">
                <a:latin typeface="黑体" panose="02010609060101010101" pitchFamily="49" charset="-122"/>
                <a:ea typeface="黑体" panose="02010609060101010101" pitchFamily="49" charset="-122"/>
              </a:rPr>
              <a:t>    商标持有人依照商标法第十三条规定请求驰名商标保护的，可以向工商行政管理部门提出请求。经商标局依照商标法第十四条规定认定为驰名商标的，由工商行政管理部门责令停止违反商标法第十三条规定使用商标的行为，收缴、销毁违法使用的商标标识；商标标识与商品难以分离的，一并收缴、销毁。</a:t>
            </a:r>
            <a:endParaRPr lang="en-US" altLang="zh-CN" sz="2400" dirty="0">
              <a:latin typeface="黑体" panose="02010609060101010101" pitchFamily="49" charset="-122"/>
              <a:ea typeface="黑体" panose="02010609060101010101" pitchFamily="49" charset="-122"/>
            </a:endParaRPr>
          </a:p>
          <a:p>
            <a:r>
              <a:rPr lang="en-US" altLang="zh-CN" sz="1600" dirty="0"/>
              <a:t>                                                                                                   ——《</a:t>
            </a:r>
            <a:r>
              <a:rPr lang="zh-CN" altLang="en-US" sz="1600" dirty="0"/>
              <a:t>商标法实施条例</a:t>
            </a:r>
            <a:r>
              <a:rPr lang="en-US" altLang="zh-CN" sz="1600" dirty="0"/>
              <a:t>》</a:t>
            </a:r>
            <a:r>
              <a:rPr lang="zh-CN" altLang="en-US" sz="1600" dirty="0"/>
              <a:t>第</a:t>
            </a:r>
            <a:r>
              <a:rPr lang="en-US" altLang="zh-CN" sz="1600" dirty="0"/>
              <a:t>72</a:t>
            </a:r>
            <a:r>
              <a:rPr lang="zh-CN" altLang="en-US" sz="1600" dirty="0"/>
              <a:t>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4512" y="1125244"/>
            <a:ext cx="9374820" cy="4051055"/>
          </a:xfrm>
        </p:spPr>
        <p:txBody>
          <a:bodyPr/>
          <a:lstStyle/>
          <a:p>
            <a:pPr marL="0" indent="0" algn="just">
              <a:buNone/>
              <a:defRPr/>
            </a:pPr>
            <a:r>
              <a:rPr lang="zh-CN" altLang="en-US" sz="2000" dirty="0">
                <a:solidFill>
                  <a:srgbClr val="FF0000"/>
                </a:solidFill>
                <a:latin typeface="黑体" panose="02010609060101010101" pitchFamily="49" charset="-122"/>
                <a:ea typeface="黑体" panose="02010609060101010101" pitchFamily="49" charset="-122"/>
              </a:rPr>
              <a:t>    三、驰名商标的反淡化保护</a:t>
            </a:r>
            <a:endParaRPr lang="en-US" altLang="zh-CN" sz="2000" dirty="0">
              <a:solidFill>
                <a:srgbClr val="FF0000"/>
              </a:solidFill>
              <a:latin typeface="黑体" panose="02010609060101010101" pitchFamily="49" charset="-122"/>
              <a:ea typeface="黑体" panose="02010609060101010101" pitchFamily="49" charset="-122"/>
            </a:endParaRPr>
          </a:p>
          <a:p>
            <a:pPr marL="0" indent="0" algn="just">
              <a:lnSpc>
                <a:spcPct val="140000"/>
              </a:lnSpc>
              <a:buNone/>
              <a:defRPr/>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淡化理论最早起源于德国判例，后被美国学者所继承，并在法、日等国家的判例中被引用。不过，淡化理论通常被认为是美国学者斯科特</a:t>
            </a:r>
            <a:r>
              <a:rPr lang="en-US" altLang="zh-CN" sz="2000" dirty="0">
                <a:latin typeface="黑体" panose="02010609060101010101" pitchFamily="49" charset="-122"/>
                <a:ea typeface="黑体" panose="02010609060101010101" pitchFamily="49" charset="-122"/>
              </a:rPr>
              <a:t>1927</a:t>
            </a:r>
            <a:r>
              <a:rPr lang="zh-CN" altLang="en-US" sz="2000" dirty="0">
                <a:latin typeface="黑体" panose="02010609060101010101" pitchFamily="49" charset="-122"/>
                <a:ea typeface="黑体" panose="02010609060101010101" pitchFamily="49" charset="-122"/>
              </a:rPr>
              <a:t>年在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哈佛法律评论</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发表的</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商标保护的理论基础</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所创立。</a:t>
            </a:r>
            <a:endParaRPr lang="en-US" altLang="zh-CN" sz="2000" dirty="0">
              <a:latin typeface="黑体" panose="02010609060101010101" pitchFamily="49" charset="-122"/>
              <a:ea typeface="黑体" panose="02010609060101010101" pitchFamily="49" charset="-122"/>
            </a:endParaRPr>
          </a:p>
          <a:p>
            <a:pPr marL="0" indent="0" algn="just">
              <a:lnSpc>
                <a:spcPct val="140000"/>
              </a:lnSpc>
              <a:buNone/>
              <a:defRPr/>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淡化是指冲淡或者逐渐减弱消费者或者公众将商标与特定的商业来源之间联系起来的能力。淡化理论的目的在于消除特有的显著标识的公众识别性被淡化的危险，防止他人减损商标的区别性、独有性和所获得的良好评价。</a:t>
            </a:r>
          </a:p>
          <a:p>
            <a:pPr marL="0" indent="0">
              <a:buNone/>
              <a:defRPr/>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idx="1"/>
          </p:nvPr>
        </p:nvSpPr>
        <p:spPr>
          <a:xfrm>
            <a:off x="1740022" y="1321292"/>
            <a:ext cx="9717807" cy="3581400"/>
          </a:xfrm>
        </p:spPr>
        <p:txBody>
          <a:bodyPr>
            <a:normAutofit/>
          </a:bodyPr>
          <a:lstStyle/>
          <a:p>
            <a:pPr marL="0" indent="0" algn="just">
              <a:lnSpc>
                <a:spcPct val="140000"/>
              </a:lnSpc>
              <a:buNone/>
              <a:defRPr/>
            </a:pPr>
            <a:r>
              <a:rPr lang="zh-CN" altLang="en-US" sz="2400" dirty="0">
                <a:latin typeface="黑体" panose="02010609060101010101" pitchFamily="49" charset="-122"/>
                <a:ea typeface="黑体" panose="02010609060101010101" pitchFamily="49" charset="-122"/>
              </a:rPr>
              <a:t>    （二）商标淡化的方式：</a:t>
            </a:r>
          </a:p>
          <a:p>
            <a:pPr marL="0" indent="0" algn="just">
              <a:lnSpc>
                <a:spcPct val="140000"/>
              </a:lnSpc>
              <a:buNone/>
              <a:defRPr/>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solidFill>
                  <a:srgbClr val="FF0000"/>
                </a:solidFill>
                <a:latin typeface="黑体" panose="02010609060101010101" pitchFamily="49" charset="-122"/>
                <a:ea typeface="黑体" panose="02010609060101010101" pitchFamily="49" charset="-122"/>
              </a:rPr>
              <a:t>弱化</a:t>
            </a:r>
            <a:r>
              <a:rPr lang="zh-CN" altLang="en-US" sz="2400" dirty="0">
                <a:latin typeface="黑体" panose="02010609060101010101" pitchFamily="49" charset="-122"/>
                <a:ea typeface="黑体" panose="02010609060101010101" pitchFamily="49" charset="-122"/>
              </a:rPr>
              <a:t>，指对商标的显著性逐渐冲淡和稀释的过程。如他人在不相似的商品使用相同或相似的商标，减弱了商标的标识作用。弱化的本质是损害商标的显著性，从而冲淡消费者与产品的稳定联系，造成商标知名度的下降，商标的价值最终必然会下降。</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a:xfrm>
            <a:off x="1798320" y="1374147"/>
            <a:ext cx="9444824" cy="3810000"/>
          </a:xfrm>
        </p:spPr>
        <p:txBody>
          <a:bodyPr>
            <a:normAutofit/>
          </a:bodyPr>
          <a:lstStyle/>
          <a:p>
            <a:pPr>
              <a:lnSpc>
                <a:spcPct val="140000"/>
              </a:lnSpc>
              <a:buNone/>
              <a:defRPr/>
            </a:pPr>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丑化</a:t>
            </a:r>
            <a:r>
              <a:rPr lang="zh-CN" altLang="en-US" sz="2400" dirty="0">
                <a:latin typeface="黑体" panose="02010609060101010101" pitchFamily="49" charset="-122"/>
                <a:ea typeface="黑体" panose="02010609060101010101" pitchFamily="49" charset="-122"/>
              </a:rPr>
              <a:t>，指将驰名商标用于各种有损著名商标形象的商品，特别是在不文明和有伤风化的背景之下使用驰名商标，从而对驰名商标进行污化，贬损原权利人的商誉。</a:t>
            </a:r>
            <a:endParaRPr lang="en-US" altLang="zh-CN" sz="2400" dirty="0">
              <a:latin typeface="黑体" panose="02010609060101010101" pitchFamily="49" charset="-122"/>
              <a:ea typeface="黑体" panose="02010609060101010101" pitchFamily="49" charset="-122"/>
            </a:endParaRPr>
          </a:p>
          <a:p>
            <a:pPr>
              <a:lnSpc>
                <a:spcPct val="140000"/>
              </a:lnSpc>
              <a:buNone/>
              <a:defRPr/>
            </a:pPr>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退化</a:t>
            </a:r>
            <a:r>
              <a:rPr lang="zh-CN" altLang="en-US" sz="2400" dirty="0">
                <a:latin typeface="黑体" panose="02010609060101010101" pitchFamily="49" charset="-122"/>
                <a:ea typeface="黑体" panose="02010609060101010101" pitchFamily="49" charset="-122"/>
              </a:rPr>
              <a:t>，即商标彻底丧失识别性，不再具有区别功能，这意味着原权利人对其商标的巨大投入已化为乌有。</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p>
        </p:txBody>
      </p:sp>
      <p:sp>
        <p:nvSpPr>
          <p:cNvPr id="3" name="内容占位符 2"/>
          <p:cNvSpPr>
            <a:spLocks noGrp="1"/>
          </p:cNvSpPr>
          <p:nvPr>
            <p:ph idx="1"/>
          </p:nvPr>
        </p:nvSpPr>
        <p:spPr>
          <a:xfrm>
            <a:off x="1450451" y="1134062"/>
            <a:ext cx="10118697" cy="4351338"/>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（二）我国商标制度有关驰名商标反淡化保护的法律规则</a:t>
            </a:r>
            <a:endParaRPr lang="en-US" altLang="zh-CN" sz="24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就不相同或者不相类似商品申请注册的商标是复制、摹仿或者翻译他人已经在中国注册的驰名商标，误导公众，</a:t>
            </a:r>
            <a:r>
              <a:rPr lang="zh-CN" altLang="en-US" sz="2400" dirty="0">
                <a:solidFill>
                  <a:srgbClr val="FF0000"/>
                </a:solidFill>
                <a:latin typeface="黑体" panose="02010609060101010101" pitchFamily="49" charset="-122"/>
                <a:ea typeface="黑体" panose="02010609060101010101" pitchFamily="49" charset="-122"/>
              </a:rPr>
              <a:t>致使该驰名商标注册人的利益可能受到损害的</a:t>
            </a:r>
            <a:r>
              <a:rPr lang="zh-CN" altLang="en-US" sz="2400" dirty="0">
                <a:latin typeface="黑体" panose="02010609060101010101" pitchFamily="49" charset="-122"/>
                <a:ea typeface="黑体" panose="02010609060101010101" pitchFamily="49" charset="-122"/>
              </a:rPr>
              <a:t>，不予注册并禁止使用。</a:t>
            </a:r>
            <a:endParaRPr lang="en-US" altLang="zh-CN" sz="2400" dirty="0">
              <a:latin typeface="黑体" panose="02010609060101010101" pitchFamily="49" charset="-122"/>
              <a:ea typeface="黑体" panose="02010609060101010101" pitchFamily="49" charset="-122"/>
            </a:endParaRPr>
          </a:p>
          <a:p>
            <a:pPr marL="0" indent="0">
              <a:buNone/>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13</a:t>
            </a:r>
            <a:r>
              <a:rPr lang="zh-CN" altLang="en-US" sz="1600" dirty="0">
                <a:latin typeface="黑体" panose="02010609060101010101" pitchFamily="49" charset="-122"/>
                <a:ea typeface="黑体" panose="02010609060101010101" pitchFamily="49" charset="-122"/>
              </a:rPr>
              <a:t>条第</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款</a:t>
            </a:r>
            <a:endParaRPr lang="en-US" altLang="zh-CN" sz="1600" dirty="0">
              <a:latin typeface="黑体" panose="02010609060101010101" pitchFamily="49" charset="-122"/>
              <a:ea typeface="黑体" panose="02010609060101010101" pitchFamily="49" charset="-122"/>
            </a:endParaRPr>
          </a:p>
          <a:p>
            <a:pPr marL="0" indent="0">
              <a:buNone/>
            </a:pPr>
            <a:r>
              <a:rPr lang="zh-CN" altLang="en-US" sz="2400" dirty="0">
                <a:latin typeface="黑体" panose="02010609060101010101" pitchFamily="49" charset="-122"/>
                <a:ea typeface="黑体" panose="02010609060101010101" pitchFamily="49" charset="-122"/>
              </a:rPr>
              <a:t>    足以使相关公众认为被诉商标与驰名商标具有相当程度的联系，而</a:t>
            </a:r>
            <a:r>
              <a:rPr lang="zh-CN" altLang="en-US" sz="2400" dirty="0">
                <a:solidFill>
                  <a:srgbClr val="FF0000"/>
                </a:solidFill>
                <a:latin typeface="黑体" panose="02010609060101010101" pitchFamily="49" charset="-122"/>
                <a:ea typeface="黑体" panose="02010609060101010101" pitchFamily="49" charset="-122"/>
              </a:rPr>
              <a:t>减弱驰名商标的显著性</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贬损驰名商标的市场声誉</a:t>
            </a:r>
            <a:r>
              <a:rPr lang="zh-CN" altLang="en-US" sz="2400" dirty="0">
                <a:latin typeface="黑体" panose="02010609060101010101" pitchFamily="49" charset="-122"/>
                <a:ea typeface="黑体" panose="02010609060101010101" pitchFamily="49" charset="-122"/>
              </a:rPr>
              <a:t>，或者</a:t>
            </a:r>
            <a:r>
              <a:rPr lang="zh-CN" altLang="en-US" sz="2400" dirty="0">
                <a:solidFill>
                  <a:srgbClr val="FF0000"/>
                </a:solidFill>
                <a:latin typeface="黑体" panose="02010609060101010101" pitchFamily="49" charset="-122"/>
                <a:ea typeface="黑体" panose="02010609060101010101" pitchFamily="49" charset="-122"/>
              </a:rPr>
              <a:t>不正当利用驰名商标的市场声誉</a:t>
            </a:r>
            <a:r>
              <a:rPr lang="zh-CN" altLang="en-US" sz="2400" dirty="0">
                <a:latin typeface="黑体" panose="02010609060101010101" pitchFamily="49" charset="-122"/>
                <a:ea typeface="黑体" panose="02010609060101010101" pitchFamily="49" charset="-122"/>
              </a:rPr>
              <a:t>的，属于商标法第十三条第三款规定的“误导公众，致使该驰名商标注册人的利益可能受到损害”。</a:t>
            </a:r>
            <a:endParaRPr lang="en-US" altLang="zh-CN" sz="2400" dirty="0">
              <a:latin typeface="黑体" panose="02010609060101010101" pitchFamily="49" charset="-122"/>
              <a:ea typeface="黑体" panose="02010609060101010101" pitchFamily="49" charset="-122"/>
            </a:endParaRPr>
          </a:p>
          <a:p>
            <a:pPr marL="0" indent="0">
              <a:buNone/>
            </a:pP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最高院</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驰名商标保护解释</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9</a:t>
            </a:r>
            <a:r>
              <a:rPr lang="zh-CN" altLang="en-US" sz="1600" dirty="0">
                <a:latin typeface="黑体" panose="02010609060101010101" pitchFamily="49" charset="-122"/>
                <a:ea typeface="黑体" panose="02010609060101010101" pitchFamily="49" charset="-122"/>
              </a:rPr>
              <a:t>条</a:t>
            </a:r>
            <a:endParaRPr lang="en-US" altLang="zh-CN" sz="1600" dirty="0">
              <a:latin typeface="黑体" panose="02010609060101010101" pitchFamily="49" charset="-122"/>
              <a:ea typeface="黑体" panose="02010609060101010101" pitchFamily="49" charset="-122"/>
            </a:endParaRPr>
          </a:p>
          <a:p>
            <a:pPr marL="0" indent="0">
              <a:buNone/>
            </a:pPr>
            <a:endParaRPr lang="zh-CN" altLang="en-US" sz="1600" dirty="0">
              <a:latin typeface="黑体" panose="02010609060101010101" pitchFamily="49" charset="-122"/>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351722" y="993912"/>
            <a:ext cx="10296939" cy="5454595"/>
          </a:xfrm>
        </p:spPr>
        <p:txBody>
          <a:bodyPr>
            <a:normAutofit fontScale="70000" lnSpcReduction="20000"/>
          </a:bodyPr>
          <a:lstStyle/>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最高院</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驰名商标保护解释</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    第</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条  原告请求禁止被告在不相类似商品上使用与原告驰名的注册商标相同或者近似的商标或者企业名称的，人民法院应当根据案件具体情况，综合考虑以下因素后作出裁判：</a:t>
            </a:r>
          </a:p>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　（一）该驰名商标的显著程度；</a:t>
            </a:r>
          </a:p>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　（二）该驰名商标在使用被诉商标或者企业名称的商品的相关公众中的知晓程度；</a:t>
            </a:r>
          </a:p>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　（三）使用驰名商标的商品与使用被诉商标或者企业名称的商品之间的关联程度；</a:t>
            </a:r>
            <a:endParaRPr lang="en-US" altLang="zh-CN" sz="2400" dirty="0">
              <a:latin typeface="黑体" panose="02010609060101010101" pitchFamily="49" charset="-122"/>
              <a:ea typeface="黑体" panose="02010609060101010101" pitchFamily="49" charset="-122"/>
            </a:endParaRPr>
          </a:p>
          <a:p>
            <a:pPr marL="0" indent="0">
              <a:lnSpc>
                <a:spcPct val="170000"/>
              </a:lnSpc>
              <a:spcBef>
                <a:spcPts val="0"/>
              </a:spcBef>
              <a:buNone/>
            </a:pPr>
            <a:r>
              <a:rPr lang="zh-CN" altLang="en-US" sz="2400" dirty="0">
                <a:latin typeface="黑体" panose="02010609060101010101" pitchFamily="49" charset="-122"/>
                <a:ea typeface="黑体" panose="02010609060101010101" pitchFamily="49" charset="-122"/>
              </a:rPr>
              <a:t>　（四）其他相关因素。</a:t>
            </a:r>
            <a:endParaRPr lang="en-US" altLang="zh-CN" sz="2400" dirty="0">
              <a:latin typeface="黑体" panose="02010609060101010101" pitchFamily="49" charset="-122"/>
              <a:ea typeface="黑体" panose="02010609060101010101" pitchFamily="49" charset="-122"/>
            </a:endParaRPr>
          </a:p>
          <a:p>
            <a:pPr marL="0" indent="0">
              <a:lnSpc>
                <a:spcPct val="170000"/>
              </a:lnSpc>
              <a:buNone/>
            </a:pPr>
            <a:r>
              <a:rPr lang="zh-CN" altLang="en-US" sz="2400" dirty="0">
                <a:latin typeface="黑体" panose="02010609060101010101" pitchFamily="49" charset="-122"/>
                <a:ea typeface="黑体" panose="02010609060101010101" pitchFamily="49" charset="-122"/>
              </a:rPr>
              <a:t>    第</a:t>
            </a:r>
            <a:r>
              <a:rPr lang="en-US" altLang="zh-CN" sz="2400" dirty="0">
                <a:latin typeface="黑体" panose="02010609060101010101" pitchFamily="49" charset="-122"/>
                <a:ea typeface="黑体" panose="02010609060101010101" pitchFamily="49" charset="-122"/>
              </a:rPr>
              <a:t>11</a:t>
            </a:r>
            <a:r>
              <a:rPr lang="zh-CN" altLang="en-US" sz="2400" dirty="0">
                <a:latin typeface="黑体" panose="02010609060101010101" pitchFamily="49" charset="-122"/>
                <a:ea typeface="黑体" panose="02010609060101010101" pitchFamily="49" charset="-122"/>
              </a:rPr>
              <a:t>条  被告使用的注册商标违反商标法第十三条的规定，复制、摹仿或者翻译原告驰名商标，构成侵犯商标权的，人民法院应当根据原告的请求，依法判决禁止被告使用该商标，但被告的注册商标有下列情形之一的，人民法院对原告的请求不予支持：</a:t>
            </a:r>
          </a:p>
          <a:p>
            <a:pPr marL="0" indent="0">
              <a:lnSpc>
                <a:spcPct val="170000"/>
              </a:lnSpc>
              <a:buNone/>
            </a:pPr>
            <a:r>
              <a:rPr lang="zh-CN" altLang="en-US" sz="2400" dirty="0">
                <a:latin typeface="黑体" panose="02010609060101010101" pitchFamily="49" charset="-122"/>
                <a:ea typeface="黑体" panose="02010609060101010101" pitchFamily="49" charset="-122"/>
              </a:rPr>
              <a:t>　　（一）已经超过商标法第四十五条第一款规定的请求宣告无效期限的；</a:t>
            </a:r>
          </a:p>
          <a:p>
            <a:pPr marL="0" indent="0">
              <a:lnSpc>
                <a:spcPct val="170000"/>
              </a:lnSpc>
              <a:buNone/>
            </a:pPr>
            <a:r>
              <a:rPr lang="zh-CN" altLang="en-US" sz="2400" dirty="0">
                <a:latin typeface="黑体" panose="02010609060101010101" pitchFamily="49" charset="-122"/>
                <a:ea typeface="黑体" panose="02010609060101010101" pitchFamily="49" charset="-122"/>
              </a:rPr>
              <a:t>　　（二）被告提出注册申请时，原告的商标并不驰名的。</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1401193" y="942513"/>
            <a:ext cx="9997736" cy="6159623"/>
          </a:xfrm>
        </p:spPr>
        <p:txBody>
          <a:bodyPr>
            <a:normAutofit fontScale="85000" lnSpcReduction="10000"/>
          </a:bodyPr>
          <a:lstStyle/>
          <a:p>
            <a:pPr marL="0" indent="0">
              <a:lnSpc>
                <a:spcPct val="170000"/>
              </a:lnSpc>
              <a:spcBef>
                <a:spcPts val="0"/>
              </a:spcBef>
              <a:buNone/>
              <a:defRPr/>
            </a:pPr>
            <a:r>
              <a:rPr lang="zh-CN" altLang="en-US" sz="2000" dirty="0">
                <a:solidFill>
                  <a:srgbClr val="FF0000"/>
                </a:solidFill>
                <a:latin typeface="黑体" panose="02010609060101010101" pitchFamily="49" charset="-122"/>
                <a:ea typeface="黑体" panose="02010609060101010101" pitchFamily="49" charset="-122"/>
              </a:rPr>
              <a:t>案例：</a:t>
            </a:r>
            <a:endParaRPr lang="en-US" altLang="zh-CN" sz="2000" dirty="0">
              <a:solidFill>
                <a:srgbClr val="FF0000"/>
              </a:solidFill>
              <a:latin typeface="黑体" panose="02010609060101010101" pitchFamily="49" charset="-122"/>
              <a:ea typeface="黑体" panose="02010609060101010101" pitchFamily="49" charset="-122"/>
            </a:endParaRPr>
          </a:p>
          <a:p>
            <a:pPr marL="0" indent="0">
              <a:lnSpc>
                <a:spcPct val="170000"/>
              </a:lnSpc>
              <a:spcBef>
                <a:spcPts val="0"/>
              </a:spcBef>
              <a:buNone/>
              <a:defRPr/>
            </a:pPr>
            <a:r>
              <a:rPr lang="zh-CN" altLang="en-US" sz="2000" dirty="0">
                <a:solidFill>
                  <a:prstClr val="black"/>
                </a:solidFill>
                <a:latin typeface="黑体" panose="02010609060101010101" pitchFamily="49" charset="-122"/>
                <a:ea typeface="黑体" panose="02010609060101010101" pitchFamily="49" charset="-122"/>
              </a:rPr>
              <a:t>    原告伊土曼柯达公司（以下简称柯达公司）是一家</a:t>
            </a:r>
            <a:r>
              <a:rPr lang="en-US" altLang="zh-CN" sz="2000" dirty="0">
                <a:solidFill>
                  <a:prstClr val="black"/>
                </a:solidFill>
                <a:latin typeface="黑体" panose="02010609060101010101" pitchFamily="49" charset="-122"/>
                <a:ea typeface="黑体" panose="02010609060101010101" pitchFamily="49" charset="-122"/>
              </a:rPr>
              <a:t>1880</a:t>
            </a:r>
            <a:r>
              <a:rPr lang="zh-CN" altLang="en-US" sz="2000" dirty="0">
                <a:solidFill>
                  <a:prstClr val="black"/>
                </a:solidFill>
                <a:latin typeface="黑体" panose="02010609060101010101" pitchFamily="49" charset="-122"/>
                <a:ea typeface="黑体" panose="02010609060101010101" pitchFamily="49" charset="-122"/>
              </a:rPr>
              <a:t>年在美国纽约州成立的公司。</a:t>
            </a:r>
            <a:r>
              <a:rPr lang="en-US" altLang="zh-CN" sz="2000" dirty="0">
                <a:solidFill>
                  <a:prstClr val="black"/>
                </a:solidFill>
                <a:latin typeface="黑体" panose="02010609060101010101" pitchFamily="49" charset="-122"/>
                <a:ea typeface="黑体" panose="02010609060101010101" pitchFamily="49" charset="-122"/>
              </a:rPr>
              <a:t>1888</a:t>
            </a:r>
            <a:r>
              <a:rPr lang="zh-CN" altLang="en-US" sz="2000" dirty="0">
                <a:solidFill>
                  <a:prstClr val="black"/>
                </a:solidFill>
                <a:latin typeface="黑体" panose="02010609060101010101" pitchFamily="49" charset="-122"/>
                <a:ea typeface="黑体" panose="02010609060101010101" pitchFamily="49" charset="-122"/>
              </a:rPr>
              <a:t>年，该公司创设了</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商标，并将其使用于照相机产品。</a:t>
            </a:r>
            <a:r>
              <a:rPr lang="en-US" altLang="zh-CN" sz="2000" dirty="0">
                <a:solidFill>
                  <a:prstClr val="black"/>
                </a:solidFill>
                <a:latin typeface="黑体" panose="02010609060101010101" pitchFamily="49" charset="-122"/>
                <a:ea typeface="黑体" panose="02010609060101010101" pitchFamily="49" charset="-122"/>
              </a:rPr>
              <a:t>1891</a:t>
            </a:r>
            <a:r>
              <a:rPr lang="zh-CN" altLang="en-US" sz="2000" dirty="0">
                <a:solidFill>
                  <a:prstClr val="black"/>
                </a:solidFill>
                <a:latin typeface="黑体" panose="02010609060101010101" pitchFamily="49" charset="-122"/>
                <a:ea typeface="黑体" panose="02010609060101010101" pitchFamily="49" charset="-122"/>
              </a:rPr>
              <a:t>年，该公司生产出由摄影师自己装卸的胶卷。</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相机及胶卷的出现及普及，推动了摄影的普及，全球相机及胶片由此走向成熟并飞速发展，原告柯达公司也逐步发展成为世界最大的摄影产品及相关服务的生产商和供应商，其</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商标成为世界著名品牌。</a:t>
            </a:r>
            <a:endParaRPr lang="en-US" altLang="zh-CN" sz="2000" dirty="0">
              <a:solidFill>
                <a:prstClr val="black"/>
              </a:solidFill>
              <a:latin typeface="黑体" panose="02010609060101010101" pitchFamily="49" charset="-122"/>
              <a:ea typeface="黑体" panose="02010609060101010101" pitchFamily="49" charset="-122"/>
            </a:endParaRPr>
          </a:p>
          <a:p>
            <a:pPr marL="0" indent="0">
              <a:lnSpc>
                <a:spcPct val="170000"/>
              </a:lnSpc>
              <a:spcBef>
                <a:spcPts val="0"/>
              </a:spcBef>
              <a:buNone/>
              <a:defRPr/>
            </a:pPr>
            <a:r>
              <a:rPr lang="zh-CN" altLang="en-US" sz="2000" dirty="0">
                <a:solidFill>
                  <a:prstClr val="black"/>
                </a:solidFill>
                <a:latin typeface="黑体" panose="02010609060101010101" pitchFamily="49" charset="-122"/>
                <a:ea typeface="黑体" panose="02010609060101010101" pitchFamily="49" charset="-122"/>
              </a:rPr>
              <a:t>　　在中国，原告柯达公司于</a:t>
            </a:r>
            <a:r>
              <a:rPr lang="en-US" altLang="zh-CN" sz="2000" dirty="0">
                <a:solidFill>
                  <a:prstClr val="black"/>
                </a:solidFill>
                <a:latin typeface="黑体" panose="02010609060101010101" pitchFamily="49" charset="-122"/>
                <a:ea typeface="黑体" panose="02010609060101010101" pitchFamily="49" charset="-122"/>
              </a:rPr>
              <a:t>1979</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27</a:t>
            </a:r>
            <a:r>
              <a:rPr lang="zh-CN" altLang="en-US" sz="2000" dirty="0">
                <a:solidFill>
                  <a:prstClr val="black"/>
                </a:solidFill>
                <a:latin typeface="黑体" panose="02010609060101010101" pitchFamily="49" charset="-122"/>
                <a:ea typeface="黑体" panose="02010609060101010101" pitchFamily="49" charset="-122"/>
              </a:rPr>
              <a:t>日向国家商标局提出</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商标的注册申请。</a:t>
            </a:r>
            <a:r>
              <a:rPr lang="en-US" altLang="zh-CN" sz="2000" dirty="0">
                <a:solidFill>
                  <a:prstClr val="black"/>
                </a:solidFill>
                <a:latin typeface="黑体" panose="02010609060101010101" pitchFamily="49" charset="-122"/>
                <a:ea typeface="黑体" panose="02010609060101010101" pitchFamily="49" charset="-122"/>
              </a:rPr>
              <a:t>1982</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月，原告柯达公司在第</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类“有机化学品和无机化学品”产品上获核准注册</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英文商标，商标注册号为</a:t>
            </a:r>
            <a:r>
              <a:rPr lang="en-US" altLang="zh-CN" sz="2000" dirty="0">
                <a:solidFill>
                  <a:prstClr val="black"/>
                </a:solidFill>
                <a:latin typeface="黑体" panose="02010609060101010101" pitchFamily="49" charset="-122"/>
                <a:ea typeface="黑体" panose="02010609060101010101" pitchFamily="49" charset="-122"/>
              </a:rPr>
              <a:t>154121</a:t>
            </a:r>
            <a:r>
              <a:rPr lang="zh-CN" altLang="en-US" sz="2000" dirty="0">
                <a:solidFill>
                  <a:prstClr val="black"/>
                </a:solidFill>
                <a:latin typeface="黑体" panose="02010609060101010101" pitchFamily="49" charset="-122"/>
                <a:ea typeface="黑体" panose="02010609060101010101" pitchFamily="49" charset="-122"/>
              </a:rPr>
              <a:t>。在此基础上，原告柯达公司又在第</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类、第</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类商品上注册了多个</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文字及</a:t>
            </a:r>
            <a:r>
              <a:rPr lang="en-US" altLang="zh-CN" sz="2000" dirty="0">
                <a:solidFill>
                  <a:prstClr val="black"/>
                </a:solidFill>
                <a:latin typeface="黑体" panose="02010609060101010101" pitchFamily="49" charset="-122"/>
                <a:ea typeface="黑体" panose="02010609060101010101" pitchFamily="49" charset="-122"/>
              </a:rPr>
              <a:t>K</a:t>
            </a:r>
            <a:r>
              <a:rPr lang="zh-CN" altLang="en-US" sz="2000" dirty="0">
                <a:solidFill>
                  <a:prstClr val="black"/>
                </a:solidFill>
                <a:latin typeface="黑体" panose="02010609060101010101" pitchFamily="49" charset="-122"/>
                <a:ea typeface="黑体" panose="02010609060101010101" pitchFamily="49" charset="-122"/>
              </a:rPr>
              <a:t>型图案商标，并申请注册与</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相对应的“柯达”中文商标。原告柯达公司在中国对</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、柯达商标通过各类媒体进行了持续数十年的大范围、高强度的广告宣传，形成遍布中国市场的柯达影印加盟店，具有极高的市场占有率，其</a:t>
            </a:r>
            <a:r>
              <a:rPr lang="en-US" altLang="zh-CN" sz="2000" dirty="0">
                <a:solidFill>
                  <a:prstClr val="black"/>
                </a:solidFill>
                <a:latin typeface="黑体" panose="02010609060101010101" pitchFamily="49" charset="-122"/>
                <a:ea typeface="黑体" panose="02010609060101010101" pitchFamily="49" charset="-122"/>
              </a:rPr>
              <a:t>KO</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DAK</a:t>
            </a:r>
            <a:r>
              <a:rPr lang="zh-CN" altLang="en-US" sz="2000" dirty="0">
                <a:solidFill>
                  <a:prstClr val="black"/>
                </a:solidFill>
                <a:latin typeface="黑体" panose="02010609060101010101" pitchFamily="49" charset="-122"/>
                <a:ea typeface="黑体" panose="02010609060101010101" pitchFamily="49" charset="-122"/>
              </a:rPr>
              <a:t>商标广为中国公众所熟知。中国国家工商局于</a:t>
            </a:r>
            <a:r>
              <a:rPr lang="en-US" altLang="zh-CN" sz="2000" dirty="0">
                <a:solidFill>
                  <a:prstClr val="black"/>
                </a:solidFill>
                <a:latin typeface="黑体" panose="02010609060101010101" pitchFamily="49" charset="-122"/>
                <a:ea typeface="黑体" panose="02010609060101010101" pitchFamily="49" charset="-122"/>
              </a:rPr>
              <a:t>1999</a:t>
            </a:r>
            <a:r>
              <a:rPr lang="zh-CN" altLang="en-US" sz="2000" dirty="0">
                <a:solidFill>
                  <a:prstClr val="black"/>
                </a:solidFill>
                <a:latin typeface="黑体" panose="02010609060101010101" pitchFamily="49" charset="-122"/>
                <a:ea typeface="黑体" panose="02010609060101010101" pitchFamily="49" charset="-122"/>
              </a:rPr>
              <a:t>年和</a:t>
            </a:r>
            <a:r>
              <a:rPr lang="en-US" altLang="zh-CN" sz="2000" dirty="0">
                <a:solidFill>
                  <a:prstClr val="black"/>
                </a:solidFill>
                <a:latin typeface="黑体" panose="02010609060101010101" pitchFamily="49" charset="-122"/>
                <a:ea typeface="黑体" panose="02010609060101010101" pitchFamily="49" charset="-122"/>
              </a:rPr>
              <a:t>2000</a:t>
            </a:r>
            <a:r>
              <a:rPr lang="zh-CN" altLang="en-US" sz="2000" dirty="0">
                <a:solidFill>
                  <a:prstClr val="black"/>
                </a:solidFill>
                <a:latin typeface="黑体" panose="02010609060101010101" pitchFamily="49" charset="-122"/>
                <a:ea typeface="黑体" panose="02010609060101010101" pitchFamily="49" charset="-122"/>
              </a:rPr>
              <a:t>年先后两次将</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、柯达商标列入</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全国重点商标保护名录</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br>
              <a:rPr lang="zh-CN" altLang="en-US" sz="2000" dirty="0">
                <a:solidFill>
                  <a:prstClr val="black"/>
                </a:solidFill>
                <a:latin typeface="黑体" panose="02010609060101010101" pitchFamily="49" charset="-122"/>
                <a:ea typeface="黑体" panose="02010609060101010101" pitchFamily="49" charset="-122"/>
              </a:rPr>
            </a:br>
            <a:r>
              <a:rPr lang="zh-CN" altLang="en-US" sz="2000" dirty="0">
                <a:solidFill>
                  <a:prstClr val="black"/>
                </a:solidFill>
                <a:latin typeface="黑体" panose="02010609060101010101" pitchFamily="49" charset="-122"/>
                <a:ea typeface="黑体" panose="02010609060101010101" pitchFamily="49" charset="-122"/>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1543235" y="1146699"/>
            <a:ext cx="9447320" cy="4712563"/>
          </a:xfrm>
        </p:spPr>
        <p:txBody>
          <a:bodyPr/>
          <a:lstStyle/>
          <a:p>
            <a:pPr marL="0" indent="0" algn="just">
              <a:lnSpc>
                <a:spcPct val="160000"/>
              </a:lnSpc>
              <a:spcBef>
                <a:spcPts val="0"/>
              </a:spcBef>
              <a:buNone/>
              <a:defRPr/>
            </a:pPr>
            <a:r>
              <a:rPr lang="zh-CN" altLang="en-US" sz="2000" dirty="0"/>
              <a:t>       </a:t>
            </a:r>
            <a:r>
              <a:rPr lang="zh-CN" altLang="en-US" sz="2000" dirty="0">
                <a:solidFill>
                  <a:prstClr val="black"/>
                </a:solidFill>
                <a:latin typeface="黑体" panose="02010609060101010101" pitchFamily="49" charset="-122"/>
                <a:ea typeface="黑体" panose="02010609060101010101" pitchFamily="49" charset="-122"/>
              </a:rPr>
              <a:t>被告苏州科达液压电梯有限公司（以下简称科达公司）成立于</a:t>
            </a:r>
            <a:r>
              <a:rPr lang="en-US" altLang="zh-CN" sz="2000" dirty="0">
                <a:solidFill>
                  <a:prstClr val="black"/>
                </a:solidFill>
                <a:latin typeface="黑体" panose="02010609060101010101" pitchFamily="49" charset="-122"/>
                <a:ea typeface="黑体" panose="02010609060101010101" pitchFamily="49" charset="-122"/>
              </a:rPr>
              <a:t>2001</a:t>
            </a:r>
            <a:r>
              <a:rPr lang="zh-CN" altLang="en-US" sz="2000" dirty="0">
                <a:solidFill>
                  <a:prstClr val="black"/>
                </a:solidFill>
                <a:latin typeface="黑体" panose="02010609060101010101" pitchFamily="49" charset="-122"/>
                <a:ea typeface="黑体" panose="02010609060101010101" pitchFamily="49" charset="-122"/>
              </a:rPr>
              <a:t>年，经营范围为生产、销售各类电梯、自动扶梯及电梯安装、维修、保养、售后服务。被告科达公司以变形的“科达”文字及图形用于生产、销售电梯产品。自</a:t>
            </a:r>
            <a:r>
              <a:rPr lang="en-US" altLang="zh-CN" sz="2000" dirty="0">
                <a:solidFill>
                  <a:prstClr val="black"/>
                </a:solidFill>
                <a:latin typeface="黑体" panose="02010609060101010101" pitchFamily="49" charset="-122"/>
                <a:ea typeface="黑体" panose="02010609060101010101" pitchFamily="49" charset="-122"/>
              </a:rPr>
              <a:t>2005</a:t>
            </a:r>
            <a:r>
              <a:rPr lang="zh-CN" altLang="en-US" sz="2000" dirty="0">
                <a:solidFill>
                  <a:prstClr val="black"/>
                </a:solidFill>
                <a:latin typeface="黑体" panose="02010609060101010101" pitchFamily="49" charset="-122"/>
                <a:ea typeface="黑体" panose="02010609060101010101" pitchFamily="49" charset="-122"/>
              </a:rPr>
              <a:t>年初，被告科达公司在其电梯产品、公司门牌、员工名片、产品介绍、企业宣传资料上，均以独立标识或与其“科达”上下并列的方式突出标注</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。被告科达公司及其北京分公司还分别向中国互联网管理中心申请注册</a:t>
            </a:r>
            <a:r>
              <a:rPr lang="en-US" altLang="zh-CN" sz="2000" dirty="0">
                <a:solidFill>
                  <a:prstClr val="black"/>
                </a:solidFill>
                <a:latin typeface="黑体" panose="02010609060101010101" pitchFamily="49" charset="-122"/>
                <a:ea typeface="黑体" panose="02010609060101010101" pitchFamily="49" charset="-122"/>
              </a:rPr>
              <a:t>Kodaklift.com.cn</a:t>
            </a:r>
            <a:r>
              <a:rPr lang="zh-CN" altLang="en-US" sz="2000" dirty="0">
                <a:solidFill>
                  <a:prstClr val="black"/>
                </a:solidFill>
                <a:latin typeface="黑体" panose="02010609060101010101" pitchFamily="49" charset="-122"/>
                <a:ea typeface="黑体" panose="02010609060101010101" pitchFamily="49" charset="-122"/>
              </a:rPr>
              <a:t>和</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bj.com</a:t>
            </a:r>
            <a:r>
              <a:rPr lang="zh-CN" altLang="en-US" sz="2000" dirty="0">
                <a:solidFill>
                  <a:prstClr val="black"/>
                </a:solidFill>
                <a:latin typeface="黑体" panose="02010609060101010101" pitchFamily="49" charset="-122"/>
                <a:ea typeface="黑体" panose="02010609060101010101" pitchFamily="49" charset="-122"/>
              </a:rPr>
              <a:t>域名，用于网络宣传经营。原告柯达公司发现被告科达公司的上述行为后，向江苏省苏州市中级人民法院提起诉讼，请求法院判令被告科达公司停止对其</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商标的侵权行为，赔偿经济损失</a:t>
            </a:r>
            <a:r>
              <a:rPr lang="en-US" altLang="zh-CN" sz="2000" dirty="0">
                <a:solidFill>
                  <a:prstClr val="black"/>
                </a:solidFill>
                <a:latin typeface="黑体" panose="02010609060101010101" pitchFamily="49" charset="-122"/>
                <a:ea typeface="黑体" panose="02010609060101010101" pitchFamily="49" charset="-122"/>
              </a:rPr>
              <a:t>50</a:t>
            </a:r>
            <a:r>
              <a:rPr lang="zh-CN" altLang="en-US" sz="2000" dirty="0">
                <a:solidFill>
                  <a:prstClr val="black"/>
                </a:solidFill>
                <a:latin typeface="黑体" panose="02010609060101010101" pitchFamily="49" charset="-122"/>
                <a:ea typeface="黑体" panose="02010609060101010101" pitchFamily="49" charset="-122"/>
              </a:rPr>
              <a:t>万元，并登报赔礼道歉以消除影响。</a:t>
            </a:r>
          </a:p>
          <a:p>
            <a:pPr marL="0" indent="0">
              <a:buNone/>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46205" y="1111978"/>
            <a:ext cx="10718359" cy="4985472"/>
          </a:xfrm>
        </p:spPr>
        <p:txBody>
          <a:bodyPr>
            <a:normAutofit fontScale="85000" lnSpcReduction="20000"/>
          </a:bodyPr>
          <a:lstStyle/>
          <a:p>
            <a:pPr lvl="0">
              <a:lnSpc>
                <a:spcPct val="150000"/>
              </a:lnSpc>
            </a:pPr>
            <a:r>
              <a:rPr lang="zh-CN" altLang="en-US" sz="2800" b="1" dirty="0">
                <a:latin typeface="黑体" panose="02010609060101010101" pitchFamily="49" charset="-122"/>
                <a:ea typeface="黑体" panose="02010609060101010101" pitchFamily="49" charset="-122"/>
              </a:rPr>
              <a:t>（二）可能导致混淆</a:t>
            </a:r>
            <a:endParaRPr lang="en-US" altLang="zh-CN" sz="2800" b="1" dirty="0">
              <a:latin typeface="黑体" panose="02010609060101010101" pitchFamily="49" charset="-122"/>
              <a:ea typeface="黑体" panose="02010609060101010101" pitchFamily="49" charset="-122"/>
            </a:endParaRPr>
          </a:p>
          <a:p>
            <a:pPr lvl="0">
              <a:lnSpc>
                <a:spcPct val="150000"/>
              </a:lnSpc>
            </a:pPr>
            <a:r>
              <a:rPr lang="zh-CN" altLang="en-US" sz="2800" dirty="0">
                <a:latin typeface="黑体" panose="02010609060101010101" pitchFamily="49" charset="-122"/>
                <a:ea typeface="黑体" panose="02010609060101010101" pitchFamily="49" charset="-122"/>
              </a:rPr>
              <a:t>    混淆是商标侵权的结果要件和核心标准。当然，商标侵权并不以相关公众的实际混淆为要件，被控侵权标识的使用仅仅具有混淆的可能性己足以构成商标侵权。 </a:t>
            </a:r>
            <a:endParaRPr lang="en-US" altLang="zh-CN" sz="2800" dirty="0">
              <a:latin typeface="黑体" panose="02010609060101010101" pitchFamily="49" charset="-122"/>
              <a:ea typeface="黑体" panose="02010609060101010101" pitchFamily="49" charset="-122"/>
            </a:endParaRPr>
          </a:p>
          <a:p>
            <a:pPr lvl="0">
              <a:lnSpc>
                <a:spcPct val="150000"/>
              </a:lnSpc>
            </a:pPr>
            <a:r>
              <a:rPr lang="zh-CN" altLang="en-US" sz="2800" dirty="0">
                <a:latin typeface="黑体" panose="02010609060101010101" pitchFamily="49" charset="-122"/>
                <a:ea typeface="黑体" panose="02010609060101010101" pitchFamily="49" charset="-122"/>
              </a:rPr>
              <a:t>    </a:t>
            </a:r>
            <a:r>
              <a:rPr lang="zh-CN" altLang="en-US" sz="2800" dirty="0">
                <a:solidFill>
                  <a:srgbClr val="FF0000"/>
                </a:solidFill>
                <a:latin typeface="黑体" panose="02010609060101010101" pitchFamily="49" charset="-122"/>
                <a:ea typeface="黑体" panose="02010609060101010101" pitchFamily="49" charset="-122"/>
              </a:rPr>
              <a:t>混淆</a:t>
            </a:r>
            <a:r>
              <a:rPr lang="zh-CN" altLang="en-US" sz="2800" dirty="0">
                <a:latin typeface="黑体" panose="02010609060101010101" pitchFamily="49" charset="-122"/>
                <a:ea typeface="黑体" panose="02010609060101010101" pitchFamily="49" charset="-122"/>
              </a:rPr>
              <a:t>，既包括相关公众对于涉案商品或者服务的来源发生误认，即将被控侵权商品或者服务误认为来源于商标所有人，亦包括对被控侵权人与商标所有人的商品或者服务之间存在许可、赞助、参股等特定联系发生误认。 </a:t>
            </a:r>
            <a:endParaRPr lang="en-US" altLang="zh-CN" sz="2800" dirty="0">
              <a:latin typeface="黑体" panose="02010609060101010101" pitchFamily="49" charset="-122"/>
              <a:ea typeface="黑体" panose="02010609060101010101" pitchFamily="49" charset="-122"/>
            </a:endParaRPr>
          </a:p>
          <a:p>
            <a:pPr lvl="0">
              <a:lnSpc>
                <a:spcPct val="150000"/>
              </a:lnSpc>
            </a:pPr>
            <a:r>
              <a:rPr lang="zh-CN" altLang="en-US" sz="2800" dirty="0">
                <a:latin typeface="黑体" panose="02010609060101010101" pitchFamily="49" charset="-122"/>
                <a:ea typeface="黑体" panose="02010609060101010101" pitchFamily="49" charset="-122"/>
              </a:rPr>
              <a:t>    </a:t>
            </a:r>
            <a:r>
              <a:rPr lang="zh-CN" altLang="en-US" sz="2800" dirty="0">
                <a:solidFill>
                  <a:srgbClr val="FF0000"/>
                </a:solidFill>
                <a:latin typeface="黑体" panose="02010609060101010101" pitchFamily="49" charset="-122"/>
                <a:ea typeface="黑体" panose="02010609060101010101" pitchFamily="49" charset="-122"/>
              </a:rPr>
              <a:t>相关公众</a:t>
            </a:r>
            <a:r>
              <a:rPr lang="zh-CN" altLang="en-US" sz="2800" dirty="0">
                <a:latin typeface="黑体" panose="02010609060101010101" pitchFamily="49" charset="-122"/>
                <a:ea typeface="黑体" panose="02010609060101010101" pitchFamily="49" charset="-122"/>
              </a:rPr>
              <a:t>，是指与商标所标识的某类商品或者服务有关的消费者和与前述商品或者服务的营销有密切关系的其他经营者。</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内容占位符 2"/>
          <p:cNvSpPr>
            <a:spLocks noGrp="1"/>
          </p:cNvSpPr>
          <p:nvPr>
            <p:ph idx="1"/>
          </p:nvPr>
        </p:nvSpPr>
        <p:spPr>
          <a:xfrm>
            <a:off x="1587623" y="1041646"/>
            <a:ext cx="9349666" cy="4774707"/>
          </a:xfrm>
        </p:spPr>
        <p:txBody>
          <a:bodyPr/>
          <a:lstStyle/>
          <a:p>
            <a:pPr marL="0" indent="0" algn="just">
              <a:lnSpc>
                <a:spcPct val="100000"/>
              </a:lnSpc>
              <a:buNone/>
              <a:defRPr/>
            </a:pPr>
            <a:r>
              <a:rPr lang="zh-CN" altLang="en-US" sz="2000" dirty="0">
                <a:solidFill>
                  <a:prstClr val="black"/>
                </a:solidFill>
                <a:latin typeface="黑体" panose="02010609060101010101" pitchFamily="49" charset="-122"/>
                <a:ea typeface="黑体" panose="02010609060101010101" pitchFamily="49" charset="-122"/>
              </a:rPr>
              <a:t>法院意见：</a:t>
            </a:r>
            <a:endParaRPr lang="en-US" altLang="zh-CN" sz="2000" dirty="0">
              <a:solidFill>
                <a:prstClr val="black"/>
              </a:solidFill>
              <a:latin typeface="黑体" panose="02010609060101010101" pitchFamily="49" charset="-122"/>
              <a:ea typeface="黑体" panose="02010609060101010101" pitchFamily="49" charset="-122"/>
            </a:endParaRPr>
          </a:p>
          <a:p>
            <a:pPr marL="0" indent="0" algn="just">
              <a:lnSpc>
                <a:spcPct val="100000"/>
              </a:lnSpc>
              <a:buNone/>
              <a:defRPr/>
            </a:pPr>
            <a:r>
              <a:rPr lang="en-US" altLang="zh-CN" sz="2000" dirty="0">
                <a:solidFill>
                  <a:prstClr val="black"/>
                </a:solidFill>
                <a:latin typeface="黑体" panose="02010609060101010101" pitchFamily="49" charset="-122"/>
                <a:ea typeface="黑体" panose="02010609060101010101" pitchFamily="49" charset="-122"/>
              </a:rPr>
              <a:t>    KODAK</a:t>
            </a:r>
            <a:r>
              <a:rPr lang="zh-CN" altLang="en-US" sz="2000" dirty="0">
                <a:solidFill>
                  <a:prstClr val="black"/>
                </a:solidFill>
                <a:latin typeface="黑体" panose="02010609060101010101" pitchFamily="49" charset="-122"/>
                <a:ea typeface="黑体" panose="02010609060101010101" pitchFamily="49" charset="-122"/>
              </a:rPr>
              <a:t>商标系原告柯达公司于</a:t>
            </a:r>
            <a:r>
              <a:rPr lang="en-US" altLang="zh-CN" sz="2000" dirty="0">
                <a:solidFill>
                  <a:prstClr val="black"/>
                </a:solidFill>
                <a:latin typeface="黑体" panose="02010609060101010101" pitchFamily="49" charset="-122"/>
                <a:ea typeface="黑体" panose="02010609060101010101" pitchFamily="49" charset="-122"/>
              </a:rPr>
              <a:t>1888</a:t>
            </a:r>
            <a:r>
              <a:rPr lang="zh-CN" altLang="en-US" sz="2000" dirty="0">
                <a:solidFill>
                  <a:prstClr val="black"/>
                </a:solidFill>
                <a:latin typeface="黑体" panose="02010609060101010101" pitchFamily="49" charset="-122"/>
                <a:ea typeface="黑体" panose="02010609060101010101" pitchFamily="49" charset="-122"/>
              </a:rPr>
              <a:t>年创设的臆造性商业标识，已先后在全球范围内广泛注册，通过该公司</a:t>
            </a:r>
            <a:r>
              <a:rPr lang="en-US" altLang="zh-CN" sz="2000" dirty="0">
                <a:solidFill>
                  <a:prstClr val="black"/>
                </a:solidFill>
                <a:latin typeface="黑体" panose="02010609060101010101" pitchFamily="49" charset="-122"/>
                <a:ea typeface="黑体" panose="02010609060101010101" pitchFamily="49" charset="-122"/>
              </a:rPr>
              <a:t>100</a:t>
            </a:r>
            <a:r>
              <a:rPr lang="zh-CN" altLang="en-US" sz="2000" dirty="0">
                <a:solidFill>
                  <a:prstClr val="black"/>
                </a:solidFill>
                <a:latin typeface="黑体" panose="02010609060101010101" pitchFamily="49" charset="-122"/>
                <a:ea typeface="黑体" panose="02010609060101010101" pitchFamily="49" charset="-122"/>
              </a:rPr>
              <a:t>多年的商标使用及广告宣传，以及</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商标相关商品的良好质量，使得</a:t>
            </a:r>
            <a:r>
              <a:rPr lang="en-US" altLang="zh-CN" sz="2000" dirty="0">
                <a:solidFill>
                  <a:prstClr val="black"/>
                </a:solidFill>
                <a:latin typeface="黑体" panose="02010609060101010101" pitchFamily="49" charset="-122"/>
                <a:ea typeface="黑体" panose="02010609060101010101" pitchFamily="49" charset="-122"/>
              </a:rPr>
              <a:t>KO</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DAK</a:t>
            </a:r>
            <a:r>
              <a:rPr lang="zh-CN" altLang="en-US" sz="2000" dirty="0">
                <a:solidFill>
                  <a:prstClr val="black"/>
                </a:solidFill>
                <a:latin typeface="黑体" panose="02010609060101010101" pitchFamily="49" charset="-122"/>
                <a:ea typeface="黑体" panose="02010609060101010101" pitchFamily="49" charset="-122"/>
              </a:rPr>
              <a:t>商品在全球范围内拥有广泛的用户群，为大众所熟知，具有极高的声誉。我国也是原告柯达公司的主要市场，</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商标早在</a:t>
            </a:r>
            <a:r>
              <a:rPr lang="en-US" altLang="zh-CN" sz="2000" dirty="0">
                <a:solidFill>
                  <a:prstClr val="black"/>
                </a:solidFill>
                <a:latin typeface="黑体" panose="02010609060101010101" pitchFamily="49" charset="-122"/>
                <a:ea typeface="黑体" panose="02010609060101010101" pitchFamily="49" charset="-122"/>
              </a:rPr>
              <a:t>1979</a:t>
            </a:r>
            <a:r>
              <a:rPr lang="zh-CN" altLang="en-US" sz="2000" dirty="0">
                <a:solidFill>
                  <a:prstClr val="black"/>
                </a:solidFill>
                <a:latin typeface="黑体" panose="02010609060101010101" pitchFamily="49" charset="-122"/>
                <a:ea typeface="黑体" panose="02010609060101010101" pitchFamily="49" charset="-122"/>
              </a:rPr>
              <a:t>年即在我国进行了相关注册，原告柯达公司对该商标享有专用权。原告柯达公司多年以巨额费用对</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商标及商品进行了持续、广泛的广告宣传，</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传统和数码影像产品在我国拥有大量消费者，</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相关商品与人们的生活紧密相联，</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成为家喻户晓的商业品牌。鉴于以上事实，可以认定原告柯达公司所有的</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注册商标属于在市场上享有较高声誉并为相关公众所熟知的商标，在司法保护中，应认定该注册商标为驰名商标，并依法予以跨商品或服务领域的高水平保护。</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1509943" y="1501806"/>
            <a:ext cx="9172113" cy="4233169"/>
          </a:xfrm>
        </p:spPr>
        <p:txBody>
          <a:bodyPr/>
          <a:lstStyle/>
          <a:p>
            <a:pPr marL="0" indent="0" algn="just">
              <a:lnSpc>
                <a:spcPct val="100000"/>
              </a:lnSpc>
              <a:buNone/>
              <a:defRPr/>
            </a:pPr>
            <a:r>
              <a:rPr lang="zh-CN" altLang="en-US" sz="2400" dirty="0"/>
              <a:t>       </a:t>
            </a:r>
            <a:r>
              <a:rPr lang="zh-CN" altLang="en-US" sz="2000" dirty="0">
                <a:solidFill>
                  <a:prstClr val="black"/>
                </a:solidFill>
                <a:latin typeface="黑体" panose="02010609060101010101" pitchFamily="49" charset="-122"/>
                <a:ea typeface="黑体" panose="02010609060101010101" pitchFamily="49" charset="-122"/>
              </a:rPr>
              <a:t>被告科达公司在其生产销售的电梯产品、公司门牌、员工名片及企业宣传资料上均印制独立且突出的</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文字标识，被告科达公司及其北京分公司还以</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为商业标识索引申请注册了</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lift.com.cn</a:t>
            </a:r>
            <a:r>
              <a:rPr lang="zh-CN" altLang="en-US" sz="2000" dirty="0">
                <a:solidFill>
                  <a:prstClr val="black"/>
                </a:solidFill>
                <a:latin typeface="黑体" panose="02010609060101010101" pitchFamily="49" charset="-122"/>
                <a:ea typeface="黑体" panose="02010609060101010101" pitchFamily="49" charset="-122"/>
              </a:rPr>
              <a:t>和</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bj.com</a:t>
            </a:r>
            <a:r>
              <a:rPr lang="zh-CN" altLang="en-US" sz="2000" dirty="0">
                <a:solidFill>
                  <a:prstClr val="black"/>
                </a:solidFill>
                <a:latin typeface="黑体" panose="02010609060101010101" pitchFamily="49" charset="-122"/>
                <a:ea typeface="黑体" panose="02010609060101010101" pitchFamily="49" charset="-122"/>
              </a:rPr>
              <a:t>域名，并将该域名用于网络宣传经营。结合原告柯达公司所有的</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注册商标已广为知晓的事实，可以认定被告科达公司对</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商业标识的使用行为，明显地复制、摹仿了原告柯达公司“柯达”与</a:t>
            </a:r>
            <a:r>
              <a:rPr lang="en-US" altLang="zh-CN" sz="2000" dirty="0">
                <a:solidFill>
                  <a:prstClr val="black"/>
                </a:solidFill>
                <a:latin typeface="黑体" panose="02010609060101010101" pitchFamily="49" charset="-122"/>
                <a:ea typeface="黑体" panose="02010609060101010101" pitchFamily="49" charset="-122"/>
              </a:rPr>
              <a:t>KO</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a:solidFill>
                  <a:prstClr val="black"/>
                </a:solidFill>
                <a:latin typeface="黑体" panose="02010609060101010101" pitchFamily="49" charset="-122"/>
                <a:ea typeface="黑体" panose="02010609060101010101" pitchFamily="49" charset="-122"/>
              </a:rPr>
              <a:t>DAK</a:t>
            </a:r>
            <a:r>
              <a:rPr lang="zh-CN" altLang="en-US" sz="2000" dirty="0">
                <a:solidFill>
                  <a:prstClr val="black"/>
                </a:solidFill>
                <a:latin typeface="黑体" panose="02010609060101010101" pitchFamily="49" charset="-122"/>
                <a:ea typeface="黑体" panose="02010609060101010101" pitchFamily="49" charset="-122"/>
              </a:rPr>
              <a:t>驰名商标的相对应关系，并借此攀附该商标的良好商誉，以取得不正当的商业利益。从保护驰名商标专有性的角度看，被告科达公司使用</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标识，必然会降低原告柯达公司所有的</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驰名商标的显著性，损害其商誉价值，给原告柯达公司所有的</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驰名商标的专用性及其形象利益造成实质性损害。因此，被告科达公司未经</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驰名商标权人的同意而使用</a:t>
            </a:r>
            <a:r>
              <a:rPr lang="en-US" altLang="zh-CN" sz="2000" dirty="0">
                <a:solidFill>
                  <a:prstClr val="black"/>
                </a:solidFill>
                <a:latin typeface="黑体" panose="02010609060101010101" pitchFamily="49" charset="-122"/>
                <a:ea typeface="黑体" panose="02010609060101010101" pitchFamily="49" charset="-122"/>
              </a:rPr>
              <a:t>KODAK</a:t>
            </a:r>
            <a:r>
              <a:rPr lang="zh-CN" altLang="en-US" sz="2000" dirty="0">
                <a:solidFill>
                  <a:prstClr val="black"/>
                </a:solidFill>
                <a:latin typeface="黑体" panose="02010609060101010101" pitchFamily="49" charset="-122"/>
                <a:ea typeface="黑体" panose="02010609060101010101" pitchFamily="49" charset="-122"/>
              </a:rPr>
              <a:t>商业标识的行为，构成商标侵权。</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55089" y="1191491"/>
            <a:ext cx="10099601" cy="4985472"/>
          </a:xfrm>
        </p:spPr>
        <p:txBody>
          <a:bodyPr>
            <a:normAutofit fontScale="85000" lnSpcReduction="20000"/>
          </a:bodyPr>
          <a:lstStyle/>
          <a:p>
            <a:pPr marL="0" indent="0" algn="just">
              <a:spcBef>
                <a:spcPts val="0"/>
              </a:spcBef>
              <a:buNone/>
            </a:pPr>
            <a:r>
              <a:rPr lang="zh-CN" altLang="en-US" sz="2800" dirty="0">
                <a:solidFill>
                  <a:srgbClr val="FF0000"/>
                </a:solidFill>
                <a:latin typeface="黑体" panose="02010609060101010101" pitchFamily="49" charset="-122"/>
                <a:ea typeface="黑体" panose="02010609060101010101" pitchFamily="49" charset="-122"/>
              </a:rPr>
              <a:t>案例：</a:t>
            </a:r>
            <a:endParaRPr lang="en-US" altLang="zh-CN" sz="2800" dirty="0">
              <a:solidFill>
                <a:srgbClr val="FF0000"/>
              </a:solidFill>
              <a:latin typeface="黑体" panose="02010609060101010101" pitchFamily="49" charset="-122"/>
              <a:ea typeface="黑体" panose="02010609060101010101" pitchFamily="49" charset="-122"/>
            </a:endParaRPr>
          </a:p>
          <a:p>
            <a:pPr marL="0" indent="0" algn="just">
              <a:spcBef>
                <a:spcPts val="0"/>
              </a:spcBef>
              <a:buNone/>
            </a:pPr>
            <a:r>
              <a:rPr lang="en-US" altLang="zh-CN" sz="2800" dirty="0">
                <a:latin typeface="黑体" panose="02010609060101010101" pitchFamily="49" charset="-122"/>
                <a:ea typeface="黑体" panose="02010609060101010101" pitchFamily="49" charset="-122"/>
              </a:rPr>
              <a:t>    2015</a:t>
            </a:r>
            <a:r>
              <a:rPr lang="zh-CN" altLang="en-US" sz="2800" dirty="0">
                <a:latin typeface="黑体" panose="02010609060101010101" pitchFamily="49" charset="-122"/>
                <a:ea typeface="黑体" panose="02010609060101010101" pitchFamily="49" charset="-122"/>
              </a:rPr>
              <a:t>年</a:t>
            </a:r>
            <a:r>
              <a:rPr lang="en-US" altLang="zh-CN" sz="2800" dirty="0">
                <a:latin typeface="黑体" panose="02010609060101010101" pitchFamily="49" charset="-122"/>
                <a:ea typeface="黑体" panose="02010609060101010101" pitchFamily="49" charset="-122"/>
              </a:rPr>
              <a:t>9</a:t>
            </a:r>
            <a:r>
              <a:rPr lang="zh-CN" altLang="en-US" sz="2800" dirty="0">
                <a:latin typeface="黑体" panose="02010609060101010101" pitchFamily="49" charset="-122"/>
                <a:ea typeface="黑体" panose="02010609060101010101" pitchFamily="49" charset="-122"/>
              </a:rPr>
              <a:t>月</a:t>
            </a:r>
            <a:r>
              <a:rPr lang="en-US" altLang="zh-CN" sz="2800" dirty="0">
                <a:latin typeface="黑体" panose="02010609060101010101" pitchFamily="49" charset="-122"/>
                <a:ea typeface="黑体" panose="02010609060101010101" pitchFamily="49" charset="-122"/>
              </a:rPr>
              <a:t>14</a:t>
            </a:r>
            <a:r>
              <a:rPr lang="zh-CN" altLang="en-US" sz="2800" dirty="0">
                <a:latin typeface="黑体" panose="02010609060101010101" pitchFamily="49" charset="-122"/>
                <a:ea typeface="黑体" panose="02010609060101010101" pitchFamily="49" charset="-122"/>
              </a:rPr>
              <a:t>日，贵阳老干妈公司的委托代理人在公证员的陪同下，在北京欧尚公司位于北京市朝阳区香宾路</a:t>
            </a:r>
            <a:r>
              <a:rPr lang="en-US" altLang="zh-CN" sz="2800" dirty="0">
                <a:latin typeface="黑体" panose="02010609060101010101" pitchFamily="49" charset="-122"/>
                <a:ea typeface="黑体" panose="02010609060101010101" pitchFamily="49" charset="-122"/>
              </a:rPr>
              <a:t>66-1</a:t>
            </a:r>
            <a:r>
              <a:rPr lang="zh-CN" altLang="en-US" sz="2800" dirty="0">
                <a:latin typeface="黑体" panose="02010609060101010101" pitchFamily="49" charset="-122"/>
                <a:ea typeface="黑体" panose="02010609060101010101" pitchFamily="49" charset="-122"/>
              </a:rPr>
              <a:t>的商铺处购买了三支牛肉棒（以下简称涉案商品），单支售价为</a:t>
            </a:r>
            <a:r>
              <a:rPr lang="en-US" altLang="zh-CN" sz="2800" dirty="0">
                <a:latin typeface="黑体" panose="02010609060101010101" pitchFamily="49" charset="-122"/>
                <a:ea typeface="黑体" panose="02010609060101010101" pitchFamily="49" charset="-122"/>
              </a:rPr>
              <a:t>24.8</a:t>
            </a:r>
            <a:r>
              <a:rPr lang="zh-CN" altLang="en-US" sz="2800" dirty="0">
                <a:latin typeface="黑体" panose="02010609060101010101" pitchFamily="49" charset="-122"/>
                <a:ea typeface="黑体" panose="02010609060101010101" pitchFamily="49" charset="-122"/>
              </a:rPr>
              <a:t>元，并当场取得购物小票以及发票一张，发票上加盖有被告北京欧尚公司来广营店的印章。涉案商品包装的正面上部标有贵州永红公司所拥有的“牛头牌及图”商标，中部印有“老干妈味”字样；包装背面标有涉案商品品名为“老干妈味牛肉棒”，注明配料有牛肉、豆豉、鱼露等，还写明了涉案商品的制造商是贵州永红公司，地址是贵州省惠水县永红绿色食品工业园。贵州永红公司确认北京欧尚公司销售的涉案商品系贵州永红公司生产。贵州永红公司自</a:t>
            </a:r>
            <a:r>
              <a:rPr lang="en-US" altLang="zh-CN" sz="2800" dirty="0">
                <a:latin typeface="黑体" panose="02010609060101010101" pitchFamily="49" charset="-122"/>
                <a:ea typeface="黑体" panose="02010609060101010101" pitchFamily="49" charset="-122"/>
              </a:rPr>
              <a:t>2014</a:t>
            </a:r>
            <a:r>
              <a:rPr lang="zh-CN" altLang="en-US" sz="2800" dirty="0">
                <a:latin typeface="黑体" panose="02010609060101010101" pitchFamily="49" charset="-122"/>
                <a:ea typeface="黑体" panose="02010609060101010101" pitchFamily="49" charset="-122"/>
              </a:rPr>
              <a:t>年开始购入贵阳老干妈公司生产的“老干妈”牌豆豉作为调料生产涉案商品，贵州永红公司生产的牛肉棒除了涉案商品中标明的“老干妈味”，还有“原味”“麻辣”“香辣”“黑胡椒”等其他商品。</a:t>
            </a:r>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19916" y="1096076"/>
            <a:ext cx="10368501" cy="4985472"/>
          </a:xfrm>
        </p:spPr>
        <p:txBody>
          <a:bodyPr>
            <a:normAutofit fontScale="92500" lnSpcReduction="20000"/>
          </a:bodyPr>
          <a:lstStyle/>
          <a:p>
            <a:r>
              <a:rPr lang="zh-CN" altLang="en-US" sz="2400" dirty="0">
                <a:latin typeface="黑体" panose="02010609060101010101" pitchFamily="49" charset="-122"/>
                <a:ea typeface="黑体" panose="02010609060101010101" pitchFamily="49" charset="-122"/>
              </a:rPr>
              <a:t>裁判意见：</a:t>
            </a:r>
          </a:p>
          <a:p>
            <a:r>
              <a:rPr lang="zh-CN" altLang="en-US" sz="2400" dirty="0">
                <a:latin typeface="黑体" panose="02010609060101010101" pitchFamily="49" charset="-122"/>
                <a:ea typeface="黑体" panose="02010609060101010101" pitchFamily="49" charset="-122"/>
              </a:rPr>
              <a:t>    涉案“老干妈”商标为驰名商标，可以享有跨类保护。传统混淆理论认为“商品来源存在混淆的可能”是商标保护的基础，而被告使用“老干妈味”字样并非用于识别来源，如何认定被告的使用行为是本案定案的关键。而对具备显著广告效应的驰名商标而言，无混淆，仍可能侵害权利人的利益。有必要从商标功能视角去解释“商标使用”，可以将其分为“识别性商标使用”和“广告性商标使用”。</a:t>
            </a:r>
            <a:r>
              <a:rPr lang="zh-CN" altLang="en-US" sz="2400" dirty="0">
                <a:highlight>
                  <a:srgbClr val="FFFF00"/>
                </a:highlight>
                <a:latin typeface="黑体" panose="02010609060101010101" pitchFamily="49" charset="-122"/>
                <a:ea typeface="黑体" panose="02010609060101010101" pitchFamily="49" charset="-122"/>
              </a:rPr>
              <a:t>识别性商标使用行为目的是使消费者对来源产生混淆，属于混淆式侵权；而在广告性商标使用行为后果在于淡化驰名商标的显著性，属于淡化式侵权。</a:t>
            </a:r>
            <a:r>
              <a:rPr lang="zh-CN" altLang="en-US" sz="2400" dirty="0">
                <a:latin typeface="黑体" panose="02010609060101010101" pitchFamily="49" charset="-122"/>
                <a:ea typeface="黑体" panose="02010609060101010101" pitchFamily="49" charset="-122"/>
              </a:rPr>
              <a:t>被告贵州永红公司将涉案驰名商标作为自己牛肉棒产品的系列名称，用涉案驰名商标来描述自己的产品，会使消费者误以为涉案产品与商标权人贵阳老干妈公司具有某种联系，被告贵州永红公司将“老干妈味”作为一种口味，有可能导致涉案驰名商标的显著性、识别性减弱，甚至会导致其名称通用化。被告贵州永红公司侵犯了原告贵阳老干妈公司所拥有的涉案商标专用权。</a:t>
            </a:r>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 name="矩形 6"/>
          <p:cNvSpPr/>
          <p:nvPr/>
        </p:nvSpPr>
        <p:spPr>
          <a:xfrm>
            <a:off x="2075290" y="1189022"/>
            <a:ext cx="9431766" cy="5940088"/>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一、侵害商标权的民事责任</a:t>
            </a:r>
            <a:endParaRPr lang="en-US" altLang="zh-CN" sz="2800" dirty="0">
              <a:solidFill>
                <a:srgbClr val="D9793F"/>
              </a:solidFill>
              <a:latin typeface="华文中宋" panose="02010600040101010101" pitchFamily="2" charset="-122"/>
              <a:ea typeface="华文中宋" panose="02010600040101010101" pitchFamily="2" charset="-122"/>
            </a:endParaRPr>
          </a:p>
          <a:p>
            <a:pPr algn="just"/>
            <a:endParaRPr lang="en-US" altLang="zh-CN" sz="2400" dirty="0">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（一）民事责任的具体形式</a:t>
            </a:r>
            <a:endParaRPr lang="en-US" altLang="zh-CN" sz="2400" dirty="0">
              <a:latin typeface="黑体" panose="02010609060101010101" pitchFamily="49" charset="-122"/>
              <a:ea typeface="黑体" panose="02010609060101010101" pitchFamily="49" charset="-122"/>
            </a:endParaRPr>
          </a:p>
          <a:p>
            <a:pPr algn="just"/>
            <a:r>
              <a:rPr lang="zh-CN" altLang="en-US" sz="2400" dirty="0">
                <a:latin typeface="黑体" panose="02010609060101010101" pitchFamily="49" charset="-122"/>
                <a:ea typeface="黑体" panose="02010609060101010101" pitchFamily="49" charset="-122"/>
              </a:rPr>
              <a:t>    人民法院在审理侵犯注册商标专用权纠纷案件中，依据民法典第一百七十九条、商标法第六十条的规定和案件具体情况，可以判决侵权人承担</a:t>
            </a:r>
            <a:r>
              <a:rPr lang="zh-CN" altLang="en-US" sz="2400" dirty="0">
                <a:solidFill>
                  <a:srgbClr val="FF0000"/>
                </a:solidFill>
                <a:latin typeface="黑体" panose="02010609060101010101" pitchFamily="49" charset="-122"/>
                <a:ea typeface="黑体" panose="02010609060101010101" pitchFamily="49" charset="-122"/>
              </a:rPr>
              <a:t>停止侵害</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排除妨碍</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消除危险</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赔偿损失</a:t>
            </a:r>
            <a:r>
              <a:rPr lang="zh-CN" altLang="en-US" sz="2400" dirty="0">
                <a:latin typeface="黑体" panose="02010609060101010101" pitchFamily="49" charset="-122"/>
                <a:ea typeface="黑体" panose="02010609060101010101" pitchFamily="49" charset="-122"/>
              </a:rPr>
              <a:t>、</a:t>
            </a:r>
            <a:r>
              <a:rPr lang="zh-CN" altLang="en-US" sz="2400" dirty="0">
                <a:solidFill>
                  <a:srgbClr val="FF0000"/>
                </a:solidFill>
                <a:latin typeface="黑体" panose="02010609060101010101" pitchFamily="49" charset="-122"/>
                <a:ea typeface="黑体" panose="02010609060101010101" pitchFamily="49" charset="-122"/>
              </a:rPr>
              <a:t>消除影响</a:t>
            </a:r>
            <a:r>
              <a:rPr lang="zh-CN" altLang="en-US" sz="2400" dirty="0">
                <a:latin typeface="黑体" panose="02010609060101010101" pitchFamily="49" charset="-122"/>
                <a:ea typeface="黑体" panose="02010609060101010101" pitchFamily="49" charset="-122"/>
              </a:rPr>
              <a:t>等民事责任，还可以作出罚款，收缴侵权商品、伪造的商标标识和主要用于生产侵权商品的材料、工具、设备等财物的民事制裁决定。罚款数额可以参照商标法第六十条第二款的有关规定确定。</a:t>
            </a:r>
          </a:p>
          <a:p>
            <a:pPr algn="just"/>
            <a:r>
              <a:rPr lang="zh-CN" altLang="en-US" sz="2400" dirty="0">
                <a:latin typeface="黑体" panose="02010609060101010101" pitchFamily="49" charset="-122"/>
                <a:ea typeface="黑体" panose="02010609060101010101" pitchFamily="49" charset="-122"/>
              </a:rPr>
              <a:t>　　行政管理部门对同一侵犯注册商标专用权行为已经给予行政处罚的，人民法院不再予以民事制裁。</a:t>
            </a:r>
            <a:endParaRPr lang="en-US" altLang="zh-CN" sz="2400" dirty="0">
              <a:latin typeface="黑体" panose="02010609060101010101" pitchFamily="49" charset="-122"/>
              <a:ea typeface="黑体" panose="02010609060101010101" pitchFamily="49" charset="-122"/>
            </a:endParaRPr>
          </a:p>
          <a:p>
            <a:pPr algn="ctr"/>
            <a:endParaRPr lang="en-US" altLang="zh-CN" sz="2800" dirty="0">
              <a:solidFill>
                <a:srgbClr val="D9793F"/>
              </a:solidFill>
              <a:latin typeface="华文中宋" panose="02010600040101010101" pitchFamily="2" charset="-122"/>
              <a:ea typeface="华文中宋" panose="02010600040101010101" pitchFamily="2" charset="-122"/>
            </a:endParaRPr>
          </a:p>
          <a:p>
            <a:pPr algn="ctr"/>
            <a:endParaRPr lang="en-US" altLang="zh-CN" sz="2800" dirty="0">
              <a:solidFill>
                <a:srgbClr val="D9793F"/>
              </a:solidFill>
              <a:latin typeface="华文中宋" panose="02010600040101010101" pitchFamily="2" charset="-122"/>
              <a:ea typeface="华文中宋" panose="02010600040101010101" pitchFamily="2" charset="-122"/>
            </a:endParaRPr>
          </a:p>
          <a:p>
            <a:pPr algn="ctr"/>
            <a:endParaRPr lang="en-US" altLang="zh-CN" sz="2800" dirty="0">
              <a:solidFill>
                <a:srgbClr val="D9793F"/>
              </a:solidFill>
              <a:latin typeface="华文中宋" panose="02010600040101010101" pitchFamily="2" charset="-122"/>
              <a:ea typeface="华文中宋" panose="02010600040101010101" pitchFamily="2" charset="-122"/>
            </a:endParaRPr>
          </a:p>
          <a:p>
            <a:pPr algn="ctr"/>
            <a:endParaRPr lang="zh-CN" altLang="en-US" sz="2800" dirty="0">
              <a:solidFill>
                <a:srgbClr val="D9793F"/>
              </a:solidFill>
              <a:latin typeface="华文中宋" panose="02010600040101010101" pitchFamily="2" charset="-122"/>
              <a:ea typeface="华文中宋" panose="02010600040101010101" pitchFamily="2" charset="-122"/>
            </a:endParaRP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侵害商标权法律责任的类型及后果</a:t>
            </a:r>
          </a:p>
        </p:txBody>
      </p:sp>
      <p:sp>
        <p:nvSpPr>
          <p:cNvPr id="10" name="文本框 9"/>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6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1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94845" y="936264"/>
            <a:ext cx="10266579" cy="4985472"/>
          </a:xfrm>
        </p:spPr>
        <p:txBody>
          <a:bodyPr>
            <a:normAutofit/>
          </a:bodyPr>
          <a:lstStyle/>
          <a:p>
            <a:r>
              <a:rPr lang="zh-CN" altLang="en-US" sz="2400" dirty="0">
                <a:latin typeface="黑体" panose="02010609060101010101" pitchFamily="49" charset="-122"/>
                <a:ea typeface="黑体" panose="02010609060101010101" pitchFamily="49" charset="-122"/>
              </a:rPr>
              <a:t>（二）损害赔偿的计算规则   </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侵犯商标专用权的赔偿数额，按照权利人因被侵权所受到的实际损失确定；实际损失难以确定的，可以按照侵权人因侵权所获得的利益确定；权利人的损失或者侵权人获得的利益难以确定的，参照该商标许可使用费的倍数合理确定。对恶意侵犯商标专用权，情节严重的，可以在按照上述方法确定数额的一倍以上五倍以下确定赔偿数额。赔偿数额应当包括权利人为制止侵权行为所支付的合理开支。</a:t>
            </a:r>
          </a:p>
          <a:p>
            <a:r>
              <a:rPr lang="zh-CN" altLang="en-US" sz="2400" dirty="0">
                <a:latin typeface="黑体" panose="02010609060101010101" pitchFamily="49" charset="-122"/>
                <a:ea typeface="黑体" panose="02010609060101010101" pitchFamily="49" charset="-122"/>
              </a:rPr>
              <a:t>　　权利人因被侵权所受到的实际损失、侵权人因侵权所获得的利益、注册商标许可使用费难以确定的，由人民法院根据侵权行为的情节判决给予五百万元以下的赔偿。</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38618" y="1302809"/>
            <a:ext cx="9831748" cy="3786026"/>
          </a:xfrm>
        </p:spPr>
        <p:txBody>
          <a:bodyPr>
            <a:normAutofit/>
          </a:bodyPr>
          <a:lstStyle/>
          <a:p>
            <a:r>
              <a:rPr lang="zh-CN" altLang="en-US" sz="2200" dirty="0">
                <a:latin typeface="黑体" panose="02010609060101010101" pitchFamily="49" charset="-122"/>
                <a:ea typeface="黑体" panose="02010609060101010101" pitchFamily="49" charset="-122"/>
              </a:rPr>
              <a:t>    人民法院依据商标法第六十三条第一款的规定确定侵权人的赔偿责任时，可以根据权利人选择的计算方法计算赔偿数额。</a:t>
            </a:r>
            <a:endParaRPr lang="en-US" altLang="zh-CN" sz="2200" dirty="0">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rPr>
              <a:t>    侵权所获得的利益，可以根据侵权商品销售量与该商品单位利润乘积计算；该商品单位利润无法查明的，按照注册商标商品的单位利润计算。</a:t>
            </a:r>
            <a:endParaRPr lang="en-US" altLang="zh-CN" sz="2200" dirty="0">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rPr>
              <a:t>    因被侵权所受到的损失，可以根据权利人因侵权所造成商品销售减少量或者侵权商品销售量与该注册商标商品的单位利润乘积计算。</a:t>
            </a:r>
            <a:endParaRPr lang="en-US" altLang="zh-CN" sz="22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商标纠纷适用解释</a:t>
            </a:r>
            <a:r>
              <a:rPr lang="en-US" altLang="zh-CN" sz="1600" dirty="0">
                <a:latin typeface="黑体" panose="02010609060101010101" pitchFamily="49" charset="-122"/>
                <a:ea typeface="黑体" panose="02010609060101010101" pitchFamily="49" charset="-122"/>
              </a:rPr>
              <a:t>》</a:t>
            </a:r>
            <a:r>
              <a:rPr lang="zh-CN" altLang="en-US" sz="1600"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44988" y="1040416"/>
            <a:ext cx="10711852" cy="4985472"/>
          </a:xfrm>
        </p:spPr>
        <p:txBody>
          <a:bodyPr>
            <a:normAutofit lnSpcReduction="10000"/>
          </a:bodyPr>
          <a:lstStyle/>
          <a:p>
            <a:r>
              <a:rPr lang="zh-CN" altLang="en-US" sz="2200" dirty="0">
                <a:latin typeface="黑体" panose="02010609060101010101" pitchFamily="49" charset="-122"/>
                <a:ea typeface="黑体" panose="02010609060101010101" pitchFamily="49" charset="-122"/>
              </a:rPr>
              <a:t>    权利人因被侵权所受到的实际损失、侵权人因侵权所获得的利益、注册商标使用许可费均难以确定的，人民法院可以根据当事人的请求或者依职权适用商标法第六十三条第三款的规定确定赔偿数额。       </a:t>
            </a:r>
            <a:endParaRPr lang="en-US" altLang="zh-CN" sz="2200" dirty="0">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rPr>
              <a:t>    人民法院在适用商标法第六十三条第三款规定确定赔偿数额时，应当考虑侵权行为的性质、期间、后果，侵权人的主观过错程度，商标的声誉及制止侵权行为的合理开支等因素综合确定。</a:t>
            </a:r>
          </a:p>
          <a:p>
            <a:r>
              <a:rPr lang="zh-CN" altLang="en-US" sz="2200" dirty="0">
                <a:latin typeface="黑体" panose="02010609060101010101" pitchFamily="49" charset="-122"/>
                <a:ea typeface="黑体" panose="02010609060101010101" pitchFamily="49" charset="-122"/>
              </a:rPr>
              <a:t>　　当事人就法定赔偿的数额达成协议的，应当准许。</a:t>
            </a:r>
            <a:endParaRPr lang="en-US" altLang="zh-CN" sz="2200" dirty="0">
              <a:latin typeface="黑体" panose="02010609060101010101" pitchFamily="49" charset="-122"/>
              <a:ea typeface="黑体" panose="02010609060101010101" pitchFamily="49" charset="-122"/>
            </a:endParaRPr>
          </a:p>
          <a:p>
            <a:r>
              <a:rPr lang="zh-CN" altLang="en-US" sz="2200" dirty="0">
                <a:latin typeface="黑体" panose="02010609060101010101" pitchFamily="49" charset="-122"/>
                <a:ea typeface="黑体" panose="02010609060101010101" pitchFamily="49" charset="-122"/>
              </a:rPr>
              <a:t>    合理开支，包括权利人或者委托代理人对侵权行为进行调查、取证的合理费用。人民法院根据当事人的诉讼请求和案件具体情况，可以将符合国家有关部门规定的律师费用计算在赔偿范围内。</a:t>
            </a:r>
            <a:endParaRPr lang="en-US" altLang="zh-CN" sz="22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商标纠纷适用解释</a:t>
            </a:r>
            <a:r>
              <a:rPr lang="en-US" altLang="zh-CN" sz="1600" dirty="0">
                <a:latin typeface="黑体" panose="02010609060101010101" pitchFamily="49" charset="-122"/>
                <a:ea typeface="黑体" panose="02010609060101010101" pitchFamily="49" charset="-122"/>
              </a:rPr>
              <a:t>》</a:t>
            </a:r>
            <a:r>
              <a:rPr lang="zh-CN" altLang="en-US" sz="1600" dirty="0"/>
              <a:t>　　</a:t>
            </a:r>
            <a:endParaRPr lang="zh-CN" altLang="en-US" sz="16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31235" y="1040417"/>
            <a:ext cx="10505118" cy="4985472"/>
          </a:xfrm>
        </p:spPr>
        <p:txBody>
          <a:bodyPr/>
          <a:lstStyle/>
          <a:p>
            <a:r>
              <a:rPr lang="zh-CN" altLang="en-US" sz="2400" dirty="0">
                <a:latin typeface="黑体" panose="02010609060101010101" pitchFamily="49" charset="-122"/>
                <a:ea typeface="黑体" panose="02010609060101010101" pitchFamily="49" charset="-122"/>
              </a:rPr>
              <a:t>　　人民法院为确定赔偿数额，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p>
          <a:p>
            <a:r>
              <a:rPr lang="zh-CN" altLang="en-US" sz="2400" dirty="0">
                <a:latin typeface="黑体" panose="02010609060101010101" pitchFamily="49" charset="-122"/>
                <a:ea typeface="黑体" panose="02010609060101010101" pitchFamily="49" charset="-122"/>
              </a:rPr>
              <a:t>    人民法院审理商标纠纷案件，应权利人请求，对属于假冒注册商标的商品，除特殊情况外，责令销毁；对主要用于制造假冒注册商标的商品的材料、工具，责令销毁，且不予补偿；或者在特殊情况下，责令禁止前述材料、工具进入商业渠道，且不予补偿。</a:t>
            </a:r>
          </a:p>
          <a:p>
            <a:r>
              <a:rPr lang="zh-CN" altLang="en-US" sz="2400" dirty="0">
                <a:latin typeface="黑体" panose="02010609060101010101" pitchFamily="49" charset="-122"/>
                <a:ea typeface="黑体" panose="02010609060101010101" pitchFamily="49" charset="-122"/>
              </a:rPr>
              <a:t>　　假冒注册商标的商品不得在仅去除假冒注册商标后进入商业渠道。</a:t>
            </a:r>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72210" y="1215344"/>
            <a:ext cx="10328744" cy="3642902"/>
          </a:xfrm>
        </p:spPr>
        <p:txBody>
          <a:bodyPr>
            <a:normAutofit lnSpcReduction="10000"/>
          </a:bodyPr>
          <a:lstStyle/>
          <a:p>
            <a:r>
              <a:rPr lang="zh-CN" altLang="en-US" sz="2400" dirty="0">
                <a:latin typeface="黑体" panose="02010609060101010101" pitchFamily="49" charset="-122"/>
                <a:ea typeface="黑体" panose="02010609060101010101" pitchFamily="49" charset="-122"/>
              </a:rPr>
              <a:t>（三）不承担赔偿责任的法定情形    </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注册商标专用权人请求赔偿，被控侵权人以注册商标专用权人未使用注册商标提出抗辩的，人民法院可以要求注册商标专用权人提供此前三年内实际使用该注册商标的证据。注册商标专用权人不能证明此前三年内实际使用过该注册商标，也不能证明因侵权行为受到其他损失的，被控侵权人不承担赔偿责任。</a:t>
            </a:r>
          </a:p>
          <a:p>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销售不知道是侵犯注册商标专用权的商品，能证明该商品是自己合法取得并说明提供者的，不承担赔偿责任。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82595" y="1191491"/>
            <a:ext cx="10672095" cy="4985472"/>
          </a:xfrm>
        </p:spPr>
        <p:txBody>
          <a:bodyPr>
            <a:normAutofit/>
          </a:bodyPr>
          <a:lstStyle/>
          <a:p>
            <a:r>
              <a:rPr lang="zh-CN" altLang="en-US" sz="2400" dirty="0">
                <a:latin typeface="黑体" panose="02010609060101010101" pitchFamily="49" charset="-122"/>
                <a:ea typeface="黑体" panose="02010609060101010101" pitchFamily="49" charset="-122"/>
              </a:rPr>
              <a:t>混淆的类型：</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1.</a:t>
            </a:r>
            <a:r>
              <a:rPr lang="zh-CN" altLang="en-US" sz="2400" dirty="0">
                <a:solidFill>
                  <a:srgbClr val="FF0000"/>
                </a:solidFill>
                <a:latin typeface="黑体" panose="02010609060101010101" pitchFamily="49" charset="-122"/>
                <a:ea typeface="黑体" panose="02010609060101010101" pitchFamily="49" charset="-122"/>
              </a:rPr>
              <a:t>直接混淆</a:t>
            </a:r>
            <a:r>
              <a:rPr lang="zh-CN" altLang="en-US" sz="2400" dirty="0">
                <a:latin typeface="黑体" panose="02010609060101010101" pitchFamily="49" charset="-122"/>
                <a:ea typeface="黑体" panose="02010609060101010101" pitchFamily="49" charset="-122"/>
              </a:rPr>
              <a:t>，指使用特定商标的某商品或服务实际上来源于经营者乙，而消费者误以为其来源于经营者甲，也即消费者未能通过商标将来源于不同的经营者的商品或服务相区分。</a:t>
            </a:r>
          </a:p>
          <a:p>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solidFill>
                  <a:srgbClr val="FF0000"/>
                </a:solidFill>
                <a:latin typeface="黑体" panose="02010609060101010101" pitchFamily="49" charset="-122"/>
                <a:ea typeface="黑体" panose="02010609060101010101" pitchFamily="49" charset="-122"/>
              </a:rPr>
              <a:t>间接混淆</a:t>
            </a:r>
            <a:r>
              <a:rPr lang="zh-CN" altLang="en-US" sz="2400" dirty="0">
                <a:latin typeface="黑体" panose="02010609060101010101" pitchFamily="49" charset="-122"/>
                <a:ea typeface="黑体" panose="02010609060101010101" pitchFamily="49" charset="-122"/>
              </a:rPr>
              <a:t>，指使用特定商标的某商品或服务由经营者乙提供，与经营者甲并无任何关系，而消费者误以为经营者甲与经营者乙之间存在控制、许可或赞助等关联关系。</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3.</a:t>
            </a:r>
            <a:r>
              <a:rPr lang="zh-CN" altLang="en-US" sz="2400" dirty="0">
                <a:solidFill>
                  <a:srgbClr val="FF0000"/>
                </a:solidFill>
                <a:latin typeface="黑体" panose="02010609060101010101" pitchFamily="49" charset="-122"/>
                <a:ea typeface="黑体" panose="02010609060101010101" pitchFamily="49" charset="-122"/>
              </a:rPr>
              <a:t>反向混淆</a:t>
            </a:r>
            <a:r>
              <a:rPr lang="zh-CN" altLang="en-US" sz="2400" dirty="0">
                <a:latin typeface="黑体" panose="02010609060101010101" pitchFamily="49" charset="-122"/>
                <a:ea typeface="黑体" panose="02010609060101010101" pitchFamily="49" charset="-122"/>
              </a:rPr>
              <a:t>，指相关公众将商标权人的商品误认为被诉侵权人的商品，或者误认商标权人与被诉侵权人有某种联系的亦构成商标侵权。</a:t>
            </a: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8741" y="1191491"/>
            <a:ext cx="10695949" cy="4985472"/>
          </a:xfrm>
        </p:spPr>
        <p:txBody>
          <a:bodyPr/>
          <a:lstStyle/>
          <a:p>
            <a:r>
              <a:rPr lang="zh-CN" altLang="en-US" sz="2400" dirty="0">
                <a:latin typeface="黑体" panose="02010609060101010101" pitchFamily="49" charset="-122"/>
                <a:ea typeface="黑体" panose="02010609060101010101" pitchFamily="49" charset="-122"/>
              </a:rPr>
              <a:t>    下列情形属于商标法第六十条规定的能证明该商品是自己合法取得的情形：</a:t>
            </a:r>
          </a:p>
          <a:p>
            <a:r>
              <a:rPr lang="zh-CN" altLang="en-US" sz="2400" dirty="0">
                <a:latin typeface="黑体" panose="02010609060101010101" pitchFamily="49" charset="-122"/>
                <a:ea typeface="黑体" panose="02010609060101010101" pitchFamily="49" charset="-122"/>
              </a:rPr>
              <a:t>　　（一）有供货单位合法签章的供货清单和货款收据且经查证属实或者供货单位认可的；</a:t>
            </a:r>
          </a:p>
          <a:p>
            <a:r>
              <a:rPr lang="zh-CN" altLang="en-US" sz="2400" dirty="0">
                <a:latin typeface="黑体" panose="02010609060101010101" pitchFamily="49" charset="-122"/>
                <a:ea typeface="黑体" panose="02010609060101010101" pitchFamily="49" charset="-122"/>
              </a:rPr>
              <a:t>　　（二）有供销双方签订的进货合同且经查证已真实履行的；</a:t>
            </a:r>
          </a:p>
          <a:p>
            <a:r>
              <a:rPr lang="zh-CN" altLang="en-US" sz="2400" dirty="0">
                <a:latin typeface="黑体" panose="02010609060101010101" pitchFamily="49" charset="-122"/>
                <a:ea typeface="黑体" panose="02010609060101010101" pitchFamily="49" charset="-122"/>
              </a:rPr>
              <a:t>　　（三）有合法进货发票且发票记载事项与涉案商品对应的；</a:t>
            </a:r>
          </a:p>
          <a:p>
            <a:r>
              <a:rPr lang="zh-CN" altLang="en-US" sz="2400" dirty="0">
                <a:latin typeface="黑体" panose="02010609060101010101" pitchFamily="49" charset="-122"/>
                <a:ea typeface="黑体" panose="02010609060101010101" pitchFamily="49" charset="-122"/>
              </a:rPr>
              <a:t>　　（四）其他能够证明合法取得涉案商品的情形。</a:t>
            </a:r>
            <a:endParaRPr lang="en-US" altLang="zh-CN" sz="2400" dirty="0">
              <a:latin typeface="黑体" panose="02010609060101010101" pitchFamily="49" charset="-122"/>
              <a:ea typeface="黑体" panose="02010609060101010101" pitchFamily="49" charset="-122"/>
            </a:endParaRPr>
          </a:p>
          <a:p>
            <a:r>
              <a:rPr lang="en-US" altLang="zh-CN" sz="1600" dirty="0"/>
              <a:t>                                                                                                                    ——《</a:t>
            </a:r>
            <a:r>
              <a:rPr lang="zh-CN" altLang="en-US" sz="1600" dirty="0"/>
              <a:t>商标法实施条例</a:t>
            </a:r>
            <a:r>
              <a:rPr lang="en-US" altLang="zh-CN" sz="1600" dirty="0"/>
              <a:t>》</a:t>
            </a:r>
            <a:r>
              <a:rPr lang="zh-CN" altLang="en-US" sz="1600" dirty="0"/>
              <a:t>第七十九条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3527" y="1191491"/>
            <a:ext cx="10171163" cy="3825782"/>
          </a:xfrm>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原告卢某某、梁某是“采蝶轩及图”系列注册商标的所有人，上述商标核定使用的商品或者服务为第</a:t>
            </a:r>
            <a:r>
              <a:rPr lang="en-US" altLang="zh-CN" sz="2400" dirty="0">
                <a:latin typeface="黑体" panose="02010609060101010101" pitchFamily="49" charset="-122"/>
                <a:ea typeface="黑体" panose="02010609060101010101" pitchFamily="49" charset="-122"/>
              </a:rPr>
              <a:t>30</a:t>
            </a:r>
            <a:r>
              <a:rPr lang="zh-CN" altLang="en-US" sz="2400" dirty="0">
                <a:latin typeface="黑体" panose="02010609060101010101" pitchFamily="49" charset="-122"/>
                <a:ea typeface="黑体" panose="02010609060101010101" pitchFamily="49" charset="-122"/>
              </a:rPr>
              <a:t>类蛋糕、糕点等、第</a:t>
            </a:r>
            <a:r>
              <a:rPr lang="en-US" altLang="zh-CN" sz="2400" dirty="0">
                <a:latin typeface="黑体" panose="02010609060101010101" pitchFamily="49" charset="-122"/>
                <a:ea typeface="黑体" panose="02010609060101010101" pitchFamily="49" charset="-122"/>
              </a:rPr>
              <a:t>43</a:t>
            </a:r>
            <a:r>
              <a:rPr lang="zh-CN" altLang="en-US" sz="2400" dirty="0">
                <a:latin typeface="黑体" panose="02010609060101010101" pitchFamily="49" charset="-122"/>
                <a:ea typeface="黑体" panose="02010609060101010101" pitchFamily="49" charset="-122"/>
              </a:rPr>
              <a:t>类餐馆等。原告发现被告和巴莉甜甜公司擅自在店面、宣传广告和商品上使用“采蝶轩”字样和“采蝶轩及图”商标。为此，原告向法院提起诉讼，要求被告承担商标侵权责任。</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1578" y="1199443"/>
            <a:ext cx="9167855" cy="3674707"/>
          </a:xfrm>
        </p:spPr>
        <p:txBody>
          <a:bodyPr/>
          <a:lstStyle/>
          <a:p>
            <a:r>
              <a:rPr lang="zh-CN" altLang="en-US" sz="2400" dirty="0">
                <a:latin typeface="黑体" panose="02010609060101010101" pitchFamily="49" charset="-122"/>
                <a:ea typeface="黑体" panose="02010609060101010101" pitchFamily="49" charset="-122"/>
              </a:rPr>
              <a:t>     一审、二审裁判摘要</a:t>
            </a:r>
          </a:p>
          <a:p>
            <a:r>
              <a:rPr lang="zh-CN" altLang="en-US" sz="2400" dirty="0">
                <a:latin typeface="黑体" panose="02010609060101010101" pitchFamily="49" charset="-122"/>
                <a:ea typeface="黑体" panose="02010609060101010101" pitchFamily="49" charset="-122"/>
              </a:rPr>
              <a:t>    “采蝶轩”属于在先使用的有一定影响的非注册商标，将“采蝶轩”标志作为商品商标使用，不会造成混淆；采蝶轩服务公司在第</a:t>
            </a:r>
            <a:r>
              <a:rPr lang="en-US" altLang="zh-CN" sz="2400" dirty="0">
                <a:latin typeface="黑体" panose="02010609060101010101" pitchFamily="49" charset="-122"/>
                <a:ea typeface="黑体" panose="02010609060101010101" pitchFamily="49" charset="-122"/>
              </a:rPr>
              <a:t>35</a:t>
            </a:r>
            <a:r>
              <a:rPr lang="zh-CN" altLang="en-US" sz="2400" dirty="0">
                <a:latin typeface="黑体" panose="02010609060101010101" pitchFamily="49" charset="-122"/>
                <a:ea typeface="黑体" panose="02010609060101010101" pitchFamily="49" charset="-122"/>
              </a:rPr>
              <a:t>类上受让取得的“采蝶轩”服务商标，核定使用的类别与涉案商标不同，不构成侵权。</a:t>
            </a:r>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37036" y="1104026"/>
            <a:ext cx="10711852" cy="4985472"/>
          </a:xfrm>
        </p:spPr>
        <p:txBody>
          <a:bodyPr>
            <a:normAutofit lnSpcReduction="10000"/>
          </a:bodyPr>
          <a:lstStyle/>
          <a:p>
            <a:r>
              <a:rPr lang="zh-CN" altLang="en-US" sz="2400" dirty="0">
                <a:latin typeface="黑体" panose="02010609060101010101" pitchFamily="49" charset="-122"/>
                <a:ea typeface="黑体" panose="02010609060101010101" pitchFamily="49" charset="-122"/>
              </a:rPr>
              <a:t>再审裁判摘要</a:t>
            </a:r>
          </a:p>
          <a:p>
            <a:r>
              <a:rPr lang="zh-CN" altLang="en-US" sz="2400" dirty="0">
                <a:latin typeface="黑体" panose="02010609060101010101" pitchFamily="49" charset="-122"/>
                <a:ea typeface="黑体" panose="02010609060101010101" pitchFamily="49" charset="-122"/>
              </a:rPr>
              <a:t>    面包店的服务类别属于第</a:t>
            </a:r>
            <a:r>
              <a:rPr lang="en-US" altLang="zh-CN" sz="2400" dirty="0">
                <a:latin typeface="黑体" panose="02010609060101010101" pitchFamily="49" charset="-122"/>
                <a:ea typeface="黑体" panose="02010609060101010101" pitchFamily="49" charset="-122"/>
              </a:rPr>
              <a:t>43</a:t>
            </a:r>
            <a:r>
              <a:rPr lang="zh-CN" altLang="en-US" sz="2400" dirty="0">
                <a:latin typeface="黑体" panose="02010609060101010101" pitchFamily="49" charset="-122"/>
                <a:ea typeface="黑体" panose="02010609060101010101" pitchFamily="49" charset="-122"/>
              </a:rPr>
              <a:t>类，采蝶轩服务公司在面包店铺门头上使用“采蝶轩”标志，不是对于注册在第</a:t>
            </a:r>
            <a:r>
              <a:rPr lang="en-US" altLang="zh-CN" sz="2400" dirty="0">
                <a:latin typeface="黑体" panose="02010609060101010101" pitchFamily="49" charset="-122"/>
                <a:ea typeface="黑体" panose="02010609060101010101" pitchFamily="49" charset="-122"/>
              </a:rPr>
              <a:t>35</a:t>
            </a:r>
            <a:r>
              <a:rPr lang="zh-CN" altLang="en-US" sz="2400" dirty="0">
                <a:latin typeface="黑体" panose="02010609060101010101" pitchFamily="49" charset="-122"/>
                <a:ea typeface="黑体" panose="02010609060101010101" pitchFamily="49" charset="-122"/>
              </a:rPr>
              <a:t>类的“推销（替他人）”的服务商标的使用，不能构成正当使用；采蝶轩集团公司在与涉案商标相同或类似的商品和服务上使用“采蝶轩集团”字样，采蝶轩服务公司在商品上突出使用“合肥采蝶轩”字样，不是对企业名称的规范使用，容易导致混淆，构成侵权。</a:t>
            </a:r>
          </a:p>
          <a:p>
            <a:r>
              <a:rPr lang="zh-CN" altLang="en-US" sz="2400" dirty="0">
                <a:latin typeface="黑体" panose="02010609060101010101" pitchFamily="49" charset="-122"/>
                <a:ea typeface="黑体" panose="02010609060101010101" pitchFamily="49" charset="-122"/>
              </a:rPr>
              <a:t>    关于损害赔偿数额的计算，梁某、卢某某主张按照销售收入与中山市采蝶轩食品有限公司的销售利润率的乘积计算侵权获利。再审法院指出，销售收入与生产经营规模、广告宣传、商品质量等密切相关，而不仅仅来源于对商标的使用及其知名度。当事人主张以全部销售收入与销售利润率为基础计算侵权获利的，不应予以支持。</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惠氏公司是“惠氏”“</a:t>
            </a:r>
            <a:r>
              <a:rPr lang="en-US" altLang="zh-CN" sz="2400" dirty="0">
                <a:latin typeface="黑体" panose="02010609060101010101" pitchFamily="49" charset="-122"/>
                <a:ea typeface="黑体" panose="02010609060101010101" pitchFamily="49" charset="-122"/>
              </a:rPr>
              <a:t>Wyeth”</a:t>
            </a:r>
            <a:r>
              <a:rPr lang="zh-CN" altLang="en-US" sz="2400" dirty="0">
                <a:latin typeface="黑体" panose="02010609060101010101" pitchFamily="49" charset="-122"/>
                <a:ea typeface="黑体" panose="02010609060101010101" pitchFamily="49" charset="-122"/>
              </a:rPr>
              <a:t>等注册商标的权利人，惠氏上海公司经许可在中国使用上述商标并进行维权。原广州惠氏公司长期大规模生产、销售带有“惠氏”“</a:t>
            </a:r>
            <a:r>
              <a:rPr lang="en-US" altLang="zh-CN" sz="2400" dirty="0">
                <a:latin typeface="黑体" panose="02010609060101010101" pitchFamily="49" charset="-122"/>
                <a:ea typeface="黑体" panose="02010609060101010101" pitchFamily="49" charset="-122"/>
              </a:rPr>
              <a:t>Wyeth”“</a:t>
            </a:r>
            <a:r>
              <a:rPr lang="zh-CN" altLang="en-US" sz="2400" dirty="0">
                <a:latin typeface="黑体" panose="02010609060101010101" pitchFamily="49" charset="-122"/>
                <a:ea typeface="黑体" panose="02010609060101010101" pitchFamily="49" charset="-122"/>
              </a:rPr>
              <a:t>惠氏小狮子”标志的母婴洗护商品等商品，并通过抢注、受让等方式在洗护用品等类别上获得“惠氏”“</a:t>
            </a:r>
            <a:r>
              <a:rPr lang="en-US" altLang="zh-CN" sz="2400" dirty="0">
                <a:latin typeface="黑体" panose="02010609060101010101" pitchFamily="49" charset="-122"/>
                <a:ea typeface="黑体" panose="02010609060101010101" pitchFamily="49" charset="-122"/>
              </a:rPr>
              <a:t>Wyeth”</a:t>
            </a:r>
            <a:r>
              <a:rPr lang="zh-CN" altLang="en-US" sz="2400" dirty="0">
                <a:latin typeface="黑体" panose="02010609060101010101" pitchFamily="49" charset="-122"/>
                <a:ea typeface="黑体" panose="02010609060101010101" pitchFamily="49" charset="-122"/>
              </a:rPr>
              <a:t>等商标，在宣传推广中明示或者暗示与惠氏公司具有关联关系，并与其他被告以共同经营网上店铺等方式，实施线上线下侵权行为，获利巨大。惠氏公司、惠氏上海公司以原广州惠氏公司等为被告，诉至法院。</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45920" y="1437982"/>
            <a:ext cx="9485906" cy="3650853"/>
          </a:xfrm>
        </p:spPr>
        <p:txBody>
          <a:bodyPr/>
          <a:lstStyle/>
          <a:p>
            <a:pPr algn="just"/>
            <a:r>
              <a:rPr lang="zh-CN" altLang="en-US" sz="2400" dirty="0">
                <a:latin typeface="黑体" panose="02010609060101010101" pitchFamily="49" charset="-122"/>
                <a:ea typeface="黑体" panose="02010609060101010101" pitchFamily="49" charset="-122"/>
              </a:rPr>
              <a:t>一审裁判摘要</a:t>
            </a:r>
          </a:p>
          <a:p>
            <a:pPr algn="just"/>
            <a:r>
              <a:rPr lang="zh-CN" altLang="en-US" sz="2400" dirty="0">
                <a:latin typeface="黑体" panose="02010609060101010101" pitchFamily="49" charset="-122"/>
                <a:ea typeface="黑体" panose="02010609060101010101" pitchFamily="49" charset="-122"/>
              </a:rPr>
              <a:t>    被诉侵权行为成立，且各被告具有明显的主观恶意，本案可以适用惩罚性赔偿。经查，原广州惠氏公司的侵权获利至少</a:t>
            </a:r>
            <a:r>
              <a:rPr lang="en-US" altLang="zh-CN" sz="2400" dirty="0">
                <a:latin typeface="黑体" panose="02010609060101010101" pitchFamily="49" charset="-122"/>
                <a:ea typeface="黑体" panose="02010609060101010101" pitchFamily="49" charset="-122"/>
              </a:rPr>
              <a:t>1000</a:t>
            </a:r>
            <a:r>
              <a:rPr lang="zh-CN" altLang="en-US" sz="2400" dirty="0">
                <a:latin typeface="黑体" panose="02010609060101010101" pitchFamily="49" charset="-122"/>
                <a:ea typeface="黑体" panose="02010609060101010101" pitchFamily="49" charset="-122"/>
              </a:rPr>
              <a:t>万，故以此确定惩罚性赔偿的基数，并以侵权获利的</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倍计算赔偿金额。全额支持了原告赔偿请求。</a:t>
            </a:r>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26651" y="1249740"/>
            <a:ext cx="9955033" cy="4358519"/>
          </a:xfrm>
        </p:spPr>
        <p:txBody>
          <a:bodyPr>
            <a:normAutofit/>
          </a:bodyPr>
          <a:lstStyle/>
          <a:p>
            <a:r>
              <a:rPr lang="zh-CN" altLang="en-US" sz="2000" dirty="0">
                <a:latin typeface="黑体" panose="02010609060101010101" pitchFamily="49" charset="-122"/>
                <a:ea typeface="黑体" panose="02010609060101010101" pitchFamily="49" charset="-122"/>
              </a:rPr>
              <a:t>二审裁判摘要</a:t>
            </a:r>
          </a:p>
          <a:p>
            <a:r>
              <a:rPr lang="zh-CN" altLang="en-US" sz="2000" dirty="0">
                <a:latin typeface="黑体" panose="02010609060101010101" pitchFamily="49" charset="-122"/>
                <a:ea typeface="黑体" panose="02010609060101010101" pitchFamily="49" charset="-122"/>
              </a:rPr>
              <a:t>    各被诉方侵权故意明显、情节严重，在权利人明确请求适用惩罚性赔偿的情况下，应适用惩罚性赔偿方式确定本案赔偿数额。根据二审查明的侵权商品销售收入以及参考同行业的平均利润率，以侵权人提交的财务数据计算出侵权期间的营业总收入以及以经销商数量与年购货指标计算销售收入确定本案惩罚性赔偿基数的区间为</a:t>
            </a:r>
            <a:r>
              <a:rPr lang="en-US" altLang="zh-CN" sz="2000" dirty="0">
                <a:latin typeface="黑体" panose="02010609060101010101" pitchFamily="49" charset="-122"/>
                <a:ea typeface="黑体" panose="02010609060101010101" pitchFamily="49" charset="-122"/>
              </a:rPr>
              <a:t>789.08</a:t>
            </a:r>
            <a:r>
              <a:rPr lang="zh-CN" altLang="en-US" sz="2000" dirty="0">
                <a:latin typeface="黑体" panose="02010609060101010101" pitchFamily="49" charset="-122"/>
                <a:ea typeface="黑体" panose="02010609060101010101" pitchFamily="49" charset="-122"/>
              </a:rPr>
              <a:t>万元至</a:t>
            </a:r>
            <a:r>
              <a:rPr lang="en-US" altLang="zh-CN" sz="2000" dirty="0">
                <a:latin typeface="黑体" panose="02010609060101010101" pitchFamily="49" charset="-122"/>
                <a:ea typeface="黑体" panose="02010609060101010101" pitchFamily="49" charset="-122"/>
              </a:rPr>
              <a:t>5193.19</a:t>
            </a:r>
            <a:r>
              <a:rPr lang="zh-CN" altLang="en-US" sz="2000" dirty="0">
                <a:latin typeface="黑体" panose="02010609060101010101" pitchFamily="49" charset="-122"/>
                <a:ea typeface="黑体" panose="02010609060101010101" pitchFamily="49" charset="-122"/>
              </a:rPr>
              <a:t>万元，再综合考虑侵权方主观过错程度、侵权行为的情节严重程度等因素，确定以</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倍作为惩罚性赔偿计算的倍数，故本案赔偿总额应为基数的</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倍。据此，本案损害赔偿总额的区间为</a:t>
            </a:r>
            <a:r>
              <a:rPr lang="en-US" altLang="zh-CN" sz="2000" dirty="0">
                <a:latin typeface="黑体" panose="02010609060101010101" pitchFamily="49" charset="-122"/>
                <a:ea typeface="黑体" panose="02010609060101010101" pitchFamily="49" charset="-122"/>
              </a:rPr>
              <a:t>3156.32</a:t>
            </a:r>
            <a:r>
              <a:rPr lang="zh-CN" altLang="en-US" sz="2000" dirty="0">
                <a:latin typeface="黑体" panose="02010609060101010101" pitchFamily="49" charset="-122"/>
                <a:ea typeface="黑体" panose="02010609060101010101" pitchFamily="49" charset="-122"/>
              </a:rPr>
              <a:t>万元至</a:t>
            </a:r>
            <a:r>
              <a:rPr lang="en-US" altLang="zh-CN" sz="2000" dirty="0">
                <a:latin typeface="黑体" panose="02010609060101010101" pitchFamily="49" charset="-122"/>
                <a:ea typeface="黑体" panose="02010609060101010101" pitchFamily="49" charset="-122"/>
              </a:rPr>
              <a:t>20772.76</a:t>
            </a:r>
            <a:r>
              <a:rPr lang="zh-CN" altLang="en-US" sz="2000" dirty="0">
                <a:latin typeface="黑体" panose="02010609060101010101" pitchFamily="49" charset="-122"/>
                <a:ea typeface="黑体" panose="02010609060101010101" pitchFamily="49" charset="-122"/>
              </a:rPr>
              <a:t>万元，该区间的下限已超出损害赔偿诉讼请求的数额，应予以全额支持。驳回上诉，维持原判。</a:t>
            </a:r>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rPr>
              <a:t>二、侵害商标权的行政责任</a:t>
            </a:r>
          </a:p>
        </p:txBody>
      </p:sp>
      <p:sp>
        <p:nvSpPr>
          <p:cNvPr id="9" name="PA_文本框 3"/>
          <p:cNvSpPr txBox="1"/>
          <p:nvPr>
            <p:custDataLst>
              <p:tags r:id="rId1"/>
            </p:custDataLst>
          </p:nvPr>
        </p:nvSpPr>
        <p:spPr>
          <a:xfrm>
            <a:off x="2186608" y="1797466"/>
            <a:ext cx="9526419" cy="417518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rPr>
              <a:t>    就侵害商标权的行为，商标注册人或者利害关系人可以请求工商行政管理部门处理。工商行政管理部门处理时，认定侵权行为成立的，责令立即停止侵权行为，没收、销毁侵权商品和主要用于制造侵权商品、伪造注册商标标识的工具，违法经营额五万元以上的，可以处违法经营额五倍以下的罚款，没有违法经营额或者违法经营额不足五万元的，可以处二十五万元以下的罚款。对五年内实施两次以上商标侵权行为或者有其他严重情节的，应当从重处罚。销售不知道是侵犯注册商标专用权的商品，能证明该商品是自己合法取得并说明提供者的，由工商行政管理部门责令停止销售。</a:t>
            </a:r>
          </a:p>
          <a:p>
            <a:pPr lvl="0">
              <a:lnSpc>
                <a:spcPct val="150000"/>
              </a:lnSpc>
            </a:pPr>
            <a:r>
              <a:rPr lang="zh-CN" altLang="en-US"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侵害商标权法律责任的类型及后果</a:t>
            </a:r>
          </a:p>
        </p:txBody>
      </p:sp>
      <p:sp>
        <p:nvSpPr>
          <p:cNvPr id="10" name="文本框 9"/>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lgn="ctr">
              <a:lnSpc>
                <a:spcPct val="150000"/>
              </a:lnSpc>
            </a:pPr>
            <a:r>
              <a:rPr lang="zh-CN" altLang="en-US" dirty="0">
                <a:solidFill>
                  <a:srgbClr val="D9793F"/>
                </a:solidFill>
                <a:latin typeface="华文中宋" panose="02010600040101010101" pitchFamily="2" charset="-122"/>
                <a:ea typeface="华文中宋" panose="02010600040101010101" pitchFamily="2" charset="-122"/>
              </a:rPr>
              <a:t>三、侵犯商标权的刑事责任</a:t>
            </a:r>
            <a:endParaRPr lang="en-US" altLang="zh-CN" dirty="0">
              <a:solidFill>
                <a:srgbClr val="D9793F"/>
              </a:solidFill>
              <a:latin typeface="华文中宋" panose="02010600040101010101" pitchFamily="2" charset="-122"/>
              <a:ea typeface="华文中宋" panose="02010600040101010101" pitchFamily="2" charset="-122"/>
            </a:endParaRPr>
          </a:p>
          <a:p>
            <a:pPr lvl="0">
              <a:lnSpc>
                <a:spcPct val="150000"/>
              </a:lnSpc>
            </a:pPr>
            <a:r>
              <a:rPr lang="zh-CN" altLang="en-US" sz="2800" dirty="0">
                <a:latin typeface="黑体" panose="02010609060101010101" pitchFamily="49" charset="-122"/>
                <a:ea typeface="黑体" panose="02010609060101010101" pitchFamily="49" charset="-122"/>
              </a:rPr>
              <a:t>（一）假冒注册商标罪（</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刑法</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第</a:t>
            </a:r>
            <a:r>
              <a:rPr lang="en-US" altLang="zh-CN" sz="2800" dirty="0">
                <a:latin typeface="黑体" panose="02010609060101010101" pitchFamily="49" charset="-122"/>
                <a:ea typeface="黑体" panose="02010609060101010101" pitchFamily="49" charset="-122"/>
              </a:rPr>
              <a:t>213</a:t>
            </a:r>
            <a:r>
              <a:rPr lang="zh-CN" altLang="en-US" sz="2800" dirty="0">
                <a:latin typeface="黑体" panose="02010609060101010101" pitchFamily="49" charset="-122"/>
                <a:ea typeface="黑体" panose="02010609060101010101" pitchFamily="49" charset="-122"/>
              </a:rPr>
              <a:t>条）</a:t>
            </a:r>
            <a:endParaRPr lang="en-US" altLang="zh-CN" sz="2800" dirty="0">
              <a:latin typeface="黑体" panose="02010609060101010101" pitchFamily="49" charset="-122"/>
              <a:ea typeface="黑体" panose="02010609060101010101" pitchFamily="49" charset="-122"/>
            </a:endParaRPr>
          </a:p>
          <a:p>
            <a:pPr lvl="0">
              <a:lnSpc>
                <a:spcPct val="150000"/>
              </a:lnSpc>
            </a:pPr>
            <a:r>
              <a:rPr lang="zh-CN" altLang="en-US" sz="2800" dirty="0">
                <a:latin typeface="黑体" panose="02010609060101010101" pitchFamily="49" charset="-122"/>
                <a:ea typeface="黑体" panose="02010609060101010101" pitchFamily="49" charset="-122"/>
              </a:rPr>
              <a:t>（二）销售假冒注册商标的商品罪（</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刑法</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第</a:t>
            </a:r>
            <a:r>
              <a:rPr lang="en-US" altLang="zh-CN" sz="2800" dirty="0">
                <a:latin typeface="黑体" panose="02010609060101010101" pitchFamily="49" charset="-122"/>
                <a:ea typeface="黑体" panose="02010609060101010101" pitchFamily="49" charset="-122"/>
              </a:rPr>
              <a:t>214</a:t>
            </a:r>
            <a:r>
              <a:rPr lang="zh-CN" altLang="en-US" sz="2800" dirty="0">
                <a:latin typeface="黑体" panose="02010609060101010101" pitchFamily="49" charset="-122"/>
                <a:ea typeface="黑体" panose="02010609060101010101" pitchFamily="49" charset="-122"/>
              </a:rPr>
              <a:t>条）</a:t>
            </a:r>
            <a:endParaRPr lang="en-US" altLang="zh-CN" sz="2800" dirty="0">
              <a:latin typeface="黑体" panose="02010609060101010101" pitchFamily="49" charset="-122"/>
              <a:ea typeface="黑体" panose="02010609060101010101" pitchFamily="49" charset="-122"/>
            </a:endParaRPr>
          </a:p>
          <a:p>
            <a:pPr lvl="0">
              <a:lnSpc>
                <a:spcPct val="150000"/>
              </a:lnSpc>
            </a:pPr>
            <a:r>
              <a:rPr lang="zh-CN" altLang="en-US" sz="2800" dirty="0">
                <a:latin typeface="黑体" panose="02010609060101010101" pitchFamily="49" charset="-122"/>
                <a:ea typeface="黑体" panose="02010609060101010101" pitchFamily="49" charset="-122"/>
              </a:rPr>
              <a:t>（三）非法制造、销售非法制造的注册商标标识罪（</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刑法</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第</a:t>
            </a:r>
            <a:r>
              <a:rPr lang="en-US" altLang="zh-CN" sz="2800" dirty="0">
                <a:latin typeface="黑体" panose="02010609060101010101" pitchFamily="49" charset="-122"/>
                <a:ea typeface="黑体" panose="02010609060101010101" pitchFamily="49" charset="-122"/>
              </a:rPr>
              <a:t>215</a:t>
            </a:r>
            <a:r>
              <a:rPr lang="zh-CN" altLang="en-US" sz="2800" dirty="0">
                <a:latin typeface="黑体" panose="02010609060101010101" pitchFamily="49" charset="-122"/>
                <a:ea typeface="黑体" panose="02010609060101010101" pitchFamily="49" charset="-122"/>
              </a:rPr>
              <a:t>条）</a:t>
            </a:r>
            <a:endParaRPr lang="en-US" altLang="zh-CN" sz="28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7300" y="2023111"/>
            <a:ext cx="9677400" cy="1932622"/>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十九</a:t>
            </a:r>
            <a:r>
              <a:rPr lang="zh-CN" altLang="en-US" sz="6000" dirty="0">
                <a:solidFill>
                  <a:schemeClr val="bg1"/>
                </a:solidFill>
                <a:latin typeface="华文中宋" panose="02010600040101010101" pitchFamily="2" charset="-122"/>
                <a:ea typeface="华文中宋" panose="02010600040101010101" pitchFamily="2" charset="-122"/>
              </a:rPr>
              <a:t>章 </a:t>
            </a:r>
            <a:r>
              <a:rPr lang="zh-CN" altLang="en-US" sz="6000" dirty="0"/>
              <a:t>其他商业标志保护</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I1OGYxYzI0ZTNhNTc0MzI3NDM5ZTM4OTEwYTY0OTAifQ=="/>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16505</Words>
  <Application>Microsoft Office PowerPoint</Application>
  <PresentationFormat>宽屏</PresentationFormat>
  <Paragraphs>465</Paragraphs>
  <Slides>122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122</vt:i4>
      </vt:variant>
    </vt:vector>
  </HeadingPairs>
  <TitlesOfParts>
    <vt:vector size="131" baseType="lpstr">
      <vt:lpstr>等线</vt:lpstr>
      <vt:lpstr>黑体</vt:lpstr>
      <vt:lpstr>华文中宋</vt:lpstr>
      <vt:lpstr>微软雅黑</vt:lpstr>
      <vt:lpstr>Arial</vt:lpstr>
      <vt:lpstr>Calibri</vt:lpstr>
      <vt:lpstr>Times New Roman</vt:lpstr>
      <vt:lpstr>Wingdings</vt:lpstr>
      <vt:lpstr>Office 主题​​</vt:lpstr>
      <vt:lpstr>第十八章 侵害商标权的法律责任  </vt:lpstr>
      <vt:lpstr>PowerPoint 演示文稿</vt:lpstr>
      <vt:lpstr>侵害商标权的行为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侵害商标权的行为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侵害商标权的行为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侵害商标权的行为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驰名商标的法律保护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侵害商标权法律责任的类型及后果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侵害商标权法律责任的类型及后果</vt:lpstr>
      <vt:lpstr>PowerPoint 演示文稿</vt:lpstr>
      <vt:lpstr>第十九章 其他商业标志保护</vt:lpstr>
      <vt:lpstr>PowerPoint 演示文稿</vt:lpstr>
      <vt:lpstr>本章导语</vt:lpstr>
      <vt:lpstr>地理标志保护</vt:lpstr>
      <vt:lpstr>地理标志保护</vt:lpstr>
      <vt:lpstr>地理标志保护</vt:lpstr>
      <vt:lpstr>地理标志保护</vt:lpstr>
      <vt:lpstr>地理标志保护</vt:lpstr>
      <vt:lpstr>地理标志保护</vt:lpstr>
      <vt:lpstr>地理标志保护</vt:lpstr>
      <vt:lpstr>地理标志保护</vt:lpstr>
      <vt:lpstr>商号保护</vt:lpstr>
      <vt:lpstr>商号保护</vt:lpstr>
      <vt:lpstr>商号保护</vt:lpstr>
      <vt:lpstr>商号保护</vt:lpstr>
      <vt:lpstr>商号保护</vt:lpstr>
      <vt:lpstr>商号保护</vt:lpstr>
      <vt:lpstr>域名保护</vt:lpstr>
      <vt:lpstr>域名保护</vt:lpstr>
      <vt:lpstr>域名保护</vt:lpstr>
      <vt:lpstr>域名保护</vt:lpstr>
      <vt:lpstr>域名保护</vt:lpstr>
      <vt:lpstr>域名保护</vt:lpstr>
      <vt:lpstr>域名保护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Y L</cp:lastModifiedBy>
  <cp:revision>203</cp:revision>
  <dcterms:created xsi:type="dcterms:W3CDTF">2019-10-11T02:21:00Z</dcterms:created>
  <dcterms:modified xsi:type="dcterms:W3CDTF">2025-02-05T02:29:33Z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1417F37C2BC246E4805C7A452E98DFB2_12</vt:lpwstr>
  </property>
  <property fmtid="{D5CDD505-2E9C-101B-9397-08002B2CF9AE}" pid="3" name="KSOProductBuildVer">
    <vt:lpwstr>2052-12.1.0.16120</vt:lpwstr>
  </property>
</Properties>
</file>