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07"/>
  </p:notesMasterIdLst>
  <p:handoutMasterIdLst>
    <p:handoutMasterId r:id="rId108"/>
  </p:handoutMasterIdLst>
  <p:sldIdLst>
    <p:sldId id="256" r:id="rId2"/>
    <p:sldId id="258" r:id="rId3"/>
    <p:sldId id="259" r:id="rId4"/>
    <p:sldId id="650" r:id="rId5"/>
    <p:sldId id="544" r:id="rId6"/>
    <p:sldId id="262" r:id="rId7"/>
    <p:sldId id="267" r:id="rId8"/>
    <p:sldId id="271" r:id="rId9"/>
    <p:sldId id="272" r:id="rId10"/>
    <p:sldId id="273" r:id="rId11"/>
    <p:sldId id="270" r:id="rId12"/>
    <p:sldId id="274" r:id="rId13"/>
    <p:sldId id="269" r:id="rId14"/>
    <p:sldId id="275" r:id="rId15"/>
    <p:sldId id="276" r:id="rId16"/>
    <p:sldId id="284" r:id="rId17"/>
    <p:sldId id="283" r:id="rId18"/>
    <p:sldId id="282" r:id="rId19"/>
    <p:sldId id="281" r:id="rId20"/>
    <p:sldId id="279" r:id="rId21"/>
    <p:sldId id="278" r:id="rId22"/>
    <p:sldId id="362" r:id="rId23"/>
    <p:sldId id="277" r:id="rId24"/>
    <p:sldId id="285" r:id="rId25"/>
    <p:sldId id="298" r:id="rId26"/>
    <p:sldId id="299" r:id="rId27"/>
    <p:sldId id="301" r:id="rId28"/>
    <p:sldId id="300" r:id="rId29"/>
    <p:sldId id="286" r:id="rId30"/>
    <p:sldId id="297" r:id="rId31"/>
    <p:sldId id="296" r:id="rId32"/>
    <p:sldId id="294" r:id="rId33"/>
    <p:sldId id="295" r:id="rId34"/>
    <p:sldId id="292" r:id="rId35"/>
    <p:sldId id="293" r:id="rId36"/>
    <p:sldId id="291" r:id="rId37"/>
    <p:sldId id="289" r:id="rId38"/>
    <p:sldId id="319" r:id="rId39"/>
    <p:sldId id="288" r:id="rId40"/>
    <p:sldId id="302" r:id="rId41"/>
    <p:sldId id="318" r:id="rId42"/>
    <p:sldId id="317" r:id="rId43"/>
    <p:sldId id="316" r:id="rId44"/>
    <p:sldId id="315" r:id="rId45"/>
    <p:sldId id="314" r:id="rId46"/>
    <p:sldId id="313" r:id="rId47"/>
    <p:sldId id="648" r:id="rId48"/>
    <p:sldId id="312" r:id="rId49"/>
    <p:sldId id="311" r:id="rId50"/>
    <p:sldId id="310" r:id="rId51"/>
    <p:sldId id="309" r:id="rId52"/>
    <p:sldId id="649" r:id="rId53"/>
    <p:sldId id="363" r:id="rId54"/>
    <p:sldId id="308" r:id="rId55"/>
    <p:sldId id="307" r:id="rId56"/>
    <p:sldId id="306" r:id="rId57"/>
    <p:sldId id="305" r:id="rId58"/>
    <p:sldId id="304" r:id="rId59"/>
    <p:sldId id="364" r:id="rId60"/>
    <p:sldId id="303" r:id="rId61"/>
    <p:sldId id="545" r:id="rId62"/>
    <p:sldId id="341" r:id="rId63"/>
    <p:sldId id="340" r:id="rId64"/>
    <p:sldId id="339" r:id="rId65"/>
    <p:sldId id="338" r:id="rId66"/>
    <p:sldId id="337" r:id="rId67"/>
    <p:sldId id="336" r:id="rId68"/>
    <p:sldId id="335" r:id="rId69"/>
    <p:sldId id="334" r:id="rId70"/>
    <p:sldId id="333" r:id="rId71"/>
    <p:sldId id="365" r:id="rId72"/>
    <p:sldId id="332" r:id="rId73"/>
    <p:sldId id="331" r:id="rId74"/>
    <p:sldId id="330" r:id="rId75"/>
    <p:sldId id="329" r:id="rId76"/>
    <p:sldId id="328" r:id="rId77"/>
    <p:sldId id="327" r:id="rId78"/>
    <p:sldId id="326" r:id="rId79"/>
    <p:sldId id="325" r:id="rId80"/>
    <p:sldId id="324" r:id="rId81"/>
    <p:sldId id="323" r:id="rId82"/>
    <p:sldId id="322" r:id="rId83"/>
    <p:sldId id="321" r:id="rId84"/>
    <p:sldId id="320" r:id="rId85"/>
    <p:sldId id="342" r:id="rId86"/>
    <p:sldId id="355" r:id="rId87"/>
    <p:sldId id="361" r:id="rId88"/>
    <p:sldId id="359" r:id="rId89"/>
    <p:sldId id="360" r:id="rId90"/>
    <p:sldId id="358" r:id="rId91"/>
    <p:sldId id="647" r:id="rId92"/>
    <p:sldId id="357" r:id="rId93"/>
    <p:sldId id="356" r:id="rId94"/>
    <p:sldId id="351" r:id="rId95"/>
    <p:sldId id="546" r:id="rId96"/>
    <p:sldId id="353" r:id="rId97"/>
    <p:sldId id="354" r:id="rId98"/>
    <p:sldId id="352" r:id="rId99"/>
    <p:sldId id="547" r:id="rId100"/>
    <p:sldId id="348" r:id="rId101"/>
    <p:sldId id="349" r:id="rId102"/>
    <p:sldId id="350" r:id="rId103"/>
    <p:sldId id="343" r:id="rId104"/>
    <p:sldId id="346" r:id="rId105"/>
    <p:sldId id="347" r:id="rId106"/>
  </p:sldIdLst>
  <p:sldSz cx="9906000" cy="6858000" type="A4"/>
  <p:notesSz cx="6858000" cy="9144000"/>
  <p:custDataLst>
    <p:tags r:id="rId10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0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85714" autoAdjust="0"/>
  </p:normalViewPr>
  <p:slideViewPr>
    <p:cSldViewPr showGuides="1">
      <p:cViewPr varScale="1">
        <p:scale>
          <a:sx n="72" d="100"/>
          <a:sy n="72" d="100"/>
        </p:scale>
        <p:origin x="1848" y="67"/>
      </p:cViewPr>
      <p:guideLst>
        <p:guide orient="horz" pos="2182"/>
        <p:guide pos="3078"/>
      </p:guideLst>
    </p:cSldViewPr>
  </p:slideViewPr>
  <p:notesTextViewPr>
    <p:cViewPr>
      <p:scale>
        <a:sx n="100" d="100"/>
        <a:sy n="100" d="100"/>
      </p:scale>
      <p:origin x="0" y="0"/>
    </p:cViewPr>
  </p:notesTextViewPr>
  <p:notesViewPr>
    <p:cSldViewPr>
      <p:cViewPr varScale="1">
        <p:scale>
          <a:sx n="64" d="100"/>
          <a:sy n="64" d="100"/>
        </p:scale>
        <p:origin x="319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0131C9A-B8E4-4BB1-A2CE-E1ACFCD056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1C7098E-E937-4C02-A2B3-A815F58AE1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8539DC-9862-4691-8442-FBD898ABD849}" type="datetimeFigureOut">
              <a:rPr lang="zh-CN" altLang="en-US" smtClean="0"/>
              <a:t>2024/12/23</a:t>
            </a:fld>
            <a:endParaRPr lang="zh-CN" altLang="en-US"/>
          </a:p>
        </p:txBody>
      </p:sp>
      <p:sp>
        <p:nvSpPr>
          <p:cNvPr id="4" name="页脚占位符 3">
            <a:extLst>
              <a:ext uri="{FF2B5EF4-FFF2-40B4-BE49-F238E27FC236}">
                <a16:creationId xmlns:a16="http://schemas.microsoft.com/office/drawing/2014/main" id="{7008BC6E-7FCE-4F39-B69F-9E7EF05C15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B42190-F4C3-4612-9211-1A23EBF8DF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A5DE13-F295-488C-A804-4C52D8B0B1F0}" type="slidenum">
              <a:rPr lang="zh-CN" altLang="en-US" smtClean="0"/>
              <a:t>‹#›</a:t>
            </a:fld>
            <a:endParaRPr lang="zh-CN" altLang="en-US"/>
          </a:p>
        </p:txBody>
      </p:sp>
    </p:spTree>
    <p:extLst>
      <p:ext uri="{BB962C8B-B14F-4D97-AF65-F5344CB8AC3E}">
        <p14:creationId xmlns:p14="http://schemas.microsoft.com/office/powerpoint/2010/main" val="186999916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1:47:45.7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681 1,'-4'1,"0"0,-1 1,1 0,0 0,1 0,-1 1,0-1,1 1,-1 0,1 0,-6 7,3-5,-139 140,118-115,1 1,2 2,-21 38,26-38,-13 21,-32 78,56-112,1 1,1 1,1-1,0 1,2 0,1 0,0 34,1-31,-1 0,-1 0,-2 0,-12 41,10-39,0 0,1 1,-2 43,8-44,-2 1,0-1,-2 0,-1 0,-1 0,-14 36,9-29,-12 69,19-83,-24 171,14-134,3 1,3 0,-2 82,11 658,1-765,2 0,10 45,-3-17,2-6,1 12,-10-39,2-1,0-1,12 30,-3-7,36 145,-34-109,-15-68,1 0,0-1,1 1,1-1,11 26,9 12,30 101,-36-98,-4 3,-13-50,0 0,0 0,1 0,0 0,1 0,0-1,1 1,0-1,0 0,1-1,8 11,-8-12,-1 1,0 0,-1 0,1 1,-2-1,1 1,-1 0,0 0,-1 0,0 0,1 13,-1-8,1 0,1 0,10 26,6 11,-14-36,1 1,0-1,0-1,11 16,6 6,-3 1,27 64,-33-65,-11-24,1 0,0 0,1-1,9 15,0-7,0-1,22 22,-29-33,-1 0,1-1,1 0,-1 0,1-1,0 0,16 7,-3-6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1:47:50.3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623 0,'-1'6,"-1"-1,0 0,0 0,0 0,0 0,-1 0,-5 7,2-2,-5 6,-1 0,-27 29,27-33,1 1,0 1,0 0,-14 26,18-24,-1-1,-1 0,-1 0,0-1,-16 17,15-17,1 1,0 0,1 0,-14 32,13-26,-52 131,42-88,16-48,0-1,-12 27,-7-1,17-31,1-1,-1 1,1 1,1-1,0 1,1 0,-4 16,2 2,-18 55,-3 13,-21 105,35-164,2 0,1 1,2 0,-4 71,12 1103,1-1186,1 0,1-1,2 1,9 29,-6-24,10 67,-13-64,1 0,2-1,14 38,-3-12,18 36,-25-68,16 55,-15-40,25 56,-7-22,-6 1,-16-46,1-1,1 0,20 34,26 52,-50-100,2 7,-1 0,5 26,-9-29,2 1,0-1,14 28,-13-32,0 1,8 32,-14-39,1 0,0 0,1 0,0-1,1 1,0-1,1 0,0-1,0 1,14 14,-7-13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EFB3-940D-41A0-89E9-0D1450AFA2BC}" type="datetimeFigureOut">
              <a:rPr lang="zh-CN" altLang="en-US" smtClean="0"/>
              <a:t>2024/12/23</a:t>
            </a:fld>
            <a:endParaRPr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C6F80-7FBF-4866-AC0C-3A19D774E1CE}" type="slidenum">
              <a:rPr lang="zh-CN" altLang="en-US" smtClean="0"/>
              <a:t>‹#›</a:t>
            </a:fld>
            <a:endParaRPr lang="zh-CN" altLang="en-US"/>
          </a:p>
        </p:txBody>
      </p:sp>
    </p:spTree>
    <p:extLst>
      <p:ext uri="{BB962C8B-B14F-4D97-AF65-F5344CB8AC3E}">
        <p14:creationId xmlns:p14="http://schemas.microsoft.com/office/powerpoint/2010/main" val="118783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fontAlgn="base"/>
            <a:fld id="{FC85A1CF-7826-41E4-8279-B4112E31A024}" type="datetime1">
              <a:rPr lang="zh-CN" altLang="en-US" strike="noStrike" noProof="1" smtClean="0">
                <a:latin typeface="Arial" panose="020B0604020202020204" pitchFamily="34" charset="0"/>
                <a:ea typeface="宋体" panose="02010600030101010101" pitchFamily="2" charset="-122"/>
                <a:cs typeface="+mn-cs"/>
              </a:rPr>
              <a:t>2024/12/23</a:t>
            </a:fld>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lstStyle/>
          <a:p>
            <a:pPr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22069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fontAlgn="base"/>
            <a:fld id="{BACBC9B6-08C0-4241-A9C9-B2246B10C66C}"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66474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fontAlgn="base"/>
            <a:fld id="{26E55A25-A59A-4AEB-ACFD-F8A825E4A973}"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37843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lvl="0" fontAlgn="base"/>
            <a:fld id="{BC8D3B6E-89A7-41E9-A22B-D9F3E425ACC9}"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60003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lvl="0" fontAlgn="base"/>
            <a:fld id="{4174A7C5-00BA-4B82-8C07-929F04E9F030}"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5" name="Footer Placeholder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63219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lvl="0" fontAlgn="base"/>
            <a:fld id="{D6896E02-CE86-4EF5-BFCE-9E6C38171F93}"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6" name="Footer Placeholder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6609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lvl="0" fontAlgn="base"/>
            <a:fld id="{E70833BA-AE8B-402E-86FF-3AB4D04E05EF}"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8" name="Footer Placeholder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98794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lvl="0" fontAlgn="base"/>
            <a:fld id="{547272D9-556C-42AA-8D48-8A1E38E7E43B}"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4" name="Footer Placeholder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70435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C9045F14-5C27-43CC-8B46-71782288CEED}"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3" name="Footer Placeholder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85051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lvl="0" fontAlgn="base"/>
            <a:fld id="{CC50B765-DAA8-4B69-8841-07002E15EFA3}"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6" name="Footer Placeholder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9460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lvl="0" fontAlgn="base"/>
            <a:fld id="{3089CAE2-925C-450A-BAD6-66DC66B51F7F}"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6" name="Footer Placeholder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51835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fontAlgn="base"/>
            <a:fld id="{F5845AC0-C4CD-447C-AEC2-D4B603410F92}" type="datetime1">
              <a:rPr lang="zh-CN" altLang="en-US" strike="noStrike" noProof="1" smtClean="0">
                <a:latin typeface="Arial" panose="020B0604020202020204" pitchFamily="34" charset="0"/>
              </a:rPr>
              <a:t>2024/12/23</a:t>
            </a:fld>
            <a:endParaRPr lang="zh-CN" altLang="en-US" strike="noStrike" noProof="1">
              <a:latin typeface="Arial" panose="020B0604020202020204" pitchFamily="34" charset="0"/>
            </a:endParaRPr>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fontAlgn="base"/>
            <a:endParaRPr lang="zh-CN" altLang="en-US" strike="noStrike" noProof="1">
              <a:latin typeface="Arial" panose="020B0604020202020204" pitchFamily="34" charset="0"/>
            </a:endParaRP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337056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742950" y="1843353"/>
            <a:ext cx="8420100" cy="2080948"/>
          </a:xfrm>
          <a:ln/>
        </p:spPr>
        <p:txBody>
          <a:bodyPr anchor="ctr">
            <a:scene3d>
              <a:camera prst="orthographicFront"/>
              <a:lightRig rig="threePt" dir="t"/>
            </a:scene3d>
          </a:bodyPr>
          <a:lstStyle/>
          <a:p>
            <a:r>
              <a:rPr lang="zh-CN" altLang="en-US" sz="10833" noProof="1">
                <a:ln w="10160">
                  <a:solidFill>
                    <a:schemeClr val="accent5"/>
                  </a:solidFill>
                  <a:prstDash val="solid"/>
                </a:ln>
                <a:effectLst>
                  <a:outerShdw blurRad="38100" dist="22860" dir="5400000" algn="tl" rotWithShape="0">
                    <a:srgbClr val="000000">
                      <a:alpha val="30000"/>
                    </a:srgbClr>
                  </a:outerShdw>
                </a:effectLst>
                <a:latin typeface="Garamond" pitchFamily="18" charset="0"/>
                <a:ea typeface="宋体" panose="02010600030101010101" pitchFamily="2" charset="-122"/>
              </a:rPr>
              <a:t>票  据  法</a:t>
            </a:r>
          </a:p>
        </p:txBody>
      </p:sp>
      <p:sp>
        <p:nvSpPr>
          <p:cNvPr id="3074" name="副标题 2050"/>
          <p:cNvSpPr>
            <a:spLocks noGrp="1"/>
          </p:cNvSpPr>
          <p:nvPr>
            <p:ph type="subTitle" idx="1"/>
          </p:nvPr>
        </p:nvSpPr>
        <p:spPr>
          <a:xfrm>
            <a:off x="1485900" y="3924301"/>
            <a:ext cx="6934200" cy="1420548"/>
          </a:xfrm>
          <a:ln/>
        </p:spPr>
        <p:txBody>
          <a:bodyPr anchor="t" anchorCtr="0"/>
          <a:lstStyle/>
          <a:p>
            <a:r>
              <a:rPr lang="en-US" altLang="zh-CN" kern="1200" baseline="0" dirty="0">
                <a:effectLst/>
                <a:latin typeface="楷体" panose="02010609060101010101" charset="-122"/>
                <a:ea typeface="楷体" panose="02010609060101010101" charset="-122"/>
                <a:cs typeface="+mn-cs"/>
              </a:rPr>
              <a:t> </a:t>
            </a:r>
            <a:r>
              <a:rPr lang="zh-CN" altLang="en-US" kern="1200" baseline="0" dirty="0">
                <a:effectLst/>
                <a:latin typeface="楷体" panose="02010609060101010101" charset="-122"/>
                <a:ea typeface="楷体" panose="02010609060101010101" charset="-122"/>
                <a:cs typeface="+mn-cs"/>
              </a:rPr>
              <a:t>张志坡</a:t>
            </a:r>
          </a:p>
          <a:p>
            <a:endParaRPr lang="zh-CN" altLang="en-US" kern="1200" baseline="0" dirty="0">
              <a:effectLst/>
              <a:latin typeface="楷体" panose="02010609060101010101" charset="-122"/>
              <a:ea typeface="楷体" panose="02010609060101010101" charset="-122"/>
              <a:cs typeface="+mn-cs"/>
            </a:endParaRPr>
          </a:p>
        </p:txBody>
      </p:sp>
      <p:sp>
        <p:nvSpPr>
          <p:cNvPr id="2" name="灯片编号占位符 1">
            <a:extLst>
              <a:ext uri="{FF2B5EF4-FFF2-40B4-BE49-F238E27FC236}">
                <a16:creationId xmlns:a16="http://schemas.microsoft.com/office/drawing/2014/main" id="{1839BEF9-C48E-4156-B286-1D5B2C7D321D}"/>
              </a:ext>
            </a:extLst>
          </p:cNvPr>
          <p:cNvSpPr>
            <a:spLocks noGrp="1"/>
          </p:cNvSpPr>
          <p:nvPr>
            <p:ph type="sldNum" sz="quarter" idx="12"/>
          </p:nvPr>
        </p:nvSpPr>
        <p:spPr/>
        <p:txBody>
          <a:bodyPr/>
          <a:lstStyle/>
          <a:p>
            <a:pPr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a:t>
            </a:fld>
            <a:endParaRPr lang="zh-CN" altLang="en-US" strike="noStrike" noProof="1">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文本占位符 37890"/>
          <p:cNvSpPr>
            <a:spLocks noGrp="1"/>
          </p:cNvSpPr>
          <p:nvPr>
            <p:ph idx="1"/>
          </p:nvPr>
        </p:nvSpPr>
        <p:spPr>
          <a:xfrm>
            <a:off x="495300" y="75407"/>
            <a:ext cx="8915400" cy="6629797"/>
          </a:xfrm>
        </p:spPr>
        <p:txBody>
          <a:bodyPr>
            <a:normAutofit/>
          </a:bodyPr>
          <a:lstStyle/>
          <a:p>
            <a:pPr marL="0" indent="0">
              <a:lnSpc>
                <a:spcPct val="80000"/>
              </a:lnSpc>
              <a:buNone/>
            </a:pPr>
            <a:r>
              <a:rPr lang="zh-CN" altLang="en-US" b="1" noProof="1"/>
              <a:t>三、票据关系与票据当事人</a:t>
            </a:r>
          </a:p>
          <a:p>
            <a:pPr marL="0" indent="0">
              <a:lnSpc>
                <a:spcPct val="80000"/>
              </a:lnSpc>
              <a:buNone/>
            </a:pPr>
            <a:r>
              <a:rPr lang="en-US" altLang="zh-CN" sz="2400" b="1" noProof="1">
                <a:solidFill>
                  <a:srgbClr val="C00000"/>
                </a:solidFill>
              </a:rPr>
              <a:t>1</a:t>
            </a:r>
            <a:r>
              <a:rPr lang="zh-CN" altLang="en-US" sz="2400" b="1" noProof="1">
                <a:solidFill>
                  <a:srgbClr val="C00000"/>
                </a:solidFill>
              </a:rPr>
              <a:t>、票据关系</a:t>
            </a:r>
            <a:endParaRPr lang="en-US" altLang="zh-CN" sz="2400" b="1" noProof="1">
              <a:solidFill>
                <a:srgbClr val="C00000"/>
              </a:solidFill>
            </a:endParaRPr>
          </a:p>
          <a:p>
            <a:pPr marL="0" indent="0">
              <a:lnSpc>
                <a:spcPct val="80000"/>
              </a:lnSpc>
              <a:buNone/>
            </a:pPr>
            <a:r>
              <a:rPr lang="zh-CN" altLang="en-US" sz="2000" noProof="1"/>
              <a:t>票据当事人之间</a:t>
            </a:r>
            <a:r>
              <a:rPr lang="zh-CN" altLang="en-US" sz="2000" b="1" noProof="1"/>
              <a:t>因票据行为而产生</a:t>
            </a:r>
            <a:r>
              <a:rPr lang="zh-CN" altLang="en-US" sz="2000" noProof="1"/>
              <a:t>的</a:t>
            </a:r>
            <a:r>
              <a:rPr lang="zh-CN" altLang="en-US" sz="2000" b="1" noProof="1"/>
              <a:t>票据权利义务关系</a:t>
            </a:r>
            <a:r>
              <a:rPr lang="zh-CN" altLang="en-US" sz="2000" noProof="1"/>
              <a:t>。</a:t>
            </a:r>
            <a:endParaRPr lang="zh-CN" altLang="en-US" sz="2000" b="1" noProof="1"/>
          </a:p>
          <a:p>
            <a:pPr marL="0" indent="0">
              <a:lnSpc>
                <a:spcPct val="80000"/>
              </a:lnSpc>
              <a:buNone/>
            </a:pPr>
            <a:r>
              <a:rPr lang="en-US" altLang="zh-CN" sz="2400" b="1" noProof="1">
                <a:solidFill>
                  <a:srgbClr val="C00000"/>
                </a:solidFill>
              </a:rPr>
              <a:t>2</a:t>
            </a:r>
            <a:r>
              <a:rPr lang="zh-CN" altLang="en-US" sz="2400" b="1" noProof="1">
                <a:solidFill>
                  <a:srgbClr val="C00000"/>
                </a:solidFill>
              </a:rPr>
              <a:t>、票据关系的基础关系 </a:t>
            </a:r>
            <a:r>
              <a:rPr lang="en-US" altLang="zh-CN" sz="2400" b="1" noProof="1">
                <a:solidFill>
                  <a:srgbClr val="C00000"/>
                </a:solidFill>
              </a:rPr>
              <a:t>/ </a:t>
            </a:r>
            <a:r>
              <a:rPr lang="zh-CN" altLang="en-US" sz="2400" b="1" noProof="1">
                <a:solidFill>
                  <a:srgbClr val="C00000"/>
                </a:solidFill>
              </a:rPr>
              <a:t>票据法上的非票据关系</a:t>
            </a:r>
          </a:p>
          <a:p>
            <a:pPr marL="0" indent="0">
              <a:lnSpc>
                <a:spcPct val="8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）票据原因关系</a:t>
            </a:r>
            <a:endParaRPr lang="zh-CN" altLang="en-US" sz="2000" noProof="1">
              <a:solidFill>
                <a:srgbClr val="0070C0"/>
              </a:solidFill>
            </a:endParaRPr>
          </a:p>
          <a:p>
            <a:pPr marL="0" indent="0">
              <a:lnSpc>
                <a:spcPct val="80000"/>
              </a:lnSpc>
              <a:buNone/>
            </a:pPr>
            <a:r>
              <a:rPr lang="zh-CN" altLang="en-US" sz="2000" noProof="1"/>
              <a:t>票据原因是当事人接受票据的原因。</a:t>
            </a:r>
          </a:p>
          <a:p>
            <a:pPr marL="0" indent="0">
              <a:lnSpc>
                <a:spcPct val="80000"/>
              </a:lnSpc>
              <a:buNone/>
            </a:pPr>
            <a:r>
              <a:rPr lang="zh-CN" altLang="en-US" sz="2000" noProof="1"/>
              <a:t>票据原因关系与票据关系之间，是一般情况下分离、特殊场合下牵连的关系。</a:t>
            </a:r>
          </a:p>
          <a:p>
            <a:pPr marL="0" indent="0">
              <a:lnSpc>
                <a:spcPct val="8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）票据资金关系</a:t>
            </a:r>
            <a:endParaRPr lang="zh-CN" altLang="en-US" sz="2000" noProof="1">
              <a:solidFill>
                <a:srgbClr val="0070C0"/>
              </a:solidFill>
            </a:endParaRPr>
          </a:p>
          <a:p>
            <a:pPr marL="0" indent="0">
              <a:lnSpc>
                <a:spcPct val="80000"/>
              </a:lnSpc>
              <a:buNone/>
            </a:pPr>
            <a:r>
              <a:rPr lang="zh-CN" altLang="en-US" sz="2000" noProof="1"/>
              <a:t>是汇票、支票的出票人与付款人之间存在的金钱、实物、信用关系和其他财性债权关系。</a:t>
            </a:r>
            <a:endParaRPr lang="zh-CN" altLang="en-US" sz="2000" b="1" noProof="1"/>
          </a:p>
          <a:p>
            <a:pPr marL="0" indent="0">
              <a:lnSpc>
                <a:spcPct val="80000"/>
              </a:lnSpc>
              <a:buNone/>
            </a:pPr>
            <a:r>
              <a:rPr lang="zh-CN" altLang="en-US" sz="2000" b="1" noProof="1"/>
              <a:t>通常有下列情事之一，才会按照票据接受付款委托</a:t>
            </a:r>
            <a:r>
              <a:rPr lang="zh-CN" altLang="en-US" sz="2000" noProof="1"/>
              <a:t>：</a:t>
            </a:r>
            <a:endParaRPr lang="en-US" altLang="zh-CN" sz="2000" noProof="1"/>
          </a:p>
          <a:p>
            <a:pPr marL="0" indent="0">
              <a:lnSpc>
                <a:spcPct val="80000"/>
              </a:lnSpc>
              <a:buNone/>
            </a:pPr>
            <a:r>
              <a:rPr lang="en-US" altLang="zh-CN" sz="2000" noProof="1"/>
              <a:t>①</a:t>
            </a:r>
            <a:r>
              <a:rPr lang="zh-CN" altLang="en-US" sz="2000" noProof="1"/>
              <a:t>在付款人处备有存款；</a:t>
            </a:r>
            <a:r>
              <a:rPr lang="en-US" altLang="zh-CN" sz="2000" noProof="1"/>
              <a:t>②</a:t>
            </a:r>
            <a:r>
              <a:rPr lang="zh-CN" altLang="en-US" sz="2000" noProof="1"/>
              <a:t>付款人负有财产给付性义务；</a:t>
            </a:r>
            <a:r>
              <a:rPr lang="en-US" altLang="zh-CN" sz="2000" noProof="1"/>
              <a:t>③</a:t>
            </a:r>
            <a:r>
              <a:rPr lang="zh-CN" altLang="en-US" sz="2000" noProof="1"/>
              <a:t>信用合同关系，如透支合同。</a:t>
            </a:r>
            <a:r>
              <a:rPr lang="en-US" altLang="zh-CN" sz="2000" noProof="1"/>
              <a:t>④</a:t>
            </a:r>
            <a:r>
              <a:rPr lang="zh-CN" altLang="en-US" sz="2000" noProof="1"/>
              <a:t>其他，如无因管理、交互计算合同</a:t>
            </a:r>
            <a:endParaRPr lang="zh-CN" altLang="en-US" sz="2000" b="1" noProof="1"/>
          </a:p>
          <a:p>
            <a:pPr marL="0" indent="0">
              <a:lnSpc>
                <a:spcPct val="8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）票据预约关系</a:t>
            </a:r>
            <a:endParaRPr lang="zh-CN" altLang="en-US" sz="2000" noProof="1">
              <a:solidFill>
                <a:srgbClr val="0070C0"/>
              </a:solidFill>
            </a:endParaRPr>
          </a:p>
          <a:p>
            <a:pPr marL="0" indent="0">
              <a:lnSpc>
                <a:spcPct val="80000"/>
              </a:lnSpc>
              <a:buNone/>
            </a:pPr>
            <a:r>
              <a:rPr lang="zh-CN" altLang="en-US" sz="2000" noProof="1"/>
              <a:t>是指当事人之间</a:t>
            </a:r>
            <a:r>
              <a:rPr lang="zh-CN" altLang="en-US" sz="2000" b="1" noProof="1"/>
              <a:t>预先约定使用票据</a:t>
            </a:r>
            <a:r>
              <a:rPr lang="zh-CN" altLang="en-US" sz="2000" noProof="1"/>
              <a:t>的合同关系。</a:t>
            </a:r>
            <a:endParaRPr lang="en-US" altLang="zh-CN" sz="2000" noProof="1"/>
          </a:p>
          <a:p>
            <a:pPr marL="0" indent="0">
              <a:lnSpc>
                <a:spcPct val="80000"/>
              </a:lnSpc>
              <a:buNone/>
            </a:pPr>
            <a:r>
              <a:rPr lang="zh-CN" altLang="en-US" sz="2000" noProof="1"/>
              <a:t>票据预约属于民法上的预约合同。</a:t>
            </a:r>
          </a:p>
        </p:txBody>
      </p:sp>
      <p:sp>
        <p:nvSpPr>
          <p:cNvPr id="2" name="灯片编号占位符 1">
            <a:extLst>
              <a:ext uri="{FF2B5EF4-FFF2-40B4-BE49-F238E27FC236}">
                <a16:creationId xmlns:a16="http://schemas.microsoft.com/office/drawing/2014/main" id="{615B7685-F8B5-4158-AB17-DE9480E3DD8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a:t>
            </a:fld>
            <a:endParaRPr lang="zh-CN" altLang="en-US" strike="noStrike" noProof="1">
              <a:latin typeface="Arial"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文本占位符 114690"/>
          <p:cNvSpPr>
            <a:spLocks noGrp="1"/>
          </p:cNvSpPr>
          <p:nvPr>
            <p:ph idx="1"/>
          </p:nvPr>
        </p:nvSpPr>
        <p:spPr>
          <a:xfrm>
            <a:off x="272480" y="0"/>
            <a:ext cx="8915400" cy="7254081"/>
          </a:xfrm>
        </p:spPr>
        <p:txBody>
          <a:bodyPr>
            <a:normAutofit/>
          </a:bodyPr>
          <a:lstStyle/>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r>
              <a:rPr lang="zh-CN" altLang="en-US" sz="2400" noProof="1">
                <a:solidFill>
                  <a:srgbClr val="C00000"/>
                </a:solidFill>
              </a:rPr>
              <a:t>  </a:t>
            </a:r>
            <a:endParaRPr lang="en-US" altLang="zh-CN" sz="2400" noProof="1">
              <a:solidFill>
                <a:srgbClr val="C00000"/>
              </a:solidFill>
            </a:endParaRPr>
          </a:p>
          <a:p>
            <a:pPr marL="0" indent="0">
              <a:lnSpc>
                <a:spcPct val="150000"/>
              </a:lnSpc>
              <a:buNone/>
            </a:pPr>
            <a:r>
              <a:rPr lang="zh-CN" altLang="en-US" sz="2000" b="1" noProof="1"/>
              <a:t>中票</a:t>
            </a:r>
            <a:r>
              <a:rPr lang="en-US" altLang="zh-CN" sz="2000" b="1" noProof="1"/>
              <a:t>81</a:t>
            </a:r>
            <a:r>
              <a:rPr lang="en-US" altLang="zh-CN" sz="2000" noProof="1"/>
              <a:t>  </a:t>
            </a:r>
            <a:r>
              <a:rPr lang="zh-CN" altLang="en-US" sz="2000" noProof="1"/>
              <a:t>支票是</a:t>
            </a:r>
            <a:r>
              <a:rPr lang="zh-CN" altLang="en-US" sz="2000" b="1" noProof="1"/>
              <a:t>出票人签发</a:t>
            </a:r>
            <a:r>
              <a:rPr lang="zh-CN" altLang="en-US" sz="2000" noProof="1"/>
              <a:t>的，委托</a:t>
            </a:r>
            <a:r>
              <a:rPr lang="zh-CN" altLang="en-US" sz="2000" b="1" noProof="1"/>
              <a:t>办理支票存款业务的银行或者其他金融机构（付款人）</a:t>
            </a:r>
            <a:r>
              <a:rPr lang="zh-CN" altLang="en-US" sz="2000" noProof="1"/>
              <a:t>在</a:t>
            </a:r>
            <a:r>
              <a:rPr lang="zh-CN" altLang="en-US" sz="2000" b="1" noProof="1">
                <a:solidFill>
                  <a:srgbClr val="C00000"/>
                </a:solidFill>
              </a:rPr>
              <a:t>见票时</a:t>
            </a:r>
            <a:r>
              <a:rPr lang="zh-CN" altLang="en-US" sz="2000" noProof="1"/>
              <a:t>无条件支付确定的金额给收款人或者持票人的票据。 </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、分类</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一般支票</a:t>
            </a:r>
            <a:r>
              <a:rPr lang="en-US" altLang="zh-CN" sz="2000" noProof="1"/>
              <a:t>v</a:t>
            </a:r>
            <a:r>
              <a:rPr lang="zh-CN" altLang="en-US" sz="2000" noProof="1"/>
              <a:t>变式支票</a:t>
            </a:r>
          </a:p>
          <a:p>
            <a:pPr marL="0" indent="0">
              <a:lnSpc>
                <a:spcPct val="150000"/>
              </a:lnSpc>
              <a:buNone/>
            </a:pPr>
            <a:r>
              <a:rPr lang="zh-CN" altLang="en-US" sz="2000" noProof="1"/>
              <a:t>指己支票</a:t>
            </a:r>
            <a:r>
              <a:rPr lang="zh-CN" altLang="en-US" sz="2000" b="1" noProof="1"/>
              <a:t>  中票</a:t>
            </a:r>
            <a:r>
              <a:rPr lang="en-US" altLang="zh-CN" sz="2000" b="1" noProof="1"/>
              <a:t>86-4</a:t>
            </a:r>
            <a:r>
              <a:rPr lang="en-US" altLang="zh-CN" sz="2000" noProof="1"/>
              <a:t>  </a:t>
            </a:r>
            <a:r>
              <a:rPr lang="zh-CN" altLang="en-US" sz="2000" noProof="1"/>
              <a:t>出票人可以在支票上记载自己为收款人。 </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普通支票、现金支票、转账支票</a:t>
            </a:r>
            <a:endParaRPr lang="zh-CN" altLang="en-US" sz="2000" b="1" noProof="1"/>
          </a:p>
          <a:p>
            <a:pPr marL="0" indent="0">
              <a:lnSpc>
                <a:spcPct val="150000"/>
              </a:lnSpc>
              <a:buNone/>
            </a:pPr>
            <a:r>
              <a:rPr lang="zh-CN" altLang="en-US" sz="2000" b="1" noProof="1"/>
              <a:t>中票</a:t>
            </a:r>
            <a:r>
              <a:rPr lang="en-US" altLang="zh-CN" sz="2000" b="1" noProof="1"/>
              <a:t>83</a:t>
            </a:r>
            <a:r>
              <a:rPr lang="en-US" altLang="zh-CN" sz="2000" noProof="1"/>
              <a:t>  </a:t>
            </a:r>
            <a:r>
              <a:rPr lang="zh-CN" altLang="en-US" sz="2000" noProof="1"/>
              <a:t>支票可以支取现金，也可以转账，用于转账时，应当在支票正面注明。 </a:t>
            </a:r>
          </a:p>
          <a:p>
            <a:pPr marL="0" indent="0">
              <a:lnSpc>
                <a:spcPct val="150000"/>
              </a:lnSpc>
              <a:buNone/>
            </a:pPr>
            <a:r>
              <a:rPr lang="zh-CN" altLang="en-US" sz="2000" noProof="1"/>
              <a:t>支票中专门用于支取现金的，可以另行制作现金支票，现金支票只能用于支取现金。 </a:t>
            </a:r>
          </a:p>
          <a:p>
            <a:pPr marL="0" indent="0">
              <a:lnSpc>
                <a:spcPct val="150000"/>
              </a:lnSpc>
              <a:buNone/>
            </a:pPr>
            <a:r>
              <a:rPr lang="zh-CN" altLang="en-US" sz="2000" noProof="1"/>
              <a:t>支票中专门用于转账的，可以另行制作转账支票，转账支票只能用于转账，不得支取现金。 </a:t>
            </a:r>
          </a:p>
        </p:txBody>
      </p:sp>
      <p:sp>
        <p:nvSpPr>
          <p:cNvPr id="2" name="灯片编号占位符 1">
            <a:extLst>
              <a:ext uri="{FF2B5EF4-FFF2-40B4-BE49-F238E27FC236}">
                <a16:creationId xmlns:a16="http://schemas.microsoft.com/office/drawing/2014/main" id="{E7612886-2560-4423-BEAB-AAEC7F847AD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100</a:t>
            </a:fld>
            <a:endParaRPr lang="zh-CN" altLang="en-US" strike="noStrike" noProof="1">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文本占位符 115714"/>
          <p:cNvSpPr>
            <a:spLocks noGrp="1"/>
          </p:cNvSpPr>
          <p:nvPr>
            <p:ph idx="1"/>
          </p:nvPr>
        </p:nvSpPr>
        <p:spPr>
          <a:xfrm>
            <a:off x="237405" y="0"/>
            <a:ext cx="9468123" cy="6669360"/>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、支票的特殊制度</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付款人的资格限制：办理支票存款业务的银行或者其他金融机构</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资金关系</a:t>
            </a:r>
            <a:endParaRPr lang="zh-CN" altLang="en-US" sz="2000" b="1" noProof="1"/>
          </a:p>
          <a:p>
            <a:pPr marL="0" indent="0">
              <a:lnSpc>
                <a:spcPct val="150000"/>
              </a:lnSpc>
              <a:buNone/>
            </a:pPr>
            <a:r>
              <a:rPr lang="zh-CN" altLang="en-US" sz="2000" b="1" noProof="1"/>
              <a:t>中票</a:t>
            </a:r>
            <a:r>
              <a:rPr lang="en-US" altLang="zh-CN" sz="2000" b="1" noProof="1"/>
              <a:t>82</a:t>
            </a:r>
            <a:r>
              <a:rPr lang="en-US" altLang="zh-CN" sz="2000" noProof="1"/>
              <a:t>  </a:t>
            </a:r>
            <a:r>
              <a:rPr lang="zh-CN" altLang="en-US" sz="2000" noProof="1"/>
              <a:t>开立支票存款账户，申请人必须使用其本名，并提交证明其身份的合法证件。 </a:t>
            </a:r>
          </a:p>
          <a:p>
            <a:pPr marL="0" indent="0">
              <a:lnSpc>
                <a:spcPct val="150000"/>
              </a:lnSpc>
              <a:buNone/>
            </a:pPr>
            <a:r>
              <a:rPr lang="zh-CN" altLang="en-US" sz="2000" noProof="1"/>
              <a:t>开立支票存款账户和领用支票，应当有可靠的资信，并</a:t>
            </a:r>
            <a:r>
              <a:rPr lang="zh-CN" altLang="en-US" sz="2000" b="1" u="sng" noProof="1"/>
              <a:t>存入一定的资金</a:t>
            </a:r>
            <a:r>
              <a:rPr lang="zh-CN" altLang="en-US" sz="2000" noProof="1"/>
              <a:t>。</a:t>
            </a:r>
            <a:r>
              <a:rPr lang="zh-CN" altLang="en-US" sz="2000" b="1" u="sng" noProof="1">
                <a:solidFill>
                  <a:srgbClr val="FF0000"/>
                </a:solidFill>
              </a:rPr>
              <a:t>【不全：透支合同</a:t>
            </a:r>
            <a:r>
              <a:rPr lang="en-US" altLang="zh-CN" sz="2000" b="1" u="sng" noProof="1">
                <a:solidFill>
                  <a:srgbClr val="FF0000"/>
                </a:solidFill>
              </a:rPr>
              <a:t>·</a:t>
            </a:r>
            <a:r>
              <a:rPr lang="zh-CN" altLang="en-US" sz="2000" b="1" u="sng" noProof="1">
                <a:solidFill>
                  <a:srgbClr val="FF0000"/>
                </a:solidFill>
              </a:rPr>
              <a:t>交互计算】</a:t>
            </a:r>
            <a:r>
              <a:rPr lang="zh-CN" altLang="en-US" sz="2000" noProof="1"/>
              <a:t> </a:t>
            </a:r>
          </a:p>
          <a:p>
            <a:pPr marL="0" indent="0">
              <a:lnSpc>
                <a:spcPct val="150000"/>
              </a:lnSpc>
              <a:buNone/>
            </a:pPr>
            <a:r>
              <a:rPr lang="zh-CN" altLang="en-US" sz="2000" noProof="1"/>
              <a:t>开立支票存款账户，申请人应当预留其本名的签名式样和印鉴。 </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a:t>
            </a:r>
            <a:r>
              <a:rPr lang="zh-CN" altLang="en-US" sz="2000" noProof="1"/>
              <a:t>出票的绝对必要记载事项</a:t>
            </a:r>
            <a:endParaRPr lang="zh-CN" altLang="en-US" sz="2000" b="1" noProof="1"/>
          </a:p>
          <a:p>
            <a:pPr marL="0" indent="0">
              <a:lnSpc>
                <a:spcPct val="150000"/>
              </a:lnSpc>
              <a:buNone/>
            </a:pPr>
            <a:r>
              <a:rPr lang="zh-CN" altLang="en-US" sz="2000" b="1" noProof="1"/>
              <a:t>中票</a:t>
            </a:r>
            <a:r>
              <a:rPr lang="en-US" altLang="zh-CN" sz="2000" b="1" noProof="1"/>
              <a:t>84</a:t>
            </a:r>
            <a:r>
              <a:rPr lang="en-US" altLang="zh-CN" sz="2000" noProof="1"/>
              <a:t>  </a:t>
            </a:r>
            <a:r>
              <a:rPr lang="zh-CN" altLang="en-US" sz="2000" noProof="1"/>
              <a:t>支票必须记载下列事项：（一）表明“支票”的字样；（二）无条件支付的委托；（三）确定的金额；（四）付款人名称；（五）出票日期；（六）出票人签章。 </a:t>
            </a:r>
          </a:p>
          <a:p>
            <a:pPr marL="0" indent="0">
              <a:lnSpc>
                <a:spcPct val="150000"/>
              </a:lnSpc>
              <a:buNone/>
            </a:pPr>
            <a:r>
              <a:rPr lang="zh-CN" altLang="en-US" sz="2000" noProof="1"/>
              <a:t>支票上</a:t>
            </a:r>
            <a:r>
              <a:rPr lang="zh-CN" altLang="en-US" sz="2000" b="1" noProof="1"/>
              <a:t>未记载前款规定事项之一的，支票无效。 </a:t>
            </a:r>
          </a:p>
        </p:txBody>
      </p:sp>
      <p:sp>
        <p:nvSpPr>
          <p:cNvPr id="2" name="灯片编号占位符 1">
            <a:extLst>
              <a:ext uri="{FF2B5EF4-FFF2-40B4-BE49-F238E27FC236}">
                <a16:creationId xmlns:a16="http://schemas.microsoft.com/office/drawing/2014/main" id="{501C2A6D-A69F-4078-9914-221C6E1369D2}"/>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101</a:t>
            </a:fld>
            <a:endParaRPr lang="zh-CN" altLang="en-US" strike="noStrike" noProof="1">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文本占位符 116738"/>
          <p:cNvSpPr>
            <a:spLocks noGrp="1"/>
          </p:cNvSpPr>
          <p:nvPr>
            <p:ph idx="1"/>
          </p:nvPr>
        </p:nvSpPr>
        <p:spPr>
          <a:xfrm>
            <a:off x="128464" y="98710"/>
            <a:ext cx="9443673" cy="6660579"/>
          </a:xfrm>
        </p:spPr>
        <p:txBody>
          <a:bodyPr>
            <a:normAutofit lnSpcReduction="10000"/>
          </a:bodyPr>
          <a:lstStyle/>
          <a:p>
            <a:pPr marL="0" indent="0">
              <a:lnSpc>
                <a:spcPct val="150000"/>
              </a:lnSpc>
              <a:buNone/>
            </a:pPr>
            <a:r>
              <a:rPr lang="zh-CN" altLang="en-US" sz="2000" b="1" noProof="1"/>
              <a:t>（</a:t>
            </a:r>
            <a:r>
              <a:rPr lang="en-US" altLang="zh-CN" sz="2000" b="1" noProof="1"/>
              <a:t>4</a:t>
            </a:r>
            <a:r>
              <a:rPr lang="zh-CN" altLang="en-US" sz="2000" b="1" noProof="1"/>
              <a:t>）</a:t>
            </a:r>
            <a:r>
              <a:rPr lang="zh-CN" altLang="en-US" sz="2000" noProof="1"/>
              <a:t>空白支票授权</a:t>
            </a:r>
            <a:r>
              <a:rPr lang="en-US" altLang="zh-CN" sz="2000" noProof="1"/>
              <a:t>——</a:t>
            </a:r>
            <a:r>
              <a:rPr lang="zh-CN" altLang="en-US" sz="2000" noProof="1"/>
              <a:t>支票金额、支票的收款人</a:t>
            </a:r>
            <a:endParaRPr lang="zh-CN" altLang="en-US" sz="2000" b="1" noProof="1"/>
          </a:p>
          <a:p>
            <a:pPr marL="0" indent="0">
              <a:lnSpc>
                <a:spcPct val="150000"/>
              </a:lnSpc>
              <a:buNone/>
            </a:pPr>
            <a:r>
              <a:rPr lang="en-US" altLang="zh-CN" sz="2000" b="1" noProof="1"/>
              <a:t>①</a:t>
            </a:r>
            <a:r>
              <a:rPr lang="zh-CN" altLang="en-US" sz="2000" b="1" noProof="1"/>
              <a:t>空白票据授权</a:t>
            </a:r>
            <a:r>
              <a:rPr lang="zh-CN" altLang="en-US" sz="2000" noProof="1"/>
              <a:t>，是指票据行为人预行签名于支票，而将票据上其他应记载事项之全部或一部，授权他人补充完成之票据行为。</a:t>
            </a:r>
          </a:p>
          <a:p>
            <a:pPr marL="0" indent="0">
              <a:lnSpc>
                <a:spcPct val="150000"/>
              </a:lnSpc>
              <a:buNone/>
            </a:pPr>
            <a:r>
              <a:rPr lang="zh-CN" altLang="en-US" sz="2000" noProof="1"/>
              <a:t>英美法上称为“未完成票据”</a:t>
            </a:r>
            <a:r>
              <a:rPr lang="en-US" altLang="zh-CN" sz="2000" noProof="1"/>
              <a:t>(incomplete instrument),</a:t>
            </a:r>
            <a:r>
              <a:rPr lang="zh-CN" altLang="en-US" sz="2000" noProof="1"/>
              <a:t>日本称“白地手形”。空白授权票据，乃就未完成之票据附有空白补充权，日后得依补充权之行使，而成为完全票据。</a:t>
            </a:r>
            <a:endParaRPr lang="zh-CN" altLang="en-US" sz="2000" b="1" noProof="1"/>
          </a:p>
          <a:p>
            <a:pPr marL="0" indent="0">
              <a:lnSpc>
                <a:spcPct val="150000"/>
              </a:lnSpc>
              <a:buNone/>
            </a:pPr>
            <a:r>
              <a:rPr lang="zh-CN" altLang="en-US" sz="2000" b="1" noProof="1"/>
              <a:t>中票</a:t>
            </a:r>
            <a:r>
              <a:rPr lang="en-US" altLang="zh-CN" sz="2000" b="1" noProof="1"/>
              <a:t>85</a:t>
            </a:r>
            <a:r>
              <a:rPr lang="en-US" altLang="zh-CN" sz="2000" noProof="1"/>
              <a:t>  </a:t>
            </a:r>
            <a:r>
              <a:rPr lang="zh-CN" altLang="en-US" sz="2000" noProof="1"/>
              <a:t>支票上的</a:t>
            </a:r>
            <a:r>
              <a:rPr lang="zh-CN" altLang="en-US" sz="2000" b="1" noProof="1"/>
              <a:t>金额</a:t>
            </a:r>
            <a:r>
              <a:rPr lang="zh-CN" altLang="en-US" sz="2000" noProof="1"/>
              <a:t>可以由出票人授权补记，未补记前的支票，不得使用。 </a:t>
            </a:r>
            <a:endParaRPr lang="zh-CN" altLang="en-US" sz="2000" b="1" noProof="1"/>
          </a:p>
          <a:p>
            <a:pPr marL="0" indent="0">
              <a:lnSpc>
                <a:spcPct val="150000"/>
              </a:lnSpc>
              <a:buNone/>
            </a:pPr>
            <a:r>
              <a:rPr lang="zh-CN" altLang="en-US" sz="2000" b="1" noProof="1"/>
              <a:t>中票</a:t>
            </a:r>
            <a:r>
              <a:rPr lang="en-US" altLang="zh-CN" sz="2000" b="1" noProof="1"/>
              <a:t>86-1</a:t>
            </a:r>
            <a:r>
              <a:rPr lang="en-US" altLang="zh-CN" sz="2000" noProof="1"/>
              <a:t>  </a:t>
            </a:r>
            <a:r>
              <a:rPr lang="zh-CN" altLang="en-US" sz="2000" noProof="1"/>
              <a:t>支票上未记载</a:t>
            </a:r>
            <a:r>
              <a:rPr lang="zh-CN" altLang="en-US" sz="2000" b="1" noProof="1"/>
              <a:t>收款人名称</a:t>
            </a:r>
            <a:r>
              <a:rPr lang="zh-CN" altLang="en-US" sz="2000" noProof="1"/>
              <a:t>的，经出票人授权，可以补记。</a:t>
            </a:r>
            <a:r>
              <a:rPr lang="zh-CN" altLang="en-US" sz="2000" b="1" noProof="1">
                <a:solidFill>
                  <a:srgbClr val="FF0000"/>
                </a:solidFill>
              </a:rPr>
              <a:t>（如采购结算、住院出院结算）</a:t>
            </a:r>
            <a:endParaRPr lang="zh-CN" altLang="en-US" sz="2000" b="1" noProof="1"/>
          </a:p>
          <a:p>
            <a:pPr marL="0" indent="0">
              <a:lnSpc>
                <a:spcPct val="150000"/>
              </a:lnSpc>
              <a:buNone/>
            </a:pPr>
            <a:r>
              <a:rPr lang="en-US" altLang="zh-CN" sz="2000" b="1" noProof="1"/>
              <a:t>②</a:t>
            </a:r>
            <a:r>
              <a:rPr lang="zh-CN" altLang="en-US" sz="2000" noProof="1"/>
              <a:t>要件：出票人签名、应记载事项部分欠缺、授权第三人补充权、已交付</a:t>
            </a:r>
            <a:endParaRPr lang="zh-CN" altLang="en-US" sz="2000" b="1" noProof="1"/>
          </a:p>
          <a:p>
            <a:pPr marL="0" indent="0">
              <a:lnSpc>
                <a:spcPct val="150000"/>
              </a:lnSpc>
              <a:buNone/>
            </a:pPr>
            <a:r>
              <a:rPr lang="en-US" altLang="zh-CN" sz="2000" b="1" noProof="1"/>
              <a:t>③</a:t>
            </a:r>
            <a:r>
              <a:rPr lang="zh-CN" altLang="en-US" sz="2000" noProof="1"/>
              <a:t>效力</a:t>
            </a:r>
            <a:endParaRPr lang="zh-CN" altLang="en-US" sz="2000" b="1" noProof="1"/>
          </a:p>
          <a:p>
            <a:pPr marL="0" indent="0">
              <a:lnSpc>
                <a:spcPct val="150000"/>
              </a:lnSpc>
              <a:buNone/>
            </a:pPr>
            <a:r>
              <a:rPr lang="en-US" altLang="zh-CN" sz="2000" b="1" noProof="1"/>
              <a:t>A</a:t>
            </a:r>
            <a:r>
              <a:rPr lang="zh-CN" altLang="en-US" sz="2000" b="1" noProof="1"/>
              <a:t>、</a:t>
            </a:r>
            <a:r>
              <a:rPr lang="zh-CN" altLang="en-US" sz="2000" noProof="1"/>
              <a:t>未补记前：支票不发生票据法上的效力，出票人不负票据债务。</a:t>
            </a:r>
            <a:endParaRPr lang="zh-CN" altLang="en-US" sz="2000" b="1" noProof="1"/>
          </a:p>
          <a:p>
            <a:pPr marL="0" indent="0">
              <a:lnSpc>
                <a:spcPct val="150000"/>
              </a:lnSpc>
              <a:buNone/>
            </a:pPr>
            <a:r>
              <a:rPr lang="en-US" altLang="zh-CN" sz="2000" b="1" noProof="1"/>
              <a:t>B</a:t>
            </a:r>
            <a:r>
              <a:rPr lang="zh-CN" altLang="en-US" sz="2000" b="1" noProof="1"/>
              <a:t>、</a:t>
            </a:r>
            <a:r>
              <a:rPr lang="zh-CN" altLang="en-US" sz="2000" noProof="1"/>
              <a:t>已补记后：成为完全票据；出票人可对抗滥用补充权之人，但不得对抗善意第三人。</a:t>
            </a:r>
            <a:r>
              <a:rPr lang="zh-CN" altLang="en-US" sz="2000" b="1" u="sng" noProof="1">
                <a:solidFill>
                  <a:srgbClr val="FF0000"/>
                </a:solidFill>
              </a:rPr>
              <a:t>【对此，法无规定】</a:t>
            </a:r>
          </a:p>
        </p:txBody>
      </p:sp>
      <p:sp>
        <p:nvSpPr>
          <p:cNvPr id="2" name="灯片编号占位符 1">
            <a:extLst>
              <a:ext uri="{FF2B5EF4-FFF2-40B4-BE49-F238E27FC236}">
                <a16:creationId xmlns:a16="http://schemas.microsoft.com/office/drawing/2014/main" id="{654606C0-5814-4E2D-B2AE-71DA61AD61BF}"/>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102</a:t>
            </a:fld>
            <a:endParaRPr lang="zh-CN" altLang="en-US" strike="noStrike" noProof="1">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文本占位符 109570"/>
          <p:cNvSpPr>
            <a:spLocks noGrp="1"/>
          </p:cNvSpPr>
          <p:nvPr>
            <p:ph idx="1"/>
          </p:nvPr>
        </p:nvSpPr>
        <p:spPr>
          <a:xfrm>
            <a:off x="507339" y="152797"/>
            <a:ext cx="8915400" cy="6708908"/>
          </a:xfrm>
        </p:spPr>
        <p:txBody>
          <a:bodyPr>
            <a:normAutofit/>
          </a:bodyPr>
          <a:lstStyle/>
          <a:p>
            <a:pPr marL="0" indent="0">
              <a:lnSpc>
                <a:spcPct val="150000"/>
              </a:lnSpc>
              <a:buNone/>
            </a:pPr>
            <a:r>
              <a:rPr lang="zh-CN" altLang="en-US" sz="2000" b="1" noProof="1"/>
              <a:t>（</a:t>
            </a:r>
            <a:r>
              <a:rPr lang="en-US" altLang="zh-CN" sz="2000" b="1" noProof="1"/>
              <a:t>5</a:t>
            </a:r>
            <a:r>
              <a:rPr lang="zh-CN" altLang="en-US" sz="2000" b="1" noProof="1"/>
              <a:t>）</a:t>
            </a:r>
            <a:r>
              <a:rPr lang="zh-CN" altLang="en-US" sz="2000" noProof="1"/>
              <a:t>空头支票（钱不够，不能兑现）</a:t>
            </a:r>
            <a:endParaRPr lang="zh-CN" altLang="en-US" sz="2000" b="1" noProof="1"/>
          </a:p>
          <a:p>
            <a:pPr marL="0" indent="0">
              <a:lnSpc>
                <a:spcPct val="150000"/>
              </a:lnSpc>
              <a:buNone/>
            </a:pPr>
            <a:r>
              <a:rPr lang="zh-CN" altLang="en-US" sz="2000" b="1" noProof="1"/>
              <a:t>中票</a:t>
            </a:r>
            <a:r>
              <a:rPr lang="en-US" altLang="zh-CN" sz="2000" b="1" noProof="1"/>
              <a:t>87</a:t>
            </a:r>
            <a:r>
              <a:rPr lang="en-US" altLang="zh-CN" sz="2000" noProof="1"/>
              <a:t>-1  </a:t>
            </a:r>
            <a:r>
              <a:rPr lang="zh-CN" altLang="en-US" sz="2000" noProof="1"/>
              <a:t>支票的出票人所签发的支票金额不得超过其付款时</a:t>
            </a:r>
            <a:r>
              <a:rPr lang="zh-CN" altLang="en-US" sz="2000" b="1" u="sng" noProof="1"/>
              <a:t>在付款人处实有的存款金额</a:t>
            </a:r>
            <a:r>
              <a:rPr lang="zh-CN" altLang="en-US" sz="2000" noProof="1"/>
              <a:t>。</a:t>
            </a:r>
            <a:r>
              <a:rPr lang="zh-CN" altLang="en-US" sz="2000" b="1" u="sng" noProof="1">
                <a:solidFill>
                  <a:srgbClr val="FF0000"/>
                </a:solidFill>
              </a:rPr>
              <a:t>【不必要</a:t>
            </a:r>
            <a:r>
              <a:rPr lang="en-US" altLang="zh-CN" sz="2000" b="1" u="sng" noProof="1">
                <a:solidFill>
                  <a:srgbClr val="FF0000"/>
                </a:solidFill>
              </a:rPr>
              <a:t>·</a:t>
            </a:r>
            <a:r>
              <a:rPr lang="zh-CN" altLang="en-US" sz="2000" b="1" u="sng" noProof="1">
                <a:solidFill>
                  <a:srgbClr val="FF0000"/>
                </a:solidFill>
              </a:rPr>
              <a:t>不全面</a:t>
            </a:r>
            <a:r>
              <a:rPr lang="en-US" altLang="zh-CN" sz="2000" b="1" u="sng" noProof="1">
                <a:solidFill>
                  <a:srgbClr val="FF0000"/>
                </a:solidFill>
              </a:rPr>
              <a:t>-</a:t>
            </a:r>
            <a:r>
              <a:rPr lang="zh-CN" altLang="en-US" sz="2000" b="1" u="sng" noProof="1">
                <a:solidFill>
                  <a:srgbClr val="FF0000"/>
                </a:solidFill>
              </a:rPr>
              <a:t>透支</a:t>
            </a:r>
            <a:r>
              <a:rPr lang="en-US" altLang="zh-CN" sz="2000" b="1" u="sng" noProof="1">
                <a:solidFill>
                  <a:srgbClr val="FF0000"/>
                </a:solidFill>
              </a:rPr>
              <a:t>·</a:t>
            </a:r>
            <a:r>
              <a:rPr lang="zh-CN" altLang="en-US" sz="2000" b="1" u="sng" noProof="1">
                <a:solidFill>
                  <a:srgbClr val="FF0000"/>
                </a:solidFill>
              </a:rPr>
              <a:t>垫款关系】</a:t>
            </a:r>
            <a:r>
              <a:rPr lang="zh-CN" altLang="en-US" sz="2000" noProof="1"/>
              <a:t> </a:t>
            </a:r>
          </a:p>
          <a:p>
            <a:pPr marL="0" indent="0">
              <a:lnSpc>
                <a:spcPct val="150000"/>
              </a:lnSpc>
              <a:buNone/>
            </a:pPr>
            <a:r>
              <a:rPr lang="zh-CN" altLang="en-US" sz="2000" b="1" noProof="1"/>
              <a:t>中票</a:t>
            </a:r>
            <a:r>
              <a:rPr lang="en-US" altLang="zh-CN" sz="2000" b="1" noProof="1"/>
              <a:t>87</a:t>
            </a:r>
            <a:r>
              <a:rPr lang="en-US" altLang="zh-CN" sz="2000" noProof="1"/>
              <a:t>-2  </a:t>
            </a:r>
            <a:r>
              <a:rPr lang="zh-CN" altLang="en-US" sz="2000" noProof="1"/>
              <a:t>出票人签发的支票金额超过其付款时在付款人处实有的存款金额的，为空头支票。禁止签发空头支票。 </a:t>
            </a:r>
            <a:endParaRPr lang="zh-CN" altLang="en-US" sz="2000" b="1" noProof="1"/>
          </a:p>
          <a:p>
            <a:pPr marL="0" indent="0">
              <a:lnSpc>
                <a:spcPct val="150000"/>
              </a:lnSpc>
              <a:buNone/>
            </a:pPr>
            <a:r>
              <a:rPr lang="zh-CN" altLang="en-US" sz="2000" b="1" noProof="1"/>
              <a:t>（</a:t>
            </a:r>
            <a:r>
              <a:rPr lang="en-US" altLang="zh-CN" sz="2000" b="1" noProof="1"/>
              <a:t>6</a:t>
            </a:r>
            <a:r>
              <a:rPr lang="zh-CN" altLang="en-US" sz="2000" b="1" noProof="1"/>
              <a:t>）</a:t>
            </a:r>
            <a:r>
              <a:rPr lang="zh-CN" altLang="en-US" sz="2000" noProof="1"/>
              <a:t>出票的禁止</a:t>
            </a:r>
            <a:endParaRPr lang="zh-CN" altLang="en-US" sz="2000" b="1" noProof="1"/>
          </a:p>
          <a:p>
            <a:pPr marL="0" indent="0">
              <a:lnSpc>
                <a:spcPct val="150000"/>
              </a:lnSpc>
              <a:buNone/>
            </a:pPr>
            <a:r>
              <a:rPr lang="zh-CN" altLang="en-US" sz="2000" b="1" noProof="1"/>
              <a:t>中票</a:t>
            </a:r>
            <a:r>
              <a:rPr lang="en-US" altLang="zh-CN" sz="2000" b="1" noProof="1"/>
              <a:t>88</a:t>
            </a:r>
            <a:r>
              <a:rPr lang="en-US" altLang="zh-CN" sz="2000" noProof="1"/>
              <a:t>  </a:t>
            </a:r>
            <a:r>
              <a:rPr lang="zh-CN" altLang="en-US" sz="2000" noProof="1"/>
              <a:t>支票的出票人不得签发与其预留本名的签名式样或者印鉴不符的支票。 </a:t>
            </a:r>
            <a:endParaRPr lang="zh-CN" altLang="en-US" sz="2000" b="1" noProof="1"/>
          </a:p>
          <a:p>
            <a:pPr marL="0" indent="0">
              <a:lnSpc>
                <a:spcPct val="150000"/>
              </a:lnSpc>
              <a:buNone/>
            </a:pPr>
            <a:r>
              <a:rPr lang="zh-CN" altLang="en-US" sz="2000" b="1" noProof="1"/>
              <a:t>（</a:t>
            </a:r>
            <a:r>
              <a:rPr lang="en-US" altLang="zh-CN" sz="2000" b="1" noProof="1"/>
              <a:t>7</a:t>
            </a:r>
            <a:r>
              <a:rPr lang="zh-CN" altLang="en-US" sz="2000" b="1" noProof="1"/>
              <a:t>）</a:t>
            </a:r>
            <a:r>
              <a:rPr lang="zh-CN" altLang="en-US" sz="2000" noProof="1"/>
              <a:t>出票的效力</a:t>
            </a:r>
            <a:endParaRPr lang="zh-CN" altLang="en-US" sz="2000" b="1" noProof="1"/>
          </a:p>
          <a:p>
            <a:pPr marL="0" indent="0">
              <a:lnSpc>
                <a:spcPct val="150000"/>
              </a:lnSpc>
              <a:buNone/>
            </a:pPr>
            <a:r>
              <a:rPr lang="zh-CN" altLang="en-US" sz="2000" b="1" noProof="1"/>
              <a:t>中票</a:t>
            </a:r>
            <a:r>
              <a:rPr lang="en-US" altLang="zh-CN" sz="2000" b="1" noProof="1"/>
              <a:t>89-1</a:t>
            </a:r>
            <a:r>
              <a:rPr lang="en-US" altLang="zh-CN" sz="2000" noProof="1"/>
              <a:t>  </a:t>
            </a:r>
            <a:r>
              <a:rPr lang="zh-CN" altLang="en-US" sz="2000" noProof="1"/>
              <a:t>出票人必须按照签发的支票金额承担保证向该持票人付款的责任。 </a:t>
            </a:r>
          </a:p>
        </p:txBody>
      </p:sp>
      <p:sp>
        <p:nvSpPr>
          <p:cNvPr id="2" name="灯片编号占位符 1">
            <a:extLst>
              <a:ext uri="{FF2B5EF4-FFF2-40B4-BE49-F238E27FC236}">
                <a16:creationId xmlns:a16="http://schemas.microsoft.com/office/drawing/2014/main" id="{ABC8EDA3-9315-4C9B-8C1F-7A06CF176C43}"/>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103</a:t>
            </a:fld>
            <a:endParaRPr lang="zh-CN" altLang="en-US" strike="noStrike" noProof="1">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文本占位符 112642"/>
          <p:cNvSpPr>
            <a:spLocks noGrp="1"/>
          </p:cNvSpPr>
          <p:nvPr>
            <p:ph idx="1"/>
          </p:nvPr>
        </p:nvSpPr>
        <p:spPr>
          <a:xfrm>
            <a:off x="271727" y="188640"/>
            <a:ext cx="8915400" cy="6642109"/>
          </a:xfrm>
        </p:spPr>
        <p:txBody>
          <a:bodyPr>
            <a:normAutofit/>
          </a:bodyPr>
          <a:lstStyle/>
          <a:p>
            <a:pPr marL="0" indent="0">
              <a:lnSpc>
                <a:spcPct val="150000"/>
              </a:lnSpc>
              <a:buNone/>
            </a:pPr>
            <a:r>
              <a:rPr lang="zh-CN" altLang="en-US" sz="2000" b="1" noProof="1"/>
              <a:t>（</a:t>
            </a:r>
            <a:r>
              <a:rPr lang="en-US" altLang="zh-CN" sz="2000" b="1" noProof="1"/>
              <a:t>8</a:t>
            </a:r>
            <a:r>
              <a:rPr lang="zh-CN" altLang="en-US" sz="2000" b="1" noProof="1"/>
              <a:t>）</a:t>
            </a:r>
            <a:r>
              <a:rPr lang="zh-CN" altLang="en-US" sz="2000" noProof="1"/>
              <a:t>付款</a:t>
            </a:r>
            <a:endParaRPr lang="zh-CN" altLang="en-US" sz="2000" b="1" noProof="1"/>
          </a:p>
          <a:p>
            <a:pPr marL="0" indent="0">
              <a:lnSpc>
                <a:spcPct val="150000"/>
              </a:lnSpc>
              <a:buNone/>
            </a:pPr>
            <a:r>
              <a:rPr lang="en-US" altLang="zh-CN" sz="2000" b="1" noProof="1"/>
              <a:t>①</a:t>
            </a:r>
            <a:r>
              <a:rPr lang="zh-CN" altLang="en-US" sz="2000" noProof="1"/>
              <a:t>见票即付  </a:t>
            </a:r>
            <a:r>
              <a:rPr lang="zh-CN" altLang="en-US" sz="2000" b="1" noProof="1"/>
              <a:t>中票</a:t>
            </a:r>
            <a:r>
              <a:rPr lang="en-US" altLang="zh-CN" sz="2000" b="1" noProof="1"/>
              <a:t>90</a:t>
            </a:r>
            <a:r>
              <a:rPr lang="en-US" altLang="zh-CN" sz="2000" noProof="1"/>
              <a:t>  </a:t>
            </a:r>
            <a:r>
              <a:rPr lang="zh-CN" altLang="en-US" sz="2000" noProof="1"/>
              <a:t>支票限于见票即付，不得另行记载付款日期。另行记载付款日期的，该记载无效。 </a:t>
            </a:r>
            <a:endParaRPr lang="zh-CN" altLang="en-US" sz="2000" b="1" noProof="1"/>
          </a:p>
          <a:p>
            <a:pPr marL="0" indent="0">
              <a:lnSpc>
                <a:spcPct val="150000"/>
              </a:lnSpc>
              <a:buNone/>
            </a:pPr>
            <a:r>
              <a:rPr lang="en-US" altLang="zh-CN" sz="2000" b="1" noProof="1"/>
              <a:t>②</a:t>
            </a:r>
            <a:r>
              <a:rPr lang="zh-CN" altLang="en-US" sz="2000" noProof="1"/>
              <a:t>提示付款期间  </a:t>
            </a:r>
            <a:r>
              <a:rPr lang="zh-CN" altLang="en-US" sz="2000" b="1" noProof="1"/>
              <a:t>中票</a:t>
            </a:r>
            <a:r>
              <a:rPr lang="en-US" altLang="zh-CN" sz="2000" b="1" noProof="1"/>
              <a:t>91-1</a:t>
            </a:r>
            <a:r>
              <a:rPr lang="en-US" altLang="zh-CN" sz="2000" noProof="1"/>
              <a:t>  </a:t>
            </a:r>
            <a:r>
              <a:rPr lang="zh-CN" altLang="en-US" sz="2000" noProof="1"/>
              <a:t>支票的持票人应当自出票日起十日内提示付款；异地使用的支票，其提示付款的期限由中国人民银行另行规定。 </a:t>
            </a:r>
            <a:endParaRPr lang="zh-CN" altLang="en-US" sz="2000" b="1" noProof="1"/>
          </a:p>
          <a:p>
            <a:pPr marL="0" indent="0">
              <a:lnSpc>
                <a:spcPct val="150000"/>
              </a:lnSpc>
              <a:buNone/>
            </a:pPr>
            <a:r>
              <a:rPr lang="en-US" altLang="zh-CN" sz="2000" b="1" noProof="1"/>
              <a:t>③</a:t>
            </a:r>
            <a:r>
              <a:rPr lang="zh-CN" altLang="en-US" sz="2000" noProof="1"/>
              <a:t>未提示付款的效力  </a:t>
            </a:r>
            <a:r>
              <a:rPr lang="zh-CN" altLang="en-US" sz="2000" b="1" noProof="1"/>
              <a:t>中票</a:t>
            </a:r>
            <a:r>
              <a:rPr lang="en-US" altLang="zh-CN" sz="2000" b="1" noProof="1"/>
              <a:t>91-2</a:t>
            </a:r>
            <a:r>
              <a:rPr lang="en-US" altLang="zh-CN" sz="2000" noProof="1"/>
              <a:t>  </a:t>
            </a:r>
            <a:r>
              <a:rPr lang="zh-CN" altLang="en-US" sz="2000" noProof="1"/>
              <a:t>超过提示付款期限的，付款人可以不予付款；付款人不予付款的，出票人仍应当对持票人承担票据责任。 </a:t>
            </a:r>
          </a:p>
          <a:p>
            <a:pPr marL="0" indent="0">
              <a:lnSpc>
                <a:spcPct val="150000"/>
              </a:lnSpc>
              <a:buNone/>
            </a:pPr>
            <a:r>
              <a:rPr lang="en-US" altLang="zh-CN" sz="2000" b="1" noProof="1"/>
              <a:t>④</a:t>
            </a:r>
            <a:r>
              <a:rPr lang="zh-CN" altLang="en-US" sz="2000" noProof="1"/>
              <a:t>付款日与付款金额  </a:t>
            </a:r>
            <a:r>
              <a:rPr lang="zh-CN" altLang="en-US" sz="2000" b="1" noProof="1"/>
              <a:t>中票</a:t>
            </a:r>
            <a:r>
              <a:rPr lang="en-US" altLang="zh-CN" sz="2000" b="1" noProof="1"/>
              <a:t>89-2</a:t>
            </a:r>
            <a:r>
              <a:rPr lang="en-US" altLang="zh-CN" sz="2000" noProof="1"/>
              <a:t>  </a:t>
            </a:r>
            <a:r>
              <a:rPr lang="zh-CN" altLang="en-US" sz="2000" noProof="1"/>
              <a:t>出票人在付款人处的存款足以支付支票金额时，付款人</a:t>
            </a:r>
            <a:r>
              <a:rPr lang="zh-CN" altLang="en-US" sz="2000" b="1" u="sng" noProof="1"/>
              <a:t>应当</a:t>
            </a:r>
            <a:r>
              <a:rPr lang="zh-CN" altLang="en-US" sz="2000" noProof="1"/>
              <a:t>在当日足额付款。</a:t>
            </a:r>
            <a:r>
              <a:rPr lang="zh-CN" altLang="en-US" sz="2000" b="1" u="sng" noProof="1">
                <a:solidFill>
                  <a:srgbClr val="FF0000"/>
                </a:solidFill>
              </a:rPr>
              <a:t>【非真强制性，提倡，否则违约】 </a:t>
            </a:r>
            <a:endParaRPr lang="zh-CN" altLang="en-US" sz="2000" b="1" noProof="1"/>
          </a:p>
          <a:p>
            <a:pPr marL="0" indent="0">
              <a:lnSpc>
                <a:spcPct val="150000"/>
              </a:lnSpc>
              <a:buNone/>
            </a:pPr>
            <a:r>
              <a:rPr lang="en-US" altLang="zh-CN" sz="2000" b="1" noProof="1"/>
              <a:t>⑤</a:t>
            </a:r>
            <a:r>
              <a:rPr lang="zh-CN" altLang="en-US" sz="2000" noProof="1"/>
              <a:t>付款效力  </a:t>
            </a:r>
            <a:r>
              <a:rPr lang="zh-CN" altLang="en-US" sz="2000" b="1" noProof="1"/>
              <a:t>中票</a:t>
            </a:r>
            <a:r>
              <a:rPr lang="en-US" altLang="zh-CN" sz="2000" b="1" noProof="1"/>
              <a:t>92</a:t>
            </a:r>
            <a:r>
              <a:rPr lang="en-US" altLang="zh-CN" sz="2000" noProof="1"/>
              <a:t>  </a:t>
            </a:r>
            <a:r>
              <a:rPr lang="zh-CN" altLang="en-US" sz="2000" noProof="1"/>
              <a:t>付款人依法支付支票金额的，对出票人不再承担受委托付款的责任，对持票人不再承担付款的责任。但是，付款人以恶意或者有重大过失付款的除外。 </a:t>
            </a:r>
          </a:p>
        </p:txBody>
      </p:sp>
      <p:sp>
        <p:nvSpPr>
          <p:cNvPr id="2" name="灯片编号占位符 1">
            <a:extLst>
              <a:ext uri="{FF2B5EF4-FFF2-40B4-BE49-F238E27FC236}">
                <a16:creationId xmlns:a16="http://schemas.microsoft.com/office/drawing/2014/main" id="{802696B4-6659-4779-A028-87FB8BF6257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104</a:t>
            </a:fld>
            <a:endParaRPr lang="zh-CN" altLang="en-US" strike="noStrike" noProof="1">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文本占位符 113666"/>
          <p:cNvSpPr>
            <a:spLocks noGrp="1"/>
          </p:cNvSpPr>
          <p:nvPr>
            <p:ph idx="1"/>
          </p:nvPr>
        </p:nvSpPr>
        <p:spPr>
          <a:xfrm>
            <a:off x="495300" y="230188"/>
            <a:ext cx="8915400" cy="6552406"/>
          </a:xfrm>
        </p:spPr>
        <p:txBody>
          <a:bodyPr>
            <a:normAutofit/>
          </a:bodyPr>
          <a:lstStyle/>
          <a:p>
            <a:pPr marL="0" indent="0">
              <a:lnSpc>
                <a:spcPct val="150000"/>
              </a:lnSpc>
              <a:buNone/>
            </a:pPr>
            <a:r>
              <a:rPr lang="en-US" altLang="zh-CN" sz="2400" b="1" noProof="1">
                <a:solidFill>
                  <a:srgbClr val="C00000"/>
                </a:solidFill>
              </a:rPr>
              <a:t>4</a:t>
            </a:r>
            <a:r>
              <a:rPr lang="zh-CN" altLang="en-US" sz="2400" b="1" noProof="1">
                <a:solidFill>
                  <a:srgbClr val="C00000"/>
                </a:solidFill>
              </a:rPr>
              <a:t>、对汇票制度的准用</a:t>
            </a:r>
          </a:p>
          <a:p>
            <a:pPr marL="0" indent="0">
              <a:lnSpc>
                <a:spcPct val="150000"/>
              </a:lnSpc>
              <a:buNone/>
            </a:pPr>
            <a:r>
              <a:rPr lang="zh-CN" altLang="en-US" sz="2000" b="1" noProof="1"/>
              <a:t>中票</a:t>
            </a:r>
            <a:r>
              <a:rPr lang="en-US" altLang="zh-CN" sz="2000" b="1" noProof="1"/>
              <a:t>93</a:t>
            </a:r>
            <a:r>
              <a:rPr lang="en-US" altLang="zh-CN" sz="2000" noProof="1"/>
              <a:t>  </a:t>
            </a:r>
            <a:r>
              <a:rPr lang="zh-CN" altLang="en-US" sz="2000" noProof="1"/>
              <a:t>支票的背书、付款行为和追索权的行使，除本章规定外，适用本法第二章有关汇票的规定。 </a:t>
            </a:r>
          </a:p>
          <a:p>
            <a:pPr marL="0" indent="0">
              <a:lnSpc>
                <a:spcPct val="150000"/>
              </a:lnSpc>
              <a:buNone/>
            </a:pPr>
            <a:r>
              <a:rPr lang="zh-CN" altLang="en-US" sz="2000" noProof="1"/>
              <a:t>支票的出票行为，除本章规定外，适用本法第二十四条、第二十六条关于汇票的规定。 </a:t>
            </a:r>
          </a:p>
        </p:txBody>
      </p:sp>
      <p:sp>
        <p:nvSpPr>
          <p:cNvPr id="2" name="灯片编号占位符 1">
            <a:extLst>
              <a:ext uri="{FF2B5EF4-FFF2-40B4-BE49-F238E27FC236}">
                <a16:creationId xmlns:a16="http://schemas.microsoft.com/office/drawing/2014/main" id="{82E4264C-03C2-4C23-B156-BE260C897C0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105</a:t>
            </a:fld>
            <a:endParaRPr lang="zh-CN" altLang="en-US" strike="noStrike" noProof="1">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34818"/>
          <p:cNvSpPr>
            <a:spLocks noGrp="1"/>
          </p:cNvSpPr>
          <p:nvPr>
            <p:ph idx="1"/>
          </p:nvPr>
        </p:nvSpPr>
        <p:spPr>
          <a:xfrm>
            <a:off x="495300" y="386689"/>
            <a:ext cx="8915400" cy="5964238"/>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、票据当事人的分类</a:t>
            </a:r>
          </a:p>
          <a:p>
            <a:pPr marL="0" indent="0">
              <a:lnSpc>
                <a:spcPct val="150000"/>
              </a:lnSpc>
              <a:buNone/>
            </a:pPr>
            <a:r>
              <a:rPr lang="zh-CN" altLang="en-US" sz="2000" b="1" noProof="1"/>
              <a:t>（</a:t>
            </a:r>
            <a:r>
              <a:rPr lang="en-US" altLang="zh-CN" sz="2000" b="1" noProof="1"/>
              <a:t>1</a:t>
            </a:r>
            <a:r>
              <a:rPr lang="zh-CN" altLang="en-US" sz="2000" b="1" noProof="1"/>
              <a:t>）票据权利人、票据义务人、票据关系人</a:t>
            </a:r>
            <a:endParaRPr lang="zh-CN" altLang="en-US" sz="2000" noProof="1"/>
          </a:p>
          <a:p>
            <a:pPr marL="0" indent="0">
              <a:lnSpc>
                <a:spcPct val="150000"/>
              </a:lnSpc>
              <a:buNone/>
            </a:pPr>
            <a:r>
              <a:rPr lang="zh-CN" altLang="en-US" sz="2000" b="1" noProof="1"/>
              <a:t>票据权利人</a:t>
            </a:r>
            <a:r>
              <a:rPr lang="zh-CN" altLang="en-US" sz="2000" noProof="1"/>
              <a:t>：通常是</a:t>
            </a:r>
            <a:r>
              <a:rPr lang="zh-CN" altLang="en-US" sz="2000" u="sng" noProof="1"/>
              <a:t>持票人</a:t>
            </a:r>
          </a:p>
          <a:p>
            <a:pPr marL="0" indent="0">
              <a:lnSpc>
                <a:spcPct val="150000"/>
              </a:lnSpc>
              <a:buNone/>
            </a:pPr>
            <a:r>
              <a:rPr lang="zh-CN" altLang="en-US" sz="2000" b="1" noProof="1"/>
              <a:t>票据义务人</a:t>
            </a:r>
            <a:r>
              <a:rPr lang="zh-CN" altLang="en-US" sz="2000" noProof="1"/>
              <a:t>：在票据上为一定票据行为，从而应承担相应票据义务的人。</a:t>
            </a:r>
            <a:endParaRPr lang="en-US" altLang="zh-CN" sz="2000" noProof="1"/>
          </a:p>
          <a:p>
            <a:pPr marL="0" indent="0">
              <a:lnSpc>
                <a:spcPct val="150000"/>
              </a:lnSpc>
              <a:buNone/>
            </a:pPr>
            <a:r>
              <a:rPr lang="en-US" altLang="zh-CN" sz="2000" noProof="1"/>
              <a:t>	           </a:t>
            </a:r>
            <a:r>
              <a:rPr lang="zh-CN" altLang="en-US" sz="2000" noProof="1"/>
              <a:t>主、次债务人</a:t>
            </a:r>
          </a:p>
          <a:p>
            <a:pPr marL="0" indent="0">
              <a:lnSpc>
                <a:spcPct val="150000"/>
              </a:lnSpc>
              <a:buNone/>
            </a:pPr>
            <a:r>
              <a:rPr lang="zh-CN" altLang="en-US" sz="2000" b="1" noProof="1"/>
              <a:t>票据关系人</a:t>
            </a:r>
            <a:r>
              <a:rPr lang="zh-CN" altLang="en-US" sz="2000" noProof="1"/>
              <a:t>：在</a:t>
            </a:r>
            <a:r>
              <a:rPr lang="zh-CN" altLang="en-US" sz="2000" b="1" noProof="1"/>
              <a:t>票据上记载其姓名或名称</a:t>
            </a:r>
            <a:r>
              <a:rPr lang="zh-CN" altLang="en-US" sz="2000" noProof="1"/>
              <a:t>，但</a:t>
            </a:r>
            <a:r>
              <a:rPr lang="zh-CN" altLang="en-US" sz="2000" u="sng" noProof="1"/>
              <a:t>既不享有票据权利，也不承担票据义务的人</a:t>
            </a:r>
            <a:r>
              <a:rPr lang="zh-CN" altLang="en-US" sz="2000" noProof="1"/>
              <a:t>。</a:t>
            </a:r>
            <a:endParaRPr lang="en-US" altLang="zh-CN" sz="2000" noProof="1"/>
          </a:p>
          <a:p>
            <a:pPr marL="0" indent="0">
              <a:lnSpc>
                <a:spcPct val="150000"/>
              </a:lnSpc>
              <a:buNone/>
            </a:pPr>
            <a:r>
              <a:rPr lang="en-US" altLang="zh-CN" sz="2000" noProof="1"/>
              <a:t>                 </a:t>
            </a:r>
            <a:r>
              <a:rPr lang="zh-CN" altLang="en-US" sz="2000" noProof="1"/>
              <a:t>常见的票据关系人：</a:t>
            </a:r>
            <a:r>
              <a:rPr lang="en-US" altLang="zh-CN" sz="2000" noProof="1"/>
              <a:t>E.g.</a:t>
            </a:r>
            <a:r>
              <a:rPr lang="zh-CN" altLang="en-US" sz="2000" b="1" noProof="1"/>
              <a:t>委托收款人、银行汇票的申请人、代理付款行</a:t>
            </a:r>
          </a:p>
          <a:p>
            <a:pPr marL="0" indent="0">
              <a:lnSpc>
                <a:spcPct val="150000"/>
              </a:lnSpc>
              <a:buNone/>
            </a:pPr>
            <a:r>
              <a:rPr lang="zh-CN" altLang="en-US" sz="2000" b="1" noProof="1"/>
              <a:t>（</a:t>
            </a:r>
            <a:r>
              <a:rPr lang="en-US" altLang="zh-CN" sz="2000" b="1" noProof="1"/>
              <a:t>2</a:t>
            </a:r>
            <a:r>
              <a:rPr lang="zh-CN" altLang="en-US" sz="2000" b="1" noProof="1"/>
              <a:t>）基本当事人</a:t>
            </a:r>
            <a:r>
              <a:rPr lang="en-US" altLang="zh-CN" sz="2000" b="1" noProof="1"/>
              <a:t>v</a:t>
            </a:r>
            <a:r>
              <a:rPr lang="zh-CN" altLang="en-US" sz="2000" b="1" noProof="1"/>
              <a:t>非基本当事人</a:t>
            </a:r>
            <a:r>
              <a:rPr lang="zh-CN" altLang="en-US" sz="2000" noProof="1"/>
              <a:t>（是否随出票行为而出现）</a:t>
            </a:r>
          </a:p>
        </p:txBody>
      </p:sp>
      <p:sp>
        <p:nvSpPr>
          <p:cNvPr id="2" name="灯片编号占位符 1">
            <a:extLst>
              <a:ext uri="{FF2B5EF4-FFF2-40B4-BE49-F238E27FC236}">
                <a16:creationId xmlns:a16="http://schemas.microsoft.com/office/drawing/2014/main" id="{6D261098-C34F-4698-A1B4-062CE1D183F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11</a:t>
            </a:fld>
            <a:endParaRPr lang="zh-CN" altLang="en-US" strike="noStrike" noProof="1">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文本占位符 38914"/>
          <p:cNvSpPr>
            <a:spLocks noGrp="1"/>
          </p:cNvSpPr>
          <p:nvPr>
            <p:ph idx="1"/>
          </p:nvPr>
        </p:nvSpPr>
        <p:spPr>
          <a:xfrm>
            <a:off x="350838" y="230187"/>
            <a:ext cx="9204325" cy="6631517"/>
          </a:xfrm>
        </p:spPr>
        <p:txBody>
          <a:bodyPr>
            <a:normAutofit/>
          </a:bodyPr>
          <a:lstStyle/>
          <a:p>
            <a:pPr marL="0" indent="0">
              <a:lnSpc>
                <a:spcPct val="150000"/>
              </a:lnSpc>
              <a:buNone/>
            </a:pPr>
            <a:r>
              <a:rPr lang="en-US" altLang="zh-CN" sz="2400" b="1" noProof="1">
                <a:solidFill>
                  <a:srgbClr val="C00000"/>
                </a:solidFill>
              </a:rPr>
              <a:t>4</a:t>
            </a:r>
            <a:r>
              <a:rPr lang="zh-CN" altLang="en-US" sz="2400" b="1" noProof="1">
                <a:solidFill>
                  <a:srgbClr val="C00000"/>
                </a:solidFill>
              </a:rPr>
              <a:t>、几类重要的当事人</a:t>
            </a:r>
          </a:p>
          <a:p>
            <a:pPr marL="0" indent="0">
              <a:lnSpc>
                <a:spcPct val="150000"/>
              </a:lnSpc>
              <a:buNone/>
            </a:pPr>
            <a:r>
              <a:rPr lang="zh-CN" altLang="en-US" sz="2000" b="1" noProof="1"/>
              <a:t>出票人</a:t>
            </a:r>
            <a:r>
              <a:rPr lang="zh-CN" altLang="en-US" sz="2000" noProof="1"/>
              <a:t>：做成票据，并将票据交付收款人之人。</a:t>
            </a:r>
            <a:endParaRPr lang="zh-CN" altLang="en-US" sz="2000" b="1" noProof="1"/>
          </a:p>
          <a:p>
            <a:pPr marL="0" indent="0">
              <a:lnSpc>
                <a:spcPct val="150000"/>
              </a:lnSpc>
              <a:buNone/>
            </a:pPr>
            <a:r>
              <a:rPr lang="zh-CN" altLang="en-US" sz="2000" b="1" noProof="1"/>
              <a:t>收款人</a:t>
            </a:r>
            <a:r>
              <a:rPr lang="zh-CN" altLang="en-US" sz="2000" noProof="1"/>
              <a:t>：票据上记载的最初持票人。</a:t>
            </a:r>
            <a:endParaRPr lang="zh-CN" altLang="en-US" sz="2000" b="1" noProof="1"/>
          </a:p>
          <a:p>
            <a:pPr marL="0" indent="0">
              <a:lnSpc>
                <a:spcPct val="150000"/>
              </a:lnSpc>
              <a:buNone/>
            </a:pPr>
            <a:r>
              <a:rPr lang="zh-CN" altLang="en-US" sz="2000" b="1" noProof="1"/>
              <a:t>付款人</a:t>
            </a:r>
            <a:r>
              <a:rPr lang="zh-CN" altLang="en-US" sz="2000" noProof="1"/>
              <a:t>：出票人记载的将来对票据付款之人。</a:t>
            </a:r>
            <a:endParaRPr lang="zh-CN" altLang="en-US" sz="2000" b="1" noProof="1"/>
          </a:p>
          <a:p>
            <a:pPr marL="0" indent="0">
              <a:lnSpc>
                <a:spcPct val="150000"/>
              </a:lnSpc>
              <a:buNone/>
            </a:pPr>
            <a:r>
              <a:rPr lang="zh-CN" altLang="en-US" sz="2000" b="1" noProof="1"/>
              <a:t>背书人</a:t>
            </a:r>
            <a:r>
              <a:rPr lang="zh-CN" altLang="en-US" sz="2000" noProof="1"/>
              <a:t>：在票据背面或者粘单上记载一定事项之人。</a:t>
            </a:r>
            <a:endParaRPr lang="zh-CN" altLang="en-US" sz="2000" b="1" noProof="1"/>
          </a:p>
          <a:p>
            <a:pPr marL="0" indent="0">
              <a:lnSpc>
                <a:spcPct val="150000"/>
              </a:lnSpc>
              <a:buNone/>
            </a:pPr>
            <a:r>
              <a:rPr lang="zh-CN" altLang="en-US" sz="2000" b="1" noProof="1"/>
              <a:t>被背书人</a:t>
            </a:r>
            <a:r>
              <a:rPr lang="zh-CN" altLang="en-US" sz="2000" noProof="1"/>
              <a:t>：由背书人的背书行为而去的票据之人。</a:t>
            </a:r>
            <a:endParaRPr lang="zh-CN" altLang="en-US" sz="2000" b="1" noProof="1"/>
          </a:p>
          <a:p>
            <a:pPr marL="0" indent="0">
              <a:lnSpc>
                <a:spcPct val="150000"/>
              </a:lnSpc>
              <a:buNone/>
            </a:pPr>
            <a:r>
              <a:rPr lang="zh-CN" altLang="en-US" sz="2000" b="1" noProof="1"/>
              <a:t>承兑人</a:t>
            </a:r>
            <a:r>
              <a:rPr lang="zh-CN" altLang="en-US" sz="2000" noProof="1"/>
              <a:t>：在票据上表示在票据</a:t>
            </a:r>
            <a:r>
              <a:rPr lang="zh-CN" altLang="en-US" sz="2000" b="1" noProof="1"/>
              <a:t>到期日无条件支付票据金额</a:t>
            </a:r>
            <a:r>
              <a:rPr lang="zh-CN" altLang="en-US" sz="2000" noProof="1"/>
              <a:t>之人。</a:t>
            </a:r>
            <a:endParaRPr lang="zh-CN" altLang="en-US" sz="2000" b="1" noProof="1"/>
          </a:p>
          <a:p>
            <a:pPr marL="0" indent="0">
              <a:lnSpc>
                <a:spcPct val="150000"/>
              </a:lnSpc>
              <a:buNone/>
            </a:pPr>
            <a:r>
              <a:rPr lang="zh-CN" altLang="en-US" sz="2000" b="1" noProof="1"/>
              <a:t>保证人</a:t>
            </a:r>
            <a:r>
              <a:rPr lang="zh-CN" altLang="en-US" sz="2000" noProof="1"/>
              <a:t>：在票据上表示</a:t>
            </a:r>
            <a:r>
              <a:rPr lang="zh-CN" altLang="en-US" sz="2000" b="1" noProof="1"/>
              <a:t>担保某一票据债务人</a:t>
            </a:r>
            <a:r>
              <a:rPr lang="zh-CN" altLang="en-US" sz="2000" noProof="1"/>
              <a:t>履行票据义务之人。</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A11214E9-C60D-4469-92CB-3C326D327A86}"/>
                  </a:ext>
                </a:extLst>
              </p14:cNvPr>
              <p14:cNvContentPartPr/>
              <p14:nvPr/>
            </p14:nvContentPartPr>
            <p14:xfrm>
              <a:off x="137545" y="2402824"/>
              <a:ext cx="297720" cy="1765440"/>
            </p14:xfrm>
          </p:contentPart>
        </mc:Choice>
        <mc:Fallback xmlns="">
          <p:pic>
            <p:nvPicPr>
              <p:cNvPr id="2" name="墨迹 1">
                <a:extLst>
                  <a:ext uri="{FF2B5EF4-FFF2-40B4-BE49-F238E27FC236}">
                    <a16:creationId xmlns:a16="http://schemas.microsoft.com/office/drawing/2014/main" id="{A11214E9-C60D-4469-92CB-3C326D327A86}"/>
                  </a:ext>
                </a:extLst>
              </p:cNvPr>
              <p:cNvPicPr/>
              <p:nvPr/>
            </p:nvPicPr>
            <p:blipFill>
              <a:blip r:embed="rId3"/>
              <a:stretch>
                <a:fillRect/>
              </a:stretch>
            </p:blipFill>
            <p:spPr>
              <a:xfrm>
                <a:off x="128545" y="2394184"/>
                <a:ext cx="315360" cy="1783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EBE5BA5A-1B90-4799-9426-4095305B7D30}"/>
                  </a:ext>
                </a:extLst>
              </p14:cNvPr>
              <p14:cNvContentPartPr/>
              <p14:nvPr/>
            </p14:nvContentPartPr>
            <p14:xfrm>
              <a:off x="190465" y="2424064"/>
              <a:ext cx="226800" cy="1635120"/>
            </p14:xfrm>
          </p:contentPart>
        </mc:Choice>
        <mc:Fallback xmlns="">
          <p:pic>
            <p:nvPicPr>
              <p:cNvPr id="3" name="墨迹 2">
                <a:extLst>
                  <a:ext uri="{FF2B5EF4-FFF2-40B4-BE49-F238E27FC236}">
                    <a16:creationId xmlns:a16="http://schemas.microsoft.com/office/drawing/2014/main" id="{EBE5BA5A-1B90-4799-9426-4095305B7D30}"/>
                  </a:ext>
                </a:extLst>
              </p:cNvPr>
              <p:cNvPicPr/>
              <p:nvPr/>
            </p:nvPicPr>
            <p:blipFill>
              <a:blip r:embed="rId5"/>
              <a:stretch>
                <a:fillRect/>
              </a:stretch>
            </p:blipFill>
            <p:spPr>
              <a:xfrm>
                <a:off x="181825" y="2415064"/>
                <a:ext cx="244440" cy="1652760"/>
              </a:xfrm>
              <a:prstGeom prst="rect">
                <a:avLst/>
              </a:prstGeom>
            </p:spPr>
          </p:pic>
        </mc:Fallback>
      </mc:AlternateContent>
      <p:sp>
        <p:nvSpPr>
          <p:cNvPr id="4" name="灯片编号占位符 3">
            <a:extLst>
              <a:ext uri="{FF2B5EF4-FFF2-40B4-BE49-F238E27FC236}">
                <a16:creationId xmlns:a16="http://schemas.microsoft.com/office/drawing/2014/main" id="{080A3F3A-055D-4634-B7DB-76506F0FBA1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12</a:t>
            </a:fld>
            <a:endParaRPr lang="zh-CN" altLang="en-US" strike="noStrike" noProof="1">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占位符 33794"/>
          <p:cNvSpPr>
            <a:spLocks noGrp="1"/>
          </p:cNvSpPr>
          <p:nvPr>
            <p:ph idx="1"/>
          </p:nvPr>
        </p:nvSpPr>
        <p:spPr>
          <a:xfrm>
            <a:off x="495300" y="309298"/>
            <a:ext cx="8915400" cy="6041629"/>
          </a:xfrm>
        </p:spPr>
        <p:txBody>
          <a:bodyPr>
            <a:normAutofit/>
          </a:bodyPr>
          <a:lstStyle/>
          <a:p>
            <a:pPr marL="0" indent="0">
              <a:lnSpc>
                <a:spcPct val="150000"/>
              </a:lnSpc>
              <a:buNone/>
            </a:pPr>
            <a:r>
              <a:rPr lang="en-US" altLang="zh-CN" sz="2000" b="1" noProof="1"/>
              <a:t>5</a:t>
            </a:r>
            <a:r>
              <a:rPr lang="zh-CN" altLang="en-US" sz="2000" b="1" noProof="1"/>
              <a:t>、实例</a:t>
            </a:r>
            <a:endParaRPr lang="zh-CN" altLang="en-US" sz="2000" noProof="1"/>
          </a:p>
          <a:p>
            <a:pPr marL="0" indent="0">
              <a:lnSpc>
                <a:spcPct val="150000"/>
              </a:lnSpc>
              <a:buNone/>
            </a:pPr>
            <a:r>
              <a:rPr lang="zh-CN" altLang="en-US" sz="2000" noProof="1"/>
              <a:t>联想公司与艺海公司订立计算机购销合同，双方约定以汇票结算。联想公司随后签发汇票一张，上面记载艺海公司为收款人。该汇票到期后，艺海公司委托财务处小王去银行办理汇票结算事宜，并将该委托事项记载于汇票背书栏内。问：小王是否属于该票据关系的当事人？如果是，属于票据权利人、票据义务人、</a:t>
            </a:r>
            <a:r>
              <a:rPr lang="en-US" altLang="zh-CN" sz="2000" noProof="1"/>
              <a:t>or</a:t>
            </a:r>
            <a:r>
              <a:rPr lang="zh-CN" altLang="en-US" sz="2000" noProof="1"/>
              <a:t>票据关系人？基本</a:t>
            </a:r>
            <a:r>
              <a:rPr lang="en-US" altLang="zh-CN" sz="2000" noProof="1"/>
              <a:t>/</a:t>
            </a:r>
            <a:r>
              <a:rPr lang="zh-CN" altLang="en-US" sz="2000" noProof="1"/>
              <a:t>非基本当事人？</a:t>
            </a:r>
            <a:endParaRPr lang="en-US" altLang="zh-CN" sz="2000" noProof="1"/>
          </a:p>
          <a:p>
            <a:pPr marL="0" indent="0">
              <a:lnSpc>
                <a:spcPct val="150000"/>
              </a:lnSpc>
              <a:buNone/>
            </a:pPr>
            <a:endParaRPr lang="en-US" altLang="zh-CN" sz="2000" noProof="1"/>
          </a:p>
          <a:p>
            <a:pPr marL="0" indent="0">
              <a:lnSpc>
                <a:spcPct val="150000"/>
              </a:lnSpc>
              <a:buNone/>
            </a:pPr>
            <a:r>
              <a:rPr lang="zh-CN" altLang="en-US" sz="2000" noProof="1"/>
              <a:t>小王在该票据关系中属于 </a:t>
            </a:r>
            <a:r>
              <a:rPr lang="zh-CN" altLang="en-US" sz="2000" b="1" noProof="1"/>
              <a:t>票据关系人</a:t>
            </a:r>
            <a:r>
              <a:rPr lang="zh-CN" altLang="en-US" sz="2000" noProof="1"/>
              <a:t>，但 </a:t>
            </a:r>
            <a:r>
              <a:rPr lang="zh-CN" altLang="en-US" sz="2000" b="1" noProof="1"/>
              <a:t>非基本当事人</a:t>
            </a:r>
            <a:r>
              <a:rPr lang="zh-CN" altLang="en-US" sz="2000" noProof="1"/>
              <a:t>，身份为 </a:t>
            </a:r>
            <a:r>
              <a:rPr lang="zh-CN" altLang="en-US" sz="2000" b="1" noProof="1"/>
              <a:t>代理人</a:t>
            </a:r>
            <a:r>
              <a:rPr lang="zh-CN" altLang="en-US" sz="2000" noProof="1"/>
              <a:t>。他的权利和义务来源于艺海公司的委托，行使的是艺海公司的票据权利。</a:t>
            </a:r>
          </a:p>
        </p:txBody>
      </p:sp>
      <p:sp>
        <p:nvSpPr>
          <p:cNvPr id="2" name="灯片编号占位符 1">
            <a:extLst>
              <a:ext uri="{FF2B5EF4-FFF2-40B4-BE49-F238E27FC236}">
                <a16:creationId xmlns:a16="http://schemas.microsoft.com/office/drawing/2014/main" id="{E773C88C-9F74-4D49-AC65-B98D3CC4F451}"/>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13</a:t>
            </a:fld>
            <a:endParaRPr lang="zh-CN" altLang="en-US" strike="noStrike" noProof="1">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文本占位符 39938"/>
          <p:cNvSpPr>
            <a:spLocks noGrp="1"/>
          </p:cNvSpPr>
          <p:nvPr>
            <p:ph idx="1"/>
          </p:nvPr>
        </p:nvSpPr>
        <p:spPr>
          <a:xfrm>
            <a:off x="495300" y="230188"/>
            <a:ext cx="9410700" cy="6475016"/>
          </a:xfrm>
        </p:spPr>
        <p:txBody>
          <a:bodyPr>
            <a:normAutofit fontScale="92500"/>
          </a:bodyPr>
          <a:lstStyle/>
          <a:p>
            <a:pPr marL="0" indent="0">
              <a:lnSpc>
                <a:spcPct val="150000"/>
              </a:lnSpc>
              <a:buNone/>
            </a:pPr>
            <a:r>
              <a:rPr lang="zh-CN" altLang="en-US" b="1" noProof="1"/>
              <a:t>四、票据行为</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endParaRPr lang="en-US" altLang="zh-CN" sz="2000" b="1" noProof="1">
              <a:solidFill>
                <a:srgbClr val="C00000"/>
              </a:solidFill>
            </a:endParaRPr>
          </a:p>
          <a:p>
            <a:pPr marL="0" indent="0">
              <a:lnSpc>
                <a:spcPct val="150000"/>
              </a:lnSpc>
              <a:buNone/>
            </a:pPr>
            <a:r>
              <a:rPr lang="zh-CN" altLang="en-US" sz="2000" noProof="1"/>
              <a:t>产生票据权利义务关系的行为。</a:t>
            </a:r>
          </a:p>
          <a:p>
            <a:pPr marL="0" indent="0">
              <a:lnSpc>
                <a:spcPct val="150000"/>
              </a:lnSpc>
              <a:buNone/>
            </a:pPr>
            <a:r>
              <a:rPr lang="zh-CN" altLang="en-US" sz="2000" noProof="1"/>
              <a:t>狭义的票据行为：</a:t>
            </a:r>
            <a:r>
              <a:rPr lang="en-US" altLang="zh-CN" sz="2000" noProof="1"/>
              <a:t>5</a:t>
            </a:r>
            <a:r>
              <a:rPr lang="zh-CN" altLang="en-US" sz="2000" noProof="1"/>
              <a:t>种    出票、背书、承兑、参加承兑、保证</a:t>
            </a:r>
            <a:endParaRPr lang="zh-CN" altLang="en-US" sz="2000" b="1" noProof="1"/>
          </a:p>
          <a:p>
            <a:pPr marL="0" indent="0">
              <a:lnSpc>
                <a:spcPct val="150000"/>
              </a:lnSpc>
              <a:buNone/>
            </a:pPr>
            <a:r>
              <a:rPr lang="en-US" altLang="zh-CN" sz="2000" b="1" noProof="1"/>
              <a:t>2</a:t>
            </a:r>
            <a:r>
              <a:rPr lang="zh-CN" altLang="en-US" sz="2000" b="1" noProof="1"/>
              <a:t>、广义的票据行为</a:t>
            </a:r>
            <a:endParaRPr lang="en-US" altLang="zh-CN" sz="2000" b="1" noProof="1"/>
          </a:p>
          <a:p>
            <a:pPr marL="0" indent="0">
              <a:lnSpc>
                <a:spcPct val="150000"/>
              </a:lnSpc>
              <a:buNone/>
            </a:pPr>
            <a:r>
              <a:rPr lang="zh-CN" altLang="en-US" sz="2000" noProof="1"/>
              <a:t>所有的以票据关系的产生、变更或消灭为目的的行为。</a:t>
            </a:r>
          </a:p>
          <a:p>
            <a:pPr marL="0" indent="0">
              <a:lnSpc>
                <a:spcPct val="150000"/>
              </a:lnSpc>
              <a:buNone/>
            </a:pPr>
            <a:r>
              <a:rPr lang="zh-CN" altLang="en-US" sz="2000" noProof="1"/>
              <a:t>狭义的票据行为 </a:t>
            </a:r>
            <a:r>
              <a:rPr lang="en-US" altLang="zh-CN" sz="2000" noProof="1"/>
              <a:t>+ </a:t>
            </a:r>
            <a:r>
              <a:rPr lang="zh-CN" altLang="en-US" sz="2000" noProof="1"/>
              <a:t>付款、参加付款、（支票的）划线、（支票的）见票、（支票）保付</a:t>
            </a:r>
          </a:p>
          <a:p>
            <a:pPr marL="0" indent="0">
              <a:lnSpc>
                <a:spcPct val="150000"/>
              </a:lnSpc>
              <a:buNone/>
            </a:pPr>
            <a:r>
              <a:rPr lang="zh-CN" altLang="en-US" sz="2000" noProof="1"/>
              <a:t>一般所说的票据行为，主要指狭义的票据行为。</a:t>
            </a:r>
            <a:endParaRPr lang="zh-CN" altLang="en-US" sz="2000" b="1" noProof="1"/>
          </a:p>
          <a:p>
            <a:pPr marL="0" indent="0">
              <a:lnSpc>
                <a:spcPct val="150000"/>
              </a:lnSpc>
              <a:buNone/>
            </a:pPr>
            <a:r>
              <a:rPr lang="en-US" altLang="zh-CN" sz="2000" b="1" noProof="1"/>
              <a:t>3</a:t>
            </a:r>
            <a:r>
              <a:rPr lang="zh-CN" altLang="en-US" sz="2000" b="1" noProof="1"/>
              <a:t>、基本票据行为</a:t>
            </a:r>
            <a:r>
              <a:rPr lang="en-US" altLang="zh-CN" sz="2000" b="1" noProof="1"/>
              <a:t>v</a:t>
            </a:r>
            <a:r>
              <a:rPr lang="zh-CN" altLang="en-US" sz="2000" b="1" noProof="1"/>
              <a:t>附属票据行为</a:t>
            </a:r>
            <a:endParaRPr lang="zh-CN" altLang="en-US" sz="2000" noProof="1"/>
          </a:p>
          <a:p>
            <a:pPr marL="0" indent="0">
              <a:lnSpc>
                <a:spcPct val="150000"/>
              </a:lnSpc>
              <a:buNone/>
            </a:pPr>
            <a:r>
              <a:rPr lang="zh-CN" altLang="en-US" sz="2000" noProof="1"/>
              <a:t>基本票据行为（主票据行为）：出票行为，即创设票据的行为。</a:t>
            </a:r>
          </a:p>
          <a:p>
            <a:pPr marL="0" indent="0">
              <a:lnSpc>
                <a:spcPct val="150000"/>
              </a:lnSpc>
              <a:buNone/>
            </a:pPr>
            <a:r>
              <a:rPr lang="zh-CN" altLang="en-US" sz="2000" noProof="1"/>
              <a:t>附属票据行为（从票据行为）：其他狭义票据行为。</a:t>
            </a:r>
          </a:p>
        </p:txBody>
      </p:sp>
      <p:sp>
        <p:nvSpPr>
          <p:cNvPr id="2" name="灯片编号占位符 1">
            <a:extLst>
              <a:ext uri="{FF2B5EF4-FFF2-40B4-BE49-F238E27FC236}">
                <a16:creationId xmlns:a16="http://schemas.microsoft.com/office/drawing/2014/main" id="{214DFA2C-8D97-4FFC-BAE9-306852BE46E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14</a:t>
            </a:fld>
            <a:endParaRPr lang="zh-CN" altLang="en-US" strike="noStrike" noProof="1">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文本占位符 40962"/>
          <p:cNvSpPr>
            <a:spLocks noGrp="1"/>
          </p:cNvSpPr>
          <p:nvPr>
            <p:ph idx="1"/>
          </p:nvPr>
        </p:nvSpPr>
        <p:spPr>
          <a:xfrm>
            <a:off x="495300" y="464080"/>
            <a:ext cx="8915400" cy="5886847"/>
          </a:xfrm>
        </p:spPr>
        <p:txBody>
          <a:bodyPr>
            <a:normAutofit/>
          </a:bodyPr>
          <a:lstStyle/>
          <a:p>
            <a:pPr marL="0" indent="0">
              <a:lnSpc>
                <a:spcPct val="150000"/>
              </a:lnSpc>
              <a:buNone/>
            </a:pPr>
            <a:r>
              <a:rPr lang="en-US" altLang="zh-CN" sz="2400" b="1" noProof="1">
                <a:solidFill>
                  <a:srgbClr val="C00000"/>
                </a:solidFill>
              </a:rPr>
              <a:t>4</a:t>
            </a:r>
            <a:r>
              <a:rPr lang="zh-CN" altLang="en-US" sz="2400" b="1" noProof="1">
                <a:solidFill>
                  <a:srgbClr val="C00000"/>
                </a:solidFill>
              </a:rPr>
              <a:t>、票据行为的性质</a:t>
            </a:r>
          </a:p>
          <a:p>
            <a:pPr marL="0" indent="0">
              <a:lnSpc>
                <a:spcPct val="150000"/>
              </a:lnSpc>
              <a:buNone/>
            </a:pPr>
            <a:r>
              <a:rPr lang="zh-CN" altLang="en-US" sz="2000" b="1" noProof="1"/>
              <a:t>（</a:t>
            </a:r>
            <a:r>
              <a:rPr lang="en-US" altLang="zh-CN" sz="2000" b="1" noProof="1"/>
              <a:t>1</a:t>
            </a:r>
            <a:r>
              <a:rPr lang="zh-CN" altLang="en-US" sz="2000" b="1" noProof="1"/>
              <a:t>）契约行为说</a:t>
            </a:r>
            <a:r>
              <a:rPr lang="zh-CN" altLang="en-US" sz="2000" noProof="1"/>
              <a:t>：票据债务人之所以负担票据上的债务，是与票据权利人缔结契约的结果。</a:t>
            </a:r>
          </a:p>
          <a:p>
            <a:pPr marL="0" indent="0">
              <a:lnSpc>
                <a:spcPct val="150000"/>
              </a:lnSpc>
              <a:buNone/>
            </a:pPr>
            <a:r>
              <a:rPr lang="en-US" altLang="zh-CN" sz="2000" noProof="1"/>
              <a:t>①</a:t>
            </a:r>
            <a:r>
              <a:rPr lang="zh-CN" altLang="en-US" sz="2000" noProof="1"/>
              <a:t>单数契约说。继承说、第三人契约说、提示说。</a:t>
            </a:r>
          </a:p>
          <a:p>
            <a:pPr marL="0" indent="0">
              <a:lnSpc>
                <a:spcPct val="150000"/>
              </a:lnSpc>
              <a:buNone/>
            </a:pPr>
            <a:r>
              <a:rPr lang="en-US" altLang="zh-CN" sz="2000" noProof="1"/>
              <a:t>②</a:t>
            </a:r>
            <a:r>
              <a:rPr lang="zh-CN" altLang="en-US" sz="2000" noProof="1"/>
              <a:t>复数契约说。</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）单独行为说</a:t>
            </a:r>
            <a:r>
              <a:rPr lang="zh-CN" altLang="en-US" sz="2000" noProof="1"/>
              <a:t>：票据行为，由行为人单方行为而成立，无需合意。</a:t>
            </a:r>
          </a:p>
        </p:txBody>
      </p:sp>
      <p:sp>
        <p:nvSpPr>
          <p:cNvPr id="2" name="灯片编号占位符 1">
            <a:extLst>
              <a:ext uri="{FF2B5EF4-FFF2-40B4-BE49-F238E27FC236}">
                <a16:creationId xmlns:a16="http://schemas.microsoft.com/office/drawing/2014/main" id="{9EE60A52-CE67-4E52-8991-041D9D2D1C2F}"/>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15</a:t>
            </a:fld>
            <a:endParaRPr lang="zh-CN" altLang="en-US" strike="noStrike" noProof="1">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文本占位符 49154"/>
          <p:cNvSpPr>
            <a:spLocks noGrp="1"/>
          </p:cNvSpPr>
          <p:nvPr>
            <p:ph idx="1"/>
          </p:nvPr>
        </p:nvSpPr>
        <p:spPr>
          <a:xfrm>
            <a:off x="495300" y="152798"/>
            <a:ext cx="8915400" cy="6198129"/>
          </a:xfrm>
        </p:spPr>
        <p:txBody>
          <a:bodyPr>
            <a:normAutofit lnSpcReduction="10000"/>
          </a:bodyPr>
          <a:lstStyle/>
          <a:p>
            <a:pPr marL="0" indent="0">
              <a:lnSpc>
                <a:spcPct val="150000"/>
              </a:lnSpc>
              <a:buNone/>
            </a:pPr>
            <a:r>
              <a:rPr lang="en-US" altLang="zh-CN" sz="2400" b="1" noProof="1">
                <a:solidFill>
                  <a:srgbClr val="C00000"/>
                </a:solidFill>
              </a:rPr>
              <a:t>5</a:t>
            </a:r>
            <a:r>
              <a:rPr lang="zh-CN" altLang="en-US" sz="2400" b="1" noProof="1">
                <a:solidFill>
                  <a:srgbClr val="C00000"/>
                </a:solidFill>
              </a:rPr>
              <a:t>、票据行为的特点</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）要式性</a:t>
            </a:r>
          </a:p>
          <a:p>
            <a:pPr marL="0" indent="0">
              <a:lnSpc>
                <a:spcPct val="150000"/>
              </a:lnSpc>
              <a:buNone/>
            </a:pPr>
            <a:r>
              <a:rPr lang="en-US" altLang="zh-CN" sz="2000" b="1" noProof="1"/>
              <a:t>①</a:t>
            </a:r>
            <a:r>
              <a:rPr lang="zh-CN" altLang="en-US" sz="2000" b="1" noProof="1"/>
              <a:t>定义</a:t>
            </a:r>
            <a:endParaRPr lang="en-US" altLang="zh-CN" sz="2000" b="1" noProof="1"/>
          </a:p>
          <a:p>
            <a:pPr marL="0" indent="0">
              <a:lnSpc>
                <a:spcPct val="150000"/>
              </a:lnSpc>
              <a:buNone/>
            </a:pPr>
            <a:r>
              <a:rPr lang="zh-CN" altLang="en-US" sz="2000" noProof="1"/>
              <a:t>通过票据行为设立、变更和消灭票据关系的方式由票据法明确规定、限制的。</a:t>
            </a:r>
            <a:endParaRPr lang="zh-CN" altLang="en-US" sz="2000" b="1" noProof="1"/>
          </a:p>
          <a:p>
            <a:pPr marL="0" indent="0">
              <a:lnSpc>
                <a:spcPct val="150000"/>
              </a:lnSpc>
              <a:buNone/>
            </a:pPr>
            <a:r>
              <a:rPr lang="en-US" altLang="zh-CN" sz="2000" b="1" noProof="1"/>
              <a:t>②</a:t>
            </a:r>
            <a:r>
              <a:rPr lang="zh-CN" altLang="en-US" sz="2000" b="1" noProof="1"/>
              <a:t>表现</a:t>
            </a:r>
            <a:r>
              <a:rPr lang="zh-CN" altLang="en-US" sz="2000" noProof="1"/>
              <a:t>：书面行为、签章、格式</a:t>
            </a:r>
          </a:p>
          <a:p>
            <a:pPr marL="0" indent="0">
              <a:lnSpc>
                <a:spcPct val="150000"/>
              </a:lnSpc>
              <a:buNone/>
            </a:pPr>
            <a:r>
              <a:rPr lang="zh-CN" altLang="en-US" sz="2000" noProof="1"/>
              <a:t>票据法</a:t>
            </a:r>
            <a:r>
              <a:rPr lang="en-US" altLang="zh-CN" sz="2000" noProof="1"/>
              <a:t>A4</a:t>
            </a:r>
            <a:r>
              <a:rPr lang="zh-CN" altLang="en-US" sz="2000" noProof="1"/>
              <a:t>：票据出票人制作票据，应当按照法定条件在票据上签章，并按照所记载的事项承担票据责任。持票人行使票据权利，应当按照法定程序在票据上签章，并出示票据。其他票据债务人在票据上签章的，按照票据所记载的事项承担票据责任。本法所称票据权利，是指持票人向票据债务人请求支付票据金额的权利，包括付款请求权和追索权。本法所称票据责任，是指票据债务人向持票人支付票据金额的义务。</a:t>
            </a:r>
          </a:p>
          <a:p>
            <a:pPr marL="0" indent="0">
              <a:lnSpc>
                <a:spcPct val="150000"/>
              </a:lnSpc>
              <a:buNone/>
            </a:pPr>
            <a:r>
              <a:rPr lang="zh-CN" altLang="en-US" sz="2000" noProof="1"/>
              <a:t>票据法</a:t>
            </a:r>
            <a:r>
              <a:rPr lang="en-US" altLang="zh-CN" sz="2000" noProof="1"/>
              <a:t>A9</a:t>
            </a:r>
            <a:r>
              <a:rPr lang="zh-CN" altLang="en-US" sz="2000" noProof="1"/>
              <a:t>： 票据上的记载事项必须符合本法的规定。</a:t>
            </a:r>
          </a:p>
        </p:txBody>
      </p:sp>
      <p:sp>
        <p:nvSpPr>
          <p:cNvPr id="2" name="灯片编号占位符 1">
            <a:extLst>
              <a:ext uri="{FF2B5EF4-FFF2-40B4-BE49-F238E27FC236}">
                <a16:creationId xmlns:a16="http://schemas.microsoft.com/office/drawing/2014/main" id="{2A567488-91A0-4A4A-AD88-945A5A9E7271}"/>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16</a:t>
            </a:fld>
            <a:endParaRPr lang="zh-CN" altLang="en-US" strike="noStrike" noProof="1">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文本占位符 48130"/>
          <p:cNvSpPr>
            <a:spLocks noGrp="1"/>
          </p:cNvSpPr>
          <p:nvPr>
            <p:ph idx="1"/>
          </p:nvPr>
        </p:nvSpPr>
        <p:spPr>
          <a:xfrm>
            <a:off x="495300" y="75406"/>
            <a:ext cx="8915400" cy="6275520"/>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）文义性</a:t>
            </a:r>
            <a:endParaRPr lang="en-US" altLang="zh-CN" sz="2000" b="1" noProof="1">
              <a:solidFill>
                <a:srgbClr val="0070C0"/>
              </a:solidFill>
            </a:endParaRPr>
          </a:p>
          <a:p>
            <a:pPr marL="0" indent="0">
              <a:lnSpc>
                <a:spcPct val="150000"/>
              </a:lnSpc>
              <a:buNone/>
            </a:pPr>
            <a:r>
              <a:rPr lang="zh-CN" altLang="en-US" sz="2000" noProof="1"/>
              <a:t>票据行为的内容必须以票据上的各项文字记载为准，即使该记载与实际不符，也不能否定票据记载的法律效力。</a:t>
            </a:r>
            <a:endParaRPr lang="zh-CN" altLang="en-US" sz="2000" b="1" noProof="1"/>
          </a:p>
          <a:p>
            <a:pPr marL="0" indent="0">
              <a:lnSpc>
                <a:spcPct val="150000"/>
              </a:lnSpc>
              <a:buNone/>
            </a:pPr>
            <a:r>
              <a:rPr lang="en-US" altLang="zh-CN" sz="2000" b="1" noProof="1"/>
              <a:t>Case</a:t>
            </a:r>
            <a:r>
              <a:rPr lang="zh-CN" altLang="en-US" sz="2000" noProof="1"/>
              <a:t>：甲于</a:t>
            </a:r>
            <a:r>
              <a:rPr lang="en-US" altLang="zh-CN" sz="2000" noProof="1"/>
              <a:t>1</a:t>
            </a:r>
            <a:r>
              <a:rPr lang="zh-CN" altLang="en-US" sz="2000" noProof="1"/>
              <a:t>月</a:t>
            </a:r>
            <a:r>
              <a:rPr lang="en-US" altLang="zh-CN" sz="2000" noProof="1"/>
              <a:t>20</a:t>
            </a:r>
            <a:r>
              <a:rPr lang="zh-CN" altLang="en-US" sz="2000" noProof="1"/>
              <a:t>日签发汇票，交付于乙，到期日为出票日后</a:t>
            </a:r>
            <a:r>
              <a:rPr lang="en-US" altLang="zh-CN" sz="2000" noProof="1"/>
              <a:t>3</a:t>
            </a:r>
            <a:r>
              <a:rPr lang="zh-CN" altLang="en-US" sz="2000" noProof="1"/>
              <a:t>个月。由于笔误，甲在汇票上填写的出票日日期是</a:t>
            </a:r>
            <a:r>
              <a:rPr lang="en-US" altLang="zh-CN" sz="2000" noProof="1"/>
              <a:t>1</a:t>
            </a:r>
            <a:r>
              <a:rPr lang="zh-CN" altLang="en-US" sz="2000" noProof="1"/>
              <a:t>月</a:t>
            </a:r>
            <a:r>
              <a:rPr lang="en-US" altLang="zh-CN" sz="2000" noProof="1"/>
              <a:t>30</a:t>
            </a:r>
            <a:r>
              <a:rPr lang="zh-CN" altLang="en-US" sz="2000" noProof="1"/>
              <a:t>日。不过他可以举出自己与乙的票据预约合同为证，上面记载甲应于</a:t>
            </a:r>
            <a:r>
              <a:rPr lang="en-US" altLang="zh-CN" sz="2000" noProof="1"/>
              <a:t>1</a:t>
            </a:r>
            <a:r>
              <a:rPr lang="zh-CN" altLang="en-US" sz="2000" noProof="1"/>
              <a:t>月</a:t>
            </a:r>
            <a:r>
              <a:rPr lang="en-US" altLang="zh-CN" sz="2000" noProof="1"/>
              <a:t>20</a:t>
            </a:r>
            <a:r>
              <a:rPr lang="zh-CN" altLang="en-US" sz="2000" noProof="1"/>
              <a:t>日出票。甲尚有证据证明其</a:t>
            </a:r>
            <a:r>
              <a:rPr lang="en-US" altLang="zh-CN" sz="2000" noProof="1"/>
              <a:t>1</a:t>
            </a:r>
            <a:r>
              <a:rPr lang="zh-CN" altLang="en-US" sz="2000" noProof="1"/>
              <a:t>月</a:t>
            </a:r>
            <a:r>
              <a:rPr lang="en-US" altLang="zh-CN" sz="2000" noProof="1"/>
              <a:t>30</a:t>
            </a:r>
            <a:r>
              <a:rPr lang="zh-CN" altLang="en-US" sz="2000" noProof="1"/>
              <a:t>日自己不在国内，不可能出票。该汇票后来被乙转让于丙，并由付款人丁承兑，现丙于</a:t>
            </a:r>
            <a:r>
              <a:rPr lang="en-US" altLang="zh-CN" sz="2000" noProof="1"/>
              <a:t>4</a:t>
            </a:r>
            <a:r>
              <a:rPr lang="zh-CN" altLang="en-US" sz="2000" noProof="1"/>
              <a:t>月</a:t>
            </a:r>
            <a:r>
              <a:rPr lang="en-US" altLang="zh-CN" sz="2000" noProof="1"/>
              <a:t>21</a:t>
            </a:r>
            <a:r>
              <a:rPr lang="zh-CN" altLang="en-US" sz="2000" noProof="1"/>
              <a:t>日要求丁付款，丁主张该汇票还未到期，拒绝付款。该汇票是否到期？</a:t>
            </a:r>
          </a:p>
          <a:p>
            <a:pPr marL="0" indent="0">
              <a:lnSpc>
                <a:spcPct val="150000"/>
              </a:lnSpc>
              <a:buNone/>
            </a:pPr>
            <a:r>
              <a:rPr lang="zh-CN" altLang="en-US" sz="2000" noProof="1"/>
              <a:t> 梁宇贤：“纵该项记载与实质关系不符，亦不许当事人以票据外之证明方法加以变更或补充谓之。”</a:t>
            </a:r>
          </a:p>
        </p:txBody>
      </p:sp>
      <p:sp>
        <p:nvSpPr>
          <p:cNvPr id="2" name="灯片编号占位符 1">
            <a:extLst>
              <a:ext uri="{FF2B5EF4-FFF2-40B4-BE49-F238E27FC236}">
                <a16:creationId xmlns:a16="http://schemas.microsoft.com/office/drawing/2014/main" id="{A6BCDDAA-3AF9-466B-94CB-958CB3F4CE5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17</a:t>
            </a:fld>
            <a:endParaRPr lang="zh-CN" altLang="en-US" strike="noStrike" noProof="1">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idx="1"/>
          </p:nvPr>
        </p:nvSpPr>
        <p:spPr>
          <a:xfrm>
            <a:off x="272480" y="334937"/>
            <a:ext cx="8915400" cy="5038279"/>
          </a:xfrm>
        </p:spPr>
        <p:txBody>
          <a:bodyPr>
            <a:normAutofit/>
          </a:bodyPr>
          <a:lstStyle/>
          <a:p>
            <a:pPr marL="0" indent="0">
              <a:lnSpc>
                <a:spcPct val="150000"/>
              </a:lnSpc>
              <a:buNone/>
            </a:pPr>
            <a:r>
              <a:rPr lang="zh-CN" altLang="en-US" sz="2000" b="1" noProof="1"/>
              <a:t>票据行为的解释原则</a:t>
            </a:r>
            <a:r>
              <a:rPr lang="zh-CN" altLang="en-US" sz="2000" noProof="1"/>
              <a:t>：票据行为具有文义性，不得依其他事实或证明探求当事人之真意，亦不得任意变更或补充当事人之意思。  </a:t>
            </a:r>
            <a:r>
              <a:rPr lang="zh-CN" altLang="en-US" sz="2000" b="1" noProof="1"/>
              <a:t>与民法解释不同</a:t>
            </a:r>
            <a:r>
              <a:rPr lang="zh-CN" altLang="en-US" sz="2000" noProof="1"/>
              <a:t>。</a:t>
            </a:r>
            <a:endParaRPr lang="zh-CN" altLang="en-US" sz="2000" b="1" noProof="1"/>
          </a:p>
          <a:p>
            <a:pPr marL="0" indent="0">
              <a:lnSpc>
                <a:spcPct val="150000"/>
              </a:lnSpc>
              <a:buNone/>
            </a:pPr>
            <a:r>
              <a:rPr lang="zh-CN" altLang="en-US" sz="2000" b="1" noProof="1"/>
              <a:t>三种原则：</a:t>
            </a:r>
            <a:endParaRPr lang="en-US" altLang="zh-CN" sz="2000" b="1" noProof="1"/>
          </a:p>
          <a:p>
            <a:pPr marL="0" indent="0">
              <a:lnSpc>
                <a:spcPct val="150000"/>
              </a:lnSpc>
              <a:buNone/>
            </a:pPr>
            <a:r>
              <a:rPr lang="en-US" altLang="zh-CN" sz="2000" b="1" noProof="1"/>
              <a:t>①</a:t>
            </a:r>
            <a:r>
              <a:rPr lang="zh-CN" altLang="en-US" sz="2000" b="1" noProof="1"/>
              <a:t>票据外观解释原则：</a:t>
            </a:r>
            <a:r>
              <a:rPr lang="zh-CN" altLang="en-US" sz="2000" noProof="1"/>
              <a:t>只要外观形式符合法律要求，则其记载事项与事实不符，亦不影响其法律效力。</a:t>
            </a:r>
            <a:r>
              <a:rPr lang="en-US" altLang="zh-CN" sz="2000" noProof="1"/>
              <a:t>Eg</a:t>
            </a:r>
            <a:r>
              <a:rPr lang="zh-CN" altLang="en-US" sz="2000" noProof="1"/>
              <a:t>：票据上所载发票地与实际发票地纵不相符，发票行为仍然有效。</a:t>
            </a:r>
          </a:p>
          <a:p>
            <a:pPr marL="0" indent="0">
              <a:lnSpc>
                <a:spcPct val="150000"/>
              </a:lnSpc>
              <a:buNone/>
            </a:pPr>
            <a:r>
              <a:rPr lang="en-US" altLang="zh-CN" sz="2000" b="1" noProof="1"/>
              <a:t>②</a:t>
            </a:r>
            <a:r>
              <a:rPr lang="zh-CN" altLang="en-US" sz="2000" b="1" noProof="1"/>
              <a:t>客观解释原则</a:t>
            </a:r>
            <a:r>
              <a:rPr lang="zh-CN" altLang="en-US" sz="2000" noProof="1"/>
              <a:t>：一般法理、习惯、诚实信用亦可适用。</a:t>
            </a:r>
          </a:p>
          <a:p>
            <a:pPr marL="0" indent="0">
              <a:lnSpc>
                <a:spcPct val="150000"/>
              </a:lnSpc>
              <a:buNone/>
            </a:pPr>
            <a:r>
              <a:rPr lang="en-US" altLang="zh-CN" sz="2000" b="1" noProof="1"/>
              <a:t>③</a:t>
            </a:r>
            <a:r>
              <a:rPr lang="zh-CN" altLang="en-US" sz="2000" b="1" noProof="1"/>
              <a:t>有效解释原则：</a:t>
            </a:r>
            <a:r>
              <a:rPr lang="zh-CN" altLang="en-US" sz="2000" noProof="1"/>
              <a:t>解释票据行为，应尽量使其有效，俾主张票据之流通与保护交易之安全。</a:t>
            </a:r>
          </a:p>
        </p:txBody>
      </p:sp>
      <p:sp>
        <p:nvSpPr>
          <p:cNvPr id="2" name="灯片编号占位符 1">
            <a:extLst>
              <a:ext uri="{FF2B5EF4-FFF2-40B4-BE49-F238E27FC236}">
                <a16:creationId xmlns:a16="http://schemas.microsoft.com/office/drawing/2014/main" id="{9FB7542A-95B1-46D8-8784-007FDCE3CAA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18</a:t>
            </a:fld>
            <a:endParaRPr lang="zh-CN" altLang="en-US" strike="noStrike" noProof="1">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6082"/>
          <p:cNvSpPr>
            <a:spLocks noGrp="1"/>
          </p:cNvSpPr>
          <p:nvPr>
            <p:ph idx="1"/>
          </p:nvPr>
        </p:nvSpPr>
        <p:spPr>
          <a:xfrm>
            <a:off x="272480" y="0"/>
            <a:ext cx="9206045" cy="6883103"/>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）独立性</a:t>
            </a:r>
          </a:p>
          <a:p>
            <a:pPr marL="0" indent="0">
              <a:lnSpc>
                <a:spcPct val="150000"/>
              </a:lnSpc>
              <a:buNone/>
            </a:pPr>
            <a:r>
              <a:rPr lang="zh-CN" altLang="en-US" sz="2000" b="1" noProof="1"/>
              <a:t>含义：</a:t>
            </a:r>
            <a:r>
              <a:rPr lang="zh-CN" altLang="en-US" sz="2000" noProof="1"/>
              <a:t>是指就已具备形式要件之票据，于其票据上所为之各个票据行为，每一个票据行为独立存在，各依其在票据上所载文义独立发生效力，不因其他票据行为之无效或者被撤销，或有其他瑕疵而受影响。</a:t>
            </a:r>
            <a:endParaRPr lang="zh-CN" altLang="en-US" sz="2000" b="1" noProof="1"/>
          </a:p>
          <a:p>
            <a:pPr marL="0" indent="0">
              <a:lnSpc>
                <a:spcPct val="150000"/>
              </a:lnSpc>
              <a:buNone/>
            </a:pPr>
            <a:r>
              <a:rPr lang="zh-CN" altLang="en-US" sz="2000" b="1" noProof="1"/>
              <a:t>典型表现：</a:t>
            </a:r>
            <a:endParaRPr lang="en-US" altLang="zh-CN" sz="2000" b="1" noProof="1"/>
          </a:p>
          <a:p>
            <a:pPr marL="0" indent="0">
              <a:lnSpc>
                <a:spcPct val="150000"/>
              </a:lnSpc>
              <a:buNone/>
            </a:pPr>
            <a:r>
              <a:rPr lang="en-US" altLang="zh-CN" sz="2000" b="1" noProof="1"/>
              <a:t>①《</a:t>
            </a:r>
            <a:r>
              <a:rPr lang="zh-CN" altLang="en-US" sz="2000" b="1" noProof="1"/>
              <a:t>票据法</a:t>
            </a:r>
            <a:r>
              <a:rPr lang="en-US" altLang="zh-CN" sz="2000" b="1" noProof="1"/>
              <a:t>》</a:t>
            </a:r>
            <a:r>
              <a:rPr lang="zh-CN" altLang="en-US" sz="2000" b="1" noProof="1"/>
              <a:t>第</a:t>
            </a:r>
            <a:r>
              <a:rPr lang="en-US" altLang="zh-CN" sz="2000" b="1" noProof="1"/>
              <a:t>6</a:t>
            </a:r>
            <a:r>
              <a:rPr lang="zh-CN" altLang="en-US" sz="2000" b="1" noProof="1"/>
              <a:t>条</a:t>
            </a:r>
            <a:r>
              <a:rPr lang="zh-CN" altLang="en-US" sz="2000" noProof="1"/>
              <a:t> 无民事行为能力人或者限制民事行为能力人在票据上签章的，其签章无效，但是不影响其他签章的效力。</a:t>
            </a:r>
          </a:p>
          <a:p>
            <a:pPr marL="0" indent="0">
              <a:lnSpc>
                <a:spcPct val="150000"/>
              </a:lnSpc>
              <a:buNone/>
            </a:pPr>
            <a:r>
              <a:rPr lang="en-US" altLang="zh-CN" sz="2000" b="1" noProof="1"/>
              <a:t>②《</a:t>
            </a:r>
            <a:r>
              <a:rPr lang="zh-CN" altLang="en-US" sz="2000" b="1" noProof="1"/>
              <a:t>票据法</a:t>
            </a:r>
            <a:r>
              <a:rPr lang="en-US" altLang="zh-CN" sz="2000" b="1" noProof="1"/>
              <a:t>》</a:t>
            </a:r>
            <a:r>
              <a:rPr lang="zh-CN" altLang="en-US" sz="2000" b="1" noProof="1"/>
              <a:t>第</a:t>
            </a:r>
            <a:r>
              <a:rPr lang="en-US" altLang="zh-CN" sz="2000" b="1" noProof="1"/>
              <a:t>14-2</a:t>
            </a:r>
            <a:r>
              <a:rPr lang="zh-CN" altLang="en-US" sz="2000" b="1" noProof="1"/>
              <a:t>条</a:t>
            </a:r>
            <a:r>
              <a:rPr lang="zh-CN" altLang="en-US" sz="2000" noProof="1"/>
              <a:t> 票据上有伪造、变造的签章的，不影响票据上其他真实签章的效力。</a:t>
            </a:r>
          </a:p>
          <a:p>
            <a:pPr marL="0" indent="0">
              <a:lnSpc>
                <a:spcPct val="150000"/>
              </a:lnSpc>
              <a:buNone/>
            </a:pPr>
            <a:r>
              <a:rPr lang="en-US" altLang="zh-CN" sz="2000" b="1" noProof="1"/>
              <a:t>③</a:t>
            </a:r>
            <a:r>
              <a:rPr lang="zh-CN" altLang="en-US" sz="2000" b="1" noProof="1"/>
              <a:t>日内瓦统一汇票本票法</a:t>
            </a:r>
            <a:r>
              <a:rPr lang="en-US" altLang="zh-CN" sz="2000" b="1" noProof="1"/>
              <a:t>32</a:t>
            </a:r>
            <a:r>
              <a:rPr lang="zh-CN" altLang="en-US" sz="2000" b="1" noProof="1"/>
              <a:t>条、台湾地区票据法</a:t>
            </a:r>
            <a:r>
              <a:rPr lang="en-US" altLang="zh-CN" sz="2000" b="1" noProof="1"/>
              <a:t>61-2</a:t>
            </a:r>
            <a:r>
              <a:rPr lang="zh-CN" altLang="en-US" sz="2000" b="1" noProof="1"/>
              <a:t>条：</a:t>
            </a:r>
            <a:r>
              <a:rPr lang="zh-CN" altLang="en-US" sz="2000" noProof="1"/>
              <a:t>被保证人之债务，纵为无效，保证人仍应负其义务。</a:t>
            </a:r>
          </a:p>
          <a:p>
            <a:pPr marL="0" indent="0">
              <a:lnSpc>
                <a:spcPct val="150000"/>
              </a:lnSpc>
              <a:buNone/>
            </a:pPr>
            <a:r>
              <a:rPr lang="en-US" altLang="zh-CN" sz="2000" b="1" noProof="1"/>
              <a:t>④《</a:t>
            </a:r>
            <a:r>
              <a:rPr lang="zh-CN" altLang="en-US" sz="2000" b="1" noProof="1"/>
              <a:t>票据法</a:t>
            </a:r>
            <a:r>
              <a:rPr lang="en-US" altLang="zh-CN" sz="2000" b="1" noProof="1"/>
              <a:t>》</a:t>
            </a:r>
            <a:r>
              <a:rPr lang="zh-CN" altLang="en-US" sz="2000" b="1" noProof="1"/>
              <a:t>第</a:t>
            </a:r>
            <a:r>
              <a:rPr lang="en-US" altLang="zh-CN" sz="2000" b="1" noProof="1"/>
              <a:t>49</a:t>
            </a:r>
            <a:r>
              <a:rPr lang="zh-CN" altLang="en-US" sz="2000" b="1" noProof="1"/>
              <a:t>条</a:t>
            </a:r>
            <a:r>
              <a:rPr lang="zh-CN" altLang="en-US" sz="2000" noProof="1"/>
              <a:t> 保证人对合法取得汇票的持票人所享有的汇票权利，承担保证责任。但是，被保证人的债务因汇票记载事项欠缺而无效的除外。</a:t>
            </a:r>
          </a:p>
        </p:txBody>
      </p:sp>
      <p:sp>
        <p:nvSpPr>
          <p:cNvPr id="2" name="灯片编号占位符 1">
            <a:extLst>
              <a:ext uri="{FF2B5EF4-FFF2-40B4-BE49-F238E27FC236}">
                <a16:creationId xmlns:a16="http://schemas.microsoft.com/office/drawing/2014/main" id="{E08627D6-BF5A-4627-8777-C9E514CC0224}"/>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19</a:t>
            </a:fld>
            <a:endParaRPr lang="zh-CN" altLang="en-US" strike="noStrike" noProof="1">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占位符 20482"/>
          <p:cNvSpPr>
            <a:spLocks noGrp="1"/>
          </p:cNvSpPr>
          <p:nvPr>
            <p:ph idx="1"/>
          </p:nvPr>
        </p:nvSpPr>
        <p:spPr>
          <a:xfrm>
            <a:off x="539326" y="121497"/>
            <a:ext cx="8960803" cy="6432021"/>
          </a:xfrm>
        </p:spPr>
        <p:txBody>
          <a:bodyPr/>
          <a:lstStyle/>
          <a:p>
            <a:pPr algn="ctr"/>
            <a:r>
              <a:rPr lang="zh-CN" altLang="en-US" sz="6500" b="1" noProof="1">
                <a:ln w="22225">
                  <a:solidFill>
                    <a:schemeClr val="accent2"/>
                  </a:solidFill>
                  <a:prstDash val="solid"/>
                </a:ln>
                <a:solidFill>
                  <a:schemeClr val="accent2">
                    <a:lumMod val="40000"/>
                    <a:lumOff val="60000"/>
                  </a:schemeClr>
                </a:solidFill>
                <a:effectLst/>
              </a:rPr>
              <a:t>纲    目</a:t>
            </a:r>
          </a:p>
          <a:p>
            <a:pPr algn="ctr"/>
            <a:r>
              <a:rPr lang="zh-CN" altLang="en-US" b="1" noProof="1"/>
              <a:t>第一讲  票据法总论</a:t>
            </a:r>
          </a:p>
          <a:p>
            <a:pPr algn="ctr"/>
            <a:endParaRPr lang="zh-CN" altLang="en-US" b="1" noProof="1"/>
          </a:p>
          <a:p>
            <a:r>
              <a:rPr lang="zh-CN" altLang="en-US" b="1" noProof="1"/>
              <a:t>一、票据               二、票据法</a:t>
            </a:r>
          </a:p>
          <a:p>
            <a:r>
              <a:rPr lang="zh-CN" altLang="en-US" b="1" noProof="1"/>
              <a:t>三、票据关系与票据当事人</a:t>
            </a:r>
          </a:p>
          <a:p>
            <a:r>
              <a:rPr lang="zh-CN" altLang="en-US" b="1" noProof="1"/>
              <a:t>四、票据行为          五、票据权利</a:t>
            </a:r>
          </a:p>
          <a:p>
            <a:r>
              <a:rPr lang="zh-CN" altLang="en-US" b="1" noProof="1"/>
              <a:t>六、票据瑕疵          七、票据抗辩</a:t>
            </a:r>
          </a:p>
          <a:p>
            <a:r>
              <a:rPr lang="zh-CN" altLang="en-US" b="1" noProof="1"/>
              <a:t>八、票据时效          九、票据丧失</a:t>
            </a:r>
          </a:p>
          <a:p>
            <a:r>
              <a:rPr lang="zh-CN" altLang="en-US" b="1" noProof="1"/>
              <a:t>十、粘单</a:t>
            </a:r>
          </a:p>
        </p:txBody>
      </p:sp>
      <p:sp>
        <p:nvSpPr>
          <p:cNvPr id="2" name="灯片编号占位符 1">
            <a:extLst>
              <a:ext uri="{FF2B5EF4-FFF2-40B4-BE49-F238E27FC236}">
                <a16:creationId xmlns:a16="http://schemas.microsoft.com/office/drawing/2014/main" id="{5FDE0CB5-3873-4F0B-B8E3-F729FEF59CC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a:t>
            </a:fld>
            <a:endParaRPr lang="zh-CN" altLang="en-US" strike="noStrike" noProof="1">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文本占位符 44034"/>
          <p:cNvSpPr>
            <a:spLocks noGrp="1"/>
          </p:cNvSpPr>
          <p:nvPr>
            <p:ph idx="1"/>
          </p:nvPr>
        </p:nvSpPr>
        <p:spPr>
          <a:xfrm>
            <a:off x="495300" y="230188"/>
            <a:ext cx="8915400" cy="6120739"/>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4</a:t>
            </a:r>
            <a:r>
              <a:rPr lang="zh-CN" altLang="en-US" sz="2000" b="1" noProof="1">
                <a:solidFill>
                  <a:srgbClr val="0070C0"/>
                </a:solidFill>
              </a:rPr>
              <a:t>）无因性</a:t>
            </a:r>
          </a:p>
          <a:p>
            <a:pPr marL="0" indent="0">
              <a:lnSpc>
                <a:spcPct val="150000"/>
              </a:lnSpc>
              <a:buNone/>
            </a:pPr>
            <a:r>
              <a:rPr lang="zh-CN" altLang="en-US" sz="2000" b="1" noProof="1"/>
              <a:t>亦称为：</a:t>
            </a:r>
            <a:r>
              <a:rPr lang="zh-CN" altLang="en-US" sz="2000" noProof="1"/>
              <a:t>抽象性原则、无色性（为票据本身存在，不沾染原因色彩）或中性的性质。</a:t>
            </a:r>
            <a:endParaRPr lang="zh-CN" altLang="en-US" sz="2000" b="1" noProof="1"/>
          </a:p>
          <a:p>
            <a:pPr marL="0" indent="0">
              <a:lnSpc>
                <a:spcPct val="150000"/>
              </a:lnSpc>
              <a:buNone/>
            </a:pPr>
            <a:r>
              <a:rPr lang="zh-CN" altLang="en-US" sz="2000" b="1" noProof="1"/>
              <a:t>含义：</a:t>
            </a:r>
            <a:r>
              <a:rPr lang="zh-CN" altLang="en-US" sz="2000" noProof="1"/>
              <a:t>票据行为只要具备完备的形式要件即可生效，而不论其实质关系如何，即票据行为和票据的基础关系在法律上分开。</a:t>
            </a:r>
            <a:endParaRPr lang="zh-CN" altLang="en-US" sz="2000" b="1" noProof="1"/>
          </a:p>
          <a:p>
            <a:pPr marL="0" indent="0">
              <a:lnSpc>
                <a:spcPct val="150000"/>
              </a:lnSpc>
              <a:buNone/>
            </a:pPr>
            <a:r>
              <a:rPr lang="zh-CN" altLang="en-US" sz="2000" b="1" noProof="1"/>
              <a:t>商事交易的意义：</a:t>
            </a:r>
            <a:r>
              <a:rPr lang="zh-CN" altLang="en-US" sz="2000" noProof="1"/>
              <a:t>一般的债权移转，通知债务人。（合同法</a:t>
            </a:r>
            <a:r>
              <a:rPr lang="en-US" altLang="zh-CN" sz="2000" noProof="1"/>
              <a:t>80</a:t>
            </a:r>
            <a:r>
              <a:rPr lang="zh-CN" altLang="en-US" sz="2000" noProof="1"/>
              <a:t>条）债务人可向受让人主张让与人的抗辩。（合同法</a:t>
            </a:r>
            <a:r>
              <a:rPr lang="en-US" altLang="zh-CN" sz="2000" noProof="1"/>
              <a:t>82</a:t>
            </a:r>
            <a:r>
              <a:rPr lang="zh-CN" altLang="en-US" sz="2000" noProof="1"/>
              <a:t>条）</a:t>
            </a:r>
          </a:p>
        </p:txBody>
      </p:sp>
      <p:sp>
        <p:nvSpPr>
          <p:cNvPr id="2" name="灯片编号占位符 1">
            <a:extLst>
              <a:ext uri="{FF2B5EF4-FFF2-40B4-BE49-F238E27FC236}">
                <a16:creationId xmlns:a16="http://schemas.microsoft.com/office/drawing/2014/main" id="{9D883C1E-D602-4B6E-B526-2ADBBEE333F6}"/>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20</a:t>
            </a:fld>
            <a:endParaRPr lang="zh-CN" altLang="en-US" strike="noStrike" noProof="1">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文本占位符 43010"/>
          <p:cNvSpPr>
            <a:spLocks noGrp="1"/>
          </p:cNvSpPr>
          <p:nvPr>
            <p:ph idx="1"/>
          </p:nvPr>
        </p:nvSpPr>
        <p:spPr>
          <a:xfrm>
            <a:off x="495300" y="-3704"/>
            <a:ext cx="8915400" cy="7147454"/>
          </a:xfrm>
        </p:spPr>
        <p:txBody>
          <a:bodyPr>
            <a:normAutofit/>
          </a:bodyPr>
          <a:lstStyle/>
          <a:p>
            <a:pPr>
              <a:lnSpc>
                <a:spcPct val="90000"/>
              </a:lnSpc>
            </a:pPr>
            <a:endParaRPr lang="en-US" altLang="zh-CN" sz="2000" b="1" noProof="1"/>
          </a:p>
          <a:p>
            <a:pPr>
              <a:lnSpc>
                <a:spcPct val="90000"/>
              </a:lnSpc>
            </a:pPr>
            <a:r>
              <a:rPr lang="en-US" altLang="zh-CN" sz="2000" b="1" noProof="1"/>
              <a:t>Case1</a:t>
            </a:r>
            <a:r>
              <a:rPr lang="zh-CN" altLang="en-US" sz="2000" noProof="1"/>
              <a:t>：甲、乙签订买卖合同，乙为出卖人，甲为买受人，甲以签发汇票给乙的方式支付价款。后乙将汇票背书转让于丙。但由于种种原因，乙根本未向甲交货，而丙所持汇票也被付款人拒绝承兑，如果丙向甲主张票据权利，行使追索权，是否有效？</a:t>
            </a:r>
          </a:p>
          <a:p>
            <a:pPr>
              <a:lnSpc>
                <a:spcPct val="90000"/>
              </a:lnSpc>
              <a:buNone/>
            </a:pPr>
            <a:endParaRPr lang="zh-CN" altLang="en-US" sz="2000" b="1" noProof="1"/>
          </a:p>
          <a:p>
            <a:pPr>
              <a:lnSpc>
                <a:spcPct val="90000"/>
              </a:lnSpc>
            </a:pPr>
            <a:r>
              <a:rPr lang="en-US" altLang="zh-CN" sz="2000" b="1" noProof="1"/>
              <a:t>Case2</a:t>
            </a:r>
            <a:r>
              <a:rPr lang="zh-CN" altLang="en-US" sz="2000" b="1" noProof="1"/>
              <a:t>：</a:t>
            </a:r>
            <a:r>
              <a:rPr lang="zh-CN" altLang="en-US" sz="2000" noProof="1"/>
              <a:t>甲、乙签订买卖合同，乙为出卖人，甲为买受人，甲以签发汇票给乙的方式支付价款。其后，乙与丙签订劳务合同，依约丙应向乙提供劳务，乙将上述汇票作为对价支付于丙。丙获得汇票后因为有原料需要丁加工，又将汇票背书转让于丁，作为付款。此后，丁又将汇票背书转让给戊。但由于情势变更，丙未向乙提供合格的劳务，丁也未完成丙的原料加工。现戊所持汇票被付款人拒绝承兑，戊是否可以向甲、乙、丙、丁行使追索权？</a:t>
            </a:r>
          </a:p>
          <a:p>
            <a:pPr>
              <a:lnSpc>
                <a:spcPct val="90000"/>
              </a:lnSpc>
            </a:pPr>
            <a:endParaRPr lang="zh-CN" altLang="en-US" sz="2000" noProof="1"/>
          </a:p>
          <a:p>
            <a:pPr>
              <a:lnSpc>
                <a:spcPct val="90000"/>
              </a:lnSpc>
            </a:pPr>
            <a:r>
              <a:rPr lang="zh-CN" altLang="en-US" sz="2000" noProof="1"/>
              <a:t>甲 </a:t>
            </a:r>
            <a:r>
              <a:rPr lang="en-US" altLang="zh-CN" sz="2000" noProof="1"/>
              <a:t>→</a:t>
            </a:r>
            <a:r>
              <a:rPr lang="zh-CN" altLang="en-US" sz="2000" noProof="1"/>
              <a:t>乙 </a:t>
            </a:r>
            <a:r>
              <a:rPr lang="en-US" altLang="zh-CN" sz="2000" noProof="1"/>
              <a:t>→</a:t>
            </a:r>
            <a:r>
              <a:rPr lang="zh-CN" altLang="en-US" sz="2000" noProof="1"/>
              <a:t>丙 </a:t>
            </a:r>
            <a:r>
              <a:rPr lang="en-US" altLang="zh-CN" sz="2000" noProof="1"/>
              <a:t>→</a:t>
            </a:r>
            <a:r>
              <a:rPr lang="zh-CN" altLang="en-US" sz="2000" noProof="1"/>
              <a:t>丁 </a:t>
            </a:r>
            <a:r>
              <a:rPr lang="en-US" altLang="zh-CN" sz="2000" noProof="1"/>
              <a:t>→</a:t>
            </a:r>
            <a:r>
              <a:rPr lang="zh-CN" altLang="en-US" sz="2000" noProof="1"/>
              <a:t>戊</a:t>
            </a:r>
          </a:p>
          <a:p>
            <a:pPr>
              <a:lnSpc>
                <a:spcPct val="90000"/>
              </a:lnSpc>
            </a:pPr>
            <a:r>
              <a:rPr lang="zh-CN" altLang="en-US" sz="2000" noProof="1"/>
              <a:t>  买卖  劳务  加工</a:t>
            </a:r>
            <a:endParaRPr lang="zh-CN" altLang="en-US" sz="2000" b="1" noProof="1"/>
          </a:p>
        </p:txBody>
      </p:sp>
      <p:sp>
        <p:nvSpPr>
          <p:cNvPr id="2" name="灯片编号占位符 1">
            <a:extLst>
              <a:ext uri="{FF2B5EF4-FFF2-40B4-BE49-F238E27FC236}">
                <a16:creationId xmlns:a16="http://schemas.microsoft.com/office/drawing/2014/main" id="{C23D6C54-EDAB-4FD7-A6C5-CAAB1E226F0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21</a:t>
            </a:fld>
            <a:endParaRPr lang="zh-CN" altLang="en-US" strike="noStrike" noProof="1">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文本占位符 129026"/>
          <p:cNvSpPr>
            <a:spLocks noGrp="1"/>
          </p:cNvSpPr>
          <p:nvPr>
            <p:ph idx="1"/>
          </p:nvPr>
        </p:nvSpPr>
        <p:spPr>
          <a:xfrm>
            <a:off x="495300" y="309298"/>
            <a:ext cx="8915400" cy="6041629"/>
          </a:xfrm>
        </p:spPr>
        <p:txBody>
          <a:bodyPr>
            <a:normAutofit/>
          </a:bodyPr>
          <a:lstStyle/>
          <a:p>
            <a:pPr>
              <a:lnSpc>
                <a:spcPct val="150000"/>
              </a:lnSpc>
            </a:pPr>
            <a:r>
              <a:rPr lang="zh-CN" altLang="en-US" sz="2000" b="1" noProof="1"/>
              <a:t>票据行为的绝对无因性与相对无因性</a:t>
            </a:r>
            <a:r>
              <a:rPr lang="zh-CN" altLang="en-US" sz="2000" noProof="1"/>
              <a:t>：票据关系的直接当事人间，是否可以援引票据基础关系提出抗辩？  </a:t>
            </a:r>
            <a:r>
              <a:rPr lang="zh-CN" altLang="en-US" sz="2000" b="1" noProof="1"/>
              <a:t>我国立法相对无因性的确认。</a:t>
            </a: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13-1</a:t>
            </a:r>
            <a:r>
              <a:rPr lang="zh-CN" altLang="en-US" sz="2000" b="1" noProof="1"/>
              <a:t>条</a:t>
            </a:r>
            <a:r>
              <a:rPr lang="zh-CN" altLang="en-US" sz="2000" noProof="1"/>
              <a:t>：“票据债务人不得以自己与出票人或者与持票人的前手之间的抗辩事由，对抗持票人。但是，持票人明知存在抗辩事由而取得票据的除外。”</a:t>
            </a: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13-2</a:t>
            </a:r>
            <a:r>
              <a:rPr lang="zh-CN" altLang="en-US" sz="2000" b="1" noProof="1"/>
              <a:t>条</a:t>
            </a:r>
            <a:r>
              <a:rPr lang="zh-CN" altLang="en-US" sz="2000" noProof="1"/>
              <a:t>：“票据债务人可以对不履行约定义务的与自己有直接债权债务关系的持票人，进行抗辩。”</a:t>
            </a:r>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6C6941BB-FBCB-4B96-9A84-E481006B4CA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22</a:t>
            </a:fld>
            <a:endParaRPr lang="zh-CN" altLang="en-US" strike="noStrike" noProof="1">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文本占位符 41986"/>
          <p:cNvSpPr>
            <a:spLocks noGrp="1"/>
          </p:cNvSpPr>
          <p:nvPr>
            <p:ph idx="1"/>
          </p:nvPr>
        </p:nvSpPr>
        <p:spPr>
          <a:xfrm>
            <a:off x="495300" y="230188"/>
            <a:ext cx="8915400" cy="6475016"/>
          </a:xfrm>
        </p:spPr>
        <p:txBody>
          <a:bodyPr>
            <a:normAutofit/>
          </a:bodyPr>
          <a:lstStyle/>
          <a:p>
            <a:pPr marL="0" indent="0">
              <a:lnSpc>
                <a:spcPct val="150000"/>
              </a:lnSpc>
              <a:buNone/>
            </a:pPr>
            <a:r>
              <a:rPr lang="zh-CN" altLang="en-US" sz="2000" b="1" noProof="1"/>
              <a:t>（</a:t>
            </a:r>
            <a:r>
              <a:rPr lang="en-US" altLang="zh-CN" sz="2000" b="1" noProof="1"/>
              <a:t>5</a:t>
            </a:r>
            <a:r>
              <a:rPr lang="zh-CN" altLang="en-US" sz="2000" b="1" noProof="1"/>
              <a:t>）协同性</a:t>
            </a:r>
          </a:p>
          <a:p>
            <a:pPr marL="0" indent="0">
              <a:lnSpc>
                <a:spcPct val="150000"/>
              </a:lnSpc>
              <a:buNone/>
            </a:pPr>
            <a:r>
              <a:rPr lang="zh-CN" altLang="en-US" sz="2000" b="1" noProof="1"/>
              <a:t>含义：</a:t>
            </a:r>
            <a:r>
              <a:rPr lang="zh-CN" altLang="en-US" sz="2000" noProof="1"/>
              <a:t>票据为金钱证券，因为各票据行为，均为负担债务而为之行为。换言之，各种票据行为均以确保一定金额之付款为其共同目的。各种票据行为为达此共同目的，故有协同性之特质，学者对此亦称为连带性。</a:t>
            </a:r>
            <a:endParaRPr lang="zh-CN" altLang="en-US" sz="2000" b="1" noProof="1"/>
          </a:p>
          <a:p>
            <a:pPr marL="0" indent="0">
              <a:lnSpc>
                <a:spcPct val="150000"/>
              </a:lnSpc>
              <a:buNone/>
            </a:pPr>
            <a:r>
              <a:rPr lang="zh-CN" altLang="en-US" sz="2000" b="1" noProof="1"/>
              <a:t>效力</a:t>
            </a:r>
            <a:r>
              <a:rPr lang="zh-CN" altLang="en-US" sz="2000" noProof="1"/>
              <a:t>：二人以上共同签名；发票人、背书人、承兑人及其他债务人连带负责。</a:t>
            </a:r>
          </a:p>
        </p:txBody>
      </p:sp>
      <p:sp>
        <p:nvSpPr>
          <p:cNvPr id="2" name="灯片编号占位符 1">
            <a:extLst>
              <a:ext uri="{FF2B5EF4-FFF2-40B4-BE49-F238E27FC236}">
                <a16:creationId xmlns:a16="http://schemas.microsoft.com/office/drawing/2014/main" id="{EB4664A9-63CB-4F42-94E5-CA07CDBDB666}"/>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23</a:t>
            </a:fld>
            <a:endParaRPr lang="zh-CN" altLang="en-US" strike="noStrike" noProof="1">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文本占位符 50178"/>
          <p:cNvSpPr>
            <a:spLocks noGrp="1"/>
          </p:cNvSpPr>
          <p:nvPr>
            <p:ph idx="1"/>
          </p:nvPr>
        </p:nvSpPr>
        <p:spPr>
          <a:xfrm>
            <a:off x="128464" y="157745"/>
            <a:ext cx="9217024" cy="6667078"/>
          </a:xfrm>
        </p:spPr>
        <p:txBody>
          <a:bodyPr>
            <a:normAutofit fontScale="92500" lnSpcReduction="20000"/>
          </a:bodyPr>
          <a:lstStyle/>
          <a:p>
            <a:pPr marL="0" indent="0">
              <a:lnSpc>
                <a:spcPct val="150000"/>
              </a:lnSpc>
              <a:buNone/>
            </a:pPr>
            <a:r>
              <a:rPr lang="en-US" altLang="zh-CN" sz="2400" b="1" noProof="1">
                <a:solidFill>
                  <a:srgbClr val="C00000"/>
                </a:solidFill>
              </a:rPr>
              <a:t>6</a:t>
            </a:r>
            <a:r>
              <a:rPr lang="zh-CN" altLang="en-US" sz="2400" b="1" noProof="1">
                <a:solidFill>
                  <a:srgbClr val="C00000"/>
                </a:solidFill>
              </a:rPr>
              <a:t>、票据行为的有效要件</a:t>
            </a:r>
          </a:p>
          <a:p>
            <a:pPr marL="0" indent="0">
              <a:lnSpc>
                <a:spcPct val="150000"/>
              </a:lnSpc>
              <a:buNone/>
            </a:pPr>
            <a:r>
              <a:rPr lang="zh-CN" altLang="en-US" sz="2000" b="1" noProof="1"/>
              <a:t>（</a:t>
            </a:r>
            <a:r>
              <a:rPr lang="en-US" altLang="zh-CN" sz="2000" b="1" noProof="1"/>
              <a:t>1</a:t>
            </a:r>
            <a:r>
              <a:rPr lang="zh-CN" altLang="en-US" sz="2000" b="1" noProof="1"/>
              <a:t>）实质要件</a:t>
            </a:r>
          </a:p>
          <a:p>
            <a:pPr marL="0" indent="0">
              <a:lnSpc>
                <a:spcPct val="150000"/>
              </a:lnSpc>
              <a:buNone/>
            </a:pPr>
            <a:r>
              <a:rPr lang="en-US" altLang="zh-CN" sz="2000" b="1" noProof="1"/>
              <a:t>①</a:t>
            </a:r>
            <a:r>
              <a:rPr lang="zh-CN" altLang="en-US" sz="2000" b="1" noProof="1"/>
              <a:t>行为人有票据行为能力</a:t>
            </a:r>
            <a:r>
              <a:rPr lang="zh-CN" altLang="en-US" sz="2000" noProof="1"/>
              <a:t>  </a:t>
            </a:r>
          </a:p>
          <a:p>
            <a:pPr marL="0" indent="0">
              <a:lnSpc>
                <a:spcPct val="150000"/>
              </a:lnSpc>
              <a:buNone/>
            </a:pPr>
            <a:r>
              <a:rPr lang="en-US" altLang="zh-CN" sz="2000" noProof="1"/>
              <a:t>《</a:t>
            </a:r>
            <a:r>
              <a:rPr lang="zh-CN" altLang="en-US" sz="2000" noProof="1"/>
              <a:t>民法典</a:t>
            </a:r>
            <a:r>
              <a:rPr lang="en-US" altLang="zh-CN" sz="2000" noProof="1"/>
              <a:t>》</a:t>
            </a:r>
            <a:r>
              <a:rPr lang="zh-CN" altLang="en-US" sz="2000" noProof="1"/>
              <a:t>第</a:t>
            </a:r>
            <a:r>
              <a:rPr lang="en-US" altLang="zh-CN" sz="2000" noProof="1"/>
              <a:t>19</a:t>
            </a:r>
            <a:r>
              <a:rPr lang="zh-CN" altLang="en-US" sz="2000" noProof="1"/>
              <a:t>、</a:t>
            </a:r>
            <a:r>
              <a:rPr lang="en-US" altLang="zh-CN" sz="2000" noProof="1"/>
              <a:t>20</a:t>
            </a:r>
            <a:r>
              <a:rPr lang="zh-CN" altLang="en-US" sz="2000" noProof="1"/>
              <a:t>、</a:t>
            </a:r>
            <a:r>
              <a:rPr lang="en-US" altLang="zh-CN" sz="2000" noProof="1"/>
              <a:t>21</a:t>
            </a:r>
            <a:r>
              <a:rPr lang="zh-CN" altLang="en-US" sz="2000" noProof="1"/>
              <a:t>、</a:t>
            </a:r>
            <a:r>
              <a:rPr lang="en-US" altLang="zh-CN" sz="2000" noProof="1"/>
              <a:t>22</a:t>
            </a:r>
            <a:r>
              <a:rPr lang="zh-CN" altLang="en-US" sz="2000" noProof="1"/>
              <a:t>条</a:t>
            </a:r>
            <a:r>
              <a:rPr lang="en-US" altLang="zh-CN" sz="2000" noProof="1"/>
              <a:t>    </a:t>
            </a:r>
          </a:p>
          <a:p>
            <a:pPr marL="0" indent="0">
              <a:lnSpc>
                <a:spcPct val="150000"/>
              </a:lnSpc>
              <a:buNone/>
            </a:pPr>
            <a:r>
              <a:rPr lang="zh-CN" altLang="en-US" sz="2000" noProof="1"/>
              <a:t>在票据制度中，限制民事行为能力人与无民事行为能力人没有区别；法人不受其营业范围的限制。</a:t>
            </a:r>
          </a:p>
          <a:p>
            <a:pPr marL="0" indent="0">
              <a:lnSpc>
                <a:spcPct val="150000"/>
              </a:lnSpc>
              <a:buNone/>
            </a:pPr>
            <a:r>
              <a:rPr lang="en-US" altLang="zh-CN" sz="2000" b="1" noProof="1"/>
              <a:t>②</a:t>
            </a:r>
            <a:r>
              <a:rPr lang="zh-CN" altLang="en-US" sz="2000" b="1" noProof="1"/>
              <a:t>意思表示真实  </a:t>
            </a:r>
          </a:p>
          <a:p>
            <a:pPr marL="0" indent="0">
              <a:lnSpc>
                <a:spcPct val="150000"/>
              </a:lnSpc>
              <a:buNone/>
            </a:pPr>
            <a:r>
              <a:rPr lang="en-US" altLang="zh-CN" sz="2000" b="1" noProof="1"/>
              <a:t>《</a:t>
            </a:r>
            <a:r>
              <a:rPr lang="zh-CN" altLang="en-US" sz="2000" b="1" noProof="1"/>
              <a:t>民法典</a:t>
            </a:r>
            <a:r>
              <a:rPr lang="en-US" altLang="zh-CN" sz="2000" b="1" noProof="1"/>
              <a:t>》</a:t>
            </a:r>
            <a:r>
              <a:rPr lang="zh-CN" altLang="en-US" sz="2000" b="1" noProof="1"/>
              <a:t>第</a:t>
            </a:r>
            <a:r>
              <a:rPr lang="en-US" altLang="zh-CN" sz="2000" b="1" noProof="1"/>
              <a:t>143</a:t>
            </a:r>
            <a:r>
              <a:rPr lang="zh-CN" altLang="en-US" sz="2000" b="1" noProof="1"/>
              <a:t>条（二）</a:t>
            </a:r>
            <a:endParaRPr lang="zh-CN" altLang="en-US" sz="2000" noProof="1"/>
          </a:p>
          <a:p>
            <a:pPr marL="0" indent="0">
              <a:lnSpc>
                <a:spcPct val="150000"/>
              </a:lnSpc>
              <a:buNone/>
            </a:pPr>
            <a:r>
              <a:rPr lang="zh-CN" altLang="en-US" sz="2000" b="1" noProof="1"/>
              <a:t>促进票据流通、交易安全  </a:t>
            </a:r>
            <a:r>
              <a:rPr lang="en-US" altLang="zh-CN" sz="2000" noProof="1"/>
              <a:t>→</a:t>
            </a:r>
            <a:r>
              <a:rPr lang="zh-CN" altLang="en-US" sz="2000" b="1" noProof="1"/>
              <a:t>修正民法解释原则，外观解释原则、表示主义：</a:t>
            </a:r>
            <a:r>
              <a:rPr lang="zh-CN" altLang="en-US" sz="2000" noProof="1"/>
              <a:t>票据行为只要是票据行为人自己表示的，不管其意思表示是否真实，皆为有效。行为人都要对善意相对人承担票据义务。</a:t>
            </a:r>
            <a:endParaRPr lang="zh-CN" altLang="en-US" sz="2000" b="1" noProof="1"/>
          </a:p>
          <a:p>
            <a:pPr marL="0" indent="0">
              <a:lnSpc>
                <a:spcPct val="150000"/>
              </a:lnSpc>
              <a:buNone/>
            </a:pPr>
            <a:r>
              <a:rPr lang="en-US" altLang="zh-CN" sz="2000" b="1" noProof="1"/>
              <a:t>c.f.《</a:t>
            </a:r>
            <a:r>
              <a:rPr lang="zh-CN" altLang="en-US" sz="2000" b="1" noProof="1"/>
              <a:t>票据法</a:t>
            </a:r>
            <a:r>
              <a:rPr lang="en-US" altLang="zh-CN" sz="2000" b="1" noProof="1"/>
              <a:t>》</a:t>
            </a:r>
            <a:r>
              <a:rPr lang="zh-CN" altLang="en-US" sz="2000" b="1" noProof="1"/>
              <a:t>第</a:t>
            </a:r>
            <a:r>
              <a:rPr lang="en-US" altLang="zh-CN" sz="2000" b="1" noProof="1"/>
              <a:t>12</a:t>
            </a:r>
            <a:r>
              <a:rPr lang="zh-CN" altLang="en-US" sz="2000" b="1" noProof="1"/>
              <a:t>条</a:t>
            </a:r>
            <a:r>
              <a:rPr lang="zh-CN" altLang="en-US" sz="2000" noProof="1"/>
              <a:t> 以欺诈、偷盗或者胁迫等手段取得票据的，或者明知有前列情形，出于恶意取得票据的，不得享有票据权利。持票人因重大过失取得不符合本法规定的票据的，也不得享有票据权利。</a:t>
            </a:r>
          </a:p>
        </p:txBody>
      </p:sp>
      <p:sp>
        <p:nvSpPr>
          <p:cNvPr id="2" name="灯片编号占位符 1">
            <a:extLst>
              <a:ext uri="{FF2B5EF4-FFF2-40B4-BE49-F238E27FC236}">
                <a16:creationId xmlns:a16="http://schemas.microsoft.com/office/drawing/2014/main" id="{63FB46CB-D778-4C01-B4F6-552A6EF0B303}"/>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24</a:t>
            </a:fld>
            <a:endParaRPr lang="zh-CN" altLang="en-US" strike="noStrike" noProof="1">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文本占位符 63490"/>
          <p:cNvSpPr>
            <a:spLocks noGrp="1"/>
          </p:cNvSpPr>
          <p:nvPr>
            <p:ph idx="1"/>
          </p:nvPr>
        </p:nvSpPr>
        <p:spPr>
          <a:xfrm>
            <a:off x="344488" y="260648"/>
            <a:ext cx="8915400" cy="7147454"/>
          </a:xfrm>
        </p:spPr>
        <p:txBody>
          <a:bodyPr>
            <a:normAutofit/>
          </a:bodyPr>
          <a:lstStyle/>
          <a:p>
            <a:pPr marL="0" indent="0">
              <a:lnSpc>
                <a:spcPct val="80000"/>
              </a:lnSpc>
              <a:buNone/>
            </a:pPr>
            <a:r>
              <a:rPr lang="zh-CN" altLang="en-US" sz="2000" b="1" noProof="1"/>
              <a:t>（</a:t>
            </a:r>
            <a:r>
              <a:rPr lang="en-US" altLang="zh-CN" sz="2000" b="1" noProof="1"/>
              <a:t>2</a:t>
            </a:r>
            <a:r>
              <a:rPr lang="zh-CN" altLang="en-US" sz="2000" b="1" noProof="1"/>
              <a:t>）形式要件</a:t>
            </a:r>
          </a:p>
          <a:p>
            <a:pPr marL="0" indent="0">
              <a:lnSpc>
                <a:spcPct val="80000"/>
              </a:lnSpc>
              <a:buNone/>
            </a:pPr>
            <a:r>
              <a:rPr lang="en-US" altLang="zh-CN" sz="2000" b="1" noProof="1"/>
              <a:t>①</a:t>
            </a:r>
            <a:r>
              <a:rPr lang="zh-CN" altLang="en-US" sz="2000" b="1" noProof="1"/>
              <a:t>书面格式</a:t>
            </a:r>
          </a:p>
          <a:p>
            <a:pPr marL="0" indent="0">
              <a:lnSpc>
                <a:spcPct val="8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108</a:t>
            </a:r>
            <a:r>
              <a:rPr lang="zh-CN" altLang="en-US" sz="2000" b="1" noProof="1"/>
              <a:t>条：</a:t>
            </a:r>
            <a:r>
              <a:rPr lang="zh-CN" altLang="en-US" sz="2000" noProof="1"/>
              <a:t> 汇票、本票、支票的格式应当统一。票据凭证的格式和印制管理办法，由中国人民银行规定。</a:t>
            </a:r>
            <a:endParaRPr lang="zh-CN" altLang="en-US" sz="2000" b="1" noProof="1"/>
          </a:p>
          <a:p>
            <a:pPr marL="0" indent="0">
              <a:lnSpc>
                <a:spcPct val="80000"/>
              </a:lnSpc>
              <a:buNone/>
            </a:pPr>
            <a:r>
              <a:rPr lang="en-US" altLang="zh-CN" sz="2000" b="1" noProof="1"/>
              <a:t>《</a:t>
            </a:r>
            <a:r>
              <a:rPr lang="zh-CN" altLang="en-US" sz="2000" b="1" noProof="1"/>
              <a:t>支付结算管理办法</a:t>
            </a:r>
            <a:r>
              <a:rPr lang="en-US" altLang="zh-CN" sz="2000" b="1" noProof="1"/>
              <a:t>》120</a:t>
            </a:r>
            <a:r>
              <a:rPr lang="zh-CN" altLang="en-US" sz="2000" b="1" noProof="1"/>
              <a:t>条</a:t>
            </a:r>
            <a:r>
              <a:rPr lang="zh-CN" altLang="en-US" sz="2000" noProof="1"/>
              <a:t>：签发支票应使用碳素墨水或墨汁填写，中国人民银行另有规定的除外。</a:t>
            </a:r>
            <a:endParaRPr lang="zh-CN" altLang="en-US" sz="2000" b="1" noProof="1"/>
          </a:p>
          <a:p>
            <a:pPr marL="0" indent="0">
              <a:lnSpc>
                <a:spcPct val="80000"/>
              </a:lnSpc>
              <a:buNone/>
            </a:pPr>
            <a:r>
              <a:rPr lang="en-US" altLang="zh-CN" sz="2000" b="1" noProof="1"/>
              <a:t>②</a:t>
            </a:r>
            <a:r>
              <a:rPr lang="zh-CN" altLang="en-US" sz="2000" b="1" noProof="1"/>
              <a:t>签章</a:t>
            </a:r>
          </a:p>
          <a:p>
            <a:pPr marL="0" indent="0">
              <a:lnSpc>
                <a:spcPct val="80000"/>
              </a:lnSpc>
              <a:buNone/>
            </a:pPr>
            <a:r>
              <a:rPr lang="zh-CN" altLang="en-US" sz="2000" b="1" noProof="1"/>
              <a:t>签名之目的，</a:t>
            </a:r>
            <a:r>
              <a:rPr lang="zh-CN" altLang="en-US" sz="2000" noProof="1"/>
              <a:t>在于识别行为人之个性，确定行为人之责任，藉以辨别真伪及伪造。</a:t>
            </a:r>
            <a:endParaRPr lang="zh-CN" altLang="en-US" sz="2000" b="1" noProof="1"/>
          </a:p>
          <a:p>
            <a:pPr marL="0" indent="0">
              <a:lnSpc>
                <a:spcPct val="8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7</a:t>
            </a:r>
            <a:r>
              <a:rPr lang="zh-CN" altLang="en-US" sz="2000" b="1" noProof="1"/>
              <a:t>条：</a:t>
            </a:r>
            <a:r>
              <a:rPr lang="zh-CN" altLang="en-US" sz="2000" noProof="1"/>
              <a:t> 票据上的签章，为签名、盖章或者签名加盖章。 </a:t>
            </a:r>
          </a:p>
          <a:p>
            <a:pPr marL="0" indent="0">
              <a:lnSpc>
                <a:spcPct val="80000"/>
              </a:lnSpc>
              <a:buNone/>
            </a:pPr>
            <a:r>
              <a:rPr lang="zh-CN" altLang="en-US" sz="2000" noProof="1"/>
              <a:t>法人和其他使用票据的单位在票据上的签章，为该法人或者该单位的盖章加其法定代表人或者其授权的代理人的签章。 </a:t>
            </a:r>
          </a:p>
          <a:p>
            <a:pPr marL="0" indent="0">
              <a:lnSpc>
                <a:spcPct val="80000"/>
              </a:lnSpc>
              <a:buNone/>
            </a:pPr>
            <a:r>
              <a:rPr lang="zh-CN" altLang="en-US" sz="2000" noProof="1"/>
              <a:t>在票据上的签名，应当为该当事人的本名。 </a:t>
            </a:r>
            <a:endParaRPr lang="zh-CN" altLang="en-US" sz="2000" b="1" noProof="1"/>
          </a:p>
          <a:p>
            <a:pPr marL="0" indent="0">
              <a:lnSpc>
                <a:spcPct val="80000"/>
              </a:lnSpc>
              <a:buNone/>
            </a:pPr>
            <a:r>
              <a:rPr lang="en-US" altLang="zh-CN" sz="2000" b="1" noProof="1"/>
              <a:t>《</a:t>
            </a:r>
            <a:r>
              <a:rPr lang="zh-CN" altLang="en-US" sz="2000" b="1" noProof="1"/>
              <a:t>票据管理实施办法</a:t>
            </a:r>
            <a:r>
              <a:rPr lang="en-US" altLang="zh-CN" sz="2000" b="1" noProof="1"/>
              <a:t>》</a:t>
            </a:r>
            <a:r>
              <a:rPr lang="zh-CN" altLang="en-US" sz="2000" b="1" noProof="1"/>
              <a:t>第</a:t>
            </a:r>
            <a:r>
              <a:rPr lang="en-US" altLang="zh-CN" sz="2000" b="1" noProof="1"/>
              <a:t>13</a:t>
            </a:r>
            <a:r>
              <a:rPr lang="zh-CN" altLang="en-US" sz="2000" b="1" noProof="1"/>
              <a:t>、</a:t>
            </a:r>
            <a:r>
              <a:rPr lang="en-US" altLang="zh-CN" sz="2000" b="1" noProof="1"/>
              <a:t>14</a:t>
            </a:r>
            <a:r>
              <a:rPr lang="zh-CN" altLang="en-US" sz="2000" b="1" noProof="1"/>
              <a:t>、</a:t>
            </a:r>
            <a:r>
              <a:rPr lang="en-US" altLang="zh-CN" sz="2000" b="1" noProof="1"/>
              <a:t>15</a:t>
            </a:r>
            <a:r>
              <a:rPr lang="zh-CN" altLang="en-US" sz="2000" b="1" noProof="1"/>
              <a:t>、</a:t>
            </a:r>
            <a:r>
              <a:rPr lang="en-US" altLang="zh-CN" sz="2000" b="1" noProof="1"/>
              <a:t>17</a:t>
            </a:r>
            <a:r>
              <a:rPr lang="zh-CN" altLang="en-US" sz="2000" b="1" noProof="1"/>
              <a:t>条</a:t>
            </a:r>
          </a:p>
          <a:p>
            <a:pPr marL="0" indent="0">
              <a:lnSpc>
                <a:spcPct val="80000"/>
              </a:lnSpc>
              <a:buNone/>
            </a:pPr>
            <a:r>
              <a:rPr lang="en-US" altLang="zh-CN" sz="2000" b="1" noProof="1"/>
              <a:t>C.f. </a:t>
            </a:r>
            <a:r>
              <a:rPr lang="zh-CN" altLang="en-US" sz="2000" b="1" noProof="1"/>
              <a:t>台湾地区：签名所用名称，不必以户籍上之姓名为必要，</a:t>
            </a:r>
            <a:r>
              <a:rPr lang="zh-CN" altLang="en-US" sz="2000" noProof="1"/>
              <a:t>只要有足以表示签写者本人之文字记载为已足，不以签全名为必要，如仅签姓或名者，亦生签名之效力。</a:t>
            </a:r>
            <a:r>
              <a:rPr lang="zh-CN" altLang="en-US" sz="2000" b="1" noProof="1"/>
              <a:t>又所签者为一般之通称、别名、艺名、雅号等，均无不可。</a:t>
            </a:r>
            <a:r>
              <a:rPr lang="zh-CN" altLang="en-US" sz="2000" noProof="1"/>
              <a:t>商人亦得以商号签名或盖商号印章，不以另经商号负责人签名盖章为必要。</a:t>
            </a:r>
            <a:endParaRPr lang="zh-CN" altLang="en-US" sz="2000" b="1" noProof="1"/>
          </a:p>
          <a:p>
            <a:pPr marL="0" indent="0">
              <a:lnSpc>
                <a:spcPct val="80000"/>
              </a:lnSpc>
              <a:buNone/>
            </a:pPr>
            <a:r>
              <a:rPr lang="zh-CN" altLang="en-US" sz="2000" b="1" noProof="1"/>
              <a:t>按捺指印者</a:t>
            </a:r>
            <a:r>
              <a:rPr lang="zh-CN" altLang="en-US" sz="2000" noProof="1"/>
              <a:t>，（无民法</a:t>
            </a:r>
            <a:r>
              <a:rPr lang="en-US" altLang="zh-CN" sz="2000" noProof="1"/>
              <a:t>3-3</a:t>
            </a:r>
            <a:r>
              <a:rPr lang="zh-CN" altLang="en-US" sz="2000" noProof="1"/>
              <a:t>之类似规定，）无签名之效力。（</a:t>
            </a:r>
            <a:r>
              <a:rPr lang="en-US" altLang="zh-CN" sz="2000" noProof="1"/>
              <a:t>1965</a:t>
            </a:r>
            <a:r>
              <a:rPr lang="zh-CN" altLang="en-US" sz="2000" noProof="1"/>
              <a:t>年台上字</a:t>
            </a:r>
            <a:r>
              <a:rPr lang="en-US" altLang="zh-CN" sz="2000" noProof="1"/>
              <a:t>1198</a:t>
            </a:r>
            <a:r>
              <a:rPr lang="zh-CN" altLang="en-US" sz="2000" noProof="1"/>
              <a:t>）</a:t>
            </a:r>
          </a:p>
        </p:txBody>
      </p:sp>
      <p:sp>
        <p:nvSpPr>
          <p:cNvPr id="2" name="灯片编号占位符 1">
            <a:extLst>
              <a:ext uri="{FF2B5EF4-FFF2-40B4-BE49-F238E27FC236}">
                <a16:creationId xmlns:a16="http://schemas.microsoft.com/office/drawing/2014/main" id="{8E21F26A-9A54-410F-9657-2E46A50876A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25</a:t>
            </a:fld>
            <a:endParaRPr lang="zh-CN" altLang="en-US" strike="noStrike" noProof="1">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文本占位符 64514"/>
          <p:cNvSpPr>
            <a:spLocks noGrp="1"/>
          </p:cNvSpPr>
          <p:nvPr>
            <p:ph idx="1"/>
          </p:nvPr>
        </p:nvSpPr>
        <p:spPr>
          <a:xfrm>
            <a:off x="272480" y="188640"/>
            <a:ext cx="8915400" cy="7068344"/>
          </a:xfrm>
        </p:spPr>
        <p:txBody>
          <a:bodyPr>
            <a:normAutofit/>
          </a:bodyPr>
          <a:lstStyle/>
          <a:p>
            <a:pPr marL="0" indent="0">
              <a:lnSpc>
                <a:spcPct val="80000"/>
              </a:lnSpc>
              <a:buNone/>
            </a:pPr>
            <a:r>
              <a:rPr lang="en-US" altLang="zh-CN" sz="2000" b="1" noProof="1"/>
              <a:t>③</a:t>
            </a:r>
            <a:r>
              <a:rPr lang="zh-CN" altLang="en-US" sz="2000" b="1" noProof="1"/>
              <a:t>记载事项</a:t>
            </a:r>
          </a:p>
          <a:p>
            <a:pPr marL="0" indent="0">
              <a:lnSpc>
                <a:spcPct val="80000"/>
              </a:lnSpc>
              <a:buNone/>
            </a:pPr>
            <a:r>
              <a:rPr lang="en-US" altLang="zh-CN" sz="2000" b="1" noProof="1"/>
              <a:t>A</a:t>
            </a:r>
            <a:r>
              <a:rPr lang="zh-CN" altLang="en-US" sz="2000" b="1" noProof="1"/>
              <a:t>、绝对必要记载事项</a:t>
            </a:r>
            <a:endParaRPr lang="zh-CN" altLang="en-US" sz="2000" noProof="1"/>
          </a:p>
          <a:p>
            <a:pPr marL="0" indent="0">
              <a:lnSpc>
                <a:spcPct val="80000"/>
              </a:lnSpc>
              <a:buNone/>
            </a:pPr>
            <a:r>
              <a:rPr lang="zh-CN" altLang="en-US" sz="2000" noProof="1"/>
              <a:t>票据法明文规定票据上必须记载，如不记载，票据即为无效的事项。</a:t>
            </a:r>
            <a:endParaRPr lang="zh-CN" altLang="en-US" sz="2000" b="1" noProof="1"/>
          </a:p>
          <a:p>
            <a:pPr marL="0" indent="0">
              <a:lnSpc>
                <a:spcPct val="8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9</a:t>
            </a:r>
            <a:r>
              <a:rPr lang="zh-CN" altLang="en-US" sz="2000" b="1" noProof="1"/>
              <a:t>条</a:t>
            </a:r>
            <a:r>
              <a:rPr lang="zh-CN" altLang="en-US" sz="2000" noProof="1"/>
              <a:t> ：票据上的记载事项必须符合本法的规定。</a:t>
            </a:r>
            <a:endParaRPr lang="zh-CN" altLang="en-US" sz="2000" b="1" noProof="1"/>
          </a:p>
          <a:p>
            <a:pPr marL="0" indent="0">
              <a:lnSpc>
                <a:spcPct val="80000"/>
              </a:lnSpc>
              <a:buNone/>
            </a:pPr>
            <a:r>
              <a:rPr lang="en-US" altLang="zh-CN" sz="2000" b="1" noProof="1"/>
              <a:t>6</a:t>
            </a:r>
            <a:r>
              <a:rPr lang="zh-CN" altLang="en-US" sz="2000" b="1" noProof="1"/>
              <a:t>点内容：</a:t>
            </a:r>
            <a:r>
              <a:rPr lang="zh-CN" altLang="en-US" sz="2000" noProof="1"/>
              <a:t>票据文句（表明票据种类、名称的字样）、无条件支付的文字、确定金额、收款人、付款人、出票年月日</a:t>
            </a:r>
            <a:endParaRPr lang="zh-CN" altLang="en-US" sz="2000" b="1" noProof="1"/>
          </a:p>
          <a:p>
            <a:pPr marL="0" indent="0">
              <a:lnSpc>
                <a:spcPct val="80000"/>
              </a:lnSpc>
              <a:buNone/>
            </a:pPr>
            <a:r>
              <a:rPr lang="zh-CN" altLang="en-US" sz="2000" b="1" noProof="1"/>
              <a:t>倘以历法所无之年月日为出票日</a:t>
            </a:r>
            <a:r>
              <a:rPr lang="zh-CN" altLang="en-US" sz="2000" noProof="1"/>
              <a:t>者，应以该月末日为出票日。如</a:t>
            </a:r>
            <a:r>
              <a:rPr lang="en-US" altLang="zh-CN" sz="2000" noProof="1"/>
              <a:t>2</a:t>
            </a:r>
            <a:r>
              <a:rPr lang="zh-CN" altLang="en-US" sz="2000" noProof="1"/>
              <a:t>月</a:t>
            </a:r>
            <a:r>
              <a:rPr lang="en-US" altLang="zh-CN" sz="2000" noProof="1"/>
              <a:t>30</a:t>
            </a:r>
            <a:r>
              <a:rPr lang="zh-CN" altLang="en-US" sz="2000" noProof="1"/>
              <a:t>日、</a:t>
            </a:r>
            <a:r>
              <a:rPr lang="en-US" altLang="zh-CN" sz="2000" noProof="1"/>
              <a:t>6</a:t>
            </a:r>
            <a:r>
              <a:rPr lang="zh-CN" altLang="en-US" sz="2000" noProof="1"/>
              <a:t>月</a:t>
            </a:r>
            <a:r>
              <a:rPr lang="en-US" altLang="zh-CN" sz="2000" noProof="1"/>
              <a:t>31</a:t>
            </a:r>
            <a:r>
              <a:rPr lang="zh-CN" altLang="en-US" sz="2000" noProof="1"/>
              <a:t>日</a:t>
            </a:r>
            <a:endParaRPr lang="zh-CN" altLang="en-US" sz="2000" b="1" noProof="1"/>
          </a:p>
          <a:p>
            <a:pPr marL="0" indent="0">
              <a:lnSpc>
                <a:spcPct val="80000"/>
              </a:lnSpc>
              <a:buNone/>
            </a:pPr>
            <a:r>
              <a:rPr lang="en-US" altLang="zh-CN" sz="2000" b="1" noProof="1"/>
              <a:t>B</a:t>
            </a:r>
            <a:r>
              <a:rPr lang="zh-CN" altLang="en-US" sz="2000" b="1" noProof="1"/>
              <a:t>、相对必要记载事项</a:t>
            </a:r>
            <a:endParaRPr lang="zh-CN" altLang="en-US" sz="2000" noProof="1"/>
          </a:p>
          <a:p>
            <a:pPr marL="0" indent="0">
              <a:lnSpc>
                <a:spcPct val="80000"/>
              </a:lnSpc>
              <a:buNone/>
            </a:pPr>
            <a:r>
              <a:rPr lang="zh-CN" altLang="en-US" sz="2000" noProof="1"/>
              <a:t>票据上应记载此事项，若不记载，法律另有补充规定，并不因此而使票据无效。</a:t>
            </a:r>
            <a:endParaRPr lang="zh-CN" altLang="en-US" sz="2000" b="1" noProof="1"/>
          </a:p>
          <a:p>
            <a:pPr marL="0" indent="0">
              <a:lnSpc>
                <a:spcPct val="8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23</a:t>
            </a:r>
            <a:r>
              <a:rPr lang="zh-CN" altLang="en-US" sz="2000" b="1" noProof="1"/>
              <a:t>条：</a:t>
            </a:r>
            <a:r>
              <a:rPr lang="zh-CN" altLang="en-US" sz="2000" noProof="1"/>
              <a:t> 汇票上记载付款日期、付款地、出票地等事项的，应当清楚、明确。 </a:t>
            </a:r>
          </a:p>
          <a:p>
            <a:pPr marL="0" indent="0">
              <a:lnSpc>
                <a:spcPct val="80000"/>
              </a:lnSpc>
              <a:buNone/>
            </a:pPr>
            <a:r>
              <a:rPr lang="zh-CN" altLang="en-US" sz="2000" noProof="1"/>
              <a:t>汇票上未记载付款日期的，为见票即付。 </a:t>
            </a:r>
          </a:p>
          <a:p>
            <a:pPr marL="0" indent="0">
              <a:lnSpc>
                <a:spcPct val="80000"/>
              </a:lnSpc>
              <a:buNone/>
            </a:pPr>
            <a:r>
              <a:rPr lang="zh-CN" altLang="en-US" sz="2000" noProof="1"/>
              <a:t>汇票上未记载付款地的，付款人的营业场所、住所或者经常居住地为付款地。 </a:t>
            </a:r>
          </a:p>
          <a:p>
            <a:pPr marL="0" indent="0">
              <a:lnSpc>
                <a:spcPct val="80000"/>
              </a:lnSpc>
              <a:buNone/>
            </a:pPr>
            <a:r>
              <a:rPr lang="zh-CN" altLang="en-US" sz="2000" noProof="1"/>
              <a:t>汇票上未记载出票地的，出票人的营业场所、住所或者经常居住地为出票地。</a:t>
            </a:r>
            <a:endParaRPr lang="zh-CN" altLang="en-US" sz="2000" b="1" noProof="1"/>
          </a:p>
          <a:p>
            <a:pPr marL="0" indent="0">
              <a:lnSpc>
                <a:spcPct val="80000"/>
              </a:lnSpc>
              <a:buNone/>
            </a:pPr>
            <a:r>
              <a:rPr lang="en-US" altLang="zh-CN" sz="2000" b="1" noProof="1"/>
              <a:t>《</a:t>
            </a:r>
            <a:r>
              <a:rPr lang="zh-CN" altLang="en-US" sz="2000" b="1" noProof="1"/>
              <a:t>票据法</a:t>
            </a:r>
            <a:r>
              <a:rPr lang="en-US" altLang="zh-CN" sz="2000" b="1" noProof="1"/>
              <a:t>》76</a:t>
            </a:r>
            <a:r>
              <a:rPr lang="zh-CN" altLang="en-US" sz="2000" b="1" noProof="1"/>
              <a:t>、</a:t>
            </a:r>
            <a:r>
              <a:rPr lang="en-US" altLang="zh-CN" sz="2000" b="1" noProof="1"/>
              <a:t>86</a:t>
            </a:r>
            <a:r>
              <a:rPr lang="zh-CN" altLang="en-US" sz="2000" b="1" noProof="1"/>
              <a:t>条</a:t>
            </a:r>
            <a:r>
              <a:rPr lang="zh-CN" altLang="en-US" sz="2000" noProof="1"/>
              <a:t> </a:t>
            </a:r>
          </a:p>
        </p:txBody>
      </p:sp>
      <p:sp>
        <p:nvSpPr>
          <p:cNvPr id="2" name="灯片编号占位符 1">
            <a:extLst>
              <a:ext uri="{FF2B5EF4-FFF2-40B4-BE49-F238E27FC236}">
                <a16:creationId xmlns:a16="http://schemas.microsoft.com/office/drawing/2014/main" id="{877A1EEE-D4F7-4BB8-AC95-A17D63216A3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26</a:t>
            </a:fld>
            <a:endParaRPr lang="zh-CN" altLang="en-US" strike="noStrike" noProof="1">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文本占位符 66562"/>
          <p:cNvSpPr>
            <a:spLocks noGrp="1"/>
          </p:cNvSpPr>
          <p:nvPr>
            <p:ph idx="1"/>
          </p:nvPr>
        </p:nvSpPr>
        <p:spPr>
          <a:xfrm>
            <a:off x="507339" y="230188"/>
            <a:ext cx="8915400" cy="6511131"/>
          </a:xfrm>
        </p:spPr>
        <p:txBody>
          <a:bodyPr>
            <a:normAutofit/>
          </a:bodyPr>
          <a:lstStyle/>
          <a:p>
            <a:pPr marL="0" indent="0">
              <a:lnSpc>
                <a:spcPct val="150000"/>
              </a:lnSpc>
              <a:buNone/>
            </a:pPr>
            <a:r>
              <a:rPr lang="en-US" altLang="zh-CN" sz="2000" b="1" noProof="1"/>
              <a:t>C</a:t>
            </a:r>
            <a:r>
              <a:rPr lang="zh-CN" altLang="en-US" sz="2000" b="1" noProof="1"/>
              <a:t>、任意记载事项：</a:t>
            </a:r>
            <a:endParaRPr lang="zh-CN" altLang="en-US" sz="2000" noProof="1"/>
          </a:p>
          <a:p>
            <a:pPr marL="0" indent="0">
              <a:lnSpc>
                <a:spcPct val="150000"/>
              </a:lnSpc>
              <a:buNone/>
            </a:pPr>
            <a:r>
              <a:rPr lang="zh-CN" altLang="en-US" sz="2000" noProof="1"/>
              <a:t>该事项记载与否，由当事人自行决定，但一经记载，即发生票据法上的效力。</a:t>
            </a:r>
            <a:endParaRPr lang="zh-CN" altLang="en-US" sz="2000" b="1" noProof="1"/>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27-2</a:t>
            </a:r>
            <a:r>
              <a:rPr lang="zh-CN" altLang="en-US" sz="2000" b="1" noProof="1"/>
              <a:t>条</a:t>
            </a:r>
            <a:r>
              <a:rPr lang="zh-CN" altLang="en-US" sz="2000" noProof="1"/>
              <a:t> 出票人在汇票上记载“不得转让”字样的，汇票不得转让。</a:t>
            </a:r>
            <a:endParaRPr lang="zh-CN" altLang="en-US" sz="2000" b="1" noProof="1"/>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34</a:t>
            </a:r>
            <a:r>
              <a:rPr lang="zh-CN" altLang="en-US" sz="2000" b="1" noProof="1"/>
              <a:t>条</a:t>
            </a:r>
            <a:r>
              <a:rPr lang="zh-CN" altLang="en-US" sz="2000" noProof="1"/>
              <a:t> 背书人在汇票上记载“不得转让”字样，其后手再背书转让的，原背书人对后手的被背书人不承担保证责任。</a:t>
            </a:r>
            <a:endParaRPr lang="zh-CN" altLang="en-US" sz="2000" b="1" noProof="1"/>
          </a:p>
          <a:p>
            <a:pPr marL="0" indent="0">
              <a:lnSpc>
                <a:spcPct val="150000"/>
              </a:lnSpc>
              <a:buNone/>
            </a:pPr>
            <a:r>
              <a:rPr lang="en-US" altLang="zh-CN" sz="2000" b="1" noProof="1"/>
              <a:t>D</a:t>
            </a:r>
            <a:r>
              <a:rPr lang="zh-CN" altLang="en-US" sz="2000" b="1" noProof="1"/>
              <a:t>、不具有票据法效力的记载事项</a:t>
            </a:r>
            <a:endParaRPr lang="zh-CN" altLang="en-US" sz="2000" noProof="1"/>
          </a:p>
          <a:p>
            <a:pPr marL="0" indent="0">
              <a:lnSpc>
                <a:spcPct val="150000"/>
              </a:lnSpc>
              <a:buNone/>
            </a:pPr>
            <a:r>
              <a:rPr lang="zh-CN" altLang="en-US" sz="2000" noProof="1"/>
              <a:t>该事项可由当事人自由记载，但记载后不发生票据法上的效力。</a:t>
            </a:r>
            <a:endParaRPr lang="zh-CN" altLang="en-US" sz="2000" b="1" noProof="1"/>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24</a:t>
            </a:r>
            <a:r>
              <a:rPr lang="zh-CN" altLang="en-US" sz="2000" b="1" noProof="1"/>
              <a:t>条</a:t>
            </a:r>
            <a:r>
              <a:rPr lang="zh-CN" altLang="en-US" sz="2000" noProof="1"/>
              <a:t> 汇票上可以记载本法规定事项以外的其他出票事项，但是该记载事项不具有汇票上的效力。</a:t>
            </a:r>
            <a:endParaRPr lang="zh-CN" altLang="en-US" sz="2000" b="1" noProof="1"/>
          </a:p>
          <a:p>
            <a:pPr marL="0" indent="0">
              <a:lnSpc>
                <a:spcPct val="150000"/>
              </a:lnSpc>
              <a:buNone/>
            </a:pPr>
            <a:r>
              <a:rPr lang="zh-CN" altLang="en-US" sz="2000" b="1" noProof="1"/>
              <a:t>出票人于一定金额之外，尚记载现物给付时</a:t>
            </a:r>
            <a:r>
              <a:rPr lang="zh-CN" altLang="en-US" sz="2000" noProof="1"/>
              <a:t>，票据本身并不因之无效，仅现物给付之记载，不生票据法上的效力。出票人对于现物给付，仍负民法上之义务。</a:t>
            </a:r>
          </a:p>
        </p:txBody>
      </p:sp>
      <p:sp>
        <p:nvSpPr>
          <p:cNvPr id="2" name="灯片编号占位符 1">
            <a:extLst>
              <a:ext uri="{FF2B5EF4-FFF2-40B4-BE49-F238E27FC236}">
                <a16:creationId xmlns:a16="http://schemas.microsoft.com/office/drawing/2014/main" id="{77BA12A3-EB30-42FE-A8E3-C7B5AFFA2D42}"/>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27</a:t>
            </a:fld>
            <a:endParaRPr lang="zh-CN" altLang="en-US" strike="noStrike" noProof="1">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文本占位符 65538"/>
          <p:cNvSpPr>
            <a:spLocks noGrp="1"/>
          </p:cNvSpPr>
          <p:nvPr>
            <p:ph idx="1"/>
          </p:nvPr>
        </p:nvSpPr>
        <p:spPr>
          <a:xfrm>
            <a:off x="507339" y="75406"/>
            <a:ext cx="8915400" cy="6743304"/>
          </a:xfrm>
        </p:spPr>
        <p:txBody>
          <a:bodyPr>
            <a:normAutofit fontScale="92500" lnSpcReduction="10000"/>
          </a:bodyPr>
          <a:lstStyle/>
          <a:p>
            <a:pPr marL="0" indent="0">
              <a:lnSpc>
                <a:spcPct val="150000"/>
              </a:lnSpc>
              <a:buNone/>
            </a:pPr>
            <a:r>
              <a:rPr lang="en-US" altLang="zh-CN" sz="2000" b="1" noProof="1"/>
              <a:t>E</a:t>
            </a:r>
            <a:r>
              <a:rPr lang="zh-CN" altLang="en-US" sz="2000" b="1" noProof="1"/>
              <a:t>、无效记载事项</a:t>
            </a:r>
            <a:r>
              <a:rPr lang="en-US" altLang="zh-CN" sz="2000" b="1" noProof="1"/>
              <a:t>/</a:t>
            </a:r>
            <a:r>
              <a:rPr lang="zh-CN" altLang="en-US" sz="2000" b="1" noProof="1"/>
              <a:t>记载无益事项</a:t>
            </a:r>
            <a:endParaRPr lang="zh-CN" altLang="en-US" sz="2000" noProof="1"/>
          </a:p>
          <a:p>
            <a:pPr marL="0" indent="0">
              <a:lnSpc>
                <a:spcPct val="150000"/>
              </a:lnSpc>
              <a:buNone/>
            </a:pPr>
            <a:r>
              <a:rPr lang="zh-CN" altLang="en-US" sz="2000" noProof="1"/>
              <a:t>该事项虽然经当事人记载于票据上，但记载本身不生效力。</a:t>
            </a:r>
            <a:endParaRPr lang="zh-CN" altLang="en-US" sz="2000" b="1" noProof="1"/>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33</a:t>
            </a:r>
            <a:r>
              <a:rPr lang="zh-CN" altLang="en-US" sz="2000" b="1" noProof="1"/>
              <a:t>条  </a:t>
            </a:r>
            <a:r>
              <a:rPr lang="zh-CN" altLang="en-US" sz="2000" noProof="1"/>
              <a:t>背书不得附有条件。背书时附有条件的，所附条件不具有汇票上的效力。</a:t>
            </a:r>
          </a:p>
          <a:p>
            <a:pPr marL="0" indent="0">
              <a:lnSpc>
                <a:spcPct val="150000"/>
              </a:lnSpc>
              <a:buNone/>
            </a:pPr>
            <a:r>
              <a:rPr lang="zh-CN" altLang="en-US" sz="2000" noProof="1"/>
              <a:t>将汇票金额的一部分转让的背书或者将汇票金额分别转让给二人以上的背书无效。</a:t>
            </a:r>
            <a:endParaRPr lang="zh-CN" altLang="en-US" sz="2000" b="1" noProof="1"/>
          </a:p>
          <a:p>
            <a:pPr marL="0" indent="0">
              <a:lnSpc>
                <a:spcPct val="150000"/>
              </a:lnSpc>
              <a:buNone/>
            </a:pPr>
            <a:r>
              <a:rPr lang="en-US" altLang="zh-CN" sz="2000" b="1" noProof="1"/>
              <a:t>F</a:t>
            </a:r>
            <a:r>
              <a:rPr lang="zh-CN" altLang="en-US" sz="2000" b="1" noProof="1"/>
              <a:t>、有害记载事项</a:t>
            </a:r>
            <a:endParaRPr lang="zh-CN" altLang="en-US" sz="2000" noProof="1"/>
          </a:p>
          <a:p>
            <a:pPr marL="0" indent="0">
              <a:lnSpc>
                <a:spcPct val="150000"/>
              </a:lnSpc>
              <a:buNone/>
            </a:pPr>
            <a:r>
              <a:rPr lang="zh-CN" altLang="en-US" sz="2000" noProof="1"/>
              <a:t>该事项一经记载，即使票据无效。</a:t>
            </a:r>
            <a:endParaRPr lang="zh-CN" altLang="en-US" sz="2000" b="1" noProof="1"/>
          </a:p>
          <a:p>
            <a:pPr marL="0" indent="0">
              <a:lnSpc>
                <a:spcPct val="150000"/>
              </a:lnSpc>
              <a:buNone/>
            </a:pPr>
            <a:r>
              <a:rPr lang="zh-CN" altLang="en-US" sz="2000" b="1" noProof="1"/>
              <a:t>例如：</a:t>
            </a:r>
            <a:r>
              <a:rPr lang="zh-CN" altLang="en-US" sz="2000" noProof="1"/>
              <a:t>出票人对支付条件的记载；</a:t>
            </a:r>
            <a:r>
              <a:rPr lang="en-US" altLang="zh-CN" sz="2000" b="1" noProof="1"/>
              <a:t>《</a:t>
            </a:r>
            <a:r>
              <a:rPr lang="zh-CN" altLang="en-US" sz="2000" b="1" noProof="1"/>
              <a:t>票据法</a:t>
            </a:r>
            <a:r>
              <a:rPr lang="en-US" altLang="zh-CN" sz="2000" b="1" noProof="1"/>
              <a:t>》</a:t>
            </a:r>
            <a:r>
              <a:rPr lang="zh-CN" altLang="en-US" sz="2000" noProof="1"/>
              <a:t>第</a:t>
            </a:r>
            <a:r>
              <a:rPr lang="en-US" altLang="zh-CN" sz="2000" noProof="1"/>
              <a:t>8</a:t>
            </a:r>
            <a:r>
              <a:rPr lang="zh-CN" altLang="en-US" sz="2000" noProof="1"/>
              <a:t>条 票据金额以中文大写和数码同时记载，二者必须一致，二者不一致的，票据无效。</a:t>
            </a:r>
            <a:endParaRPr lang="zh-CN" altLang="en-US" sz="2000" b="1" noProof="1"/>
          </a:p>
          <a:p>
            <a:pPr marL="0" indent="0">
              <a:lnSpc>
                <a:spcPct val="150000"/>
              </a:lnSpc>
              <a:buNone/>
            </a:pPr>
            <a:r>
              <a:rPr lang="zh-CN" altLang="en-US" sz="2000" b="1" noProof="1"/>
              <a:t>台湾地区</a:t>
            </a: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7</a:t>
            </a:r>
            <a:r>
              <a:rPr lang="zh-CN" altLang="en-US" sz="2000" b="1" noProof="1"/>
              <a:t>条</a:t>
            </a:r>
            <a:r>
              <a:rPr lang="zh-CN" altLang="en-US" sz="2000" noProof="1"/>
              <a:t>：票据上记载之文字与号码不符时，以文字为准。</a:t>
            </a:r>
            <a:endParaRPr lang="zh-CN" altLang="en-US" sz="2000" b="1" noProof="1"/>
          </a:p>
          <a:p>
            <a:pPr marL="0" indent="0">
              <a:lnSpc>
                <a:spcPct val="150000"/>
              </a:lnSpc>
              <a:buNone/>
            </a:pPr>
            <a:r>
              <a:rPr lang="zh-CN" altLang="en-US" sz="2000" b="1" noProof="1"/>
              <a:t>台湾地区民法第</a:t>
            </a:r>
            <a:r>
              <a:rPr lang="en-US" altLang="zh-CN" sz="2000" b="1" noProof="1"/>
              <a:t>4</a:t>
            </a:r>
            <a:r>
              <a:rPr lang="zh-CN" altLang="en-US" sz="2000" b="1" noProof="1"/>
              <a:t>条</a:t>
            </a:r>
            <a:r>
              <a:rPr lang="zh-CN" altLang="en-US" sz="2000" noProof="1"/>
              <a:t>文字为准；</a:t>
            </a:r>
            <a:r>
              <a:rPr lang="zh-CN" altLang="en-US" sz="2000" b="1" noProof="1"/>
              <a:t>第</a:t>
            </a:r>
            <a:r>
              <a:rPr lang="en-US" altLang="zh-CN" sz="2000" b="1" noProof="1"/>
              <a:t>5</a:t>
            </a:r>
            <a:r>
              <a:rPr lang="zh-CN" altLang="en-US" sz="2000" b="1" noProof="1"/>
              <a:t>条</a:t>
            </a:r>
            <a:r>
              <a:rPr lang="zh-CN" altLang="en-US" sz="2000" noProof="1"/>
              <a:t>多次出现最低额为准。</a:t>
            </a:r>
          </a:p>
          <a:p>
            <a:pPr marL="0" indent="0">
              <a:lnSpc>
                <a:spcPct val="150000"/>
              </a:lnSpc>
              <a:buNone/>
            </a:pPr>
            <a:r>
              <a:rPr lang="zh-CN" altLang="en-US" sz="2000" noProof="1"/>
              <a:t>就票据金额之记载，常有使用</a:t>
            </a:r>
            <a:r>
              <a:rPr lang="zh-CN" altLang="en-US" sz="2000" b="1" noProof="1"/>
              <a:t>票据防改机或压纹器</a:t>
            </a:r>
            <a:r>
              <a:rPr lang="zh-CN" altLang="en-US" sz="2000" noProof="1"/>
              <a:t>者，应有效，并且效力优先。</a:t>
            </a:r>
            <a:endParaRPr lang="zh-CN" altLang="en-US" sz="2000" b="1" noProof="1"/>
          </a:p>
          <a:p>
            <a:pPr marL="0" indent="0">
              <a:lnSpc>
                <a:spcPct val="150000"/>
              </a:lnSpc>
              <a:buNone/>
            </a:pPr>
            <a:r>
              <a:rPr lang="en-US" altLang="zh-CN" sz="2000" b="1" noProof="1"/>
              <a:t>④</a:t>
            </a:r>
            <a:r>
              <a:rPr lang="zh-CN" altLang="en-US" sz="2000" b="1" noProof="1"/>
              <a:t>票据之交付</a:t>
            </a:r>
          </a:p>
        </p:txBody>
      </p:sp>
      <p:sp>
        <p:nvSpPr>
          <p:cNvPr id="2" name="灯片编号占位符 1">
            <a:extLst>
              <a:ext uri="{FF2B5EF4-FFF2-40B4-BE49-F238E27FC236}">
                <a16:creationId xmlns:a16="http://schemas.microsoft.com/office/drawing/2014/main" id="{10BE481E-8A8B-4FA1-B4CB-FC2B5CA8F8C4}"/>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28</a:t>
            </a:fld>
            <a:endParaRPr lang="zh-CN" altLang="en-US" strike="noStrike" noProof="1">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文本占位符 51202"/>
          <p:cNvSpPr>
            <a:spLocks noGrp="1"/>
          </p:cNvSpPr>
          <p:nvPr>
            <p:ph idx="1"/>
          </p:nvPr>
        </p:nvSpPr>
        <p:spPr>
          <a:xfrm>
            <a:off x="495300" y="230188"/>
            <a:ext cx="8915400" cy="6120739"/>
          </a:xfrm>
        </p:spPr>
        <p:txBody>
          <a:bodyPr>
            <a:normAutofit/>
          </a:bodyPr>
          <a:lstStyle/>
          <a:p>
            <a:pPr marL="0" indent="0">
              <a:lnSpc>
                <a:spcPct val="150000"/>
              </a:lnSpc>
              <a:buNone/>
            </a:pPr>
            <a:r>
              <a:rPr lang="en-US" altLang="zh-CN" sz="2400" b="1" noProof="1">
                <a:solidFill>
                  <a:srgbClr val="C00000"/>
                </a:solidFill>
              </a:rPr>
              <a:t>7</a:t>
            </a:r>
            <a:r>
              <a:rPr lang="zh-CN" altLang="en-US" sz="2400" b="1" noProof="1">
                <a:solidFill>
                  <a:srgbClr val="C00000"/>
                </a:solidFill>
              </a:rPr>
              <a:t>、票据行为之代理</a:t>
            </a:r>
            <a:r>
              <a:rPr lang="zh-CN" altLang="en-US" sz="2400" noProof="1">
                <a:solidFill>
                  <a:srgbClr val="C00000"/>
                </a:solidFill>
              </a:rPr>
              <a:t>（简称票据代理）</a:t>
            </a:r>
            <a:endParaRPr lang="zh-CN" altLang="en-US" sz="2400" b="1" noProof="1">
              <a:solidFill>
                <a:srgbClr val="C00000"/>
              </a:solidFill>
            </a:endParaRPr>
          </a:p>
          <a:p>
            <a:pPr marL="0" indent="0">
              <a:lnSpc>
                <a:spcPct val="150000"/>
              </a:lnSpc>
              <a:buNone/>
            </a:pPr>
            <a:r>
              <a:rPr lang="zh-CN" altLang="en-US" sz="2000" b="1" noProof="1"/>
              <a:t>（</a:t>
            </a:r>
            <a:r>
              <a:rPr lang="en-US" altLang="zh-CN" sz="2000" b="1" noProof="1"/>
              <a:t>1</a:t>
            </a:r>
            <a:r>
              <a:rPr lang="zh-CN" altLang="en-US" sz="2000" b="1" noProof="1"/>
              <a:t>）票据行为代理的要件</a:t>
            </a:r>
            <a:endParaRPr lang="zh-CN" altLang="en-US" sz="2000" noProof="1"/>
          </a:p>
          <a:p>
            <a:pPr marL="0" indent="0">
              <a:lnSpc>
                <a:spcPct val="150000"/>
              </a:lnSpc>
              <a:buNone/>
            </a:pPr>
            <a:r>
              <a:rPr lang="en-US" altLang="zh-CN" sz="2000" noProof="1"/>
              <a:t>①</a:t>
            </a:r>
            <a:r>
              <a:rPr lang="zh-CN" altLang="en-US" sz="2000" noProof="1"/>
              <a:t>明示本人（被代理人）</a:t>
            </a:r>
          </a:p>
          <a:p>
            <a:pPr marL="0" indent="0">
              <a:lnSpc>
                <a:spcPct val="150000"/>
              </a:lnSpc>
              <a:buNone/>
            </a:pPr>
            <a:r>
              <a:rPr lang="en-US" altLang="zh-CN" sz="2000" noProof="1"/>
              <a:t>②</a:t>
            </a:r>
            <a:r>
              <a:rPr lang="zh-CN" altLang="en-US" sz="2000" noProof="1"/>
              <a:t>表明代理的意思  </a:t>
            </a: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5-1</a:t>
            </a:r>
            <a:r>
              <a:rPr lang="zh-CN" altLang="en-US" sz="2000" b="1" noProof="1"/>
              <a:t>条</a:t>
            </a:r>
            <a:r>
              <a:rPr lang="zh-CN" altLang="en-US" sz="2000" noProof="1"/>
              <a:t> 票据当事人可以委托其代理人在票据上签章，并应当在票据上表明其代理关系。 </a:t>
            </a:r>
          </a:p>
          <a:p>
            <a:pPr marL="0" indent="0">
              <a:lnSpc>
                <a:spcPct val="150000"/>
              </a:lnSpc>
              <a:buNone/>
            </a:pPr>
            <a:r>
              <a:rPr lang="en-US" altLang="zh-CN" sz="2000" noProof="1"/>
              <a:t>③</a:t>
            </a:r>
            <a:r>
              <a:rPr lang="zh-CN" altLang="en-US" sz="2000" noProof="1"/>
              <a:t>代理人须签章  如果代理人的行为得到了本人的授权，而票据上欠缺代理人的签章，则票据代理不成立，本人直接负责票据法上的责任。</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）无权代理和越权代理</a:t>
            </a:r>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5-2</a:t>
            </a:r>
            <a:r>
              <a:rPr lang="zh-CN" altLang="en-US" sz="2000" b="1" noProof="1"/>
              <a:t>条</a:t>
            </a:r>
            <a:r>
              <a:rPr lang="zh-CN" altLang="en-US" sz="2000" noProof="1"/>
              <a:t>没有代理权而以代理人名义在票据上签章的，应当由签章人承担票据责任；代理人超越代理权限的，应当就其超越权限的部分承担票据责任。 </a:t>
            </a:r>
          </a:p>
        </p:txBody>
      </p:sp>
      <p:sp>
        <p:nvSpPr>
          <p:cNvPr id="2" name="灯片编号占位符 1">
            <a:extLst>
              <a:ext uri="{FF2B5EF4-FFF2-40B4-BE49-F238E27FC236}">
                <a16:creationId xmlns:a16="http://schemas.microsoft.com/office/drawing/2014/main" id="{10D90F2A-E517-4D1B-B8A8-C83C9D53306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29</a:t>
            </a:fld>
            <a:endParaRPr lang="zh-CN" altLang="en-US" strike="noStrike" noProof="1">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占位符 21506"/>
          <p:cNvSpPr>
            <a:spLocks noGrp="1"/>
          </p:cNvSpPr>
          <p:nvPr>
            <p:ph idx="1"/>
          </p:nvPr>
        </p:nvSpPr>
        <p:spPr>
          <a:xfrm>
            <a:off x="428229" y="-3704"/>
            <a:ext cx="8915400" cy="6786298"/>
          </a:xfrm>
        </p:spPr>
        <p:txBody>
          <a:bodyPr/>
          <a:lstStyle/>
          <a:p>
            <a:pPr algn="ctr">
              <a:lnSpc>
                <a:spcPct val="80000"/>
              </a:lnSpc>
            </a:pPr>
            <a:r>
              <a:rPr lang="zh-CN" altLang="en-US" sz="3900" b="1" noProof="1"/>
              <a:t>第二讲 汇票</a:t>
            </a:r>
          </a:p>
          <a:p>
            <a:pPr>
              <a:lnSpc>
                <a:spcPct val="80000"/>
              </a:lnSpc>
            </a:pPr>
            <a:r>
              <a:rPr lang="zh-CN" altLang="en-US" sz="3900" b="1" noProof="1"/>
              <a:t>一、汇票概述</a:t>
            </a:r>
          </a:p>
          <a:p>
            <a:pPr>
              <a:lnSpc>
                <a:spcPct val="80000"/>
              </a:lnSpc>
            </a:pPr>
            <a:r>
              <a:rPr lang="zh-CN" altLang="en-US" sz="3900" b="1" noProof="1"/>
              <a:t>二、出票</a:t>
            </a:r>
          </a:p>
          <a:p>
            <a:pPr>
              <a:lnSpc>
                <a:spcPct val="80000"/>
              </a:lnSpc>
            </a:pPr>
            <a:r>
              <a:rPr lang="zh-CN" altLang="en-US" sz="3900" b="1" noProof="1"/>
              <a:t>三、背书</a:t>
            </a:r>
          </a:p>
          <a:p>
            <a:pPr>
              <a:lnSpc>
                <a:spcPct val="80000"/>
              </a:lnSpc>
            </a:pPr>
            <a:r>
              <a:rPr lang="zh-CN" altLang="en-US" sz="3900" b="1" noProof="1"/>
              <a:t>四、承兑</a:t>
            </a:r>
          </a:p>
          <a:p>
            <a:pPr>
              <a:lnSpc>
                <a:spcPct val="80000"/>
              </a:lnSpc>
            </a:pPr>
            <a:r>
              <a:rPr lang="zh-CN" altLang="en-US" sz="3900" b="1" noProof="1"/>
              <a:t>五、保证</a:t>
            </a:r>
          </a:p>
          <a:p>
            <a:pPr>
              <a:lnSpc>
                <a:spcPct val="80000"/>
              </a:lnSpc>
            </a:pPr>
            <a:r>
              <a:rPr lang="zh-CN" altLang="en-US" sz="3900" b="1" noProof="1"/>
              <a:t>六、付款</a:t>
            </a:r>
          </a:p>
          <a:p>
            <a:pPr>
              <a:lnSpc>
                <a:spcPct val="80000"/>
              </a:lnSpc>
            </a:pPr>
            <a:r>
              <a:rPr lang="zh-CN" altLang="en-US" sz="3900" b="1" noProof="1"/>
              <a:t>七、追索权</a:t>
            </a:r>
          </a:p>
          <a:p>
            <a:pPr>
              <a:lnSpc>
                <a:spcPct val="80000"/>
              </a:lnSpc>
            </a:pPr>
            <a:endParaRPr lang="zh-CN" altLang="en-US" sz="3900" b="1" noProof="1"/>
          </a:p>
          <a:p>
            <a:pPr algn="ctr">
              <a:lnSpc>
                <a:spcPct val="80000"/>
              </a:lnSpc>
            </a:pPr>
            <a:r>
              <a:rPr lang="zh-CN" altLang="en-US" sz="3900" b="1" noProof="1"/>
              <a:t>第三讲 本票</a:t>
            </a:r>
          </a:p>
          <a:p>
            <a:pPr algn="ctr">
              <a:lnSpc>
                <a:spcPct val="80000"/>
              </a:lnSpc>
            </a:pPr>
            <a:r>
              <a:rPr lang="zh-CN" altLang="en-US" sz="3900" b="1" noProof="1"/>
              <a:t>第四讲 支票</a:t>
            </a:r>
          </a:p>
          <a:p>
            <a:pPr>
              <a:lnSpc>
                <a:spcPct val="80000"/>
              </a:lnSpc>
            </a:pPr>
            <a:endParaRPr lang="zh-CN" altLang="en-US" sz="3900" b="1" noProof="1"/>
          </a:p>
        </p:txBody>
      </p:sp>
      <p:sp>
        <p:nvSpPr>
          <p:cNvPr id="2" name="灯片编号占位符 1">
            <a:extLst>
              <a:ext uri="{FF2B5EF4-FFF2-40B4-BE49-F238E27FC236}">
                <a16:creationId xmlns:a16="http://schemas.microsoft.com/office/drawing/2014/main" id="{65A29BF4-DB59-4D6A-BA74-C6EBD2E7F61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a:t>
            </a:fld>
            <a:endParaRPr lang="zh-CN" altLang="en-US" strike="noStrike" noProof="1">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文本占位符 62466"/>
          <p:cNvSpPr>
            <a:spLocks noGrp="1"/>
          </p:cNvSpPr>
          <p:nvPr>
            <p:ph idx="1"/>
          </p:nvPr>
        </p:nvSpPr>
        <p:spPr>
          <a:xfrm>
            <a:off x="495300" y="309298"/>
            <a:ext cx="8915400" cy="6041629"/>
          </a:xfrm>
        </p:spPr>
        <p:txBody>
          <a:bodyPr>
            <a:normAutofit/>
          </a:bodyPr>
          <a:lstStyle/>
          <a:p>
            <a:pPr marL="0" indent="0">
              <a:lnSpc>
                <a:spcPct val="150000"/>
              </a:lnSpc>
              <a:buNone/>
            </a:pPr>
            <a:r>
              <a:rPr lang="zh-CN" altLang="en-US" b="1" noProof="1"/>
              <a:t>五、票据权利</a:t>
            </a:r>
          </a:p>
          <a:p>
            <a:pPr marL="0" indent="0">
              <a:lnSpc>
                <a:spcPct val="150000"/>
              </a:lnSpc>
              <a:buNone/>
            </a:pPr>
            <a:r>
              <a:rPr lang="zh-CN" altLang="en-US" sz="2400" b="1" noProof="1">
                <a:solidFill>
                  <a:srgbClr val="C00000"/>
                </a:solidFill>
              </a:rPr>
              <a:t>（一）票据权利的概念</a:t>
            </a:r>
          </a:p>
          <a:p>
            <a:pPr marL="0" indent="0">
              <a:lnSpc>
                <a:spcPct val="150000"/>
              </a:lnSpc>
              <a:buNone/>
            </a:pPr>
            <a:r>
              <a:rPr lang="en-US" altLang="zh-CN" sz="2000" b="1" noProof="1">
                <a:solidFill>
                  <a:srgbClr val="C00000"/>
                </a:solidFill>
              </a:rPr>
              <a:t>1</a:t>
            </a:r>
            <a:r>
              <a:rPr lang="zh-CN" altLang="en-US" sz="2000" b="1" noProof="1">
                <a:solidFill>
                  <a:srgbClr val="C00000"/>
                </a:solidFill>
              </a:rPr>
              <a:t>、概念</a:t>
            </a:r>
            <a:endParaRPr lang="en-US" altLang="zh-CN" sz="2000" b="1" noProof="1">
              <a:solidFill>
                <a:srgbClr val="C00000"/>
              </a:solidFill>
            </a:endParaRPr>
          </a:p>
          <a:p>
            <a:pPr marL="0" indent="0">
              <a:lnSpc>
                <a:spcPct val="150000"/>
              </a:lnSpc>
              <a:buNone/>
            </a:pPr>
            <a:r>
              <a:rPr lang="zh-CN" altLang="en-US" sz="2000" noProof="1"/>
              <a:t>票据权利，是持票人为取得票据金额而凭票据所享有的权利。</a:t>
            </a:r>
            <a:endParaRPr lang="zh-CN" altLang="en-US" sz="2000" b="1" noProof="1"/>
          </a:p>
          <a:p>
            <a:pPr marL="0" indent="0">
              <a:lnSpc>
                <a:spcPct val="150000"/>
              </a:lnSpc>
              <a:buNone/>
            </a:pPr>
            <a:r>
              <a:rPr lang="en-US" altLang="zh-CN" sz="2000" b="1" noProof="1">
                <a:solidFill>
                  <a:srgbClr val="C00000"/>
                </a:solidFill>
              </a:rPr>
              <a:t>2</a:t>
            </a:r>
            <a:r>
              <a:rPr lang="zh-CN" altLang="en-US" sz="2000" b="1" noProof="1">
                <a:solidFill>
                  <a:srgbClr val="C00000"/>
                </a:solidFill>
              </a:rPr>
              <a:t>、要件</a:t>
            </a:r>
            <a:endParaRPr lang="zh-CN" altLang="en-US" sz="2000" noProof="1">
              <a:solidFill>
                <a:srgbClr val="C00000"/>
              </a:solidFill>
            </a:endParaRPr>
          </a:p>
          <a:p>
            <a:pPr marL="0" indent="0">
              <a:lnSpc>
                <a:spcPct val="150000"/>
              </a:lnSpc>
              <a:buNone/>
            </a:pPr>
            <a:r>
              <a:rPr lang="zh-CN" altLang="en-US" sz="2000" noProof="1"/>
              <a:t>（</a:t>
            </a:r>
            <a:r>
              <a:rPr lang="en-US" altLang="zh-CN" sz="2000" noProof="1"/>
              <a:t>1</a:t>
            </a:r>
            <a:r>
              <a:rPr lang="zh-CN" altLang="en-US" sz="2000" noProof="1"/>
              <a:t>）票据权利者，乃为直接达到支付票据金额为目的所赋予之权利。金钱给付请求权</a:t>
            </a:r>
          </a:p>
          <a:p>
            <a:pPr marL="0" indent="0">
              <a:lnSpc>
                <a:spcPct val="150000"/>
              </a:lnSpc>
              <a:buNone/>
            </a:pPr>
            <a:r>
              <a:rPr lang="zh-CN" altLang="en-US" sz="2000" noProof="1"/>
              <a:t>（</a:t>
            </a:r>
            <a:r>
              <a:rPr lang="en-US" altLang="zh-CN" sz="2000" noProof="1"/>
              <a:t>2</a:t>
            </a:r>
            <a:r>
              <a:rPr lang="zh-CN" altLang="en-US" sz="2000" noProof="1"/>
              <a:t>）票据权利者，乃依票据始得行使之权利。</a:t>
            </a:r>
          </a:p>
          <a:p>
            <a:pPr marL="0" indent="0">
              <a:lnSpc>
                <a:spcPct val="150000"/>
              </a:lnSpc>
              <a:buNone/>
            </a:pPr>
            <a:r>
              <a:rPr lang="zh-CN" altLang="en-US" sz="2000" noProof="1"/>
              <a:t>（</a:t>
            </a:r>
            <a:r>
              <a:rPr lang="en-US" altLang="zh-CN" sz="2000" noProof="1"/>
              <a:t>3</a:t>
            </a:r>
            <a:r>
              <a:rPr lang="zh-CN" altLang="en-US" sz="2000" noProof="1"/>
              <a:t>）票据权利者，系对票据行为之关系人所得行使之权利。</a:t>
            </a:r>
          </a:p>
        </p:txBody>
      </p:sp>
      <p:sp>
        <p:nvSpPr>
          <p:cNvPr id="2" name="灯片编号占位符 1">
            <a:extLst>
              <a:ext uri="{FF2B5EF4-FFF2-40B4-BE49-F238E27FC236}">
                <a16:creationId xmlns:a16="http://schemas.microsoft.com/office/drawing/2014/main" id="{F5BEDA61-F0EF-45F8-B885-4659015548C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30</a:t>
            </a:fld>
            <a:endParaRPr lang="zh-CN" altLang="en-US" strike="noStrike" noProof="1">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占位符 61442"/>
          <p:cNvSpPr>
            <a:spLocks noGrp="1"/>
          </p:cNvSpPr>
          <p:nvPr>
            <p:ph idx="1"/>
          </p:nvPr>
        </p:nvSpPr>
        <p:spPr>
          <a:xfrm>
            <a:off x="495300" y="152798"/>
            <a:ext cx="8915400" cy="6552406"/>
          </a:xfrm>
        </p:spPr>
        <p:txBody>
          <a:bodyPr>
            <a:normAutofit/>
          </a:bodyPr>
          <a:lstStyle/>
          <a:p>
            <a:pPr marL="0" indent="0">
              <a:lnSpc>
                <a:spcPct val="150000"/>
              </a:lnSpc>
              <a:buNone/>
            </a:pPr>
            <a:r>
              <a:rPr lang="zh-CN" altLang="en-US" sz="2400" b="1" noProof="1">
                <a:solidFill>
                  <a:srgbClr val="C00000"/>
                </a:solidFill>
              </a:rPr>
              <a:t>（二）票据权利的分类</a:t>
            </a:r>
          </a:p>
          <a:p>
            <a:pPr marL="0" indent="0">
              <a:lnSpc>
                <a:spcPct val="150000"/>
              </a:lnSpc>
              <a:buNone/>
            </a:pPr>
            <a:r>
              <a:rPr lang="en-US" altLang="zh-CN" sz="2000" b="1" noProof="1"/>
              <a:t>1</a:t>
            </a:r>
            <a:r>
              <a:rPr lang="zh-CN" altLang="en-US" sz="2000" b="1" noProof="1"/>
              <a:t>、第一次请求权</a:t>
            </a:r>
            <a:r>
              <a:rPr lang="en-US" altLang="zh-CN" sz="2000" b="1" noProof="1">
                <a:latin typeface="Arial" panose="020B0604020202020204" pitchFamily="34" charset="0"/>
              </a:rPr>
              <a:t>——</a:t>
            </a:r>
            <a:r>
              <a:rPr lang="zh-CN" altLang="en-US" sz="2000" b="1" noProof="1"/>
              <a:t>付款请求权</a:t>
            </a:r>
            <a:endParaRPr lang="zh-CN" altLang="en-US" sz="2000" noProof="1"/>
          </a:p>
          <a:p>
            <a:pPr marL="0" indent="0">
              <a:lnSpc>
                <a:spcPct val="150000"/>
              </a:lnSpc>
              <a:buNone/>
            </a:pPr>
            <a:r>
              <a:rPr lang="zh-CN" altLang="en-US" sz="2000" noProof="1"/>
              <a:t>持票人向票据主债务人或其他付款义务人请求支付票据金额的权利。</a:t>
            </a:r>
            <a:endParaRPr lang="zh-CN" altLang="en-US" sz="2000" b="1" noProof="1"/>
          </a:p>
          <a:p>
            <a:pPr marL="0" indent="0">
              <a:lnSpc>
                <a:spcPct val="150000"/>
              </a:lnSpc>
              <a:buNone/>
            </a:pPr>
            <a:r>
              <a:rPr lang="en-US" altLang="zh-CN" sz="2000" b="1" noProof="1"/>
              <a:t>2</a:t>
            </a:r>
            <a:r>
              <a:rPr lang="zh-CN" altLang="en-US" sz="2000" b="1" noProof="1"/>
              <a:t>、第二次请求权</a:t>
            </a:r>
            <a:r>
              <a:rPr lang="en-US" altLang="zh-CN" sz="2000" b="1" noProof="1">
                <a:latin typeface="Arial" panose="020B0604020202020204" pitchFamily="34" charset="0"/>
              </a:rPr>
              <a:t>——</a:t>
            </a:r>
            <a:r>
              <a:rPr lang="zh-CN" altLang="en-US" sz="2000" b="1" noProof="1"/>
              <a:t>追索权</a:t>
            </a:r>
            <a:endParaRPr lang="zh-CN" altLang="en-US" sz="2000" noProof="1"/>
          </a:p>
          <a:p>
            <a:pPr marL="0" indent="0">
              <a:lnSpc>
                <a:spcPct val="150000"/>
              </a:lnSpc>
              <a:buNone/>
            </a:pPr>
            <a:r>
              <a:rPr lang="zh-CN" altLang="en-US" sz="2000" noProof="1"/>
              <a:t>出票人行使付款请求权遭到拒绝或有其他法定原因时，向其前手请求偿还被拒绝的评价金额及其他法定款项的权利。</a:t>
            </a:r>
            <a:endParaRPr lang="zh-CN" altLang="en-US" sz="2000" b="1" noProof="1"/>
          </a:p>
          <a:p>
            <a:pPr marL="0" indent="0">
              <a:lnSpc>
                <a:spcPct val="150000"/>
              </a:lnSpc>
              <a:buNone/>
            </a:pPr>
            <a:r>
              <a:rPr lang="en-US" altLang="zh-CN" sz="2000" b="1" noProof="1"/>
              <a:t>3</a:t>
            </a:r>
            <a:r>
              <a:rPr lang="zh-CN" altLang="en-US" sz="2000" b="1" noProof="1"/>
              <a:t>、辅助性票据权利</a:t>
            </a:r>
            <a:r>
              <a:rPr lang="zh-CN" altLang="en-US" sz="2000" noProof="1"/>
              <a:t>：指与支付票面金额的目的直接相关但起辅助作用的权利。如持票人对参加承兑人、参加付款人的付款请求权等。</a:t>
            </a:r>
          </a:p>
        </p:txBody>
      </p:sp>
      <p:sp>
        <p:nvSpPr>
          <p:cNvPr id="2" name="灯片编号占位符 1">
            <a:extLst>
              <a:ext uri="{FF2B5EF4-FFF2-40B4-BE49-F238E27FC236}">
                <a16:creationId xmlns:a16="http://schemas.microsoft.com/office/drawing/2014/main" id="{3BE39D51-C6FC-4CC3-BBF4-23F513CB4B44}"/>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31</a:t>
            </a:fld>
            <a:endParaRPr lang="zh-CN" altLang="en-US" strike="noStrike" noProof="1">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文本占位符 59394"/>
          <p:cNvSpPr>
            <a:spLocks noGrp="1"/>
          </p:cNvSpPr>
          <p:nvPr>
            <p:ph idx="1"/>
          </p:nvPr>
        </p:nvSpPr>
        <p:spPr>
          <a:xfrm>
            <a:off x="495300" y="152798"/>
            <a:ext cx="8915400" cy="6552406"/>
          </a:xfrm>
        </p:spPr>
        <p:txBody>
          <a:bodyPr>
            <a:normAutofit/>
          </a:bodyPr>
          <a:lstStyle/>
          <a:p>
            <a:pPr marL="0" indent="0">
              <a:lnSpc>
                <a:spcPct val="90000"/>
              </a:lnSpc>
              <a:buNone/>
            </a:pPr>
            <a:r>
              <a:rPr lang="zh-CN" altLang="en-US" sz="2400" b="1" noProof="1">
                <a:solidFill>
                  <a:srgbClr val="C00000"/>
                </a:solidFill>
              </a:rPr>
              <a:t>（三）票据权利的取得</a:t>
            </a:r>
          </a:p>
          <a:p>
            <a:pPr marL="0" indent="0">
              <a:lnSpc>
                <a:spcPct val="90000"/>
              </a:lnSpc>
              <a:buNone/>
            </a:pPr>
            <a:r>
              <a:rPr lang="en-US" altLang="zh-CN" sz="2000" b="1" noProof="1"/>
              <a:t>1</a:t>
            </a:r>
            <a:r>
              <a:rPr lang="zh-CN" altLang="en-US" sz="2000" b="1" noProof="1"/>
              <a:t>、票据权利取得的要件</a:t>
            </a:r>
          </a:p>
          <a:p>
            <a:pPr marL="0" indent="0">
              <a:lnSpc>
                <a:spcPct val="90000"/>
              </a:lnSpc>
              <a:buNone/>
            </a:pPr>
            <a:r>
              <a:rPr lang="zh-CN" altLang="en-US" sz="2000" b="1" noProof="1"/>
              <a:t>（</a:t>
            </a:r>
            <a:r>
              <a:rPr lang="en-US" altLang="zh-CN" sz="2000" b="1" noProof="1"/>
              <a:t>1</a:t>
            </a:r>
            <a:r>
              <a:rPr lang="zh-CN" altLang="en-US" sz="2000" b="1" noProof="1"/>
              <a:t>）持票人取得票据须给付对价及其例外</a:t>
            </a:r>
          </a:p>
          <a:p>
            <a:pPr marL="0" indent="0">
              <a:lnSpc>
                <a:spcPct val="9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10-2</a:t>
            </a:r>
            <a:r>
              <a:rPr lang="zh-CN" altLang="en-US" sz="2000" b="1" noProof="1"/>
              <a:t>条</a:t>
            </a:r>
            <a:r>
              <a:rPr lang="zh-CN" altLang="en-US" sz="2000" noProof="1"/>
              <a:t> 票据的取得，必须给付对价，即应当给付票据双方当事人认可的相对应的代价。 </a:t>
            </a:r>
            <a:endParaRPr lang="zh-CN" altLang="en-US" sz="2000" b="1" noProof="1"/>
          </a:p>
          <a:p>
            <a:pPr marL="0" indent="0">
              <a:lnSpc>
                <a:spcPct val="9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11</a:t>
            </a:r>
            <a:r>
              <a:rPr lang="zh-CN" altLang="en-US" sz="2000" b="1" noProof="1"/>
              <a:t>条</a:t>
            </a:r>
            <a:r>
              <a:rPr lang="zh-CN" altLang="en-US" sz="2000" noProof="1"/>
              <a:t> 因税收、继承、赠与可以依法无偿取得票据的，不受给付对价的限制。但是，所享有的票据权利不得优于其前手的权利。</a:t>
            </a:r>
            <a:endParaRPr lang="zh-CN" altLang="en-US" sz="2000" b="1" noProof="1"/>
          </a:p>
          <a:p>
            <a:pPr marL="0" indent="0">
              <a:lnSpc>
                <a:spcPct val="90000"/>
              </a:lnSpc>
              <a:buNone/>
            </a:pPr>
            <a:r>
              <a:rPr lang="zh-CN" altLang="en-US" sz="2000" b="1" noProof="1"/>
              <a:t>（</a:t>
            </a:r>
            <a:r>
              <a:rPr lang="en-US" altLang="zh-CN" sz="2000" b="1" noProof="1"/>
              <a:t>2</a:t>
            </a:r>
            <a:r>
              <a:rPr lang="zh-CN" altLang="en-US" sz="2000" b="1" noProof="1"/>
              <a:t>）持票人取得票据的手段应合法</a:t>
            </a:r>
          </a:p>
          <a:p>
            <a:pPr marL="0" indent="0">
              <a:lnSpc>
                <a:spcPct val="9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12</a:t>
            </a:r>
            <a:r>
              <a:rPr lang="zh-CN" altLang="en-US" sz="2000" b="1" noProof="1"/>
              <a:t>条</a:t>
            </a:r>
            <a:r>
              <a:rPr lang="zh-CN" altLang="en-US" sz="2000" noProof="1"/>
              <a:t> 以欺诈、偷盗或者胁迫等手段取得票据的，或者明知有前列情形，出于恶意取得票据的，不得享有票据权利。 </a:t>
            </a:r>
          </a:p>
          <a:p>
            <a:pPr marL="0" indent="0">
              <a:lnSpc>
                <a:spcPct val="90000"/>
              </a:lnSpc>
              <a:buNone/>
            </a:pPr>
            <a:r>
              <a:rPr lang="zh-CN" altLang="en-US" sz="2000" noProof="1"/>
              <a:t>持票人因重大过失取得不符合本法规定的票据的，也不得享有票据权利。</a:t>
            </a:r>
            <a:endParaRPr lang="zh-CN" altLang="en-US" sz="2000" b="1" noProof="1"/>
          </a:p>
          <a:p>
            <a:pPr marL="0" indent="0">
              <a:lnSpc>
                <a:spcPct val="90000"/>
              </a:lnSpc>
              <a:buNone/>
            </a:pPr>
            <a:r>
              <a:rPr lang="zh-CN" altLang="en-US" sz="2000" b="1" noProof="1"/>
              <a:t>（</a:t>
            </a:r>
            <a:r>
              <a:rPr lang="en-US" altLang="zh-CN" sz="2000" b="1" noProof="1"/>
              <a:t>3</a:t>
            </a:r>
            <a:r>
              <a:rPr lang="zh-CN" altLang="en-US" sz="2000" b="1" noProof="1"/>
              <a:t>）持票人取得票据时不知悉或不能知悉票据上的瑕疵</a:t>
            </a:r>
          </a:p>
        </p:txBody>
      </p:sp>
      <p:sp>
        <p:nvSpPr>
          <p:cNvPr id="2" name="灯片编号占位符 1">
            <a:extLst>
              <a:ext uri="{FF2B5EF4-FFF2-40B4-BE49-F238E27FC236}">
                <a16:creationId xmlns:a16="http://schemas.microsoft.com/office/drawing/2014/main" id="{4B092DDC-8775-4C64-AE86-CF29CFB7F60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32</a:t>
            </a:fld>
            <a:endParaRPr lang="zh-CN" altLang="en-US" strike="noStrike" noProof="1">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文本占位符 60418"/>
          <p:cNvSpPr>
            <a:spLocks noGrp="1"/>
          </p:cNvSpPr>
          <p:nvPr>
            <p:ph idx="1"/>
          </p:nvPr>
        </p:nvSpPr>
        <p:spPr>
          <a:xfrm>
            <a:off x="495300" y="230187"/>
            <a:ext cx="8915400" cy="6631517"/>
          </a:xfrm>
        </p:spPr>
        <p:txBody>
          <a:bodyPr>
            <a:normAutofit/>
          </a:bodyPr>
          <a:lstStyle/>
          <a:p>
            <a:pPr marL="0" indent="0">
              <a:lnSpc>
                <a:spcPct val="150000"/>
              </a:lnSpc>
              <a:buNone/>
            </a:pPr>
            <a:r>
              <a:rPr lang="en-US" altLang="zh-CN" sz="2000" b="1" noProof="1"/>
              <a:t>2</a:t>
            </a:r>
            <a:r>
              <a:rPr lang="zh-CN" altLang="en-US" sz="2000" b="1" noProof="1"/>
              <a:t>、票据权利的取得方式</a:t>
            </a:r>
            <a:endParaRPr lang="zh-CN" altLang="en-US" sz="2000" noProof="1"/>
          </a:p>
          <a:p>
            <a:pPr marL="0" indent="0">
              <a:lnSpc>
                <a:spcPct val="150000"/>
              </a:lnSpc>
              <a:buNone/>
            </a:pPr>
            <a:r>
              <a:rPr lang="zh-CN" altLang="en-US" sz="2000" noProof="1"/>
              <a:t>（</a:t>
            </a:r>
            <a:r>
              <a:rPr lang="en-US" altLang="zh-CN" sz="2000" noProof="1"/>
              <a:t>1</a:t>
            </a:r>
            <a:r>
              <a:rPr lang="zh-CN" altLang="en-US" sz="2000" noProof="1"/>
              <a:t>）出票行为取得</a:t>
            </a:r>
          </a:p>
          <a:p>
            <a:pPr marL="0" indent="0">
              <a:lnSpc>
                <a:spcPct val="150000"/>
              </a:lnSpc>
              <a:buNone/>
            </a:pPr>
            <a:r>
              <a:rPr lang="zh-CN" altLang="en-US" sz="2000" noProof="1"/>
              <a:t>（</a:t>
            </a:r>
            <a:r>
              <a:rPr lang="en-US" altLang="zh-CN" sz="2000" noProof="1"/>
              <a:t>2</a:t>
            </a:r>
            <a:r>
              <a:rPr lang="zh-CN" altLang="en-US" sz="2000" noProof="1"/>
              <a:t>）受让取得</a:t>
            </a:r>
          </a:p>
          <a:p>
            <a:pPr marL="0" indent="0">
              <a:lnSpc>
                <a:spcPct val="150000"/>
              </a:lnSpc>
              <a:buNone/>
            </a:pPr>
            <a:r>
              <a:rPr lang="zh-CN" altLang="en-US" sz="2000" noProof="1"/>
              <a:t>（</a:t>
            </a:r>
            <a:r>
              <a:rPr lang="en-US" altLang="zh-CN" sz="2000" noProof="1"/>
              <a:t>3</a:t>
            </a:r>
            <a:r>
              <a:rPr lang="zh-CN" altLang="en-US" sz="2000" noProof="1"/>
              <a:t>）其他法定原因取得</a:t>
            </a:r>
            <a:endParaRPr lang="zh-CN" altLang="en-US" sz="2000" b="1" noProof="1"/>
          </a:p>
          <a:p>
            <a:pPr marL="0" indent="0">
              <a:lnSpc>
                <a:spcPct val="150000"/>
              </a:lnSpc>
              <a:buNone/>
            </a:pPr>
            <a:r>
              <a:rPr lang="zh-CN" altLang="en-US" sz="2000" b="1" noProof="1"/>
              <a:t>票据之善意取得，</a:t>
            </a:r>
            <a:r>
              <a:rPr lang="zh-CN" altLang="en-US" sz="2000" noProof="1"/>
              <a:t>即票据受让人，依本法所规定之转让方法（背书或交付而言），善意的从无权处分人取得票据（并有相当对价），因而得享受票据上之权利。</a:t>
            </a:r>
          </a:p>
        </p:txBody>
      </p:sp>
      <p:sp>
        <p:nvSpPr>
          <p:cNvPr id="2" name="灯片编号占位符 1">
            <a:extLst>
              <a:ext uri="{FF2B5EF4-FFF2-40B4-BE49-F238E27FC236}">
                <a16:creationId xmlns:a16="http://schemas.microsoft.com/office/drawing/2014/main" id="{67E55D47-BF7B-4655-959D-B49F2A9AC3E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33</a:t>
            </a:fld>
            <a:endParaRPr lang="zh-CN" altLang="en-US" strike="noStrike" noProof="1">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文本占位符 57346"/>
          <p:cNvSpPr>
            <a:spLocks noGrp="1"/>
          </p:cNvSpPr>
          <p:nvPr>
            <p:ph idx="1"/>
          </p:nvPr>
        </p:nvSpPr>
        <p:spPr>
          <a:xfrm>
            <a:off x="495300" y="386689"/>
            <a:ext cx="8915400" cy="5964238"/>
          </a:xfrm>
        </p:spPr>
        <p:txBody>
          <a:bodyPr/>
          <a:lstStyle/>
          <a:p>
            <a:pPr marL="0" indent="0">
              <a:buNone/>
            </a:pPr>
            <a:r>
              <a:rPr lang="zh-CN" altLang="en-US" b="1" noProof="1"/>
              <a:t>（四）票据权利的行使和保全</a:t>
            </a:r>
          </a:p>
          <a:p>
            <a:pPr marL="0" indent="0">
              <a:buNone/>
            </a:pPr>
            <a:r>
              <a:rPr lang="en-US" altLang="zh-CN" sz="2400" b="1" noProof="1">
                <a:solidFill>
                  <a:srgbClr val="C00000"/>
                </a:solidFill>
              </a:rPr>
              <a:t>1</a:t>
            </a:r>
            <a:r>
              <a:rPr lang="zh-CN" altLang="en-US" sz="2400" b="1" noProof="1">
                <a:solidFill>
                  <a:srgbClr val="C00000"/>
                </a:solidFill>
              </a:rPr>
              <a:t>、概念</a:t>
            </a:r>
            <a:r>
              <a:rPr lang="zh-CN" altLang="en-US" sz="2400" noProof="1">
                <a:solidFill>
                  <a:srgbClr val="C00000"/>
                </a:solidFill>
              </a:rPr>
              <a:t>  </a:t>
            </a:r>
          </a:p>
          <a:p>
            <a:pPr marL="0" indent="0">
              <a:buNone/>
            </a:pPr>
            <a:r>
              <a:rPr lang="zh-CN" altLang="en-US" sz="2000" noProof="1"/>
              <a:t>票据权利的行使：票据权利人请求票据义务人履行票据义务的行为。（出示票据）</a:t>
            </a:r>
          </a:p>
          <a:p>
            <a:pPr marL="0" indent="0">
              <a:buNone/>
            </a:pPr>
            <a:r>
              <a:rPr lang="zh-CN" altLang="en-US" sz="2000" noProof="1"/>
              <a:t>票据权利的保全：票据权利人防止票据权利丧失而为的行为。</a:t>
            </a:r>
            <a:endParaRPr lang="en-US" altLang="zh-CN" sz="2000" noProof="1"/>
          </a:p>
          <a:p>
            <a:pPr marL="0" indent="0">
              <a:lnSpc>
                <a:spcPct val="150000"/>
              </a:lnSpc>
              <a:buNone/>
            </a:pPr>
            <a:r>
              <a:rPr lang="en-US" altLang="zh-CN" sz="2000" b="1" noProof="1">
                <a:solidFill>
                  <a:srgbClr val="C00000"/>
                </a:solidFill>
              </a:rPr>
              <a:t>3</a:t>
            </a:r>
            <a:r>
              <a:rPr lang="zh-CN" altLang="en-US" sz="2000" b="1" noProof="1">
                <a:solidFill>
                  <a:srgbClr val="C00000"/>
                </a:solidFill>
              </a:rPr>
              <a:t>、票据权利行使和保全的时间与地点</a:t>
            </a:r>
            <a:br>
              <a:rPr lang="en-US" altLang="zh-CN" sz="2000" noProof="1"/>
            </a:b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16</a:t>
            </a:r>
            <a:r>
              <a:rPr lang="zh-CN" altLang="en-US" sz="2000" b="1" noProof="1"/>
              <a:t>条</a:t>
            </a:r>
            <a:r>
              <a:rPr lang="zh-CN" altLang="en-US" sz="2000" noProof="1"/>
              <a:t> 持票人对票据债务人行使票据权利，或者保全票据权利，应当在票据当事人的营业场所和营业时间内进行，票据当事人无营业场所的，应当在其住所进行。 </a:t>
            </a:r>
          </a:p>
          <a:p>
            <a:pPr marL="0" indent="0">
              <a:buNone/>
            </a:pPr>
            <a:endParaRPr lang="zh-CN" altLang="en-US" sz="2000" noProof="1"/>
          </a:p>
        </p:txBody>
      </p:sp>
      <p:sp>
        <p:nvSpPr>
          <p:cNvPr id="2" name="灯片编号占位符 1">
            <a:extLst>
              <a:ext uri="{FF2B5EF4-FFF2-40B4-BE49-F238E27FC236}">
                <a16:creationId xmlns:a16="http://schemas.microsoft.com/office/drawing/2014/main" id="{DB006307-B3A6-4F74-B916-C7258D877C5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34</a:t>
            </a:fld>
            <a:endParaRPr lang="zh-CN" altLang="en-US" strike="noStrike" noProof="1">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文本占位符 58370"/>
          <p:cNvSpPr>
            <a:spLocks noGrp="1"/>
          </p:cNvSpPr>
          <p:nvPr>
            <p:ph idx="1"/>
          </p:nvPr>
        </p:nvSpPr>
        <p:spPr>
          <a:xfrm>
            <a:off x="495300" y="309298"/>
            <a:ext cx="8915400" cy="6473296"/>
          </a:xfrm>
        </p:spPr>
        <p:txBody>
          <a:bodyPr/>
          <a:lstStyle/>
          <a:p>
            <a:pPr marL="0" indent="0">
              <a:lnSpc>
                <a:spcPct val="150000"/>
              </a:lnSpc>
              <a:buNone/>
            </a:pPr>
            <a:r>
              <a:rPr lang="en-US" altLang="zh-CN" sz="2400" b="1" noProof="1">
                <a:solidFill>
                  <a:srgbClr val="C00000"/>
                </a:solidFill>
              </a:rPr>
              <a:t>2</a:t>
            </a:r>
            <a:r>
              <a:rPr lang="zh-CN" altLang="en-US" sz="2400" b="1" noProof="1">
                <a:solidFill>
                  <a:srgbClr val="C00000"/>
                </a:solidFill>
              </a:rPr>
              <a:t>、票据权利行使和保全的方式</a:t>
            </a:r>
            <a:endParaRPr lang="zh-CN" altLang="en-US" sz="2400" noProof="1">
              <a:solidFill>
                <a:srgbClr val="C00000"/>
              </a:solidFill>
            </a:endParaRPr>
          </a:p>
          <a:p>
            <a:pPr marL="0" indent="0">
              <a:lnSpc>
                <a:spcPct val="150000"/>
              </a:lnSpc>
              <a:buNone/>
            </a:pPr>
            <a:r>
              <a:rPr lang="zh-CN" altLang="en-US" sz="2000" noProof="1"/>
              <a:t>（</a:t>
            </a:r>
            <a:r>
              <a:rPr lang="en-US" altLang="zh-CN" sz="2000" noProof="1"/>
              <a:t>1</a:t>
            </a:r>
            <a:r>
              <a:rPr lang="zh-CN" altLang="en-US" sz="2000" noProof="1"/>
              <a:t>）提示票据：乃现实的</a:t>
            </a:r>
            <a:r>
              <a:rPr lang="zh-CN" altLang="en-US" sz="2000" b="1" noProof="1"/>
              <a:t>出示票据</a:t>
            </a:r>
            <a:r>
              <a:rPr lang="zh-CN" altLang="en-US" sz="2000" noProof="1"/>
              <a:t>于债务人，请求履行之谓。</a:t>
            </a:r>
          </a:p>
          <a:p>
            <a:pPr marL="0" indent="0">
              <a:lnSpc>
                <a:spcPct val="150000"/>
              </a:lnSpc>
              <a:buNone/>
            </a:pPr>
            <a:r>
              <a:rPr lang="zh-CN" altLang="en-US" sz="2000" noProof="1"/>
              <a:t>（</a:t>
            </a:r>
            <a:r>
              <a:rPr lang="en-US" altLang="zh-CN" sz="2000" noProof="1"/>
              <a:t>2</a:t>
            </a:r>
            <a:r>
              <a:rPr lang="zh-CN" altLang="en-US" sz="2000" noProof="1"/>
              <a:t>）请求做成有关证书</a:t>
            </a:r>
            <a:r>
              <a:rPr lang="en-US" altLang="zh-CN" sz="2000" noProof="1"/>
              <a:t>——</a:t>
            </a:r>
            <a:r>
              <a:rPr lang="zh-CN" altLang="en-US" sz="1800" noProof="1">
                <a:solidFill>
                  <a:srgbClr val="00B0F0"/>
                </a:solidFill>
              </a:rPr>
              <a:t>证明没有拿到钱，才能向前手行使追索权</a:t>
            </a:r>
            <a:endParaRPr lang="zh-CN" altLang="en-US" sz="1800" b="1" noProof="1">
              <a:solidFill>
                <a:srgbClr val="00B0F0"/>
              </a:solidFill>
            </a:endParaRPr>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62</a:t>
            </a:r>
            <a:r>
              <a:rPr lang="zh-CN" altLang="en-US" sz="2000" b="1" noProof="1"/>
              <a:t>条</a:t>
            </a:r>
            <a:r>
              <a:rPr lang="zh-CN" altLang="en-US" sz="2000" noProof="1"/>
              <a:t> 持票人行使追索权时，应当提供被拒绝承兑或者被拒绝付款的有关证明。持票人提示承兑或者提示付款被拒绝的，承兑人或者付款人必须出具拒绝证明，或者出具退票理由书。未出具拒绝证明或者退票理由书的，应当承担由此产生的民事责任。</a:t>
            </a:r>
            <a:endParaRPr lang="zh-CN" altLang="en-US" sz="2000" b="1" noProof="1"/>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63</a:t>
            </a:r>
            <a:r>
              <a:rPr lang="zh-CN" altLang="en-US" sz="2000" b="1" noProof="1"/>
              <a:t>条</a:t>
            </a:r>
            <a:r>
              <a:rPr lang="zh-CN" altLang="en-US" sz="2000" noProof="1"/>
              <a:t> 持票人因承兑人或者付款人死亡、逃匿或者其他原因，不能取得拒绝证明的，可以依法取得其他有关证明。 </a:t>
            </a:r>
            <a:endParaRPr lang="zh-CN" altLang="en-US" sz="2000" b="1" noProof="1"/>
          </a:p>
          <a:p>
            <a:pPr marL="0" indent="0">
              <a:lnSpc>
                <a:spcPct val="150000"/>
              </a:lnSpc>
              <a:buNone/>
            </a:pPr>
            <a:r>
              <a:rPr lang="en-US" altLang="zh-CN" sz="2000" b="1" noProof="1"/>
              <a:t>《</a:t>
            </a:r>
            <a:r>
              <a:rPr lang="zh-CN" altLang="en-US" sz="2000" b="1" noProof="1"/>
              <a:t>票据法</a:t>
            </a:r>
            <a:r>
              <a:rPr lang="en-US" altLang="zh-CN" sz="2000" b="1" noProof="1"/>
              <a:t>》</a:t>
            </a:r>
            <a:r>
              <a:rPr lang="zh-CN" altLang="en-US" sz="2000" b="1" noProof="1"/>
              <a:t>第</a:t>
            </a:r>
            <a:r>
              <a:rPr lang="en-US" altLang="zh-CN" sz="2000" b="1" noProof="1"/>
              <a:t>64</a:t>
            </a:r>
            <a:r>
              <a:rPr lang="zh-CN" altLang="en-US" sz="2000" b="1" noProof="1"/>
              <a:t>条</a:t>
            </a:r>
            <a:r>
              <a:rPr lang="zh-CN" altLang="en-US" sz="2000" noProof="1"/>
              <a:t> 承兑人或者付款人被人民法院依法宣告破产的，人民法院的有关司法文书具有拒绝证明的效力。承兑人或者付款人因违法被责令终止业务活动的，有关行政主管部门的处罚决定具有拒绝证明的效力。 </a:t>
            </a:r>
          </a:p>
        </p:txBody>
      </p:sp>
      <p:sp>
        <p:nvSpPr>
          <p:cNvPr id="2" name="灯片编号占位符 1">
            <a:extLst>
              <a:ext uri="{FF2B5EF4-FFF2-40B4-BE49-F238E27FC236}">
                <a16:creationId xmlns:a16="http://schemas.microsoft.com/office/drawing/2014/main" id="{1466AB52-CE3F-4202-A9C4-F6213E91C1D4}"/>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35</a:t>
            </a:fld>
            <a:endParaRPr lang="zh-CN" altLang="en-US" strike="noStrike" noProof="1">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文本占位符 56322"/>
          <p:cNvSpPr>
            <a:spLocks noGrp="1"/>
          </p:cNvSpPr>
          <p:nvPr>
            <p:ph idx="1"/>
          </p:nvPr>
        </p:nvSpPr>
        <p:spPr>
          <a:xfrm>
            <a:off x="495300" y="309298"/>
            <a:ext cx="8915400" cy="6318515"/>
          </a:xfrm>
        </p:spPr>
        <p:txBody>
          <a:bodyPr>
            <a:normAutofit lnSpcReduction="10000"/>
          </a:bodyPr>
          <a:lstStyle/>
          <a:p>
            <a:pPr marL="0" indent="0">
              <a:lnSpc>
                <a:spcPct val="150000"/>
              </a:lnSpc>
              <a:buNone/>
            </a:pPr>
            <a:r>
              <a:rPr lang="zh-CN" altLang="en-US" b="1" noProof="1"/>
              <a:t>六、票据瑕疵</a:t>
            </a:r>
          </a:p>
          <a:p>
            <a:pPr marL="0" indent="0">
              <a:lnSpc>
                <a:spcPct val="150000"/>
              </a:lnSpc>
              <a:buNone/>
            </a:pPr>
            <a:r>
              <a:rPr lang="zh-CN" altLang="en-US" sz="2000" b="1" noProof="1"/>
              <a:t>第</a:t>
            </a:r>
            <a:r>
              <a:rPr lang="en-US" altLang="zh-CN" sz="2000" b="1" noProof="1"/>
              <a:t>14-1</a:t>
            </a:r>
            <a:r>
              <a:rPr lang="zh-CN" altLang="en-US" sz="2000" b="1" noProof="1"/>
              <a:t>条第</a:t>
            </a:r>
            <a:r>
              <a:rPr lang="en-US" altLang="zh-CN" sz="2000" b="1" noProof="1"/>
              <a:t>1</a:t>
            </a:r>
            <a:r>
              <a:rPr lang="zh-CN" altLang="en-US" sz="2000" b="1" noProof="1"/>
              <a:t>句：</a:t>
            </a:r>
            <a:r>
              <a:rPr lang="zh-CN" altLang="en-US" sz="2000" noProof="1"/>
              <a:t>票据上的记载事项应当真实，</a:t>
            </a:r>
            <a:r>
              <a:rPr lang="zh-CN" altLang="en-US" sz="2000" b="1" noProof="1"/>
              <a:t>不得伪造、变造</a:t>
            </a:r>
            <a:r>
              <a:rPr lang="zh-CN" altLang="en-US" sz="2000" noProof="1"/>
              <a:t>。</a:t>
            </a:r>
            <a:endParaRPr lang="zh-CN" altLang="en-US" sz="2000" b="1" noProof="1"/>
          </a:p>
          <a:p>
            <a:pPr marL="0" indent="0">
              <a:lnSpc>
                <a:spcPct val="150000"/>
              </a:lnSpc>
              <a:buNone/>
            </a:pPr>
            <a:r>
              <a:rPr lang="zh-CN" altLang="en-US" sz="2400" b="1" noProof="1">
                <a:solidFill>
                  <a:srgbClr val="C00000"/>
                </a:solidFill>
              </a:rPr>
              <a:t>（一）票据的伪造</a:t>
            </a:r>
          </a:p>
          <a:p>
            <a:pPr marL="0" indent="0">
              <a:lnSpc>
                <a:spcPct val="150000"/>
              </a:lnSpc>
              <a:buNone/>
            </a:pPr>
            <a:r>
              <a:rPr lang="en-US" altLang="zh-CN" sz="2000" b="1" noProof="1">
                <a:solidFill>
                  <a:srgbClr val="C00000"/>
                </a:solidFill>
              </a:rPr>
              <a:t>1</a:t>
            </a:r>
            <a:r>
              <a:rPr lang="zh-CN" altLang="en-US" sz="2000" b="1" noProof="1">
                <a:solidFill>
                  <a:srgbClr val="C00000"/>
                </a:solidFill>
              </a:rPr>
              <a:t>、概念</a:t>
            </a:r>
            <a:r>
              <a:rPr lang="en-US" altLang="zh-CN" sz="1800" noProof="1"/>
              <a:t>——</a:t>
            </a:r>
            <a:r>
              <a:rPr lang="zh-CN" altLang="en-US" sz="1800" noProof="1"/>
              <a:t>签名、签章</a:t>
            </a:r>
            <a:endParaRPr lang="en-US" altLang="zh-CN" sz="1800" noProof="1"/>
          </a:p>
          <a:p>
            <a:pPr marL="0" indent="0">
              <a:lnSpc>
                <a:spcPct val="150000"/>
              </a:lnSpc>
              <a:buNone/>
            </a:pPr>
            <a:r>
              <a:rPr lang="zh-CN" altLang="en-US" sz="2000" noProof="1"/>
              <a:t>以</a:t>
            </a:r>
            <a:r>
              <a:rPr lang="zh-CN" altLang="en-US" sz="2000" b="1" noProof="1"/>
              <a:t>行使票据权利为目的</a:t>
            </a:r>
            <a:r>
              <a:rPr lang="zh-CN" altLang="en-US" sz="1800" b="1" noProof="1"/>
              <a:t>（当钱花）</a:t>
            </a:r>
            <a:r>
              <a:rPr lang="zh-CN" altLang="en-US" sz="2000" noProof="1"/>
              <a:t>，</a:t>
            </a:r>
            <a:r>
              <a:rPr lang="zh-CN" altLang="en-US" sz="2000" u="sng" noProof="1"/>
              <a:t>假冒或者虚构他人名义</a:t>
            </a:r>
            <a:r>
              <a:rPr lang="zh-CN" altLang="en-US" sz="1800" u="sng" noProof="1"/>
              <a:t>（只要不是自己，就是别人）</a:t>
            </a:r>
            <a:r>
              <a:rPr lang="zh-CN" altLang="en-US" sz="2000" noProof="1"/>
              <a:t>在票据上</a:t>
            </a:r>
            <a:r>
              <a:rPr lang="zh-CN" altLang="en-US" sz="2000" b="1" noProof="1"/>
              <a:t>签章、伪装</a:t>
            </a:r>
            <a:r>
              <a:rPr lang="zh-CN" altLang="en-US" sz="2000" noProof="1"/>
              <a:t>票据行为的行为。</a:t>
            </a:r>
            <a:endParaRPr lang="zh-CN" altLang="en-US" sz="2000" b="1" noProof="1"/>
          </a:p>
          <a:p>
            <a:pPr marL="0" indent="0">
              <a:lnSpc>
                <a:spcPct val="150000"/>
              </a:lnSpc>
              <a:buNone/>
            </a:pPr>
            <a:r>
              <a:rPr lang="zh-CN" altLang="en-US" sz="2000" b="1" noProof="1"/>
              <a:t>狭义：</a:t>
            </a:r>
            <a:r>
              <a:rPr lang="zh-CN" altLang="en-US" sz="2000" noProof="1"/>
              <a:t>伪造出票的签章。（全部伪造）</a:t>
            </a:r>
            <a:endParaRPr lang="zh-CN" altLang="en-US" sz="2000" b="1" noProof="1"/>
          </a:p>
          <a:p>
            <a:pPr marL="0" indent="0">
              <a:lnSpc>
                <a:spcPct val="150000"/>
              </a:lnSpc>
              <a:buNone/>
            </a:pPr>
            <a:r>
              <a:rPr lang="zh-CN" altLang="en-US" sz="2000" b="1" noProof="1"/>
              <a:t>广义：</a:t>
            </a:r>
            <a:r>
              <a:rPr lang="zh-CN" altLang="en-US" sz="2000" noProof="1"/>
              <a:t>伪造出票以外之票据行为。（部分伪造）</a:t>
            </a:r>
            <a:endParaRPr lang="zh-CN" altLang="en-US" sz="2000" b="1" noProof="1"/>
          </a:p>
          <a:p>
            <a:pPr marL="0" indent="0">
              <a:lnSpc>
                <a:spcPct val="150000"/>
              </a:lnSpc>
              <a:buNone/>
            </a:pPr>
            <a:r>
              <a:rPr lang="zh-CN" altLang="en-US" sz="2000" b="1" noProof="1"/>
              <a:t>（</a:t>
            </a:r>
            <a:r>
              <a:rPr lang="en-US" altLang="zh-CN" sz="2000" b="1" noProof="1"/>
              <a:t>1</a:t>
            </a:r>
            <a:r>
              <a:rPr lang="zh-CN" altLang="en-US" sz="2000" b="1" noProof="1"/>
              <a:t>）他人</a:t>
            </a:r>
            <a:r>
              <a:rPr lang="zh-CN" altLang="en-US" sz="2000" noProof="1"/>
              <a:t>：现实他人、死亡之人、虚构之人均是。</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）方法</a:t>
            </a:r>
            <a:r>
              <a:rPr lang="zh-CN" altLang="en-US" sz="2000" noProof="1"/>
              <a:t>：模拟签名、仿刻印章、盗用印章、滥用保管他人之印章</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a:t>
            </a:r>
            <a:r>
              <a:rPr lang="zh-CN" altLang="en-US" sz="2000" noProof="1"/>
              <a:t>无权限而为记名盖章，属于票据之伪造。（学者通说）</a:t>
            </a:r>
          </a:p>
        </p:txBody>
      </p:sp>
      <p:sp>
        <p:nvSpPr>
          <p:cNvPr id="2" name="灯片编号占位符 1">
            <a:extLst>
              <a:ext uri="{FF2B5EF4-FFF2-40B4-BE49-F238E27FC236}">
                <a16:creationId xmlns:a16="http://schemas.microsoft.com/office/drawing/2014/main" id="{98BA02B2-CC9A-4324-B2C9-3614A1CEBC4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36</a:t>
            </a:fld>
            <a:endParaRPr lang="zh-CN" altLang="en-US" strike="noStrike" noProof="1">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占位符 54274"/>
          <p:cNvSpPr>
            <a:spLocks noGrp="1"/>
          </p:cNvSpPr>
          <p:nvPr>
            <p:ph idx="1"/>
          </p:nvPr>
        </p:nvSpPr>
        <p:spPr>
          <a:xfrm>
            <a:off x="495300" y="230188"/>
            <a:ext cx="8915400" cy="6475016"/>
          </a:xfrm>
        </p:spPr>
        <p:txBody>
          <a:bodyPr>
            <a:normAutofit/>
          </a:bodyPr>
          <a:lstStyle/>
          <a:p>
            <a:pPr marL="0" indent="0">
              <a:lnSpc>
                <a:spcPct val="150000"/>
              </a:lnSpc>
              <a:buNone/>
            </a:pPr>
            <a:r>
              <a:rPr lang="en-US" altLang="zh-CN" sz="2000" b="1" noProof="1">
                <a:solidFill>
                  <a:srgbClr val="C00000"/>
                </a:solidFill>
              </a:rPr>
              <a:t>2</a:t>
            </a:r>
            <a:r>
              <a:rPr lang="zh-CN" altLang="en-US" sz="2000" b="1" noProof="1">
                <a:solidFill>
                  <a:srgbClr val="C00000"/>
                </a:solidFill>
              </a:rPr>
              <a:t>、伪造的后果</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）对被伪造人的效力</a:t>
            </a:r>
            <a:endParaRPr lang="en-US" altLang="zh-CN" sz="2000" b="1" noProof="1">
              <a:solidFill>
                <a:srgbClr val="0070C0"/>
              </a:solidFill>
            </a:endParaRPr>
          </a:p>
          <a:p>
            <a:pPr marL="0" indent="0">
              <a:lnSpc>
                <a:spcPct val="150000"/>
              </a:lnSpc>
              <a:buNone/>
            </a:pPr>
            <a:r>
              <a:rPr lang="en-US" altLang="zh-CN" sz="2000" b="1" noProof="1"/>
              <a:t>   </a:t>
            </a:r>
            <a:r>
              <a:rPr lang="zh-CN" altLang="en-US" sz="2000" noProof="1"/>
              <a:t>被伪造人</a:t>
            </a:r>
            <a:r>
              <a:rPr lang="zh-CN" altLang="en-US" sz="2000" u="sng" noProof="1"/>
              <a:t>未在票据上亲自签名</a:t>
            </a:r>
            <a:r>
              <a:rPr lang="zh-CN" altLang="en-US" sz="2000" noProof="1"/>
              <a:t>，</a:t>
            </a:r>
            <a:r>
              <a:rPr lang="zh-CN" altLang="en-US" sz="2000" b="1" noProof="1"/>
              <a:t>不负票据责任</a:t>
            </a:r>
            <a:r>
              <a:rPr lang="zh-CN" altLang="en-US" sz="2000" noProof="1"/>
              <a:t>。</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）对伪造人的效力</a:t>
            </a:r>
          </a:p>
          <a:p>
            <a:pPr marL="0" indent="0">
              <a:lnSpc>
                <a:spcPct val="150000"/>
              </a:lnSpc>
              <a:buNone/>
            </a:pPr>
            <a:r>
              <a:rPr lang="en-US" altLang="zh-CN" sz="2000" b="1" noProof="1"/>
              <a:t>①</a:t>
            </a:r>
            <a:r>
              <a:rPr lang="zh-CN" altLang="en-US" sz="2000" noProof="1"/>
              <a:t>伪造人</a:t>
            </a:r>
            <a:r>
              <a:rPr lang="zh-CN" altLang="en-US" sz="2000" u="sng" noProof="1"/>
              <a:t>未签自己的真实姓名</a:t>
            </a:r>
            <a:r>
              <a:rPr lang="zh-CN" altLang="en-US" sz="2000" noProof="1"/>
              <a:t>，就没有票据行为，</a:t>
            </a:r>
            <a:r>
              <a:rPr lang="zh-CN" altLang="en-US" sz="2000" b="1" noProof="1"/>
              <a:t>不负票据责任</a:t>
            </a:r>
            <a:r>
              <a:rPr lang="zh-CN" altLang="en-US" sz="2000" noProof="1"/>
              <a:t>，其他责任为另一问题。</a:t>
            </a:r>
            <a:endParaRPr lang="zh-CN" altLang="en-US" sz="2000" b="1" noProof="1"/>
          </a:p>
          <a:p>
            <a:pPr marL="0" indent="0">
              <a:lnSpc>
                <a:spcPct val="150000"/>
              </a:lnSpc>
              <a:buNone/>
            </a:pPr>
            <a:r>
              <a:rPr lang="en-US" altLang="zh-CN" sz="2000" b="1" noProof="1"/>
              <a:t>②</a:t>
            </a:r>
            <a:r>
              <a:rPr lang="zh-CN" altLang="en-US" sz="2000" b="1" noProof="1"/>
              <a:t>第</a:t>
            </a:r>
            <a:r>
              <a:rPr lang="en-US" altLang="zh-CN" sz="2000" b="1" noProof="1"/>
              <a:t>14-1</a:t>
            </a:r>
            <a:r>
              <a:rPr lang="zh-CN" altLang="en-US" sz="2000" b="1" noProof="1"/>
              <a:t>条第</a:t>
            </a:r>
            <a:r>
              <a:rPr lang="en-US" altLang="zh-CN" sz="2000" b="1" noProof="1"/>
              <a:t>2</a:t>
            </a:r>
            <a:r>
              <a:rPr lang="zh-CN" altLang="en-US" sz="2000" b="1" noProof="1"/>
              <a:t>句：</a:t>
            </a:r>
            <a:r>
              <a:rPr lang="zh-CN" altLang="en-US" sz="2000" noProof="1"/>
              <a:t>伪造、变造票据上的签章和其他记载事项的，应当承担法律责任。</a:t>
            </a:r>
            <a:endParaRPr lang="zh-CN" altLang="en-US" sz="2000" b="1" noProof="1"/>
          </a:p>
          <a:p>
            <a:pPr marL="0" indent="0">
              <a:lnSpc>
                <a:spcPct val="150000"/>
              </a:lnSpc>
              <a:buNone/>
            </a:pPr>
            <a:r>
              <a:rPr lang="zh-CN" altLang="en-US" sz="2000" b="1" noProof="1"/>
              <a:t>具体责任：</a:t>
            </a:r>
            <a:r>
              <a:rPr lang="zh-CN" altLang="en-US" sz="2000" noProof="1"/>
              <a:t>第</a:t>
            </a:r>
            <a:r>
              <a:rPr lang="en-US" altLang="zh-CN" sz="2000" noProof="1"/>
              <a:t>102</a:t>
            </a:r>
            <a:r>
              <a:rPr lang="zh-CN" altLang="en-US" sz="2000" noProof="1"/>
              <a:t>条刑事责任、第</a:t>
            </a:r>
            <a:r>
              <a:rPr lang="en-US" altLang="zh-CN" sz="2000" noProof="1"/>
              <a:t>103</a:t>
            </a:r>
            <a:r>
              <a:rPr lang="zh-CN" altLang="en-US" sz="2000" noProof="1"/>
              <a:t>条行政责任、第</a:t>
            </a:r>
            <a:r>
              <a:rPr lang="en-US" altLang="zh-CN" sz="2000" noProof="1"/>
              <a:t>106</a:t>
            </a:r>
            <a:r>
              <a:rPr lang="zh-CN" altLang="en-US" sz="2000" noProof="1"/>
              <a:t>条民事责任。</a:t>
            </a:r>
          </a:p>
        </p:txBody>
      </p:sp>
      <p:sp>
        <p:nvSpPr>
          <p:cNvPr id="2" name="灯片编号占位符 1">
            <a:extLst>
              <a:ext uri="{FF2B5EF4-FFF2-40B4-BE49-F238E27FC236}">
                <a16:creationId xmlns:a16="http://schemas.microsoft.com/office/drawing/2014/main" id="{A4D5E550-D66E-4294-83EE-05E66B6DCEF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37</a:t>
            </a:fld>
            <a:endParaRPr lang="zh-CN" altLang="en-US" strike="noStrike" noProof="1">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文本占位符 84994"/>
          <p:cNvSpPr>
            <a:spLocks noGrp="1"/>
          </p:cNvSpPr>
          <p:nvPr>
            <p:ph idx="1"/>
          </p:nvPr>
        </p:nvSpPr>
        <p:spPr>
          <a:xfrm>
            <a:off x="128464" y="-21591"/>
            <a:ext cx="9348341" cy="6990954"/>
          </a:xfrm>
        </p:spPr>
        <p:txBody>
          <a:bodyPr>
            <a:normAutofit fontScale="92500" lnSpcReduction="20000"/>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）真实签名人之效力</a:t>
            </a:r>
            <a:endParaRPr lang="en-US" altLang="zh-CN" sz="2000" b="1" noProof="1">
              <a:solidFill>
                <a:srgbClr val="0070C0"/>
              </a:solidFill>
            </a:endParaRPr>
          </a:p>
          <a:p>
            <a:pPr marL="0" indent="0">
              <a:lnSpc>
                <a:spcPct val="150000"/>
              </a:lnSpc>
              <a:buNone/>
            </a:pPr>
            <a:r>
              <a:rPr lang="zh-CN" altLang="en-US" sz="2000" b="1" noProof="1"/>
              <a:t>依据：</a:t>
            </a:r>
            <a:r>
              <a:rPr lang="zh-CN" altLang="en-US" sz="2000" noProof="1"/>
              <a:t>签章的人就票据文义负责</a:t>
            </a:r>
            <a:r>
              <a:rPr lang="zh-CN" altLang="en-US" sz="2000" b="1" noProof="1"/>
              <a:t>、</a:t>
            </a:r>
            <a:r>
              <a:rPr lang="zh-CN" altLang="en-US" sz="2000" noProof="1"/>
              <a:t>票据行为独立原则。</a:t>
            </a:r>
            <a:r>
              <a:rPr lang="zh-CN" altLang="en-US" sz="1900" b="1" noProof="1"/>
              <a:t>（后面的人的一系列签章行为）</a:t>
            </a:r>
          </a:p>
          <a:p>
            <a:pPr marL="0" indent="0">
              <a:lnSpc>
                <a:spcPct val="150000"/>
              </a:lnSpc>
              <a:buNone/>
            </a:pPr>
            <a:r>
              <a:rPr lang="zh-CN" altLang="en-US" sz="2000" b="1" noProof="1"/>
              <a:t>第</a:t>
            </a:r>
            <a:r>
              <a:rPr lang="en-US" altLang="zh-CN" sz="2000" b="1" noProof="1"/>
              <a:t>14-2</a:t>
            </a:r>
            <a:r>
              <a:rPr lang="zh-CN" altLang="en-US" sz="2000" b="1" noProof="1"/>
              <a:t>条：</a:t>
            </a:r>
            <a:r>
              <a:rPr lang="zh-CN" altLang="en-US" sz="2000" noProof="1"/>
              <a:t>票据上有伪造、变造的签章的，不影响票据上其他真实签章的效力。</a:t>
            </a:r>
            <a:r>
              <a:rPr lang="en-US" altLang="zh-CN" sz="1900" b="1" noProof="1"/>
              <a:t>——</a:t>
            </a:r>
            <a:r>
              <a:rPr lang="zh-CN" altLang="en-US" sz="1900" b="1" noProof="1"/>
              <a:t>不影响别人行使追索权</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4</a:t>
            </a:r>
            <a:r>
              <a:rPr lang="zh-CN" altLang="en-US" sz="2000" b="1" noProof="1">
                <a:solidFill>
                  <a:srgbClr val="0070C0"/>
                </a:solidFill>
              </a:rPr>
              <a:t>）对于付款人之效力</a:t>
            </a:r>
          </a:p>
          <a:p>
            <a:pPr marL="0" indent="0">
              <a:lnSpc>
                <a:spcPct val="150000"/>
              </a:lnSpc>
              <a:buNone/>
            </a:pPr>
            <a:r>
              <a:rPr lang="zh-CN" altLang="en-US" sz="2000" b="1" noProof="1"/>
              <a:t>第</a:t>
            </a:r>
            <a:r>
              <a:rPr lang="en-US" altLang="zh-CN" sz="2000" b="1" noProof="1"/>
              <a:t>57</a:t>
            </a:r>
            <a:r>
              <a:rPr lang="zh-CN" altLang="en-US" sz="2000" b="1" noProof="1"/>
              <a:t>条</a:t>
            </a:r>
            <a:r>
              <a:rPr lang="zh-CN" altLang="en-US" sz="2000" noProof="1"/>
              <a:t> 付款人及其代理付款人付款时，应当</a:t>
            </a:r>
            <a:r>
              <a:rPr lang="zh-CN" altLang="en-US" sz="2000" b="1" noProof="1"/>
              <a:t>审查汇票背书的连续</a:t>
            </a:r>
            <a:r>
              <a:rPr lang="zh-CN" altLang="en-US" sz="2000" noProof="1"/>
              <a:t>，并审查提示付款人的</a:t>
            </a:r>
            <a:r>
              <a:rPr lang="zh-CN" altLang="en-US" sz="2000" b="1" noProof="1"/>
              <a:t>合法身份证明或者有效证件</a:t>
            </a:r>
            <a:r>
              <a:rPr lang="zh-CN" altLang="en-US" sz="2000" noProof="1"/>
              <a:t>。付款人及其代理付款人以恶意或者有重大过失付款的，应当自行承担责任。 </a:t>
            </a:r>
            <a:endParaRPr lang="en-US" altLang="zh-CN" sz="2000" noProof="1"/>
          </a:p>
          <a:p>
            <a:pPr marL="0" indent="0">
              <a:lnSpc>
                <a:spcPct val="150000"/>
              </a:lnSpc>
              <a:buNone/>
            </a:pPr>
            <a:r>
              <a:rPr lang="zh-CN" altLang="en-US" sz="2000" b="1" noProof="1"/>
              <a:t>审查义务：</a:t>
            </a:r>
            <a:r>
              <a:rPr lang="en-US" altLang="zh-CN" sz="2000" noProof="1"/>
              <a:t>①</a:t>
            </a:r>
            <a:r>
              <a:rPr lang="zh-CN" altLang="en-US" sz="2000" noProof="1"/>
              <a:t>印鉴、笔迹；</a:t>
            </a:r>
            <a:r>
              <a:rPr lang="en-US" altLang="zh-CN" sz="2000" noProof="1"/>
              <a:t>② </a:t>
            </a:r>
            <a:r>
              <a:rPr lang="zh-CN" altLang="en-US" sz="2000" noProof="1"/>
              <a:t>背书的连续；</a:t>
            </a:r>
            <a:r>
              <a:rPr lang="en-US" altLang="zh-CN" sz="2000" noProof="1"/>
              <a:t>③</a:t>
            </a:r>
            <a:r>
              <a:rPr lang="zh-CN" altLang="en-US" sz="2000" noProof="1"/>
              <a:t>合法身份证明或有效证件</a:t>
            </a:r>
          </a:p>
          <a:p>
            <a:pPr marL="0" indent="0">
              <a:lnSpc>
                <a:spcPct val="150000"/>
              </a:lnSpc>
              <a:buNone/>
            </a:pPr>
            <a:r>
              <a:rPr lang="zh-CN" altLang="en-US" sz="2000" noProof="1"/>
              <a:t>张三出票 </a:t>
            </a:r>
            <a:r>
              <a:rPr lang="en-US" altLang="zh-CN" sz="2000" noProof="1"/>
              <a:t>to</a:t>
            </a:r>
            <a:r>
              <a:rPr lang="zh-CN" altLang="en-US" sz="2000" noProof="1"/>
              <a:t>李四  王五  王五  赵六</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5</a:t>
            </a:r>
            <a:r>
              <a:rPr lang="zh-CN" altLang="en-US" sz="2000" b="1" noProof="1">
                <a:solidFill>
                  <a:srgbClr val="0070C0"/>
                </a:solidFill>
              </a:rPr>
              <a:t>）对于持票人之效力</a:t>
            </a:r>
          </a:p>
          <a:p>
            <a:pPr marL="0" indent="0">
              <a:lnSpc>
                <a:spcPct val="150000"/>
              </a:lnSpc>
              <a:buNone/>
            </a:pPr>
            <a:r>
              <a:rPr lang="en-US" altLang="zh-CN" sz="2000" b="1" noProof="1"/>
              <a:t>Case</a:t>
            </a:r>
            <a:r>
              <a:rPr lang="zh-CN" altLang="en-US" sz="2000" noProof="1"/>
              <a:t>：甲假冒乙的名义签发本票一张给丙。此时甲和乙均不负票据上的责任，丙所持有的本票只是一张废纸。丙不能取得任何票据权利</a:t>
            </a:r>
            <a:r>
              <a:rPr lang="zh-CN" altLang="en-US" sz="2000" b="1" noProof="1"/>
              <a:t>（第一接手人） </a:t>
            </a:r>
            <a:r>
              <a:rPr lang="zh-CN" altLang="en-US" sz="2000" noProof="1"/>
              <a:t>，只能依侵权行为向甲请求损害赔偿。</a:t>
            </a:r>
          </a:p>
          <a:p>
            <a:pPr marL="0" indent="0">
              <a:lnSpc>
                <a:spcPct val="150000"/>
              </a:lnSpc>
              <a:buNone/>
            </a:pPr>
            <a:r>
              <a:rPr lang="zh-CN" altLang="en-US" sz="2000" noProof="1"/>
              <a:t>如果汇票，尚有其他前手真实签名，尚可对真实签章者</a:t>
            </a:r>
            <a:r>
              <a:rPr lang="zh-CN" altLang="en-US" sz="2000" b="1" noProof="1"/>
              <a:t>行使追索权</a:t>
            </a:r>
            <a:r>
              <a:rPr lang="zh-CN" altLang="en-US" sz="2000" noProof="1"/>
              <a:t>。</a:t>
            </a:r>
          </a:p>
        </p:txBody>
      </p:sp>
      <p:sp>
        <p:nvSpPr>
          <p:cNvPr id="2" name="灯片编号占位符 1">
            <a:extLst>
              <a:ext uri="{FF2B5EF4-FFF2-40B4-BE49-F238E27FC236}">
                <a16:creationId xmlns:a16="http://schemas.microsoft.com/office/drawing/2014/main" id="{584E2445-0012-4B3E-A7B1-DB3AF5CCA49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38</a:t>
            </a:fld>
            <a:endParaRPr lang="zh-CN" altLang="en-US" strike="noStrike" noProof="1">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占位符 53250"/>
          <p:cNvSpPr>
            <a:spLocks noGrp="1"/>
          </p:cNvSpPr>
          <p:nvPr>
            <p:ph idx="1"/>
          </p:nvPr>
        </p:nvSpPr>
        <p:spPr>
          <a:xfrm>
            <a:off x="495300" y="152798"/>
            <a:ext cx="8915400" cy="6198129"/>
          </a:xfrm>
        </p:spPr>
        <p:txBody>
          <a:bodyPr>
            <a:normAutofit lnSpcReduction="10000"/>
          </a:bodyPr>
          <a:lstStyle/>
          <a:p>
            <a:pPr marL="0" indent="0">
              <a:lnSpc>
                <a:spcPct val="150000"/>
              </a:lnSpc>
              <a:buNone/>
            </a:pPr>
            <a:r>
              <a:rPr lang="zh-CN" altLang="en-US" sz="2400" b="1" noProof="1">
                <a:solidFill>
                  <a:srgbClr val="C00000"/>
                </a:solidFill>
              </a:rPr>
              <a:t>（二）票据的变造</a:t>
            </a:r>
          </a:p>
          <a:p>
            <a:pPr marL="0" indent="0">
              <a:lnSpc>
                <a:spcPct val="150000"/>
              </a:lnSpc>
              <a:buNone/>
            </a:pPr>
            <a:r>
              <a:rPr lang="en-US" altLang="zh-CN" sz="2000" b="1" noProof="1">
                <a:solidFill>
                  <a:srgbClr val="C00000"/>
                </a:solidFill>
              </a:rPr>
              <a:t>1</a:t>
            </a:r>
            <a:r>
              <a:rPr lang="zh-CN" altLang="en-US" sz="2000" b="1" noProof="1">
                <a:solidFill>
                  <a:srgbClr val="C00000"/>
                </a:solidFill>
              </a:rPr>
              <a:t>、概念</a:t>
            </a:r>
            <a:endParaRPr lang="en-US" altLang="zh-CN" sz="2000" b="1" noProof="1">
              <a:solidFill>
                <a:srgbClr val="C00000"/>
              </a:solidFill>
            </a:endParaRPr>
          </a:p>
          <a:p>
            <a:pPr marL="0" indent="0">
              <a:lnSpc>
                <a:spcPct val="150000"/>
              </a:lnSpc>
              <a:buNone/>
            </a:pPr>
            <a:r>
              <a:rPr lang="zh-CN" altLang="en-US" sz="2000" b="1" noProof="1"/>
              <a:t>无合法权限的人</a:t>
            </a:r>
            <a:r>
              <a:rPr lang="zh-CN" altLang="en-US" sz="2000" noProof="1"/>
              <a:t>，以</a:t>
            </a:r>
            <a:r>
              <a:rPr lang="zh-CN" altLang="en-US" sz="2000" u="sng" noProof="1"/>
              <a:t>行使票据权利为目的</a:t>
            </a:r>
            <a:r>
              <a:rPr lang="zh-CN" altLang="en-US" sz="2000" noProof="1"/>
              <a:t>，</a:t>
            </a:r>
            <a:r>
              <a:rPr lang="zh-CN" altLang="en-US" sz="2000" b="1" noProof="1"/>
              <a:t>变更</a:t>
            </a:r>
            <a:r>
              <a:rPr lang="zh-CN" altLang="en-US" sz="2000" noProof="1"/>
              <a:t>票据上</a:t>
            </a:r>
            <a:r>
              <a:rPr lang="zh-CN" altLang="en-US" sz="2000" u="sng" noProof="1"/>
              <a:t>除签章以外的记载事项</a:t>
            </a:r>
            <a:r>
              <a:rPr lang="zh-CN" altLang="en-US" sz="2000" noProof="1"/>
              <a:t>的行为。</a:t>
            </a:r>
            <a:r>
              <a:rPr lang="en-US" altLang="zh-CN" sz="1800" noProof="1"/>
              <a:t>Eg.1</a:t>
            </a:r>
            <a:r>
              <a:rPr lang="zh-CN" altLang="en-US" sz="1800" noProof="1"/>
              <a:t>万的票改写为</a:t>
            </a:r>
            <a:r>
              <a:rPr lang="en-US" altLang="zh-CN" sz="1800" noProof="1"/>
              <a:t>5</a:t>
            </a:r>
            <a:r>
              <a:rPr lang="zh-CN" altLang="en-US" sz="1800" noProof="1"/>
              <a:t>万</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）变造是无变更权人所为。若由有变更权人所为，则不生变造事宜。</a:t>
            </a:r>
          </a:p>
          <a:p>
            <a:pPr marL="0" indent="0">
              <a:lnSpc>
                <a:spcPct val="150000"/>
              </a:lnSpc>
              <a:buNone/>
            </a:pPr>
            <a:r>
              <a:rPr lang="zh-CN" altLang="en-US" sz="2000" b="1" noProof="1"/>
              <a:t>第</a:t>
            </a:r>
            <a:r>
              <a:rPr lang="en-US" altLang="zh-CN" sz="2000" b="1" noProof="1"/>
              <a:t>9-3</a:t>
            </a:r>
            <a:r>
              <a:rPr lang="zh-CN" altLang="en-US" sz="2000" b="1" noProof="1"/>
              <a:t>条：</a:t>
            </a:r>
            <a:r>
              <a:rPr lang="zh-CN" altLang="en-US" sz="2000" noProof="1"/>
              <a:t>对票据上的其他记载事项，</a:t>
            </a:r>
            <a:r>
              <a:rPr lang="zh-CN" altLang="en-US" sz="2000" b="1" noProof="1"/>
              <a:t>原记载人可以更改</a:t>
            </a:r>
            <a:r>
              <a:rPr lang="zh-CN" altLang="en-US" sz="2000" noProof="1"/>
              <a:t>，更改时应当由原记载人签章证明。</a:t>
            </a:r>
            <a:endParaRPr lang="zh-CN" altLang="en-US" sz="2000" b="1" noProof="1"/>
          </a:p>
          <a:p>
            <a:pPr marL="0" indent="0">
              <a:lnSpc>
                <a:spcPct val="150000"/>
              </a:lnSpc>
              <a:buNone/>
            </a:pPr>
            <a:r>
              <a:rPr lang="zh-CN" altLang="en-US" sz="2000" b="1" noProof="1"/>
              <a:t>概念比较：票据更改</a:t>
            </a:r>
          </a:p>
          <a:p>
            <a:pPr marL="0" indent="0">
              <a:lnSpc>
                <a:spcPct val="150000"/>
              </a:lnSpc>
              <a:buNone/>
            </a:pPr>
            <a:r>
              <a:rPr lang="en-US" altLang="zh-CN" sz="2000" b="1" noProof="1"/>
              <a:t>①</a:t>
            </a:r>
            <a:r>
              <a:rPr lang="zh-CN" altLang="en-US" sz="2000" b="1" noProof="1"/>
              <a:t>概念</a:t>
            </a:r>
            <a:r>
              <a:rPr lang="zh-CN" altLang="en-US" sz="2000" noProof="1"/>
              <a:t>：票据的更改，是指原记载人依照票据法的规定，改写票据上的记载事项的行为。</a:t>
            </a:r>
            <a:endParaRPr lang="zh-CN" altLang="en-US" sz="2000" b="1" noProof="1"/>
          </a:p>
          <a:p>
            <a:pPr marL="0" indent="0">
              <a:lnSpc>
                <a:spcPct val="150000"/>
              </a:lnSpc>
              <a:buNone/>
            </a:pPr>
            <a:r>
              <a:rPr lang="en-US" altLang="zh-CN" sz="2000" b="1" noProof="1"/>
              <a:t>②</a:t>
            </a:r>
            <a:r>
              <a:rPr lang="zh-CN" altLang="en-US" sz="2000" b="1" noProof="1"/>
              <a:t>要件：</a:t>
            </a:r>
            <a:r>
              <a:rPr lang="zh-CN" altLang="en-US" sz="2000" noProof="1"/>
              <a:t>更改权人为原记载人；更改事项为允许更改的事项；须在更改处</a:t>
            </a:r>
            <a:r>
              <a:rPr lang="zh-CN" altLang="en-US" sz="2000" b="1" noProof="1"/>
              <a:t>签章</a:t>
            </a:r>
            <a:r>
              <a:rPr lang="zh-CN" altLang="en-US" sz="1800" b="1" noProof="1"/>
              <a:t>（签全名）</a:t>
            </a:r>
            <a:r>
              <a:rPr lang="zh-CN" altLang="en-US" sz="2000" noProof="1"/>
              <a:t>；需经持票人和其他签章人同意。</a:t>
            </a:r>
          </a:p>
        </p:txBody>
      </p:sp>
      <p:sp>
        <p:nvSpPr>
          <p:cNvPr id="2" name="灯片编号占位符 1">
            <a:extLst>
              <a:ext uri="{FF2B5EF4-FFF2-40B4-BE49-F238E27FC236}">
                <a16:creationId xmlns:a16="http://schemas.microsoft.com/office/drawing/2014/main" id="{F91F306B-2F47-4506-BB06-6BA826E83E7F}"/>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39</a:t>
            </a:fld>
            <a:endParaRPr lang="zh-CN" altLang="en-US" strike="noStrike" noProof="1">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841E4-90FC-4FB8-99F3-25B8D34025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A53BCA-9BC6-404C-B047-8B4DAE1E668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DBCB3EEB-B73B-4581-BE1C-94F7404E5BF3}"/>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695837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文本占位符 67586"/>
          <p:cNvSpPr>
            <a:spLocks noGrp="1"/>
          </p:cNvSpPr>
          <p:nvPr>
            <p:ph idx="1"/>
          </p:nvPr>
        </p:nvSpPr>
        <p:spPr>
          <a:xfrm>
            <a:off x="495300" y="230188"/>
            <a:ext cx="8915400" cy="6318515"/>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）变造是变更票据签章以外之事项</a:t>
            </a:r>
          </a:p>
          <a:p>
            <a:pPr marL="0" indent="0">
              <a:lnSpc>
                <a:spcPct val="150000"/>
              </a:lnSpc>
              <a:buNone/>
            </a:pPr>
            <a:r>
              <a:rPr lang="zh-CN" altLang="en-US" sz="2000" noProof="1"/>
              <a:t>变造是对形式上有效之票据为之，且</a:t>
            </a:r>
            <a:r>
              <a:rPr lang="zh-CN" altLang="en-US" sz="2000" b="1" noProof="1"/>
              <a:t>变造后不致使其无效</a:t>
            </a:r>
            <a:r>
              <a:rPr lang="zh-CN" altLang="en-US" sz="2000" noProof="1"/>
              <a:t>。致使无效者，则为票据毁损。</a:t>
            </a:r>
            <a:endParaRPr lang="zh-CN" altLang="en-US" sz="2000" b="1" noProof="1"/>
          </a:p>
          <a:p>
            <a:pPr marL="0" indent="0">
              <a:lnSpc>
                <a:spcPct val="150000"/>
              </a:lnSpc>
              <a:buNone/>
            </a:pPr>
            <a:r>
              <a:rPr lang="zh-CN" altLang="en-US" sz="2000" b="1" noProof="1"/>
              <a:t>第</a:t>
            </a:r>
            <a:r>
              <a:rPr lang="en-US" altLang="zh-CN" sz="2000" b="1" noProof="1"/>
              <a:t>9-2</a:t>
            </a:r>
            <a:r>
              <a:rPr lang="zh-CN" altLang="en-US" sz="2000" b="1" noProof="1"/>
              <a:t>条：</a:t>
            </a:r>
            <a:r>
              <a:rPr lang="zh-CN" altLang="en-US" sz="2000" noProof="1"/>
              <a:t>票据金额、日期、收款人名称</a:t>
            </a:r>
            <a:r>
              <a:rPr lang="zh-CN" altLang="en-US" sz="2000" b="1" noProof="1"/>
              <a:t>不得更改，更改的票据无效</a:t>
            </a:r>
            <a:r>
              <a:rPr lang="zh-CN" altLang="en-US" sz="2000" noProof="1"/>
              <a:t>。 </a:t>
            </a:r>
            <a:br>
              <a:rPr lang="en-US" altLang="zh-CN" sz="2000" b="1" noProof="1"/>
            </a:br>
            <a:r>
              <a:rPr lang="zh-CN" altLang="en-US" sz="2000" b="1" noProof="1"/>
              <a:t>票据无效：票据上的所有内容无效</a:t>
            </a:r>
            <a:endParaRPr lang="en-US" altLang="zh-CN" sz="2000" b="1" noProof="1"/>
          </a:p>
          <a:p>
            <a:pPr marL="0" indent="0">
              <a:lnSpc>
                <a:spcPct val="150000"/>
              </a:lnSpc>
              <a:buNone/>
            </a:pPr>
            <a:r>
              <a:rPr lang="zh-CN" altLang="en-US" sz="2000" b="1" noProof="1"/>
              <a:t>票据行为无效：票据行为之间相互独立，一个无效不影响其他票据行为</a:t>
            </a:r>
            <a:endParaRPr lang="en-US" altLang="zh-CN"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）变造是以行使票据权利为目的。</a:t>
            </a:r>
          </a:p>
          <a:p>
            <a:pPr marL="0" indent="0">
              <a:lnSpc>
                <a:spcPct val="150000"/>
              </a:lnSpc>
              <a:buNone/>
            </a:pPr>
            <a:r>
              <a:rPr lang="en-US" altLang="zh-CN" sz="2000" b="1" noProof="1"/>
              <a:t>eg.</a:t>
            </a:r>
            <a:r>
              <a:rPr lang="zh-CN" altLang="en-US" sz="2000" noProof="1"/>
              <a:t>变造后为承兑之提示，为背书之转让，请求付款是。</a:t>
            </a:r>
          </a:p>
          <a:p>
            <a:pPr marL="0" indent="0">
              <a:lnSpc>
                <a:spcPct val="150000"/>
              </a:lnSpc>
              <a:buNone/>
            </a:pPr>
            <a:r>
              <a:rPr lang="zh-CN" altLang="en-US" sz="2000" noProof="1"/>
              <a:t>如变造后仅供观赏之用，不构成票据变造。</a:t>
            </a:r>
          </a:p>
        </p:txBody>
      </p:sp>
      <p:sp>
        <p:nvSpPr>
          <p:cNvPr id="2" name="灯片编号占位符 1">
            <a:extLst>
              <a:ext uri="{FF2B5EF4-FFF2-40B4-BE49-F238E27FC236}">
                <a16:creationId xmlns:a16="http://schemas.microsoft.com/office/drawing/2014/main" id="{9B4995AF-364C-4BA2-A88B-0FAB0E47562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40</a:t>
            </a:fld>
            <a:endParaRPr lang="zh-CN" altLang="en-US" strike="noStrike" noProof="1">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文本占位符 83970"/>
          <p:cNvSpPr>
            <a:spLocks noGrp="1"/>
          </p:cNvSpPr>
          <p:nvPr>
            <p:ph idx="1"/>
          </p:nvPr>
        </p:nvSpPr>
        <p:spPr>
          <a:xfrm>
            <a:off x="495300" y="152798"/>
            <a:ext cx="8915400" cy="6552406"/>
          </a:xfrm>
        </p:spPr>
        <p:txBody>
          <a:bodyPr>
            <a:normAutofit/>
          </a:bodyPr>
          <a:lstStyle/>
          <a:p>
            <a:pPr marL="0" indent="0">
              <a:lnSpc>
                <a:spcPct val="150000"/>
              </a:lnSpc>
              <a:buNone/>
            </a:pPr>
            <a:r>
              <a:rPr lang="en-US" altLang="zh-CN" sz="2000" b="1" noProof="1">
                <a:solidFill>
                  <a:srgbClr val="C00000"/>
                </a:solidFill>
              </a:rPr>
              <a:t>2</a:t>
            </a:r>
            <a:r>
              <a:rPr lang="zh-CN" altLang="en-US" sz="2000" b="1" noProof="1">
                <a:solidFill>
                  <a:srgbClr val="C00000"/>
                </a:solidFill>
              </a:rPr>
              <a:t>、变造的后果</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变造人是否负票据责任，视其是否为票据行为人而定。</a:t>
            </a:r>
            <a:endParaRPr lang="zh-CN" altLang="en-US" sz="2000" b="1" noProof="1"/>
          </a:p>
          <a:p>
            <a:pPr marL="0" indent="0">
              <a:lnSpc>
                <a:spcPct val="150000"/>
              </a:lnSpc>
              <a:buNone/>
            </a:pPr>
            <a:r>
              <a:rPr lang="zh-CN" altLang="en-US" sz="2000" b="1" noProof="1"/>
              <a:t>第</a:t>
            </a:r>
            <a:r>
              <a:rPr lang="en-US" altLang="zh-CN" sz="2000" b="1" noProof="1"/>
              <a:t>14-1</a:t>
            </a:r>
            <a:r>
              <a:rPr lang="zh-CN" altLang="en-US" sz="2000" b="1" noProof="1"/>
              <a:t>条第</a:t>
            </a:r>
            <a:r>
              <a:rPr lang="en-US" altLang="zh-CN" sz="2000" b="1" noProof="1"/>
              <a:t>2</a:t>
            </a:r>
            <a:r>
              <a:rPr lang="zh-CN" altLang="en-US" sz="2000" b="1" noProof="1"/>
              <a:t>句：</a:t>
            </a:r>
            <a:r>
              <a:rPr lang="zh-CN" altLang="en-US" sz="2000" noProof="1"/>
              <a:t>伪造、变造票据上的签章和其他记载事项的，应当承担法律责任。</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真实签章的效力不受影响。（</a:t>
            </a:r>
            <a:r>
              <a:rPr lang="zh-CN" altLang="en-US" sz="2000" b="1" noProof="1"/>
              <a:t>第</a:t>
            </a:r>
            <a:r>
              <a:rPr lang="en-US" altLang="zh-CN" sz="2000" b="1" noProof="1"/>
              <a:t>14-2</a:t>
            </a:r>
            <a:r>
              <a:rPr lang="zh-CN" altLang="en-US" sz="2000" b="1" noProof="1"/>
              <a:t>条</a:t>
            </a:r>
            <a:r>
              <a:rPr lang="zh-CN" altLang="en-US" sz="2000" noProof="1"/>
              <a:t>）</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a:t>
            </a:r>
            <a:r>
              <a:rPr lang="zh-CN" altLang="en-US" sz="2000" noProof="1"/>
              <a:t>变造人依哪个记载事项负责？</a:t>
            </a:r>
            <a:r>
              <a:rPr lang="zh-CN" altLang="en-US" sz="2000" b="1" noProof="1"/>
              <a:t>   </a:t>
            </a:r>
            <a:endParaRPr lang="en-US" altLang="zh-CN" sz="2000" b="1" noProof="1"/>
          </a:p>
          <a:p>
            <a:pPr marL="0" indent="0">
              <a:lnSpc>
                <a:spcPct val="150000"/>
              </a:lnSpc>
              <a:buNone/>
            </a:pPr>
            <a:r>
              <a:rPr lang="zh-CN" altLang="en-US" sz="2000" b="1" noProof="1"/>
              <a:t> 第</a:t>
            </a:r>
            <a:r>
              <a:rPr lang="en-US" altLang="zh-CN" sz="2000" b="1" noProof="1"/>
              <a:t>14-3</a:t>
            </a:r>
            <a:r>
              <a:rPr lang="zh-CN" altLang="en-US" sz="2000" b="1" noProof="1"/>
              <a:t>条：</a:t>
            </a:r>
            <a:r>
              <a:rPr lang="zh-CN" altLang="en-US" sz="2000" noProof="1"/>
              <a:t>票据上其他记载事项被变造的，</a:t>
            </a:r>
            <a:r>
              <a:rPr lang="zh-CN" altLang="en-US" sz="2000" b="1" noProof="1"/>
              <a:t>在变造之前签章的人，对原记载事项负责；在变造之后签章的人，对变造之后的记载事项负责；</a:t>
            </a:r>
            <a:r>
              <a:rPr lang="zh-CN" altLang="en-US" sz="2000" noProof="1"/>
              <a:t>不能辨别是在票据被变造之前或者之后签章的，视同在变造之前签章。</a:t>
            </a:r>
          </a:p>
        </p:txBody>
      </p:sp>
      <p:sp>
        <p:nvSpPr>
          <p:cNvPr id="2" name="灯片编号占位符 1">
            <a:extLst>
              <a:ext uri="{FF2B5EF4-FFF2-40B4-BE49-F238E27FC236}">
                <a16:creationId xmlns:a16="http://schemas.microsoft.com/office/drawing/2014/main" id="{097701A6-51D5-4BDD-B45A-2AC53004C5D6}"/>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41</a:t>
            </a:fld>
            <a:endParaRPr lang="zh-CN" altLang="en-US" strike="noStrike" noProof="1">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文本占位符 82946"/>
          <p:cNvSpPr>
            <a:spLocks noGrp="1"/>
          </p:cNvSpPr>
          <p:nvPr>
            <p:ph idx="1"/>
          </p:nvPr>
        </p:nvSpPr>
        <p:spPr>
          <a:xfrm>
            <a:off x="495300" y="230188"/>
            <a:ext cx="8915400" cy="6120739"/>
          </a:xfrm>
        </p:spPr>
        <p:txBody>
          <a:bodyPr>
            <a:normAutofit/>
          </a:bodyPr>
          <a:lstStyle/>
          <a:p>
            <a:pPr marL="0" indent="0">
              <a:lnSpc>
                <a:spcPct val="150000"/>
              </a:lnSpc>
              <a:buNone/>
            </a:pPr>
            <a:r>
              <a:rPr lang="zh-CN" altLang="en-US" sz="2000" b="1" noProof="1"/>
              <a:t>练习</a:t>
            </a:r>
            <a:r>
              <a:rPr lang="en-US" altLang="zh-CN" sz="2000" b="1" noProof="1"/>
              <a:t>·</a:t>
            </a:r>
            <a:r>
              <a:rPr lang="zh-CN" altLang="en-US" sz="2000" b="1" noProof="1"/>
              <a:t>案例</a:t>
            </a:r>
            <a:endParaRPr lang="zh-CN" altLang="en-US" sz="2000" noProof="1"/>
          </a:p>
          <a:p>
            <a:pPr marL="0" indent="0">
              <a:lnSpc>
                <a:spcPct val="150000"/>
              </a:lnSpc>
              <a:buNone/>
            </a:pPr>
            <a:r>
              <a:rPr lang="zh-CN" altLang="en-US" sz="2000" noProof="1"/>
              <a:t>刘某盗用关某印章，签发支票，面额人民币</a:t>
            </a:r>
            <a:r>
              <a:rPr lang="en-US" altLang="zh-CN" sz="2000" noProof="1"/>
              <a:t>1</a:t>
            </a:r>
            <a:r>
              <a:rPr lang="zh-CN" altLang="en-US" sz="2000" noProof="1"/>
              <a:t>万元，交与张某，张某将其背书转让给曹某，曹某将金额变造为</a:t>
            </a:r>
            <a:r>
              <a:rPr lang="en-US" altLang="zh-CN" sz="2000" noProof="1"/>
              <a:t>5</a:t>
            </a:r>
            <a:r>
              <a:rPr lang="zh-CN" altLang="en-US" sz="2000" noProof="1"/>
              <a:t>万元后，背书转让给孙某，孙某向银行提示支票时，方知关某根本就未在该银行开立支票账户。</a:t>
            </a:r>
            <a:endParaRPr lang="zh-CN" altLang="en-US" sz="2000" b="1" noProof="1"/>
          </a:p>
          <a:p>
            <a:pPr marL="0" indent="0">
              <a:lnSpc>
                <a:spcPct val="150000"/>
              </a:lnSpc>
              <a:buNone/>
            </a:pPr>
            <a:r>
              <a:rPr lang="zh-CN" altLang="en-US" sz="2000" b="1" noProof="1"/>
              <a:t>刘（伪造关）</a:t>
            </a:r>
            <a:r>
              <a:rPr lang="en-US" altLang="zh-CN" sz="2000" b="1" noProof="1"/>
              <a:t>→</a:t>
            </a:r>
            <a:r>
              <a:rPr lang="zh-CN" altLang="en-US" sz="2000" b="1" noProof="1"/>
              <a:t>张  </a:t>
            </a:r>
            <a:r>
              <a:rPr lang="en-US" altLang="zh-CN" sz="2000" b="1" noProof="1"/>
              <a:t>→</a:t>
            </a:r>
            <a:r>
              <a:rPr lang="zh-CN" altLang="en-US" sz="2000" b="1" noProof="1"/>
              <a:t>曹（变造） </a:t>
            </a:r>
            <a:r>
              <a:rPr lang="en-US" altLang="zh-CN" sz="2000" b="1" noProof="1"/>
              <a:t>→</a:t>
            </a:r>
            <a:r>
              <a:rPr lang="zh-CN" altLang="en-US" sz="2000" b="1" noProof="1"/>
              <a:t>孙</a:t>
            </a:r>
          </a:p>
          <a:p>
            <a:pPr marL="0" indent="0">
              <a:lnSpc>
                <a:spcPct val="150000"/>
              </a:lnSpc>
              <a:buNone/>
            </a:pPr>
            <a:r>
              <a:rPr lang="en-US" altLang="zh-CN" sz="2000" b="1" noProof="1"/>
              <a:t>1</a:t>
            </a:r>
            <a:r>
              <a:rPr lang="zh-CN" altLang="en-US" sz="2000" b="1" noProof="1"/>
              <a:t>、</a:t>
            </a:r>
            <a:r>
              <a:rPr lang="zh-CN" altLang="en-US" sz="2000" noProof="1"/>
              <a:t>孙某可向谁行使追索权？可提出的请求权金额为多少？</a:t>
            </a:r>
            <a:endParaRPr lang="en-US" altLang="zh-CN" sz="2000" noProof="1"/>
          </a:p>
          <a:p>
            <a:pPr marL="0" indent="0">
              <a:lnSpc>
                <a:spcPct val="150000"/>
              </a:lnSpc>
              <a:buNone/>
            </a:pPr>
            <a:r>
              <a:rPr lang="zh-CN" altLang="en-US" sz="1800" b="1" noProof="1"/>
              <a:t>刘某是伪造人，没有签自己的名字，不承担票据责任；向张某追</a:t>
            </a:r>
            <a:r>
              <a:rPr lang="en-US" altLang="zh-CN" sz="1800" b="1" noProof="1"/>
              <a:t>1</a:t>
            </a:r>
            <a:r>
              <a:rPr lang="zh-CN" altLang="en-US" sz="1800" b="1" noProof="1"/>
              <a:t>万、曹某</a:t>
            </a:r>
            <a:r>
              <a:rPr lang="en-US" altLang="zh-CN" sz="1800" b="1" noProof="1"/>
              <a:t>4/5</a:t>
            </a:r>
            <a:r>
              <a:rPr lang="zh-CN" altLang="en-US" sz="1800" b="1" noProof="1"/>
              <a:t>万</a:t>
            </a:r>
          </a:p>
          <a:p>
            <a:pPr marL="0" indent="0">
              <a:lnSpc>
                <a:spcPct val="150000"/>
              </a:lnSpc>
              <a:buNone/>
            </a:pPr>
            <a:r>
              <a:rPr lang="en-US" altLang="zh-CN" sz="2000" b="1" noProof="1"/>
              <a:t>2</a:t>
            </a:r>
            <a:r>
              <a:rPr lang="zh-CN" altLang="en-US" sz="2000" b="1" noProof="1"/>
              <a:t>、</a:t>
            </a:r>
            <a:r>
              <a:rPr lang="zh-CN" altLang="en-US" sz="2000" noProof="1"/>
              <a:t>假设关某在银行开设了支票账户，而且刘某的伪造、曹某的变造</a:t>
            </a:r>
            <a:r>
              <a:rPr lang="zh-CN" altLang="en-US" sz="2000" b="1" noProof="1"/>
              <a:t>破绽明显</a:t>
            </a:r>
            <a:r>
              <a:rPr lang="zh-CN" altLang="en-US" sz="2000" noProof="1"/>
              <a:t>，但银行仍然向孙某付款</a:t>
            </a:r>
            <a:r>
              <a:rPr lang="en-US" altLang="zh-CN" sz="2000" noProof="1"/>
              <a:t>5</a:t>
            </a:r>
            <a:r>
              <a:rPr lang="zh-CN" altLang="en-US" sz="2000" noProof="1"/>
              <a:t>万元，银行可否事后要求孙某归还此笔付款？</a:t>
            </a:r>
            <a:endParaRPr lang="zh-CN" altLang="en-US" sz="2000" b="1" noProof="1"/>
          </a:p>
          <a:p>
            <a:pPr marL="0" indent="0">
              <a:lnSpc>
                <a:spcPct val="150000"/>
              </a:lnSpc>
              <a:buNone/>
            </a:pPr>
            <a:r>
              <a:rPr lang="en-US" altLang="zh-CN" sz="2000" b="1" noProof="1"/>
              <a:t>3</a:t>
            </a:r>
            <a:r>
              <a:rPr lang="zh-CN" altLang="en-US" sz="2000" b="1" noProof="1"/>
              <a:t>、</a:t>
            </a:r>
            <a:r>
              <a:rPr lang="zh-CN" altLang="en-US" sz="2000" noProof="1"/>
              <a:t>银行此时应对关某承担什么责任？</a:t>
            </a:r>
          </a:p>
        </p:txBody>
      </p:sp>
      <p:sp>
        <p:nvSpPr>
          <p:cNvPr id="2" name="灯片编号占位符 1">
            <a:extLst>
              <a:ext uri="{FF2B5EF4-FFF2-40B4-BE49-F238E27FC236}">
                <a16:creationId xmlns:a16="http://schemas.microsoft.com/office/drawing/2014/main" id="{277BFD23-8917-425A-A8B6-CDC8D60A2E9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42</a:t>
            </a:fld>
            <a:endParaRPr lang="zh-CN" altLang="en-US" strike="noStrike" noProof="1">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文本占位符 81922"/>
          <p:cNvSpPr>
            <a:spLocks noGrp="1"/>
          </p:cNvSpPr>
          <p:nvPr>
            <p:ph idx="1"/>
          </p:nvPr>
        </p:nvSpPr>
        <p:spPr>
          <a:xfrm>
            <a:off x="495300" y="152798"/>
            <a:ext cx="8915400" cy="6198129"/>
          </a:xfrm>
        </p:spPr>
        <p:txBody>
          <a:bodyPr>
            <a:normAutofit/>
          </a:bodyPr>
          <a:lstStyle/>
          <a:p>
            <a:pPr marL="0" indent="0">
              <a:lnSpc>
                <a:spcPct val="150000"/>
              </a:lnSpc>
              <a:buNone/>
            </a:pPr>
            <a:r>
              <a:rPr lang="zh-CN" altLang="en-US" sz="2400" b="1" noProof="1">
                <a:solidFill>
                  <a:srgbClr val="C00000"/>
                </a:solidFill>
              </a:rPr>
              <a:t>（三）票据涂销</a:t>
            </a:r>
          </a:p>
          <a:p>
            <a:pPr marL="0" indent="0">
              <a:lnSpc>
                <a:spcPct val="150000"/>
              </a:lnSpc>
              <a:buNone/>
            </a:pPr>
            <a:r>
              <a:rPr lang="en-US" altLang="zh-CN" sz="2000" b="1" noProof="1">
                <a:solidFill>
                  <a:srgbClr val="C00000"/>
                </a:solidFill>
              </a:rPr>
              <a:t>1</a:t>
            </a:r>
            <a:r>
              <a:rPr lang="zh-CN" altLang="en-US" sz="2000" b="1" noProof="1">
                <a:solidFill>
                  <a:srgbClr val="C00000"/>
                </a:solidFill>
              </a:rPr>
              <a:t>、概念</a:t>
            </a:r>
            <a:endParaRPr lang="en-US" altLang="zh-CN" sz="2000" b="1" noProof="1">
              <a:solidFill>
                <a:srgbClr val="C00000"/>
              </a:solidFill>
            </a:endParaRPr>
          </a:p>
          <a:p>
            <a:pPr marL="0" indent="0">
              <a:lnSpc>
                <a:spcPct val="150000"/>
              </a:lnSpc>
              <a:buNone/>
            </a:pPr>
            <a:r>
              <a:rPr lang="zh-CN" altLang="en-US" sz="2000" noProof="1"/>
              <a:t>将票据上之</a:t>
            </a:r>
            <a:r>
              <a:rPr lang="zh-CN" altLang="en-US" sz="2000" b="1" noProof="1"/>
              <a:t>签名或者其他记载事项</a:t>
            </a:r>
            <a:r>
              <a:rPr lang="zh-CN" altLang="en-US" sz="2000" noProof="1"/>
              <a:t>，加以</a:t>
            </a:r>
            <a:r>
              <a:rPr lang="zh-CN" altLang="en-US" sz="2000" b="1" noProof="1"/>
              <a:t>涂抹或者销除</a:t>
            </a:r>
            <a:r>
              <a:rPr lang="zh-CN" altLang="en-US" sz="2000" noProof="1"/>
              <a:t>之谓。</a:t>
            </a:r>
            <a:endParaRPr lang="zh-CN" altLang="en-US" sz="2000" b="1" noProof="1"/>
          </a:p>
          <a:p>
            <a:pPr marL="0" indent="0">
              <a:lnSpc>
                <a:spcPct val="150000"/>
              </a:lnSpc>
              <a:buNone/>
            </a:pPr>
            <a:r>
              <a:rPr lang="zh-CN" altLang="en-US" sz="2000" b="1" noProof="1"/>
              <a:t>（</a:t>
            </a:r>
            <a:r>
              <a:rPr lang="en-US" altLang="zh-CN" sz="2000" b="1" noProof="1"/>
              <a:t>1</a:t>
            </a:r>
            <a:r>
              <a:rPr lang="zh-CN" altLang="en-US" sz="2000" b="1" noProof="1"/>
              <a:t>）方法</a:t>
            </a:r>
            <a:r>
              <a:rPr lang="zh-CN" altLang="en-US" sz="2000" noProof="1"/>
              <a:t>：浓妆重抹、纸片糊盖、橡皮轻擦、化学方法销除均属之。方法如何，固非所问。</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）文义：</a:t>
            </a:r>
            <a:r>
              <a:rPr lang="zh-CN" altLang="en-US" sz="2000" noProof="1"/>
              <a:t>被涂销之文义，是否可以辨别，亦均属之。</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）证明：</a:t>
            </a:r>
            <a:r>
              <a:rPr lang="zh-CN" altLang="en-US" sz="2000" noProof="1"/>
              <a:t>惟所谓涂销</a:t>
            </a:r>
            <a:r>
              <a:rPr lang="zh-CN" altLang="en-US" sz="2000" u="sng" noProof="1"/>
              <a:t>是否出于权利人所为</a:t>
            </a:r>
            <a:r>
              <a:rPr lang="zh-CN" altLang="en-US" sz="2000" noProof="1"/>
              <a:t>、及其</a:t>
            </a:r>
            <a:r>
              <a:rPr lang="zh-CN" altLang="en-US" sz="2000" u="sng" noProof="1"/>
              <a:t>是否故意</a:t>
            </a:r>
            <a:r>
              <a:rPr lang="zh-CN" altLang="en-US" sz="2000" noProof="1"/>
              <a:t>，则</a:t>
            </a:r>
            <a:r>
              <a:rPr lang="zh-CN" altLang="en-US" sz="2000" b="1" noProof="1"/>
              <a:t>必须证明</a:t>
            </a:r>
            <a:r>
              <a:rPr lang="zh-CN" altLang="en-US" sz="2000" noProof="1"/>
              <a:t>。</a:t>
            </a:r>
          </a:p>
        </p:txBody>
      </p:sp>
      <p:sp>
        <p:nvSpPr>
          <p:cNvPr id="2" name="灯片编号占位符 1">
            <a:extLst>
              <a:ext uri="{FF2B5EF4-FFF2-40B4-BE49-F238E27FC236}">
                <a16:creationId xmlns:a16="http://schemas.microsoft.com/office/drawing/2014/main" id="{92A62150-D142-448E-8387-C0BE52B192E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43</a:t>
            </a:fld>
            <a:endParaRPr lang="zh-CN" altLang="en-US" strike="noStrike" noProof="1">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文本占位符 80898"/>
          <p:cNvSpPr>
            <a:spLocks noGrp="1"/>
          </p:cNvSpPr>
          <p:nvPr>
            <p:ph idx="1"/>
          </p:nvPr>
        </p:nvSpPr>
        <p:spPr>
          <a:xfrm>
            <a:off x="495300" y="152798"/>
            <a:ext cx="8915400" cy="6552406"/>
          </a:xfrm>
        </p:spPr>
        <p:txBody>
          <a:bodyPr>
            <a:normAutofit fontScale="92500"/>
          </a:bodyPr>
          <a:lstStyle/>
          <a:p>
            <a:pPr marL="0" indent="0">
              <a:lnSpc>
                <a:spcPct val="150000"/>
              </a:lnSpc>
              <a:buNone/>
            </a:pPr>
            <a:r>
              <a:rPr lang="en-US" altLang="zh-CN" sz="2000" b="1" noProof="1">
                <a:solidFill>
                  <a:srgbClr val="C00000"/>
                </a:solidFill>
              </a:rPr>
              <a:t>2</a:t>
            </a:r>
            <a:r>
              <a:rPr lang="zh-CN" altLang="en-US" sz="2000" b="1" noProof="1">
                <a:solidFill>
                  <a:srgbClr val="C00000"/>
                </a:solidFill>
              </a:rPr>
              <a:t>、效力</a:t>
            </a:r>
          </a:p>
          <a:p>
            <a:pPr marL="0" indent="0">
              <a:lnSpc>
                <a:spcPct val="150000"/>
              </a:lnSpc>
              <a:buNone/>
            </a:pPr>
            <a:r>
              <a:rPr lang="zh-CN" altLang="en-US" sz="2000" b="1" noProof="1"/>
              <a:t>（</a:t>
            </a:r>
            <a:r>
              <a:rPr lang="en-US" altLang="zh-CN" sz="2000" b="1" noProof="1"/>
              <a:t>1</a:t>
            </a:r>
            <a:r>
              <a:rPr lang="zh-CN" altLang="en-US" sz="2000" b="1" noProof="1"/>
              <a:t>）票据权利人所为</a:t>
            </a:r>
          </a:p>
          <a:p>
            <a:pPr marL="0" indent="0">
              <a:lnSpc>
                <a:spcPct val="150000"/>
              </a:lnSpc>
              <a:buNone/>
            </a:pPr>
            <a:r>
              <a:rPr lang="en-US" altLang="zh-CN" sz="2000" b="1" noProof="1"/>
              <a:t>①</a:t>
            </a:r>
            <a:r>
              <a:rPr lang="zh-CN" altLang="en-US" sz="2000" b="1" noProof="1"/>
              <a:t>非故意之涂销</a:t>
            </a:r>
            <a:r>
              <a:rPr lang="zh-CN" altLang="en-US" sz="2000" noProof="1"/>
              <a:t>：不影响票据上之效力。（台湾</a:t>
            </a:r>
            <a:r>
              <a:rPr lang="en-US" altLang="zh-CN" sz="2000" noProof="1"/>
              <a:t>-</a:t>
            </a:r>
            <a:r>
              <a:rPr lang="zh-CN" altLang="en-US" sz="2000" noProof="1"/>
              <a:t>票据法第</a:t>
            </a:r>
            <a:r>
              <a:rPr lang="en-US" altLang="zh-CN" sz="2000" noProof="1"/>
              <a:t>17</a:t>
            </a:r>
            <a:r>
              <a:rPr lang="zh-CN" altLang="en-US" sz="2000" noProof="1"/>
              <a:t>条）</a:t>
            </a:r>
          </a:p>
          <a:p>
            <a:pPr marL="0" indent="0">
              <a:lnSpc>
                <a:spcPct val="150000"/>
              </a:lnSpc>
              <a:buNone/>
            </a:pPr>
            <a:r>
              <a:rPr lang="zh-CN" altLang="en-US" sz="2000" noProof="1"/>
              <a:t>持票人行使权利时，应就涂销非由权利人故意为之，及被涂销之原文义内，负举证责任。</a:t>
            </a:r>
            <a:endParaRPr lang="zh-CN" altLang="en-US" sz="2000" b="1" noProof="1"/>
          </a:p>
          <a:p>
            <a:pPr marL="0" indent="0">
              <a:lnSpc>
                <a:spcPct val="150000"/>
              </a:lnSpc>
              <a:buNone/>
            </a:pPr>
            <a:r>
              <a:rPr lang="en-US" altLang="zh-CN" sz="2000" b="1" noProof="1"/>
              <a:t>②</a:t>
            </a:r>
            <a:r>
              <a:rPr lang="zh-CN" altLang="en-US" sz="2000" b="1" noProof="1"/>
              <a:t>故意之涂销</a:t>
            </a:r>
            <a:r>
              <a:rPr lang="zh-CN" altLang="en-US" sz="2000" noProof="1"/>
              <a:t>：对涂销部分之票据上权利，予以免除而归于消灭。</a:t>
            </a:r>
            <a:endParaRPr lang="zh-CN" altLang="en-US" sz="2000" b="1" noProof="1"/>
          </a:p>
          <a:p>
            <a:pPr marL="0" indent="0">
              <a:lnSpc>
                <a:spcPct val="150000"/>
              </a:lnSpc>
              <a:buNone/>
            </a:pPr>
            <a:r>
              <a:rPr lang="zh-CN" altLang="en-US" sz="2000" b="1" noProof="1"/>
              <a:t>台湾</a:t>
            </a:r>
            <a:r>
              <a:rPr lang="en-US" altLang="zh-CN" sz="2000" b="1" noProof="1"/>
              <a:t>-</a:t>
            </a:r>
            <a:r>
              <a:rPr lang="zh-CN" altLang="en-US" sz="2000" b="1" noProof="1"/>
              <a:t>票据法第</a:t>
            </a:r>
            <a:r>
              <a:rPr lang="en-US" altLang="zh-CN" sz="2000" b="1" noProof="1"/>
              <a:t>38</a:t>
            </a:r>
            <a:r>
              <a:rPr lang="zh-CN" altLang="en-US" sz="2000" b="1" noProof="1"/>
              <a:t>条</a:t>
            </a:r>
            <a:r>
              <a:rPr lang="zh-CN" altLang="en-US" sz="2000" noProof="1"/>
              <a:t>：执票人故意涂销背书者，其被涂销之背书人及其被涂销背书人名次之后，而于未涂销以前为背书者，均免其责任。</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）非由票据权利人所为</a:t>
            </a:r>
            <a:r>
              <a:rPr lang="zh-CN" altLang="en-US" sz="2000" noProof="1"/>
              <a:t>：不影响票据之效力。</a:t>
            </a:r>
          </a:p>
          <a:p>
            <a:pPr marL="0" indent="0">
              <a:lnSpc>
                <a:spcPct val="150000"/>
              </a:lnSpc>
              <a:buNone/>
            </a:pPr>
            <a:r>
              <a:rPr lang="zh-CN" altLang="en-US" sz="2000" noProof="1"/>
              <a:t>惟被涂销票据之持票人，如欲行使权利，应就涂销有利于己之事实，负举证责任。</a:t>
            </a:r>
            <a:endParaRPr lang="zh-CN" altLang="en-US" sz="2000" b="1" noProof="1"/>
          </a:p>
          <a:p>
            <a:pPr marL="0" indent="0">
              <a:lnSpc>
                <a:spcPct val="150000"/>
              </a:lnSpc>
              <a:buNone/>
            </a:pPr>
            <a:r>
              <a:rPr lang="en-US" altLang="zh-CN" sz="2000" b="1" noProof="1">
                <a:solidFill>
                  <a:srgbClr val="C00000"/>
                </a:solidFill>
              </a:rPr>
              <a:t>3</a:t>
            </a:r>
            <a:r>
              <a:rPr lang="zh-CN" altLang="en-US" sz="2000" b="1" noProof="1">
                <a:solidFill>
                  <a:srgbClr val="C00000"/>
                </a:solidFill>
              </a:rPr>
              <a:t>、我国</a:t>
            </a:r>
            <a:r>
              <a:rPr lang="en-US" altLang="zh-CN" sz="2000" b="1" noProof="1">
                <a:solidFill>
                  <a:srgbClr val="C00000"/>
                </a:solidFill>
              </a:rPr>
              <a:t>《</a:t>
            </a:r>
            <a:r>
              <a:rPr lang="zh-CN" altLang="en-US" sz="2000" b="1" noProof="1">
                <a:solidFill>
                  <a:srgbClr val="C00000"/>
                </a:solidFill>
              </a:rPr>
              <a:t>票据法</a:t>
            </a:r>
            <a:r>
              <a:rPr lang="en-US" altLang="zh-CN" sz="2000" b="1" noProof="1">
                <a:solidFill>
                  <a:srgbClr val="C00000"/>
                </a:solidFill>
              </a:rPr>
              <a:t>》</a:t>
            </a:r>
            <a:r>
              <a:rPr lang="zh-CN" altLang="en-US" sz="2000" noProof="1"/>
              <a:t>：未规定</a:t>
            </a:r>
            <a:endParaRPr lang="zh-CN" altLang="en-US" sz="2000" b="1" noProof="1"/>
          </a:p>
          <a:p>
            <a:pPr marL="0" indent="0">
              <a:lnSpc>
                <a:spcPct val="150000"/>
              </a:lnSpc>
              <a:buNone/>
            </a:pPr>
            <a:r>
              <a:rPr lang="zh-CN" altLang="en-US" sz="2000" b="1" noProof="1"/>
              <a:t>票据实务</a:t>
            </a:r>
            <a:r>
              <a:rPr lang="zh-CN" altLang="en-US" sz="2000" noProof="1"/>
              <a:t>：银行不允许票据上有涂销现象。</a:t>
            </a:r>
          </a:p>
        </p:txBody>
      </p:sp>
      <p:sp>
        <p:nvSpPr>
          <p:cNvPr id="2" name="灯片编号占位符 1">
            <a:extLst>
              <a:ext uri="{FF2B5EF4-FFF2-40B4-BE49-F238E27FC236}">
                <a16:creationId xmlns:a16="http://schemas.microsoft.com/office/drawing/2014/main" id="{9AF1AAE1-07B4-4C28-A3A3-3E34AE7B0193}"/>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44</a:t>
            </a:fld>
            <a:endParaRPr lang="zh-CN" altLang="en-US" strike="noStrike" noProof="1">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文本占位符 79874"/>
          <p:cNvSpPr>
            <a:spLocks noGrp="1"/>
          </p:cNvSpPr>
          <p:nvPr>
            <p:ph idx="1"/>
          </p:nvPr>
        </p:nvSpPr>
        <p:spPr>
          <a:xfrm>
            <a:off x="495300" y="152798"/>
            <a:ext cx="8915400" cy="6552406"/>
          </a:xfrm>
        </p:spPr>
        <p:txBody>
          <a:bodyPr>
            <a:normAutofit/>
          </a:bodyPr>
          <a:lstStyle/>
          <a:p>
            <a:pPr marL="0" indent="0">
              <a:lnSpc>
                <a:spcPct val="150000"/>
              </a:lnSpc>
              <a:buNone/>
            </a:pPr>
            <a:r>
              <a:rPr lang="zh-CN" altLang="en-US" b="1" noProof="1"/>
              <a:t>七、票据抗辩</a:t>
            </a:r>
          </a:p>
          <a:p>
            <a:pPr marL="0" indent="0">
              <a:lnSpc>
                <a:spcPct val="150000"/>
              </a:lnSpc>
              <a:buNone/>
            </a:pPr>
            <a:r>
              <a:rPr lang="zh-CN" altLang="en-US" sz="2400" b="1" noProof="1">
                <a:solidFill>
                  <a:srgbClr val="C00000"/>
                </a:solidFill>
              </a:rPr>
              <a:t>（一）票据抗辩之含义</a:t>
            </a:r>
            <a:endParaRPr lang="zh-CN" altLang="en-US" sz="2400" noProof="1">
              <a:solidFill>
                <a:srgbClr val="C00000"/>
              </a:solidFill>
            </a:endParaRPr>
          </a:p>
          <a:p>
            <a:pPr marL="0" indent="0">
              <a:lnSpc>
                <a:spcPct val="150000"/>
              </a:lnSpc>
              <a:buNone/>
            </a:pPr>
            <a:r>
              <a:rPr lang="zh-CN" altLang="en-US" sz="2000" noProof="1"/>
              <a:t>票据抗辩，是指票据债务人，对于票据债权人之请求，得提出实体法上之事由</a:t>
            </a:r>
            <a:r>
              <a:rPr lang="zh-CN" altLang="en-US" sz="2000" b="1" noProof="1"/>
              <a:t>抗辩，而拒绝履行</a:t>
            </a:r>
            <a:r>
              <a:rPr lang="zh-CN" altLang="en-US" sz="2000" noProof="1"/>
              <a:t>。</a:t>
            </a:r>
            <a:endParaRPr lang="zh-CN" altLang="en-US" sz="2000" b="1" noProof="1"/>
          </a:p>
          <a:p>
            <a:pPr marL="0" indent="0">
              <a:lnSpc>
                <a:spcPct val="150000"/>
              </a:lnSpc>
              <a:buNone/>
            </a:pPr>
            <a:r>
              <a:rPr lang="zh-CN" altLang="en-US" sz="2000" b="1" noProof="1"/>
              <a:t>中票</a:t>
            </a:r>
            <a:r>
              <a:rPr lang="en-US" altLang="zh-CN" sz="2000" b="1" noProof="1"/>
              <a:t>13-3</a:t>
            </a:r>
            <a:r>
              <a:rPr lang="zh-CN" altLang="en-US" sz="2000" b="1" noProof="1"/>
              <a:t>：</a:t>
            </a:r>
            <a:r>
              <a:rPr lang="zh-CN" altLang="en-US" sz="2000" noProof="1"/>
              <a:t>本法所称抗辩，是指票据债务人根据本法规定对票据债权人</a:t>
            </a:r>
            <a:r>
              <a:rPr lang="zh-CN" altLang="en-US" sz="2000" b="1" noProof="1"/>
              <a:t>拒绝履行义务</a:t>
            </a:r>
            <a:r>
              <a:rPr lang="zh-CN" altLang="en-US" sz="2000" noProof="1"/>
              <a:t>的行为。</a:t>
            </a:r>
          </a:p>
        </p:txBody>
      </p:sp>
      <p:sp>
        <p:nvSpPr>
          <p:cNvPr id="2" name="灯片编号占位符 1">
            <a:extLst>
              <a:ext uri="{FF2B5EF4-FFF2-40B4-BE49-F238E27FC236}">
                <a16:creationId xmlns:a16="http://schemas.microsoft.com/office/drawing/2014/main" id="{90864C9A-7612-4D5E-ADA2-26A02B8401C3}"/>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45</a:t>
            </a:fld>
            <a:endParaRPr lang="zh-CN" altLang="en-US" strike="noStrike" noProof="1">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文本占位符 78850"/>
          <p:cNvSpPr>
            <a:spLocks noGrp="1"/>
          </p:cNvSpPr>
          <p:nvPr>
            <p:ph idx="1"/>
          </p:nvPr>
        </p:nvSpPr>
        <p:spPr>
          <a:xfrm>
            <a:off x="228734" y="305858"/>
            <a:ext cx="9194006" cy="6143096"/>
          </a:xfrm>
        </p:spPr>
        <p:txBody>
          <a:bodyPr>
            <a:normAutofit lnSpcReduction="10000"/>
          </a:bodyPr>
          <a:lstStyle/>
          <a:p>
            <a:pPr marL="0" indent="0">
              <a:lnSpc>
                <a:spcPct val="150000"/>
              </a:lnSpc>
              <a:buNone/>
            </a:pPr>
            <a:r>
              <a:rPr lang="zh-CN" altLang="en-US" sz="2400" b="1" noProof="1">
                <a:solidFill>
                  <a:srgbClr val="C00000"/>
                </a:solidFill>
              </a:rPr>
              <a:t>（二）票据抗辩事由</a:t>
            </a:r>
            <a:endParaRPr lang="zh-CN" altLang="en-US" sz="2400" noProof="1">
              <a:solidFill>
                <a:srgbClr val="C00000"/>
              </a:solidFill>
            </a:endParaRPr>
          </a:p>
          <a:p>
            <a:pPr marL="0" indent="0">
              <a:lnSpc>
                <a:spcPct val="150000"/>
              </a:lnSpc>
              <a:buNone/>
            </a:pPr>
            <a:r>
              <a:rPr lang="zh-CN" altLang="en-US" sz="2000" noProof="1"/>
              <a:t>票据债务人可以对票据债权人进行抗辩的原因或事实。</a:t>
            </a:r>
            <a:endParaRPr lang="zh-CN" altLang="en-US" sz="2000" b="1" noProof="1"/>
          </a:p>
          <a:p>
            <a:pPr marL="0" indent="0">
              <a:lnSpc>
                <a:spcPct val="150000"/>
              </a:lnSpc>
              <a:buNone/>
            </a:pPr>
            <a:r>
              <a:rPr lang="en-US" altLang="zh-CN" sz="2000" b="1" noProof="1">
                <a:solidFill>
                  <a:srgbClr val="C00000"/>
                </a:solidFill>
              </a:rPr>
              <a:t>1</a:t>
            </a:r>
            <a:r>
              <a:rPr lang="zh-CN" altLang="en-US" sz="2000" b="1" noProof="1">
                <a:solidFill>
                  <a:srgbClr val="C00000"/>
                </a:solidFill>
              </a:rPr>
              <a:t>、物的抗辩</a:t>
            </a:r>
            <a:endParaRPr lang="en-US" altLang="zh-CN" sz="2000" b="1" noProof="1">
              <a:solidFill>
                <a:srgbClr val="C00000"/>
              </a:solidFill>
            </a:endParaRPr>
          </a:p>
          <a:p>
            <a:pPr marL="0" indent="0">
              <a:lnSpc>
                <a:spcPct val="150000"/>
              </a:lnSpc>
              <a:buNone/>
            </a:pPr>
            <a:r>
              <a:rPr lang="zh-CN" altLang="en-US" sz="2000" noProof="1"/>
              <a:t>票据债务人得</a:t>
            </a:r>
            <a:r>
              <a:rPr lang="zh-CN" altLang="en-US" sz="2000" b="1" noProof="1"/>
              <a:t>对抗一切持票人</a:t>
            </a:r>
            <a:r>
              <a:rPr lang="zh-CN" altLang="en-US" sz="2000" noProof="1"/>
              <a:t>，并不因</a:t>
            </a:r>
            <a:r>
              <a:rPr lang="zh-CN" altLang="en-US" sz="2000" b="1" noProof="1"/>
              <a:t>持票人之变更而受影响</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）一切票据债务人得对抗一切持票人的抗辩</a:t>
            </a:r>
            <a:endParaRPr lang="zh-CN" altLang="en-US" sz="2000" noProof="1">
              <a:solidFill>
                <a:srgbClr val="0070C0"/>
              </a:solidFill>
            </a:endParaRPr>
          </a:p>
          <a:p>
            <a:pPr marL="0" indent="0">
              <a:lnSpc>
                <a:spcPct val="150000"/>
              </a:lnSpc>
              <a:buNone/>
            </a:pPr>
            <a:r>
              <a:rPr lang="en-US" altLang="zh-CN" sz="2000" noProof="1"/>
              <a:t>①</a:t>
            </a:r>
            <a:r>
              <a:rPr lang="zh-CN" altLang="en-US" sz="2000" noProof="1"/>
              <a:t>由于票据记载不符合形式要件而使票据无效（权利未发生）</a:t>
            </a:r>
            <a:endParaRPr lang="en-US" altLang="zh-CN" sz="2000" noProof="1"/>
          </a:p>
          <a:p>
            <a:pPr marL="0" indent="0">
              <a:lnSpc>
                <a:spcPct val="150000"/>
              </a:lnSpc>
              <a:buNone/>
            </a:pPr>
            <a:r>
              <a:rPr lang="zh-CN" altLang="en-US" sz="2000" noProof="1"/>
              <a:t>     </a:t>
            </a:r>
            <a:r>
              <a:rPr lang="en-US" altLang="zh-CN" sz="2000" noProof="1"/>
              <a:t>e.g.</a:t>
            </a:r>
            <a:r>
              <a:rPr lang="zh-CN" altLang="en-US" sz="2000" noProof="1"/>
              <a:t>欠缺必要记载事项</a:t>
            </a:r>
          </a:p>
          <a:p>
            <a:pPr marL="0" indent="0">
              <a:lnSpc>
                <a:spcPct val="150000"/>
              </a:lnSpc>
              <a:buNone/>
            </a:pPr>
            <a:r>
              <a:rPr lang="en-US" altLang="zh-CN" sz="2000" noProof="1"/>
              <a:t>②</a:t>
            </a:r>
            <a:r>
              <a:rPr lang="zh-CN" altLang="en-US" sz="2000" noProof="1"/>
              <a:t>不依票据记载提出请求  （权利不正确）</a:t>
            </a:r>
            <a:endParaRPr lang="en-US" altLang="zh-CN" sz="2000" noProof="1"/>
          </a:p>
          <a:p>
            <a:pPr marL="0" indent="0">
              <a:lnSpc>
                <a:spcPct val="150000"/>
              </a:lnSpc>
              <a:buNone/>
            </a:pPr>
            <a:r>
              <a:rPr lang="en-US" altLang="zh-CN" sz="2000" noProof="1"/>
              <a:t>    e.g.</a:t>
            </a:r>
            <a:r>
              <a:rPr lang="zh-CN" altLang="en-US" sz="2000" noProof="1"/>
              <a:t>提示时间不符、提示地点不符</a:t>
            </a:r>
          </a:p>
          <a:p>
            <a:pPr marL="0" indent="0">
              <a:lnSpc>
                <a:spcPct val="150000"/>
              </a:lnSpc>
              <a:buNone/>
            </a:pPr>
            <a:r>
              <a:rPr lang="en-US" altLang="zh-CN" sz="2000" noProof="1"/>
              <a:t>③</a:t>
            </a:r>
            <a:r>
              <a:rPr lang="zh-CN" altLang="en-US" sz="2000" noProof="1"/>
              <a:t>票据权利已消灭  （权利已消灭）</a:t>
            </a:r>
          </a:p>
          <a:p>
            <a:pPr marL="0" indent="0">
              <a:lnSpc>
                <a:spcPct val="150000"/>
              </a:lnSpc>
              <a:buNone/>
            </a:pPr>
            <a:r>
              <a:rPr lang="en-US" altLang="zh-CN" sz="2000" noProof="1"/>
              <a:t>    e.g</a:t>
            </a:r>
            <a:r>
              <a:rPr lang="zh-CN" altLang="en-US" sz="2000" noProof="1"/>
              <a:t>已付款、已提存、因除权判决而消灭</a:t>
            </a:r>
            <a:endParaRPr lang="zh-CN" altLang="en-US" sz="2000" b="1" noProof="1"/>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EF0FB933-E287-45B2-8F9B-C91A2C82A8AF}"/>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46</a:t>
            </a:fld>
            <a:endParaRPr lang="zh-CN" altLang="en-US" strike="noStrike" noProof="1">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881" y="414205"/>
            <a:ext cx="9282237" cy="6029590"/>
          </a:xfrm>
        </p:spPr>
        <p:txBody>
          <a:bodyPr>
            <a:normAutofit/>
          </a:bodyPr>
          <a:lstStyle/>
          <a:p>
            <a:pPr marL="0" indent="0">
              <a:lnSpc>
                <a:spcPct val="150000"/>
              </a:lnSpc>
              <a:buNone/>
            </a:pPr>
            <a:r>
              <a:rPr lang="zh-CN" altLang="en-US" sz="2000" b="1" noProof="1">
                <a:solidFill>
                  <a:srgbClr val="0070C0"/>
                </a:solidFill>
                <a:sym typeface="+mn-ea"/>
              </a:rPr>
              <a:t>（</a:t>
            </a:r>
            <a:r>
              <a:rPr lang="en-US" altLang="zh-CN" sz="2000" b="1" noProof="1">
                <a:solidFill>
                  <a:srgbClr val="0070C0"/>
                </a:solidFill>
                <a:sym typeface="+mn-ea"/>
              </a:rPr>
              <a:t>2</a:t>
            </a:r>
            <a:r>
              <a:rPr lang="zh-CN" altLang="en-US" sz="2000" b="1" noProof="1">
                <a:solidFill>
                  <a:srgbClr val="0070C0"/>
                </a:solidFill>
                <a:sym typeface="+mn-ea"/>
              </a:rPr>
              <a:t>）特定票据债务人得对抗一切持票人的抗辩</a:t>
            </a:r>
            <a:endParaRPr lang="zh-CN" altLang="en-US" sz="2000" noProof="1">
              <a:solidFill>
                <a:srgbClr val="0070C0"/>
              </a:solidFill>
            </a:endParaRPr>
          </a:p>
          <a:p>
            <a:pPr marL="0" indent="0">
              <a:lnSpc>
                <a:spcPct val="150000"/>
              </a:lnSpc>
              <a:buNone/>
            </a:pPr>
            <a:r>
              <a:rPr lang="en-US" altLang="zh-CN" sz="2000" noProof="1">
                <a:sym typeface="+mn-ea"/>
              </a:rPr>
              <a:t>①</a:t>
            </a:r>
            <a:r>
              <a:rPr lang="zh-CN" altLang="en-US" sz="2000" noProof="1">
                <a:sym typeface="+mn-ea"/>
              </a:rPr>
              <a:t>票据债务人</a:t>
            </a:r>
            <a:r>
              <a:rPr lang="zh-CN" altLang="en-US" sz="2000" b="1" noProof="1">
                <a:sym typeface="+mn-ea"/>
              </a:rPr>
              <a:t>欠缺票据行为能力</a:t>
            </a:r>
            <a:r>
              <a:rPr lang="zh-CN" altLang="en-US" sz="2000" noProof="1">
                <a:sym typeface="+mn-ea"/>
              </a:rPr>
              <a:t>（</a:t>
            </a:r>
            <a:r>
              <a:rPr lang="en-US" altLang="zh-CN" sz="2000" noProof="1">
                <a:sym typeface="+mn-ea"/>
              </a:rPr>
              <a:t>eg.</a:t>
            </a:r>
            <a:r>
              <a:rPr lang="zh-CN" altLang="en-US" sz="2000" noProof="1">
                <a:sym typeface="+mn-ea"/>
              </a:rPr>
              <a:t>无民事行为能力人），票据行为无效的抗辩</a:t>
            </a:r>
            <a:endParaRPr lang="zh-CN" altLang="en-US" sz="2000" noProof="1"/>
          </a:p>
          <a:p>
            <a:pPr marL="0" indent="0">
              <a:lnSpc>
                <a:spcPct val="150000"/>
              </a:lnSpc>
              <a:buNone/>
            </a:pPr>
            <a:r>
              <a:rPr lang="en-US" altLang="zh-CN" sz="2000" noProof="1">
                <a:sym typeface="+mn-ea"/>
              </a:rPr>
              <a:t>②</a:t>
            </a:r>
            <a:r>
              <a:rPr lang="zh-CN" altLang="en-US" sz="2000" noProof="1">
                <a:sym typeface="+mn-ea"/>
              </a:rPr>
              <a:t>被代理人提出</a:t>
            </a:r>
            <a:r>
              <a:rPr lang="zh-CN" altLang="en-US" sz="2000" b="1" noProof="1">
                <a:sym typeface="+mn-ea"/>
              </a:rPr>
              <a:t>无权代理</a:t>
            </a:r>
            <a:r>
              <a:rPr lang="en-US" altLang="zh-CN" sz="2000" noProof="1">
                <a:sym typeface="+mn-ea"/>
              </a:rPr>
              <a:t>-</a:t>
            </a:r>
            <a:r>
              <a:rPr lang="zh-CN" altLang="en-US" sz="2000" noProof="1">
                <a:sym typeface="+mn-ea"/>
              </a:rPr>
              <a:t>代理行为无效的抗辩。</a:t>
            </a:r>
            <a:endParaRPr lang="zh-CN" altLang="en-US" sz="2000" noProof="1"/>
          </a:p>
          <a:p>
            <a:pPr marL="0" indent="0">
              <a:lnSpc>
                <a:spcPct val="150000"/>
              </a:lnSpc>
              <a:buNone/>
            </a:pPr>
            <a:r>
              <a:rPr lang="en-US" altLang="zh-CN" sz="2000" noProof="1">
                <a:sym typeface="+mn-ea"/>
              </a:rPr>
              <a:t>③</a:t>
            </a:r>
            <a:r>
              <a:rPr lang="zh-CN" altLang="en-US" sz="2000" noProof="1">
                <a:sym typeface="+mn-ea"/>
              </a:rPr>
              <a:t>票据是伪造或变造而成，被冒名人提出票据对其无效的抗辩。</a:t>
            </a:r>
            <a:endParaRPr lang="zh-CN" altLang="en-US" sz="2000" noProof="1"/>
          </a:p>
          <a:p>
            <a:pPr marL="0" indent="0">
              <a:lnSpc>
                <a:spcPct val="150000"/>
              </a:lnSpc>
              <a:buNone/>
            </a:pPr>
            <a:r>
              <a:rPr lang="en-US" altLang="zh-CN" sz="2000" noProof="1">
                <a:sym typeface="+mn-ea"/>
              </a:rPr>
              <a:t>④</a:t>
            </a:r>
            <a:r>
              <a:rPr lang="zh-CN" altLang="en-US" sz="2000" noProof="1">
                <a:sym typeface="+mn-ea"/>
              </a:rPr>
              <a:t>票据债务人对该债权</a:t>
            </a:r>
            <a:r>
              <a:rPr lang="zh-CN" altLang="en-US" sz="2000" b="1" noProof="1">
                <a:sym typeface="+mn-ea"/>
              </a:rPr>
              <a:t>已过票据时效期间</a:t>
            </a:r>
            <a:r>
              <a:rPr lang="zh-CN" altLang="en-US" sz="2000" noProof="1">
                <a:sym typeface="+mn-ea"/>
              </a:rPr>
              <a:t>的抗辩。</a:t>
            </a:r>
            <a:endParaRPr lang="zh-CN" altLang="en-US" sz="2000" noProof="1"/>
          </a:p>
          <a:p>
            <a:pPr marL="0" indent="0">
              <a:lnSpc>
                <a:spcPct val="150000"/>
              </a:lnSpc>
              <a:buNone/>
            </a:pPr>
            <a:r>
              <a:rPr lang="en-US" altLang="zh-CN" sz="2000" noProof="1">
                <a:sym typeface="+mn-ea"/>
              </a:rPr>
              <a:t>⑤</a:t>
            </a:r>
            <a:r>
              <a:rPr lang="zh-CN" altLang="en-US" sz="2000" b="1" noProof="1">
                <a:sym typeface="+mn-ea"/>
              </a:rPr>
              <a:t>保全手续欠缺</a:t>
            </a:r>
            <a:r>
              <a:rPr lang="zh-CN" altLang="en-US" sz="2000" noProof="1">
                <a:sym typeface="+mn-ea"/>
              </a:rPr>
              <a:t>的抗辩：被追索人对无拒绝证书的持票人。</a:t>
            </a:r>
            <a:endParaRPr lang="zh-CN" altLang="en-US" sz="2000" noProof="1"/>
          </a:p>
          <a:p>
            <a:pPr marL="0" indent="0">
              <a:lnSpc>
                <a:spcPct val="150000"/>
              </a:lnSpc>
              <a:buNone/>
            </a:pPr>
            <a:r>
              <a:rPr lang="en-US" altLang="zh-CN" sz="2000" noProof="1">
                <a:sym typeface="+mn-ea"/>
              </a:rPr>
              <a:t>⑥</a:t>
            </a:r>
            <a:r>
              <a:rPr lang="zh-CN" altLang="en-US" sz="2000" noProof="1">
                <a:sym typeface="+mn-ea"/>
              </a:rPr>
              <a:t>依票据记载提出的抗辩：</a:t>
            </a:r>
            <a:r>
              <a:rPr lang="zh-CN" altLang="en-US" sz="2000" b="1" noProof="1">
                <a:sym typeface="+mn-ea"/>
              </a:rPr>
              <a:t>不得转让</a:t>
            </a:r>
            <a:r>
              <a:rPr lang="zh-CN" altLang="en-US" sz="2000" noProof="1">
                <a:sym typeface="+mn-ea"/>
              </a:rPr>
              <a:t>的票据背书转让的。</a:t>
            </a:r>
            <a:endParaRPr lang="zh-CN" altLang="en-US" sz="2000" noProof="1"/>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483E6C71-9423-482A-959F-BA037E400E6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47</a:t>
            </a:fld>
            <a:endParaRPr lang="zh-CN" altLang="en-US" strike="noStrike" noProof="1">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文本占位符 77826"/>
          <p:cNvSpPr>
            <a:spLocks noGrp="1"/>
          </p:cNvSpPr>
          <p:nvPr>
            <p:ph idx="1"/>
          </p:nvPr>
        </p:nvSpPr>
        <p:spPr>
          <a:xfrm>
            <a:off x="271727" y="204031"/>
            <a:ext cx="9634273" cy="6449938"/>
          </a:xfrm>
        </p:spPr>
        <p:txBody>
          <a:bodyPr>
            <a:normAutofit/>
          </a:bodyPr>
          <a:lstStyle/>
          <a:p>
            <a:pPr marL="0" indent="0">
              <a:lnSpc>
                <a:spcPct val="150000"/>
              </a:lnSpc>
              <a:buNone/>
            </a:pPr>
            <a:r>
              <a:rPr lang="en-US" altLang="zh-CN" sz="2000" b="1" noProof="1">
                <a:solidFill>
                  <a:srgbClr val="C00000"/>
                </a:solidFill>
              </a:rPr>
              <a:t>2</a:t>
            </a:r>
            <a:r>
              <a:rPr lang="zh-CN" altLang="en-US" sz="2000" b="1" noProof="1">
                <a:solidFill>
                  <a:srgbClr val="C00000"/>
                </a:solidFill>
              </a:rPr>
              <a:t>、人的抗辩</a:t>
            </a:r>
            <a:endParaRPr lang="en-US" altLang="zh-CN" sz="2000" b="1" noProof="1">
              <a:solidFill>
                <a:srgbClr val="C00000"/>
              </a:solidFill>
            </a:endParaRPr>
          </a:p>
          <a:p>
            <a:pPr marL="0" indent="0">
              <a:lnSpc>
                <a:spcPct val="150000"/>
              </a:lnSpc>
              <a:buNone/>
            </a:pPr>
            <a:r>
              <a:rPr lang="zh-CN" altLang="en-US" sz="2000" noProof="1"/>
              <a:t>票据债务人得</a:t>
            </a:r>
            <a:r>
              <a:rPr lang="zh-CN" altLang="en-US" sz="2000" b="1" noProof="1"/>
              <a:t>对抗特定持票人</a:t>
            </a:r>
            <a:r>
              <a:rPr lang="zh-CN" altLang="en-US" sz="2000" noProof="1"/>
              <a:t>的抗辩。</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）一切票据债务人得对抗特定持票人的抗辩</a:t>
            </a:r>
            <a:endParaRPr lang="zh-CN" altLang="en-US" sz="2000" noProof="1">
              <a:solidFill>
                <a:srgbClr val="0070C0"/>
              </a:solidFill>
            </a:endParaRPr>
          </a:p>
          <a:p>
            <a:pPr marL="0" indent="0">
              <a:lnSpc>
                <a:spcPct val="150000"/>
              </a:lnSpc>
              <a:buNone/>
            </a:pPr>
            <a:r>
              <a:rPr lang="en-US" altLang="zh-CN" sz="2000" noProof="1"/>
              <a:t>①</a:t>
            </a:r>
            <a:r>
              <a:rPr lang="zh-CN" altLang="en-US" sz="2000" noProof="1"/>
              <a:t>持票人</a:t>
            </a:r>
            <a:r>
              <a:rPr lang="zh-CN" altLang="en-US" sz="2000" b="1" noProof="1"/>
              <a:t>丧失受偿能力</a:t>
            </a:r>
            <a:r>
              <a:rPr lang="zh-CN" altLang="en-US" sz="2000" noProof="1"/>
              <a:t>。  </a:t>
            </a:r>
            <a:r>
              <a:rPr lang="en-US" altLang="zh-CN" sz="2000" noProof="1"/>
              <a:t>e.g.</a:t>
            </a:r>
            <a:r>
              <a:rPr lang="zh-CN" altLang="en-US" sz="2000" noProof="1"/>
              <a:t>自然人被宣告为无民事行为能力人、公司破产。</a:t>
            </a:r>
          </a:p>
          <a:p>
            <a:pPr marL="0" indent="0">
              <a:lnSpc>
                <a:spcPct val="150000"/>
              </a:lnSpc>
              <a:buNone/>
            </a:pPr>
            <a:r>
              <a:rPr lang="en-US" altLang="zh-CN" sz="2000" noProof="1"/>
              <a:t>②</a:t>
            </a:r>
            <a:r>
              <a:rPr lang="zh-CN" altLang="en-US" sz="2000" noProof="1"/>
              <a:t>持票人欠缺</a:t>
            </a:r>
            <a:r>
              <a:rPr lang="zh-CN" altLang="en-US" sz="2000" b="1" noProof="1"/>
              <a:t>形式上的受领资格</a:t>
            </a:r>
            <a:r>
              <a:rPr lang="zh-CN" altLang="en-US" sz="2000" noProof="1"/>
              <a:t>。</a:t>
            </a:r>
            <a:r>
              <a:rPr lang="en-US" altLang="zh-CN" sz="2000" noProof="1"/>
              <a:t>e.g.</a:t>
            </a:r>
            <a:r>
              <a:rPr lang="zh-CN" altLang="en-US" sz="2000" noProof="1"/>
              <a:t>背书不连续。（背书连续才能证明取得合法）</a:t>
            </a:r>
          </a:p>
          <a:p>
            <a:pPr marL="0" indent="0">
              <a:lnSpc>
                <a:spcPct val="150000"/>
              </a:lnSpc>
              <a:buNone/>
            </a:pPr>
            <a:r>
              <a:rPr lang="en-US" altLang="zh-CN" sz="2000" noProof="1"/>
              <a:t>③</a:t>
            </a:r>
            <a:r>
              <a:rPr lang="zh-CN" altLang="en-US" sz="2000" noProof="1"/>
              <a:t>持票人欠缺</a:t>
            </a:r>
            <a:r>
              <a:rPr lang="zh-CN" altLang="en-US" sz="2000" b="1" noProof="1"/>
              <a:t>实质上的受领资格</a:t>
            </a:r>
            <a:r>
              <a:rPr lang="zh-CN" altLang="en-US" sz="2000" noProof="1"/>
              <a:t>。</a:t>
            </a:r>
            <a:r>
              <a:rPr lang="en-US" altLang="zh-CN" sz="2000" noProof="1"/>
              <a:t>e.g.</a:t>
            </a:r>
            <a:r>
              <a:rPr lang="zh-CN" altLang="en-US" sz="2000" noProof="1"/>
              <a:t>持票人与票据上记载的持票人并非同一人。</a:t>
            </a:r>
          </a:p>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）特定票据债务人得对抗特定持票人的抗辩</a:t>
            </a:r>
            <a:endParaRPr lang="zh-CN" altLang="en-US" sz="2000" noProof="1">
              <a:solidFill>
                <a:srgbClr val="0070C0"/>
              </a:solidFill>
            </a:endParaRPr>
          </a:p>
          <a:p>
            <a:pPr marL="0" indent="0">
              <a:lnSpc>
                <a:spcPct val="150000"/>
              </a:lnSpc>
              <a:buNone/>
            </a:pPr>
            <a:r>
              <a:rPr lang="en-US" altLang="zh-CN" sz="2000" noProof="1"/>
              <a:t>①</a:t>
            </a:r>
            <a:r>
              <a:rPr lang="zh-CN" altLang="en-US" sz="2000" noProof="1"/>
              <a:t>直接当事人之间的原因关系无效  </a:t>
            </a:r>
            <a:r>
              <a:rPr lang="en-US" altLang="zh-CN" sz="2000" noProof="1"/>
              <a:t>e.g.</a:t>
            </a:r>
            <a:r>
              <a:rPr lang="zh-CN" altLang="en-US" sz="2000" noProof="1"/>
              <a:t>基于买卖合同构成的票据，但发现对方是精神病患者</a:t>
            </a:r>
          </a:p>
          <a:p>
            <a:pPr marL="0" indent="0">
              <a:lnSpc>
                <a:spcPct val="150000"/>
              </a:lnSpc>
              <a:buNone/>
            </a:pPr>
            <a:r>
              <a:rPr lang="en-US" altLang="zh-CN" sz="2000" noProof="1"/>
              <a:t>②</a:t>
            </a:r>
            <a:r>
              <a:rPr lang="zh-CN" altLang="en-US" sz="2000" noProof="1"/>
              <a:t>直接当事人之间的票据行为无效   </a:t>
            </a:r>
            <a:r>
              <a:rPr lang="en-US" altLang="zh-CN" sz="2000" noProof="1"/>
              <a:t>e.g.</a:t>
            </a:r>
            <a:r>
              <a:rPr lang="zh-CN" altLang="en-US" sz="2000" noProof="1"/>
              <a:t>欺诈、胁迫、盗窃取得</a:t>
            </a:r>
          </a:p>
        </p:txBody>
      </p:sp>
      <p:sp>
        <p:nvSpPr>
          <p:cNvPr id="2" name="灯片编号占位符 1">
            <a:extLst>
              <a:ext uri="{FF2B5EF4-FFF2-40B4-BE49-F238E27FC236}">
                <a16:creationId xmlns:a16="http://schemas.microsoft.com/office/drawing/2014/main" id="{9036825B-5D94-47C0-9BCD-27D99D9BADB6}"/>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48</a:t>
            </a:fld>
            <a:endParaRPr lang="zh-CN" altLang="en-US" strike="noStrike" noProof="1">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文本占位符 76802"/>
          <p:cNvSpPr>
            <a:spLocks noGrp="1"/>
          </p:cNvSpPr>
          <p:nvPr>
            <p:ph idx="1"/>
          </p:nvPr>
        </p:nvSpPr>
        <p:spPr>
          <a:xfrm>
            <a:off x="495300" y="230188"/>
            <a:ext cx="8915400" cy="6475016"/>
          </a:xfrm>
        </p:spPr>
        <p:txBody>
          <a:bodyPr>
            <a:normAutofit/>
          </a:bodyPr>
          <a:lstStyle/>
          <a:p>
            <a:pPr marL="0" indent="0">
              <a:lnSpc>
                <a:spcPct val="150000"/>
              </a:lnSpc>
              <a:buNone/>
            </a:pPr>
            <a:r>
              <a:rPr lang="en-US" altLang="zh-CN" sz="2000" noProof="1"/>
              <a:t>③</a:t>
            </a:r>
            <a:r>
              <a:rPr lang="zh-CN" altLang="en-US" sz="2000" noProof="1"/>
              <a:t>违反当事人间之特约</a:t>
            </a:r>
          </a:p>
          <a:p>
            <a:pPr marL="0" indent="0">
              <a:lnSpc>
                <a:spcPct val="150000"/>
              </a:lnSpc>
              <a:buNone/>
            </a:pPr>
            <a:r>
              <a:rPr lang="en-US" altLang="zh-CN" sz="2000" noProof="1"/>
              <a:t>④</a:t>
            </a:r>
            <a:r>
              <a:rPr lang="zh-CN" altLang="en-US" sz="2000" noProof="1"/>
              <a:t>恶意取得  </a:t>
            </a:r>
            <a:r>
              <a:rPr lang="zh-CN" altLang="en-US" sz="2000" b="1" noProof="1"/>
              <a:t>中票</a:t>
            </a:r>
            <a:r>
              <a:rPr lang="en-US" altLang="zh-CN" sz="2000" b="1" noProof="1"/>
              <a:t>12-1</a:t>
            </a:r>
            <a:r>
              <a:rPr lang="en-US" altLang="zh-CN" sz="2000" noProof="1"/>
              <a:t>  </a:t>
            </a:r>
            <a:r>
              <a:rPr lang="zh-CN" altLang="en-US" sz="2000" noProof="1"/>
              <a:t>以欺诈、偷盗或者胁迫等手段取得票据的，或者明知有前列情形，出于恶意取得票据的，不得享有票据权利。 </a:t>
            </a:r>
          </a:p>
          <a:p>
            <a:pPr marL="0" indent="0">
              <a:lnSpc>
                <a:spcPct val="150000"/>
              </a:lnSpc>
              <a:buNone/>
            </a:pPr>
            <a:r>
              <a:rPr lang="en-US" altLang="zh-CN" sz="2000" noProof="1"/>
              <a:t>⑤</a:t>
            </a:r>
            <a:r>
              <a:rPr lang="zh-CN" altLang="en-US" sz="2000" noProof="1"/>
              <a:t>欠缺对价之抗辩  </a:t>
            </a:r>
            <a:r>
              <a:rPr lang="zh-CN" altLang="en-US" sz="2000" b="1" noProof="1"/>
              <a:t>中票</a:t>
            </a:r>
            <a:r>
              <a:rPr lang="en-US" altLang="zh-CN" sz="2000" b="1" noProof="1"/>
              <a:t>10-2</a:t>
            </a:r>
            <a:r>
              <a:rPr lang="en-US" altLang="zh-CN" sz="2000" noProof="1"/>
              <a:t>  </a:t>
            </a:r>
            <a:r>
              <a:rPr lang="zh-CN" altLang="en-US" sz="2000" noProof="1"/>
              <a:t>票据的取得，必须给付对价，即应当给付票据双方当事人认可的相对应的代价。 </a:t>
            </a:r>
          </a:p>
          <a:p>
            <a:pPr marL="0" indent="0">
              <a:lnSpc>
                <a:spcPct val="150000"/>
              </a:lnSpc>
              <a:buNone/>
            </a:pPr>
            <a:r>
              <a:rPr lang="en-US" altLang="zh-CN" sz="2000" noProof="1"/>
              <a:t>⑥</a:t>
            </a:r>
            <a:r>
              <a:rPr lang="zh-CN" altLang="en-US" sz="2000" noProof="1"/>
              <a:t>直接当事人间债务已消灭  </a:t>
            </a:r>
            <a:r>
              <a:rPr lang="en-US" altLang="zh-CN" sz="2000" noProof="1"/>
              <a:t>e.g.</a:t>
            </a:r>
            <a:r>
              <a:rPr lang="zh-CN" altLang="en-US" sz="2000" noProof="1"/>
              <a:t>已为清偿、抵销、免除等。</a:t>
            </a:r>
          </a:p>
        </p:txBody>
      </p:sp>
      <p:sp>
        <p:nvSpPr>
          <p:cNvPr id="2" name="灯片编号占位符 1">
            <a:extLst>
              <a:ext uri="{FF2B5EF4-FFF2-40B4-BE49-F238E27FC236}">
                <a16:creationId xmlns:a16="http://schemas.microsoft.com/office/drawing/2014/main" id="{857303CD-DF8D-4646-8279-44469F82B260}"/>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49</a:t>
            </a:fld>
            <a:endParaRPr lang="zh-CN" altLang="en-US" strike="noStrike" noProof="1">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614041"/>
            <a:ext cx="8915400" cy="5737224"/>
          </a:xfrm>
        </p:spPr>
        <p:txBody>
          <a:bodyPr>
            <a:scene3d>
              <a:camera prst="orthographicFront"/>
              <a:lightRig rig="threePt" dir="t"/>
            </a:scene3d>
          </a:bodyPr>
          <a:lstStyle/>
          <a:p>
            <a:pPr algn="ctr" fontAlgn="base"/>
            <a:endParaRPr lang="zh-CN" altLang="en-US" sz="7800" b="1" noProof="1">
              <a:ln w="10160">
                <a:solidFill>
                  <a:schemeClr val="accent5"/>
                </a:solidFill>
                <a:prstDash val="solid"/>
              </a:ln>
              <a:solidFill>
                <a:srgbClr val="FFFFFF"/>
              </a:solidFill>
              <a:effectLst/>
              <a:sym typeface="+mn-ea"/>
            </a:endParaRPr>
          </a:p>
          <a:p>
            <a:pPr algn="ctr" fontAlgn="base"/>
            <a:r>
              <a:rPr lang="zh-CN" altLang="en-US" sz="7800" b="1" noProof="1">
                <a:ln w="10160">
                  <a:solidFill>
                    <a:schemeClr val="accent5"/>
                  </a:solidFill>
                  <a:prstDash val="solid"/>
                </a:ln>
                <a:effectLst/>
                <a:sym typeface="+mn-ea"/>
              </a:rPr>
              <a:t>第一讲  </a:t>
            </a:r>
          </a:p>
          <a:p>
            <a:pPr algn="ctr" fontAlgn="base"/>
            <a:r>
              <a:rPr lang="zh-CN" altLang="en-US" sz="7800" b="1" noProof="1">
                <a:ln w="10160">
                  <a:solidFill>
                    <a:schemeClr val="accent5"/>
                  </a:solidFill>
                  <a:prstDash val="solid"/>
                </a:ln>
                <a:effectLst/>
                <a:sym typeface="+mn-ea"/>
              </a:rPr>
              <a:t>票据法总论</a:t>
            </a:r>
            <a:endParaRPr lang="zh-CN" altLang="en-US" sz="7800" b="1" noProof="1">
              <a:ln w="10160">
                <a:solidFill>
                  <a:schemeClr val="accent5"/>
                </a:solidFill>
                <a:prstDash val="solid"/>
              </a:ln>
              <a:effectLst/>
            </a:endParaRPr>
          </a:p>
          <a:p>
            <a:pPr algn="ctr" fontAlgn="base"/>
            <a:endParaRPr lang="zh-CN" altLang="en-US" sz="7800" b="1" noProof="1">
              <a:ln w="10160">
                <a:solidFill>
                  <a:schemeClr val="accent5"/>
                </a:solidFill>
                <a:prstDash val="solid"/>
              </a:ln>
              <a:solidFill>
                <a:srgbClr val="FFFFFF"/>
              </a:solidFill>
              <a:effectLst/>
            </a:endParaRPr>
          </a:p>
        </p:txBody>
      </p:sp>
      <p:sp>
        <p:nvSpPr>
          <p:cNvPr id="2" name="灯片编号占位符 1">
            <a:extLst>
              <a:ext uri="{FF2B5EF4-FFF2-40B4-BE49-F238E27FC236}">
                <a16:creationId xmlns:a16="http://schemas.microsoft.com/office/drawing/2014/main" id="{AE2BE8A5-79F2-434D-9B88-D83DEF1D650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a:t>
            </a:fld>
            <a:endParaRPr lang="zh-CN" altLang="en-US" strike="noStrike" noProof="1">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文本占位符 75778"/>
          <p:cNvSpPr>
            <a:spLocks noGrp="1"/>
          </p:cNvSpPr>
          <p:nvPr>
            <p:ph idx="1"/>
          </p:nvPr>
        </p:nvSpPr>
        <p:spPr>
          <a:xfrm>
            <a:off x="495300" y="152798"/>
            <a:ext cx="8915400" cy="6198129"/>
          </a:xfrm>
        </p:spPr>
        <p:txBody>
          <a:bodyPr>
            <a:normAutofit/>
          </a:bodyPr>
          <a:lstStyle/>
          <a:p>
            <a:pPr marL="0" indent="0">
              <a:lnSpc>
                <a:spcPct val="150000"/>
              </a:lnSpc>
              <a:buNone/>
            </a:pPr>
            <a:r>
              <a:rPr lang="zh-CN" altLang="en-US" sz="2400" b="1" noProof="1">
                <a:solidFill>
                  <a:srgbClr val="C00000"/>
                </a:solidFill>
              </a:rPr>
              <a:t>（三）票据抗辩的限制（抗辩的切断） </a:t>
            </a:r>
            <a:r>
              <a:rPr lang="en-US" altLang="zh-CN" sz="2000" b="1" noProof="1"/>
              <a:t>→ </a:t>
            </a:r>
            <a:r>
              <a:rPr lang="zh-CN" altLang="en-US" sz="2000" b="1" noProof="1"/>
              <a:t>促进流通、交易安全</a:t>
            </a:r>
          </a:p>
          <a:p>
            <a:pPr marL="0" indent="0">
              <a:lnSpc>
                <a:spcPct val="150000"/>
              </a:lnSpc>
              <a:buNone/>
            </a:pPr>
            <a:r>
              <a:rPr lang="zh-CN" altLang="en-US" sz="2000" b="1" noProof="1"/>
              <a:t>中票</a:t>
            </a:r>
            <a:r>
              <a:rPr lang="en-US" altLang="zh-CN" sz="2000" b="1" noProof="1"/>
              <a:t>13-1</a:t>
            </a:r>
            <a:r>
              <a:rPr lang="zh-CN" altLang="en-US" sz="2000" b="1" noProof="1"/>
              <a:t>第一句</a:t>
            </a:r>
            <a:r>
              <a:rPr lang="zh-CN" altLang="en-US" sz="2000" noProof="1"/>
              <a:t>  票据债务人不得以自己与出票人或者与持票人的前手之间的抗辩事由，对抗持票人。</a:t>
            </a:r>
            <a:endParaRPr lang="zh-CN" altLang="en-US" sz="2000" b="1" noProof="1"/>
          </a:p>
          <a:p>
            <a:pPr marL="0" indent="0">
              <a:lnSpc>
                <a:spcPct val="150000"/>
              </a:lnSpc>
              <a:buNone/>
            </a:pPr>
            <a:r>
              <a:rPr lang="en-US" altLang="zh-CN" sz="2000" b="1" noProof="1"/>
              <a:t>1</a:t>
            </a:r>
            <a:r>
              <a:rPr lang="zh-CN" altLang="en-US" sz="2000" b="1" noProof="1"/>
              <a:t>、票据债务人不得以自己与出票人之间的抗辩事由，对抗持票人</a:t>
            </a:r>
            <a:r>
              <a:rPr lang="zh-CN" altLang="en-US" sz="2000" noProof="1"/>
              <a:t>。</a:t>
            </a:r>
          </a:p>
          <a:p>
            <a:pPr marL="0" indent="0">
              <a:lnSpc>
                <a:spcPct val="150000"/>
              </a:lnSpc>
              <a:buNone/>
            </a:pPr>
            <a:r>
              <a:rPr lang="en-US" altLang="zh-CN" sz="2000" noProof="1"/>
              <a:t>e.g.</a:t>
            </a:r>
            <a:r>
              <a:rPr lang="zh-CN" altLang="en-US" sz="2000" noProof="1"/>
              <a:t>付款人承兑后出票人未补足资金。</a:t>
            </a:r>
            <a:endParaRPr lang="zh-CN" altLang="en-US" sz="2000" b="1" noProof="1"/>
          </a:p>
          <a:p>
            <a:pPr marL="0" indent="0">
              <a:lnSpc>
                <a:spcPct val="150000"/>
              </a:lnSpc>
              <a:buNone/>
            </a:pPr>
            <a:r>
              <a:rPr lang="en-US" altLang="zh-CN" sz="2000" b="1" noProof="1"/>
              <a:t>2</a:t>
            </a:r>
            <a:r>
              <a:rPr lang="zh-CN" altLang="en-US" sz="2000" b="1" noProof="1"/>
              <a:t>、票据债务人不得以自己与持票人的前手之间的抗辩事由，对抗持票人。</a:t>
            </a:r>
            <a:endParaRPr lang="zh-CN" altLang="en-US" sz="2000" noProof="1"/>
          </a:p>
          <a:p>
            <a:pPr marL="0" indent="0">
              <a:lnSpc>
                <a:spcPct val="150000"/>
              </a:lnSpc>
              <a:buNone/>
            </a:pPr>
            <a:r>
              <a:rPr lang="en-US" altLang="zh-CN" sz="2000" noProof="1"/>
              <a:t>e.g.</a:t>
            </a:r>
            <a:r>
              <a:rPr lang="zh-CN" altLang="en-US" sz="2000" noProof="1"/>
              <a:t>签发本票之人，而其交易对方并未履行合同，不得对抗第三人。</a:t>
            </a:r>
          </a:p>
        </p:txBody>
      </p:sp>
      <p:sp>
        <p:nvSpPr>
          <p:cNvPr id="2" name="灯片编号占位符 1">
            <a:extLst>
              <a:ext uri="{FF2B5EF4-FFF2-40B4-BE49-F238E27FC236}">
                <a16:creationId xmlns:a16="http://schemas.microsoft.com/office/drawing/2014/main" id="{79CBA345-BD5B-4BEB-AEEE-C27AF5DBBD6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50</a:t>
            </a:fld>
            <a:endParaRPr lang="zh-CN" altLang="en-US" strike="noStrike" noProof="1">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文本占位符 74754"/>
          <p:cNvSpPr>
            <a:spLocks noGrp="1"/>
          </p:cNvSpPr>
          <p:nvPr>
            <p:ph idx="1"/>
          </p:nvPr>
        </p:nvSpPr>
        <p:spPr>
          <a:xfrm>
            <a:off x="344488" y="188640"/>
            <a:ext cx="8915400" cy="6169008"/>
          </a:xfrm>
        </p:spPr>
        <p:txBody>
          <a:bodyPr>
            <a:normAutofit/>
          </a:bodyPr>
          <a:lstStyle/>
          <a:p>
            <a:pPr marL="0" indent="0">
              <a:lnSpc>
                <a:spcPct val="160000"/>
              </a:lnSpc>
              <a:buNone/>
            </a:pPr>
            <a:r>
              <a:rPr lang="en-US" altLang="zh-CN" sz="2000" b="1" noProof="1">
                <a:solidFill>
                  <a:srgbClr val="C00000"/>
                </a:solidFill>
              </a:rPr>
              <a:t>3</a:t>
            </a:r>
            <a:r>
              <a:rPr lang="zh-CN" altLang="en-US" sz="2000" b="1" noProof="1">
                <a:solidFill>
                  <a:srgbClr val="C00000"/>
                </a:solidFill>
              </a:rPr>
              <a:t>、票据抗辩限制的例外</a:t>
            </a:r>
            <a:r>
              <a:rPr lang="en-US" altLang="zh-CN" sz="2000" b="1" noProof="1">
                <a:latin typeface="Arial" panose="020B0604020202020204" pitchFamily="34" charset="0"/>
              </a:rPr>
              <a:t>—</a:t>
            </a:r>
            <a:r>
              <a:rPr lang="en-US" altLang="zh-CN" sz="2000" b="1" noProof="1"/>
              <a:t>→</a:t>
            </a:r>
            <a:r>
              <a:rPr lang="zh-CN" altLang="en-US" sz="2000" b="1" noProof="1"/>
              <a:t>无害交易安全</a:t>
            </a:r>
          </a:p>
          <a:p>
            <a:pPr marL="0" indent="0">
              <a:lnSpc>
                <a:spcPct val="160000"/>
              </a:lnSpc>
              <a:buNone/>
            </a:pPr>
            <a:r>
              <a:rPr lang="zh-CN" altLang="en-US" sz="2000" b="1" noProof="1">
                <a:solidFill>
                  <a:srgbClr val="C00000"/>
                </a:solidFill>
              </a:rPr>
              <a:t>（</a:t>
            </a:r>
            <a:r>
              <a:rPr lang="en-US" altLang="zh-CN" sz="2000" b="1" noProof="1">
                <a:solidFill>
                  <a:srgbClr val="C00000"/>
                </a:solidFill>
              </a:rPr>
              <a:t>1</a:t>
            </a:r>
            <a:r>
              <a:rPr lang="zh-CN" altLang="en-US" sz="2000" b="1" noProof="1">
                <a:solidFill>
                  <a:srgbClr val="C00000"/>
                </a:solidFill>
              </a:rPr>
              <a:t>）知悉取得</a:t>
            </a:r>
          </a:p>
          <a:p>
            <a:pPr marL="0" indent="0">
              <a:lnSpc>
                <a:spcPct val="160000"/>
              </a:lnSpc>
              <a:buNone/>
            </a:pPr>
            <a:r>
              <a:rPr lang="zh-CN" altLang="en-US" sz="2000" b="1" noProof="1"/>
              <a:t>中票</a:t>
            </a:r>
            <a:r>
              <a:rPr lang="en-US" altLang="zh-CN" sz="2000" b="1" noProof="1"/>
              <a:t>13-1 </a:t>
            </a:r>
            <a:r>
              <a:rPr lang="en-US" altLang="zh-CN" sz="2000" noProof="1"/>
              <a:t> </a:t>
            </a:r>
            <a:r>
              <a:rPr lang="zh-CN" altLang="en-US" sz="2000" noProof="1"/>
              <a:t>票据债务人不得以自己与出票人或者与持票人的前手之间的抗辩事由，对抗持票人。但是，持票人明知存在抗辩事由而取得票据的除外。</a:t>
            </a:r>
          </a:p>
          <a:p>
            <a:pPr marL="0" indent="0">
              <a:lnSpc>
                <a:spcPct val="160000"/>
              </a:lnSpc>
              <a:buNone/>
            </a:pPr>
            <a:r>
              <a:rPr lang="en-US" altLang="zh-CN" sz="2000" noProof="1"/>
              <a:t>e.g.</a:t>
            </a:r>
            <a:r>
              <a:rPr lang="zh-CN" altLang="en-US" sz="2000" noProof="1"/>
              <a:t>张某为清偿对王某的欠款向其开出支票一张，后王某在购买冰箱时支付给商家李某，但该冰箱却有重大故障，无法正常工作。双方发生纠纷，李某受让支票的原因及其与王某之间的纠纷均为其房东</a:t>
            </a:r>
            <a:r>
              <a:rPr lang="zh-CN" altLang="en-US" sz="2000" b="1" noProof="1"/>
              <a:t>赵某所知</a:t>
            </a:r>
            <a:r>
              <a:rPr lang="zh-CN" altLang="en-US" sz="2000" noProof="1"/>
              <a:t>。几日后，李某将该支票背书给赵某作为租金。其后，王某因为李某纠纷，要求银行停止支付，致使赵某在提示付款时被拒。赵某进行追索，谁可以对赵某行使抗辩权？</a:t>
            </a:r>
            <a:endParaRPr lang="zh-CN" altLang="en-US" sz="2000" b="1" noProof="1"/>
          </a:p>
          <a:p>
            <a:pPr marL="0" indent="0">
              <a:lnSpc>
                <a:spcPct val="160000"/>
              </a:lnSpc>
              <a:buNone/>
            </a:pPr>
            <a:r>
              <a:rPr lang="zh-CN" altLang="en-US" sz="2000" b="1" noProof="1"/>
              <a:t>张   </a:t>
            </a:r>
            <a:r>
              <a:rPr lang="en-US" altLang="zh-CN" sz="2000" b="1" noProof="1"/>
              <a:t>→ </a:t>
            </a:r>
            <a:r>
              <a:rPr lang="zh-CN" altLang="en-US" sz="2000" b="1" noProof="1"/>
              <a:t>王   </a:t>
            </a:r>
            <a:r>
              <a:rPr lang="en-US" altLang="zh-CN" sz="2000" b="1" noProof="1"/>
              <a:t>→ </a:t>
            </a:r>
            <a:r>
              <a:rPr lang="zh-CN" altLang="en-US" sz="2000" b="1" noProof="1"/>
              <a:t>李   </a:t>
            </a:r>
            <a:r>
              <a:rPr lang="en-US" altLang="zh-CN" sz="2000" b="1" noProof="1"/>
              <a:t>→ </a:t>
            </a:r>
            <a:r>
              <a:rPr lang="zh-CN" altLang="en-US" sz="2000" b="1" noProof="1"/>
              <a:t>赵</a:t>
            </a:r>
            <a:endParaRPr lang="zh-CN" altLang="en-US" sz="2000" noProof="1"/>
          </a:p>
          <a:p>
            <a:pPr>
              <a:lnSpc>
                <a:spcPct val="160000"/>
              </a:lnSpc>
              <a:buNone/>
            </a:pPr>
            <a:r>
              <a:rPr lang="zh-CN" altLang="en-US" sz="2000" noProof="1"/>
              <a:t>         清偿    货款     租金</a:t>
            </a:r>
            <a:endParaRPr lang="zh-CN" altLang="en-US" sz="2000" b="1" noProof="1"/>
          </a:p>
        </p:txBody>
      </p:sp>
      <p:sp>
        <p:nvSpPr>
          <p:cNvPr id="2" name="灯片编号占位符 1">
            <a:extLst>
              <a:ext uri="{FF2B5EF4-FFF2-40B4-BE49-F238E27FC236}">
                <a16:creationId xmlns:a16="http://schemas.microsoft.com/office/drawing/2014/main" id="{6A9A12A6-C4D1-491A-A0FC-AB94C42867D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51</a:t>
            </a:fld>
            <a:endParaRPr lang="zh-CN" altLang="en-US" strike="noStrike" noProof="1">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85A2042-3CB5-47C8-A175-FCC22632E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12" y="422184"/>
            <a:ext cx="8496943" cy="5816463"/>
          </a:xfrm>
          <a:prstGeom prst="rect">
            <a:avLst/>
          </a:prstGeom>
        </p:spPr>
      </p:pic>
      <p:sp>
        <p:nvSpPr>
          <p:cNvPr id="2" name="灯片编号占位符 1">
            <a:extLst>
              <a:ext uri="{FF2B5EF4-FFF2-40B4-BE49-F238E27FC236}">
                <a16:creationId xmlns:a16="http://schemas.microsoft.com/office/drawing/2014/main" id="{F2B91255-30F2-4DE8-A57A-EAE7C32E5260}"/>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52</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597441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文本占位符 130050"/>
          <p:cNvSpPr>
            <a:spLocks noGrp="1"/>
          </p:cNvSpPr>
          <p:nvPr>
            <p:ph idx="1"/>
          </p:nvPr>
        </p:nvSpPr>
        <p:spPr>
          <a:xfrm>
            <a:off x="495300" y="230188"/>
            <a:ext cx="8915400" cy="6120739"/>
          </a:xfrm>
        </p:spPr>
        <p:txBody>
          <a:bodyPr>
            <a:normAutofit/>
          </a:bodyPr>
          <a:lstStyle/>
          <a:p>
            <a:pPr marL="0" indent="0">
              <a:lnSpc>
                <a:spcPct val="150000"/>
              </a:lnSpc>
              <a:buNone/>
            </a:pPr>
            <a:r>
              <a:rPr lang="zh-CN" altLang="en-US" sz="2000" b="1" noProof="1"/>
              <a:t>（</a:t>
            </a:r>
            <a:r>
              <a:rPr lang="en-US" altLang="zh-CN" sz="2000" b="1" noProof="1"/>
              <a:t>2</a:t>
            </a:r>
            <a:r>
              <a:rPr lang="zh-CN" altLang="en-US" sz="2000" b="1" noProof="1"/>
              <a:t>）无对价取得</a:t>
            </a:r>
          </a:p>
          <a:p>
            <a:pPr marL="0" indent="0">
              <a:lnSpc>
                <a:spcPct val="150000"/>
              </a:lnSpc>
              <a:buNone/>
            </a:pPr>
            <a:r>
              <a:rPr lang="zh-CN" altLang="en-US" sz="2000" b="1" noProof="1"/>
              <a:t>中票</a:t>
            </a:r>
            <a:r>
              <a:rPr lang="en-US" altLang="zh-CN" sz="2000" b="1" noProof="1"/>
              <a:t>11</a:t>
            </a:r>
            <a:r>
              <a:rPr lang="en-US" altLang="zh-CN" sz="2000" noProof="1"/>
              <a:t>  </a:t>
            </a:r>
            <a:r>
              <a:rPr lang="zh-CN" altLang="en-US" sz="2000" noProof="1"/>
              <a:t>因税收、继承、赠与可以依法无偿取得票据的，不受给付对价的限制。但是，所享有的票据权利不得优于其前手的权利。（也就是说，</a:t>
            </a:r>
            <a:r>
              <a:rPr lang="zh-CN" altLang="en-US" sz="2000" b="1" noProof="1"/>
              <a:t>抗辩可以延续</a:t>
            </a:r>
            <a:r>
              <a:rPr lang="zh-CN" altLang="en-US" sz="2000" noProof="1"/>
              <a:t>）</a:t>
            </a:r>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FAB1678F-E5AC-4FF5-AE28-08CAA1F22EC0}"/>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53</a:t>
            </a:fld>
            <a:endParaRPr lang="zh-CN" altLang="en-US" strike="noStrike" noProof="1">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文本占位符 73730"/>
          <p:cNvSpPr>
            <a:spLocks noGrp="1"/>
          </p:cNvSpPr>
          <p:nvPr>
            <p:ph idx="1"/>
          </p:nvPr>
        </p:nvSpPr>
        <p:spPr>
          <a:xfrm>
            <a:off x="271727" y="75407"/>
            <a:ext cx="9398662" cy="7068344"/>
          </a:xfrm>
        </p:spPr>
        <p:txBody>
          <a:bodyPr>
            <a:normAutofit/>
          </a:bodyPr>
          <a:lstStyle/>
          <a:p>
            <a:pPr marL="0" indent="0">
              <a:lnSpc>
                <a:spcPct val="150000"/>
              </a:lnSpc>
              <a:buNone/>
            </a:pPr>
            <a:r>
              <a:rPr lang="zh-CN" altLang="en-US" b="1" noProof="1"/>
              <a:t>八、票据时效</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endParaRPr lang="en-US" altLang="zh-CN" sz="2000" b="1" noProof="1">
              <a:solidFill>
                <a:srgbClr val="C00000"/>
              </a:solidFill>
            </a:endParaRPr>
          </a:p>
          <a:p>
            <a:pPr marL="0" indent="0">
              <a:lnSpc>
                <a:spcPct val="150000"/>
              </a:lnSpc>
              <a:buNone/>
            </a:pPr>
            <a:r>
              <a:rPr lang="zh-CN" altLang="en-US" sz="2000" noProof="1"/>
              <a:t>票据权利人在</a:t>
            </a:r>
            <a:r>
              <a:rPr lang="zh-CN" altLang="en-US" sz="2000" b="1" noProof="1"/>
              <a:t>法定期间内不行使</a:t>
            </a:r>
            <a:r>
              <a:rPr lang="zh-CN" altLang="en-US" sz="2000" noProof="1"/>
              <a:t>其票据权利，该</a:t>
            </a:r>
            <a:r>
              <a:rPr lang="zh-CN" altLang="en-US" sz="2000" b="1" noProof="1"/>
              <a:t>权利即行消灭</a:t>
            </a:r>
            <a:r>
              <a:rPr lang="zh-CN" altLang="en-US" sz="2000" noProof="1"/>
              <a:t>。</a:t>
            </a:r>
          </a:p>
          <a:p>
            <a:pPr marL="0" indent="0">
              <a:lnSpc>
                <a:spcPct val="150000"/>
              </a:lnSpc>
              <a:buNone/>
            </a:pPr>
            <a:r>
              <a:rPr lang="zh-CN" altLang="en-US" sz="2000" noProof="1"/>
              <a:t>（</a:t>
            </a:r>
            <a:r>
              <a:rPr lang="en-US" altLang="zh-CN" sz="2000" noProof="1"/>
              <a:t>1</a:t>
            </a:r>
            <a:r>
              <a:rPr lang="zh-CN" altLang="en-US" sz="2000" noProof="1"/>
              <a:t>）属于消灭时效；</a:t>
            </a:r>
          </a:p>
          <a:p>
            <a:pPr marL="0" indent="0">
              <a:lnSpc>
                <a:spcPct val="150000"/>
              </a:lnSpc>
              <a:buNone/>
            </a:pPr>
            <a:r>
              <a:rPr lang="zh-CN" altLang="en-US" sz="2000" noProof="1"/>
              <a:t>（</a:t>
            </a:r>
            <a:r>
              <a:rPr lang="en-US" altLang="zh-CN" sz="2000" noProof="1"/>
              <a:t>2</a:t>
            </a:r>
            <a:r>
              <a:rPr lang="zh-CN" altLang="en-US" sz="2000" noProof="1"/>
              <a:t>）期间短于民法诉讼时效。</a:t>
            </a:r>
            <a:endParaRPr lang="zh-CN" altLang="en-US" sz="2000" b="1" noProof="1"/>
          </a:p>
          <a:p>
            <a:pPr marL="0" indent="0">
              <a:lnSpc>
                <a:spcPct val="150000"/>
              </a:lnSpc>
              <a:buNone/>
            </a:pPr>
            <a:r>
              <a:rPr lang="en-US" altLang="zh-CN" sz="2400" b="1" noProof="1"/>
              <a:t>2</a:t>
            </a:r>
            <a:r>
              <a:rPr lang="zh-CN" altLang="en-US" sz="2400" b="1" noProof="1"/>
              <a:t>、立法例</a:t>
            </a:r>
            <a:endParaRPr lang="zh-CN" altLang="en-US" sz="2400" noProof="1"/>
          </a:p>
          <a:p>
            <a:pPr marL="0" indent="0">
              <a:lnSpc>
                <a:spcPct val="150000"/>
              </a:lnSpc>
              <a:buNone/>
            </a:pPr>
            <a:r>
              <a:rPr lang="zh-CN" altLang="en-US" sz="2000" noProof="1"/>
              <a:t>（</a:t>
            </a:r>
            <a:r>
              <a:rPr lang="en-US" altLang="zh-CN" sz="2000" noProof="1"/>
              <a:t>1</a:t>
            </a:r>
            <a:r>
              <a:rPr lang="zh-CN" altLang="en-US" sz="2000" noProof="1"/>
              <a:t>）均一主义：所有票据债务人适用同一时效。</a:t>
            </a:r>
            <a:r>
              <a:rPr lang="en-US" altLang="zh-CN" sz="2000" noProof="1"/>
              <a:t>e.g.</a:t>
            </a:r>
            <a:r>
              <a:rPr lang="zh-CN" altLang="en-US" sz="2000" noProof="1"/>
              <a:t>法国、意大利</a:t>
            </a:r>
          </a:p>
          <a:p>
            <a:pPr marL="0" indent="0">
              <a:lnSpc>
                <a:spcPct val="150000"/>
              </a:lnSpc>
              <a:buNone/>
            </a:pPr>
            <a:r>
              <a:rPr lang="zh-CN" altLang="en-US" sz="2000" noProof="1"/>
              <a:t>（</a:t>
            </a:r>
            <a:r>
              <a:rPr lang="en-US" altLang="zh-CN" sz="2000" noProof="1"/>
              <a:t>2</a:t>
            </a:r>
            <a:r>
              <a:rPr lang="zh-CN" altLang="en-US" sz="2000" noProof="1"/>
              <a:t>）差别主义：区分主债务人、偿还义务人的不同，而异其时效期间。</a:t>
            </a:r>
            <a:r>
              <a:rPr lang="en-US" altLang="zh-CN" sz="2000" noProof="1"/>
              <a:t>e.g.</a:t>
            </a:r>
            <a:r>
              <a:rPr lang="zh-CN" altLang="en-US" sz="2000" noProof="1"/>
              <a:t>日本、中国</a:t>
            </a:r>
          </a:p>
        </p:txBody>
      </p:sp>
      <p:sp>
        <p:nvSpPr>
          <p:cNvPr id="2" name="灯片编号占位符 1">
            <a:extLst>
              <a:ext uri="{FF2B5EF4-FFF2-40B4-BE49-F238E27FC236}">
                <a16:creationId xmlns:a16="http://schemas.microsoft.com/office/drawing/2014/main" id="{AACC31E6-CAAE-4755-9C52-CBCEF13F753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54</a:t>
            </a:fld>
            <a:endParaRPr lang="zh-CN" altLang="en-US" strike="noStrike" noProof="1">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文本占位符 72706"/>
          <p:cNvSpPr>
            <a:spLocks noGrp="1"/>
          </p:cNvSpPr>
          <p:nvPr>
            <p:ph idx="1"/>
          </p:nvPr>
        </p:nvSpPr>
        <p:spPr>
          <a:xfrm>
            <a:off x="350838" y="-3704"/>
            <a:ext cx="8915400" cy="7147454"/>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、票据时效之期间（三种）</a:t>
            </a:r>
            <a:endParaRPr lang="zh-CN" altLang="en-US" sz="2400" noProof="1">
              <a:solidFill>
                <a:srgbClr val="C00000"/>
              </a:solidFill>
            </a:endParaRPr>
          </a:p>
          <a:p>
            <a:pPr marL="0" indent="0">
              <a:lnSpc>
                <a:spcPct val="150000"/>
              </a:lnSpc>
              <a:buNone/>
            </a:pPr>
            <a:r>
              <a:rPr lang="zh-CN" altLang="en-US" sz="2000" noProof="1"/>
              <a:t>（</a:t>
            </a:r>
            <a:r>
              <a:rPr lang="en-US" altLang="zh-CN" sz="2000" noProof="1"/>
              <a:t>1</a:t>
            </a:r>
            <a:r>
              <a:rPr lang="zh-CN" altLang="en-US" sz="2000" noProof="1"/>
              <a:t>）</a:t>
            </a:r>
            <a:r>
              <a:rPr lang="en-US" altLang="zh-CN" sz="2000" noProof="1"/>
              <a:t>2</a:t>
            </a:r>
            <a:r>
              <a:rPr lang="zh-CN" altLang="en-US" sz="2000" noProof="1"/>
              <a:t>年    持票人对票据出票人和承兑人的权利。</a:t>
            </a:r>
          </a:p>
          <a:p>
            <a:pPr marL="0" indent="0">
              <a:lnSpc>
                <a:spcPct val="150000"/>
              </a:lnSpc>
              <a:buNone/>
            </a:pPr>
            <a:r>
              <a:rPr lang="zh-CN" altLang="en-US" sz="2000" noProof="1"/>
              <a:t>（</a:t>
            </a:r>
            <a:r>
              <a:rPr lang="en-US" altLang="zh-CN" sz="2000" noProof="1"/>
              <a:t>2</a:t>
            </a:r>
            <a:r>
              <a:rPr lang="zh-CN" altLang="en-US" sz="2000" noProof="1"/>
              <a:t>）</a:t>
            </a:r>
            <a:r>
              <a:rPr lang="en-US" altLang="zh-CN" sz="2000" noProof="1"/>
              <a:t>6</a:t>
            </a:r>
            <a:r>
              <a:rPr lang="zh-CN" altLang="en-US" sz="2000" noProof="1"/>
              <a:t>个月  持票人对支票出票人的权利；追索权。</a:t>
            </a:r>
          </a:p>
          <a:p>
            <a:pPr marL="0" indent="0">
              <a:lnSpc>
                <a:spcPct val="150000"/>
              </a:lnSpc>
              <a:buNone/>
            </a:pPr>
            <a:r>
              <a:rPr lang="zh-CN" altLang="en-US" sz="2000" noProof="1"/>
              <a:t>（</a:t>
            </a:r>
            <a:r>
              <a:rPr lang="en-US" altLang="zh-CN" sz="2000" noProof="1"/>
              <a:t>3</a:t>
            </a:r>
            <a:r>
              <a:rPr lang="zh-CN" altLang="en-US" sz="2000" noProof="1"/>
              <a:t>）</a:t>
            </a:r>
            <a:r>
              <a:rPr lang="en-US" altLang="zh-CN" sz="2000" noProof="1"/>
              <a:t>3</a:t>
            </a:r>
            <a:r>
              <a:rPr lang="zh-CN" altLang="en-US" sz="2000" noProof="1"/>
              <a:t>个月  再追索权。</a:t>
            </a:r>
            <a:endParaRPr lang="zh-CN" altLang="en-US" sz="2000" b="1" noProof="1"/>
          </a:p>
          <a:p>
            <a:pPr marL="0" indent="0">
              <a:lnSpc>
                <a:spcPct val="150000"/>
              </a:lnSpc>
              <a:buNone/>
            </a:pPr>
            <a:r>
              <a:rPr lang="zh-CN" altLang="en-US" sz="2000" b="1" noProof="1"/>
              <a:t>中票</a:t>
            </a:r>
            <a:r>
              <a:rPr lang="en-US" altLang="zh-CN" sz="2000" b="1" noProof="1"/>
              <a:t>17</a:t>
            </a:r>
            <a:r>
              <a:rPr lang="en-US" altLang="zh-CN" sz="2000" noProof="1"/>
              <a:t>  </a:t>
            </a:r>
            <a:r>
              <a:rPr lang="zh-CN" altLang="en-US" sz="2000" noProof="1"/>
              <a:t>票据权利在下列期限内</a:t>
            </a:r>
            <a:r>
              <a:rPr lang="zh-CN" altLang="en-US" sz="2000" b="1" noProof="1"/>
              <a:t>不行使而消灭</a:t>
            </a:r>
            <a:r>
              <a:rPr lang="zh-CN" altLang="en-US" sz="2000" noProof="1"/>
              <a:t>：</a:t>
            </a:r>
          </a:p>
          <a:p>
            <a:pPr marL="0" indent="0">
              <a:lnSpc>
                <a:spcPct val="150000"/>
              </a:lnSpc>
              <a:buNone/>
            </a:pPr>
            <a:r>
              <a:rPr lang="zh-CN" altLang="en-US" sz="2000" noProof="1"/>
              <a:t>（一）持票人对票据的出票人和承兑人的权利，自票据到期日起二年。见票即付的汇票、本票，自出票日起二年； </a:t>
            </a:r>
          </a:p>
          <a:p>
            <a:pPr marL="0" indent="0">
              <a:lnSpc>
                <a:spcPct val="150000"/>
              </a:lnSpc>
              <a:buNone/>
            </a:pPr>
            <a:r>
              <a:rPr lang="zh-CN" altLang="en-US" sz="2000" noProof="1"/>
              <a:t>（二）持票人对支票出票人的权利，自出票日起六个月； </a:t>
            </a:r>
          </a:p>
          <a:p>
            <a:pPr marL="0" indent="0">
              <a:lnSpc>
                <a:spcPct val="150000"/>
              </a:lnSpc>
              <a:buNone/>
            </a:pPr>
            <a:r>
              <a:rPr lang="zh-CN" altLang="en-US" sz="2000" noProof="1"/>
              <a:t>（三）持票人对前手的追索权，自被拒绝承兑或者被拒绝付款之日起六个月； </a:t>
            </a:r>
          </a:p>
          <a:p>
            <a:pPr marL="0" indent="0">
              <a:lnSpc>
                <a:spcPct val="150000"/>
              </a:lnSpc>
              <a:buNone/>
            </a:pPr>
            <a:r>
              <a:rPr lang="zh-CN" altLang="en-US" sz="2000" noProof="1"/>
              <a:t>（四）持票人对前手的再追索权，自清偿日或者被提起诉讼之日起三个月。 </a:t>
            </a:r>
          </a:p>
          <a:p>
            <a:pPr marL="0" indent="0">
              <a:lnSpc>
                <a:spcPct val="150000"/>
              </a:lnSpc>
              <a:buNone/>
            </a:pPr>
            <a:r>
              <a:rPr lang="zh-CN" altLang="en-US" sz="2000" noProof="1"/>
              <a:t>票据的出票日、到期日由票据当事人依法确定。 </a:t>
            </a:r>
          </a:p>
        </p:txBody>
      </p:sp>
      <p:sp>
        <p:nvSpPr>
          <p:cNvPr id="2" name="灯片编号占位符 1">
            <a:extLst>
              <a:ext uri="{FF2B5EF4-FFF2-40B4-BE49-F238E27FC236}">
                <a16:creationId xmlns:a16="http://schemas.microsoft.com/office/drawing/2014/main" id="{7B445873-0067-4852-BC56-A0ABFC0D803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55</a:t>
            </a:fld>
            <a:endParaRPr lang="zh-CN" altLang="en-US" strike="noStrike" noProof="1">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文本占位符 71682"/>
          <p:cNvSpPr>
            <a:spLocks noGrp="1"/>
          </p:cNvSpPr>
          <p:nvPr>
            <p:ph idx="1"/>
          </p:nvPr>
        </p:nvSpPr>
        <p:spPr>
          <a:xfrm>
            <a:off x="495300" y="386690"/>
            <a:ext cx="8915400" cy="6395906"/>
          </a:xfrm>
        </p:spPr>
        <p:txBody>
          <a:bodyPr/>
          <a:lstStyle/>
          <a:p>
            <a:r>
              <a:rPr lang="en-US" altLang="zh-CN" b="1" noProof="1"/>
              <a:t>4</a:t>
            </a:r>
            <a:r>
              <a:rPr lang="zh-CN" altLang="en-US" b="1" noProof="1"/>
              <a:t>、票据时效期间之起算</a:t>
            </a:r>
            <a:r>
              <a:rPr lang="zh-CN" altLang="en-US" noProof="1"/>
              <a:t>  </a:t>
            </a:r>
          </a:p>
          <a:p>
            <a:r>
              <a:rPr lang="zh-CN" altLang="en-US" noProof="1"/>
              <a:t>期间计算适用</a:t>
            </a:r>
            <a:r>
              <a:rPr lang="en-US" altLang="zh-CN" noProof="1"/>
              <a:t>《</a:t>
            </a:r>
            <a:r>
              <a:rPr lang="zh-CN" altLang="en-US" noProof="1"/>
              <a:t>民法典</a:t>
            </a:r>
            <a:r>
              <a:rPr lang="en-US" altLang="zh-CN" noProof="1"/>
              <a:t>》</a:t>
            </a:r>
            <a:r>
              <a:rPr lang="zh-CN" altLang="en-US" noProof="1"/>
              <a:t>第</a:t>
            </a:r>
            <a:r>
              <a:rPr lang="en-US" noProof="1"/>
              <a:t>10</a:t>
            </a:r>
            <a:r>
              <a:rPr lang="zh-CN" altLang="en-US" noProof="1"/>
              <a:t>章（第</a:t>
            </a:r>
            <a:r>
              <a:rPr lang="en-US" altLang="zh-CN" noProof="1"/>
              <a:t>200</a:t>
            </a:r>
            <a:r>
              <a:rPr lang="zh-CN" altLang="en-US" noProof="1"/>
              <a:t>条</a:t>
            </a:r>
            <a:r>
              <a:rPr lang="en-US" altLang="zh-CN" noProof="1"/>
              <a:t>-</a:t>
            </a:r>
            <a:r>
              <a:rPr lang="zh-CN" altLang="en-US" noProof="1"/>
              <a:t>第</a:t>
            </a:r>
            <a:r>
              <a:rPr lang="en-US" altLang="zh-CN" noProof="1"/>
              <a:t>203</a:t>
            </a:r>
            <a:r>
              <a:rPr lang="zh-CN" altLang="en-US" noProof="1"/>
              <a:t>条）</a:t>
            </a:r>
          </a:p>
          <a:p>
            <a:r>
              <a:rPr lang="zh-CN" altLang="en-US" sz="2383" noProof="1"/>
              <a:t>第二百条 民法所称的期间按照公历年、月、日、小时计算。</a:t>
            </a:r>
          </a:p>
          <a:p>
            <a:r>
              <a:rPr lang="zh-CN" altLang="en-US" sz="2383" noProof="1"/>
              <a:t>第二百零一条 按照年、月、日计算期间的，开始的当日不计入，自下一日开始计算。</a:t>
            </a:r>
          </a:p>
          <a:p>
            <a:r>
              <a:rPr lang="zh-CN" altLang="en-US" sz="2383" noProof="1"/>
              <a:t>按照小时计算期间的，自法律规定或者当事人约定的时间开始计算。</a:t>
            </a:r>
          </a:p>
          <a:p>
            <a:r>
              <a:rPr lang="zh-CN" altLang="en-US" sz="2383" noProof="1"/>
              <a:t>第二百零二条 按照年、月计算期间的，到期月的对应日为期间的最后一日；没有对应日的，月末日</a:t>
            </a:r>
          </a:p>
          <a:p>
            <a:r>
              <a:rPr lang="zh-CN" altLang="en-US" sz="2383" noProof="1"/>
              <a:t>为期间的最后一日。</a:t>
            </a:r>
          </a:p>
          <a:p>
            <a:r>
              <a:rPr lang="zh-CN" altLang="en-US" sz="2383" noProof="1"/>
              <a:t>第二百零三条 期间的最后一日是法定休假日的，以法定休假日结束的次日为期间的最后一日。</a:t>
            </a:r>
          </a:p>
          <a:p>
            <a:r>
              <a:rPr lang="zh-CN" altLang="en-US" sz="2383" noProof="1"/>
              <a:t>期间的最后一日的截止时间为二十四时；有业务时间的，停止业务活动的时间为截止时间。</a:t>
            </a:r>
          </a:p>
        </p:txBody>
      </p:sp>
      <p:sp>
        <p:nvSpPr>
          <p:cNvPr id="2" name="灯片编号占位符 1">
            <a:extLst>
              <a:ext uri="{FF2B5EF4-FFF2-40B4-BE49-F238E27FC236}">
                <a16:creationId xmlns:a16="http://schemas.microsoft.com/office/drawing/2014/main" id="{3C4D3330-1226-4EF7-8EF6-B19B916A3FE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56</a:t>
            </a:fld>
            <a:endParaRPr lang="zh-CN" altLang="en-US" strike="noStrike" noProof="1">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文本占位符 70658"/>
          <p:cNvSpPr>
            <a:spLocks noGrp="1"/>
          </p:cNvSpPr>
          <p:nvPr>
            <p:ph idx="1"/>
          </p:nvPr>
        </p:nvSpPr>
        <p:spPr>
          <a:xfrm>
            <a:off x="495301" y="75406"/>
            <a:ext cx="9015148" cy="6707188"/>
          </a:xfrm>
        </p:spPr>
        <p:txBody>
          <a:bodyPr>
            <a:normAutofit/>
          </a:bodyPr>
          <a:lstStyle/>
          <a:p>
            <a:pPr marL="0" indent="0">
              <a:lnSpc>
                <a:spcPct val="150000"/>
              </a:lnSpc>
              <a:buNone/>
            </a:pPr>
            <a:r>
              <a:rPr lang="en-US" altLang="zh-CN" sz="2400" b="1" noProof="1">
                <a:solidFill>
                  <a:srgbClr val="C00000"/>
                </a:solidFill>
              </a:rPr>
              <a:t>5</a:t>
            </a:r>
            <a:r>
              <a:rPr lang="zh-CN" altLang="en-US" sz="2400" b="1" noProof="1">
                <a:solidFill>
                  <a:srgbClr val="C00000"/>
                </a:solidFill>
              </a:rPr>
              <a:t>、利益偿还请求权</a:t>
            </a:r>
          </a:p>
          <a:p>
            <a:pPr marL="0" indent="0">
              <a:lnSpc>
                <a:spcPct val="150000"/>
              </a:lnSpc>
              <a:buNone/>
            </a:pPr>
            <a:r>
              <a:rPr lang="zh-CN" altLang="en-US" sz="2000" b="1" noProof="1"/>
              <a:t>（</a:t>
            </a:r>
            <a:r>
              <a:rPr lang="en-US" altLang="zh-CN" sz="2000" b="1" noProof="1"/>
              <a:t>1</a:t>
            </a:r>
            <a:r>
              <a:rPr lang="zh-CN" altLang="en-US" sz="2000" b="1" noProof="1"/>
              <a:t>）含义</a:t>
            </a:r>
            <a:r>
              <a:rPr lang="zh-CN" altLang="en-US" sz="2000" noProof="1"/>
              <a:t>：持票人的票据权利因时效或者</a:t>
            </a:r>
            <a:r>
              <a:rPr lang="zh-CN" altLang="en-US" sz="2000" b="1" u="sng" noProof="1">
                <a:solidFill>
                  <a:srgbClr val="FF0000"/>
                </a:solidFill>
              </a:rPr>
              <a:t>保全手续而欠缺</a:t>
            </a:r>
            <a:r>
              <a:rPr lang="zh-CN" altLang="en-US" sz="2000" noProof="1"/>
              <a:t>致归于消灭时，仍得请求出票人或者承兑人偿还其因此所受之利益。</a:t>
            </a:r>
            <a:endParaRPr lang="zh-CN" altLang="en-US" sz="2000" b="1" noProof="1"/>
          </a:p>
          <a:p>
            <a:pPr marL="0" indent="0">
              <a:lnSpc>
                <a:spcPct val="150000"/>
              </a:lnSpc>
              <a:buNone/>
            </a:pPr>
            <a:r>
              <a:rPr lang="zh-CN" altLang="en-US" sz="2000" b="1" noProof="1"/>
              <a:t>中票</a:t>
            </a:r>
            <a:r>
              <a:rPr lang="en-US" altLang="zh-CN" sz="2000" b="1" noProof="1"/>
              <a:t>18</a:t>
            </a:r>
            <a:r>
              <a:rPr lang="en-US" altLang="zh-CN" sz="2000" noProof="1"/>
              <a:t>  </a:t>
            </a:r>
            <a:r>
              <a:rPr lang="zh-CN" altLang="en-US" sz="2000" noProof="1"/>
              <a:t>持票人因超过票据权利时效</a:t>
            </a:r>
            <a:r>
              <a:rPr lang="zh-CN" altLang="en-US" sz="2000" b="1" u="sng" noProof="1">
                <a:effectLst>
                  <a:outerShdw blurRad="38100" dist="19050" dir="2700000" algn="tl" rotWithShape="0">
                    <a:schemeClr val="dk1">
                      <a:alpha val="40000"/>
                    </a:schemeClr>
                  </a:outerShdw>
                </a:effectLst>
              </a:rPr>
              <a:t>或者因票据记载事项欠缺</a:t>
            </a:r>
            <a:r>
              <a:rPr lang="zh-CN" altLang="en-US" sz="2000" noProof="1"/>
              <a:t>而丧失票据权利的，</a:t>
            </a:r>
            <a:r>
              <a:rPr lang="zh-CN" altLang="en-US" sz="2000" b="1" u="sng" noProof="1"/>
              <a:t>仍享有民事权利，</a:t>
            </a:r>
            <a:r>
              <a:rPr lang="zh-CN" altLang="en-US" sz="2000" b="1" u="sng" noProof="1">
                <a:solidFill>
                  <a:srgbClr val="FF0000"/>
                </a:solidFill>
              </a:rPr>
              <a:t>（</a:t>
            </a:r>
            <a:r>
              <a:rPr lang="en-US" altLang="zh-CN" sz="2000" b="1" u="sng" noProof="1">
                <a:solidFill>
                  <a:srgbClr val="FF0000"/>
                </a:solidFill>
              </a:rPr>
              <a:t>cf</a:t>
            </a:r>
            <a:r>
              <a:rPr lang="zh-CN" altLang="en-US" sz="2000" b="1" u="sng" noProof="1">
                <a:solidFill>
                  <a:srgbClr val="FF0000"/>
                </a:solidFill>
              </a:rPr>
              <a:t>后文，可删除）</a:t>
            </a:r>
            <a:r>
              <a:rPr lang="zh-CN" altLang="en-US" sz="2000" b="1" u="sng" noProof="1"/>
              <a:t>可以请求</a:t>
            </a:r>
            <a:r>
              <a:rPr lang="zh-CN" altLang="en-US" sz="2000" noProof="1"/>
              <a:t>出票人或者承兑人返还其与未支付的票据金额相当的利益。</a:t>
            </a:r>
          </a:p>
          <a:p>
            <a:pPr marL="0" indent="0">
              <a:lnSpc>
                <a:spcPct val="150000"/>
              </a:lnSpc>
              <a:buNone/>
            </a:pPr>
            <a:r>
              <a:rPr lang="zh-CN" altLang="en-US" sz="2000" noProof="1"/>
              <a:t>问题：</a:t>
            </a:r>
            <a:r>
              <a:rPr lang="zh-CN" altLang="en-US" sz="2000" b="1" u="sng" noProof="1">
                <a:solidFill>
                  <a:srgbClr val="FF0000"/>
                </a:solidFill>
                <a:effectLst>
                  <a:outerShdw blurRad="38100" dist="19050" dir="2700000" algn="tl" rotWithShape="0">
                    <a:schemeClr val="dk1">
                      <a:alpha val="40000"/>
                    </a:schemeClr>
                  </a:outerShdw>
                </a:effectLst>
                <a:sym typeface="+mn-ea"/>
              </a:rPr>
              <a:t>未规定保全手续欠缺之情形；</a:t>
            </a:r>
            <a:r>
              <a:rPr lang="zh-CN" altLang="en-US" sz="2000" b="1" u="sng" noProof="1">
                <a:solidFill>
                  <a:srgbClr val="FF0000"/>
                </a:solidFill>
                <a:effectLst>
                  <a:outerShdw blurRad="38100" dist="19050" dir="2700000" algn="tl" rotWithShape="0">
                    <a:schemeClr val="dk1">
                      <a:alpha val="40000"/>
                    </a:schemeClr>
                  </a:outerShdw>
                </a:effectLst>
              </a:rPr>
              <a:t>票据无效票据权利自始不存在</a:t>
            </a:r>
            <a:r>
              <a:rPr lang="en-US" altLang="zh-CN" sz="2000" b="1" u="sng" noProof="1">
                <a:solidFill>
                  <a:srgbClr val="FF0000"/>
                </a:solidFill>
                <a:effectLst>
                  <a:outerShdw blurRad="38100" dist="19050" dir="2700000" algn="tl" rotWithShape="0">
                    <a:schemeClr val="dk1">
                      <a:alpha val="40000"/>
                    </a:schemeClr>
                  </a:outerShdw>
                </a:effectLst>
              </a:rPr>
              <a:t>-</a:t>
            </a:r>
            <a:r>
              <a:rPr lang="zh-CN" altLang="en-US" sz="2000" b="1" u="sng" noProof="1">
                <a:solidFill>
                  <a:srgbClr val="FF0000"/>
                </a:solidFill>
                <a:effectLst>
                  <a:outerShdw blurRad="38100" dist="19050" dir="2700000" algn="tl" rotWithShape="0">
                    <a:schemeClr val="dk1">
                      <a:alpha val="40000"/>
                    </a:schemeClr>
                  </a:outerShdw>
                </a:effectLst>
              </a:rPr>
              <a:t>错误立法；以票据权利有效存在为前提。</a:t>
            </a:r>
            <a:r>
              <a:rPr lang="zh-CN" altLang="en-US" sz="2000" b="1" u="sng" noProof="1"/>
              <a:t>——当保护的不保护，不当保护的乱保护</a:t>
            </a:r>
          </a:p>
          <a:p>
            <a:pPr marL="0" indent="0">
              <a:lnSpc>
                <a:spcPct val="150000"/>
              </a:lnSpc>
              <a:buNone/>
            </a:pPr>
            <a:r>
              <a:rPr lang="zh-CN" altLang="en-US" sz="2000" b="1" noProof="1"/>
              <a:t>（</a:t>
            </a:r>
            <a:r>
              <a:rPr lang="en-US" altLang="zh-CN" sz="2000" b="1" noProof="1"/>
              <a:t>2</a:t>
            </a:r>
            <a:r>
              <a:rPr lang="zh-CN" altLang="en-US" sz="2000" b="1" noProof="1"/>
              <a:t>）成立要件</a:t>
            </a:r>
            <a:endParaRPr lang="zh-CN" altLang="en-US" sz="2000" noProof="1"/>
          </a:p>
          <a:p>
            <a:pPr marL="0" indent="0">
              <a:lnSpc>
                <a:spcPct val="150000"/>
              </a:lnSpc>
              <a:buNone/>
            </a:pPr>
            <a:r>
              <a:rPr lang="en-US" altLang="zh-CN" sz="2000" noProof="1"/>
              <a:t>①</a:t>
            </a:r>
            <a:r>
              <a:rPr lang="zh-CN" altLang="en-US" sz="2000" noProof="1"/>
              <a:t>请求人为持票人。     </a:t>
            </a:r>
            <a:r>
              <a:rPr lang="en-US" altLang="zh-CN" sz="2000" noProof="1"/>
              <a:t>②</a:t>
            </a:r>
            <a:r>
              <a:rPr lang="zh-CN" altLang="en-US" sz="2000" noProof="1"/>
              <a:t>义务人为出票人或者承兑人。</a:t>
            </a:r>
          </a:p>
          <a:p>
            <a:pPr marL="0" indent="0">
              <a:lnSpc>
                <a:spcPct val="150000"/>
              </a:lnSpc>
              <a:buNone/>
            </a:pPr>
            <a:r>
              <a:rPr lang="en-US" altLang="zh-CN" sz="2000" noProof="1"/>
              <a:t>③</a:t>
            </a:r>
            <a:r>
              <a:rPr lang="zh-CN" altLang="en-US" sz="2000" noProof="1"/>
              <a:t>票据权利因时效完成或者保全手续欠缺而消灭。</a:t>
            </a:r>
          </a:p>
          <a:p>
            <a:pPr marL="0" indent="0">
              <a:lnSpc>
                <a:spcPct val="150000"/>
              </a:lnSpc>
              <a:buNone/>
            </a:pPr>
            <a:r>
              <a:rPr lang="en-US" altLang="zh-CN" sz="2000" noProof="1"/>
              <a:t>④</a:t>
            </a:r>
            <a:r>
              <a:rPr lang="zh-CN" altLang="en-US" sz="2000" noProof="1"/>
              <a:t>出票人或者承兑人因持票人票据权利丧失而受有票据上之利益。</a:t>
            </a:r>
          </a:p>
        </p:txBody>
      </p:sp>
      <p:sp>
        <p:nvSpPr>
          <p:cNvPr id="2" name="灯片编号占位符 1">
            <a:extLst>
              <a:ext uri="{FF2B5EF4-FFF2-40B4-BE49-F238E27FC236}">
                <a16:creationId xmlns:a16="http://schemas.microsoft.com/office/drawing/2014/main" id="{BBA12B9D-B228-4B17-972A-7756E0FEFA3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57</a:t>
            </a:fld>
            <a:endParaRPr lang="zh-CN" altLang="en-US" strike="noStrike" noProof="1">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文本占位符 69634"/>
          <p:cNvSpPr>
            <a:spLocks noGrp="1"/>
          </p:cNvSpPr>
          <p:nvPr>
            <p:ph idx="1"/>
          </p:nvPr>
        </p:nvSpPr>
        <p:spPr>
          <a:xfrm>
            <a:off x="495300" y="118914"/>
            <a:ext cx="8915400" cy="6262414"/>
          </a:xfrm>
        </p:spPr>
        <p:txBody>
          <a:bodyPr>
            <a:normAutofit/>
          </a:bodyPr>
          <a:lstStyle/>
          <a:p>
            <a:pPr marL="0" indent="0">
              <a:lnSpc>
                <a:spcPct val="150000"/>
              </a:lnSpc>
              <a:buNone/>
            </a:pPr>
            <a:r>
              <a:rPr lang="zh-CN" altLang="en-US" b="1" noProof="1"/>
              <a:t>九、票据丧失</a:t>
            </a:r>
          </a:p>
          <a:p>
            <a:pPr marL="0" indent="0">
              <a:lnSpc>
                <a:spcPct val="150000"/>
              </a:lnSpc>
              <a:buNone/>
            </a:pPr>
            <a:r>
              <a:rPr lang="en-US" altLang="zh-CN" sz="2400" b="1" noProof="1">
                <a:solidFill>
                  <a:srgbClr val="C00000"/>
                </a:solidFill>
              </a:rPr>
              <a:t>1</a:t>
            </a:r>
            <a:r>
              <a:rPr lang="zh-CN" altLang="en-US" sz="2400" b="1" noProof="1">
                <a:solidFill>
                  <a:srgbClr val="C00000"/>
                </a:solidFill>
              </a:rPr>
              <a:t>、含义</a:t>
            </a:r>
            <a:endParaRPr lang="en-US" altLang="zh-CN" sz="2400" b="1" noProof="1">
              <a:solidFill>
                <a:srgbClr val="C00000"/>
              </a:solidFill>
            </a:endParaRPr>
          </a:p>
          <a:p>
            <a:pPr marL="0" indent="0">
              <a:lnSpc>
                <a:spcPct val="150000"/>
              </a:lnSpc>
              <a:buNone/>
            </a:pPr>
            <a:r>
              <a:rPr lang="zh-CN" altLang="en-US" sz="2000" noProof="1"/>
              <a:t>持票人</a:t>
            </a:r>
            <a:r>
              <a:rPr lang="zh-CN" altLang="en-US" sz="2000" b="1" noProof="1"/>
              <a:t>非出于其本意</a:t>
            </a:r>
            <a:r>
              <a:rPr lang="zh-CN" altLang="en-US" sz="2000" noProof="1"/>
              <a:t>，而丧失对票据的占有。</a:t>
            </a:r>
          </a:p>
          <a:p>
            <a:pPr marL="0" indent="0">
              <a:lnSpc>
                <a:spcPct val="150000"/>
              </a:lnSpc>
              <a:buNone/>
            </a:pPr>
            <a:r>
              <a:rPr lang="zh-CN" altLang="en-US" sz="2000" noProof="1"/>
              <a:t>绝对丧失（票据灭失）</a:t>
            </a:r>
            <a:r>
              <a:rPr lang="en-US" altLang="zh-CN" sz="2000" b="1" noProof="1"/>
              <a:t>v</a:t>
            </a:r>
            <a:r>
              <a:rPr lang="en-US" altLang="zh-CN" sz="2000" noProof="1"/>
              <a:t> </a:t>
            </a:r>
            <a:r>
              <a:rPr lang="zh-CN" altLang="en-US" sz="2000" noProof="1"/>
              <a:t>相对丧失（丢失、被抢）</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、丧失之补救（三种方法）</a:t>
            </a:r>
            <a:endParaRPr lang="zh-CN" altLang="en-US" sz="2400" noProof="1">
              <a:solidFill>
                <a:srgbClr val="C00000"/>
              </a:solidFill>
            </a:endParaRPr>
          </a:p>
          <a:p>
            <a:pPr marL="0" indent="0">
              <a:lnSpc>
                <a:spcPct val="150000"/>
              </a:lnSpc>
              <a:buNone/>
            </a:pPr>
            <a:r>
              <a:rPr lang="zh-CN" altLang="en-US" sz="2000" noProof="1"/>
              <a:t>（</a:t>
            </a:r>
            <a:r>
              <a:rPr lang="en-US" altLang="zh-CN" sz="2000" noProof="1"/>
              <a:t>1</a:t>
            </a:r>
            <a:r>
              <a:rPr lang="zh-CN" altLang="en-US" sz="2000" noProof="1"/>
              <a:t>）挂失止付</a:t>
            </a:r>
          </a:p>
          <a:p>
            <a:pPr marL="0" indent="0">
              <a:lnSpc>
                <a:spcPct val="150000"/>
              </a:lnSpc>
              <a:buNone/>
            </a:pPr>
            <a:r>
              <a:rPr lang="zh-CN" altLang="en-US" sz="2000" noProof="1"/>
              <a:t>（</a:t>
            </a:r>
            <a:r>
              <a:rPr lang="en-US" altLang="zh-CN" sz="2000" noProof="1"/>
              <a:t>2</a:t>
            </a:r>
            <a:r>
              <a:rPr lang="zh-CN" altLang="en-US" sz="2000" noProof="1"/>
              <a:t>）公示催告：公告期申报权利，无人申报，则做出除权判决，失票人可据此主张权利。</a:t>
            </a:r>
          </a:p>
          <a:p>
            <a:pPr marL="0" indent="0">
              <a:lnSpc>
                <a:spcPct val="150000"/>
              </a:lnSpc>
              <a:buNone/>
            </a:pPr>
            <a:r>
              <a:rPr lang="zh-CN" altLang="en-US" sz="2000" noProof="1"/>
              <a:t>（</a:t>
            </a:r>
            <a:r>
              <a:rPr lang="en-US" altLang="zh-CN" sz="2000" noProof="1"/>
              <a:t>3</a:t>
            </a:r>
            <a:r>
              <a:rPr lang="zh-CN" altLang="en-US" sz="2000" noProof="1"/>
              <a:t>）诉讼：</a:t>
            </a:r>
            <a:r>
              <a:rPr lang="en-US" altLang="zh-CN" sz="2000" b="1" noProof="1"/>
              <a:t>①</a:t>
            </a:r>
            <a:r>
              <a:rPr lang="zh-CN" altLang="en-US" sz="2000" noProof="1"/>
              <a:t>请求出票人补发票据</a:t>
            </a:r>
            <a:r>
              <a:rPr lang="en-US" altLang="zh-CN" sz="2000" b="1" noProof="1"/>
              <a:t>②</a:t>
            </a:r>
            <a:r>
              <a:rPr lang="zh-CN" altLang="en-US" sz="2000" noProof="1"/>
              <a:t>请求承兑人或付款人付款</a:t>
            </a:r>
            <a:r>
              <a:rPr lang="en-US" altLang="zh-CN" sz="2000" b="1" noProof="1"/>
              <a:t>③</a:t>
            </a:r>
            <a:r>
              <a:rPr lang="zh-CN" altLang="en-US" sz="2000" noProof="1"/>
              <a:t>请求非法持票人返还票据</a:t>
            </a:r>
            <a:endParaRPr lang="zh-CN" altLang="en-US" sz="2000" b="1" noProof="1"/>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0630B0B5-9C09-4EB8-98D4-744D7D5CBA5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58</a:t>
            </a:fld>
            <a:endParaRPr lang="zh-CN" altLang="en-US" strike="noStrike" noProof="1">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文本占位符 131074"/>
          <p:cNvSpPr>
            <a:spLocks noGrp="1"/>
          </p:cNvSpPr>
          <p:nvPr>
            <p:ph idx="1"/>
          </p:nvPr>
        </p:nvSpPr>
        <p:spPr>
          <a:xfrm>
            <a:off x="495300" y="386689"/>
            <a:ext cx="8915400" cy="5964238"/>
          </a:xfrm>
        </p:spPr>
        <p:txBody>
          <a:bodyPr>
            <a:normAutofit/>
          </a:bodyPr>
          <a:lstStyle/>
          <a:p>
            <a:pPr marL="0" indent="0">
              <a:lnSpc>
                <a:spcPct val="150000"/>
              </a:lnSpc>
              <a:buNone/>
            </a:pPr>
            <a:r>
              <a:rPr lang="zh-CN" altLang="en-US" sz="2000" b="1" noProof="1"/>
              <a:t>中票</a:t>
            </a:r>
            <a:r>
              <a:rPr lang="en-US" altLang="zh-CN" sz="2000" b="1" noProof="1"/>
              <a:t>15</a:t>
            </a:r>
            <a:r>
              <a:rPr lang="en-US" altLang="zh-CN" sz="2000" noProof="1"/>
              <a:t>  </a:t>
            </a:r>
            <a:r>
              <a:rPr lang="zh-CN" altLang="en-US" sz="2000" noProof="1"/>
              <a:t>票据丧失，失票人可以及时通知票据的付款人挂失止付，但是，未记载付款人或者无法确定付款人及其代理付款人的票据除外。收到挂失止付通知的付款人，应当暂停支付。失票人应当在通知挂失止付后三日内，也可以在票据丧失后，依法向人民法院申请公示催告，或者向人民法院提起诉讼。</a:t>
            </a:r>
          </a:p>
        </p:txBody>
      </p:sp>
      <p:sp>
        <p:nvSpPr>
          <p:cNvPr id="2" name="灯片编号占位符 1">
            <a:extLst>
              <a:ext uri="{FF2B5EF4-FFF2-40B4-BE49-F238E27FC236}">
                <a16:creationId xmlns:a16="http://schemas.microsoft.com/office/drawing/2014/main" id="{CAB88FFB-E2AC-4C9F-BCB4-E671AD3EC6D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59</a:t>
            </a:fld>
            <a:endParaRPr lang="zh-CN" altLang="en-US" strike="noStrike" noProof="1">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24578"/>
          <p:cNvSpPr>
            <a:spLocks noGrp="1"/>
          </p:cNvSpPr>
          <p:nvPr>
            <p:ph idx="1"/>
          </p:nvPr>
        </p:nvSpPr>
        <p:spPr>
          <a:xfrm>
            <a:off x="495300" y="75407"/>
            <a:ext cx="8915400" cy="6552406"/>
          </a:xfrm>
        </p:spPr>
        <p:txBody>
          <a:bodyPr/>
          <a:lstStyle/>
          <a:p>
            <a:pPr marL="0" indent="0">
              <a:lnSpc>
                <a:spcPct val="80000"/>
              </a:lnSpc>
              <a:buNone/>
            </a:pPr>
            <a:r>
              <a:rPr lang="zh-CN" altLang="en-US" sz="3033" b="1" noProof="1"/>
              <a:t>一、票据</a:t>
            </a:r>
          </a:p>
          <a:p>
            <a:pPr marL="0" indent="0">
              <a:lnSpc>
                <a:spcPct val="150000"/>
              </a:lnSpc>
              <a:buNone/>
            </a:pPr>
            <a:r>
              <a:rPr lang="en-US" altLang="zh-CN" sz="2400" b="1" noProof="1">
                <a:solidFill>
                  <a:srgbClr val="C00000"/>
                </a:solidFill>
              </a:rPr>
              <a:t>1</a:t>
            </a:r>
            <a:r>
              <a:rPr lang="zh-CN" altLang="en-US" sz="2400" b="1" noProof="1">
                <a:solidFill>
                  <a:srgbClr val="C00000"/>
                </a:solidFill>
              </a:rPr>
              <a:t>、票据的概念</a:t>
            </a:r>
            <a:endParaRPr lang="en-US" altLang="zh-CN" sz="2400" b="1" noProof="1">
              <a:solidFill>
                <a:srgbClr val="C00000"/>
              </a:solidFill>
            </a:endParaRPr>
          </a:p>
          <a:p>
            <a:pPr marL="0" indent="0">
              <a:lnSpc>
                <a:spcPct val="150000"/>
              </a:lnSpc>
              <a:buNone/>
            </a:pPr>
            <a:r>
              <a:rPr lang="zh-CN" altLang="en-US" sz="2000" noProof="1"/>
              <a:t>票据是出票人依据票据法签发的、由本人或者委托他人在见票时或者票载日期无条件支付确定金额给受款人或者持票人的有价证券。</a:t>
            </a:r>
          </a:p>
          <a:p>
            <a:pPr marL="0" indent="0">
              <a:lnSpc>
                <a:spcPct val="150000"/>
              </a:lnSpc>
              <a:buNone/>
            </a:pPr>
            <a:r>
              <a:rPr lang="zh-CN" altLang="en-US" sz="2000" noProof="1"/>
              <a:t>或者</a:t>
            </a:r>
            <a:r>
              <a:rPr lang="zh-CN" altLang="en-US" sz="2000" b="1" noProof="1"/>
              <a:t>列举</a:t>
            </a:r>
            <a:r>
              <a:rPr lang="zh-CN" altLang="en-US" sz="2000" noProof="1"/>
              <a:t>：票据是指汇票、本票、支票</a:t>
            </a:r>
            <a:endParaRPr lang="zh-CN" altLang="en-US" sz="2000" b="1" noProof="1"/>
          </a:p>
          <a:p>
            <a:pPr marL="0" indent="0">
              <a:lnSpc>
                <a:spcPct val="150000"/>
              </a:lnSpc>
              <a:buNone/>
            </a:pPr>
            <a:r>
              <a:rPr lang="en-US" altLang="zh-CN" sz="2000" b="1" noProof="1"/>
              <a:t>2</a:t>
            </a:r>
            <a:r>
              <a:rPr lang="zh-CN" altLang="en-US" sz="2000" b="1" noProof="1"/>
              <a:t>、各国和地区的相关概念</a:t>
            </a:r>
          </a:p>
          <a:p>
            <a:pPr marL="0" indent="0">
              <a:lnSpc>
                <a:spcPct val="150000"/>
              </a:lnSpc>
              <a:buNone/>
            </a:pPr>
            <a:r>
              <a:rPr lang="en-US" altLang="zh-CN" sz="2000" b="1" noProof="1"/>
              <a:t>1</a:t>
            </a:r>
            <a:r>
              <a:rPr lang="zh-CN" altLang="en-US" sz="2000" b="1" noProof="1"/>
              <a:t>）日本</a:t>
            </a:r>
            <a:r>
              <a:rPr lang="zh-CN" altLang="en-US" sz="2000" noProof="1"/>
              <a:t>：汇票和本票称为“为替手形”和“约束手形”，支票称为“小切手”</a:t>
            </a:r>
            <a:endParaRPr lang="en-US" altLang="zh-CN" sz="2000" noProof="1"/>
          </a:p>
          <a:p>
            <a:pPr marL="0" indent="0">
              <a:lnSpc>
                <a:spcPct val="150000"/>
              </a:lnSpc>
              <a:buNone/>
            </a:pPr>
            <a:r>
              <a:rPr lang="en-US" altLang="zh-CN" sz="2000" noProof="1"/>
              <a:t>2</a:t>
            </a:r>
            <a:r>
              <a:rPr lang="zh-CN" altLang="en-US" sz="2000" noProof="1"/>
              <a:t>）</a:t>
            </a:r>
            <a:r>
              <a:rPr lang="zh-CN" altLang="en-US" sz="2000" b="1" noProof="1"/>
              <a:t>日内瓦公约体系</a:t>
            </a:r>
            <a:r>
              <a:rPr lang="zh-CN" altLang="en-US" sz="2000" noProof="1"/>
              <a:t>：</a:t>
            </a:r>
            <a:r>
              <a:rPr lang="en-US" altLang="zh-CN" sz="2000" noProof="1"/>
              <a:t>bills of exchange,   promissory notes;  cheques</a:t>
            </a:r>
            <a:endParaRPr lang="en-US" altLang="zh-CN" sz="2000" b="1" noProof="1"/>
          </a:p>
          <a:p>
            <a:pPr marL="0" indent="0">
              <a:lnSpc>
                <a:spcPct val="150000"/>
              </a:lnSpc>
              <a:buNone/>
            </a:pPr>
            <a:r>
              <a:rPr lang="en-US" altLang="zh-CN" sz="2000" b="1" noProof="1"/>
              <a:t>3</a:t>
            </a:r>
            <a:r>
              <a:rPr lang="zh-CN" altLang="en-US" sz="2000" b="1" noProof="1"/>
              <a:t>）英美</a:t>
            </a:r>
            <a:r>
              <a:rPr lang="zh-CN" altLang="en-US" sz="2000" noProof="1"/>
              <a:t>： </a:t>
            </a:r>
            <a:r>
              <a:rPr lang="en-US" altLang="zh-CN" sz="2000" noProof="1"/>
              <a:t>negotiable instruments</a:t>
            </a:r>
            <a:r>
              <a:rPr lang="zh-CN" altLang="en-US" sz="2000" noProof="1"/>
              <a:t>，流通证券</a:t>
            </a:r>
            <a:r>
              <a:rPr lang="en-US" altLang="zh-CN" sz="2000" noProof="1"/>
              <a:t>/</a:t>
            </a:r>
            <a:r>
              <a:rPr lang="zh-CN" altLang="en-US" sz="2000" noProof="1"/>
              <a:t>流通票据包括</a:t>
            </a:r>
            <a:r>
              <a:rPr lang="en-US" altLang="zh-CN" sz="2000" noProof="1"/>
              <a:t>promissory note</a:t>
            </a:r>
            <a:r>
              <a:rPr lang="zh-CN" altLang="en-US" sz="2000" noProof="1"/>
              <a:t>，</a:t>
            </a:r>
            <a:r>
              <a:rPr lang="en-US" altLang="zh-CN" sz="2000" noProof="1"/>
              <a:t>draft </a:t>
            </a:r>
            <a:r>
              <a:rPr lang="zh-CN" altLang="en-US" sz="2000" noProof="1"/>
              <a:t>或</a:t>
            </a:r>
            <a:r>
              <a:rPr lang="en-US" altLang="zh-CN" sz="2000" noProof="1"/>
              <a:t>bill of exchange, check ,certificate of deposit</a:t>
            </a:r>
          </a:p>
        </p:txBody>
      </p:sp>
      <p:sp>
        <p:nvSpPr>
          <p:cNvPr id="2" name="灯片编号占位符 1">
            <a:extLst>
              <a:ext uri="{FF2B5EF4-FFF2-40B4-BE49-F238E27FC236}">
                <a16:creationId xmlns:a16="http://schemas.microsoft.com/office/drawing/2014/main" id="{C556C822-909E-4657-88F6-9E286BF661B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a:t>
            </a:fld>
            <a:endParaRPr lang="zh-CN" altLang="en-US" strike="noStrike" noProof="1">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文本占位符 68610"/>
          <p:cNvSpPr>
            <a:spLocks noGrp="1"/>
          </p:cNvSpPr>
          <p:nvPr>
            <p:ph idx="1"/>
          </p:nvPr>
        </p:nvSpPr>
        <p:spPr>
          <a:xfrm>
            <a:off x="495300" y="230187"/>
            <a:ext cx="8915400" cy="6913563"/>
          </a:xfrm>
        </p:spPr>
        <p:txBody>
          <a:bodyPr>
            <a:normAutofit/>
          </a:bodyPr>
          <a:lstStyle/>
          <a:p>
            <a:pPr marL="0" indent="0">
              <a:lnSpc>
                <a:spcPct val="150000"/>
              </a:lnSpc>
              <a:buNone/>
            </a:pPr>
            <a:r>
              <a:rPr lang="zh-CN" altLang="en-US" b="1" noProof="1"/>
              <a:t>十、粘单</a:t>
            </a:r>
          </a:p>
          <a:p>
            <a:pPr marL="0" indent="0">
              <a:lnSpc>
                <a:spcPct val="150000"/>
              </a:lnSpc>
              <a:buNone/>
            </a:pPr>
            <a:r>
              <a:rPr lang="en-US" altLang="zh-CN" sz="2400" b="1" noProof="1">
                <a:solidFill>
                  <a:srgbClr val="C00000"/>
                </a:solidFill>
              </a:rPr>
              <a:t>1</a:t>
            </a:r>
            <a:r>
              <a:rPr lang="zh-CN" altLang="en-US" sz="2400" b="1" noProof="1">
                <a:solidFill>
                  <a:srgbClr val="C00000"/>
                </a:solidFill>
              </a:rPr>
              <a:t>、含义</a:t>
            </a:r>
            <a:endParaRPr lang="en-US" altLang="zh-CN" sz="2000" b="1" noProof="1">
              <a:solidFill>
                <a:srgbClr val="C00000"/>
              </a:solidFill>
            </a:endParaRPr>
          </a:p>
          <a:p>
            <a:pPr marL="0" indent="0">
              <a:lnSpc>
                <a:spcPct val="150000"/>
              </a:lnSpc>
              <a:buNone/>
            </a:pPr>
            <a:r>
              <a:rPr lang="zh-CN" altLang="en-US" sz="2000" noProof="1"/>
              <a:t>出票人所发行票据之余白不敷记载时，于票据之本体外，以空白纸片延长之谓。</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、要件</a:t>
            </a:r>
            <a:endParaRPr lang="zh-CN" altLang="en-US" sz="2400" noProof="1">
              <a:solidFill>
                <a:srgbClr val="C00000"/>
              </a:solidFill>
            </a:endParaRPr>
          </a:p>
          <a:p>
            <a:pPr marL="0" indent="0">
              <a:lnSpc>
                <a:spcPct val="150000"/>
              </a:lnSpc>
              <a:buNone/>
            </a:pPr>
            <a:r>
              <a:rPr lang="zh-CN" altLang="en-US" sz="2000" noProof="1"/>
              <a:t>中票</a:t>
            </a:r>
            <a:r>
              <a:rPr lang="en-US" altLang="zh-CN" sz="2000" noProof="1"/>
              <a:t>28-1  </a:t>
            </a:r>
            <a:r>
              <a:rPr lang="zh-CN" altLang="en-US" sz="2000" noProof="1"/>
              <a:t>票据凭证</a:t>
            </a:r>
            <a:r>
              <a:rPr lang="zh-CN" altLang="en-US" sz="2000" b="1" noProof="1"/>
              <a:t>不能满足</a:t>
            </a:r>
            <a:r>
              <a:rPr lang="zh-CN" altLang="en-US" sz="2000" noProof="1"/>
              <a:t>背书人记载事项的需要，可以加附粘单，粘附于票据凭证上。 </a:t>
            </a:r>
          </a:p>
          <a:p>
            <a:pPr marL="0" indent="0">
              <a:lnSpc>
                <a:spcPct val="150000"/>
              </a:lnSpc>
              <a:buNone/>
            </a:pPr>
            <a:r>
              <a:rPr lang="zh-CN" altLang="en-US" sz="2000" noProof="1"/>
              <a:t>中票</a:t>
            </a:r>
            <a:r>
              <a:rPr lang="en-US" altLang="zh-CN" sz="2000" noProof="1"/>
              <a:t>28-2  </a:t>
            </a:r>
            <a:r>
              <a:rPr lang="zh-CN" altLang="en-US" sz="2000" noProof="1"/>
              <a:t>粘单上的第一记载人，应当在汇票和粘单的</a:t>
            </a:r>
            <a:r>
              <a:rPr lang="zh-CN" altLang="en-US" sz="2000" b="1" noProof="1"/>
              <a:t>粘接处签章</a:t>
            </a:r>
            <a:r>
              <a:rPr lang="zh-CN" altLang="en-US" sz="2000" noProof="1"/>
              <a:t>。 </a:t>
            </a:r>
            <a:endParaRPr lang="zh-CN" altLang="en-US" sz="2000" b="1" noProof="1"/>
          </a:p>
          <a:p>
            <a:pPr marL="0" indent="0">
              <a:lnSpc>
                <a:spcPct val="150000"/>
              </a:lnSpc>
              <a:buNone/>
            </a:pPr>
            <a:r>
              <a:rPr lang="en-US" altLang="zh-CN" sz="2400" b="1" noProof="1">
                <a:solidFill>
                  <a:srgbClr val="C00000"/>
                </a:solidFill>
              </a:rPr>
              <a:t>3</a:t>
            </a:r>
            <a:r>
              <a:rPr lang="zh-CN" altLang="en-US" sz="2400" b="1" noProof="1">
                <a:solidFill>
                  <a:srgbClr val="C00000"/>
                </a:solidFill>
              </a:rPr>
              <a:t>、效力</a:t>
            </a:r>
            <a:r>
              <a:rPr lang="zh-CN" altLang="en-US" sz="2000" b="1" noProof="1"/>
              <a:t>：</a:t>
            </a:r>
            <a:endParaRPr lang="en-US" altLang="zh-CN" sz="2000" b="1" noProof="1"/>
          </a:p>
          <a:p>
            <a:pPr marL="0" indent="0">
              <a:lnSpc>
                <a:spcPct val="150000"/>
              </a:lnSpc>
              <a:buNone/>
            </a:pPr>
            <a:r>
              <a:rPr lang="zh-CN" altLang="en-US" sz="2000" noProof="1"/>
              <a:t> 与在原票据上所为之行为，有</a:t>
            </a:r>
            <a:r>
              <a:rPr lang="zh-CN" altLang="en-US" sz="2000" b="1" noProof="1"/>
              <a:t>同等效力</a:t>
            </a:r>
            <a:r>
              <a:rPr lang="zh-CN" altLang="en-US" sz="2000" noProof="1"/>
              <a:t>。</a:t>
            </a:r>
          </a:p>
        </p:txBody>
      </p:sp>
      <p:sp>
        <p:nvSpPr>
          <p:cNvPr id="2" name="灯片编号占位符 1">
            <a:extLst>
              <a:ext uri="{FF2B5EF4-FFF2-40B4-BE49-F238E27FC236}">
                <a16:creationId xmlns:a16="http://schemas.microsoft.com/office/drawing/2014/main" id="{A710BA7D-789C-4E5E-B1CE-C7A200928FD3}"/>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60</a:t>
            </a:fld>
            <a:endParaRPr lang="zh-CN" altLang="en-US" strike="noStrike" noProof="1">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5997" y="923264"/>
            <a:ext cx="9054704" cy="5427663"/>
          </a:xfrm>
        </p:spPr>
        <p:txBody>
          <a:bodyPr/>
          <a:lstStyle/>
          <a:p>
            <a:pPr algn="ctr"/>
            <a:endParaRPr lang="zh-CN" altLang="en-US" sz="7800" b="1" noProof="1">
              <a:sym typeface="+mn-ea"/>
            </a:endParaRPr>
          </a:p>
          <a:p>
            <a:pPr algn="ctr"/>
            <a:r>
              <a:rPr lang="zh-CN" altLang="en-US" sz="7800" b="1" noProof="1">
                <a:sym typeface="+mn-ea"/>
              </a:rPr>
              <a:t>第二讲  汇    票</a:t>
            </a:r>
            <a:endParaRPr lang="zh-CN" altLang="en-US" sz="10400" b="1" noProof="1"/>
          </a:p>
        </p:txBody>
      </p:sp>
      <p:sp>
        <p:nvSpPr>
          <p:cNvPr id="2" name="灯片编号占位符 1">
            <a:extLst>
              <a:ext uri="{FF2B5EF4-FFF2-40B4-BE49-F238E27FC236}">
                <a16:creationId xmlns:a16="http://schemas.microsoft.com/office/drawing/2014/main" id="{733EF2E1-9E4D-4241-9FF0-B744DD8D6981}"/>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61</a:t>
            </a:fld>
            <a:endParaRPr lang="zh-CN" altLang="en-US" strike="noStrike" noProof="1">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文本占位符 107522"/>
          <p:cNvSpPr>
            <a:spLocks noGrp="1"/>
          </p:cNvSpPr>
          <p:nvPr>
            <p:ph idx="1"/>
          </p:nvPr>
        </p:nvSpPr>
        <p:spPr>
          <a:xfrm>
            <a:off x="495300" y="230187"/>
            <a:ext cx="8915400" cy="6631517"/>
          </a:xfrm>
        </p:spPr>
        <p:txBody>
          <a:bodyPr>
            <a:normAutofit/>
          </a:bodyPr>
          <a:lstStyle/>
          <a:p>
            <a:pPr marL="0" indent="0">
              <a:lnSpc>
                <a:spcPct val="150000"/>
              </a:lnSpc>
              <a:buNone/>
            </a:pPr>
            <a:r>
              <a:rPr lang="zh-CN" altLang="en-US" b="1" noProof="1"/>
              <a:t>一、汇票概述</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p>
          <a:p>
            <a:pPr marL="0" indent="0">
              <a:lnSpc>
                <a:spcPct val="150000"/>
              </a:lnSpc>
              <a:buNone/>
            </a:pPr>
            <a:r>
              <a:rPr lang="zh-CN" altLang="en-US" sz="2000" b="1" noProof="1"/>
              <a:t>中票</a:t>
            </a:r>
            <a:r>
              <a:rPr lang="en-US" altLang="zh-CN" sz="2000" b="1" noProof="1"/>
              <a:t>19</a:t>
            </a:r>
            <a:r>
              <a:rPr lang="en-US" altLang="zh-CN" sz="2000" noProof="1"/>
              <a:t>  </a:t>
            </a:r>
            <a:r>
              <a:rPr lang="zh-CN" altLang="en-US" sz="2000" noProof="1"/>
              <a:t>汇票是</a:t>
            </a:r>
            <a:r>
              <a:rPr lang="zh-CN" altLang="en-US" sz="2000" b="1" noProof="1"/>
              <a:t>出票人</a:t>
            </a:r>
            <a:r>
              <a:rPr lang="zh-CN" altLang="en-US" sz="2000" u="sng" noProof="1"/>
              <a:t>签发</a:t>
            </a:r>
            <a:r>
              <a:rPr lang="zh-CN" altLang="en-US" sz="2000" noProof="1"/>
              <a:t>的，委托</a:t>
            </a:r>
            <a:r>
              <a:rPr lang="zh-CN" altLang="en-US" sz="2000" b="1" noProof="1"/>
              <a:t>付款人（不特定的）</a:t>
            </a:r>
            <a:r>
              <a:rPr lang="zh-CN" altLang="en-US" sz="2000" noProof="1"/>
              <a:t>在</a:t>
            </a:r>
            <a:r>
              <a:rPr lang="zh-CN" altLang="en-US" sz="2000" u="sng" noProof="1"/>
              <a:t>见票时或者在指定日期无条件支付确定的金额</a:t>
            </a:r>
            <a:r>
              <a:rPr lang="zh-CN" altLang="en-US" sz="2000" noProof="1"/>
              <a:t>给</a:t>
            </a:r>
            <a:r>
              <a:rPr lang="zh-CN" altLang="en-US" sz="2000" b="1" noProof="1"/>
              <a:t>收款人</a:t>
            </a:r>
            <a:r>
              <a:rPr lang="zh-CN" altLang="en-US" sz="2000" noProof="1"/>
              <a:t>或者</a:t>
            </a:r>
            <a:r>
              <a:rPr lang="zh-CN" altLang="en-US" sz="2000" b="1" noProof="1"/>
              <a:t>持票人</a:t>
            </a:r>
            <a:r>
              <a:rPr lang="zh-CN" altLang="en-US" sz="2000" noProof="1"/>
              <a:t>的票据。</a:t>
            </a:r>
            <a:endParaRPr lang="en-US" altLang="zh-CN" sz="2000" noProof="1"/>
          </a:p>
          <a:p>
            <a:pPr marL="0" indent="0">
              <a:lnSpc>
                <a:spcPct val="150000"/>
              </a:lnSpc>
              <a:buNone/>
            </a:pPr>
            <a:endParaRPr lang="en-US" altLang="zh-CN" sz="2000" noProof="1"/>
          </a:p>
          <a:p>
            <a:pPr marL="0" indent="0">
              <a:lnSpc>
                <a:spcPct val="150000"/>
              </a:lnSpc>
              <a:buNone/>
            </a:pPr>
            <a:r>
              <a:rPr lang="zh-CN" altLang="en-US" sz="1800" noProof="1"/>
              <a:t>汇票：三方当事人，付款人不特定</a:t>
            </a:r>
            <a:r>
              <a:rPr lang="en-US" altLang="zh-CN" sz="1800" noProof="1"/>
              <a:t>——</a:t>
            </a:r>
            <a:r>
              <a:rPr lang="zh-CN" altLang="en-US" sz="1800" noProof="1"/>
              <a:t>见票</a:t>
            </a:r>
            <a:r>
              <a:rPr lang="en-US" altLang="zh-CN" sz="1800" noProof="1"/>
              <a:t>/</a:t>
            </a:r>
            <a:r>
              <a:rPr lang="zh-CN" altLang="en-US" sz="1800" noProof="1"/>
              <a:t>指定日期</a:t>
            </a:r>
            <a:br>
              <a:rPr lang="en-US" altLang="zh-CN" sz="1800" noProof="1"/>
            </a:br>
            <a:r>
              <a:rPr lang="zh-CN" altLang="en-US" sz="1800" noProof="1"/>
              <a:t>本票：两方当事人</a:t>
            </a:r>
            <a:r>
              <a:rPr lang="en-US" altLang="zh-CN" sz="1800" noProof="1"/>
              <a:t>——</a:t>
            </a:r>
            <a:r>
              <a:rPr lang="zh-CN" altLang="en-US" sz="1800" noProof="1"/>
              <a:t>见票时</a:t>
            </a:r>
            <a:br>
              <a:rPr lang="en-US" altLang="zh-CN" sz="1800" noProof="1"/>
            </a:br>
            <a:r>
              <a:rPr lang="zh-CN" altLang="en-US" sz="1800" noProof="1"/>
              <a:t>支票：三方当事人，但是付款人为银行或其他金融机构等</a:t>
            </a:r>
            <a:r>
              <a:rPr lang="en-US" altLang="zh-CN" sz="1800" noProof="1"/>
              <a:t>——</a:t>
            </a:r>
            <a:r>
              <a:rPr lang="zh-CN" altLang="en-US" sz="1800" noProof="1"/>
              <a:t>见票时</a:t>
            </a:r>
          </a:p>
        </p:txBody>
      </p:sp>
      <p:sp>
        <p:nvSpPr>
          <p:cNvPr id="2" name="灯片编号占位符 1">
            <a:extLst>
              <a:ext uri="{FF2B5EF4-FFF2-40B4-BE49-F238E27FC236}">
                <a16:creationId xmlns:a16="http://schemas.microsoft.com/office/drawing/2014/main" id="{BCC3B4E7-16CE-48D3-A3F5-C0250DC28F3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62</a:t>
            </a:fld>
            <a:endParaRPr lang="zh-CN" altLang="en-US" strike="noStrike" noProof="1">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文本占位符 106498"/>
          <p:cNvSpPr>
            <a:spLocks noGrp="1"/>
          </p:cNvSpPr>
          <p:nvPr>
            <p:ph idx="1"/>
          </p:nvPr>
        </p:nvSpPr>
        <p:spPr>
          <a:xfrm>
            <a:off x="247650" y="116632"/>
            <a:ext cx="9410700" cy="7147454"/>
          </a:xfrm>
        </p:spPr>
        <p:txBody>
          <a:bodyPr>
            <a:normAutofit/>
          </a:bodyPr>
          <a:lstStyle/>
          <a:p>
            <a:pPr marL="0" indent="0">
              <a:lnSpc>
                <a:spcPct val="150000"/>
              </a:lnSpc>
              <a:buNone/>
            </a:pPr>
            <a:r>
              <a:rPr lang="en-US" altLang="zh-CN" sz="2400" b="1" noProof="1">
                <a:solidFill>
                  <a:srgbClr val="C00000"/>
                </a:solidFill>
              </a:rPr>
              <a:t>2</a:t>
            </a:r>
            <a:r>
              <a:rPr lang="zh-CN" altLang="en-US" sz="2400" b="1" noProof="1">
                <a:solidFill>
                  <a:srgbClr val="C00000"/>
                </a:solidFill>
              </a:rPr>
              <a:t>、分类</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）银行汇票</a:t>
            </a:r>
            <a:r>
              <a:rPr lang="en-US" altLang="zh-CN" sz="2000" b="1" noProof="1">
                <a:solidFill>
                  <a:srgbClr val="0070C0"/>
                </a:solidFill>
              </a:rPr>
              <a:t>v</a:t>
            </a:r>
            <a:r>
              <a:rPr lang="zh-CN" altLang="en-US" sz="2000" b="1" noProof="1">
                <a:solidFill>
                  <a:srgbClr val="0070C0"/>
                </a:solidFill>
              </a:rPr>
              <a:t>商业汇票</a:t>
            </a:r>
          </a:p>
          <a:p>
            <a:pPr marL="0" indent="0">
              <a:lnSpc>
                <a:spcPct val="150000"/>
              </a:lnSpc>
              <a:buNone/>
            </a:pPr>
            <a:r>
              <a:rPr lang="zh-CN" altLang="en-US" sz="2000" b="1" noProof="1"/>
              <a:t>银行汇票</a:t>
            </a:r>
            <a:r>
              <a:rPr lang="zh-CN" altLang="en-US" sz="2000" noProof="1"/>
              <a:t>是指汇款人将确定的款项交存所选定的银行，由银行签发给汇款人持往异地办理转账结算或提取现金的汇票。</a:t>
            </a:r>
            <a:endParaRPr lang="zh-CN" altLang="en-US" sz="2000" b="1" noProof="1"/>
          </a:p>
          <a:p>
            <a:pPr marL="0" indent="0">
              <a:lnSpc>
                <a:spcPct val="150000"/>
              </a:lnSpc>
              <a:buNone/>
            </a:pPr>
            <a:r>
              <a:rPr lang="en-US" altLang="zh-CN" sz="2000" b="1" noProof="1"/>
              <a:t>《</a:t>
            </a:r>
            <a:r>
              <a:rPr lang="zh-CN" altLang="en-US" sz="2000" b="1" noProof="1"/>
              <a:t>支付结算办法</a:t>
            </a:r>
            <a:r>
              <a:rPr lang="en-US" altLang="zh-CN" sz="2000" b="1" noProof="1"/>
              <a:t>》</a:t>
            </a:r>
            <a:r>
              <a:rPr lang="zh-CN" altLang="en-US" sz="2000" b="1" noProof="1"/>
              <a:t>第</a:t>
            </a:r>
            <a:r>
              <a:rPr lang="en-US" altLang="zh-CN" sz="2000" b="1" noProof="1"/>
              <a:t>53-1</a:t>
            </a:r>
            <a:r>
              <a:rPr lang="zh-CN" altLang="en-US" sz="2000" b="1" noProof="1"/>
              <a:t>条</a:t>
            </a:r>
            <a:r>
              <a:rPr lang="zh-CN" altLang="en-US" sz="2000" noProof="1"/>
              <a:t>　</a:t>
            </a:r>
            <a:r>
              <a:rPr lang="zh-CN" altLang="en-US" sz="2000" b="1" noProof="1">
                <a:solidFill>
                  <a:srgbClr val="C00000"/>
                </a:solidFill>
              </a:rPr>
              <a:t>银行汇票</a:t>
            </a:r>
            <a:r>
              <a:rPr lang="zh-CN" altLang="en-US" sz="2000" noProof="1"/>
              <a:t>是</a:t>
            </a:r>
            <a:r>
              <a:rPr lang="zh-CN" altLang="en-US" sz="2000" b="1" noProof="1"/>
              <a:t>出票银行签发</a:t>
            </a:r>
            <a:r>
              <a:rPr lang="zh-CN" altLang="en-US" sz="2000" noProof="1"/>
              <a:t>的，由其在</a:t>
            </a:r>
            <a:r>
              <a:rPr lang="zh-CN" altLang="en-US" sz="2000" b="1" noProof="1"/>
              <a:t>见票时</a:t>
            </a:r>
            <a:r>
              <a:rPr lang="zh-CN" altLang="en-US" sz="2000" noProof="1"/>
              <a:t>按照实际结算金额无条件支付给收款人或者持票人的票据。</a:t>
            </a:r>
            <a:r>
              <a:rPr lang="zh-CN" altLang="en-US" sz="1800" noProof="1">
                <a:solidFill>
                  <a:srgbClr val="00B0F0"/>
                </a:solidFill>
              </a:rPr>
              <a:t>（自己签发、自己付款，类似本票）</a:t>
            </a:r>
            <a:endParaRPr lang="zh-CN" altLang="en-US" sz="2000" b="1" noProof="1">
              <a:solidFill>
                <a:srgbClr val="00B0F0"/>
              </a:solidFill>
            </a:endParaRPr>
          </a:p>
          <a:p>
            <a:pPr marL="0" indent="0">
              <a:lnSpc>
                <a:spcPct val="150000"/>
              </a:lnSpc>
              <a:buNone/>
            </a:pPr>
            <a:r>
              <a:rPr lang="en-US" altLang="zh-CN" sz="2000" b="1" noProof="1"/>
              <a:t>《</a:t>
            </a:r>
            <a:r>
              <a:rPr lang="zh-CN" altLang="en-US" sz="2000" b="1" noProof="1"/>
              <a:t>支付结算办法</a:t>
            </a:r>
            <a:r>
              <a:rPr lang="en-US" altLang="zh-CN" sz="2000" b="1" noProof="1"/>
              <a:t>》</a:t>
            </a:r>
            <a:r>
              <a:rPr lang="zh-CN" altLang="en-US" sz="2000" b="1" noProof="1"/>
              <a:t>第</a:t>
            </a:r>
            <a:r>
              <a:rPr lang="en-US" altLang="zh-CN" sz="2000" b="1" noProof="1"/>
              <a:t>72</a:t>
            </a:r>
            <a:r>
              <a:rPr lang="zh-CN" altLang="en-US" sz="2000" b="1" noProof="1"/>
              <a:t>条</a:t>
            </a:r>
            <a:r>
              <a:rPr lang="zh-CN" altLang="en-US" sz="2000" noProof="1"/>
              <a:t>　</a:t>
            </a:r>
            <a:r>
              <a:rPr lang="zh-CN" altLang="en-US" sz="2000" b="1" noProof="1">
                <a:solidFill>
                  <a:srgbClr val="C00000"/>
                </a:solidFill>
              </a:rPr>
              <a:t>商业汇票</a:t>
            </a:r>
            <a:r>
              <a:rPr lang="zh-CN" altLang="en-US" sz="2000" noProof="1"/>
              <a:t>是</a:t>
            </a:r>
            <a:r>
              <a:rPr lang="zh-CN" altLang="en-US" sz="2000" b="1" noProof="1"/>
              <a:t>出票人签发</a:t>
            </a:r>
            <a:r>
              <a:rPr lang="zh-CN" altLang="en-US" sz="2000" noProof="1"/>
              <a:t>的，委托付款人在</a:t>
            </a:r>
            <a:r>
              <a:rPr lang="zh-CN" altLang="en-US" sz="2000" b="1" noProof="1"/>
              <a:t>指定日期</a:t>
            </a:r>
            <a:r>
              <a:rPr lang="zh-CN" altLang="en-US" sz="2000" noProof="1"/>
              <a:t>无条件支付确定的金额给收款人或者持票人的票据。</a:t>
            </a:r>
            <a:endParaRPr lang="zh-CN" altLang="en-US" sz="2000" b="1" noProof="1"/>
          </a:p>
          <a:p>
            <a:pPr marL="0" indent="0">
              <a:lnSpc>
                <a:spcPct val="150000"/>
              </a:lnSpc>
              <a:buNone/>
            </a:pPr>
            <a:r>
              <a:rPr lang="en-US" altLang="zh-CN" sz="2000" b="1" noProof="1"/>
              <a:t>《</a:t>
            </a:r>
            <a:r>
              <a:rPr lang="zh-CN" altLang="en-US" sz="2000" b="1" noProof="1"/>
              <a:t>支付结算办法</a:t>
            </a:r>
            <a:r>
              <a:rPr lang="en-US" altLang="zh-CN" sz="2000" b="1" noProof="1"/>
              <a:t>》</a:t>
            </a:r>
            <a:r>
              <a:rPr lang="zh-CN" altLang="en-US" sz="2000" b="1" noProof="1"/>
              <a:t>第</a:t>
            </a:r>
            <a:r>
              <a:rPr lang="en-US" altLang="zh-CN" sz="2000" b="1" noProof="1"/>
              <a:t>73</a:t>
            </a:r>
            <a:r>
              <a:rPr lang="zh-CN" altLang="en-US" sz="2000" b="1" noProof="1"/>
              <a:t>条</a:t>
            </a:r>
            <a:r>
              <a:rPr lang="zh-CN" altLang="en-US" sz="2000" noProof="1"/>
              <a:t>　</a:t>
            </a:r>
            <a:r>
              <a:rPr lang="zh-CN" altLang="en-US" sz="2000" b="1" noProof="1"/>
              <a:t>商业汇票分为商业承兑汇票和银行承兑汇票</a:t>
            </a:r>
            <a:endParaRPr lang="zh-CN" altLang="en-US" sz="2000" noProof="1"/>
          </a:p>
          <a:p>
            <a:pPr marL="0" indent="0">
              <a:lnSpc>
                <a:spcPct val="150000"/>
              </a:lnSpc>
              <a:buNone/>
            </a:pPr>
            <a:r>
              <a:rPr lang="zh-CN" altLang="en-US" sz="2000" noProof="1"/>
              <a:t>商业承兑汇票由银行以外的付款人承兑。</a:t>
            </a:r>
          </a:p>
          <a:p>
            <a:pPr marL="0" indent="0">
              <a:lnSpc>
                <a:spcPct val="150000"/>
              </a:lnSpc>
              <a:buNone/>
            </a:pPr>
            <a:r>
              <a:rPr lang="zh-CN" altLang="en-US" sz="2000" noProof="1"/>
              <a:t>银行承兑汇票由银行承兑。</a:t>
            </a:r>
          </a:p>
          <a:p>
            <a:pPr marL="0" indent="0">
              <a:lnSpc>
                <a:spcPct val="150000"/>
              </a:lnSpc>
              <a:buNone/>
            </a:pPr>
            <a:r>
              <a:rPr lang="zh-CN" altLang="en-US" sz="2000" noProof="1"/>
              <a:t>商业汇票的</a:t>
            </a:r>
            <a:r>
              <a:rPr lang="zh-CN" altLang="en-US" sz="2000" b="1" noProof="1"/>
              <a:t>付款人为承兑人</a:t>
            </a:r>
            <a:r>
              <a:rPr lang="zh-CN" altLang="en-US" sz="2000" noProof="1"/>
              <a:t>。</a:t>
            </a:r>
          </a:p>
        </p:txBody>
      </p:sp>
      <p:sp>
        <p:nvSpPr>
          <p:cNvPr id="2" name="灯片编号占位符 1">
            <a:extLst>
              <a:ext uri="{FF2B5EF4-FFF2-40B4-BE49-F238E27FC236}">
                <a16:creationId xmlns:a16="http://schemas.microsoft.com/office/drawing/2014/main" id="{E0BD1893-51C6-41D4-9874-1457C18F85F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63</a:t>
            </a:fld>
            <a:endParaRPr lang="zh-CN" altLang="en-US" strike="noStrike" noProof="1">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文本占位符 105474"/>
          <p:cNvSpPr>
            <a:spLocks noGrp="1"/>
          </p:cNvSpPr>
          <p:nvPr>
            <p:ph idx="1"/>
          </p:nvPr>
        </p:nvSpPr>
        <p:spPr>
          <a:xfrm>
            <a:off x="344488" y="167468"/>
            <a:ext cx="8915400" cy="6523063"/>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）即期汇票</a:t>
            </a:r>
            <a:r>
              <a:rPr lang="zh-CN" altLang="en-US" sz="2000" noProof="1">
                <a:solidFill>
                  <a:srgbClr val="0070C0"/>
                </a:solidFill>
              </a:rPr>
              <a:t>（见票即付）</a:t>
            </a:r>
            <a:r>
              <a:rPr lang="en-US" altLang="zh-CN" sz="2000" b="1" noProof="1">
                <a:solidFill>
                  <a:srgbClr val="0070C0"/>
                </a:solidFill>
              </a:rPr>
              <a:t>v</a:t>
            </a:r>
            <a:r>
              <a:rPr lang="zh-CN" altLang="en-US" sz="2000" b="1" noProof="1">
                <a:solidFill>
                  <a:srgbClr val="0070C0"/>
                </a:solidFill>
              </a:rPr>
              <a:t>远期汇票</a:t>
            </a:r>
            <a:r>
              <a:rPr lang="zh-CN" altLang="en-US" sz="2000" noProof="1">
                <a:solidFill>
                  <a:srgbClr val="0070C0"/>
                </a:solidFill>
              </a:rPr>
              <a:t>（必须到期日才能提示付款）</a:t>
            </a:r>
          </a:p>
          <a:p>
            <a:pPr marL="0" indent="0">
              <a:lnSpc>
                <a:spcPct val="150000"/>
              </a:lnSpc>
              <a:buNone/>
            </a:pPr>
            <a:r>
              <a:rPr lang="zh-CN" altLang="en-US" sz="2000" noProof="1"/>
              <a:t>远期汇票：定日付款汇票、出票后定期付款汇票、见票后定期付款汇票</a:t>
            </a:r>
            <a:endParaRPr lang="zh-CN" altLang="en-US" sz="2000" b="1" noProof="1"/>
          </a:p>
          <a:p>
            <a:pPr marL="0" indent="0">
              <a:lnSpc>
                <a:spcPct val="150000"/>
              </a:lnSpc>
              <a:buNone/>
            </a:pPr>
            <a:r>
              <a:rPr lang="zh-CN" altLang="en-US" sz="2000" b="1" noProof="1"/>
              <a:t>中票</a:t>
            </a:r>
            <a:r>
              <a:rPr lang="en-US" altLang="zh-CN" sz="2000" b="1" noProof="1"/>
              <a:t>25-1</a:t>
            </a:r>
            <a:r>
              <a:rPr lang="en-US" altLang="zh-CN" sz="2000" noProof="1"/>
              <a:t>  </a:t>
            </a:r>
            <a:r>
              <a:rPr lang="zh-CN" altLang="en-US" sz="2000" noProof="1"/>
              <a:t>付款日期可以按照下列形式之一记载：见票即付；定日付款；出票后定期付款；见票后定期付款。</a:t>
            </a:r>
            <a:endParaRPr lang="en-US" altLang="zh-CN" sz="2000" noProof="1"/>
          </a:p>
          <a:p>
            <a:pPr marL="0" indent="0">
              <a:lnSpc>
                <a:spcPct val="150000"/>
              </a:lnSpc>
              <a:buNone/>
            </a:pPr>
            <a:r>
              <a:rPr lang="zh-CN" altLang="en-US" sz="2000" b="1" noProof="1"/>
              <a:t>中票</a:t>
            </a:r>
            <a:r>
              <a:rPr lang="en-US" altLang="zh-CN" sz="2000" b="1" noProof="1"/>
              <a:t>25-2  </a:t>
            </a:r>
            <a:r>
              <a:rPr lang="zh-CN" altLang="en-US" sz="2000" noProof="1"/>
              <a:t>前款规定的付款日期为汇票到期日。 </a:t>
            </a:r>
            <a:endParaRPr lang="zh-CN" altLang="en-US" sz="2000" b="1" noProof="1"/>
          </a:p>
          <a:p>
            <a:pPr marL="0" indent="0">
              <a:lnSpc>
                <a:spcPct val="150000"/>
              </a:lnSpc>
              <a:buNone/>
            </a:pPr>
            <a:r>
              <a:rPr lang="zh-CN" altLang="en-US" sz="2000" b="1" noProof="1"/>
              <a:t>中票</a:t>
            </a:r>
            <a:r>
              <a:rPr lang="en-US" altLang="zh-CN" sz="2000" b="1" noProof="1"/>
              <a:t>40-1</a:t>
            </a:r>
            <a:r>
              <a:rPr lang="en-US" altLang="zh-CN" sz="2000" noProof="1"/>
              <a:t>  </a:t>
            </a:r>
            <a:r>
              <a:rPr lang="zh-CN" altLang="en-US" sz="2000" noProof="1"/>
              <a:t>见票后定期付款的汇票，持票人应当自出票日起一个月内向付款人提示承兑。 </a:t>
            </a:r>
            <a:endParaRPr lang="zh-CN" altLang="en-US" sz="2000" b="1" noProof="1"/>
          </a:p>
          <a:p>
            <a:pPr marL="0" indent="0">
              <a:lnSpc>
                <a:spcPct val="150000"/>
              </a:lnSpc>
              <a:buNone/>
            </a:pPr>
            <a:r>
              <a:rPr lang="zh-CN" altLang="en-US" sz="2000" b="1" noProof="1"/>
              <a:t>中票</a:t>
            </a:r>
            <a:r>
              <a:rPr lang="en-US" altLang="zh-CN" sz="2000" b="1" noProof="1"/>
              <a:t>40-2</a:t>
            </a:r>
            <a:r>
              <a:rPr lang="en-US" altLang="zh-CN" sz="2000" noProof="1"/>
              <a:t>  </a:t>
            </a:r>
            <a:r>
              <a:rPr lang="zh-CN" altLang="en-US" sz="2000" noProof="1"/>
              <a:t>汇票未按照规定期限提示承兑的，持票人丧失对其前手的追索权。 </a:t>
            </a:r>
          </a:p>
        </p:txBody>
      </p:sp>
      <p:sp>
        <p:nvSpPr>
          <p:cNvPr id="2" name="灯片编号占位符 1">
            <a:extLst>
              <a:ext uri="{FF2B5EF4-FFF2-40B4-BE49-F238E27FC236}">
                <a16:creationId xmlns:a16="http://schemas.microsoft.com/office/drawing/2014/main" id="{2536C490-113C-43D4-9107-200389E27070}"/>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64</a:t>
            </a:fld>
            <a:endParaRPr lang="zh-CN" altLang="en-US" strike="noStrike" noProof="1">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文本占位符 104450"/>
          <p:cNvSpPr>
            <a:spLocks noGrp="1"/>
          </p:cNvSpPr>
          <p:nvPr>
            <p:ph idx="1"/>
          </p:nvPr>
        </p:nvSpPr>
        <p:spPr>
          <a:xfrm>
            <a:off x="428229" y="75406"/>
            <a:ext cx="8915400" cy="6617758"/>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）一般汇票</a:t>
            </a:r>
            <a:r>
              <a:rPr lang="en-US" altLang="zh-CN" sz="2000" b="1" noProof="1">
                <a:solidFill>
                  <a:srgbClr val="0070C0"/>
                </a:solidFill>
              </a:rPr>
              <a:t>v</a:t>
            </a:r>
            <a:r>
              <a:rPr lang="zh-CN" altLang="en-US" sz="2000" b="1" noProof="1">
                <a:solidFill>
                  <a:srgbClr val="0070C0"/>
                </a:solidFill>
              </a:rPr>
              <a:t>变式汇票</a:t>
            </a:r>
            <a:endParaRPr lang="zh-CN" altLang="en-US" sz="2000" noProof="1">
              <a:solidFill>
                <a:srgbClr val="0070C0"/>
              </a:solidFill>
            </a:endParaRPr>
          </a:p>
          <a:p>
            <a:pPr marL="0" indent="0">
              <a:lnSpc>
                <a:spcPct val="150000"/>
              </a:lnSpc>
              <a:buNone/>
            </a:pPr>
            <a:r>
              <a:rPr lang="zh-CN" altLang="en-US" sz="2000" b="1" noProof="1"/>
              <a:t>一般汇票</a:t>
            </a:r>
            <a:r>
              <a:rPr lang="zh-CN" altLang="en-US" sz="2000" noProof="1"/>
              <a:t>：出票人、付款人、收款人分别是不同的人。</a:t>
            </a:r>
          </a:p>
          <a:p>
            <a:pPr marL="0" indent="0">
              <a:lnSpc>
                <a:spcPct val="150000"/>
              </a:lnSpc>
              <a:buNone/>
            </a:pPr>
            <a:r>
              <a:rPr lang="zh-CN" altLang="en-US" sz="2000" b="1" noProof="1"/>
              <a:t>变式汇票</a:t>
            </a:r>
            <a:r>
              <a:rPr lang="zh-CN" altLang="en-US" sz="2000" noProof="1"/>
              <a:t>：汇票的基本当事人中有两个以上由一人兼任。</a:t>
            </a:r>
          </a:p>
          <a:p>
            <a:pPr marL="0" indent="0">
              <a:lnSpc>
                <a:spcPct val="150000"/>
              </a:lnSpc>
              <a:buNone/>
            </a:pPr>
            <a:r>
              <a:rPr lang="en-US" altLang="zh-CN" sz="2000" noProof="1"/>
              <a:t>①</a:t>
            </a:r>
            <a:r>
              <a:rPr lang="zh-CN" altLang="en-US" sz="2000" noProof="1"/>
              <a:t>指己汇票：出票人自己为收款人的汇票。</a:t>
            </a:r>
          </a:p>
          <a:p>
            <a:pPr marL="0" indent="0">
              <a:lnSpc>
                <a:spcPct val="150000"/>
              </a:lnSpc>
              <a:buNone/>
            </a:pPr>
            <a:r>
              <a:rPr lang="en-US" altLang="zh-CN" sz="2000" noProof="1"/>
              <a:t>②</a:t>
            </a:r>
            <a:r>
              <a:rPr lang="zh-CN" altLang="en-US" sz="2000" noProof="1"/>
              <a:t>对己汇票：出票人自己为付款人的汇票。</a:t>
            </a:r>
            <a:endParaRPr lang="zh-CN" altLang="en-US" sz="2000" b="1" noProof="1"/>
          </a:p>
          <a:p>
            <a:pPr marL="0" indent="0">
              <a:lnSpc>
                <a:spcPct val="150000"/>
              </a:lnSpc>
              <a:buNone/>
            </a:pPr>
            <a:r>
              <a:rPr lang="en-US" altLang="zh-CN" sz="2000" b="1" noProof="1"/>
              <a:t>《</a:t>
            </a:r>
            <a:r>
              <a:rPr lang="zh-CN" altLang="en-US" sz="2000" b="1" noProof="1"/>
              <a:t>支付结算办法</a:t>
            </a:r>
            <a:r>
              <a:rPr lang="en-US" altLang="zh-CN" sz="2000" b="1" noProof="1"/>
              <a:t>》</a:t>
            </a:r>
            <a:r>
              <a:rPr lang="zh-CN" altLang="en-US" sz="2000" b="1" noProof="1"/>
              <a:t>第</a:t>
            </a:r>
            <a:r>
              <a:rPr lang="en-US" altLang="zh-CN" sz="2000" b="1" noProof="1"/>
              <a:t>53-2  </a:t>
            </a:r>
            <a:r>
              <a:rPr lang="zh-CN" altLang="en-US" sz="2000" noProof="1"/>
              <a:t>银行汇票的出票银行为银行汇票的付款人。</a:t>
            </a:r>
            <a:endParaRPr lang="zh-CN" altLang="en-US" sz="2000" b="1" noProof="1"/>
          </a:p>
          <a:p>
            <a:pPr marL="0" indent="0">
              <a:lnSpc>
                <a:spcPct val="150000"/>
              </a:lnSpc>
              <a:buNone/>
            </a:pPr>
            <a:r>
              <a:rPr lang="en-US" altLang="zh-CN" sz="2000" b="1" noProof="1"/>
              <a:t>《</a:t>
            </a:r>
            <a:r>
              <a:rPr lang="zh-CN" altLang="en-US" sz="2000" b="1" noProof="1"/>
              <a:t>支付结算办法</a:t>
            </a:r>
            <a:r>
              <a:rPr lang="en-US" altLang="zh-CN" sz="2000" b="1" noProof="1"/>
              <a:t>》</a:t>
            </a:r>
            <a:r>
              <a:rPr lang="zh-CN" altLang="en-US" sz="2000" b="1" noProof="1"/>
              <a:t>第</a:t>
            </a:r>
            <a:r>
              <a:rPr lang="en-US" altLang="zh-CN" sz="2000" b="1" noProof="1"/>
              <a:t>79-1</a:t>
            </a:r>
            <a:r>
              <a:rPr lang="zh-CN" altLang="en-US" sz="2000" b="1" noProof="1"/>
              <a:t>条</a:t>
            </a:r>
            <a:r>
              <a:rPr lang="zh-CN" altLang="en-US" sz="2000" noProof="1"/>
              <a:t>　商业承兑汇票可以由付款人签发并承兑，也可以由收款人签发交由付款人承兑。</a:t>
            </a:r>
          </a:p>
          <a:p>
            <a:pPr marL="0" indent="0">
              <a:lnSpc>
                <a:spcPct val="150000"/>
              </a:lnSpc>
              <a:buNone/>
            </a:pPr>
            <a:r>
              <a:rPr lang="en-US" altLang="zh-CN" sz="2000" noProof="1"/>
              <a:t>③</a:t>
            </a:r>
            <a:r>
              <a:rPr lang="zh-CN" altLang="en-US" sz="2000" noProof="1"/>
              <a:t>负受汇票：付款人自己为收款人的汇票。</a:t>
            </a:r>
          </a:p>
          <a:p>
            <a:pPr marL="0" indent="0">
              <a:lnSpc>
                <a:spcPct val="150000"/>
              </a:lnSpc>
              <a:buNone/>
            </a:pPr>
            <a:r>
              <a:rPr lang="en-US" altLang="zh-CN" sz="2000" noProof="1"/>
              <a:t>④</a:t>
            </a:r>
            <a:r>
              <a:rPr lang="zh-CN" altLang="en-US" sz="2000" noProof="1"/>
              <a:t>己受己负汇票：出票人以自己为收款人兼为付款人的汇票。</a:t>
            </a:r>
            <a:r>
              <a:rPr lang="en-US" altLang="zh-CN" sz="2000" noProof="1"/>
              <a:t>e.g.</a:t>
            </a:r>
            <a:r>
              <a:rPr lang="zh-CN" altLang="en-US" sz="2000" noProof="1"/>
              <a:t>同一银行各分行间。</a:t>
            </a:r>
          </a:p>
        </p:txBody>
      </p:sp>
      <p:sp>
        <p:nvSpPr>
          <p:cNvPr id="2" name="灯片编号占位符 1">
            <a:extLst>
              <a:ext uri="{FF2B5EF4-FFF2-40B4-BE49-F238E27FC236}">
                <a16:creationId xmlns:a16="http://schemas.microsoft.com/office/drawing/2014/main" id="{28B73D79-5854-4E22-BCB7-927FB72A75D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65</a:t>
            </a:fld>
            <a:endParaRPr lang="zh-CN" altLang="en-US" strike="noStrike" noProof="1">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文本占位符 103426"/>
          <p:cNvSpPr>
            <a:spLocks noGrp="1"/>
          </p:cNvSpPr>
          <p:nvPr>
            <p:ph idx="1"/>
          </p:nvPr>
        </p:nvSpPr>
        <p:spPr>
          <a:xfrm>
            <a:off x="495300" y="75407"/>
            <a:ext cx="8915400" cy="6786298"/>
          </a:xfrm>
        </p:spPr>
        <p:txBody>
          <a:bodyPr>
            <a:normAutofit lnSpcReduction="10000"/>
          </a:bodyPr>
          <a:lstStyle/>
          <a:p>
            <a:pPr marL="0" indent="0">
              <a:lnSpc>
                <a:spcPct val="150000"/>
              </a:lnSpc>
              <a:buNone/>
            </a:pPr>
            <a:r>
              <a:rPr lang="zh-CN" altLang="en-US" sz="3000" b="1" noProof="1"/>
              <a:t>二、汇票的出票</a:t>
            </a:r>
          </a:p>
          <a:p>
            <a:pPr marL="0" indent="0">
              <a:lnSpc>
                <a:spcPct val="150000"/>
              </a:lnSpc>
              <a:buNone/>
            </a:pPr>
            <a:r>
              <a:rPr lang="en-US" altLang="zh-CN" sz="2400" b="1" noProof="1">
                <a:solidFill>
                  <a:srgbClr val="C00000"/>
                </a:solidFill>
              </a:rPr>
              <a:t>1</a:t>
            </a:r>
            <a:r>
              <a:rPr lang="zh-CN" altLang="en-US" sz="2400" b="1" noProof="1">
                <a:solidFill>
                  <a:srgbClr val="C00000"/>
                </a:solidFill>
              </a:rPr>
              <a:t>、含义</a:t>
            </a:r>
            <a:endParaRPr lang="en-US" altLang="zh-CN" sz="2000" b="1" noProof="1">
              <a:solidFill>
                <a:srgbClr val="C00000"/>
              </a:solidFill>
            </a:endParaRPr>
          </a:p>
          <a:p>
            <a:pPr marL="0" indent="0">
              <a:lnSpc>
                <a:spcPct val="150000"/>
              </a:lnSpc>
              <a:buNone/>
            </a:pPr>
            <a:r>
              <a:rPr lang="zh-CN" altLang="en-US" sz="2000" noProof="1"/>
              <a:t>指出票人依照票据法所规定的一定款式做成票据，并交付给收款人的票据行为。</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、记载事项</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）绝对必要记载事项</a:t>
            </a:r>
          </a:p>
          <a:p>
            <a:pPr marL="0" indent="0">
              <a:lnSpc>
                <a:spcPct val="150000"/>
              </a:lnSpc>
              <a:buNone/>
            </a:pPr>
            <a:r>
              <a:rPr lang="zh-CN" altLang="en-US" sz="2000" b="1" noProof="1"/>
              <a:t>中票</a:t>
            </a:r>
            <a:r>
              <a:rPr lang="en-US" altLang="zh-CN" sz="2000" b="1" noProof="1"/>
              <a:t>22-1  </a:t>
            </a:r>
            <a:r>
              <a:rPr lang="zh-CN" altLang="en-US" sz="2000" noProof="1"/>
              <a:t>汇票</a:t>
            </a:r>
            <a:r>
              <a:rPr lang="zh-CN" altLang="en-US" sz="2000" b="1" noProof="1"/>
              <a:t>必须记载</a:t>
            </a:r>
            <a:r>
              <a:rPr lang="zh-CN" altLang="en-US" sz="2000" noProof="1"/>
              <a:t>下列事项：</a:t>
            </a:r>
            <a:r>
              <a:rPr lang="en-US" altLang="zh-CN" sz="2000" noProof="1"/>
              <a:t>①</a:t>
            </a:r>
            <a:r>
              <a:rPr lang="zh-CN" altLang="en-US" sz="2000" noProof="1"/>
              <a:t>表明“汇票”的字样；</a:t>
            </a:r>
            <a:r>
              <a:rPr lang="en-US" altLang="zh-CN" sz="2000" noProof="1"/>
              <a:t>②</a:t>
            </a:r>
            <a:r>
              <a:rPr lang="zh-CN" altLang="en-US" sz="2000" noProof="1"/>
              <a:t>无条件支付的委托；</a:t>
            </a:r>
            <a:r>
              <a:rPr lang="en-US" altLang="zh-CN" sz="2000" noProof="1"/>
              <a:t>③</a:t>
            </a:r>
            <a:r>
              <a:rPr lang="zh-CN" altLang="en-US" sz="2000" noProof="1"/>
              <a:t>确定的金额；</a:t>
            </a:r>
            <a:r>
              <a:rPr lang="en-US" altLang="zh-CN" sz="2000" noProof="1"/>
              <a:t>④</a:t>
            </a:r>
            <a:r>
              <a:rPr lang="zh-CN" altLang="en-US" sz="2000" noProof="1"/>
              <a:t>付款人名称；</a:t>
            </a:r>
            <a:r>
              <a:rPr lang="en-US" altLang="zh-CN" sz="2000" noProof="1"/>
              <a:t>⑤</a:t>
            </a:r>
            <a:r>
              <a:rPr lang="zh-CN" altLang="en-US" sz="2000" noProof="1"/>
              <a:t>收款人名称；</a:t>
            </a:r>
            <a:r>
              <a:rPr lang="en-US" altLang="zh-CN" sz="2000" noProof="1"/>
              <a:t>⑥</a:t>
            </a:r>
            <a:r>
              <a:rPr lang="zh-CN" altLang="en-US" sz="2000" noProof="1"/>
              <a:t>出票日期；</a:t>
            </a:r>
            <a:r>
              <a:rPr lang="en-US" altLang="zh-CN" sz="2000" noProof="1"/>
              <a:t>⑦</a:t>
            </a:r>
            <a:r>
              <a:rPr lang="zh-CN" altLang="en-US" sz="2000" noProof="1"/>
              <a:t>出票人签章。</a:t>
            </a:r>
            <a:endParaRPr lang="zh-CN" altLang="en-US" sz="2000" b="1" noProof="1"/>
          </a:p>
          <a:p>
            <a:pPr marL="0" indent="0">
              <a:lnSpc>
                <a:spcPct val="150000"/>
              </a:lnSpc>
              <a:buNone/>
            </a:pPr>
            <a:r>
              <a:rPr lang="zh-CN" altLang="en-US" sz="2000" b="1" noProof="1"/>
              <a:t>中票</a:t>
            </a:r>
            <a:r>
              <a:rPr lang="en-US" altLang="zh-CN" sz="2000" b="1" noProof="1"/>
              <a:t>22-2  </a:t>
            </a:r>
            <a:r>
              <a:rPr lang="zh-CN" altLang="en-US" sz="2000" noProof="1"/>
              <a:t>汇票上</a:t>
            </a:r>
            <a:r>
              <a:rPr lang="zh-CN" altLang="en-US" sz="2000" b="1" noProof="1"/>
              <a:t>未记载前款规定事项之一的，汇票无效</a:t>
            </a:r>
            <a:r>
              <a:rPr lang="zh-CN" altLang="en-US" sz="2000" noProof="1"/>
              <a:t>。 </a:t>
            </a:r>
            <a:endParaRPr lang="zh-CN" altLang="en-US" sz="2000" b="1" noProof="1"/>
          </a:p>
          <a:p>
            <a:pPr marL="0" indent="0">
              <a:lnSpc>
                <a:spcPct val="150000"/>
              </a:lnSpc>
              <a:buNone/>
            </a:pPr>
            <a:r>
              <a:rPr lang="zh-CN" altLang="en-US" sz="2000" b="1" noProof="1"/>
              <a:t>汇票金额：</a:t>
            </a:r>
            <a:endParaRPr lang="zh-CN" altLang="en-US" sz="2000" noProof="1"/>
          </a:p>
          <a:p>
            <a:pPr marL="0" indent="0">
              <a:lnSpc>
                <a:spcPct val="150000"/>
              </a:lnSpc>
              <a:buNone/>
            </a:pPr>
            <a:r>
              <a:rPr lang="en-US" altLang="zh-CN" sz="2000" noProof="1"/>
              <a:t>①</a:t>
            </a:r>
            <a:r>
              <a:rPr lang="zh-CN" altLang="en-US" sz="2000" noProof="1"/>
              <a:t>币种为人民币；</a:t>
            </a:r>
          </a:p>
          <a:p>
            <a:pPr marL="0" indent="0">
              <a:lnSpc>
                <a:spcPct val="150000"/>
              </a:lnSpc>
              <a:buNone/>
            </a:pPr>
            <a:r>
              <a:rPr lang="en-US" altLang="zh-CN" sz="2000" noProof="1"/>
              <a:t>②</a:t>
            </a:r>
            <a:r>
              <a:rPr lang="zh-CN" altLang="en-US" sz="2000" b="1" noProof="1"/>
              <a:t>金额确定</a:t>
            </a:r>
            <a:r>
              <a:rPr lang="zh-CN" altLang="en-US" sz="2000" noProof="1"/>
              <a:t>：选择之记载或最高最低限额之记载均非确定、阿拉伯数字与中文大写数字一致。</a:t>
            </a:r>
          </a:p>
        </p:txBody>
      </p:sp>
      <p:sp>
        <p:nvSpPr>
          <p:cNvPr id="2" name="灯片编号占位符 1">
            <a:extLst>
              <a:ext uri="{FF2B5EF4-FFF2-40B4-BE49-F238E27FC236}">
                <a16:creationId xmlns:a16="http://schemas.microsoft.com/office/drawing/2014/main" id="{8404F69E-D4AB-4D02-A50E-2CA9B75E429F}"/>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66</a:t>
            </a:fld>
            <a:endParaRPr lang="zh-CN" altLang="en-US" strike="noStrike" noProof="1">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文本占位符 102402"/>
          <p:cNvSpPr>
            <a:spLocks noGrp="1"/>
          </p:cNvSpPr>
          <p:nvPr>
            <p:ph idx="1"/>
          </p:nvPr>
        </p:nvSpPr>
        <p:spPr>
          <a:xfrm>
            <a:off x="495300" y="-3704"/>
            <a:ext cx="8915400" cy="7147454"/>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）相对必要记载事项</a:t>
            </a:r>
            <a:endParaRPr lang="zh-CN" altLang="en-US" sz="2000" noProof="1">
              <a:solidFill>
                <a:srgbClr val="0070C0"/>
              </a:solidFill>
            </a:endParaRPr>
          </a:p>
          <a:p>
            <a:pPr marL="0" indent="0">
              <a:lnSpc>
                <a:spcPct val="150000"/>
              </a:lnSpc>
              <a:buNone/>
            </a:pPr>
            <a:r>
              <a:rPr lang="zh-CN" altLang="en-US" sz="2000" noProof="1"/>
              <a:t>中票</a:t>
            </a:r>
            <a:r>
              <a:rPr lang="en-US" altLang="zh-CN" sz="2000" noProof="1"/>
              <a:t>23-1  </a:t>
            </a:r>
            <a:r>
              <a:rPr lang="zh-CN" altLang="en-US" sz="2000" noProof="1"/>
              <a:t>汇票上记载付款日期</a:t>
            </a:r>
            <a:r>
              <a:rPr lang="zh-CN" altLang="en-US" sz="1800" noProof="1"/>
              <a:t>（到期日）</a:t>
            </a:r>
            <a:r>
              <a:rPr lang="zh-CN" altLang="en-US" sz="2000" noProof="1"/>
              <a:t>、付款地、出票地等事项的，应当清楚、明确。 </a:t>
            </a:r>
          </a:p>
          <a:p>
            <a:pPr marL="0" indent="0">
              <a:lnSpc>
                <a:spcPct val="150000"/>
              </a:lnSpc>
              <a:buNone/>
            </a:pPr>
            <a:r>
              <a:rPr lang="zh-CN" altLang="en-US" sz="2000" noProof="1"/>
              <a:t>中票</a:t>
            </a:r>
            <a:r>
              <a:rPr lang="en-US" altLang="zh-CN" sz="2000" noProof="1"/>
              <a:t>23-2  </a:t>
            </a:r>
            <a:r>
              <a:rPr lang="zh-CN" altLang="en-US" sz="2000" noProof="1"/>
              <a:t>汇票上未记载付款日期的，为见票即付。 </a:t>
            </a:r>
            <a:r>
              <a:rPr lang="zh-CN" altLang="en-US" sz="1800" b="1" noProof="1"/>
              <a:t>（见票即付没有承兑环节）</a:t>
            </a:r>
          </a:p>
          <a:p>
            <a:pPr marL="0" indent="0">
              <a:lnSpc>
                <a:spcPct val="150000"/>
              </a:lnSpc>
              <a:buNone/>
            </a:pPr>
            <a:r>
              <a:rPr lang="zh-CN" altLang="en-US" sz="2000" noProof="1"/>
              <a:t>中票</a:t>
            </a:r>
            <a:r>
              <a:rPr lang="en-US" altLang="zh-CN" sz="2000" noProof="1"/>
              <a:t>23-3  </a:t>
            </a:r>
            <a:r>
              <a:rPr lang="zh-CN" altLang="en-US" sz="2000" noProof="1"/>
              <a:t>汇票上未记载付款地的，付款人的营业场所、住所或者经常居住地为付款地。 </a:t>
            </a:r>
          </a:p>
          <a:p>
            <a:pPr marL="0" indent="0">
              <a:lnSpc>
                <a:spcPct val="150000"/>
              </a:lnSpc>
              <a:buNone/>
            </a:pPr>
            <a:r>
              <a:rPr lang="zh-CN" altLang="en-US" sz="2000" noProof="1"/>
              <a:t>中票</a:t>
            </a:r>
            <a:r>
              <a:rPr lang="en-US" altLang="zh-CN" sz="2000" noProof="1"/>
              <a:t>23-4  </a:t>
            </a:r>
            <a:r>
              <a:rPr lang="zh-CN" altLang="en-US" sz="2000" noProof="1"/>
              <a:t>汇票上未记载出票地的，出票人的营业场所、住所或者经常居住地为出票地。</a:t>
            </a:r>
          </a:p>
        </p:txBody>
      </p:sp>
      <p:sp>
        <p:nvSpPr>
          <p:cNvPr id="2" name="灯片编号占位符 1">
            <a:extLst>
              <a:ext uri="{FF2B5EF4-FFF2-40B4-BE49-F238E27FC236}">
                <a16:creationId xmlns:a16="http://schemas.microsoft.com/office/drawing/2014/main" id="{58F58715-EBFB-4EE0-AA50-B29AF96762B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67</a:t>
            </a:fld>
            <a:endParaRPr lang="zh-CN" altLang="en-US" strike="noStrike" noProof="1">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文本占位符 101378"/>
          <p:cNvSpPr>
            <a:spLocks noGrp="1"/>
          </p:cNvSpPr>
          <p:nvPr>
            <p:ph idx="1"/>
          </p:nvPr>
        </p:nvSpPr>
        <p:spPr>
          <a:xfrm>
            <a:off x="495300" y="188640"/>
            <a:ext cx="8915400" cy="6156523"/>
          </a:xfrm>
        </p:spPr>
        <p:txBody>
          <a:bodyPr>
            <a:normAutofit lnSpcReduction="10000"/>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、出票的法律效力</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）出票人承担担保责任</a:t>
            </a:r>
            <a:endParaRPr lang="en-US" altLang="zh-CN" sz="2000" noProof="1">
              <a:solidFill>
                <a:srgbClr val="0070C0"/>
              </a:solidFill>
            </a:endParaRPr>
          </a:p>
          <a:p>
            <a:pPr marL="0" indent="0">
              <a:lnSpc>
                <a:spcPct val="150000"/>
              </a:lnSpc>
              <a:buNone/>
            </a:pPr>
            <a:r>
              <a:rPr lang="en-US" altLang="zh-CN" sz="2000" noProof="1"/>
              <a:t>           </a:t>
            </a:r>
            <a:r>
              <a:rPr lang="zh-CN" altLang="en-US" sz="2000" noProof="1"/>
              <a:t>担保承兑 </a:t>
            </a:r>
            <a:r>
              <a:rPr lang="en-US" altLang="zh-CN" sz="2000" b="1" noProof="1"/>
              <a:t>+ </a:t>
            </a:r>
            <a:r>
              <a:rPr lang="zh-CN" altLang="en-US" sz="2000" noProof="1"/>
              <a:t>担保付款。</a:t>
            </a:r>
            <a:endParaRPr lang="zh-CN" altLang="en-US" sz="2000" b="1" noProof="1"/>
          </a:p>
          <a:p>
            <a:pPr marL="0" indent="0">
              <a:lnSpc>
                <a:spcPct val="150000"/>
              </a:lnSpc>
              <a:buNone/>
            </a:pPr>
            <a:r>
              <a:rPr lang="zh-CN" altLang="en-US" sz="2000" b="1" noProof="1"/>
              <a:t>中票</a:t>
            </a:r>
            <a:r>
              <a:rPr lang="en-US" altLang="zh-CN" sz="2000" b="1" noProof="1"/>
              <a:t>26</a:t>
            </a:r>
            <a:r>
              <a:rPr lang="en-US" altLang="zh-CN" sz="2000" noProof="1"/>
              <a:t>  </a:t>
            </a:r>
            <a:r>
              <a:rPr lang="zh-CN" altLang="en-US" sz="2000" noProof="1"/>
              <a:t>出票人签发汇票后，即承担保证该汇票承兑和付款的责任。</a:t>
            </a:r>
            <a:r>
              <a:rPr lang="zh-CN" altLang="en-US" sz="2000" b="1" noProof="1"/>
              <a:t>出票人在汇票得不到承兑或者付款时，应当向持票人清偿本法第七十条、第七十一条规定的金额和费用。</a:t>
            </a:r>
          </a:p>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）付款人取得承兑或付款资格</a:t>
            </a:r>
            <a:endParaRPr lang="en-US" altLang="zh-CN" sz="2000" noProof="1">
              <a:solidFill>
                <a:srgbClr val="0070C0"/>
              </a:solidFill>
            </a:endParaRPr>
          </a:p>
          <a:p>
            <a:pPr marL="0" indent="0">
              <a:lnSpc>
                <a:spcPct val="150000"/>
              </a:lnSpc>
              <a:buNone/>
            </a:pPr>
            <a:r>
              <a:rPr lang="en-US" altLang="zh-CN" sz="2000" noProof="1"/>
              <a:t>           </a:t>
            </a:r>
            <a:r>
              <a:rPr lang="zh-CN" altLang="en-US" sz="2000" noProof="1"/>
              <a:t>在</a:t>
            </a:r>
            <a:r>
              <a:rPr lang="zh-CN" altLang="en-US" sz="2000" b="1" noProof="1"/>
              <a:t>未经承兑前</a:t>
            </a:r>
            <a:r>
              <a:rPr lang="zh-CN" altLang="en-US" sz="2000" noProof="1"/>
              <a:t>，并无付款责任。</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）收款人取得票据上的权利</a:t>
            </a:r>
            <a:endParaRPr lang="en-US" altLang="zh-CN" sz="2000" b="1" noProof="1">
              <a:solidFill>
                <a:srgbClr val="0070C0"/>
              </a:solidFill>
            </a:endParaRPr>
          </a:p>
          <a:p>
            <a:pPr marL="0" indent="0">
              <a:lnSpc>
                <a:spcPct val="150000"/>
              </a:lnSpc>
              <a:buNone/>
            </a:pPr>
            <a:r>
              <a:rPr lang="en-US" altLang="zh-CN" sz="2000" b="1" noProof="1"/>
              <a:t>           </a:t>
            </a:r>
            <a:r>
              <a:rPr lang="zh-CN" altLang="en-US" sz="2000" noProof="1"/>
              <a:t>付款请求权，在未经承兑或参加承兑前，仅为一种</a:t>
            </a:r>
            <a:r>
              <a:rPr lang="zh-CN" altLang="en-US" sz="2000" b="1" noProof="1"/>
              <a:t>期待权</a:t>
            </a:r>
            <a:r>
              <a:rPr lang="zh-CN" altLang="en-US" sz="2000" noProof="1"/>
              <a:t>。</a:t>
            </a:r>
            <a:endParaRPr lang="en-US" altLang="zh-CN" sz="2000" noProof="1"/>
          </a:p>
          <a:p>
            <a:pPr marL="0" indent="0">
              <a:lnSpc>
                <a:spcPct val="150000"/>
              </a:lnSpc>
              <a:buNone/>
            </a:pPr>
            <a:r>
              <a:rPr lang="en-US" altLang="zh-CN" sz="2000" noProof="1"/>
              <a:t>           </a:t>
            </a:r>
            <a:r>
              <a:rPr lang="zh-CN" altLang="en-US" sz="2000" noProof="1"/>
              <a:t>承兑之后必须付款</a:t>
            </a:r>
          </a:p>
        </p:txBody>
      </p:sp>
      <p:sp>
        <p:nvSpPr>
          <p:cNvPr id="2" name="灯片编号占位符 1">
            <a:extLst>
              <a:ext uri="{FF2B5EF4-FFF2-40B4-BE49-F238E27FC236}">
                <a16:creationId xmlns:a16="http://schemas.microsoft.com/office/drawing/2014/main" id="{67CD2ABC-CAE7-4BFC-A522-8F3C8BBCA71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68</a:t>
            </a:fld>
            <a:endParaRPr lang="zh-CN" altLang="en-US" strike="noStrike" noProof="1">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文本占位符 100354"/>
          <p:cNvSpPr>
            <a:spLocks noGrp="1"/>
          </p:cNvSpPr>
          <p:nvPr>
            <p:ph idx="1"/>
          </p:nvPr>
        </p:nvSpPr>
        <p:spPr>
          <a:xfrm>
            <a:off x="495300" y="75407"/>
            <a:ext cx="8915400" cy="7068344"/>
          </a:xfrm>
        </p:spPr>
        <p:txBody>
          <a:bodyPr>
            <a:normAutofit/>
          </a:bodyPr>
          <a:lstStyle/>
          <a:p>
            <a:pPr marL="0" indent="0">
              <a:lnSpc>
                <a:spcPct val="150000"/>
              </a:lnSpc>
              <a:buNone/>
            </a:pPr>
            <a:r>
              <a:rPr lang="zh-CN" altLang="en-US" b="1" noProof="1"/>
              <a:t>三、背书</a:t>
            </a:r>
          </a:p>
          <a:p>
            <a:pPr marL="0" indent="0">
              <a:lnSpc>
                <a:spcPct val="150000"/>
              </a:lnSpc>
              <a:buNone/>
            </a:pPr>
            <a:r>
              <a:rPr lang="en-US" altLang="zh-CN" sz="2400" b="1" noProof="1">
                <a:solidFill>
                  <a:srgbClr val="C00000"/>
                </a:solidFill>
              </a:rPr>
              <a:t>1</a:t>
            </a:r>
            <a:r>
              <a:rPr lang="zh-CN" altLang="en-US" sz="2400" b="1" noProof="1">
                <a:solidFill>
                  <a:srgbClr val="C00000"/>
                </a:solidFill>
              </a:rPr>
              <a:t>、含义</a:t>
            </a:r>
            <a:endParaRPr lang="en-US" altLang="zh-CN" sz="2000" b="1" noProof="1">
              <a:solidFill>
                <a:srgbClr val="C00000"/>
              </a:solidFill>
            </a:endParaRPr>
          </a:p>
          <a:p>
            <a:pPr marL="0" indent="0">
              <a:lnSpc>
                <a:spcPct val="150000"/>
              </a:lnSpc>
              <a:buNone/>
            </a:pPr>
            <a:r>
              <a:rPr lang="zh-CN" altLang="en-US" sz="2000" noProof="1"/>
              <a:t>持票人以让与票据权利之意思，或其他目的，而记载有关事项并签章，并</a:t>
            </a:r>
            <a:r>
              <a:rPr lang="zh-CN" altLang="en-US" sz="2000" b="1" noProof="1"/>
              <a:t>将票据交付被背书人</a:t>
            </a:r>
            <a:r>
              <a:rPr lang="zh-CN" altLang="en-US" sz="2000" noProof="1"/>
              <a:t>的附属票据行为。</a:t>
            </a:r>
            <a:endParaRPr lang="zh-CN" altLang="en-US" sz="2000" b="1" noProof="1"/>
          </a:p>
          <a:p>
            <a:pPr marL="0" indent="0">
              <a:lnSpc>
                <a:spcPct val="150000"/>
              </a:lnSpc>
              <a:buNone/>
            </a:pPr>
            <a:r>
              <a:rPr lang="zh-CN" altLang="en-US" sz="2000" b="1" noProof="1"/>
              <a:t>中票</a:t>
            </a:r>
            <a:r>
              <a:rPr lang="en-US" altLang="zh-CN" sz="2000" b="1" noProof="1"/>
              <a:t>27-4</a:t>
            </a:r>
            <a:r>
              <a:rPr lang="en-US" altLang="zh-CN" sz="2000" noProof="1"/>
              <a:t>  </a:t>
            </a:r>
            <a:r>
              <a:rPr lang="zh-CN" altLang="en-US" sz="2000" noProof="1"/>
              <a:t>背书是指在票据背面或者粘单上记载有关事项并签章的票据行为。</a:t>
            </a:r>
            <a:endParaRPr lang="zh-CN" altLang="en-US" sz="2000" b="1" noProof="1"/>
          </a:p>
          <a:p>
            <a:pPr marL="0" indent="0">
              <a:lnSpc>
                <a:spcPct val="150000"/>
              </a:lnSpc>
              <a:buNone/>
            </a:pPr>
            <a:r>
              <a:rPr lang="zh-CN" altLang="en-US" sz="2000" b="1" noProof="1"/>
              <a:t>中票</a:t>
            </a:r>
            <a:r>
              <a:rPr lang="en-US" altLang="zh-CN" sz="2000" b="1" noProof="1"/>
              <a:t>27-1</a:t>
            </a:r>
            <a:r>
              <a:rPr lang="en-US" altLang="zh-CN" sz="2000" noProof="1"/>
              <a:t> </a:t>
            </a:r>
            <a:r>
              <a:rPr lang="zh-CN" altLang="en-US" sz="2000" noProof="1"/>
              <a:t>持票人可以将汇票权利转让给他人或者将一定的汇票权利授予他人行使。 </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、性质</a:t>
            </a:r>
            <a:endParaRPr lang="zh-CN" altLang="en-US" sz="2400" noProof="1">
              <a:solidFill>
                <a:srgbClr val="C00000"/>
              </a:solidFill>
            </a:endParaRPr>
          </a:p>
          <a:p>
            <a:pPr marL="0" indent="0">
              <a:lnSpc>
                <a:spcPct val="150000"/>
              </a:lnSpc>
              <a:buNone/>
            </a:pPr>
            <a:r>
              <a:rPr lang="zh-CN" altLang="en-US" sz="2000" noProof="1"/>
              <a:t>债权让与说、保证行为说、所有权取得说、债权及物权契约说、有相对人单独行为说（通说）</a:t>
            </a:r>
          </a:p>
        </p:txBody>
      </p:sp>
      <p:sp>
        <p:nvSpPr>
          <p:cNvPr id="2" name="灯片编号占位符 1">
            <a:extLst>
              <a:ext uri="{FF2B5EF4-FFF2-40B4-BE49-F238E27FC236}">
                <a16:creationId xmlns:a16="http://schemas.microsoft.com/office/drawing/2014/main" id="{BA0B56FD-D9A6-4524-9066-954E9B8AC9E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69</a:t>
            </a:fld>
            <a:endParaRPr lang="zh-CN" altLang="en-US" strike="noStrike" noProof="1">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文本占位符 31746"/>
          <p:cNvSpPr>
            <a:spLocks noGrp="1"/>
          </p:cNvSpPr>
          <p:nvPr>
            <p:ph idx="1"/>
          </p:nvPr>
        </p:nvSpPr>
        <p:spPr>
          <a:xfrm>
            <a:off x="495300" y="230188"/>
            <a:ext cx="8915400" cy="6120739"/>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、票据功能</a:t>
            </a:r>
            <a:endParaRPr lang="zh-CN" altLang="en-US" sz="2400" noProof="1">
              <a:solidFill>
                <a:srgbClr val="C00000"/>
              </a:solidFill>
            </a:endParaRPr>
          </a:p>
          <a:p>
            <a:pPr marL="0" indent="0">
              <a:lnSpc>
                <a:spcPct val="150000"/>
              </a:lnSpc>
              <a:buNone/>
            </a:pPr>
            <a:r>
              <a:rPr lang="zh-CN" altLang="en-US" sz="2000" noProof="1"/>
              <a:t>支付、汇兑、信用、结算、融资（贴现、再贴现）</a:t>
            </a:r>
            <a:endParaRPr lang="zh-CN" altLang="en-US" sz="2000" b="1" noProof="1"/>
          </a:p>
          <a:p>
            <a:pPr marL="0" indent="0">
              <a:lnSpc>
                <a:spcPct val="150000"/>
              </a:lnSpc>
              <a:buNone/>
            </a:pPr>
            <a:r>
              <a:rPr lang="en-US" altLang="zh-CN" sz="2400" b="1" noProof="1"/>
              <a:t>4</a:t>
            </a:r>
            <a:r>
              <a:rPr lang="zh-CN" altLang="en-US" sz="2400" b="1" noProof="1"/>
              <a:t>、票据学理分类</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自付证券</a:t>
            </a:r>
            <a:r>
              <a:rPr lang="en-US" altLang="zh-CN" sz="2000" noProof="1"/>
              <a:t>v</a:t>
            </a:r>
            <a:r>
              <a:rPr lang="zh-CN" altLang="en-US" sz="2000" noProof="1"/>
              <a:t>委托证券  </a:t>
            </a:r>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信用证券</a:t>
            </a:r>
            <a:r>
              <a:rPr lang="en-US" altLang="zh-CN" sz="2000" noProof="1"/>
              <a:t>v</a:t>
            </a:r>
            <a:r>
              <a:rPr lang="zh-CN" altLang="en-US" sz="2000" noProof="1"/>
              <a:t>支付证券  </a:t>
            </a:r>
          </a:p>
          <a:p>
            <a:pPr marL="0" indent="0">
              <a:lnSpc>
                <a:spcPct val="150000"/>
              </a:lnSpc>
              <a:buNone/>
            </a:pPr>
            <a:r>
              <a:rPr lang="zh-CN" altLang="en-US" sz="2000" b="1" noProof="1"/>
              <a:t>（</a:t>
            </a:r>
            <a:r>
              <a:rPr lang="en-US" altLang="zh-CN" sz="2000" b="1" noProof="1"/>
              <a:t>3</a:t>
            </a:r>
            <a:r>
              <a:rPr lang="zh-CN" altLang="en-US" sz="2000" b="1" noProof="1"/>
              <a:t>）</a:t>
            </a:r>
            <a:r>
              <a:rPr lang="zh-CN" altLang="en-US" sz="2000" noProof="1"/>
              <a:t>记名</a:t>
            </a:r>
            <a:r>
              <a:rPr lang="en-US" altLang="zh-CN" sz="2000" noProof="1"/>
              <a:t>v</a:t>
            </a:r>
            <a:r>
              <a:rPr lang="zh-CN" altLang="en-US" sz="2000" noProof="1"/>
              <a:t>不记名</a:t>
            </a:r>
            <a:endParaRPr lang="zh-CN" altLang="en-US" sz="2000" b="1" noProof="1"/>
          </a:p>
          <a:p>
            <a:pPr marL="0" indent="0">
              <a:lnSpc>
                <a:spcPct val="150000"/>
              </a:lnSpc>
              <a:buNone/>
            </a:pPr>
            <a:r>
              <a:rPr lang="en-US" altLang="zh-CN" sz="2400" b="1" noProof="1"/>
              <a:t>5</a:t>
            </a:r>
            <a:r>
              <a:rPr lang="zh-CN" altLang="en-US" sz="2400" b="1" noProof="1"/>
              <a:t>、票据性质</a:t>
            </a:r>
            <a:endParaRPr lang="zh-CN" altLang="en-US" sz="2400" noProof="1"/>
          </a:p>
          <a:p>
            <a:pPr marL="0" indent="0">
              <a:lnSpc>
                <a:spcPct val="150000"/>
              </a:lnSpc>
              <a:buNone/>
            </a:pPr>
            <a:r>
              <a:rPr lang="zh-CN" altLang="en-US" sz="2000" noProof="1"/>
              <a:t>金钱证券、债权证券、设权证券、文义证券、要式证券、流通证券、完全有价证券、无因证券、</a:t>
            </a:r>
            <a:r>
              <a:rPr lang="zh-CN" altLang="en-US" sz="2000" u="sng" noProof="1"/>
              <a:t>提示证券、缴回证券</a:t>
            </a:r>
            <a:r>
              <a:rPr lang="zh-CN" altLang="en-US" sz="2000" noProof="1"/>
              <a:t>、动产</a:t>
            </a:r>
          </a:p>
        </p:txBody>
      </p:sp>
      <p:sp>
        <p:nvSpPr>
          <p:cNvPr id="2" name="灯片编号占位符 1">
            <a:extLst>
              <a:ext uri="{FF2B5EF4-FFF2-40B4-BE49-F238E27FC236}">
                <a16:creationId xmlns:a16="http://schemas.microsoft.com/office/drawing/2014/main" id="{4351A980-B5E3-46A7-B4D4-53C9F3C06C42}"/>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a:t>
            </a:fld>
            <a:endParaRPr lang="zh-CN" altLang="en-US" strike="noStrike" noProof="1">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99330"/>
          <p:cNvSpPr>
            <a:spLocks noGrp="1"/>
          </p:cNvSpPr>
          <p:nvPr>
            <p:ph idx="1"/>
          </p:nvPr>
        </p:nvSpPr>
        <p:spPr>
          <a:xfrm>
            <a:off x="495300" y="332656"/>
            <a:ext cx="8915400" cy="6811094"/>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、分类</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）转让背书</a:t>
            </a:r>
            <a:r>
              <a:rPr lang="en-US" altLang="zh-CN" sz="2000" b="1" noProof="1">
                <a:solidFill>
                  <a:srgbClr val="0070C0"/>
                </a:solidFill>
              </a:rPr>
              <a:t>v</a:t>
            </a:r>
            <a:r>
              <a:rPr lang="zh-CN" altLang="en-US" sz="2000" b="1" noProof="1">
                <a:solidFill>
                  <a:srgbClr val="0070C0"/>
                </a:solidFill>
              </a:rPr>
              <a:t>非转让背书</a:t>
            </a:r>
            <a:endParaRPr lang="zh-CN" altLang="en-US" sz="2000" noProof="1">
              <a:solidFill>
                <a:srgbClr val="0070C0"/>
              </a:solidFill>
            </a:endParaRPr>
          </a:p>
          <a:p>
            <a:pPr marL="0" indent="0">
              <a:lnSpc>
                <a:spcPct val="150000"/>
              </a:lnSpc>
              <a:buNone/>
            </a:pPr>
            <a:r>
              <a:rPr lang="zh-CN" altLang="en-US" sz="2000" noProof="1"/>
              <a:t>转让背书：</a:t>
            </a:r>
            <a:r>
              <a:rPr lang="zh-CN" altLang="en-US" sz="2000" b="1" noProof="1"/>
              <a:t>以转让票据权利为目的</a:t>
            </a:r>
            <a:r>
              <a:rPr lang="zh-CN" altLang="en-US" sz="2000" noProof="1"/>
              <a:t>而进行的背书。</a:t>
            </a:r>
          </a:p>
          <a:p>
            <a:pPr marL="0" indent="0">
              <a:lnSpc>
                <a:spcPct val="150000"/>
              </a:lnSpc>
              <a:buNone/>
            </a:pPr>
            <a:r>
              <a:rPr lang="zh-CN" altLang="en-US" sz="2000" noProof="1"/>
              <a:t>非转让背书：以授予被背书人票据权利以外的</a:t>
            </a:r>
            <a:r>
              <a:rPr lang="zh-CN" altLang="en-US" sz="2000" b="1" noProof="1"/>
              <a:t>其他权利为目的</a:t>
            </a:r>
            <a:r>
              <a:rPr lang="zh-CN" altLang="en-US" sz="2000" noProof="1"/>
              <a:t>的背书，</a:t>
            </a:r>
            <a:endParaRPr lang="en-US" altLang="zh-CN" sz="2000" noProof="1"/>
          </a:p>
          <a:p>
            <a:pPr marL="0" indent="0">
              <a:lnSpc>
                <a:spcPct val="150000"/>
              </a:lnSpc>
              <a:buNone/>
            </a:pPr>
            <a:r>
              <a:rPr lang="en-US" altLang="zh-CN" sz="2000" noProof="1"/>
              <a:t>	           </a:t>
            </a:r>
            <a:r>
              <a:rPr lang="zh-CN" altLang="en-US" sz="2000" noProof="1"/>
              <a:t>如：委托取款、设质。</a:t>
            </a:r>
            <a:endParaRPr lang="zh-CN" altLang="en-US" sz="2000" b="1" noProof="1"/>
          </a:p>
        </p:txBody>
      </p:sp>
      <p:sp>
        <p:nvSpPr>
          <p:cNvPr id="2" name="灯片编号占位符 1">
            <a:extLst>
              <a:ext uri="{FF2B5EF4-FFF2-40B4-BE49-F238E27FC236}">
                <a16:creationId xmlns:a16="http://schemas.microsoft.com/office/drawing/2014/main" id="{934DE6FE-CC9A-4B5E-9220-F449BD67FB2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70</a:t>
            </a:fld>
            <a:endParaRPr lang="zh-CN" altLang="en-US" strike="noStrike" noProof="1">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文本占位符 132098"/>
          <p:cNvSpPr>
            <a:spLocks noGrp="1"/>
          </p:cNvSpPr>
          <p:nvPr>
            <p:ph idx="1"/>
          </p:nvPr>
        </p:nvSpPr>
        <p:spPr>
          <a:xfrm>
            <a:off x="353905" y="116632"/>
            <a:ext cx="9198189" cy="6990954"/>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）一般转让背书</a:t>
            </a:r>
            <a:r>
              <a:rPr lang="en-US" altLang="zh-CN" sz="2000" b="1" noProof="1">
                <a:solidFill>
                  <a:srgbClr val="0070C0"/>
                </a:solidFill>
              </a:rPr>
              <a:t>v</a:t>
            </a:r>
            <a:r>
              <a:rPr lang="zh-CN" altLang="en-US" sz="2000" b="1" noProof="1">
                <a:solidFill>
                  <a:srgbClr val="0070C0"/>
                </a:solidFill>
              </a:rPr>
              <a:t>特殊转让背书</a:t>
            </a:r>
            <a:r>
              <a:rPr lang="zh-CN" altLang="en-US" sz="2000" noProof="1"/>
              <a:t>（根据效力是否完全）</a:t>
            </a:r>
          </a:p>
          <a:p>
            <a:pPr marL="0" indent="0">
              <a:lnSpc>
                <a:spcPct val="150000"/>
              </a:lnSpc>
              <a:buNone/>
            </a:pPr>
            <a:r>
              <a:rPr lang="zh-CN" altLang="en-US" sz="2000" b="1" noProof="1">
                <a:solidFill>
                  <a:srgbClr val="C00000"/>
                </a:solidFill>
              </a:rPr>
              <a:t>一般转让背书的效力</a:t>
            </a:r>
            <a:r>
              <a:rPr lang="zh-CN" altLang="en-US" sz="2000" noProof="1"/>
              <a:t>：权利移转效力、权利担保效力、权利证明效力。</a:t>
            </a:r>
          </a:p>
          <a:p>
            <a:pPr marL="0" indent="0">
              <a:lnSpc>
                <a:spcPct val="150000"/>
              </a:lnSpc>
              <a:buNone/>
            </a:pPr>
            <a:r>
              <a:rPr lang="zh-CN" altLang="en-US" sz="2000" b="1" noProof="1">
                <a:solidFill>
                  <a:srgbClr val="C00000"/>
                </a:solidFill>
              </a:rPr>
              <a:t>特殊转让背书</a:t>
            </a:r>
            <a:r>
              <a:rPr lang="zh-CN" altLang="en-US" sz="2000" noProof="1"/>
              <a:t>：</a:t>
            </a:r>
            <a:endParaRPr lang="zh-CN" altLang="en-US" sz="2000" b="1" noProof="1"/>
          </a:p>
          <a:p>
            <a:pPr marL="0" indent="0">
              <a:lnSpc>
                <a:spcPct val="150000"/>
              </a:lnSpc>
              <a:buNone/>
            </a:pPr>
            <a:r>
              <a:rPr lang="en-US" altLang="zh-CN" sz="2000" b="1" noProof="1"/>
              <a:t>①</a:t>
            </a:r>
            <a:r>
              <a:rPr lang="zh-CN" altLang="en-US" sz="2000" b="1" noProof="1"/>
              <a:t>不得转让的限制  </a:t>
            </a:r>
          </a:p>
          <a:p>
            <a:pPr marL="0" indent="0">
              <a:lnSpc>
                <a:spcPct val="150000"/>
              </a:lnSpc>
              <a:buNone/>
            </a:pPr>
            <a:r>
              <a:rPr lang="zh-CN" altLang="en-US" sz="2000" b="1" noProof="1"/>
              <a:t>中票</a:t>
            </a:r>
            <a:r>
              <a:rPr lang="en-US" altLang="zh-CN" sz="2000" b="1" noProof="1"/>
              <a:t>27-2  </a:t>
            </a:r>
            <a:r>
              <a:rPr lang="zh-CN" altLang="en-US" sz="2000" noProof="1"/>
              <a:t>出票人在汇票上记载“不得转让”字样的，汇票不得转让。</a:t>
            </a:r>
            <a:endParaRPr lang="zh-CN" altLang="en-US" sz="2000" b="1" noProof="1"/>
          </a:p>
          <a:p>
            <a:pPr marL="0" indent="0">
              <a:lnSpc>
                <a:spcPct val="150000"/>
              </a:lnSpc>
              <a:buNone/>
            </a:pPr>
            <a:r>
              <a:rPr lang="en-US" altLang="zh-CN" sz="2000" b="1" noProof="1"/>
              <a:t>②</a:t>
            </a:r>
            <a:r>
              <a:rPr lang="zh-CN" altLang="en-US" sz="2000" b="1" noProof="1"/>
              <a:t>回头背书  </a:t>
            </a:r>
            <a:r>
              <a:rPr lang="en-US" altLang="zh-CN" sz="2000" b="1" noProof="1"/>
              <a:t>——</a:t>
            </a:r>
            <a:r>
              <a:rPr lang="zh-CN" altLang="en-US" sz="2000" noProof="1"/>
              <a:t>以汇票债务人为被背书人所为的背书。</a:t>
            </a:r>
            <a:endParaRPr lang="zh-CN" altLang="en-US" sz="2000" b="1" noProof="1"/>
          </a:p>
          <a:p>
            <a:pPr marL="0" indent="0">
              <a:lnSpc>
                <a:spcPct val="150000"/>
              </a:lnSpc>
              <a:buNone/>
            </a:pPr>
            <a:r>
              <a:rPr lang="zh-CN" altLang="en-US" sz="2000" b="1" noProof="1"/>
              <a:t>中票</a:t>
            </a:r>
            <a:r>
              <a:rPr lang="en-US" altLang="zh-CN" sz="2000" b="1" noProof="1"/>
              <a:t>69</a:t>
            </a:r>
            <a:r>
              <a:rPr lang="en-US" altLang="zh-CN" sz="2000" noProof="1"/>
              <a:t>  </a:t>
            </a:r>
            <a:r>
              <a:rPr lang="zh-CN" altLang="en-US" sz="2000" noProof="1"/>
              <a:t>持票人为出票人的，对其前手无追索权。持票人为背书人的，对其后手无追索权。</a:t>
            </a:r>
            <a:r>
              <a:rPr lang="zh-CN" altLang="en-US" sz="1800" noProof="1"/>
              <a:t>甲</a:t>
            </a:r>
            <a:r>
              <a:rPr lang="en-US" altLang="zh-CN" sz="1800" noProof="1"/>
              <a:t>—</a:t>
            </a:r>
            <a:r>
              <a:rPr lang="zh-CN" altLang="en-US" sz="1800" noProof="1"/>
              <a:t>乙</a:t>
            </a:r>
            <a:r>
              <a:rPr lang="en-US" altLang="zh-CN" sz="1800" noProof="1"/>
              <a:t>—</a:t>
            </a:r>
            <a:r>
              <a:rPr lang="zh-CN" altLang="en-US" sz="1800" noProof="1"/>
              <a:t>丙</a:t>
            </a:r>
            <a:r>
              <a:rPr lang="en-US" altLang="zh-CN" sz="1800" noProof="1"/>
              <a:t>—</a:t>
            </a:r>
            <a:r>
              <a:rPr lang="zh-CN" altLang="en-US" sz="1800" noProof="1"/>
              <a:t>甲</a:t>
            </a:r>
            <a:endParaRPr lang="zh-CN" altLang="en-US" sz="2000" b="1" noProof="1"/>
          </a:p>
          <a:p>
            <a:pPr marL="0" indent="0">
              <a:lnSpc>
                <a:spcPct val="150000"/>
              </a:lnSpc>
              <a:buNone/>
            </a:pPr>
            <a:r>
              <a:rPr lang="en-US" altLang="zh-CN" sz="2000" b="1" noProof="1"/>
              <a:t>③</a:t>
            </a:r>
            <a:r>
              <a:rPr lang="zh-CN" altLang="en-US" sz="2000" b="1" noProof="1"/>
              <a:t>期后背书</a:t>
            </a:r>
            <a:r>
              <a:rPr lang="en-US" altLang="zh-CN" sz="2000" noProof="1"/>
              <a:t>——</a:t>
            </a:r>
            <a:r>
              <a:rPr lang="zh-CN" altLang="en-US" sz="2000" noProof="1"/>
              <a:t>票据被拒绝承兑、拒绝付款或者超过提示承兑期限后进行的背书。</a:t>
            </a:r>
            <a:endParaRPr lang="zh-CN" altLang="en-US" sz="2000" b="1" noProof="1"/>
          </a:p>
          <a:p>
            <a:pPr marL="0" indent="0">
              <a:lnSpc>
                <a:spcPct val="150000"/>
              </a:lnSpc>
              <a:buNone/>
            </a:pPr>
            <a:r>
              <a:rPr lang="zh-CN" altLang="en-US" sz="2000" b="1" noProof="1"/>
              <a:t>中票</a:t>
            </a:r>
            <a:r>
              <a:rPr lang="en-US" altLang="zh-CN" sz="2000" b="1" noProof="1"/>
              <a:t>36  </a:t>
            </a:r>
            <a:r>
              <a:rPr lang="zh-CN" altLang="en-US" sz="2000" noProof="1"/>
              <a:t>汇票被拒绝承兑、被拒绝付款或者超过付款提示期限的，不得背书转让；背书转让的，背书人应当承担汇票责任。</a:t>
            </a:r>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692DBE6D-9FB2-4320-9714-3E3CC386049D}"/>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71</a:t>
            </a:fld>
            <a:endParaRPr lang="zh-CN" altLang="en-US" strike="noStrike" noProof="1">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文本占位符 98306"/>
          <p:cNvSpPr>
            <a:spLocks noGrp="1"/>
          </p:cNvSpPr>
          <p:nvPr>
            <p:ph idx="1"/>
          </p:nvPr>
        </p:nvSpPr>
        <p:spPr>
          <a:xfrm>
            <a:off x="507339" y="230187"/>
            <a:ext cx="8915400" cy="6079133"/>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）完全背书</a:t>
            </a:r>
            <a:r>
              <a:rPr lang="en-US" altLang="zh-CN" sz="2000" b="1" noProof="1">
                <a:solidFill>
                  <a:srgbClr val="0070C0"/>
                </a:solidFill>
              </a:rPr>
              <a:t>v</a:t>
            </a:r>
            <a:r>
              <a:rPr lang="zh-CN" altLang="en-US" sz="2000" b="1" noProof="1">
                <a:solidFill>
                  <a:srgbClr val="0070C0"/>
                </a:solidFill>
              </a:rPr>
              <a:t>空白背书</a:t>
            </a:r>
            <a:endParaRPr lang="zh-CN" altLang="en-US" sz="2000" noProof="1">
              <a:solidFill>
                <a:srgbClr val="0070C0"/>
              </a:solidFill>
            </a:endParaRPr>
          </a:p>
          <a:p>
            <a:pPr marL="0" indent="0">
              <a:lnSpc>
                <a:spcPct val="150000"/>
              </a:lnSpc>
              <a:buNone/>
            </a:pPr>
            <a:r>
              <a:rPr lang="zh-CN" altLang="en-US" sz="2000" noProof="1"/>
              <a:t>完全背书：记载了被背书人名称和其他必要记载事项的背书。</a:t>
            </a:r>
          </a:p>
          <a:p>
            <a:pPr marL="0" indent="0">
              <a:lnSpc>
                <a:spcPct val="150000"/>
              </a:lnSpc>
              <a:buNone/>
            </a:pPr>
            <a:r>
              <a:rPr lang="zh-CN" altLang="en-US" sz="2000" noProof="1"/>
              <a:t>空白背书：未记载被背书人名称、但记载了其他必要记载事项的背书。</a:t>
            </a:r>
            <a:endParaRPr lang="zh-CN" altLang="en-US" sz="2000" b="1" noProof="1"/>
          </a:p>
          <a:p>
            <a:pPr marL="0" indent="0">
              <a:lnSpc>
                <a:spcPct val="150000"/>
              </a:lnSpc>
              <a:buNone/>
            </a:pPr>
            <a:r>
              <a:rPr lang="zh-CN" altLang="en-US" sz="2000" b="1" noProof="1"/>
              <a:t>中票</a:t>
            </a:r>
            <a:r>
              <a:rPr lang="en-US" altLang="zh-CN" sz="2000" b="1" noProof="1"/>
              <a:t>30</a:t>
            </a:r>
            <a:r>
              <a:rPr lang="en-US" altLang="zh-CN" sz="2000" noProof="1"/>
              <a:t> </a:t>
            </a:r>
            <a:r>
              <a:rPr lang="zh-CN" altLang="en-US" sz="2000" noProof="1"/>
              <a:t>汇票以背书转让或者以背书将一定的汇票权利授予他人行使时，</a:t>
            </a:r>
            <a:r>
              <a:rPr lang="zh-CN" altLang="en-US" sz="2000" b="1" noProof="1"/>
              <a:t>必须记载被背书人名称。</a:t>
            </a:r>
          </a:p>
          <a:p>
            <a:pPr marL="0" indent="0">
              <a:lnSpc>
                <a:spcPct val="150000"/>
              </a:lnSpc>
              <a:buNone/>
            </a:pPr>
            <a:r>
              <a:rPr lang="zh-CN" altLang="en-US" sz="2000" b="1" noProof="1">
                <a:solidFill>
                  <a:srgbClr val="0070C0"/>
                </a:solidFill>
              </a:rPr>
              <a:t>（</a:t>
            </a:r>
            <a:r>
              <a:rPr lang="en-US" altLang="zh-CN" sz="2000" b="1" noProof="1">
                <a:solidFill>
                  <a:srgbClr val="0070C0"/>
                </a:solidFill>
              </a:rPr>
              <a:t>4</a:t>
            </a:r>
            <a:r>
              <a:rPr lang="zh-CN" altLang="en-US" sz="2000" b="1" noProof="1">
                <a:solidFill>
                  <a:srgbClr val="0070C0"/>
                </a:solidFill>
              </a:rPr>
              <a:t>）委托收款背书 </a:t>
            </a:r>
            <a:r>
              <a:rPr lang="en-US" altLang="zh-CN" sz="2000" b="1" noProof="1">
                <a:solidFill>
                  <a:srgbClr val="0070C0"/>
                </a:solidFill>
              </a:rPr>
              <a:t>&amp; </a:t>
            </a:r>
            <a:r>
              <a:rPr lang="zh-CN" altLang="en-US" sz="2000" b="1" noProof="1">
                <a:solidFill>
                  <a:srgbClr val="0070C0"/>
                </a:solidFill>
              </a:rPr>
              <a:t>质押背书</a:t>
            </a:r>
          </a:p>
          <a:p>
            <a:pPr marL="0" indent="0">
              <a:lnSpc>
                <a:spcPct val="150000"/>
              </a:lnSpc>
              <a:buNone/>
            </a:pPr>
            <a:r>
              <a:rPr lang="zh-CN" altLang="en-US" sz="2000" b="1" noProof="1"/>
              <a:t>中票</a:t>
            </a:r>
            <a:r>
              <a:rPr lang="en-US" altLang="zh-CN" sz="2000" b="1" noProof="1"/>
              <a:t>35-1</a:t>
            </a:r>
            <a:r>
              <a:rPr lang="en-US" altLang="zh-CN" sz="2000" noProof="1"/>
              <a:t>  </a:t>
            </a:r>
            <a:r>
              <a:rPr lang="zh-CN" altLang="en-US" sz="2000" noProof="1"/>
              <a:t>背书记载“委托收款”字样的，被背书人有权代背书人行使被委托的汇票权利。但是，被背书人不得再以背书转让汇票权利。 </a:t>
            </a:r>
            <a:endParaRPr lang="zh-CN" altLang="en-US" sz="2000" b="1" noProof="1"/>
          </a:p>
          <a:p>
            <a:pPr marL="0" indent="0">
              <a:lnSpc>
                <a:spcPct val="150000"/>
              </a:lnSpc>
              <a:buNone/>
            </a:pPr>
            <a:r>
              <a:rPr lang="zh-CN" altLang="en-US" sz="2000" b="1" noProof="1"/>
              <a:t>中票</a:t>
            </a:r>
            <a:r>
              <a:rPr lang="en-US" altLang="zh-CN" sz="2000" b="1" noProof="1"/>
              <a:t>35-2</a:t>
            </a:r>
            <a:r>
              <a:rPr lang="en-US" altLang="zh-CN" sz="2000" noProof="1"/>
              <a:t>  </a:t>
            </a:r>
            <a:r>
              <a:rPr lang="zh-CN" altLang="en-US" sz="2000" noProof="1"/>
              <a:t>汇票可以设定质押；质押时应当以背书记载“质押”字样。被背书人依法实现其质权时，可以行使汇票权利。 </a:t>
            </a:r>
          </a:p>
        </p:txBody>
      </p:sp>
      <p:sp>
        <p:nvSpPr>
          <p:cNvPr id="2" name="灯片编号占位符 1">
            <a:extLst>
              <a:ext uri="{FF2B5EF4-FFF2-40B4-BE49-F238E27FC236}">
                <a16:creationId xmlns:a16="http://schemas.microsoft.com/office/drawing/2014/main" id="{0CA9C744-E4B4-495B-AAB4-35C028A14844}"/>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72</a:t>
            </a:fld>
            <a:endParaRPr lang="zh-CN" altLang="en-US" strike="noStrike" noProof="1">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文本占位符 97282"/>
          <p:cNvSpPr>
            <a:spLocks noGrp="1"/>
          </p:cNvSpPr>
          <p:nvPr>
            <p:ph idx="1"/>
          </p:nvPr>
        </p:nvSpPr>
        <p:spPr>
          <a:xfrm>
            <a:off x="495300" y="464080"/>
            <a:ext cx="8915400" cy="6318515"/>
          </a:xfrm>
        </p:spPr>
        <p:txBody>
          <a:bodyPr>
            <a:normAutofit/>
          </a:bodyPr>
          <a:lstStyle/>
          <a:p>
            <a:pPr marL="0" indent="0">
              <a:lnSpc>
                <a:spcPct val="150000"/>
              </a:lnSpc>
              <a:buNone/>
            </a:pPr>
            <a:r>
              <a:rPr lang="en-US" altLang="zh-CN" sz="2400" b="1" noProof="1">
                <a:solidFill>
                  <a:srgbClr val="C00000"/>
                </a:solidFill>
              </a:rPr>
              <a:t>4</a:t>
            </a:r>
            <a:r>
              <a:rPr lang="zh-CN" altLang="en-US" sz="2400" b="1" noProof="1">
                <a:solidFill>
                  <a:srgbClr val="C00000"/>
                </a:solidFill>
              </a:rPr>
              <a:t>、背书的特性</a:t>
            </a:r>
            <a:endParaRPr lang="zh-CN" altLang="en-US" sz="2400" noProof="1">
              <a:solidFill>
                <a:srgbClr val="C00000"/>
              </a:solidFill>
            </a:endParaRP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）不可分性  </a:t>
            </a:r>
            <a:endParaRPr lang="en-US" altLang="zh-CN" sz="2000" b="1" noProof="1">
              <a:solidFill>
                <a:srgbClr val="0070C0"/>
              </a:solidFill>
            </a:endParaRPr>
          </a:p>
          <a:p>
            <a:pPr marL="0" indent="0">
              <a:lnSpc>
                <a:spcPct val="150000"/>
              </a:lnSpc>
              <a:buNone/>
            </a:pPr>
            <a:r>
              <a:rPr lang="zh-CN" altLang="en-US" sz="2000" b="1" noProof="1"/>
              <a:t>中票</a:t>
            </a:r>
            <a:r>
              <a:rPr lang="en-US" altLang="zh-CN" sz="2000" b="1" noProof="1"/>
              <a:t>33-2</a:t>
            </a:r>
            <a:r>
              <a:rPr lang="en-US" altLang="zh-CN" sz="2000" noProof="1"/>
              <a:t>  </a:t>
            </a:r>
            <a:r>
              <a:rPr lang="zh-CN" altLang="en-US" sz="2000" noProof="1"/>
              <a:t>将汇票金额的一部分转让的背书或者将汇票金额分别转让给二人以上的背书无效。</a:t>
            </a:r>
          </a:p>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）单纯性  </a:t>
            </a:r>
          </a:p>
          <a:p>
            <a:pPr marL="0" indent="0">
              <a:lnSpc>
                <a:spcPct val="150000"/>
              </a:lnSpc>
              <a:buNone/>
            </a:pPr>
            <a:r>
              <a:rPr lang="zh-CN" altLang="en-US" sz="2000" b="1" noProof="1"/>
              <a:t>中票</a:t>
            </a:r>
            <a:r>
              <a:rPr lang="en-US" altLang="zh-CN" sz="2000" b="1" noProof="1"/>
              <a:t>33-1</a:t>
            </a:r>
            <a:r>
              <a:rPr lang="en-US" altLang="zh-CN" sz="2000" noProof="1"/>
              <a:t> </a:t>
            </a:r>
            <a:r>
              <a:rPr lang="zh-CN" altLang="en-US" sz="2000" noProof="1"/>
              <a:t>背书</a:t>
            </a:r>
            <a:r>
              <a:rPr lang="zh-CN" altLang="en-US" sz="2000" b="1" noProof="1"/>
              <a:t>不得附有条件</a:t>
            </a:r>
            <a:r>
              <a:rPr lang="zh-CN" altLang="en-US" sz="2000" noProof="1"/>
              <a:t>。背书时附有条件的，所附条件不具有汇票上的效力。</a:t>
            </a:r>
          </a:p>
        </p:txBody>
      </p:sp>
      <p:sp>
        <p:nvSpPr>
          <p:cNvPr id="2" name="灯片编号占位符 1">
            <a:extLst>
              <a:ext uri="{FF2B5EF4-FFF2-40B4-BE49-F238E27FC236}">
                <a16:creationId xmlns:a16="http://schemas.microsoft.com/office/drawing/2014/main" id="{5E85F18B-CC8B-48C9-879B-A34AB426A9C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73</a:t>
            </a:fld>
            <a:endParaRPr lang="zh-CN" altLang="en-US" strike="noStrike" noProof="1">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文本占位符 96258"/>
          <p:cNvSpPr>
            <a:spLocks noGrp="1"/>
          </p:cNvSpPr>
          <p:nvPr>
            <p:ph idx="1"/>
          </p:nvPr>
        </p:nvSpPr>
        <p:spPr>
          <a:xfrm>
            <a:off x="495300" y="404664"/>
            <a:ext cx="8915400" cy="6300540"/>
          </a:xfrm>
        </p:spPr>
        <p:txBody>
          <a:bodyPr>
            <a:normAutofit/>
          </a:bodyPr>
          <a:lstStyle/>
          <a:p>
            <a:pPr marL="0" indent="0">
              <a:lnSpc>
                <a:spcPct val="150000"/>
              </a:lnSpc>
              <a:buNone/>
            </a:pPr>
            <a:r>
              <a:rPr lang="en-US" altLang="zh-CN" sz="2400" b="1" noProof="1">
                <a:solidFill>
                  <a:srgbClr val="C00000"/>
                </a:solidFill>
              </a:rPr>
              <a:t>5</a:t>
            </a:r>
            <a:r>
              <a:rPr lang="zh-CN" altLang="en-US" sz="2400" b="1" noProof="1">
                <a:solidFill>
                  <a:srgbClr val="C00000"/>
                </a:solidFill>
              </a:rPr>
              <a:t>、背书的禁止</a:t>
            </a:r>
            <a:endParaRPr lang="zh-CN" altLang="en-US" sz="2400" noProof="1">
              <a:solidFill>
                <a:srgbClr val="C00000"/>
              </a:solidFill>
            </a:endParaRPr>
          </a:p>
          <a:p>
            <a:pPr marL="0" indent="0">
              <a:lnSpc>
                <a:spcPct val="150000"/>
              </a:lnSpc>
              <a:buNone/>
            </a:pPr>
            <a:r>
              <a:rPr lang="zh-CN" altLang="en-US" sz="2000" b="1" noProof="1"/>
              <a:t>（</a:t>
            </a:r>
            <a:r>
              <a:rPr lang="en-US" altLang="zh-CN" sz="2000" b="1" noProof="1"/>
              <a:t>1</a:t>
            </a:r>
            <a:r>
              <a:rPr lang="zh-CN" altLang="en-US" sz="2000" b="1" noProof="1"/>
              <a:t>）当事人记载的禁止</a:t>
            </a:r>
          </a:p>
          <a:p>
            <a:pPr marL="0" indent="0">
              <a:lnSpc>
                <a:spcPct val="150000"/>
              </a:lnSpc>
              <a:buNone/>
            </a:pPr>
            <a:r>
              <a:rPr lang="zh-CN" altLang="en-US" sz="2000" b="1" noProof="1"/>
              <a:t>中票</a:t>
            </a:r>
            <a:r>
              <a:rPr lang="en-US" altLang="zh-CN" sz="2000" b="1" noProof="1"/>
              <a:t>27-2 </a:t>
            </a:r>
            <a:r>
              <a:rPr lang="en-US" altLang="zh-CN" sz="2000" noProof="1"/>
              <a:t> </a:t>
            </a:r>
            <a:r>
              <a:rPr lang="zh-CN" altLang="en-US" sz="2000" noProof="1"/>
              <a:t>出票人在汇票上记载“</a:t>
            </a:r>
            <a:r>
              <a:rPr lang="zh-CN" altLang="en-US" sz="2000" b="1" noProof="1"/>
              <a:t>不得转让</a:t>
            </a:r>
            <a:r>
              <a:rPr lang="zh-CN" altLang="en-US" sz="2000" noProof="1"/>
              <a:t>”字样的，汇票不得转让。 </a:t>
            </a:r>
            <a:endParaRPr lang="zh-CN" altLang="en-US" sz="2000" b="1" noProof="1"/>
          </a:p>
          <a:p>
            <a:pPr marL="0" indent="0">
              <a:lnSpc>
                <a:spcPct val="150000"/>
              </a:lnSpc>
              <a:buNone/>
            </a:pPr>
            <a:r>
              <a:rPr lang="zh-CN" altLang="en-US" sz="2000" b="1" noProof="1"/>
              <a:t>中票</a:t>
            </a:r>
            <a:r>
              <a:rPr lang="en-US" altLang="zh-CN" sz="2000" b="1" noProof="1"/>
              <a:t>34</a:t>
            </a:r>
            <a:r>
              <a:rPr lang="en-US" altLang="zh-CN" sz="2000" noProof="1"/>
              <a:t>  </a:t>
            </a:r>
            <a:r>
              <a:rPr lang="zh-CN" altLang="en-US" sz="2000" noProof="1"/>
              <a:t>背书人在汇票上记载“</a:t>
            </a:r>
            <a:r>
              <a:rPr lang="zh-CN" altLang="en-US" sz="2000" b="1" noProof="1"/>
              <a:t>不得转让</a:t>
            </a:r>
            <a:r>
              <a:rPr lang="zh-CN" altLang="en-US" sz="2000" noProof="1"/>
              <a:t>”字样，其后手再背书转让的，原背书人对后手的被背书人不承担保证责任。</a:t>
            </a:r>
          </a:p>
          <a:p>
            <a:pPr marL="0" indent="0">
              <a:lnSpc>
                <a:spcPct val="150000"/>
              </a:lnSpc>
              <a:buNone/>
            </a:pPr>
            <a:r>
              <a:rPr lang="zh-CN" altLang="en-US" sz="2000" b="1" noProof="1"/>
              <a:t>（</a:t>
            </a:r>
            <a:r>
              <a:rPr lang="en-US" altLang="zh-CN" sz="2000" b="1" noProof="1"/>
              <a:t>2</a:t>
            </a:r>
            <a:r>
              <a:rPr lang="zh-CN" altLang="en-US" sz="2000" b="1" noProof="1"/>
              <a:t>）法定禁止</a:t>
            </a:r>
          </a:p>
          <a:p>
            <a:pPr marL="0" indent="0">
              <a:lnSpc>
                <a:spcPct val="150000"/>
              </a:lnSpc>
              <a:buNone/>
            </a:pPr>
            <a:r>
              <a:rPr lang="zh-CN" altLang="en-US" sz="2000" b="1" noProof="1"/>
              <a:t>中票</a:t>
            </a:r>
            <a:r>
              <a:rPr lang="en-US" altLang="zh-CN" sz="2000" b="1" noProof="1"/>
              <a:t>36</a:t>
            </a:r>
            <a:r>
              <a:rPr lang="en-US" altLang="zh-CN" sz="2000" noProof="1"/>
              <a:t>  </a:t>
            </a:r>
            <a:r>
              <a:rPr lang="zh-CN" altLang="en-US" sz="2000" noProof="1"/>
              <a:t>汇票被拒绝承兑、被拒绝付款或者超过付款提示期限的，不得背书转让；背书转让的，背书人应当承担汇票责任。 </a:t>
            </a:r>
          </a:p>
        </p:txBody>
      </p:sp>
      <p:sp>
        <p:nvSpPr>
          <p:cNvPr id="2" name="灯片编号占位符 1">
            <a:extLst>
              <a:ext uri="{FF2B5EF4-FFF2-40B4-BE49-F238E27FC236}">
                <a16:creationId xmlns:a16="http://schemas.microsoft.com/office/drawing/2014/main" id="{2C9ACEA5-5A2C-406D-98E6-5FF23CE5BBD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74</a:t>
            </a:fld>
            <a:endParaRPr lang="zh-CN" altLang="en-US" strike="noStrike" noProof="1">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文本占位符 95234"/>
          <p:cNvSpPr>
            <a:spLocks noGrp="1"/>
          </p:cNvSpPr>
          <p:nvPr>
            <p:ph idx="1"/>
          </p:nvPr>
        </p:nvSpPr>
        <p:spPr>
          <a:xfrm>
            <a:off x="495300" y="75407"/>
            <a:ext cx="8915400" cy="6863689"/>
          </a:xfrm>
        </p:spPr>
        <p:txBody>
          <a:bodyPr>
            <a:normAutofit/>
          </a:bodyPr>
          <a:lstStyle/>
          <a:p>
            <a:pPr marL="0" indent="0">
              <a:lnSpc>
                <a:spcPct val="150000"/>
              </a:lnSpc>
              <a:buNone/>
            </a:pPr>
            <a:r>
              <a:rPr lang="en-US" altLang="zh-CN" sz="2400" b="1" noProof="1">
                <a:solidFill>
                  <a:srgbClr val="C00000"/>
                </a:solidFill>
              </a:rPr>
              <a:t>6</a:t>
            </a:r>
            <a:r>
              <a:rPr lang="zh-CN" altLang="en-US" sz="2400" b="1" noProof="1">
                <a:solidFill>
                  <a:srgbClr val="C00000"/>
                </a:solidFill>
              </a:rPr>
              <a:t>、背书的连续性</a:t>
            </a:r>
          </a:p>
          <a:p>
            <a:pPr marL="0" indent="0">
              <a:lnSpc>
                <a:spcPct val="150000"/>
              </a:lnSpc>
              <a:buNone/>
            </a:pPr>
            <a:r>
              <a:rPr lang="zh-CN" altLang="en-US" sz="2000" b="1" noProof="1"/>
              <a:t>中票</a:t>
            </a:r>
            <a:r>
              <a:rPr lang="en-US" altLang="zh-CN" sz="2000" b="1" noProof="1"/>
              <a:t>31-2</a:t>
            </a:r>
            <a:r>
              <a:rPr lang="en-US" altLang="zh-CN" sz="2000" noProof="1"/>
              <a:t>  </a:t>
            </a:r>
            <a:r>
              <a:rPr lang="zh-CN" altLang="en-US" sz="2000" noProof="1"/>
              <a:t>前款所称背书连续，是指在票据转让中，</a:t>
            </a:r>
            <a:r>
              <a:rPr lang="zh-CN" altLang="en-US" sz="2000" b="1" noProof="1"/>
              <a:t>转让汇票的背书人与受让汇票的被背书人在汇票上的签章依次前后衔接</a:t>
            </a:r>
            <a:r>
              <a:rPr lang="zh-CN" altLang="en-US" sz="2000" noProof="1"/>
              <a:t>。 </a:t>
            </a:r>
          </a:p>
          <a:p>
            <a:pPr marL="0" indent="0">
              <a:lnSpc>
                <a:spcPct val="150000"/>
              </a:lnSpc>
              <a:buNone/>
            </a:pPr>
            <a:r>
              <a:rPr lang="zh-CN" altLang="en-US" sz="2000" noProof="1">
                <a:latin typeface="楷体" panose="02010609060101010101" pitchFamily="49" charset="-122"/>
                <a:ea typeface="楷体" panose="02010609060101010101" pitchFamily="49" charset="-122"/>
              </a:rPr>
              <a:t>（</a:t>
            </a:r>
            <a:r>
              <a:rPr lang="en-US" altLang="zh-CN" sz="2000" noProof="1">
                <a:latin typeface="楷体" panose="02010609060101010101" pitchFamily="49" charset="-122"/>
                <a:ea typeface="楷体" panose="02010609060101010101" pitchFamily="49" charset="-122"/>
              </a:rPr>
              <a:t>1</a:t>
            </a:r>
            <a:r>
              <a:rPr lang="zh-CN" altLang="en-US" sz="2000" noProof="1">
                <a:latin typeface="楷体" panose="02010609060101010101" pitchFamily="49" charset="-122"/>
                <a:ea typeface="楷体" panose="02010609060101010101" pitchFamily="49" charset="-122"/>
              </a:rPr>
              <a:t>）第一次背书的背书人应为汇票上记载的收款人。  </a:t>
            </a:r>
          </a:p>
          <a:p>
            <a:pPr marL="0" indent="0">
              <a:lnSpc>
                <a:spcPct val="150000"/>
              </a:lnSpc>
              <a:buNone/>
            </a:pPr>
            <a:r>
              <a:rPr lang="zh-CN" altLang="en-US" sz="2000" noProof="1">
                <a:latin typeface="楷体" panose="02010609060101010101" pitchFamily="49" charset="-122"/>
                <a:ea typeface="楷体" panose="02010609060101010101" pitchFamily="49" charset="-122"/>
              </a:rPr>
              <a:t>（</a:t>
            </a:r>
            <a:r>
              <a:rPr lang="en-US" altLang="zh-CN" sz="2000" noProof="1">
                <a:latin typeface="楷体" panose="02010609060101010101" pitchFamily="49" charset="-122"/>
                <a:ea typeface="楷体" panose="02010609060101010101" pitchFamily="49" charset="-122"/>
              </a:rPr>
              <a:t>2</a:t>
            </a:r>
            <a:r>
              <a:rPr lang="zh-CN" altLang="en-US" sz="2000" noProof="1">
                <a:latin typeface="楷体" panose="02010609060101010101" pitchFamily="49" charset="-122"/>
                <a:ea typeface="楷体" panose="02010609060101010101" pitchFamily="49" charset="-122"/>
              </a:rPr>
              <a:t>）从第二次背书开始，每一次的背书人，都应该是上一次背书的被背书人。</a:t>
            </a:r>
          </a:p>
          <a:p>
            <a:pPr marL="0" indent="0">
              <a:lnSpc>
                <a:spcPct val="150000"/>
              </a:lnSpc>
              <a:buNone/>
            </a:pPr>
            <a:r>
              <a:rPr lang="zh-CN" altLang="en-US" sz="2000" noProof="1">
                <a:latin typeface="楷体" panose="02010609060101010101" pitchFamily="49" charset="-122"/>
                <a:ea typeface="楷体" panose="02010609060101010101" pitchFamily="49" charset="-122"/>
              </a:rPr>
              <a:t>（</a:t>
            </a:r>
            <a:r>
              <a:rPr lang="en-US" altLang="zh-CN" sz="2000" noProof="1">
                <a:latin typeface="楷体" panose="02010609060101010101" pitchFamily="49" charset="-122"/>
                <a:ea typeface="楷体" panose="02010609060101010101" pitchFamily="49" charset="-122"/>
              </a:rPr>
              <a:t>3</a:t>
            </a:r>
            <a:r>
              <a:rPr lang="zh-CN" altLang="en-US" sz="2000" noProof="1">
                <a:latin typeface="楷体" panose="02010609060101010101" pitchFamily="49" charset="-122"/>
                <a:ea typeface="楷体" panose="02010609060101010101" pitchFamily="49" charset="-122"/>
              </a:rPr>
              <a:t>）最后的持票人，应该是最后一次背书的被背书人。</a:t>
            </a:r>
            <a:endParaRPr lang="en-US" altLang="zh-CN" sz="2000" noProof="1">
              <a:latin typeface="楷体" panose="02010609060101010101" pitchFamily="49" charset="-122"/>
              <a:ea typeface="楷体" panose="02010609060101010101" pitchFamily="49" charset="-122"/>
            </a:endParaRPr>
          </a:p>
          <a:p>
            <a:pPr marL="0" indent="0">
              <a:lnSpc>
                <a:spcPct val="150000"/>
              </a:lnSpc>
              <a:buNone/>
            </a:pPr>
            <a:r>
              <a:rPr lang="zh-CN" altLang="en-US" sz="2000" b="1" noProof="1">
                <a:latin typeface="楷体" panose="02010609060101010101" pitchFamily="49" charset="-122"/>
                <a:ea typeface="楷体" panose="02010609060101010101" pitchFamily="49" charset="-122"/>
              </a:rPr>
              <a:t>出票人</a:t>
            </a:r>
            <a:r>
              <a:rPr lang="en-US" altLang="zh-CN" sz="2000" b="1" noProof="1">
                <a:latin typeface="楷体" panose="02010609060101010101" pitchFamily="49" charset="-122"/>
                <a:ea typeface="楷体" panose="02010609060101010101" pitchFamily="49" charset="-122"/>
              </a:rPr>
              <a:t>——</a:t>
            </a:r>
            <a:r>
              <a:rPr lang="zh-CN" altLang="en-US" sz="2000" b="1" noProof="1">
                <a:latin typeface="楷体" panose="02010609060101010101" pitchFamily="49" charset="-122"/>
                <a:ea typeface="楷体" panose="02010609060101010101" pitchFamily="49" charset="-122"/>
              </a:rPr>
              <a:t>收款人（第一次被背书人）</a:t>
            </a:r>
            <a:r>
              <a:rPr lang="en-US" altLang="zh-CN" sz="2000" b="1" noProof="1">
                <a:latin typeface="楷体" panose="02010609060101010101" pitchFamily="49" charset="-122"/>
                <a:ea typeface="楷体" panose="02010609060101010101" pitchFamily="49" charset="-122"/>
              </a:rPr>
              <a:t>——</a:t>
            </a:r>
            <a:r>
              <a:rPr lang="zh-CN" altLang="en-US" sz="2000" b="1" noProof="1">
                <a:latin typeface="楷体" panose="02010609060101010101" pitchFamily="49" charset="-122"/>
                <a:ea typeface="楷体" panose="02010609060101010101" pitchFamily="49" charset="-122"/>
              </a:rPr>
              <a:t>收款人（作为第二次背书的背书人）</a:t>
            </a:r>
            <a:r>
              <a:rPr lang="en-US" altLang="zh-CN" sz="2000" b="1" noProof="1">
                <a:latin typeface="楷体" panose="02010609060101010101" pitchFamily="49" charset="-122"/>
                <a:ea typeface="楷体" panose="02010609060101010101" pitchFamily="49" charset="-122"/>
              </a:rPr>
              <a:t>——A</a:t>
            </a:r>
            <a:r>
              <a:rPr lang="zh-CN" altLang="en-US" sz="2000" b="1" noProof="1">
                <a:latin typeface="楷体" panose="02010609060101010101" pitchFamily="49" charset="-122"/>
                <a:ea typeface="楷体" panose="02010609060101010101" pitchFamily="49" charset="-122"/>
              </a:rPr>
              <a:t>（第二次背书的被背书人）</a:t>
            </a:r>
            <a:r>
              <a:rPr lang="en-US" altLang="zh-CN" sz="2000" b="1" noProof="1">
                <a:latin typeface="楷体" panose="02010609060101010101" pitchFamily="49" charset="-122"/>
                <a:ea typeface="楷体" panose="02010609060101010101" pitchFamily="49" charset="-122"/>
              </a:rPr>
              <a:t>——A</a:t>
            </a:r>
            <a:r>
              <a:rPr lang="zh-CN" altLang="en-US" sz="2000" b="1" noProof="1">
                <a:latin typeface="楷体" panose="02010609060101010101" pitchFamily="49" charset="-122"/>
                <a:ea typeface="楷体" panose="02010609060101010101" pitchFamily="49" charset="-122"/>
              </a:rPr>
              <a:t>（第三次背书的背书人）</a:t>
            </a:r>
            <a:r>
              <a:rPr lang="en-US" altLang="zh-CN" sz="2000" b="1" noProof="1">
                <a:latin typeface="楷体" panose="02010609060101010101" pitchFamily="49" charset="-122"/>
                <a:ea typeface="楷体" panose="02010609060101010101" pitchFamily="49" charset="-122"/>
              </a:rPr>
              <a:t>——B</a:t>
            </a:r>
            <a:r>
              <a:rPr lang="zh-CN" altLang="en-US" sz="2000" b="1" noProof="1">
                <a:latin typeface="楷体" panose="02010609060101010101" pitchFamily="49" charset="-122"/>
                <a:ea typeface="楷体" panose="02010609060101010101" pitchFamily="49" charset="-122"/>
              </a:rPr>
              <a:t>（第三次背书的被背书人）</a:t>
            </a:r>
            <a:r>
              <a:rPr lang="en-US" altLang="zh-CN" sz="2000" b="1" noProof="1">
                <a:latin typeface="楷体" panose="02010609060101010101" pitchFamily="49" charset="-122"/>
                <a:ea typeface="楷体" panose="02010609060101010101" pitchFamily="49" charset="-122"/>
              </a:rPr>
              <a:t>——B——C</a:t>
            </a:r>
            <a:r>
              <a:rPr lang="zh-CN" altLang="en-US" sz="2000" b="1" noProof="1">
                <a:latin typeface="楷体" panose="02010609060101010101" pitchFamily="49" charset="-122"/>
                <a:ea typeface="楷体" panose="02010609060101010101" pitchFamily="49" charset="-122"/>
              </a:rPr>
              <a:t>（持票人）</a:t>
            </a:r>
          </a:p>
          <a:p>
            <a:pPr marL="0" indent="0">
              <a:lnSpc>
                <a:spcPct val="150000"/>
              </a:lnSpc>
              <a:buNone/>
            </a:pPr>
            <a:r>
              <a:rPr lang="zh-CN" altLang="en-US" sz="2000" b="1" noProof="1"/>
              <a:t>中票</a:t>
            </a:r>
            <a:r>
              <a:rPr lang="en-US" altLang="zh-CN" sz="2000" b="1" noProof="1"/>
              <a:t>31-1</a:t>
            </a:r>
            <a:r>
              <a:rPr lang="en-US" altLang="zh-CN" sz="2000" noProof="1"/>
              <a:t>  </a:t>
            </a:r>
            <a:r>
              <a:rPr lang="zh-CN" altLang="en-US" sz="2000" noProof="1"/>
              <a:t>以背书转让的汇票，背书应当连续。持票人以背书的连续，证明其汇票权利；非经背书转让，而以其他合法方式取得汇票的，依法举证，证明其汇票权利。</a:t>
            </a:r>
          </a:p>
        </p:txBody>
      </p:sp>
      <p:sp>
        <p:nvSpPr>
          <p:cNvPr id="2" name="灯片编号占位符 1">
            <a:extLst>
              <a:ext uri="{FF2B5EF4-FFF2-40B4-BE49-F238E27FC236}">
                <a16:creationId xmlns:a16="http://schemas.microsoft.com/office/drawing/2014/main" id="{FA05B31A-6330-4BBD-9CFB-17B140900D5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75</a:t>
            </a:fld>
            <a:endParaRPr lang="zh-CN" altLang="en-US" strike="noStrike" noProof="1">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文本占位符 94210"/>
          <p:cNvSpPr>
            <a:spLocks noGrp="1"/>
          </p:cNvSpPr>
          <p:nvPr>
            <p:ph idx="1"/>
          </p:nvPr>
        </p:nvSpPr>
        <p:spPr>
          <a:xfrm>
            <a:off x="350838" y="152797"/>
            <a:ext cx="8915400" cy="6012507"/>
          </a:xfrm>
        </p:spPr>
        <p:txBody>
          <a:bodyPr>
            <a:normAutofit/>
          </a:bodyPr>
          <a:lstStyle/>
          <a:p>
            <a:pPr marL="0" indent="0">
              <a:lnSpc>
                <a:spcPct val="150000"/>
              </a:lnSpc>
              <a:buNone/>
            </a:pPr>
            <a:r>
              <a:rPr lang="zh-CN" altLang="en-US" b="1" noProof="1"/>
              <a:t>四、承兑</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endParaRPr lang="zh-CN" altLang="en-US" sz="2400" noProof="1">
              <a:solidFill>
                <a:srgbClr val="C00000"/>
              </a:solidFill>
            </a:endParaRPr>
          </a:p>
          <a:p>
            <a:pPr marL="0" indent="0">
              <a:lnSpc>
                <a:spcPct val="150000"/>
              </a:lnSpc>
              <a:buNone/>
            </a:pPr>
            <a:r>
              <a:rPr lang="zh-CN" altLang="en-US" sz="2000" b="1" noProof="1"/>
              <a:t>远期汇票</a:t>
            </a:r>
            <a:r>
              <a:rPr lang="zh-CN" altLang="en-US" sz="2000" noProof="1"/>
              <a:t>的付款人在票据上记载有关事项并签章，其后将汇票交付给提示承兑之人，承诺在汇票到期日无条件支付票据金额的票据行为。</a:t>
            </a:r>
            <a:endParaRPr lang="zh-CN" altLang="en-US" sz="2000" b="1" noProof="1"/>
          </a:p>
          <a:p>
            <a:pPr marL="0" indent="0">
              <a:lnSpc>
                <a:spcPct val="150000"/>
              </a:lnSpc>
              <a:buNone/>
            </a:pPr>
            <a:r>
              <a:rPr lang="zh-CN" altLang="en-US" sz="2000" b="1" noProof="1"/>
              <a:t>中票</a:t>
            </a:r>
            <a:r>
              <a:rPr lang="en-US" altLang="zh-CN" sz="2000" b="1" noProof="1"/>
              <a:t>38</a:t>
            </a:r>
            <a:r>
              <a:rPr lang="en-US" altLang="zh-CN" sz="2000" noProof="1"/>
              <a:t>  </a:t>
            </a:r>
            <a:r>
              <a:rPr lang="zh-CN" altLang="en-US" sz="2000" b="1" noProof="1">
                <a:solidFill>
                  <a:srgbClr val="C00000"/>
                </a:solidFill>
              </a:rPr>
              <a:t>承兑</a:t>
            </a:r>
            <a:r>
              <a:rPr lang="zh-CN" altLang="en-US" sz="2000" noProof="1"/>
              <a:t>是指汇票付款人</a:t>
            </a:r>
            <a:r>
              <a:rPr lang="zh-CN" altLang="en-US" sz="2000" b="1" noProof="1"/>
              <a:t>承诺</a:t>
            </a:r>
            <a:r>
              <a:rPr lang="zh-CN" altLang="en-US" sz="2000" noProof="1"/>
              <a:t>在汇票到期日支付汇票金额的票据行为。 </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、我国票据法规定的承兑特性</a:t>
            </a:r>
            <a:endParaRPr lang="zh-CN" altLang="en-US" sz="2400" noProof="1">
              <a:solidFill>
                <a:srgbClr val="C00000"/>
              </a:solidFill>
            </a:endParaRPr>
          </a:p>
          <a:p>
            <a:pPr marL="0" indent="0">
              <a:lnSpc>
                <a:spcPct val="150000"/>
              </a:lnSpc>
              <a:buNone/>
            </a:pPr>
            <a:r>
              <a:rPr lang="zh-CN" altLang="en-US" sz="2000" b="1" noProof="1"/>
              <a:t>（</a:t>
            </a:r>
            <a:r>
              <a:rPr lang="en-US" altLang="zh-CN" sz="2000" b="1" noProof="1"/>
              <a:t>1</a:t>
            </a:r>
            <a:r>
              <a:rPr lang="zh-CN" altLang="en-US" sz="2000" b="1" noProof="1"/>
              <a:t>）不可分性  </a:t>
            </a:r>
            <a:r>
              <a:rPr lang="zh-CN" altLang="en-US" sz="2000" noProof="1"/>
              <a:t>必须就</a:t>
            </a:r>
            <a:r>
              <a:rPr lang="zh-CN" altLang="en-US" sz="2000" u="sng" noProof="1"/>
              <a:t>全部票据金额</a:t>
            </a:r>
            <a:r>
              <a:rPr lang="zh-CN" altLang="en-US" sz="2000" noProof="1"/>
              <a:t>进行承兑。</a:t>
            </a:r>
          </a:p>
          <a:p>
            <a:pPr marL="0" indent="0">
              <a:lnSpc>
                <a:spcPct val="150000"/>
              </a:lnSpc>
              <a:buNone/>
            </a:pPr>
            <a:r>
              <a:rPr lang="zh-CN" altLang="en-US" sz="2000" b="1" noProof="1"/>
              <a:t>（</a:t>
            </a:r>
            <a:r>
              <a:rPr lang="en-US" altLang="zh-CN" sz="2000" b="1" noProof="1"/>
              <a:t>2</a:t>
            </a:r>
            <a:r>
              <a:rPr lang="zh-CN" altLang="en-US" sz="2000" b="1" noProof="1"/>
              <a:t>）单纯性  </a:t>
            </a:r>
            <a:endParaRPr lang="en-US" altLang="zh-CN" sz="2000" b="1" noProof="1"/>
          </a:p>
          <a:p>
            <a:pPr marL="0" indent="0">
              <a:lnSpc>
                <a:spcPct val="150000"/>
              </a:lnSpc>
              <a:buNone/>
            </a:pPr>
            <a:r>
              <a:rPr lang="en-US" altLang="zh-CN" sz="2000" b="1" noProof="1"/>
              <a:t>        </a:t>
            </a:r>
            <a:r>
              <a:rPr lang="zh-CN" altLang="en-US" sz="2000" noProof="1"/>
              <a:t>中票</a:t>
            </a:r>
            <a:r>
              <a:rPr lang="en-US" altLang="zh-CN" sz="2000" noProof="1"/>
              <a:t>43  </a:t>
            </a:r>
            <a:r>
              <a:rPr lang="zh-CN" altLang="en-US" sz="2000" noProof="1"/>
              <a:t>付款人承兑汇票，不得附有条件；</a:t>
            </a:r>
            <a:r>
              <a:rPr lang="zh-CN" altLang="en-US" sz="2000" b="1" noProof="1"/>
              <a:t>承兑附有条件的，视为拒绝承兑。 </a:t>
            </a:r>
          </a:p>
        </p:txBody>
      </p:sp>
      <p:sp>
        <p:nvSpPr>
          <p:cNvPr id="2" name="灯片编号占位符 1">
            <a:extLst>
              <a:ext uri="{FF2B5EF4-FFF2-40B4-BE49-F238E27FC236}">
                <a16:creationId xmlns:a16="http://schemas.microsoft.com/office/drawing/2014/main" id="{61864569-8529-44ED-9B74-E448C3EC023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76</a:t>
            </a:fld>
            <a:endParaRPr lang="zh-CN" altLang="en-US" strike="noStrike" noProof="1">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占位符 93186"/>
          <p:cNvSpPr>
            <a:spLocks noGrp="1"/>
          </p:cNvSpPr>
          <p:nvPr>
            <p:ph idx="1"/>
          </p:nvPr>
        </p:nvSpPr>
        <p:spPr>
          <a:xfrm>
            <a:off x="136240" y="21892"/>
            <a:ext cx="9633520" cy="6739086"/>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、承兑程序</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）提示承兑</a:t>
            </a:r>
          </a:p>
          <a:p>
            <a:pPr marL="0" indent="0">
              <a:lnSpc>
                <a:spcPct val="150000"/>
              </a:lnSpc>
              <a:buNone/>
            </a:pPr>
            <a:r>
              <a:rPr lang="en-US" altLang="zh-CN" sz="2000" b="1" noProof="1"/>
              <a:t>①</a:t>
            </a:r>
            <a:r>
              <a:rPr lang="zh-CN" altLang="en-US" sz="2000" noProof="1"/>
              <a:t>概念</a:t>
            </a:r>
            <a:r>
              <a:rPr lang="zh-CN" altLang="en-US" sz="2000" b="1" noProof="1"/>
              <a:t>  </a:t>
            </a:r>
            <a:endParaRPr lang="en-US" altLang="zh-CN" sz="2000" b="1" noProof="1"/>
          </a:p>
          <a:p>
            <a:pPr marL="0" indent="0">
              <a:lnSpc>
                <a:spcPct val="150000"/>
              </a:lnSpc>
              <a:buNone/>
            </a:pPr>
            <a:r>
              <a:rPr lang="zh-CN" altLang="en-US" sz="2000" b="1" noProof="1"/>
              <a:t>中票</a:t>
            </a:r>
            <a:r>
              <a:rPr lang="en-US" altLang="zh-CN" sz="2000" b="1" noProof="1"/>
              <a:t>39-2 </a:t>
            </a:r>
            <a:r>
              <a:rPr lang="zh-CN" altLang="en-US" sz="2000" b="1" noProof="1">
                <a:solidFill>
                  <a:srgbClr val="C00000"/>
                </a:solidFill>
              </a:rPr>
              <a:t>提示承兑</a:t>
            </a:r>
            <a:r>
              <a:rPr lang="zh-CN" altLang="en-US" sz="2000" noProof="1"/>
              <a:t>是指持票人</a:t>
            </a:r>
            <a:r>
              <a:rPr lang="zh-CN" altLang="en-US" sz="2000" b="1" noProof="1"/>
              <a:t>向付款人出示汇票</a:t>
            </a:r>
            <a:r>
              <a:rPr lang="zh-CN" altLang="en-US" sz="2000" noProof="1"/>
              <a:t>，并</a:t>
            </a:r>
            <a:r>
              <a:rPr lang="zh-CN" altLang="en-US" sz="2000" b="1" noProof="1"/>
              <a:t>要求付款人承诺付款</a:t>
            </a:r>
            <a:r>
              <a:rPr lang="zh-CN" altLang="en-US" sz="2000" noProof="1"/>
              <a:t>的行为。</a:t>
            </a:r>
            <a:endParaRPr lang="zh-CN" altLang="en-US" sz="2000" b="1" noProof="1"/>
          </a:p>
          <a:p>
            <a:pPr marL="0" indent="0">
              <a:lnSpc>
                <a:spcPct val="150000"/>
              </a:lnSpc>
              <a:buNone/>
            </a:pPr>
            <a:r>
              <a:rPr lang="zh-CN" altLang="en-US" sz="2000" b="1" noProof="1"/>
              <a:t>中票</a:t>
            </a:r>
            <a:r>
              <a:rPr lang="en-US" altLang="zh-CN" sz="2000" b="1" noProof="1"/>
              <a:t>39-1 </a:t>
            </a:r>
            <a:r>
              <a:rPr lang="zh-CN" altLang="en-US" sz="2000" noProof="1"/>
              <a:t>定日付款或者出票后定期付款的汇票，持票人</a:t>
            </a:r>
            <a:r>
              <a:rPr lang="zh-CN" altLang="en-US" sz="2000" b="1" u="sng" noProof="1"/>
              <a:t>应当</a:t>
            </a:r>
            <a:r>
              <a:rPr lang="zh-CN" altLang="en-US" sz="2000" noProof="1"/>
              <a:t>在汇票到期日前向付款人提示承兑。 </a:t>
            </a:r>
            <a:r>
              <a:rPr lang="zh-CN" altLang="en-US" sz="1800" noProof="1"/>
              <a:t>（及时行使权利）</a:t>
            </a:r>
            <a:endParaRPr lang="zh-CN" altLang="en-US" sz="1800" b="1" noProof="1"/>
          </a:p>
          <a:p>
            <a:pPr marL="0" indent="0">
              <a:lnSpc>
                <a:spcPct val="150000"/>
              </a:lnSpc>
              <a:buNone/>
            </a:pPr>
            <a:r>
              <a:rPr lang="en-US" altLang="zh-CN" sz="2000" b="1" noProof="1"/>
              <a:t>②</a:t>
            </a:r>
            <a:r>
              <a:rPr lang="zh-CN" altLang="en-US" sz="2000" noProof="1"/>
              <a:t>期间</a:t>
            </a:r>
            <a:r>
              <a:rPr lang="zh-CN" altLang="en-US" sz="2000" b="1" noProof="1"/>
              <a:t>  </a:t>
            </a:r>
            <a:endParaRPr lang="en-US" altLang="zh-CN" sz="2000" b="1" noProof="1"/>
          </a:p>
          <a:p>
            <a:pPr marL="0" indent="0">
              <a:lnSpc>
                <a:spcPct val="150000"/>
              </a:lnSpc>
              <a:buNone/>
            </a:pPr>
            <a:r>
              <a:rPr lang="zh-CN" altLang="en-US" sz="2000" b="1" noProof="1"/>
              <a:t>中票</a:t>
            </a:r>
            <a:r>
              <a:rPr lang="en-US" altLang="zh-CN" sz="2000" b="1" noProof="1"/>
              <a:t>40-1</a:t>
            </a:r>
            <a:r>
              <a:rPr lang="zh-CN" altLang="en-US" sz="2000" noProof="1"/>
              <a:t>见票后定期付款的汇票，持票人</a:t>
            </a:r>
            <a:r>
              <a:rPr lang="zh-CN" altLang="en-US" sz="2000" b="1" u="sng" noProof="1"/>
              <a:t>应当</a:t>
            </a:r>
            <a:r>
              <a:rPr lang="zh-CN" altLang="en-US" sz="2000" noProof="1"/>
              <a:t>自出票日起一个月内向付款人提示承兑。 </a:t>
            </a:r>
          </a:p>
          <a:p>
            <a:pPr marL="0" indent="0">
              <a:lnSpc>
                <a:spcPct val="150000"/>
              </a:lnSpc>
              <a:buNone/>
            </a:pPr>
            <a:r>
              <a:rPr lang="zh-CN" altLang="en-US" sz="2000" b="1" u="sng" noProof="1">
                <a:solidFill>
                  <a:srgbClr val="FF0000"/>
                </a:solidFill>
              </a:rPr>
              <a:t>【</a:t>
            </a:r>
            <a:r>
              <a:rPr lang="zh-CN" altLang="en-US" sz="2000" b="1" u="sng" noProof="1"/>
              <a:t>应当：</a:t>
            </a:r>
            <a:r>
              <a:rPr lang="zh-CN" altLang="en-US" sz="2000" b="1" u="sng" noProof="1">
                <a:solidFill>
                  <a:srgbClr val="FF0000"/>
                </a:solidFill>
              </a:rPr>
              <a:t>实际上并非义务；法律没必要强制。这是持票人的自由。</a:t>
            </a:r>
            <a:r>
              <a:rPr lang="zh-CN" altLang="en-US" sz="2000" b="1" u="sng" noProof="1"/>
              <a:t>40-2 </a:t>
            </a:r>
            <a:r>
              <a:rPr lang="zh-CN" altLang="en-US" sz="2000" b="1" u="sng" noProof="1">
                <a:sym typeface="+mn-ea"/>
              </a:rPr>
              <a:t>不真正义务</a:t>
            </a:r>
            <a:r>
              <a:rPr lang="zh-CN" altLang="en-US" sz="2000" b="1" u="sng" noProof="1">
                <a:solidFill>
                  <a:srgbClr val="FF0000"/>
                </a:solidFill>
              </a:rPr>
              <a:t>】</a:t>
            </a:r>
          </a:p>
          <a:p>
            <a:pPr marL="0" indent="0">
              <a:lnSpc>
                <a:spcPct val="150000"/>
              </a:lnSpc>
              <a:buNone/>
            </a:pPr>
            <a:r>
              <a:rPr lang="en-US" altLang="zh-CN" sz="2000" b="1" noProof="1"/>
              <a:t>③</a:t>
            </a:r>
            <a:r>
              <a:rPr lang="zh-CN" altLang="en-US" sz="2000" noProof="1"/>
              <a:t>例外  </a:t>
            </a:r>
            <a:r>
              <a:rPr lang="zh-CN" altLang="en-US" sz="2000" b="1" noProof="1"/>
              <a:t>中票</a:t>
            </a:r>
            <a:r>
              <a:rPr lang="en-US" altLang="zh-CN" sz="2000" b="1" noProof="1"/>
              <a:t>40-3  </a:t>
            </a:r>
            <a:r>
              <a:rPr lang="zh-CN" altLang="en-US" sz="2000" b="1" noProof="1"/>
              <a:t>见票即付的汇票无需提示承兑</a:t>
            </a:r>
          </a:p>
          <a:p>
            <a:pPr marL="0" indent="0">
              <a:lnSpc>
                <a:spcPct val="150000"/>
              </a:lnSpc>
              <a:buNone/>
            </a:pPr>
            <a:r>
              <a:rPr lang="en-US" altLang="zh-CN" sz="2000" b="1" noProof="1"/>
              <a:t>④</a:t>
            </a:r>
            <a:r>
              <a:rPr lang="zh-CN" altLang="en-US" sz="2000" noProof="1"/>
              <a:t>未提示</a:t>
            </a:r>
            <a:r>
              <a:rPr lang="zh-CN" altLang="en-US" sz="2000" b="1" noProof="1"/>
              <a:t>  中票</a:t>
            </a:r>
            <a:r>
              <a:rPr lang="en-US" altLang="zh-CN" sz="2000" b="1" noProof="1"/>
              <a:t>40-2 </a:t>
            </a:r>
            <a:r>
              <a:rPr lang="zh-CN" altLang="en-US" sz="2000" noProof="1"/>
              <a:t>汇票未按照规定期限提示承兑的，持票人丧失对其前手的追索权。 </a:t>
            </a:r>
          </a:p>
        </p:txBody>
      </p:sp>
      <p:sp>
        <p:nvSpPr>
          <p:cNvPr id="2" name="灯片编号占位符 1">
            <a:extLst>
              <a:ext uri="{FF2B5EF4-FFF2-40B4-BE49-F238E27FC236}">
                <a16:creationId xmlns:a16="http://schemas.microsoft.com/office/drawing/2014/main" id="{29F59C1F-5BB2-4327-B463-052CB519946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77</a:t>
            </a:fld>
            <a:endParaRPr lang="zh-CN" altLang="en-US" strike="noStrike" noProof="1">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文本占位符 92162"/>
          <p:cNvSpPr>
            <a:spLocks noGrp="1"/>
          </p:cNvSpPr>
          <p:nvPr>
            <p:ph idx="1"/>
          </p:nvPr>
        </p:nvSpPr>
        <p:spPr>
          <a:xfrm>
            <a:off x="350838" y="332656"/>
            <a:ext cx="9210674" cy="6811094"/>
          </a:xfrm>
        </p:spPr>
        <p:txBody>
          <a:bodyPr>
            <a:normAutofit/>
          </a:bodyPr>
          <a:lstStyle/>
          <a:p>
            <a:pPr marL="0" indent="0">
              <a:lnSpc>
                <a:spcPct val="8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）付款人审查票据</a:t>
            </a:r>
          </a:p>
          <a:p>
            <a:pPr marL="0" indent="0">
              <a:lnSpc>
                <a:spcPct val="80000"/>
              </a:lnSpc>
              <a:buNone/>
            </a:pPr>
            <a:r>
              <a:rPr lang="zh-CN" altLang="en-US" sz="2000" b="1" noProof="1"/>
              <a:t>中票</a:t>
            </a:r>
            <a:r>
              <a:rPr lang="en-US" altLang="zh-CN" sz="2000" b="1" noProof="1"/>
              <a:t>41</a:t>
            </a:r>
            <a:r>
              <a:rPr lang="en-US" altLang="zh-CN" sz="2000" noProof="1"/>
              <a:t>  </a:t>
            </a:r>
            <a:r>
              <a:rPr lang="zh-CN" altLang="en-US" sz="2000" noProof="1"/>
              <a:t>付款人对向其提示承兑的汇票，应当自收到提示承兑的汇票之日起三日内承兑或者拒绝承兑。 </a:t>
            </a:r>
          </a:p>
          <a:p>
            <a:pPr marL="0" indent="0">
              <a:lnSpc>
                <a:spcPct val="80000"/>
              </a:lnSpc>
              <a:buNone/>
            </a:pPr>
            <a:r>
              <a:rPr lang="zh-CN" altLang="en-US" sz="2000" noProof="1"/>
              <a:t>付款人收到持票人提示承兑的汇票时，应当向持票人</a:t>
            </a:r>
            <a:r>
              <a:rPr lang="zh-CN" altLang="en-US" sz="2000" b="1" noProof="1"/>
              <a:t>签发收到汇票的回单</a:t>
            </a:r>
            <a:r>
              <a:rPr lang="zh-CN" altLang="en-US" sz="2000" noProof="1"/>
              <a:t>。回单上应当记明汇票提示承兑日期并签章。 </a:t>
            </a:r>
            <a:endParaRPr lang="zh-CN" altLang="en-US" sz="2000" b="1" noProof="1"/>
          </a:p>
          <a:p>
            <a:pPr marL="0" indent="0">
              <a:lnSpc>
                <a:spcPct val="8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）付款人承兑</a:t>
            </a:r>
          </a:p>
          <a:p>
            <a:pPr marL="0" indent="0">
              <a:lnSpc>
                <a:spcPct val="80000"/>
              </a:lnSpc>
              <a:buNone/>
            </a:pPr>
            <a:r>
              <a:rPr lang="zh-CN" altLang="en-US" sz="2000" b="1" noProof="1"/>
              <a:t>中票</a:t>
            </a:r>
            <a:r>
              <a:rPr lang="en-US" altLang="zh-CN" sz="2000" b="1" noProof="1"/>
              <a:t>42</a:t>
            </a:r>
            <a:r>
              <a:rPr lang="en-US" altLang="zh-CN" sz="2000" noProof="1"/>
              <a:t>  </a:t>
            </a:r>
            <a:r>
              <a:rPr lang="zh-CN" altLang="en-US" sz="2000" noProof="1"/>
              <a:t>付款人承兑汇票的，应当在汇票正面记载“承兑”字样和承兑日期并签章；见票后定期付款的汇票，应当在承兑时记载付款日期。 </a:t>
            </a:r>
          </a:p>
          <a:p>
            <a:pPr marL="0" indent="0">
              <a:lnSpc>
                <a:spcPct val="80000"/>
              </a:lnSpc>
              <a:buNone/>
            </a:pPr>
            <a:r>
              <a:rPr lang="zh-CN" altLang="en-US" sz="2000" noProof="1"/>
              <a:t>汇票上</a:t>
            </a:r>
            <a:r>
              <a:rPr lang="zh-CN" altLang="en-US" sz="2000" b="1" noProof="1"/>
              <a:t>未记载承兑日期的</a:t>
            </a:r>
            <a:r>
              <a:rPr lang="zh-CN" altLang="en-US" sz="2000" noProof="1"/>
              <a:t>，以前条第一款规定期限的最后一日为承兑日期。 </a:t>
            </a:r>
            <a:endParaRPr lang="zh-CN" altLang="en-US" sz="2000" b="1" noProof="1"/>
          </a:p>
          <a:p>
            <a:pPr marL="0" indent="0">
              <a:lnSpc>
                <a:spcPct val="80000"/>
              </a:lnSpc>
              <a:buNone/>
            </a:pPr>
            <a:r>
              <a:rPr lang="zh-CN" altLang="en-US" sz="2000" b="1" noProof="1">
                <a:solidFill>
                  <a:srgbClr val="0070C0"/>
                </a:solidFill>
              </a:rPr>
              <a:t>（</a:t>
            </a:r>
            <a:r>
              <a:rPr lang="en-US" altLang="zh-CN" sz="2000" b="1" noProof="1">
                <a:solidFill>
                  <a:srgbClr val="0070C0"/>
                </a:solidFill>
              </a:rPr>
              <a:t>4</a:t>
            </a:r>
            <a:r>
              <a:rPr lang="zh-CN" altLang="en-US" sz="2000" b="1" noProof="1">
                <a:solidFill>
                  <a:srgbClr val="0070C0"/>
                </a:solidFill>
              </a:rPr>
              <a:t>）付款人拒绝承兑</a:t>
            </a:r>
          </a:p>
          <a:p>
            <a:pPr marL="0" indent="0">
              <a:lnSpc>
                <a:spcPct val="80000"/>
              </a:lnSpc>
              <a:buNone/>
            </a:pPr>
            <a:r>
              <a:rPr lang="zh-CN" altLang="en-US" sz="2000" b="1" noProof="1">
                <a:solidFill>
                  <a:srgbClr val="0070C0"/>
                </a:solidFill>
              </a:rPr>
              <a:t>（</a:t>
            </a:r>
            <a:r>
              <a:rPr lang="en-US" altLang="zh-CN" sz="2000" b="1" noProof="1">
                <a:solidFill>
                  <a:srgbClr val="0070C0"/>
                </a:solidFill>
              </a:rPr>
              <a:t>5</a:t>
            </a:r>
            <a:r>
              <a:rPr lang="zh-CN" altLang="en-US" sz="2000" b="1" noProof="1">
                <a:solidFill>
                  <a:srgbClr val="0070C0"/>
                </a:solidFill>
              </a:rPr>
              <a:t>）承兑效力  </a:t>
            </a:r>
          </a:p>
          <a:p>
            <a:pPr marL="0" indent="0">
              <a:lnSpc>
                <a:spcPct val="80000"/>
              </a:lnSpc>
              <a:buNone/>
            </a:pPr>
            <a:r>
              <a:rPr lang="en-US" altLang="zh-CN" sz="2000" noProof="1"/>
              <a:t>①</a:t>
            </a:r>
            <a:r>
              <a:rPr lang="zh-CN" altLang="en-US" sz="2000" noProof="1"/>
              <a:t>应付付款责任  </a:t>
            </a:r>
            <a:endParaRPr lang="en-US" altLang="zh-CN" sz="2000" noProof="1"/>
          </a:p>
          <a:p>
            <a:pPr marL="0" indent="0">
              <a:lnSpc>
                <a:spcPct val="80000"/>
              </a:lnSpc>
              <a:buNone/>
            </a:pPr>
            <a:r>
              <a:rPr lang="zh-CN" altLang="en-US" sz="2000" b="1" noProof="1"/>
              <a:t>中票</a:t>
            </a:r>
            <a:r>
              <a:rPr lang="en-US" altLang="zh-CN" sz="2000" b="1" noProof="1"/>
              <a:t>44</a:t>
            </a:r>
            <a:r>
              <a:rPr lang="en-US" altLang="zh-CN" sz="2000" noProof="1"/>
              <a:t>  </a:t>
            </a:r>
            <a:r>
              <a:rPr lang="zh-CN" altLang="en-US" sz="2000" noProof="1"/>
              <a:t>付款人承兑汇票后，应当承担到期付款的责任。 </a:t>
            </a:r>
            <a:r>
              <a:rPr lang="en-US" altLang="zh-CN" sz="2000" noProof="1"/>
              <a:t>——</a:t>
            </a:r>
            <a:r>
              <a:rPr lang="zh-CN" altLang="en-US" sz="2000" noProof="1"/>
              <a:t>一旦承兑必须付款</a:t>
            </a:r>
          </a:p>
          <a:p>
            <a:pPr marL="0" indent="0">
              <a:lnSpc>
                <a:spcPct val="80000"/>
              </a:lnSpc>
              <a:buNone/>
            </a:pPr>
            <a:r>
              <a:rPr lang="en-US" altLang="zh-CN" sz="2000" noProof="1"/>
              <a:t>②</a:t>
            </a:r>
            <a:r>
              <a:rPr lang="zh-CN" altLang="en-US" sz="2000" noProof="1"/>
              <a:t>原出票人亦得直接请求支付  惟承兑人与出票人间有抗辩事由者，得抗辩之。 </a:t>
            </a:r>
          </a:p>
        </p:txBody>
      </p:sp>
      <p:sp>
        <p:nvSpPr>
          <p:cNvPr id="2" name="灯片编号占位符 1">
            <a:extLst>
              <a:ext uri="{FF2B5EF4-FFF2-40B4-BE49-F238E27FC236}">
                <a16:creationId xmlns:a16="http://schemas.microsoft.com/office/drawing/2014/main" id="{1FD190DF-2130-4C8E-BE10-9C7E88418CAB}"/>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78</a:t>
            </a:fld>
            <a:endParaRPr lang="zh-CN" altLang="en-US" strike="noStrike" noProof="1">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文本占位符 91138"/>
          <p:cNvSpPr>
            <a:spLocks noGrp="1"/>
          </p:cNvSpPr>
          <p:nvPr>
            <p:ph idx="1"/>
          </p:nvPr>
        </p:nvSpPr>
        <p:spPr>
          <a:xfrm>
            <a:off x="495300" y="152797"/>
            <a:ext cx="8915400" cy="6708908"/>
          </a:xfrm>
        </p:spPr>
        <p:txBody>
          <a:bodyPr>
            <a:normAutofit/>
          </a:bodyPr>
          <a:lstStyle/>
          <a:p>
            <a:pPr marL="0" indent="0">
              <a:lnSpc>
                <a:spcPct val="150000"/>
              </a:lnSpc>
              <a:buNone/>
            </a:pPr>
            <a:r>
              <a:rPr lang="zh-CN" altLang="en-US" b="1" noProof="1"/>
              <a:t>五、保证</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r>
              <a:rPr lang="zh-CN" altLang="en-US" sz="2400" noProof="1">
                <a:solidFill>
                  <a:srgbClr val="C00000"/>
                </a:solidFill>
              </a:rPr>
              <a:t>  </a:t>
            </a:r>
            <a:endParaRPr lang="en-US" altLang="zh-CN" sz="2400" noProof="1">
              <a:solidFill>
                <a:srgbClr val="C00000"/>
              </a:solidFill>
            </a:endParaRPr>
          </a:p>
          <a:p>
            <a:pPr marL="0" indent="0">
              <a:lnSpc>
                <a:spcPct val="150000"/>
              </a:lnSpc>
              <a:buNone/>
            </a:pPr>
            <a:r>
              <a:rPr lang="zh-CN" altLang="en-US" sz="2000" noProof="1"/>
              <a:t>票据保证，乃票据债务人意外之第三人，以担保特定票据债务人履行票据债务为目的，而在票据上所谓之附属票据行为。</a:t>
            </a:r>
            <a:endParaRPr lang="zh-CN" altLang="en-US" sz="2000" b="1" noProof="1"/>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附属性</a:t>
            </a:r>
            <a:r>
              <a:rPr lang="zh-CN" altLang="en-US" sz="2000" b="1" noProof="1"/>
              <a:t>  </a:t>
            </a:r>
            <a:r>
              <a:rPr lang="zh-CN" altLang="en-US" sz="2000" noProof="1"/>
              <a:t>与被保证人负同一责任：不仅在种类及数量上应完全相同，在性质上及时效上亦应完全相同，故通称之为“票据保证之从属性”。</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b="1" noProof="1">
                <a:solidFill>
                  <a:srgbClr val="C00000"/>
                </a:solidFill>
              </a:rPr>
              <a:t>独立性</a:t>
            </a:r>
            <a:r>
              <a:rPr lang="zh-CN" altLang="en-US" sz="2000" b="1" noProof="1"/>
              <a:t>  </a:t>
            </a:r>
            <a:r>
              <a:rPr lang="zh-CN" altLang="en-US" sz="2000" noProof="1"/>
              <a:t>被保证人之债务纵为无效，保证人仍负担其义务；但被保证之债务，因方式之欠缺而无效者，不在此限。</a:t>
            </a:r>
            <a:r>
              <a:rPr lang="en-US" altLang="zh-CN" sz="2000" noProof="1"/>
              <a:t>(</a:t>
            </a:r>
            <a:r>
              <a:rPr lang="zh-CN" altLang="en-US" sz="2000" noProof="1"/>
              <a:t>台湾票据法</a:t>
            </a:r>
            <a:r>
              <a:rPr lang="en-US" altLang="zh-CN" sz="2000" noProof="1"/>
              <a:t>61-2)</a:t>
            </a:r>
            <a:endParaRPr lang="en-US" altLang="zh-CN"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、记载事项</a:t>
            </a:r>
            <a:r>
              <a:rPr lang="zh-CN" altLang="en-US" sz="2400" noProof="1">
                <a:solidFill>
                  <a:srgbClr val="C00000"/>
                </a:solidFill>
              </a:rPr>
              <a:t>  </a:t>
            </a:r>
            <a:endParaRPr lang="en-US" altLang="zh-CN" sz="2400" noProof="1">
              <a:solidFill>
                <a:srgbClr val="C00000"/>
              </a:solidFill>
            </a:endParaRPr>
          </a:p>
          <a:p>
            <a:pPr marL="0" indent="0">
              <a:lnSpc>
                <a:spcPct val="150000"/>
              </a:lnSpc>
              <a:buNone/>
            </a:pPr>
            <a:r>
              <a:rPr lang="zh-CN" altLang="en-US" sz="2000" b="1" noProof="1"/>
              <a:t>中票</a:t>
            </a:r>
            <a:r>
              <a:rPr lang="en-US" altLang="zh-CN" sz="2000" b="1" noProof="1"/>
              <a:t>46 </a:t>
            </a:r>
            <a:r>
              <a:rPr lang="en-US" altLang="zh-CN" sz="2000" noProof="1"/>
              <a:t> </a:t>
            </a:r>
            <a:r>
              <a:rPr lang="zh-CN" altLang="en-US" sz="2000" noProof="1"/>
              <a:t>保证人必须在汇票或者粘单上记载下列事项：（一）表明“保证”的字样；（二）保证人名称和住所；（三）被保证人的名称；（四）保证日期；（五）保证人签章。</a:t>
            </a:r>
          </a:p>
        </p:txBody>
      </p:sp>
      <p:sp>
        <p:nvSpPr>
          <p:cNvPr id="2" name="灯片编号占位符 1">
            <a:extLst>
              <a:ext uri="{FF2B5EF4-FFF2-40B4-BE49-F238E27FC236}">
                <a16:creationId xmlns:a16="http://schemas.microsoft.com/office/drawing/2014/main" id="{94B8EA54-12B2-4E1E-B741-74CDA98CFCB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79</a:t>
            </a:fld>
            <a:endParaRPr lang="zh-CN" altLang="en-US" strike="noStrike" noProof="1">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占位符 35842"/>
          <p:cNvSpPr>
            <a:spLocks noGrp="1"/>
          </p:cNvSpPr>
          <p:nvPr>
            <p:ph idx="1"/>
          </p:nvPr>
        </p:nvSpPr>
        <p:spPr>
          <a:xfrm>
            <a:off x="338800" y="152798"/>
            <a:ext cx="9567202" cy="6629797"/>
          </a:xfrm>
        </p:spPr>
        <p:txBody>
          <a:bodyPr>
            <a:normAutofit/>
          </a:bodyPr>
          <a:lstStyle/>
          <a:p>
            <a:pPr marL="0" indent="0">
              <a:lnSpc>
                <a:spcPct val="150000"/>
              </a:lnSpc>
              <a:buNone/>
            </a:pPr>
            <a:r>
              <a:rPr lang="en-US" altLang="zh-CN" sz="2400" b="1" noProof="1">
                <a:solidFill>
                  <a:srgbClr val="C00000"/>
                </a:solidFill>
              </a:rPr>
              <a:t>6</a:t>
            </a:r>
            <a:r>
              <a:rPr lang="zh-CN" altLang="en-US" sz="2400" b="1" noProof="1">
                <a:solidFill>
                  <a:srgbClr val="C00000"/>
                </a:solidFill>
              </a:rPr>
              <a:t>、票据的历史</a:t>
            </a:r>
          </a:p>
          <a:p>
            <a:pPr marL="0" indent="0">
              <a:lnSpc>
                <a:spcPct val="150000"/>
              </a:lnSpc>
              <a:buNone/>
            </a:pPr>
            <a:r>
              <a:rPr lang="zh-CN" altLang="en-US" sz="2000" b="1" noProof="1"/>
              <a:t>（１）中国</a:t>
            </a:r>
          </a:p>
          <a:p>
            <a:pPr marL="0" indent="0">
              <a:lnSpc>
                <a:spcPct val="150000"/>
              </a:lnSpc>
              <a:buNone/>
            </a:pPr>
            <a:r>
              <a:rPr lang="zh-CN" altLang="en-US" sz="2000" b="1" noProof="1"/>
              <a:t>唐</a:t>
            </a:r>
            <a:r>
              <a:rPr lang="zh-CN" altLang="en-US" sz="2000" noProof="1"/>
              <a:t>：飞钱（汇票、合券取现）             </a:t>
            </a:r>
            <a:endParaRPr lang="zh-CN" altLang="en-US" sz="2000" b="1" noProof="1"/>
          </a:p>
          <a:p>
            <a:pPr marL="0" indent="0">
              <a:lnSpc>
                <a:spcPct val="150000"/>
              </a:lnSpc>
              <a:buNone/>
            </a:pPr>
            <a:r>
              <a:rPr lang="zh-CN" altLang="en-US" sz="2000" b="1" noProof="1"/>
              <a:t>宋</a:t>
            </a:r>
            <a:r>
              <a:rPr lang="zh-CN" altLang="en-US" sz="2000" noProof="1"/>
              <a:t>：便钱（见票即付汇票）、交子（本票）</a:t>
            </a:r>
            <a:endParaRPr lang="zh-CN" altLang="en-US" sz="2000" b="1" noProof="1"/>
          </a:p>
          <a:p>
            <a:pPr marL="0" indent="0">
              <a:lnSpc>
                <a:spcPct val="150000"/>
              </a:lnSpc>
              <a:buNone/>
            </a:pPr>
            <a:r>
              <a:rPr lang="zh-CN" altLang="en-US" sz="2000" b="1" noProof="1"/>
              <a:t>明清</a:t>
            </a:r>
            <a:r>
              <a:rPr lang="zh-CN" altLang="en-US" sz="2000" noProof="1"/>
              <a:t>：钱庄、票号、银号（类似汇票和本票）</a:t>
            </a:r>
            <a:endParaRPr lang="zh-CN" altLang="en-US" sz="2000" b="1" noProof="1"/>
          </a:p>
          <a:p>
            <a:pPr marL="0" indent="0">
              <a:lnSpc>
                <a:spcPct val="150000"/>
              </a:lnSpc>
              <a:buNone/>
            </a:pPr>
            <a:r>
              <a:rPr lang="zh-CN" altLang="en-US" sz="2000" b="1" noProof="1"/>
              <a:t>现今</a:t>
            </a:r>
            <a:r>
              <a:rPr lang="zh-CN" altLang="en-US" sz="2000" noProof="1"/>
              <a:t>：</a:t>
            </a:r>
          </a:p>
          <a:p>
            <a:pPr marL="0" indent="0">
              <a:lnSpc>
                <a:spcPct val="150000"/>
              </a:lnSpc>
              <a:buNone/>
            </a:pPr>
            <a:r>
              <a:rPr lang="zh-CN" altLang="en-US" sz="2000" noProof="1"/>
              <a:t>汇票（银行汇票ｖ商业汇票，包括银行承兑汇票和商业承兑汇票）</a:t>
            </a:r>
            <a:r>
              <a:rPr lang="zh-CN" altLang="en-US" sz="2000" b="1" u="sng" noProof="1">
                <a:solidFill>
                  <a:srgbClr val="FF0000"/>
                </a:solidFill>
              </a:rPr>
              <a:t>--个人不能用，</a:t>
            </a:r>
            <a:r>
              <a:rPr lang="en-US" altLang="zh-CN" sz="2000" b="1" u="sng" noProof="1">
                <a:solidFill>
                  <a:srgbClr val="FF0000"/>
                </a:solidFill>
              </a:rPr>
              <a:t>why</a:t>
            </a:r>
            <a:r>
              <a:rPr lang="zh-CN" altLang="en-US" sz="2000" b="1" u="sng" noProof="1">
                <a:solidFill>
                  <a:srgbClr val="FF0000"/>
                </a:solidFill>
              </a:rPr>
              <a:t>？缺少正当性</a:t>
            </a:r>
            <a:endParaRPr lang="zh-CN" altLang="en-US" sz="2000" noProof="1"/>
          </a:p>
          <a:p>
            <a:pPr marL="0" indent="0">
              <a:lnSpc>
                <a:spcPct val="150000"/>
              </a:lnSpc>
              <a:buNone/>
            </a:pPr>
            <a:r>
              <a:rPr lang="zh-CN" altLang="en-US" sz="2000" noProof="1"/>
              <a:t>本票：银行本票（限于见票即付）</a:t>
            </a:r>
            <a:r>
              <a:rPr lang="zh-CN" altLang="en-US" sz="2000" b="1" u="sng" noProof="1">
                <a:solidFill>
                  <a:srgbClr val="FF0000"/>
                </a:solidFill>
              </a:rPr>
              <a:t>--企业不能用，个人不能用，</a:t>
            </a:r>
            <a:r>
              <a:rPr lang="en-US" altLang="zh-CN" sz="2000" b="1" u="sng" noProof="1">
                <a:solidFill>
                  <a:srgbClr val="FF0000"/>
                </a:solidFill>
                <a:sym typeface="+mn-ea"/>
              </a:rPr>
              <a:t>why</a:t>
            </a:r>
            <a:r>
              <a:rPr lang="zh-CN" altLang="en-US" sz="2000" b="1" u="sng" noProof="1">
                <a:solidFill>
                  <a:srgbClr val="FF0000"/>
                </a:solidFill>
                <a:sym typeface="+mn-ea"/>
              </a:rPr>
              <a:t>？</a:t>
            </a:r>
            <a:r>
              <a:rPr lang="zh-CN" altLang="en-US" sz="2000" b="1" u="sng" noProof="1">
                <a:solidFill>
                  <a:srgbClr val="FF0000"/>
                </a:solidFill>
              </a:rPr>
              <a:t>缺少正当性</a:t>
            </a:r>
            <a:endParaRPr lang="zh-CN" altLang="en-US" sz="2000" noProof="1"/>
          </a:p>
          <a:p>
            <a:pPr marL="0" indent="0">
              <a:lnSpc>
                <a:spcPct val="150000"/>
              </a:lnSpc>
              <a:buNone/>
            </a:pPr>
            <a:r>
              <a:rPr lang="zh-CN" altLang="en-US" sz="2000" noProof="1"/>
              <a:t>支票：普通支票、现金支票、转账支票</a:t>
            </a:r>
            <a:endParaRPr lang="zh-CN" altLang="en-US" sz="2000" b="1" noProof="1"/>
          </a:p>
          <a:p>
            <a:pPr marL="0" indent="0">
              <a:lnSpc>
                <a:spcPct val="150000"/>
              </a:lnSpc>
              <a:buNone/>
            </a:pPr>
            <a:r>
              <a:rPr lang="zh-CN" altLang="en-US" sz="2000" b="1" noProof="1"/>
              <a:t>（２）欧美</a:t>
            </a:r>
            <a:r>
              <a:rPr lang="zh-CN" altLang="en-US" sz="2000" noProof="1"/>
              <a:t>：</a:t>
            </a:r>
            <a:r>
              <a:rPr lang="en-US" altLang="zh-CN" sz="2000" noProof="1"/>
              <a:t>12-19</a:t>
            </a:r>
            <a:r>
              <a:rPr lang="zh-CN" altLang="en-US" sz="2000" noProof="1"/>
              <a:t>世纪意大利、法国、德国、英国</a:t>
            </a:r>
          </a:p>
        </p:txBody>
      </p:sp>
      <p:sp>
        <p:nvSpPr>
          <p:cNvPr id="2" name="灯片编号占位符 1">
            <a:extLst>
              <a:ext uri="{FF2B5EF4-FFF2-40B4-BE49-F238E27FC236}">
                <a16:creationId xmlns:a16="http://schemas.microsoft.com/office/drawing/2014/main" id="{30705D5D-5530-4AC6-8162-BE06F7C99BB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a:t>
            </a:fld>
            <a:endParaRPr lang="zh-CN" altLang="en-US" strike="noStrike" noProof="1">
              <a:latin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占位符 90114"/>
          <p:cNvSpPr>
            <a:spLocks noGrp="1"/>
          </p:cNvSpPr>
          <p:nvPr>
            <p:ph idx="1"/>
          </p:nvPr>
        </p:nvSpPr>
        <p:spPr>
          <a:xfrm>
            <a:off x="495300" y="236206"/>
            <a:ext cx="8915400" cy="6385587"/>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、具体内容</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保证对象  中票</a:t>
            </a:r>
            <a:r>
              <a:rPr lang="en-US" altLang="zh-CN" sz="2000" noProof="1"/>
              <a:t>45-1  </a:t>
            </a:r>
            <a:r>
              <a:rPr lang="zh-CN" altLang="en-US" sz="2000" noProof="1"/>
              <a:t>汇票的债务可以由保证人承担保证责任。</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保证人  中票</a:t>
            </a:r>
            <a:r>
              <a:rPr lang="en-US" altLang="zh-CN" sz="2000" noProof="1"/>
              <a:t>45-2  </a:t>
            </a:r>
            <a:r>
              <a:rPr lang="zh-CN" altLang="en-US" sz="2000" noProof="1"/>
              <a:t>保证人由汇票债务人以外的他人担当。 </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a:t>
            </a:r>
            <a:r>
              <a:rPr lang="zh-CN" altLang="en-US" sz="2000" noProof="1"/>
              <a:t>被保证人  中票</a:t>
            </a:r>
            <a:r>
              <a:rPr lang="en-US" altLang="zh-CN" sz="2000" noProof="1"/>
              <a:t>47-1  </a:t>
            </a:r>
            <a:r>
              <a:rPr lang="zh-CN" altLang="en-US" sz="2000" noProof="1"/>
              <a:t>保证人在汇票或者粘单上未记载前条第（三）项的，已承兑的汇票，承兑人为被保证人；未承兑的汇票，出票人为被保证人。 </a:t>
            </a:r>
            <a:endParaRPr lang="zh-CN" altLang="en-US" sz="2000" b="1" noProof="1"/>
          </a:p>
          <a:p>
            <a:pPr marL="0" indent="0">
              <a:lnSpc>
                <a:spcPct val="150000"/>
              </a:lnSpc>
              <a:buNone/>
            </a:pPr>
            <a:r>
              <a:rPr lang="zh-CN" altLang="en-US" sz="2000" b="1" noProof="1"/>
              <a:t>（</a:t>
            </a:r>
            <a:r>
              <a:rPr lang="en-US" altLang="zh-CN" sz="2000" b="1" noProof="1"/>
              <a:t>4</a:t>
            </a:r>
            <a:r>
              <a:rPr lang="zh-CN" altLang="en-US" sz="2000" b="1" noProof="1"/>
              <a:t>）</a:t>
            </a:r>
            <a:r>
              <a:rPr lang="zh-CN" altLang="en-US" sz="2000" noProof="1"/>
              <a:t>保证日期  中票</a:t>
            </a:r>
            <a:r>
              <a:rPr lang="en-US" altLang="zh-CN" sz="2000" noProof="1"/>
              <a:t>47-2  </a:t>
            </a:r>
            <a:r>
              <a:rPr lang="zh-CN" altLang="en-US" sz="2000" noProof="1"/>
              <a:t>保证人在汇票或者粘单上未记载前条第（四）项的，出票日期为保证日期。 </a:t>
            </a:r>
          </a:p>
        </p:txBody>
      </p:sp>
      <p:sp>
        <p:nvSpPr>
          <p:cNvPr id="2" name="灯片编号占位符 1">
            <a:extLst>
              <a:ext uri="{FF2B5EF4-FFF2-40B4-BE49-F238E27FC236}">
                <a16:creationId xmlns:a16="http://schemas.microsoft.com/office/drawing/2014/main" id="{5709FFCC-D8D5-4F68-B9F5-E79E70C9B864}"/>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80</a:t>
            </a:fld>
            <a:endParaRPr lang="zh-CN" altLang="en-US" strike="noStrike" noProof="1">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文本占位符 89090"/>
          <p:cNvSpPr>
            <a:spLocks noGrp="1"/>
          </p:cNvSpPr>
          <p:nvPr>
            <p:ph idx="1"/>
          </p:nvPr>
        </p:nvSpPr>
        <p:spPr>
          <a:xfrm>
            <a:off x="495300" y="-3704"/>
            <a:ext cx="8915400" cy="6786298"/>
          </a:xfrm>
        </p:spPr>
        <p:txBody>
          <a:bodyPr>
            <a:normAutofit fontScale="92500" lnSpcReduction="10000"/>
          </a:bodyPr>
          <a:lstStyle/>
          <a:p>
            <a:pPr marL="0" indent="0">
              <a:lnSpc>
                <a:spcPct val="150000"/>
              </a:lnSpc>
              <a:buNone/>
            </a:pPr>
            <a:r>
              <a:rPr lang="en-US" altLang="zh-CN" sz="2400" b="1" noProof="1">
                <a:solidFill>
                  <a:srgbClr val="C00000"/>
                </a:solidFill>
              </a:rPr>
              <a:t>4</a:t>
            </a:r>
            <a:r>
              <a:rPr lang="zh-CN" altLang="en-US" sz="2400" b="1" noProof="1">
                <a:solidFill>
                  <a:srgbClr val="C00000"/>
                </a:solidFill>
              </a:rPr>
              <a:t>、保证效力</a:t>
            </a:r>
          </a:p>
          <a:p>
            <a:pPr marL="0" indent="0">
              <a:lnSpc>
                <a:spcPct val="150000"/>
              </a:lnSpc>
              <a:buNone/>
            </a:pPr>
            <a:r>
              <a:rPr lang="zh-CN" altLang="en-US" sz="2000" b="1" noProof="1"/>
              <a:t>（</a:t>
            </a:r>
            <a:r>
              <a:rPr lang="en-US" altLang="zh-CN" sz="2000" b="1" noProof="1"/>
              <a:t>1</a:t>
            </a:r>
            <a:r>
              <a:rPr lang="zh-CN" altLang="en-US" sz="2000" b="1" noProof="1"/>
              <a:t>）附条件无影响  </a:t>
            </a:r>
            <a:r>
              <a:rPr lang="en-US" altLang="zh-CN" sz="2000" b="1" noProof="1"/>
              <a:t>——</a:t>
            </a:r>
            <a:r>
              <a:rPr lang="zh-CN" altLang="en-US" sz="2000" b="1" noProof="1"/>
              <a:t>写没写条件都要保证</a:t>
            </a:r>
            <a:endParaRPr lang="en-US" altLang="zh-CN" sz="2000" b="1" noProof="1"/>
          </a:p>
          <a:p>
            <a:pPr marL="0" indent="0">
              <a:lnSpc>
                <a:spcPct val="150000"/>
              </a:lnSpc>
              <a:buNone/>
            </a:pPr>
            <a:r>
              <a:rPr lang="en-US" altLang="zh-CN" sz="2000" noProof="1"/>
              <a:t>         </a:t>
            </a:r>
            <a:r>
              <a:rPr lang="zh-CN" altLang="en-US" sz="2000" noProof="1"/>
              <a:t>中票</a:t>
            </a:r>
            <a:r>
              <a:rPr lang="en-US" altLang="zh-CN" sz="2000" noProof="1"/>
              <a:t>48  </a:t>
            </a:r>
            <a:r>
              <a:rPr lang="zh-CN" altLang="en-US" sz="2000" noProof="1"/>
              <a:t>保证不得附有条件；附有条件的，不影响对汇票的保证责任。 </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）连带责任</a:t>
            </a:r>
            <a:r>
              <a:rPr lang="zh-CN" altLang="en-US" sz="2000" noProof="1"/>
              <a:t>  </a:t>
            </a:r>
            <a:endParaRPr lang="en-US" altLang="zh-CN" sz="2000" noProof="1"/>
          </a:p>
          <a:p>
            <a:pPr marL="0" indent="0">
              <a:lnSpc>
                <a:spcPct val="150000"/>
              </a:lnSpc>
              <a:buNone/>
            </a:pPr>
            <a:r>
              <a:rPr lang="zh-CN" altLang="en-US" sz="2000" noProof="1"/>
              <a:t>中票</a:t>
            </a:r>
            <a:r>
              <a:rPr lang="en-US" altLang="zh-CN" sz="2000" noProof="1"/>
              <a:t>50  </a:t>
            </a:r>
            <a:r>
              <a:rPr lang="zh-CN" altLang="en-US" sz="2000" noProof="1"/>
              <a:t>被保证的汇票，保证人应当与被保证人对持票人承担连带责任。汇票到期后得不到付款的，持票人有权向保证人请求付款，保证人应当足额付款。 </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）共同保证  </a:t>
            </a:r>
            <a:endParaRPr lang="en-US" altLang="zh-CN" sz="2000" b="1" noProof="1"/>
          </a:p>
          <a:p>
            <a:pPr marL="0" indent="0">
              <a:lnSpc>
                <a:spcPct val="150000"/>
              </a:lnSpc>
              <a:buNone/>
            </a:pPr>
            <a:r>
              <a:rPr lang="zh-CN" altLang="en-US" sz="2000" noProof="1"/>
              <a:t>中票</a:t>
            </a:r>
            <a:r>
              <a:rPr lang="en-US" altLang="zh-CN" sz="2000" noProof="1"/>
              <a:t>51  </a:t>
            </a:r>
            <a:r>
              <a:rPr lang="zh-CN" altLang="en-US" sz="2000" noProof="1"/>
              <a:t>保证人为二人以上的，保证人之间承担连带责任。 </a:t>
            </a:r>
            <a:endParaRPr lang="zh-CN" altLang="en-US" sz="2000" b="1" noProof="1"/>
          </a:p>
          <a:p>
            <a:pPr marL="0" indent="0">
              <a:lnSpc>
                <a:spcPct val="150000"/>
              </a:lnSpc>
              <a:buNone/>
            </a:pPr>
            <a:r>
              <a:rPr lang="zh-CN" altLang="en-US" sz="2000" b="1" noProof="1"/>
              <a:t>（</a:t>
            </a:r>
            <a:r>
              <a:rPr lang="en-US" altLang="zh-CN" sz="2000" b="1" noProof="1"/>
              <a:t>4</a:t>
            </a:r>
            <a:r>
              <a:rPr lang="zh-CN" altLang="en-US" sz="2000" b="1" noProof="1"/>
              <a:t>）保证责任的例外  </a:t>
            </a:r>
            <a:endParaRPr lang="en-US" altLang="zh-CN" sz="2000" b="1" noProof="1"/>
          </a:p>
          <a:p>
            <a:pPr marL="0" indent="0">
              <a:lnSpc>
                <a:spcPct val="150000"/>
              </a:lnSpc>
              <a:buNone/>
            </a:pPr>
            <a:r>
              <a:rPr lang="zh-CN" altLang="en-US" sz="2000" noProof="1"/>
              <a:t>中票</a:t>
            </a:r>
            <a:r>
              <a:rPr lang="en-US" altLang="zh-CN" sz="2000" noProof="1"/>
              <a:t>49  </a:t>
            </a:r>
            <a:r>
              <a:rPr lang="zh-CN" altLang="en-US" sz="2000" noProof="1"/>
              <a:t>保证人对合法取得汇票的持票人所享有的汇票权利，承担保证责任。但是，被保证人的债务因汇票记载事项欠缺而无效的除外。 </a:t>
            </a:r>
            <a:endParaRPr lang="zh-CN" altLang="en-US" sz="2000" b="1" noProof="1"/>
          </a:p>
          <a:p>
            <a:pPr marL="0" indent="0">
              <a:lnSpc>
                <a:spcPct val="150000"/>
              </a:lnSpc>
              <a:buNone/>
            </a:pPr>
            <a:r>
              <a:rPr lang="zh-CN" altLang="en-US" sz="2000" b="1" noProof="1"/>
              <a:t>  </a:t>
            </a:r>
            <a:r>
              <a:rPr lang="en-US" altLang="zh-CN" sz="2000" b="1" noProof="1"/>
              <a:t>(5)</a:t>
            </a:r>
            <a:r>
              <a:rPr lang="zh-CN" altLang="en-US" sz="2000" b="1" noProof="1"/>
              <a:t>追索权 </a:t>
            </a:r>
            <a:endParaRPr lang="en-US" altLang="zh-CN" sz="2000" b="1" noProof="1"/>
          </a:p>
          <a:p>
            <a:pPr marL="0" indent="0">
              <a:lnSpc>
                <a:spcPct val="150000"/>
              </a:lnSpc>
              <a:buNone/>
            </a:pPr>
            <a:r>
              <a:rPr lang="zh-CN" altLang="en-US" sz="2000" b="1" noProof="1"/>
              <a:t> </a:t>
            </a:r>
            <a:r>
              <a:rPr lang="zh-CN" altLang="en-US" sz="2000" noProof="1"/>
              <a:t>中票</a:t>
            </a:r>
            <a:r>
              <a:rPr lang="en-US" altLang="zh-CN" sz="2000" noProof="1"/>
              <a:t>52</a:t>
            </a:r>
            <a:r>
              <a:rPr lang="zh-CN" altLang="en-US" sz="2000" noProof="1"/>
              <a:t>保证人清偿汇票债务后，可以行使持票人对被保证人及其前手的追索权。 </a:t>
            </a:r>
          </a:p>
        </p:txBody>
      </p:sp>
      <p:sp>
        <p:nvSpPr>
          <p:cNvPr id="2" name="灯片编号占位符 1">
            <a:extLst>
              <a:ext uri="{FF2B5EF4-FFF2-40B4-BE49-F238E27FC236}">
                <a16:creationId xmlns:a16="http://schemas.microsoft.com/office/drawing/2014/main" id="{C6744460-EB50-4340-96DA-9BD394326028}"/>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81</a:t>
            </a:fld>
            <a:endParaRPr lang="zh-CN" altLang="en-US" strike="noStrike" noProof="1">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文本占位符 88066"/>
          <p:cNvSpPr>
            <a:spLocks noGrp="1"/>
          </p:cNvSpPr>
          <p:nvPr>
            <p:ph idx="1"/>
          </p:nvPr>
        </p:nvSpPr>
        <p:spPr>
          <a:xfrm>
            <a:off x="495300" y="309299"/>
            <a:ext cx="8915400" cy="6834452"/>
          </a:xfrm>
        </p:spPr>
        <p:txBody>
          <a:bodyPr>
            <a:normAutofit/>
          </a:bodyPr>
          <a:lstStyle/>
          <a:p>
            <a:pPr marL="0" indent="0">
              <a:lnSpc>
                <a:spcPct val="150000"/>
              </a:lnSpc>
              <a:buNone/>
            </a:pPr>
            <a:r>
              <a:rPr lang="zh-CN" altLang="en-US" b="1" noProof="1"/>
              <a:t>六、付款</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r>
              <a:rPr lang="zh-CN" altLang="en-US" sz="2400" noProof="1">
                <a:solidFill>
                  <a:srgbClr val="C00000"/>
                </a:solidFill>
              </a:rPr>
              <a:t> </a:t>
            </a:r>
            <a:endParaRPr lang="en-US" altLang="zh-CN" sz="2400" noProof="1">
              <a:solidFill>
                <a:srgbClr val="C00000"/>
              </a:solidFill>
            </a:endParaRPr>
          </a:p>
          <a:p>
            <a:pPr marL="0" indent="0">
              <a:lnSpc>
                <a:spcPct val="150000"/>
              </a:lnSpc>
              <a:buNone/>
            </a:pPr>
            <a:r>
              <a:rPr lang="zh-CN" altLang="en-US" sz="2400" noProof="1">
                <a:solidFill>
                  <a:srgbClr val="C00000"/>
                </a:solidFill>
              </a:rPr>
              <a:t> </a:t>
            </a:r>
            <a:r>
              <a:rPr lang="en-US" altLang="zh-CN" sz="2000" noProof="1"/>
              <a:t>(</a:t>
            </a:r>
            <a:r>
              <a:rPr lang="zh-CN" altLang="en-US" sz="2000" noProof="1"/>
              <a:t>英：</a:t>
            </a:r>
            <a:r>
              <a:rPr lang="en-US" altLang="zh-CN" sz="2000" noProof="1"/>
              <a:t>payment</a:t>
            </a:r>
            <a:r>
              <a:rPr lang="zh-CN" altLang="en-US" sz="2000" noProof="1"/>
              <a:t>；日：支拂</a:t>
            </a:r>
            <a:r>
              <a:rPr lang="en-US" altLang="zh-CN" sz="2000" noProof="1"/>
              <a:t>)</a:t>
            </a:r>
            <a:r>
              <a:rPr lang="zh-CN" altLang="en-US" sz="2000" noProof="1"/>
              <a:t>乃付款人或代理付款人支付票据金额，以消灭汇票法律关系的行为。  </a:t>
            </a:r>
            <a:endParaRPr lang="en-US" altLang="zh-CN" sz="2000" noProof="1"/>
          </a:p>
          <a:p>
            <a:pPr marL="0" indent="0">
              <a:lnSpc>
                <a:spcPct val="150000"/>
              </a:lnSpc>
              <a:buNone/>
            </a:pPr>
            <a:r>
              <a:rPr lang="zh-CN" altLang="en-US" sz="2000" b="1" noProof="1"/>
              <a:t>中票</a:t>
            </a:r>
            <a:r>
              <a:rPr lang="en-US" altLang="zh-CN" sz="2000" b="1" noProof="1"/>
              <a:t>66  </a:t>
            </a:r>
            <a:r>
              <a:rPr lang="zh-CN" altLang="en-US" sz="2000" noProof="1"/>
              <a:t>付款人依法足额付款后，全体汇票债务人的责任解除。</a:t>
            </a:r>
          </a:p>
        </p:txBody>
      </p:sp>
      <p:sp>
        <p:nvSpPr>
          <p:cNvPr id="2" name="灯片编号占位符 1">
            <a:extLst>
              <a:ext uri="{FF2B5EF4-FFF2-40B4-BE49-F238E27FC236}">
                <a16:creationId xmlns:a16="http://schemas.microsoft.com/office/drawing/2014/main" id="{98D39623-927A-46FB-8765-DD2729CCE7D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82</a:t>
            </a:fld>
            <a:endParaRPr lang="zh-CN" altLang="en-US" strike="noStrike" noProof="1">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文本占位符 87042"/>
          <p:cNvSpPr>
            <a:spLocks noGrp="1"/>
          </p:cNvSpPr>
          <p:nvPr>
            <p:ph idx="1"/>
          </p:nvPr>
        </p:nvSpPr>
        <p:spPr>
          <a:xfrm>
            <a:off x="344488" y="0"/>
            <a:ext cx="8915400" cy="6595070"/>
          </a:xfrm>
        </p:spPr>
        <p:txBody>
          <a:bodyPr>
            <a:normAutofit fontScale="92500" lnSpcReduction="10000"/>
          </a:bodyPr>
          <a:lstStyle/>
          <a:p>
            <a:pPr marL="0" indent="0">
              <a:lnSpc>
                <a:spcPct val="150000"/>
              </a:lnSpc>
              <a:buNone/>
            </a:pPr>
            <a:r>
              <a:rPr lang="en-US" altLang="zh-CN" sz="2400" b="1" noProof="1">
                <a:solidFill>
                  <a:srgbClr val="C00000"/>
                </a:solidFill>
              </a:rPr>
              <a:t>2</a:t>
            </a:r>
            <a:r>
              <a:rPr lang="zh-CN" altLang="en-US" sz="2400" b="1" noProof="1">
                <a:solidFill>
                  <a:srgbClr val="C00000"/>
                </a:solidFill>
              </a:rPr>
              <a:t>、付款的程序</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）付款人提示付款</a:t>
            </a:r>
          </a:p>
          <a:p>
            <a:pPr marL="0" indent="0">
              <a:lnSpc>
                <a:spcPct val="150000"/>
              </a:lnSpc>
              <a:buNone/>
            </a:pPr>
            <a:r>
              <a:rPr lang="en-US" altLang="zh-CN" sz="2000" b="1" noProof="1"/>
              <a:t>①</a:t>
            </a:r>
            <a:r>
              <a:rPr lang="zh-CN" altLang="en-US" sz="2000" noProof="1"/>
              <a:t>提示付款：持票人向付款人或代理付款人提示汇票，请求支付票据金额的行为。</a:t>
            </a:r>
            <a:endParaRPr lang="zh-CN" altLang="en-US" sz="2000" b="1" noProof="1"/>
          </a:p>
          <a:p>
            <a:pPr marL="0" indent="0">
              <a:lnSpc>
                <a:spcPct val="150000"/>
              </a:lnSpc>
              <a:buNone/>
            </a:pPr>
            <a:r>
              <a:rPr lang="en-US" altLang="zh-CN" sz="2000" b="1" noProof="1"/>
              <a:t>②</a:t>
            </a:r>
            <a:r>
              <a:rPr lang="zh-CN" altLang="en-US" sz="2000" noProof="1"/>
              <a:t>提示付款人  持票人 </a:t>
            </a:r>
            <a:r>
              <a:rPr lang="en-US" altLang="zh-CN" sz="2000" noProof="1"/>
              <a:t>or </a:t>
            </a:r>
            <a:r>
              <a:rPr lang="zh-CN" altLang="en-US" sz="2000" noProof="1"/>
              <a:t>受托提示付款人 </a:t>
            </a:r>
            <a:endParaRPr lang="en-US" altLang="zh-CN" sz="2000" noProof="1"/>
          </a:p>
          <a:p>
            <a:pPr marL="0" indent="0">
              <a:lnSpc>
                <a:spcPct val="150000"/>
              </a:lnSpc>
              <a:buNone/>
            </a:pPr>
            <a:r>
              <a:rPr lang="zh-CN" altLang="en-US" sz="2000" noProof="1"/>
              <a:t> </a:t>
            </a:r>
            <a:r>
              <a:rPr lang="zh-CN" altLang="en-US" sz="2000" b="1" noProof="1"/>
              <a:t>中票</a:t>
            </a:r>
            <a:r>
              <a:rPr lang="en-US" altLang="zh-CN" sz="2000" b="1" noProof="1"/>
              <a:t>53-3  </a:t>
            </a:r>
            <a:r>
              <a:rPr lang="zh-CN" altLang="en-US" sz="2000" noProof="1"/>
              <a:t>通过委托收款银行或者通过票据交换系统向付款人提示付款的，视同持票人提示付款。 </a:t>
            </a:r>
            <a:endParaRPr lang="zh-CN" altLang="en-US" sz="2000" b="1" noProof="1"/>
          </a:p>
          <a:p>
            <a:pPr marL="0" indent="0">
              <a:lnSpc>
                <a:spcPct val="150000"/>
              </a:lnSpc>
              <a:buNone/>
            </a:pPr>
            <a:r>
              <a:rPr lang="en-US" altLang="zh-CN" sz="2000" b="1" noProof="1"/>
              <a:t>③</a:t>
            </a:r>
            <a:r>
              <a:rPr lang="zh-CN" altLang="en-US" sz="2000" noProof="1"/>
              <a:t>被提示付款人：付款人 </a:t>
            </a:r>
            <a:r>
              <a:rPr lang="en-US" altLang="zh-CN" sz="2000" noProof="1"/>
              <a:t>or </a:t>
            </a:r>
            <a:r>
              <a:rPr lang="zh-CN" altLang="en-US" sz="2000" noProof="1"/>
              <a:t>代理付款人</a:t>
            </a:r>
            <a:endParaRPr lang="zh-CN" altLang="en-US" sz="2000" b="1" noProof="1"/>
          </a:p>
          <a:p>
            <a:pPr marL="0" indent="0">
              <a:lnSpc>
                <a:spcPct val="150000"/>
              </a:lnSpc>
              <a:buNone/>
            </a:pPr>
            <a:r>
              <a:rPr lang="en-US" altLang="zh-CN" sz="2000" b="1" noProof="1"/>
              <a:t>④</a:t>
            </a:r>
            <a:r>
              <a:rPr lang="zh-CN" altLang="en-US" sz="2000" noProof="1"/>
              <a:t>提示期间</a:t>
            </a:r>
            <a:endParaRPr lang="en-US" altLang="zh-CN" sz="2000" noProof="1"/>
          </a:p>
          <a:p>
            <a:pPr marL="0" indent="0">
              <a:lnSpc>
                <a:spcPct val="150000"/>
              </a:lnSpc>
              <a:buNone/>
            </a:pPr>
            <a:r>
              <a:rPr lang="zh-CN" altLang="en-US" sz="2000" noProof="1"/>
              <a:t>  </a:t>
            </a:r>
            <a:r>
              <a:rPr lang="zh-CN" altLang="en-US" sz="2000" b="1" noProof="1"/>
              <a:t>中票</a:t>
            </a:r>
            <a:r>
              <a:rPr lang="en-US" altLang="zh-CN" sz="2000" b="1" noProof="1"/>
              <a:t>53-1  </a:t>
            </a:r>
            <a:r>
              <a:rPr lang="zh-CN" altLang="en-US" sz="2000" noProof="1"/>
              <a:t>持票人应当按照下列期限提示付款：（一）见票即付的汇票，自出票日起一个月内向付款人提示付款；（二）定日付款、出票后定期付款或者见票后定期付款的汇票，自到期日起十日内向承兑人提示付款。</a:t>
            </a:r>
            <a:endParaRPr lang="zh-CN" altLang="en-US" sz="2000" b="1" noProof="1"/>
          </a:p>
          <a:p>
            <a:pPr marL="0" indent="0">
              <a:lnSpc>
                <a:spcPct val="150000"/>
              </a:lnSpc>
              <a:buNone/>
            </a:pPr>
            <a:r>
              <a:rPr lang="en-US" altLang="zh-CN" sz="2000" b="1" noProof="1"/>
              <a:t>⑤</a:t>
            </a:r>
            <a:r>
              <a:rPr lang="zh-CN" altLang="en-US" sz="2000" noProof="1"/>
              <a:t>提示方法  须将票据原本现实提出，如仅为口头之请求者，不生效力，此乃因票据为提示证券及缴回证券所致。 </a:t>
            </a:r>
          </a:p>
        </p:txBody>
      </p:sp>
      <p:sp>
        <p:nvSpPr>
          <p:cNvPr id="2" name="灯片编号占位符 1">
            <a:extLst>
              <a:ext uri="{FF2B5EF4-FFF2-40B4-BE49-F238E27FC236}">
                <a16:creationId xmlns:a16="http://schemas.microsoft.com/office/drawing/2014/main" id="{13F2C155-BB84-435A-A582-BE8FA2A025E8}"/>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83</a:t>
            </a:fld>
            <a:endParaRPr lang="zh-CN" altLang="en-US" strike="noStrike" noProof="1">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文本占位符 86018"/>
          <p:cNvSpPr>
            <a:spLocks noGrp="1"/>
          </p:cNvSpPr>
          <p:nvPr>
            <p:ph idx="1"/>
          </p:nvPr>
        </p:nvSpPr>
        <p:spPr>
          <a:xfrm>
            <a:off x="507339" y="116632"/>
            <a:ext cx="8915400" cy="7027119"/>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）付款人或代理付款人付款</a:t>
            </a:r>
          </a:p>
          <a:p>
            <a:pPr marL="0" indent="0">
              <a:lnSpc>
                <a:spcPct val="150000"/>
              </a:lnSpc>
              <a:buNone/>
            </a:pPr>
            <a:r>
              <a:rPr lang="en-US" altLang="zh-CN" sz="2000" b="1" noProof="1"/>
              <a:t>①</a:t>
            </a:r>
            <a:r>
              <a:rPr lang="zh-CN" altLang="en-US" sz="2000" noProof="1"/>
              <a:t>付款审查</a:t>
            </a:r>
            <a:r>
              <a:rPr lang="zh-CN" altLang="en-US" sz="2000" b="1" noProof="1"/>
              <a:t>  中票</a:t>
            </a:r>
            <a:r>
              <a:rPr lang="en-US" altLang="zh-CN" sz="2000" b="1" noProof="1"/>
              <a:t>57-1</a:t>
            </a:r>
            <a:r>
              <a:rPr lang="en-US" altLang="zh-CN" sz="2000" noProof="1"/>
              <a:t>  </a:t>
            </a:r>
            <a:r>
              <a:rPr lang="zh-CN" altLang="en-US" sz="2000" noProof="1"/>
              <a:t>付款人及其代理付款人付款时，应当审查汇票背书的连续，并审查提示付款人的合法身份证明或者有效证件。</a:t>
            </a:r>
            <a:endParaRPr lang="zh-CN" altLang="en-US" sz="2000" b="1" noProof="1"/>
          </a:p>
          <a:p>
            <a:pPr marL="0" indent="0">
              <a:lnSpc>
                <a:spcPct val="150000"/>
              </a:lnSpc>
              <a:buNone/>
            </a:pPr>
            <a:r>
              <a:rPr lang="en-US" altLang="zh-CN" sz="2000" b="1" noProof="1"/>
              <a:t>②</a:t>
            </a:r>
            <a:r>
              <a:rPr lang="zh-CN" altLang="en-US" sz="2000" noProof="1"/>
              <a:t>付款时间  </a:t>
            </a:r>
          </a:p>
          <a:p>
            <a:pPr marL="0" indent="0">
              <a:lnSpc>
                <a:spcPct val="150000"/>
              </a:lnSpc>
              <a:buNone/>
            </a:pPr>
            <a:r>
              <a:rPr lang="en-US" altLang="zh-CN" sz="2000" noProof="1"/>
              <a:t>A</a:t>
            </a:r>
            <a:r>
              <a:rPr lang="zh-CN" altLang="en-US" sz="2000" noProof="1"/>
              <a:t>、到期付款  </a:t>
            </a:r>
            <a:r>
              <a:rPr lang="zh-CN" altLang="en-US" sz="2000" b="1" noProof="1"/>
              <a:t>中票</a:t>
            </a:r>
            <a:r>
              <a:rPr lang="en-US" altLang="zh-CN" sz="2000" b="1" noProof="1"/>
              <a:t>54</a:t>
            </a:r>
            <a:r>
              <a:rPr lang="zh-CN" altLang="en-US" sz="2000" noProof="1"/>
              <a:t>持票人依照前条规定提示付款的，付款人必须在当日足额付款。 </a:t>
            </a:r>
            <a:endParaRPr lang="zh-CN" altLang="en-US" sz="2000" b="1" noProof="1"/>
          </a:p>
          <a:p>
            <a:pPr marL="0" indent="0">
              <a:lnSpc>
                <a:spcPct val="150000"/>
              </a:lnSpc>
              <a:buNone/>
            </a:pPr>
            <a:r>
              <a:rPr lang="en-US" altLang="zh-CN" sz="2000" b="1" noProof="1"/>
              <a:t>B</a:t>
            </a:r>
            <a:r>
              <a:rPr lang="zh-CN" altLang="en-US" sz="2000" b="1" noProof="1"/>
              <a:t>、</a:t>
            </a:r>
            <a:r>
              <a:rPr lang="zh-CN" altLang="en-US" sz="2000" noProof="1"/>
              <a:t>期前付款：在汇票上记载的到期日到来之前所为的付款。  </a:t>
            </a:r>
            <a:r>
              <a:rPr lang="zh-CN" altLang="en-US" sz="2000" b="1" noProof="1"/>
              <a:t>中票</a:t>
            </a:r>
            <a:r>
              <a:rPr lang="en-US" altLang="zh-CN" sz="2000" b="1" noProof="1"/>
              <a:t>58  </a:t>
            </a:r>
            <a:r>
              <a:rPr lang="zh-CN" altLang="en-US" sz="2000" noProof="1"/>
              <a:t>对定日付款、出票后定期付款或者见票后定期付款的汇票，付款人在到期日前付款的，由付款人自行承担所产生的责任。  </a:t>
            </a:r>
            <a:endParaRPr lang="zh-CN" altLang="en-US" sz="2000" b="1" noProof="1"/>
          </a:p>
          <a:p>
            <a:pPr marL="0" indent="0">
              <a:lnSpc>
                <a:spcPct val="150000"/>
              </a:lnSpc>
              <a:buNone/>
            </a:pPr>
            <a:r>
              <a:rPr lang="en-US" altLang="zh-CN" sz="2000" b="1" noProof="1"/>
              <a:t>C</a:t>
            </a:r>
            <a:r>
              <a:rPr lang="zh-CN" altLang="en-US" sz="2000" b="1" noProof="1"/>
              <a:t>、</a:t>
            </a:r>
            <a:r>
              <a:rPr lang="zh-CN" altLang="en-US" sz="2000" noProof="1"/>
              <a:t>期后付款：在法律规定的汇票付款提示期间经过后所为的付款。  </a:t>
            </a:r>
            <a:r>
              <a:rPr lang="zh-CN" altLang="en-US" sz="2000" b="1" noProof="1"/>
              <a:t>中票</a:t>
            </a:r>
            <a:r>
              <a:rPr lang="en-US" altLang="zh-CN" sz="2000" b="1" noProof="1"/>
              <a:t>53-2</a:t>
            </a:r>
            <a:r>
              <a:rPr lang="en-US" altLang="zh-CN" sz="2000" noProof="1"/>
              <a:t>  </a:t>
            </a:r>
            <a:r>
              <a:rPr lang="zh-CN" altLang="en-US" sz="2000" noProof="1"/>
              <a:t>持票人未按照前款规定期限提示付款的，在作出说明后，承兑人或者付款人仍应当继续对持票人承担付款责任。  </a:t>
            </a:r>
            <a:r>
              <a:rPr lang="zh-CN" altLang="en-US" sz="2000" b="1" noProof="1"/>
              <a:t>实践：</a:t>
            </a:r>
            <a:r>
              <a:rPr lang="zh-CN" altLang="en-US" sz="2000" noProof="1"/>
              <a:t>银行作为受托付款人对超过提示付款期限的票据一般持抗辩做法，要求持票人重新开一张票据才予以付款。</a:t>
            </a:r>
          </a:p>
        </p:txBody>
      </p:sp>
      <p:sp>
        <p:nvSpPr>
          <p:cNvPr id="2" name="灯片编号占位符 1">
            <a:extLst>
              <a:ext uri="{FF2B5EF4-FFF2-40B4-BE49-F238E27FC236}">
                <a16:creationId xmlns:a16="http://schemas.microsoft.com/office/drawing/2014/main" id="{420EF4B3-CF39-4FC6-A967-CB45E583318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84</a:t>
            </a:fld>
            <a:endParaRPr lang="zh-CN" altLang="en-US" strike="noStrike" noProof="1">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文本占位符 108546"/>
          <p:cNvSpPr>
            <a:spLocks noGrp="1"/>
          </p:cNvSpPr>
          <p:nvPr>
            <p:ph idx="1"/>
          </p:nvPr>
        </p:nvSpPr>
        <p:spPr>
          <a:xfrm>
            <a:off x="428229" y="-3704"/>
            <a:ext cx="8915400" cy="7147454"/>
          </a:xfrm>
        </p:spPr>
        <p:txBody>
          <a:bodyPr>
            <a:normAutofit/>
          </a:bodyPr>
          <a:lstStyle/>
          <a:p>
            <a:pPr marL="0" indent="0">
              <a:lnSpc>
                <a:spcPct val="150000"/>
              </a:lnSpc>
              <a:buNone/>
            </a:pPr>
            <a:r>
              <a:rPr lang="en-US" altLang="zh-CN" sz="2000" b="1" noProof="1"/>
              <a:t>③</a:t>
            </a:r>
            <a:r>
              <a:rPr lang="zh-CN" altLang="en-US" sz="2000" noProof="1"/>
              <a:t>付款金额与货币   </a:t>
            </a:r>
            <a:r>
              <a:rPr lang="zh-CN" altLang="en-US" sz="2000" b="1" noProof="1"/>
              <a:t>中票</a:t>
            </a:r>
            <a:r>
              <a:rPr lang="en-US" altLang="zh-CN" sz="2000" b="1" noProof="1"/>
              <a:t>59</a:t>
            </a:r>
            <a:r>
              <a:rPr lang="en-US" altLang="zh-CN" sz="2000" noProof="1"/>
              <a:t>-1  </a:t>
            </a:r>
            <a:r>
              <a:rPr lang="zh-CN" altLang="en-US" sz="2000" noProof="1"/>
              <a:t>汇票金额为外币的，按照付款日的市场汇价，以人民币支付。</a:t>
            </a:r>
            <a:r>
              <a:rPr lang="zh-CN" altLang="en-US" sz="2000" b="1" noProof="1"/>
              <a:t>中票</a:t>
            </a:r>
            <a:r>
              <a:rPr lang="en-US" altLang="zh-CN" sz="2000" b="1" noProof="1"/>
              <a:t>59</a:t>
            </a:r>
            <a:r>
              <a:rPr lang="en-US" altLang="zh-CN" sz="2000" noProof="1"/>
              <a:t>-2  </a:t>
            </a:r>
            <a:r>
              <a:rPr lang="zh-CN" altLang="en-US" sz="2000" noProof="1"/>
              <a:t>汇票当事人对汇票支付的货币种类另有约定的，从其约定。 </a:t>
            </a:r>
            <a:endParaRPr lang="zh-CN" altLang="en-US" sz="2000" b="1" noProof="1"/>
          </a:p>
          <a:p>
            <a:pPr marL="0" indent="0">
              <a:lnSpc>
                <a:spcPct val="150000"/>
              </a:lnSpc>
              <a:buNone/>
            </a:pPr>
            <a:r>
              <a:rPr lang="en-US" altLang="zh-CN" sz="2000" b="1" noProof="1"/>
              <a:t>④</a:t>
            </a:r>
            <a:r>
              <a:rPr lang="zh-CN" altLang="en-US" sz="2000" noProof="1"/>
              <a:t>付款损失  </a:t>
            </a:r>
            <a:r>
              <a:rPr lang="zh-CN" altLang="en-US" sz="2000" b="1" noProof="1"/>
              <a:t>中票</a:t>
            </a:r>
            <a:r>
              <a:rPr lang="en-US" altLang="zh-CN" sz="2000" b="1" noProof="1"/>
              <a:t>57-2</a:t>
            </a:r>
            <a:r>
              <a:rPr lang="zh-CN" altLang="en-US" sz="2000" noProof="1"/>
              <a:t>付款人及其代理付款人以恶意或者有重大过失付款的，应当自行承担责任。 </a:t>
            </a:r>
          </a:p>
          <a:p>
            <a:pPr marL="0" indent="0">
              <a:lnSpc>
                <a:spcPct val="150000"/>
              </a:lnSpc>
              <a:buNone/>
            </a:pPr>
            <a:r>
              <a:rPr lang="zh-CN" altLang="en-US" sz="2000" noProof="1"/>
              <a:t>恶意，系指明知，例如付款人明知背书及其他签名为伪造，执票人无受领权限，而仍付款是。所谓重大过失，系指付款人若为通常之调查，即可知悉执票人无受领之权限，竟不为通常调查，因而不知其为无受领权限，而对之径行付款。</a:t>
            </a:r>
            <a:endParaRPr lang="zh-CN" altLang="en-US" sz="2000" b="1" noProof="1"/>
          </a:p>
          <a:p>
            <a:pPr marL="0" indent="0">
              <a:lnSpc>
                <a:spcPct val="150000"/>
              </a:lnSpc>
              <a:buNone/>
            </a:pPr>
            <a:r>
              <a:rPr lang="en-US" altLang="zh-CN" sz="2000" b="1" noProof="1"/>
              <a:t>⑤</a:t>
            </a:r>
            <a:r>
              <a:rPr lang="zh-CN" altLang="en-US" sz="2000" noProof="1"/>
              <a:t>拒绝付款</a:t>
            </a:r>
            <a:r>
              <a:rPr lang="en-US" altLang="zh-CN" sz="2000" noProof="1"/>
              <a:t>&amp;</a:t>
            </a:r>
            <a:r>
              <a:rPr lang="zh-CN" altLang="en-US" sz="2000" noProof="1"/>
              <a:t>拒绝付款证书  未付款通知书</a:t>
            </a:r>
            <a:r>
              <a:rPr lang="en-US" altLang="zh-CN" sz="2000" noProof="1"/>
              <a:t>(</a:t>
            </a:r>
            <a:r>
              <a:rPr lang="zh-CN" altLang="en-US" sz="2000" noProof="1"/>
              <a:t>账户金额不足</a:t>
            </a:r>
            <a:r>
              <a:rPr lang="en-US" altLang="zh-CN" sz="2000" noProof="1"/>
              <a:t>)or</a:t>
            </a:r>
            <a:r>
              <a:rPr lang="zh-CN" altLang="en-US" sz="2000" noProof="1"/>
              <a:t>拒绝付款证明书 </a:t>
            </a:r>
            <a:r>
              <a:rPr lang="en-US" altLang="zh-CN" sz="2000" noProof="1"/>
              <a:t>&amp; </a:t>
            </a:r>
            <a:r>
              <a:rPr lang="zh-CN" altLang="en-US" sz="2000" noProof="1"/>
              <a:t>汇票邮寄至持票人开户行转交持票人</a:t>
            </a:r>
          </a:p>
        </p:txBody>
      </p:sp>
      <p:sp>
        <p:nvSpPr>
          <p:cNvPr id="2" name="灯片编号占位符 1">
            <a:extLst>
              <a:ext uri="{FF2B5EF4-FFF2-40B4-BE49-F238E27FC236}">
                <a16:creationId xmlns:a16="http://schemas.microsoft.com/office/drawing/2014/main" id="{1E6ADF94-1AC0-40BB-854E-C027A13D760C}"/>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85</a:t>
            </a:fld>
            <a:endParaRPr lang="zh-CN" altLang="en-US" strike="noStrike" noProof="1">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文本占位符 121858"/>
          <p:cNvSpPr>
            <a:spLocks noGrp="1"/>
          </p:cNvSpPr>
          <p:nvPr>
            <p:ph idx="1"/>
          </p:nvPr>
        </p:nvSpPr>
        <p:spPr>
          <a:xfrm>
            <a:off x="507339" y="75407"/>
            <a:ext cx="8915400" cy="6774260"/>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3</a:t>
            </a:r>
            <a:r>
              <a:rPr lang="zh-CN" altLang="en-US" sz="2000" b="1" noProof="1">
                <a:solidFill>
                  <a:srgbClr val="0070C0"/>
                </a:solidFill>
              </a:rPr>
              <a:t>）签收 </a:t>
            </a:r>
            <a:r>
              <a:rPr lang="en-US" altLang="zh-CN" sz="2000" b="1" noProof="1">
                <a:solidFill>
                  <a:srgbClr val="0070C0"/>
                </a:solidFill>
              </a:rPr>
              <a:t>v </a:t>
            </a:r>
            <a:r>
              <a:rPr lang="zh-CN" altLang="en-US" sz="2000" b="1" noProof="1">
                <a:solidFill>
                  <a:srgbClr val="0070C0"/>
                </a:solidFill>
              </a:rPr>
              <a:t>缴回</a:t>
            </a:r>
          </a:p>
          <a:p>
            <a:pPr marL="0" indent="0">
              <a:lnSpc>
                <a:spcPct val="150000"/>
              </a:lnSpc>
              <a:buNone/>
            </a:pPr>
            <a:r>
              <a:rPr lang="zh-CN" altLang="en-US" sz="2000" b="1" noProof="1"/>
              <a:t>中票</a:t>
            </a:r>
            <a:r>
              <a:rPr lang="en-US" altLang="zh-CN" sz="2000" b="1" noProof="1"/>
              <a:t>55</a:t>
            </a:r>
            <a:r>
              <a:rPr lang="en-US" altLang="zh-CN" sz="2000" noProof="1"/>
              <a:t>  </a:t>
            </a:r>
            <a:r>
              <a:rPr lang="zh-CN" altLang="en-US" sz="2000" noProof="1"/>
              <a:t>持票人获得付款的，应当在汇票上签收，并将汇票交给付款人。持票人委托银行收款的，受委托的银行将代收的汇票金额转账收入持票人账户，视同签收。</a:t>
            </a:r>
            <a:endParaRPr lang="zh-CN" altLang="en-US" sz="2000" b="1" noProof="1"/>
          </a:p>
          <a:p>
            <a:pPr marL="0" indent="0">
              <a:lnSpc>
                <a:spcPct val="150000"/>
              </a:lnSpc>
              <a:buNone/>
            </a:pPr>
            <a:r>
              <a:rPr lang="zh-CN" altLang="en-US" sz="2000" b="1" noProof="1">
                <a:solidFill>
                  <a:srgbClr val="0070C0"/>
                </a:solidFill>
              </a:rPr>
              <a:t>（</a:t>
            </a:r>
            <a:r>
              <a:rPr lang="en-US" altLang="zh-CN" sz="2000" b="1" noProof="1">
                <a:solidFill>
                  <a:srgbClr val="0070C0"/>
                </a:solidFill>
              </a:rPr>
              <a:t>4</a:t>
            </a:r>
            <a:r>
              <a:rPr lang="zh-CN" altLang="en-US" sz="2000" b="1" noProof="1">
                <a:solidFill>
                  <a:srgbClr val="0070C0"/>
                </a:solidFill>
              </a:rPr>
              <a:t>）委托收款</a:t>
            </a:r>
            <a:r>
              <a:rPr lang="en-US" altLang="zh-CN" sz="2000" b="1" noProof="1">
                <a:solidFill>
                  <a:srgbClr val="0070C0"/>
                </a:solidFill>
              </a:rPr>
              <a:t>v</a:t>
            </a:r>
            <a:r>
              <a:rPr lang="zh-CN" altLang="en-US" sz="2000" b="1" noProof="1">
                <a:solidFill>
                  <a:srgbClr val="0070C0"/>
                </a:solidFill>
              </a:rPr>
              <a:t>委托付款</a:t>
            </a:r>
          </a:p>
          <a:p>
            <a:pPr marL="0" indent="0">
              <a:lnSpc>
                <a:spcPct val="150000"/>
              </a:lnSpc>
              <a:buNone/>
            </a:pPr>
            <a:r>
              <a:rPr lang="zh-CN" altLang="en-US" sz="2000" b="1" noProof="1"/>
              <a:t>中票</a:t>
            </a:r>
            <a:r>
              <a:rPr lang="en-US" altLang="zh-CN" sz="2000" b="1" noProof="1"/>
              <a:t>56-1</a:t>
            </a:r>
            <a:r>
              <a:rPr lang="en-US" altLang="zh-CN" sz="2000" noProof="1"/>
              <a:t>  </a:t>
            </a:r>
            <a:r>
              <a:rPr lang="zh-CN" altLang="en-US" sz="2000" noProof="1"/>
              <a:t>持票人委托的收款银行的责任，限于按照汇票上记载事项将汇票金额转入持票人账户。 </a:t>
            </a:r>
            <a:r>
              <a:rPr lang="zh-CN" altLang="en-US" sz="2000" b="1" noProof="1"/>
              <a:t>中票</a:t>
            </a:r>
            <a:r>
              <a:rPr lang="en-US" altLang="zh-CN" sz="2000" b="1" noProof="1"/>
              <a:t>56-2</a:t>
            </a:r>
            <a:r>
              <a:rPr lang="zh-CN" altLang="en-US" sz="2000" noProof="1"/>
              <a:t>付款人委托的付款银行的责任，限于按照汇票上记载事项从付款人账户支付汇票金额。</a:t>
            </a:r>
          </a:p>
        </p:txBody>
      </p:sp>
      <p:sp>
        <p:nvSpPr>
          <p:cNvPr id="2" name="灯片编号占位符 1">
            <a:extLst>
              <a:ext uri="{FF2B5EF4-FFF2-40B4-BE49-F238E27FC236}">
                <a16:creationId xmlns:a16="http://schemas.microsoft.com/office/drawing/2014/main" id="{61B3DB18-BF91-4D9D-BBA5-3B39274D273E}"/>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86</a:t>
            </a:fld>
            <a:endParaRPr lang="zh-CN" altLang="en-US" strike="noStrike" noProof="1">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文本占位符 128002"/>
          <p:cNvSpPr>
            <a:spLocks noGrp="1"/>
          </p:cNvSpPr>
          <p:nvPr>
            <p:ph idx="1"/>
          </p:nvPr>
        </p:nvSpPr>
        <p:spPr>
          <a:xfrm>
            <a:off x="495300" y="230188"/>
            <a:ext cx="8915400" cy="6120739"/>
          </a:xfrm>
        </p:spPr>
        <p:txBody>
          <a:bodyPr>
            <a:normAutofit/>
          </a:bodyPr>
          <a:lstStyle/>
          <a:p>
            <a:pPr marL="0" indent="0">
              <a:lnSpc>
                <a:spcPct val="150000"/>
              </a:lnSpc>
              <a:buNone/>
            </a:pPr>
            <a:r>
              <a:rPr lang="zh-CN" altLang="en-US" b="1" noProof="1"/>
              <a:t>七、追索权</a:t>
            </a:r>
          </a:p>
          <a:p>
            <a:pPr marL="0" indent="0">
              <a:lnSpc>
                <a:spcPct val="150000"/>
              </a:lnSpc>
              <a:buNone/>
            </a:pPr>
            <a:r>
              <a:rPr lang="en-US" altLang="zh-CN" sz="2400" b="1" noProof="1">
                <a:solidFill>
                  <a:srgbClr val="C00000"/>
                </a:solidFill>
              </a:rPr>
              <a:t>1</a:t>
            </a:r>
            <a:r>
              <a:rPr lang="zh-CN" altLang="en-US" sz="2400" b="1" noProof="1">
                <a:solidFill>
                  <a:srgbClr val="C00000"/>
                </a:solidFill>
              </a:rPr>
              <a:t>、概念</a:t>
            </a:r>
            <a:r>
              <a:rPr lang="zh-CN" altLang="en-US" sz="2400" noProof="1">
                <a:solidFill>
                  <a:srgbClr val="C00000"/>
                </a:solidFill>
              </a:rPr>
              <a:t>  </a:t>
            </a:r>
            <a:endParaRPr lang="en-US" altLang="zh-CN" sz="2400" noProof="1">
              <a:solidFill>
                <a:srgbClr val="C00000"/>
              </a:solidFill>
            </a:endParaRPr>
          </a:p>
          <a:p>
            <a:pPr marL="0" indent="0">
              <a:lnSpc>
                <a:spcPct val="150000"/>
              </a:lnSpc>
              <a:buNone/>
            </a:pPr>
            <a:r>
              <a:rPr lang="en-US" altLang="zh-CN" sz="2000" noProof="1"/>
              <a:t>(</a:t>
            </a:r>
            <a:r>
              <a:rPr lang="zh-CN" altLang="en-US" sz="2000" noProof="1"/>
              <a:t>英：</a:t>
            </a:r>
            <a:r>
              <a:rPr lang="en-US" altLang="zh-CN" sz="2000" noProof="1"/>
              <a:t>right of recourse</a:t>
            </a:r>
            <a:r>
              <a:rPr lang="zh-CN" altLang="en-US" sz="2000" noProof="1"/>
              <a:t>；日：溯求权</a:t>
            </a:r>
            <a:r>
              <a:rPr lang="en-US" altLang="zh-CN" sz="2000" noProof="1"/>
              <a:t>)</a:t>
            </a:r>
            <a:r>
              <a:rPr lang="zh-CN" altLang="en-US" sz="2000" noProof="1"/>
              <a:t>乃票据到期不获付款或到期前不获承兑，或有其他法定原因时，持票人于行使或保全票据上权利之行为后，对于出票人、背书人或其他票据债务人得请求偿还票据金额、利息及费用的一种票据权利。 </a:t>
            </a:r>
          </a:p>
        </p:txBody>
      </p:sp>
      <p:sp>
        <p:nvSpPr>
          <p:cNvPr id="2" name="灯片编号占位符 1">
            <a:extLst>
              <a:ext uri="{FF2B5EF4-FFF2-40B4-BE49-F238E27FC236}">
                <a16:creationId xmlns:a16="http://schemas.microsoft.com/office/drawing/2014/main" id="{61BC45CE-4EB7-44CB-B8CB-0E61E39E4200}"/>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87</a:t>
            </a:fld>
            <a:endParaRPr lang="zh-CN" altLang="en-US" strike="noStrike" noProof="1">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文本占位符 125954"/>
          <p:cNvSpPr>
            <a:spLocks noGrp="1"/>
          </p:cNvSpPr>
          <p:nvPr>
            <p:ph idx="1"/>
          </p:nvPr>
        </p:nvSpPr>
        <p:spPr>
          <a:xfrm>
            <a:off x="507339" y="152798"/>
            <a:ext cx="8915400" cy="6696869"/>
          </a:xfrm>
        </p:spPr>
        <p:txBody>
          <a:bodyPr>
            <a:normAutofit fontScale="85000" lnSpcReduction="10000"/>
          </a:bodyPr>
          <a:lstStyle/>
          <a:p>
            <a:pPr marL="0" indent="0">
              <a:lnSpc>
                <a:spcPct val="150000"/>
              </a:lnSpc>
              <a:buNone/>
            </a:pPr>
            <a:r>
              <a:rPr lang="en-US" altLang="zh-CN" sz="2400" b="1" noProof="1">
                <a:solidFill>
                  <a:srgbClr val="C00000"/>
                </a:solidFill>
              </a:rPr>
              <a:t>2</a:t>
            </a:r>
            <a:r>
              <a:rPr lang="zh-CN" altLang="en-US" sz="2400" b="1" noProof="1">
                <a:solidFill>
                  <a:srgbClr val="C00000"/>
                </a:solidFill>
              </a:rPr>
              <a:t>、性质</a:t>
            </a:r>
          </a:p>
          <a:p>
            <a:pPr marL="0" indent="0">
              <a:lnSpc>
                <a:spcPct val="150000"/>
              </a:lnSpc>
              <a:buNone/>
            </a:pPr>
            <a:r>
              <a:rPr lang="zh-CN" altLang="en-US" sz="2000" b="1" noProof="1"/>
              <a:t>（</a:t>
            </a:r>
            <a:r>
              <a:rPr lang="en-US" altLang="zh-CN" sz="2000" b="1" noProof="1"/>
              <a:t>1</a:t>
            </a:r>
            <a:r>
              <a:rPr lang="zh-CN" altLang="en-US" sz="2000" b="1" noProof="1"/>
              <a:t>）连带性  </a:t>
            </a:r>
            <a:endParaRPr lang="en-US" altLang="zh-CN" sz="2000" b="1" noProof="1"/>
          </a:p>
          <a:p>
            <a:pPr marL="0" indent="0">
              <a:lnSpc>
                <a:spcPct val="150000"/>
              </a:lnSpc>
              <a:buNone/>
            </a:pPr>
            <a:r>
              <a:rPr lang="zh-CN" altLang="en-US" sz="2000" b="1" noProof="1"/>
              <a:t>中票</a:t>
            </a:r>
            <a:r>
              <a:rPr lang="en-US" altLang="zh-CN" sz="2000" b="1" noProof="1"/>
              <a:t>68-1</a:t>
            </a:r>
            <a:r>
              <a:rPr lang="en-US" altLang="zh-CN" sz="2000" noProof="1"/>
              <a:t>  </a:t>
            </a:r>
            <a:r>
              <a:rPr lang="zh-CN" altLang="en-US" sz="2000" noProof="1"/>
              <a:t>汇票的出票人、背书人、承兑人和保证人对持票人承担连带责任。 </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）选择性  </a:t>
            </a:r>
            <a:endParaRPr lang="en-US" altLang="zh-CN" sz="2000" b="1" noProof="1"/>
          </a:p>
          <a:p>
            <a:pPr marL="0" indent="0">
              <a:lnSpc>
                <a:spcPct val="150000"/>
              </a:lnSpc>
              <a:buNone/>
            </a:pPr>
            <a:r>
              <a:rPr lang="zh-CN" altLang="en-US" sz="2000" b="1" noProof="1"/>
              <a:t>中票</a:t>
            </a:r>
            <a:r>
              <a:rPr lang="en-US" altLang="zh-CN" sz="2000" b="1" noProof="1"/>
              <a:t>68-2</a:t>
            </a:r>
            <a:r>
              <a:rPr lang="en-US" altLang="zh-CN" sz="2000" noProof="1"/>
              <a:t>  </a:t>
            </a:r>
            <a:r>
              <a:rPr lang="zh-CN" altLang="en-US" sz="2000" noProof="1"/>
              <a:t>持票人可以不按照汇票债务人的先后顺序，</a:t>
            </a:r>
            <a:r>
              <a:rPr lang="zh-CN" altLang="en-US" sz="2000" b="1" noProof="1"/>
              <a:t>对其中任何一人、数人或者全体行使追索权。</a:t>
            </a:r>
          </a:p>
          <a:p>
            <a:pPr marL="0" indent="0">
              <a:lnSpc>
                <a:spcPct val="150000"/>
              </a:lnSpc>
              <a:buNone/>
            </a:pPr>
            <a:r>
              <a:rPr lang="zh-CN" altLang="en-US" sz="2000" b="1" noProof="1"/>
              <a:t>（</a:t>
            </a:r>
            <a:r>
              <a:rPr lang="en-US" altLang="zh-CN" sz="2000" b="1" noProof="1"/>
              <a:t>3</a:t>
            </a:r>
            <a:r>
              <a:rPr lang="zh-CN" altLang="en-US" sz="2000" b="1" noProof="1"/>
              <a:t>）变更性 </a:t>
            </a:r>
            <a:endParaRPr lang="en-US" altLang="zh-CN" sz="2000" b="1" noProof="1"/>
          </a:p>
          <a:p>
            <a:pPr marL="0" indent="0">
              <a:lnSpc>
                <a:spcPct val="150000"/>
              </a:lnSpc>
              <a:buNone/>
            </a:pPr>
            <a:r>
              <a:rPr lang="zh-CN" altLang="en-US" sz="2000" b="1" noProof="1"/>
              <a:t> 中票</a:t>
            </a:r>
            <a:r>
              <a:rPr lang="en-US" altLang="zh-CN" sz="2000" b="1" noProof="1"/>
              <a:t>68-3</a:t>
            </a:r>
            <a:r>
              <a:rPr lang="zh-CN" altLang="en-US" sz="2000" b="1" noProof="1"/>
              <a:t>第</a:t>
            </a:r>
            <a:r>
              <a:rPr lang="en-US" altLang="zh-CN" sz="2000" b="1" noProof="1"/>
              <a:t>1</a:t>
            </a:r>
            <a:r>
              <a:rPr lang="zh-CN" altLang="en-US" sz="2000" b="1" noProof="1"/>
              <a:t>句</a:t>
            </a:r>
            <a:r>
              <a:rPr lang="zh-CN" altLang="en-US" sz="2000" noProof="1"/>
              <a:t>  持票人对汇票债务人中的一人或者数人已经进行追索的，对其他汇票债务人仍可以行使追索权。</a:t>
            </a:r>
            <a:endParaRPr lang="zh-CN" altLang="en-US" sz="2000" b="1" noProof="1"/>
          </a:p>
          <a:p>
            <a:pPr marL="0" indent="0">
              <a:lnSpc>
                <a:spcPct val="150000"/>
              </a:lnSpc>
              <a:buNone/>
            </a:pPr>
            <a:r>
              <a:rPr lang="zh-CN" altLang="en-US" sz="2000" b="1" noProof="1"/>
              <a:t>（</a:t>
            </a:r>
            <a:r>
              <a:rPr lang="en-US" altLang="zh-CN" sz="2000" b="1" noProof="1"/>
              <a:t>4</a:t>
            </a:r>
            <a:r>
              <a:rPr lang="zh-CN" altLang="en-US" sz="2000" b="1" noProof="1"/>
              <a:t>）移转性</a:t>
            </a:r>
            <a:r>
              <a:rPr lang="en-US" altLang="zh-CN" sz="2000" b="1" noProof="1"/>
              <a:t>/</a:t>
            </a:r>
            <a:r>
              <a:rPr lang="zh-CN" altLang="en-US" sz="2000" b="1" noProof="1"/>
              <a:t>代位性 </a:t>
            </a:r>
            <a:endParaRPr lang="en-US" altLang="zh-CN" sz="2000" b="1" noProof="1"/>
          </a:p>
          <a:p>
            <a:pPr marL="0" indent="0">
              <a:lnSpc>
                <a:spcPct val="150000"/>
              </a:lnSpc>
              <a:buNone/>
            </a:pPr>
            <a:r>
              <a:rPr lang="zh-CN" altLang="en-US" sz="2000" b="1" noProof="1"/>
              <a:t> 中票</a:t>
            </a:r>
            <a:r>
              <a:rPr lang="en-US" altLang="zh-CN" sz="2000" b="1" noProof="1"/>
              <a:t>68-3</a:t>
            </a:r>
            <a:r>
              <a:rPr lang="zh-CN" altLang="en-US" sz="2000" b="1" noProof="1"/>
              <a:t>第</a:t>
            </a:r>
            <a:r>
              <a:rPr lang="en-US" altLang="zh-CN" sz="2000" b="1" noProof="1"/>
              <a:t>2</a:t>
            </a:r>
            <a:r>
              <a:rPr lang="zh-CN" altLang="en-US" sz="2000" b="1" noProof="1"/>
              <a:t>句</a:t>
            </a:r>
            <a:r>
              <a:rPr lang="zh-CN" altLang="en-US" sz="2000" noProof="1"/>
              <a:t>  被追索人清偿债务后，与持票人享有同一权利。（变为一个债权人）</a:t>
            </a:r>
          </a:p>
          <a:p>
            <a:pPr marL="0" indent="0">
              <a:lnSpc>
                <a:spcPct val="150000"/>
              </a:lnSpc>
              <a:buNone/>
            </a:pPr>
            <a:r>
              <a:rPr lang="zh-CN" altLang="en-US" sz="2000" noProof="1"/>
              <a:t>再追索的</a:t>
            </a:r>
            <a:r>
              <a:rPr lang="zh-CN" altLang="en-US" sz="2000" b="1" noProof="1"/>
              <a:t>例外</a:t>
            </a:r>
            <a:r>
              <a:rPr lang="zh-CN" altLang="en-US" sz="2000" noProof="1"/>
              <a:t>：</a:t>
            </a:r>
            <a:endParaRPr lang="zh-CN" altLang="en-US" sz="2000" b="1" noProof="1"/>
          </a:p>
          <a:p>
            <a:pPr marL="0" indent="0">
              <a:lnSpc>
                <a:spcPct val="150000"/>
              </a:lnSpc>
              <a:buNone/>
            </a:pPr>
            <a:r>
              <a:rPr lang="en-US" altLang="zh-CN" sz="2000" b="1" noProof="1"/>
              <a:t>①</a:t>
            </a:r>
            <a:r>
              <a:rPr lang="zh-CN" altLang="en-US" sz="2000" noProof="1"/>
              <a:t>中票</a:t>
            </a:r>
            <a:r>
              <a:rPr lang="en-US" altLang="zh-CN" sz="2000" noProof="1"/>
              <a:t>69</a:t>
            </a:r>
            <a:r>
              <a:rPr lang="zh-CN" altLang="en-US" sz="2000" noProof="1"/>
              <a:t>第</a:t>
            </a:r>
            <a:r>
              <a:rPr lang="en-US" altLang="zh-CN" sz="2000" noProof="1"/>
              <a:t>1</a:t>
            </a:r>
            <a:r>
              <a:rPr lang="zh-CN" altLang="en-US" sz="2000" noProof="1"/>
              <a:t>句  持票人为出票人的，对其前手无追索权。</a:t>
            </a:r>
            <a:endParaRPr lang="zh-CN" altLang="en-US" sz="2000" b="1" noProof="1"/>
          </a:p>
          <a:p>
            <a:pPr marL="0" indent="0">
              <a:lnSpc>
                <a:spcPct val="150000"/>
              </a:lnSpc>
              <a:buNone/>
            </a:pPr>
            <a:r>
              <a:rPr lang="en-US" altLang="zh-CN" sz="2000" b="1" noProof="1"/>
              <a:t>②</a:t>
            </a:r>
            <a:r>
              <a:rPr lang="zh-CN" altLang="en-US" sz="2000" noProof="1"/>
              <a:t>中票</a:t>
            </a:r>
            <a:r>
              <a:rPr lang="en-US" altLang="zh-CN" sz="2000" noProof="1"/>
              <a:t>69</a:t>
            </a:r>
            <a:r>
              <a:rPr lang="zh-CN" altLang="en-US" sz="2000" noProof="1"/>
              <a:t>第</a:t>
            </a:r>
            <a:r>
              <a:rPr lang="en-US" altLang="zh-CN" sz="2000" noProof="1"/>
              <a:t>2</a:t>
            </a:r>
            <a:r>
              <a:rPr lang="zh-CN" altLang="en-US" sz="2000" noProof="1"/>
              <a:t>句  持票人为背书人的，对其后手无追索权。</a:t>
            </a:r>
          </a:p>
        </p:txBody>
      </p:sp>
      <p:sp>
        <p:nvSpPr>
          <p:cNvPr id="2" name="灯片编号占位符 1">
            <a:extLst>
              <a:ext uri="{FF2B5EF4-FFF2-40B4-BE49-F238E27FC236}">
                <a16:creationId xmlns:a16="http://schemas.microsoft.com/office/drawing/2014/main" id="{8586FF0D-1499-4463-98C8-61B2D5C03692}"/>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88</a:t>
            </a:fld>
            <a:endParaRPr lang="zh-CN" altLang="en-US" strike="noStrike" noProof="1">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文本占位符 126978"/>
          <p:cNvSpPr>
            <a:spLocks noGrp="1"/>
          </p:cNvSpPr>
          <p:nvPr>
            <p:ph idx="1"/>
          </p:nvPr>
        </p:nvSpPr>
        <p:spPr>
          <a:xfrm>
            <a:off x="350838" y="-3704"/>
            <a:ext cx="8915400" cy="7400264"/>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、当事人</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追索权人：持票人</a:t>
            </a:r>
            <a:r>
              <a:rPr lang="en-US" altLang="zh-CN" sz="2000" noProof="1"/>
              <a:t>&amp;</a:t>
            </a:r>
            <a:r>
              <a:rPr lang="zh-CN" altLang="en-US" sz="2000" noProof="1"/>
              <a:t>已为清偿之票据债务人</a:t>
            </a:r>
            <a:r>
              <a:rPr lang="en-US" altLang="zh-CN" sz="2000" noProof="1"/>
              <a:t>(</a:t>
            </a:r>
            <a:r>
              <a:rPr lang="zh-CN" altLang="en-US" sz="2000" noProof="1"/>
              <a:t>再追索</a:t>
            </a:r>
            <a:r>
              <a:rPr lang="en-US" altLang="zh-CN" sz="2000" noProof="1"/>
              <a:t>)</a:t>
            </a:r>
            <a:endParaRPr lang="en-US" altLang="zh-CN"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偿还义务人：出票人、背书人、其他票据债务人</a:t>
            </a:r>
            <a:r>
              <a:rPr lang="en-US" altLang="zh-CN" sz="2000" noProof="1"/>
              <a:t>eg.</a:t>
            </a:r>
            <a:r>
              <a:rPr lang="zh-CN" altLang="en-US" sz="2000" noProof="1"/>
              <a:t>保证人</a:t>
            </a:r>
            <a:endParaRPr lang="zh-CN" altLang="en-US" sz="2000" b="1" noProof="1"/>
          </a:p>
          <a:p>
            <a:pPr marL="0" indent="0">
              <a:lnSpc>
                <a:spcPct val="150000"/>
              </a:lnSpc>
              <a:buNone/>
            </a:pPr>
            <a:r>
              <a:rPr lang="en-US" altLang="zh-CN" sz="2400" b="1" noProof="1">
                <a:solidFill>
                  <a:srgbClr val="C00000"/>
                </a:solidFill>
              </a:rPr>
              <a:t>4</a:t>
            </a:r>
            <a:r>
              <a:rPr lang="zh-CN" altLang="en-US" sz="2400" b="1" noProof="1">
                <a:solidFill>
                  <a:srgbClr val="C00000"/>
                </a:solidFill>
              </a:rPr>
              <a:t>、行使要件</a:t>
            </a:r>
          </a:p>
          <a:p>
            <a:pPr marL="0" indent="0">
              <a:lnSpc>
                <a:spcPct val="150000"/>
              </a:lnSpc>
              <a:buNone/>
            </a:pPr>
            <a:r>
              <a:rPr lang="zh-CN" altLang="en-US" sz="2000" b="1" noProof="1">
                <a:solidFill>
                  <a:srgbClr val="0070C0"/>
                </a:solidFill>
              </a:rPr>
              <a:t>（</a:t>
            </a:r>
            <a:r>
              <a:rPr lang="en-US" altLang="zh-CN" sz="2000" b="1" noProof="1">
                <a:solidFill>
                  <a:srgbClr val="0070C0"/>
                </a:solidFill>
              </a:rPr>
              <a:t>1</a:t>
            </a:r>
            <a:r>
              <a:rPr lang="zh-CN" altLang="en-US" sz="2000" b="1" noProof="1">
                <a:solidFill>
                  <a:srgbClr val="0070C0"/>
                </a:solidFill>
              </a:rPr>
              <a:t>）实质要件</a:t>
            </a:r>
            <a:r>
              <a:rPr lang="en-US" altLang="zh-CN" sz="2000" noProof="1">
                <a:solidFill>
                  <a:srgbClr val="0070C0"/>
                </a:solidFill>
              </a:rPr>
              <a:t>(</a:t>
            </a:r>
            <a:r>
              <a:rPr lang="zh-CN" altLang="en-US" sz="2000" noProof="1">
                <a:solidFill>
                  <a:srgbClr val="0070C0"/>
                </a:solidFill>
              </a:rPr>
              <a:t>追索权原因</a:t>
            </a:r>
            <a:r>
              <a:rPr lang="en-US" altLang="zh-CN" sz="2000" noProof="1">
                <a:solidFill>
                  <a:srgbClr val="0070C0"/>
                </a:solidFill>
              </a:rPr>
              <a:t>)</a:t>
            </a:r>
            <a:endParaRPr lang="en-US" altLang="zh-CN" sz="2000" b="1" noProof="1">
              <a:solidFill>
                <a:srgbClr val="0070C0"/>
              </a:solidFill>
            </a:endParaRPr>
          </a:p>
          <a:p>
            <a:pPr marL="0" indent="0">
              <a:lnSpc>
                <a:spcPct val="150000"/>
              </a:lnSpc>
              <a:buNone/>
            </a:pPr>
            <a:r>
              <a:rPr lang="en-US" altLang="zh-CN" sz="2000" b="1" noProof="1"/>
              <a:t>①</a:t>
            </a:r>
            <a:r>
              <a:rPr lang="zh-CN" altLang="en-US" sz="2000" noProof="1"/>
              <a:t>到期行使  拒绝付款</a:t>
            </a:r>
            <a:endParaRPr lang="en-US" altLang="zh-CN" sz="2000" noProof="1"/>
          </a:p>
          <a:p>
            <a:pPr marL="0" indent="0">
              <a:lnSpc>
                <a:spcPct val="150000"/>
              </a:lnSpc>
              <a:buNone/>
            </a:pPr>
            <a:r>
              <a:rPr lang="zh-CN" altLang="en-US" sz="2000" noProof="1"/>
              <a:t> </a:t>
            </a:r>
            <a:r>
              <a:rPr lang="zh-CN" altLang="en-US" sz="2000" b="1" noProof="1"/>
              <a:t>中票</a:t>
            </a:r>
            <a:r>
              <a:rPr lang="en-US" altLang="zh-CN" sz="2000" b="1" noProof="1"/>
              <a:t>61-1</a:t>
            </a:r>
            <a:r>
              <a:rPr lang="en-US" altLang="zh-CN" sz="2000" noProof="1"/>
              <a:t>  </a:t>
            </a:r>
            <a:r>
              <a:rPr lang="zh-CN" altLang="en-US" sz="2000" noProof="1"/>
              <a:t>汇票到期被拒绝付款的，持票人可以对背书人、出票人以及汇票的其他债务人行使追索权。 </a:t>
            </a:r>
            <a:endParaRPr lang="zh-CN" altLang="en-US" sz="2000" b="1" noProof="1"/>
          </a:p>
          <a:p>
            <a:pPr marL="0" indent="0">
              <a:lnSpc>
                <a:spcPct val="150000"/>
              </a:lnSpc>
              <a:buNone/>
            </a:pPr>
            <a:r>
              <a:rPr lang="en-US" altLang="zh-CN" sz="2000" b="1" noProof="1"/>
              <a:t>②</a:t>
            </a:r>
            <a:r>
              <a:rPr lang="zh-CN" altLang="en-US" sz="2000" noProof="1"/>
              <a:t>到期前行使  </a:t>
            </a:r>
            <a:endParaRPr lang="en-US" altLang="zh-CN" sz="2000" noProof="1"/>
          </a:p>
          <a:p>
            <a:pPr marL="0" indent="0">
              <a:lnSpc>
                <a:spcPct val="150000"/>
              </a:lnSpc>
              <a:buNone/>
            </a:pPr>
            <a:r>
              <a:rPr lang="zh-CN" altLang="en-US" sz="2000" b="1" noProof="1"/>
              <a:t>中票</a:t>
            </a:r>
            <a:r>
              <a:rPr lang="en-US" altLang="zh-CN" sz="2000" b="1" noProof="1"/>
              <a:t>61-2  </a:t>
            </a:r>
            <a:r>
              <a:rPr lang="zh-CN" altLang="en-US" sz="2000" noProof="1"/>
              <a:t>汇票到期日前，有下列情形之一的，持票人也可以行使追索权：（一）汇票被拒绝承兑的；（二）承兑人或者付款人死亡、逃匿的；（三）承兑人或者付款人被依法宣告破产的或者因违法被责令终止业务活动的。</a:t>
            </a:r>
          </a:p>
        </p:txBody>
      </p:sp>
      <p:sp>
        <p:nvSpPr>
          <p:cNvPr id="2" name="灯片编号占位符 1">
            <a:extLst>
              <a:ext uri="{FF2B5EF4-FFF2-40B4-BE49-F238E27FC236}">
                <a16:creationId xmlns:a16="http://schemas.microsoft.com/office/drawing/2014/main" id="{97781257-679C-4C83-B958-6FCFA087AFE1}"/>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89</a:t>
            </a:fld>
            <a:endParaRPr lang="zh-CN" altLang="en-US" strike="noStrike" noProof="1">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占位符 36866"/>
          <p:cNvSpPr>
            <a:spLocks noGrp="1"/>
          </p:cNvSpPr>
          <p:nvPr>
            <p:ph idx="1"/>
          </p:nvPr>
        </p:nvSpPr>
        <p:spPr>
          <a:xfrm>
            <a:off x="495300" y="230188"/>
            <a:ext cx="8915400" cy="6120739"/>
          </a:xfrm>
        </p:spPr>
        <p:txBody>
          <a:bodyPr/>
          <a:lstStyle/>
          <a:p>
            <a:pPr marL="0" indent="0">
              <a:lnSpc>
                <a:spcPct val="150000"/>
              </a:lnSpc>
              <a:buNone/>
            </a:pPr>
            <a:r>
              <a:rPr lang="zh-CN" altLang="en-US" b="1" noProof="1"/>
              <a:t>二、票据法</a:t>
            </a:r>
          </a:p>
          <a:p>
            <a:pPr marL="0" indent="0">
              <a:lnSpc>
                <a:spcPct val="150000"/>
              </a:lnSpc>
              <a:buNone/>
            </a:pPr>
            <a:r>
              <a:rPr lang="en-US" altLang="zh-CN" sz="2400" b="1" noProof="1">
                <a:solidFill>
                  <a:srgbClr val="C00000"/>
                </a:solidFill>
              </a:rPr>
              <a:t>1</a:t>
            </a:r>
            <a:r>
              <a:rPr lang="zh-CN" altLang="en-US" sz="2400" b="1" noProof="1">
                <a:solidFill>
                  <a:srgbClr val="C00000"/>
                </a:solidFill>
              </a:rPr>
              <a:t>、票据法</a:t>
            </a:r>
            <a:endParaRPr lang="en-US" altLang="zh-CN" sz="2400" b="1" noProof="1">
              <a:solidFill>
                <a:srgbClr val="C00000"/>
              </a:solidFill>
            </a:endParaRPr>
          </a:p>
          <a:p>
            <a:pPr marL="0" indent="0">
              <a:lnSpc>
                <a:spcPct val="150000"/>
              </a:lnSpc>
              <a:buNone/>
            </a:pPr>
            <a:r>
              <a:rPr lang="zh-CN" altLang="en-US" sz="2000" noProof="1"/>
              <a:t>调整票据关系以及与票据关系有关的其他法律关系的法律规范。</a:t>
            </a:r>
            <a:r>
              <a:rPr lang="en-US" altLang="zh-CN" sz="2000" noProof="1"/>
              <a:t>P527</a:t>
            </a:r>
            <a:r>
              <a:rPr lang="zh-CN" altLang="en-US" sz="2000" noProof="1"/>
              <a:t>不准确</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、票据法特点</a:t>
            </a:r>
            <a:endParaRPr lang="en-US" altLang="zh-CN" sz="2400" b="1" noProof="1">
              <a:solidFill>
                <a:srgbClr val="C00000"/>
              </a:solidFill>
            </a:endParaRPr>
          </a:p>
          <a:p>
            <a:pPr marL="0" indent="0">
              <a:lnSpc>
                <a:spcPct val="150000"/>
              </a:lnSpc>
              <a:buNone/>
            </a:pPr>
            <a:r>
              <a:rPr lang="zh-CN" altLang="en-US" sz="2000" noProof="1"/>
              <a:t>强制性、技术性、国际统一性、严格的形式主义</a:t>
            </a:r>
            <a:endParaRPr lang="zh-CN" altLang="en-US" sz="2000" b="1" noProof="1"/>
          </a:p>
          <a:p>
            <a:pPr marL="0" indent="0">
              <a:lnSpc>
                <a:spcPct val="150000"/>
              </a:lnSpc>
              <a:buNone/>
            </a:pPr>
            <a:r>
              <a:rPr lang="en-US" altLang="zh-CN" sz="2000" b="1" noProof="1"/>
              <a:t>3</a:t>
            </a:r>
            <a:r>
              <a:rPr lang="zh-CN" altLang="en-US" sz="2000" b="1" noProof="1"/>
              <a:t>、外国票据法的发展</a:t>
            </a:r>
          </a:p>
          <a:p>
            <a:pPr marL="0" indent="0">
              <a:lnSpc>
                <a:spcPct val="150000"/>
              </a:lnSpc>
              <a:buNone/>
            </a:pPr>
            <a:r>
              <a:rPr lang="en-US" altLang="zh-CN" sz="2000" b="1" noProof="1"/>
              <a:t>4</a:t>
            </a:r>
            <a:r>
              <a:rPr lang="zh-CN" altLang="en-US" sz="2000" b="1" noProof="1"/>
              <a:t>、票据法的三大法系</a:t>
            </a:r>
            <a:r>
              <a:rPr lang="zh-CN" altLang="en-US" sz="2000" noProof="1"/>
              <a:t>（法有因、德无因、英恩惠日）</a:t>
            </a:r>
            <a:r>
              <a:rPr lang="en-US" altLang="zh-CN" sz="2000" noProof="1"/>
              <a:t>&amp;</a:t>
            </a:r>
            <a:r>
              <a:rPr lang="zh-CN" altLang="en-US" sz="2000" b="1" noProof="1"/>
              <a:t>国际统一票据法</a:t>
            </a:r>
            <a:r>
              <a:rPr lang="zh-CN" altLang="en-US" sz="2000" noProof="1"/>
              <a:t>（</a:t>
            </a:r>
            <a:r>
              <a:rPr lang="en-US" altLang="zh-CN" sz="2000" noProof="1"/>
              <a:t>1930-1931</a:t>
            </a:r>
            <a:r>
              <a:rPr lang="zh-CN" altLang="en-US" sz="2000" noProof="1"/>
              <a:t>）</a:t>
            </a:r>
          </a:p>
        </p:txBody>
      </p:sp>
      <p:sp>
        <p:nvSpPr>
          <p:cNvPr id="2" name="灯片编号占位符 1">
            <a:extLst>
              <a:ext uri="{FF2B5EF4-FFF2-40B4-BE49-F238E27FC236}">
                <a16:creationId xmlns:a16="http://schemas.microsoft.com/office/drawing/2014/main" id="{67BD6605-776A-4BD3-9AB6-7DAB92DBCC6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a:t>
            </a:fld>
            <a:endParaRPr lang="zh-CN" altLang="en-US" strike="noStrike" noProof="1">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文本占位符 124930"/>
          <p:cNvSpPr>
            <a:spLocks noGrp="1"/>
          </p:cNvSpPr>
          <p:nvPr>
            <p:ph idx="1"/>
          </p:nvPr>
        </p:nvSpPr>
        <p:spPr>
          <a:xfrm>
            <a:off x="584729" y="152798"/>
            <a:ext cx="8977313" cy="6683110"/>
          </a:xfrm>
        </p:spPr>
        <p:txBody>
          <a:bodyPr>
            <a:normAutofit/>
          </a:bodyPr>
          <a:lstStyle/>
          <a:p>
            <a:pPr marL="0" indent="0">
              <a:lnSpc>
                <a:spcPct val="150000"/>
              </a:lnSpc>
              <a:buNone/>
            </a:pPr>
            <a:r>
              <a:rPr lang="zh-CN" altLang="en-US" sz="2000" b="1" noProof="1">
                <a:solidFill>
                  <a:srgbClr val="0070C0"/>
                </a:solidFill>
              </a:rPr>
              <a:t>（</a:t>
            </a:r>
            <a:r>
              <a:rPr lang="en-US" altLang="zh-CN" sz="2000" b="1" noProof="1">
                <a:solidFill>
                  <a:srgbClr val="0070C0"/>
                </a:solidFill>
              </a:rPr>
              <a:t>2</a:t>
            </a:r>
            <a:r>
              <a:rPr lang="zh-CN" altLang="en-US" sz="2000" b="1" noProof="1">
                <a:solidFill>
                  <a:srgbClr val="0070C0"/>
                </a:solidFill>
              </a:rPr>
              <a:t>）形式要件</a:t>
            </a:r>
            <a:r>
              <a:rPr lang="en-US" altLang="zh-CN" sz="2000" noProof="1">
                <a:solidFill>
                  <a:srgbClr val="0070C0"/>
                </a:solidFill>
              </a:rPr>
              <a:t>(</a:t>
            </a:r>
            <a:r>
              <a:rPr lang="zh-CN" altLang="en-US" sz="2000" noProof="1">
                <a:solidFill>
                  <a:srgbClr val="0070C0"/>
                </a:solidFill>
              </a:rPr>
              <a:t>追索权保全手续</a:t>
            </a:r>
            <a:r>
              <a:rPr lang="en-US" altLang="zh-CN" sz="2000" noProof="1">
                <a:solidFill>
                  <a:srgbClr val="0070C0"/>
                </a:solidFill>
              </a:rPr>
              <a:t>)</a:t>
            </a:r>
            <a:endParaRPr lang="en-US" altLang="zh-CN" sz="2000" b="1" noProof="1">
              <a:solidFill>
                <a:srgbClr val="0070C0"/>
              </a:solidFill>
            </a:endParaRPr>
          </a:p>
          <a:p>
            <a:pPr marL="0" indent="0">
              <a:lnSpc>
                <a:spcPct val="150000"/>
              </a:lnSpc>
              <a:buNone/>
            </a:pPr>
            <a:r>
              <a:rPr lang="en-US" altLang="zh-CN" sz="2000" b="1" noProof="1"/>
              <a:t>①</a:t>
            </a:r>
            <a:r>
              <a:rPr lang="zh-CN" altLang="en-US" sz="2000" noProof="1"/>
              <a:t>票据之提示</a:t>
            </a:r>
            <a:endParaRPr lang="zh-CN" altLang="en-US" sz="2000" b="1" noProof="1"/>
          </a:p>
          <a:p>
            <a:pPr marL="0" indent="0">
              <a:lnSpc>
                <a:spcPct val="150000"/>
              </a:lnSpc>
              <a:buNone/>
            </a:pPr>
            <a:r>
              <a:rPr lang="en-US" altLang="zh-CN" sz="2000" b="1" noProof="1"/>
              <a:t>②</a:t>
            </a:r>
            <a:r>
              <a:rPr lang="zh-CN" altLang="en-US" sz="2000" noProof="1"/>
              <a:t>拒绝证书之做成</a:t>
            </a:r>
            <a:endParaRPr lang="zh-CN" altLang="en-US" sz="2000" b="1" noProof="1"/>
          </a:p>
          <a:p>
            <a:pPr marL="0" indent="0">
              <a:lnSpc>
                <a:spcPct val="150000"/>
              </a:lnSpc>
              <a:buNone/>
            </a:pPr>
            <a:r>
              <a:rPr lang="en-US" altLang="zh-CN" sz="2000" b="1" noProof="1"/>
              <a:t>A</a:t>
            </a:r>
            <a:r>
              <a:rPr lang="zh-CN" altLang="en-US" sz="2000" b="1" noProof="1"/>
              <a:t>、中票</a:t>
            </a:r>
            <a:r>
              <a:rPr lang="en-US" altLang="zh-CN" sz="2000" b="1" noProof="1"/>
              <a:t>62-1</a:t>
            </a:r>
            <a:r>
              <a:rPr lang="en-US" altLang="zh-CN" sz="2000" noProof="1"/>
              <a:t>  </a:t>
            </a:r>
            <a:r>
              <a:rPr lang="zh-CN" altLang="en-US" sz="2000" noProof="1"/>
              <a:t>持票人行使追索权时，应当提供</a:t>
            </a:r>
            <a:r>
              <a:rPr lang="zh-CN" altLang="en-US" sz="2000" b="1" noProof="1"/>
              <a:t>被拒绝承兑或者被拒绝付款的有关证明</a:t>
            </a:r>
            <a:r>
              <a:rPr lang="zh-CN" altLang="en-US" sz="2000" noProof="1"/>
              <a:t>。 </a:t>
            </a:r>
            <a:endParaRPr lang="en-US" altLang="zh-CN" sz="2000" noProof="1"/>
          </a:p>
          <a:p>
            <a:pPr marL="0" indent="0">
              <a:lnSpc>
                <a:spcPct val="150000"/>
              </a:lnSpc>
              <a:buNone/>
            </a:pPr>
            <a:r>
              <a:rPr lang="zh-CN" altLang="en-US" sz="2000" b="1" noProof="1"/>
              <a:t>中票</a:t>
            </a:r>
            <a:r>
              <a:rPr lang="en-US" altLang="zh-CN" sz="2000" b="1" noProof="1"/>
              <a:t>62-2</a:t>
            </a:r>
            <a:r>
              <a:rPr lang="en-US" altLang="zh-CN" sz="2000" noProof="1"/>
              <a:t>  </a:t>
            </a:r>
            <a:r>
              <a:rPr lang="zh-CN" altLang="en-US" sz="2000" noProof="1"/>
              <a:t>持票人提示承兑或者提示付款被拒绝的，承兑人或者付款人</a:t>
            </a:r>
            <a:r>
              <a:rPr lang="zh-CN" altLang="en-US" sz="2000" b="1" noProof="1"/>
              <a:t>必须出具拒绝证明，或者出具退票理由书</a:t>
            </a:r>
            <a:r>
              <a:rPr lang="zh-CN" altLang="en-US" sz="2000" noProof="1"/>
              <a:t>。未出具拒绝证明或者退票理由书的，应当承担由此产生的</a:t>
            </a:r>
            <a:r>
              <a:rPr lang="zh-CN" altLang="en-US" sz="2000" b="1" noProof="1"/>
              <a:t>民事责任</a:t>
            </a:r>
            <a:r>
              <a:rPr lang="zh-CN" altLang="en-US" sz="2000" noProof="1"/>
              <a:t>。</a:t>
            </a:r>
            <a:endParaRPr lang="zh-CN" altLang="en-US" sz="2000" b="1" u="sng" noProof="1">
              <a:solidFill>
                <a:srgbClr val="FF0000"/>
              </a:solidFill>
            </a:endParaRPr>
          </a:p>
          <a:p>
            <a:pPr marL="0" indent="0">
              <a:lnSpc>
                <a:spcPct val="150000"/>
              </a:lnSpc>
              <a:buNone/>
            </a:pPr>
            <a:r>
              <a:rPr lang="zh-CN" altLang="en-US" sz="2000" b="1" noProof="1"/>
              <a:t>问题：</a:t>
            </a:r>
          </a:p>
          <a:p>
            <a:pPr marL="0" indent="0">
              <a:lnSpc>
                <a:spcPct val="150000"/>
              </a:lnSpc>
              <a:buNone/>
            </a:pPr>
            <a:r>
              <a:rPr lang="zh-CN" altLang="en-US" sz="2000" b="1" u="sng" noProof="1">
                <a:solidFill>
                  <a:srgbClr val="FF0000"/>
                </a:solidFill>
              </a:rPr>
              <a:t>持票人的义务，而非承兑人或付款人的义务</a:t>
            </a:r>
          </a:p>
          <a:p>
            <a:pPr marL="0" indent="0">
              <a:lnSpc>
                <a:spcPct val="150000"/>
              </a:lnSpc>
              <a:buNone/>
            </a:pPr>
            <a:r>
              <a:rPr lang="zh-CN" altLang="en-US" sz="2000" b="1" u="sng" noProof="1">
                <a:solidFill>
                  <a:srgbClr val="FF0000"/>
                </a:solidFill>
              </a:rPr>
              <a:t>其他国家：公证人或其他人做拒绝证明。</a:t>
            </a:r>
          </a:p>
          <a:p>
            <a:pPr marL="0" indent="0">
              <a:lnSpc>
                <a:spcPct val="150000"/>
              </a:lnSpc>
              <a:buNone/>
            </a:pPr>
            <a:r>
              <a:rPr lang="zh-CN" altLang="en-US" sz="2000" b="1" u="sng" noProof="1">
                <a:solidFill>
                  <a:srgbClr val="FF0000"/>
                </a:solidFill>
              </a:rPr>
              <a:t>民事责任也是不存在的。 </a:t>
            </a:r>
          </a:p>
          <a:p>
            <a:pPr>
              <a:lnSpc>
                <a:spcPct val="150000"/>
              </a:lnSpc>
            </a:pPr>
            <a:endParaRPr lang="zh-CN" altLang="en-US" sz="2000" noProof="1"/>
          </a:p>
        </p:txBody>
      </p:sp>
      <p:sp>
        <p:nvSpPr>
          <p:cNvPr id="2" name="灯片编号占位符 1">
            <a:extLst>
              <a:ext uri="{FF2B5EF4-FFF2-40B4-BE49-F238E27FC236}">
                <a16:creationId xmlns:a16="http://schemas.microsoft.com/office/drawing/2014/main" id="{0B6CA0E9-65B9-4BD0-9A9D-23250035F03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90</a:t>
            </a:fld>
            <a:endParaRPr lang="zh-CN" altLang="en-US" strike="noStrike" noProof="1">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305859"/>
            <a:ext cx="8915400" cy="6045068"/>
          </a:xfrm>
        </p:spPr>
        <p:txBody>
          <a:bodyPr>
            <a:normAutofit/>
          </a:bodyPr>
          <a:lstStyle/>
          <a:p>
            <a:pPr marL="0" indent="0">
              <a:lnSpc>
                <a:spcPct val="150000"/>
              </a:lnSpc>
              <a:buNone/>
            </a:pPr>
            <a:r>
              <a:rPr lang="en-US" altLang="zh-CN" sz="2000" b="1" noProof="1">
                <a:sym typeface="+mn-ea"/>
              </a:rPr>
              <a:t>B</a:t>
            </a:r>
            <a:r>
              <a:rPr lang="zh-CN" altLang="en-US" sz="2000" b="1" noProof="1">
                <a:sym typeface="+mn-ea"/>
              </a:rPr>
              <a:t>、中票</a:t>
            </a:r>
            <a:r>
              <a:rPr lang="en-US" altLang="zh-CN" sz="2000" b="1" noProof="1">
                <a:sym typeface="+mn-ea"/>
              </a:rPr>
              <a:t>63 </a:t>
            </a:r>
            <a:r>
              <a:rPr lang="en-US" altLang="zh-CN" sz="2000" noProof="1">
                <a:sym typeface="+mn-ea"/>
              </a:rPr>
              <a:t> </a:t>
            </a:r>
            <a:r>
              <a:rPr lang="zh-CN" altLang="en-US" sz="2000" noProof="1">
                <a:sym typeface="+mn-ea"/>
              </a:rPr>
              <a:t>持票人因承兑人或者付款人死亡、逃匿或者其他原因，不能取得拒绝证明的，可以依法取得其他有关证明。 </a:t>
            </a:r>
            <a:endParaRPr lang="zh-CN" altLang="en-US" sz="2000" b="1" noProof="1"/>
          </a:p>
          <a:p>
            <a:pPr marL="0" indent="0">
              <a:lnSpc>
                <a:spcPct val="150000"/>
              </a:lnSpc>
              <a:buNone/>
            </a:pPr>
            <a:r>
              <a:rPr lang="en-US" altLang="zh-CN" sz="2000" b="1" noProof="1">
                <a:sym typeface="+mn-ea"/>
              </a:rPr>
              <a:t>C</a:t>
            </a:r>
            <a:r>
              <a:rPr lang="zh-CN" altLang="en-US" sz="2000" b="1" noProof="1">
                <a:sym typeface="+mn-ea"/>
              </a:rPr>
              <a:t>、中票</a:t>
            </a:r>
            <a:r>
              <a:rPr lang="en-US" altLang="zh-CN" sz="2000" b="1" noProof="1">
                <a:sym typeface="+mn-ea"/>
              </a:rPr>
              <a:t>64</a:t>
            </a:r>
            <a:r>
              <a:rPr lang="en-US" altLang="zh-CN" sz="2000" noProof="1">
                <a:sym typeface="+mn-ea"/>
              </a:rPr>
              <a:t>-1  </a:t>
            </a:r>
            <a:r>
              <a:rPr lang="zh-CN" altLang="en-US" sz="2000" noProof="1">
                <a:sym typeface="+mn-ea"/>
              </a:rPr>
              <a:t>承兑人或者付款人被人民法院依法宣告破产的，人民法院的有关司法文书具有拒绝证明的效力。</a:t>
            </a:r>
            <a:endParaRPr lang="en-US" altLang="zh-CN" sz="2000" noProof="1">
              <a:sym typeface="+mn-ea"/>
            </a:endParaRPr>
          </a:p>
          <a:p>
            <a:pPr marL="0" indent="0">
              <a:lnSpc>
                <a:spcPct val="150000"/>
              </a:lnSpc>
              <a:buNone/>
            </a:pPr>
            <a:r>
              <a:rPr lang="zh-CN" altLang="en-US" sz="2000" b="1" noProof="1">
                <a:sym typeface="+mn-ea"/>
              </a:rPr>
              <a:t>中票</a:t>
            </a:r>
            <a:r>
              <a:rPr lang="en-US" altLang="zh-CN" sz="2000" b="1" noProof="1">
                <a:sym typeface="+mn-ea"/>
              </a:rPr>
              <a:t>64-2</a:t>
            </a:r>
            <a:r>
              <a:rPr lang="en-US" altLang="zh-CN" sz="2000" noProof="1">
                <a:sym typeface="+mn-ea"/>
              </a:rPr>
              <a:t>  </a:t>
            </a:r>
            <a:r>
              <a:rPr lang="zh-CN" altLang="en-US" sz="2000" noProof="1">
                <a:sym typeface="+mn-ea"/>
              </a:rPr>
              <a:t>承兑人或者付款人因违法被责令终止业务活动的，有关行政主管部门的处罚决定具有拒绝证明的效力。 </a:t>
            </a:r>
            <a:endParaRPr lang="zh-CN" altLang="en-US" sz="2000" b="1" noProof="1"/>
          </a:p>
          <a:p>
            <a:pPr marL="0" indent="0">
              <a:lnSpc>
                <a:spcPct val="150000"/>
              </a:lnSpc>
              <a:buNone/>
            </a:pPr>
            <a:r>
              <a:rPr lang="en-US" altLang="zh-CN" sz="2000" b="1" noProof="1">
                <a:sym typeface="+mn-ea"/>
              </a:rPr>
              <a:t>D</a:t>
            </a:r>
            <a:r>
              <a:rPr lang="zh-CN" altLang="en-US" sz="2000" b="1" noProof="1">
                <a:sym typeface="+mn-ea"/>
              </a:rPr>
              <a:t>、</a:t>
            </a:r>
            <a:r>
              <a:rPr lang="zh-CN" altLang="en-US" sz="2000" noProof="1">
                <a:sym typeface="+mn-ea"/>
              </a:rPr>
              <a:t>未做成之效力  </a:t>
            </a:r>
            <a:endParaRPr lang="en-US" altLang="zh-CN" sz="2000" noProof="1">
              <a:sym typeface="+mn-ea"/>
            </a:endParaRPr>
          </a:p>
          <a:p>
            <a:pPr marL="0" indent="0">
              <a:lnSpc>
                <a:spcPct val="150000"/>
              </a:lnSpc>
              <a:buNone/>
            </a:pPr>
            <a:r>
              <a:rPr lang="zh-CN" altLang="en-US" sz="2000" b="1" noProof="1">
                <a:sym typeface="+mn-ea"/>
              </a:rPr>
              <a:t>中票</a:t>
            </a:r>
            <a:r>
              <a:rPr lang="en-US" altLang="zh-CN" sz="2000" b="1" noProof="1">
                <a:sym typeface="+mn-ea"/>
              </a:rPr>
              <a:t>65</a:t>
            </a:r>
            <a:r>
              <a:rPr lang="en-US" altLang="zh-CN" sz="2000" noProof="1">
                <a:sym typeface="+mn-ea"/>
              </a:rPr>
              <a:t>  </a:t>
            </a:r>
            <a:r>
              <a:rPr lang="zh-CN" altLang="en-US" sz="2000" noProof="1">
                <a:sym typeface="+mn-ea"/>
              </a:rPr>
              <a:t>持票人不能出示拒绝证明、退票理由书或者未按照规定期限提供其他合法证明的，丧失对其前手的追索权。</a:t>
            </a:r>
            <a:r>
              <a:rPr lang="zh-CN" altLang="en-US" sz="2000" b="1" noProof="1">
                <a:sym typeface="+mn-ea"/>
              </a:rPr>
              <a:t>但是，承兑人或者付款人仍应当对持票人承担责任</a:t>
            </a:r>
            <a:r>
              <a:rPr lang="zh-CN" altLang="en-US" sz="2000" noProof="1">
                <a:sym typeface="+mn-ea"/>
              </a:rPr>
              <a:t>。 </a:t>
            </a:r>
            <a:endParaRPr lang="zh-CN" altLang="en-US" sz="2000" noProof="1"/>
          </a:p>
        </p:txBody>
      </p:sp>
      <p:sp>
        <p:nvSpPr>
          <p:cNvPr id="2" name="灯片编号占位符 1">
            <a:extLst>
              <a:ext uri="{FF2B5EF4-FFF2-40B4-BE49-F238E27FC236}">
                <a16:creationId xmlns:a16="http://schemas.microsoft.com/office/drawing/2014/main" id="{191DAED6-9B6F-4832-9255-9B0496FB6B20}"/>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91</a:t>
            </a:fld>
            <a:endParaRPr lang="zh-CN" altLang="en-US" strike="noStrike" noProof="1">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文本占位符 123906"/>
          <p:cNvSpPr>
            <a:spLocks noGrp="1"/>
          </p:cNvSpPr>
          <p:nvPr>
            <p:ph idx="1"/>
          </p:nvPr>
        </p:nvSpPr>
        <p:spPr>
          <a:xfrm>
            <a:off x="428229" y="75406"/>
            <a:ext cx="8915400" cy="7321154"/>
          </a:xfrm>
        </p:spPr>
        <p:txBody>
          <a:bodyPr>
            <a:normAutofit/>
          </a:bodyPr>
          <a:lstStyle/>
          <a:p>
            <a:pPr marL="0" indent="0">
              <a:lnSpc>
                <a:spcPct val="150000"/>
              </a:lnSpc>
              <a:buNone/>
            </a:pPr>
            <a:r>
              <a:rPr lang="en-US" altLang="zh-CN" sz="2000" b="1" noProof="1"/>
              <a:t>③</a:t>
            </a:r>
            <a:r>
              <a:rPr lang="zh-CN" altLang="en-US" sz="2000" noProof="1"/>
              <a:t>拒绝事由之通知  </a:t>
            </a:r>
            <a:endParaRPr lang="zh-CN" altLang="en-US" sz="2000" b="1" noProof="1"/>
          </a:p>
          <a:p>
            <a:pPr marL="0" indent="0">
              <a:lnSpc>
                <a:spcPct val="150000"/>
              </a:lnSpc>
              <a:buNone/>
            </a:pPr>
            <a:r>
              <a:rPr lang="zh-CN" altLang="en-US" sz="2000" b="1" noProof="1"/>
              <a:t>   </a:t>
            </a:r>
            <a:r>
              <a:rPr lang="en-US" altLang="zh-CN" sz="2000" b="1" noProof="1"/>
              <a:t>A</a:t>
            </a:r>
            <a:r>
              <a:rPr lang="zh-CN" altLang="en-US" sz="2000" b="1" noProof="1"/>
              <a:t>、通知时间  中票</a:t>
            </a:r>
            <a:r>
              <a:rPr lang="en-US" altLang="zh-CN" sz="2000" b="1" noProof="1"/>
              <a:t>66-1 </a:t>
            </a:r>
            <a:r>
              <a:rPr lang="en-US" altLang="zh-CN" sz="2000" noProof="1"/>
              <a:t> </a:t>
            </a:r>
            <a:r>
              <a:rPr lang="zh-CN" altLang="en-US" sz="2000" noProof="1"/>
              <a:t>持票人应当自收到被拒绝承兑或者被拒绝付款的有关证明之日起三日内，将被拒绝事由书面通知其前手；其前手应当自收到通知之日起三日内书面通知其再前手。持票人也可以同时向各汇票债务人发出书面通知。 </a:t>
            </a:r>
          </a:p>
          <a:p>
            <a:pPr marL="0" indent="0">
              <a:lnSpc>
                <a:spcPct val="150000"/>
              </a:lnSpc>
              <a:buNone/>
            </a:pPr>
            <a:r>
              <a:rPr lang="zh-CN" altLang="en-US" sz="2000" noProof="1"/>
              <a:t>    </a:t>
            </a:r>
            <a:r>
              <a:rPr lang="en-US" altLang="zh-CN" sz="2000" b="1" noProof="1"/>
              <a:t>B</a:t>
            </a:r>
            <a:r>
              <a:rPr lang="zh-CN" altLang="en-US" sz="2000" b="1" noProof="1"/>
              <a:t>、未按时通知的效力  中票</a:t>
            </a:r>
            <a:r>
              <a:rPr lang="en-US" altLang="zh-CN" sz="2000" b="1" noProof="1"/>
              <a:t>66-2 </a:t>
            </a:r>
            <a:r>
              <a:rPr lang="en-US" altLang="zh-CN" sz="2000" noProof="1"/>
              <a:t> </a:t>
            </a:r>
            <a:r>
              <a:rPr lang="zh-CN" altLang="en-US" sz="2000" noProof="1"/>
              <a:t>未按照前款规定期限通知的，持票人仍可以行使追索权。因延期通知给其前手或者出票人造成损失的，由没有按照规定期限通知的汇票当事人，承担对该损失的赔偿责任，但是所赔偿的金额以汇票金额为限。 </a:t>
            </a:r>
          </a:p>
          <a:p>
            <a:pPr marL="0" indent="0">
              <a:lnSpc>
                <a:spcPct val="150000"/>
              </a:lnSpc>
              <a:buNone/>
            </a:pPr>
            <a:r>
              <a:rPr lang="zh-CN" altLang="en-US" sz="2000" noProof="1"/>
              <a:t>    </a:t>
            </a:r>
            <a:r>
              <a:rPr lang="en-US" altLang="zh-CN" sz="2000" b="1" noProof="1"/>
              <a:t>C</a:t>
            </a:r>
            <a:r>
              <a:rPr lang="zh-CN" altLang="en-US" sz="2000" b="1" noProof="1"/>
              <a:t>、视为通知  中票</a:t>
            </a:r>
            <a:r>
              <a:rPr lang="en-US" altLang="zh-CN" sz="2000" b="1" noProof="1"/>
              <a:t>66-3 </a:t>
            </a:r>
            <a:r>
              <a:rPr lang="en-US" altLang="zh-CN" sz="2000" noProof="1"/>
              <a:t> </a:t>
            </a:r>
            <a:r>
              <a:rPr lang="zh-CN" altLang="en-US" sz="2000" noProof="1"/>
              <a:t>在规定期限内将通知按照法定地址或者约定的地址邮寄的，视为已经发出通知。 </a:t>
            </a:r>
          </a:p>
          <a:p>
            <a:pPr marL="0" indent="0">
              <a:lnSpc>
                <a:spcPct val="150000"/>
              </a:lnSpc>
              <a:buNone/>
            </a:pPr>
            <a:r>
              <a:rPr lang="zh-CN" altLang="en-US" sz="2000" noProof="1"/>
              <a:t>    </a:t>
            </a:r>
            <a:r>
              <a:rPr lang="en-US" altLang="zh-CN" sz="2000" b="1" noProof="1"/>
              <a:t>D</a:t>
            </a:r>
            <a:r>
              <a:rPr lang="zh-CN" altLang="en-US" sz="2000" b="1" noProof="1"/>
              <a:t>、通知事项  中票</a:t>
            </a:r>
            <a:r>
              <a:rPr lang="en-US" altLang="zh-CN" sz="2000" b="1" noProof="1"/>
              <a:t>67 </a:t>
            </a:r>
            <a:r>
              <a:rPr lang="en-US" altLang="zh-CN" sz="2000" noProof="1"/>
              <a:t> </a:t>
            </a:r>
            <a:r>
              <a:rPr lang="zh-CN" altLang="en-US" sz="2000" noProof="1"/>
              <a:t>依照前条第一款所作的书面通知，应当记明汇票的主要记载事项，并说明该汇票已被退票。 </a:t>
            </a:r>
          </a:p>
        </p:txBody>
      </p:sp>
      <p:sp>
        <p:nvSpPr>
          <p:cNvPr id="2" name="灯片编号占位符 1">
            <a:extLst>
              <a:ext uri="{FF2B5EF4-FFF2-40B4-BE49-F238E27FC236}">
                <a16:creationId xmlns:a16="http://schemas.microsoft.com/office/drawing/2014/main" id="{F47794F2-2063-416C-938E-4DDE12C7B4C5}"/>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92</a:t>
            </a:fld>
            <a:endParaRPr lang="zh-CN" altLang="en-US" strike="noStrike" noProof="1">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文本占位符 122882"/>
          <p:cNvSpPr>
            <a:spLocks noGrp="1"/>
          </p:cNvSpPr>
          <p:nvPr>
            <p:ph idx="1"/>
          </p:nvPr>
        </p:nvSpPr>
        <p:spPr>
          <a:xfrm>
            <a:off x="507339" y="152798"/>
            <a:ext cx="8915400" cy="6786298"/>
          </a:xfrm>
        </p:spPr>
        <p:txBody>
          <a:bodyPr>
            <a:normAutofit/>
          </a:bodyPr>
          <a:lstStyle/>
          <a:p>
            <a:pPr marL="0" indent="0">
              <a:lnSpc>
                <a:spcPct val="150000"/>
              </a:lnSpc>
              <a:buNone/>
            </a:pPr>
            <a:r>
              <a:rPr lang="en-US" altLang="zh-CN" sz="2400" b="1" noProof="1">
                <a:solidFill>
                  <a:srgbClr val="C00000"/>
                </a:solidFill>
              </a:rPr>
              <a:t>5</a:t>
            </a:r>
            <a:r>
              <a:rPr lang="zh-CN" altLang="en-US" sz="2400" b="1" noProof="1">
                <a:solidFill>
                  <a:srgbClr val="C00000"/>
                </a:solidFill>
              </a:rPr>
              <a:t>、追索之金额</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追索权  </a:t>
            </a:r>
            <a:endParaRPr lang="zh-CN" altLang="en-US" sz="2000" b="1" noProof="1"/>
          </a:p>
          <a:p>
            <a:pPr marL="0" indent="0">
              <a:lnSpc>
                <a:spcPct val="150000"/>
              </a:lnSpc>
              <a:buNone/>
            </a:pPr>
            <a:r>
              <a:rPr lang="en-US" altLang="zh-CN" sz="2000" b="1" noProof="1"/>
              <a:t>①</a:t>
            </a:r>
            <a:r>
              <a:rPr lang="zh-CN" altLang="en-US" sz="2000" noProof="1"/>
              <a:t>清偿内容</a:t>
            </a:r>
            <a:r>
              <a:rPr lang="zh-CN" altLang="en-US" sz="2000" b="1" noProof="1"/>
              <a:t>  中票</a:t>
            </a:r>
            <a:r>
              <a:rPr lang="en-US" altLang="zh-CN" sz="2000" b="1" noProof="1"/>
              <a:t>70-1</a:t>
            </a:r>
            <a:r>
              <a:rPr lang="en-US" altLang="zh-CN" sz="2000" noProof="1"/>
              <a:t>  </a:t>
            </a:r>
            <a:r>
              <a:rPr lang="zh-CN" altLang="en-US" sz="2000" noProof="1"/>
              <a:t>持票人行使追索权，可以请求被追索人支付下列金额和费用：（一）被拒绝付款的汇票金额；（二）汇票金额自到期日或者提示付款日起至清偿日止，按照中国人民银行规定的利率计算的利息；（三）取得有关拒绝证明和发出通知书的费用。 </a:t>
            </a:r>
            <a:endParaRPr lang="zh-CN" altLang="en-US" sz="2000" b="1" noProof="1"/>
          </a:p>
          <a:p>
            <a:pPr marL="0" indent="0">
              <a:lnSpc>
                <a:spcPct val="150000"/>
              </a:lnSpc>
              <a:buNone/>
            </a:pPr>
            <a:r>
              <a:rPr lang="en-US" altLang="zh-CN" sz="2000" b="1" noProof="1"/>
              <a:t>②</a:t>
            </a:r>
            <a:r>
              <a:rPr lang="zh-CN" altLang="en-US" sz="2000" noProof="1"/>
              <a:t>收据等</a:t>
            </a:r>
            <a:r>
              <a:rPr lang="zh-CN" altLang="en-US" sz="2000" b="1" noProof="1"/>
              <a:t>  中票</a:t>
            </a:r>
            <a:r>
              <a:rPr lang="en-US" altLang="zh-CN" sz="2000" b="1" noProof="1"/>
              <a:t>70-2</a:t>
            </a:r>
            <a:r>
              <a:rPr lang="en-US" altLang="zh-CN" sz="2000" noProof="1"/>
              <a:t>  </a:t>
            </a:r>
            <a:r>
              <a:rPr lang="zh-CN" altLang="en-US" sz="2000" noProof="1"/>
              <a:t>被追索人清偿债务时，持票人应当交出汇票和有关拒绝证明，并出具所收到利息和费用的收据。 </a:t>
            </a:r>
          </a:p>
        </p:txBody>
      </p:sp>
      <p:sp>
        <p:nvSpPr>
          <p:cNvPr id="2" name="灯片编号占位符 1">
            <a:extLst>
              <a:ext uri="{FF2B5EF4-FFF2-40B4-BE49-F238E27FC236}">
                <a16:creationId xmlns:a16="http://schemas.microsoft.com/office/drawing/2014/main" id="{16FB0C66-E668-4F0B-B15E-81CE66401A8F}"/>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93</a:t>
            </a:fld>
            <a:endParaRPr lang="zh-CN" altLang="en-US" strike="noStrike" noProof="1">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文本占位符 117762"/>
          <p:cNvSpPr>
            <a:spLocks noGrp="1"/>
          </p:cNvSpPr>
          <p:nvPr>
            <p:ph idx="1"/>
          </p:nvPr>
        </p:nvSpPr>
        <p:spPr>
          <a:xfrm>
            <a:off x="495300" y="152797"/>
            <a:ext cx="8915400" cy="6708908"/>
          </a:xfrm>
        </p:spPr>
        <p:txBody>
          <a:bodyPr>
            <a:normAutofit/>
          </a:bodyPr>
          <a:lstStyle/>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再追索权  </a:t>
            </a:r>
            <a:endParaRPr lang="zh-CN" altLang="en-US" sz="2000" b="1" noProof="1"/>
          </a:p>
          <a:p>
            <a:pPr marL="0" indent="0">
              <a:lnSpc>
                <a:spcPct val="150000"/>
              </a:lnSpc>
              <a:buNone/>
            </a:pPr>
            <a:r>
              <a:rPr lang="en-US" altLang="zh-CN" sz="2000" b="1" noProof="1"/>
              <a:t>①</a:t>
            </a:r>
            <a:r>
              <a:rPr lang="zh-CN" altLang="en-US" sz="2000" noProof="1"/>
              <a:t>清偿内容  </a:t>
            </a:r>
            <a:endParaRPr lang="en-US" altLang="zh-CN" sz="2000" noProof="1"/>
          </a:p>
          <a:p>
            <a:pPr marL="0" indent="0">
              <a:lnSpc>
                <a:spcPct val="150000"/>
              </a:lnSpc>
              <a:buNone/>
            </a:pPr>
            <a:r>
              <a:rPr lang="zh-CN" altLang="en-US" sz="2000" b="1" noProof="1"/>
              <a:t>中票</a:t>
            </a:r>
            <a:r>
              <a:rPr lang="en-US" altLang="zh-CN" sz="2000" b="1" noProof="1"/>
              <a:t>71-1</a:t>
            </a:r>
            <a:r>
              <a:rPr lang="en-US" altLang="zh-CN" sz="2000" noProof="1"/>
              <a:t>  </a:t>
            </a:r>
            <a:r>
              <a:rPr lang="zh-CN" altLang="en-US" sz="2000" noProof="1"/>
              <a:t>被追索人依照前条规定清偿后，可以向其他汇票债务人行使再追索权，请求其他汇票债务人支付下列金额和费用：（一）已清偿的全部金额；（二）前项金额自清偿日起至再追索清偿日止，按照中国人民银行规定的利率计算的利息；（三）发出通知书的费用。</a:t>
            </a:r>
            <a:endParaRPr lang="zh-CN" altLang="en-US" sz="2000" b="1" noProof="1"/>
          </a:p>
          <a:p>
            <a:pPr marL="0" indent="0">
              <a:lnSpc>
                <a:spcPct val="150000"/>
              </a:lnSpc>
              <a:buNone/>
            </a:pPr>
            <a:r>
              <a:rPr lang="en-US" altLang="zh-CN" sz="2000" b="1" noProof="1"/>
              <a:t>②</a:t>
            </a:r>
            <a:r>
              <a:rPr lang="zh-CN" altLang="en-US" sz="2000" noProof="1"/>
              <a:t>收据等</a:t>
            </a:r>
            <a:r>
              <a:rPr lang="zh-CN" altLang="en-US" sz="2000" b="1" noProof="1"/>
              <a:t>  </a:t>
            </a:r>
            <a:endParaRPr lang="en-US" altLang="zh-CN" sz="2000" b="1" noProof="1"/>
          </a:p>
          <a:p>
            <a:pPr marL="0" indent="0">
              <a:lnSpc>
                <a:spcPct val="150000"/>
              </a:lnSpc>
              <a:buNone/>
            </a:pPr>
            <a:r>
              <a:rPr lang="zh-CN" altLang="en-US" sz="2000" b="1" noProof="1"/>
              <a:t>中票</a:t>
            </a:r>
            <a:r>
              <a:rPr lang="en-US" altLang="zh-CN" sz="2000" b="1" noProof="1"/>
              <a:t>71-2</a:t>
            </a:r>
            <a:r>
              <a:rPr lang="en-US" altLang="zh-CN" sz="2000" noProof="1"/>
              <a:t>  </a:t>
            </a:r>
            <a:r>
              <a:rPr lang="zh-CN" altLang="en-US" sz="2000" noProof="1"/>
              <a:t>行使再追索权的被追索人获得清偿时，应当交出汇票和有关拒绝证明，并出具所收到利息和费用的收据。 </a:t>
            </a:r>
            <a:endParaRPr lang="zh-CN" altLang="en-US" sz="2000" b="1" noProof="1"/>
          </a:p>
          <a:p>
            <a:pPr marL="0" indent="0">
              <a:lnSpc>
                <a:spcPct val="150000"/>
              </a:lnSpc>
              <a:buNone/>
            </a:pPr>
            <a:r>
              <a:rPr lang="zh-CN" altLang="en-US" sz="2000" b="1" noProof="1"/>
              <a:t>（</a:t>
            </a:r>
            <a:r>
              <a:rPr lang="en-US" altLang="zh-CN" sz="2000" b="1" noProof="1"/>
              <a:t>3</a:t>
            </a:r>
            <a:r>
              <a:rPr lang="zh-CN" altLang="en-US" sz="2000" b="1" noProof="1"/>
              <a:t>）</a:t>
            </a:r>
            <a:r>
              <a:rPr lang="zh-CN" altLang="en-US" sz="2000" noProof="1"/>
              <a:t>追索权行使的效果  </a:t>
            </a:r>
            <a:endParaRPr lang="en-US" altLang="zh-CN" sz="2000" noProof="1"/>
          </a:p>
          <a:p>
            <a:pPr marL="0" indent="0">
              <a:lnSpc>
                <a:spcPct val="150000"/>
              </a:lnSpc>
              <a:buNone/>
            </a:pPr>
            <a:r>
              <a:rPr lang="zh-CN" altLang="en-US" sz="2000" b="1" noProof="1"/>
              <a:t>中票</a:t>
            </a:r>
            <a:r>
              <a:rPr lang="en-US" altLang="zh-CN" sz="2000" b="1" noProof="1"/>
              <a:t>72</a:t>
            </a:r>
            <a:r>
              <a:rPr lang="en-US" altLang="zh-CN" sz="2000" noProof="1"/>
              <a:t>  </a:t>
            </a:r>
            <a:r>
              <a:rPr lang="zh-CN" altLang="en-US" sz="2000" noProof="1"/>
              <a:t>被追索人依照前二条规定清偿债务后，其责任解除。</a:t>
            </a:r>
          </a:p>
        </p:txBody>
      </p:sp>
      <p:sp>
        <p:nvSpPr>
          <p:cNvPr id="2" name="灯片编号占位符 1">
            <a:extLst>
              <a:ext uri="{FF2B5EF4-FFF2-40B4-BE49-F238E27FC236}">
                <a16:creationId xmlns:a16="http://schemas.microsoft.com/office/drawing/2014/main" id="{EB490376-A354-4802-A625-8F834D721D9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94</a:t>
            </a:fld>
            <a:endParaRPr lang="zh-CN" altLang="en-US" strike="noStrike" noProof="1">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520833"/>
            <a:ext cx="8915400" cy="5830094"/>
          </a:xfrm>
        </p:spPr>
        <p:txBody>
          <a:bodyPr/>
          <a:lstStyle/>
          <a:p>
            <a:pPr algn="ctr"/>
            <a:endParaRPr lang="zh-CN" altLang="en-US" sz="7800" b="1" noProof="1">
              <a:sym typeface="+mn-ea"/>
            </a:endParaRPr>
          </a:p>
          <a:p>
            <a:pPr algn="ctr"/>
            <a:r>
              <a:rPr lang="zh-CN" altLang="en-US" sz="7800" b="1" noProof="1">
                <a:sym typeface="+mn-ea"/>
              </a:rPr>
              <a:t>第三讲  本   票</a:t>
            </a:r>
            <a:endParaRPr lang="zh-CN" altLang="en-US" sz="10400" b="1" noProof="1"/>
          </a:p>
          <a:p>
            <a:pPr algn="ctr"/>
            <a:endParaRPr lang="zh-CN" altLang="en-US" sz="10400" noProof="1"/>
          </a:p>
        </p:txBody>
      </p:sp>
      <p:sp>
        <p:nvSpPr>
          <p:cNvPr id="2" name="灯片编号占位符 1">
            <a:extLst>
              <a:ext uri="{FF2B5EF4-FFF2-40B4-BE49-F238E27FC236}">
                <a16:creationId xmlns:a16="http://schemas.microsoft.com/office/drawing/2014/main" id="{9ECD118C-5C15-4FE4-9897-744B8C312DF7}"/>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95</a:t>
            </a:fld>
            <a:endParaRPr lang="zh-CN" altLang="en-US" strike="noStrike" noProof="1">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占位符 119810"/>
          <p:cNvSpPr>
            <a:spLocks noGrp="1"/>
          </p:cNvSpPr>
          <p:nvPr>
            <p:ph idx="1"/>
          </p:nvPr>
        </p:nvSpPr>
        <p:spPr>
          <a:xfrm>
            <a:off x="428229" y="-3704"/>
            <a:ext cx="8915400" cy="7147454"/>
          </a:xfrm>
        </p:spPr>
        <p:txBody>
          <a:bodyPr>
            <a:normAutofit/>
          </a:bodyPr>
          <a:lstStyle/>
          <a:p>
            <a:pPr marL="0" indent="0">
              <a:lnSpc>
                <a:spcPct val="150000"/>
              </a:lnSpc>
              <a:buNone/>
            </a:pPr>
            <a:r>
              <a:rPr lang="en-US" altLang="zh-CN" sz="2400" b="1" noProof="1">
                <a:solidFill>
                  <a:srgbClr val="C00000"/>
                </a:solidFill>
              </a:rPr>
              <a:t>1</a:t>
            </a:r>
            <a:r>
              <a:rPr lang="zh-CN" altLang="en-US" sz="2400" b="1" noProof="1">
                <a:solidFill>
                  <a:srgbClr val="C00000"/>
                </a:solidFill>
              </a:rPr>
              <a:t>、本票的含义</a:t>
            </a:r>
            <a:endParaRPr lang="zh-CN" altLang="en-US" sz="2400" noProof="1">
              <a:solidFill>
                <a:srgbClr val="C00000"/>
              </a:solidFill>
            </a:endParaRPr>
          </a:p>
          <a:p>
            <a:pPr marL="0" indent="0">
              <a:lnSpc>
                <a:spcPct val="150000"/>
              </a:lnSpc>
              <a:buNone/>
            </a:pPr>
            <a:r>
              <a:rPr lang="zh-CN" altLang="en-US" sz="2000" b="1" noProof="1"/>
              <a:t>中票</a:t>
            </a:r>
            <a:r>
              <a:rPr lang="en-US" altLang="zh-CN" sz="2000" b="1" noProof="1"/>
              <a:t>73-1 </a:t>
            </a:r>
            <a:r>
              <a:rPr lang="en-US" altLang="zh-CN" sz="2000" noProof="1"/>
              <a:t> </a:t>
            </a:r>
            <a:r>
              <a:rPr lang="zh-CN" altLang="en-US" sz="2000" noProof="1"/>
              <a:t>本票是出票人签发的，承诺自己在见票时无条件支付确定的金额给收款人或者持票人的票据。 </a:t>
            </a:r>
            <a:endParaRPr lang="en-US" altLang="zh-CN" sz="2000" noProof="1"/>
          </a:p>
          <a:p>
            <a:pPr marL="0" indent="0">
              <a:lnSpc>
                <a:spcPct val="150000"/>
              </a:lnSpc>
              <a:buNone/>
            </a:pPr>
            <a:r>
              <a:rPr lang="zh-CN" altLang="en-US" sz="2000" b="1" noProof="1"/>
              <a:t>中票</a:t>
            </a:r>
            <a:r>
              <a:rPr lang="en-US" altLang="zh-CN" sz="2000" b="1" noProof="1"/>
              <a:t>73-2</a:t>
            </a:r>
            <a:r>
              <a:rPr lang="en-US" altLang="zh-CN" sz="2000" noProof="1"/>
              <a:t>  </a:t>
            </a:r>
            <a:r>
              <a:rPr lang="zh-CN" altLang="en-US" sz="2000" noProof="1"/>
              <a:t>本法所称本票，是指银行本票。</a:t>
            </a:r>
          </a:p>
          <a:p>
            <a:pPr marL="0" indent="0">
              <a:lnSpc>
                <a:spcPct val="150000"/>
              </a:lnSpc>
              <a:buNone/>
            </a:pPr>
            <a:r>
              <a:rPr lang="zh-CN" altLang="en-US" sz="2000" noProof="1"/>
              <a:t>本票之“本”，即为“</a:t>
            </a:r>
            <a:r>
              <a:rPr lang="zh-CN" altLang="en-US" sz="2000" b="1" noProof="1"/>
              <a:t>付款人是出票人本人</a:t>
            </a:r>
            <a:r>
              <a:rPr lang="zh-CN" altLang="en-US" sz="2000" noProof="1"/>
              <a:t>”之意。</a:t>
            </a:r>
            <a:endParaRPr lang="zh-CN" altLang="en-US" sz="2000" b="1" noProof="1"/>
          </a:p>
          <a:p>
            <a:pPr marL="0" indent="0">
              <a:lnSpc>
                <a:spcPct val="150000"/>
              </a:lnSpc>
              <a:buNone/>
            </a:pPr>
            <a:r>
              <a:rPr lang="en-US" altLang="zh-CN" sz="2400" b="1" noProof="1">
                <a:solidFill>
                  <a:srgbClr val="C00000"/>
                </a:solidFill>
              </a:rPr>
              <a:t>2</a:t>
            </a:r>
            <a:r>
              <a:rPr lang="zh-CN" altLang="en-US" sz="2400" b="1" noProof="1">
                <a:solidFill>
                  <a:srgbClr val="C00000"/>
                </a:solidFill>
              </a:rPr>
              <a:t>、本票特点</a:t>
            </a:r>
            <a:endParaRPr lang="zh-CN" altLang="en-US" sz="2400" noProof="1">
              <a:solidFill>
                <a:srgbClr val="C00000"/>
              </a:solidFill>
            </a:endParaRPr>
          </a:p>
          <a:p>
            <a:pPr marL="0" indent="0">
              <a:lnSpc>
                <a:spcPct val="150000"/>
              </a:lnSpc>
              <a:buNone/>
            </a:pPr>
            <a:r>
              <a:rPr lang="zh-CN" altLang="en-US" sz="2000" noProof="1"/>
              <a:t>自付证券  </a:t>
            </a:r>
            <a:r>
              <a:rPr lang="en-US" altLang="zh-CN" sz="2000" b="1" noProof="1"/>
              <a:t>→</a:t>
            </a:r>
            <a:r>
              <a:rPr lang="zh-CN" altLang="en-US" sz="2000" noProof="1"/>
              <a:t>出票人为主债务人  </a:t>
            </a:r>
            <a:r>
              <a:rPr lang="en-US" altLang="zh-CN" sz="2000" b="1" noProof="1"/>
              <a:t>→</a:t>
            </a:r>
            <a:r>
              <a:rPr lang="zh-CN" altLang="en-US" sz="2000" noProof="1"/>
              <a:t>出票人的付款责任  </a:t>
            </a:r>
            <a:r>
              <a:rPr lang="en-US" altLang="zh-CN" sz="2000" b="1" noProof="1"/>
              <a:t>→</a:t>
            </a:r>
            <a:r>
              <a:rPr lang="zh-CN" altLang="en-US" sz="2000" noProof="1"/>
              <a:t>见票即付</a:t>
            </a:r>
            <a:endParaRPr lang="zh-CN" altLang="en-US" sz="2000" b="1" noProof="1"/>
          </a:p>
          <a:p>
            <a:pPr marL="0" indent="0">
              <a:lnSpc>
                <a:spcPct val="150000"/>
              </a:lnSpc>
              <a:buNone/>
            </a:pPr>
            <a:r>
              <a:rPr lang="zh-CN" altLang="en-US" sz="2000" b="1" noProof="1"/>
              <a:t>中票</a:t>
            </a:r>
            <a:r>
              <a:rPr lang="en-US" altLang="zh-CN" sz="2000" b="1" noProof="1"/>
              <a:t>77</a:t>
            </a:r>
            <a:r>
              <a:rPr lang="en-US" altLang="zh-CN" sz="2000" noProof="1"/>
              <a:t>  </a:t>
            </a:r>
            <a:r>
              <a:rPr lang="zh-CN" altLang="en-US" sz="2000" noProof="1"/>
              <a:t>本票的出票人在持票人提示见票时，必须承担付款的责任。 </a:t>
            </a:r>
          </a:p>
        </p:txBody>
      </p:sp>
      <p:sp>
        <p:nvSpPr>
          <p:cNvPr id="2" name="灯片编号占位符 1">
            <a:extLst>
              <a:ext uri="{FF2B5EF4-FFF2-40B4-BE49-F238E27FC236}">
                <a16:creationId xmlns:a16="http://schemas.microsoft.com/office/drawing/2014/main" id="{73EF9277-2F0B-4B1F-9520-98AE720B31B9}"/>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96</a:t>
            </a:fld>
            <a:endParaRPr lang="zh-CN" altLang="en-US" strike="noStrike" noProof="1">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占位符 120834"/>
          <p:cNvSpPr>
            <a:spLocks noGrp="1"/>
          </p:cNvSpPr>
          <p:nvPr>
            <p:ph idx="1"/>
          </p:nvPr>
        </p:nvSpPr>
        <p:spPr>
          <a:xfrm>
            <a:off x="272480" y="25569"/>
            <a:ext cx="8915400" cy="6853370"/>
          </a:xfrm>
        </p:spPr>
        <p:txBody>
          <a:bodyPr>
            <a:normAutofit/>
          </a:bodyPr>
          <a:lstStyle/>
          <a:p>
            <a:pPr marL="0" indent="0">
              <a:lnSpc>
                <a:spcPct val="150000"/>
              </a:lnSpc>
              <a:buNone/>
            </a:pPr>
            <a:r>
              <a:rPr lang="en-US" altLang="zh-CN" sz="2400" b="1" noProof="1">
                <a:solidFill>
                  <a:srgbClr val="C00000"/>
                </a:solidFill>
              </a:rPr>
              <a:t>3</a:t>
            </a:r>
            <a:r>
              <a:rPr lang="zh-CN" altLang="en-US" sz="2400" b="1" noProof="1">
                <a:solidFill>
                  <a:srgbClr val="C00000"/>
                </a:solidFill>
              </a:rPr>
              <a:t>、本票的特殊制度</a:t>
            </a:r>
          </a:p>
          <a:p>
            <a:pPr marL="0" indent="0">
              <a:lnSpc>
                <a:spcPct val="150000"/>
              </a:lnSpc>
              <a:buNone/>
            </a:pPr>
            <a:r>
              <a:rPr lang="zh-CN" altLang="en-US" sz="2000" b="1" noProof="1"/>
              <a:t>（</a:t>
            </a:r>
            <a:r>
              <a:rPr lang="en-US" altLang="zh-CN" sz="2000" b="1" noProof="1"/>
              <a:t>1</a:t>
            </a:r>
            <a:r>
              <a:rPr lang="zh-CN" altLang="en-US" sz="2000" b="1" noProof="1"/>
              <a:t>）</a:t>
            </a:r>
            <a:r>
              <a:rPr lang="zh-CN" altLang="en-US" sz="2000" noProof="1"/>
              <a:t>出票的绝对必要记载事项</a:t>
            </a:r>
            <a:endParaRPr lang="zh-CN" altLang="en-US" sz="2000" b="1" noProof="1"/>
          </a:p>
          <a:p>
            <a:pPr marL="0" indent="0">
              <a:lnSpc>
                <a:spcPct val="150000"/>
              </a:lnSpc>
              <a:buNone/>
            </a:pPr>
            <a:r>
              <a:rPr lang="zh-CN" altLang="en-US" sz="2000" b="1" noProof="1"/>
              <a:t>中票</a:t>
            </a:r>
            <a:r>
              <a:rPr lang="en-US" altLang="zh-CN" sz="2000" b="1" noProof="1"/>
              <a:t>75</a:t>
            </a:r>
            <a:r>
              <a:rPr lang="en-US" altLang="zh-CN" sz="2000" noProof="1"/>
              <a:t>  </a:t>
            </a:r>
            <a:r>
              <a:rPr lang="zh-CN" altLang="en-US" sz="2000" noProof="1"/>
              <a:t>本票必须记载下列事项：（一）表明“本票”的字样；（二）无条件支付的承诺；（三）确定的金额；（四）收款人名称；（五）出票日期；（六）出票人签章。 </a:t>
            </a:r>
          </a:p>
          <a:p>
            <a:pPr marL="0" indent="0">
              <a:lnSpc>
                <a:spcPct val="150000"/>
              </a:lnSpc>
              <a:buNone/>
            </a:pPr>
            <a:r>
              <a:rPr lang="zh-CN" altLang="en-US" sz="2000" noProof="1"/>
              <a:t>本票上</a:t>
            </a:r>
            <a:r>
              <a:rPr lang="zh-CN" altLang="en-US" sz="2000" b="1" noProof="1"/>
              <a:t>未记载前款规定事项之一的</a:t>
            </a:r>
            <a:r>
              <a:rPr lang="zh-CN" altLang="en-US" sz="2000" noProof="1"/>
              <a:t>，</a:t>
            </a:r>
            <a:r>
              <a:rPr lang="zh-CN" altLang="en-US" sz="2000" b="1" noProof="1"/>
              <a:t>本票无效</a:t>
            </a:r>
            <a:r>
              <a:rPr lang="zh-CN" altLang="en-US" sz="2000" noProof="1"/>
              <a:t>。</a:t>
            </a:r>
            <a:endParaRPr lang="zh-CN" altLang="en-US" sz="2000" b="1" noProof="1"/>
          </a:p>
          <a:p>
            <a:pPr marL="0" indent="0">
              <a:lnSpc>
                <a:spcPct val="150000"/>
              </a:lnSpc>
              <a:buNone/>
            </a:pPr>
            <a:r>
              <a:rPr lang="zh-CN" altLang="en-US" sz="2000" b="1" noProof="1"/>
              <a:t>（</a:t>
            </a:r>
            <a:r>
              <a:rPr lang="en-US" altLang="zh-CN" sz="2000" b="1" noProof="1"/>
              <a:t>2</a:t>
            </a:r>
            <a:r>
              <a:rPr lang="zh-CN" altLang="en-US" sz="2000" b="1" noProof="1"/>
              <a:t>）</a:t>
            </a:r>
            <a:r>
              <a:rPr lang="zh-CN" altLang="en-US" sz="2000" noProof="1"/>
              <a:t>提示付款期限</a:t>
            </a:r>
            <a:endParaRPr lang="zh-CN" altLang="en-US" sz="2000" b="1" noProof="1"/>
          </a:p>
          <a:p>
            <a:pPr marL="0" indent="0">
              <a:lnSpc>
                <a:spcPct val="150000"/>
              </a:lnSpc>
              <a:buNone/>
            </a:pPr>
            <a:r>
              <a:rPr lang="en-US" altLang="zh-CN" sz="2000" b="1" noProof="1"/>
              <a:t>①</a:t>
            </a:r>
            <a:r>
              <a:rPr lang="zh-CN" altLang="en-US" sz="2000" noProof="1"/>
              <a:t>提示期间  </a:t>
            </a:r>
            <a:endParaRPr lang="en-US" altLang="zh-CN" sz="2000" noProof="1"/>
          </a:p>
          <a:p>
            <a:pPr marL="0" indent="0">
              <a:lnSpc>
                <a:spcPct val="150000"/>
              </a:lnSpc>
              <a:buNone/>
            </a:pPr>
            <a:r>
              <a:rPr lang="zh-CN" altLang="en-US" sz="2000" b="1" noProof="1"/>
              <a:t>中票</a:t>
            </a:r>
            <a:r>
              <a:rPr lang="en-US" altLang="zh-CN" sz="2000" b="1" noProof="1"/>
              <a:t>78</a:t>
            </a:r>
            <a:r>
              <a:rPr lang="en-US" altLang="zh-CN" sz="2000" noProof="1"/>
              <a:t>  </a:t>
            </a:r>
            <a:r>
              <a:rPr lang="zh-CN" altLang="en-US" sz="2000" noProof="1"/>
              <a:t>本票自出票日起，</a:t>
            </a:r>
            <a:r>
              <a:rPr lang="zh-CN" altLang="en-US" sz="2000" b="1" noProof="1"/>
              <a:t>付款期限最长不得超过二个月</a:t>
            </a:r>
            <a:r>
              <a:rPr lang="zh-CN" altLang="en-US" sz="2000" noProof="1"/>
              <a:t>。 </a:t>
            </a:r>
            <a:endParaRPr lang="zh-CN" altLang="en-US" sz="2000" b="1" noProof="1"/>
          </a:p>
          <a:p>
            <a:pPr marL="0" indent="0">
              <a:lnSpc>
                <a:spcPct val="150000"/>
              </a:lnSpc>
              <a:buNone/>
            </a:pPr>
            <a:r>
              <a:rPr lang="en-US" altLang="zh-CN" sz="2000" b="1" noProof="1"/>
              <a:t>②</a:t>
            </a:r>
            <a:r>
              <a:rPr lang="zh-CN" altLang="en-US" sz="2000" noProof="1"/>
              <a:t>未提示的效力  </a:t>
            </a:r>
            <a:endParaRPr lang="en-US" altLang="zh-CN" sz="2000" noProof="1"/>
          </a:p>
          <a:p>
            <a:pPr marL="0" indent="0">
              <a:lnSpc>
                <a:spcPct val="150000"/>
              </a:lnSpc>
              <a:buNone/>
            </a:pPr>
            <a:r>
              <a:rPr lang="zh-CN" altLang="en-US" sz="2000" b="1" noProof="1"/>
              <a:t>中票</a:t>
            </a:r>
            <a:r>
              <a:rPr lang="en-US" altLang="zh-CN" sz="2000" b="1" noProof="1"/>
              <a:t>79</a:t>
            </a:r>
            <a:r>
              <a:rPr lang="en-US" altLang="zh-CN" sz="2000" noProof="1"/>
              <a:t>  </a:t>
            </a:r>
            <a:r>
              <a:rPr lang="zh-CN" altLang="en-US" sz="2000" noProof="1"/>
              <a:t>本票的持票人未按照规定期限提示见票的，</a:t>
            </a:r>
            <a:r>
              <a:rPr lang="zh-CN" altLang="en-US" sz="2000" b="1" noProof="1"/>
              <a:t>丧失对出票人以外的前手的追索权</a:t>
            </a:r>
            <a:r>
              <a:rPr lang="zh-CN" altLang="en-US" sz="2000" noProof="1"/>
              <a:t>。 </a:t>
            </a:r>
          </a:p>
        </p:txBody>
      </p:sp>
      <p:sp>
        <p:nvSpPr>
          <p:cNvPr id="2" name="灯片编号占位符 1">
            <a:extLst>
              <a:ext uri="{FF2B5EF4-FFF2-40B4-BE49-F238E27FC236}">
                <a16:creationId xmlns:a16="http://schemas.microsoft.com/office/drawing/2014/main" id="{B44FDDEF-6D0D-4C30-A360-E549C87F40B6}"/>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97</a:t>
            </a:fld>
            <a:endParaRPr lang="zh-CN" altLang="en-US" strike="noStrike" noProof="1">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文本占位符 118786"/>
          <p:cNvSpPr>
            <a:spLocks noGrp="1"/>
          </p:cNvSpPr>
          <p:nvPr>
            <p:ph idx="1"/>
          </p:nvPr>
        </p:nvSpPr>
        <p:spPr>
          <a:xfrm>
            <a:off x="507339" y="230187"/>
            <a:ext cx="8915400" cy="6913563"/>
          </a:xfrm>
        </p:spPr>
        <p:txBody>
          <a:bodyPr>
            <a:normAutofit/>
          </a:bodyPr>
          <a:lstStyle/>
          <a:p>
            <a:pPr marL="0" indent="0">
              <a:lnSpc>
                <a:spcPct val="150000"/>
              </a:lnSpc>
              <a:buNone/>
            </a:pPr>
            <a:r>
              <a:rPr lang="en-US" altLang="zh-CN" sz="2400" b="1" noProof="1">
                <a:solidFill>
                  <a:srgbClr val="C00000"/>
                </a:solidFill>
              </a:rPr>
              <a:t>4</a:t>
            </a:r>
            <a:r>
              <a:rPr lang="zh-CN" altLang="en-US" sz="2400" b="1" noProof="1">
                <a:solidFill>
                  <a:srgbClr val="C00000"/>
                </a:solidFill>
              </a:rPr>
              <a:t>、对汇票制度的准用</a:t>
            </a:r>
          </a:p>
          <a:p>
            <a:pPr marL="0" indent="0">
              <a:lnSpc>
                <a:spcPct val="150000"/>
              </a:lnSpc>
              <a:buNone/>
            </a:pPr>
            <a:r>
              <a:rPr lang="zh-CN" altLang="en-US" sz="2000" b="1" noProof="1"/>
              <a:t>中票</a:t>
            </a:r>
            <a:r>
              <a:rPr lang="en-US" altLang="zh-CN" sz="2000" b="1" noProof="1"/>
              <a:t>80</a:t>
            </a:r>
            <a:r>
              <a:rPr lang="en-US" altLang="zh-CN" sz="2000" noProof="1"/>
              <a:t>  </a:t>
            </a:r>
            <a:r>
              <a:rPr lang="zh-CN" altLang="en-US" sz="2000" noProof="1"/>
              <a:t>本票的背书、保证、付款行为和追索权的行使，除本章规定外，适用本法第二章有关汇票的规定。 </a:t>
            </a:r>
          </a:p>
          <a:p>
            <a:pPr marL="0" indent="0">
              <a:lnSpc>
                <a:spcPct val="150000"/>
              </a:lnSpc>
              <a:buNone/>
            </a:pPr>
            <a:r>
              <a:rPr lang="zh-CN" altLang="en-US" sz="2000" noProof="1"/>
              <a:t>本票的出票行为，除本章规定外，适用本法第二十四条关于汇票的规定。</a:t>
            </a:r>
          </a:p>
        </p:txBody>
      </p:sp>
      <p:sp>
        <p:nvSpPr>
          <p:cNvPr id="2" name="灯片编号占位符 1">
            <a:extLst>
              <a:ext uri="{FF2B5EF4-FFF2-40B4-BE49-F238E27FC236}">
                <a16:creationId xmlns:a16="http://schemas.microsoft.com/office/drawing/2014/main" id="{D87D4450-C0FE-4C68-AAF7-CDFAE596ADF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98</a:t>
            </a:fld>
            <a:endParaRPr lang="zh-CN" altLang="en-US" strike="noStrike" noProof="1">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629" y="722048"/>
            <a:ext cx="8991071" cy="5628879"/>
          </a:xfrm>
        </p:spPr>
        <p:txBody>
          <a:bodyPr/>
          <a:lstStyle/>
          <a:p>
            <a:endParaRPr lang="zh-CN" altLang="en-US" sz="7800" b="1" noProof="1">
              <a:sym typeface="+mn-ea"/>
            </a:endParaRPr>
          </a:p>
          <a:p>
            <a:pPr algn="ctr"/>
            <a:r>
              <a:rPr lang="zh-CN" altLang="en-US" sz="7800" b="1" noProof="1">
                <a:sym typeface="+mn-ea"/>
              </a:rPr>
              <a:t>第四讲  支  票</a:t>
            </a:r>
            <a:endParaRPr lang="zh-CN" altLang="en-US" sz="7800" b="1" noProof="1"/>
          </a:p>
          <a:p>
            <a:endParaRPr lang="zh-CN" altLang="en-US" sz="7800" noProof="1"/>
          </a:p>
        </p:txBody>
      </p:sp>
      <p:sp>
        <p:nvSpPr>
          <p:cNvPr id="2" name="灯片编号占位符 1">
            <a:extLst>
              <a:ext uri="{FF2B5EF4-FFF2-40B4-BE49-F238E27FC236}">
                <a16:creationId xmlns:a16="http://schemas.microsoft.com/office/drawing/2014/main" id="{A1E25860-508C-4944-BECE-586E2EDAC2EA}"/>
              </a:ext>
            </a:extLst>
          </p:cNvPr>
          <p:cNvSpPr>
            <a:spLocks noGrp="1"/>
          </p:cNvSpPr>
          <p:nvPr>
            <p:ph type="sldNum" sz="quarter" idx="12"/>
          </p:nvPr>
        </p:nvSpPr>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99</a:t>
            </a:fld>
            <a:endParaRPr lang="zh-CN" altLang="en-US" strike="noStrike" noProof="1">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U3MTUzNjJjYTUwOTllYjMyMjIxMGI5Mjg0NTMyYjQifQ=="/>
</p:tagLst>
</file>

<file path=ppt/theme/theme1.xml><?xml version="1.0" encoding="utf-8"?>
<a:theme xmlns:a="http://schemas.openxmlformats.org/drawingml/2006/main" name="Strea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295</TotalTime>
  <Words>13622</Words>
  <Application>Microsoft Office PowerPoint</Application>
  <PresentationFormat>A4 纸张(210x297 毫米)</PresentationFormat>
  <Paragraphs>822</Paragraphs>
  <Slides>105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105</vt:i4>
      </vt:variant>
    </vt:vector>
  </HeadingPairs>
  <TitlesOfParts>
    <vt:vector size="112" baseType="lpstr">
      <vt:lpstr>等线</vt:lpstr>
      <vt:lpstr>楷体</vt:lpstr>
      <vt:lpstr>Arial</vt:lpstr>
      <vt:lpstr>Calibri</vt:lpstr>
      <vt:lpstr>Calibri Light</vt:lpstr>
      <vt:lpstr>Garamond</vt:lpstr>
      <vt:lpstr>Stream</vt:lpstr>
      <vt:lpstr>票  据  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票据法讲义</dc:title>
  <dc:creator>雨林木风</dc:creator>
  <cp:lastModifiedBy>Y L</cp:lastModifiedBy>
  <cp:revision>71</cp:revision>
  <cp:lastPrinted>2024-12-23T14:34:54Z</cp:lastPrinted>
  <dcterms:created xsi:type="dcterms:W3CDTF">2012-09-03T14:19:14Z</dcterms:created>
  <dcterms:modified xsi:type="dcterms:W3CDTF">2024-12-23T14:35:27Z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A7C1772CAA714783A8D39754E53E9F73</vt:lpwstr>
  </property>
</Properties>
</file>