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59" r:id="rId4"/>
    <p:sldId id="261" r:id="rId5"/>
    <p:sldId id="275" r:id="rId6"/>
    <p:sldId id="268" r:id="rId7"/>
    <p:sldId id="274" r:id="rId8"/>
  </p:sldIdLst>
  <p:sldSz cx="9144000" cy="5143500" type="screen16x9"/>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30"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image" Target="../media/image40.jpg"/><Relationship Id="rId3" Type="http://schemas.openxmlformats.org/officeDocument/2006/relationships/image" Target="../media/image35.png"/><Relationship Id="rId7" Type="http://schemas.openxmlformats.org/officeDocument/2006/relationships/image" Target="../media/image39.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38.png"/><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47.jpg"/><Relationship Id="rId4" Type="http://schemas.openxmlformats.org/officeDocument/2006/relationships/image" Target="../media/image46.jpg"/></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1.jpg"/><Relationship Id="rId5" Type="http://schemas.openxmlformats.org/officeDocument/2006/relationships/image" Target="../media/image50.jpg"/><Relationship Id="rId4" Type="http://schemas.openxmlformats.org/officeDocument/2006/relationships/image" Target="../media/image4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000" cy="5143500"/>
          </a:xfrm>
          <a:prstGeom prst="rect">
            <a:avLst/>
          </a:prstGeom>
        </p:spPr>
      </p:pic>
      <p:pic>
        <p:nvPicPr>
          <p:cNvPr id="2" name="图片 1"/>
          <p:cNvPicPr>
            <a:picLocks noChangeAspect="1"/>
          </p:cNvPicPr>
          <p:nvPr/>
        </p:nvPicPr>
        <p:blipFill>
          <a:blip r:embed="rId3"/>
          <a:stretch>
            <a:fillRect/>
          </a:stretch>
        </p:blipFill>
        <p:spPr>
          <a:xfrm>
            <a:off x="-36830" y="-63872"/>
            <a:ext cx="9180830" cy="5343525"/>
          </a:xfrm>
          <a:prstGeom prst="rect">
            <a:avLst/>
          </a:prstGeom>
        </p:spPr>
      </p:pic>
      <p:pic>
        <p:nvPicPr>
          <p:cNvPr id="3" name="图片 2"/>
          <p:cNvPicPr>
            <a:picLocks noChangeAspect="1"/>
          </p:cNvPicPr>
          <p:nvPr/>
        </p:nvPicPr>
        <p:blipFill>
          <a:blip r:embed="rId4"/>
          <a:stretch>
            <a:fillRect/>
          </a:stretch>
        </p:blipFill>
        <p:spPr>
          <a:xfrm>
            <a:off x="-7381" y="3821144"/>
            <a:ext cx="9154583" cy="3905250"/>
          </a:xfrm>
          <a:prstGeom prst="rect">
            <a:avLst/>
          </a:prstGeom>
        </p:spPr>
      </p:pic>
      <p:pic>
        <p:nvPicPr>
          <p:cNvPr id="4" name="图片 3"/>
          <p:cNvPicPr>
            <a:picLocks noChangeAspect="1"/>
          </p:cNvPicPr>
          <p:nvPr/>
        </p:nvPicPr>
        <p:blipFill>
          <a:blip r:embed="rId5"/>
          <a:stretch>
            <a:fillRect/>
          </a:stretch>
        </p:blipFill>
        <p:spPr>
          <a:xfrm>
            <a:off x="-26949" y="1152199"/>
            <a:ext cx="9193746" cy="2680522"/>
          </a:xfrm>
          <a:prstGeom prst="rect">
            <a:avLst/>
          </a:prstGeom>
        </p:spPr>
      </p:pic>
      <p:sp>
        <p:nvSpPr>
          <p:cNvPr id="9" name="文本框 8"/>
          <p:cNvSpPr txBox="1"/>
          <p:nvPr/>
        </p:nvSpPr>
        <p:spPr>
          <a:xfrm>
            <a:off x="214721" y="1787985"/>
            <a:ext cx="8566248" cy="914400"/>
          </a:xfrm>
          <a:prstGeom prst="rect">
            <a:avLst/>
          </a:prstGeom>
        </p:spPr>
        <p:txBody>
          <a:bodyPr anchor="ctr">
            <a:scene3d>
              <a:camera prst="legacyObliqueTopLeft">
                <a:rot lat="0" lon="0" rev="0"/>
              </a:camera>
              <a:lightRig rig="legacyFlat1" dir="tl"/>
            </a:scene3d>
          </a:bodyPr>
          <a:lstStyle/>
          <a:p>
            <a:pPr algn="ctr">
              <a:lnSpc>
                <a:spcPct val="112000"/>
              </a:lnSpc>
            </a:pPr>
            <a:r>
              <a:rPr lang="en-US" sz="5335" kern="5000" spc="100" dirty="0">
                <a:solidFill>
                  <a:srgbClr val="7E0C6E">
                    <a:alpha val="100000"/>
                  </a:srgbClr>
                </a:solidFill>
                <a:latin typeface="方正小标宋简体" panose="03000509000000000000" pitchFamily="1" charset="-122"/>
                <a:ea typeface="方正小标宋简体" panose="03000509000000000000" pitchFamily="1" charset="-122"/>
              </a:rPr>
              <a:t>“</a:t>
            </a:r>
            <a:r>
              <a:rPr lang="zh-CN" altLang="en-US" sz="5335" kern="5000" spc="100" dirty="0">
                <a:solidFill>
                  <a:srgbClr val="7E0C6E">
                    <a:alpha val="100000"/>
                  </a:srgbClr>
                </a:solidFill>
                <a:latin typeface="方正小标宋简体" panose="03000509000000000000" pitchFamily="1" charset="-122"/>
                <a:ea typeface="方正小标宋简体" panose="03000509000000000000" pitchFamily="1" charset="-122"/>
              </a:rPr>
              <a:t>内幕交易</a:t>
            </a:r>
            <a:r>
              <a:rPr lang="en-US" sz="5335" kern="5000" spc="100" dirty="0">
                <a:solidFill>
                  <a:srgbClr val="7E0C6E">
                    <a:alpha val="100000"/>
                  </a:srgbClr>
                </a:solidFill>
                <a:latin typeface="方正小标宋简体" panose="03000509000000000000" pitchFamily="1" charset="-122"/>
                <a:ea typeface="方正小标宋简体" panose="03000509000000000000" pitchFamily="1" charset="-122"/>
              </a:rPr>
              <a:t>”</a:t>
            </a:r>
            <a:endParaRPr sz="5335" kern="5000" spc="100" dirty="0">
              <a:solidFill>
                <a:srgbClr val="7E0C6E">
                  <a:alpha val="100000"/>
                </a:srgbClr>
              </a:solidFill>
              <a:latin typeface="方正小标宋简体" panose="03000509000000000000" pitchFamily="1" charset="-122"/>
              <a:ea typeface="方正小标宋简体" panose="03000509000000000000" pitchFamily="1" charset="-122"/>
            </a:endParaRPr>
          </a:p>
        </p:txBody>
      </p:sp>
      <p:sp>
        <p:nvSpPr>
          <p:cNvPr id="10" name="文本框 9"/>
          <p:cNvSpPr txBox="1"/>
          <p:nvPr/>
        </p:nvSpPr>
        <p:spPr>
          <a:xfrm>
            <a:off x="2481865" y="4277400"/>
            <a:ext cx="3796470" cy="137160"/>
          </a:xfrm>
          <a:prstGeom prst="rect">
            <a:avLst/>
          </a:prstGeom>
        </p:spPr>
        <p:txBody>
          <a:bodyPr anchor="ctr">
            <a:scene3d>
              <a:camera prst="legacyObliqueTopLeft">
                <a:rot lat="0" lon="0" rev="0"/>
              </a:camera>
              <a:lightRig rig="legacyFlat1" dir="tl"/>
            </a:scene3d>
          </a:bodyPr>
          <a:lstStyle/>
          <a:p>
            <a:pPr algn="ctr">
              <a:lnSpc>
                <a:spcPct val="113000"/>
              </a:lnSpc>
            </a:pPr>
            <a:r>
              <a:rPr sz="800" kern="45000" spc="900">
                <a:solidFill>
                  <a:srgbClr val="FBE5D6">
                    <a:alpha val="70000"/>
                  </a:srgbClr>
                </a:solidFill>
                <a:latin typeface="Noto Sans S Chinese Regular" panose="020B0500000000000000" pitchFamily="1" charset="-122"/>
                <a:ea typeface="Noto Sans S Chinese Regular" panose="020B0500000000000000" pitchFamily="1" charset="-122"/>
              </a:rPr>
              <a:t>允公允能，日新月异。</a:t>
            </a:r>
          </a:p>
        </p:txBody>
      </p:sp>
      <p:pic>
        <p:nvPicPr>
          <p:cNvPr id="5" name="图片 4"/>
          <p:cNvPicPr>
            <a:picLocks noChangeAspect="1"/>
          </p:cNvPicPr>
          <p:nvPr/>
        </p:nvPicPr>
        <p:blipFill>
          <a:blip r:embed="rId6"/>
          <a:stretch>
            <a:fillRect/>
          </a:stretch>
        </p:blipFill>
        <p:spPr>
          <a:xfrm>
            <a:off x="2877251" y="3154480"/>
            <a:ext cx="1464497" cy="331138"/>
          </a:xfrm>
          <a:prstGeom prst="rect">
            <a:avLst/>
          </a:prstGeom>
        </p:spPr>
      </p:pic>
      <p:sp>
        <p:nvSpPr>
          <p:cNvPr id="11" name="文本框 10"/>
          <p:cNvSpPr txBox="1"/>
          <p:nvPr/>
        </p:nvSpPr>
        <p:spPr>
          <a:xfrm>
            <a:off x="2939054" y="3217179"/>
            <a:ext cx="1402694" cy="205740"/>
          </a:xfrm>
          <a:prstGeom prst="rect">
            <a:avLst/>
          </a:prstGeom>
        </p:spPr>
        <p:txBody>
          <a:bodyPr anchor="ctr">
            <a:scene3d>
              <a:camera prst="legacyObliqueTopLeft">
                <a:rot lat="0" lon="0" rev="0"/>
              </a:camera>
              <a:lightRig rig="legacyFlat1" dir="tl"/>
            </a:scene3d>
          </a:bodyPr>
          <a:lstStyle/>
          <a:p>
            <a:pPr algn="ctr">
              <a:lnSpc>
                <a:spcPct val="113000"/>
              </a:lnSpc>
            </a:pPr>
            <a:r>
              <a:rPr sz="1200" kern="100" spc="0" dirty="0" err="1">
                <a:solidFill>
                  <a:srgbClr val="FFFFFF">
                    <a:alpha val="100000"/>
                  </a:srgbClr>
                </a:solidFill>
                <a:latin typeface="Alibaba PuHuiTi Medium" panose="02010800040101010101" pitchFamily="1" charset="-122"/>
                <a:ea typeface="Alibaba PuHuiTi Medium" panose="02010800040101010101" pitchFamily="1" charset="-122"/>
              </a:rPr>
              <a:t>汇报人</a:t>
            </a:r>
            <a:r>
              <a:rPr sz="1200" kern="100" spc="0" dirty="0">
                <a:solidFill>
                  <a:srgbClr val="FFFFFF">
                    <a:alpha val="100000"/>
                  </a:srgbClr>
                </a:solidFill>
                <a:latin typeface="Alibaba PuHuiTi Medium" panose="02010800040101010101" pitchFamily="1" charset="-122"/>
                <a:ea typeface="Alibaba PuHuiTi Medium" panose="02010800040101010101" pitchFamily="1" charset="-122"/>
              </a:rPr>
              <a:t>：</a:t>
            </a:r>
            <a:r>
              <a:rPr lang="zh-CN" altLang="en-US" sz="1200" kern="100" dirty="0">
                <a:solidFill>
                  <a:srgbClr val="FFFFFF">
                    <a:alpha val="100000"/>
                  </a:srgbClr>
                </a:solidFill>
                <a:latin typeface="Alibaba PuHuiTi Medium" panose="02010800040101010101" pitchFamily="1" charset="-122"/>
                <a:ea typeface="Alibaba PuHuiTi Medium" panose="02010800040101010101" pitchFamily="1" charset="-122"/>
              </a:rPr>
              <a:t>刘阳</a:t>
            </a:r>
            <a:endParaRPr sz="1200" kern="100" spc="0" dirty="0">
              <a:solidFill>
                <a:srgbClr val="FFFFFF">
                  <a:alpha val="100000"/>
                </a:srgbClr>
              </a:solidFill>
              <a:latin typeface="Alibaba PuHuiTi Medium" panose="02010800040101010101" pitchFamily="1" charset="-122"/>
              <a:ea typeface="Alibaba PuHuiTi Medium" panose="02010800040101010101" pitchFamily="1" charset="-122"/>
            </a:endParaRPr>
          </a:p>
        </p:txBody>
      </p:sp>
      <p:pic>
        <p:nvPicPr>
          <p:cNvPr id="6" name="图片 5"/>
          <p:cNvPicPr>
            <a:picLocks noChangeAspect="1"/>
          </p:cNvPicPr>
          <p:nvPr/>
        </p:nvPicPr>
        <p:blipFill>
          <a:blip r:embed="rId6"/>
          <a:stretch>
            <a:fillRect/>
          </a:stretch>
        </p:blipFill>
        <p:spPr>
          <a:xfrm>
            <a:off x="4776381" y="3154480"/>
            <a:ext cx="1464497" cy="331138"/>
          </a:xfrm>
          <a:prstGeom prst="rect">
            <a:avLst/>
          </a:prstGeom>
        </p:spPr>
      </p:pic>
      <p:sp>
        <p:nvSpPr>
          <p:cNvPr id="12" name="文本框 11"/>
          <p:cNvSpPr txBox="1"/>
          <p:nvPr/>
        </p:nvSpPr>
        <p:spPr>
          <a:xfrm>
            <a:off x="4679267" y="3217179"/>
            <a:ext cx="1507932" cy="205740"/>
          </a:xfrm>
          <a:prstGeom prst="rect">
            <a:avLst/>
          </a:prstGeom>
        </p:spPr>
        <p:txBody>
          <a:bodyPr anchor="ctr">
            <a:scene3d>
              <a:camera prst="legacyObliqueTopLeft">
                <a:rot lat="0" lon="0" rev="0"/>
              </a:camera>
              <a:lightRig rig="legacyFlat1" dir="tl"/>
            </a:scene3d>
          </a:bodyPr>
          <a:lstStyle/>
          <a:p>
            <a:pPr algn="ctr">
              <a:lnSpc>
                <a:spcPct val="113000"/>
              </a:lnSpc>
            </a:pPr>
            <a:r>
              <a:rPr sz="1200" kern="100" spc="0" dirty="0">
                <a:solidFill>
                  <a:srgbClr val="FFFFFF">
                    <a:alpha val="100000"/>
                  </a:srgbClr>
                </a:solidFill>
                <a:latin typeface="Alibaba PuHuiTi Medium" panose="02010800040101010101" pitchFamily="1" charset="-122"/>
                <a:ea typeface="Alibaba PuHuiTi Medium" panose="02010800040101010101" pitchFamily="1" charset="-122"/>
              </a:rPr>
              <a:t>时间：202</a:t>
            </a:r>
            <a:r>
              <a:rPr lang="en-US" sz="1200" kern="100" spc="0" dirty="0">
                <a:solidFill>
                  <a:srgbClr val="FFFFFF">
                    <a:alpha val="100000"/>
                  </a:srgbClr>
                </a:solidFill>
                <a:latin typeface="Alibaba PuHuiTi Medium" panose="02010800040101010101" pitchFamily="1" charset="-122"/>
                <a:ea typeface="Alibaba PuHuiTi Medium" panose="02010800040101010101" pitchFamily="1" charset="-122"/>
              </a:rPr>
              <a:t>4.9.11</a:t>
            </a:r>
            <a:r>
              <a:rPr sz="1200" kern="100" spc="0" dirty="0">
                <a:solidFill>
                  <a:srgbClr val="FFFFFF">
                    <a:alpha val="100000"/>
                  </a:srgbClr>
                </a:solidFill>
                <a:latin typeface="Alibaba PuHuiTi Medium" panose="02010800040101010101" pitchFamily="1" charset="-122"/>
                <a:ea typeface="Alibaba PuHuiTi Medium" panose="02010800040101010101" pitchFamily="1" charset="-122"/>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a:extLst>
              <a:ext uri="{FF2B5EF4-FFF2-40B4-BE49-F238E27FC236}">
                <a16:creationId xmlns:a16="http://schemas.microsoft.com/office/drawing/2014/main" id="{2DE1C7AE-B389-830D-AD31-73B2E4D53124}"/>
              </a:ext>
            </a:extLst>
          </p:cNvPr>
          <p:cNvPicPr>
            <a:picLocks noChangeAspect="1"/>
          </p:cNvPicPr>
          <p:nvPr/>
        </p:nvPicPr>
        <p:blipFill>
          <a:blip r:embed="rId2"/>
          <a:stretch>
            <a:fillRect/>
          </a:stretch>
        </p:blipFill>
        <p:spPr>
          <a:xfrm rot="18900000">
            <a:off x="5822941" y="211767"/>
            <a:ext cx="2469019" cy="2469019"/>
          </a:xfrm>
          <a:prstGeom prst="rect">
            <a:avLst/>
          </a:prstGeom>
        </p:spPr>
      </p:pic>
      <p:pic>
        <p:nvPicPr>
          <p:cNvPr id="2" name="图片 1"/>
          <p:cNvPicPr>
            <a:picLocks noChangeAspect="1"/>
          </p:cNvPicPr>
          <p:nvPr/>
        </p:nvPicPr>
        <p:blipFill>
          <a:blip r:embed="rId3"/>
          <a:stretch>
            <a:fillRect/>
          </a:stretch>
        </p:blipFill>
        <p:spPr>
          <a:xfrm>
            <a:off x="277946" y="1088334"/>
            <a:ext cx="5503460" cy="3251238"/>
          </a:xfrm>
          <a:prstGeom prst="rect">
            <a:avLst/>
          </a:prstGeom>
        </p:spPr>
      </p:pic>
      <p:pic>
        <p:nvPicPr>
          <p:cNvPr id="3" name="图片 2"/>
          <p:cNvPicPr>
            <a:picLocks noChangeAspect="1"/>
          </p:cNvPicPr>
          <p:nvPr/>
        </p:nvPicPr>
        <p:blipFill>
          <a:blip r:embed="rId4"/>
          <a:stretch>
            <a:fillRect/>
          </a:stretch>
        </p:blipFill>
        <p:spPr>
          <a:xfrm rot="5400000">
            <a:off x="5395826" y="4027243"/>
            <a:ext cx="523749" cy="7034"/>
          </a:xfrm>
          <a:prstGeom prst="rect">
            <a:avLst/>
          </a:prstGeom>
        </p:spPr>
      </p:pic>
      <p:pic>
        <p:nvPicPr>
          <p:cNvPr id="4" name="图片 3"/>
          <p:cNvPicPr>
            <a:picLocks noChangeAspect="1"/>
          </p:cNvPicPr>
          <p:nvPr/>
        </p:nvPicPr>
        <p:blipFill>
          <a:blip r:embed="rId5"/>
          <a:stretch>
            <a:fillRect/>
          </a:stretch>
        </p:blipFill>
        <p:spPr>
          <a:xfrm rot="18900000">
            <a:off x="5457896" y="3352608"/>
            <a:ext cx="399608" cy="399608"/>
          </a:xfrm>
          <a:prstGeom prst="rect">
            <a:avLst/>
          </a:prstGeom>
        </p:spPr>
      </p:pic>
      <p:pic>
        <p:nvPicPr>
          <p:cNvPr id="5" name="图片 4"/>
          <p:cNvPicPr>
            <a:picLocks noChangeAspect="1"/>
          </p:cNvPicPr>
          <p:nvPr/>
        </p:nvPicPr>
        <p:blipFill>
          <a:blip r:embed="rId6"/>
          <a:stretch>
            <a:fillRect/>
          </a:stretch>
        </p:blipFill>
        <p:spPr>
          <a:xfrm>
            <a:off x="5523326" y="3418038"/>
            <a:ext cx="268749" cy="268749"/>
          </a:xfrm>
          <a:prstGeom prst="rect">
            <a:avLst/>
          </a:prstGeom>
        </p:spPr>
      </p:pic>
      <p:pic>
        <p:nvPicPr>
          <p:cNvPr id="6" name="图片 5"/>
          <p:cNvPicPr>
            <a:picLocks noChangeAspect="1"/>
          </p:cNvPicPr>
          <p:nvPr/>
        </p:nvPicPr>
        <p:blipFill>
          <a:blip r:embed="rId7"/>
          <a:stretch>
            <a:fillRect/>
          </a:stretch>
        </p:blipFill>
        <p:spPr>
          <a:xfrm>
            <a:off x="5606984" y="4241920"/>
            <a:ext cx="101432" cy="101432"/>
          </a:xfrm>
          <a:prstGeom prst="rect">
            <a:avLst/>
          </a:prstGeom>
        </p:spPr>
      </p:pic>
      <p:pic>
        <p:nvPicPr>
          <p:cNvPr id="7" name="图片 6"/>
          <p:cNvPicPr>
            <a:picLocks noChangeAspect="1"/>
          </p:cNvPicPr>
          <p:nvPr/>
        </p:nvPicPr>
        <p:blipFill>
          <a:blip r:embed="rId8"/>
          <a:stretch>
            <a:fillRect/>
          </a:stretch>
        </p:blipFill>
        <p:spPr>
          <a:xfrm>
            <a:off x="5630094" y="4265029"/>
            <a:ext cx="55214" cy="55214"/>
          </a:xfrm>
          <a:prstGeom prst="rect">
            <a:avLst/>
          </a:prstGeom>
        </p:spPr>
      </p:pic>
      <p:pic>
        <p:nvPicPr>
          <p:cNvPr id="8" name="图片 7"/>
          <p:cNvPicPr>
            <a:picLocks noChangeAspect="1"/>
          </p:cNvPicPr>
          <p:nvPr/>
        </p:nvPicPr>
        <p:blipFill>
          <a:blip r:embed="rId9"/>
          <a:stretch>
            <a:fillRect/>
          </a:stretch>
        </p:blipFill>
        <p:spPr>
          <a:xfrm rot="5400000">
            <a:off x="1941034" y="2982919"/>
            <a:ext cx="638453" cy="8575"/>
          </a:xfrm>
          <a:prstGeom prst="rect">
            <a:avLst/>
          </a:prstGeom>
        </p:spPr>
      </p:pic>
      <p:pic>
        <p:nvPicPr>
          <p:cNvPr id="9" name="图片 8"/>
          <p:cNvPicPr>
            <a:picLocks noChangeAspect="1"/>
          </p:cNvPicPr>
          <p:nvPr/>
        </p:nvPicPr>
        <p:blipFill>
          <a:blip r:embed="rId10"/>
          <a:stretch>
            <a:fillRect/>
          </a:stretch>
        </p:blipFill>
        <p:spPr>
          <a:xfrm rot="18900000">
            <a:off x="2016698" y="2160536"/>
            <a:ext cx="487124" cy="487124"/>
          </a:xfrm>
          <a:prstGeom prst="rect">
            <a:avLst/>
          </a:prstGeom>
        </p:spPr>
      </p:pic>
      <p:pic>
        <p:nvPicPr>
          <p:cNvPr id="10" name="图片 9"/>
          <p:cNvPicPr>
            <a:picLocks noChangeAspect="1"/>
          </p:cNvPicPr>
          <p:nvPr/>
        </p:nvPicPr>
        <p:blipFill>
          <a:blip r:embed="rId11"/>
          <a:stretch>
            <a:fillRect/>
          </a:stretch>
        </p:blipFill>
        <p:spPr>
          <a:xfrm>
            <a:off x="2092170" y="2240295"/>
            <a:ext cx="327606" cy="327606"/>
          </a:xfrm>
          <a:prstGeom prst="rect">
            <a:avLst/>
          </a:prstGeom>
        </p:spPr>
      </p:pic>
      <p:pic>
        <p:nvPicPr>
          <p:cNvPr id="11" name="图片 10"/>
          <p:cNvPicPr>
            <a:picLocks noChangeAspect="1"/>
          </p:cNvPicPr>
          <p:nvPr/>
        </p:nvPicPr>
        <p:blipFill>
          <a:blip r:embed="rId12"/>
          <a:stretch>
            <a:fillRect/>
          </a:stretch>
        </p:blipFill>
        <p:spPr>
          <a:xfrm>
            <a:off x="2198437" y="3244610"/>
            <a:ext cx="123646" cy="123646"/>
          </a:xfrm>
          <a:prstGeom prst="rect">
            <a:avLst/>
          </a:prstGeom>
        </p:spPr>
      </p:pic>
      <p:pic>
        <p:nvPicPr>
          <p:cNvPr id="12" name="图片 11"/>
          <p:cNvPicPr>
            <a:picLocks noChangeAspect="1"/>
          </p:cNvPicPr>
          <p:nvPr/>
        </p:nvPicPr>
        <p:blipFill>
          <a:blip r:embed="rId13"/>
          <a:stretch>
            <a:fillRect/>
          </a:stretch>
        </p:blipFill>
        <p:spPr>
          <a:xfrm>
            <a:off x="2226607" y="3272780"/>
            <a:ext cx="67306" cy="67306"/>
          </a:xfrm>
          <a:prstGeom prst="rect">
            <a:avLst/>
          </a:prstGeom>
        </p:spPr>
      </p:pic>
      <p:pic>
        <p:nvPicPr>
          <p:cNvPr id="13" name="图片 12"/>
          <p:cNvPicPr>
            <a:picLocks noChangeAspect="1"/>
          </p:cNvPicPr>
          <p:nvPr/>
        </p:nvPicPr>
        <p:blipFill>
          <a:blip r:embed="rId14"/>
          <a:stretch>
            <a:fillRect/>
          </a:stretch>
        </p:blipFill>
        <p:spPr>
          <a:xfrm rot="5400000">
            <a:off x="3538952" y="1936968"/>
            <a:ext cx="502572" cy="6750"/>
          </a:xfrm>
          <a:prstGeom prst="rect">
            <a:avLst/>
          </a:prstGeom>
        </p:spPr>
      </p:pic>
      <p:pic>
        <p:nvPicPr>
          <p:cNvPr id="14" name="图片 13"/>
          <p:cNvPicPr>
            <a:picLocks noChangeAspect="1"/>
          </p:cNvPicPr>
          <p:nvPr/>
        </p:nvPicPr>
        <p:blipFill>
          <a:blip r:embed="rId2"/>
          <a:stretch>
            <a:fillRect/>
          </a:stretch>
        </p:blipFill>
        <p:spPr>
          <a:xfrm rot="18900000">
            <a:off x="3598512" y="1289612"/>
            <a:ext cx="383451" cy="383451"/>
          </a:xfrm>
          <a:prstGeom prst="rect">
            <a:avLst/>
          </a:prstGeom>
        </p:spPr>
      </p:pic>
      <p:pic>
        <p:nvPicPr>
          <p:cNvPr id="15" name="图片 14"/>
          <p:cNvPicPr>
            <a:picLocks noChangeAspect="1"/>
          </p:cNvPicPr>
          <p:nvPr/>
        </p:nvPicPr>
        <p:blipFill>
          <a:blip r:embed="rId15"/>
          <a:stretch>
            <a:fillRect/>
          </a:stretch>
        </p:blipFill>
        <p:spPr>
          <a:xfrm>
            <a:off x="3654007" y="1361862"/>
            <a:ext cx="257882" cy="257882"/>
          </a:xfrm>
          <a:prstGeom prst="rect">
            <a:avLst/>
          </a:prstGeom>
        </p:spPr>
      </p:pic>
      <p:pic>
        <p:nvPicPr>
          <p:cNvPr id="16" name="图片 15"/>
          <p:cNvPicPr>
            <a:picLocks noChangeAspect="1"/>
          </p:cNvPicPr>
          <p:nvPr/>
        </p:nvPicPr>
        <p:blipFill>
          <a:blip r:embed="rId16"/>
          <a:stretch>
            <a:fillRect/>
          </a:stretch>
        </p:blipFill>
        <p:spPr>
          <a:xfrm>
            <a:off x="3741572" y="2142964"/>
            <a:ext cx="97331" cy="97331"/>
          </a:xfrm>
          <a:prstGeom prst="rect">
            <a:avLst/>
          </a:prstGeom>
        </p:spPr>
      </p:pic>
      <p:pic>
        <p:nvPicPr>
          <p:cNvPr id="17" name="图片 16"/>
          <p:cNvPicPr>
            <a:picLocks noChangeAspect="1"/>
          </p:cNvPicPr>
          <p:nvPr/>
        </p:nvPicPr>
        <p:blipFill>
          <a:blip r:embed="rId17"/>
          <a:stretch>
            <a:fillRect/>
          </a:stretch>
        </p:blipFill>
        <p:spPr>
          <a:xfrm>
            <a:off x="3763747" y="2165139"/>
            <a:ext cx="52981" cy="52981"/>
          </a:xfrm>
          <a:prstGeom prst="rect">
            <a:avLst/>
          </a:prstGeom>
        </p:spPr>
      </p:pic>
      <p:pic>
        <p:nvPicPr>
          <p:cNvPr id="18" name="图片 17"/>
          <p:cNvPicPr>
            <a:picLocks noChangeAspect="1"/>
          </p:cNvPicPr>
          <p:nvPr/>
        </p:nvPicPr>
        <p:blipFill>
          <a:blip r:embed="rId18"/>
          <a:stretch>
            <a:fillRect/>
          </a:stretch>
        </p:blipFill>
        <p:spPr>
          <a:xfrm rot="5400000">
            <a:off x="792415" y="1607603"/>
            <a:ext cx="397987" cy="5345"/>
          </a:xfrm>
          <a:prstGeom prst="rect">
            <a:avLst/>
          </a:prstGeom>
        </p:spPr>
      </p:pic>
      <p:pic>
        <p:nvPicPr>
          <p:cNvPr id="19" name="图片 18"/>
          <p:cNvPicPr>
            <a:picLocks noChangeAspect="1"/>
          </p:cNvPicPr>
          <p:nvPr/>
        </p:nvPicPr>
        <p:blipFill>
          <a:blip r:embed="rId19"/>
          <a:stretch>
            <a:fillRect/>
          </a:stretch>
        </p:blipFill>
        <p:spPr>
          <a:xfrm rot="18900000">
            <a:off x="839581" y="1094962"/>
            <a:ext cx="303654" cy="303654"/>
          </a:xfrm>
          <a:prstGeom prst="rect">
            <a:avLst/>
          </a:prstGeom>
        </p:spPr>
      </p:pic>
      <p:pic>
        <p:nvPicPr>
          <p:cNvPr id="20" name="图片 19"/>
          <p:cNvPicPr>
            <a:picLocks noChangeAspect="1"/>
          </p:cNvPicPr>
          <p:nvPr/>
        </p:nvPicPr>
        <p:blipFill>
          <a:blip r:embed="rId20"/>
          <a:stretch>
            <a:fillRect/>
          </a:stretch>
        </p:blipFill>
        <p:spPr>
          <a:xfrm>
            <a:off x="889300" y="1144681"/>
            <a:ext cx="204217" cy="204217"/>
          </a:xfrm>
          <a:prstGeom prst="rect">
            <a:avLst/>
          </a:prstGeom>
        </p:spPr>
      </p:pic>
      <p:pic>
        <p:nvPicPr>
          <p:cNvPr id="21" name="图片 20"/>
          <p:cNvPicPr>
            <a:picLocks noChangeAspect="1"/>
          </p:cNvPicPr>
          <p:nvPr/>
        </p:nvPicPr>
        <p:blipFill>
          <a:blip r:embed="rId21"/>
          <a:stretch>
            <a:fillRect/>
          </a:stretch>
        </p:blipFill>
        <p:spPr>
          <a:xfrm>
            <a:off x="952870" y="1770732"/>
            <a:ext cx="77076" cy="77076"/>
          </a:xfrm>
          <a:prstGeom prst="rect">
            <a:avLst/>
          </a:prstGeom>
        </p:spPr>
      </p:pic>
      <p:pic>
        <p:nvPicPr>
          <p:cNvPr id="22" name="图片 21"/>
          <p:cNvPicPr>
            <a:picLocks noChangeAspect="1"/>
          </p:cNvPicPr>
          <p:nvPr/>
        </p:nvPicPr>
        <p:blipFill>
          <a:blip r:embed="rId22"/>
          <a:stretch>
            <a:fillRect/>
          </a:stretch>
        </p:blipFill>
        <p:spPr>
          <a:xfrm>
            <a:off x="970431" y="1788292"/>
            <a:ext cx="41956" cy="41956"/>
          </a:xfrm>
          <a:prstGeom prst="rect">
            <a:avLst/>
          </a:prstGeom>
        </p:spPr>
      </p:pic>
      <p:pic>
        <p:nvPicPr>
          <p:cNvPr id="26" name="图片 25"/>
          <p:cNvPicPr>
            <a:picLocks noChangeAspect="1"/>
          </p:cNvPicPr>
          <p:nvPr/>
        </p:nvPicPr>
        <p:blipFill>
          <a:blip r:embed="rId23"/>
          <a:stretch>
            <a:fillRect/>
          </a:stretch>
        </p:blipFill>
        <p:spPr>
          <a:xfrm>
            <a:off x="252584" y="1093956"/>
            <a:ext cx="50724" cy="50724"/>
          </a:xfrm>
          <a:prstGeom prst="rect">
            <a:avLst/>
          </a:prstGeom>
        </p:spPr>
      </p:pic>
      <p:pic>
        <p:nvPicPr>
          <p:cNvPr id="27" name="图片 26"/>
          <p:cNvPicPr>
            <a:picLocks noChangeAspect="1"/>
          </p:cNvPicPr>
          <p:nvPr/>
        </p:nvPicPr>
        <p:blipFill>
          <a:blip r:embed="rId24"/>
          <a:stretch>
            <a:fillRect/>
          </a:stretch>
        </p:blipFill>
        <p:spPr>
          <a:xfrm>
            <a:off x="264141" y="1105512"/>
            <a:ext cx="27611" cy="27611"/>
          </a:xfrm>
          <a:prstGeom prst="rect">
            <a:avLst/>
          </a:prstGeom>
        </p:spPr>
      </p:pic>
      <p:sp>
        <p:nvSpPr>
          <p:cNvPr id="36" name="文本框 35"/>
          <p:cNvSpPr txBox="1"/>
          <p:nvPr/>
        </p:nvSpPr>
        <p:spPr>
          <a:xfrm>
            <a:off x="4603681" y="3857768"/>
            <a:ext cx="977535" cy="327870"/>
          </a:xfrm>
          <a:prstGeom prst="rect">
            <a:avLst/>
          </a:prstGeom>
        </p:spPr>
        <p:txBody>
          <a:bodyPr anchor="ctr">
            <a:scene3d>
              <a:camera prst="legacyObliqueTopLeft">
                <a:rot lat="0" lon="0" rev="0"/>
              </a:camera>
              <a:lightRig rig="legacyFlat1" dir="tl"/>
            </a:scene3d>
          </a:bodyPr>
          <a:lstStyle/>
          <a:p>
            <a:pPr algn="ctr">
              <a:lnSpc>
                <a:spcPct val="113000"/>
              </a:lnSpc>
            </a:pPr>
            <a:r>
              <a:rPr lang="zh-CN" altLang="en-US" sz="1200" b="1" kern="100" spc="0" dirty="0">
                <a:solidFill>
                  <a:srgbClr val="666666">
                    <a:alpha val="100000"/>
                  </a:srgbClr>
                </a:solidFill>
                <a:latin typeface="Alibaba PuHuiTi Regular" panose="02010800040101010101" pitchFamily="1" charset="-122"/>
                <a:ea typeface="Alibaba PuHuiTi Regular" panose="02010800040101010101" pitchFamily="1" charset="-122"/>
              </a:rPr>
              <a:t>开户</a:t>
            </a:r>
            <a:endParaRPr sz="1200" b="1" kern="100" spc="0" dirty="0">
              <a:solidFill>
                <a:srgbClr val="666666">
                  <a:alpha val="100000"/>
                </a:srgbClr>
              </a:solidFill>
              <a:latin typeface="Alibaba PuHuiTi Regular" panose="02010800040101010101" pitchFamily="1" charset="-122"/>
              <a:ea typeface="Alibaba PuHuiTi Regular" panose="02010800040101010101" pitchFamily="1" charset="-122"/>
            </a:endParaRPr>
          </a:p>
        </p:txBody>
      </p:sp>
      <p:pic>
        <p:nvPicPr>
          <p:cNvPr id="28" name="图片 27"/>
          <p:cNvPicPr>
            <a:picLocks noChangeAspect="1"/>
          </p:cNvPicPr>
          <p:nvPr/>
        </p:nvPicPr>
        <p:blipFill>
          <a:blip r:embed="rId25"/>
          <a:stretch>
            <a:fillRect/>
          </a:stretch>
        </p:blipFill>
        <p:spPr>
          <a:xfrm rot="5400000">
            <a:off x="1500021" y="1089891"/>
            <a:ext cx="345339" cy="4638"/>
          </a:xfrm>
          <a:prstGeom prst="rect">
            <a:avLst/>
          </a:prstGeom>
        </p:spPr>
      </p:pic>
      <p:pic>
        <p:nvPicPr>
          <p:cNvPr id="29" name="图片 28"/>
          <p:cNvPicPr>
            <a:picLocks noChangeAspect="1"/>
          </p:cNvPicPr>
          <p:nvPr/>
        </p:nvPicPr>
        <p:blipFill>
          <a:blip r:embed="rId26"/>
          <a:stretch>
            <a:fillRect/>
          </a:stretch>
        </p:blipFill>
        <p:spPr>
          <a:xfrm rot="18900000">
            <a:off x="1540948" y="645063"/>
            <a:ext cx="263486" cy="263486"/>
          </a:xfrm>
          <a:prstGeom prst="rect">
            <a:avLst/>
          </a:prstGeom>
        </p:spPr>
      </p:pic>
      <p:pic>
        <p:nvPicPr>
          <p:cNvPr id="30" name="图片 29"/>
          <p:cNvPicPr>
            <a:picLocks noChangeAspect="1"/>
          </p:cNvPicPr>
          <p:nvPr/>
        </p:nvPicPr>
        <p:blipFill>
          <a:blip r:embed="rId27"/>
          <a:stretch>
            <a:fillRect/>
          </a:stretch>
        </p:blipFill>
        <p:spPr>
          <a:xfrm>
            <a:off x="1584090" y="688205"/>
            <a:ext cx="177202" cy="177202"/>
          </a:xfrm>
          <a:prstGeom prst="rect">
            <a:avLst/>
          </a:prstGeom>
        </p:spPr>
      </p:pic>
      <p:pic>
        <p:nvPicPr>
          <p:cNvPr id="31" name="图片 30"/>
          <p:cNvPicPr>
            <a:picLocks noChangeAspect="1"/>
          </p:cNvPicPr>
          <p:nvPr/>
        </p:nvPicPr>
        <p:blipFill>
          <a:blip r:embed="rId28"/>
          <a:stretch>
            <a:fillRect/>
          </a:stretch>
        </p:blipFill>
        <p:spPr>
          <a:xfrm>
            <a:off x="1639250" y="1231439"/>
            <a:ext cx="66880" cy="66880"/>
          </a:xfrm>
          <a:prstGeom prst="rect">
            <a:avLst/>
          </a:prstGeom>
        </p:spPr>
      </p:pic>
      <p:pic>
        <p:nvPicPr>
          <p:cNvPr id="32" name="图片 31"/>
          <p:cNvPicPr>
            <a:picLocks noChangeAspect="1"/>
          </p:cNvPicPr>
          <p:nvPr/>
        </p:nvPicPr>
        <p:blipFill>
          <a:blip r:embed="rId29"/>
          <a:stretch>
            <a:fillRect/>
          </a:stretch>
        </p:blipFill>
        <p:spPr>
          <a:xfrm>
            <a:off x="1654488" y="1246677"/>
            <a:ext cx="36405" cy="36405"/>
          </a:xfrm>
          <a:prstGeom prst="rect">
            <a:avLst/>
          </a:prstGeom>
        </p:spPr>
      </p:pic>
      <p:sp>
        <p:nvSpPr>
          <p:cNvPr id="37" name="文本框 36"/>
          <p:cNvSpPr txBox="1"/>
          <p:nvPr/>
        </p:nvSpPr>
        <p:spPr>
          <a:xfrm>
            <a:off x="1168487" y="2748548"/>
            <a:ext cx="977535" cy="327870"/>
          </a:xfrm>
          <a:prstGeom prst="rect">
            <a:avLst/>
          </a:prstGeom>
        </p:spPr>
        <p:txBody>
          <a:bodyPr anchor="ctr">
            <a:scene3d>
              <a:camera prst="legacyObliqueTopLeft">
                <a:rot lat="0" lon="0" rev="0"/>
              </a:camera>
              <a:lightRig rig="legacyFlat1" dir="tl"/>
            </a:scene3d>
          </a:bodyPr>
          <a:lstStyle/>
          <a:p>
            <a:pPr algn="ctr">
              <a:lnSpc>
                <a:spcPct val="113000"/>
              </a:lnSpc>
            </a:pPr>
            <a:r>
              <a:rPr lang="zh-CN" altLang="en-US" sz="1200" b="1" kern="100" dirty="0">
                <a:solidFill>
                  <a:srgbClr val="666666">
                    <a:alpha val="100000"/>
                  </a:srgbClr>
                </a:solidFill>
                <a:latin typeface="Alibaba PuHuiTi Regular" panose="02010800040101010101" pitchFamily="1" charset="-122"/>
                <a:ea typeface="Alibaba PuHuiTi Regular" panose="02010800040101010101" pitchFamily="1" charset="-122"/>
              </a:rPr>
              <a:t>委托</a:t>
            </a:r>
            <a:endParaRPr sz="1200" b="1" kern="100" spc="0" dirty="0">
              <a:solidFill>
                <a:srgbClr val="666666">
                  <a:alpha val="100000"/>
                </a:srgbClr>
              </a:solidFill>
              <a:latin typeface="Alibaba PuHuiTi Regular" panose="02010800040101010101" pitchFamily="1" charset="-122"/>
              <a:ea typeface="Alibaba PuHuiTi Regular" panose="02010800040101010101" pitchFamily="1" charset="-122"/>
            </a:endParaRPr>
          </a:p>
        </p:txBody>
      </p:sp>
      <p:sp>
        <p:nvSpPr>
          <p:cNvPr id="38" name="文本框 37"/>
          <p:cNvSpPr txBox="1"/>
          <p:nvPr/>
        </p:nvSpPr>
        <p:spPr>
          <a:xfrm>
            <a:off x="3714870" y="1788292"/>
            <a:ext cx="977535" cy="327870"/>
          </a:xfrm>
          <a:prstGeom prst="rect">
            <a:avLst/>
          </a:prstGeom>
        </p:spPr>
        <p:txBody>
          <a:bodyPr anchor="ctr">
            <a:scene3d>
              <a:camera prst="legacyObliqueTopLeft">
                <a:rot lat="0" lon="0" rev="0"/>
              </a:camera>
              <a:lightRig rig="legacyFlat1" dir="tl"/>
            </a:scene3d>
          </a:bodyPr>
          <a:lstStyle/>
          <a:p>
            <a:pPr algn="ctr">
              <a:lnSpc>
                <a:spcPct val="113000"/>
              </a:lnSpc>
            </a:pPr>
            <a:r>
              <a:rPr lang="zh-CN" altLang="en-US" sz="1200" b="1" kern="100" dirty="0">
                <a:solidFill>
                  <a:srgbClr val="666666">
                    <a:alpha val="100000"/>
                  </a:srgbClr>
                </a:solidFill>
                <a:latin typeface="Alibaba PuHuiTi Regular" panose="02010800040101010101" pitchFamily="1" charset="-122"/>
                <a:ea typeface="Alibaba PuHuiTi Regular" panose="02010800040101010101" pitchFamily="1" charset="-122"/>
              </a:rPr>
              <a:t>成交</a:t>
            </a:r>
            <a:endParaRPr sz="1200" b="1" kern="100" spc="0" dirty="0">
              <a:solidFill>
                <a:srgbClr val="666666">
                  <a:alpha val="100000"/>
                </a:srgbClr>
              </a:solidFill>
              <a:latin typeface="Alibaba PuHuiTi Regular" panose="02010800040101010101" pitchFamily="1" charset="-122"/>
              <a:ea typeface="Alibaba PuHuiTi Regular" panose="02010800040101010101" pitchFamily="1" charset="-122"/>
            </a:endParaRPr>
          </a:p>
        </p:txBody>
      </p:sp>
      <p:sp>
        <p:nvSpPr>
          <p:cNvPr id="39" name="文本框 38"/>
          <p:cNvSpPr txBox="1"/>
          <p:nvPr/>
        </p:nvSpPr>
        <p:spPr>
          <a:xfrm>
            <a:off x="-33371" y="1460422"/>
            <a:ext cx="977535" cy="327870"/>
          </a:xfrm>
          <a:prstGeom prst="rect">
            <a:avLst/>
          </a:prstGeom>
        </p:spPr>
        <p:txBody>
          <a:bodyPr anchor="ctr">
            <a:scene3d>
              <a:camera prst="legacyObliqueTopLeft">
                <a:rot lat="0" lon="0" rev="0"/>
              </a:camera>
              <a:lightRig rig="legacyFlat1" dir="tl"/>
            </a:scene3d>
          </a:bodyPr>
          <a:lstStyle/>
          <a:p>
            <a:pPr algn="ctr">
              <a:lnSpc>
                <a:spcPct val="113000"/>
              </a:lnSpc>
            </a:pPr>
            <a:r>
              <a:rPr lang="zh-CN" altLang="en-US" sz="1200" b="1" kern="100" dirty="0">
                <a:solidFill>
                  <a:srgbClr val="666666">
                    <a:alpha val="100000"/>
                  </a:srgbClr>
                </a:solidFill>
                <a:latin typeface="Alibaba PuHuiTi Regular" panose="02010800040101010101" pitchFamily="1" charset="-122"/>
                <a:ea typeface="Alibaba PuHuiTi Regular" panose="02010800040101010101" pitchFamily="1" charset="-122"/>
              </a:rPr>
              <a:t>交割</a:t>
            </a:r>
            <a:endParaRPr sz="1200" b="1" kern="100" spc="0" dirty="0">
              <a:solidFill>
                <a:srgbClr val="666666">
                  <a:alpha val="100000"/>
                </a:srgbClr>
              </a:solidFill>
              <a:latin typeface="Alibaba PuHuiTi Regular" panose="02010800040101010101" pitchFamily="1" charset="-122"/>
              <a:ea typeface="Alibaba PuHuiTi Regular" panose="02010800040101010101" pitchFamily="1" charset="-122"/>
            </a:endParaRPr>
          </a:p>
        </p:txBody>
      </p:sp>
      <p:sp>
        <p:nvSpPr>
          <p:cNvPr id="40" name="文本框 39"/>
          <p:cNvSpPr txBox="1"/>
          <p:nvPr/>
        </p:nvSpPr>
        <p:spPr>
          <a:xfrm>
            <a:off x="1657254" y="1082742"/>
            <a:ext cx="977535" cy="327870"/>
          </a:xfrm>
          <a:prstGeom prst="rect">
            <a:avLst/>
          </a:prstGeom>
        </p:spPr>
        <p:txBody>
          <a:bodyPr anchor="ctr">
            <a:scene3d>
              <a:camera prst="legacyObliqueTopLeft">
                <a:rot lat="0" lon="0" rev="0"/>
              </a:camera>
              <a:lightRig rig="legacyFlat1" dir="tl"/>
            </a:scene3d>
          </a:bodyPr>
          <a:lstStyle/>
          <a:p>
            <a:pPr algn="ctr">
              <a:lnSpc>
                <a:spcPct val="113000"/>
              </a:lnSpc>
            </a:pPr>
            <a:r>
              <a:rPr lang="zh-CN" altLang="en-US" sz="1200" b="1" kern="100" dirty="0">
                <a:solidFill>
                  <a:srgbClr val="666666">
                    <a:alpha val="100000"/>
                  </a:srgbClr>
                </a:solidFill>
                <a:latin typeface="Alibaba PuHuiTi Regular" panose="02010800040101010101" pitchFamily="1" charset="-122"/>
                <a:ea typeface="Alibaba PuHuiTi Regular" panose="02010800040101010101" pitchFamily="1" charset="-122"/>
              </a:rPr>
              <a:t>过户</a:t>
            </a:r>
            <a:endParaRPr sz="1200" b="1" kern="100" spc="0" dirty="0">
              <a:solidFill>
                <a:srgbClr val="666666">
                  <a:alpha val="100000"/>
                </a:srgbClr>
              </a:solidFill>
              <a:latin typeface="Alibaba PuHuiTi Regular" panose="02010800040101010101" pitchFamily="1" charset="-122"/>
              <a:ea typeface="Alibaba PuHuiTi Regular" panose="02010800040101010101" pitchFamily="1" charset="-122"/>
            </a:endParaRPr>
          </a:p>
        </p:txBody>
      </p:sp>
      <p:sp>
        <p:nvSpPr>
          <p:cNvPr id="42" name="文本框 41"/>
          <p:cNvSpPr txBox="1"/>
          <p:nvPr/>
        </p:nvSpPr>
        <p:spPr>
          <a:xfrm>
            <a:off x="5425519" y="3463017"/>
            <a:ext cx="422148" cy="178792"/>
          </a:xfrm>
          <a:prstGeom prst="rect">
            <a:avLst/>
          </a:prstGeom>
        </p:spPr>
        <p:txBody>
          <a:bodyPr anchor="ctr">
            <a:scene3d>
              <a:camera prst="legacyObliqueTopLeft">
                <a:rot lat="0" lon="0" rev="0"/>
              </a:camera>
              <a:lightRig rig="legacyFlat1" dir="tl"/>
            </a:scene3d>
          </a:bodyPr>
          <a:lstStyle/>
          <a:p>
            <a:pPr algn="ctr">
              <a:lnSpc>
                <a:spcPct val="113000"/>
              </a:lnSpc>
            </a:pPr>
            <a:r>
              <a:rPr sz="1040" kern="100" spc="0">
                <a:solidFill>
                  <a:srgbClr val="666666">
                    <a:alpha val="100000"/>
                  </a:srgbClr>
                </a:solidFill>
                <a:latin typeface="Noto Sans S Chinese Black" panose="020B0A00000000000000" pitchFamily="1" charset="-122"/>
                <a:ea typeface="Noto Sans S Chinese Black" panose="020B0A00000000000000" pitchFamily="1" charset="-122"/>
              </a:rPr>
              <a:t>01</a:t>
            </a:r>
          </a:p>
        </p:txBody>
      </p:sp>
      <p:sp>
        <p:nvSpPr>
          <p:cNvPr id="43" name="文本框 42"/>
          <p:cNvSpPr txBox="1"/>
          <p:nvPr/>
        </p:nvSpPr>
        <p:spPr>
          <a:xfrm>
            <a:off x="2028078" y="2299800"/>
            <a:ext cx="422148" cy="178792"/>
          </a:xfrm>
          <a:prstGeom prst="rect">
            <a:avLst/>
          </a:prstGeom>
        </p:spPr>
        <p:txBody>
          <a:bodyPr anchor="ctr">
            <a:scene3d>
              <a:camera prst="legacyObliqueTopLeft">
                <a:rot lat="0" lon="0" rev="0"/>
              </a:camera>
              <a:lightRig rig="legacyFlat1" dir="tl"/>
            </a:scene3d>
          </a:bodyPr>
          <a:lstStyle/>
          <a:p>
            <a:pPr algn="ctr">
              <a:lnSpc>
                <a:spcPct val="113000"/>
              </a:lnSpc>
            </a:pPr>
            <a:r>
              <a:rPr sz="1040" kern="100" spc="0">
                <a:solidFill>
                  <a:srgbClr val="666666">
                    <a:alpha val="100000"/>
                  </a:srgbClr>
                </a:solidFill>
                <a:latin typeface="Noto Sans S Chinese Black" panose="020B0A00000000000000" pitchFamily="1" charset="-122"/>
                <a:ea typeface="Noto Sans S Chinese Black" panose="020B0A00000000000000" pitchFamily="1" charset="-122"/>
              </a:rPr>
              <a:t>02</a:t>
            </a:r>
          </a:p>
        </p:txBody>
      </p:sp>
      <p:sp>
        <p:nvSpPr>
          <p:cNvPr id="44" name="文本框 43"/>
          <p:cNvSpPr txBox="1"/>
          <p:nvPr/>
        </p:nvSpPr>
        <p:spPr>
          <a:xfrm>
            <a:off x="3558056" y="1381987"/>
            <a:ext cx="422148" cy="178792"/>
          </a:xfrm>
          <a:prstGeom prst="rect">
            <a:avLst/>
          </a:prstGeom>
        </p:spPr>
        <p:txBody>
          <a:bodyPr anchor="ctr">
            <a:scene3d>
              <a:camera prst="legacyObliqueTopLeft">
                <a:rot lat="0" lon="0" rev="0"/>
              </a:camera>
              <a:lightRig rig="legacyFlat1" dir="tl"/>
            </a:scene3d>
          </a:bodyPr>
          <a:lstStyle/>
          <a:p>
            <a:pPr algn="ctr">
              <a:lnSpc>
                <a:spcPct val="113000"/>
              </a:lnSpc>
            </a:pPr>
            <a:r>
              <a:rPr sz="1040" kern="100" spc="0" dirty="0">
                <a:solidFill>
                  <a:srgbClr val="666666">
                    <a:alpha val="100000"/>
                  </a:srgbClr>
                </a:solidFill>
                <a:latin typeface="Noto Sans S Chinese Black" panose="020B0A00000000000000" pitchFamily="1" charset="-122"/>
                <a:ea typeface="Noto Sans S Chinese Black" panose="020B0A00000000000000" pitchFamily="1" charset="-122"/>
              </a:rPr>
              <a:t>03</a:t>
            </a:r>
          </a:p>
        </p:txBody>
      </p:sp>
      <p:sp>
        <p:nvSpPr>
          <p:cNvPr id="45" name="文本框 44"/>
          <p:cNvSpPr txBox="1"/>
          <p:nvPr/>
        </p:nvSpPr>
        <p:spPr>
          <a:xfrm>
            <a:off x="800869" y="1172447"/>
            <a:ext cx="325377" cy="137806"/>
          </a:xfrm>
          <a:prstGeom prst="rect">
            <a:avLst/>
          </a:prstGeom>
        </p:spPr>
        <p:txBody>
          <a:bodyPr anchor="ctr">
            <a:scene3d>
              <a:camera prst="legacyObliqueTopLeft">
                <a:rot lat="0" lon="0" rev="0"/>
              </a:camera>
              <a:lightRig rig="legacyFlat1" dir="tl"/>
            </a:scene3d>
          </a:bodyPr>
          <a:lstStyle/>
          <a:p>
            <a:pPr algn="ctr">
              <a:lnSpc>
                <a:spcPct val="113000"/>
              </a:lnSpc>
            </a:pPr>
            <a:r>
              <a:rPr sz="805" kern="100" spc="0">
                <a:solidFill>
                  <a:srgbClr val="666666">
                    <a:alpha val="100000"/>
                  </a:srgbClr>
                </a:solidFill>
                <a:latin typeface="Noto Sans S Chinese Black" panose="020B0A00000000000000" pitchFamily="1" charset="-122"/>
                <a:ea typeface="Noto Sans S Chinese Black" panose="020B0A00000000000000" pitchFamily="1" charset="-122"/>
              </a:rPr>
              <a:t>04</a:t>
            </a:r>
          </a:p>
        </p:txBody>
      </p:sp>
      <p:sp>
        <p:nvSpPr>
          <p:cNvPr id="46" name="文本框 45"/>
          <p:cNvSpPr txBox="1"/>
          <p:nvPr/>
        </p:nvSpPr>
        <p:spPr>
          <a:xfrm>
            <a:off x="1523197" y="722036"/>
            <a:ext cx="258640" cy="109541"/>
          </a:xfrm>
          <a:prstGeom prst="rect">
            <a:avLst/>
          </a:prstGeom>
        </p:spPr>
        <p:txBody>
          <a:bodyPr anchor="ctr">
            <a:scene3d>
              <a:camera prst="legacyObliqueTopLeft">
                <a:rot lat="0" lon="0" rev="0"/>
              </a:camera>
              <a:lightRig rig="legacyFlat1" dir="tl"/>
            </a:scene3d>
          </a:bodyPr>
          <a:lstStyle/>
          <a:p>
            <a:pPr algn="ctr">
              <a:lnSpc>
                <a:spcPct val="113000"/>
              </a:lnSpc>
            </a:pPr>
            <a:r>
              <a:rPr sz="640" kern="100" spc="0" dirty="0">
                <a:solidFill>
                  <a:srgbClr val="666666">
                    <a:alpha val="100000"/>
                  </a:srgbClr>
                </a:solidFill>
                <a:latin typeface="Noto Sans S Chinese Black" panose="020B0A00000000000000" pitchFamily="1" charset="-122"/>
                <a:ea typeface="Noto Sans S Chinese Black" panose="020B0A00000000000000" pitchFamily="1" charset="-122"/>
              </a:rPr>
              <a:t>05</a:t>
            </a:r>
          </a:p>
        </p:txBody>
      </p:sp>
      <p:sp>
        <p:nvSpPr>
          <p:cNvPr id="47" name="文本框 46"/>
          <p:cNvSpPr txBox="1"/>
          <p:nvPr/>
        </p:nvSpPr>
        <p:spPr>
          <a:xfrm>
            <a:off x="155924" y="695994"/>
            <a:ext cx="216687" cy="91773"/>
          </a:xfrm>
          <a:prstGeom prst="rect">
            <a:avLst/>
          </a:prstGeom>
        </p:spPr>
        <p:txBody>
          <a:bodyPr anchor="ctr">
            <a:scene3d>
              <a:camera prst="legacyObliqueTopLeft">
                <a:rot lat="0" lon="0" rev="0"/>
              </a:camera>
              <a:lightRig rig="legacyFlat1" dir="tl"/>
            </a:scene3d>
          </a:bodyPr>
          <a:lstStyle/>
          <a:p>
            <a:pPr algn="ctr">
              <a:lnSpc>
                <a:spcPct val="113000"/>
              </a:lnSpc>
            </a:pPr>
            <a:endParaRPr sz="535" kern="100" spc="0" dirty="0">
              <a:solidFill>
                <a:srgbClr val="666666">
                  <a:alpha val="100000"/>
                </a:srgbClr>
              </a:solidFill>
              <a:latin typeface="Noto Sans S Chinese Black" panose="020B0A00000000000000" pitchFamily="1" charset="-122"/>
              <a:ea typeface="Noto Sans S Chinese Black" panose="020B0A00000000000000" pitchFamily="1" charset="-122"/>
            </a:endParaRPr>
          </a:p>
        </p:txBody>
      </p:sp>
      <p:pic>
        <p:nvPicPr>
          <p:cNvPr id="33" name="图片 32"/>
          <p:cNvPicPr>
            <a:picLocks noChangeAspect="1"/>
          </p:cNvPicPr>
          <p:nvPr/>
        </p:nvPicPr>
        <p:blipFill>
          <a:blip r:embed="rId30"/>
          <a:stretch>
            <a:fillRect/>
          </a:stretch>
        </p:blipFill>
        <p:spPr>
          <a:xfrm rot="10799999">
            <a:off x="4936741" y="5126382"/>
            <a:ext cx="4291177" cy="34236"/>
          </a:xfrm>
          <a:prstGeom prst="rect">
            <a:avLst/>
          </a:prstGeom>
        </p:spPr>
      </p:pic>
      <p:pic>
        <p:nvPicPr>
          <p:cNvPr id="54" name="图片 53">
            <a:extLst>
              <a:ext uri="{FF2B5EF4-FFF2-40B4-BE49-F238E27FC236}">
                <a16:creationId xmlns:a16="http://schemas.microsoft.com/office/drawing/2014/main" id="{6BC04DE3-ED45-649A-65AC-3A1CB6D7ED35}"/>
              </a:ext>
            </a:extLst>
          </p:cNvPr>
          <p:cNvPicPr>
            <a:picLocks noChangeAspect="1"/>
          </p:cNvPicPr>
          <p:nvPr/>
        </p:nvPicPr>
        <p:blipFill>
          <a:blip r:embed="rId15"/>
          <a:stretch>
            <a:fillRect/>
          </a:stretch>
        </p:blipFill>
        <p:spPr>
          <a:xfrm>
            <a:off x="6046989" y="522688"/>
            <a:ext cx="2076182" cy="2076182"/>
          </a:xfrm>
          <a:prstGeom prst="rect">
            <a:avLst/>
          </a:prstGeom>
        </p:spPr>
      </p:pic>
      <p:pic>
        <p:nvPicPr>
          <p:cNvPr id="55" name="图片 54">
            <a:extLst>
              <a:ext uri="{FF2B5EF4-FFF2-40B4-BE49-F238E27FC236}">
                <a16:creationId xmlns:a16="http://schemas.microsoft.com/office/drawing/2014/main" id="{A79FFC8A-5E3A-CD6F-B5B7-CC6CB4B2DD9F}"/>
              </a:ext>
            </a:extLst>
          </p:cNvPr>
          <p:cNvPicPr>
            <a:picLocks noChangeAspect="1"/>
          </p:cNvPicPr>
          <p:nvPr/>
        </p:nvPicPr>
        <p:blipFill>
          <a:blip r:embed="rId18"/>
          <a:stretch>
            <a:fillRect/>
          </a:stretch>
        </p:blipFill>
        <p:spPr>
          <a:xfrm rot="5400000">
            <a:off x="6123477" y="4003090"/>
            <a:ext cx="1833940" cy="57442"/>
          </a:xfrm>
          <a:prstGeom prst="rect">
            <a:avLst/>
          </a:prstGeom>
        </p:spPr>
      </p:pic>
      <p:sp>
        <p:nvSpPr>
          <p:cNvPr id="56" name="文本框 55">
            <a:extLst>
              <a:ext uri="{FF2B5EF4-FFF2-40B4-BE49-F238E27FC236}">
                <a16:creationId xmlns:a16="http://schemas.microsoft.com/office/drawing/2014/main" id="{F2E53B1D-0633-3859-BE6A-A7AD113A08E3}"/>
              </a:ext>
            </a:extLst>
          </p:cNvPr>
          <p:cNvSpPr txBox="1"/>
          <p:nvPr/>
        </p:nvSpPr>
        <p:spPr>
          <a:xfrm>
            <a:off x="6272460" y="1108838"/>
            <a:ext cx="1671921" cy="923330"/>
          </a:xfrm>
          <a:prstGeom prst="rect">
            <a:avLst/>
          </a:prstGeom>
          <a:noFill/>
        </p:spPr>
        <p:txBody>
          <a:bodyPr wrap="square" rtlCol="0">
            <a:spAutoFit/>
          </a:bodyPr>
          <a:lstStyle/>
          <a:p>
            <a:r>
              <a:rPr lang="zh-CN" altLang="en-US" sz="5400" b="1" dirty="0"/>
              <a:t>公开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000" cy="5143500"/>
          </a:xfrm>
          <a:prstGeom prst="rect">
            <a:avLst/>
          </a:prstGeom>
        </p:spPr>
      </p:pic>
      <p:pic>
        <p:nvPicPr>
          <p:cNvPr id="3" name="图片 2"/>
          <p:cNvPicPr>
            <a:picLocks noChangeAspect="1"/>
          </p:cNvPicPr>
          <p:nvPr/>
        </p:nvPicPr>
        <p:blipFill>
          <a:blip r:embed="rId3"/>
          <a:stretch>
            <a:fillRect/>
          </a:stretch>
        </p:blipFill>
        <p:spPr>
          <a:xfrm>
            <a:off x="358562" y="1039554"/>
            <a:ext cx="5066737" cy="3605978"/>
          </a:xfrm>
          <a:prstGeom prst="rect">
            <a:avLst/>
          </a:prstGeom>
        </p:spPr>
      </p:pic>
      <p:pic>
        <p:nvPicPr>
          <p:cNvPr id="4" name="图片 3"/>
          <p:cNvPicPr>
            <a:picLocks noChangeAspect="1"/>
          </p:cNvPicPr>
          <p:nvPr/>
        </p:nvPicPr>
        <p:blipFill>
          <a:blip r:embed="rId4"/>
          <a:stretch>
            <a:fillRect/>
          </a:stretch>
        </p:blipFill>
        <p:spPr>
          <a:xfrm rot="5400000">
            <a:off x="-1435227" y="2812256"/>
            <a:ext cx="3585588" cy="49272"/>
          </a:xfrm>
          <a:prstGeom prst="rect">
            <a:avLst/>
          </a:prstGeom>
        </p:spPr>
      </p:pic>
      <p:pic>
        <p:nvPicPr>
          <p:cNvPr id="5" name="图片 4"/>
          <p:cNvPicPr>
            <a:picLocks noChangeAspect="1"/>
          </p:cNvPicPr>
          <p:nvPr/>
        </p:nvPicPr>
        <p:blipFill>
          <a:blip r:embed="rId5"/>
          <a:stretch>
            <a:fillRect/>
          </a:stretch>
        </p:blipFill>
        <p:spPr>
          <a:xfrm>
            <a:off x="5068966" y="1021889"/>
            <a:ext cx="377328" cy="377328"/>
          </a:xfrm>
          <a:prstGeom prst="rect">
            <a:avLst/>
          </a:prstGeom>
        </p:spPr>
      </p:pic>
      <p:sp>
        <p:nvSpPr>
          <p:cNvPr id="9" name="文本框 8"/>
          <p:cNvSpPr txBox="1"/>
          <p:nvPr/>
        </p:nvSpPr>
        <p:spPr>
          <a:xfrm>
            <a:off x="644318" y="2151218"/>
            <a:ext cx="4495223" cy="1120140"/>
          </a:xfrm>
          <a:prstGeom prst="rect">
            <a:avLst/>
          </a:prstGeom>
        </p:spPr>
        <p:txBody>
          <a:bodyPr anchor="ctr">
            <a:scene3d>
              <a:camera prst="legacyObliqueTopLeft">
                <a:rot lat="0" lon="0" rev="0"/>
              </a:camera>
              <a:lightRig rig="legacyFlat1" dir="tl"/>
            </a:scene3d>
          </a:bodyPr>
          <a:lstStyle/>
          <a:p>
            <a:pPr algn="just">
              <a:lnSpc>
                <a:spcPct val="113000"/>
              </a:lnSpc>
            </a:pPr>
            <a:r>
              <a:rPr lang="en-US" altLang="zh-CN" b="0" i="0" dirty="0">
                <a:solidFill>
                  <a:srgbClr val="404040"/>
                </a:solidFill>
                <a:effectLst/>
                <a:latin typeface="微软雅黑" panose="020B0503020204020204" pitchFamily="34" charset="-122"/>
                <a:ea typeface="微软雅黑" panose="020B0503020204020204" pitchFamily="34" charset="-122"/>
              </a:rPr>
              <a:t>    9</a:t>
            </a:r>
            <a:r>
              <a:rPr lang="zh-CN" altLang="en-US" b="0" i="0" dirty="0">
                <a:solidFill>
                  <a:srgbClr val="404040"/>
                </a:solidFill>
                <a:effectLst/>
                <a:latin typeface="微软雅黑" panose="020B0503020204020204" pitchFamily="34" charset="-122"/>
                <a:ea typeface="微软雅黑" panose="020B0503020204020204" pitchFamily="34" charset="-122"/>
              </a:rPr>
              <a:t>月</a:t>
            </a:r>
            <a:r>
              <a:rPr lang="en-US" altLang="zh-CN" b="0" i="0" dirty="0">
                <a:solidFill>
                  <a:srgbClr val="404040"/>
                </a:solidFill>
                <a:effectLst/>
                <a:latin typeface="微软雅黑" panose="020B0503020204020204" pitchFamily="34" charset="-122"/>
                <a:ea typeface="微软雅黑" panose="020B0503020204020204" pitchFamily="34" charset="-122"/>
              </a:rPr>
              <a:t>5</a:t>
            </a:r>
            <a:r>
              <a:rPr lang="zh-CN" altLang="en-US" b="0" i="0" dirty="0">
                <a:solidFill>
                  <a:srgbClr val="404040"/>
                </a:solidFill>
                <a:effectLst/>
                <a:latin typeface="微软雅黑" panose="020B0503020204020204" pitchFamily="34" charset="-122"/>
                <a:ea typeface="微软雅黑" panose="020B0503020204020204" pitchFamily="34" charset="-122"/>
              </a:rPr>
              <a:t>日，浙江证监局发布一份内幕交易罚单，作为某地方政府经开区管委会副主任，赵某刚</a:t>
            </a:r>
            <a:r>
              <a:rPr lang="zh-CN" altLang="en-US" b="1" i="0" dirty="0">
                <a:solidFill>
                  <a:srgbClr val="404040"/>
                </a:solidFill>
                <a:effectLst/>
                <a:latin typeface="微软雅黑" panose="020B0503020204020204" pitchFamily="34" charset="-122"/>
                <a:ea typeface="微软雅黑" panose="020B0503020204020204" pitchFamily="34" charset="-122"/>
              </a:rPr>
              <a:t>内幕交易</a:t>
            </a:r>
            <a:r>
              <a:rPr lang="zh-CN" altLang="en-US" b="0" i="0" dirty="0">
                <a:solidFill>
                  <a:srgbClr val="404040"/>
                </a:solidFill>
                <a:effectLst/>
                <a:latin typeface="微软雅黑" panose="020B0503020204020204" pitchFamily="34" charset="-122"/>
                <a:ea typeface="微软雅黑" panose="020B0503020204020204" pitchFamily="34" charset="-122"/>
              </a:rPr>
              <a:t>“明牌珠宝”获利</a:t>
            </a:r>
            <a:r>
              <a:rPr lang="en-US" altLang="zh-CN" b="0" i="0" dirty="0">
                <a:solidFill>
                  <a:srgbClr val="404040"/>
                </a:solidFill>
                <a:effectLst/>
                <a:latin typeface="微软雅黑" panose="020B0503020204020204" pitchFamily="34" charset="-122"/>
                <a:ea typeface="微软雅黑" panose="020B0503020204020204" pitchFamily="34" charset="-122"/>
              </a:rPr>
              <a:t>37.89</a:t>
            </a:r>
            <a:r>
              <a:rPr lang="zh-CN" altLang="en-US" b="0" i="0" dirty="0">
                <a:solidFill>
                  <a:srgbClr val="404040"/>
                </a:solidFill>
                <a:effectLst/>
                <a:latin typeface="微软雅黑" panose="020B0503020204020204" pitchFamily="34" charset="-122"/>
                <a:ea typeface="微软雅黑" panose="020B0503020204020204" pitchFamily="34" charset="-122"/>
              </a:rPr>
              <a:t>万元，最终被证监会罚没</a:t>
            </a:r>
            <a:r>
              <a:rPr lang="en-US" altLang="zh-CN" b="0" i="0" dirty="0">
                <a:solidFill>
                  <a:srgbClr val="404040"/>
                </a:solidFill>
                <a:effectLst/>
                <a:latin typeface="微软雅黑" panose="020B0503020204020204" pitchFamily="34" charset="-122"/>
                <a:ea typeface="微软雅黑" panose="020B0503020204020204" pitchFamily="34" charset="-122"/>
              </a:rPr>
              <a:t>287.89</a:t>
            </a:r>
            <a:r>
              <a:rPr lang="zh-CN" altLang="en-US" b="0" i="0" dirty="0">
                <a:solidFill>
                  <a:srgbClr val="404040"/>
                </a:solidFill>
                <a:effectLst/>
                <a:latin typeface="微软雅黑" panose="020B0503020204020204" pitchFamily="34" charset="-122"/>
                <a:ea typeface="微软雅黑" panose="020B0503020204020204" pitchFamily="34" charset="-122"/>
              </a:rPr>
              <a:t>万元。</a:t>
            </a:r>
            <a:endParaRPr lang="en-US" altLang="zh-CN" b="0" i="0" dirty="0">
              <a:solidFill>
                <a:srgbClr val="404040"/>
              </a:solidFill>
              <a:effectLst/>
              <a:latin typeface="微软雅黑" panose="020B0503020204020204" pitchFamily="34" charset="-122"/>
              <a:ea typeface="微软雅黑" panose="020B0503020204020204" pitchFamily="34" charset="-122"/>
            </a:endParaRPr>
          </a:p>
          <a:p>
            <a:pPr algn="just">
              <a:lnSpc>
                <a:spcPct val="113000"/>
              </a:lnSpc>
            </a:pPr>
            <a:r>
              <a:rPr lang="zh-CN" altLang="en-US" kern="10000" spc="200" dirty="0">
                <a:solidFill>
                  <a:srgbClr val="000000">
                    <a:alpha val="70000"/>
                  </a:srgbClr>
                </a:solidFill>
                <a:latin typeface="Noto Sans S Chinese Regular" panose="020B0500000000000000" pitchFamily="1" charset="-122"/>
                <a:ea typeface="Noto Sans S Chinese Regular" panose="020B0500000000000000" pitchFamily="1" charset="-122"/>
              </a:rPr>
              <a:t>   据公开信息不完全统计，今年以来，证监会和地方证监局开出内幕交易罚单</a:t>
            </a:r>
            <a:r>
              <a:rPr lang="en-US" altLang="zh-CN" kern="10000" spc="200" dirty="0">
                <a:solidFill>
                  <a:srgbClr val="000000">
                    <a:alpha val="70000"/>
                  </a:srgbClr>
                </a:solidFill>
                <a:latin typeface="Noto Sans S Chinese Regular" panose="020B0500000000000000" pitchFamily="1" charset="-122"/>
                <a:ea typeface="Noto Sans S Chinese Regular" panose="020B0500000000000000" pitchFamily="1" charset="-122"/>
              </a:rPr>
              <a:t>68</a:t>
            </a:r>
            <a:r>
              <a:rPr lang="zh-CN" altLang="en-US" kern="10000" spc="200" dirty="0">
                <a:solidFill>
                  <a:srgbClr val="000000">
                    <a:alpha val="70000"/>
                  </a:srgbClr>
                </a:solidFill>
                <a:latin typeface="Noto Sans S Chinese Regular" panose="020B0500000000000000" pitchFamily="1" charset="-122"/>
                <a:ea typeface="Noto Sans S Chinese Regular" panose="020B0500000000000000" pitchFamily="1" charset="-122"/>
              </a:rPr>
              <a:t>张（含</a:t>
            </a:r>
            <a:r>
              <a:rPr lang="en-US" altLang="zh-CN" kern="10000" spc="200" dirty="0">
                <a:solidFill>
                  <a:srgbClr val="000000">
                    <a:alpha val="70000"/>
                  </a:srgbClr>
                </a:solidFill>
                <a:latin typeface="Noto Sans S Chinese Regular" panose="020B0500000000000000" pitchFamily="1" charset="-122"/>
                <a:ea typeface="Noto Sans S Chinese Regular" panose="020B0500000000000000" pitchFamily="1" charset="-122"/>
              </a:rPr>
              <a:t>2</a:t>
            </a:r>
            <a:r>
              <a:rPr lang="zh-CN" altLang="en-US" kern="10000" spc="200" dirty="0">
                <a:solidFill>
                  <a:srgbClr val="000000">
                    <a:alpha val="70000"/>
                  </a:srgbClr>
                </a:solidFill>
                <a:latin typeface="Noto Sans S Chinese Regular" panose="020B0500000000000000" pitchFamily="1" charset="-122"/>
                <a:ea typeface="Noto Sans S Chinese Regular" panose="020B0500000000000000" pitchFamily="1" charset="-122"/>
              </a:rPr>
              <a:t>张行政处罚事先告知书），</a:t>
            </a:r>
            <a:r>
              <a:rPr lang="zh-CN" altLang="en-US" b="0" i="0" dirty="0">
                <a:solidFill>
                  <a:srgbClr val="404040"/>
                </a:solidFill>
                <a:effectLst/>
                <a:latin typeface="微软雅黑" panose="020B0503020204020204" pitchFamily="34" charset="-122"/>
                <a:ea typeface="微软雅黑" panose="020B0503020204020204" pitchFamily="34" charset="-122"/>
              </a:rPr>
              <a:t>处罚对象涉及</a:t>
            </a:r>
            <a:r>
              <a:rPr lang="en-US" altLang="zh-CN" b="0" i="0" dirty="0">
                <a:solidFill>
                  <a:srgbClr val="404040"/>
                </a:solidFill>
                <a:effectLst/>
                <a:latin typeface="微软雅黑" panose="020B0503020204020204" pitchFamily="34" charset="-122"/>
                <a:ea typeface="微软雅黑" panose="020B0503020204020204" pitchFamily="34" charset="-122"/>
              </a:rPr>
              <a:t>1</a:t>
            </a:r>
            <a:r>
              <a:rPr lang="zh-CN" altLang="en-US" b="0" i="0" dirty="0">
                <a:solidFill>
                  <a:srgbClr val="404040"/>
                </a:solidFill>
                <a:effectLst/>
                <a:latin typeface="微软雅黑" panose="020B0503020204020204" pitchFamily="34" charset="-122"/>
                <a:ea typeface="微软雅黑" panose="020B0503020204020204" pitchFamily="34" charset="-122"/>
              </a:rPr>
              <a:t>家上市公司和</a:t>
            </a:r>
            <a:r>
              <a:rPr lang="en-US" altLang="zh-CN" b="0" i="0" dirty="0">
                <a:solidFill>
                  <a:srgbClr val="404040"/>
                </a:solidFill>
                <a:effectLst/>
                <a:latin typeface="微软雅黑" panose="020B0503020204020204" pitchFamily="34" charset="-122"/>
                <a:ea typeface="微软雅黑" panose="020B0503020204020204" pitchFamily="34" charset="-122"/>
              </a:rPr>
              <a:t>87</a:t>
            </a:r>
            <a:r>
              <a:rPr lang="zh-CN" altLang="en-US" b="0" i="0" dirty="0">
                <a:solidFill>
                  <a:srgbClr val="404040"/>
                </a:solidFill>
                <a:effectLst/>
                <a:latin typeface="微软雅黑" panose="020B0503020204020204" pitchFamily="34" charset="-122"/>
                <a:ea typeface="微软雅黑" panose="020B0503020204020204" pitchFamily="34" charset="-122"/>
              </a:rPr>
              <a:t>名自然人，合计罚没金额超过</a:t>
            </a:r>
            <a:r>
              <a:rPr lang="en-US" altLang="zh-CN" b="1" i="0" dirty="0">
                <a:solidFill>
                  <a:srgbClr val="404040"/>
                </a:solidFill>
                <a:effectLst/>
                <a:latin typeface="微软雅黑" panose="020B0503020204020204" pitchFamily="34" charset="-122"/>
                <a:ea typeface="微软雅黑" panose="020B0503020204020204" pitchFamily="34" charset="-122"/>
              </a:rPr>
              <a:t>6</a:t>
            </a:r>
            <a:r>
              <a:rPr lang="zh-CN" altLang="en-US" b="1" i="0" dirty="0">
                <a:solidFill>
                  <a:srgbClr val="404040"/>
                </a:solidFill>
                <a:effectLst/>
                <a:latin typeface="微软雅黑" panose="020B0503020204020204" pitchFamily="34" charset="-122"/>
                <a:ea typeface="微软雅黑" panose="020B0503020204020204" pitchFamily="34" charset="-122"/>
              </a:rPr>
              <a:t>亿元</a:t>
            </a:r>
            <a:r>
              <a:rPr lang="zh-CN" altLang="en-US" b="0" i="0" dirty="0">
                <a:solidFill>
                  <a:srgbClr val="404040"/>
                </a:solidFill>
                <a:effectLst/>
                <a:latin typeface="微软雅黑" panose="020B0503020204020204" pitchFamily="34" charset="-122"/>
                <a:ea typeface="微软雅黑" panose="020B0503020204020204" pitchFamily="34" charset="-122"/>
              </a:rPr>
              <a:t>，</a:t>
            </a:r>
            <a:r>
              <a:rPr lang="zh-CN" altLang="en-US" kern="10000" spc="200" dirty="0">
                <a:solidFill>
                  <a:srgbClr val="000000">
                    <a:alpha val="70000"/>
                  </a:srgbClr>
                </a:solidFill>
                <a:latin typeface="Noto Sans S Chinese Regular" panose="020B0500000000000000" pitchFamily="1" charset="-122"/>
                <a:ea typeface="Noto Sans S Chinese Regular" panose="020B0500000000000000" pitchFamily="1" charset="-122"/>
              </a:rPr>
              <a:t>同比</a:t>
            </a:r>
            <a:r>
              <a:rPr lang="zh-CN" altLang="en-US" b="1" kern="10000" spc="200" dirty="0">
                <a:solidFill>
                  <a:srgbClr val="000000">
                    <a:alpha val="70000"/>
                  </a:srgbClr>
                </a:solidFill>
                <a:latin typeface="Noto Sans S Chinese Regular" panose="020B0500000000000000" pitchFamily="1" charset="-122"/>
                <a:ea typeface="Noto Sans S Chinese Regular" panose="020B0500000000000000" pitchFamily="1" charset="-122"/>
              </a:rPr>
              <a:t>明显增多</a:t>
            </a:r>
            <a:endParaRPr b="1" kern="10000" spc="200" dirty="0">
              <a:solidFill>
                <a:srgbClr val="000000">
                  <a:alpha val="70000"/>
                </a:srgbClr>
              </a:solidFill>
              <a:latin typeface="Noto Sans S Chinese Regular" panose="020B0500000000000000" pitchFamily="1" charset="-122"/>
              <a:ea typeface="Noto Sans S Chinese Regular" panose="020B0500000000000000" pitchFamily="1" charset="-122"/>
            </a:endParaRPr>
          </a:p>
        </p:txBody>
      </p:sp>
      <p:sp>
        <p:nvSpPr>
          <p:cNvPr id="11" name="文本框 10"/>
          <p:cNvSpPr txBox="1"/>
          <p:nvPr/>
        </p:nvSpPr>
        <p:spPr>
          <a:xfrm>
            <a:off x="357568" y="470868"/>
            <a:ext cx="1425216" cy="342900"/>
          </a:xfrm>
          <a:prstGeom prst="rect">
            <a:avLst/>
          </a:prstGeom>
        </p:spPr>
        <p:txBody>
          <a:bodyPr anchor="ctr">
            <a:scene3d>
              <a:camera prst="legacyObliqueTopLeft">
                <a:rot lat="0" lon="0" rev="0"/>
              </a:camera>
              <a:lightRig rig="legacyFlat1" dir="tl"/>
            </a:scene3d>
          </a:bodyPr>
          <a:lstStyle/>
          <a:p>
            <a:pPr algn="l">
              <a:lnSpc>
                <a:spcPct val="113000"/>
              </a:lnSpc>
            </a:pPr>
            <a:r>
              <a:rPr lang="zh-CN" altLang="en-US" sz="2000" kern="10000" spc="200" dirty="0">
                <a:solidFill>
                  <a:srgbClr val="666666">
                    <a:alpha val="100000"/>
                  </a:srgbClr>
                </a:solidFill>
                <a:latin typeface="Alibaba PuHuiTi Bold" panose="02010800040101010101" pitchFamily="1" charset="-122"/>
                <a:ea typeface="Alibaba PuHuiTi Bold" panose="02010800040101010101" pitchFamily="1" charset="-122"/>
              </a:rPr>
              <a:t>新闻回顾</a:t>
            </a:r>
            <a:endParaRPr sz="2000" kern="10000" spc="200" dirty="0">
              <a:solidFill>
                <a:srgbClr val="666666">
                  <a:alpha val="100000"/>
                </a:srgbClr>
              </a:solidFill>
              <a:latin typeface="Alibaba PuHuiTi Bold" panose="02010800040101010101" pitchFamily="1" charset="-122"/>
              <a:ea typeface="Alibaba PuHuiTi Bold" panose="02010800040101010101" pitchFamily="1" charset="-122"/>
            </a:endParaRPr>
          </a:p>
        </p:txBody>
      </p:sp>
      <p:sp>
        <p:nvSpPr>
          <p:cNvPr id="12" name="文本框 11"/>
          <p:cNvSpPr txBox="1"/>
          <p:nvPr/>
        </p:nvSpPr>
        <p:spPr>
          <a:xfrm>
            <a:off x="1716024" y="528018"/>
            <a:ext cx="3352929" cy="228600"/>
          </a:xfrm>
          <a:prstGeom prst="rect">
            <a:avLst/>
          </a:prstGeom>
        </p:spPr>
        <p:txBody>
          <a:bodyPr anchor="ctr">
            <a:scene3d>
              <a:camera prst="legacyObliqueTopLeft">
                <a:rot lat="0" lon="0" rev="0"/>
              </a:camera>
              <a:lightRig rig="legacyFlat1" dir="tl"/>
            </a:scene3d>
          </a:bodyPr>
          <a:lstStyle/>
          <a:p>
            <a:pPr algn="l">
              <a:lnSpc>
                <a:spcPct val="112000"/>
              </a:lnSpc>
            </a:pPr>
            <a:r>
              <a:rPr lang="en-US" sz="1335" kern="100" dirty="0">
                <a:solidFill>
                  <a:srgbClr val="7E0C6E">
                    <a:alpha val="100000"/>
                  </a:srgbClr>
                </a:solidFill>
                <a:latin typeface="Alibaba PuHuiTi Bold" panose="02010800040101010101" pitchFamily="1" charset="-122"/>
                <a:ea typeface="Alibaba PuHuiTi Bold" panose="02010800040101010101" pitchFamily="1" charset="-122"/>
              </a:rPr>
              <a:t>News Review</a:t>
            </a:r>
            <a:endParaRPr sz="1335" kern="100" spc="0" dirty="0">
              <a:solidFill>
                <a:srgbClr val="7E0C6E">
                  <a:alpha val="100000"/>
                </a:srgbClr>
              </a:solidFill>
              <a:latin typeface="Alibaba PuHuiTi Bold" panose="02010800040101010101" pitchFamily="1" charset="-122"/>
              <a:ea typeface="Alibaba PuHuiTi Bold" panose="02010800040101010101" pitchFamily="1" charset="-122"/>
            </a:endParaRPr>
          </a:p>
        </p:txBody>
      </p:sp>
      <p:pic>
        <p:nvPicPr>
          <p:cNvPr id="6" name="图片 5"/>
          <p:cNvPicPr>
            <a:picLocks noChangeAspect="1"/>
          </p:cNvPicPr>
          <p:nvPr/>
        </p:nvPicPr>
        <p:blipFill>
          <a:blip r:embed="rId6"/>
          <a:stretch>
            <a:fillRect/>
          </a:stretch>
        </p:blipFill>
        <p:spPr>
          <a:xfrm rot="5400000">
            <a:off x="1491519" y="630221"/>
            <a:ext cx="266277" cy="24210"/>
          </a:xfrm>
          <a:prstGeom prst="rect">
            <a:avLst/>
          </a:prstGeom>
        </p:spPr>
      </p:pic>
      <p:pic>
        <p:nvPicPr>
          <p:cNvPr id="16" name="图片 15">
            <a:extLst>
              <a:ext uri="{FF2B5EF4-FFF2-40B4-BE49-F238E27FC236}">
                <a16:creationId xmlns:a16="http://schemas.microsoft.com/office/drawing/2014/main" id="{1D199972-6A14-2787-3CFE-F3095C9F4D2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72386" y="1021889"/>
            <a:ext cx="2677743" cy="1785519"/>
          </a:xfrm>
          <a:prstGeom prst="rect">
            <a:avLst/>
          </a:prstGeom>
        </p:spPr>
      </p:pic>
      <p:pic>
        <p:nvPicPr>
          <p:cNvPr id="18" name="图片 17">
            <a:extLst>
              <a:ext uri="{FF2B5EF4-FFF2-40B4-BE49-F238E27FC236}">
                <a16:creationId xmlns:a16="http://schemas.microsoft.com/office/drawing/2014/main" id="{163376F7-167F-E0FE-6FCD-50A62752C4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36753" y="2942605"/>
            <a:ext cx="2657023" cy="17855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9609" y="1182029"/>
            <a:ext cx="1925099" cy="3229767"/>
          </a:xfrm>
          <a:prstGeom prst="rect">
            <a:avLst/>
          </a:prstGeom>
        </p:spPr>
      </p:pic>
      <p:sp>
        <p:nvSpPr>
          <p:cNvPr id="10" name="文本框 9"/>
          <p:cNvSpPr txBox="1"/>
          <p:nvPr/>
        </p:nvSpPr>
        <p:spPr>
          <a:xfrm>
            <a:off x="324697" y="1507360"/>
            <a:ext cx="1262829" cy="355794"/>
          </a:xfrm>
          <a:prstGeom prst="rect">
            <a:avLst/>
          </a:prstGeom>
        </p:spPr>
        <p:txBody>
          <a:bodyPr anchor="ctr">
            <a:scene3d>
              <a:camera prst="legacyObliqueTopLeft">
                <a:rot lat="0" lon="0" rev="0"/>
              </a:camera>
              <a:lightRig rig="legacyFlat1" dir="tl"/>
            </a:scene3d>
          </a:bodyPr>
          <a:lstStyle/>
          <a:p>
            <a:pPr algn="just">
              <a:lnSpc>
                <a:spcPct val="113000"/>
              </a:lnSpc>
            </a:pPr>
            <a:r>
              <a:rPr lang="zh-CN" altLang="en-US" sz="1665" kern="100" spc="0" dirty="0">
                <a:solidFill>
                  <a:srgbClr val="7E0C6E">
                    <a:alpha val="100000"/>
                  </a:srgbClr>
                </a:solidFill>
                <a:latin typeface="Alibaba PuHuiTi Medium" panose="02010800040101010101" pitchFamily="1" charset="-122"/>
                <a:ea typeface="Alibaba PuHuiTi Medium" panose="02010800040101010101" pitchFamily="1" charset="-122"/>
              </a:rPr>
              <a:t>内幕交易领域呈多样化</a:t>
            </a:r>
            <a:endParaRPr lang="en-US" altLang="zh-CN" sz="1665" kern="100" spc="0" dirty="0">
              <a:solidFill>
                <a:srgbClr val="7E0C6E">
                  <a:alpha val="100000"/>
                </a:srgbClr>
              </a:solidFill>
              <a:latin typeface="Alibaba PuHuiTi Medium" panose="02010800040101010101" pitchFamily="1" charset="-122"/>
              <a:ea typeface="Alibaba PuHuiTi Medium" panose="02010800040101010101" pitchFamily="1" charset="-122"/>
            </a:endParaRPr>
          </a:p>
        </p:txBody>
      </p:sp>
      <p:sp>
        <p:nvSpPr>
          <p:cNvPr id="11" name="文本框 10"/>
          <p:cNvSpPr txBox="1"/>
          <p:nvPr/>
        </p:nvSpPr>
        <p:spPr>
          <a:xfrm>
            <a:off x="320236" y="2188484"/>
            <a:ext cx="1799282" cy="1487578"/>
          </a:xfrm>
          <a:prstGeom prst="rect">
            <a:avLst/>
          </a:prstGeom>
        </p:spPr>
        <p:txBody>
          <a:bodyPr anchor="ctr">
            <a:scene3d>
              <a:camera prst="legacyObliqueTopLeft">
                <a:rot lat="0" lon="0" rev="0"/>
              </a:camera>
              <a:lightRig rig="legacyFlat1" dir="tl"/>
            </a:scene3d>
          </a:bodyPr>
          <a:lstStyle/>
          <a:p>
            <a:pPr algn="l">
              <a:lnSpc>
                <a:spcPct val="113000"/>
              </a:lnSpc>
            </a:pPr>
            <a:r>
              <a:rPr lang="zh-CN" altLang="en-US" sz="1200" b="1" kern="100" spc="0" dirty="0">
                <a:solidFill>
                  <a:srgbClr val="000000">
                    <a:alpha val="70000"/>
                  </a:srgbClr>
                </a:solidFill>
                <a:latin typeface="Noto Sans S Chinese Regular" panose="020B0500000000000000" pitchFamily="1" charset="-122"/>
                <a:ea typeface="Noto Sans S Chinese Regular" panose="020B0500000000000000" pitchFamily="1" charset="-122"/>
              </a:rPr>
              <a:t>并购重组</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依旧是内幕交易重灾区，与此同时，</a:t>
            </a:r>
            <a:r>
              <a:rPr lang="zh-CN" altLang="en-US" sz="1200" b="1" kern="100" spc="0" dirty="0">
                <a:solidFill>
                  <a:srgbClr val="000000">
                    <a:alpha val="70000"/>
                  </a:srgbClr>
                </a:solidFill>
                <a:latin typeface="Noto Sans S Chinese Regular" panose="020B0500000000000000" pitchFamily="1" charset="-122"/>
                <a:ea typeface="Noto Sans S Chinese Regular" panose="020B0500000000000000" pitchFamily="1" charset="-122"/>
              </a:rPr>
              <a:t>定增</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a:t>
            </a:r>
            <a:r>
              <a:rPr lang="zh-CN" altLang="en-US" sz="1200" b="1" kern="100" spc="0" dirty="0">
                <a:solidFill>
                  <a:srgbClr val="000000">
                    <a:alpha val="70000"/>
                  </a:srgbClr>
                </a:solidFill>
                <a:latin typeface="Noto Sans S Chinese Regular" panose="020B0500000000000000" pitchFamily="1" charset="-122"/>
                <a:ea typeface="Noto Sans S Chinese Regular" panose="020B0500000000000000" pitchFamily="1" charset="-122"/>
              </a:rPr>
              <a:t>分红</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a:t>
            </a:r>
            <a:r>
              <a:rPr lang="zh-CN" altLang="en-US" sz="1200" b="1" kern="100" spc="0" dirty="0">
                <a:solidFill>
                  <a:srgbClr val="000000">
                    <a:alpha val="70000"/>
                  </a:srgbClr>
                </a:solidFill>
                <a:latin typeface="Noto Sans S Chinese Regular" panose="020B0500000000000000" pitchFamily="1" charset="-122"/>
                <a:ea typeface="Noto Sans S Chinese Regular" panose="020B0500000000000000" pitchFamily="1" charset="-122"/>
              </a:rPr>
              <a:t>分拆上市</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a:t>
            </a:r>
            <a:r>
              <a:rPr lang="zh-CN" altLang="en-US" sz="1200" b="1" kern="100" spc="0" dirty="0">
                <a:solidFill>
                  <a:srgbClr val="000000">
                    <a:alpha val="70000"/>
                  </a:srgbClr>
                </a:solidFill>
                <a:latin typeface="Noto Sans S Chinese Regular" panose="020B0500000000000000" pitchFamily="1" charset="-122"/>
                <a:ea typeface="Noto Sans S Chinese Regular" panose="020B0500000000000000" pitchFamily="1" charset="-122"/>
              </a:rPr>
              <a:t>业绩预告</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等领域内幕交易增多，还有</a:t>
            </a:r>
            <a:r>
              <a:rPr lang="en-US" altLang="zh-CN"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2</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例是避损型内幕交易。</a:t>
            </a:r>
          </a:p>
        </p:txBody>
      </p:sp>
      <p:pic>
        <p:nvPicPr>
          <p:cNvPr id="3" name="图片 2"/>
          <p:cNvPicPr>
            <a:picLocks noChangeAspect="1"/>
          </p:cNvPicPr>
          <p:nvPr/>
        </p:nvPicPr>
        <p:blipFill>
          <a:blip r:embed="rId3"/>
          <a:stretch>
            <a:fillRect/>
          </a:stretch>
        </p:blipFill>
        <p:spPr>
          <a:xfrm>
            <a:off x="2412677" y="1182028"/>
            <a:ext cx="1925099" cy="3229767"/>
          </a:xfrm>
          <a:prstGeom prst="rect">
            <a:avLst/>
          </a:prstGeom>
        </p:spPr>
      </p:pic>
      <p:sp>
        <p:nvSpPr>
          <p:cNvPr id="12" name="文本框 11"/>
          <p:cNvSpPr txBox="1"/>
          <p:nvPr/>
        </p:nvSpPr>
        <p:spPr>
          <a:xfrm>
            <a:off x="2409809" y="1345050"/>
            <a:ext cx="1506900" cy="608540"/>
          </a:xfrm>
          <a:prstGeom prst="rect">
            <a:avLst/>
          </a:prstGeom>
        </p:spPr>
        <p:txBody>
          <a:bodyPr anchor="ctr">
            <a:scene3d>
              <a:camera prst="legacyObliqueTopLeft">
                <a:rot lat="0" lon="0" rev="0"/>
              </a:camera>
              <a:lightRig rig="legacyFlat1" dir="tl"/>
            </a:scene3d>
          </a:bodyPr>
          <a:lstStyle/>
          <a:p>
            <a:pPr algn="just">
              <a:lnSpc>
                <a:spcPct val="113000"/>
              </a:lnSpc>
            </a:pPr>
            <a:r>
              <a:rPr lang="zh-CN" altLang="en-US" sz="1665" kern="100" spc="0" dirty="0">
                <a:solidFill>
                  <a:srgbClr val="7E0C6E">
                    <a:alpha val="100000"/>
                  </a:srgbClr>
                </a:solidFill>
                <a:latin typeface="Alibaba PuHuiTi Medium" panose="02010800040101010101" pitchFamily="1" charset="-122"/>
                <a:ea typeface="Alibaba PuHuiTi Medium" panose="02010800040101010101" pitchFamily="1" charset="-122"/>
              </a:rPr>
              <a:t>上市公司“关键少数”带头</a:t>
            </a:r>
            <a:endParaRPr lang="en-US" altLang="zh-CN" sz="1665" kern="100" spc="0" dirty="0">
              <a:solidFill>
                <a:srgbClr val="7E0C6E">
                  <a:alpha val="100000"/>
                </a:srgbClr>
              </a:solidFill>
              <a:latin typeface="Alibaba PuHuiTi Medium" panose="02010800040101010101" pitchFamily="1" charset="-122"/>
              <a:ea typeface="Alibaba PuHuiTi Medium" panose="02010800040101010101" pitchFamily="1" charset="-122"/>
            </a:endParaRPr>
          </a:p>
        </p:txBody>
      </p:sp>
      <p:sp>
        <p:nvSpPr>
          <p:cNvPr id="13" name="文本框 12"/>
          <p:cNvSpPr txBox="1"/>
          <p:nvPr/>
        </p:nvSpPr>
        <p:spPr>
          <a:xfrm>
            <a:off x="2646565" y="2571750"/>
            <a:ext cx="1506900" cy="1350550"/>
          </a:xfrm>
          <a:prstGeom prst="rect">
            <a:avLst/>
          </a:prstGeom>
        </p:spPr>
        <p:txBody>
          <a:bodyPr anchor="ctr">
            <a:scene3d>
              <a:camera prst="legacyObliqueTopLeft">
                <a:rot lat="0" lon="0" rev="0"/>
              </a:camera>
              <a:lightRig rig="legacyFlat1" dir="tl"/>
            </a:scene3d>
          </a:bodyPr>
          <a:lstStyle/>
          <a:p>
            <a:pPr algn="l">
              <a:lnSpc>
                <a:spcPct val="113000"/>
              </a:lnSpc>
            </a:pP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赣锋锂业</a:t>
            </a:r>
            <a:r>
              <a:rPr lang="zh-CN" altLang="en-US" sz="1200" b="1" kern="100" spc="0" dirty="0">
                <a:solidFill>
                  <a:srgbClr val="000000">
                    <a:alpha val="70000"/>
                  </a:srgbClr>
                </a:solidFill>
                <a:latin typeface="Noto Sans S Chinese Regular" panose="020B0500000000000000" pitchFamily="1" charset="-122"/>
                <a:ea typeface="Noto Sans S Chinese Regular" panose="020B0500000000000000" pitchFamily="1" charset="-122"/>
              </a:rPr>
              <a:t>董事长</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、时任</a:t>
            </a:r>
            <a:r>
              <a:rPr lang="zh-CN" altLang="en-US" sz="1200" b="1" kern="100" spc="0" dirty="0">
                <a:solidFill>
                  <a:srgbClr val="000000">
                    <a:alpha val="70000"/>
                  </a:srgbClr>
                </a:solidFill>
                <a:latin typeface="Noto Sans S Chinese Regular" panose="020B0500000000000000" pitchFamily="1" charset="-122"/>
                <a:ea typeface="Noto Sans S Chinese Regular" panose="020B0500000000000000" pitchFamily="1" charset="-122"/>
              </a:rPr>
              <a:t>总裁</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李某彬在赣锋锂业筹划收购江特电机时，安排赣锋锂业时任董事会秘书欧阳某，利用“赣锋锂业”证券账户在内幕信息敏感期内交易“*</a:t>
            </a:r>
            <a:r>
              <a:rPr lang="en-US" altLang="zh-CN"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ST</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江特”股票</a:t>
            </a:r>
          </a:p>
        </p:txBody>
      </p:sp>
      <p:pic>
        <p:nvPicPr>
          <p:cNvPr id="4" name="图片 3"/>
          <p:cNvPicPr>
            <a:picLocks noChangeAspect="1"/>
          </p:cNvPicPr>
          <p:nvPr/>
        </p:nvPicPr>
        <p:blipFill>
          <a:blip r:embed="rId3"/>
          <a:stretch>
            <a:fillRect/>
          </a:stretch>
        </p:blipFill>
        <p:spPr>
          <a:xfrm>
            <a:off x="4634596" y="1182028"/>
            <a:ext cx="1914888" cy="3229767"/>
          </a:xfrm>
          <a:prstGeom prst="rect">
            <a:avLst/>
          </a:prstGeom>
        </p:spPr>
      </p:pic>
      <p:sp>
        <p:nvSpPr>
          <p:cNvPr id="14" name="文本框 13"/>
          <p:cNvSpPr txBox="1"/>
          <p:nvPr/>
        </p:nvSpPr>
        <p:spPr>
          <a:xfrm>
            <a:off x="4655870" y="1436494"/>
            <a:ext cx="1455924" cy="498865"/>
          </a:xfrm>
          <a:prstGeom prst="rect">
            <a:avLst/>
          </a:prstGeom>
        </p:spPr>
        <p:txBody>
          <a:bodyPr anchor="ctr">
            <a:scene3d>
              <a:camera prst="legacyObliqueTopLeft">
                <a:rot lat="0" lon="0" rev="0"/>
              </a:camera>
              <a:lightRig rig="legacyFlat1" dir="tl"/>
            </a:scene3d>
          </a:bodyPr>
          <a:lstStyle/>
          <a:p>
            <a:pPr algn="just">
              <a:lnSpc>
                <a:spcPct val="113000"/>
              </a:lnSpc>
            </a:pPr>
            <a:r>
              <a:rPr lang="zh-CN" altLang="en-US" sz="1665" kern="100" spc="0" dirty="0">
                <a:solidFill>
                  <a:srgbClr val="7E0C6E">
                    <a:alpha val="100000"/>
                  </a:srgbClr>
                </a:solidFill>
                <a:latin typeface="Alibaba PuHuiTi Medium" panose="02010800040101010101" pitchFamily="1" charset="-122"/>
                <a:ea typeface="Alibaba PuHuiTi Medium" panose="02010800040101010101" pitchFamily="1" charset="-122"/>
              </a:rPr>
              <a:t>内幕交易“窝案”频发</a:t>
            </a:r>
            <a:endParaRPr lang="en-US" altLang="zh-CN" sz="1665" kern="100" spc="0" dirty="0">
              <a:solidFill>
                <a:srgbClr val="7E0C6E">
                  <a:alpha val="100000"/>
                </a:srgbClr>
              </a:solidFill>
              <a:latin typeface="Alibaba PuHuiTi Medium" panose="02010800040101010101" pitchFamily="1" charset="-122"/>
              <a:ea typeface="Alibaba PuHuiTi Medium" panose="02010800040101010101" pitchFamily="1" charset="-122"/>
            </a:endParaRPr>
          </a:p>
        </p:txBody>
      </p:sp>
      <p:sp>
        <p:nvSpPr>
          <p:cNvPr id="15" name="文本框 14"/>
          <p:cNvSpPr txBox="1"/>
          <p:nvPr/>
        </p:nvSpPr>
        <p:spPr>
          <a:xfrm>
            <a:off x="4864078" y="2618147"/>
            <a:ext cx="1455924" cy="1145641"/>
          </a:xfrm>
          <a:prstGeom prst="rect">
            <a:avLst/>
          </a:prstGeom>
        </p:spPr>
        <p:txBody>
          <a:bodyPr anchor="ctr">
            <a:scene3d>
              <a:camera prst="legacyObliqueTopLeft">
                <a:rot lat="0" lon="0" rev="0"/>
              </a:camera>
              <a:lightRig rig="legacyFlat1" dir="tl"/>
            </a:scene3d>
          </a:bodyPr>
          <a:lstStyle/>
          <a:p>
            <a:pPr algn="l">
              <a:lnSpc>
                <a:spcPct val="113000"/>
              </a:lnSpc>
            </a:pPr>
            <a:r>
              <a:rPr lang="en-US" altLang="zh-CN"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8</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月下旬，证监会对涉内幕交易荣盛石化开出</a:t>
            </a:r>
            <a:r>
              <a:rPr lang="en-US" altLang="zh-CN"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4</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份罚单，在沙特阿拉伯石油公司入股荣盛石化</a:t>
            </a:r>
            <a:r>
              <a:rPr lang="zh-CN" altLang="en-US" sz="1200" b="1" kern="100" spc="0" dirty="0">
                <a:solidFill>
                  <a:srgbClr val="000000">
                    <a:alpha val="70000"/>
                  </a:srgbClr>
                </a:solidFill>
                <a:latin typeface="Noto Sans S Chinese Regular" panose="020B0500000000000000" pitchFamily="1" charset="-122"/>
                <a:ea typeface="Noto Sans S Chinese Regular" panose="020B0500000000000000" pitchFamily="1" charset="-122"/>
              </a:rPr>
              <a:t>敏感期内</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a:t>
            </a:r>
            <a:r>
              <a:rPr lang="en-US" altLang="zh-CN"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4</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人内幕交易荣盛石化股票，被证监会合计罚没</a:t>
            </a:r>
            <a:r>
              <a:rPr lang="en-US" altLang="zh-CN"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1477.14</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万元</a:t>
            </a:r>
            <a:r>
              <a:rPr lang="zh-CN" altLang="en-US" sz="935" kern="100" spc="0" dirty="0">
                <a:solidFill>
                  <a:srgbClr val="000000">
                    <a:alpha val="70000"/>
                  </a:srgbClr>
                </a:solidFill>
                <a:latin typeface="Noto Sans S Chinese Regular" panose="020B0500000000000000" pitchFamily="1" charset="-122"/>
                <a:ea typeface="Noto Sans S Chinese Regular" panose="020B0500000000000000" pitchFamily="1" charset="-122"/>
              </a:rPr>
              <a:t>。</a:t>
            </a:r>
          </a:p>
        </p:txBody>
      </p:sp>
      <p:pic>
        <p:nvPicPr>
          <p:cNvPr id="5" name="图片 4"/>
          <p:cNvPicPr>
            <a:picLocks noChangeAspect="1"/>
          </p:cNvPicPr>
          <p:nvPr/>
        </p:nvPicPr>
        <p:blipFill>
          <a:blip r:embed="rId4"/>
          <a:stretch>
            <a:fillRect/>
          </a:stretch>
        </p:blipFill>
        <p:spPr>
          <a:xfrm>
            <a:off x="1672613" y="1345050"/>
            <a:ext cx="447764" cy="447764"/>
          </a:xfrm>
          <a:prstGeom prst="rect">
            <a:avLst/>
          </a:prstGeom>
        </p:spPr>
      </p:pic>
      <p:pic>
        <p:nvPicPr>
          <p:cNvPr id="6" name="图片 5"/>
          <p:cNvPicPr>
            <a:picLocks noChangeAspect="1"/>
          </p:cNvPicPr>
          <p:nvPr/>
        </p:nvPicPr>
        <p:blipFill>
          <a:blip r:embed="rId5"/>
          <a:stretch>
            <a:fillRect/>
          </a:stretch>
        </p:blipFill>
        <p:spPr>
          <a:xfrm>
            <a:off x="3903361" y="1345050"/>
            <a:ext cx="447764" cy="447764"/>
          </a:xfrm>
          <a:prstGeom prst="rect">
            <a:avLst/>
          </a:prstGeom>
        </p:spPr>
      </p:pic>
      <p:pic>
        <p:nvPicPr>
          <p:cNvPr id="7" name="图片 6"/>
          <p:cNvPicPr>
            <a:picLocks noChangeAspect="1"/>
          </p:cNvPicPr>
          <p:nvPr/>
        </p:nvPicPr>
        <p:blipFill>
          <a:blip r:embed="rId6"/>
          <a:stretch>
            <a:fillRect/>
          </a:stretch>
        </p:blipFill>
        <p:spPr>
          <a:xfrm>
            <a:off x="6106757" y="1345050"/>
            <a:ext cx="447764" cy="447764"/>
          </a:xfrm>
          <a:prstGeom prst="rect">
            <a:avLst/>
          </a:prstGeom>
        </p:spPr>
      </p:pic>
      <p:sp>
        <p:nvSpPr>
          <p:cNvPr id="16" name="文本框 15"/>
          <p:cNvSpPr txBox="1"/>
          <p:nvPr/>
        </p:nvSpPr>
        <p:spPr>
          <a:xfrm>
            <a:off x="132249" y="568924"/>
            <a:ext cx="1883285" cy="342900"/>
          </a:xfrm>
          <a:prstGeom prst="rect">
            <a:avLst/>
          </a:prstGeom>
        </p:spPr>
        <p:txBody>
          <a:bodyPr anchor="ctr">
            <a:scene3d>
              <a:camera prst="legacyObliqueTopLeft">
                <a:rot lat="0" lon="0" rev="0"/>
              </a:camera>
              <a:lightRig rig="legacyFlat1" dir="tl"/>
            </a:scene3d>
          </a:bodyPr>
          <a:lstStyle/>
          <a:p>
            <a:pPr algn="l">
              <a:lnSpc>
                <a:spcPct val="113000"/>
              </a:lnSpc>
            </a:pPr>
            <a:r>
              <a:rPr lang="zh-CN" altLang="en-US" sz="2000" kern="10000" spc="200" dirty="0">
                <a:solidFill>
                  <a:srgbClr val="666666">
                    <a:alpha val="100000"/>
                  </a:srgbClr>
                </a:solidFill>
                <a:latin typeface="Alibaba PuHuiTi Bold" panose="02010800040101010101" pitchFamily="1" charset="-122"/>
                <a:ea typeface="Alibaba PuHuiTi Bold" panose="02010800040101010101" pitchFamily="1" charset="-122"/>
              </a:rPr>
              <a:t>内幕交易特点</a:t>
            </a:r>
            <a:endParaRPr sz="2000" kern="10000" spc="200" dirty="0">
              <a:solidFill>
                <a:srgbClr val="666666">
                  <a:alpha val="100000"/>
                </a:srgbClr>
              </a:solidFill>
              <a:latin typeface="Alibaba PuHuiTi Bold" panose="02010800040101010101" pitchFamily="1" charset="-122"/>
              <a:ea typeface="Alibaba PuHuiTi Bold" panose="02010800040101010101" pitchFamily="1" charset="-122"/>
            </a:endParaRPr>
          </a:p>
        </p:txBody>
      </p:sp>
      <p:sp>
        <p:nvSpPr>
          <p:cNvPr id="17" name="文本框 16"/>
          <p:cNvSpPr txBox="1"/>
          <p:nvPr/>
        </p:nvSpPr>
        <p:spPr>
          <a:xfrm>
            <a:off x="2030903" y="626074"/>
            <a:ext cx="3352929" cy="228600"/>
          </a:xfrm>
          <a:prstGeom prst="rect">
            <a:avLst/>
          </a:prstGeom>
        </p:spPr>
        <p:txBody>
          <a:bodyPr anchor="ctr">
            <a:scene3d>
              <a:camera prst="legacyObliqueTopLeft">
                <a:rot lat="0" lon="0" rev="0"/>
              </a:camera>
              <a:lightRig rig="legacyFlat1" dir="tl"/>
            </a:scene3d>
          </a:bodyPr>
          <a:lstStyle/>
          <a:p>
            <a:pPr algn="l">
              <a:lnSpc>
                <a:spcPct val="112000"/>
              </a:lnSpc>
            </a:pPr>
            <a:r>
              <a:rPr lang="en-US" sz="1335" kern="100" dirty="0">
                <a:solidFill>
                  <a:srgbClr val="7E0C6F">
                    <a:alpha val="100000"/>
                  </a:srgbClr>
                </a:solidFill>
                <a:latin typeface="Alibaba PuHuiTi Bold" panose="02010800040101010101" pitchFamily="1" charset="-122"/>
                <a:ea typeface="Alibaba PuHuiTi Bold" panose="02010800040101010101" pitchFamily="1" charset="-122"/>
              </a:rPr>
              <a:t>C</a:t>
            </a:r>
            <a:r>
              <a:rPr lang="en-US" altLang="zh-CN" sz="1335" kern="100" dirty="0">
                <a:solidFill>
                  <a:srgbClr val="7E0C6F">
                    <a:alpha val="100000"/>
                  </a:srgbClr>
                </a:solidFill>
                <a:latin typeface="Alibaba PuHuiTi Bold" panose="02010800040101010101" pitchFamily="1" charset="-122"/>
                <a:ea typeface="Alibaba PuHuiTi Bold" panose="02010800040101010101" pitchFamily="1" charset="-122"/>
              </a:rPr>
              <a:t>haracteristics of insider trading</a:t>
            </a:r>
            <a:endParaRPr sz="1335" kern="100" spc="0" dirty="0">
              <a:solidFill>
                <a:srgbClr val="7E0C6F">
                  <a:alpha val="100000"/>
                </a:srgbClr>
              </a:solidFill>
              <a:latin typeface="Alibaba PuHuiTi Bold" panose="02010800040101010101" pitchFamily="1" charset="-122"/>
              <a:ea typeface="Alibaba PuHuiTi Bold" panose="02010800040101010101" pitchFamily="1" charset="-122"/>
            </a:endParaRPr>
          </a:p>
        </p:txBody>
      </p:sp>
      <p:pic>
        <p:nvPicPr>
          <p:cNvPr id="8" name="图片 7"/>
          <p:cNvPicPr>
            <a:picLocks noChangeAspect="1"/>
          </p:cNvPicPr>
          <p:nvPr/>
        </p:nvPicPr>
        <p:blipFill>
          <a:blip r:embed="rId7"/>
          <a:stretch>
            <a:fillRect/>
          </a:stretch>
        </p:blipFill>
        <p:spPr>
          <a:xfrm rot="5400000">
            <a:off x="1851057" y="719599"/>
            <a:ext cx="266277" cy="24210"/>
          </a:xfrm>
          <a:prstGeom prst="rect">
            <a:avLst/>
          </a:prstGeom>
        </p:spPr>
      </p:pic>
      <p:pic>
        <p:nvPicPr>
          <p:cNvPr id="19" name="图片 18">
            <a:extLst>
              <a:ext uri="{FF2B5EF4-FFF2-40B4-BE49-F238E27FC236}">
                <a16:creationId xmlns:a16="http://schemas.microsoft.com/office/drawing/2014/main" id="{E107EBA4-0FCA-39D9-04BC-967147FA7652}"/>
              </a:ext>
            </a:extLst>
          </p:cNvPr>
          <p:cNvPicPr>
            <a:picLocks noChangeAspect="1"/>
          </p:cNvPicPr>
          <p:nvPr/>
        </p:nvPicPr>
        <p:blipFill>
          <a:blip r:embed="rId3"/>
          <a:stretch>
            <a:fillRect/>
          </a:stretch>
        </p:blipFill>
        <p:spPr>
          <a:xfrm>
            <a:off x="6843949" y="1182028"/>
            <a:ext cx="1914888" cy="3229767"/>
          </a:xfrm>
          <a:prstGeom prst="rect">
            <a:avLst/>
          </a:prstGeom>
        </p:spPr>
      </p:pic>
      <p:pic>
        <p:nvPicPr>
          <p:cNvPr id="20" name="图片 19">
            <a:extLst>
              <a:ext uri="{FF2B5EF4-FFF2-40B4-BE49-F238E27FC236}">
                <a16:creationId xmlns:a16="http://schemas.microsoft.com/office/drawing/2014/main" id="{87359F19-E1CE-B3F7-0ADF-6632502648F8}"/>
              </a:ext>
            </a:extLst>
          </p:cNvPr>
          <p:cNvPicPr>
            <a:picLocks noChangeAspect="1"/>
          </p:cNvPicPr>
          <p:nvPr/>
        </p:nvPicPr>
        <p:blipFill>
          <a:blip r:embed="rId4"/>
          <a:stretch>
            <a:fillRect/>
          </a:stretch>
        </p:blipFill>
        <p:spPr>
          <a:xfrm>
            <a:off x="8286986" y="1355209"/>
            <a:ext cx="447764" cy="447764"/>
          </a:xfrm>
          <a:prstGeom prst="rect">
            <a:avLst/>
          </a:prstGeom>
        </p:spPr>
      </p:pic>
      <p:sp>
        <p:nvSpPr>
          <p:cNvPr id="21" name="文本框 20">
            <a:extLst>
              <a:ext uri="{FF2B5EF4-FFF2-40B4-BE49-F238E27FC236}">
                <a16:creationId xmlns:a16="http://schemas.microsoft.com/office/drawing/2014/main" id="{98045168-75A9-3ECB-D28D-C2F532D32A58}"/>
              </a:ext>
            </a:extLst>
          </p:cNvPr>
          <p:cNvSpPr txBox="1"/>
          <p:nvPr/>
        </p:nvSpPr>
        <p:spPr>
          <a:xfrm>
            <a:off x="6940536" y="1408941"/>
            <a:ext cx="1081109" cy="480758"/>
          </a:xfrm>
          <a:prstGeom prst="rect">
            <a:avLst/>
          </a:prstGeom>
        </p:spPr>
        <p:txBody>
          <a:bodyPr anchor="ctr">
            <a:scene3d>
              <a:camera prst="legacyObliqueTopLeft">
                <a:rot lat="0" lon="0" rev="0"/>
              </a:camera>
              <a:lightRig rig="legacyFlat1" dir="tl"/>
            </a:scene3d>
          </a:bodyPr>
          <a:lstStyle/>
          <a:p>
            <a:pPr algn="just">
              <a:lnSpc>
                <a:spcPct val="113000"/>
              </a:lnSpc>
            </a:pPr>
            <a:r>
              <a:rPr lang="zh-CN" altLang="en-US" sz="1665" kern="100" spc="0" dirty="0">
                <a:solidFill>
                  <a:srgbClr val="7E0C6E">
                    <a:alpha val="100000"/>
                  </a:srgbClr>
                </a:solidFill>
                <a:latin typeface="Alibaba PuHuiTi Medium" panose="02010800040101010101" pitchFamily="1" charset="-122"/>
                <a:ea typeface="Alibaba PuHuiTi Medium" panose="02010800040101010101" pitchFamily="1" charset="-122"/>
              </a:rPr>
              <a:t>内幕交易可转债</a:t>
            </a:r>
            <a:endParaRPr lang="en-US" altLang="zh-CN" sz="1665" kern="100" spc="0" dirty="0">
              <a:solidFill>
                <a:srgbClr val="7E0C6E">
                  <a:alpha val="100000"/>
                </a:srgbClr>
              </a:solidFill>
              <a:latin typeface="Alibaba PuHuiTi Medium" panose="02010800040101010101" pitchFamily="1" charset="-122"/>
              <a:ea typeface="Alibaba PuHuiTi Medium" panose="02010800040101010101" pitchFamily="1" charset="-122"/>
            </a:endParaRPr>
          </a:p>
        </p:txBody>
      </p:sp>
      <p:sp>
        <p:nvSpPr>
          <p:cNvPr id="22" name="文本框 21">
            <a:extLst>
              <a:ext uri="{FF2B5EF4-FFF2-40B4-BE49-F238E27FC236}">
                <a16:creationId xmlns:a16="http://schemas.microsoft.com/office/drawing/2014/main" id="{707C3ADC-5E55-9AEA-6477-06FB00B0FCF7}"/>
              </a:ext>
            </a:extLst>
          </p:cNvPr>
          <p:cNvSpPr txBox="1"/>
          <p:nvPr/>
        </p:nvSpPr>
        <p:spPr>
          <a:xfrm>
            <a:off x="7054944" y="2626898"/>
            <a:ext cx="1455924" cy="1145641"/>
          </a:xfrm>
          <a:prstGeom prst="rect">
            <a:avLst/>
          </a:prstGeom>
        </p:spPr>
        <p:txBody>
          <a:bodyPr anchor="ctr">
            <a:scene3d>
              <a:camera prst="legacyObliqueTopLeft">
                <a:rot lat="0" lon="0" rev="0"/>
              </a:camera>
              <a:lightRig rig="legacyFlat1" dir="tl"/>
            </a:scene3d>
          </a:bodyPr>
          <a:lstStyle/>
          <a:p>
            <a:pPr algn="l">
              <a:lnSpc>
                <a:spcPct val="113000"/>
              </a:lnSpc>
            </a:pPr>
            <a:r>
              <a:rPr lang="en-US" altLang="zh-CN"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1</a:t>
            </a:r>
            <a:r>
              <a:rPr lang="zh-CN" altLang="en-US" sz="1200" kern="100" spc="0" dirty="0">
                <a:solidFill>
                  <a:srgbClr val="000000">
                    <a:alpha val="70000"/>
                  </a:srgbClr>
                </a:solidFill>
                <a:latin typeface="Noto Sans S Chinese Regular" panose="020B0500000000000000" pitchFamily="1" charset="-122"/>
                <a:ea typeface="Noto Sans S Chinese Regular" panose="020B0500000000000000" pitchFamily="1" charset="-122"/>
              </a:rPr>
              <a:t>月份，山西证监局对张某、余某东内幕交易“本钢转债”“攀钢钒钛”“凌钢股份”“凌钢转债”开出罚单。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F66356D-5743-01D9-D4DE-12B7928F459E}"/>
              </a:ext>
            </a:extLst>
          </p:cNvPr>
          <p:cNvPicPr>
            <a:picLocks noChangeAspect="1"/>
          </p:cNvPicPr>
          <p:nvPr/>
        </p:nvPicPr>
        <p:blipFill>
          <a:blip r:embed="rId2"/>
          <a:stretch>
            <a:fillRect/>
          </a:stretch>
        </p:blipFill>
        <p:spPr>
          <a:xfrm>
            <a:off x="3713408" y="417066"/>
            <a:ext cx="4711982" cy="4309367"/>
          </a:xfrm>
          <a:prstGeom prst="rect">
            <a:avLst/>
          </a:prstGeom>
        </p:spPr>
      </p:pic>
      <p:sp>
        <p:nvSpPr>
          <p:cNvPr id="5" name="文本框 4">
            <a:extLst>
              <a:ext uri="{FF2B5EF4-FFF2-40B4-BE49-F238E27FC236}">
                <a16:creationId xmlns:a16="http://schemas.microsoft.com/office/drawing/2014/main" id="{04EE3E03-B41A-D6A0-B135-D0F5A2C0A6FA}"/>
              </a:ext>
            </a:extLst>
          </p:cNvPr>
          <p:cNvSpPr txBox="1"/>
          <p:nvPr/>
        </p:nvSpPr>
        <p:spPr>
          <a:xfrm>
            <a:off x="3830726" y="2659424"/>
            <a:ext cx="4572000" cy="1200329"/>
          </a:xfrm>
          <a:prstGeom prst="rect">
            <a:avLst/>
          </a:prstGeom>
          <a:noFill/>
        </p:spPr>
        <p:txBody>
          <a:bodyPr wrap="square">
            <a:spAutoFit/>
          </a:bodyPr>
          <a:lstStyle/>
          <a:p>
            <a:r>
              <a:rPr lang="zh-CN" altLang="en-US" dirty="0">
                <a:solidFill>
                  <a:srgbClr val="7030A0"/>
                </a:solidFill>
                <a:latin typeface="黑体" panose="02010609060101010101" pitchFamily="49" charset="-122"/>
                <a:ea typeface="黑体" panose="02010609060101010101" pitchFamily="49" charset="-122"/>
              </a:rPr>
              <a:t>可转债</a:t>
            </a:r>
            <a:r>
              <a:rPr lang="zh-CN" altLang="en-US" dirty="0">
                <a:latin typeface="黑体" panose="02010609060101010101" pitchFamily="49" charset="-122"/>
                <a:ea typeface="黑体" panose="02010609060101010101" pitchFamily="49" charset="-122"/>
              </a:rPr>
              <a:t>是一种特殊的债券，它允许投资者在特定条件下将其转换为公司的股票。内幕交易可转债就是指在内幕信息的影响下，进行可转债的买卖操作，以获取不正当的利润。</a:t>
            </a:r>
          </a:p>
        </p:txBody>
      </p:sp>
      <p:pic>
        <p:nvPicPr>
          <p:cNvPr id="7" name="图片 6">
            <a:extLst>
              <a:ext uri="{FF2B5EF4-FFF2-40B4-BE49-F238E27FC236}">
                <a16:creationId xmlns:a16="http://schemas.microsoft.com/office/drawing/2014/main" id="{B667F208-00F4-13F3-3FBB-A7B17BA172BE}"/>
              </a:ext>
            </a:extLst>
          </p:cNvPr>
          <p:cNvPicPr>
            <a:picLocks noChangeAspect="1"/>
          </p:cNvPicPr>
          <p:nvPr/>
        </p:nvPicPr>
        <p:blipFill>
          <a:blip r:embed="rId3"/>
          <a:stretch>
            <a:fillRect/>
          </a:stretch>
        </p:blipFill>
        <p:spPr>
          <a:xfrm rot="5400000" flipV="1">
            <a:off x="6332296" y="2552855"/>
            <a:ext cx="4198555" cy="57695"/>
          </a:xfrm>
          <a:prstGeom prst="rect">
            <a:avLst/>
          </a:prstGeom>
        </p:spPr>
      </p:pic>
      <p:pic>
        <p:nvPicPr>
          <p:cNvPr id="9" name="图片 8">
            <a:extLst>
              <a:ext uri="{FF2B5EF4-FFF2-40B4-BE49-F238E27FC236}">
                <a16:creationId xmlns:a16="http://schemas.microsoft.com/office/drawing/2014/main" id="{20CDD190-CDFE-1C0B-9D2F-B93D0545D9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563" y="2571749"/>
            <a:ext cx="2747655" cy="1833201"/>
          </a:xfrm>
          <a:prstGeom prst="rect">
            <a:avLst/>
          </a:prstGeom>
        </p:spPr>
      </p:pic>
      <p:sp>
        <p:nvSpPr>
          <p:cNvPr id="11" name="文本框 10">
            <a:extLst>
              <a:ext uri="{FF2B5EF4-FFF2-40B4-BE49-F238E27FC236}">
                <a16:creationId xmlns:a16="http://schemas.microsoft.com/office/drawing/2014/main" id="{FABECCAF-3B67-DC76-25B3-DF2C5D9A60E5}"/>
              </a:ext>
            </a:extLst>
          </p:cNvPr>
          <p:cNvSpPr txBox="1"/>
          <p:nvPr/>
        </p:nvSpPr>
        <p:spPr>
          <a:xfrm>
            <a:off x="3888421" y="908968"/>
            <a:ext cx="4572000" cy="1200329"/>
          </a:xfrm>
          <a:prstGeom prst="rect">
            <a:avLst/>
          </a:prstGeom>
          <a:noFill/>
        </p:spPr>
        <p:txBody>
          <a:bodyPr wrap="square">
            <a:spAutoFit/>
          </a:bodyPr>
          <a:lstStyle/>
          <a:p>
            <a:r>
              <a:rPr lang="zh-CN" altLang="en-US" b="0" i="0" dirty="0">
                <a:solidFill>
                  <a:srgbClr val="7030A0"/>
                </a:solidFill>
                <a:effectLst/>
                <a:latin typeface="黑体" panose="02010609060101010101" pitchFamily="49" charset="-122"/>
                <a:ea typeface="黑体" panose="02010609060101010101" pitchFamily="49" charset="-122"/>
              </a:rPr>
              <a:t>并购重组</a:t>
            </a:r>
            <a:r>
              <a:rPr lang="zh-CN" altLang="en-US" b="0" i="0" dirty="0">
                <a:solidFill>
                  <a:srgbClr val="05073B"/>
                </a:solidFill>
                <a:effectLst/>
                <a:latin typeface="黑体" panose="02010609060101010101" pitchFamily="49" charset="-122"/>
                <a:ea typeface="黑体" panose="02010609060101010101" pitchFamily="49" charset="-122"/>
              </a:rPr>
              <a:t>是指两个或多个公司通过合并、收购、资产重组等方式，以实现资源整合、优化资源配置、提高市场竞争力及实现战略目标的过程。</a:t>
            </a:r>
            <a:endParaRPr lang="zh-CN" altLang="en-US" dirty="0">
              <a:latin typeface="黑体" panose="02010609060101010101" pitchFamily="49" charset="-122"/>
              <a:ea typeface="黑体" panose="02010609060101010101" pitchFamily="49" charset="-122"/>
            </a:endParaRPr>
          </a:p>
        </p:txBody>
      </p:sp>
      <p:pic>
        <p:nvPicPr>
          <p:cNvPr id="13" name="图片 12">
            <a:extLst>
              <a:ext uri="{FF2B5EF4-FFF2-40B4-BE49-F238E27FC236}">
                <a16:creationId xmlns:a16="http://schemas.microsoft.com/office/drawing/2014/main" id="{7D4AD536-3889-0E35-BB5E-FBC7159191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563" y="534012"/>
            <a:ext cx="2779915" cy="1575285"/>
          </a:xfrm>
          <a:prstGeom prst="rect">
            <a:avLst/>
          </a:prstGeom>
        </p:spPr>
      </p:pic>
    </p:spTree>
    <p:extLst>
      <p:ext uri="{BB962C8B-B14F-4D97-AF65-F5344CB8AC3E}">
        <p14:creationId xmlns:p14="http://schemas.microsoft.com/office/powerpoint/2010/main" val="318603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59473" y="-14868"/>
            <a:ext cx="9144000" cy="5143500"/>
          </a:xfrm>
          <a:prstGeom prst="rect">
            <a:avLst/>
          </a:prstGeom>
        </p:spPr>
      </p:pic>
      <p:sp>
        <p:nvSpPr>
          <p:cNvPr id="8" name="文本框 7"/>
          <p:cNvSpPr txBox="1"/>
          <p:nvPr/>
        </p:nvSpPr>
        <p:spPr>
          <a:xfrm>
            <a:off x="7858615" y="1604627"/>
            <a:ext cx="986091" cy="716026"/>
          </a:xfrm>
          <a:prstGeom prst="rect">
            <a:avLst/>
          </a:prstGeom>
        </p:spPr>
        <p:txBody>
          <a:bodyPr anchor="ctr">
            <a:scene3d>
              <a:camera prst="legacyObliqueTopLeft">
                <a:rot lat="0" lon="0" rev="0"/>
              </a:camera>
              <a:lightRig rig="legacyFlat1" dir="tl"/>
            </a:scene3d>
          </a:bodyPr>
          <a:lstStyle/>
          <a:p>
            <a:pPr algn="just">
              <a:lnSpc>
                <a:spcPct val="113000"/>
              </a:lnSpc>
            </a:pPr>
            <a:r>
              <a:rPr sz="4175" kern="10000" spc="200">
                <a:solidFill>
                  <a:srgbClr val="7E0C6E">
                    <a:alpha val="100000"/>
                  </a:srgbClr>
                </a:solidFill>
                <a:latin typeface="方正小标宋简体" panose="03000509000000000000" pitchFamily="1" charset="-122"/>
                <a:ea typeface="方正小标宋简体" panose="03000509000000000000" pitchFamily="1" charset="-122"/>
              </a:rPr>
              <a:t>01</a:t>
            </a:r>
          </a:p>
        </p:txBody>
      </p:sp>
      <p:sp>
        <p:nvSpPr>
          <p:cNvPr id="9" name="文本框 8"/>
          <p:cNvSpPr txBox="1"/>
          <p:nvPr/>
        </p:nvSpPr>
        <p:spPr>
          <a:xfrm>
            <a:off x="354985" y="3608581"/>
            <a:ext cx="986091" cy="716026"/>
          </a:xfrm>
          <a:prstGeom prst="rect">
            <a:avLst/>
          </a:prstGeom>
        </p:spPr>
        <p:txBody>
          <a:bodyPr anchor="ctr">
            <a:scene3d>
              <a:camera prst="legacyObliqueTopLeft">
                <a:rot lat="0" lon="0" rev="0"/>
              </a:camera>
              <a:lightRig rig="legacyFlat1" dir="tl"/>
            </a:scene3d>
          </a:bodyPr>
          <a:lstStyle/>
          <a:p>
            <a:pPr algn="just">
              <a:lnSpc>
                <a:spcPct val="113000"/>
              </a:lnSpc>
            </a:pPr>
            <a:r>
              <a:rPr sz="4175" kern="10000" spc="200" dirty="0">
                <a:solidFill>
                  <a:srgbClr val="7E0C6E">
                    <a:alpha val="100000"/>
                  </a:srgbClr>
                </a:solidFill>
                <a:latin typeface="方正小标宋简体" panose="03000509000000000000" pitchFamily="1" charset="-122"/>
                <a:ea typeface="方正小标宋简体" panose="03000509000000000000" pitchFamily="1" charset="-122"/>
              </a:rPr>
              <a:t>02</a:t>
            </a:r>
          </a:p>
        </p:txBody>
      </p:sp>
      <p:sp>
        <p:nvSpPr>
          <p:cNvPr id="10" name="文本框 9"/>
          <p:cNvSpPr txBox="1"/>
          <p:nvPr/>
        </p:nvSpPr>
        <p:spPr>
          <a:xfrm>
            <a:off x="4104074" y="1176906"/>
            <a:ext cx="2007999" cy="283744"/>
          </a:xfrm>
          <a:prstGeom prst="rect">
            <a:avLst/>
          </a:prstGeom>
        </p:spPr>
        <p:txBody>
          <a:bodyPr anchor="ctr">
            <a:scene3d>
              <a:camera prst="legacyObliqueTopLeft">
                <a:rot lat="0" lon="0" rev="0"/>
              </a:camera>
              <a:lightRig rig="legacyFlat1" dir="tl"/>
            </a:scene3d>
          </a:bodyPr>
          <a:lstStyle/>
          <a:p>
            <a:pPr algn="just">
              <a:lnSpc>
                <a:spcPct val="113000"/>
              </a:lnSpc>
            </a:pPr>
            <a:r>
              <a:rPr lang="zh-CN" altLang="en-US" sz="1665" kern="100" spc="0" dirty="0">
                <a:solidFill>
                  <a:srgbClr val="7E0C6E">
                    <a:alpha val="100000"/>
                  </a:srgbClr>
                </a:solidFill>
                <a:latin typeface="Alibaba PuHuiTi Medium" panose="02010800040101010101" pitchFamily="1" charset="-122"/>
                <a:ea typeface="Alibaba PuHuiTi Medium" panose="02010800040101010101" pitchFamily="1" charset="-122"/>
              </a:rPr>
              <a:t>刑事追责力度加大</a:t>
            </a:r>
          </a:p>
        </p:txBody>
      </p:sp>
      <p:sp>
        <p:nvSpPr>
          <p:cNvPr id="11" name="文本框 10"/>
          <p:cNvSpPr txBox="1"/>
          <p:nvPr/>
        </p:nvSpPr>
        <p:spPr>
          <a:xfrm>
            <a:off x="4104074" y="1642601"/>
            <a:ext cx="3641601" cy="960120"/>
          </a:xfrm>
          <a:prstGeom prst="rect">
            <a:avLst/>
          </a:prstGeom>
        </p:spPr>
        <p:txBody>
          <a:bodyPr anchor="ctr">
            <a:scene3d>
              <a:camera prst="legacyObliqueTopLeft">
                <a:rot lat="0" lon="0" rev="0"/>
              </a:camera>
              <a:lightRig rig="legacyFlat1" dir="tl"/>
            </a:scene3d>
          </a:bodyPr>
          <a:lstStyle/>
          <a:p>
            <a:pPr algn="l">
              <a:lnSpc>
                <a:spcPct val="113000"/>
              </a:lnSpc>
            </a:pPr>
            <a:r>
              <a:rPr lang="en-US" altLang="zh-CN"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7</a:t>
            </a:r>
            <a:r>
              <a:rPr lang="zh-CN" altLang="en-US"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月份，某上市公司发布公告称，公司控股股东已收到了法院出具的</a:t>
            </a:r>
            <a:r>
              <a:rPr lang="en-US" altLang="zh-CN"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a:t>
            </a:r>
            <a:r>
              <a:rPr lang="zh-CN" altLang="en-US"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刑事判决书</a:t>
            </a:r>
            <a:r>
              <a:rPr lang="en-US" altLang="zh-CN"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a:t>
            </a:r>
            <a:r>
              <a:rPr lang="zh-CN" altLang="en-US"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。因犯内幕交易罪，控股股东被判处有期徒刑三年，缓刑四年，并处罚金人民币</a:t>
            </a:r>
            <a:r>
              <a:rPr lang="en-US" altLang="zh-CN"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90</a:t>
            </a:r>
            <a:r>
              <a:rPr lang="zh-CN" altLang="en-US"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万元。同时对控股股东的违法所得</a:t>
            </a:r>
            <a:r>
              <a:rPr lang="en-US" altLang="zh-CN"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32.73</a:t>
            </a:r>
            <a:r>
              <a:rPr lang="zh-CN" altLang="en-US"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万元依法予以追缴，上缴国库。</a:t>
            </a:r>
          </a:p>
        </p:txBody>
      </p:sp>
      <p:pic>
        <p:nvPicPr>
          <p:cNvPr id="4" name="图片 3"/>
          <p:cNvPicPr>
            <a:picLocks noChangeAspect="1"/>
          </p:cNvPicPr>
          <p:nvPr/>
        </p:nvPicPr>
        <p:blipFill>
          <a:blip r:embed="rId3"/>
          <a:stretch>
            <a:fillRect/>
          </a:stretch>
        </p:blipFill>
        <p:spPr>
          <a:xfrm rot="5400000">
            <a:off x="4591006" y="977859"/>
            <a:ext cx="32844" cy="1016689"/>
          </a:xfrm>
          <a:prstGeom prst="rect">
            <a:avLst/>
          </a:prstGeom>
        </p:spPr>
      </p:pic>
      <p:sp>
        <p:nvSpPr>
          <p:cNvPr id="12" name="文本框 11"/>
          <p:cNvSpPr txBox="1"/>
          <p:nvPr/>
        </p:nvSpPr>
        <p:spPr>
          <a:xfrm>
            <a:off x="2520176" y="3124457"/>
            <a:ext cx="2436489" cy="285750"/>
          </a:xfrm>
          <a:prstGeom prst="rect">
            <a:avLst/>
          </a:prstGeom>
        </p:spPr>
        <p:txBody>
          <a:bodyPr anchor="ctr">
            <a:scene3d>
              <a:camera prst="legacyObliqueTopLeft">
                <a:rot lat="0" lon="0" rev="0"/>
              </a:camera>
              <a:lightRig rig="legacyFlat1" dir="tl"/>
            </a:scene3d>
          </a:bodyPr>
          <a:lstStyle/>
          <a:p>
            <a:pPr algn="just">
              <a:lnSpc>
                <a:spcPct val="113000"/>
              </a:lnSpc>
            </a:pPr>
            <a:r>
              <a:rPr lang="zh-CN" altLang="en-US" sz="1665" kern="100" spc="0" dirty="0">
                <a:solidFill>
                  <a:srgbClr val="7E0C6E">
                    <a:alpha val="100000"/>
                  </a:srgbClr>
                </a:solidFill>
                <a:latin typeface="Alibaba PuHuiTi Medium" panose="02010800040101010101" pitchFamily="1" charset="-122"/>
                <a:ea typeface="Alibaba PuHuiTi Medium" panose="02010800040101010101" pitchFamily="1" charset="-122"/>
              </a:rPr>
              <a:t>内幕交易罚款提至</a:t>
            </a:r>
            <a:r>
              <a:rPr lang="en-US" altLang="zh-CN" sz="1665" kern="100" spc="0" dirty="0">
                <a:solidFill>
                  <a:srgbClr val="7E0C6E">
                    <a:alpha val="100000"/>
                  </a:srgbClr>
                </a:solidFill>
                <a:latin typeface="Alibaba PuHuiTi Medium" panose="02010800040101010101" pitchFamily="1" charset="-122"/>
                <a:ea typeface="Alibaba PuHuiTi Medium" panose="02010800040101010101" pitchFamily="1" charset="-122"/>
              </a:rPr>
              <a:t>10</a:t>
            </a:r>
            <a:r>
              <a:rPr lang="zh-CN" altLang="en-US" sz="1665" kern="100" spc="0" dirty="0">
                <a:solidFill>
                  <a:srgbClr val="7E0C6E">
                    <a:alpha val="100000"/>
                  </a:srgbClr>
                </a:solidFill>
                <a:latin typeface="Alibaba PuHuiTi Medium" panose="02010800040101010101" pitchFamily="1" charset="-122"/>
                <a:ea typeface="Alibaba PuHuiTi Medium" panose="02010800040101010101" pitchFamily="1" charset="-122"/>
              </a:rPr>
              <a:t>倍</a:t>
            </a:r>
          </a:p>
        </p:txBody>
      </p:sp>
      <p:sp>
        <p:nvSpPr>
          <p:cNvPr id="13" name="文本框 12"/>
          <p:cNvSpPr txBox="1"/>
          <p:nvPr/>
        </p:nvSpPr>
        <p:spPr>
          <a:xfrm>
            <a:off x="1101913" y="3632957"/>
            <a:ext cx="4025566" cy="990001"/>
          </a:xfrm>
          <a:prstGeom prst="rect">
            <a:avLst/>
          </a:prstGeom>
        </p:spPr>
        <p:txBody>
          <a:bodyPr anchor="ctr">
            <a:scene3d>
              <a:camera prst="legacyObliqueTopLeft">
                <a:rot lat="0" lon="0" rev="0"/>
              </a:camera>
              <a:lightRig rig="legacyFlat1" dir="tl"/>
            </a:scene3d>
          </a:bodyPr>
          <a:lstStyle/>
          <a:p>
            <a:pPr>
              <a:lnSpc>
                <a:spcPct val="113000"/>
              </a:lnSpc>
            </a:pPr>
            <a:r>
              <a:rPr lang="zh-CN" altLang="en-US"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证券交易内幕消息的知情人或者非法获取内幕信息的人违法规定从事内幕交易的，责令依法处理非法持有的证券，没收违法所得，并</a:t>
            </a:r>
            <a:r>
              <a:rPr lang="zh-CN" altLang="en-US" sz="1200" b="1" kern="10000" spc="200" dirty="0">
                <a:solidFill>
                  <a:srgbClr val="000000">
                    <a:alpha val="70000"/>
                  </a:srgbClr>
                </a:solidFill>
                <a:latin typeface="Alibaba PuHuiTi Regular" panose="02010800040101010101" pitchFamily="1" charset="-122"/>
                <a:ea typeface="Alibaba PuHuiTi Regular" panose="02010800040101010101" pitchFamily="1" charset="-122"/>
              </a:rPr>
              <a:t>处以违法所得一倍以上十倍以下的罚款</a:t>
            </a:r>
            <a:r>
              <a:rPr lang="zh-CN" altLang="en-US"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；没收违法所得或者违法所得不足</a:t>
            </a:r>
            <a:r>
              <a:rPr lang="en-US" altLang="zh-CN"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50</a:t>
            </a:r>
            <a:r>
              <a:rPr lang="zh-CN" altLang="en-US"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万元的，处以</a:t>
            </a:r>
            <a:r>
              <a:rPr lang="en-US" altLang="zh-CN"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50</a:t>
            </a:r>
            <a:r>
              <a:rPr lang="zh-CN" altLang="en-US"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万元以上</a:t>
            </a:r>
            <a:r>
              <a:rPr lang="en-US" altLang="zh-CN"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500</a:t>
            </a:r>
            <a:r>
              <a:rPr lang="zh-CN" altLang="en-US"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万以下的罚款。单位从事内幕交易的，还应当对直接负责的主管人员和其他职责责任人员给予警告，并处以</a:t>
            </a:r>
            <a:r>
              <a:rPr lang="en-US" altLang="zh-CN"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20</a:t>
            </a:r>
            <a:r>
              <a:rPr lang="zh-CN" altLang="en-US"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万以上</a:t>
            </a:r>
            <a:r>
              <a:rPr lang="en-US" altLang="zh-CN"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200</a:t>
            </a:r>
            <a:r>
              <a:rPr lang="zh-CN" altLang="en-US" sz="935" kern="10000" spc="200" dirty="0">
                <a:solidFill>
                  <a:srgbClr val="000000">
                    <a:alpha val="70000"/>
                  </a:srgbClr>
                </a:solidFill>
                <a:latin typeface="Alibaba PuHuiTi Regular" panose="02010800040101010101" pitchFamily="1" charset="-122"/>
                <a:ea typeface="Alibaba PuHuiTi Regular" panose="02010800040101010101" pitchFamily="1" charset="-122"/>
              </a:rPr>
              <a:t>万以下的罚款。</a:t>
            </a:r>
          </a:p>
        </p:txBody>
      </p:sp>
      <p:pic>
        <p:nvPicPr>
          <p:cNvPr id="5" name="图片 4"/>
          <p:cNvPicPr>
            <a:picLocks noChangeAspect="1"/>
          </p:cNvPicPr>
          <p:nvPr/>
        </p:nvPicPr>
        <p:blipFill>
          <a:blip r:embed="rId3"/>
          <a:stretch>
            <a:fillRect/>
          </a:stretch>
        </p:blipFill>
        <p:spPr>
          <a:xfrm rot="5400000">
            <a:off x="4267937" y="2926240"/>
            <a:ext cx="32844" cy="1016689"/>
          </a:xfrm>
          <a:prstGeom prst="rect">
            <a:avLst/>
          </a:prstGeom>
        </p:spPr>
      </p:pic>
      <p:sp>
        <p:nvSpPr>
          <p:cNvPr id="14" name="文本框 13"/>
          <p:cNvSpPr txBox="1"/>
          <p:nvPr/>
        </p:nvSpPr>
        <p:spPr>
          <a:xfrm>
            <a:off x="263246" y="477318"/>
            <a:ext cx="1862432" cy="342900"/>
          </a:xfrm>
          <a:prstGeom prst="rect">
            <a:avLst/>
          </a:prstGeom>
        </p:spPr>
        <p:txBody>
          <a:bodyPr anchor="ctr">
            <a:scene3d>
              <a:camera prst="legacyObliqueTopLeft">
                <a:rot lat="0" lon="0" rev="0"/>
              </a:camera>
              <a:lightRig rig="legacyFlat1" dir="tl"/>
            </a:scene3d>
          </a:bodyPr>
          <a:lstStyle/>
          <a:p>
            <a:pPr algn="l">
              <a:lnSpc>
                <a:spcPct val="113000"/>
              </a:lnSpc>
            </a:pPr>
            <a:r>
              <a:rPr lang="zh-CN" altLang="en-US" sz="2000" kern="10000" spc="200" dirty="0">
                <a:solidFill>
                  <a:srgbClr val="666666">
                    <a:alpha val="100000"/>
                  </a:srgbClr>
                </a:solidFill>
                <a:latin typeface="Alibaba PuHuiTi Bold" panose="02010800040101010101" pitchFamily="1" charset="-122"/>
                <a:ea typeface="Alibaba PuHuiTi Bold" panose="02010800040101010101" pitchFamily="1" charset="-122"/>
              </a:rPr>
              <a:t>提高违法成本</a:t>
            </a:r>
            <a:endParaRPr sz="2000" kern="10000" spc="200" dirty="0">
              <a:solidFill>
                <a:srgbClr val="666666">
                  <a:alpha val="100000"/>
                </a:srgbClr>
              </a:solidFill>
              <a:latin typeface="Alibaba PuHuiTi Bold" panose="02010800040101010101" pitchFamily="1" charset="-122"/>
              <a:ea typeface="Alibaba PuHuiTi Bold" panose="02010800040101010101" pitchFamily="1" charset="-122"/>
            </a:endParaRPr>
          </a:p>
        </p:txBody>
      </p:sp>
      <p:sp>
        <p:nvSpPr>
          <p:cNvPr id="15" name="文本框 14"/>
          <p:cNvSpPr txBox="1"/>
          <p:nvPr/>
        </p:nvSpPr>
        <p:spPr>
          <a:xfrm>
            <a:off x="2137783" y="568066"/>
            <a:ext cx="3530179" cy="228600"/>
          </a:xfrm>
          <a:prstGeom prst="rect">
            <a:avLst/>
          </a:prstGeom>
        </p:spPr>
        <p:txBody>
          <a:bodyPr anchor="ctr">
            <a:scene3d>
              <a:camera prst="legacyObliqueTopLeft">
                <a:rot lat="0" lon="0" rev="0"/>
              </a:camera>
              <a:lightRig rig="legacyFlat1" dir="tl"/>
            </a:scene3d>
          </a:bodyPr>
          <a:lstStyle/>
          <a:p>
            <a:pPr algn="l">
              <a:lnSpc>
                <a:spcPct val="112000"/>
              </a:lnSpc>
            </a:pPr>
            <a:r>
              <a:rPr lang="en-US" sz="1335" kern="100" dirty="0">
                <a:solidFill>
                  <a:srgbClr val="7E0C6E">
                    <a:alpha val="100000"/>
                  </a:srgbClr>
                </a:solidFill>
                <a:latin typeface="Alibaba PuHuiTi Bold" panose="02010800040101010101" pitchFamily="1" charset="-122"/>
                <a:ea typeface="Alibaba PuHuiTi Bold" panose="02010800040101010101" pitchFamily="1" charset="-122"/>
              </a:rPr>
              <a:t>Increase the cost of illegal activities</a:t>
            </a:r>
            <a:endParaRPr sz="1335" kern="100" spc="0" dirty="0">
              <a:solidFill>
                <a:srgbClr val="7E0C6E">
                  <a:alpha val="100000"/>
                </a:srgbClr>
              </a:solidFill>
              <a:latin typeface="Alibaba PuHuiTi Bold" panose="02010800040101010101" pitchFamily="1" charset="-122"/>
              <a:ea typeface="Alibaba PuHuiTi Bold" panose="02010800040101010101" pitchFamily="1" charset="-122"/>
            </a:endParaRPr>
          </a:p>
        </p:txBody>
      </p:sp>
      <p:pic>
        <p:nvPicPr>
          <p:cNvPr id="6" name="图片 5"/>
          <p:cNvPicPr>
            <a:picLocks noChangeAspect="1"/>
          </p:cNvPicPr>
          <p:nvPr/>
        </p:nvPicPr>
        <p:blipFill>
          <a:blip r:embed="rId4"/>
          <a:stretch>
            <a:fillRect/>
          </a:stretch>
        </p:blipFill>
        <p:spPr>
          <a:xfrm rot="5400000">
            <a:off x="1992539" y="654347"/>
            <a:ext cx="266277" cy="24210"/>
          </a:xfrm>
          <a:prstGeom prst="rect">
            <a:avLst/>
          </a:prstGeom>
        </p:spPr>
      </p:pic>
      <p:pic>
        <p:nvPicPr>
          <p:cNvPr id="18" name="图片 17">
            <a:extLst>
              <a:ext uri="{FF2B5EF4-FFF2-40B4-BE49-F238E27FC236}">
                <a16:creationId xmlns:a16="http://schemas.microsoft.com/office/drawing/2014/main" id="{3C38018D-214E-FE64-5A33-A632EB48BB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0730" y="2933369"/>
            <a:ext cx="2659532" cy="1773021"/>
          </a:xfrm>
          <a:prstGeom prst="rect">
            <a:avLst/>
          </a:prstGeom>
        </p:spPr>
      </p:pic>
      <p:pic>
        <p:nvPicPr>
          <p:cNvPr id="20" name="图片 19">
            <a:extLst>
              <a:ext uri="{FF2B5EF4-FFF2-40B4-BE49-F238E27FC236}">
                <a16:creationId xmlns:a16="http://schemas.microsoft.com/office/drawing/2014/main" id="{FF0A8331-3EFB-BB23-CF85-2624CFAB50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3813" y="1042968"/>
            <a:ext cx="2715317" cy="18073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000" cy="5143500"/>
          </a:xfrm>
          <a:prstGeom prst="rect">
            <a:avLst/>
          </a:prstGeom>
        </p:spPr>
      </p:pic>
      <p:pic>
        <p:nvPicPr>
          <p:cNvPr id="2" name="图片 1"/>
          <p:cNvPicPr>
            <a:picLocks noChangeAspect="1"/>
          </p:cNvPicPr>
          <p:nvPr/>
        </p:nvPicPr>
        <p:blipFill>
          <a:blip r:embed="rId3"/>
          <a:stretch>
            <a:fillRect/>
          </a:stretch>
        </p:blipFill>
        <p:spPr>
          <a:xfrm>
            <a:off x="-36830" y="-70485"/>
            <a:ext cx="9180830" cy="5267325"/>
          </a:xfrm>
          <a:prstGeom prst="rect">
            <a:avLst/>
          </a:prstGeom>
        </p:spPr>
      </p:pic>
      <p:pic>
        <p:nvPicPr>
          <p:cNvPr id="3" name="图片 2"/>
          <p:cNvPicPr>
            <a:picLocks noChangeAspect="1"/>
          </p:cNvPicPr>
          <p:nvPr/>
        </p:nvPicPr>
        <p:blipFill>
          <a:blip r:embed="rId4"/>
          <a:stretch>
            <a:fillRect/>
          </a:stretch>
        </p:blipFill>
        <p:spPr>
          <a:xfrm>
            <a:off x="-7381" y="3821144"/>
            <a:ext cx="9154583" cy="3905250"/>
          </a:xfrm>
          <a:prstGeom prst="rect">
            <a:avLst/>
          </a:prstGeom>
        </p:spPr>
      </p:pic>
      <p:pic>
        <p:nvPicPr>
          <p:cNvPr id="4" name="图片 3"/>
          <p:cNvPicPr>
            <a:picLocks noChangeAspect="1"/>
          </p:cNvPicPr>
          <p:nvPr/>
        </p:nvPicPr>
        <p:blipFill>
          <a:blip r:embed="rId5"/>
          <a:stretch>
            <a:fillRect/>
          </a:stretch>
        </p:blipFill>
        <p:spPr>
          <a:xfrm>
            <a:off x="-26949" y="1140624"/>
            <a:ext cx="9193746" cy="2680522"/>
          </a:xfrm>
          <a:prstGeom prst="rect">
            <a:avLst/>
          </a:prstGeom>
        </p:spPr>
      </p:pic>
      <p:sp>
        <p:nvSpPr>
          <p:cNvPr id="9" name="文本框 8"/>
          <p:cNvSpPr txBox="1"/>
          <p:nvPr/>
        </p:nvSpPr>
        <p:spPr>
          <a:xfrm>
            <a:off x="186032" y="1792510"/>
            <a:ext cx="8566248" cy="914400"/>
          </a:xfrm>
          <a:prstGeom prst="rect">
            <a:avLst/>
          </a:prstGeom>
        </p:spPr>
        <p:txBody>
          <a:bodyPr anchor="ctr">
            <a:scene3d>
              <a:camera prst="legacyObliqueTopLeft">
                <a:rot lat="0" lon="0" rev="0"/>
              </a:camera>
              <a:lightRig rig="legacyFlat1" dir="tl"/>
            </a:scene3d>
          </a:bodyPr>
          <a:lstStyle/>
          <a:p>
            <a:pPr algn="ctr">
              <a:lnSpc>
                <a:spcPct val="112000"/>
              </a:lnSpc>
            </a:pPr>
            <a:r>
              <a:rPr sz="5335" kern="5000" spc="100" dirty="0" err="1">
                <a:solidFill>
                  <a:srgbClr val="7E0C6E">
                    <a:alpha val="100000"/>
                  </a:srgbClr>
                </a:solidFill>
                <a:latin typeface="方正小标宋简体" panose="03000509000000000000" pitchFamily="1" charset="-122"/>
                <a:ea typeface="方正小标宋简体" panose="03000509000000000000" pitchFamily="1" charset="-122"/>
              </a:rPr>
              <a:t>感谢观看</a:t>
            </a:r>
            <a:endParaRPr sz="5335" kern="5000" spc="100" dirty="0">
              <a:solidFill>
                <a:srgbClr val="7E0C6E">
                  <a:alpha val="100000"/>
                </a:srgbClr>
              </a:solidFill>
              <a:latin typeface="方正小标宋简体" panose="03000509000000000000" pitchFamily="1" charset="-122"/>
              <a:ea typeface="方正小标宋简体" panose="03000509000000000000" pitchFamily="1" charset="-122"/>
            </a:endParaRPr>
          </a:p>
        </p:txBody>
      </p:sp>
      <p:pic>
        <p:nvPicPr>
          <p:cNvPr id="5" name="图片 4"/>
          <p:cNvPicPr>
            <a:picLocks noChangeAspect="1"/>
          </p:cNvPicPr>
          <p:nvPr/>
        </p:nvPicPr>
        <p:blipFill>
          <a:blip r:embed="rId6"/>
          <a:stretch>
            <a:fillRect/>
          </a:stretch>
        </p:blipFill>
        <p:spPr>
          <a:xfrm>
            <a:off x="2877251" y="3154480"/>
            <a:ext cx="1464497" cy="331138"/>
          </a:xfrm>
          <a:prstGeom prst="rect">
            <a:avLst/>
          </a:prstGeom>
        </p:spPr>
      </p:pic>
      <p:sp>
        <p:nvSpPr>
          <p:cNvPr id="11" name="文本框 10"/>
          <p:cNvSpPr txBox="1"/>
          <p:nvPr/>
        </p:nvSpPr>
        <p:spPr>
          <a:xfrm>
            <a:off x="2939053" y="3217179"/>
            <a:ext cx="1317849" cy="205740"/>
          </a:xfrm>
          <a:prstGeom prst="rect">
            <a:avLst/>
          </a:prstGeom>
        </p:spPr>
        <p:txBody>
          <a:bodyPr anchor="ctr">
            <a:scene3d>
              <a:camera prst="legacyObliqueTopLeft">
                <a:rot lat="0" lon="0" rev="0"/>
              </a:camera>
              <a:lightRig rig="legacyFlat1" dir="tl"/>
            </a:scene3d>
          </a:bodyPr>
          <a:lstStyle/>
          <a:p>
            <a:pPr algn="ctr">
              <a:lnSpc>
                <a:spcPct val="113000"/>
              </a:lnSpc>
            </a:pPr>
            <a:r>
              <a:rPr sz="1200" kern="100" spc="0" dirty="0" err="1">
                <a:solidFill>
                  <a:srgbClr val="FFFFFF">
                    <a:alpha val="100000"/>
                  </a:srgbClr>
                </a:solidFill>
                <a:latin typeface="Alibaba PuHuiTi Medium" panose="02010800040101010101" pitchFamily="1" charset="-122"/>
                <a:ea typeface="Alibaba PuHuiTi Medium" panose="02010800040101010101" pitchFamily="1" charset="-122"/>
              </a:rPr>
              <a:t>汇报人</a:t>
            </a:r>
            <a:r>
              <a:rPr sz="1200" kern="100" spc="0" dirty="0">
                <a:solidFill>
                  <a:srgbClr val="FFFFFF">
                    <a:alpha val="100000"/>
                  </a:srgbClr>
                </a:solidFill>
                <a:latin typeface="Alibaba PuHuiTi Medium" panose="02010800040101010101" pitchFamily="1" charset="-122"/>
                <a:ea typeface="Alibaba PuHuiTi Medium" panose="02010800040101010101" pitchFamily="1" charset="-122"/>
              </a:rPr>
              <a:t>：</a:t>
            </a:r>
            <a:r>
              <a:rPr lang="zh-CN" altLang="en-US" sz="1200" kern="100" spc="0" dirty="0">
                <a:solidFill>
                  <a:srgbClr val="FFFFFF">
                    <a:alpha val="100000"/>
                  </a:srgbClr>
                </a:solidFill>
                <a:latin typeface="Alibaba PuHuiTi Medium" panose="02010800040101010101" pitchFamily="1" charset="-122"/>
                <a:ea typeface="Alibaba PuHuiTi Medium" panose="02010800040101010101" pitchFamily="1" charset="-122"/>
              </a:rPr>
              <a:t>刘阳</a:t>
            </a:r>
            <a:endParaRPr sz="1200" kern="100" spc="0" dirty="0">
              <a:solidFill>
                <a:srgbClr val="FFFFFF">
                  <a:alpha val="100000"/>
                </a:srgbClr>
              </a:solidFill>
              <a:latin typeface="Alibaba PuHuiTi Medium" panose="02010800040101010101" pitchFamily="1" charset="-122"/>
              <a:ea typeface="Alibaba PuHuiTi Medium" panose="02010800040101010101" pitchFamily="1" charset="-122"/>
            </a:endParaRPr>
          </a:p>
        </p:txBody>
      </p:sp>
      <p:pic>
        <p:nvPicPr>
          <p:cNvPr id="6" name="图片 5"/>
          <p:cNvPicPr>
            <a:picLocks noChangeAspect="1"/>
          </p:cNvPicPr>
          <p:nvPr/>
        </p:nvPicPr>
        <p:blipFill>
          <a:blip r:embed="rId6"/>
          <a:stretch>
            <a:fillRect/>
          </a:stretch>
        </p:blipFill>
        <p:spPr>
          <a:xfrm>
            <a:off x="4776381" y="3154480"/>
            <a:ext cx="1464497" cy="331138"/>
          </a:xfrm>
          <a:prstGeom prst="rect">
            <a:avLst/>
          </a:prstGeom>
        </p:spPr>
      </p:pic>
      <p:sp>
        <p:nvSpPr>
          <p:cNvPr id="12" name="文本框 11"/>
          <p:cNvSpPr txBox="1"/>
          <p:nvPr/>
        </p:nvSpPr>
        <p:spPr>
          <a:xfrm>
            <a:off x="4679267" y="3217179"/>
            <a:ext cx="1507932" cy="205740"/>
          </a:xfrm>
          <a:prstGeom prst="rect">
            <a:avLst/>
          </a:prstGeom>
        </p:spPr>
        <p:txBody>
          <a:bodyPr anchor="ctr">
            <a:scene3d>
              <a:camera prst="legacyObliqueTopLeft">
                <a:rot lat="0" lon="0" rev="0"/>
              </a:camera>
              <a:lightRig rig="legacyFlat1" dir="tl"/>
            </a:scene3d>
          </a:bodyPr>
          <a:lstStyle/>
          <a:p>
            <a:pPr algn="ctr">
              <a:lnSpc>
                <a:spcPct val="113000"/>
              </a:lnSpc>
            </a:pPr>
            <a:r>
              <a:rPr sz="1200" kern="100" spc="0" dirty="0">
                <a:solidFill>
                  <a:srgbClr val="FFFFFF">
                    <a:alpha val="100000"/>
                  </a:srgbClr>
                </a:solidFill>
                <a:latin typeface="Alibaba PuHuiTi Medium" panose="02010800040101010101" pitchFamily="1" charset="-122"/>
                <a:ea typeface="Alibaba PuHuiTi Medium" panose="02010800040101010101" pitchFamily="1" charset="-122"/>
              </a:rPr>
              <a:t>时间：202</a:t>
            </a:r>
            <a:r>
              <a:rPr lang="en-US" sz="1200" kern="100" spc="0" dirty="0">
                <a:solidFill>
                  <a:srgbClr val="FFFFFF">
                    <a:alpha val="100000"/>
                  </a:srgbClr>
                </a:solidFill>
                <a:latin typeface="Alibaba PuHuiTi Medium" panose="02010800040101010101" pitchFamily="1" charset="-122"/>
                <a:ea typeface="Alibaba PuHuiTi Medium" panose="02010800040101010101" pitchFamily="1" charset="-122"/>
              </a:rPr>
              <a:t>4.9.11</a:t>
            </a:r>
            <a:r>
              <a:rPr sz="1200" kern="100" spc="0" dirty="0">
                <a:solidFill>
                  <a:srgbClr val="FFFFFF">
                    <a:alpha val="100000"/>
                  </a:srgbClr>
                </a:solidFill>
                <a:latin typeface="Alibaba PuHuiTi Medium" panose="02010800040101010101" pitchFamily="1" charset="-122"/>
                <a:ea typeface="Alibaba PuHuiTi Medium" panose="02010800040101010101" pitchFamily="1" charset="-122"/>
              </a:rPr>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63548172-1292-47f0-9643-43480231ec61"/>
  <p:tag name="COMMONDATA" val="eyJoZGlkIjoiZjQzYTg0ZTZmMTAxNDcyYTdiOWM4ODQ4ZDBiYjUzMDQifQ=="/>
</p:tagLst>
</file>

<file path=ppt/theme/theme1.xml><?xml version="1.0" encoding="utf-8"?>
<a:theme xmlns:a="http://schemas.openxmlformats.org/drawingml/2006/main" name="unioffice Theme">
  <a:themeElements>
    <a:clrScheme name="Office">
      <a:dk1>
        <a:sysClr val="windowText" lastClr="000000"/>
      </a:dk1>
      <a:lt1>
        <a:sysClr val="window" lastClr="FFFFFF"/>
      </a:lt1>
      <a:dk2>
        <a:srgbClr val="44546A"/>
      </a:dk2>
      <a:lt2>
        <a:srgbClr val="E7E7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gs>
            <a:gs pos="50000">
              <a:schemeClr val="phClr"/>
            </a:gs>
          </a:gsLst>
          <a:lin ang="5400000" scaled="0"/>
        </a:gradFill>
        <a:gradFill rotWithShape="1">
          <a:gsLst>
            <a:gs pos="0">
              <a:schemeClr val="phClr"/>
            </a:gs>
            <a:gs pos="50000">
              <a:schemeClr val="phClr"/>
            </a:gs>
          </a:gsLst>
          <a:lin ang="5400000" scaled="0"/>
        </a:gradFill>
      </a:fillStyleLst>
      <a:lnStyleLst>
        <a:ln w="6350" cap="flat" cmpd="sng" algn="ctr"/>
        <a:ln w="12700" cap="flat" cmpd="sng" algn="ctr"/>
        <a:ln w="19050" cap="flat" cmpd="sng" algn="ctr"/>
      </a:lnStyleLst>
      <a:effectStyleLst>
        <a:effectStyle>
          <a:effectLst/>
        </a:effectStyle>
        <a:effectStyle>
          <a:effectLst/>
        </a:effectStyle>
        <a:effectStyle>
          <a:effectLst/>
        </a:effectStyle>
      </a:effectStyleLst>
      <a:bgFillStyleLst>
        <a:solidFill>
          <a:schemeClr val="phClr"/>
        </a:solidFill>
        <a:solidFill>
          <a:schemeClr val="phClr"/>
        </a:solidFill>
        <a:gradFill rotWithShape="1">
          <a:gsLst>
            <a:gs pos="0">
              <a:schemeClr val="phClr"/>
            </a:gs>
            <a:gs pos="50000">
              <a:schemeClr val="ph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609</Words>
  <Application>Microsoft Office PowerPoint</Application>
  <PresentationFormat>全屏显示(16:9)</PresentationFormat>
  <Paragraphs>42</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Alibaba PuHuiTi Bold</vt:lpstr>
      <vt:lpstr>Alibaba PuHuiTi Medium</vt:lpstr>
      <vt:lpstr>Alibaba PuHuiTi Regular</vt:lpstr>
      <vt:lpstr>Noto Sans S Chinese Black</vt:lpstr>
      <vt:lpstr>Noto Sans S Chinese Regular</vt:lpstr>
      <vt:lpstr>方正小标宋简体</vt:lpstr>
      <vt:lpstr>黑体</vt:lpstr>
      <vt:lpstr>微软雅黑</vt:lpstr>
      <vt:lpstr>Arial</vt:lpstr>
      <vt:lpstr>unioffice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FoxyUtils ehf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孙冬城</dc:creator>
  <cp:lastModifiedBy>8615075892565</cp:lastModifiedBy>
  <cp:revision>9</cp:revision>
  <dcterms:created xsi:type="dcterms:W3CDTF">2023-02-22T08:36:00Z</dcterms:created>
  <dcterms:modified xsi:type="dcterms:W3CDTF">2024-09-10T15:48:30Z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0F58EB1EFF684ECBA222E94B66DC9F2F</vt:lpwstr>
  </property>
  <property fmtid="{D5CDD505-2E9C-101B-9397-08002B2CF9AE}" pid="3" name="KSOProductBuildVer">
    <vt:lpwstr>2052-11.1.0.12970</vt:lpwstr>
  </property>
</Properties>
</file>