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399" r:id="rId2"/>
    <p:sldId id="311" r:id="rId3"/>
    <p:sldId id="265" r:id="rId4"/>
    <p:sldId id="266" r:id="rId5"/>
    <p:sldId id="267" r:id="rId6"/>
    <p:sldId id="268" r:id="rId7"/>
    <p:sldId id="269" r:id="rId8"/>
    <p:sldId id="312" r:id="rId9"/>
    <p:sldId id="270" r:id="rId10"/>
    <p:sldId id="272" r:id="rId11"/>
    <p:sldId id="273" r:id="rId12"/>
    <p:sldId id="319" r:id="rId13"/>
    <p:sldId id="274" r:id="rId14"/>
    <p:sldId id="275" r:id="rId15"/>
    <p:sldId id="276" r:id="rId16"/>
    <p:sldId id="277" r:id="rId17"/>
    <p:sldId id="278" r:id="rId18"/>
    <p:sldId id="279" r:id="rId19"/>
    <p:sldId id="280" r:id="rId20"/>
    <p:sldId id="281" r:id="rId21"/>
    <p:sldId id="282" r:id="rId22"/>
    <p:sldId id="283"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8" r:id="rId42"/>
    <p:sldId id="392" r:id="rId43"/>
    <p:sldId id="384" r:id="rId44"/>
  </p:sldIdLst>
  <p:sldSz cx="9144000" cy="6858000" type="screen4x3"/>
  <p:notesSz cx="6858000" cy="9144000"/>
  <p:custDataLst>
    <p:tags r:id="rId46"/>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CC0099"/>
    <a:srgbClr val="00FFFF"/>
    <a:srgbClr val="00CC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34" autoAdjust="0"/>
    <p:restoredTop sz="94660"/>
  </p:normalViewPr>
  <p:slideViewPr>
    <p:cSldViewPr showGuides="1">
      <p:cViewPr varScale="1">
        <p:scale>
          <a:sx n="66" d="100"/>
          <a:sy n="66" d="100"/>
        </p:scale>
        <p:origin x="58" y="35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6389" name="备注占位符 4"/>
          <p:cNvSpPr>
            <a:spLocks noGrp="1" noChangeArrowheads="1"/>
          </p:cNvSpPr>
          <p:nvPr>
            <p:ph type="body" sz="quarter" idx="4294967295"/>
          </p:nvPr>
        </p:nvSpPr>
        <p:spPr bwMode="auto">
          <a:xfrm>
            <a:off x="685800" y="4400550"/>
            <a:ext cx="5486400" cy="360045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Calibri" panose="020F0502020204030204" pitchFamily="34" charset="0"/>
              </a:rPr>
              <a:t>‹#›</a:t>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5"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en-US" noProof="1"/>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7745565-8C25-4570-B232-CB4B0DD547CE}" type="datetime1">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12/23/2024</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19" name="Freeform 5"/>
            <p:cNvSpPr/>
            <p:nvPr/>
          </p:nvSpPr>
          <p:spPr>
            <a:xfrm rot="10204164">
              <a:off x="427038" y="456381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221" name="Freeform 10"/>
            <p:cNvSpPr/>
            <p:nvPr/>
          </p:nvSpPr>
          <p:spPr>
            <a:xfrm rot="10800000">
              <a:off x="485775" y="267002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8222"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7CE97CD-E9D5-4077-9A1C-489AE63A7846}"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43" name="Freeform 5"/>
            <p:cNvSpPr/>
            <p:nvPr/>
          </p:nvSpPr>
          <p:spPr>
            <a:xfrm rot="-589932">
              <a:off x="6359525" y="2781147"/>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45" name="Freeform 10"/>
            <p:cNvSpPr/>
            <p:nvPr/>
          </p:nvSpPr>
          <p:spPr>
            <a:xfrm>
              <a:off x="485775" y="285416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924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noProof="1"/>
              <a:t>单击此处编辑母版标题样式</a:t>
            </a:r>
            <a:endParaRPr lang="en-US" noProof="1"/>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CDEBA84-5F8A-497D-BD4A-DA82BFF17009}"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69" name="Freeform 5"/>
            <p:cNvSpPr/>
            <p:nvPr/>
          </p:nvSpPr>
          <p:spPr>
            <a:xfrm rot="-589932">
              <a:off x="6359525" y="4309826"/>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270" name="Freeform 10"/>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0271"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noProof="1"/>
              <a:t>单击此处编辑母版标题样式</a:t>
            </a:r>
            <a:endParaRPr lang="en-US" noProof="1"/>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83CB27A-5F42-4AA7-B453-E84A8BC37F5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91" name="Freeform 5"/>
            <p:cNvSpPr/>
            <p:nvPr/>
          </p:nvSpPr>
          <p:spPr>
            <a:xfrm rot="-589932">
              <a:off x="6359525" y="4311413"/>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1292" name="Freeform 7"/>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129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17C1FB1-D9BB-4B68-A03B-F33184A0486C}"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96BF16C-F30E-4794-826E-D45D1771523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7ADBDF7-71D4-4134-BD74-D6D3A7F0390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98B1BA2-69B2-450B-B22E-9F85CAD271C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90" name="Freeform 5"/>
            <p:cNvSpPr/>
            <p:nvPr/>
          </p:nvSpPr>
          <p:spPr>
            <a:xfrm rot="4966650">
              <a:off x="4673020" y="5107489"/>
              <a:ext cx="2377944" cy="319096"/>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364" name="Freeform 9"/>
          <p:cNvSpPr/>
          <p:nvPr/>
        </p:nvSpPr>
        <p:spPr>
          <a:xfrm rot="5400000">
            <a:off x="1298575" y="1765300"/>
            <a:ext cx="5997575"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5365" name="Freeform 5"/>
          <p:cNvSpPr>
            <a:spLocks noEditPoints="1"/>
          </p:cNvSpPr>
          <p:nvPr/>
        </p:nvSpPr>
        <p:spPr>
          <a:xfrm>
            <a:off x="0" y="0"/>
            <a:ext cx="9144000" cy="6858000"/>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611381D-066A-4E18-826D-1681EAF8227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8324440-22A3-46B4-B326-9D5DD5052748}"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24" name="Freeform 10"/>
            <p:cNvSpPr/>
            <p:nvPr/>
          </p:nvSpPr>
          <p:spPr>
            <a:xfrm rot="-5400000">
              <a:off x="3105315" y="1766699"/>
              <a:ext cx="5995659" cy="3325812"/>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4125" name="Freeform 5"/>
            <p:cNvSpPr/>
            <p:nvPr/>
          </p:nvSpPr>
          <p:spPr>
            <a:xfrm rot="-5912394">
              <a:off x="3319527"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412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9634D09-BFB4-4730-B651-666346170A34}"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07147CB-2FD1-4E22-8677-8086DA66E3FC}"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07147CB-2FD1-4E22-8677-8086DA66E3FC}"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07147CB-2FD1-4E22-8677-8086DA66E3FC}"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700E11C-FECD-4415-B127-0AE94488521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72" name="Freeform 11"/>
            <p:cNvSpPr/>
            <p:nvPr/>
          </p:nvSpPr>
          <p:spPr>
            <a:xfrm rot="-5400000">
              <a:off x="2548896" y="1765905"/>
              <a:ext cx="5995659"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6173" name="Freeform 5"/>
            <p:cNvSpPr/>
            <p:nvPr/>
          </p:nvSpPr>
          <p:spPr>
            <a:xfrm rot="-5912394">
              <a:off x="27702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6174"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2FC14C3-9DD5-4DD4-A58D-968D1F4F2047}"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96" name="Freeform 11"/>
            <p:cNvSpPr/>
            <p:nvPr/>
          </p:nvSpPr>
          <p:spPr>
            <a:xfrm rot="-5400000">
              <a:off x="2852903" y="1766699"/>
              <a:ext cx="5995659" cy="3325813"/>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7197" name="Freeform 5"/>
            <p:cNvSpPr/>
            <p:nvPr/>
          </p:nvSpPr>
          <p:spPr>
            <a:xfrm rot="-5912394">
              <a:off x="30750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7198"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DF7A616-0DB2-416C-8BB6-DE9F507E82E9}"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p:nvPr/>
          </p:nvSpPr>
          <p:spPr>
            <a:xfrm rot="-589932">
              <a:off x="6359525" y="179060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52" name="Freeform 24"/>
            <p:cNvSpPr/>
            <p:nvPr/>
          </p:nvSpPr>
          <p:spPr>
            <a:xfrm>
              <a:off x="485775" y="1855686"/>
              <a:ext cx="8172450" cy="4535238"/>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05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buFontTx/>
              <a:buNone/>
              <a:defRPr sz="900" b="1">
                <a:solidFill>
                  <a:schemeClr val="accent1"/>
                </a:solidFill>
                <a:latin typeface="Century Gothic" panose="020B0502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07147CB-2FD1-4E22-8677-8086DA66E3FC}"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buFontTx/>
              <a:buNone/>
              <a:defRPr sz="900" b="1">
                <a:solidFill>
                  <a:schemeClr val="accent1"/>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anose="020B0502020202020204" pitchFamily="34" charset="0"/>
              </a:defRPr>
            </a:lvl1p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30456;&#23545;&#38598;&#20013;&#34892;&#25919;&#35768;&#21487;&#26435;&#35797;&#28857;&#23454;&#36341;&#25506;&#26512;_&#26041;&#23425;.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ctrTitle"/>
          </p:nvPr>
        </p:nvSpPr>
        <p:spPr>
          <a:xfrm>
            <a:off x="866775" y="2227263"/>
            <a:ext cx="5916613" cy="2549525"/>
          </a:xfrm>
          <a:ln/>
        </p:spPr>
        <p:txBody>
          <a:bodyPr vert="horz" wrap="square" lIns="91440" tIns="45720" rIns="91440" bIns="45720" anchor="b" anchorCtr="0"/>
          <a:lstStyle/>
          <a:p>
            <a:pPr defTabSz="457200">
              <a:buClrTx/>
              <a:buSzTx/>
              <a:buFontTx/>
            </a:pPr>
            <a:r>
              <a:rPr lang="zh-CN" altLang="en-US" kern="1200" dirty="0">
                <a:latin typeface="+mj-lt"/>
                <a:ea typeface="宋体" panose="02010600030101010101" pitchFamily="2" charset="-122"/>
                <a:cs typeface="+mj-cs"/>
              </a:rPr>
              <a:t>授益行政行为</a:t>
            </a:r>
          </a:p>
        </p:txBody>
      </p:sp>
      <p:sp>
        <p:nvSpPr>
          <p:cNvPr id="3" name="副标题 2"/>
          <p:cNvSpPr>
            <a:spLocks noGrp="1"/>
          </p:cNvSpPr>
          <p:nvPr>
            <p:ph type="subTitle" idx="1"/>
          </p:nvPr>
        </p:nvSpPr>
        <p:spPr>
          <a:xfrm>
            <a:off x="866775" y="4776788"/>
            <a:ext cx="5916613" cy="862013"/>
          </a:xfrm>
        </p:spPr>
        <p:txBody>
          <a:bodyPr vert="horz" wrap="square" lIns="91440" tIns="45720" rIns="91440" bIns="45720" numCol="1" anchor="t" anchorCtr="0" compatLnSpc="1"/>
          <a:lstStyle/>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endParaRPr kumimoji="0" lang="zh-CN" altLang="en-US" sz="3200" b="0" i="0" u="none" strike="noStrike" kern="1200" cap="all" spc="0" normalizeH="0" baseline="0" noProof="0">
              <a:ln>
                <a:noFill/>
              </a:ln>
              <a:solidFill>
                <a:schemeClr val="accent1">
                  <a:lumMod val="60000"/>
                  <a:lumOff val="40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7651" name="内容占位符 2"/>
          <p:cNvSpPr>
            <a:spLocks noGrp="1"/>
          </p:cNvSpPr>
          <p:nvPr>
            <p:ph idx="1"/>
          </p:nvPr>
        </p:nvSpPr>
        <p:spPr>
          <a:xfrm>
            <a:off x="-180975" y="2060575"/>
            <a:ext cx="9436100" cy="3530600"/>
          </a:xfrm>
          <a:ln/>
        </p:spPr>
        <p:txBody>
          <a:bodyPr vert="horz" wrap="square" lIns="91440" tIns="45720" rIns="91440" bIns="45720" anchor="t" anchorCtr="0"/>
          <a:lstStyle/>
          <a:p>
            <a:r>
              <a:rPr lang="zh-CN" altLang="en-US" sz="2400" b="1" dirty="0">
                <a:solidFill>
                  <a:srgbClr val="00B0F0"/>
                </a:solidFill>
                <a:latin typeface="楷体" panose="02010609060101010101" pitchFamily="49" charset="-122"/>
                <a:ea typeface="楷体" panose="02010609060101010101" pitchFamily="49" charset="-122"/>
                <a:sym typeface="Arial" panose="020B0604020202020204" pitchFamily="34" charset="0"/>
              </a:rPr>
              <a:t>2、实定法分类</a:t>
            </a:r>
          </a:p>
          <a:p>
            <a:r>
              <a:rPr lang="zh-CN" altLang="en-US" sz="2300" b="1" dirty="0">
                <a:solidFill>
                  <a:srgbClr val="6666FF"/>
                </a:solidFill>
                <a:latin typeface="楷体" panose="02010609060101010101" pitchFamily="49" charset="-122"/>
                <a:ea typeface="楷体" panose="02010609060101010101" pitchFamily="49" charset="-122"/>
                <a:sym typeface="Arial" panose="020B0604020202020204" pitchFamily="34" charset="0"/>
              </a:rPr>
              <a:t>（1）普通许可（准许从事特定活动）</a:t>
            </a:r>
          </a:p>
          <a:p>
            <a:r>
              <a:rPr lang="zh-CN" altLang="en-US" sz="2300" b="1" dirty="0">
                <a:latin typeface="楷体" panose="02010609060101010101" pitchFamily="49" charset="-122"/>
                <a:ea typeface="楷体" panose="02010609060101010101" pitchFamily="49" charset="-122"/>
                <a:sym typeface="Arial" panose="020B0604020202020204" pitchFamily="34" charset="0"/>
              </a:rPr>
              <a:t>    国家安全（海洋测绘许可）；经济宏观调控（投资立项、进出口许可）；生态环境保护（倾倒废物、排污许可）；公共安全、人身健康、生命财产安全（易燃易爆物品的生产、运输许可）</a:t>
            </a:r>
          </a:p>
          <a:p>
            <a:r>
              <a:rPr lang="zh-CN" altLang="en-US" sz="2300" b="1" dirty="0">
                <a:latin typeface="楷体" panose="02010609060101010101" pitchFamily="49" charset="-122"/>
                <a:ea typeface="楷体" panose="02010609060101010101" pitchFamily="49" charset="-122"/>
                <a:sym typeface="Arial" panose="020B0604020202020204" pitchFamily="34" charset="0"/>
              </a:rPr>
              <a:t>    功能：防止危险，保障安全。一般无数量限制</a:t>
            </a:r>
          </a:p>
          <a:p>
            <a:r>
              <a:rPr lang="zh-CN" altLang="en-US" sz="2300" b="1" dirty="0">
                <a:solidFill>
                  <a:srgbClr val="6666FF"/>
                </a:solidFill>
                <a:latin typeface="楷体" panose="02010609060101010101" pitchFamily="49" charset="-122"/>
                <a:ea typeface="楷体" panose="02010609060101010101" pitchFamily="49" charset="-122"/>
                <a:sym typeface="Arial" panose="020B0604020202020204" pitchFamily="34" charset="0"/>
              </a:rPr>
              <a:t>（2）特许（赋予特定权利）</a:t>
            </a:r>
          </a:p>
          <a:p>
            <a:r>
              <a:rPr lang="zh-CN" altLang="en-US" sz="2300" b="1" dirty="0">
                <a:latin typeface="楷体" panose="02010609060101010101" pitchFamily="49" charset="-122"/>
                <a:ea typeface="楷体" panose="02010609060101010101" pitchFamily="49" charset="-122"/>
                <a:sym typeface="Arial" panose="020B0604020202020204" pitchFamily="34" charset="0"/>
              </a:rPr>
              <a:t>    有限自然资源的开发利用（采矿许可、土地使用）；有限公共资源的配置（公交运营线路、航线、无线电频率使用许可）；垄断企业的市场准入（邮政、电信、自来水等行业设置）</a:t>
            </a:r>
          </a:p>
          <a:p>
            <a:r>
              <a:rPr lang="zh-CN" altLang="en-US" sz="2300" b="1" dirty="0">
                <a:latin typeface="楷体" panose="02010609060101010101" pitchFamily="49" charset="-122"/>
                <a:ea typeface="楷体" panose="02010609060101010101" pitchFamily="49" charset="-122"/>
                <a:sym typeface="Arial" panose="020B0604020202020204" pitchFamily="34" charset="0"/>
              </a:rPr>
              <a:t>    功能：分配稀缺资源。一般有数量限制 </a:t>
            </a:r>
          </a:p>
          <a:p>
            <a:endParaRPr lang="zh-CN" altLang="en-US" sz="2300" b="1" dirty="0">
              <a:latin typeface="楷体" panose="02010609060101010101" pitchFamily="49" charset="-122"/>
              <a:ea typeface="楷体" panose="02010609060101010101" pitchFamily="49" charset="-122"/>
              <a:sym typeface="Arial" panose="020B0604020202020204" pitchFamily="34" charset="0"/>
            </a:endParaRPr>
          </a:p>
          <a:p>
            <a:endParaRPr lang="zh-CN" altLang="en-US" sz="2300" dirty="0">
              <a:latin typeface="楷体" panose="02010609060101010101" pitchFamily="49" charset="-122"/>
              <a:ea typeface="楷体" panose="02010609060101010101" pitchFamily="49" charset="-122"/>
            </a:endParaRPr>
          </a:p>
        </p:txBody>
      </p:sp>
      <p:sp>
        <p:nvSpPr>
          <p:cNvPr id="276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8675" name="内容占位符 2"/>
          <p:cNvSpPr>
            <a:spLocks noGrp="1"/>
          </p:cNvSpPr>
          <p:nvPr>
            <p:ph idx="1"/>
          </p:nvPr>
        </p:nvSpPr>
        <p:spPr>
          <a:xfrm>
            <a:off x="188913" y="2205038"/>
            <a:ext cx="8280400" cy="3530600"/>
          </a:xfrm>
          <a:ln/>
        </p:spPr>
        <p:txBody>
          <a:bodyPr vert="horz" wrap="square" lIns="91440" tIns="45720" rIns="91440" bIns="45720" anchor="t" anchorCtr="0"/>
          <a:lstStyle/>
          <a:p>
            <a:pPr>
              <a:lnSpc>
                <a:spcPct val="90000"/>
              </a:lnSpc>
            </a:pPr>
            <a:r>
              <a:rPr lang="zh-CN" altLang="en-US" sz="2400" b="1" dirty="0">
                <a:solidFill>
                  <a:srgbClr val="6666FF"/>
                </a:solidFill>
                <a:latin typeface="楷体" panose="02010609060101010101" pitchFamily="49" charset="-122"/>
                <a:ea typeface="楷体" panose="02010609060101010101" pitchFamily="49" charset="-122"/>
                <a:sym typeface="Arial" panose="020B0604020202020204" pitchFamily="34" charset="0"/>
              </a:rPr>
              <a:t>（3）认可（资格资质的授予）</a:t>
            </a:r>
          </a:p>
          <a:p>
            <a:pPr>
              <a:lnSpc>
                <a:spcPct val="90000"/>
              </a:lnSpc>
            </a:pPr>
            <a:r>
              <a:rPr lang="zh-CN" altLang="en-US" sz="2400" b="1" dirty="0">
                <a:latin typeface="楷体" panose="02010609060101010101" pitchFamily="49" charset="-122"/>
                <a:ea typeface="楷体" panose="02010609060101010101" pitchFamily="49" charset="-122"/>
                <a:sym typeface="Arial" panose="020B0604020202020204" pitchFamily="34" charset="0"/>
              </a:rPr>
              <a:t>    认可通常为公众提供服务，直接关系公共利益，要求具备特殊信誉、条件和技能的事项。分为公民的职业资格许可和企业、组织的资格资质许可：公民职业资格许可包括职业资格许可和劳动技能资格许可；企业或组织的资格资质主要有各种资质证书、会员资格等。</a:t>
            </a: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根据《行政许可法》第</a:t>
            </a:r>
            <a:r>
              <a:rPr lang="en-US" altLang="zh-CN" sz="2400" dirty="0">
                <a:latin typeface="楷体" panose="02010609060101010101" pitchFamily="49" charset="-122"/>
                <a:ea typeface="楷体" panose="02010609060101010101" pitchFamily="49" charset="-122"/>
              </a:rPr>
              <a:t>12</a:t>
            </a:r>
            <a:r>
              <a:rPr lang="zh-CN" altLang="zh-CN" sz="2400" dirty="0">
                <a:latin typeface="楷体" panose="02010609060101010101" pitchFamily="49" charset="-122"/>
                <a:ea typeface="楷体" panose="02010609060101010101" pitchFamily="49" charset="-122"/>
              </a:rPr>
              <a:t>条第</a:t>
            </a:r>
            <a:r>
              <a:rPr lang="en-US" altLang="zh-CN" sz="2400" dirty="0">
                <a:latin typeface="楷体" panose="02010609060101010101" pitchFamily="49" charset="-122"/>
                <a:ea typeface="楷体" panose="02010609060101010101" pitchFamily="49" charset="-122"/>
              </a:rPr>
              <a:t>3</a:t>
            </a:r>
            <a:r>
              <a:rPr lang="zh-CN" altLang="zh-CN" sz="2400" dirty="0">
                <a:latin typeface="楷体" panose="02010609060101010101" pitchFamily="49" charset="-122"/>
                <a:ea typeface="楷体" panose="02010609060101010101" pitchFamily="49" charset="-122"/>
              </a:rPr>
              <a:t>款的规定，对于公众提供服务，并且直接关系公共利益的职业、行业，并需要确定具备特殊信誉、特殊条件或者特殊技能等资格、资质的事项。可以设定行政许可。</a:t>
            </a:r>
          </a:p>
          <a:p>
            <a:pPr>
              <a:lnSpc>
                <a:spcPct val="90000"/>
              </a:lnSpc>
            </a:pPr>
            <a:endParaRPr lang="zh-CN" altLang="en-US" sz="2400" b="1" dirty="0">
              <a:latin typeface="楷体" panose="02010609060101010101" pitchFamily="49" charset="-122"/>
              <a:ea typeface="楷体" panose="02010609060101010101" pitchFamily="49" charset="-122"/>
              <a:sym typeface="Arial" panose="020B0604020202020204" pitchFamily="34" charset="0"/>
            </a:endParaRPr>
          </a:p>
          <a:p>
            <a:endParaRPr lang="zh-CN" altLang="en-US" sz="2400" dirty="0">
              <a:latin typeface="楷体" panose="02010609060101010101" pitchFamily="49" charset="-122"/>
              <a:ea typeface="楷体" panose="02010609060101010101" pitchFamily="49" charset="-122"/>
            </a:endParaRPr>
          </a:p>
        </p:txBody>
      </p:sp>
      <p:sp>
        <p:nvSpPr>
          <p:cNvPr id="286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9699" name="内容占位符 2"/>
          <p:cNvSpPr>
            <a:spLocks noGrp="1"/>
          </p:cNvSpPr>
          <p:nvPr>
            <p:ph idx="1"/>
          </p:nvPr>
        </p:nvSpPr>
        <p:spPr>
          <a:xfrm>
            <a:off x="863600" y="2489200"/>
            <a:ext cx="6732588" cy="3530600"/>
          </a:xfrm>
          <a:ln/>
        </p:spPr>
        <p:txBody>
          <a:bodyPr vert="horz" wrap="square" lIns="91440" tIns="45720" rIns="91440" bIns="45720" anchor="t" anchorCtr="0"/>
          <a:lstStyle/>
          <a:p>
            <a:pPr>
              <a:lnSpc>
                <a:spcPct val="90000"/>
              </a:lnSpc>
            </a:pPr>
            <a:r>
              <a:rPr lang="zh-CN" altLang="en-US" sz="2400" b="1" dirty="0">
                <a:solidFill>
                  <a:srgbClr val="6666FF"/>
                </a:solidFill>
                <a:latin typeface="楷体" panose="02010609060101010101" pitchFamily="49" charset="-122"/>
                <a:ea typeface="楷体" panose="02010609060101010101" pitchFamily="49" charset="-122"/>
                <a:sym typeface="Arial" panose="020B0604020202020204" pitchFamily="34" charset="0"/>
              </a:rPr>
              <a:t>（4）核准（对物的检验、检疫、检测）</a:t>
            </a:r>
          </a:p>
          <a:p>
            <a:pPr>
              <a:lnSpc>
                <a:spcPct val="90000"/>
              </a:lnSpc>
            </a:pPr>
            <a:r>
              <a:rPr lang="zh-CN" altLang="en-US" sz="2400" b="1" dirty="0">
                <a:latin typeface="楷体" panose="02010609060101010101" pitchFamily="49" charset="-122"/>
                <a:ea typeface="楷体" panose="02010609060101010101" pitchFamily="49" charset="-122"/>
                <a:sym typeface="Arial" panose="020B0604020202020204" pitchFamily="34" charset="0"/>
              </a:rPr>
              <a:t>    分为对设备设施的设计、建造、安装和使用以及对特定产品、物品的检验、检疫。</a:t>
            </a:r>
          </a:p>
          <a:p>
            <a:pPr>
              <a:lnSpc>
                <a:spcPct val="90000"/>
              </a:lnSpc>
            </a:pPr>
            <a:r>
              <a:rPr lang="zh-CN" altLang="en-US" sz="2400" b="1" dirty="0">
                <a:latin typeface="楷体" panose="02010609060101010101" pitchFamily="49" charset="-122"/>
                <a:ea typeface="楷体" panose="02010609060101010101" pitchFamily="49" charset="-122"/>
                <a:sym typeface="Arial" panose="020B0604020202020204" pitchFamily="34" charset="0"/>
              </a:rPr>
              <a:t>    功能：防止危险，保障安全，一般无数量限制</a:t>
            </a:r>
          </a:p>
          <a:p>
            <a:endParaRPr lang="zh-CN" altLang="en-US" sz="2400" dirty="0">
              <a:ea typeface="宋体" panose="02010600030101010101" pitchFamily="2" charset="-122"/>
            </a:endParaRPr>
          </a:p>
        </p:txBody>
      </p:sp>
      <p:sp>
        <p:nvSpPr>
          <p:cNvPr id="297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0723" name="内容占位符 2"/>
          <p:cNvSpPr>
            <a:spLocks noGrp="1"/>
          </p:cNvSpPr>
          <p:nvPr>
            <p:ph idx="1"/>
          </p:nvPr>
        </p:nvSpPr>
        <p:spPr>
          <a:xfrm>
            <a:off x="368300" y="2276474"/>
            <a:ext cx="8380413" cy="4581525"/>
          </a:xfrm>
          <a:ln/>
        </p:spPr>
        <p:txBody>
          <a:bodyPr vert="horz" wrap="square" lIns="91440" tIns="45720" rIns="91440" bIns="45720" anchor="t" anchorCtr="0"/>
          <a:lstStyle/>
          <a:p>
            <a:pPr>
              <a:lnSpc>
                <a:spcPct val="80000"/>
              </a:lnSpc>
            </a:pPr>
            <a:r>
              <a:rPr lang="zh-CN" altLang="en-US" sz="2400" b="1" dirty="0">
                <a:solidFill>
                  <a:srgbClr val="CC0099"/>
                </a:solidFill>
                <a:latin typeface="楷体" panose="02010609060101010101" pitchFamily="49" charset="-122"/>
                <a:ea typeface="楷体" panose="02010609060101010101" pitchFamily="49" charset="-122"/>
                <a:sym typeface="Arial" panose="020B0604020202020204" pitchFamily="34" charset="0"/>
              </a:rPr>
              <a:t>（五）行政许可的原则</a:t>
            </a:r>
          </a:p>
          <a:p>
            <a:pPr>
              <a:lnSpc>
                <a:spcPct val="80000"/>
              </a:lnSpc>
            </a:pPr>
            <a:r>
              <a:rPr lang="zh-CN" altLang="en-US" sz="2400" b="1" dirty="0">
                <a:solidFill>
                  <a:srgbClr val="00B0F0"/>
                </a:solidFill>
                <a:latin typeface="楷体" panose="02010609060101010101" pitchFamily="49" charset="-122"/>
                <a:ea typeface="楷体" panose="02010609060101010101" pitchFamily="49" charset="-122"/>
                <a:sym typeface="Arial" panose="020B0604020202020204" pitchFamily="34" charset="0"/>
              </a:rPr>
              <a:t>1、许可法定原则</a:t>
            </a:r>
          </a:p>
          <a:p>
            <a:pPr>
              <a:lnSpc>
                <a:spcPct val="80000"/>
              </a:lnSpc>
            </a:pPr>
            <a:r>
              <a:rPr lang="zh-CN" altLang="en-US" sz="2400" b="1" dirty="0">
                <a:latin typeface="楷体" panose="02010609060101010101" pitchFamily="49" charset="-122"/>
                <a:ea typeface="楷体" panose="02010609060101010101" pitchFamily="49" charset="-122"/>
                <a:sym typeface="Arial" panose="020B0604020202020204" pitchFamily="34" charset="0"/>
              </a:rPr>
              <a:t>   	《行政许可法》第4条规定，设定和实施行政许可，应当依照法定的权限、范围、条件和程序。</a:t>
            </a:r>
          </a:p>
          <a:p>
            <a:pPr>
              <a:lnSpc>
                <a:spcPct val="80000"/>
              </a:lnSpc>
            </a:pPr>
            <a:r>
              <a:rPr lang="zh-CN" altLang="en-US" sz="2400" b="1" dirty="0">
                <a:solidFill>
                  <a:srgbClr val="00B0F0"/>
                </a:solidFill>
                <a:latin typeface="楷体" panose="02010609060101010101" pitchFamily="49" charset="-122"/>
                <a:ea typeface="楷体" panose="02010609060101010101" pitchFamily="49" charset="-122"/>
                <a:sym typeface="Arial" panose="020B0604020202020204" pitchFamily="34" charset="0"/>
              </a:rPr>
              <a:t>2、公开、公平、公正、非歧视的原则</a:t>
            </a:r>
          </a:p>
          <a:p>
            <a:pPr>
              <a:lnSpc>
                <a:spcPct val="80000"/>
              </a:lnSpc>
            </a:pPr>
            <a:r>
              <a:rPr lang="zh-CN" altLang="en-US" sz="2400" b="1" dirty="0">
                <a:latin typeface="楷体" panose="02010609060101010101" pitchFamily="49" charset="-122"/>
                <a:ea typeface="楷体" panose="02010609060101010101" pitchFamily="49" charset="-122"/>
                <a:sym typeface="Arial" panose="020B0604020202020204" pitchFamily="34" charset="0"/>
              </a:rPr>
              <a:t>    </a:t>
            </a:r>
            <a:r>
              <a:rPr lang="zh-CN" altLang="en-US" sz="1800" b="1" dirty="0">
                <a:latin typeface="楷体" panose="02010609060101010101" pitchFamily="49" charset="-122"/>
                <a:ea typeface="楷体" panose="02010609060101010101" pitchFamily="49" charset="-122"/>
                <a:sym typeface="Arial" panose="020B0604020202020204" pitchFamily="34" charset="0"/>
              </a:rPr>
              <a:t>《行政许可法》第5条规定，设定和实施行政许可，应当遵循公开、公平、公正、非歧视的原则。</a:t>
            </a:r>
            <a:endParaRPr lang="en-US" altLang="zh-CN" sz="1800" b="1" dirty="0">
              <a:latin typeface="楷体" panose="02010609060101010101" pitchFamily="49" charset="-122"/>
              <a:ea typeface="楷体" panose="02010609060101010101" pitchFamily="49" charset="-122"/>
              <a:sym typeface="Arial" panose="020B0604020202020204" pitchFamily="34" charset="0"/>
            </a:endParaRPr>
          </a:p>
          <a:p>
            <a:pPr>
              <a:lnSpc>
                <a:spcPct val="80000"/>
              </a:lnSpc>
            </a:pPr>
            <a:r>
              <a:rPr lang="en-US" altLang="zh-CN" sz="1800" b="1" dirty="0">
                <a:latin typeface="楷体" panose="02010609060101010101" pitchFamily="49" charset="-122"/>
                <a:ea typeface="楷体" panose="02010609060101010101" pitchFamily="49" charset="-122"/>
                <a:sym typeface="Arial" panose="020B0604020202020204" pitchFamily="34" charset="0"/>
              </a:rPr>
              <a:t>    </a:t>
            </a:r>
            <a:r>
              <a:rPr lang="zh-CN" altLang="en-US" sz="1800" dirty="0">
                <a:latin typeface="楷体" panose="02010609060101010101" pitchFamily="49" charset="-122"/>
                <a:ea typeface="楷体" panose="02010609060101010101" pitchFamily="49" charset="-122"/>
              </a:rPr>
              <a:t>有关行政许可的规定应当公布；未经公布的，不得作为实施行政许可的依据。行政许可的实施和结果，除涉及国家秘密、商业秘密或者个人隐私的外，应当公开。未经申请人同意，行政机关及其工作人员、参与专家评审等的人员不得披露申请人提交的商业秘密、未披露信息或者保密商务信息，法律另有规定或者涉及国家安全、重大社会公共利益的除外；行政机关依法公开申请人前述信息的，允许申请人在合理期限内提出异议。</a:t>
            </a:r>
            <a:endParaRPr lang="en-US" altLang="zh-CN" sz="1800" dirty="0">
              <a:latin typeface="楷体" panose="02010609060101010101" pitchFamily="49" charset="-122"/>
              <a:ea typeface="楷体" panose="02010609060101010101" pitchFamily="49" charset="-122"/>
            </a:endParaRPr>
          </a:p>
          <a:p>
            <a:pPr>
              <a:lnSpc>
                <a:spcPct val="80000"/>
              </a:lnSpc>
            </a:pPr>
            <a:r>
              <a:rPr lang="en-US" altLang="zh-CN" sz="18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符合法定条件、标准的，申请人有依法取得行政许可的平等权利，行政机关不得歧视任何人。</a:t>
            </a:r>
          </a:p>
          <a:p>
            <a:endParaRPr lang="zh-CN" altLang="en-US" sz="2400" dirty="0">
              <a:latin typeface="楷体" panose="02010609060101010101" pitchFamily="49" charset="-122"/>
              <a:ea typeface="楷体" panose="02010609060101010101" pitchFamily="49" charset="-122"/>
            </a:endParaRPr>
          </a:p>
        </p:txBody>
      </p:sp>
      <p:sp>
        <p:nvSpPr>
          <p:cNvPr id="307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1747" name="内容占位符 2"/>
          <p:cNvSpPr>
            <a:spLocks noGrp="1"/>
          </p:cNvSpPr>
          <p:nvPr>
            <p:ph idx="1"/>
          </p:nvPr>
        </p:nvSpPr>
        <p:spPr>
          <a:xfrm>
            <a:off x="863600" y="2489200"/>
            <a:ext cx="7605713" cy="3530600"/>
          </a:xfrm>
          <a:ln/>
        </p:spPr>
        <p:txBody>
          <a:bodyPr vert="horz" wrap="square" lIns="91440" tIns="45720" rIns="91440" bIns="45720" anchor="t" anchorCtr="0"/>
          <a:lstStyle/>
          <a:p>
            <a:r>
              <a:rPr lang="zh-CN" altLang="en-US" sz="2400" b="1" dirty="0">
                <a:solidFill>
                  <a:srgbClr val="00B0F0"/>
                </a:solidFill>
                <a:latin typeface="楷体" panose="02010609060101010101" pitchFamily="49" charset="-122"/>
                <a:ea typeface="楷体" panose="02010609060101010101" pitchFamily="49" charset="-122"/>
                <a:sym typeface="Arial" panose="020B0604020202020204" pitchFamily="34" charset="0"/>
              </a:rPr>
              <a:t>3、便民、效率原则</a:t>
            </a:r>
          </a:p>
          <a:p>
            <a:r>
              <a:rPr lang="zh-CN" altLang="en-US" sz="2400" b="1" dirty="0">
                <a:latin typeface="楷体" panose="02010609060101010101" pitchFamily="49" charset="-122"/>
                <a:ea typeface="楷体" panose="02010609060101010101" pitchFamily="49" charset="-122"/>
                <a:sym typeface="Arial" panose="020B0604020202020204" pitchFamily="34" charset="0"/>
              </a:rPr>
              <a:t> 《行政许可法》第5条规定，实施行政许可，应当遵循便民的原则，提高办事效率，提供优质服务。</a:t>
            </a:r>
          </a:p>
          <a:p>
            <a:r>
              <a:rPr lang="zh-CN" altLang="en-US" sz="2400" b="1" dirty="0">
                <a:latin typeface="楷体" panose="02010609060101010101" pitchFamily="49" charset="-122"/>
                <a:ea typeface="楷体" panose="02010609060101010101" pitchFamily="49" charset="-122"/>
                <a:sym typeface="Arial" panose="020B0604020202020204" pitchFamily="34" charset="0"/>
              </a:rPr>
              <a:t>	《行政许可法》第63条也体现了便民原则：“行政机关实施监督检查，不得妨碍被许可人正常的生产经营活动，不得索取或者收受被许可人的财物，不得谋取其他利益。”</a:t>
            </a:r>
          </a:p>
          <a:p>
            <a:endParaRPr lang="zh-CN" altLang="en-US"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317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2771" name="内容占位符 2"/>
          <p:cNvSpPr>
            <a:spLocks noGrp="1"/>
          </p:cNvSpPr>
          <p:nvPr>
            <p:ph idx="1"/>
          </p:nvPr>
        </p:nvSpPr>
        <p:spPr>
          <a:xfrm>
            <a:off x="863600" y="2489200"/>
            <a:ext cx="7524750" cy="3530600"/>
          </a:xfrm>
          <a:ln/>
        </p:spPr>
        <p:txBody>
          <a:bodyPr vert="horz" wrap="square" lIns="91440" tIns="45720" rIns="91440" bIns="45720" anchor="t" anchorCtr="0"/>
          <a:lstStyle/>
          <a:p>
            <a:r>
              <a:rPr lang="zh-CN" altLang="en-US" sz="2400" b="1" dirty="0">
                <a:solidFill>
                  <a:srgbClr val="00B0F0"/>
                </a:solidFill>
                <a:latin typeface="楷体" panose="02010609060101010101" pitchFamily="49" charset="-122"/>
                <a:ea typeface="楷体" panose="02010609060101010101" pitchFamily="49" charset="-122"/>
                <a:sym typeface="Arial" panose="020B0604020202020204" pitchFamily="34" charset="0"/>
              </a:rPr>
              <a:t>4、信赖保护原则</a:t>
            </a:r>
          </a:p>
          <a:p>
            <a:r>
              <a:rPr lang="zh-CN" altLang="en-US" sz="2400" b="1" dirty="0">
                <a:latin typeface="楷体" panose="02010609060101010101" pitchFamily="49" charset="-122"/>
                <a:ea typeface="楷体" panose="02010609060101010101" pitchFamily="49" charset="-122"/>
                <a:sym typeface="Arial" panose="020B0604020202020204" pitchFamily="34" charset="0"/>
              </a:rPr>
              <a:t>    《行政许可法》第</a:t>
            </a:r>
            <a:r>
              <a:rPr lang="en-US" altLang="zh-CN" sz="2400" b="1" dirty="0">
                <a:latin typeface="楷体" panose="02010609060101010101" pitchFamily="49" charset="-122"/>
                <a:ea typeface="楷体" panose="02010609060101010101" pitchFamily="49" charset="-122"/>
                <a:sym typeface="Arial" panose="020B0604020202020204" pitchFamily="34" charset="0"/>
              </a:rPr>
              <a:t>8</a:t>
            </a:r>
            <a:r>
              <a:rPr lang="zh-CN" altLang="en-US" sz="2400" b="1" dirty="0">
                <a:latin typeface="楷体" panose="02010609060101010101" pitchFamily="49" charset="-122"/>
                <a:ea typeface="楷体" panose="02010609060101010101" pitchFamily="49" charset="-122"/>
                <a:sym typeface="Arial" panose="020B0604020202020204" pitchFamily="34" charset="0"/>
              </a:rPr>
              <a:t>条规定，公民、法人或者其他组织依法取得的行政许可受法律保护，行政机关不得擅自改变已经生效的行政许可。</a:t>
            </a:r>
          </a:p>
          <a:p>
            <a:r>
              <a:rPr lang="zh-CN" altLang="en-US" sz="2400" b="1" dirty="0">
                <a:latin typeface="楷体" panose="02010609060101010101" pitchFamily="49" charset="-122"/>
                <a:ea typeface="楷体" panose="02010609060101010101" pitchFamily="49" charset="-122"/>
                <a:sym typeface="Arial" panose="020B0604020202020204" pitchFamily="34" charset="0"/>
              </a:rPr>
              <a:t>　　行政许可所依据的法律、法规、规章修改或者废止，或者准予行政许可所依据的客观情况发生重大变化的，为了公共利益的需要，行政机关可以依法</a:t>
            </a:r>
            <a:r>
              <a:rPr lang="zh-CN" altLang="en-US" sz="2400" b="1" dirty="0">
                <a:solidFill>
                  <a:srgbClr val="6666FF"/>
                </a:solidFill>
                <a:latin typeface="楷体" panose="02010609060101010101" pitchFamily="49" charset="-122"/>
                <a:ea typeface="楷体" panose="02010609060101010101" pitchFamily="49" charset="-122"/>
                <a:sym typeface="Arial" panose="020B0604020202020204" pitchFamily="34" charset="0"/>
              </a:rPr>
              <a:t>变更或者撤回已经生效的行政许可</a:t>
            </a:r>
            <a:r>
              <a:rPr lang="zh-CN" altLang="en-US" sz="2400" b="1" dirty="0">
                <a:latin typeface="楷体" panose="02010609060101010101" pitchFamily="49" charset="-122"/>
                <a:ea typeface="楷体" panose="02010609060101010101" pitchFamily="49" charset="-122"/>
                <a:sym typeface="Arial" panose="020B0604020202020204" pitchFamily="34" charset="0"/>
              </a:rPr>
              <a:t>。由此给公民、法人或者其他组织造成财产损失的，行政机关应当依法给予补偿。”</a:t>
            </a:r>
          </a:p>
          <a:p>
            <a:endParaRPr lang="zh-CN" altLang="en-US" sz="2400" dirty="0">
              <a:latin typeface="楷体" panose="02010609060101010101" pitchFamily="49" charset="-122"/>
              <a:ea typeface="楷体" panose="02010609060101010101" pitchFamily="49" charset="-122"/>
            </a:endParaRPr>
          </a:p>
        </p:txBody>
      </p:sp>
      <p:sp>
        <p:nvSpPr>
          <p:cNvPr id="327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3795" name="内容占位符 2"/>
          <p:cNvSpPr>
            <a:spLocks noGrp="1"/>
          </p:cNvSpPr>
          <p:nvPr>
            <p:ph idx="1"/>
          </p:nvPr>
        </p:nvSpPr>
        <p:spPr>
          <a:xfrm>
            <a:off x="323850" y="2276475"/>
            <a:ext cx="8351838" cy="3743325"/>
          </a:xfrm>
          <a:ln/>
        </p:spPr>
        <p:txBody>
          <a:bodyPr vert="horz" wrap="square" lIns="91440" tIns="45720" rIns="91440" bIns="45720" anchor="t" anchorCtr="0"/>
          <a:lstStyle/>
          <a:p>
            <a:pPr>
              <a:lnSpc>
                <a:spcPct val="80000"/>
              </a:lnSpc>
            </a:pPr>
            <a:r>
              <a:rPr lang="zh-CN" altLang="en-US" sz="2400" b="1" dirty="0">
                <a:solidFill>
                  <a:srgbClr val="00B0F0"/>
                </a:solidFill>
                <a:latin typeface="楷体" panose="02010609060101010101" pitchFamily="49" charset="-122"/>
                <a:ea typeface="楷体" panose="02010609060101010101" pitchFamily="49" charset="-122"/>
                <a:sym typeface="Arial" panose="020B0604020202020204" pitchFamily="34" charset="0"/>
              </a:rPr>
              <a:t>5、禁止转让原则</a:t>
            </a:r>
          </a:p>
          <a:p>
            <a:pPr>
              <a:lnSpc>
                <a:spcPct val="80000"/>
              </a:lnSpc>
            </a:pPr>
            <a:r>
              <a:rPr lang="zh-CN" altLang="en-US" sz="2400" b="1" dirty="0">
                <a:latin typeface="楷体" panose="02010609060101010101" pitchFamily="49" charset="-122"/>
                <a:ea typeface="楷体" panose="02010609060101010101" pitchFamily="49" charset="-122"/>
                <a:sym typeface="Arial" panose="020B0604020202020204" pitchFamily="34" charset="0"/>
              </a:rPr>
              <a:t>    不得转让的情况：资格、资质许可；通过核准获得的许可；通过登记获得的资格；普通许可。</a:t>
            </a:r>
          </a:p>
          <a:p>
            <a:pPr>
              <a:lnSpc>
                <a:spcPct val="80000"/>
              </a:lnSpc>
            </a:pPr>
            <a:r>
              <a:rPr lang="zh-CN" altLang="en-US" sz="2400" b="1" dirty="0">
                <a:latin typeface="楷体" panose="02010609060101010101" pitchFamily="49" charset="-122"/>
                <a:ea typeface="楷体" panose="02010609060101010101" pitchFamily="49" charset="-122"/>
                <a:sym typeface="Arial" panose="020B0604020202020204" pitchFamily="34" charset="0"/>
              </a:rPr>
              <a:t>    可转让情况（支付对价后通过公开竞争取得的许可）（1）土地使用许可；（2）矿产资源采矿许可；（3）其他有偿获得的许可</a:t>
            </a:r>
          </a:p>
          <a:p>
            <a:pPr>
              <a:lnSpc>
                <a:spcPct val="80000"/>
              </a:lnSpc>
            </a:pPr>
            <a:r>
              <a:rPr lang="zh-CN" altLang="en-US" sz="2400" b="1" dirty="0">
                <a:solidFill>
                  <a:srgbClr val="00B0F0"/>
                </a:solidFill>
                <a:latin typeface="楷体" panose="02010609060101010101" pitchFamily="49" charset="-122"/>
                <a:ea typeface="楷体" panose="02010609060101010101" pitchFamily="49" charset="-122"/>
                <a:sym typeface="Arial" panose="020B0604020202020204" pitchFamily="34" charset="0"/>
              </a:rPr>
              <a:t>6、监督原则 </a:t>
            </a:r>
          </a:p>
          <a:p>
            <a:pPr>
              <a:lnSpc>
                <a:spcPct val="80000"/>
              </a:lnSpc>
            </a:pPr>
            <a:r>
              <a:rPr lang="zh-CN" altLang="en-US" sz="2400" b="1" dirty="0">
                <a:latin typeface="楷体" panose="02010609060101010101" pitchFamily="49" charset="-122"/>
                <a:ea typeface="楷体" panose="02010609060101010101" pitchFamily="49" charset="-122"/>
              </a:rPr>
              <a:t>     《行政许可法》第</a:t>
            </a:r>
            <a:r>
              <a:rPr lang="en-US" altLang="zh-CN" sz="2400" b="1" dirty="0">
                <a:latin typeface="楷体" panose="02010609060101010101" pitchFamily="49" charset="-122"/>
                <a:ea typeface="楷体" panose="02010609060101010101" pitchFamily="49" charset="-122"/>
              </a:rPr>
              <a:t>10</a:t>
            </a:r>
            <a:r>
              <a:rPr lang="zh-CN" altLang="en-US" sz="2400" b="1" dirty="0">
                <a:latin typeface="楷体" panose="02010609060101010101" pitchFamily="49" charset="-122"/>
                <a:ea typeface="楷体" panose="02010609060101010101" pitchFamily="49" charset="-122"/>
              </a:rPr>
              <a:t>条规定，县级以上人民政府应当建立健全对行政机关实施行政许可的监督制度，加强对行政机关实施行政许可的监督检查。</a:t>
            </a:r>
          </a:p>
          <a:p>
            <a:pPr>
              <a:lnSpc>
                <a:spcPct val="80000"/>
              </a:lnSpc>
            </a:pPr>
            <a:r>
              <a:rPr lang="zh-CN" altLang="en-US" sz="2400" b="1" dirty="0">
                <a:latin typeface="楷体" panose="02010609060101010101" pitchFamily="49" charset="-122"/>
                <a:ea typeface="楷体" panose="02010609060101010101" pitchFamily="49" charset="-122"/>
              </a:rPr>
              <a:t>　　行政机关应当对公民、法人或者其他组织从事行政许可事项的活动实施有效监督。</a:t>
            </a:r>
          </a:p>
          <a:p>
            <a:endParaRPr lang="zh-CN" altLang="en-US" sz="2400" dirty="0">
              <a:latin typeface="楷体" panose="02010609060101010101" pitchFamily="49" charset="-122"/>
              <a:ea typeface="楷体" panose="02010609060101010101" pitchFamily="49" charset="-122"/>
            </a:endParaRPr>
          </a:p>
        </p:txBody>
      </p:sp>
      <p:sp>
        <p:nvSpPr>
          <p:cNvPr id="337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4819" name="内容占位符 2"/>
          <p:cNvSpPr>
            <a:spLocks noGrp="1"/>
          </p:cNvSpPr>
          <p:nvPr>
            <p:ph idx="1"/>
          </p:nvPr>
        </p:nvSpPr>
        <p:spPr>
          <a:xfrm>
            <a:off x="539750" y="2349500"/>
            <a:ext cx="7534275" cy="3746500"/>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（六）行政许可的理念发展</a:t>
            </a:r>
          </a:p>
          <a:p>
            <a:r>
              <a:rPr lang="zh-CN" altLang="en-US" sz="2400" b="1" dirty="0">
                <a:solidFill>
                  <a:srgbClr val="00B0F0"/>
                </a:solidFill>
                <a:latin typeface="楷体" panose="02010609060101010101" pitchFamily="49" charset="-122"/>
                <a:ea typeface="楷体" panose="02010609060101010101" pitchFamily="49" charset="-122"/>
              </a:rPr>
              <a:t>1、行政许可性质的变化</a:t>
            </a:r>
          </a:p>
          <a:p>
            <a:r>
              <a:rPr lang="zh-CN" altLang="en-US" sz="2400" b="1" dirty="0">
                <a:latin typeface="楷体" panose="02010609060101010101" pitchFamily="49" charset="-122"/>
                <a:ea typeface="楷体" panose="02010609060101010101" pitchFamily="49" charset="-122"/>
              </a:rPr>
              <a:t>    从赋权性（行政机关通过颁发许可赋予当事人权利）到审验性（行政机关对相对人是否符合某种资格、条件的审验）</a:t>
            </a:r>
          </a:p>
          <a:p>
            <a:r>
              <a:rPr lang="zh-CN" altLang="en-US" sz="2400" b="1" dirty="0">
                <a:solidFill>
                  <a:srgbClr val="00B0F0"/>
                </a:solidFill>
                <a:latin typeface="楷体" panose="02010609060101010101" pitchFamily="49" charset="-122"/>
                <a:ea typeface="楷体" panose="02010609060101010101" pitchFamily="49" charset="-122"/>
              </a:rPr>
              <a:t>2、大大削减许可数量</a:t>
            </a:r>
          </a:p>
          <a:p>
            <a:r>
              <a:rPr lang="zh-CN" altLang="en-US" sz="2400" b="1" dirty="0">
                <a:latin typeface="楷体" panose="02010609060101010101" pitchFamily="49" charset="-122"/>
                <a:ea typeface="楷体" panose="02010609060101010101" pitchFamily="49" charset="-122"/>
              </a:rPr>
              <a:t>    基本思路是：不要事事许可。事实上，许可成本与经济发展程度成反比。如：柬埔寨、荷兰。所以既要提供便利，同时把关要严。</a:t>
            </a:r>
          </a:p>
          <a:p>
            <a:endParaRPr lang="zh-CN" altLang="en-US" sz="2400" dirty="0">
              <a:latin typeface="楷体" panose="02010609060101010101" pitchFamily="49" charset="-122"/>
              <a:ea typeface="楷体" panose="02010609060101010101" pitchFamily="49" charset="-122"/>
            </a:endParaRPr>
          </a:p>
        </p:txBody>
      </p:sp>
      <p:sp>
        <p:nvSpPr>
          <p:cNvPr id="348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18</a:t>
            </a:fld>
            <a:endParaRPr lang="en-US" altLang="zh-CN" sz="2800" dirty="0">
              <a:solidFill>
                <a:schemeClr val="bg1"/>
              </a:solidFill>
              <a:latin typeface="Century Gothic" panose="020B0502020202020204" pitchFamily="34" charset="0"/>
            </a:endParaRPr>
          </a:p>
        </p:txBody>
      </p:sp>
      <p:sp>
        <p:nvSpPr>
          <p:cNvPr id="35843" name="Rectangle 2"/>
          <p:cNvSpPr>
            <a:spLocks noGrp="1"/>
          </p:cNvSpPr>
          <p:nvPr>
            <p:ph type="title"/>
          </p:nvPr>
        </p:nvSpPr>
        <p:spPr>
          <a:xfrm>
            <a:off x="755650" y="1133475"/>
            <a:ext cx="7970838" cy="692150"/>
          </a:xfrm>
          <a:ln/>
        </p:spPr>
        <p:txBody>
          <a:bodyPr vert="horz" wrap="square" lIns="91440" tIns="45720" rIns="91440" bIns="45720" anchor="ctr" anchorCtr="0"/>
          <a:lstStyle/>
          <a:p>
            <a:pPr defTabSz="457200"/>
            <a:endParaRPr lang="zh-CN" altLang="en-US" kern="1200" dirty="0">
              <a:latin typeface="楷体" panose="02010609060101010101" pitchFamily="49" charset="-122"/>
              <a:ea typeface="楷体" panose="02010609060101010101" pitchFamily="49" charset="-122"/>
              <a:cs typeface="+mj-cs"/>
            </a:endParaRPr>
          </a:p>
        </p:txBody>
      </p:sp>
      <p:sp>
        <p:nvSpPr>
          <p:cNvPr id="35844" name="Rectangle 3"/>
          <p:cNvSpPr txBox="1"/>
          <p:nvPr/>
        </p:nvSpPr>
        <p:spPr>
          <a:xfrm>
            <a:off x="406400" y="2276475"/>
            <a:ext cx="8077200" cy="4876800"/>
          </a:xfrm>
          <a:prstGeom prst="rect">
            <a:avLst/>
          </a:prstGeom>
          <a:noFill/>
          <a:ln w="9525">
            <a:noFill/>
          </a:ln>
        </p:spPr>
        <p:txBody>
          <a:bodyPr/>
          <a:lstStyle/>
          <a:p>
            <a:pPr marL="342900" indent="-342900" defTabSz="457200">
              <a:lnSpc>
                <a:spcPct val="80000"/>
              </a:lnSpc>
              <a:spcBef>
                <a:spcPts val="1000"/>
              </a:spcBef>
              <a:buClr>
                <a:schemeClr val="accent1"/>
              </a:buClr>
              <a:buSzPct val="80000"/>
              <a:buFont typeface="Wingdings 3" panose="05040102010807070707" pitchFamily="18" charset="2"/>
              <a:buChar char=""/>
            </a:pPr>
            <a:r>
              <a:rPr lang="zh-CN" altLang="en-US" sz="2400" b="1" dirty="0">
                <a:solidFill>
                  <a:srgbClr val="CC0099"/>
                </a:solidFill>
                <a:latin typeface="楷体" panose="02010609060101010101" pitchFamily="49" charset="-122"/>
                <a:ea typeface="楷体" panose="02010609060101010101" pitchFamily="49" charset="-122"/>
              </a:rPr>
              <a:t>（七）行政许可的设定</a:t>
            </a:r>
            <a:endParaRPr lang="en-US" altLang="zh-CN" sz="2400" b="1" dirty="0">
              <a:solidFill>
                <a:srgbClr val="CC0099"/>
              </a:solidFill>
              <a:latin typeface="楷体" panose="02010609060101010101" pitchFamily="49" charset="-122"/>
              <a:ea typeface="楷体" panose="02010609060101010101" pitchFamily="49" charset="-122"/>
            </a:endParaRPr>
          </a:p>
          <a:p>
            <a:pPr marL="342900" indent="-342900" defTabSz="457200">
              <a:lnSpc>
                <a:spcPct val="80000"/>
              </a:lnSpc>
              <a:spcBef>
                <a:spcPts val="1000"/>
              </a:spcBef>
              <a:buClr>
                <a:schemeClr val="accent1"/>
              </a:buClr>
              <a:buSzPct val="80000"/>
              <a:buFont typeface="Wingdings 3" panose="05040102010807070707" pitchFamily="18" charset="2"/>
              <a:buChar char=""/>
            </a:pPr>
            <a:r>
              <a:rPr lang="en-US" altLang="zh-CN" sz="2400" b="1" dirty="0">
                <a:solidFill>
                  <a:srgbClr val="00B0F0"/>
                </a:solidFill>
                <a:latin typeface="楷体" panose="02010609060101010101" pitchFamily="49" charset="-122"/>
                <a:ea typeface="楷体" panose="02010609060101010101" pitchFamily="49" charset="-122"/>
              </a:rPr>
              <a:t>1</a:t>
            </a:r>
            <a:r>
              <a:rPr lang="zh-CN" altLang="en-US" sz="2400" b="1" dirty="0">
                <a:solidFill>
                  <a:srgbClr val="00B0F0"/>
                </a:solidFill>
                <a:latin typeface="楷体" panose="02010609060101010101" pitchFamily="49" charset="-122"/>
                <a:ea typeface="楷体" panose="02010609060101010101" pitchFamily="49" charset="-122"/>
              </a:rPr>
              <a:t>、行政许可设定的合法原则</a:t>
            </a:r>
          </a:p>
          <a:p>
            <a:pPr marL="342900" indent="-342900" defTabSz="457200">
              <a:lnSpc>
                <a:spcPct val="80000"/>
              </a:lnSpc>
              <a:spcBef>
                <a:spcPts val="1000"/>
              </a:spcBef>
              <a:buClr>
                <a:schemeClr val="accent1"/>
              </a:buClr>
              <a:buSzPct val="80000"/>
              <a:buFont typeface="Wingdings 3" panose="05040102010807070707" pitchFamily="18" charset="2"/>
              <a:buChar char=""/>
            </a:pPr>
            <a:r>
              <a:rPr lang="zh-CN" altLang="en-US" sz="2400" b="1" dirty="0">
                <a:solidFill>
                  <a:srgbClr val="6666FF"/>
                </a:solidFill>
                <a:latin typeface="楷体" panose="02010609060101010101" pitchFamily="49" charset="-122"/>
                <a:ea typeface="楷体" panose="02010609060101010101" pitchFamily="49" charset="-122"/>
              </a:rPr>
              <a:t>（</a:t>
            </a:r>
            <a:r>
              <a:rPr lang="en-US" altLang="zh-CN" sz="2400" b="1" dirty="0">
                <a:solidFill>
                  <a:srgbClr val="6666FF"/>
                </a:solidFill>
                <a:latin typeface="楷体" panose="02010609060101010101" pitchFamily="49" charset="-122"/>
                <a:ea typeface="楷体" panose="02010609060101010101" pitchFamily="49" charset="-122"/>
              </a:rPr>
              <a:t>1</a:t>
            </a:r>
            <a:r>
              <a:rPr lang="zh-CN" altLang="en-US" sz="2400" b="1" dirty="0">
                <a:solidFill>
                  <a:srgbClr val="6666FF"/>
                </a:solidFill>
                <a:latin typeface="楷体" panose="02010609060101010101" pitchFamily="49" charset="-122"/>
                <a:ea typeface="楷体" panose="02010609060101010101" pitchFamily="49" charset="-122"/>
              </a:rPr>
              <a:t>）依据法定</a:t>
            </a:r>
          </a:p>
          <a:p>
            <a:pPr marL="342900" indent="-342900" defTabSz="457200">
              <a:lnSpc>
                <a:spcPct val="80000"/>
              </a:lnSpc>
              <a:spcBef>
                <a:spcPts val="1000"/>
              </a:spcBef>
              <a:buClr>
                <a:schemeClr val="accent1"/>
              </a:buClr>
              <a:buSzPct val="80000"/>
              <a:buFont typeface="Wingdings 3" panose="05040102010807070707" pitchFamily="18" charset="2"/>
              <a:buChar char=""/>
            </a:pPr>
            <a:endParaRPr lang="en-US" altLang="zh-CN" sz="2400" b="1" dirty="0">
              <a:solidFill>
                <a:srgbClr val="404040"/>
              </a:solidFill>
              <a:latin typeface="楷体" panose="02010609060101010101" pitchFamily="49" charset="-122"/>
              <a:ea typeface="楷体" panose="02010609060101010101" pitchFamily="49" charset="-122"/>
            </a:endParaRPr>
          </a:p>
          <a:p>
            <a:pPr marL="342900" indent="-342900" defTabSz="457200">
              <a:lnSpc>
                <a:spcPct val="80000"/>
              </a:lnSpc>
              <a:spcBef>
                <a:spcPts val="1000"/>
              </a:spcBef>
              <a:buClr>
                <a:schemeClr val="accent1"/>
              </a:buClr>
              <a:buSzPct val="80000"/>
              <a:buFont typeface="Wingdings 3" panose="05040102010807070707" pitchFamily="18" charset="2"/>
              <a:buChar char=""/>
            </a:pPr>
            <a:r>
              <a:rPr lang="zh-CN" altLang="en-US" sz="2400" b="1" dirty="0">
                <a:solidFill>
                  <a:srgbClr val="404040"/>
                </a:solidFill>
                <a:latin typeface="楷体" panose="02010609060101010101" pitchFamily="49" charset="-122"/>
                <a:ea typeface="楷体" panose="02010609060101010101" pitchFamily="49" charset="-122"/>
              </a:rPr>
              <a:t>   </a:t>
            </a:r>
            <a:r>
              <a:rPr lang="zh-CN" altLang="en-US" sz="2400" b="1" dirty="0">
                <a:solidFill>
                  <a:srgbClr val="C00000"/>
                </a:solidFill>
                <a:latin typeface="楷体" panose="02010609060101010101" pitchFamily="49" charset="-122"/>
                <a:ea typeface="楷体" panose="02010609060101010101" pitchFamily="49" charset="-122"/>
              </a:rPr>
              <a:t>只有</a:t>
            </a:r>
            <a:r>
              <a:rPr lang="zh-CN" altLang="en-US" sz="2400" b="1" dirty="0">
                <a:solidFill>
                  <a:srgbClr val="404040"/>
                </a:solidFill>
                <a:latin typeface="楷体" panose="02010609060101010101" pitchFamily="49" charset="-122"/>
                <a:ea typeface="楷体" panose="02010609060101010101" pitchFamily="49" charset="-122"/>
              </a:rPr>
              <a:t>法定的法律规范才能设定行政许可</a:t>
            </a:r>
            <a:endParaRPr lang="en-US" altLang="zh-CN" sz="2400" b="1" dirty="0">
              <a:solidFill>
                <a:srgbClr val="404040"/>
              </a:solidFill>
              <a:latin typeface="楷体" panose="02010609060101010101" pitchFamily="49" charset="-122"/>
              <a:ea typeface="楷体" panose="02010609060101010101" pitchFamily="49" charset="-122"/>
            </a:endParaRPr>
          </a:p>
          <a:p>
            <a:pPr marL="342900" indent="-342900" defTabSz="457200">
              <a:lnSpc>
                <a:spcPct val="80000"/>
              </a:lnSpc>
              <a:spcBef>
                <a:spcPts val="1000"/>
              </a:spcBef>
              <a:buClr>
                <a:schemeClr val="accent1"/>
              </a:buClr>
              <a:buSzPct val="80000"/>
              <a:buFont typeface="Wingdings 3" panose="05040102010807070707" pitchFamily="18" charset="2"/>
              <a:buChar char=""/>
            </a:pPr>
            <a:r>
              <a:rPr lang="en-US" altLang="zh-CN" sz="2400" b="1" dirty="0">
                <a:solidFill>
                  <a:srgbClr val="404040"/>
                </a:solidFill>
                <a:latin typeface="楷体" panose="02010609060101010101" pitchFamily="49" charset="-122"/>
                <a:ea typeface="楷体" panose="02010609060101010101" pitchFamily="49" charset="-122"/>
              </a:rPr>
              <a:t>   </a:t>
            </a:r>
            <a:r>
              <a:rPr lang="zh-CN" altLang="en-US" sz="2400" b="1" dirty="0">
                <a:solidFill>
                  <a:srgbClr val="404040"/>
                </a:solidFill>
                <a:latin typeface="楷体" panose="02010609060101010101" pitchFamily="49" charset="-122"/>
                <a:ea typeface="楷体" panose="02010609060101010101" pitchFamily="49" charset="-122"/>
              </a:rPr>
              <a:t>国务院部门规章不得设定行政许可</a:t>
            </a:r>
            <a:endParaRPr lang="en-US" altLang="zh-CN" sz="2400" b="1" dirty="0">
              <a:solidFill>
                <a:srgbClr val="404040"/>
              </a:solidFill>
              <a:latin typeface="楷体" panose="02010609060101010101" pitchFamily="49" charset="-122"/>
              <a:ea typeface="楷体" panose="02010609060101010101" pitchFamily="49" charset="-122"/>
            </a:endParaRPr>
          </a:p>
          <a:p>
            <a:pPr marL="342900" indent="-342900" defTabSz="457200">
              <a:lnSpc>
                <a:spcPct val="80000"/>
              </a:lnSpc>
              <a:spcBef>
                <a:spcPts val="1000"/>
              </a:spcBef>
              <a:buClr>
                <a:schemeClr val="accent1"/>
              </a:buClr>
              <a:buSzPct val="80000"/>
              <a:buFont typeface="Wingdings 3" panose="05040102010807070707" pitchFamily="18" charset="2"/>
              <a:buChar char=""/>
            </a:pPr>
            <a:r>
              <a:rPr lang="en-US" altLang="zh-CN" sz="2400" b="1" dirty="0">
                <a:solidFill>
                  <a:srgbClr val="404040"/>
                </a:solidFill>
                <a:latin typeface="楷体" panose="02010609060101010101" pitchFamily="49" charset="-122"/>
                <a:ea typeface="楷体" panose="02010609060101010101" pitchFamily="49" charset="-122"/>
              </a:rPr>
              <a:t>   </a:t>
            </a:r>
            <a:r>
              <a:rPr lang="zh-CN" altLang="en-US" sz="2400" b="1" dirty="0">
                <a:solidFill>
                  <a:srgbClr val="404040"/>
                </a:solidFill>
                <a:latin typeface="楷体" panose="02010609060101010101" pitchFamily="49" charset="-122"/>
                <a:ea typeface="楷体" panose="02010609060101010101" pitchFamily="49" charset="-122"/>
              </a:rPr>
              <a:t>省、自治区、直辖市人民政府规章可以设定临时性行政许可。必要时，国务院可以采用发布决定的方式设定行政许可。</a:t>
            </a:r>
          </a:p>
          <a:p>
            <a:pPr marL="342900" indent="-342900" defTabSz="457200">
              <a:lnSpc>
                <a:spcPct val="80000"/>
              </a:lnSpc>
              <a:spcBef>
                <a:spcPts val="1000"/>
              </a:spcBef>
              <a:buClr>
                <a:schemeClr val="accent1"/>
              </a:buClr>
              <a:buSzPct val="80000"/>
              <a:buFont typeface="Wingdings 3" panose="05040102010807070707" pitchFamily="18" charset="2"/>
              <a:buChar char=""/>
            </a:pPr>
            <a:endParaRPr lang="zh-CN" altLang="en-US" sz="2400" b="1" dirty="0">
              <a:solidFill>
                <a:srgbClr val="404040"/>
              </a:solidFill>
              <a:latin typeface="楷体" panose="02010609060101010101" pitchFamily="49" charset="-122"/>
              <a:ea typeface="楷体" panose="02010609060101010101" pitchFamily="49" charset="-122"/>
            </a:endParaRPr>
          </a:p>
          <a:p>
            <a:pPr marL="342900" indent="-342900" defTabSz="457200">
              <a:lnSpc>
                <a:spcPct val="80000"/>
              </a:lnSpc>
              <a:spcBef>
                <a:spcPts val="1000"/>
              </a:spcBef>
              <a:buClr>
                <a:schemeClr val="accent1"/>
              </a:buClr>
              <a:buSzPct val="80000"/>
              <a:buFont typeface="Wingdings" panose="05000000000000000000" pitchFamily="2" charset="2"/>
            </a:pPr>
            <a:r>
              <a:rPr lang="zh-CN" altLang="en-US" sz="2400" b="1" dirty="0">
                <a:solidFill>
                  <a:srgbClr val="404040"/>
                </a:solidFill>
                <a:latin typeface="楷体" panose="02010609060101010101" pitchFamily="49" charset="-122"/>
                <a:ea typeface="楷体" panose="02010609060101010101" pitchFamily="49" charset="-122"/>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769938" y="971550"/>
            <a:ext cx="6343650"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6867"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19</a:t>
            </a:fld>
            <a:endParaRPr lang="en-US" altLang="zh-CN" sz="2800" dirty="0">
              <a:solidFill>
                <a:schemeClr val="bg1"/>
              </a:solidFill>
              <a:latin typeface="Century Gothic" panose="020B0502020202020204" pitchFamily="34" charset="0"/>
            </a:endParaRPr>
          </a:p>
        </p:txBody>
      </p:sp>
      <p:grpSp>
        <p:nvGrpSpPr>
          <p:cNvPr id="36868" name="Group 4"/>
          <p:cNvGrpSpPr/>
          <p:nvPr/>
        </p:nvGrpSpPr>
        <p:grpSpPr>
          <a:xfrm>
            <a:off x="1287463" y="2492375"/>
            <a:ext cx="6391275" cy="3567113"/>
            <a:chOff x="0" y="0"/>
            <a:chExt cx="10063" cy="5619"/>
          </a:xfrm>
        </p:grpSpPr>
        <p:sp>
          <p:nvSpPr>
            <p:cNvPr id="6" name="Rectangle 5"/>
            <p:cNvSpPr>
              <a:spLocks noChangeArrowheads="1"/>
            </p:cNvSpPr>
            <p:nvPr/>
          </p:nvSpPr>
          <p:spPr bwMode="auto">
            <a:xfrm>
              <a:off x="792" y="145"/>
              <a:ext cx="6764" cy="1295"/>
            </a:xfrm>
            <a:prstGeom prst="rect">
              <a:avLst/>
            </a:prstGeom>
            <a:noFill/>
            <a:ln>
              <a:noFill/>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ko-KR"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rPr>
                <a:t>正式设定依据：</a:t>
              </a:r>
            </a:p>
            <a:p>
              <a:pPr marL="0" marR="0" lvl="0" indent="0" algn="l" defTabSz="914400" rtl="0" eaLnBrk="0" fontAlgn="base" latinLnBrk="0" hangingPunct="0">
                <a:lnSpc>
                  <a:spcPct val="100000"/>
                </a:lnSpc>
                <a:spcBef>
                  <a:spcPct val="0"/>
                </a:spcBef>
                <a:spcAft>
                  <a:spcPct val="0"/>
                </a:spcAft>
                <a:buClrTx/>
                <a:buSzTx/>
                <a:buFontTx/>
                <a:buNone/>
                <a:defRPr/>
              </a:pPr>
              <a:r>
                <a:rPr kumimoji="0" lang="ko-KR" sz="2400" b="1" i="0" u="none" strike="noStrike" kern="1200" cap="none" spc="0" normalizeH="0" baseline="0" noProof="0" dirty="0">
                  <a:ln>
                    <a:noFill/>
                  </a:ln>
                  <a:solidFill>
                    <a:schemeClr val="tx2"/>
                  </a:solidFill>
                  <a:effectLst/>
                  <a:uLnTx/>
                  <a:uFillTx/>
                  <a:latin typeface="仿宋_GB2312" pitchFamily="49" charset="-122"/>
                  <a:ea typeface="仿宋_GB2312" pitchFamily="49" charset="-122"/>
                  <a:cs typeface="+mn-cs"/>
                  <a:sym typeface="Arial" panose="020B0604020202020204" pitchFamily="34" charset="0"/>
                </a:rPr>
                <a:t>法律、行政法规、地方性法规</a:t>
              </a:r>
            </a:p>
          </p:txBody>
        </p:sp>
        <p:sp>
          <p:nvSpPr>
            <p:cNvPr id="7" name="Rectangle 6"/>
            <p:cNvSpPr>
              <a:spLocks noChangeArrowheads="1"/>
            </p:cNvSpPr>
            <p:nvPr/>
          </p:nvSpPr>
          <p:spPr bwMode="auto">
            <a:xfrm>
              <a:off x="792" y="1618"/>
              <a:ext cx="8253" cy="1293"/>
            </a:xfrm>
            <a:prstGeom prst="rect">
              <a:avLst/>
            </a:prstGeom>
            <a:noFill/>
            <a:ln>
              <a:noFill/>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ko-KR"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rPr>
                <a:t>临时设定依据：</a:t>
              </a:r>
            </a:p>
            <a:p>
              <a:pPr marL="0" marR="0" lvl="0" indent="0" algn="l" defTabSz="914400" rtl="0" eaLnBrk="0" fontAlgn="base" latinLnBrk="0" hangingPunct="0">
                <a:lnSpc>
                  <a:spcPct val="100000"/>
                </a:lnSpc>
                <a:spcBef>
                  <a:spcPct val="0"/>
                </a:spcBef>
                <a:spcAft>
                  <a:spcPct val="0"/>
                </a:spcAft>
                <a:buClrTx/>
                <a:buSzTx/>
                <a:buFontTx/>
                <a:buNone/>
                <a:defRPr/>
              </a:pPr>
              <a:r>
                <a:rPr kumimoji="0" lang="ko-KR" sz="2400" b="1" i="0" u="none" strike="noStrike" kern="1200" cap="none" spc="0" normalizeH="0" baseline="0" noProof="0" dirty="0">
                  <a:ln>
                    <a:noFill/>
                  </a:ln>
                  <a:solidFill>
                    <a:schemeClr val="tx2"/>
                  </a:solidFill>
                  <a:effectLst/>
                  <a:uLnTx/>
                  <a:uFillTx/>
                  <a:latin typeface="仿宋_GB2312" pitchFamily="49" charset="-122"/>
                  <a:ea typeface="仿宋_GB2312" pitchFamily="49" charset="-122"/>
                  <a:cs typeface="+mn-cs"/>
                  <a:sym typeface="Arial" panose="020B0604020202020204" pitchFamily="34" charset="0"/>
                </a:rPr>
                <a:t>国务院决定、省级地方人民政府规章</a:t>
              </a:r>
            </a:p>
          </p:txBody>
        </p:sp>
        <p:sp>
          <p:nvSpPr>
            <p:cNvPr id="8" name="Rectangle 7"/>
            <p:cNvSpPr>
              <a:spLocks noChangeArrowheads="1"/>
            </p:cNvSpPr>
            <p:nvPr/>
          </p:nvSpPr>
          <p:spPr bwMode="auto">
            <a:xfrm>
              <a:off x="792" y="3176"/>
              <a:ext cx="9271" cy="2443"/>
            </a:xfrm>
            <a:prstGeom prst="rect">
              <a:avLst/>
            </a:prstGeom>
            <a:noFill/>
            <a:ln>
              <a:noFill/>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ko-KR"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rPr>
                <a:t>不得设定的规范性文件：</a:t>
              </a:r>
            </a:p>
            <a:p>
              <a:pPr marL="0" marR="0" lvl="0" indent="0" algn="l" defTabSz="914400" rtl="0" eaLnBrk="0" fontAlgn="base" latinLnBrk="0" hangingPunct="0">
                <a:lnSpc>
                  <a:spcPct val="100000"/>
                </a:lnSpc>
                <a:spcBef>
                  <a:spcPct val="0"/>
                </a:spcBef>
                <a:spcAft>
                  <a:spcPct val="0"/>
                </a:spcAft>
                <a:buClr>
                  <a:schemeClr val="tx2"/>
                </a:buClr>
                <a:buSzTx/>
                <a:buFont typeface="Wingdings" panose="05000000000000000000" pitchFamily="2" charset="2"/>
                <a:buChar char="ü"/>
                <a:defRPr/>
              </a:pPr>
              <a:r>
                <a:rPr kumimoji="0" lang="ko-KR"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 </a:t>
              </a:r>
              <a:r>
                <a:rPr kumimoji="0" lang="ko-KR" sz="2400" b="1" i="0" u="none" strike="noStrike" kern="1200" cap="none" spc="0" normalizeH="0" baseline="0" noProof="0" dirty="0">
                  <a:ln>
                    <a:noFill/>
                  </a:ln>
                  <a:solidFill>
                    <a:schemeClr val="tx2"/>
                  </a:solidFill>
                  <a:effectLst/>
                  <a:uLnTx/>
                  <a:uFillTx/>
                  <a:latin typeface="仿宋_GB2312" pitchFamily="49" charset="-122"/>
                  <a:ea typeface="仿宋_GB2312" pitchFamily="49" charset="-122"/>
                  <a:cs typeface="+mn-cs"/>
                  <a:sym typeface="Arial" panose="020B0604020202020204" pitchFamily="34" charset="0"/>
                </a:rPr>
                <a:t>国务院部门规章</a:t>
              </a:r>
            </a:p>
            <a:p>
              <a:pPr marL="0" marR="0" lvl="0" indent="0" algn="l" defTabSz="914400" rtl="0" eaLnBrk="0" fontAlgn="base" latinLnBrk="0" hangingPunct="0">
                <a:lnSpc>
                  <a:spcPct val="100000"/>
                </a:lnSpc>
                <a:spcBef>
                  <a:spcPct val="0"/>
                </a:spcBef>
                <a:spcAft>
                  <a:spcPct val="0"/>
                </a:spcAft>
                <a:buClr>
                  <a:schemeClr val="tx2"/>
                </a:buClr>
                <a:buSzTx/>
                <a:buFont typeface="Wingdings" panose="05000000000000000000" pitchFamily="2" charset="2"/>
                <a:buChar char="ü"/>
                <a:defRPr/>
              </a:pPr>
              <a:r>
                <a:rPr kumimoji="0" lang="ko-KR"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 </a:t>
              </a:r>
              <a:r>
                <a:rPr kumimoji="0" lang="ko-KR" sz="2400" b="1" i="0" u="none" strike="noStrike" kern="1200" cap="none" spc="0" normalizeH="0" baseline="0" noProof="0" dirty="0">
                  <a:ln>
                    <a:noFill/>
                  </a:ln>
                  <a:solidFill>
                    <a:schemeClr val="tx2"/>
                  </a:solidFill>
                  <a:effectLst/>
                  <a:uLnTx/>
                  <a:uFillTx/>
                  <a:latin typeface="仿宋_GB2312" pitchFamily="49" charset="-122"/>
                  <a:ea typeface="仿宋_GB2312" pitchFamily="49" charset="-122"/>
                  <a:cs typeface="+mn-cs"/>
                  <a:sym typeface="Arial" panose="020B0604020202020204" pitchFamily="34" charset="0"/>
                </a:rPr>
                <a:t>依法不享有规章制定权的地方人民政府</a:t>
              </a:r>
            </a:p>
            <a:p>
              <a:pPr marL="0" marR="0" lvl="0" indent="0" algn="l" defTabSz="914400" rtl="0" eaLnBrk="0" fontAlgn="base" latinLnBrk="0" hangingPunct="0">
                <a:lnSpc>
                  <a:spcPct val="100000"/>
                </a:lnSpc>
                <a:spcBef>
                  <a:spcPct val="0"/>
                </a:spcBef>
                <a:spcAft>
                  <a:spcPct val="0"/>
                </a:spcAft>
                <a:buClr>
                  <a:schemeClr val="tx2"/>
                </a:buClr>
                <a:buSzTx/>
                <a:buFont typeface="Wingdings" panose="05000000000000000000" pitchFamily="2" charset="2"/>
                <a:buChar char="ü"/>
                <a:defRPr/>
              </a:pPr>
              <a:r>
                <a:rPr kumimoji="0" lang="ko-KR"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 </a:t>
              </a:r>
              <a:r>
                <a:rPr kumimoji="0" lang="ko-KR" sz="2400" b="1" i="0" u="none" strike="noStrike" kern="1200" cap="none" spc="0" normalizeH="0" baseline="0" noProof="0" dirty="0">
                  <a:ln>
                    <a:noFill/>
                  </a:ln>
                  <a:solidFill>
                    <a:schemeClr val="tx2"/>
                  </a:solidFill>
                  <a:effectLst/>
                  <a:uLnTx/>
                  <a:uFillTx/>
                  <a:latin typeface="仿宋_GB2312" pitchFamily="49" charset="-122"/>
                  <a:ea typeface="仿宋_GB2312" pitchFamily="49" charset="-122"/>
                  <a:cs typeface="+mn-cs"/>
                  <a:sym typeface="Arial" panose="020B0604020202020204" pitchFamily="34" charset="0"/>
                </a:rPr>
                <a:t>其他机关制定的规范性文件</a:t>
              </a:r>
            </a:p>
          </p:txBody>
        </p:sp>
        <p:grpSp>
          <p:nvGrpSpPr>
            <p:cNvPr id="36872" name="Group 8"/>
            <p:cNvGrpSpPr/>
            <p:nvPr/>
          </p:nvGrpSpPr>
          <p:grpSpPr>
            <a:xfrm>
              <a:off x="0" y="0"/>
              <a:ext cx="795" cy="4650"/>
              <a:chOff x="0" y="0"/>
              <a:chExt cx="318" cy="1860"/>
            </a:xfrm>
          </p:grpSpPr>
          <p:sp>
            <p:nvSpPr>
              <p:cNvPr id="36873" name="Line 9"/>
              <p:cNvSpPr/>
              <p:nvPr/>
            </p:nvSpPr>
            <p:spPr>
              <a:xfrm>
                <a:off x="0" y="0"/>
                <a:ext cx="0" cy="1860"/>
              </a:xfrm>
              <a:prstGeom prst="line">
                <a:avLst/>
              </a:prstGeom>
              <a:ln w="25400" cap="flat" cmpd="sng">
                <a:solidFill>
                  <a:schemeClr val="tx1"/>
                </a:solidFill>
                <a:prstDash val="solid"/>
                <a:headEnd type="oval" w="sm" len="sm"/>
                <a:tailEnd type="none" w="med" len="med"/>
              </a:ln>
            </p:spPr>
          </p:sp>
          <p:sp>
            <p:nvSpPr>
              <p:cNvPr id="36874" name="Line 10"/>
              <p:cNvSpPr/>
              <p:nvPr/>
            </p:nvSpPr>
            <p:spPr>
              <a:xfrm>
                <a:off x="0" y="317"/>
                <a:ext cx="318" cy="0"/>
              </a:xfrm>
              <a:prstGeom prst="line">
                <a:avLst/>
              </a:prstGeom>
              <a:ln w="25400" cap="flat" cmpd="sng">
                <a:solidFill>
                  <a:schemeClr val="tx1"/>
                </a:solidFill>
                <a:prstDash val="solid"/>
                <a:headEnd type="oval" w="sm" len="sm"/>
                <a:tailEnd type="stealth" w="med" len="lg"/>
              </a:ln>
            </p:spPr>
          </p:sp>
          <p:sp>
            <p:nvSpPr>
              <p:cNvPr id="36875" name="Line 11"/>
              <p:cNvSpPr/>
              <p:nvPr/>
            </p:nvSpPr>
            <p:spPr>
              <a:xfrm>
                <a:off x="0" y="907"/>
                <a:ext cx="318" cy="0"/>
              </a:xfrm>
              <a:prstGeom prst="line">
                <a:avLst/>
              </a:prstGeom>
              <a:ln w="25400" cap="flat" cmpd="sng">
                <a:solidFill>
                  <a:schemeClr val="tx1"/>
                </a:solidFill>
                <a:prstDash val="solid"/>
                <a:headEnd type="oval" w="sm" len="sm"/>
                <a:tailEnd type="stealth" w="med" len="lg"/>
              </a:ln>
            </p:spPr>
          </p:sp>
          <p:sp>
            <p:nvSpPr>
              <p:cNvPr id="36876" name="Line 12"/>
              <p:cNvSpPr/>
              <p:nvPr/>
            </p:nvSpPr>
            <p:spPr>
              <a:xfrm>
                <a:off x="0" y="1860"/>
                <a:ext cx="318" cy="0"/>
              </a:xfrm>
              <a:prstGeom prst="line">
                <a:avLst/>
              </a:prstGeom>
              <a:ln w="25400" cap="flat" cmpd="sng">
                <a:solidFill>
                  <a:schemeClr val="tx1"/>
                </a:solidFill>
                <a:prstDash val="solid"/>
                <a:headEnd type="oval" w="sm" len="sm"/>
                <a:tailEnd type="stealth" w="med" len="lg"/>
              </a:ln>
            </p:spPr>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8435" name="内容占位符 2"/>
          <p:cNvSpPr>
            <a:spLocks noGrp="1"/>
          </p:cNvSpPr>
          <p:nvPr>
            <p:ph idx="1"/>
          </p:nvPr>
        </p:nvSpPr>
        <p:spPr>
          <a:xfrm>
            <a:off x="836613" y="2492375"/>
            <a:ext cx="7237412" cy="3530600"/>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（一）行政许可的概念</a:t>
            </a:r>
          </a:p>
          <a:p>
            <a:r>
              <a:rPr lang="ko-KR" altLang="en-US" sz="2400" b="1" dirty="0">
                <a:latin typeface="楷体" panose="02010609060101010101" pitchFamily="49" charset="-122"/>
                <a:ea typeface="仿宋_GB2312" pitchFamily="49" charset="-122"/>
              </a:rPr>
              <a:t>  </a:t>
            </a:r>
            <a:r>
              <a:rPr lang="zh-CN" altLang="en-US" sz="2400" b="1" dirty="0">
                <a:latin typeface="楷体" panose="02010609060101010101" pitchFamily="49" charset="-122"/>
                <a:ea typeface="楷体" panose="02010609060101010101" pitchFamily="49" charset="-122"/>
              </a:rPr>
              <a:t>行政许可是指在法律</a:t>
            </a:r>
            <a:r>
              <a:rPr lang="zh-CN" altLang="en-US" sz="2400" b="1" dirty="0">
                <a:solidFill>
                  <a:srgbClr val="CC0099"/>
                </a:solidFill>
                <a:latin typeface="楷体" panose="02010609060101010101" pitchFamily="49" charset="-122"/>
                <a:ea typeface="楷体" panose="02010609060101010101" pitchFamily="49" charset="-122"/>
              </a:rPr>
              <a:t>一般禁止</a:t>
            </a:r>
            <a:r>
              <a:rPr lang="zh-CN" altLang="en-US" sz="2400" b="1" dirty="0">
                <a:latin typeface="楷体" panose="02010609060101010101" pitchFamily="49" charset="-122"/>
                <a:ea typeface="楷体" panose="02010609060101010101" pitchFamily="49" charset="-122"/>
              </a:rPr>
              <a:t>的情况下，行政主体根据相对人的申请，通过颁发许可证或者执照等形式，依法赋予特定的相对人从事某种活动的资格或者权利的行政行为。</a:t>
            </a:r>
          </a:p>
          <a:p>
            <a:r>
              <a:rPr lang="zh-CN" altLang="en-US" sz="2400" b="1" dirty="0">
                <a:latin typeface="楷体" panose="02010609060101010101" pitchFamily="49" charset="-122"/>
                <a:ea typeface="楷体" panose="02010609060101010101" pitchFamily="49" charset="-122"/>
              </a:rPr>
              <a:t>   《行政许可法》第2条规定：“本法所称行政许可，是指行政机关根据公民、法人或者其他组织的申请，经依法审查，准予其从事特定活动的行为。”</a:t>
            </a:r>
          </a:p>
          <a:p>
            <a:endParaRPr lang="zh-CN" altLang="en-US" sz="2400" dirty="0">
              <a:latin typeface="楷体" panose="02010609060101010101" pitchFamily="49" charset="-122"/>
              <a:ea typeface="楷体" panose="02010609060101010101" pitchFamily="49" charset="-122"/>
            </a:endParaRPr>
          </a:p>
        </p:txBody>
      </p:sp>
      <p:sp>
        <p:nvSpPr>
          <p:cNvPr id="184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7891" name="内容占位符 2"/>
          <p:cNvSpPr>
            <a:spLocks noGrp="1"/>
          </p:cNvSpPr>
          <p:nvPr>
            <p:ph idx="1"/>
          </p:nvPr>
        </p:nvSpPr>
        <p:spPr>
          <a:xfrm>
            <a:off x="250825" y="2492375"/>
            <a:ext cx="8218488" cy="3530600"/>
          </a:xfrm>
          <a:ln/>
        </p:spPr>
        <p:txBody>
          <a:bodyPr vert="horz" wrap="square" lIns="91440" tIns="45720" rIns="91440" bIns="45720" anchor="t" anchorCtr="0"/>
          <a:lstStyle/>
          <a:p>
            <a:r>
              <a:rPr lang="zh-CN" altLang="en-US" sz="2400" b="1" dirty="0">
                <a:solidFill>
                  <a:srgbClr val="6666FF"/>
                </a:solidFill>
                <a:latin typeface="楷体" panose="02010609060101010101" pitchFamily="49" charset="-122"/>
                <a:ea typeface="楷体" panose="02010609060101010101" pitchFamily="49" charset="-122"/>
              </a:rPr>
              <a:t>（</a:t>
            </a:r>
            <a:r>
              <a:rPr lang="en-US" altLang="zh-CN" sz="2400" b="1" dirty="0">
                <a:solidFill>
                  <a:srgbClr val="6666FF"/>
                </a:solidFill>
                <a:latin typeface="楷体" panose="02010609060101010101" pitchFamily="49" charset="-122"/>
                <a:ea typeface="楷体" panose="02010609060101010101" pitchFamily="49" charset="-122"/>
              </a:rPr>
              <a:t>2</a:t>
            </a:r>
            <a:r>
              <a:rPr lang="zh-CN" altLang="en-US" sz="2400" b="1" dirty="0">
                <a:solidFill>
                  <a:srgbClr val="6666FF"/>
                </a:solidFill>
                <a:latin typeface="楷体" panose="02010609060101010101" pitchFamily="49" charset="-122"/>
                <a:ea typeface="楷体" panose="02010609060101010101" pitchFamily="49" charset="-122"/>
              </a:rPr>
              <a:t>）事项法定——第12、13条</a:t>
            </a:r>
          </a:p>
          <a:p>
            <a:r>
              <a:rPr lang="zh-CN" altLang="en-US" sz="2400" b="1" dirty="0">
                <a:latin typeface="楷体" panose="02010609060101010101" pitchFamily="49" charset="-122"/>
                <a:ea typeface="楷体" panose="02010609060101010101" pitchFamily="49" charset="-122"/>
              </a:rPr>
              <a:t>《行政许可法》第12条：“下列事项</a:t>
            </a:r>
            <a:r>
              <a:rPr lang="zh-CN" altLang="en-US" sz="2400" b="1" dirty="0">
                <a:solidFill>
                  <a:srgbClr val="FF0000"/>
                </a:solidFill>
                <a:latin typeface="楷体" panose="02010609060101010101" pitchFamily="49" charset="-122"/>
                <a:ea typeface="楷体" panose="02010609060101010101" pitchFamily="49" charset="-122"/>
              </a:rPr>
              <a:t>可以设定</a:t>
            </a:r>
            <a:r>
              <a:rPr lang="zh-CN" altLang="en-US" sz="2400" b="1" dirty="0">
                <a:latin typeface="楷体" panose="02010609060101010101" pitchFamily="49" charset="-122"/>
                <a:ea typeface="楷体" panose="02010609060101010101" pitchFamily="49" charset="-122"/>
              </a:rPr>
              <a:t>行政许可：</a:t>
            </a:r>
          </a:p>
          <a:p>
            <a:r>
              <a:rPr lang="zh-CN" altLang="en-US" sz="2400" b="1" dirty="0">
                <a:latin typeface="楷体" panose="02010609060101010101" pitchFamily="49" charset="-122"/>
                <a:ea typeface="楷体" panose="02010609060101010101" pitchFamily="49" charset="-122"/>
              </a:rPr>
              <a:t>　　（一）直接涉及</a:t>
            </a:r>
            <a:r>
              <a:rPr lang="zh-CN" altLang="en-US" sz="2400" b="1" dirty="0">
                <a:solidFill>
                  <a:srgbClr val="FF0000"/>
                </a:solidFill>
                <a:latin typeface="楷体" panose="02010609060101010101" pitchFamily="49" charset="-122"/>
                <a:ea typeface="楷体" panose="02010609060101010101" pitchFamily="49" charset="-122"/>
              </a:rPr>
              <a:t>国家安全</a:t>
            </a:r>
            <a:r>
              <a:rPr lang="zh-CN" altLang="en-US" sz="2400" b="1" dirty="0">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公共安全</a:t>
            </a:r>
            <a:r>
              <a:rPr lang="zh-CN" altLang="en-US" sz="2400" b="1" dirty="0">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经济宏观调控</a:t>
            </a:r>
            <a:r>
              <a:rPr lang="zh-CN" altLang="en-US" sz="2400" b="1" dirty="0">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生态环境保护</a:t>
            </a:r>
            <a:r>
              <a:rPr lang="zh-CN" altLang="en-US" sz="2400" b="1" dirty="0">
                <a:latin typeface="楷体" panose="02010609060101010101" pitchFamily="49" charset="-122"/>
                <a:ea typeface="楷体" panose="02010609060101010101" pitchFamily="49" charset="-122"/>
              </a:rPr>
              <a:t>以及</a:t>
            </a:r>
            <a:r>
              <a:rPr lang="zh-CN" altLang="en-US" sz="2400" b="1" dirty="0">
                <a:solidFill>
                  <a:srgbClr val="FF0000"/>
                </a:solidFill>
                <a:latin typeface="楷体" panose="02010609060101010101" pitchFamily="49" charset="-122"/>
                <a:ea typeface="楷体" panose="02010609060101010101" pitchFamily="49" charset="-122"/>
              </a:rPr>
              <a:t>直接关系人身健康、生命财产安全</a:t>
            </a:r>
            <a:r>
              <a:rPr lang="zh-CN" altLang="en-US" sz="2400" b="1" dirty="0">
                <a:latin typeface="楷体" panose="02010609060101010101" pitchFamily="49" charset="-122"/>
                <a:ea typeface="楷体" panose="02010609060101010101" pitchFamily="49" charset="-122"/>
              </a:rPr>
              <a:t>等特定活动，需要按照法定条件予以批准的事项；</a:t>
            </a:r>
          </a:p>
          <a:p>
            <a:r>
              <a:rPr lang="zh-CN" altLang="en-US" sz="2400" b="1" dirty="0">
                <a:latin typeface="楷体" panose="02010609060101010101" pitchFamily="49" charset="-122"/>
                <a:ea typeface="楷体" panose="02010609060101010101" pitchFamily="49" charset="-122"/>
              </a:rPr>
              <a:t>    （二）</a:t>
            </a:r>
            <a:r>
              <a:rPr lang="zh-CN" altLang="en-US" sz="2400" b="1" dirty="0">
                <a:solidFill>
                  <a:srgbClr val="FF0000"/>
                </a:solidFill>
                <a:latin typeface="楷体" panose="02010609060101010101" pitchFamily="49" charset="-122"/>
                <a:ea typeface="楷体" panose="02010609060101010101" pitchFamily="49" charset="-122"/>
              </a:rPr>
              <a:t>有限自然资源开发利用</a:t>
            </a:r>
            <a:r>
              <a:rPr lang="zh-CN" altLang="en-US" sz="2400" b="1" dirty="0">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公共资源配置</a:t>
            </a:r>
            <a:r>
              <a:rPr lang="zh-CN" altLang="en-US" sz="2400" b="1" dirty="0">
                <a:latin typeface="楷体" panose="02010609060101010101" pitchFamily="49" charset="-122"/>
                <a:ea typeface="楷体" panose="02010609060101010101" pitchFamily="49" charset="-122"/>
              </a:rPr>
              <a:t>以及</a:t>
            </a:r>
            <a:r>
              <a:rPr lang="zh-CN" altLang="en-US" sz="2400" b="1" dirty="0">
                <a:solidFill>
                  <a:srgbClr val="FF0000"/>
                </a:solidFill>
                <a:latin typeface="楷体" panose="02010609060101010101" pitchFamily="49" charset="-122"/>
                <a:ea typeface="楷体" panose="02010609060101010101" pitchFamily="49" charset="-122"/>
              </a:rPr>
              <a:t>直接关系公共利益的特定行业的市场准入</a:t>
            </a:r>
            <a:r>
              <a:rPr lang="zh-CN" altLang="en-US" sz="2400" b="1" dirty="0">
                <a:latin typeface="楷体" panose="02010609060101010101" pitchFamily="49" charset="-122"/>
                <a:ea typeface="楷体" panose="02010609060101010101" pitchFamily="49" charset="-122"/>
              </a:rPr>
              <a:t>等，需要赋予特定权利的事项；</a:t>
            </a:r>
          </a:p>
          <a:p>
            <a:endParaRPr lang="zh-CN" altLang="en-US" sz="2400" b="1"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378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8915" name="内容占位符 2"/>
          <p:cNvSpPr>
            <a:spLocks noGrp="1"/>
          </p:cNvSpPr>
          <p:nvPr>
            <p:ph idx="1"/>
          </p:nvPr>
        </p:nvSpPr>
        <p:spPr>
          <a:xfrm>
            <a:off x="539750" y="2420938"/>
            <a:ext cx="7812088" cy="3530600"/>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　（三）提供公众服务并且</a:t>
            </a:r>
            <a:r>
              <a:rPr lang="zh-CN" altLang="en-US" sz="2400" b="1" dirty="0">
                <a:solidFill>
                  <a:srgbClr val="FF0000"/>
                </a:solidFill>
                <a:latin typeface="楷体" panose="02010609060101010101" pitchFamily="49" charset="-122"/>
                <a:ea typeface="楷体" panose="02010609060101010101" pitchFamily="49" charset="-122"/>
              </a:rPr>
              <a:t>直接关系公共利益的职业、行业</a:t>
            </a:r>
            <a:r>
              <a:rPr lang="zh-CN" altLang="en-US" sz="2400" b="1" dirty="0">
                <a:latin typeface="楷体" panose="02010609060101010101" pitchFamily="49" charset="-122"/>
                <a:ea typeface="楷体" panose="02010609060101010101" pitchFamily="49" charset="-122"/>
              </a:rPr>
              <a:t>，需要确定具备</a:t>
            </a:r>
            <a:r>
              <a:rPr lang="zh-CN" altLang="en-US" sz="2400" b="1" dirty="0">
                <a:solidFill>
                  <a:srgbClr val="FF0000"/>
                </a:solidFill>
                <a:latin typeface="楷体" panose="02010609060101010101" pitchFamily="49" charset="-122"/>
                <a:ea typeface="楷体" panose="02010609060101010101" pitchFamily="49" charset="-122"/>
              </a:rPr>
              <a:t>特殊信誉、特殊条件或者特殊技能等资格、资质</a:t>
            </a:r>
            <a:r>
              <a:rPr lang="zh-CN" altLang="en-US" sz="2400" b="1" dirty="0">
                <a:latin typeface="楷体" panose="02010609060101010101" pitchFamily="49" charset="-122"/>
                <a:ea typeface="楷体" panose="02010609060101010101" pitchFamily="49" charset="-122"/>
              </a:rPr>
              <a:t>的事项；</a:t>
            </a:r>
          </a:p>
          <a:p>
            <a:r>
              <a:rPr lang="zh-CN" altLang="en-US" sz="2400" b="1" dirty="0">
                <a:latin typeface="楷体" panose="02010609060101010101" pitchFamily="49" charset="-122"/>
                <a:ea typeface="楷体" panose="02010609060101010101" pitchFamily="49" charset="-122"/>
              </a:rPr>
              <a:t>　（四）</a:t>
            </a:r>
            <a:r>
              <a:rPr lang="zh-CN" altLang="en-US" sz="2400" b="1" dirty="0">
                <a:solidFill>
                  <a:srgbClr val="FF0000"/>
                </a:solidFill>
                <a:latin typeface="楷体" panose="02010609060101010101" pitchFamily="49" charset="-122"/>
                <a:ea typeface="楷体" panose="02010609060101010101" pitchFamily="49" charset="-122"/>
              </a:rPr>
              <a:t>直接关系公共安全、人身健康、生命财产安全</a:t>
            </a:r>
            <a:r>
              <a:rPr lang="zh-CN" altLang="en-US" sz="2400" b="1" dirty="0">
                <a:latin typeface="楷体" panose="02010609060101010101" pitchFamily="49" charset="-122"/>
                <a:ea typeface="楷体" panose="02010609060101010101" pitchFamily="49" charset="-122"/>
              </a:rPr>
              <a:t>的重要</a:t>
            </a:r>
            <a:r>
              <a:rPr lang="zh-CN" altLang="en-US" sz="2400" b="1" dirty="0">
                <a:solidFill>
                  <a:srgbClr val="FF0000"/>
                </a:solidFill>
                <a:latin typeface="楷体" panose="02010609060101010101" pitchFamily="49" charset="-122"/>
                <a:ea typeface="楷体" panose="02010609060101010101" pitchFamily="49" charset="-122"/>
              </a:rPr>
              <a:t>设备、设施、产品、物品</a:t>
            </a:r>
            <a:r>
              <a:rPr lang="zh-CN" altLang="en-US" sz="2400" b="1" dirty="0">
                <a:latin typeface="楷体" panose="02010609060101010101" pitchFamily="49" charset="-122"/>
                <a:ea typeface="楷体" panose="02010609060101010101" pitchFamily="49" charset="-122"/>
              </a:rPr>
              <a:t>，需要按照技术标准、技术规范，通过检验、检测、检疫等方式进行审定的事项；</a:t>
            </a:r>
          </a:p>
          <a:p>
            <a:r>
              <a:rPr lang="zh-CN" altLang="en-US" sz="2400" b="1" dirty="0">
                <a:latin typeface="楷体" panose="02010609060101010101" pitchFamily="49" charset="-122"/>
                <a:ea typeface="楷体" panose="02010609060101010101" pitchFamily="49" charset="-122"/>
              </a:rPr>
              <a:t>  （五）</a:t>
            </a:r>
            <a:r>
              <a:rPr lang="zh-CN" altLang="en-US" sz="2400" b="1" dirty="0">
                <a:solidFill>
                  <a:srgbClr val="FF0000"/>
                </a:solidFill>
                <a:latin typeface="楷体" panose="02010609060101010101" pitchFamily="49" charset="-122"/>
                <a:ea typeface="楷体" panose="02010609060101010101" pitchFamily="49" charset="-122"/>
              </a:rPr>
              <a:t>企业或者其他组织的设立</a:t>
            </a:r>
            <a:r>
              <a:rPr lang="zh-CN" altLang="en-US" sz="2400" b="1" dirty="0">
                <a:latin typeface="楷体" panose="02010609060101010101" pitchFamily="49" charset="-122"/>
                <a:ea typeface="楷体" panose="02010609060101010101" pitchFamily="49" charset="-122"/>
              </a:rPr>
              <a:t>等，需要确定主体资格的事项；</a:t>
            </a:r>
          </a:p>
          <a:p>
            <a:r>
              <a:rPr lang="zh-CN" altLang="en-US" sz="2400" b="1" dirty="0">
                <a:latin typeface="楷体" panose="02010609060101010101" pitchFamily="49" charset="-122"/>
                <a:ea typeface="楷体" panose="02010609060101010101" pitchFamily="49" charset="-122"/>
              </a:rPr>
              <a:t>　（六）法律、行政法规规定可以设定行政许可的其他事项。　　　</a:t>
            </a:r>
          </a:p>
          <a:p>
            <a:endParaRPr lang="zh-CN" altLang="en-US" sz="2400" dirty="0">
              <a:latin typeface="楷体" panose="02010609060101010101" pitchFamily="49" charset="-122"/>
              <a:ea typeface="楷体" panose="02010609060101010101" pitchFamily="49" charset="-122"/>
            </a:endParaRPr>
          </a:p>
        </p:txBody>
      </p:sp>
      <p:sp>
        <p:nvSpPr>
          <p:cNvPr id="389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9939" name="内容占位符 2"/>
          <p:cNvSpPr>
            <a:spLocks noGrp="1"/>
          </p:cNvSpPr>
          <p:nvPr>
            <p:ph idx="1"/>
          </p:nvPr>
        </p:nvSpPr>
        <p:spPr>
          <a:xfrm>
            <a:off x="250825" y="2636838"/>
            <a:ext cx="7958138" cy="3530600"/>
          </a:xfrm>
          <a:ln/>
        </p:spPr>
        <p:txBody>
          <a:bodyPr vert="horz" wrap="square" lIns="91440" tIns="45720" rIns="91440" bIns="45720" anchor="t" anchorCtr="0"/>
          <a:lstStyle/>
          <a:p>
            <a:pPr>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     第13条 ：“本法第十二条所列事项，通过下列方式能够予以规范的，</a:t>
            </a:r>
            <a:r>
              <a:rPr lang="zh-CN" altLang="en-US" sz="2400" b="1" dirty="0">
                <a:solidFill>
                  <a:srgbClr val="FF0000"/>
                </a:solidFill>
                <a:latin typeface="楷体" panose="02010609060101010101" pitchFamily="49" charset="-122"/>
                <a:ea typeface="楷体" panose="02010609060101010101" pitchFamily="49" charset="-122"/>
              </a:rPr>
              <a:t>可以不设</a:t>
            </a:r>
            <a:r>
              <a:rPr lang="zh-CN" altLang="en-US" sz="2400" b="1" dirty="0">
                <a:latin typeface="楷体" panose="02010609060101010101" pitchFamily="49" charset="-122"/>
                <a:ea typeface="楷体" panose="02010609060101010101" pitchFamily="49" charset="-122"/>
              </a:rPr>
              <a:t>行政许可：</a:t>
            </a:r>
          </a:p>
          <a:p>
            <a:pPr>
              <a:buFont typeface="Wingdings 3" panose="05040102010807070707" pitchFamily="18" charset="2"/>
              <a:buChar char="•"/>
            </a:pPr>
            <a:r>
              <a:rPr lang="zh-CN" altLang="en-US" sz="2400" b="1" dirty="0">
                <a:latin typeface="楷体" panose="02010609060101010101" pitchFamily="49" charset="-122"/>
                <a:ea typeface="楷体" panose="02010609060101010101" pitchFamily="49" charset="-122"/>
              </a:rPr>
              <a:t>　　（一）公民、法人或者其他组织能够</a:t>
            </a:r>
            <a:r>
              <a:rPr lang="zh-CN" altLang="en-US" sz="2400" b="1" dirty="0">
                <a:solidFill>
                  <a:srgbClr val="FF0000"/>
                </a:solidFill>
                <a:latin typeface="楷体" panose="02010609060101010101" pitchFamily="49" charset="-122"/>
                <a:ea typeface="楷体" panose="02010609060101010101" pitchFamily="49" charset="-122"/>
              </a:rPr>
              <a:t>自主决定</a:t>
            </a:r>
            <a:r>
              <a:rPr lang="zh-CN" altLang="en-US" sz="2400" b="1" dirty="0">
                <a:latin typeface="楷体" panose="02010609060101010101" pitchFamily="49" charset="-122"/>
                <a:ea typeface="楷体" panose="02010609060101010101" pitchFamily="49" charset="-122"/>
              </a:rPr>
              <a:t>的；</a:t>
            </a:r>
          </a:p>
          <a:p>
            <a:pPr>
              <a:buFont typeface="Wingdings 3" panose="05040102010807070707" pitchFamily="18" charset="2"/>
              <a:buChar char="•"/>
            </a:pPr>
            <a:r>
              <a:rPr lang="zh-CN" altLang="en-US" sz="2400" b="1" dirty="0">
                <a:latin typeface="楷体" panose="02010609060101010101" pitchFamily="49" charset="-122"/>
                <a:ea typeface="楷体" panose="02010609060101010101" pitchFamily="49" charset="-122"/>
              </a:rPr>
              <a:t>　　（二）</a:t>
            </a:r>
            <a:r>
              <a:rPr lang="zh-CN" altLang="en-US" sz="2400" b="1" dirty="0">
                <a:solidFill>
                  <a:srgbClr val="FF0000"/>
                </a:solidFill>
                <a:latin typeface="楷体" panose="02010609060101010101" pitchFamily="49" charset="-122"/>
                <a:ea typeface="楷体" panose="02010609060101010101" pitchFamily="49" charset="-122"/>
              </a:rPr>
              <a:t>市场竞争机制</a:t>
            </a:r>
            <a:r>
              <a:rPr lang="zh-CN" altLang="en-US" sz="2400" b="1" dirty="0">
                <a:latin typeface="楷体" panose="02010609060101010101" pitchFamily="49" charset="-122"/>
                <a:ea typeface="楷体" panose="02010609060101010101" pitchFamily="49" charset="-122"/>
              </a:rPr>
              <a:t>能够有效调节的；</a:t>
            </a:r>
          </a:p>
          <a:p>
            <a:pPr>
              <a:buFont typeface="Wingdings 3" panose="05040102010807070707" pitchFamily="18" charset="2"/>
              <a:buChar char="•"/>
            </a:pPr>
            <a:r>
              <a:rPr lang="zh-CN" altLang="en-US" sz="2400" b="1" dirty="0">
                <a:latin typeface="楷体" panose="02010609060101010101" pitchFamily="49" charset="-122"/>
                <a:ea typeface="楷体" panose="02010609060101010101" pitchFamily="49" charset="-122"/>
              </a:rPr>
              <a:t>　　（三）行业组织或者中介机构能够</a:t>
            </a:r>
            <a:r>
              <a:rPr lang="zh-CN" altLang="en-US" sz="2400" b="1" dirty="0">
                <a:solidFill>
                  <a:srgbClr val="FF0000"/>
                </a:solidFill>
                <a:latin typeface="楷体" panose="02010609060101010101" pitchFamily="49" charset="-122"/>
                <a:ea typeface="楷体" panose="02010609060101010101" pitchFamily="49" charset="-122"/>
              </a:rPr>
              <a:t>自律</a:t>
            </a:r>
            <a:r>
              <a:rPr lang="zh-CN" altLang="en-US" sz="2400" b="1" dirty="0">
                <a:latin typeface="楷体" panose="02010609060101010101" pitchFamily="49" charset="-122"/>
                <a:ea typeface="楷体" panose="02010609060101010101" pitchFamily="49" charset="-122"/>
              </a:rPr>
              <a:t>管理的；</a:t>
            </a:r>
          </a:p>
          <a:p>
            <a:pPr>
              <a:buFont typeface="Wingdings 3" panose="05040102010807070707" pitchFamily="18" charset="2"/>
              <a:buChar char="•"/>
            </a:pPr>
            <a:r>
              <a:rPr lang="zh-CN" altLang="en-US" sz="2400" b="1" dirty="0">
                <a:latin typeface="楷体" panose="02010609060101010101" pitchFamily="49" charset="-122"/>
                <a:ea typeface="楷体" panose="02010609060101010101" pitchFamily="49" charset="-122"/>
              </a:rPr>
              <a:t>　　（四）行政机关采用</a:t>
            </a:r>
            <a:r>
              <a:rPr lang="zh-CN" altLang="en-US" sz="2400" b="1" dirty="0">
                <a:solidFill>
                  <a:srgbClr val="FF0000"/>
                </a:solidFill>
                <a:latin typeface="楷体" panose="02010609060101010101" pitchFamily="49" charset="-122"/>
                <a:ea typeface="楷体" panose="02010609060101010101" pitchFamily="49" charset="-122"/>
              </a:rPr>
              <a:t>事后</a:t>
            </a:r>
            <a:r>
              <a:rPr lang="zh-CN" altLang="en-US" sz="2400" b="1" dirty="0">
                <a:latin typeface="楷体" panose="02010609060101010101" pitchFamily="49" charset="-122"/>
                <a:ea typeface="楷体" panose="02010609060101010101" pitchFamily="49" charset="-122"/>
              </a:rPr>
              <a:t>监督等其他行政管理方式能够解决的。”</a:t>
            </a:r>
          </a:p>
          <a:p>
            <a:pPr>
              <a:buFont typeface="Wingdings 3" panose="05040102010807070707" pitchFamily="18" charset="2"/>
              <a:buChar char="•"/>
            </a:pPr>
            <a:endParaRPr lang="zh-CN" altLang="en-US" sz="2400" b="1" dirty="0">
              <a:latin typeface="楷体" panose="02010609060101010101" pitchFamily="49" charset="-122"/>
              <a:ea typeface="楷体" panose="02010609060101010101" pitchFamily="49" charset="-122"/>
            </a:endParaRPr>
          </a:p>
          <a:p>
            <a:pPr>
              <a:buFont typeface="Wingdings 3" panose="05040102010807070707" pitchFamily="18" charset="2"/>
              <a:buChar char="•"/>
            </a:pPr>
            <a:endParaRPr lang="zh-CN" altLang="en-US" sz="2400" dirty="0">
              <a:latin typeface="楷体" panose="02010609060101010101" pitchFamily="49" charset="-122"/>
              <a:ea typeface="楷体" panose="02010609060101010101" pitchFamily="49" charset="-122"/>
            </a:endParaRPr>
          </a:p>
        </p:txBody>
      </p:sp>
      <p:sp>
        <p:nvSpPr>
          <p:cNvPr id="3994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0963" name="内容占位符 2"/>
          <p:cNvSpPr>
            <a:spLocks noGrp="1"/>
          </p:cNvSpPr>
          <p:nvPr>
            <p:ph idx="1"/>
          </p:nvPr>
        </p:nvSpPr>
        <p:spPr>
          <a:xfrm>
            <a:off x="728663" y="2276475"/>
            <a:ext cx="7740650" cy="3530600"/>
          </a:xfrm>
          <a:ln/>
        </p:spPr>
        <p:txBody>
          <a:bodyPr vert="horz" wrap="square" lIns="91440" tIns="45720" rIns="91440" bIns="45720" anchor="t" anchorCtr="0"/>
          <a:lstStyle/>
          <a:p>
            <a:r>
              <a:rPr lang="en-US" altLang="zh-CN" sz="2400" b="1" dirty="0">
                <a:solidFill>
                  <a:srgbClr val="00B0F0"/>
                </a:solidFill>
                <a:latin typeface="楷体" panose="02010609060101010101" pitchFamily="49" charset="-122"/>
                <a:ea typeface="楷体" panose="02010609060101010101" pitchFamily="49" charset="-122"/>
              </a:rPr>
              <a:t>2</a:t>
            </a:r>
            <a:r>
              <a:rPr lang="zh-CN" altLang="en-US" sz="2400" b="1" dirty="0">
                <a:solidFill>
                  <a:srgbClr val="00B0F0"/>
                </a:solidFill>
                <a:latin typeface="楷体" panose="02010609060101010101" pitchFamily="49" charset="-122"/>
                <a:ea typeface="楷体" panose="02010609060101010101" pitchFamily="49" charset="-122"/>
              </a:rPr>
              <a:t>、行政许可设定的适度原则</a:t>
            </a:r>
          </a:p>
          <a:p>
            <a:r>
              <a:rPr lang="zh-CN" altLang="en-US" sz="2400" b="1" dirty="0">
                <a:latin typeface="楷体" panose="02010609060101010101" pitchFamily="49" charset="-122"/>
                <a:ea typeface="楷体" panose="02010609060101010101" pitchFamily="49" charset="-122"/>
              </a:rPr>
              <a:t>    </a:t>
            </a:r>
          </a:p>
          <a:p>
            <a:r>
              <a:rPr lang="zh-CN" altLang="en-US" sz="2400" b="1" dirty="0">
                <a:latin typeface="楷体" panose="02010609060101010101" pitchFamily="49" charset="-122"/>
                <a:ea typeface="楷体" panose="02010609060101010101" pitchFamily="49" charset="-122"/>
              </a:rPr>
              <a:t>    政府不“越位”</a:t>
            </a:r>
          </a:p>
          <a:p>
            <a:r>
              <a:rPr lang="zh-CN" altLang="en-US" sz="2400" b="1" dirty="0">
                <a:latin typeface="楷体" panose="02010609060101010101" pitchFamily="49" charset="-122"/>
                <a:ea typeface="楷体" panose="02010609060101010101" pitchFamily="49" charset="-122"/>
              </a:rPr>
              <a:t>    政府不“缺位”</a:t>
            </a:r>
          </a:p>
          <a:p>
            <a:r>
              <a:rPr lang="zh-CN" altLang="en-US" sz="2400" b="1" dirty="0">
                <a:latin typeface="楷体" panose="02010609060101010101" pitchFamily="49" charset="-122"/>
                <a:ea typeface="楷体" panose="02010609060101010101" pitchFamily="49" charset="-122"/>
              </a:rPr>
              <a:t>    政府不“扰民”</a:t>
            </a:r>
          </a:p>
          <a:p>
            <a:r>
              <a:rPr lang="zh-CN" altLang="en-US" sz="2400" b="1" dirty="0">
                <a:latin typeface="楷体" panose="02010609060101010101" pitchFamily="49" charset="-122"/>
                <a:ea typeface="楷体" panose="02010609060101010101" pitchFamily="49" charset="-122"/>
              </a:rPr>
              <a:t>    </a:t>
            </a:r>
          </a:p>
          <a:p>
            <a:r>
              <a:rPr lang="zh-CN" altLang="en-US" sz="2400" b="1" dirty="0">
                <a:latin typeface="楷体" panose="02010609060101010101" pitchFamily="49" charset="-122"/>
                <a:ea typeface="楷体" panose="02010609060101010101" pitchFamily="49" charset="-122"/>
              </a:rPr>
              <a:t>    《行政许可法》第11条：“设定行政许可，应当遵循经济和社会发展规律，有利于发挥公民、法人或者其他组织的积极性、主动性，维护公共利益和社会秩序，促进经济、社会和生态环境协调发展。”</a:t>
            </a:r>
          </a:p>
          <a:p>
            <a:endParaRPr lang="zh-CN" altLang="en-US" sz="2400" b="1"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4096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23</a:t>
            </a:fld>
            <a:endParaRPr lang="en-US" altLang="zh-CN" sz="2800" dirty="0">
              <a:solidFill>
                <a:schemeClr val="bg1"/>
              </a:solidFill>
              <a:latin typeface="Century Gothic" panose="020B0502020202020204" pitchFamily="34" charset="0"/>
            </a:endParaRPr>
          </a:p>
        </p:txBody>
      </p:sp>
      <p:pic>
        <p:nvPicPr>
          <p:cNvPr id="40965" name="图片 4"/>
          <p:cNvPicPr>
            <a:picLocks noChangeAspect="1"/>
          </p:cNvPicPr>
          <p:nvPr/>
        </p:nvPicPr>
        <p:blipFill>
          <a:blip r:embed="rId2"/>
          <a:stretch>
            <a:fillRect/>
          </a:stretch>
        </p:blipFill>
        <p:spPr>
          <a:xfrm>
            <a:off x="5292725" y="2276475"/>
            <a:ext cx="3273425" cy="253682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1987" name="内容占位符 2"/>
          <p:cNvSpPr>
            <a:spLocks noGrp="1"/>
          </p:cNvSpPr>
          <p:nvPr>
            <p:ph idx="1"/>
          </p:nvPr>
        </p:nvSpPr>
        <p:spPr>
          <a:xfrm>
            <a:off x="863600" y="2489200"/>
            <a:ext cx="6815138" cy="3530600"/>
          </a:xfrm>
          <a:ln/>
        </p:spPr>
        <p:txBody>
          <a:bodyPr vert="horz" wrap="square" lIns="91440" tIns="45720" rIns="91440" bIns="45720" anchor="t" anchorCtr="0"/>
          <a:lstStyle/>
          <a:p>
            <a:r>
              <a:rPr lang="en-US" altLang="zh-CN" sz="2400" b="1" dirty="0">
                <a:solidFill>
                  <a:srgbClr val="00B0F0"/>
                </a:solidFill>
                <a:latin typeface="楷体" panose="02010609060101010101" pitchFamily="49" charset="-122"/>
                <a:ea typeface="楷体" panose="02010609060101010101" pitchFamily="49" charset="-122"/>
              </a:rPr>
              <a:t>3</a:t>
            </a:r>
            <a:r>
              <a:rPr lang="zh-CN" altLang="en-US" sz="2400" b="1" dirty="0">
                <a:solidFill>
                  <a:srgbClr val="00B0F0"/>
                </a:solidFill>
                <a:latin typeface="楷体" panose="02010609060101010101" pitchFamily="49" charset="-122"/>
                <a:ea typeface="楷体" panose="02010609060101010101" pitchFamily="49" charset="-122"/>
              </a:rPr>
              <a:t>、对设定行政许可的程序性制约</a:t>
            </a:r>
          </a:p>
          <a:p>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1</a:t>
            </a:r>
            <a:r>
              <a:rPr lang="zh-CN" altLang="en-US" sz="2400" b="1" dirty="0">
                <a:solidFill>
                  <a:schemeClr val="tx1"/>
                </a:solidFill>
                <a:latin typeface="楷体" panose="02010609060101010101" pitchFamily="49" charset="-122"/>
                <a:ea typeface="楷体" panose="02010609060101010101" pitchFamily="49" charset="-122"/>
              </a:rPr>
              <a:t>）听取意见和说明理由</a:t>
            </a:r>
          </a:p>
          <a:p>
            <a:r>
              <a:rPr lang="zh-CN" altLang="en-US" sz="2400" b="1" dirty="0">
                <a:latin typeface="楷体" panose="02010609060101010101" pitchFamily="49" charset="-122"/>
                <a:ea typeface="楷体" panose="02010609060101010101" pitchFamily="49" charset="-122"/>
              </a:rPr>
              <a:t>    《行政许可法》第19条：“起草法律草案、法规草案和省、自治区、直辖市人民政府规章草案，拟设定行政许可的，起草单位应当采取听证会、论证会等形式听取意见，并向制定机关说明设定该行政许可的必要性、对经济和社会可能产生的影响以及听取和采纳意见的情况。”</a:t>
            </a:r>
          </a:p>
          <a:p>
            <a:endParaRPr lang="zh-CN" altLang="en-US" sz="2400" dirty="0">
              <a:latin typeface="楷体" panose="02010609060101010101" pitchFamily="49" charset="-122"/>
              <a:ea typeface="楷体" panose="02010609060101010101" pitchFamily="49" charset="-122"/>
            </a:endParaRPr>
          </a:p>
        </p:txBody>
      </p:sp>
      <p:sp>
        <p:nvSpPr>
          <p:cNvPr id="419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3011" name="内容占位符 2"/>
          <p:cNvSpPr>
            <a:spLocks noGrp="1"/>
          </p:cNvSpPr>
          <p:nvPr>
            <p:ph idx="1"/>
          </p:nvPr>
        </p:nvSpPr>
        <p:spPr>
          <a:xfrm>
            <a:off x="863600" y="2489200"/>
            <a:ext cx="7605713" cy="3530600"/>
          </a:xfrm>
          <a:ln/>
        </p:spPr>
        <p:txBody>
          <a:bodyPr vert="horz" wrap="square" lIns="91440" tIns="45720" rIns="91440" bIns="45720" anchor="t" anchorCtr="0"/>
          <a:lstStyle/>
          <a:p>
            <a:pPr>
              <a:lnSpc>
                <a:spcPct val="80000"/>
              </a:lnSpc>
            </a:pPr>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）定期评估</a:t>
            </a:r>
          </a:p>
          <a:p>
            <a:pPr>
              <a:lnSpc>
                <a:spcPct val="80000"/>
              </a:lnSpc>
            </a:pPr>
            <a:r>
              <a:rPr lang="zh-CN" altLang="en-US" sz="2400" b="1" dirty="0">
                <a:latin typeface="楷体" panose="02010609060101010101" pitchFamily="49" charset="-122"/>
                <a:ea typeface="楷体" panose="02010609060101010101" pitchFamily="49" charset="-122"/>
              </a:rPr>
              <a:t>    《行政许可法》第20条：“行政许可的设定机关应当定期对其设定的行政许可进行评价；对已设定的行政许可，认为通过本法第十三条所列方式能够解决的，应当对设定该行政许可的规定及时予以修改或者废止。</a:t>
            </a:r>
          </a:p>
          <a:p>
            <a:pPr>
              <a:lnSpc>
                <a:spcPct val="80000"/>
              </a:lnSpc>
            </a:pPr>
            <a:r>
              <a:rPr lang="zh-CN" altLang="en-US" sz="2400" b="1" dirty="0">
                <a:latin typeface="楷体" panose="02010609060101010101" pitchFamily="49" charset="-122"/>
                <a:ea typeface="楷体" panose="02010609060101010101" pitchFamily="49" charset="-122"/>
              </a:rPr>
              <a:t>　　行政许可的实施机关可以对已设定的行政许可的实施情况及存在的必要性适时进行评价，并将意见报告该行政许可的设定机关。</a:t>
            </a:r>
          </a:p>
          <a:p>
            <a:pPr>
              <a:lnSpc>
                <a:spcPct val="80000"/>
              </a:lnSpc>
            </a:pPr>
            <a:r>
              <a:rPr lang="zh-CN" altLang="en-US" sz="2400" b="1" dirty="0">
                <a:latin typeface="楷体" panose="02010609060101010101" pitchFamily="49" charset="-122"/>
                <a:ea typeface="楷体" panose="02010609060101010101" pitchFamily="49" charset="-122"/>
              </a:rPr>
              <a:t>　　公民、法人或者其他组织可以向行政许可的设定机关和实施机关就行政许可的设定和实施提出意见和建议。”</a:t>
            </a:r>
          </a:p>
          <a:p>
            <a:endParaRPr lang="zh-CN" altLang="en-US" sz="2400" dirty="0">
              <a:latin typeface="楷体" panose="02010609060101010101" pitchFamily="49" charset="-122"/>
              <a:ea typeface="楷体" panose="02010609060101010101" pitchFamily="49" charset="-122"/>
            </a:endParaRPr>
          </a:p>
        </p:txBody>
      </p:sp>
      <p:sp>
        <p:nvSpPr>
          <p:cNvPr id="430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26</a:t>
            </a:fld>
            <a:endParaRPr lang="en-US" altLang="zh-CN" sz="2800" dirty="0">
              <a:solidFill>
                <a:schemeClr val="bg1"/>
              </a:solidFill>
              <a:latin typeface="Century Gothic" panose="020B0502020202020204" pitchFamily="34" charset="0"/>
            </a:endParaRPr>
          </a:p>
        </p:txBody>
      </p:sp>
      <p:sp>
        <p:nvSpPr>
          <p:cNvPr id="44035" name="Rectangle 2"/>
          <p:cNvSpPr>
            <a:spLocks noGrp="1"/>
          </p:cNvSpPr>
          <p:nvPr>
            <p:ph type="title"/>
          </p:nvPr>
        </p:nvSpPr>
        <p:spPr>
          <a:xfrm>
            <a:off x="498475" y="1008063"/>
            <a:ext cx="7970838" cy="692150"/>
          </a:xfrm>
          <a:ln/>
        </p:spPr>
        <p:txBody>
          <a:bodyPr vert="horz" wrap="square" lIns="91440" tIns="45720" rIns="91440" bIns="45720" anchor="ctr" anchorCtr="0"/>
          <a:lstStyle/>
          <a:p>
            <a:pPr defTabSz="457200"/>
            <a:endParaRPr lang="zh-CN" altLang="en-US" kern="1200" dirty="0">
              <a:latin typeface="楷体" panose="02010609060101010101" pitchFamily="49" charset="-122"/>
              <a:ea typeface="楷体" panose="02010609060101010101" pitchFamily="49" charset="-122"/>
              <a:cs typeface="+mj-cs"/>
            </a:endParaRPr>
          </a:p>
        </p:txBody>
      </p:sp>
      <p:sp>
        <p:nvSpPr>
          <p:cNvPr id="44036" name="Rectangle 3"/>
          <p:cNvSpPr txBox="1"/>
          <p:nvPr/>
        </p:nvSpPr>
        <p:spPr>
          <a:xfrm>
            <a:off x="498475" y="2205038"/>
            <a:ext cx="8077200" cy="4876800"/>
          </a:xfrm>
          <a:prstGeom prst="rect">
            <a:avLst/>
          </a:prstGeom>
          <a:noFill/>
          <a:ln w="9525">
            <a:noFill/>
          </a:ln>
        </p:spPr>
        <p:txBody>
          <a:bodyPr/>
          <a:lstStyle/>
          <a:p>
            <a:pPr marL="342900" indent="-342900" defTabSz="457200">
              <a:spcBef>
                <a:spcPts val="1000"/>
              </a:spcBef>
              <a:buClr>
                <a:schemeClr val="accent1"/>
              </a:buClr>
              <a:buSzPct val="80000"/>
              <a:buFont typeface="Wingdings 3" panose="05040102010807070707" pitchFamily="18" charset="2"/>
              <a:buChar char=""/>
            </a:pPr>
            <a:r>
              <a:rPr lang="zh-CN" altLang="en-US" sz="2400" b="1" dirty="0">
                <a:solidFill>
                  <a:srgbClr val="CC0099"/>
                </a:solidFill>
                <a:latin typeface="楷体" panose="02010609060101010101" pitchFamily="49" charset="-122"/>
                <a:ea typeface="楷体" panose="02010609060101010101" pitchFamily="49" charset="-122"/>
              </a:rPr>
              <a:t>（八）行政许可的实施</a:t>
            </a:r>
            <a:endParaRPr lang="en-US" altLang="zh-CN" sz="2400" b="1" dirty="0">
              <a:solidFill>
                <a:srgbClr val="CC0099"/>
              </a:solidFill>
              <a:latin typeface="楷体" panose="02010609060101010101" pitchFamily="49" charset="-122"/>
              <a:ea typeface="楷体" panose="02010609060101010101" pitchFamily="49" charset="-122"/>
            </a:endParaRPr>
          </a:p>
          <a:p>
            <a:pPr marL="342900" indent="-342900" defTabSz="457200">
              <a:spcBef>
                <a:spcPts val="1000"/>
              </a:spcBef>
              <a:buClr>
                <a:schemeClr val="accent1"/>
              </a:buClr>
              <a:buSzPct val="80000"/>
              <a:buFont typeface="Wingdings 3" panose="05040102010807070707" pitchFamily="18" charset="2"/>
              <a:buChar char=""/>
            </a:pPr>
            <a:r>
              <a:rPr lang="en-US" altLang="zh-CN" sz="2400" b="1" dirty="0">
                <a:solidFill>
                  <a:srgbClr val="00B0F0"/>
                </a:solidFill>
                <a:latin typeface="楷体" panose="02010609060101010101" pitchFamily="49" charset="-122"/>
                <a:ea typeface="楷体" panose="02010609060101010101" pitchFamily="49" charset="-122"/>
              </a:rPr>
              <a:t>1</a:t>
            </a:r>
            <a:r>
              <a:rPr lang="zh-CN" altLang="en-US" sz="2400" b="1" dirty="0">
                <a:solidFill>
                  <a:srgbClr val="00B0F0"/>
                </a:solidFill>
                <a:latin typeface="楷体" panose="02010609060101010101" pitchFamily="49" charset="-122"/>
                <a:ea typeface="楷体" panose="02010609060101010101" pitchFamily="49" charset="-122"/>
              </a:rPr>
              <a:t>、行政许可的实施主体</a:t>
            </a:r>
          </a:p>
          <a:p>
            <a:pPr marL="342900" indent="-342900" defTabSz="457200">
              <a:spcBef>
                <a:spcPts val="1000"/>
              </a:spcBef>
              <a:buClr>
                <a:schemeClr val="accent1"/>
              </a:buClr>
              <a:buSzPct val="80000"/>
              <a:buFont typeface="Wingdings 3" panose="05040102010807070707" pitchFamily="18" charset="2"/>
              <a:buChar char=""/>
            </a:pPr>
            <a:r>
              <a:rPr lang="zh-CN" altLang="en-US" sz="2400" b="1" dirty="0">
                <a:solidFill>
                  <a:srgbClr val="6666FF"/>
                </a:solidFill>
                <a:latin typeface="楷体" panose="02010609060101010101" pitchFamily="49" charset="-122"/>
                <a:ea typeface="楷体" panose="02010609060101010101" pitchFamily="49" charset="-122"/>
              </a:rPr>
              <a:t>（</a:t>
            </a:r>
            <a:r>
              <a:rPr lang="en-US" altLang="zh-CN" sz="2400" b="1" dirty="0">
                <a:solidFill>
                  <a:srgbClr val="6666FF"/>
                </a:solidFill>
                <a:latin typeface="楷体" panose="02010609060101010101" pitchFamily="49" charset="-122"/>
                <a:ea typeface="楷体" panose="02010609060101010101" pitchFamily="49" charset="-122"/>
              </a:rPr>
              <a:t>1</a:t>
            </a:r>
            <a:r>
              <a:rPr lang="zh-CN" altLang="en-US" sz="2400" b="1" dirty="0">
                <a:solidFill>
                  <a:srgbClr val="6666FF"/>
                </a:solidFill>
                <a:latin typeface="楷体" panose="02010609060101010101" pitchFamily="49" charset="-122"/>
                <a:ea typeface="楷体" panose="02010609060101010101" pitchFamily="49" charset="-122"/>
              </a:rPr>
              <a:t>）行政机关</a:t>
            </a:r>
          </a:p>
          <a:p>
            <a:pPr marL="342900" indent="-342900" defTabSz="457200">
              <a:spcBef>
                <a:spcPts val="1000"/>
              </a:spcBef>
              <a:buClr>
                <a:schemeClr val="accent1"/>
              </a:buClr>
              <a:buSzPct val="80000"/>
              <a:buFont typeface="Wingdings 3" panose="05040102010807070707" pitchFamily="18" charset="2"/>
              <a:buChar char=""/>
            </a:pPr>
            <a:r>
              <a:rPr lang="zh-CN" altLang="en-US" sz="2400" b="1" dirty="0">
                <a:solidFill>
                  <a:srgbClr val="404040"/>
                </a:solidFill>
                <a:latin typeface="楷体" panose="02010609060101010101" pitchFamily="49" charset="-122"/>
                <a:ea typeface="楷体" panose="02010609060101010101" pitchFamily="49" charset="-122"/>
              </a:rPr>
              <a:t>1）遵守事务管辖的规定</a:t>
            </a:r>
          </a:p>
          <a:p>
            <a:pPr marL="342900" indent="-342900" defTabSz="457200">
              <a:spcBef>
                <a:spcPts val="1000"/>
              </a:spcBef>
              <a:buClr>
                <a:schemeClr val="accent1"/>
              </a:buClr>
              <a:buSzPct val="80000"/>
              <a:buFont typeface="Wingdings 3" panose="05040102010807070707" pitchFamily="18" charset="2"/>
              <a:buChar char=""/>
            </a:pPr>
            <a:r>
              <a:rPr lang="zh-CN" altLang="en-US" sz="2400" b="1" dirty="0">
                <a:solidFill>
                  <a:srgbClr val="404040"/>
                </a:solidFill>
                <a:latin typeface="楷体" panose="02010609060101010101" pitchFamily="49" charset="-122"/>
                <a:ea typeface="楷体" panose="02010609060101010101" pitchFamily="49" charset="-122"/>
              </a:rPr>
              <a:t>2）遵守地域管辖的规定</a:t>
            </a:r>
          </a:p>
          <a:p>
            <a:pPr marL="342900" indent="-342900" defTabSz="457200">
              <a:spcBef>
                <a:spcPts val="1000"/>
              </a:spcBef>
              <a:buClr>
                <a:schemeClr val="accent1"/>
              </a:buClr>
              <a:buSzPct val="80000"/>
              <a:buFont typeface="Wingdings 3" panose="05040102010807070707" pitchFamily="18" charset="2"/>
              <a:buChar char=""/>
            </a:pPr>
            <a:r>
              <a:rPr lang="zh-CN" altLang="en-US" sz="2400" b="1" dirty="0">
                <a:solidFill>
                  <a:srgbClr val="404040"/>
                </a:solidFill>
                <a:latin typeface="楷体" panose="02010609060101010101" pitchFamily="49" charset="-122"/>
                <a:ea typeface="楷体" panose="02010609060101010101" pitchFamily="49" charset="-122"/>
              </a:rPr>
              <a:t>3）遵守级别管辖的规定</a:t>
            </a:r>
          </a:p>
          <a:p>
            <a:pPr marL="342900" indent="-342900" defTabSz="457200">
              <a:spcBef>
                <a:spcPts val="1000"/>
              </a:spcBef>
              <a:buClr>
                <a:schemeClr val="accent1"/>
              </a:buClr>
              <a:buSzPct val="80000"/>
              <a:buFont typeface="Wingdings 3" panose="05040102010807070707" pitchFamily="18" charset="2"/>
              <a:buChar char=""/>
            </a:pPr>
            <a:r>
              <a:rPr lang="zh-CN" altLang="en-US" sz="2400" b="1" dirty="0">
                <a:solidFill>
                  <a:srgbClr val="6666FF"/>
                </a:solidFill>
                <a:latin typeface="楷体" panose="02010609060101010101" pitchFamily="49" charset="-122"/>
                <a:ea typeface="楷体" panose="02010609060101010101" pitchFamily="49" charset="-122"/>
              </a:rPr>
              <a:t>（</a:t>
            </a:r>
            <a:r>
              <a:rPr lang="en-US" altLang="zh-CN" sz="2400" b="1" dirty="0">
                <a:solidFill>
                  <a:srgbClr val="6666FF"/>
                </a:solidFill>
                <a:latin typeface="楷体" panose="02010609060101010101" pitchFamily="49" charset="-122"/>
                <a:ea typeface="楷体" panose="02010609060101010101" pitchFamily="49" charset="-122"/>
              </a:rPr>
              <a:t>2</a:t>
            </a:r>
            <a:r>
              <a:rPr lang="zh-CN" altLang="en-US" sz="2400" b="1" dirty="0">
                <a:solidFill>
                  <a:srgbClr val="6666FF"/>
                </a:solidFill>
                <a:latin typeface="楷体" panose="02010609060101010101" pitchFamily="49" charset="-122"/>
                <a:ea typeface="楷体" panose="02010609060101010101" pitchFamily="49" charset="-122"/>
              </a:rPr>
              <a:t>）法律、法规授权的组织</a:t>
            </a:r>
          </a:p>
          <a:p>
            <a:pPr marL="342900" indent="-342900" defTabSz="457200">
              <a:spcBef>
                <a:spcPts val="1000"/>
              </a:spcBef>
              <a:buClr>
                <a:schemeClr val="accent1"/>
              </a:buClr>
              <a:buSzPct val="80000"/>
              <a:buFont typeface="Wingdings 3" panose="05040102010807070707" pitchFamily="18" charset="2"/>
              <a:buChar char=""/>
            </a:pPr>
            <a:r>
              <a:rPr lang="zh-CN" altLang="en-US" sz="2400" b="1" dirty="0">
                <a:solidFill>
                  <a:srgbClr val="404040"/>
                </a:solidFill>
                <a:latin typeface="楷体" panose="02010609060101010101" pitchFamily="49" charset="-122"/>
                <a:ea typeface="楷体" panose="02010609060101010101" pitchFamily="49" charset="-122"/>
              </a:rPr>
              <a:t>    《行政许可法》第23条：“法律、法规授权的具有管理公共事务职能的组织，在法定授权范围内，以自己的名义实施行政许可。被授权的组织适用本法有关行政机关的规定。”</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5059" name="内容占位符 2"/>
          <p:cNvSpPr>
            <a:spLocks noGrp="1"/>
          </p:cNvSpPr>
          <p:nvPr>
            <p:ph idx="1"/>
          </p:nvPr>
        </p:nvSpPr>
        <p:spPr>
          <a:xfrm>
            <a:off x="539750" y="2349500"/>
            <a:ext cx="7927975" cy="3602038"/>
          </a:xfrm>
          <a:ln/>
        </p:spPr>
        <p:txBody>
          <a:bodyPr vert="horz" wrap="square" lIns="91440" tIns="45720" rIns="91440" bIns="45720" anchor="t" anchorCtr="0"/>
          <a:lstStyle/>
          <a:p>
            <a:r>
              <a:rPr lang="zh-CN" altLang="en-US" sz="2400" b="1" dirty="0">
                <a:solidFill>
                  <a:srgbClr val="6666FF"/>
                </a:solidFill>
                <a:latin typeface="楷体" panose="02010609060101010101" pitchFamily="49" charset="-122"/>
                <a:ea typeface="楷体" panose="02010609060101010101" pitchFamily="49" charset="-122"/>
              </a:rPr>
              <a:t>（</a:t>
            </a:r>
            <a:r>
              <a:rPr lang="en-US" altLang="zh-CN" sz="2400" b="1" dirty="0">
                <a:solidFill>
                  <a:srgbClr val="6666FF"/>
                </a:solidFill>
                <a:latin typeface="楷体" panose="02010609060101010101" pitchFamily="49" charset="-122"/>
                <a:ea typeface="楷体" panose="02010609060101010101" pitchFamily="49" charset="-122"/>
              </a:rPr>
              <a:t>3</a:t>
            </a:r>
            <a:r>
              <a:rPr lang="zh-CN" altLang="en-US" sz="2400" b="1" dirty="0">
                <a:solidFill>
                  <a:srgbClr val="6666FF"/>
                </a:solidFill>
                <a:latin typeface="楷体" panose="02010609060101010101" pitchFamily="49" charset="-122"/>
                <a:ea typeface="楷体" panose="02010609060101010101" pitchFamily="49" charset="-122"/>
              </a:rPr>
              <a:t>）受委托实施行政许可的行政机关、组织</a:t>
            </a:r>
          </a:p>
          <a:p>
            <a:r>
              <a:rPr lang="zh-CN" altLang="en-US" sz="2400" b="1" dirty="0">
                <a:latin typeface="楷体" panose="02010609060101010101" pitchFamily="49" charset="-122"/>
                <a:ea typeface="楷体" panose="02010609060101010101" pitchFamily="49" charset="-122"/>
              </a:rPr>
              <a:t>　　《行政许可法》第24条：“行政机关在其法定职权范围内，依照法律、法规、规章的规定，可以委托其他行政机关实施行政许可。委托机关应当将受委托行政机关和受委托实施行政许可的内容予以公告。</a:t>
            </a:r>
          </a:p>
          <a:p>
            <a:r>
              <a:rPr lang="zh-CN" altLang="en-US" sz="2400" b="1" dirty="0">
                <a:latin typeface="楷体" panose="02010609060101010101" pitchFamily="49" charset="-122"/>
                <a:ea typeface="楷体" panose="02010609060101010101" pitchFamily="49" charset="-122"/>
              </a:rPr>
              <a:t>　　委托行政机关对受委托行政机关实施行政许可的行为应当负责监督，并对该行为的后果承担法律责任。</a:t>
            </a:r>
          </a:p>
          <a:p>
            <a:r>
              <a:rPr lang="zh-CN" altLang="en-US" sz="2400" b="1" dirty="0">
                <a:latin typeface="楷体" panose="02010609060101010101" pitchFamily="49" charset="-122"/>
                <a:ea typeface="楷体" panose="02010609060101010101" pitchFamily="49" charset="-122"/>
              </a:rPr>
              <a:t>　　受委托行政机关在委托范围内，以委托行政机关名义实施行政许可；不得再委托其他组织或者个人实施行政许可。”</a:t>
            </a:r>
          </a:p>
          <a:p>
            <a:endParaRPr lang="zh-CN" altLang="en-US" sz="2400" dirty="0">
              <a:latin typeface="楷体" panose="02010609060101010101" pitchFamily="49" charset="-122"/>
              <a:ea typeface="楷体" panose="02010609060101010101" pitchFamily="49" charset="-122"/>
            </a:endParaRPr>
          </a:p>
        </p:txBody>
      </p:sp>
      <p:sp>
        <p:nvSpPr>
          <p:cNvPr id="450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28</a:t>
            </a:fld>
            <a:endParaRPr lang="en-US" altLang="zh-CN" sz="2800" dirty="0">
              <a:solidFill>
                <a:schemeClr val="bg1"/>
              </a:solidFill>
              <a:latin typeface="Century Gothic" panose="020B0502020202020204" pitchFamily="34" charset="0"/>
            </a:endParaRPr>
          </a:p>
        </p:txBody>
      </p:sp>
      <p:sp>
        <p:nvSpPr>
          <p:cNvPr id="46083" name="Rectangle 2"/>
          <p:cNvSpPr>
            <a:spLocks noGrp="1"/>
          </p:cNvSpPr>
          <p:nvPr>
            <p:ph type="title"/>
          </p:nvPr>
        </p:nvSpPr>
        <p:spPr>
          <a:xfrm>
            <a:off x="107950" y="1092200"/>
            <a:ext cx="7970838" cy="692150"/>
          </a:xfrm>
          <a:ln/>
        </p:spPr>
        <p:txBody>
          <a:bodyPr vert="horz" wrap="square" lIns="91440" tIns="45720" rIns="91440" bIns="45720" anchor="ctr" anchorCtr="0"/>
          <a:lstStyle/>
          <a:p>
            <a:pPr defTabSz="457200"/>
            <a:endParaRPr lang="zh-CN" altLang="zh-CN" kern="1200" dirty="0">
              <a:latin typeface="+mj-lt"/>
              <a:ea typeface="宋体" panose="02010600030101010101" pitchFamily="2" charset="-122"/>
              <a:cs typeface="+mj-cs"/>
            </a:endParaRPr>
          </a:p>
        </p:txBody>
      </p:sp>
      <p:sp>
        <p:nvSpPr>
          <p:cNvPr id="46084" name="Rectangle 3"/>
          <p:cNvSpPr txBox="1"/>
          <p:nvPr/>
        </p:nvSpPr>
        <p:spPr>
          <a:xfrm>
            <a:off x="323850" y="2133600"/>
            <a:ext cx="8423275" cy="4826000"/>
          </a:xfrm>
          <a:prstGeom prst="rect">
            <a:avLst/>
          </a:prstGeom>
          <a:noFill/>
          <a:ln w="9525">
            <a:noFill/>
          </a:ln>
        </p:spPr>
        <p:txBody>
          <a:bodyPr/>
          <a:lstStyle/>
          <a:p>
            <a:pPr marL="342900" indent="-342900" defTabSz="457200">
              <a:spcBef>
                <a:spcPts val="1000"/>
              </a:spcBef>
              <a:buClr>
                <a:schemeClr val="accent1"/>
              </a:buClr>
              <a:buSzPct val="80000"/>
              <a:buFont typeface="Wingdings 3" panose="05040102010807070707" pitchFamily="18" charset="2"/>
              <a:buChar char=""/>
            </a:pPr>
            <a:r>
              <a:rPr lang="zh-CN" altLang="en-US" sz="2000" b="1" dirty="0">
                <a:solidFill>
                  <a:srgbClr val="404040"/>
                </a:solidFill>
                <a:latin typeface="楷体" panose="02010609060101010101" pitchFamily="49" charset="-122"/>
                <a:ea typeface="楷体" panose="02010609060101010101" pitchFamily="49" charset="-122"/>
                <a:hlinkClick r:id="rId2" action="ppaction://hlinkfile"/>
              </a:rPr>
              <a:t>相对集中许可权</a:t>
            </a:r>
            <a:r>
              <a:rPr lang="zh-CN" altLang="en-US" sz="2000" b="1" dirty="0">
                <a:solidFill>
                  <a:srgbClr val="404040"/>
                </a:solidFill>
                <a:latin typeface="楷体" panose="02010609060101010101" pitchFamily="49" charset="-122"/>
                <a:ea typeface="楷体" panose="02010609060101010101" pitchFamily="49" charset="-122"/>
              </a:rPr>
              <a:t>——“政府多服务 企业少跑腿”——《行政许可法》第26条</a:t>
            </a:r>
          </a:p>
          <a:p>
            <a:pPr marL="342900" indent="-342900" defTabSz="457200">
              <a:spcBef>
                <a:spcPts val="1000"/>
              </a:spcBef>
              <a:buClr>
                <a:schemeClr val="accent1"/>
              </a:buClr>
              <a:buSzPct val="80000"/>
              <a:buFont typeface="Wingdings 3" panose="05040102010807070707" pitchFamily="18" charset="2"/>
              <a:buChar char=""/>
            </a:pPr>
            <a:r>
              <a:rPr lang="zh-CN" altLang="en-US" b="1" dirty="0">
                <a:solidFill>
                  <a:srgbClr val="404040"/>
                </a:solidFill>
                <a:latin typeface="仿宋_GB2312" pitchFamily="49" charset="-122"/>
                <a:ea typeface="仿宋_GB2312" pitchFamily="49" charset="-122"/>
              </a:rPr>
              <a:t> </a:t>
            </a:r>
            <a:endParaRPr lang="zh-CN" altLang="en-US" sz="2400" b="1" dirty="0">
              <a:solidFill>
                <a:srgbClr val="404040"/>
              </a:solidFill>
              <a:latin typeface="仿宋_GB2312" pitchFamily="49" charset="-122"/>
              <a:ea typeface="仿宋_GB2312" pitchFamily="49" charset="-122"/>
            </a:endParaRPr>
          </a:p>
        </p:txBody>
      </p:sp>
      <p:grpSp>
        <p:nvGrpSpPr>
          <p:cNvPr id="46085" name="Group 4"/>
          <p:cNvGrpSpPr/>
          <p:nvPr/>
        </p:nvGrpSpPr>
        <p:grpSpPr>
          <a:xfrm>
            <a:off x="1979613" y="2781300"/>
            <a:ext cx="4797425" cy="4321175"/>
            <a:chOff x="0" y="0"/>
            <a:chExt cx="7553" cy="6462"/>
          </a:xfrm>
        </p:grpSpPr>
        <p:grpSp>
          <p:nvGrpSpPr>
            <p:cNvPr id="46086" name="Group 5"/>
            <p:cNvGrpSpPr/>
            <p:nvPr/>
          </p:nvGrpSpPr>
          <p:grpSpPr>
            <a:xfrm>
              <a:off x="298" y="0"/>
              <a:ext cx="6742" cy="905"/>
              <a:chOff x="0" y="0"/>
              <a:chExt cx="2697" cy="362"/>
            </a:xfrm>
          </p:grpSpPr>
          <p:sp>
            <p:nvSpPr>
              <p:cNvPr id="21" name="AutoShape 6"/>
              <p:cNvSpPr>
                <a:spLocks noChangeArrowheads="1"/>
              </p:cNvSpPr>
              <p:nvPr/>
            </p:nvSpPr>
            <p:spPr bwMode="auto">
              <a:xfrm rot="5400000">
                <a:off x="1157" y="-1157"/>
                <a:ext cx="362" cy="2676"/>
              </a:xfrm>
              <a:prstGeom prst="flowChartAlternateProcess">
                <a:avLst/>
              </a:prstGeom>
              <a:gradFill rotWithShape="1">
                <a:gsLst>
                  <a:gs pos="0">
                    <a:schemeClr val="tx1"/>
                  </a:gs>
                  <a:gs pos="50000">
                    <a:srgbClr val="33CC33"/>
                  </a:gs>
                  <a:gs pos="100000">
                    <a:schemeClr val="tx1"/>
                  </a:gs>
                </a:gsLst>
                <a:lin ang="18900000" scaled="1"/>
              </a:gradFill>
              <a:ln w="28575" cap="flat" cmpd="sng">
                <a:solidFill>
                  <a:srgbClr val="333399"/>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46100" name="Rectangle 7"/>
              <p:cNvSpPr/>
              <p:nvPr/>
            </p:nvSpPr>
            <p:spPr>
              <a:xfrm>
                <a:off x="24" y="45"/>
                <a:ext cx="2673" cy="288"/>
              </a:xfrm>
              <a:prstGeom prst="rect">
                <a:avLst/>
              </a:prstGeom>
              <a:noFill/>
              <a:ln w="9525">
                <a:noFill/>
              </a:ln>
            </p:spPr>
            <p:txBody>
              <a:bodyPr wrap="none" anchor="ctr" anchorCtr="0">
                <a:spAutoFit/>
              </a:bodyPr>
              <a:lstStyle/>
              <a:p>
                <a:pPr algn="ctr"/>
                <a:r>
                  <a:rPr lang="ko-KR" altLang="zh-CN" sz="2400" b="1" dirty="0">
                    <a:latin typeface="Times New Roman" panose="02020603050405020304" pitchFamily="18" charset="0"/>
                    <a:ea typeface="黑体" panose="02010609060101010101" pitchFamily="49" charset="-122"/>
                  </a:rPr>
                  <a:t>集中办理行政许可的特殊规定 </a:t>
                </a:r>
              </a:p>
            </p:txBody>
          </p:sp>
        </p:grpSp>
        <p:grpSp>
          <p:nvGrpSpPr>
            <p:cNvPr id="46087" name="Group 8"/>
            <p:cNvGrpSpPr/>
            <p:nvPr/>
          </p:nvGrpSpPr>
          <p:grpSpPr>
            <a:xfrm>
              <a:off x="0" y="1700"/>
              <a:ext cx="1133" cy="4763"/>
              <a:chOff x="0" y="0"/>
              <a:chExt cx="453" cy="1905"/>
            </a:xfrm>
          </p:grpSpPr>
          <p:sp>
            <p:nvSpPr>
              <p:cNvPr id="19" name="AutoShape 9"/>
              <p:cNvSpPr>
                <a:spLocks noChangeArrowheads="1"/>
              </p:cNvSpPr>
              <p:nvPr/>
            </p:nvSpPr>
            <p:spPr bwMode="auto">
              <a:xfrm>
                <a:off x="0" y="0"/>
                <a:ext cx="453" cy="1814"/>
              </a:xfrm>
              <a:prstGeom prst="flowChartAlternateProcess">
                <a:avLst/>
              </a:prstGeom>
              <a:gradFill rotWithShape="1">
                <a:gsLst>
                  <a:gs pos="0">
                    <a:schemeClr val="tx1"/>
                  </a:gs>
                  <a:gs pos="50000">
                    <a:srgbClr val="3399FF"/>
                  </a:gs>
                  <a:gs pos="100000">
                    <a:schemeClr val="tx1"/>
                  </a:gs>
                </a:gsLst>
                <a:lin ang="18900000" scaled="1"/>
              </a:gradFill>
              <a:ln w="28575" cap="flat" cmpd="sng">
                <a:solidFill>
                  <a:srgbClr val="333399"/>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46098" name="Text Box 10"/>
              <p:cNvSpPr txBox="1"/>
              <p:nvPr/>
            </p:nvSpPr>
            <p:spPr>
              <a:xfrm>
                <a:off x="62" y="0"/>
                <a:ext cx="346" cy="1905"/>
              </a:xfrm>
              <a:prstGeom prst="rect">
                <a:avLst/>
              </a:prstGeom>
              <a:noFill/>
              <a:ln w="9525">
                <a:noFill/>
              </a:ln>
            </p:spPr>
            <p:txBody>
              <a:bodyPr vert="eaVert">
                <a:spAutoFit/>
              </a:bodyPr>
              <a:lstStyle/>
              <a:p>
                <a:pPr>
                  <a:spcBef>
                    <a:spcPct val="50000"/>
                  </a:spcBef>
                </a:pPr>
                <a:r>
                  <a:rPr lang="ko-KR" altLang="zh-CN" sz="2400" b="1" dirty="0">
                    <a:latin typeface="Times New Roman" panose="02020603050405020304" pitchFamily="18" charset="0"/>
                    <a:ea typeface="黑体" panose="02010609060101010101" pitchFamily="49" charset="-122"/>
                  </a:rPr>
                  <a:t>相对集中行政许可权</a:t>
                </a:r>
                <a:endParaRPr lang="ko-KR" altLang="zh-CN" sz="2400" dirty="0">
                  <a:latin typeface="Times New Roman" panose="02020603050405020304" pitchFamily="18" charset="0"/>
                  <a:ea typeface="黑体" panose="02010609060101010101" pitchFamily="49" charset="-122"/>
                </a:endParaRPr>
              </a:p>
            </p:txBody>
          </p:sp>
        </p:grpSp>
        <p:grpSp>
          <p:nvGrpSpPr>
            <p:cNvPr id="46088" name="Group 11"/>
            <p:cNvGrpSpPr/>
            <p:nvPr/>
          </p:nvGrpSpPr>
          <p:grpSpPr>
            <a:xfrm>
              <a:off x="3103" y="1700"/>
              <a:ext cx="1020" cy="4535"/>
              <a:chOff x="0" y="0"/>
              <a:chExt cx="408" cy="1814"/>
            </a:xfrm>
          </p:grpSpPr>
          <p:sp>
            <p:nvSpPr>
              <p:cNvPr id="17" name="AutoShape 12"/>
              <p:cNvSpPr>
                <a:spLocks noChangeArrowheads="1"/>
              </p:cNvSpPr>
              <p:nvPr/>
            </p:nvSpPr>
            <p:spPr bwMode="auto">
              <a:xfrm>
                <a:off x="0" y="0"/>
                <a:ext cx="408" cy="1814"/>
              </a:xfrm>
              <a:prstGeom prst="flowChartAlternateProcess">
                <a:avLst/>
              </a:prstGeom>
              <a:gradFill rotWithShape="1">
                <a:gsLst>
                  <a:gs pos="0">
                    <a:schemeClr val="tx1"/>
                  </a:gs>
                  <a:gs pos="50000">
                    <a:srgbClr val="3399FF"/>
                  </a:gs>
                  <a:gs pos="100000">
                    <a:schemeClr val="tx1"/>
                  </a:gs>
                </a:gsLst>
                <a:lin ang="18900000" scaled="1"/>
              </a:gradFill>
              <a:ln w="28575" cap="flat" cmpd="sng">
                <a:solidFill>
                  <a:srgbClr val="333399"/>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46096" name="Text Box 13"/>
              <p:cNvSpPr txBox="1"/>
              <p:nvPr/>
            </p:nvSpPr>
            <p:spPr>
              <a:xfrm>
                <a:off x="31" y="91"/>
                <a:ext cx="346" cy="1588"/>
              </a:xfrm>
              <a:prstGeom prst="rect">
                <a:avLst/>
              </a:prstGeom>
              <a:noFill/>
              <a:ln w="9525">
                <a:noFill/>
              </a:ln>
            </p:spPr>
            <p:txBody>
              <a:bodyPr vert="eaVert">
                <a:spAutoFit/>
              </a:bodyPr>
              <a:lstStyle/>
              <a:p>
                <a:pPr>
                  <a:spcBef>
                    <a:spcPct val="50000"/>
                  </a:spcBef>
                </a:pPr>
                <a:r>
                  <a:rPr lang="zh-CN" altLang="ko-KR" sz="2400" b="1" dirty="0">
                    <a:latin typeface="Times New Roman" panose="02020603050405020304" pitchFamily="18" charset="0"/>
                    <a:ea typeface="黑体" panose="02010609060101010101" pitchFamily="49" charset="-122"/>
                  </a:rPr>
                  <a:t>『</a:t>
                </a:r>
                <a:r>
                  <a:rPr lang="ko-KR" altLang="zh-CN" sz="2400" b="1" dirty="0">
                    <a:latin typeface="Times New Roman" panose="02020603050405020304" pitchFamily="18" charset="0"/>
                    <a:ea typeface="黑体" panose="02010609060101010101" pitchFamily="49" charset="-122"/>
                  </a:rPr>
                  <a:t>一个窗口</a:t>
                </a:r>
                <a:r>
                  <a:rPr lang="zh-CN" altLang="ko-KR" sz="2400" b="1" dirty="0">
                    <a:latin typeface="Times New Roman" panose="02020603050405020304" pitchFamily="18" charset="0"/>
                    <a:ea typeface="黑体" panose="02010609060101010101" pitchFamily="49" charset="-122"/>
                  </a:rPr>
                  <a:t>』</a:t>
                </a:r>
                <a:r>
                  <a:rPr lang="ko-KR" altLang="zh-CN" sz="2400" b="1" dirty="0">
                    <a:latin typeface="Times New Roman" panose="02020603050405020304" pitchFamily="18" charset="0"/>
                    <a:ea typeface="黑体" panose="02010609060101010101" pitchFamily="49" charset="-122"/>
                  </a:rPr>
                  <a:t>对外</a:t>
                </a:r>
              </a:p>
            </p:txBody>
          </p:sp>
        </p:grpSp>
        <p:grpSp>
          <p:nvGrpSpPr>
            <p:cNvPr id="46089" name="Group 14"/>
            <p:cNvGrpSpPr/>
            <p:nvPr/>
          </p:nvGrpSpPr>
          <p:grpSpPr>
            <a:xfrm>
              <a:off x="5825" y="1700"/>
              <a:ext cx="1728" cy="4535"/>
              <a:chOff x="0" y="0"/>
              <a:chExt cx="691" cy="1814"/>
            </a:xfrm>
          </p:grpSpPr>
          <p:sp>
            <p:nvSpPr>
              <p:cNvPr id="15" name="AutoShape 15"/>
              <p:cNvSpPr>
                <a:spLocks noChangeArrowheads="1"/>
              </p:cNvSpPr>
              <p:nvPr/>
            </p:nvSpPr>
            <p:spPr bwMode="auto">
              <a:xfrm>
                <a:off x="0" y="0"/>
                <a:ext cx="680" cy="1814"/>
              </a:xfrm>
              <a:prstGeom prst="flowChartAlternateProcess">
                <a:avLst/>
              </a:prstGeom>
              <a:gradFill rotWithShape="1">
                <a:gsLst>
                  <a:gs pos="0">
                    <a:schemeClr val="tx1"/>
                  </a:gs>
                  <a:gs pos="50000">
                    <a:srgbClr val="3399FF"/>
                  </a:gs>
                  <a:gs pos="100000">
                    <a:schemeClr val="tx1"/>
                  </a:gs>
                </a:gsLst>
                <a:lin ang="18900000" scaled="1"/>
              </a:gradFill>
              <a:ln w="28575" cap="flat" cmpd="sng">
                <a:solidFill>
                  <a:srgbClr val="333399"/>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46094" name="Text Box 16"/>
              <p:cNvSpPr txBox="1"/>
              <p:nvPr/>
            </p:nvSpPr>
            <p:spPr>
              <a:xfrm>
                <a:off x="0" y="227"/>
                <a:ext cx="691" cy="1452"/>
              </a:xfrm>
              <a:prstGeom prst="rect">
                <a:avLst/>
              </a:prstGeom>
              <a:noFill/>
              <a:ln w="9525">
                <a:noFill/>
              </a:ln>
            </p:spPr>
            <p:txBody>
              <a:bodyPr vert="eaVert">
                <a:spAutoFit/>
              </a:bodyPr>
              <a:lstStyle/>
              <a:p>
                <a:pPr>
                  <a:spcBef>
                    <a:spcPct val="50000"/>
                  </a:spcBef>
                </a:pPr>
                <a:r>
                  <a:rPr lang="ko-KR" altLang="zh-CN" sz="2400" b="1" dirty="0">
                    <a:latin typeface="Times New Roman" panose="02020603050405020304" pitchFamily="18" charset="0"/>
                    <a:ea typeface="黑体" panose="02010609060101010101" pitchFamily="49" charset="-122"/>
                  </a:rPr>
                  <a:t>统一办理、联合</a:t>
                </a:r>
              </a:p>
              <a:p>
                <a:pPr>
                  <a:spcBef>
                    <a:spcPct val="50000"/>
                  </a:spcBef>
                </a:pPr>
                <a:r>
                  <a:rPr lang="ko-KR" altLang="zh-CN" sz="2400" b="1" dirty="0">
                    <a:latin typeface="Times New Roman" panose="02020603050405020304" pitchFamily="18" charset="0"/>
                    <a:ea typeface="黑体" panose="02010609060101010101" pitchFamily="49" charset="-122"/>
                  </a:rPr>
                  <a:t>办理或集中办理</a:t>
                </a:r>
              </a:p>
            </p:txBody>
          </p:sp>
        </p:grpSp>
        <p:cxnSp>
          <p:nvCxnSpPr>
            <p:cNvPr id="46090" name="AutoShape 17"/>
            <p:cNvCxnSpPr>
              <a:endCxn id="46098" idx="0"/>
            </p:cNvCxnSpPr>
            <p:nvPr/>
          </p:nvCxnSpPr>
          <p:spPr>
            <a:xfrm rot="5400000">
              <a:off x="1728" y="-212"/>
              <a:ext cx="772" cy="3052"/>
            </a:xfrm>
            <a:prstGeom prst="curvedConnector3">
              <a:avLst>
                <a:gd name="adj1" fmla="val 51454"/>
              </a:avLst>
            </a:prstGeom>
            <a:ln w="38100" cap="flat" cmpd="sng">
              <a:solidFill>
                <a:schemeClr val="tx1"/>
              </a:solidFill>
              <a:prstDash val="solid"/>
              <a:headEnd type="none" w="med" len="med"/>
              <a:tailEnd type="stealth" w="med" len="med"/>
            </a:ln>
          </p:spPr>
        </p:cxnSp>
        <p:cxnSp>
          <p:nvCxnSpPr>
            <p:cNvPr id="46091" name="AutoShape 18"/>
            <p:cNvCxnSpPr>
              <a:endCxn id="15" idx="0"/>
            </p:cNvCxnSpPr>
            <p:nvPr/>
          </p:nvCxnSpPr>
          <p:spPr>
            <a:xfrm rot="-5400000" flipH="1">
              <a:off x="4780" y="-215"/>
              <a:ext cx="750" cy="3035"/>
            </a:xfrm>
            <a:prstGeom prst="curvedConnector3">
              <a:avLst>
                <a:gd name="adj1" fmla="val 50000"/>
              </a:avLst>
            </a:prstGeom>
            <a:ln w="38100" cap="flat" cmpd="sng">
              <a:solidFill>
                <a:schemeClr val="tx1"/>
              </a:solidFill>
              <a:prstDash val="solid"/>
              <a:headEnd type="none" w="med" len="med"/>
              <a:tailEnd type="stealth" w="med" len="med"/>
            </a:ln>
          </p:spPr>
        </p:cxnSp>
        <p:cxnSp>
          <p:nvCxnSpPr>
            <p:cNvPr id="46092" name="AutoShape 19"/>
            <p:cNvCxnSpPr>
              <a:endCxn id="17" idx="0"/>
            </p:cNvCxnSpPr>
            <p:nvPr/>
          </p:nvCxnSpPr>
          <p:spPr>
            <a:xfrm flipH="1">
              <a:off x="3613" y="928"/>
              <a:ext cx="27" cy="750"/>
            </a:xfrm>
            <a:prstGeom prst="straightConnector1">
              <a:avLst/>
            </a:prstGeom>
            <a:ln w="38100" cap="flat" cmpd="sng">
              <a:solidFill>
                <a:schemeClr val="tx1"/>
              </a:solidFill>
              <a:prstDash val="solid"/>
              <a:headEnd type="none" w="med" len="med"/>
              <a:tailEnd type="stealth"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7107" name="内容占位符 2"/>
          <p:cNvSpPr>
            <a:spLocks noGrp="1"/>
          </p:cNvSpPr>
          <p:nvPr>
            <p:ph idx="1"/>
          </p:nvPr>
        </p:nvSpPr>
        <p:spPr>
          <a:xfrm>
            <a:off x="863600" y="2489200"/>
            <a:ext cx="7021513" cy="3530600"/>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 《行政许可法》第26条：“行政许可需要行政机关内设的多个机构办理的，该行政机关应当确定</a:t>
            </a:r>
            <a:r>
              <a:rPr lang="zh-CN" altLang="en-US" sz="2400" b="1" dirty="0">
                <a:solidFill>
                  <a:srgbClr val="FF0000"/>
                </a:solidFill>
                <a:latin typeface="楷体" panose="02010609060101010101" pitchFamily="49" charset="-122"/>
                <a:ea typeface="楷体" panose="02010609060101010101" pitchFamily="49" charset="-122"/>
              </a:rPr>
              <a:t>一个机构</a:t>
            </a:r>
            <a:r>
              <a:rPr lang="zh-CN" altLang="en-US" sz="2400" b="1" dirty="0">
                <a:latin typeface="楷体" panose="02010609060101010101" pitchFamily="49" charset="-122"/>
                <a:ea typeface="楷体" panose="02010609060101010101" pitchFamily="49" charset="-122"/>
              </a:rPr>
              <a:t>统一受理行政许可申请，统一送达行政许可决定。</a:t>
            </a:r>
          </a:p>
          <a:p>
            <a:r>
              <a:rPr lang="zh-CN" altLang="en-US" sz="2400" b="1" dirty="0">
                <a:latin typeface="楷体" panose="02010609060101010101" pitchFamily="49" charset="-122"/>
                <a:ea typeface="楷体" panose="02010609060101010101" pitchFamily="49" charset="-122"/>
              </a:rPr>
              <a:t>　　行政许可依法由地方人民政府两个以上部门分别实施的，本级人民政府可以确定</a:t>
            </a:r>
            <a:r>
              <a:rPr lang="zh-CN" altLang="en-US" sz="2400" b="1" dirty="0">
                <a:solidFill>
                  <a:srgbClr val="FF0000"/>
                </a:solidFill>
                <a:latin typeface="楷体" panose="02010609060101010101" pitchFamily="49" charset="-122"/>
                <a:ea typeface="楷体" panose="02010609060101010101" pitchFamily="49" charset="-122"/>
              </a:rPr>
              <a:t>一个部门</a:t>
            </a:r>
            <a:r>
              <a:rPr lang="zh-CN" altLang="en-US" sz="2400" b="1" dirty="0">
                <a:latin typeface="楷体" panose="02010609060101010101" pitchFamily="49" charset="-122"/>
                <a:ea typeface="楷体" panose="02010609060101010101" pitchFamily="49" charset="-122"/>
              </a:rPr>
              <a:t>受理行政许可申请并转告有关部门分别提出意见后统一办理，或者组织有关部门联合办理、集中办理。”</a:t>
            </a:r>
          </a:p>
          <a:p>
            <a:endParaRPr lang="zh-CN" altLang="en-US" sz="2400" b="1"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471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0483" name="内容占位符 2"/>
          <p:cNvSpPr>
            <a:spLocks noGrp="1"/>
          </p:cNvSpPr>
          <p:nvPr>
            <p:ph idx="1"/>
          </p:nvPr>
        </p:nvSpPr>
        <p:spPr>
          <a:xfrm>
            <a:off x="539750" y="2420938"/>
            <a:ext cx="7632700" cy="3530600"/>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（二）行政许可的特征</a:t>
            </a:r>
          </a:p>
          <a:p>
            <a:r>
              <a:rPr lang="zh-CN" altLang="en-US" sz="2400" b="1" dirty="0">
                <a:latin typeface="楷体" panose="02010609060101010101" pitchFamily="49" charset="-122"/>
                <a:ea typeface="楷体" panose="02010609060101010101" pitchFamily="49" charset="-122"/>
              </a:rPr>
              <a:t>1、行政许可是行政主体</a:t>
            </a:r>
            <a:r>
              <a:rPr lang="zh-CN" altLang="en-US" sz="2400" b="1" dirty="0">
                <a:solidFill>
                  <a:srgbClr val="CC0099"/>
                </a:solidFill>
                <a:latin typeface="楷体" panose="02010609060101010101" pitchFamily="49" charset="-122"/>
                <a:ea typeface="楷体" panose="02010609060101010101" pitchFamily="49" charset="-122"/>
              </a:rPr>
              <a:t>对外</a:t>
            </a:r>
            <a:r>
              <a:rPr lang="zh-CN" altLang="en-US" sz="2400" b="1" dirty="0">
                <a:latin typeface="楷体" panose="02010609060101010101" pitchFamily="49" charset="-122"/>
                <a:ea typeface="楷体" panose="02010609060101010101" pitchFamily="49" charset="-122"/>
              </a:rPr>
              <a:t>实施的行政行为；</a:t>
            </a:r>
          </a:p>
          <a:p>
            <a:r>
              <a:rPr lang="zh-CN" altLang="en-US" sz="2400" b="1" dirty="0">
                <a:latin typeface="楷体" panose="02010609060101010101" pitchFamily="49" charset="-122"/>
                <a:ea typeface="楷体" panose="02010609060101010101" pitchFamily="49" charset="-122"/>
              </a:rPr>
              <a:t>2、行政许可是</a:t>
            </a:r>
            <a:r>
              <a:rPr lang="zh-CN" altLang="en-US" sz="2400" b="1" dirty="0">
                <a:solidFill>
                  <a:srgbClr val="CC0099"/>
                </a:solidFill>
                <a:latin typeface="楷体" panose="02010609060101010101" pitchFamily="49" charset="-122"/>
                <a:ea typeface="楷体" panose="02010609060101010101" pitchFamily="49" charset="-122"/>
              </a:rPr>
              <a:t>依申请</a:t>
            </a:r>
            <a:r>
              <a:rPr lang="zh-CN" altLang="en-US" sz="2400" b="1" dirty="0">
                <a:latin typeface="楷体" panose="02010609060101010101" pitchFamily="49" charset="-122"/>
                <a:ea typeface="楷体" panose="02010609060101010101" pitchFamily="49" charset="-122"/>
              </a:rPr>
              <a:t>的行政行为；</a:t>
            </a:r>
          </a:p>
          <a:p>
            <a:r>
              <a:rPr lang="zh-CN" altLang="en-US" sz="2400" b="1" dirty="0">
                <a:latin typeface="楷体" panose="02010609060101010101" pitchFamily="49" charset="-122"/>
                <a:ea typeface="楷体" panose="02010609060101010101" pitchFamily="49" charset="-122"/>
              </a:rPr>
              <a:t>    《行政许可法》第29条规定，公民、法人或者其他组织从事特定活动，依法需要取得行政许可的，应当向行政机关提出申请。</a:t>
            </a:r>
          </a:p>
          <a:p>
            <a:r>
              <a:rPr lang="zh-CN" altLang="en-US" sz="2400" b="1" dirty="0">
                <a:latin typeface="楷体" panose="02010609060101010101" pitchFamily="49" charset="-122"/>
                <a:ea typeface="楷体" panose="02010609060101010101" pitchFamily="49" charset="-122"/>
              </a:rPr>
              <a:t>3、行政许可是以法律规范的</a:t>
            </a:r>
            <a:r>
              <a:rPr lang="zh-CN" altLang="en-US" sz="2400" b="1" dirty="0">
                <a:solidFill>
                  <a:srgbClr val="CC0099"/>
                </a:solidFill>
                <a:latin typeface="楷体" panose="02010609060101010101" pitchFamily="49" charset="-122"/>
                <a:ea typeface="楷体" panose="02010609060101010101" pitchFamily="49" charset="-122"/>
              </a:rPr>
              <a:t>一般禁止</a:t>
            </a:r>
            <a:r>
              <a:rPr lang="zh-CN" altLang="en-US" sz="2400" b="1" dirty="0">
                <a:latin typeface="楷体" panose="02010609060101010101" pitchFamily="49" charset="-122"/>
                <a:ea typeface="楷体" panose="02010609060101010101" pitchFamily="49" charset="-122"/>
              </a:rPr>
              <a:t>为前提的，是行政机关经审查后确认自然人、法人或其他组织达到规定的条件，准许其从事特定活动的行为；</a:t>
            </a:r>
          </a:p>
          <a:p>
            <a:endParaRPr lang="zh-CN" altLang="en-US" sz="2400" dirty="0">
              <a:latin typeface="楷体" panose="02010609060101010101" pitchFamily="49" charset="-122"/>
              <a:ea typeface="楷体" panose="02010609060101010101" pitchFamily="49" charset="-122"/>
            </a:endParaRPr>
          </a:p>
        </p:txBody>
      </p:sp>
      <p:sp>
        <p:nvSpPr>
          <p:cNvPr id="204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8131" name="内容占位符 2"/>
          <p:cNvSpPr>
            <a:spLocks noGrp="1"/>
          </p:cNvSpPr>
          <p:nvPr>
            <p:ph idx="1"/>
          </p:nvPr>
        </p:nvSpPr>
        <p:spPr>
          <a:xfrm>
            <a:off x="323850" y="2205038"/>
            <a:ext cx="8145463" cy="3814762"/>
          </a:xfrm>
          <a:ln/>
        </p:spPr>
        <p:txBody>
          <a:bodyPr vert="horz" wrap="square" lIns="91440" tIns="45720" rIns="91440" bIns="45720" anchor="t" anchorCtr="0"/>
          <a:lstStyle/>
          <a:p>
            <a:pPr>
              <a:lnSpc>
                <a:spcPct val="80000"/>
              </a:lnSpc>
            </a:pPr>
            <a:r>
              <a:rPr lang="en-US" altLang="zh-CN" sz="3600" b="1" dirty="0">
                <a:solidFill>
                  <a:srgbClr val="00B0F0"/>
                </a:solidFill>
                <a:latin typeface="楷体" panose="02010609060101010101" pitchFamily="49" charset="-122"/>
                <a:ea typeface="楷体" panose="02010609060101010101" pitchFamily="49" charset="-122"/>
              </a:rPr>
              <a:t>2</a:t>
            </a:r>
            <a:r>
              <a:rPr lang="zh-CN" altLang="en-US" sz="3600" b="1" dirty="0">
                <a:solidFill>
                  <a:srgbClr val="00B0F0"/>
                </a:solidFill>
                <a:latin typeface="楷体" panose="02010609060101010101" pitchFamily="49" charset="-122"/>
                <a:ea typeface="楷体" panose="02010609060101010101" pitchFamily="49" charset="-122"/>
              </a:rPr>
              <a:t>、行政许可的实施程序</a:t>
            </a:r>
          </a:p>
          <a:p>
            <a:pPr>
              <a:lnSpc>
                <a:spcPct val="80000"/>
              </a:lnSpc>
            </a:pPr>
            <a:r>
              <a:rPr lang="zh-CN" altLang="en-US" sz="2400" b="1" dirty="0">
                <a:solidFill>
                  <a:srgbClr val="7030A0"/>
                </a:solidFill>
                <a:latin typeface="楷体" panose="02010609060101010101" pitchFamily="49" charset="-122"/>
                <a:ea typeface="楷体" panose="02010609060101010101" pitchFamily="49" charset="-122"/>
              </a:rPr>
              <a:t>（</a:t>
            </a:r>
            <a:r>
              <a:rPr lang="en-US" altLang="zh-CN" sz="2400" b="1" dirty="0">
                <a:solidFill>
                  <a:srgbClr val="7030A0"/>
                </a:solidFill>
                <a:latin typeface="楷体" panose="02010609060101010101" pitchFamily="49" charset="-122"/>
                <a:ea typeface="楷体" panose="02010609060101010101" pitchFamily="49" charset="-122"/>
              </a:rPr>
              <a:t>1</a:t>
            </a:r>
            <a:r>
              <a:rPr lang="zh-CN" altLang="en-US" sz="2400" b="1" dirty="0">
                <a:solidFill>
                  <a:srgbClr val="7030A0"/>
                </a:solidFill>
                <a:latin typeface="楷体" panose="02010609060101010101" pitchFamily="49" charset="-122"/>
                <a:ea typeface="楷体" panose="02010609060101010101" pitchFamily="49" charset="-122"/>
              </a:rPr>
              <a:t>）申请与受理</a:t>
            </a:r>
          </a:p>
          <a:p>
            <a:pPr>
              <a:lnSpc>
                <a:spcPct val="80000"/>
              </a:lnSpc>
            </a:pPr>
            <a:r>
              <a:rPr lang="zh-CN" altLang="en-US" sz="2400" b="1" dirty="0">
                <a:latin typeface="楷体" panose="02010609060101010101" pitchFamily="49" charset="-122"/>
                <a:ea typeface="楷体" panose="02010609060101010101" pitchFamily="49" charset="-122"/>
              </a:rPr>
              <a:t>	1）申请方式：可以通过信函、电报、电传、传真、电子数据交换和电子邮件等方式提出。 </a:t>
            </a:r>
          </a:p>
          <a:p>
            <a:pPr>
              <a:lnSpc>
                <a:spcPct val="80000"/>
              </a:lnSpc>
            </a:pPr>
            <a:endParaRPr lang="zh-CN" altLang="en-US" sz="2400" b="1" dirty="0">
              <a:latin typeface="楷体" panose="02010609060101010101" pitchFamily="49" charset="-122"/>
              <a:ea typeface="楷体" panose="02010609060101010101" pitchFamily="49" charset="-122"/>
            </a:endParaRPr>
          </a:p>
          <a:p>
            <a:pPr>
              <a:lnSpc>
                <a:spcPct val="80000"/>
              </a:lnSpc>
            </a:pPr>
            <a:r>
              <a:rPr lang="zh-CN" altLang="en-US" sz="2400" b="1" dirty="0">
                <a:latin typeface="楷体" panose="02010609060101010101" pitchFamily="49" charset="-122"/>
                <a:ea typeface="楷体" panose="02010609060101010101" pitchFamily="49" charset="-122"/>
              </a:rPr>
              <a:t>	2）行政机关的公示与诚信义务：应当将法律、法规、规章规定的有关行政许可的事项、依据、条件、数量、程序、期限以及需要提交的全部材料的目录和申请书示范文本等在办公场所公示。申请人要求行政机关对公示内容予以说明、解释的，行政机关应当说明、解释，提供准确、可靠的信息。</a:t>
            </a:r>
          </a:p>
          <a:p>
            <a:endParaRPr lang="zh-CN" altLang="en-US" sz="2400" dirty="0">
              <a:latin typeface="楷体" panose="02010609060101010101" pitchFamily="49" charset="-122"/>
              <a:ea typeface="楷体" panose="02010609060101010101" pitchFamily="49" charset="-122"/>
            </a:endParaRPr>
          </a:p>
        </p:txBody>
      </p:sp>
      <p:sp>
        <p:nvSpPr>
          <p:cNvPr id="481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9155" name="内容占位符 2"/>
          <p:cNvSpPr>
            <a:spLocks noGrp="1"/>
          </p:cNvSpPr>
          <p:nvPr>
            <p:ph idx="1"/>
          </p:nvPr>
        </p:nvSpPr>
        <p:spPr>
          <a:xfrm>
            <a:off x="863600" y="2489200"/>
            <a:ext cx="6815138" cy="3530600"/>
          </a:xfrm>
          <a:ln/>
        </p:spPr>
        <p:txBody>
          <a:bodyPr vert="horz" wrap="square" lIns="91440" tIns="45720" rIns="91440" bIns="45720" anchor="t" anchorCtr="0"/>
          <a:lstStyle/>
          <a:p>
            <a:r>
              <a:rPr lang="zh-CN" altLang="en-US" sz="2400" b="1" dirty="0">
                <a:solidFill>
                  <a:schemeClr val="tx1"/>
                </a:solidFill>
                <a:latin typeface="楷体" panose="02010609060101010101" pitchFamily="49" charset="-122"/>
                <a:ea typeface="楷体" panose="02010609060101010101" pitchFamily="49" charset="-122"/>
              </a:rPr>
              <a:t>3）行政机关对申请的处理</a:t>
            </a:r>
            <a:r>
              <a:rPr lang="zh-CN" altLang="en-US" sz="2400" b="1" dirty="0">
                <a:latin typeface="楷体" panose="02010609060101010101" pitchFamily="49" charset="-122"/>
                <a:ea typeface="楷体" panose="02010609060101010101" pitchFamily="49" charset="-122"/>
              </a:rPr>
              <a:t>：——第32条</a:t>
            </a:r>
          </a:p>
          <a:p>
            <a:r>
              <a:rPr lang="zh-CN" altLang="en-US" sz="2400" b="1" dirty="0">
                <a:latin typeface="楷体" panose="02010609060101010101" pitchFamily="49" charset="-122"/>
                <a:ea typeface="楷体" panose="02010609060101010101" pitchFamily="49" charset="-122"/>
              </a:rPr>
              <a:t> 申请事项依法不需要取得行政许可的，应当即时告知申请人不受理；</a:t>
            </a:r>
          </a:p>
          <a:p>
            <a:r>
              <a:rPr lang="zh-CN" altLang="en-US" sz="2400" b="1" dirty="0">
                <a:latin typeface="楷体" panose="02010609060101010101" pitchFamily="49" charset="-122"/>
                <a:ea typeface="楷体" panose="02010609060101010101" pitchFamily="49" charset="-122"/>
              </a:rPr>
              <a:t> 申请事项依法不属于本行政机关职权范围的，应当即时作出不予受理的决定，并告知申请人向有关行政机关申请；</a:t>
            </a:r>
          </a:p>
          <a:p>
            <a:r>
              <a:rPr lang="zh-CN" altLang="en-US" sz="2400" b="1" dirty="0">
                <a:latin typeface="楷体" panose="02010609060101010101" pitchFamily="49" charset="-122"/>
                <a:ea typeface="楷体" panose="02010609060101010101" pitchFamily="49" charset="-122"/>
              </a:rPr>
              <a:t> 申请材料存在可以当场更正的错误的，应当允许申请人当场更正；</a:t>
            </a:r>
          </a:p>
          <a:p>
            <a:endParaRPr lang="zh-CN" altLang="en-US" sz="2400" dirty="0">
              <a:latin typeface="楷体" panose="02010609060101010101" pitchFamily="49" charset="-122"/>
              <a:ea typeface="楷体" panose="02010609060101010101" pitchFamily="49" charset="-122"/>
            </a:endParaRPr>
          </a:p>
        </p:txBody>
      </p:sp>
      <p:sp>
        <p:nvSpPr>
          <p:cNvPr id="491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0179" name="内容占位符 2"/>
          <p:cNvSpPr>
            <a:spLocks noGrp="1"/>
          </p:cNvSpPr>
          <p:nvPr>
            <p:ph idx="1"/>
          </p:nvPr>
        </p:nvSpPr>
        <p:spPr>
          <a:xfrm>
            <a:off x="512763" y="2492375"/>
            <a:ext cx="7804150" cy="3530600"/>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  4）申请材料不齐全或者不符合法定形式的，应当当场或者在五日内</a:t>
            </a:r>
            <a:r>
              <a:rPr lang="zh-CN" altLang="en-US" sz="2400" b="1" dirty="0">
                <a:solidFill>
                  <a:srgbClr val="C00000"/>
                </a:solidFill>
                <a:latin typeface="楷体" panose="02010609060101010101" pitchFamily="49" charset="-122"/>
                <a:ea typeface="楷体" panose="02010609060101010101" pitchFamily="49" charset="-122"/>
              </a:rPr>
              <a:t>一次告知</a:t>
            </a:r>
            <a:r>
              <a:rPr lang="zh-CN" altLang="en-US" sz="2400" b="1" dirty="0">
                <a:latin typeface="楷体" panose="02010609060101010101" pitchFamily="49" charset="-122"/>
                <a:ea typeface="楷体" panose="02010609060101010101" pitchFamily="49" charset="-122"/>
              </a:rPr>
              <a:t>申请人需要补正的全部内容，逾期不告知的，自收到申请材料之日起即为受理；</a:t>
            </a:r>
          </a:p>
          <a:p>
            <a:r>
              <a:rPr lang="zh-CN" altLang="en-US" sz="2400" b="1" dirty="0">
                <a:latin typeface="楷体" panose="02010609060101010101" pitchFamily="49" charset="-122"/>
                <a:ea typeface="楷体" panose="02010609060101010101" pitchFamily="49" charset="-122"/>
              </a:rPr>
              <a:t>  5）申请事项属于本行政机关职权范围，申请材料齐全、符合法定形式，或者申请人按照本行政机关的要求提交全部补正申请材料的，应当受理行政许可申请（即受理的条件）。 </a:t>
            </a:r>
          </a:p>
          <a:p>
            <a:r>
              <a:rPr lang="zh-CN" altLang="en-US" sz="2400" b="1" dirty="0">
                <a:latin typeface="楷体" panose="02010609060101010101" pitchFamily="49" charset="-122"/>
                <a:ea typeface="楷体" panose="02010609060101010101" pitchFamily="49" charset="-122"/>
              </a:rPr>
              <a:t>	行政机关受理或者不予受理行政许可申请，应当出具加盖本行政机关专用印章和注明日期的书面凭证。  </a:t>
            </a:r>
          </a:p>
          <a:p>
            <a:endParaRPr lang="zh-CN" altLang="en-US" sz="2400" dirty="0">
              <a:latin typeface="楷体" panose="02010609060101010101" pitchFamily="49" charset="-122"/>
              <a:ea typeface="楷体" panose="02010609060101010101" pitchFamily="49" charset="-122"/>
            </a:endParaRPr>
          </a:p>
        </p:txBody>
      </p:sp>
      <p:sp>
        <p:nvSpPr>
          <p:cNvPr id="501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368300" y="1916832"/>
            <a:ext cx="8101013" cy="4941168"/>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6666FF"/>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1200" cap="none" spc="0" normalizeH="0" baseline="0" noProof="0" dirty="0">
                <a:ln>
                  <a:noFill/>
                </a:ln>
                <a:solidFill>
                  <a:srgbClr val="6666FF"/>
                </a:solidFill>
                <a:effectLst/>
                <a:uLnTx/>
                <a:uFillTx/>
                <a:latin typeface="楷体" panose="02010609060101010101" pitchFamily="49" charset="-122"/>
                <a:ea typeface="楷体" panose="02010609060101010101" pitchFamily="49" charset="-122"/>
                <a:cs typeface="+mn-cs"/>
              </a:rPr>
              <a:t>2</a:t>
            </a:r>
            <a:r>
              <a:rPr kumimoji="0" lang="zh-CN" altLang="en-US" sz="2400" b="1" i="0" u="none" strike="noStrike" kern="1200" cap="none" spc="0" normalizeH="0" baseline="0" noProof="0" dirty="0">
                <a:ln>
                  <a:noFill/>
                </a:ln>
                <a:solidFill>
                  <a:srgbClr val="6666FF"/>
                </a:solidFill>
                <a:effectLst/>
                <a:uLnTx/>
                <a:uFillTx/>
                <a:latin typeface="楷体" panose="02010609060101010101" pitchFamily="49" charset="-122"/>
                <a:ea typeface="楷体" panose="02010609060101010101" pitchFamily="49" charset="-122"/>
                <a:cs typeface="+mn-cs"/>
              </a:rPr>
              <a:t>）审查与决定</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1）行政机关对行政许可申请进行审查时，发现行政许可事项直接关系他人重大利益的，应当告知该利害关系人。申请人、利害关系人有权进行陈述和申辩。行政机关应当听取申请人、利害关系人的意见。 </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2）行政机关作出的准予行政许可决定，应当予以公开，公众有权查阅。 </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3）除可以当场作出行政许可决定的外，行政机关应当自受理行政许可申请之日起二十日内作出行政许可决定。二十日内不能作出决定的，经本行政机关负责人批准，可以延长十日，并应当将延长期限的理由告知申请人。但是，法律、法规另有规定的，依照其规定。 </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endPar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512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2227" name="内容占位符 2"/>
          <p:cNvSpPr>
            <a:spLocks noGrp="1"/>
          </p:cNvSpPr>
          <p:nvPr>
            <p:ph idx="1"/>
          </p:nvPr>
        </p:nvSpPr>
        <p:spPr>
          <a:xfrm>
            <a:off x="863600" y="2489200"/>
            <a:ext cx="7092950" cy="3530600"/>
          </a:xfrm>
          <a:ln/>
        </p:spPr>
        <p:txBody>
          <a:bodyPr vert="horz" wrap="square" lIns="91440" tIns="45720" rIns="91440" bIns="45720" anchor="t" anchorCtr="0"/>
          <a:lstStyle/>
          <a:p>
            <a:r>
              <a:rPr lang="zh-CN" altLang="en-US" sz="2300" b="1" dirty="0">
                <a:latin typeface="楷体" panose="02010609060101010101" pitchFamily="49" charset="-122"/>
                <a:ea typeface="楷体" panose="02010609060101010101" pitchFamily="49" charset="-122"/>
              </a:rPr>
              <a:t> 4）行政许可采取统一办理或者联合办理、集中办理的，办理的时间不得超过四十五日；四十五日内不能办结的，经本级人民政府负责人批准，可以延长十五日，并应当将延长期限的理由告知申请人。 </a:t>
            </a:r>
          </a:p>
          <a:p>
            <a:r>
              <a:rPr lang="zh-CN" altLang="en-US" sz="2300" b="1" dirty="0">
                <a:latin typeface="楷体" panose="02010609060101010101" pitchFamily="49" charset="-122"/>
                <a:ea typeface="楷体" panose="02010609060101010101" pitchFamily="49" charset="-122"/>
              </a:rPr>
              <a:t>	5）依法应当先经下级行政机关审查后报上级行政机关决定的行政许可，下级行政机关应当自其受理行政许可申请之日起二十日内审查完毕。但是，法律、法规另有规定的，依照其规定。 </a:t>
            </a:r>
          </a:p>
          <a:p>
            <a:endParaRPr lang="zh-CN" altLang="en-US" sz="2300" dirty="0">
              <a:latin typeface="楷体" panose="02010609060101010101" pitchFamily="49" charset="-122"/>
              <a:ea typeface="楷体" panose="02010609060101010101" pitchFamily="49" charset="-122"/>
            </a:endParaRPr>
          </a:p>
        </p:txBody>
      </p:sp>
      <p:sp>
        <p:nvSpPr>
          <p:cNvPr id="522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3251" name="内容占位符 2"/>
          <p:cNvSpPr>
            <a:spLocks noGrp="1"/>
          </p:cNvSpPr>
          <p:nvPr>
            <p:ph idx="1"/>
          </p:nvPr>
        </p:nvSpPr>
        <p:spPr>
          <a:xfrm>
            <a:off x="323850" y="2420938"/>
            <a:ext cx="8280400" cy="3530600"/>
          </a:xfrm>
          <a:ln/>
        </p:spPr>
        <p:txBody>
          <a:bodyPr vert="horz" wrap="square" lIns="91440" tIns="45720" rIns="91440" bIns="45720" anchor="t" anchorCtr="0"/>
          <a:lstStyle/>
          <a:p>
            <a:r>
              <a:rPr lang="zh-CN" altLang="en-US" sz="2400" b="1" dirty="0">
                <a:solidFill>
                  <a:srgbClr val="6666FF"/>
                </a:solidFill>
                <a:latin typeface="楷体" panose="02010609060101010101" pitchFamily="49" charset="-122"/>
                <a:ea typeface="楷体" panose="02010609060101010101" pitchFamily="49" charset="-122"/>
              </a:rPr>
              <a:t>（</a:t>
            </a:r>
            <a:r>
              <a:rPr lang="en-US" altLang="zh-CN" sz="2400" b="1" dirty="0">
                <a:solidFill>
                  <a:srgbClr val="6666FF"/>
                </a:solidFill>
                <a:latin typeface="楷体" panose="02010609060101010101" pitchFamily="49" charset="-122"/>
                <a:ea typeface="楷体" panose="02010609060101010101" pitchFamily="49" charset="-122"/>
              </a:rPr>
              <a:t>3</a:t>
            </a:r>
            <a:r>
              <a:rPr lang="zh-CN" altLang="en-US" sz="2400" b="1" dirty="0">
                <a:solidFill>
                  <a:srgbClr val="6666FF"/>
                </a:solidFill>
                <a:latin typeface="楷体" panose="02010609060101010101" pitchFamily="49" charset="-122"/>
                <a:ea typeface="楷体" panose="02010609060101010101" pitchFamily="49" charset="-122"/>
              </a:rPr>
              <a:t>）听证程序</a:t>
            </a:r>
            <a:r>
              <a:rPr lang="zh-CN" altLang="en-US" sz="2400" b="1" dirty="0">
                <a:latin typeface="楷体" panose="02010609060101010101" pitchFamily="49" charset="-122"/>
                <a:ea typeface="楷体" panose="02010609060101010101" pitchFamily="49" charset="-122"/>
              </a:rPr>
              <a:t>——《行政许可法》第46、47、48条</a:t>
            </a:r>
          </a:p>
          <a:p>
            <a:r>
              <a:rPr lang="zh-CN" altLang="en-US" sz="2400" b="1" dirty="0">
                <a:latin typeface="楷体" panose="02010609060101010101" pitchFamily="49" charset="-122"/>
                <a:ea typeface="楷体" panose="02010609060101010101" pitchFamily="49" charset="-122"/>
              </a:rPr>
              <a:t>	第四十六条：“ 法律、法规、规章规定实施行政许可应当听证的事项，或者行政机关认为需要听证的其他涉及公共利益的重大行政许可事项，行政机关应当向社会公告，并举行听证。”</a:t>
            </a:r>
          </a:p>
          <a:p>
            <a:r>
              <a:rPr lang="zh-CN" altLang="en-US" sz="2400" b="1" dirty="0">
                <a:latin typeface="楷体" panose="02010609060101010101" pitchFamily="49" charset="-122"/>
                <a:ea typeface="楷体" panose="02010609060101010101" pitchFamily="49" charset="-122"/>
              </a:rPr>
              <a:t>	第四十七条：“行政许可直接涉及申请人与他人之间重大利益关系的，行政机关在作出行政许可决定前，应当告知申请人、利害关系人享有要求听证的权利；申请人、利害关系人在被告知听证权利之日起五日内提出听证申请的，行政机关应当在二十日内组织听证。	申请人、利害关系人不承担行政机关组织听证的费用。”</a:t>
            </a:r>
          </a:p>
          <a:p>
            <a:endParaRPr lang="zh-CN" altLang="en-US" sz="2400" dirty="0">
              <a:latin typeface="楷体" panose="02010609060101010101" pitchFamily="49" charset="-122"/>
              <a:ea typeface="楷体" panose="02010609060101010101" pitchFamily="49" charset="-122"/>
            </a:endParaRPr>
          </a:p>
        </p:txBody>
      </p:sp>
      <p:sp>
        <p:nvSpPr>
          <p:cNvPr id="532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4275" name="内容占位符 2"/>
          <p:cNvSpPr>
            <a:spLocks noGrp="1"/>
          </p:cNvSpPr>
          <p:nvPr>
            <p:ph idx="1"/>
          </p:nvPr>
        </p:nvSpPr>
        <p:spPr>
          <a:xfrm>
            <a:off x="863600" y="2492375"/>
            <a:ext cx="6815138" cy="3527425"/>
          </a:xfrm>
          <a:ln/>
        </p:spPr>
        <p:txBody>
          <a:bodyPr vert="horz" wrap="square" lIns="91440" tIns="45720" rIns="91440" bIns="45720" anchor="t" anchorCtr="0"/>
          <a:lstStyle/>
          <a:p>
            <a:r>
              <a:rPr lang="ko-KR" altLang="zh-CN" sz="2400" b="1" dirty="0">
                <a:latin typeface="楷体" panose="02010609060101010101" pitchFamily="49" charset="-122"/>
                <a:ea typeface="楷体" panose="02010609060101010101" pitchFamily="49" charset="-122"/>
              </a:rPr>
              <a:t>第四十八条 听证按照下列程序进行：</a:t>
            </a:r>
          </a:p>
          <a:p>
            <a:r>
              <a:rPr lang="ko-KR" altLang="zh-CN" sz="2400" b="1" dirty="0">
                <a:latin typeface="楷体" panose="02010609060101010101" pitchFamily="49" charset="-122"/>
                <a:ea typeface="楷体" panose="02010609060101010101" pitchFamily="49" charset="-122"/>
              </a:rPr>
              <a:t>	（一）行政机关应当于举行听证的七日前将举行听证的时间、地点通知申请人、利害关系人，必要时予以公告；</a:t>
            </a:r>
          </a:p>
          <a:p>
            <a:r>
              <a:rPr lang="ko-KR" altLang="zh-CN" sz="2400" b="1" dirty="0">
                <a:latin typeface="楷体" panose="02010609060101010101" pitchFamily="49" charset="-122"/>
                <a:ea typeface="楷体" panose="02010609060101010101" pitchFamily="49" charset="-122"/>
              </a:rPr>
              <a:t>	（二）听证应当公开举行；</a:t>
            </a:r>
          </a:p>
          <a:p>
            <a:r>
              <a:rPr lang="ko-KR" altLang="zh-CN" sz="2400" b="1" dirty="0">
                <a:latin typeface="楷体" panose="02010609060101010101" pitchFamily="49" charset="-122"/>
                <a:ea typeface="楷体" panose="02010609060101010101" pitchFamily="49" charset="-122"/>
              </a:rPr>
              <a:t>	（三）行政机关应当指定审查该行政许可申请的工作人员以外的人员为听证主持人，申请人、利害关系人认为主持人与该行政许可事项有直接利害关系的，有权申请回避；</a:t>
            </a:r>
          </a:p>
          <a:p>
            <a:endParaRPr lang="zh-CN" altLang="en-US" sz="2400" dirty="0">
              <a:latin typeface="楷体" panose="02010609060101010101" pitchFamily="49" charset="-122"/>
              <a:ea typeface="楷体" panose="02010609060101010101" pitchFamily="49" charset="-122"/>
            </a:endParaRPr>
          </a:p>
        </p:txBody>
      </p:sp>
      <p:sp>
        <p:nvSpPr>
          <p:cNvPr id="542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5299" name="内容占位符 2"/>
          <p:cNvSpPr>
            <a:spLocks noGrp="1"/>
          </p:cNvSpPr>
          <p:nvPr>
            <p:ph idx="1"/>
          </p:nvPr>
        </p:nvSpPr>
        <p:spPr>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 （四）举行听证时，审查该行政许可申请的工作人员应当提供审查意见的证据、理由，申请人、利害关系人可以提出证据，并进行申辩和质证；</a:t>
            </a:r>
          </a:p>
          <a:p>
            <a:r>
              <a:rPr lang="zh-CN" altLang="en-US" sz="2400" b="1" dirty="0">
                <a:latin typeface="楷体" panose="02010609060101010101" pitchFamily="49" charset="-122"/>
                <a:ea typeface="楷体" panose="02010609060101010101" pitchFamily="49" charset="-122"/>
              </a:rPr>
              <a:t>	（五）听证应当制作笔录，听证笔录应当交听证参加人确认无误后签字或者盖章。</a:t>
            </a:r>
          </a:p>
          <a:p>
            <a:r>
              <a:rPr lang="zh-CN" altLang="en-US" sz="2400" b="1" dirty="0">
                <a:latin typeface="楷体" panose="02010609060101010101" pitchFamily="49" charset="-122"/>
                <a:ea typeface="楷体" panose="02010609060101010101" pitchFamily="49" charset="-122"/>
              </a:rPr>
              <a:t>	行政机关应当根据听证笔录，作出行政许可决定。</a:t>
            </a:r>
          </a:p>
        </p:txBody>
      </p:sp>
      <p:sp>
        <p:nvSpPr>
          <p:cNvPr id="553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6323" name="内容占位符 2"/>
          <p:cNvSpPr>
            <a:spLocks noGrp="1"/>
          </p:cNvSpPr>
          <p:nvPr>
            <p:ph idx="1"/>
          </p:nvPr>
        </p:nvSpPr>
        <p:spPr>
          <a:xfrm>
            <a:off x="863600" y="2489200"/>
            <a:ext cx="7740650" cy="3530600"/>
          </a:xfrm>
          <a:ln/>
        </p:spPr>
        <p:txBody>
          <a:bodyPr vert="horz" wrap="square" lIns="91440" tIns="45720" rIns="91440" bIns="45720" anchor="t" anchorCtr="0"/>
          <a:lstStyle/>
          <a:p>
            <a:pPr>
              <a:lnSpc>
                <a:spcPct val="80000"/>
              </a:lnSpc>
            </a:pPr>
            <a:r>
              <a:rPr lang="zh-CN" altLang="en-US" sz="2400" b="1" dirty="0">
                <a:solidFill>
                  <a:srgbClr val="6666FF"/>
                </a:solidFill>
                <a:latin typeface="楷体" panose="02010609060101010101" pitchFamily="49" charset="-122"/>
                <a:ea typeface="楷体" panose="02010609060101010101" pitchFamily="49" charset="-122"/>
              </a:rPr>
              <a:t>（</a:t>
            </a:r>
            <a:r>
              <a:rPr lang="en-US" altLang="zh-CN" sz="2400" b="1" dirty="0">
                <a:solidFill>
                  <a:srgbClr val="6666FF"/>
                </a:solidFill>
                <a:latin typeface="楷体" panose="02010609060101010101" pitchFamily="49" charset="-122"/>
                <a:ea typeface="楷体" panose="02010609060101010101" pitchFamily="49" charset="-122"/>
              </a:rPr>
              <a:t>4</a:t>
            </a:r>
            <a:r>
              <a:rPr lang="zh-CN" altLang="en-US" sz="2400" b="1" dirty="0">
                <a:solidFill>
                  <a:srgbClr val="6666FF"/>
                </a:solidFill>
                <a:latin typeface="楷体" panose="02010609060101010101" pitchFamily="49" charset="-122"/>
                <a:ea typeface="楷体" panose="02010609060101010101" pitchFamily="49" charset="-122"/>
              </a:rPr>
              <a:t>）变更、延展程序</a:t>
            </a:r>
          </a:p>
          <a:p>
            <a:pPr>
              <a:lnSpc>
                <a:spcPct val="80000"/>
              </a:lnSpc>
            </a:pPr>
            <a:r>
              <a:rPr lang="zh-CN" altLang="en-US" sz="2400" b="1" dirty="0">
                <a:latin typeface="楷体" panose="02010609060101010101" pitchFamily="49" charset="-122"/>
                <a:ea typeface="楷体" panose="02010609060101010101" pitchFamily="49" charset="-122"/>
              </a:rPr>
              <a:t>   《行政许可法》第四十九条：“ 被许可人</a:t>
            </a:r>
            <a:r>
              <a:rPr lang="zh-CN" altLang="en-US" sz="2400" b="1" dirty="0">
                <a:solidFill>
                  <a:srgbClr val="C00000"/>
                </a:solidFill>
                <a:latin typeface="楷体" panose="02010609060101010101" pitchFamily="49" charset="-122"/>
                <a:ea typeface="楷体" panose="02010609060101010101" pitchFamily="49" charset="-122"/>
              </a:rPr>
              <a:t>要求变更行政许可事项的</a:t>
            </a:r>
            <a:r>
              <a:rPr lang="zh-CN" altLang="en-US" sz="2400" b="1" dirty="0">
                <a:latin typeface="楷体" panose="02010609060101010101" pitchFamily="49" charset="-122"/>
                <a:ea typeface="楷体" panose="02010609060101010101" pitchFamily="49" charset="-122"/>
              </a:rPr>
              <a:t>，应当向作出行政许可决定的行政机关</a:t>
            </a:r>
            <a:r>
              <a:rPr lang="zh-CN" altLang="en-US" sz="2400" b="1" dirty="0">
                <a:solidFill>
                  <a:srgbClr val="C00000"/>
                </a:solidFill>
                <a:latin typeface="楷体" panose="02010609060101010101" pitchFamily="49" charset="-122"/>
                <a:ea typeface="楷体" panose="02010609060101010101" pitchFamily="49" charset="-122"/>
              </a:rPr>
              <a:t>提出申请</a:t>
            </a:r>
            <a:r>
              <a:rPr lang="zh-CN" altLang="en-US" sz="2400" b="1" dirty="0">
                <a:latin typeface="楷体" panose="02010609060101010101" pitchFamily="49" charset="-122"/>
                <a:ea typeface="楷体" panose="02010609060101010101" pitchFamily="49" charset="-122"/>
              </a:rPr>
              <a:t>；符合法定条件、标准的，行政机关应当依法办理变更手续。”</a:t>
            </a:r>
          </a:p>
          <a:p>
            <a:pPr>
              <a:lnSpc>
                <a:spcPct val="80000"/>
              </a:lnSpc>
            </a:pPr>
            <a:r>
              <a:rPr lang="zh-CN" altLang="en-US" sz="2400" b="1" dirty="0">
                <a:latin typeface="楷体" panose="02010609060101010101" pitchFamily="49" charset="-122"/>
                <a:ea typeface="楷体" panose="02010609060101010101" pitchFamily="49" charset="-122"/>
              </a:rPr>
              <a:t>　　第五十条：“被许可人需要延续依法取得的行政许可的有效期的，应当在该行政许可</a:t>
            </a:r>
            <a:r>
              <a:rPr lang="zh-CN" altLang="en-US" sz="2400" b="1" dirty="0">
                <a:solidFill>
                  <a:srgbClr val="C00000"/>
                </a:solidFill>
                <a:latin typeface="楷体" panose="02010609060101010101" pitchFamily="49" charset="-122"/>
                <a:ea typeface="楷体" panose="02010609060101010101" pitchFamily="49" charset="-122"/>
              </a:rPr>
              <a:t>有效期届满三十日前</a:t>
            </a:r>
            <a:r>
              <a:rPr lang="zh-CN" altLang="en-US" sz="2400" b="1" dirty="0">
                <a:latin typeface="楷体" panose="02010609060101010101" pitchFamily="49" charset="-122"/>
                <a:ea typeface="楷体" panose="02010609060101010101" pitchFamily="49" charset="-122"/>
              </a:rPr>
              <a:t>向作出行政许可决定的行政机关提出申请。但是，法律、法规、规章另有规定的，依照其规定。</a:t>
            </a:r>
          </a:p>
          <a:p>
            <a:pPr>
              <a:lnSpc>
                <a:spcPct val="80000"/>
              </a:lnSpc>
            </a:pPr>
            <a:r>
              <a:rPr lang="zh-CN" altLang="en-US" sz="2400" b="1" dirty="0">
                <a:latin typeface="楷体" panose="02010609060101010101" pitchFamily="49" charset="-122"/>
                <a:ea typeface="楷体" panose="02010609060101010101" pitchFamily="49" charset="-122"/>
              </a:rPr>
              <a:t>　　行政机关应当根据被许可人的申请，在该行政许可有效期届满前作出是否准予延续的决定；逾期未作决定的，视为准予延续。”</a:t>
            </a:r>
          </a:p>
          <a:p>
            <a:endParaRPr lang="zh-CN" altLang="en-US" sz="2400" dirty="0">
              <a:latin typeface="楷体" panose="02010609060101010101" pitchFamily="49" charset="-122"/>
              <a:ea typeface="楷体" panose="02010609060101010101" pitchFamily="49" charset="-122"/>
            </a:endParaRPr>
          </a:p>
        </p:txBody>
      </p:sp>
      <p:sp>
        <p:nvSpPr>
          <p:cNvPr id="563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863600" y="2489200"/>
            <a:ext cx="7605713" cy="3530600"/>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6666FF"/>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1200" cap="none" spc="0" normalizeH="0" baseline="0" noProof="0" dirty="0">
                <a:ln>
                  <a:noFill/>
                </a:ln>
                <a:solidFill>
                  <a:srgbClr val="6666FF"/>
                </a:solidFill>
                <a:effectLst/>
                <a:uLnTx/>
                <a:uFillTx/>
                <a:latin typeface="楷体" panose="02010609060101010101" pitchFamily="49" charset="-122"/>
                <a:ea typeface="楷体" panose="02010609060101010101" pitchFamily="49" charset="-122"/>
                <a:cs typeface="+mn-cs"/>
              </a:rPr>
              <a:t>5</a:t>
            </a:r>
            <a:r>
              <a:rPr kumimoji="0" lang="zh-CN" altLang="en-US" sz="2400" b="1" i="0" u="none" strike="noStrike" kern="1200" cap="none" spc="0" normalizeH="0" baseline="0" noProof="0" dirty="0">
                <a:ln>
                  <a:noFill/>
                </a:ln>
                <a:solidFill>
                  <a:srgbClr val="6666FF"/>
                </a:solidFill>
                <a:effectLst/>
                <a:uLnTx/>
                <a:uFillTx/>
                <a:latin typeface="楷体" panose="02010609060101010101" pitchFamily="49" charset="-122"/>
                <a:ea typeface="楷体" panose="02010609060101010101" pitchFamily="49" charset="-122"/>
                <a:cs typeface="+mn-cs"/>
              </a:rPr>
              <a:t>）特殊要求</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对直接关系公共安全、人身健康、生命财产安全的重要设备、设施、产品、物品，需要按照技术标准、技术规范，通过检验、检测、检疫等方式进行审定的事项实施行政许可的，应当按照技术标准、技术规范依法进行检验、检测、检疫，行政机关根据检验、检测、检疫的结果作出行政许可决定。</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行政机关实施检验、检测、检疫，应当自受理申请之日起五日内指派两名以上工作人员按照技术标准、技术规范进行检验、检测、检疫。</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endPar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573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1507" name="内容占位符 2"/>
          <p:cNvSpPr>
            <a:spLocks noGrp="1"/>
          </p:cNvSpPr>
          <p:nvPr>
            <p:ph idx="1"/>
          </p:nvPr>
        </p:nvSpPr>
        <p:spPr>
          <a:xfrm>
            <a:off x="1187450" y="2492375"/>
            <a:ext cx="6615113" cy="3530600"/>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4、行政许可内容的</a:t>
            </a:r>
            <a:r>
              <a:rPr lang="zh-CN" altLang="en-US" sz="2400" b="1" dirty="0">
                <a:solidFill>
                  <a:srgbClr val="CC0099"/>
                </a:solidFill>
                <a:latin typeface="楷体" panose="02010609060101010101" pitchFamily="49" charset="-122"/>
                <a:ea typeface="楷体" panose="02010609060101010101" pitchFamily="49" charset="-122"/>
              </a:rPr>
              <a:t>授益</a:t>
            </a:r>
            <a:r>
              <a:rPr lang="zh-CN" altLang="en-US" sz="2400" b="1" dirty="0">
                <a:latin typeface="楷体" panose="02010609060101010101" pitchFamily="49" charset="-122"/>
                <a:ea typeface="楷体" panose="02010609060101010101" pitchFamily="49" charset="-122"/>
              </a:rPr>
              <a:t>性；</a:t>
            </a:r>
          </a:p>
          <a:p>
            <a:r>
              <a:rPr lang="zh-CN" altLang="en-US" sz="2400" b="1" dirty="0">
                <a:latin typeface="楷体" panose="02010609060101010101" pitchFamily="49" charset="-122"/>
                <a:ea typeface="楷体" panose="02010609060101010101" pitchFamily="49" charset="-122"/>
              </a:rPr>
              <a:t>    行政许可不同于行政处罚和行政强制措施，它不是对相对人课以义务或处以惩罚的行为，而是赋予行政相对人某种权利和资格的授益性处理决定。</a:t>
            </a:r>
          </a:p>
          <a:p>
            <a:endParaRPr lang="zh-CN" altLang="en-US" sz="2400" dirty="0">
              <a:latin typeface="楷体" panose="02010609060101010101" pitchFamily="49" charset="-122"/>
              <a:ea typeface="楷体" panose="02010609060101010101" pitchFamily="49" charset="-122"/>
            </a:endParaRPr>
          </a:p>
        </p:txBody>
      </p:sp>
      <p:sp>
        <p:nvSpPr>
          <p:cNvPr id="215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8371" name="内容占位符 2"/>
          <p:cNvSpPr>
            <a:spLocks noGrp="1"/>
          </p:cNvSpPr>
          <p:nvPr>
            <p:ph idx="1"/>
          </p:nvPr>
        </p:nvSpPr>
        <p:spPr>
          <a:xfrm>
            <a:off x="250825" y="2060575"/>
            <a:ext cx="8785225" cy="3530600"/>
          </a:xfrm>
          <a:ln/>
        </p:spPr>
        <p:txBody>
          <a:bodyPr vert="horz" wrap="square" lIns="91440" tIns="45720" rIns="91440" bIns="45720" anchor="t" anchorCtr="0"/>
          <a:lstStyle/>
          <a:p>
            <a:r>
              <a:rPr lang="en-US" altLang="zh-CN" sz="2400" b="1" dirty="0">
                <a:solidFill>
                  <a:srgbClr val="00B0F0"/>
                </a:solidFill>
                <a:latin typeface="楷体" panose="02010609060101010101" pitchFamily="49" charset="-122"/>
                <a:ea typeface="楷体" panose="02010609060101010101" pitchFamily="49" charset="-122"/>
              </a:rPr>
              <a:t>3</a:t>
            </a:r>
            <a:r>
              <a:rPr lang="zh-CN" altLang="en-US" sz="2400" b="1" dirty="0">
                <a:solidFill>
                  <a:srgbClr val="00B0F0"/>
                </a:solidFill>
                <a:latin typeface="楷体" panose="02010609060101010101" pitchFamily="49" charset="-122"/>
                <a:ea typeface="楷体" panose="02010609060101010101" pitchFamily="49" charset="-122"/>
              </a:rPr>
              <a:t>、撤销、注销行政许可</a:t>
            </a:r>
          </a:p>
          <a:p>
            <a:r>
              <a:rPr lang="zh-CN" altLang="en-US" sz="2400" b="1" dirty="0">
                <a:latin typeface="楷体" panose="02010609060101010101" pitchFamily="49" charset="-122"/>
                <a:ea typeface="楷体" panose="02010609060101010101" pitchFamily="49" charset="-122"/>
              </a:rPr>
              <a:t>	《行政许可法》第六十九条、七十条</a:t>
            </a:r>
            <a:endParaRPr lang="zh-CN" altLang="en-US" sz="2400" dirty="0">
              <a:latin typeface="楷体" panose="02010609060101010101" pitchFamily="49" charset="-122"/>
              <a:ea typeface="楷体" panose="02010609060101010101" pitchFamily="49" charset="-122"/>
            </a:endParaRPr>
          </a:p>
        </p:txBody>
      </p:sp>
      <p:sp>
        <p:nvSpPr>
          <p:cNvPr id="583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楷体" panose="02010609060101010101" pitchFamily="49" charset="-122"/>
              <a:ea typeface="楷体" panose="02010609060101010101" pitchFamily="49" charset="-122"/>
              <a:cs typeface="+mj-cs"/>
            </a:endParaRPr>
          </a:p>
        </p:txBody>
      </p:sp>
      <p:sp>
        <p:nvSpPr>
          <p:cNvPr id="59395" name="内容占位符 2"/>
          <p:cNvSpPr>
            <a:spLocks noGrp="1"/>
          </p:cNvSpPr>
          <p:nvPr>
            <p:ph idx="1"/>
          </p:nvPr>
        </p:nvSpPr>
        <p:spPr>
          <a:xfrm>
            <a:off x="468313" y="2349500"/>
            <a:ext cx="7559675" cy="3670300"/>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（九）行政许可的收费</a:t>
            </a:r>
            <a:endParaRPr lang="en-US" altLang="zh-CN" sz="2400" b="1" dirty="0">
              <a:solidFill>
                <a:srgbClr val="CC0099"/>
              </a:solidFill>
              <a:latin typeface="楷体" panose="02010609060101010101" pitchFamily="49" charset="-122"/>
              <a:ea typeface="楷体" panose="02010609060101010101" pitchFamily="49" charset="-122"/>
            </a:endParaRPr>
          </a:p>
          <a:p>
            <a:r>
              <a:rPr lang="en-US" altLang="zh-CN" sz="2400" b="1" dirty="0">
                <a:solidFill>
                  <a:srgbClr val="00B0F0"/>
                </a:solidFill>
                <a:latin typeface="楷体" panose="02010609060101010101" pitchFamily="49" charset="-122"/>
                <a:ea typeface="楷体" panose="02010609060101010101" pitchFamily="49" charset="-122"/>
              </a:rPr>
              <a:t>1</a:t>
            </a:r>
            <a:r>
              <a:rPr lang="zh-CN" altLang="en-US" sz="2400" b="1" dirty="0">
                <a:solidFill>
                  <a:srgbClr val="00B0F0"/>
                </a:solidFill>
                <a:latin typeface="楷体" panose="02010609060101010101" pitchFamily="49" charset="-122"/>
                <a:ea typeface="楷体" panose="02010609060101010101" pitchFamily="49" charset="-122"/>
              </a:rPr>
              <a:t>、不收费的规定</a:t>
            </a:r>
          </a:p>
          <a:p>
            <a:r>
              <a:rPr lang="zh-CN" altLang="en-US" sz="2400" b="1" dirty="0">
                <a:latin typeface="楷体" panose="02010609060101010101" pitchFamily="49" charset="-122"/>
                <a:ea typeface="楷体" panose="02010609060101010101" pitchFamily="49" charset="-122"/>
              </a:rPr>
              <a:t>    《行政许可法》第58条：“行政机关实施行政许可和对行政许可事项进行监督检查，不得收取任何费用。但是，法律、行政法规另有规定的，依照其规定。</a:t>
            </a:r>
          </a:p>
          <a:p>
            <a:r>
              <a:rPr lang="zh-CN" altLang="en-US" sz="2400" b="1" dirty="0">
                <a:latin typeface="楷体" panose="02010609060101010101" pitchFamily="49" charset="-122"/>
                <a:ea typeface="楷体" panose="02010609060101010101" pitchFamily="49" charset="-122"/>
              </a:rPr>
              <a:t>　　行政机关提供行政许可申请书格式文本，不得收费。</a:t>
            </a:r>
          </a:p>
          <a:p>
            <a:r>
              <a:rPr lang="zh-CN" altLang="en-US" sz="2400" b="1" dirty="0">
                <a:latin typeface="楷体" panose="02010609060101010101" pitchFamily="49" charset="-122"/>
                <a:ea typeface="楷体" panose="02010609060101010101" pitchFamily="49" charset="-122"/>
              </a:rPr>
              <a:t>　　行政机关实施行政许可所需经费应当列入本行政机关的预算，由本级财政予以保障，按照批准的预算予以核拨。”</a:t>
            </a:r>
          </a:p>
          <a:p>
            <a:endParaRPr lang="zh-CN" altLang="en-US" sz="2400" dirty="0">
              <a:latin typeface="楷体" panose="02010609060101010101" pitchFamily="49" charset="-122"/>
              <a:ea typeface="楷体" panose="02010609060101010101" pitchFamily="49" charset="-122"/>
            </a:endParaRPr>
          </a:p>
        </p:txBody>
      </p:sp>
      <p:sp>
        <p:nvSpPr>
          <p:cNvPr id="593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0419" name="内容占位符 2"/>
          <p:cNvSpPr>
            <a:spLocks noGrp="1"/>
          </p:cNvSpPr>
          <p:nvPr>
            <p:ph idx="1"/>
          </p:nvPr>
        </p:nvSpPr>
        <p:spPr>
          <a:xfrm>
            <a:off x="863600" y="2489200"/>
            <a:ext cx="6815138" cy="3530600"/>
          </a:xfrm>
          <a:ln/>
        </p:spPr>
        <p:txBody>
          <a:bodyPr vert="horz" wrap="square" lIns="91440" tIns="45720" rIns="91440" bIns="45720" anchor="t" anchorCtr="0"/>
          <a:lstStyle/>
          <a:p>
            <a:r>
              <a:rPr lang="en-US" altLang="zh-CN" sz="2400" b="1" dirty="0">
                <a:solidFill>
                  <a:srgbClr val="00B0F0"/>
                </a:solidFill>
                <a:latin typeface="楷体" panose="02010609060101010101" pitchFamily="49" charset="-122"/>
                <a:ea typeface="楷体" panose="02010609060101010101" pitchFamily="49" charset="-122"/>
              </a:rPr>
              <a:t>2</a:t>
            </a:r>
            <a:r>
              <a:rPr lang="zh-CN" altLang="en-US" sz="2400" b="1" dirty="0">
                <a:solidFill>
                  <a:srgbClr val="00B0F0"/>
                </a:solidFill>
                <a:latin typeface="楷体" panose="02010609060101010101" pitchFamily="49" charset="-122"/>
                <a:ea typeface="楷体" panose="02010609060101010101" pitchFamily="49" charset="-122"/>
              </a:rPr>
              <a:t>、收费的规定——例外规定</a:t>
            </a:r>
          </a:p>
          <a:p>
            <a:r>
              <a:rPr lang="zh-CN" altLang="en-US" sz="2400" b="1" dirty="0">
                <a:latin typeface="楷体" panose="02010609060101010101" pitchFamily="49" charset="-122"/>
                <a:ea typeface="楷体" panose="02010609060101010101" pitchFamily="49" charset="-122"/>
              </a:rPr>
              <a:t>    行政机关实施行政许可，依照法律、行政法规收取费用的，应当按照公布的法定项目和标准收费；所收取的费用必须全部上缴国库，任何机关或者个人不得以任何形式截留、挪用、私分或者变相私分。财政部门不得以任何形式向行政机关返还或者变相返还实施行政许可所收取的费用。</a:t>
            </a:r>
          </a:p>
          <a:p>
            <a:endParaRPr lang="zh-CN" altLang="en-US" sz="2400" dirty="0">
              <a:latin typeface="楷体" panose="02010609060101010101" pitchFamily="49" charset="-122"/>
              <a:ea typeface="楷体" panose="02010609060101010101" pitchFamily="49" charset="-122"/>
            </a:endParaRPr>
          </a:p>
        </p:txBody>
      </p:sp>
      <p:sp>
        <p:nvSpPr>
          <p:cNvPr id="604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1443" name="内容占位符 2"/>
          <p:cNvSpPr>
            <a:spLocks noGrp="1"/>
          </p:cNvSpPr>
          <p:nvPr>
            <p:ph idx="1"/>
          </p:nvPr>
        </p:nvSpPr>
        <p:spPr>
          <a:xfrm>
            <a:off x="500063" y="2276475"/>
            <a:ext cx="7956550" cy="3814763"/>
          </a:xfrm>
          <a:ln/>
        </p:spPr>
        <p:txBody>
          <a:bodyPr vert="horz" wrap="square" lIns="91440" tIns="45720" rIns="91440" bIns="45720" anchor="t" anchorCtr="0"/>
          <a:lstStyle/>
          <a:p>
            <a:r>
              <a:rPr lang="en-US" altLang="zh-CN" sz="2400" b="1" dirty="0">
                <a:solidFill>
                  <a:srgbClr val="00B0F0"/>
                </a:solidFill>
                <a:latin typeface="楷体" panose="02010609060101010101" pitchFamily="49" charset="-122"/>
                <a:ea typeface="楷体" panose="02010609060101010101" pitchFamily="49" charset="-122"/>
              </a:rPr>
              <a:t>3</a:t>
            </a:r>
            <a:r>
              <a:rPr lang="zh-CN" altLang="en-US" sz="2400" b="1" dirty="0">
                <a:solidFill>
                  <a:srgbClr val="00B0F0"/>
                </a:solidFill>
                <a:latin typeface="楷体" panose="02010609060101010101" pitchFamily="49" charset="-122"/>
                <a:ea typeface="楷体" panose="02010609060101010101" pitchFamily="49" charset="-122"/>
              </a:rPr>
              <a:t>、行政许可中的保证金</a:t>
            </a:r>
            <a:endParaRPr lang="en-US" altLang="zh-CN" sz="2400" b="1" dirty="0">
              <a:solidFill>
                <a:srgbClr val="00B0F0"/>
              </a:solidFill>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行政许可中的保证金是指交纳保证金成为获得行政许可的条件之一，有的作为第一次申请行政许可的条件，有的作为延续行政许可的条件。</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例如，我国</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海关法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海关事务担保条例</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海关暂时进出境货物管理办法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规定了海关对暂准进出境货物事物的担保。</a:t>
            </a:r>
            <a:endParaRPr lang="en-US" altLang="zh-CN" sz="2400" dirty="0">
              <a:latin typeface="楷体" panose="02010609060101010101" pitchFamily="49" charset="-122"/>
              <a:ea typeface="楷体" panose="02010609060101010101" pitchFamily="49" charset="-122"/>
            </a:endParaRPr>
          </a:p>
          <a:p>
            <a:r>
              <a:rPr lang="zh-CN" altLang="en-US" sz="2400" dirty="0">
                <a:solidFill>
                  <a:srgbClr val="0070C0"/>
                </a:solidFill>
                <a:latin typeface="楷体" panose="02010609060101010101" pitchFamily="49" charset="-122"/>
                <a:ea typeface="楷体" panose="02010609060101010101" pitchFamily="49" charset="-122"/>
              </a:rPr>
              <a:t>罗智敏：</a:t>
            </a:r>
            <a:r>
              <a:rPr lang="en-US" altLang="zh-CN" sz="2400" dirty="0">
                <a:solidFill>
                  <a:srgbClr val="0070C0"/>
                </a:solidFill>
                <a:latin typeface="楷体" panose="02010609060101010101" pitchFamily="49" charset="-122"/>
                <a:ea typeface="楷体" panose="02010609060101010101" pitchFamily="49" charset="-122"/>
              </a:rPr>
              <a:t>《</a:t>
            </a:r>
            <a:r>
              <a:rPr lang="zh-CN" altLang="en-US" sz="2400" dirty="0">
                <a:solidFill>
                  <a:srgbClr val="0070C0"/>
                </a:solidFill>
                <a:latin typeface="楷体" panose="02010609060101010101" pitchFamily="49" charset="-122"/>
                <a:ea typeface="楷体" panose="02010609060101010101" pitchFamily="49" charset="-122"/>
              </a:rPr>
              <a:t>论行政许可中保证金的设定问题</a:t>
            </a:r>
            <a:r>
              <a:rPr lang="en-US" altLang="zh-CN" sz="2400" dirty="0">
                <a:solidFill>
                  <a:srgbClr val="0070C0"/>
                </a:solidFill>
                <a:latin typeface="楷体" panose="02010609060101010101" pitchFamily="49" charset="-122"/>
                <a:ea typeface="楷体" panose="02010609060101010101" pitchFamily="49" charset="-122"/>
              </a:rPr>
              <a:t>》</a:t>
            </a:r>
            <a:r>
              <a:rPr lang="zh-CN" altLang="en-US" sz="2400" dirty="0">
                <a:solidFill>
                  <a:srgbClr val="0070C0"/>
                </a:solidFill>
                <a:latin typeface="楷体" panose="02010609060101010101" pitchFamily="49" charset="-122"/>
                <a:ea typeface="楷体" panose="02010609060101010101" pitchFamily="49" charset="-122"/>
              </a:rPr>
              <a:t>，</a:t>
            </a:r>
            <a:r>
              <a:rPr lang="en-US" altLang="zh-CN" sz="2400" dirty="0">
                <a:solidFill>
                  <a:srgbClr val="0070C0"/>
                </a:solidFill>
                <a:latin typeface="楷体" panose="02010609060101010101" pitchFamily="49" charset="-122"/>
                <a:ea typeface="楷体" panose="02010609060101010101" pitchFamily="49" charset="-122"/>
              </a:rPr>
              <a:t>《</a:t>
            </a:r>
            <a:r>
              <a:rPr lang="zh-CN" altLang="en-US" sz="2400" dirty="0">
                <a:solidFill>
                  <a:srgbClr val="0070C0"/>
                </a:solidFill>
                <a:latin typeface="楷体" panose="02010609060101010101" pitchFamily="49" charset="-122"/>
                <a:ea typeface="楷体" panose="02010609060101010101" pitchFamily="49" charset="-122"/>
              </a:rPr>
              <a:t>中国法学</a:t>
            </a:r>
            <a:r>
              <a:rPr lang="en-US" altLang="zh-CN" sz="2400" dirty="0">
                <a:solidFill>
                  <a:srgbClr val="0070C0"/>
                </a:solidFill>
                <a:latin typeface="楷体" panose="02010609060101010101" pitchFamily="49" charset="-122"/>
                <a:ea typeface="楷体" panose="02010609060101010101" pitchFamily="49" charset="-122"/>
              </a:rPr>
              <a:t>》2014</a:t>
            </a:r>
            <a:r>
              <a:rPr lang="zh-CN" altLang="en-US" sz="2400" dirty="0">
                <a:solidFill>
                  <a:srgbClr val="0070C0"/>
                </a:solidFill>
                <a:latin typeface="楷体" panose="02010609060101010101" pitchFamily="49" charset="-122"/>
                <a:ea typeface="楷体" panose="02010609060101010101" pitchFamily="49" charset="-122"/>
              </a:rPr>
              <a:t>年第</a:t>
            </a:r>
            <a:r>
              <a:rPr lang="en-US" altLang="zh-CN" sz="2400" dirty="0">
                <a:solidFill>
                  <a:srgbClr val="0070C0"/>
                </a:solidFill>
                <a:latin typeface="楷体" panose="02010609060101010101" pitchFamily="49" charset="-122"/>
                <a:ea typeface="楷体" panose="02010609060101010101" pitchFamily="49" charset="-122"/>
              </a:rPr>
              <a:t>5</a:t>
            </a:r>
            <a:r>
              <a:rPr lang="zh-CN" altLang="en-US" sz="2400" dirty="0">
                <a:solidFill>
                  <a:srgbClr val="0070C0"/>
                </a:solidFill>
                <a:latin typeface="楷体" panose="02010609060101010101" pitchFamily="49" charset="-122"/>
                <a:ea typeface="楷体" panose="02010609060101010101" pitchFamily="49" charset="-122"/>
              </a:rPr>
              <a:t>期。</a:t>
            </a:r>
          </a:p>
          <a:p>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614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2531" name="内容占位符 2"/>
          <p:cNvSpPr>
            <a:spLocks noGrp="1"/>
          </p:cNvSpPr>
          <p:nvPr>
            <p:ph idx="1"/>
          </p:nvPr>
        </p:nvSpPr>
        <p:spPr>
          <a:xfrm>
            <a:off x="684213" y="2420938"/>
            <a:ext cx="7605712" cy="3530600"/>
          </a:xfrm>
          <a:ln/>
        </p:spPr>
        <p:txBody>
          <a:bodyPr vert="horz" wrap="square" lIns="91440" tIns="45720" rIns="91440" bIns="45720" anchor="t" anchorCtr="0"/>
          <a:lstStyle/>
          <a:p>
            <a:pPr>
              <a:lnSpc>
                <a:spcPct val="90000"/>
              </a:lnSpc>
            </a:pPr>
            <a:r>
              <a:rPr lang="zh-CN" altLang="en-US" sz="2400" b="1" dirty="0">
                <a:solidFill>
                  <a:srgbClr val="CC0099"/>
                </a:solidFill>
                <a:latin typeface="楷体" panose="02010609060101010101" pitchFamily="49" charset="-122"/>
                <a:ea typeface="楷体" panose="02010609060101010101" pitchFamily="49" charset="-122"/>
              </a:rPr>
              <a:t>（三）行政许可的功能</a:t>
            </a:r>
          </a:p>
          <a:p>
            <a:pPr>
              <a:lnSpc>
                <a:spcPct val="90000"/>
              </a:lnSpc>
            </a:pPr>
            <a:r>
              <a:rPr lang="zh-CN" altLang="en-US" sz="2400" b="1" dirty="0">
                <a:solidFill>
                  <a:srgbClr val="00B0F0"/>
                </a:solidFill>
                <a:latin typeface="楷体" panose="02010609060101010101" pitchFamily="49" charset="-122"/>
                <a:ea typeface="楷体" panose="02010609060101010101" pitchFamily="49" charset="-122"/>
              </a:rPr>
              <a:t>1、防止危险</a:t>
            </a:r>
          </a:p>
          <a:p>
            <a:pPr>
              <a:lnSpc>
                <a:spcPct val="90000"/>
              </a:lnSpc>
            </a:pPr>
            <a:r>
              <a:rPr lang="zh-CN" altLang="en-US" sz="2400" b="1" dirty="0">
                <a:latin typeface="楷体" panose="02010609060101010101" pitchFamily="49" charset="-122"/>
                <a:ea typeface="楷体" panose="02010609060101010101" pitchFamily="49" charset="-122"/>
              </a:rPr>
              <a:t>    行政许可兼含</a:t>
            </a:r>
            <a:r>
              <a:rPr lang="zh-CN" altLang="en-US" sz="2400" b="1" dirty="0">
                <a:solidFill>
                  <a:srgbClr val="00B050"/>
                </a:solidFill>
                <a:latin typeface="楷体" panose="02010609060101010101" pitchFamily="49" charset="-122"/>
                <a:ea typeface="楷体" panose="02010609060101010101" pitchFamily="49" charset="-122"/>
              </a:rPr>
              <a:t>审查</a:t>
            </a:r>
            <a:r>
              <a:rPr lang="zh-CN" altLang="en-US" sz="2400" b="1" dirty="0">
                <a:latin typeface="楷体" panose="02010609060101010101" pitchFamily="49" charset="-122"/>
                <a:ea typeface="楷体" panose="02010609060101010101" pitchFamily="49" charset="-122"/>
              </a:rPr>
              <a:t>与</a:t>
            </a:r>
            <a:r>
              <a:rPr lang="zh-CN" altLang="en-US" sz="2400" b="1" dirty="0">
                <a:solidFill>
                  <a:srgbClr val="00B050"/>
                </a:solidFill>
                <a:latin typeface="楷体" panose="02010609060101010101" pitchFamily="49" charset="-122"/>
                <a:ea typeface="楷体" panose="02010609060101010101" pitchFamily="49" charset="-122"/>
              </a:rPr>
              <a:t>监督</a:t>
            </a:r>
            <a:r>
              <a:rPr lang="zh-CN" altLang="en-US" sz="2400" b="1" dirty="0">
                <a:latin typeface="楷体" panose="02010609060101010101" pitchFamily="49" charset="-122"/>
                <a:ea typeface="楷体" panose="02010609060101010101" pitchFamily="49" charset="-122"/>
              </a:rPr>
              <a:t>两方面的内容，它的功能之一，就是行政机关通过对自然人、法人或者其他组织的条件进行严格审查、对其行为进行必要的监督，排除可能产生对社会、个人带来危险的活动，维护社会秩序和自然人、法人或者其他组织的合法权益。</a:t>
            </a:r>
          </a:p>
          <a:p>
            <a:pPr>
              <a:lnSpc>
                <a:spcPct val="90000"/>
              </a:lnSpc>
            </a:pPr>
            <a:r>
              <a:rPr lang="zh-CN" altLang="en-US" sz="2400" b="1" dirty="0">
                <a:solidFill>
                  <a:srgbClr val="00B0F0"/>
                </a:solidFill>
                <a:latin typeface="楷体" panose="02010609060101010101" pitchFamily="49" charset="-122"/>
                <a:ea typeface="楷体" panose="02010609060101010101" pitchFamily="49" charset="-122"/>
              </a:rPr>
              <a:t>2、配置资源</a:t>
            </a:r>
          </a:p>
          <a:p>
            <a:pPr>
              <a:lnSpc>
                <a:spcPct val="90000"/>
              </a:lnSpc>
            </a:pPr>
            <a:r>
              <a:rPr lang="zh-CN" altLang="en-US" sz="2400" b="1" dirty="0">
                <a:latin typeface="楷体" panose="02010609060101010101" pitchFamily="49" charset="-122"/>
                <a:ea typeface="楷体" panose="02010609060101010101" pitchFamily="49" charset="-122"/>
              </a:rPr>
              <a:t>    相对而言，市场机制在配置资源中未起基础性作用的国家，行政许可可能在配置资源方面能发挥更大的作用。</a:t>
            </a:r>
          </a:p>
          <a:p>
            <a:endParaRPr lang="zh-CN" altLang="en-US" sz="2400" dirty="0">
              <a:latin typeface="楷体" panose="02010609060101010101" pitchFamily="49" charset="-122"/>
              <a:ea typeface="楷体" panose="02010609060101010101" pitchFamily="49" charset="-122"/>
            </a:endParaRPr>
          </a:p>
        </p:txBody>
      </p:sp>
      <p:sp>
        <p:nvSpPr>
          <p:cNvPr id="225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3555" name="内容占位符 2"/>
          <p:cNvSpPr>
            <a:spLocks noGrp="1"/>
          </p:cNvSpPr>
          <p:nvPr>
            <p:ph idx="1"/>
          </p:nvPr>
        </p:nvSpPr>
        <p:spPr>
          <a:xfrm>
            <a:off x="863600" y="2489200"/>
            <a:ext cx="7164388" cy="3530600"/>
          </a:xfrm>
          <a:ln/>
        </p:spPr>
        <p:txBody>
          <a:bodyPr vert="horz" wrap="square" lIns="91440" tIns="45720" rIns="91440" bIns="45720" anchor="t" anchorCtr="0"/>
          <a:lstStyle/>
          <a:p>
            <a:r>
              <a:rPr lang="zh-CN" altLang="en-US" sz="2400" b="1" dirty="0">
                <a:solidFill>
                  <a:srgbClr val="00B0F0"/>
                </a:solidFill>
                <a:latin typeface="楷体" panose="02010609060101010101" pitchFamily="49" charset="-122"/>
                <a:ea typeface="楷体" panose="02010609060101010101" pitchFamily="49" charset="-122"/>
              </a:rPr>
              <a:t>3、提供公信力证明</a:t>
            </a:r>
          </a:p>
          <a:p>
            <a:r>
              <a:rPr lang="zh-CN" altLang="en-US" sz="2400" b="1" dirty="0">
                <a:latin typeface="楷体" panose="02010609060101010101" pitchFamily="49" charset="-122"/>
                <a:ea typeface="楷体" panose="02010609060101010101" pitchFamily="49" charset="-122"/>
              </a:rPr>
              <a:t>    政府规定对特定的事项应当进行</a:t>
            </a:r>
            <a:r>
              <a:rPr lang="zh-CN" altLang="en-US" sz="2400" b="1" dirty="0">
                <a:solidFill>
                  <a:srgbClr val="00CC99"/>
                </a:solidFill>
                <a:latin typeface="楷体" panose="02010609060101010101" pitchFamily="49" charset="-122"/>
                <a:ea typeface="楷体" panose="02010609060101010101" pitchFamily="49" charset="-122"/>
              </a:rPr>
              <a:t>登记</a:t>
            </a:r>
            <a:r>
              <a:rPr lang="zh-CN" altLang="en-US" sz="2400" b="1" dirty="0">
                <a:latin typeface="楷体" panose="02010609060101010101" pitchFamily="49" charset="-122"/>
                <a:ea typeface="楷体" panose="02010609060101010101" pitchFamily="49" charset="-122"/>
              </a:rPr>
              <a:t>，对登记的信息，人们可以查阅，能够确信取得行政许可的人在某些方面的能力、条件已经达到一定标准，降低了人们在经济活动和社会交往中搜寻信息、识别信息真伪的成本。一般而言，政府宜在私人机构没有足够能力承担提供信息的功能时才设立行政许可，以提供公信力证明。</a:t>
            </a:r>
          </a:p>
          <a:p>
            <a:endParaRPr lang="zh-CN" altLang="en-US" sz="2400" dirty="0">
              <a:latin typeface="楷体" panose="02010609060101010101" pitchFamily="49" charset="-122"/>
              <a:ea typeface="楷体" panose="02010609060101010101" pitchFamily="49" charset="-122"/>
            </a:endParaRPr>
          </a:p>
        </p:txBody>
      </p:sp>
      <p:sp>
        <p:nvSpPr>
          <p:cNvPr id="235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4579" name="内容占位符 2"/>
          <p:cNvSpPr>
            <a:spLocks noGrp="1"/>
          </p:cNvSpPr>
          <p:nvPr>
            <p:ph idx="1"/>
          </p:nvPr>
        </p:nvSpPr>
        <p:spPr>
          <a:xfrm>
            <a:off x="85725" y="2133600"/>
            <a:ext cx="8964613" cy="3457575"/>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（四）行政许可的分类</a:t>
            </a:r>
          </a:p>
          <a:p>
            <a:r>
              <a:rPr lang="zh-CN" altLang="en-US" sz="2400" b="1" dirty="0">
                <a:solidFill>
                  <a:srgbClr val="00B0F0"/>
                </a:solidFill>
                <a:latin typeface="楷体" panose="02010609060101010101" pitchFamily="49" charset="-122"/>
                <a:ea typeface="楷体" panose="02010609060101010101" pitchFamily="49" charset="-122"/>
              </a:rPr>
              <a:t>1、学理分类</a:t>
            </a:r>
          </a:p>
          <a:p>
            <a:r>
              <a:rPr lang="zh-CN" altLang="en-US" sz="2400" b="1" dirty="0">
                <a:latin typeface="楷体" panose="02010609060101010101" pitchFamily="49" charset="-122"/>
                <a:ea typeface="楷体" panose="02010609060101010101" pitchFamily="49" charset="-122"/>
              </a:rPr>
              <a:t>	</a:t>
            </a:r>
            <a:r>
              <a:rPr lang="zh-CN" altLang="en-US" sz="2400" b="1" dirty="0">
                <a:solidFill>
                  <a:srgbClr val="7030A0"/>
                </a:solidFill>
                <a:latin typeface="楷体" panose="02010609060101010101" pitchFamily="49" charset="-122"/>
                <a:ea typeface="楷体" panose="02010609060101010101" pitchFamily="49" charset="-122"/>
              </a:rPr>
              <a:t>（1）一般许可和特别许可</a:t>
            </a:r>
          </a:p>
          <a:p>
            <a:r>
              <a:rPr lang="zh-CN" altLang="en-US" sz="2400" b="1" dirty="0">
                <a:latin typeface="楷体" panose="02010609060101010101" pitchFamily="49" charset="-122"/>
                <a:ea typeface="楷体" panose="02010609060101010101" pitchFamily="49" charset="-122"/>
              </a:rPr>
              <a:t>	一般许可，是指只要符合法定的条件，就可向主管行政机关提出申请，对申请人并无特殊限制的许可。如驾驶许可、营业许可等。</a:t>
            </a:r>
          </a:p>
          <a:p>
            <a:r>
              <a:rPr lang="zh-CN" altLang="en-US" sz="2400" b="1" dirty="0">
                <a:latin typeface="楷体" panose="02010609060101010101" pitchFamily="49" charset="-122"/>
                <a:ea typeface="楷体" panose="02010609060101010101" pitchFamily="49" charset="-122"/>
              </a:rPr>
              <a:t> 特别许可，是指除符合一般条件外，还对申请人予以</a:t>
            </a:r>
            <a:r>
              <a:rPr lang="zh-CN" altLang="en-US" sz="2400" b="1" dirty="0">
                <a:solidFill>
                  <a:srgbClr val="7030A0"/>
                </a:solidFill>
                <a:latin typeface="楷体" panose="02010609060101010101" pitchFamily="49" charset="-122"/>
                <a:ea typeface="楷体" panose="02010609060101010101" pitchFamily="49" charset="-122"/>
              </a:rPr>
              <a:t>特别限制</a:t>
            </a:r>
            <a:r>
              <a:rPr lang="zh-CN" altLang="en-US" sz="2400" b="1" dirty="0">
                <a:latin typeface="楷体" panose="02010609060101010101" pitchFamily="49" charset="-122"/>
                <a:ea typeface="楷体" panose="02010609060101010101" pitchFamily="49" charset="-122"/>
              </a:rPr>
              <a:t>的许可。如持枪许可、烟草专卖许可等。</a:t>
            </a:r>
            <a:endParaRPr lang="en-US" altLang="zh-CN" sz="2400" b="1"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根据《行政许可法》第</a:t>
            </a:r>
            <a:r>
              <a:rPr lang="en-US" altLang="zh-CN" sz="2400" dirty="0">
                <a:latin typeface="楷体" panose="02010609060101010101" pitchFamily="49" charset="-122"/>
                <a:ea typeface="楷体" panose="02010609060101010101" pitchFamily="49" charset="-122"/>
              </a:rPr>
              <a:t>12</a:t>
            </a:r>
            <a:r>
              <a:rPr lang="zh-CN" altLang="zh-CN" sz="2400" dirty="0">
                <a:latin typeface="楷体" panose="02010609060101010101" pitchFamily="49" charset="-122"/>
                <a:ea typeface="楷体" panose="02010609060101010101" pitchFamily="49" charset="-122"/>
              </a:rPr>
              <a:t>条第</a:t>
            </a:r>
            <a:r>
              <a:rPr lang="en-US" altLang="zh-CN" sz="24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项的规定，对于</a:t>
            </a: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有限自然资源开发利用、公共资源配置以及直接关系公共利益的特定行业的市场准入等，需要赋予特定权利的事项</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，可以设定许可。</a:t>
            </a:r>
          </a:p>
          <a:p>
            <a:endParaRPr lang="zh-CN" altLang="en-US" sz="2400" b="1" dirty="0">
              <a:latin typeface="楷体" panose="02010609060101010101" pitchFamily="49" charset="-122"/>
              <a:ea typeface="楷体" panose="02010609060101010101" pitchFamily="49" charset="-122"/>
            </a:endParaRPr>
          </a:p>
          <a:p>
            <a:endParaRPr lang="zh-CN" altLang="en-US" sz="2400" b="1"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245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zh-CN" b="1" kern="1200" dirty="0">
                <a:latin typeface="楷体" panose="02010609060101010101" pitchFamily="49" charset="-122"/>
                <a:ea typeface="楷体" panose="02010609060101010101" pitchFamily="49" charset="-122"/>
                <a:cs typeface="+mj-cs"/>
              </a:rPr>
              <a:t>特许的特征：</a:t>
            </a:r>
            <a:endParaRPr lang="zh-CN" altLang="en-US" kern="1200" dirty="0">
              <a:latin typeface="+mj-lt"/>
              <a:ea typeface="宋体" panose="02010600030101010101" pitchFamily="2" charset="-122"/>
              <a:cs typeface="+mj-cs"/>
            </a:endParaRPr>
          </a:p>
        </p:txBody>
      </p:sp>
      <p:sp>
        <p:nvSpPr>
          <p:cNvPr id="25603" name="内容占位符 2"/>
          <p:cNvSpPr>
            <a:spLocks noGrp="1"/>
          </p:cNvSpPr>
          <p:nvPr>
            <p:ph idx="1"/>
          </p:nvPr>
        </p:nvSpPr>
        <p:spPr>
          <a:xfrm>
            <a:off x="0" y="2060575"/>
            <a:ext cx="9144000" cy="3386138"/>
          </a:xfrm>
          <a:ln/>
        </p:spPr>
        <p:txBody>
          <a:bodyPr vert="horz" wrap="square" lIns="91440" tIns="45720" rIns="91440" bIns="45720" anchor="t" anchorCtr="0"/>
          <a:lstStyle/>
          <a:p>
            <a:r>
              <a:rPr lang="en-US" altLang="zh-CN" sz="2400" dirty="0">
                <a:solidFill>
                  <a:srgbClr val="7030A0"/>
                </a:solidFill>
                <a:latin typeface="楷体" panose="02010609060101010101" pitchFamily="49" charset="-122"/>
                <a:ea typeface="楷体" panose="02010609060101010101" pitchFamily="49" charset="-122"/>
              </a:rPr>
              <a:t>1.</a:t>
            </a:r>
            <a:r>
              <a:rPr lang="zh-CN" altLang="zh-CN" sz="2400" dirty="0">
                <a:solidFill>
                  <a:srgbClr val="7030A0"/>
                </a:solidFill>
                <a:latin typeface="楷体" panose="02010609060101010101" pitchFamily="49" charset="-122"/>
                <a:ea typeface="楷体" panose="02010609060101010101" pitchFamily="49" charset="-122"/>
              </a:rPr>
              <a:t>有数量限制</a:t>
            </a:r>
            <a:r>
              <a:rPr lang="zh-CN" altLang="zh-CN" sz="2400" dirty="0">
                <a:latin typeface="楷体" panose="02010609060101010101" pitchFamily="49" charset="-122"/>
                <a:ea typeface="楷体" panose="02010609060101010101" pitchFamily="49" charset="-122"/>
              </a:rPr>
              <a:t>。</a:t>
            </a:r>
          </a:p>
          <a:p>
            <a:r>
              <a:rPr lang="en-US" altLang="zh-CN" sz="2400" dirty="0">
                <a:solidFill>
                  <a:srgbClr val="7030A0"/>
                </a:solidFill>
                <a:latin typeface="楷体" panose="02010609060101010101" pitchFamily="49" charset="-122"/>
                <a:ea typeface="楷体" panose="02010609060101010101" pitchFamily="49" charset="-122"/>
              </a:rPr>
              <a:t>2.</a:t>
            </a:r>
            <a:r>
              <a:rPr lang="zh-CN" altLang="zh-CN" sz="2400" dirty="0">
                <a:solidFill>
                  <a:srgbClr val="7030A0"/>
                </a:solidFill>
                <a:latin typeface="楷体" panose="02010609060101010101" pitchFamily="49" charset="-122"/>
                <a:ea typeface="楷体" panose="02010609060101010101" pitchFamily="49" charset="-122"/>
              </a:rPr>
              <a:t>通过招标、拍卖等形式择优决定</a:t>
            </a:r>
            <a:r>
              <a:rPr lang="zh-CN" altLang="zh-CN" sz="2400" dirty="0">
                <a:latin typeface="楷体" panose="02010609060101010101" pitchFamily="49" charset="-122"/>
                <a:ea typeface="楷体" panose="02010609060101010101" pitchFamily="49" charset="-122"/>
              </a:rPr>
              <a:t>。根据《行政许可法》第</a:t>
            </a:r>
            <a:r>
              <a:rPr lang="en-US" altLang="zh-CN" sz="2400" dirty="0">
                <a:latin typeface="楷体" panose="02010609060101010101" pitchFamily="49" charset="-122"/>
                <a:ea typeface="楷体" panose="02010609060101010101" pitchFamily="49" charset="-122"/>
              </a:rPr>
              <a:t>53</a:t>
            </a:r>
            <a:r>
              <a:rPr lang="zh-CN" altLang="zh-CN" sz="2400" dirty="0">
                <a:latin typeface="楷体" panose="02010609060101010101" pitchFamily="49" charset="-122"/>
                <a:ea typeface="楷体" panose="02010609060101010101" pitchFamily="49" charset="-122"/>
              </a:rPr>
              <a:t>条的规定，对于行政许可法第</a:t>
            </a:r>
            <a:r>
              <a:rPr lang="en-US" altLang="zh-CN" sz="2400" dirty="0">
                <a:latin typeface="楷体" panose="02010609060101010101" pitchFamily="49" charset="-122"/>
                <a:ea typeface="楷体" panose="02010609060101010101" pitchFamily="49" charset="-122"/>
              </a:rPr>
              <a:t>12</a:t>
            </a:r>
            <a:r>
              <a:rPr lang="zh-CN" altLang="zh-CN" sz="2400" dirty="0">
                <a:latin typeface="楷体" panose="02010609060101010101" pitchFamily="49" charset="-122"/>
                <a:ea typeface="楷体" panose="02010609060101010101" pitchFamily="49" charset="-122"/>
              </a:rPr>
              <a:t>条第</a:t>
            </a:r>
            <a:r>
              <a:rPr lang="en-US" altLang="zh-CN" sz="24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项规定的事项，行政机关应当通过招标、拍卖等公平竞争的方式作出决定。</a:t>
            </a:r>
            <a:endParaRPr lang="en-US" altLang="zh-CN" sz="2400" dirty="0">
              <a:latin typeface="楷体" panose="02010609060101010101" pitchFamily="49" charset="-122"/>
              <a:ea typeface="楷体" panose="02010609060101010101" pitchFamily="49" charset="-122"/>
            </a:endParaRPr>
          </a:p>
          <a:p>
            <a:r>
              <a:rPr lang="en-US" altLang="zh-CN" sz="2400" dirty="0">
                <a:solidFill>
                  <a:srgbClr val="7030A0"/>
                </a:solidFill>
                <a:latin typeface="楷体" panose="02010609060101010101" pitchFamily="49" charset="-122"/>
                <a:ea typeface="楷体" panose="02010609060101010101" pitchFamily="49" charset="-122"/>
              </a:rPr>
              <a:t>3.</a:t>
            </a:r>
            <a:r>
              <a:rPr lang="zh-CN" altLang="zh-CN" sz="2400" dirty="0">
                <a:solidFill>
                  <a:srgbClr val="7030A0"/>
                </a:solidFill>
                <a:latin typeface="楷体" panose="02010609060101010101" pitchFamily="49" charset="-122"/>
                <a:ea typeface="楷体" panose="02010609060101010101" pitchFamily="49" charset="-122"/>
              </a:rPr>
              <a:t>获特许的被许可人有服从规制的义务</a:t>
            </a:r>
            <a:r>
              <a:rPr lang="zh-CN" altLang="zh-CN" sz="2400" dirty="0">
                <a:latin typeface="楷体" panose="02010609060101010101" pitchFamily="49" charset="-122"/>
                <a:ea typeface="楷体" panose="02010609060101010101" pitchFamily="49" charset="-122"/>
              </a:rPr>
              <a:t>。例如《行政许可法》第</a:t>
            </a:r>
            <a:r>
              <a:rPr lang="en-US" altLang="zh-CN" sz="2400" dirty="0">
                <a:latin typeface="楷体" panose="02010609060101010101" pitchFamily="49" charset="-122"/>
                <a:ea typeface="楷体" panose="02010609060101010101" pitchFamily="49" charset="-122"/>
              </a:rPr>
              <a:t>67</a:t>
            </a:r>
            <a:r>
              <a:rPr lang="zh-CN" altLang="zh-CN" sz="2400" dirty="0">
                <a:latin typeface="楷体" panose="02010609060101010101" pitchFamily="49" charset="-122"/>
                <a:ea typeface="楷体" panose="02010609060101010101" pitchFamily="49" charset="-122"/>
              </a:rPr>
              <a:t>条规定</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取得直接关系公共利益的特定行业的市场准入行政许可的被许可人，应当按照国家规定的服务标准、资费标准和行政机关依法规定的条件，向用户提供安全、方便、稳定和价格合理的服务，并履行普遍服务的义务；未经作出行政许可的行政机关批准，不得擅自停业、歇业</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a:t>
            </a:r>
          </a:p>
          <a:p>
            <a:r>
              <a:rPr lang="en-US" altLang="zh-CN" sz="2400" dirty="0">
                <a:latin typeface="楷体" panose="02010609060101010101" pitchFamily="49" charset="-122"/>
                <a:ea typeface="楷体" panose="02010609060101010101" pitchFamily="49" charset="-122"/>
              </a:rPr>
              <a:t>4.</a:t>
            </a:r>
            <a:r>
              <a:rPr lang="zh-CN" altLang="zh-CN" sz="2400" dirty="0">
                <a:latin typeface="楷体" panose="02010609060101010101" pitchFamily="49" charset="-122"/>
                <a:ea typeface="楷体" panose="02010609060101010101" pitchFamily="49" charset="-122"/>
              </a:rPr>
              <a:t>公民、法人或者其他组织依法取得的特许</a:t>
            </a:r>
            <a:r>
              <a:rPr lang="zh-CN" altLang="zh-CN" sz="2400" dirty="0">
                <a:solidFill>
                  <a:srgbClr val="7030A0"/>
                </a:solidFill>
                <a:latin typeface="楷体" panose="02010609060101010101" pitchFamily="49" charset="-122"/>
                <a:ea typeface="楷体" panose="02010609060101010101" pitchFamily="49" charset="-122"/>
              </a:rPr>
              <a:t>受法律保护</a:t>
            </a:r>
            <a:r>
              <a:rPr lang="zh-CN" altLang="zh-CN" sz="2400" dirty="0">
                <a:latin typeface="楷体" panose="02010609060101010101" pitchFamily="49" charset="-122"/>
                <a:ea typeface="楷体" panose="02010609060101010101" pitchFamily="49" charset="-122"/>
              </a:rPr>
              <a:t>，行政机关不得擅自改变已经生效的特许。</a:t>
            </a:r>
          </a:p>
          <a:p>
            <a:endParaRPr lang="zh-CN"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256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6627" name="内容占位符 2"/>
          <p:cNvSpPr>
            <a:spLocks noGrp="1"/>
          </p:cNvSpPr>
          <p:nvPr>
            <p:ph idx="1"/>
          </p:nvPr>
        </p:nvSpPr>
        <p:spPr>
          <a:xfrm>
            <a:off x="684213" y="2420938"/>
            <a:ext cx="7605712" cy="3530600"/>
          </a:xfrm>
          <a:ln/>
        </p:spPr>
        <p:txBody>
          <a:bodyPr vert="horz" wrap="square" lIns="91440" tIns="45720" rIns="91440" bIns="45720" anchor="t" anchorCtr="0"/>
          <a:lstStyle/>
          <a:p>
            <a:r>
              <a:rPr lang="zh-CN" altLang="en-US" sz="2400" b="1" dirty="0">
                <a:solidFill>
                  <a:srgbClr val="7030A0"/>
                </a:solidFill>
                <a:latin typeface="楷体" panose="02010609060101010101" pitchFamily="49" charset="-122"/>
                <a:ea typeface="楷体" panose="02010609060101010101" pitchFamily="49" charset="-122"/>
              </a:rPr>
              <a:t>（2）排他性许可和非排他性许可</a:t>
            </a:r>
          </a:p>
          <a:p>
            <a:r>
              <a:rPr lang="zh-CN" altLang="en-US" sz="2400" b="1" dirty="0">
                <a:latin typeface="楷体" panose="02010609060101010101" pitchFamily="49" charset="-122"/>
                <a:ea typeface="楷体" panose="02010609060101010101" pitchFamily="49" charset="-122"/>
              </a:rPr>
              <a:t>    按照许可的享有程度，分为排他性许可和非排他性许可。</a:t>
            </a:r>
          </a:p>
          <a:p>
            <a:r>
              <a:rPr lang="zh-CN" altLang="en-US" sz="2400" b="1" dirty="0">
                <a:latin typeface="楷体" panose="02010609060101010101" pitchFamily="49" charset="-122"/>
                <a:ea typeface="楷体" panose="02010609060101010101" pitchFamily="49" charset="-122"/>
              </a:rPr>
              <a:t>    </a:t>
            </a:r>
            <a:r>
              <a:rPr lang="zh-CN" altLang="en-US" sz="2400" b="1" dirty="0">
                <a:solidFill>
                  <a:srgbClr val="7030A0"/>
                </a:solidFill>
                <a:latin typeface="楷体" panose="02010609060101010101" pitchFamily="49" charset="-122"/>
                <a:ea typeface="楷体" panose="02010609060101010101" pitchFamily="49" charset="-122"/>
              </a:rPr>
              <a:t>排他性许可</a:t>
            </a:r>
            <a:r>
              <a:rPr lang="zh-CN" altLang="en-US" sz="2400" b="1" dirty="0">
                <a:latin typeface="楷体" panose="02010609060101010101" pitchFamily="49" charset="-122"/>
                <a:ea typeface="楷体" panose="02010609060101010101" pitchFamily="49" charset="-122"/>
              </a:rPr>
              <a:t>，又称独占许可，指某个人或组织获得该项许可后，其他任何人或组织都不能再申请获得的许可，如专利许可、商标许可、烟草专卖许可等；</a:t>
            </a:r>
          </a:p>
          <a:p>
            <a:r>
              <a:rPr lang="zh-CN" altLang="en-US" sz="2400" b="1" dirty="0">
                <a:latin typeface="楷体" panose="02010609060101010101" pitchFamily="49" charset="-122"/>
                <a:ea typeface="楷体" panose="02010609060101010101" pitchFamily="49" charset="-122"/>
              </a:rPr>
              <a:t>    </a:t>
            </a:r>
            <a:r>
              <a:rPr lang="zh-CN" altLang="en-US" sz="2400" b="1" dirty="0">
                <a:solidFill>
                  <a:srgbClr val="7030A0"/>
                </a:solidFill>
                <a:latin typeface="楷体" panose="02010609060101010101" pitchFamily="49" charset="-122"/>
                <a:ea typeface="楷体" panose="02010609060101010101" pitchFamily="49" charset="-122"/>
              </a:rPr>
              <a:t>非排他性许可</a:t>
            </a:r>
            <a:r>
              <a:rPr lang="zh-CN" altLang="en-US" sz="2400" b="1" dirty="0">
                <a:latin typeface="楷体" panose="02010609060101010101" pitchFamily="49" charset="-122"/>
                <a:ea typeface="楷体" panose="02010609060101010101" pitchFamily="49" charset="-122"/>
              </a:rPr>
              <a:t>，是指可以为所有具备法定条件者申请获得的许可，如营业执照等。一般说来，一般许可都是非排他性许可，但当其存在数量方面的限制时，一定条件下一般许可也会转化为排他性许可。</a:t>
            </a:r>
          </a:p>
          <a:p>
            <a:endParaRPr lang="zh-CN" altLang="en-US" sz="2400" dirty="0">
              <a:latin typeface="楷体" panose="02010609060101010101" pitchFamily="49" charset="-122"/>
              <a:ea typeface="楷体" panose="02010609060101010101" pitchFamily="49" charset="-122"/>
            </a:endParaRPr>
          </a:p>
        </p:txBody>
      </p:sp>
      <p:sp>
        <p:nvSpPr>
          <p:cNvPr id="266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9</a:t>
            </a:fld>
            <a:endParaRPr lang="en-US" altLang="zh-CN" sz="2800" dirty="0">
              <a:solidFill>
                <a:schemeClr val="bg1"/>
              </a:solidFill>
              <a:latin typeface="Century Gothic" panose="020B0502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UwM2M0YTEyMWNkODhlODVmNGRhNDg3YjM2NWI0Mj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72</TotalTime>
  <Words>4256</Words>
  <Application>Microsoft Office PowerPoint</Application>
  <PresentationFormat>全屏显示(4:3)</PresentationFormat>
  <Paragraphs>226</Paragraphs>
  <Slides>43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仿宋_GB2312</vt:lpstr>
      <vt:lpstr>楷体</vt:lpstr>
      <vt:lpstr>Arial</vt:lpstr>
      <vt:lpstr>Calibri</vt:lpstr>
      <vt:lpstr>Century Gothic</vt:lpstr>
      <vt:lpstr>Times New Roman</vt:lpstr>
      <vt:lpstr>Wingdings</vt:lpstr>
      <vt:lpstr>Wingdings 3</vt:lpstr>
      <vt:lpstr>离子会议室</vt:lpstr>
      <vt:lpstr>授益行政行为</vt:lpstr>
      <vt:lpstr>PowerPoint 演示文稿</vt:lpstr>
      <vt:lpstr>PowerPoint 演示文稿</vt:lpstr>
      <vt:lpstr>PowerPoint 演示文稿</vt:lpstr>
      <vt:lpstr>PowerPoint 演示文稿</vt:lpstr>
      <vt:lpstr>PowerPoint 演示文稿</vt:lpstr>
      <vt:lpstr>PowerPoint 演示文稿</vt:lpstr>
      <vt:lpstr>特许的特征：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586</cp:revision>
  <dcterms:created xsi:type="dcterms:W3CDTF">2014-04-19T21:45:27Z</dcterms:created>
  <dcterms:modified xsi:type="dcterms:W3CDTF">2024-12-23T17:03:43Z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05468FBD8B50470CB09690BE2B44A26C_13</vt:lpwstr>
  </property>
</Properties>
</file>