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397" r:id="rId2"/>
    <p:sldId id="402" r:id="rId3"/>
    <p:sldId id="403" r:id="rId4"/>
    <p:sldId id="404" r:id="rId5"/>
    <p:sldId id="406" r:id="rId6"/>
    <p:sldId id="408" r:id="rId7"/>
    <p:sldId id="409" r:id="rId8"/>
    <p:sldId id="410" r:id="rId9"/>
    <p:sldId id="412" r:id="rId10"/>
    <p:sldId id="413" r:id="rId11"/>
    <p:sldId id="414" r:id="rId12"/>
    <p:sldId id="418" r:id="rId13"/>
    <p:sldId id="419" r:id="rId14"/>
    <p:sldId id="420" r:id="rId15"/>
    <p:sldId id="421" r:id="rId16"/>
    <p:sldId id="423" r:id="rId17"/>
    <p:sldId id="424" r:id="rId18"/>
    <p:sldId id="426" r:id="rId19"/>
    <p:sldId id="427" r:id="rId20"/>
    <p:sldId id="428" r:id="rId21"/>
    <p:sldId id="429" r:id="rId22"/>
    <p:sldId id="430" r:id="rId23"/>
  </p:sldIdLst>
  <p:sldSz cx="9144000" cy="6858000" type="screen4x3"/>
  <p:notesSz cx="6858000" cy="9144000"/>
  <p:custDataLst>
    <p:tags r:id="rId25"/>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CC0099"/>
    <a:srgbClr val="00FFFF"/>
    <a:srgbClr val="00CC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85" autoAdjust="0"/>
    <p:restoredTop sz="94660"/>
  </p:normalViewPr>
  <p:slideViewPr>
    <p:cSldViewPr showGuides="1">
      <p:cViewPr varScale="1">
        <p:scale>
          <a:sx n="65" d="100"/>
          <a:sy n="65" d="100"/>
        </p:scale>
        <p:origin x="62" y="37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buFontTx/>
              <a:buNone/>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6389" name="备注占位符 4"/>
          <p:cNvSpPr>
            <a:spLocks noGrp="1" noChangeArrowheads="1"/>
          </p:cNvSpPr>
          <p:nvPr>
            <p:ph type="body" sz="quarter" idx="4294967295"/>
          </p:nvPr>
        </p:nvSpPr>
        <p:spPr bwMode="auto">
          <a:xfrm>
            <a:off x="685800" y="4400550"/>
            <a:ext cx="5486400" cy="360045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fld id="{9A0DB2DC-4C9A-4742-B13C-FB6460FD3503}" type="slidenum">
              <a:rPr lang="zh-CN" altLang="en-US" sz="1200" dirty="0">
                <a:latin typeface="Calibri" panose="020F0502020204030204" pitchFamily="34" charset="0"/>
              </a:rPr>
              <a:t>‹#›</a:t>
            </a:fld>
            <a:endParaRPr lang="zh-CN"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5"/>
          <p:cNvGrpSpPr/>
          <p:nvPr/>
        </p:nvGrpSpPr>
        <p:grpSpPr>
          <a:xfrm>
            <a:off x="-1587" y="0"/>
            <a:ext cx="9145587" cy="6861175"/>
            <a:chOff x="-1588" y="0"/>
            <a:chExt cx="9145588" cy="6860798"/>
          </a:xfrm>
        </p:grpSpPr>
        <p:sp>
          <p:nvSpPr>
            <p:cNvPr id="25" name="Rectangle 8"/>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75"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3" name="Rectangle 10"/>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66440" y="2226503"/>
            <a:ext cx="5917679" cy="2550877"/>
          </a:xfrm>
        </p:spPr>
        <p:txBody>
          <a:bodyPr anchor="b"/>
          <a:lstStyle>
            <a:lvl1pPr>
              <a:defRPr sz="4800"/>
            </a:lvl1pPr>
          </a:lstStyle>
          <a:p>
            <a:r>
              <a:rPr lang="zh-CN" altLang="en-US" noProof="1"/>
              <a:t>单击此处编辑母版标题样式</a:t>
            </a:r>
            <a:endParaRPr lang="en-US" noProof="1"/>
          </a:p>
        </p:txBody>
      </p:sp>
      <p:sp>
        <p:nvSpPr>
          <p:cNvPr id="3" name="Subtitle 2"/>
          <p:cNvSpPr>
            <a:spLocks noGrp="1"/>
          </p:cNvSpPr>
          <p:nvPr>
            <p:ph type="subTitle" idx="1"/>
          </p:nvPr>
        </p:nvSpPr>
        <p:spPr>
          <a:xfrm>
            <a:off x="866440" y="4777380"/>
            <a:ext cx="5917679"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endParaRPr lang="en-US" noProof="1"/>
          </a:p>
        </p:txBody>
      </p:sp>
      <p:sp>
        <p:nvSpPr>
          <p:cNvPr id="34" name="Date Placeholder 3"/>
          <p:cNvSpPr>
            <a:spLocks noGrp="1"/>
          </p:cNvSpPr>
          <p:nvPr>
            <p:ph type="dt" sz="half" idx="2"/>
          </p:nvPr>
        </p:nvSpPr>
        <p:spPr bwMode="gray">
          <a:xfrm rot="5400000">
            <a:off x="7497763" y="1828800"/>
            <a:ext cx="990600" cy="228600"/>
          </a:xfrm>
          <a:prstGeom prst="rect">
            <a:avLst/>
          </a:prstGeom>
        </p:spPr>
        <p:txBody>
          <a:bodyPr vert="horz" wrap="square" lIns="91440" tIns="45720" rIns="91440" bIns="45720" numCol="1" anchor="t" anchorCtr="0" compatLnSpc="1"/>
          <a:lstStyle>
            <a:lvl1pPr algn="l">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60D30B9-8D9F-46B9-B5E4-DBEAA00D960A}" type="datetime1">
              <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rPr>
              <a:t>12/24/2024</a:t>
            </a:fld>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5" name="Footer Placeholder 4"/>
          <p:cNvSpPr>
            <a:spLocks noGrp="1"/>
          </p:cNvSpPr>
          <p:nvPr>
            <p:ph type="ftr" sz="quarter" idx="3"/>
          </p:nvPr>
        </p:nvSpPr>
        <p:spPr bwMode="gray">
          <a:xfrm rot="5400000">
            <a:off x="6236494" y="3264694"/>
            <a:ext cx="3859213" cy="228600"/>
          </a:xfrm>
          <a:prstGeom prst="rect">
            <a:avLst/>
          </a:prstGeom>
        </p:spPr>
        <p:txBody>
          <a:bodyPr vert="horz" wrap="square" lIns="91440" tIns="45720" rIns="91440" bIns="45720" numCol="1" anchor="b" anchorCtr="0" compatLnSpc="1"/>
          <a:lstStyle>
            <a:lvl1pPr>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6"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描述的全景图片">
    <p:bg>
      <p:bgPr>
        <a:solidFill>
          <a:schemeClr val="bg1"/>
        </a:solidFill>
        <a:effectLst/>
      </p:bgPr>
    </p:bg>
    <p:spTree>
      <p:nvGrpSpPr>
        <p:cNvPr id="1" name=""/>
        <p:cNvGrpSpPr/>
        <p:nvPr/>
      </p:nvGrpSpPr>
      <p:grpSpPr>
        <a:xfrm>
          <a:off x="0" y="0"/>
          <a:ext cx="0" cy="0"/>
          <a:chOff x="0" y="0"/>
          <a:chExt cx="0" cy="0"/>
        </a:xfrm>
      </p:grpSpPr>
      <p:grpSp>
        <p:nvGrpSpPr>
          <p:cNvPr id="8194" name="Group 7"/>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219" name="Freeform 5"/>
            <p:cNvSpPr/>
            <p:nvPr/>
          </p:nvSpPr>
          <p:spPr>
            <a:xfrm rot="10204164">
              <a:off x="427038" y="4563812"/>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33" name="Rectangle 15"/>
            <p:cNvSpPr/>
            <p:nvPr/>
          </p:nvSpPr>
          <p:spPr>
            <a:xfrm>
              <a:off x="422275" y="401616"/>
              <a:ext cx="8326438" cy="31414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221" name="Freeform 10"/>
            <p:cNvSpPr/>
            <p:nvPr/>
          </p:nvSpPr>
          <p:spPr>
            <a:xfrm rot="10800000">
              <a:off x="485775" y="2670028"/>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8222"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zh-CN" altLang="en-US" noProof="1"/>
              <a:t>单击此处编辑母版标题样式</a:t>
            </a:r>
            <a:endParaRPr lang="en-US" noProof="1"/>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6F1427A-AAE0-402A-8CA1-1FB540048505}"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bg>
      <p:bgPr>
        <a:solidFill>
          <a:schemeClr val="bg1"/>
        </a:solidFill>
        <a:effectLst/>
      </p:bgPr>
    </p:bg>
    <p:spTree>
      <p:nvGrpSpPr>
        <p:cNvPr id="1" name=""/>
        <p:cNvGrpSpPr/>
        <p:nvPr/>
      </p:nvGrpSpPr>
      <p:grpSpPr>
        <a:xfrm>
          <a:off x="0" y="0"/>
          <a:ext cx="0" cy="0"/>
          <a:chOff x="0" y="0"/>
          <a:chExt cx="0" cy="0"/>
        </a:xfrm>
      </p:grpSpPr>
      <p:grpSp>
        <p:nvGrpSpPr>
          <p:cNvPr id="9218" name="Group 2"/>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243" name="Freeform 5"/>
            <p:cNvSpPr/>
            <p:nvPr/>
          </p:nvSpPr>
          <p:spPr>
            <a:xfrm rot="-589932">
              <a:off x="6359525" y="2781147"/>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33" name="Rectangle 8"/>
            <p:cNvSpPr/>
            <p:nvPr/>
          </p:nvSpPr>
          <p:spPr>
            <a:xfrm>
              <a:off x="485775" y="4343161"/>
              <a:ext cx="8181975" cy="21128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245" name="Freeform 10"/>
            <p:cNvSpPr/>
            <p:nvPr/>
          </p:nvSpPr>
          <p:spPr>
            <a:xfrm>
              <a:off x="485775" y="2854168"/>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9246"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927100"/>
            <a:ext cx="6422005" cy="1692720"/>
          </a:xfrm>
        </p:spPr>
        <p:txBody>
          <a:bodyPr/>
          <a:lstStyle>
            <a:lvl1pPr>
              <a:defRPr sz="3600"/>
            </a:lvl1pPr>
          </a:lstStyle>
          <a:p>
            <a:r>
              <a:rPr lang="zh-CN" altLang="en-US" noProof="1"/>
              <a:t>单击此处编辑母版标题样式</a:t>
            </a:r>
            <a:endParaRPr lang="en-US" noProof="1"/>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F2BF415-18BF-41DC-8C40-38C1C899BCB8}"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bg>
      <p:bgPr>
        <a:solidFill>
          <a:schemeClr val="bg1"/>
        </a:solidFill>
        <a:effectLst/>
      </p:bgPr>
    </p:bg>
    <p:spTree>
      <p:nvGrpSpPr>
        <p:cNvPr id="1" name=""/>
        <p:cNvGrpSpPr/>
        <p:nvPr/>
      </p:nvGrpSpPr>
      <p:grpSpPr>
        <a:xfrm>
          <a:off x="0" y="0"/>
          <a:ext cx="0" cy="0"/>
          <a:chOff x="0" y="0"/>
          <a:chExt cx="0" cy="0"/>
        </a:xfrm>
      </p:grpSpPr>
      <p:grpSp>
        <p:nvGrpSpPr>
          <p:cNvPr id="10242" name="Group 2"/>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269" name="Freeform 5"/>
            <p:cNvSpPr/>
            <p:nvPr/>
          </p:nvSpPr>
          <p:spPr>
            <a:xfrm rot="-589932">
              <a:off x="6359525" y="4309826"/>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0270" name="Freeform 10"/>
            <p:cNvSpPr/>
            <p:nvPr/>
          </p:nvSpPr>
          <p:spPr>
            <a:xfrm>
              <a:off x="485775" y="4381259"/>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10271"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5" name="TextBox 36"/>
          <p:cNvSpPr txBox="1"/>
          <p:nvPr/>
        </p:nvSpPr>
        <p:spPr bwMode="gray">
          <a:xfrm>
            <a:off x="647700" y="652463"/>
            <a:ext cx="601663" cy="1322388"/>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sym typeface="+mn-ea"/>
              </a:rPr>
              <a:t>“</a:t>
            </a:r>
          </a:p>
        </p:txBody>
      </p:sp>
      <p:sp>
        <p:nvSpPr>
          <p:cNvPr id="36" name="TextBox 37"/>
          <p:cNvSpPr txBox="1"/>
          <p:nvPr/>
        </p:nvSpPr>
        <p:spPr bwMode="gray">
          <a:xfrm>
            <a:off x="7069138" y="2900363"/>
            <a:ext cx="619125" cy="1323975"/>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sym typeface="+mn-ea"/>
              </a:rPr>
              <a:t>”</a:t>
            </a:r>
          </a:p>
        </p:txBody>
      </p:sp>
      <p:sp>
        <p:nvSpPr>
          <p:cNvPr id="37"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28060" y="927099"/>
            <a:ext cx="6160385" cy="2882179"/>
          </a:xfrm>
        </p:spPr>
        <p:txBody>
          <a:bodyPr/>
          <a:lstStyle>
            <a:lvl1pPr>
              <a:defRPr sz="3600"/>
            </a:lvl1pPr>
          </a:lstStyle>
          <a:p>
            <a:r>
              <a:rPr lang="zh-CN" altLang="en-US" noProof="1"/>
              <a:t>单击此处编辑母版标题样式</a:t>
            </a:r>
            <a:endParaRPr lang="en-US" noProof="1"/>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8"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6F3384C-B023-4434-AA65-D1A8BF5DC2AD}"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0"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bg>
      <p:bgPr>
        <a:solidFill>
          <a:schemeClr val="bg1"/>
        </a:solidFill>
        <a:effectLst/>
      </p:bgPr>
    </p:bg>
    <p:spTree>
      <p:nvGrpSpPr>
        <p:cNvPr id="1" name=""/>
        <p:cNvGrpSpPr/>
        <p:nvPr/>
      </p:nvGrpSpPr>
      <p:grpSpPr>
        <a:xfrm>
          <a:off x="0" y="0"/>
          <a:ext cx="0" cy="0"/>
          <a:chOff x="0" y="0"/>
          <a:chExt cx="0" cy="0"/>
        </a:xfrm>
      </p:grpSpPr>
      <p:grpSp>
        <p:nvGrpSpPr>
          <p:cNvPr id="11266" name="Group 8"/>
          <p:cNvGrpSpPr/>
          <p:nvPr/>
        </p:nvGrpSpPr>
        <p:grpSpPr>
          <a:xfrm>
            <a:off x="-1587" y="0"/>
            <a:ext cx="9145587" cy="6861175"/>
            <a:chOff x="-1588" y="0"/>
            <a:chExt cx="9145588" cy="6860798"/>
          </a:xfrm>
        </p:grpSpPr>
        <p:sp>
          <p:nvSpPr>
            <p:cNvPr id="25" name="Rectangle 9"/>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291" name="Freeform 5"/>
            <p:cNvSpPr/>
            <p:nvPr/>
          </p:nvSpPr>
          <p:spPr>
            <a:xfrm rot="-589932">
              <a:off x="6359525" y="4311413"/>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1292" name="Freeform 7"/>
            <p:cNvSpPr/>
            <p:nvPr/>
          </p:nvSpPr>
          <p:spPr>
            <a:xfrm>
              <a:off x="485775" y="4381259"/>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11293"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5" name="Rectangle 6"/>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1" y="5024908"/>
            <a:ext cx="6422004" cy="994891"/>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
        <p:nvSpPr>
          <p:cNvPr id="36"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B69EA40-AE74-43A0-83B3-BCBA5A9915D9}"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bg>
      <p:bgPr>
        <a:solidFill>
          <a:schemeClr val="bg1"/>
        </a:solidFill>
        <a:effectLst/>
      </p:bgPr>
    </p:bg>
    <p:spTree>
      <p:nvGrpSpPr>
        <p:cNvPr id="1" name=""/>
        <p:cNvGrpSpPr/>
        <p:nvPr/>
      </p:nvGrpSpPr>
      <p:grpSpPr>
        <a:xfrm>
          <a:off x="0" y="0"/>
          <a:ext cx="0" cy="0"/>
          <a:chOff x="0" y="0"/>
          <a:chExt cx="0" cy="0"/>
        </a:xfrm>
      </p:grpSpPr>
      <p:cxnSp>
        <p:nvCxnSpPr>
          <p:cNvPr id="19" name="Straight Connector 16"/>
          <p:cNvCxnSpPr/>
          <p:nvPr/>
        </p:nvCxnSpPr>
        <p:spPr>
          <a:xfrm>
            <a:off x="3294063"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17"/>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423593" cy="709864"/>
          </a:xfrm>
        </p:spPr>
        <p:txBody>
          <a:bodyPr/>
          <a:lstStyle>
            <a:lvl1pPr>
              <a:defRPr sz="3200"/>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2" name="Text Placeholder 3"/>
          <p:cNvSpPr>
            <a:spLocks noGrp="1"/>
          </p:cNvSpPr>
          <p:nvPr>
            <p:ph type="body" sz="half" idx="15"/>
          </p:nvPr>
        </p:nvSpPr>
        <p:spPr>
          <a:xfrm>
            <a:off x="866440" y="3147164"/>
            <a:ext cx="2313432"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3" name="Text Placeholder 3"/>
          <p:cNvSpPr>
            <a:spLocks noGrp="1"/>
          </p:cNvSpPr>
          <p:nvPr>
            <p:ph type="body" sz="half" idx="16"/>
          </p:nvPr>
        </p:nvSpPr>
        <p:spPr>
          <a:xfrm>
            <a:off x="3408471" y="3147164"/>
            <a:ext cx="2318918"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4" name="Text Placeholder 3"/>
          <p:cNvSpPr>
            <a:spLocks noGrp="1"/>
          </p:cNvSpPr>
          <p:nvPr>
            <p:ph type="body" sz="half" idx="17"/>
          </p:nvPr>
        </p:nvSpPr>
        <p:spPr>
          <a:xfrm>
            <a:off x="5960935" y="3147164"/>
            <a:ext cx="2316625"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27"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21CD5A-5C32-4B83-9923-850197D5AE90}"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bg>
      <p:bgPr>
        <a:solidFill>
          <a:schemeClr val="bg1"/>
        </a:solidFill>
        <a:effectLst/>
      </p:bgPr>
    </p:bg>
    <p:spTree>
      <p:nvGrpSpPr>
        <p:cNvPr id="1" name=""/>
        <p:cNvGrpSpPr/>
        <p:nvPr/>
      </p:nvGrpSpPr>
      <p:grpSpPr>
        <a:xfrm>
          <a:off x="0" y="0"/>
          <a:ext cx="0" cy="0"/>
          <a:chOff x="0" y="0"/>
          <a:chExt cx="0" cy="0"/>
        </a:xfrm>
      </p:grpSpPr>
      <p:cxnSp>
        <p:nvCxnSpPr>
          <p:cNvPr id="19" name="Straight Connector 39"/>
          <p:cNvCxnSpPr/>
          <p:nvPr/>
        </p:nvCxnSpPr>
        <p:spPr>
          <a:xfrm>
            <a:off x="3289300"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40"/>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345260" cy="709864"/>
          </a:xfrm>
        </p:spPr>
        <p:txBody>
          <a:bodyPr/>
          <a:lstStyle>
            <a:lvl1pPr>
              <a:defRPr sz="3200"/>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3" name="Text Placeholder 3"/>
          <p:cNvSpPr>
            <a:spLocks noGrp="1"/>
          </p:cNvSpPr>
          <p:nvPr>
            <p:ph type="body" sz="half" idx="18"/>
          </p:nvPr>
        </p:nvSpPr>
        <p:spPr>
          <a:xfrm>
            <a:off x="866439" y="4837558"/>
            <a:ext cx="2313432"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4" name="Text Placeholder 3"/>
          <p:cNvSpPr>
            <a:spLocks noGrp="1"/>
          </p:cNvSpPr>
          <p:nvPr>
            <p:ph type="body" sz="half" idx="19"/>
          </p:nvPr>
        </p:nvSpPr>
        <p:spPr>
          <a:xfrm>
            <a:off x="3411125" y="484820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7" name="Text Placeholder 3"/>
          <p:cNvSpPr>
            <a:spLocks noGrp="1"/>
          </p:cNvSpPr>
          <p:nvPr>
            <p:ph type="body" sz="half" idx="20"/>
          </p:nvPr>
        </p:nvSpPr>
        <p:spPr>
          <a:xfrm>
            <a:off x="5958642" y="483755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4"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6C14D93-518E-437C-AEFE-5F5FFA8A2E5E}"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19" name="Date Placeholder 3"/>
          <p:cNvSpPr>
            <a:spLocks noGrp="1"/>
          </p:cNvSpPr>
          <p:nvPr>
            <p:ph type="dt" sz="half" idx="2"/>
          </p:nvPr>
        </p:nvSpPr>
        <p:spPr>
          <a:xfrm>
            <a:off x="7621588" y="6388100"/>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F2B9C56-1094-4D29-BB7B-04B3FC731869}"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5" name="Footer Placeholder 4"/>
          <p:cNvSpPr>
            <a:spLocks noGrp="1"/>
          </p:cNvSpPr>
          <p:nvPr>
            <p:ph type="ftr" sz="quarter" idx="3"/>
          </p:nvPr>
        </p:nvSpPr>
        <p:spPr>
          <a:xfrm>
            <a:off x="515938" y="6388100"/>
            <a:ext cx="3859213"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grpSp>
        <p:nvGrpSpPr>
          <p:cNvPr id="15362" name="Group 6"/>
          <p:cNvGrpSpPr/>
          <p:nvPr/>
        </p:nvGrpSpPr>
        <p:grpSpPr>
          <a:xfrm>
            <a:off x="-1587" y="0"/>
            <a:ext cx="9120187" cy="6861175"/>
            <a:chOff x="-1588" y="0"/>
            <a:chExt cx="9120420" cy="6860798"/>
          </a:xfrm>
        </p:grpSpPr>
        <p:sp>
          <p:nvSpPr>
            <p:cNvPr id="25" name="Rectangle 10"/>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390" name="Freeform 5"/>
            <p:cNvSpPr/>
            <p:nvPr/>
          </p:nvSpPr>
          <p:spPr>
            <a:xfrm rot="4966650">
              <a:off x="4673020" y="5107489"/>
              <a:ext cx="2377944" cy="319096"/>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grpSp>
      <p:sp>
        <p:nvSpPr>
          <p:cNvPr id="33" name="Rectangle 16"/>
          <p:cNvSpPr/>
          <p:nvPr/>
        </p:nvSpPr>
        <p:spPr>
          <a:xfrm>
            <a:off x="414338" y="401638"/>
            <a:ext cx="461168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364" name="Freeform 9"/>
          <p:cNvSpPr/>
          <p:nvPr/>
        </p:nvSpPr>
        <p:spPr>
          <a:xfrm rot="5400000">
            <a:off x="1298575" y="1765300"/>
            <a:ext cx="5997575" cy="3327400"/>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15365" name="Freeform 5"/>
          <p:cNvSpPr>
            <a:spLocks noEditPoints="1"/>
          </p:cNvSpPr>
          <p:nvPr/>
        </p:nvSpPr>
        <p:spPr>
          <a:xfrm>
            <a:off x="0" y="0"/>
            <a:ext cx="9144000" cy="6858000"/>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74928" y="1447799"/>
            <a:ext cx="1113516" cy="4572001"/>
          </a:xfrm>
        </p:spPr>
        <p:txBody>
          <a:bodyPr vert="eaVert"/>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7A9DF14-DC4E-4297-BC53-236D698D0691}"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38163"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3076" name="ShockwaveFlash1"/>
          <p:cNvPicPr/>
          <p:nvPr/>
        </p:nvPicPr>
        <p:blipFill>
          <a:blip r:embed="rId2"/>
          <a:stretch>
            <a:fillRect/>
          </a:stretch>
        </p:blipFill>
        <p:spPr>
          <a:xfrm>
            <a:off x="8153400" y="6540500"/>
            <a:ext cx="965200" cy="304800"/>
          </a:xfrm>
          <a:prstGeom prst="rect">
            <a:avLst/>
          </a:prstGeom>
          <a:noFill/>
          <a:ln w="9525">
            <a:noFill/>
          </a:ln>
        </p:spPr>
      </p:pic>
      <p:sp>
        <p:nvSpPr>
          <p:cNvPr id="2" name="Title 1"/>
          <p:cNvSpPr>
            <a:spLocks noGrp="1"/>
          </p:cNvSpPr>
          <p:nvPr>
            <p:ph type="title"/>
          </p:nvPr>
        </p:nvSpPr>
        <p:spPr>
          <a:xfrm>
            <a:off x="865970" y="927098"/>
            <a:ext cx="6343672" cy="709865"/>
          </a:xfrm>
        </p:spPr>
        <p:txBody>
          <a:bodyPr/>
          <a:lstStyle>
            <a:lvl1pPr>
              <a:defRPr sz="3200"/>
            </a:lvl1pPr>
          </a:lstStyle>
          <a:p>
            <a:r>
              <a:rPr lang="zh-CN" altLang="en-US" noProof="1"/>
              <a:t>单击此处编辑母版标题样式</a:t>
            </a:r>
            <a:endParaRPr lang="en-US" noProof="1"/>
          </a:p>
        </p:txBody>
      </p:sp>
      <p:sp>
        <p:nvSpPr>
          <p:cNvPr id="3" name="Content Placeholder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25"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8FCBCC8-5C3A-4123-82ED-ECB7C36EC5DC}"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grpSp>
        <p:nvGrpSpPr>
          <p:cNvPr id="4098" name="Group 6"/>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9"/>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124" name="Freeform 10"/>
            <p:cNvSpPr/>
            <p:nvPr/>
          </p:nvSpPr>
          <p:spPr>
            <a:xfrm rot="-5400000">
              <a:off x="3105315" y="1766699"/>
              <a:ext cx="5995659" cy="3325812"/>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4125" name="Freeform 5"/>
            <p:cNvSpPr/>
            <p:nvPr/>
          </p:nvSpPr>
          <p:spPr>
            <a:xfrm rot="-5912394">
              <a:off x="3319527" y="1458824"/>
              <a:ext cx="2377944" cy="317500"/>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4126"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7534" y="2257588"/>
            <a:ext cx="3090672" cy="3020344"/>
          </a:xfrm>
        </p:spPr>
        <p:txBody>
          <a:bodyPr/>
          <a:lstStyle>
            <a:lvl1pPr algn="l">
              <a:defRPr sz="3200" b="0" cap="none"/>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51A7E7D-AA05-4FC2-88B0-8B8C8A249176}"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Content Placeholder 2"/>
          <p:cNvSpPr>
            <a:spLocks noGrp="1"/>
          </p:cNvSpPr>
          <p:nvPr>
            <p:ph sz="half" idx="1"/>
          </p:nvPr>
        </p:nvSpPr>
        <p:spPr>
          <a:xfrm>
            <a:off x="866440" y="2489200"/>
            <a:ext cx="3636980" cy="3530603"/>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Content Placeholder 3"/>
          <p:cNvSpPr>
            <a:spLocks noGrp="1"/>
          </p:cNvSpPr>
          <p:nvPr>
            <p:ph sz="half" idx="2"/>
          </p:nvPr>
        </p:nvSpPr>
        <p:spPr>
          <a:xfrm>
            <a:off x="4640581" y="2489203"/>
            <a:ext cx="3636980" cy="3530600"/>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8C89DDE-E769-4062-9F1D-88A3B7BF3078}"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7" name="日期占位符 6"/>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8C89DDE-E769-4062-9F1D-88A3B7BF3078}"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日期占位符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8C89DDE-E769-4062-9F1D-88A3B7BF3078}"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9" name="Rectangle 4"/>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Date Placeholder 1"/>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7B10D6F-A7A4-445E-9096-CEC8522C8F69}"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2"/>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3"/>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solidFill>
          <a:schemeClr val="bg1"/>
        </a:solidFill>
        <a:effectLst/>
      </p:bgPr>
    </p:bg>
    <p:spTree>
      <p:nvGrpSpPr>
        <p:cNvPr id="1" name=""/>
        <p:cNvGrpSpPr/>
        <p:nvPr/>
      </p:nvGrpSpPr>
      <p:grpSpPr>
        <a:xfrm>
          <a:off x="0" y="0"/>
          <a:ext cx="0" cy="0"/>
          <a:chOff x="0" y="0"/>
          <a:chExt cx="0" cy="0"/>
        </a:xfrm>
      </p:grpSpPr>
      <p:grpSp>
        <p:nvGrpSpPr>
          <p:cNvPr id="6146"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172" name="Freeform 11"/>
            <p:cNvSpPr/>
            <p:nvPr/>
          </p:nvSpPr>
          <p:spPr>
            <a:xfrm rot="-5400000">
              <a:off x="2548896" y="1765905"/>
              <a:ext cx="5995659" cy="3327400"/>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6173" name="Freeform 5"/>
            <p:cNvSpPr/>
            <p:nvPr/>
          </p:nvSpPr>
          <p:spPr>
            <a:xfrm rot="-5912394">
              <a:off x="2770252" y="1458824"/>
              <a:ext cx="2377944" cy="317500"/>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6174"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447800"/>
            <a:ext cx="2712590" cy="1495588"/>
          </a:xfrm>
        </p:spPr>
        <p:txBody>
          <a:bodyPr anchor="b"/>
          <a:lstStyle>
            <a:lvl1pPr algn="l">
              <a:defRPr sz="2400" b="0"/>
            </a:lvl1pPr>
          </a:lstStyle>
          <a:p>
            <a:r>
              <a:rPr lang="zh-CN" altLang="en-US" noProof="1"/>
              <a:t>单击此处编辑母版标题样式</a:t>
            </a:r>
            <a:endParaRPr lang="en-US" noProof="1"/>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0641353-6865-4E0B-95E3-1DC6DDBAF96B}"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grpSp>
        <p:nvGrpSpPr>
          <p:cNvPr id="7170"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196" name="Freeform 11"/>
            <p:cNvSpPr/>
            <p:nvPr/>
          </p:nvSpPr>
          <p:spPr>
            <a:xfrm rot="-5400000">
              <a:off x="2852903" y="1766699"/>
              <a:ext cx="5995659" cy="3325813"/>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7197" name="Freeform 5"/>
            <p:cNvSpPr/>
            <p:nvPr/>
          </p:nvSpPr>
          <p:spPr>
            <a:xfrm rot="-5912394">
              <a:off x="3075052" y="1458824"/>
              <a:ext cx="2377944" cy="317500"/>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7198"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zh-CN" altLang="en-US" noProof="1"/>
              <a:t>单击此处编辑母版标题样式</a:t>
            </a:r>
            <a:endParaRPr lang="en-US" noProof="1"/>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7C7D157-88F4-483B-87F8-C45CF836A237}"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5"/>
          <p:cNvGrpSpPr/>
          <p:nvPr/>
        </p:nvGrpSpPr>
        <p:grpSpPr>
          <a:xfrm>
            <a:off x="-1587" y="0"/>
            <a:ext cx="9145587" cy="6861175"/>
            <a:chOff x="-1588" y="0"/>
            <a:chExt cx="9145588" cy="6860798"/>
          </a:xfrm>
        </p:grpSpPr>
        <p:sp>
          <p:nvSpPr>
            <p:cNvPr id="14" name="Rectangle 13"/>
            <p:cNvSpPr/>
            <p:nvPr/>
          </p:nvSpPr>
          <p:spPr>
            <a:xfrm>
              <a:off x="0" y="0"/>
              <a:ext cx="9118832"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1" name="Freeform 5"/>
            <p:cNvSpPr/>
            <p:nvPr/>
          </p:nvSpPr>
          <p:spPr>
            <a:xfrm rot="-589932">
              <a:off x="6359525" y="1790602"/>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052" name="Freeform 24"/>
            <p:cNvSpPr/>
            <p:nvPr/>
          </p:nvSpPr>
          <p:spPr>
            <a:xfrm>
              <a:off x="485775" y="1855686"/>
              <a:ext cx="8172450" cy="4535238"/>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1053"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1027" name="Title Placeholder 1"/>
          <p:cNvSpPr>
            <a:spLocks noGrp="1"/>
          </p:cNvSpPr>
          <p:nvPr>
            <p:ph type="title"/>
          </p:nvPr>
        </p:nvSpPr>
        <p:spPr>
          <a:xfrm>
            <a:off x="866775" y="927100"/>
            <a:ext cx="6345238" cy="709613"/>
          </a:xfrm>
          <a:prstGeom prst="rect">
            <a:avLst/>
          </a:prstGeom>
          <a:noFill/>
          <a:ln w="9525">
            <a:noFill/>
          </a:ln>
        </p:spPr>
        <p:txBody>
          <a:bodyPr anchor="ctr" anchorCtr="0"/>
          <a:lstStyle/>
          <a:p>
            <a:pPr lvl="0"/>
            <a:r>
              <a:rPr lang="zh-CN" altLang="en-US" dirty="0"/>
              <a:t>单击此处编辑母版标题样式</a:t>
            </a:r>
          </a:p>
        </p:txBody>
      </p:sp>
      <p:sp>
        <p:nvSpPr>
          <p:cNvPr id="1028" name="Text Placeholder 2"/>
          <p:cNvSpPr>
            <a:spLocks noGrp="1"/>
          </p:cNvSpPr>
          <p:nvPr>
            <p:ph type="body"/>
          </p:nvPr>
        </p:nvSpPr>
        <p:spPr>
          <a:xfrm>
            <a:off x="863600" y="2489200"/>
            <a:ext cx="6346825" cy="35306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lgn="r" eaLnBrk="1" hangingPunct="1">
              <a:buFontTx/>
              <a:buNone/>
              <a:defRPr sz="900" b="1">
                <a:solidFill>
                  <a:schemeClr val="accent1"/>
                </a:solidFill>
                <a:latin typeface="Century Gothic" panose="020B0502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8C89DDE-E769-4062-9F1D-88A3B7BF3078}"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eaLnBrk="1" hangingPunct="1">
              <a:buFontTx/>
              <a:buNone/>
              <a:defRPr sz="900" b="1">
                <a:solidFill>
                  <a:schemeClr val="accent1"/>
                </a:solidFill>
                <a:latin typeface="Century Gothic" panose="020B0502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6" name="Rectangle 25"/>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lgn="ctr">
              <a:defRPr sz="2800">
                <a:solidFill>
                  <a:schemeClr val="bg1"/>
                </a:solidFill>
                <a:latin typeface="Century Gothic" panose="020B0502020202020204" pitchFamily="34" charset="0"/>
              </a:defRPr>
            </a:lvl1p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0" fontAlgn="base" hangingPunct="0">
        <a:spcBef>
          <a:spcPct val="0"/>
        </a:spcBef>
        <a:spcAft>
          <a:spcPct val="0"/>
        </a:spcAft>
        <a:defRPr sz="3200" kern="1200">
          <a:solidFill>
            <a:schemeClr val="bg1"/>
          </a:solidFill>
          <a:latin typeface="+mj-lt"/>
          <a:ea typeface="+mj-ea"/>
          <a:cs typeface="+mj-cs"/>
        </a:defRPr>
      </a:lvl1pPr>
      <a:lvl2pPr algn="l" defTabSz="457200" rtl="0" eaLnBrk="0" fontAlgn="base" hangingPunct="0">
        <a:spcBef>
          <a:spcPct val="0"/>
        </a:spcBef>
        <a:spcAft>
          <a:spcPct val="0"/>
        </a:spcAft>
        <a:defRPr sz="3200">
          <a:solidFill>
            <a:schemeClr val="bg1"/>
          </a:solidFill>
          <a:latin typeface="Century Gothic" panose="020B0502020202020204" pitchFamily="34" charset="0"/>
        </a:defRPr>
      </a:lvl2pPr>
      <a:lvl3pPr algn="l" defTabSz="457200" rtl="0" eaLnBrk="0" fontAlgn="base" hangingPunct="0">
        <a:spcBef>
          <a:spcPct val="0"/>
        </a:spcBef>
        <a:spcAft>
          <a:spcPct val="0"/>
        </a:spcAft>
        <a:defRPr sz="3200">
          <a:solidFill>
            <a:schemeClr val="bg1"/>
          </a:solidFill>
          <a:latin typeface="Century Gothic" panose="020B0502020202020204" pitchFamily="34" charset="0"/>
        </a:defRPr>
      </a:lvl3pPr>
      <a:lvl4pPr algn="l" defTabSz="457200" rtl="0" eaLnBrk="0" fontAlgn="base" hangingPunct="0">
        <a:spcBef>
          <a:spcPct val="0"/>
        </a:spcBef>
        <a:spcAft>
          <a:spcPct val="0"/>
        </a:spcAft>
        <a:defRPr sz="3200">
          <a:solidFill>
            <a:schemeClr val="bg1"/>
          </a:solidFill>
          <a:latin typeface="Century Gothic" panose="020B0502020202020204" pitchFamily="34" charset="0"/>
        </a:defRPr>
      </a:lvl4pPr>
      <a:lvl5pPr algn="l" defTabSz="457200" rtl="0" eaLnBrk="0" fontAlgn="base" hangingPunct="0">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3200" kern="1200">
          <a:solidFill>
            <a:srgbClr val="404040"/>
          </a:solidFill>
          <a:latin typeface="+mn-lt"/>
          <a:ea typeface="+mn-ea"/>
          <a:cs typeface="+mn-cs"/>
        </a:defRPr>
      </a:lvl1pPr>
      <a:lvl2pPr marL="685800" indent="-282575"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95885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23380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150812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181483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6pPr>
      <a:lvl7pPr marL="207200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7pPr>
      <a:lvl8pPr marL="225869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8pPr>
      <a:lvl9pPr marL="248602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b="1" kern="1200" dirty="0">
                <a:latin typeface="楷体" panose="02010609060101010101" pitchFamily="49" charset="-122"/>
                <a:ea typeface="楷体" panose="02010609060101010101" pitchFamily="49" charset="-122"/>
                <a:cs typeface="+mj-cs"/>
              </a:rPr>
              <a:t>二、行政给付</a:t>
            </a:r>
          </a:p>
        </p:txBody>
      </p:sp>
      <p:sp>
        <p:nvSpPr>
          <p:cNvPr id="16387" name="内容占位符 2"/>
          <p:cNvSpPr>
            <a:spLocks noGrp="1"/>
          </p:cNvSpPr>
          <p:nvPr>
            <p:ph idx="1"/>
          </p:nvPr>
        </p:nvSpPr>
        <p:spPr>
          <a:xfrm>
            <a:off x="863600" y="2489200"/>
            <a:ext cx="6588125" cy="3530600"/>
          </a:xfrm>
          <a:ln/>
        </p:spPr>
        <p:txBody>
          <a:bodyPr vert="horz" wrap="square" lIns="91440" tIns="45720" rIns="91440" bIns="45720" anchor="t" anchorCtr="0"/>
          <a:lstStyle/>
          <a:p>
            <a:r>
              <a:rPr lang="zh-CN" altLang="en-US" sz="2400" b="1" dirty="0">
                <a:solidFill>
                  <a:srgbClr val="CC0099"/>
                </a:solidFill>
                <a:latin typeface="楷体" panose="02010609060101010101" pitchFamily="49" charset="-122"/>
                <a:ea typeface="楷体" panose="02010609060101010101" pitchFamily="49" charset="-122"/>
              </a:rPr>
              <a:t>（一）行政给付的概念</a:t>
            </a:r>
            <a:endParaRPr lang="en-US" altLang="zh-CN" sz="2400" b="1" dirty="0">
              <a:solidFill>
                <a:srgbClr val="CC0099"/>
              </a:solidFill>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狭义的</a:t>
            </a:r>
            <a:r>
              <a:rPr lang="zh-CN" altLang="zh-CN" sz="2400" dirty="0">
                <a:latin typeface="楷体" panose="02010609060101010101" pitchFamily="49" charset="-122"/>
                <a:ea typeface="楷体" panose="02010609060101010101" pitchFamily="49" charset="-122"/>
              </a:rPr>
              <a:t>行政给付，是指行政机关应个人或组织的申请，根据赋予符合特定条件的个人或组织一定的物质权益（金钱和实物）或者与物质有关的权益（待遇）的行政行为</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广义的行政给付，又可称为给付行政，</a:t>
            </a:r>
            <a:r>
              <a:rPr lang="zh-CN" altLang="zh-CN" sz="2400" dirty="0">
                <a:latin typeface="楷体" panose="02010609060101010101" pitchFamily="49" charset="-122"/>
                <a:ea typeface="楷体" panose="02010609060101010101" pitchFamily="49" charset="-122"/>
              </a:rPr>
              <a:t>凡是政府提供给相对人权益的，都属于给付行政范畴内，</a:t>
            </a:r>
            <a:r>
              <a:rPr lang="zh-CN" altLang="en-US" sz="2400" dirty="0">
                <a:latin typeface="楷体" panose="02010609060101010101" pitchFamily="49" charset="-122"/>
                <a:ea typeface="楷体" panose="02010609060101010101" pitchFamily="49" charset="-122"/>
              </a:rPr>
              <a:t>与秩序行政相对应。</a:t>
            </a:r>
            <a:endParaRPr lang="en-US" altLang="zh-CN" sz="2400" dirty="0">
              <a:latin typeface="楷体" panose="02010609060101010101" pitchFamily="49" charset="-122"/>
              <a:ea typeface="楷体" panose="02010609060101010101" pitchFamily="49" charset="-122"/>
            </a:endParaRPr>
          </a:p>
        </p:txBody>
      </p:sp>
      <p:sp>
        <p:nvSpPr>
          <p:cNvPr id="1638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6627" name="内容占位符 2"/>
          <p:cNvSpPr>
            <a:spLocks noGrp="1"/>
          </p:cNvSpPr>
          <p:nvPr>
            <p:ph idx="1"/>
          </p:nvPr>
        </p:nvSpPr>
        <p:spPr>
          <a:xfrm>
            <a:off x="611188" y="2420938"/>
            <a:ext cx="8029575" cy="3530600"/>
          </a:xfrm>
          <a:ln/>
        </p:spPr>
        <p:txBody>
          <a:bodyPr vert="horz" wrap="square" lIns="91440" tIns="45720" rIns="91440" bIns="45720" anchor="t" anchorCtr="0"/>
          <a:lstStyle/>
          <a:p>
            <a:r>
              <a:rPr lang="en-US" altLang="zh-CN" sz="2400" b="1" dirty="0">
                <a:solidFill>
                  <a:srgbClr val="00B0F0"/>
                </a:solidFill>
                <a:latin typeface="楷体" panose="02010609060101010101" pitchFamily="49" charset="-122"/>
                <a:ea typeface="楷体" panose="02010609060101010101" pitchFamily="49" charset="-122"/>
              </a:rPr>
              <a:t>5</a:t>
            </a:r>
            <a:r>
              <a:rPr lang="zh-CN" altLang="en-US" sz="2400" b="1" dirty="0">
                <a:solidFill>
                  <a:srgbClr val="00B0F0"/>
                </a:solidFill>
                <a:latin typeface="楷体" panose="02010609060101010101" pitchFamily="49" charset="-122"/>
                <a:ea typeface="楷体" panose="02010609060101010101" pitchFamily="49" charset="-122"/>
              </a:rPr>
              <a:t>、</a:t>
            </a:r>
            <a:r>
              <a:rPr lang="zh-CN" altLang="zh-CN" sz="2400" b="1" dirty="0">
                <a:solidFill>
                  <a:srgbClr val="00B0F0"/>
                </a:solidFill>
                <a:latin typeface="楷体" panose="02010609060101010101" pitchFamily="49" charset="-122"/>
                <a:ea typeface="楷体" panose="02010609060101010101" pitchFamily="49" charset="-122"/>
              </a:rPr>
              <a:t>信赖保护与持续给付原则</a:t>
            </a:r>
            <a:endParaRPr lang="zh-CN" altLang="zh-CN" sz="2400" dirty="0">
              <a:solidFill>
                <a:srgbClr val="00B0F0"/>
              </a:solidFill>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行政法上的信赖保护原则，是指行政机关实施的某项行为导致一定的法律状态的产生，如果私人因正当的信任该法律状态的存续而安排自己的生产生活，国家对于私人的这种信赖应该提供一定形式的程度和保护。信赖保护的宗旨在于保障私人的既得权，并维护法律秩序的安定性。保护私人既得权要求行政机关在行政救济中，当公共利益与私人利益发生冲突时以保护公民基本权利为出发点和宗旨，切实保障公民的既得利益。维护法律秩序的安定性则要求，行政机关应当对符合条件的公民提供持续、有效、及时的行政救助。</a:t>
            </a:r>
          </a:p>
          <a:p>
            <a:endParaRPr lang="zh-CN" altLang="en-US" sz="2400" dirty="0">
              <a:latin typeface="楷体" panose="02010609060101010101" pitchFamily="49" charset="-122"/>
              <a:ea typeface="楷体" panose="02010609060101010101" pitchFamily="49" charset="-122"/>
            </a:endParaRPr>
          </a:p>
        </p:txBody>
      </p:sp>
      <p:sp>
        <p:nvSpPr>
          <p:cNvPr id="2662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10</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7651" name="内容占位符 2"/>
          <p:cNvSpPr>
            <a:spLocks noGrp="1"/>
          </p:cNvSpPr>
          <p:nvPr>
            <p:ph idx="1"/>
          </p:nvPr>
        </p:nvSpPr>
        <p:spPr>
          <a:xfrm>
            <a:off x="863600" y="2489200"/>
            <a:ext cx="7021513" cy="3530600"/>
          </a:xfrm>
          <a:ln/>
        </p:spPr>
        <p:txBody>
          <a:bodyPr vert="horz" wrap="square" lIns="91440" tIns="45720" rIns="91440" bIns="45720" anchor="t" anchorCtr="0"/>
          <a:lstStyle/>
          <a:p>
            <a:r>
              <a:rPr lang="zh-CN" altLang="zh-CN" sz="2400" dirty="0">
                <a:latin typeface="楷体" panose="02010609060101010101" pitchFamily="49" charset="-122"/>
                <a:ea typeface="楷体" panose="02010609060101010101" pitchFamily="49" charset="-122"/>
              </a:rPr>
              <a:t>从学理观之，对具有</a:t>
            </a:r>
            <a:r>
              <a:rPr lang="zh-CN" altLang="zh-CN" sz="2400" b="1" dirty="0">
                <a:solidFill>
                  <a:srgbClr val="FF0000"/>
                </a:solidFill>
                <a:latin typeface="楷体" panose="02010609060101010101" pitchFamily="49" charset="-122"/>
                <a:ea typeface="楷体" panose="02010609060101010101" pitchFamily="49" charset="-122"/>
              </a:rPr>
              <a:t>持续性效果</a:t>
            </a:r>
            <a:r>
              <a:rPr lang="zh-CN" altLang="zh-CN" sz="2400" dirty="0">
                <a:latin typeface="楷体" panose="02010609060101010101" pitchFamily="49" charset="-122"/>
                <a:ea typeface="楷体" panose="02010609060101010101" pitchFamily="49" charset="-122"/>
              </a:rPr>
              <a:t>的授益性行政行为，法律应给予更高的信赖保护。一般的，合法的行政给付行为属于授益行政处理，根据法律安定性的要求和信赖保护原则，原则上不能废止，行政给付只能在一定条件下才能改变。</a:t>
            </a:r>
            <a:endParaRPr lang="en-US"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如果主观或客观情况发生重大改变，以至于不能继续提供给付，或不能提供已有水平的给付时，行政机关必须提前在合理期限内加以告知。</a:t>
            </a:r>
          </a:p>
          <a:p>
            <a:endParaRPr lang="zh-CN" altLang="en-US" sz="2400" dirty="0">
              <a:latin typeface="楷体" panose="02010609060101010101" pitchFamily="49" charset="-122"/>
              <a:ea typeface="楷体" panose="02010609060101010101" pitchFamily="49" charset="-122"/>
            </a:endParaRPr>
          </a:p>
        </p:txBody>
      </p:sp>
      <p:sp>
        <p:nvSpPr>
          <p:cNvPr id="2765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b="1" kern="1200" dirty="0">
              <a:latin typeface="楷体" panose="02010609060101010101" pitchFamily="49" charset="-122"/>
              <a:ea typeface="楷体" panose="02010609060101010101" pitchFamily="49" charset="-122"/>
              <a:cs typeface="+mj-cs"/>
            </a:endParaRPr>
          </a:p>
        </p:txBody>
      </p:sp>
      <p:sp>
        <p:nvSpPr>
          <p:cNvPr id="28675"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12</a:t>
            </a:fld>
            <a:endParaRPr lang="en-US" altLang="zh-CN" sz="2800" dirty="0">
              <a:solidFill>
                <a:schemeClr val="bg1"/>
              </a:solidFill>
              <a:latin typeface="Century Gothic" panose="020B0502020202020204" pitchFamily="34" charset="0"/>
            </a:endParaRPr>
          </a:p>
        </p:txBody>
      </p:sp>
      <p:sp>
        <p:nvSpPr>
          <p:cNvPr id="28676" name="内容占位符 4"/>
          <p:cNvSpPr>
            <a:spLocks noGrp="1"/>
          </p:cNvSpPr>
          <p:nvPr>
            <p:ph idx="1"/>
          </p:nvPr>
        </p:nvSpPr>
        <p:spPr>
          <a:xfrm>
            <a:off x="863600" y="2489200"/>
            <a:ext cx="6948488" cy="3530600"/>
          </a:xfrm>
          <a:ln/>
        </p:spPr>
        <p:txBody>
          <a:bodyPr vert="horz" wrap="square" lIns="91440" tIns="45720" rIns="91440" bIns="45720" anchor="t" anchorCtr="0"/>
          <a:lstStyle/>
          <a:p>
            <a:r>
              <a:rPr lang="zh-CN" altLang="en-US" sz="2400" b="1" dirty="0">
                <a:solidFill>
                  <a:srgbClr val="CC0099"/>
                </a:solidFill>
                <a:latin typeface="楷体" panose="02010609060101010101" pitchFamily="49" charset="-122"/>
                <a:ea typeface="楷体" panose="02010609060101010101" pitchFamily="49" charset="-122"/>
              </a:rPr>
              <a:t>（五）行政给付的方式</a:t>
            </a:r>
            <a:r>
              <a:rPr lang="en-US" altLang="zh-CN" sz="2400" dirty="0">
                <a:solidFill>
                  <a:srgbClr val="CC0099"/>
                </a:solidFill>
                <a:latin typeface="楷体" panose="02010609060101010101" pitchFamily="49" charset="-122"/>
                <a:ea typeface="楷体" panose="02010609060101010101" pitchFamily="49" charset="-122"/>
              </a:rPr>
              <a:t> </a:t>
            </a:r>
          </a:p>
          <a:p>
            <a:r>
              <a:rPr lang="zh-CN" altLang="zh-CN" sz="2400" dirty="0">
                <a:latin typeface="楷体" panose="02010609060101010101" pitchFamily="49" charset="-122"/>
                <a:ea typeface="楷体" panose="02010609060101010101" pitchFamily="49" charset="-122"/>
              </a:rPr>
              <a:t>行政给付的方式是指行政主体通过何种形式实施物质帮助行为，赋予被帮助人以一定的权益。这主要包括如下几种方式：</a:t>
            </a:r>
          </a:p>
          <a:p>
            <a:r>
              <a:rPr lang="en-US" altLang="zh-CN" sz="2400" b="1" dirty="0">
                <a:solidFill>
                  <a:srgbClr val="00B0F0"/>
                </a:solidFill>
                <a:latin typeface="楷体" panose="02010609060101010101" pitchFamily="49" charset="-122"/>
                <a:ea typeface="楷体" panose="02010609060101010101" pitchFamily="49" charset="-122"/>
              </a:rPr>
              <a:t>1</a:t>
            </a:r>
            <a:r>
              <a:rPr lang="zh-CN" altLang="en-US" sz="2400" b="1" dirty="0">
                <a:solidFill>
                  <a:srgbClr val="00B0F0"/>
                </a:solidFill>
                <a:latin typeface="楷体" panose="02010609060101010101" pitchFamily="49" charset="-122"/>
                <a:ea typeface="楷体" panose="02010609060101010101" pitchFamily="49" charset="-122"/>
              </a:rPr>
              <a:t>、</a:t>
            </a:r>
            <a:r>
              <a:rPr lang="zh-CN" altLang="zh-CN" sz="2400" b="1" dirty="0">
                <a:solidFill>
                  <a:srgbClr val="00B0F0"/>
                </a:solidFill>
                <a:latin typeface="楷体" panose="02010609060101010101" pitchFamily="49" charset="-122"/>
                <a:ea typeface="楷体" panose="02010609060101010101" pitchFamily="49" charset="-122"/>
              </a:rPr>
              <a:t>发放现金</a:t>
            </a:r>
          </a:p>
          <a:p>
            <a:r>
              <a:rPr lang="zh-CN" altLang="zh-CN" sz="2400" dirty="0">
                <a:latin typeface="楷体" panose="02010609060101010101" pitchFamily="49" charset="-122"/>
                <a:ea typeface="楷体" panose="02010609060101010101" pitchFamily="49" charset="-122"/>
              </a:rPr>
              <a:t>发放现金是主要的行政给付方式。例如城市居民最低生活待遇的发放，发放社会救济金、福利金、自然灾害救济金等。</a:t>
            </a:r>
          </a:p>
          <a:p>
            <a:endParaRPr lang="zh-CN" altLang="en-US" sz="2400" dirty="0">
              <a:latin typeface="楷体" panose="02010609060101010101" pitchFamily="49" charset="-122"/>
              <a:ea typeface="楷体"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9699" name="内容占位符 2"/>
          <p:cNvSpPr>
            <a:spLocks noGrp="1"/>
          </p:cNvSpPr>
          <p:nvPr>
            <p:ph idx="1"/>
          </p:nvPr>
        </p:nvSpPr>
        <p:spPr>
          <a:xfrm>
            <a:off x="53975" y="2060575"/>
            <a:ext cx="8415338" cy="3530600"/>
          </a:xfrm>
          <a:ln/>
        </p:spPr>
        <p:txBody>
          <a:bodyPr vert="horz" wrap="square" lIns="91440" tIns="45720" rIns="91440" bIns="45720" anchor="t" anchorCtr="0"/>
          <a:lstStyle/>
          <a:p>
            <a:r>
              <a:rPr lang="en-US" altLang="zh-CN" sz="2400" b="1" dirty="0">
                <a:solidFill>
                  <a:srgbClr val="00B0F0"/>
                </a:solidFill>
                <a:latin typeface="楷体" panose="02010609060101010101" pitchFamily="49" charset="-122"/>
                <a:ea typeface="楷体" panose="02010609060101010101" pitchFamily="49" charset="-122"/>
              </a:rPr>
              <a:t>2</a:t>
            </a:r>
            <a:r>
              <a:rPr lang="zh-CN" altLang="en-US" sz="2400" b="1" dirty="0">
                <a:solidFill>
                  <a:srgbClr val="00B0F0"/>
                </a:solidFill>
                <a:latin typeface="楷体" panose="02010609060101010101" pitchFamily="49" charset="-122"/>
                <a:ea typeface="楷体" panose="02010609060101010101" pitchFamily="49" charset="-122"/>
              </a:rPr>
              <a:t>、</a:t>
            </a:r>
            <a:r>
              <a:rPr lang="zh-CN" altLang="zh-CN" sz="2400" b="1" dirty="0">
                <a:solidFill>
                  <a:srgbClr val="00B0F0"/>
                </a:solidFill>
                <a:latin typeface="楷体" panose="02010609060101010101" pitchFamily="49" charset="-122"/>
                <a:ea typeface="楷体" panose="02010609060101010101" pitchFamily="49" charset="-122"/>
              </a:rPr>
              <a:t>发放代币劵</a:t>
            </a:r>
          </a:p>
          <a:p>
            <a:r>
              <a:rPr lang="zh-CN" altLang="zh-CN" sz="2400" dirty="0">
                <a:latin typeface="楷体" panose="02010609060101010101" pitchFamily="49" charset="-122"/>
                <a:ea typeface="楷体" panose="02010609060101010101" pitchFamily="49" charset="-122"/>
              </a:rPr>
              <a:t>例如在江西、浙江、重庆等地实行了公共卫生服务券，浙江的杭州、宁波、遂昌以及江苏苏州等地出现了“医疗救助券”、“健康券”、“体检券”。</a:t>
            </a:r>
            <a:endParaRPr lang="en-US"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江西颁布了《江西省城市社区公共卫生服务券管理办法</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暂行</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》。重庆市卫生局颁布了《关于推行农村公共卫生服务券制度的指导意见》，将预防接种服务券、儿童体检服务券、孕期检查服务券、产后访视服务券等。</a:t>
            </a:r>
            <a:endParaRPr lang="en-US"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2970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0723" name="内容占位符 2"/>
          <p:cNvSpPr>
            <a:spLocks noGrp="1"/>
          </p:cNvSpPr>
          <p:nvPr>
            <p:ph idx="1"/>
          </p:nvPr>
        </p:nvSpPr>
        <p:spPr>
          <a:xfrm>
            <a:off x="611188" y="2492374"/>
            <a:ext cx="7605712" cy="4176985"/>
          </a:xfrm>
          <a:ln/>
        </p:spPr>
        <p:txBody>
          <a:bodyPr vert="horz" wrap="square" lIns="91440" tIns="45720" rIns="91440" bIns="45720" anchor="t" anchorCtr="0"/>
          <a:lstStyle/>
          <a:p>
            <a:r>
              <a:rPr lang="en-US" altLang="zh-CN" sz="2400" b="1" dirty="0">
                <a:solidFill>
                  <a:srgbClr val="00B0F0"/>
                </a:solidFill>
                <a:latin typeface="楷体" panose="02010609060101010101" pitchFamily="49" charset="-122"/>
                <a:ea typeface="楷体" panose="02010609060101010101" pitchFamily="49" charset="-122"/>
              </a:rPr>
              <a:t>3</a:t>
            </a:r>
            <a:r>
              <a:rPr lang="zh-CN" altLang="en-US" sz="2400" b="1" dirty="0">
                <a:solidFill>
                  <a:srgbClr val="00B0F0"/>
                </a:solidFill>
                <a:latin typeface="楷体" panose="02010609060101010101" pitchFamily="49" charset="-122"/>
                <a:ea typeface="楷体" panose="02010609060101010101" pitchFamily="49" charset="-122"/>
              </a:rPr>
              <a:t>、</a:t>
            </a:r>
            <a:r>
              <a:rPr lang="zh-CN" altLang="zh-CN" sz="2400" b="1" dirty="0">
                <a:solidFill>
                  <a:srgbClr val="00B0F0"/>
                </a:solidFill>
                <a:latin typeface="楷体" panose="02010609060101010101" pitchFamily="49" charset="-122"/>
                <a:ea typeface="楷体" panose="02010609060101010101" pitchFamily="49" charset="-122"/>
              </a:rPr>
              <a:t>给付实物</a:t>
            </a:r>
          </a:p>
          <a:p>
            <a:r>
              <a:rPr lang="zh-CN" altLang="zh-CN" sz="2400" dirty="0">
                <a:latin typeface="楷体" panose="02010609060101010101" pitchFamily="49" charset="-122"/>
                <a:ea typeface="楷体" panose="02010609060101010101" pitchFamily="49" charset="-122"/>
              </a:rPr>
              <a:t>这种行政给付方式不直接给被救助对象发放现金，而是赋予其某种与物质相关的权益，给付的范围多为公民衣食住行方面的生活必需品。</a:t>
            </a:r>
          </a:p>
          <a:p>
            <a:r>
              <a:rPr lang="en-US" altLang="zh-CN" sz="2400" b="1" dirty="0">
                <a:solidFill>
                  <a:srgbClr val="00B0F0"/>
                </a:solidFill>
                <a:latin typeface="楷体" panose="02010609060101010101" pitchFamily="49" charset="-122"/>
                <a:ea typeface="楷体" panose="02010609060101010101" pitchFamily="49" charset="-122"/>
              </a:rPr>
              <a:t>4</a:t>
            </a:r>
            <a:r>
              <a:rPr lang="zh-CN" altLang="en-US" sz="2400" b="1" dirty="0">
                <a:solidFill>
                  <a:srgbClr val="00B0F0"/>
                </a:solidFill>
                <a:latin typeface="楷体" panose="02010609060101010101" pitchFamily="49" charset="-122"/>
                <a:ea typeface="楷体" panose="02010609060101010101" pitchFamily="49" charset="-122"/>
              </a:rPr>
              <a:t>、</a:t>
            </a:r>
            <a:r>
              <a:rPr lang="zh-CN" altLang="zh-CN" sz="2400" b="1" dirty="0">
                <a:solidFill>
                  <a:srgbClr val="00B0F0"/>
                </a:solidFill>
                <a:latin typeface="楷体" panose="02010609060101010101" pitchFamily="49" charset="-122"/>
                <a:ea typeface="楷体" panose="02010609060101010101" pitchFamily="49" charset="-122"/>
              </a:rPr>
              <a:t>收容安置</a:t>
            </a:r>
          </a:p>
          <a:p>
            <a:r>
              <a:rPr lang="zh-CN" altLang="zh-CN" sz="2400" dirty="0">
                <a:latin typeface="楷体" panose="02010609060101010101" pitchFamily="49" charset="-122"/>
                <a:ea typeface="楷体" panose="02010609060101010101" pitchFamily="49" charset="-122"/>
              </a:rPr>
              <a:t>国家或代表国家的行政主体建立各种设施，对特定的对象予以收留，并满足其基本的物质生活需要。收容安置的对象主要是无固定居所的公民，因年老体弱、身体或精神上有缺陷以及患病或遭受伤害不能独立生活而需要特别救助者。</a:t>
            </a:r>
          </a:p>
          <a:p>
            <a:endParaRPr lang="zh-CN" altLang="en-US" sz="2400" dirty="0">
              <a:latin typeface="楷体" panose="02010609060101010101" pitchFamily="49" charset="-122"/>
              <a:ea typeface="楷体" panose="02010609060101010101" pitchFamily="49" charset="-122"/>
            </a:endParaRPr>
          </a:p>
        </p:txBody>
      </p:sp>
      <p:sp>
        <p:nvSpPr>
          <p:cNvPr id="3072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14</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1747" name="内容占位符 2"/>
          <p:cNvSpPr>
            <a:spLocks noGrp="1"/>
          </p:cNvSpPr>
          <p:nvPr>
            <p:ph idx="1"/>
          </p:nvPr>
        </p:nvSpPr>
        <p:spPr>
          <a:xfrm>
            <a:off x="684213" y="2708275"/>
            <a:ext cx="7991475" cy="3311525"/>
          </a:xfrm>
          <a:ln/>
        </p:spPr>
        <p:txBody>
          <a:bodyPr vert="horz" wrap="square" lIns="91440" tIns="45720" rIns="91440" bIns="45720" anchor="t" anchorCtr="0"/>
          <a:lstStyle/>
          <a:p>
            <a:r>
              <a:rPr lang="en-US" altLang="zh-CN" sz="2400" b="1" dirty="0">
                <a:solidFill>
                  <a:srgbClr val="00B0F0"/>
                </a:solidFill>
                <a:latin typeface="楷体" panose="02010609060101010101" pitchFamily="49" charset="-122"/>
                <a:ea typeface="楷体" panose="02010609060101010101" pitchFamily="49" charset="-122"/>
              </a:rPr>
              <a:t>5</a:t>
            </a:r>
            <a:r>
              <a:rPr lang="zh-CN" altLang="en-US" sz="2400" b="1" dirty="0">
                <a:solidFill>
                  <a:srgbClr val="00B0F0"/>
                </a:solidFill>
                <a:latin typeface="楷体" panose="02010609060101010101" pitchFamily="49" charset="-122"/>
                <a:ea typeface="楷体" panose="02010609060101010101" pitchFamily="49" charset="-122"/>
              </a:rPr>
              <a:t>、减免费用提供服务</a:t>
            </a:r>
          </a:p>
          <a:p>
            <a:r>
              <a:rPr lang="zh-CN" altLang="en-US" sz="2400" dirty="0">
                <a:latin typeface="楷体" panose="02010609060101010101" pitchFamily="49" charset="-122"/>
                <a:ea typeface="楷体" panose="02010609060101010101" pitchFamily="49" charset="-122"/>
              </a:rPr>
              <a:t>这种方式通过对公民减免特定的费用，使得其本应缴纳该费用才能实现的权利得以实现。</a:t>
            </a:r>
          </a:p>
          <a:p>
            <a:endParaRPr lang="zh-CN" altLang="en-US" sz="2400" dirty="0">
              <a:latin typeface="楷体" panose="02010609060101010101" pitchFamily="49" charset="-122"/>
              <a:ea typeface="楷体" panose="02010609060101010101" pitchFamily="49" charset="-122"/>
            </a:endParaRPr>
          </a:p>
        </p:txBody>
      </p:sp>
      <p:sp>
        <p:nvSpPr>
          <p:cNvPr id="3174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15</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2771" name="内容占位符 2"/>
          <p:cNvSpPr>
            <a:spLocks noGrp="1"/>
          </p:cNvSpPr>
          <p:nvPr>
            <p:ph idx="1"/>
          </p:nvPr>
        </p:nvSpPr>
        <p:spPr>
          <a:xfrm>
            <a:off x="250825" y="2205038"/>
            <a:ext cx="8497888" cy="3814762"/>
          </a:xfrm>
          <a:ln/>
        </p:spPr>
        <p:txBody>
          <a:bodyPr vert="horz" wrap="square" lIns="91440" tIns="45720" rIns="91440" bIns="45720" anchor="t" anchorCtr="0"/>
          <a:lstStyle/>
          <a:p>
            <a:r>
              <a:rPr lang="zh-CN" altLang="en-US" sz="2400" b="1" dirty="0">
                <a:solidFill>
                  <a:srgbClr val="CC0099"/>
                </a:solidFill>
                <a:latin typeface="华文楷体" panose="02010600040101010101" pitchFamily="2" charset="-122"/>
                <a:ea typeface="华文楷体" panose="02010600040101010101" pitchFamily="2" charset="-122"/>
              </a:rPr>
              <a:t>（六）行政给付的程序</a:t>
            </a:r>
            <a:endParaRPr lang="en-US" altLang="zh-CN" sz="2400" b="1" dirty="0">
              <a:solidFill>
                <a:srgbClr val="CC0099"/>
              </a:solidFill>
              <a:latin typeface="华文楷体" panose="02010600040101010101" pitchFamily="2" charset="-122"/>
              <a:ea typeface="华文楷体" panose="02010600040101010101" pitchFamily="2" charset="-122"/>
            </a:endParaRPr>
          </a:p>
          <a:p>
            <a:r>
              <a:rPr lang="en-US" altLang="zh-CN" sz="2200" b="1" dirty="0">
                <a:latin typeface="华文楷体" panose="02010600040101010101" pitchFamily="2" charset="-122"/>
                <a:ea typeface="华文楷体" panose="02010600040101010101" pitchFamily="2" charset="-122"/>
              </a:rPr>
              <a:t>1.</a:t>
            </a:r>
            <a:r>
              <a:rPr lang="zh-CN" altLang="zh-CN" sz="2200" b="1" dirty="0">
                <a:latin typeface="华文楷体" panose="02010600040101010101" pitchFamily="2" charset="-122"/>
                <a:ea typeface="华文楷体" panose="02010600040101010101" pitchFamily="2" charset="-122"/>
              </a:rPr>
              <a:t>申请与受理</a:t>
            </a:r>
            <a:endParaRPr lang="zh-CN" altLang="zh-CN" sz="2200" dirty="0">
              <a:latin typeface="华文楷体" panose="02010600040101010101" pitchFamily="2" charset="-122"/>
              <a:ea typeface="华文楷体" panose="02010600040101010101" pitchFamily="2" charset="-122"/>
            </a:endParaRPr>
          </a:p>
          <a:p>
            <a:r>
              <a:rPr lang="zh-CN" altLang="zh-CN" sz="2200" dirty="0">
                <a:latin typeface="华文楷体" panose="02010600040101010101" pitchFamily="2" charset="-122"/>
                <a:ea typeface="华文楷体" panose="02010600040101010101" pitchFamily="2" charset="-122"/>
              </a:rPr>
              <a:t>除自然灾害救助等少数情况外，行政给付多为依申请行政行为。行政给付应以申请人的申请为前提。申请人应向适格主体提出救助申请，适格主体可能包括基层人民政府、街道办事处等机构。</a:t>
            </a:r>
            <a:endParaRPr lang="zh-CN" altLang="en-US" sz="2200" dirty="0">
              <a:latin typeface="华文楷体" panose="02010600040101010101" pitchFamily="2" charset="-122"/>
              <a:ea typeface="华文楷体" panose="02010600040101010101" pitchFamily="2" charset="-122"/>
            </a:endParaRPr>
          </a:p>
        </p:txBody>
      </p:sp>
      <p:sp>
        <p:nvSpPr>
          <p:cNvPr id="3277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16</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3795" name="内容占位符 2"/>
          <p:cNvSpPr>
            <a:spLocks noGrp="1"/>
          </p:cNvSpPr>
          <p:nvPr>
            <p:ph idx="1"/>
          </p:nvPr>
        </p:nvSpPr>
        <p:spPr>
          <a:xfrm>
            <a:off x="179388" y="2133600"/>
            <a:ext cx="8496300" cy="3886200"/>
          </a:xfrm>
          <a:ln/>
        </p:spPr>
        <p:txBody>
          <a:bodyPr vert="horz" wrap="square" lIns="91440" tIns="45720" rIns="91440" bIns="45720" anchor="t" anchorCtr="0"/>
          <a:lstStyle/>
          <a:p>
            <a:r>
              <a:rPr lang="en-US" altLang="zh-CN" sz="2300" b="1" dirty="0">
                <a:latin typeface="华文楷体" panose="02010600040101010101" pitchFamily="2" charset="-122"/>
                <a:ea typeface="华文楷体" panose="02010600040101010101" pitchFamily="2" charset="-122"/>
              </a:rPr>
              <a:t>2.</a:t>
            </a:r>
            <a:r>
              <a:rPr lang="zh-CN" altLang="zh-CN" sz="2300" b="1" dirty="0">
                <a:latin typeface="华文楷体" panose="02010600040101010101" pitchFamily="2" charset="-122"/>
                <a:ea typeface="华文楷体" panose="02010600040101010101" pitchFamily="2" charset="-122"/>
              </a:rPr>
              <a:t>调查</a:t>
            </a:r>
            <a:endParaRPr lang="zh-CN" altLang="zh-CN" sz="2300" dirty="0">
              <a:latin typeface="华文楷体" panose="02010600040101010101" pitchFamily="2" charset="-122"/>
              <a:ea typeface="华文楷体" panose="02010600040101010101" pitchFamily="2" charset="-122"/>
            </a:endParaRPr>
          </a:p>
          <a:p>
            <a:r>
              <a:rPr lang="zh-CN" altLang="zh-CN" sz="2300" dirty="0">
                <a:latin typeface="华文楷体" panose="02010600040101010101" pitchFamily="2" charset="-122"/>
                <a:ea typeface="华文楷体" panose="02010600040101010101" pitchFamily="2" charset="-122"/>
              </a:rPr>
              <a:t>行政给付机关做出决定时，需要一定的信息，来确定申请人是否符合救助资格。此信息可以来自申请人的申报，但申请人在申报中可能存在欺诈、隐瞒事实等现象，因此需要行政机关对申请人是否适格展开调查。当通过审核申请材料即可认定事实，做出决定时，行政机关不一定需要展开调查。换言之，行政机关具有决定是否启动调查的裁量权。</a:t>
            </a:r>
            <a:endParaRPr lang="zh-CN" altLang="en-US" sz="2300" dirty="0">
              <a:latin typeface="华文楷体" panose="02010600040101010101" pitchFamily="2" charset="-122"/>
              <a:ea typeface="华文楷体" panose="02010600040101010101" pitchFamily="2" charset="-122"/>
            </a:endParaRPr>
          </a:p>
        </p:txBody>
      </p:sp>
      <p:sp>
        <p:nvSpPr>
          <p:cNvPr id="3379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17</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5843" name="内容占位符 2"/>
          <p:cNvSpPr>
            <a:spLocks noGrp="1"/>
          </p:cNvSpPr>
          <p:nvPr>
            <p:ph idx="1"/>
          </p:nvPr>
        </p:nvSpPr>
        <p:spPr>
          <a:xfrm>
            <a:off x="250825" y="2133600"/>
            <a:ext cx="8218488" cy="3886200"/>
          </a:xfrm>
          <a:ln/>
        </p:spPr>
        <p:txBody>
          <a:bodyPr vert="horz" wrap="square" lIns="91440" tIns="45720" rIns="91440" bIns="45720" anchor="t" anchorCtr="0"/>
          <a:lstStyle/>
          <a:p>
            <a:r>
              <a:rPr lang="en-US" altLang="zh-CN" sz="2400" b="1" dirty="0">
                <a:latin typeface="华文楷体" panose="02010600040101010101" pitchFamily="2" charset="-122"/>
                <a:ea typeface="华文楷体" panose="02010600040101010101" pitchFamily="2" charset="-122"/>
              </a:rPr>
              <a:t>3.</a:t>
            </a:r>
            <a:r>
              <a:rPr lang="zh-CN" altLang="zh-CN" sz="2400" b="1" dirty="0">
                <a:latin typeface="华文楷体" panose="02010600040101010101" pitchFamily="2" charset="-122"/>
                <a:ea typeface="华文楷体" panose="02010600040101010101" pitchFamily="2" charset="-122"/>
              </a:rPr>
              <a:t>审核审批</a:t>
            </a:r>
            <a:endParaRPr lang="zh-CN" altLang="zh-CN" sz="2400" dirty="0">
              <a:latin typeface="华文楷体" panose="02010600040101010101" pitchFamily="2" charset="-122"/>
              <a:ea typeface="华文楷体" panose="02010600040101010101" pitchFamily="2" charset="-122"/>
            </a:endParaRPr>
          </a:p>
          <a:p>
            <a:r>
              <a:rPr lang="zh-CN" altLang="zh-CN" sz="2400" dirty="0">
                <a:latin typeface="华文楷体" panose="02010600040101010101" pitchFamily="2" charset="-122"/>
                <a:ea typeface="华文楷体" panose="02010600040101010101" pitchFamily="2" charset="-122"/>
              </a:rPr>
              <a:t>以最低生活保障行政为例，审核审批程序大致包括：乡镇人民政府（街道办事处）根据家庭经济状况信息核对、入户调查、民主评议等情况，对申请家庭是否给予低保提出建议意见，并及时在村（居）民委员会设置的村（居）务公开栏公示入户调查、民主评议和审核结果。公示期为</a:t>
            </a:r>
            <a:r>
              <a:rPr lang="en-US" altLang="zh-CN" sz="2400" dirty="0">
                <a:latin typeface="华文楷体" panose="02010600040101010101" pitchFamily="2" charset="-122"/>
                <a:ea typeface="华文楷体" panose="02010600040101010101" pitchFamily="2" charset="-122"/>
              </a:rPr>
              <a:t>7</a:t>
            </a:r>
            <a:r>
              <a:rPr lang="zh-CN" altLang="zh-CN" sz="2400" dirty="0">
                <a:latin typeface="华文楷体" panose="02010600040101010101" pitchFamily="2" charset="-122"/>
                <a:ea typeface="华文楷体" panose="02010600040101010101" pitchFamily="2" charset="-122"/>
              </a:rPr>
              <a:t>天。公示结束后，乡镇人民政府（街道办事处）应当将申请材料、家庭经济状况调查结果、民主评议情况等相关材料报送县级人民政府民政部门审批。县级人民政府民政部门应当自收到乡镇人民政府（街道办事处）审核意见和相关材料</a:t>
            </a:r>
            <a:r>
              <a:rPr lang="en-US" altLang="zh-CN" sz="2400" dirty="0">
                <a:latin typeface="华文楷体" panose="02010600040101010101" pitchFamily="2" charset="-122"/>
                <a:ea typeface="华文楷体" panose="02010600040101010101" pitchFamily="2" charset="-122"/>
              </a:rPr>
              <a:t>5</a:t>
            </a:r>
            <a:r>
              <a:rPr lang="zh-CN" altLang="zh-CN" sz="2400" dirty="0">
                <a:latin typeface="华文楷体" panose="02010600040101010101" pitchFamily="2" charset="-122"/>
                <a:ea typeface="华文楷体" panose="02010600040101010101" pitchFamily="2" charset="-122"/>
              </a:rPr>
              <a:t>个工作日内提出审批意见。拟批准给予低保的，应当同时确定拟保障金额。</a:t>
            </a:r>
          </a:p>
          <a:p>
            <a:endParaRPr lang="zh-CN" altLang="en-US" sz="2400" dirty="0">
              <a:latin typeface="华文楷体" panose="02010600040101010101" pitchFamily="2" charset="-122"/>
              <a:ea typeface="华文楷体" panose="02010600040101010101" pitchFamily="2" charset="-122"/>
            </a:endParaRPr>
          </a:p>
        </p:txBody>
      </p:sp>
      <p:sp>
        <p:nvSpPr>
          <p:cNvPr id="3584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18</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6867" name="内容占位符 2"/>
          <p:cNvSpPr>
            <a:spLocks noGrp="1"/>
          </p:cNvSpPr>
          <p:nvPr>
            <p:ph idx="1"/>
          </p:nvPr>
        </p:nvSpPr>
        <p:spPr>
          <a:xfrm>
            <a:off x="684213" y="2420938"/>
            <a:ext cx="7991475" cy="3598862"/>
          </a:xfrm>
          <a:ln/>
        </p:spPr>
        <p:txBody>
          <a:bodyPr vert="horz" wrap="square" lIns="91440" tIns="45720" rIns="91440" bIns="45720" anchor="t" anchorCtr="0"/>
          <a:lstStyle/>
          <a:p>
            <a:r>
              <a:rPr lang="en-US" altLang="zh-CN" sz="2400" b="1" dirty="0">
                <a:latin typeface="华文楷体" panose="02010600040101010101" pitchFamily="2" charset="-122"/>
                <a:ea typeface="华文楷体" panose="02010600040101010101" pitchFamily="2" charset="-122"/>
              </a:rPr>
              <a:t>4.</a:t>
            </a:r>
            <a:r>
              <a:rPr lang="zh-CN" altLang="zh-CN" sz="2400" b="1" dirty="0">
                <a:latin typeface="华文楷体" panose="02010600040101010101" pitchFamily="2" charset="-122"/>
                <a:ea typeface="华文楷体" panose="02010600040101010101" pitchFamily="2" charset="-122"/>
              </a:rPr>
              <a:t>发放</a:t>
            </a:r>
            <a:endParaRPr lang="zh-CN" altLang="zh-CN" sz="2400" dirty="0">
              <a:latin typeface="华文楷体" panose="02010600040101010101" pitchFamily="2" charset="-122"/>
              <a:ea typeface="华文楷体" panose="02010600040101010101" pitchFamily="2" charset="-122"/>
            </a:endParaRPr>
          </a:p>
          <a:p>
            <a:r>
              <a:rPr lang="zh-CN" altLang="zh-CN" sz="2400" dirty="0">
                <a:latin typeface="华文楷体" panose="02010600040101010101" pitchFamily="2" charset="-122"/>
                <a:ea typeface="华文楷体" panose="02010600040101010101" pitchFamily="2" charset="-122"/>
              </a:rPr>
              <a:t>应遵循便民、及时的原则，结合不同行政给付类型，结合不同地区情况，来设定行政给付的发放形式和发放途径。</a:t>
            </a:r>
            <a:endParaRPr lang="zh-CN" altLang="en-US" sz="2400" dirty="0">
              <a:latin typeface="华文楷体" panose="02010600040101010101" pitchFamily="2" charset="-122"/>
              <a:ea typeface="华文楷体" panose="02010600040101010101" pitchFamily="2" charset="-122"/>
            </a:endParaRPr>
          </a:p>
        </p:txBody>
      </p:sp>
      <p:sp>
        <p:nvSpPr>
          <p:cNvPr id="3686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19</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b="1" kern="1200" dirty="0">
              <a:latin typeface="楷体" panose="02010609060101010101" pitchFamily="49" charset="-122"/>
              <a:ea typeface="楷体" panose="02010609060101010101" pitchFamily="49" charset="-122"/>
              <a:cs typeface="+mj-cs"/>
            </a:endParaRPr>
          </a:p>
        </p:txBody>
      </p:sp>
      <p:sp>
        <p:nvSpPr>
          <p:cNvPr id="17411" name="内容占位符 2"/>
          <p:cNvSpPr>
            <a:spLocks noGrp="1"/>
          </p:cNvSpPr>
          <p:nvPr>
            <p:ph idx="1"/>
          </p:nvPr>
        </p:nvSpPr>
        <p:spPr>
          <a:xfrm>
            <a:off x="107950" y="2060575"/>
            <a:ext cx="7993063" cy="3959225"/>
          </a:xfrm>
          <a:ln/>
        </p:spPr>
        <p:txBody>
          <a:bodyPr vert="horz" wrap="square" lIns="91440" tIns="45720" rIns="91440" bIns="45720" anchor="t" anchorCtr="0"/>
          <a:lstStyle/>
          <a:p>
            <a:r>
              <a:rPr lang="zh-CN" altLang="en-US" sz="2400" b="1" dirty="0">
                <a:solidFill>
                  <a:srgbClr val="CC0099"/>
                </a:solidFill>
                <a:latin typeface="楷体" panose="02010609060101010101" pitchFamily="49" charset="-122"/>
                <a:ea typeface="楷体" panose="02010609060101010101" pitchFamily="49" charset="-122"/>
              </a:rPr>
              <a:t>（二）行政给付的特征</a:t>
            </a:r>
            <a:endParaRPr lang="en-US" altLang="zh-CN" sz="2400" b="1" dirty="0">
              <a:solidFill>
                <a:srgbClr val="CC0099"/>
              </a:solidFill>
              <a:latin typeface="楷体" panose="02010609060101010101" pitchFamily="49" charset="-122"/>
              <a:ea typeface="楷体" panose="02010609060101010101" pitchFamily="49" charset="-122"/>
            </a:endParaRPr>
          </a:p>
          <a:p>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．行政给付是行政主体依法向行政相对人给付金钱或实物的行为。</a:t>
            </a:r>
            <a:r>
              <a:rPr lang="zh-CN" altLang="en-US" sz="2400" dirty="0">
                <a:latin typeface="楷体" panose="02010609060101010101" pitchFamily="49" charset="-122"/>
                <a:ea typeface="楷体" panose="02010609060101010101" pitchFamily="49" charset="-122"/>
              </a:rPr>
              <a:t>如果说行政征收中的税收是无偿地取之于民，行政给付则是行政主体向相对人给付金钱或实物，是无偿地用之于民。</a:t>
            </a:r>
          </a:p>
          <a:p>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．行政给付行为是依申请的行政行为。</a:t>
            </a:r>
            <a:r>
              <a:rPr lang="zh-CN" altLang="en-US" sz="2400" dirty="0">
                <a:latin typeface="楷体" panose="02010609060101010101" pitchFamily="49" charset="-122"/>
                <a:ea typeface="楷体" panose="02010609060101010101" pitchFamily="49" charset="-122"/>
              </a:rPr>
              <a:t>除了在发生自然灾害等紧急情况下，由行政主体主动予以实施外，就绝大多数申请而言，给付对象的申请是必不可少的步骤。即使在紧急的情况下，有时也要求履行相应的申请手续，只不过手续相对比较简单而已。</a:t>
            </a:r>
          </a:p>
          <a:p>
            <a:endParaRPr lang="zh-CN" altLang="en-US" sz="2400" dirty="0">
              <a:latin typeface="楷体" panose="02010609060101010101" pitchFamily="49" charset="-122"/>
              <a:ea typeface="楷体" panose="02010609060101010101" pitchFamily="49" charset="-122"/>
            </a:endParaRPr>
          </a:p>
        </p:txBody>
      </p:sp>
      <p:sp>
        <p:nvSpPr>
          <p:cNvPr id="1741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7891" name="内容占位符 2"/>
          <p:cNvSpPr>
            <a:spLocks noGrp="1"/>
          </p:cNvSpPr>
          <p:nvPr>
            <p:ph idx="1"/>
          </p:nvPr>
        </p:nvSpPr>
        <p:spPr>
          <a:xfrm>
            <a:off x="863600" y="2636838"/>
            <a:ext cx="7380288" cy="3382962"/>
          </a:xfrm>
          <a:ln/>
        </p:spPr>
        <p:txBody>
          <a:bodyPr vert="horz" wrap="square" lIns="91440" tIns="45720" rIns="91440" bIns="45720" anchor="t" anchorCtr="0"/>
          <a:lstStyle/>
          <a:p>
            <a:r>
              <a:rPr lang="en-US" altLang="zh-CN" sz="2400" b="1" dirty="0">
                <a:latin typeface="华文楷体" panose="02010600040101010101" pitchFamily="2" charset="-122"/>
                <a:ea typeface="华文楷体" panose="02010600040101010101" pitchFamily="2" charset="-122"/>
              </a:rPr>
              <a:t>5.</a:t>
            </a:r>
            <a:r>
              <a:rPr lang="zh-CN" altLang="zh-CN" sz="2400" b="1" dirty="0">
                <a:latin typeface="华文楷体" panose="02010600040101010101" pitchFamily="2" charset="-122"/>
                <a:ea typeface="华文楷体" panose="02010600040101010101" pitchFamily="2" charset="-122"/>
              </a:rPr>
              <a:t>动态管理</a:t>
            </a:r>
            <a:endParaRPr lang="zh-CN" altLang="zh-CN" sz="2400" dirty="0">
              <a:latin typeface="华文楷体" panose="02010600040101010101" pitchFamily="2" charset="-122"/>
              <a:ea typeface="华文楷体" panose="02010600040101010101" pitchFamily="2" charset="-122"/>
            </a:endParaRPr>
          </a:p>
          <a:p>
            <a:r>
              <a:rPr lang="zh-CN" altLang="zh-CN" sz="2400" dirty="0">
                <a:latin typeface="华文楷体" panose="02010600040101010101" pitchFamily="2" charset="-122"/>
                <a:ea typeface="华文楷体" panose="02010600040101010101" pitchFamily="2" charset="-122"/>
              </a:rPr>
              <a:t>行政给付的标准应随着时间的推移，应与经济社会发展水平的变化及物价变动情况相适应。</a:t>
            </a:r>
            <a:endParaRPr lang="en-US" altLang="zh-CN" sz="2400" dirty="0">
              <a:latin typeface="华文楷体" panose="02010600040101010101" pitchFamily="2" charset="-122"/>
              <a:ea typeface="华文楷体" panose="02010600040101010101" pitchFamily="2" charset="-122"/>
            </a:endParaRPr>
          </a:p>
          <a:p>
            <a:endParaRPr lang="zh-CN" altLang="en-US" sz="2400" dirty="0">
              <a:latin typeface="华文楷体" panose="02010600040101010101" pitchFamily="2" charset="-122"/>
              <a:ea typeface="华文楷体" panose="02010600040101010101" pitchFamily="2" charset="-122"/>
            </a:endParaRPr>
          </a:p>
        </p:txBody>
      </p:sp>
      <p:sp>
        <p:nvSpPr>
          <p:cNvPr id="3789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20</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b="1" kern="1200" dirty="0">
              <a:latin typeface="楷体" panose="02010609060101010101" pitchFamily="49" charset="-122"/>
              <a:ea typeface="楷体" panose="02010609060101010101" pitchFamily="49" charset="-122"/>
              <a:cs typeface="+mj-cs"/>
            </a:endParaRPr>
          </a:p>
        </p:txBody>
      </p:sp>
      <p:sp>
        <p:nvSpPr>
          <p:cNvPr id="38915" name="内容占位符 2"/>
          <p:cNvSpPr>
            <a:spLocks noGrp="1"/>
          </p:cNvSpPr>
          <p:nvPr>
            <p:ph idx="1"/>
          </p:nvPr>
        </p:nvSpPr>
        <p:spPr>
          <a:xfrm>
            <a:off x="863600" y="2489200"/>
            <a:ext cx="7092950" cy="3530600"/>
          </a:xfrm>
          <a:ln/>
        </p:spPr>
        <p:txBody>
          <a:bodyPr vert="horz" wrap="square" lIns="91440" tIns="45720" rIns="91440" bIns="45720" anchor="t" anchorCtr="0"/>
          <a:lstStyle/>
          <a:p>
            <a:r>
              <a:rPr lang="zh-CN" altLang="en-US" sz="2400" b="1" dirty="0">
                <a:solidFill>
                  <a:srgbClr val="CC0099"/>
                </a:solidFill>
                <a:latin typeface="楷体" panose="02010609060101010101" pitchFamily="49" charset="-122"/>
                <a:ea typeface="楷体" panose="02010609060101010101" pitchFamily="49" charset="-122"/>
              </a:rPr>
              <a:t>（七）行政给付的救济</a:t>
            </a:r>
            <a:endParaRPr lang="en-US" altLang="zh-CN" sz="2400" b="1" dirty="0">
              <a:solidFill>
                <a:srgbClr val="CC0099"/>
              </a:solidFill>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rPr>
              <a:t>行政复议</a:t>
            </a:r>
            <a:endParaRPr lang="en-US" altLang="zh-CN" sz="2400" b="1" dirty="0">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rPr>
              <a:t>行政诉讼</a:t>
            </a:r>
          </a:p>
        </p:txBody>
      </p:sp>
      <p:sp>
        <p:nvSpPr>
          <p:cNvPr id="3891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kern="1200" dirty="0">
                <a:latin typeface="+mj-lt"/>
                <a:ea typeface="宋体" panose="02010600030101010101" pitchFamily="2" charset="-122"/>
                <a:cs typeface="+mj-cs"/>
              </a:rPr>
              <a:t>相关书目</a:t>
            </a:r>
          </a:p>
        </p:txBody>
      </p:sp>
      <p:sp>
        <p:nvSpPr>
          <p:cNvPr id="39939" name="内容占位符 2"/>
          <p:cNvSpPr>
            <a:spLocks noGrp="1"/>
          </p:cNvSpPr>
          <p:nvPr>
            <p:ph idx="1"/>
          </p:nvPr>
        </p:nvSpPr>
        <p:spPr>
          <a:xfrm>
            <a:off x="395288" y="2420938"/>
            <a:ext cx="7669212" cy="3530600"/>
          </a:xfrm>
          <a:ln/>
        </p:spPr>
        <p:txBody>
          <a:bodyPr vert="horz" wrap="square" lIns="91440" tIns="45720" rIns="91440" bIns="45720" anchor="t" anchorCtr="0"/>
          <a:lstStyle/>
          <a:p>
            <a:r>
              <a:rPr lang="zh-CN" altLang="zh-CN" sz="2400" dirty="0">
                <a:latin typeface="楷体" panose="02010609060101010101" pitchFamily="49" charset="-122"/>
                <a:ea typeface="楷体" panose="02010609060101010101" pitchFamily="49" charset="-122"/>
              </a:rPr>
              <a:t>胡敏洁</a:t>
            </a:r>
            <a:r>
              <a:rPr lang="zh-CN" altLang="en-US"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《福利权研究》，法律出版社</a:t>
            </a:r>
            <a:r>
              <a:rPr lang="en-US" altLang="zh-CN" sz="2400" dirty="0">
                <a:latin typeface="楷体" panose="02010609060101010101" pitchFamily="49" charset="-122"/>
                <a:ea typeface="楷体" panose="02010609060101010101" pitchFamily="49" charset="-122"/>
              </a:rPr>
              <a:t>2008</a:t>
            </a:r>
            <a:r>
              <a:rPr lang="zh-CN" altLang="zh-CN" sz="2400" dirty="0">
                <a:latin typeface="楷体" panose="02010609060101010101" pitchFamily="49" charset="-122"/>
                <a:ea typeface="楷体" panose="02010609060101010101" pitchFamily="49" charset="-122"/>
              </a:rPr>
              <a:t>年</a:t>
            </a:r>
            <a:r>
              <a:rPr lang="zh-CN" altLang="en-US" sz="2400" dirty="0">
                <a:latin typeface="楷体" panose="02010609060101010101" pitchFamily="49" charset="-122"/>
                <a:ea typeface="楷体" panose="02010609060101010101" pitchFamily="49" charset="-122"/>
              </a:rPr>
              <a:t>版。</a:t>
            </a:r>
            <a:endParaRPr lang="zh-CN"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林莉红、孔繁华</a:t>
            </a:r>
            <a:r>
              <a:rPr lang="zh-CN" altLang="en-US"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《社会救助法研究》，法律出版社</a:t>
            </a:r>
            <a:r>
              <a:rPr lang="en-US" altLang="zh-CN" sz="2400" dirty="0">
                <a:latin typeface="楷体" panose="02010609060101010101" pitchFamily="49" charset="-122"/>
                <a:ea typeface="楷体" panose="02010609060101010101" pitchFamily="49" charset="-122"/>
              </a:rPr>
              <a:t>2008</a:t>
            </a:r>
            <a:r>
              <a:rPr lang="zh-CN" altLang="zh-CN" sz="2400" dirty="0">
                <a:latin typeface="楷体" panose="02010609060101010101" pitchFamily="49" charset="-122"/>
                <a:ea typeface="楷体" panose="02010609060101010101" pitchFamily="49" charset="-122"/>
              </a:rPr>
              <a:t>年</a:t>
            </a:r>
            <a:r>
              <a:rPr lang="zh-CN" altLang="en-US" sz="2400" dirty="0">
                <a:latin typeface="楷体" panose="02010609060101010101" pitchFamily="49" charset="-122"/>
                <a:ea typeface="楷体" panose="02010609060101010101" pitchFamily="49" charset="-122"/>
              </a:rPr>
              <a:t>版。</a:t>
            </a:r>
            <a:endParaRPr lang="en-US"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陈国刚</a:t>
            </a:r>
            <a:r>
              <a:rPr lang="zh-CN" altLang="en-US"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《福利权研究：一个公法的视角》，中国民主法制出版社</a:t>
            </a:r>
            <a:r>
              <a:rPr lang="en-US" altLang="zh-CN" sz="2400" dirty="0">
                <a:latin typeface="楷体" panose="02010609060101010101" pitchFamily="49" charset="-122"/>
                <a:ea typeface="楷体" panose="02010609060101010101" pitchFamily="49" charset="-122"/>
              </a:rPr>
              <a:t>2009</a:t>
            </a:r>
            <a:r>
              <a:rPr lang="zh-CN" altLang="zh-CN" sz="2400" dirty="0">
                <a:latin typeface="楷体" panose="02010609060101010101" pitchFamily="49" charset="-122"/>
                <a:ea typeface="楷体" panose="02010609060101010101" pitchFamily="49" charset="-122"/>
              </a:rPr>
              <a:t>年</a:t>
            </a:r>
            <a:r>
              <a:rPr lang="zh-CN" altLang="en-US" sz="2400" dirty="0">
                <a:latin typeface="楷体" panose="02010609060101010101" pitchFamily="49" charset="-122"/>
                <a:ea typeface="楷体" panose="02010609060101010101" pitchFamily="49" charset="-122"/>
              </a:rPr>
              <a:t>版。</a:t>
            </a:r>
            <a:endParaRPr lang="zh-CN"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熊勇先</a:t>
            </a:r>
            <a:r>
              <a:rPr lang="zh-CN" altLang="en-US"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《行政给付诉讼研究》，法律出版社</a:t>
            </a:r>
            <a:r>
              <a:rPr lang="en-US" altLang="zh-CN" sz="2400" dirty="0">
                <a:latin typeface="楷体" panose="02010609060101010101" pitchFamily="49" charset="-122"/>
                <a:ea typeface="楷体" panose="02010609060101010101" pitchFamily="49" charset="-122"/>
              </a:rPr>
              <a:t>2016</a:t>
            </a:r>
            <a:r>
              <a:rPr lang="zh-CN" altLang="zh-CN" sz="2400" dirty="0">
                <a:latin typeface="楷体" panose="02010609060101010101" pitchFamily="49" charset="-122"/>
                <a:ea typeface="楷体" panose="02010609060101010101" pitchFamily="49" charset="-122"/>
              </a:rPr>
              <a:t>年</a:t>
            </a:r>
            <a:r>
              <a:rPr lang="zh-CN" altLang="en-US" sz="2400" dirty="0">
                <a:latin typeface="楷体" panose="02010609060101010101" pitchFamily="49" charset="-122"/>
                <a:ea typeface="楷体" panose="02010609060101010101" pitchFamily="49" charset="-122"/>
              </a:rPr>
              <a:t>版。</a:t>
            </a:r>
            <a:endParaRPr lang="zh-CN"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8435" name="内容占位符 2"/>
          <p:cNvSpPr>
            <a:spLocks noGrp="1"/>
          </p:cNvSpPr>
          <p:nvPr>
            <p:ph idx="1"/>
          </p:nvPr>
        </p:nvSpPr>
        <p:spPr>
          <a:xfrm>
            <a:off x="-223837" y="2205038"/>
            <a:ext cx="9367837" cy="3886200"/>
          </a:xfrm>
          <a:ln/>
        </p:spPr>
        <p:txBody>
          <a:bodyPr vert="horz" wrap="square" lIns="91440" tIns="45720" rIns="91440" bIns="45720" anchor="t" anchorCtr="0"/>
          <a:lstStyle/>
          <a:p>
            <a:r>
              <a:rPr lang="en-US" altLang="zh-CN" sz="2300" b="1" dirty="0">
                <a:latin typeface="楷体" panose="02010609060101010101" pitchFamily="49" charset="-122"/>
                <a:ea typeface="楷体" panose="02010609060101010101" pitchFamily="49" charset="-122"/>
              </a:rPr>
              <a:t>3</a:t>
            </a:r>
            <a:r>
              <a:rPr lang="zh-CN" altLang="zh-CN" sz="2300" b="1" dirty="0">
                <a:latin typeface="楷体" panose="02010609060101010101" pitchFamily="49" charset="-122"/>
                <a:ea typeface="楷体" panose="02010609060101010101" pitchFamily="49" charset="-122"/>
              </a:rPr>
              <a:t>．行政给付是一种授益行为。</a:t>
            </a:r>
            <a:r>
              <a:rPr lang="zh-CN" altLang="zh-CN" sz="2300" dirty="0">
                <a:latin typeface="楷体" panose="02010609060101010101" pitchFamily="49" charset="-122"/>
                <a:ea typeface="楷体" panose="02010609060101010101" pitchFamily="49" charset="-122"/>
              </a:rPr>
              <a:t>行政给付是政府以国库为后盾实施的行为，而国库的来源是税收，税收是对相对人不利的侵害行为，而行政给付则赋予了相对人物质利益或与物质有关的利益。当然这种授益并非是无限的，而是仅仅提供满足最低生活需求的资金或实物。</a:t>
            </a:r>
          </a:p>
          <a:p>
            <a:r>
              <a:rPr lang="en-US" altLang="zh-CN" sz="2300" b="1" dirty="0">
                <a:latin typeface="楷体" panose="02010609060101010101" pitchFamily="49" charset="-122"/>
                <a:ea typeface="楷体" panose="02010609060101010101" pitchFamily="49" charset="-122"/>
              </a:rPr>
              <a:t>4</a:t>
            </a:r>
            <a:r>
              <a:rPr lang="zh-CN" altLang="zh-CN" sz="2300" b="1" dirty="0">
                <a:latin typeface="楷体" panose="02010609060101010101" pitchFamily="49" charset="-122"/>
                <a:ea typeface="楷体" panose="02010609060101010101" pitchFamily="49" charset="-122"/>
              </a:rPr>
              <a:t>．行政给付是依法做出的行为。</a:t>
            </a:r>
            <a:endParaRPr lang="zh-CN" altLang="en-US" sz="2300" dirty="0">
              <a:latin typeface="楷体" panose="02010609060101010101" pitchFamily="49" charset="-122"/>
              <a:ea typeface="楷体" panose="02010609060101010101" pitchFamily="49" charset="-122"/>
            </a:endParaRPr>
          </a:p>
        </p:txBody>
      </p:sp>
      <p:sp>
        <p:nvSpPr>
          <p:cNvPr id="1843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9459" name="内容占位符 2"/>
          <p:cNvSpPr>
            <a:spLocks noGrp="1"/>
          </p:cNvSpPr>
          <p:nvPr>
            <p:ph idx="1"/>
          </p:nvPr>
        </p:nvSpPr>
        <p:spPr>
          <a:xfrm>
            <a:off x="863600" y="2492375"/>
            <a:ext cx="7164388" cy="3527425"/>
          </a:xfrm>
          <a:ln/>
        </p:spPr>
        <p:txBody>
          <a:bodyPr vert="horz" wrap="square" lIns="91440" tIns="45720" rIns="91440" bIns="45720" anchor="t" anchorCtr="0"/>
          <a:lstStyle/>
          <a:p>
            <a:r>
              <a:rPr lang="zh-CN" altLang="en-US" sz="2400" b="1" dirty="0">
                <a:solidFill>
                  <a:srgbClr val="CC0099"/>
                </a:solidFill>
                <a:latin typeface="华文楷体" panose="02010600040101010101" pitchFamily="2" charset="-122"/>
                <a:ea typeface="华文楷体" panose="02010600040101010101" pitchFamily="2" charset="-122"/>
              </a:rPr>
              <a:t>（三）</a:t>
            </a:r>
            <a:r>
              <a:rPr lang="zh-CN" altLang="zh-CN" sz="2400" b="1" dirty="0">
                <a:solidFill>
                  <a:srgbClr val="CC0099"/>
                </a:solidFill>
                <a:latin typeface="华文楷体" panose="02010600040101010101" pitchFamily="2" charset="-122"/>
                <a:ea typeface="华文楷体" panose="02010600040101010101" pitchFamily="2" charset="-122"/>
              </a:rPr>
              <a:t>行政给付的宪法基础</a:t>
            </a:r>
            <a:endParaRPr lang="en-US" altLang="zh-CN" sz="2400" b="1" dirty="0">
              <a:solidFill>
                <a:srgbClr val="CC0099"/>
              </a:solidFill>
              <a:latin typeface="华文楷体" panose="02010600040101010101" pitchFamily="2" charset="-122"/>
              <a:ea typeface="华文楷体" panose="02010600040101010101" pitchFamily="2" charset="-122"/>
            </a:endParaRPr>
          </a:p>
          <a:p>
            <a:r>
              <a:rPr lang="zh-CN" altLang="zh-CN" sz="2400" dirty="0">
                <a:latin typeface="华文楷体" panose="02010600040101010101" pitchFamily="2" charset="-122"/>
                <a:ea typeface="华文楷体" panose="02010600040101010101" pitchFamily="2" charset="-122"/>
              </a:rPr>
              <a:t>我国宪法第</a:t>
            </a:r>
            <a:r>
              <a:rPr lang="en-US" altLang="zh-CN" sz="2400" dirty="0">
                <a:latin typeface="华文楷体" panose="02010600040101010101" pitchFamily="2" charset="-122"/>
                <a:ea typeface="华文楷体" panose="02010600040101010101" pitchFamily="2" charset="-122"/>
              </a:rPr>
              <a:t>19</a:t>
            </a:r>
            <a:r>
              <a:rPr lang="zh-CN" altLang="zh-CN" sz="2400" dirty="0">
                <a:latin typeface="华文楷体" panose="02010600040101010101" pitchFamily="2" charset="-122"/>
                <a:ea typeface="华文楷体" panose="02010600040101010101" pitchFamily="2" charset="-122"/>
              </a:rPr>
              <a:t>条、第</a:t>
            </a:r>
            <a:r>
              <a:rPr lang="en-US" altLang="zh-CN" sz="2400" dirty="0">
                <a:latin typeface="华文楷体" panose="02010600040101010101" pitchFamily="2" charset="-122"/>
                <a:ea typeface="华文楷体" panose="02010600040101010101" pitchFamily="2" charset="-122"/>
              </a:rPr>
              <a:t>21</a:t>
            </a:r>
            <a:r>
              <a:rPr lang="zh-CN" altLang="zh-CN" sz="2400" dirty="0">
                <a:latin typeface="华文楷体" panose="02010600040101010101" pitchFamily="2" charset="-122"/>
                <a:ea typeface="华文楷体" panose="02010600040101010101" pitchFamily="2" charset="-122"/>
              </a:rPr>
              <a:t>条、第</a:t>
            </a:r>
            <a:r>
              <a:rPr lang="en-US" altLang="zh-CN" sz="2400" dirty="0">
                <a:latin typeface="华文楷体" panose="02010600040101010101" pitchFamily="2" charset="-122"/>
                <a:ea typeface="华文楷体" panose="02010600040101010101" pitchFamily="2" charset="-122"/>
              </a:rPr>
              <a:t>22</a:t>
            </a:r>
            <a:r>
              <a:rPr lang="zh-CN" altLang="zh-CN" sz="2400" dirty="0">
                <a:latin typeface="华文楷体" panose="02010600040101010101" pitchFamily="2" charset="-122"/>
                <a:ea typeface="华文楷体" panose="02010600040101010101" pitchFamily="2" charset="-122"/>
              </a:rPr>
              <a:t>条、第</a:t>
            </a:r>
            <a:r>
              <a:rPr lang="en-US" altLang="zh-CN" sz="2400" dirty="0">
                <a:latin typeface="华文楷体" panose="02010600040101010101" pitchFamily="2" charset="-122"/>
                <a:ea typeface="华文楷体" panose="02010600040101010101" pitchFamily="2" charset="-122"/>
              </a:rPr>
              <a:t>26</a:t>
            </a:r>
            <a:r>
              <a:rPr lang="zh-CN" altLang="zh-CN" sz="2400" dirty="0">
                <a:latin typeface="华文楷体" panose="02010600040101010101" pitchFamily="2" charset="-122"/>
                <a:ea typeface="华文楷体" panose="02010600040101010101" pitchFamily="2" charset="-122"/>
              </a:rPr>
              <a:t>条、宪法第</a:t>
            </a:r>
            <a:r>
              <a:rPr lang="en-US" altLang="zh-CN" sz="2400" dirty="0">
                <a:latin typeface="华文楷体" panose="02010600040101010101" pitchFamily="2" charset="-122"/>
                <a:ea typeface="华文楷体" panose="02010600040101010101" pitchFamily="2" charset="-122"/>
              </a:rPr>
              <a:t>44</a:t>
            </a:r>
            <a:r>
              <a:rPr lang="zh-CN" altLang="zh-CN" sz="2400" dirty="0">
                <a:latin typeface="华文楷体" panose="02010600040101010101" pitchFamily="2" charset="-122"/>
                <a:ea typeface="华文楷体" panose="02010600040101010101" pitchFamily="2" charset="-122"/>
              </a:rPr>
              <a:t>条、第</a:t>
            </a:r>
            <a:r>
              <a:rPr lang="en-US" altLang="zh-CN" sz="2400" dirty="0">
                <a:latin typeface="华文楷体" panose="02010600040101010101" pitchFamily="2" charset="-122"/>
                <a:ea typeface="华文楷体" panose="02010600040101010101" pitchFamily="2" charset="-122"/>
              </a:rPr>
              <a:t>42</a:t>
            </a:r>
            <a:r>
              <a:rPr lang="zh-CN" altLang="zh-CN" sz="2400" dirty="0">
                <a:latin typeface="华文楷体" panose="02010600040101010101" pitchFamily="2" charset="-122"/>
                <a:ea typeface="华文楷体" panose="02010600040101010101" pitchFamily="2" charset="-122"/>
              </a:rPr>
              <a:t>条和宪法第</a:t>
            </a:r>
            <a:r>
              <a:rPr lang="en-US" altLang="zh-CN" sz="2400" dirty="0">
                <a:latin typeface="华文楷体" panose="02010600040101010101" pitchFamily="2" charset="-122"/>
                <a:ea typeface="华文楷体" panose="02010600040101010101" pitchFamily="2" charset="-122"/>
              </a:rPr>
              <a:t>45</a:t>
            </a:r>
            <a:r>
              <a:rPr lang="zh-CN" altLang="zh-CN" sz="2400" dirty="0">
                <a:latin typeface="华文楷体" panose="02010600040101010101" pitchFamily="2" charset="-122"/>
                <a:ea typeface="华文楷体" panose="02010600040101010101" pitchFamily="2" charset="-122"/>
              </a:rPr>
              <a:t>条以及</a:t>
            </a:r>
            <a:r>
              <a:rPr lang="en-US" altLang="zh-CN" sz="2400" dirty="0">
                <a:latin typeface="华文楷体" panose="02010600040101010101" pitchFamily="2" charset="-122"/>
                <a:ea typeface="华文楷体" panose="02010600040101010101" pitchFamily="2" charset="-122"/>
              </a:rPr>
              <a:t>2004</a:t>
            </a:r>
            <a:r>
              <a:rPr lang="zh-CN" altLang="zh-CN" sz="2400" dirty="0">
                <a:latin typeface="华文楷体" panose="02010600040101010101" pitchFamily="2" charset="-122"/>
                <a:ea typeface="华文楷体" panose="02010600040101010101" pitchFamily="2" charset="-122"/>
              </a:rPr>
              <a:t>宪法修正案第</a:t>
            </a:r>
            <a:r>
              <a:rPr lang="en-US" altLang="zh-CN" sz="2400" dirty="0">
                <a:latin typeface="华文楷体" panose="02010600040101010101" pitchFamily="2" charset="-122"/>
                <a:ea typeface="华文楷体" panose="02010600040101010101" pitchFamily="2" charset="-122"/>
              </a:rPr>
              <a:t>23</a:t>
            </a:r>
            <a:r>
              <a:rPr lang="zh-CN" altLang="zh-CN" sz="2400" dirty="0">
                <a:latin typeface="华文楷体" panose="02010600040101010101" pitchFamily="2" charset="-122"/>
                <a:ea typeface="华文楷体" panose="02010600040101010101" pitchFamily="2" charset="-122"/>
              </a:rPr>
              <a:t>条都涉及行政给付的内容。在这些规定中，明确了国家在发展医疗卫生、社会保障事业，发展图书馆、博物馆、文化馆和其他文化事业，保护和改善生活环境和生态环境等领域所负有的义务。宪法中也确认了公民在特定情况下获得物质帮助的权利，主要是指老年人、患疾病的人或残疾人所享受的权利。宪法中还设定了包括退休制度等在内的制度保障。</a:t>
            </a:r>
            <a:endParaRPr lang="zh-CN" altLang="en-US" sz="2400" dirty="0">
              <a:latin typeface="华文楷体" panose="02010600040101010101" pitchFamily="2" charset="-122"/>
              <a:ea typeface="华文楷体" panose="02010600040101010101" pitchFamily="2" charset="-122"/>
            </a:endParaRPr>
          </a:p>
        </p:txBody>
      </p:sp>
      <p:sp>
        <p:nvSpPr>
          <p:cNvPr id="1946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b="1" kern="1200" dirty="0">
              <a:latin typeface="楷体" panose="02010609060101010101" pitchFamily="49" charset="-122"/>
              <a:ea typeface="楷体" panose="02010609060101010101" pitchFamily="49" charset="-122"/>
              <a:cs typeface="+mj-cs"/>
            </a:endParaRPr>
          </a:p>
        </p:txBody>
      </p:sp>
      <p:sp>
        <p:nvSpPr>
          <p:cNvPr id="21507" name="内容占位符 2"/>
          <p:cNvSpPr>
            <a:spLocks noGrp="1"/>
          </p:cNvSpPr>
          <p:nvPr>
            <p:ph idx="1"/>
          </p:nvPr>
        </p:nvSpPr>
        <p:spPr>
          <a:xfrm>
            <a:off x="419100" y="2205038"/>
            <a:ext cx="7605713" cy="3530600"/>
          </a:xfrm>
          <a:ln/>
        </p:spPr>
        <p:txBody>
          <a:bodyPr vert="horz" wrap="square" lIns="91440" tIns="45720" rIns="91440" bIns="45720" anchor="t" anchorCtr="0"/>
          <a:lstStyle/>
          <a:p>
            <a:r>
              <a:rPr lang="zh-CN" altLang="en-US" sz="2400" b="1" dirty="0">
                <a:solidFill>
                  <a:srgbClr val="CC0099"/>
                </a:solidFill>
                <a:latin typeface="楷体" panose="02010609060101010101" pitchFamily="49" charset="-122"/>
                <a:ea typeface="楷体" panose="02010609060101010101" pitchFamily="49" charset="-122"/>
              </a:rPr>
              <a:t>（四）行政给付的原则</a:t>
            </a:r>
            <a:endParaRPr lang="en-US" altLang="zh-CN" sz="2400" b="1" dirty="0">
              <a:solidFill>
                <a:srgbClr val="CC0099"/>
              </a:solidFill>
              <a:latin typeface="楷体" panose="02010609060101010101" pitchFamily="49" charset="-122"/>
              <a:ea typeface="楷体" panose="02010609060101010101" pitchFamily="49" charset="-122"/>
            </a:endParaRPr>
          </a:p>
          <a:p>
            <a:r>
              <a:rPr lang="en-US" altLang="zh-CN" sz="2400" b="1" dirty="0">
                <a:solidFill>
                  <a:srgbClr val="00B0F0"/>
                </a:solidFill>
                <a:latin typeface="楷体" panose="02010609060101010101" pitchFamily="49" charset="-122"/>
                <a:ea typeface="楷体" panose="02010609060101010101" pitchFamily="49" charset="-122"/>
              </a:rPr>
              <a:t>1</a:t>
            </a:r>
            <a:r>
              <a:rPr lang="zh-CN" altLang="en-US" sz="2400" b="1" dirty="0">
                <a:solidFill>
                  <a:srgbClr val="00B0F0"/>
                </a:solidFill>
                <a:latin typeface="楷体" panose="02010609060101010101" pitchFamily="49" charset="-122"/>
                <a:ea typeface="楷体" panose="02010609060101010101" pitchFamily="49" charset="-122"/>
              </a:rPr>
              <a:t>、</a:t>
            </a:r>
            <a:r>
              <a:rPr lang="zh-CN" altLang="zh-CN" sz="2400" b="1" dirty="0">
                <a:solidFill>
                  <a:srgbClr val="00B0F0"/>
                </a:solidFill>
                <a:latin typeface="楷体" panose="02010609060101010101" pitchFamily="49" charset="-122"/>
                <a:ea typeface="楷体" panose="02010609060101010101" pitchFamily="49" charset="-122"/>
              </a:rPr>
              <a:t>基本生活保障原则</a:t>
            </a:r>
            <a:endParaRPr lang="zh-CN" altLang="zh-CN" sz="2400" dirty="0">
              <a:solidFill>
                <a:srgbClr val="00B0F0"/>
              </a:solidFill>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行政给付的目的在于保障人民的</a:t>
            </a:r>
            <a:r>
              <a:rPr lang="en-US" altLang="zh-CN" sz="2400" dirty="0">
                <a:latin typeface="楷体" panose="02010609060101010101" pitchFamily="49" charset="-122"/>
                <a:ea typeface="楷体" panose="02010609060101010101" pitchFamily="49" charset="-122"/>
              </a:rPr>
              <a:t>“</a:t>
            </a:r>
            <a:r>
              <a:rPr lang="zh-CN" altLang="zh-CN" sz="2400" b="1" dirty="0">
                <a:solidFill>
                  <a:srgbClr val="FF0000"/>
                </a:solidFill>
                <a:latin typeface="楷体" panose="02010609060101010101" pitchFamily="49" charset="-122"/>
                <a:ea typeface="楷体" panose="02010609060101010101" pitchFamily="49" charset="-122"/>
              </a:rPr>
              <a:t>最低生活水准</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因为个人尊严、自由发展等基本权利都必须以人的继续生存为前提。因此这要求国家积极的作为，建立相应的行政给付制度，并提供各种必要的服务，使得人民能享有维持人性尊严的最起码的生活条件，并有能力克服生活上的各种风险。但行政给付提供的仅仅是满足最低要求的资金或实物，因为这既体现了现代社会下的生存权保障，又避免了申请人产生不劳而获的思想。</a:t>
            </a:r>
          </a:p>
          <a:p>
            <a:endParaRPr lang="zh-CN" altLang="en-US" sz="2400" dirty="0">
              <a:latin typeface="楷体" panose="02010609060101010101" pitchFamily="49" charset="-122"/>
              <a:ea typeface="楷体" panose="02010609060101010101" pitchFamily="49" charset="-122"/>
            </a:endParaRPr>
          </a:p>
        </p:txBody>
      </p:sp>
      <p:sp>
        <p:nvSpPr>
          <p:cNvPr id="2150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5</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2531" name="内容占位符 2"/>
          <p:cNvSpPr>
            <a:spLocks noGrp="1"/>
          </p:cNvSpPr>
          <p:nvPr>
            <p:ph idx="1"/>
          </p:nvPr>
        </p:nvSpPr>
        <p:spPr>
          <a:xfrm>
            <a:off x="0" y="2060575"/>
            <a:ext cx="9144000" cy="3603625"/>
          </a:xfrm>
          <a:ln/>
        </p:spPr>
        <p:txBody>
          <a:bodyPr vert="horz" wrap="square" lIns="91440" tIns="45720" rIns="91440" bIns="45720" anchor="t" anchorCtr="0"/>
          <a:lstStyle/>
          <a:p>
            <a:r>
              <a:rPr lang="en-US" altLang="zh-CN" sz="2400" b="1" dirty="0">
                <a:solidFill>
                  <a:srgbClr val="00B0F0"/>
                </a:solidFill>
                <a:latin typeface="楷体" panose="02010609060101010101" pitchFamily="49" charset="-122"/>
                <a:ea typeface="楷体" panose="02010609060101010101" pitchFamily="49" charset="-122"/>
              </a:rPr>
              <a:t>2</a:t>
            </a:r>
            <a:r>
              <a:rPr lang="zh-CN" altLang="en-US" sz="2400" b="1" dirty="0">
                <a:solidFill>
                  <a:srgbClr val="00B0F0"/>
                </a:solidFill>
                <a:latin typeface="楷体" panose="02010609060101010101" pitchFamily="49" charset="-122"/>
                <a:ea typeface="楷体" panose="02010609060101010101" pitchFamily="49" charset="-122"/>
              </a:rPr>
              <a:t>、</a:t>
            </a:r>
            <a:r>
              <a:rPr lang="zh-CN" altLang="zh-CN" sz="2400" b="1" dirty="0">
                <a:solidFill>
                  <a:srgbClr val="00B0F0"/>
                </a:solidFill>
                <a:latin typeface="楷体" panose="02010609060101010101" pitchFamily="49" charset="-122"/>
                <a:ea typeface="楷体" panose="02010609060101010101" pitchFamily="49" charset="-122"/>
              </a:rPr>
              <a:t>辅助性原则</a:t>
            </a:r>
            <a:endParaRPr lang="zh-CN" altLang="zh-CN" sz="2400" dirty="0">
              <a:solidFill>
                <a:srgbClr val="00B0F0"/>
              </a:solidFill>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辅助性原则又称补充性原则。辅助原则既承认个体的自我决定与自我负责优先，同时又承认个体仅凭自己的力量是不足的，只有通过社会关系和所在的共同体才能够得到充分发展，因此上位组织的协调（</a:t>
            </a:r>
            <a:r>
              <a:rPr lang="en-US" altLang="zh-CN" sz="2400" dirty="0">
                <a:latin typeface="楷体" panose="02010609060101010101" pitchFamily="49" charset="-122"/>
                <a:ea typeface="楷体" panose="02010609060101010101" pitchFamily="49" charset="-122"/>
              </a:rPr>
              <a:t>harmonization</a:t>
            </a:r>
            <a:r>
              <a:rPr lang="zh-CN" altLang="zh-CN" sz="2400" dirty="0">
                <a:latin typeface="楷体" panose="02010609060101010101" pitchFamily="49" charset="-122"/>
                <a:ea typeface="楷体" panose="02010609060101010101" pitchFamily="49" charset="-122"/>
              </a:rPr>
              <a:t>）、融合（</a:t>
            </a:r>
            <a:r>
              <a:rPr lang="en-US" altLang="zh-CN" sz="2400" dirty="0">
                <a:latin typeface="楷体" panose="02010609060101010101" pitchFamily="49" charset="-122"/>
                <a:ea typeface="楷体" panose="02010609060101010101" pitchFamily="49" charset="-122"/>
              </a:rPr>
              <a:t>integration</a:t>
            </a:r>
            <a:r>
              <a:rPr lang="zh-CN" altLang="zh-CN" sz="2400" dirty="0">
                <a:latin typeface="楷体" panose="02010609060101010101" pitchFamily="49" charset="-122"/>
                <a:ea typeface="楷体" panose="02010609060101010101" pitchFamily="49" charset="-122"/>
              </a:rPr>
              <a:t>）、凝聚（</a:t>
            </a:r>
            <a:r>
              <a:rPr lang="en-US" altLang="zh-CN" sz="2400" dirty="0">
                <a:latin typeface="楷体" panose="02010609060101010101" pitchFamily="49" charset="-122"/>
                <a:ea typeface="楷体" panose="02010609060101010101" pitchFamily="49" charset="-122"/>
              </a:rPr>
              <a:t>cohesion</a:t>
            </a:r>
            <a:r>
              <a:rPr lang="zh-CN" altLang="zh-CN" sz="2400" dirty="0">
                <a:latin typeface="楷体" panose="02010609060101010101" pitchFamily="49" charset="-122"/>
                <a:ea typeface="楷体" panose="02010609060101010101" pitchFamily="49" charset="-122"/>
              </a:rPr>
              <a:t>）和社会的团结（</a:t>
            </a:r>
            <a:r>
              <a:rPr lang="en-US" altLang="zh-CN" sz="2400" dirty="0">
                <a:latin typeface="楷体" panose="02010609060101010101" pitchFamily="49" charset="-122"/>
                <a:ea typeface="楷体" panose="02010609060101010101" pitchFamily="49" charset="-122"/>
              </a:rPr>
              <a:t>solidarity</a:t>
            </a:r>
            <a:r>
              <a:rPr lang="zh-CN" altLang="zh-CN" sz="2400" dirty="0">
                <a:latin typeface="楷体" panose="02010609060101010101" pitchFamily="49" charset="-122"/>
                <a:ea typeface="楷体" panose="02010609060101010101" pitchFamily="49" charset="-122"/>
              </a:rPr>
              <a:t>）也是必然的，而且符合辅助性原则的要求。辅助性原则强调在救助领域，除了行政的作用外，个人自助有着重要的意义，此外各种</a:t>
            </a:r>
            <a:r>
              <a:rPr lang="zh-CN" altLang="zh-CN" sz="2400" b="1" dirty="0">
                <a:solidFill>
                  <a:srgbClr val="FF0000"/>
                </a:solidFill>
                <a:latin typeface="楷体" panose="02010609060101010101" pitchFamily="49" charset="-122"/>
                <a:ea typeface="楷体" panose="02010609060101010101" pitchFamily="49" charset="-122"/>
              </a:rPr>
              <a:t>社会团体或社会组织</a:t>
            </a:r>
            <a:r>
              <a:rPr lang="zh-CN" altLang="zh-CN" sz="2400" dirty="0">
                <a:latin typeface="楷体" panose="02010609060101010101" pitchFamily="49" charset="-122"/>
                <a:ea typeface="楷体" panose="02010609060101010101" pitchFamily="49" charset="-122"/>
              </a:rPr>
              <a:t>也在其间发挥重要的作用</a:t>
            </a:r>
            <a:r>
              <a:rPr lang="zh-CN" altLang="en-US" sz="2400" dirty="0">
                <a:latin typeface="楷体" panose="02010609060101010101" pitchFamily="49" charset="-122"/>
                <a:ea typeface="楷体" panose="02010609060101010101" pitchFamily="49" charset="-122"/>
              </a:rPr>
              <a:t>。</a:t>
            </a:r>
          </a:p>
        </p:txBody>
      </p:sp>
      <p:sp>
        <p:nvSpPr>
          <p:cNvPr id="2253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6</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3555" name="内容占位符 2"/>
          <p:cNvSpPr>
            <a:spLocks noGrp="1"/>
          </p:cNvSpPr>
          <p:nvPr>
            <p:ph idx="1"/>
          </p:nvPr>
        </p:nvSpPr>
        <p:spPr>
          <a:xfrm>
            <a:off x="-1587" y="2060575"/>
            <a:ext cx="8893175" cy="3887788"/>
          </a:xfrm>
          <a:ln/>
        </p:spPr>
        <p:txBody>
          <a:bodyPr vert="horz" wrap="square" lIns="91440" tIns="45720" rIns="91440" bIns="45720" anchor="t" anchorCtr="0"/>
          <a:lstStyle/>
          <a:p>
            <a:r>
              <a:rPr lang="zh-CN" altLang="en-US" sz="2400" dirty="0">
                <a:latin typeface="楷体" panose="02010609060101010101" pitchFamily="49" charset="-122"/>
                <a:ea typeface="楷体" panose="02010609060101010101" pitchFamily="49" charset="-122"/>
              </a:rPr>
              <a:t>辅助性原则在我国行政救助的立法中也有所体现，强调</a:t>
            </a:r>
            <a:r>
              <a:rPr lang="zh-CN" altLang="en-US" sz="2400" b="1" dirty="0">
                <a:solidFill>
                  <a:srgbClr val="FF0000"/>
                </a:solidFill>
                <a:latin typeface="楷体" panose="02010609060101010101" pitchFamily="49" charset="-122"/>
                <a:ea typeface="楷体" panose="02010609060101010101" pitchFamily="49" charset="-122"/>
              </a:rPr>
              <a:t>个人、家庭、社会</a:t>
            </a:r>
            <a:r>
              <a:rPr lang="zh-CN" altLang="en-US" sz="2400" dirty="0">
                <a:latin typeface="楷体" panose="02010609060101010101" pitchFamily="49" charset="-122"/>
                <a:ea typeface="楷体" panose="02010609060101010101" pitchFamily="49" charset="-122"/>
              </a:rPr>
              <a:t>在救助中的作用。</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例如</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中华人民共和国残疾人保障法</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第九条第一款规定：“残疾人的扶养人必须对残疾人履行扶养义务。”该法第七条第二款则规定：“国家鼓励社会组织和个人为残疾人提供捐助和服务。”我国</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社会救助暂行办法</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第五十六条规定：“社会救助管理部门及相关机构应当建立社会力量参与社会救助的机制和渠道，提供社会救助项目、需求信息，为社会力量参与社会救助创造条件、提供便利。”这些法律规范或是辅助性原则的生动体现。</a:t>
            </a:r>
          </a:p>
        </p:txBody>
      </p:sp>
      <p:sp>
        <p:nvSpPr>
          <p:cNvPr id="2355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7</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4579" name="内容占位符 2"/>
          <p:cNvSpPr>
            <a:spLocks noGrp="1"/>
          </p:cNvSpPr>
          <p:nvPr>
            <p:ph idx="1"/>
          </p:nvPr>
        </p:nvSpPr>
        <p:spPr>
          <a:xfrm>
            <a:off x="684213" y="2420938"/>
            <a:ext cx="7200900" cy="3598862"/>
          </a:xfrm>
          <a:ln/>
        </p:spPr>
        <p:txBody>
          <a:bodyPr vert="horz" wrap="square" lIns="91440" tIns="45720" rIns="91440" bIns="45720" anchor="t" anchorCtr="0"/>
          <a:lstStyle/>
          <a:p>
            <a:r>
              <a:rPr lang="en-US" altLang="zh-CN" sz="2400" b="1" dirty="0">
                <a:solidFill>
                  <a:srgbClr val="00B0F0"/>
                </a:solidFill>
                <a:latin typeface="楷体" panose="02010609060101010101" pitchFamily="49" charset="-122"/>
                <a:ea typeface="楷体" panose="02010609060101010101" pitchFamily="49" charset="-122"/>
              </a:rPr>
              <a:t>3</a:t>
            </a:r>
            <a:r>
              <a:rPr lang="zh-CN" altLang="en-US" sz="2400" b="1" dirty="0">
                <a:solidFill>
                  <a:srgbClr val="00B0F0"/>
                </a:solidFill>
                <a:latin typeface="楷体" panose="02010609060101010101" pitchFamily="49" charset="-122"/>
                <a:ea typeface="楷体" panose="02010609060101010101" pitchFamily="49" charset="-122"/>
              </a:rPr>
              <a:t>、</a:t>
            </a:r>
            <a:r>
              <a:rPr lang="zh-CN" altLang="zh-CN" sz="2400" b="1" dirty="0">
                <a:solidFill>
                  <a:srgbClr val="00B0F0"/>
                </a:solidFill>
                <a:latin typeface="楷体" panose="02010609060101010101" pitchFamily="49" charset="-122"/>
                <a:ea typeface="楷体" panose="02010609060101010101" pitchFamily="49" charset="-122"/>
              </a:rPr>
              <a:t>平等原则</a:t>
            </a:r>
          </a:p>
          <a:p>
            <a:r>
              <a:rPr lang="zh-CN" altLang="zh-CN" sz="2400" dirty="0">
                <a:latin typeface="楷体" panose="02010609060101010101" pitchFamily="49" charset="-122"/>
                <a:ea typeface="楷体" panose="02010609060101010101" pitchFamily="49" charset="-122"/>
              </a:rPr>
              <a:t>《中华人民共和国宪法》第</a:t>
            </a:r>
            <a:r>
              <a:rPr lang="en-US" altLang="zh-CN" sz="2400" dirty="0">
                <a:latin typeface="楷体" panose="02010609060101010101" pitchFamily="49" charset="-122"/>
                <a:ea typeface="楷体" panose="02010609060101010101" pitchFamily="49" charset="-122"/>
              </a:rPr>
              <a:t>33</a:t>
            </a:r>
            <a:r>
              <a:rPr lang="zh-CN" altLang="zh-CN" sz="2400" dirty="0">
                <a:latin typeface="楷体" panose="02010609060101010101" pitchFamily="49" charset="-122"/>
                <a:ea typeface="楷体" panose="02010609060101010101" pitchFamily="49" charset="-122"/>
              </a:rPr>
              <a:t>条第</a:t>
            </a:r>
            <a:r>
              <a:rPr lang="en-US" altLang="zh-CN" sz="2400" dirty="0">
                <a:latin typeface="楷体" panose="02010609060101010101" pitchFamily="49" charset="-122"/>
                <a:ea typeface="楷体" panose="02010609060101010101" pitchFamily="49" charset="-122"/>
              </a:rPr>
              <a:t>2</a:t>
            </a:r>
            <a:r>
              <a:rPr lang="zh-CN" altLang="zh-CN" sz="2400" dirty="0">
                <a:latin typeface="楷体" panose="02010609060101010101" pitchFamily="49" charset="-122"/>
                <a:ea typeface="楷体" panose="02010609060101010101" pitchFamily="49" charset="-122"/>
              </a:rPr>
              <a:t>款规定“公民在法律面前一律平等”，这可被视为是平等权的宪法规范，平等既是公法学的基本原则，也是公民的一项基础性权利。在现代社会，平等不仅要求法律适用层面的平等，更要求在制定法律规范时的平等。</a:t>
            </a:r>
          </a:p>
        </p:txBody>
      </p:sp>
      <p:sp>
        <p:nvSpPr>
          <p:cNvPr id="2458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8</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5603" name="内容占位符 2"/>
          <p:cNvSpPr>
            <a:spLocks noGrp="1"/>
          </p:cNvSpPr>
          <p:nvPr>
            <p:ph idx="1"/>
          </p:nvPr>
        </p:nvSpPr>
        <p:spPr>
          <a:xfrm>
            <a:off x="323850" y="2349500"/>
            <a:ext cx="7993063" cy="3598863"/>
          </a:xfrm>
          <a:ln/>
        </p:spPr>
        <p:txBody>
          <a:bodyPr vert="horz" wrap="square" lIns="91440" tIns="45720" rIns="91440" bIns="45720" anchor="t" anchorCtr="0"/>
          <a:lstStyle/>
          <a:p>
            <a:r>
              <a:rPr lang="en-US" altLang="zh-CN" sz="2400" b="1" dirty="0">
                <a:solidFill>
                  <a:srgbClr val="00B0F0"/>
                </a:solidFill>
                <a:latin typeface="楷体" panose="02010609060101010101" pitchFamily="49" charset="-122"/>
                <a:ea typeface="楷体" panose="02010609060101010101" pitchFamily="49" charset="-122"/>
              </a:rPr>
              <a:t>4</a:t>
            </a:r>
            <a:r>
              <a:rPr lang="zh-CN" altLang="en-US" sz="2400" b="1" dirty="0">
                <a:solidFill>
                  <a:srgbClr val="00B0F0"/>
                </a:solidFill>
                <a:latin typeface="楷体" panose="02010609060101010101" pitchFamily="49" charset="-122"/>
                <a:ea typeface="楷体" panose="02010609060101010101" pitchFamily="49" charset="-122"/>
              </a:rPr>
              <a:t>、</a:t>
            </a:r>
            <a:r>
              <a:rPr lang="zh-CN" altLang="zh-CN" sz="2400" b="1" dirty="0">
                <a:solidFill>
                  <a:srgbClr val="00B0F0"/>
                </a:solidFill>
                <a:latin typeface="楷体" panose="02010609060101010101" pitchFamily="49" charset="-122"/>
                <a:ea typeface="楷体" panose="02010609060101010101" pitchFamily="49" charset="-122"/>
              </a:rPr>
              <a:t>时限原则</a:t>
            </a:r>
            <a:endParaRPr lang="zh-CN" altLang="zh-CN" sz="2400" dirty="0">
              <a:solidFill>
                <a:srgbClr val="00B0F0"/>
              </a:solidFill>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《城市居民最低生活保障条例》第</a:t>
            </a:r>
            <a:r>
              <a:rPr lang="en-US" altLang="zh-CN" sz="2400" dirty="0">
                <a:latin typeface="楷体" panose="02010609060101010101" pitchFamily="49" charset="-122"/>
                <a:ea typeface="楷体" panose="02010609060101010101" pitchFamily="49" charset="-122"/>
              </a:rPr>
              <a:t>8</a:t>
            </a:r>
            <a:r>
              <a:rPr lang="zh-CN" altLang="zh-CN" sz="2400" dirty="0">
                <a:latin typeface="楷体" panose="02010609060101010101" pitchFamily="49" charset="-122"/>
                <a:ea typeface="楷体" panose="02010609060101010101" pitchFamily="49" charset="-122"/>
              </a:rPr>
              <a:t>条第</a:t>
            </a:r>
            <a:r>
              <a:rPr lang="en-US" altLang="zh-CN" sz="2400" dirty="0">
                <a:latin typeface="楷体" panose="02010609060101010101" pitchFamily="49" charset="-122"/>
                <a:ea typeface="楷体" panose="02010609060101010101" pitchFamily="49" charset="-122"/>
              </a:rPr>
              <a:t>3</a:t>
            </a:r>
            <a:r>
              <a:rPr lang="zh-CN" altLang="zh-CN" sz="2400" dirty="0">
                <a:latin typeface="楷体" panose="02010609060101010101" pitchFamily="49" charset="-122"/>
                <a:ea typeface="楷体" panose="02010609060101010101" pitchFamily="49" charset="-122"/>
              </a:rPr>
              <a:t>款规定</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管理审批机关应当自接到申请人提出申请之日起的３０日内办结审批手续。</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同时根据《最高人民法院关于执行〈中华人民共和国行政诉讼法〉若干问题的解释》的规定，公民、法人或者其他组织申请行政机关履行给付的法定职责，行政机关接到申请</a:t>
            </a:r>
            <a:r>
              <a:rPr lang="en-US" altLang="zh-CN" sz="2400" dirty="0">
                <a:latin typeface="楷体" panose="02010609060101010101" pitchFamily="49" charset="-122"/>
                <a:ea typeface="楷体" panose="02010609060101010101" pitchFamily="49" charset="-122"/>
              </a:rPr>
              <a:t>60</a:t>
            </a:r>
            <a:r>
              <a:rPr lang="zh-CN" altLang="zh-CN" sz="2400" dirty="0">
                <a:latin typeface="楷体" panose="02010609060101010101" pitchFamily="49" charset="-122"/>
                <a:ea typeface="楷体" panose="02010609060101010101" pitchFamily="49" charset="-122"/>
              </a:rPr>
              <a:t>日内不履行的，可依法提起行政诉讼。</a:t>
            </a:r>
            <a:endParaRPr lang="zh-CN" altLang="en-US" sz="2400" dirty="0">
              <a:latin typeface="楷体" panose="02010609060101010101" pitchFamily="49" charset="-122"/>
              <a:ea typeface="楷体" panose="02010609060101010101" pitchFamily="49" charset="-122"/>
            </a:endParaRPr>
          </a:p>
        </p:txBody>
      </p:sp>
      <p:sp>
        <p:nvSpPr>
          <p:cNvPr id="2560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9</a:t>
            </a:fld>
            <a:endParaRPr lang="en-US" altLang="zh-CN" sz="2800" dirty="0">
              <a:solidFill>
                <a:schemeClr val="bg1"/>
              </a:solidFill>
              <a:latin typeface="Century Gothic" panose="020B0502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WUwM2M0YTEyMWNkODhlODVmNGRhNDg3YjM2NWI0MjI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5440d1bbd5dc6</Template>
  <TotalTime>35</TotalTime>
  <Words>1962</Words>
  <Application>Microsoft Office PowerPoint</Application>
  <PresentationFormat>全屏显示(4:3)</PresentationFormat>
  <Paragraphs>79</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华文楷体</vt:lpstr>
      <vt:lpstr>楷体</vt:lpstr>
      <vt:lpstr>Arial</vt:lpstr>
      <vt:lpstr>Calibri</vt:lpstr>
      <vt:lpstr>Century Gothic</vt:lpstr>
      <vt:lpstr>Wingdings 3</vt:lpstr>
      <vt:lpstr>离子会议室</vt:lpstr>
      <vt:lpstr>二、行政给付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相关书目</vt:lpstr>
    </vt:vector>
  </TitlesOfParts>
  <Company>Nokia Siemens Networks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信赖保护</dc:title>
  <dc:creator>王瑞雪</dc:creator>
  <cp:lastModifiedBy>Y L</cp:lastModifiedBy>
  <cp:revision>569</cp:revision>
  <dcterms:created xsi:type="dcterms:W3CDTF">2014-04-19T21:45:27Z</dcterms:created>
  <dcterms:modified xsi:type="dcterms:W3CDTF">2024-12-24T12:30:50Z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70877FDFC0354C7B946B0F3FA0E0F2D9_13</vt:lpwstr>
  </property>
</Properties>
</file>