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30" r:id="rId2"/>
    <p:sldId id="436" r:id="rId3"/>
    <p:sldId id="437" r:id="rId4"/>
    <p:sldId id="438" r:id="rId5"/>
  </p:sldIdLst>
  <p:sldSz cx="9144000" cy="6858000" type="screen4x3"/>
  <p:notesSz cx="6858000" cy="9144000"/>
  <p:custDataLst>
    <p:tags r:id="rId7"/>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0099"/>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475"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3733C8A-51FE-4974-AC0D-B47D01610143}"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AC52F8-960D-40DB-AC7D-777690A37EE5}"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5275D902-1A80-46DB-BBBB-99895100C8E2}"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FF12D6-288E-4A1B-9B84-576AC55272D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B41D184-B6F5-4170-9527-7DC0C457E630}"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576C90-158E-4598-976D-C63A5E6125B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2902B39-ED41-458A-8AE5-F12994021DA7}"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540335-FF9D-490E-87E7-DFABCFA016D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BA96764-67D2-4929-A809-A8B11168331F}"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742F842-BC13-42DF-87DA-3A7D2F54731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1E277B9-C0E3-4FDB-B374-8D44E53B3685}"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10FBEAA-60FC-4711-8884-9EB82367187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E09421E4-97AC-409C-BDDC-44F8A547161D}"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C081AC7-592F-45CC-A07C-7BE0305FC50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6A08E23B-511E-4BE2-AA59-B2F29D63AE8A}"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726971-66D0-4D61-AEEC-B099E54C138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723C63B-ED65-4FCD-A63E-D27834ECF667}"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1FBF0A6-134D-404D-BCAC-897FC6397EA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2342B31-63AB-47B0-A712-C5419053C7D2}"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1CF823-0D64-4AB9-93A5-F87177094A6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B684AA7-F62A-4869-A8E4-EDC6E99EACB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6684CE-CD13-45CF-905B-61C02624572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48F31C4-A2ED-4212-BB00-9E91331CA8D0}"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6E50E7-EA00-4BCD-9013-29FE7526B73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9A6A2E3-D404-47CF-B4CF-0AC551C5595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6E50E7-EA00-4BCD-9013-29FE7526B73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9A6A2E3-D404-47CF-B4CF-0AC551C5595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6E50E7-EA00-4BCD-9013-29FE7526B73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9A6A2E3-D404-47CF-B4CF-0AC551C5595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B97BF6-C8E0-4B27-B8E4-C75E84CA4FF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570A40F9-A6D7-434C-BE63-83789FD11326}"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BB20DCC-267F-45E5-8BFA-C0601DFDE2D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59CEE2E-9431-40B0-9B9D-C88E2D7386F5}"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B53CEA-484D-428A-9093-54870F680C8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46684-EAF1-43C0-9DAC-109163221BD8}"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76E50E7-EA00-4BCD-9013-29FE7526B73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eaLnBrk="1" hangingPunct="1">
              <a:buFont typeface="Arial" panose="020B0604020202020204" pitchFamily="34" charset="0"/>
              <a:buNone/>
              <a:defRPr sz="2800">
                <a:solidFill>
                  <a:schemeClr val="bg1"/>
                </a:solidFill>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9A6A2E3-D404-47CF-B4CF-0AC551C5595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22269;&#23478;&#21195;&#31456;&#21644;&#22269;&#23478;&#33635;&#35465;&#31216;&#21495;&#27861;.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三、行政奖励</a:t>
            </a:r>
          </a:p>
        </p:txBody>
      </p:sp>
      <p:sp>
        <p:nvSpPr>
          <p:cNvPr id="17411" name="内容占位符 2"/>
          <p:cNvSpPr>
            <a:spLocks noGrp="1"/>
          </p:cNvSpPr>
          <p:nvPr>
            <p:ph idx="1"/>
          </p:nvPr>
        </p:nvSpPr>
        <p:spPr>
          <a:xfrm>
            <a:off x="837126" y="2204864"/>
            <a:ext cx="6346825" cy="3530600"/>
          </a:xfrm>
          <a:ln/>
        </p:spPr>
        <p:txBody>
          <a:bodyPr vert="horz" wrap="square" lIns="91440" tIns="45720" rIns="91440" bIns="45720" anchor="t" anchorCtr="0"/>
          <a:lstStyle/>
          <a:p>
            <a:r>
              <a:rPr lang="zh-CN" altLang="en-US" sz="2800" b="1" dirty="0">
                <a:solidFill>
                  <a:srgbClr val="CC0099"/>
                </a:solidFill>
                <a:latin typeface="楷体" panose="02010609060101010101" pitchFamily="49" charset="-122"/>
                <a:ea typeface="楷体" panose="02010609060101010101" pitchFamily="49" charset="-122"/>
              </a:rPr>
              <a:t>（一）行政奖励的内涵</a:t>
            </a:r>
            <a:endParaRPr lang="en-US" altLang="zh-CN" sz="2800" b="1" dirty="0">
              <a:solidFill>
                <a:srgbClr val="CC0099"/>
              </a:solidFill>
              <a:latin typeface="楷体" panose="02010609060101010101" pitchFamily="49" charset="-122"/>
              <a:ea typeface="楷体" panose="02010609060101010101" pitchFamily="49" charset="-122"/>
            </a:endParaRPr>
          </a:p>
          <a:p>
            <a:r>
              <a:rPr lang="zh-CN" altLang="zh-CN" sz="2800" dirty="0">
                <a:latin typeface="楷体" panose="02010609060101010101" pitchFamily="49" charset="-122"/>
                <a:ea typeface="楷体" panose="02010609060101010101" pitchFamily="49" charset="-122"/>
              </a:rPr>
              <a:t>行政奖励是指行政主体对符合法定条件的相对人，赋予一定的权利，以资鼓励的行政行为。</a:t>
            </a:r>
            <a:endParaRPr lang="zh-CN" altLang="en-US" sz="28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323850" y="1989138"/>
            <a:ext cx="8424863" cy="41021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a:t>
            </a:r>
            <a:r>
              <a:rPr lang="zh-CN" altLang="zh-CN" sz="2400" b="1" dirty="0">
                <a:solidFill>
                  <a:srgbClr val="CC0099"/>
                </a:solidFill>
                <a:latin typeface="楷体" panose="02010609060101010101" pitchFamily="49" charset="-122"/>
                <a:ea typeface="楷体" panose="02010609060101010101" pitchFamily="49" charset="-122"/>
              </a:rPr>
              <a:t>行政奖励的种类与形式</a:t>
            </a:r>
          </a:p>
          <a:p>
            <a:r>
              <a:rPr lang="zh-CN" altLang="zh-CN" sz="2400" dirty="0">
                <a:latin typeface="楷体" panose="02010609060101010101" pitchFamily="49" charset="-122"/>
                <a:ea typeface="楷体" panose="02010609060101010101" pitchFamily="49" charset="-122"/>
              </a:rPr>
              <a:t>行政奖励的内容是指行政主体通过行政奖励行为所赋予受奖励者的权益。根据我国有关行政奖励的法律规定，行政奖励的内容由下列三类组成：</a:t>
            </a:r>
          </a:p>
          <a:p>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、给予受奖人以物质方面的权益</a:t>
            </a:r>
          </a:p>
          <a:p>
            <a:r>
              <a:rPr lang="zh-CN" altLang="en-US" sz="2200" dirty="0">
                <a:latin typeface="楷体" panose="02010609060101010101" pitchFamily="49" charset="-122"/>
                <a:ea typeface="楷体" panose="02010609060101010101" pitchFamily="49" charset="-122"/>
              </a:rPr>
              <a:t>这表现为发给受奖者一定数额的奖金、奖品或者部分的优惠扶助措施，这些优惠扶助措施包括减免税优惠、财政补贴、技术开发资助等。</a:t>
            </a: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395288" y="2349500"/>
            <a:ext cx="8074025"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2</a:t>
            </a:r>
            <a:r>
              <a:rPr lang="zh-CN" altLang="en-US" sz="2400" b="1" dirty="0">
                <a:solidFill>
                  <a:srgbClr val="00B0F0"/>
                </a:solidFill>
                <a:latin typeface="楷体" panose="02010609060101010101" pitchFamily="49" charset="-122"/>
                <a:ea typeface="楷体" panose="02010609060101010101" pitchFamily="49" charset="-122"/>
              </a:rPr>
              <a:t>、给予受奖人以精神方面的权益</a:t>
            </a:r>
          </a:p>
          <a:p>
            <a:r>
              <a:rPr lang="zh-CN" altLang="en-US" sz="2400" dirty="0">
                <a:latin typeface="楷体" panose="02010609060101010101" pitchFamily="49" charset="-122"/>
                <a:ea typeface="楷体" panose="02010609060101010101" pitchFamily="49" charset="-122"/>
              </a:rPr>
              <a:t>这表现为受奖者获得某种法定的荣誉，主要有表扬、记功、记大功、通报嘉奖、授予荣誉称号或荣誉奖章等。在实践中，这相当程度上表现为对受奖人予以肯定性评价，使其获得一种法定的荣誉资格。例如国家最高科学技术奖证书、全国五一劳动奖章、三八红旗手等。此外，我国还专门颁布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2" action="ppaction://hlinkfile"/>
              </a:rPr>
              <a:t>国家勋章和国家荣誉称号法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323850" y="2420938"/>
            <a:ext cx="8496300" cy="3527425"/>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、给予受奖人以职务方面的权益</a:t>
            </a:r>
          </a:p>
          <a:p>
            <a:r>
              <a:rPr lang="zh-CN" altLang="en-US" sz="2400" dirty="0">
                <a:latin typeface="楷体" panose="02010609060101010101" pitchFamily="49" charset="-122"/>
                <a:ea typeface="楷体" panose="02010609060101010101" pitchFamily="49" charset="-122"/>
              </a:rPr>
              <a:t>表现为给予受奖者晋升一定职务或晋升一定档次的工资。</a:t>
            </a:r>
          </a:p>
          <a:p>
            <a:endParaRPr lang="zh-CN" altLang="en-US" sz="2400" dirty="0">
              <a:ea typeface="宋体" panose="02010600030101010101" pitchFamily="2"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0</TotalTime>
  <Words>257</Words>
  <Application>Microsoft Office PowerPoint</Application>
  <PresentationFormat>全屏显示(4:3)</PresentationFormat>
  <Paragraphs>15</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楷体</vt:lpstr>
      <vt:lpstr>Arial</vt:lpstr>
      <vt:lpstr>Calibri</vt:lpstr>
      <vt:lpstr>Century Gothic</vt:lpstr>
      <vt:lpstr>Wingdings 3</vt:lpstr>
      <vt:lpstr>离子会议室</vt:lpstr>
      <vt:lpstr>三、行政奖励</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568</cp:revision>
  <dcterms:created xsi:type="dcterms:W3CDTF">2014-04-19T21:45:27Z</dcterms:created>
  <dcterms:modified xsi:type="dcterms:W3CDTF">2024-12-23T17:08:52Z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174775BA497B4CC5A4677DB77CCAD98A_13</vt:lpwstr>
  </property>
</Properties>
</file>