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39" r:id="rId2"/>
    <p:sldId id="440" r:id="rId3"/>
    <p:sldId id="441" r:id="rId4"/>
    <p:sldId id="442" r:id="rId5"/>
    <p:sldId id="443" r:id="rId6"/>
  </p:sldIdLst>
  <p:sldSz cx="9144000" cy="6858000" type="screen4x3"/>
  <p:notesSz cx="6858000" cy="9144000"/>
  <p:custDataLst>
    <p:tags r:id="rId8"/>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0099"/>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91" y="42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A843793-140E-4877-8F8B-F04AA9700C6E}"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E5D6FE-543D-49C9-99DE-315B4A0C332F}"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046A701-0285-4EA0-82DB-DA2DD8ED7D4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78F042-FD0E-4187-9B31-ADBC96D465E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AC4D529-2FB8-4200-BCE4-B3872CB3C3DF}"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9FA8C9-BE96-4418-8335-F53EFE9DAF5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6021DAE-34E2-43F2-9978-0266AACB803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2C0A44-B9B7-49A0-BA9A-933C0DC1674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A8E8D86-BAB9-453D-8EBE-BDB82109F9F6}"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53149ED-46D5-4D0B-9EE0-CC6C7749DD3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EF01A4A-A6D0-483E-8B0D-5808DC2BC7E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6244B7E-9B68-4857-A8BB-82661626FD0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9A7FDC8-59C2-4802-9B3C-6E4A86108F95}"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DDBDAB-B144-4DE8-A405-821EAEBDDCE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8F5FF2ED-DE03-44E7-AD4C-7D103767B01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C12605A-B6FE-4D36-83DC-CF98B52189D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621B3732-60F2-4CB4-92BF-0AD1432DBA5C}"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B188ED9-2D9D-4343-8A9A-00CB1292DAB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19C92C3-30B7-4F27-BE18-1C156CDFDE8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417623E-E455-4FA0-A878-A121EAE5481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007A0BA-9161-46CB-A61B-471780E3DFAE}"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6B22EBA-77B1-4773-9F3F-3D568ABBEF5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ED53CF4B-5AB0-43B3-A825-2A0F8F73DC2E}"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6A7C55-8E4E-46C5-9899-47452A0B4EE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B5B625F-E9E0-4488-A57A-8A4843B011E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6A7C55-8E4E-46C5-9899-47452A0B4EE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B5B625F-E9E0-4488-A57A-8A4843B011E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6A7C55-8E4E-46C5-9899-47452A0B4EE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B5B625F-E9E0-4488-A57A-8A4843B011E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70618D-7F1A-4AAC-B7E0-5517EACCDE2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6D5ADA5A-E929-4ABF-BB28-755C285B0ED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FD8A8B-D45B-4916-9F6F-D1D6891BF72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44C8E49-7CD6-4E95-8259-D96B8480F16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92D152-915F-471C-AD4A-E851BF635AD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1EB302D-06AA-4079-9C92-200E37B85920}"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6"/>
                </a:cxn>
                <a:cxn ang="0">
                  <a:pos x="0" y="2147483646"/>
                </a:cxn>
                <a:cxn ang="0">
                  <a:pos x="0"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6"/>
                </a:cxn>
                <a:cxn ang="0">
                  <a:pos x="2147483646" y="2147483646"/>
                </a:cxn>
                <a:cxn ang="0">
                  <a:pos x="2147483646" y="0"/>
                </a:cxn>
                <a:cxn ang="0">
                  <a:pos x="0" y="0"/>
                </a:cxn>
                <a:cxn ang="0">
                  <a:pos x="2147483646" y="2147483646"/>
                </a:cxn>
                <a:cxn ang="0">
                  <a:pos x="2147483646" y="2147483646"/>
                </a:cxn>
                <a:cxn ang="0">
                  <a:pos x="2147483646" y="2147483646"/>
                </a:cxn>
                <a:cxn ang="0">
                  <a:pos x="2147483646" y="2147483646"/>
                </a:cxn>
                <a:cxn ang="0">
                  <a:pos x="2147483646" y="2147483646"/>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D6A7C55-8E4E-46C5-9899-47452A0B4EE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eaLnBrk="1" hangingPunct="1">
              <a:buFont typeface="Arial" panose="020B0604020202020204" pitchFamily="34" charset="0"/>
              <a:buNone/>
              <a:defRPr sz="2800">
                <a:solidFill>
                  <a:schemeClr val="bg1"/>
                </a:solidFill>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0B5B625F-E9E0-4488-A57A-8A4843B011E9}"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34892;&#25919;&#30830;&#35748;&#26696;&#20363;.docx" TargetMode="External"/><Relationship Id="rId2" Type="http://schemas.openxmlformats.org/officeDocument/2006/relationships/hyperlink" Target="&#22303;&#22320;&#34892;&#25919;&#30830;&#35748;&#26696;.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四、行政确认</a:t>
            </a:r>
          </a:p>
        </p:txBody>
      </p:sp>
      <p:sp>
        <p:nvSpPr>
          <p:cNvPr id="17411" name="内容占位符 2"/>
          <p:cNvSpPr>
            <a:spLocks noGrp="1"/>
          </p:cNvSpPr>
          <p:nvPr>
            <p:ph idx="1"/>
          </p:nvPr>
        </p:nvSpPr>
        <p:spPr>
          <a:xfrm>
            <a:off x="323850" y="2420938"/>
            <a:ext cx="8280400"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（一）行政确认的内涵和特征</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行政确认</a:t>
            </a:r>
            <a:r>
              <a:rPr lang="zh-CN" altLang="zh-CN" sz="2400" dirty="0">
                <a:latin typeface="楷体" panose="02010609060101010101" pitchFamily="49" charset="-122"/>
                <a:ea typeface="楷体" panose="02010609060101010101" pitchFamily="49" charset="-122"/>
              </a:rPr>
              <a:t>是行政主体依法对相对人的法律地位、法律关系和法律事实等进行甄别，给予确认、认可、证明并予以宣告的行政行为。</a:t>
            </a:r>
            <a:endParaRPr lang="en-US" altLang="zh-CN" sz="2400" dirty="0">
              <a:latin typeface="楷体" panose="02010609060101010101" pitchFamily="49" charset="-122"/>
              <a:ea typeface="楷体" panose="02010609060101010101" pitchFamily="49" charset="-122"/>
            </a:endParaRPr>
          </a:p>
          <a:p>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行政确认是对行政相对人法律地位、权利义务的认定</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确认不是直接规定相对人的法律地位或权利义务，而是通过对特定法律地位、法律关系和法律事实的证明或确认，来解决当事人之间的权属争议或在法律上尚不明朗的事实，它不能对相对人新的权利义务进行赋予、剥夺或限制。</a:t>
            </a:r>
          </a:p>
          <a:p>
            <a:endParaRPr lang="zh-CN" altLang="en-US" sz="24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863600" y="2489200"/>
            <a:ext cx="6516688" cy="3530600"/>
          </a:xfrm>
          <a:ln/>
        </p:spPr>
        <p:txBody>
          <a:bodyPr vert="horz" wrap="square" lIns="91440" tIns="45720" rIns="91440" bIns="45720" anchor="t" anchorCtr="0"/>
          <a:lstStyle/>
          <a:p>
            <a:r>
              <a:rPr lang="en-US" altLang="zh-CN" sz="2400" dirty="0">
                <a:solidFill>
                  <a:srgbClr val="00B0F0"/>
                </a:solidFill>
                <a:latin typeface="楷体" panose="02010609060101010101" pitchFamily="49" charset="-122"/>
                <a:ea typeface="楷体" panose="02010609060101010101" pitchFamily="49" charset="-122"/>
              </a:rPr>
              <a:t>2</a:t>
            </a:r>
            <a:r>
              <a:rPr lang="zh-CN" altLang="en-US" sz="2400"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行政确认是一种要式行政行为</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由于行政确认是对特定法律事实或法律关系的宣告和甄别，从法安定性角度考虑，行政确认行为原则上应以</a:t>
            </a:r>
            <a:r>
              <a:rPr lang="zh-CN" altLang="zh-CN" sz="2400" b="1" dirty="0">
                <a:solidFill>
                  <a:srgbClr val="FF0000"/>
                </a:solidFill>
                <a:latin typeface="楷体" panose="02010609060101010101" pitchFamily="49" charset="-122"/>
                <a:ea typeface="楷体" panose="02010609060101010101" pitchFamily="49" charset="-122"/>
              </a:rPr>
              <a:t>书面</a:t>
            </a:r>
            <a:r>
              <a:rPr lang="zh-CN" altLang="zh-CN" sz="2400" dirty="0">
                <a:latin typeface="楷体" panose="02010609060101010101" pitchFamily="49" charset="-122"/>
                <a:ea typeface="楷体" panose="02010609060101010101" pitchFamily="49" charset="-122"/>
              </a:rPr>
              <a:t>形式并按一定格式作出。例如医疗事故技术鉴定书、道路交通事故责任认定书等。</a:t>
            </a:r>
          </a:p>
          <a:p>
            <a:endParaRPr lang="zh-CN" altLang="en-US" sz="24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863600" y="2489200"/>
            <a:ext cx="6661150" cy="3530600"/>
          </a:xfrm>
          <a:ln/>
        </p:spPr>
        <p:txBody>
          <a:bodyPr vert="horz" wrap="square" lIns="91440" tIns="45720" rIns="91440" bIns="45720" anchor="t" anchorCtr="0"/>
          <a:lstStyle/>
          <a:p>
            <a:r>
              <a:rPr lang="en-US" altLang="zh-CN" sz="2400" dirty="0">
                <a:solidFill>
                  <a:srgbClr val="00B0F0"/>
                </a:solidFill>
                <a:latin typeface="楷体" panose="02010609060101010101" pitchFamily="49" charset="-122"/>
                <a:ea typeface="楷体" panose="02010609060101010101" pitchFamily="49" charset="-122"/>
              </a:rPr>
              <a:t>3</a:t>
            </a:r>
            <a:r>
              <a:rPr lang="zh-CN" altLang="en-US" sz="2400"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行政确认具有效力先定性</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一般性的技术鉴定必须经过有权机关的审查认可才具有法律效力。而行政确认所获致的鉴定结论往往是行政主体凭借其技术专长对需要解决的专门性问题所做的结论，其证明力具有解决事实问题的专门性。因此行政确认所获得的结果具有法定确定力和强制力，除非有相反的证据能够推翻，否则有关当事人必须服从。</a:t>
            </a:r>
          </a:p>
          <a:p>
            <a:endParaRPr lang="zh-CN" altLang="en-US" sz="2400" dirty="0">
              <a:latin typeface="楷体" panose="02010609060101010101" pitchFamily="49" charset="-122"/>
              <a:ea typeface="楷体" panose="02010609060101010101" pitchFamily="49"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611188" y="2565400"/>
            <a:ext cx="7308850" cy="3530600"/>
          </a:xfrm>
          <a:ln/>
        </p:spPr>
        <p:txBody>
          <a:bodyPr vert="horz" wrap="square" lIns="91440" tIns="45720" rIns="91440" bIns="45720" anchor="t" anchorCtr="0"/>
          <a:lstStyle/>
          <a:p>
            <a:r>
              <a:rPr lang="en-US" altLang="zh-CN" sz="2400" dirty="0">
                <a:solidFill>
                  <a:srgbClr val="00B0F0"/>
                </a:solidFill>
                <a:latin typeface="楷体" panose="02010609060101010101" pitchFamily="49" charset="-122"/>
                <a:ea typeface="楷体" panose="02010609060101010101" pitchFamily="49" charset="-122"/>
              </a:rPr>
              <a:t>4</a:t>
            </a:r>
            <a:r>
              <a:rPr lang="zh-CN" altLang="en-US" sz="2400"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行政确认是羁束行政行为</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确认是对特定法律事实或法律关系是否存在的宣告，而某种法律事实或法律关系的是否存在，是由客观事实和法律规定决定的。因此，行政主体的确认行为，没有或者很少有自由裁量的余地，只能严格依照法律规定和技术鉴定规范进行。</a:t>
            </a:r>
          </a:p>
          <a:p>
            <a:endParaRPr lang="zh-CN" altLang="en-US" sz="2400" dirty="0">
              <a:latin typeface="楷体" panose="02010609060101010101" pitchFamily="49" charset="-122"/>
              <a:ea typeface="楷体" panose="02010609060101010101" pitchFamily="49"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107950" y="2349500"/>
            <a:ext cx="7812088" cy="4508500"/>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（二）主要形式</a:t>
            </a:r>
            <a:endParaRPr lang="en-US" altLang="zh-CN" sz="2000" b="1" dirty="0">
              <a:latin typeface="楷体" panose="02010609060101010101" pitchFamily="49" charset="-122"/>
              <a:ea typeface="楷体" panose="02010609060101010101" pitchFamily="49" charset="-122"/>
            </a:endParaRPr>
          </a:p>
          <a:p>
            <a:pPr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形式</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确定。</a:t>
            </a:r>
            <a:r>
              <a:rPr lang="zh-CN" altLang="en-US" sz="2000" b="1" dirty="0">
                <a:latin typeface="楷体" panose="02010609060101010101" pitchFamily="49" charset="-122"/>
                <a:ea typeface="楷体" panose="02010609060101010101" pitchFamily="49" charset="-122"/>
              </a:rPr>
              <a:t>对相对人法律地位、权利义务的确定。如颁发</a:t>
            </a:r>
            <a:r>
              <a:rPr lang="zh-CN" altLang="en-US" sz="2000" b="1" dirty="0">
                <a:latin typeface="楷体" panose="02010609060101010101" pitchFamily="49" charset="-122"/>
                <a:ea typeface="楷体" panose="02010609060101010101" pitchFamily="49" charset="-122"/>
                <a:hlinkClick r:id="rId2" action="ppaction://hlinkfile"/>
              </a:rPr>
              <a:t>土地使用证</a:t>
            </a:r>
            <a:r>
              <a:rPr lang="zh-CN" altLang="en-US" sz="2000" b="1" dirty="0">
                <a:latin typeface="楷体" panose="02010609060101010101" pitchFamily="49" charset="-122"/>
                <a:ea typeface="楷体" panose="02010609060101010101" pitchFamily="49" charset="-122"/>
              </a:rPr>
              <a:t>、宅基地使用证、房屋产权证等</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认定（认证）。</a:t>
            </a:r>
            <a:r>
              <a:rPr lang="zh-CN" altLang="en-US" sz="2000" b="1" dirty="0">
                <a:latin typeface="楷体" panose="02010609060101010101" pitchFamily="49" charset="-122"/>
                <a:ea typeface="楷体" panose="02010609060101010101" pitchFamily="49" charset="-122"/>
              </a:rPr>
              <a:t>对相对人已有法律地位、权利义务以及相关事项是否符合法律要求的承认与肯定。如交通事故责任认定、</a:t>
            </a:r>
            <a:r>
              <a:rPr lang="zh-CN" altLang="en-US" sz="2000" b="1" dirty="0">
                <a:latin typeface="楷体" panose="02010609060101010101" pitchFamily="49" charset="-122"/>
                <a:ea typeface="楷体" panose="02010609060101010101" pitchFamily="49" charset="-122"/>
                <a:hlinkClick r:id="rId3" action="ppaction://hlinkfile"/>
              </a:rPr>
              <a:t>工伤认定</a:t>
            </a:r>
            <a:r>
              <a:rPr lang="zh-CN" altLang="en-US" sz="2000" b="1" dirty="0">
                <a:latin typeface="楷体" panose="02010609060101010101" pitchFamily="49" charset="-122"/>
                <a:ea typeface="楷体" panose="02010609060101010101" pitchFamily="49" charset="-122"/>
              </a:rPr>
              <a:t>等</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证明。</a:t>
            </a:r>
            <a:r>
              <a:rPr lang="zh-CN" altLang="en-US" sz="2000" b="1" dirty="0">
                <a:latin typeface="楷体" panose="02010609060101010101" pitchFamily="49" charset="-122"/>
                <a:ea typeface="楷体" panose="02010609060101010101" pitchFamily="49" charset="-122"/>
              </a:rPr>
              <a:t>对尚未肯定其真实性的法律事实、法律地位或法律关系予以审核并宣告。如年龄、学历、婚姻状况证明等</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登记。</a:t>
            </a:r>
            <a:r>
              <a:rPr lang="zh-CN" altLang="en-US" sz="2000" b="1" dirty="0">
                <a:latin typeface="楷体" panose="02010609060101010101" pitchFamily="49" charset="-122"/>
                <a:ea typeface="楷体" panose="02010609060101010101" pitchFamily="49" charset="-122"/>
              </a:rPr>
              <a:t>依申请在有关簿册中记载相对人情况或事实并正式确认的行为，如婚姻登记、户口登记等</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鉴证。</a:t>
            </a:r>
            <a:r>
              <a:rPr lang="zh-CN" altLang="en-US" sz="2000" b="1" dirty="0">
                <a:latin typeface="楷体" panose="02010609060101010101" pitchFamily="49" charset="-122"/>
                <a:ea typeface="楷体" panose="02010609060101010101" pitchFamily="49" charset="-122"/>
              </a:rPr>
              <a:t>对某种法律关系的合法性进行审查后确认或证明其效力的行为。如经济合同、劳动合同的鉴证等</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8</TotalTime>
  <Words>508</Words>
  <Application>Microsoft Office PowerPoint</Application>
  <PresentationFormat>全屏显示(4:3)</PresentationFormat>
  <Paragraphs>22</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楷体</vt:lpstr>
      <vt:lpstr>Arial</vt:lpstr>
      <vt:lpstr>Calibri</vt:lpstr>
      <vt:lpstr>Century Gothic</vt:lpstr>
      <vt:lpstr>Wingdings 3</vt:lpstr>
      <vt:lpstr>离子会议室</vt:lpstr>
      <vt:lpstr>四、行政确认</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568</cp:revision>
  <dcterms:created xsi:type="dcterms:W3CDTF">2014-04-19T21:45:27Z</dcterms:created>
  <dcterms:modified xsi:type="dcterms:W3CDTF">2024-12-23T17:17:26Z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BE3B8C002E454525BC8135C97BAF402E_13</vt:lpwstr>
  </property>
</Properties>
</file>