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402" r:id="rId3"/>
    <p:sldId id="404" r:id="rId4"/>
    <p:sldId id="405" r:id="rId5"/>
    <p:sldId id="406" r:id="rId6"/>
    <p:sldId id="411" r:id="rId7"/>
    <p:sldId id="412" r:id="rId8"/>
    <p:sldId id="418" r:id="rId9"/>
    <p:sldId id="423" r:id="rId10"/>
    <p:sldId id="427" r:id="rId11"/>
    <p:sldId id="429" r:id="rId12"/>
    <p:sldId id="431" r:id="rId13"/>
    <p:sldId id="432" r:id="rId14"/>
    <p:sldId id="433" r:id="rId15"/>
    <p:sldId id="434" r:id="rId16"/>
    <p:sldId id="435" r:id="rId17"/>
    <p:sldId id="436" r:id="rId18"/>
    <p:sldId id="437" r:id="rId19"/>
    <p:sldId id="438" r:id="rId20"/>
    <p:sldId id="439" r:id="rId21"/>
    <p:sldId id="476" r:id="rId22"/>
    <p:sldId id="440" r:id="rId23"/>
    <p:sldId id="445" r:id="rId24"/>
    <p:sldId id="446" r:id="rId25"/>
    <p:sldId id="447" r:id="rId26"/>
    <p:sldId id="448" r:id="rId27"/>
    <p:sldId id="449" r:id="rId28"/>
    <p:sldId id="451" r:id="rId29"/>
    <p:sldId id="453" r:id="rId30"/>
    <p:sldId id="509" r:id="rId31"/>
    <p:sldId id="516" r:id="rId32"/>
    <p:sldId id="274" r:id="rId33"/>
    <p:sldId id="533" r:id="rId34"/>
    <p:sldId id="539" r:id="rId35"/>
    <p:sldId id="540" r:id="rId36"/>
    <p:sldId id="541" r:id="rId37"/>
    <p:sldId id="542" r:id="rId38"/>
    <p:sldId id="568" r:id="rId39"/>
    <p:sldId id="569" r:id="rId40"/>
    <p:sldId id="543" r:id="rId41"/>
    <p:sldId id="544" r:id="rId42"/>
    <p:sldId id="545" r:id="rId43"/>
    <p:sldId id="546" r:id="rId44"/>
    <p:sldId id="547" r:id="rId45"/>
    <p:sldId id="548" r:id="rId46"/>
    <p:sldId id="549" r:id="rId47"/>
    <p:sldId id="550" r:id="rId48"/>
    <p:sldId id="551" r:id="rId49"/>
    <p:sldId id="552" r:id="rId50"/>
    <p:sldId id="553" r:id="rId51"/>
    <p:sldId id="554" r:id="rId52"/>
    <p:sldId id="555" r:id="rId53"/>
    <p:sldId id="556" r:id="rId54"/>
    <p:sldId id="557" r:id="rId55"/>
    <p:sldId id="561" r:id="rId56"/>
    <p:sldId id="563" r:id="rId57"/>
    <p:sldId id="564" r:id="rId58"/>
    <p:sldId id="565" r:id="rId59"/>
    <p:sldId id="572" r:id="rId60"/>
    <p:sldId id="566" r:id="rId61"/>
    <p:sldId id="567" r:id="rId62"/>
    <p:sldId id="503" r:id="rId63"/>
    <p:sldId id="571" r:id="rId64"/>
  </p:sldIdLst>
  <p:sldSz cx="9144000" cy="6858000" type="screen4x3"/>
  <p:notesSz cx="6858000" cy="9144000"/>
  <p:custDataLst>
    <p:tags r:id="rId66"/>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6666FF"/>
    <a:srgbClr val="00FFFF"/>
    <a:srgbClr val="00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6" autoAdjust="0"/>
    <p:restoredTop sz="94660"/>
  </p:normalViewPr>
  <p:slideViewPr>
    <p:cSldViewPr showGuides="1">
      <p:cViewPr varScale="1">
        <p:scale>
          <a:sx n="66" d="100"/>
          <a:sy n="66" d="100"/>
        </p:scale>
        <p:origin x="67" y="3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F40C734-79A5-4743-ACD6-29FCD2AEB83E}"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2024/12/24</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a:solidFill>
              <a:srgbClr val="000000">
                <a:alpha val="100000"/>
              </a:srgbClr>
            </a:solidFill>
            <a:miter lim="800000"/>
          </a:ln>
        </p:spPr>
      </p:sp>
      <p:sp>
        <p:nvSpPr>
          <p:cNvPr id="146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146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rPr>
              <a:t>1</a:t>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C386B37-BAEF-48D4-80AD-BB2C8E9DB2C6}"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12/24/2024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8DFED59-8BD1-4560-8973-D4A0FBAA153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4BD5109-5078-40F6-9B01-746FF3597EE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7182C77-6D76-4FD1-BCA1-56F4148E9CE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597B101-7488-4060-9629-B372A1066DE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CE72FC5-759A-4DB6-A10F-5F65AA4D674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D11AAE9-04E7-4639-B354-ACAAA40EEFF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4461E2F-4606-49C6-980C-DEC6D38E0FE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AC7A67-9D72-44C9-B37C-00A28685F29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DA8D9E2-55F4-434B-8959-125647B0F87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9D56087-C4F8-4F40-9D97-194ECB4D92E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E4F775-E0B5-4FE0-B604-033E9B25E3B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E4F775-E0B5-4FE0-B604-033E9B25E3B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E4F775-E0B5-4FE0-B604-033E9B25E3B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87EFD5B-4483-4832-A4AC-885C7E546F0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BEE06D-ABB9-46A7-A4CD-4BD24FA7FEF5}"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84F0B85-EE00-4227-948D-99953B4E9DA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idx="1"/>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FE4F775-E0B5-4FE0-B604-033E9B25E3B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20316;&#20026;&#39118;&#38505;&#35268;&#21046;&#24037;&#20855;&#30340;&#34892;&#25919;&#25191;&#27861;&#20449;&#24687;&#20844;&#24320;_&#20197;&#39135;&#21697;&#23433;&#20840;&#39046;&#22495;&#20026;&#20363;_&#23433;&#27704;&#24247;.pd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20844;&#20849;&#20225;&#20107;&#19994;&#21333;&#20301;&#20449;&#24687;&#20844;&#24320;&#30340;&#31435;&#27861;&#23450;&#20301;&#19982;&#21046;&#24230;&#36873;&#25321;_&#24429;&#37662;.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32599;&#20803;&#26124;&#35785;&#37325;&#24198;&#24066;&#24429;&#27700;&#33495;&#26063;&#22303;&#23478;&#26063;&#33258;&#27835;&#21439;&#22320;&#26041;&#28023;&#20107;&#22788;&#25919;&#24220;&#20449;&#24687;&#20844;&#24320;&#26696;.docx" TargetMode="External"/><Relationship Id="rId2" Type="http://schemas.openxmlformats.org/officeDocument/2006/relationships/hyperlink" Target="&#26446;&#20581;&#38596;&#35785;&#24191;&#19996;&#30465;&#20132;&#36890;&#36816;&#36755;&#21381;&#25919;&#24220;&#20449;&#24687;&#20844;&#24320;&#26696;.docx" TargetMode="External"/><Relationship Id="rId1" Type="http://schemas.openxmlformats.org/officeDocument/2006/relationships/slideLayout" Target="../slideLayouts/slideLayout2.xml"/><Relationship Id="rId6" Type="http://schemas.openxmlformats.org/officeDocument/2006/relationships/hyperlink" Target="&#25919;&#24220;&#20449;&#24687;&#20844;&#24320;&#21313;&#22823;&#26696;&#20363;.docx" TargetMode="External"/><Relationship Id="rId5" Type="http://schemas.openxmlformats.org/officeDocument/2006/relationships/hyperlink" Target="&#38470;&#32418;&#38686;&#35785;&#21335;&#36890;&#24066;&#21457;&#23637;&#21644;&#25913;&#38761;&#22996;&#21592;&#20250;&#25919;&#24220;&#20449;&#24687;&#20844;&#24320;&#31572;&#22797;&#26696;.docx" TargetMode="External"/><Relationship Id="rId4" Type="http://schemas.openxmlformats.org/officeDocument/2006/relationships/hyperlink" Target="&#20013;&#21326;&#29615;&#20445;&#32852;&#21512;&#20250;&#35785;&#36149;&#24030;&#30465;&#36149;&#38451;&#24066;&#20462;&#25991;&#21439;&#29615;&#22659;&#20445;&#25252;&#23616;&#29615;&#22659;&#20449;&#24687;&#20844;&#24320;&#26696;.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35770;&#25919;&#24220;&#20449;&#24687;&#20844;&#24320;&#22788;&#29702;&#20915;&#23450;&#31867;&#22411;&#21270;.pdf" TargetMode="External"/><Relationship Id="rId3" Type="http://schemas.openxmlformats.org/officeDocument/2006/relationships/hyperlink" Target="&#25919;&#24220;&#20449;&#24687;&#20844;&#24320;&#20013;&#30340;&#20010;&#20154;&#38544;&#31169;&#20445;&#25252;.pdf" TargetMode="External"/><Relationship Id="rId7" Type="http://schemas.openxmlformats.org/officeDocument/2006/relationships/hyperlink" Target="&#38754;&#21521;&#8220;&#30693;&#24773;&#26435;&#8221;&#30340;&#20027;&#35266;&#26435;&#21033;&#23458;&#35266;&#21270;&#20307;&#31995;&#24314;&#26500;&#65306;&#35299;&#35835;&#12298;&#25919;&#24220;&#20449;&#24687;&#20844;&#24320;&#26465;&#20363;&#12299;&#20462;&#25913;.pdf" TargetMode="External"/><Relationship Id="rId2" Type="http://schemas.openxmlformats.org/officeDocument/2006/relationships/hyperlink" Target="&#35770;&#25919;&#24220;&#25968;&#25454;&#24320;&#25918;&#19982;&#25919;&#24220;&#20449;&#24687;&#20844;&#24320;&#30340;&#20851;&#31995;.pdf" TargetMode="External"/><Relationship Id="rId1" Type="http://schemas.openxmlformats.org/officeDocument/2006/relationships/slideLayout" Target="../slideLayouts/slideLayout2.xml"/><Relationship Id="rId6" Type="http://schemas.openxmlformats.org/officeDocument/2006/relationships/hyperlink" Target="&#25919;&#24220;&#20449;&#24687;&#20844;&#24320;&#20013;&#30340;&#20844;&#20849;&#21033;&#30410;&#34913;&#37327;_&#29579;&#25964;&#27874;.pdf" TargetMode="External"/><Relationship Id="rId5" Type="http://schemas.openxmlformats.org/officeDocument/2006/relationships/hyperlink" Target="&#36807;&#31243;&#24615;&#20449;&#24687;&#20844;&#24320;&#30340;&#21028;&#23450;&#35268;&#21017;.pdf" TargetMode="External"/><Relationship Id="rId10" Type="http://schemas.openxmlformats.org/officeDocument/2006/relationships/hyperlink" Target="&#25105;&#22269;&#25919;&#24220;&#20449;&#24687;&#20844;&#24320;&#21046;&#24230;&#30340;&#23466;&#27861;&#36923;&#36753;.pdf" TargetMode="External"/><Relationship Id="rId4" Type="http://schemas.openxmlformats.org/officeDocument/2006/relationships/hyperlink" Target="&#26032;&#26465;&#20363;&#23454;&#26045;&#21518;&#25919;&#24220;&#20449;&#24687;&#20844;&#24320;&#34892;&#25919;&#35785;&#35772;&#33509;&#24178;&#38382;&#39064;&#25506;&#35752;.pdf" TargetMode="External"/><Relationship Id="rId9" Type="http://schemas.openxmlformats.org/officeDocument/2006/relationships/hyperlink" Target="&#20010;&#20154;&#38544;&#31169;&#20449;&#24687;&#20844;&#24320;&#35905;&#20813;&#30340;&#21452;&#37325;&#30028;&#38480;.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25" y="2492375"/>
            <a:ext cx="8424863" cy="1470025"/>
          </a:xfrm>
        </p:spPr>
        <p:txBody>
          <a:bodyPr vert="horz" wrap="square" lIns="91440" tIns="45720" rIns="91440" bIns="45720" numCol="1" rtlCol="0" anchor="b" anchorCtr="0" compatLnSpc="1">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第九讲 </a:t>
            </a: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第九讲 行政程序</a:t>
            </a:r>
            <a:endParaRPr kumimoji="0" 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476375" y="4292600"/>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0723" name="内容占位符 2"/>
          <p:cNvSpPr>
            <a:spLocks noGrp="1"/>
          </p:cNvSpPr>
          <p:nvPr>
            <p:ph idx="1"/>
          </p:nvPr>
        </p:nvSpPr>
        <p:spPr>
          <a:xfrm>
            <a:off x="863600" y="2349500"/>
            <a:ext cx="7605713" cy="36703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（三）</a:t>
            </a:r>
            <a:r>
              <a:rPr lang="zh-CN" altLang="zh-CN" sz="2400" b="1" dirty="0">
                <a:latin typeface="楷体" panose="02010609060101010101" pitchFamily="49" charset="-122"/>
                <a:ea typeface="楷体" panose="02010609060101010101" pitchFamily="49" charset="-122"/>
              </a:rPr>
              <a:t>禁止单方接触</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为保障行政行为的公正性，行政机关公务人员在做出影响行政相对人权利义务行为的过程中，不得在其他方当事人不在场的情况下，与某一方当事人或其代理人进行单独接触或讨论，也不得考虑单方接触中获得的意见。单方接触可能会使得行政机关偏听一面之词，使其可能做出有利于某一方的不公正决定；单方接触使得其他当事人无法了解行政决定的过程和行政裁量时的考虑因素，也不利于行政相对人对相应行政决定提起有效司法救济</a:t>
            </a:r>
            <a:r>
              <a:rPr lang="zh-CN" altLang="en-US" sz="2400" dirty="0">
                <a:latin typeface="楷体" panose="02010609060101010101" pitchFamily="49" charset="-122"/>
                <a:ea typeface="楷体" panose="02010609060101010101" pitchFamily="49" charset="-122"/>
              </a:rPr>
              <a:t>。</a:t>
            </a: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863600" y="2636838"/>
            <a:ext cx="7164388" cy="3382962"/>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（四）</a:t>
            </a:r>
            <a:r>
              <a:rPr lang="zh-CN" altLang="zh-CN" sz="2400" b="1" dirty="0">
                <a:latin typeface="楷体" panose="02010609060101010101" pitchFamily="49" charset="-122"/>
                <a:ea typeface="楷体" panose="02010609060101010101" pitchFamily="49" charset="-122"/>
              </a:rPr>
              <a:t>职能分离</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职能分离（</a:t>
            </a:r>
            <a:r>
              <a:rPr lang="en-US" altLang="zh-CN" sz="2400" dirty="0">
                <a:latin typeface="楷体" panose="02010609060101010101" pitchFamily="49" charset="-122"/>
                <a:ea typeface="楷体" panose="02010609060101010101" pitchFamily="49" charset="-122"/>
              </a:rPr>
              <a:t>separation of powers</a:t>
            </a:r>
            <a:r>
              <a:rPr lang="zh-CN" altLang="zh-CN" sz="2400" dirty="0">
                <a:latin typeface="楷体" panose="02010609060101010101" pitchFamily="49" charset="-122"/>
                <a:ea typeface="楷体" panose="02010609060101010101" pitchFamily="49" charset="-122"/>
              </a:rPr>
              <a:t>）是指行政机关审查案件和做出决定的职能应相对分离，应分别由其不同的内设机构、不同的人员来行使，以保障行政相对人的合法权益。在行政程序中，如果审查案件的行政人员同时也是做出行政决定的人员，可能会使得其存在先入为主的先见，有可能影响最终行政决定的公正性。</a:t>
            </a: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（五）</a:t>
            </a:r>
            <a:r>
              <a:rPr lang="zh-CN" altLang="zh-CN" sz="2400" b="1" dirty="0">
                <a:latin typeface="楷体" panose="02010609060101010101" pitchFamily="49" charset="-122"/>
                <a:ea typeface="楷体" panose="02010609060101010101" pitchFamily="49" charset="-122"/>
              </a:rPr>
              <a:t>公平对待当事人</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平等原则要求同等情况同样对待，不同情况不同对待。在成文法未对行政程序予以明确规定时，行政机关也应在设计和实施行政程序的过程中，公平对待各方当事人，实现对当事人程序权利的平等保护。</a:t>
            </a:r>
          </a:p>
          <a:p>
            <a:endParaRPr lang="zh-CN" altLang="en-US" sz="2400" dirty="0">
              <a:latin typeface="楷体" panose="02010609060101010101" pitchFamily="49" charset="-122"/>
              <a:ea typeface="楷体" panose="02010609060101010101" pitchFamily="49" charset="-122"/>
            </a:endParaRP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3795" name="内容占位符 2"/>
          <p:cNvSpPr>
            <a:spLocks noGrp="1"/>
          </p:cNvSpPr>
          <p:nvPr>
            <p:ph idx="1"/>
          </p:nvPr>
        </p:nvSpPr>
        <p:spPr>
          <a:xfrm>
            <a:off x="863600" y="2636838"/>
            <a:ext cx="7605713" cy="3382962"/>
          </a:xfrm>
          <a:ln/>
        </p:spPr>
        <p:txBody>
          <a:bodyPr vert="horz" wrap="square" lIns="91440" tIns="45720" rIns="91440" bIns="45720" anchor="t" anchorCtr="0"/>
          <a:lstStyle/>
          <a:p>
            <a:r>
              <a:rPr lang="zh-CN" altLang="zh-CN" sz="2400" b="1" dirty="0">
                <a:solidFill>
                  <a:srgbClr val="FF0000"/>
                </a:solidFill>
                <a:latin typeface="楷体" panose="02010609060101010101" pitchFamily="49" charset="-122"/>
                <a:ea typeface="楷体" panose="02010609060101010101" pitchFamily="49" charset="-122"/>
              </a:rPr>
              <a:t>二、告知</a:t>
            </a:r>
          </a:p>
          <a:p>
            <a:r>
              <a:rPr lang="zh-CN" altLang="zh-CN" sz="2400" dirty="0">
                <a:latin typeface="楷体" panose="02010609060101010101" pitchFamily="49" charset="-122"/>
                <a:ea typeface="楷体" panose="02010609060101010101" pitchFamily="49" charset="-122"/>
              </a:rPr>
              <a:t>告知是行政机关将行政行为的内容、行政行为的事实根据和法律依据、行政行为的理由、行政相对人的程序性权利及救济途径等告知行政相对人的行为。告知内容应完整、准确且能为行政相对人所理解。</a:t>
            </a:r>
          </a:p>
          <a:p>
            <a:r>
              <a:rPr lang="zh-CN" altLang="zh-CN" sz="2400" dirty="0">
                <a:latin typeface="楷体" panose="02010609060101010101" pitchFamily="49" charset="-122"/>
                <a:ea typeface="楷体" panose="02010609060101010101" pitchFamily="49" charset="-122"/>
              </a:rPr>
              <a:t>行政机关履行告知义务，不限于实定法的规定，也是正当程序的基本要求，不履行或不充分履行告知义务，可能构成行政程序违法。</a:t>
            </a:r>
            <a:endParaRPr lang="zh-CN" altLang="en-US" sz="2400" dirty="0">
              <a:latin typeface="楷体" panose="02010609060101010101" pitchFamily="49" charset="-122"/>
              <a:ea typeface="楷体" panose="02010609060101010101" pitchFamily="49" charset="-122"/>
            </a:endParaRPr>
          </a:p>
        </p:txBody>
      </p:sp>
      <p:sp>
        <p:nvSpPr>
          <p:cNvPr id="337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4819" name="内容占位符 2"/>
          <p:cNvSpPr>
            <a:spLocks noGrp="1"/>
          </p:cNvSpPr>
          <p:nvPr>
            <p:ph idx="1"/>
          </p:nvPr>
        </p:nvSpPr>
        <p:spPr>
          <a:xfrm>
            <a:off x="611188" y="2133600"/>
            <a:ext cx="8208962" cy="3886200"/>
          </a:xfrm>
          <a:ln/>
        </p:spPr>
        <p:txBody>
          <a:bodyPr vert="horz" wrap="square" lIns="91440" tIns="45720" rIns="91440" bIns="45720" anchor="t" anchorCtr="0"/>
          <a:lstStyle/>
          <a:p>
            <a:r>
              <a:rPr lang="zh-CN" altLang="zh-CN" sz="2000" b="1" dirty="0">
                <a:latin typeface="楷体" panose="02010609060101010101" pitchFamily="49" charset="-122"/>
                <a:ea typeface="楷体" panose="02010609060101010101" pitchFamily="49" charset="-122"/>
              </a:rPr>
              <a:t>（一）告知的类型</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根据告知在行政过程中所位于的“时段”及功能，可大致将其分为三类：</a:t>
            </a:r>
          </a:p>
          <a:p>
            <a:r>
              <a:rPr lang="en-US" altLang="zh-CN" sz="2000" b="1" dirty="0">
                <a:latin typeface="楷体" panose="02010609060101010101" pitchFamily="49" charset="-122"/>
                <a:ea typeface="楷体" panose="02010609060101010101" pitchFamily="49" charset="-122"/>
              </a:rPr>
              <a:t>1.</a:t>
            </a:r>
            <a:r>
              <a:rPr lang="zh-CN" altLang="zh-CN" sz="2000" b="1" dirty="0">
                <a:latin typeface="楷体" panose="02010609060101010101" pitchFamily="49" charset="-122"/>
                <a:ea typeface="楷体" panose="02010609060101010101" pitchFamily="49" charset="-122"/>
              </a:rPr>
              <a:t>事先告知</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行政机关在做出最终决定之前，告知行政相对人，以期保障行政相对人有进行陈述和申辩，申请听证等程序性权利。</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行政机关未事先告知行政相对人相应的陈述和申辩权、听证权，可构成行政程序违法。</a:t>
            </a:r>
            <a:endParaRPr lang="zh-CN" altLang="en-US" sz="2000" dirty="0">
              <a:latin typeface="楷体" panose="02010609060101010101" pitchFamily="49" charset="-122"/>
              <a:ea typeface="楷体" panose="02010609060101010101" pitchFamily="49" charset="-122"/>
            </a:endParaRPr>
          </a:p>
        </p:txBody>
      </p:sp>
      <p:sp>
        <p:nvSpPr>
          <p:cNvPr id="348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863600" y="2492375"/>
            <a:ext cx="7092950" cy="3527425"/>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a:t>
            </a:r>
            <a:r>
              <a:rPr lang="zh-CN" altLang="zh-CN" sz="2400" b="1" dirty="0">
                <a:latin typeface="楷体" panose="02010609060101010101" pitchFamily="49" charset="-122"/>
                <a:ea typeface="楷体" panose="02010609060101010101" pitchFamily="49" charset="-122"/>
              </a:rPr>
              <a:t>事后告知</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事后告知是指行政机关在做出最终行政决定后，将其决定内容告知行政相对人。</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此类告知的目的是为了让行政相对人明了行政决定的内容，并使得行政决定对行政相对人发生效力。</a:t>
            </a:r>
          </a:p>
          <a:p>
            <a:endParaRPr lang="zh-CN" altLang="en-US" sz="2400" dirty="0">
              <a:latin typeface="楷体" panose="02010609060101010101" pitchFamily="49" charset="-122"/>
              <a:ea typeface="楷体" panose="02010609060101010101" pitchFamily="49" charset="-122"/>
            </a:endParaRPr>
          </a:p>
        </p:txBody>
      </p:sp>
      <p:sp>
        <p:nvSpPr>
          <p:cNvPr id="358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6867" name="内容占位符 2"/>
          <p:cNvSpPr>
            <a:spLocks noGrp="1"/>
          </p:cNvSpPr>
          <p:nvPr>
            <p:ph idx="1"/>
          </p:nvPr>
        </p:nvSpPr>
        <p:spPr>
          <a:xfrm>
            <a:off x="863600" y="2420938"/>
            <a:ext cx="7669213" cy="3598862"/>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zh-CN" sz="2400" b="1" dirty="0">
                <a:latin typeface="楷体" panose="02010609060101010101" pitchFamily="49" charset="-122"/>
                <a:ea typeface="楷体" panose="02010609060101010101" pitchFamily="49" charset="-122"/>
              </a:rPr>
              <a:t>告知救济权利和救济途径</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行政机关不仅要告知相对人行政决定的内容，还应告知行政相对人的救济权利和救济途径，这是为了保障行政相对人能知晓并有效主张自身的救济权利。</a:t>
            </a:r>
            <a:endParaRPr lang="zh-CN" altLang="en-US" sz="2400" dirty="0">
              <a:latin typeface="楷体" panose="02010609060101010101" pitchFamily="49" charset="-122"/>
              <a:ea typeface="楷体" panose="02010609060101010101" pitchFamily="49" charset="-122"/>
            </a:endParaRPr>
          </a:p>
        </p:txBody>
      </p:sp>
      <p:sp>
        <p:nvSpPr>
          <p:cNvPr id="368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863600" y="2420938"/>
            <a:ext cx="6948488" cy="3598862"/>
          </a:xfrm>
          <a:ln/>
        </p:spPr>
        <p:txBody>
          <a:bodyPr vert="horz" wrap="square" lIns="91440" tIns="45720" rIns="91440" bIns="45720" anchor="t" anchorCtr="0"/>
          <a:lstStyle/>
          <a:p>
            <a:r>
              <a:rPr lang="zh-CN" altLang="zh-CN" sz="2400" b="1" dirty="0">
                <a:latin typeface="楷体" panose="02010609060101010101" pitchFamily="49" charset="-122"/>
                <a:ea typeface="楷体" panose="02010609060101010101" pitchFamily="49" charset="-122"/>
              </a:rPr>
              <a:t>（二）告知的方式</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告知是行政执法活动的重要组成部分，如果行政决定未能告知并送达行政相对人，则行政决定不能成立。告知的方式可以包括当场告知、送达、公告送达等方式。</a:t>
            </a:r>
          </a:p>
          <a:p>
            <a:r>
              <a:rPr lang="en-US" altLang="zh-CN" sz="2400" b="1" dirty="0">
                <a:latin typeface="楷体" panose="02010609060101010101" pitchFamily="49" charset="-122"/>
                <a:ea typeface="楷体" panose="02010609060101010101" pitchFamily="49" charset="-122"/>
              </a:rPr>
              <a:t>1.</a:t>
            </a:r>
            <a:r>
              <a:rPr lang="zh-CN" altLang="zh-CN" sz="2400" b="1" dirty="0">
                <a:latin typeface="楷体" panose="02010609060101010101" pitchFamily="49" charset="-122"/>
                <a:ea typeface="楷体" panose="02010609060101010101" pitchFamily="49" charset="-122"/>
              </a:rPr>
              <a:t>当场告知</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可将行政决定文书当场告知行政相对人。</a:t>
            </a: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a:xfrm>
            <a:off x="250825" y="2060575"/>
            <a:ext cx="8569325" cy="3959225"/>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a:t>
            </a:r>
            <a:r>
              <a:rPr lang="zh-CN" altLang="zh-CN" sz="2400" b="1" dirty="0">
                <a:latin typeface="楷体" panose="02010609060101010101" pitchFamily="49" charset="-122"/>
                <a:ea typeface="楷体" panose="02010609060101010101" pitchFamily="49" charset="-122"/>
              </a:rPr>
              <a:t>送达</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当事人不在行政决定现场时，行政机关无法当场告知行政相对人。因此可参照《民事诉讼法》中的规定，将行政决定文书送达当事人。</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送达应有送达回证，由受送达人在送达回证上记明收到日期，签名或者盖章。受送达人在送达回证上的签收日期为送达日期。</a:t>
            </a:r>
          </a:p>
          <a:p>
            <a:r>
              <a:rPr lang="zh-CN" altLang="zh-CN" sz="2400" dirty="0">
                <a:latin typeface="楷体" panose="02010609060101010101" pitchFamily="49" charset="-122"/>
                <a:ea typeface="楷体" panose="02010609060101010101" pitchFamily="49" charset="-122"/>
              </a:rPr>
              <a:t>未送达的行政决定，未能保障行政相对人获得告知的权利，且不符合行政行为的生效要件。</a:t>
            </a:r>
            <a:endParaRPr lang="zh-CN" altLang="en-US"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a:xfrm>
            <a:off x="747713" y="2420938"/>
            <a:ext cx="7740650" cy="3598862"/>
          </a:xfrm>
          <a:ln/>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3.</a:t>
            </a:r>
            <a:r>
              <a:rPr lang="zh-CN" altLang="zh-CN" sz="2000" b="1" dirty="0">
                <a:latin typeface="楷体" panose="02010609060101010101" pitchFamily="49" charset="-122"/>
                <a:ea typeface="楷体" panose="02010609060101010101" pitchFamily="49" charset="-122"/>
              </a:rPr>
              <a:t>公告送达</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在受送达的行政相对人下落不明，或者以当场告知、直接送达、邮寄送达等各种其他方式都无法送达时，可以公告送达。公告的范围和方式应当便于公民知晓，应为送达公告设定一定的期限。例如可规定自公告之日起，经过</a:t>
            </a:r>
            <a:r>
              <a:rPr lang="en-US" altLang="zh-CN" sz="2000" dirty="0">
                <a:latin typeface="楷体" panose="02010609060101010101" pitchFamily="49" charset="-122"/>
                <a:ea typeface="楷体" panose="02010609060101010101" pitchFamily="49" charset="-122"/>
              </a:rPr>
              <a:t>60</a:t>
            </a:r>
            <a:r>
              <a:rPr lang="zh-CN" altLang="zh-CN" sz="2000" dirty="0">
                <a:latin typeface="楷体" panose="02010609060101010101" pitchFamily="49" charset="-122"/>
                <a:ea typeface="楷体" panose="02010609060101010101" pitchFamily="49" charset="-122"/>
              </a:rPr>
              <a:t>日，即视为送达。</a:t>
            </a:r>
          </a:p>
          <a:p>
            <a:r>
              <a:rPr lang="en-US" altLang="zh-CN" sz="2000" b="1" dirty="0">
                <a:latin typeface="楷体" panose="02010609060101010101" pitchFamily="49" charset="-122"/>
                <a:ea typeface="楷体" panose="02010609060101010101" pitchFamily="49" charset="-122"/>
              </a:rPr>
              <a:t>4.</a:t>
            </a:r>
            <a:r>
              <a:rPr lang="zh-CN" altLang="zh-CN" sz="2000" b="1" dirty="0">
                <a:latin typeface="楷体" panose="02010609060101010101" pitchFamily="49" charset="-122"/>
                <a:ea typeface="楷体" panose="02010609060101010101" pitchFamily="49" charset="-122"/>
              </a:rPr>
              <a:t>以电子化的方式送达</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电子政务有助于提高行政效率、节约行政成本，它为现代行政活动提供了新方式、新载体。行政机关可以通过网络作出行政决定，其后可以通过计算机等自动设备将其转化成有文字的纸制品送达行政相对人，也可以通过网络公示、电子邮件、电子行政决定书等电子化的方式送达行政相对人，不一定非要以纸质记载文字为形式要件。</a:t>
            </a:r>
          </a:p>
          <a:p>
            <a:endParaRPr lang="zh-CN" altLang="en-US" sz="2000" dirty="0">
              <a:latin typeface="楷体" panose="02010609060101010101" pitchFamily="49" charset="-122"/>
              <a:ea typeface="楷体" panose="02010609060101010101" pitchFamily="49" charset="-122"/>
            </a:endParaRPr>
          </a:p>
        </p:txBody>
      </p:sp>
      <p:sp>
        <p:nvSpPr>
          <p:cNvPr id="399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第一节 概论</a:t>
            </a:r>
            <a:endParaRPr lang="zh-CN" altLang="en-US" kern="1200" dirty="0">
              <a:latin typeface="楷体" panose="02010609060101010101" pitchFamily="49" charset="-122"/>
              <a:ea typeface="楷体" panose="02010609060101010101" pitchFamily="49" charset="-122"/>
              <a:cs typeface="+mj-cs"/>
            </a:endParaRPr>
          </a:p>
        </p:txBody>
      </p:sp>
      <p:sp>
        <p:nvSpPr>
          <p:cNvPr id="17411" name="内容占位符 2"/>
          <p:cNvSpPr>
            <a:spLocks noGrp="1"/>
          </p:cNvSpPr>
          <p:nvPr>
            <p:ph idx="1"/>
          </p:nvPr>
        </p:nvSpPr>
        <p:spPr>
          <a:xfrm>
            <a:off x="395288" y="2420938"/>
            <a:ext cx="8208962" cy="3814762"/>
          </a:xfrm>
          <a:ln/>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一、</a:t>
            </a:r>
            <a:r>
              <a:rPr lang="zh-CN" altLang="zh-CN" sz="2000" b="1" dirty="0">
                <a:latin typeface="楷体" panose="02010609060101010101" pitchFamily="49" charset="-122"/>
                <a:ea typeface="楷体" panose="02010609060101010101" pitchFamily="49" charset="-122"/>
              </a:rPr>
              <a:t>行政程序的概念</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行政程序是行政主体进行行政活动时所应当遵循的方式、步骤和时限所构成的一个连续过程。</a:t>
            </a: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pic>
        <p:nvPicPr>
          <p:cNvPr id="17413" name="Picture 5" descr="C:\Users\lenovo\Desktop\41gDYgzRFhL._SX332_BO1,204,203,200_.jpg"/>
          <p:cNvPicPr>
            <a:picLocks noChangeAspect="1"/>
          </p:cNvPicPr>
          <p:nvPr/>
        </p:nvPicPr>
        <p:blipFill>
          <a:blip r:embed="rId2"/>
          <a:stretch>
            <a:fillRect/>
          </a:stretch>
        </p:blipFill>
        <p:spPr>
          <a:xfrm>
            <a:off x="6858000" y="0"/>
            <a:ext cx="2286000" cy="2857500"/>
          </a:xfrm>
          <a:prstGeom prst="rect">
            <a:avLst/>
          </a:prstGeom>
          <a:noFill/>
          <a:ln w="9525">
            <a:noFill/>
          </a:ln>
        </p:spPr>
      </p:pic>
      <p:pic>
        <p:nvPicPr>
          <p:cNvPr id="17414" name="Picture 6" descr="C:\Users\lenovo\Desktop\41U8RqGpmUL._SX363_BO1,204,203,200_.jpg"/>
          <p:cNvPicPr>
            <a:picLocks noChangeAspect="1"/>
          </p:cNvPicPr>
          <p:nvPr/>
        </p:nvPicPr>
        <p:blipFill>
          <a:blip r:embed="rId3"/>
          <a:stretch>
            <a:fillRect/>
          </a:stretch>
        </p:blipFill>
        <p:spPr>
          <a:xfrm>
            <a:off x="4214813" y="142875"/>
            <a:ext cx="1952625" cy="267017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1185863" y="2349500"/>
            <a:ext cx="7283450" cy="3886200"/>
          </a:xfrm>
          <a:ln/>
        </p:spPr>
        <p:txBody>
          <a:bodyPr vert="horz" wrap="square" lIns="91440" tIns="45720" rIns="91440" bIns="45720" anchor="t" anchorCtr="0"/>
          <a:lstStyle/>
          <a:p>
            <a:r>
              <a:rPr lang="zh-CN" altLang="zh-CN" sz="2400" b="1" dirty="0">
                <a:solidFill>
                  <a:srgbClr val="FF0000"/>
                </a:solidFill>
                <a:latin typeface="楷体" panose="02010609060101010101" pitchFamily="49" charset="-122"/>
                <a:ea typeface="楷体" panose="02010609060101010101" pitchFamily="49" charset="-122"/>
              </a:rPr>
              <a:t>三、听取意见</a:t>
            </a:r>
            <a:endParaRPr lang="zh-CN" altLang="zh-CN" sz="2400" dirty="0">
              <a:solidFill>
                <a:srgbClr val="FF000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行政相对人应有就</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指控</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或</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不利决定</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进行答辩或防御的机会。行政程序中的听取意见，旨在保证当事人在行政机关做出行政决定之前，有答辩或说明的机会。这包括保障行政相对人的陈述权、申辩权、听证权及卷宗阅览权，这是依法行政所要求遵循的最低限度的要求，是正当法律程序在行政过程中的体现。</a:t>
            </a:r>
          </a:p>
          <a:p>
            <a:endParaRPr lang="zh-CN" altLang="en-US" sz="2400" dirty="0">
              <a:latin typeface="楷体" panose="02010609060101010101" pitchFamily="49" charset="-122"/>
              <a:ea typeface="楷体" panose="02010609060101010101" pitchFamily="49" charset="-122"/>
            </a:endParaRP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a:xfrm>
            <a:off x="323850" y="2349500"/>
            <a:ext cx="8640763" cy="3670300"/>
          </a:xfrm>
          <a:ln/>
        </p:spPr>
        <p:txBody>
          <a:bodyPr vert="horz" wrap="square" lIns="91440" tIns="45720" rIns="91440" bIns="45720" anchor="t" anchorCtr="0"/>
          <a:lstStyle/>
          <a:p>
            <a:r>
              <a:rPr lang="zh-CN" altLang="zh-CN" sz="2200" b="1" dirty="0">
                <a:latin typeface="楷体" panose="02010609060101010101" pitchFamily="49" charset="-122"/>
                <a:ea typeface="楷体" panose="02010609060101010101" pitchFamily="49" charset="-122"/>
              </a:rPr>
              <a:t>（一）陈述和申辩</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在行政机关做出对行政相对人权益有不利影响或其他重要影响的决定之前，应保障行政相对人的陈述权和申辩权，给予行政相对人陈述意见并发表申辩的机会。行政机关必须充分听取当事人的陈述和申辩，对当事人提出的事实、理由和证据，应当进行复核；当事人提出的事实、理由或者证据成立的，行政机关应当采纳。</a:t>
            </a:r>
          </a:p>
          <a:p>
            <a:r>
              <a:rPr lang="zh-CN" altLang="zh-CN" sz="2200" dirty="0">
                <a:latin typeface="楷体" panose="02010609060101010101" pitchFamily="49" charset="-122"/>
                <a:ea typeface="楷体" panose="02010609060101010101" pitchFamily="49" charset="-122"/>
              </a:rPr>
              <a:t>行政相对人可以放弃陈述权和申辩权，但行政机关不得限制或剥夺其陈述权和申辩权。</a:t>
            </a:r>
            <a:endParaRPr lang="en-US"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不得因陈述和申辩而加重对行政相对人的处理。</a:t>
            </a:r>
          </a:p>
          <a:p>
            <a:endParaRPr lang="zh-CN" altLang="en-US" sz="2200" dirty="0">
              <a:latin typeface="楷体" panose="02010609060101010101" pitchFamily="49" charset="-122"/>
              <a:ea typeface="楷体" panose="02010609060101010101" pitchFamily="49" charset="-122"/>
            </a:endParaRPr>
          </a:p>
        </p:txBody>
      </p:sp>
      <p:sp>
        <p:nvSpPr>
          <p:cNvPr id="419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xfrm>
            <a:off x="468313" y="2349500"/>
            <a:ext cx="8424862" cy="3670300"/>
          </a:xfrm>
          <a:ln/>
        </p:spPr>
        <p:txBody>
          <a:bodyPr vert="horz" wrap="square" lIns="91440" tIns="45720" rIns="91440" bIns="45720" anchor="t" anchorCtr="0"/>
          <a:lstStyle/>
          <a:p>
            <a:r>
              <a:rPr lang="zh-CN" altLang="zh-CN" sz="2200" b="1" dirty="0">
                <a:latin typeface="华文楷体" panose="02010600040101010101" pitchFamily="2" charset="-122"/>
                <a:ea typeface="华文楷体" panose="02010600040101010101" pitchFamily="2" charset="-122"/>
              </a:rPr>
              <a:t>（二）听证</a:t>
            </a:r>
            <a:endParaRPr lang="zh-CN" altLang="zh-CN" sz="2200" dirty="0">
              <a:latin typeface="华文楷体" panose="02010600040101010101" pitchFamily="2" charset="-122"/>
              <a:ea typeface="华文楷体" panose="02010600040101010101" pitchFamily="2" charset="-122"/>
            </a:endParaRPr>
          </a:p>
          <a:p>
            <a:r>
              <a:rPr lang="zh-CN" altLang="zh-CN" sz="2200" dirty="0">
                <a:latin typeface="楷体" panose="02010609060101010101" pitchFamily="49" charset="-122"/>
                <a:ea typeface="楷体" panose="02010609060101010101" pitchFamily="49" charset="-122"/>
              </a:rPr>
              <a:t>在中国的行政立法、规划制定、价格形成等过程中，也存在</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听证</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一词及相应的制度，但其实质上是募集不同利益群体的意见表达，以保障公众参与行政过程为圭臬的准立法型程序。这里所讨论的听证，主要是指行政机关做出具体行政决定时所履行的，正式化程度较高的一种听取意见程序。其实质是“言词辩论”，当事人可以委托代理人、陈述意见、提交证据、开展质辩。具体行政决定中的听证程序，作为一种正式化程度较高的程序，以两造对峙、法官居中裁决的司法程序为模板，给予当事人陈述相关事实、厘清法律问题、主张并提交证据的机会，是一种听取利害关系人意见的制度，是以维护利害关系人的权利和利益为目的的准司法型程序。</a:t>
            </a:r>
          </a:p>
          <a:p>
            <a:endParaRPr lang="zh-CN" altLang="en-US" sz="1800" dirty="0">
              <a:ea typeface="宋体" panose="02010600030101010101" pitchFamily="2"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a:xfrm>
            <a:off x="323850" y="2205038"/>
            <a:ext cx="7920038" cy="3814762"/>
          </a:xfrm>
          <a:ln/>
        </p:spPr>
        <p:txBody>
          <a:bodyPr vert="horz" wrap="square" lIns="91440" tIns="45720" rIns="91440" bIns="45720" anchor="t" anchorCtr="0"/>
          <a:lstStyle/>
          <a:p>
            <a:r>
              <a:rPr lang="zh-CN" altLang="zh-CN" sz="1800" b="1" dirty="0">
                <a:latin typeface="楷体" panose="02010609060101010101" pitchFamily="49" charset="-122"/>
                <a:ea typeface="楷体" panose="02010609060101010101" pitchFamily="49" charset="-122"/>
              </a:rPr>
              <a:t>（三）卷宗阅览</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卷宗是指行政机关在办理行政案件中所形成的，按照一定顺序、一定格式组成的书面材料，包括行政行为的依据、记录、证据材料、决定文书和其他法律文书等。行政机关应当建立有关行政处罚、行政许可、行政强制等行政执法的卷宗，对行政相对人的有关监督检查记录、证据材料、执法文书应当立卷归档。</a:t>
            </a:r>
          </a:p>
          <a:p>
            <a:r>
              <a:rPr lang="zh-CN" altLang="zh-CN" sz="1800" dirty="0">
                <a:latin typeface="楷体" panose="02010609060101010101" pitchFamily="49" charset="-122"/>
                <a:ea typeface="楷体" panose="02010609060101010101" pitchFamily="49" charset="-122"/>
              </a:rPr>
              <a:t>行政程序中的当事人，为了主张或维护其法律上的利益，必须对行政程序所进行的事项有所了解，应享有查阅有关行政卷宗的权利。当事人通常须阅览卷宗，才能有效发表意见。这体现了行政程序中公平对待当事人的要求。</a:t>
            </a:r>
          </a:p>
          <a:p>
            <a:r>
              <a:rPr lang="zh-CN" altLang="zh-CN" sz="1800" dirty="0">
                <a:latin typeface="楷体" panose="02010609060101010101" pitchFamily="49" charset="-122"/>
                <a:ea typeface="楷体" panose="02010609060101010101" pitchFamily="49" charset="-122"/>
              </a:rPr>
              <a:t>行政程序中的当事人在行政程序开始之后、终结之前，可以查阅与自己相关的行政卷宗，在必要时可以摘抄、复制有关卷宗。当事人查阅、摘抄相关证据材料的，行政执法机关不得收费；复制相关证据材料的，可以收取工本费。但当行政卷宗涉及国家秘密、商业秘密、个人隐私，依法应予以保密时，行政机关可以拒绝相应的案卷阅览请求。</a:t>
            </a:r>
          </a:p>
          <a:p>
            <a:endParaRPr lang="zh-CN" altLang="en-US" sz="1800" dirty="0">
              <a:latin typeface="楷体" panose="02010609060101010101" pitchFamily="49" charset="-122"/>
              <a:ea typeface="楷体" panose="02010609060101010101" pitchFamily="49" charset="-122"/>
            </a:endParaRPr>
          </a:p>
        </p:txBody>
      </p:sp>
      <p:sp>
        <p:nvSpPr>
          <p:cNvPr id="491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ln/>
        </p:spPr>
        <p:txBody>
          <a:bodyPr vert="horz" wrap="square" lIns="91440" tIns="45720" rIns="91440" bIns="45720" anchor="t" anchorCtr="0"/>
          <a:lstStyle/>
          <a:p>
            <a:r>
              <a:rPr lang="zh-CN" altLang="zh-CN" sz="2400" b="1" dirty="0">
                <a:solidFill>
                  <a:srgbClr val="FF0000"/>
                </a:solidFill>
                <a:latin typeface="楷体" panose="02010609060101010101" pitchFamily="49" charset="-122"/>
                <a:ea typeface="楷体" panose="02010609060101010101" pitchFamily="49" charset="-122"/>
              </a:rPr>
              <a:t>四、说明理由</a:t>
            </a:r>
            <a:endParaRPr lang="zh-CN" altLang="zh-CN" sz="2400" dirty="0">
              <a:solidFill>
                <a:srgbClr val="FF000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行为说明理由是指，行政机关做出对行政相对人合法权益产生不利影响的行政行为时，除法律有特别规定外，必须说明其做出该行政行为的事实根据、法律依据以及进行裁量时考虑的因素。受不利影响的人有权知道决定针对他作了什么，这也是正当程序原则的要求。</a:t>
            </a:r>
          </a:p>
          <a:p>
            <a:endParaRPr lang="zh-CN" altLang="en-US" sz="2400" dirty="0">
              <a:latin typeface="楷体" panose="02010609060101010101" pitchFamily="49" charset="-122"/>
              <a:ea typeface="楷体" panose="02010609060101010101" pitchFamily="49" charset="-122"/>
            </a:endParaRPr>
          </a:p>
        </p:txBody>
      </p:sp>
      <p:sp>
        <p:nvSpPr>
          <p:cNvPr id="501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863600" y="2276475"/>
            <a:ext cx="7453313" cy="4286250"/>
          </a:xfrm>
          <a:ln/>
        </p:spPr>
        <p:txBody>
          <a:bodyPr vert="horz" wrap="square" lIns="91440" tIns="45720" rIns="91440" bIns="45720" anchor="t" anchorCtr="0"/>
          <a:lstStyle/>
          <a:p>
            <a:r>
              <a:rPr lang="zh-CN" altLang="zh-CN" sz="1800" b="1" dirty="0">
                <a:latin typeface="楷体" panose="02010609060101010101" pitchFamily="49" charset="-122"/>
                <a:ea typeface="楷体" panose="02010609060101010101" pitchFamily="49" charset="-122"/>
              </a:rPr>
              <a:t>（一）说明理由的功能</a:t>
            </a:r>
            <a:endParaRPr lang="zh-CN" altLang="zh-CN" sz="1800" dirty="0">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1.</a:t>
            </a:r>
            <a:r>
              <a:rPr lang="zh-CN" altLang="zh-CN" sz="1800" b="1" dirty="0">
                <a:latin typeface="楷体" panose="02010609060101010101" pitchFamily="49" charset="-122"/>
                <a:ea typeface="楷体" panose="02010609060101010101" pitchFamily="49" charset="-122"/>
              </a:rPr>
              <a:t>保障行政行为的公正性</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要求行政行为说明理由，实质上要求行政权的自我拘束，使得行政官员在做出决定时更为谨慎、合理地进行判断，保证行政决定以客观的证据为基础，并对相关因素进行审慎考虑，不考虑不相关因素，遏制行政裁量中的恣意，改进行政决定的质量，保障行政决定的公正性。</a:t>
            </a:r>
          </a:p>
          <a:p>
            <a:r>
              <a:rPr lang="en-US" altLang="zh-CN" sz="1800" b="1" dirty="0">
                <a:latin typeface="楷体" panose="02010609060101010101" pitchFamily="49" charset="-122"/>
                <a:ea typeface="楷体" panose="02010609060101010101" pitchFamily="49" charset="-122"/>
              </a:rPr>
              <a:t>2.</a:t>
            </a:r>
            <a:r>
              <a:rPr lang="zh-CN" altLang="zh-CN" sz="1800" b="1" dirty="0">
                <a:latin typeface="楷体" panose="02010609060101010101" pitchFamily="49" charset="-122"/>
                <a:ea typeface="楷体" panose="02010609060101010101" pitchFamily="49" charset="-122"/>
              </a:rPr>
              <a:t>增加行政行为的可接受性</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机关如果不说明行为理由，行政相对人可能会质疑行政决定的合法性。行政机关通过说明在事实认定、法律适用及裁量判断时考虑的因素，给出明确、易懂、可接受的理由，有助于增强行政行为的可接受性。特别是那些受行政行为不利影响的人，在知道行政行为理由后，当知道行政机关的确考虑了相关因素，践行了相关行政程序时，更容易接受行政行为所设定的权利义务。</a:t>
            </a: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2227" name="内容占位符 2"/>
          <p:cNvSpPr>
            <a:spLocks noGrp="1"/>
          </p:cNvSpPr>
          <p:nvPr>
            <p:ph idx="1"/>
          </p:nvPr>
        </p:nvSpPr>
        <p:spPr>
          <a:xfrm>
            <a:off x="863600" y="2708275"/>
            <a:ext cx="7380288" cy="3311525"/>
          </a:xfrm>
          <a:ln/>
        </p:spPr>
        <p:txBody>
          <a:bodyPr vert="horz" wrap="square" lIns="91440" tIns="45720" rIns="91440" bIns="45720" anchor="t" anchorCtr="0"/>
          <a:lstStyle/>
          <a:p>
            <a:r>
              <a:rPr lang="en-US" altLang="zh-CN" sz="2200" b="1" dirty="0">
                <a:latin typeface="楷体" panose="02010609060101010101" pitchFamily="49" charset="-122"/>
                <a:ea typeface="楷体" panose="02010609060101010101" pitchFamily="49" charset="-122"/>
              </a:rPr>
              <a:t>3.</a:t>
            </a:r>
            <a:r>
              <a:rPr lang="zh-CN" altLang="zh-CN" sz="2200" b="1" dirty="0">
                <a:latin typeface="楷体" panose="02010609060101010101" pitchFamily="49" charset="-122"/>
                <a:ea typeface="楷体" panose="02010609060101010101" pitchFamily="49" charset="-122"/>
              </a:rPr>
              <a:t>有助于保障行政相对人的救济权利</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行政行为说明理由有助于行政相对人知悉行政行为的过程，判断行政行为中是否有可能存在事实认定、法律适用及裁量判断方面的错误，有助于受不利影响的行政相对人依法提起行政复议、行政诉讼。行政行为的理由说明部分构成了关于该行为法律上、事实上的最原始资料，也有助于法院对行政行为进行有效的司法审查。</a:t>
            </a:r>
          </a:p>
          <a:p>
            <a:endParaRPr lang="zh-CN" altLang="en-US" sz="2200" dirty="0">
              <a:latin typeface="楷体" panose="02010609060101010101" pitchFamily="49" charset="-122"/>
              <a:ea typeface="楷体" panose="02010609060101010101" pitchFamily="49" charset="-122"/>
            </a:endParaRPr>
          </a:p>
        </p:txBody>
      </p:sp>
      <p:sp>
        <p:nvSpPr>
          <p:cNvPr id="522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3251" name="内容占位符 2"/>
          <p:cNvSpPr>
            <a:spLocks noGrp="1"/>
          </p:cNvSpPr>
          <p:nvPr>
            <p:ph idx="1"/>
          </p:nvPr>
        </p:nvSpPr>
        <p:spPr>
          <a:xfrm>
            <a:off x="863600" y="2133600"/>
            <a:ext cx="7605713" cy="3886200"/>
          </a:xfrm>
          <a:ln/>
        </p:spPr>
        <p:txBody>
          <a:bodyPr vert="horz" wrap="square" lIns="91440" tIns="45720" rIns="91440" bIns="45720" anchor="t" anchorCtr="0"/>
          <a:lstStyle/>
          <a:p>
            <a:r>
              <a:rPr lang="zh-CN" altLang="zh-CN" sz="2200" b="1" dirty="0">
                <a:latin typeface="楷体" panose="02010609060101010101" pitchFamily="49" charset="-122"/>
                <a:ea typeface="楷体" panose="02010609060101010101" pitchFamily="49" charset="-122"/>
              </a:rPr>
              <a:t>（二）说明理由的范围</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从学理角度出发，当行政机关做出对行政相对人权益产生不利影响的行为时，无论是拒绝行政相对人对行政许可、行政给付的申请，还是直接做出行政处罚、行政强制等侵害行政相对人权益的行为，从维护行政行为的公正性和可接受性，保障行政相对人权利的角度出发，都应为行政行为说明理由。</a:t>
            </a:r>
          </a:p>
          <a:p>
            <a:r>
              <a:rPr lang="zh-CN" altLang="zh-CN" sz="2200" dirty="0">
                <a:latin typeface="楷体" panose="02010609060101010101" pitchFamily="49" charset="-122"/>
                <a:ea typeface="楷体" panose="02010609060101010101" pitchFamily="49" charset="-122"/>
              </a:rPr>
              <a:t>《行政许可法》第</a:t>
            </a:r>
            <a:r>
              <a:rPr lang="en-US" altLang="zh-CN" sz="2200" dirty="0">
                <a:latin typeface="楷体" panose="02010609060101010101" pitchFamily="49" charset="-122"/>
                <a:ea typeface="楷体" panose="02010609060101010101" pitchFamily="49" charset="-122"/>
              </a:rPr>
              <a:t>38</a:t>
            </a:r>
            <a:r>
              <a:rPr lang="zh-CN" altLang="zh-CN"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2</a:t>
            </a:r>
            <a:r>
              <a:rPr lang="zh-CN" altLang="zh-CN" sz="2200" dirty="0">
                <a:latin typeface="楷体" panose="02010609060101010101" pitchFamily="49" charset="-122"/>
                <a:ea typeface="楷体" panose="02010609060101010101" pitchFamily="49" charset="-122"/>
              </a:rPr>
              <a:t>款规定，行政机关依法作出不予行政许可的书面决定的，应当说明理由。行政行为应说明理由而不说明理由的，可能构成行政程序违法。</a:t>
            </a:r>
            <a:endParaRPr lang="zh-CN" altLang="en-US" sz="2200" dirty="0">
              <a:latin typeface="楷体" panose="02010609060101010101" pitchFamily="49" charset="-122"/>
              <a:ea typeface="楷体" panose="02010609060101010101" pitchFamily="49" charset="-122"/>
            </a:endParaRPr>
          </a:p>
        </p:txBody>
      </p:sp>
      <p:sp>
        <p:nvSpPr>
          <p:cNvPr id="532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4275" name="内容占位符 2"/>
          <p:cNvSpPr>
            <a:spLocks noGrp="1"/>
          </p:cNvSpPr>
          <p:nvPr>
            <p:ph idx="1"/>
          </p:nvPr>
        </p:nvSpPr>
        <p:spPr>
          <a:xfrm>
            <a:off x="863600" y="2565400"/>
            <a:ext cx="7237413" cy="3454400"/>
          </a:xfrm>
          <a:ln/>
        </p:spPr>
        <p:txBody>
          <a:bodyPr vert="horz" wrap="square" lIns="91440" tIns="45720" rIns="91440" bIns="45720" anchor="t" anchorCtr="0"/>
          <a:lstStyle/>
          <a:p>
            <a:r>
              <a:rPr lang="zh-CN" altLang="zh-CN" sz="2100" b="1" dirty="0">
                <a:latin typeface="楷体" panose="02010609060101010101" pitchFamily="49" charset="-122"/>
                <a:ea typeface="楷体" panose="02010609060101010101" pitchFamily="49" charset="-122"/>
              </a:rPr>
              <a:t>（三）说明理由的内容</a:t>
            </a:r>
            <a:endParaRPr lang="zh-CN" altLang="zh-CN" sz="2100" dirty="0">
              <a:latin typeface="楷体" panose="02010609060101010101" pitchFamily="49" charset="-122"/>
              <a:ea typeface="楷体" panose="02010609060101010101" pitchFamily="49" charset="-122"/>
            </a:endParaRPr>
          </a:p>
          <a:p>
            <a:r>
              <a:rPr lang="zh-CN" altLang="zh-CN" sz="2100" dirty="0">
                <a:latin typeface="楷体" panose="02010609060101010101" pitchFamily="49" charset="-122"/>
                <a:ea typeface="楷体" panose="02010609060101010101" pitchFamily="49" charset="-122"/>
              </a:rPr>
              <a:t>在行政行为的理由说明中，应对事实问题、法律问题和裁量问题予以说明。在行政机关对事实问题的说明中，应尽量删减掉相关生活事实中与法律规定无关的部分，说明该事实是否符合相关法律规范的构成要件。如果行政机关和行政相对人对事实问题并未产生争议，那么行政机关只需在决定文书中列出主要事实，即足以影响行政行为实体内容的事实。如果行政相对人对事实问题有异议，那么行政机关应该说明行政机关对事实进行的调查方式，所适用的证据规则，相应的技术鉴定结论或专家咨询意见。</a:t>
            </a:r>
            <a:endParaRPr lang="zh-CN" altLang="en-US" sz="2100" dirty="0">
              <a:latin typeface="楷体" panose="02010609060101010101" pitchFamily="49" charset="-122"/>
              <a:ea typeface="楷体" panose="02010609060101010101" pitchFamily="49" charset="-122"/>
            </a:endParaRPr>
          </a:p>
        </p:txBody>
      </p:sp>
      <p:sp>
        <p:nvSpPr>
          <p:cNvPr id="542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6323" name="内容占位符 2"/>
          <p:cNvSpPr>
            <a:spLocks noGrp="1"/>
          </p:cNvSpPr>
          <p:nvPr>
            <p:ph idx="1"/>
          </p:nvPr>
        </p:nvSpPr>
        <p:spPr>
          <a:xfrm>
            <a:off x="539750" y="2420938"/>
            <a:ext cx="7929563" cy="3598862"/>
          </a:xfrm>
          <a:ln/>
        </p:spPr>
        <p:txBody>
          <a:bodyPr vert="horz" wrap="square" lIns="91440" tIns="45720" rIns="91440" bIns="45720" anchor="t" anchorCtr="0"/>
          <a:lstStyle/>
          <a:p>
            <a:r>
              <a:rPr lang="zh-CN" altLang="zh-CN" sz="2100" b="1" dirty="0">
                <a:latin typeface="楷体" panose="02010609060101010101" pitchFamily="49" charset="-122"/>
                <a:ea typeface="楷体" panose="02010609060101010101" pitchFamily="49" charset="-122"/>
              </a:rPr>
              <a:t>（四）说明理由的程度</a:t>
            </a:r>
            <a:endParaRPr lang="zh-CN" altLang="zh-CN" sz="2100" dirty="0">
              <a:latin typeface="楷体" panose="02010609060101010101" pitchFamily="49" charset="-122"/>
              <a:ea typeface="楷体" panose="02010609060101010101" pitchFamily="49" charset="-122"/>
            </a:endParaRPr>
          </a:p>
          <a:p>
            <a:r>
              <a:rPr lang="zh-CN" altLang="zh-CN" sz="2100" dirty="0">
                <a:latin typeface="楷体" panose="02010609060101010101" pitchFamily="49" charset="-122"/>
                <a:ea typeface="楷体" panose="02010609060101010101" pitchFamily="49" charset="-122"/>
              </a:rPr>
              <a:t>行政行为的理由说明应力戒过于专业化的表述，其理由说明应足以为当事人理解。行政行为说明理由应能展示出行政机关的具体判断过程，在法律适用、事实认定和拟作出的行政决定之间建立起必要的逻辑联系。理由说明还应回应当事人主张的要点，说明为什么会拒绝或采纳当事人所提出的理由和证据。使得当事人能以此理由说明内容为基础，依法提起行政复议或行政诉讼。</a:t>
            </a:r>
          </a:p>
          <a:p>
            <a:r>
              <a:rPr lang="zh-CN" altLang="zh-CN" sz="2100" dirty="0">
                <a:latin typeface="楷体" panose="02010609060101010101" pitchFamily="49" charset="-122"/>
                <a:ea typeface="楷体" panose="02010609060101010101" pitchFamily="49" charset="-122"/>
              </a:rPr>
              <a:t>说明理由所说明的应是作出行政行为时考虑的理由，而非之后行政机关形成的新的见解或理由。说明理由时应说明所考虑的政策、公共利益等诸多相关因素，以及每一因素所占有的相应权重。</a:t>
            </a:r>
          </a:p>
          <a:p>
            <a:endParaRPr lang="zh-CN" altLang="en-US" sz="2100" dirty="0">
              <a:latin typeface="楷体" panose="02010609060101010101" pitchFamily="49" charset="-122"/>
              <a:ea typeface="楷体" panose="02010609060101010101" pitchFamily="49" charset="-122"/>
            </a:endParaRPr>
          </a:p>
        </p:txBody>
      </p:sp>
      <p:sp>
        <p:nvSpPr>
          <p:cNvPr id="563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8435" name="内容占位符 2"/>
          <p:cNvSpPr>
            <a:spLocks noGrp="1"/>
          </p:cNvSpPr>
          <p:nvPr>
            <p:ph idx="1"/>
          </p:nvPr>
        </p:nvSpPr>
        <p:spPr>
          <a:xfrm>
            <a:off x="323850" y="2133600"/>
            <a:ext cx="8351838" cy="3886200"/>
          </a:xfrm>
          <a:ln/>
        </p:spPr>
        <p:txBody>
          <a:bodyPr vert="horz" wrap="square" lIns="91440" tIns="45720" rIns="91440" bIns="45720" anchor="t" anchorCtr="0"/>
          <a:lstStyle/>
          <a:p>
            <a:r>
              <a:rPr lang="zh-CN" altLang="en-US" sz="1800" b="1" dirty="0">
                <a:latin typeface="楷体" panose="02010609060101010101" pitchFamily="49" charset="-122"/>
                <a:ea typeface="楷体" panose="02010609060101010101" pitchFamily="49" charset="-122"/>
              </a:rPr>
              <a:t>二、</a:t>
            </a:r>
            <a:r>
              <a:rPr lang="zh-CN" altLang="zh-CN" sz="1800" b="1" dirty="0">
                <a:latin typeface="楷体" panose="02010609060101010101" pitchFamily="49" charset="-122"/>
                <a:ea typeface="楷体" panose="02010609060101010101" pitchFamily="49" charset="-122"/>
              </a:rPr>
              <a:t>行政程序的类型</a:t>
            </a:r>
            <a:endParaRPr lang="zh-CN" altLang="zh-CN" sz="1800"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（一）</a:t>
            </a:r>
            <a:r>
              <a:rPr lang="zh-CN" altLang="zh-CN" sz="1800" b="1" dirty="0">
                <a:latin typeface="楷体" panose="02010609060101010101" pitchFamily="49" charset="-122"/>
                <a:ea typeface="楷体" panose="02010609060101010101" pitchFamily="49" charset="-122"/>
              </a:rPr>
              <a:t>内部程序与外部程序</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根据行政程序所适用的对象和范围，可将行政程序分为内部程序与外部程序。</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内部程序是指适用于行政机关或行政组织体系内部的行政程序。例如行政首长对公务员的指示、上级机关对下级机关的监督、行政机关之间的会商、行政执法人员资格制度、行政执法案卷评查、行政执法责任制、行政机关负责人的集体讨论程序等。行政法学更为关注外部程序。内部程序虽然不直接发生外部效力，但也存在内部效力外部化的可能性。可通过立法为有可能间接影响相对人权利义务的内部程序，设定最为基本的最低要求，也应鼓励行政机关颁布程序性规范，从而实现对内部程序的自我拘束。</a:t>
            </a:r>
          </a:p>
          <a:p>
            <a:r>
              <a:rPr lang="zh-CN" altLang="zh-CN" sz="1800" dirty="0">
                <a:latin typeface="楷体" panose="02010609060101010101" pitchFamily="49" charset="-122"/>
                <a:ea typeface="楷体" panose="02010609060101010101" pitchFamily="49" charset="-122"/>
              </a:rPr>
              <a:t>外部程序则是行政主体展开针对行政相对人的行政活动时应遵循的程序。外部程序更有可能影响行政相对人的权利与义务，是行政程序法律原则和法律规范所着力调整的重点。</a:t>
            </a: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楷体" panose="02010609060101010101" pitchFamily="49" charset="-122"/>
                <a:ea typeface="楷体" panose="02010609060101010101" pitchFamily="49" charset="-122"/>
                <a:cs typeface="+mj-cs"/>
              </a:rPr>
              <a:t>第五节</a:t>
            </a:r>
            <a:r>
              <a:rPr lang="en-US" altLang="zh-CN" kern="1200" dirty="0">
                <a:latin typeface="楷体" panose="02010609060101010101" pitchFamily="49" charset="-122"/>
                <a:ea typeface="楷体" panose="02010609060101010101" pitchFamily="49" charset="-122"/>
                <a:cs typeface="+mj-cs"/>
              </a:rPr>
              <a:t> </a:t>
            </a:r>
            <a:r>
              <a:rPr lang="zh-CN" altLang="en-US" kern="1200" dirty="0">
                <a:latin typeface="楷体" panose="02010609060101010101" pitchFamily="49" charset="-122"/>
                <a:ea typeface="楷体" panose="02010609060101010101" pitchFamily="49" charset="-122"/>
                <a:cs typeface="+mj-cs"/>
              </a:rPr>
              <a:t>政府信息公开制度</a:t>
            </a:r>
          </a:p>
        </p:txBody>
      </p:sp>
      <p:sp>
        <p:nvSpPr>
          <p:cNvPr id="82947" name="内容占位符 2"/>
          <p:cNvSpPr>
            <a:spLocks noGrp="1"/>
          </p:cNvSpPr>
          <p:nvPr>
            <p:ph idx="1"/>
          </p:nvPr>
        </p:nvSpPr>
        <p:spPr>
          <a:ln/>
        </p:spPr>
        <p:txBody>
          <a:bodyPr vert="horz" wrap="square" lIns="91440" tIns="45720" rIns="91440" bIns="45720" anchor="t" anchorCtr="0"/>
          <a:lstStyle/>
          <a:p>
            <a:r>
              <a:rPr lang="zh-CN" altLang="en-US" dirty="0">
                <a:latin typeface="楷体" panose="02010609060101010101" pitchFamily="49" charset="-122"/>
                <a:ea typeface="楷体" panose="02010609060101010101" pitchFamily="49" charset="-122"/>
              </a:rPr>
              <a:t>（一）政府信息的概念</a:t>
            </a:r>
            <a:endParaRPr lang="en-US" altLang="zh-CN" dirty="0">
              <a:latin typeface="楷体" panose="02010609060101010101" pitchFamily="49" charset="-122"/>
              <a:ea typeface="楷体" panose="02010609060101010101" pitchFamily="49" charset="-122"/>
            </a:endParaRPr>
          </a:p>
          <a:p>
            <a:r>
              <a:rPr lang="zh-CN" altLang="en-US" dirty="0">
                <a:solidFill>
                  <a:srgbClr val="333333"/>
                </a:solidFill>
                <a:latin typeface="楷体" panose="02010609060101010101" pitchFamily="49" charset="-122"/>
                <a:ea typeface="楷体" panose="02010609060101010101" pitchFamily="49" charset="-122"/>
              </a:rPr>
              <a:t>行政机关在履行行政管理职能过程中制作或者获取的，以一定形式记录、保存的信息。（</a:t>
            </a:r>
            <a:r>
              <a:rPr lang="en-US" altLang="zh-CN" dirty="0">
                <a:solidFill>
                  <a:srgbClr val="333333"/>
                </a:solidFill>
                <a:latin typeface="楷体" panose="02010609060101010101" pitchFamily="49" charset="-122"/>
                <a:ea typeface="楷体" panose="02010609060101010101" pitchFamily="49" charset="-122"/>
              </a:rPr>
              <a:t>《</a:t>
            </a:r>
            <a:r>
              <a:rPr lang="zh-CN" altLang="en-US" dirty="0">
                <a:solidFill>
                  <a:srgbClr val="333333"/>
                </a:solidFill>
                <a:latin typeface="楷体" panose="02010609060101010101" pitchFamily="49" charset="-122"/>
                <a:ea typeface="楷体" panose="02010609060101010101" pitchFamily="49" charset="-122"/>
              </a:rPr>
              <a:t>政府信息公开条例</a:t>
            </a:r>
            <a:r>
              <a:rPr lang="en-US" altLang="zh-CN" dirty="0">
                <a:solidFill>
                  <a:srgbClr val="333333"/>
                </a:solidFill>
                <a:latin typeface="楷体" panose="02010609060101010101" pitchFamily="49" charset="-122"/>
                <a:ea typeface="楷体" panose="02010609060101010101" pitchFamily="49" charset="-122"/>
              </a:rPr>
              <a:t>》</a:t>
            </a:r>
            <a:r>
              <a:rPr lang="zh-CN" altLang="en-US" dirty="0">
                <a:solidFill>
                  <a:srgbClr val="333333"/>
                </a:solidFill>
                <a:latin typeface="楷体" panose="02010609060101010101" pitchFamily="49" charset="-122"/>
                <a:ea typeface="楷体" panose="02010609060101010101" pitchFamily="49" charset="-122"/>
              </a:rPr>
              <a:t>第二条）</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4995" name="内容占位符 2"/>
          <p:cNvSpPr>
            <a:spLocks noGrp="1"/>
          </p:cNvSpPr>
          <p:nvPr>
            <p:ph idx="1"/>
          </p:nvPr>
        </p:nvSpPr>
        <p:spPr>
          <a:ln/>
        </p:spPr>
        <p:txBody>
          <a:bodyPr vert="horz" wrap="square" lIns="91440" tIns="45720" rIns="91440" bIns="45720" anchor="t" anchorCtr="0"/>
          <a:lstStyle/>
          <a:p>
            <a:r>
              <a:rPr lang="zh-CN" altLang="en-US" dirty="0">
                <a:latin typeface="楷体" panose="02010609060101010101" pitchFamily="49" charset="-122"/>
                <a:ea typeface="楷体" panose="02010609060101010101" pitchFamily="49" charset="-122"/>
              </a:rPr>
              <a:t>（二）政府信息公开的原则</a:t>
            </a:r>
            <a:endParaRPr lang="en-US" altLang="zh-CN" dirty="0">
              <a:latin typeface="楷体" panose="02010609060101010101" pitchFamily="49" charset="-122"/>
              <a:ea typeface="楷体" panose="02010609060101010101" pitchFamily="49" charset="-122"/>
            </a:endParaRPr>
          </a:p>
          <a:p>
            <a:r>
              <a:rPr lang="zh-CN" altLang="en-US" dirty="0">
                <a:solidFill>
                  <a:srgbClr val="333333"/>
                </a:solidFill>
                <a:latin typeface="楷体" panose="02010609060101010101" pitchFamily="49" charset="-122"/>
                <a:ea typeface="楷体" panose="02010609060101010101" pitchFamily="49" charset="-122"/>
              </a:rPr>
              <a:t>行政机关公开政府信息，应当坚持以公开为常态、不公开为例外，遵循公正、公平、合法、便民的原则。（</a:t>
            </a:r>
            <a:r>
              <a:rPr lang="en-US" altLang="zh-CN" dirty="0">
                <a:solidFill>
                  <a:srgbClr val="333333"/>
                </a:solidFill>
                <a:latin typeface="楷体" panose="02010609060101010101" pitchFamily="49" charset="-122"/>
                <a:ea typeface="楷体" panose="02010609060101010101" pitchFamily="49" charset="-122"/>
              </a:rPr>
              <a:t>《</a:t>
            </a:r>
            <a:r>
              <a:rPr lang="zh-CN" altLang="en-US" dirty="0">
                <a:solidFill>
                  <a:srgbClr val="333333"/>
                </a:solidFill>
                <a:latin typeface="楷体" panose="02010609060101010101" pitchFamily="49" charset="-122"/>
                <a:ea typeface="楷体" panose="02010609060101010101" pitchFamily="49" charset="-122"/>
              </a:rPr>
              <a:t>政府信息公开条例</a:t>
            </a:r>
            <a:r>
              <a:rPr lang="en-US" altLang="zh-CN" dirty="0">
                <a:solidFill>
                  <a:srgbClr val="333333"/>
                </a:solidFill>
                <a:latin typeface="楷体" panose="02010609060101010101" pitchFamily="49" charset="-122"/>
                <a:ea typeface="楷体" panose="02010609060101010101" pitchFamily="49" charset="-122"/>
              </a:rPr>
              <a:t>》</a:t>
            </a:r>
            <a:r>
              <a:rPr lang="zh-CN" altLang="en-US" dirty="0">
                <a:solidFill>
                  <a:srgbClr val="333333"/>
                </a:solidFill>
                <a:latin typeface="楷体" panose="02010609060101010101" pitchFamily="49" charset="-122"/>
                <a:ea typeface="楷体" panose="02010609060101010101" pitchFamily="49" charset="-122"/>
              </a:rPr>
              <a:t>第五条）</a:t>
            </a:r>
            <a:endParaRPr lang="zh-CN" altLang="en-US"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6019" name="内容占位符 2"/>
          <p:cNvSpPr>
            <a:spLocks noGrp="1"/>
          </p:cNvSpPr>
          <p:nvPr>
            <p:ph idx="1"/>
          </p:nvPr>
        </p:nvSpPr>
        <p:spPr>
          <a:ln/>
        </p:spPr>
        <p:txBody>
          <a:bodyPr vert="horz" wrap="square" lIns="91440" tIns="45720" rIns="91440" bIns="45720" anchor="t" anchorCtr="0"/>
          <a:lstStyle/>
          <a:p>
            <a:r>
              <a:rPr lang="en-US" altLang="zh-CN" dirty="0">
                <a:latin typeface="楷体" panose="02010609060101010101" pitchFamily="49" charset="-122"/>
                <a:ea typeface="楷体" panose="02010609060101010101" pitchFamily="49" charset="-122"/>
              </a:rPr>
              <a:t>1. </a:t>
            </a:r>
            <a:r>
              <a:rPr lang="zh-CN" altLang="en-US" dirty="0">
                <a:latin typeface="楷体" panose="02010609060101010101" pitchFamily="49" charset="-122"/>
                <a:ea typeface="楷体" panose="02010609060101010101" pitchFamily="49" charset="-122"/>
              </a:rPr>
              <a:t>公平、公正原则</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及时、准确原则</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便民、高效原则</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公开为常态、不公开为例外原则</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a:xfrm>
            <a:off x="306388" y="2420938"/>
            <a:ext cx="8853487" cy="4987925"/>
          </a:xfrm>
          <a:ln/>
        </p:spPr>
        <p:txBody>
          <a:bodyPr vert="horz" wrap="square" lIns="91440" tIns="45720" rIns="91440" bIns="45720" anchor="t" anchorCtr="0"/>
          <a:lstStyle/>
          <a:p>
            <a:r>
              <a:rPr lang="zh-CN" altLang="en-US" dirty="0">
                <a:latin typeface="楷体" panose="02010609060101010101" pitchFamily="49" charset="-122"/>
                <a:ea typeface="楷体" panose="02010609060101010101" pitchFamily="49" charset="-122"/>
              </a:rPr>
              <a:t>（三）政府信息公开的范围</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正如在政府信息公开的原则中强调的，政府信息公开以公开为原则、不公开为例外。</a:t>
            </a:r>
            <a:endParaRPr lang="en-US" altLang="zh-CN" dirty="0">
              <a:latin typeface="楷体" panose="02010609060101010101" pitchFamily="49" charset="-122"/>
              <a:ea typeface="楷体" panose="02010609060101010101" pitchFamily="49" charset="-122"/>
            </a:endParaRPr>
          </a:p>
          <a:p>
            <a:endParaRPr lang="en-US" altLang="zh-CN" dirty="0">
              <a:solidFill>
                <a:srgbClr val="333333"/>
              </a:solidFill>
              <a:latin typeface="楷体" panose="02010609060101010101" pitchFamily="49" charset="-122"/>
              <a:ea typeface="楷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p:cNvSpPr>
            <a:spLocks noGrp="1"/>
          </p:cNvSpPr>
          <p:nvPr>
            <p:ph idx="1"/>
          </p:nvPr>
        </p:nvSpPr>
        <p:spPr>
          <a:xfrm>
            <a:off x="0" y="1989138"/>
            <a:ext cx="8424863" cy="5865812"/>
          </a:xfrm>
          <a:ln/>
        </p:spPr>
        <p:txBody>
          <a:bodyPr vert="horz" wrap="square" lIns="91440" tIns="45720" rIns="91440" bIns="45720" anchor="t" anchorCtr="0"/>
          <a:lstStyle/>
          <a:p>
            <a:r>
              <a:rPr lang="en-US" altLang="zh-CN" sz="2000" dirty="0">
                <a:solidFill>
                  <a:srgbClr val="333333"/>
                </a:solidFill>
                <a:latin typeface="楷体" panose="02010609060101010101" pitchFamily="49" charset="-122"/>
                <a:ea typeface="楷体" panose="02010609060101010101" pitchFamily="49" charset="-122"/>
              </a:rPr>
              <a:t>《</a:t>
            </a:r>
            <a:r>
              <a:rPr lang="zh-CN" altLang="en-US" sz="2000" dirty="0">
                <a:solidFill>
                  <a:srgbClr val="333333"/>
                </a:solidFill>
                <a:latin typeface="楷体" panose="02010609060101010101" pitchFamily="49" charset="-122"/>
                <a:ea typeface="楷体" panose="02010609060101010101" pitchFamily="49" charset="-122"/>
              </a:rPr>
              <a:t>政府信息公开条例</a:t>
            </a:r>
            <a:r>
              <a:rPr lang="en-US" altLang="zh-CN" sz="2000" dirty="0">
                <a:solidFill>
                  <a:srgbClr val="333333"/>
                </a:solidFill>
                <a:latin typeface="楷体" panose="02010609060101010101" pitchFamily="49" charset="-122"/>
                <a:ea typeface="楷体" panose="02010609060101010101" pitchFamily="49" charset="-122"/>
              </a:rPr>
              <a:t>》</a:t>
            </a:r>
            <a:r>
              <a:rPr lang="zh-CN" altLang="en-US" sz="2000" dirty="0">
                <a:solidFill>
                  <a:srgbClr val="333333"/>
                </a:solidFill>
                <a:latin typeface="楷体" panose="02010609060101010101" pitchFamily="49" charset="-122"/>
                <a:ea typeface="楷体" panose="02010609060101010101" pitchFamily="49" charset="-122"/>
              </a:rPr>
              <a:t>第二十条共规定了</a:t>
            </a:r>
            <a:r>
              <a:rPr lang="en-US" altLang="zh-CN" sz="2000" dirty="0">
                <a:solidFill>
                  <a:srgbClr val="333333"/>
                </a:solidFill>
                <a:latin typeface="楷体" panose="02010609060101010101" pitchFamily="49" charset="-122"/>
                <a:ea typeface="楷体" panose="02010609060101010101" pitchFamily="49" charset="-122"/>
              </a:rPr>
              <a:t>15</a:t>
            </a:r>
            <a:r>
              <a:rPr lang="zh-CN" altLang="en-US" sz="2000" dirty="0">
                <a:solidFill>
                  <a:srgbClr val="333333"/>
                </a:solidFill>
                <a:latin typeface="楷体" panose="02010609060101010101" pitchFamily="49" charset="-122"/>
                <a:ea typeface="楷体" panose="02010609060101010101" pitchFamily="49" charset="-122"/>
              </a:rPr>
              <a:t>项内容：</a:t>
            </a:r>
            <a:endParaRPr lang="en-US" altLang="zh-CN" sz="2000" dirty="0">
              <a:solidFill>
                <a:srgbClr val="333333"/>
              </a:solidFill>
              <a:latin typeface="楷体" panose="02010609060101010101" pitchFamily="49" charset="-122"/>
              <a:ea typeface="楷体" panose="02010609060101010101" pitchFamily="49" charset="-122"/>
            </a:endParaRPr>
          </a:p>
          <a:p>
            <a:r>
              <a:rPr lang="zh-CN" altLang="en-US" sz="2000" dirty="0">
                <a:solidFill>
                  <a:srgbClr val="333333"/>
                </a:solidFill>
                <a:latin typeface="楷体" panose="02010609060101010101" pitchFamily="49" charset="-122"/>
                <a:ea typeface="楷体" panose="02010609060101010101" pitchFamily="49" charset="-122"/>
              </a:rPr>
              <a:t>行政机关应当依照本条例第十九条的规定，主动公开本行政机关的下列政府信息： </a:t>
            </a:r>
            <a:endParaRPr lang="en-US" altLang="zh-CN" sz="2000" dirty="0">
              <a:solidFill>
                <a:srgbClr val="333333"/>
              </a:solidFill>
              <a:latin typeface="楷体" panose="02010609060101010101" pitchFamily="49" charset="-122"/>
              <a:ea typeface="楷体" panose="02010609060101010101" pitchFamily="49" charset="-122"/>
            </a:endParaRPr>
          </a:p>
          <a:p>
            <a:r>
              <a:rPr lang="zh-CN" altLang="en-US" sz="2000" dirty="0">
                <a:solidFill>
                  <a:srgbClr val="333333"/>
                </a:solidFill>
                <a:latin typeface="楷体" panose="02010609060101010101" pitchFamily="49" charset="-122"/>
                <a:ea typeface="楷体" panose="02010609060101010101" pitchFamily="49" charset="-122"/>
              </a:rPr>
              <a:t>（一）行政法规、规章和规范性文件； </a:t>
            </a:r>
            <a:endParaRPr lang="en-US" altLang="zh-CN" sz="2000" dirty="0">
              <a:solidFill>
                <a:srgbClr val="333333"/>
              </a:solidFill>
              <a:latin typeface="楷体" panose="02010609060101010101" pitchFamily="49" charset="-122"/>
              <a:ea typeface="楷体" panose="02010609060101010101" pitchFamily="49" charset="-122"/>
            </a:endParaRPr>
          </a:p>
          <a:p>
            <a:r>
              <a:rPr lang="zh-CN" altLang="en-US" sz="2000" dirty="0">
                <a:solidFill>
                  <a:srgbClr val="333333"/>
                </a:solidFill>
                <a:latin typeface="楷体" panose="02010609060101010101" pitchFamily="49" charset="-122"/>
                <a:ea typeface="楷体" panose="02010609060101010101" pitchFamily="49" charset="-122"/>
              </a:rPr>
              <a:t>（二）机关职能、机构设置、办公地址、办公时间、联系方式、负责人姓名； </a:t>
            </a:r>
            <a:endParaRPr lang="en-US" altLang="zh-CN" sz="2000" dirty="0">
              <a:solidFill>
                <a:srgbClr val="333333"/>
              </a:solidFill>
              <a:latin typeface="楷体" panose="02010609060101010101" pitchFamily="49" charset="-122"/>
              <a:ea typeface="楷体" panose="02010609060101010101" pitchFamily="49" charset="-122"/>
            </a:endParaRPr>
          </a:p>
          <a:p>
            <a:r>
              <a:rPr lang="zh-CN" altLang="en-US" sz="2000" dirty="0">
                <a:solidFill>
                  <a:srgbClr val="333333"/>
                </a:solidFill>
                <a:latin typeface="楷体" panose="02010609060101010101" pitchFamily="49" charset="-122"/>
                <a:ea typeface="楷体" panose="02010609060101010101" pitchFamily="49" charset="-122"/>
              </a:rPr>
              <a:t>（三）国民经济和社会发展规划、专项规划、区域规划及相关政策；</a:t>
            </a:r>
            <a:endParaRPr lang="en-US" altLang="zh-CN" sz="2000" dirty="0">
              <a:solidFill>
                <a:srgbClr val="333333"/>
              </a:solidFill>
              <a:latin typeface="楷体" panose="02010609060101010101" pitchFamily="49" charset="-122"/>
              <a:ea typeface="楷体" panose="02010609060101010101" pitchFamily="49" charset="-122"/>
            </a:endParaRPr>
          </a:p>
          <a:p>
            <a:r>
              <a:rPr lang="zh-CN" altLang="en-US" sz="2000" dirty="0">
                <a:solidFill>
                  <a:srgbClr val="333333"/>
                </a:solidFill>
                <a:latin typeface="楷体" panose="02010609060101010101" pitchFamily="49" charset="-122"/>
                <a:ea typeface="楷体" panose="02010609060101010101" pitchFamily="49" charset="-122"/>
              </a:rPr>
              <a:t> （四）国民经济和社会发展统计信息；</a:t>
            </a:r>
            <a:endParaRPr lang="en-US" altLang="zh-CN" sz="2000" dirty="0">
              <a:solidFill>
                <a:srgbClr val="333333"/>
              </a:solidFill>
              <a:latin typeface="楷体" panose="02010609060101010101" pitchFamily="49" charset="-122"/>
              <a:ea typeface="楷体" panose="02010609060101010101" pitchFamily="49" charset="-122"/>
            </a:endParaRPr>
          </a:p>
          <a:p>
            <a:r>
              <a:rPr lang="zh-CN" altLang="en-US" sz="2000" dirty="0">
                <a:solidFill>
                  <a:srgbClr val="333333"/>
                </a:solidFill>
                <a:latin typeface="楷体" panose="02010609060101010101" pitchFamily="49" charset="-122"/>
                <a:ea typeface="楷体" panose="02010609060101010101" pitchFamily="49" charset="-122"/>
              </a:rPr>
              <a:t> （五）办理行政许可和其他对外管理服务事项的依据、条件、程序以及办理结果；</a:t>
            </a:r>
            <a:endParaRPr lang="en-US" altLang="zh-CN" sz="2000" dirty="0">
              <a:solidFill>
                <a:srgbClr val="333333"/>
              </a:solidFill>
              <a:latin typeface="楷体" panose="02010609060101010101" pitchFamily="49" charset="-122"/>
              <a:ea typeface="楷体" panose="02010609060101010101" pitchFamily="49" charset="-122"/>
            </a:endParaRPr>
          </a:p>
          <a:p>
            <a:r>
              <a:rPr lang="zh-CN" altLang="en-US" sz="2000" dirty="0">
                <a:solidFill>
                  <a:srgbClr val="333333"/>
                </a:solidFill>
                <a:latin typeface="楷体" panose="02010609060101010101" pitchFamily="49" charset="-122"/>
                <a:ea typeface="楷体" panose="02010609060101010101" pitchFamily="49" charset="-122"/>
              </a:rPr>
              <a:t> （六）实施行政处罚、行政强制的依据、条件、程序以及本行政机关认为具有一定社会影响的行政处罚决定；</a:t>
            </a:r>
            <a:endParaRPr lang="en-US" altLang="zh-CN" sz="2000" dirty="0">
              <a:solidFill>
                <a:srgbClr val="333333"/>
              </a:solidFill>
              <a:latin typeface="楷体" panose="02010609060101010101" pitchFamily="49" charset="-122"/>
              <a:ea typeface="楷体" panose="02010609060101010101" pitchFamily="49" charset="-122"/>
            </a:endParaRPr>
          </a:p>
          <a:p>
            <a:r>
              <a:rPr lang="zh-CN" altLang="en-US" sz="2000" dirty="0">
                <a:solidFill>
                  <a:srgbClr val="333333"/>
                </a:solidFill>
                <a:latin typeface="楷体" panose="02010609060101010101" pitchFamily="49" charset="-122"/>
                <a:ea typeface="楷体" panose="02010609060101010101" pitchFamily="49" charset="-122"/>
              </a:rPr>
              <a:t> （七）财政预算、决算信息；</a:t>
            </a:r>
            <a:endParaRPr lang="en-US" altLang="zh-CN" sz="2000" dirty="0">
              <a:solidFill>
                <a:srgbClr val="333333"/>
              </a:solidFill>
              <a:latin typeface="楷体" panose="02010609060101010101" pitchFamily="49" charset="-122"/>
              <a:ea typeface="楷体" panose="02010609060101010101" pitchFamily="49" charset="-122"/>
            </a:endParaRPr>
          </a:p>
          <a:p>
            <a:r>
              <a:rPr lang="zh-CN" altLang="en-US" sz="2000" dirty="0">
                <a:solidFill>
                  <a:srgbClr val="333333"/>
                </a:solidFill>
                <a:latin typeface="楷体" panose="02010609060101010101" pitchFamily="49" charset="-122"/>
                <a:ea typeface="楷体" panose="02010609060101010101" pitchFamily="49" charset="-122"/>
              </a:rPr>
              <a:t> </a:t>
            </a:r>
            <a:r>
              <a:rPr lang="en-US" altLang="zh-CN" sz="2000" dirty="0">
                <a:solidFill>
                  <a:srgbClr val="333333"/>
                </a:solidFill>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2489200"/>
            <a:ext cx="7740848" cy="3676104"/>
          </a:xfrm>
        </p:spPr>
        <p:txBody>
          <a:bodyPr vert="horz" wrap="square" lIns="91440" tIns="45720" rIns="91440" bIns="45720" numCol="1" anchor="t" anchorCtr="0" compatLnSpc="1">
            <a:normAutofit/>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（八）行政事业性收费项目及其依据、标准； </a:t>
            </a:r>
            <a:endParaRPr kumimoji="0" lang="en-US" altLang="zh-CN"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（九）政府集中采购项目的目录、标准及实施情况；</a:t>
            </a:r>
            <a:endParaRPr kumimoji="0" lang="en-US" altLang="zh-CN"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 （十）重大建设项目的批准和实施情况； </a:t>
            </a:r>
            <a:endParaRPr kumimoji="0" lang="en-US" altLang="zh-CN"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（十一）扶贫、教育、医疗、社会保障、促进就业等方面的政策、措施及其实施情况； </a:t>
            </a:r>
            <a:endParaRPr kumimoji="0" lang="en-US" altLang="zh-CN"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（十二）突发公共事件的应急预案、预警信息及应对情况； </a:t>
            </a:r>
            <a:endParaRPr kumimoji="0" lang="en-US" altLang="zh-CN"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（十三）环境保护、公共卫生、安全生产、食品药品、产品质量的监督检查情况；（</a:t>
            </a:r>
            <a:r>
              <a:rPr kumimoji="0" lang="zh-CN" altLang="en-US" sz="1600" b="0" i="0" u="none" strike="noStrike" kern="1200" cap="none" spc="0" normalizeH="0" baseline="0" noProof="0" dirty="0">
                <a:ln>
                  <a:noFill/>
                </a:ln>
                <a:solidFill>
                  <a:srgbClr val="506697"/>
                </a:solidFill>
                <a:effectLst/>
                <a:uLnTx/>
                <a:uFillTx/>
                <a:latin typeface="微软雅黑" panose="020B0503020204020204" pitchFamily="34" charset="-122"/>
                <a:ea typeface="微软雅黑" panose="020B0503020204020204" pitchFamily="34" charset="-122"/>
                <a:cs typeface="+mn-cs"/>
              </a:rPr>
              <a:t>安永康</a:t>
            </a:r>
            <a:r>
              <a:rPr kumimoji="0" lang="zh-CN" altLang="en-US"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hlinkClick r:id="rId2" action="ppaction://hlinkfile"/>
              </a:rPr>
              <a:t>作为风险规制工具的行政执法信息公开</a:t>
            </a:r>
            <a:r>
              <a:rPr kumimoji="0" lang="en-US" altLang="zh-CN"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hlinkClick r:id="rId2" action="ppaction://hlinkfile"/>
              </a:rPr>
              <a:t>——</a:t>
            </a:r>
            <a:r>
              <a:rPr kumimoji="0" lang="zh-CN" altLang="en-US"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hlinkClick r:id="rId2" action="ppaction://hlinkfile"/>
              </a:rPr>
              <a:t>以食品安全领域为例</a:t>
            </a:r>
            <a:r>
              <a:rPr kumimoji="0" lang="en-US" altLang="zh-CN"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南大法学</a:t>
            </a:r>
            <a:r>
              <a:rPr kumimoji="0" lang="en-US" altLang="zh-CN"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》2020</a:t>
            </a:r>
            <a:r>
              <a:rPr kumimoji="0" lang="zh-CN" altLang="en-US"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年第</a:t>
            </a:r>
            <a:r>
              <a:rPr kumimoji="0" lang="en-US" altLang="zh-CN"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3</a:t>
            </a:r>
            <a:r>
              <a:rPr kumimoji="0" lang="zh-CN" altLang="en-US" sz="16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期</a:t>
            </a:r>
            <a:r>
              <a:rPr kumimoji="0" lang="zh-CN" altLang="en-US"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a:t>
            </a:r>
            <a:endParaRPr kumimoji="0" lang="en-US" altLang="zh-CN"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 （十四）公务员招考的职位、名额、报考条件等事项以及录用结果； </a:t>
            </a:r>
            <a:endParaRPr kumimoji="0" lang="en-US" altLang="zh-CN"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6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（十五）法律、法规、规章和国家有关规定规定应当主动公开的其他政府信息。</a:t>
            </a:r>
            <a:endParaRPr kumimoji="0" lang="zh-CN" altLang="en-US" sz="16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16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863600" y="2492375"/>
            <a:ext cx="6804025" cy="3527425"/>
          </a:xfrm>
        </p:spPr>
        <p:txBody>
          <a:bodyPr vert="horz" wrap="square" lIns="91440" tIns="45720" rIns="91440" bIns="45720" numCol="1" anchor="t" anchorCtr="0" compatLnSpc="1">
            <a:normAutofit fontScale="62500" lnSpcReduction="2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此外，</a:t>
            </a:r>
            <a:r>
              <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政府信息公开条例</a:t>
            </a:r>
            <a:r>
              <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第二十一条还重点规定了</a:t>
            </a:r>
            <a:r>
              <a:rPr kumimoji="0" lang="zh-CN" altLang="en-US"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设区的市级、县级人民政府及其部门的更高义务。</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第二十一条 除本条例第二十条规定的政府信息外，</a:t>
            </a:r>
            <a:r>
              <a:rPr kumimoji="0" lang="zh-CN" altLang="en-US"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设区的市级、县级人民政府及其部门</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还应当根据本地方的具体情况，主动公开涉及市政建设、公共服务、公益事业、土地征收、房屋征收、治安管理、社会救助等方面的政府信息；乡（镇）人民政府还应当根据本地方的具体情况，主动公开贯彻落实农业农村政策、农田水利工程建设运营、农村土地承包经营权流转、宅基地使用情况审核、土地征收、房屋征收、筹资筹劳、社会救助等方面的政府信息。</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62500" lnSpcReduction="2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对于依申请信息公开的信息范围，原条例第十三条　除行政机关主动公开的政府信息外，公民、法人或者其他组织还可以根据自身生产、生活、科研等特殊需要，向国务院部门、地方各级人民政府及县级以上地方人民政府部门申请获取相关政府信息。</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现在条例不再予以限制，第二十七条规定， 除行政机关主动公开的政府信息外，公民、法人或者其他组织可以向地方各级人民政府、对外以自己名义履行行政管理职能的县级以上人民政府部门（含本条例第十条第二款规定的派出机构、内设机构）申请获取相关政府信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mj-lt"/>
                <a:ea typeface="宋体" panose="02010600030101010101" pitchFamily="2" charset="-122"/>
                <a:cs typeface="+mj-cs"/>
              </a:rPr>
              <a:t>公共企事业单位信息公开</a:t>
            </a:r>
          </a:p>
        </p:txBody>
      </p:sp>
      <p:sp>
        <p:nvSpPr>
          <p:cNvPr id="107523" name="内容占位符 2"/>
          <p:cNvSpPr>
            <a:spLocks noGrp="1"/>
          </p:cNvSpPr>
          <p:nvPr>
            <p:ph idx="1"/>
          </p:nvPr>
        </p:nvSpPr>
        <p:spPr>
          <a:ln/>
        </p:spPr>
        <p:txBody>
          <a:bodyPr vert="horz" wrap="square" lIns="91440" tIns="45720" rIns="91440" bIns="45720" anchor="t" anchorCtr="0"/>
          <a:lstStyle/>
          <a:p>
            <a:pPr algn="just"/>
            <a:r>
              <a:rPr lang="zh-CN" altLang="en-US" sz="1600" b="1" dirty="0">
                <a:solidFill>
                  <a:srgbClr val="333333"/>
                </a:solidFill>
                <a:latin typeface="楷体" panose="02010609060101010101" pitchFamily="49" charset="-122"/>
                <a:ea typeface="楷体" panose="02010609060101010101" pitchFamily="49" charset="-122"/>
              </a:rPr>
              <a:t>第五十四条</a:t>
            </a:r>
            <a:r>
              <a:rPr lang="zh-CN" altLang="en-US" sz="1600" dirty="0">
                <a:solidFill>
                  <a:srgbClr val="333333"/>
                </a:solidFill>
                <a:latin typeface="楷体" panose="02010609060101010101" pitchFamily="49" charset="-122"/>
                <a:ea typeface="楷体" panose="02010609060101010101" pitchFamily="49" charset="-122"/>
              </a:rPr>
              <a:t>　法律、法规授权的具有管理公共事务职能的组织公开政府信息的活动，适用本条例。</a:t>
            </a:r>
          </a:p>
          <a:p>
            <a:pPr algn="just"/>
            <a:r>
              <a:rPr lang="zh-CN" altLang="en-US" sz="1600" b="1" dirty="0">
                <a:solidFill>
                  <a:srgbClr val="333333"/>
                </a:solidFill>
                <a:latin typeface="楷体" panose="02010609060101010101" pitchFamily="49" charset="-122"/>
                <a:ea typeface="楷体" panose="02010609060101010101" pitchFamily="49" charset="-122"/>
              </a:rPr>
              <a:t>第五十五条</a:t>
            </a:r>
            <a:r>
              <a:rPr lang="zh-CN" altLang="en-US" sz="1600" dirty="0">
                <a:solidFill>
                  <a:srgbClr val="333333"/>
                </a:solidFill>
                <a:latin typeface="楷体" panose="02010609060101010101" pitchFamily="49" charset="-122"/>
                <a:ea typeface="楷体" panose="02010609060101010101" pitchFamily="49" charset="-122"/>
              </a:rPr>
              <a:t>　教育、卫生健康、供水、供电、供气、供热、环境保护、公共交通等与人民群众利益密切相关的公共企事业单位，公开在提供社会公共服务过程中制作、获取的信息，</a:t>
            </a:r>
            <a:r>
              <a:rPr lang="zh-CN" altLang="en-US" sz="1600" b="1" dirty="0">
                <a:solidFill>
                  <a:srgbClr val="FF0000"/>
                </a:solidFill>
                <a:latin typeface="楷体" panose="02010609060101010101" pitchFamily="49" charset="-122"/>
                <a:ea typeface="楷体" panose="02010609060101010101" pitchFamily="49" charset="-122"/>
              </a:rPr>
              <a:t>依照相关法律、法规和国务院有关主管部门或者机构的规定执行</a:t>
            </a:r>
            <a:r>
              <a:rPr lang="zh-CN" altLang="en-US" sz="1600" dirty="0">
                <a:solidFill>
                  <a:srgbClr val="333333"/>
                </a:solidFill>
                <a:latin typeface="楷体" panose="02010609060101010101" pitchFamily="49" charset="-122"/>
                <a:ea typeface="楷体" panose="02010609060101010101" pitchFamily="49" charset="-122"/>
              </a:rPr>
              <a:t>。全国政府信息公开工作主管部门根据实际需要可以制定专门的规定。</a:t>
            </a:r>
          </a:p>
          <a:p>
            <a:pPr algn="just"/>
            <a:r>
              <a:rPr lang="zh-CN" altLang="en-US" sz="1600" dirty="0">
                <a:solidFill>
                  <a:srgbClr val="333333"/>
                </a:solidFill>
                <a:latin typeface="楷体" panose="02010609060101010101" pitchFamily="49" charset="-122"/>
                <a:ea typeface="楷体" panose="02010609060101010101" pitchFamily="49" charset="-122"/>
              </a:rPr>
              <a:t>前款规定的公共企事业单位未依照相关法律、法规和国务院有关主管部门或者机构的规定公开在提供社会公共服务过程中制作、获取的信息，公民、法人或者其他组织可以向有关主管部门或者机构申诉，接受申诉的部门或者机构应当及时调查处理并将处理结果告知申诉人。</a:t>
            </a:r>
          </a:p>
          <a:p>
            <a:endParaRPr lang="zh-CN" altLang="en-US" sz="1600" dirty="0">
              <a:latin typeface="楷体" panose="02010609060101010101" pitchFamily="49" charset="-122"/>
              <a:ea typeface="楷体" panose="02010609060101010101" pitchFamily="49" charset="-122"/>
            </a:endParaRPr>
          </a:p>
        </p:txBody>
      </p:sp>
      <p:sp>
        <p:nvSpPr>
          <p:cNvPr id="1075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8547" name="内容占位符 2"/>
          <p:cNvSpPr>
            <a:spLocks noGrp="1"/>
          </p:cNvSpPr>
          <p:nvPr>
            <p:ph idx="1"/>
          </p:nvPr>
        </p:nvSpPr>
        <p:spPr>
          <a:xfrm>
            <a:off x="863600" y="1989138"/>
            <a:ext cx="7605713" cy="4030662"/>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对比原条例</a:t>
            </a:r>
            <a:endParaRPr lang="en-US" altLang="zh-CN" sz="2400" b="1" dirty="0">
              <a:latin typeface="楷体" panose="02010609060101010101" pitchFamily="49" charset="-122"/>
              <a:ea typeface="楷体" panose="02010609060101010101" pitchFamily="49" charset="-122"/>
            </a:endParaRPr>
          </a:p>
          <a:p>
            <a:r>
              <a:rPr lang="zh-CN" altLang="en-US" sz="2400" dirty="0">
                <a:solidFill>
                  <a:srgbClr val="333333"/>
                </a:solidFill>
                <a:latin typeface="楷体" panose="02010609060101010101" pitchFamily="49" charset="-122"/>
                <a:ea typeface="楷体" panose="02010609060101010101" pitchFamily="49" charset="-122"/>
              </a:rPr>
              <a:t>第三十七条 教育、医疗卫生、计划生育、供水、供电、供气、供热、环保、公共交通等与人民群众利益密切相关的公共企事业单位在提供社会公共服务过程中制作、获取的信息的公开，</a:t>
            </a:r>
            <a:r>
              <a:rPr lang="zh-CN" altLang="en-US" sz="2400" b="1" dirty="0">
                <a:solidFill>
                  <a:srgbClr val="FF0000"/>
                </a:solidFill>
                <a:latin typeface="楷体" panose="02010609060101010101" pitchFamily="49" charset="-122"/>
                <a:ea typeface="楷体" panose="02010609060101010101" pitchFamily="49" charset="-122"/>
              </a:rPr>
              <a:t>参照本条例执行</a:t>
            </a:r>
            <a:r>
              <a:rPr lang="zh-CN" altLang="en-US" sz="2400" dirty="0">
                <a:solidFill>
                  <a:srgbClr val="333333"/>
                </a:solidFill>
                <a:latin typeface="楷体" panose="02010609060101010101" pitchFamily="49" charset="-122"/>
                <a:ea typeface="楷体" panose="02010609060101010101" pitchFamily="49" charset="-122"/>
              </a:rPr>
              <a:t>，具体办法由国务院有关主管部门或者机构制定。</a:t>
            </a:r>
            <a:endParaRPr lang="en-US" altLang="zh-CN" sz="2400" dirty="0">
              <a:solidFill>
                <a:srgbClr val="333333"/>
              </a:solidFill>
              <a:latin typeface="楷体" panose="02010609060101010101" pitchFamily="49" charset="-122"/>
              <a:ea typeface="楷体" panose="02010609060101010101" pitchFamily="49" charset="-122"/>
            </a:endParaRPr>
          </a:p>
          <a:p>
            <a:r>
              <a:rPr lang="zh-CN" altLang="en-US" sz="2400" dirty="0">
                <a:solidFill>
                  <a:srgbClr val="333333"/>
                </a:solidFill>
                <a:latin typeface="楷体" panose="02010609060101010101" pitchFamily="49" charset="-122"/>
                <a:ea typeface="楷体" panose="02010609060101010101" pitchFamily="49" charset="-122"/>
              </a:rPr>
              <a:t>彭錞：</a:t>
            </a:r>
            <a:r>
              <a:rPr lang="en-US" altLang="zh-CN" sz="2400" dirty="0">
                <a:solidFill>
                  <a:srgbClr val="333333"/>
                </a:solidFill>
                <a:latin typeface="楷体" panose="02010609060101010101" pitchFamily="49" charset="-122"/>
                <a:ea typeface="楷体" panose="02010609060101010101" pitchFamily="49" charset="-122"/>
              </a:rPr>
              <a:t>《</a:t>
            </a:r>
            <a:r>
              <a:rPr lang="zh-CN" altLang="en-US" sz="2400" dirty="0">
                <a:solidFill>
                  <a:srgbClr val="333333"/>
                </a:solidFill>
                <a:latin typeface="楷体" panose="02010609060101010101" pitchFamily="49" charset="-122"/>
                <a:ea typeface="楷体" panose="02010609060101010101" pitchFamily="49" charset="-122"/>
                <a:hlinkClick r:id="rId2" action="ppaction://hlinkfile"/>
              </a:rPr>
              <a:t>公共企事业单位信息公开的立法定位与制度选择</a:t>
            </a:r>
            <a:r>
              <a:rPr lang="en-US" altLang="zh-CN" sz="2400" dirty="0">
                <a:solidFill>
                  <a:srgbClr val="333333"/>
                </a:solidFill>
                <a:latin typeface="楷体" panose="02010609060101010101" pitchFamily="49" charset="-122"/>
                <a:ea typeface="楷体" panose="02010609060101010101" pitchFamily="49" charset="-122"/>
              </a:rPr>
              <a:t>》</a:t>
            </a:r>
            <a:r>
              <a:rPr lang="zh-CN" altLang="en-US" sz="2400" dirty="0">
                <a:solidFill>
                  <a:srgbClr val="333333"/>
                </a:solidFill>
                <a:latin typeface="楷体" panose="02010609060101010101" pitchFamily="49" charset="-122"/>
                <a:ea typeface="楷体" panose="02010609060101010101" pitchFamily="49" charset="-122"/>
              </a:rPr>
              <a:t>，</a:t>
            </a:r>
            <a:r>
              <a:rPr lang="en-US" altLang="zh-CN" sz="2400" dirty="0">
                <a:solidFill>
                  <a:srgbClr val="333333"/>
                </a:solidFill>
                <a:latin typeface="楷体" panose="02010609060101010101" pitchFamily="49" charset="-122"/>
                <a:ea typeface="楷体" panose="02010609060101010101" pitchFamily="49" charset="-122"/>
              </a:rPr>
              <a:t>《</a:t>
            </a:r>
            <a:r>
              <a:rPr lang="zh-CN" altLang="en-US" sz="2400" dirty="0">
                <a:solidFill>
                  <a:srgbClr val="333333"/>
                </a:solidFill>
                <a:latin typeface="楷体" panose="02010609060101010101" pitchFamily="49" charset="-122"/>
                <a:ea typeface="楷体" panose="02010609060101010101" pitchFamily="49" charset="-122"/>
              </a:rPr>
              <a:t>环球法律评论</a:t>
            </a:r>
            <a:r>
              <a:rPr lang="en-US" altLang="zh-CN" sz="2400" dirty="0">
                <a:solidFill>
                  <a:srgbClr val="333333"/>
                </a:solidFill>
                <a:latin typeface="楷体" panose="02010609060101010101" pitchFamily="49" charset="-122"/>
                <a:ea typeface="楷体" panose="02010609060101010101" pitchFamily="49" charset="-122"/>
              </a:rPr>
              <a:t>》2019</a:t>
            </a:r>
            <a:r>
              <a:rPr lang="zh-CN" altLang="en-US" sz="2400" dirty="0">
                <a:solidFill>
                  <a:srgbClr val="333333"/>
                </a:solidFill>
                <a:latin typeface="楷体" panose="02010609060101010101" pitchFamily="49" charset="-122"/>
                <a:ea typeface="楷体" panose="02010609060101010101" pitchFamily="49" charset="-122"/>
              </a:rPr>
              <a:t>年第</a:t>
            </a:r>
            <a:r>
              <a:rPr lang="en-US" altLang="zh-CN" sz="2400" dirty="0">
                <a:solidFill>
                  <a:srgbClr val="333333"/>
                </a:solidFill>
                <a:latin typeface="楷体" panose="02010609060101010101" pitchFamily="49" charset="-122"/>
                <a:ea typeface="楷体" panose="02010609060101010101" pitchFamily="49" charset="-122"/>
              </a:rPr>
              <a:t>4</a:t>
            </a:r>
            <a:r>
              <a:rPr lang="zh-CN" altLang="en-US" sz="2400" dirty="0">
                <a:solidFill>
                  <a:srgbClr val="333333"/>
                </a:solidFill>
                <a:latin typeface="楷体" panose="02010609060101010101" pitchFamily="49" charset="-122"/>
                <a:ea typeface="楷体" panose="02010609060101010101" pitchFamily="49" charset="-122"/>
              </a:rPr>
              <a:t>期。</a:t>
            </a:r>
          </a:p>
          <a:p>
            <a:endParaRPr lang="zh-CN" altLang="en-US" sz="2400" dirty="0">
              <a:latin typeface="楷体" panose="02010609060101010101" pitchFamily="49" charset="-122"/>
              <a:ea typeface="楷体" panose="02010609060101010101" pitchFamily="49" charset="-122"/>
            </a:endParaRPr>
          </a:p>
        </p:txBody>
      </p:sp>
      <p:sp>
        <p:nvSpPr>
          <p:cNvPr id="1085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468313" y="2276475"/>
            <a:ext cx="8280400" cy="3743325"/>
          </a:xfrm>
          <a:ln/>
        </p:spPr>
        <p:txBody>
          <a:bodyPr vert="horz" wrap="square" lIns="91440" tIns="45720" rIns="91440" bIns="45720" anchor="t" anchorCtr="0"/>
          <a:lstStyle/>
          <a:p>
            <a:r>
              <a:rPr lang="zh-CN" altLang="en-US" sz="1800" b="1" dirty="0">
                <a:latin typeface="楷体" panose="02010609060101010101" pitchFamily="49" charset="-122"/>
                <a:ea typeface="楷体" panose="02010609060101010101" pitchFamily="49" charset="-122"/>
              </a:rPr>
              <a:t>（二）</a:t>
            </a:r>
            <a:r>
              <a:rPr lang="zh-CN" altLang="zh-CN" sz="1800" b="1" dirty="0">
                <a:latin typeface="楷体" panose="02010609060101010101" pitchFamily="49" charset="-122"/>
                <a:ea typeface="楷体" panose="02010609060101010101" pitchFamily="49" charset="-122"/>
              </a:rPr>
              <a:t>行政决定程序与制定行政规范程序</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根据行政活动所调整事项的性质，可将其分为行政决定程序与制定行政规范的程序。</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包括行政许可、行政处罚等形式在内的行政决定，作为行政主体针对具体事件行使行政权，对外直接发生法律效果的行为。行政决定程序要裁断个案中的事实，查明行政相对人在何时何地，何种情景，何种动机下作了什么。在行政决定中，行政主体既是当事人，又是裁断者，此行为一定意义上具有“准司法”的性质。行政决定程序违法，会直接导致行政相对人的程序权利受到侵害。因此需要汲取司法裁判的某些优点，使得行政决定程序更为公正，以保障个案决定中行政相对人的合法权益。</a:t>
            </a:r>
          </a:p>
          <a:p>
            <a:r>
              <a:rPr lang="zh-CN" altLang="zh-CN" sz="1800" dirty="0">
                <a:latin typeface="楷体" panose="02010609060101010101" pitchFamily="49" charset="-122"/>
                <a:ea typeface="楷体" panose="02010609060101010101" pitchFamily="49" charset="-122"/>
              </a:rPr>
              <a:t>制定行政规范的程序包括制定行政法规、规章，颁布行政规定的程序。制定行政规范，是制定针对不特定人，能反复适用、普遍适用的规则。此活动一定意义上具有“准立法”的性质。对于制定行政规范的程序而言，关键在于设计保障利害关系人参与规范制定的程序，保障不同利益的表达，保障规则制定的过程民主性和内容的实质合理性。</a:t>
            </a: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6739" name="内容占位符 2"/>
          <p:cNvSpPr>
            <a:spLocks noGrp="1"/>
          </p:cNvSpPr>
          <p:nvPr>
            <p:ph idx="1"/>
          </p:nvPr>
        </p:nvSpPr>
        <p:spPr>
          <a:ln/>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（四）政府信息公开的方式与程序</a:t>
            </a: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主动公开：</a:t>
            </a:r>
            <a:r>
              <a:rPr lang="zh-CN" altLang="en-US" sz="2400" dirty="0">
                <a:solidFill>
                  <a:srgbClr val="333333"/>
                </a:solidFill>
                <a:latin typeface="楷体" panose="02010609060101010101" pitchFamily="49" charset="-122"/>
                <a:ea typeface="楷体" panose="02010609060101010101" pitchFamily="49" charset="-122"/>
              </a:rPr>
              <a:t>政府公报、政府网站或者其他互联网政务媒体、新闻发布会以及报刊、广播、电视等途径；</a:t>
            </a:r>
            <a:r>
              <a:rPr lang="en-US" altLang="zh-CN" sz="2400" dirty="0">
                <a:solidFill>
                  <a:srgbClr val="333333"/>
                </a:solidFill>
                <a:latin typeface="楷体" panose="02010609060101010101" pitchFamily="49" charset="-122"/>
                <a:ea typeface="楷体" panose="02010609060101010101" pitchFamily="49" charset="-122"/>
              </a:rPr>
              <a:t>20</a:t>
            </a:r>
            <a:r>
              <a:rPr lang="zh-CN" altLang="en-US" sz="2400" dirty="0">
                <a:solidFill>
                  <a:srgbClr val="333333"/>
                </a:solidFill>
                <a:latin typeface="楷体" panose="02010609060101010101" pitchFamily="49" charset="-122"/>
                <a:ea typeface="楷体" panose="02010609060101010101" pitchFamily="49" charset="-122"/>
              </a:rPr>
              <a:t>个工作日的期限</a:t>
            </a:r>
            <a:endParaRPr lang="zh-CN" altLang="en-US"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7763" name="内容占位符 2"/>
          <p:cNvSpPr>
            <a:spLocks noGrp="1"/>
          </p:cNvSpPr>
          <p:nvPr>
            <p:ph idx="1"/>
          </p:nvPr>
        </p:nvSpPr>
        <p:spPr>
          <a:ln/>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具体而言，第二十三条 行政机关应当建立健全政府信息发布机制，将主动公开的政府信息通过政府公报、政府网站或者其他互联网政务媒体、新闻发布会以及报刊、广播、电视等途径予以公开。</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8787" name="内容占位符 2"/>
          <p:cNvSpPr>
            <a:spLocks noGrp="1"/>
          </p:cNvSpPr>
          <p:nvPr>
            <p:ph idx="1"/>
          </p:nvPr>
        </p:nvSpPr>
        <p:spPr>
          <a:ln/>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第二十四条 各级人民政府应当加强依托政府门户网站公开政府信息的工作，利用统一的政府信息公开平台集中发布主动公开的政府信息。政府信息公开平台应当具备信息检索、查阅、下载等功能。</a:t>
            </a:r>
          </a:p>
          <a:p>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9811" name="内容占位符 2"/>
          <p:cNvSpPr>
            <a:spLocks noGrp="1"/>
          </p:cNvSpPr>
          <p:nvPr>
            <p:ph idx="1"/>
          </p:nvPr>
        </p:nvSpPr>
        <p:spPr>
          <a:xfrm>
            <a:off x="863600" y="2349500"/>
            <a:ext cx="7021513" cy="3670300"/>
          </a:xfrm>
          <a:ln/>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第二十五条 各级人民政府应当在国家档案馆、公共图书馆、政务服务场所设置政府信息查阅场所，并配备相应的设施、设备，为公民、法人和其他组织获取政府信息提供便利。</a:t>
            </a:r>
          </a:p>
          <a:p>
            <a:r>
              <a:rPr lang="zh-CN" altLang="en-US" sz="2400" dirty="0">
                <a:latin typeface="楷体" panose="02010609060101010101" pitchFamily="49" charset="-122"/>
                <a:ea typeface="楷体" panose="02010609060101010101" pitchFamily="49" charset="-122"/>
              </a:rPr>
              <a:t>行政机关可以根据需要设立公共查阅室、资料索取点、信息公告栏、电子信息屏等场所、设施，公开政府信息。</a:t>
            </a:r>
          </a:p>
          <a:p>
            <a:r>
              <a:rPr lang="zh-CN" altLang="en-US" sz="2400" dirty="0">
                <a:latin typeface="楷体" panose="02010609060101010101" pitchFamily="49" charset="-122"/>
                <a:ea typeface="楷体" panose="02010609060101010101" pitchFamily="49" charset="-122"/>
              </a:rPr>
              <a:t>行政机关应当及时向国家档案馆、公共图书馆提供主动公开的政府信息。</a:t>
            </a:r>
          </a:p>
          <a:p>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0835" name="内容占位符 2"/>
          <p:cNvSpPr>
            <a:spLocks noGrp="1"/>
          </p:cNvSpPr>
          <p:nvPr>
            <p:ph idx="1"/>
          </p:nvPr>
        </p:nvSpPr>
        <p:spPr>
          <a:ln/>
        </p:spPr>
        <p:txBody>
          <a:bodyPr vert="horz" wrap="square" lIns="91440" tIns="45720" rIns="91440" bIns="45720" anchor="t" anchorCtr="0"/>
          <a:lstStyle/>
          <a:p>
            <a:r>
              <a:rPr lang="zh-CN" altLang="en-US" dirty="0">
                <a:latin typeface="楷体" panose="02010609060101010101" pitchFamily="49" charset="-122"/>
                <a:ea typeface="楷体" panose="02010609060101010101" pitchFamily="49" charset="-122"/>
              </a:rPr>
              <a:t>第二十六条 属于主动公开范围的政府信息，应当自该政府信息形成或者变更之日起</a:t>
            </a:r>
            <a:r>
              <a:rPr lang="en-US" altLang="zh-CN" dirty="0">
                <a:solidFill>
                  <a:srgbClr val="FF0000"/>
                </a:solidFill>
                <a:latin typeface="楷体" panose="02010609060101010101" pitchFamily="49" charset="-122"/>
                <a:ea typeface="楷体" panose="02010609060101010101" pitchFamily="49" charset="-122"/>
              </a:rPr>
              <a:t>20</a:t>
            </a:r>
            <a:r>
              <a:rPr lang="zh-CN" altLang="en-US" dirty="0">
                <a:latin typeface="楷体" panose="02010609060101010101" pitchFamily="49" charset="-122"/>
                <a:ea typeface="楷体" panose="02010609060101010101" pitchFamily="49" charset="-122"/>
              </a:rPr>
              <a:t>个工作日内及时公开。法律、法规对政府信息公开的期限另有规定的，从其规定。</a:t>
            </a:r>
          </a:p>
          <a:p>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1859" name="内容占位符 2"/>
          <p:cNvSpPr>
            <a:spLocks noGrp="1"/>
          </p:cNvSpPr>
          <p:nvPr>
            <p:ph idx="1"/>
          </p:nvPr>
        </p:nvSpPr>
        <p:spPr>
          <a:ln/>
        </p:spPr>
        <p:txBody>
          <a:bodyPr vert="horz" wrap="square" lIns="91440" tIns="45720" rIns="91440" bIns="45720" anchor="t" anchorCtr="0"/>
          <a:lstStyle/>
          <a:p>
            <a:r>
              <a:rPr lang="en-US" altLang="zh-CN" dirty="0">
                <a:solidFill>
                  <a:srgbClr val="333333"/>
                </a:solidFill>
                <a:latin typeface="楷体" panose="02010609060101010101" pitchFamily="49" charset="-122"/>
                <a:ea typeface="楷体" panose="02010609060101010101" pitchFamily="49" charset="-122"/>
              </a:rPr>
              <a:t>2.</a:t>
            </a:r>
            <a:r>
              <a:rPr lang="zh-CN" altLang="en-US" dirty="0">
                <a:solidFill>
                  <a:srgbClr val="333333"/>
                </a:solidFill>
                <a:latin typeface="楷体" panose="02010609060101010101" pitchFamily="49" charset="-122"/>
                <a:ea typeface="楷体" panose="02010609060101010101" pitchFamily="49" charset="-122"/>
              </a:rPr>
              <a:t>依申请公开：申请（书面或口头）</a:t>
            </a:r>
            <a:r>
              <a:rPr lang="en-US" altLang="zh-CN" dirty="0">
                <a:solidFill>
                  <a:srgbClr val="333333"/>
                </a:solidFill>
                <a:latin typeface="楷体" panose="02010609060101010101" pitchFamily="49" charset="-122"/>
                <a:ea typeface="楷体" panose="02010609060101010101" pitchFamily="49" charset="-122"/>
              </a:rPr>
              <a:t>——</a:t>
            </a:r>
            <a:r>
              <a:rPr lang="zh-CN" altLang="en-US" dirty="0">
                <a:solidFill>
                  <a:srgbClr val="333333"/>
                </a:solidFill>
                <a:latin typeface="楷体" panose="02010609060101010101" pitchFamily="49" charset="-122"/>
                <a:ea typeface="楷体" panose="02010609060101010101" pitchFamily="49" charset="-122"/>
              </a:rPr>
              <a:t>如果申请内容不明确，指导和释明、一次性告知补正</a:t>
            </a:r>
            <a:r>
              <a:rPr lang="en-US" altLang="zh-CN" dirty="0">
                <a:solidFill>
                  <a:srgbClr val="333333"/>
                </a:solidFill>
                <a:latin typeface="楷体" panose="02010609060101010101" pitchFamily="49" charset="-122"/>
                <a:ea typeface="楷体" panose="02010609060101010101" pitchFamily="49" charset="-122"/>
              </a:rPr>
              <a:t>——</a:t>
            </a:r>
            <a:r>
              <a:rPr lang="zh-CN" altLang="en-US" dirty="0">
                <a:solidFill>
                  <a:srgbClr val="333333"/>
                </a:solidFill>
                <a:latin typeface="楷体" panose="02010609060101010101" pitchFamily="49" charset="-122"/>
                <a:ea typeface="楷体" panose="02010609060101010101" pitchFamily="49" charset="-122"/>
              </a:rPr>
              <a:t>如果会损害第三方合法权益，书面征求第三方意见</a:t>
            </a:r>
            <a:r>
              <a:rPr lang="en-US" altLang="zh-CN" dirty="0">
                <a:solidFill>
                  <a:srgbClr val="333333"/>
                </a:solidFill>
                <a:latin typeface="楷体" panose="02010609060101010101" pitchFamily="49" charset="-122"/>
                <a:ea typeface="楷体" panose="02010609060101010101" pitchFamily="49" charset="-122"/>
              </a:rPr>
              <a:t>——</a:t>
            </a:r>
            <a:r>
              <a:rPr lang="zh-CN" altLang="en-US" dirty="0">
                <a:solidFill>
                  <a:srgbClr val="333333"/>
                </a:solidFill>
                <a:latin typeface="楷体" panose="02010609060101010101" pitchFamily="49" charset="-122"/>
                <a:ea typeface="楷体" panose="02010609060101010101" pitchFamily="49" charset="-122"/>
              </a:rPr>
              <a:t>答复（当场或</a:t>
            </a:r>
            <a:r>
              <a:rPr lang="en-US" altLang="zh-CN" dirty="0">
                <a:solidFill>
                  <a:srgbClr val="333333"/>
                </a:solidFill>
                <a:latin typeface="楷体" panose="02010609060101010101" pitchFamily="49" charset="-122"/>
                <a:ea typeface="楷体" panose="02010609060101010101" pitchFamily="49" charset="-122"/>
              </a:rPr>
              <a:t>20</a:t>
            </a:r>
            <a:r>
              <a:rPr lang="zh-CN" altLang="en-US" dirty="0">
                <a:solidFill>
                  <a:srgbClr val="333333"/>
                </a:solidFill>
                <a:latin typeface="楷体" panose="02010609060101010101" pitchFamily="49" charset="-122"/>
                <a:ea typeface="楷体" panose="02010609060101010101" pitchFamily="49" charset="-122"/>
              </a:rPr>
              <a:t>个工作日内）</a:t>
            </a:r>
            <a:r>
              <a:rPr lang="en-US" altLang="zh-CN" dirty="0">
                <a:solidFill>
                  <a:srgbClr val="333333"/>
                </a:solidFill>
                <a:latin typeface="楷体" panose="02010609060101010101" pitchFamily="49" charset="-122"/>
                <a:ea typeface="楷体" panose="02010609060101010101" pitchFamily="49" charset="-122"/>
              </a:rPr>
              <a:t>——</a:t>
            </a:r>
            <a:r>
              <a:rPr lang="zh-CN" altLang="en-US" dirty="0">
                <a:solidFill>
                  <a:srgbClr val="333333"/>
                </a:solidFill>
                <a:latin typeface="楷体" panose="02010609060101010101" pitchFamily="49" charset="-122"/>
                <a:ea typeface="楷体" panose="02010609060101010101" pitchFamily="49" charset="-122"/>
              </a:rPr>
              <a:t>信息提供</a:t>
            </a:r>
          </a:p>
          <a:p>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77500" lnSpcReduction="2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具体而言</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申请</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第二十九条第一款 公民、法人或者其他组织申请获取政府信息的，应当向行政机关的政府信息公开工作机构提出，并采用包括信件、数据电文在内的书面形式；采用书面形式确有困难的，申请人可以口头提出，由受理该申请的政府信息公开工作机构代为填写政府信息公开申请。</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85000" lnSpcReduction="2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一次性告知补正</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第三十条 政府信息公开申请内容不明确的，行政机关应当给予指导和释明，并自收到申请之日起</a:t>
            </a:r>
            <a:r>
              <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7</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个工作日内一次性告知申请人作出补正，说明需要补正的事项和合理的补正期限。答复期限自行政机关收到补正的申请之日起计算。申请人无正当理由逾期不补正的，视为放弃申请，行政机关不再处理该政府信息公开申请。</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70000" lnSpcReduction="2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特定情形下征求第三方意见</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第三十二条 依申请公开的政府信息公开会损害第三方合法权益的，行政机关应当书面征求第三方的意见。第三方应当自收到征求意见书之日起</a:t>
            </a:r>
            <a:r>
              <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15</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个工作日内提出意见。第三方逾期未提出意见的，由行政机关依照本条例的规定决定是否公开。第三方不同意公开且有合理理由的，行政机关不予公开。行政机关认为不公开可能对公共利益造成重大影响的，可以决定予以公开，并将决定公开的政府信息内容和理由书面告知第三方。</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70000" lnSpcReduction="2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答复</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第三十三条 行政机关收到政府信息公开申请，能够当场答复的，应当当场予以答复。</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行政机关不能当场答复的，应当自收到申请之日起</a:t>
            </a:r>
            <a:r>
              <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20</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个工作日内予以答复；需要延长答复期限的，应当经政府信息公开工作机构负责人同意并告知申请人，延长的期限最长不得超过</a:t>
            </a:r>
            <a:r>
              <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20</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个工作日。</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行政机关征求第三方和其他机关意见所需时间不计算在前款规定的期限内。</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a:xfrm>
            <a:off x="468313" y="2133600"/>
            <a:ext cx="8135937" cy="38862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（三）</a:t>
            </a:r>
            <a:r>
              <a:rPr lang="zh-CN" altLang="zh-CN" sz="2400" b="1" dirty="0">
                <a:latin typeface="楷体" panose="02010609060101010101" pitchFamily="49" charset="-122"/>
                <a:ea typeface="楷体" panose="02010609060101010101" pitchFamily="49" charset="-122"/>
              </a:rPr>
              <a:t>羁束性程序与裁量性程序</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以行政主体遵守行政程序是否具有一定的自由选择权为标准，可将行政程序划分为羁束性程序与裁量性程序。羁束性程序是行政主体在开展行政活动时必须遵守的程序，不得增加或减少行政活动的方式、步骤和时限。</a:t>
            </a:r>
          </a:p>
          <a:p>
            <a:r>
              <a:rPr lang="zh-CN" altLang="zh-CN" sz="2400" dirty="0">
                <a:latin typeface="楷体" panose="02010609060101010101" pitchFamily="49" charset="-122"/>
                <a:ea typeface="楷体" panose="02010609060101010101" pitchFamily="49" charset="-122"/>
              </a:rPr>
              <a:t>裁量性程序是行政主体在实施行政活动时，法律规定了可供选择的余地，由行政主体根据具体情况裁量决定使用何种程序。</a:t>
            </a:r>
            <a:endParaRPr lang="zh-CN" altLang="en-US" sz="2400" dirty="0">
              <a:latin typeface="楷体" panose="02010609060101010101" pitchFamily="49" charset="-122"/>
              <a:ea typeface="楷体" panose="02010609060101010101" pitchFamily="49" charset="-122"/>
            </a:endParaRPr>
          </a:p>
        </p:txBody>
      </p:sp>
      <p:sp>
        <p:nvSpPr>
          <p:cNvPr id="204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6979" name="内容占位符 2"/>
          <p:cNvSpPr>
            <a:spLocks noGrp="1"/>
          </p:cNvSpPr>
          <p:nvPr>
            <p:ph idx="1"/>
          </p:nvPr>
        </p:nvSpPr>
        <p:spPr>
          <a:xfrm>
            <a:off x="468313" y="2133600"/>
            <a:ext cx="8351837" cy="3886200"/>
          </a:xfrm>
          <a:ln/>
        </p:spPr>
        <p:txBody>
          <a:bodyPr vert="horz" wrap="square" lIns="91440" tIns="45720" rIns="91440" bIns="45720" anchor="t" anchorCtr="0"/>
          <a:lstStyle/>
          <a:p>
            <a:r>
              <a:rPr lang="zh-CN" altLang="en-US" sz="1600" dirty="0">
                <a:latin typeface="楷体" panose="02010609060101010101" pitchFamily="49" charset="-122"/>
                <a:ea typeface="楷体" panose="02010609060101010101" pitchFamily="49" charset="-122"/>
              </a:rPr>
              <a:t>第三十六条 对政府信息公开申请，行政机关根据下列情况分别作出答复：</a:t>
            </a:r>
          </a:p>
          <a:p>
            <a:r>
              <a:rPr lang="zh-CN" altLang="en-US" sz="1600" dirty="0">
                <a:latin typeface="楷体" panose="02010609060101010101" pitchFamily="49" charset="-122"/>
                <a:ea typeface="楷体" panose="02010609060101010101" pitchFamily="49" charset="-122"/>
              </a:rPr>
              <a:t>（一）所申请公开信息已经主动公开的，告知申请人获取该政府信息的方式、途径；</a:t>
            </a:r>
          </a:p>
          <a:p>
            <a:r>
              <a:rPr lang="zh-CN" altLang="en-US" sz="1600" dirty="0">
                <a:latin typeface="楷体" panose="02010609060101010101" pitchFamily="49" charset="-122"/>
                <a:ea typeface="楷体" panose="02010609060101010101" pitchFamily="49" charset="-122"/>
              </a:rPr>
              <a:t>（二）所申请公开信息可以公开的，向申请人提供该政府信息，或者告知申请人获取该政府信息的方式、途径和时间；</a:t>
            </a:r>
          </a:p>
          <a:p>
            <a:r>
              <a:rPr lang="zh-CN" altLang="en-US" sz="1600" dirty="0">
                <a:latin typeface="楷体" panose="02010609060101010101" pitchFamily="49" charset="-122"/>
                <a:ea typeface="楷体" panose="02010609060101010101" pitchFamily="49" charset="-122"/>
              </a:rPr>
              <a:t>（三）行政机关依据本条例的规定决定不予公开的，告知申请人不予公开并说明理由；</a:t>
            </a:r>
          </a:p>
          <a:p>
            <a:r>
              <a:rPr lang="zh-CN" altLang="en-US" sz="1600" dirty="0">
                <a:latin typeface="楷体" panose="02010609060101010101" pitchFamily="49" charset="-122"/>
                <a:ea typeface="楷体" panose="02010609060101010101" pitchFamily="49" charset="-122"/>
              </a:rPr>
              <a:t>（四）经检索没有所申请公开信息的，告知申请人该政府信息不存在；</a:t>
            </a:r>
          </a:p>
          <a:p>
            <a:r>
              <a:rPr lang="zh-CN" altLang="en-US" sz="1600" dirty="0">
                <a:latin typeface="楷体" panose="02010609060101010101" pitchFamily="49" charset="-122"/>
                <a:ea typeface="楷体" panose="02010609060101010101" pitchFamily="49" charset="-122"/>
              </a:rPr>
              <a:t>（五）所申请公开信息不属于本行政机关负责公开的，告知申请人并说明理由；能够确定负责公开该政府信息的行政机关的，告知申请人该行政机关的名称、联系方式；</a:t>
            </a:r>
          </a:p>
          <a:p>
            <a:r>
              <a:rPr lang="zh-CN" altLang="en-US" sz="1600" dirty="0">
                <a:latin typeface="楷体" panose="02010609060101010101" pitchFamily="49" charset="-122"/>
                <a:ea typeface="楷体" panose="02010609060101010101" pitchFamily="49" charset="-122"/>
              </a:rPr>
              <a:t>（六）行政机关已就申请人提出的政府信息公开申请作出答复、申请人重复申请公开相同政府信息的，告知申请人不予重复处理；</a:t>
            </a:r>
          </a:p>
          <a:p>
            <a:r>
              <a:rPr lang="zh-CN" altLang="en-US" sz="1600" dirty="0">
                <a:latin typeface="楷体" panose="02010609060101010101" pitchFamily="49" charset="-122"/>
                <a:ea typeface="楷体" panose="02010609060101010101" pitchFamily="49" charset="-122"/>
              </a:rPr>
              <a:t>（七）所申请公开信息属于工商、不动产登记资料等信息，有关法律、行政法规对信息的获取有特别规定的，告知申请人依照有关法律、行政法规的规定办理。</a:t>
            </a:r>
          </a:p>
          <a:p>
            <a:endParaRPr lang="zh-CN" altLang="en-US" sz="1600" dirty="0">
              <a:latin typeface="楷体" panose="02010609060101010101" pitchFamily="49" charset="-122"/>
              <a:ea typeface="楷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85000" lnSpcReduction="2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信息提供</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第四十条 行政机关依申请公开政府信息，应当根据申请人的要求及行政机关保存政府信息的实际情况，确定提供政府信息的具体形式；按照申请人要求的形式提供政府信息，可能危及政府信息载体安全或者公开成本过高的，可以通过电子数据以及其他适当形式提供，或者安排申请人查阅、抄录相关政府信息。</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92500" lnSpcReduction="1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（五）政府信息公开的监督与救济</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监督</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第九条 公民、法人和其他组织有权对行政机关的政府信息公开工作进行监督，并提出批评和建议。</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政府信息公开条例</a:t>
            </a:r>
            <a:r>
              <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第五章专章规定了监督和保障</a:t>
            </a:r>
            <a:endParaRPr kumimoji="0" lang="en-US" altLang="zh-CN"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3200" b="1"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30051" name="内容占位符 2"/>
          <p:cNvSpPr>
            <a:spLocks noGrp="1"/>
          </p:cNvSpPr>
          <p:nvPr>
            <p:ph idx="1"/>
          </p:nvPr>
        </p:nvSpPr>
        <p:spPr>
          <a:ln/>
        </p:spPr>
        <p:txBody>
          <a:bodyPr vert="horz" wrap="square" lIns="91440" tIns="45720" rIns="91440" bIns="45720" anchor="t" anchorCtr="0"/>
          <a:lstStyle/>
          <a:p>
            <a:r>
              <a:rPr lang="zh-CN" altLang="en-US" dirty="0">
                <a:latin typeface="楷体" panose="02010609060101010101" pitchFamily="49" charset="-122"/>
                <a:ea typeface="楷体" panose="02010609060101010101" pitchFamily="49" charset="-122"/>
              </a:rPr>
              <a:t>第四十六条 各级人民政府应当建立健全政府信息公开工作考核制度、社会评议制度和责任追究制度，定期对政府信息公开工作进行考核、评议。</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62500" lnSpcReduction="2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32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a:t>
            </a:r>
            <a:r>
              <a:rPr kumimoji="0" lang="zh-CN" altLang="en-US" sz="32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政府信息公开条例</a:t>
            </a:r>
            <a:r>
              <a:rPr kumimoji="0" lang="en-US" altLang="zh-CN" sz="32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a:t>
            </a:r>
            <a:r>
              <a:rPr kumimoji="0" lang="zh-CN" altLang="en-US" sz="32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第四十七条</a:t>
            </a:r>
            <a:endParaRPr kumimoji="0" lang="en-US" altLang="zh-CN" sz="32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政府信息公开工作主管部门应当加强对政府信息公开工作的日常指导和监督检查，对行政机关未按照要求开展政府信息公开工作的，予以督促整改或者通报批评；需要对负有责任的领导人员和直接责任人员追究责任的，依法向有权机关提出处理建议。</a:t>
            </a:r>
            <a:endParaRPr kumimoji="0" lang="en-US" altLang="zh-CN" sz="32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cs typeface="+mn-cs"/>
              </a:rPr>
              <a:t> 公民、法人或者其他组织认为行政机关未按照要求主动公开政府信息或者对政府信息公开申请不依法答复处理的，可以向政府信息公开工作主管部门提出。政府信息公开工作主管部门查证属实的，应当予以督促整改或者通报批评</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35171" name="内容占位符 2"/>
          <p:cNvSpPr>
            <a:spLocks noGrp="1"/>
          </p:cNvSpPr>
          <p:nvPr>
            <p:ph idx="1"/>
          </p:nvPr>
        </p:nvSpPr>
        <p:spPr>
          <a:xfrm>
            <a:off x="458788" y="2205038"/>
            <a:ext cx="8361362" cy="3814762"/>
          </a:xfrm>
          <a:ln/>
        </p:spPr>
        <p:txBody>
          <a:bodyPr vert="horz" wrap="square" lIns="91440" tIns="45720" rIns="91440" bIns="45720" anchor="t" anchorCtr="0"/>
          <a:lstStyle/>
          <a:p>
            <a:r>
              <a:rPr lang="en-US" altLang="zh-CN" sz="2400" dirty="0">
                <a:solidFill>
                  <a:srgbClr val="333333"/>
                </a:solidFill>
                <a:latin typeface="楷体" panose="02010609060101010101" pitchFamily="49" charset="-122"/>
                <a:ea typeface="楷体" panose="02010609060101010101" pitchFamily="49" charset="-122"/>
              </a:rPr>
              <a:t>2.</a:t>
            </a:r>
            <a:r>
              <a:rPr lang="zh-CN" altLang="en-US" sz="2400" dirty="0">
                <a:solidFill>
                  <a:srgbClr val="333333"/>
                </a:solidFill>
                <a:latin typeface="楷体" panose="02010609060101010101" pitchFamily="49" charset="-122"/>
                <a:ea typeface="楷体" panose="02010609060101010101" pitchFamily="49" charset="-122"/>
              </a:rPr>
              <a:t>救济</a:t>
            </a:r>
            <a:endParaRPr lang="en-US" altLang="zh-CN" sz="2400" dirty="0">
              <a:solidFill>
                <a:srgbClr val="333333"/>
              </a:solidFill>
              <a:latin typeface="楷体" panose="02010609060101010101" pitchFamily="49" charset="-122"/>
              <a:ea typeface="楷体" panose="02010609060101010101" pitchFamily="49" charset="-122"/>
            </a:endParaRPr>
          </a:p>
          <a:p>
            <a:r>
              <a:rPr lang="zh-CN" altLang="en-US" sz="2400" dirty="0">
                <a:solidFill>
                  <a:srgbClr val="333333"/>
                </a:solidFill>
                <a:latin typeface="楷体" panose="02010609060101010101" pitchFamily="49" charset="-122"/>
                <a:ea typeface="楷体" panose="02010609060101010101" pitchFamily="49" charset="-122"/>
              </a:rPr>
              <a:t>公民、法人或者其他组织认为行政机关在政府信息公开工作中侵犯其合法权益的，可以向上一级行政机关或者政府信息公开工作主管部门投诉、举报，也可以依法申请行政复议或者提起行政诉讼。（</a:t>
            </a:r>
            <a:r>
              <a:rPr lang="en-US" altLang="zh-CN" sz="2400" dirty="0">
                <a:solidFill>
                  <a:srgbClr val="333333"/>
                </a:solidFill>
                <a:latin typeface="楷体" panose="02010609060101010101" pitchFamily="49" charset="-122"/>
                <a:ea typeface="楷体" panose="02010609060101010101" pitchFamily="49" charset="-122"/>
              </a:rPr>
              <a:t>《</a:t>
            </a:r>
            <a:r>
              <a:rPr lang="zh-CN" altLang="en-US" sz="2400" dirty="0">
                <a:solidFill>
                  <a:srgbClr val="333333"/>
                </a:solidFill>
                <a:latin typeface="楷体" panose="02010609060101010101" pitchFamily="49" charset="-122"/>
                <a:ea typeface="楷体" panose="02010609060101010101" pitchFamily="49" charset="-122"/>
              </a:rPr>
              <a:t>政府信息公开条例</a:t>
            </a:r>
            <a:r>
              <a:rPr lang="en-US" altLang="zh-CN" sz="2400" dirty="0">
                <a:solidFill>
                  <a:srgbClr val="333333"/>
                </a:solidFill>
                <a:latin typeface="楷体" panose="02010609060101010101" pitchFamily="49" charset="-122"/>
                <a:ea typeface="楷体" panose="02010609060101010101" pitchFamily="49" charset="-122"/>
              </a:rPr>
              <a:t>》</a:t>
            </a:r>
            <a:r>
              <a:rPr lang="zh-CN" altLang="en-US" sz="2400" dirty="0">
                <a:solidFill>
                  <a:srgbClr val="333333"/>
                </a:solidFill>
                <a:latin typeface="楷体" panose="02010609060101010101" pitchFamily="49" charset="-122"/>
                <a:ea typeface="楷体" panose="02010609060101010101" pitchFamily="49" charset="-122"/>
              </a:rPr>
              <a:t>第五十一条）</a:t>
            </a:r>
            <a:endParaRPr lang="en-US" altLang="zh-CN" sz="2400" dirty="0">
              <a:solidFill>
                <a:srgbClr val="333333"/>
              </a:solidFill>
              <a:latin typeface="楷体" panose="02010609060101010101" pitchFamily="49" charset="-122"/>
              <a:ea typeface="楷体" panose="02010609060101010101" pitchFamily="49" charset="-122"/>
            </a:endParaRPr>
          </a:p>
          <a:p>
            <a:r>
              <a:rPr lang="zh-CN" altLang="zh-CN" sz="2400" dirty="0">
                <a:latin typeface="华文楷体" panose="02010600040101010101" pitchFamily="2" charset="-122"/>
                <a:ea typeface="华文楷体" panose="02010600040101010101" pitchFamily="2" charset="-122"/>
              </a:rPr>
              <a:t>《行政诉讼法》第</a:t>
            </a:r>
            <a:r>
              <a:rPr lang="en-US" altLang="zh-CN" sz="2400" dirty="0">
                <a:latin typeface="华文楷体" panose="02010600040101010101" pitchFamily="2" charset="-122"/>
                <a:ea typeface="华文楷体" panose="02010600040101010101" pitchFamily="2" charset="-122"/>
              </a:rPr>
              <a:t>12</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2</a:t>
            </a:r>
            <a:r>
              <a:rPr lang="zh-CN" altLang="zh-CN" sz="2400" dirty="0">
                <a:latin typeface="华文楷体" panose="02010600040101010101" pitchFamily="2" charset="-122"/>
                <a:ea typeface="华文楷体" panose="02010600040101010101" pitchFamily="2" charset="-122"/>
              </a:rPr>
              <a:t>款规定“除前款规定外，人民法院受理法律、法规规定可以提起诉讼的其他行政案件。”</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82</a:t>
            </a:r>
            <a:r>
              <a:rPr lang="zh-CN" altLang="en-US" sz="2400" dirty="0">
                <a:latin typeface="华文楷体" panose="02010600040101010101" pitchFamily="2" charset="-122"/>
                <a:ea typeface="华文楷体" panose="02010600040101010101" pitchFamily="2" charset="-122"/>
              </a:rPr>
              <a:t>条规定，人民法院审理下列第一审行政案件，认为事实清楚、权利义务关系明确、争议不大的，可以适用</a:t>
            </a:r>
            <a:r>
              <a:rPr lang="zh-CN" altLang="en-US" sz="2400" b="1" dirty="0">
                <a:latin typeface="华文楷体" panose="02010600040101010101" pitchFamily="2" charset="-122"/>
                <a:ea typeface="华文楷体" panose="02010600040101010101" pitchFamily="2" charset="-122"/>
              </a:rPr>
              <a:t>简易程序</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（三）属于政府信息公开案件的。</a:t>
            </a:r>
            <a:endParaRPr lang="en-US" altLang="zh-CN" sz="2400" dirty="0">
              <a:latin typeface="华文楷体" panose="02010600040101010101" pitchFamily="2" charset="-122"/>
              <a:ea typeface="华文楷体" panose="02010600040101010101" pitchFamily="2" charset="-122"/>
            </a:endParaRPr>
          </a:p>
          <a:p>
            <a:endParaRPr lang="zh-CN" altLang="en-US" sz="2400" dirty="0">
              <a:solidFill>
                <a:srgbClr val="333333"/>
              </a:solidFill>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pic>
        <p:nvPicPr>
          <p:cNvPr id="135172" name="Picture 5" descr="C:\Users\lenovo\Desktop\51BDnmcW8cL._SX357_BO1,204,203,200_.jpg"/>
          <p:cNvPicPr>
            <a:picLocks noChangeAspect="1"/>
          </p:cNvPicPr>
          <p:nvPr/>
        </p:nvPicPr>
        <p:blipFill>
          <a:blip r:embed="rId2"/>
          <a:stretch>
            <a:fillRect/>
          </a:stretch>
        </p:blipFill>
        <p:spPr>
          <a:xfrm>
            <a:off x="6992938" y="214313"/>
            <a:ext cx="1692275" cy="2351087"/>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内容占位符 2"/>
          <p:cNvSpPr>
            <a:spLocks noGrp="1"/>
          </p:cNvSpPr>
          <p:nvPr>
            <p:ph idx="1"/>
          </p:nvPr>
        </p:nvSpPr>
        <p:spPr>
          <a:xfrm>
            <a:off x="323850" y="2060575"/>
            <a:ext cx="8229600" cy="4525963"/>
          </a:xfrm>
          <a:ln/>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第一条　公民、法人或者其他组织认为下列政府信息公开工作中的具体行政行为侵犯其合法权益，依法提起行政诉讼的，人民法院应当受理：</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（一）向行政机关申请获取政府信息，行政机关拒绝提供或者逾期不予答复的；</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（二）认为行政机关提供的政府信息不符合其在申请中要求的内容或者法律、法规规定的适当形式的；</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（三）认为行政机关主动公开或者依他人申请公开政府信息侵犯其商业秘密、个人隐私的；</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（四）认为行政机关提供的与其自身相关的政府信息记录不准确，要求该行政机关予以更正，该行政机关拒绝更正、逾期不予答复或者不予转送有权机关处理的；</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（五）认为行政机关在政府信息公开工作中的其他具体行政行为侵犯其合法权益的。</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公民、法人或者其他组织认为政府信息公开行政行为侵犯其合法权益造成损害的，可以一并或单独提起行政赔偿诉讼。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38243" name="内容占位符 2"/>
          <p:cNvSpPr>
            <a:spLocks noGrp="1"/>
          </p:cNvSpPr>
          <p:nvPr>
            <p:ph idx="1"/>
          </p:nvPr>
        </p:nvSpPr>
        <p:spPr>
          <a:xfrm>
            <a:off x="539750" y="2128838"/>
            <a:ext cx="7812088" cy="3814762"/>
          </a:xfrm>
          <a:ln/>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第二条　公民、法人或者其他组织对下列行为不服提起行政诉讼的，人民法院不予受理：</a:t>
            </a:r>
            <a:br>
              <a:rPr lang="zh-CN" altLang="en-US" sz="2000" dirty="0">
                <a:latin typeface="楷体" panose="02010609060101010101" pitchFamily="49" charset="-122"/>
                <a:ea typeface="楷体" panose="02010609060101010101" pitchFamily="49" charset="-122"/>
              </a:rPr>
            </a:b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（一）因申请内容不明确，行政机关要求申请人作出更改、补充且对申请人权利义务不产生实际影响的告知行为；</a:t>
            </a:r>
            <a:br>
              <a:rPr lang="zh-CN" altLang="en-US" sz="2000" dirty="0">
                <a:latin typeface="楷体" panose="02010609060101010101" pitchFamily="49" charset="-122"/>
                <a:ea typeface="楷体" panose="02010609060101010101" pitchFamily="49" charset="-122"/>
              </a:rPr>
            </a:b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（二）要求行政机关提供政府公报、报纸、杂志、书籍等公开出版物，行政机关予以拒绝的；</a:t>
            </a:r>
            <a:br>
              <a:rPr lang="zh-CN" altLang="en-US" sz="2000" dirty="0">
                <a:latin typeface="楷体" panose="02010609060101010101" pitchFamily="49" charset="-122"/>
                <a:ea typeface="楷体" panose="02010609060101010101" pitchFamily="49" charset="-122"/>
              </a:rPr>
            </a:b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（三）要求行政机关为其制作、搜集政府信息，或者对若干政府信息进行汇总、分析、加工，行政机关予以拒绝的；</a:t>
            </a:r>
            <a:br>
              <a:rPr lang="zh-CN" altLang="en-US" sz="2000" dirty="0">
                <a:latin typeface="楷体" panose="02010609060101010101" pitchFamily="49" charset="-122"/>
                <a:ea typeface="楷体" panose="02010609060101010101" pitchFamily="49" charset="-122"/>
              </a:rPr>
            </a:b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（四）行政程序中的当事人、利害关系人以政府信息公开名义申请查阅案卷材料，行政机关告知其应当按照相关法律、法规的规定办理的。</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39267" name="内容占位符 2"/>
          <p:cNvSpPr>
            <a:spLocks noGrp="1"/>
          </p:cNvSpPr>
          <p:nvPr>
            <p:ph idx="1"/>
          </p:nvPr>
        </p:nvSpPr>
        <p:spPr>
          <a:ln/>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第三条　公民、法人或者其他组织认为行政机关不依法履行主动公开政府信息义务，直接向人民法院提起诉讼的，应当告知其先向行政机关申请获取相关政府信息。对行政机关的答复或者逾期不予答复不服的，可以向人民法院提起诉讼。</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40291" name="内容占位符 2"/>
          <p:cNvSpPr>
            <a:spLocks noGrp="1"/>
          </p:cNvSpPr>
          <p:nvPr>
            <p:ph idx="1"/>
          </p:nvPr>
        </p:nvSpPr>
        <p:spPr>
          <a:ln/>
        </p:spPr>
        <p:txBody>
          <a:bodyPr vert="horz" wrap="square" lIns="91440" tIns="45720" rIns="91440" bIns="45720" anchor="t" anchorCtr="0"/>
          <a:lstStyle/>
          <a:p>
            <a:r>
              <a:rPr lang="zh-CN" altLang="en-US" b="1" dirty="0">
                <a:latin typeface="楷体" panose="02010609060101010101" pitchFamily="49" charset="-122"/>
                <a:ea typeface="楷体" panose="02010609060101010101" pitchFamily="49" charset="-122"/>
                <a:hlinkClick r:id="rId2" action="ppaction://hlinkfile"/>
              </a:rPr>
              <a:t>李健雄案</a:t>
            </a:r>
            <a:r>
              <a:rPr lang="zh-CN" altLang="en-US"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hlinkClick r:id="rId3" action="ppaction://hlinkfile"/>
              </a:rPr>
              <a:t>罗元昌</a:t>
            </a:r>
            <a:r>
              <a:rPr lang="zh-CN" altLang="en-US" b="1" dirty="0">
                <a:latin typeface="楷体" panose="02010609060101010101" pitchFamily="49" charset="-122"/>
                <a:ea typeface="楷体" panose="02010609060101010101" pitchFamily="49" charset="-122"/>
              </a:rPr>
              <a:t>案、</a:t>
            </a:r>
            <a:r>
              <a:rPr lang="zh-CN" altLang="en-US" b="1" dirty="0">
                <a:latin typeface="楷体" panose="02010609060101010101" pitchFamily="49" charset="-122"/>
                <a:ea typeface="楷体" panose="02010609060101010101" pitchFamily="49" charset="-122"/>
                <a:hlinkClick r:id="rId4" action="ppaction://hlinkfile"/>
              </a:rPr>
              <a:t>中华环保联合会案</a:t>
            </a:r>
            <a:r>
              <a:rPr lang="zh-CN" altLang="en-US"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hlinkClick r:id="rId5" action="ppaction://hlinkfile"/>
              </a:rPr>
              <a:t>陆红霞案</a:t>
            </a:r>
            <a:r>
              <a:rPr lang="zh-CN" altLang="en-US"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hlinkClick r:id="rId6" action="ppaction://hlinkfile"/>
              </a:rPr>
              <a:t>政府信息公开十大案例</a:t>
            </a:r>
            <a:endParaRPr lang="en-US" altLang="zh-CN" b="1" dirty="0">
              <a:latin typeface="楷体" panose="02010609060101010101" pitchFamily="49" charset="-122"/>
              <a:ea typeface="楷体" panose="02010609060101010101" pitchFamily="49" charset="-122"/>
            </a:endParaRPr>
          </a:p>
          <a:p>
            <a:endParaRPr lang="zh-CN" altLang="en-US" dirty="0">
              <a:ea typeface="宋体" panose="02010600030101010101" pitchFamily="2" charset="-122"/>
            </a:endParaRPr>
          </a:p>
        </p:txBody>
      </p:sp>
      <p:sp>
        <p:nvSpPr>
          <p:cNvPr id="1402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第二节 </a:t>
            </a:r>
            <a:r>
              <a:rPr lang="zh-CN" altLang="zh-CN" b="1" kern="1200" dirty="0">
                <a:latin typeface="楷体" panose="02010609060101010101" pitchFamily="49" charset="-122"/>
                <a:ea typeface="楷体" panose="02010609060101010101" pitchFamily="49" charset="-122"/>
                <a:cs typeface="+mj-cs"/>
              </a:rPr>
              <a:t>行政程序法</a:t>
            </a:r>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250825" y="2489200"/>
            <a:ext cx="8424863" cy="3243263"/>
          </a:xfrm>
          <a:ln/>
        </p:spPr>
        <p:txBody>
          <a:bodyPr vert="horz" wrap="square" lIns="91440" tIns="45720" rIns="91440" bIns="45720" anchor="t" anchorCtr="0"/>
          <a:lstStyle/>
          <a:p>
            <a:r>
              <a:rPr lang="zh-CN" altLang="zh-CN" sz="2200" dirty="0">
                <a:latin typeface="楷体" panose="02010609060101010101" pitchFamily="49" charset="-122"/>
                <a:ea typeface="楷体" panose="02010609060101010101" pitchFamily="49" charset="-122"/>
              </a:rPr>
              <a:t>行政程序法典化背后的理念在于：</a:t>
            </a:r>
            <a:endParaRPr lang="en-US"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第一，行政程序法典化有助于将成文或不成文的程序原则和规则予以整合和简化，使得行政程序规范更为清楚明了，以利于法律的明确性和法安定性。从而为行政机关和行政相对人适用法律减负，使得行政机关和行政相对人更易于适用行政程序法。</a:t>
            </a:r>
          </a:p>
          <a:p>
            <a:r>
              <a:rPr lang="zh-CN" altLang="zh-CN" sz="2200" dirty="0">
                <a:latin typeface="楷体" panose="02010609060101010101" pitchFamily="49" charset="-122"/>
                <a:ea typeface="楷体" panose="02010609060101010101" pitchFamily="49" charset="-122"/>
              </a:rPr>
              <a:t>第二，在法治国家已成为成文宪法要求的情况下，成文的行政程序法规范有助于明确行政法律关系中各方当事人的权利义务，使得所有受行政程序影响的主体都能参与到程序过程之中，有助于保障行政相对人程序性权利。</a:t>
            </a:r>
          </a:p>
          <a:p>
            <a:endParaRPr lang="zh-CN" altLang="en-US" sz="2200" dirty="0">
              <a:latin typeface="楷体" panose="02010609060101010101" pitchFamily="49" charset="-122"/>
              <a:ea typeface="楷体" panose="02010609060101010101" pitchFamily="49" charset="-122"/>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41315" name="内容占位符 2"/>
          <p:cNvSpPr>
            <a:spLocks noGrp="1"/>
          </p:cNvSpPr>
          <p:nvPr>
            <p:ph idx="1"/>
          </p:nvPr>
        </p:nvSpPr>
        <p:spPr>
          <a:ln/>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行政责任与刑事责任</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第五十二条 行政机关违反本条例的规定，未建立健全政府信息公开有关制度、机制的，由上一级行政机关责令改正；情节严重的，对负有责任的领导人员和直接责任人员依法给予处分。</a:t>
            </a: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77500" lnSpcReduction="20000"/>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第五十三条 行政机关违反本条例的规定，有下列情形之一的，由上一级行政机关责令改正；情节严重的，对负有责任的领导人员和直接责任人员依法给予处分；构成犯罪的，依法追究刑事责任：</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（一）不依法履行政府信息公开职能；</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（二）不及时更新公开的政府信息内容、政府信息公开指南和政府信息公开目录；</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（三）违反本条例规定的其他情形。</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43363" name="内容占位符 2"/>
          <p:cNvSpPr>
            <a:spLocks noGrp="1"/>
          </p:cNvSpPr>
          <p:nvPr>
            <p:ph idx="1"/>
          </p:nvPr>
        </p:nvSpPr>
        <p:spPr>
          <a:xfrm>
            <a:off x="107950" y="2133600"/>
            <a:ext cx="9144000" cy="4391025"/>
          </a:xfrm>
          <a:ln/>
        </p:spPr>
        <p:txBody>
          <a:bodyPr vert="horz" wrap="square" lIns="91440" tIns="45720" rIns="91440" bIns="45720" anchor="t" anchorCtr="0"/>
          <a:lstStyle/>
          <a:p>
            <a:r>
              <a:rPr lang="zh-CN" altLang="zh-CN" sz="2200" dirty="0">
                <a:latin typeface="楷体" panose="02010609060101010101" pitchFamily="49" charset="-122"/>
                <a:ea typeface="楷体" panose="02010609060101010101" pitchFamily="49" charset="-122"/>
              </a:rPr>
              <a:t>章剑生</a:t>
            </a:r>
            <a:r>
              <a:rPr lang="zh-CN" altLang="en-US"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《行政程序法基本理论》，法律出版社</a:t>
            </a:r>
            <a:r>
              <a:rPr lang="en-US" altLang="zh-CN" sz="2200" dirty="0">
                <a:latin typeface="楷体" panose="02010609060101010101" pitchFamily="49" charset="-122"/>
                <a:ea typeface="楷体" panose="02010609060101010101" pitchFamily="49" charset="-122"/>
              </a:rPr>
              <a:t>2003</a:t>
            </a:r>
            <a:r>
              <a:rPr lang="zh-CN" altLang="zh-CN" sz="2200" dirty="0">
                <a:latin typeface="楷体" panose="02010609060101010101" pitchFamily="49" charset="-122"/>
                <a:ea typeface="楷体" panose="02010609060101010101" pitchFamily="49" charset="-122"/>
              </a:rPr>
              <a:t>年</a:t>
            </a:r>
            <a:r>
              <a:rPr lang="zh-CN" altLang="en-US" sz="2200" dirty="0">
                <a:latin typeface="楷体" panose="02010609060101010101" pitchFamily="49" charset="-122"/>
                <a:ea typeface="楷体" panose="02010609060101010101" pitchFamily="49" charset="-122"/>
              </a:rPr>
              <a:t>版</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胡锦光、刘飞宇</a:t>
            </a:r>
            <a:r>
              <a:rPr lang="zh-CN" altLang="en-US"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《行政处罚听证程序研究》，法律出版社</a:t>
            </a:r>
            <a:r>
              <a:rPr lang="en-US" altLang="zh-CN" sz="2200" dirty="0">
                <a:latin typeface="楷体" panose="02010609060101010101" pitchFamily="49" charset="-122"/>
                <a:ea typeface="楷体" panose="02010609060101010101" pitchFamily="49" charset="-122"/>
              </a:rPr>
              <a:t>2004</a:t>
            </a:r>
            <a:r>
              <a:rPr lang="zh-CN" altLang="zh-CN" sz="2200" dirty="0">
                <a:latin typeface="楷体" panose="02010609060101010101" pitchFamily="49" charset="-122"/>
                <a:ea typeface="楷体" panose="02010609060101010101" pitchFamily="49" charset="-122"/>
              </a:rPr>
              <a:t>年</a:t>
            </a:r>
            <a:r>
              <a:rPr lang="zh-CN" altLang="en-US" sz="2200" dirty="0">
                <a:latin typeface="楷体" panose="02010609060101010101" pitchFamily="49" charset="-122"/>
                <a:ea typeface="楷体" panose="02010609060101010101" pitchFamily="49" charset="-122"/>
              </a:rPr>
              <a:t>版</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应松年、杨小君</a:t>
            </a:r>
            <a:r>
              <a:rPr lang="zh-CN" altLang="en-US"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《法定行政程序实证研究》，国家行政学院出版社</a:t>
            </a:r>
            <a:r>
              <a:rPr lang="en-US" altLang="zh-CN" sz="2200" dirty="0">
                <a:latin typeface="楷体" panose="02010609060101010101" pitchFamily="49" charset="-122"/>
                <a:ea typeface="楷体" panose="02010609060101010101" pitchFamily="49" charset="-122"/>
              </a:rPr>
              <a:t>2005</a:t>
            </a:r>
            <a:r>
              <a:rPr lang="zh-CN" altLang="zh-CN" sz="2200" dirty="0">
                <a:latin typeface="楷体" panose="02010609060101010101" pitchFamily="49" charset="-122"/>
                <a:ea typeface="楷体" panose="02010609060101010101" pitchFamily="49" charset="-122"/>
              </a:rPr>
              <a:t>年</a:t>
            </a:r>
            <a:r>
              <a:rPr lang="zh-CN" altLang="en-US" sz="2200" dirty="0">
                <a:latin typeface="楷体" panose="02010609060101010101" pitchFamily="49" charset="-122"/>
                <a:ea typeface="楷体" panose="02010609060101010101" pitchFamily="49" charset="-122"/>
              </a:rPr>
              <a:t>版</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张兴祥等</a:t>
            </a:r>
            <a:r>
              <a:rPr lang="zh-CN" altLang="en-US"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《外国行政程序法研究》，中国法制出版社</a:t>
            </a:r>
            <a:r>
              <a:rPr lang="en-US" altLang="zh-CN" sz="2200" dirty="0">
                <a:latin typeface="楷体" panose="02010609060101010101" pitchFamily="49" charset="-122"/>
                <a:ea typeface="楷体" panose="02010609060101010101" pitchFamily="49" charset="-122"/>
              </a:rPr>
              <a:t>2010</a:t>
            </a:r>
            <a:r>
              <a:rPr lang="zh-CN" altLang="zh-CN" sz="2200" dirty="0">
                <a:latin typeface="楷体" panose="02010609060101010101" pitchFamily="49" charset="-122"/>
                <a:ea typeface="楷体" panose="02010609060101010101" pitchFamily="49" charset="-122"/>
              </a:rPr>
              <a:t>年</a:t>
            </a:r>
            <a:r>
              <a:rPr lang="zh-CN" altLang="en-US" sz="2200" dirty="0">
                <a:latin typeface="楷体" panose="02010609060101010101" pitchFamily="49" charset="-122"/>
                <a:ea typeface="楷体" panose="02010609060101010101" pitchFamily="49" charset="-122"/>
              </a:rPr>
              <a:t>版</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王锡锌</a:t>
            </a:r>
            <a:r>
              <a:rPr lang="zh-CN" altLang="en-US"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《行政程序法理念与制度研究》，中国民主法制出版社</a:t>
            </a:r>
            <a:r>
              <a:rPr lang="en-US" altLang="zh-CN" sz="2200" dirty="0">
                <a:latin typeface="楷体" panose="02010609060101010101" pitchFamily="49" charset="-122"/>
                <a:ea typeface="楷体" panose="02010609060101010101" pitchFamily="49" charset="-122"/>
              </a:rPr>
              <a:t>2007</a:t>
            </a:r>
            <a:r>
              <a:rPr lang="zh-CN" altLang="zh-CN" sz="2200" dirty="0">
                <a:latin typeface="楷体" panose="02010609060101010101" pitchFamily="49" charset="-122"/>
                <a:ea typeface="楷体" panose="02010609060101010101" pitchFamily="49" charset="-122"/>
              </a:rPr>
              <a:t>年</a:t>
            </a:r>
            <a:r>
              <a:rPr lang="zh-CN" altLang="en-US" sz="2200" dirty="0">
                <a:latin typeface="楷体" panose="02010609060101010101" pitchFamily="49" charset="-122"/>
                <a:ea typeface="楷体" panose="02010609060101010101" pitchFamily="49" charset="-122"/>
              </a:rPr>
              <a:t>版</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章剑生</a:t>
            </a:r>
            <a:r>
              <a:rPr lang="zh-CN" altLang="en-US"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《行政听证制度研究》，浙江大学出版社</a:t>
            </a:r>
            <a:r>
              <a:rPr lang="en-US" altLang="zh-CN" sz="2200" dirty="0">
                <a:latin typeface="楷体" panose="02010609060101010101" pitchFamily="49" charset="-122"/>
                <a:ea typeface="楷体" panose="02010609060101010101" pitchFamily="49" charset="-122"/>
              </a:rPr>
              <a:t>2010</a:t>
            </a:r>
            <a:r>
              <a:rPr lang="zh-CN" altLang="zh-CN" sz="2200" dirty="0">
                <a:latin typeface="楷体" panose="02010609060101010101" pitchFamily="49" charset="-122"/>
                <a:ea typeface="楷体" panose="02010609060101010101" pitchFamily="49" charset="-122"/>
              </a:rPr>
              <a:t>年</a:t>
            </a:r>
            <a:r>
              <a:rPr lang="zh-CN" altLang="en-US" sz="2200" dirty="0">
                <a:latin typeface="楷体" panose="02010609060101010101" pitchFamily="49" charset="-122"/>
                <a:ea typeface="楷体" panose="02010609060101010101" pitchFamily="49" charset="-122"/>
              </a:rPr>
              <a:t>版</a:t>
            </a:r>
          </a:p>
        </p:txBody>
      </p:sp>
      <p:sp>
        <p:nvSpPr>
          <p:cNvPr id="1433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44387" name="内容占位符 2"/>
          <p:cNvSpPr>
            <a:spLocks noGrp="1"/>
          </p:cNvSpPr>
          <p:nvPr>
            <p:ph idx="1"/>
          </p:nvPr>
        </p:nvSpPr>
        <p:spPr>
          <a:xfrm>
            <a:off x="179388" y="2133600"/>
            <a:ext cx="8569325" cy="3886200"/>
          </a:xfrm>
          <a:ln/>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王万华：</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2" action="ppaction://hlinkfile"/>
              </a:rPr>
              <a:t>论政府数据开放与政府信息公开的关系</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财经法学</a:t>
            </a:r>
            <a:r>
              <a:rPr lang="en-US" altLang="zh-CN" sz="2000" b="1" dirty="0">
                <a:latin typeface="楷体" panose="02010609060101010101" pitchFamily="49" charset="-122"/>
                <a:ea typeface="楷体" panose="02010609060101010101" pitchFamily="49" charset="-122"/>
              </a:rPr>
              <a:t>》2020</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期；孔繁华：</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3" action="ppaction://hlinkfile"/>
              </a:rPr>
              <a:t>政府信息公开中的个人隐私保护</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行政法学研究</a:t>
            </a:r>
            <a:r>
              <a:rPr lang="en-US" altLang="zh-CN" sz="2000" b="1" dirty="0">
                <a:latin typeface="楷体" panose="02010609060101010101" pitchFamily="49" charset="-122"/>
                <a:ea typeface="楷体" panose="02010609060101010101" pitchFamily="49" charset="-122"/>
              </a:rPr>
              <a:t>》2020</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期；张力：</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党政联合发文的信息公开困境与规则重塑：基于司法裁判的分析</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中国法学</a:t>
            </a:r>
            <a:r>
              <a:rPr lang="en-US" altLang="zh-CN" sz="2000" b="1" dirty="0">
                <a:latin typeface="楷体" panose="02010609060101010101" pitchFamily="49" charset="-122"/>
                <a:ea typeface="楷体" panose="02010609060101010101" pitchFamily="49" charset="-122"/>
              </a:rPr>
              <a:t>》2020</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期；白雅丽：</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政府信息公开案件隐私权问题的实证分析与完善思路</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法律适用</a:t>
            </a:r>
            <a:r>
              <a:rPr lang="en-US" altLang="zh-CN" sz="2000" b="1" dirty="0">
                <a:latin typeface="楷体" panose="02010609060101010101" pitchFamily="49" charset="-122"/>
                <a:ea typeface="楷体" panose="02010609060101010101" pitchFamily="49" charset="-122"/>
              </a:rPr>
              <a:t>》2020</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期；程琥：</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4" action="ppaction://hlinkfile"/>
              </a:rPr>
              <a:t>新条例实施后政府信息公开行政诉讼若干问题探讨</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行政法学研究</a:t>
            </a:r>
            <a:r>
              <a:rPr lang="en-US" altLang="zh-CN" sz="2000" b="1" dirty="0">
                <a:latin typeface="楷体" panose="02010609060101010101" pitchFamily="49" charset="-122"/>
                <a:ea typeface="楷体" panose="02010609060101010101" pitchFamily="49" charset="-122"/>
              </a:rPr>
              <a:t>》2019</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期；王敬波：</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5" action="ppaction://hlinkfile"/>
              </a:rPr>
              <a:t>过程性信息公开的判定规则</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行政法学研究</a:t>
            </a:r>
            <a:r>
              <a:rPr lang="en-US" altLang="zh-CN" sz="2000" b="1" dirty="0">
                <a:latin typeface="楷体" panose="02010609060101010101" pitchFamily="49" charset="-122"/>
                <a:ea typeface="楷体" panose="02010609060101010101" pitchFamily="49" charset="-122"/>
              </a:rPr>
              <a:t>》2019</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期、</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6" action="ppaction://hlinkfile"/>
              </a:rPr>
              <a:t>政府信息公开中的公共利益衡量</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中国社会科学</a:t>
            </a:r>
            <a:r>
              <a:rPr lang="en-US" altLang="zh-CN" sz="2000" b="1" dirty="0">
                <a:latin typeface="楷体" panose="02010609060101010101" pitchFamily="49" charset="-122"/>
                <a:ea typeface="楷体" panose="02010609060101010101" pitchFamily="49" charset="-122"/>
              </a:rPr>
              <a:t>》2014</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9</a:t>
            </a:r>
            <a:r>
              <a:rPr lang="zh-CN" altLang="en-US" sz="2000" b="1" dirty="0">
                <a:latin typeface="楷体" panose="02010609060101010101" pitchFamily="49" charset="-122"/>
                <a:ea typeface="楷体" panose="02010609060101010101" pitchFamily="49" charset="-122"/>
              </a:rPr>
              <a:t>期；蒋红珍：</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7" action="ppaction://hlinkfile"/>
              </a:rPr>
              <a:t>面向“知情权”的主观权利客观化体系建构：解读</a:t>
            </a:r>
            <a:r>
              <a:rPr lang="en-US" altLang="zh-CN" sz="2000" b="1" dirty="0">
                <a:latin typeface="楷体" panose="02010609060101010101" pitchFamily="49" charset="-122"/>
                <a:ea typeface="楷体" panose="02010609060101010101" pitchFamily="49" charset="-122"/>
                <a:hlinkClick r:id="rId7" action="ppaction://hlinkfile"/>
              </a:rPr>
              <a:t>&lt;</a:t>
            </a:r>
            <a:r>
              <a:rPr lang="zh-CN" altLang="en-US" sz="2000" b="1" dirty="0">
                <a:latin typeface="楷体" panose="02010609060101010101" pitchFamily="49" charset="-122"/>
                <a:ea typeface="楷体" panose="02010609060101010101" pitchFamily="49" charset="-122"/>
                <a:hlinkClick r:id="rId7" action="ppaction://hlinkfile"/>
              </a:rPr>
              <a:t>政府信息公开条例</a:t>
            </a:r>
            <a:r>
              <a:rPr lang="en-US" altLang="zh-CN" sz="2000" b="1" dirty="0">
                <a:latin typeface="楷体" panose="02010609060101010101" pitchFamily="49" charset="-122"/>
                <a:ea typeface="楷体" panose="02010609060101010101" pitchFamily="49" charset="-122"/>
                <a:hlinkClick r:id="rId7" action="ppaction://hlinkfile"/>
              </a:rPr>
              <a:t>&gt;</a:t>
            </a:r>
            <a:r>
              <a:rPr lang="zh-CN" altLang="en-US" sz="2000" b="1" dirty="0">
                <a:latin typeface="楷体" panose="02010609060101010101" pitchFamily="49" charset="-122"/>
                <a:ea typeface="楷体" panose="02010609060101010101" pitchFamily="49" charset="-122"/>
                <a:hlinkClick r:id="rId7" action="ppaction://hlinkfile"/>
              </a:rPr>
              <a:t>修改</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行政法学研究</a:t>
            </a:r>
            <a:r>
              <a:rPr lang="en-US" altLang="zh-CN" sz="2000" b="1" dirty="0">
                <a:latin typeface="楷体" panose="02010609060101010101" pitchFamily="49" charset="-122"/>
                <a:ea typeface="楷体" panose="02010609060101010101" pitchFamily="49" charset="-122"/>
              </a:rPr>
              <a:t>》2019</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期；后向东：</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8" action="ppaction://hlinkfile"/>
              </a:rPr>
              <a:t>论政府信息公开处理决定类型化</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行政法学研究</a:t>
            </a:r>
            <a:r>
              <a:rPr lang="en-US" altLang="zh-CN" sz="2000" b="1" dirty="0">
                <a:latin typeface="楷体" panose="02010609060101010101" pitchFamily="49" charset="-122"/>
                <a:ea typeface="楷体" panose="02010609060101010101" pitchFamily="49" charset="-122"/>
              </a:rPr>
              <a:t>》2019</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期；蔡星月：</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9" action="ppaction://hlinkfile"/>
              </a:rPr>
              <a:t>个人隐私信息公开豁免的双重界限</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行政法学研究</a:t>
            </a:r>
            <a:r>
              <a:rPr lang="en-US" altLang="zh-CN" sz="2000" b="1" dirty="0">
                <a:latin typeface="楷体" panose="02010609060101010101" pitchFamily="49" charset="-122"/>
                <a:ea typeface="楷体" panose="02010609060101010101" pitchFamily="49" charset="-122"/>
              </a:rPr>
              <a:t>》2019</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期；彭錞：</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10" action="ppaction://hlinkfile"/>
              </a:rPr>
              <a:t>我国政府信息公开制度的宪法逻辑</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法学</a:t>
            </a:r>
            <a:r>
              <a:rPr lang="en-US" altLang="zh-CN" sz="2000" b="1" dirty="0">
                <a:latin typeface="楷体" panose="02010609060101010101" pitchFamily="49" charset="-122"/>
                <a:ea typeface="楷体" panose="02010609060101010101" pitchFamily="49" charset="-122"/>
              </a:rPr>
              <a:t>》2019</a:t>
            </a:r>
            <a:r>
              <a:rPr lang="zh-CN" altLang="en-US" sz="2000" b="1" dirty="0">
                <a:latin typeface="楷体" panose="02010609060101010101" pitchFamily="49" charset="-122"/>
                <a:ea typeface="楷体" panose="02010609060101010101" pitchFamily="49" charset="-122"/>
              </a:rPr>
              <a:t>年第</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期。</a:t>
            </a:r>
            <a:endParaRPr lang="en-US" altLang="zh-CN" sz="2000" b="1" dirty="0">
              <a:latin typeface="楷体" panose="02010609060101010101" pitchFamily="49" charset="-122"/>
              <a:ea typeface="楷体" panose="02010609060101010101" pitchFamily="49" charset="-122"/>
            </a:endParaRPr>
          </a:p>
          <a:p>
            <a:endParaRPr lang="zh-CN" altLang="en-US" sz="2000" dirty="0">
              <a:ea typeface="宋体" panose="02010600030101010101" pitchFamily="2" charset="-122"/>
            </a:endParaRPr>
          </a:p>
        </p:txBody>
      </p:sp>
      <p:sp>
        <p:nvSpPr>
          <p:cNvPr id="144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1" name="内容占位符 2"/>
          <p:cNvSpPr>
            <a:spLocks noGrp="1"/>
          </p:cNvSpPr>
          <p:nvPr>
            <p:ph idx="1"/>
          </p:nvPr>
        </p:nvSpPr>
        <p:spPr>
          <a:xfrm>
            <a:off x="863600" y="2349500"/>
            <a:ext cx="7453313" cy="3670300"/>
          </a:xfrm>
          <a:ln/>
        </p:spPr>
        <p:txBody>
          <a:bodyPr vert="horz" wrap="square" lIns="91440" tIns="45720" rIns="91440" bIns="45720" anchor="t" anchorCtr="0"/>
          <a:lstStyle/>
          <a:p>
            <a:r>
              <a:rPr lang="zh-CN" altLang="zh-CN" sz="2400" dirty="0">
                <a:latin typeface="楷体" panose="02010609060101010101" pitchFamily="49" charset="-122"/>
                <a:ea typeface="楷体" panose="02010609060101010101" pitchFamily="49" charset="-122"/>
              </a:rPr>
              <a:t>第三，在中国，分散于不同实体领域的行政程序法律规范，往往更多沦为行政机关实现实体任务的“装置”。这样的程序治理术往往更多有利于行政机关去实施法律，却每每漠视了行政相对人权利保护。因此行政程序法典化，将有助于规范和控制行政权，保障行政相对人权利。</a:t>
            </a:r>
          </a:p>
          <a:p>
            <a:r>
              <a:rPr lang="zh-CN" altLang="zh-CN" sz="2400" dirty="0">
                <a:latin typeface="楷体" panose="02010609060101010101" pitchFamily="49" charset="-122"/>
                <a:ea typeface="楷体" panose="02010609060101010101" pitchFamily="49" charset="-122"/>
              </a:rPr>
              <a:t>第四，整合和简化的行政程序法规范，还有助于减少繁文缛节，有助于以更有效率的方式，实现现代国家下的行政任务。</a:t>
            </a:r>
          </a:p>
          <a:p>
            <a:endParaRPr lang="zh-CN" altLang="en-US" sz="2400" dirty="0">
              <a:latin typeface="楷体" panose="02010609060101010101" pitchFamily="49" charset="-122"/>
              <a:ea typeface="楷体" panose="02010609060101010101" pitchFamily="49" charset="-122"/>
            </a:endParaRPr>
          </a:p>
        </p:txBody>
      </p:sp>
      <p:sp>
        <p:nvSpPr>
          <p:cNvPr id="276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第三节 正当程序的基本要求</a:t>
            </a:r>
          </a:p>
        </p:txBody>
      </p:sp>
      <p:sp>
        <p:nvSpPr>
          <p:cNvPr id="28675" name="内容占位符 2"/>
          <p:cNvSpPr>
            <a:spLocks noGrp="1"/>
          </p:cNvSpPr>
          <p:nvPr>
            <p:ph idx="1"/>
          </p:nvPr>
        </p:nvSpPr>
        <p:spPr>
          <a:xfrm>
            <a:off x="863600" y="2276475"/>
            <a:ext cx="7605713" cy="3743325"/>
          </a:xfrm>
          <a:ln/>
        </p:spPr>
        <p:txBody>
          <a:bodyPr vert="horz" wrap="square" lIns="91440" tIns="45720" rIns="91440" bIns="45720" anchor="t" anchorCtr="0"/>
          <a:lstStyle/>
          <a:p>
            <a:r>
              <a:rPr lang="zh-CN" altLang="en-US" sz="2400" b="1" dirty="0">
                <a:solidFill>
                  <a:srgbClr val="FF0000"/>
                </a:solidFill>
                <a:latin typeface="楷体" panose="02010609060101010101" pitchFamily="49" charset="-122"/>
                <a:ea typeface="楷体" panose="02010609060101010101" pitchFamily="49" charset="-122"/>
              </a:rPr>
              <a:t>一、</a:t>
            </a:r>
            <a:r>
              <a:rPr lang="zh-CN" altLang="zh-CN" sz="2400" b="1" dirty="0">
                <a:solidFill>
                  <a:srgbClr val="FF0000"/>
                </a:solidFill>
                <a:latin typeface="楷体" panose="02010609060101010101" pitchFamily="49" charset="-122"/>
                <a:ea typeface="楷体" panose="02010609060101010101" pitchFamily="49" charset="-122"/>
              </a:rPr>
              <a:t>公正行事</a:t>
            </a:r>
          </a:p>
          <a:p>
            <a:r>
              <a:rPr lang="zh-CN" altLang="en-US" sz="2400" b="1" dirty="0">
                <a:latin typeface="楷体" panose="02010609060101010101" pitchFamily="49" charset="-122"/>
                <a:ea typeface="楷体" panose="02010609060101010101" pitchFamily="49" charset="-122"/>
              </a:rPr>
              <a:t>（一）</a:t>
            </a:r>
            <a:r>
              <a:rPr lang="zh-CN" altLang="zh-CN" sz="2400" b="1" dirty="0">
                <a:latin typeface="楷体" panose="02010609060101010101" pitchFamily="49" charset="-122"/>
                <a:ea typeface="楷体" panose="02010609060101010101" pitchFamily="49" charset="-122"/>
              </a:rPr>
              <a:t>回避</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回避是指行政机关工作人员在行使职权过程中，因其与所处理的事务有利害关系，为保证实体处理结果和程序进展的公正性，依法终止其职务的行使并由他人代理的一种程序法律制度。当行政机关工作人员存在需回避的事由时，不得参与行政决定。</a:t>
            </a:r>
          </a:p>
          <a:p>
            <a:endParaRPr lang="zh-CN" altLang="en-US" sz="2400" dirty="0">
              <a:latin typeface="楷体" panose="02010609060101010101" pitchFamily="49" charset="-122"/>
              <a:ea typeface="楷体" panose="02010609060101010101" pitchFamily="49" charset="-122"/>
            </a:endParaRP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863600" y="2493963"/>
            <a:ext cx="7237413" cy="3598862"/>
          </a:xfrm>
          <a:ln/>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（二）</a:t>
            </a:r>
            <a:r>
              <a:rPr lang="zh-CN" altLang="zh-CN" sz="2200" b="1" dirty="0">
                <a:latin typeface="楷体" panose="02010609060101010101" pitchFamily="49" charset="-122"/>
                <a:ea typeface="楷体" panose="02010609060101010101" pitchFamily="49" charset="-122"/>
              </a:rPr>
              <a:t>行政过程中的程序公正</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行政程序法传统上更关注直接涉及行政相对人权利义务，有外部法律效果的行政程序法律规范。但现代行政活动往往是由多机构、多阶段、多行为、多程序组成的行政过程，行政过程是将一个个相对独立的程序连锁在一起。行政过程中间环节的诸多程序，尽管不直接影响行政相对人的权利义务，但可能对行政相对人权利义务产生间接的甚至实质性的影响。因此亟待规范行政过程中的若干</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内部程序</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，确保行政过程中的程序公正。</a:t>
            </a:r>
          </a:p>
          <a:p>
            <a:endParaRPr lang="zh-CN" altLang="en-US" sz="2200" dirty="0">
              <a:latin typeface="楷体" panose="02010609060101010101" pitchFamily="49" charset="-122"/>
              <a:ea typeface="楷体" panose="02010609060101010101" pitchFamily="49" charset="-122"/>
            </a:endParaRP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140</TotalTime>
  <Words>6723</Words>
  <Application>Microsoft Office PowerPoint</Application>
  <PresentationFormat>全屏显示(4:3)</PresentationFormat>
  <Paragraphs>222</Paragraphs>
  <Slides>63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63</vt:i4>
      </vt:variant>
    </vt:vector>
  </HeadingPairs>
  <TitlesOfParts>
    <vt:vector size="71" baseType="lpstr">
      <vt:lpstr>华文楷体</vt:lpstr>
      <vt:lpstr>楷体</vt:lpstr>
      <vt:lpstr>微软雅黑</vt:lpstr>
      <vt:lpstr>Arial</vt:lpstr>
      <vt:lpstr>Calibri</vt:lpstr>
      <vt:lpstr>Century Gothic</vt:lpstr>
      <vt:lpstr>Wingdings 3</vt:lpstr>
      <vt:lpstr>离子会议室</vt:lpstr>
      <vt:lpstr>第九讲            第九讲 行政程序</vt:lpstr>
      <vt:lpstr>第一节 概论</vt:lpstr>
      <vt:lpstr>PowerPoint 演示文稿</vt:lpstr>
      <vt:lpstr>PowerPoint 演示文稿</vt:lpstr>
      <vt:lpstr>PowerPoint 演示文稿</vt:lpstr>
      <vt:lpstr>第二节 行政程序法</vt:lpstr>
      <vt:lpstr>PowerPoint 演示文稿</vt:lpstr>
      <vt:lpstr>第三节 正当程序的基本要求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第五节 政府信息公开制度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公共企事业单位信息公开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630</cp:revision>
  <dcterms:created xsi:type="dcterms:W3CDTF">2014-04-19T21:45:27Z</dcterms:created>
  <dcterms:modified xsi:type="dcterms:W3CDTF">2024-12-24T15:45:54Z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E4C79EA6D412423B961B78837F4250FA_13</vt:lpwstr>
  </property>
  <property fmtid="{D5CDD505-2E9C-101B-9397-08002B2CF9AE}" pid="3" name="KSOProductBuildVer">
    <vt:lpwstr>2052-12.1.0.18608</vt:lpwstr>
  </property>
</Properties>
</file>