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3" r:id="rId10"/>
    <p:sldId id="268" r:id="rId11"/>
    <p:sldId id="269" r:id="rId12"/>
    <p:sldId id="271" r:id="rId13"/>
    <p:sldId id="272" r:id="rId14"/>
    <p:sldId id="273" r:id="rId15"/>
    <p:sldId id="274" r:id="rId16"/>
    <p:sldId id="275" r:id="rId17"/>
    <p:sldId id="276" r:id="rId18"/>
    <p:sldId id="279" r:id="rId19"/>
    <p:sldId id="280" r:id="rId20"/>
    <p:sldId id="281" r:id="rId21"/>
    <p:sldId id="282" r:id="rId22"/>
    <p:sldId id="283" r:id="rId23"/>
    <p:sldId id="286" r:id="rId24"/>
    <p:sldId id="288" r:id="rId25"/>
    <p:sldId id="289" r:id="rId26"/>
    <p:sldId id="290" r:id="rId27"/>
    <p:sldId id="316" r:id="rId28"/>
    <p:sldId id="291" r:id="rId29"/>
    <p:sldId id="292" r:id="rId30"/>
    <p:sldId id="298" r:id="rId31"/>
    <p:sldId id="300" r:id="rId32"/>
    <p:sldId id="301" r:id="rId33"/>
    <p:sldId id="302" r:id="rId34"/>
    <p:sldId id="303" r:id="rId35"/>
    <p:sldId id="304" r:id="rId36"/>
    <p:sldId id="305" r:id="rId37"/>
    <p:sldId id="310" r:id="rId38"/>
    <p:sldId id="307" r:id="rId39"/>
    <p:sldId id="308" r:id="rId40"/>
    <p:sldId id="309" r:id="rId41"/>
    <p:sldId id="315" r:id="rId42"/>
    <p:sldId id="312" r:id="rId43"/>
    <p:sldId id="299" r:id="rId44"/>
    <p:sldId id="317" r:id="rId45"/>
    <p:sldId id="359" r:id="rId46"/>
    <p:sldId id="360" r:id="rId47"/>
    <p:sldId id="391" r:id="rId48"/>
    <p:sldId id="392" r:id="rId49"/>
    <p:sldId id="393" r:id="rId50"/>
    <p:sldId id="394" r:id="rId51"/>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7" d="100"/>
          <a:sy n="67" d="100"/>
        </p:scale>
        <p:origin x="-6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6389"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fld id="{9A0DB2DC-4C9A-4742-B13C-FB6460FD3503}" type="slidenum">
              <a:rPr lang="" altLang="en-US" sz="1200" dirty="0">
                <a:latin typeface="Calibri" panose="020F0502020204030204" pitchFamily="34" charset="0"/>
              </a:rPr>
            </a:fld>
            <a:endParaRPr lang=""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幻灯片图像占位符 1"/>
          <p:cNvSpPr>
            <a:spLocks noGrp="1" noRot="1" noChangeAspect="1" noTextEdit="1"/>
          </p:cNvSpPr>
          <p:nvPr>
            <p:ph type="sldImg"/>
          </p:nvPr>
        </p:nvSpPr>
        <p:spPr>
          <a:ln>
            <a:solidFill>
              <a:srgbClr val="000000">
                <a:alpha val="100000"/>
              </a:srgbClr>
            </a:solidFill>
            <a:miter lim="800000"/>
          </a:ln>
        </p:spPr>
      </p:sp>
      <p:sp>
        <p:nvSpPr>
          <p:cNvPr id="124931" name="备注占位符 2"/>
          <p:cNvSpPr>
            <a:spLocks noGrp="1"/>
          </p:cNvSpPr>
          <p:nvPr>
            <p:ph type="body"/>
          </p:nvPr>
        </p:nvSpPr>
        <p:spPr>
          <a:ln/>
        </p:spPr>
        <p:txBody>
          <a:bodyPr wrap="square" lIns="91440" tIns="45720" rIns="91440" bIns="45720" anchor="t" anchorCtr="0"/>
          <a:p>
            <a:pPr lvl="0" eaLnBrk="1" hangingPunct="1">
              <a:spcBef>
                <a:spcPct val="0"/>
              </a:spcBef>
            </a:pPr>
            <a:endParaRPr lang="zh-CN" altLang="en-US" dirty="0">
              <a:ea typeface="宋体" panose="02010600030101010101" pitchFamily="2" charset="-122"/>
            </a:endParaRPr>
          </a:p>
        </p:txBody>
      </p:sp>
      <p:sp>
        <p:nvSpPr>
          <p:cNvPr id="12493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 altLang="en-US" sz="1200" dirty="0">
                <a:latin typeface="Calibri" panose="020F0502020204030204" pitchFamily="34" charset="0"/>
              </a:rPr>
            </a:fld>
            <a:endParaRPr lang="" altLang="en-US" sz="12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幻灯片图像占位符 1"/>
          <p:cNvSpPr>
            <a:spLocks noGrp="1" noRot="1" noChangeAspect="1" noTextEdit="1"/>
          </p:cNvSpPr>
          <p:nvPr>
            <p:ph type="sldImg"/>
          </p:nvPr>
        </p:nvSpPr>
        <p:spPr>
          <a:ln>
            <a:solidFill>
              <a:srgbClr val="000000">
                <a:alpha val="100000"/>
              </a:srgbClr>
            </a:solidFill>
            <a:miter lim="800000"/>
          </a:ln>
        </p:spPr>
      </p:sp>
      <p:sp>
        <p:nvSpPr>
          <p:cNvPr id="125955" name="备注占位符 2"/>
          <p:cNvSpPr>
            <a:spLocks noGrp="1"/>
          </p:cNvSpPr>
          <p:nvPr>
            <p:ph type="body"/>
          </p:nvPr>
        </p:nvSpPr>
        <p:spPr>
          <a:ln/>
        </p:spPr>
        <p:txBody>
          <a:bodyPr wrap="square" lIns="91440" tIns="45720" rIns="91440" bIns="45720" anchor="t" anchorCtr="0"/>
          <a:p>
            <a:pPr lvl="0" eaLnBrk="1" hangingPunct="1">
              <a:spcBef>
                <a:spcPct val="0"/>
              </a:spcBef>
            </a:pPr>
            <a:endParaRPr lang="zh-CN" altLang="en-US" dirty="0">
              <a:ea typeface="宋体" panose="02010600030101010101" pitchFamily="2" charset="-122"/>
            </a:endParaRPr>
          </a:p>
        </p:txBody>
      </p:sp>
      <p:sp>
        <p:nvSpPr>
          <p:cNvPr id="12595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 altLang="en-US" sz="1200" dirty="0">
                <a:latin typeface="Calibri" panose="020F0502020204030204" pitchFamily="34" charset="0"/>
              </a:rPr>
            </a:fld>
            <a:endParaRPr lang=""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75"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p>
              <a:endParaRPr lang="zh-CN" altLang="en-US"/>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en-US" noProof="1"/>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EB3E0B7-2E76-4AF4-B70E-2A6AA61CC859}" type="datetime1">
              <a:rPr kumimoji="0" lang="en-US" altLang="zh-CN" sz="900" b="0" i="0" u="none" strike="noStrike" kern="1200" cap="none" spc="0" normalizeH="0" baseline="0" noProof="0">
                <a:ln>
                  <a:noFill/>
                </a:ln>
                <a:solidFill>
                  <a:srgbClr val="FFFFFF"/>
                </a:solidFill>
                <a:effectLst/>
                <a:uLnTx/>
                <a:uFillTx/>
                <a:latin typeface="Century Gothic" pitchFamily="34" charset="0"/>
                <a:ea typeface="宋体" panose="02010600030101010101" pitchFamily="2" charset="-122"/>
                <a:cs typeface="+mn-cs"/>
              </a:rPr>
            </a:fld>
            <a:endParaRPr kumimoji="0" lang="en-US" altLang="zh-CN" sz="900" b="0" i="0" u="none" strike="noStrike" kern="1200" cap="none" spc="0" normalizeH="0" baseline="0" noProof="0">
              <a:ln>
                <a:noFill/>
              </a:ln>
              <a:solidFill>
                <a:srgbClr val="FFFFFF"/>
              </a:solidFill>
              <a:effectLst/>
              <a:uLnTx/>
              <a:uFillTx/>
              <a:latin typeface="Century Gothic"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p>
            <a:pPr algn="ctr" eaLnBrk="1" hangingPunct="1"/>
            <a:fld id="{9A0DB2DC-4C9A-4742-B13C-FB6460FD3503}" type="slidenum">
              <a:rPr lang="" altLang="zh-CN" dirty="0">
                <a:latin typeface="Century Gothic" pitchFamily="34" charset="0"/>
              </a:rPr>
            </a:fld>
            <a:endParaRPr lang="" altLang="zh-CN" dirty="0">
              <a:latin typeface="Century Gothic"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19" name="Freeform 5"/>
            <p:cNvSpPr/>
            <p:nvPr/>
          </p:nvSpPr>
          <p:spPr>
            <a:xfrm rot="10204164">
              <a:off x="427038" y="456381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p>
              <a:endParaRPr lang="zh-CN" altLang="en-US"/>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221" name="Freeform 10"/>
            <p:cNvSpPr/>
            <p:nvPr/>
          </p:nvSpPr>
          <p:spPr>
            <a:xfrm rot="10800000">
              <a:off x="485775" y="267002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p>
              <a:endParaRPr lang="zh-CN" altLang="en-US"/>
            </a:p>
          </p:txBody>
        </p:sp>
        <p:sp>
          <p:nvSpPr>
            <p:cNvPr id="8222"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FA9367B-7C7E-45A5-9131-A5B0A98D2348}"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p>
            <a:pPr algn="ctr" eaLnBrk="1" hangingPunct="1"/>
            <a:fld id="{9A0DB2DC-4C9A-4742-B13C-FB6460FD3503}" type="slidenum">
              <a:rPr lang="" altLang="zh-CN" dirty="0">
                <a:latin typeface="Century Gothic" pitchFamily="34" charset="0"/>
              </a:rPr>
            </a:fld>
            <a:endParaRPr lang="" altLang="zh-CN" dirty="0">
              <a:latin typeface="Century Gothic"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43" name="Freeform 5"/>
            <p:cNvSpPr/>
            <p:nvPr/>
          </p:nvSpPr>
          <p:spPr>
            <a:xfrm rot="-589932">
              <a:off x="6359525" y="2781147"/>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p>
              <a:endParaRPr lang="zh-CN" altLang="en-US"/>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245" name="Freeform 10"/>
            <p:cNvSpPr/>
            <p:nvPr/>
          </p:nvSpPr>
          <p:spPr>
            <a:xfrm>
              <a:off x="485775" y="285416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p>
              <a:endParaRPr lang="zh-CN" altLang="en-US"/>
            </a:p>
          </p:txBody>
        </p:sp>
        <p:sp>
          <p:nvSpPr>
            <p:cNvPr id="924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noProof="1"/>
              <a:t>单击此处编辑母版标题样式</a:t>
            </a:r>
            <a:endParaRPr lang="en-US" noProof="1"/>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34E0E7C-8B04-4A8B-B1BA-AF9099257C04}"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p>
            <a:pPr algn="ctr" eaLnBrk="1" hangingPunct="1"/>
            <a:fld id="{9A0DB2DC-4C9A-4742-B13C-FB6460FD3503}" type="slidenum">
              <a:rPr lang="" altLang="zh-CN" dirty="0">
                <a:latin typeface="Century Gothic" pitchFamily="34" charset="0"/>
              </a:rPr>
            </a:fld>
            <a:endParaRPr lang="" altLang="zh-CN" dirty="0">
              <a:latin typeface="Century Gothic"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69" name="Freeform 5"/>
            <p:cNvSpPr/>
            <p:nvPr/>
          </p:nvSpPr>
          <p:spPr>
            <a:xfrm rot="-589932">
              <a:off x="6359525" y="4309826"/>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p>
              <a:endParaRPr lang="zh-CN" altLang="en-US"/>
            </a:p>
          </p:txBody>
        </p:sp>
        <p:sp>
          <p:nvSpPr>
            <p:cNvPr id="10270" name="Freeform 10"/>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p>
              <a:endParaRPr lang="zh-CN" altLang="en-US"/>
            </a:p>
          </p:txBody>
        </p:sp>
        <p:sp>
          <p:nvSpPr>
            <p:cNvPr id="10271"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p>
              <a:endParaRPr lang="zh-CN" altLang="en-US"/>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fontAlgn="base">
              <a:spcBef>
                <a:spcPct val="0"/>
              </a:spcBef>
              <a:spcAft>
                <a:spcPct val="0"/>
              </a:spcAft>
              <a:defRPr>
                <a:solidFill>
                  <a:schemeClr val="tx1"/>
                </a:solidFill>
                <a:latin typeface="Century Gothic" pitchFamily="34" charset="0"/>
              </a:defRPr>
            </a:lvl6pPr>
            <a:lvl7pPr marL="2971800" indent="-228600" fontAlgn="base">
              <a:spcBef>
                <a:spcPct val="0"/>
              </a:spcBef>
              <a:spcAft>
                <a:spcPct val="0"/>
              </a:spcAft>
              <a:defRPr>
                <a:solidFill>
                  <a:schemeClr val="tx1"/>
                </a:solidFill>
                <a:latin typeface="Century Gothic" pitchFamily="34" charset="0"/>
              </a:defRPr>
            </a:lvl7pPr>
            <a:lvl8pPr marL="3429000" indent="-228600" fontAlgn="base">
              <a:spcBef>
                <a:spcPct val="0"/>
              </a:spcBef>
              <a:spcAft>
                <a:spcPct val="0"/>
              </a:spcAft>
              <a:defRPr>
                <a:solidFill>
                  <a:schemeClr val="tx1"/>
                </a:solidFill>
                <a:latin typeface="Century Gothic" pitchFamily="34" charset="0"/>
              </a:defRPr>
            </a:lvl8pPr>
            <a:lvl9pPr marL="3886200" indent="-228600" fontAlgn="base">
              <a:spcBef>
                <a:spcPct val="0"/>
              </a:spcBef>
              <a:spcAft>
                <a:spcPct val="0"/>
              </a:spcAft>
              <a:defRPr>
                <a:solidFill>
                  <a:schemeClr val="tx1"/>
                </a:solidFill>
                <a:latin typeface="Century Gothic"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endPar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endParaRP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fontAlgn="base">
              <a:spcBef>
                <a:spcPct val="0"/>
              </a:spcBef>
              <a:spcAft>
                <a:spcPct val="0"/>
              </a:spcAft>
              <a:defRPr>
                <a:solidFill>
                  <a:schemeClr val="tx1"/>
                </a:solidFill>
                <a:latin typeface="Century Gothic" pitchFamily="34" charset="0"/>
              </a:defRPr>
            </a:lvl6pPr>
            <a:lvl7pPr marL="2971800" indent="-228600" fontAlgn="base">
              <a:spcBef>
                <a:spcPct val="0"/>
              </a:spcBef>
              <a:spcAft>
                <a:spcPct val="0"/>
              </a:spcAft>
              <a:defRPr>
                <a:solidFill>
                  <a:schemeClr val="tx1"/>
                </a:solidFill>
                <a:latin typeface="Century Gothic" pitchFamily="34" charset="0"/>
              </a:defRPr>
            </a:lvl7pPr>
            <a:lvl8pPr marL="3429000" indent="-228600" fontAlgn="base">
              <a:spcBef>
                <a:spcPct val="0"/>
              </a:spcBef>
              <a:spcAft>
                <a:spcPct val="0"/>
              </a:spcAft>
              <a:defRPr>
                <a:solidFill>
                  <a:schemeClr val="tx1"/>
                </a:solidFill>
                <a:latin typeface="Century Gothic" pitchFamily="34" charset="0"/>
              </a:defRPr>
            </a:lvl8pPr>
            <a:lvl9pPr marL="3886200" indent="-228600" fontAlgn="base">
              <a:spcBef>
                <a:spcPct val="0"/>
              </a:spcBef>
              <a:spcAft>
                <a:spcPct val="0"/>
              </a:spcAft>
              <a:defRPr>
                <a:solidFill>
                  <a:schemeClr val="tx1"/>
                </a:solidFill>
                <a:latin typeface="Century Gothic"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endPar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endParaRP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noProof="1"/>
              <a:t>单击此处编辑母版标题样式</a:t>
            </a:r>
            <a:endParaRPr lang="en-US" noProof="1"/>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97144A8-19DA-415A-8A35-FB69AE26E7C4}"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p>
            <a:pPr algn="ctr" eaLnBrk="1" hangingPunct="1"/>
            <a:fld id="{9A0DB2DC-4C9A-4742-B13C-FB6460FD3503}" type="slidenum">
              <a:rPr lang="" altLang="zh-CN" dirty="0">
                <a:latin typeface="Century Gothic" pitchFamily="34" charset="0"/>
              </a:rPr>
            </a:fld>
            <a:endParaRPr lang="" altLang="zh-CN" dirty="0">
              <a:latin typeface="Century Gothic"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291" name="Freeform 5"/>
            <p:cNvSpPr/>
            <p:nvPr/>
          </p:nvSpPr>
          <p:spPr>
            <a:xfrm rot="-589932">
              <a:off x="6359525" y="4311413"/>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p>
              <a:endParaRPr lang="zh-CN" altLang="en-US"/>
            </a:p>
          </p:txBody>
        </p:sp>
        <p:sp>
          <p:nvSpPr>
            <p:cNvPr id="11292" name="Freeform 7"/>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p>
              <a:endParaRPr lang="zh-CN" altLang="en-US"/>
            </a:p>
          </p:txBody>
        </p:sp>
        <p:sp>
          <p:nvSpPr>
            <p:cNvPr id="1129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p>
              <a:endParaRPr lang="zh-CN" altLang="en-US"/>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endParaRPr lang="zh-CN" altLang="en-US" noProof="1"/>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8E82694-F572-46F5-8840-ACDD3A350615}"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p>
            <a:pPr algn="ctr" eaLnBrk="1" hangingPunct="1"/>
            <a:fld id="{9A0DB2DC-4C9A-4742-B13C-FB6460FD3503}" type="slidenum">
              <a:rPr lang="" altLang="zh-CN" dirty="0">
                <a:latin typeface="Century Gothic" pitchFamily="34" charset="0"/>
              </a:rPr>
            </a:fld>
            <a:endParaRPr lang="" altLang="zh-CN" dirty="0">
              <a:latin typeface="Century Gothic"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C04C688-C166-41E7-BE2E-DEF73F046A31}"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p>
            <a:pPr algn="ctr" eaLnBrk="1" hangingPunct="1"/>
            <a:fld id="{9A0DB2DC-4C9A-4742-B13C-FB6460FD3503}" type="slidenum">
              <a:rPr lang="" altLang="zh-CN" dirty="0">
                <a:latin typeface="Century Gothic" pitchFamily="34" charset="0"/>
              </a:rPr>
            </a:fld>
            <a:endParaRPr lang="" altLang="zh-CN" dirty="0">
              <a:latin typeface="Century Gothic"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CFC4A50-4D3B-4059-9BEB-315E8FF9526F}"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p>
            <a:pPr algn="ctr" eaLnBrk="1" hangingPunct="1"/>
            <a:fld id="{9A0DB2DC-4C9A-4742-B13C-FB6460FD3503}" type="slidenum">
              <a:rPr lang="" altLang="zh-CN" dirty="0">
                <a:latin typeface="Century Gothic" pitchFamily="34" charset="0"/>
              </a:rPr>
            </a:fld>
            <a:endParaRPr lang="" altLang="zh-CN" dirty="0">
              <a:latin typeface="Century Gothic"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C814688-85FE-4EB8-82C2-7CBC3138830B}"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p>
            <a:pPr algn="ctr" eaLnBrk="1" hangingPunct="1"/>
            <a:fld id="{9A0DB2DC-4C9A-4742-B13C-FB6460FD3503}" type="slidenum">
              <a:rPr lang="" altLang="zh-CN" dirty="0">
                <a:latin typeface="Century Gothic" pitchFamily="34" charset="0"/>
              </a:rPr>
            </a:fld>
            <a:endParaRPr lang="" altLang="zh-CN" dirty="0">
              <a:latin typeface="Century Gothic"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390" name="Freeform 5"/>
            <p:cNvSpPr/>
            <p:nvPr/>
          </p:nvSpPr>
          <p:spPr>
            <a:xfrm rot="4966650">
              <a:off x="4673020" y="5107489"/>
              <a:ext cx="2377944" cy="319096"/>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p>
              <a:endParaRPr lang="zh-CN" altLang="en-US"/>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364" name="Freeform 9"/>
          <p:cNvSpPr/>
          <p:nvPr/>
        </p:nvSpPr>
        <p:spPr>
          <a:xfrm rot="5400000">
            <a:off x="1298575" y="1765300"/>
            <a:ext cx="5997575"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p>
            <a:endParaRPr lang="zh-CN" altLang="en-US"/>
          </a:p>
        </p:txBody>
      </p:sp>
      <p:sp>
        <p:nvSpPr>
          <p:cNvPr id="15365" name="Freeform 5"/>
          <p:cNvSpPr>
            <a:spLocks noEditPoints="1"/>
          </p:cNvSpPr>
          <p:nvPr/>
        </p:nvSpPr>
        <p:spPr>
          <a:xfrm>
            <a:off x="0" y="0"/>
            <a:ext cx="9144000" cy="6858000"/>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p>
            <a:endParaRPr lang="zh-CN" altLang="en-US"/>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FDF70AD-4BD8-4CBF-BDB9-37E3A509BE2F}"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p>
            <a:pPr algn="ctr" eaLnBrk="1" hangingPunct="1"/>
            <a:fld id="{9A0DB2DC-4C9A-4742-B13C-FB6460FD3503}" type="slidenum">
              <a:rPr lang="" altLang="zh-CN" dirty="0">
                <a:latin typeface="Century Gothic" pitchFamily="34" charset="0"/>
              </a:rPr>
            </a:fld>
            <a:endParaRPr lang="" altLang="zh-CN" dirty="0">
              <a:latin typeface="Century Gothic"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a:picLocks noChangeAspect="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AC1507F-012D-4CC2-BB58-7D0EEDF19D44}"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p>
            <a:pPr algn="ctr" eaLnBrk="1" hangingPunct="1"/>
            <a:fld id="{9A0DB2DC-4C9A-4742-B13C-FB6460FD3503}" type="slidenum">
              <a:rPr lang="" altLang="zh-CN" dirty="0">
                <a:latin typeface="Century Gothic" pitchFamily="34" charset="0"/>
              </a:rPr>
            </a:fld>
            <a:endParaRPr lang="" altLang="zh-CN" dirty="0">
              <a:latin typeface="Century Gothic"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24" name="Freeform 10"/>
            <p:cNvSpPr/>
            <p:nvPr/>
          </p:nvSpPr>
          <p:spPr>
            <a:xfrm rot="-5400000">
              <a:off x="3105315" y="1766699"/>
              <a:ext cx="5995659" cy="3325812"/>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p>
              <a:endParaRPr lang="zh-CN" altLang="en-US"/>
            </a:p>
          </p:txBody>
        </p:sp>
        <p:sp>
          <p:nvSpPr>
            <p:cNvPr id="4125" name="Freeform 5"/>
            <p:cNvSpPr/>
            <p:nvPr/>
          </p:nvSpPr>
          <p:spPr>
            <a:xfrm rot="-5912394">
              <a:off x="3319527"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p>
              <a:endParaRPr lang="zh-CN" altLang="en-US"/>
            </a:p>
          </p:txBody>
        </p:sp>
        <p:sp>
          <p:nvSpPr>
            <p:cNvPr id="412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endParaRPr lang="zh-CN" altLang="en-US" noProof="1"/>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E259D3F-D40F-4AE0-844A-A8AE23BDA7AF}"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p>
            <a:pPr algn="ctr" eaLnBrk="1" hangingPunct="1"/>
            <a:fld id="{9A0DB2DC-4C9A-4742-B13C-FB6460FD3503}" type="slidenum">
              <a:rPr lang="" altLang="zh-CN" dirty="0">
                <a:latin typeface="Century Gothic" pitchFamily="34" charset="0"/>
              </a:rPr>
            </a:fld>
            <a:endParaRPr lang="" altLang="zh-CN" dirty="0">
              <a:latin typeface="Century Gothic"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DDBD36F-F4BB-4EE7-956C-708B2C836082}"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 altLang="zh-CN" dirty="0"/>
            </a:fld>
            <a:endParaRPr lang=""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DDBD36F-F4BB-4EE7-956C-708B2C836082}"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 altLang="zh-CN" dirty="0"/>
            </a:fld>
            <a:endParaRPr lang=""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DDBD36F-F4BB-4EE7-956C-708B2C836082}"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 altLang="zh-CN" dirty="0"/>
            </a:fld>
            <a:endParaRPr lang=""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8B50500-5950-4912-A5BE-F7DC5438F914}"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p>
            <a:pPr algn="ctr" eaLnBrk="1" hangingPunct="1"/>
            <a:fld id="{9A0DB2DC-4C9A-4742-B13C-FB6460FD3503}" type="slidenum">
              <a:rPr lang="" altLang="zh-CN" dirty="0">
                <a:latin typeface="Century Gothic" pitchFamily="34" charset="0"/>
              </a:rPr>
            </a:fld>
            <a:endParaRPr lang="" altLang="zh-CN" dirty="0">
              <a:latin typeface="Century Gothic"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172" name="Freeform 11"/>
            <p:cNvSpPr/>
            <p:nvPr/>
          </p:nvSpPr>
          <p:spPr>
            <a:xfrm rot="-5400000">
              <a:off x="2548896" y="1765905"/>
              <a:ext cx="5995659"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p>
              <a:endParaRPr lang="zh-CN" altLang="en-US"/>
            </a:p>
          </p:txBody>
        </p:sp>
        <p:sp>
          <p:nvSpPr>
            <p:cNvPr id="6173" name="Freeform 5"/>
            <p:cNvSpPr/>
            <p:nvPr/>
          </p:nvSpPr>
          <p:spPr>
            <a:xfrm rot="-5912394">
              <a:off x="27702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p>
              <a:endParaRPr lang="zh-CN" altLang="en-US"/>
            </a:p>
          </p:txBody>
        </p:sp>
        <p:sp>
          <p:nvSpPr>
            <p:cNvPr id="6174"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p>
              <a:endParaRPr lang="zh-CN" altLang="en-US"/>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222977-DAEA-4143-8B04-78509CC5B045}"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p>
            <a:pPr algn="ctr" eaLnBrk="1" hangingPunct="1"/>
            <a:fld id="{9A0DB2DC-4C9A-4742-B13C-FB6460FD3503}" type="slidenum">
              <a:rPr lang="" altLang="zh-CN" dirty="0">
                <a:latin typeface="Century Gothic" pitchFamily="34" charset="0"/>
              </a:rPr>
            </a:fld>
            <a:endParaRPr lang="" altLang="zh-CN" dirty="0">
              <a:latin typeface="Century Gothic"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196" name="Freeform 11"/>
            <p:cNvSpPr/>
            <p:nvPr/>
          </p:nvSpPr>
          <p:spPr>
            <a:xfrm rot="-5400000">
              <a:off x="2852903" y="1766699"/>
              <a:ext cx="5995659" cy="3325813"/>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p>
              <a:endParaRPr lang="zh-CN" altLang="en-US"/>
            </a:p>
          </p:txBody>
        </p:sp>
        <p:sp>
          <p:nvSpPr>
            <p:cNvPr id="7197" name="Freeform 5"/>
            <p:cNvSpPr/>
            <p:nvPr/>
          </p:nvSpPr>
          <p:spPr>
            <a:xfrm rot="-5912394">
              <a:off x="30750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p>
              <a:endParaRPr lang="zh-CN" altLang="en-US"/>
            </a:p>
          </p:txBody>
        </p:sp>
        <p:sp>
          <p:nvSpPr>
            <p:cNvPr id="7198"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D945CA4-C200-43F7-B3A1-126D48A9383C}"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p>
            <a:pPr algn="ctr" eaLnBrk="1" hangingPunct="1"/>
            <a:fld id="{9A0DB2DC-4C9A-4742-B13C-FB6460FD3503}" type="slidenum">
              <a:rPr lang="" altLang="zh-CN" dirty="0">
                <a:latin typeface="Century Gothic" pitchFamily="34" charset="0"/>
              </a:rPr>
            </a:fld>
            <a:endParaRPr lang="" altLang="zh-CN" dirty="0">
              <a:latin typeface="Century Gothic"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8"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p:nvPr/>
          </p:nvSpPr>
          <p:spPr>
            <a:xfrm rot="-589932">
              <a:off x="6359525" y="179060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p>
              <a:endParaRPr lang="zh-CN" altLang="en-US"/>
            </a:p>
          </p:txBody>
        </p:sp>
        <p:sp>
          <p:nvSpPr>
            <p:cNvPr id="1052" name="Freeform 24"/>
            <p:cNvSpPr/>
            <p:nvPr/>
          </p:nvSpPr>
          <p:spPr>
            <a:xfrm>
              <a:off x="485775" y="1855686"/>
              <a:ext cx="8172450" cy="4535238"/>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p>
              <a:endParaRPr lang="zh-CN" altLang="en-US"/>
            </a:p>
          </p:txBody>
        </p:sp>
        <p:sp>
          <p:nvSpPr>
            <p:cNvPr id="105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p>
              <a:endParaRPr lang="zh-CN" altLang="en-US"/>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8" name="Text Placeholder 2"/>
          <p:cNvSpPr>
            <a:spLocks noGrp="1"/>
          </p:cNvSpPr>
          <p:nvPr>
            <p:ph type="body"/>
          </p:nvPr>
        </p:nvSpPr>
        <p:spPr>
          <a:xfrm>
            <a:off x="863600" y="2489200"/>
            <a:ext cx="6346825" cy="35306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buFontTx/>
              <a:buNone/>
              <a:defRPr sz="900" b="1">
                <a:solidFill>
                  <a:schemeClr val="accent1"/>
                </a:solidFill>
                <a:latin typeface="Century Gothic"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DDBD36F-F4BB-4EE7-956C-708B2C836082}" type="datetime1">
              <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rPr>
            </a:fld>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buFontTx/>
              <a:buNone/>
              <a:defRPr sz="900" b="1">
                <a:solidFill>
                  <a:schemeClr val="accent1"/>
                </a:solidFill>
                <a:latin typeface="Century Gothic"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a:defRPr sz="2800">
                <a:solidFill>
                  <a:schemeClr val="bg1"/>
                </a:solidFill>
                <a:latin typeface="Century Gothic" pitchFamily="34" charset="0"/>
              </a:defRPr>
            </a:lvl1pPr>
          </a:lstStyle>
          <a:p>
            <a:pPr lvl="0" eaLnBrk="1" hangingPunct="1"/>
            <a:fld id="{9A0DB2DC-4C9A-4742-B13C-FB6460FD3503}" type="slidenum">
              <a:rPr lang="" altLang="zh-CN" dirty="0"/>
            </a:fld>
            <a:endParaRPr lang=""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itchFamily="34" charset="0"/>
        </a:defRPr>
      </a:lvl2pPr>
      <a:lvl3pPr algn="l" defTabSz="457200" rtl="0" eaLnBrk="0" fontAlgn="base" hangingPunct="0">
        <a:spcBef>
          <a:spcPct val="0"/>
        </a:spcBef>
        <a:spcAft>
          <a:spcPct val="0"/>
        </a:spcAft>
        <a:defRPr sz="3200">
          <a:solidFill>
            <a:schemeClr val="bg1"/>
          </a:solidFill>
          <a:latin typeface="Century Gothic" pitchFamily="34" charset="0"/>
        </a:defRPr>
      </a:lvl3pPr>
      <a:lvl4pPr algn="l" defTabSz="457200" rtl="0" eaLnBrk="0" fontAlgn="base" hangingPunct="0">
        <a:spcBef>
          <a:spcPct val="0"/>
        </a:spcBef>
        <a:spcAft>
          <a:spcPct val="0"/>
        </a:spcAft>
        <a:defRPr sz="3200">
          <a:solidFill>
            <a:schemeClr val="bg1"/>
          </a:solidFill>
          <a:latin typeface="Century Gothic" pitchFamily="34" charset="0"/>
        </a:defRPr>
      </a:lvl4pPr>
      <a:lvl5pPr algn="l" defTabSz="457200" rtl="0" eaLnBrk="0" fontAlgn="base" hangingPunct="0">
        <a:spcBef>
          <a:spcPct val="0"/>
        </a:spcBef>
        <a:spcAft>
          <a:spcPct val="0"/>
        </a:spcAft>
        <a:defRPr sz="3200">
          <a:solidFill>
            <a:schemeClr val="bg1"/>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4450" y="2420938"/>
            <a:ext cx="8424863" cy="1470025"/>
          </a:xfrm>
        </p:spPr>
        <p:txBody>
          <a:bodyPr vert="horz" wrap="square" lIns="91440" tIns="45720" rIns="91440" bIns="45720" numCol="1" rtlCol="0" anchor="b" anchorCtr="0" compatLnSpc="1">
            <a:normAutofit fontScale="90000"/>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第</a:t>
            </a:r>
            <a:r>
              <a:rPr kumimoji="0" lang="zh-CN" altLang="en-US"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二十讲</a:t>
            </a:r>
            <a:br>
              <a:rPr kumimoji="0" lang="en-US" altLang="zh-CN"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r>
              <a:rPr kumimoji="0" lang="zh-CN" altLang="en-US"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行政赔偿、行政补偿</a:t>
            </a:r>
            <a:br>
              <a:rPr kumimoji="0" lang="en-US" altLang="zh-CN" sz="2800" b="1" i="0" u="none" strike="noStrike" kern="1200" cap="none" spc="0" normalizeH="0" baseline="0" noProof="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endParaRPr kumimoji="0" lang="en-US" sz="44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endParaRPr>
          </a:p>
        </p:txBody>
      </p:sp>
      <p:sp>
        <p:nvSpPr>
          <p:cNvPr id="3" name="Subtitle 2"/>
          <p:cNvSpPr>
            <a:spLocks noGrp="1"/>
          </p:cNvSpPr>
          <p:nvPr>
            <p:ph type="subTitle" idx="1"/>
          </p:nvPr>
        </p:nvSpPr>
        <p:spPr>
          <a:xfrm>
            <a:off x="1908175" y="4365625"/>
            <a:ext cx="6400800" cy="1752600"/>
          </a:xfrm>
        </p:spPr>
        <p:txBody>
          <a:bodyPr vert="horz" wrap="square" lIns="91440" tIns="45720" rIns="91440" bIns="45720" numCol="1" rtlCol="0" anchor="t" anchorCtr="0" compatLnSpc="1">
            <a:normAutofit/>
          </a:bodyPr>
          <a:lstStyle/>
          <a:p>
            <a:pPr marL="0" marR="0" lvl="0" indent="0" algn="r" defTabSz="457200" rtl="0" eaLnBrk="1" fontAlgn="auto" latinLnBrk="0" hangingPunct="1">
              <a:lnSpc>
                <a:spcPct val="100000"/>
              </a:lnSpc>
              <a:spcBef>
                <a:spcPts val="1000"/>
              </a:spcBef>
              <a:spcAft>
                <a:spcPts val="0"/>
              </a:spcAft>
              <a:buClr>
                <a:schemeClr val="accent1"/>
              </a:buClr>
              <a:buSzPct val="80000"/>
              <a:buFont typeface="Wingdings 3" pitchFamily="18" charset="2"/>
              <a:buNone/>
              <a:defRPr/>
            </a:pPr>
            <a:endParaRPr kumimoji="0" lang="en-US" sz="2800" b="0"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endParaRPr>
          </a:p>
        </p:txBody>
      </p:sp>
      <p:sp>
        <p:nvSpPr>
          <p:cNvPr id="163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38915" name="内容占位符 2"/>
          <p:cNvSpPr>
            <a:spLocks noGrp="1"/>
          </p:cNvSpPr>
          <p:nvPr>
            <p:ph idx="1"/>
          </p:nvPr>
        </p:nvSpPr>
        <p:spPr>
          <a:xfrm>
            <a:off x="357188" y="2357438"/>
            <a:ext cx="8143875" cy="3662362"/>
          </a:xfrm>
          <a:ln/>
        </p:spPr>
        <p:txBody>
          <a:bodyPr vert="horz" wrap="square" lIns="91440" tIns="45720" rIns="91440" bIns="45720" anchor="t" anchorCtr="0"/>
          <a:p>
            <a:r>
              <a:rPr lang="zh-CN" altLang="en-US" sz="2400" b="1" dirty="0">
                <a:latin typeface="华文楷体" pitchFamily="2" charset="-122"/>
                <a:ea typeface="华文楷体" pitchFamily="2" charset="-122"/>
              </a:rPr>
              <a:t>四、国家赔偿责任的构成要件</a:t>
            </a:r>
            <a:endParaRPr lang="en-US" altLang="zh-CN" sz="2400" b="1" dirty="0">
              <a:latin typeface="华文楷体" pitchFamily="2" charset="-122"/>
              <a:ea typeface="华文楷体" pitchFamily="2" charset="-122"/>
            </a:endParaRPr>
          </a:p>
          <a:p>
            <a:r>
              <a:rPr lang="zh-CN" altLang="en-US" sz="2400" dirty="0">
                <a:latin typeface="华文楷体" pitchFamily="2" charset="-122"/>
                <a:ea typeface="华文楷体" pitchFamily="2" charset="-122"/>
              </a:rPr>
              <a:t>国家赔偿责任的构成要件，是指国家承担赔偿责任所应具备的前提条件。即国家只有在符合一定条件的前提下才承担侵权赔偿责任。国家赔偿责任的构成要件与归责原则既有联系又有区别。联系表现在两者相辅相成，缺一不可。归责原则是构成要件的基础和前提，而责任构成要件是归责原则的具体体现，目的旨在实现归责原则的功能和价值。二者亦有区别，归责原则反映了国家赔偿的价值取向，而构成要件则是国家赔偿责任是否成立的具体判断标准。</a:t>
            </a:r>
            <a:endParaRPr lang="zh-CN" altLang="en-US" sz="2400" dirty="0">
              <a:latin typeface="华文楷体" pitchFamily="2" charset="-122"/>
              <a:ea typeface="华文楷体" pitchFamily="2" charset="-122"/>
            </a:endParaRPr>
          </a:p>
        </p:txBody>
      </p:sp>
      <p:sp>
        <p:nvSpPr>
          <p:cNvPr id="3891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39939" name="内容占位符 2"/>
          <p:cNvSpPr>
            <a:spLocks noGrp="1"/>
          </p:cNvSpPr>
          <p:nvPr>
            <p:ph idx="1"/>
          </p:nvPr>
        </p:nvSpPr>
        <p:spPr>
          <a:xfrm>
            <a:off x="357188" y="2214563"/>
            <a:ext cx="8286750" cy="3805237"/>
          </a:xfrm>
          <a:ln/>
        </p:spPr>
        <p:txBody>
          <a:bodyPr vert="horz" wrap="square" lIns="91440" tIns="45720" rIns="91440" bIns="45720" anchor="t" anchorCtr="0"/>
          <a:p>
            <a:r>
              <a:rPr lang="zh-CN" altLang="en-US" sz="2400" b="1" dirty="0">
                <a:latin typeface="华文楷体" pitchFamily="2" charset="-122"/>
                <a:ea typeface="华文楷体" pitchFamily="2" charset="-122"/>
              </a:rPr>
              <a:t>（</a:t>
            </a:r>
            <a:r>
              <a:rPr lang="en-US" altLang="zh-CN" sz="2400" b="1" dirty="0">
                <a:latin typeface="华文楷体" pitchFamily="2" charset="-122"/>
                <a:ea typeface="华文楷体" pitchFamily="2" charset="-122"/>
              </a:rPr>
              <a:t>1</a:t>
            </a:r>
            <a:r>
              <a:rPr lang="zh-CN" altLang="en-US" sz="2400" b="1" dirty="0">
                <a:latin typeface="华文楷体" pitchFamily="2" charset="-122"/>
                <a:ea typeface="华文楷体" pitchFamily="2" charset="-122"/>
              </a:rPr>
              <a:t>）侵权行为主体</a:t>
            </a:r>
            <a:endParaRPr lang="zh-CN" altLang="en-US"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我国国家赔偿法规定的侵权主体受到严格限制，只有国家机关和国家机关工作人员以及其他组织、个人在法律授权或接受国家机关委托的情况下，才能成为侵权行为的主体，一般公民、法人不能成为国家侵权行为的主体。</a:t>
            </a:r>
            <a:endParaRPr lang="zh-CN" altLang="en-US" sz="2400" dirty="0">
              <a:latin typeface="华文楷体" pitchFamily="2" charset="-122"/>
              <a:ea typeface="华文楷体" pitchFamily="2" charset="-122"/>
            </a:endParaRPr>
          </a:p>
          <a:p>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国家赔偿法</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第五条　属于下列情形之一的，国家不承担赔偿责任：行政机关工作人员与行使职权无关的个人行为；因公民、法人和其他组织自己的行为致使损害发生的；法律规定的其他情形。</a:t>
            </a:r>
            <a:endParaRPr lang="zh-CN" altLang="en-US" sz="2400" dirty="0">
              <a:latin typeface="华文楷体" pitchFamily="2" charset="-122"/>
              <a:ea typeface="华文楷体" pitchFamily="2" charset="-122"/>
            </a:endParaRPr>
          </a:p>
          <a:p>
            <a:endParaRPr lang="zh-CN" altLang="en-US" sz="2400" dirty="0">
              <a:latin typeface="华文楷体" pitchFamily="2" charset="-122"/>
              <a:ea typeface="华文楷体" pitchFamily="2" charset="-122"/>
            </a:endParaRPr>
          </a:p>
        </p:txBody>
      </p:sp>
      <p:sp>
        <p:nvSpPr>
          <p:cNvPr id="3994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40963" name="内容占位符 2"/>
          <p:cNvSpPr>
            <a:spLocks noGrp="1"/>
          </p:cNvSpPr>
          <p:nvPr>
            <p:ph idx="1"/>
          </p:nvPr>
        </p:nvSpPr>
        <p:spPr>
          <a:xfrm>
            <a:off x="642938" y="2357438"/>
            <a:ext cx="7566025" cy="3662362"/>
          </a:xfrm>
          <a:ln/>
        </p:spPr>
        <p:txBody>
          <a:bodyPr vert="horz" wrap="square" lIns="91440" tIns="45720" rIns="91440" bIns="45720" anchor="t" anchorCtr="0"/>
          <a:p>
            <a:r>
              <a:rPr lang="en-US" altLang="zh-CN" sz="2400" dirty="0">
                <a:latin typeface="华文楷体" pitchFamily="2" charset="-122"/>
                <a:ea typeface="华文楷体" pitchFamily="2" charset="-122"/>
              </a:rPr>
              <a:t>1</a:t>
            </a:r>
            <a:r>
              <a:rPr lang="zh-CN" altLang="en-US" sz="2400" dirty="0">
                <a:latin typeface="华文楷体" pitchFamily="2" charset="-122"/>
                <a:ea typeface="华文楷体" pitchFamily="2" charset="-122"/>
              </a:rPr>
              <a:t>）行政机关，是国家根据其统治意志，按照宪法和有关组织法规定设立的，依法享有并运用国家行政权，负责对国家各项行政事务进行组织、管理、监督和指挥的国家机关。</a:t>
            </a:r>
            <a:endParaRPr lang="zh-CN" altLang="en-US" sz="2400" dirty="0">
              <a:latin typeface="华文楷体" pitchFamily="2" charset="-122"/>
              <a:ea typeface="华文楷体" pitchFamily="2" charset="-122"/>
            </a:endParaRPr>
          </a:p>
          <a:p>
            <a:r>
              <a:rPr lang="en-US" altLang="zh-CN" sz="2400" dirty="0">
                <a:latin typeface="华文楷体" pitchFamily="2" charset="-122"/>
                <a:ea typeface="华文楷体" pitchFamily="2" charset="-122"/>
              </a:rPr>
              <a:t>2</a:t>
            </a:r>
            <a:r>
              <a:rPr lang="zh-CN" altLang="en-US" sz="2400" dirty="0">
                <a:latin typeface="华文楷体" pitchFamily="2" charset="-122"/>
                <a:ea typeface="华文楷体" pitchFamily="2" charset="-122"/>
              </a:rPr>
              <a:t>）行政机关工作人员，是指在行政机关工作的所有人员，包括公务员、工勤人员以及临时聘用人员。</a:t>
            </a:r>
            <a:endParaRPr lang="zh-CN" altLang="en-US" sz="2400" dirty="0">
              <a:latin typeface="华文楷体" pitchFamily="2" charset="-122"/>
              <a:ea typeface="华文楷体" pitchFamily="2" charset="-122"/>
            </a:endParaRPr>
          </a:p>
          <a:p>
            <a:r>
              <a:rPr lang="en-US" altLang="zh-CN" sz="2400" dirty="0">
                <a:latin typeface="华文楷体" pitchFamily="2" charset="-122"/>
                <a:ea typeface="华文楷体" pitchFamily="2" charset="-122"/>
              </a:rPr>
              <a:t>3</a:t>
            </a:r>
            <a:r>
              <a:rPr lang="zh-CN" altLang="en-US" sz="2400" dirty="0">
                <a:latin typeface="华文楷体" pitchFamily="2" charset="-122"/>
                <a:ea typeface="华文楷体" pitchFamily="2" charset="-122"/>
              </a:rPr>
              <a:t>）其他侵权主体。除了行政机关及其工作人员之外，实际“行使职权”的还有法律、法规授权的组织及其工作人员，受行政机关委托的组织和个人。</a:t>
            </a:r>
            <a:endParaRPr lang="zh-CN" altLang="en-US" sz="2400" dirty="0">
              <a:latin typeface="华文楷体" pitchFamily="2" charset="-122"/>
              <a:ea typeface="华文楷体" pitchFamily="2" charset="-122"/>
            </a:endParaRPr>
          </a:p>
          <a:p>
            <a:endParaRPr lang="zh-CN" altLang="en-US" sz="2400" dirty="0">
              <a:latin typeface="华文楷体" pitchFamily="2" charset="-122"/>
              <a:ea typeface="华文楷体" pitchFamily="2" charset="-122"/>
            </a:endParaRPr>
          </a:p>
        </p:txBody>
      </p:sp>
      <p:sp>
        <p:nvSpPr>
          <p:cNvPr id="4096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41987" name="内容占位符 2"/>
          <p:cNvSpPr>
            <a:spLocks noGrp="1"/>
          </p:cNvSpPr>
          <p:nvPr>
            <p:ph idx="1"/>
          </p:nvPr>
        </p:nvSpPr>
        <p:spPr>
          <a:xfrm>
            <a:off x="863600" y="2500313"/>
            <a:ext cx="7208838" cy="3519487"/>
          </a:xfrm>
          <a:ln/>
        </p:spPr>
        <p:txBody>
          <a:bodyPr vert="horz" wrap="square" lIns="91440" tIns="45720" rIns="91440" bIns="45720" anchor="t" anchorCtr="0"/>
          <a:p>
            <a:r>
              <a:rPr lang="zh-CN" altLang="en-US" sz="2400" b="1" dirty="0">
                <a:latin typeface="华文楷体" pitchFamily="2" charset="-122"/>
                <a:ea typeface="华文楷体" pitchFamily="2" charset="-122"/>
              </a:rPr>
              <a:t>（</a:t>
            </a:r>
            <a:r>
              <a:rPr lang="en-US" altLang="zh-CN" sz="2400" b="1" dirty="0">
                <a:latin typeface="华文楷体" pitchFamily="2" charset="-122"/>
                <a:ea typeface="华文楷体" pitchFamily="2" charset="-122"/>
              </a:rPr>
              <a:t>2</a:t>
            </a:r>
            <a:r>
              <a:rPr lang="zh-CN" altLang="en-US" sz="2400" b="1" dirty="0">
                <a:latin typeface="华文楷体" pitchFamily="2" charset="-122"/>
                <a:ea typeface="华文楷体" pitchFamily="2" charset="-122"/>
              </a:rPr>
              <a:t>）行政侵权主体的行为是执行职务的行为</a:t>
            </a:r>
            <a:endParaRPr lang="zh-CN" altLang="en-US" sz="2400" dirty="0">
              <a:latin typeface="华文楷体" pitchFamily="2" charset="-122"/>
              <a:ea typeface="华文楷体" pitchFamily="2" charset="-122"/>
            </a:endParaRPr>
          </a:p>
          <a:p>
            <a:r>
              <a:rPr lang="en-US" altLang="zh-CN" sz="2400" dirty="0">
                <a:latin typeface="华文楷体" pitchFamily="2" charset="-122"/>
                <a:ea typeface="华文楷体" pitchFamily="2" charset="-122"/>
              </a:rPr>
              <a:t>1</a:t>
            </a:r>
            <a:r>
              <a:rPr lang="zh-CN" altLang="en-US" sz="2400" dirty="0">
                <a:latin typeface="华文楷体" pitchFamily="2" charset="-122"/>
                <a:ea typeface="华文楷体" pitchFamily="2" charset="-122"/>
              </a:rPr>
              <a:t>、英美法中的主观标准，以雇佣人的意思为判断标准</a:t>
            </a:r>
            <a:endParaRPr lang="en-US" altLang="zh-CN" sz="2400" dirty="0">
              <a:latin typeface="华文楷体" pitchFamily="2" charset="-122"/>
              <a:ea typeface="华文楷体" pitchFamily="2" charset="-122"/>
            </a:endParaRPr>
          </a:p>
          <a:p>
            <a:r>
              <a:rPr lang="en-US" altLang="zh-CN" sz="2400" dirty="0">
                <a:latin typeface="华文楷体" pitchFamily="2" charset="-122"/>
                <a:ea typeface="华文楷体" pitchFamily="2" charset="-122"/>
              </a:rPr>
              <a:t>2</a:t>
            </a:r>
            <a:r>
              <a:rPr lang="zh-CN" altLang="en-US" sz="2400" dirty="0">
                <a:latin typeface="华文楷体" pitchFamily="2" charset="-122"/>
                <a:ea typeface="华文楷体" pitchFamily="2" charset="-122"/>
              </a:rPr>
              <a:t>、德日法中的客观标准：只要从外观上可认为属于职务行为即可</a:t>
            </a:r>
            <a:endParaRPr lang="en-US" altLang="zh-CN" sz="2400" dirty="0">
              <a:latin typeface="华文楷体" pitchFamily="2" charset="-122"/>
              <a:ea typeface="华文楷体" pitchFamily="2" charset="-122"/>
            </a:endParaRPr>
          </a:p>
          <a:p>
            <a:r>
              <a:rPr lang="en-US" altLang="zh-CN" sz="2400" dirty="0">
                <a:latin typeface="华文楷体" pitchFamily="2" charset="-122"/>
                <a:ea typeface="华文楷体" pitchFamily="2" charset="-122"/>
              </a:rPr>
              <a:t>3</a:t>
            </a:r>
            <a:r>
              <a:rPr lang="zh-CN" altLang="en-US" sz="2400" dirty="0">
                <a:latin typeface="华文楷体" pitchFamily="2" charset="-122"/>
                <a:ea typeface="华文楷体" pitchFamily="2" charset="-122"/>
              </a:rPr>
              <a:t>、现实中：多元标准，通常不是单一标准</a:t>
            </a:r>
            <a:endParaRPr lang="en-US" altLang="zh-CN" sz="2400" dirty="0">
              <a:latin typeface="华文楷体" pitchFamily="2" charset="-122"/>
              <a:ea typeface="华文楷体" pitchFamily="2" charset="-122"/>
            </a:endParaRPr>
          </a:p>
        </p:txBody>
      </p:sp>
      <p:sp>
        <p:nvSpPr>
          <p:cNvPr id="419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43011" name="内容占位符 2"/>
          <p:cNvSpPr>
            <a:spLocks noGrp="1"/>
          </p:cNvSpPr>
          <p:nvPr>
            <p:ph idx="1"/>
          </p:nvPr>
        </p:nvSpPr>
        <p:spPr>
          <a:ln/>
        </p:spPr>
        <p:txBody>
          <a:bodyPr vert="horz" wrap="square" lIns="91440" tIns="45720" rIns="91440" bIns="45720" anchor="t" anchorCtr="0"/>
          <a:p>
            <a:r>
              <a:rPr lang="zh-CN" altLang="en-US" sz="2400" b="1" dirty="0">
                <a:latin typeface="华文楷体" pitchFamily="2" charset="-122"/>
                <a:ea typeface="华文楷体" pitchFamily="2" charset="-122"/>
              </a:rPr>
              <a:t>（</a:t>
            </a:r>
            <a:r>
              <a:rPr lang="en-US" altLang="zh-CN" sz="2400" b="1" dirty="0">
                <a:latin typeface="华文楷体" pitchFamily="2" charset="-122"/>
                <a:ea typeface="华文楷体" pitchFamily="2" charset="-122"/>
              </a:rPr>
              <a:t>3</a:t>
            </a:r>
            <a:r>
              <a:rPr lang="zh-CN" altLang="en-US" sz="2400" b="1" dirty="0">
                <a:latin typeface="华文楷体" pitchFamily="2" charset="-122"/>
                <a:ea typeface="华文楷体" pitchFamily="2" charset="-122"/>
              </a:rPr>
              <a:t>）损害事实</a:t>
            </a:r>
            <a:endParaRPr lang="en-US" altLang="zh-CN" sz="2400" b="1" dirty="0">
              <a:latin typeface="华文楷体" pitchFamily="2" charset="-122"/>
              <a:ea typeface="华文楷体" pitchFamily="2" charset="-122"/>
            </a:endParaRPr>
          </a:p>
          <a:p>
            <a:r>
              <a:rPr lang="zh-CN" altLang="en-US" sz="2400" dirty="0">
                <a:latin typeface="华文楷体" pitchFamily="2" charset="-122"/>
                <a:ea typeface="华文楷体" pitchFamily="2" charset="-122"/>
              </a:rPr>
              <a:t>行政机关及其工作人员、被授权人或被委托人在行使行政职能过程中，实施的侵权行为使被侵权人的人身或财产权益造成的实际损害。</a:t>
            </a:r>
            <a:endParaRPr lang="zh-CN" altLang="en-US"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损害应该是已经发生的，现实存在的既成事实，而不能是想象的、将来可能发生的。不具有现实确定性的损害，不能导致赔偿责任的发生。</a:t>
            </a:r>
            <a:endParaRPr lang="en-US" altLang="zh-CN"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国家赔偿中的损害事实须为法定损害事实。</a:t>
            </a:r>
            <a:endParaRPr lang="zh-CN" altLang="en-US" sz="2400" dirty="0">
              <a:latin typeface="华文楷体" pitchFamily="2" charset="-122"/>
              <a:ea typeface="华文楷体" pitchFamily="2" charset="-122"/>
            </a:endParaRPr>
          </a:p>
        </p:txBody>
      </p:sp>
      <p:sp>
        <p:nvSpPr>
          <p:cNvPr id="430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44035" name="内容占位符 2"/>
          <p:cNvSpPr>
            <a:spLocks noGrp="1"/>
          </p:cNvSpPr>
          <p:nvPr>
            <p:ph idx="1"/>
          </p:nvPr>
        </p:nvSpPr>
        <p:spPr>
          <a:ln/>
        </p:spPr>
        <p:txBody>
          <a:bodyPr vert="horz" wrap="square" lIns="91440" tIns="45720" rIns="91440" bIns="45720" anchor="t" anchorCtr="0"/>
          <a:p>
            <a:r>
              <a:rPr lang="zh-CN" altLang="en-US" sz="2400" b="1" dirty="0">
                <a:latin typeface="华文楷体" pitchFamily="2" charset="-122"/>
                <a:ea typeface="华文楷体" pitchFamily="2" charset="-122"/>
              </a:rPr>
              <a:t>（</a:t>
            </a:r>
            <a:r>
              <a:rPr lang="en-US" altLang="zh-CN" sz="2400" b="1" dirty="0">
                <a:latin typeface="华文楷体" pitchFamily="2" charset="-122"/>
                <a:ea typeface="华文楷体" pitchFamily="2" charset="-122"/>
              </a:rPr>
              <a:t>4</a:t>
            </a:r>
            <a:r>
              <a:rPr lang="zh-CN" altLang="en-US" sz="2400" b="1" dirty="0">
                <a:latin typeface="华文楷体" pitchFamily="2" charset="-122"/>
                <a:ea typeface="华文楷体" pitchFamily="2" charset="-122"/>
              </a:rPr>
              <a:t>）因果关系</a:t>
            </a:r>
            <a:endParaRPr lang="en-US" altLang="zh-CN" sz="2400" b="1" dirty="0">
              <a:latin typeface="华文楷体" pitchFamily="2" charset="-122"/>
              <a:ea typeface="华文楷体" pitchFamily="2" charset="-122"/>
            </a:endParaRPr>
          </a:p>
          <a:p>
            <a:r>
              <a:rPr lang="zh-CN" altLang="en-US" sz="2400" dirty="0">
                <a:latin typeface="华文楷体" pitchFamily="2" charset="-122"/>
                <a:ea typeface="华文楷体" pitchFamily="2" charset="-122"/>
              </a:rPr>
              <a:t>被侵权人权益受到损害的事实与行政侵权行为之间存在必然的和内在的联系，即被侵权人的权益损害是由行政侵权行为造成的，或者说行政侵权行为是使被侵权人权益损害必然发生的条件。</a:t>
            </a:r>
            <a:endParaRPr lang="zh-CN" altLang="en-US" sz="2400" dirty="0">
              <a:latin typeface="华文楷体" pitchFamily="2" charset="-122"/>
              <a:ea typeface="华文楷体" pitchFamily="2" charset="-122"/>
            </a:endParaRPr>
          </a:p>
          <a:p>
            <a:endParaRPr lang="zh-CN" altLang="en-US" sz="2400" dirty="0">
              <a:latin typeface="华文楷体" pitchFamily="2" charset="-122"/>
              <a:ea typeface="华文楷体" pitchFamily="2" charset="-122"/>
            </a:endParaRPr>
          </a:p>
        </p:txBody>
      </p:sp>
      <p:sp>
        <p:nvSpPr>
          <p:cNvPr id="440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1"/>
          <p:cNvSpPr>
            <a:spLocks noGrp="1"/>
          </p:cNvSpPr>
          <p:nvPr>
            <p:ph type="title"/>
          </p:nvPr>
        </p:nvSpPr>
        <p:spPr>
          <a:xfrm>
            <a:off x="865188" y="927100"/>
            <a:ext cx="6345237" cy="709613"/>
          </a:xfrm>
          <a:ln/>
        </p:spPr>
        <p:txBody>
          <a:bodyPr vert="horz" wrap="square" lIns="91440" tIns="45720" rIns="91440" bIns="45720" anchor="ctr" anchorCtr="0"/>
          <a:p>
            <a:pPr defTabSz="457200"/>
            <a:r>
              <a:rPr lang="zh-CN" altLang="en-US" b="1" kern="1200" dirty="0">
                <a:latin typeface="华文楷体" pitchFamily="2" charset="-122"/>
                <a:ea typeface="华文楷体" pitchFamily="2" charset="-122"/>
                <a:cs typeface="+mj-cs"/>
              </a:rPr>
              <a:t>第二节 行政赔偿的范围</a:t>
            </a:r>
            <a:endParaRPr lang="zh-CN" altLang="en-US" kern="1200" dirty="0">
              <a:latin typeface="华文楷体" pitchFamily="2" charset="-122"/>
              <a:ea typeface="华文楷体" pitchFamily="2" charset="-122"/>
              <a:cs typeface="+mj-cs"/>
            </a:endParaRPr>
          </a:p>
        </p:txBody>
      </p:sp>
      <p:sp>
        <p:nvSpPr>
          <p:cNvPr id="47107" name="内容占位符 2"/>
          <p:cNvSpPr>
            <a:spLocks noGrp="1"/>
          </p:cNvSpPr>
          <p:nvPr>
            <p:ph idx="1"/>
          </p:nvPr>
        </p:nvSpPr>
        <p:spPr>
          <a:xfrm>
            <a:off x="285750" y="2286000"/>
            <a:ext cx="8429625" cy="3733800"/>
          </a:xfrm>
          <a:ln/>
        </p:spPr>
        <p:txBody>
          <a:bodyPr vert="horz" wrap="square" lIns="91440" tIns="45720" rIns="91440" bIns="45720" anchor="t" anchorCtr="0"/>
          <a:p>
            <a:r>
              <a:rPr lang="zh-CN" altLang="en-US" sz="2200" b="1" dirty="0">
                <a:latin typeface="华文楷体" pitchFamily="2" charset="-122"/>
                <a:ea typeface="华文楷体" pitchFamily="2" charset="-122"/>
              </a:rPr>
              <a:t>一、赔偿范围</a:t>
            </a:r>
            <a:endParaRPr lang="zh-CN" altLang="en-US" sz="2200" dirty="0">
              <a:latin typeface="华文楷体" pitchFamily="2" charset="-122"/>
              <a:ea typeface="华文楷体" pitchFamily="2" charset="-122"/>
            </a:endParaRPr>
          </a:p>
          <a:p>
            <a:r>
              <a:rPr lang="en-US" altLang="zh-CN" sz="2200" b="1" dirty="0">
                <a:latin typeface="华文楷体" pitchFamily="2" charset="-122"/>
                <a:ea typeface="华文楷体" pitchFamily="2" charset="-122"/>
              </a:rPr>
              <a:t>1</a:t>
            </a:r>
            <a:r>
              <a:rPr lang="zh-CN" altLang="en-US" sz="2200" b="1" dirty="0">
                <a:latin typeface="华文楷体" pitchFamily="2" charset="-122"/>
                <a:ea typeface="华文楷体" pitchFamily="2" charset="-122"/>
              </a:rPr>
              <a:t>、人身权</a:t>
            </a:r>
            <a:endParaRPr lang="zh-CN" altLang="en-US" sz="2200" b="1" dirty="0">
              <a:latin typeface="华文楷体" pitchFamily="2" charset="-122"/>
              <a:ea typeface="华文楷体" pitchFamily="2" charset="-122"/>
            </a:endParaRPr>
          </a:p>
          <a:p>
            <a:r>
              <a:rPr lang="en-US" altLang="zh-CN" sz="2200" b="1" dirty="0">
                <a:latin typeface="华文楷体" pitchFamily="2" charset="-122"/>
                <a:ea typeface="华文楷体" pitchFamily="2" charset="-122"/>
              </a:rPr>
              <a:t> 《</a:t>
            </a:r>
            <a:r>
              <a:rPr lang="zh-CN" altLang="en-US" sz="2200" b="1" dirty="0">
                <a:latin typeface="华文楷体" pitchFamily="2" charset="-122"/>
                <a:ea typeface="华文楷体" pitchFamily="2" charset="-122"/>
              </a:rPr>
              <a:t>国家赔偿法</a:t>
            </a:r>
            <a:r>
              <a:rPr lang="en-US" altLang="zh-CN" sz="2200" b="1" dirty="0">
                <a:latin typeface="华文楷体" pitchFamily="2" charset="-122"/>
                <a:ea typeface="华文楷体" pitchFamily="2" charset="-122"/>
              </a:rPr>
              <a:t>》</a:t>
            </a:r>
            <a:r>
              <a:rPr lang="zh-CN" altLang="en-US" sz="2200" dirty="0">
                <a:latin typeface="华文楷体" pitchFamily="2" charset="-122"/>
                <a:ea typeface="华文楷体" pitchFamily="2" charset="-122"/>
              </a:rPr>
              <a:t>第三条　行政机关及其工作人员在行使行政职权时有下列侵犯人身权情形之一的，受害人有取得赔偿的权利：</a:t>
            </a:r>
            <a:endParaRPr lang="zh-CN" altLang="en-US" sz="2200" dirty="0">
              <a:latin typeface="华文楷体" pitchFamily="2" charset="-122"/>
              <a:ea typeface="华文楷体" pitchFamily="2" charset="-122"/>
            </a:endParaRPr>
          </a:p>
          <a:p>
            <a:r>
              <a:rPr lang="zh-CN" altLang="en-US" sz="2200" dirty="0">
                <a:latin typeface="华文楷体" pitchFamily="2" charset="-122"/>
                <a:ea typeface="华文楷体" pitchFamily="2" charset="-122"/>
              </a:rPr>
              <a:t>（一）违法拘留或者违法采取限制公民人身自由的行政强制措施的；</a:t>
            </a:r>
            <a:endParaRPr lang="zh-CN" altLang="en-US" sz="2200" dirty="0">
              <a:latin typeface="华文楷体" pitchFamily="2" charset="-122"/>
              <a:ea typeface="华文楷体" pitchFamily="2" charset="-122"/>
            </a:endParaRPr>
          </a:p>
          <a:p>
            <a:r>
              <a:rPr lang="zh-CN" altLang="en-US" sz="2200" dirty="0">
                <a:latin typeface="华文楷体" pitchFamily="2" charset="-122"/>
                <a:ea typeface="华文楷体" pitchFamily="2" charset="-122"/>
              </a:rPr>
              <a:t>（二）非法拘禁或者以其他方法非法剥夺公民人身自由的；</a:t>
            </a:r>
            <a:endParaRPr lang="zh-CN" altLang="en-US" sz="2200" dirty="0">
              <a:latin typeface="华文楷体" pitchFamily="2" charset="-122"/>
              <a:ea typeface="华文楷体" pitchFamily="2" charset="-122"/>
            </a:endParaRPr>
          </a:p>
          <a:p>
            <a:r>
              <a:rPr lang="zh-CN" altLang="en-US" sz="2200" dirty="0">
                <a:latin typeface="华文楷体" pitchFamily="2" charset="-122"/>
                <a:ea typeface="华文楷体" pitchFamily="2" charset="-122"/>
              </a:rPr>
              <a:t>（三）以殴打、虐待等行为或者唆使、放纵他人以殴打、虐待等行为造成公民身体伤害或者死亡的；</a:t>
            </a:r>
            <a:endParaRPr lang="zh-CN" altLang="en-US" sz="2200" dirty="0">
              <a:latin typeface="华文楷体" pitchFamily="2" charset="-122"/>
              <a:ea typeface="华文楷体" pitchFamily="2" charset="-122"/>
            </a:endParaRPr>
          </a:p>
          <a:p>
            <a:r>
              <a:rPr lang="zh-CN" altLang="en-US" sz="2200" dirty="0">
                <a:latin typeface="华文楷体" pitchFamily="2" charset="-122"/>
                <a:ea typeface="华文楷体" pitchFamily="2" charset="-122"/>
              </a:rPr>
              <a:t>（四）违法使用武器、警械造成公民身体伤害或者死亡的；</a:t>
            </a:r>
            <a:endParaRPr lang="zh-CN" altLang="en-US" sz="2200" dirty="0">
              <a:latin typeface="华文楷体" pitchFamily="2" charset="-122"/>
              <a:ea typeface="华文楷体" pitchFamily="2" charset="-122"/>
            </a:endParaRPr>
          </a:p>
          <a:p>
            <a:r>
              <a:rPr lang="zh-CN" altLang="en-US" sz="2200" dirty="0">
                <a:latin typeface="华文楷体" pitchFamily="2" charset="-122"/>
                <a:ea typeface="华文楷体" pitchFamily="2" charset="-122"/>
              </a:rPr>
              <a:t>（五）造成公民身体伤害或者死亡的其他</a:t>
            </a:r>
            <a:r>
              <a:rPr lang="zh-CN" altLang="en-US" sz="2200" b="1" dirty="0">
                <a:solidFill>
                  <a:srgbClr val="FF0000"/>
                </a:solidFill>
                <a:latin typeface="华文楷体" pitchFamily="2" charset="-122"/>
                <a:ea typeface="华文楷体" pitchFamily="2" charset="-122"/>
              </a:rPr>
              <a:t>违法</a:t>
            </a:r>
            <a:r>
              <a:rPr lang="zh-CN" altLang="en-US" sz="2200" dirty="0">
                <a:latin typeface="华文楷体" pitchFamily="2" charset="-122"/>
                <a:ea typeface="华文楷体" pitchFamily="2" charset="-122"/>
              </a:rPr>
              <a:t>行为。</a:t>
            </a:r>
            <a:endParaRPr lang="zh-CN" altLang="en-US" sz="2200" dirty="0">
              <a:latin typeface="华文楷体" pitchFamily="2" charset="-122"/>
              <a:ea typeface="华文楷体" pitchFamily="2" charset="-122"/>
            </a:endParaRPr>
          </a:p>
          <a:p>
            <a:endParaRPr lang="zh-CN" altLang="en-US" sz="2200" dirty="0">
              <a:latin typeface="华文楷体" pitchFamily="2" charset="-122"/>
              <a:ea typeface="华文楷体" pitchFamily="2" charset="-122"/>
            </a:endParaRPr>
          </a:p>
        </p:txBody>
      </p:sp>
      <p:sp>
        <p:nvSpPr>
          <p:cNvPr id="471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48131" name="内容占位符 2"/>
          <p:cNvSpPr>
            <a:spLocks noGrp="1"/>
          </p:cNvSpPr>
          <p:nvPr>
            <p:ph idx="1"/>
          </p:nvPr>
        </p:nvSpPr>
        <p:spPr>
          <a:xfrm>
            <a:off x="571500" y="2286000"/>
            <a:ext cx="8072438" cy="3733800"/>
          </a:xfrm>
          <a:ln/>
        </p:spPr>
        <p:txBody>
          <a:bodyPr vert="horz" wrap="square" lIns="91440" tIns="45720" rIns="91440" bIns="45720" anchor="t" anchorCtr="0"/>
          <a:p>
            <a:r>
              <a:rPr lang="en-US" altLang="zh-CN" sz="2200" b="1" dirty="0">
                <a:latin typeface="华文楷体" pitchFamily="2" charset="-122"/>
                <a:ea typeface="华文楷体" pitchFamily="2" charset="-122"/>
              </a:rPr>
              <a:t>2</a:t>
            </a:r>
            <a:r>
              <a:rPr lang="zh-CN" altLang="en-US" sz="2200" b="1" dirty="0">
                <a:latin typeface="华文楷体" pitchFamily="2" charset="-122"/>
                <a:ea typeface="华文楷体" pitchFamily="2" charset="-122"/>
              </a:rPr>
              <a:t>、财产权</a:t>
            </a:r>
            <a:endParaRPr lang="zh-CN" altLang="en-US" sz="2200" dirty="0">
              <a:latin typeface="华文楷体" pitchFamily="2" charset="-122"/>
              <a:ea typeface="华文楷体" pitchFamily="2" charset="-122"/>
            </a:endParaRPr>
          </a:p>
          <a:p>
            <a:r>
              <a:rPr lang="zh-CN" altLang="en-US" sz="2200" b="1" dirty="0">
                <a:latin typeface="华文楷体" pitchFamily="2" charset="-122"/>
                <a:ea typeface="华文楷体" pitchFamily="2" charset="-122"/>
              </a:rPr>
              <a:t> </a:t>
            </a:r>
            <a:r>
              <a:rPr lang="zh-CN" altLang="en-US" sz="2200" dirty="0">
                <a:latin typeface="华文楷体" pitchFamily="2" charset="-122"/>
                <a:ea typeface="华文楷体" pitchFamily="2" charset="-122"/>
              </a:rPr>
              <a:t>第四条　行政机关及其工作人员在行使行政职权时有下列侵犯财产权情形之一的，受害人有取得赔偿的权利：</a:t>
            </a:r>
            <a:endParaRPr lang="zh-CN" altLang="en-US" sz="2200" dirty="0">
              <a:latin typeface="华文楷体" pitchFamily="2" charset="-122"/>
              <a:ea typeface="华文楷体" pitchFamily="2" charset="-122"/>
            </a:endParaRPr>
          </a:p>
          <a:p>
            <a:r>
              <a:rPr lang="zh-CN" altLang="en-US" sz="2200" dirty="0">
                <a:latin typeface="华文楷体" pitchFamily="2" charset="-122"/>
                <a:ea typeface="华文楷体" pitchFamily="2" charset="-122"/>
              </a:rPr>
              <a:t>（一）违法实施罚款、吊销许可证和执照、责令停产停业、没收财物等行政处罚的；</a:t>
            </a:r>
            <a:endParaRPr lang="zh-CN" altLang="en-US" sz="2200" dirty="0">
              <a:latin typeface="华文楷体" pitchFamily="2" charset="-122"/>
              <a:ea typeface="华文楷体" pitchFamily="2" charset="-122"/>
            </a:endParaRPr>
          </a:p>
          <a:p>
            <a:r>
              <a:rPr lang="zh-CN" altLang="en-US" sz="2200" dirty="0">
                <a:latin typeface="华文楷体" pitchFamily="2" charset="-122"/>
                <a:ea typeface="华文楷体" pitchFamily="2" charset="-122"/>
              </a:rPr>
              <a:t>（二）违法对财产采取查封、扣押、冻结等行政强制措施的；</a:t>
            </a:r>
            <a:endParaRPr lang="zh-CN" altLang="en-US" sz="2200" dirty="0">
              <a:latin typeface="华文楷体" pitchFamily="2" charset="-122"/>
              <a:ea typeface="华文楷体" pitchFamily="2" charset="-122"/>
            </a:endParaRPr>
          </a:p>
          <a:p>
            <a:r>
              <a:rPr lang="zh-CN" altLang="en-US" sz="2200" dirty="0">
                <a:latin typeface="华文楷体" pitchFamily="2" charset="-122"/>
                <a:ea typeface="华文楷体" pitchFamily="2" charset="-122"/>
              </a:rPr>
              <a:t>（三）违法征收、征用财产的；</a:t>
            </a:r>
            <a:endParaRPr lang="zh-CN" altLang="en-US" sz="2200" dirty="0">
              <a:latin typeface="华文楷体" pitchFamily="2" charset="-122"/>
              <a:ea typeface="华文楷体" pitchFamily="2" charset="-122"/>
            </a:endParaRPr>
          </a:p>
          <a:p>
            <a:r>
              <a:rPr lang="zh-CN" altLang="en-US" sz="2200" dirty="0">
                <a:latin typeface="华文楷体" pitchFamily="2" charset="-122"/>
                <a:ea typeface="华文楷体" pitchFamily="2" charset="-122"/>
              </a:rPr>
              <a:t>（四）造成财产损害的其他</a:t>
            </a:r>
            <a:r>
              <a:rPr lang="zh-CN" altLang="en-US" sz="2200" b="1" dirty="0">
                <a:solidFill>
                  <a:srgbClr val="FF0000"/>
                </a:solidFill>
                <a:latin typeface="华文楷体" pitchFamily="2" charset="-122"/>
                <a:ea typeface="华文楷体" pitchFamily="2" charset="-122"/>
              </a:rPr>
              <a:t>违法</a:t>
            </a:r>
            <a:r>
              <a:rPr lang="zh-CN" altLang="en-US" sz="2200" dirty="0">
                <a:latin typeface="华文楷体" pitchFamily="2" charset="-122"/>
                <a:ea typeface="华文楷体" pitchFamily="2" charset="-122"/>
              </a:rPr>
              <a:t>行为。（</a:t>
            </a:r>
            <a:r>
              <a:rPr lang="en-US" altLang="zh-CN" sz="2200" dirty="0">
                <a:latin typeface="华文楷体" pitchFamily="2" charset="-122"/>
                <a:ea typeface="华文楷体" pitchFamily="2" charset="-122"/>
              </a:rPr>
              <a:t>《</a:t>
            </a:r>
            <a:r>
              <a:rPr lang="zh-CN" altLang="en-US" sz="2200" dirty="0">
                <a:latin typeface="华文楷体" pitchFamily="2" charset="-122"/>
                <a:ea typeface="华文楷体" pitchFamily="2" charset="-122"/>
              </a:rPr>
              <a:t>行政诉讼法</a:t>
            </a:r>
            <a:r>
              <a:rPr lang="en-US" altLang="zh-CN" sz="2200" dirty="0">
                <a:latin typeface="华文楷体" pitchFamily="2" charset="-122"/>
                <a:ea typeface="华文楷体" pitchFamily="2" charset="-122"/>
              </a:rPr>
              <a:t>》</a:t>
            </a:r>
            <a:r>
              <a:rPr lang="zh-CN" altLang="en-US" sz="2200" dirty="0">
                <a:latin typeface="华文楷体" pitchFamily="2" charset="-122"/>
                <a:ea typeface="华文楷体" pitchFamily="2" charset="-122"/>
              </a:rPr>
              <a:t>第七十八条 被告不依法履行、未按照约定履行或者违法变更、解除本法第十二条第一款第十一项规定的协议的，人民法院判决被告承担继续履行、采取补救措施或者赔偿损失等责任。）</a:t>
            </a:r>
            <a:endParaRPr lang="zh-CN" altLang="en-US" sz="2200" dirty="0">
              <a:latin typeface="华文楷体" pitchFamily="2" charset="-122"/>
              <a:ea typeface="华文楷体" pitchFamily="2" charset="-122"/>
            </a:endParaRPr>
          </a:p>
          <a:p>
            <a:endParaRPr lang="zh-CN" altLang="en-US" sz="2200" dirty="0">
              <a:latin typeface="华文楷体" pitchFamily="2" charset="-122"/>
              <a:ea typeface="华文楷体" pitchFamily="2" charset="-122"/>
            </a:endParaRPr>
          </a:p>
        </p:txBody>
      </p:sp>
      <p:sp>
        <p:nvSpPr>
          <p:cNvPr id="4813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53251" name="内容占位符 2"/>
          <p:cNvSpPr>
            <a:spLocks noGrp="1"/>
          </p:cNvSpPr>
          <p:nvPr>
            <p:ph idx="1"/>
          </p:nvPr>
        </p:nvSpPr>
        <p:spPr>
          <a:xfrm>
            <a:off x="357188" y="2214563"/>
            <a:ext cx="7929562" cy="3805237"/>
          </a:xfrm>
          <a:ln/>
        </p:spPr>
        <p:txBody>
          <a:bodyPr vert="horz" wrap="square" lIns="91440" tIns="45720" rIns="91440" bIns="45720" anchor="t" anchorCtr="0"/>
          <a:p>
            <a:r>
              <a:rPr lang="zh-CN" altLang="en-US" sz="2400" b="1" dirty="0">
                <a:latin typeface="华文楷体" pitchFamily="2" charset="-122"/>
                <a:ea typeface="华文楷体" pitchFamily="2" charset="-122"/>
              </a:rPr>
              <a:t>二、不赔偿责任的情形</a:t>
            </a:r>
            <a:endParaRPr lang="zh-CN" altLang="en-US"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 第五条　属于下列情形之一的，国家不承担赔偿责任：</a:t>
            </a:r>
            <a:endParaRPr lang="zh-CN" altLang="en-US"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行政机关工作人员与行使职权无关的个人行为；</a:t>
            </a:r>
            <a:endParaRPr lang="zh-CN" altLang="en-US"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因公民、法人和其他组织自己的行为致使损害发生的；</a:t>
            </a:r>
            <a:endParaRPr lang="zh-CN" altLang="en-US"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法律规定的其他情形。</a:t>
            </a:r>
            <a:endParaRPr lang="zh-CN" altLang="en-US" sz="2400" dirty="0">
              <a:latin typeface="华文楷体" pitchFamily="2" charset="-122"/>
              <a:ea typeface="华文楷体" pitchFamily="2" charset="-122"/>
            </a:endParaRPr>
          </a:p>
          <a:p>
            <a:endParaRPr lang="zh-CN" altLang="en-US" sz="2400" dirty="0">
              <a:latin typeface="华文楷体" pitchFamily="2" charset="-122"/>
              <a:ea typeface="华文楷体" pitchFamily="2" charset="-122"/>
            </a:endParaRPr>
          </a:p>
        </p:txBody>
      </p:sp>
      <p:sp>
        <p:nvSpPr>
          <p:cNvPr id="532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1"/>
          <p:cNvSpPr>
            <a:spLocks noGrp="1"/>
          </p:cNvSpPr>
          <p:nvPr>
            <p:ph type="title"/>
          </p:nvPr>
        </p:nvSpPr>
        <p:spPr>
          <a:xfrm>
            <a:off x="865188" y="927100"/>
            <a:ext cx="6345237" cy="709613"/>
          </a:xfrm>
          <a:ln/>
        </p:spPr>
        <p:txBody>
          <a:bodyPr vert="horz" wrap="square" lIns="91440" tIns="45720" rIns="91440" bIns="45720" anchor="ctr" anchorCtr="0"/>
          <a:p>
            <a:pPr defTabSz="457200"/>
            <a:r>
              <a:rPr lang="zh-CN" altLang="en-US" b="1" kern="1200" dirty="0">
                <a:latin typeface="华文楷体" pitchFamily="2" charset="-122"/>
                <a:ea typeface="华文楷体" pitchFamily="2" charset="-122"/>
                <a:cs typeface="+mj-cs"/>
              </a:rPr>
              <a:t>第三节 赔偿请求人和赔偿义务机关</a:t>
            </a:r>
            <a:endParaRPr lang="zh-CN" altLang="en-US" kern="1200" dirty="0">
              <a:latin typeface="华文楷体" pitchFamily="2" charset="-122"/>
              <a:ea typeface="华文楷体" pitchFamily="2" charset="-122"/>
              <a:cs typeface="+mj-cs"/>
            </a:endParaRPr>
          </a:p>
        </p:txBody>
      </p:sp>
      <p:sp>
        <p:nvSpPr>
          <p:cNvPr id="55299" name="内容占位符 2"/>
          <p:cNvSpPr>
            <a:spLocks noGrp="1"/>
          </p:cNvSpPr>
          <p:nvPr>
            <p:ph idx="1"/>
          </p:nvPr>
        </p:nvSpPr>
        <p:spPr>
          <a:xfrm>
            <a:off x="863600" y="2500313"/>
            <a:ext cx="6923088" cy="3519487"/>
          </a:xfrm>
          <a:ln/>
        </p:spPr>
        <p:txBody>
          <a:bodyPr vert="horz" wrap="square" lIns="91440" tIns="45720" rIns="91440" bIns="45720" anchor="t" anchorCtr="0"/>
          <a:p>
            <a:r>
              <a:rPr lang="en-US" altLang="zh-CN" sz="2400" b="1" dirty="0">
                <a:latin typeface="华文楷体" pitchFamily="2" charset="-122"/>
                <a:ea typeface="华文楷体" pitchFamily="2" charset="-122"/>
              </a:rPr>
              <a:t>1</a:t>
            </a:r>
            <a:r>
              <a:rPr lang="zh-CN" altLang="en-US" sz="2400" b="1" dirty="0">
                <a:latin typeface="华文楷体" pitchFamily="2" charset="-122"/>
                <a:ea typeface="华文楷体" pitchFamily="2" charset="-122"/>
              </a:rPr>
              <a:t>、赔偿请求人</a:t>
            </a:r>
            <a:endParaRPr lang="zh-CN" altLang="en-US"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受害的公民、法人和其他组织有权要求赔偿。</a:t>
            </a:r>
            <a:endParaRPr lang="zh-CN" altLang="en-US"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 受害的公民死亡，其继承人和其他有扶养关系的亲属有权要求赔偿。</a:t>
            </a:r>
            <a:endParaRPr lang="zh-CN" altLang="en-US"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 受害的法人或者其他组织终止的，其权利承受人有权要求赔偿。</a:t>
            </a:r>
            <a:endParaRPr lang="en-US" altLang="zh-CN"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国家赔偿法</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第六条）</a:t>
            </a:r>
            <a:endParaRPr lang="zh-CN" altLang="en-US" sz="2400" dirty="0">
              <a:latin typeface="华文楷体" pitchFamily="2" charset="-122"/>
              <a:ea typeface="华文楷体" pitchFamily="2" charset="-122"/>
            </a:endParaRPr>
          </a:p>
          <a:p>
            <a:endParaRPr lang="zh-CN" altLang="en-US" sz="2400" dirty="0">
              <a:latin typeface="华文楷体" pitchFamily="2" charset="-122"/>
              <a:ea typeface="华文楷体" pitchFamily="2" charset="-122"/>
            </a:endParaRPr>
          </a:p>
        </p:txBody>
      </p:sp>
      <p:sp>
        <p:nvSpPr>
          <p:cNvPr id="5530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a:xfrm>
            <a:off x="865188" y="927100"/>
            <a:ext cx="6345237" cy="709613"/>
          </a:xfrm>
          <a:ln/>
        </p:spPr>
        <p:txBody>
          <a:bodyPr vert="horz" wrap="square" lIns="91440" tIns="45720" rIns="91440" bIns="45720" anchor="ctr" anchorCtr="0"/>
          <a:p>
            <a:pPr defTabSz="457200"/>
            <a:r>
              <a:rPr lang="zh-CN" altLang="en-US" kern="1200" dirty="0">
                <a:latin typeface="+mj-lt"/>
                <a:ea typeface="宋体" panose="02010600030101010101" pitchFamily="2" charset="-122"/>
                <a:cs typeface="+mj-cs"/>
              </a:rPr>
              <a:t>第一节 行政赔偿概述</a:t>
            </a:r>
            <a:endParaRPr lang="zh-CN" altLang="en-US" kern="1200" dirty="0">
              <a:latin typeface="+mj-lt"/>
              <a:ea typeface="宋体" panose="02010600030101010101" pitchFamily="2" charset="-122"/>
              <a:cs typeface="+mj-cs"/>
            </a:endParaRPr>
          </a:p>
        </p:txBody>
      </p:sp>
      <p:sp>
        <p:nvSpPr>
          <p:cNvPr id="17411" name="内容占位符 2"/>
          <p:cNvSpPr>
            <a:spLocks noGrp="1"/>
          </p:cNvSpPr>
          <p:nvPr>
            <p:ph idx="1"/>
          </p:nvPr>
        </p:nvSpPr>
        <p:spPr>
          <a:xfrm>
            <a:off x="0" y="2143125"/>
            <a:ext cx="9144000" cy="3948113"/>
          </a:xfrm>
          <a:ln/>
        </p:spPr>
        <p:txBody>
          <a:bodyPr vert="horz" wrap="square" lIns="91440" tIns="45720" rIns="91440" bIns="45720" anchor="t" anchorCtr="0"/>
          <a:p>
            <a:r>
              <a:rPr lang="zh-CN" altLang="en-US" sz="2400" b="1" dirty="0">
                <a:latin typeface="华文楷体" pitchFamily="2" charset="-122"/>
                <a:ea typeface="华文楷体" pitchFamily="2" charset="-122"/>
              </a:rPr>
              <a:t>一、行政赔偿的概念</a:t>
            </a:r>
            <a:endParaRPr lang="zh-CN" altLang="en-US"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行政赔偿是行政主体及其工作人员行使行政职权，违法或不法侵犯行政相对人的合法权益并造成其损害，受害人依法向国家请求赔偿的行政救济制度。（国家赔偿：国家为公权力行使所造成的损害承担赔偿责任）</a:t>
            </a:r>
            <a:endParaRPr lang="zh-CN" altLang="en-US" sz="2400" dirty="0">
              <a:latin typeface="华文楷体" pitchFamily="2" charset="-122"/>
              <a:ea typeface="华文楷体" pitchFamily="2" charset="-122"/>
            </a:endParaRPr>
          </a:p>
          <a:p>
            <a:r>
              <a:rPr lang="en-US" altLang="zh-CN" sz="2400" dirty="0">
                <a:latin typeface="华文楷体" pitchFamily="2" charset="-122"/>
                <a:ea typeface="华文楷体" pitchFamily="2" charset="-122"/>
              </a:rPr>
              <a:t>1</a:t>
            </a:r>
            <a:r>
              <a:rPr lang="zh-CN" altLang="en-US" sz="2400" dirty="0">
                <a:latin typeface="华文楷体" pitchFamily="2" charset="-122"/>
                <a:ea typeface="华文楷体" pitchFamily="2" charset="-122"/>
              </a:rPr>
              <a:t>、行政赔偿是因</a:t>
            </a:r>
            <a:r>
              <a:rPr lang="zh-CN" altLang="en-US" sz="2400" b="1" dirty="0">
                <a:solidFill>
                  <a:srgbClr val="FF0000"/>
                </a:solidFill>
                <a:latin typeface="华文楷体" pitchFamily="2" charset="-122"/>
                <a:ea typeface="华文楷体" pitchFamily="2" charset="-122"/>
              </a:rPr>
              <a:t>行政侵权</a:t>
            </a:r>
            <a:r>
              <a:rPr lang="zh-CN" altLang="en-US" sz="2400" dirty="0">
                <a:latin typeface="华文楷体" pitchFamily="2" charset="-122"/>
                <a:ea typeface="华文楷体" pitchFamily="2" charset="-122"/>
              </a:rPr>
              <a:t>行为引起的行政责任。</a:t>
            </a:r>
            <a:endParaRPr lang="en-US" altLang="zh-CN" sz="2400" dirty="0">
              <a:latin typeface="华文楷体" pitchFamily="2" charset="-122"/>
              <a:ea typeface="华文楷体" pitchFamily="2" charset="-122"/>
            </a:endParaRPr>
          </a:p>
          <a:p>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国家赔偿法</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第二条第一款规定，国家机关和国家机关工作人员行使职权，有本法规定的侵犯公民、法人和其他组织合法权益的情形，</a:t>
            </a:r>
            <a:r>
              <a:rPr lang="zh-CN" altLang="en-US" sz="2400" b="1" dirty="0">
                <a:solidFill>
                  <a:srgbClr val="FF0000"/>
                </a:solidFill>
                <a:latin typeface="华文楷体" pitchFamily="2" charset="-122"/>
                <a:ea typeface="华文楷体" pitchFamily="2" charset="-122"/>
              </a:rPr>
              <a:t>造成损害的</a:t>
            </a:r>
            <a:r>
              <a:rPr lang="zh-CN" altLang="en-US" sz="2400" dirty="0">
                <a:latin typeface="华文楷体" pitchFamily="2" charset="-122"/>
                <a:ea typeface="华文楷体" pitchFamily="2" charset="-122"/>
              </a:rPr>
              <a:t>，受害人有依照本法取得国家赔偿的权利。</a:t>
            </a:r>
            <a:endParaRPr lang="en-US" altLang="zh-CN" sz="2400" dirty="0">
              <a:latin typeface="华文楷体" pitchFamily="2" charset="-122"/>
              <a:ea typeface="华文楷体" pitchFamily="2" charset="-122"/>
            </a:endParaRPr>
          </a:p>
          <a:p>
            <a:endParaRPr lang="zh-CN" altLang="en-US" sz="2400" dirty="0">
              <a:latin typeface="华文楷体" pitchFamily="2" charset="-122"/>
              <a:ea typeface="华文楷体" pitchFamily="2" charset="-122"/>
            </a:endParaRPr>
          </a:p>
        </p:txBody>
      </p:sp>
      <p:sp>
        <p:nvSpPr>
          <p:cNvPr id="174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56323" name="内容占位符 2"/>
          <p:cNvSpPr>
            <a:spLocks noGrp="1"/>
          </p:cNvSpPr>
          <p:nvPr>
            <p:ph idx="1"/>
          </p:nvPr>
        </p:nvSpPr>
        <p:spPr>
          <a:xfrm>
            <a:off x="214313" y="2071688"/>
            <a:ext cx="8715375" cy="3948112"/>
          </a:xfrm>
          <a:ln/>
        </p:spPr>
        <p:txBody>
          <a:bodyPr vert="horz" wrap="square" lIns="91440" tIns="45720" rIns="91440" bIns="45720" anchor="t" anchorCtr="0"/>
          <a:p>
            <a:r>
              <a:rPr lang="en-US" altLang="zh-CN" sz="2000" b="1" dirty="0">
                <a:latin typeface="华文楷体" pitchFamily="2" charset="-122"/>
                <a:ea typeface="华文楷体" pitchFamily="2" charset="-122"/>
              </a:rPr>
              <a:t>2</a:t>
            </a:r>
            <a:r>
              <a:rPr lang="zh-CN" altLang="en-US" sz="2000" b="1" dirty="0">
                <a:latin typeface="华文楷体" pitchFamily="2" charset="-122"/>
                <a:ea typeface="华文楷体" pitchFamily="2" charset="-122"/>
              </a:rPr>
              <a:t>、赔偿义务机关</a:t>
            </a:r>
            <a:endParaRPr lang="zh-CN" altLang="en-US" sz="2000" dirty="0">
              <a:latin typeface="华文楷体" pitchFamily="2" charset="-122"/>
              <a:ea typeface="华文楷体" pitchFamily="2" charset="-122"/>
            </a:endParaRPr>
          </a:p>
          <a:p>
            <a:r>
              <a:rPr lang="zh-CN" altLang="en-US" sz="2000" dirty="0">
                <a:latin typeface="华文楷体" pitchFamily="2" charset="-122"/>
                <a:ea typeface="华文楷体" pitchFamily="2" charset="-122"/>
              </a:rPr>
              <a:t> </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国家赔偿法</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第</a:t>
            </a:r>
            <a:r>
              <a:rPr lang="en-US" altLang="zh-CN" sz="2000" dirty="0">
                <a:latin typeface="华文楷体" pitchFamily="2" charset="-122"/>
                <a:ea typeface="华文楷体" pitchFamily="2" charset="-122"/>
              </a:rPr>
              <a:t>7</a:t>
            </a:r>
            <a:r>
              <a:rPr lang="zh-CN" altLang="en-US" sz="2000" dirty="0">
                <a:latin typeface="华文楷体" pitchFamily="2" charset="-122"/>
                <a:ea typeface="华文楷体" pitchFamily="2" charset="-122"/>
              </a:rPr>
              <a:t>条：行政机关及其工作人员行使行政职权侵犯公民、法人和其他组织的合法权益造成损害的，</a:t>
            </a:r>
            <a:r>
              <a:rPr lang="zh-CN" altLang="en-US" sz="2000" b="1" dirty="0">
                <a:solidFill>
                  <a:srgbClr val="FF0000"/>
                </a:solidFill>
                <a:latin typeface="华文楷体" pitchFamily="2" charset="-122"/>
                <a:ea typeface="华文楷体" pitchFamily="2" charset="-122"/>
              </a:rPr>
              <a:t>该行政机关</a:t>
            </a:r>
            <a:r>
              <a:rPr lang="zh-CN" altLang="en-US" sz="2000" dirty="0">
                <a:latin typeface="华文楷体" pitchFamily="2" charset="-122"/>
                <a:ea typeface="华文楷体" pitchFamily="2" charset="-122"/>
              </a:rPr>
              <a:t>为赔偿义务机关。</a:t>
            </a:r>
            <a:endParaRPr lang="zh-CN" altLang="en-US" sz="2000" dirty="0">
              <a:latin typeface="华文楷体" pitchFamily="2" charset="-122"/>
              <a:ea typeface="华文楷体" pitchFamily="2" charset="-122"/>
            </a:endParaRPr>
          </a:p>
          <a:p>
            <a:r>
              <a:rPr lang="zh-CN" altLang="en-US" sz="2000" dirty="0">
                <a:latin typeface="华文楷体" pitchFamily="2" charset="-122"/>
                <a:ea typeface="华文楷体" pitchFamily="2" charset="-122"/>
              </a:rPr>
              <a:t>两个以上行政机关共同行使行政职权时侵犯公民、法人和其他组织的合法权益造成损害的，共同行使行政职权的行政机关为共同赔偿义务机关。</a:t>
            </a:r>
            <a:endParaRPr lang="zh-CN" altLang="en-US" sz="2000" dirty="0">
              <a:latin typeface="华文楷体" pitchFamily="2" charset="-122"/>
              <a:ea typeface="华文楷体" pitchFamily="2" charset="-122"/>
            </a:endParaRPr>
          </a:p>
          <a:p>
            <a:r>
              <a:rPr lang="zh-CN" altLang="en-US" sz="2000" dirty="0">
                <a:latin typeface="华文楷体" pitchFamily="2" charset="-122"/>
                <a:ea typeface="华文楷体" pitchFamily="2" charset="-122"/>
              </a:rPr>
              <a:t>法律、法规授权的组织在行使授予的行政权力时侵犯公民、法人和其他组织的合法权益造成损害的，被授权的组织为赔偿义务机关。</a:t>
            </a:r>
            <a:endParaRPr lang="zh-CN" altLang="en-US" sz="2000" dirty="0">
              <a:latin typeface="华文楷体" pitchFamily="2" charset="-122"/>
              <a:ea typeface="华文楷体" pitchFamily="2" charset="-122"/>
            </a:endParaRPr>
          </a:p>
          <a:p>
            <a:r>
              <a:rPr lang="zh-CN" altLang="en-US" sz="2000" dirty="0">
                <a:latin typeface="华文楷体" pitchFamily="2" charset="-122"/>
                <a:ea typeface="华文楷体" pitchFamily="2" charset="-122"/>
              </a:rPr>
              <a:t>受行政机关委托的组织或者个人在行使受委托的行政权力时侵犯公民、法人和其他组织的合法权益造成损害的，委托的行政机关为赔偿义务机关。</a:t>
            </a:r>
            <a:endParaRPr lang="zh-CN" altLang="en-US" sz="2000" dirty="0">
              <a:latin typeface="华文楷体" pitchFamily="2" charset="-122"/>
              <a:ea typeface="华文楷体" pitchFamily="2" charset="-122"/>
            </a:endParaRPr>
          </a:p>
          <a:p>
            <a:r>
              <a:rPr lang="zh-CN" altLang="en-US" sz="2000" dirty="0">
                <a:latin typeface="华文楷体" pitchFamily="2" charset="-122"/>
                <a:ea typeface="华文楷体" pitchFamily="2" charset="-122"/>
              </a:rPr>
              <a:t>赔偿义务机关被撤销的，继续行使其职权的行政机关为赔偿义务机关；没有继续行使其职权的行政机关的，撤销该赔偿义务机关的行政机关为赔偿义务机关。</a:t>
            </a:r>
            <a:endParaRPr lang="zh-CN" altLang="en-US" sz="2000" dirty="0">
              <a:latin typeface="华文楷体" pitchFamily="2" charset="-122"/>
              <a:ea typeface="华文楷体" pitchFamily="2" charset="-122"/>
            </a:endParaRPr>
          </a:p>
          <a:p>
            <a:pPr>
              <a:buNone/>
            </a:pPr>
            <a:endParaRPr lang="zh-CN" altLang="en-US" sz="2000" dirty="0">
              <a:latin typeface="华文楷体" pitchFamily="2" charset="-122"/>
              <a:ea typeface="华文楷体" pitchFamily="2" charset="-122"/>
            </a:endParaRPr>
          </a:p>
          <a:p>
            <a:endParaRPr lang="zh-CN" altLang="en-US" sz="2000" dirty="0">
              <a:latin typeface="华文楷体" pitchFamily="2" charset="-122"/>
              <a:ea typeface="华文楷体" pitchFamily="2" charset="-122"/>
            </a:endParaRPr>
          </a:p>
        </p:txBody>
      </p:sp>
      <p:sp>
        <p:nvSpPr>
          <p:cNvPr id="563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1"/>
          <p:cNvSpPr>
            <a:spLocks noGrp="1"/>
          </p:cNvSpPr>
          <p:nvPr>
            <p:ph type="title"/>
          </p:nvPr>
        </p:nvSpPr>
        <p:spPr>
          <a:xfrm>
            <a:off x="865188" y="927100"/>
            <a:ext cx="6345237" cy="709613"/>
          </a:xfrm>
          <a:ln/>
        </p:spPr>
        <p:txBody>
          <a:bodyPr vert="horz" wrap="square" lIns="91440" tIns="45720" rIns="91440" bIns="45720" anchor="ctr" anchorCtr="0"/>
          <a:p>
            <a:pPr defTabSz="457200"/>
            <a:r>
              <a:rPr lang="zh-CN" altLang="en-US" b="1" kern="1200" dirty="0">
                <a:latin typeface="华文楷体" pitchFamily="2" charset="-122"/>
                <a:ea typeface="华文楷体" pitchFamily="2" charset="-122"/>
                <a:cs typeface="+mj-cs"/>
              </a:rPr>
              <a:t>第四节 赔偿程序</a:t>
            </a:r>
            <a:endParaRPr lang="zh-CN" altLang="en-US" kern="1200" dirty="0">
              <a:latin typeface="+mj-lt"/>
              <a:ea typeface="宋体" panose="02010600030101010101" pitchFamily="2" charset="-122"/>
              <a:cs typeface="+mj-cs"/>
            </a:endParaRPr>
          </a:p>
        </p:txBody>
      </p:sp>
      <p:sp>
        <p:nvSpPr>
          <p:cNvPr id="58371" name="内容占位符 2"/>
          <p:cNvSpPr>
            <a:spLocks noGrp="1"/>
          </p:cNvSpPr>
          <p:nvPr>
            <p:ph idx="1"/>
          </p:nvPr>
        </p:nvSpPr>
        <p:spPr>
          <a:xfrm>
            <a:off x="863600" y="2357438"/>
            <a:ext cx="7280275" cy="3662362"/>
          </a:xfrm>
          <a:ln/>
        </p:spPr>
        <p:txBody>
          <a:bodyPr vert="horz" wrap="square" lIns="91440" tIns="45720" rIns="91440" bIns="45720" anchor="t" anchorCtr="0"/>
          <a:p>
            <a:r>
              <a:rPr lang="en-US" altLang="zh-CN" sz="2000" b="1" dirty="0">
                <a:latin typeface="华文楷体" pitchFamily="2" charset="-122"/>
                <a:ea typeface="华文楷体" pitchFamily="2" charset="-122"/>
              </a:rPr>
              <a:t>1</a:t>
            </a:r>
            <a:r>
              <a:rPr lang="zh-CN" altLang="en-US" sz="2000" b="1" dirty="0">
                <a:latin typeface="华文楷体" pitchFamily="2" charset="-122"/>
                <a:ea typeface="华文楷体" pitchFamily="2" charset="-122"/>
              </a:rPr>
              <a:t>、递交赔偿申请</a:t>
            </a:r>
            <a:endParaRPr lang="zh-CN" altLang="en-US" sz="2000" dirty="0">
              <a:latin typeface="华文楷体" pitchFamily="2" charset="-122"/>
              <a:ea typeface="华文楷体" pitchFamily="2" charset="-122"/>
            </a:endParaRPr>
          </a:p>
          <a:p>
            <a:r>
              <a:rPr lang="zh-CN" altLang="en-US" sz="2000" dirty="0">
                <a:latin typeface="华文楷体" pitchFamily="2" charset="-122"/>
                <a:ea typeface="华文楷体" pitchFamily="2" charset="-122"/>
              </a:rPr>
              <a:t>第九条　赔偿义务机关有本法第三条、第四条规定情形之一的，应当给予赔偿。</a:t>
            </a:r>
            <a:endParaRPr lang="zh-CN" altLang="en-US" sz="2000" dirty="0">
              <a:latin typeface="华文楷体" pitchFamily="2" charset="-122"/>
              <a:ea typeface="华文楷体" pitchFamily="2" charset="-122"/>
            </a:endParaRPr>
          </a:p>
          <a:p>
            <a:r>
              <a:rPr lang="zh-CN" altLang="en-US" sz="2000" dirty="0">
                <a:latin typeface="华文楷体" pitchFamily="2" charset="-122"/>
                <a:ea typeface="华文楷体" pitchFamily="2" charset="-122"/>
              </a:rPr>
              <a:t>赔偿请求人要求赔偿应当先向赔偿义务机关提出，也可以在申请行政复议或者提起行政诉讼时一并提出。</a:t>
            </a:r>
            <a:endParaRPr lang="zh-CN" altLang="en-US" sz="2000" dirty="0">
              <a:latin typeface="华文楷体" pitchFamily="2" charset="-122"/>
              <a:ea typeface="华文楷体" pitchFamily="2" charset="-122"/>
            </a:endParaRPr>
          </a:p>
          <a:p>
            <a:r>
              <a:rPr lang="zh-CN" altLang="en-US" sz="2000" dirty="0">
                <a:latin typeface="华文楷体" pitchFamily="2" charset="-122"/>
                <a:ea typeface="华文楷体" pitchFamily="2" charset="-122"/>
              </a:rPr>
              <a:t>第十条　赔偿请求人可以向共同赔偿义务机关中的任何一个赔偿义务机关要求赔偿，该赔偿义务机关应当先予赔偿。</a:t>
            </a:r>
            <a:endParaRPr lang="zh-CN" altLang="en-US" sz="2000" dirty="0">
              <a:latin typeface="华文楷体" pitchFamily="2" charset="-122"/>
              <a:ea typeface="华文楷体" pitchFamily="2" charset="-122"/>
            </a:endParaRPr>
          </a:p>
          <a:p>
            <a:r>
              <a:rPr lang="zh-CN" altLang="en-US" sz="2000" dirty="0">
                <a:latin typeface="华文楷体" pitchFamily="2" charset="-122"/>
                <a:ea typeface="华文楷体" pitchFamily="2" charset="-122"/>
              </a:rPr>
              <a:t>第十一条　赔偿请求人根据受到的不同损害，可以同时提出数项赔偿要求。</a:t>
            </a:r>
            <a:endParaRPr lang="zh-CN" altLang="en-US" sz="2000" dirty="0">
              <a:latin typeface="华文楷体" pitchFamily="2" charset="-122"/>
              <a:ea typeface="华文楷体" pitchFamily="2" charset="-122"/>
            </a:endParaRPr>
          </a:p>
          <a:p>
            <a:endParaRPr lang="zh-CN" altLang="en-US" sz="2000" dirty="0">
              <a:latin typeface="华文楷体" pitchFamily="2" charset="-122"/>
              <a:ea typeface="华文楷体" pitchFamily="2" charset="-122"/>
            </a:endParaRPr>
          </a:p>
        </p:txBody>
      </p:sp>
      <p:sp>
        <p:nvSpPr>
          <p:cNvPr id="583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60419" name="内容占位符 2"/>
          <p:cNvSpPr>
            <a:spLocks noGrp="1"/>
          </p:cNvSpPr>
          <p:nvPr>
            <p:ph idx="1"/>
          </p:nvPr>
        </p:nvSpPr>
        <p:spPr>
          <a:ln/>
        </p:spPr>
        <p:txBody>
          <a:bodyPr vert="horz" wrap="square" lIns="91440" tIns="45720" rIns="91440" bIns="45720" anchor="t" anchorCtr="0"/>
          <a:p>
            <a:r>
              <a:rPr lang="en-US" altLang="zh-CN" sz="2000" b="1" dirty="0">
                <a:latin typeface="华文楷体" pitchFamily="2" charset="-122"/>
                <a:ea typeface="华文楷体" pitchFamily="2" charset="-122"/>
              </a:rPr>
              <a:t>2</a:t>
            </a:r>
            <a:r>
              <a:rPr lang="zh-CN" altLang="en-US" sz="2000" b="1" dirty="0">
                <a:latin typeface="华文楷体" pitchFamily="2" charset="-122"/>
                <a:ea typeface="华文楷体" pitchFamily="2" charset="-122"/>
              </a:rPr>
              <a:t>、作出赔偿决定</a:t>
            </a:r>
            <a:endParaRPr lang="zh-CN" altLang="en-US" sz="2000" dirty="0">
              <a:latin typeface="华文楷体" pitchFamily="2" charset="-122"/>
              <a:ea typeface="华文楷体" pitchFamily="2" charset="-122"/>
            </a:endParaRPr>
          </a:p>
          <a:p>
            <a:r>
              <a:rPr lang="zh-CN" altLang="en-US" sz="2000" dirty="0">
                <a:latin typeface="华文楷体" pitchFamily="2" charset="-122"/>
                <a:ea typeface="华文楷体" pitchFamily="2" charset="-122"/>
              </a:rPr>
              <a:t>第十三条　赔偿义务机关应当自收到申请之日起两个月内，作出是否赔偿的决定。赔偿义务机关作出赔偿决定，应当充分听取赔偿请求人的意见，并可以与赔偿请求人就赔偿方式、赔偿项目和赔偿数额依照本法第四章的规定进行协商。</a:t>
            </a:r>
            <a:endParaRPr lang="zh-CN" altLang="en-US" sz="2000" dirty="0">
              <a:latin typeface="华文楷体" pitchFamily="2" charset="-122"/>
              <a:ea typeface="华文楷体" pitchFamily="2" charset="-122"/>
            </a:endParaRPr>
          </a:p>
          <a:p>
            <a:r>
              <a:rPr lang="zh-CN" altLang="en-US" sz="2000" dirty="0">
                <a:latin typeface="华文楷体" pitchFamily="2" charset="-122"/>
                <a:ea typeface="华文楷体" pitchFamily="2" charset="-122"/>
              </a:rPr>
              <a:t>赔偿义务机关决定赔偿的，应当制作赔偿决定书，并自作出决定之日起十日内送达赔偿请求人。</a:t>
            </a:r>
            <a:endParaRPr lang="zh-CN" altLang="en-US" sz="2000" dirty="0">
              <a:latin typeface="华文楷体" pitchFamily="2" charset="-122"/>
              <a:ea typeface="华文楷体" pitchFamily="2" charset="-122"/>
            </a:endParaRPr>
          </a:p>
          <a:p>
            <a:r>
              <a:rPr lang="zh-CN" altLang="en-US" sz="2000" dirty="0">
                <a:latin typeface="华文楷体" pitchFamily="2" charset="-122"/>
                <a:ea typeface="华文楷体" pitchFamily="2" charset="-122"/>
              </a:rPr>
              <a:t>赔偿义务机关决定不予赔偿的，应当自作出决定之日起十日内书面通知赔偿请求人，并说明不予赔偿的理由。</a:t>
            </a:r>
            <a:endParaRPr lang="zh-CN" altLang="en-US" sz="2000" dirty="0">
              <a:latin typeface="华文楷体" pitchFamily="2" charset="-122"/>
              <a:ea typeface="华文楷体" pitchFamily="2" charset="-122"/>
            </a:endParaRPr>
          </a:p>
          <a:p>
            <a:endParaRPr lang="zh-CN" altLang="en-US" sz="2000" dirty="0">
              <a:latin typeface="华文楷体" pitchFamily="2" charset="-122"/>
              <a:ea typeface="华文楷体" pitchFamily="2" charset="-122"/>
            </a:endParaRPr>
          </a:p>
        </p:txBody>
      </p:sp>
      <p:sp>
        <p:nvSpPr>
          <p:cNvPr id="604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61443" name="内容占位符 2"/>
          <p:cNvSpPr>
            <a:spLocks noGrp="1"/>
          </p:cNvSpPr>
          <p:nvPr>
            <p:ph idx="1"/>
          </p:nvPr>
        </p:nvSpPr>
        <p:spPr>
          <a:ln/>
        </p:spPr>
        <p:txBody>
          <a:bodyPr vert="horz" wrap="square" lIns="91440" tIns="45720" rIns="91440" bIns="45720" anchor="t" anchorCtr="0"/>
          <a:p>
            <a:r>
              <a:rPr lang="en-US" altLang="zh-CN" sz="2000" b="1" dirty="0">
                <a:latin typeface="华文楷体" pitchFamily="2" charset="-122"/>
                <a:ea typeface="华文楷体" pitchFamily="2" charset="-122"/>
              </a:rPr>
              <a:t>3</a:t>
            </a:r>
            <a:r>
              <a:rPr lang="zh-CN" altLang="en-US" sz="2000" b="1" dirty="0">
                <a:latin typeface="华文楷体" pitchFamily="2" charset="-122"/>
                <a:ea typeface="华文楷体" pitchFamily="2" charset="-122"/>
              </a:rPr>
              <a:t>、行政赔偿诉讼</a:t>
            </a:r>
            <a:endParaRPr lang="zh-CN" altLang="en-US" sz="2000" dirty="0">
              <a:latin typeface="华文楷体" pitchFamily="2" charset="-122"/>
              <a:ea typeface="华文楷体" pitchFamily="2" charset="-122"/>
            </a:endParaRPr>
          </a:p>
          <a:p>
            <a:r>
              <a:rPr lang="zh-CN" altLang="en-US" sz="2000" b="1" dirty="0">
                <a:solidFill>
                  <a:srgbClr val="FF0000"/>
                </a:solidFill>
                <a:latin typeface="华文楷体" pitchFamily="2" charset="-122"/>
                <a:ea typeface="华文楷体" pitchFamily="2" charset="-122"/>
              </a:rPr>
              <a:t>（</a:t>
            </a:r>
            <a:r>
              <a:rPr lang="en-US" altLang="zh-CN" sz="2000" b="1" dirty="0">
                <a:solidFill>
                  <a:srgbClr val="FF0000"/>
                </a:solidFill>
                <a:latin typeface="华文楷体" pitchFamily="2" charset="-122"/>
                <a:ea typeface="华文楷体" pitchFamily="2" charset="-122"/>
              </a:rPr>
              <a:t>1</a:t>
            </a:r>
            <a:r>
              <a:rPr lang="zh-CN" altLang="en-US" sz="2000" b="1" dirty="0">
                <a:solidFill>
                  <a:srgbClr val="FF0000"/>
                </a:solidFill>
                <a:latin typeface="华文楷体" pitchFamily="2" charset="-122"/>
                <a:ea typeface="华文楷体" pitchFamily="2" charset="-122"/>
              </a:rPr>
              <a:t>）向法院提起诉讼</a:t>
            </a:r>
            <a:endParaRPr lang="en-US" altLang="zh-CN" sz="2000" b="1" dirty="0">
              <a:solidFill>
                <a:srgbClr val="FF0000"/>
              </a:solidFill>
              <a:latin typeface="华文楷体" pitchFamily="2" charset="-122"/>
              <a:ea typeface="华文楷体" pitchFamily="2" charset="-122"/>
            </a:endParaRPr>
          </a:p>
          <a:p>
            <a:r>
              <a:rPr lang="en-US" altLang="zh-CN" sz="2000" dirty="0">
                <a:latin typeface="华文楷体" pitchFamily="2" charset="-122"/>
                <a:ea typeface="华文楷体" pitchFamily="2" charset="-122"/>
              </a:rPr>
              <a:t>1</a:t>
            </a:r>
            <a:r>
              <a:rPr lang="zh-CN" altLang="en-US" sz="2000" dirty="0">
                <a:latin typeface="华文楷体" pitchFamily="2" charset="-122"/>
                <a:ea typeface="华文楷体" pitchFamily="2" charset="-122"/>
              </a:rPr>
              <a:t>）赔偿义务机关在规定期限内</a:t>
            </a:r>
            <a:r>
              <a:rPr lang="zh-CN" altLang="en-US" sz="2000" b="1" dirty="0">
                <a:solidFill>
                  <a:srgbClr val="FF0000"/>
                </a:solidFill>
                <a:latin typeface="华文楷体" pitchFamily="2" charset="-122"/>
                <a:ea typeface="华文楷体" pitchFamily="2" charset="-122"/>
              </a:rPr>
              <a:t>未作出</a:t>
            </a:r>
            <a:r>
              <a:rPr lang="zh-CN" altLang="en-US" sz="2000" dirty="0">
                <a:latin typeface="华文楷体" pitchFamily="2" charset="-122"/>
                <a:ea typeface="华文楷体" pitchFamily="2" charset="-122"/>
              </a:rPr>
              <a:t>是否赔偿的决定，赔偿请求人可以自期限届满之日起三个月内，向人民法院提起诉讼。</a:t>
            </a:r>
            <a:endParaRPr lang="zh-CN" altLang="en-US" sz="2000" dirty="0">
              <a:latin typeface="华文楷体" pitchFamily="2" charset="-122"/>
              <a:ea typeface="华文楷体" pitchFamily="2" charset="-122"/>
            </a:endParaRPr>
          </a:p>
          <a:p>
            <a:r>
              <a:rPr lang="en-US" altLang="zh-CN" sz="2000" dirty="0">
                <a:latin typeface="华文楷体" pitchFamily="2" charset="-122"/>
                <a:ea typeface="华文楷体" pitchFamily="2" charset="-122"/>
              </a:rPr>
              <a:t>2</a:t>
            </a:r>
            <a:r>
              <a:rPr lang="zh-CN" altLang="en-US" sz="2000" dirty="0">
                <a:latin typeface="华文楷体" pitchFamily="2" charset="-122"/>
                <a:ea typeface="华文楷体" pitchFamily="2" charset="-122"/>
              </a:rPr>
              <a:t>）赔偿请求人对赔偿的方式、项目、数额</a:t>
            </a:r>
            <a:r>
              <a:rPr lang="zh-CN" altLang="en-US" sz="2000" b="1" dirty="0">
                <a:solidFill>
                  <a:srgbClr val="FF0000"/>
                </a:solidFill>
                <a:latin typeface="华文楷体" pitchFamily="2" charset="-122"/>
                <a:ea typeface="华文楷体" pitchFamily="2" charset="-122"/>
              </a:rPr>
              <a:t>有异议</a:t>
            </a:r>
            <a:r>
              <a:rPr lang="zh-CN" altLang="en-US" sz="2000" dirty="0">
                <a:latin typeface="华文楷体" pitchFamily="2" charset="-122"/>
                <a:ea typeface="华文楷体" pitchFamily="2" charset="-122"/>
              </a:rPr>
              <a:t>的，或者赔偿义务机关作出不予赔偿决定的，赔偿请求人可以自赔偿义务机关作出赔偿或者不予赔偿决定之日起三个月内，向人民法院提起诉讼。</a:t>
            </a:r>
            <a:endParaRPr lang="en-US" altLang="zh-CN" sz="2000" dirty="0">
              <a:latin typeface="华文楷体" pitchFamily="2" charset="-122"/>
              <a:ea typeface="华文楷体" pitchFamily="2" charset="-122"/>
            </a:endParaRPr>
          </a:p>
          <a:p>
            <a:r>
              <a:rPr lang="zh-CN" altLang="en-US" sz="2000" dirty="0">
                <a:latin typeface="华文楷体" pitchFamily="2" charset="-122"/>
                <a:ea typeface="华文楷体" pitchFamily="2" charset="-122"/>
              </a:rPr>
              <a:t>（</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国家赔偿法</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第十四条）</a:t>
            </a:r>
            <a:endParaRPr lang="zh-CN" altLang="en-US" sz="2000" dirty="0">
              <a:latin typeface="华文楷体" pitchFamily="2" charset="-122"/>
              <a:ea typeface="华文楷体" pitchFamily="2" charset="-122"/>
            </a:endParaRPr>
          </a:p>
          <a:p>
            <a:endParaRPr lang="zh-CN" altLang="en-US" sz="2000" dirty="0">
              <a:latin typeface="华文楷体" pitchFamily="2" charset="-122"/>
              <a:ea typeface="华文楷体" pitchFamily="2" charset="-122"/>
            </a:endParaRPr>
          </a:p>
        </p:txBody>
      </p:sp>
      <p:sp>
        <p:nvSpPr>
          <p:cNvPr id="6144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62467" name="内容占位符 2"/>
          <p:cNvSpPr>
            <a:spLocks noGrp="1"/>
          </p:cNvSpPr>
          <p:nvPr>
            <p:ph idx="1"/>
          </p:nvPr>
        </p:nvSpPr>
        <p:spPr>
          <a:xfrm>
            <a:off x="285750" y="2214563"/>
            <a:ext cx="8215313" cy="3805237"/>
          </a:xfrm>
          <a:ln/>
        </p:spPr>
        <p:txBody>
          <a:bodyPr vert="horz" wrap="square" lIns="91440" tIns="45720" rIns="91440" bIns="45720" anchor="t" anchorCtr="0"/>
          <a:p>
            <a:r>
              <a:rPr lang="zh-CN" altLang="en-US" sz="2000" b="1" dirty="0">
                <a:solidFill>
                  <a:srgbClr val="FF0000"/>
                </a:solidFill>
                <a:latin typeface="华文楷体" pitchFamily="2" charset="-122"/>
                <a:ea typeface="华文楷体" pitchFamily="2" charset="-122"/>
              </a:rPr>
              <a:t>（</a:t>
            </a:r>
            <a:r>
              <a:rPr lang="en-US" altLang="zh-CN" sz="2000" b="1" dirty="0">
                <a:solidFill>
                  <a:srgbClr val="FF0000"/>
                </a:solidFill>
                <a:latin typeface="华文楷体" pitchFamily="2" charset="-122"/>
                <a:ea typeface="华文楷体" pitchFamily="2" charset="-122"/>
              </a:rPr>
              <a:t>2</a:t>
            </a:r>
            <a:r>
              <a:rPr lang="zh-CN" altLang="en-US" sz="2000" b="1" dirty="0">
                <a:solidFill>
                  <a:srgbClr val="FF0000"/>
                </a:solidFill>
                <a:latin typeface="华文楷体" pitchFamily="2" charset="-122"/>
                <a:ea typeface="华文楷体" pitchFamily="2" charset="-122"/>
              </a:rPr>
              <a:t>）立案</a:t>
            </a:r>
            <a:endParaRPr lang="en-US" altLang="zh-CN" sz="2000" b="1" dirty="0">
              <a:solidFill>
                <a:srgbClr val="FF0000"/>
              </a:solidFill>
              <a:latin typeface="华文楷体" pitchFamily="2" charset="-122"/>
              <a:ea typeface="华文楷体" pitchFamily="2" charset="-122"/>
            </a:endParaRPr>
          </a:p>
          <a:p>
            <a:r>
              <a:rPr lang="en-US" altLang="zh-CN" sz="2000" b="1" dirty="0">
                <a:latin typeface="华文楷体" pitchFamily="2" charset="-122"/>
                <a:ea typeface="华文楷体" pitchFamily="2" charset="-122"/>
              </a:rPr>
              <a:t>1</a:t>
            </a:r>
            <a:r>
              <a:rPr lang="zh-CN" altLang="en-US" sz="2000" b="1" dirty="0">
                <a:latin typeface="华文楷体" pitchFamily="2" charset="-122"/>
                <a:ea typeface="华文楷体" pitchFamily="2" charset="-122"/>
              </a:rPr>
              <a:t>）立案登记</a:t>
            </a:r>
            <a:endParaRPr lang="en-US" altLang="zh-CN" sz="2000" b="1" dirty="0">
              <a:latin typeface="华文楷体" pitchFamily="2" charset="-122"/>
              <a:ea typeface="华文楷体" pitchFamily="2" charset="-122"/>
            </a:endParaRPr>
          </a:p>
          <a:p>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最高人民法院关于国家赔偿案件立案工作的规定</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（法释</a:t>
            </a:r>
            <a:r>
              <a:rPr lang="en-US" altLang="zh-CN" sz="2000" dirty="0">
                <a:latin typeface="华文楷体" pitchFamily="2" charset="-122"/>
                <a:ea typeface="华文楷体" pitchFamily="2" charset="-122"/>
              </a:rPr>
              <a:t>〔2012〕1</a:t>
            </a:r>
            <a:r>
              <a:rPr lang="zh-CN" altLang="en-US" sz="2000" dirty="0">
                <a:latin typeface="华文楷体" pitchFamily="2" charset="-122"/>
                <a:ea typeface="华文楷体" pitchFamily="2" charset="-122"/>
              </a:rPr>
              <a:t>号）第三条 赔偿请求人当面递交赔偿申请的，收到申请的人民法院应当依照国家赔偿法第十二条的规定，</a:t>
            </a:r>
            <a:r>
              <a:rPr lang="zh-CN" altLang="en-US" sz="2000" b="1" dirty="0">
                <a:latin typeface="华文楷体" pitchFamily="2" charset="-122"/>
                <a:ea typeface="华文楷体" pitchFamily="2" charset="-122"/>
              </a:rPr>
              <a:t>当场出具加盖本院专用印章并注明收讫日期的书面凭证</a:t>
            </a:r>
            <a:r>
              <a:rPr lang="zh-CN" altLang="en-US" sz="2000" dirty="0">
                <a:latin typeface="华文楷体" pitchFamily="2" charset="-122"/>
                <a:ea typeface="华文楷体" pitchFamily="2" charset="-122"/>
              </a:rPr>
              <a:t>。</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赔偿请求人以邮寄等形式提出赔偿申请的，收到申请的人民法院应当</a:t>
            </a:r>
            <a:r>
              <a:rPr lang="zh-CN" altLang="en-US" sz="2000" b="1" dirty="0">
                <a:solidFill>
                  <a:srgbClr val="FF0000"/>
                </a:solidFill>
                <a:latin typeface="华文楷体" pitchFamily="2" charset="-122"/>
                <a:ea typeface="华文楷体" pitchFamily="2" charset="-122"/>
              </a:rPr>
              <a:t>及时登记审查</a:t>
            </a:r>
            <a:r>
              <a:rPr lang="zh-CN" altLang="en-US" sz="2000" dirty="0">
                <a:latin typeface="华文楷体" pitchFamily="2" charset="-122"/>
                <a:ea typeface="华文楷体" pitchFamily="2" charset="-122"/>
              </a:rPr>
              <a:t>。</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申请材料不齐全的，收到申请的人民法院应当在</a:t>
            </a:r>
            <a:r>
              <a:rPr lang="zh-CN" altLang="en-US" sz="2000" b="1" dirty="0">
                <a:solidFill>
                  <a:srgbClr val="FF0000"/>
                </a:solidFill>
                <a:latin typeface="华文楷体" pitchFamily="2" charset="-122"/>
                <a:ea typeface="华文楷体" pitchFamily="2" charset="-122"/>
              </a:rPr>
              <a:t>五日内一次性告知</a:t>
            </a:r>
            <a:r>
              <a:rPr lang="zh-CN" altLang="en-US" sz="2000" dirty="0">
                <a:latin typeface="华文楷体" pitchFamily="2" charset="-122"/>
                <a:ea typeface="华文楷体" pitchFamily="2" charset="-122"/>
              </a:rPr>
              <a:t>赔偿请求人需要补正的全部内容。收到申请的时间自人民法院收到补正材料之日起计算。</a:t>
            </a:r>
            <a:endParaRPr lang="zh-CN" altLang="en-US" sz="2000" dirty="0">
              <a:latin typeface="华文楷体" pitchFamily="2" charset="-122"/>
              <a:ea typeface="华文楷体" pitchFamily="2" charset="-122"/>
            </a:endParaRPr>
          </a:p>
          <a:p>
            <a:endParaRPr lang="zh-CN" altLang="en-US" sz="2000" dirty="0">
              <a:latin typeface="华文楷体" pitchFamily="2" charset="-122"/>
              <a:ea typeface="华文楷体" pitchFamily="2" charset="-122"/>
            </a:endParaRPr>
          </a:p>
        </p:txBody>
      </p:sp>
      <p:sp>
        <p:nvSpPr>
          <p:cNvPr id="6246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63491" name="内容占位符 2"/>
          <p:cNvSpPr>
            <a:spLocks noGrp="1"/>
          </p:cNvSpPr>
          <p:nvPr>
            <p:ph idx="1"/>
          </p:nvPr>
        </p:nvSpPr>
        <p:spPr>
          <a:xfrm>
            <a:off x="0" y="2000250"/>
            <a:ext cx="8858250" cy="4019550"/>
          </a:xfrm>
          <a:ln/>
        </p:spPr>
        <p:txBody>
          <a:bodyPr vert="horz" wrap="square" lIns="91440" tIns="45720" rIns="91440" bIns="45720" anchor="t" anchorCtr="0"/>
          <a:p>
            <a:r>
              <a:rPr lang="en-US" altLang="zh-CN" sz="2000" b="1" dirty="0">
                <a:latin typeface="华文楷体" pitchFamily="2" charset="-122"/>
                <a:ea typeface="华文楷体" pitchFamily="2" charset="-122"/>
              </a:rPr>
              <a:t>2</a:t>
            </a:r>
            <a:r>
              <a:rPr lang="zh-CN" altLang="en-US" sz="2000" b="1" dirty="0">
                <a:latin typeface="华文楷体" pitchFamily="2" charset="-122"/>
                <a:ea typeface="华文楷体" pitchFamily="2" charset="-122"/>
              </a:rPr>
              <a:t>）立案</a:t>
            </a:r>
            <a:endParaRPr lang="en-US" altLang="zh-CN" sz="2000" b="1" dirty="0">
              <a:latin typeface="华文楷体" pitchFamily="2" charset="-122"/>
              <a:ea typeface="华文楷体" pitchFamily="2" charset="-122"/>
            </a:endParaRPr>
          </a:p>
          <a:p>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最高人民法院关于国家赔偿案件立案工作的规定</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（法释</a:t>
            </a:r>
            <a:r>
              <a:rPr lang="en-US" altLang="zh-CN" sz="2000" dirty="0">
                <a:latin typeface="华文楷体" pitchFamily="2" charset="-122"/>
                <a:ea typeface="华文楷体" pitchFamily="2" charset="-122"/>
              </a:rPr>
              <a:t>〔2012〕1</a:t>
            </a:r>
            <a:r>
              <a:rPr lang="zh-CN" altLang="en-US" sz="2000" dirty="0">
                <a:latin typeface="华文楷体" pitchFamily="2" charset="-122"/>
                <a:ea typeface="华文楷体" pitchFamily="2" charset="-122"/>
              </a:rPr>
              <a:t>号）</a:t>
            </a:r>
            <a:br>
              <a:rPr lang="zh-CN" altLang="en-US" sz="2000" dirty="0">
                <a:latin typeface="华文楷体" pitchFamily="2" charset="-122"/>
                <a:ea typeface="华文楷体" pitchFamily="2" charset="-122"/>
              </a:rPr>
            </a:br>
            <a:r>
              <a:rPr lang="zh-CN" altLang="en-US" sz="2000" dirty="0">
                <a:latin typeface="华文楷体" pitchFamily="2" charset="-122"/>
                <a:ea typeface="华文楷体" pitchFamily="2" charset="-122"/>
              </a:rPr>
              <a:t>第九条 人民法院应当在收到申请之日起七日内决定是否立案。</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　　决定立案的，人民法院应当在立案之日起五日内向赔偿请求人送达受理案件通知书。属于人民法院赔偿委员会审理的国家赔偿案件，还应当同时向赔偿义务机关、复议机关送达受理案件通知书、国家赔偿申请书或者</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申请赔偿登记表</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副本。</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　　经审查不符合立案条件的，人民法院应当在七日内作出不予受理决定，并应当在作出决定之日起十日内送达赔偿请求人。</a:t>
            </a:r>
            <a:br>
              <a:rPr lang="zh-CN" altLang="en-US" sz="2000" dirty="0">
                <a:latin typeface="华文楷体" pitchFamily="2" charset="-122"/>
                <a:ea typeface="华文楷体" pitchFamily="2" charset="-122"/>
              </a:rPr>
            </a:br>
            <a:r>
              <a:rPr lang="zh-CN" altLang="en-US" sz="2000" dirty="0">
                <a:latin typeface="华文楷体" pitchFamily="2" charset="-122"/>
                <a:ea typeface="华文楷体" pitchFamily="2" charset="-122"/>
              </a:rPr>
              <a:t>第十条 赔偿请求人对复议机关或者作为赔偿义务机关的人民法院作出的决定不予受理的文书不服，依照国家赔偿法第二十四条、第二十五条的规定向人民法院赔偿委员会提出赔偿申请，收到申请的人民法院可以依照本规定第六条、第八条予以审查立案。</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　　经审查认为原不予受理错误的，人民法院赔偿委员会可以直接审查并作出决定，必要时也可以交由复议机关或者作为赔偿义务机关的人民法院作出决定。</a:t>
            </a:r>
            <a:br>
              <a:rPr lang="zh-CN" altLang="en-US" sz="2000" dirty="0">
                <a:latin typeface="华文楷体" pitchFamily="2" charset="-122"/>
                <a:ea typeface="华文楷体" pitchFamily="2" charset="-122"/>
              </a:rPr>
            </a:br>
            <a:endParaRPr lang="zh-CN" altLang="en-US" sz="2000" dirty="0">
              <a:latin typeface="华文楷体" pitchFamily="2" charset="-122"/>
              <a:ea typeface="华文楷体" pitchFamily="2" charset="-122"/>
            </a:endParaRPr>
          </a:p>
        </p:txBody>
      </p:sp>
      <p:sp>
        <p:nvSpPr>
          <p:cNvPr id="6349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64515" name="内容占位符 2"/>
          <p:cNvSpPr>
            <a:spLocks noGrp="1"/>
          </p:cNvSpPr>
          <p:nvPr>
            <p:ph idx="1"/>
          </p:nvPr>
        </p:nvSpPr>
        <p:spPr>
          <a:xfrm>
            <a:off x="500063" y="2214563"/>
            <a:ext cx="8215312" cy="3805237"/>
          </a:xfrm>
          <a:ln/>
        </p:spPr>
        <p:txBody>
          <a:bodyPr vert="horz" wrap="square" lIns="91440" tIns="45720" rIns="91440" bIns="45720" anchor="t" anchorCtr="0"/>
          <a:p>
            <a:r>
              <a:rPr lang="zh-CN" altLang="en-US" sz="2200" b="1" dirty="0">
                <a:solidFill>
                  <a:srgbClr val="FF0000"/>
                </a:solidFill>
                <a:latin typeface="华文楷体" pitchFamily="2" charset="-122"/>
                <a:ea typeface="华文楷体" pitchFamily="2" charset="-122"/>
              </a:rPr>
              <a:t>（</a:t>
            </a:r>
            <a:r>
              <a:rPr lang="en-US" altLang="zh-CN" sz="2200" b="1" dirty="0">
                <a:solidFill>
                  <a:srgbClr val="FF0000"/>
                </a:solidFill>
                <a:latin typeface="华文楷体" pitchFamily="2" charset="-122"/>
                <a:ea typeface="华文楷体" pitchFamily="2" charset="-122"/>
              </a:rPr>
              <a:t>3</a:t>
            </a:r>
            <a:r>
              <a:rPr lang="zh-CN" altLang="en-US" sz="2200" b="1" dirty="0">
                <a:solidFill>
                  <a:srgbClr val="FF0000"/>
                </a:solidFill>
                <a:latin typeface="华文楷体" pitchFamily="2" charset="-122"/>
                <a:ea typeface="华文楷体" pitchFamily="2" charset="-122"/>
              </a:rPr>
              <a:t>）审理与判决</a:t>
            </a:r>
            <a:endParaRPr lang="en-US" altLang="zh-CN" sz="2200" b="1" dirty="0">
              <a:solidFill>
                <a:srgbClr val="FF0000"/>
              </a:solidFill>
              <a:latin typeface="华文楷体" pitchFamily="2" charset="-122"/>
              <a:ea typeface="华文楷体" pitchFamily="2" charset="-122"/>
            </a:endParaRPr>
          </a:p>
          <a:p>
            <a:r>
              <a:rPr lang="zh-CN" altLang="en-US" sz="2200" b="1" dirty="0">
                <a:latin typeface="华文楷体" pitchFamily="2" charset="-122"/>
                <a:ea typeface="华文楷体" pitchFamily="2" charset="-122"/>
              </a:rPr>
              <a:t>举证责任：</a:t>
            </a:r>
            <a:endParaRPr lang="en-US" altLang="zh-CN" sz="2200" b="1" dirty="0">
              <a:latin typeface="华文楷体" pitchFamily="2" charset="-122"/>
              <a:ea typeface="华文楷体" pitchFamily="2" charset="-122"/>
            </a:endParaRPr>
          </a:p>
          <a:p>
            <a:r>
              <a:rPr lang="en-US" altLang="zh-CN" sz="2200" dirty="0">
                <a:latin typeface="华文楷体" pitchFamily="2" charset="-122"/>
                <a:ea typeface="华文楷体" pitchFamily="2" charset="-122"/>
              </a:rPr>
              <a:t>《</a:t>
            </a:r>
            <a:r>
              <a:rPr lang="zh-CN" altLang="en-US" sz="2200" dirty="0">
                <a:latin typeface="华文楷体" pitchFamily="2" charset="-122"/>
                <a:ea typeface="华文楷体" pitchFamily="2" charset="-122"/>
              </a:rPr>
              <a:t>国家赔偿法</a:t>
            </a:r>
            <a:r>
              <a:rPr lang="en-US" altLang="zh-CN" sz="2200" dirty="0">
                <a:latin typeface="华文楷体" pitchFamily="2" charset="-122"/>
                <a:ea typeface="华文楷体" pitchFamily="2" charset="-122"/>
              </a:rPr>
              <a:t>》</a:t>
            </a:r>
            <a:r>
              <a:rPr lang="zh-CN" altLang="en-US" sz="2200" dirty="0">
                <a:latin typeface="华文楷体" pitchFamily="2" charset="-122"/>
                <a:ea typeface="华文楷体" pitchFamily="2" charset="-122"/>
              </a:rPr>
              <a:t>第十五条　人民法院审理行政赔偿案件，</a:t>
            </a:r>
            <a:r>
              <a:rPr lang="zh-CN" altLang="en-US" sz="2200" b="1" dirty="0">
                <a:solidFill>
                  <a:srgbClr val="FF0000"/>
                </a:solidFill>
                <a:latin typeface="华文楷体" pitchFamily="2" charset="-122"/>
                <a:ea typeface="华文楷体" pitchFamily="2" charset="-122"/>
              </a:rPr>
              <a:t>赔偿请求人和赔偿义务机关对自己提出的主张，应当提供证据</a:t>
            </a:r>
            <a:r>
              <a:rPr lang="zh-CN" altLang="en-US" sz="2200" dirty="0">
                <a:latin typeface="华文楷体" pitchFamily="2" charset="-122"/>
                <a:ea typeface="华文楷体" pitchFamily="2" charset="-122"/>
              </a:rPr>
              <a:t>。</a:t>
            </a:r>
            <a:endParaRPr lang="zh-CN" altLang="en-US" sz="2200" dirty="0">
              <a:latin typeface="华文楷体" pitchFamily="2" charset="-122"/>
              <a:ea typeface="华文楷体" pitchFamily="2" charset="-122"/>
            </a:endParaRPr>
          </a:p>
          <a:p>
            <a:r>
              <a:rPr lang="zh-CN" altLang="en-US" sz="2200" dirty="0">
                <a:latin typeface="华文楷体" pitchFamily="2" charset="-122"/>
                <a:ea typeface="华文楷体" pitchFamily="2" charset="-122"/>
              </a:rPr>
              <a:t>赔偿义务机关采取行政拘留或者限制人身自由的强制措施期间，被限制人身自由的人死亡或者丧失行为能力的，</a:t>
            </a:r>
            <a:r>
              <a:rPr lang="zh-CN" altLang="en-US" sz="2200" b="1" dirty="0">
                <a:solidFill>
                  <a:srgbClr val="FF0000"/>
                </a:solidFill>
                <a:latin typeface="华文楷体" pitchFamily="2" charset="-122"/>
                <a:ea typeface="华文楷体" pitchFamily="2" charset="-122"/>
              </a:rPr>
              <a:t>赔偿义务机关的行为与被限制人身自由的人的死亡或者丧失行为能力是否存在因果关系，赔偿义务机关应当提供证据</a:t>
            </a:r>
            <a:r>
              <a:rPr lang="zh-CN" altLang="en-US" sz="2200" dirty="0">
                <a:latin typeface="华文楷体" pitchFamily="2" charset="-122"/>
                <a:ea typeface="华文楷体" pitchFamily="2" charset="-122"/>
              </a:rPr>
              <a:t>。</a:t>
            </a:r>
            <a:endParaRPr lang="en-US" altLang="zh-CN" sz="2200" dirty="0">
              <a:latin typeface="华文楷体" pitchFamily="2" charset="-122"/>
              <a:ea typeface="华文楷体" pitchFamily="2" charset="-122"/>
            </a:endParaRPr>
          </a:p>
          <a:p>
            <a:r>
              <a:rPr lang="zh-CN" altLang="en-US" sz="2200" dirty="0">
                <a:latin typeface="华文楷体" pitchFamily="2" charset="-122"/>
                <a:ea typeface="华文楷体" pitchFamily="2" charset="-122"/>
              </a:rPr>
              <a:t>国家赔偿方式与标准（第五节）</a:t>
            </a:r>
            <a:endParaRPr lang="zh-CN" altLang="en-US" sz="2200" dirty="0">
              <a:latin typeface="华文楷体" pitchFamily="2" charset="-122"/>
              <a:ea typeface="华文楷体" pitchFamily="2" charset="-122"/>
            </a:endParaRPr>
          </a:p>
        </p:txBody>
      </p:sp>
      <p:sp>
        <p:nvSpPr>
          <p:cNvPr id="6451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1"/>
          <p:cNvSpPr>
            <a:spLocks noGrp="1"/>
          </p:cNvSpPr>
          <p:nvPr>
            <p:ph type="title"/>
          </p:nvPr>
        </p:nvSpPr>
        <p:spPr>
          <a:xfrm>
            <a:off x="865188" y="927100"/>
            <a:ext cx="6345237" cy="709613"/>
          </a:xfrm>
          <a:ln/>
        </p:spPr>
        <p:txBody>
          <a:bodyPr vert="horz" wrap="square" lIns="91440" tIns="45720" rIns="91440" bIns="45720" anchor="ctr" anchorCtr="0"/>
          <a:p>
            <a:pPr defTabSz="457200"/>
            <a:r>
              <a:rPr lang="zh-CN" altLang="en-US" b="1" kern="1200" dirty="0">
                <a:latin typeface="华文楷体" pitchFamily="2" charset="-122"/>
                <a:ea typeface="华文楷体" pitchFamily="2" charset="-122"/>
                <a:cs typeface="+mj-cs"/>
              </a:rPr>
              <a:t>第五节 行政赔偿方式和计算标准</a:t>
            </a:r>
            <a:endParaRPr lang="zh-CN" altLang="en-US" kern="1200" dirty="0">
              <a:latin typeface="华文楷体" pitchFamily="2" charset="-122"/>
              <a:ea typeface="华文楷体" pitchFamily="2" charset="-122"/>
              <a:cs typeface="+mj-cs"/>
            </a:endParaRPr>
          </a:p>
        </p:txBody>
      </p:sp>
      <p:sp>
        <p:nvSpPr>
          <p:cNvPr id="65539" name="内容占位符 2"/>
          <p:cNvSpPr>
            <a:spLocks noGrp="1"/>
          </p:cNvSpPr>
          <p:nvPr>
            <p:ph idx="1"/>
          </p:nvPr>
        </p:nvSpPr>
        <p:spPr>
          <a:xfrm>
            <a:off x="285750" y="2143125"/>
            <a:ext cx="8572500" cy="3876675"/>
          </a:xfrm>
          <a:ln/>
        </p:spPr>
        <p:txBody>
          <a:bodyPr vert="horz" wrap="square" lIns="91440" tIns="45720" rIns="91440" bIns="45720" anchor="t" anchorCtr="0"/>
          <a:p>
            <a:r>
              <a:rPr lang="zh-CN" altLang="en-US" sz="2000" b="1" dirty="0">
                <a:latin typeface="华文楷体" pitchFamily="2" charset="-122"/>
                <a:ea typeface="华文楷体" pitchFamily="2" charset="-122"/>
              </a:rPr>
              <a:t>一、行政赔偿的方式</a:t>
            </a:r>
            <a:endParaRPr lang="zh-CN" altLang="en-US" sz="2000" dirty="0">
              <a:latin typeface="华文楷体" pitchFamily="2" charset="-122"/>
              <a:ea typeface="华文楷体" pitchFamily="2" charset="-122"/>
            </a:endParaRPr>
          </a:p>
          <a:p>
            <a:r>
              <a:rPr lang="zh-CN" altLang="en-US" sz="2000" b="1" dirty="0">
                <a:latin typeface="华文楷体" pitchFamily="2" charset="-122"/>
                <a:ea typeface="华文楷体" pitchFamily="2" charset="-122"/>
              </a:rPr>
              <a:t> </a:t>
            </a:r>
            <a:r>
              <a:rPr lang="zh-CN" altLang="en-US" sz="2000" dirty="0">
                <a:latin typeface="华文楷体" pitchFamily="2" charset="-122"/>
                <a:ea typeface="华文楷体" pitchFamily="2" charset="-122"/>
              </a:rPr>
              <a:t>第三十二条　国家赔偿以</a:t>
            </a:r>
            <a:r>
              <a:rPr lang="zh-CN" altLang="en-US" sz="2000" b="1" dirty="0">
                <a:solidFill>
                  <a:srgbClr val="FF0000"/>
                </a:solidFill>
                <a:latin typeface="华文楷体" pitchFamily="2" charset="-122"/>
                <a:ea typeface="华文楷体" pitchFamily="2" charset="-122"/>
              </a:rPr>
              <a:t>支付赔偿金</a:t>
            </a:r>
            <a:r>
              <a:rPr lang="zh-CN" altLang="en-US" sz="2000" dirty="0">
                <a:latin typeface="华文楷体" pitchFamily="2" charset="-122"/>
                <a:ea typeface="华文楷体" pitchFamily="2" charset="-122"/>
              </a:rPr>
              <a:t>为主要方式。</a:t>
            </a:r>
            <a:endParaRPr lang="zh-CN" altLang="en-US" sz="2000" dirty="0">
              <a:latin typeface="华文楷体" pitchFamily="2" charset="-122"/>
              <a:ea typeface="华文楷体" pitchFamily="2" charset="-122"/>
            </a:endParaRPr>
          </a:p>
          <a:p>
            <a:r>
              <a:rPr lang="zh-CN" altLang="en-US" sz="2000" dirty="0">
                <a:latin typeface="华文楷体" pitchFamily="2" charset="-122"/>
                <a:ea typeface="华文楷体" pitchFamily="2" charset="-122"/>
              </a:rPr>
              <a:t>能够</a:t>
            </a:r>
            <a:r>
              <a:rPr lang="zh-CN" altLang="en-US" sz="2000" b="1" dirty="0">
                <a:solidFill>
                  <a:srgbClr val="FF0000"/>
                </a:solidFill>
                <a:latin typeface="华文楷体" pitchFamily="2" charset="-122"/>
                <a:ea typeface="华文楷体" pitchFamily="2" charset="-122"/>
              </a:rPr>
              <a:t>返还财产</a:t>
            </a:r>
            <a:r>
              <a:rPr lang="zh-CN" altLang="en-US" sz="2000" dirty="0">
                <a:latin typeface="华文楷体" pitchFamily="2" charset="-122"/>
                <a:ea typeface="华文楷体" pitchFamily="2" charset="-122"/>
              </a:rPr>
              <a:t>或者</a:t>
            </a:r>
            <a:r>
              <a:rPr lang="zh-CN" altLang="en-US" sz="2000" b="1" dirty="0">
                <a:solidFill>
                  <a:srgbClr val="FF0000"/>
                </a:solidFill>
                <a:latin typeface="华文楷体" pitchFamily="2" charset="-122"/>
                <a:ea typeface="华文楷体" pitchFamily="2" charset="-122"/>
              </a:rPr>
              <a:t>恢复原状</a:t>
            </a:r>
            <a:r>
              <a:rPr lang="zh-CN" altLang="en-US" sz="2000" dirty="0">
                <a:latin typeface="华文楷体" pitchFamily="2" charset="-122"/>
                <a:ea typeface="华文楷体" pitchFamily="2" charset="-122"/>
              </a:rPr>
              <a:t>的，予以返还财产或者恢复原状。</a:t>
            </a:r>
            <a:endParaRPr lang="zh-CN" altLang="en-US" sz="2000" dirty="0">
              <a:latin typeface="华文楷体" pitchFamily="2" charset="-122"/>
              <a:ea typeface="华文楷体" pitchFamily="2" charset="-122"/>
            </a:endParaRPr>
          </a:p>
          <a:p>
            <a:r>
              <a:rPr lang="zh-CN" altLang="en-US" sz="2000" dirty="0">
                <a:latin typeface="华文楷体" pitchFamily="2" charset="-122"/>
                <a:ea typeface="华文楷体" pitchFamily="2" charset="-122"/>
              </a:rPr>
              <a:t> 第三十五条　有本法第三条或者第十七条规定情形之一，致人精神损害的，应当在侵权行为影响的范围内，为受害人</a:t>
            </a:r>
            <a:r>
              <a:rPr lang="zh-CN" altLang="en-US" sz="2000" b="1" dirty="0">
                <a:solidFill>
                  <a:srgbClr val="FF0000"/>
                </a:solidFill>
                <a:latin typeface="华文楷体" pitchFamily="2" charset="-122"/>
                <a:ea typeface="华文楷体" pitchFamily="2" charset="-122"/>
              </a:rPr>
              <a:t>消除影响，恢复名誉，赔礼道歉</a:t>
            </a:r>
            <a:r>
              <a:rPr lang="zh-CN" altLang="en-US" sz="2000" dirty="0">
                <a:latin typeface="华文楷体" pitchFamily="2" charset="-122"/>
                <a:ea typeface="华文楷体" pitchFamily="2" charset="-122"/>
              </a:rPr>
              <a:t>；造成严重后果的，应当支付相应的精神损害抚慰金。（第三条 行政机关及其工作人员在行使行政职权时有下列侵犯人身权情形之一的，受害人有取得赔偿的权利：违法拘留或者违法采取限制公民人身自由的行政强制措施的；非法拘禁或者以其他方法非法剥夺公民人身自由的；以殴打、虐待等行为或者唆使、放纵他人以殴打、虐待等行为造成公民身体伤害或者死亡的；违法使用武器、警械造成公民身体伤害或者死亡的；造成公民身体伤害或者死亡的其他违法行为。）（第十七条规定的是行使侦查、检察、审判职权的机关以及看守所、监狱管理机关及其工作人员相关情形）</a:t>
            </a:r>
            <a:endParaRPr lang="zh-CN" altLang="en-US" sz="2000" dirty="0">
              <a:latin typeface="华文楷体" pitchFamily="2" charset="-122"/>
              <a:ea typeface="华文楷体" pitchFamily="2" charset="-122"/>
            </a:endParaRPr>
          </a:p>
          <a:p>
            <a:endParaRPr lang="zh-CN" altLang="en-US" sz="2000" dirty="0">
              <a:latin typeface="华文楷体" pitchFamily="2" charset="-122"/>
              <a:ea typeface="华文楷体" pitchFamily="2" charset="-122"/>
            </a:endParaRPr>
          </a:p>
        </p:txBody>
      </p:sp>
      <p:sp>
        <p:nvSpPr>
          <p:cNvPr id="6554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68611" name="内容占位符 2"/>
          <p:cNvSpPr>
            <a:spLocks noGrp="1"/>
          </p:cNvSpPr>
          <p:nvPr>
            <p:ph idx="1"/>
          </p:nvPr>
        </p:nvSpPr>
        <p:spPr>
          <a:xfrm>
            <a:off x="285750" y="2000250"/>
            <a:ext cx="8286750" cy="4019550"/>
          </a:xfrm>
          <a:ln/>
        </p:spPr>
        <p:txBody>
          <a:bodyPr vert="horz" wrap="square" lIns="91440" tIns="45720" rIns="91440" bIns="45720" anchor="t" anchorCtr="0"/>
          <a:p>
            <a:r>
              <a:rPr lang="zh-CN" altLang="en-US" sz="2400" b="1" dirty="0">
                <a:latin typeface="华文楷体" pitchFamily="2" charset="-122"/>
                <a:ea typeface="华文楷体" pitchFamily="2" charset="-122"/>
              </a:rPr>
              <a:t>二、行政赔偿的计算标准</a:t>
            </a:r>
            <a:endParaRPr lang="zh-CN" altLang="en-US" sz="2400" dirty="0">
              <a:latin typeface="华文楷体" pitchFamily="2" charset="-122"/>
              <a:ea typeface="华文楷体" pitchFamily="2" charset="-122"/>
            </a:endParaRPr>
          </a:p>
          <a:p>
            <a:r>
              <a:rPr lang="en-US" altLang="zh-CN" sz="2400" b="1" dirty="0">
                <a:latin typeface="华文楷体" pitchFamily="2" charset="-122"/>
                <a:ea typeface="华文楷体" pitchFamily="2" charset="-122"/>
              </a:rPr>
              <a:t>1</a:t>
            </a:r>
            <a:r>
              <a:rPr lang="zh-CN" altLang="en-US" sz="2400" b="1" dirty="0">
                <a:latin typeface="华文楷体" pitchFamily="2" charset="-122"/>
                <a:ea typeface="华文楷体" pitchFamily="2" charset="-122"/>
              </a:rPr>
              <a:t>、什么是行政赔偿方式</a:t>
            </a:r>
            <a:endParaRPr lang="zh-CN" altLang="en-US"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国家承担或者履行行政赔偿责任的具体方法或形式</a:t>
            </a:r>
            <a:endParaRPr lang="zh-CN" altLang="en-US"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1</a:t>
            </a:r>
            <a:r>
              <a:rPr lang="zh-CN" altLang="en-US" sz="2400" dirty="0">
                <a:latin typeface="华文楷体" pitchFamily="2" charset="-122"/>
                <a:ea typeface="华文楷体" pitchFamily="2" charset="-122"/>
              </a:rPr>
              <a:t>）支付赔偿金</a:t>
            </a:r>
            <a:endParaRPr lang="zh-CN" altLang="en-US"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2</a:t>
            </a:r>
            <a:r>
              <a:rPr lang="zh-CN" altLang="en-US" sz="2400" dirty="0">
                <a:latin typeface="华文楷体" pitchFamily="2" charset="-122"/>
                <a:ea typeface="华文楷体" pitchFamily="2" charset="-122"/>
              </a:rPr>
              <a:t>）返还财产</a:t>
            </a:r>
            <a:endParaRPr lang="zh-CN" altLang="en-US"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a:t>
            </a:r>
            <a:r>
              <a:rPr lang="en-US" altLang="zh-CN" sz="2400" dirty="0">
                <a:latin typeface="华文楷体" pitchFamily="2" charset="-122"/>
                <a:ea typeface="华文楷体" pitchFamily="2" charset="-122"/>
              </a:rPr>
              <a:t>3</a:t>
            </a:r>
            <a:r>
              <a:rPr lang="zh-CN" altLang="en-US" sz="2400" dirty="0">
                <a:latin typeface="华文楷体" pitchFamily="2" charset="-122"/>
                <a:ea typeface="华文楷体" pitchFamily="2" charset="-122"/>
              </a:rPr>
              <a:t>）恢复原状</a:t>
            </a:r>
            <a:endParaRPr lang="zh-CN" altLang="en-US"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注意：</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消除影响、恢复名誉、赔礼道歉</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虽然写在国家赔偿法中，但不是国家赔偿的方式，而是</a:t>
            </a:r>
            <a:r>
              <a:rPr lang="zh-CN" altLang="en-US" sz="2400" b="1" dirty="0">
                <a:latin typeface="华文楷体" pitchFamily="2" charset="-122"/>
                <a:ea typeface="华文楷体" pitchFamily="2" charset="-122"/>
              </a:rPr>
              <a:t>承担行政侵权责任的其他的方式</a:t>
            </a:r>
            <a:endParaRPr lang="zh-CN" altLang="en-US" sz="2400" dirty="0">
              <a:latin typeface="华文楷体" pitchFamily="2" charset="-122"/>
              <a:ea typeface="华文楷体" pitchFamily="2" charset="-122"/>
            </a:endParaRPr>
          </a:p>
        </p:txBody>
      </p:sp>
      <p:sp>
        <p:nvSpPr>
          <p:cNvPr id="686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70659" name="内容占位符 2"/>
          <p:cNvSpPr>
            <a:spLocks noGrp="1"/>
          </p:cNvSpPr>
          <p:nvPr>
            <p:ph idx="1"/>
          </p:nvPr>
        </p:nvSpPr>
        <p:spPr>
          <a:xfrm>
            <a:off x="428625" y="2143125"/>
            <a:ext cx="8215313" cy="3805238"/>
          </a:xfrm>
          <a:ln/>
        </p:spPr>
        <p:txBody>
          <a:bodyPr vert="horz" wrap="square" lIns="91440" tIns="45720" rIns="91440" bIns="45720" anchor="t" anchorCtr="0"/>
          <a:p>
            <a:r>
              <a:rPr lang="en-US" altLang="zh-CN" sz="2400" b="1" dirty="0">
                <a:latin typeface="华文楷体" pitchFamily="2" charset="-122"/>
                <a:ea typeface="华文楷体" pitchFamily="2" charset="-122"/>
              </a:rPr>
              <a:t>2</a:t>
            </a:r>
            <a:r>
              <a:rPr lang="zh-CN" altLang="en-US" sz="2400" b="1" dirty="0">
                <a:latin typeface="华文楷体" pitchFamily="2" charset="-122"/>
                <a:ea typeface="华文楷体" pitchFamily="2" charset="-122"/>
              </a:rPr>
              <a:t>、金钱赔偿</a:t>
            </a:r>
            <a:endParaRPr lang="en-US" altLang="zh-CN" sz="2400" b="1" dirty="0">
              <a:latin typeface="华文楷体" pitchFamily="2" charset="-122"/>
              <a:ea typeface="华文楷体" pitchFamily="2" charset="-122"/>
            </a:endParaRPr>
          </a:p>
          <a:p>
            <a:r>
              <a:rPr lang="zh-CN" altLang="en-US" sz="2400" b="1" dirty="0">
                <a:latin typeface="华文楷体" pitchFamily="2" charset="-122"/>
                <a:ea typeface="华文楷体" pitchFamily="2" charset="-122"/>
              </a:rPr>
              <a:t>（</a:t>
            </a:r>
            <a:r>
              <a:rPr lang="en-US" altLang="zh-CN" sz="2400" b="1" dirty="0">
                <a:latin typeface="华文楷体" pitchFamily="2" charset="-122"/>
                <a:ea typeface="华文楷体" pitchFamily="2" charset="-122"/>
              </a:rPr>
              <a:t>1</a:t>
            </a:r>
            <a:r>
              <a:rPr lang="zh-CN" altLang="en-US" sz="2400" b="1" dirty="0">
                <a:latin typeface="华文楷体" pitchFamily="2" charset="-122"/>
                <a:ea typeface="华文楷体" pitchFamily="2" charset="-122"/>
              </a:rPr>
              <a:t>）侵犯人身自由造成损害的</a:t>
            </a:r>
            <a:endParaRPr lang="en-US" altLang="zh-CN" sz="2400" b="1" dirty="0">
              <a:latin typeface="华文楷体" pitchFamily="2" charset="-122"/>
              <a:ea typeface="华文楷体" pitchFamily="2" charset="-122"/>
            </a:endParaRPr>
          </a:p>
          <a:p>
            <a:r>
              <a:rPr lang="en-US" altLang="zh-CN" sz="2400" dirty="0">
                <a:latin typeface="华文楷体" pitchFamily="2" charset="-122"/>
                <a:ea typeface="华文楷体" pitchFamily="2" charset="-122"/>
              </a:rPr>
              <a:t> 《</a:t>
            </a:r>
            <a:r>
              <a:rPr lang="zh-CN" altLang="en-US" sz="2400" dirty="0">
                <a:latin typeface="华文楷体" pitchFamily="2" charset="-122"/>
                <a:ea typeface="华文楷体" pitchFamily="2" charset="-122"/>
              </a:rPr>
              <a:t>国家赔偿法</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第三十三条　侵犯公民人身自由的，每日赔偿金按照</a:t>
            </a:r>
            <a:r>
              <a:rPr lang="zh-CN" altLang="en-US" sz="2400" b="1" dirty="0">
                <a:solidFill>
                  <a:srgbClr val="FF0000"/>
                </a:solidFill>
                <a:latin typeface="华文楷体" pitchFamily="2" charset="-122"/>
                <a:ea typeface="华文楷体" pitchFamily="2" charset="-122"/>
              </a:rPr>
              <a:t>国家上年度职工日平均工资</a:t>
            </a:r>
            <a:r>
              <a:rPr lang="zh-CN" altLang="en-US" sz="2400" dirty="0">
                <a:latin typeface="华文楷体" pitchFamily="2" charset="-122"/>
                <a:ea typeface="华文楷体" pitchFamily="2" charset="-122"/>
              </a:rPr>
              <a:t>计算。</a:t>
            </a:r>
            <a:endParaRPr lang="en-US" altLang="zh-CN" sz="2400" dirty="0">
              <a:latin typeface="华文楷体" pitchFamily="2" charset="-122"/>
              <a:ea typeface="华文楷体" pitchFamily="2" charset="-122"/>
            </a:endParaRPr>
          </a:p>
          <a:p>
            <a:r>
              <a:rPr lang="zh-CN" altLang="en-US" sz="2400" b="1" dirty="0">
                <a:latin typeface="华文楷体" pitchFamily="2" charset="-122"/>
                <a:ea typeface="华文楷体" pitchFamily="2" charset="-122"/>
              </a:rPr>
              <a:t>（</a:t>
            </a:r>
            <a:r>
              <a:rPr lang="en-US" altLang="zh-CN" sz="2400" b="1" dirty="0">
                <a:latin typeface="华文楷体" pitchFamily="2" charset="-122"/>
                <a:ea typeface="华文楷体" pitchFamily="2" charset="-122"/>
              </a:rPr>
              <a:t>2</a:t>
            </a:r>
            <a:r>
              <a:rPr lang="zh-CN" altLang="en-US" sz="2400" b="1" dirty="0">
                <a:latin typeface="华文楷体" pitchFamily="2" charset="-122"/>
                <a:ea typeface="华文楷体" pitchFamily="2" charset="-122"/>
              </a:rPr>
              <a:t>）侵犯公民生命健康权的</a:t>
            </a:r>
            <a:endParaRPr lang="zh-CN" altLang="en-US" sz="2400" b="1" dirty="0">
              <a:latin typeface="华文楷体" pitchFamily="2" charset="-122"/>
              <a:ea typeface="华文楷体" pitchFamily="2" charset="-122"/>
            </a:endParaRPr>
          </a:p>
          <a:p>
            <a:r>
              <a:rPr lang="zh-CN" altLang="en-US" sz="2400" dirty="0">
                <a:latin typeface="华文楷体" pitchFamily="2" charset="-122"/>
                <a:ea typeface="华文楷体" pitchFamily="2" charset="-122"/>
              </a:rPr>
              <a:t>第三十四条　侵犯公民生命健康权的，赔偿金按照下列规定计算： </a:t>
            </a:r>
            <a:endParaRPr lang="en-US" altLang="zh-CN"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（一）造成</a:t>
            </a:r>
            <a:r>
              <a:rPr lang="zh-CN" altLang="en-US" sz="2400" b="1" dirty="0">
                <a:solidFill>
                  <a:srgbClr val="FF0000"/>
                </a:solidFill>
                <a:latin typeface="华文楷体" pitchFamily="2" charset="-122"/>
                <a:ea typeface="华文楷体" pitchFamily="2" charset="-122"/>
              </a:rPr>
              <a:t>身体</a:t>
            </a:r>
            <a:r>
              <a:rPr lang="zh-CN" altLang="en-US" sz="2400" dirty="0">
                <a:latin typeface="华文楷体" pitchFamily="2" charset="-122"/>
                <a:ea typeface="华文楷体" pitchFamily="2" charset="-122"/>
              </a:rPr>
              <a:t>伤害的，应当支付</a:t>
            </a:r>
            <a:r>
              <a:rPr lang="zh-CN" altLang="en-US" sz="2400" b="1" dirty="0">
                <a:latin typeface="华文楷体" pitchFamily="2" charset="-122"/>
                <a:ea typeface="华文楷体" pitchFamily="2" charset="-122"/>
              </a:rPr>
              <a:t>医疗费、护理费</a:t>
            </a:r>
            <a:r>
              <a:rPr lang="zh-CN" altLang="en-US" sz="2400" dirty="0">
                <a:latin typeface="华文楷体" pitchFamily="2" charset="-122"/>
                <a:ea typeface="华文楷体" pitchFamily="2" charset="-122"/>
              </a:rPr>
              <a:t>，以及赔偿因</a:t>
            </a:r>
            <a:r>
              <a:rPr lang="zh-CN" altLang="en-US" sz="2400" b="1" dirty="0">
                <a:solidFill>
                  <a:srgbClr val="FF0000"/>
                </a:solidFill>
                <a:latin typeface="华文楷体" pitchFamily="2" charset="-122"/>
                <a:ea typeface="华文楷体" pitchFamily="2" charset="-122"/>
              </a:rPr>
              <a:t>误工</a:t>
            </a:r>
            <a:r>
              <a:rPr lang="zh-CN" altLang="en-US" sz="2400" dirty="0">
                <a:latin typeface="华文楷体" pitchFamily="2" charset="-122"/>
                <a:ea typeface="华文楷体" pitchFamily="2" charset="-122"/>
              </a:rPr>
              <a:t>减少的收入。减少的收入每日的赔偿金按照国家上年度职工日平均工资计算，最高额为国家上年度职工年平均工资的五倍；</a:t>
            </a:r>
            <a:endParaRPr lang="zh-CN" altLang="en-US" sz="2400" dirty="0">
              <a:latin typeface="华文楷体" pitchFamily="2" charset="-122"/>
              <a:ea typeface="华文楷体" pitchFamily="2" charset="-122"/>
            </a:endParaRPr>
          </a:p>
        </p:txBody>
      </p:sp>
      <p:sp>
        <p:nvSpPr>
          <p:cNvPr id="706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18435" name="内容占位符 2"/>
          <p:cNvSpPr>
            <a:spLocks noGrp="1"/>
          </p:cNvSpPr>
          <p:nvPr>
            <p:ph idx="1"/>
          </p:nvPr>
        </p:nvSpPr>
        <p:spPr>
          <a:xfrm>
            <a:off x="571500" y="2143125"/>
            <a:ext cx="7929563" cy="3876675"/>
          </a:xfrm>
          <a:ln/>
        </p:spPr>
        <p:txBody>
          <a:bodyPr vert="horz" wrap="square" lIns="91440" tIns="45720" rIns="91440" bIns="45720" anchor="t" anchorCtr="0"/>
          <a:p>
            <a:r>
              <a:rPr lang="en-US" altLang="zh-CN" sz="2400" dirty="0">
                <a:latin typeface="华文楷体" pitchFamily="2" charset="-122"/>
                <a:ea typeface="华文楷体" pitchFamily="2" charset="-122"/>
              </a:rPr>
              <a:t>2.</a:t>
            </a:r>
            <a:r>
              <a:rPr lang="zh-CN" altLang="en-US" sz="2400" dirty="0">
                <a:latin typeface="华文楷体" pitchFamily="2" charset="-122"/>
                <a:ea typeface="华文楷体" pitchFamily="2" charset="-122"/>
              </a:rPr>
              <a:t>行政赔偿的对象是其合法权益受到行政侵权行为的行政相对人，包括公民、法人和其他组织，也包括外国人和外国组织。</a:t>
            </a:r>
            <a:endParaRPr lang="en-US" altLang="zh-CN" sz="2400" dirty="0">
              <a:latin typeface="华文楷体" pitchFamily="2" charset="-122"/>
              <a:ea typeface="华文楷体" pitchFamily="2" charset="-122"/>
            </a:endParaRPr>
          </a:p>
          <a:p>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国家赔偿法</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第二条第一款规定，国家机关和国家机关工作人员行使职权，有本法规定的侵犯</a:t>
            </a:r>
            <a:r>
              <a:rPr lang="zh-CN" altLang="en-US" sz="2400" b="1" dirty="0">
                <a:solidFill>
                  <a:srgbClr val="FF0000"/>
                </a:solidFill>
                <a:latin typeface="华文楷体" pitchFamily="2" charset="-122"/>
                <a:ea typeface="华文楷体" pitchFamily="2" charset="-122"/>
              </a:rPr>
              <a:t>公民、法人和其他组织</a:t>
            </a:r>
            <a:r>
              <a:rPr lang="zh-CN" altLang="en-US" sz="2400" dirty="0">
                <a:latin typeface="华文楷体" pitchFamily="2" charset="-122"/>
                <a:ea typeface="华文楷体" pitchFamily="2" charset="-122"/>
              </a:rPr>
              <a:t>合法权益的情形，</a:t>
            </a:r>
            <a:r>
              <a:rPr lang="zh-CN" altLang="en-US" sz="2400" dirty="0">
                <a:solidFill>
                  <a:schemeClr val="tx1"/>
                </a:solidFill>
                <a:latin typeface="华文楷体" pitchFamily="2" charset="-122"/>
                <a:ea typeface="华文楷体" pitchFamily="2" charset="-122"/>
              </a:rPr>
              <a:t>造成损害的</a:t>
            </a:r>
            <a:r>
              <a:rPr lang="zh-CN" altLang="en-US" sz="2400" dirty="0">
                <a:latin typeface="华文楷体" pitchFamily="2" charset="-122"/>
                <a:ea typeface="华文楷体" pitchFamily="2" charset="-122"/>
              </a:rPr>
              <a:t>，受害人有依照本法取得国家赔偿的权利。</a:t>
            </a:r>
            <a:endParaRPr lang="en-US" altLang="zh-CN" sz="2400" dirty="0">
              <a:latin typeface="华文楷体" pitchFamily="2" charset="-122"/>
              <a:ea typeface="华文楷体" pitchFamily="2" charset="-122"/>
            </a:endParaRPr>
          </a:p>
          <a:p>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国家赔偿法</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第四十条 外国人、外国企业和组织在中华人民共和国领域内要求中华人民共和国国家赔偿的，适用本法。</a:t>
            </a:r>
            <a:endParaRPr lang="zh-CN" altLang="en-US" sz="2400" dirty="0">
              <a:latin typeface="华文楷体" pitchFamily="2" charset="-122"/>
              <a:ea typeface="华文楷体" pitchFamily="2" charset="-122"/>
            </a:endParaRPr>
          </a:p>
          <a:p>
            <a:endParaRPr lang="zh-CN" altLang="en-US" sz="2400" dirty="0">
              <a:latin typeface="华文楷体" pitchFamily="2" charset="-122"/>
              <a:ea typeface="华文楷体" pitchFamily="2" charset="-122"/>
            </a:endParaRPr>
          </a:p>
          <a:p>
            <a:endParaRPr lang="zh-CN" altLang="en-US" sz="2400" dirty="0">
              <a:ea typeface="宋体" panose="02010600030101010101" pitchFamily="2" charset="-122"/>
            </a:endParaRPr>
          </a:p>
        </p:txBody>
      </p:sp>
      <p:sp>
        <p:nvSpPr>
          <p:cNvPr id="184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71683" name="内容占位符 2"/>
          <p:cNvSpPr>
            <a:spLocks noGrp="1"/>
          </p:cNvSpPr>
          <p:nvPr>
            <p:ph idx="1"/>
          </p:nvPr>
        </p:nvSpPr>
        <p:spPr>
          <a:xfrm>
            <a:off x="0" y="2143125"/>
            <a:ext cx="9144000" cy="3876675"/>
          </a:xfrm>
          <a:ln/>
        </p:spPr>
        <p:txBody>
          <a:bodyPr vert="horz" wrap="square" lIns="91440" tIns="45720" rIns="91440" bIns="45720" anchor="t" anchorCtr="0"/>
          <a:p>
            <a:r>
              <a:rPr lang="zh-CN" altLang="en-US" sz="2400" dirty="0">
                <a:latin typeface="华文楷体" pitchFamily="2" charset="-122"/>
                <a:ea typeface="华文楷体" pitchFamily="2" charset="-122"/>
              </a:rPr>
              <a:t>（二）造成</a:t>
            </a:r>
            <a:r>
              <a:rPr lang="zh-CN" altLang="en-US" sz="2400" b="1" dirty="0">
                <a:solidFill>
                  <a:srgbClr val="FF0000"/>
                </a:solidFill>
                <a:latin typeface="华文楷体" pitchFamily="2" charset="-122"/>
                <a:ea typeface="华文楷体" pitchFamily="2" charset="-122"/>
              </a:rPr>
              <a:t>部分或者全部丧失劳动能力</a:t>
            </a:r>
            <a:r>
              <a:rPr lang="zh-CN" altLang="en-US" sz="2400" dirty="0">
                <a:latin typeface="华文楷体" pitchFamily="2" charset="-122"/>
                <a:ea typeface="华文楷体" pitchFamily="2" charset="-122"/>
              </a:rPr>
              <a:t>的，应当支付医疗费、护理费、残疾生活辅助具费、康复费等因残疾而增加的必要支出和继续治疗所必需的费用，以及残疾赔偿金。残疾赔偿金根据丧失劳动能力的程度，按照国家规定的伤残等级确定，最高不超过国家上年度职工年平均工资的二十倍。造成全部丧失劳动能力的，对其扶养的无劳动能力的人，还应当支付生活费；</a:t>
            </a:r>
            <a:endParaRPr lang="zh-CN" altLang="en-US"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（三）造成</a:t>
            </a:r>
            <a:r>
              <a:rPr lang="zh-CN" altLang="en-US" sz="2400" b="1" dirty="0">
                <a:solidFill>
                  <a:srgbClr val="FF0000"/>
                </a:solidFill>
                <a:latin typeface="华文楷体" pitchFamily="2" charset="-122"/>
                <a:ea typeface="华文楷体" pitchFamily="2" charset="-122"/>
              </a:rPr>
              <a:t>死亡</a:t>
            </a:r>
            <a:r>
              <a:rPr lang="zh-CN" altLang="en-US" sz="2400" dirty="0">
                <a:latin typeface="华文楷体" pitchFamily="2" charset="-122"/>
                <a:ea typeface="华文楷体" pitchFamily="2" charset="-122"/>
              </a:rPr>
              <a:t>的，应当支付死亡赔偿金、丧葬费，总额为国家上年度职工年平均工资的二十倍。对死者生前扶养的无劳动能力的人，还应当支付生活费。</a:t>
            </a:r>
            <a:endParaRPr lang="zh-CN" altLang="en-US"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前款第二项、第三项规定的生活费的发放标准，参照当地最低生活保障标准执行。被扶养的人是未成年人的，生活费给付至十八周岁止；其他无劳动能力的人，生活费给付至死亡时止。</a:t>
            </a:r>
            <a:endParaRPr lang="zh-CN" altLang="en-US" sz="2400" dirty="0">
              <a:latin typeface="华文楷体" pitchFamily="2" charset="-122"/>
              <a:ea typeface="华文楷体" pitchFamily="2" charset="-122"/>
            </a:endParaRPr>
          </a:p>
          <a:p>
            <a:endParaRPr lang="zh-CN" altLang="en-US" sz="2400" dirty="0">
              <a:latin typeface="华文楷体" pitchFamily="2" charset="-122"/>
              <a:ea typeface="华文楷体" pitchFamily="2" charset="-122"/>
            </a:endParaRPr>
          </a:p>
          <a:p>
            <a:endParaRPr lang="zh-CN" altLang="en-US" sz="2400" dirty="0">
              <a:ea typeface="宋体" panose="02010600030101010101" pitchFamily="2" charset="-122"/>
            </a:endParaRPr>
          </a:p>
          <a:p>
            <a:endParaRPr lang="zh-CN" altLang="en-US" sz="2400" dirty="0">
              <a:ea typeface="宋体" panose="02010600030101010101" pitchFamily="2" charset="-122"/>
            </a:endParaRPr>
          </a:p>
        </p:txBody>
      </p:sp>
      <p:sp>
        <p:nvSpPr>
          <p:cNvPr id="716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72707" name="内容占位符 2"/>
          <p:cNvSpPr>
            <a:spLocks noGrp="1"/>
          </p:cNvSpPr>
          <p:nvPr>
            <p:ph idx="1"/>
          </p:nvPr>
        </p:nvSpPr>
        <p:spPr>
          <a:xfrm>
            <a:off x="428625" y="2286000"/>
            <a:ext cx="8072438" cy="3733800"/>
          </a:xfrm>
          <a:ln/>
        </p:spPr>
        <p:txBody>
          <a:bodyPr vert="horz" wrap="square" lIns="91440" tIns="45720" rIns="91440" bIns="45720" anchor="t" anchorCtr="0"/>
          <a:p>
            <a:r>
              <a:rPr lang="zh-CN" altLang="en-US" sz="2400" b="1" dirty="0">
                <a:latin typeface="华文楷体" pitchFamily="2" charset="-122"/>
                <a:ea typeface="华文楷体" pitchFamily="2" charset="-122"/>
              </a:rPr>
              <a:t>（</a:t>
            </a:r>
            <a:r>
              <a:rPr lang="en-US" altLang="zh-CN" sz="2400" b="1" dirty="0">
                <a:latin typeface="华文楷体" pitchFamily="2" charset="-122"/>
                <a:ea typeface="华文楷体" pitchFamily="2" charset="-122"/>
              </a:rPr>
              <a:t>3</a:t>
            </a:r>
            <a:r>
              <a:rPr lang="zh-CN" altLang="en-US" sz="2400" b="1" dirty="0">
                <a:latin typeface="华文楷体" pitchFamily="2" charset="-122"/>
                <a:ea typeface="华文楷体" pitchFamily="2" charset="-122"/>
              </a:rPr>
              <a:t>）侵犯人身权造成严重精神损害的</a:t>
            </a:r>
            <a:endParaRPr lang="en-US" altLang="zh-CN" sz="2400" b="1" dirty="0">
              <a:latin typeface="华文楷体" pitchFamily="2" charset="-122"/>
              <a:ea typeface="华文楷体" pitchFamily="2" charset="-122"/>
            </a:endParaRPr>
          </a:p>
          <a:p>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国家赔偿法</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第三十五条　有本法第三条或者第十七条规定情形之一，致人精神损害的，应当在侵权行为影响的范围内，为受害人</a:t>
            </a:r>
            <a:r>
              <a:rPr lang="zh-CN" altLang="en-US" sz="2400" b="1" dirty="0">
                <a:solidFill>
                  <a:srgbClr val="FF0000"/>
                </a:solidFill>
                <a:latin typeface="华文楷体" pitchFamily="2" charset="-122"/>
                <a:ea typeface="华文楷体" pitchFamily="2" charset="-122"/>
              </a:rPr>
              <a:t>消除影响，恢复名誉，赔礼道歉</a:t>
            </a:r>
            <a:r>
              <a:rPr lang="zh-CN" altLang="en-US" sz="2400" dirty="0">
                <a:latin typeface="华文楷体" pitchFamily="2" charset="-122"/>
                <a:ea typeface="华文楷体" pitchFamily="2" charset="-122"/>
              </a:rPr>
              <a:t>；造成严重后果的，应当支付相应的</a:t>
            </a:r>
            <a:r>
              <a:rPr lang="zh-CN" altLang="en-US" sz="2400" b="1" dirty="0">
                <a:solidFill>
                  <a:srgbClr val="FF0000"/>
                </a:solidFill>
                <a:latin typeface="华文楷体" pitchFamily="2" charset="-122"/>
                <a:ea typeface="华文楷体" pitchFamily="2" charset="-122"/>
              </a:rPr>
              <a:t>精神损害抚慰金</a:t>
            </a:r>
            <a:r>
              <a:rPr lang="zh-CN" altLang="en-US" sz="2400" dirty="0">
                <a:latin typeface="华文楷体" pitchFamily="2" charset="-122"/>
                <a:ea typeface="华文楷体" pitchFamily="2" charset="-122"/>
              </a:rPr>
              <a:t>。</a:t>
            </a:r>
            <a:endParaRPr lang="zh-CN" altLang="en-US" sz="2400" dirty="0">
              <a:latin typeface="华文楷体" pitchFamily="2" charset="-122"/>
              <a:ea typeface="华文楷体" pitchFamily="2" charset="-122"/>
            </a:endParaRPr>
          </a:p>
        </p:txBody>
      </p:sp>
      <p:sp>
        <p:nvSpPr>
          <p:cNvPr id="727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73731" name="内容占位符 2"/>
          <p:cNvSpPr>
            <a:spLocks noGrp="1"/>
          </p:cNvSpPr>
          <p:nvPr>
            <p:ph idx="1"/>
          </p:nvPr>
        </p:nvSpPr>
        <p:spPr>
          <a:xfrm>
            <a:off x="357188" y="2286000"/>
            <a:ext cx="8358187" cy="3733800"/>
          </a:xfrm>
          <a:ln/>
        </p:spPr>
        <p:txBody>
          <a:bodyPr vert="horz" wrap="square" lIns="91440" tIns="45720" rIns="91440" bIns="45720" anchor="t" anchorCtr="0"/>
          <a:p>
            <a:r>
              <a:rPr lang="zh-CN" altLang="en-US" sz="2400" b="1" dirty="0">
                <a:solidFill>
                  <a:schemeClr val="tx1"/>
                </a:solidFill>
                <a:latin typeface="华文楷体" pitchFamily="2" charset="-122"/>
                <a:ea typeface="华文楷体" pitchFamily="2" charset="-122"/>
              </a:rPr>
              <a:t>（</a:t>
            </a:r>
            <a:r>
              <a:rPr lang="en-US" altLang="zh-CN" sz="2400" b="1" dirty="0">
                <a:solidFill>
                  <a:schemeClr val="tx1"/>
                </a:solidFill>
                <a:latin typeface="华文楷体" pitchFamily="2" charset="-122"/>
                <a:ea typeface="华文楷体" pitchFamily="2" charset="-122"/>
              </a:rPr>
              <a:t>4</a:t>
            </a:r>
            <a:r>
              <a:rPr lang="zh-CN" altLang="en-US" sz="2400" b="1" dirty="0">
                <a:solidFill>
                  <a:schemeClr val="tx1"/>
                </a:solidFill>
                <a:latin typeface="华文楷体" pitchFamily="2" charset="-122"/>
                <a:ea typeface="华文楷体" pitchFamily="2" charset="-122"/>
              </a:rPr>
              <a:t>）违法查封、扣押、冻结财产造成财产损失又不能恢复原状的</a:t>
            </a:r>
            <a:endParaRPr lang="en-US" altLang="zh-CN" sz="2400" b="1" dirty="0">
              <a:solidFill>
                <a:schemeClr val="tx1"/>
              </a:solidFill>
              <a:latin typeface="华文楷体" pitchFamily="2" charset="-122"/>
              <a:ea typeface="华文楷体" pitchFamily="2" charset="-122"/>
            </a:endParaRPr>
          </a:p>
          <a:p>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国家赔偿法</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第三十六条第一、二项　侵犯公民、法人和其他组织的财产权造成损害的，按照下列规定处理：</a:t>
            </a:r>
            <a:endParaRPr lang="zh-CN" altLang="en-US"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（二）查封、扣押、冻结财产的，解除对财产的查封、扣押、冻结，造成财产损坏或者灭失的，依照本条第三项、第四项的规定</a:t>
            </a:r>
            <a:r>
              <a:rPr lang="zh-CN" altLang="en-US" sz="2400" b="1" dirty="0">
                <a:solidFill>
                  <a:srgbClr val="FF0000"/>
                </a:solidFill>
                <a:latin typeface="华文楷体" pitchFamily="2" charset="-122"/>
                <a:ea typeface="华文楷体" pitchFamily="2" charset="-122"/>
              </a:rPr>
              <a:t>赔偿</a:t>
            </a:r>
            <a:r>
              <a:rPr lang="zh-CN" altLang="en-US" sz="2400" dirty="0">
                <a:latin typeface="华文楷体" pitchFamily="2" charset="-122"/>
                <a:ea typeface="华文楷体" pitchFamily="2" charset="-122"/>
              </a:rPr>
              <a:t>；</a:t>
            </a:r>
            <a:endParaRPr lang="zh-CN" altLang="en-US" sz="2400" dirty="0">
              <a:latin typeface="华文楷体" pitchFamily="2" charset="-122"/>
              <a:ea typeface="华文楷体" pitchFamily="2" charset="-122"/>
            </a:endParaRPr>
          </a:p>
          <a:p>
            <a:endParaRPr lang="zh-CN" altLang="en-US" sz="2400" dirty="0">
              <a:latin typeface="华文楷体" pitchFamily="2" charset="-122"/>
              <a:ea typeface="华文楷体" pitchFamily="2" charset="-122"/>
            </a:endParaRPr>
          </a:p>
        </p:txBody>
      </p:sp>
      <p:sp>
        <p:nvSpPr>
          <p:cNvPr id="7373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74755" name="内容占位符 2"/>
          <p:cNvSpPr>
            <a:spLocks noGrp="1"/>
          </p:cNvSpPr>
          <p:nvPr>
            <p:ph idx="1"/>
          </p:nvPr>
        </p:nvSpPr>
        <p:spPr>
          <a:xfrm>
            <a:off x="863600" y="2214563"/>
            <a:ext cx="6923088" cy="3805237"/>
          </a:xfrm>
          <a:ln/>
        </p:spPr>
        <p:txBody>
          <a:bodyPr vert="horz" wrap="square" lIns="91440" tIns="45720" rIns="91440" bIns="45720" anchor="t" anchorCtr="0"/>
          <a:p>
            <a:r>
              <a:rPr lang="zh-CN" altLang="en-US" sz="2400" b="1" dirty="0">
                <a:latin typeface="华文楷体" pitchFamily="2" charset="-122"/>
                <a:ea typeface="华文楷体" pitchFamily="2" charset="-122"/>
              </a:rPr>
              <a:t>（</a:t>
            </a:r>
            <a:r>
              <a:rPr lang="en-US" altLang="zh-CN" sz="2400" b="1" dirty="0">
                <a:latin typeface="华文楷体" pitchFamily="2" charset="-122"/>
                <a:ea typeface="华文楷体" pitchFamily="2" charset="-122"/>
              </a:rPr>
              <a:t>5</a:t>
            </a:r>
            <a:r>
              <a:rPr lang="zh-CN" altLang="en-US" sz="2400" b="1" dirty="0">
                <a:latin typeface="华文楷体" pitchFamily="2" charset="-122"/>
                <a:ea typeface="华文楷体" pitchFamily="2" charset="-122"/>
              </a:rPr>
              <a:t>）应当返还的财产损坏，又不能恢复原状的</a:t>
            </a:r>
            <a:endParaRPr lang="en-US" altLang="zh-CN" sz="2400" b="1" dirty="0">
              <a:latin typeface="华文楷体" pitchFamily="2" charset="-122"/>
              <a:ea typeface="华文楷体" pitchFamily="2" charset="-122"/>
            </a:endParaRPr>
          </a:p>
          <a:p>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国家赔偿法</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第三十六条第三项：应当返还的财产损坏的，能够恢复原状的恢复原状，不能恢复原状的，按照损害程度给付相应的</a:t>
            </a:r>
            <a:r>
              <a:rPr lang="zh-CN" altLang="en-US" sz="2400" b="1" dirty="0">
                <a:solidFill>
                  <a:srgbClr val="FF0000"/>
                </a:solidFill>
                <a:latin typeface="华文楷体" pitchFamily="2" charset="-122"/>
                <a:ea typeface="华文楷体" pitchFamily="2" charset="-122"/>
              </a:rPr>
              <a:t>赔偿金。</a:t>
            </a:r>
            <a:endParaRPr lang="zh-CN" altLang="en-US" sz="2400" dirty="0">
              <a:latin typeface="华文楷体" pitchFamily="2" charset="-122"/>
              <a:ea typeface="华文楷体" pitchFamily="2" charset="-122"/>
            </a:endParaRPr>
          </a:p>
        </p:txBody>
      </p:sp>
      <p:sp>
        <p:nvSpPr>
          <p:cNvPr id="747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75779" name="内容占位符 2"/>
          <p:cNvSpPr>
            <a:spLocks noGrp="1"/>
          </p:cNvSpPr>
          <p:nvPr>
            <p:ph idx="1"/>
          </p:nvPr>
        </p:nvSpPr>
        <p:spPr>
          <a:ln/>
        </p:spPr>
        <p:txBody>
          <a:bodyPr vert="horz" wrap="square" lIns="91440" tIns="45720" rIns="91440" bIns="45720" anchor="t" anchorCtr="0"/>
          <a:p>
            <a:r>
              <a:rPr lang="zh-CN" altLang="en-US" sz="2400" b="1" dirty="0">
                <a:latin typeface="华文楷体" pitchFamily="2" charset="-122"/>
                <a:ea typeface="华文楷体" pitchFamily="2" charset="-122"/>
              </a:rPr>
              <a:t>（</a:t>
            </a:r>
            <a:r>
              <a:rPr lang="en-US" altLang="zh-CN" sz="2400" b="1" dirty="0">
                <a:latin typeface="华文楷体" pitchFamily="2" charset="-122"/>
                <a:ea typeface="华文楷体" pitchFamily="2" charset="-122"/>
              </a:rPr>
              <a:t>6</a:t>
            </a:r>
            <a:r>
              <a:rPr lang="zh-CN" altLang="en-US" sz="2400" b="1" dirty="0">
                <a:latin typeface="华文楷体" pitchFamily="2" charset="-122"/>
                <a:ea typeface="华文楷体" pitchFamily="2" charset="-122"/>
              </a:rPr>
              <a:t>）应当返还财产灭失的</a:t>
            </a:r>
            <a:endParaRPr lang="en-US" altLang="zh-CN" sz="2400" b="1" dirty="0">
              <a:latin typeface="华文楷体" pitchFamily="2" charset="-122"/>
              <a:ea typeface="华文楷体" pitchFamily="2" charset="-122"/>
            </a:endParaRPr>
          </a:p>
          <a:p>
            <a:r>
              <a:rPr lang="zh-CN" altLang="en-US" sz="2400" dirty="0">
                <a:latin typeface="华文楷体" pitchFamily="2" charset="-122"/>
                <a:ea typeface="华文楷体" pitchFamily="2" charset="-122"/>
              </a:rPr>
              <a:t>（四）应当返还的财产灭失的，给付相应的赔偿金；</a:t>
            </a:r>
            <a:endParaRPr lang="zh-CN" altLang="en-US" sz="2400" dirty="0">
              <a:latin typeface="华文楷体" pitchFamily="2" charset="-122"/>
              <a:ea typeface="华文楷体" pitchFamily="2" charset="-122"/>
            </a:endParaRPr>
          </a:p>
        </p:txBody>
      </p:sp>
      <p:sp>
        <p:nvSpPr>
          <p:cNvPr id="757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76803" name="内容占位符 2"/>
          <p:cNvSpPr>
            <a:spLocks noGrp="1"/>
          </p:cNvSpPr>
          <p:nvPr>
            <p:ph idx="1"/>
          </p:nvPr>
        </p:nvSpPr>
        <p:spPr>
          <a:ln/>
        </p:spPr>
        <p:txBody>
          <a:bodyPr vert="horz" wrap="square" lIns="91440" tIns="45720" rIns="91440" bIns="45720" anchor="t" anchorCtr="0"/>
          <a:p>
            <a:r>
              <a:rPr lang="zh-CN" altLang="en-US" sz="2400" b="1" dirty="0">
                <a:latin typeface="华文楷体" pitchFamily="2" charset="-122"/>
                <a:ea typeface="华文楷体" pitchFamily="2" charset="-122"/>
              </a:rPr>
              <a:t>（</a:t>
            </a:r>
            <a:r>
              <a:rPr lang="en-US" altLang="zh-CN" sz="2400" b="1" dirty="0">
                <a:latin typeface="华文楷体" pitchFamily="2" charset="-122"/>
                <a:ea typeface="华文楷体" pitchFamily="2" charset="-122"/>
              </a:rPr>
              <a:t>7</a:t>
            </a:r>
            <a:r>
              <a:rPr lang="zh-CN" altLang="en-US" sz="2400" b="1" dirty="0">
                <a:latin typeface="华文楷体" pitchFamily="2" charset="-122"/>
                <a:ea typeface="华文楷体" pitchFamily="2" charset="-122"/>
              </a:rPr>
              <a:t>）财产已经拍卖或者变卖的，变卖的价款明显低于财产价值的</a:t>
            </a:r>
            <a:br>
              <a:rPr lang="zh-CN" altLang="en-US" sz="2400" b="1" dirty="0">
                <a:latin typeface="华文楷体" pitchFamily="2" charset="-122"/>
                <a:ea typeface="华文楷体" pitchFamily="2" charset="-122"/>
              </a:rPr>
            </a:br>
            <a:r>
              <a:rPr lang="zh-CN" altLang="en-US" sz="2400" dirty="0">
                <a:latin typeface="华文楷体" pitchFamily="2" charset="-122"/>
                <a:ea typeface="华文楷体" pitchFamily="2" charset="-122"/>
              </a:rPr>
              <a:t>（五）财产已经拍卖或者变卖的，给付拍卖或者变卖所得的价款；变卖的价款明显低于财产价值的，应当支付相应的赔偿金；</a:t>
            </a:r>
            <a:endParaRPr lang="zh-CN" altLang="en-US" sz="2400" dirty="0">
              <a:latin typeface="华文楷体" pitchFamily="2" charset="-122"/>
              <a:ea typeface="华文楷体" pitchFamily="2" charset="-122"/>
            </a:endParaRPr>
          </a:p>
          <a:p>
            <a:endParaRPr lang="zh-CN" altLang="en-US" sz="2400" dirty="0">
              <a:latin typeface="华文楷体" pitchFamily="2" charset="-122"/>
              <a:ea typeface="华文楷体" pitchFamily="2" charset="-122"/>
            </a:endParaRPr>
          </a:p>
        </p:txBody>
      </p:sp>
      <p:sp>
        <p:nvSpPr>
          <p:cNvPr id="768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77827" name="内容占位符 2"/>
          <p:cNvSpPr>
            <a:spLocks noGrp="1"/>
          </p:cNvSpPr>
          <p:nvPr>
            <p:ph idx="1"/>
          </p:nvPr>
        </p:nvSpPr>
        <p:spPr>
          <a:xfrm>
            <a:off x="500063" y="2357438"/>
            <a:ext cx="7929562" cy="3662362"/>
          </a:xfrm>
          <a:ln/>
        </p:spPr>
        <p:txBody>
          <a:bodyPr vert="horz" wrap="square" lIns="91440" tIns="45720" rIns="91440" bIns="45720" anchor="t" anchorCtr="0"/>
          <a:p>
            <a:r>
              <a:rPr lang="zh-CN" altLang="en-US" sz="2400" b="1" dirty="0">
                <a:latin typeface="华文楷体" pitchFamily="2" charset="-122"/>
                <a:ea typeface="华文楷体" pitchFamily="2" charset="-122"/>
              </a:rPr>
              <a:t>（</a:t>
            </a:r>
            <a:r>
              <a:rPr lang="en-US" altLang="zh-CN" sz="2400" b="1" dirty="0">
                <a:latin typeface="华文楷体" pitchFamily="2" charset="-122"/>
                <a:ea typeface="华文楷体" pitchFamily="2" charset="-122"/>
              </a:rPr>
              <a:t>8</a:t>
            </a:r>
            <a:r>
              <a:rPr lang="zh-CN" altLang="en-US" sz="2400" b="1" dirty="0">
                <a:latin typeface="华文楷体" pitchFamily="2" charset="-122"/>
                <a:ea typeface="华文楷体" pitchFamily="2" charset="-122"/>
              </a:rPr>
              <a:t>）吊销许可证和执照、责令停产停业的</a:t>
            </a:r>
            <a:endParaRPr lang="en-US" altLang="zh-CN" sz="2400" b="1" dirty="0">
              <a:latin typeface="华文楷体" pitchFamily="2" charset="-122"/>
              <a:ea typeface="华文楷体" pitchFamily="2" charset="-122"/>
            </a:endParaRPr>
          </a:p>
          <a:p>
            <a:r>
              <a:rPr lang="zh-CN" altLang="en-US" sz="2400" dirty="0">
                <a:latin typeface="华文楷体" pitchFamily="2" charset="-122"/>
                <a:ea typeface="华文楷体" pitchFamily="2" charset="-122"/>
              </a:rPr>
              <a:t>（六）吊销许可证和执照、责令停产停业的，赔偿停产停业期间必要的经常性费用开支；</a:t>
            </a:r>
            <a:endParaRPr lang="en-US" altLang="zh-CN" sz="2400" dirty="0">
              <a:latin typeface="华文楷体" pitchFamily="2" charset="-122"/>
              <a:ea typeface="华文楷体" pitchFamily="2" charset="-122"/>
            </a:endParaRPr>
          </a:p>
          <a:p>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最高人民法院关于审理民事、行政诉讼中司法赔偿案件适用法律若干问题的解释</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（法释</a:t>
            </a:r>
            <a:r>
              <a:rPr lang="en-US" altLang="zh-CN" sz="2400" dirty="0">
                <a:latin typeface="华文楷体" pitchFamily="2" charset="-122"/>
                <a:ea typeface="华文楷体" pitchFamily="2" charset="-122"/>
              </a:rPr>
              <a:t>〔2016〕20</a:t>
            </a:r>
            <a:r>
              <a:rPr lang="zh-CN" altLang="en-US" sz="2400" dirty="0">
                <a:latin typeface="华文楷体" pitchFamily="2" charset="-122"/>
                <a:ea typeface="华文楷体" pitchFamily="2" charset="-122"/>
              </a:rPr>
              <a:t>号）第十四条 国家赔偿法第三十六条第六项规定的停产停业期间必要的经常性费用开支，是指法人、其他组织和个体工商户为维系停产停业期间运营所需的基本开支，</a:t>
            </a:r>
            <a:r>
              <a:rPr lang="zh-CN" altLang="en-US" sz="2400" b="1" dirty="0">
                <a:solidFill>
                  <a:srgbClr val="FF0000"/>
                </a:solidFill>
                <a:latin typeface="华文楷体" pitchFamily="2" charset="-122"/>
                <a:ea typeface="华文楷体" pitchFamily="2" charset="-122"/>
              </a:rPr>
              <a:t>包括</a:t>
            </a:r>
            <a:r>
              <a:rPr lang="zh-CN" altLang="en-US" sz="2400" dirty="0">
                <a:latin typeface="华文楷体" pitchFamily="2" charset="-122"/>
                <a:ea typeface="华文楷体" pitchFamily="2" charset="-122"/>
              </a:rPr>
              <a:t>留守职工工资、必须缴纳的税费、水电费、房屋场地租金、设备租金、设备折旧费等必要的经常性费用。</a:t>
            </a:r>
            <a:endParaRPr lang="en-US" altLang="zh-CN" sz="2400" b="1" dirty="0">
              <a:latin typeface="华文楷体" pitchFamily="2" charset="-122"/>
              <a:ea typeface="华文楷体" pitchFamily="2" charset="-122"/>
            </a:endParaRPr>
          </a:p>
          <a:p>
            <a:endParaRPr lang="zh-CN" altLang="en-US" sz="2400" dirty="0">
              <a:latin typeface="华文楷体" pitchFamily="2" charset="-122"/>
              <a:ea typeface="华文楷体" pitchFamily="2" charset="-122"/>
            </a:endParaRPr>
          </a:p>
        </p:txBody>
      </p:sp>
      <p:sp>
        <p:nvSpPr>
          <p:cNvPr id="778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78851" name="内容占位符 2"/>
          <p:cNvSpPr>
            <a:spLocks noGrp="1"/>
          </p:cNvSpPr>
          <p:nvPr>
            <p:ph idx="1"/>
          </p:nvPr>
        </p:nvSpPr>
        <p:spPr>
          <a:xfrm>
            <a:off x="571500" y="2286000"/>
            <a:ext cx="8143875" cy="3733800"/>
          </a:xfrm>
          <a:ln/>
        </p:spPr>
        <p:txBody>
          <a:bodyPr vert="horz" wrap="square" lIns="91440" tIns="45720" rIns="91440" bIns="45720" anchor="t" anchorCtr="0"/>
          <a:p>
            <a:r>
              <a:rPr lang="zh-CN" altLang="en-US" sz="2200" b="1" dirty="0">
                <a:latin typeface="华文楷体" pitchFamily="2" charset="-122"/>
                <a:ea typeface="华文楷体" pitchFamily="2" charset="-122"/>
              </a:rPr>
              <a:t>（</a:t>
            </a:r>
            <a:r>
              <a:rPr lang="en-US" altLang="zh-CN" sz="2200" b="1" dirty="0">
                <a:latin typeface="华文楷体" pitchFamily="2" charset="-122"/>
                <a:ea typeface="华文楷体" pitchFamily="2" charset="-122"/>
              </a:rPr>
              <a:t>9</a:t>
            </a:r>
            <a:r>
              <a:rPr lang="zh-CN" altLang="en-US" sz="2200" b="1" dirty="0">
                <a:latin typeface="华文楷体" pitchFamily="2" charset="-122"/>
                <a:ea typeface="华文楷体" pitchFamily="2" charset="-122"/>
              </a:rPr>
              <a:t>）对金钱财产采取措施（包括罚款、追缴、没收、冻结等）造成银行同期存款损失的</a:t>
            </a:r>
            <a:br>
              <a:rPr lang="zh-CN" altLang="en-US" sz="2200" b="1" dirty="0">
                <a:latin typeface="华文楷体" pitchFamily="2" charset="-122"/>
                <a:ea typeface="华文楷体" pitchFamily="2" charset="-122"/>
              </a:rPr>
            </a:br>
            <a:r>
              <a:rPr lang="zh-CN" altLang="en-US" sz="2200" b="1" dirty="0">
                <a:latin typeface="华文楷体" pitchFamily="2" charset="-122"/>
                <a:ea typeface="华文楷体" pitchFamily="2" charset="-122"/>
              </a:rPr>
              <a:t>（七）</a:t>
            </a:r>
            <a:r>
              <a:rPr lang="zh-CN" altLang="en-US" sz="2200" dirty="0">
                <a:latin typeface="华文楷体" pitchFamily="2" charset="-122"/>
                <a:ea typeface="华文楷体" pitchFamily="2" charset="-122"/>
              </a:rPr>
              <a:t>返还执行的罚款或者罚金、追缴或者没收的金钱，解除冻结的存款或者汇款的，应当支付银行同期存款利息；</a:t>
            </a:r>
            <a:endParaRPr lang="en-US" altLang="zh-CN" sz="2200" dirty="0">
              <a:latin typeface="华文楷体" pitchFamily="2" charset="-122"/>
              <a:ea typeface="华文楷体" pitchFamily="2" charset="-122"/>
            </a:endParaRPr>
          </a:p>
          <a:p>
            <a:r>
              <a:rPr lang="zh-CN" altLang="en-US" sz="2200" dirty="0">
                <a:latin typeface="华文楷体" pitchFamily="2" charset="-122"/>
                <a:ea typeface="华文楷体" pitchFamily="2" charset="-122"/>
              </a:rPr>
              <a:t>最高人民法院关于审理民事、行政诉讼中司法赔偿案件适用法律若干问题的解释</a:t>
            </a:r>
            <a:r>
              <a:rPr lang="en-US" altLang="zh-CN" sz="2200" dirty="0">
                <a:latin typeface="华文楷体" pitchFamily="2" charset="-122"/>
                <a:ea typeface="华文楷体" pitchFamily="2" charset="-122"/>
              </a:rPr>
              <a:t>》</a:t>
            </a:r>
            <a:r>
              <a:rPr lang="zh-CN" altLang="en-US" sz="2200" dirty="0">
                <a:latin typeface="华文楷体" pitchFamily="2" charset="-122"/>
                <a:ea typeface="华文楷体" pitchFamily="2" charset="-122"/>
              </a:rPr>
              <a:t>（法释</a:t>
            </a:r>
            <a:r>
              <a:rPr lang="en-US" altLang="zh-CN" sz="2200" dirty="0">
                <a:latin typeface="华文楷体" pitchFamily="2" charset="-122"/>
                <a:ea typeface="华文楷体" pitchFamily="2" charset="-122"/>
              </a:rPr>
              <a:t>〔2016〕20</a:t>
            </a:r>
            <a:r>
              <a:rPr lang="zh-CN" altLang="en-US" sz="2200" dirty="0">
                <a:latin typeface="华文楷体" pitchFamily="2" charset="-122"/>
                <a:ea typeface="华文楷体" pitchFamily="2" charset="-122"/>
              </a:rPr>
              <a:t>号） 第十五条 国家赔偿法第三十六条第七项规定的银行同期存款利息，以作出生效赔偿决定时中国人民银行公布的一年期人民币整存整取定期存款基准利率计算，不计算复利。 </a:t>
            </a:r>
            <a:r>
              <a:rPr lang="en-US" altLang="zh-CN" sz="2200" dirty="0">
                <a:latin typeface="华文楷体" pitchFamily="2" charset="-122"/>
                <a:ea typeface="华文楷体" pitchFamily="2" charset="-122"/>
              </a:rPr>
              <a:t>/</a:t>
            </a:r>
            <a:r>
              <a:rPr lang="zh-CN" altLang="en-US" sz="2200" dirty="0">
                <a:latin typeface="华文楷体" pitchFamily="2" charset="-122"/>
                <a:ea typeface="华文楷体" pitchFamily="2" charset="-122"/>
              </a:rPr>
              <a:t>　应当返还的财产属于金融机构合法存款的，对存款合同存续期间的利息按照合同约定利率计算。</a:t>
            </a:r>
            <a:r>
              <a:rPr lang="en-US" altLang="zh-CN" sz="2200" dirty="0">
                <a:latin typeface="华文楷体" pitchFamily="2" charset="-122"/>
                <a:ea typeface="华文楷体" pitchFamily="2" charset="-122"/>
              </a:rPr>
              <a:t>/</a:t>
            </a:r>
            <a:r>
              <a:rPr lang="zh-CN" altLang="en-US" sz="2200" dirty="0">
                <a:latin typeface="华文楷体" pitchFamily="2" charset="-122"/>
                <a:ea typeface="华文楷体" pitchFamily="2" charset="-122"/>
              </a:rPr>
              <a:t>　应当返还的财产系现金的，比照本条第一款规定支付利息。</a:t>
            </a:r>
            <a:endParaRPr lang="zh-CN" altLang="en-US" sz="2200" dirty="0">
              <a:latin typeface="华文楷体" pitchFamily="2" charset="-122"/>
              <a:ea typeface="华文楷体" pitchFamily="2" charset="-122"/>
            </a:endParaRPr>
          </a:p>
        </p:txBody>
      </p:sp>
      <p:sp>
        <p:nvSpPr>
          <p:cNvPr id="788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79875" name="内容占位符 2"/>
          <p:cNvSpPr>
            <a:spLocks noGrp="1"/>
          </p:cNvSpPr>
          <p:nvPr>
            <p:ph idx="1"/>
          </p:nvPr>
        </p:nvSpPr>
        <p:spPr>
          <a:ln/>
        </p:spPr>
        <p:txBody>
          <a:bodyPr vert="horz" wrap="square" lIns="91440" tIns="45720" rIns="91440" bIns="45720" anchor="t" anchorCtr="0"/>
          <a:p>
            <a:r>
              <a:rPr lang="zh-CN" altLang="en-US" sz="2400" b="1" dirty="0">
                <a:latin typeface="华文楷体" pitchFamily="2" charset="-122"/>
                <a:ea typeface="华文楷体" pitchFamily="2" charset="-122"/>
              </a:rPr>
              <a:t>（</a:t>
            </a:r>
            <a:r>
              <a:rPr lang="en-US" altLang="zh-CN" sz="2400" b="1" dirty="0">
                <a:latin typeface="华文楷体" pitchFamily="2" charset="-122"/>
                <a:ea typeface="华文楷体" pitchFamily="2" charset="-122"/>
              </a:rPr>
              <a:t>10</a:t>
            </a:r>
            <a:r>
              <a:rPr lang="zh-CN" altLang="en-US" sz="2400" b="1" dirty="0">
                <a:latin typeface="华文楷体" pitchFamily="2" charset="-122"/>
                <a:ea typeface="华文楷体" pitchFamily="2" charset="-122"/>
              </a:rPr>
              <a:t>）其他</a:t>
            </a:r>
            <a:endParaRPr lang="en-US" altLang="zh-CN" sz="2400" b="1" dirty="0">
              <a:latin typeface="华文楷体" pitchFamily="2" charset="-122"/>
              <a:ea typeface="华文楷体" pitchFamily="2" charset="-122"/>
            </a:endParaRPr>
          </a:p>
          <a:p>
            <a:r>
              <a:rPr lang="zh-CN" altLang="en-US" sz="2400" dirty="0">
                <a:latin typeface="华文楷体" pitchFamily="2" charset="-122"/>
                <a:ea typeface="华文楷体" pitchFamily="2" charset="-122"/>
              </a:rPr>
              <a:t>对财产权造成其他损害的，按照直接损失给予赔偿。</a:t>
            </a:r>
            <a:endParaRPr lang="zh-CN" altLang="en-US" sz="2400" dirty="0">
              <a:latin typeface="华文楷体" pitchFamily="2" charset="-122"/>
              <a:ea typeface="华文楷体" pitchFamily="2" charset="-122"/>
            </a:endParaRPr>
          </a:p>
        </p:txBody>
      </p:sp>
      <p:sp>
        <p:nvSpPr>
          <p:cNvPr id="798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80899" name="内容占位符 2"/>
          <p:cNvSpPr>
            <a:spLocks noGrp="1"/>
          </p:cNvSpPr>
          <p:nvPr>
            <p:ph idx="1"/>
          </p:nvPr>
        </p:nvSpPr>
        <p:spPr>
          <a:ln/>
        </p:spPr>
        <p:txBody>
          <a:bodyPr vert="horz" wrap="square" lIns="91440" tIns="45720" rIns="91440" bIns="45720" anchor="t" anchorCtr="0"/>
          <a:p>
            <a:r>
              <a:rPr lang="en-US" altLang="zh-CN" sz="2400" b="1" dirty="0">
                <a:latin typeface="华文楷体" pitchFamily="2" charset="-122"/>
                <a:ea typeface="华文楷体" pitchFamily="2" charset="-122"/>
              </a:rPr>
              <a:t>3</a:t>
            </a:r>
            <a:r>
              <a:rPr lang="zh-CN" altLang="en-US" sz="2400" b="1" dirty="0">
                <a:latin typeface="华文楷体" pitchFamily="2" charset="-122"/>
                <a:ea typeface="华文楷体" pitchFamily="2" charset="-122"/>
              </a:rPr>
              <a:t>、恢复原状</a:t>
            </a:r>
            <a:endParaRPr lang="en-US" altLang="zh-CN" sz="2400" b="1" dirty="0">
              <a:latin typeface="华文楷体" pitchFamily="2" charset="-122"/>
              <a:ea typeface="华文楷体" pitchFamily="2" charset="-122"/>
            </a:endParaRPr>
          </a:p>
          <a:p>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国家赔偿法</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第三十六条第三项：应当返还的财产损坏的，能够恢复原状的恢复原状，不能恢复原状的，按照损害程度给付相应的赔偿金；</a:t>
            </a:r>
            <a:endParaRPr lang="en-US" altLang="zh-CN"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适用的原则性条件：（</a:t>
            </a:r>
            <a:r>
              <a:rPr lang="en-US" altLang="zh-CN" sz="2400" dirty="0">
                <a:latin typeface="华文楷体" pitchFamily="2" charset="-122"/>
                <a:ea typeface="华文楷体" pitchFamily="2" charset="-122"/>
              </a:rPr>
              <a:t>1</a:t>
            </a:r>
            <a:r>
              <a:rPr lang="zh-CN" altLang="en-US" sz="2400" dirty="0">
                <a:latin typeface="华文楷体" pitchFamily="2" charset="-122"/>
                <a:ea typeface="华文楷体" pitchFamily="2" charset="-122"/>
              </a:rPr>
              <a:t>）受到侵害的是非货币形式的、非无形财产的财物；（</a:t>
            </a:r>
            <a:r>
              <a:rPr lang="en-US" altLang="zh-CN" sz="2400" dirty="0">
                <a:latin typeface="华文楷体" pitchFamily="2" charset="-122"/>
                <a:ea typeface="华文楷体" pitchFamily="2" charset="-122"/>
              </a:rPr>
              <a:t>2</a:t>
            </a:r>
            <a:r>
              <a:rPr lang="zh-CN" altLang="en-US" sz="2400" dirty="0">
                <a:latin typeface="华文楷体" pitchFamily="2" charset="-122"/>
                <a:ea typeface="华文楷体" pitchFamily="2" charset="-122"/>
              </a:rPr>
              <a:t>）受侵害财产被损坏；（</a:t>
            </a:r>
            <a:r>
              <a:rPr lang="en-US" altLang="zh-CN" sz="2400" dirty="0">
                <a:latin typeface="华文楷体" pitchFamily="2" charset="-122"/>
                <a:ea typeface="华文楷体" pitchFamily="2" charset="-122"/>
              </a:rPr>
              <a:t>3</a:t>
            </a:r>
            <a:r>
              <a:rPr lang="zh-CN" altLang="en-US" sz="2400" dirty="0">
                <a:latin typeface="华文楷体" pitchFamily="2" charset="-122"/>
                <a:ea typeface="华文楷体" pitchFamily="2" charset="-122"/>
              </a:rPr>
              <a:t>）有恢复原状的可能；（</a:t>
            </a:r>
            <a:r>
              <a:rPr lang="en-US" altLang="zh-CN" sz="2400" dirty="0">
                <a:latin typeface="华文楷体" pitchFamily="2" charset="-122"/>
                <a:ea typeface="华文楷体" pitchFamily="2" charset="-122"/>
              </a:rPr>
              <a:t>4</a:t>
            </a:r>
            <a:r>
              <a:rPr lang="zh-CN" altLang="en-US" sz="2400" dirty="0">
                <a:latin typeface="华文楷体" pitchFamily="2" charset="-122"/>
                <a:ea typeface="华文楷体" pitchFamily="2" charset="-122"/>
              </a:rPr>
              <a:t>）有恢复原状的必要；（</a:t>
            </a:r>
            <a:r>
              <a:rPr lang="en-US" altLang="zh-CN" sz="2400" dirty="0">
                <a:latin typeface="华文楷体" pitchFamily="2" charset="-122"/>
                <a:ea typeface="华文楷体" pitchFamily="2" charset="-122"/>
              </a:rPr>
              <a:t>5</a:t>
            </a:r>
            <a:r>
              <a:rPr lang="zh-CN" altLang="en-US" sz="2400" dirty="0">
                <a:latin typeface="华文楷体" pitchFamily="2" charset="-122"/>
                <a:ea typeface="华文楷体" pitchFamily="2" charset="-122"/>
              </a:rPr>
              <a:t>）不得影响正常公务活动</a:t>
            </a:r>
            <a:endParaRPr lang="zh-CN" altLang="en-US" sz="2400" dirty="0">
              <a:latin typeface="华文楷体" pitchFamily="2" charset="-122"/>
              <a:ea typeface="华文楷体" pitchFamily="2" charset="-122"/>
            </a:endParaRPr>
          </a:p>
        </p:txBody>
      </p:sp>
      <p:sp>
        <p:nvSpPr>
          <p:cNvPr id="8090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357188" y="2143125"/>
            <a:ext cx="8429625" cy="3876675"/>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itchFamily="18" charset="2"/>
              <a:buChar char=""/>
              <a:defRPr/>
            </a:pPr>
            <a:r>
              <a:rPr kumimoji="0" lang="en-US" sz="2400" b="0" i="0" u="none" strike="noStrike" kern="1200" cap="none" spc="0" normalizeH="0" baseline="0" noProof="0" dirty="0">
                <a:ln>
                  <a:noFill/>
                </a:ln>
                <a:solidFill>
                  <a:srgbClr val="404040"/>
                </a:solidFill>
                <a:effectLst/>
                <a:uLnTx/>
                <a:uFillTx/>
                <a:latin typeface="华文楷体" pitchFamily="2" charset="-122"/>
                <a:ea typeface="华文楷体" pitchFamily="2" charset="-122"/>
                <a:cs typeface="+mn-cs"/>
              </a:rPr>
              <a:t>3.</a:t>
            </a:r>
            <a:r>
              <a:rPr kumimoji="0" lang="zh-CN" altLang="en-US" sz="2400" b="0" i="0" u="none" strike="noStrike" kern="1200" cap="none" spc="0" normalizeH="0" baseline="0" noProof="0" dirty="0">
                <a:ln>
                  <a:noFill/>
                </a:ln>
                <a:solidFill>
                  <a:srgbClr val="404040"/>
                </a:solidFill>
                <a:effectLst/>
                <a:uLnTx/>
                <a:uFillTx/>
                <a:latin typeface="华文楷体" pitchFamily="2" charset="-122"/>
                <a:ea typeface="华文楷体" pitchFamily="2" charset="-122"/>
                <a:cs typeface="+mn-cs"/>
              </a:rPr>
              <a:t>行政相对人申请赔偿，应是其合法权益被行政侵权行为侵犯，如果相对人受到损害的权益是非法的，即不受法律保护，不能获得行政赔偿。</a:t>
            </a:r>
            <a:endParaRPr kumimoji="0" lang="en-US" altLang="zh-CN" sz="2400" b="0" i="0" u="none" strike="noStrike" kern="1200" cap="none" spc="0" normalizeH="0" baseline="0" noProof="0" dirty="0">
              <a:ln>
                <a:noFill/>
              </a:ln>
              <a:solidFill>
                <a:srgbClr val="404040"/>
              </a:solidFill>
              <a:effectLst/>
              <a:uLnTx/>
              <a:uFillTx/>
              <a:latin typeface="华文楷体" pitchFamily="2" charset="-122"/>
              <a:ea typeface="华文楷体"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itchFamily="18" charset="2"/>
              <a:buChar char=""/>
              <a:defRPr/>
            </a:pPr>
            <a:r>
              <a:rPr kumimoji="0" lang="en-US" altLang="zh-CN" sz="2400" b="0" i="0" u="none" strike="noStrike" kern="1200" cap="none" spc="0" normalizeH="0" baseline="0" noProof="0" dirty="0">
                <a:ln>
                  <a:noFill/>
                </a:ln>
                <a:solidFill>
                  <a:srgbClr val="404040"/>
                </a:solidFill>
                <a:effectLst/>
                <a:uLnTx/>
                <a:uFillTx/>
                <a:latin typeface="华文楷体" pitchFamily="2" charset="-122"/>
                <a:ea typeface="华文楷体" pitchFamily="2" charset="-122"/>
                <a:cs typeface="+mn-cs"/>
              </a:rPr>
              <a:t>《</a:t>
            </a:r>
            <a:r>
              <a:rPr kumimoji="0" lang="zh-CN" altLang="en-US" sz="2400" b="0" i="0" u="none" strike="noStrike" kern="1200" cap="none" spc="0" normalizeH="0" baseline="0" noProof="0" dirty="0">
                <a:ln>
                  <a:noFill/>
                </a:ln>
                <a:solidFill>
                  <a:srgbClr val="404040"/>
                </a:solidFill>
                <a:effectLst/>
                <a:uLnTx/>
                <a:uFillTx/>
                <a:latin typeface="华文楷体" pitchFamily="2" charset="-122"/>
                <a:ea typeface="华文楷体" pitchFamily="2" charset="-122"/>
                <a:cs typeface="+mn-cs"/>
              </a:rPr>
              <a:t>国家赔偿法</a:t>
            </a:r>
            <a:r>
              <a:rPr kumimoji="0" lang="en-US" altLang="zh-CN" sz="2400" b="0" i="0" u="none" strike="noStrike" kern="1200" cap="none" spc="0" normalizeH="0" baseline="0" noProof="0" dirty="0">
                <a:ln>
                  <a:noFill/>
                </a:ln>
                <a:solidFill>
                  <a:srgbClr val="404040"/>
                </a:solidFill>
                <a:effectLst/>
                <a:uLnTx/>
                <a:uFillTx/>
                <a:latin typeface="华文楷体" pitchFamily="2" charset="-122"/>
                <a:ea typeface="华文楷体" pitchFamily="2" charset="-122"/>
                <a:cs typeface="+mn-cs"/>
              </a:rPr>
              <a:t>》</a:t>
            </a:r>
            <a:r>
              <a:rPr kumimoji="0" lang="zh-CN" altLang="en-US" sz="2400" b="0" i="0" u="none" strike="noStrike" kern="1200" cap="none" spc="0" normalizeH="0" baseline="0" noProof="0" dirty="0">
                <a:ln>
                  <a:noFill/>
                </a:ln>
                <a:solidFill>
                  <a:srgbClr val="404040"/>
                </a:solidFill>
                <a:effectLst/>
                <a:uLnTx/>
                <a:uFillTx/>
                <a:latin typeface="华文楷体" pitchFamily="2" charset="-122"/>
                <a:ea typeface="华文楷体" pitchFamily="2" charset="-122"/>
                <a:cs typeface="+mn-cs"/>
              </a:rPr>
              <a:t>第二条第一款规定，国家机关和国家机关工作人员行使职权，有本法规定的侵犯公民、法人和其他组织</a:t>
            </a:r>
            <a:r>
              <a:rPr kumimoji="0" lang="zh-CN" altLang="en-US" sz="2400" b="1" i="0" u="none" strike="noStrike" kern="1200" cap="none" spc="0" normalizeH="0" baseline="0" noProof="0" dirty="0">
                <a:ln>
                  <a:noFill/>
                </a:ln>
                <a:solidFill>
                  <a:srgbClr val="FF0000"/>
                </a:solidFill>
                <a:effectLst/>
                <a:uLnTx/>
                <a:uFillTx/>
                <a:latin typeface="华文楷体" pitchFamily="2" charset="-122"/>
                <a:ea typeface="华文楷体" pitchFamily="2" charset="-122"/>
                <a:cs typeface="+mn-cs"/>
              </a:rPr>
              <a:t>合法权益</a:t>
            </a:r>
            <a:r>
              <a:rPr kumimoji="0" lang="zh-CN" altLang="en-US" sz="2400" b="0" i="0" u="none" strike="noStrike" kern="1200" cap="none" spc="0" normalizeH="0" baseline="0" noProof="0" dirty="0">
                <a:ln>
                  <a:noFill/>
                </a:ln>
                <a:solidFill>
                  <a:srgbClr val="404040"/>
                </a:solidFill>
                <a:effectLst/>
                <a:uLnTx/>
                <a:uFillTx/>
                <a:latin typeface="华文楷体" pitchFamily="2" charset="-122"/>
                <a:ea typeface="华文楷体" pitchFamily="2" charset="-122"/>
                <a:cs typeface="+mn-cs"/>
              </a:rPr>
              <a:t>的情形</a:t>
            </a:r>
            <a:r>
              <a:rPr kumimoji="0" lang="zh-CN" altLang="en-US" sz="2400" b="0" i="0" u="none" strike="noStrike" kern="1200" cap="none" spc="0" normalizeH="0" baseline="0" noProof="0" dirty="0">
                <a:ln>
                  <a:noFill/>
                </a:ln>
                <a:solidFill>
                  <a:schemeClr val="tx1">
                    <a:lumMod val="95000"/>
                    <a:lumOff val="5000"/>
                  </a:schemeClr>
                </a:solidFill>
                <a:effectLst/>
                <a:uLnTx/>
                <a:uFillTx/>
                <a:latin typeface="华文楷体" pitchFamily="2" charset="-122"/>
                <a:ea typeface="华文楷体" pitchFamily="2" charset="-122"/>
                <a:cs typeface="+mn-cs"/>
              </a:rPr>
              <a:t>，造成损害的</a:t>
            </a:r>
            <a:r>
              <a:rPr kumimoji="0" lang="zh-CN" altLang="en-US" sz="2400" b="0" i="0" u="none" strike="noStrike" kern="1200" cap="none" spc="0" normalizeH="0" baseline="0" noProof="0" dirty="0">
                <a:ln>
                  <a:noFill/>
                </a:ln>
                <a:solidFill>
                  <a:srgbClr val="404040"/>
                </a:solidFill>
                <a:effectLst/>
                <a:uLnTx/>
                <a:uFillTx/>
                <a:latin typeface="华文楷体" pitchFamily="2" charset="-122"/>
                <a:ea typeface="华文楷体" pitchFamily="2" charset="-122"/>
                <a:cs typeface="+mn-cs"/>
              </a:rPr>
              <a:t>，受害人有依照本法取得国家赔偿的权利。</a:t>
            </a:r>
            <a:endParaRPr kumimoji="0" lang="en-US" altLang="zh-CN" sz="2400" b="0" i="0" u="none" strike="noStrike" kern="1200" cap="none" spc="0" normalizeH="0" baseline="0" noProof="0" dirty="0">
              <a:ln>
                <a:noFill/>
              </a:ln>
              <a:solidFill>
                <a:srgbClr val="404040"/>
              </a:solidFill>
              <a:effectLst/>
              <a:uLnTx/>
              <a:uFillTx/>
              <a:latin typeface="华文楷体" pitchFamily="2" charset="-122"/>
              <a:ea typeface="华文楷体"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华文楷体" pitchFamily="2" charset="-122"/>
              <a:ea typeface="华文楷体"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mn-lt"/>
              <a:ea typeface="+mn-ea"/>
              <a:cs typeface="+mn-cs"/>
            </a:endParaRPr>
          </a:p>
        </p:txBody>
      </p:sp>
      <p:sp>
        <p:nvSpPr>
          <p:cNvPr id="194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81923" name="内容占位符 2"/>
          <p:cNvSpPr>
            <a:spLocks noGrp="1"/>
          </p:cNvSpPr>
          <p:nvPr>
            <p:ph idx="1"/>
          </p:nvPr>
        </p:nvSpPr>
        <p:spPr>
          <a:xfrm>
            <a:off x="863600" y="2357438"/>
            <a:ext cx="7566025" cy="3662362"/>
          </a:xfrm>
          <a:ln/>
        </p:spPr>
        <p:txBody>
          <a:bodyPr vert="horz" wrap="square" lIns="91440" tIns="45720" rIns="91440" bIns="45720" anchor="t" anchorCtr="0"/>
          <a:p>
            <a:r>
              <a:rPr lang="en-US" altLang="zh-CN" sz="2300" b="1" dirty="0">
                <a:latin typeface="华文楷体" pitchFamily="2" charset="-122"/>
                <a:ea typeface="华文楷体" pitchFamily="2" charset="-122"/>
              </a:rPr>
              <a:t>4</a:t>
            </a:r>
            <a:r>
              <a:rPr lang="zh-CN" altLang="en-US" sz="2300" b="1" dirty="0">
                <a:latin typeface="华文楷体" pitchFamily="2" charset="-122"/>
                <a:ea typeface="华文楷体" pitchFamily="2" charset="-122"/>
              </a:rPr>
              <a:t>、返还财产</a:t>
            </a:r>
            <a:endParaRPr lang="zh-CN" altLang="en-US" sz="2300" dirty="0">
              <a:latin typeface="华文楷体" pitchFamily="2" charset="-122"/>
              <a:ea typeface="华文楷体" pitchFamily="2" charset="-122"/>
            </a:endParaRPr>
          </a:p>
          <a:p>
            <a:r>
              <a:rPr lang="zh-CN" altLang="en-US" sz="2300" dirty="0">
                <a:latin typeface="华文楷体" pitchFamily="2" charset="-122"/>
                <a:ea typeface="华文楷体" pitchFamily="2" charset="-122"/>
              </a:rPr>
              <a:t>第三十六条第一项罚款、罚金、追缴、没收财产或者违法征收、征用财产的，</a:t>
            </a:r>
            <a:r>
              <a:rPr lang="zh-CN" altLang="en-US" sz="2300" b="1" dirty="0">
                <a:solidFill>
                  <a:srgbClr val="FF0000"/>
                </a:solidFill>
                <a:latin typeface="华文楷体" pitchFamily="2" charset="-122"/>
                <a:ea typeface="华文楷体" pitchFamily="2" charset="-122"/>
              </a:rPr>
              <a:t>返还财产</a:t>
            </a:r>
            <a:r>
              <a:rPr lang="zh-CN" altLang="en-US" sz="2300" dirty="0">
                <a:latin typeface="华文楷体" pitchFamily="2" charset="-122"/>
                <a:ea typeface="华文楷体" pitchFamily="2" charset="-122"/>
              </a:rPr>
              <a:t>；</a:t>
            </a:r>
            <a:endParaRPr lang="en-US" altLang="zh-CN" sz="2300" dirty="0">
              <a:latin typeface="华文楷体" pitchFamily="2" charset="-122"/>
              <a:ea typeface="华文楷体" pitchFamily="2" charset="-122"/>
            </a:endParaRPr>
          </a:p>
          <a:p>
            <a:r>
              <a:rPr lang="zh-CN" altLang="en-US" sz="2300" dirty="0">
                <a:latin typeface="华文楷体" pitchFamily="2" charset="-122"/>
                <a:ea typeface="华文楷体" pitchFamily="2" charset="-122"/>
              </a:rPr>
              <a:t>第五项 </a:t>
            </a:r>
            <a:r>
              <a:rPr lang="zh-CN" altLang="en-US" sz="2300" b="1" dirty="0">
                <a:solidFill>
                  <a:srgbClr val="FF0000"/>
                </a:solidFill>
                <a:latin typeface="华文楷体" pitchFamily="2" charset="-122"/>
                <a:ea typeface="华文楷体" pitchFamily="2" charset="-122"/>
              </a:rPr>
              <a:t>财产已经拍卖或者变卖的，给付拍卖或者变卖所得的价款</a:t>
            </a:r>
            <a:r>
              <a:rPr lang="zh-CN" altLang="en-US" sz="2300" dirty="0">
                <a:latin typeface="华文楷体" pitchFamily="2" charset="-122"/>
                <a:ea typeface="华文楷体" pitchFamily="2" charset="-122"/>
              </a:rPr>
              <a:t>；变卖的价款明显低于财产价值的，应当支付相应的赔偿金。</a:t>
            </a:r>
            <a:endParaRPr lang="en-US" altLang="zh-CN" sz="2300" dirty="0">
              <a:latin typeface="华文楷体" pitchFamily="2" charset="-122"/>
              <a:ea typeface="华文楷体" pitchFamily="2" charset="-122"/>
            </a:endParaRPr>
          </a:p>
          <a:p>
            <a:r>
              <a:rPr lang="en-US" altLang="zh-CN" sz="2300" dirty="0">
                <a:latin typeface="华文楷体" pitchFamily="2" charset="-122"/>
                <a:ea typeface="华文楷体" pitchFamily="2" charset="-122"/>
              </a:rPr>
              <a:t>《</a:t>
            </a:r>
            <a:r>
              <a:rPr lang="zh-CN" altLang="en-US" sz="2300" dirty="0">
                <a:latin typeface="华文楷体" pitchFamily="2" charset="-122"/>
                <a:ea typeface="华文楷体" pitchFamily="2" charset="-122"/>
              </a:rPr>
              <a:t>最高人民法院关于审理民事、行政诉讼中司法赔偿案件适用法律若干问题的解释</a:t>
            </a:r>
            <a:r>
              <a:rPr lang="en-US" altLang="zh-CN" sz="2300" dirty="0">
                <a:latin typeface="华文楷体" pitchFamily="2" charset="-122"/>
                <a:ea typeface="华文楷体" pitchFamily="2" charset="-122"/>
              </a:rPr>
              <a:t>》</a:t>
            </a:r>
            <a:r>
              <a:rPr lang="zh-CN" altLang="en-US" sz="2300" dirty="0">
                <a:latin typeface="华文楷体" pitchFamily="2" charset="-122"/>
                <a:ea typeface="华文楷体" pitchFamily="2" charset="-122"/>
              </a:rPr>
              <a:t>（法释</a:t>
            </a:r>
            <a:r>
              <a:rPr lang="en-US" altLang="zh-CN" sz="2300" dirty="0">
                <a:latin typeface="华文楷体" pitchFamily="2" charset="-122"/>
                <a:ea typeface="华文楷体" pitchFamily="2" charset="-122"/>
              </a:rPr>
              <a:t>〔2016〕20</a:t>
            </a:r>
            <a:r>
              <a:rPr lang="zh-CN" altLang="en-US" sz="2300" dirty="0">
                <a:latin typeface="华文楷体" pitchFamily="2" charset="-122"/>
                <a:ea typeface="华文楷体" pitchFamily="2" charset="-122"/>
              </a:rPr>
              <a:t>号）第十六条 依照国家赔偿法第三十六条规定返还的财产系国家批准的金融机构贷款的，除贷款本金外，还应当支付该贷款借贷状态下的贷款利息。</a:t>
            </a:r>
            <a:endParaRPr lang="zh-CN" altLang="en-US" sz="2300" dirty="0">
              <a:latin typeface="华文楷体" pitchFamily="2" charset="-122"/>
              <a:ea typeface="华文楷体" pitchFamily="2" charset="-122"/>
            </a:endParaRPr>
          </a:p>
        </p:txBody>
      </p:sp>
      <p:sp>
        <p:nvSpPr>
          <p:cNvPr id="819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82947" name="内容占位符 2"/>
          <p:cNvSpPr>
            <a:spLocks noGrp="1"/>
          </p:cNvSpPr>
          <p:nvPr>
            <p:ph idx="1"/>
          </p:nvPr>
        </p:nvSpPr>
        <p:spPr>
          <a:xfrm>
            <a:off x="863600" y="2500313"/>
            <a:ext cx="6994525" cy="3519487"/>
          </a:xfrm>
          <a:ln/>
        </p:spPr>
        <p:txBody>
          <a:bodyPr vert="horz" wrap="square" lIns="91440" tIns="45720" rIns="91440" bIns="45720" anchor="t" anchorCtr="0"/>
          <a:p>
            <a:r>
              <a:rPr lang="zh-CN" altLang="en-US" sz="2200" b="1" dirty="0">
                <a:latin typeface="华文楷体" pitchFamily="2" charset="-122"/>
                <a:ea typeface="华文楷体" pitchFamily="2" charset="-122"/>
              </a:rPr>
              <a:t>三、关于赔偿费用的规定</a:t>
            </a:r>
            <a:endParaRPr lang="en-US" altLang="zh-CN" sz="2200" b="1" dirty="0">
              <a:latin typeface="华文楷体" pitchFamily="2" charset="-122"/>
              <a:ea typeface="华文楷体" pitchFamily="2" charset="-122"/>
            </a:endParaRPr>
          </a:p>
          <a:p>
            <a:r>
              <a:rPr lang="zh-CN" altLang="en-US" sz="2200" dirty="0">
                <a:latin typeface="华文楷体" pitchFamily="2" charset="-122"/>
                <a:ea typeface="华文楷体" pitchFamily="2" charset="-122"/>
              </a:rPr>
              <a:t>赔偿费用</a:t>
            </a:r>
            <a:r>
              <a:rPr lang="zh-CN" altLang="en-US" sz="2200" b="1" dirty="0">
                <a:solidFill>
                  <a:srgbClr val="FF0000"/>
                </a:solidFill>
                <a:latin typeface="华文楷体" pitchFamily="2" charset="-122"/>
                <a:ea typeface="华文楷体" pitchFamily="2" charset="-122"/>
              </a:rPr>
              <a:t>列入各级财政预算</a:t>
            </a:r>
            <a:r>
              <a:rPr lang="zh-CN" altLang="en-US" sz="2200" dirty="0">
                <a:latin typeface="华文楷体" pitchFamily="2" charset="-122"/>
                <a:ea typeface="华文楷体" pitchFamily="2" charset="-122"/>
              </a:rPr>
              <a:t>。</a:t>
            </a:r>
            <a:endParaRPr lang="zh-CN" altLang="en-US" sz="2200" dirty="0">
              <a:latin typeface="华文楷体" pitchFamily="2" charset="-122"/>
              <a:ea typeface="华文楷体" pitchFamily="2" charset="-122"/>
            </a:endParaRPr>
          </a:p>
          <a:p>
            <a:r>
              <a:rPr lang="zh-CN" altLang="en-US" sz="2200" dirty="0">
                <a:latin typeface="华文楷体" pitchFamily="2" charset="-122"/>
                <a:ea typeface="华文楷体" pitchFamily="2" charset="-122"/>
              </a:rPr>
              <a:t>赔偿请求人凭生效的判决书、复议决定书、赔偿决定书或者调解书，</a:t>
            </a:r>
            <a:r>
              <a:rPr lang="zh-CN" altLang="en-US" sz="2200" b="1" dirty="0">
                <a:solidFill>
                  <a:srgbClr val="FF0000"/>
                </a:solidFill>
                <a:latin typeface="华文楷体" pitchFamily="2" charset="-122"/>
                <a:ea typeface="华文楷体" pitchFamily="2" charset="-122"/>
              </a:rPr>
              <a:t>向赔偿义务机关申请支付赔偿金</a:t>
            </a:r>
            <a:r>
              <a:rPr lang="zh-CN" altLang="en-US" sz="2200" dirty="0">
                <a:latin typeface="华文楷体" pitchFamily="2" charset="-122"/>
                <a:ea typeface="华文楷体" pitchFamily="2" charset="-122"/>
              </a:rPr>
              <a:t>。</a:t>
            </a:r>
            <a:endParaRPr lang="zh-CN" altLang="en-US" sz="2200" dirty="0">
              <a:latin typeface="华文楷体" pitchFamily="2" charset="-122"/>
              <a:ea typeface="华文楷体" pitchFamily="2" charset="-122"/>
            </a:endParaRPr>
          </a:p>
          <a:p>
            <a:r>
              <a:rPr lang="zh-CN" altLang="en-US" sz="2200" dirty="0">
                <a:latin typeface="华文楷体" pitchFamily="2" charset="-122"/>
                <a:ea typeface="华文楷体" pitchFamily="2" charset="-122"/>
              </a:rPr>
              <a:t>赔偿义务机关应当自收到支付赔偿金申请之日起</a:t>
            </a:r>
            <a:r>
              <a:rPr lang="zh-CN" altLang="en-US" sz="2200" b="1" dirty="0">
                <a:solidFill>
                  <a:srgbClr val="FF0000"/>
                </a:solidFill>
                <a:latin typeface="华文楷体" pitchFamily="2" charset="-122"/>
                <a:ea typeface="华文楷体" pitchFamily="2" charset="-122"/>
              </a:rPr>
              <a:t>七日内</a:t>
            </a:r>
            <a:r>
              <a:rPr lang="zh-CN" altLang="en-US" sz="2200" dirty="0">
                <a:latin typeface="华文楷体" pitchFamily="2" charset="-122"/>
                <a:ea typeface="华文楷体" pitchFamily="2" charset="-122"/>
              </a:rPr>
              <a:t>，依照预算管理权限向有关的</a:t>
            </a:r>
            <a:r>
              <a:rPr lang="zh-CN" altLang="en-US" sz="2200" b="1" dirty="0">
                <a:solidFill>
                  <a:srgbClr val="FF0000"/>
                </a:solidFill>
                <a:latin typeface="华文楷体" pitchFamily="2" charset="-122"/>
                <a:ea typeface="华文楷体" pitchFamily="2" charset="-122"/>
              </a:rPr>
              <a:t>财政部门</a:t>
            </a:r>
            <a:r>
              <a:rPr lang="zh-CN" altLang="en-US" sz="2200" dirty="0">
                <a:latin typeface="华文楷体" pitchFamily="2" charset="-122"/>
                <a:ea typeface="华文楷体" pitchFamily="2" charset="-122"/>
              </a:rPr>
              <a:t>提出支付申请。财政部门应当自收到支付申请之日起</a:t>
            </a:r>
            <a:r>
              <a:rPr lang="zh-CN" altLang="en-US" sz="2200" b="1" dirty="0">
                <a:solidFill>
                  <a:srgbClr val="FF0000"/>
                </a:solidFill>
                <a:latin typeface="华文楷体" pitchFamily="2" charset="-122"/>
                <a:ea typeface="华文楷体" pitchFamily="2" charset="-122"/>
              </a:rPr>
              <a:t>十五日内</a:t>
            </a:r>
            <a:r>
              <a:rPr lang="zh-CN" altLang="en-US" sz="2200" dirty="0">
                <a:latin typeface="华文楷体" pitchFamily="2" charset="-122"/>
                <a:ea typeface="华文楷体" pitchFamily="2" charset="-122"/>
              </a:rPr>
              <a:t>支付赔偿金。</a:t>
            </a:r>
            <a:endParaRPr lang="zh-CN" altLang="en-US" sz="2200" dirty="0">
              <a:latin typeface="华文楷体" pitchFamily="2" charset="-122"/>
              <a:ea typeface="华文楷体" pitchFamily="2" charset="-122"/>
            </a:endParaRPr>
          </a:p>
          <a:p>
            <a:r>
              <a:rPr lang="zh-CN" altLang="en-US" sz="2200" dirty="0">
                <a:latin typeface="华文楷体" pitchFamily="2" charset="-122"/>
                <a:ea typeface="华文楷体" pitchFamily="2" charset="-122"/>
              </a:rPr>
              <a:t>赔偿费用预算与支付管理的具体办法由国务院规定。（</a:t>
            </a:r>
            <a:r>
              <a:rPr lang="en-US" altLang="zh-CN" sz="2200" dirty="0">
                <a:latin typeface="华文楷体" pitchFamily="2" charset="-122"/>
                <a:ea typeface="华文楷体" pitchFamily="2" charset="-122"/>
              </a:rPr>
              <a:t> 《</a:t>
            </a:r>
            <a:r>
              <a:rPr lang="zh-CN" altLang="en-US" sz="2200" dirty="0">
                <a:latin typeface="华文楷体" pitchFamily="2" charset="-122"/>
                <a:ea typeface="华文楷体" pitchFamily="2" charset="-122"/>
              </a:rPr>
              <a:t>国家赔偿法</a:t>
            </a:r>
            <a:r>
              <a:rPr lang="en-US" altLang="zh-CN" sz="2200" dirty="0">
                <a:latin typeface="华文楷体" pitchFamily="2" charset="-122"/>
                <a:ea typeface="华文楷体" pitchFamily="2" charset="-122"/>
              </a:rPr>
              <a:t>》</a:t>
            </a:r>
            <a:r>
              <a:rPr lang="zh-CN" altLang="en-US" sz="2200" dirty="0">
                <a:latin typeface="华文楷体" pitchFamily="2" charset="-122"/>
                <a:ea typeface="华文楷体" pitchFamily="2" charset="-122"/>
              </a:rPr>
              <a:t>第三十七条）</a:t>
            </a:r>
            <a:endParaRPr lang="zh-CN" altLang="en-US" sz="2200" dirty="0">
              <a:latin typeface="华文楷体" pitchFamily="2" charset="-122"/>
              <a:ea typeface="华文楷体" pitchFamily="2" charset="-122"/>
            </a:endParaRPr>
          </a:p>
          <a:p>
            <a:endParaRPr lang="zh-CN" altLang="en-US" sz="2200" dirty="0">
              <a:latin typeface="华文楷体" pitchFamily="2" charset="-122"/>
              <a:ea typeface="华文楷体" pitchFamily="2" charset="-122"/>
            </a:endParaRPr>
          </a:p>
        </p:txBody>
      </p:sp>
      <p:sp>
        <p:nvSpPr>
          <p:cNvPr id="8294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86019" name="内容占位符 2"/>
          <p:cNvSpPr>
            <a:spLocks noGrp="1"/>
          </p:cNvSpPr>
          <p:nvPr>
            <p:ph idx="1"/>
          </p:nvPr>
        </p:nvSpPr>
        <p:spPr>
          <a:xfrm>
            <a:off x="863600" y="2428875"/>
            <a:ext cx="7065963" cy="3590925"/>
          </a:xfrm>
          <a:ln/>
        </p:spPr>
        <p:txBody>
          <a:bodyPr vert="horz" wrap="square" lIns="91440" tIns="45720" rIns="91440" bIns="45720" anchor="t" anchorCtr="0"/>
          <a:p>
            <a:r>
              <a:rPr lang="zh-CN" altLang="en-US" sz="2400" b="1" dirty="0">
                <a:latin typeface="华文楷体" pitchFamily="2" charset="-122"/>
                <a:ea typeface="华文楷体" pitchFamily="2" charset="-122"/>
              </a:rPr>
              <a:t>四、追偿制度</a:t>
            </a:r>
            <a:endParaRPr lang="en-US" altLang="zh-CN" sz="2400" b="1" dirty="0">
              <a:latin typeface="华文楷体" pitchFamily="2" charset="-122"/>
              <a:ea typeface="华文楷体" pitchFamily="2" charset="-122"/>
            </a:endParaRPr>
          </a:p>
          <a:p>
            <a:r>
              <a:rPr lang="zh-CN" altLang="en-US" sz="2400" dirty="0">
                <a:latin typeface="华文楷体" pitchFamily="2" charset="-122"/>
                <a:ea typeface="华文楷体" pitchFamily="2" charset="-122"/>
              </a:rPr>
              <a:t>第十六条　赔偿义务机关赔偿损失后，应当责令有故意或者重大过失的工作人员或者受委托的组织或者个人承担部分或者全部赔偿费用。</a:t>
            </a:r>
            <a:endParaRPr lang="zh-CN" altLang="en-US" sz="24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对有故意或者重大过失的责任人员，有关机关应当依法给予处分；构成犯罪的，应当依法追究刑事责任。</a:t>
            </a:r>
            <a:endParaRPr lang="zh-CN" altLang="en-US" sz="2400" dirty="0">
              <a:latin typeface="华文楷体" pitchFamily="2" charset="-122"/>
              <a:ea typeface="华文楷体" pitchFamily="2" charset="-122"/>
            </a:endParaRPr>
          </a:p>
          <a:p>
            <a:endParaRPr lang="zh-CN" altLang="en-US" sz="2400" dirty="0">
              <a:ea typeface="宋体" panose="02010600030101010101" pitchFamily="2" charset="-122"/>
            </a:endParaRPr>
          </a:p>
        </p:txBody>
      </p:sp>
      <p:sp>
        <p:nvSpPr>
          <p:cNvPr id="860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4450" y="2420938"/>
            <a:ext cx="8424863" cy="1470025"/>
          </a:xfrm>
        </p:spPr>
        <p:txBody>
          <a:bodyPr vert="horz" wrap="square" lIns="91440" tIns="45720" rIns="91440" bIns="45720" numCol="1" rtlCol="0" anchor="b" anchorCtr="0" compatLnSpc="1">
            <a:normAutofit/>
          </a:bodyPr>
          <a:lstStyle/>
          <a:p>
            <a:pPr marL="0" marR="0" lvl="0" indent="0" algn="ctr" defTabSz="457200" rtl="0" eaLnBrk="1" fontAlgn="auto" latinLnBrk="0" hangingPunct="1">
              <a:lnSpc>
                <a:spcPct val="100000"/>
              </a:lnSpc>
              <a:spcBef>
                <a:spcPct val="0"/>
              </a:spcBef>
              <a:spcAft>
                <a:spcPts val="0"/>
              </a:spcAft>
              <a:buClrTx/>
              <a:buSzTx/>
              <a:buFontTx/>
              <a:buNone/>
              <a:defRPr/>
            </a:pPr>
            <a:br>
              <a:rPr kumimoji="0" lang="en-US" altLang="zh-CN"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r>
              <a:rPr kumimoji="0" lang="zh-CN" altLang="en-US"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行政补偿</a:t>
            </a:r>
            <a:endParaRPr kumimoji="0" lang="en-US" sz="44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endParaRPr>
          </a:p>
        </p:txBody>
      </p:sp>
      <p:sp>
        <p:nvSpPr>
          <p:cNvPr id="3" name="Subtitle 2"/>
          <p:cNvSpPr>
            <a:spLocks noGrp="1"/>
          </p:cNvSpPr>
          <p:nvPr>
            <p:ph type="subTitle" idx="1"/>
          </p:nvPr>
        </p:nvSpPr>
        <p:spPr>
          <a:xfrm>
            <a:off x="1908175" y="4365625"/>
            <a:ext cx="6400800" cy="1752600"/>
          </a:xfrm>
        </p:spPr>
        <p:txBody>
          <a:bodyPr vert="horz" wrap="square" lIns="91440" tIns="45720" rIns="91440" bIns="45720" numCol="1" rtlCol="0" anchor="t" anchorCtr="0" compatLnSpc="1">
            <a:normAutofit/>
          </a:bodyPr>
          <a:lstStyle/>
          <a:p>
            <a:pPr marL="0" marR="0" lvl="0" indent="0" algn="r" defTabSz="457200" rtl="0" eaLnBrk="1" fontAlgn="auto" latinLnBrk="0" hangingPunct="1">
              <a:lnSpc>
                <a:spcPct val="100000"/>
              </a:lnSpc>
              <a:spcBef>
                <a:spcPts val="1000"/>
              </a:spcBef>
              <a:spcAft>
                <a:spcPts val="0"/>
              </a:spcAft>
              <a:buClr>
                <a:schemeClr val="accent1"/>
              </a:buClr>
              <a:buSzPct val="80000"/>
              <a:buFont typeface="Wingdings 3" pitchFamily="18" charset="2"/>
              <a:buNone/>
              <a:defRPr/>
            </a:pPr>
            <a:endParaRPr kumimoji="0" lang="en-US" sz="2800" b="0"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endParaRPr>
          </a:p>
        </p:txBody>
      </p:sp>
      <p:sp>
        <p:nvSpPr>
          <p:cNvPr id="8704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1"/>
          <p:cNvSpPr>
            <a:spLocks noGrp="1"/>
          </p:cNvSpPr>
          <p:nvPr>
            <p:ph type="title"/>
          </p:nvPr>
        </p:nvSpPr>
        <p:spPr>
          <a:xfrm>
            <a:off x="865188" y="927100"/>
            <a:ext cx="6345237" cy="709613"/>
          </a:xfrm>
          <a:ln/>
        </p:spPr>
        <p:txBody>
          <a:bodyPr vert="horz" wrap="square" lIns="91440" tIns="45720" rIns="91440" bIns="45720" anchor="ctr" anchorCtr="0"/>
          <a:p>
            <a:pPr defTabSz="457200"/>
            <a:r>
              <a:rPr lang="zh-CN" altLang="en-US" kern="1200" dirty="0">
                <a:latin typeface="楷体" panose="02010609060101010101" pitchFamily="49" charset="-122"/>
                <a:ea typeface="楷体" panose="02010609060101010101" pitchFamily="49" charset="-122"/>
                <a:cs typeface="+mj-cs"/>
              </a:rPr>
              <a:t>一、行政补偿的概念</a:t>
            </a:r>
            <a:endParaRPr lang="zh-CN" altLang="en-US" kern="1200" dirty="0">
              <a:latin typeface="楷体" panose="02010609060101010101" pitchFamily="49" charset="-122"/>
              <a:ea typeface="楷体" panose="02010609060101010101" pitchFamily="49" charset="-122"/>
              <a:cs typeface="+mj-cs"/>
            </a:endParaRPr>
          </a:p>
        </p:txBody>
      </p:sp>
      <p:sp>
        <p:nvSpPr>
          <p:cNvPr id="88067" name="内容占位符 2"/>
          <p:cNvSpPr>
            <a:spLocks noGrp="1"/>
          </p:cNvSpPr>
          <p:nvPr>
            <p:ph idx="1"/>
          </p:nvPr>
        </p:nvSpPr>
        <p:spPr>
          <a:xfrm>
            <a:off x="642938" y="2357438"/>
            <a:ext cx="7715250" cy="3662362"/>
          </a:xfrm>
          <a:ln/>
        </p:spPr>
        <p:txBody>
          <a:bodyPr vert="horz" wrap="square" lIns="91440" tIns="45720" rIns="91440" bIns="45720" anchor="t" anchorCtr="0"/>
          <a:p>
            <a:r>
              <a:rPr lang="zh-CN" altLang="en-US" sz="2400" b="1" dirty="0">
                <a:solidFill>
                  <a:srgbClr val="FF0000"/>
                </a:solidFill>
                <a:latin typeface="楷体" panose="02010609060101010101" pitchFamily="49" charset="-122"/>
                <a:ea typeface="楷体" panose="02010609060101010101" pitchFamily="49" charset="-122"/>
              </a:rPr>
              <a:t>行政补偿</a:t>
            </a:r>
            <a:r>
              <a:rPr lang="zh-CN" altLang="en-US" sz="2400" dirty="0">
                <a:latin typeface="楷体" panose="02010609060101010101" pitchFamily="49" charset="-122"/>
                <a:ea typeface="楷体" panose="02010609060101010101" pitchFamily="49" charset="-122"/>
              </a:rPr>
              <a:t>是法律设立的对行政主体合法行政行为造成相对人损失而对相对人实行救济的制度。通常情况下，是对相对人财产受到损失而给予其财产上的填补。在有法特别规定的情况下，对行政相对人的人身损害也可以采用行政补偿。如</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人民警察使用警械和武器条例</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15</a:t>
            </a:r>
            <a:r>
              <a:rPr lang="zh-CN" altLang="en-US" sz="2400" dirty="0">
                <a:latin typeface="楷体" panose="02010609060101010101" pitchFamily="49" charset="-122"/>
                <a:ea typeface="楷体" panose="02010609060101010101" pitchFamily="49" charset="-122"/>
              </a:rPr>
              <a:t>条规定：“人民警察依法使用警械、武器，造成无辜人员伤亡或者财产损失的，由该人民警察所属机关参照</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中华人民共和国国家赔偿法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的有关规定给予补偿”。</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8806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119811" name="内容占位符 2"/>
          <p:cNvSpPr>
            <a:spLocks noGrp="1"/>
          </p:cNvSpPr>
          <p:nvPr>
            <p:ph idx="1"/>
          </p:nvPr>
        </p:nvSpPr>
        <p:spPr>
          <a:xfrm>
            <a:off x="863600" y="2428875"/>
            <a:ext cx="7137400" cy="3590925"/>
          </a:xfrm>
          <a:ln/>
        </p:spPr>
        <p:txBody>
          <a:bodyPr vert="horz" wrap="square" lIns="91440" tIns="45720" rIns="91440" bIns="45720" anchor="t" anchorCtr="0"/>
          <a:p>
            <a:r>
              <a:rPr lang="zh-CN" altLang="en-US" sz="2200" b="1" dirty="0">
                <a:latin typeface="楷体" panose="02010609060101010101" pitchFamily="49" charset="-122"/>
                <a:ea typeface="楷体" panose="02010609060101010101" pitchFamily="49" charset="-122"/>
              </a:rPr>
              <a:t>（</a:t>
            </a:r>
            <a:r>
              <a:rPr lang="zh-CN" altLang="en-US" sz="2200" b="1" dirty="0">
                <a:latin typeface="楷体" panose="02010609060101010101" pitchFamily="49" charset="-122"/>
                <a:ea typeface="楷体" panose="02010609060101010101" pitchFamily="49" charset="-122"/>
              </a:rPr>
              <a:t>一）补偿主体和程序</a:t>
            </a:r>
            <a:endParaRPr lang="zh-CN" altLang="en-US" sz="2200" b="1" dirty="0">
              <a:latin typeface="楷体" panose="02010609060101010101" pitchFamily="49" charset="-122"/>
              <a:ea typeface="楷体" panose="02010609060101010101" pitchFamily="49" charset="-122"/>
            </a:endParaRPr>
          </a:p>
          <a:p>
            <a:r>
              <a:rPr lang="en-US" altLang="zh-CN" sz="2200" b="1" dirty="0">
                <a:latin typeface="楷体" panose="02010609060101010101" pitchFamily="49" charset="-122"/>
                <a:ea typeface="楷体" panose="02010609060101010101" pitchFamily="49" charset="-122"/>
              </a:rPr>
              <a:t>1</a:t>
            </a:r>
            <a:r>
              <a:rPr lang="zh-CN" altLang="en-US" sz="2200" b="1" dirty="0">
                <a:latin typeface="楷体" panose="02010609060101010101" pitchFamily="49" charset="-122"/>
                <a:ea typeface="楷体" panose="02010609060101010101" pitchFamily="49" charset="-122"/>
              </a:rPr>
              <a:t>．补偿主体</a:t>
            </a:r>
            <a:endParaRPr lang="en-US" altLang="zh-CN" sz="2200" b="1"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行政补偿主体资格，可以参照行政诉讼法有关原告、被告和第三人的规定。需要讨论的是，承租人在所租房屋被征收之后中断了原有的租赁关系，影响他正常生活的预期，他是否具有行政补偿程序中的第三人资格，在实务中是有争议的。从财产使用权的法律关系上看，赋予他的第三人资格也是妥当的。</a:t>
            </a:r>
            <a:endParaRPr lang="zh-CN" altLang="en-US" sz="2200" dirty="0">
              <a:latin typeface="楷体" panose="02010609060101010101" pitchFamily="49" charset="-122"/>
              <a:ea typeface="楷体" panose="02010609060101010101" pitchFamily="49" charset="-122"/>
            </a:endParaRPr>
          </a:p>
          <a:p>
            <a:endParaRPr lang="zh-CN" altLang="en-US" sz="2200" dirty="0">
              <a:latin typeface="楷体" panose="02010609060101010101" pitchFamily="49" charset="-122"/>
              <a:ea typeface="楷体" panose="02010609060101010101" pitchFamily="49" charset="-122"/>
            </a:endParaRPr>
          </a:p>
        </p:txBody>
      </p:sp>
      <p:sp>
        <p:nvSpPr>
          <p:cNvPr id="1198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120835" name="内容占位符 2"/>
          <p:cNvSpPr>
            <a:spLocks noGrp="1"/>
          </p:cNvSpPr>
          <p:nvPr>
            <p:ph idx="1"/>
          </p:nvPr>
        </p:nvSpPr>
        <p:spPr>
          <a:xfrm>
            <a:off x="285750" y="2286000"/>
            <a:ext cx="8501063" cy="3733800"/>
          </a:xfrm>
          <a:ln/>
        </p:spPr>
        <p:txBody>
          <a:bodyPr vert="horz" wrap="square" lIns="91440" tIns="45720" rIns="91440" bIns="45720" anchor="t" anchorCtr="0"/>
          <a:p>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．补偿程序</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）除了</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国有土地上房屋征收补偿条例</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规定了一套较为具体、明确的补偿程序外，其他部门法中的行政补偿程序基本上是残缺的</a:t>
            </a:r>
            <a:endParaRPr lang="en-US" altLang="zh-CN" sz="2000" b="1"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比如，行政相对人在向法院提起行政补偿诉讼之前，是否需要先行行政机关处理程序，制定法上并不明确。在这个问题上，法院在个案中进行了一些回答。如在张栓诉驻马店市人民政府行政补偿及履行答复职责案中，法院认为：</a:t>
            </a:r>
            <a:endParaRPr lang="zh-CN" altLang="en-US"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目前，由于国家对行政补偿法律制度的立法缓慢，尚无明确的法律规定可以引用或参考，从中国其他法院现有的判例看，对行政补偿问题均以行政部门先行作出补偿确认为前提。所以，对本案原告请求的补偿责任问题也应当先由被告作出确认，法院不宜直接判决。”河南省驻马店市驿城区人民法院</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行政判决书</a:t>
            </a:r>
            <a:r>
              <a:rPr lang="en-US" altLang="zh-CN" sz="2000" dirty="0">
                <a:latin typeface="楷体" panose="02010609060101010101" pitchFamily="49" charset="-122"/>
                <a:ea typeface="楷体" panose="02010609060101010101" pitchFamily="49" charset="-122"/>
              </a:rPr>
              <a:t>》([2011]</a:t>
            </a:r>
            <a:r>
              <a:rPr lang="zh-CN" altLang="en-US" sz="2000" dirty="0">
                <a:latin typeface="楷体" panose="02010609060101010101" pitchFamily="49" charset="-122"/>
                <a:ea typeface="楷体" panose="02010609060101010101" pitchFamily="49" charset="-122"/>
              </a:rPr>
              <a:t>驿行初字第</a:t>
            </a:r>
            <a:r>
              <a:rPr lang="en-US" altLang="zh-CN" sz="2000" dirty="0">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号</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1208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121859" name="内容占位符 2"/>
          <p:cNvSpPr>
            <a:spLocks noGrp="1"/>
          </p:cNvSpPr>
          <p:nvPr>
            <p:ph idx="1"/>
          </p:nvPr>
        </p:nvSpPr>
        <p:spPr>
          <a:xfrm>
            <a:off x="0" y="2143125"/>
            <a:ext cx="8929688" cy="3876675"/>
          </a:xfrm>
          <a:ln/>
        </p:spPr>
        <p:txBody>
          <a:bodyPr vert="horz" wrap="square" lIns="91440" tIns="45720" rIns="91440" bIns="45720" anchor="t" anchorCtr="0"/>
          <a:p>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）因行政补偿仅涉及补偿数额、方式等争议，所以，无论在行政补偿程序的哪个阶段，行政机关与当事人之间补偿和解应当是被鼓励、允许的</a:t>
            </a:r>
            <a:endParaRPr lang="en-US" altLang="zh-CN" sz="2000" b="1"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如在泸西县大沙地电站与泸西县人民政府不履行行政补偿义务及行政赔偿纠纷上诉案中，法院认为：</a:t>
            </a:r>
            <a:endParaRPr lang="zh-CN" altLang="en-US"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“经本院审查认为，本案上诉人泸西县大沙地电站与泸西县人民政府之间达成的协议是双方真实意思表示，且该协议内容并不违反法律、法规的禁止性规定，也不损害公共利益和他人合法权益。</a:t>
            </a:r>
            <a:r>
              <a:rPr lang="zh-CN" altLang="en-US" sz="2000" b="1" dirty="0">
                <a:solidFill>
                  <a:srgbClr val="FF0000"/>
                </a:solidFill>
                <a:latin typeface="楷体" panose="02010609060101010101" pitchFamily="49" charset="-122"/>
                <a:ea typeface="楷体" panose="02010609060101010101" pitchFamily="49" charset="-122"/>
              </a:rPr>
              <a:t>双方的的行政争议已经协议解决，并已在签定协议时履行了部分内容，本案行政争议处理应以双方于</a:t>
            </a:r>
            <a:r>
              <a:rPr lang="en-US" altLang="zh-CN" sz="2000" b="1" dirty="0">
                <a:solidFill>
                  <a:srgbClr val="FF0000"/>
                </a:solidFill>
                <a:latin typeface="楷体" panose="02010609060101010101" pitchFamily="49" charset="-122"/>
                <a:ea typeface="楷体" panose="02010609060101010101" pitchFamily="49" charset="-122"/>
              </a:rPr>
              <a:t>2009</a:t>
            </a:r>
            <a:r>
              <a:rPr lang="zh-CN" altLang="en-US" sz="2000" b="1" dirty="0">
                <a:solidFill>
                  <a:srgbClr val="FF0000"/>
                </a:solidFill>
                <a:latin typeface="楷体" panose="02010609060101010101" pitchFamily="49" charset="-122"/>
                <a:ea typeface="楷体" panose="02010609060101010101" pitchFamily="49" charset="-122"/>
              </a:rPr>
              <a:t>年</a:t>
            </a:r>
            <a:r>
              <a:rPr lang="en-US" altLang="zh-CN" sz="2000" b="1" dirty="0">
                <a:solidFill>
                  <a:srgbClr val="FF0000"/>
                </a:solidFill>
                <a:latin typeface="楷体" panose="02010609060101010101" pitchFamily="49" charset="-122"/>
                <a:ea typeface="楷体" panose="02010609060101010101" pitchFamily="49" charset="-122"/>
              </a:rPr>
              <a:t>3</a:t>
            </a:r>
            <a:r>
              <a:rPr lang="zh-CN" altLang="en-US" sz="2000" b="1" dirty="0">
                <a:solidFill>
                  <a:srgbClr val="FF0000"/>
                </a:solidFill>
                <a:latin typeface="楷体" panose="02010609060101010101" pitchFamily="49" charset="-122"/>
                <a:ea typeface="楷体" panose="02010609060101010101" pitchFamily="49" charset="-122"/>
              </a:rPr>
              <a:t>月</a:t>
            </a:r>
            <a:r>
              <a:rPr lang="en-US" altLang="zh-CN" sz="2000" b="1" dirty="0">
                <a:solidFill>
                  <a:srgbClr val="FF0000"/>
                </a:solidFill>
                <a:latin typeface="楷体" panose="02010609060101010101" pitchFamily="49" charset="-122"/>
                <a:ea typeface="楷体" panose="02010609060101010101" pitchFamily="49" charset="-122"/>
              </a:rPr>
              <a:t>3</a:t>
            </a:r>
            <a:r>
              <a:rPr lang="zh-CN" altLang="en-US" sz="2000" b="1" dirty="0">
                <a:solidFill>
                  <a:srgbClr val="FF0000"/>
                </a:solidFill>
                <a:latin typeface="楷体" panose="02010609060101010101" pitchFamily="49" charset="-122"/>
                <a:ea typeface="楷体" panose="02010609060101010101" pitchFamily="49" charset="-122"/>
              </a:rPr>
              <a:t>日所签定的</a:t>
            </a:r>
            <a:r>
              <a:rPr lang="en-US" altLang="zh-CN" sz="2000" b="1" dirty="0">
                <a:solidFill>
                  <a:srgbClr val="FF0000"/>
                </a:solidFill>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和解协议</a:t>
            </a:r>
            <a:r>
              <a:rPr lang="en-US" altLang="zh-CN" sz="2000" b="1" dirty="0">
                <a:solidFill>
                  <a:srgbClr val="FF0000"/>
                </a:solidFill>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内容为准</a:t>
            </a:r>
            <a:r>
              <a:rPr lang="zh-CN" altLang="en-US" sz="2000" dirty="0">
                <a:latin typeface="楷体" panose="02010609060101010101" pitchFamily="49" charset="-122"/>
                <a:ea typeface="楷体" panose="02010609060101010101" pitchFamily="49" charset="-122"/>
              </a:rPr>
              <a:t>。一审判决不再执行。”云南省高级人民法院</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行政裁定书</a:t>
            </a:r>
            <a:r>
              <a:rPr lang="en-US" altLang="zh-CN" sz="2000" dirty="0">
                <a:latin typeface="楷体" panose="02010609060101010101" pitchFamily="49" charset="-122"/>
                <a:ea typeface="楷体" panose="02010609060101010101" pitchFamily="49" charset="-122"/>
              </a:rPr>
              <a:t>》([2009]</a:t>
            </a:r>
            <a:r>
              <a:rPr lang="zh-CN" altLang="en-US" sz="2000" dirty="0">
                <a:latin typeface="楷体" panose="02010609060101010101" pitchFamily="49" charset="-122"/>
                <a:ea typeface="楷体" panose="02010609060101010101" pitchFamily="49" charset="-122"/>
              </a:rPr>
              <a:t>云高行终字第</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号</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本案中，法院经审查认可了二审程序中双方的</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和解协议</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，并认为一审判决可以不再执行。关于行政补偿和解的某些规则，如真实意思表示、协议内容合法等，如同本案中法院在裁判中所说，双方当事人必须遵守。</a:t>
            </a:r>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1218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122883" name="内容占位符 2"/>
          <p:cNvSpPr>
            <a:spLocks noGrp="1"/>
          </p:cNvSpPr>
          <p:nvPr>
            <p:ph idx="1"/>
          </p:nvPr>
        </p:nvSpPr>
        <p:spPr>
          <a:xfrm>
            <a:off x="0" y="2000250"/>
            <a:ext cx="8929688" cy="4019550"/>
          </a:xfrm>
          <a:ln/>
        </p:spPr>
        <p:txBody>
          <a:bodyPr vert="horz" wrap="square" lIns="91440" tIns="45720" rIns="91440" bIns="45720" anchor="t" anchorCtr="0"/>
          <a:p>
            <a:r>
              <a:rPr lang="zh-CN" altLang="en-US" sz="18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二）相关问题</a:t>
            </a:r>
            <a:endParaRPr lang="en-US" altLang="zh-CN" sz="1800" b="1" dirty="0">
              <a:latin typeface="楷体" panose="02010609060101010101" pitchFamily="49" charset="-122"/>
              <a:ea typeface="楷体" panose="02010609060101010101" pitchFamily="49" charset="-122"/>
            </a:endParaRPr>
          </a:p>
          <a:p>
            <a:r>
              <a:rPr lang="zh-CN" altLang="en-US" sz="1800" b="1" dirty="0">
                <a:latin typeface="楷体" panose="02010609060101010101" pitchFamily="49" charset="-122"/>
                <a:ea typeface="楷体" panose="02010609060101010101" pitchFamily="49" charset="-122"/>
              </a:rPr>
              <a:t>（</a:t>
            </a:r>
            <a:r>
              <a:rPr lang="en-US" altLang="zh-CN" sz="1800" b="1" dirty="0">
                <a:latin typeface="楷体" panose="02010609060101010101" pitchFamily="49" charset="-122"/>
                <a:ea typeface="楷体" panose="02010609060101010101" pitchFamily="49" charset="-122"/>
              </a:rPr>
              <a:t>1</a:t>
            </a:r>
            <a:r>
              <a:rPr lang="zh-CN" altLang="en-US" sz="1800" b="1" dirty="0">
                <a:latin typeface="楷体" panose="02010609060101010101" pitchFamily="49" charset="-122"/>
                <a:ea typeface="楷体" panose="02010609060101010101" pitchFamily="49" charset="-122"/>
              </a:rPr>
              <a:t>）特定人受益的返还</a:t>
            </a:r>
            <a:r>
              <a:rPr lang="zh-CN" altLang="en-US" sz="1800" dirty="0">
                <a:latin typeface="楷体" panose="02010609060101010101" pitchFamily="49" charset="-122"/>
                <a:ea typeface="楷体" panose="02010609060101010101" pitchFamily="49" charset="-122"/>
              </a:rPr>
              <a:t>。因公共财政投入而创造的利益，特定人获得了明显高于其他一般人的受益，他应当返还部分受益。如行政机关开发公共设施，建设城市地铁、修建城市马路等，使某一特定企业进出的通道变得十分便捷，该企业应该承担部分建设经费。当然，这一问题因尚未在制定法中加以规范，目前没有可操作性。</a:t>
            </a:r>
            <a:endParaRPr lang="en-US" altLang="zh-CN" sz="1800" dirty="0">
              <a:latin typeface="楷体" panose="02010609060101010101" pitchFamily="49" charset="-122"/>
              <a:ea typeface="楷体" panose="02010609060101010101" pitchFamily="49" charset="-122"/>
            </a:endParaRPr>
          </a:p>
          <a:p>
            <a:r>
              <a:rPr lang="zh-CN" altLang="en-US" sz="1800" b="1" dirty="0">
                <a:latin typeface="楷体" panose="02010609060101010101" pitchFamily="49" charset="-122"/>
                <a:ea typeface="楷体" panose="02010609060101010101" pitchFamily="49" charset="-122"/>
              </a:rPr>
              <a:t>（</a:t>
            </a:r>
            <a:r>
              <a:rPr lang="en-US" altLang="zh-CN" sz="1800" b="1" dirty="0">
                <a:latin typeface="楷体" panose="02010609060101010101" pitchFamily="49" charset="-122"/>
                <a:ea typeface="楷体" panose="02010609060101010101" pitchFamily="49" charset="-122"/>
              </a:rPr>
              <a:t>2</a:t>
            </a:r>
            <a:r>
              <a:rPr lang="zh-CN" altLang="en-US" sz="1800" b="1" dirty="0">
                <a:latin typeface="楷体" panose="02010609060101010101" pitchFamily="49" charset="-122"/>
                <a:ea typeface="楷体" panose="02010609060101010101" pitchFamily="49" charset="-122"/>
              </a:rPr>
              <a:t>）准征收</a:t>
            </a:r>
            <a:r>
              <a:rPr lang="zh-CN" altLang="en-US" sz="1800" dirty="0">
                <a:latin typeface="楷体" panose="02010609060101010101" pitchFamily="49" charset="-122"/>
                <a:ea typeface="楷体" panose="02010609060101010101" pitchFamily="49" charset="-122"/>
              </a:rPr>
              <a:t>。即因行政机关合法行政行为导致行政相对人的财产使用权在客观上受限制或者财产价值贬损。如政府决定修建城市高架道路，使特定人的三楼房屋变成了“一楼”，进而使该房屋在进入市场交易时价值大受贬损。又如，因祖传私房被政府确定为“历史建筑”，该私房交易受到限制。</a:t>
            </a:r>
            <a:endParaRPr lang="en-US" altLang="zh-CN" sz="1800" dirty="0">
              <a:latin typeface="楷体" panose="02010609060101010101" pitchFamily="49" charset="-122"/>
              <a:ea typeface="楷体" panose="02010609060101010101" pitchFamily="49" charset="-122"/>
            </a:endParaRPr>
          </a:p>
          <a:p>
            <a:r>
              <a:rPr lang="zh-CN" altLang="en-US" sz="1800" b="1" dirty="0">
                <a:latin typeface="楷体" panose="02010609060101010101" pitchFamily="49" charset="-122"/>
                <a:ea typeface="楷体" panose="02010609060101010101" pitchFamily="49" charset="-122"/>
              </a:rPr>
              <a:t>（</a:t>
            </a:r>
            <a:r>
              <a:rPr lang="en-US" altLang="zh-CN" sz="1800" b="1" dirty="0">
                <a:latin typeface="楷体" panose="02010609060101010101" pitchFamily="49" charset="-122"/>
                <a:ea typeface="楷体" panose="02010609060101010101" pitchFamily="49" charset="-122"/>
              </a:rPr>
              <a:t>3</a:t>
            </a:r>
            <a:r>
              <a:rPr lang="zh-CN" altLang="en-US" sz="1800" b="1" dirty="0">
                <a:latin typeface="楷体" panose="02010609060101010101" pitchFamily="49" charset="-122"/>
                <a:ea typeface="楷体" panose="02010609060101010101" pitchFamily="49" charset="-122"/>
              </a:rPr>
              <a:t>）“利益反哺”</a:t>
            </a:r>
            <a:r>
              <a:rPr lang="zh-CN" altLang="en-US" sz="1800" dirty="0">
                <a:latin typeface="楷体" panose="02010609060101010101" pitchFamily="49" charset="-122"/>
                <a:ea typeface="楷体" panose="02010609060101010101" pitchFamily="49" charset="-122"/>
              </a:rPr>
              <a:t>。它是行政补偿的一种延续补偿。如对因修建水库的移民不作“一次性购买”式的补偿，只要水库存在并运行，对移民的补偿应当一直延续下去。另外，为保护下游水源而对上游的行政相对人山林、土地使用权利用作出限制的，政府应当从下游受益方收取部分利益，“反哺”补偿上游行政相对人的损失。“利益反哺”补偿机制有助于社会的永续发展。</a:t>
            </a:r>
            <a:endParaRPr lang="zh-CN" altLang="en-US" sz="1800" dirty="0">
              <a:latin typeface="楷体" panose="02010609060101010101" pitchFamily="49" charset="-122"/>
              <a:ea typeface="楷体" panose="02010609060101010101" pitchFamily="49" charset="-122"/>
            </a:endParaRPr>
          </a:p>
          <a:p>
            <a:endParaRPr lang="zh-CN" altLang="en-US" sz="1800" dirty="0">
              <a:latin typeface="楷体" panose="02010609060101010101" pitchFamily="49" charset="-122"/>
              <a:ea typeface="楷体" panose="02010609060101010101" pitchFamily="49" charset="-122"/>
            </a:endParaRPr>
          </a:p>
        </p:txBody>
      </p:sp>
      <p:sp>
        <p:nvSpPr>
          <p:cNvPr id="1228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21507" name="内容占位符 2"/>
          <p:cNvSpPr>
            <a:spLocks noGrp="1"/>
          </p:cNvSpPr>
          <p:nvPr>
            <p:ph idx="1"/>
          </p:nvPr>
        </p:nvSpPr>
        <p:spPr>
          <a:xfrm>
            <a:off x="0" y="2071688"/>
            <a:ext cx="9144000" cy="3948112"/>
          </a:xfrm>
          <a:ln/>
        </p:spPr>
        <p:txBody>
          <a:bodyPr vert="horz" wrap="square" lIns="91440" tIns="45720" rIns="91440" bIns="45720" anchor="t" anchorCtr="0"/>
          <a:p>
            <a:r>
              <a:rPr lang="en-US" altLang="zh-CN" sz="2400" dirty="0">
                <a:latin typeface="华文楷体" pitchFamily="2" charset="-122"/>
                <a:ea typeface="华文楷体" pitchFamily="2" charset="-122"/>
              </a:rPr>
              <a:t>4.</a:t>
            </a:r>
            <a:r>
              <a:rPr lang="zh-CN" altLang="en-US" sz="2400" dirty="0">
                <a:latin typeface="华文楷体" pitchFamily="2" charset="-122"/>
                <a:ea typeface="华文楷体" pitchFamily="2" charset="-122"/>
              </a:rPr>
              <a:t>行政赔偿责任的最终责任主体是国家，不是行政机关或者公务员。</a:t>
            </a:r>
            <a:endParaRPr lang="en-US" altLang="zh-CN" sz="2400" dirty="0">
              <a:latin typeface="华文楷体" pitchFamily="2" charset="-122"/>
              <a:ea typeface="华文楷体" pitchFamily="2" charset="-122"/>
            </a:endParaRPr>
          </a:p>
          <a:p>
            <a:r>
              <a:rPr lang="zh-CN" altLang="en-US" sz="1800" dirty="0">
                <a:latin typeface="华文楷体" pitchFamily="2" charset="-122"/>
                <a:ea typeface="华文楷体" pitchFamily="2" charset="-122"/>
              </a:rPr>
              <a:t>世界范围内，国家赔偿的确立比民主法治的理念和原则更晚确立，因为两种理念</a:t>
            </a:r>
            <a:r>
              <a:rPr lang="en-US" altLang="zh-CN" sz="1800" dirty="0">
                <a:latin typeface="华文楷体" pitchFamily="2" charset="-122"/>
                <a:ea typeface="华文楷体" pitchFamily="2" charset="-122"/>
              </a:rPr>
              <a:t>a</a:t>
            </a:r>
            <a:r>
              <a:rPr lang="zh-CN" altLang="en-US" sz="1800" dirty="0">
                <a:latin typeface="华文楷体" pitchFamily="2" charset="-122"/>
                <a:ea typeface="华文楷体" pitchFamily="2" charset="-122"/>
              </a:rPr>
              <a:t>国家不可能授权公务员违法行使职权，“国王不能为非”，国王不可能做错事情而非不应该，公务员违法造成侵害由自己承担责任而非国家；</a:t>
            </a:r>
            <a:r>
              <a:rPr lang="en-US" altLang="zh-CN" sz="1800" dirty="0">
                <a:latin typeface="华文楷体" pitchFamily="2" charset="-122"/>
                <a:ea typeface="华文楷体" pitchFamily="2" charset="-122"/>
              </a:rPr>
              <a:t>b</a:t>
            </a:r>
            <a:r>
              <a:rPr lang="zh-CN" altLang="en-US" sz="1800" dirty="0">
                <a:latin typeface="华文楷体" pitchFamily="2" charset="-122"/>
                <a:ea typeface="华文楷体" pitchFamily="2" charset="-122"/>
              </a:rPr>
              <a:t>国家是主权的象征，不可能要求主权者承担赔偿责任</a:t>
            </a:r>
            <a:endParaRPr lang="en-US" altLang="zh-CN" sz="1800" dirty="0">
              <a:latin typeface="华文楷体" pitchFamily="2" charset="-122"/>
              <a:ea typeface="华文楷体" pitchFamily="2" charset="-122"/>
            </a:endParaRPr>
          </a:p>
          <a:p>
            <a:r>
              <a:rPr lang="zh-CN" altLang="en-US" sz="2400" dirty="0">
                <a:latin typeface="华文楷体" pitchFamily="2" charset="-122"/>
                <a:ea typeface="华文楷体" pitchFamily="2" charset="-122"/>
              </a:rPr>
              <a:t>学术争论：国家赔偿是代位责任还是自己责任</a:t>
            </a:r>
            <a:endParaRPr lang="zh-CN" altLang="en-US" sz="2400" dirty="0">
              <a:latin typeface="华文楷体" pitchFamily="2" charset="-122"/>
              <a:ea typeface="华文楷体" pitchFamily="2" charset="-122"/>
            </a:endParaRPr>
          </a:p>
          <a:p>
            <a:r>
              <a:rPr lang="zh-CN" altLang="en-US" sz="2200" dirty="0">
                <a:latin typeface="华文楷体" pitchFamily="2" charset="-122"/>
                <a:ea typeface="华文楷体" pitchFamily="2" charset="-122"/>
              </a:rPr>
              <a:t>早</a:t>
            </a:r>
            <a:r>
              <a:rPr lang="zh-CN" altLang="en-US" sz="2000" dirty="0">
                <a:latin typeface="华文楷体" pitchFamily="2" charset="-122"/>
                <a:ea typeface="华文楷体" pitchFamily="2" charset="-122"/>
              </a:rPr>
              <a:t>代位责任说的主张是：公务人员应为其侵权行为承担个人赔偿责任；只是，考虑公务人员财力有限而出于充分保护受害人的需要，以及考虑公务人员因畏惧赔偿而可能导致的对公务效率之损害，国家才替代公务人员负起赔偿责任；也正鉴于此，国家承担赔偿责任，并不排除公务人员个人在法定情形下对公务侵权的受害人直接赔偿的逻辑可能性。而依据自己责任说，公务人员的职务侵权行为就是国家侵权，其法律后果皆由国家承担，国家对受害人负责，公务人员不直接向受害人赔偿。</a:t>
            </a:r>
            <a:endParaRPr lang="zh-CN" altLang="en-US" sz="2200" dirty="0">
              <a:latin typeface="华文楷体" pitchFamily="2" charset="-122"/>
              <a:ea typeface="华文楷体" pitchFamily="2" charset="-122"/>
            </a:endParaRPr>
          </a:p>
        </p:txBody>
      </p:sp>
      <p:sp>
        <p:nvSpPr>
          <p:cNvPr id="215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23555" name="内容占位符 2"/>
          <p:cNvSpPr>
            <a:spLocks noGrp="1"/>
          </p:cNvSpPr>
          <p:nvPr>
            <p:ph idx="1"/>
          </p:nvPr>
        </p:nvSpPr>
        <p:spPr>
          <a:xfrm>
            <a:off x="785813" y="2357438"/>
            <a:ext cx="7351712" cy="1071562"/>
          </a:xfrm>
          <a:ln/>
        </p:spPr>
        <p:txBody>
          <a:bodyPr vert="horz" wrap="square" lIns="91440" tIns="45720" rIns="91440" bIns="45720" anchor="t" anchorCtr="0"/>
          <a:p>
            <a:r>
              <a:rPr lang="en-US" altLang="zh-CN" sz="2400" dirty="0">
                <a:latin typeface="华文楷体" pitchFamily="2" charset="-122"/>
                <a:ea typeface="华文楷体" pitchFamily="2" charset="-122"/>
              </a:rPr>
              <a:t>5.</a:t>
            </a:r>
            <a:r>
              <a:rPr lang="zh-CN" altLang="en-US" sz="2400" dirty="0">
                <a:latin typeface="华文楷体" pitchFamily="2" charset="-122"/>
                <a:ea typeface="华文楷体" pitchFamily="2" charset="-122"/>
              </a:rPr>
              <a:t>行政赔偿是国家对受到行政侵权行为侵害的行政相对人给予救济的行政救济制度。</a:t>
            </a:r>
            <a:endParaRPr lang="zh-CN" altLang="en-US" sz="2400" dirty="0">
              <a:latin typeface="华文楷体" pitchFamily="2" charset="-122"/>
              <a:ea typeface="华文楷体" pitchFamily="2" charset="-122"/>
            </a:endParaRPr>
          </a:p>
          <a:p>
            <a:endParaRPr lang="zh-CN" altLang="en-US" sz="2400" dirty="0">
              <a:ea typeface="宋体" panose="02010600030101010101" pitchFamily="2" charset="-122"/>
            </a:endParaRPr>
          </a:p>
        </p:txBody>
      </p:sp>
      <p:sp>
        <p:nvSpPr>
          <p:cNvPr id="235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pic>
        <p:nvPicPr>
          <p:cNvPr id="23557" name="Picture 3" descr="C:\Users\lenovo\Desktop\QQ截图20161211204902.png"/>
          <p:cNvPicPr>
            <a:picLocks noChangeAspect="1"/>
          </p:cNvPicPr>
          <p:nvPr/>
        </p:nvPicPr>
        <p:blipFill>
          <a:blip r:embed="rId1"/>
          <a:stretch>
            <a:fillRect/>
          </a:stretch>
        </p:blipFill>
        <p:spPr>
          <a:xfrm>
            <a:off x="1214438" y="3214688"/>
            <a:ext cx="6592887" cy="335915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24579" name="内容占位符 2"/>
          <p:cNvSpPr>
            <a:spLocks noGrp="1"/>
          </p:cNvSpPr>
          <p:nvPr>
            <p:ph idx="1"/>
          </p:nvPr>
        </p:nvSpPr>
        <p:spPr>
          <a:xfrm>
            <a:off x="863600" y="2357438"/>
            <a:ext cx="7351713" cy="3662362"/>
          </a:xfrm>
          <a:ln/>
        </p:spPr>
        <p:txBody>
          <a:bodyPr vert="horz" wrap="square" lIns="91440" tIns="45720" rIns="91440" bIns="45720" anchor="t" anchorCtr="0"/>
          <a:p>
            <a:r>
              <a:rPr lang="zh-CN" altLang="en-US" sz="2400" b="1" dirty="0">
                <a:latin typeface="华文楷体" pitchFamily="2" charset="-122"/>
                <a:ea typeface="华文楷体" pitchFamily="2" charset="-122"/>
              </a:rPr>
              <a:t>二、行政赔偿诉讼的概念</a:t>
            </a:r>
            <a:endParaRPr lang="en-US" altLang="zh-CN" sz="2400" b="1" dirty="0">
              <a:latin typeface="华文楷体" pitchFamily="2" charset="-122"/>
              <a:ea typeface="华文楷体" pitchFamily="2" charset="-122"/>
            </a:endParaRPr>
          </a:p>
          <a:p>
            <a:r>
              <a:rPr lang="zh-CN" altLang="en-US" sz="2400" dirty="0">
                <a:latin typeface="华文楷体" pitchFamily="2" charset="-122"/>
                <a:ea typeface="华文楷体" pitchFamily="2" charset="-122"/>
              </a:rPr>
              <a:t>行政赔偿诉讼是行政诉讼的一种特殊形式，是行政相对人向人民法院对具体行政行为的合法性提起异议的同时，请求人民法院判决行政主体赔偿具体行政行为违法侵犯其合法权益给其造成的损失；或者是在行政主体行使职权行为不法造成相对人合法权益被侵害的事实被确认后，行政相对人向行政主体请求赔偿，被行政主体拒绝，或与行政主体就赔偿方式、数额等达不成协议，而向法院起诉，请求法院作出赔偿判决的诉讼。</a:t>
            </a:r>
            <a:endParaRPr lang="zh-CN" altLang="en-US" sz="2400" dirty="0">
              <a:latin typeface="华文楷体" pitchFamily="2" charset="-122"/>
              <a:ea typeface="华文楷体" pitchFamily="2" charset="-122"/>
            </a:endParaRPr>
          </a:p>
          <a:p>
            <a:endParaRPr lang="zh-CN" altLang="en-US" sz="2400" dirty="0">
              <a:latin typeface="华文楷体" pitchFamily="2" charset="-122"/>
              <a:ea typeface="华文楷体" pitchFamily="2" charset="-122"/>
            </a:endParaRPr>
          </a:p>
        </p:txBody>
      </p:sp>
      <p:sp>
        <p:nvSpPr>
          <p:cNvPr id="245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31747" name="内容占位符 2"/>
          <p:cNvSpPr>
            <a:spLocks noGrp="1"/>
          </p:cNvSpPr>
          <p:nvPr>
            <p:ph idx="1"/>
          </p:nvPr>
        </p:nvSpPr>
        <p:spPr>
          <a:ln/>
        </p:spPr>
        <p:txBody>
          <a:bodyPr vert="horz" wrap="square" lIns="91440" tIns="45720" rIns="91440" bIns="45720" anchor="t" anchorCtr="0"/>
          <a:p>
            <a:r>
              <a:rPr lang="zh-CN" altLang="en-US" sz="2400" b="1" dirty="0">
                <a:latin typeface="华文楷体" pitchFamily="2" charset="-122"/>
                <a:ea typeface="华文楷体" pitchFamily="2" charset="-122"/>
              </a:rPr>
              <a:t>三、国家赔偿归责原则</a:t>
            </a:r>
            <a:endParaRPr lang="en-US" altLang="zh-CN" sz="2400" b="1" dirty="0">
              <a:latin typeface="华文楷体" pitchFamily="2" charset="-122"/>
              <a:ea typeface="华文楷体" pitchFamily="2" charset="-122"/>
            </a:endParaRPr>
          </a:p>
          <a:p>
            <a:r>
              <a:rPr lang="zh-CN" altLang="en-US" sz="2400" dirty="0">
                <a:latin typeface="华文楷体" pitchFamily="2" charset="-122"/>
                <a:ea typeface="华文楷体" pitchFamily="2" charset="-122"/>
              </a:rPr>
              <a:t>国家赔偿的归责原则，是指在法律上确定国家承担赔偿责任所依据的某种标准，国家只对符合此种标准的行为承担赔偿责任。当相对人某种权益受到侵害后，国家是否赔偿，赔偿以什么为依据，是以行为人的过错为依据，还是以已发生的损害结果为依据，抑或以行为的违法为依据，这就是所谓的归责原则问题。</a:t>
            </a:r>
            <a:endParaRPr lang="en-US" altLang="zh-CN" sz="2400" dirty="0">
              <a:latin typeface="华文楷体" pitchFamily="2" charset="-122"/>
              <a:ea typeface="华文楷体" pitchFamily="2" charset="-122"/>
            </a:endParaRPr>
          </a:p>
        </p:txBody>
      </p:sp>
      <p:sp>
        <p:nvSpPr>
          <p:cNvPr id="3174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p:nvPr>
        </p:nvSpPr>
        <p:spPr>
          <a:xfrm>
            <a:off x="865188" y="927100"/>
            <a:ext cx="6345237" cy="709613"/>
          </a:xfrm>
          <a:ln/>
        </p:spPr>
        <p:txBody>
          <a:bodyPr vert="horz" wrap="square" lIns="91440" tIns="45720" rIns="91440" bIns="45720" anchor="ctr" anchorCtr="0"/>
          <a:p>
            <a:pPr defTabSz="457200"/>
            <a:endParaRPr lang="zh-CN" altLang="en-US" kern="1200" dirty="0">
              <a:latin typeface="+mj-lt"/>
              <a:ea typeface="宋体" panose="02010600030101010101" pitchFamily="2" charset="-122"/>
              <a:cs typeface="+mj-cs"/>
            </a:endParaRPr>
          </a:p>
        </p:txBody>
      </p:sp>
      <p:sp>
        <p:nvSpPr>
          <p:cNvPr id="32771" name="内容占位符 2"/>
          <p:cNvSpPr>
            <a:spLocks noGrp="1"/>
          </p:cNvSpPr>
          <p:nvPr>
            <p:ph idx="1"/>
          </p:nvPr>
        </p:nvSpPr>
        <p:spPr>
          <a:xfrm>
            <a:off x="571500" y="2428875"/>
            <a:ext cx="7715250" cy="3590925"/>
          </a:xfrm>
          <a:ln/>
        </p:spPr>
        <p:txBody>
          <a:bodyPr vert="horz" wrap="square" lIns="91440" tIns="45720" rIns="91440" bIns="45720" anchor="t" anchorCtr="0"/>
          <a:p>
            <a:r>
              <a:rPr lang="zh-CN" altLang="en-US" dirty="0">
                <a:latin typeface="华文楷体" pitchFamily="2" charset="-122"/>
                <a:ea typeface="华文楷体" pitchFamily="2" charset="-122"/>
              </a:rPr>
              <a:t>代表性的归责原则有：</a:t>
            </a:r>
            <a:endParaRPr lang="en-US" altLang="zh-CN" dirty="0">
              <a:latin typeface="华文楷体" pitchFamily="2" charset="-122"/>
              <a:ea typeface="华文楷体" pitchFamily="2" charset="-122"/>
            </a:endParaRPr>
          </a:p>
          <a:p>
            <a:r>
              <a:rPr lang="en-US" altLang="zh-CN" dirty="0">
                <a:latin typeface="华文楷体" pitchFamily="2" charset="-122"/>
                <a:ea typeface="华文楷体" pitchFamily="2" charset="-122"/>
              </a:rPr>
              <a:t>1</a:t>
            </a:r>
            <a:r>
              <a:rPr lang="zh-CN" altLang="en-US" dirty="0">
                <a:latin typeface="华文楷体" pitchFamily="2" charset="-122"/>
                <a:ea typeface="华文楷体" pitchFamily="2" charset="-122"/>
              </a:rPr>
              <a:t>、过错归责原则</a:t>
            </a:r>
            <a:endParaRPr lang="en-US" altLang="zh-CN" dirty="0">
              <a:latin typeface="华文楷体" pitchFamily="2" charset="-122"/>
              <a:ea typeface="华文楷体" pitchFamily="2" charset="-122"/>
            </a:endParaRPr>
          </a:p>
          <a:p>
            <a:r>
              <a:rPr lang="en-US" altLang="zh-CN" dirty="0">
                <a:latin typeface="华文楷体" pitchFamily="2" charset="-122"/>
                <a:ea typeface="华文楷体" pitchFamily="2" charset="-122"/>
              </a:rPr>
              <a:t>2</a:t>
            </a:r>
            <a:r>
              <a:rPr lang="zh-CN" altLang="en-US" dirty="0">
                <a:latin typeface="华文楷体" pitchFamily="2" charset="-122"/>
                <a:ea typeface="华文楷体" pitchFamily="2" charset="-122"/>
              </a:rPr>
              <a:t>、无过错归责原则（危险责任归责）</a:t>
            </a:r>
            <a:endParaRPr lang="en-US" altLang="zh-CN" dirty="0">
              <a:latin typeface="华文楷体" pitchFamily="2" charset="-122"/>
              <a:ea typeface="华文楷体" pitchFamily="2" charset="-122"/>
            </a:endParaRPr>
          </a:p>
          <a:p>
            <a:r>
              <a:rPr lang="en-US" altLang="zh-CN" dirty="0">
                <a:latin typeface="华文楷体" pitchFamily="2" charset="-122"/>
                <a:ea typeface="华文楷体" pitchFamily="2" charset="-122"/>
              </a:rPr>
              <a:t>3</a:t>
            </a:r>
            <a:r>
              <a:rPr lang="zh-CN" altLang="en-US" dirty="0">
                <a:latin typeface="华文楷体" pitchFamily="2" charset="-122"/>
                <a:ea typeface="华文楷体" pitchFamily="2" charset="-122"/>
              </a:rPr>
              <a:t>、违法归责原则（</a:t>
            </a:r>
            <a:r>
              <a:rPr lang="en-US" altLang="zh-CN" dirty="0">
                <a:latin typeface="华文楷体" pitchFamily="2" charset="-122"/>
                <a:ea typeface="华文楷体" pitchFamily="2" charset="-122"/>
              </a:rPr>
              <a:t>1994</a:t>
            </a:r>
            <a:r>
              <a:rPr lang="zh-CN" altLang="en-US" dirty="0">
                <a:latin typeface="华文楷体" pitchFamily="2" charset="-122"/>
                <a:ea typeface="华文楷体" pitchFamily="2" charset="-122"/>
              </a:rPr>
              <a:t>年国家赔偿法）</a:t>
            </a:r>
            <a:endParaRPr lang="zh-CN" altLang="en-US" dirty="0">
              <a:latin typeface="华文楷体" pitchFamily="2" charset="-122"/>
              <a:ea typeface="华文楷体" pitchFamily="2" charset="-122"/>
            </a:endParaRPr>
          </a:p>
        </p:txBody>
      </p:sp>
      <p:sp>
        <p:nvSpPr>
          <p:cNvPr id="327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 altLang="zh-CN" sz="2800" dirty="0">
                <a:solidFill>
                  <a:schemeClr val="bg1"/>
                </a:solidFill>
                <a:latin typeface="Century Gothic" pitchFamily="34" charset="0"/>
              </a:rPr>
            </a:fld>
            <a:endParaRPr lang="" altLang="zh-CN" sz="2800" dirty="0">
              <a:solidFill>
                <a:schemeClr val="bg1"/>
              </a:solidFill>
              <a:latin typeface="Century Gothic"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0</TotalTime>
  <Words>8945</Words>
  <Application>WPS 演示</Application>
  <PresentationFormat>全屏显示(4:3)</PresentationFormat>
  <Paragraphs>354</Paragraphs>
  <Slides>48</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48</vt:i4>
      </vt:variant>
    </vt:vector>
  </HeadingPairs>
  <TitlesOfParts>
    <vt:vector size="62" baseType="lpstr">
      <vt:lpstr>Arial</vt:lpstr>
      <vt:lpstr>宋体</vt:lpstr>
      <vt:lpstr>Wingdings</vt:lpstr>
      <vt:lpstr>Century Gothic</vt:lpstr>
      <vt:lpstr>Wingdings 3</vt:lpstr>
      <vt:lpstr>Symbol</vt:lpstr>
      <vt:lpstr>Calibri</vt:lpstr>
      <vt:lpstr>+mn-ea</vt:lpstr>
      <vt:lpstr>ksdb</vt:lpstr>
      <vt:lpstr>楷体</vt:lpstr>
      <vt:lpstr>华文楷体</vt:lpstr>
      <vt:lpstr>微软雅黑</vt:lpstr>
      <vt:lpstr>Arial Unicode MS</vt:lpstr>
      <vt:lpstr>离子会议室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Nokia Siemens Networks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王瑞雪</cp:lastModifiedBy>
  <cp:revision>672</cp:revision>
  <dcterms:created xsi:type="dcterms:W3CDTF">2014-04-19T21:45:27Z</dcterms:created>
  <dcterms:modified xsi:type="dcterms:W3CDTF">2024-12-25T10:42:43Z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22121FEF21DF45D883270077F5CB274A_12</vt:lpwstr>
  </property>
</Properties>
</file>