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sldIdLst>
    <p:sldId id="256" r:id="rId2"/>
    <p:sldId id="311" r:id="rId3"/>
    <p:sldId id="313" r:id="rId4"/>
    <p:sldId id="320" r:id="rId5"/>
    <p:sldId id="349" r:id="rId6"/>
    <p:sldId id="321" r:id="rId7"/>
    <p:sldId id="351" r:id="rId8"/>
    <p:sldId id="323" r:id="rId9"/>
    <p:sldId id="324" r:id="rId10"/>
    <p:sldId id="355" r:id="rId11"/>
    <p:sldId id="327" r:id="rId12"/>
    <p:sldId id="328" r:id="rId13"/>
    <p:sldId id="331" r:id="rId14"/>
    <p:sldId id="335" r:id="rId15"/>
    <p:sldId id="357" r:id="rId16"/>
    <p:sldId id="356" r:id="rId17"/>
    <p:sldId id="334" r:id="rId18"/>
    <p:sldId id="332" r:id="rId19"/>
    <p:sldId id="336" r:id="rId20"/>
    <p:sldId id="337" r:id="rId21"/>
    <p:sldId id="358" r:id="rId22"/>
    <p:sldId id="338" r:id="rId23"/>
    <p:sldId id="339" r:id="rId24"/>
    <p:sldId id="340" r:id="rId25"/>
    <p:sldId id="341" r:id="rId26"/>
    <p:sldId id="369" r:id="rId27"/>
    <p:sldId id="296" r:id="rId28"/>
    <p:sldId id="297" r:id="rId29"/>
    <p:sldId id="298" r:id="rId30"/>
    <p:sldId id="284" r:id="rId31"/>
    <p:sldId id="305" r:id="rId32"/>
    <p:sldId id="306" r:id="rId33"/>
    <p:sldId id="299" r:id="rId34"/>
    <p:sldId id="307" r:id="rId35"/>
    <p:sldId id="289" r:id="rId36"/>
    <p:sldId id="300" r:id="rId37"/>
    <p:sldId id="301" r:id="rId38"/>
    <p:sldId id="302" r:id="rId39"/>
    <p:sldId id="293" r:id="rId40"/>
    <p:sldId id="370" r:id="rId41"/>
    <p:sldId id="342" r:id="rId42"/>
    <p:sldId id="343" r:id="rId43"/>
    <p:sldId id="344" r:id="rId44"/>
    <p:sldId id="345" r:id="rId45"/>
    <p:sldId id="359" r:id="rId46"/>
    <p:sldId id="360" r:id="rId47"/>
    <p:sldId id="361" r:id="rId48"/>
    <p:sldId id="362" r:id="rId49"/>
    <p:sldId id="363" r:id="rId50"/>
    <p:sldId id="364" r:id="rId51"/>
    <p:sldId id="365" r:id="rId52"/>
    <p:sldId id="366" r:id="rId53"/>
    <p:sldId id="367" r:id="rId54"/>
    <p:sldId id="371" r:id="rId55"/>
    <p:sldId id="348" r:id="rId56"/>
  </p:sldIdLst>
  <p:sldSz cx="9144000" cy="6858000" type="screen4x3"/>
  <p:notesSz cx="6858000" cy="9144000"/>
  <p:custDataLst>
    <p:tags r:id="rId5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90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16yu" initial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33" autoAdjust="0"/>
    <p:restoredTop sz="94660"/>
  </p:normalViewPr>
  <p:slideViewPr>
    <p:cSldViewPr showGuides="1">
      <p:cViewPr varScale="1">
        <p:scale>
          <a:sx n="67" d="100"/>
          <a:sy n="67" d="100"/>
        </p:scale>
        <p:origin x="58" y="336"/>
      </p:cViewPr>
      <p:guideLst>
        <p:guide orient="horz" pos="2160"/>
        <p:guide pos="290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5D7E25A-CE43-4177-BDA7-7933ED738D2E}" type="doc">
      <dgm:prSet loTypeId="urn:microsoft.com/office/officeart/2005/8/layout/vList3#1" loCatId="list" qsTypeId="urn:microsoft.com/office/officeart/2005/8/quickstyle/3d1#1" qsCatId="3D" csTypeId="urn:microsoft.com/office/officeart/2005/8/colors/colorful1#1" csCatId="colorful" phldr="1"/>
      <dgm:spPr/>
    </dgm:pt>
    <dgm:pt modelId="{22BE0DA6-BADD-41FC-BAE3-0F6D2DB72F7B}">
      <dgm:prSet phldrT="[文本]"/>
      <dgm:spPr/>
      <dgm:t>
        <a:bodyPr/>
        <a:lstStyle/>
        <a:p>
          <a:r>
            <a:rPr lang="zh-CN" altLang="zh-CN" b="1" dirty="0">
              <a:latin typeface="楷体" panose="02010609060101010101" pitchFamily="49" charset="-122"/>
              <a:ea typeface="楷体" panose="02010609060101010101" pitchFamily="49" charset="-122"/>
            </a:rPr>
            <a:t>行政行为因相对人采用不正当手段作出</a:t>
          </a:r>
          <a:endParaRPr lang="zh-CN" altLang="en-US" dirty="0"/>
        </a:p>
      </dgm:t>
    </dgm:pt>
    <dgm:pt modelId="{AF9A47C7-F0D2-4BF3-A3E8-CB7AC10FC9B6}" type="parTrans" cxnId="{E45910EF-8E49-47E6-83F3-9EDD11001D51}">
      <dgm:prSet/>
      <dgm:spPr/>
      <dgm:t>
        <a:bodyPr/>
        <a:lstStyle/>
        <a:p>
          <a:endParaRPr lang="zh-CN" altLang="en-US"/>
        </a:p>
      </dgm:t>
    </dgm:pt>
    <dgm:pt modelId="{9A87F912-BD20-4842-89D9-334376C8A916}" type="sibTrans" cxnId="{E45910EF-8E49-47E6-83F3-9EDD11001D51}">
      <dgm:prSet/>
      <dgm:spPr/>
      <dgm:t>
        <a:bodyPr/>
        <a:lstStyle/>
        <a:p>
          <a:endParaRPr lang="zh-CN" altLang="en-US"/>
        </a:p>
      </dgm:t>
    </dgm:pt>
    <dgm:pt modelId="{E7EAF19E-460B-4EDE-98C8-EAE713A3FB79}">
      <dgm:prSet phldrT="[文本]"/>
      <dgm:spPr/>
      <dgm:t>
        <a:bodyPr/>
        <a:lstStyle/>
        <a:p>
          <a:r>
            <a:rPr lang="zh-CN" altLang="zh-CN" b="1" dirty="0">
              <a:latin typeface="楷体" panose="02010609060101010101" pitchFamily="49" charset="-122"/>
              <a:ea typeface="楷体" panose="02010609060101010101" pitchFamily="49" charset="-122"/>
            </a:rPr>
            <a:t>行政行为显然错误</a:t>
          </a:r>
          <a:endParaRPr lang="zh-CN" altLang="en-US" dirty="0"/>
        </a:p>
      </dgm:t>
    </dgm:pt>
    <dgm:pt modelId="{57D4E7CD-57F5-4D9C-BE56-6928AFEEAFAF}" type="parTrans" cxnId="{20B3E857-40E4-425D-8EEE-55DDB38ECE3E}">
      <dgm:prSet/>
      <dgm:spPr/>
      <dgm:t>
        <a:bodyPr/>
        <a:lstStyle/>
        <a:p>
          <a:endParaRPr lang="zh-CN" altLang="en-US"/>
        </a:p>
      </dgm:t>
    </dgm:pt>
    <dgm:pt modelId="{C67C6A2B-CD2C-44F5-A136-FF4B32D4E0B0}" type="sibTrans" cxnId="{20B3E857-40E4-425D-8EEE-55DDB38ECE3E}">
      <dgm:prSet/>
      <dgm:spPr/>
      <dgm:t>
        <a:bodyPr/>
        <a:lstStyle/>
        <a:p>
          <a:endParaRPr lang="zh-CN" altLang="en-US"/>
        </a:p>
      </dgm:t>
    </dgm:pt>
    <dgm:pt modelId="{D24A29AC-ED69-4983-8BCD-0F32CB03844D}">
      <dgm:prSet phldrT="[文本]"/>
      <dgm:spPr/>
      <dgm:t>
        <a:bodyPr/>
        <a:lstStyle/>
        <a:p>
          <a:r>
            <a:rPr lang="zh-CN" altLang="zh-CN" b="1" dirty="0">
              <a:latin typeface="楷体" panose="02010609060101010101" pitchFamily="49" charset="-122"/>
              <a:ea typeface="楷体" panose="02010609060101010101" pitchFamily="49" charset="-122"/>
            </a:rPr>
            <a:t>行政机关预先保留变更权</a:t>
          </a:r>
          <a:endParaRPr lang="zh-CN" altLang="en-US" dirty="0"/>
        </a:p>
      </dgm:t>
    </dgm:pt>
    <dgm:pt modelId="{6D3C522D-C7E7-4CCC-8578-98B79432BAD6}" type="parTrans" cxnId="{82BA8D10-36A9-4933-82B7-DC73E0FE6559}">
      <dgm:prSet/>
      <dgm:spPr/>
      <dgm:t>
        <a:bodyPr/>
        <a:lstStyle/>
        <a:p>
          <a:endParaRPr lang="zh-CN" altLang="en-US"/>
        </a:p>
      </dgm:t>
    </dgm:pt>
    <dgm:pt modelId="{B3E74AF7-C3DE-47C6-AB82-B9EB122B4D8F}" type="sibTrans" cxnId="{82BA8D10-36A9-4933-82B7-DC73E0FE6559}">
      <dgm:prSet/>
      <dgm:spPr/>
      <dgm:t>
        <a:bodyPr/>
        <a:lstStyle/>
        <a:p>
          <a:endParaRPr lang="zh-CN" altLang="en-US"/>
        </a:p>
      </dgm:t>
    </dgm:pt>
    <dgm:pt modelId="{78CB227B-B73B-4FBC-A190-6624168D5F4B}">
      <dgm:prSet/>
      <dgm:spPr/>
      <dgm:t>
        <a:bodyPr/>
        <a:lstStyle/>
        <a:p>
          <a:r>
            <a:rPr lang="zh-CN" altLang="zh-CN" b="1" dirty="0">
              <a:latin typeface="楷体" panose="02010609060101010101" pitchFamily="49" charset="-122"/>
              <a:ea typeface="楷体" panose="02010609060101010101" pitchFamily="49" charset="-122"/>
            </a:rPr>
            <a:t>相对人对重要事项为不正确或者不完全的说明</a:t>
          </a:r>
          <a:endParaRPr lang="zh-CN" altLang="en-US" dirty="0"/>
        </a:p>
      </dgm:t>
    </dgm:pt>
    <dgm:pt modelId="{5743E2AF-D238-4DB1-ADDE-6BBB6C3A285C}" type="parTrans" cxnId="{A26A9792-B1CF-4499-B964-713AA5A66E9C}">
      <dgm:prSet/>
      <dgm:spPr/>
      <dgm:t>
        <a:bodyPr/>
        <a:lstStyle/>
        <a:p>
          <a:endParaRPr lang="zh-CN" altLang="en-US"/>
        </a:p>
      </dgm:t>
    </dgm:pt>
    <dgm:pt modelId="{06D18A41-5842-41DD-9033-0E844694E5D7}" type="sibTrans" cxnId="{A26A9792-B1CF-4499-B964-713AA5A66E9C}">
      <dgm:prSet/>
      <dgm:spPr/>
      <dgm:t>
        <a:bodyPr/>
        <a:lstStyle/>
        <a:p>
          <a:endParaRPr lang="zh-CN" altLang="en-US"/>
        </a:p>
      </dgm:t>
    </dgm:pt>
    <dgm:pt modelId="{3E6693CC-CB7F-4690-8CB7-AF0950F16BF5}">
      <dgm:prSet/>
      <dgm:spPr/>
      <dgm:t>
        <a:bodyPr/>
        <a:lstStyle/>
        <a:p>
          <a:r>
            <a:rPr lang="zh-CN" altLang="zh-CN" b="1" dirty="0">
              <a:latin typeface="楷体" panose="02010609060101010101" pitchFamily="49" charset="-122"/>
              <a:ea typeface="楷体" panose="02010609060101010101" pitchFamily="49" charset="-122"/>
            </a:rPr>
            <a:t>相对人</a:t>
          </a:r>
          <a:r>
            <a:rPr lang="zh-CN" altLang="en-US" b="1" dirty="0">
              <a:latin typeface="楷体" panose="02010609060101010101" pitchFamily="49" charset="-122"/>
              <a:ea typeface="楷体" panose="02010609060101010101" pitchFamily="49" charset="-122"/>
            </a:rPr>
            <a:t>明知</a:t>
          </a:r>
          <a:r>
            <a:rPr lang="zh-CN" altLang="zh-CN" b="1" dirty="0">
              <a:latin typeface="楷体" panose="02010609060101010101" pitchFamily="49" charset="-122"/>
              <a:ea typeface="楷体" panose="02010609060101010101" pitchFamily="49" charset="-122"/>
            </a:rPr>
            <a:t>行政行为违法，或者</a:t>
          </a:r>
          <a:r>
            <a:rPr lang="zh-CN" altLang="en-US" b="1" dirty="0">
              <a:latin typeface="楷体" panose="02010609060101010101" pitchFamily="49" charset="-122"/>
              <a:ea typeface="楷体" panose="02010609060101010101" pitchFamily="49" charset="-122"/>
            </a:rPr>
            <a:t>存在重大过失不知其违法</a:t>
          </a:r>
          <a:endParaRPr lang="zh-CN" altLang="en-US" dirty="0"/>
        </a:p>
      </dgm:t>
    </dgm:pt>
    <dgm:pt modelId="{B4D05AC8-24FE-4DE2-BEC7-C11B3223A512}" type="parTrans" cxnId="{EBD8C2B3-5B34-43EE-A13E-4B2A042D3CBD}">
      <dgm:prSet/>
      <dgm:spPr/>
      <dgm:t>
        <a:bodyPr/>
        <a:lstStyle/>
        <a:p>
          <a:endParaRPr lang="zh-CN" altLang="en-US"/>
        </a:p>
      </dgm:t>
    </dgm:pt>
    <dgm:pt modelId="{4B1B50D9-4283-4F3A-8581-FF654F1BDC23}" type="sibTrans" cxnId="{EBD8C2B3-5B34-43EE-A13E-4B2A042D3CBD}">
      <dgm:prSet/>
      <dgm:spPr/>
      <dgm:t>
        <a:bodyPr/>
        <a:lstStyle/>
        <a:p>
          <a:endParaRPr lang="zh-CN" altLang="en-US"/>
        </a:p>
      </dgm:t>
    </dgm:pt>
    <dgm:pt modelId="{E0E44C23-2320-4535-809F-A3795C740409}" type="pres">
      <dgm:prSet presAssocID="{E5D7E25A-CE43-4177-BDA7-7933ED738D2E}" presName="linearFlow" presStyleCnt="0">
        <dgm:presLayoutVars>
          <dgm:dir/>
          <dgm:resizeHandles val="exact"/>
        </dgm:presLayoutVars>
      </dgm:prSet>
      <dgm:spPr/>
    </dgm:pt>
    <dgm:pt modelId="{3700659D-9CE5-4517-87BD-979E4C68D1E4}" type="pres">
      <dgm:prSet presAssocID="{22BE0DA6-BADD-41FC-BAE3-0F6D2DB72F7B}" presName="composite" presStyleCnt="0"/>
      <dgm:spPr/>
    </dgm:pt>
    <dgm:pt modelId="{F6BC28B7-7A6A-430B-A66B-B0B0999F7BF3}" type="pres">
      <dgm:prSet presAssocID="{22BE0DA6-BADD-41FC-BAE3-0F6D2DB72F7B}" presName="imgShp" presStyleLbl="fgImgPlace1" presStyleIdx="0" presStyleCnt="5"/>
      <dgm:spPr>
        <a:gradFill rotWithShape="0">
          <a:gsLst>
            <a:gs pos="0">
              <a:schemeClr val="accent2">
                <a:tint val="50000"/>
                <a:hueOff val="0"/>
                <a:satOff val="0"/>
                <a:lumOff val="0"/>
                <a:alphaOff val="0"/>
                <a:tint val="98000"/>
                <a:lumMod val="114000"/>
              </a:schemeClr>
            </a:gs>
            <a:gs pos="100000">
              <a:schemeClr val="accent2">
                <a:tint val="50000"/>
                <a:hueOff val="0"/>
                <a:satOff val="0"/>
                <a:lumOff val="0"/>
                <a:alphaOff val="0"/>
                <a:shade val="90000"/>
                <a:lumMod val="84000"/>
              </a:schemeClr>
            </a:gs>
          </a:gsLst>
          <a:lin ang="5400000" scaled="0"/>
        </a:gradFill>
      </dgm:spPr>
    </dgm:pt>
    <dgm:pt modelId="{DE542063-9289-4DA4-9C2A-2560AD6C3313}" type="pres">
      <dgm:prSet presAssocID="{22BE0DA6-BADD-41FC-BAE3-0F6D2DB72F7B}" presName="txShp" presStyleLbl="node1" presStyleIdx="0" presStyleCnt="5">
        <dgm:presLayoutVars>
          <dgm:bulletEnabled val="1"/>
        </dgm:presLayoutVars>
      </dgm:prSet>
      <dgm:spPr/>
    </dgm:pt>
    <dgm:pt modelId="{2281EE4F-8D55-4DC0-9E97-184FF0EB6262}" type="pres">
      <dgm:prSet presAssocID="{9A87F912-BD20-4842-89D9-334376C8A916}" presName="spacing" presStyleCnt="0"/>
      <dgm:spPr/>
    </dgm:pt>
    <dgm:pt modelId="{B9C55891-F104-4F67-ABEB-413A06CC3FEB}" type="pres">
      <dgm:prSet presAssocID="{78CB227B-B73B-4FBC-A190-6624168D5F4B}" presName="composite" presStyleCnt="0"/>
      <dgm:spPr/>
    </dgm:pt>
    <dgm:pt modelId="{853F93E3-8399-4774-B699-F3AD5CF50738}" type="pres">
      <dgm:prSet presAssocID="{78CB227B-B73B-4FBC-A190-6624168D5F4B}" presName="imgShp" presStyleLbl="fgImgPlace1" presStyleIdx="1" presStyleCnt="5"/>
      <dgm:spPr>
        <a:gradFill rotWithShape="0">
          <a:gsLst>
            <a:gs pos="0">
              <a:schemeClr val="accent3">
                <a:tint val="50000"/>
                <a:hueOff val="0"/>
                <a:satOff val="0"/>
                <a:lumOff val="0"/>
                <a:alphaOff val="0"/>
                <a:tint val="98000"/>
                <a:lumMod val="114000"/>
              </a:schemeClr>
            </a:gs>
            <a:gs pos="100000">
              <a:schemeClr val="accent3">
                <a:tint val="50000"/>
                <a:hueOff val="0"/>
                <a:satOff val="0"/>
                <a:lumOff val="0"/>
                <a:alphaOff val="0"/>
                <a:shade val="90000"/>
                <a:lumMod val="84000"/>
              </a:schemeClr>
            </a:gs>
          </a:gsLst>
          <a:lin ang="5400000" scaled="0"/>
        </a:gradFill>
      </dgm:spPr>
    </dgm:pt>
    <dgm:pt modelId="{25BE2DA7-3B08-4A87-9D18-0F5CD52FF6D5}" type="pres">
      <dgm:prSet presAssocID="{78CB227B-B73B-4FBC-A190-6624168D5F4B}" presName="txShp" presStyleLbl="node1" presStyleIdx="1" presStyleCnt="5">
        <dgm:presLayoutVars>
          <dgm:bulletEnabled val="1"/>
        </dgm:presLayoutVars>
      </dgm:prSet>
      <dgm:spPr/>
    </dgm:pt>
    <dgm:pt modelId="{5DD0B720-2010-4EEE-929F-E7E39D4E230E}" type="pres">
      <dgm:prSet presAssocID="{06D18A41-5842-41DD-9033-0E844694E5D7}" presName="spacing" presStyleCnt="0"/>
      <dgm:spPr/>
    </dgm:pt>
    <dgm:pt modelId="{C3F33306-F2A9-4FB3-AD33-DA20F4537FA0}" type="pres">
      <dgm:prSet presAssocID="{3E6693CC-CB7F-4690-8CB7-AF0950F16BF5}" presName="composite" presStyleCnt="0"/>
      <dgm:spPr/>
    </dgm:pt>
    <dgm:pt modelId="{F0CE1BBF-EA1D-4069-8F04-2C477BD69633}" type="pres">
      <dgm:prSet presAssocID="{3E6693CC-CB7F-4690-8CB7-AF0950F16BF5}" presName="imgShp" presStyleLbl="fgImgPlace1" presStyleIdx="2" presStyleCnt="5"/>
      <dgm:spPr>
        <a:gradFill rotWithShape="0">
          <a:gsLst>
            <a:gs pos="0">
              <a:schemeClr val="accent4">
                <a:tint val="50000"/>
                <a:hueOff val="0"/>
                <a:satOff val="0"/>
                <a:lumOff val="0"/>
                <a:alphaOff val="0"/>
                <a:tint val="98000"/>
                <a:lumMod val="114000"/>
              </a:schemeClr>
            </a:gs>
            <a:gs pos="100000">
              <a:schemeClr val="accent4">
                <a:tint val="50000"/>
                <a:hueOff val="0"/>
                <a:satOff val="0"/>
                <a:lumOff val="0"/>
                <a:alphaOff val="0"/>
                <a:shade val="90000"/>
                <a:lumMod val="84000"/>
              </a:schemeClr>
            </a:gs>
          </a:gsLst>
          <a:lin ang="5400000" scaled="0"/>
        </a:gradFill>
      </dgm:spPr>
    </dgm:pt>
    <dgm:pt modelId="{C56D36E7-D72E-4A2E-B66F-8C8C8E67F090}" type="pres">
      <dgm:prSet presAssocID="{3E6693CC-CB7F-4690-8CB7-AF0950F16BF5}" presName="txShp" presStyleLbl="node1" presStyleIdx="2" presStyleCnt="5">
        <dgm:presLayoutVars>
          <dgm:bulletEnabled val="1"/>
        </dgm:presLayoutVars>
      </dgm:prSet>
      <dgm:spPr/>
    </dgm:pt>
    <dgm:pt modelId="{7457290E-546D-4C2B-94A2-488974CCCAFC}" type="pres">
      <dgm:prSet presAssocID="{4B1B50D9-4283-4F3A-8581-FF654F1BDC23}" presName="spacing" presStyleCnt="0"/>
      <dgm:spPr/>
    </dgm:pt>
    <dgm:pt modelId="{7E14701D-6EBE-4D0C-B678-0E551962D39F}" type="pres">
      <dgm:prSet presAssocID="{E7EAF19E-460B-4EDE-98C8-EAE713A3FB79}" presName="composite" presStyleCnt="0"/>
      <dgm:spPr/>
    </dgm:pt>
    <dgm:pt modelId="{9A521A47-E3E3-482D-AE11-626CB6DAEB63}" type="pres">
      <dgm:prSet presAssocID="{E7EAF19E-460B-4EDE-98C8-EAE713A3FB79}" presName="imgShp" presStyleLbl="fgImgPlace1" presStyleIdx="3" presStyleCnt="5"/>
      <dgm:spPr>
        <a:gradFill rotWithShape="0">
          <a:gsLst>
            <a:gs pos="0">
              <a:schemeClr val="accent5">
                <a:tint val="50000"/>
                <a:hueOff val="0"/>
                <a:satOff val="0"/>
                <a:lumOff val="0"/>
                <a:alphaOff val="0"/>
                <a:tint val="98000"/>
                <a:lumMod val="114000"/>
              </a:schemeClr>
            </a:gs>
            <a:gs pos="100000">
              <a:schemeClr val="accent5">
                <a:tint val="50000"/>
                <a:hueOff val="0"/>
                <a:satOff val="0"/>
                <a:lumOff val="0"/>
                <a:alphaOff val="0"/>
                <a:shade val="90000"/>
                <a:lumMod val="84000"/>
              </a:schemeClr>
            </a:gs>
          </a:gsLst>
          <a:lin ang="5400000" scaled="0"/>
        </a:gradFill>
      </dgm:spPr>
    </dgm:pt>
    <dgm:pt modelId="{A4E201B3-FFC5-4BF2-A618-404BE2B46668}" type="pres">
      <dgm:prSet presAssocID="{E7EAF19E-460B-4EDE-98C8-EAE713A3FB79}" presName="txShp" presStyleLbl="node1" presStyleIdx="3" presStyleCnt="5">
        <dgm:presLayoutVars>
          <dgm:bulletEnabled val="1"/>
        </dgm:presLayoutVars>
      </dgm:prSet>
      <dgm:spPr/>
    </dgm:pt>
    <dgm:pt modelId="{21902F4F-452D-4922-A4E9-C5E916933F64}" type="pres">
      <dgm:prSet presAssocID="{C67C6A2B-CD2C-44F5-A136-FF4B32D4E0B0}" presName="spacing" presStyleCnt="0"/>
      <dgm:spPr/>
    </dgm:pt>
    <dgm:pt modelId="{65CE20F0-F48B-4EB2-B683-19637BFC804D}" type="pres">
      <dgm:prSet presAssocID="{D24A29AC-ED69-4983-8BCD-0F32CB03844D}" presName="composite" presStyleCnt="0"/>
      <dgm:spPr/>
    </dgm:pt>
    <dgm:pt modelId="{57C2864E-E965-43B7-9F3A-10C0DE2D79C0}" type="pres">
      <dgm:prSet presAssocID="{D24A29AC-ED69-4983-8BCD-0F32CB03844D}" presName="imgShp" presStyleLbl="fgImgPlace1" presStyleIdx="4" presStyleCnt="5"/>
      <dgm:spPr>
        <a:gradFill rotWithShape="0">
          <a:gsLst>
            <a:gs pos="0">
              <a:schemeClr val="accent6">
                <a:tint val="50000"/>
                <a:hueOff val="0"/>
                <a:satOff val="0"/>
                <a:lumOff val="0"/>
                <a:alphaOff val="0"/>
                <a:tint val="98000"/>
                <a:lumMod val="114000"/>
              </a:schemeClr>
            </a:gs>
            <a:gs pos="100000">
              <a:schemeClr val="accent6">
                <a:tint val="50000"/>
                <a:hueOff val="0"/>
                <a:satOff val="0"/>
                <a:lumOff val="0"/>
                <a:alphaOff val="0"/>
                <a:shade val="90000"/>
                <a:lumMod val="84000"/>
              </a:schemeClr>
            </a:gs>
          </a:gsLst>
          <a:lin ang="5400000" scaled="0"/>
        </a:gradFill>
      </dgm:spPr>
    </dgm:pt>
    <dgm:pt modelId="{788A3FEE-3E24-426D-A169-3470813AF46B}" type="pres">
      <dgm:prSet presAssocID="{D24A29AC-ED69-4983-8BCD-0F32CB03844D}" presName="txShp" presStyleLbl="node1" presStyleIdx="4" presStyleCnt="5">
        <dgm:presLayoutVars>
          <dgm:bulletEnabled val="1"/>
        </dgm:presLayoutVars>
      </dgm:prSet>
      <dgm:spPr/>
    </dgm:pt>
  </dgm:ptLst>
  <dgm:cxnLst>
    <dgm:cxn modelId="{82BA8D10-36A9-4933-82B7-DC73E0FE6559}" srcId="{E5D7E25A-CE43-4177-BDA7-7933ED738D2E}" destId="{D24A29AC-ED69-4983-8BCD-0F32CB03844D}" srcOrd="4" destOrd="0" parTransId="{6D3C522D-C7E7-4CCC-8578-98B79432BAD6}" sibTransId="{B3E74AF7-C3DE-47C6-AB82-B9EB122B4D8F}"/>
    <dgm:cxn modelId="{E4C40918-2712-49B5-992F-0D858186E85C}" type="presOf" srcId="{E5D7E25A-CE43-4177-BDA7-7933ED738D2E}" destId="{E0E44C23-2320-4535-809F-A3795C740409}" srcOrd="0" destOrd="0" presId="urn:microsoft.com/office/officeart/2005/8/layout/vList3#1"/>
    <dgm:cxn modelId="{5F03D05B-38DF-4BFB-B301-08E3DB20798B}" type="presOf" srcId="{D24A29AC-ED69-4983-8BCD-0F32CB03844D}" destId="{788A3FEE-3E24-426D-A169-3470813AF46B}" srcOrd="0" destOrd="0" presId="urn:microsoft.com/office/officeart/2005/8/layout/vList3#1"/>
    <dgm:cxn modelId="{B5E79860-322D-4FAD-AEB7-C508855A4535}" type="presOf" srcId="{3E6693CC-CB7F-4690-8CB7-AF0950F16BF5}" destId="{C56D36E7-D72E-4A2E-B66F-8C8C8E67F090}" srcOrd="0" destOrd="0" presId="urn:microsoft.com/office/officeart/2005/8/layout/vList3#1"/>
    <dgm:cxn modelId="{1EB3CA53-FEE2-4D49-B194-057B2514C7D7}" type="presOf" srcId="{22BE0DA6-BADD-41FC-BAE3-0F6D2DB72F7B}" destId="{DE542063-9289-4DA4-9C2A-2560AD6C3313}" srcOrd="0" destOrd="0" presId="urn:microsoft.com/office/officeart/2005/8/layout/vList3#1"/>
    <dgm:cxn modelId="{20B3E857-40E4-425D-8EEE-55DDB38ECE3E}" srcId="{E5D7E25A-CE43-4177-BDA7-7933ED738D2E}" destId="{E7EAF19E-460B-4EDE-98C8-EAE713A3FB79}" srcOrd="3" destOrd="0" parTransId="{57D4E7CD-57F5-4D9C-BE56-6928AFEEAFAF}" sibTransId="{C67C6A2B-CD2C-44F5-A136-FF4B32D4E0B0}"/>
    <dgm:cxn modelId="{A26A9792-B1CF-4499-B964-713AA5A66E9C}" srcId="{E5D7E25A-CE43-4177-BDA7-7933ED738D2E}" destId="{78CB227B-B73B-4FBC-A190-6624168D5F4B}" srcOrd="1" destOrd="0" parTransId="{5743E2AF-D238-4DB1-ADDE-6BBB6C3A285C}" sibTransId="{06D18A41-5842-41DD-9033-0E844694E5D7}"/>
    <dgm:cxn modelId="{EBD8C2B3-5B34-43EE-A13E-4B2A042D3CBD}" srcId="{E5D7E25A-CE43-4177-BDA7-7933ED738D2E}" destId="{3E6693CC-CB7F-4690-8CB7-AF0950F16BF5}" srcOrd="2" destOrd="0" parTransId="{B4D05AC8-24FE-4DE2-BEC7-C11B3223A512}" sibTransId="{4B1B50D9-4283-4F3A-8581-FF654F1BDC23}"/>
    <dgm:cxn modelId="{304D60D5-FE54-46A6-8DAB-29018B0EC5C4}" type="presOf" srcId="{E7EAF19E-460B-4EDE-98C8-EAE713A3FB79}" destId="{A4E201B3-FFC5-4BF2-A618-404BE2B46668}" srcOrd="0" destOrd="0" presId="urn:microsoft.com/office/officeart/2005/8/layout/vList3#1"/>
    <dgm:cxn modelId="{550B75D6-4068-426B-BE5D-0F9E75083164}" type="presOf" srcId="{78CB227B-B73B-4FBC-A190-6624168D5F4B}" destId="{25BE2DA7-3B08-4A87-9D18-0F5CD52FF6D5}" srcOrd="0" destOrd="0" presId="urn:microsoft.com/office/officeart/2005/8/layout/vList3#1"/>
    <dgm:cxn modelId="{E45910EF-8E49-47E6-83F3-9EDD11001D51}" srcId="{E5D7E25A-CE43-4177-BDA7-7933ED738D2E}" destId="{22BE0DA6-BADD-41FC-BAE3-0F6D2DB72F7B}" srcOrd="0" destOrd="0" parTransId="{AF9A47C7-F0D2-4BF3-A3E8-CB7AC10FC9B6}" sibTransId="{9A87F912-BD20-4842-89D9-334376C8A916}"/>
    <dgm:cxn modelId="{34B6A9A7-3B6B-460F-B3EB-B679ED218277}" type="presParOf" srcId="{E0E44C23-2320-4535-809F-A3795C740409}" destId="{3700659D-9CE5-4517-87BD-979E4C68D1E4}" srcOrd="0" destOrd="0" presId="urn:microsoft.com/office/officeart/2005/8/layout/vList3#1"/>
    <dgm:cxn modelId="{56BC6244-E548-4F75-ABF4-9B3B74CAF7FE}" type="presParOf" srcId="{3700659D-9CE5-4517-87BD-979E4C68D1E4}" destId="{F6BC28B7-7A6A-430B-A66B-B0B0999F7BF3}" srcOrd="0" destOrd="0" presId="urn:microsoft.com/office/officeart/2005/8/layout/vList3#1"/>
    <dgm:cxn modelId="{F1BB7384-F658-438A-9D36-20783DAD798D}" type="presParOf" srcId="{3700659D-9CE5-4517-87BD-979E4C68D1E4}" destId="{DE542063-9289-4DA4-9C2A-2560AD6C3313}" srcOrd="1" destOrd="0" presId="urn:microsoft.com/office/officeart/2005/8/layout/vList3#1"/>
    <dgm:cxn modelId="{DEBAFA2B-C666-4C53-B404-F85D49BC3C1C}" type="presParOf" srcId="{E0E44C23-2320-4535-809F-A3795C740409}" destId="{2281EE4F-8D55-4DC0-9E97-184FF0EB6262}" srcOrd="1" destOrd="0" presId="urn:microsoft.com/office/officeart/2005/8/layout/vList3#1"/>
    <dgm:cxn modelId="{12472F6C-65BC-44BF-911D-38A207057256}" type="presParOf" srcId="{E0E44C23-2320-4535-809F-A3795C740409}" destId="{B9C55891-F104-4F67-ABEB-413A06CC3FEB}" srcOrd="2" destOrd="0" presId="urn:microsoft.com/office/officeart/2005/8/layout/vList3#1"/>
    <dgm:cxn modelId="{137EF84D-4D2C-41B8-849B-836F8D73299F}" type="presParOf" srcId="{B9C55891-F104-4F67-ABEB-413A06CC3FEB}" destId="{853F93E3-8399-4774-B699-F3AD5CF50738}" srcOrd="0" destOrd="0" presId="urn:microsoft.com/office/officeart/2005/8/layout/vList3#1"/>
    <dgm:cxn modelId="{88578A0B-6FD1-4AB7-AF92-26500055EFBE}" type="presParOf" srcId="{B9C55891-F104-4F67-ABEB-413A06CC3FEB}" destId="{25BE2DA7-3B08-4A87-9D18-0F5CD52FF6D5}" srcOrd="1" destOrd="0" presId="urn:microsoft.com/office/officeart/2005/8/layout/vList3#1"/>
    <dgm:cxn modelId="{ECE6263D-E366-4D04-A2E4-ECCAF24879EA}" type="presParOf" srcId="{E0E44C23-2320-4535-809F-A3795C740409}" destId="{5DD0B720-2010-4EEE-929F-E7E39D4E230E}" srcOrd="3" destOrd="0" presId="urn:microsoft.com/office/officeart/2005/8/layout/vList3#1"/>
    <dgm:cxn modelId="{97B2E6D5-0168-42C3-8EF0-A8DD56F860B0}" type="presParOf" srcId="{E0E44C23-2320-4535-809F-A3795C740409}" destId="{C3F33306-F2A9-4FB3-AD33-DA20F4537FA0}" srcOrd="4" destOrd="0" presId="urn:microsoft.com/office/officeart/2005/8/layout/vList3#1"/>
    <dgm:cxn modelId="{8E9CCC61-206A-4397-AEF8-99A7868DBEEB}" type="presParOf" srcId="{C3F33306-F2A9-4FB3-AD33-DA20F4537FA0}" destId="{F0CE1BBF-EA1D-4069-8F04-2C477BD69633}" srcOrd="0" destOrd="0" presId="urn:microsoft.com/office/officeart/2005/8/layout/vList3#1"/>
    <dgm:cxn modelId="{1E3DF799-AD2A-4A2F-AE29-62ED1E0C3ABD}" type="presParOf" srcId="{C3F33306-F2A9-4FB3-AD33-DA20F4537FA0}" destId="{C56D36E7-D72E-4A2E-B66F-8C8C8E67F090}" srcOrd="1" destOrd="0" presId="urn:microsoft.com/office/officeart/2005/8/layout/vList3#1"/>
    <dgm:cxn modelId="{EC63266F-21AF-4205-8A0A-2F56CC0676B9}" type="presParOf" srcId="{E0E44C23-2320-4535-809F-A3795C740409}" destId="{7457290E-546D-4C2B-94A2-488974CCCAFC}" srcOrd="5" destOrd="0" presId="urn:microsoft.com/office/officeart/2005/8/layout/vList3#1"/>
    <dgm:cxn modelId="{3F8672E1-0200-4A39-B881-EFAFAFD6FCB8}" type="presParOf" srcId="{E0E44C23-2320-4535-809F-A3795C740409}" destId="{7E14701D-6EBE-4D0C-B678-0E551962D39F}" srcOrd="6" destOrd="0" presId="urn:microsoft.com/office/officeart/2005/8/layout/vList3#1"/>
    <dgm:cxn modelId="{E8710E7A-2BD4-4758-8383-93334188E9DC}" type="presParOf" srcId="{7E14701D-6EBE-4D0C-B678-0E551962D39F}" destId="{9A521A47-E3E3-482D-AE11-626CB6DAEB63}" srcOrd="0" destOrd="0" presId="urn:microsoft.com/office/officeart/2005/8/layout/vList3#1"/>
    <dgm:cxn modelId="{D77BE798-5E44-4B23-91EC-BCF203749604}" type="presParOf" srcId="{7E14701D-6EBE-4D0C-B678-0E551962D39F}" destId="{A4E201B3-FFC5-4BF2-A618-404BE2B46668}" srcOrd="1" destOrd="0" presId="urn:microsoft.com/office/officeart/2005/8/layout/vList3#1"/>
    <dgm:cxn modelId="{0B2EAB43-F131-4FB1-9154-1618642E240A}" type="presParOf" srcId="{E0E44C23-2320-4535-809F-A3795C740409}" destId="{21902F4F-452D-4922-A4E9-C5E916933F64}" srcOrd="7" destOrd="0" presId="urn:microsoft.com/office/officeart/2005/8/layout/vList3#1"/>
    <dgm:cxn modelId="{4D94C40F-5CCD-4882-82C9-1D821A894D15}" type="presParOf" srcId="{E0E44C23-2320-4535-809F-A3795C740409}" destId="{65CE20F0-F48B-4EB2-B683-19637BFC804D}" srcOrd="8" destOrd="0" presId="urn:microsoft.com/office/officeart/2005/8/layout/vList3#1"/>
    <dgm:cxn modelId="{4358A787-843A-486F-B53F-061EDA08492F}" type="presParOf" srcId="{65CE20F0-F48B-4EB2-B683-19637BFC804D}" destId="{57C2864E-E965-43B7-9F3A-10C0DE2D79C0}" srcOrd="0" destOrd="0" presId="urn:microsoft.com/office/officeart/2005/8/layout/vList3#1"/>
    <dgm:cxn modelId="{E2706382-FC55-47C8-B2AE-3FD1901C3B6F}" type="presParOf" srcId="{65CE20F0-F48B-4EB2-B683-19637BFC804D}" destId="{788A3FEE-3E24-426D-A169-3470813AF46B}"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CC3EC9-40D9-432E-9942-A4953A69A3F2}" type="doc">
      <dgm:prSet loTypeId="urn:microsoft.com/office/officeart/2005/8/layout/StepDownProcess#1" loCatId="process" qsTypeId="urn:microsoft.com/office/officeart/2005/8/quickstyle/3d1#2" qsCatId="3D" csTypeId="urn:microsoft.com/office/officeart/2005/8/colors/accent1_2#1" csCatId="accent1" phldr="1"/>
      <dgm:spPr/>
      <dgm:t>
        <a:bodyPr/>
        <a:lstStyle/>
        <a:p>
          <a:endParaRPr lang="zh-CN" altLang="en-US"/>
        </a:p>
      </dgm:t>
    </dgm:pt>
    <dgm:pt modelId="{29365386-BED0-4568-8A4B-B32CB128277B}">
      <dgm:prSet phldrT="[文本]" custT="1"/>
      <dgm:spPr/>
      <dgm:t>
        <a:bodyPr/>
        <a:lstStyle/>
        <a:p>
          <a:r>
            <a:rPr lang="zh-CN" altLang="en-US" sz="2800" dirty="0">
              <a:latin typeface="楷体" panose="02010609060101010101" pitchFamily="49" charset="-122"/>
              <a:ea typeface="楷体" panose="02010609060101010101" pitchFamily="49" charset="-122"/>
            </a:rPr>
            <a:t>存续保护</a:t>
          </a:r>
        </a:p>
      </dgm:t>
    </dgm:pt>
    <dgm:pt modelId="{92DE789B-E7B6-4F40-B2DB-564EF23AC80F}" type="parTrans" cxnId="{4F3FA4D1-0851-42D7-A121-0A141E006A88}">
      <dgm:prSet/>
      <dgm:spPr/>
      <dgm:t>
        <a:bodyPr/>
        <a:lstStyle/>
        <a:p>
          <a:endParaRPr lang="zh-CN" altLang="en-US"/>
        </a:p>
      </dgm:t>
    </dgm:pt>
    <dgm:pt modelId="{3CCC5F0F-0E38-452C-BFCA-42A19D79E5AA}" type="sibTrans" cxnId="{4F3FA4D1-0851-42D7-A121-0A141E006A88}">
      <dgm:prSet/>
      <dgm:spPr/>
      <dgm:t>
        <a:bodyPr/>
        <a:lstStyle/>
        <a:p>
          <a:endParaRPr lang="zh-CN" altLang="en-US"/>
        </a:p>
      </dgm:t>
    </dgm:pt>
    <dgm:pt modelId="{48537625-B2DE-444F-BC3E-8F36F411B453}">
      <dgm:prSet phldrT="[文本]" custT="1"/>
      <dgm:spPr/>
      <dgm:t>
        <a:bodyPr/>
        <a:lstStyle/>
        <a:p>
          <a:r>
            <a:rPr lang="zh-CN" altLang="en-US" sz="2400" dirty="0">
              <a:latin typeface="楷体" panose="02010609060101010101" pitchFamily="49" charset="-122"/>
              <a:ea typeface="楷体" panose="02010609060101010101" pitchFamily="49" charset="-122"/>
            </a:rPr>
            <a:t>保证作为信赖基础的行政行为的存续</a:t>
          </a:r>
          <a:r>
            <a:rPr lang="en-US" altLang="en-US"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不改变行政相对人信赖的法律状态</a:t>
          </a:r>
          <a:endParaRPr lang="zh-CN" altLang="en-US" sz="2400" dirty="0"/>
        </a:p>
      </dgm:t>
    </dgm:pt>
    <dgm:pt modelId="{05547B28-78CF-4CEC-8E51-78CD76C3C42D}" type="parTrans" cxnId="{BEF70BA0-D726-40C6-9EAF-E19257884A8D}">
      <dgm:prSet/>
      <dgm:spPr/>
      <dgm:t>
        <a:bodyPr/>
        <a:lstStyle/>
        <a:p>
          <a:endParaRPr lang="zh-CN" altLang="en-US"/>
        </a:p>
      </dgm:t>
    </dgm:pt>
    <dgm:pt modelId="{1B8C81B0-F0E6-4591-BD07-ADE90A73385E}" type="sibTrans" cxnId="{BEF70BA0-D726-40C6-9EAF-E19257884A8D}">
      <dgm:prSet/>
      <dgm:spPr/>
      <dgm:t>
        <a:bodyPr/>
        <a:lstStyle/>
        <a:p>
          <a:endParaRPr lang="zh-CN" altLang="en-US"/>
        </a:p>
      </dgm:t>
    </dgm:pt>
    <dgm:pt modelId="{0DAD0C60-B8E6-466B-8BEC-0AFBDF765946}">
      <dgm:prSet phldrT="[文本]" custT="1"/>
      <dgm:spPr/>
      <dgm:t>
        <a:bodyPr/>
        <a:lstStyle/>
        <a:p>
          <a:r>
            <a:rPr lang="zh-CN" altLang="en-US" sz="2800" dirty="0">
              <a:latin typeface="楷体" panose="02010609060101010101" pitchFamily="49" charset="-122"/>
              <a:ea typeface="楷体" panose="02010609060101010101" pitchFamily="49" charset="-122"/>
            </a:rPr>
            <a:t>财产保护</a:t>
          </a:r>
        </a:p>
      </dgm:t>
    </dgm:pt>
    <dgm:pt modelId="{EC659792-A624-443E-8A0C-6C1C8AEF30C3}" type="parTrans" cxnId="{2278996C-49EA-4B94-BCF1-ABB4381F128D}">
      <dgm:prSet/>
      <dgm:spPr/>
      <dgm:t>
        <a:bodyPr/>
        <a:lstStyle/>
        <a:p>
          <a:endParaRPr lang="zh-CN" altLang="en-US"/>
        </a:p>
      </dgm:t>
    </dgm:pt>
    <dgm:pt modelId="{EFC5A930-8C79-4A1D-88D0-3B388DFE83CF}" type="sibTrans" cxnId="{2278996C-49EA-4B94-BCF1-ABB4381F128D}">
      <dgm:prSet/>
      <dgm:spPr/>
      <dgm:t>
        <a:bodyPr/>
        <a:lstStyle/>
        <a:p>
          <a:endParaRPr lang="zh-CN" altLang="en-US"/>
        </a:p>
      </dgm:t>
    </dgm:pt>
    <dgm:pt modelId="{2CAB92B1-637C-43C4-AD43-8E4FC141CDB7}">
      <dgm:prSet phldrT="[文本]" custT="1"/>
      <dgm:spPr/>
      <dgm:t>
        <a:bodyPr/>
        <a:lstStyle/>
        <a:p>
          <a:r>
            <a:rPr lang="zh-CN" altLang="en-US" sz="2000" dirty="0">
              <a:latin typeface="楷体" panose="02010609060101010101" pitchFamily="49" charset="-122"/>
              <a:ea typeface="楷体" panose="02010609060101010101" pitchFamily="49" charset="-122"/>
            </a:rPr>
            <a:t>在不得不打破行政相对人信赖的法律状态时</a:t>
          </a:r>
          <a:r>
            <a:rPr lang="en-US" altLang="en-US"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应对行政相对人因信赖该行政行为而遭受的损失予以财产上的保护</a:t>
          </a:r>
          <a:r>
            <a:rPr lang="en-US" altLang="en-US"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一般包括补偿和赔偿两种情况</a:t>
          </a:r>
        </a:p>
      </dgm:t>
    </dgm:pt>
    <dgm:pt modelId="{9A4D360F-F354-43AC-B252-52A83095A520}" type="sibTrans" cxnId="{55CA4E82-D434-404E-BBEF-6965F49C675E}">
      <dgm:prSet/>
      <dgm:spPr/>
      <dgm:t>
        <a:bodyPr/>
        <a:lstStyle/>
        <a:p>
          <a:endParaRPr lang="zh-CN" altLang="en-US"/>
        </a:p>
      </dgm:t>
    </dgm:pt>
    <dgm:pt modelId="{47A81868-88B1-4392-B178-C427B92CAE66}" type="parTrans" cxnId="{55CA4E82-D434-404E-BBEF-6965F49C675E}">
      <dgm:prSet/>
      <dgm:spPr/>
      <dgm:t>
        <a:bodyPr/>
        <a:lstStyle/>
        <a:p>
          <a:endParaRPr lang="zh-CN" altLang="en-US"/>
        </a:p>
      </dgm:t>
    </dgm:pt>
    <dgm:pt modelId="{24C07884-EF3C-4EC7-AF53-5AE9993D69B2}" type="pres">
      <dgm:prSet presAssocID="{6FCC3EC9-40D9-432E-9942-A4953A69A3F2}" presName="rootnode" presStyleCnt="0">
        <dgm:presLayoutVars>
          <dgm:chMax/>
          <dgm:chPref/>
          <dgm:dir/>
          <dgm:animLvl val="lvl"/>
        </dgm:presLayoutVars>
      </dgm:prSet>
      <dgm:spPr/>
    </dgm:pt>
    <dgm:pt modelId="{577DD7D9-1EEC-41EB-B94E-265DD4034042}" type="pres">
      <dgm:prSet presAssocID="{29365386-BED0-4568-8A4B-B32CB128277B}" presName="composite" presStyleCnt="0"/>
      <dgm:spPr/>
    </dgm:pt>
    <dgm:pt modelId="{FABCF318-2F42-4935-9485-BC6B09004CAC}" type="pres">
      <dgm:prSet presAssocID="{29365386-BED0-4568-8A4B-B32CB128277B}" presName="bentUpArrow1" presStyleLbl="alignImgPlace1" presStyleIdx="0" presStyleCnt="1" custScaleX="105261" custScaleY="84068" custLinFactNeighborX="11119" custLinFactNeighborY="-29412"/>
      <dgm:spPr/>
    </dgm:pt>
    <dgm:pt modelId="{8529B0DD-7900-48BF-BD33-C3CA12B8EEBC}" type="pres">
      <dgm:prSet presAssocID="{29365386-BED0-4568-8A4B-B32CB128277B}" presName="ParentText" presStyleLbl="node1" presStyleIdx="0" presStyleCnt="2" custScaleX="85760" custScaleY="60501">
        <dgm:presLayoutVars>
          <dgm:chMax val="1"/>
          <dgm:chPref val="1"/>
          <dgm:bulletEnabled val="1"/>
        </dgm:presLayoutVars>
      </dgm:prSet>
      <dgm:spPr/>
    </dgm:pt>
    <dgm:pt modelId="{2A5988FB-4531-4705-8FF2-6DFC3E8A73DE}" type="pres">
      <dgm:prSet presAssocID="{29365386-BED0-4568-8A4B-B32CB128277B}" presName="ChildText" presStyleLbl="revTx" presStyleIdx="0" presStyleCnt="2" custScaleX="148319" custLinFactNeighborX="20363" custLinFactNeighborY="8871">
        <dgm:presLayoutVars>
          <dgm:chMax val="0"/>
          <dgm:chPref val="0"/>
          <dgm:bulletEnabled val="1"/>
        </dgm:presLayoutVars>
      </dgm:prSet>
      <dgm:spPr/>
    </dgm:pt>
    <dgm:pt modelId="{EC61C2B3-7D74-4588-91DA-07A0F41A7AD6}" type="pres">
      <dgm:prSet presAssocID="{3CCC5F0F-0E38-452C-BFCA-42A19D79E5AA}" presName="sibTrans" presStyleCnt="0"/>
      <dgm:spPr/>
    </dgm:pt>
    <dgm:pt modelId="{F6A18181-8B80-4BB0-9C63-09447C358E23}" type="pres">
      <dgm:prSet presAssocID="{0DAD0C60-B8E6-466B-8BEC-0AFBDF765946}" presName="composite" presStyleCnt="0"/>
      <dgm:spPr/>
    </dgm:pt>
    <dgm:pt modelId="{103DC429-5F28-40B4-99B3-E26D6748DD8D}" type="pres">
      <dgm:prSet presAssocID="{0DAD0C60-B8E6-466B-8BEC-0AFBDF765946}" presName="ParentText" presStyleLbl="node1" presStyleIdx="1" presStyleCnt="2" custScaleX="82896" custScaleY="63412" custLinFactNeighborX="-9329" custLinFactNeighborY="-2792">
        <dgm:presLayoutVars>
          <dgm:chMax val="1"/>
          <dgm:chPref val="1"/>
          <dgm:bulletEnabled val="1"/>
        </dgm:presLayoutVars>
      </dgm:prSet>
      <dgm:spPr/>
    </dgm:pt>
    <dgm:pt modelId="{060892C4-B4F1-440D-8BB3-9FBA744636F1}" type="pres">
      <dgm:prSet presAssocID="{0DAD0C60-B8E6-466B-8BEC-0AFBDF765946}" presName="FinalChildText" presStyleLbl="revTx" presStyleIdx="1" presStyleCnt="2" custScaleX="135339" custScaleY="152230" custLinFactNeighborX="-3740" custLinFactNeighborY="-6436">
        <dgm:presLayoutVars>
          <dgm:chMax val="0"/>
          <dgm:chPref val="0"/>
          <dgm:bulletEnabled val="1"/>
        </dgm:presLayoutVars>
      </dgm:prSet>
      <dgm:spPr/>
    </dgm:pt>
  </dgm:ptLst>
  <dgm:cxnLst>
    <dgm:cxn modelId="{94B43708-8B9B-44B5-A820-83351CD2E82C}" type="presOf" srcId="{0DAD0C60-B8E6-466B-8BEC-0AFBDF765946}" destId="{103DC429-5F28-40B4-99B3-E26D6748DD8D}" srcOrd="0" destOrd="0" presId="urn:microsoft.com/office/officeart/2005/8/layout/StepDownProcess#1"/>
    <dgm:cxn modelId="{6FE6032A-2E82-492B-8D22-42351A9DF3DD}" type="presOf" srcId="{48537625-B2DE-444F-BC3E-8F36F411B453}" destId="{2A5988FB-4531-4705-8FF2-6DFC3E8A73DE}" srcOrd="0" destOrd="0" presId="urn:microsoft.com/office/officeart/2005/8/layout/StepDownProcess#1"/>
    <dgm:cxn modelId="{C281093E-4673-4359-AEB8-F1EF77A62FCF}" type="presOf" srcId="{2CAB92B1-637C-43C4-AD43-8E4FC141CDB7}" destId="{060892C4-B4F1-440D-8BB3-9FBA744636F1}" srcOrd="0" destOrd="0" presId="urn:microsoft.com/office/officeart/2005/8/layout/StepDownProcess#1"/>
    <dgm:cxn modelId="{2278996C-49EA-4B94-BCF1-ABB4381F128D}" srcId="{6FCC3EC9-40D9-432E-9942-A4953A69A3F2}" destId="{0DAD0C60-B8E6-466B-8BEC-0AFBDF765946}" srcOrd="1" destOrd="0" parTransId="{EC659792-A624-443E-8A0C-6C1C8AEF30C3}" sibTransId="{EFC5A930-8C79-4A1D-88D0-3B388DFE83CF}"/>
    <dgm:cxn modelId="{D4C98A76-AF34-4A3B-A093-59109FDE1ECB}" type="presOf" srcId="{6FCC3EC9-40D9-432E-9942-A4953A69A3F2}" destId="{24C07884-EF3C-4EC7-AF53-5AE9993D69B2}" srcOrd="0" destOrd="0" presId="urn:microsoft.com/office/officeart/2005/8/layout/StepDownProcess#1"/>
    <dgm:cxn modelId="{55CA4E82-D434-404E-BBEF-6965F49C675E}" srcId="{0DAD0C60-B8E6-466B-8BEC-0AFBDF765946}" destId="{2CAB92B1-637C-43C4-AD43-8E4FC141CDB7}" srcOrd="0" destOrd="0" parTransId="{47A81868-88B1-4392-B178-C427B92CAE66}" sibTransId="{9A4D360F-F354-43AC-B252-52A83095A520}"/>
    <dgm:cxn modelId="{13A6C188-9DEE-4562-84FE-6B3AB34FA224}" type="presOf" srcId="{29365386-BED0-4568-8A4B-B32CB128277B}" destId="{8529B0DD-7900-48BF-BD33-C3CA12B8EEBC}" srcOrd="0" destOrd="0" presId="urn:microsoft.com/office/officeart/2005/8/layout/StepDownProcess#1"/>
    <dgm:cxn modelId="{BEF70BA0-D726-40C6-9EAF-E19257884A8D}" srcId="{29365386-BED0-4568-8A4B-B32CB128277B}" destId="{48537625-B2DE-444F-BC3E-8F36F411B453}" srcOrd="0" destOrd="0" parTransId="{05547B28-78CF-4CEC-8E51-78CD76C3C42D}" sibTransId="{1B8C81B0-F0E6-4591-BD07-ADE90A73385E}"/>
    <dgm:cxn modelId="{4F3FA4D1-0851-42D7-A121-0A141E006A88}" srcId="{6FCC3EC9-40D9-432E-9942-A4953A69A3F2}" destId="{29365386-BED0-4568-8A4B-B32CB128277B}" srcOrd="0" destOrd="0" parTransId="{92DE789B-E7B6-4F40-B2DB-564EF23AC80F}" sibTransId="{3CCC5F0F-0E38-452C-BFCA-42A19D79E5AA}"/>
    <dgm:cxn modelId="{60D8A906-F9AE-4046-9896-185C6ABCB642}" type="presParOf" srcId="{24C07884-EF3C-4EC7-AF53-5AE9993D69B2}" destId="{577DD7D9-1EEC-41EB-B94E-265DD4034042}" srcOrd="0" destOrd="0" presId="urn:microsoft.com/office/officeart/2005/8/layout/StepDownProcess#1"/>
    <dgm:cxn modelId="{0FD73E75-C791-4CF7-AFA4-9C3EE014DE00}" type="presParOf" srcId="{577DD7D9-1EEC-41EB-B94E-265DD4034042}" destId="{FABCF318-2F42-4935-9485-BC6B09004CAC}" srcOrd="0" destOrd="0" presId="urn:microsoft.com/office/officeart/2005/8/layout/StepDownProcess#1"/>
    <dgm:cxn modelId="{376F7F1F-A09E-47A9-9DF7-A4D5B142BC96}" type="presParOf" srcId="{577DD7D9-1EEC-41EB-B94E-265DD4034042}" destId="{8529B0DD-7900-48BF-BD33-C3CA12B8EEBC}" srcOrd="1" destOrd="0" presId="urn:microsoft.com/office/officeart/2005/8/layout/StepDownProcess#1"/>
    <dgm:cxn modelId="{AEBFA748-7B72-4AA3-B6B4-61C4E071E87E}" type="presParOf" srcId="{577DD7D9-1EEC-41EB-B94E-265DD4034042}" destId="{2A5988FB-4531-4705-8FF2-6DFC3E8A73DE}" srcOrd="2" destOrd="0" presId="urn:microsoft.com/office/officeart/2005/8/layout/StepDownProcess#1"/>
    <dgm:cxn modelId="{60CE7BF5-4ECB-41A0-9858-CA4667902BAF}" type="presParOf" srcId="{24C07884-EF3C-4EC7-AF53-5AE9993D69B2}" destId="{EC61C2B3-7D74-4588-91DA-07A0F41A7AD6}" srcOrd="1" destOrd="0" presId="urn:microsoft.com/office/officeart/2005/8/layout/StepDownProcess#1"/>
    <dgm:cxn modelId="{B185D441-667D-491C-9898-FD73B02FA13E}" type="presParOf" srcId="{24C07884-EF3C-4EC7-AF53-5AE9993D69B2}" destId="{F6A18181-8B80-4BB0-9C63-09447C358E23}" srcOrd="2" destOrd="0" presId="urn:microsoft.com/office/officeart/2005/8/layout/StepDownProcess#1"/>
    <dgm:cxn modelId="{54648684-6D60-4464-B11C-8A69B4D9D05A}" type="presParOf" srcId="{F6A18181-8B80-4BB0-9C63-09447C358E23}" destId="{103DC429-5F28-40B4-99B3-E26D6748DD8D}" srcOrd="0" destOrd="0" presId="urn:microsoft.com/office/officeart/2005/8/layout/StepDownProcess#1"/>
    <dgm:cxn modelId="{2C63BC1C-B2E5-4FFB-86C8-A52736E7D41E}" type="presParOf" srcId="{F6A18181-8B80-4BB0-9C63-09447C358E23}" destId="{060892C4-B4F1-440D-8BB3-9FBA744636F1}" srcOrd="1" destOrd="0" presId="urn:microsoft.com/office/officeart/2005/8/layout/StepDown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542063-9289-4DA4-9C2A-2560AD6C3313}">
      <dsp:nvSpPr>
        <dsp:cNvPr id="0" name=""/>
        <dsp:cNvSpPr/>
      </dsp:nvSpPr>
      <dsp:spPr>
        <a:xfrm rot="10800000">
          <a:off x="1406100" y="3056"/>
          <a:ext cx="4932187" cy="655128"/>
        </a:xfrm>
        <a:prstGeom prst="homePlat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88894"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zh-CN" sz="1700" b="1" kern="1200" dirty="0">
              <a:latin typeface="楷体" panose="02010609060101010101" pitchFamily="49" charset="-122"/>
              <a:ea typeface="楷体" panose="02010609060101010101" pitchFamily="49" charset="-122"/>
            </a:rPr>
            <a:t>行政行为因相对人采用不正当手段作出</a:t>
          </a:r>
          <a:endParaRPr lang="zh-CN" altLang="en-US" sz="1700" kern="1200" dirty="0"/>
        </a:p>
      </dsp:txBody>
      <dsp:txXfrm rot="10800000">
        <a:off x="1569882" y="3056"/>
        <a:ext cx="4768405" cy="655128"/>
      </dsp:txXfrm>
    </dsp:sp>
    <dsp:sp modelId="{F6BC28B7-7A6A-430B-A66B-B0B0999F7BF3}">
      <dsp:nvSpPr>
        <dsp:cNvPr id="0" name=""/>
        <dsp:cNvSpPr/>
      </dsp:nvSpPr>
      <dsp:spPr>
        <a:xfrm>
          <a:off x="1078535" y="3056"/>
          <a:ext cx="655128" cy="655128"/>
        </a:xfrm>
        <a:prstGeom prst="ellipse">
          <a:avLst/>
        </a:prstGeom>
        <a:gradFill rotWithShape="0">
          <a:gsLst>
            <a:gs pos="0">
              <a:schemeClr val="accent2">
                <a:tint val="50000"/>
                <a:hueOff val="0"/>
                <a:satOff val="0"/>
                <a:lumOff val="0"/>
                <a:alphaOff val="0"/>
                <a:tint val="98000"/>
                <a:lumMod val="114000"/>
              </a:schemeClr>
            </a:gs>
            <a:gs pos="100000">
              <a:schemeClr val="accent2">
                <a:tint val="5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25BE2DA7-3B08-4A87-9D18-0F5CD52FF6D5}">
      <dsp:nvSpPr>
        <dsp:cNvPr id="0" name=""/>
        <dsp:cNvSpPr/>
      </dsp:nvSpPr>
      <dsp:spPr>
        <a:xfrm rot="10800000">
          <a:off x="1406100" y="853746"/>
          <a:ext cx="4932187" cy="655128"/>
        </a:xfrm>
        <a:prstGeom prst="homePlat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88894"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zh-CN" sz="1700" b="1" kern="1200" dirty="0">
              <a:latin typeface="楷体" panose="02010609060101010101" pitchFamily="49" charset="-122"/>
              <a:ea typeface="楷体" panose="02010609060101010101" pitchFamily="49" charset="-122"/>
            </a:rPr>
            <a:t>相对人对重要事项为不正确或者不完全的说明</a:t>
          </a:r>
          <a:endParaRPr lang="zh-CN" altLang="en-US" sz="1700" kern="1200" dirty="0"/>
        </a:p>
      </dsp:txBody>
      <dsp:txXfrm rot="10800000">
        <a:off x="1569882" y="853746"/>
        <a:ext cx="4768405" cy="655128"/>
      </dsp:txXfrm>
    </dsp:sp>
    <dsp:sp modelId="{853F93E3-8399-4774-B699-F3AD5CF50738}">
      <dsp:nvSpPr>
        <dsp:cNvPr id="0" name=""/>
        <dsp:cNvSpPr/>
      </dsp:nvSpPr>
      <dsp:spPr>
        <a:xfrm>
          <a:off x="1078535" y="853746"/>
          <a:ext cx="655128" cy="655128"/>
        </a:xfrm>
        <a:prstGeom prst="ellipse">
          <a:avLst/>
        </a:prstGeom>
        <a:gradFill rotWithShape="0">
          <a:gsLst>
            <a:gs pos="0">
              <a:schemeClr val="accent3">
                <a:tint val="50000"/>
                <a:hueOff val="0"/>
                <a:satOff val="0"/>
                <a:lumOff val="0"/>
                <a:alphaOff val="0"/>
                <a:tint val="98000"/>
                <a:lumMod val="114000"/>
              </a:schemeClr>
            </a:gs>
            <a:gs pos="100000">
              <a:schemeClr val="accent3">
                <a:tint val="5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56D36E7-D72E-4A2E-B66F-8C8C8E67F090}">
      <dsp:nvSpPr>
        <dsp:cNvPr id="0" name=""/>
        <dsp:cNvSpPr/>
      </dsp:nvSpPr>
      <dsp:spPr>
        <a:xfrm rot="10800000">
          <a:off x="1406100" y="1704435"/>
          <a:ext cx="4932187" cy="655128"/>
        </a:xfrm>
        <a:prstGeom prst="homePlate">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88894"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zh-CN" sz="1700" b="1" kern="1200" dirty="0">
              <a:latin typeface="楷体" panose="02010609060101010101" pitchFamily="49" charset="-122"/>
              <a:ea typeface="楷体" panose="02010609060101010101" pitchFamily="49" charset="-122"/>
            </a:rPr>
            <a:t>相对人</a:t>
          </a:r>
          <a:r>
            <a:rPr lang="zh-CN" altLang="en-US" sz="1700" b="1" kern="1200" dirty="0">
              <a:latin typeface="楷体" panose="02010609060101010101" pitchFamily="49" charset="-122"/>
              <a:ea typeface="楷体" panose="02010609060101010101" pitchFamily="49" charset="-122"/>
            </a:rPr>
            <a:t>明知</a:t>
          </a:r>
          <a:r>
            <a:rPr lang="zh-CN" altLang="zh-CN" sz="1700" b="1" kern="1200" dirty="0">
              <a:latin typeface="楷体" panose="02010609060101010101" pitchFamily="49" charset="-122"/>
              <a:ea typeface="楷体" panose="02010609060101010101" pitchFamily="49" charset="-122"/>
            </a:rPr>
            <a:t>行政行为违法，或者</a:t>
          </a:r>
          <a:r>
            <a:rPr lang="zh-CN" altLang="en-US" sz="1700" b="1" kern="1200" dirty="0">
              <a:latin typeface="楷体" panose="02010609060101010101" pitchFamily="49" charset="-122"/>
              <a:ea typeface="楷体" panose="02010609060101010101" pitchFamily="49" charset="-122"/>
            </a:rPr>
            <a:t>存在重大过失不知其违法</a:t>
          </a:r>
          <a:endParaRPr lang="zh-CN" altLang="en-US" sz="1700" kern="1200" dirty="0"/>
        </a:p>
      </dsp:txBody>
      <dsp:txXfrm rot="10800000">
        <a:off x="1569882" y="1704435"/>
        <a:ext cx="4768405" cy="655128"/>
      </dsp:txXfrm>
    </dsp:sp>
    <dsp:sp modelId="{F0CE1BBF-EA1D-4069-8F04-2C477BD69633}">
      <dsp:nvSpPr>
        <dsp:cNvPr id="0" name=""/>
        <dsp:cNvSpPr/>
      </dsp:nvSpPr>
      <dsp:spPr>
        <a:xfrm>
          <a:off x="1078535" y="1704435"/>
          <a:ext cx="655128" cy="655128"/>
        </a:xfrm>
        <a:prstGeom prst="ellipse">
          <a:avLst/>
        </a:prstGeom>
        <a:gradFill rotWithShape="0">
          <a:gsLst>
            <a:gs pos="0">
              <a:schemeClr val="accent4">
                <a:tint val="50000"/>
                <a:hueOff val="0"/>
                <a:satOff val="0"/>
                <a:lumOff val="0"/>
                <a:alphaOff val="0"/>
                <a:tint val="98000"/>
                <a:lumMod val="114000"/>
              </a:schemeClr>
            </a:gs>
            <a:gs pos="100000">
              <a:schemeClr val="accent4">
                <a:tint val="5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A4E201B3-FFC5-4BF2-A618-404BE2B46668}">
      <dsp:nvSpPr>
        <dsp:cNvPr id="0" name=""/>
        <dsp:cNvSpPr/>
      </dsp:nvSpPr>
      <dsp:spPr>
        <a:xfrm rot="10800000">
          <a:off x="1406100" y="2555125"/>
          <a:ext cx="4932187" cy="655128"/>
        </a:xfrm>
        <a:prstGeom prst="homePlate">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88894"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zh-CN" sz="1700" b="1" kern="1200" dirty="0">
              <a:latin typeface="楷体" panose="02010609060101010101" pitchFamily="49" charset="-122"/>
              <a:ea typeface="楷体" panose="02010609060101010101" pitchFamily="49" charset="-122"/>
            </a:rPr>
            <a:t>行政行为显然错误</a:t>
          </a:r>
          <a:endParaRPr lang="zh-CN" altLang="en-US" sz="1700" kern="1200" dirty="0"/>
        </a:p>
      </dsp:txBody>
      <dsp:txXfrm rot="10800000">
        <a:off x="1569882" y="2555125"/>
        <a:ext cx="4768405" cy="655128"/>
      </dsp:txXfrm>
    </dsp:sp>
    <dsp:sp modelId="{9A521A47-E3E3-482D-AE11-626CB6DAEB63}">
      <dsp:nvSpPr>
        <dsp:cNvPr id="0" name=""/>
        <dsp:cNvSpPr/>
      </dsp:nvSpPr>
      <dsp:spPr>
        <a:xfrm>
          <a:off x="1078535" y="2555125"/>
          <a:ext cx="655128" cy="655128"/>
        </a:xfrm>
        <a:prstGeom prst="ellipse">
          <a:avLst/>
        </a:prstGeom>
        <a:gradFill rotWithShape="0">
          <a:gsLst>
            <a:gs pos="0">
              <a:schemeClr val="accent5">
                <a:tint val="50000"/>
                <a:hueOff val="0"/>
                <a:satOff val="0"/>
                <a:lumOff val="0"/>
                <a:alphaOff val="0"/>
                <a:tint val="98000"/>
                <a:lumMod val="114000"/>
              </a:schemeClr>
            </a:gs>
            <a:gs pos="100000">
              <a:schemeClr val="accent5">
                <a:tint val="5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788A3FEE-3E24-426D-A169-3470813AF46B}">
      <dsp:nvSpPr>
        <dsp:cNvPr id="0" name=""/>
        <dsp:cNvSpPr/>
      </dsp:nvSpPr>
      <dsp:spPr>
        <a:xfrm rot="10800000">
          <a:off x="1406100" y="3405814"/>
          <a:ext cx="4932187" cy="655128"/>
        </a:xfrm>
        <a:prstGeom prst="homePlate">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88894"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zh-CN" sz="1700" b="1" kern="1200" dirty="0">
              <a:latin typeface="楷体" panose="02010609060101010101" pitchFamily="49" charset="-122"/>
              <a:ea typeface="楷体" panose="02010609060101010101" pitchFamily="49" charset="-122"/>
            </a:rPr>
            <a:t>行政机关预先保留变更权</a:t>
          </a:r>
          <a:endParaRPr lang="zh-CN" altLang="en-US" sz="1700" kern="1200" dirty="0"/>
        </a:p>
      </dsp:txBody>
      <dsp:txXfrm rot="10800000">
        <a:off x="1569882" y="3405814"/>
        <a:ext cx="4768405" cy="655128"/>
      </dsp:txXfrm>
    </dsp:sp>
    <dsp:sp modelId="{57C2864E-E965-43B7-9F3A-10C0DE2D79C0}">
      <dsp:nvSpPr>
        <dsp:cNvPr id="0" name=""/>
        <dsp:cNvSpPr/>
      </dsp:nvSpPr>
      <dsp:spPr>
        <a:xfrm>
          <a:off x="1078535" y="3405814"/>
          <a:ext cx="655128" cy="655128"/>
        </a:xfrm>
        <a:prstGeom prst="ellipse">
          <a:avLst/>
        </a:prstGeom>
        <a:gradFill rotWithShape="0">
          <a:gsLst>
            <a:gs pos="0">
              <a:schemeClr val="accent6">
                <a:tint val="50000"/>
                <a:hueOff val="0"/>
                <a:satOff val="0"/>
                <a:lumOff val="0"/>
                <a:alphaOff val="0"/>
                <a:tint val="98000"/>
                <a:lumMod val="114000"/>
              </a:schemeClr>
            </a:gs>
            <a:gs pos="100000">
              <a:schemeClr val="accent6">
                <a:tint val="5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BCF318-2F42-4935-9485-BC6B09004CAC}">
      <dsp:nvSpPr>
        <dsp:cNvPr id="0" name=""/>
        <dsp:cNvSpPr/>
      </dsp:nvSpPr>
      <dsp:spPr>
        <a:xfrm rot="5400000">
          <a:off x="911690" y="1063705"/>
          <a:ext cx="1315828" cy="1875666"/>
        </a:xfrm>
        <a:prstGeom prst="bentUpArrow">
          <a:avLst>
            <a:gd name="adj1" fmla="val 32840"/>
            <a:gd name="adj2" fmla="val 25000"/>
            <a:gd name="adj3" fmla="val 35780"/>
          </a:avLst>
        </a:prstGeom>
        <a:gradFill rotWithShape="0">
          <a:gsLst>
            <a:gs pos="0">
              <a:schemeClr val="accent1">
                <a:tint val="50000"/>
                <a:hueOff val="0"/>
                <a:satOff val="0"/>
                <a:lumOff val="0"/>
                <a:alphaOff val="0"/>
                <a:tint val="98000"/>
                <a:lumMod val="114000"/>
              </a:schemeClr>
            </a:gs>
            <a:gs pos="100000">
              <a:schemeClr val="accent1">
                <a:tint val="5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8529B0DD-7900-48BF-BD33-C3CA12B8EEBC}">
      <dsp:nvSpPr>
        <dsp:cNvPr id="0" name=""/>
        <dsp:cNvSpPr/>
      </dsp:nvSpPr>
      <dsp:spPr bwMode="white">
        <a:xfrm>
          <a:off x="361796" y="200128"/>
          <a:ext cx="2259662" cy="1115833"/>
        </a:xfrm>
        <a:prstGeom prst="roundRect">
          <a:avLst>
            <a:gd name="adj" fmla="val 1667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楷体" panose="02010609060101010101" pitchFamily="49" charset="-122"/>
              <a:ea typeface="楷体" panose="02010609060101010101" pitchFamily="49" charset="-122"/>
            </a:rPr>
            <a:t>存续保护</a:t>
          </a:r>
        </a:p>
      </dsp:txBody>
      <dsp:txXfrm>
        <a:off x="416276" y="254608"/>
        <a:ext cx="2150702" cy="1006873"/>
      </dsp:txXfrm>
    </dsp:sp>
    <dsp:sp modelId="{2A5988FB-4531-4705-8FF2-6DFC3E8A73DE}">
      <dsp:nvSpPr>
        <dsp:cNvPr id="0" name=""/>
        <dsp:cNvSpPr/>
      </dsp:nvSpPr>
      <dsp:spPr bwMode="white">
        <a:xfrm>
          <a:off x="2736307" y="144018"/>
          <a:ext cx="2842314" cy="1490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a:latin typeface="楷体" panose="02010609060101010101" pitchFamily="49" charset="-122"/>
              <a:ea typeface="楷体" panose="02010609060101010101" pitchFamily="49" charset="-122"/>
            </a:rPr>
            <a:t>保证作为信赖基础的行政行为的存续</a:t>
          </a:r>
          <a:r>
            <a:rPr lang="en-US" altLang="en-US" sz="2400" kern="1200" dirty="0">
              <a:latin typeface="楷体" panose="02010609060101010101" pitchFamily="49" charset="-122"/>
              <a:ea typeface="楷体" panose="02010609060101010101" pitchFamily="49" charset="-122"/>
            </a:rPr>
            <a:t>, </a:t>
          </a:r>
          <a:r>
            <a:rPr lang="zh-CN" altLang="en-US" sz="2400" kern="1200" dirty="0">
              <a:latin typeface="楷体" panose="02010609060101010101" pitchFamily="49" charset="-122"/>
              <a:ea typeface="楷体" panose="02010609060101010101" pitchFamily="49" charset="-122"/>
            </a:rPr>
            <a:t>不改变行政相对人信赖的法律状态</a:t>
          </a:r>
          <a:endParaRPr lang="zh-CN" altLang="en-US" sz="2400" kern="1200" dirty="0"/>
        </a:p>
      </dsp:txBody>
      <dsp:txXfrm>
        <a:off x="2736307" y="144018"/>
        <a:ext cx="2842314" cy="1490662"/>
      </dsp:txXfrm>
    </dsp:sp>
    <dsp:sp modelId="{103DC429-5F28-40B4-99B3-E26D6748DD8D}">
      <dsp:nvSpPr>
        <dsp:cNvPr id="0" name=""/>
        <dsp:cNvSpPr/>
      </dsp:nvSpPr>
      <dsp:spPr bwMode="white">
        <a:xfrm>
          <a:off x="2432756" y="2282277"/>
          <a:ext cx="2184200" cy="1169521"/>
        </a:xfrm>
        <a:prstGeom prst="roundRect">
          <a:avLst>
            <a:gd name="adj" fmla="val 1667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楷体" panose="02010609060101010101" pitchFamily="49" charset="-122"/>
              <a:ea typeface="楷体" panose="02010609060101010101" pitchFamily="49" charset="-122"/>
            </a:rPr>
            <a:t>财产保护</a:t>
          </a:r>
        </a:p>
      </dsp:txBody>
      <dsp:txXfrm>
        <a:off x="2489858" y="2339379"/>
        <a:ext cx="2069996" cy="1055317"/>
      </dsp:txXfrm>
    </dsp:sp>
    <dsp:sp modelId="{060892C4-B4F1-440D-8BB3-9FBA744636F1}">
      <dsp:nvSpPr>
        <dsp:cNvPr id="0" name=""/>
        <dsp:cNvSpPr/>
      </dsp:nvSpPr>
      <dsp:spPr bwMode="white">
        <a:xfrm>
          <a:off x="4677816" y="1687043"/>
          <a:ext cx="2593571" cy="2269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楷体" panose="02010609060101010101" pitchFamily="49" charset="-122"/>
              <a:ea typeface="楷体" panose="02010609060101010101" pitchFamily="49" charset="-122"/>
            </a:rPr>
            <a:t>在不得不打破行政相对人信赖的法律状态时</a:t>
          </a:r>
          <a:r>
            <a:rPr lang="en-US" altLang="en-US" sz="2000" kern="1200" dirty="0">
              <a:latin typeface="楷体" panose="02010609060101010101" pitchFamily="49" charset="-122"/>
              <a:ea typeface="楷体" panose="02010609060101010101" pitchFamily="49" charset="-122"/>
            </a:rPr>
            <a:t>, </a:t>
          </a:r>
          <a:r>
            <a:rPr lang="zh-CN" altLang="en-US" sz="2000" kern="1200" dirty="0">
              <a:latin typeface="楷体" panose="02010609060101010101" pitchFamily="49" charset="-122"/>
              <a:ea typeface="楷体" panose="02010609060101010101" pitchFamily="49" charset="-122"/>
            </a:rPr>
            <a:t>应对行政相对人因信赖该行政行为而遭受的损失予以财产上的保护</a:t>
          </a:r>
          <a:r>
            <a:rPr lang="en-US" altLang="en-US" sz="2000" kern="1200" dirty="0">
              <a:latin typeface="楷体" panose="02010609060101010101" pitchFamily="49" charset="-122"/>
              <a:ea typeface="楷体" panose="02010609060101010101" pitchFamily="49" charset="-122"/>
            </a:rPr>
            <a:t>, </a:t>
          </a:r>
          <a:r>
            <a:rPr lang="zh-CN" altLang="en-US" sz="2000" kern="1200" dirty="0">
              <a:latin typeface="楷体" panose="02010609060101010101" pitchFamily="49" charset="-122"/>
              <a:ea typeface="楷体" panose="02010609060101010101" pitchFamily="49" charset="-122"/>
            </a:rPr>
            <a:t>一般包括补偿和赔偿两种情况</a:t>
          </a:r>
        </a:p>
      </dsp:txBody>
      <dsp:txXfrm>
        <a:off x="4677816" y="1687043"/>
        <a:ext cx="2593571" cy="2269235"/>
      </dsp:txXfrm>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1">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tL"/>
          <dgm:param type="flowDir" val="row"/>
        </dgm:alg>
      </dgm:if>
      <dgm:else name="Name2">
        <dgm:alg type="snake">
          <dgm:param type="bkpt" val="fixed"/>
          <dgm:param type="bkPtFixedVal" val="1"/>
          <dgm:param type="off" val="off"/>
          <dgm:param type="grDir" val="tR"/>
          <dgm:param type="flowDir" val="row"/>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1#2">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4825EC-E2FD-455E-B616-071A917ABB2C}" type="datetimeFigureOut">
              <a:rPr lang="zh-CN" altLang="en-US" smtClean="0"/>
              <a:t>2024/12/13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C3C358-578C-4BA0-A742-0F389EB4461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C3C358-578C-4BA0-A742-0F389EB4461E}"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C3C358-578C-4BA0-A742-0F389EB4461E}" type="slidenum">
              <a:rPr lang="zh-CN" altLang="en-US" smtClean="0"/>
              <a:t>28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C3C358-578C-4BA0-A742-0F389EB4461E}" type="slidenum">
              <a:rPr lang="zh-CN" altLang="en-US" smtClean="0"/>
              <a:t>31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C3C358-578C-4BA0-A742-0F389EB4461E}" type="slidenum">
              <a:rPr lang="zh-CN" altLang="en-US" smtClean="0"/>
              <a:t>33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A0093EA8-8615-4ABF-AB61-05C9F9C9DC74}" type="datetime11">
              <a:rPr lang="en-US" altLang="zh-CN" smtClean="0"/>
              <a:t>16:49:56</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2A75A3B7-0065-46E2-B890-B7B1925DDBBF}" type="slidenum">
              <a:rPr lang="en-US" smtClean="0"/>
              <a:t>‹#›</a:t>
            </a:fld>
            <a:endParaRPr lang="en-US"/>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带描述的全景图片">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93A7294-6BFF-48EE-B37F-80DABDF7B612}" type="datetime11">
              <a:rPr lang="en-US" altLang="zh-CN" smtClean="0"/>
              <a:t>16:49:57</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2A75A3B7-0065-46E2-B890-B7B1925DDBBF}" type="slidenum">
              <a:rPr lang="en-US" smtClean="0"/>
              <a:t>‹#›</a:t>
            </a:fld>
            <a:endParaRPr lang="en-US"/>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2" name="Title 1"/>
          <p:cNvSpPr>
            <a:spLocks noGrp="1"/>
          </p:cNvSpPr>
          <p:nvPr>
            <p:ph type="title"/>
          </p:nvPr>
        </p:nvSpPr>
        <p:spPr>
          <a:xfrm>
            <a:off x="866440" y="927100"/>
            <a:ext cx="6422005" cy="1692720"/>
          </a:xfrm>
        </p:spPr>
        <p:txBody>
          <a:bodyPr/>
          <a:lstStyle>
            <a:lvl1pPr>
              <a:defRPr sz="3600"/>
            </a:lvl1pPr>
          </a:lstStyle>
          <a:p>
            <a:r>
              <a:rPr lang="zh-CN" altLang="en-US"/>
              <a:t>单击此处编辑母版标题样式</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F6C0A7E-5F51-4FC1-B796-60C8C3934FC9}" type="datetime11">
              <a:rPr lang="en-US" altLang="zh-CN" smtClean="0"/>
              <a:t>16:49:57</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2A75A3B7-0065-46E2-B890-B7B1925DDBBF}" type="slidenum">
              <a:rPr lang="en-US" smtClean="0"/>
              <a:t>‹#›</a:t>
            </a:fld>
            <a:endParaRPr lang="en-US"/>
          </a:p>
        </p:txBody>
      </p: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panose="020B0604020202020204"/>
                <a:cs typeface="Arial" panose="020B0604020202020204"/>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panose="020B0604020202020204"/>
                <a:cs typeface="Arial" panose="020B0604020202020204"/>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zh-CN" altLang="en-US"/>
              <a:t>单击此处编辑母版标题样式</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1593DCE-4FDA-479F-A12C-F33090AFB823}" type="datetime11">
              <a:rPr lang="en-US" altLang="zh-CN" smtClean="0"/>
              <a:t>16:49:57</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2A75A3B7-0065-46E2-B890-B7B1925DDBBF}" type="slidenum">
              <a:rPr lang="en-US" smtClean="0"/>
              <a:t>‹#›</a:t>
            </a:fld>
            <a:endParaRPr lang="en-US"/>
          </a:p>
        </p:txBody>
      </p: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5CDF646-CA01-4FF8-9E61-8CDC544EC10D}" type="datetime11">
              <a:rPr lang="en-US" altLang="zh-CN" smtClean="0"/>
              <a:t>16:49:57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2A75A3B7-0065-46E2-B890-B7B1925DDBBF}" type="slidenum">
              <a:rPr lang="en-US" smtClean="0"/>
              <a:t>‹#›</a:t>
            </a:fld>
            <a:endParaRPr lang="en-US"/>
          </a:p>
        </p:txBody>
      </p: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1309B71-48CF-48CB-88E8-AE01EF397820}" type="datetime11">
              <a:rPr lang="en-US" altLang="zh-CN" smtClean="0"/>
              <a:t>16:49:57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2A75A3B7-0065-46E2-B890-B7B1925DDBBF}" type="slidenum">
              <a:rPr lang="en-US" smtClean="0"/>
              <a:t>‹#›</a:t>
            </a:fld>
            <a:endParaRPr lang="en-US"/>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5AFD5DB-4B4A-4651-AFC5-E1D6CCACD837}" type="datetime11">
              <a:rPr lang="en-US" altLang="zh-CN" smtClean="0"/>
              <a:t>16:49:57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2A75A3B7-0065-46E2-B890-B7B1925DDBBF}" type="slidenum">
              <a:rPr lang="en-US" smtClean="0"/>
              <a:t>‹#›</a:t>
            </a:fld>
            <a:endParaRPr lang="en-US"/>
          </a:p>
        </p:txBody>
      </p:sp>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621301" y="6387910"/>
            <a:ext cx="990599" cy="228659"/>
          </a:xfrm>
        </p:spPr>
        <p:txBody>
          <a:bodyPr/>
          <a:lstStyle/>
          <a:p>
            <a:fld id="{EA913162-2924-4293-A0F8-5247F26F3FCA}" type="datetime11">
              <a:rPr lang="en-US" altLang="zh-CN" smtClean="0"/>
              <a:t>16:49:57</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2A75A3B7-0065-46E2-B890-B7B1925DDBBF}" type="slidenum">
              <a:rPr lang="en-US" smtClean="0"/>
              <a:t>‹#›</a:t>
            </a:fld>
            <a:endParaRPr lang="en-US"/>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sp>
        <p:nvSpPr>
          <p:cNvPr id="2" name="Vertical Title 1"/>
          <p:cNvSpPr>
            <a:spLocks noGrp="1"/>
          </p:cNvSpPr>
          <p:nvPr>
            <p:ph type="title" orient="vert"/>
          </p:nvPr>
        </p:nvSpPr>
        <p:spPr>
          <a:xfrm>
            <a:off x="6174928" y="1447799"/>
            <a:ext cx="1113516" cy="4572001"/>
          </a:xfrm>
        </p:spPr>
        <p:txBody>
          <a:bodyPr vert="eaVert" anchor="ctr"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32F2FC9-F235-42B9-9CC9-D73D9C52246A}" type="datetime11">
              <a:rPr lang="en-US" altLang="zh-CN" smtClean="0"/>
              <a:t>16:49:57</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2A75A3B7-0065-46E2-B890-B7B1925DDBBF}" type="slidenum">
              <a:rPr lang="en-US" smtClean="0"/>
              <a:t>‹#›</a:t>
            </a:fld>
            <a:endParaRPr lang="en-US"/>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BE43383-866C-4FA7-83C5-EA34EFE2435D}" type="datetime11">
              <a:rPr lang="en-US" altLang="zh-CN" smtClean="0"/>
              <a:t>16:49:57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2A75A3B7-0065-46E2-B890-B7B1925DDBBF}" type="slidenum">
              <a:rPr lang="en-US" smtClean="0"/>
              <a:t>‹#›</a:t>
            </a:fld>
            <a:endParaRPr lang="en-US"/>
          </a:p>
        </p:txBody>
      </p:sp>
      <p:pic>
        <p:nvPicPr>
          <p:cNvPr id="1025" name="Object" descr="ppt/media/image2.png"/>
          <p:cNvPicPr/>
          <p:nvPr/>
        </p:nvPicPr>
        <p:blipFill>
          <a:blip r:embed="rId2"/>
          <a:stretch>
            <a:fillRect/>
          </a:stretch>
        </p:blipFill>
        <p:spPr>
          <a:xfrm>
            <a:off x="8153400" y="6540500"/>
            <a:ext cx="965200" cy="304800"/>
          </a:xfrm>
          <a:prstGeom prst="rect">
            <a:avLst/>
          </a:prstGeom>
          <a:noFill/>
          <a:ln w="9525">
            <a:noFill/>
          </a:ln>
        </p:spPr>
      </p:pic>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13CA619-6AC4-491D-B575-E8B6F87A3729}" type="datetime11">
              <a:rPr lang="en-US" altLang="zh-CN" smtClean="0"/>
              <a:t>16:49:57</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2A75A3B7-0065-46E2-B890-B7B1925DDBBF}" type="slidenum">
              <a:rPr lang="en-US" smtClean="0"/>
              <a:t>‹#›</a:t>
            </a:fld>
            <a:endParaRPr lang="en-US"/>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zh-CN" altLang="en-US"/>
              <a:t>单击此处编辑母版标题样式</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725C046-AEE1-4A14-BEF1-368228C699E1}" type="datetime11">
              <a:rPr lang="en-US" altLang="zh-CN" smtClean="0"/>
              <a:t>16:49:57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2A75A3B7-0065-46E2-B890-B7B1925DDBBF}" type="slidenum">
              <a:rPr lang="en-US" smtClean="0"/>
              <a:t>‹#›</a:t>
            </a:fld>
            <a:endParaRPr lang="en-US"/>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6C874B2B-B569-453E-BEF9-777153E93C5C}" type="datetime11">
              <a:rPr lang="en-US" altLang="zh-CN" smtClean="0"/>
              <a:t>16:49:57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2A75A3B7-0065-46E2-B890-B7B1925DDBBF}" type="slidenum">
              <a:rPr lang="en-US" smtClean="0"/>
              <a:t>‹#›</a:t>
            </a:fld>
            <a:endParaRPr lang="en-US"/>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F09979C-6D6F-4DD6-90B3-2C30213BCBF1}" type="datetime11">
              <a:rPr lang="en-US" altLang="zh-CN" smtClean="0"/>
              <a:t>16:49:57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2A75A3B7-0065-46E2-B890-B7B1925DDBBF}" type="slidenum">
              <a:rPr lang="en-US" smtClean="0"/>
              <a:t>‹#›</a:t>
            </a:fld>
            <a:endParaRPr lang="en-US"/>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7A552220-56A4-4A70-AE3C-71C350BCD901}" type="datetime11">
              <a:rPr lang="en-US" altLang="zh-CN" smtClean="0"/>
              <a:t>16:49:57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2A75A3B7-0065-46E2-B890-B7B1925DDBBF}" type="slidenum">
              <a:rPr lang="en-US" smtClean="0"/>
              <a:t>‹#›</a:t>
            </a:fld>
            <a:endParaRPr lang="en-US"/>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C202025-856C-4903-816C-CF1D9FA783CF}" type="datetime11">
              <a:rPr lang="en-US" altLang="zh-CN" smtClean="0"/>
              <a:t>16:49:57</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2A75A3B7-0065-46E2-B890-B7B1925DDBBF}" type="slidenum">
              <a:rPr lang="en-US" smtClean="0"/>
              <a:t>‹#›</a:t>
            </a:fld>
            <a:endParaRPr lang="en-US"/>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F59A41C-AC73-4097-9EAB-D19E04C09B33}" type="datetime11">
              <a:rPr lang="en-US" altLang="zh-CN" smtClean="0"/>
              <a:t>16:49:57</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2A75A3B7-0065-46E2-B890-B7B1925DDBBF}" type="slidenum">
              <a:rPr lang="en-US" smtClean="0"/>
              <a:t>‹#›</a:t>
            </a:fld>
            <a:endParaRPr lang="en-US"/>
          </a:p>
        </p:txBody>
      </p: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71D52C70-5FB8-486F-B0F3-58AFC6F22151}" type="datetime11">
              <a:rPr lang="en-US" altLang="zh-CN" smtClean="0"/>
              <a:t>16:49:56</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2A75A3B7-0065-46E2-B890-B7B1925DDBB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685800" indent="-28321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181483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072005"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2258695"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2486025"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38472;&#36229;&#26696;.docx" TargetMode="External"/><Relationship Id="rId7" Type="http://schemas.openxmlformats.org/officeDocument/2006/relationships/hyperlink" Target="&#34892;&#25919;&#21028;&#20915;&#20013;&#27604;&#20363;&#21407;&#21017;&#30340;&#36866;&#29992;_&#21016;&#26435;.pdf" TargetMode="External"/><Relationship Id="rId2" Type="http://schemas.openxmlformats.org/officeDocument/2006/relationships/hyperlink" Target="&#37101;&#24314;&#20891;&#35785;&#35832;&#26280;&#24066;&#22269;&#22303;&#36164;&#28304;&#23616;&#34892;&#25919;&#22788;&#32602;&#26696;.docx" TargetMode="External"/><Relationship Id="rId1" Type="http://schemas.openxmlformats.org/officeDocument/2006/relationships/slideLayout" Target="../slideLayouts/slideLayout2.xml"/><Relationship Id="rId6" Type="http://schemas.openxmlformats.org/officeDocument/2006/relationships/hyperlink" Target="&#35770;&#24517;&#35201;&#24615;&#21407;&#21017;&#30340;&#23458;&#35266;&#21270;_&#21016;&#26435;.pdf" TargetMode="External"/><Relationship Id="rId5" Type="http://schemas.openxmlformats.org/officeDocument/2006/relationships/hyperlink" Target="&#30446;&#30340;&#27491;&#24403;&#24615;&#19982;&#27604;&#20363;&#21407;&#21017;&#30340;&#37325;&#26500;_&#21016;&#26435;.pdf" TargetMode="External"/><Relationship Id="rId4" Type="http://schemas.openxmlformats.org/officeDocument/2006/relationships/hyperlink" Target="&#26472;&#25919;&#26435;&#26696;.docx"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24503;&#22269;&#20844;&#27861;&#19978;&#20449;&#36182;&#20445;&#25252;&#35268;&#33539;&#22522;&#30784;&#30340;&#21464;&#36801;_&#22522;&#20110;&#27861;&#25945;&#20041;&#23398;&#30340;&#35270;&#35282;_&#23637;&#40527;&#36154;.pdf" TargetMode="External"/><Relationship Id="rId2" Type="http://schemas.openxmlformats.org/officeDocument/2006/relationships/hyperlink" Target="&#39277;&#22404;&#22534;&#20844;&#21496;&#35785;&#22269;&#22303;&#36164;&#28304;&#37096;&#22269;&#22303;&#36164;&#28304;&#34892;&#25919;&#22797;&#35758;&#20915;&#23450;&#26696;.docx" TargetMode="External"/><Relationship Id="rId1" Type="http://schemas.openxmlformats.org/officeDocument/2006/relationships/slideLayout" Target="../slideLayouts/slideLayout2.xml"/><Relationship Id="rId4" Type="http://schemas.openxmlformats.org/officeDocument/2006/relationships/hyperlink" Target="&#20449;&#36182;&#20445;&#25252;&#21407;&#21017;&#30340;&#21496;&#27861;&#36866;&#29992;&#30740;&#31350;_&#35780;&#37108;_&#30465;&#30053;_&#39277;&#22404;&#22534;&#30719;&#19994;&#26377;&#38480;&#20844;&#21496;&#35785;&#22269;&#22303;&#36164;&#28304;&#37096;&#26696;_&#38472;&#26143;&#20754;.pdf"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23425;&#27874;&#24066;&#21271;&#20177;&#21306;&#37329;&#37995;&#37329;&#23646;&#26448;&#26009;&#26377;&#38480;&#20844;&#21496;&#19982;&#24429;&#28113;&#21326;&#24037;&#20260;&#24453;&#36935;&#32416;&#32439;&#19978;&#35785;&#26696;.docx" TargetMode="External"/><Relationship Id="rId2" Type="http://schemas.openxmlformats.org/officeDocument/2006/relationships/hyperlink" Target="&#25351;&#23548;&#26696;&#20363;6&#21495;.docx" TargetMode="External"/><Relationship Id="rId1" Type="http://schemas.openxmlformats.org/officeDocument/2006/relationships/slideLayout" Target="../slideLayouts/slideLayout2.xml"/><Relationship Id="rId6" Type="http://schemas.openxmlformats.org/officeDocument/2006/relationships/hyperlink" Target="&#27491;&#24403;&#31243;&#24207;&#21407;&#21017;&#21496;&#27861;&#36866;&#29992;&#30340;&#27491;&#24403;&#24615;_&#22238;&#24402;&#35268;&#33539;&#31435;&#22330;_&#33931;&#32418;&#29645;.pdf" TargetMode="External"/><Relationship Id="rId5" Type="http://schemas.openxmlformats.org/officeDocument/2006/relationships/hyperlink" Target="&#21496;&#27861;&#21028;&#20915;&#23545;&#27491;&#24403;&#31243;&#24207;&#21407;&#21017;&#30340;&#21457;&#23637;_&#21608;&#20305;&#21191;.pdf" TargetMode="External"/><Relationship Id="rId4" Type="http://schemas.openxmlformats.org/officeDocument/2006/relationships/hyperlink" Target="&#22522;&#20110;&#34892;&#25919;&#27861;&#22522;&#26412;&#21407;&#21017;&#35009;&#21028;&#30340;&#19968;&#33324;&#26041;&#27861;&#21021;&#25506;.docx"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988" y="2420888"/>
            <a:ext cx="8424936" cy="1470025"/>
          </a:xfrm>
        </p:spPr>
        <p:txBody>
          <a:bodyPr>
            <a:normAutofit fontScale="90000"/>
          </a:bodyPr>
          <a:lstStyle/>
          <a:p>
            <a:pPr algn="ctr"/>
            <a:r>
              <a:rPr lang="zh-CN" altLang="en-US" sz="3100" b="1" dirty="0">
                <a:solidFill>
                  <a:schemeClr val="accent6">
                    <a:lumMod val="20000"/>
                    <a:lumOff val="80000"/>
                  </a:schemeClr>
                </a:solidFill>
                <a:latin typeface="楷体" panose="02010609060101010101" pitchFamily="49" charset="-122"/>
                <a:ea typeface="楷体" panose="02010609060101010101" pitchFamily="49" charset="-122"/>
              </a:rPr>
              <a:t>第二讲</a:t>
            </a:r>
            <a:br>
              <a:rPr lang="en-US" altLang="zh-CN" sz="2800" b="1" dirty="0">
                <a:solidFill>
                  <a:schemeClr val="accent6">
                    <a:lumMod val="20000"/>
                    <a:lumOff val="80000"/>
                  </a:schemeClr>
                </a:solidFill>
                <a:latin typeface="楷体" panose="02010609060101010101" pitchFamily="49" charset="-122"/>
                <a:ea typeface="楷体" panose="02010609060101010101" pitchFamily="49" charset="-122"/>
              </a:rPr>
            </a:br>
            <a:br>
              <a:rPr lang="en-US" altLang="zh-CN" sz="2800" b="1" dirty="0">
                <a:solidFill>
                  <a:schemeClr val="accent6">
                    <a:lumMod val="20000"/>
                    <a:lumOff val="80000"/>
                  </a:schemeClr>
                </a:solidFill>
                <a:latin typeface="楷体" panose="02010609060101010101" pitchFamily="49" charset="-122"/>
                <a:ea typeface="楷体" panose="02010609060101010101" pitchFamily="49" charset="-122"/>
              </a:rPr>
            </a:br>
            <a:br>
              <a:rPr lang="en-US" altLang="zh-CN" sz="2800" b="1" dirty="0">
                <a:solidFill>
                  <a:schemeClr val="accent6">
                    <a:lumMod val="20000"/>
                    <a:lumOff val="80000"/>
                  </a:schemeClr>
                </a:solidFill>
                <a:latin typeface="楷体" panose="02010609060101010101" pitchFamily="49" charset="-122"/>
                <a:ea typeface="楷体" panose="02010609060101010101" pitchFamily="49" charset="-122"/>
              </a:rPr>
            </a:br>
            <a:r>
              <a:rPr lang="zh-CN" altLang="en-US" sz="4400" b="1" dirty="0">
                <a:solidFill>
                  <a:schemeClr val="accent6">
                    <a:lumMod val="20000"/>
                    <a:lumOff val="80000"/>
                  </a:schemeClr>
                </a:solidFill>
                <a:latin typeface="楷体" panose="02010609060101010101" pitchFamily="49" charset="-122"/>
                <a:ea typeface="楷体" panose="02010609060101010101" pitchFamily="49" charset="-122"/>
              </a:rPr>
              <a:t>行 政 法 基 本 原 则</a:t>
            </a:r>
            <a:endParaRPr lang="en-US" sz="4400" b="1" dirty="0">
              <a:solidFill>
                <a:schemeClr val="accent6">
                  <a:lumMod val="20000"/>
                  <a:lumOff val="80000"/>
                </a:schemeClr>
              </a:solidFill>
              <a:latin typeface="楷体" panose="02010609060101010101" pitchFamily="49" charset="-122"/>
              <a:ea typeface="楷体" panose="02010609060101010101" pitchFamily="49" charset="-122"/>
            </a:endParaRPr>
          </a:p>
        </p:txBody>
      </p:sp>
      <p:sp>
        <p:nvSpPr>
          <p:cNvPr id="3" name="Subtitle 2"/>
          <p:cNvSpPr>
            <a:spLocks noGrp="1"/>
          </p:cNvSpPr>
          <p:nvPr>
            <p:ph type="subTitle" idx="1"/>
          </p:nvPr>
        </p:nvSpPr>
        <p:spPr>
          <a:xfrm>
            <a:off x="1907704" y="4365104"/>
            <a:ext cx="6400800" cy="1752600"/>
          </a:xfrm>
        </p:spPr>
        <p:txBody>
          <a:bodyPr/>
          <a:lstStyle/>
          <a:p>
            <a:pPr algn="r"/>
            <a:endParaRPr lang="en-US" sz="2800" dirty="0">
              <a:solidFill>
                <a:schemeClr val="accent6">
                  <a:lumMod val="40000"/>
                  <a:lumOff val="60000"/>
                </a:schemeClr>
              </a:solidFill>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fld id="{2A75A3B7-0065-46E2-B890-B7B1925DDBBF}" type="slidenum">
              <a:rPr lang="en-US" smtClean="0"/>
              <a:t>1</a:t>
            </a:fld>
            <a:endParaRPr lang="en-US"/>
          </a:p>
        </p:txBody>
      </p:sp>
      <p:sp>
        <p:nvSpPr>
          <p:cNvPr id="5" name="日期占位符 4"/>
          <p:cNvSpPr>
            <a:spLocks noGrp="1"/>
          </p:cNvSpPr>
          <p:nvPr>
            <p:ph type="dt" sz="half" idx="10"/>
          </p:nvPr>
        </p:nvSpPr>
        <p:spPr/>
        <p:txBody>
          <a:bodyPr/>
          <a:lstStyle/>
          <a:p>
            <a:fld id="{A0093EA8-8615-4ABF-AB61-05C9F9C9DC74}" type="datetime11">
              <a:rPr lang="en-US" altLang="zh-CN" smtClean="0"/>
              <a:t>16:49:56</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a:latin typeface="楷体" panose="02010609060101010101" pitchFamily="49" charset="-122"/>
                <a:ea typeface="楷体" panose="02010609060101010101" pitchFamily="49" charset="-122"/>
              </a:rPr>
              <a:t>抽象行政行为的绝对保留（不能授权行政机关规定）：</a:t>
            </a:r>
          </a:p>
          <a:p>
            <a:r>
              <a:rPr lang="zh-CN" altLang="zh-CN" dirty="0">
                <a:latin typeface="楷体" panose="02010609060101010101" pitchFamily="49" charset="-122"/>
                <a:ea typeface="楷体" panose="02010609060101010101" pitchFamily="49" charset="-122"/>
              </a:rPr>
              <a:t>根据《立法法》第</a:t>
            </a:r>
            <a:r>
              <a:rPr lang="en-US" altLang="zh-CN" dirty="0">
                <a:latin typeface="楷体" panose="02010609060101010101" pitchFamily="49" charset="-122"/>
                <a:ea typeface="楷体" panose="02010609060101010101" pitchFamily="49" charset="-122"/>
              </a:rPr>
              <a:t>9</a:t>
            </a:r>
            <a:r>
              <a:rPr lang="zh-CN" altLang="zh-CN" dirty="0">
                <a:latin typeface="楷体" panose="02010609060101010101" pitchFamily="49" charset="-122"/>
                <a:ea typeface="楷体" panose="02010609060101010101" pitchFamily="49" charset="-122"/>
              </a:rPr>
              <a:t>条的规定，对于《立法法》第</a:t>
            </a:r>
            <a:r>
              <a:rPr lang="en-US" altLang="zh-CN" dirty="0">
                <a:latin typeface="楷体" panose="02010609060101010101" pitchFamily="49" charset="-122"/>
                <a:ea typeface="楷体" panose="02010609060101010101" pitchFamily="49" charset="-122"/>
              </a:rPr>
              <a:t>8</a:t>
            </a:r>
            <a:r>
              <a:rPr lang="zh-CN" altLang="zh-CN" dirty="0">
                <a:latin typeface="楷体" panose="02010609060101010101" pitchFamily="49" charset="-122"/>
                <a:ea typeface="楷体" panose="02010609060101010101" pitchFamily="49" charset="-122"/>
              </a:rPr>
              <a:t>条规定的事项尚未制定法律的，全国人民代表大会及其常务委员会有权作出决定，授权国务院可以根据实际需要，对其中的部分事项先制定行政法规，但是</a:t>
            </a:r>
            <a:r>
              <a:rPr lang="zh-CN" altLang="zh-CN" b="1" dirty="0">
                <a:latin typeface="楷体" panose="02010609060101010101" pitchFamily="49" charset="-122"/>
                <a:ea typeface="楷体" panose="02010609060101010101" pitchFamily="49" charset="-122"/>
              </a:rPr>
              <a:t>有关犯罪和刑罚、对公民政治权利的剥夺和限制人身自由的强制措施和处罚、司法制度等事项除外</a:t>
            </a:r>
            <a:r>
              <a:rPr lang="zh-CN" altLang="zh-CN" dirty="0">
                <a:latin typeface="楷体" panose="02010609060101010101" pitchFamily="49" charset="-122"/>
                <a:ea typeface="楷体" panose="02010609060101010101" pitchFamily="49" charset="-122"/>
              </a:rPr>
              <a:t>。</a:t>
            </a:r>
          </a:p>
          <a:p>
            <a:r>
              <a:rPr lang="zh-CN" altLang="zh-CN" dirty="0">
                <a:latin typeface="楷体" panose="02010609060101010101" pitchFamily="49" charset="-122"/>
                <a:ea typeface="楷体" panose="02010609060101010101" pitchFamily="49" charset="-122"/>
              </a:rPr>
              <a:t>因此犯罪和刑罚、对公民政治权利的剥夺和限制人身自由的强制措施和处罚、司法制度事项可被视为是“绝对法律保留”事项，而《立法法》第</a:t>
            </a:r>
            <a:r>
              <a:rPr lang="en-US" altLang="zh-CN" dirty="0">
                <a:latin typeface="楷体" panose="02010609060101010101" pitchFamily="49" charset="-122"/>
                <a:ea typeface="楷体" panose="02010609060101010101" pitchFamily="49" charset="-122"/>
              </a:rPr>
              <a:t>8</a:t>
            </a:r>
            <a:r>
              <a:rPr lang="zh-CN" altLang="zh-CN" dirty="0">
                <a:latin typeface="楷体" panose="02010609060101010101" pitchFamily="49" charset="-122"/>
                <a:ea typeface="楷体" panose="02010609060101010101" pitchFamily="49" charset="-122"/>
              </a:rPr>
              <a:t>条规定的其他事项可被视为是“相对法律保留”事项。</a:t>
            </a:r>
          </a:p>
          <a:p>
            <a:endParaRPr lang="zh-CN" altLang="en-US" dirty="0"/>
          </a:p>
        </p:txBody>
      </p:sp>
      <p:sp>
        <p:nvSpPr>
          <p:cNvPr id="4" name="灯片编号占位符 3"/>
          <p:cNvSpPr>
            <a:spLocks noGrp="1"/>
          </p:cNvSpPr>
          <p:nvPr>
            <p:ph type="sldNum" sz="quarter" idx="12"/>
          </p:nvPr>
        </p:nvSpPr>
        <p:spPr/>
        <p:txBody>
          <a:bodyPr/>
          <a:lstStyle/>
          <a:p>
            <a:fld id="{2A75A3B7-0065-46E2-B890-B7B1925DDBBF}" type="slidenum">
              <a:rPr lang="en-US" smtClean="0"/>
              <a:t>10</a:t>
            </a:fld>
            <a:endParaRPr lang="en-US"/>
          </a:p>
        </p:txBody>
      </p:sp>
      <p:sp>
        <p:nvSpPr>
          <p:cNvPr id="5" name="日期占位符 4"/>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95536" y="2132856"/>
            <a:ext cx="8074388" cy="3886944"/>
          </a:xfrm>
        </p:spPr>
        <p:txBody>
          <a:bodyPr>
            <a:normAutofit/>
          </a:bodyPr>
          <a:lstStyle/>
          <a:p>
            <a:r>
              <a:rPr lang="en-US" altLang="zh-CN" sz="2400" b="1" dirty="0">
                <a:latin typeface="楷体" panose="02010609060101010101" pitchFamily="49" charset="-122"/>
                <a:ea typeface="楷体" panose="02010609060101010101" pitchFamily="49" charset="-122"/>
              </a:rPr>
              <a:t>3</a:t>
            </a:r>
            <a:r>
              <a:rPr lang="zh-CN" altLang="en-US" sz="2400" b="1" dirty="0">
                <a:latin typeface="楷体" panose="02010609060101010101" pitchFamily="49" charset="-122"/>
                <a:ea typeface="楷体" panose="02010609060101010101" pitchFamily="49" charset="-122"/>
              </a:rPr>
              <a:t>、越权无效原则（仅了解）</a:t>
            </a:r>
            <a:endParaRPr lang="en-US" altLang="zh-CN" sz="2400" b="1" dirty="0">
              <a:latin typeface="楷体" panose="02010609060101010101" pitchFamily="49" charset="-122"/>
              <a:ea typeface="楷体" panose="02010609060101010101" pitchFamily="49" charset="-122"/>
            </a:endParaRPr>
          </a:p>
          <a:p>
            <a:r>
              <a:rPr lang="zh-CN" altLang="zh-CN" sz="2300" dirty="0">
                <a:latin typeface="楷体" panose="02010609060101010101" pitchFamily="49" charset="-122"/>
                <a:ea typeface="楷体" panose="02010609060101010101" pitchFamily="49" charset="-122"/>
              </a:rPr>
              <a:t>英国行政法著名的“越权无效”（</a:t>
            </a:r>
            <a:r>
              <a:rPr lang="en-US" altLang="zh-CN" sz="2300" dirty="0">
                <a:latin typeface="楷体" panose="02010609060101010101" pitchFamily="49" charset="-122"/>
                <a:ea typeface="楷体" panose="02010609060101010101" pitchFamily="49" charset="-122"/>
              </a:rPr>
              <a:t>ultra vires</a:t>
            </a:r>
            <a:r>
              <a:rPr lang="zh-CN" altLang="zh-CN" sz="2300" dirty="0">
                <a:latin typeface="楷体" panose="02010609060101010101" pitchFamily="49" charset="-122"/>
                <a:ea typeface="楷体" panose="02010609060101010101" pitchFamily="49" charset="-122"/>
              </a:rPr>
              <a:t>）原则，其理念在于行政机关有权在权限范围内作出任何决定，但是不得超越权限。而在晚近其“权限”的含义已不限于公共机构的管辖权，还包含了公共机构行使权力的各种法定条件。英国韦德勋爵也认为“公共机构不得超越权限行事，这个朴素的观念可以被恰当地称为行政法的核心原则。”</a:t>
            </a:r>
            <a:endParaRPr lang="zh-CN" altLang="en-US" sz="23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fld id="{2A75A3B7-0065-46E2-B890-B7B1925DDBBF}" type="slidenum">
              <a:rPr lang="en-US" smtClean="0"/>
              <a:t>11</a:t>
            </a:fld>
            <a:endParaRPr lang="en-US"/>
          </a:p>
        </p:txBody>
      </p:sp>
      <p:sp>
        <p:nvSpPr>
          <p:cNvPr id="5" name="日期占位符 4"/>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2</a:t>
            </a:r>
            <a:r>
              <a:rPr lang="zh-CN" altLang="en-US" sz="2000" b="1" dirty="0">
                <a:latin typeface="楷体" panose="02010609060101010101" pitchFamily="49" charset="-122"/>
                <a:ea typeface="楷体" panose="02010609060101010101" pitchFamily="49" charset="-122"/>
              </a:rPr>
              <a:t>）分类</a:t>
            </a:r>
            <a:endParaRPr lang="en-US" altLang="zh-CN" sz="2000" b="1" dirty="0">
              <a:latin typeface="楷体" panose="02010609060101010101" pitchFamily="49" charset="-122"/>
              <a:ea typeface="楷体" panose="02010609060101010101" pitchFamily="49" charset="-122"/>
            </a:endParaRPr>
          </a:p>
          <a:p>
            <a:r>
              <a:rPr lang="zh-CN" altLang="zh-CN" sz="2000" dirty="0">
                <a:latin typeface="楷体" panose="02010609060101010101" pitchFamily="49" charset="-122"/>
                <a:ea typeface="楷体" panose="02010609060101010101" pitchFamily="49" charset="-122"/>
              </a:rPr>
              <a:t>越权分为程序上的越权和实质的越权。</a:t>
            </a:r>
            <a:endParaRPr lang="en-US" altLang="zh-CN" sz="2000" dirty="0">
              <a:latin typeface="楷体" panose="02010609060101010101" pitchFamily="49" charset="-122"/>
              <a:ea typeface="楷体" panose="02010609060101010101" pitchFamily="49" charset="-122"/>
            </a:endParaRPr>
          </a:p>
          <a:p>
            <a:r>
              <a:rPr lang="zh-CN" altLang="zh-CN" sz="2000" dirty="0">
                <a:latin typeface="楷体" panose="02010609060101010101" pitchFamily="49" charset="-122"/>
                <a:ea typeface="楷体" panose="02010609060101010101" pitchFamily="49" charset="-122"/>
              </a:rPr>
              <a:t>程序上的越权是指行政机关违反成文法规定的必须遵守的程序而言，只有违反强制性程序规则时才发生行政行为的程序上越权问题，几种常见的程序规则有咨询、委任和说明理由等。</a:t>
            </a:r>
            <a:endParaRPr lang="en-US" altLang="zh-CN" sz="2000" dirty="0">
              <a:latin typeface="楷体" panose="02010609060101010101" pitchFamily="49" charset="-122"/>
              <a:ea typeface="楷体" panose="02010609060101010101" pitchFamily="49" charset="-122"/>
            </a:endParaRPr>
          </a:p>
          <a:p>
            <a:r>
              <a:rPr lang="zh-CN" altLang="zh-CN" sz="2000" dirty="0">
                <a:latin typeface="楷体" panose="02010609060101010101" pitchFamily="49" charset="-122"/>
                <a:ea typeface="楷体" panose="02010609060101010101" pitchFamily="49" charset="-122"/>
              </a:rPr>
              <a:t>实质的越权是指行政机关和行政裁判所超过法定权力范围的行为。实质的越权是英国司法审查中适用最多的理由，有下列四种情况：超越管辖权的范围；不履行法定的义务；权力滥用；记录中所表现的法律错误。</a:t>
            </a:r>
            <a:endParaRPr lang="zh-CN" altLang="en-US" sz="20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fld id="{2A75A3B7-0065-46E2-B890-B7B1925DDBBF}" type="slidenum">
              <a:rPr lang="en-US" smtClean="0"/>
              <a:t>12</a:t>
            </a:fld>
            <a:endParaRPr lang="en-US"/>
          </a:p>
        </p:txBody>
      </p:sp>
      <p:sp>
        <p:nvSpPr>
          <p:cNvPr id="5" name="日期占位符 4"/>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三、行政合理原则</a:t>
            </a:r>
          </a:p>
        </p:txBody>
      </p:sp>
      <p:sp>
        <p:nvSpPr>
          <p:cNvPr id="3" name="内容占位符 2"/>
          <p:cNvSpPr>
            <a:spLocks noGrp="1"/>
          </p:cNvSpPr>
          <p:nvPr>
            <p:ph idx="1"/>
          </p:nvPr>
        </p:nvSpPr>
        <p:spPr>
          <a:xfrm>
            <a:off x="395536" y="2060848"/>
            <a:ext cx="8280920" cy="3964136"/>
          </a:xfrm>
        </p:spPr>
        <p:txBody>
          <a:bodyPr>
            <a:noAutofit/>
          </a:bodyPr>
          <a:lstStyle/>
          <a:p>
            <a:r>
              <a:rPr lang="en-US" altLang="zh-CN" sz="2000" b="1" dirty="0">
                <a:latin typeface="楷体" panose="02010609060101010101" pitchFamily="49" charset="-122"/>
                <a:ea typeface="楷体" panose="02010609060101010101" pitchFamily="49" charset="-122"/>
              </a:rPr>
              <a:t>1</a:t>
            </a:r>
            <a:r>
              <a:rPr lang="zh-CN" altLang="zh-CN" sz="2000" b="1" dirty="0">
                <a:latin typeface="楷体" panose="02010609060101010101" pitchFamily="49" charset="-122"/>
                <a:ea typeface="楷体" panose="02010609060101010101" pitchFamily="49" charset="-122"/>
              </a:rPr>
              <a:t>、行政合理原则</a:t>
            </a:r>
            <a:r>
              <a:rPr lang="zh-CN" altLang="en-US" sz="2000" b="1" dirty="0">
                <a:latin typeface="楷体" panose="02010609060101010101" pitchFamily="49" charset="-122"/>
                <a:ea typeface="楷体" panose="02010609060101010101" pitchFamily="49" charset="-122"/>
              </a:rPr>
              <a:t>（仅了解）</a:t>
            </a:r>
            <a:endParaRPr lang="en-US" altLang="zh-CN" sz="2000" b="1" dirty="0">
              <a:latin typeface="楷体" panose="02010609060101010101" pitchFamily="49" charset="-122"/>
              <a:ea typeface="楷体" panose="02010609060101010101" pitchFamily="49" charset="-122"/>
            </a:endParaRPr>
          </a:p>
          <a:p>
            <a:r>
              <a:rPr lang="zh-CN" altLang="zh-CN" sz="2000" dirty="0">
                <a:latin typeface="楷体" panose="02010609060101010101" pitchFamily="49" charset="-122"/>
                <a:ea typeface="楷体" panose="02010609060101010101" pitchFamily="49" charset="-122"/>
              </a:rPr>
              <a:t>由于行政机关裁量空间很大，为了防止权力的滥用，必须对行政机关进行一定的约束，如果仅用依法行政原则不足以控制，所以要有行政合理原则</a:t>
            </a:r>
            <a:r>
              <a:rPr lang="zh-CN" altLang="en-US" sz="2000" dirty="0">
                <a:latin typeface="楷体" panose="02010609060101010101" pitchFamily="49" charset="-122"/>
                <a:ea typeface="楷体" panose="02010609060101010101" pitchFamily="49" charset="-122"/>
              </a:rPr>
              <a:t>，要求行政机关必须考虑相关因素，不得考虑不相关因素。</a:t>
            </a:r>
            <a:endParaRPr lang="en-US" altLang="zh-CN"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经典判例：</a:t>
            </a:r>
            <a:r>
              <a:rPr lang="en-US" altLang="zh-CN" sz="2000" dirty="0"/>
              <a:t>Associated Picture House Ltd. v. </a:t>
            </a:r>
            <a:r>
              <a:rPr lang="en-US" altLang="zh-CN" sz="2000" dirty="0" err="1"/>
              <a:t>Wednesbury</a:t>
            </a:r>
            <a:r>
              <a:rPr lang="en-US" altLang="zh-CN" sz="2000" dirty="0"/>
              <a:t> Cor. [1948]</a:t>
            </a:r>
          </a:p>
          <a:p>
            <a:r>
              <a:rPr lang="zh-CN" altLang="zh-CN" sz="2000" dirty="0">
                <a:latin typeface="楷体" panose="02010609060101010101" pitchFamily="49" charset="-122"/>
                <a:ea typeface="楷体" panose="02010609060101010101" pitchFamily="49" charset="-122"/>
              </a:rPr>
              <a:t>截止</a:t>
            </a:r>
            <a:r>
              <a:rPr lang="en-US" altLang="zh-CN" sz="2000" dirty="0">
                <a:latin typeface="楷体" panose="02010609060101010101" pitchFamily="49" charset="-122"/>
                <a:ea typeface="楷体" panose="02010609060101010101" pitchFamily="49" charset="-122"/>
              </a:rPr>
              <a:t>2011</a:t>
            </a:r>
            <a:r>
              <a:rPr lang="zh-CN" altLang="zh-CN" sz="2000" dirty="0">
                <a:latin typeface="楷体" panose="02010609060101010101" pitchFamily="49" charset="-122"/>
                <a:ea typeface="楷体" panose="02010609060101010101" pitchFamily="49" charset="-122"/>
              </a:rPr>
              <a:t>年，在英国，</a:t>
            </a:r>
            <a:r>
              <a:rPr lang="en-US" altLang="zh-CN" sz="2000" dirty="0">
                <a:latin typeface="楷体" panose="02010609060101010101" pitchFamily="49" charset="-122"/>
                <a:ea typeface="楷体" panose="02010609060101010101" pitchFamily="49" charset="-122"/>
              </a:rPr>
              <a:t>1948</a:t>
            </a:r>
            <a:r>
              <a:rPr lang="zh-CN" altLang="zh-CN" sz="2000" dirty="0">
                <a:latin typeface="楷体" panose="02010609060101010101" pitchFamily="49" charset="-122"/>
                <a:ea typeface="楷体" panose="02010609060101010101" pitchFamily="49" charset="-122"/>
              </a:rPr>
              <a:t>年之后</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大约有</a:t>
            </a:r>
            <a:r>
              <a:rPr lang="en-US" altLang="zh-CN" sz="2000" dirty="0">
                <a:latin typeface="楷体" panose="02010609060101010101" pitchFamily="49" charset="-122"/>
                <a:ea typeface="楷体" panose="02010609060101010101" pitchFamily="49" charset="-122"/>
              </a:rPr>
              <a:t>2500</a:t>
            </a:r>
            <a:r>
              <a:rPr lang="zh-CN" altLang="zh-CN" sz="2000" dirty="0">
                <a:latin typeface="楷体" panose="02010609060101010101" pitchFamily="49" charset="-122"/>
                <a:ea typeface="楷体" panose="02010609060101010101" pitchFamily="49" charset="-122"/>
              </a:rPr>
              <a:t>多起判例提到了</a:t>
            </a:r>
            <a:r>
              <a:rPr lang="en-US" altLang="zh-CN" sz="2000" dirty="0" err="1">
                <a:latin typeface="楷体" panose="02010609060101010101" pitchFamily="49" charset="-122"/>
                <a:ea typeface="楷体" panose="02010609060101010101" pitchFamily="49" charset="-122"/>
              </a:rPr>
              <a:t>Wednesbury</a:t>
            </a:r>
            <a:r>
              <a:rPr lang="zh-CN" altLang="zh-CN" sz="2000" dirty="0">
                <a:latin typeface="楷体" panose="02010609060101010101" pitchFamily="49" charset="-122"/>
                <a:ea typeface="楷体" panose="02010609060101010101" pitchFamily="49" charset="-122"/>
              </a:rPr>
              <a:t>和“不合理”，其中，</a:t>
            </a:r>
            <a:r>
              <a:rPr lang="en-US" altLang="zh-CN" sz="2000" dirty="0">
                <a:latin typeface="楷体" panose="02010609060101010101" pitchFamily="49" charset="-122"/>
                <a:ea typeface="楷体" panose="02010609060101010101" pitchFamily="49" charset="-122"/>
              </a:rPr>
              <a:t>2160</a:t>
            </a:r>
            <a:r>
              <a:rPr lang="zh-CN" altLang="zh-CN" sz="2000" dirty="0">
                <a:latin typeface="楷体" panose="02010609060101010101" pitchFamily="49" charset="-122"/>
                <a:ea typeface="楷体" panose="02010609060101010101" pitchFamily="49" charset="-122"/>
              </a:rPr>
              <a:t>起是在</a:t>
            </a:r>
            <a:r>
              <a:rPr lang="en-US" altLang="zh-CN" sz="2000" dirty="0">
                <a:latin typeface="楷体" panose="02010609060101010101" pitchFamily="49" charset="-122"/>
                <a:ea typeface="楷体" panose="02010609060101010101" pitchFamily="49" charset="-122"/>
              </a:rPr>
              <a:t>1990</a:t>
            </a:r>
            <a:r>
              <a:rPr lang="zh-CN" altLang="zh-CN" sz="2000" dirty="0">
                <a:latin typeface="楷体" panose="02010609060101010101" pitchFamily="49" charset="-122"/>
                <a:ea typeface="楷体" panose="02010609060101010101" pitchFamily="49" charset="-122"/>
              </a:rPr>
              <a:t>年</a:t>
            </a:r>
            <a:r>
              <a:rPr lang="en-US" altLang="zh-CN" sz="2000" dirty="0">
                <a:latin typeface="楷体" panose="02010609060101010101" pitchFamily="49" charset="-122"/>
                <a:ea typeface="楷体" panose="02010609060101010101" pitchFamily="49" charset="-122"/>
              </a:rPr>
              <a:t>1</a:t>
            </a:r>
            <a:r>
              <a:rPr lang="zh-CN" altLang="zh-CN" sz="2000" dirty="0">
                <a:latin typeface="楷体" panose="02010609060101010101" pitchFamily="49" charset="-122"/>
                <a:ea typeface="楷体" panose="02010609060101010101" pitchFamily="49" charset="-122"/>
              </a:rPr>
              <a:t>月</a:t>
            </a:r>
            <a:r>
              <a:rPr lang="en-US" altLang="zh-CN" sz="2000" dirty="0">
                <a:latin typeface="楷体" panose="02010609060101010101" pitchFamily="49" charset="-122"/>
                <a:ea typeface="楷体" panose="02010609060101010101" pitchFamily="49" charset="-122"/>
              </a:rPr>
              <a:t>1</a:t>
            </a:r>
            <a:r>
              <a:rPr lang="zh-CN" altLang="zh-CN" sz="2000" dirty="0">
                <a:latin typeface="楷体" panose="02010609060101010101" pitchFamily="49" charset="-122"/>
                <a:ea typeface="楷体" panose="02010609060101010101" pitchFamily="49" charset="-122"/>
              </a:rPr>
              <a:t>日以后做出的，所占比例超过了</a:t>
            </a:r>
            <a:r>
              <a:rPr lang="en-US" altLang="zh-CN" sz="2000" dirty="0">
                <a:latin typeface="楷体" panose="02010609060101010101" pitchFamily="49" charset="-122"/>
                <a:ea typeface="楷体" panose="02010609060101010101" pitchFamily="49" charset="-122"/>
              </a:rPr>
              <a:t>85%</a:t>
            </a:r>
            <a:r>
              <a:rPr lang="zh-CN" altLang="zh-CN"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1545</a:t>
            </a:r>
            <a:r>
              <a:rPr lang="zh-CN" altLang="zh-CN" sz="2000" dirty="0">
                <a:latin typeface="楷体" panose="02010609060101010101" pitchFamily="49" charset="-122"/>
                <a:ea typeface="楷体" panose="02010609060101010101" pitchFamily="49" charset="-122"/>
              </a:rPr>
              <a:t>起是在</a:t>
            </a:r>
            <a:r>
              <a:rPr lang="en-US" altLang="zh-CN" sz="2000" dirty="0">
                <a:latin typeface="楷体" panose="02010609060101010101" pitchFamily="49" charset="-122"/>
                <a:ea typeface="楷体" panose="02010609060101010101" pitchFamily="49" charset="-122"/>
              </a:rPr>
              <a:t>2000</a:t>
            </a:r>
            <a:r>
              <a:rPr lang="zh-CN" altLang="zh-CN" sz="2000" dirty="0">
                <a:latin typeface="楷体" panose="02010609060101010101" pitchFamily="49" charset="-122"/>
                <a:ea typeface="楷体" panose="02010609060101010101" pitchFamily="49" charset="-122"/>
              </a:rPr>
              <a:t>年</a:t>
            </a:r>
            <a:r>
              <a:rPr lang="en-US" altLang="zh-CN" sz="2000" dirty="0">
                <a:latin typeface="楷体" panose="02010609060101010101" pitchFamily="49" charset="-122"/>
                <a:ea typeface="楷体" panose="02010609060101010101" pitchFamily="49" charset="-122"/>
              </a:rPr>
              <a:t>1</a:t>
            </a:r>
            <a:r>
              <a:rPr lang="zh-CN" altLang="zh-CN" sz="2000" dirty="0">
                <a:latin typeface="楷体" panose="02010609060101010101" pitchFamily="49" charset="-122"/>
                <a:ea typeface="楷体" panose="02010609060101010101" pitchFamily="49" charset="-122"/>
              </a:rPr>
              <a:t>月</a:t>
            </a:r>
            <a:r>
              <a:rPr lang="en-US" altLang="zh-CN" sz="2000" dirty="0">
                <a:latin typeface="楷体" panose="02010609060101010101" pitchFamily="49" charset="-122"/>
                <a:ea typeface="楷体" panose="02010609060101010101" pitchFamily="49" charset="-122"/>
              </a:rPr>
              <a:t>1</a:t>
            </a:r>
            <a:r>
              <a:rPr lang="zh-CN" altLang="zh-CN" sz="2000" dirty="0">
                <a:latin typeface="楷体" panose="02010609060101010101" pitchFamily="49" charset="-122"/>
                <a:ea typeface="楷体" panose="02010609060101010101" pitchFamily="49" charset="-122"/>
              </a:rPr>
              <a:t>日以后做出的，占</a:t>
            </a:r>
            <a:r>
              <a:rPr lang="en-US" altLang="zh-CN" sz="2000" dirty="0">
                <a:latin typeface="楷体" panose="02010609060101010101" pitchFamily="49" charset="-122"/>
                <a:ea typeface="楷体" panose="02010609060101010101" pitchFamily="49" charset="-122"/>
              </a:rPr>
              <a:t>61%</a:t>
            </a:r>
            <a:r>
              <a:rPr lang="zh-CN" altLang="zh-CN" sz="2000" dirty="0">
                <a:latin typeface="楷体" panose="02010609060101010101" pitchFamily="49" charset="-122"/>
                <a:ea typeface="楷体" panose="02010609060101010101" pitchFamily="49" charset="-122"/>
              </a:rPr>
              <a:t>。</a:t>
            </a:r>
            <a:endParaRPr lang="zh-CN" altLang="zh-CN" sz="2000" dirty="0"/>
          </a:p>
        </p:txBody>
      </p:sp>
      <p:sp>
        <p:nvSpPr>
          <p:cNvPr id="4" name="灯片编号占位符 3"/>
          <p:cNvSpPr>
            <a:spLocks noGrp="1"/>
          </p:cNvSpPr>
          <p:nvPr>
            <p:ph type="sldNum" sz="quarter" idx="12"/>
          </p:nvPr>
        </p:nvSpPr>
        <p:spPr/>
        <p:txBody>
          <a:bodyPr/>
          <a:lstStyle/>
          <a:p>
            <a:fld id="{2A75A3B7-0065-46E2-B890-B7B1925DDBBF}" type="slidenum">
              <a:rPr lang="en-US" smtClean="0"/>
              <a:t>13</a:t>
            </a:fld>
            <a:endParaRPr lang="en-US"/>
          </a:p>
        </p:txBody>
      </p:sp>
      <p:sp>
        <p:nvSpPr>
          <p:cNvPr id="5" name="日期占位符 4"/>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1084993"/>
            <a:ext cx="6343672" cy="709865"/>
          </a:xfrm>
        </p:spPr>
        <p:txBody>
          <a:bodyPr/>
          <a:lstStyle/>
          <a:p>
            <a:r>
              <a:rPr lang="en-US" altLang="zh-CN" b="1" dirty="0">
                <a:latin typeface="楷体" panose="02010609060101010101" pitchFamily="49" charset="-122"/>
                <a:ea typeface="楷体" panose="02010609060101010101" pitchFamily="49" charset="-122"/>
              </a:rPr>
              <a:t>2</a:t>
            </a:r>
            <a:r>
              <a:rPr lang="zh-CN" altLang="en-US" b="1" dirty="0">
                <a:latin typeface="楷体" panose="02010609060101010101" pitchFamily="49" charset="-122"/>
                <a:ea typeface="楷体" panose="02010609060101010101" pitchFamily="49" charset="-122"/>
              </a:rPr>
              <a:t>、比例原则</a:t>
            </a:r>
            <a:br>
              <a:rPr lang="en-US" altLang="zh-CN" b="1" dirty="0">
                <a:solidFill>
                  <a:srgbClr val="FF0000"/>
                </a:solidFill>
                <a:latin typeface="楷体" panose="02010609060101010101" pitchFamily="49" charset="-122"/>
                <a:ea typeface="楷体" panose="02010609060101010101" pitchFamily="49" charset="-122"/>
              </a:rPr>
            </a:br>
            <a:endParaRPr lang="zh-CN" altLang="en-US" dirty="0"/>
          </a:p>
        </p:txBody>
      </p:sp>
      <p:sp>
        <p:nvSpPr>
          <p:cNvPr id="3" name="内容占位符 2"/>
          <p:cNvSpPr>
            <a:spLocks noGrp="1"/>
          </p:cNvSpPr>
          <p:nvPr>
            <p:ph idx="1"/>
          </p:nvPr>
        </p:nvSpPr>
        <p:spPr>
          <a:xfrm>
            <a:off x="467544" y="2043958"/>
            <a:ext cx="8208912" cy="3886944"/>
          </a:xfrm>
        </p:spPr>
        <p:txBody>
          <a:bodyPr>
            <a:noAutofit/>
          </a:bodyPr>
          <a:lstStyle/>
          <a:p>
            <a:r>
              <a:rPr lang="zh-CN" altLang="en-US" b="1" dirty="0">
                <a:latin typeface="楷体" panose="02010609060101010101" pitchFamily="49" charset="-122"/>
                <a:ea typeface="楷体" panose="02010609060101010101" pitchFamily="49" charset="-122"/>
              </a:rPr>
              <a:t>适用对象：行政裁量权的行使</a:t>
            </a:r>
          </a:p>
          <a:p>
            <a:r>
              <a:rPr lang="zh-CN" altLang="en-US" b="1" dirty="0">
                <a:latin typeface="楷体" panose="02010609060101010101" pitchFamily="49" charset="-122"/>
                <a:ea typeface="楷体" panose="02010609060101010101" pitchFamily="49" charset="-122"/>
              </a:rPr>
              <a:t>     羁束权力：“应当”、“必须”</a:t>
            </a:r>
          </a:p>
          <a:p>
            <a:r>
              <a:rPr lang="zh-CN" altLang="en-US" b="1" dirty="0">
                <a:latin typeface="楷体" panose="02010609060101010101" pitchFamily="49" charset="-122"/>
                <a:ea typeface="楷体" panose="02010609060101010101" pitchFamily="49" charset="-122"/>
              </a:rPr>
              <a:t>     裁量权的表现</a:t>
            </a:r>
          </a:p>
          <a:p>
            <a:r>
              <a:rPr lang="zh-CN" altLang="en-US" b="1" dirty="0">
                <a:latin typeface="楷体" panose="02010609060101010101" pitchFamily="49" charset="-122"/>
                <a:ea typeface="楷体" panose="02010609060101010101" pitchFamily="49" charset="-122"/>
              </a:rPr>
              <a:t>         决定裁量（是否作出行政行为）：“可以”、 “有权”等</a:t>
            </a:r>
            <a:endParaRPr lang="en-US" altLang="zh-CN" b="1" dirty="0">
              <a:latin typeface="楷体" panose="02010609060101010101" pitchFamily="49" charset="-122"/>
              <a:ea typeface="楷体" panose="02010609060101010101" pitchFamily="49" charset="-122"/>
            </a:endParaRPr>
          </a:p>
          <a:p>
            <a:r>
              <a:rPr lang="en-US" altLang="zh-CN" b="1" dirty="0">
                <a:latin typeface="楷体" panose="02010609060101010101" pitchFamily="49" charset="-122"/>
                <a:ea typeface="楷体" panose="02010609060101010101" pitchFamily="49" charset="-122"/>
              </a:rPr>
              <a:t>        </a:t>
            </a:r>
            <a:r>
              <a:rPr lang="zh-CN" altLang="en-US" b="1" dirty="0">
                <a:latin typeface="楷体" panose="02010609060101010101" pitchFamily="49" charset="-122"/>
                <a:ea typeface="楷体" panose="02010609060101010101" pitchFamily="49" charset="-122"/>
              </a:rPr>
              <a:t>例如</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海关法</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第</a:t>
            </a:r>
            <a:r>
              <a:rPr lang="en-US" altLang="zh-CN" b="1" dirty="0">
                <a:latin typeface="楷体" panose="02010609060101010101" pitchFamily="49" charset="-122"/>
                <a:ea typeface="楷体" panose="02010609060101010101" pitchFamily="49" charset="-122"/>
              </a:rPr>
              <a:t>85</a:t>
            </a:r>
            <a:r>
              <a:rPr lang="zh-CN" altLang="en-US" b="1" dirty="0">
                <a:latin typeface="楷体" panose="02010609060101010101" pitchFamily="49" charset="-122"/>
                <a:ea typeface="楷体" panose="02010609060101010101" pitchFamily="49" charset="-122"/>
              </a:rPr>
              <a:t>条规定，个人携带、邮寄超过合理数量的自用物品进出境，未依法向海关申报的，责令补缴关税，可以处以罚款。</a:t>
            </a:r>
          </a:p>
          <a:p>
            <a:r>
              <a:rPr lang="zh-CN" altLang="en-US" b="1" dirty="0">
                <a:latin typeface="楷体" panose="02010609060101010101" pitchFamily="49" charset="-122"/>
                <a:ea typeface="楷体" panose="02010609060101010101" pitchFamily="49" charset="-122"/>
              </a:rPr>
              <a:t>         选择裁量（选择何种行为方式）</a:t>
            </a:r>
            <a:endParaRPr lang="en-US" altLang="zh-CN" b="1" dirty="0">
              <a:latin typeface="楷体" panose="02010609060101010101" pitchFamily="49" charset="-122"/>
              <a:ea typeface="楷体" panose="02010609060101010101" pitchFamily="49" charset="-122"/>
            </a:endParaRPr>
          </a:p>
          <a:p>
            <a:r>
              <a:rPr lang="en-US" altLang="zh-CN" b="1" dirty="0">
                <a:latin typeface="楷体" panose="02010609060101010101" pitchFamily="49" charset="-122"/>
                <a:ea typeface="楷体" panose="02010609060101010101" pitchFamily="49" charset="-122"/>
              </a:rPr>
              <a:t>        </a:t>
            </a:r>
            <a:r>
              <a:rPr lang="zh-CN" altLang="en-US" b="1" dirty="0">
                <a:latin typeface="楷体" panose="02010609060101010101" pitchFamily="49" charset="-122"/>
                <a:ea typeface="楷体" panose="02010609060101010101" pitchFamily="49" charset="-122"/>
              </a:rPr>
              <a:t>例如</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动物防疫法</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第</a:t>
            </a:r>
            <a:r>
              <a:rPr lang="en-US" altLang="zh-CN" b="1" dirty="0">
                <a:latin typeface="楷体" panose="02010609060101010101" pitchFamily="49" charset="-122"/>
                <a:ea typeface="楷体" panose="02010609060101010101" pitchFamily="49" charset="-122"/>
              </a:rPr>
              <a:t>32</a:t>
            </a:r>
            <a:r>
              <a:rPr lang="zh-CN" altLang="en-US" b="1" dirty="0">
                <a:latin typeface="楷体" panose="02010609060101010101" pitchFamily="49" charset="-122"/>
                <a:ea typeface="楷体" panose="02010609060101010101" pitchFamily="49" charset="-122"/>
              </a:rPr>
              <a:t>条规定的县级以上地方人民政府应对一类动物疫情时，可以采取封锁、隔离、扑杀、销毁、消毒、无害化处理、紧急免疫接种等强制性措施。</a:t>
            </a:r>
          </a:p>
          <a:p>
            <a:r>
              <a:rPr lang="zh-CN" altLang="en-US" b="1" dirty="0">
                <a:latin typeface="楷体" panose="02010609060101010101" pitchFamily="49" charset="-122"/>
                <a:ea typeface="楷体" panose="02010609060101010101" pitchFamily="49" charset="-122"/>
              </a:rPr>
              <a:t>         程序裁量（时限、方式等）</a:t>
            </a:r>
          </a:p>
          <a:p>
            <a:endParaRPr lang="en-US" altLang="zh-CN" b="1"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fld id="{2A75A3B7-0065-46E2-B890-B7B1925DDBBF}" type="slidenum">
              <a:rPr lang="en-US" smtClean="0"/>
              <a:t>14</a:t>
            </a:fld>
            <a:endParaRPr lang="en-US"/>
          </a:p>
        </p:txBody>
      </p:sp>
      <p:sp>
        <p:nvSpPr>
          <p:cNvPr id="5" name="日期占位符 4"/>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2A75A3B7-0065-46E2-B890-B7B1925DDBBF}" type="slidenum">
              <a:rPr lang="en-US" smtClean="0"/>
              <a:t>15</a:t>
            </a:fld>
            <a:endParaRPr lang="en-US"/>
          </a:p>
        </p:txBody>
      </p:sp>
      <p:pic>
        <p:nvPicPr>
          <p:cNvPr id="5"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863600" y="2552476"/>
            <a:ext cx="6346825" cy="3404047"/>
          </a:xfrm>
        </p:spPr>
      </p:pic>
      <p:sp>
        <p:nvSpPr>
          <p:cNvPr id="3" name="日期占位符 2"/>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64382" y="2492896"/>
            <a:ext cx="7091994" cy="3526904"/>
          </a:xfrm>
        </p:spPr>
        <p:txBody>
          <a:bodyPr>
            <a:normAutofit fontScale="92500"/>
          </a:bodyPr>
          <a:lstStyle/>
          <a:p>
            <a:r>
              <a:rPr lang="zh-CN" altLang="en-US" b="1" dirty="0">
                <a:latin typeface="楷体" panose="02010609060101010101" pitchFamily="49" charset="-122"/>
                <a:ea typeface="楷体" panose="02010609060101010101" pitchFamily="49" charset="-122"/>
              </a:rPr>
              <a:t>（</a:t>
            </a:r>
            <a:r>
              <a:rPr lang="en-US" altLang="zh-CN" b="1" dirty="0">
                <a:latin typeface="楷体" panose="02010609060101010101" pitchFamily="49" charset="-122"/>
                <a:ea typeface="楷体" panose="02010609060101010101" pitchFamily="49" charset="-122"/>
              </a:rPr>
              <a:t>1</a:t>
            </a:r>
            <a:r>
              <a:rPr lang="zh-CN" altLang="en-US" b="1" dirty="0">
                <a:latin typeface="楷体" panose="02010609060101010101" pitchFamily="49" charset="-122"/>
                <a:ea typeface="楷体" panose="02010609060101010101" pitchFamily="49" charset="-122"/>
              </a:rPr>
              <a:t>）基本含义</a:t>
            </a:r>
            <a:endParaRPr lang="en-US" altLang="zh-CN" b="1" dirty="0">
              <a:latin typeface="楷体" panose="02010609060101010101" pitchFamily="49" charset="-122"/>
              <a:ea typeface="楷体" panose="02010609060101010101" pitchFamily="49" charset="-122"/>
            </a:endParaRPr>
          </a:p>
          <a:p>
            <a:r>
              <a:rPr lang="zh-CN" altLang="zh-CN" dirty="0">
                <a:latin typeface="楷体" panose="02010609060101010101" pitchFamily="49" charset="-122"/>
                <a:ea typeface="楷体" panose="02010609060101010101" pitchFamily="49" charset="-122"/>
              </a:rPr>
              <a:t>比例原则</a:t>
            </a:r>
            <a:r>
              <a:rPr lang="zh-CN" altLang="en-US" dirty="0">
                <a:latin typeface="楷体" panose="02010609060101010101" pitchFamily="49" charset="-122"/>
                <a:ea typeface="楷体" panose="02010609060101010101" pitchFamily="49" charset="-122"/>
              </a:rPr>
              <a:t>，又称均衡原则、平衡原则等，是指行政主体</a:t>
            </a:r>
            <a:r>
              <a:rPr lang="zh-CN" altLang="en-US" b="1" dirty="0">
                <a:latin typeface="楷体" panose="02010609060101010101" pitchFamily="49" charset="-122"/>
                <a:ea typeface="楷体" panose="02010609060101010101" pitchFamily="49" charset="-122"/>
              </a:rPr>
              <a:t>行使行政裁量权</a:t>
            </a:r>
            <a:r>
              <a:rPr lang="zh-CN" altLang="en-US" dirty="0">
                <a:latin typeface="楷体" panose="02010609060101010101" pitchFamily="49" charset="-122"/>
                <a:ea typeface="楷体" panose="02010609060101010101" pitchFamily="49" charset="-122"/>
              </a:rPr>
              <a:t>时应</a:t>
            </a:r>
            <a:r>
              <a:rPr lang="zh-CN" altLang="en-US" b="1" dirty="0">
                <a:latin typeface="楷体" panose="02010609060101010101" pitchFamily="49" charset="-122"/>
                <a:ea typeface="楷体" panose="02010609060101010101" pitchFamily="49" charset="-122"/>
              </a:rPr>
              <a:t>兼顾行政目的的实现和相对人权益的保护</a:t>
            </a:r>
            <a:r>
              <a:rPr lang="zh-CN" altLang="en-US" dirty="0">
                <a:latin typeface="楷体" panose="02010609060101010101" pitchFamily="49" charset="-122"/>
                <a:ea typeface="楷体" panose="02010609060101010101" pitchFamily="49" charset="-122"/>
              </a:rPr>
              <a:t>，在为实现行政目的而作出的行为可能对相对人的权益造成不利影响时，应使其限制在尽可能小的范围和限度内，使二者保持适度的对应关系。</a:t>
            </a:r>
          </a:p>
          <a:p>
            <a:r>
              <a:rPr lang="zh-CN" altLang="zh-CN" dirty="0">
                <a:latin typeface="楷体" panose="02010609060101010101" pitchFamily="49" charset="-122"/>
                <a:ea typeface="楷体" panose="02010609060101010101" pitchFamily="49" charset="-122"/>
              </a:rPr>
              <a:t>在比例原则下，严格禁止一切为达目的不择手段的国家行为。比例原则是一种“目的─手段”的关系，它强调国家在进行干预行政的时候，“不得为达目的而不择手段”，换言之，即西谚“不可用大炮打小鸟”。因此要求行政机关在选择达成行政目的的手段时，所做成的行为必须符合比例原则，该行为须最符合行政目的的要求，同时不逾越必要的范围，并和所欲达成的行政目的保持一定的比例。比例原则被视为是行政法中的“帝王条款”、“皇冠原则”。</a:t>
            </a:r>
          </a:p>
          <a:p>
            <a:endParaRPr lang="zh-CN" altLang="en-US" dirty="0"/>
          </a:p>
        </p:txBody>
      </p:sp>
      <p:sp>
        <p:nvSpPr>
          <p:cNvPr id="4" name="灯片编号占位符 3"/>
          <p:cNvSpPr>
            <a:spLocks noGrp="1"/>
          </p:cNvSpPr>
          <p:nvPr>
            <p:ph type="sldNum" sz="quarter" idx="12"/>
          </p:nvPr>
        </p:nvSpPr>
        <p:spPr/>
        <p:txBody>
          <a:bodyPr/>
          <a:lstStyle/>
          <a:p>
            <a:fld id="{2A75A3B7-0065-46E2-B890-B7B1925DDBBF}" type="slidenum">
              <a:rPr lang="en-US" smtClean="0"/>
              <a:t>16</a:t>
            </a:fld>
            <a:endParaRPr lang="en-US"/>
          </a:p>
        </p:txBody>
      </p:sp>
      <p:sp>
        <p:nvSpPr>
          <p:cNvPr id="5" name="日期占位符 4"/>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7544" y="2492896"/>
            <a:ext cx="8002380" cy="3526904"/>
          </a:xfrm>
        </p:spPr>
        <p:txBody>
          <a:bodyPr>
            <a:normAutofit/>
          </a:bodyPr>
          <a:lstStyle/>
          <a:p>
            <a:r>
              <a:rPr lang="zh-CN" altLang="en-US" b="1" dirty="0">
                <a:latin typeface="楷体" panose="02010609060101010101" pitchFamily="49" charset="-122"/>
                <a:ea typeface="楷体" panose="02010609060101010101" pitchFamily="49" charset="-122"/>
              </a:rPr>
              <a:t>（</a:t>
            </a:r>
            <a:r>
              <a:rPr lang="en-US" altLang="zh-CN" b="1" dirty="0">
                <a:latin typeface="楷体" panose="02010609060101010101" pitchFamily="49" charset="-122"/>
                <a:ea typeface="楷体" panose="02010609060101010101" pitchFamily="49" charset="-122"/>
              </a:rPr>
              <a:t>2</a:t>
            </a:r>
            <a:r>
              <a:rPr lang="zh-CN" altLang="en-US" b="1" dirty="0">
                <a:latin typeface="楷体" panose="02010609060101010101" pitchFamily="49" charset="-122"/>
                <a:ea typeface="楷体" panose="02010609060101010101" pitchFamily="49" charset="-122"/>
              </a:rPr>
              <a:t>）历史发展</a:t>
            </a:r>
            <a:endParaRPr lang="en-US" altLang="zh-CN" b="1"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古典的均衡观念：</a:t>
            </a:r>
            <a:r>
              <a:rPr lang="zh-CN" altLang="zh-CN" dirty="0">
                <a:latin typeface="楷体" panose="02010609060101010101" pitchFamily="49" charset="-122"/>
                <a:ea typeface="楷体" panose="02010609060101010101" pitchFamily="49" charset="-122"/>
              </a:rPr>
              <a:t>梭伦</a:t>
            </a:r>
            <a:r>
              <a:rPr lang="zh-CN" altLang="en-US" dirty="0">
                <a:latin typeface="楷体" panose="02010609060101010101" pitchFamily="49" charset="-122"/>
                <a:ea typeface="楷体" panose="02010609060101010101" pitchFamily="49" charset="-122"/>
              </a:rPr>
              <a:t>曾表示</a:t>
            </a:r>
            <a:r>
              <a:rPr lang="zh-CN" altLang="zh-CN" dirty="0">
                <a:latin typeface="楷体" panose="02010609060101010101" pitchFamily="49" charset="-122"/>
                <a:ea typeface="楷体" panose="02010609060101010101" pitchFamily="49" charset="-122"/>
              </a:rPr>
              <a:t>“别太过份了”</a:t>
            </a:r>
            <a:r>
              <a:rPr lang="zh-CN" altLang="en-US"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他将正义作为目的，将限度作为社会秩序的界线，使其成为以后立法者的楷模。亚里斯多德认为，公平是违背比例相称的可能性之间的中部，“因为成比例就是中部，公平就是比例相称”。西塞罗认为“法律具有正义和衡平的实质与力量”。经过康德、黑格尔，德国的法制汲取了前人这种正义观。</a:t>
            </a:r>
          </a:p>
          <a:p>
            <a:r>
              <a:rPr lang="zh-CN" altLang="zh-CN" dirty="0">
                <a:latin typeface="楷体" panose="02010609060101010101" pitchFamily="49" charset="-122"/>
                <a:ea typeface="楷体" panose="02010609060101010101" pitchFamily="49" charset="-122"/>
              </a:rPr>
              <a:t>比例原则作为对国家权力和公民自由权利之间的一种目的与手段间的考虑，最早可以追溯到</a:t>
            </a:r>
            <a:r>
              <a:rPr lang="en-US" altLang="zh-CN" dirty="0">
                <a:latin typeface="楷体" panose="02010609060101010101" pitchFamily="49" charset="-122"/>
                <a:ea typeface="楷体" panose="02010609060101010101" pitchFamily="49" charset="-122"/>
              </a:rPr>
              <a:t>1215</a:t>
            </a:r>
            <a:r>
              <a:rPr lang="zh-CN" altLang="zh-CN" dirty="0">
                <a:latin typeface="楷体" panose="02010609060101010101" pitchFamily="49" charset="-122"/>
                <a:ea typeface="楷体" panose="02010609060101010101" pitchFamily="49" charset="-122"/>
              </a:rPr>
              <a:t>年英国的“自由大宪章”中关于犯罪与处罚应具有衡平性之规定，即人民不得因为轻罪而受到重罚</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r>
              <a:rPr lang="zh-CN" altLang="zh-CN" dirty="0">
                <a:latin typeface="楷体" panose="02010609060101010101" pitchFamily="49" charset="-122"/>
                <a:ea typeface="楷体" panose="02010609060101010101" pitchFamily="49" charset="-122"/>
              </a:rPr>
              <a:t>行政法意义上的比例原则源自</a:t>
            </a:r>
            <a:r>
              <a:rPr lang="en-US" altLang="zh-CN" dirty="0">
                <a:latin typeface="楷体" panose="02010609060101010101" pitchFamily="49" charset="-122"/>
                <a:ea typeface="楷体" panose="02010609060101010101" pitchFamily="49" charset="-122"/>
              </a:rPr>
              <a:t>19</a:t>
            </a:r>
            <a:r>
              <a:rPr lang="zh-CN" altLang="zh-CN" dirty="0">
                <a:latin typeface="楷体" panose="02010609060101010101" pitchFamily="49" charset="-122"/>
                <a:ea typeface="楷体" panose="02010609060101010101" pitchFamily="49" charset="-122"/>
              </a:rPr>
              <a:t>世纪德国的警察法，旨在强调国家在进行干预行政的时候，不得为达目的而不择手段</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fld id="{2A75A3B7-0065-46E2-B890-B7B1925DDBBF}" type="slidenum">
              <a:rPr lang="en-US" smtClean="0"/>
              <a:t>17</a:t>
            </a:fld>
            <a:endParaRPr lang="en-US"/>
          </a:p>
        </p:txBody>
      </p:sp>
      <p:sp>
        <p:nvSpPr>
          <p:cNvPr id="5" name="日期占位符 4"/>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51520" y="2276872"/>
            <a:ext cx="8352928" cy="3742928"/>
          </a:xfrm>
        </p:spPr>
        <p:txBody>
          <a:bodyPr>
            <a:normAutofit/>
          </a:bodyPr>
          <a:lstStyle/>
          <a:p>
            <a:r>
              <a:rPr lang="en-US" altLang="zh-CN" sz="2000" dirty="0">
                <a:latin typeface="楷体" panose="02010609060101010101" pitchFamily="49" charset="-122"/>
                <a:ea typeface="楷体" panose="02010609060101010101" pitchFamily="49" charset="-122"/>
              </a:rPr>
              <a:t>1882</a:t>
            </a:r>
            <a:r>
              <a:rPr lang="zh-CN" altLang="zh-CN" sz="2000" dirty="0">
                <a:latin typeface="楷体" panose="02010609060101010101" pitchFamily="49" charset="-122"/>
                <a:ea typeface="楷体" panose="02010609060101010101" pitchFamily="49" charset="-122"/>
              </a:rPr>
              <a:t>年</a:t>
            </a:r>
            <a:r>
              <a:rPr lang="en-US" altLang="zh-CN" sz="2000" dirty="0">
                <a:latin typeface="楷体" panose="02010609060101010101" pitchFamily="49" charset="-122"/>
                <a:ea typeface="楷体" panose="02010609060101010101" pitchFamily="49" charset="-122"/>
              </a:rPr>
              <a:t>7</a:t>
            </a:r>
            <a:r>
              <a:rPr lang="zh-CN" altLang="zh-CN" sz="2000" dirty="0">
                <a:latin typeface="楷体" panose="02010609060101010101" pitchFamily="49" charset="-122"/>
                <a:ea typeface="楷体" panose="02010609060101010101" pitchFamily="49" charset="-122"/>
              </a:rPr>
              <a:t>月</a:t>
            </a:r>
            <a:r>
              <a:rPr lang="en-US" altLang="zh-CN" sz="2000" dirty="0">
                <a:latin typeface="楷体" panose="02010609060101010101" pitchFamily="49" charset="-122"/>
                <a:ea typeface="楷体" panose="02010609060101010101" pitchFamily="49" charset="-122"/>
              </a:rPr>
              <a:t>14</a:t>
            </a:r>
            <a:r>
              <a:rPr lang="zh-CN" altLang="zh-CN" sz="2000" dirty="0">
                <a:latin typeface="楷体" panose="02010609060101010101" pitchFamily="49" charset="-122"/>
                <a:ea typeface="楷体" panose="02010609060101010101" pitchFamily="49" charset="-122"/>
              </a:rPr>
              <a:t>日，普鲁士高等法院在著名的</a:t>
            </a:r>
            <a:r>
              <a:rPr lang="zh-CN" altLang="zh-CN" sz="2400" b="1" dirty="0">
                <a:solidFill>
                  <a:srgbClr val="00B0F0"/>
                </a:solidFill>
                <a:latin typeface="楷体" panose="02010609060101010101" pitchFamily="49" charset="-122"/>
                <a:ea typeface="楷体" panose="02010609060101010101" pitchFamily="49" charset="-122"/>
              </a:rPr>
              <a:t>十字架山判决</a:t>
            </a:r>
            <a:r>
              <a:rPr lang="zh-CN" altLang="zh-CN" sz="2000" dirty="0">
                <a:latin typeface="楷体" panose="02010609060101010101" pitchFamily="49" charset="-122"/>
                <a:ea typeface="楷体" panose="02010609060101010101" pitchFamily="49" charset="-122"/>
              </a:rPr>
              <a:t>，宣示行政权力必须依法律及在必要的范围内方得限制人权。</a:t>
            </a:r>
            <a:endParaRPr lang="en-US" altLang="zh-CN"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在柏林市郊的一座“十字架山”上，修建有一座庆祝胜利的纪念碑，柏林警察局以要使所有市民抬头就能看见纪念碑为由，发布了一条建筑令，规定该山区周边居民所建房屋高度不得妨碍柏林市民眺望纪念碑的视线。某居民不服，提起了诉讼。经过审理，普鲁士高等法院判决该禁令无效，警察局败诉。具有历史意义的“十字山判决”指出：警察局的建筑禁令并没有得到法律授权，以促进居民福祉为由而制定的此项措施实属不必要，国家对公民基本权利的干涉只能在具备必要性的前提下方可进行。德国学者福莱纳尔将此案的原理，形象描述为公权力绝对“不得以炮击雀”，这句法谚从此名扬全球。</a:t>
            </a:r>
          </a:p>
        </p:txBody>
      </p:sp>
      <p:sp>
        <p:nvSpPr>
          <p:cNvPr id="4" name="灯片编号占位符 3"/>
          <p:cNvSpPr>
            <a:spLocks noGrp="1"/>
          </p:cNvSpPr>
          <p:nvPr>
            <p:ph type="sldNum" sz="quarter" idx="12"/>
          </p:nvPr>
        </p:nvSpPr>
        <p:spPr/>
        <p:txBody>
          <a:bodyPr/>
          <a:lstStyle/>
          <a:p>
            <a:fld id="{2A75A3B7-0065-46E2-B890-B7B1925DDBBF}" type="slidenum">
              <a:rPr lang="en-US" smtClean="0"/>
              <a:t>18</a:t>
            </a:fld>
            <a:endParaRPr lang="en-US"/>
          </a:p>
        </p:txBody>
      </p:sp>
      <p:sp>
        <p:nvSpPr>
          <p:cNvPr id="5" name="日期占位符 4"/>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5970" y="1001520"/>
            <a:ext cx="6343672" cy="779460"/>
          </a:xfrm>
        </p:spPr>
        <p:txBody>
          <a:bodyPr/>
          <a:lstStyle/>
          <a:p>
            <a:endParaRPr lang="zh-CN" altLang="en-US">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a:xfrm>
            <a:off x="251520" y="2132856"/>
            <a:ext cx="8352928" cy="4032448"/>
          </a:xfrm>
        </p:spPr>
        <p:txBody>
          <a:bodyPr>
            <a:noAutofit/>
          </a:bodyPr>
          <a:lstStyle/>
          <a:p>
            <a:r>
              <a:rPr lang="zh-CN" altLang="zh-CN" dirty="0">
                <a:latin typeface="楷体" panose="02010609060101010101" pitchFamily="49" charset="-122"/>
                <a:ea typeface="楷体" panose="02010609060101010101" pitchFamily="49" charset="-122"/>
              </a:rPr>
              <a:t>在德国联邦宪法法院</a:t>
            </a:r>
            <a:r>
              <a:rPr lang="en-US" altLang="zh-CN" dirty="0">
                <a:latin typeface="楷体" panose="02010609060101010101" pitchFamily="49" charset="-122"/>
                <a:ea typeface="楷体" panose="02010609060101010101" pitchFamily="49" charset="-122"/>
              </a:rPr>
              <a:t>1958</a:t>
            </a:r>
            <a:r>
              <a:rPr lang="zh-CN" altLang="zh-CN" dirty="0">
                <a:latin typeface="楷体" panose="02010609060101010101" pitchFamily="49" charset="-122"/>
                <a:ea typeface="楷体" panose="02010609060101010101" pitchFamily="49" charset="-122"/>
              </a:rPr>
              <a:t>年</a:t>
            </a:r>
            <a:r>
              <a:rPr lang="en-US" altLang="zh-CN" dirty="0">
                <a:latin typeface="楷体" panose="02010609060101010101" pitchFamily="49" charset="-122"/>
                <a:ea typeface="楷体" panose="02010609060101010101" pitchFamily="49" charset="-122"/>
              </a:rPr>
              <a:t>6</a:t>
            </a:r>
            <a:r>
              <a:rPr lang="zh-CN" altLang="zh-CN" dirty="0">
                <a:latin typeface="楷体" panose="02010609060101010101" pitchFamily="49" charset="-122"/>
                <a:ea typeface="楷体" panose="02010609060101010101" pitchFamily="49" charset="-122"/>
              </a:rPr>
              <a:t>月</a:t>
            </a:r>
            <a:r>
              <a:rPr lang="en-US" altLang="zh-CN" dirty="0">
                <a:latin typeface="楷体" panose="02010609060101010101" pitchFamily="49" charset="-122"/>
                <a:ea typeface="楷体" panose="02010609060101010101" pitchFamily="49" charset="-122"/>
              </a:rPr>
              <a:t>11</a:t>
            </a:r>
            <a:r>
              <a:rPr lang="zh-CN" altLang="zh-CN" dirty="0">
                <a:latin typeface="楷体" panose="02010609060101010101" pitchFamily="49" charset="-122"/>
                <a:ea typeface="楷体" panose="02010609060101010101" pitchFamily="49" charset="-122"/>
              </a:rPr>
              <a:t>日判决的</a:t>
            </a:r>
            <a:r>
              <a:rPr lang="zh-CN" altLang="zh-CN" sz="2400" b="1" dirty="0">
                <a:solidFill>
                  <a:srgbClr val="00B0F0"/>
                </a:solidFill>
                <a:latin typeface="楷体" panose="02010609060101010101" pitchFamily="49" charset="-122"/>
                <a:ea typeface="楷体" panose="02010609060101010101" pitchFamily="49" charset="-122"/>
              </a:rPr>
              <a:t>“药房案”</a:t>
            </a:r>
            <a:r>
              <a:rPr lang="en-US" altLang="zh-CN" dirty="0">
                <a:latin typeface="楷体" panose="02010609060101010101" pitchFamily="49" charset="-122"/>
                <a:ea typeface="楷体" panose="02010609060101010101" pitchFamily="49" charset="-122"/>
              </a:rPr>
              <a:t> </a:t>
            </a:r>
            <a:r>
              <a:rPr lang="zh-CN" altLang="zh-CN" dirty="0">
                <a:latin typeface="楷体" panose="02010609060101010101" pitchFamily="49" charset="-122"/>
                <a:ea typeface="楷体" panose="02010609060101010101" pitchFamily="49" charset="-122"/>
              </a:rPr>
              <a:t>中，法院对于人民自由权利之侵犯的合法性，提出了“三阶段理论”</a:t>
            </a:r>
            <a:r>
              <a:rPr lang="en-US" altLang="zh-CN"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就是手段的“适当性”、“必要性”及“比例性”原则。</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1955</a:t>
            </a:r>
            <a:r>
              <a:rPr lang="zh-CN" altLang="en-US" dirty="0">
                <a:latin typeface="楷体" panose="02010609060101010101" pitchFamily="49" charset="-122"/>
                <a:ea typeface="楷体" panose="02010609060101010101" pitchFamily="49" charset="-122"/>
              </a:rPr>
              <a:t>年，在巴伐利亚州的特恩豪伊特小城（该城只有</a:t>
            </a:r>
            <a:r>
              <a:rPr lang="en-US" altLang="zh-CN" dirty="0">
                <a:latin typeface="楷体" panose="02010609060101010101" pitchFamily="49" charset="-122"/>
                <a:ea typeface="楷体" panose="02010609060101010101" pitchFamily="49" charset="-122"/>
              </a:rPr>
              <a:t>6000</a:t>
            </a:r>
            <a:r>
              <a:rPr lang="zh-CN" altLang="en-US" dirty="0">
                <a:latin typeface="楷体" panose="02010609060101010101" pitchFamily="49" charset="-122"/>
                <a:ea typeface="楷体" panose="02010609060101010101" pitchFamily="49" charset="-122"/>
              </a:rPr>
              <a:t>名居民），特毫恩施塔因药店的一位药剂师向巴伐利亚政府提出许可申请，申请在该城再开设药店，遭到行政机关的拒绝。理由是：根据当时巴伐利亚</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药店法</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第</a:t>
            </a:r>
            <a:r>
              <a:rPr lang="en-US" altLang="zh-CN" dirty="0">
                <a:latin typeface="楷体" panose="02010609060101010101" pitchFamily="49" charset="-122"/>
                <a:ea typeface="楷体" panose="02010609060101010101" pitchFamily="49" charset="-122"/>
              </a:rPr>
              <a:t>3</a:t>
            </a:r>
            <a:r>
              <a:rPr lang="zh-CN" altLang="en-US" dirty="0">
                <a:latin typeface="楷体" panose="02010609060101010101" pitchFamily="49" charset="-122"/>
                <a:ea typeface="楷体" panose="02010609060101010101" pitchFamily="49" charset="-122"/>
              </a:rPr>
              <a:t>条第</a:t>
            </a:r>
            <a:r>
              <a:rPr lang="en-US" altLang="zh-CN" dirty="0">
                <a:latin typeface="楷体" panose="02010609060101010101" pitchFamily="49" charset="-122"/>
                <a:ea typeface="楷体" panose="02010609060101010101" pitchFamily="49" charset="-122"/>
              </a:rPr>
              <a:t>l</a:t>
            </a:r>
            <a:r>
              <a:rPr lang="zh-CN" altLang="en-US" dirty="0">
                <a:latin typeface="楷体" panose="02010609060101010101" pitchFamily="49" charset="-122"/>
                <a:ea typeface="楷体" panose="02010609060101010101" pitchFamily="49" charset="-122"/>
              </a:rPr>
              <a:t>款第</a:t>
            </a:r>
            <a:r>
              <a:rPr lang="en-US" altLang="zh-CN" dirty="0">
                <a:latin typeface="楷体" panose="02010609060101010101" pitchFamily="49" charset="-122"/>
                <a:ea typeface="楷体" panose="02010609060101010101" pitchFamily="49" charset="-122"/>
              </a:rPr>
              <a:t>a</a:t>
            </a:r>
            <a:r>
              <a:rPr lang="zh-CN" altLang="en-US" dirty="0">
                <a:latin typeface="楷体" panose="02010609060101010101" pitchFamily="49" charset="-122"/>
                <a:ea typeface="楷体" panose="02010609060101010101" pitchFamily="49" charset="-122"/>
              </a:rPr>
              <a:t>项的规定，颁发药店营业执照必须服务于公共利益，而该小城已有一家药店，一家药店已足可满足该城的药品消费，药店过多无疑会导致恶意竞争，药店就有可能随意销售药品，这样必将影响到公共健康。由于认为法律规定和主管机关的决定侵害了其职业自由权，该申请人向联邦宪法法院提起宪法诉讼。宪法法院首先肯定立法目的的正当性，但指出，必须区分什么条件、什么性质的公共利益才可限制职业自由。即药店开业并不必然会导致药品供应的混乱以致危害公众健康，特别是，即使存在这种可能或危险，也完全可以通过比限制药剂师职业自由更小的措施来避免这些危险、危害发生。宪法法院认为，即使为了维护有关公共利益，也不必禁止药剂师设立新药店，申请人获得胜诉。</a:t>
            </a:r>
          </a:p>
        </p:txBody>
      </p:sp>
      <p:sp>
        <p:nvSpPr>
          <p:cNvPr id="4" name="灯片编号占位符 3"/>
          <p:cNvSpPr>
            <a:spLocks noGrp="1"/>
          </p:cNvSpPr>
          <p:nvPr>
            <p:ph type="sldNum" sz="quarter" idx="12"/>
          </p:nvPr>
        </p:nvSpPr>
        <p:spPr>
          <a:xfrm>
            <a:off x="7678616" y="364484"/>
            <a:ext cx="791308" cy="842950"/>
          </a:xfrm>
        </p:spPr>
        <p:txBody>
          <a:bodyPr/>
          <a:lstStyle/>
          <a:p>
            <a:fld id="{2A75A3B7-0065-46E2-B890-B7B1925DDBBF}" type="slidenum">
              <a:rPr lang="en-US" smtClean="0">
                <a:latin typeface="楷体" panose="02010609060101010101" pitchFamily="49" charset="-122"/>
                <a:ea typeface="楷体" panose="02010609060101010101" pitchFamily="49" charset="-122"/>
              </a:rPr>
              <a:t>19</a:t>
            </a:fld>
            <a:endParaRPr lang="en-US">
              <a:latin typeface="楷体" panose="02010609060101010101" pitchFamily="49" charset="-122"/>
              <a:ea typeface="楷体" panose="02010609060101010101" pitchFamily="49" charset="-122"/>
            </a:endParaRPr>
          </a:p>
        </p:txBody>
      </p:sp>
      <p:sp>
        <p:nvSpPr>
          <p:cNvPr id="5" name="日期占位符 4"/>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行楷" panose="02010800040101010101" pitchFamily="2" charset="-122"/>
                <a:ea typeface="华文行楷" panose="02010800040101010101" pitchFamily="2" charset="-122"/>
              </a:rPr>
              <a:t>一、什么是行政法基本原则</a:t>
            </a:r>
          </a:p>
        </p:txBody>
      </p:sp>
      <p:sp>
        <p:nvSpPr>
          <p:cNvPr id="3" name="内容占位符 2"/>
          <p:cNvSpPr>
            <a:spLocks noGrp="1"/>
          </p:cNvSpPr>
          <p:nvPr>
            <p:ph idx="1"/>
          </p:nvPr>
        </p:nvSpPr>
        <p:spPr>
          <a:xfrm>
            <a:off x="1116148" y="2348880"/>
            <a:ext cx="6958122" cy="3744416"/>
          </a:xfrm>
        </p:spPr>
        <p:txBody>
          <a:bodyPr>
            <a:noAutofit/>
          </a:bodyPr>
          <a:lstStyle/>
          <a:p>
            <a:r>
              <a:rPr lang="zh-CN" altLang="en-US" sz="2000" b="1" dirty="0">
                <a:latin typeface="楷体" panose="02010609060101010101" pitchFamily="49" charset="-122"/>
                <a:ea typeface="楷体" panose="02010609060101010101" pitchFamily="49" charset="-122"/>
              </a:rPr>
              <a:t>规则、原则和基本原则</a:t>
            </a:r>
            <a:endParaRPr lang="en-US" altLang="zh-CN" sz="2000" b="1"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规则对社会关系的调整最为确定，规范最为具体；原则对社会关系的调整弹性相对较大，规范较抽象；基本原则对社会关系调整的弹性则更大，规范更抽象。</a:t>
            </a:r>
            <a:endParaRPr lang="en-US" altLang="zh-CN" sz="20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fld id="{2A75A3B7-0065-46E2-B890-B7B1925DDBBF}" type="slidenum">
              <a:rPr lang="en-US" smtClean="0"/>
              <a:t>2</a:t>
            </a:fld>
            <a:endParaRPr lang="en-US"/>
          </a:p>
        </p:txBody>
      </p:sp>
      <p:sp>
        <p:nvSpPr>
          <p:cNvPr id="5" name="日期占位符 4"/>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23528" y="2132856"/>
            <a:ext cx="8146396" cy="3744416"/>
          </a:xfrm>
        </p:spPr>
        <p:txBody>
          <a:bodyPr>
            <a:noAutofit/>
          </a:bodyPr>
          <a:lstStyle/>
          <a:p>
            <a:r>
              <a:rPr lang="zh-CN" altLang="en-US" b="1" dirty="0">
                <a:latin typeface="楷体" panose="02010609060101010101" pitchFamily="49" charset="-122"/>
                <a:ea typeface="楷体" panose="02010609060101010101" pitchFamily="49" charset="-122"/>
              </a:rPr>
              <a:t>（</a:t>
            </a:r>
            <a:r>
              <a:rPr lang="en-US" altLang="zh-CN" b="1" dirty="0">
                <a:latin typeface="楷体" panose="02010609060101010101" pitchFamily="49" charset="-122"/>
                <a:ea typeface="楷体" panose="02010609060101010101" pitchFamily="49" charset="-122"/>
              </a:rPr>
              <a:t>3</a:t>
            </a:r>
            <a:r>
              <a:rPr lang="zh-CN" altLang="en-US" b="1" dirty="0">
                <a:latin typeface="楷体" panose="02010609060101010101" pitchFamily="49" charset="-122"/>
                <a:ea typeface="楷体" panose="02010609060101010101" pitchFamily="49" charset="-122"/>
              </a:rPr>
              <a:t>）三个子原则</a:t>
            </a:r>
            <a:endParaRPr lang="en-US" altLang="zh-CN" b="1" dirty="0">
              <a:latin typeface="楷体" panose="02010609060101010101" pitchFamily="49" charset="-122"/>
              <a:ea typeface="楷体" panose="02010609060101010101" pitchFamily="49" charset="-122"/>
            </a:endParaRPr>
          </a:p>
          <a:p>
            <a:r>
              <a:rPr lang="en-US" altLang="zh-CN" b="1" dirty="0">
                <a:latin typeface="楷体" panose="02010609060101010101" pitchFamily="49" charset="-122"/>
                <a:ea typeface="楷体" panose="02010609060101010101" pitchFamily="49" charset="-122"/>
              </a:rPr>
              <a:t>1</a:t>
            </a:r>
            <a:r>
              <a:rPr lang="zh-CN" altLang="zh-CN" b="1" dirty="0">
                <a:latin typeface="楷体" panose="02010609060101010101" pitchFamily="49" charset="-122"/>
                <a:ea typeface="楷体" panose="02010609060101010101" pitchFamily="49" charset="-122"/>
              </a:rPr>
              <a:t>）妥当性</a:t>
            </a:r>
            <a:r>
              <a:rPr lang="en-US" altLang="zh-CN" b="1" dirty="0">
                <a:latin typeface="楷体" panose="02010609060101010101" pitchFamily="49" charset="-122"/>
                <a:ea typeface="楷体" panose="02010609060101010101" pitchFamily="49" charset="-122"/>
              </a:rPr>
              <a:t>/</a:t>
            </a:r>
            <a:r>
              <a:rPr lang="zh-CN" altLang="zh-CN" b="1" dirty="0">
                <a:latin typeface="楷体" panose="02010609060101010101" pitchFamily="49" charset="-122"/>
                <a:ea typeface="楷体" panose="02010609060101010101" pitchFamily="49" charset="-122"/>
              </a:rPr>
              <a:t>适当性</a:t>
            </a:r>
            <a:r>
              <a:rPr lang="zh-CN" altLang="zh-CN" dirty="0">
                <a:latin typeface="楷体" panose="02010609060101010101" pitchFamily="49" charset="-122"/>
                <a:ea typeface="楷体" panose="02010609060101010101" pitchFamily="49" charset="-122"/>
              </a:rPr>
              <a:t>：最基本的要求，是指行政机关所采取的手段能导致某项正当行政目的的实现。行政机关在采取行政措施时，不能追求不正当的行政目的，所采取的措施也不能导致与所追求的正当行政目的相反的结果。</a:t>
            </a:r>
          </a:p>
          <a:p>
            <a:r>
              <a:rPr lang="en-US" altLang="zh-CN" b="1" dirty="0">
                <a:latin typeface="楷体" panose="02010609060101010101" pitchFamily="49" charset="-122"/>
                <a:ea typeface="楷体" panose="02010609060101010101" pitchFamily="49" charset="-122"/>
              </a:rPr>
              <a:t>2</a:t>
            </a:r>
            <a:r>
              <a:rPr lang="zh-CN" altLang="zh-CN" b="1" dirty="0">
                <a:latin typeface="楷体" panose="02010609060101010101" pitchFamily="49" charset="-122"/>
                <a:ea typeface="楷体" panose="02010609060101010101" pitchFamily="49" charset="-122"/>
              </a:rPr>
              <a:t>）必要性</a:t>
            </a:r>
            <a:r>
              <a:rPr lang="en-US" altLang="zh-CN" b="1" dirty="0">
                <a:latin typeface="楷体" panose="02010609060101010101" pitchFamily="49" charset="-122"/>
                <a:ea typeface="楷体" panose="02010609060101010101" pitchFamily="49" charset="-122"/>
              </a:rPr>
              <a:t>/</a:t>
            </a:r>
            <a:r>
              <a:rPr lang="zh-CN" altLang="zh-CN" b="1" dirty="0">
                <a:latin typeface="楷体" panose="02010609060101010101" pitchFamily="49" charset="-122"/>
                <a:ea typeface="楷体" panose="02010609060101010101" pitchFamily="49" charset="-122"/>
              </a:rPr>
              <a:t>最小侵害</a:t>
            </a:r>
            <a:r>
              <a:rPr lang="zh-CN" altLang="zh-CN" dirty="0">
                <a:latin typeface="楷体" panose="02010609060101010101" pitchFamily="49" charset="-122"/>
                <a:ea typeface="楷体" panose="02010609060101010101" pitchFamily="49" charset="-122"/>
              </a:rPr>
              <a:t>：行政机关拟实施的行政行为是若干个方案中对相对人权益侵害最小的。要求行政主体即使可以依法限制相对人的合法权益、设定相对人的义务</a:t>
            </a:r>
            <a:r>
              <a:rPr lang="en-US" altLang="zh-CN"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也应当使相对人所受的损失保持在最小范围和最低程度。</a:t>
            </a:r>
            <a:endParaRPr lang="en-US" altLang="zh-CN" dirty="0">
              <a:latin typeface="楷体" panose="02010609060101010101" pitchFamily="49" charset="-122"/>
              <a:ea typeface="楷体" panose="02010609060101010101" pitchFamily="49" charset="-122"/>
            </a:endParaRPr>
          </a:p>
          <a:p>
            <a:r>
              <a:rPr lang="en-US" altLang="zh-CN" b="1" dirty="0">
                <a:latin typeface="楷体" panose="02010609060101010101" pitchFamily="49" charset="-122"/>
                <a:ea typeface="楷体" panose="02010609060101010101" pitchFamily="49" charset="-122"/>
              </a:rPr>
              <a:t>3</a:t>
            </a:r>
            <a:r>
              <a:rPr lang="zh-CN" altLang="zh-CN" b="1" dirty="0">
                <a:latin typeface="楷体" panose="02010609060101010101" pitchFamily="49" charset="-122"/>
                <a:ea typeface="楷体" panose="02010609060101010101" pitchFamily="49" charset="-122"/>
              </a:rPr>
              <a:t>）狭义的比例原则</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法益相称原则</a:t>
            </a:r>
            <a:r>
              <a:rPr lang="en-US" altLang="zh-CN" b="1" dirty="0">
                <a:latin typeface="楷体" panose="02010609060101010101" pitchFamily="49" charset="-122"/>
                <a:ea typeface="楷体" panose="02010609060101010101" pitchFamily="49" charset="-122"/>
              </a:rPr>
              <a:t>/</a:t>
            </a:r>
            <a:r>
              <a:rPr lang="zh-CN" altLang="zh-CN" b="1" dirty="0">
                <a:latin typeface="楷体" panose="02010609060101010101" pitchFamily="49" charset="-122"/>
                <a:ea typeface="楷体" panose="02010609060101010101" pitchFamily="49" charset="-122"/>
              </a:rPr>
              <a:t>均衡原则</a:t>
            </a:r>
            <a:r>
              <a:rPr lang="zh-CN" altLang="en-US"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即使是合乎一定目的、必要的，限制基本权利的侵害措施，采取此种手段时，也不可太过分，即“采取之方法所造成之损害不得与欲达目的之利益显失均衡”，着重于“受限制法益”和“受保证法益”的权衡。因此，行政主体即使依法可以限制相对人的合法权益</a:t>
            </a:r>
            <a:r>
              <a:rPr lang="en-US" altLang="zh-CN"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设定相对人的义务</a:t>
            </a:r>
            <a:r>
              <a:rPr lang="en-US" altLang="zh-CN"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也不应当使相对人所受的损失超过所追求的公共利益。</a:t>
            </a:r>
          </a:p>
          <a:p>
            <a:endParaRPr lang="zh-CN" altLang="en-US"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fld id="{2A75A3B7-0065-46E2-B890-B7B1925DDBBF}" type="slidenum">
              <a:rPr lang="en-US" smtClean="0"/>
              <a:t>20</a:t>
            </a:fld>
            <a:endParaRPr lang="en-US"/>
          </a:p>
        </p:txBody>
      </p:sp>
      <p:sp>
        <p:nvSpPr>
          <p:cNvPr id="5" name="日期占位符 4"/>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0" y="1988840"/>
            <a:ext cx="8820471" cy="3949117"/>
          </a:xfrm>
        </p:spPr>
        <p:txBody>
          <a:bodyPr>
            <a:noAutofit/>
          </a:bodyPr>
          <a:lstStyle/>
          <a:p>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）适用范围</a:t>
            </a:r>
          </a:p>
          <a:p>
            <a:r>
              <a:rPr lang="zh-CN" altLang="en-US" sz="2400" dirty="0">
                <a:latin typeface="楷体" panose="02010609060101010101" pitchFamily="49" charset="-122"/>
                <a:ea typeface="楷体" panose="02010609060101010101" pitchFamily="49" charset="-122"/>
              </a:rPr>
              <a:t>既可以评价抽象行政行为，也可以评价具体行政行为</a:t>
            </a:r>
          </a:p>
          <a:p>
            <a:r>
              <a:rPr lang="zh-CN" altLang="en-US" sz="24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立法体现：</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行政强制法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5</a:t>
            </a:r>
            <a:r>
              <a:rPr lang="zh-CN" altLang="en-US" sz="2000" dirty="0">
                <a:latin typeface="楷体" panose="02010609060101010101" pitchFamily="49" charset="-122"/>
                <a:ea typeface="楷体" panose="02010609060101010101" pitchFamily="49" charset="-122"/>
              </a:rPr>
              <a:t>条：行政强制的设定和实施，应当适当。采用非强制手段可以达到行政管理目的的，不得设定和实施行政强制</a:t>
            </a: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行政处罚法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4</a:t>
            </a:r>
            <a:r>
              <a:rPr lang="zh-CN" altLang="en-US" sz="2000" dirty="0">
                <a:latin typeface="楷体" panose="02010609060101010101" pitchFamily="49" charset="-122"/>
                <a:ea typeface="楷体" panose="02010609060101010101" pitchFamily="49" charset="-122"/>
              </a:rPr>
              <a:t>条第</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款：设定和实施行政处罚必须以事实为依据，与违法行为的事实、性质、情节以及社会危害程度相当</a:t>
            </a: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人民警察使用警械和武器条例</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4</a:t>
            </a:r>
            <a:r>
              <a:rPr lang="zh-CN" altLang="en-US" sz="2000" dirty="0">
                <a:latin typeface="楷体" panose="02010609060101010101" pitchFamily="49" charset="-122"/>
                <a:ea typeface="楷体" panose="02010609060101010101" pitchFamily="49" charset="-122"/>
              </a:rPr>
              <a:t>条   人民警察使用警械和武器，应当以制止违法犯罪行为，尽量减少人员伤亡、财产损失为原则</a:t>
            </a:r>
          </a:p>
          <a:p>
            <a:endParaRPr lang="zh-CN" altLang="en-US" sz="24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fld id="{2A75A3B7-0065-46E2-B890-B7B1925DDBBF}" type="slidenum">
              <a:rPr lang="en-US" smtClean="0"/>
              <a:t>21</a:t>
            </a:fld>
            <a:endParaRPr lang="en-US"/>
          </a:p>
        </p:txBody>
      </p:sp>
      <p:sp>
        <p:nvSpPr>
          <p:cNvPr id="5" name="日期占位符 4"/>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23528" y="2276872"/>
            <a:ext cx="8424936" cy="4248472"/>
          </a:xfrm>
        </p:spPr>
        <p:txBody>
          <a:bodyPr>
            <a:noAutofit/>
          </a:bodyPr>
          <a:lstStyle/>
          <a:p>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5</a:t>
            </a:r>
            <a:r>
              <a:rPr lang="zh-CN" altLang="en-US" sz="2000" dirty="0">
                <a:latin typeface="楷体" panose="02010609060101010101" pitchFamily="49" charset="-122"/>
                <a:ea typeface="楷体" panose="02010609060101010101" pitchFamily="49" charset="-122"/>
              </a:rPr>
              <a:t>）案例</a:t>
            </a:r>
            <a:endParaRPr lang="en-US" altLang="zh-CN" sz="2000" dirty="0">
              <a:latin typeface="楷体" panose="02010609060101010101" pitchFamily="49" charset="-122"/>
              <a:ea typeface="楷体" panose="02010609060101010101" pitchFamily="49" charset="-122"/>
            </a:endParaRPr>
          </a:p>
          <a:p>
            <a:r>
              <a:rPr lang="zh-CN" altLang="zh-CN" sz="2000" b="1" dirty="0">
                <a:latin typeface="楷体" panose="02010609060101010101" pitchFamily="49" charset="-122"/>
                <a:ea typeface="楷体" panose="02010609060101010101" pitchFamily="49" charset="-122"/>
              </a:rPr>
              <a:t>哈尔滨市汇丰实业发展有限责任公司诉黑龙江省哈尔滨市规划局行政处罚</a:t>
            </a:r>
            <a:r>
              <a:rPr lang="zh-CN" altLang="en-US" sz="2000" b="1" dirty="0">
                <a:latin typeface="楷体" panose="02010609060101010101" pitchFamily="49" charset="-122"/>
                <a:ea typeface="楷体" panose="02010609060101010101" pitchFamily="49" charset="-122"/>
              </a:rPr>
              <a:t>案（</a:t>
            </a:r>
            <a:r>
              <a:rPr lang="zh-CN" altLang="zh-CN" sz="2000" dirty="0">
                <a:latin typeface="楷体" panose="02010609060101010101" pitchFamily="49" charset="-122"/>
                <a:ea typeface="楷体" panose="02010609060101010101" pitchFamily="49" charset="-122"/>
              </a:rPr>
              <a:t>最高人民法院</a:t>
            </a:r>
            <a:r>
              <a:rPr lang="zh-CN" altLang="zh-CN" sz="2000" cap="small" dirty="0">
                <a:latin typeface="楷体" panose="02010609060101010101" pitchFamily="49" charset="-122"/>
                <a:ea typeface="楷体" panose="02010609060101010101" pitchFamily="49" charset="-122"/>
              </a:rPr>
              <a:t>（</a:t>
            </a:r>
            <a:r>
              <a:rPr lang="en-US" altLang="zh-CN" sz="2000" cap="small" dirty="0">
                <a:latin typeface="楷体" panose="02010609060101010101" pitchFamily="49" charset="-122"/>
                <a:ea typeface="楷体" panose="02010609060101010101" pitchFamily="49" charset="-122"/>
              </a:rPr>
              <a:t>1999</a:t>
            </a:r>
            <a:r>
              <a:rPr lang="zh-CN" altLang="zh-CN" sz="2000" cap="small" dirty="0">
                <a:latin typeface="楷体" panose="02010609060101010101" pitchFamily="49" charset="-122"/>
                <a:ea typeface="楷体" panose="02010609060101010101" pitchFamily="49" charset="-122"/>
              </a:rPr>
              <a:t>）行终字第</a:t>
            </a:r>
            <a:r>
              <a:rPr lang="en-US" altLang="zh-CN" sz="2000" cap="small" dirty="0">
                <a:latin typeface="楷体" panose="02010609060101010101" pitchFamily="49" charset="-122"/>
                <a:ea typeface="楷体" panose="02010609060101010101" pitchFamily="49" charset="-122"/>
              </a:rPr>
              <a:t>20</a:t>
            </a:r>
            <a:r>
              <a:rPr lang="zh-CN" altLang="zh-CN" sz="2000" cap="small" dirty="0">
                <a:latin typeface="楷体" panose="02010609060101010101" pitchFamily="49" charset="-122"/>
                <a:ea typeface="楷体" panose="02010609060101010101" pitchFamily="49" charset="-122"/>
              </a:rPr>
              <a:t>号行政判决书</a:t>
            </a:r>
            <a:r>
              <a:rPr lang="zh-CN" altLang="en-US" sz="2000" cap="small" dirty="0">
                <a:latin typeface="楷体" panose="02010609060101010101" pitchFamily="49" charset="-122"/>
                <a:ea typeface="楷体" panose="02010609060101010101" pitchFamily="49" charset="-122"/>
              </a:rPr>
              <a:t>）</a:t>
            </a:r>
            <a:endParaRPr lang="en-US" altLang="zh-CN" sz="2000" b="1" dirty="0">
              <a:latin typeface="楷体" panose="02010609060101010101" pitchFamily="49" charset="-122"/>
              <a:ea typeface="楷体" panose="02010609060101010101" pitchFamily="49" charset="-122"/>
            </a:endParaRPr>
          </a:p>
          <a:p>
            <a:r>
              <a:rPr lang="zh-CN" altLang="zh-CN" sz="2000" dirty="0">
                <a:latin typeface="楷体" panose="02010609060101010101" pitchFamily="49" charset="-122"/>
                <a:ea typeface="楷体" panose="02010609060101010101" pitchFamily="49" charset="-122"/>
              </a:rPr>
              <a:t>哈尔滨市规划局给汇丰公司颁发建设工程规划许可证，同意其将临长江大街的</a:t>
            </a:r>
            <a:r>
              <a:rPr lang="en-US" altLang="zh-CN" sz="2000" dirty="0">
                <a:latin typeface="楷体" panose="02010609060101010101" pitchFamily="49" charset="-122"/>
                <a:ea typeface="楷体" panose="02010609060101010101" pitchFamily="49" charset="-122"/>
              </a:rPr>
              <a:t>2</a:t>
            </a:r>
            <a:r>
              <a:rPr lang="zh-CN" altLang="zh-CN" sz="2000" dirty="0">
                <a:latin typeface="楷体" panose="02010609060101010101" pitchFamily="49" charset="-122"/>
                <a:ea typeface="楷体" panose="02010609060101010101" pitchFamily="49" charset="-122"/>
              </a:rPr>
              <a:t>层楼房翻建为</a:t>
            </a:r>
            <a:r>
              <a:rPr lang="en-US" altLang="zh-CN" sz="2000" dirty="0">
                <a:latin typeface="楷体" panose="02010609060101010101" pitchFamily="49" charset="-122"/>
                <a:ea typeface="楷体" panose="02010609060101010101" pitchFamily="49" charset="-122"/>
              </a:rPr>
              <a:t>4</a:t>
            </a:r>
            <a:r>
              <a:rPr lang="zh-CN" altLang="zh-CN" sz="2000" dirty="0">
                <a:latin typeface="楷体" panose="02010609060101010101" pitchFamily="49" charset="-122"/>
                <a:ea typeface="楷体" panose="02010609060101010101" pitchFamily="49" charset="-122"/>
              </a:rPr>
              <a:t>层楼房。其后，汇丰公司又申请增建</a:t>
            </a:r>
            <a:r>
              <a:rPr lang="en-US" altLang="zh-CN" sz="2000" dirty="0">
                <a:latin typeface="楷体" panose="02010609060101010101" pitchFamily="49" charset="-122"/>
                <a:ea typeface="楷体" panose="02010609060101010101" pitchFamily="49" charset="-122"/>
              </a:rPr>
              <a:t>4</a:t>
            </a:r>
            <a:r>
              <a:rPr lang="zh-CN" altLang="zh-CN" sz="2000" dirty="0">
                <a:latin typeface="楷体" panose="02010609060101010101" pitchFamily="49" charset="-122"/>
                <a:ea typeface="楷体" panose="02010609060101010101" pitchFamily="49" charset="-122"/>
              </a:rPr>
              <a:t>层，但未获批准。一年后，汇丰公司建成</a:t>
            </a:r>
            <a:r>
              <a:rPr lang="en-US" altLang="zh-CN" sz="2000" dirty="0">
                <a:latin typeface="楷体" panose="02010609060101010101" pitchFamily="49" charset="-122"/>
                <a:ea typeface="楷体" panose="02010609060101010101" pitchFamily="49" charset="-122"/>
              </a:rPr>
              <a:t>8</a:t>
            </a:r>
            <a:r>
              <a:rPr lang="zh-CN" altLang="zh-CN" sz="2000" dirty="0">
                <a:latin typeface="楷体" panose="02010609060101010101" pitchFamily="49" charset="-122"/>
                <a:ea typeface="楷体" panose="02010609060101010101" pitchFamily="49" charset="-122"/>
              </a:rPr>
              <a:t>层楼房一栋的建筑物。不久，规划局下达行政处罚决定，认定：凤凰公司超出批准范围建成建筑物，属违法建设；大厦所在长江大街是历史名街，某市城市总体规划对长江大街景观之保护规定要求，沿街建设要</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从整体环境出发，使新旧建筑互相协调，保证完美的风貌</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，而该建筑物</a:t>
            </a:r>
            <a:r>
              <a:rPr lang="en-US" altLang="zh-CN" sz="2000" dirty="0">
                <a:latin typeface="楷体" panose="02010609060101010101" pitchFamily="49" charset="-122"/>
                <a:ea typeface="楷体" panose="02010609060101010101" pitchFamily="49" charset="-122"/>
              </a:rPr>
              <a:t>5</a:t>
            </a:r>
            <a:r>
              <a:rPr lang="zh-CN" altLang="zh-CN" sz="2000" dirty="0">
                <a:latin typeface="楷体" panose="02010609060101010101" pitchFamily="49" charset="-122"/>
                <a:ea typeface="楷体" panose="02010609060101010101" pitchFamily="49" charset="-122"/>
              </a:rPr>
              <a:t>至</a:t>
            </a:r>
            <a:r>
              <a:rPr lang="en-US" altLang="zh-CN" sz="2000" dirty="0">
                <a:latin typeface="楷体" panose="02010609060101010101" pitchFamily="49" charset="-122"/>
                <a:ea typeface="楷体" panose="02010609060101010101" pitchFamily="49" charset="-122"/>
              </a:rPr>
              <a:t>8</a:t>
            </a:r>
            <a:r>
              <a:rPr lang="zh-CN" altLang="zh-CN" sz="2000" dirty="0">
                <a:latin typeface="楷体" panose="02010609060101010101" pitchFamily="49" charset="-122"/>
                <a:ea typeface="楷体" panose="02010609060101010101" pitchFamily="49" charset="-122"/>
              </a:rPr>
              <a:t>层遮挡了长江大街的典型景观天主堂尖顶，严重影响长江大街景观。根据城市规划法第四十条规定，限公司</a:t>
            </a:r>
            <a:r>
              <a:rPr lang="en-US" altLang="zh-CN" sz="2000" dirty="0">
                <a:latin typeface="楷体" panose="02010609060101010101" pitchFamily="49" charset="-122"/>
                <a:ea typeface="楷体" panose="02010609060101010101" pitchFamily="49" charset="-122"/>
              </a:rPr>
              <a:t>60</a:t>
            </a:r>
            <a:r>
              <a:rPr lang="zh-CN" altLang="zh-CN" sz="2000" dirty="0">
                <a:latin typeface="楷体" panose="02010609060101010101" pitchFamily="49" charset="-122"/>
                <a:ea typeface="楷体" panose="02010609060101010101" pitchFamily="49" charset="-122"/>
              </a:rPr>
              <a:t>日内拆除大厦</a:t>
            </a:r>
            <a:r>
              <a:rPr lang="en-US" altLang="zh-CN" sz="2000" dirty="0">
                <a:latin typeface="楷体" panose="02010609060101010101" pitchFamily="49" charset="-122"/>
                <a:ea typeface="楷体" panose="02010609060101010101" pitchFamily="49" charset="-122"/>
              </a:rPr>
              <a:t>5</a:t>
            </a:r>
            <a:r>
              <a:rPr lang="zh-CN" altLang="zh-CN"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8</a:t>
            </a:r>
            <a:r>
              <a:rPr lang="zh-CN" altLang="zh-CN" sz="2000" dirty="0">
                <a:latin typeface="楷体" panose="02010609060101010101" pitchFamily="49" charset="-122"/>
                <a:ea typeface="楷体" panose="02010609060101010101" pitchFamily="49" charset="-122"/>
              </a:rPr>
              <a:t>层。凤凰公司请求规划局减少拆除面积，遭到拒绝后，诉至法院。</a:t>
            </a:r>
            <a:endParaRPr lang="zh-CN" altLang="en-US" sz="20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fld id="{2A75A3B7-0065-46E2-B890-B7B1925DDBBF}" type="slidenum">
              <a:rPr lang="en-US" smtClean="0"/>
              <a:t>22</a:t>
            </a:fld>
            <a:endParaRPr lang="en-US"/>
          </a:p>
        </p:txBody>
      </p:sp>
      <p:sp>
        <p:nvSpPr>
          <p:cNvPr id="5" name="日期占位符 4"/>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7544" y="2492896"/>
            <a:ext cx="7524042" cy="3532088"/>
          </a:xfrm>
        </p:spPr>
        <p:txBody>
          <a:bodyPr>
            <a:normAutofit/>
          </a:bodyPr>
          <a:lstStyle/>
          <a:p>
            <a:r>
              <a:rPr lang="zh-CN" altLang="zh-CN" sz="2000" dirty="0">
                <a:latin typeface="楷体" panose="02010609060101010101" pitchFamily="49" charset="-122"/>
                <a:ea typeface="楷体" panose="02010609060101010101" pitchFamily="49" charset="-122"/>
              </a:rPr>
              <a:t>原审法院经现场勘察确认：凤凰大厦</a:t>
            </a:r>
            <a:r>
              <a:rPr lang="en-US" altLang="zh-CN" sz="2000" dirty="0">
                <a:latin typeface="楷体" panose="02010609060101010101" pitchFamily="49" charset="-122"/>
                <a:ea typeface="楷体" panose="02010609060101010101" pitchFamily="49" charset="-122"/>
              </a:rPr>
              <a:t>5</a:t>
            </a:r>
            <a:r>
              <a:rPr lang="zh-CN" altLang="zh-CN"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8</a:t>
            </a:r>
            <a:r>
              <a:rPr lang="zh-CN" altLang="zh-CN" sz="2000" dirty="0">
                <a:latin typeface="楷体" panose="02010609060101010101" pitchFamily="49" charset="-122"/>
                <a:ea typeface="楷体" panose="02010609060101010101" pitchFamily="49" charset="-122"/>
              </a:rPr>
              <a:t>层只有一小部分遮挡天主堂尖顶。法院认为，大厦</a:t>
            </a:r>
            <a:r>
              <a:rPr lang="en-US" altLang="zh-CN" sz="2000" dirty="0">
                <a:latin typeface="楷体" panose="02010609060101010101" pitchFamily="49" charset="-122"/>
                <a:ea typeface="楷体" panose="02010609060101010101" pitchFamily="49" charset="-122"/>
              </a:rPr>
              <a:t>5</a:t>
            </a:r>
            <a:r>
              <a:rPr lang="zh-CN" altLang="zh-CN"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8</a:t>
            </a:r>
            <a:r>
              <a:rPr lang="zh-CN" altLang="zh-CN" sz="2000" dirty="0">
                <a:latin typeface="楷体" panose="02010609060101010101" pitchFamily="49" charset="-122"/>
                <a:ea typeface="楷体" panose="02010609060101010101" pitchFamily="49" charset="-122"/>
              </a:rPr>
              <a:t>层是违法建设，规划局有权责令凤凰公司采取补救措施，但必须</a:t>
            </a:r>
            <a:r>
              <a:rPr lang="zh-CN" altLang="zh-CN" sz="2000" b="1" dirty="0">
                <a:latin typeface="楷体" panose="02010609060101010101" pitchFamily="49" charset="-122"/>
                <a:ea typeface="楷体" panose="02010609060101010101" pitchFamily="49" charset="-122"/>
              </a:rPr>
              <a:t>同时兼顾行政目标和相对人权益</a:t>
            </a:r>
            <a:r>
              <a:rPr lang="zh-CN" altLang="zh-CN" sz="2000" dirty="0">
                <a:latin typeface="楷体" panose="02010609060101010101" pitchFamily="49" charset="-122"/>
                <a:ea typeface="楷体" panose="02010609060101010101" pitchFamily="49" charset="-122"/>
              </a:rPr>
              <a:t>，在</a:t>
            </a:r>
            <a:r>
              <a:rPr lang="zh-CN" altLang="zh-CN" sz="2000" b="1" dirty="0">
                <a:latin typeface="楷体" panose="02010609060101010101" pitchFamily="49" charset="-122"/>
                <a:ea typeface="楷体" panose="02010609060101010101" pitchFamily="49" charset="-122"/>
              </a:rPr>
              <a:t>确保实现行政目标前提下</a:t>
            </a:r>
            <a:r>
              <a:rPr lang="zh-CN" altLang="zh-CN" sz="2000" dirty="0">
                <a:latin typeface="楷体" panose="02010609060101010101" pitchFamily="49" charset="-122"/>
                <a:ea typeface="楷体" panose="02010609060101010101" pitchFamily="49" charset="-122"/>
              </a:rPr>
              <a:t>，</a:t>
            </a:r>
            <a:r>
              <a:rPr lang="zh-CN" altLang="zh-CN" sz="2000" b="1" dirty="0">
                <a:latin typeface="楷体" panose="02010609060101010101" pitchFamily="49" charset="-122"/>
                <a:ea typeface="楷体" panose="02010609060101010101" pitchFamily="49" charset="-122"/>
              </a:rPr>
              <a:t>应使相对人权益遭受最小的损害</a:t>
            </a:r>
            <a:r>
              <a:rPr lang="zh-CN" altLang="zh-CN" sz="2000" dirty="0">
                <a:latin typeface="楷体" panose="02010609060101010101" pitchFamily="49" charset="-122"/>
                <a:ea typeface="楷体" panose="02010609060101010101" pitchFamily="49" charset="-122"/>
              </a:rPr>
              <a:t>。规划局既然确定以露出天主堂尖顶为补救措施的标准，就应将拆除部分限于大厦</a:t>
            </a:r>
            <a:r>
              <a:rPr lang="en-US" altLang="zh-CN" sz="2000" dirty="0">
                <a:latin typeface="楷体" panose="02010609060101010101" pitchFamily="49" charset="-122"/>
                <a:ea typeface="楷体" panose="02010609060101010101" pitchFamily="49" charset="-122"/>
              </a:rPr>
              <a:t>5</a:t>
            </a:r>
            <a:r>
              <a:rPr lang="zh-CN" altLang="zh-CN"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8</a:t>
            </a:r>
            <a:r>
              <a:rPr lang="zh-CN" altLang="zh-CN" sz="2000" dirty="0">
                <a:latin typeface="楷体" panose="02010609060101010101" pitchFamily="49" charset="-122"/>
                <a:ea typeface="楷体" panose="02010609060101010101" pitchFamily="49" charset="-122"/>
              </a:rPr>
              <a:t>层遮挡天主堂尖顶部分，其要求拆除</a:t>
            </a:r>
            <a:r>
              <a:rPr lang="en-US" altLang="zh-CN" sz="2000" dirty="0">
                <a:latin typeface="楷体" panose="02010609060101010101" pitchFamily="49" charset="-122"/>
                <a:ea typeface="楷体" panose="02010609060101010101" pitchFamily="49" charset="-122"/>
              </a:rPr>
              <a:t>5</a:t>
            </a:r>
            <a:r>
              <a:rPr lang="zh-CN" altLang="zh-CN"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8</a:t>
            </a:r>
            <a:r>
              <a:rPr lang="zh-CN" altLang="zh-CN" sz="2000" dirty="0">
                <a:latin typeface="楷体" panose="02010609060101010101" pitchFamily="49" charset="-122"/>
                <a:ea typeface="楷体" panose="02010609060101010101" pitchFamily="49" charset="-122"/>
              </a:rPr>
              <a:t>层整体明显超出遮挡范围，额外增加了原告的损失，处罚决定显失公正。根据行政诉讼法第五十四条、城市规划法第四十条规定，法院判决将处罚决定变更为：拆除凤凰大厦</a:t>
            </a:r>
            <a:r>
              <a:rPr lang="en-US" altLang="zh-CN" sz="2000" dirty="0">
                <a:latin typeface="楷体" panose="02010609060101010101" pitchFamily="49" charset="-122"/>
                <a:ea typeface="楷体" panose="02010609060101010101" pitchFamily="49" charset="-122"/>
              </a:rPr>
              <a:t>5</a:t>
            </a:r>
            <a:r>
              <a:rPr lang="zh-CN" altLang="zh-CN"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8</a:t>
            </a:r>
            <a:r>
              <a:rPr lang="zh-CN" altLang="zh-CN" sz="2000" dirty="0">
                <a:latin typeface="楷体" panose="02010609060101010101" pitchFamily="49" charset="-122"/>
                <a:ea typeface="楷体" panose="02010609060101010101" pitchFamily="49" charset="-122"/>
              </a:rPr>
              <a:t>层一小部分，对违法建设其余部分罚款若干。 </a:t>
            </a:r>
          </a:p>
        </p:txBody>
      </p:sp>
      <p:sp>
        <p:nvSpPr>
          <p:cNvPr id="4" name="灯片编号占位符 3"/>
          <p:cNvSpPr>
            <a:spLocks noGrp="1"/>
          </p:cNvSpPr>
          <p:nvPr>
            <p:ph type="sldNum" sz="quarter" idx="12"/>
          </p:nvPr>
        </p:nvSpPr>
        <p:spPr/>
        <p:txBody>
          <a:bodyPr/>
          <a:lstStyle/>
          <a:p>
            <a:fld id="{2A75A3B7-0065-46E2-B890-B7B1925DDBBF}" type="slidenum">
              <a:rPr lang="en-US" smtClean="0"/>
              <a:t>23</a:t>
            </a:fld>
            <a:endParaRPr lang="en-US"/>
          </a:p>
        </p:txBody>
      </p:sp>
      <p:sp>
        <p:nvSpPr>
          <p:cNvPr id="5" name="日期占位符 4"/>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7544" y="2420888"/>
            <a:ext cx="7749558" cy="3820120"/>
          </a:xfrm>
        </p:spPr>
        <p:txBody>
          <a:bodyPr>
            <a:normAutofit/>
          </a:bodyPr>
          <a:lstStyle/>
          <a:p>
            <a:r>
              <a:rPr lang="zh-CN" altLang="zh-CN" dirty="0">
                <a:latin typeface="楷体" panose="02010609060101010101" pitchFamily="49" charset="-122"/>
                <a:ea typeface="楷体" panose="02010609060101010101" pitchFamily="49" charset="-122"/>
              </a:rPr>
              <a:t>最高法院终审判决认为：规划局所作的处罚决定应针对影响的程度，责令汇丰公司采取相应的改正措施，</a:t>
            </a:r>
            <a:r>
              <a:rPr lang="zh-CN" altLang="zh-CN" b="1" dirty="0">
                <a:solidFill>
                  <a:srgbClr val="FF0000"/>
                </a:solidFill>
                <a:latin typeface="楷体" panose="02010609060101010101" pitchFamily="49" charset="-122"/>
                <a:ea typeface="楷体" panose="02010609060101010101" pitchFamily="49" charset="-122"/>
              </a:rPr>
              <a:t>既要保证行政管理目标的实现，又要兼顾保护相对人的权益，应以达到行政执法目的和目标为限，尽可能使相对人的权益遭受最小的侵害。</a:t>
            </a:r>
            <a:r>
              <a:rPr lang="zh-CN" altLang="zh-CN" dirty="0">
                <a:latin typeface="楷体" panose="02010609060101010101" pitchFamily="49" charset="-122"/>
                <a:ea typeface="楷体" panose="02010609060101010101" pitchFamily="49" charset="-122"/>
              </a:rPr>
              <a:t>而上诉人所作的处罚决定中，拆除的面积</a:t>
            </a:r>
            <a:r>
              <a:rPr lang="zh-CN" altLang="zh-CN" b="1" dirty="0">
                <a:latin typeface="楷体" panose="02010609060101010101" pitchFamily="49" charset="-122"/>
                <a:ea typeface="楷体" panose="02010609060101010101" pitchFamily="49" charset="-122"/>
              </a:rPr>
              <a:t>明显大于</a:t>
            </a:r>
            <a:r>
              <a:rPr lang="zh-CN" altLang="zh-CN" dirty="0">
                <a:latin typeface="楷体" panose="02010609060101010101" pitchFamily="49" charset="-122"/>
                <a:ea typeface="楷体" panose="02010609060101010101" pitchFamily="49" charset="-122"/>
              </a:rPr>
              <a:t>遮挡的面积，</a:t>
            </a:r>
            <a:r>
              <a:rPr lang="zh-CN" altLang="zh-CN" b="1" dirty="0">
                <a:latin typeface="楷体" panose="02010609060101010101" pitchFamily="49" charset="-122"/>
                <a:ea typeface="楷体" panose="02010609060101010101" pitchFamily="49" charset="-122"/>
              </a:rPr>
              <a:t>不必要地增加了被上诉人的损失，给被上诉人造成了过度的不利影响</a:t>
            </a:r>
            <a:r>
              <a:rPr lang="zh-CN" altLang="zh-CN" dirty="0">
                <a:latin typeface="楷体" panose="02010609060101010101" pitchFamily="49" charset="-122"/>
                <a:ea typeface="楷体" panose="02010609060101010101" pitchFamily="49" charset="-122"/>
              </a:rPr>
              <a:t>。原审判决认定该处罚决定显失公正是正确的。原审判决将上诉人所作的处罚决定予以变更，虽然减少了拆除的面积和变更了罚款数额，但同样达到了不遮挡新华书店顶部和制裁汇丰公司违法建设行为的目的，使汇丰公司所建商服楼符合哈尔滨市总体规划中对中央大街的规划要求，达到了执法的目的，原审所作变更处罚并无不当。原审判决认定事实基本清楚，适用法律、法规正确。上诉人的上诉理由不能成立，本院不予支持。</a:t>
            </a:r>
          </a:p>
        </p:txBody>
      </p:sp>
      <p:sp>
        <p:nvSpPr>
          <p:cNvPr id="4" name="灯片编号占位符 3"/>
          <p:cNvSpPr>
            <a:spLocks noGrp="1"/>
          </p:cNvSpPr>
          <p:nvPr>
            <p:ph type="sldNum" sz="quarter" idx="12"/>
          </p:nvPr>
        </p:nvSpPr>
        <p:spPr/>
        <p:txBody>
          <a:bodyPr/>
          <a:lstStyle/>
          <a:p>
            <a:fld id="{2A75A3B7-0065-46E2-B890-B7B1925DDBBF}" type="slidenum">
              <a:rPr lang="en-US" smtClean="0"/>
              <a:t>24</a:t>
            </a:fld>
            <a:endParaRPr lang="en-US"/>
          </a:p>
        </p:txBody>
      </p:sp>
      <p:sp>
        <p:nvSpPr>
          <p:cNvPr id="5" name="日期占位符 4"/>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916832"/>
            <a:ext cx="8352928" cy="3814936"/>
          </a:xfrm>
        </p:spPr>
        <p:txBody>
          <a:bodyPr>
            <a:noAutofit/>
          </a:bodyPr>
          <a:lstStyle/>
          <a:p>
            <a:r>
              <a:rPr lang="en-US" altLang="zh-CN" b="1" dirty="0">
                <a:latin typeface="楷体" panose="02010609060101010101" pitchFamily="49" charset="-122"/>
                <a:ea typeface="楷体" panose="02010609060101010101" pitchFamily="49" charset="-122"/>
              </a:rPr>
              <a:t>1</a:t>
            </a:r>
            <a:r>
              <a:rPr lang="zh-CN" altLang="zh-CN" b="1" dirty="0">
                <a:latin typeface="楷体" panose="02010609060101010101" pitchFamily="49" charset="-122"/>
                <a:ea typeface="楷体" panose="02010609060101010101" pitchFamily="49" charset="-122"/>
              </a:rPr>
              <a:t>、规划局的处罚决定符合目的性原则。</a:t>
            </a:r>
            <a:r>
              <a:rPr lang="zh-CN" altLang="zh-CN" dirty="0">
                <a:latin typeface="楷体" panose="02010609060101010101" pitchFamily="49" charset="-122"/>
                <a:ea typeface="楷体" panose="02010609060101010101" pitchFamily="49" charset="-122"/>
              </a:rPr>
              <a:t>规划局决定将凤凰大厦</a:t>
            </a:r>
            <a:r>
              <a:rPr lang="en-US" altLang="zh-CN" dirty="0">
                <a:latin typeface="楷体" panose="02010609060101010101" pitchFamily="49" charset="-122"/>
                <a:ea typeface="楷体" panose="02010609060101010101" pitchFamily="49" charset="-122"/>
              </a:rPr>
              <a:t>5</a:t>
            </a:r>
            <a:r>
              <a:rPr lang="zh-CN" altLang="zh-CN"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8</a:t>
            </a:r>
            <a:r>
              <a:rPr lang="zh-CN" altLang="zh-CN" dirty="0">
                <a:latin typeface="楷体" panose="02010609060101010101" pitchFamily="49" charset="-122"/>
                <a:ea typeface="楷体" panose="02010609060101010101" pitchFamily="49" charset="-122"/>
              </a:rPr>
              <a:t>层全部拆掉，无疑可以充分满足保护中央大街景观和维护城市规划之目的，即采取的手段有助于行政目的之达成。因此，该处罚决定符合适当性原则。</a:t>
            </a:r>
            <a:r>
              <a:rPr lang="en-US" altLang="zh-CN" dirty="0">
                <a:latin typeface="楷体" panose="02010609060101010101" pitchFamily="49" charset="-122"/>
                <a:ea typeface="楷体" panose="02010609060101010101" pitchFamily="49" charset="-122"/>
              </a:rPr>
              <a:t> </a:t>
            </a:r>
            <a:endParaRPr lang="zh-CN" altLang="zh-CN" dirty="0">
              <a:latin typeface="楷体" panose="02010609060101010101" pitchFamily="49" charset="-122"/>
              <a:ea typeface="楷体" panose="02010609060101010101" pitchFamily="49" charset="-122"/>
            </a:endParaRPr>
          </a:p>
          <a:p>
            <a:r>
              <a:rPr lang="en-US" altLang="zh-CN" b="1" dirty="0">
                <a:latin typeface="楷体" panose="02010609060101010101" pitchFamily="49" charset="-122"/>
                <a:ea typeface="楷体" panose="02010609060101010101" pitchFamily="49" charset="-122"/>
              </a:rPr>
              <a:t>2</a:t>
            </a:r>
            <a:r>
              <a:rPr lang="zh-CN" altLang="zh-CN" b="1" dirty="0">
                <a:latin typeface="楷体" panose="02010609060101010101" pitchFamily="49" charset="-122"/>
                <a:ea typeface="楷体" panose="02010609060101010101" pitchFamily="49" charset="-122"/>
              </a:rPr>
              <a:t>、规划局的处罚决定违反必要性原则</a:t>
            </a:r>
            <a:r>
              <a:rPr lang="en-US" altLang="zh-CN" b="1" dirty="0">
                <a:latin typeface="楷体" panose="02010609060101010101" pitchFamily="49" charset="-122"/>
                <a:ea typeface="楷体" panose="02010609060101010101" pitchFamily="49" charset="-122"/>
              </a:rPr>
              <a:t>/</a:t>
            </a:r>
            <a:r>
              <a:rPr lang="zh-CN" altLang="zh-CN" b="1" dirty="0">
                <a:latin typeface="楷体" panose="02010609060101010101" pitchFamily="49" charset="-122"/>
                <a:ea typeface="楷体" panose="02010609060101010101" pitchFamily="49" charset="-122"/>
              </a:rPr>
              <a:t>最小限度原则。</a:t>
            </a:r>
            <a:r>
              <a:rPr lang="zh-CN" altLang="zh-CN" dirty="0">
                <a:latin typeface="楷体" panose="02010609060101010101" pitchFamily="49" charset="-122"/>
                <a:ea typeface="楷体" panose="02010609060101010101" pitchFamily="49" charset="-122"/>
              </a:rPr>
              <a:t>规划局只拆除大厦</a:t>
            </a:r>
            <a:r>
              <a:rPr lang="en-US" altLang="zh-CN" dirty="0">
                <a:latin typeface="楷体" panose="02010609060101010101" pitchFamily="49" charset="-122"/>
                <a:ea typeface="楷体" panose="02010609060101010101" pitchFamily="49" charset="-122"/>
              </a:rPr>
              <a:t>5</a:t>
            </a:r>
            <a:r>
              <a:rPr lang="zh-CN" altLang="zh-CN"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8</a:t>
            </a:r>
            <a:r>
              <a:rPr lang="zh-CN" altLang="zh-CN" dirty="0">
                <a:latin typeface="楷体" panose="02010609060101010101" pitchFamily="49" charset="-122"/>
                <a:ea typeface="楷体" panose="02010609060101010101" pitchFamily="49" charset="-122"/>
              </a:rPr>
              <a:t>层一小部分就可露出天主堂尖顶，满足行政目的，却要将</a:t>
            </a:r>
            <a:r>
              <a:rPr lang="en-US" altLang="zh-CN" dirty="0">
                <a:latin typeface="楷体" panose="02010609060101010101" pitchFamily="49" charset="-122"/>
                <a:ea typeface="楷体" panose="02010609060101010101" pitchFamily="49" charset="-122"/>
              </a:rPr>
              <a:t>5</a:t>
            </a:r>
            <a:r>
              <a:rPr lang="zh-CN" altLang="zh-CN"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8</a:t>
            </a:r>
            <a:r>
              <a:rPr lang="zh-CN" altLang="zh-CN" dirty="0">
                <a:latin typeface="楷体" panose="02010609060101010101" pitchFamily="49" charset="-122"/>
                <a:ea typeface="楷体" panose="02010609060101010101" pitchFamily="49" charset="-122"/>
              </a:rPr>
              <a:t>层整体拆除。规划局在给汇丰公司造成较小损害就可以达到执法目的的情况下，却非要选择给其造成较大损害的方法。该处罚决定违反了必要性原则。</a:t>
            </a:r>
            <a:r>
              <a:rPr lang="en-US" altLang="zh-CN" dirty="0">
                <a:latin typeface="楷体" panose="02010609060101010101" pitchFamily="49" charset="-122"/>
                <a:ea typeface="楷体" panose="02010609060101010101" pitchFamily="49" charset="-122"/>
              </a:rPr>
              <a:t> </a:t>
            </a:r>
            <a:endParaRPr lang="zh-CN" altLang="zh-CN" dirty="0">
              <a:latin typeface="楷体" panose="02010609060101010101" pitchFamily="49" charset="-122"/>
              <a:ea typeface="楷体" panose="02010609060101010101" pitchFamily="49" charset="-122"/>
            </a:endParaRPr>
          </a:p>
          <a:p>
            <a:r>
              <a:rPr lang="en-US" altLang="zh-CN" b="1" dirty="0">
                <a:latin typeface="楷体" panose="02010609060101010101" pitchFamily="49" charset="-122"/>
                <a:ea typeface="楷体" panose="02010609060101010101" pitchFamily="49" charset="-122"/>
              </a:rPr>
              <a:t>3</a:t>
            </a:r>
            <a:r>
              <a:rPr lang="zh-CN" altLang="zh-CN" b="1" dirty="0">
                <a:latin typeface="楷体" panose="02010609060101010101" pitchFamily="49" charset="-122"/>
                <a:ea typeface="楷体" panose="02010609060101010101" pitchFamily="49" charset="-122"/>
              </a:rPr>
              <a:t>、规划局的处罚决定违反了均衡原则。</a:t>
            </a:r>
            <a:r>
              <a:rPr lang="zh-CN" altLang="zh-CN" dirty="0">
                <a:latin typeface="楷体" panose="02010609060101010101" pitchFamily="49" charset="-122"/>
                <a:ea typeface="楷体" panose="02010609060101010101" pitchFamily="49" charset="-122"/>
              </a:rPr>
              <a:t>本案中，损害与目的之间的比例关系是：拆除汇丰大厦</a:t>
            </a:r>
            <a:r>
              <a:rPr lang="en-US" altLang="zh-CN" dirty="0">
                <a:latin typeface="楷体" panose="02010609060101010101" pitchFamily="49" charset="-122"/>
                <a:ea typeface="楷体" panose="02010609060101010101" pitchFamily="49" charset="-122"/>
              </a:rPr>
              <a:t>5</a:t>
            </a:r>
            <a:r>
              <a:rPr lang="zh-CN" altLang="zh-CN"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8</a:t>
            </a:r>
            <a:r>
              <a:rPr lang="zh-CN" altLang="zh-CN" dirty="0">
                <a:latin typeface="楷体" panose="02010609060101010101" pitchFamily="49" charset="-122"/>
                <a:ea typeface="楷体" panose="02010609060101010101" pitchFamily="49" charset="-122"/>
              </a:rPr>
              <a:t>层一小部分与行政目的之间的均衡关系。规划局决定将汇丰大厦</a:t>
            </a:r>
            <a:r>
              <a:rPr lang="en-US" altLang="zh-CN" dirty="0">
                <a:latin typeface="楷体" panose="02010609060101010101" pitchFamily="49" charset="-122"/>
                <a:ea typeface="楷体" panose="02010609060101010101" pitchFamily="49" charset="-122"/>
              </a:rPr>
              <a:t>5</a:t>
            </a:r>
            <a:r>
              <a:rPr lang="zh-CN" altLang="zh-CN"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8</a:t>
            </a:r>
            <a:r>
              <a:rPr lang="zh-CN" altLang="zh-CN" dirty="0">
                <a:latin typeface="楷体" panose="02010609060101010101" pitchFamily="49" charset="-122"/>
                <a:ea typeface="楷体" panose="02010609060101010101" pitchFamily="49" charset="-122"/>
              </a:rPr>
              <a:t>层整体拆除则打破了这种均衡的比例关系。因此该处罚决定违反了均衡原则。</a:t>
            </a:r>
            <a:r>
              <a:rPr lang="en-US" altLang="zh-CN" dirty="0">
                <a:latin typeface="楷体" panose="02010609060101010101" pitchFamily="49" charset="-122"/>
                <a:ea typeface="楷体" panose="02010609060101010101" pitchFamily="49" charset="-122"/>
              </a:rPr>
              <a:t> </a:t>
            </a:r>
            <a:endParaRPr lang="zh-CN" altLang="zh-CN" dirty="0">
              <a:latin typeface="楷体" panose="02010609060101010101" pitchFamily="49" charset="-122"/>
              <a:ea typeface="楷体" panose="02010609060101010101" pitchFamily="49" charset="-122"/>
            </a:endParaRPr>
          </a:p>
          <a:p>
            <a:r>
              <a:rPr lang="en-US" altLang="zh-CN" b="1" dirty="0">
                <a:latin typeface="楷体" panose="02010609060101010101" pitchFamily="49" charset="-122"/>
                <a:ea typeface="楷体" panose="02010609060101010101" pitchFamily="49" charset="-122"/>
              </a:rPr>
              <a:t>4</a:t>
            </a:r>
            <a:r>
              <a:rPr lang="zh-CN" altLang="zh-CN" b="1" dirty="0">
                <a:latin typeface="楷体" panose="02010609060101010101" pitchFamily="49" charset="-122"/>
                <a:ea typeface="楷体" panose="02010609060101010101" pitchFamily="49" charset="-122"/>
              </a:rPr>
              <a:t>、规划局的处罚决定严重违反比例原则，法院应予变更。</a:t>
            </a:r>
            <a:r>
              <a:rPr lang="zh-CN" altLang="zh-CN" dirty="0">
                <a:latin typeface="楷体" panose="02010609060101010101" pitchFamily="49" charset="-122"/>
                <a:ea typeface="楷体" panose="02010609060101010101" pitchFamily="49" charset="-122"/>
              </a:rPr>
              <a:t>规划局的处罚决定带给汇丰凰公司的损害远远超出最小损害，该处罚决定</a:t>
            </a:r>
            <a:r>
              <a:rPr lang="zh-CN" altLang="zh-CN" b="1" dirty="0">
                <a:latin typeface="楷体" panose="02010609060101010101" pitchFamily="49" charset="-122"/>
                <a:ea typeface="楷体" panose="02010609060101010101" pitchFamily="49" charset="-122"/>
              </a:rPr>
              <a:t>违反必要性原则和相当性原则达到了非常明显的程度，严重违反了比例原则</a:t>
            </a:r>
            <a:r>
              <a:rPr lang="zh-CN" altLang="zh-CN" dirty="0">
                <a:latin typeface="楷体" panose="02010609060101010101" pitchFamily="49" charset="-122"/>
                <a:ea typeface="楷体" panose="02010609060101010101" pitchFamily="49" charset="-122"/>
              </a:rPr>
              <a:t>，构成行政诉讼法第五十四条第（四）项规定的</a:t>
            </a:r>
            <a:r>
              <a:rPr lang="en-US" altLang="zh-CN"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显失公正</a:t>
            </a:r>
            <a:r>
              <a:rPr lang="en-US" altLang="zh-CN"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，根据该规定，法院应当予以变更。因此，法院依据有关规定判决变更规划局的处罚决定是正确的。 </a:t>
            </a:r>
          </a:p>
          <a:p>
            <a:endParaRPr lang="zh-CN" altLang="en-US"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fld id="{2A75A3B7-0065-46E2-B890-B7B1925DDBBF}" type="slidenum">
              <a:rPr lang="en-US" smtClean="0"/>
              <a:t>25</a:t>
            </a:fld>
            <a:endParaRPr lang="en-US"/>
          </a:p>
        </p:txBody>
      </p:sp>
      <p:sp>
        <p:nvSpPr>
          <p:cNvPr id="5" name="日期占位符 4"/>
          <p:cNvSpPr>
            <a:spLocks noGrp="1"/>
          </p:cNvSpPr>
          <p:nvPr>
            <p:ph type="dt" sz="half" idx="10"/>
          </p:nvPr>
        </p:nvSpPr>
        <p:spPr/>
        <p:txBody>
          <a:bodyPr/>
          <a:lstStyle/>
          <a:p>
            <a:fld id="{1BE43383-866C-4FA7-83C5-EA34EFE2435D}" type="datetime11">
              <a:rPr lang="en-US" altLang="zh-CN" smtClean="0"/>
              <a:t>16:49:57</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64382" y="2564904"/>
            <a:ext cx="7452034" cy="3454896"/>
          </a:xfrm>
        </p:spPr>
        <p:txBody>
          <a:bodyPr/>
          <a:lstStyle/>
          <a:p>
            <a:r>
              <a:rPr lang="zh-CN" altLang="en-US" dirty="0">
                <a:latin typeface="楷体" panose="02010609060101010101" pitchFamily="49" charset="-122"/>
                <a:ea typeface="楷体" panose="02010609060101010101" pitchFamily="49" charset="-122"/>
              </a:rPr>
              <a:t>其他案例</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hlinkClick r:id="rId2" action="ppaction://hlinkfile"/>
              </a:rPr>
              <a:t>郭建军诉诸暨市国土资源局行政处罚案</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hlinkClick r:id="rId3" action="ppaction://hlinkfile"/>
              </a:rPr>
              <a:t>“专车第一案”</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hlinkClick r:id="rId4" action="ppaction://hlinkfile"/>
              </a:rPr>
              <a:t>杨政权诉山东省肥城市房产管理局案</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文献拓展</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刘权：</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hlinkClick r:id="rId5" action="ppaction://hlinkfile"/>
              </a:rPr>
              <a:t>目的正当性与比例原则的重构</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中国法学</a:t>
            </a:r>
            <a:r>
              <a:rPr lang="en-US" altLang="zh-CN" dirty="0">
                <a:latin typeface="楷体" panose="02010609060101010101" pitchFamily="49" charset="-122"/>
                <a:ea typeface="楷体" panose="02010609060101010101" pitchFamily="49" charset="-122"/>
              </a:rPr>
              <a:t>》2014</a:t>
            </a:r>
            <a:r>
              <a:rPr lang="zh-CN" altLang="en-US" dirty="0">
                <a:latin typeface="楷体" panose="02010609060101010101" pitchFamily="49" charset="-122"/>
                <a:ea typeface="楷体" panose="02010609060101010101" pitchFamily="49" charset="-122"/>
              </a:rPr>
              <a:t>年第</a:t>
            </a:r>
            <a:r>
              <a:rPr lang="en-US" altLang="zh-CN" dirty="0">
                <a:latin typeface="楷体" panose="02010609060101010101" pitchFamily="49" charset="-122"/>
                <a:ea typeface="楷体" panose="02010609060101010101" pitchFamily="49" charset="-122"/>
              </a:rPr>
              <a:t>4</a:t>
            </a:r>
            <a:r>
              <a:rPr lang="zh-CN" altLang="en-US" dirty="0">
                <a:latin typeface="楷体" panose="02010609060101010101" pitchFamily="49" charset="-122"/>
                <a:ea typeface="楷体" panose="02010609060101010101" pitchFamily="49" charset="-122"/>
              </a:rPr>
              <a:t>期；刘权：</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hlinkClick r:id="rId6" action="ppaction://hlinkfile"/>
              </a:rPr>
              <a:t>论必要性原则的客观化</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中国法学</a:t>
            </a:r>
            <a:r>
              <a:rPr lang="en-US" altLang="zh-CN" dirty="0">
                <a:latin typeface="楷体" panose="02010609060101010101" pitchFamily="49" charset="-122"/>
                <a:ea typeface="楷体" panose="02010609060101010101" pitchFamily="49" charset="-122"/>
              </a:rPr>
              <a:t>》2016</a:t>
            </a:r>
            <a:r>
              <a:rPr lang="zh-CN" altLang="en-US" dirty="0">
                <a:latin typeface="楷体" panose="02010609060101010101" pitchFamily="49" charset="-122"/>
                <a:ea typeface="楷体" panose="02010609060101010101" pitchFamily="49" charset="-122"/>
              </a:rPr>
              <a:t>年第</a:t>
            </a:r>
            <a:r>
              <a:rPr lang="en-US" altLang="zh-CN" dirty="0">
                <a:latin typeface="楷体" panose="02010609060101010101" pitchFamily="49" charset="-122"/>
                <a:ea typeface="楷体" panose="02010609060101010101" pitchFamily="49" charset="-122"/>
              </a:rPr>
              <a:t>5</a:t>
            </a:r>
            <a:r>
              <a:rPr lang="zh-CN" altLang="en-US" dirty="0">
                <a:latin typeface="楷体" panose="02010609060101010101" pitchFamily="49" charset="-122"/>
                <a:ea typeface="楷体" panose="02010609060101010101" pitchFamily="49" charset="-122"/>
              </a:rPr>
              <a:t>期；</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hlinkClick r:id="rId7" action="ppaction://hlinkfile"/>
              </a:rPr>
              <a:t>行政判决中比例原则的适用</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第</a:t>
            </a:r>
            <a:r>
              <a:rPr lang="en-US" altLang="zh-CN" dirty="0">
                <a:latin typeface="楷体" panose="02010609060101010101" pitchFamily="49" charset="-122"/>
                <a:ea typeface="楷体" panose="02010609060101010101" pitchFamily="49" charset="-122"/>
              </a:rPr>
              <a:t>3</a:t>
            </a:r>
            <a:r>
              <a:rPr lang="zh-CN" altLang="en-US" dirty="0">
                <a:latin typeface="楷体" panose="02010609060101010101" pitchFamily="49" charset="-122"/>
                <a:ea typeface="楷体" panose="02010609060101010101" pitchFamily="49" charset="-122"/>
              </a:rPr>
              <a:t>期。</a:t>
            </a:r>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endParaRPr lang="zh-CN" altLang="en-US" dirty="0"/>
          </a:p>
        </p:txBody>
      </p:sp>
      <p:sp>
        <p:nvSpPr>
          <p:cNvPr id="4" name="灯片编号占位符 3"/>
          <p:cNvSpPr>
            <a:spLocks noGrp="1"/>
          </p:cNvSpPr>
          <p:nvPr>
            <p:ph type="sldNum" sz="quarter" idx="12"/>
          </p:nvPr>
        </p:nvSpPr>
        <p:spPr/>
        <p:txBody>
          <a:bodyPr/>
          <a:lstStyle/>
          <a:p>
            <a:fld id="{2A75A3B7-0065-46E2-B890-B7B1925DDBBF}" type="slidenum">
              <a:rPr lang="en-US" smtClean="0"/>
              <a:t>26</a:t>
            </a:fld>
            <a:endParaRPr lang="en-US"/>
          </a:p>
        </p:txBody>
      </p:sp>
      <p:sp>
        <p:nvSpPr>
          <p:cNvPr id="5" name="日期占位符 4"/>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65970" y="927098"/>
            <a:ext cx="6343672" cy="709865"/>
          </a:xfrm>
        </p:spPr>
        <p:txBody>
          <a:bodyPr/>
          <a:lstStyle/>
          <a:p>
            <a:r>
              <a:rPr lang="en-US" altLang="zh-CN" b="1" dirty="0">
                <a:latin typeface="楷体" panose="02010609060101010101" pitchFamily="49" charset="-122"/>
                <a:ea typeface="楷体" panose="02010609060101010101" pitchFamily="49" charset="-122"/>
              </a:rPr>
              <a:t>3</a:t>
            </a:r>
            <a:r>
              <a:rPr lang="zh-CN" altLang="en-US" b="1" dirty="0">
                <a:latin typeface="楷体" panose="02010609060101010101" pitchFamily="49" charset="-122"/>
                <a:ea typeface="楷体" panose="02010609060101010101" pitchFamily="49" charset="-122"/>
              </a:rPr>
              <a:t>、信赖保护原则</a:t>
            </a:r>
          </a:p>
        </p:txBody>
      </p:sp>
      <p:grpSp>
        <p:nvGrpSpPr>
          <p:cNvPr id="18" name="组合 17"/>
          <p:cNvGrpSpPr/>
          <p:nvPr/>
        </p:nvGrpSpPr>
        <p:grpSpPr>
          <a:xfrm>
            <a:off x="4427984" y="2780928"/>
            <a:ext cx="4248472" cy="3025492"/>
            <a:chOff x="4139952" y="2780928"/>
            <a:chExt cx="4248472" cy="3025492"/>
          </a:xfrm>
        </p:grpSpPr>
        <p:sp>
          <p:nvSpPr>
            <p:cNvPr id="7" name="圆角矩形 6"/>
            <p:cNvSpPr/>
            <p:nvPr/>
          </p:nvSpPr>
          <p:spPr>
            <a:xfrm>
              <a:off x="4139952" y="3127276"/>
              <a:ext cx="792088" cy="258647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2800" dirty="0">
                  <a:latin typeface="华文楷体" panose="02010600040101010101" pitchFamily="2" charset="-122"/>
                  <a:ea typeface="华文楷体" panose="02010600040101010101" pitchFamily="2" charset="-122"/>
                </a:rPr>
                <a:t>行政主体</a:t>
              </a:r>
            </a:p>
          </p:txBody>
        </p:sp>
        <p:sp>
          <p:nvSpPr>
            <p:cNvPr id="8" name="圆角矩形 7"/>
            <p:cNvSpPr/>
            <p:nvPr/>
          </p:nvSpPr>
          <p:spPr>
            <a:xfrm>
              <a:off x="7596336" y="3124054"/>
              <a:ext cx="792088" cy="258647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2800" dirty="0">
                  <a:latin typeface="楷体" panose="02010609060101010101" pitchFamily="49" charset="-122"/>
                  <a:ea typeface="楷体" panose="02010609060101010101" pitchFamily="49" charset="-122"/>
                </a:rPr>
                <a:t>相对人</a:t>
              </a:r>
            </a:p>
          </p:txBody>
        </p:sp>
        <p:sp>
          <p:nvSpPr>
            <p:cNvPr id="9" name="右箭头 8"/>
            <p:cNvSpPr/>
            <p:nvPr/>
          </p:nvSpPr>
          <p:spPr>
            <a:xfrm>
              <a:off x="5102299" y="3484094"/>
              <a:ext cx="2304256" cy="57606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436096" y="3124054"/>
              <a:ext cx="1656184" cy="369332"/>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不得反复无常</a:t>
              </a:r>
            </a:p>
          </p:txBody>
        </p:sp>
        <p:sp>
          <p:nvSpPr>
            <p:cNvPr id="11" name="文本框 10"/>
            <p:cNvSpPr txBox="1"/>
            <p:nvPr/>
          </p:nvSpPr>
          <p:spPr>
            <a:xfrm>
              <a:off x="5436096" y="2780928"/>
              <a:ext cx="1656184" cy="369332"/>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不得随意变更</a:t>
              </a:r>
            </a:p>
          </p:txBody>
        </p:sp>
        <p:sp>
          <p:nvSpPr>
            <p:cNvPr id="12" name="右箭头 11"/>
            <p:cNvSpPr/>
            <p:nvPr/>
          </p:nvSpPr>
          <p:spPr>
            <a:xfrm rot="10800000">
              <a:off x="5112060" y="4860471"/>
              <a:ext cx="2304256" cy="57606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5400092" y="5437088"/>
              <a:ext cx="1836204" cy="369332"/>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正当的信赖利益</a:t>
              </a:r>
            </a:p>
          </p:txBody>
        </p:sp>
      </p:grpSp>
      <p:sp>
        <p:nvSpPr>
          <p:cNvPr id="17" name="矩形 16"/>
          <p:cNvSpPr/>
          <p:nvPr/>
        </p:nvSpPr>
        <p:spPr>
          <a:xfrm>
            <a:off x="619855" y="2415370"/>
            <a:ext cx="3668994" cy="550224"/>
          </a:xfrm>
          <a:prstGeom prst="rect">
            <a:avLst/>
          </a:prstGeom>
        </p:spPr>
        <p:txBody>
          <a:bodyPr wrap="none">
            <a:normAutofit/>
          </a:bodyPr>
          <a:lstStyle/>
          <a:p>
            <a:pPr defTabSz="457200">
              <a:spcBef>
                <a:spcPts val="1000"/>
              </a:spcBef>
              <a:buClr>
                <a:schemeClr val="accent1"/>
              </a:buClr>
              <a:buSzPct val="80000"/>
            </a:pPr>
            <a:r>
              <a:rPr lang="zh-CN" altLang="en-US" sz="2400" b="1" dirty="0">
                <a:solidFill>
                  <a:schemeClr val="tx1">
                    <a:lumMod val="75000"/>
                    <a:lumOff val="25000"/>
                  </a:schemeClr>
                </a:solidFill>
                <a:latin typeface="楷体" panose="02010609060101010101" pitchFamily="49" charset="-122"/>
                <a:ea typeface="楷体" panose="02010609060101010101" pitchFamily="49" charset="-122"/>
              </a:rPr>
              <a:t>（</a:t>
            </a:r>
            <a:r>
              <a:rPr lang="en-US" altLang="zh-CN" sz="2400" b="1" dirty="0">
                <a:solidFill>
                  <a:schemeClr val="tx1">
                    <a:lumMod val="75000"/>
                    <a:lumOff val="25000"/>
                  </a:schemeClr>
                </a:solidFill>
                <a:latin typeface="楷体" panose="02010609060101010101" pitchFamily="49" charset="-122"/>
                <a:ea typeface="楷体" panose="02010609060101010101" pitchFamily="49" charset="-122"/>
              </a:rPr>
              <a:t>1</a:t>
            </a:r>
            <a:r>
              <a:rPr lang="zh-CN" altLang="en-US" sz="2400" b="1" dirty="0">
                <a:solidFill>
                  <a:schemeClr val="tx1">
                    <a:lumMod val="75000"/>
                    <a:lumOff val="25000"/>
                  </a:schemeClr>
                </a:solidFill>
                <a:latin typeface="楷体" panose="02010609060101010101" pitchFamily="49" charset="-122"/>
                <a:ea typeface="楷体" panose="02010609060101010101" pitchFamily="49" charset="-122"/>
              </a:rPr>
              <a:t>）基本含义</a:t>
            </a:r>
            <a:endParaRPr lang="en-US" altLang="zh-CN" sz="2400" b="1" dirty="0">
              <a:solidFill>
                <a:schemeClr val="tx1">
                  <a:lumMod val="75000"/>
                  <a:lumOff val="25000"/>
                </a:schemeClr>
              </a:solidFill>
              <a:latin typeface="楷体" panose="02010609060101010101" pitchFamily="49" charset="-122"/>
              <a:ea typeface="楷体" panose="02010609060101010101" pitchFamily="49" charset="-122"/>
            </a:endParaRPr>
          </a:p>
          <a:p>
            <a:pPr defTabSz="457200">
              <a:spcBef>
                <a:spcPts val="1000"/>
              </a:spcBef>
              <a:buClr>
                <a:schemeClr val="accent1"/>
              </a:buClr>
              <a:buSzPct val="80000"/>
            </a:pPr>
            <a:endParaRPr lang="en-US" altLang="zh-CN" sz="2400" b="1" dirty="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19" name="文本框 18"/>
          <p:cNvSpPr txBox="1"/>
          <p:nvPr/>
        </p:nvSpPr>
        <p:spPr>
          <a:xfrm>
            <a:off x="714746" y="3150260"/>
            <a:ext cx="3479212" cy="3170099"/>
          </a:xfrm>
          <a:prstGeom prst="rect">
            <a:avLst/>
          </a:prstGeom>
          <a:noFill/>
        </p:spPr>
        <p:txBody>
          <a:bodyPr wrap="square" rtlCol="0">
            <a:spAutoFit/>
          </a:bodyPr>
          <a:lstStyle/>
          <a:p>
            <a:r>
              <a:rPr lang="en-US" altLang="zh-CN" dirty="0">
                <a:solidFill>
                  <a:prstClr val="black">
                    <a:lumMod val="75000"/>
                    <a:lumOff val="25000"/>
                  </a:prstClr>
                </a:solidFill>
                <a:latin typeface="楷体" panose="02010609060101010101" pitchFamily="49" charset="-122"/>
                <a:ea typeface="楷体" panose="02010609060101010101" pitchFamily="49" charset="-122"/>
              </a:rPr>
              <a:t>    </a:t>
            </a:r>
            <a:r>
              <a:rPr lang="zh-CN" altLang="zh-CN" sz="2000" dirty="0">
                <a:solidFill>
                  <a:prstClr val="black">
                    <a:lumMod val="75000"/>
                    <a:lumOff val="25000"/>
                  </a:prstClr>
                </a:solidFill>
                <a:latin typeface="楷体" panose="02010609060101010101" pitchFamily="49" charset="-122"/>
                <a:ea typeface="楷体" panose="02010609060101010101" pitchFamily="49" charset="-122"/>
              </a:rPr>
              <a:t>行政机关所实施的某项行为导致一定法律状态的产生，如果私人因正当地信赖该法律状态的存续而安排自己的生产生活，国家对于私人的这种信赖应当提供一定形式和程度的保护。信赖保护原则的宗旨在于保障私人的既得权，并维护法律秩序的安定性。</a:t>
            </a:r>
            <a:endParaRPr lang="zh-CN" altLang="en-US" sz="2000" dirty="0">
              <a:solidFill>
                <a:prstClr val="black">
                  <a:lumMod val="75000"/>
                  <a:lumOff val="25000"/>
                </a:prstClr>
              </a:solidFill>
              <a:latin typeface="楷体" panose="02010609060101010101" pitchFamily="49" charset="-122"/>
              <a:ea typeface="楷体" panose="02010609060101010101" pitchFamily="49" charset="-122"/>
            </a:endParaRPr>
          </a:p>
        </p:txBody>
      </p:sp>
      <p:sp>
        <p:nvSpPr>
          <p:cNvPr id="2" name="灯片编号占位符 1"/>
          <p:cNvSpPr>
            <a:spLocks noGrp="1"/>
          </p:cNvSpPr>
          <p:nvPr>
            <p:ph type="sldNum" sz="quarter" idx="12"/>
          </p:nvPr>
        </p:nvSpPr>
        <p:spPr/>
        <p:txBody>
          <a:bodyPr/>
          <a:lstStyle/>
          <a:p>
            <a:fld id="{2A75A3B7-0065-46E2-B890-B7B1925DDBBF}" type="slidenum">
              <a:rPr lang="en-US" smtClean="0"/>
              <a:t>27</a:t>
            </a:fld>
            <a:endParaRPr lang="en-US"/>
          </a:p>
        </p:txBody>
      </p:sp>
      <p:sp>
        <p:nvSpPr>
          <p:cNvPr id="3" name="日期占位符 2"/>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65970" y="927098"/>
            <a:ext cx="6343672" cy="709865"/>
          </a:xfrm>
        </p:spPr>
        <p:txBody>
          <a:bodyPr/>
          <a:lstStyle/>
          <a:p>
            <a:endParaRPr lang="en-US" altLang="zh-CN" b="1" dirty="0">
              <a:latin typeface="楷体" panose="02010609060101010101" pitchFamily="49" charset="-122"/>
              <a:ea typeface="楷体" panose="02010609060101010101" pitchFamily="49" charset="-122"/>
            </a:endParaRPr>
          </a:p>
        </p:txBody>
      </p:sp>
      <p:sp>
        <p:nvSpPr>
          <p:cNvPr id="13" name="内容占位符 2"/>
          <p:cNvSpPr>
            <a:spLocks noGrp="1"/>
          </p:cNvSpPr>
          <p:nvPr>
            <p:ph idx="1"/>
          </p:nvPr>
        </p:nvSpPr>
        <p:spPr>
          <a:xfrm>
            <a:off x="467544" y="2276872"/>
            <a:ext cx="4248472" cy="4104456"/>
          </a:xfrm>
        </p:spPr>
        <p:txBody>
          <a:bodyPr>
            <a:normAutofit fontScale="92500" lnSpcReduction="10000"/>
          </a:bodyPr>
          <a:lstStyle/>
          <a:p>
            <a:pPr marL="0" indent="0">
              <a:buNone/>
            </a:pP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）信赖保护原则适用的条件</a:t>
            </a:r>
            <a:endParaRPr lang="en-US" altLang="zh-CN" sz="2400" b="1" dirty="0">
              <a:latin typeface="楷体" panose="02010609060101010101" pitchFamily="49" charset="-122"/>
              <a:ea typeface="楷体" panose="02010609060101010101" pitchFamily="49" charset="-122"/>
            </a:endParaRPr>
          </a:p>
          <a:p>
            <a:pPr>
              <a:buFont typeface="Wingdings" panose="05000000000000000000" pitchFamily="2" charset="2"/>
              <a:buChar char="Ø"/>
            </a:pPr>
            <a:r>
              <a:rPr lang="en-US" altLang="zh-CN" b="1" dirty="0">
                <a:latin typeface="楷体" panose="02010609060101010101" pitchFamily="49" charset="-122"/>
                <a:ea typeface="楷体" panose="02010609060101010101" pitchFamily="49" charset="-122"/>
              </a:rPr>
              <a:t>1</a:t>
            </a:r>
            <a:r>
              <a:rPr lang="zh-CN" altLang="zh-CN" b="1" dirty="0">
                <a:latin typeface="楷体" panose="02010609060101010101" pitchFamily="49" charset="-122"/>
                <a:ea typeface="楷体" panose="02010609060101010101" pitchFamily="49" charset="-122"/>
              </a:rPr>
              <a:t>、</a:t>
            </a:r>
            <a:r>
              <a:rPr lang="zh-CN" altLang="en-US" sz="2200" b="1" dirty="0">
                <a:latin typeface="楷体" panose="02010609060101010101" pitchFamily="49" charset="-122"/>
                <a:ea typeface="楷体" panose="02010609060101010101" pitchFamily="49" charset="-122"/>
              </a:rPr>
              <a:t>信赖基础</a:t>
            </a:r>
            <a:r>
              <a:rPr lang="zh-CN" altLang="en-US" b="1" dirty="0">
                <a:latin typeface="楷体" panose="02010609060101010101" pitchFamily="49" charset="-122"/>
                <a:ea typeface="楷体" panose="02010609060101010101" pitchFamily="49" charset="-122"/>
              </a:rPr>
              <a:t>：信赖基础的存在是信赖保护的首要条件，即导致信赖产生的行政机关的一定行为：授益行政行为、行政计划、行政承诺、行政惯例、不作为。</a:t>
            </a:r>
            <a:endParaRPr lang="en-US" altLang="zh-CN" b="1" dirty="0">
              <a:latin typeface="楷体" panose="02010609060101010101" pitchFamily="49" charset="-122"/>
              <a:ea typeface="楷体" panose="02010609060101010101" pitchFamily="49" charset="-122"/>
            </a:endParaRPr>
          </a:p>
          <a:p>
            <a:pPr>
              <a:buFont typeface="Wingdings" panose="05000000000000000000" pitchFamily="2" charset="2"/>
              <a:buChar char="Ø"/>
            </a:pPr>
            <a:r>
              <a:rPr lang="en-US" altLang="zh-CN" b="1" dirty="0">
                <a:latin typeface="楷体" panose="02010609060101010101" pitchFamily="49" charset="-122"/>
                <a:ea typeface="楷体" panose="02010609060101010101" pitchFamily="49" charset="-122"/>
              </a:rPr>
              <a:t>2</a:t>
            </a:r>
            <a:r>
              <a:rPr lang="zh-CN" altLang="zh-CN" b="1" dirty="0">
                <a:latin typeface="楷体" panose="02010609060101010101" pitchFamily="49" charset="-122"/>
                <a:ea typeface="楷体" panose="02010609060101010101" pitchFamily="49" charset="-122"/>
              </a:rPr>
              <a:t>、</a:t>
            </a:r>
            <a:r>
              <a:rPr lang="zh-CN" altLang="en-US" sz="2200" b="1" dirty="0">
                <a:latin typeface="楷体" panose="02010609060101010101" pitchFamily="49" charset="-122"/>
                <a:ea typeface="楷体" panose="02010609060101010101" pitchFamily="49" charset="-122"/>
              </a:rPr>
              <a:t>信赖表现：</a:t>
            </a:r>
            <a:r>
              <a:rPr lang="zh-CN" altLang="zh-CN" b="1" dirty="0">
                <a:latin typeface="楷体" panose="02010609060101010101" pitchFamily="49" charset="-122"/>
                <a:ea typeface="楷体" panose="02010609060101010101" pitchFamily="49" charset="-122"/>
              </a:rPr>
              <a:t>相对人因信赖该行为</a:t>
            </a:r>
            <a:r>
              <a:rPr lang="zh-CN" altLang="en-US" b="1" dirty="0">
                <a:latin typeface="楷体" panose="02010609060101010101" pitchFamily="49" charset="-122"/>
                <a:ea typeface="楷体" panose="02010609060101010101" pitchFamily="49" charset="-122"/>
              </a:rPr>
              <a:t>的意思表示，一般表现为财产的安排、使用、处分等发生法律变动的行为</a:t>
            </a:r>
            <a:r>
              <a:rPr lang="zh-CN" altLang="zh-CN" b="1" dirty="0">
                <a:latin typeface="楷体" panose="02010609060101010101" pitchFamily="49" charset="-122"/>
                <a:ea typeface="楷体" panose="02010609060101010101" pitchFamily="49" charset="-122"/>
              </a:rPr>
              <a:t>。</a:t>
            </a:r>
            <a:endParaRPr lang="en-US" altLang="zh-CN" b="1" dirty="0">
              <a:latin typeface="楷体" panose="02010609060101010101" pitchFamily="49" charset="-122"/>
              <a:ea typeface="楷体" panose="02010609060101010101" pitchFamily="49" charset="-122"/>
            </a:endParaRPr>
          </a:p>
          <a:p>
            <a:pPr>
              <a:buFont typeface="Wingdings" panose="05000000000000000000" pitchFamily="2" charset="2"/>
              <a:buChar char="Ø"/>
            </a:pPr>
            <a:r>
              <a:rPr lang="en-US" altLang="zh-CN" b="1" dirty="0">
                <a:latin typeface="楷体" panose="02010609060101010101" pitchFamily="49" charset="-122"/>
                <a:ea typeface="楷体" panose="02010609060101010101" pitchFamily="49" charset="-122"/>
              </a:rPr>
              <a:t>3</a:t>
            </a:r>
            <a:r>
              <a:rPr lang="zh-CN" altLang="zh-CN" b="1" dirty="0">
                <a:latin typeface="楷体" panose="02010609060101010101" pitchFamily="49" charset="-122"/>
                <a:ea typeface="楷体" panose="02010609060101010101" pitchFamily="49" charset="-122"/>
              </a:rPr>
              <a:t>、</a:t>
            </a:r>
            <a:r>
              <a:rPr lang="zh-CN" altLang="en-US" sz="2200" b="1" dirty="0">
                <a:latin typeface="楷体" panose="02010609060101010101" pitchFamily="49" charset="-122"/>
                <a:ea typeface="楷体" panose="02010609060101010101" pitchFamily="49" charset="-122"/>
              </a:rPr>
              <a:t>正当的信赖</a:t>
            </a:r>
            <a:r>
              <a:rPr lang="zh-CN" altLang="en-US" b="1" dirty="0">
                <a:latin typeface="楷体" panose="02010609060101010101" pitchFamily="49" charset="-122"/>
                <a:ea typeface="楷体" panose="02010609060101010101" pitchFamily="49" charset="-122"/>
              </a:rPr>
              <a:t>：</a:t>
            </a:r>
            <a:r>
              <a:rPr lang="zh-CN" altLang="zh-CN" b="1" dirty="0">
                <a:latin typeface="楷体" panose="02010609060101010101" pitchFamily="49" charset="-122"/>
                <a:ea typeface="楷体" panose="02010609060101010101" pitchFamily="49" charset="-122"/>
              </a:rPr>
              <a:t>信赖是正当的、</a:t>
            </a:r>
            <a:r>
              <a:rPr lang="zh-CN" altLang="en-US" b="1" dirty="0">
                <a:latin typeface="楷体" panose="02010609060101010101" pitchFamily="49" charset="-122"/>
                <a:ea typeface="楷体" panose="02010609060101010101" pitchFamily="49" charset="-122"/>
              </a:rPr>
              <a:t>善意的、</a:t>
            </a:r>
            <a:r>
              <a:rPr lang="zh-CN" altLang="zh-CN" b="1" dirty="0">
                <a:latin typeface="楷体" panose="02010609060101010101" pitchFamily="49" charset="-122"/>
                <a:ea typeface="楷体" panose="02010609060101010101" pitchFamily="49" charset="-122"/>
              </a:rPr>
              <a:t>有生活经验上的根据的。</a:t>
            </a:r>
            <a:endParaRPr lang="en-US" altLang="zh-CN" b="1" dirty="0">
              <a:latin typeface="楷体" panose="02010609060101010101" pitchFamily="49" charset="-122"/>
              <a:ea typeface="楷体" panose="02010609060101010101" pitchFamily="49" charset="-122"/>
            </a:endParaRPr>
          </a:p>
          <a:p>
            <a:pPr>
              <a:buFont typeface="Wingdings" panose="05000000000000000000" pitchFamily="2" charset="2"/>
              <a:buChar char="Ø"/>
            </a:pPr>
            <a:r>
              <a:rPr lang="en-US" altLang="zh-CN" b="1" dirty="0">
                <a:latin typeface="楷体" panose="02010609060101010101" pitchFamily="49" charset="-122"/>
                <a:ea typeface="楷体" panose="02010609060101010101" pitchFamily="49" charset="-122"/>
              </a:rPr>
              <a:t>4</a:t>
            </a:r>
            <a:r>
              <a:rPr lang="zh-CN" altLang="en-US" b="1" dirty="0">
                <a:latin typeface="楷体" panose="02010609060101010101" pitchFamily="49" charset="-122"/>
                <a:ea typeface="楷体" panose="02010609060101010101" pitchFamily="49" charset="-122"/>
              </a:rPr>
              <a:t>、</a:t>
            </a:r>
            <a:r>
              <a:rPr lang="zh-CN" altLang="en-US" sz="2200" b="1" dirty="0">
                <a:latin typeface="楷体" panose="02010609060101010101" pitchFamily="49" charset="-122"/>
                <a:ea typeface="楷体" panose="02010609060101010101" pitchFamily="49" charset="-122"/>
              </a:rPr>
              <a:t>公共利益：</a:t>
            </a:r>
            <a:r>
              <a:rPr lang="zh-CN" altLang="en-US" b="1" dirty="0">
                <a:latin typeface="楷体" panose="02010609060101010101" pitchFamily="49" charset="-122"/>
                <a:ea typeface="楷体" panose="02010609060101010101" pitchFamily="49" charset="-122"/>
              </a:rPr>
              <a:t>撤销与变更须基于公共利益；可撤销行政行为的撤销不能损害公共利益</a:t>
            </a:r>
          </a:p>
        </p:txBody>
      </p:sp>
      <p:grpSp>
        <p:nvGrpSpPr>
          <p:cNvPr id="14" name="组合 13"/>
          <p:cNvGrpSpPr/>
          <p:nvPr/>
        </p:nvGrpSpPr>
        <p:grpSpPr>
          <a:xfrm>
            <a:off x="4820626" y="2132856"/>
            <a:ext cx="3744416" cy="3888432"/>
            <a:chOff x="4788024" y="2775524"/>
            <a:chExt cx="3744416" cy="3888432"/>
          </a:xfrm>
        </p:grpSpPr>
        <p:sp>
          <p:nvSpPr>
            <p:cNvPr id="5" name="等腰三角形 4"/>
            <p:cNvSpPr/>
            <p:nvPr/>
          </p:nvSpPr>
          <p:spPr>
            <a:xfrm>
              <a:off x="4788024" y="2775524"/>
              <a:ext cx="3717762" cy="936104"/>
            </a:xfrm>
            <a:prstGeom prst="triangle">
              <a:avLst/>
            </a:prstGeom>
            <a:gradFill>
              <a:gsLst>
                <a:gs pos="0">
                  <a:schemeClr val="accent1">
                    <a:tint val="98000"/>
                    <a:lumMod val="114000"/>
                  </a:schemeClr>
                </a:gs>
                <a:gs pos="100000">
                  <a:schemeClr val="accent1">
                    <a:lumMod val="40000"/>
                    <a:lumOff val="60000"/>
                  </a:schemeClr>
                </a:gs>
              </a:gsLst>
            </a:gra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800" dirty="0">
                  <a:latin typeface="楷体" panose="02010609060101010101" pitchFamily="49" charset="-122"/>
                  <a:ea typeface="楷体" panose="02010609060101010101" pitchFamily="49" charset="-122"/>
                </a:rPr>
                <a:t>信赖保护</a:t>
              </a:r>
            </a:p>
          </p:txBody>
        </p:sp>
        <p:sp>
          <p:nvSpPr>
            <p:cNvPr id="6" name="圆角矩形 5"/>
            <p:cNvSpPr/>
            <p:nvPr/>
          </p:nvSpPr>
          <p:spPr>
            <a:xfrm>
              <a:off x="4833378" y="3783636"/>
              <a:ext cx="792088" cy="2088232"/>
            </a:xfrm>
            <a:prstGeom prst="roundRect">
              <a:avLst/>
            </a:prstGeom>
            <a:gradFill>
              <a:gsLst>
                <a:gs pos="92000">
                  <a:schemeClr val="accent1">
                    <a:lumMod val="60000"/>
                    <a:lumOff val="40000"/>
                  </a:schemeClr>
                </a:gs>
                <a:gs pos="49000">
                  <a:schemeClr val="accent1">
                    <a:tint val="98000"/>
                    <a:lumMod val="114000"/>
                  </a:schemeClr>
                </a:gs>
                <a:gs pos="71575">
                  <a:schemeClr val="accent1">
                    <a:lumMod val="60000"/>
                    <a:lumOff val="40000"/>
                  </a:schemeClr>
                </a:gs>
                <a:gs pos="100000">
                  <a:schemeClr val="accent1">
                    <a:lumMod val="40000"/>
                    <a:lumOff val="60000"/>
                  </a:schemeClr>
                </a:gs>
              </a:gsLst>
            </a:gra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800" dirty="0">
                  <a:latin typeface="楷体" panose="02010609060101010101" pitchFamily="49" charset="-122"/>
                  <a:ea typeface="楷体" panose="02010609060101010101" pitchFamily="49" charset="-122"/>
                </a:rPr>
                <a:t>信赖基础</a:t>
              </a:r>
            </a:p>
          </p:txBody>
        </p:sp>
        <p:sp>
          <p:nvSpPr>
            <p:cNvPr id="10" name="圆角矩形 9"/>
            <p:cNvSpPr/>
            <p:nvPr/>
          </p:nvSpPr>
          <p:spPr>
            <a:xfrm>
              <a:off x="6273538" y="3789040"/>
              <a:ext cx="792088" cy="2088232"/>
            </a:xfrm>
            <a:prstGeom prst="roundRect">
              <a:avLst/>
            </a:prstGeom>
            <a:gradFill>
              <a:gsLst>
                <a:gs pos="0">
                  <a:schemeClr val="accent1">
                    <a:tint val="98000"/>
                    <a:lumMod val="114000"/>
                  </a:schemeClr>
                </a:gs>
                <a:gs pos="100000">
                  <a:schemeClr val="accent1">
                    <a:lumMod val="40000"/>
                    <a:lumOff val="60000"/>
                  </a:schemeClr>
                </a:gs>
              </a:gsLst>
              <a:lin ang="5400000" scaled="0"/>
            </a:gra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800" dirty="0">
                  <a:latin typeface="楷体" panose="02010609060101010101" pitchFamily="49" charset="-122"/>
                  <a:ea typeface="楷体" panose="02010609060101010101" pitchFamily="49" charset="-122"/>
                </a:rPr>
                <a:t>信赖表现</a:t>
              </a:r>
            </a:p>
          </p:txBody>
        </p:sp>
        <p:sp>
          <p:nvSpPr>
            <p:cNvPr id="11" name="圆角矩形 10"/>
            <p:cNvSpPr/>
            <p:nvPr/>
          </p:nvSpPr>
          <p:spPr>
            <a:xfrm>
              <a:off x="7740352" y="3789040"/>
              <a:ext cx="792088" cy="2088232"/>
            </a:xfrm>
            <a:prstGeom prst="roundRect">
              <a:avLst/>
            </a:prstGeom>
            <a:gradFill>
              <a:gsLst>
                <a:gs pos="0">
                  <a:schemeClr val="accent1">
                    <a:tint val="98000"/>
                    <a:lumMod val="114000"/>
                  </a:schemeClr>
                </a:gs>
                <a:gs pos="100000">
                  <a:schemeClr val="accent1">
                    <a:lumMod val="40000"/>
                    <a:lumOff val="60000"/>
                  </a:schemeClr>
                </a:gs>
              </a:gsLst>
              <a:lin ang="5400000" scaled="0"/>
            </a:gra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800" dirty="0">
                  <a:solidFill>
                    <a:schemeClr val="bg1"/>
                  </a:solidFill>
                  <a:latin typeface="楷体" panose="02010609060101010101" pitchFamily="49" charset="-122"/>
                  <a:ea typeface="楷体" panose="02010609060101010101" pitchFamily="49" charset="-122"/>
                </a:rPr>
                <a:t>正当的信赖</a:t>
              </a:r>
            </a:p>
          </p:txBody>
        </p:sp>
        <p:sp>
          <p:nvSpPr>
            <p:cNvPr id="19" name="圆角矩形 18"/>
            <p:cNvSpPr/>
            <p:nvPr/>
          </p:nvSpPr>
          <p:spPr>
            <a:xfrm rot="16200000">
              <a:off x="6316939" y="4475109"/>
              <a:ext cx="705286" cy="3672408"/>
            </a:xfrm>
            <a:prstGeom prst="roundRect">
              <a:avLst/>
            </a:prstGeom>
            <a:gradFill>
              <a:gsLst>
                <a:gs pos="92000">
                  <a:schemeClr val="accent1">
                    <a:lumMod val="60000"/>
                    <a:lumOff val="40000"/>
                  </a:schemeClr>
                </a:gs>
                <a:gs pos="49000">
                  <a:schemeClr val="accent1">
                    <a:tint val="98000"/>
                    <a:lumMod val="114000"/>
                  </a:schemeClr>
                </a:gs>
                <a:gs pos="71575">
                  <a:schemeClr val="accent1">
                    <a:lumMod val="60000"/>
                    <a:lumOff val="40000"/>
                  </a:schemeClr>
                </a:gs>
                <a:gs pos="100000">
                  <a:schemeClr val="accent1">
                    <a:lumMod val="40000"/>
                    <a:lumOff val="60000"/>
                  </a:schemeClr>
                </a:gs>
              </a:gsLst>
            </a:gradFill>
          </p:spPr>
          <p:style>
            <a:lnRef idx="0">
              <a:schemeClr val="accent1"/>
            </a:lnRef>
            <a:fillRef idx="3">
              <a:schemeClr val="accent1"/>
            </a:fillRef>
            <a:effectRef idx="3">
              <a:schemeClr val="accent1"/>
            </a:effectRef>
            <a:fontRef idx="minor">
              <a:schemeClr val="lt1"/>
            </a:fontRef>
          </p:style>
          <p:txBody>
            <a:bodyPr vert="eaVert" rtlCol="0" anchor="ctr"/>
            <a:lstStyle/>
            <a:p>
              <a:pPr algn="ctr"/>
              <a:r>
                <a:rPr lang="zh-CN" altLang="en-US" sz="2800" dirty="0">
                  <a:latin typeface="楷体" panose="02010609060101010101" pitchFamily="49" charset="-122"/>
                  <a:ea typeface="楷体" panose="02010609060101010101" pitchFamily="49" charset="-122"/>
                </a:rPr>
                <a:t>公共利益</a:t>
              </a:r>
            </a:p>
          </p:txBody>
        </p:sp>
      </p:grpSp>
      <p:sp>
        <p:nvSpPr>
          <p:cNvPr id="2" name="灯片编号占位符 1"/>
          <p:cNvSpPr>
            <a:spLocks noGrp="1"/>
          </p:cNvSpPr>
          <p:nvPr>
            <p:ph type="sldNum" sz="quarter" idx="12"/>
          </p:nvPr>
        </p:nvSpPr>
        <p:spPr/>
        <p:txBody>
          <a:bodyPr/>
          <a:lstStyle/>
          <a:p>
            <a:fld id="{2A75A3B7-0065-46E2-B890-B7B1925DDBBF}" type="slidenum">
              <a:rPr lang="en-US" smtClean="0"/>
              <a:t>28</a:t>
            </a:fld>
            <a:endParaRPr lang="en-US"/>
          </a:p>
        </p:txBody>
      </p:sp>
      <p:sp>
        <p:nvSpPr>
          <p:cNvPr id="3" name="日期占位符 2"/>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11560" y="836712"/>
            <a:ext cx="7848872" cy="584775"/>
          </a:xfrm>
          <a:prstGeom prst="rect">
            <a:avLst/>
          </a:prstGeom>
          <a:noFill/>
        </p:spPr>
        <p:txBody>
          <a:bodyPr wrap="square" rtlCol="0">
            <a:spAutoFit/>
          </a:bodyPr>
          <a:lstStyle/>
          <a:p>
            <a:pPr lvl="0" defTabSz="457200">
              <a:spcBef>
                <a:spcPts val="1000"/>
              </a:spcBef>
              <a:buClr>
                <a:srgbClr val="B31166"/>
              </a:buClr>
              <a:buSzPct val="80000"/>
            </a:pPr>
            <a:r>
              <a:rPr lang="zh-CN" altLang="en-US" sz="3200" b="1" dirty="0">
                <a:solidFill>
                  <a:schemeClr val="bg1"/>
                </a:solidFill>
                <a:latin typeface="楷体" panose="02010609060101010101" pitchFamily="49" charset="-122"/>
                <a:ea typeface="楷体" panose="02010609060101010101" pitchFamily="49" charset="-122"/>
              </a:rPr>
              <a:t>（</a:t>
            </a:r>
            <a:r>
              <a:rPr lang="en-US" altLang="zh-CN" sz="3200" b="1" dirty="0">
                <a:solidFill>
                  <a:schemeClr val="bg1"/>
                </a:solidFill>
                <a:latin typeface="楷体" panose="02010609060101010101" pitchFamily="49" charset="-122"/>
                <a:ea typeface="楷体" panose="02010609060101010101" pitchFamily="49" charset="-122"/>
              </a:rPr>
              <a:t>3</a:t>
            </a:r>
            <a:r>
              <a:rPr lang="zh-CN" altLang="en-US" sz="3200" b="1" dirty="0">
                <a:solidFill>
                  <a:schemeClr val="bg1"/>
                </a:solidFill>
                <a:latin typeface="楷体" panose="02010609060101010101" pitchFamily="49" charset="-122"/>
                <a:ea typeface="楷体" panose="02010609060101010101" pitchFamily="49" charset="-122"/>
              </a:rPr>
              <a:t>）不适用信赖保护的情形</a:t>
            </a:r>
            <a:endParaRPr lang="zh-CN" altLang="en-US" sz="3200" dirty="0">
              <a:solidFill>
                <a:schemeClr val="bg1"/>
              </a:solidFill>
            </a:endParaRPr>
          </a:p>
        </p:txBody>
      </p:sp>
      <p:graphicFrame>
        <p:nvGraphicFramePr>
          <p:cNvPr id="6" name="图示 5"/>
          <p:cNvGraphicFramePr/>
          <p:nvPr/>
        </p:nvGraphicFramePr>
        <p:xfrm>
          <a:off x="1043608" y="2249313"/>
          <a:ext cx="741682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灯片编号占位符 1"/>
          <p:cNvSpPr>
            <a:spLocks noGrp="1"/>
          </p:cNvSpPr>
          <p:nvPr>
            <p:ph type="sldNum" sz="quarter" idx="12"/>
          </p:nvPr>
        </p:nvSpPr>
        <p:spPr/>
        <p:txBody>
          <a:bodyPr/>
          <a:lstStyle/>
          <a:p>
            <a:fld id="{2A75A3B7-0065-46E2-B890-B7B1925DDBBF}" type="slidenum">
              <a:rPr lang="en-US" smtClean="0"/>
              <a:t>29</a:t>
            </a:fld>
            <a:endParaRPr lang="en-US"/>
          </a:p>
        </p:txBody>
      </p:sp>
      <p:sp>
        <p:nvSpPr>
          <p:cNvPr id="3" name="日期占位符 2"/>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0" y="2318208"/>
            <a:ext cx="9145016" cy="5112568"/>
          </a:xfrm>
        </p:spPr>
        <p:txBody>
          <a:bodyPr>
            <a:noAutofit/>
          </a:bodyPr>
          <a:lstStyle/>
          <a:p>
            <a:r>
              <a:rPr lang="zh-CN" altLang="zh-CN" sz="2800" b="1" dirty="0">
                <a:latin typeface="楷体" panose="02010609060101010101" pitchFamily="49" charset="-122"/>
                <a:ea typeface="楷体" panose="02010609060101010101" pitchFamily="49" charset="-122"/>
              </a:rPr>
              <a:t>行政法基本原则</a:t>
            </a:r>
            <a:endParaRPr lang="zh-CN" altLang="zh-CN" sz="2800" dirty="0">
              <a:latin typeface="楷体" panose="02010609060101010101" pitchFamily="49" charset="-122"/>
              <a:ea typeface="楷体" panose="02010609060101010101" pitchFamily="49" charset="-122"/>
            </a:endParaRPr>
          </a:p>
          <a:p>
            <a:r>
              <a:rPr lang="zh-CN" altLang="zh-CN" sz="2800" dirty="0">
                <a:latin typeface="楷体" panose="02010609060101010101" pitchFamily="49" charset="-122"/>
                <a:ea typeface="楷体" panose="02010609060101010101" pitchFamily="49" charset="-122"/>
              </a:rPr>
              <a:t>行政法基本原则是指导和规范行政法的立法、执法以及指导、规范行政行为的实施和行政争议的处理的基础性规范。它贯穿于行政法具体规范之中，同时又高于行政法具体规范，体现行政法的基本价值观念。</a:t>
            </a:r>
          </a:p>
          <a:p>
            <a:pPr marL="0" indent="0">
              <a:buNone/>
            </a:pPr>
            <a:endParaRPr lang="zh-CN" altLang="en-US" sz="28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fld id="{2A75A3B7-0065-46E2-B890-B7B1925DDBBF}" type="slidenum">
              <a:rPr lang="en-US" smtClean="0"/>
              <a:t>3</a:t>
            </a:fld>
            <a:endParaRPr lang="en-US"/>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246" y="354365"/>
            <a:ext cx="3143250" cy="1647825"/>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4248" y="83242"/>
            <a:ext cx="1893962" cy="2636660"/>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0170" y="4245492"/>
            <a:ext cx="1858598" cy="2612508"/>
          </a:xfrm>
          <a:prstGeom prst="rect">
            <a:avLst/>
          </a:prstGeom>
        </p:spPr>
      </p:pic>
      <p:sp>
        <p:nvSpPr>
          <p:cNvPr id="8" name="日期占位符 7"/>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b="1" dirty="0">
                <a:latin typeface="楷体" panose="02010609060101010101" pitchFamily="49" charset="-122"/>
                <a:ea typeface="楷体" panose="02010609060101010101" pitchFamily="49" charset="-122"/>
              </a:rPr>
              <a:t>（</a:t>
            </a:r>
            <a:r>
              <a:rPr lang="en-US" altLang="zh-CN" b="1" dirty="0">
                <a:latin typeface="楷体" panose="02010609060101010101" pitchFamily="49" charset="-122"/>
                <a:ea typeface="楷体" panose="02010609060101010101" pitchFamily="49" charset="-122"/>
              </a:rPr>
              <a:t>4</a:t>
            </a:r>
            <a:r>
              <a:rPr lang="zh-CN" altLang="en-US" b="1" dirty="0">
                <a:latin typeface="楷体" panose="02010609060101010101" pitchFamily="49" charset="-122"/>
                <a:ea typeface="楷体" panose="02010609060101010101" pitchFamily="49" charset="-122"/>
              </a:rPr>
              <a:t>）信赖保护的方式</a:t>
            </a:r>
            <a:endParaRPr lang="en-US" altLang="zh-CN" b="1" dirty="0">
              <a:latin typeface="楷体" panose="02010609060101010101" pitchFamily="49" charset="-122"/>
              <a:ea typeface="楷体" panose="02010609060101010101" pitchFamily="49" charset="-122"/>
            </a:endParaRPr>
          </a:p>
        </p:txBody>
      </p:sp>
      <p:graphicFrame>
        <p:nvGraphicFramePr>
          <p:cNvPr id="2" name="图示 1"/>
          <p:cNvGraphicFramePr/>
          <p:nvPr/>
        </p:nvGraphicFramePr>
        <p:xfrm>
          <a:off x="755576" y="2420888"/>
          <a:ext cx="770485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灯片编号占位符 2"/>
          <p:cNvSpPr>
            <a:spLocks noGrp="1"/>
          </p:cNvSpPr>
          <p:nvPr>
            <p:ph type="sldNum" sz="quarter" idx="12"/>
          </p:nvPr>
        </p:nvSpPr>
        <p:spPr/>
        <p:txBody>
          <a:bodyPr/>
          <a:lstStyle/>
          <a:p>
            <a:fld id="{2A75A3B7-0065-46E2-B890-B7B1925DDBBF}" type="slidenum">
              <a:rPr lang="en-US" smtClean="0"/>
              <a:t>30</a:t>
            </a:fld>
            <a:endParaRPr lang="en-US"/>
          </a:p>
        </p:txBody>
      </p:sp>
      <p:sp>
        <p:nvSpPr>
          <p:cNvPr id="5" name="日期占位符 4"/>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bwMode="gray">
          <a:xfrm>
            <a:off x="897930" y="836712"/>
            <a:ext cx="6554390" cy="70986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楷体" panose="02010609060101010101" pitchFamily="49" charset="-122"/>
                <a:ea typeface="楷体" panose="02010609060101010101" pitchFamily="49" charset="-122"/>
              </a:rPr>
              <a:t>（</a:t>
            </a:r>
            <a:r>
              <a:rPr lang="en-US" altLang="zh-CN" b="1" dirty="0">
                <a:latin typeface="楷体" panose="02010609060101010101" pitchFamily="49" charset="-122"/>
                <a:ea typeface="楷体" panose="02010609060101010101" pitchFamily="49" charset="-122"/>
              </a:rPr>
              <a:t>5</a:t>
            </a:r>
            <a:r>
              <a:rPr lang="zh-CN" altLang="en-US" b="1" dirty="0">
                <a:latin typeface="楷体" panose="02010609060101010101" pitchFamily="49" charset="-122"/>
                <a:ea typeface="楷体" panose="02010609060101010101" pitchFamily="49" charset="-122"/>
              </a:rPr>
              <a:t>）我国关于信赖保护原则的规定</a:t>
            </a:r>
          </a:p>
        </p:txBody>
      </p:sp>
      <p:sp>
        <p:nvSpPr>
          <p:cNvPr id="5" name="文本框 4"/>
          <p:cNvSpPr txBox="1"/>
          <p:nvPr/>
        </p:nvSpPr>
        <p:spPr>
          <a:xfrm>
            <a:off x="467544" y="2132856"/>
            <a:ext cx="4680520" cy="4739759"/>
          </a:xfrm>
          <a:prstGeom prst="rect">
            <a:avLst/>
          </a:prstGeom>
          <a:noFill/>
        </p:spPr>
        <p:txBody>
          <a:bodyPr wrap="square" rtlCol="0">
            <a:spAutoFit/>
          </a:bodyPr>
          <a:lstStyle/>
          <a:p>
            <a:r>
              <a:rPr lang="en-US" altLang="zh-CN" sz="2000" b="1" dirty="0">
                <a:solidFill>
                  <a:schemeClr val="tx1">
                    <a:lumMod val="75000"/>
                    <a:lumOff val="25000"/>
                  </a:schemeClr>
                </a:solidFill>
                <a:latin typeface="楷体" panose="02010609060101010101" pitchFamily="49" charset="-122"/>
                <a:ea typeface="楷体" panose="02010609060101010101" pitchFamily="49" charset="-122"/>
              </a:rPr>
              <a:t>《</a:t>
            </a:r>
            <a:r>
              <a:rPr lang="zh-CN" altLang="en-US" sz="2000" b="1" dirty="0">
                <a:solidFill>
                  <a:schemeClr val="tx1">
                    <a:lumMod val="75000"/>
                    <a:lumOff val="25000"/>
                  </a:schemeClr>
                </a:solidFill>
                <a:latin typeface="楷体" panose="02010609060101010101" pitchFamily="49" charset="-122"/>
                <a:ea typeface="楷体" panose="02010609060101010101" pitchFamily="49" charset="-122"/>
              </a:rPr>
              <a:t>行政许可法</a:t>
            </a:r>
            <a:r>
              <a:rPr lang="en-US" altLang="zh-CN" sz="2000" b="1" dirty="0">
                <a:solidFill>
                  <a:schemeClr val="tx1">
                    <a:lumMod val="75000"/>
                    <a:lumOff val="25000"/>
                  </a:schemeClr>
                </a:solidFill>
                <a:latin typeface="楷体" panose="02010609060101010101" pitchFamily="49" charset="-122"/>
                <a:ea typeface="楷体" panose="02010609060101010101" pitchFamily="49" charset="-122"/>
              </a:rPr>
              <a:t>》</a:t>
            </a:r>
            <a:r>
              <a:rPr lang="zh-CN" altLang="en-US" sz="2000" b="1" dirty="0">
                <a:solidFill>
                  <a:schemeClr val="tx1">
                    <a:lumMod val="75000"/>
                    <a:lumOff val="25000"/>
                  </a:schemeClr>
                </a:solidFill>
                <a:latin typeface="楷体" panose="02010609060101010101" pitchFamily="49" charset="-122"/>
                <a:ea typeface="楷体" panose="02010609060101010101" pitchFamily="49" charset="-122"/>
              </a:rPr>
              <a:t>第八条和第六十九条</a:t>
            </a:r>
            <a:endParaRPr lang="en-US" altLang="zh-CN" sz="2000" b="1" dirty="0">
              <a:solidFill>
                <a:schemeClr val="tx1">
                  <a:lumMod val="75000"/>
                  <a:lumOff val="25000"/>
                </a:schemeClr>
              </a:solidFill>
              <a:latin typeface="楷体" panose="02010609060101010101" pitchFamily="49" charset="-122"/>
              <a:ea typeface="楷体" panose="02010609060101010101" pitchFamily="49" charset="-122"/>
            </a:endParaRPr>
          </a:p>
          <a:p>
            <a:r>
              <a:rPr lang="en-US" altLang="zh-CN" sz="2200" dirty="0">
                <a:latin typeface="楷体" panose="02010609060101010101" pitchFamily="49" charset="-122"/>
                <a:ea typeface="楷体" panose="02010609060101010101" pitchFamily="49" charset="-122"/>
              </a:rPr>
              <a:t>  </a:t>
            </a:r>
            <a:r>
              <a:rPr lang="zh-CN" altLang="zh-CN" sz="2200" dirty="0">
                <a:latin typeface="楷体" panose="02010609060101010101" pitchFamily="49" charset="-122"/>
                <a:ea typeface="楷体" panose="02010609060101010101" pitchFamily="49" charset="-122"/>
              </a:rPr>
              <a:t>第</a:t>
            </a:r>
            <a:r>
              <a:rPr lang="zh-CN" altLang="en-US" sz="2200" dirty="0">
                <a:latin typeface="楷体" panose="02010609060101010101" pitchFamily="49" charset="-122"/>
                <a:ea typeface="楷体" panose="02010609060101010101" pitchFamily="49" charset="-122"/>
              </a:rPr>
              <a:t>八</a:t>
            </a:r>
            <a:r>
              <a:rPr lang="zh-CN" altLang="zh-CN" sz="2200" dirty="0">
                <a:latin typeface="楷体" panose="02010609060101010101" pitchFamily="49" charset="-122"/>
                <a:ea typeface="楷体" panose="02010609060101010101" pitchFamily="49" charset="-122"/>
              </a:rPr>
              <a:t>条规定：“</a:t>
            </a:r>
            <a:r>
              <a:rPr lang="zh-CN" altLang="zh-CN" sz="2200" dirty="0">
                <a:solidFill>
                  <a:schemeClr val="accent5">
                    <a:lumMod val="75000"/>
                  </a:schemeClr>
                </a:solidFill>
                <a:latin typeface="楷体" panose="02010609060101010101" pitchFamily="49" charset="-122"/>
                <a:ea typeface="楷体" panose="02010609060101010101" pitchFamily="49" charset="-122"/>
              </a:rPr>
              <a:t>公民、法人或者其他组织依法取得的行政许可受法律保护，行政机关不得擅自改变已经生效的行政许可。</a:t>
            </a:r>
            <a:r>
              <a:rPr lang="zh-CN" altLang="zh-CN" sz="2200" dirty="0">
                <a:solidFill>
                  <a:schemeClr val="tx2">
                    <a:lumMod val="50000"/>
                  </a:schemeClr>
                </a:solidFill>
                <a:latin typeface="楷体" panose="02010609060101010101" pitchFamily="49" charset="-122"/>
                <a:ea typeface="楷体" panose="02010609060101010101" pitchFamily="49" charset="-122"/>
              </a:rPr>
              <a:t>行政许可所依据的法律、法规、规章修改或者废止，或者准予行政许可所依据的客观情况发生重大变化的，</a:t>
            </a:r>
            <a:r>
              <a:rPr lang="zh-CN" altLang="zh-CN" sz="2200" dirty="0">
                <a:solidFill>
                  <a:schemeClr val="accent6">
                    <a:lumMod val="75000"/>
                  </a:schemeClr>
                </a:solidFill>
                <a:latin typeface="楷体" panose="02010609060101010101" pitchFamily="49" charset="-122"/>
                <a:ea typeface="楷体" panose="02010609060101010101" pitchFamily="49" charset="-122"/>
              </a:rPr>
              <a:t>为了公共利益的需要，行政机关可以依法变更或者撤回已经生效的行政许可</a:t>
            </a:r>
            <a:r>
              <a:rPr lang="zh-CN" altLang="zh-CN" sz="2200" dirty="0">
                <a:latin typeface="楷体" panose="02010609060101010101" pitchFamily="49" charset="-122"/>
                <a:ea typeface="楷体" panose="02010609060101010101" pitchFamily="49" charset="-122"/>
              </a:rPr>
              <a:t>。</a:t>
            </a:r>
            <a:r>
              <a:rPr lang="zh-CN" altLang="zh-CN" sz="2200" dirty="0">
                <a:solidFill>
                  <a:srgbClr val="00B0F0"/>
                </a:solidFill>
                <a:latin typeface="楷体" panose="02010609060101010101" pitchFamily="49" charset="-122"/>
                <a:ea typeface="楷体" panose="02010609060101010101" pitchFamily="49" charset="-122"/>
              </a:rPr>
              <a:t>由此给公民、法人或者其他组织造成财产损失的，行政机关应当依法给予补偿</a:t>
            </a:r>
            <a:r>
              <a:rPr lang="zh-CN" altLang="zh-CN" sz="2200" dirty="0">
                <a:latin typeface="楷体" panose="02010609060101010101" pitchFamily="49" charset="-122"/>
                <a:ea typeface="楷体" panose="02010609060101010101" pitchFamily="49" charset="-122"/>
              </a:rPr>
              <a:t>。”</a:t>
            </a:r>
            <a:endParaRPr lang="en-US" altLang="zh-CN" sz="2200" dirty="0">
              <a:latin typeface="楷体" panose="02010609060101010101" pitchFamily="49" charset="-122"/>
              <a:ea typeface="楷体" panose="02010609060101010101" pitchFamily="49" charset="-122"/>
            </a:endParaRPr>
          </a:p>
          <a:p>
            <a:endParaRPr lang="zh-CN" altLang="zh-CN" sz="2000" dirty="0">
              <a:latin typeface="楷体" panose="02010609060101010101" pitchFamily="49" charset="-122"/>
              <a:ea typeface="楷体" panose="02010609060101010101" pitchFamily="49" charset="-122"/>
            </a:endParaRPr>
          </a:p>
          <a:p>
            <a:endParaRPr lang="en-US" altLang="zh-CN" sz="2000" b="1" dirty="0">
              <a:solidFill>
                <a:schemeClr val="tx1">
                  <a:lumMod val="75000"/>
                  <a:lumOff val="25000"/>
                </a:schemeClr>
              </a:solidFill>
              <a:latin typeface="楷体" panose="02010609060101010101" pitchFamily="49" charset="-122"/>
              <a:ea typeface="楷体" panose="02010609060101010101" pitchFamily="49" charset="-122"/>
            </a:endParaRPr>
          </a:p>
        </p:txBody>
      </p:sp>
      <p:cxnSp>
        <p:nvCxnSpPr>
          <p:cNvPr id="3" name="直接箭头连接符 2"/>
          <p:cNvCxnSpPr/>
          <p:nvPr/>
        </p:nvCxnSpPr>
        <p:spPr>
          <a:xfrm>
            <a:off x="5148064" y="2924944"/>
            <a:ext cx="576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940152" y="2636912"/>
            <a:ext cx="2736304" cy="369332"/>
          </a:xfrm>
          <a:prstGeom prst="rect">
            <a:avLst/>
          </a:prstGeom>
          <a:noFill/>
        </p:spPr>
        <p:txBody>
          <a:bodyPr wrap="square" rtlCol="0">
            <a:spAutoFit/>
          </a:bodyPr>
          <a:lstStyle/>
          <a:p>
            <a:r>
              <a:rPr lang="zh-CN" altLang="zh-CN">
                <a:solidFill>
                  <a:schemeClr val="accent5">
                    <a:lumMod val="75000"/>
                  </a:schemeClr>
                </a:solidFill>
                <a:latin typeface="楷体" panose="02010609060101010101" pitchFamily="49" charset="-122"/>
                <a:ea typeface="楷体" panose="02010609060101010101" pitchFamily="49" charset="-122"/>
              </a:rPr>
              <a:t>（</a:t>
            </a:r>
            <a:r>
              <a:rPr lang="en-US" altLang="zh-CN">
                <a:solidFill>
                  <a:schemeClr val="accent5">
                    <a:lumMod val="75000"/>
                  </a:schemeClr>
                </a:solidFill>
                <a:latin typeface="楷体" panose="02010609060101010101" pitchFamily="49" charset="-122"/>
                <a:ea typeface="楷体" panose="02010609060101010101" pitchFamily="49" charset="-122"/>
              </a:rPr>
              <a:t>1</a:t>
            </a:r>
            <a:r>
              <a:rPr lang="zh-CN" altLang="zh-CN">
                <a:solidFill>
                  <a:schemeClr val="accent5">
                    <a:lumMod val="75000"/>
                  </a:schemeClr>
                </a:solidFill>
                <a:latin typeface="楷体" panose="02010609060101010101" pitchFamily="49" charset="-122"/>
                <a:ea typeface="楷体" panose="02010609060101010101" pitchFamily="49" charset="-122"/>
              </a:rPr>
              <a:t>） 行政许可已经生效 </a:t>
            </a:r>
            <a:endParaRPr lang="zh-CN" altLang="zh-CN" dirty="0">
              <a:solidFill>
                <a:schemeClr val="accent5">
                  <a:lumMod val="75000"/>
                </a:schemeClr>
              </a:solidFill>
              <a:latin typeface="楷体" panose="02010609060101010101" pitchFamily="49" charset="-122"/>
              <a:ea typeface="楷体" panose="02010609060101010101" pitchFamily="49" charset="-122"/>
            </a:endParaRPr>
          </a:p>
        </p:txBody>
      </p:sp>
      <p:sp>
        <p:nvSpPr>
          <p:cNvPr id="7" name="文本框 6"/>
          <p:cNvSpPr txBox="1"/>
          <p:nvPr/>
        </p:nvSpPr>
        <p:spPr>
          <a:xfrm>
            <a:off x="5940152" y="3317615"/>
            <a:ext cx="2736304" cy="1200329"/>
          </a:xfrm>
          <a:prstGeom prst="rect">
            <a:avLst/>
          </a:prstGeom>
          <a:noFill/>
        </p:spPr>
        <p:txBody>
          <a:bodyPr wrap="square" rtlCol="0">
            <a:spAutoFit/>
          </a:bodyPr>
          <a:lstStyle/>
          <a:p>
            <a:r>
              <a:rPr lang="zh-CN" altLang="zh-CN" dirty="0">
                <a:solidFill>
                  <a:schemeClr val="tx2">
                    <a:lumMod val="50000"/>
                  </a:schemeClr>
                </a:solidFill>
                <a:latin typeface="楷体" panose="02010609060101010101" pitchFamily="49" charset="-122"/>
                <a:ea typeface="楷体" panose="02010609060101010101" pitchFamily="49" charset="-122"/>
              </a:rPr>
              <a:t>（</a:t>
            </a:r>
            <a:r>
              <a:rPr lang="en-US" altLang="zh-CN" dirty="0">
                <a:solidFill>
                  <a:schemeClr val="tx2">
                    <a:lumMod val="50000"/>
                  </a:schemeClr>
                </a:solidFill>
                <a:latin typeface="楷体" panose="02010609060101010101" pitchFamily="49" charset="-122"/>
                <a:ea typeface="楷体" panose="02010609060101010101" pitchFamily="49" charset="-122"/>
              </a:rPr>
              <a:t>2</a:t>
            </a:r>
            <a:r>
              <a:rPr lang="zh-CN" altLang="zh-CN" dirty="0">
                <a:solidFill>
                  <a:schemeClr val="tx2">
                    <a:lumMod val="50000"/>
                  </a:schemeClr>
                </a:solidFill>
                <a:latin typeface="楷体" panose="02010609060101010101" pitchFamily="49" charset="-122"/>
                <a:ea typeface="楷体" panose="02010609060101010101" pitchFamily="49" charset="-122"/>
              </a:rPr>
              <a:t>） 行政许可法律基础</a:t>
            </a:r>
            <a:r>
              <a:rPr lang="zh-CN" altLang="en-US" dirty="0">
                <a:solidFill>
                  <a:schemeClr val="tx2">
                    <a:lumMod val="50000"/>
                  </a:schemeClr>
                </a:solidFill>
                <a:latin typeface="楷体" panose="02010609060101010101" pitchFamily="49" charset="-122"/>
                <a:ea typeface="楷体" panose="02010609060101010101" pitchFamily="49" charset="-122"/>
              </a:rPr>
              <a:t>变更</a:t>
            </a:r>
            <a:r>
              <a:rPr lang="zh-CN" altLang="zh-CN" dirty="0">
                <a:solidFill>
                  <a:schemeClr val="tx2">
                    <a:lumMod val="50000"/>
                  </a:schemeClr>
                </a:solidFill>
                <a:latin typeface="楷体" panose="02010609060101010101" pitchFamily="49" charset="-122"/>
                <a:ea typeface="楷体" panose="02010609060101010101" pitchFamily="49" charset="-122"/>
              </a:rPr>
              <a:t>或事实基础发生重大变化（行政许可是合法的）</a:t>
            </a:r>
            <a:r>
              <a:rPr lang="en-US" altLang="zh-CN" dirty="0">
                <a:solidFill>
                  <a:schemeClr val="tx2">
                    <a:lumMod val="50000"/>
                  </a:schemeClr>
                </a:solidFill>
                <a:latin typeface="楷体" panose="02010609060101010101" pitchFamily="49" charset="-122"/>
                <a:ea typeface="楷体" panose="02010609060101010101" pitchFamily="49" charset="-122"/>
              </a:rPr>
              <a:t> </a:t>
            </a:r>
            <a:endParaRPr lang="zh-CN" altLang="zh-CN" dirty="0">
              <a:solidFill>
                <a:schemeClr val="tx2">
                  <a:lumMod val="50000"/>
                </a:schemeClr>
              </a:solidFill>
              <a:latin typeface="楷体" panose="02010609060101010101" pitchFamily="49" charset="-122"/>
              <a:ea typeface="楷体" panose="02010609060101010101" pitchFamily="49" charset="-122"/>
            </a:endParaRPr>
          </a:p>
          <a:p>
            <a:endParaRPr lang="zh-CN" altLang="en-US" dirty="0"/>
          </a:p>
        </p:txBody>
      </p:sp>
      <p:cxnSp>
        <p:nvCxnSpPr>
          <p:cNvPr id="8" name="直接箭头连接符 7"/>
          <p:cNvCxnSpPr/>
          <p:nvPr/>
        </p:nvCxnSpPr>
        <p:spPr>
          <a:xfrm>
            <a:off x="5148064" y="3789040"/>
            <a:ext cx="576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939249" y="4332005"/>
            <a:ext cx="2737207" cy="1754326"/>
          </a:xfrm>
          <a:prstGeom prst="rect">
            <a:avLst/>
          </a:prstGeom>
          <a:noFill/>
        </p:spPr>
        <p:txBody>
          <a:bodyPr wrap="square" rtlCol="0">
            <a:spAutoFit/>
          </a:bodyPr>
          <a:lstStyle/>
          <a:p>
            <a:r>
              <a:rPr lang="zh-CN" altLang="zh-CN" dirty="0">
                <a:solidFill>
                  <a:schemeClr val="accent6">
                    <a:lumMod val="75000"/>
                  </a:schemeClr>
                </a:solidFill>
                <a:latin typeface="楷体" panose="02010609060101010101" pitchFamily="49" charset="-122"/>
                <a:ea typeface="楷体" panose="02010609060101010101" pitchFamily="49" charset="-122"/>
              </a:rPr>
              <a:t>（</a:t>
            </a:r>
            <a:r>
              <a:rPr lang="en-US" altLang="zh-CN" dirty="0">
                <a:solidFill>
                  <a:schemeClr val="accent6">
                    <a:lumMod val="75000"/>
                  </a:schemeClr>
                </a:solidFill>
                <a:latin typeface="楷体" panose="02010609060101010101" pitchFamily="49" charset="-122"/>
                <a:ea typeface="楷体" panose="02010609060101010101" pitchFamily="49" charset="-122"/>
              </a:rPr>
              <a:t>3</a:t>
            </a:r>
            <a:r>
              <a:rPr lang="zh-CN" altLang="zh-CN" dirty="0">
                <a:solidFill>
                  <a:schemeClr val="accent6">
                    <a:lumMod val="75000"/>
                  </a:schemeClr>
                </a:solidFill>
                <a:latin typeface="楷体" panose="02010609060101010101" pitchFamily="49" charset="-122"/>
                <a:ea typeface="楷体" panose="02010609060101010101" pitchFamily="49" charset="-122"/>
              </a:rPr>
              <a:t>） 为了公共利益的需要，行政机关依法变更或者撤回（若没有更为重要的公共利益，行政机关也可以不变更或者撤回）</a:t>
            </a:r>
            <a:r>
              <a:rPr lang="en-US" altLang="zh-CN" dirty="0">
                <a:solidFill>
                  <a:schemeClr val="accent6">
                    <a:lumMod val="75000"/>
                  </a:schemeClr>
                </a:solidFill>
                <a:latin typeface="楷体" panose="02010609060101010101" pitchFamily="49" charset="-122"/>
                <a:ea typeface="楷体" panose="02010609060101010101" pitchFamily="49" charset="-122"/>
              </a:rPr>
              <a:t> </a:t>
            </a:r>
            <a:endParaRPr lang="zh-CN" altLang="zh-CN" dirty="0">
              <a:solidFill>
                <a:schemeClr val="accent6">
                  <a:lumMod val="75000"/>
                </a:schemeClr>
              </a:solidFill>
              <a:latin typeface="楷体" panose="02010609060101010101" pitchFamily="49" charset="-122"/>
              <a:ea typeface="楷体" panose="02010609060101010101" pitchFamily="49" charset="-122"/>
            </a:endParaRPr>
          </a:p>
          <a:p>
            <a:endParaRPr lang="zh-CN" altLang="en-US" dirty="0"/>
          </a:p>
        </p:txBody>
      </p:sp>
      <p:cxnSp>
        <p:nvCxnSpPr>
          <p:cNvPr id="10" name="直接箭头连接符 9"/>
          <p:cNvCxnSpPr/>
          <p:nvPr/>
        </p:nvCxnSpPr>
        <p:spPr>
          <a:xfrm>
            <a:off x="5220072" y="4797152"/>
            <a:ext cx="576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012160" y="5949280"/>
            <a:ext cx="2376264" cy="369332"/>
          </a:xfrm>
          <a:prstGeom prst="rect">
            <a:avLst/>
          </a:prstGeom>
          <a:noFill/>
        </p:spPr>
        <p:txBody>
          <a:bodyPr wrap="square" rtlCol="0">
            <a:spAutoFit/>
          </a:bodyPr>
          <a:lstStyle/>
          <a:p>
            <a:r>
              <a:rPr lang="zh-CN" altLang="zh-CN" dirty="0">
                <a:solidFill>
                  <a:srgbClr val="00B0F0"/>
                </a:solidFill>
                <a:latin typeface="楷体" panose="02010609060101010101" pitchFamily="49" charset="-122"/>
                <a:ea typeface="楷体" panose="02010609060101010101" pitchFamily="49" charset="-122"/>
              </a:rPr>
              <a:t>（</a:t>
            </a:r>
            <a:r>
              <a:rPr lang="en-US" altLang="zh-CN" dirty="0">
                <a:solidFill>
                  <a:srgbClr val="00B0F0"/>
                </a:solidFill>
                <a:latin typeface="楷体" panose="02010609060101010101" pitchFamily="49" charset="-122"/>
                <a:ea typeface="楷体" panose="02010609060101010101" pitchFamily="49" charset="-122"/>
              </a:rPr>
              <a:t>4</a:t>
            </a:r>
            <a:r>
              <a:rPr lang="zh-CN" altLang="zh-CN" dirty="0">
                <a:solidFill>
                  <a:srgbClr val="00B0F0"/>
                </a:solidFill>
                <a:latin typeface="楷体" panose="02010609060101010101" pitchFamily="49" charset="-122"/>
                <a:ea typeface="楷体" panose="02010609060101010101" pitchFamily="49" charset="-122"/>
              </a:rPr>
              <a:t>） 补偿</a:t>
            </a:r>
            <a:r>
              <a:rPr lang="zh-CN" altLang="en-US" dirty="0">
                <a:solidFill>
                  <a:srgbClr val="00B0F0"/>
                </a:solidFill>
                <a:latin typeface="楷体" panose="02010609060101010101" pitchFamily="49" charset="-122"/>
                <a:ea typeface="楷体" panose="02010609060101010101" pitchFamily="49" charset="-122"/>
              </a:rPr>
              <a:t>财产损失</a:t>
            </a:r>
            <a:r>
              <a:rPr lang="en-US" altLang="zh-CN" dirty="0">
                <a:solidFill>
                  <a:srgbClr val="00B0F0"/>
                </a:solidFill>
                <a:latin typeface="楷体" panose="02010609060101010101" pitchFamily="49" charset="-122"/>
                <a:ea typeface="楷体" panose="02010609060101010101" pitchFamily="49" charset="-122"/>
              </a:rPr>
              <a:t> </a:t>
            </a:r>
            <a:endParaRPr lang="zh-CN" altLang="zh-CN" dirty="0">
              <a:solidFill>
                <a:srgbClr val="00B0F0"/>
              </a:solidFill>
              <a:latin typeface="楷体" panose="02010609060101010101" pitchFamily="49" charset="-122"/>
              <a:ea typeface="楷体" panose="02010609060101010101" pitchFamily="49" charset="-122"/>
            </a:endParaRPr>
          </a:p>
        </p:txBody>
      </p:sp>
      <p:cxnSp>
        <p:nvCxnSpPr>
          <p:cNvPr id="12" name="直接箭头连接符 11"/>
          <p:cNvCxnSpPr/>
          <p:nvPr/>
        </p:nvCxnSpPr>
        <p:spPr>
          <a:xfrm>
            <a:off x="5256076" y="5944276"/>
            <a:ext cx="575161" cy="72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2A75A3B7-0065-46E2-B890-B7B1925DDBBF}" type="slidenum">
              <a:rPr lang="en-US" smtClean="0"/>
              <a:t>31</a:t>
            </a:fld>
            <a:endParaRPr lang="en-US"/>
          </a:p>
        </p:txBody>
      </p:sp>
      <p:sp>
        <p:nvSpPr>
          <p:cNvPr id="13" name="日期占位符 12"/>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2204864"/>
            <a:ext cx="7560840" cy="4320480"/>
          </a:xfrm>
        </p:spPr>
        <p:txBody>
          <a:bodyPr>
            <a:normAutofit fontScale="85000" lnSpcReduction="20000"/>
          </a:bodyPr>
          <a:lstStyle/>
          <a:p>
            <a:r>
              <a:rPr lang="zh-CN" altLang="en-US" b="1" dirty="0">
                <a:latin typeface="楷体" panose="02010609060101010101" pitchFamily="49" charset="-122"/>
                <a:ea typeface="楷体" panose="02010609060101010101" pitchFamily="49" charset="-122"/>
              </a:rPr>
              <a:t>第六十九条</a:t>
            </a:r>
            <a:r>
              <a:rPr lang="zh-CN" altLang="en-US" dirty="0">
                <a:latin typeface="楷体" panose="02010609060101010101" pitchFamily="49" charset="-122"/>
                <a:ea typeface="楷体" panose="02010609060101010101" pitchFamily="49" charset="-122"/>
              </a:rPr>
              <a:t> 有下列情形之一的，作出行政许可决定的行政机关或者其上级行政机关，根据利害关系人的请求或者依据职权，</a:t>
            </a:r>
            <a:r>
              <a:rPr lang="zh-CN" altLang="en-US" b="1" dirty="0">
                <a:latin typeface="楷体" panose="02010609060101010101" pitchFamily="49" charset="-122"/>
                <a:ea typeface="楷体" panose="02010609060101010101" pitchFamily="49" charset="-122"/>
              </a:rPr>
              <a:t>可以撤销</a:t>
            </a:r>
            <a:r>
              <a:rPr lang="zh-CN" altLang="en-US" dirty="0">
                <a:latin typeface="楷体" panose="02010609060101010101" pitchFamily="49" charset="-122"/>
                <a:ea typeface="楷体" panose="02010609060101010101" pitchFamily="49" charset="-122"/>
              </a:rPr>
              <a:t>行政许可： </a:t>
            </a:r>
          </a:p>
          <a:p>
            <a:pPr marL="0" indent="0">
              <a:buNone/>
            </a:pPr>
            <a:r>
              <a:rPr lang="zh-CN" altLang="en-US" dirty="0">
                <a:latin typeface="楷体" panose="02010609060101010101" pitchFamily="49" charset="-122"/>
                <a:ea typeface="楷体" panose="02010609060101010101" pitchFamily="49" charset="-122"/>
              </a:rPr>
              <a:t>    （一）行政机关工作人员滥用职权、玩忽职守作出准予行政许可决定的； </a:t>
            </a:r>
          </a:p>
          <a:p>
            <a:pPr marL="0" indent="0">
              <a:buNone/>
            </a:pPr>
            <a:r>
              <a:rPr lang="zh-CN" altLang="en-US" dirty="0">
                <a:latin typeface="楷体" panose="02010609060101010101" pitchFamily="49" charset="-122"/>
                <a:ea typeface="楷体" panose="02010609060101010101" pitchFamily="49" charset="-122"/>
              </a:rPr>
              <a:t>    （二）超越法定职权作出准予行政许可决定的； </a:t>
            </a:r>
          </a:p>
          <a:p>
            <a:pPr marL="0" indent="0">
              <a:buNone/>
            </a:pPr>
            <a:r>
              <a:rPr lang="zh-CN" altLang="en-US" dirty="0">
                <a:latin typeface="楷体" panose="02010609060101010101" pitchFamily="49" charset="-122"/>
                <a:ea typeface="楷体" panose="02010609060101010101" pitchFamily="49" charset="-122"/>
              </a:rPr>
              <a:t>    （三）违反法定程序作出准予行政许可决定的； </a:t>
            </a:r>
          </a:p>
          <a:p>
            <a:pPr marL="0" indent="0">
              <a:buNone/>
            </a:pPr>
            <a:r>
              <a:rPr lang="zh-CN" altLang="en-US" dirty="0">
                <a:latin typeface="楷体" panose="02010609060101010101" pitchFamily="49" charset="-122"/>
                <a:ea typeface="楷体" panose="02010609060101010101" pitchFamily="49" charset="-122"/>
              </a:rPr>
              <a:t>    （四）对不具备申请资格或者不符合法定条件的申请人准予行政许可的； </a:t>
            </a:r>
          </a:p>
          <a:p>
            <a:pPr marL="0" indent="0">
              <a:buNone/>
            </a:pPr>
            <a:r>
              <a:rPr lang="zh-CN" altLang="en-US" dirty="0">
                <a:latin typeface="楷体" panose="02010609060101010101" pitchFamily="49" charset="-122"/>
                <a:ea typeface="楷体" panose="02010609060101010101" pitchFamily="49" charset="-122"/>
              </a:rPr>
              <a:t>    （五）依法可以撤销行政许可的其他情形。 </a:t>
            </a:r>
          </a:p>
          <a:p>
            <a:pPr marL="0" indent="0">
              <a:buNone/>
            </a:pPr>
            <a:r>
              <a:rPr lang="zh-CN" altLang="en-US" dirty="0">
                <a:latin typeface="楷体" panose="02010609060101010101" pitchFamily="49" charset="-122"/>
                <a:ea typeface="楷体" panose="02010609060101010101" pitchFamily="49" charset="-122"/>
              </a:rPr>
              <a:t>       </a:t>
            </a:r>
            <a:r>
              <a:rPr lang="zh-CN" altLang="en-US" b="1" dirty="0">
                <a:latin typeface="楷体" panose="02010609060101010101" pitchFamily="49" charset="-122"/>
                <a:ea typeface="楷体" panose="02010609060101010101" pitchFamily="49" charset="-122"/>
              </a:rPr>
              <a:t>被许可人以欺骗、贿赂等不正当手段取得行政许可的，应当予以撤销</a:t>
            </a:r>
            <a:r>
              <a:rPr lang="zh-CN" altLang="en-US" dirty="0">
                <a:latin typeface="楷体" panose="02010609060101010101" pitchFamily="49" charset="-122"/>
                <a:ea typeface="楷体" panose="02010609060101010101" pitchFamily="49" charset="-122"/>
              </a:rPr>
              <a:t>。 </a:t>
            </a:r>
          </a:p>
          <a:p>
            <a:pPr marL="0" indent="0">
              <a:buNone/>
            </a:pPr>
            <a:r>
              <a:rPr lang="zh-CN" altLang="en-US" dirty="0">
                <a:latin typeface="楷体" panose="02010609060101010101" pitchFamily="49" charset="-122"/>
                <a:ea typeface="楷体" panose="02010609060101010101" pitchFamily="49" charset="-122"/>
              </a:rPr>
              <a:t>       依照前两款的规定撤销行政许可，可能对</a:t>
            </a:r>
            <a:r>
              <a:rPr lang="zh-CN" altLang="en-US" b="1" dirty="0">
                <a:latin typeface="楷体" panose="02010609060101010101" pitchFamily="49" charset="-122"/>
                <a:ea typeface="楷体" panose="02010609060101010101" pitchFamily="49" charset="-122"/>
              </a:rPr>
              <a:t>公共利益</a:t>
            </a:r>
            <a:r>
              <a:rPr lang="zh-CN" altLang="en-US" dirty="0">
                <a:latin typeface="楷体" panose="02010609060101010101" pitchFamily="49" charset="-122"/>
                <a:ea typeface="楷体" panose="02010609060101010101" pitchFamily="49" charset="-122"/>
              </a:rPr>
              <a:t>造成重大损害的，不予撤销。 </a:t>
            </a:r>
          </a:p>
          <a:p>
            <a:pPr marL="0" indent="0">
              <a:buNone/>
            </a:pPr>
            <a:r>
              <a:rPr lang="zh-CN" altLang="en-US" dirty="0">
                <a:latin typeface="楷体" panose="02010609060101010101" pitchFamily="49" charset="-122"/>
                <a:ea typeface="楷体" panose="02010609060101010101" pitchFamily="49" charset="-122"/>
              </a:rPr>
              <a:t>       依照本条第一款的规定撤销行政许可，</a:t>
            </a:r>
            <a:r>
              <a:rPr lang="zh-CN" altLang="en-US" b="1" dirty="0">
                <a:latin typeface="楷体" panose="02010609060101010101" pitchFamily="49" charset="-122"/>
                <a:ea typeface="楷体" panose="02010609060101010101" pitchFamily="49" charset="-122"/>
              </a:rPr>
              <a:t>被许可人的合法权益受到损害的，行政机关应当依法给予赔偿</a:t>
            </a:r>
            <a:r>
              <a:rPr lang="zh-CN" altLang="en-US" dirty="0">
                <a:latin typeface="楷体" panose="02010609060101010101" pitchFamily="49" charset="-122"/>
                <a:ea typeface="楷体" panose="02010609060101010101" pitchFamily="49" charset="-122"/>
              </a:rPr>
              <a:t>。依照本条第二款的规定撤销行政许可的，</a:t>
            </a:r>
            <a:r>
              <a:rPr lang="zh-CN" altLang="en-US" b="1" dirty="0">
                <a:latin typeface="楷体" panose="02010609060101010101" pitchFamily="49" charset="-122"/>
                <a:ea typeface="楷体" panose="02010609060101010101" pitchFamily="49" charset="-122"/>
              </a:rPr>
              <a:t>被许可人基于行政许可取得的利益不受保护</a:t>
            </a:r>
            <a:r>
              <a:rPr lang="zh-CN" altLang="en-US" dirty="0">
                <a:latin typeface="楷体" panose="02010609060101010101" pitchFamily="49" charset="-122"/>
                <a:ea typeface="楷体" panose="02010609060101010101" pitchFamily="49" charset="-122"/>
              </a:rPr>
              <a:t>。</a:t>
            </a:r>
          </a:p>
          <a:p>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 违法的行政许可，可以予以撤销 </a:t>
            </a:r>
          </a:p>
          <a:p>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2</a:t>
            </a:r>
            <a:r>
              <a:rPr lang="zh-CN" altLang="en-US" dirty="0">
                <a:latin typeface="楷体" panose="02010609060101010101" pitchFamily="49" charset="-122"/>
                <a:ea typeface="楷体" panose="02010609060101010101" pitchFamily="49" charset="-122"/>
              </a:rPr>
              <a:t>） 因撤销行政许可而使被许可人合法权益受损的，应当给予赔偿 </a:t>
            </a:r>
          </a:p>
          <a:p>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3</a:t>
            </a:r>
            <a:r>
              <a:rPr lang="zh-CN" altLang="en-US" dirty="0">
                <a:latin typeface="楷体" panose="02010609060101010101" pitchFamily="49" charset="-122"/>
                <a:ea typeface="楷体" panose="02010609060101010101" pitchFamily="49" charset="-122"/>
              </a:rPr>
              <a:t>） 除非，该行政许可是被许可人以欺骗、贿赂等不正当手段取得行政许可的 </a:t>
            </a:r>
          </a:p>
          <a:p>
            <a:endParaRPr lang="zh-CN" altLang="en-US" dirty="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p:sp>
        <p:nvSpPr>
          <p:cNvPr id="2" name="灯片编号占位符 1"/>
          <p:cNvSpPr>
            <a:spLocks noGrp="1"/>
          </p:cNvSpPr>
          <p:nvPr>
            <p:ph type="sldNum" sz="quarter" idx="12"/>
          </p:nvPr>
        </p:nvSpPr>
        <p:spPr/>
        <p:txBody>
          <a:bodyPr/>
          <a:lstStyle/>
          <a:p>
            <a:fld id="{2A75A3B7-0065-46E2-B890-B7B1925DDBBF}" type="slidenum">
              <a:rPr lang="en-US" smtClean="0"/>
              <a:t>32</a:t>
            </a:fld>
            <a:endParaRPr lang="en-US"/>
          </a:p>
        </p:txBody>
      </p:sp>
      <p:sp>
        <p:nvSpPr>
          <p:cNvPr id="4" name="日期占位符 3"/>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172623156"/>
              </p:ext>
            </p:extLst>
          </p:nvPr>
        </p:nvGraphicFramePr>
        <p:xfrm>
          <a:off x="539550" y="2204863"/>
          <a:ext cx="8136908" cy="4348344"/>
        </p:xfrm>
        <a:graphic>
          <a:graphicData uri="http://schemas.openxmlformats.org/drawingml/2006/table">
            <a:tbl>
              <a:tblPr firstRow="1" bandRow="1">
                <a:tableStyleId>{5C22544A-7EE6-4342-B048-85BDC9FD1C3A}</a:tableStyleId>
              </a:tblPr>
              <a:tblGrid>
                <a:gridCol w="441564">
                  <a:extLst>
                    <a:ext uri="{9D8B030D-6E8A-4147-A177-3AD203B41FA5}">
                      <a16:colId xmlns:a16="http://schemas.microsoft.com/office/drawing/2014/main" val="20000"/>
                    </a:ext>
                  </a:extLst>
                </a:gridCol>
                <a:gridCol w="1923836">
                  <a:extLst>
                    <a:ext uri="{9D8B030D-6E8A-4147-A177-3AD203B41FA5}">
                      <a16:colId xmlns:a16="http://schemas.microsoft.com/office/drawing/2014/main" val="20001"/>
                    </a:ext>
                  </a:extLst>
                </a:gridCol>
                <a:gridCol w="1923836">
                  <a:extLst>
                    <a:ext uri="{9D8B030D-6E8A-4147-A177-3AD203B41FA5}">
                      <a16:colId xmlns:a16="http://schemas.microsoft.com/office/drawing/2014/main" val="20002"/>
                    </a:ext>
                  </a:extLst>
                </a:gridCol>
                <a:gridCol w="1923836">
                  <a:extLst>
                    <a:ext uri="{9D8B030D-6E8A-4147-A177-3AD203B41FA5}">
                      <a16:colId xmlns:a16="http://schemas.microsoft.com/office/drawing/2014/main" val="20003"/>
                    </a:ext>
                  </a:extLst>
                </a:gridCol>
                <a:gridCol w="1923836">
                  <a:extLst>
                    <a:ext uri="{9D8B030D-6E8A-4147-A177-3AD203B41FA5}">
                      <a16:colId xmlns:a16="http://schemas.microsoft.com/office/drawing/2014/main" val="20004"/>
                    </a:ext>
                  </a:extLst>
                </a:gridCol>
              </a:tblGrid>
              <a:tr h="407630">
                <a:tc rowSpan="2">
                  <a:txBody>
                    <a:bodyPr/>
                    <a:lstStyle/>
                    <a:p>
                      <a:pPr algn="l"/>
                      <a:endParaRPr lang="en-US" altLang="zh-CN" dirty="0">
                        <a:latin typeface="楷体" panose="02010609060101010101" pitchFamily="49" charset="-122"/>
                        <a:ea typeface="楷体" panose="02010609060101010101" pitchFamily="49" charset="-122"/>
                      </a:endParaRPr>
                    </a:p>
                    <a:p>
                      <a:pPr algn="l"/>
                      <a:endParaRPr lang="en-US" altLang="zh-CN" dirty="0">
                        <a:latin typeface="楷体" panose="02010609060101010101" pitchFamily="49" charset="-122"/>
                        <a:ea typeface="楷体" panose="02010609060101010101" pitchFamily="49" charset="-122"/>
                      </a:endParaRPr>
                    </a:p>
                    <a:p>
                      <a:pPr algn="l"/>
                      <a:r>
                        <a:rPr lang="zh-CN" altLang="en-US" dirty="0">
                          <a:latin typeface="楷体" panose="02010609060101010101" pitchFamily="49" charset="-122"/>
                          <a:ea typeface="楷体" panose="02010609060101010101" pitchFamily="49" charset="-122"/>
                        </a:rPr>
                        <a:t>第八条</a:t>
                      </a:r>
                    </a:p>
                  </a:txBody>
                  <a:tcPr/>
                </a:tc>
                <a:tc>
                  <a:txBody>
                    <a:bodyPr/>
                    <a:lstStyle/>
                    <a:p>
                      <a:pPr algn="l"/>
                      <a:r>
                        <a:rPr lang="zh-CN" altLang="en-US" dirty="0">
                          <a:latin typeface="楷体" panose="02010609060101010101" pitchFamily="49" charset="-122"/>
                          <a:ea typeface="楷体" panose="02010609060101010101" pitchFamily="49" charset="-122"/>
                        </a:rPr>
                        <a:t>信赖的基础</a:t>
                      </a:r>
                    </a:p>
                  </a:txBody>
                  <a:tcPr/>
                </a:tc>
                <a:tc>
                  <a:txBody>
                    <a:bodyPr/>
                    <a:lstStyle/>
                    <a:p>
                      <a:pPr algn="l"/>
                      <a:r>
                        <a:rPr lang="zh-CN" altLang="en-US" dirty="0">
                          <a:latin typeface="楷体" panose="02010609060101010101" pitchFamily="49" charset="-122"/>
                          <a:ea typeface="楷体" panose="02010609060101010101" pitchFamily="49" charset="-122"/>
                        </a:rPr>
                        <a:t>信赖的表现</a:t>
                      </a:r>
                    </a:p>
                  </a:txBody>
                  <a:tcPr/>
                </a:tc>
                <a:tc>
                  <a:txBody>
                    <a:bodyPr/>
                    <a:lstStyle/>
                    <a:p>
                      <a:pPr algn="l"/>
                      <a:r>
                        <a:rPr lang="zh-CN" altLang="en-US" dirty="0">
                          <a:latin typeface="楷体" panose="02010609060101010101" pitchFamily="49" charset="-122"/>
                          <a:ea typeface="楷体" panose="02010609060101010101" pitchFamily="49" charset="-122"/>
                        </a:rPr>
                        <a:t>正当的信赖</a:t>
                      </a:r>
                    </a:p>
                  </a:txBody>
                  <a:tcPr/>
                </a:tc>
                <a:tc>
                  <a:txBody>
                    <a:bodyPr/>
                    <a:lstStyle/>
                    <a:p>
                      <a:pPr algn="l"/>
                      <a:r>
                        <a:rPr lang="zh-CN" altLang="en-US" dirty="0">
                          <a:latin typeface="楷体" panose="02010609060101010101" pitchFamily="49" charset="-122"/>
                          <a:ea typeface="楷体" panose="02010609060101010101" pitchFamily="49" charset="-122"/>
                        </a:rPr>
                        <a:t>公共利益</a:t>
                      </a:r>
                    </a:p>
                  </a:txBody>
                  <a:tcPr/>
                </a:tc>
                <a:extLst>
                  <a:ext uri="{0D108BD9-81ED-4DB2-BD59-A6C34878D82A}">
                    <a16:rowId xmlns:a16="http://schemas.microsoft.com/office/drawing/2014/main" val="10000"/>
                  </a:ext>
                </a:extLst>
              </a:tr>
              <a:tr h="1729464">
                <a:tc vMerge="1">
                  <a:txBody>
                    <a:bodyPr/>
                    <a:lstStyle/>
                    <a:p>
                      <a:endParaRPr lang="zh-CN"/>
                    </a:p>
                  </a:txBody>
                  <a:tcPr/>
                </a:tc>
                <a:tc>
                  <a:txBody>
                    <a:bodyPr/>
                    <a:lstStyle/>
                    <a:p>
                      <a:pPr algn="l"/>
                      <a:r>
                        <a:rPr lang="zh-CN" altLang="en-US" dirty="0">
                          <a:latin typeface="楷体" panose="02010609060101010101" pitchFamily="49" charset="-122"/>
                          <a:ea typeface="楷体" panose="02010609060101010101" pitchFamily="49" charset="-122"/>
                        </a:rPr>
                        <a:t>行政机关依法授予的行政许可</a:t>
                      </a:r>
                    </a:p>
                  </a:txBody>
                  <a:tcPr/>
                </a:tc>
                <a:tc>
                  <a:txBody>
                    <a:bodyPr/>
                    <a:lstStyle/>
                    <a:p>
                      <a:pPr algn="l"/>
                      <a:r>
                        <a:rPr lang="zh-CN" altLang="en-US" dirty="0">
                          <a:latin typeface="楷体" panose="02010609060101010101" pitchFamily="49" charset="-122"/>
                          <a:ea typeface="楷体" panose="02010609060101010101" pitchFamily="49" charset="-122"/>
                        </a:rPr>
                        <a:t>公民、法人或者其他组织造成财产损失</a:t>
                      </a:r>
                    </a:p>
                  </a:txBody>
                  <a:tcPr/>
                </a:tc>
                <a:tc>
                  <a:txBody>
                    <a:bodyPr/>
                    <a:lstStyle/>
                    <a:p>
                      <a:pPr algn="l"/>
                      <a:r>
                        <a:rPr lang="zh-CN" altLang="en-US" dirty="0">
                          <a:latin typeface="楷体" panose="02010609060101010101" pitchFamily="49" charset="-122"/>
                          <a:ea typeface="楷体" panose="02010609060101010101" pitchFamily="49" charset="-122"/>
                        </a:rPr>
                        <a:t>当事人依法取得的行政许可</a:t>
                      </a:r>
                    </a:p>
                  </a:txBody>
                  <a:tcPr/>
                </a:tc>
                <a:tc>
                  <a:txBody>
                    <a:bodyPr/>
                    <a:lstStyle/>
                    <a:p>
                      <a:pPr algn="l"/>
                      <a:r>
                        <a:rPr lang="zh-CN" altLang="en-US" dirty="0">
                          <a:latin typeface="楷体" panose="02010609060101010101" pitchFamily="49" charset="-122"/>
                          <a:ea typeface="楷体" panose="02010609060101010101" pitchFamily="49" charset="-122"/>
                        </a:rPr>
                        <a:t>为了公共利益的需要，行政机关可以依法变更或者撤回已经生效的行政许可</a:t>
                      </a:r>
                    </a:p>
                  </a:txBody>
                  <a:tcPr/>
                </a:tc>
                <a:extLst>
                  <a:ext uri="{0D108BD9-81ED-4DB2-BD59-A6C34878D82A}">
                    <a16:rowId xmlns:a16="http://schemas.microsoft.com/office/drawing/2014/main" val="10001"/>
                  </a:ext>
                </a:extLst>
              </a:tr>
              <a:tr h="2211250">
                <a:tc>
                  <a:txBody>
                    <a:bodyPr/>
                    <a:lstStyle/>
                    <a:p>
                      <a:pPr algn="l"/>
                      <a:endParaRPr lang="en-US" altLang="zh-CN" dirty="0">
                        <a:latin typeface="楷体" panose="02010609060101010101" pitchFamily="49" charset="-122"/>
                        <a:ea typeface="楷体" panose="02010609060101010101" pitchFamily="49" charset="-122"/>
                      </a:endParaRPr>
                    </a:p>
                    <a:p>
                      <a:pPr algn="l"/>
                      <a:r>
                        <a:rPr lang="zh-CN" altLang="en-US" dirty="0">
                          <a:latin typeface="楷体" panose="02010609060101010101" pitchFamily="49" charset="-122"/>
                          <a:ea typeface="楷体" panose="02010609060101010101" pitchFamily="49" charset="-122"/>
                        </a:rPr>
                        <a:t>第六十九条</a:t>
                      </a:r>
                    </a:p>
                  </a:txBody>
                  <a:tcPr/>
                </a:tc>
                <a:tc>
                  <a:txBody>
                    <a:bodyPr/>
                    <a:lstStyle/>
                    <a:p>
                      <a:pPr algn="l"/>
                      <a:r>
                        <a:rPr lang="zh-CN" altLang="en-US" dirty="0">
                          <a:latin typeface="楷体" panose="02010609060101010101" pitchFamily="49" charset="-122"/>
                          <a:ea typeface="楷体" panose="02010609060101010101" pitchFamily="49" charset="-122"/>
                        </a:rPr>
                        <a:t>行政机关违法实施行政许可</a:t>
                      </a:r>
                    </a:p>
                  </a:txBody>
                  <a:tcPr/>
                </a:tc>
                <a:tc>
                  <a:txBody>
                    <a:bodyPr/>
                    <a:lstStyle/>
                    <a:p>
                      <a:pPr algn="l"/>
                      <a:r>
                        <a:rPr lang="zh-CN" altLang="en-US" dirty="0">
                          <a:latin typeface="楷体" panose="02010609060101010101" pitchFamily="49" charset="-122"/>
                          <a:ea typeface="楷体" panose="02010609060101010101" pitchFamily="49" charset="-122"/>
                        </a:rPr>
                        <a:t>被许可人的合法权益受到损害</a:t>
                      </a:r>
                    </a:p>
                  </a:txBody>
                  <a:tcPr/>
                </a:tc>
                <a:tc>
                  <a:txBody>
                    <a:bodyPr/>
                    <a:lstStyle/>
                    <a:p>
                      <a:pPr algn="l"/>
                      <a:r>
                        <a:rPr lang="zh-CN" altLang="en-US" dirty="0">
                          <a:latin typeface="楷体" panose="02010609060101010101" pitchFamily="49" charset="-122"/>
                          <a:ea typeface="楷体" panose="02010609060101010101" pitchFamily="49" charset="-122"/>
                        </a:rPr>
                        <a:t>被许可人以欺诈、贿赂等不正当手段取得行政许可的，撤消后被许可人基于行政许可取得的利益不受保护</a:t>
                      </a:r>
                    </a:p>
                  </a:txBody>
                  <a:tcPr/>
                </a:tc>
                <a:tc>
                  <a:txBody>
                    <a:bodyPr/>
                    <a:lstStyle/>
                    <a:p>
                      <a:pPr algn="l"/>
                      <a:r>
                        <a:rPr lang="zh-CN" altLang="en-US" dirty="0">
                          <a:latin typeface="楷体" panose="02010609060101010101" pitchFamily="49" charset="-122"/>
                          <a:ea typeface="楷体" panose="02010609060101010101" pitchFamily="49" charset="-122"/>
                        </a:rPr>
                        <a:t>依照前两款的规定撤销行政许可，可能对公共利益造成重大损害的，不予撤销</a:t>
                      </a:r>
                    </a:p>
                  </a:txBody>
                  <a:tcPr/>
                </a:tc>
                <a:extLst>
                  <a:ext uri="{0D108BD9-81ED-4DB2-BD59-A6C34878D82A}">
                    <a16:rowId xmlns:a16="http://schemas.microsoft.com/office/drawing/2014/main" val="10002"/>
                  </a:ext>
                </a:extLst>
              </a:tr>
            </a:tbl>
          </a:graphicData>
        </a:graphic>
      </p:graphicFrame>
      <p:sp>
        <p:nvSpPr>
          <p:cNvPr id="2" name="灯片编号占位符 1"/>
          <p:cNvSpPr>
            <a:spLocks noGrp="1"/>
          </p:cNvSpPr>
          <p:nvPr>
            <p:ph type="sldNum" sz="quarter" idx="12"/>
          </p:nvPr>
        </p:nvSpPr>
        <p:spPr/>
        <p:txBody>
          <a:bodyPr/>
          <a:lstStyle/>
          <a:p>
            <a:fld id="{2A75A3B7-0065-46E2-B890-B7B1925DDBBF}" type="slidenum">
              <a:rPr lang="en-US" smtClean="0"/>
              <a:t>33</a:t>
            </a:fld>
            <a:endParaRPr lang="en-US"/>
          </a:p>
        </p:txBody>
      </p:sp>
      <p:sp>
        <p:nvSpPr>
          <p:cNvPr id="3" name="日期占位符 2"/>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70722" y="3450202"/>
            <a:ext cx="1208990" cy="400110"/>
          </a:xfrm>
          <a:prstGeom prst="rect">
            <a:avLst/>
          </a:prstGeom>
          <a:solidFill>
            <a:schemeClr val="accent1">
              <a:lumMod val="20000"/>
              <a:lumOff val="80000"/>
            </a:schemeClr>
          </a:solidFill>
        </p:spPr>
        <p:txBody>
          <a:bodyPr wrap="square" rtlCol="0">
            <a:spAutoFit/>
          </a:bodyPr>
          <a:lstStyle/>
          <a:p>
            <a:r>
              <a:rPr lang="zh-CN" altLang="en-US" sz="2000" dirty="0">
                <a:latin typeface="楷体" panose="02010609060101010101" pitchFamily="49" charset="-122"/>
                <a:ea typeface="楷体" panose="02010609060101010101" pitchFamily="49" charset="-122"/>
              </a:rPr>
              <a:t>信赖基础</a:t>
            </a:r>
          </a:p>
        </p:txBody>
      </p:sp>
      <p:sp>
        <p:nvSpPr>
          <p:cNvPr id="5" name="文本框 4"/>
          <p:cNvSpPr txBox="1"/>
          <p:nvPr/>
        </p:nvSpPr>
        <p:spPr>
          <a:xfrm>
            <a:off x="755576" y="4170282"/>
            <a:ext cx="1224136" cy="400110"/>
          </a:xfrm>
          <a:prstGeom prst="rect">
            <a:avLst/>
          </a:prstGeom>
          <a:solidFill>
            <a:schemeClr val="accent1">
              <a:lumMod val="20000"/>
              <a:lumOff val="80000"/>
            </a:schemeClr>
          </a:solidFill>
        </p:spPr>
        <p:txBody>
          <a:bodyPr wrap="square" rtlCol="0">
            <a:spAutoFit/>
          </a:bodyPr>
          <a:lstStyle/>
          <a:p>
            <a:r>
              <a:rPr lang="zh-CN" altLang="en-US" sz="2000" dirty="0">
                <a:latin typeface="楷体" panose="02010609060101010101" pitchFamily="49" charset="-122"/>
                <a:ea typeface="楷体" panose="02010609060101010101" pitchFamily="49" charset="-122"/>
              </a:rPr>
              <a:t>信赖表现</a:t>
            </a:r>
          </a:p>
        </p:txBody>
      </p:sp>
      <p:sp>
        <p:nvSpPr>
          <p:cNvPr id="6" name="右大括号 5"/>
          <p:cNvSpPr/>
          <p:nvPr/>
        </p:nvSpPr>
        <p:spPr>
          <a:xfrm>
            <a:off x="1922850" y="3634868"/>
            <a:ext cx="432048" cy="7200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楷体" panose="02010609060101010101" pitchFamily="49" charset="-122"/>
              <a:ea typeface="楷体" panose="02010609060101010101" pitchFamily="49" charset="-122"/>
            </a:endParaRPr>
          </a:p>
        </p:txBody>
      </p:sp>
      <p:sp>
        <p:nvSpPr>
          <p:cNvPr id="7" name="文本框 6"/>
          <p:cNvSpPr txBox="1"/>
          <p:nvPr/>
        </p:nvSpPr>
        <p:spPr>
          <a:xfrm>
            <a:off x="2555775" y="3854640"/>
            <a:ext cx="1251973" cy="400110"/>
          </a:xfrm>
          <a:prstGeom prst="rect">
            <a:avLst/>
          </a:prstGeom>
          <a:solidFill>
            <a:schemeClr val="accent1">
              <a:lumMod val="40000"/>
              <a:lumOff val="60000"/>
            </a:schemeClr>
          </a:solidFill>
        </p:spPr>
        <p:txBody>
          <a:bodyPr wrap="square" rtlCol="0">
            <a:spAutoFit/>
          </a:bodyPr>
          <a:lstStyle/>
          <a:p>
            <a:r>
              <a:rPr lang="zh-CN" altLang="en-US" sz="2000" dirty="0">
                <a:latin typeface="楷体" panose="02010609060101010101" pitchFamily="49" charset="-122"/>
                <a:ea typeface="楷体" panose="02010609060101010101" pitchFamily="49" charset="-122"/>
              </a:rPr>
              <a:t>信赖利益</a:t>
            </a:r>
          </a:p>
        </p:txBody>
      </p:sp>
      <p:sp>
        <p:nvSpPr>
          <p:cNvPr id="8" name="左大括号 7"/>
          <p:cNvSpPr/>
          <p:nvPr/>
        </p:nvSpPr>
        <p:spPr>
          <a:xfrm>
            <a:off x="3839066" y="2924944"/>
            <a:ext cx="432048" cy="24482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楷体" panose="02010609060101010101" pitchFamily="49" charset="-122"/>
              <a:ea typeface="楷体" panose="02010609060101010101" pitchFamily="49" charset="-122"/>
            </a:endParaRPr>
          </a:p>
        </p:txBody>
      </p:sp>
      <p:sp>
        <p:nvSpPr>
          <p:cNvPr id="9" name="文本框 8"/>
          <p:cNvSpPr txBox="1"/>
          <p:nvPr/>
        </p:nvSpPr>
        <p:spPr>
          <a:xfrm>
            <a:off x="4384822" y="2981585"/>
            <a:ext cx="4305459" cy="400110"/>
          </a:xfrm>
          <a:prstGeom prst="rect">
            <a:avLst/>
          </a:prstGeom>
          <a:solidFill>
            <a:schemeClr val="accent1">
              <a:lumMod val="60000"/>
              <a:lumOff val="40000"/>
            </a:schemeClr>
          </a:solidFill>
        </p:spPr>
        <p:txBody>
          <a:bodyPr wrap="square" rtlCol="0">
            <a:spAutoFit/>
          </a:bodyPr>
          <a:lstStyle/>
          <a:p>
            <a:r>
              <a:rPr lang="zh-CN" altLang="en-US" sz="2000" dirty="0">
                <a:latin typeface="楷体" panose="02010609060101010101" pitchFamily="49" charset="-122"/>
                <a:ea typeface="楷体" panose="02010609060101010101" pitchFamily="49" charset="-122"/>
              </a:rPr>
              <a:t>恶意信赖：不值得保护：第六十九条</a:t>
            </a:r>
          </a:p>
        </p:txBody>
      </p:sp>
      <p:sp>
        <p:nvSpPr>
          <p:cNvPr id="10" name="文本框 9"/>
          <p:cNvSpPr txBox="1"/>
          <p:nvPr/>
        </p:nvSpPr>
        <p:spPr>
          <a:xfrm>
            <a:off x="4443131" y="4406631"/>
            <a:ext cx="1208990" cy="400110"/>
          </a:xfrm>
          <a:prstGeom prst="rect">
            <a:avLst/>
          </a:prstGeom>
          <a:solidFill>
            <a:schemeClr val="accent1">
              <a:lumMod val="60000"/>
              <a:lumOff val="40000"/>
            </a:schemeClr>
          </a:solidFill>
        </p:spPr>
        <p:txBody>
          <a:bodyPr wrap="square" rtlCol="0">
            <a:spAutoFit/>
          </a:bodyPr>
          <a:lstStyle/>
          <a:p>
            <a:r>
              <a:rPr lang="zh-CN" altLang="en-US" sz="2000" dirty="0">
                <a:latin typeface="楷体" panose="02010609060101010101" pitchFamily="49" charset="-122"/>
                <a:ea typeface="楷体" panose="02010609060101010101" pitchFamily="49" charset="-122"/>
              </a:rPr>
              <a:t>善意信赖</a:t>
            </a:r>
          </a:p>
        </p:txBody>
      </p:sp>
      <p:sp>
        <p:nvSpPr>
          <p:cNvPr id="11" name="左大括号 10"/>
          <p:cNvSpPr/>
          <p:nvPr/>
        </p:nvSpPr>
        <p:spPr>
          <a:xfrm>
            <a:off x="5723965" y="3819534"/>
            <a:ext cx="276716" cy="154352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楷体" panose="02010609060101010101" pitchFamily="49" charset="-122"/>
              <a:ea typeface="楷体" panose="02010609060101010101" pitchFamily="49" charset="-122"/>
            </a:endParaRPr>
          </a:p>
        </p:txBody>
      </p:sp>
      <p:sp>
        <p:nvSpPr>
          <p:cNvPr id="12" name="文本框 11"/>
          <p:cNvSpPr txBox="1"/>
          <p:nvPr/>
        </p:nvSpPr>
        <p:spPr>
          <a:xfrm>
            <a:off x="5907364" y="3800950"/>
            <a:ext cx="2265036" cy="400110"/>
          </a:xfrm>
          <a:prstGeom prst="rect">
            <a:avLst/>
          </a:prstGeom>
          <a:solidFill>
            <a:schemeClr val="accent6"/>
          </a:solidFill>
        </p:spPr>
        <p:txBody>
          <a:bodyPr wrap="square" rtlCol="0">
            <a:spAutoFit/>
          </a:bodyPr>
          <a:lstStyle/>
          <a:p>
            <a:r>
              <a:rPr lang="zh-CN" altLang="en-US" sz="2000" dirty="0">
                <a:latin typeface="楷体" panose="02010609060101010101" pitchFamily="49" charset="-122"/>
                <a:ea typeface="楷体" panose="02010609060101010101" pitchFamily="49" charset="-122"/>
              </a:rPr>
              <a:t>合法至损：第八条</a:t>
            </a:r>
          </a:p>
        </p:txBody>
      </p:sp>
      <p:sp>
        <p:nvSpPr>
          <p:cNvPr id="13" name="文本框 12"/>
          <p:cNvSpPr txBox="1"/>
          <p:nvPr/>
        </p:nvSpPr>
        <p:spPr>
          <a:xfrm>
            <a:off x="5954022" y="4917301"/>
            <a:ext cx="2736259" cy="400110"/>
          </a:xfrm>
          <a:prstGeom prst="rect">
            <a:avLst/>
          </a:prstGeom>
          <a:solidFill>
            <a:schemeClr val="accent6"/>
          </a:solidFill>
        </p:spPr>
        <p:txBody>
          <a:bodyPr wrap="square" rtlCol="0">
            <a:spAutoFit/>
          </a:bodyPr>
          <a:lstStyle/>
          <a:p>
            <a:r>
              <a:rPr lang="zh-CN" altLang="en-US" sz="2000" dirty="0">
                <a:latin typeface="楷体" panose="02010609060101010101" pitchFamily="49" charset="-122"/>
                <a:ea typeface="楷体" panose="02010609060101010101" pitchFamily="49" charset="-122"/>
              </a:rPr>
              <a:t>违法至损：第六十九条</a:t>
            </a:r>
          </a:p>
        </p:txBody>
      </p:sp>
      <p:sp>
        <p:nvSpPr>
          <p:cNvPr id="14" name="文本框 13"/>
          <p:cNvSpPr txBox="1"/>
          <p:nvPr/>
        </p:nvSpPr>
        <p:spPr>
          <a:xfrm>
            <a:off x="755576" y="2204864"/>
            <a:ext cx="5472608" cy="400110"/>
          </a:xfrm>
          <a:prstGeom prst="rect">
            <a:avLst/>
          </a:prstGeom>
          <a:noFill/>
        </p:spPr>
        <p:txBody>
          <a:bodyPr wrap="square" rtlCol="0">
            <a:spAutoFit/>
          </a:bodyPr>
          <a:lstStyle/>
          <a:p>
            <a:r>
              <a:rPr lang="zh-CN" altLang="en-US" sz="2000" dirty="0">
                <a:latin typeface="楷体" panose="02010609060101010101" pitchFamily="49" charset="-122"/>
                <a:ea typeface="楷体" panose="02010609060101010101" pitchFamily="49" charset="-122"/>
              </a:rPr>
              <a:t>行政许可法第八条和第六十九条的适用路径：</a:t>
            </a:r>
          </a:p>
        </p:txBody>
      </p:sp>
      <p:sp>
        <p:nvSpPr>
          <p:cNvPr id="2" name="灯片编号占位符 1"/>
          <p:cNvSpPr>
            <a:spLocks noGrp="1"/>
          </p:cNvSpPr>
          <p:nvPr>
            <p:ph type="sldNum" sz="quarter" idx="12"/>
          </p:nvPr>
        </p:nvSpPr>
        <p:spPr/>
        <p:txBody>
          <a:bodyPr/>
          <a:lstStyle/>
          <a:p>
            <a:fld id="{2A75A3B7-0065-46E2-B890-B7B1925DDBBF}" type="slidenum">
              <a:rPr lang="en-US" smtClean="0"/>
              <a:t>34</a:t>
            </a:fld>
            <a:endParaRPr lang="en-US"/>
          </a:p>
        </p:txBody>
      </p:sp>
      <p:sp>
        <p:nvSpPr>
          <p:cNvPr id="3" name="日期占位符 2"/>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44008" y="2636912"/>
            <a:ext cx="3744416" cy="3172048"/>
          </a:xfrm>
        </p:spPr>
        <p:txBody>
          <a:bodyPr>
            <a:normAutofit/>
          </a:bodyPr>
          <a:lstStyle/>
          <a:p>
            <a:pPr marL="0" indent="0">
              <a:buNone/>
            </a:pPr>
            <a:r>
              <a:rPr lang="zh-CN" altLang="en-US" sz="2000" b="1" dirty="0">
                <a:latin typeface="楷体" panose="02010609060101010101" pitchFamily="49" charset="-122"/>
                <a:ea typeface="楷体" panose="02010609060101010101" pitchFamily="49" charset="-122"/>
              </a:rPr>
              <a:t>典型案例</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中国行政审判指导案例</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第一卷，第</a:t>
            </a:r>
            <a:r>
              <a:rPr lang="en-US" altLang="zh-CN" sz="2000" b="1" dirty="0">
                <a:latin typeface="楷体" panose="02010609060101010101" pitchFamily="49" charset="-122"/>
                <a:ea typeface="楷体" panose="02010609060101010101" pitchFamily="49" charset="-122"/>
              </a:rPr>
              <a:t>151-155 </a:t>
            </a:r>
            <a:r>
              <a:rPr lang="zh-CN" altLang="en-US" sz="2000" b="1" dirty="0">
                <a:latin typeface="楷体" panose="02010609060101010101" pitchFamily="49" charset="-122"/>
                <a:ea typeface="楷体" panose="02010609060101010101" pitchFamily="49" charset="-122"/>
              </a:rPr>
              <a:t>页</a:t>
            </a:r>
            <a:endParaRPr lang="en-US" altLang="zh-CN" sz="2000" b="1" dirty="0">
              <a:latin typeface="楷体" panose="02010609060101010101" pitchFamily="49" charset="-122"/>
              <a:ea typeface="楷体" panose="02010609060101010101" pitchFamily="49" charset="-122"/>
            </a:endParaRPr>
          </a:p>
          <a:p>
            <a:pPr marL="0" indent="0">
              <a:buNone/>
            </a:pPr>
            <a:r>
              <a:rPr lang="en-US" altLang="zh-CN" sz="2000" b="1" dirty="0">
                <a:latin typeface="楷体" panose="02010609060101010101" pitchFamily="49" charset="-122"/>
                <a:ea typeface="楷体" panose="02010609060101010101" pitchFamily="49" charset="-122"/>
              </a:rPr>
              <a:t>   </a:t>
            </a:r>
            <a:r>
              <a:rPr lang="zh-CN" altLang="zh-CN" sz="2000" b="1" dirty="0">
                <a:latin typeface="楷体" panose="02010609060101010101" pitchFamily="49" charset="-122"/>
                <a:ea typeface="楷体" panose="02010609060101010101" pitchFamily="49" charset="-122"/>
              </a:rPr>
              <a:t>范元运、范作动诉山东省</a:t>
            </a:r>
            <a:r>
              <a:rPr lang="zh-CN" altLang="en-US" sz="2000" b="1" dirty="0">
                <a:latin typeface="楷体" panose="02010609060101010101" pitchFamily="49" charset="-122"/>
                <a:ea typeface="楷体" panose="02010609060101010101" pitchFamily="49" charset="-122"/>
              </a:rPr>
              <a:t>邹平县魏桥镇人民政府、邹平县建设局、邹平县村镇建设办公室</a:t>
            </a:r>
            <a:r>
              <a:rPr lang="zh-CN" altLang="zh-CN" sz="2000" b="1" dirty="0">
                <a:latin typeface="楷体" panose="02010609060101010101" pitchFamily="49" charset="-122"/>
                <a:ea typeface="楷体" panose="02010609060101010101" pitchFamily="49" charset="-122"/>
              </a:rPr>
              <a:t>规划许可暨行政赔偿案</a:t>
            </a:r>
            <a:endParaRPr lang="en-US" altLang="zh-CN" sz="2000" b="1" dirty="0">
              <a:latin typeface="楷体" panose="02010609060101010101" pitchFamily="49" charset="-122"/>
              <a:ea typeface="楷体" panose="02010609060101010101" pitchFamily="49" charset="-122"/>
            </a:endParaRPr>
          </a:p>
          <a:p>
            <a:pPr marL="0" indent="0">
              <a:buNone/>
            </a:pPr>
            <a:endParaRPr lang="en-US" altLang="zh-CN" sz="2400" b="1" dirty="0">
              <a:latin typeface="楷体" panose="02010609060101010101" pitchFamily="49" charset="-122"/>
              <a:ea typeface="楷体" panose="02010609060101010101" pitchFamily="49" charset="-122"/>
            </a:endParaRPr>
          </a:p>
          <a:p>
            <a:endParaRPr lang="zh-CN" altLang="en-US" sz="2400" dirty="0"/>
          </a:p>
        </p:txBody>
      </p:sp>
      <p:sp>
        <p:nvSpPr>
          <p:cNvPr id="5" name="标题 1"/>
          <p:cNvSpPr>
            <a:spLocks noGrp="1"/>
          </p:cNvSpPr>
          <p:nvPr>
            <p:ph type="title"/>
          </p:nvPr>
        </p:nvSpPr>
        <p:spPr>
          <a:xfrm>
            <a:off x="865970" y="927098"/>
            <a:ext cx="6343672" cy="709865"/>
          </a:xfrm>
        </p:spPr>
        <p:txBody>
          <a:bodyPr/>
          <a:lstStyle/>
          <a:p>
            <a:r>
              <a:rPr lang="zh-CN" altLang="en-US" sz="2800" b="1" dirty="0">
                <a:latin typeface="楷体" panose="02010609060101010101" pitchFamily="49" charset="-122"/>
                <a:ea typeface="楷体" panose="02010609060101010101" pitchFamily="49" charset="-122"/>
              </a:rPr>
              <a:t>案例：混合过错下的信赖保护原则适用</a:t>
            </a:r>
            <a:endParaRPr lang="en-US" altLang="zh-CN" sz="2800" b="1" dirty="0">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0168" y="2489200"/>
            <a:ext cx="2867025" cy="3990975"/>
          </a:xfrm>
          <a:prstGeom prst="rect">
            <a:avLst/>
          </a:prstGeom>
        </p:spPr>
      </p:pic>
      <p:sp>
        <p:nvSpPr>
          <p:cNvPr id="4" name="灯片编号占位符 3"/>
          <p:cNvSpPr>
            <a:spLocks noGrp="1"/>
          </p:cNvSpPr>
          <p:nvPr>
            <p:ph type="sldNum" sz="quarter" idx="12"/>
          </p:nvPr>
        </p:nvSpPr>
        <p:spPr/>
        <p:txBody>
          <a:bodyPr/>
          <a:lstStyle/>
          <a:p>
            <a:fld id="{2A75A3B7-0065-46E2-B890-B7B1925DDBBF}" type="slidenum">
              <a:rPr lang="en-US" smtClean="0"/>
              <a:t>35</a:t>
            </a:fld>
            <a:endParaRPr lang="en-US"/>
          </a:p>
        </p:txBody>
      </p:sp>
      <p:sp>
        <p:nvSpPr>
          <p:cNvPr id="6" name="日期占位符 5"/>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文本框 4"/>
          <p:cNvSpPr txBox="1"/>
          <p:nvPr/>
        </p:nvSpPr>
        <p:spPr>
          <a:xfrm>
            <a:off x="470872" y="692696"/>
            <a:ext cx="1512168" cy="369332"/>
          </a:xfrm>
          <a:prstGeom prst="rect">
            <a:avLst/>
          </a:prstGeom>
          <a:noFill/>
        </p:spPr>
        <p:txBody>
          <a:bodyPr wrap="square" rtlCol="0">
            <a:spAutoFit/>
          </a:bodyPr>
          <a:lstStyle/>
          <a:p>
            <a:r>
              <a:rPr lang="en-US" altLang="zh-CN" b="1" dirty="0">
                <a:latin typeface="楷体" panose="02010609060101010101" pitchFamily="49" charset="-122"/>
                <a:ea typeface="楷体" panose="02010609060101010101" pitchFamily="49" charset="-122"/>
              </a:rPr>
              <a:t>2003</a:t>
            </a:r>
            <a:r>
              <a:rPr lang="zh-CN" altLang="en-US" b="1" dirty="0">
                <a:latin typeface="楷体" panose="02010609060101010101" pitchFamily="49" charset="-122"/>
                <a:ea typeface="楷体" panose="02010609060101010101" pitchFamily="49" charset="-122"/>
              </a:rPr>
              <a:t>年</a:t>
            </a:r>
            <a:r>
              <a:rPr lang="en-US" altLang="zh-CN" b="1" dirty="0">
                <a:latin typeface="楷体" panose="02010609060101010101" pitchFamily="49" charset="-122"/>
                <a:ea typeface="楷体" panose="02010609060101010101" pitchFamily="49" charset="-122"/>
              </a:rPr>
              <a:t>12</a:t>
            </a:r>
            <a:r>
              <a:rPr lang="zh-CN" altLang="en-US" b="1" dirty="0">
                <a:latin typeface="楷体" panose="02010609060101010101" pitchFamily="49" charset="-122"/>
                <a:ea typeface="楷体" panose="02010609060101010101" pitchFamily="49" charset="-122"/>
              </a:rPr>
              <a:t>月</a:t>
            </a:r>
          </a:p>
        </p:txBody>
      </p:sp>
      <p:sp>
        <p:nvSpPr>
          <p:cNvPr id="6" name="文本框 5"/>
          <p:cNvSpPr txBox="1"/>
          <p:nvPr/>
        </p:nvSpPr>
        <p:spPr>
          <a:xfrm>
            <a:off x="2270694" y="692696"/>
            <a:ext cx="3168352" cy="646331"/>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购买加油站，准备迁址魏桥镇</a:t>
            </a:r>
          </a:p>
        </p:txBody>
      </p:sp>
      <p:sp>
        <p:nvSpPr>
          <p:cNvPr id="7" name="文本框 6"/>
          <p:cNvSpPr txBox="1"/>
          <p:nvPr/>
        </p:nvSpPr>
        <p:spPr>
          <a:xfrm>
            <a:off x="470872" y="1206044"/>
            <a:ext cx="1512168" cy="369332"/>
          </a:xfrm>
          <a:prstGeom prst="rect">
            <a:avLst/>
          </a:prstGeom>
          <a:noFill/>
        </p:spPr>
        <p:txBody>
          <a:bodyPr wrap="square" rtlCol="0">
            <a:spAutoFit/>
          </a:bodyPr>
          <a:lstStyle/>
          <a:p>
            <a:r>
              <a:rPr lang="en-US" altLang="zh-CN" b="1" dirty="0">
                <a:latin typeface="楷体" panose="02010609060101010101" pitchFamily="49" charset="-122"/>
                <a:ea typeface="楷体" panose="02010609060101010101" pitchFamily="49" charset="-122"/>
              </a:rPr>
              <a:t>2004</a:t>
            </a:r>
            <a:r>
              <a:rPr lang="zh-CN" altLang="en-US" b="1" dirty="0">
                <a:latin typeface="楷体" panose="02010609060101010101" pitchFamily="49" charset="-122"/>
                <a:ea typeface="楷体" panose="02010609060101010101" pitchFamily="49" charset="-122"/>
              </a:rPr>
              <a:t>年</a:t>
            </a:r>
            <a:r>
              <a:rPr lang="en-US" altLang="zh-CN" b="1" dirty="0">
                <a:latin typeface="楷体" panose="02010609060101010101" pitchFamily="49" charset="-122"/>
                <a:ea typeface="楷体" panose="02010609060101010101" pitchFamily="49" charset="-122"/>
              </a:rPr>
              <a:t>2</a:t>
            </a:r>
            <a:r>
              <a:rPr lang="zh-CN" altLang="en-US" b="1" dirty="0">
                <a:latin typeface="楷体" panose="02010609060101010101" pitchFamily="49" charset="-122"/>
                <a:ea typeface="楷体" panose="02010609060101010101" pitchFamily="49" charset="-122"/>
              </a:rPr>
              <a:t>月</a:t>
            </a:r>
          </a:p>
        </p:txBody>
      </p:sp>
      <p:sp>
        <p:nvSpPr>
          <p:cNvPr id="8" name="文本框 7"/>
          <p:cNvSpPr txBox="1"/>
          <p:nvPr/>
        </p:nvSpPr>
        <p:spPr>
          <a:xfrm>
            <a:off x="2267744" y="1206044"/>
            <a:ext cx="2739254"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缴纳土地审批费、占地费</a:t>
            </a:r>
          </a:p>
        </p:txBody>
      </p:sp>
      <p:sp>
        <p:nvSpPr>
          <p:cNvPr id="9" name="文本框 8"/>
          <p:cNvSpPr txBox="1"/>
          <p:nvPr/>
        </p:nvSpPr>
        <p:spPr>
          <a:xfrm>
            <a:off x="470872" y="1719392"/>
            <a:ext cx="1512168" cy="369332"/>
          </a:xfrm>
          <a:prstGeom prst="rect">
            <a:avLst/>
          </a:prstGeom>
          <a:noFill/>
        </p:spPr>
        <p:txBody>
          <a:bodyPr wrap="square" rtlCol="0">
            <a:spAutoFit/>
          </a:bodyPr>
          <a:lstStyle/>
          <a:p>
            <a:r>
              <a:rPr lang="en-US" altLang="zh-CN" b="1" dirty="0">
                <a:latin typeface="楷体" panose="02010609060101010101" pitchFamily="49" charset="-122"/>
                <a:ea typeface="楷体" panose="02010609060101010101" pitchFamily="49" charset="-122"/>
              </a:rPr>
              <a:t>2004</a:t>
            </a:r>
            <a:r>
              <a:rPr lang="zh-CN" altLang="en-US" b="1" dirty="0">
                <a:latin typeface="楷体" panose="02010609060101010101" pitchFamily="49" charset="-122"/>
                <a:ea typeface="楷体" panose="02010609060101010101" pitchFamily="49" charset="-122"/>
              </a:rPr>
              <a:t>年</a:t>
            </a:r>
            <a:r>
              <a:rPr lang="en-US" altLang="zh-CN" b="1" dirty="0">
                <a:latin typeface="楷体" panose="02010609060101010101" pitchFamily="49" charset="-122"/>
                <a:ea typeface="楷体" panose="02010609060101010101" pitchFamily="49" charset="-122"/>
              </a:rPr>
              <a:t>3</a:t>
            </a:r>
            <a:r>
              <a:rPr lang="zh-CN" altLang="en-US" b="1" dirty="0">
                <a:latin typeface="楷体" panose="02010609060101010101" pitchFamily="49" charset="-122"/>
                <a:ea typeface="楷体" panose="02010609060101010101" pitchFamily="49" charset="-122"/>
              </a:rPr>
              <a:t>月</a:t>
            </a:r>
          </a:p>
        </p:txBody>
      </p:sp>
      <p:sp>
        <p:nvSpPr>
          <p:cNvPr id="10" name="文本框 9"/>
          <p:cNvSpPr txBox="1"/>
          <p:nvPr/>
        </p:nvSpPr>
        <p:spPr>
          <a:xfrm>
            <a:off x="2267744" y="1719392"/>
            <a:ext cx="2739254"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缴纳规服费</a:t>
            </a:r>
          </a:p>
        </p:txBody>
      </p:sp>
      <p:sp>
        <p:nvSpPr>
          <p:cNvPr id="11" name="文本框 10"/>
          <p:cNvSpPr txBox="1"/>
          <p:nvPr/>
        </p:nvSpPr>
        <p:spPr>
          <a:xfrm>
            <a:off x="471809" y="2232740"/>
            <a:ext cx="1512168" cy="369332"/>
          </a:xfrm>
          <a:prstGeom prst="rect">
            <a:avLst/>
          </a:prstGeom>
          <a:noFill/>
        </p:spPr>
        <p:txBody>
          <a:bodyPr wrap="square" rtlCol="0">
            <a:spAutoFit/>
          </a:bodyPr>
          <a:lstStyle/>
          <a:p>
            <a:r>
              <a:rPr lang="en-US" altLang="zh-CN" b="1" dirty="0">
                <a:latin typeface="楷体" panose="02010609060101010101" pitchFamily="49" charset="-122"/>
                <a:ea typeface="楷体" panose="02010609060101010101" pitchFamily="49" charset="-122"/>
              </a:rPr>
              <a:t>2004</a:t>
            </a:r>
            <a:r>
              <a:rPr lang="zh-CN" altLang="en-US" b="1" dirty="0">
                <a:latin typeface="楷体" panose="02010609060101010101" pitchFamily="49" charset="-122"/>
                <a:ea typeface="楷体" panose="02010609060101010101" pitchFamily="49" charset="-122"/>
              </a:rPr>
              <a:t>年</a:t>
            </a:r>
            <a:r>
              <a:rPr lang="en-US" altLang="zh-CN" b="1" dirty="0">
                <a:latin typeface="楷体" panose="02010609060101010101" pitchFamily="49" charset="-122"/>
                <a:ea typeface="楷体" panose="02010609060101010101" pitchFamily="49" charset="-122"/>
              </a:rPr>
              <a:t>5</a:t>
            </a:r>
            <a:r>
              <a:rPr lang="zh-CN" altLang="en-US" b="1" dirty="0">
                <a:latin typeface="楷体" panose="02010609060101010101" pitchFamily="49" charset="-122"/>
                <a:ea typeface="楷体" panose="02010609060101010101" pitchFamily="49" charset="-122"/>
              </a:rPr>
              <a:t>月</a:t>
            </a:r>
          </a:p>
        </p:txBody>
      </p:sp>
      <p:sp>
        <p:nvSpPr>
          <p:cNvPr id="12" name="文本框 11"/>
          <p:cNvSpPr txBox="1"/>
          <p:nvPr/>
        </p:nvSpPr>
        <p:spPr>
          <a:xfrm>
            <a:off x="2267744" y="2232740"/>
            <a:ext cx="2739254"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加油站动工兴建</a:t>
            </a:r>
          </a:p>
        </p:txBody>
      </p:sp>
      <p:sp>
        <p:nvSpPr>
          <p:cNvPr id="14" name="文本框 13"/>
          <p:cNvSpPr txBox="1"/>
          <p:nvPr/>
        </p:nvSpPr>
        <p:spPr>
          <a:xfrm>
            <a:off x="467544" y="2746088"/>
            <a:ext cx="1512168" cy="369332"/>
          </a:xfrm>
          <a:prstGeom prst="rect">
            <a:avLst/>
          </a:prstGeom>
          <a:noFill/>
        </p:spPr>
        <p:txBody>
          <a:bodyPr wrap="square" rtlCol="0">
            <a:spAutoFit/>
          </a:bodyPr>
          <a:lstStyle/>
          <a:p>
            <a:r>
              <a:rPr lang="en-US" altLang="zh-CN" b="1" dirty="0">
                <a:latin typeface="楷体" panose="02010609060101010101" pitchFamily="49" charset="-122"/>
                <a:ea typeface="楷体" panose="02010609060101010101" pitchFamily="49" charset="-122"/>
              </a:rPr>
              <a:t>2004</a:t>
            </a:r>
            <a:r>
              <a:rPr lang="zh-CN" altLang="en-US" b="1" dirty="0">
                <a:latin typeface="楷体" panose="02010609060101010101" pitchFamily="49" charset="-122"/>
                <a:ea typeface="楷体" panose="02010609060101010101" pitchFamily="49" charset="-122"/>
              </a:rPr>
              <a:t>年</a:t>
            </a:r>
            <a:r>
              <a:rPr lang="en-US" altLang="zh-CN" b="1" dirty="0">
                <a:latin typeface="楷体" panose="02010609060101010101" pitchFamily="49" charset="-122"/>
                <a:ea typeface="楷体" panose="02010609060101010101" pitchFamily="49" charset="-122"/>
              </a:rPr>
              <a:t>6</a:t>
            </a:r>
            <a:r>
              <a:rPr lang="zh-CN" altLang="en-US" b="1" dirty="0">
                <a:latin typeface="楷体" panose="02010609060101010101" pitchFamily="49" charset="-122"/>
                <a:ea typeface="楷体" panose="02010609060101010101" pitchFamily="49" charset="-122"/>
              </a:rPr>
              <a:t>月</a:t>
            </a:r>
          </a:p>
        </p:txBody>
      </p:sp>
      <p:sp>
        <p:nvSpPr>
          <p:cNvPr id="15" name="文本框 14"/>
          <p:cNvSpPr txBox="1"/>
          <p:nvPr/>
        </p:nvSpPr>
        <p:spPr>
          <a:xfrm>
            <a:off x="2267744" y="2748593"/>
            <a:ext cx="3888432"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查处加油站，不得办理规划许可手续</a:t>
            </a:r>
          </a:p>
        </p:txBody>
      </p:sp>
      <p:sp>
        <p:nvSpPr>
          <p:cNvPr id="16" name="文本框 15"/>
          <p:cNvSpPr txBox="1"/>
          <p:nvPr/>
        </p:nvSpPr>
        <p:spPr>
          <a:xfrm>
            <a:off x="468481" y="3259436"/>
            <a:ext cx="1512168" cy="369332"/>
          </a:xfrm>
          <a:prstGeom prst="rect">
            <a:avLst/>
          </a:prstGeom>
          <a:noFill/>
        </p:spPr>
        <p:txBody>
          <a:bodyPr wrap="square" rtlCol="0">
            <a:spAutoFit/>
          </a:bodyPr>
          <a:lstStyle/>
          <a:p>
            <a:r>
              <a:rPr lang="en-US" altLang="zh-CN" b="1" dirty="0">
                <a:latin typeface="楷体" panose="02010609060101010101" pitchFamily="49" charset="-122"/>
                <a:ea typeface="楷体" panose="02010609060101010101" pitchFamily="49" charset="-122"/>
              </a:rPr>
              <a:t>2004</a:t>
            </a:r>
            <a:r>
              <a:rPr lang="zh-CN" altLang="en-US" b="1" dirty="0">
                <a:latin typeface="楷体" panose="02010609060101010101" pitchFamily="49" charset="-122"/>
                <a:ea typeface="楷体" panose="02010609060101010101" pitchFamily="49" charset="-122"/>
              </a:rPr>
              <a:t>年</a:t>
            </a:r>
            <a:r>
              <a:rPr lang="en-US" altLang="zh-CN" b="1" dirty="0">
                <a:latin typeface="楷体" panose="02010609060101010101" pitchFamily="49" charset="-122"/>
                <a:ea typeface="楷体" panose="02010609060101010101" pitchFamily="49" charset="-122"/>
              </a:rPr>
              <a:t>8</a:t>
            </a:r>
            <a:r>
              <a:rPr lang="zh-CN" altLang="en-US" b="1" dirty="0">
                <a:latin typeface="楷体" panose="02010609060101010101" pitchFamily="49" charset="-122"/>
                <a:ea typeface="楷体" panose="02010609060101010101" pitchFamily="49" charset="-122"/>
              </a:rPr>
              <a:t>月</a:t>
            </a:r>
          </a:p>
        </p:txBody>
      </p:sp>
      <p:sp>
        <p:nvSpPr>
          <p:cNvPr id="17" name="文本框 16"/>
          <p:cNvSpPr txBox="1"/>
          <p:nvPr/>
        </p:nvSpPr>
        <p:spPr>
          <a:xfrm>
            <a:off x="2267744" y="3259436"/>
            <a:ext cx="3888432"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颁发选址意见书和规划许可证</a:t>
            </a:r>
          </a:p>
        </p:txBody>
      </p:sp>
      <p:sp>
        <p:nvSpPr>
          <p:cNvPr id="18" name="文本框 17"/>
          <p:cNvSpPr txBox="1"/>
          <p:nvPr/>
        </p:nvSpPr>
        <p:spPr>
          <a:xfrm>
            <a:off x="467544" y="3776374"/>
            <a:ext cx="1512168" cy="369332"/>
          </a:xfrm>
          <a:prstGeom prst="rect">
            <a:avLst/>
          </a:prstGeom>
          <a:noFill/>
        </p:spPr>
        <p:txBody>
          <a:bodyPr wrap="square" rtlCol="0">
            <a:spAutoFit/>
          </a:bodyPr>
          <a:lstStyle/>
          <a:p>
            <a:r>
              <a:rPr lang="en-US" altLang="zh-CN" b="1" dirty="0">
                <a:latin typeface="楷体" panose="02010609060101010101" pitchFamily="49" charset="-122"/>
                <a:ea typeface="楷体" panose="02010609060101010101" pitchFamily="49" charset="-122"/>
              </a:rPr>
              <a:t>2004</a:t>
            </a:r>
            <a:r>
              <a:rPr lang="zh-CN" altLang="en-US" b="1" dirty="0">
                <a:latin typeface="楷体" panose="02010609060101010101" pitchFamily="49" charset="-122"/>
                <a:ea typeface="楷体" panose="02010609060101010101" pitchFamily="49" charset="-122"/>
              </a:rPr>
              <a:t>年</a:t>
            </a:r>
            <a:r>
              <a:rPr lang="en-US" altLang="zh-CN" b="1" dirty="0">
                <a:latin typeface="楷体" panose="02010609060101010101" pitchFamily="49" charset="-122"/>
                <a:ea typeface="楷体" panose="02010609060101010101" pitchFamily="49" charset="-122"/>
              </a:rPr>
              <a:t>9</a:t>
            </a:r>
            <a:r>
              <a:rPr lang="zh-CN" altLang="en-US" b="1" dirty="0">
                <a:latin typeface="楷体" panose="02010609060101010101" pitchFamily="49" charset="-122"/>
                <a:ea typeface="楷体" panose="02010609060101010101" pitchFamily="49" charset="-122"/>
              </a:rPr>
              <a:t>月</a:t>
            </a:r>
          </a:p>
        </p:txBody>
      </p:sp>
      <p:sp>
        <p:nvSpPr>
          <p:cNvPr id="19" name="文本框 18"/>
          <p:cNvSpPr txBox="1"/>
          <p:nvPr/>
        </p:nvSpPr>
        <p:spPr>
          <a:xfrm>
            <a:off x="2267744" y="3777794"/>
            <a:ext cx="4104456"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加油站建成，通过消防验收和防雷检测</a:t>
            </a:r>
          </a:p>
        </p:txBody>
      </p:sp>
      <p:sp>
        <p:nvSpPr>
          <p:cNvPr id="20" name="文本框 19"/>
          <p:cNvSpPr txBox="1"/>
          <p:nvPr/>
        </p:nvSpPr>
        <p:spPr>
          <a:xfrm>
            <a:off x="467544" y="4283919"/>
            <a:ext cx="1803528" cy="369332"/>
          </a:xfrm>
          <a:prstGeom prst="rect">
            <a:avLst/>
          </a:prstGeom>
          <a:noFill/>
        </p:spPr>
        <p:txBody>
          <a:bodyPr wrap="square" rtlCol="0">
            <a:spAutoFit/>
          </a:bodyPr>
          <a:lstStyle/>
          <a:p>
            <a:r>
              <a:rPr lang="en-US" altLang="zh-CN" b="1" dirty="0">
                <a:latin typeface="楷体" panose="02010609060101010101" pitchFamily="49" charset="-122"/>
                <a:ea typeface="楷体" panose="02010609060101010101" pitchFamily="49" charset="-122"/>
              </a:rPr>
              <a:t>2005</a:t>
            </a:r>
            <a:r>
              <a:rPr lang="zh-CN" altLang="en-US" b="1" dirty="0">
                <a:latin typeface="楷体" panose="02010609060101010101" pitchFamily="49" charset="-122"/>
                <a:ea typeface="楷体" panose="02010609060101010101" pitchFamily="49" charset="-122"/>
              </a:rPr>
              <a:t>年</a:t>
            </a:r>
            <a:r>
              <a:rPr lang="en-US" altLang="zh-CN" b="1" dirty="0">
                <a:latin typeface="楷体" panose="02010609060101010101" pitchFamily="49" charset="-122"/>
                <a:ea typeface="楷体" panose="02010609060101010101" pitchFamily="49" charset="-122"/>
              </a:rPr>
              <a:t>5</a:t>
            </a:r>
            <a:r>
              <a:rPr lang="zh-CN" altLang="en-US" b="1" dirty="0">
                <a:latin typeface="楷体" panose="02010609060101010101" pitchFamily="49" charset="-122"/>
                <a:ea typeface="楷体" panose="02010609060101010101" pitchFamily="49" charset="-122"/>
              </a:rPr>
              <a:t>月</a:t>
            </a:r>
            <a:r>
              <a:rPr lang="en-US" altLang="zh-CN" b="1" dirty="0">
                <a:latin typeface="楷体" panose="02010609060101010101" pitchFamily="49" charset="-122"/>
                <a:ea typeface="楷体" panose="02010609060101010101" pitchFamily="49" charset="-122"/>
              </a:rPr>
              <a:t>17</a:t>
            </a:r>
            <a:r>
              <a:rPr lang="zh-CN" altLang="en-US" b="1" dirty="0">
                <a:latin typeface="楷体" panose="02010609060101010101" pitchFamily="49" charset="-122"/>
                <a:ea typeface="楷体" panose="02010609060101010101" pitchFamily="49" charset="-122"/>
              </a:rPr>
              <a:t>日</a:t>
            </a:r>
          </a:p>
        </p:txBody>
      </p:sp>
      <p:sp>
        <p:nvSpPr>
          <p:cNvPr id="21" name="文本框 20"/>
          <p:cNvSpPr txBox="1"/>
          <p:nvPr/>
        </p:nvSpPr>
        <p:spPr>
          <a:xfrm>
            <a:off x="2283171" y="4216354"/>
            <a:ext cx="4104456" cy="646331"/>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因未获经贸部门成品油经营审批却对外经营，行政处罚：取缔，罚款</a:t>
            </a:r>
            <a:r>
              <a:rPr lang="en-US" altLang="zh-CN" b="1" dirty="0">
                <a:latin typeface="楷体" panose="02010609060101010101" pitchFamily="49" charset="-122"/>
                <a:ea typeface="楷体" panose="02010609060101010101" pitchFamily="49" charset="-122"/>
              </a:rPr>
              <a:t>2</a:t>
            </a:r>
            <a:r>
              <a:rPr lang="zh-CN" altLang="en-US" b="1" dirty="0">
                <a:latin typeface="楷体" panose="02010609060101010101" pitchFamily="49" charset="-122"/>
                <a:ea typeface="楷体" panose="02010609060101010101" pitchFamily="49" charset="-122"/>
              </a:rPr>
              <a:t>万元</a:t>
            </a:r>
          </a:p>
        </p:txBody>
      </p:sp>
      <p:sp>
        <p:nvSpPr>
          <p:cNvPr id="22" name="文本框 21"/>
          <p:cNvSpPr txBox="1"/>
          <p:nvPr/>
        </p:nvSpPr>
        <p:spPr>
          <a:xfrm>
            <a:off x="462700" y="4923674"/>
            <a:ext cx="1803528" cy="369332"/>
          </a:xfrm>
          <a:prstGeom prst="rect">
            <a:avLst/>
          </a:prstGeom>
          <a:noFill/>
        </p:spPr>
        <p:txBody>
          <a:bodyPr wrap="square" rtlCol="0">
            <a:spAutoFit/>
          </a:bodyPr>
          <a:lstStyle/>
          <a:p>
            <a:r>
              <a:rPr lang="en-US" altLang="zh-CN" b="1" dirty="0">
                <a:latin typeface="楷体" panose="02010609060101010101" pitchFamily="49" charset="-122"/>
                <a:ea typeface="楷体" panose="02010609060101010101" pitchFamily="49" charset="-122"/>
              </a:rPr>
              <a:t>2005</a:t>
            </a:r>
            <a:r>
              <a:rPr lang="zh-CN" altLang="en-US" b="1" dirty="0">
                <a:latin typeface="楷体" panose="02010609060101010101" pitchFamily="49" charset="-122"/>
                <a:ea typeface="楷体" panose="02010609060101010101" pitchFamily="49" charset="-122"/>
              </a:rPr>
              <a:t>年</a:t>
            </a:r>
            <a:r>
              <a:rPr lang="en-US" altLang="zh-CN" b="1" dirty="0">
                <a:latin typeface="楷体" panose="02010609060101010101" pitchFamily="49" charset="-122"/>
                <a:ea typeface="楷体" panose="02010609060101010101" pitchFamily="49" charset="-122"/>
              </a:rPr>
              <a:t>5</a:t>
            </a:r>
            <a:r>
              <a:rPr lang="zh-CN" altLang="en-US" b="1" dirty="0">
                <a:latin typeface="楷体" panose="02010609060101010101" pitchFamily="49" charset="-122"/>
                <a:ea typeface="楷体" panose="02010609060101010101" pitchFamily="49" charset="-122"/>
              </a:rPr>
              <a:t>月</a:t>
            </a:r>
            <a:r>
              <a:rPr lang="en-US" altLang="zh-CN" b="1" dirty="0">
                <a:latin typeface="楷体" panose="02010609060101010101" pitchFamily="49" charset="-122"/>
                <a:ea typeface="楷体" panose="02010609060101010101" pitchFamily="49" charset="-122"/>
              </a:rPr>
              <a:t>19</a:t>
            </a:r>
            <a:r>
              <a:rPr lang="zh-CN" altLang="en-US" b="1" dirty="0">
                <a:latin typeface="楷体" panose="02010609060101010101" pitchFamily="49" charset="-122"/>
                <a:ea typeface="楷体" panose="02010609060101010101" pitchFamily="49" charset="-122"/>
              </a:rPr>
              <a:t>日</a:t>
            </a:r>
          </a:p>
        </p:txBody>
      </p:sp>
      <p:sp>
        <p:nvSpPr>
          <p:cNvPr id="23" name="文本框 22"/>
          <p:cNvSpPr txBox="1"/>
          <p:nvPr/>
        </p:nvSpPr>
        <p:spPr>
          <a:xfrm>
            <a:off x="2314498" y="4928544"/>
            <a:ext cx="3857759"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批准了加油站的企业名称预留申请</a:t>
            </a:r>
          </a:p>
        </p:txBody>
      </p:sp>
      <p:sp>
        <p:nvSpPr>
          <p:cNvPr id="24" name="文本框 23"/>
          <p:cNvSpPr txBox="1"/>
          <p:nvPr/>
        </p:nvSpPr>
        <p:spPr>
          <a:xfrm>
            <a:off x="454018" y="5460391"/>
            <a:ext cx="1512168" cy="369332"/>
          </a:xfrm>
          <a:prstGeom prst="rect">
            <a:avLst/>
          </a:prstGeom>
          <a:noFill/>
        </p:spPr>
        <p:txBody>
          <a:bodyPr wrap="square" rtlCol="0">
            <a:spAutoFit/>
          </a:bodyPr>
          <a:lstStyle/>
          <a:p>
            <a:r>
              <a:rPr lang="en-US" altLang="zh-CN" b="1" dirty="0">
                <a:latin typeface="楷体" panose="02010609060101010101" pitchFamily="49" charset="-122"/>
                <a:ea typeface="楷体" panose="02010609060101010101" pitchFamily="49" charset="-122"/>
              </a:rPr>
              <a:t>2006</a:t>
            </a:r>
            <a:r>
              <a:rPr lang="zh-CN" altLang="en-US" b="1" dirty="0">
                <a:latin typeface="楷体" panose="02010609060101010101" pitchFamily="49" charset="-122"/>
                <a:ea typeface="楷体" panose="02010609060101010101" pitchFamily="49" charset="-122"/>
              </a:rPr>
              <a:t>年</a:t>
            </a:r>
            <a:r>
              <a:rPr lang="en-US" altLang="zh-CN" b="1" dirty="0">
                <a:latin typeface="楷体" panose="02010609060101010101" pitchFamily="49" charset="-122"/>
                <a:ea typeface="楷体" panose="02010609060101010101" pitchFamily="49" charset="-122"/>
              </a:rPr>
              <a:t>1</a:t>
            </a:r>
            <a:r>
              <a:rPr lang="zh-CN" altLang="en-US" b="1" dirty="0">
                <a:latin typeface="楷体" panose="02010609060101010101" pitchFamily="49" charset="-122"/>
                <a:ea typeface="楷体" panose="02010609060101010101" pitchFamily="49" charset="-122"/>
              </a:rPr>
              <a:t>月</a:t>
            </a:r>
          </a:p>
        </p:txBody>
      </p:sp>
      <p:sp>
        <p:nvSpPr>
          <p:cNvPr id="26" name="文本框 25"/>
          <p:cNvSpPr txBox="1"/>
          <p:nvPr/>
        </p:nvSpPr>
        <p:spPr>
          <a:xfrm>
            <a:off x="2298417" y="5432962"/>
            <a:ext cx="3857759"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法院强制执行完毕，停止经营</a:t>
            </a:r>
          </a:p>
        </p:txBody>
      </p:sp>
      <p:sp>
        <p:nvSpPr>
          <p:cNvPr id="27" name="文本框 26"/>
          <p:cNvSpPr txBox="1"/>
          <p:nvPr/>
        </p:nvSpPr>
        <p:spPr>
          <a:xfrm>
            <a:off x="467544" y="5939988"/>
            <a:ext cx="1512168" cy="369332"/>
          </a:xfrm>
          <a:prstGeom prst="rect">
            <a:avLst/>
          </a:prstGeom>
          <a:noFill/>
        </p:spPr>
        <p:txBody>
          <a:bodyPr wrap="square" rtlCol="0">
            <a:spAutoFit/>
          </a:bodyPr>
          <a:lstStyle/>
          <a:p>
            <a:r>
              <a:rPr lang="en-US" altLang="zh-CN" b="1" dirty="0">
                <a:latin typeface="楷体" panose="02010609060101010101" pitchFamily="49" charset="-122"/>
                <a:ea typeface="楷体" panose="02010609060101010101" pitchFamily="49" charset="-122"/>
              </a:rPr>
              <a:t>2007</a:t>
            </a:r>
            <a:r>
              <a:rPr lang="zh-CN" altLang="en-US" b="1" dirty="0">
                <a:latin typeface="楷体" panose="02010609060101010101" pitchFamily="49" charset="-122"/>
                <a:ea typeface="楷体" panose="02010609060101010101" pitchFamily="49" charset="-122"/>
              </a:rPr>
              <a:t>年</a:t>
            </a:r>
            <a:r>
              <a:rPr lang="en-US" altLang="zh-CN" b="1" dirty="0">
                <a:latin typeface="楷体" panose="02010609060101010101" pitchFamily="49" charset="-122"/>
                <a:ea typeface="楷体" panose="02010609060101010101" pitchFamily="49" charset="-122"/>
              </a:rPr>
              <a:t>4</a:t>
            </a:r>
            <a:r>
              <a:rPr lang="zh-CN" altLang="en-US" b="1" dirty="0">
                <a:latin typeface="楷体" panose="02010609060101010101" pitchFamily="49" charset="-122"/>
                <a:ea typeface="楷体" panose="02010609060101010101" pitchFamily="49" charset="-122"/>
              </a:rPr>
              <a:t>月</a:t>
            </a:r>
          </a:p>
        </p:txBody>
      </p:sp>
      <p:sp>
        <p:nvSpPr>
          <p:cNvPr id="28" name="文本框 27"/>
          <p:cNvSpPr txBox="1"/>
          <p:nvPr/>
        </p:nvSpPr>
        <p:spPr>
          <a:xfrm>
            <a:off x="2314498" y="5937380"/>
            <a:ext cx="2593803"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原告范氏兄弟起诉</a:t>
            </a:r>
          </a:p>
        </p:txBody>
      </p:sp>
      <p:sp>
        <p:nvSpPr>
          <p:cNvPr id="30" name="文本框 29"/>
          <p:cNvSpPr txBox="1"/>
          <p:nvPr/>
        </p:nvSpPr>
        <p:spPr>
          <a:xfrm>
            <a:off x="6922764" y="1437559"/>
            <a:ext cx="1575175"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魏桥镇政府</a:t>
            </a:r>
          </a:p>
        </p:txBody>
      </p:sp>
      <p:sp>
        <p:nvSpPr>
          <p:cNvPr id="31" name="文本框 30"/>
          <p:cNvSpPr txBox="1"/>
          <p:nvPr/>
        </p:nvSpPr>
        <p:spPr>
          <a:xfrm>
            <a:off x="6617950" y="2569408"/>
            <a:ext cx="2520280" cy="646331"/>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邹平县整顿市场经济秩序领导小组办公室</a:t>
            </a:r>
          </a:p>
        </p:txBody>
      </p:sp>
      <p:sp>
        <p:nvSpPr>
          <p:cNvPr id="32" name="文本框 31"/>
          <p:cNvSpPr txBox="1"/>
          <p:nvPr/>
        </p:nvSpPr>
        <p:spPr>
          <a:xfrm>
            <a:off x="6456217" y="3196417"/>
            <a:ext cx="2496261" cy="646331"/>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邹平县村镇建设办公室（邹平县建设局内设）</a:t>
            </a:r>
          </a:p>
        </p:txBody>
      </p:sp>
      <p:sp>
        <p:nvSpPr>
          <p:cNvPr id="34" name="文本框 33"/>
          <p:cNvSpPr txBox="1"/>
          <p:nvPr/>
        </p:nvSpPr>
        <p:spPr>
          <a:xfrm>
            <a:off x="6669291" y="4529006"/>
            <a:ext cx="250827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邹平县工商管理部门</a:t>
            </a:r>
          </a:p>
        </p:txBody>
      </p:sp>
      <p:sp>
        <p:nvSpPr>
          <p:cNvPr id="35" name="文本框 34"/>
          <p:cNvSpPr txBox="1"/>
          <p:nvPr/>
        </p:nvSpPr>
        <p:spPr>
          <a:xfrm>
            <a:off x="6456217" y="5584596"/>
            <a:ext cx="2508271" cy="923330"/>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被告魏桥镇政府、邹平县建设局、邹平县村镇建设办公室</a:t>
            </a:r>
          </a:p>
        </p:txBody>
      </p:sp>
      <p:sp>
        <p:nvSpPr>
          <p:cNvPr id="36" name="右大括号 35"/>
          <p:cNvSpPr/>
          <p:nvPr/>
        </p:nvSpPr>
        <p:spPr>
          <a:xfrm>
            <a:off x="6444208" y="1288250"/>
            <a:ext cx="72008" cy="667949"/>
          </a:xfrm>
          <a:prstGeom prst="rightBrace">
            <a:avLst/>
          </a:prstGeom>
          <a:noFill/>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a:latin typeface="楷体" panose="02010609060101010101" pitchFamily="49" charset="-122"/>
              <a:ea typeface="楷体" panose="02010609060101010101" pitchFamily="49" charset="-122"/>
            </a:endParaRPr>
          </a:p>
        </p:txBody>
      </p:sp>
      <p:sp>
        <p:nvSpPr>
          <p:cNvPr id="37" name="右大括号 36"/>
          <p:cNvSpPr/>
          <p:nvPr/>
        </p:nvSpPr>
        <p:spPr>
          <a:xfrm>
            <a:off x="6444208" y="4440391"/>
            <a:ext cx="72008" cy="667949"/>
          </a:xfrm>
          <a:prstGeom prst="rightBrace">
            <a:avLst/>
          </a:prstGeom>
          <a:noFill/>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a:latin typeface="楷体" panose="02010609060101010101" pitchFamily="49" charset="-122"/>
              <a:ea typeface="楷体" panose="02010609060101010101" pitchFamily="49" charset="-122"/>
            </a:endParaRPr>
          </a:p>
        </p:txBody>
      </p:sp>
      <p:sp>
        <p:nvSpPr>
          <p:cNvPr id="2" name="日期占位符 1"/>
          <p:cNvSpPr>
            <a:spLocks noGrp="1"/>
          </p:cNvSpPr>
          <p:nvPr>
            <p:ph type="dt" sz="half" idx="10"/>
          </p:nvPr>
        </p:nvSpPr>
        <p:spPr/>
        <p:txBody>
          <a:bodyPr/>
          <a:lstStyle/>
          <a:p>
            <a:fld id="{1BE43383-866C-4FA7-83C5-EA34EFE2435D}" type="datetime11">
              <a:rPr lang="en-US" altLang="zh-CN" smtClean="0"/>
              <a:t>16:49:57</a:t>
            </a:fld>
            <a:endParaRPr lang="en-US"/>
          </a:p>
        </p:txBody>
      </p:sp>
      <p:sp>
        <p:nvSpPr>
          <p:cNvPr id="3" name="灯片编号占位符 2"/>
          <p:cNvSpPr>
            <a:spLocks noGrp="1"/>
          </p:cNvSpPr>
          <p:nvPr>
            <p:ph type="sldNum" sz="quarter" idx="12"/>
          </p:nvPr>
        </p:nvSpPr>
        <p:spPr/>
        <p:txBody>
          <a:bodyPr/>
          <a:lstStyle/>
          <a:p>
            <a:fld id="{2A75A3B7-0065-46E2-B890-B7B1925DDBBF}"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403648" y="2276872"/>
            <a:ext cx="6345260" cy="3530600"/>
          </a:xfrm>
        </p:spPr>
        <p:txBody>
          <a:bodyPr/>
          <a:lstStyle/>
          <a:p>
            <a:pPr marL="0" indent="0">
              <a:buNone/>
            </a:pPr>
            <a:r>
              <a:rPr lang="zh-CN" altLang="en-US" sz="2400" b="1" dirty="0">
                <a:latin typeface="楷体" panose="02010609060101010101" pitchFamily="49" charset="-122"/>
                <a:ea typeface="楷体" panose="02010609060101010101" pitchFamily="49" charset="-122"/>
              </a:rPr>
              <a:t>混合过错中的原告过错（相对人</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范氏兄弟）</a:t>
            </a:r>
            <a:endParaRPr lang="en-US" altLang="zh-CN" sz="2400" b="1" dirty="0">
              <a:latin typeface="楷体" panose="02010609060101010101" pitchFamily="49" charset="-122"/>
              <a:ea typeface="楷体" panose="02010609060101010101" pitchFamily="49" charset="-122"/>
            </a:endParaRPr>
          </a:p>
          <a:p>
            <a:pPr marL="0" indent="0">
              <a:buNone/>
            </a:pPr>
            <a:endParaRPr lang="zh-CN" altLang="en-US" dirty="0"/>
          </a:p>
        </p:txBody>
      </p:sp>
      <p:graphicFrame>
        <p:nvGraphicFramePr>
          <p:cNvPr id="4" name="表格 3"/>
          <p:cNvGraphicFramePr>
            <a:graphicFrameLocks noGrp="1"/>
          </p:cNvGraphicFramePr>
          <p:nvPr/>
        </p:nvGraphicFramePr>
        <p:xfrm>
          <a:off x="323528" y="2924944"/>
          <a:ext cx="8424936" cy="3933055"/>
        </p:xfrm>
        <a:graphic>
          <a:graphicData uri="http://schemas.openxmlformats.org/drawingml/2006/table">
            <a:tbl>
              <a:tblPr firstRow="1" bandRow="1">
                <a:tableStyleId>{5C22544A-7EE6-4342-B048-85BDC9FD1C3A}</a:tableStyleId>
              </a:tblPr>
              <a:tblGrid>
                <a:gridCol w="4212468">
                  <a:extLst>
                    <a:ext uri="{9D8B030D-6E8A-4147-A177-3AD203B41FA5}">
                      <a16:colId xmlns:a16="http://schemas.microsoft.com/office/drawing/2014/main" val="20000"/>
                    </a:ext>
                  </a:extLst>
                </a:gridCol>
                <a:gridCol w="4212468">
                  <a:extLst>
                    <a:ext uri="{9D8B030D-6E8A-4147-A177-3AD203B41FA5}">
                      <a16:colId xmlns:a16="http://schemas.microsoft.com/office/drawing/2014/main" val="20001"/>
                    </a:ext>
                  </a:extLst>
                </a:gridCol>
              </a:tblGrid>
              <a:tr h="543593">
                <a:tc>
                  <a:txBody>
                    <a:bodyPr/>
                    <a:lstStyle/>
                    <a:p>
                      <a:r>
                        <a:rPr lang="zh-CN" altLang="en-US" sz="2800" dirty="0">
                          <a:latin typeface="楷体" panose="02010609060101010101" pitchFamily="49" charset="-122"/>
                          <a:ea typeface="楷体" panose="02010609060101010101" pitchFamily="49" charset="-122"/>
                        </a:rPr>
                        <a:t>行为</a:t>
                      </a:r>
                    </a:p>
                  </a:txBody>
                  <a:tcPr/>
                </a:tc>
                <a:tc>
                  <a:txBody>
                    <a:bodyPr/>
                    <a:lstStyle/>
                    <a:p>
                      <a:r>
                        <a:rPr lang="zh-CN" altLang="en-US" sz="2800" dirty="0">
                          <a:latin typeface="楷体" panose="02010609060101010101" pitchFamily="49" charset="-122"/>
                          <a:ea typeface="楷体" panose="02010609060101010101" pitchFamily="49" charset="-122"/>
                        </a:rPr>
                        <a:t>依据</a:t>
                      </a:r>
                    </a:p>
                  </a:txBody>
                  <a:tcPr/>
                </a:tc>
                <a:extLst>
                  <a:ext uri="{0D108BD9-81ED-4DB2-BD59-A6C34878D82A}">
                    <a16:rowId xmlns:a16="http://schemas.microsoft.com/office/drawing/2014/main" val="10000"/>
                  </a:ext>
                </a:extLst>
              </a:tr>
              <a:tr h="1694731">
                <a:tc>
                  <a:txBody>
                    <a:bodyPr/>
                    <a:lstStyle/>
                    <a:p>
                      <a:r>
                        <a:rPr lang="zh-CN" altLang="en-US" sz="2000" dirty="0">
                          <a:latin typeface="楷体" panose="02010609060101010101" pitchFamily="49" charset="-122"/>
                          <a:ea typeface="楷体" panose="02010609060101010101" pitchFamily="49" charset="-122"/>
                        </a:rPr>
                        <a:t>违反了建筑施工的相关法律</a:t>
                      </a:r>
                    </a:p>
                    <a:p>
                      <a:r>
                        <a:rPr lang="zh-CN" altLang="en-US" sz="2000" dirty="0">
                          <a:latin typeface="楷体" panose="02010609060101010101" pitchFamily="49" charset="-122"/>
                          <a:ea typeface="楷体" panose="02010609060101010101" pitchFamily="49" charset="-122"/>
                        </a:rPr>
                        <a:t>规定，应当在领取规划许可</a:t>
                      </a:r>
                    </a:p>
                    <a:p>
                      <a:r>
                        <a:rPr lang="zh-CN" altLang="en-US" sz="2000" dirty="0">
                          <a:latin typeface="楷体" panose="02010609060101010101" pitchFamily="49" charset="-122"/>
                          <a:ea typeface="楷体" panose="02010609060101010101" pitchFamily="49" charset="-122"/>
                        </a:rPr>
                        <a:t>证后，办理</a:t>
                      </a:r>
                      <a:r>
                        <a:rPr lang="zh-CN" altLang="en-US" sz="2000" b="1" dirty="0">
                          <a:latin typeface="楷体" panose="02010609060101010101" pitchFamily="49" charset="-122"/>
                          <a:ea typeface="楷体" panose="02010609060101010101" pitchFamily="49" charset="-122"/>
                        </a:rPr>
                        <a:t>用地手续</a:t>
                      </a:r>
                      <a:r>
                        <a:rPr lang="zh-CN" altLang="en-US" sz="2000" dirty="0">
                          <a:latin typeface="楷体" panose="02010609060101010101" pitchFamily="49" charset="-122"/>
                          <a:ea typeface="楷体" panose="02010609060101010101" pitchFamily="49" charset="-122"/>
                        </a:rPr>
                        <a:t>，申请</a:t>
                      </a:r>
                    </a:p>
                    <a:p>
                      <a:r>
                        <a:rPr lang="zh-CN" altLang="en-US" sz="2000" b="1" dirty="0">
                          <a:latin typeface="楷体" panose="02010609060101010101" pitchFamily="49" charset="-122"/>
                          <a:ea typeface="楷体" panose="02010609060101010101" pitchFamily="49" charset="-122"/>
                        </a:rPr>
                        <a:t>建设施工许可证</a:t>
                      </a:r>
                      <a:r>
                        <a:rPr lang="zh-CN" altLang="en-US" sz="2000" dirty="0">
                          <a:latin typeface="楷体" panose="02010609060101010101" pitchFamily="49" charset="-122"/>
                          <a:ea typeface="楷体" panose="02010609060101010101" pitchFamily="49" charset="-122"/>
                        </a:rPr>
                        <a:t>后才可动工</a:t>
                      </a:r>
                    </a:p>
                    <a:p>
                      <a:r>
                        <a:rPr lang="zh-CN" altLang="en-US" sz="2000" dirty="0">
                          <a:latin typeface="楷体" panose="02010609060101010101" pitchFamily="49" charset="-122"/>
                          <a:ea typeface="楷体" panose="02010609060101010101" pitchFamily="49" charset="-122"/>
                        </a:rPr>
                        <a:t>建设。</a:t>
                      </a:r>
                    </a:p>
                  </a:txBody>
                  <a:tcPr/>
                </a:tc>
                <a:tc>
                  <a:txBody>
                    <a:bodyPr/>
                    <a:lstStyle/>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建筑法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城市规划法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中规定的建筑施工流程：</a:t>
                      </a:r>
                    </a:p>
                    <a:p>
                      <a:r>
                        <a:rPr lang="zh-CN" altLang="en-US" sz="2000" dirty="0">
                          <a:latin typeface="楷体" panose="02010609060101010101" pitchFamily="49" charset="-122"/>
                          <a:ea typeface="楷体" panose="02010609060101010101" pitchFamily="49" charset="-122"/>
                        </a:rPr>
                        <a:t>领取规划许可证 </a:t>
                      </a:r>
                      <a:r>
                        <a:rPr lang="en-US" altLang="zh-CN"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办理用地手续 </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申请建设施工许可证</a:t>
                      </a:r>
                    </a:p>
                  </a:txBody>
                  <a:tcPr/>
                </a:tc>
                <a:extLst>
                  <a:ext uri="{0D108BD9-81ED-4DB2-BD59-A6C34878D82A}">
                    <a16:rowId xmlns:a16="http://schemas.microsoft.com/office/drawing/2014/main" val="10001"/>
                  </a:ext>
                </a:extLst>
              </a:tr>
              <a:tr h="1694731">
                <a:tc>
                  <a:txBody>
                    <a:bodyPr/>
                    <a:lstStyle/>
                    <a:p>
                      <a:r>
                        <a:rPr lang="zh-CN" altLang="en-US" sz="2000" dirty="0">
                          <a:latin typeface="楷体" panose="02010609060101010101" pitchFamily="49" charset="-122"/>
                          <a:ea typeface="楷体" panose="02010609060101010101" pitchFamily="49" charset="-122"/>
                        </a:rPr>
                        <a:t>原告在没有齐全的手续的时</a:t>
                      </a:r>
                    </a:p>
                    <a:p>
                      <a:r>
                        <a:rPr lang="zh-CN" altLang="en-US" sz="2000" dirty="0">
                          <a:latin typeface="楷体" panose="02010609060101010101" pitchFamily="49" charset="-122"/>
                          <a:ea typeface="楷体" panose="02010609060101010101" pitchFamily="49" charset="-122"/>
                        </a:rPr>
                        <a:t>候就开始施工，且开工建设</a:t>
                      </a:r>
                    </a:p>
                    <a:p>
                      <a:r>
                        <a:rPr lang="zh-CN" altLang="en-US" sz="2000" dirty="0">
                          <a:latin typeface="楷体" panose="02010609060101010101" pitchFamily="49" charset="-122"/>
                          <a:ea typeface="楷体" panose="02010609060101010101" pitchFamily="49" charset="-122"/>
                        </a:rPr>
                        <a:t>的时间早于邹平县建设局作</a:t>
                      </a:r>
                    </a:p>
                    <a:p>
                      <a:r>
                        <a:rPr lang="zh-CN" altLang="en-US" sz="2000" dirty="0">
                          <a:latin typeface="楷体" panose="02010609060101010101" pitchFamily="49" charset="-122"/>
                          <a:ea typeface="楷体" panose="02010609060101010101" pitchFamily="49" charset="-122"/>
                        </a:rPr>
                        <a:t>出规划许可的时间。</a:t>
                      </a:r>
                    </a:p>
                  </a:txBody>
                  <a:tcPr/>
                </a:tc>
                <a:tc>
                  <a:txBody>
                    <a:bodyPr/>
                    <a:lstStyle/>
                    <a:p>
                      <a:r>
                        <a:rPr lang="zh-CN" altLang="en-US" sz="2000" dirty="0">
                          <a:latin typeface="楷体" panose="02010609060101010101" pitchFamily="49" charset="-122"/>
                          <a:ea typeface="楷体" panose="02010609060101010101" pitchFamily="49" charset="-122"/>
                        </a:rPr>
                        <a:t>尽管受到相关政府部门招商引资政策的引导因素，但是原告是完全民事行为能力人，施工建设决定权是其自主作出的，自身应承担主要责任。</a:t>
                      </a:r>
                    </a:p>
                  </a:txBody>
                  <a:tcPr/>
                </a:tc>
                <a:extLst>
                  <a:ext uri="{0D108BD9-81ED-4DB2-BD59-A6C34878D82A}">
                    <a16:rowId xmlns:a16="http://schemas.microsoft.com/office/drawing/2014/main" val="10002"/>
                  </a:ext>
                </a:extLst>
              </a:tr>
            </a:tbl>
          </a:graphicData>
        </a:graphic>
      </p:graphicFrame>
      <p:sp>
        <p:nvSpPr>
          <p:cNvPr id="5" name="灯片编号占位符 4"/>
          <p:cNvSpPr>
            <a:spLocks noGrp="1"/>
          </p:cNvSpPr>
          <p:nvPr>
            <p:ph type="sldNum" sz="quarter" idx="12"/>
          </p:nvPr>
        </p:nvSpPr>
        <p:spPr/>
        <p:txBody>
          <a:bodyPr/>
          <a:lstStyle/>
          <a:p>
            <a:fld id="{2A75A3B7-0065-46E2-B890-B7B1925DDBBF}" type="slidenum">
              <a:rPr lang="en-US" smtClean="0"/>
              <a:t>37</a:t>
            </a:fld>
            <a:endParaRPr lang="en-US"/>
          </a:p>
        </p:txBody>
      </p:sp>
      <p:sp>
        <p:nvSpPr>
          <p:cNvPr id="6" name="日期占位符 5"/>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1556792"/>
            <a:ext cx="6343672" cy="709865"/>
          </a:xfrm>
        </p:spPr>
        <p:txBody>
          <a:bodyPr/>
          <a:lstStyle/>
          <a:p>
            <a:pPr algn="ctr"/>
            <a:r>
              <a:rPr lang="zh-CN" altLang="en-US" sz="2400" b="1" dirty="0">
                <a:latin typeface="楷体" panose="02010609060101010101" pitchFamily="49" charset="-122"/>
                <a:ea typeface="楷体" panose="02010609060101010101" pitchFamily="49" charset="-122"/>
              </a:rPr>
              <a:t>混合过错中的被告过错（行政主体</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魏桥镇政府、邹平县建设局）</a:t>
            </a:r>
            <a:br>
              <a:rPr lang="en-US" altLang="zh-CN" sz="2400" b="1" dirty="0">
                <a:latin typeface="楷体" panose="02010609060101010101" pitchFamily="49" charset="-122"/>
                <a:ea typeface="楷体" panose="02010609060101010101" pitchFamily="49" charset="-122"/>
              </a:rPr>
            </a:br>
            <a:endParaRPr lang="zh-CN" altLang="en-US" sz="2400" dirty="0"/>
          </a:p>
        </p:txBody>
      </p:sp>
      <p:sp>
        <p:nvSpPr>
          <p:cNvPr id="3" name="内容占位符 2"/>
          <p:cNvSpPr>
            <a:spLocks noGrp="1"/>
          </p:cNvSpPr>
          <p:nvPr>
            <p:ph idx="1"/>
          </p:nvPr>
        </p:nvSpPr>
        <p:spPr>
          <a:xfrm>
            <a:off x="865970" y="1988840"/>
            <a:ext cx="7272808" cy="3530600"/>
          </a:xfrm>
        </p:spPr>
        <p:txBody>
          <a:bodyPr/>
          <a:lstStyle/>
          <a:p>
            <a:pPr marL="0" indent="0" algn="ctr">
              <a:buNone/>
            </a:pPr>
            <a:endParaRPr lang="en-US" altLang="zh-CN" sz="2000" b="1" dirty="0">
              <a:latin typeface="楷体" panose="02010609060101010101" pitchFamily="49" charset="-122"/>
              <a:ea typeface="楷体" panose="02010609060101010101" pitchFamily="49" charset="-122"/>
            </a:endParaRPr>
          </a:p>
          <a:p>
            <a:endParaRPr lang="zh-CN" altLang="en-US" dirty="0"/>
          </a:p>
        </p:txBody>
      </p:sp>
      <p:graphicFrame>
        <p:nvGraphicFramePr>
          <p:cNvPr id="4" name="表格 3"/>
          <p:cNvGraphicFramePr>
            <a:graphicFrameLocks noGrp="1"/>
          </p:cNvGraphicFramePr>
          <p:nvPr/>
        </p:nvGraphicFramePr>
        <p:xfrm>
          <a:off x="543036" y="2132856"/>
          <a:ext cx="8352927" cy="4759960"/>
        </p:xfrm>
        <a:graphic>
          <a:graphicData uri="http://schemas.openxmlformats.org/drawingml/2006/table">
            <a:tbl>
              <a:tblPr firstRow="1" bandRow="1">
                <a:tableStyleId>{5C22544A-7EE6-4342-B048-85BDC9FD1C3A}</a:tableStyleId>
              </a:tblPr>
              <a:tblGrid>
                <a:gridCol w="2588804">
                  <a:extLst>
                    <a:ext uri="{9D8B030D-6E8A-4147-A177-3AD203B41FA5}">
                      <a16:colId xmlns:a16="http://schemas.microsoft.com/office/drawing/2014/main" val="20000"/>
                    </a:ext>
                  </a:extLst>
                </a:gridCol>
                <a:gridCol w="2979814">
                  <a:extLst>
                    <a:ext uri="{9D8B030D-6E8A-4147-A177-3AD203B41FA5}">
                      <a16:colId xmlns:a16="http://schemas.microsoft.com/office/drawing/2014/main" val="20001"/>
                    </a:ext>
                  </a:extLst>
                </a:gridCol>
                <a:gridCol w="2784309">
                  <a:extLst>
                    <a:ext uri="{9D8B030D-6E8A-4147-A177-3AD203B41FA5}">
                      <a16:colId xmlns:a16="http://schemas.microsoft.com/office/drawing/2014/main" val="20002"/>
                    </a:ext>
                  </a:extLst>
                </a:gridCol>
              </a:tblGrid>
              <a:tr h="370840">
                <a:tc>
                  <a:txBody>
                    <a:bodyPr/>
                    <a:lstStyle/>
                    <a:p>
                      <a:r>
                        <a:rPr lang="zh-CN" altLang="en-US" dirty="0">
                          <a:latin typeface="楷体" panose="02010609060101010101" pitchFamily="49" charset="-122"/>
                          <a:ea typeface="楷体" panose="02010609060101010101" pitchFamily="49" charset="-122"/>
                        </a:rPr>
                        <a:t>政府行为</a:t>
                      </a:r>
                    </a:p>
                  </a:txBody>
                  <a:tcPr/>
                </a:tc>
                <a:tc>
                  <a:txBody>
                    <a:bodyPr/>
                    <a:lstStyle/>
                    <a:p>
                      <a:r>
                        <a:rPr lang="zh-CN" altLang="en-US" dirty="0">
                          <a:latin typeface="楷体" panose="02010609060101010101" pitchFamily="49" charset="-122"/>
                          <a:ea typeface="楷体" panose="02010609060101010101" pitchFamily="49" charset="-122"/>
                        </a:rPr>
                        <a:t>给原告带来的信赖基础</a:t>
                      </a:r>
                    </a:p>
                  </a:txBody>
                  <a:tcPr/>
                </a:tc>
                <a:tc>
                  <a:txBody>
                    <a:bodyPr/>
                    <a:lstStyle/>
                    <a:p>
                      <a:r>
                        <a:rPr lang="zh-CN" altLang="en-US" dirty="0">
                          <a:latin typeface="楷体" panose="02010609060101010101" pitchFamily="49" charset="-122"/>
                          <a:ea typeface="楷体" panose="02010609060101010101" pitchFamily="49" charset="-122"/>
                        </a:rPr>
                        <a:t>原告的信赖行为</a:t>
                      </a:r>
                    </a:p>
                  </a:txBody>
                  <a:tcPr/>
                </a:tc>
                <a:extLst>
                  <a:ext uri="{0D108BD9-81ED-4DB2-BD59-A6C34878D82A}">
                    <a16:rowId xmlns:a16="http://schemas.microsoft.com/office/drawing/2014/main" val="10000"/>
                  </a:ext>
                </a:extLst>
              </a:tr>
              <a:tr h="370840">
                <a:tc>
                  <a:txBody>
                    <a:bodyPr/>
                    <a:lstStyle/>
                    <a:p>
                      <a:r>
                        <a:rPr lang="zh-CN" altLang="en-US" dirty="0">
                          <a:latin typeface="楷体" panose="02010609060101010101" pitchFamily="49" charset="-122"/>
                          <a:ea typeface="楷体" panose="02010609060101010101" pitchFamily="49" charset="-122"/>
                        </a:rPr>
                        <a:t>加油站属于政府招商引资项目，被告方一直在做着使原告加油站手续合法的努力</a:t>
                      </a:r>
                    </a:p>
                  </a:txBody>
                  <a:tcPr/>
                </a:tc>
                <a:tc>
                  <a:txBody>
                    <a:bodyPr/>
                    <a:lstStyle/>
                    <a:p>
                      <a:r>
                        <a:rPr lang="zh-CN" altLang="en-US" sz="1800" b="0" i="0" u="none" strike="noStrike" kern="1200" baseline="0" dirty="0">
                          <a:solidFill>
                            <a:schemeClr val="dk1"/>
                          </a:solidFill>
                          <a:latin typeface="楷体" panose="02010609060101010101" pitchFamily="49" charset="-122"/>
                          <a:ea typeface="楷体" panose="02010609060101010101" pitchFamily="49" charset="-122"/>
                          <a:cs typeface="+mn-cs"/>
                        </a:rPr>
                        <a:t>对行政承诺或行政惯例的信赖</a:t>
                      </a:r>
                      <a:endParaRPr lang="zh-CN" altLang="en-US" dirty="0">
                        <a:latin typeface="楷体" panose="02010609060101010101" pitchFamily="49" charset="-122"/>
                        <a:ea typeface="楷体" panose="02010609060101010101" pitchFamily="49" charset="-122"/>
                      </a:endParaRPr>
                    </a:p>
                  </a:txBody>
                  <a:tcPr/>
                </a:tc>
                <a:tc>
                  <a:txBody>
                    <a:bodyPr/>
                    <a:lstStyle/>
                    <a:p>
                      <a:r>
                        <a:rPr lang="zh-CN" altLang="en-US" sz="1800" b="0" i="0" u="none" strike="noStrike" kern="1200" baseline="0" dirty="0">
                          <a:solidFill>
                            <a:schemeClr val="dk1"/>
                          </a:solidFill>
                          <a:latin typeface="楷体" panose="02010609060101010101" pitchFamily="49" charset="-122"/>
                          <a:ea typeface="楷体" panose="02010609060101010101" pitchFamily="49" charset="-122"/>
                          <a:cs typeface="+mn-cs"/>
                        </a:rPr>
                        <a:t>原告在被行政处罚两日后成功向邹平县工商行政管理局申请了加油站企业名称预留名</a:t>
                      </a:r>
                      <a:endParaRPr lang="zh-CN" altLang="en-US"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10001"/>
                  </a:ext>
                </a:extLst>
              </a:tr>
              <a:tr h="1005840">
                <a:tc>
                  <a:txBody>
                    <a:bodyPr/>
                    <a:lstStyle/>
                    <a:p>
                      <a:r>
                        <a:rPr lang="zh-CN" altLang="en-US" dirty="0">
                          <a:latin typeface="楷体" panose="02010609060101010101" pitchFamily="49" charset="-122"/>
                          <a:ea typeface="楷体" panose="02010609060101010101" pitchFamily="49" charset="-122"/>
                        </a:rPr>
                        <a:t>魏桥镇政府收取了原告的土地审批费、占地费和规服费</a:t>
                      </a:r>
                    </a:p>
                  </a:txBody>
                  <a:tcPr>
                    <a:lnL w="12700" cap="flat" cmpd="sng" algn="ctr">
                      <a:solidFill>
                        <a:schemeClr val="tx1"/>
                      </a:solidFill>
                      <a:prstDash val="solid"/>
                      <a:round/>
                      <a:headEnd type="none" w="med" len="med"/>
                      <a:tailEnd type="none" w="med" len="med"/>
                    </a:lnL>
                  </a:tcPr>
                </a:tc>
                <a:tc>
                  <a:txBody>
                    <a:bodyPr/>
                    <a:lstStyle/>
                    <a:p>
                      <a:r>
                        <a:rPr lang="zh-CN" altLang="en-US" sz="1800" b="0" i="0" u="none" strike="noStrike" kern="1200" baseline="0" dirty="0">
                          <a:solidFill>
                            <a:schemeClr val="dk1"/>
                          </a:solidFill>
                          <a:latin typeface="楷体" panose="02010609060101010101" pitchFamily="49" charset="-122"/>
                          <a:ea typeface="楷体" panose="02010609060101010101" pitchFamily="49" charset="-122"/>
                          <a:cs typeface="+mn-cs"/>
                        </a:rPr>
                        <a:t>魏桥镇政府并不是收取土地审批费、占地费和规服费的合格主体（县政府才是）。但镇政府收费行为使当事人产生了能够获得审批的预期</a:t>
                      </a:r>
                      <a:endParaRPr lang="zh-CN" altLang="en-US" dirty="0">
                        <a:latin typeface="楷体" panose="02010609060101010101" pitchFamily="49" charset="-122"/>
                        <a:ea typeface="楷体" panose="02010609060101010101" pitchFamily="49" charset="-122"/>
                      </a:endParaRPr>
                    </a:p>
                  </a:txBody>
                  <a:tcPr/>
                </a:tc>
                <a:tc>
                  <a:txBody>
                    <a:bodyPr/>
                    <a:lstStyle/>
                    <a:p>
                      <a:r>
                        <a:rPr lang="zh-CN" altLang="en-US" dirty="0">
                          <a:latin typeface="楷体" panose="02010609060101010101" pitchFamily="49" charset="-122"/>
                          <a:ea typeface="楷体" panose="02010609060101010101" pitchFamily="49" charset="-122"/>
                        </a:rPr>
                        <a:t>原告在缴纳费用后开工</a:t>
                      </a:r>
                    </a:p>
                  </a:txBody>
                  <a:tcPr/>
                </a:tc>
                <a:extLst>
                  <a:ext uri="{0D108BD9-81ED-4DB2-BD59-A6C34878D82A}">
                    <a16:rowId xmlns:a16="http://schemas.microsoft.com/office/drawing/2014/main" val="10002"/>
                  </a:ext>
                </a:extLst>
              </a:tr>
              <a:tr h="1005840">
                <a:tc>
                  <a:txBody>
                    <a:bodyPr/>
                    <a:lstStyle/>
                    <a:p>
                      <a:r>
                        <a:rPr lang="zh-CN" altLang="en-US" dirty="0">
                          <a:latin typeface="楷体" panose="02010609060101010101" pitchFamily="49" charset="-122"/>
                          <a:ea typeface="楷体" panose="02010609060101010101" pitchFamily="49" charset="-122"/>
                        </a:rPr>
                        <a:t>邹平县建设局在明知</a:t>
                      </a:r>
                    </a:p>
                    <a:p>
                      <a:r>
                        <a:rPr lang="zh-CN" altLang="en-US" dirty="0">
                          <a:latin typeface="楷体" panose="02010609060101010101" pitchFamily="49" charset="-122"/>
                          <a:ea typeface="楷体" panose="02010609060101010101" pitchFamily="49" charset="-122"/>
                        </a:rPr>
                        <a:t>原告的加油站无法取得省经贸委的审批文件后，却依旧为其办理了规划许可证</a:t>
                      </a:r>
                    </a:p>
                  </a:txBody>
                  <a:tcPr>
                    <a:lnL w="12700" cap="flat" cmpd="sng" algn="ctr">
                      <a:solidFill>
                        <a:schemeClr val="tx1"/>
                      </a:solidFill>
                      <a:prstDash val="solid"/>
                      <a:round/>
                      <a:headEnd type="none" w="med" len="med"/>
                      <a:tailEnd type="none" w="med" len="med"/>
                    </a:lnL>
                  </a:tcPr>
                </a:tc>
                <a:tc>
                  <a:txBody>
                    <a:bodyPr/>
                    <a:lstStyle/>
                    <a:p>
                      <a:r>
                        <a:rPr lang="zh-CN" altLang="en-US" dirty="0">
                          <a:latin typeface="楷体" panose="02010609060101010101" pitchFamily="49" charset="-122"/>
                          <a:ea typeface="楷体" panose="02010609060101010101" pitchFamily="49" charset="-122"/>
                        </a:rPr>
                        <a:t>之前</a:t>
                      </a:r>
                      <a:r>
                        <a:rPr lang="zh-CN" altLang="en-US" sz="1800" b="0" i="0" u="none" strike="noStrike" kern="1200" baseline="0" dirty="0">
                          <a:solidFill>
                            <a:schemeClr val="dk1"/>
                          </a:solidFill>
                          <a:latin typeface="楷体" panose="02010609060101010101" pitchFamily="49" charset="-122"/>
                          <a:ea typeface="楷体" panose="02010609060101010101" pitchFamily="49" charset="-122"/>
                          <a:cs typeface="+mn-cs"/>
                        </a:rPr>
                        <a:t>邹平县整顿和规范市场经济秩序领导小组办公室已明确不予办理</a:t>
                      </a:r>
                      <a:endParaRPr lang="zh-CN" altLang="en-US" dirty="0">
                        <a:latin typeface="楷体" panose="02010609060101010101" pitchFamily="49" charset="-122"/>
                        <a:ea typeface="楷体" panose="02010609060101010101" pitchFamily="49" charset="-122"/>
                      </a:endParaRPr>
                    </a:p>
                  </a:txBody>
                  <a:tcPr/>
                </a:tc>
                <a:tc>
                  <a:txBody>
                    <a:bodyPr/>
                    <a:lstStyle/>
                    <a:p>
                      <a:r>
                        <a:rPr lang="zh-CN" altLang="en-US" sz="1800" b="0" i="0" u="none" strike="noStrike" kern="1200" baseline="0" dirty="0">
                          <a:solidFill>
                            <a:schemeClr val="dk1"/>
                          </a:solidFill>
                          <a:latin typeface="楷体" panose="02010609060101010101" pitchFamily="49" charset="-122"/>
                          <a:ea typeface="楷体" panose="02010609060101010101" pitchFamily="49" charset="-122"/>
                          <a:cs typeface="+mn-cs"/>
                        </a:rPr>
                        <a:t>原告在获得选址意见书与规划许可证时并未竣工，该行为强化了原告对政府能够通过审批的预期，因而原告并未停止施工从而扩大了损失</a:t>
                      </a:r>
                      <a:endParaRPr lang="zh-CN" altLang="en-US"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10003"/>
                  </a:ext>
                </a:extLst>
              </a:tr>
            </a:tbl>
          </a:graphicData>
        </a:graphic>
      </p:graphicFrame>
      <p:sp>
        <p:nvSpPr>
          <p:cNvPr id="5" name="灯片编号占位符 4"/>
          <p:cNvSpPr>
            <a:spLocks noGrp="1"/>
          </p:cNvSpPr>
          <p:nvPr>
            <p:ph type="sldNum" sz="quarter" idx="12"/>
          </p:nvPr>
        </p:nvSpPr>
        <p:spPr/>
        <p:txBody>
          <a:bodyPr/>
          <a:lstStyle/>
          <a:p>
            <a:fld id="{2A75A3B7-0065-46E2-B890-B7B1925DDBBF}" type="slidenum">
              <a:rPr lang="en-US" smtClean="0"/>
              <a:t>38</a:t>
            </a:fld>
            <a:endParaRPr lang="en-US"/>
          </a:p>
        </p:txBody>
      </p:sp>
      <p:sp>
        <p:nvSpPr>
          <p:cNvPr id="6" name="日期占位符 5"/>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5970" y="2492896"/>
            <a:ext cx="7810486" cy="3530600"/>
          </a:xfrm>
        </p:spPr>
        <p:txBody>
          <a:bodyPr>
            <a:normAutofit/>
          </a:bodyPr>
          <a:lstStyle/>
          <a:p>
            <a:pPr marL="0" indent="0">
              <a:buNone/>
            </a:pPr>
            <a:r>
              <a:rPr lang="zh-CN" altLang="en-US" sz="2400" b="1" dirty="0">
                <a:latin typeface="楷体" panose="02010609060101010101" pitchFamily="49" charset="-122"/>
                <a:ea typeface="楷体" panose="02010609060101010101" pitchFamily="49" charset="-122"/>
              </a:rPr>
              <a:t>   理论中不适用信赖保护的情形与适用信赖保护的情形在现实中发生了交织，最高人民法院行政指导案例裁判要旨认为：</a:t>
            </a:r>
            <a:endParaRPr lang="en-US" altLang="zh-CN" sz="2400" b="1" dirty="0">
              <a:latin typeface="楷体" panose="02010609060101010101" pitchFamily="49" charset="-122"/>
              <a:ea typeface="楷体" panose="02010609060101010101" pitchFamily="49" charset="-122"/>
            </a:endParaRPr>
          </a:p>
          <a:p>
            <a:pPr marL="0" indent="0">
              <a:buNone/>
            </a:pP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行政机关违法实施行政许可，造成相对人基于此行为进行行动，且</a:t>
            </a:r>
            <a:r>
              <a:rPr lang="zh-CN" altLang="en-US" sz="2400" b="1" dirty="0">
                <a:solidFill>
                  <a:srgbClr val="FF0000"/>
                </a:solidFill>
                <a:latin typeface="楷体" panose="02010609060101010101" pitchFamily="49" charset="-122"/>
                <a:ea typeface="楷体" panose="02010609060101010101" pitchFamily="49" charset="-122"/>
              </a:rPr>
              <a:t>该信赖是正当的</a:t>
            </a:r>
            <a:r>
              <a:rPr lang="zh-CN" altLang="en-US" sz="2400" b="1" dirty="0">
                <a:latin typeface="楷体" panose="02010609060101010101" pitchFamily="49" charset="-122"/>
                <a:ea typeface="楷体" panose="02010609060101010101" pitchFamily="49" charset="-122"/>
              </a:rPr>
              <a:t>，如果该行政许可的撤销给相对人造成实际损失，那么行政机关应当</a:t>
            </a:r>
            <a:r>
              <a:rPr lang="zh-CN" altLang="en-US" sz="2400" b="1" dirty="0">
                <a:solidFill>
                  <a:srgbClr val="FF0000"/>
                </a:solidFill>
                <a:latin typeface="楷体" panose="02010609060101010101" pitchFamily="49" charset="-122"/>
                <a:ea typeface="楷体" panose="02010609060101010101" pitchFamily="49" charset="-122"/>
              </a:rPr>
              <a:t>予以赔偿</a:t>
            </a:r>
            <a:r>
              <a:rPr lang="zh-CN" altLang="en-US" sz="2400" b="1" dirty="0">
                <a:latin typeface="楷体" panose="02010609060101010101" pitchFamily="49" charset="-122"/>
                <a:ea typeface="楷体" panose="02010609060101010101" pitchFamily="49" charset="-122"/>
              </a:rPr>
              <a:t>。如果损失的造成与</a:t>
            </a:r>
            <a:r>
              <a:rPr lang="zh-CN" altLang="en-US" sz="2400" b="1" dirty="0">
                <a:solidFill>
                  <a:srgbClr val="FF0000"/>
                </a:solidFill>
                <a:latin typeface="楷体" panose="02010609060101010101" pitchFamily="49" charset="-122"/>
                <a:ea typeface="楷体" panose="02010609060101010101" pitchFamily="49" charset="-122"/>
              </a:rPr>
              <a:t>行为人自身的过错和政府的行为均有关</a:t>
            </a:r>
            <a:r>
              <a:rPr lang="zh-CN" altLang="en-US" sz="2400" b="1" dirty="0">
                <a:latin typeface="楷体" panose="02010609060101010101" pitchFamily="49" charset="-122"/>
                <a:ea typeface="楷体" panose="02010609060101010101" pitchFamily="49" charset="-122"/>
              </a:rPr>
              <a:t>，应当分析行为与损失之间的</a:t>
            </a:r>
            <a:r>
              <a:rPr lang="zh-CN" altLang="en-US" sz="2400" b="1" dirty="0">
                <a:solidFill>
                  <a:srgbClr val="FF0000"/>
                </a:solidFill>
                <a:latin typeface="楷体" panose="02010609060101010101" pitchFamily="49" charset="-122"/>
                <a:ea typeface="楷体" panose="02010609060101010101" pitchFamily="49" charset="-122"/>
              </a:rPr>
              <a:t>因果关系</a:t>
            </a:r>
            <a:r>
              <a:rPr lang="zh-CN" altLang="en-US" sz="2400" b="1" dirty="0">
                <a:latin typeface="楷体" panose="02010609060101010101" pitchFamily="49" charset="-122"/>
                <a:ea typeface="楷体" panose="02010609060101010101" pitchFamily="49" charset="-122"/>
              </a:rPr>
              <a:t>，合理确定行政机关和个人赔偿责任的分担。</a:t>
            </a:r>
            <a:endParaRPr lang="zh-CN" altLang="zh-CN" sz="2400" b="1" dirty="0">
              <a:latin typeface="楷体" panose="02010609060101010101" pitchFamily="49" charset="-122"/>
              <a:ea typeface="楷体" panose="02010609060101010101" pitchFamily="49" charset="-122"/>
            </a:endParaRPr>
          </a:p>
          <a:p>
            <a:endParaRPr lang="zh-CN" altLang="en-US" sz="2400" dirty="0"/>
          </a:p>
        </p:txBody>
      </p:sp>
      <p:sp>
        <p:nvSpPr>
          <p:cNvPr id="4" name="标题 1"/>
          <p:cNvSpPr>
            <a:spLocks noGrp="1"/>
          </p:cNvSpPr>
          <p:nvPr>
            <p:ph type="title"/>
          </p:nvPr>
        </p:nvSpPr>
        <p:spPr>
          <a:xfrm>
            <a:off x="865970" y="927098"/>
            <a:ext cx="6343672" cy="709865"/>
          </a:xfrm>
        </p:spPr>
        <p:txBody>
          <a:bodyPr/>
          <a:lstStyle/>
          <a:p>
            <a:r>
              <a:rPr lang="zh-CN" altLang="en-US" sz="2800" b="1" dirty="0">
                <a:latin typeface="楷体" panose="02010609060101010101" pitchFamily="49" charset="-122"/>
                <a:ea typeface="楷体" panose="02010609060101010101" pitchFamily="49" charset="-122"/>
              </a:rPr>
              <a:t>案例：混合过错下的信赖保护原则适用</a:t>
            </a:r>
            <a:endParaRPr lang="en-US" altLang="zh-CN" sz="2800" b="1" dirty="0">
              <a:latin typeface="楷体" panose="02010609060101010101" pitchFamily="49" charset="-122"/>
              <a:ea typeface="楷体" panose="02010609060101010101" pitchFamily="49" charset="-122"/>
            </a:endParaRPr>
          </a:p>
        </p:txBody>
      </p:sp>
      <p:sp>
        <p:nvSpPr>
          <p:cNvPr id="2" name="灯片编号占位符 1"/>
          <p:cNvSpPr>
            <a:spLocks noGrp="1"/>
          </p:cNvSpPr>
          <p:nvPr>
            <p:ph type="sldNum" sz="quarter" idx="12"/>
          </p:nvPr>
        </p:nvSpPr>
        <p:spPr/>
        <p:txBody>
          <a:bodyPr/>
          <a:lstStyle/>
          <a:p>
            <a:fld id="{2A75A3B7-0065-46E2-B890-B7B1925DDBBF}" type="slidenum">
              <a:rPr lang="en-US" smtClean="0"/>
              <a:t>39</a:t>
            </a:fld>
            <a:endParaRPr lang="en-US"/>
          </a:p>
        </p:txBody>
      </p:sp>
      <p:sp>
        <p:nvSpPr>
          <p:cNvPr id="5" name="日期占位符 4"/>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楷体" panose="02010609060101010101" pitchFamily="49" charset="-122"/>
                <a:ea typeface="楷体" panose="02010609060101010101" pitchFamily="49" charset="-122"/>
              </a:rPr>
              <a:t>二、依法行政原则</a:t>
            </a:r>
          </a:p>
        </p:txBody>
      </p:sp>
      <p:sp>
        <p:nvSpPr>
          <p:cNvPr id="3" name="内容占位符 2"/>
          <p:cNvSpPr>
            <a:spLocks noGrp="1"/>
          </p:cNvSpPr>
          <p:nvPr>
            <p:ph idx="1"/>
          </p:nvPr>
        </p:nvSpPr>
        <p:spPr>
          <a:xfrm>
            <a:off x="882911" y="2259982"/>
            <a:ext cx="6804614" cy="3670920"/>
          </a:xfrm>
        </p:spPr>
        <p:txBody>
          <a:bodyPr>
            <a:noAutofit/>
          </a:bodyPr>
          <a:lstStyle/>
          <a:p>
            <a:r>
              <a:rPr lang="zh-CN" altLang="en-US" sz="2000" b="1" dirty="0">
                <a:solidFill>
                  <a:schemeClr val="tx1"/>
                </a:solidFill>
                <a:latin typeface="楷体" panose="02010609060101010101" pitchFamily="49" charset="-122"/>
                <a:ea typeface="楷体" panose="02010609060101010101" pitchFamily="49" charset="-122"/>
              </a:rPr>
              <a:t>含义：</a:t>
            </a:r>
            <a:r>
              <a:rPr lang="zh-CN" altLang="en-US" sz="2000" dirty="0">
                <a:solidFill>
                  <a:schemeClr val="tx1"/>
                </a:solidFill>
                <a:latin typeface="楷体" panose="02010609060101010101" pitchFamily="49" charset="-122"/>
                <a:ea typeface="楷体" panose="02010609060101010101" pitchFamily="49" charset="-122"/>
              </a:rPr>
              <a:t>行政职权的取得和行使要符合法律规定，违反法律规定的行为应承担法律责任</a:t>
            </a:r>
          </a:p>
          <a:p>
            <a:endParaRPr lang="en-US" altLang="zh-CN" sz="2000" b="1" dirty="0">
              <a:solidFill>
                <a:schemeClr val="tx1"/>
              </a:solidFill>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fld id="{2A75A3B7-0065-46E2-B890-B7B1925DDBBF}" type="slidenum">
              <a:rPr lang="en-US" smtClean="0"/>
              <a:t>4</a:t>
            </a:fld>
            <a:endParaRPr lang="en-US"/>
          </a:p>
        </p:txBody>
      </p:sp>
      <p:sp>
        <p:nvSpPr>
          <p:cNvPr id="5" name="日期占位符 4"/>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683568" y="2492896"/>
            <a:ext cx="7596050" cy="3532088"/>
          </a:xfrm>
        </p:spPr>
        <p:txBody>
          <a:bodyPr>
            <a:normAutofit/>
          </a:bodyPr>
          <a:lstStyle/>
          <a:p>
            <a:r>
              <a:rPr lang="zh-CN" altLang="en-US" dirty="0">
                <a:latin typeface="楷体" panose="02010609060101010101" pitchFamily="49" charset="-122"/>
                <a:ea typeface="楷体" panose="02010609060101010101" pitchFamily="49" charset="-122"/>
              </a:rPr>
              <a:t>其他案例</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hlinkClick r:id="rId2" action="ppaction://hlinkfile"/>
              </a:rPr>
              <a:t>郴州饭垄堆矿业有限公司诉国土资源部案</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文献拓展</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展鹏贺：</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hlinkClick r:id="rId3" action="ppaction://hlinkfile"/>
              </a:rPr>
              <a:t>德国公法上信赖保护规范基础的变迁</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法学评论</a:t>
            </a:r>
            <a:r>
              <a:rPr lang="en-US" altLang="zh-CN" dirty="0">
                <a:latin typeface="楷体" panose="02010609060101010101" pitchFamily="49" charset="-122"/>
                <a:ea typeface="楷体" panose="02010609060101010101" pitchFamily="49" charset="-122"/>
              </a:rPr>
              <a:t>》2018</a:t>
            </a:r>
            <a:r>
              <a:rPr lang="zh-CN" altLang="en-US" dirty="0">
                <a:latin typeface="楷体" panose="02010609060101010101" pitchFamily="49" charset="-122"/>
                <a:ea typeface="楷体" panose="02010609060101010101" pitchFamily="49" charset="-122"/>
              </a:rPr>
              <a:t>年第</a:t>
            </a:r>
            <a:r>
              <a:rPr lang="en-US" altLang="zh-CN" dirty="0">
                <a:latin typeface="楷体" panose="02010609060101010101" pitchFamily="49" charset="-122"/>
                <a:ea typeface="楷体" panose="02010609060101010101" pitchFamily="49" charset="-122"/>
              </a:rPr>
              <a:t>3</a:t>
            </a:r>
            <a:r>
              <a:rPr lang="zh-CN" altLang="en-US" dirty="0">
                <a:latin typeface="楷体" panose="02010609060101010101" pitchFamily="49" charset="-122"/>
                <a:ea typeface="楷体" panose="02010609060101010101" pitchFamily="49" charset="-122"/>
              </a:rPr>
              <a:t>期。陈星儒：</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hlinkClick r:id="rId4" action="ppaction://hlinkfile"/>
              </a:rPr>
              <a:t>信赖保护原则的司法适用研究</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评郴州饭垄堆矿业有限公司诉国土资源部案</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法律适用</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司法案例</a:t>
            </a:r>
            <a:r>
              <a:rPr lang="en-US" altLang="zh-CN" dirty="0">
                <a:latin typeface="楷体" panose="02010609060101010101" pitchFamily="49" charset="-122"/>
                <a:ea typeface="楷体" panose="02010609060101010101" pitchFamily="49" charset="-122"/>
              </a:rPr>
              <a:t>》2018</a:t>
            </a:r>
            <a:r>
              <a:rPr lang="zh-CN" altLang="en-US" dirty="0">
                <a:latin typeface="楷体" panose="02010609060101010101" pitchFamily="49" charset="-122"/>
                <a:ea typeface="楷体" panose="02010609060101010101" pitchFamily="49" charset="-122"/>
              </a:rPr>
              <a:t>年第</a:t>
            </a:r>
            <a:r>
              <a:rPr lang="en-US" altLang="zh-CN" dirty="0">
                <a:latin typeface="楷体" panose="02010609060101010101" pitchFamily="49" charset="-122"/>
                <a:ea typeface="楷体" panose="02010609060101010101" pitchFamily="49" charset="-122"/>
              </a:rPr>
              <a:t>14</a:t>
            </a:r>
            <a:r>
              <a:rPr lang="zh-CN" altLang="en-US" dirty="0">
                <a:latin typeface="楷体" panose="02010609060101010101" pitchFamily="49" charset="-122"/>
                <a:ea typeface="楷体" panose="02010609060101010101" pitchFamily="49" charset="-122"/>
              </a:rPr>
              <a:t>期。</a:t>
            </a:r>
            <a:endParaRPr lang="en-US" altLang="zh-CN" dirty="0">
              <a:latin typeface="楷体" panose="02010609060101010101" pitchFamily="49" charset="-122"/>
              <a:ea typeface="楷体" panose="02010609060101010101" pitchFamily="49" charset="-122"/>
            </a:endParaRPr>
          </a:p>
          <a:p>
            <a:endParaRPr lang="en-US" altLang="zh-CN" b="1" dirty="0">
              <a:latin typeface="楷体" panose="02010609060101010101" pitchFamily="49" charset="-122"/>
              <a:ea typeface="楷体" panose="02010609060101010101" pitchFamily="49" charset="-122"/>
            </a:endParaRPr>
          </a:p>
          <a:p>
            <a:endParaRPr lang="zh-CN" altLang="en-US" dirty="0"/>
          </a:p>
        </p:txBody>
      </p:sp>
      <p:sp>
        <p:nvSpPr>
          <p:cNvPr id="4" name="灯片编号占位符 3"/>
          <p:cNvSpPr>
            <a:spLocks noGrp="1"/>
          </p:cNvSpPr>
          <p:nvPr>
            <p:ph type="sldNum" sz="quarter" idx="12"/>
          </p:nvPr>
        </p:nvSpPr>
        <p:spPr/>
        <p:txBody>
          <a:bodyPr/>
          <a:lstStyle/>
          <a:p>
            <a:fld id="{2A75A3B7-0065-46E2-B890-B7B1925DDBBF}" type="slidenum">
              <a:rPr lang="en-US" smtClean="0"/>
              <a:t>40</a:t>
            </a:fld>
            <a:endParaRPr lang="en-US"/>
          </a:p>
        </p:txBody>
      </p:sp>
      <p:sp>
        <p:nvSpPr>
          <p:cNvPr id="5" name="日期占位符 4"/>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2348880"/>
            <a:ext cx="8208912" cy="4392488"/>
          </a:xfrm>
        </p:spPr>
        <p:txBody>
          <a:bodyPr>
            <a:normAutofit/>
          </a:bodyPr>
          <a:lstStyle/>
          <a:p>
            <a:r>
              <a:rPr lang="en-US" altLang="zh-CN" sz="2000" b="1" dirty="0">
                <a:latin typeface="楷体" panose="02010609060101010101" pitchFamily="49" charset="-122"/>
                <a:ea typeface="楷体" panose="02010609060101010101" pitchFamily="49" charset="-122"/>
              </a:rPr>
              <a:t>4</a:t>
            </a:r>
            <a:r>
              <a:rPr lang="zh-CN" altLang="en-US" sz="2000" b="1" dirty="0">
                <a:latin typeface="楷体" panose="02010609060101010101" pitchFamily="49" charset="-122"/>
                <a:ea typeface="楷体" panose="02010609060101010101" pitchFamily="49" charset="-122"/>
              </a:rPr>
              <a:t>、平等对待原则（了解）</a:t>
            </a:r>
            <a:endParaRPr lang="en-US" altLang="zh-CN" sz="2000" b="1" dirty="0">
              <a:latin typeface="楷体" panose="02010609060101010101" pitchFamily="49" charset="-122"/>
              <a:ea typeface="楷体" panose="02010609060101010101" pitchFamily="49" charset="-122"/>
            </a:endParaRPr>
          </a:p>
          <a:p>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1</a:t>
            </a:r>
            <a:r>
              <a:rPr lang="zh-CN" altLang="en-US" sz="2000" b="1" dirty="0">
                <a:latin typeface="楷体" panose="02010609060101010101" pitchFamily="49" charset="-122"/>
                <a:ea typeface="楷体" panose="02010609060101010101" pitchFamily="49" charset="-122"/>
              </a:rPr>
              <a:t>）基本含义</a:t>
            </a:r>
            <a:endParaRPr lang="en-US" altLang="zh-CN" sz="2000" b="1" dirty="0">
              <a:latin typeface="楷体" panose="02010609060101010101" pitchFamily="49" charset="-122"/>
              <a:ea typeface="楷体" panose="02010609060101010101" pitchFamily="49" charset="-122"/>
            </a:endParaRPr>
          </a:p>
          <a:p>
            <a:pPr lvl="0"/>
            <a:r>
              <a:rPr lang="zh-CN" altLang="zh-CN" sz="2000" dirty="0">
                <a:latin typeface="楷体" panose="02010609060101010101" pitchFamily="49" charset="-122"/>
                <a:ea typeface="楷体" panose="02010609060101010101" pitchFamily="49" charset="-122"/>
              </a:rPr>
              <a:t>平等对待原则是指同等情况同等对待，不同情况不同对待。它首先要求立法机关在制定法律时必须保证同等情况同等对待，只有在具有合理依据、能够得到客观证成时才可以作出区别对待。对于解释、适用和执行法律的主体来说，即使其根据法律拥有一定的裁量空间，也不能作出恣意的决定，必须保证法律的统一适用，在作出差别对待时应当具有合理的依据。</a:t>
            </a:r>
          </a:p>
          <a:p>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2</a:t>
            </a:r>
            <a:r>
              <a:rPr lang="zh-CN" altLang="en-US" sz="2000" b="1" dirty="0">
                <a:latin typeface="楷体" panose="02010609060101010101" pitchFamily="49" charset="-122"/>
                <a:ea typeface="楷体" panose="02010609060101010101" pitchFamily="49" charset="-122"/>
              </a:rPr>
              <a:t>）具体要求</a:t>
            </a:r>
            <a:endParaRPr lang="en-US" altLang="zh-CN" sz="2000" b="1"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禁止恣意</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arbitrary</a:t>
            </a:r>
            <a:r>
              <a:rPr lang="zh-CN" altLang="en-US" sz="2000" dirty="0">
                <a:latin typeface="楷体" panose="02010609060101010101" pitchFamily="49" charset="-122"/>
                <a:ea typeface="楷体" panose="02010609060101010101" pitchFamily="49" charset="-122"/>
              </a:rPr>
              <a:t>）和反复无常</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行政自我拘束</a:t>
            </a:r>
            <a:endParaRPr lang="en-US" altLang="zh-CN" sz="2000" dirty="0">
              <a:latin typeface="楷体" panose="02010609060101010101" pitchFamily="49" charset="-122"/>
              <a:ea typeface="楷体" panose="02010609060101010101" pitchFamily="49" charset="-122"/>
            </a:endParaRPr>
          </a:p>
          <a:p>
            <a:endParaRPr lang="en-US" altLang="zh-CN" sz="20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fld id="{2A75A3B7-0065-46E2-B890-B7B1925DDBBF}" type="slidenum">
              <a:rPr lang="en-US" smtClean="0"/>
              <a:t>41</a:t>
            </a:fld>
            <a:endParaRPr lang="en-US"/>
          </a:p>
        </p:txBody>
      </p:sp>
      <p:sp>
        <p:nvSpPr>
          <p:cNvPr id="5" name="标题 4"/>
          <p:cNvSpPr>
            <a:spLocks noGrp="1"/>
          </p:cNvSpPr>
          <p:nvPr>
            <p:ph type="title"/>
          </p:nvPr>
        </p:nvSpPr>
        <p:spPr/>
        <p:txBody>
          <a:bodyPr/>
          <a:lstStyle/>
          <a:p>
            <a:endParaRPr lang="zh-CN" altLang="en-US"/>
          </a:p>
        </p:txBody>
      </p:sp>
      <p:sp>
        <p:nvSpPr>
          <p:cNvPr id="2" name="日期占位符 1"/>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23528" y="1844824"/>
            <a:ext cx="8352928" cy="3526904"/>
          </a:xfrm>
        </p:spPr>
        <p:txBody>
          <a:bodyPr>
            <a:noAutofit/>
          </a:bodyPr>
          <a:lstStyle/>
          <a:p>
            <a:r>
              <a:rPr lang="en-US" altLang="zh-CN" sz="2400" b="1" dirty="0">
                <a:latin typeface="楷体" panose="02010609060101010101" pitchFamily="49" charset="-122"/>
                <a:ea typeface="楷体" panose="02010609060101010101" pitchFamily="49" charset="-122"/>
              </a:rPr>
              <a:t>5</a:t>
            </a:r>
            <a:r>
              <a:rPr lang="zh-CN" altLang="zh-CN" sz="2400" b="1" dirty="0">
                <a:latin typeface="楷体" panose="02010609060101010101" pitchFamily="49" charset="-122"/>
                <a:ea typeface="楷体" panose="02010609060101010101" pitchFamily="49" charset="-122"/>
              </a:rPr>
              <a:t>、效益原则</a:t>
            </a:r>
            <a:r>
              <a:rPr lang="zh-CN" altLang="en-US" sz="2400" b="1" dirty="0">
                <a:latin typeface="楷体" panose="02010609060101010101" pitchFamily="49" charset="-122"/>
                <a:ea typeface="楷体" panose="02010609060101010101" pitchFamily="49" charset="-122"/>
              </a:rPr>
              <a:t>（了解）</a:t>
            </a:r>
            <a:endParaRPr lang="zh-CN" altLang="zh-CN" sz="2400"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zh-CN" altLang="zh-CN" sz="2400" dirty="0">
                <a:latin typeface="楷体" panose="02010609060101010101" pitchFamily="49" charset="-122"/>
                <a:ea typeface="楷体" panose="02010609060101010101" pitchFamily="49" charset="-122"/>
              </a:rPr>
              <a:t>）基本涵义</a:t>
            </a:r>
            <a:endParaRPr lang="en-US" altLang="zh-CN" sz="2400"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以最小的成本投入获得同样的效益产出，用同样的成本获得最大的效益产出（经济学上的概念）。</a:t>
            </a:r>
            <a:endParaRPr lang="en-US" altLang="zh-CN" sz="2400"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法院不能用这个原则很好地审查行政行为，否则司法就会过度地干预行政。但在行政系统内部非常强调执法的效率，是行政机关保证自己行为合理性的原则。</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2</a:t>
            </a:r>
            <a:r>
              <a:rPr lang="zh-CN" altLang="zh-CN" sz="2400" dirty="0">
                <a:latin typeface="楷体" panose="02010609060101010101" pitchFamily="49" charset="-122"/>
                <a:ea typeface="楷体" panose="02010609060101010101" pitchFamily="49" charset="-122"/>
              </a:rPr>
              <a:t>）具体要求</a:t>
            </a:r>
          </a:p>
          <a:p>
            <a:pPr lvl="0"/>
            <a:r>
              <a:rPr lang="zh-CN" altLang="zh-CN" sz="2400" dirty="0">
                <a:latin typeface="楷体" panose="02010609060101010101" pitchFamily="49" charset="-122"/>
                <a:ea typeface="楷体" panose="02010609060101010101" pitchFamily="49" charset="-122"/>
              </a:rPr>
              <a:t>行政权力适度化</a:t>
            </a:r>
            <a:r>
              <a:rPr lang="zh-CN" altLang="en-US"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权限配置合理化</a:t>
            </a:r>
            <a:r>
              <a:rPr lang="zh-CN" altLang="en-US"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行政组织精简化</a:t>
            </a:r>
            <a:r>
              <a:rPr lang="zh-CN" altLang="en-US"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行政过程制度化</a:t>
            </a:r>
            <a:r>
              <a:rPr lang="zh-CN" altLang="en-US"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行政手段多样化</a:t>
            </a:r>
            <a:r>
              <a:rPr lang="zh-CN" altLang="en-US"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行政环节时效化</a:t>
            </a:r>
            <a:r>
              <a:rPr lang="zh-CN" altLang="en-US"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行政决策效益化</a:t>
            </a:r>
            <a:endParaRPr lang="en-US" altLang="zh-CN" sz="2400" dirty="0">
              <a:latin typeface="楷体" panose="02010609060101010101" pitchFamily="49" charset="-122"/>
              <a:ea typeface="楷体" panose="02010609060101010101" pitchFamily="49" charset="-122"/>
            </a:endParaRPr>
          </a:p>
          <a:p>
            <a:endParaRPr lang="zh-CN" altLang="en-US" sz="2400" dirty="0"/>
          </a:p>
          <a:p>
            <a:pPr lvl="0"/>
            <a:endParaRPr lang="zh-CN" altLang="en-US" sz="24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fld id="{2A75A3B7-0065-46E2-B890-B7B1925DDBBF}" type="slidenum">
              <a:rPr lang="en-US" smtClean="0"/>
              <a:t>42</a:t>
            </a:fld>
            <a:endParaRPr lang="en-US"/>
          </a:p>
        </p:txBody>
      </p:sp>
      <p:sp>
        <p:nvSpPr>
          <p:cNvPr id="5" name="日期占位符 4"/>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楷体" panose="02010609060101010101" pitchFamily="49" charset="-122"/>
                <a:ea typeface="楷体" panose="02010609060101010101" pitchFamily="49" charset="-122"/>
              </a:rPr>
              <a:t>四、程序正当原则</a:t>
            </a:r>
          </a:p>
        </p:txBody>
      </p:sp>
      <p:sp>
        <p:nvSpPr>
          <p:cNvPr id="3" name="内容占位符 2"/>
          <p:cNvSpPr>
            <a:spLocks noGrp="1"/>
          </p:cNvSpPr>
          <p:nvPr>
            <p:ph idx="1"/>
          </p:nvPr>
        </p:nvSpPr>
        <p:spPr>
          <a:xfrm>
            <a:off x="215516" y="2192662"/>
            <a:ext cx="8712968" cy="4392488"/>
          </a:xfrm>
        </p:spPr>
        <p:txBody>
          <a:bodyPr>
            <a:normAutofit fontScale="92500" lnSpcReduction="20000"/>
          </a:bodyPr>
          <a:lstStyle/>
          <a:p>
            <a:r>
              <a:rPr lang="zh-CN" altLang="en-US" sz="2600" b="1" dirty="0">
                <a:latin typeface="楷体" panose="02010609060101010101" pitchFamily="49" charset="-122"/>
                <a:ea typeface="楷体" panose="02010609060101010101" pitchFamily="49" charset="-122"/>
              </a:rPr>
              <a:t>英国的自然正义理论（仅了解）</a:t>
            </a:r>
            <a:endParaRPr lang="en-US" altLang="zh-CN" sz="2600" b="1" dirty="0">
              <a:latin typeface="楷体" panose="02010609060101010101" pitchFamily="49" charset="-122"/>
              <a:ea typeface="楷体" panose="02010609060101010101" pitchFamily="49" charset="-122"/>
            </a:endParaRPr>
          </a:p>
          <a:p>
            <a:pPr lvl="0"/>
            <a:r>
              <a:rPr lang="zh-CN" altLang="zh-CN" sz="2200" b="1" dirty="0">
                <a:solidFill>
                  <a:srgbClr val="00B0F0"/>
                </a:solidFill>
                <a:latin typeface="楷体" panose="02010609060101010101" pitchFamily="49" charset="-122"/>
                <a:ea typeface="楷体" panose="02010609060101010101" pitchFamily="49" charset="-122"/>
              </a:rPr>
              <a:t>自然正义的第一个原则是 “谁也不能做自己案件的法官”</a:t>
            </a:r>
            <a:r>
              <a:rPr lang="zh-CN" altLang="zh-CN" dirty="0">
                <a:latin typeface="楷体" panose="02010609060101010101" pitchFamily="49" charset="-122"/>
                <a:ea typeface="楷体" panose="02010609060101010101" pitchFamily="49" charset="-122"/>
              </a:rPr>
              <a:t>（</a:t>
            </a:r>
            <a:r>
              <a:rPr lang="en-US" altLang="zh-CN" dirty="0" err="1">
                <a:latin typeface="楷体" panose="02010609060101010101" pitchFamily="49" charset="-122"/>
                <a:ea typeface="楷体" panose="02010609060101010101" pitchFamily="49" charset="-122"/>
              </a:rPr>
              <a:t>Nemo</a:t>
            </a:r>
            <a:r>
              <a:rPr lang="en-US" altLang="zh-CN" dirty="0">
                <a:latin typeface="楷体" panose="02010609060101010101" pitchFamily="49" charset="-122"/>
                <a:ea typeface="楷体" panose="02010609060101010101" pitchFamily="49" charset="-122"/>
              </a:rPr>
              <a:t> judge in re </a:t>
            </a:r>
            <a:r>
              <a:rPr lang="en-US" altLang="zh-CN" dirty="0" err="1">
                <a:latin typeface="楷体" panose="02010609060101010101" pitchFamily="49" charset="-122"/>
                <a:ea typeface="楷体" panose="02010609060101010101" pitchFamily="49" charset="-122"/>
              </a:rPr>
              <a:t>sua</a:t>
            </a:r>
            <a:r>
              <a:rPr lang="zh-CN" altLang="zh-CN" dirty="0">
                <a:latin typeface="楷体" panose="02010609060101010101" pitchFamily="49" charset="-122"/>
                <a:ea typeface="楷体" panose="02010609060101010101" pitchFamily="49" charset="-122"/>
              </a:rPr>
              <a:t>） “正义不仅要被伸张，而且要以看得见的方式被伸张。”（</a:t>
            </a:r>
            <a:r>
              <a:rPr lang="en-US" altLang="zh-CN" dirty="0">
                <a:latin typeface="楷体" panose="02010609060101010101" pitchFamily="49" charset="-122"/>
                <a:ea typeface="楷体" panose="02010609060101010101" pitchFamily="49" charset="-122"/>
              </a:rPr>
              <a:t>Justice may not only to be done, but seen to be done</a:t>
            </a:r>
            <a:r>
              <a:rPr lang="zh-CN" altLang="zh-CN"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丹宁勋爵认为“正义必须植根于信赖。当心地正直的人们转而认为法官有偏私时，信赖也便荡然无存了。”把“秉公办案必须为人所见”恢复为操作性原则，并且确立或许是重新确立更为严格的自然正义标准。</a:t>
            </a:r>
          </a:p>
          <a:p>
            <a:r>
              <a:rPr lang="zh-CN" altLang="zh-CN" sz="2200" b="1" dirty="0">
                <a:solidFill>
                  <a:srgbClr val="00B0F0"/>
                </a:solidFill>
                <a:latin typeface="楷体" panose="02010609060101010101" pitchFamily="49" charset="-122"/>
                <a:ea typeface="楷体" panose="02010609060101010101" pitchFamily="49" charset="-122"/>
              </a:rPr>
              <a:t>自然公正原则的第二个原则就是公正审讯的权利</a:t>
            </a:r>
            <a:r>
              <a:rPr lang="zh-CN" altLang="en-US" sz="2200" b="1" dirty="0">
                <a:solidFill>
                  <a:srgbClr val="00B0F0"/>
                </a:solidFill>
                <a:latin typeface="楷体" panose="02010609060101010101" pitchFamily="49" charset="-122"/>
                <a:ea typeface="楷体" panose="02010609060101010101" pitchFamily="49" charset="-122"/>
              </a:rPr>
              <a:t>，即作出不利决定前听取意见、陈述、申辩</a:t>
            </a:r>
            <a:r>
              <a:rPr lang="zh-CN" altLang="zh-CN" dirty="0">
                <a:latin typeface="楷体" panose="02010609060101010101" pitchFamily="49" charset="-122"/>
                <a:ea typeface="楷体" panose="02010609060101010101" pitchFamily="49" charset="-122"/>
              </a:rPr>
              <a:t>。韦德指出“对公正程序而言，听取两面意见是根本。即：听取另一方之词，这是自然正义诸原则中更为深远的原则，因为它凡事可以涵盖公正程序或正当程序的每个问题。它的含义可以详细发挥，因为公平的听证必定是无偏见的听证。” “这里，公平审讯权被法院用作建立一种类似于美国宪法下的‘正当法律程序’的公平行政程序法典的基础。……法院赖以建立其管辖权的假设是，给每个受害者公平审讯的义务既是良好法律程序的准则，同样也是良好行政的准则。即便命令或决定在实质上是无可挑剔的，法院起码可控制基本的程序，要求公平地考虑案件双方意见。没有什么比这更能有益于良好行政了。”而王名扬教授认为这一原则主要包括以下三项内容：（</a:t>
            </a:r>
            <a:r>
              <a:rPr lang="en-US" altLang="zh-CN" dirty="0">
                <a:latin typeface="楷体" panose="02010609060101010101" pitchFamily="49" charset="-122"/>
                <a:ea typeface="楷体" panose="02010609060101010101" pitchFamily="49" charset="-122"/>
              </a:rPr>
              <a:t>1</a:t>
            </a:r>
            <a:r>
              <a:rPr lang="zh-CN" altLang="zh-CN" dirty="0">
                <a:latin typeface="楷体" panose="02010609060101010101" pitchFamily="49" charset="-122"/>
                <a:ea typeface="楷体" panose="02010609060101010101" pitchFamily="49" charset="-122"/>
              </a:rPr>
              <a:t>）公民有在合理时间以前得到通知的权利（</a:t>
            </a:r>
            <a:r>
              <a:rPr lang="en-US" altLang="zh-CN" dirty="0">
                <a:latin typeface="楷体" panose="02010609060101010101" pitchFamily="49" charset="-122"/>
                <a:ea typeface="楷体" panose="02010609060101010101" pitchFamily="49" charset="-122"/>
              </a:rPr>
              <a:t>2</a:t>
            </a:r>
            <a:r>
              <a:rPr lang="zh-CN" altLang="zh-CN" dirty="0">
                <a:latin typeface="楷体" panose="02010609060101010101" pitchFamily="49" charset="-122"/>
                <a:ea typeface="楷体" panose="02010609060101010101" pitchFamily="49" charset="-122"/>
              </a:rPr>
              <a:t>）了解行政机关的论点和根据的权利（</a:t>
            </a:r>
            <a:r>
              <a:rPr lang="en-US" altLang="zh-CN" dirty="0">
                <a:latin typeface="楷体" panose="02010609060101010101" pitchFamily="49" charset="-122"/>
                <a:ea typeface="楷体" panose="02010609060101010101" pitchFamily="49" charset="-122"/>
              </a:rPr>
              <a:t>3</a:t>
            </a:r>
            <a:r>
              <a:rPr lang="zh-CN" altLang="zh-CN" dirty="0">
                <a:latin typeface="楷体" panose="02010609060101010101" pitchFamily="49" charset="-122"/>
                <a:ea typeface="楷体" panose="02010609060101010101" pitchFamily="49" charset="-122"/>
              </a:rPr>
              <a:t>）为自己辩护的权利。</a:t>
            </a:r>
            <a:endParaRPr lang="zh-CN" altLang="en-US"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fld id="{2A75A3B7-0065-46E2-B890-B7B1925DDBBF}" type="slidenum">
              <a:rPr lang="en-US" smtClean="0"/>
              <a:t>43</a:t>
            </a:fld>
            <a:endParaRPr lang="en-US"/>
          </a:p>
        </p:txBody>
      </p:sp>
      <p:sp>
        <p:nvSpPr>
          <p:cNvPr id="5" name="日期占位符 4"/>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39552" y="2492896"/>
            <a:ext cx="7452034" cy="3820120"/>
          </a:xfrm>
        </p:spPr>
        <p:txBody>
          <a:bodyPr/>
          <a:lstStyle/>
          <a:p>
            <a:r>
              <a:rPr lang="zh-CN" altLang="en-US" sz="2000" b="1" dirty="0">
                <a:latin typeface="楷体" panose="02010609060101010101" pitchFamily="49" charset="-122"/>
                <a:ea typeface="楷体" panose="02010609060101010101" pitchFamily="49" charset="-122"/>
              </a:rPr>
              <a:t>现代程序正当原则（正当法律程序原则）的三项具体要求</a:t>
            </a:r>
            <a:endParaRPr lang="en-US" altLang="zh-CN" sz="2000" b="1" dirty="0">
              <a:latin typeface="楷体" panose="02010609060101010101" pitchFamily="49" charset="-122"/>
              <a:ea typeface="楷体" panose="02010609060101010101" pitchFamily="49" charset="-122"/>
            </a:endParaRPr>
          </a:p>
          <a:p>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1</a:t>
            </a:r>
            <a:r>
              <a:rPr lang="zh-CN" altLang="en-US" sz="2000" b="1" dirty="0">
                <a:latin typeface="楷体" panose="02010609060101010101" pitchFamily="49" charset="-122"/>
                <a:ea typeface="楷体" panose="02010609060101010101" pitchFamily="49" charset="-122"/>
              </a:rPr>
              <a:t>）任何人不能做自己案件的法官</a:t>
            </a:r>
          </a:p>
          <a:p>
            <a:r>
              <a:rPr lang="zh-CN" altLang="en-US" sz="2000" b="1" dirty="0">
                <a:sym typeface="+mn-ea"/>
              </a:rPr>
              <a:t>（</a:t>
            </a:r>
            <a:r>
              <a:rPr lang="en-US" altLang="zh-CN" sz="2000" b="1" dirty="0">
                <a:sym typeface="+mn-ea"/>
              </a:rPr>
              <a:t>2</a:t>
            </a:r>
            <a:r>
              <a:rPr lang="zh-CN" altLang="en-US" sz="2000" b="1" dirty="0">
                <a:sym typeface="+mn-ea"/>
              </a:rPr>
              <a:t>）不利决定前听取陈述和申辩</a:t>
            </a:r>
          </a:p>
          <a:p>
            <a:r>
              <a:rPr lang="zh-CN" altLang="en-US" sz="2000" b="1" dirty="0">
                <a:latin typeface="楷体" panose="02010609060101010101" pitchFamily="49" charset="-122"/>
                <a:ea typeface="楷体" panose="02010609060101010101" pitchFamily="49" charset="-122"/>
                <a:sym typeface="+mn-ea"/>
              </a:rPr>
              <a:t>（</a:t>
            </a:r>
            <a:r>
              <a:rPr lang="en-US" altLang="zh-CN" sz="2000" b="1" dirty="0">
                <a:latin typeface="楷体" panose="02010609060101010101" pitchFamily="49" charset="-122"/>
                <a:ea typeface="楷体" panose="02010609060101010101" pitchFamily="49" charset="-122"/>
                <a:sym typeface="+mn-ea"/>
              </a:rPr>
              <a:t>3</a:t>
            </a:r>
            <a:r>
              <a:rPr lang="zh-CN" altLang="en-US" sz="2000" b="1" dirty="0">
                <a:latin typeface="楷体" panose="02010609060101010101" pitchFamily="49" charset="-122"/>
                <a:ea typeface="楷体" panose="02010609060101010101" pitchFamily="49" charset="-122"/>
                <a:sym typeface="+mn-ea"/>
              </a:rPr>
              <a:t>）不利决定说明理由</a:t>
            </a:r>
            <a:endParaRPr lang="en-US" altLang="zh-CN" sz="2000" b="1" dirty="0">
              <a:latin typeface="楷体" panose="02010609060101010101" pitchFamily="49" charset="-122"/>
              <a:ea typeface="楷体" panose="02010609060101010101" pitchFamily="49" charset="-122"/>
            </a:endParaRPr>
          </a:p>
          <a:p>
            <a:endParaRPr lang="en-US" altLang="zh-CN" sz="2000" b="1" dirty="0"/>
          </a:p>
          <a:p>
            <a:pPr marL="0" indent="0">
              <a:buNone/>
            </a:pPr>
            <a:endParaRPr lang="zh-CN" altLang="en-US" sz="2000" dirty="0"/>
          </a:p>
          <a:p>
            <a:endParaRPr lang="en-US" altLang="zh-CN" sz="2000" b="1" dirty="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fld id="{2A75A3B7-0065-46E2-B890-B7B1925DDBBF}" type="slidenum">
              <a:rPr lang="en-US" smtClean="0"/>
              <a:t>44</a:t>
            </a:fld>
            <a:endParaRPr lang="en-US"/>
          </a:p>
        </p:txBody>
      </p:sp>
      <p:sp>
        <p:nvSpPr>
          <p:cNvPr id="5" name="日期占位符 4"/>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defRPr/>
            </a:pPr>
            <a:r>
              <a:rPr lang="zh-CN" altLang="en-US" sz="2400" b="1" dirty="0">
                <a:latin typeface="楷体" panose="02010609060101010101" pitchFamily="49" charset="-122"/>
                <a:ea typeface="楷体" panose="02010609060101010101" pitchFamily="49" charset="-122"/>
              </a:rPr>
              <a:t>典型案例</a:t>
            </a:r>
          </a:p>
          <a:p>
            <a:pPr lvl="1">
              <a:defRPr/>
            </a:pPr>
            <a:r>
              <a:rPr lang="zh-CN" altLang="en-US" sz="2400" b="1" dirty="0">
                <a:latin typeface="楷体" panose="02010609060101010101" pitchFamily="49" charset="-122"/>
                <a:ea typeface="楷体" panose="02010609060101010101" pitchFamily="49" charset="-122"/>
              </a:rPr>
              <a:t>田永诉北京科技大学拒发毕业证、学位证案（第</a:t>
            </a:r>
            <a:r>
              <a:rPr lang="en-US" altLang="zh-CN" sz="2400" b="1" dirty="0">
                <a:latin typeface="楷体" panose="02010609060101010101" pitchFamily="49" charset="-122"/>
                <a:ea typeface="楷体" panose="02010609060101010101" pitchFamily="49" charset="-122"/>
              </a:rPr>
              <a:t>38</a:t>
            </a:r>
            <a:r>
              <a:rPr lang="zh-CN" altLang="en-US" sz="2400" b="1" dirty="0">
                <a:latin typeface="楷体" panose="02010609060101010101" pitchFamily="49" charset="-122"/>
                <a:ea typeface="楷体" panose="02010609060101010101" pitchFamily="49" charset="-122"/>
              </a:rPr>
              <a:t>号指导案例）</a:t>
            </a:r>
            <a:endParaRPr lang="en-US" altLang="zh-CN" sz="2400" b="1" dirty="0">
              <a:latin typeface="楷体" panose="02010609060101010101" pitchFamily="49" charset="-122"/>
              <a:ea typeface="楷体" panose="02010609060101010101" pitchFamily="49" charset="-122"/>
            </a:endParaRPr>
          </a:p>
          <a:p>
            <a:pPr lvl="1">
              <a:defRPr/>
            </a:pPr>
            <a:r>
              <a:rPr lang="zh-CN" altLang="en-US" sz="2400" b="1" dirty="0">
                <a:latin typeface="楷体" panose="02010609060101010101" pitchFamily="49" charset="-122"/>
                <a:ea typeface="楷体" panose="02010609060101010101" pitchFamily="49" charset="-122"/>
              </a:rPr>
              <a:t>于艳茹诉北京大学撤销博士学位案（北京一中院（</a:t>
            </a:r>
            <a:r>
              <a:rPr lang="en-US" altLang="zh-CN" sz="2400" b="1" dirty="0">
                <a:latin typeface="楷体" panose="02010609060101010101" pitchFamily="49" charset="-122"/>
                <a:ea typeface="楷体" panose="02010609060101010101" pitchFamily="49" charset="-122"/>
              </a:rPr>
              <a:t>2017</a:t>
            </a:r>
            <a:r>
              <a:rPr lang="zh-CN" altLang="en-US" sz="2400" b="1" dirty="0">
                <a:latin typeface="楷体" panose="02010609060101010101" pitchFamily="49" charset="-122"/>
                <a:ea typeface="楷体" panose="02010609060101010101" pitchFamily="49" charset="-122"/>
              </a:rPr>
              <a:t>）京</a:t>
            </a:r>
            <a:r>
              <a:rPr lang="en-US" altLang="zh-CN" sz="2400" b="1" dirty="0">
                <a:latin typeface="楷体" panose="02010609060101010101" pitchFamily="49" charset="-122"/>
                <a:ea typeface="楷体" panose="02010609060101010101" pitchFamily="49" charset="-122"/>
              </a:rPr>
              <a:t>01</a:t>
            </a:r>
            <a:r>
              <a:rPr lang="zh-CN" altLang="en-US" sz="2400" b="1" dirty="0">
                <a:latin typeface="楷体" panose="02010609060101010101" pitchFamily="49" charset="-122"/>
                <a:ea typeface="楷体" panose="02010609060101010101" pitchFamily="49" charset="-122"/>
              </a:rPr>
              <a:t>行终</a:t>
            </a:r>
            <a:r>
              <a:rPr lang="en-US" altLang="zh-CN" sz="2400" b="1" dirty="0">
                <a:latin typeface="楷体" panose="02010609060101010101" pitchFamily="49" charset="-122"/>
                <a:ea typeface="楷体" panose="02010609060101010101" pitchFamily="49" charset="-122"/>
              </a:rPr>
              <a:t>277</a:t>
            </a:r>
            <a:r>
              <a:rPr lang="zh-CN" altLang="en-US" sz="2400" b="1" dirty="0">
                <a:latin typeface="楷体" panose="02010609060101010101" pitchFamily="49" charset="-122"/>
                <a:ea typeface="楷体" panose="02010609060101010101" pitchFamily="49" charset="-122"/>
              </a:rPr>
              <a:t>号）</a:t>
            </a:r>
            <a:endParaRPr lang="en-US" altLang="zh-CN" sz="2400" b="1" dirty="0">
              <a:latin typeface="楷体" panose="02010609060101010101" pitchFamily="49" charset="-122"/>
              <a:ea typeface="楷体" panose="02010609060101010101" pitchFamily="49" charset="-122"/>
            </a:endParaRPr>
          </a:p>
          <a:p>
            <a:pPr lvl="1">
              <a:defRPr/>
            </a:pPr>
            <a:endParaRPr lang="zh-CN" altLang="en-US" sz="2400" b="1"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fld id="{2A75A3B7-0065-46E2-B890-B7B1925DDBBF}" type="slidenum">
              <a:rPr lang="en-US" smtClean="0"/>
              <a:t>45</a:t>
            </a:fld>
            <a:endParaRPr lang="en-US"/>
          </a:p>
        </p:txBody>
      </p:sp>
      <p:sp>
        <p:nvSpPr>
          <p:cNvPr id="5" name="日期占位符 4"/>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0" y="1916832"/>
            <a:ext cx="8964488" cy="4102968"/>
          </a:xfrm>
        </p:spPr>
        <p:txBody>
          <a:bodyPr>
            <a:noAutofit/>
          </a:bodyPr>
          <a:lstStyle/>
          <a:p>
            <a:r>
              <a:rPr lang="zh-CN" altLang="en-US" b="1" dirty="0"/>
              <a:t>田永案</a:t>
            </a:r>
            <a:endParaRPr lang="en-US" altLang="zh-CN" b="1" dirty="0"/>
          </a:p>
          <a:p>
            <a:pPr>
              <a:defRPr/>
            </a:pPr>
            <a:r>
              <a:rPr lang="en-US" altLang="zh-CN" b="1" dirty="0"/>
              <a:t>1996</a:t>
            </a:r>
            <a:r>
              <a:rPr lang="zh-CN" altLang="en-US" b="1" dirty="0"/>
              <a:t>年</a:t>
            </a:r>
            <a:r>
              <a:rPr lang="en-US" altLang="zh-CN" b="1" dirty="0"/>
              <a:t>2</a:t>
            </a:r>
            <a:r>
              <a:rPr lang="zh-CN" altLang="en-US" b="1" dirty="0"/>
              <a:t>月</a:t>
            </a:r>
            <a:r>
              <a:rPr lang="en-US" altLang="zh-CN" b="1" dirty="0"/>
              <a:t>29</a:t>
            </a:r>
            <a:r>
              <a:rPr lang="zh-CN" altLang="en-US" b="1" dirty="0"/>
              <a:t>日，田永在电磁学课程的补考过程中，因随身携带写有电磁学公式的纸条被监考教师发现。北京科技大学根据</a:t>
            </a:r>
            <a:r>
              <a:rPr lang="en-US" altLang="zh-CN" b="1" dirty="0"/>
              <a:t>1994</a:t>
            </a:r>
            <a:r>
              <a:rPr lang="zh-CN" altLang="en-US" b="1" dirty="0"/>
              <a:t>年制定的校发（</a:t>
            </a:r>
            <a:r>
              <a:rPr lang="en-US" altLang="zh-CN" b="1" dirty="0"/>
              <a:t>94</a:t>
            </a:r>
            <a:r>
              <a:rPr lang="zh-CN" altLang="en-US" b="1" dirty="0"/>
              <a:t>）第</a:t>
            </a:r>
            <a:r>
              <a:rPr lang="en-US" altLang="zh-CN" b="1" dirty="0"/>
              <a:t>068</a:t>
            </a:r>
            <a:r>
              <a:rPr lang="zh-CN" altLang="en-US" b="1" dirty="0"/>
              <a:t>号</a:t>
            </a:r>
            <a:r>
              <a:rPr lang="en-US" altLang="zh-CN" b="1" dirty="0"/>
              <a:t>《</a:t>
            </a:r>
            <a:r>
              <a:rPr lang="zh-CN" altLang="en-US" b="1" dirty="0"/>
              <a:t>关于严格考试管理的紧急通知</a:t>
            </a:r>
            <a:r>
              <a:rPr lang="en-US" altLang="zh-CN" b="1" dirty="0"/>
              <a:t>》</a:t>
            </a:r>
            <a:r>
              <a:rPr lang="zh-CN" altLang="en-US" b="1" dirty="0"/>
              <a:t>规定认定田永的行为属作弊行为，作出退学处理决定。同年</a:t>
            </a:r>
            <a:r>
              <a:rPr lang="en-US" altLang="zh-CN" b="1" dirty="0"/>
              <a:t>4</a:t>
            </a:r>
            <a:r>
              <a:rPr lang="zh-CN" altLang="en-US" b="1" dirty="0"/>
              <a:t>月</a:t>
            </a:r>
            <a:r>
              <a:rPr lang="en-US" altLang="zh-CN" b="1" dirty="0"/>
              <a:t>10</a:t>
            </a:r>
            <a:r>
              <a:rPr lang="zh-CN" altLang="en-US" b="1" dirty="0"/>
              <a:t>日，被告填发了学籍变动通知，但退学处理决定和变更学籍的通知未直接向田永宣布、送达，也未给田永办理退学手续，田永继续以该校大学生的身份参加正常学习及学校组织的活动。   </a:t>
            </a:r>
            <a:r>
              <a:rPr lang="en-US" altLang="zh-CN" b="1" dirty="0"/>
              <a:t>1998</a:t>
            </a:r>
            <a:r>
              <a:rPr lang="zh-CN" altLang="en-US" b="1" dirty="0"/>
              <a:t>年</a:t>
            </a:r>
            <a:r>
              <a:rPr lang="en-US" altLang="zh-CN" b="1" dirty="0"/>
              <a:t>6</a:t>
            </a:r>
            <a:r>
              <a:rPr lang="zh-CN" altLang="en-US" b="1" dirty="0"/>
              <a:t>月，田永所在院系向被告报送田永所在班级授予学士学位表时，被告有关部门以田永已按退学处理、不具备北京科技大学学籍为由，拒绝为其颁发毕业证书，进而未向教育行政部门呈报田永的毕业派遣资格表。田永所在院系认为原告符合大学毕业和授予学士学位的条件，但由于当时原告因毕业问题正在与学校交涉，故暂时未在授予学位表中签字，待学籍问题解决后再签。被告因此未将原告列入授予学士学位资格的名单交该校学位评定委员会审核。因被告的部分教师为田永一事向原国家教委申诉，国家教委高校学生司于</a:t>
            </a:r>
            <a:r>
              <a:rPr lang="en-US" altLang="zh-CN" b="1" dirty="0"/>
              <a:t>1998</a:t>
            </a:r>
            <a:r>
              <a:rPr lang="zh-CN" altLang="en-US" b="1" dirty="0"/>
              <a:t>年</a:t>
            </a:r>
            <a:r>
              <a:rPr lang="en-US" altLang="zh-CN" b="1" dirty="0"/>
              <a:t>5</a:t>
            </a:r>
            <a:r>
              <a:rPr lang="zh-CN" altLang="en-US" b="1" dirty="0"/>
              <a:t>月</a:t>
            </a:r>
            <a:r>
              <a:rPr lang="en-US" altLang="zh-CN" b="1" dirty="0"/>
              <a:t>18</a:t>
            </a:r>
            <a:r>
              <a:rPr lang="zh-CN" altLang="en-US" b="1" dirty="0"/>
              <a:t>日致函被告，认为被告对田永违反考场纪律一事处理过重，建议复查。同年</a:t>
            </a:r>
            <a:r>
              <a:rPr lang="en-US" altLang="zh-CN" b="1" dirty="0"/>
              <a:t>6</a:t>
            </a:r>
            <a:r>
              <a:rPr lang="zh-CN" altLang="en-US" b="1" dirty="0"/>
              <a:t>月</a:t>
            </a:r>
            <a:r>
              <a:rPr lang="en-US" altLang="zh-CN" b="1" dirty="0"/>
              <a:t>10</a:t>
            </a:r>
            <a:r>
              <a:rPr lang="zh-CN" altLang="en-US" b="1" dirty="0"/>
              <a:t>日，被告复查后，仍然坚持原结论。田永认为自己符合大学毕业生的法定条件，北京科技大学拒绝给其颁发毕业证、学位证是违法的，遂向北京市海淀区人民法院提起行政诉讼。 </a:t>
            </a:r>
          </a:p>
          <a:p>
            <a:endParaRPr lang="zh-CN" altLang="en-US" dirty="0"/>
          </a:p>
        </p:txBody>
      </p:sp>
      <p:sp>
        <p:nvSpPr>
          <p:cNvPr id="4" name="灯片编号占位符 3"/>
          <p:cNvSpPr>
            <a:spLocks noGrp="1"/>
          </p:cNvSpPr>
          <p:nvPr>
            <p:ph type="sldNum" sz="quarter" idx="12"/>
          </p:nvPr>
        </p:nvSpPr>
        <p:spPr/>
        <p:txBody>
          <a:bodyPr/>
          <a:lstStyle/>
          <a:p>
            <a:fld id="{2A75A3B7-0065-46E2-B890-B7B1925DDBBF}" type="slidenum">
              <a:rPr lang="en-US" smtClean="0"/>
              <a:t>46</a:t>
            </a:fld>
            <a:endParaRPr lang="en-US"/>
          </a:p>
        </p:txBody>
      </p:sp>
      <p:sp>
        <p:nvSpPr>
          <p:cNvPr id="5" name="日期占位符 4"/>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64382" y="2636912"/>
            <a:ext cx="7236010" cy="3382888"/>
          </a:xfrm>
        </p:spPr>
        <p:txBody>
          <a:bodyPr>
            <a:noAutofit/>
          </a:bodyPr>
          <a:lstStyle/>
          <a:p>
            <a:r>
              <a:rPr lang="zh-CN" altLang="en-US" sz="2000" dirty="0">
                <a:latin typeface="楷体" panose="02010609060101010101" pitchFamily="49" charset="-122"/>
                <a:ea typeface="楷体" panose="02010609060101010101" pitchFamily="49" charset="-122"/>
              </a:rPr>
              <a:t>判决：</a:t>
            </a:r>
            <a:r>
              <a:rPr lang="zh-CN" altLang="en-US" sz="2000" b="1" dirty="0">
                <a:solidFill>
                  <a:srgbClr val="FF0000"/>
                </a:solidFill>
                <a:latin typeface="楷体" panose="02010609060101010101" pitchFamily="49" charset="-122"/>
                <a:ea typeface="楷体" panose="02010609060101010101" pitchFamily="49" charset="-122"/>
              </a:rPr>
              <a:t>退学处理决定涉及原告的受教育权利，为充分保障当事人权益，从正当程序原则出发，被告应将此决定向当事人送达、宣布，允许当事人提出申辩意见。</a:t>
            </a:r>
            <a:r>
              <a:rPr lang="zh-CN" altLang="en-US" sz="2000" dirty="0">
                <a:latin typeface="楷体" panose="02010609060101010101" pitchFamily="49" charset="-122"/>
                <a:ea typeface="楷体" panose="02010609060101010101" pitchFamily="49" charset="-122"/>
              </a:rPr>
              <a:t>而被告既未依此原则处理，也未实际给原告办理注销学籍、迁移户籍、档案等手续。被告于</a:t>
            </a:r>
            <a:r>
              <a:rPr lang="en-US" altLang="zh-CN" sz="2000" dirty="0">
                <a:latin typeface="楷体" panose="02010609060101010101" pitchFamily="49" charset="-122"/>
                <a:ea typeface="楷体" panose="02010609060101010101" pitchFamily="49" charset="-122"/>
              </a:rPr>
              <a:t>1996</a:t>
            </a:r>
            <a:r>
              <a:rPr lang="zh-CN" altLang="en-US" sz="2000" dirty="0">
                <a:latin typeface="楷体" panose="02010609060101010101" pitchFamily="49" charset="-122"/>
                <a:ea typeface="楷体" panose="02010609060101010101" pitchFamily="49" charset="-122"/>
              </a:rPr>
              <a:t>年</a:t>
            </a:r>
            <a:r>
              <a:rPr lang="en-US" altLang="zh-CN" sz="2000" dirty="0">
                <a:latin typeface="楷体" panose="02010609060101010101" pitchFamily="49" charset="-122"/>
                <a:ea typeface="楷体" panose="02010609060101010101" pitchFamily="49" charset="-122"/>
              </a:rPr>
              <a:t>9</a:t>
            </a:r>
            <a:r>
              <a:rPr lang="zh-CN" altLang="en-US" sz="2000" dirty="0">
                <a:latin typeface="楷体" panose="02010609060101010101" pitchFamily="49" charset="-122"/>
                <a:ea typeface="楷体" panose="02010609060101010101" pitchFamily="49" charset="-122"/>
              </a:rPr>
              <a:t>月为原告补办学生证并注册的事实行为，应视为被告改变了对原告所作的按退学处理的决定，恢复了原告的学籍。被告又安排原告修满四年学业，参加考核、实习及毕业设计并通过论文答辩等。上述一系列行为虽系被告及其所属院系的部分教师具体实施，但因他们均属职务行为，故被告应承担上述行为所产生的法律后果。 </a:t>
            </a:r>
          </a:p>
          <a:p>
            <a:endParaRPr lang="zh-CN" altLang="en-US" sz="20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fld id="{2A75A3B7-0065-46E2-B890-B7B1925DDBBF}" type="slidenum">
              <a:rPr lang="en-US" smtClean="0"/>
              <a:t>47</a:t>
            </a:fld>
            <a:endParaRPr lang="en-US"/>
          </a:p>
        </p:txBody>
      </p:sp>
      <p:sp>
        <p:nvSpPr>
          <p:cNvPr id="5" name="日期占位符 4"/>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0" y="2060848"/>
            <a:ext cx="8892480" cy="4501422"/>
          </a:xfrm>
        </p:spPr>
        <p:txBody>
          <a:bodyPr>
            <a:noAutofit/>
          </a:bodyPr>
          <a:lstStyle/>
          <a:p>
            <a:r>
              <a:rPr lang="zh-CN" altLang="en-US" sz="1600" b="1" dirty="0">
                <a:solidFill>
                  <a:schemeClr val="tx1"/>
                </a:solidFill>
              </a:rPr>
              <a:t>于艳茹案</a:t>
            </a:r>
            <a:endParaRPr lang="en-US" altLang="zh-CN" sz="1600" b="1" dirty="0">
              <a:solidFill>
                <a:schemeClr val="tx1"/>
              </a:solidFill>
            </a:endParaRPr>
          </a:p>
          <a:p>
            <a:pPr>
              <a:defRPr/>
            </a:pPr>
            <a:r>
              <a:rPr lang="en-US" altLang="zh-CN" sz="1600" b="1" dirty="0">
                <a:solidFill>
                  <a:schemeClr val="tx1"/>
                </a:solidFill>
              </a:rPr>
              <a:t>2013</a:t>
            </a:r>
            <a:r>
              <a:rPr lang="zh-CN" altLang="en-US" sz="1600" b="1" dirty="0">
                <a:solidFill>
                  <a:schemeClr val="tx1"/>
                </a:solidFill>
              </a:rPr>
              <a:t>年</a:t>
            </a:r>
            <a:r>
              <a:rPr lang="en-US" altLang="zh-CN" sz="1600" b="1" dirty="0">
                <a:solidFill>
                  <a:schemeClr val="tx1"/>
                </a:solidFill>
              </a:rPr>
              <a:t>1</a:t>
            </a:r>
            <a:r>
              <a:rPr lang="zh-CN" altLang="en-US" sz="1600" b="1" dirty="0">
                <a:solidFill>
                  <a:schemeClr val="tx1"/>
                </a:solidFill>
              </a:rPr>
              <a:t>月，北京大学历史学系</a:t>
            </a:r>
            <a:r>
              <a:rPr lang="en-US" altLang="zh-CN" sz="1600" b="1" dirty="0">
                <a:solidFill>
                  <a:schemeClr val="tx1"/>
                </a:solidFill>
              </a:rPr>
              <a:t>2008</a:t>
            </a:r>
            <a:r>
              <a:rPr lang="zh-CN" altLang="en-US" sz="1600" b="1" dirty="0">
                <a:solidFill>
                  <a:schemeClr val="tx1"/>
                </a:solidFill>
              </a:rPr>
              <a:t>级博士研究生艳茹将</a:t>
            </a:r>
            <a:r>
              <a:rPr lang="en-US" altLang="zh-CN" sz="1600" b="1" dirty="0">
                <a:solidFill>
                  <a:schemeClr val="tx1"/>
                </a:solidFill>
              </a:rPr>
              <a:t>《1775</a:t>
            </a:r>
            <a:r>
              <a:rPr lang="zh-CN" altLang="en-US" sz="1600" b="1" dirty="0">
                <a:solidFill>
                  <a:schemeClr val="tx1"/>
                </a:solidFill>
              </a:rPr>
              <a:t>年法国大众新闻业的“投石党运动”</a:t>
            </a:r>
            <a:r>
              <a:rPr lang="en-US" altLang="zh-CN" sz="1600" b="1" dirty="0">
                <a:solidFill>
                  <a:schemeClr val="tx1"/>
                </a:solidFill>
              </a:rPr>
              <a:t>》</a:t>
            </a:r>
            <a:r>
              <a:rPr lang="zh-CN" altLang="en-US" sz="1600" b="1" dirty="0">
                <a:solidFill>
                  <a:schemeClr val="tx1"/>
                </a:solidFill>
              </a:rPr>
              <a:t>一文投给</a:t>
            </a:r>
            <a:r>
              <a:rPr lang="en-US" altLang="zh-CN" sz="1600" b="1" dirty="0">
                <a:solidFill>
                  <a:schemeClr val="tx1"/>
                </a:solidFill>
              </a:rPr>
              <a:t>《</a:t>
            </a:r>
            <a:r>
              <a:rPr lang="zh-CN" altLang="en-US" sz="1600" b="1" dirty="0">
                <a:solidFill>
                  <a:schemeClr val="tx1"/>
                </a:solidFill>
              </a:rPr>
              <a:t>国际新闻界</a:t>
            </a:r>
            <a:r>
              <a:rPr lang="en-US" altLang="zh-CN" sz="1600" b="1" dirty="0">
                <a:solidFill>
                  <a:schemeClr val="tx1"/>
                </a:solidFill>
              </a:rPr>
              <a:t>》</a:t>
            </a:r>
            <a:r>
              <a:rPr lang="zh-CN" altLang="en-US" sz="1600" b="1" dirty="0">
                <a:solidFill>
                  <a:schemeClr val="tx1"/>
                </a:solidFill>
              </a:rPr>
              <a:t>杂志社；</a:t>
            </a:r>
            <a:r>
              <a:rPr lang="en-US" altLang="zh-CN" sz="1600" b="1" dirty="0">
                <a:solidFill>
                  <a:schemeClr val="tx1"/>
                </a:solidFill>
              </a:rPr>
              <a:t>4</a:t>
            </a:r>
            <a:r>
              <a:rPr lang="zh-CN" altLang="en-US" sz="1600" b="1" dirty="0">
                <a:solidFill>
                  <a:schemeClr val="tx1"/>
                </a:solidFill>
              </a:rPr>
              <a:t>月</a:t>
            </a:r>
            <a:r>
              <a:rPr lang="en-US" altLang="zh-CN" sz="1600" b="1" dirty="0">
                <a:solidFill>
                  <a:schemeClr val="tx1"/>
                </a:solidFill>
              </a:rPr>
              <a:t>8</a:t>
            </a:r>
            <a:r>
              <a:rPr lang="zh-CN" altLang="en-US" sz="1600" b="1" dirty="0">
                <a:solidFill>
                  <a:schemeClr val="tx1"/>
                </a:solidFill>
              </a:rPr>
              <a:t>日，于按照该杂志社要求通过电子邮件提交了修改稿</a:t>
            </a:r>
            <a:endParaRPr lang="en-US" altLang="zh-CN" sz="1600" b="1" dirty="0">
              <a:solidFill>
                <a:schemeClr val="tx1"/>
              </a:solidFill>
            </a:endParaRPr>
          </a:p>
          <a:p>
            <a:pPr>
              <a:defRPr/>
            </a:pPr>
            <a:r>
              <a:rPr lang="en-US" altLang="zh-CN" sz="1600" b="1" dirty="0">
                <a:solidFill>
                  <a:schemeClr val="tx1"/>
                </a:solidFill>
              </a:rPr>
              <a:t>5</a:t>
            </a:r>
            <a:r>
              <a:rPr lang="zh-CN" altLang="en-US" sz="1600" b="1" dirty="0">
                <a:solidFill>
                  <a:schemeClr val="tx1"/>
                </a:solidFill>
              </a:rPr>
              <a:t>月</a:t>
            </a:r>
            <a:r>
              <a:rPr lang="en-US" altLang="zh-CN" sz="1600" b="1" dirty="0">
                <a:solidFill>
                  <a:schemeClr val="tx1"/>
                </a:solidFill>
              </a:rPr>
              <a:t>31</a:t>
            </a:r>
            <a:r>
              <a:rPr lang="zh-CN" altLang="en-US" sz="1600" b="1" dirty="0">
                <a:solidFill>
                  <a:schemeClr val="tx1"/>
                </a:solidFill>
              </a:rPr>
              <a:t>日，于向北京大学提交博士学位论文答辩申请书及研究生科研统计表，将该论文作为科研成果列入答辩申请书，注明“</a:t>
            </a:r>
            <a:r>
              <a:rPr lang="en-US" altLang="zh-CN" sz="1600" b="1" dirty="0">
                <a:solidFill>
                  <a:schemeClr val="tx1"/>
                </a:solidFill>
              </a:rPr>
              <a:t>《</a:t>
            </a:r>
            <a:r>
              <a:rPr lang="zh-CN" altLang="en-US" sz="1600" b="1" dirty="0">
                <a:solidFill>
                  <a:schemeClr val="tx1"/>
                </a:solidFill>
              </a:rPr>
              <a:t>国际新闻界</a:t>
            </a:r>
            <a:r>
              <a:rPr lang="en-US" altLang="zh-CN" sz="1600" b="1" dirty="0">
                <a:solidFill>
                  <a:schemeClr val="tx1"/>
                </a:solidFill>
              </a:rPr>
              <a:t>》</a:t>
            </a:r>
            <a:r>
              <a:rPr lang="zh-CN" altLang="en-US" sz="1600" b="1" dirty="0">
                <a:solidFill>
                  <a:schemeClr val="tx1"/>
                </a:solidFill>
              </a:rPr>
              <a:t>，</a:t>
            </a:r>
            <a:r>
              <a:rPr lang="en-US" altLang="zh-CN" sz="1600" b="1" dirty="0">
                <a:solidFill>
                  <a:schemeClr val="tx1"/>
                </a:solidFill>
              </a:rPr>
              <a:t>2013</a:t>
            </a:r>
            <a:r>
              <a:rPr lang="zh-CN" altLang="en-US" sz="1600" b="1" dirty="0">
                <a:solidFill>
                  <a:schemeClr val="tx1"/>
                </a:solidFill>
              </a:rPr>
              <a:t>年待发”。同时将论文作为科研论文列入科研统计表，注明“</a:t>
            </a:r>
            <a:r>
              <a:rPr lang="en-US" altLang="zh-CN" sz="1600" b="1" dirty="0">
                <a:solidFill>
                  <a:schemeClr val="tx1"/>
                </a:solidFill>
              </a:rPr>
              <a:t>《</a:t>
            </a:r>
            <a:r>
              <a:rPr lang="zh-CN" altLang="en-US" sz="1600" b="1" dirty="0">
                <a:solidFill>
                  <a:schemeClr val="tx1"/>
                </a:solidFill>
              </a:rPr>
              <a:t>国际新闻界</a:t>
            </a:r>
            <a:r>
              <a:rPr lang="en-US" altLang="zh-CN" sz="1600" b="1" dirty="0">
                <a:solidFill>
                  <a:schemeClr val="tx1"/>
                </a:solidFill>
              </a:rPr>
              <a:t>》</a:t>
            </a:r>
            <a:r>
              <a:rPr lang="zh-CN" altLang="en-US" sz="1600" b="1" dirty="0">
                <a:solidFill>
                  <a:schemeClr val="tx1"/>
                </a:solidFill>
              </a:rPr>
              <a:t>于</a:t>
            </a:r>
            <a:r>
              <a:rPr lang="en-US" altLang="zh-CN" sz="1600" b="1" dirty="0">
                <a:solidFill>
                  <a:schemeClr val="tx1"/>
                </a:solidFill>
              </a:rPr>
              <a:t>2013</a:t>
            </a:r>
            <a:r>
              <a:rPr lang="zh-CN" altLang="en-US" sz="1600" b="1" dirty="0">
                <a:solidFill>
                  <a:schemeClr val="tx1"/>
                </a:solidFill>
              </a:rPr>
              <a:t>年</a:t>
            </a:r>
            <a:r>
              <a:rPr lang="en-US" altLang="zh-CN" sz="1600" b="1" dirty="0">
                <a:solidFill>
                  <a:schemeClr val="tx1"/>
                </a:solidFill>
              </a:rPr>
              <a:t>3</a:t>
            </a:r>
            <a:r>
              <a:rPr lang="zh-CN" altLang="en-US" sz="1600" b="1" dirty="0">
                <a:solidFill>
                  <a:schemeClr val="tx1"/>
                </a:solidFill>
              </a:rPr>
              <a:t>月</a:t>
            </a:r>
            <a:r>
              <a:rPr lang="en-US" altLang="zh-CN" sz="1600" b="1" dirty="0">
                <a:solidFill>
                  <a:schemeClr val="tx1"/>
                </a:solidFill>
              </a:rPr>
              <a:t>18</a:t>
            </a:r>
            <a:r>
              <a:rPr lang="zh-CN" altLang="en-US" sz="1600" b="1" dirty="0">
                <a:solidFill>
                  <a:schemeClr val="tx1"/>
                </a:solidFill>
              </a:rPr>
              <a:t>日接收”</a:t>
            </a:r>
            <a:endParaRPr lang="en-US" altLang="zh-CN" sz="1600" b="1" dirty="0">
              <a:solidFill>
                <a:schemeClr val="tx1"/>
              </a:solidFill>
            </a:endParaRPr>
          </a:p>
          <a:p>
            <a:pPr>
              <a:defRPr/>
            </a:pPr>
            <a:r>
              <a:rPr lang="en-US" altLang="zh-CN" sz="1600" b="1" dirty="0">
                <a:solidFill>
                  <a:schemeClr val="tx1"/>
                </a:solidFill>
              </a:rPr>
              <a:t>7</a:t>
            </a:r>
            <a:r>
              <a:rPr lang="zh-CN" altLang="en-US" sz="1600" b="1" dirty="0">
                <a:solidFill>
                  <a:schemeClr val="tx1"/>
                </a:solidFill>
              </a:rPr>
              <a:t>月</a:t>
            </a:r>
            <a:r>
              <a:rPr lang="en-US" altLang="zh-CN" sz="1600" b="1" dirty="0">
                <a:solidFill>
                  <a:schemeClr val="tx1"/>
                </a:solidFill>
              </a:rPr>
              <a:t>5</a:t>
            </a:r>
            <a:r>
              <a:rPr lang="zh-CN" altLang="en-US" sz="1600" b="1" dirty="0">
                <a:solidFill>
                  <a:schemeClr val="tx1"/>
                </a:solidFill>
              </a:rPr>
              <a:t>日取得历史学博士学位。</a:t>
            </a:r>
            <a:r>
              <a:rPr lang="en-US" altLang="zh-CN" sz="1600" b="1" dirty="0">
                <a:solidFill>
                  <a:schemeClr val="tx1"/>
                </a:solidFill>
              </a:rPr>
              <a:t>7</a:t>
            </a:r>
            <a:r>
              <a:rPr lang="zh-CN" altLang="en-US" sz="1600" b="1" dirty="0">
                <a:solidFill>
                  <a:schemeClr val="tx1"/>
                </a:solidFill>
              </a:rPr>
              <a:t>月</a:t>
            </a:r>
            <a:r>
              <a:rPr lang="en-US" altLang="zh-CN" sz="1600" b="1" dirty="0">
                <a:solidFill>
                  <a:schemeClr val="tx1"/>
                </a:solidFill>
              </a:rPr>
              <a:t>23</a:t>
            </a:r>
            <a:r>
              <a:rPr lang="zh-CN" altLang="en-US" sz="1600" b="1" dirty="0">
                <a:solidFill>
                  <a:schemeClr val="tx1"/>
                </a:solidFill>
              </a:rPr>
              <a:t>日，</a:t>
            </a:r>
            <a:r>
              <a:rPr lang="en-US" altLang="zh-CN" sz="1600" b="1" dirty="0">
                <a:solidFill>
                  <a:schemeClr val="tx1"/>
                </a:solidFill>
              </a:rPr>
              <a:t>《</a:t>
            </a:r>
            <a:r>
              <a:rPr lang="zh-CN" altLang="en-US" sz="1600" b="1" dirty="0">
                <a:solidFill>
                  <a:schemeClr val="tx1"/>
                </a:solidFill>
              </a:rPr>
              <a:t>国际新闻界</a:t>
            </a:r>
            <a:r>
              <a:rPr lang="en-US" altLang="zh-CN" sz="1600" b="1" dirty="0">
                <a:solidFill>
                  <a:schemeClr val="tx1"/>
                </a:solidFill>
              </a:rPr>
              <a:t>》</a:t>
            </a:r>
            <a:r>
              <a:rPr lang="zh-CN" altLang="en-US" sz="1600" b="1" dirty="0">
                <a:solidFill>
                  <a:schemeClr val="tx1"/>
                </a:solidFill>
              </a:rPr>
              <a:t>（</a:t>
            </a:r>
            <a:r>
              <a:rPr lang="en-US" altLang="zh-CN" sz="1600" b="1" dirty="0">
                <a:solidFill>
                  <a:schemeClr val="tx1"/>
                </a:solidFill>
              </a:rPr>
              <a:t>2013</a:t>
            </a:r>
            <a:r>
              <a:rPr lang="zh-CN" altLang="en-US" sz="1600" b="1" dirty="0">
                <a:solidFill>
                  <a:schemeClr val="tx1"/>
                </a:solidFill>
              </a:rPr>
              <a:t>年第</a:t>
            </a:r>
            <a:r>
              <a:rPr lang="en-US" altLang="zh-CN" sz="1600" b="1" dirty="0">
                <a:solidFill>
                  <a:schemeClr val="tx1"/>
                </a:solidFill>
              </a:rPr>
              <a:t>7</a:t>
            </a:r>
            <a:r>
              <a:rPr lang="zh-CN" altLang="en-US" sz="1600" b="1" dirty="0">
                <a:solidFill>
                  <a:schemeClr val="tx1"/>
                </a:solidFill>
              </a:rPr>
              <a:t>期）刊登论文</a:t>
            </a:r>
            <a:endParaRPr lang="en-US" altLang="zh-CN" sz="1600" b="1" dirty="0">
              <a:solidFill>
                <a:schemeClr val="tx1"/>
              </a:solidFill>
            </a:endParaRPr>
          </a:p>
          <a:p>
            <a:pPr>
              <a:defRPr/>
            </a:pPr>
            <a:r>
              <a:rPr lang="en-US" altLang="zh-CN" sz="1600" b="1" dirty="0">
                <a:solidFill>
                  <a:schemeClr val="tx1"/>
                </a:solidFill>
              </a:rPr>
              <a:t>2014</a:t>
            </a:r>
            <a:r>
              <a:rPr lang="zh-CN" altLang="en-US" sz="1600" b="1" dirty="0">
                <a:solidFill>
                  <a:schemeClr val="tx1"/>
                </a:solidFill>
              </a:rPr>
              <a:t>年</a:t>
            </a:r>
            <a:r>
              <a:rPr lang="en-US" altLang="zh-CN" sz="1600" b="1" dirty="0">
                <a:solidFill>
                  <a:schemeClr val="tx1"/>
                </a:solidFill>
              </a:rPr>
              <a:t>8</a:t>
            </a:r>
            <a:r>
              <a:rPr lang="zh-CN" altLang="en-US" sz="1600" b="1" dirty="0">
                <a:solidFill>
                  <a:schemeClr val="tx1"/>
                </a:solidFill>
              </a:rPr>
              <a:t>月</a:t>
            </a:r>
            <a:r>
              <a:rPr lang="en-US" altLang="zh-CN" sz="1600" b="1" dirty="0">
                <a:solidFill>
                  <a:schemeClr val="tx1"/>
                </a:solidFill>
              </a:rPr>
              <a:t>17</a:t>
            </a:r>
            <a:r>
              <a:rPr lang="zh-CN" altLang="en-US" sz="1600" b="1" dirty="0">
                <a:solidFill>
                  <a:schemeClr val="tx1"/>
                </a:solidFill>
              </a:rPr>
              <a:t>日，</a:t>
            </a:r>
            <a:r>
              <a:rPr lang="en-US" altLang="zh-CN" sz="1600" b="1" dirty="0">
                <a:solidFill>
                  <a:schemeClr val="tx1"/>
                </a:solidFill>
              </a:rPr>
              <a:t>《</a:t>
            </a:r>
            <a:r>
              <a:rPr lang="zh-CN" altLang="en-US" sz="1600" b="1" dirty="0">
                <a:solidFill>
                  <a:schemeClr val="tx1"/>
                </a:solidFill>
              </a:rPr>
              <a:t>国际新闻界</a:t>
            </a:r>
            <a:r>
              <a:rPr lang="en-US" altLang="zh-CN" sz="1600" b="1" dirty="0">
                <a:solidFill>
                  <a:schemeClr val="tx1"/>
                </a:solidFill>
              </a:rPr>
              <a:t>》</a:t>
            </a:r>
            <a:r>
              <a:rPr lang="zh-CN" altLang="en-US" sz="1600" b="1" dirty="0">
                <a:solidFill>
                  <a:schemeClr val="tx1"/>
                </a:solidFill>
              </a:rPr>
              <a:t>发布</a:t>
            </a:r>
            <a:r>
              <a:rPr lang="en-US" altLang="zh-CN" sz="1600" b="1" dirty="0">
                <a:solidFill>
                  <a:schemeClr val="tx1"/>
                </a:solidFill>
              </a:rPr>
              <a:t>《</a:t>
            </a:r>
            <a:r>
              <a:rPr lang="zh-CN" altLang="en-US" sz="1600" b="1" dirty="0">
                <a:solidFill>
                  <a:schemeClr val="tx1"/>
                </a:solidFill>
              </a:rPr>
              <a:t>关于于艳茹论文抄袭的公告</a:t>
            </a:r>
            <a:r>
              <a:rPr lang="en-US" altLang="zh-CN" sz="1600" b="1" dirty="0">
                <a:solidFill>
                  <a:schemeClr val="tx1"/>
                </a:solidFill>
              </a:rPr>
              <a:t>》</a:t>
            </a:r>
            <a:r>
              <a:rPr lang="zh-CN" altLang="en-US" sz="1600" b="1" dirty="0">
                <a:solidFill>
                  <a:schemeClr val="tx1"/>
                </a:solidFill>
              </a:rPr>
              <a:t>，认为于的论文大段翻译原作者的论文，直接采用原作者引用的文献作为注释，其行为已构成严重抄袭。北京大学成立专家调查小组进行调查</a:t>
            </a:r>
            <a:endParaRPr lang="en-US" altLang="zh-CN" sz="1600" b="1" dirty="0">
              <a:solidFill>
                <a:schemeClr val="tx1"/>
              </a:solidFill>
            </a:endParaRPr>
          </a:p>
          <a:p>
            <a:pPr>
              <a:defRPr/>
            </a:pPr>
            <a:r>
              <a:rPr lang="en-US" altLang="zh-CN" sz="1600" b="1" dirty="0">
                <a:solidFill>
                  <a:schemeClr val="tx1"/>
                </a:solidFill>
              </a:rPr>
              <a:t>9</a:t>
            </a:r>
            <a:r>
              <a:rPr lang="zh-CN" altLang="en-US" sz="1600" b="1" dirty="0">
                <a:solidFill>
                  <a:schemeClr val="tx1"/>
                </a:solidFill>
              </a:rPr>
              <a:t>月</a:t>
            </a:r>
            <a:r>
              <a:rPr lang="en-US" altLang="zh-CN" sz="1600" b="1" dirty="0">
                <a:solidFill>
                  <a:schemeClr val="tx1"/>
                </a:solidFill>
              </a:rPr>
              <a:t>9</a:t>
            </a:r>
            <a:r>
              <a:rPr lang="zh-CN" altLang="en-US" sz="1600" b="1" dirty="0">
                <a:solidFill>
                  <a:schemeClr val="tx1"/>
                </a:solidFill>
              </a:rPr>
              <a:t>日，专家调查小组第二次会议，于参加，就涉案论文是否存在抄袭情况进行了陈述</a:t>
            </a:r>
            <a:endParaRPr lang="en-US" altLang="zh-CN" sz="1600" b="1" dirty="0">
              <a:solidFill>
                <a:schemeClr val="tx1"/>
              </a:solidFill>
            </a:endParaRPr>
          </a:p>
          <a:p>
            <a:pPr>
              <a:defRPr/>
            </a:pPr>
            <a:r>
              <a:rPr lang="en-US" altLang="zh-CN" sz="1600" b="1" dirty="0">
                <a:solidFill>
                  <a:schemeClr val="tx1"/>
                </a:solidFill>
              </a:rPr>
              <a:t>10</a:t>
            </a:r>
            <a:r>
              <a:rPr lang="zh-CN" altLang="en-US" sz="1600" b="1" dirty="0">
                <a:solidFill>
                  <a:schemeClr val="tx1"/>
                </a:solidFill>
              </a:rPr>
              <a:t>月</a:t>
            </a:r>
            <a:r>
              <a:rPr lang="en-US" altLang="zh-CN" sz="1600" b="1" dirty="0">
                <a:solidFill>
                  <a:schemeClr val="tx1"/>
                </a:solidFill>
              </a:rPr>
              <a:t>8</a:t>
            </a:r>
            <a:r>
              <a:rPr lang="zh-CN" altLang="en-US" sz="1600" b="1" dirty="0">
                <a:solidFill>
                  <a:schemeClr val="tx1"/>
                </a:solidFill>
              </a:rPr>
              <a:t>日，专家调查小组调查报告认为，论文基本翻译外国学者的作品，可视为严重抄袭，应给予严肃处理</a:t>
            </a:r>
          </a:p>
          <a:p>
            <a:endParaRPr lang="zh-CN" altLang="en-US" sz="1600" dirty="0">
              <a:solidFill>
                <a:schemeClr val="tx1"/>
              </a:solidFill>
            </a:endParaRPr>
          </a:p>
        </p:txBody>
      </p:sp>
      <p:sp>
        <p:nvSpPr>
          <p:cNvPr id="4" name="灯片编号占位符 3"/>
          <p:cNvSpPr>
            <a:spLocks noGrp="1"/>
          </p:cNvSpPr>
          <p:nvPr>
            <p:ph type="sldNum" sz="quarter" idx="12"/>
          </p:nvPr>
        </p:nvSpPr>
        <p:spPr/>
        <p:txBody>
          <a:bodyPr/>
          <a:lstStyle/>
          <a:p>
            <a:fld id="{2A75A3B7-0065-46E2-B890-B7B1925DDBBF}" type="slidenum">
              <a:rPr lang="en-US" smtClean="0"/>
              <a:t>48</a:t>
            </a:fld>
            <a:endParaRPr lang="en-US"/>
          </a:p>
        </p:txBody>
      </p:sp>
      <p:sp>
        <p:nvSpPr>
          <p:cNvPr id="5" name="日期占位符 4"/>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23528" y="2420888"/>
            <a:ext cx="8568952" cy="3598912"/>
          </a:xfrm>
        </p:spPr>
        <p:txBody>
          <a:bodyPr>
            <a:normAutofit fontScale="92500"/>
          </a:bodyPr>
          <a:lstStyle/>
          <a:p>
            <a:r>
              <a:rPr lang="en-US" altLang="zh-CN" b="1" dirty="0">
                <a:solidFill>
                  <a:schemeClr val="tx1"/>
                </a:solidFill>
              </a:rPr>
              <a:t>2015</a:t>
            </a:r>
            <a:r>
              <a:rPr lang="zh-CN" altLang="en-US" b="1" dirty="0">
                <a:solidFill>
                  <a:schemeClr val="tx1"/>
                </a:solidFill>
              </a:rPr>
              <a:t>年</a:t>
            </a:r>
            <a:r>
              <a:rPr lang="en-US" altLang="zh-CN" b="1" dirty="0">
                <a:solidFill>
                  <a:schemeClr val="tx1"/>
                </a:solidFill>
              </a:rPr>
              <a:t>1</a:t>
            </a:r>
            <a:r>
              <a:rPr lang="zh-CN" altLang="en-US" b="1" dirty="0">
                <a:solidFill>
                  <a:schemeClr val="tx1"/>
                </a:solidFill>
              </a:rPr>
              <a:t>月</a:t>
            </a:r>
            <a:r>
              <a:rPr lang="en-US" altLang="zh-CN" b="1" dirty="0">
                <a:solidFill>
                  <a:schemeClr val="tx1"/>
                </a:solidFill>
              </a:rPr>
              <a:t>9</a:t>
            </a:r>
            <a:r>
              <a:rPr lang="zh-CN" altLang="en-US" b="1" dirty="0">
                <a:solidFill>
                  <a:schemeClr val="tx1"/>
                </a:solidFill>
              </a:rPr>
              <a:t>日，北京大学学位评定委员会全票通过，决定撤销于艳茹博士学位。同日，北京大学作出</a:t>
            </a:r>
            <a:r>
              <a:rPr lang="en-US" altLang="zh-CN" b="1" dirty="0">
                <a:solidFill>
                  <a:schemeClr val="tx1"/>
                </a:solidFill>
              </a:rPr>
              <a:t>《</a:t>
            </a:r>
            <a:r>
              <a:rPr lang="zh-CN" altLang="en-US" b="1" dirty="0">
                <a:solidFill>
                  <a:schemeClr val="tx1"/>
                </a:solidFill>
              </a:rPr>
              <a:t>关于撤销于艳茹博士学位的决定</a:t>
            </a:r>
            <a:r>
              <a:rPr lang="en-US" altLang="zh-CN" b="1" dirty="0">
                <a:solidFill>
                  <a:schemeClr val="tx1"/>
                </a:solidFill>
              </a:rPr>
              <a:t>》</a:t>
            </a:r>
            <a:r>
              <a:rPr lang="zh-CN" altLang="en-US" b="1" dirty="0">
                <a:solidFill>
                  <a:schemeClr val="tx1"/>
                </a:solidFill>
              </a:rPr>
              <a:t>：“</a:t>
            </a:r>
            <a:r>
              <a:rPr lang="en-US" altLang="zh-CN" b="1" dirty="0">
                <a:solidFill>
                  <a:schemeClr val="tx1"/>
                </a:solidFill>
              </a:rPr>
              <a:t>……</a:t>
            </a:r>
            <a:r>
              <a:rPr lang="zh-CN" altLang="en-US" b="1" dirty="0">
                <a:solidFill>
                  <a:schemeClr val="tx1"/>
                </a:solidFill>
              </a:rPr>
              <a:t>经查实，其在校期间发表的学术论文</a:t>
            </a:r>
            <a:r>
              <a:rPr lang="en-US" altLang="zh-CN" b="1" dirty="0">
                <a:solidFill>
                  <a:schemeClr val="tx1"/>
                </a:solidFill>
              </a:rPr>
              <a:t>……</a:t>
            </a:r>
            <a:r>
              <a:rPr lang="zh-CN" altLang="en-US" b="1" dirty="0">
                <a:solidFill>
                  <a:schemeClr val="tx1"/>
                </a:solidFill>
              </a:rPr>
              <a:t>存在严重抄袭。依据</a:t>
            </a:r>
            <a:r>
              <a:rPr lang="en-US" altLang="zh-CN" b="1" dirty="0">
                <a:solidFill>
                  <a:schemeClr val="tx1"/>
                </a:solidFill>
              </a:rPr>
              <a:t>《</a:t>
            </a:r>
            <a:r>
              <a:rPr lang="zh-CN" altLang="en-US" b="1" dirty="0">
                <a:solidFill>
                  <a:schemeClr val="tx1"/>
                </a:solidFill>
              </a:rPr>
              <a:t>学位条例</a:t>
            </a:r>
            <a:r>
              <a:rPr lang="en-US" altLang="zh-CN" b="1" dirty="0">
                <a:solidFill>
                  <a:schemeClr val="tx1"/>
                </a:solidFill>
              </a:rPr>
              <a:t>》</a:t>
            </a:r>
            <a:r>
              <a:rPr lang="zh-CN" altLang="en-US" b="1" dirty="0">
                <a:solidFill>
                  <a:schemeClr val="tx1"/>
                </a:solidFill>
              </a:rPr>
              <a:t>、</a:t>
            </a:r>
            <a:r>
              <a:rPr lang="en-US" altLang="zh-CN" b="1" dirty="0">
                <a:solidFill>
                  <a:schemeClr val="tx1"/>
                </a:solidFill>
              </a:rPr>
              <a:t>《</a:t>
            </a:r>
            <a:r>
              <a:rPr lang="zh-CN" altLang="en-US" b="1" dirty="0">
                <a:solidFill>
                  <a:schemeClr val="tx1"/>
                </a:solidFill>
              </a:rPr>
              <a:t>国务院学位委员会关于在学位授予工作中加强学术道德和学术规范建设的意见</a:t>
            </a:r>
            <a:r>
              <a:rPr lang="en-US" altLang="zh-CN" b="1" dirty="0">
                <a:solidFill>
                  <a:schemeClr val="tx1"/>
                </a:solidFill>
              </a:rPr>
              <a:t>》</a:t>
            </a:r>
            <a:r>
              <a:rPr lang="zh-CN" altLang="en-US" b="1" dirty="0">
                <a:solidFill>
                  <a:schemeClr val="tx1"/>
                </a:solidFill>
              </a:rPr>
              <a:t>、</a:t>
            </a:r>
            <a:r>
              <a:rPr lang="en-US" altLang="zh-CN" b="1" dirty="0">
                <a:solidFill>
                  <a:schemeClr val="tx1"/>
                </a:solidFill>
              </a:rPr>
              <a:t>《</a:t>
            </a:r>
            <a:r>
              <a:rPr lang="zh-CN" altLang="en-US" b="1" dirty="0">
                <a:solidFill>
                  <a:schemeClr val="tx1"/>
                </a:solidFill>
              </a:rPr>
              <a:t>北京大学研究生基本学术规范</a:t>
            </a:r>
            <a:r>
              <a:rPr lang="en-US" altLang="zh-CN" b="1" dirty="0">
                <a:solidFill>
                  <a:schemeClr val="tx1"/>
                </a:solidFill>
              </a:rPr>
              <a:t>》</a:t>
            </a:r>
            <a:r>
              <a:rPr lang="zh-CN" altLang="en-US" b="1" dirty="0">
                <a:solidFill>
                  <a:schemeClr val="tx1"/>
                </a:solidFill>
              </a:rPr>
              <a:t>等规定，经</a:t>
            </a:r>
            <a:r>
              <a:rPr lang="en-US" altLang="zh-CN" b="1" dirty="0">
                <a:solidFill>
                  <a:schemeClr val="tx1"/>
                </a:solidFill>
              </a:rPr>
              <a:t>2015</a:t>
            </a:r>
            <a:r>
              <a:rPr lang="zh-CN" altLang="en-US" b="1" dirty="0">
                <a:solidFill>
                  <a:schemeClr val="tx1"/>
                </a:solidFill>
              </a:rPr>
              <a:t>年</a:t>
            </a:r>
            <a:r>
              <a:rPr lang="en-US" altLang="zh-CN" b="1" dirty="0">
                <a:solidFill>
                  <a:schemeClr val="tx1"/>
                </a:solidFill>
              </a:rPr>
              <a:t>1</a:t>
            </a:r>
            <a:r>
              <a:rPr lang="zh-CN" altLang="en-US" b="1" dirty="0">
                <a:solidFill>
                  <a:schemeClr val="tx1"/>
                </a:solidFill>
              </a:rPr>
              <a:t>月</a:t>
            </a:r>
            <a:r>
              <a:rPr lang="en-US" altLang="zh-CN" b="1" dirty="0">
                <a:solidFill>
                  <a:schemeClr val="tx1"/>
                </a:solidFill>
              </a:rPr>
              <a:t>9</a:t>
            </a:r>
            <a:r>
              <a:rPr lang="zh-CN" altLang="en-US" b="1" dirty="0">
                <a:solidFill>
                  <a:schemeClr val="tx1"/>
                </a:solidFill>
              </a:rPr>
              <a:t>日第</a:t>
            </a:r>
            <a:r>
              <a:rPr lang="en-US" altLang="zh-CN" b="1" dirty="0">
                <a:solidFill>
                  <a:schemeClr val="tx1"/>
                </a:solidFill>
              </a:rPr>
              <a:t>118</a:t>
            </a:r>
            <a:r>
              <a:rPr lang="zh-CN" altLang="en-US" b="1" dirty="0">
                <a:solidFill>
                  <a:schemeClr val="tx1"/>
                </a:solidFill>
              </a:rPr>
              <a:t>次校学位评定委员会审议批准，决定撤销于艳茹博士学位，收回学位证书。”该决定</a:t>
            </a:r>
            <a:r>
              <a:rPr lang="en-US" altLang="zh-CN" b="1" dirty="0">
                <a:solidFill>
                  <a:schemeClr val="tx1"/>
                </a:solidFill>
              </a:rPr>
              <a:t>1</a:t>
            </a:r>
            <a:r>
              <a:rPr lang="zh-CN" altLang="en-US" b="1" dirty="0">
                <a:solidFill>
                  <a:schemeClr val="tx1"/>
                </a:solidFill>
              </a:rPr>
              <a:t>月</a:t>
            </a:r>
            <a:r>
              <a:rPr lang="en-US" altLang="zh-CN" b="1" dirty="0">
                <a:solidFill>
                  <a:schemeClr val="tx1"/>
                </a:solidFill>
              </a:rPr>
              <a:t>14</a:t>
            </a:r>
            <a:r>
              <a:rPr lang="zh-CN" altLang="en-US" b="1" dirty="0">
                <a:solidFill>
                  <a:schemeClr val="tx1"/>
                </a:solidFill>
              </a:rPr>
              <a:t>日送达本人</a:t>
            </a:r>
            <a:endParaRPr lang="en-US" altLang="zh-CN" b="1" dirty="0">
              <a:solidFill>
                <a:schemeClr val="tx1"/>
              </a:solidFill>
            </a:endParaRPr>
          </a:p>
          <a:p>
            <a:pPr>
              <a:defRPr/>
            </a:pPr>
            <a:r>
              <a:rPr lang="zh-CN" altLang="en-US" b="1" dirty="0">
                <a:solidFill>
                  <a:schemeClr val="tx1"/>
                </a:solidFill>
              </a:rPr>
              <a:t>经向校学生申诉处理委员会、北京市教委申诉无果后，</a:t>
            </a:r>
            <a:r>
              <a:rPr lang="en-US" altLang="zh-CN" b="1" dirty="0">
                <a:solidFill>
                  <a:schemeClr val="tx1"/>
                </a:solidFill>
              </a:rPr>
              <a:t>7</a:t>
            </a:r>
            <a:r>
              <a:rPr lang="zh-CN" altLang="en-US" b="1" dirty="0">
                <a:solidFill>
                  <a:schemeClr val="tx1"/>
                </a:solidFill>
              </a:rPr>
              <a:t>月</a:t>
            </a:r>
            <a:r>
              <a:rPr lang="en-US" altLang="zh-CN" b="1" dirty="0">
                <a:solidFill>
                  <a:schemeClr val="tx1"/>
                </a:solidFill>
              </a:rPr>
              <a:t>17</a:t>
            </a:r>
            <a:r>
              <a:rPr lang="zh-CN" altLang="en-US" b="1" dirty="0">
                <a:solidFill>
                  <a:schemeClr val="tx1"/>
                </a:solidFill>
              </a:rPr>
              <a:t>日，于艳茹提起行政诉讼，请求撤销北京大学作出的撤销学位决定，并判令恢复博士学位证书的法律效力</a:t>
            </a:r>
          </a:p>
          <a:p>
            <a:pPr>
              <a:defRPr/>
            </a:pPr>
            <a:r>
              <a:rPr lang="en-US" altLang="zh-CN" b="1" dirty="0">
                <a:solidFill>
                  <a:schemeClr val="tx1"/>
                </a:solidFill>
              </a:rPr>
              <a:t>2017</a:t>
            </a:r>
            <a:r>
              <a:rPr lang="zh-CN" altLang="en-US" b="1" dirty="0">
                <a:solidFill>
                  <a:schemeClr val="tx1"/>
                </a:solidFill>
              </a:rPr>
              <a:t>年</a:t>
            </a:r>
            <a:r>
              <a:rPr lang="en-US" altLang="zh-CN" b="1" dirty="0">
                <a:solidFill>
                  <a:schemeClr val="tx1"/>
                </a:solidFill>
              </a:rPr>
              <a:t>1</a:t>
            </a:r>
            <a:r>
              <a:rPr lang="zh-CN" altLang="en-US" b="1" dirty="0">
                <a:solidFill>
                  <a:schemeClr val="tx1"/>
                </a:solidFill>
              </a:rPr>
              <a:t>月</a:t>
            </a:r>
            <a:r>
              <a:rPr lang="en-US" altLang="zh-CN" b="1" dirty="0">
                <a:solidFill>
                  <a:schemeClr val="tx1"/>
                </a:solidFill>
              </a:rPr>
              <a:t>17</a:t>
            </a:r>
            <a:r>
              <a:rPr lang="zh-CN" altLang="en-US" b="1" dirty="0">
                <a:solidFill>
                  <a:schemeClr val="tx1"/>
                </a:solidFill>
              </a:rPr>
              <a:t>日，一审法院经审理认为，</a:t>
            </a:r>
            <a:r>
              <a:rPr lang="zh-CN" altLang="en-US" b="1" dirty="0">
                <a:solidFill>
                  <a:srgbClr val="FF0000"/>
                </a:solidFill>
              </a:rPr>
              <a:t>北京大学作出的被诉</a:t>
            </a:r>
            <a:r>
              <a:rPr lang="en-US" altLang="zh-CN" b="1" dirty="0">
                <a:solidFill>
                  <a:srgbClr val="FF0000"/>
                </a:solidFill>
              </a:rPr>
              <a:t>《</a:t>
            </a:r>
            <a:r>
              <a:rPr lang="zh-CN" altLang="en-US" b="1" dirty="0">
                <a:solidFill>
                  <a:srgbClr val="FF0000"/>
                </a:solidFill>
              </a:rPr>
              <a:t>撤销决定</a:t>
            </a:r>
            <a:r>
              <a:rPr lang="en-US" altLang="zh-CN" b="1" dirty="0">
                <a:solidFill>
                  <a:srgbClr val="FF0000"/>
                </a:solidFill>
              </a:rPr>
              <a:t>》</a:t>
            </a:r>
            <a:r>
              <a:rPr lang="zh-CN" altLang="en-US" b="1" dirty="0">
                <a:solidFill>
                  <a:srgbClr val="FF0000"/>
                </a:solidFill>
              </a:rPr>
              <a:t>违反法定程序，适用法律存在不当之处，法院应予撤销</a:t>
            </a:r>
            <a:r>
              <a:rPr lang="zh-CN" altLang="en-US" b="1" dirty="0">
                <a:solidFill>
                  <a:schemeClr val="tx1"/>
                </a:solidFill>
              </a:rPr>
              <a:t>。该</a:t>
            </a:r>
            <a:r>
              <a:rPr lang="en-US" altLang="zh-CN" b="1" dirty="0">
                <a:solidFill>
                  <a:schemeClr val="tx1"/>
                </a:solidFill>
              </a:rPr>
              <a:t>《</a:t>
            </a:r>
            <a:r>
              <a:rPr lang="zh-CN" altLang="en-US" b="1" dirty="0">
                <a:solidFill>
                  <a:schemeClr val="tx1"/>
                </a:solidFill>
              </a:rPr>
              <a:t>撤销决定</a:t>
            </a:r>
            <a:r>
              <a:rPr lang="en-US" altLang="zh-CN" b="1" dirty="0">
                <a:solidFill>
                  <a:schemeClr val="tx1"/>
                </a:solidFill>
              </a:rPr>
              <a:t>》</a:t>
            </a:r>
            <a:r>
              <a:rPr lang="zh-CN" altLang="en-US" b="1" dirty="0">
                <a:solidFill>
                  <a:schemeClr val="tx1"/>
                </a:solidFill>
              </a:rPr>
              <a:t>被依法撤销后，由北京大学依照相关规定进行处理。于艳茹要求恢复其博士学位证书法律效力的诉讼请求，不属于本案审理范围，法院依法予以驳回。</a:t>
            </a:r>
            <a:endParaRPr lang="en-US" altLang="zh-CN" b="1" dirty="0">
              <a:solidFill>
                <a:schemeClr val="tx1"/>
              </a:solidFill>
            </a:endParaRPr>
          </a:p>
          <a:p>
            <a:endParaRPr lang="en-US" altLang="zh-CN" b="1" dirty="0">
              <a:solidFill>
                <a:schemeClr val="tx1"/>
              </a:solidFill>
            </a:endParaRPr>
          </a:p>
          <a:p>
            <a:endParaRPr lang="zh-CN" altLang="en-US" dirty="0">
              <a:solidFill>
                <a:schemeClr val="tx1"/>
              </a:solidFill>
            </a:endParaRPr>
          </a:p>
        </p:txBody>
      </p:sp>
      <p:sp>
        <p:nvSpPr>
          <p:cNvPr id="4" name="灯片编号占位符 3"/>
          <p:cNvSpPr>
            <a:spLocks noGrp="1"/>
          </p:cNvSpPr>
          <p:nvPr>
            <p:ph type="sldNum" sz="quarter" idx="12"/>
          </p:nvPr>
        </p:nvSpPr>
        <p:spPr/>
        <p:txBody>
          <a:bodyPr/>
          <a:lstStyle/>
          <a:p>
            <a:fld id="{2A75A3B7-0065-46E2-B890-B7B1925DDBBF}" type="slidenum">
              <a:rPr lang="en-US" smtClean="0"/>
              <a:t>49</a:t>
            </a:fld>
            <a:endParaRPr lang="en-US"/>
          </a:p>
        </p:txBody>
      </p:sp>
      <p:sp>
        <p:nvSpPr>
          <p:cNvPr id="5" name="日期占位符 4"/>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611560" y="2060848"/>
            <a:ext cx="7858364" cy="3670920"/>
          </a:xfrm>
        </p:spPr>
        <p:txBody>
          <a:bodyPr>
            <a:noAutofit/>
          </a:bodyPr>
          <a:lstStyle/>
          <a:p>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、法律优位原则</a:t>
            </a:r>
            <a:endParaRPr lang="en-US" altLang="zh-CN" sz="2400" b="1" dirty="0">
              <a:latin typeface="楷体" panose="02010609060101010101" pitchFamily="49" charset="-122"/>
              <a:ea typeface="楷体" panose="02010609060101010101" pitchFamily="49" charset="-122"/>
            </a:endParaRPr>
          </a:p>
          <a:p>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）基本含义</a:t>
            </a:r>
            <a:endParaRPr lang="en-US" altLang="zh-CN" sz="2400" b="1"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又称为法律优先原则。所有行政行为不得违反法律的规定：</a:t>
            </a:r>
            <a:r>
              <a:rPr lang="zh-CN" altLang="zh-CN" sz="2400" dirty="0">
                <a:latin typeface="楷体" panose="02010609060101010101" pitchFamily="49" charset="-122"/>
                <a:ea typeface="楷体" panose="02010609060101010101" pitchFamily="49" charset="-122"/>
              </a:rPr>
              <a:t>一切行政权的行使，不论是权力的还是非权力的作用，都应受现行法律的拘束，不得有违反法律的活动。在某一行政领域，只要存在现有的法律，行政机关就必须予以适用（强制适用）；而且应正确适用不能有所偏离（禁止偏离）。</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1</a:t>
            </a:r>
            <a:r>
              <a:rPr lang="zh-CN" altLang="zh-CN" sz="2400" dirty="0">
                <a:latin typeface="楷体" panose="02010609060101010101" pitchFamily="49" charset="-122"/>
                <a:ea typeface="楷体" panose="02010609060101010101" pitchFamily="49" charset="-122"/>
              </a:rPr>
              <a:t>）行政应受宪法的直接约束。</a:t>
            </a:r>
          </a:p>
          <a:p>
            <a:r>
              <a:rPr lang="en-US" altLang="zh-CN" sz="2400" dirty="0">
                <a:latin typeface="楷体" panose="02010609060101010101" pitchFamily="49" charset="-122"/>
                <a:ea typeface="楷体" panose="02010609060101010101" pitchFamily="49" charset="-122"/>
              </a:rPr>
              <a:t>2</a:t>
            </a:r>
            <a:r>
              <a:rPr lang="zh-CN" altLang="zh-CN" sz="2400" dirty="0">
                <a:latin typeface="楷体" panose="02010609060101010101" pitchFamily="49" charset="-122"/>
                <a:ea typeface="楷体" panose="02010609060101010101" pitchFamily="49" charset="-122"/>
              </a:rPr>
              <a:t>）行政应受一般法律原则的拘束</a:t>
            </a:r>
            <a:r>
              <a:rPr lang="zh-CN" altLang="en-US" sz="2400" dirty="0">
                <a:latin typeface="楷体" panose="02010609060101010101" pitchFamily="49" charset="-122"/>
                <a:ea typeface="楷体" panose="02010609060101010101" pitchFamily="49" charset="-122"/>
              </a:rPr>
              <a:t>。</a:t>
            </a:r>
            <a:endParaRPr lang="zh-CN"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3</a:t>
            </a:r>
            <a:r>
              <a:rPr lang="zh-CN" altLang="zh-CN" sz="2400" dirty="0">
                <a:latin typeface="楷体" panose="02010609060101010101" pitchFamily="49" charset="-122"/>
                <a:ea typeface="楷体" panose="02010609060101010101" pitchFamily="49" charset="-122"/>
              </a:rPr>
              <a:t>）行政应受法律的拘束</a:t>
            </a:r>
            <a:r>
              <a:rPr lang="zh-CN" altLang="en-US" sz="2400" dirty="0">
                <a:latin typeface="楷体" panose="02010609060101010101" pitchFamily="49" charset="-122"/>
                <a:ea typeface="楷体" panose="02010609060101010101" pitchFamily="49" charset="-122"/>
              </a:rPr>
              <a:t>。</a:t>
            </a:r>
          </a:p>
          <a:p>
            <a:endParaRPr lang="zh-CN" altLang="en-US" sz="24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fld id="{2A75A3B7-0065-46E2-B890-B7B1925DDBBF}" type="slidenum">
              <a:rPr lang="en-US" smtClean="0"/>
              <a:t>5</a:t>
            </a:fld>
            <a:endParaRPr lang="en-US"/>
          </a:p>
        </p:txBody>
      </p:sp>
      <p:sp>
        <p:nvSpPr>
          <p:cNvPr id="5" name="日期占位符 4"/>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64382" y="2564904"/>
            <a:ext cx="6814234" cy="3454896"/>
          </a:xfrm>
        </p:spPr>
        <p:txBody>
          <a:bodyPr/>
          <a:lstStyle/>
          <a:p>
            <a:r>
              <a:rPr lang="zh-CN" altLang="en-US" dirty="0">
                <a:latin typeface="楷体" panose="02010609060101010101" pitchFamily="49" charset="-122"/>
                <a:ea typeface="楷体" panose="02010609060101010101" pitchFamily="49" charset="-122"/>
              </a:rPr>
              <a:t>北京大学不服上诉称：</a:t>
            </a:r>
            <a:r>
              <a:rPr lang="en-US" altLang="zh-CN" dirty="0">
                <a:latin typeface="楷体" panose="02010609060101010101" pitchFamily="49" charset="-122"/>
                <a:ea typeface="楷体" panose="02010609060101010101" pitchFamily="49" charset="-122"/>
              </a:rPr>
              <a:t>1.</a:t>
            </a:r>
            <a:r>
              <a:rPr lang="zh-CN" altLang="en-US" b="1" dirty="0">
                <a:solidFill>
                  <a:srgbClr val="FF0000"/>
                </a:solidFill>
                <a:latin typeface="楷体" panose="02010609060101010101" pitchFamily="49" charset="-122"/>
                <a:ea typeface="楷体" panose="02010609060101010101" pitchFamily="49" charset="-122"/>
              </a:rPr>
              <a:t>没有相关法律规定，学校在作出撤销学位决定之前必须听取当事人的陈述与申辩</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2.</a:t>
            </a:r>
            <a:r>
              <a:rPr lang="zh-CN" altLang="en-US" dirty="0">
                <a:latin typeface="楷体" panose="02010609060101010101" pitchFamily="49" charset="-122"/>
                <a:ea typeface="楷体" panose="02010609060101010101" pitchFamily="49" charset="-122"/>
              </a:rPr>
              <a:t>上诉人在作出决定前，曾经约谈过于艳茹，</a:t>
            </a:r>
            <a:r>
              <a:rPr lang="zh-CN" altLang="en-US" b="1" dirty="0">
                <a:solidFill>
                  <a:srgbClr val="FF0000"/>
                </a:solidFill>
                <a:latin typeface="楷体" panose="02010609060101010101" pitchFamily="49" charset="-122"/>
                <a:ea typeface="楷体" panose="02010609060101010101" pitchFamily="49" charset="-122"/>
              </a:rPr>
              <a:t>已经给其提供了充分陈述与申辩的机会</a:t>
            </a:r>
            <a:r>
              <a:rPr lang="zh-CN" altLang="en-US" dirty="0">
                <a:latin typeface="楷体" panose="02010609060101010101" pitchFamily="49" charset="-122"/>
                <a:ea typeface="楷体" panose="02010609060101010101" pitchFamily="49" charset="-122"/>
              </a:rPr>
              <a:t>。没有相关规定要求，上诉人必须向于艳茹说明其学位可能被撤销的后果。而且，约谈属于调查程序，没有必要也不可能向于艳茹提及最终处理结果的问题。于艳茹在受到处分之后，也已向学生申诉受理委员会提出申诉，委员会予以受理并专门召开会议，听取了于艳茹本人的申辩，并进行了讨论；</a:t>
            </a:r>
            <a:r>
              <a:rPr lang="en-US" altLang="zh-CN" dirty="0">
                <a:latin typeface="楷体" panose="02010609060101010101" pitchFamily="49" charset="-122"/>
                <a:ea typeface="楷体" panose="02010609060101010101" pitchFamily="49" charset="-122"/>
              </a:rPr>
              <a:t>3.</a:t>
            </a:r>
            <a:r>
              <a:rPr lang="zh-CN" altLang="en-US" b="1" dirty="0">
                <a:solidFill>
                  <a:srgbClr val="FF0000"/>
                </a:solidFill>
                <a:latin typeface="楷体" panose="02010609060101010101" pitchFamily="49" charset="-122"/>
                <a:ea typeface="楷体" panose="02010609060101010101" pitchFamily="49" charset="-122"/>
              </a:rPr>
              <a:t>尽管</a:t>
            </a:r>
            <a:r>
              <a:rPr lang="en-US" altLang="zh-CN" b="1" dirty="0">
                <a:solidFill>
                  <a:srgbClr val="FF0000"/>
                </a:solidFill>
                <a:latin typeface="楷体" panose="02010609060101010101" pitchFamily="49" charset="-122"/>
                <a:ea typeface="楷体" panose="02010609060101010101" pitchFamily="49" charset="-122"/>
              </a:rPr>
              <a:t>《</a:t>
            </a:r>
            <a:r>
              <a:rPr lang="zh-CN" altLang="en-US" b="1" dirty="0">
                <a:solidFill>
                  <a:srgbClr val="FF0000"/>
                </a:solidFill>
                <a:latin typeface="楷体" panose="02010609060101010101" pitchFamily="49" charset="-122"/>
                <a:ea typeface="楷体" panose="02010609060101010101" pitchFamily="49" charset="-122"/>
              </a:rPr>
              <a:t>撤销决定</a:t>
            </a:r>
            <a:r>
              <a:rPr lang="en-US" altLang="zh-CN" b="1" dirty="0">
                <a:solidFill>
                  <a:srgbClr val="FF0000"/>
                </a:solidFill>
                <a:latin typeface="楷体" panose="02010609060101010101" pitchFamily="49" charset="-122"/>
                <a:ea typeface="楷体" panose="02010609060101010101" pitchFamily="49" charset="-122"/>
              </a:rPr>
              <a:t>》</a:t>
            </a:r>
            <a:r>
              <a:rPr lang="zh-CN" altLang="en-US" b="1" dirty="0">
                <a:solidFill>
                  <a:srgbClr val="FF0000"/>
                </a:solidFill>
                <a:latin typeface="楷体" panose="02010609060101010101" pitchFamily="49" charset="-122"/>
                <a:ea typeface="楷体" panose="02010609060101010101" pitchFamily="49" charset="-122"/>
              </a:rPr>
              <a:t>中没有列明具体法律条文，但这不表明相关的法律依据不存在</a:t>
            </a:r>
            <a:r>
              <a:rPr lang="zh-CN" altLang="en-US" dirty="0">
                <a:latin typeface="楷体" panose="02010609060101010101" pitchFamily="49" charset="-122"/>
                <a:ea typeface="楷体" panose="02010609060101010101" pitchFamily="49" charset="-122"/>
              </a:rPr>
              <a:t>，一审法院以此为由撤销</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撤销决定</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显属不当。综上，请求依法撤销一审判决。</a:t>
            </a:r>
          </a:p>
          <a:p>
            <a:endParaRPr lang="zh-CN" altLang="en-US"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fld id="{2A75A3B7-0065-46E2-B890-B7B1925DDBBF}" type="slidenum">
              <a:rPr lang="en-US" smtClean="0"/>
              <a:t>50</a:t>
            </a:fld>
            <a:endParaRPr lang="en-US"/>
          </a:p>
        </p:txBody>
      </p:sp>
      <p:sp>
        <p:nvSpPr>
          <p:cNvPr id="5" name="日期占位符 4"/>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988840"/>
            <a:ext cx="8892480" cy="4030960"/>
          </a:xfrm>
        </p:spPr>
        <p:txBody>
          <a:bodyPr>
            <a:noAutofit/>
          </a:bodyPr>
          <a:lstStyle/>
          <a:p>
            <a:pPr>
              <a:defRPr/>
            </a:pPr>
            <a:r>
              <a:rPr lang="zh-CN" altLang="en-US" sz="2000" b="1" dirty="0">
                <a:latin typeface="楷体" panose="02010609060101010101" pitchFamily="49" charset="-122"/>
                <a:ea typeface="楷体" panose="02010609060101010101" pitchFamily="49" charset="-122"/>
              </a:rPr>
              <a:t>二审法院认为：本案的争议焦点有三：一、北京大学作出</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撤销决定</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时</a:t>
            </a:r>
            <a:r>
              <a:rPr lang="zh-CN" altLang="en-US" sz="2000" b="1" dirty="0">
                <a:solidFill>
                  <a:srgbClr val="FF0000"/>
                </a:solidFill>
                <a:latin typeface="楷体" panose="02010609060101010101" pitchFamily="49" charset="-122"/>
                <a:ea typeface="楷体" panose="02010609060101010101" pitchFamily="49" charset="-122"/>
              </a:rPr>
              <a:t>是否应当适用</a:t>
            </a:r>
            <a:r>
              <a:rPr lang="zh-CN" altLang="en-US" sz="2000" b="1" dirty="0">
                <a:latin typeface="楷体" panose="02010609060101010101" pitchFamily="49" charset="-122"/>
                <a:ea typeface="楷体" panose="02010609060101010101" pitchFamily="49" charset="-122"/>
              </a:rPr>
              <a:t>正当程序原则；二、北京大学作出</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撤销决定</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的程序</a:t>
            </a:r>
            <a:r>
              <a:rPr lang="zh-CN" altLang="en-US" sz="2000" b="1" dirty="0">
                <a:solidFill>
                  <a:srgbClr val="FF0000"/>
                </a:solidFill>
                <a:latin typeface="楷体" panose="02010609060101010101" pitchFamily="49" charset="-122"/>
                <a:ea typeface="楷体" panose="02010609060101010101" pitchFamily="49" charset="-122"/>
              </a:rPr>
              <a:t>是否符合</a:t>
            </a:r>
            <a:r>
              <a:rPr lang="zh-CN" altLang="en-US" sz="2000" b="1" dirty="0">
                <a:latin typeface="楷体" panose="02010609060101010101" pitchFamily="49" charset="-122"/>
                <a:ea typeface="楷体" panose="02010609060101010101" pitchFamily="49" charset="-122"/>
              </a:rPr>
              <a:t>正当程序原则；三、北京大学作出</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撤销决定</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时</a:t>
            </a:r>
            <a:r>
              <a:rPr lang="zh-CN" altLang="en-US" sz="2000" b="1" dirty="0">
                <a:solidFill>
                  <a:srgbClr val="FF0000"/>
                </a:solidFill>
                <a:latin typeface="楷体" panose="02010609060101010101" pitchFamily="49" charset="-122"/>
                <a:ea typeface="楷体" panose="02010609060101010101" pitchFamily="49" charset="-122"/>
              </a:rPr>
              <a:t>适用法律是否准确</a:t>
            </a:r>
            <a:r>
              <a:rPr lang="zh-CN" altLang="en-US" sz="2000" b="1" dirty="0">
                <a:latin typeface="楷体" panose="02010609060101010101" pitchFamily="49" charset="-122"/>
                <a:ea typeface="楷体" panose="02010609060101010101" pitchFamily="49" charset="-122"/>
              </a:rPr>
              <a:t>。</a:t>
            </a:r>
          </a:p>
          <a:p>
            <a:pPr>
              <a:defRPr/>
            </a:pPr>
            <a:r>
              <a:rPr lang="zh-CN" altLang="en-US" sz="2000" b="1" dirty="0">
                <a:latin typeface="楷体" panose="02010609060101010101" pitchFamily="49" charset="-122"/>
                <a:ea typeface="楷体" panose="02010609060101010101" pitchFamily="49" charset="-122"/>
              </a:rPr>
              <a:t>关于焦点一，正当程序原则的要义在于，作出任何使他人遭受不利影响的行使权力的决定前，应当听取当事人的意见。</a:t>
            </a:r>
            <a:r>
              <a:rPr lang="zh-CN" altLang="en-US" sz="2000" b="1" dirty="0">
                <a:solidFill>
                  <a:srgbClr val="FF0000"/>
                </a:solidFill>
                <a:latin typeface="楷体" panose="02010609060101010101" pitchFamily="49" charset="-122"/>
                <a:ea typeface="楷体" panose="02010609060101010101" pitchFamily="49" charset="-122"/>
              </a:rPr>
              <a:t>正当程序原则是裁决争端的基本原则及最低的公正标准</a:t>
            </a:r>
            <a:r>
              <a:rPr lang="zh-CN" altLang="en-US" sz="2400" b="1" dirty="0">
                <a:solidFill>
                  <a:srgbClr val="FFFF00"/>
                </a:solidFill>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其在我国行政处罚法、行政许可法等基本行政法律规范中均有体现。</a:t>
            </a:r>
            <a:r>
              <a:rPr lang="zh-CN" altLang="en-US" sz="2000" b="1" dirty="0">
                <a:solidFill>
                  <a:srgbClr val="FF0000"/>
                </a:solidFill>
                <a:latin typeface="楷体" panose="02010609060101010101" pitchFamily="49" charset="-122"/>
                <a:ea typeface="楷体" panose="02010609060101010101" pitchFamily="49" charset="-122"/>
              </a:rPr>
              <a:t>作为最基本的公正程序规则，只要成文法没有排除或另有特殊情形，行政机关都要遵守。</a:t>
            </a:r>
            <a:r>
              <a:rPr lang="zh-CN" altLang="en-US" sz="2000" b="1" dirty="0">
                <a:latin typeface="楷体" panose="02010609060101010101" pitchFamily="49" charset="-122"/>
                <a:ea typeface="楷体" panose="02010609060101010101" pitchFamily="49" charset="-122"/>
              </a:rPr>
              <a:t>即使法律中没有明确的程序规定，行政机关也不能认为自己不受程序限制，甚至连最基本的正当程序原则都可以不遵守。</a:t>
            </a:r>
            <a:r>
              <a:rPr lang="zh-CN" altLang="en-US" sz="2000" b="1" dirty="0">
                <a:solidFill>
                  <a:srgbClr val="FF0000"/>
                </a:solidFill>
                <a:latin typeface="楷体" panose="02010609060101010101" pitchFamily="49" charset="-122"/>
                <a:ea typeface="楷体" panose="02010609060101010101" pitchFamily="49" charset="-122"/>
              </a:rPr>
              <a:t>应该说，对于正当程序原则的适用，行政机关没有自由裁量权。</a:t>
            </a:r>
            <a:r>
              <a:rPr lang="zh-CN" altLang="en-US" sz="2000" b="1" dirty="0">
                <a:latin typeface="楷体" panose="02010609060101010101" pitchFamily="49" charset="-122"/>
                <a:ea typeface="楷体" panose="02010609060101010101" pitchFamily="49" charset="-122"/>
              </a:rPr>
              <a:t>只是在法律未对正当程序原则设定具体的程序性规定时，行政机关可以就履行正当程序的具体方式作出选择。本案中，</a:t>
            </a:r>
            <a:r>
              <a:rPr lang="zh-CN" altLang="en-US" sz="2000" b="1" dirty="0">
                <a:solidFill>
                  <a:srgbClr val="FF0000"/>
                </a:solidFill>
                <a:latin typeface="楷体" panose="02010609060101010101" pitchFamily="49" charset="-122"/>
                <a:ea typeface="楷体" panose="02010609060101010101" pitchFamily="49" charset="-122"/>
              </a:rPr>
              <a:t>北京大学作为法律、法规授权的组织</a:t>
            </a:r>
            <a:r>
              <a:rPr lang="zh-CN" altLang="en-US" sz="2000" b="1" dirty="0">
                <a:latin typeface="楷体" panose="02010609060101010101" pitchFamily="49" charset="-122"/>
                <a:ea typeface="楷体" panose="02010609060101010101" pitchFamily="49" charset="-122"/>
              </a:rPr>
              <a:t>，其在行使学位授予或撤销权时，亦应当遵守正当程序原则。即便相关法律、法规未对撤销学位的具体程序作出规定，其也应自觉采取适当的方式来践行上述原则，以保证其决定程序的公正性。</a:t>
            </a:r>
          </a:p>
          <a:p>
            <a:endParaRPr lang="zh-CN" altLang="en-US" sz="20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fld id="{2A75A3B7-0065-46E2-B890-B7B1925DDBBF}" type="slidenum">
              <a:rPr lang="en-US" smtClean="0"/>
              <a:t>51</a:t>
            </a:fld>
            <a:endParaRPr lang="en-US"/>
          </a:p>
        </p:txBody>
      </p:sp>
      <p:sp>
        <p:nvSpPr>
          <p:cNvPr id="5" name="日期占位符 4"/>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95536" y="2276872"/>
            <a:ext cx="7632848" cy="3742928"/>
          </a:xfrm>
        </p:spPr>
        <p:txBody>
          <a:bodyPr>
            <a:noAutofit/>
          </a:bodyPr>
          <a:lstStyle/>
          <a:p>
            <a:r>
              <a:rPr lang="zh-CN" altLang="en-US" sz="2000" b="1" dirty="0">
                <a:latin typeface="楷体" panose="02010609060101010101" pitchFamily="49" charset="-122"/>
                <a:ea typeface="楷体" panose="02010609060101010101" pitchFamily="49" charset="-122"/>
              </a:rPr>
              <a:t>关于焦点二，正当程序原则保障的是相对人的程序参与权，通过相对人的陈述与申辩，使行政机关能够更加全面把握案件事实、准确适用法律，防止偏听偏信，确保程序与结果的公正。而</a:t>
            </a:r>
            <a:r>
              <a:rPr lang="zh-CN" altLang="en-US" sz="2000" b="1" dirty="0">
                <a:solidFill>
                  <a:srgbClr val="FF0000"/>
                </a:solidFill>
                <a:latin typeface="楷体" panose="02010609060101010101" pitchFamily="49" charset="-122"/>
                <a:ea typeface="楷体" panose="02010609060101010101" pitchFamily="49" charset="-122"/>
              </a:rPr>
              <a:t>相对人只有在充分了解案件事实、法律规定以及可能面临的不利后果之情形下，才能够有针对性地进行陈述与申辩，发表有价值的意见，从而保证其真正地参与执法程序</a:t>
            </a:r>
            <a:r>
              <a:rPr lang="zh-CN" altLang="en-US" sz="2000" b="1" dirty="0">
                <a:latin typeface="楷体" panose="02010609060101010101" pitchFamily="49" charset="-122"/>
                <a:ea typeface="楷体" panose="02010609060101010101" pitchFamily="49" charset="-122"/>
              </a:rPr>
              <a:t>，而不是流于形式</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本案中，北京大学在作出</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撤销决定</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前，仅由调查小组约谈过一次于艳茹，约谈的内容也仅涉及</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运动</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一文是否涉嫌抄袭的问题。至于该问题是否足以导致于艳茹的学位被撤销，北京大学并没有进行相应的提示，于艳茹在未意识到其学位可能因此被撤销这一风险的情形下，也难以进行充分的陈述与申辩。因此，</a:t>
            </a:r>
            <a:r>
              <a:rPr lang="zh-CN" altLang="en-US" sz="2000" b="1" dirty="0">
                <a:solidFill>
                  <a:srgbClr val="FF0000"/>
                </a:solidFill>
                <a:latin typeface="楷体" panose="02010609060101010101" pitchFamily="49" charset="-122"/>
                <a:ea typeface="楷体" panose="02010609060101010101" pitchFamily="49" charset="-122"/>
              </a:rPr>
              <a:t>北京大学在作出</a:t>
            </a:r>
            <a:r>
              <a:rPr lang="en-US" altLang="zh-CN" sz="2000" b="1" dirty="0">
                <a:solidFill>
                  <a:srgbClr val="FF0000"/>
                </a:solidFill>
                <a:latin typeface="楷体" panose="02010609060101010101" pitchFamily="49" charset="-122"/>
                <a:ea typeface="楷体" panose="02010609060101010101" pitchFamily="49" charset="-122"/>
              </a:rPr>
              <a:t>《</a:t>
            </a:r>
            <a:r>
              <a:rPr lang="zh-CN" altLang="en-US" sz="2000" b="1" dirty="0">
                <a:solidFill>
                  <a:srgbClr val="FF0000"/>
                </a:solidFill>
                <a:latin typeface="楷体" panose="02010609060101010101" pitchFamily="49" charset="-122"/>
                <a:ea typeface="楷体" panose="02010609060101010101" pitchFamily="49" charset="-122"/>
              </a:rPr>
              <a:t>撤销决定</a:t>
            </a:r>
            <a:r>
              <a:rPr lang="en-US" altLang="zh-CN" sz="2000" b="1" dirty="0">
                <a:solidFill>
                  <a:srgbClr val="FF0000"/>
                </a:solidFill>
                <a:latin typeface="楷体" panose="02010609060101010101" pitchFamily="49" charset="-122"/>
                <a:ea typeface="楷体" panose="02010609060101010101" pitchFamily="49" charset="-122"/>
              </a:rPr>
              <a:t>》</a:t>
            </a:r>
            <a:r>
              <a:rPr lang="zh-CN" altLang="en-US" sz="2000" b="1" dirty="0">
                <a:solidFill>
                  <a:srgbClr val="FF0000"/>
                </a:solidFill>
                <a:latin typeface="楷体" panose="02010609060101010101" pitchFamily="49" charset="-122"/>
                <a:ea typeface="楷体" panose="02010609060101010101" pitchFamily="49" charset="-122"/>
              </a:rPr>
              <a:t>前由调查小组进行的约谈，不足以认定其已经履行正当程序。</a:t>
            </a:r>
            <a:r>
              <a:rPr lang="zh-CN" altLang="en-US" sz="2000" b="1" dirty="0">
                <a:latin typeface="楷体" panose="02010609060101010101" pitchFamily="49" charset="-122"/>
                <a:ea typeface="楷体" panose="02010609060101010101" pitchFamily="49" charset="-122"/>
              </a:rPr>
              <a:t>北京大学对此程序问题提出的异议理由不能成立，本院不予支持。</a:t>
            </a:r>
          </a:p>
          <a:p>
            <a:endParaRPr lang="zh-CN" altLang="en-US" sz="20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fld id="{2A75A3B7-0065-46E2-B890-B7B1925DDBBF}" type="slidenum">
              <a:rPr lang="en-US" smtClean="0"/>
              <a:t>52</a:t>
            </a:fld>
            <a:endParaRPr lang="en-US"/>
          </a:p>
        </p:txBody>
      </p:sp>
      <p:sp>
        <p:nvSpPr>
          <p:cNvPr id="5" name="日期占位符 4"/>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64382" y="2420888"/>
            <a:ext cx="7380026" cy="3598912"/>
          </a:xfrm>
        </p:spPr>
        <p:txBody>
          <a:bodyPr>
            <a:noAutofit/>
          </a:bodyPr>
          <a:lstStyle/>
          <a:p>
            <a:r>
              <a:rPr lang="zh-CN" altLang="en-US" sz="2000" b="1" dirty="0">
                <a:latin typeface="楷体" panose="02010609060101010101" pitchFamily="49" charset="-122"/>
                <a:ea typeface="楷体" panose="02010609060101010101" pitchFamily="49" charset="-122"/>
              </a:rPr>
              <a:t>关于焦点三，作为一个对外发生法律效力的行政行为，其所依据的法律规定必须是明确的，具体法律条款的指向是不存争议的。唯有此，</a:t>
            </a:r>
            <a:r>
              <a:rPr lang="zh-CN" altLang="en-US" sz="2000" b="1" dirty="0">
                <a:solidFill>
                  <a:srgbClr val="FF0000"/>
                </a:solidFill>
                <a:latin typeface="楷体" panose="02010609060101010101" pitchFamily="49" charset="-122"/>
                <a:ea typeface="楷体" panose="02010609060101010101" pitchFamily="49" charset="-122"/>
              </a:rPr>
              <a:t>相对人才能确定行政机关的确切意思表示，进而有针对性地进行权利救济。公众也能据此了解行政机关适用法律的逻辑，进而增进对于相关法律条款含义的理解，自觉调整自己的行为，从而实现法律规范的指引、教育功能。</a:t>
            </a:r>
            <a:r>
              <a:rPr lang="zh-CN" altLang="en-US" sz="2000" b="1" dirty="0">
                <a:latin typeface="楷体" panose="02010609060101010101" pitchFamily="49" charset="-122"/>
                <a:ea typeface="楷体" panose="02010609060101010101" pitchFamily="49" charset="-122"/>
              </a:rPr>
              <a:t>本案中，北京大学作出的</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撤销决定</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虽载明了相关法律规范的名称，但未能明确其所适用的具体条款，而上述法律规范的条款众多，相对人难以确定北京大学援引的具体法律条款，一审法院据此认定北京大学作出的</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撤销决定</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没有明确的法律依据并无不当，本院应予支持。</a:t>
            </a:r>
          </a:p>
          <a:p>
            <a:endParaRPr lang="zh-CN" altLang="en-US" sz="20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fld id="{2A75A3B7-0065-46E2-B890-B7B1925DDBBF}" type="slidenum">
              <a:rPr lang="en-US" smtClean="0"/>
              <a:t>53</a:t>
            </a:fld>
            <a:endParaRPr lang="en-US"/>
          </a:p>
        </p:txBody>
      </p:sp>
      <p:sp>
        <p:nvSpPr>
          <p:cNvPr id="5" name="日期占位符 4"/>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其他案例</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hlinkClick r:id="rId2" action="ppaction://hlinkfile"/>
              </a:rPr>
              <a:t>黄泽富案</a:t>
            </a:r>
            <a:r>
              <a:rPr lang="zh-CN" altLang="en-US"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hlinkClick r:id="rId3" action="ppaction://hlinkfile"/>
              </a:rPr>
              <a:t>彭淑华案</a:t>
            </a:r>
            <a:r>
              <a:rPr lang="zh-CN" altLang="en-US"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hlinkClick r:id="rId4" action="ppaction://hlinkfile"/>
              </a:rPr>
              <a:t>张成银案</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文献拓展</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周佑勇：</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hlinkClick r:id="rId5" action="ppaction://hlinkfile"/>
              </a:rPr>
              <a:t>司法判决对正当程序原则的发展</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中国法学</a:t>
            </a:r>
            <a:r>
              <a:rPr lang="en-US" altLang="zh-CN" dirty="0">
                <a:latin typeface="楷体" panose="02010609060101010101" pitchFamily="49" charset="-122"/>
                <a:ea typeface="楷体" panose="02010609060101010101" pitchFamily="49" charset="-122"/>
              </a:rPr>
              <a:t>》2019</a:t>
            </a:r>
            <a:r>
              <a:rPr lang="zh-CN" altLang="en-US" dirty="0">
                <a:latin typeface="楷体" panose="02010609060101010101" pitchFamily="49" charset="-122"/>
                <a:ea typeface="楷体" panose="02010609060101010101" pitchFamily="49" charset="-122"/>
              </a:rPr>
              <a:t>年第</a:t>
            </a:r>
            <a:r>
              <a:rPr lang="en-US" altLang="zh-CN" dirty="0">
                <a:latin typeface="楷体" panose="02010609060101010101" pitchFamily="49" charset="-122"/>
                <a:ea typeface="楷体" panose="02010609060101010101" pitchFamily="49" charset="-122"/>
              </a:rPr>
              <a:t>3</a:t>
            </a:r>
            <a:r>
              <a:rPr lang="zh-CN" altLang="en-US" dirty="0">
                <a:latin typeface="楷体" panose="02010609060101010101" pitchFamily="49" charset="-122"/>
                <a:ea typeface="楷体" panose="02010609060101010101" pitchFamily="49" charset="-122"/>
              </a:rPr>
              <a:t>期；蒋红珍：</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hlinkClick r:id="rId6" action="ppaction://hlinkfile"/>
              </a:rPr>
              <a:t>正当程序原则司法适用的正当性：回归规范立场</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中国法学</a:t>
            </a:r>
            <a:r>
              <a:rPr lang="en-US" altLang="zh-CN" dirty="0">
                <a:latin typeface="楷体" panose="02010609060101010101" pitchFamily="49" charset="-122"/>
                <a:ea typeface="楷体" panose="02010609060101010101" pitchFamily="49" charset="-122"/>
              </a:rPr>
              <a:t>》2019</a:t>
            </a:r>
            <a:r>
              <a:rPr lang="zh-CN" altLang="en-US" dirty="0">
                <a:latin typeface="楷体" panose="02010609060101010101" pitchFamily="49" charset="-122"/>
                <a:ea typeface="楷体" panose="02010609060101010101" pitchFamily="49" charset="-122"/>
              </a:rPr>
              <a:t>年第</a:t>
            </a:r>
            <a:r>
              <a:rPr lang="en-US" altLang="zh-CN" dirty="0">
                <a:latin typeface="楷体" panose="02010609060101010101" pitchFamily="49" charset="-122"/>
                <a:ea typeface="楷体" panose="02010609060101010101" pitchFamily="49" charset="-122"/>
              </a:rPr>
              <a:t>3</a:t>
            </a:r>
            <a:r>
              <a:rPr lang="zh-CN" altLang="en-US" dirty="0">
                <a:latin typeface="楷体" panose="02010609060101010101" pitchFamily="49" charset="-122"/>
                <a:ea typeface="楷体" panose="02010609060101010101" pitchFamily="49" charset="-122"/>
              </a:rPr>
              <a:t>期。</a:t>
            </a:r>
            <a:endParaRPr lang="en-US" altLang="zh-CN" dirty="0">
              <a:latin typeface="楷体" panose="02010609060101010101" pitchFamily="49" charset="-122"/>
              <a:ea typeface="楷体" panose="02010609060101010101" pitchFamily="49" charset="-122"/>
            </a:endParaRPr>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2A75A3B7-0065-46E2-B890-B7B1925DDBBF}" type="slidenum">
              <a:rPr lang="en-US" smtClean="0"/>
              <a:t>54</a:t>
            </a:fld>
            <a:endParaRPr lang="en-US"/>
          </a:p>
        </p:txBody>
      </p:sp>
      <p:sp>
        <p:nvSpPr>
          <p:cNvPr id="5" name="日期占位符 4"/>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95536" y="2420888"/>
            <a:ext cx="6814106" cy="3598912"/>
          </a:xfrm>
        </p:spPr>
        <p:txBody>
          <a:bodyPr>
            <a:normAutofit/>
          </a:bodyPr>
          <a:lstStyle/>
          <a:p>
            <a:r>
              <a:rPr lang="zh-CN" altLang="en-US" sz="2400" b="1" dirty="0">
                <a:latin typeface="楷体" panose="02010609060101010101" pitchFamily="49" charset="-122"/>
                <a:ea typeface="楷体" panose="02010609060101010101" pitchFamily="49" charset="-122"/>
              </a:rPr>
              <a:t>五、行政</a:t>
            </a:r>
            <a:r>
              <a:rPr lang="zh-CN" altLang="en-US" sz="2400" b="1">
                <a:latin typeface="楷体" panose="02010609060101010101" pitchFamily="49" charset="-122"/>
                <a:ea typeface="楷体" panose="02010609060101010101" pitchFamily="49" charset="-122"/>
              </a:rPr>
              <a:t>公开原则（了解）</a:t>
            </a:r>
            <a:endParaRPr lang="en-US" altLang="zh-CN" sz="2400" b="1"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四个基本要求：</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、行政立法、政策公开</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、行政决定公开</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、行政过程公开</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、行政信息公开</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政府信息公开条例</a:t>
            </a:r>
            <a:r>
              <a:rPr lang="en-US" altLang="zh-CN" sz="2400" dirty="0">
                <a:latin typeface="楷体" panose="02010609060101010101" pitchFamily="49" charset="-122"/>
                <a:ea typeface="楷体" panose="02010609060101010101" pitchFamily="49" charset="-122"/>
              </a:rPr>
              <a:t>》</a:t>
            </a:r>
            <a:endParaRPr lang="zh-CN" altLang="en-US" sz="24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fld id="{2A75A3B7-0065-46E2-B890-B7B1925DDBBF}" type="slidenum">
              <a:rPr lang="en-US" smtClean="0"/>
              <a:t>55</a:t>
            </a:fld>
            <a:endParaRPr lang="en-US"/>
          </a:p>
        </p:txBody>
      </p:sp>
      <p:sp>
        <p:nvSpPr>
          <p:cNvPr id="5" name="日期占位符 4"/>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79512" y="1988840"/>
            <a:ext cx="8964488" cy="4248472"/>
          </a:xfrm>
        </p:spPr>
        <p:txBody>
          <a:bodyPr>
            <a:noAutofit/>
          </a:bodyPr>
          <a:lstStyle/>
          <a:p>
            <a:r>
              <a:rPr lang="zh-CN" altLang="en-US" sz="2200" b="1" dirty="0">
                <a:latin typeface="楷体" panose="02010609060101010101" pitchFamily="49" charset="-122"/>
                <a:ea typeface="楷体" panose="02010609060101010101" pitchFamily="49" charset="-122"/>
              </a:rPr>
              <a:t>（</a:t>
            </a:r>
            <a:r>
              <a:rPr lang="en-US" altLang="zh-CN" sz="2200" b="1" dirty="0">
                <a:latin typeface="楷体" panose="02010609060101010101" pitchFamily="49" charset="-122"/>
                <a:ea typeface="楷体" panose="02010609060101010101" pitchFamily="49" charset="-122"/>
              </a:rPr>
              <a:t>2</a:t>
            </a:r>
            <a:r>
              <a:rPr lang="zh-CN" altLang="en-US" sz="2200" b="1" dirty="0">
                <a:latin typeface="楷体" panose="02010609060101010101" pitchFamily="49" charset="-122"/>
                <a:ea typeface="楷体" panose="02010609060101010101" pitchFamily="49" charset="-122"/>
              </a:rPr>
              <a:t>）两个子原则</a:t>
            </a:r>
            <a:endParaRPr lang="en-US" altLang="zh-CN" sz="2200" b="1" dirty="0">
              <a:latin typeface="楷体" panose="02010609060101010101" pitchFamily="49" charset="-122"/>
              <a:ea typeface="楷体" panose="02010609060101010101" pitchFamily="49" charset="-122"/>
            </a:endParaRPr>
          </a:p>
          <a:p>
            <a:r>
              <a:rPr lang="en-US" altLang="zh-CN" sz="2200" b="1" dirty="0">
                <a:latin typeface="楷体" panose="02010609060101010101" pitchFamily="49" charset="-122"/>
                <a:ea typeface="楷体" panose="02010609060101010101" pitchFamily="49" charset="-122"/>
              </a:rPr>
              <a:t>1</a:t>
            </a:r>
            <a:r>
              <a:rPr lang="zh-CN" altLang="en-US" sz="2200" b="1" dirty="0">
                <a:latin typeface="楷体" panose="02010609060101010101" pitchFamily="49" charset="-122"/>
                <a:ea typeface="楷体" panose="02010609060101010101" pitchFamily="49" charset="-122"/>
              </a:rPr>
              <a:t>）</a:t>
            </a:r>
            <a:r>
              <a:rPr lang="zh-CN" altLang="zh-CN" sz="2200" b="1" dirty="0">
                <a:latin typeface="楷体" panose="02010609060101010101" pitchFamily="49" charset="-122"/>
                <a:ea typeface="楷体" panose="02010609060101010101" pitchFamily="49" charset="-122"/>
              </a:rPr>
              <a:t>“根据法律”原则</a:t>
            </a:r>
            <a:endParaRPr lang="en-US" altLang="zh-CN" sz="2200" b="1" dirty="0">
              <a:latin typeface="楷体" panose="02010609060101010101" pitchFamily="49" charset="-122"/>
              <a:ea typeface="楷体" panose="02010609060101010101" pitchFamily="49" charset="-122"/>
            </a:endParaRPr>
          </a:p>
          <a:p>
            <a:r>
              <a:rPr lang="zh-CN" altLang="zh-CN" sz="2200" dirty="0">
                <a:latin typeface="楷体" panose="02010609060101010101" pitchFamily="49" charset="-122"/>
                <a:ea typeface="楷体" panose="02010609060101010101" pitchFamily="49" charset="-122"/>
              </a:rPr>
              <a:t>这是指行政立法服从法律位阶的要求，以上位法作为行政立法的根据。行政机关在制定法律规范时，应必须服从以宪法为顶点的法律体系的要求，但我国实践中，实际上由行政权主导的法律规范体系中，相当一部分缺乏来自上位法规范的直接根据</a:t>
            </a:r>
            <a:r>
              <a:rPr lang="zh-CN" altLang="en-US" sz="2200" dirty="0">
                <a:latin typeface="楷体" panose="02010609060101010101" pitchFamily="49" charset="-122"/>
                <a:ea typeface="楷体" panose="02010609060101010101" pitchFamily="49" charset="-122"/>
              </a:rPr>
              <a:t>。</a:t>
            </a:r>
            <a:endParaRPr lang="en-US" altLang="zh-CN" sz="2200" dirty="0">
              <a:latin typeface="楷体" panose="02010609060101010101" pitchFamily="49" charset="-122"/>
              <a:ea typeface="楷体" panose="02010609060101010101" pitchFamily="49" charset="-122"/>
            </a:endParaRPr>
          </a:p>
          <a:p>
            <a:endParaRPr lang="zh-CN" altLang="en-US" sz="2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fld id="{2A75A3B7-0065-46E2-B890-B7B1925DDBBF}" type="slidenum">
              <a:rPr lang="en-US" smtClean="0"/>
              <a:t>6</a:t>
            </a:fld>
            <a:endParaRPr lang="en-US"/>
          </a:p>
        </p:txBody>
      </p:sp>
      <p:sp>
        <p:nvSpPr>
          <p:cNvPr id="5" name="日期占位符 4"/>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79512" y="1988840"/>
            <a:ext cx="8964488" cy="4030960"/>
          </a:xfrm>
        </p:spPr>
        <p:txBody>
          <a:bodyPr>
            <a:noAutofit/>
          </a:bodyPr>
          <a:lstStyle/>
          <a:p>
            <a:r>
              <a:rPr lang="en-US" altLang="zh-CN" sz="2000" b="1" dirty="0">
                <a:latin typeface="楷体" panose="02010609060101010101" pitchFamily="49" charset="-122"/>
                <a:ea typeface="楷体" panose="02010609060101010101" pitchFamily="49" charset="-122"/>
              </a:rPr>
              <a:t>2</a:t>
            </a:r>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 </a:t>
            </a:r>
            <a:r>
              <a:rPr lang="zh-CN" altLang="zh-CN" sz="2000" b="1" dirty="0">
                <a:latin typeface="楷体" panose="02010609060101010101" pitchFamily="49" charset="-122"/>
                <a:ea typeface="楷体" panose="02010609060101010101" pitchFamily="49" charset="-122"/>
              </a:rPr>
              <a:t>“不抵触”原则</a:t>
            </a:r>
            <a:endParaRPr lang="zh-CN" altLang="zh-CN" sz="2000" dirty="0">
              <a:latin typeface="楷体" panose="02010609060101010101" pitchFamily="49" charset="-122"/>
              <a:ea typeface="楷体" panose="02010609060101010101" pitchFamily="49" charset="-122"/>
            </a:endParaRPr>
          </a:p>
          <a:p>
            <a:r>
              <a:rPr lang="zh-CN" altLang="zh-CN" sz="2000" dirty="0">
                <a:latin typeface="楷体" panose="02010609060101010101" pitchFamily="49" charset="-122"/>
                <a:ea typeface="楷体" panose="02010609060101010101" pitchFamily="49" charset="-122"/>
              </a:rPr>
              <a:t>指在法律位阶的层级结构中，下位阶的法律不得与上位阶的法律相冲突。它侧重于行政立法的内容不得与法律相抵触。</a:t>
            </a:r>
            <a:endParaRPr lang="en-US" altLang="zh-CN" sz="20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fld id="{2A75A3B7-0065-46E2-B890-B7B1925DDBBF}" type="slidenum">
              <a:rPr lang="en-US" smtClean="0"/>
              <a:t>7</a:t>
            </a:fld>
            <a:endParaRPr lang="en-US"/>
          </a:p>
        </p:txBody>
      </p:sp>
      <p:sp>
        <p:nvSpPr>
          <p:cNvPr id="5" name="日期占位符 4"/>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51520" y="2276872"/>
            <a:ext cx="8218404" cy="4104456"/>
          </a:xfrm>
        </p:spPr>
        <p:txBody>
          <a:bodyPr>
            <a:normAutofit lnSpcReduction="10000"/>
          </a:bodyPr>
          <a:lstStyle/>
          <a:p>
            <a:r>
              <a:rPr lang="en-US" altLang="zh-CN" sz="2000" b="1" dirty="0">
                <a:latin typeface="楷体" panose="02010609060101010101" pitchFamily="49" charset="-122"/>
                <a:ea typeface="楷体" panose="02010609060101010101" pitchFamily="49" charset="-122"/>
              </a:rPr>
              <a:t>2</a:t>
            </a:r>
            <a:r>
              <a:rPr lang="zh-CN" altLang="en-US" sz="2000" b="1" dirty="0">
                <a:latin typeface="楷体" panose="02010609060101010101" pitchFamily="49" charset="-122"/>
                <a:ea typeface="楷体" panose="02010609060101010101" pitchFamily="49" charset="-122"/>
              </a:rPr>
              <a:t>、法律保留原则</a:t>
            </a:r>
            <a:endParaRPr lang="en-US" altLang="zh-CN" sz="2000" b="1" dirty="0">
              <a:latin typeface="楷体" panose="02010609060101010101" pitchFamily="49" charset="-122"/>
              <a:ea typeface="楷体" panose="02010609060101010101" pitchFamily="49" charset="-122"/>
            </a:endParaRPr>
          </a:p>
          <a:p>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1</a:t>
            </a:r>
            <a:r>
              <a:rPr lang="zh-CN" altLang="en-US" sz="2000" b="1" dirty="0">
                <a:latin typeface="楷体" panose="02010609060101010101" pitchFamily="49" charset="-122"/>
                <a:ea typeface="楷体" panose="02010609060101010101" pitchFamily="49" charset="-122"/>
              </a:rPr>
              <a:t>）基本含义</a:t>
            </a:r>
            <a:endParaRPr lang="en-US" altLang="zh-CN" sz="2000" b="1"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法律保留原则的基本涵义在于凡属宪法、法律规定只能由法律规定的事项，只能由法律规定，或者必须在法律有明确授权的情况下，才能由行政机关作出决定。</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1</a:t>
            </a:r>
            <a:r>
              <a:rPr lang="zh-CN" altLang="zh-CN" sz="2000" dirty="0">
                <a:latin typeface="楷体" panose="02010609060101010101" pitchFamily="49" charset="-122"/>
                <a:ea typeface="楷体" panose="02010609060101010101" pitchFamily="49" charset="-122"/>
              </a:rPr>
              <a:t>）法律的绝对保留：有些事项上必须要由代议机关（议会</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人大）来规定。</a:t>
            </a:r>
          </a:p>
          <a:p>
            <a:r>
              <a:rPr lang="en-US" altLang="zh-CN" sz="2000" dirty="0">
                <a:latin typeface="楷体" panose="02010609060101010101" pitchFamily="49" charset="-122"/>
                <a:ea typeface="楷体" panose="02010609060101010101" pitchFamily="49" charset="-122"/>
              </a:rPr>
              <a:t>2</a:t>
            </a:r>
            <a:r>
              <a:rPr lang="zh-CN" altLang="zh-CN" sz="2000" dirty="0">
                <a:latin typeface="楷体" panose="02010609060101010101" pitchFamily="49" charset="-122"/>
                <a:ea typeface="楷体" panose="02010609060101010101" pitchFamily="49" charset="-122"/>
              </a:rPr>
              <a:t>）法律的相对保留：代议机关认为自己在短期内难以制定具体、细致的规定，于是它可以授权一些法律保留的事项给行政机关，由行政机关制定相应的规则。</a:t>
            </a:r>
            <a:endParaRPr lang="en-US" altLang="zh-CN" sz="2000" dirty="0">
              <a:latin typeface="楷体" panose="02010609060101010101" pitchFamily="49" charset="-122"/>
              <a:ea typeface="楷体" panose="02010609060101010101" pitchFamily="49" charset="-122"/>
            </a:endParaRPr>
          </a:p>
          <a:p>
            <a:r>
              <a:rPr lang="zh-CN" altLang="zh-CN" sz="2000" b="1" dirty="0">
                <a:solidFill>
                  <a:srgbClr val="0070C0"/>
                </a:solidFill>
                <a:latin typeface="楷体" panose="02010609060101010101" pitchFamily="49" charset="-122"/>
                <a:ea typeface="楷体" panose="02010609060101010101" pitchFamily="49" charset="-122"/>
              </a:rPr>
              <a:t>黄学贤：《行政法中的法律保留原则研究》，《中国法学》</a:t>
            </a:r>
            <a:r>
              <a:rPr lang="en-US" altLang="zh-CN" sz="2000" b="1" dirty="0">
                <a:solidFill>
                  <a:srgbClr val="0070C0"/>
                </a:solidFill>
                <a:latin typeface="楷体" panose="02010609060101010101" pitchFamily="49" charset="-122"/>
                <a:ea typeface="楷体" panose="02010609060101010101" pitchFamily="49" charset="-122"/>
              </a:rPr>
              <a:t>2004</a:t>
            </a:r>
            <a:r>
              <a:rPr lang="zh-CN" altLang="zh-CN" sz="2000" b="1" dirty="0">
                <a:solidFill>
                  <a:srgbClr val="0070C0"/>
                </a:solidFill>
                <a:latin typeface="楷体" panose="02010609060101010101" pitchFamily="49" charset="-122"/>
                <a:ea typeface="楷体" panose="02010609060101010101" pitchFamily="49" charset="-122"/>
              </a:rPr>
              <a:t>年第</a:t>
            </a:r>
            <a:r>
              <a:rPr lang="en-US" altLang="zh-CN" sz="2000" b="1" dirty="0">
                <a:solidFill>
                  <a:srgbClr val="0070C0"/>
                </a:solidFill>
                <a:latin typeface="楷体" panose="02010609060101010101" pitchFamily="49" charset="-122"/>
                <a:ea typeface="楷体" panose="02010609060101010101" pitchFamily="49" charset="-122"/>
              </a:rPr>
              <a:t>5</a:t>
            </a:r>
            <a:r>
              <a:rPr lang="zh-CN" altLang="zh-CN" sz="2000" b="1" dirty="0">
                <a:solidFill>
                  <a:srgbClr val="0070C0"/>
                </a:solidFill>
                <a:latin typeface="楷体" panose="02010609060101010101" pitchFamily="49" charset="-122"/>
                <a:ea typeface="楷体" panose="02010609060101010101" pitchFamily="49" charset="-122"/>
              </a:rPr>
              <a:t>期。</a:t>
            </a:r>
            <a:endParaRPr lang="en-US" altLang="zh-CN" sz="2000" dirty="0">
              <a:solidFill>
                <a:srgbClr val="0070C0"/>
              </a:solidFill>
              <a:latin typeface="楷体" panose="02010609060101010101" pitchFamily="49" charset="-122"/>
              <a:ea typeface="楷体" panose="02010609060101010101" pitchFamily="49" charset="-122"/>
            </a:endParaRPr>
          </a:p>
          <a:p>
            <a:endParaRPr lang="en-US" altLang="zh-CN" sz="20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fld id="{2A75A3B7-0065-46E2-B890-B7B1925DDBBF}" type="slidenum">
              <a:rPr lang="en-US" smtClean="0"/>
              <a:t>8</a:t>
            </a:fld>
            <a:endParaRPr lang="en-US"/>
          </a:p>
        </p:txBody>
      </p:sp>
      <p:sp>
        <p:nvSpPr>
          <p:cNvPr id="5" name="日期占位符 4"/>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51520" y="2204864"/>
            <a:ext cx="8712968" cy="4030960"/>
          </a:xfrm>
        </p:spPr>
        <p:txBody>
          <a:bodyPr>
            <a:normAutofit/>
          </a:bodyPr>
          <a:lstStyle/>
          <a:p>
            <a:r>
              <a:rPr lang="zh-CN" altLang="zh-CN"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2</a:t>
            </a:r>
            <a:r>
              <a:rPr lang="zh-CN" altLang="zh-CN" sz="2000" b="1" dirty="0">
                <a:latin typeface="楷体" panose="02010609060101010101" pitchFamily="49" charset="-122"/>
                <a:ea typeface="楷体" panose="02010609060101010101" pitchFamily="49" charset="-122"/>
              </a:rPr>
              <a:t>）法律保留原则的适用范围</a:t>
            </a:r>
            <a:endParaRPr lang="zh-CN" altLang="zh-CN" sz="2000" dirty="0">
              <a:latin typeface="楷体" panose="02010609060101010101" pitchFamily="49" charset="-122"/>
              <a:ea typeface="楷体" panose="02010609060101010101" pitchFamily="49" charset="-122"/>
            </a:endParaRPr>
          </a:p>
          <a:p>
            <a:r>
              <a:rPr lang="en-US" altLang="zh-CN" sz="2000" b="1" dirty="0">
                <a:latin typeface="楷体" panose="02010609060101010101" pitchFamily="49" charset="-122"/>
                <a:ea typeface="楷体" panose="02010609060101010101" pitchFamily="49" charset="-122"/>
              </a:rPr>
              <a:t>1.</a:t>
            </a:r>
            <a:r>
              <a:rPr lang="zh-CN" altLang="en-US" sz="2000" b="1" dirty="0">
                <a:latin typeface="楷体" panose="02010609060101010101" pitchFamily="49" charset="-122"/>
                <a:ea typeface="楷体" panose="02010609060101010101" pitchFamily="49" charset="-122"/>
              </a:rPr>
              <a:t>侵害</a:t>
            </a:r>
            <a:r>
              <a:rPr lang="zh-CN" altLang="zh-CN" sz="2000" b="1" dirty="0">
                <a:latin typeface="楷体" panose="02010609060101010101" pitchFamily="49" charset="-122"/>
                <a:ea typeface="楷体" panose="02010609060101010101" pitchFamily="49" charset="-122"/>
              </a:rPr>
              <a:t>保留说</a:t>
            </a:r>
            <a:endParaRPr lang="zh-CN" altLang="zh-CN" sz="2000" dirty="0">
              <a:latin typeface="楷体" panose="02010609060101010101" pitchFamily="49" charset="-122"/>
              <a:ea typeface="楷体" panose="02010609060101010101" pitchFamily="49" charset="-122"/>
            </a:endParaRPr>
          </a:p>
          <a:p>
            <a:r>
              <a:rPr lang="zh-CN" altLang="zh-CN" sz="2000" dirty="0">
                <a:latin typeface="楷体" panose="02010609060101010101" pitchFamily="49" charset="-122"/>
                <a:ea typeface="楷体" panose="02010609060101010101" pitchFamily="49" charset="-122"/>
              </a:rPr>
              <a:t>认为限制或剥夺公民自由或财产的干预行政，需要法律授权。</a:t>
            </a:r>
            <a:endParaRPr lang="en-US" altLang="zh-CN" sz="2000" dirty="0">
              <a:latin typeface="楷体" panose="02010609060101010101" pitchFamily="49" charset="-122"/>
              <a:ea typeface="楷体" panose="02010609060101010101" pitchFamily="49" charset="-122"/>
            </a:endParaRPr>
          </a:p>
          <a:p>
            <a:r>
              <a:rPr lang="en-US" altLang="zh-CN" sz="2000" b="1" dirty="0">
                <a:latin typeface="楷体" panose="02010609060101010101" pitchFamily="49" charset="-122"/>
                <a:ea typeface="楷体" panose="02010609060101010101" pitchFamily="49" charset="-122"/>
              </a:rPr>
              <a:t>2.</a:t>
            </a:r>
            <a:r>
              <a:rPr lang="zh-CN" altLang="zh-CN" sz="2000" b="1" dirty="0">
                <a:latin typeface="楷体" panose="02010609060101010101" pitchFamily="49" charset="-122"/>
                <a:ea typeface="楷体" panose="02010609060101010101" pitchFamily="49" charset="-122"/>
              </a:rPr>
              <a:t>重要</a:t>
            </a:r>
            <a:r>
              <a:rPr lang="zh-CN" altLang="en-US" sz="2000" b="1" dirty="0">
                <a:latin typeface="楷体" panose="02010609060101010101" pitchFamily="49" charset="-122"/>
                <a:ea typeface="楷体" panose="02010609060101010101" pitchFamily="49" charset="-122"/>
              </a:rPr>
              <a:t>事项</a:t>
            </a:r>
            <a:r>
              <a:rPr lang="zh-CN" altLang="zh-CN" sz="2000" b="1" dirty="0">
                <a:latin typeface="楷体" panose="02010609060101010101" pitchFamily="49" charset="-122"/>
                <a:ea typeface="楷体" panose="02010609060101010101" pitchFamily="49" charset="-122"/>
              </a:rPr>
              <a:t>保留说</a:t>
            </a:r>
            <a:endParaRPr lang="zh-CN" altLang="zh-CN" sz="2000" dirty="0">
              <a:latin typeface="楷体" panose="02010609060101010101" pitchFamily="49" charset="-122"/>
              <a:ea typeface="楷体" panose="02010609060101010101" pitchFamily="49" charset="-122"/>
            </a:endParaRPr>
          </a:p>
          <a:p>
            <a:r>
              <a:rPr lang="zh-CN" altLang="zh-CN" sz="2000" dirty="0">
                <a:latin typeface="楷体" panose="02010609060101010101" pitchFamily="49" charset="-122"/>
                <a:ea typeface="楷体" panose="02010609060101010101" pitchFamily="49" charset="-122"/>
              </a:rPr>
              <a:t>认为对基本权利极为重要或在政治上具有重要性的事项，应当由立法机关自行决定，或者由立法机关授权行政机关决定。不具有重要性的事项，则不适用法律保留的原则。</a:t>
            </a:r>
          </a:p>
          <a:p>
            <a:endParaRPr lang="zh-CN" altLang="en-US" sz="20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fld id="{2A75A3B7-0065-46E2-B890-B7B1925DDBBF}" type="slidenum">
              <a:rPr lang="en-US" smtClean="0"/>
              <a:t>9</a:t>
            </a:fld>
            <a:endParaRPr lang="en-US"/>
          </a:p>
        </p:txBody>
      </p:sp>
      <p:sp>
        <p:nvSpPr>
          <p:cNvPr id="5" name="日期占位符 4"/>
          <p:cNvSpPr>
            <a:spLocks noGrp="1"/>
          </p:cNvSpPr>
          <p:nvPr>
            <p:ph type="dt" sz="half" idx="10"/>
          </p:nvPr>
        </p:nvSpPr>
        <p:spPr/>
        <p:txBody>
          <a:bodyPr/>
          <a:lstStyle/>
          <a:p>
            <a:fld id="{1BE43383-866C-4FA7-83C5-EA34EFE2435D}" type="datetime11">
              <a:rPr lang="en-US" altLang="zh-CN" smtClean="0"/>
              <a:t>16:49:57</a:t>
            </a:fld>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jAyODI3NmJjMDY5OTg4NWMxM2IyZGY5NjJhNDIxYjE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5440d1bbd5dc6</Template>
  <TotalTime>61</TotalTime>
  <Words>7985</Words>
  <Application>Microsoft Office PowerPoint</Application>
  <PresentationFormat>全屏显示(4:3)</PresentationFormat>
  <Paragraphs>395</Paragraphs>
  <Slides>55</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55</vt:i4>
      </vt:variant>
    </vt:vector>
  </HeadingPairs>
  <TitlesOfParts>
    <vt:vector size="64" baseType="lpstr">
      <vt:lpstr>华文楷体</vt:lpstr>
      <vt:lpstr>华文行楷</vt:lpstr>
      <vt:lpstr>楷体</vt:lpstr>
      <vt:lpstr>Arial</vt:lpstr>
      <vt:lpstr>Calibri</vt:lpstr>
      <vt:lpstr>Century Gothic</vt:lpstr>
      <vt:lpstr>Wingdings</vt:lpstr>
      <vt:lpstr>Wingdings 3</vt:lpstr>
      <vt:lpstr>离子会议室</vt:lpstr>
      <vt:lpstr>第二讲   行 政 法 基 本 原 则</vt:lpstr>
      <vt:lpstr>一、什么是行政法基本原则</vt:lpstr>
      <vt:lpstr>PowerPoint 演示文稿</vt:lpstr>
      <vt:lpstr>二、依法行政原则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三、行政合理原则</vt:lpstr>
      <vt:lpstr>2、比例原则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3、信赖保护原则</vt:lpstr>
      <vt:lpstr>PowerPoint 演示文稿</vt:lpstr>
      <vt:lpstr>PowerPoint 演示文稿</vt:lpstr>
      <vt:lpstr>（4）信赖保护的方式</vt:lpstr>
      <vt:lpstr>PowerPoint 演示文稿</vt:lpstr>
      <vt:lpstr>PowerPoint 演示文稿</vt:lpstr>
      <vt:lpstr>PowerPoint 演示文稿</vt:lpstr>
      <vt:lpstr>PowerPoint 演示文稿</vt:lpstr>
      <vt:lpstr>案例：混合过错下的信赖保护原则适用</vt:lpstr>
      <vt:lpstr>PowerPoint 演示文稿</vt:lpstr>
      <vt:lpstr>PowerPoint 演示文稿</vt:lpstr>
      <vt:lpstr>混合过错中的被告过错（行政主体——魏桥镇政府、邹平县建设局） </vt:lpstr>
      <vt:lpstr>案例：混合过错下的信赖保护原则适用</vt:lpstr>
      <vt:lpstr>PowerPoint 演示文稿</vt:lpstr>
      <vt:lpstr>PowerPoint 演示文稿</vt:lpstr>
      <vt:lpstr>PowerPoint 演示文稿</vt:lpstr>
      <vt:lpstr>四、程序正当原则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Nokia Siemens Networks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信赖保护</dc:title>
  <dc:creator>王瑞雪</dc:creator>
  <cp:lastModifiedBy>Y L</cp:lastModifiedBy>
  <cp:revision>445</cp:revision>
  <dcterms:created xsi:type="dcterms:W3CDTF">2014-04-19T21:45:00Z</dcterms:created>
  <dcterms:modified xsi:type="dcterms:W3CDTF">2024-12-13T09:33:57Z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0531524983FB4AD898A557A182BCB406_12</vt:lpwstr>
  </property>
  <property fmtid="{D5CDD505-2E9C-101B-9397-08002B2CF9AE}" pid="3" name="KSOProductBuildVer">
    <vt:lpwstr>2052-12.1.0.17827</vt:lpwstr>
  </property>
</Properties>
</file>