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70" r:id="rId3"/>
    <p:sldId id="277" r:id="rId4"/>
    <p:sldId id="282" r:id="rId5"/>
    <p:sldId id="283" r:id="rId6"/>
    <p:sldId id="357" r:id="rId7"/>
    <p:sldId id="297" r:id="rId8"/>
    <p:sldId id="301" r:id="rId9"/>
    <p:sldId id="303" r:id="rId10"/>
    <p:sldId id="304" r:id="rId11"/>
    <p:sldId id="305" r:id="rId12"/>
    <p:sldId id="358" r:id="rId13"/>
    <p:sldId id="308" r:id="rId14"/>
    <p:sldId id="309" r:id="rId15"/>
    <p:sldId id="310" r:id="rId16"/>
    <p:sldId id="360" r:id="rId17"/>
    <p:sldId id="362" r:id="rId18"/>
    <p:sldId id="363" r:id="rId19"/>
    <p:sldId id="314" r:id="rId20"/>
    <p:sldId id="315" r:id="rId21"/>
    <p:sldId id="316" r:id="rId22"/>
    <p:sldId id="317" r:id="rId23"/>
    <p:sldId id="318" r:id="rId24"/>
    <p:sldId id="319" r:id="rId25"/>
    <p:sldId id="320" r:id="rId26"/>
    <p:sldId id="321" r:id="rId27"/>
    <p:sldId id="322" r:id="rId28"/>
    <p:sldId id="323" r:id="rId29"/>
    <p:sldId id="324" r:id="rId30"/>
    <p:sldId id="333" r:id="rId31"/>
    <p:sldId id="381" r:id="rId32"/>
    <p:sldId id="382" r:id="rId33"/>
    <p:sldId id="383" r:id="rId34"/>
    <p:sldId id="384" r:id="rId35"/>
    <p:sldId id="385" r:id="rId36"/>
  </p:sldIdLst>
  <p:sldSz cx="9144000" cy="6858000" type="screen4x3"/>
  <p:notesSz cx="6858000" cy="9144000"/>
  <p:custDataLst>
    <p:tags r:id="rId38"/>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00CC99"/>
    <a:srgbClr val="6666FF"/>
    <a:srgbClr val="00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82" y="42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D9F6F4D-8E55-49A8-9891-9AF96E3158A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2024/12/24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9ACF214-B6B1-42FC-BA3A-F38F79721F21}"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12/24/2024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C7F73FA-2837-456C-9AE2-D61AAA8F993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069E075-EB31-414B-9222-1244ED54F1B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91E957-5E95-457C-971D-1FC54E4EAC4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FF36376-327E-4036-BD91-143AB6B0BFD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6457DA-D878-452F-864E-0AA7E6D80A2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49124FC-DB89-4707-B5FD-870C05C771A6}"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1E1B56-F4AF-4E7C-8EE0-31B652BE788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6D03C9-F1C3-45FF-B9AD-FE3C94A6B48E}"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1F88747-42A5-4F27-B97B-9D1EFB4DF44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0426EFA-9649-4185-AE28-8148705A722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8A173B-23B5-445B-A929-4E5E19746B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8A173B-23B5-445B-A929-4E5E19746B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8A173B-23B5-445B-A929-4E5E19746B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2122446-FCC6-4203-BAEC-63FD0C8EA25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50C4AE-542C-4121-A4BB-F27312CF34CA}"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71C6E7-371A-4949-AA5A-80223FA67927}"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8A173B-23B5-445B-A929-4E5E19746B5F}"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12/24/2024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34892;&#25919;&#21327;&#35758;&#21496;&#27861;&#35299;&#37322;.doc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34892;&#25919;&#21327;&#35758;&#21496;&#27861;&#21028;&#26029;&#30340;&#26680;&#24515;&#26631;&#20934;_&#20844;&#26435;&#21147;&#30340;&#20316;&#29992;_&#20110;&#31435;&#28145;.pdf" TargetMode="External"/><Relationship Id="rId3" Type="http://schemas.openxmlformats.org/officeDocument/2006/relationships/hyperlink" Target="&#34892;&#25919;&#21327;&#35758;&#35785;&#35772;&#30340;&#21046;&#24230;&#26500;&#24314;_&#21016;&#39134;.pdf" TargetMode="External"/><Relationship Id="rId7" Type="http://schemas.openxmlformats.org/officeDocument/2006/relationships/hyperlink" Target="&#34892;&#25919;&#21327;&#35758;&#21028;&#26029;&#26631;&#20934;&#20043;&#37325;&#26500;_&#20197;_&#34892;&#25919;&#27861;&#19978;&#26435;&#21033;&#20041;&#21153;_&#20026;&#26680;&#24515;_&#38889;&#23425;.pdf" TargetMode="External"/><Relationship Id="rId2" Type="http://schemas.openxmlformats.org/officeDocument/2006/relationships/hyperlink" Target="&#21496;&#27861;&#35748;&#23450;&#26080;&#25928;&#34892;&#25919;&#21327;&#35758;&#30340;&#26631;&#20934;_&#29579;&#25964;&#27874;.pdf" TargetMode="External"/><Relationship Id="rId1" Type="http://schemas.openxmlformats.org/officeDocument/2006/relationships/slideLayout" Target="../slideLayouts/slideLayout2.xml"/><Relationship Id="rId6" Type="http://schemas.openxmlformats.org/officeDocument/2006/relationships/hyperlink" Target="&#21496;&#27861;&#23457;&#26597;&#22270;&#26223;&#20013;&#34892;&#25919;&#21327;&#35758;&#20027;&#20307;&#30340;&#36866;&#26684;_&#38472;&#26080;&#39118;.pdf" TargetMode="External"/><Relationship Id="rId5" Type="http://schemas.openxmlformats.org/officeDocument/2006/relationships/hyperlink" Target="&#34892;&#25919;&#21327;&#35758;&#20013;&#30340;&#24179;&#31561;&#21407;&#21017;__&#27604;&#36739;&#27861;&#35270;&#35282;&#19979;&#27665;&#27861;_&#34892;&#25919;&#27861;&#20132;&#21449;&#36879;&#35270;&#30740;&#31350;.pdf" TargetMode="External"/><Relationship Id="rId4" Type="http://schemas.openxmlformats.org/officeDocument/2006/relationships/hyperlink" Target="&#34892;&#25919;&#21327;&#35758;&#30340;&#35782;&#21035;&#19982;&#36793;&#30028;_&#38472;&#22825;&#26122;.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34892;&#25919;&#21327;&#35758;&#30340;&#21019;&#35774;&#19982;&#22269;&#23478;&#27835;&#29702;&#26041;&#24335;&#30340;&#36716;&#22411;_&#36154;&#23567;&#33635;.pdf" TargetMode="External"/><Relationship Id="rId2" Type="http://schemas.openxmlformats.org/officeDocument/2006/relationships/hyperlink" Target="&#34892;&#25919;&#21327;&#35758;&#30340;&#21496;&#27861;&#23457;&#26597;_&#27743;&#24517;&#26032;.pdf" TargetMode="External"/><Relationship Id="rId1" Type="http://schemas.openxmlformats.org/officeDocument/2006/relationships/slideLayout" Target="../slideLayouts/slideLayout2.xml"/><Relationship Id="rId4" Type="http://schemas.openxmlformats.org/officeDocument/2006/relationships/hyperlink" Target="&#34892;&#25919;&#21327;&#35758;&#21496;&#27861;&#35299;&#37322;&#30340;&#33509;&#24178;&#37325;&#35201;&#21046;&#24230;&#21019;&#26032;_&#40644;&#27704;&#32500;.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34892;&#25919;&#21512;&#21516;&#26063;&#30340;&#36793;&#30028;&#21450;&#20854;&#30830;&#23450;&#26681;&#25454;_&#23828;&#24314;&#36828;.pdf" TargetMode="External"/><Relationship Id="rId2" Type="http://schemas.openxmlformats.org/officeDocument/2006/relationships/hyperlink" Target="&#35770;&#34892;&#25919;&#21327;&#35758;&#30340;&#33539;&#22260;_&#20860;&#35780;_&#20851;&#20110;&#23457;&#29702;_&#30465;&#30053;_&#20214;&#33509;&#24178;&#38382;&#39064;&#30340;&#35268;&#23450;_&#31532;1&#26465;.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33805;&#20065;&#24066;&#20122;&#40527;&#25151;&#22320;&#20135;&#24320;&#21457;&#26377;&#38480;&#20844;&#21496;&#35785;&#33805;&#20065;&#24066;&#22269;&#22303;&#36164;&#28304;&#23616;&#19981;&#23653;&#34892;&#34892;&#25919;&#21327;&#35758;&#26696;.docx" TargetMode="External"/><Relationship Id="rId2" Type="http://schemas.openxmlformats.org/officeDocument/2006/relationships/hyperlink" Target="&#34892;&#25919;&#21327;&#35758;&#35299;&#37322;&#21442;&#32771;&#26696;&#20363;.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5" y="3141663"/>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第八讲 行政机关的其他行为</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476375" y="4292600"/>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63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395288" y="2205038"/>
            <a:ext cx="8424862" cy="3459162"/>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（三）</a:t>
            </a:r>
            <a:r>
              <a:rPr lang="zh-CN" altLang="zh-CN" sz="2400" b="1" dirty="0">
                <a:solidFill>
                  <a:srgbClr val="00B0F0"/>
                </a:solidFill>
                <a:latin typeface="楷体" panose="02010609060101010101" pitchFamily="49" charset="-122"/>
                <a:ea typeface="楷体" panose="02010609060101010101" pitchFamily="49" charset="-122"/>
              </a:rPr>
              <a:t>在法律适用上，行政主体受不同于私法规则的法律规范调整</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由于采取了合同的形式，因此也适用私法规则的调整。但由于行政上的目的和事由，必然要从行政法上对私法规则加以修正、加工和改变。例如在</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中，就从缔约许可权、缔约内容、缔约对象选择、契约终止等事项上对契约自由原则作了修正；</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中的要式原则，也和民法上当事人自行决定合同的要式与否不同；此外</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中相对人一方具有的统治者行为补偿权，不可预见情况的补偿权，都是私法合同中所没有的权利。因此目前学理上认定</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的方法之一就在于，如果发现合同中含有私法不能以外的规则，就将该合同认定为</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5" name="内容占位符 2"/>
          <p:cNvSpPr>
            <a:spLocks noGrp="1"/>
          </p:cNvSpPr>
          <p:nvPr>
            <p:ph idx="1"/>
          </p:nvPr>
        </p:nvSpPr>
        <p:spPr>
          <a:xfrm>
            <a:off x="611188" y="2420938"/>
            <a:ext cx="7067550" cy="3530600"/>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（四）</a:t>
            </a:r>
            <a:r>
              <a:rPr lang="zh-CN" altLang="zh-CN" sz="2400" b="1" dirty="0">
                <a:solidFill>
                  <a:srgbClr val="00B0F0"/>
                </a:solidFill>
                <a:latin typeface="楷体" panose="02010609060101010101" pitchFamily="49" charset="-122"/>
                <a:ea typeface="楷体" panose="02010609060101010101" pitchFamily="49" charset="-122"/>
              </a:rPr>
              <a:t>在行政</a:t>
            </a:r>
            <a:r>
              <a:rPr lang="zh-CN" altLang="en-US" sz="2400" b="1" dirty="0">
                <a:solidFill>
                  <a:srgbClr val="00B0F0"/>
                </a:solidFill>
                <a:latin typeface="楷体" panose="02010609060101010101" pitchFamily="49" charset="-122"/>
                <a:ea typeface="楷体" panose="02010609060101010101" pitchFamily="49" charset="-122"/>
              </a:rPr>
              <a:t>协议</a:t>
            </a:r>
            <a:r>
              <a:rPr lang="zh-CN" altLang="zh-CN" sz="2400" b="1" dirty="0">
                <a:solidFill>
                  <a:srgbClr val="00B0F0"/>
                </a:solidFill>
                <a:latin typeface="楷体" panose="02010609060101010101" pitchFamily="49" charset="-122"/>
                <a:ea typeface="楷体" panose="02010609060101010101" pitchFamily="49" charset="-122"/>
              </a:rPr>
              <a:t>的履行、变更或解除中，行政主体享有主导性权利</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在我国，为了确保</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所预期的特定行政目的的实现，在</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中赋予行政机关适度的主导性权利，是必要的，也为法律法规所确证。</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的缔结方式主要包括公开招标、拍卖、邀请招标以及直接磋商四种。</a:t>
            </a:r>
            <a:endParaRPr lang="en-US"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867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9699" name="内容占位符 2"/>
          <p:cNvSpPr>
            <a:spLocks noGrp="1"/>
          </p:cNvSpPr>
          <p:nvPr>
            <p:ph idx="1"/>
          </p:nvPr>
        </p:nvSpPr>
        <p:spPr>
          <a:xfrm>
            <a:off x="323850" y="2133600"/>
            <a:ext cx="8388350"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二、行政协议的特征</a:t>
            </a:r>
            <a:endParaRPr lang="en-US" altLang="zh-CN" sz="2400" b="1" dirty="0">
              <a:solidFill>
                <a:srgbClr val="CC0099"/>
              </a:solidFill>
              <a:latin typeface="楷体" panose="02010609060101010101" pitchFamily="49" charset="-122"/>
              <a:ea typeface="楷体" panose="02010609060101010101" pitchFamily="49" charset="-122"/>
            </a:endParaRPr>
          </a:p>
          <a:p>
            <a:pPr lvl="1" eaLnBrk="1" hangingPunct="1"/>
            <a:r>
              <a:rPr lang="zh-CN" altLang="en-US" sz="2400" b="1" dirty="0">
                <a:solidFill>
                  <a:srgbClr val="00B0F0"/>
                </a:solidFill>
                <a:latin typeface="楷体" panose="02010609060101010101" pitchFamily="49" charset="-122"/>
                <a:ea typeface="楷体" panose="02010609060101010101" pitchFamily="49" charset="-122"/>
              </a:rPr>
              <a:t>（一）行政性</a:t>
            </a:r>
          </a:p>
          <a:p>
            <a:pPr lvl="2" eaLnBrk="1" hangingPunct="1"/>
            <a:r>
              <a:rPr lang="zh-CN" altLang="en-US" sz="2200" b="1" dirty="0">
                <a:solidFill>
                  <a:schemeClr val="tx1"/>
                </a:solidFill>
                <a:latin typeface="楷体" panose="02010609060101010101" pitchFamily="49" charset="-122"/>
                <a:ea typeface="楷体" panose="02010609060101010101" pitchFamily="49" charset="-122"/>
              </a:rPr>
              <a:t>主体的行政属性</a:t>
            </a:r>
          </a:p>
          <a:p>
            <a:pPr lvl="2" eaLnBrk="1" hangingPunct="1"/>
            <a:r>
              <a:rPr lang="zh-CN" altLang="en-US" sz="2200" b="1" dirty="0">
                <a:solidFill>
                  <a:schemeClr val="tx1"/>
                </a:solidFill>
                <a:latin typeface="楷体" panose="02010609060101010101" pitchFamily="49" charset="-122"/>
                <a:ea typeface="楷体" panose="02010609060101010101" pitchFamily="49" charset="-122"/>
              </a:rPr>
              <a:t>目的的公共属性</a:t>
            </a:r>
          </a:p>
          <a:p>
            <a:pPr lvl="3" eaLnBrk="1" hangingPunct="1"/>
            <a:r>
              <a:rPr lang="zh-CN" altLang="en-US" sz="1600" b="1" dirty="0">
                <a:solidFill>
                  <a:schemeClr val="tx1"/>
                </a:solidFill>
                <a:latin typeface="楷体" panose="02010609060101010101" pitchFamily="49" charset="-122"/>
                <a:ea typeface="楷体" panose="02010609060101010101" pitchFamily="49" charset="-122"/>
              </a:rPr>
              <a:t>履行公共服务职责：政府特许经营合同、土地房屋征收补偿合同</a:t>
            </a:r>
          </a:p>
          <a:p>
            <a:pPr lvl="3" eaLnBrk="1" hangingPunct="1"/>
            <a:r>
              <a:rPr lang="zh-CN" altLang="en-US" sz="1600" b="1" dirty="0">
                <a:solidFill>
                  <a:schemeClr val="tx1"/>
                </a:solidFill>
                <a:latin typeface="楷体" panose="02010609060101010101" pitchFamily="49" charset="-122"/>
                <a:ea typeface="楷体" panose="02010609060101010101" pitchFamily="49" charset="-122"/>
              </a:rPr>
              <a:t>完成管制任务：代替行政命令、强制（强制执行和解合同）</a:t>
            </a:r>
            <a:endParaRPr lang="en-US" altLang="zh-CN" sz="1600" b="1" dirty="0">
              <a:solidFill>
                <a:schemeClr val="tx1"/>
              </a:solidFill>
              <a:latin typeface="楷体" panose="02010609060101010101" pitchFamily="49" charset="-122"/>
              <a:ea typeface="楷体" panose="02010609060101010101" pitchFamily="49" charset="-122"/>
            </a:endParaRPr>
          </a:p>
          <a:p>
            <a:pPr lvl="4" eaLnBrk="1" hangingPunct="1"/>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行政强制法</a:t>
            </a:r>
            <a:r>
              <a:rPr lang="en-US" altLang="zh-CN" sz="1600" b="1" dirty="0">
                <a:solidFill>
                  <a:schemeClr val="tx1"/>
                </a:solidFill>
                <a:latin typeface="楷体" panose="02010609060101010101" pitchFamily="49" charset="-122"/>
                <a:ea typeface="楷体" panose="02010609060101010101" pitchFamily="49" charset="-122"/>
              </a:rPr>
              <a:t>》</a:t>
            </a:r>
            <a:r>
              <a:rPr lang="zh-CN" altLang="en-US" sz="1600" b="1" dirty="0">
                <a:solidFill>
                  <a:schemeClr val="tx1"/>
                </a:solidFill>
                <a:latin typeface="楷体" panose="02010609060101010101" pitchFamily="49" charset="-122"/>
                <a:ea typeface="楷体" panose="02010609060101010101" pitchFamily="49" charset="-122"/>
              </a:rPr>
              <a:t>第</a:t>
            </a:r>
            <a:r>
              <a:rPr lang="en-US" altLang="zh-CN" sz="1600" b="1" dirty="0">
                <a:solidFill>
                  <a:schemeClr val="tx1"/>
                </a:solidFill>
                <a:latin typeface="楷体" panose="02010609060101010101" pitchFamily="49" charset="-122"/>
                <a:ea typeface="楷体" panose="02010609060101010101" pitchFamily="49" charset="-122"/>
              </a:rPr>
              <a:t>42</a:t>
            </a:r>
            <a:r>
              <a:rPr lang="zh-CN" altLang="en-US" sz="1600" b="1" dirty="0">
                <a:solidFill>
                  <a:schemeClr val="tx1"/>
                </a:solidFill>
                <a:latin typeface="楷体" panose="02010609060101010101" pitchFamily="49" charset="-122"/>
                <a:ea typeface="楷体" panose="02010609060101010101" pitchFamily="49" charset="-122"/>
              </a:rPr>
              <a:t>条：实施行政强制执行，行政机关可以在不损害公共利益和他人合法权益的情况下，与当事人达成执行协议。执行协议可以约定分阶段履行；当事人采取补救措施的，可以减免加处的罚款或者滞纳金。</a:t>
            </a:r>
          </a:p>
          <a:p>
            <a:pPr lvl="3" eaLnBrk="1" hangingPunct="1"/>
            <a:r>
              <a:rPr lang="zh-CN" altLang="en-US" sz="1600" b="1" dirty="0">
                <a:solidFill>
                  <a:schemeClr val="tx1"/>
                </a:solidFill>
                <a:latin typeface="楷体" panose="02010609060101010101" pitchFamily="49" charset="-122"/>
                <a:ea typeface="楷体" panose="02010609060101010101" pitchFamily="49" charset="-122"/>
              </a:rPr>
              <a:t>有效利用国有、集体的公共资产：国有土地使用权出让合同</a:t>
            </a:r>
          </a:p>
          <a:p>
            <a:pPr lvl="2" eaLnBrk="1" hangingPunct="1"/>
            <a:r>
              <a:rPr lang="zh-CN" altLang="en-US" sz="2200" b="1" dirty="0">
                <a:solidFill>
                  <a:schemeClr val="tx1"/>
                </a:solidFill>
                <a:latin typeface="楷体" panose="02010609060101010101" pitchFamily="49" charset="-122"/>
                <a:ea typeface="楷体" panose="02010609060101010101" pitchFamily="49" charset="-122"/>
              </a:rPr>
              <a:t>内容的公法属性（公法权利义务；行政特权的承认）</a:t>
            </a:r>
            <a:endParaRPr lang="en-US" altLang="zh-CN" sz="2200" b="1" dirty="0">
              <a:solidFill>
                <a:schemeClr val="tx1"/>
              </a:solidFill>
              <a:latin typeface="楷体" panose="02010609060101010101" pitchFamily="49" charset="-122"/>
              <a:ea typeface="楷体" panose="02010609060101010101" pitchFamily="49" charset="-122"/>
            </a:endParaRPr>
          </a:p>
          <a:p>
            <a:pPr lvl="1" eaLnBrk="1" hangingPunct="1"/>
            <a:r>
              <a:rPr lang="zh-CN" altLang="en-US" sz="2400" b="1" dirty="0">
                <a:solidFill>
                  <a:srgbClr val="00B0F0"/>
                </a:solidFill>
                <a:latin typeface="楷体" panose="02010609060101010101" pitchFamily="49" charset="-122"/>
                <a:ea typeface="楷体" panose="02010609060101010101" pitchFamily="49" charset="-122"/>
              </a:rPr>
              <a:t>（二）契约性：双方合意</a:t>
            </a:r>
          </a:p>
          <a:p>
            <a:endParaRPr lang="zh-CN" altLang="en-US" dirty="0">
              <a:latin typeface="楷体" panose="02010609060101010101" pitchFamily="49" charset="-122"/>
              <a:ea typeface="楷体" panose="02010609060101010101" pitchFamily="49" charset="-122"/>
            </a:endParaRPr>
          </a:p>
        </p:txBody>
      </p:sp>
      <p:sp>
        <p:nvSpPr>
          <p:cNvPr id="2970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0723" name="内容占位符 2"/>
          <p:cNvSpPr>
            <a:spLocks noGrp="1"/>
          </p:cNvSpPr>
          <p:nvPr>
            <p:ph idx="1"/>
          </p:nvPr>
        </p:nvSpPr>
        <p:spPr>
          <a:xfrm>
            <a:off x="179388" y="2060575"/>
            <a:ext cx="8496300" cy="3959225"/>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三、行政协议的分类</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b="1" dirty="0">
                <a:solidFill>
                  <a:srgbClr val="00B0F0"/>
                </a:solidFill>
                <a:latin typeface="楷体" panose="02010609060101010101" pitchFamily="49" charset="-122"/>
                <a:ea typeface="楷体" panose="02010609060101010101" pitchFamily="49" charset="-122"/>
              </a:rPr>
              <a:t>（一）主从权合同与对等权合同</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根据合同当事人地位是否平等</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主从权合同（行政主体与相对人之间）：土地、房屋征收征用补偿合同、强制执行和解合同等</a:t>
            </a:r>
            <a:endParaRPr lang="zh-CN" altLang="en-US" sz="2000" b="1" dirty="0">
              <a:latin typeface="楷体" panose="02010609060101010101" pitchFamily="49" charset="-122"/>
              <a:ea typeface="楷体" panose="02010609060101010101" pitchFamily="49" charset="-122"/>
            </a:endParaRPr>
          </a:p>
          <a:p>
            <a:pPr lvl="1" eaLnBrk="1" hangingPunct="1"/>
            <a:r>
              <a:rPr lang="zh-CN" altLang="en-US" sz="2400" b="1" dirty="0">
                <a:latin typeface="楷体" panose="02010609060101010101" pitchFamily="49" charset="-122"/>
                <a:ea typeface="楷体" panose="02010609060101010101" pitchFamily="49" charset="-122"/>
              </a:rPr>
              <a:t>对等权合同（行政主体之间）：公务委托合同等</a:t>
            </a:r>
          </a:p>
          <a:p>
            <a:endParaRPr lang="zh-CN" altLang="en-US" sz="2400" dirty="0">
              <a:latin typeface="楷体" panose="02010609060101010101" pitchFamily="49" charset="-122"/>
              <a:ea typeface="楷体" panose="02010609060101010101" pitchFamily="49" charset="-122"/>
            </a:endParaRPr>
          </a:p>
        </p:txBody>
      </p:sp>
      <p:sp>
        <p:nvSpPr>
          <p:cNvPr id="3072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684213" y="2492375"/>
            <a:ext cx="7605712" cy="3527425"/>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（二）</a:t>
            </a:r>
            <a:r>
              <a:rPr lang="zh-CN" altLang="zh-CN" sz="2400" b="1" dirty="0">
                <a:solidFill>
                  <a:srgbClr val="00B0F0"/>
                </a:solidFill>
                <a:latin typeface="楷体" panose="02010609060101010101" pitchFamily="49" charset="-122"/>
                <a:ea typeface="楷体" panose="02010609060101010101" pitchFamily="49" charset="-122"/>
              </a:rPr>
              <a:t>义务合同与处置合同</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义务合同，又称负担合同，是指当事人一方或双方负有特定的给付义务，另一方享有履行相应给付义务请求权的合同。义务合同常以单方措施来实现。例如当事人本来负有清除污染物的义务，行政主体与其签订合同由当事人支付一定的排污费。</a:t>
            </a:r>
          </a:p>
          <a:p>
            <a:r>
              <a:rPr lang="zh-CN" altLang="zh-CN" sz="2400" dirty="0">
                <a:latin typeface="楷体" panose="02010609060101010101" pitchFamily="49" charset="-122"/>
                <a:ea typeface="楷体" panose="02010609060101010101" pitchFamily="49" charset="-122"/>
              </a:rPr>
              <a:t>处置合同，是指用以履行合同上、法律上或以其他方式设定的义务，直接引起权利义务变动的合同。</a:t>
            </a:r>
            <a:endParaRPr lang="zh-CN" altLang="en-US" sz="2400" dirty="0">
              <a:latin typeface="楷体" panose="02010609060101010101" pitchFamily="49" charset="-122"/>
              <a:ea typeface="楷体" panose="02010609060101010101" pitchFamily="49" charset="-122"/>
            </a:endParaRPr>
          </a:p>
        </p:txBody>
      </p:sp>
      <p:sp>
        <p:nvSpPr>
          <p:cNvPr id="3174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xfrm>
            <a:off x="863600" y="2489200"/>
            <a:ext cx="7308850" cy="3603625"/>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（三）</a:t>
            </a:r>
            <a:r>
              <a:rPr lang="zh-CN" altLang="zh-CN" sz="2400" b="1" dirty="0">
                <a:solidFill>
                  <a:srgbClr val="00B0F0"/>
                </a:solidFill>
                <a:latin typeface="楷体" panose="02010609060101010101" pitchFamily="49" charset="-122"/>
                <a:ea typeface="楷体" panose="02010609060101010101" pitchFamily="49" charset="-122"/>
              </a:rPr>
              <a:t>和解合同和双务合同</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和解合同是为了消除合理判断中的事实或者法律问题的不确定状态，而经当事人双方相互让步所达成的协议。其需要符合如下几个条件：（</a:t>
            </a:r>
            <a:r>
              <a:rPr lang="en-US" altLang="zh-CN" sz="2400" dirty="0">
                <a:latin typeface="楷体" panose="02010609060101010101" pitchFamily="49" charset="-122"/>
                <a:ea typeface="楷体" panose="02010609060101010101" pitchFamily="49" charset="-122"/>
              </a:rPr>
              <a:t>1</a:t>
            </a:r>
            <a:r>
              <a:rPr lang="zh-CN" altLang="zh-CN" sz="2400" dirty="0">
                <a:latin typeface="楷体" panose="02010609060101010101" pitchFamily="49" charset="-122"/>
                <a:ea typeface="楷体" panose="02010609060101010101" pitchFamily="49" charset="-122"/>
              </a:rPr>
              <a:t>）事实和法律关系不确定；（</a:t>
            </a:r>
            <a:r>
              <a:rPr lang="en-US" altLang="zh-CN" sz="2400" dirty="0">
                <a:latin typeface="楷体" panose="02010609060101010101" pitchFamily="49" charset="-122"/>
                <a:ea typeface="楷体" panose="02010609060101010101" pitchFamily="49" charset="-122"/>
              </a:rPr>
              <a:t>2</a:t>
            </a:r>
            <a:r>
              <a:rPr lang="zh-CN" altLang="zh-CN" sz="2400" dirty="0">
                <a:latin typeface="楷体" panose="02010609060101010101" pitchFamily="49" charset="-122"/>
                <a:ea typeface="楷体" panose="02010609060101010101" pitchFamily="49" charset="-122"/>
              </a:rPr>
              <a:t>）该种不确定状态不能查明，或者查明会遇到重大困难；（</a:t>
            </a:r>
            <a:r>
              <a:rPr lang="en-US" altLang="zh-CN" sz="2400" dirty="0">
                <a:latin typeface="楷体" panose="02010609060101010101" pitchFamily="49" charset="-122"/>
                <a:ea typeface="楷体" panose="02010609060101010101" pitchFamily="49" charset="-122"/>
              </a:rPr>
              <a:t>3</a:t>
            </a:r>
            <a:r>
              <a:rPr lang="zh-CN" altLang="zh-CN" sz="2400" dirty="0">
                <a:latin typeface="楷体" panose="02010609060101010101" pitchFamily="49" charset="-122"/>
                <a:ea typeface="楷体" panose="02010609060101010101" pitchFamily="49" charset="-122"/>
              </a:rPr>
              <a:t>）须双方当事人相互退让，并达成一致。例如行政赔偿程序中赔偿义务机关与请求人所达成的行政赔偿协议</a:t>
            </a:r>
            <a:r>
              <a:rPr lang="zh-CN" altLang="en-US" sz="2400" dirty="0">
                <a:latin typeface="楷体" panose="02010609060101010101" pitchFamily="49" charset="-122"/>
                <a:ea typeface="楷体" panose="02010609060101010101" pitchFamily="49" charset="-122"/>
              </a:rPr>
              <a:t>。</a:t>
            </a:r>
          </a:p>
        </p:txBody>
      </p:sp>
      <p:sp>
        <p:nvSpPr>
          <p:cNvPr id="327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5" name="内容占位符 2"/>
          <p:cNvSpPr>
            <a:spLocks noGrp="1"/>
          </p:cNvSpPr>
          <p:nvPr>
            <p:ph idx="1"/>
          </p:nvPr>
        </p:nvSpPr>
        <p:spPr>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（四）外部合同与内部合同</a:t>
            </a:r>
          </a:p>
          <a:p>
            <a:pPr lvl="1" eaLnBrk="1" hangingPunct="1"/>
            <a:r>
              <a:rPr lang="zh-CN" altLang="en-US" sz="2400" b="1" dirty="0">
                <a:latin typeface="楷体" panose="02010609060101010101" pitchFamily="49" charset="-122"/>
                <a:ea typeface="楷体" panose="02010609060101010101" pitchFamily="49" charset="-122"/>
              </a:rPr>
              <a:t>外部合同：委托培养等教育行政合同；退耕还林合同</a:t>
            </a:r>
          </a:p>
          <a:p>
            <a:pPr lvl="1" eaLnBrk="1" hangingPunct="1"/>
            <a:r>
              <a:rPr lang="zh-CN" altLang="en-US" sz="2400" b="1" dirty="0">
                <a:latin typeface="楷体" panose="02010609060101010101" pitchFamily="49" charset="-122"/>
                <a:ea typeface="楷体" panose="02010609060101010101" pitchFamily="49" charset="-122"/>
              </a:rPr>
              <a:t>内部合同：公务委托合同</a:t>
            </a:r>
          </a:p>
          <a:p>
            <a:endParaRPr lang="zh-CN" altLang="en-US" dirty="0">
              <a:ea typeface="宋体" panose="02010600030101010101" pitchFamily="2" charset="-122"/>
            </a:endParaRPr>
          </a:p>
        </p:txBody>
      </p:sp>
      <p:sp>
        <p:nvSpPr>
          <p:cNvPr id="3379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47663" y="2492375"/>
            <a:ext cx="7380288"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楷体" panose="02010609060101010101" pitchFamily="49" charset="-122"/>
                <a:ea typeface="楷体" panose="02010609060101010101" pitchFamily="49" charset="-122"/>
                <a:cs typeface="+mn-cs"/>
              </a:rPr>
              <a:t>四、行政协议的具体形式</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楷体" panose="02010609060101010101" pitchFamily="49" charset="-122"/>
              <a:ea typeface="楷体" panose="02010609060101010101" pitchFamily="49" charset="-122"/>
              <a:cs typeface="+mn-cs"/>
            </a:endParaRPr>
          </a:p>
          <a:p>
            <a:pPr marL="685800" marR="0" lvl="1" indent="-282575"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00B0F0"/>
                </a:solidFill>
                <a:effectLst/>
                <a:uLnTx/>
                <a:uFillTx/>
                <a:latin typeface="楷体" panose="02010609060101010101" pitchFamily="49" charset="-122"/>
                <a:ea typeface="楷体" panose="02010609060101010101" pitchFamily="49" charset="-122"/>
                <a:cs typeface="+mn-cs"/>
              </a:rPr>
              <a:t>（一）行政诉讼法明定的行政合同</a:t>
            </a:r>
          </a:p>
          <a:p>
            <a:pPr marL="958850" marR="0" lvl="2" indent="-2286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）政府特许经营协议：政府通过招标等公平竞争方式，许可特定经营者经营某项公共产品或者提供某项公共服务的协议</a:t>
            </a:r>
            <a:endPar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a:t>
            </a: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）土地房屋征收补偿协议</a:t>
            </a:r>
            <a:endPar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1233805" marR="0" lvl="3" indent="-2286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土地征收补偿协议指政府依法征收农村集体所有土地时与相对人就补偿项目、标准等内容签订的协议。房屋征收补偿协议指行政机关征收国有或集体所有土地上的房屋时与相对人就补偿方式、金额、支付期限等事项签署的协议</a:t>
            </a:r>
            <a:endPar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16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3482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3" name="内容占位符 2"/>
          <p:cNvSpPr>
            <a:spLocks noGrp="1"/>
          </p:cNvSpPr>
          <p:nvPr>
            <p:ph idx="1"/>
          </p:nvPr>
        </p:nvSpPr>
        <p:spPr>
          <a:ln/>
        </p:spPr>
        <p:txBody>
          <a:bodyPr vert="horz" wrap="square" lIns="91440" tIns="45720" rIns="91440" bIns="45720" anchor="t" anchorCtr="0"/>
          <a:lstStyle/>
          <a:p>
            <a:pPr marL="800100" lvl="1" indent="-342900"/>
            <a:r>
              <a:rPr lang="zh-CN" altLang="en-US" sz="2400" b="1" dirty="0">
                <a:solidFill>
                  <a:srgbClr val="00B0F0"/>
                </a:solidFill>
                <a:latin typeface="楷体" panose="02010609060101010101" pitchFamily="49" charset="-122"/>
                <a:ea typeface="楷体" panose="02010609060101010101" pitchFamily="49" charset="-122"/>
              </a:rPr>
              <a:t>（二）行政诉讼法未明定的行政合同</a:t>
            </a:r>
            <a:endParaRPr lang="en-US" altLang="zh-CN" sz="2400" b="1" dirty="0">
              <a:solidFill>
                <a:srgbClr val="00B0F0"/>
              </a:solidFill>
              <a:latin typeface="楷体" panose="02010609060101010101" pitchFamily="49" charset="-122"/>
              <a:ea typeface="楷体" panose="02010609060101010101" pitchFamily="49" charset="-122"/>
            </a:endParaRPr>
          </a:p>
          <a:p>
            <a:pPr lvl="2"/>
            <a:r>
              <a:rPr lang="zh-CN" altLang="en-US" sz="2000" b="1" dirty="0">
                <a:latin typeface="楷体" panose="02010609060101010101" pitchFamily="49" charset="-122"/>
                <a:ea typeface="楷体" panose="02010609060101010101" pitchFamily="49" charset="-122"/>
              </a:rPr>
              <a:t>国有土地使用权出让协议、农村土地承包经营协议、国有资产承包经营、出售、租赁协议（公房租赁合同）、委培等教育行政协议、政府购买公共服务协议</a:t>
            </a:r>
            <a:endParaRPr lang="zh-CN" altLang="en-US" sz="2000" dirty="0">
              <a:ea typeface="宋体" panose="02010600030101010101" pitchFamily="2" charset="-122"/>
            </a:endParaRPr>
          </a:p>
        </p:txBody>
      </p:sp>
      <p:sp>
        <p:nvSpPr>
          <p:cNvPr id="3584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72707" name="内容占位符 2"/>
          <p:cNvSpPr>
            <a:spLocks noGrp="1"/>
          </p:cNvSpPr>
          <p:nvPr>
            <p:ph idx="1"/>
          </p:nvPr>
        </p:nvSpPr>
        <p:spPr>
          <a:xfrm>
            <a:off x="863600" y="2420938"/>
            <a:ext cx="6815138" cy="35988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accent1">
                    <a:lumMod val="60000"/>
                    <a:lumOff val="40000"/>
                  </a:schemeClr>
                </a:solidFill>
                <a:effectLst/>
                <a:uLnTx/>
                <a:uFillTx/>
                <a:latin typeface="楷体" panose="02010609060101010101" pitchFamily="49" charset="-122"/>
                <a:ea typeface="楷体" panose="02010609060101010101" pitchFamily="49" charset="-122"/>
                <a:cs typeface="+mn-cs"/>
              </a:rPr>
              <a:t>五、行政主体的权利与义务</a:t>
            </a:r>
            <a:endParaRPr kumimoji="0" lang="en-US" altLang="zh-CN" sz="2400" b="1" i="0" u="none" strike="noStrike" kern="1200" cap="none" spc="0" normalizeH="0" baseline="0" noProof="0" dirty="0">
              <a:ln>
                <a:noFill/>
              </a:ln>
              <a:solidFill>
                <a:schemeClr val="accent1">
                  <a:lumMod val="60000"/>
                  <a:lumOff val="40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CC0099"/>
                </a:solidFill>
                <a:effectLst/>
                <a:uLnTx/>
                <a:uFillTx/>
                <a:latin typeface="楷体" panose="02010609060101010101" pitchFamily="49" charset="-122"/>
                <a:ea typeface="楷体" panose="02010609060101010101" pitchFamily="49" charset="-122"/>
                <a:cs typeface="+mn-cs"/>
              </a:rPr>
              <a:t>（一）行政主体的权利</a:t>
            </a:r>
            <a:endParaRPr kumimoji="0" lang="en-US" altLang="zh-CN" sz="2400" b="1" i="0" u="none" strike="noStrike" kern="1200" cap="none" spc="0" normalizeH="0" baseline="0" noProof="0" dirty="0">
              <a:ln>
                <a:noFill/>
              </a:ln>
              <a:solidFill>
                <a:srgbClr val="CC0099"/>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选择缔约方的权利</a:t>
            </a:r>
            <a:endPar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行政机关在订立</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行政协议</a:t>
            </a: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时，可以根据实际情况和要求选择适当的缔约方。作为相对方的组织或者个人原则上不能拒绝行政机关的选择。例如在我国的政府采购中，采购人按照符合采购需求、质量和服务相等且报价最低的原则确定成交供应商</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p>
        </p:txBody>
      </p:sp>
      <p:sp>
        <p:nvSpPr>
          <p:cNvPr id="3686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buNone/>
            </a:pPr>
            <a:r>
              <a:rPr lang="zh-CN" altLang="en-US" b="1" kern="1200" dirty="0">
                <a:latin typeface="楷体" panose="02010609060101010101" pitchFamily="49" charset="-122"/>
                <a:ea typeface="楷体" panose="02010609060101010101" pitchFamily="49" charset="-122"/>
                <a:cs typeface="+mj-cs"/>
              </a:rPr>
              <a:t>一、行政指导</a:t>
            </a:r>
          </a:p>
        </p:txBody>
      </p:sp>
      <p:sp>
        <p:nvSpPr>
          <p:cNvPr id="17411" name="内容占位符 2"/>
          <p:cNvSpPr>
            <a:spLocks noGrp="1"/>
          </p:cNvSpPr>
          <p:nvPr>
            <p:ph idx="1"/>
          </p:nvPr>
        </p:nvSpPr>
        <p:spPr>
          <a:xfrm>
            <a:off x="-1587" y="2070100"/>
            <a:ext cx="5783262"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（一）行政指导的概念</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行政指导是指行政主体在其职权范围内，通过采用引导、劝告、警示、建议、倡导、号召等非强制性手段，谋求相对人作出或不作出一定行为以实现行政目的的行为</a:t>
            </a:r>
            <a:r>
              <a:rPr lang="zh-CN"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pic>
        <p:nvPicPr>
          <p:cNvPr id="17413" name="图片 5"/>
          <p:cNvPicPr>
            <a:picLocks noChangeAspect="1"/>
          </p:cNvPicPr>
          <p:nvPr/>
        </p:nvPicPr>
        <p:blipFill>
          <a:blip r:embed="rId2"/>
          <a:stretch>
            <a:fillRect/>
          </a:stretch>
        </p:blipFill>
        <p:spPr>
          <a:xfrm>
            <a:off x="5962650" y="1636713"/>
            <a:ext cx="2963863" cy="2552700"/>
          </a:xfrm>
          <a:prstGeom prst="rect">
            <a:avLst/>
          </a:prstGeom>
          <a:noFill/>
          <a:ln w="9525">
            <a:noFill/>
          </a:ln>
        </p:spPr>
      </p:pic>
      <p:pic>
        <p:nvPicPr>
          <p:cNvPr id="17414" name="图片 6"/>
          <p:cNvPicPr>
            <a:picLocks noChangeAspect="1"/>
          </p:cNvPicPr>
          <p:nvPr/>
        </p:nvPicPr>
        <p:blipFill>
          <a:blip r:embed="rId3"/>
          <a:stretch>
            <a:fillRect/>
          </a:stretch>
        </p:blipFill>
        <p:spPr>
          <a:xfrm>
            <a:off x="5783263" y="4540250"/>
            <a:ext cx="3143250" cy="20955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7891" name="内容占位符 2"/>
          <p:cNvSpPr>
            <a:spLocks noGrp="1"/>
          </p:cNvSpPr>
          <p:nvPr>
            <p:ph idx="1"/>
          </p:nvPr>
        </p:nvSpPr>
        <p:spPr>
          <a:xfrm>
            <a:off x="863600" y="2492375"/>
            <a:ext cx="6815138" cy="3527425"/>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对合同履行的监督与指挥权</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机关有权监督和指挥相对人对合同义务的履行，要求相对人选择甚至直接为相对人选定符合行政目的的履行方式，制止相对人不符合公共利益的履行方式。这对于督促相对人切实履行其所承担的合同义务，减少因履行而产生的纠纷，保证</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的能沿着行政机关所预期的方向执行，有着重要的意义。这在农村土地承包合同管理、国有土地使用权出让和转让立法、政府采购合同立法中都得到了体现。</a:t>
            </a:r>
          </a:p>
          <a:p>
            <a:endParaRPr lang="zh-CN" altLang="en-US" sz="2400" dirty="0">
              <a:latin typeface="楷体" panose="02010609060101010101" pitchFamily="49" charset="-122"/>
              <a:ea typeface="楷体" panose="02010609060101010101" pitchFamily="49" charset="-122"/>
            </a:endParaRPr>
          </a:p>
        </p:txBody>
      </p:sp>
      <p:sp>
        <p:nvSpPr>
          <p:cNvPr id="3789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8915" name="内容占位符 2"/>
          <p:cNvSpPr>
            <a:spLocks noGrp="1"/>
          </p:cNvSpPr>
          <p:nvPr>
            <p:ph idx="1"/>
          </p:nvPr>
        </p:nvSpPr>
        <p:spPr>
          <a:xfrm>
            <a:off x="863600" y="2349500"/>
            <a:ext cx="7605713" cy="3670300"/>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单方面变更与解除合同的权利</a:t>
            </a:r>
            <a:endParaRPr lang="zh-CN"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理论的核心思想在于公共利益居于优越地位，行政机关可以根据公共利益的需要变更合同履行标的或内容或者解除合同。在我国，行政机关单方面变更或解除合同，需具备法定的事由，需符合以下条件：第一，确属公共利益需要；第二，仅限于解除与公共利益密切相关的条款；第三，因变更或解除合同给当事人造成损失的，应予以补偿。</a:t>
            </a:r>
            <a:endParaRPr lang="zh-CN" altLang="en-US" sz="2400" dirty="0">
              <a:latin typeface="楷体" panose="02010609060101010101" pitchFamily="49" charset="-122"/>
              <a:ea typeface="楷体" panose="02010609060101010101" pitchFamily="49" charset="-122"/>
            </a:endParaRPr>
          </a:p>
        </p:txBody>
      </p:sp>
      <p:sp>
        <p:nvSpPr>
          <p:cNvPr id="3891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9939" name="内容占位符 2"/>
          <p:cNvSpPr>
            <a:spLocks noGrp="1"/>
          </p:cNvSpPr>
          <p:nvPr>
            <p:ph idx="1"/>
          </p:nvPr>
        </p:nvSpPr>
        <p:spPr>
          <a:xfrm>
            <a:off x="323850" y="2276475"/>
            <a:ext cx="8064500" cy="3743325"/>
          </a:xfrm>
          <a:ln/>
        </p:spPr>
        <p:txBody>
          <a:bodyPr vert="horz" wrap="square" lIns="91440" tIns="45720" rIns="91440" bIns="45720" anchor="t" anchorCtr="0"/>
          <a:lstStyle/>
          <a:p>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a:t>
            </a:r>
            <a:r>
              <a:rPr lang="zh-CN" altLang="zh-CN" sz="2200" b="1" dirty="0">
                <a:latin typeface="楷体" panose="02010609060101010101" pitchFamily="49" charset="-122"/>
                <a:ea typeface="楷体" panose="02010609060101010101" pitchFamily="49" charset="-122"/>
              </a:rPr>
              <a:t>对不履行或不适当履行合同义务的相对人的制裁权</a:t>
            </a:r>
            <a:endParaRPr lang="zh-CN" altLang="zh-CN" sz="2200" dirty="0">
              <a:latin typeface="楷体" panose="02010609060101010101" pitchFamily="49" charset="-122"/>
              <a:ea typeface="楷体" panose="02010609060101010101" pitchFamily="49" charset="-122"/>
            </a:endParaRPr>
          </a:p>
          <a:p>
            <a:r>
              <a:rPr lang="zh-CN" altLang="zh-CN" sz="2200" dirty="0">
                <a:latin typeface="楷体" panose="02010609060101010101" pitchFamily="49" charset="-122"/>
                <a:ea typeface="楷体" panose="02010609060101010101" pitchFamily="49" charset="-122"/>
              </a:rPr>
              <a:t>当相对人一方未遵循</a:t>
            </a:r>
            <a:r>
              <a:rPr lang="zh-CN" altLang="en-US" sz="2200" dirty="0">
                <a:latin typeface="楷体" panose="02010609060101010101" pitchFamily="49" charset="-122"/>
                <a:ea typeface="楷体" panose="02010609060101010101" pitchFamily="49" charset="-122"/>
              </a:rPr>
              <a:t>行政协议</a:t>
            </a:r>
            <a:r>
              <a:rPr lang="zh-CN" altLang="zh-CN" sz="2200" dirty="0">
                <a:latin typeface="楷体" panose="02010609060101010101" pitchFamily="49" charset="-122"/>
                <a:ea typeface="楷体" panose="02010609060101010101" pitchFamily="49" charset="-122"/>
              </a:rPr>
              <a:t>条款或者履行</a:t>
            </a:r>
            <a:r>
              <a:rPr lang="zh-CN" altLang="en-US" sz="2200" dirty="0">
                <a:latin typeface="楷体" panose="02010609060101010101" pitchFamily="49" charset="-122"/>
                <a:ea typeface="楷体" panose="02010609060101010101" pitchFamily="49" charset="-122"/>
              </a:rPr>
              <a:t>行政协议</a:t>
            </a:r>
            <a:r>
              <a:rPr lang="zh-CN" altLang="zh-CN" sz="2200" dirty="0">
                <a:latin typeface="楷体" panose="02010609060101010101" pitchFamily="49" charset="-122"/>
                <a:ea typeface="楷体" panose="02010609060101010101" pitchFamily="49" charset="-122"/>
              </a:rPr>
              <a:t>义务有过失时，允许行政机关对违约相对人采取行政上的制裁措施，这种责任的基础并非合同约定责任，而是从行政管理角度为保障合同义务的履行，而施加相对人的法定责任。例如当获得市政公用事业特许经营权的企业在特许经营期间有擅自转让、出租特许经营权的；擅自将所经营的财产进行处置或者抵押的；因管理不善，发生重大质量、生产安全事故的；擅自停业、歇业，严重影响到社会公共利益和安全的；或有法律、法规禁止的其他行为时，主管部门应当依法终止特许经营协议，取消其特许经营权，并可以实施临时接管。</a:t>
            </a:r>
          </a:p>
          <a:p>
            <a:endParaRPr lang="zh-CN" altLang="en-US" sz="2200" dirty="0">
              <a:latin typeface="楷体" panose="02010609060101010101" pitchFamily="49" charset="-122"/>
              <a:ea typeface="楷体" panose="02010609060101010101" pitchFamily="49" charset="-122"/>
            </a:endParaRPr>
          </a:p>
        </p:txBody>
      </p:sp>
      <p:sp>
        <p:nvSpPr>
          <p:cNvPr id="3994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0963" name="内容占位符 2"/>
          <p:cNvSpPr>
            <a:spLocks noGrp="1"/>
          </p:cNvSpPr>
          <p:nvPr>
            <p:ph idx="1"/>
          </p:nvPr>
        </p:nvSpPr>
        <p:spPr>
          <a:xfrm>
            <a:off x="863600" y="2489200"/>
            <a:ext cx="6948488"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（二）行政主体的义务</a:t>
            </a:r>
            <a:endParaRPr lang="en-US" altLang="zh-CN" sz="2400" b="1" dirty="0">
              <a:solidFill>
                <a:srgbClr val="CC0099"/>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依法缔结合同并履行合同的义务</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行政主体缔结</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，应遵守法律的规定，符合法律优先和法律保留的原则，缔结的合同如与法律要求相违背则无效。在履约过程中，行政机关不得利用其优越地位压制另一方当事人，更不得不履行其合同义务。</a:t>
            </a:r>
          </a:p>
          <a:p>
            <a:endParaRPr lang="zh-CN" altLang="en-US" sz="2400" dirty="0">
              <a:latin typeface="楷体" panose="02010609060101010101" pitchFamily="49" charset="-122"/>
              <a:ea typeface="楷体" panose="02010609060101010101" pitchFamily="49" charset="-122"/>
            </a:endParaRPr>
          </a:p>
        </p:txBody>
      </p:sp>
      <p:sp>
        <p:nvSpPr>
          <p:cNvPr id="4096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1987" name="内容占位符 2"/>
          <p:cNvSpPr>
            <a:spLocks noGrp="1"/>
          </p:cNvSpPr>
          <p:nvPr>
            <p:ph idx="1"/>
          </p:nvPr>
        </p:nvSpPr>
        <p:spPr>
          <a:xfrm>
            <a:off x="863600" y="2489200"/>
            <a:ext cx="7237413" cy="3530600"/>
          </a:xfrm>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按照合同的约定给予相对人优惠或照顾的义务</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在</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中规定的优惠或照顾条件，不仅对相对人履行合同义务具有极其重要的意义，也是行政主体吸引另一方当事人的有利条件。因此，应确保合同约定的优惠或照顾条件的实现。例如主管部门应根据市政公用事业特许经营协议规定的内容、区域、范围和有效期，来保证特许经营权的实现</a:t>
            </a:r>
            <a:r>
              <a:rPr lang="zh-CN" altLang="en-US" sz="2400" dirty="0">
                <a:latin typeface="楷体" panose="02010609060101010101" pitchFamily="49" charset="-122"/>
                <a:ea typeface="楷体" panose="02010609060101010101" pitchFamily="49" charset="-122"/>
              </a:rPr>
              <a:t>。</a:t>
            </a:r>
          </a:p>
        </p:txBody>
      </p:sp>
      <p:sp>
        <p:nvSpPr>
          <p:cNvPr id="4198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3011" name="内容占位符 2"/>
          <p:cNvSpPr>
            <a:spLocks noGrp="1"/>
          </p:cNvSpPr>
          <p:nvPr>
            <p:ph idx="1"/>
          </p:nvPr>
        </p:nvSpPr>
        <p:spPr>
          <a:xfrm>
            <a:off x="863600" y="2565400"/>
            <a:ext cx="7453313" cy="3454400"/>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给予相对人以损失补偿的义务</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在</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履行过程中，行政主体根据公共利益的需要或者其他法定事由，可以变更或解除合同。行政主体有义务对因此给相对方造成的损失予以补偿或赔偿。</a:t>
            </a:r>
          </a:p>
          <a:p>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、按照行政协议的约定支付价金的义务</a:t>
            </a:r>
            <a:endParaRPr lang="zh-CN" altLang="zh-CN"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430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755650" y="1916113"/>
            <a:ext cx="6345238" cy="709612"/>
          </a:xfrm>
          <a:ln/>
        </p:spPr>
        <p:txBody>
          <a:bodyPr vert="horz" wrap="square" lIns="91440" tIns="45720" rIns="91440" bIns="45720" anchor="ctr" anchorCtr="0"/>
          <a:lstStyle/>
          <a:p>
            <a:pPr defTabSz="457200"/>
            <a:r>
              <a:rPr lang="zh-CN" altLang="en-US" sz="2400" b="1" kern="1200" dirty="0">
                <a:solidFill>
                  <a:srgbClr val="CC0099"/>
                </a:solidFill>
                <a:latin typeface="华文楷体" panose="02010600040101010101" pitchFamily="2" charset="-122"/>
                <a:ea typeface="华文楷体" panose="02010600040101010101" pitchFamily="2" charset="-122"/>
                <a:cs typeface="+mj-cs"/>
              </a:rPr>
              <a:t>七、</a:t>
            </a:r>
            <a:r>
              <a:rPr lang="zh-CN" altLang="zh-CN" sz="2400" b="1" kern="1200" dirty="0">
                <a:solidFill>
                  <a:srgbClr val="CC0099"/>
                </a:solidFill>
                <a:latin typeface="华文楷体" panose="02010600040101010101" pitchFamily="2" charset="-122"/>
                <a:ea typeface="华文楷体" panose="02010600040101010101" pitchFamily="2" charset="-122"/>
                <a:cs typeface="+mj-cs"/>
              </a:rPr>
              <a:t>行政相对人的权利</a:t>
            </a:r>
            <a:r>
              <a:rPr lang="zh-CN" altLang="en-US" sz="2400" b="1" kern="1200" dirty="0">
                <a:solidFill>
                  <a:srgbClr val="CC0099"/>
                </a:solidFill>
                <a:latin typeface="华文楷体" panose="02010600040101010101" pitchFamily="2" charset="-122"/>
                <a:ea typeface="华文楷体" panose="02010600040101010101" pitchFamily="2" charset="-122"/>
                <a:cs typeface="+mj-cs"/>
              </a:rPr>
              <a:t>与义务</a:t>
            </a:r>
            <a:endParaRPr lang="zh-CN" altLang="en-US" sz="2400" kern="1200" dirty="0">
              <a:solidFill>
                <a:srgbClr val="CC0099"/>
              </a:solidFill>
              <a:latin typeface="+mj-lt"/>
              <a:ea typeface="宋体" panose="02010600030101010101" pitchFamily="2" charset="-122"/>
              <a:cs typeface="+mj-cs"/>
            </a:endParaRPr>
          </a:p>
        </p:txBody>
      </p:sp>
      <p:sp>
        <p:nvSpPr>
          <p:cNvPr id="44035" name="内容占位符 2"/>
          <p:cNvSpPr>
            <a:spLocks noGrp="1"/>
          </p:cNvSpPr>
          <p:nvPr>
            <p:ph idx="1"/>
          </p:nvPr>
        </p:nvSpPr>
        <p:spPr>
          <a:xfrm>
            <a:off x="863600" y="2489200"/>
            <a:ext cx="7237413" cy="3530600"/>
          </a:xfrm>
          <a:ln/>
        </p:spPr>
        <p:txBody>
          <a:bodyPr vert="horz" wrap="square" lIns="91440" tIns="45720" rIns="91440" bIns="45720" anchor="t" anchorCtr="0"/>
          <a:lstStyle/>
          <a:p>
            <a:r>
              <a:rPr lang="zh-CN" altLang="en-US" sz="2400" b="1" dirty="0">
                <a:solidFill>
                  <a:srgbClr val="CC0099"/>
                </a:solidFill>
                <a:latin typeface="华文楷体" panose="02010600040101010101" pitchFamily="2" charset="-122"/>
                <a:ea typeface="华文楷体" panose="02010600040101010101" pitchFamily="2" charset="-122"/>
              </a:rPr>
              <a:t>（一）行政相对人的权利</a:t>
            </a:r>
            <a:endParaRPr lang="zh-CN" altLang="zh-CN" sz="2400" dirty="0">
              <a:solidFill>
                <a:srgbClr val="CC0099"/>
              </a:solidFill>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取得报酬或者获得优惠或照顾的权利</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相对人的报酬一般在合同中规定，也可能直接由法律法规规定。通常表现为对相对人提供的服务或产品的价金。此外，根据合同的规定，相对人还可能取得行政机关提供的优惠或照顾，例如贷款、津贴、提供担保、减免或免除赋税等。</a:t>
            </a:r>
          </a:p>
        </p:txBody>
      </p:sp>
      <p:sp>
        <p:nvSpPr>
          <p:cNvPr id="44036"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5059" name="内容占位符 2"/>
          <p:cNvSpPr>
            <a:spLocks noGrp="1"/>
          </p:cNvSpPr>
          <p:nvPr>
            <p:ph idx="1"/>
          </p:nvPr>
        </p:nvSpPr>
        <p:spPr>
          <a:xfrm>
            <a:off x="863600" y="2565400"/>
            <a:ext cx="6815138" cy="3454400"/>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损害赔偿请求权和损失补偿请求权</a:t>
            </a:r>
            <a:endParaRPr lang="zh-CN" altLang="zh-CN" sz="2400" dirty="0">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损害赔偿请求权是类似于民事合同上的一项权利，相对人由于行政主体的过失受到损害的，有权请求赔偿；行政主体根据公共利益的需要，根据其行政契约中的特权，单方面变更或终止契约给相对人带来损失的，相对人有以其损害为由提出要求行政机关予以补偿的权利。</a:t>
            </a:r>
          </a:p>
          <a:p>
            <a:endParaRPr lang="zh-CN" altLang="en-US" sz="2400" dirty="0">
              <a:latin typeface="华文楷体" panose="02010600040101010101" pitchFamily="2" charset="-122"/>
              <a:ea typeface="华文楷体" panose="02010600040101010101" pitchFamily="2" charset="-122"/>
            </a:endParaRPr>
          </a:p>
        </p:txBody>
      </p:sp>
      <p:sp>
        <p:nvSpPr>
          <p:cNvPr id="450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6083" name="内容占位符 2"/>
          <p:cNvSpPr>
            <a:spLocks noGrp="1"/>
          </p:cNvSpPr>
          <p:nvPr>
            <p:ph idx="1"/>
          </p:nvPr>
        </p:nvSpPr>
        <p:spPr>
          <a:xfrm>
            <a:off x="827088" y="2276475"/>
            <a:ext cx="7056437" cy="3743325"/>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因不可预见困难造成损失时的补偿请求权</a:t>
            </a:r>
            <a:endParaRPr lang="zh-CN"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行政协议</a:t>
            </a:r>
            <a:r>
              <a:rPr lang="zh-CN" altLang="zh-CN" sz="2400" dirty="0">
                <a:latin typeface="华文楷体" panose="02010600040101010101" pitchFamily="2" charset="-122"/>
                <a:ea typeface="华文楷体" panose="02010600040101010101" pitchFamily="2" charset="-122"/>
              </a:rPr>
              <a:t>履行过程中，有时可能出现当事人始料不及的情况或者困难，从而导致</a:t>
            </a:r>
            <a:r>
              <a:rPr lang="zh-CN" altLang="en-US" sz="2400" dirty="0">
                <a:latin typeface="华文楷体" panose="02010600040101010101" pitchFamily="2" charset="-122"/>
                <a:ea typeface="华文楷体" panose="02010600040101010101" pitchFamily="2" charset="-122"/>
              </a:rPr>
              <a:t>行政协议</a:t>
            </a:r>
            <a:r>
              <a:rPr lang="zh-CN" altLang="zh-CN" sz="2400" dirty="0">
                <a:latin typeface="华文楷体" panose="02010600040101010101" pitchFamily="2" charset="-122"/>
                <a:ea typeface="华文楷体" panose="02010600040101010101" pitchFamily="2" charset="-122"/>
              </a:rPr>
              <a:t>履行虽然不是事实上不可能，但相对人要付出数倍的努力才能保证合同的履行。当事人有权请求行政机关共同承担损失，或者请求补偿。</a:t>
            </a:r>
          </a:p>
          <a:p>
            <a:endParaRPr lang="zh-CN" altLang="en-US" sz="2400" dirty="0">
              <a:latin typeface="华文楷体" panose="02010600040101010101" pitchFamily="2" charset="-122"/>
              <a:ea typeface="华文楷体" panose="02010600040101010101" pitchFamily="2" charset="-122"/>
            </a:endParaRPr>
          </a:p>
        </p:txBody>
      </p:sp>
      <p:sp>
        <p:nvSpPr>
          <p:cNvPr id="460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7" name="内容占位符 2"/>
          <p:cNvSpPr>
            <a:spLocks noGrp="1"/>
          </p:cNvSpPr>
          <p:nvPr>
            <p:ph idx="1"/>
          </p:nvPr>
        </p:nvSpPr>
        <p:spPr>
          <a:xfrm>
            <a:off x="468313" y="2420938"/>
            <a:ext cx="8280400" cy="3598862"/>
          </a:xfrm>
          <a:ln/>
        </p:spPr>
        <p:txBody>
          <a:bodyPr vert="horz" wrap="square" lIns="91440" tIns="45720" rIns="91440" bIns="45720" anchor="t" anchorCtr="0"/>
          <a:lstStyle/>
          <a:p>
            <a:r>
              <a:rPr lang="zh-CN" altLang="en-US" sz="2400" dirty="0">
                <a:solidFill>
                  <a:srgbClr val="CC0099"/>
                </a:solidFill>
                <a:latin typeface="华文楷体" panose="02010600040101010101" pitchFamily="2" charset="-122"/>
                <a:ea typeface="华文楷体" panose="02010600040101010101" pitchFamily="2" charset="-122"/>
              </a:rPr>
              <a:t>（二）</a:t>
            </a:r>
            <a:r>
              <a:rPr lang="zh-CN" altLang="zh-CN" sz="2400" b="1" dirty="0">
                <a:solidFill>
                  <a:srgbClr val="CC0099"/>
                </a:solidFill>
                <a:latin typeface="华文楷体" panose="02010600040101010101" pitchFamily="2" charset="-122"/>
                <a:ea typeface="华文楷体" panose="02010600040101010101" pitchFamily="2" charset="-122"/>
              </a:rPr>
              <a:t>行政相对人的义务</a:t>
            </a:r>
            <a:endParaRPr lang="zh-CN" altLang="zh-CN" sz="2400" dirty="0">
              <a:solidFill>
                <a:srgbClr val="CC0099"/>
              </a:solidFill>
              <a:latin typeface="华文楷体" panose="02010600040101010101" pitchFamily="2" charset="-122"/>
              <a:ea typeface="华文楷体" panose="02010600040101010101" pitchFamily="2" charset="-122"/>
            </a:endParaRPr>
          </a:p>
          <a:p>
            <a:r>
              <a:rPr lang="zh-CN" altLang="zh-CN" sz="2400" dirty="0">
                <a:latin typeface="华文楷体" panose="02010600040101010101" pitchFamily="2" charset="-122"/>
                <a:ea typeface="华文楷体" panose="02010600040101010101" pitchFamily="2" charset="-122"/>
              </a:rPr>
              <a:t>第一，遵守国家规定的法律、法规、规章，遵守服务标准、资费标准和行政机关依法规定的条件。</a:t>
            </a:r>
          </a:p>
          <a:p>
            <a:r>
              <a:rPr lang="zh-CN" altLang="zh-CN" sz="2400" dirty="0">
                <a:latin typeface="华文楷体" panose="02010600040101010101" pitchFamily="2" charset="-122"/>
                <a:ea typeface="华文楷体" panose="02010600040101010101" pitchFamily="2" charset="-122"/>
              </a:rPr>
              <a:t>第二，服从行政主体的监管，配合相应的监督检查。</a:t>
            </a:r>
          </a:p>
          <a:p>
            <a:r>
              <a:rPr lang="zh-CN" altLang="zh-CN" sz="2400" dirty="0">
                <a:latin typeface="华文楷体" panose="02010600040101010101" pitchFamily="2" charset="-122"/>
                <a:ea typeface="华文楷体" panose="02010600040101010101" pitchFamily="2" charset="-122"/>
              </a:rPr>
              <a:t>第三，遵循</a:t>
            </a:r>
            <a:r>
              <a:rPr lang="zh-CN" altLang="en-US" sz="2400" dirty="0">
                <a:latin typeface="华文楷体" panose="02010600040101010101" pitchFamily="2" charset="-122"/>
                <a:ea typeface="华文楷体" panose="02010600040101010101" pitchFamily="2" charset="-122"/>
              </a:rPr>
              <a:t>行政协议</a:t>
            </a:r>
            <a:r>
              <a:rPr lang="zh-CN" altLang="zh-CN" sz="2400" dirty="0">
                <a:latin typeface="华文楷体" panose="02010600040101010101" pitchFamily="2" charset="-122"/>
                <a:ea typeface="华文楷体" panose="02010600040101010101" pitchFamily="2" charset="-122"/>
              </a:rPr>
              <a:t>中所设定的义务。</a:t>
            </a:r>
          </a:p>
          <a:p>
            <a:r>
              <a:rPr lang="zh-CN" altLang="zh-CN" sz="2400" dirty="0">
                <a:latin typeface="华文楷体" panose="02010600040101010101" pitchFamily="2" charset="-122"/>
                <a:ea typeface="华文楷体" panose="02010600040101010101" pitchFamily="2" charset="-122"/>
              </a:rPr>
              <a:t>第四，向用户提供安全、方便、稳定和价格合理的服务。</a:t>
            </a:r>
          </a:p>
          <a:p>
            <a:r>
              <a:rPr lang="zh-CN" altLang="zh-CN" sz="2400" dirty="0">
                <a:latin typeface="华文楷体" panose="02010600040101010101" pitchFamily="2" charset="-122"/>
                <a:ea typeface="华文楷体" panose="02010600040101010101" pitchFamily="2" charset="-122"/>
              </a:rPr>
              <a:t>第五，履行普遍服务的义务。</a:t>
            </a:r>
          </a:p>
          <a:p>
            <a:r>
              <a:rPr lang="zh-CN" altLang="zh-CN" sz="2400" dirty="0">
                <a:latin typeface="华文楷体" panose="02010600040101010101" pitchFamily="2" charset="-122"/>
                <a:ea typeface="华文楷体" panose="02010600040101010101" pitchFamily="2" charset="-122"/>
              </a:rPr>
              <a:t>第六，提供持续服务的义务，不得擅自停业、歇业。</a:t>
            </a:r>
          </a:p>
          <a:p>
            <a:endParaRPr lang="zh-CN" altLang="en-US" sz="2400" dirty="0">
              <a:latin typeface="华文楷体" panose="02010600040101010101" pitchFamily="2" charset="-122"/>
              <a:ea typeface="华文楷体" panose="02010600040101010101" pitchFamily="2" charset="-122"/>
            </a:endParaRPr>
          </a:p>
        </p:txBody>
      </p:sp>
      <p:sp>
        <p:nvSpPr>
          <p:cNvPr id="471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395288" y="2205038"/>
            <a:ext cx="7885112" cy="3530600"/>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（二）</a:t>
            </a:r>
            <a:r>
              <a:rPr lang="zh-CN" altLang="zh-CN" sz="2400" b="1" dirty="0">
                <a:solidFill>
                  <a:srgbClr val="CC0099"/>
                </a:solidFill>
                <a:latin typeface="楷体" panose="02010609060101010101" pitchFamily="49" charset="-122"/>
                <a:ea typeface="楷体" panose="02010609060101010101" pitchFamily="49" charset="-122"/>
              </a:rPr>
              <a:t>行政指导的分类</a:t>
            </a:r>
            <a:endParaRPr lang="en-US" altLang="zh-CN" sz="2400" b="1" dirty="0">
              <a:solidFill>
                <a:srgbClr val="CC0099"/>
              </a:solidFill>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以行政指导</a:t>
            </a:r>
            <a:r>
              <a:rPr lang="zh-CN" altLang="zh-CN" sz="2400" b="1" dirty="0">
                <a:solidFill>
                  <a:srgbClr val="00B0F0"/>
                </a:solidFill>
                <a:latin typeface="楷体" panose="02010609060101010101" pitchFamily="49" charset="-122"/>
                <a:ea typeface="楷体" panose="02010609060101010101" pitchFamily="49" charset="-122"/>
              </a:rPr>
              <a:t>功能</a:t>
            </a:r>
            <a:r>
              <a:rPr lang="zh-CN" altLang="zh-CN" sz="2400" b="1" dirty="0">
                <a:latin typeface="楷体" panose="02010609060101010101" pitchFamily="49" charset="-122"/>
                <a:ea typeface="楷体" panose="02010609060101010101" pitchFamily="49" charset="-122"/>
              </a:rPr>
              <a:t>为标准的分类</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以行政指导的功能为标准，可将其分为助成性行政指导、规制性行政指导、调整性行政指导三类。</a:t>
            </a:r>
            <a:endParaRPr lang="en-US"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752475" y="2205038"/>
            <a:ext cx="6345238" cy="709612"/>
          </a:xfrm>
          <a:ln/>
        </p:spPr>
        <p:txBody>
          <a:bodyPr vert="horz" wrap="square" lIns="91440" tIns="45720" rIns="91440" bIns="45720" anchor="ctr" anchorCtr="0"/>
          <a:lstStyle/>
          <a:p>
            <a:pPr defTabSz="457200"/>
            <a:r>
              <a:rPr lang="zh-CN" altLang="en-US" b="1" kern="1200" dirty="0">
                <a:solidFill>
                  <a:srgbClr val="CC0099"/>
                </a:solidFill>
                <a:latin typeface="华文楷体" panose="02010600040101010101" pitchFamily="2" charset="-122"/>
                <a:ea typeface="华文楷体" panose="02010600040101010101" pitchFamily="2" charset="-122"/>
                <a:cs typeface="+mj-cs"/>
              </a:rPr>
              <a:t>八、行政协议的救济</a:t>
            </a:r>
            <a:endParaRPr lang="zh-CN" altLang="en-US" kern="1200" dirty="0">
              <a:solidFill>
                <a:srgbClr val="CC0099"/>
              </a:solidFill>
              <a:latin typeface="+mj-lt"/>
              <a:ea typeface="宋体" panose="02010600030101010101" pitchFamily="2" charset="-122"/>
              <a:cs typeface="+mj-cs"/>
            </a:endParaRPr>
          </a:p>
        </p:txBody>
      </p:sp>
      <p:sp>
        <p:nvSpPr>
          <p:cNvPr id="48131" name="内容占位符 2"/>
          <p:cNvSpPr>
            <a:spLocks noGrp="1"/>
          </p:cNvSpPr>
          <p:nvPr>
            <p:ph idx="1"/>
          </p:nvPr>
        </p:nvSpPr>
        <p:spPr>
          <a:xfrm>
            <a:off x="725488" y="3068638"/>
            <a:ext cx="7743825" cy="3603625"/>
          </a:xfrm>
          <a:ln/>
        </p:spPr>
        <p:txBody>
          <a:bodyPr vert="horz" wrap="square" lIns="91440" tIns="45720" rIns="91440" bIns="45720" anchor="t" anchorCtr="0"/>
          <a:lstStyle/>
          <a:p>
            <a:r>
              <a:rPr lang="zh-CN" altLang="en-US" sz="2400" b="1" dirty="0">
                <a:solidFill>
                  <a:srgbClr val="CC0099"/>
                </a:solidFill>
                <a:latin typeface="华文楷体" panose="02010600040101010101" pitchFamily="2" charset="-122"/>
                <a:ea typeface="华文楷体" panose="02010600040101010101" pitchFamily="2" charset="-122"/>
              </a:rPr>
              <a:t>（一）替代性纠纷解决机制</a:t>
            </a:r>
            <a:endParaRPr lang="en-US" altLang="zh-CN" sz="2400" b="1" dirty="0">
              <a:solidFill>
                <a:srgbClr val="CC0099"/>
              </a:solidFill>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．协商、和解与调解</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．申诉</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部分情形下存在法定仲裁或者民事诉讼</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4. </a:t>
            </a:r>
            <a:r>
              <a:rPr lang="zh-CN" altLang="en-US" sz="2400" dirty="0">
                <a:latin typeface="楷体" panose="02010609060101010101" pitchFamily="49" charset="-122"/>
                <a:ea typeface="楷体" panose="02010609060101010101" pitchFamily="49" charset="-122"/>
              </a:rPr>
              <a:t>行政诉讼</a:t>
            </a: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p:txBody>
      </p:sp>
      <p:sp>
        <p:nvSpPr>
          <p:cNvPr id="481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5" name="内容占位符 2"/>
          <p:cNvSpPr>
            <a:spLocks noGrp="1"/>
          </p:cNvSpPr>
          <p:nvPr>
            <p:ph idx="1"/>
          </p:nvPr>
        </p:nvSpPr>
        <p:spPr>
          <a:xfrm>
            <a:off x="863600" y="2420938"/>
            <a:ext cx="7237413" cy="3598862"/>
          </a:xfrm>
          <a:ln/>
        </p:spPr>
        <p:txBody>
          <a:bodyPr vert="horz" wrap="square" lIns="91440" tIns="45720" rIns="91440" bIns="45720" anchor="t" anchorCtr="0"/>
          <a:lstStyle/>
          <a:p>
            <a:r>
              <a:rPr lang="en-US" altLang="zh-CN" sz="2400" b="1" dirty="0">
                <a:solidFill>
                  <a:srgbClr val="CC0099"/>
                </a:solidFill>
                <a:latin typeface="华文楷体" panose="02010600040101010101" pitchFamily="2" charset="-122"/>
                <a:ea typeface="华文楷体" panose="02010600040101010101" pitchFamily="2" charset="-122"/>
              </a:rPr>
              <a:t>(</a:t>
            </a:r>
            <a:r>
              <a:rPr lang="zh-CN" altLang="en-US" sz="2400" b="1" dirty="0">
                <a:solidFill>
                  <a:srgbClr val="CC0099"/>
                </a:solidFill>
                <a:latin typeface="华文楷体" panose="02010600040101010101" pitchFamily="2" charset="-122"/>
                <a:ea typeface="华文楷体" panose="02010600040101010101" pitchFamily="2" charset="-122"/>
              </a:rPr>
              <a:t>二</a:t>
            </a:r>
            <a:r>
              <a:rPr lang="en-US" altLang="zh-CN" sz="2400" b="1" dirty="0">
                <a:solidFill>
                  <a:srgbClr val="CC0099"/>
                </a:solidFill>
                <a:latin typeface="华文楷体" panose="02010600040101010101" pitchFamily="2" charset="-122"/>
                <a:ea typeface="华文楷体" panose="02010600040101010101" pitchFamily="2" charset="-122"/>
              </a:rPr>
              <a:t>)</a:t>
            </a:r>
            <a:r>
              <a:rPr lang="zh-CN" altLang="en-US" sz="2400" b="1" dirty="0">
                <a:solidFill>
                  <a:srgbClr val="CC0099"/>
                </a:solidFill>
                <a:latin typeface="华文楷体" panose="02010600040101010101" pitchFamily="2" charset="-122"/>
                <a:ea typeface="华文楷体" panose="02010600040101010101" pitchFamily="2" charset="-122"/>
              </a:rPr>
              <a:t>行政诉讼</a:t>
            </a:r>
            <a:endParaRPr lang="en-US" altLang="zh-CN" sz="2400" b="1" dirty="0">
              <a:solidFill>
                <a:srgbClr val="CC0099"/>
              </a:solidFill>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hlinkClick r:id="rId2" action="ppaction://hlinkfile"/>
              </a:rPr>
              <a:t>最高人民法院关于审理行政协议案件若干问题的规定</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（法释</a:t>
            </a:r>
            <a:r>
              <a:rPr lang="en-US" altLang="zh-CN" sz="2400" b="1" dirty="0">
                <a:latin typeface="华文楷体" panose="02010600040101010101" pitchFamily="2" charset="-122"/>
                <a:ea typeface="华文楷体" panose="02010600040101010101" pitchFamily="2" charset="-122"/>
              </a:rPr>
              <a:t>〔2019〕17</a:t>
            </a:r>
            <a:r>
              <a:rPr lang="zh-CN" altLang="en-US" sz="2400" b="1" dirty="0">
                <a:latin typeface="华文楷体" panose="02010600040101010101" pitchFamily="2" charset="-122"/>
                <a:ea typeface="华文楷体" panose="02010600040101010101" pitchFamily="2" charset="-122"/>
              </a:rPr>
              <a:t>号）</a:t>
            </a:r>
            <a:endParaRPr lang="en-US" altLang="zh-CN" sz="2400" b="1" dirty="0">
              <a:latin typeface="华文楷体" panose="02010600040101010101" pitchFamily="2" charset="-122"/>
              <a:ea typeface="华文楷体" panose="02010600040101010101" pitchFamily="2" charset="-122"/>
            </a:endParaRPr>
          </a:p>
        </p:txBody>
      </p:sp>
      <p:sp>
        <p:nvSpPr>
          <p:cNvPr id="4915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12/24/2024 8:30 PM</a:t>
            </a:fld>
            <a:endParaRPr lang="en-US" altLang="zh-CN" sz="900" b="1" dirty="0">
              <a:solidFill>
                <a:schemeClr val="accent1"/>
              </a:solidFill>
              <a:latin typeface="Century Gothic" panose="020B0502020202020204" pitchFamily="34" charset="0"/>
            </a:endParaRPr>
          </a:p>
        </p:txBody>
      </p:sp>
      <p:sp>
        <p:nvSpPr>
          <p:cNvPr id="4915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仅供参考</a:t>
            </a:r>
          </a:p>
        </p:txBody>
      </p:sp>
      <p:sp>
        <p:nvSpPr>
          <p:cNvPr id="50179" name="内容占位符 2"/>
          <p:cNvSpPr>
            <a:spLocks noGrp="1"/>
          </p:cNvSpPr>
          <p:nvPr>
            <p:ph idx="1"/>
          </p:nvPr>
        </p:nvSpPr>
        <p:spPr>
          <a:xfrm>
            <a:off x="395288" y="2133600"/>
            <a:ext cx="8497887" cy="36703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王敬波：</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2" action="ppaction://hlinkfile"/>
              </a:rPr>
              <a:t>司法认定无效行政协议的标准</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中国法学</a:t>
            </a:r>
            <a:r>
              <a:rPr lang="en-US" altLang="zh-CN" sz="2400" b="1" dirty="0">
                <a:latin typeface="楷体" panose="02010609060101010101" pitchFamily="49" charset="-122"/>
                <a:ea typeface="楷体" panose="02010609060101010101" pitchFamily="49" charset="-122"/>
              </a:rPr>
              <a:t>》2019</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期；刘飞：</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3" action="ppaction://hlinkfile"/>
              </a:rPr>
              <a:t>行政协议诉讼的制度建构</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法学研究</a:t>
            </a:r>
            <a:r>
              <a:rPr lang="en-US" altLang="zh-CN" sz="2400" b="1" dirty="0">
                <a:latin typeface="楷体" panose="02010609060101010101" pitchFamily="49" charset="-122"/>
                <a:ea typeface="楷体" panose="02010609060101010101" pitchFamily="49" charset="-122"/>
              </a:rPr>
              <a:t>》2019</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期；陈天昊：</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4" action="ppaction://hlinkfile"/>
              </a:rPr>
              <a:t>行政协议的识别与边界</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中国法学</a:t>
            </a:r>
            <a:r>
              <a:rPr lang="en-US" altLang="zh-CN" sz="2400" b="1" dirty="0">
                <a:latin typeface="楷体" panose="02010609060101010101" pitchFamily="49" charset="-122"/>
                <a:ea typeface="楷体" panose="02010609060101010101" pitchFamily="49" charset="-122"/>
              </a:rPr>
              <a:t>》2019</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期；</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5" action="ppaction://hlinkfile"/>
              </a:rPr>
              <a:t>行政协议中的平等原则</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中外法学</a:t>
            </a:r>
            <a:r>
              <a:rPr lang="en-US" altLang="zh-CN" sz="2400" b="1" dirty="0">
                <a:latin typeface="楷体" panose="02010609060101010101" pitchFamily="49" charset="-122"/>
                <a:ea typeface="楷体" panose="02010609060101010101" pitchFamily="49" charset="-122"/>
              </a:rPr>
              <a:t>》2019</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期；陈无风：</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6" action="ppaction://hlinkfile"/>
              </a:rPr>
              <a:t>司法审查图景中行政协议主体的适格</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中国法学</a:t>
            </a:r>
            <a:r>
              <a:rPr lang="en-US" altLang="zh-CN" sz="2400" b="1" dirty="0">
                <a:latin typeface="楷体" panose="02010609060101010101" pitchFamily="49" charset="-122"/>
                <a:ea typeface="楷体" panose="02010609060101010101" pitchFamily="49" charset="-122"/>
              </a:rPr>
              <a:t>》2018</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期；韩宁：</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7" action="ppaction://hlinkfile"/>
              </a:rPr>
              <a:t>行政协议判断标准之重构</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华东政法大学学报</a:t>
            </a:r>
            <a:r>
              <a:rPr lang="en-US" altLang="zh-CN" sz="2400" b="1" dirty="0">
                <a:latin typeface="楷体" panose="02010609060101010101" pitchFamily="49" charset="-122"/>
                <a:ea typeface="楷体" panose="02010609060101010101" pitchFamily="49" charset="-122"/>
              </a:rPr>
              <a:t>》2017</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期；于立深：</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8" action="ppaction://hlinkfile"/>
              </a:rPr>
              <a:t>行政协议司法判断的核心标准</a:t>
            </a:r>
            <a:r>
              <a:rPr lang="zh-CN" altLang="en-US" sz="2400" b="1" dirty="0">
                <a:latin typeface="楷体" panose="02010609060101010101" pitchFamily="49" charset="-122"/>
                <a:ea typeface="楷体" panose="02010609060101010101" pitchFamily="49" charset="-122"/>
              </a:rPr>
              <a:t>：公权力的作用</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行政法学研究</a:t>
            </a:r>
            <a:r>
              <a:rPr lang="en-US" altLang="zh-CN" sz="2400" b="1" dirty="0">
                <a:latin typeface="楷体" panose="02010609060101010101" pitchFamily="49" charset="-122"/>
                <a:ea typeface="楷体" panose="02010609060101010101" pitchFamily="49" charset="-122"/>
              </a:rPr>
              <a:t>》2017</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期</a:t>
            </a:r>
            <a:endParaRPr lang="en-US" altLang="zh-CN" sz="2400" b="1"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5018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12/24/2024 8:30 PM</a:t>
            </a:fld>
            <a:endParaRPr lang="en-US" altLang="zh-CN" sz="900" b="1" dirty="0">
              <a:solidFill>
                <a:schemeClr val="accent1"/>
              </a:solidFill>
              <a:latin typeface="Century Gothic" panose="020B0502020202020204" pitchFamily="34" charset="0"/>
            </a:endParaRPr>
          </a:p>
        </p:txBody>
      </p:sp>
      <p:sp>
        <p:nvSpPr>
          <p:cNvPr id="5018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1203" name="内容占位符 2"/>
          <p:cNvSpPr>
            <a:spLocks noGrp="1"/>
          </p:cNvSpPr>
          <p:nvPr>
            <p:ph idx="1"/>
          </p:nvPr>
        </p:nvSpPr>
        <p:spPr>
          <a:xfrm>
            <a:off x="863600" y="2492375"/>
            <a:ext cx="7605713" cy="3527425"/>
          </a:xfrm>
          <a:ln/>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江必新：</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2" action="ppaction://hlinkfile"/>
              </a:rPr>
              <a:t>行政协议的司法审查</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人民司法（应用）</a:t>
            </a:r>
            <a:r>
              <a:rPr lang="en-US" altLang="zh-CN" sz="2400" dirty="0">
                <a:latin typeface="楷体" panose="02010609060101010101" pitchFamily="49" charset="-122"/>
                <a:ea typeface="楷体" panose="02010609060101010101" pitchFamily="49" charset="-122"/>
              </a:rPr>
              <a:t>》2016</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34</a:t>
            </a:r>
            <a:r>
              <a:rPr lang="zh-CN" altLang="en-US" sz="2400" dirty="0">
                <a:latin typeface="楷体" panose="02010609060101010101" pitchFamily="49" charset="-122"/>
                <a:ea typeface="楷体" panose="02010609060101010101" pitchFamily="49" charset="-122"/>
              </a:rPr>
              <a:t>期；贺小荣：</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3" action="ppaction://hlinkfile"/>
              </a:rPr>
              <a:t>行政协议的创设与国家治理方式的转型</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中国法律评论</a:t>
            </a:r>
            <a:r>
              <a:rPr lang="en-US" altLang="zh-CN" sz="2400" dirty="0">
                <a:latin typeface="楷体" panose="02010609060101010101" pitchFamily="49" charset="-122"/>
                <a:ea typeface="楷体" panose="02010609060101010101" pitchFamily="49" charset="-122"/>
              </a:rPr>
              <a:t>》2017</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期；黄永维、梁凤云、杨科雄：</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hlinkClick r:id="rId4" action="ppaction://hlinkfile"/>
              </a:rPr>
              <a:t>行政协议司法解释的若干重要制度</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法律适用</a:t>
            </a:r>
            <a:r>
              <a:rPr lang="en-US" altLang="zh-CN" sz="2400" dirty="0">
                <a:latin typeface="楷体" panose="02010609060101010101" pitchFamily="49" charset="-122"/>
                <a:ea typeface="楷体" panose="02010609060101010101" pitchFamily="49" charset="-122"/>
              </a:rPr>
              <a:t>》2020</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期。</a:t>
            </a:r>
          </a:p>
        </p:txBody>
      </p:sp>
      <p:sp>
        <p:nvSpPr>
          <p:cNvPr id="5120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12/24/2024 8:30 PM</a:t>
            </a:fld>
            <a:endParaRPr lang="en-US" altLang="zh-CN" sz="900" b="1" dirty="0">
              <a:solidFill>
                <a:schemeClr val="accent1"/>
              </a:solidFill>
              <a:latin typeface="Century Gothic" panose="020B0502020202020204" pitchFamily="34" charset="0"/>
            </a:endParaRPr>
          </a:p>
        </p:txBody>
      </p:sp>
      <p:sp>
        <p:nvSpPr>
          <p:cNvPr id="5120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2227" name="内容占位符 2"/>
          <p:cNvSpPr>
            <a:spLocks noGrp="1"/>
          </p:cNvSpPr>
          <p:nvPr>
            <p:ph idx="1"/>
          </p:nvPr>
        </p:nvSpPr>
        <p:spPr>
          <a:xfrm>
            <a:off x="863600" y="2420938"/>
            <a:ext cx="7700963" cy="3598862"/>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王利明：</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2" action="ppaction://hlinkfile"/>
              </a:rPr>
              <a:t>论行政协议的范围</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兼评</a:t>
            </a:r>
            <a:r>
              <a:rPr lang="en-US" altLang="zh-CN" sz="2400" b="1" dirty="0">
                <a:latin typeface="楷体" panose="02010609060101010101" pitchFamily="49" charset="-122"/>
                <a:ea typeface="楷体" panose="02010609060101010101" pitchFamily="49" charset="-122"/>
              </a:rPr>
              <a:t>&lt;</a:t>
            </a:r>
            <a:r>
              <a:rPr lang="zh-CN" altLang="en-US" sz="2400" b="1" dirty="0">
                <a:latin typeface="楷体" panose="02010609060101010101" pitchFamily="49" charset="-122"/>
                <a:ea typeface="楷体" panose="02010609060101010101" pitchFamily="49" charset="-122"/>
              </a:rPr>
              <a:t>关于审理行政协议案件若干问题的规定</a:t>
            </a:r>
            <a:r>
              <a:rPr lang="en-US" altLang="zh-CN" sz="2400" b="1" dirty="0">
                <a:latin typeface="楷体" panose="02010609060101010101" pitchFamily="49" charset="-122"/>
                <a:ea typeface="楷体" panose="02010609060101010101" pitchFamily="49" charset="-122"/>
              </a:rPr>
              <a:t>&gt;</a:t>
            </a:r>
            <a:r>
              <a:rPr lang="zh-CN" altLang="en-US" sz="2400" b="1" dirty="0">
                <a:latin typeface="楷体" panose="02010609060101010101" pitchFamily="49" charset="-122"/>
                <a:ea typeface="楷体" panose="02010609060101010101" pitchFamily="49" charset="-122"/>
              </a:rPr>
              <a:t>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条、第</a:t>
            </a: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条</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环球法律评论</a:t>
            </a:r>
            <a:r>
              <a:rPr lang="en-US" altLang="zh-CN" sz="2400" b="1" dirty="0">
                <a:latin typeface="楷体" panose="02010609060101010101" pitchFamily="49" charset="-122"/>
                <a:ea typeface="楷体" panose="02010609060101010101" pitchFamily="49" charset="-122"/>
              </a:rPr>
              <a:t>》2020</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期；崔建远：</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3" action="ppaction://hlinkfile"/>
              </a:rPr>
              <a:t>行政合同族的边界及其确定根据</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环球法律评论</a:t>
            </a:r>
            <a:r>
              <a:rPr lang="en-US" altLang="zh-CN" sz="2400" b="1" dirty="0">
                <a:latin typeface="楷体" panose="02010609060101010101" pitchFamily="49" charset="-122"/>
                <a:ea typeface="楷体" panose="02010609060101010101" pitchFamily="49" charset="-122"/>
              </a:rPr>
              <a:t>》2017</a:t>
            </a:r>
            <a:r>
              <a:rPr lang="zh-CN" altLang="en-US" sz="2400" b="1" dirty="0">
                <a:latin typeface="楷体" panose="02010609060101010101" pitchFamily="49" charset="-122"/>
                <a:ea typeface="楷体" panose="02010609060101010101" pitchFamily="49" charset="-122"/>
              </a:rPr>
              <a:t>年第</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期</a:t>
            </a:r>
          </a:p>
        </p:txBody>
      </p:sp>
      <p:sp>
        <p:nvSpPr>
          <p:cNvPr id="5222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12/24/2024 8:30 PM</a:t>
            </a:fld>
            <a:endParaRPr lang="en-US" altLang="zh-CN" sz="900" b="1" dirty="0">
              <a:solidFill>
                <a:schemeClr val="accent1"/>
              </a:solidFill>
              <a:latin typeface="Century Gothic" panose="020B0502020202020204" pitchFamily="34" charset="0"/>
            </a:endParaRPr>
          </a:p>
        </p:txBody>
      </p:sp>
      <p:sp>
        <p:nvSpPr>
          <p:cNvPr id="5222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3251" name="内容占位符 2"/>
          <p:cNvSpPr>
            <a:spLocks noGrp="1"/>
          </p:cNvSpPr>
          <p:nvPr>
            <p:ph idx="1"/>
          </p:nvPr>
        </p:nvSpPr>
        <p:spPr>
          <a:xfrm>
            <a:off x="863600" y="2489200"/>
            <a:ext cx="7380288"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hlinkClick r:id="rId2" action="ppaction://hlinkfile"/>
              </a:rPr>
              <a:t>行政协议解释参考案例</a:t>
            </a:r>
            <a:r>
              <a:rPr lang="zh-CN" altLang="en-US"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3" action="ppaction://hlinkfile"/>
              </a:rPr>
              <a:t>萍乡市亚鹏房地产公司案</a:t>
            </a:r>
            <a:endParaRPr lang="en-US" altLang="zh-CN" sz="2400" b="1" dirty="0">
              <a:latin typeface="楷体" panose="02010609060101010101" pitchFamily="49" charset="-122"/>
              <a:ea typeface="楷体" panose="02010609060101010101" pitchFamily="49" charset="-122"/>
            </a:endParaRPr>
          </a:p>
        </p:txBody>
      </p:sp>
      <p:sp>
        <p:nvSpPr>
          <p:cNvPr id="5325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12/24/2024 8:30 PM</a:t>
            </a:fld>
            <a:endParaRPr lang="en-US" altLang="zh-CN" sz="900" b="1" dirty="0">
              <a:solidFill>
                <a:schemeClr val="accent1"/>
              </a:solidFill>
              <a:latin typeface="Century Gothic" panose="020B0502020202020204" pitchFamily="34" charset="0"/>
            </a:endParaRPr>
          </a:p>
        </p:txBody>
      </p:sp>
      <p:sp>
        <p:nvSpPr>
          <p:cNvPr id="5325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3" name="内容占位符 2"/>
          <p:cNvSpPr>
            <a:spLocks noGrp="1"/>
          </p:cNvSpPr>
          <p:nvPr>
            <p:ph idx="1"/>
          </p:nvPr>
        </p:nvSpPr>
        <p:spPr>
          <a:xfrm>
            <a:off x="863600" y="2489200"/>
            <a:ext cx="7605713" cy="3530600"/>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以行政指导所针对</a:t>
            </a:r>
            <a:r>
              <a:rPr lang="zh-CN" altLang="zh-CN" sz="2400" b="1" dirty="0">
                <a:solidFill>
                  <a:srgbClr val="00B0F0"/>
                </a:solidFill>
                <a:latin typeface="楷体" panose="02010609060101010101" pitchFamily="49" charset="-122"/>
                <a:ea typeface="楷体" panose="02010609060101010101" pitchFamily="49" charset="-122"/>
              </a:rPr>
              <a:t>对象</a:t>
            </a:r>
            <a:r>
              <a:rPr lang="zh-CN" altLang="zh-CN" sz="2400" b="1" dirty="0">
                <a:latin typeface="楷体" panose="02010609060101010101" pitchFamily="49" charset="-122"/>
                <a:ea typeface="楷体" panose="02010609060101010101" pitchFamily="49" charset="-122"/>
              </a:rPr>
              <a:t>为标准的分类</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可将行政指导分为</a:t>
            </a:r>
            <a:r>
              <a:rPr lang="zh-CN" altLang="zh-CN" sz="2400" b="1" dirty="0">
                <a:latin typeface="楷体" panose="02010609060101010101" pitchFamily="49" charset="-122"/>
                <a:ea typeface="楷体" panose="02010609060101010101" pitchFamily="49" charset="-122"/>
              </a:rPr>
              <a:t>个别行政</a:t>
            </a:r>
            <a:r>
              <a:rPr lang="zh-CN" altLang="zh-CN" sz="2400" dirty="0">
                <a:latin typeface="楷体" panose="02010609060101010101" pitchFamily="49" charset="-122"/>
                <a:ea typeface="楷体" panose="02010609060101010101" pitchFamily="49" charset="-122"/>
              </a:rPr>
              <a:t>指导和</a:t>
            </a:r>
            <a:r>
              <a:rPr lang="zh-CN" altLang="zh-CN" sz="2400" b="1" dirty="0">
                <a:latin typeface="楷体" panose="02010609060101010101" pitchFamily="49" charset="-122"/>
                <a:ea typeface="楷体" panose="02010609060101010101" pitchFamily="49" charset="-122"/>
              </a:rPr>
              <a:t>一般行政</a:t>
            </a:r>
            <a:r>
              <a:rPr lang="zh-CN" altLang="zh-CN" sz="2400" dirty="0">
                <a:latin typeface="楷体" panose="02010609060101010101" pitchFamily="49" charset="-122"/>
                <a:ea typeface="楷体" panose="02010609060101010101" pitchFamily="49" charset="-122"/>
              </a:rPr>
              <a:t>指导。</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048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468313" y="2420938"/>
            <a:ext cx="7605712" cy="3530600"/>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以行政指导</a:t>
            </a:r>
            <a:r>
              <a:rPr lang="zh-CN" altLang="zh-CN" sz="2400" b="1" dirty="0">
                <a:solidFill>
                  <a:srgbClr val="00B0F0"/>
                </a:solidFill>
                <a:latin typeface="楷体" panose="02010609060101010101" pitchFamily="49" charset="-122"/>
                <a:ea typeface="楷体" panose="02010609060101010101" pitchFamily="49" charset="-122"/>
              </a:rPr>
              <a:t>形式</a:t>
            </a:r>
            <a:r>
              <a:rPr lang="zh-CN" altLang="zh-CN" sz="2400" b="1" dirty="0">
                <a:latin typeface="楷体" panose="02010609060101010101" pitchFamily="49" charset="-122"/>
                <a:ea typeface="楷体" panose="02010609060101010101" pitchFamily="49" charset="-122"/>
              </a:rPr>
              <a:t>为标准的分类</a:t>
            </a:r>
            <a:endParaRPr lang="zh-CN"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以行政指导形式为标准，可将行政指导分为口头行政指导和书面行政指导。实施行政指导可以采取口头、书面或者其他合理形式。</a:t>
            </a:r>
            <a:endParaRPr lang="en-US" altLang="zh-CN" sz="2400"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例如在我国金融领域，即有由中国人民银行、银监会多次以会议、电话等口头方式对商业银行进行的</a:t>
            </a:r>
            <a:r>
              <a:rPr lang="en-US" altLang="zh-CN" sz="2400" b="1" dirty="0">
                <a:solidFill>
                  <a:srgbClr val="FF0000"/>
                </a:solidFill>
                <a:latin typeface="楷体" panose="02010609060101010101" pitchFamily="49" charset="-122"/>
                <a:ea typeface="楷体" panose="02010609060101010101" pitchFamily="49" charset="-122"/>
              </a:rPr>
              <a:t>“</a:t>
            </a:r>
            <a:r>
              <a:rPr lang="zh-CN" altLang="zh-CN" sz="2400" b="1" dirty="0">
                <a:solidFill>
                  <a:srgbClr val="FF0000"/>
                </a:solidFill>
                <a:latin typeface="楷体" panose="02010609060101010101" pitchFamily="49" charset="-122"/>
                <a:ea typeface="楷体" panose="02010609060101010101" pitchFamily="49" charset="-122"/>
              </a:rPr>
              <a:t>窗口指导</a:t>
            </a:r>
            <a:r>
              <a:rPr lang="en-US" altLang="zh-CN" sz="2400" b="1" dirty="0">
                <a:solidFill>
                  <a:srgbClr val="FF0000"/>
                </a:solidFill>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《中华人民共和国银行业监督管理法》第</a:t>
            </a:r>
            <a:r>
              <a:rPr lang="en-US" altLang="zh-CN" sz="2400" dirty="0">
                <a:latin typeface="楷体" panose="02010609060101010101" pitchFamily="49" charset="-122"/>
                <a:ea typeface="楷体" panose="02010609060101010101" pitchFamily="49" charset="-122"/>
              </a:rPr>
              <a:t>35</a:t>
            </a:r>
            <a:r>
              <a:rPr lang="zh-CN" altLang="zh-CN" sz="2400" dirty="0">
                <a:latin typeface="楷体" panose="02010609060101010101" pitchFamily="49" charset="-122"/>
                <a:ea typeface="楷体" panose="02010609060101010101" pitchFamily="49" charset="-122"/>
              </a:rPr>
              <a:t>条规定，银行业监督管理机构根据履行职责的需要，可以与银行业金融机构董事、高级管理人员进行监督管理谈话。</a:t>
            </a:r>
            <a:r>
              <a:rPr lang="zh-CN" altLang="en-US" sz="2400" dirty="0">
                <a:latin typeface="楷体" panose="02010609060101010101" pitchFamily="49" charset="-122"/>
                <a:ea typeface="楷体" panose="02010609060101010101" pitchFamily="49" charset="-122"/>
              </a:rPr>
              <a:t>当事人要求采取书面指导形式时，行政机关应当采取书面形式作出行政指导。</a:t>
            </a:r>
            <a:endParaRPr lang="zh-CN"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（三）规范与救济</a:t>
            </a:r>
          </a:p>
        </p:txBody>
      </p:sp>
      <p:sp>
        <p:nvSpPr>
          <p:cNvPr id="22531" name="内容占位符 2"/>
          <p:cNvSpPr>
            <a:spLocks noGrp="1"/>
          </p:cNvSpPr>
          <p:nvPr>
            <p:ph idx="1"/>
          </p:nvPr>
        </p:nvSpPr>
        <p:spPr>
          <a:xfrm>
            <a:off x="-252412" y="1916113"/>
            <a:ext cx="9251950" cy="3530600"/>
          </a:xfrm>
          <a:ln/>
        </p:spPr>
        <p:txBody>
          <a:bodyPr vert="horz" wrap="square" lIns="91440" tIns="45720" rIns="91440" bIns="45720" anchor="t" anchorCtr="0"/>
          <a:lstStyle/>
          <a:p>
            <a:r>
              <a:rPr lang="" altLang="en-US" sz="2800" b="1" dirty="0">
                <a:latin typeface="楷体" panose="02010609060101010101" pitchFamily="49" charset="-122"/>
                <a:ea typeface="楷体" panose="02010609060101010101" pitchFamily="49" charset="-122"/>
              </a:rPr>
              <a:t>原则</a:t>
            </a:r>
          </a:p>
          <a:p>
            <a:pPr lvl="1"/>
            <a:r>
              <a:rPr lang="" altLang="en-US" sz="2400" b="1" dirty="0">
                <a:latin typeface="楷体" panose="02010609060101010101" pitchFamily="49" charset="-122"/>
                <a:ea typeface="楷体" panose="02010609060101010101" pitchFamily="49" charset="-122"/>
              </a:rPr>
              <a:t>合法原则</a:t>
            </a:r>
          </a:p>
          <a:p>
            <a:pPr lvl="2"/>
            <a:r>
              <a:rPr lang="" altLang="en-US" sz="2000" b="1" dirty="0">
                <a:latin typeface="楷体" panose="02010609060101010101" pitchFamily="49" charset="-122"/>
                <a:ea typeface="楷体" panose="02010609060101010101" pitchFamily="49" charset="-122"/>
              </a:rPr>
              <a:t>不得超越职权范围（</a:t>
            </a:r>
            <a:r>
              <a:rPr lang="zh-CN" altLang="zh-CN" sz="2000" dirty="0">
                <a:latin typeface="楷体" panose="02010609060101010101" pitchFamily="49" charset="-122"/>
                <a:ea typeface="楷体" panose="02010609060101010101" pitchFamily="49" charset="-122"/>
                <a:hlinkClick r:id="" action="ppaction://noaction"/>
              </a:rPr>
              <a:t>行政指导应当有组织法上的依据，但不一定有行为法上的依据</a:t>
            </a:r>
            <a:r>
              <a:rPr lang="zh-CN" altLang="zh-CN" sz="2000" dirty="0">
                <a:latin typeface="楷体" panose="02010609060101010101" pitchFamily="49" charset="-122"/>
                <a:ea typeface="楷体" panose="02010609060101010101" pitchFamily="49" charset="-122"/>
              </a:rPr>
              <a:t> </a:t>
            </a:r>
            <a:r>
              <a:rPr lang="" altLang="en-US" sz="2000" b="1" dirty="0">
                <a:latin typeface="楷体" panose="02010609060101010101" pitchFamily="49" charset="-122"/>
                <a:ea typeface="楷体" panose="02010609060101010101" pitchFamily="49" charset="-122"/>
              </a:rPr>
              <a:t>）；内容不得违反法律</a:t>
            </a:r>
            <a:endParaRPr lang="" altLang="zh-CN" sz="2000" b="1" dirty="0">
              <a:latin typeface="楷体" panose="02010609060101010101" pitchFamily="49" charset="-122"/>
              <a:ea typeface="楷体" panose="02010609060101010101" pitchFamily="49" charset="-122"/>
            </a:endParaRPr>
          </a:p>
          <a:p>
            <a:pPr lvl="1"/>
            <a:r>
              <a:rPr lang="" altLang="en-US" sz="2400" b="1" dirty="0">
                <a:latin typeface="楷体" panose="02010609060101010101" pitchFamily="49" charset="-122"/>
                <a:ea typeface="楷体" panose="02010609060101010101" pitchFamily="49" charset="-122"/>
              </a:rPr>
              <a:t>自愿协助原则</a:t>
            </a:r>
            <a:endParaRPr lang="" altLang="zh-CN" sz="2400" b="1" dirty="0">
              <a:latin typeface="楷体" panose="02010609060101010101" pitchFamily="49" charset="-122"/>
              <a:ea typeface="楷体" panose="02010609060101010101" pitchFamily="49" charset="-122"/>
            </a:endParaRPr>
          </a:p>
          <a:p>
            <a:pPr lvl="2"/>
            <a:r>
              <a:rPr lang="" altLang="en-US" sz="2000" b="1" dirty="0">
                <a:latin typeface="楷体" panose="02010609060101010101" pitchFamily="49" charset="-122"/>
                <a:ea typeface="楷体" panose="02010609060101010101" pitchFamily="49" charset="-122"/>
              </a:rPr>
              <a:t>相对人的拒绝权</a:t>
            </a:r>
            <a:endParaRPr lang="" altLang="zh-CN" sz="2000" b="1" dirty="0">
              <a:latin typeface="楷体" panose="02010609060101010101" pitchFamily="49" charset="-122"/>
              <a:ea typeface="楷体" panose="02010609060101010101" pitchFamily="49" charset="-122"/>
            </a:endParaRPr>
          </a:p>
          <a:p>
            <a:pPr lvl="2"/>
            <a:r>
              <a:rPr lang="" altLang="en-US" sz="2000" b="1" dirty="0">
                <a:latin typeface="楷体" panose="02010609060101010101" pitchFamily="49" charset="-122"/>
                <a:ea typeface="楷体" panose="02010609060101010101" pitchFamily="49" charset="-122"/>
              </a:rPr>
              <a:t>不得变相强制（明示或暗示事后报复；利用其他行政资源；利用亲情关系等；约谈次数；约谈时限等）</a:t>
            </a:r>
          </a:p>
          <a:p>
            <a:pPr lvl="1"/>
            <a:r>
              <a:rPr lang="" altLang="en-US" sz="2400" b="1" dirty="0">
                <a:latin typeface="楷体" panose="02010609060101010101" pitchFamily="49" charset="-122"/>
                <a:ea typeface="楷体" panose="02010609060101010101" pitchFamily="49" charset="-122"/>
              </a:rPr>
              <a:t>公开原则</a:t>
            </a:r>
          </a:p>
          <a:p>
            <a:pPr lvl="2"/>
            <a:r>
              <a:rPr lang="" altLang="en-US" sz="2000" b="1" dirty="0">
                <a:latin typeface="楷体" panose="02010609060101010101" pitchFamily="49" charset="-122"/>
                <a:ea typeface="楷体" panose="02010609060101010101" pitchFamily="49" charset="-122"/>
              </a:rPr>
              <a:t>书面明示指导的目的、内容和负责指导者</a:t>
            </a:r>
            <a:endParaRPr lang="" altLang="zh-CN" sz="2000" b="1" dirty="0">
              <a:latin typeface="楷体" panose="02010609060101010101" pitchFamily="49" charset="-122"/>
              <a:ea typeface="楷体" panose="02010609060101010101" pitchFamily="49" charset="-122"/>
            </a:endParaRPr>
          </a:p>
          <a:p>
            <a:r>
              <a:rPr lang="" altLang="en-US" sz="2800" b="1" dirty="0">
                <a:latin typeface="楷体" panose="02010609060101010101" pitchFamily="49" charset="-122"/>
                <a:ea typeface="楷体" panose="02010609060101010101" pitchFamily="49" charset="-122"/>
              </a:rPr>
              <a:t>诉讼救济问题</a:t>
            </a:r>
          </a:p>
          <a:p>
            <a:endParaRPr lang="zh-CN" altLang="en-US" dirty="0">
              <a:latin typeface="楷体" panose="02010609060101010101" pitchFamily="49" charset="-122"/>
              <a:ea typeface="楷体" panose="02010609060101010101" pitchFamily="49" charset="-122"/>
            </a:endParaRPr>
          </a:p>
        </p:txBody>
      </p:sp>
      <p:sp>
        <p:nvSpPr>
          <p:cNvPr id="2253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468313" y="2636838"/>
            <a:ext cx="8280400" cy="3095625"/>
          </a:xfrm>
          <a:ln/>
        </p:spPr>
        <p:txBody>
          <a:bodyPr vert="horz" wrap="square" lIns="91440" tIns="45720" rIns="91440" bIns="45720" anchor="t" anchorCtr="0"/>
          <a:lstStyle/>
          <a:p>
            <a:r>
              <a:rPr lang="zh-CN" altLang="zh-CN" sz="2400" dirty="0">
                <a:latin typeface="华文楷体" panose="02010600040101010101" pitchFamily="2" charset="-122"/>
                <a:ea typeface="华文楷体" panose="02010600040101010101" pitchFamily="2" charset="-122"/>
              </a:rPr>
              <a:t>在现代社会，随着福利国家、给付行政的出现，行政的机能已不再限于消极的秩序行政作用的维持，而正在向积极整备环境、经济、地域空间等秩序行政方面以及社会保障、公共物品供给、资金补助等给付行政领域扩展。在此背景下，</a:t>
            </a:r>
            <a:r>
              <a:rPr lang="zh-CN" altLang="en-US" sz="2400" dirty="0">
                <a:latin typeface="华文楷体" panose="02010600040101010101" pitchFamily="2" charset="-122"/>
                <a:ea typeface="华文楷体" panose="02010600040101010101" pitchFamily="2" charset="-122"/>
              </a:rPr>
              <a:t>行政协议（行政合同）</a:t>
            </a:r>
            <a:r>
              <a:rPr lang="zh-CN" altLang="zh-CN" sz="2400" dirty="0">
                <a:latin typeface="华文楷体" panose="02010600040101010101" pitchFamily="2" charset="-122"/>
                <a:ea typeface="华文楷体" panose="02010600040101010101" pitchFamily="2" charset="-122"/>
              </a:rPr>
              <a:t>作为一种替代以命令强制为特征的行政高权性行为的更加柔和、富有弹性的行政手段，就发挥着更为重要的作用。</a:t>
            </a:r>
            <a:endParaRPr lang="zh-CN" altLang="en-US" sz="2400" dirty="0">
              <a:latin typeface="华文楷体" panose="02010600040101010101" pitchFamily="2" charset="-122"/>
              <a:ea typeface="华文楷体" panose="02010600040101010101" pitchFamily="2" charset="-122"/>
            </a:endParaRPr>
          </a:p>
        </p:txBody>
      </p:sp>
      <p:sp>
        <p:nvSpPr>
          <p:cNvPr id="24579"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
        <p:nvSpPr>
          <p:cNvPr id="2458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三、行政协议（行政合同）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395288" y="2205038"/>
            <a:ext cx="8640762" cy="3673475"/>
          </a:xfrm>
          <a:ln/>
        </p:spPr>
        <p:txBody>
          <a:bodyPr vert="horz" wrap="square" lIns="91440" tIns="45720" rIns="91440" bIns="45720" anchor="t" anchorCtr="0"/>
          <a:lstStyle/>
          <a:p>
            <a:r>
              <a:rPr lang="zh-CN" altLang="en-US" sz="2400" b="1" dirty="0">
                <a:solidFill>
                  <a:srgbClr val="CC0099"/>
                </a:solidFill>
                <a:latin typeface="楷体" panose="02010609060101010101" pitchFamily="49" charset="-122"/>
                <a:ea typeface="楷体" panose="02010609060101010101" pitchFamily="49" charset="-122"/>
              </a:rPr>
              <a:t>一、行政协议的概念与特征</a:t>
            </a:r>
            <a:endParaRPr lang="en-US" altLang="zh-CN" sz="2400" b="1" dirty="0">
              <a:solidFill>
                <a:srgbClr val="CC0099"/>
              </a:solidFill>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行政机关为实现公共利益或者行政管理目标，在法定职责范围内，与相关组织或人员协商订立的具有行政法上权利义务内容的协议，又称为行政合同、行政契约。</a:t>
            </a:r>
            <a:endParaRPr lang="en-US" altLang="zh-CN" sz="2400" dirty="0">
              <a:latin typeface="楷体" panose="02010609060101010101" pitchFamily="49" charset="-122"/>
              <a:ea typeface="楷体" panose="02010609060101010101" pitchFamily="49" charset="-122"/>
            </a:endParaRPr>
          </a:p>
          <a:p>
            <a:r>
              <a:rPr lang="zh-CN" altLang="en-US" sz="2400" b="1" dirty="0">
                <a:solidFill>
                  <a:srgbClr val="00B0F0"/>
                </a:solidFill>
                <a:latin typeface="楷体" panose="02010609060101010101" pitchFamily="49" charset="-122"/>
                <a:ea typeface="楷体" panose="02010609060101010101" pitchFamily="49" charset="-122"/>
              </a:rPr>
              <a:t>（一）</a:t>
            </a:r>
            <a:r>
              <a:rPr lang="zh-CN" altLang="zh-CN" sz="2400" b="1" dirty="0">
                <a:solidFill>
                  <a:srgbClr val="00B0F0"/>
                </a:solidFill>
                <a:latin typeface="楷体" panose="02010609060101010101" pitchFamily="49" charset="-122"/>
                <a:ea typeface="楷体" panose="02010609060101010101" pitchFamily="49" charset="-122"/>
              </a:rPr>
              <a:t>行政</a:t>
            </a:r>
            <a:r>
              <a:rPr lang="zh-CN" altLang="en-US" sz="2400" b="1" dirty="0">
                <a:solidFill>
                  <a:srgbClr val="00B0F0"/>
                </a:solidFill>
                <a:latin typeface="楷体" panose="02010609060101010101" pitchFamily="49" charset="-122"/>
                <a:ea typeface="楷体" panose="02010609060101010101" pitchFamily="49" charset="-122"/>
              </a:rPr>
              <a:t>协议</a:t>
            </a:r>
            <a:r>
              <a:rPr lang="zh-CN" altLang="zh-CN" sz="2400" b="1" dirty="0">
                <a:solidFill>
                  <a:srgbClr val="00B0F0"/>
                </a:solidFill>
                <a:latin typeface="楷体" panose="02010609060101010101" pitchFamily="49" charset="-122"/>
                <a:ea typeface="楷体" panose="02010609060101010101" pitchFamily="49" charset="-122"/>
              </a:rPr>
              <a:t>当事人一方是行政主体</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在我国，行政主体签订的合同并不一定都是</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，例如行政机关为履行公务而签订的小额办公用品的购销合同，市政府为利用世行贷款项目而与投资银行签订的委托付款协议等，都不属于</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。但签订</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的当事人至少一方一定是行政主体。在行政主体之间，以及在行政机关和所属下级机构或者公务员之间，也可能存在</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关系。</a:t>
            </a:r>
          </a:p>
          <a:p>
            <a:endParaRPr lang="zh-CN" altLang="en-US" sz="2400" dirty="0">
              <a:latin typeface="楷体" panose="02010609060101010101" pitchFamily="49" charset="-122"/>
              <a:ea typeface="楷体" panose="02010609060101010101" pitchFamily="49" charset="-122"/>
            </a:endParaRPr>
          </a:p>
        </p:txBody>
      </p:sp>
      <p:sp>
        <p:nvSpPr>
          <p:cNvPr id="25603"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
        <p:nvSpPr>
          <p:cNvPr id="2560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539750" y="2492375"/>
            <a:ext cx="7929563" cy="3527425"/>
          </a:xfrm>
          <a:ln/>
        </p:spPr>
        <p:txBody>
          <a:bodyPr vert="horz" wrap="square" lIns="91440" tIns="45720" rIns="91440" bIns="45720" anchor="t" anchorCtr="0"/>
          <a:lstStyle/>
          <a:p>
            <a:r>
              <a:rPr lang="zh-CN" altLang="en-US" sz="2400" b="1" dirty="0">
                <a:solidFill>
                  <a:srgbClr val="00B0F0"/>
                </a:solidFill>
                <a:latin typeface="楷体" panose="02010609060101010101" pitchFamily="49" charset="-122"/>
                <a:ea typeface="楷体" panose="02010609060101010101" pitchFamily="49" charset="-122"/>
              </a:rPr>
              <a:t>（二）</a:t>
            </a:r>
            <a:r>
              <a:rPr lang="zh-CN" altLang="zh-CN" sz="2400" b="1" dirty="0">
                <a:solidFill>
                  <a:srgbClr val="00B0F0"/>
                </a:solidFill>
                <a:latin typeface="楷体" panose="02010609060101010101" pitchFamily="49" charset="-122"/>
                <a:ea typeface="楷体" panose="02010609060101010101" pitchFamily="49" charset="-122"/>
              </a:rPr>
              <a:t>行政</a:t>
            </a:r>
            <a:r>
              <a:rPr lang="zh-CN" altLang="en-US" sz="2400" b="1" dirty="0">
                <a:solidFill>
                  <a:srgbClr val="00B0F0"/>
                </a:solidFill>
                <a:latin typeface="楷体" panose="02010609060101010101" pitchFamily="49" charset="-122"/>
                <a:ea typeface="楷体" panose="02010609060101010101" pitchFamily="49" charset="-122"/>
              </a:rPr>
              <a:t>协议</a:t>
            </a:r>
            <a:r>
              <a:rPr lang="zh-CN" altLang="zh-CN" sz="2400" b="1" dirty="0">
                <a:solidFill>
                  <a:srgbClr val="00B0F0"/>
                </a:solidFill>
                <a:latin typeface="楷体" panose="02010609060101010101" pitchFamily="49" charset="-122"/>
                <a:ea typeface="楷体" panose="02010609060101010101" pitchFamily="49" charset="-122"/>
              </a:rPr>
              <a:t>导致行政法律关系的发生、变更或消灭</a:t>
            </a:r>
            <a:endParaRPr lang="zh-CN" altLang="zh-CN" sz="2400" dirty="0">
              <a:solidFill>
                <a:srgbClr val="00B0F0"/>
              </a:solidFill>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判定</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的重要标准之一在于</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要以履行公务为目的，或者是合同的当事人直接参加公务的执行，或者合同本身就是执行公务的一种方式。</a:t>
            </a:r>
            <a:r>
              <a:rPr lang="zh-CN" altLang="en-US" sz="2400" dirty="0">
                <a:latin typeface="楷体" panose="02010609060101010101" pitchFamily="49" charset="-122"/>
                <a:ea typeface="楷体" panose="02010609060101010101" pitchFamily="49" charset="-122"/>
              </a:rPr>
              <a:t>行政协议</a:t>
            </a:r>
            <a:r>
              <a:rPr lang="zh-CN" altLang="zh-CN" sz="2400" dirty="0">
                <a:latin typeface="楷体" panose="02010609060101010101" pitchFamily="49" charset="-122"/>
                <a:ea typeface="楷体" panose="02010609060101010101" pitchFamily="49" charset="-122"/>
              </a:rPr>
              <a:t>的签订，目的也在于一定行政目的的实现，或者公共利益的维护，设定了行政主体与相对人之间在公法上的权利义务，从而导致行政法律关系的产生、变更与消灭。例如市政公用事业特许协议的签署，即是为了让特许权人运营市政公用事业，为消费者提供公共服务，并接受行政主体的规制。</a:t>
            </a:r>
          </a:p>
          <a:p>
            <a:endParaRPr lang="zh-CN" altLang="en-US" sz="2400" dirty="0">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54</TotalTime>
  <Words>3013</Words>
  <Application>Microsoft Office PowerPoint</Application>
  <PresentationFormat>全屏显示(4:3)</PresentationFormat>
  <Paragraphs>152</Paragraphs>
  <Slides>35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华文楷体</vt:lpstr>
      <vt:lpstr>楷体</vt:lpstr>
      <vt:lpstr>Arial</vt:lpstr>
      <vt:lpstr>Calibri</vt:lpstr>
      <vt:lpstr>Century Gothic</vt:lpstr>
      <vt:lpstr>Wingdings 3</vt:lpstr>
      <vt:lpstr>离子会议室</vt:lpstr>
      <vt:lpstr>       第八讲 行政机关的其他行为</vt:lpstr>
      <vt:lpstr>一、行政指导</vt:lpstr>
      <vt:lpstr>PowerPoint 演示文稿</vt:lpstr>
      <vt:lpstr>PowerPoint 演示文稿</vt:lpstr>
      <vt:lpstr>PowerPoint 演示文稿</vt:lpstr>
      <vt:lpstr>（三）规范与救济</vt:lpstr>
      <vt:lpstr>三、行政协议（行政合同）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七、行政相对人的权利与义务</vt:lpstr>
      <vt:lpstr>PowerPoint 演示文稿</vt:lpstr>
      <vt:lpstr>PowerPoint 演示文稿</vt:lpstr>
      <vt:lpstr>PowerPoint 演示文稿</vt:lpstr>
      <vt:lpstr>八、行政协议的救济</vt:lpstr>
      <vt:lpstr>PowerPoint 演示文稿</vt:lpstr>
      <vt:lpstr>仅供参考</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599</cp:revision>
  <dcterms:created xsi:type="dcterms:W3CDTF">2014-04-19T21:45:27Z</dcterms:created>
  <dcterms:modified xsi:type="dcterms:W3CDTF">2024-12-24T13:25:39Z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4A11A29A107048EC80CF1F23BC832D08_12</vt:lpwstr>
  </property>
  <property fmtid="{D5CDD505-2E9C-101B-9397-08002B2CF9AE}" pid="3" name="KSOProductBuildVer">
    <vt:lpwstr>2052-12.1.0.18276</vt:lpwstr>
  </property>
</Properties>
</file>