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handoutMasterIdLst>
    <p:handoutMasterId r:id="rId69"/>
  </p:handoutMasterIdLst>
  <p:sldIdLst>
    <p:sldId id="256" r:id="rId2"/>
    <p:sldId id="257" r:id="rId3"/>
    <p:sldId id="266" r:id="rId4"/>
    <p:sldId id="357" r:id="rId5"/>
    <p:sldId id="501" r:id="rId6"/>
    <p:sldId id="502" r:id="rId7"/>
    <p:sldId id="503" r:id="rId8"/>
    <p:sldId id="504" r:id="rId9"/>
    <p:sldId id="510" r:id="rId10"/>
    <p:sldId id="523" r:id="rId11"/>
    <p:sldId id="511" r:id="rId12"/>
    <p:sldId id="733" r:id="rId13"/>
    <p:sldId id="734" r:id="rId14"/>
    <p:sldId id="519" r:id="rId15"/>
    <p:sldId id="520" r:id="rId16"/>
    <p:sldId id="524" r:id="rId17"/>
    <p:sldId id="525" r:id="rId18"/>
    <p:sldId id="526" r:id="rId19"/>
    <p:sldId id="527" r:id="rId20"/>
    <p:sldId id="528" r:id="rId21"/>
    <p:sldId id="529" r:id="rId22"/>
    <p:sldId id="530" r:id="rId23"/>
    <p:sldId id="574" r:id="rId24"/>
    <p:sldId id="545" r:id="rId25"/>
    <p:sldId id="575" r:id="rId26"/>
    <p:sldId id="576" r:id="rId27"/>
    <p:sldId id="546" r:id="rId28"/>
    <p:sldId id="547" r:id="rId29"/>
    <p:sldId id="553" r:id="rId30"/>
    <p:sldId id="578" r:id="rId31"/>
    <p:sldId id="579" r:id="rId32"/>
    <p:sldId id="580" r:id="rId33"/>
    <p:sldId id="581" r:id="rId34"/>
    <p:sldId id="582" r:id="rId35"/>
    <p:sldId id="583" r:id="rId36"/>
    <p:sldId id="584" r:id="rId37"/>
    <p:sldId id="585" r:id="rId38"/>
    <p:sldId id="586" r:id="rId39"/>
    <p:sldId id="587" r:id="rId40"/>
    <p:sldId id="588" r:id="rId41"/>
    <p:sldId id="589" r:id="rId42"/>
    <p:sldId id="590" r:id="rId43"/>
    <p:sldId id="594" r:id="rId44"/>
    <p:sldId id="595" r:id="rId45"/>
    <p:sldId id="596" r:id="rId46"/>
    <p:sldId id="591" r:id="rId47"/>
    <p:sldId id="600" r:id="rId48"/>
    <p:sldId id="601" r:id="rId49"/>
    <p:sldId id="602" r:id="rId50"/>
    <p:sldId id="603" r:id="rId51"/>
    <p:sldId id="604" r:id="rId52"/>
    <p:sldId id="605" r:id="rId53"/>
    <p:sldId id="606" r:id="rId54"/>
    <p:sldId id="607" r:id="rId55"/>
    <p:sldId id="608" r:id="rId56"/>
    <p:sldId id="609" r:id="rId57"/>
    <p:sldId id="610" r:id="rId58"/>
    <p:sldId id="611" r:id="rId59"/>
    <p:sldId id="612" r:id="rId60"/>
    <p:sldId id="613" r:id="rId61"/>
    <p:sldId id="614" r:id="rId62"/>
    <p:sldId id="615" r:id="rId63"/>
    <p:sldId id="616" r:id="rId64"/>
    <p:sldId id="617" r:id="rId65"/>
    <p:sldId id="618" r:id="rId66"/>
    <p:sldId id="619" r:id="rId67"/>
  </p:sldIdLst>
  <p:sldSz cx="9144000" cy="6858000" type="screen4x3"/>
  <p:notesSz cx="6858000" cy="9144000"/>
  <p:custDataLst>
    <p:tags r:id="rId70"/>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6666FF"/>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67" y="42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DD68B81A-054A-4B15-BC53-8F1AE3A583F2}"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2024/12/22</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a:ln>
            <a:solidFill>
              <a:srgbClr val="000000">
                <a:alpha val="100000"/>
              </a:srgbClr>
            </a:solidFill>
            <a:miter lim="800000"/>
          </a:ln>
        </p:spPr>
      </p:sp>
      <p:sp>
        <p:nvSpPr>
          <p:cNvPr id="1320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3210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rPr>
              <a:t>1</a:t>
            </a:fld>
            <a:endParaRPr lang="zh-CN" altLang="en-US"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a:solidFill>
              <a:srgbClr val="000000">
                <a:alpha val="100000"/>
              </a:srgbClr>
            </a:solidFill>
            <a:miter lim="800000"/>
          </a:ln>
        </p:spPr>
      </p:sp>
      <p:sp>
        <p:nvSpPr>
          <p:cNvPr id="14643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46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15</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a:solidFill>
              <a:srgbClr val="000000">
                <a:alpha val="100000"/>
              </a:srgbClr>
            </a:solidFill>
            <a:miter lim="800000"/>
          </a:ln>
        </p:spPr>
      </p:sp>
      <p:sp>
        <p:nvSpPr>
          <p:cNvPr id="14848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4848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16</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a:solidFill>
              <a:srgbClr val="000000">
                <a:alpha val="100000"/>
              </a:srgbClr>
            </a:solidFill>
            <a:miter lim="800000"/>
          </a:ln>
        </p:spPr>
      </p:sp>
      <p:sp>
        <p:nvSpPr>
          <p:cNvPr id="14950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4950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20</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a:solidFill>
              <a:srgbClr val="000000">
                <a:alpha val="100000"/>
              </a:srgbClr>
            </a:solidFill>
            <a:miter lim="800000"/>
          </a:ln>
        </p:spPr>
      </p:sp>
      <p:sp>
        <p:nvSpPr>
          <p:cNvPr id="15053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5053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21</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a:ln>
            <a:solidFill>
              <a:srgbClr val="000000">
                <a:alpha val="100000"/>
              </a:srgbClr>
            </a:solidFill>
            <a:miter lim="800000"/>
          </a:ln>
        </p:spPr>
      </p:sp>
      <p:sp>
        <p:nvSpPr>
          <p:cNvPr id="15155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5155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22</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a:ln>
            <a:solidFill>
              <a:srgbClr val="000000">
                <a:alpha val="100000"/>
              </a:srgbClr>
            </a:solidFill>
            <a:miter lim="800000"/>
          </a:ln>
        </p:spPr>
      </p:sp>
      <p:sp>
        <p:nvSpPr>
          <p:cNvPr id="16179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6179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24</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TextEdit="1"/>
          </p:cNvSpPr>
          <p:nvPr>
            <p:ph type="sldImg"/>
          </p:nvPr>
        </p:nvSpPr>
        <p:spPr>
          <a:ln>
            <a:solidFill>
              <a:srgbClr val="000000">
                <a:alpha val="100000"/>
              </a:srgbClr>
            </a:solidFill>
            <a:miter lim="800000"/>
          </a:ln>
        </p:spPr>
      </p:sp>
      <p:sp>
        <p:nvSpPr>
          <p:cNvPr id="16281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6282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25</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a:ln>
            <a:solidFill>
              <a:srgbClr val="000000">
                <a:alpha val="100000"/>
              </a:srgbClr>
            </a:solidFill>
            <a:miter lim="800000"/>
          </a:ln>
        </p:spPr>
      </p:sp>
      <p:sp>
        <p:nvSpPr>
          <p:cNvPr id="16384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6384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28</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TextEdit="1"/>
          </p:cNvSpPr>
          <p:nvPr>
            <p:ph type="sldImg"/>
          </p:nvPr>
        </p:nvSpPr>
        <p:spPr>
          <a:ln>
            <a:solidFill>
              <a:srgbClr val="000000">
                <a:alpha val="100000"/>
              </a:srgbClr>
            </a:solidFill>
            <a:miter lim="800000"/>
          </a:ln>
        </p:spPr>
      </p:sp>
      <p:sp>
        <p:nvSpPr>
          <p:cNvPr id="16486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64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29</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a:solidFill>
              <a:srgbClr val="000000">
                <a:alpha val="100000"/>
              </a:srgbClr>
            </a:solidFill>
            <a:miter lim="800000"/>
          </a:ln>
        </p:spPr>
      </p:sp>
      <p:sp>
        <p:nvSpPr>
          <p:cNvPr id="13312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3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5</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a:solidFill>
              <a:srgbClr val="000000">
                <a:alpha val="100000"/>
              </a:srgbClr>
            </a:solidFill>
            <a:miter lim="800000"/>
          </a:ln>
        </p:spPr>
      </p:sp>
      <p:sp>
        <p:nvSpPr>
          <p:cNvPr id="13414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414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6</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a:solidFill>
              <a:srgbClr val="000000">
                <a:alpha val="100000"/>
              </a:srgbClr>
            </a:solidFill>
            <a:miter lim="800000"/>
          </a:ln>
        </p:spPr>
      </p:sp>
      <p:sp>
        <p:nvSpPr>
          <p:cNvPr id="13517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5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7</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a:solidFill>
              <a:srgbClr val="000000">
                <a:alpha val="100000"/>
              </a:srgbClr>
            </a:solidFill>
            <a:miter lim="800000"/>
          </a:ln>
        </p:spPr>
      </p:sp>
      <p:sp>
        <p:nvSpPr>
          <p:cNvPr id="13619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619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8</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a:ln>
            <a:solidFill>
              <a:srgbClr val="000000">
                <a:alpha val="100000"/>
              </a:srgbClr>
            </a:solidFill>
            <a:miter lim="800000"/>
          </a:ln>
        </p:spPr>
      </p:sp>
      <p:sp>
        <p:nvSpPr>
          <p:cNvPr id="13721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722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9</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a:solidFill>
              <a:srgbClr val="000000">
                <a:alpha val="100000"/>
              </a:srgbClr>
            </a:solidFill>
            <a:miter lim="800000"/>
          </a:ln>
        </p:spPr>
      </p:sp>
      <p:sp>
        <p:nvSpPr>
          <p:cNvPr id="13824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8244"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11</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a:solidFill>
              <a:srgbClr val="000000">
                <a:alpha val="100000"/>
              </a:srgbClr>
            </a:solidFill>
            <a:miter lim="800000"/>
          </a:ln>
        </p:spPr>
      </p:sp>
      <p:sp>
        <p:nvSpPr>
          <p:cNvPr id="13926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39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13</a:t>
            </a:fld>
            <a:endParaRPr lang="zh-CN" altLang="en-US" sz="1200" dirty="0">
              <a:solidFill>
                <a:srgbClr val="000000"/>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a:solidFill>
              <a:srgbClr val="000000">
                <a:alpha val="100000"/>
              </a:srgbClr>
            </a:solidFill>
            <a:miter lim="800000"/>
          </a:ln>
        </p:spPr>
      </p:sp>
      <p:sp>
        <p:nvSpPr>
          <p:cNvPr id="14541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1454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latin typeface="Calibri" panose="020F0502020204030204" pitchFamily="34" charset="0"/>
              </a:rPr>
              <a:t>14</a:t>
            </a:fld>
            <a:endParaRPr lang="zh-CN" altLang="en-US" sz="1200" dirty="0">
              <a:solidFill>
                <a:srgbClr val="000000"/>
              </a:solidFill>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EA6581C-757B-448B-A110-2F7F23D2B2D1}" type="datetime8">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F8DB556-39D7-4AFF-8860-F2FA898925F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81B0CDD-C50A-4B27-AFBA-58CE9E53C9E3}"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484CB0C-4F12-496D-AF2B-7523DEEE509C}"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C0B8F20-F47D-4C08-813D-445C3A74276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304D54-23D7-4270-9FBB-3DCE99EC416C}"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1FB5A72-BFEC-4C0C-A65C-7105DCF40641}"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5B741E-181B-45CA-B0AD-460998C4A3C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E26AE9B-421F-4476-9244-106A4814B88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5B1E52D-202A-41BF-B483-F6FB9CC48B9D}"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4FDE2C7-908A-40C0-A3FD-61865712519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4538742-5C45-42EE-8A7D-5AC6441295C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4538742-5C45-42EE-8A7D-5AC6441295C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F4538742-5C45-42EE-8A7D-5AC6441295C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A212960-B7ED-4E34-8503-3E10504F9ACB}"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250449-E779-4F8F-9D4E-61BD369FF3A5}"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718F240-A02B-41EB-BC52-6BDD35ABA9CE}"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4538742-5C45-42EE-8A7D-5AC6441295C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38472;&#36229;&#26696;.doc" TargetMode="External"/><Relationship Id="rId2" Type="http://schemas.openxmlformats.org/officeDocument/2006/relationships/hyperlink" Target="&#34892;&#25919;&#32602;&#27454;&#35774;&#23450;&#26041;&#24335;&#30740;&#31350;_&#24352;&#32418;.pdf" TargetMode="External"/><Relationship Id="rId1" Type="http://schemas.openxmlformats.org/officeDocument/2006/relationships/slideLayout" Target="../slideLayouts/slideLayout7.xml"/><Relationship Id="rId4" Type="http://schemas.openxmlformats.org/officeDocument/2006/relationships/hyperlink" Target="&#40644;&#27901;&#23500;&#26696;.docx"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25351;&#23548;&#26696;&#20363;5&#21495;.doc"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m.thepaper.cn/baijiahao_7918028" TargetMode="External"/><Relationship Id="rId2" Type="http://schemas.openxmlformats.org/officeDocument/2006/relationships/hyperlink" Target="&#32602;&#25233;&#25110;&#19981;&#32602;_&#22522;&#20110;&#34892;&#25919;&#22788;&#32602;&#20013;_&#39318;&#27425;&#19981;&#32602;_&#21046;&#24230;&#25152;&#23637;&#24320;&#30340;&#20998;&#26512;_&#31456;&#21073;&#29983;.pdf"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38472;&#36234;&#23792;&#35785;&#29366;.doc" TargetMode="External"/><Relationship Id="rId2" Type="http://schemas.openxmlformats.org/officeDocument/2006/relationships/hyperlink" Target="&#20309;&#28023;&#27874;.ppt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35770;&#34892;&#25919;&#22788;&#32602;&#30340;&#21046;&#35009;&#24615;_&#29579;&#36149;&#26494;.pdf"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25351;&#23548;&#26696;&#20363;6&#21495;.doc"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0825" y="2492375"/>
            <a:ext cx="8424863" cy="1470025"/>
          </a:xfrm>
        </p:spPr>
        <p:txBody>
          <a:bodyPr vert="horz" wrap="square" lIns="91440" tIns="45720" rIns="91440" bIns="45720" numCol="1" rtlCol="0" anchor="b" anchorCtr="0" compatLnSpc="1">
            <a:normAutofit fontScale="90000"/>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负担行政</a:t>
            </a:r>
            <a:r>
              <a:rPr lang="zh-CN" altLang="en-US" sz="5300" b="1" dirty="0">
                <a:solidFill>
                  <a:schemeClr val="accent6">
                    <a:lumMod val="20000"/>
                    <a:lumOff val="80000"/>
                  </a:schemeClr>
                </a:solidFill>
                <a:latin typeface="楷体" panose="02010609060101010101" pitchFamily="49" charset="-122"/>
                <a:ea typeface="楷体" panose="02010609060101010101" pitchFamily="49" charset="-122"/>
              </a:rPr>
              <a:t>行为</a:t>
            </a:r>
            <a:br>
              <a:rPr kumimoji="0" lang="en-US" altLang="zh-CN"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b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之行政处罚</a:t>
            </a:r>
            <a:endParaRPr kumimoji="0" 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16387"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
        <p:nvSpPr>
          <p:cNvPr id="4" name="副标题 3"/>
          <p:cNvSpPr>
            <a:spLocks noGrp="1"/>
          </p:cNvSpPr>
          <p:nvPr>
            <p:ph type="subTitle" idx="1"/>
          </p:nvPr>
        </p:nvSpPr>
        <p:spPr>
          <a:xfrm>
            <a:off x="866775" y="4776788"/>
            <a:ext cx="5916613" cy="862013"/>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1800" b="0" i="0" u="none" strike="noStrike" kern="1200" cap="all" spc="0" normalizeH="0" baseline="0" noProof="0">
              <a:ln>
                <a:noFill/>
              </a:ln>
              <a:solidFill>
                <a:schemeClr val="accent1">
                  <a:lumMod val="60000"/>
                  <a:lumOff val="40000"/>
                </a:schemeClr>
              </a:solidFill>
              <a:effectLst/>
              <a:uLnTx/>
              <a:uFillTx/>
              <a:latin typeface="+mn-lt"/>
              <a:ea typeface="+mn-ea"/>
              <a:cs typeface="+mn-cs"/>
            </a:endParaRPr>
          </a:p>
        </p:txBody>
      </p:sp>
      <p:sp>
        <p:nvSpPr>
          <p:cNvPr id="16389" name="日期占位符 4"/>
          <p:cNvSpPr txBox="1">
            <a:spLocks noGrp="1"/>
          </p:cNvSpPr>
          <p:nvPr>
            <p:ph type="dt" sz="half" idx="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fld id="{BB962C8B-B14F-4D97-AF65-F5344CB8AC3E}" type="datetime8">
              <a:rPr lang="en-US" altLang="zh-CN" sz="900" dirty="0">
                <a:solidFill>
                  <a:srgbClr val="FFFFFF"/>
                </a:solidFill>
                <a:latin typeface="Century Gothic" panose="020B0502020202020204" pitchFamily="34" charset="0"/>
              </a:rPr>
              <a:t>12/22/2024 10:44 AM</a:t>
            </a:fld>
            <a:endParaRPr lang="en-US" altLang="zh-CN" sz="900" dirty="0">
              <a:solidFill>
                <a:srgbClr val="FFFFF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35843" name="灯片编号占位符 2"/>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
        <p:nvSpPr>
          <p:cNvPr id="4" name="矩形 3"/>
          <p:cNvSpPr/>
          <p:nvPr/>
        </p:nvSpPr>
        <p:spPr>
          <a:xfrm>
            <a:off x="1258888" y="2276475"/>
            <a:ext cx="6337300" cy="4647426"/>
          </a:xfrm>
          <a:prstGeom prst="rect">
            <a:avLst/>
          </a:prstGeom>
        </p:spPr>
        <p:txBody>
          <a:bodyPr>
            <a:spAutoFit/>
          </a:bodyPr>
          <a:lstStyle/>
          <a:p>
            <a:pPr marL="0" marR="0" lvl="0" indent="2667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1.</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罚款 </a:t>
            </a:r>
          </a:p>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罚款是指有行政处罚权的行政机关以及被授权或被委托组织强制违法相对方承担金钱给付义务的处罚形式。</a:t>
            </a:r>
            <a:r>
              <a:rPr kumimoji="0" lang="zh-CN" altLang="en-US"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hlinkClick r:id="rId2" action="ppaction://hlinkfile"/>
              </a:rPr>
              <a:t>罚款是行政处罚中适用最广泛的一种形式</a:t>
            </a:r>
            <a:r>
              <a:rPr kumimoji="0" lang="zh-CN" altLang="en-US"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p>
          <a:p>
            <a:pPr indent="266700" eaLnBrk="1" fontAlgn="auto" hangingPunct="1">
              <a:spcBef>
                <a:spcPts val="0"/>
              </a:spcBef>
              <a:spcAft>
                <a:spcPts val="0"/>
              </a:spcAft>
              <a:defRPr/>
            </a:pPr>
            <a:r>
              <a:rPr lang="zh-CN" altLang="en-US" sz="2400" i="1" kern="100" dirty="0">
                <a:solidFill>
                  <a:srgbClr val="7030A0"/>
                </a:solidFill>
                <a:latin typeface="楷体" panose="02010609060101010101" pitchFamily="49" charset="-122"/>
                <a:ea typeface="楷体" panose="02010609060101010101" pitchFamily="49" charset="-122"/>
                <a:cs typeface="Arial" panose="020B0604020202020204" pitchFamily="34" charset="0"/>
                <a:sym typeface="+mn-ea"/>
                <a:hlinkClick r:id="rId3" action="ppaction://hlinkfile"/>
              </a:rPr>
              <a:t>陈超案</a:t>
            </a:r>
            <a:endParaRPr lang="zh-CN" altLang="en-US" sz="2400" i="1" kern="100" dirty="0">
              <a:solidFill>
                <a:srgbClr val="7030A0"/>
              </a:solidFill>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2.</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没收（没收违法所得、没收非法财物）</a:t>
            </a:r>
          </a:p>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没收违法所得</a:t>
            </a:r>
            <a:r>
              <a:rPr kumimoji="0" lang="en-US" altLang="zh-CN"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是指特定的行政机关或法定的其他组织依法将违法行为人的违法所得收归国有的处罚形式。违法所得是指违法行为人从事非法经营所获得的利益。</a:t>
            </a:r>
            <a:endParaRPr kumimoji="0" lang="en-US" altLang="zh-CN"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Tx/>
              <a:buNone/>
              <a:defRPr/>
            </a:pPr>
            <a:r>
              <a:rPr lang="zh-CN" altLang="en-US" sz="2200" kern="100" dirty="0">
                <a:solidFill>
                  <a:srgbClr val="000000"/>
                </a:solidFill>
                <a:latin typeface="楷体" panose="02010609060101010101" pitchFamily="49" charset="-122"/>
                <a:ea typeface="楷体" panose="02010609060101010101" pitchFamily="49" charset="-122"/>
                <a:cs typeface="Arial" panose="020B0604020202020204" pitchFamily="34" charset="0"/>
                <a:hlinkClick r:id="rId4" action="ppaction://hlinkfile"/>
              </a:rPr>
              <a:t>黄泽富案</a:t>
            </a:r>
            <a:r>
              <a:rPr kumimoji="0" lang="zh-CN" altLang="en-US"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p>
          <a:p>
            <a:pPr marL="0" marR="0" lvl="0" indent="26670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4213" y="2060575"/>
            <a:ext cx="7697788" cy="4524315"/>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（三）行为罚</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indent="266700" eaLnBrk="1" fontAlgn="auto" hangingPunct="1">
              <a:spcBef>
                <a:spcPts val="0"/>
              </a:spcBef>
              <a:spcAft>
                <a:spcPts val="0"/>
              </a:spcAft>
              <a:defRPr/>
            </a:pPr>
            <a:endPar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indent="266700" eaLnBrk="1" fontAlgn="auto" hangingPunct="1">
              <a:spcBef>
                <a:spcPts val="0"/>
              </a:spcBef>
              <a:spcAft>
                <a:spcPts val="0"/>
              </a:spcAft>
              <a:defRPr/>
            </a:pP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1.</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责令停产停业、</a:t>
            </a:r>
            <a:r>
              <a:rPr lang="zh-CN" altLang="en-US" sz="2400" b="1" kern="100" dirty="0">
                <a:solidFill>
                  <a:srgbClr val="FF0000"/>
                </a:solidFill>
                <a:latin typeface="Times New Roman" panose="02020603050405020304" pitchFamily="18" charset="0"/>
                <a:ea typeface="楷体" panose="02010609060101010101" pitchFamily="49" charset="-122"/>
                <a:cs typeface="Arial" panose="020B0604020202020204" pitchFamily="34" charset="0"/>
              </a:rPr>
              <a:t>责令关闭（新增）</a:t>
            </a:r>
            <a:endParaRPr lang="en-US" altLang="zh-CN" sz="2400" b="1" kern="100" dirty="0">
              <a:solidFill>
                <a:srgbClr val="FF0000"/>
              </a:solidFill>
              <a:latin typeface="Times New Roman" panose="02020603050405020304" pitchFamily="18" charset="0"/>
              <a:ea typeface="楷体" panose="02010609060101010101" pitchFamily="49" charset="-122"/>
              <a:cs typeface="Arial" panose="020B0604020202020204" pitchFamily="34" charset="0"/>
            </a:endParaRPr>
          </a:p>
          <a:p>
            <a:pPr indent="266700" eaLnBrk="1" fontAlgn="auto" hangingPunct="1">
              <a:spcBef>
                <a:spcPts val="0"/>
              </a:spcBef>
              <a:spcAft>
                <a:spcPts val="0"/>
              </a:spcAft>
              <a:defRPr/>
            </a:pPr>
            <a:endPar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indent="266700" eaLnBrk="1" fontAlgn="auto" hangingPunct="1">
              <a:spcBef>
                <a:spcPts val="0"/>
              </a:spcBef>
              <a:spcAft>
                <a:spcPts val="0"/>
              </a:spcAft>
              <a:defRPr/>
            </a:pP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固体废物污染环境防治法</a:t>
            </a: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2020</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修订）第</a:t>
            </a: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118</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　违反本法规定，造成固体废物污染环境事故的，除依法承担赔偿责任外，由生态环境主管部门依照本条第二款的规定处以罚款，责令限期采取治理措施；造成重大或者特大固体废物污染环境事故的，还可以报经有批准权的人民政府批准，</a:t>
            </a:r>
            <a:r>
              <a:rPr lang="zh-CN" altLang="en-US" sz="2400" b="1" kern="100" dirty="0">
                <a:solidFill>
                  <a:srgbClr val="FF0000"/>
                </a:solidFill>
                <a:latin typeface="Times New Roman" panose="02020603050405020304" pitchFamily="18" charset="0"/>
                <a:ea typeface="楷体" panose="02010609060101010101" pitchFamily="49" charset="-122"/>
                <a:cs typeface="Arial" panose="020B0604020202020204" pitchFamily="34" charset="0"/>
              </a:rPr>
              <a:t>责令关闭</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p>
          <a:p>
            <a:endParaRPr lang="zh-CN" altLang="en-US" sz="2400" dirty="0"/>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A212960-B7ED-4E34-8503-3E10504F9ACB}" type="datetime8">
              <a:rPr kumimoji="0" lang="en-US" altLang="zh-CN" sz="900" b="1" i="0" u="none" strike="noStrike" kern="1200" cap="none" spc="0" normalizeH="0" baseline="0" noProof="0" smtClean="0">
                <a:ln>
                  <a:noFill/>
                </a:ln>
                <a:solidFill>
                  <a:schemeClr val="accent1"/>
                </a:solidFill>
                <a:effectLst/>
                <a:uLnTx/>
                <a:uFillTx/>
                <a:latin typeface="Century Gothic" panose="020B0502020202020204" pitchFamily="34" charset="0"/>
                <a:ea typeface="宋体" panose="02010600030101010101" pitchFamily="2" charset="-122"/>
                <a:cs typeface="+mn-cs"/>
              </a:rPr>
              <a:t>12/22/2024 10:44 AM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矩形 3"/>
          <p:cNvSpPr/>
          <p:nvPr/>
        </p:nvSpPr>
        <p:spPr>
          <a:xfrm>
            <a:off x="1043608" y="2204864"/>
            <a:ext cx="7128792" cy="4524315"/>
          </a:xfrm>
          <a:prstGeom prst="rect">
            <a:avLst/>
          </a:prstGeom>
        </p:spPr>
        <p:txBody>
          <a:bodyPr wrap="square">
            <a:spAutoFit/>
          </a:bodyPr>
          <a:lstStyle/>
          <a:p>
            <a:pPr indent="266700" eaLnBrk="1" fontAlgn="auto" hangingPunct="1">
              <a:spcBef>
                <a:spcPts val="0"/>
              </a:spcBef>
              <a:spcAft>
                <a:spcPts val="0"/>
              </a:spcAft>
              <a:defRPr/>
            </a:pP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2.</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限制开展生产经营活动、限制从业</a:t>
            </a:r>
            <a:endPar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indent="266700" eaLnBrk="1" fontAlgn="auto" hangingPunct="1">
              <a:spcBef>
                <a:spcPts val="0"/>
              </a:spcBef>
              <a:spcAft>
                <a:spcPts val="0"/>
              </a:spcAft>
              <a:defRPr/>
            </a:pPr>
            <a:endPar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indent="266700" eaLnBrk="1" fontAlgn="auto" hangingPunct="1">
              <a:spcBef>
                <a:spcPts val="0"/>
              </a:spcBef>
              <a:spcAft>
                <a:spcPts val="0"/>
              </a:spcAft>
              <a:defRPr/>
            </a:pP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限制开展经营活动、限制从业又被称为“禁入”，是一种资格罚。禁入（</a:t>
            </a:r>
            <a:r>
              <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debarment</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），是指行政主体为实现特定行政任务，维护行政管理秩序，依据行政法律规范，令违反行政法上特定义务的行政相对人，在一定期限内直至终身不得从事特定业务或活动，或剥夺其某种任职资格。</a:t>
            </a:r>
            <a:endParaRPr lang="en-US" altLang="zh-CN"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indent="266700" eaLnBrk="1" fontAlgn="auto" hangingPunct="1">
              <a:spcBef>
                <a:spcPts val="0"/>
              </a:spcBef>
              <a:spcAft>
                <a:spcPts val="0"/>
              </a:spcAft>
              <a:defRPr/>
            </a:pP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禁入限制了特定相对人从事特定活动、出任特定职位的权利，给相对人带来了不利法律后果。禁入决定构成了“负担处理”或“不利益处理”，具有制裁性。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4213" y="2349500"/>
            <a:ext cx="7135813" cy="4893647"/>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indent="266700" eaLnBrk="1" fontAlgn="auto" hangingPunct="1">
              <a:spcBef>
                <a:spcPts val="0"/>
              </a:spcBef>
              <a:spcAft>
                <a:spcPts val="0"/>
              </a:spcAft>
              <a:defRPr/>
            </a:pPr>
            <a:r>
              <a:rPr lang="zh-CN" altLang="en-US" sz="2400" b="1"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（四）资格罚</a:t>
            </a:r>
            <a:endParaRPr lang="en-US" altLang="zh-CN" sz="2400" b="1" kern="10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1.</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暂扣或者吊销许可证件</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是指特定行政机关或法定的其他组织依法暂时扣留或者撤销违法者从事某种活动的权利或资格的证书</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限制或剥夺其从事该活动的权利或资格的处罚形式。 </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如</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特种设备安全法</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第九十二条规定</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违反本法规定</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特种设备安全管理人员、检 测人员和作业人员不履行岗位职责</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违反操作规程和有关安全规章制度</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造成事故的</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吊销相关人员的资格。” </a:t>
            </a:r>
          </a:p>
          <a:p>
            <a:pPr marR="0" indent="266700" defTabSz="914400" eaLnBrk="1" fontAlgn="auto" hangingPunct="1">
              <a:spcBef>
                <a:spcPts val="0"/>
              </a:spcBef>
              <a:spcAft>
                <a:spcPts val="0"/>
              </a:spcAft>
              <a:buClrTx/>
              <a:buSzTx/>
              <a:buFontTx/>
              <a:buNone/>
              <a:defRPr/>
            </a:pP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650" y="2205038"/>
            <a:ext cx="7483475" cy="4154488"/>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endParaRPr kumimoji="0" lang="en-US" altLang="zh-CN"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降低资质等级</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建筑法</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66</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条前段：建筑施工企业转让、出借资质证书或者以其他方式允许他人以本企业的名义承揽工程的，责令改正，没收违法所得，并处罚款，可以责令停业整顿，</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降低资质等级</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；情节严重的，吊销资质证书。</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0563" y="2205038"/>
            <a:ext cx="7697788" cy="3786188"/>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（五）人身罚</a:t>
            </a:r>
            <a:endParaRPr kumimoji="0" lang="en-US" altLang="zh-CN"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人身罚</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亦称自由罚。系指行政主体在一定期限内限制或剥夺违法当事人人身自由的行政处罚。</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行政处罚法</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中只规定了行政拘留。</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行政拘留</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拘留是治安管理处罚的一种</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拘留的时限是 </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1 </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日以上，</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15 </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日以下。</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矩形 150"/>
          <p:cNvSpPr/>
          <p:nvPr/>
        </p:nvSpPr>
        <p:spPr>
          <a:xfrm>
            <a:off x="971550" y="309563"/>
            <a:ext cx="57150" cy="581025"/>
          </a:xfrm>
          <a:prstGeom prst="rect">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152" name="文本框 151"/>
          <p:cNvSpPr txBox="1"/>
          <p:nvPr/>
        </p:nvSpPr>
        <p:spPr>
          <a:xfrm>
            <a:off x="1166798" y="900009"/>
            <a:ext cx="4698722" cy="584775"/>
          </a:xfrm>
          <a:prstGeom prst="rect">
            <a:avLst/>
          </a:prstGeom>
          <a:noFill/>
        </p:spPr>
        <p:txBody>
          <a:bodyPr wrap="none">
            <a:spAutoFit/>
            <a:scene3d>
              <a:camera prst="orthographicFront"/>
              <a:lightRig rig="threePt" dir="t"/>
            </a:scene3d>
            <a:sp3d contourW="12700"/>
          </a:bodyPr>
          <a:lstStyle/>
          <a:p>
            <a:pPr marR="0" defTabSz="914400" eaLnBrk="1" fontAlgn="auto" hangingPunct="1">
              <a:spcBef>
                <a:spcPts val="0"/>
              </a:spcBef>
              <a:spcAft>
                <a:spcPts val="0"/>
              </a:spcAft>
              <a:buClrTx/>
              <a:buSzTx/>
              <a:buFontTx/>
              <a:buNone/>
              <a:defRPr/>
            </a:pPr>
            <a:r>
              <a:rPr kumimoji="0" lang="zh-CN" altLang="en-US" sz="3200" b="1" kern="1200" cap="none" spc="0" normalizeH="0" baseline="0" noProof="0" dirty="0">
                <a:solidFill>
                  <a:schemeClr val="bg1"/>
                </a:solidFill>
                <a:latin typeface="楷体" panose="02010609060101010101" pitchFamily="49" charset="-122"/>
                <a:ea typeface="楷体" panose="02010609060101010101" pitchFamily="49" charset="-122"/>
                <a:cs typeface="+mn-cs"/>
              </a:rPr>
              <a:t>二、设定行政处罚的权限</a:t>
            </a:r>
          </a:p>
        </p:txBody>
      </p:sp>
      <p:sp>
        <p:nvSpPr>
          <p:cNvPr id="2" name="文本框 1"/>
          <p:cNvSpPr txBox="1"/>
          <p:nvPr/>
        </p:nvSpPr>
        <p:spPr>
          <a:xfrm>
            <a:off x="817563" y="2420938"/>
            <a:ext cx="6989763" cy="4154488"/>
          </a:xfrm>
          <a:prstGeom prst="rect">
            <a:avLst/>
          </a:prstGeom>
          <a:noFill/>
        </p:spPr>
        <p:txBody>
          <a:bodyPr>
            <a:spAutoFit/>
          </a:bodyPr>
          <a:lstStyle/>
          <a:p>
            <a:pPr marR="0" indent="266700" defTabSz="914400">
              <a:buClrTx/>
              <a:buSzTx/>
              <a:buFontTx/>
              <a:buNone/>
              <a:defRPr/>
            </a:pPr>
            <a:r>
              <a:rPr kumimoji="0" lang="zh-CN" altLang="zh-CN" sz="2200" kern="1200" cap="none" spc="0" normalizeH="0" baseline="0" noProof="0" dirty="0">
                <a:latin typeface="楷体" panose="02010609060101010101" pitchFamily="49" charset="-122"/>
                <a:ea typeface="楷体" panose="02010609060101010101" pitchFamily="49" charset="-122"/>
                <a:cs typeface="+mn-cs"/>
              </a:rPr>
              <a:t>第十条　</a:t>
            </a:r>
            <a:r>
              <a:rPr kumimoji="0" lang="zh-CN" altLang="zh-CN" sz="2200" b="1" kern="1200" cap="none" spc="0" normalizeH="0" baseline="0" noProof="0" dirty="0">
                <a:solidFill>
                  <a:srgbClr val="FF0000"/>
                </a:solidFill>
                <a:latin typeface="楷体" panose="02010609060101010101" pitchFamily="49" charset="-122"/>
                <a:ea typeface="楷体" panose="02010609060101010101" pitchFamily="49" charset="-122"/>
                <a:cs typeface="+mn-cs"/>
              </a:rPr>
              <a:t>法律</a:t>
            </a:r>
            <a:r>
              <a:rPr kumimoji="0" lang="zh-CN" altLang="zh-CN" sz="2200" kern="1200" cap="none" spc="0" normalizeH="0" baseline="0" noProof="0" dirty="0">
                <a:latin typeface="楷体" panose="02010609060101010101" pitchFamily="49" charset="-122"/>
                <a:ea typeface="楷体" panose="02010609060101010101" pitchFamily="49" charset="-122"/>
                <a:cs typeface="+mn-cs"/>
              </a:rPr>
              <a:t>可以设定各种行政处罚。</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zh-CN" sz="2200" kern="1200" cap="none" spc="0" normalizeH="0" baseline="0" noProof="0" dirty="0">
                <a:latin typeface="楷体" panose="02010609060101010101" pitchFamily="49" charset="-122"/>
                <a:ea typeface="楷体" panose="02010609060101010101" pitchFamily="49" charset="-122"/>
                <a:cs typeface="+mn-cs"/>
              </a:rPr>
              <a:t>　　限制人身自由的行政处罚，只能由法律设定。</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zh-CN" sz="2200" kern="1200" cap="none" spc="0" normalizeH="0" baseline="0" noProof="0" dirty="0">
                <a:latin typeface="楷体" panose="02010609060101010101" pitchFamily="49" charset="-122"/>
                <a:ea typeface="楷体" panose="02010609060101010101" pitchFamily="49" charset="-122"/>
                <a:cs typeface="+mn-cs"/>
              </a:rPr>
              <a:t>第十一条　行政法规可以设定除限制人身自由以外的行政处罚。</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zh-CN" sz="2200" kern="1200" cap="none" spc="0" normalizeH="0" baseline="0" noProof="0" dirty="0">
                <a:latin typeface="楷体" panose="02010609060101010101" pitchFamily="49" charset="-122"/>
                <a:ea typeface="楷体" panose="02010609060101010101" pitchFamily="49" charset="-122"/>
                <a:cs typeface="+mn-cs"/>
              </a:rPr>
              <a:t>　　法律对违法行为已经作出行政处罚规定，行政法规需要作出具体规定的，必须在法律规定的给予行政处罚的行为、种类和幅度的范围内规定。　　法律对违法行为未作出行政处罚规定，行政法规为实施法律，可以补充设定行政处罚。拟补充设定行政处罚的，应当通过听证会、论证会等形式广泛听取意见，并向制定机关作出书面说明。行政法规报送备案时，应当说明补充设定行政处罚的情况。 　　</a:t>
            </a:r>
            <a:endParaRPr kumimoji="0" lang="en-US" altLang="zh-CN" sz="2200" kern="100" cap="none" spc="0" normalizeH="0" baseline="0" noProof="0" dirty="0">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randombar(horizontal)">
                                      <p:cBhvr>
                                        <p:cTn id="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52227" name="灯片编号占位符 2"/>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
        <p:nvSpPr>
          <p:cNvPr id="4" name="矩形 3"/>
          <p:cNvSpPr/>
          <p:nvPr/>
        </p:nvSpPr>
        <p:spPr>
          <a:xfrm>
            <a:off x="611188" y="2420938"/>
            <a:ext cx="7777163" cy="3478213"/>
          </a:xfrm>
          <a:prstGeom prst="rect">
            <a:avLst/>
          </a:prstGeom>
        </p:spPr>
        <p:txBody>
          <a:bodyP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第十二条　</a:t>
            </a:r>
            <a:r>
              <a:rPr kumimoji="0" lang="zh-CN" altLang="zh-CN" sz="22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地方性法规</a:t>
            </a:r>
            <a:r>
              <a:rPr kumimoji="0" lang="zh-CN" altLang="zh-CN"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可以设定除限制人身自由、吊销营业执照以外的行政处罚。</a:t>
            </a:r>
            <a:endParaRPr kumimoji="0" lang="en-US" altLang="zh-CN"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法律、行政法规对违法行为已经作出行政处罚规定，地方性法规需要作出具体规定的，必须在法律、行政法规规定的给予行政处罚的行为、种类和幅度的范围内规定。</a:t>
            </a:r>
            <a:endParaRPr kumimoji="0" lang="en-US" altLang="zh-CN"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法律、行政法规对违法行为未作出行政处罚规定，地方性法规为实施法律、行政法规，可以补充设定行政处罚。拟补充设定行政处罚的，应当通过听证会、论证会等形式广泛听取意见，并向制定机关作出书面说明。地方性法规报送备案时，应当说明补充设定行政处罚的情况。　　</a:t>
            </a:r>
            <a:endParaRPr kumimoji="0" lang="en-US" altLang="zh-CN" sz="2200" b="0" i="0" u="none" strike="noStrike" kern="1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53251" name="灯片编号占位符 2"/>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
        <p:nvSpPr>
          <p:cNvPr id="4" name="矩形 3"/>
          <p:cNvSpPr/>
          <p:nvPr/>
        </p:nvSpPr>
        <p:spPr>
          <a:xfrm>
            <a:off x="1331913" y="2420938"/>
            <a:ext cx="6696075" cy="2678113"/>
          </a:xfrm>
          <a:prstGeom prst="rect">
            <a:avLst/>
          </a:prstGeom>
        </p:spPr>
        <p:txBody>
          <a:bodyP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第十三条　国务院</a:t>
            </a:r>
            <a:r>
              <a:rPr kumimoji="0" lang="zh-CN"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部门规章</a:t>
            </a: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可以在法律、行政法规规定的给予行政处罚的行为、种类和幅度的范围内作出具体规定。</a:t>
            </a:r>
            <a:endParaRPr kumimoji="0" lang="en-US"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尚未制定法律、行政法规的，国务院部门规章对违反行政管理秩序的行为，可以设定警告、通报批评或者一定数额罚款的行政处罚。罚款的限额由国务院规定。</a:t>
            </a:r>
            <a:endParaRPr kumimoji="0" lang="en-US" altLang="zh-CN" sz="2400" b="0" i="0" u="none" strike="noStrike" kern="1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54275" name="灯片编号占位符 2"/>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
        <p:nvSpPr>
          <p:cNvPr id="4" name="矩形 3"/>
          <p:cNvSpPr/>
          <p:nvPr/>
        </p:nvSpPr>
        <p:spPr>
          <a:xfrm>
            <a:off x="827088" y="2205038"/>
            <a:ext cx="7200900" cy="3938270"/>
          </a:xfrm>
          <a:prstGeom prst="rect">
            <a:avLst/>
          </a:prstGeom>
        </p:spPr>
        <p:txBody>
          <a:bodyPr>
            <a:spAutoFit/>
          </a:bodyPr>
          <a:lstStyle/>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第十四条　</a:t>
            </a:r>
            <a:r>
              <a:rPr kumimoji="0" lang="zh-CN"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地方政府规章</a:t>
            </a: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可以在法律、法规规定的给予行政处罚的行为、种类和幅度的范围内作出具体规定。</a:t>
            </a:r>
            <a:endParaRPr kumimoji="0" lang="en-US"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尚未制定法律、法规的，地方政府规章对违反行政管理秩序的行为，可以设定警告、通报批评或者一定数额罚款的行政处罚。罚款的限额由省、自治区、直辖市人民代表大会常务委员会规定。</a:t>
            </a:r>
          </a:p>
          <a:p>
            <a:pPr marL="0" marR="0" lvl="0" indent="266700" algn="l" defTabSz="914400" rtl="0" eaLnBrk="0" fontAlgn="base" latinLnBrk="0" hangingPunct="0">
              <a:lnSpc>
                <a:spcPct val="100000"/>
              </a:lnSpc>
              <a:spcBef>
                <a:spcPct val="0"/>
              </a:spcBef>
              <a:spcAft>
                <a:spcPct val="0"/>
              </a:spcAft>
              <a:buClrTx/>
              <a:buSzTx/>
              <a:buFontTx/>
              <a:buNone/>
              <a:defRPr/>
            </a:pPr>
            <a:r>
              <a:rPr kumimoji="0" lang="en-US" altLang="zh-CN" sz="1700" i="1"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hlinkClick r:id="rId2" action="ppaction://hlinkfile"/>
              </a:rPr>
              <a:t>指导案例5号：鲁潍（福建）盐业进出口有限公司苏州分公司诉江苏省苏州市盐务管理局盐业行政处罚案</a:t>
            </a:r>
            <a:endParaRPr kumimoji="0" lang="en-US" altLang="zh-CN" sz="1700" i="1"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2667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第十六条　除法律、法规、规章外，</a:t>
            </a:r>
            <a:r>
              <a:rPr kumimoji="0" lang="zh-CN" altLang="zh-CN"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其他规范性文件</a:t>
            </a: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不得设定行政处罚。</a:t>
            </a:r>
            <a:r>
              <a:rPr kumimoji="0" lang="en-US"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r>
              <a:rPr kumimoji="0" lang="zh-CN" altLang="zh-CN" sz="2400" b="0" i="0" u="none" strike="noStrike" kern="12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mn-cs"/>
              </a:rPr>
              <a:t>　</a:t>
            </a:r>
            <a:endParaRPr kumimoji="0" lang="en-US" altLang="zh-CN" sz="2400" b="0" i="0" u="none" strike="noStrike" kern="1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一、行政处罚的概念</a:t>
            </a:r>
          </a:p>
        </p:txBody>
      </p:sp>
      <p:sp>
        <p:nvSpPr>
          <p:cNvPr id="25603" name="内容占位符 2"/>
          <p:cNvSpPr>
            <a:spLocks noGrp="1"/>
          </p:cNvSpPr>
          <p:nvPr>
            <p:ph idx="1"/>
          </p:nvPr>
        </p:nvSpPr>
        <p:spPr>
          <a:xfrm>
            <a:off x="755650" y="2420938"/>
            <a:ext cx="7920038" cy="3598862"/>
          </a:xfrm>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概念</a:t>
            </a:r>
            <a:r>
              <a:rPr lang="zh-CN" altLang="zh-CN"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   </a:t>
            </a:r>
            <a:r>
              <a:rPr lang="zh-CN" altLang="zh-CN" sz="2400" dirty="0">
                <a:latin typeface="楷体" panose="02010609060101010101" pitchFamily="49" charset="-122"/>
                <a:ea typeface="楷体" panose="02010609060101010101" pitchFamily="49" charset="-122"/>
              </a:rPr>
              <a:t>行政处罚是指行政机关依法对违反行政管理秩序的公民、法人或者其他组织，以减损权益或者增加义务的方式予以惩戒的行为。</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行政处罚法</a:t>
            </a:r>
            <a:r>
              <a:rPr lang="en-US" altLang="zh-CN"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第二条</a:t>
            </a:r>
            <a:r>
              <a:rPr lang="zh-CN" altLang="en-US" sz="2400" dirty="0">
                <a:latin typeface="楷体" panose="02010609060101010101" pitchFamily="49" charset="-122"/>
                <a:ea typeface="楷体" panose="02010609060101010101" pitchFamily="49" charset="-122"/>
              </a:rPr>
              <a:t>）</a:t>
            </a:r>
            <a:r>
              <a:rPr lang="zh-CN" altLang="zh-CN"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 </a:t>
            </a:r>
            <a:r>
              <a:rPr lang="zh-CN" altLang="en-US" sz="2400" dirty="0">
                <a:latin typeface="楷体" panose="02010609060101010101" pitchFamily="49" charset="-122"/>
                <a:ea typeface="楷体" panose="02010609060101010101" pitchFamily="49" charset="-122"/>
              </a:rPr>
              <a:t>特征（</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项）</a:t>
            </a:r>
            <a:r>
              <a:rPr lang="zh-CN"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25604"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
        <p:nvSpPr>
          <p:cNvPr id="25605" name="日期占位符 8"/>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文本框 151"/>
          <p:cNvSpPr txBox="1"/>
          <p:nvPr/>
        </p:nvSpPr>
        <p:spPr>
          <a:xfrm>
            <a:off x="1547664" y="2636912"/>
            <a:ext cx="3744936" cy="461665"/>
          </a:xfrm>
          <a:prstGeom prst="rect">
            <a:avLst/>
          </a:prstGeom>
          <a:noFill/>
        </p:spPr>
        <p:txBody>
          <a:bodyPr wrap="none">
            <a:spAutoFit/>
            <a:scene3d>
              <a:camera prst="orthographicFront"/>
              <a:lightRig rig="threePt" dir="t"/>
            </a:scene3d>
            <a:sp3d contourW="12700"/>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701E5E"/>
                </a:solidFill>
                <a:latin typeface="楷体" panose="02010609060101010101" pitchFamily="49" charset="-122"/>
                <a:ea typeface="楷体" panose="02010609060101010101" pitchFamily="49" charset="-122"/>
                <a:cs typeface="+mn-cs"/>
              </a:rPr>
              <a:t>1. </a:t>
            </a:r>
            <a:r>
              <a:rPr kumimoji="0" lang="zh-CN" altLang="en-US" sz="2400" b="1" kern="1200" cap="none" spc="0" normalizeH="0" baseline="0" noProof="0" dirty="0">
                <a:solidFill>
                  <a:srgbClr val="701E5E"/>
                </a:solidFill>
                <a:latin typeface="楷体" panose="02010609060101010101" pitchFamily="49" charset="-122"/>
                <a:ea typeface="楷体" panose="02010609060101010101" pitchFamily="49" charset="-122"/>
                <a:cs typeface="+mn-cs"/>
              </a:rPr>
              <a:t>处罚主体及其职权法定</a:t>
            </a:r>
          </a:p>
        </p:txBody>
      </p:sp>
      <p:sp>
        <p:nvSpPr>
          <p:cNvPr id="2" name="文本框 1"/>
          <p:cNvSpPr txBox="1"/>
          <p:nvPr/>
        </p:nvSpPr>
        <p:spPr>
          <a:xfrm>
            <a:off x="684213" y="2997200"/>
            <a:ext cx="6988175" cy="3046413"/>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新法第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17</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　行政处罚由具有行政处罚权的行政机关在法定职权范围内实施。</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该条体现了处罚法定原则。处罚法定原则包括处罚主体及其职权法定、行政处罚的依据法定、行政处罚的程序法定。</a:t>
            </a:r>
          </a:p>
          <a:p>
            <a:pPr marR="0" indent="266700" defTabSz="914400" eaLnBrk="1" fontAlgn="auto" hangingPunct="1">
              <a:spcBef>
                <a:spcPts val="0"/>
              </a:spcBef>
              <a:spcAft>
                <a:spcPts val="0"/>
              </a:spcAft>
              <a:buClrTx/>
              <a:buSzTx/>
              <a:buFontTx/>
              <a:buNone/>
              <a:defRPr/>
            </a:pPr>
            <a:endParaRPr kumimoji="0" lang="zh-CN"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sp>
        <p:nvSpPr>
          <p:cNvPr id="6" name="文本框 151"/>
          <p:cNvSpPr txBox="1"/>
          <p:nvPr/>
        </p:nvSpPr>
        <p:spPr>
          <a:xfrm>
            <a:off x="1043608" y="911058"/>
            <a:ext cx="4698722" cy="584775"/>
          </a:xfrm>
          <a:prstGeom prst="rect">
            <a:avLst/>
          </a:prstGeom>
          <a:noFill/>
        </p:spPr>
        <p:txBody>
          <a:bodyPr wrap="none">
            <a:spAutoFit/>
            <a:scene3d>
              <a:camera prst="orthographicFront"/>
              <a:lightRig rig="threePt" dir="t"/>
            </a:scene3d>
            <a:sp3d contourW="12700"/>
          </a:bodyPr>
          <a:lstStyle/>
          <a:p>
            <a:pPr marR="0" defTabSz="914400" eaLnBrk="1" fontAlgn="auto" hangingPunct="1">
              <a:spcBef>
                <a:spcPts val="0"/>
              </a:spcBef>
              <a:spcAft>
                <a:spcPts val="0"/>
              </a:spcAft>
              <a:buClrTx/>
              <a:buSzTx/>
              <a:buFontTx/>
              <a:buNone/>
              <a:defRPr/>
            </a:pPr>
            <a:r>
              <a:rPr kumimoji="0" lang="zh-CN" altLang="en-US" sz="3200" b="1" kern="1200" cap="none" spc="0" normalizeH="0" baseline="0" noProof="0" dirty="0">
                <a:solidFill>
                  <a:schemeClr val="bg1"/>
                </a:solidFill>
                <a:latin typeface="楷体" panose="02010609060101010101" pitchFamily="49" charset="-122"/>
                <a:ea typeface="楷体" panose="02010609060101010101" pitchFamily="49" charset="-122"/>
                <a:cs typeface="+mn-cs"/>
              </a:rPr>
              <a:t>三、行政处罚的实施机关</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文本框 151"/>
          <p:cNvSpPr txBox="1"/>
          <p:nvPr/>
        </p:nvSpPr>
        <p:spPr>
          <a:xfrm>
            <a:off x="1331640" y="2178144"/>
            <a:ext cx="3744936" cy="461665"/>
          </a:xfrm>
          <a:prstGeom prst="rect">
            <a:avLst/>
          </a:prstGeom>
          <a:noFill/>
        </p:spPr>
        <p:txBody>
          <a:bodyPr wrap="none">
            <a:spAutoFit/>
            <a:scene3d>
              <a:camera prst="orthographicFront"/>
              <a:lightRig rig="threePt" dir="t"/>
            </a:scene3d>
            <a:sp3d contourW="12700"/>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701E5E"/>
                </a:solidFill>
                <a:latin typeface="楷体" panose="02010609060101010101" pitchFamily="49" charset="-122"/>
                <a:ea typeface="楷体" panose="02010609060101010101" pitchFamily="49" charset="-122"/>
                <a:cs typeface="+mn-cs"/>
              </a:rPr>
              <a:t>2. </a:t>
            </a:r>
            <a:r>
              <a:rPr kumimoji="0" lang="zh-CN" altLang="en-US" sz="2400" b="1" kern="1200" cap="none" spc="0" normalizeH="0" baseline="0" noProof="0" dirty="0">
                <a:solidFill>
                  <a:srgbClr val="701E5E"/>
                </a:solidFill>
                <a:latin typeface="楷体" panose="02010609060101010101" pitchFamily="49" charset="-122"/>
                <a:ea typeface="楷体" panose="02010609060101010101" pitchFamily="49" charset="-122"/>
                <a:cs typeface="+mn-cs"/>
              </a:rPr>
              <a:t>推行综合行政执法制度</a:t>
            </a:r>
          </a:p>
        </p:txBody>
      </p:sp>
      <p:sp>
        <p:nvSpPr>
          <p:cNvPr id="2" name="文本框 1"/>
          <p:cNvSpPr txBox="1"/>
          <p:nvPr/>
        </p:nvSpPr>
        <p:spPr>
          <a:xfrm>
            <a:off x="808038" y="2640013"/>
            <a:ext cx="7508875" cy="4524375"/>
          </a:xfrm>
          <a:prstGeom prst="rect">
            <a:avLst/>
          </a:prstGeom>
          <a:noFill/>
        </p:spPr>
        <p:txBody>
          <a:bodyPr>
            <a:spAutoFit/>
          </a:bodyPr>
          <a:lstStyle/>
          <a:p>
            <a:pPr marR="0" indent="266700" defTabSz="914400">
              <a:buClrTx/>
              <a:buSzTx/>
              <a:buFontTx/>
              <a:buNone/>
              <a:defRPr/>
            </a:pPr>
            <a:r>
              <a:rPr kumimoji="0" lang="zh-CN"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行政执法领域曾出现过“九龙治水”的弊病。。《深化党和国家机构改革方案》（</a:t>
            </a:r>
            <a:r>
              <a:rPr kumimoji="0" lang="en-US"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2018</a:t>
            </a:r>
            <a:r>
              <a:rPr kumimoji="0" lang="zh-CN"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）提出，深化行政执法体制改革，合理配置执法力量，在市场监管、生态环境、文化市场、交通运输、农业等领域推行综合行政执法制度。由一个部门管到底。责权分明了，行政执法才能更加高效、规范。</a:t>
            </a:r>
            <a:endParaRPr kumimoji="0" lang="en-US"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endParaRPr>
          </a:p>
          <a:p>
            <a:pPr marR="0" indent="266700" defTabSz="914400">
              <a:buClrTx/>
              <a:buSzTx/>
              <a:buFontTx/>
              <a:buNone/>
              <a:defRPr/>
            </a:pPr>
            <a:endParaRPr kumimoji="0" lang="en-US"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endParaRPr>
          </a:p>
          <a:p>
            <a:pPr marR="0" indent="266700" defTabSz="914400">
              <a:buClrTx/>
              <a:buSzTx/>
              <a:buFontTx/>
              <a:buNone/>
              <a:defRPr/>
            </a:pPr>
            <a:r>
              <a:rPr kumimoji="0" lang="zh-CN" altLang="en-US"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新增</a:t>
            </a:r>
            <a:r>
              <a:rPr kumimoji="0" lang="zh-CN"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第</a:t>
            </a:r>
            <a:r>
              <a:rPr kumimoji="0" lang="en-US"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18</a:t>
            </a:r>
            <a:r>
              <a:rPr kumimoji="0" lang="zh-CN"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条第</a:t>
            </a:r>
            <a:r>
              <a:rPr kumimoji="0" lang="en-US"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1</a:t>
            </a:r>
            <a:r>
              <a:rPr kumimoji="0" lang="zh-CN"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款规定：“</a:t>
            </a:r>
            <a:r>
              <a:rPr kumimoji="0" lang="zh-CN" altLang="zh-CN"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国家在城市管理、市场监管、生态环境、文化市场、交通运输、应急管理、农业等领域推行建立综合行政执法制度，相对集中行政处罚权</a:t>
            </a:r>
            <a:r>
              <a:rPr kumimoji="0" lang="zh-CN" altLang="zh-CN"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文本框 151"/>
          <p:cNvSpPr txBox="1"/>
          <p:nvPr/>
        </p:nvSpPr>
        <p:spPr>
          <a:xfrm>
            <a:off x="1259632" y="2060848"/>
            <a:ext cx="3744936" cy="461665"/>
          </a:xfrm>
          <a:prstGeom prst="rect">
            <a:avLst/>
          </a:prstGeom>
          <a:noFill/>
        </p:spPr>
        <p:txBody>
          <a:bodyPr wrap="none">
            <a:spAutoFit/>
            <a:scene3d>
              <a:camera prst="orthographicFront"/>
              <a:lightRig rig="threePt" dir="t"/>
            </a:scene3d>
            <a:sp3d contourW="12700"/>
          </a:bodyPr>
          <a:lstStyle/>
          <a:p>
            <a:pPr marR="0" defTabSz="914400" eaLnBrk="1" fontAlgn="auto" hangingPunct="1">
              <a:spcBef>
                <a:spcPts val="0"/>
              </a:spcBef>
              <a:spcAft>
                <a:spcPts val="0"/>
              </a:spcAft>
              <a:buClrTx/>
              <a:buSzTx/>
              <a:buFontTx/>
              <a:buNone/>
              <a:defRPr/>
            </a:pPr>
            <a:r>
              <a:rPr kumimoji="0" lang="en-US" altLang="zh-CN" sz="2400" b="1" kern="1200" cap="none" spc="0" normalizeH="0" baseline="0" noProof="0" dirty="0">
                <a:solidFill>
                  <a:srgbClr val="701E5E"/>
                </a:solidFill>
                <a:latin typeface="楷体" panose="02010609060101010101" pitchFamily="49" charset="-122"/>
                <a:ea typeface="楷体" panose="02010609060101010101" pitchFamily="49" charset="-122"/>
                <a:cs typeface="+mn-cs"/>
              </a:rPr>
              <a:t>3. </a:t>
            </a:r>
            <a:r>
              <a:rPr kumimoji="0" lang="zh-CN" altLang="en-US" sz="2400" b="1" kern="1200" cap="none" spc="0" normalizeH="0" baseline="0" noProof="0" dirty="0">
                <a:solidFill>
                  <a:srgbClr val="701E5E"/>
                </a:solidFill>
                <a:latin typeface="楷体" panose="02010609060101010101" pitchFamily="49" charset="-122"/>
                <a:ea typeface="楷体" panose="02010609060101010101" pitchFamily="49" charset="-122"/>
                <a:cs typeface="+mn-cs"/>
              </a:rPr>
              <a:t>规范行政处罚委托程序</a:t>
            </a:r>
          </a:p>
        </p:txBody>
      </p:sp>
      <p:sp>
        <p:nvSpPr>
          <p:cNvPr id="2" name="文本框 1"/>
          <p:cNvSpPr txBox="1"/>
          <p:nvPr/>
        </p:nvSpPr>
        <p:spPr>
          <a:xfrm>
            <a:off x="747423" y="2636912"/>
            <a:ext cx="8217065" cy="3785652"/>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“限制人身自由的行政处罚权只能由公安机关和</a:t>
            </a:r>
            <a:r>
              <a:rPr kumimoji="0" lang="zh-CN" altLang="en-US" sz="2400" kern="100" cap="none" spc="0" normalizeH="0" baseline="0" noProof="0" dirty="0">
                <a:solidFill>
                  <a:srgbClr val="FF0000"/>
                </a:solidFill>
                <a:highlight>
                  <a:srgbClr val="FFFF00"/>
                </a:highlight>
                <a:latin typeface="Times New Roman" panose="02020603050405020304" pitchFamily="18" charset="0"/>
                <a:ea typeface="楷体" panose="02010609060101010101" pitchFamily="49" charset="-122"/>
                <a:cs typeface="Arial" panose="020B0604020202020204" pitchFamily="34" charset="0"/>
              </a:rPr>
              <a:t>法律规定的其它机关行使。</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”此处，新增“法律规定的其他机关”是指根据反间谍法和国家情报法的规定，国家安全机关也可以行使限制人身自由的行政处罚权。</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新法进一步规范行政处罚委托程序。</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行政处罚应当以行政机关实施为主，委托其他组织实施应当从严，坚持依法委托。故在旧法第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18</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条基础上增加一款，作为第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20</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款，规定：</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委托书应当载明委托的具体事项、权限、期限等内容。委托行政机关和受委托组织应当将委托书向社会公布。</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”而且，受委托组织应当有取得行政执法资格的工作人员。</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74755" name="灯片编号占位符 2"/>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
        <p:nvSpPr>
          <p:cNvPr id="5" name="矩形 4"/>
          <p:cNvSpPr/>
          <p:nvPr/>
        </p:nvSpPr>
        <p:spPr>
          <a:xfrm>
            <a:off x="755650" y="2708275"/>
            <a:ext cx="7561263" cy="3786188"/>
          </a:xfrm>
          <a:prstGeom prst="rect">
            <a:avLst/>
          </a:prstGeom>
        </p:spPr>
        <p:txBody>
          <a:bodyPr>
            <a:spAutoFit/>
          </a:bodyPr>
          <a:lstStyle/>
          <a:p>
            <a:pPr marL="0" marR="0" lvl="0" indent="266700" algn="l" defTabSz="914400" rtl="0" eaLnBrk="1" fontAlgn="auto" latinLnBrk="0" hangingPunct="1">
              <a:lnSpc>
                <a:spcPct val="100000"/>
              </a:lnSpc>
              <a:spcBef>
                <a:spcPts val="0"/>
              </a:spcBef>
              <a:spcAft>
                <a:spcPts val="0"/>
              </a:spcAft>
              <a:buClrTx/>
              <a:buSzTx/>
              <a:buFontTx/>
              <a:buNone/>
              <a:defRPr/>
            </a:pPr>
            <a:r>
              <a:rPr lang="en-US" altLang="zh-CN" sz="2400" b="1"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1.</a:t>
            </a: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违法主体</a:t>
            </a:r>
          </a:p>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应受行政处罚的违法主体应当是实施违法行为的主体</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即公民、法人或者其他社会组织。其中</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公民受行政处罚应具有责任能力</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即年满 </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14 </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周岁且神志正常。</a:t>
            </a:r>
            <a:endPar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新法第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31</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条规定：精神病人、智力残疾人在不能辨认或者不能控制自己行为时有违法行为的，不予行政处罚，但应当责令其监护人严加看管和治疗。间歇性精神病人在精神正常时有违法行为的，应当给予行政处罚。</a:t>
            </a:r>
            <a:r>
              <a:rPr kumimoji="0" lang="zh-CN" altLang="en-US" sz="2400" b="0"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Arial" panose="020B0604020202020204" pitchFamily="34" charset="0"/>
              </a:rPr>
              <a:t>尚未完全丧失辨认或者控制自己行为能力的精神病人、智力残疾人有违法行为的，可以从轻或者减轻行政处罚。</a:t>
            </a:r>
          </a:p>
        </p:txBody>
      </p:sp>
      <p:sp>
        <p:nvSpPr>
          <p:cNvPr id="2" name="TextBox 1"/>
          <p:cNvSpPr txBox="1"/>
          <p:nvPr/>
        </p:nvSpPr>
        <p:spPr>
          <a:xfrm>
            <a:off x="899592" y="980728"/>
            <a:ext cx="4680520" cy="954107"/>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四、</a:t>
            </a:r>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处罚的条件</a:t>
            </a:r>
          </a:p>
          <a:p>
            <a:endParaRPr lang="zh-CN" altLang="en-US" sz="2800" dirty="0">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528" y="1988840"/>
            <a:ext cx="8568952" cy="5632311"/>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lang="en-US" altLang="zh-CN" sz="2400" b="1"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违法行为</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行政处罚必须以客观存在的违法行为为条件，有的还应以危害后果为条件。新修行政处罚法</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hlinkClick r:id="" action="ppaction://noaction"/>
              </a:rPr>
              <a:t>强化了处罚与教育相结合原则</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第</a:t>
            </a:r>
            <a:r>
              <a:rPr kumimoji="0" lang="en-US" altLang="zh-CN"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33</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条增加“</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hlinkClick r:id="" action="ppaction://noaction"/>
              </a:rPr>
              <a:t>首违可以不罚</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”，明确</a:t>
            </a:r>
            <a:r>
              <a:rPr kumimoji="0" lang="zh-CN" altLang="en-US" sz="2400" b="1"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hlinkClick r:id="" action="ppaction://noaction"/>
              </a:rPr>
              <a:t>没有主观过错不罚</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。这是对应受行政处罚行为构成要件的重大修改。</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新增第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33</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条规定：</a:t>
            </a:r>
            <a:r>
              <a:rPr kumimoji="0" lang="zh-CN" altLang="en-US" sz="2400" kern="100" cap="none" spc="0" normalizeH="0" baseline="0" noProof="0" dirty="0">
                <a:latin typeface="Times New Roman" panose="02020603050405020304" pitchFamily="18" charset="0"/>
                <a:ea typeface="楷体" panose="02010609060101010101" pitchFamily="49" charset="-122"/>
                <a:cs typeface="Arial" panose="020B0604020202020204" pitchFamily="34" charset="0"/>
              </a:rPr>
              <a:t>违法行为轻微并及时改正，没有造成危害后果的，不予行政处罚。</a:t>
            </a:r>
            <a:r>
              <a:rPr kumimoji="0" lang="zh-CN" altLang="en-US"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初次违法且危害后果轻微并及时改正的，可以不予行政处罚。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FF0000"/>
                </a:solidFill>
                <a:highlight>
                  <a:srgbClr val="FFFF00"/>
                </a:highlight>
                <a:latin typeface="Times New Roman" panose="02020603050405020304" pitchFamily="18" charset="0"/>
                <a:ea typeface="楷体" panose="02010609060101010101" pitchFamily="49" charset="-122"/>
                <a:cs typeface="Arial" panose="020B0604020202020204" pitchFamily="34" charset="0"/>
              </a:rPr>
              <a:t>当事人有证据足以证明没有主观过错的，不予行政处罚。</a:t>
            </a:r>
            <a:r>
              <a:rPr kumimoji="0" lang="zh-CN" altLang="en-US"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法律、行政法规另有规定的，从其规定。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	对当事人的违法行为依法不予行政处罚的，行政机关应当对当事人进行教育。</a:t>
            </a:r>
          </a:p>
          <a:p>
            <a:pPr marR="0" indent="266700" defTabSz="914400" eaLnBrk="1" fontAlgn="auto" hangingPunct="1">
              <a:spcBef>
                <a:spcPts val="0"/>
              </a:spcBef>
              <a:spcAft>
                <a:spcPts val="0"/>
              </a:spcAft>
              <a:buClrTx/>
              <a:buSzTx/>
              <a:buFontTx/>
              <a:buNone/>
              <a:defRPr/>
            </a:pP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313" y="2205038"/>
            <a:ext cx="8280400" cy="4278313"/>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4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	</a:t>
            </a:r>
            <a:r>
              <a:rPr kumimoji="0" lang="zh-CN" altLang="en-US" sz="24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处罚与教育相结合原则</a:t>
            </a: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行政执法的价值绝非“为罚而罚”，而是要达到预防违法的实际效果。在规制执法领域，执法金字塔理论、回应性规制理论，其要义均要求行政机关在多种执法手段中作出合理选择，将处罚作为最后的手段。</a:t>
            </a:r>
            <a:endParaRPr kumimoji="0" lang="en-US" altLang="zh-CN"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大力推行“柔性执法”，对轻微违法者进行说服教育、进行劝诫同样也能起到防止和减少严重违法行为、降低社会危害性的作用。</a:t>
            </a: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1"/>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77827" name="灯片编号占位符 2"/>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
        <p:nvSpPr>
          <p:cNvPr id="4" name="内容占位符 2"/>
          <p:cNvSpPr txBox="1"/>
          <p:nvPr/>
        </p:nvSpPr>
        <p:spPr>
          <a:xfrm>
            <a:off x="395288" y="2276475"/>
            <a:ext cx="8497888" cy="3527425"/>
          </a:xfrm>
          <a:prstGeom prst="rect">
            <a:avLst/>
          </a:prstGeom>
        </p:spPr>
        <p:txBody>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首违不罚的规则</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该规则作为与以人为本执政理念相关联的行政处罚制度，具有规范层面上的合法性。它以“要件</a:t>
            </a: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效果”关联架构成立为前提，对违法行为例外情形下“首次不罚”，并附加以提示的方法消除违法行为的危害性。</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章剑生：</a:t>
            </a:r>
            <a:r>
              <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a:t>
            </a: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罚抑或不罚？</a:t>
            </a:r>
            <a:r>
              <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a:t>
            </a: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基于行政处罚中“首次不罚”制度所展开的分析</a:t>
            </a:r>
            <a:r>
              <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a:t>
            </a: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a:t>
            </a:r>
            <a:r>
              <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a:t>
            </a: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浙江学刊</a:t>
            </a:r>
            <a:r>
              <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》2011</a:t>
            </a: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年第</a:t>
            </a:r>
            <a:r>
              <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2</a:t>
            </a:r>
            <a:r>
              <a:rPr kumimoji="0" lang="zh-CN" altLang="en-US"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2" action="ppaction://hlinkfile"/>
              </a:rPr>
              <a:t>期。</a:t>
            </a:r>
            <a:endParaRPr kumimoji="0" lang="en-US" altLang="zh-CN" sz="1700" b="1" i="1" u="none" strike="noStrike" kern="1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lang="zh-CN" altLang="en-US" sz="1700" b="1" i="1" kern="100" dirty="0">
                <a:solidFill>
                  <a:srgbClr val="7030A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反思：</a:t>
            </a:r>
            <a:r>
              <a:rPr lang="zh-CN" altLang="en-US" sz="1700" b="1" i="1" kern="100" dirty="0">
                <a:solidFill>
                  <a:srgbClr val="7030A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hlinkClick r:id="rId3"/>
              </a:rPr>
              <a:t>方林富案</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95288" y="2276475"/>
            <a:ext cx="8497888" cy="3527425"/>
          </a:xfrm>
        </p:spPr>
        <p:txBody>
          <a:bodyPr vert="horz" wrap="square" lIns="91440" tIns="45720" rIns="91440" bIns="45720" numCol="1" anchor="t" anchorCtr="0" compatLnSpc="1">
            <a:noAutofit/>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没有主观过错不处罚的规则</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根据新修</a:t>
            </a:r>
            <a:r>
              <a:rPr kumimoji="0" lang="en-US" altLang="zh-CN"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行政处罚法</a:t>
            </a:r>
            <a:r>
              <a:rPr kumimoji="0" lang="en-US" altLang="zh-CN"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第</a:t>
            </a:r>
            <a:r>
              <a:rPr kumimoji="0" lang="en-US" altLang="zh-CN"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33</a:t>
            </a:r>
            <a:r>
              <a:rPr kumimoji="0" lang="zh-CN" altLang="en-US"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条，</a:t>
            </a:r>
            <a:r>
              <a:rPr kumimoji="0" lang="zh-CN" altLang="en-US" sz="20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当事人有证据足以证明没有主观过错的，不予行政处罚。</a:t>
            </a:r>
            <a:endParaRPr kumimoji="0" lang="en-US" altLang="zh-CN" sz="20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食品安全法</a:t>
            </a:r>
            <a:r>
              <a:rPr kumimoji="0" lang="en-US" altLang="zh-CN"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》136</a:t>
            </a:r>
            <a:r>
              <a:rPr kumimoji="0" lang="zh-CN" altLang="en-US"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条，“食品经营者履行了本法规定的进货查验等义务，有充分证据证明其不知道所采购的食品不符合食品安全标准，并能如实说明来源的，可以免于处罚</a:t>
            </a:r>
            <a:r>
              <a:rPr kumimoji="0" lang="en-US" altLang="zh-CN" sz="20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0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4213" y="1844675"/>
            <a:ext cx="8208963" cy="4802188"/>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200"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rPr>
              <a:t>	</a:t>
            </a:r>
          </a:p>
          <a:p>
            <a:pPr marR="0" indent="266700" defTabSz="914400">
              <a:buClrTx/>
              <a:buSzTx/>
              <a:buFontTx/>
              <a:buNone/>
              <a:defRPr/>
            </a:pPr>
            <a:r>
              <a:rPr kumimoji="0" lang="zh-CN" altLang="en-US" sz="2200" kern="1200" cap="none" spc="0" normalizeH="0" baseline="0" noProof="0" dirty="0">
                <a:latin typeface="楷体" panose="02010609060101010101" pitchFamily="49" charset="-122"/>
                <a:ea typeface="楷体" panose="02010609060101010101" pitchFamily="49" charset="-122"/>
                <a:cs typeface="+mn-cs"/>
              </a:rPr>
              <a:t>主观过错是应受行政处罚行为的构成要件之一，其理由在于以下四个方面。</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en-US" sz="2200" kern="1200" cap="none" spc="0" normalizeH="0" baseline="0" noProof="0" dirty="0">
                <a:latin typeface="楷体" panose="02010609060101010101" pitchFamily="49" charset="-122"/>
                <a:ea typeface="楷体" panose="02010609060101010101" pitchFamily="49" charset="-122"/>
                <a:cs typeface="+mn-cs"/>
              </a:rPr>
              <a:t>第一， 任何公正合理的制裁都须以被制裁的行为具有可谴责性为基础。</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en-US" sz="2200" kern="1200" cap="none" spc="0" normalizeH="0" baseline="0" noProof="0" dirty="0">
                <a:latin typeface="楷体" panose="02010609060101010101" pitchFamily="49" charset="-122"/>
                <a:ea typeface="楷体" panose="02010609060101010101" pitchFamily="49" charset="-122"/>
                <a:cs typeface="+mn-cs"/>
              </a:rPr>
              <a:t>第二， 不以过错作为应受行政处罚行为的构成要件，势必导致结果责任，而结果责任不能实现行政处罚教育和预防违法行为发生的目的。</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en-US" sz="2200" kern="1200" cap="none" spc="0" normalizeH="0" baseline="0" noProof="0" dirty="0">
                <a:latin typeface="楷体" panose="02010609060101010101" pitchFamily="49" charset="-122"/>
                <a:ea typeface="楷体" panose="02010609060101010101" pitchFamily="49" charset="-122"/>
                <a:cs typeface="+mn-cs"/>
              </a:rPr>
              <a:t>第三， 行为人的主观因素并非一定包含在行为的违法性之中，因而，如果不想惩罚无辜者，就应当将过错作为构成要件之一。</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en-US" sz="2200" kern="1200" cap="none" spc="0" normalizeH="0" baseline="0" noProof="0" dirty="0">
                <a:latin typeface="楷体" panose="02010609060101010101" pitchFamily="49" charset="-122"/>
                <a:ea typeface="楷体" panose="02010609060101010101" pitchFamily="49" charset="-122"/>
                <a:cs typeface="+mn-cs"/>
              </a:rPr>
              <a:t>第四，法律法规中没有规定“故意”或“明知”，并不意味着不需要以主观过错为要件。</a:t>
            </a:r>
            <a:endParaRPr kumimoji="0" lang="en-US" altLang="zh-CN" sz="2200" kern="1200" cap="none" spc="0" normalizeH="0" baseline="0" noProof="0" dirty="0">
              <a:latin typeface="楷体" panose="02010609060101010101" pitchFamily="49" charset="-122"/>
              <a:ea typeface="楷体" panose="02010609060101010101" pitchFamily="49" charset="-122"/>
              <a:cs typeface="+mn-cs"/>
            </a:endParaRPr>
          </a:p>
          <a:p>
            <a:pPr marR="0" indent="266700" defTabSz="914400">
              <a:buClrTx/>
              <a:buSzTx/>
              <a:buFontTx/>
              <a:buNone/>
              <a:defRPr/>
            </a:pPr>
            <a:r>
              <a:rPr kumimoji="0" lang="zh-CN" altLang="en-US"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熊樟林：</a:t>
            </a:r>
            <a:r>
              <a:rPr kumimoji="0" lang="en-US" altLang="zh-CN"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行政处罚责任主义立场证立</a:t>
            </a:r>
            <a:r>
              <a:rPr kumimoji="0" lang="en-US" altLang="zh-CN"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en-US" altLang="zh-CN"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a:t>
            </a:r>
            <a:r>
              <a:rPr kumimoji="0" lang="zh-CN" altLang="en-US"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比较法研究</a:t>
            </a:r>
            <a:r>
              <a:rPr kumimoji="0" lang="en-US" altLang="zh-CN"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》2020</a:t>
            </a:r>
            <a:r>
              <a:rPr kumimoji="0" lang="zh-CN" altLang="en-US"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年第</a:t>
            </a:r>
            <a:r>
              <a:rPr kumimoji="0" lang="en-US" altLang="zh-CN"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3</a:t>
            </a:r>
            <a:r>
              <a:rPr kumimoji="0" lang="zh-CN" altLang="en-US"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rPr>
              <a:t>期。</a:t>
            </a:r>
            <a:endParaRPr kumimoji="0" lang="en-US" altLang="zh-CN" sz="2100" b="1" kern="100" cap="none" spc="0" normalizeH="0" baseline="0" noProof="0" dirty="0">
              <a:solidFill>
                <a:srgbClr val="000000"/>
              </a:solidFill>
              <a:latin typeface="楷体" panose="02010609060101010101" pitchFamily="49" charset="-122"/>
              <a:ea typeface="楷体" panose="02010609060101010101" pitchFamily="49" charset="-122"/>
              <a:cs typeface="Arial" panose="020B0604020202020204" pitchFamily="34" charset="0"/>
              <a:sym typeface="Wingdings" panose="05000000000000000000" pitchFamily="2" charset="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2475" y="2133600"/>
            <a:ext cx="7923213" cy="3784600"/>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lang="en-US" altLang="zh-CN" sz="2400" b="1"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3.</a:t>
            </a: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时效条件</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原</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行政处罚法</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存在的主要问题是对违法行为不加区分，无论违法行为的性质和危害性如何，都是二年时效，导致对某些严重的违法行为因为时效已过而不能处罚，不利于打击违法。</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新法第</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36</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条　违法行为在二年内未被发现的，不再给予行政处罚；</a:t>
            </a:r>
            <a:r>
              <a:rPr kumimoji="0" lang="zh-CN" altLang="en-US" sz="2400" kern="100" cap="none" spc="0" normalizeH="0" baseline="0" noProof="0" dirty="0">
                <a:solidFill>
                  <a:srgbClr val="FF0000"/>
                </a:solidFill>
                <a:latin typeface="Times New Roman" panose="02020603050405020304" pitchFamily="18" charset="0"/>
                <a:ea typeface="楷体" panose="02010609060101010101" pitchFamily="49" charset="-122"/>
                <a:cs typeface="Arial" panose="020B0604020202020204" pitchFamily="34" charset="0"/>
              </a:rPr>
              <a:t>涉及公民生命健康安全、金融安全且有危害后果的，上述期限延长至五年。</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法律另有规定的除外。</a:t>
            </a:r>
          </a:p>
          <a:p>
            <a:pPr marR="0" indent="266700" defTabSz="914400" eaLnBrk="1" fontAlgn="auto" hangingPunct="1">
              <a:spcBef>
                <a:spcPts val="0"/>
              </a:spcBef>
              <a:spcAft>
                <a:spcPts val="0"/>
              </a:spcAft>
              <a:buClrTx/>
              <a:buSzTx/>
              <a:buFontTx/>
              <a:buNone/>
              <a:defRPr/>
            </a:pP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7" name="内容占位符 2"/>
          <p:cNvSpPr>
            <a:spLocks noGrp="1"/>
          </p:cNvSpPr>
          <p:nvPr>
            <p:ph idx="1"/>
          </p:nvPr>
        </p:nvSpPr>
        <p:spPr>
          <a:xfrm>
            <a:off x="250825" y="2133600"/>
            <a:ext cx="7993063" cy="3673475"/>
          </a:xfrm>
        </p:spPr>
        <p:txBody>
          <a:bodyPr vert="horz" wrap="square" lIns="91440" tIns="45720" rIns="91440" bIns="45720" anchor="t" anchorCtr="0"/>
          <a:lstStyle/>
          <a:p>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a:t>
            </a:r>
            <a:r>
              <a:rPr lang="zh-CN" altLang="en-US"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行政处罚的主体是具有行政处罚权的</a:t>
            </a:r>
            <a:r>
              <a:rPr lang="zh-CN" altLang="zh-CN" sz="2200" b="1" dirty="0">
                <a:latin typeface="楷体" panose="02010609060101010101" pitchFamily="49" charset="-122"/>
                <a:ea typeface="楷体" panose="02010609060101010101" pitchFamily="49" charset="-122"/>
              </a:rPr>
              <a:t>行政机关</a:t>
            </a:r>
            <a:r>
              <a:rPr lang="zh-CN" altLang="zh-CN" sz="2200" dirty="0">
                <a:latin typeface="楷体" panose="02010609060101010101" pitchFamily="49" charset="-122"/>
                <a:ea typeface="楷体" panose="02010609060101010101" pitchFamily="49" charset="-122"/>
              </a:rPr>
              <a:t>。同时法律法规授权或者符合法定条件受委托的具有管理公共事务职能的组织可以在法定授权或委托范围内实施行政处罚。</a:t>
            </a:r>
            <a:endParaRPr lang="en-US" altLang="zh-CN" sz="2200" dirty="0">
              <a:latin typeface="楷体" panose="02010609060101010101" pitchFamily="49" charset="-122"/>
              <a:ea typeface="楷体" panose="02010609060101010101" pitchFamily="49" charset="-122"/>
            </a:endParaRPr>
          </a:p>
          <a:p>
            <a:r>
              <a:rPr lang="zh-CN" altLang="en-US" sz="2000" dirty="0">
                <a:solidFill>
                  <a:schemeClr val="tx1"/>
                </a:solidFill>
                <a:latin typeface="华文楷体" panose="02010600040101010101" pitchFamily="2" charset="-122"/>
                <a:ea typeface="华文楷体" panose="02010600040101010101" pitchFamily="2" charset="-122"/>
                <a:hlinkClick r:id="rId2" action="ppaction://hlinkpres?slideindex=1&amp;slidetitle="/>
              </a:rPr>
              <a:t>何海波诉北京万春园有限公司要求返还</a:t>
            </a:r>
            <a:r>
              <a:rPr lang="en-US" altLang="zh-CN" sz="2000" dirty="0">
                <a:solidFill>
                  <a:schemeClr val="tx1"/>
                </a:solidFill>
                <a:latin typeface="华文楷体" panose="02010600040101010101" pitchFamily="2" charset="-122"/>
                <a:ea typeface="华文楷体" panose="02010600040101010101" pitchFamily="2" charset="-122"/>
                <a:hlinkClick r:id="rId2" action="ppaction://hlinkpres?slideindex=1&amp;slidetitle="/>
              </a:rPr>
              <a:t>10</a:t>
            </a:r>
            <a:r>
              <a:rPr lang="zh-CN" altLang="en-US" sz="2000" dirty="0">
                <a:solidFill>
                  <a:schemeClr val="tx1"/>
                </a:solidFill>
                <a:latin typeface="华文楷体" panose="02010600040101010101" pitchFamily="2" charset="-122"/>
                <a:ea typeface="华文楷体" panose="02010600040101010101" pitchFamily="2" charset="-122"/>
                <a:hlinkClick r:id="rId2" action="ppaction://hlinkpres?slideindex=1&amp;slidetitle="/>
              </a:rPr>
              <a:t>元钱</a:t>
            </a:r>
            <a:r>
              <a:rPr lang="en-US" altLang="zh-CN" sz="2000" dirty="0">
                <a:solidFill>
                  <a:schemeClr val="tx1"/>
                </a:solidFill>
                <a:latin typeface="华文楷体" panose="02010600040101010101" pitchFamily="2" charset="-122"/>
                <a:ea typeface="华文楷体" panose="02010600040101010101" pitchFamily="2" charset="-122"/>
                <a:hlinkClick r:id="rId2" action="ppaction://hlinkpres?slideindex=1&amp;slidetitle="/>
              </a:rPr>
              <a:t>“</a:t>
            </a:r>
            <a:r>
              <a:rPr lang="zh-CN" altLang="en-US" sz="2000" dirty="0">
                <a:solidFill>
                  <a:schemeClr val="tx1"/>
                </a:solidFill>
                <a:latin typeface="华文楷体" panose="02010600040101010101" pitchFamily="2" charset="-122"/>
                <a:ea typeface="华文楷体" panose="02010600040101010101" pitchFamily="2" charset="-122"/>
                <a:hlinkClick r:id="rId2" action="ppaction://hlinkpres?slideindex=1&amp;slidetitle="/>
              </a:rPr>
              <a:t>罚款</a:t>
            </a:r>
            <a:r>
              <a:rPr lang="en-US" altLang="zh-CN" sz="2000" dirty="0">
                <a:solidFill>
                  <a:schemeClr val="tx1"/>
                </a:solidFill>
                <a:latin typeface="华文楷体" panose="02010600040101010101" pitchFamily="2" charset="-122"/>
                <a:ea typeface="华文楷体" panose="02010600040101010101" pitchFamily="2" charset="-122"/>
                <a:hlinkClick r:id="rId2" action="ppaction://hlinkpres?slideindex=1&amp;slidetitle="/>
              </a:rPr>
              <a:t>”</a:t>
            </a:r>
            <a:r>
              <a:rPr lang="zh-CN" altLang="en-US" sz="2000" dirty="0">
                <a:solidFill>
                  <a:schemeClr val="tx1"/>
                </a:soli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hlinkClick r:id="rId3" action="ppaction://hlinkfile"/>
              </a:rPr>
              <a:t>陈越峰诉上海市公安局徐汇分局交通警察支队案</a:t>
            </a:r>
            <a:r>
              <a:rPr lang="zh-CN" altLang="en-US" sz="2000" dirty="0">
                <a:solidFill>
                  <a:srgbClr val="FF0000"/>
                </a:solidFill>
                <a:latin typeface="华文楷体" panose="02010600040101010101" pitchFamily="2" charset="-122"/>
                <a:ea typeface="华文楷体" panose="02010600040101010101" pitchFamily="2" charset="-122"/>
              </a:rPr>
              <a:t>。</a:t>
            </a:r>
            <a:endParaRPr lang="en-US" altLang="zh-CN" sz="2000" dirty="0">
              <a:solidFill>
                <a:srgbClr val="FF0000"/>
              </a:solidFill>
              <a:latin typeface="华文楷体" panose="02010600040101010101" pitchFamily="2" charset="-122"/>
              <a:ea typeface="华文楷体" panose="02010600040101010101" pitchFamily="2" charset="-122"/>
            </a:endParaRP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）行政</a:t>
            </a:r>
            <a:r>
              <a:rPr lang="zh-CN" altLang="zh-CN" sz="2000" dirty="0">
                <a:latin typeface="楷体" panose="02010609060101010101" pitchFamily="49" charset="-122"/>
                <a:ea typeface="楷体" panose="02010609060101010101" pitchFamily="49" charset="-122"/>
              </a:rPr>
              <a:t>处罚是对</a:t>
            </a:r>
            <a:r>
              <a:rPr lang="zh-CN" altLang="zh-CN" sz="2000" b="1" dirty="0">
                <a:latin typeface="楷体" panose="02010609060101010101" pitchFamily="49" charset="-122"/>
                <a:ea typeface="楷体" panose="02010609060101010101" pitchFamily="49" charset="-122"/>
              </a:rPr>
              <a:t>公民、法人或者其他组织</a:t>
            </a:r>
            <a:r>
              <a:rPr lang="zh-CN" altLang="zh-CN" sz="2000" dirty="0">
                <a:latin typeface="楷体" panose="02010609060101010101" pitchFamily="49" charset="-122"/>
                <a:ea typeface="楷体" panose="02010609060101010101" pitchFamily="49" charset="-122"/>
              </a:rPr>
              <a:t>的行政制裁。行政处罚的对象不能是执行公务而违反行政法规范的国家公职人员，国家公职人员在执行公务违反行政法规范时，应受行政处分而非行政处罚。</a:t>
            </a:r>
          </a:p>
          <a:p>
            <a:endParaRPr lang="zh-CN" altLang="en-US" sz="2000" dirty="0">
              <a:solidFill>
                <a:srgbClr val="FF0000"/>
              </a:solidFill>
              <a:latin typeface="华文楷体" panose="02010600040101010101" pitchFamily="2" charset="-122"/>
              <a:ea typeface="华文楷体" panose="02010600040101010101" pitchFamily="2" charset="-122"/>
            </a:endParaRPr>
          </a:p>
          <a:p>
            <a:endParaRPr lang="zh-CN" altLang="zh-CN" sz="2200" dirty="0">
              <a:solidFill>
                <a:schemeClr val="tx1"/>
              </a:solidFill>
              <a:latin typeface="楷体" panose="02010609060101010101" pitchFamily="49" charset="-122"/>
              <a:ea typeface="楷体" panose="02010609060101010101" pitchFamily="49" charset="-122"/>
            </a:endParaRPr>
          </a:p>
        </p:txBody>
      </p:sp>
      <p:sp>
        <p:nvSpPr>
          <p:cNvPr id="2662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
        <p:nvSpPr>
          <p:cNvPr id="26629"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sz="3600" b="1" kern="1200" dirty="0">
                <a:latin typeface="楷体" panose="02010609060101010101" pitchFamily="49" charset="-122"/>
                <a:ea typeface="楷体" panose="02010609060101010101" pitchFamily="49" charset="-122"/>
                <a:cs typeface="+mj-cs"/>
              </a:rPr>
              <a:t>五、行政处罚决定程序</a:t>
            </a:r>
          </a:p>
        </p:txBody>
      </p:sp>
      <p:sp>
        <p:nvSpPr>
          <p:cNvPr id="87043" name="内容占位符 2"/>
          <p:cNvSpPr>
            <a:spLocks noGrp="1"/>
          </p:cNvSpPr>
          <p:nvPr>
            <p:ph idx="1"/>
          </p:nvPr>
        </p:nvSpPr>
        <p:spPr>
          <a:xfrm>
            <a:off x="0" y="2133600"/>
            <a:ext cx="8893175" cy="3886200"/>
          </a:xfrm>
        </p:spPr>
        <p:txBody>
          <a:bodyPr vert="horz" wrap="square" lIns="91440" tIns="45720" rIns="91440" bIns="45720" anchor="t" anchorCtr="0"/>
          <a:lstStyle/>
          <a:p>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（一）一般规定</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（二）普通程序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（三）简易程序</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（四）听证程序</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8704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8704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179388" y="1989138"/>
            <a:ext cx="8893175" cy="3886200"/>
          </a:xfrm>
        </p:spPr>
        <p:txBody>
          <a:bodyPr vert="horz" wrap="square" lIns="91440" tIns="45720" rIns="91440" bIns="45720" anchor="t" anchorCtr="0"/>
          <a:lstStyle/>
          <a:p>
            <a:endParaRPr lang="en-US" altLang="zh-CN" sz="2400"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（一）一般规定</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Times New Roman" panose="02020603050405020304" pitchFamily="18" charset="0"/>
                <a:ea typeface="楷体" panose="02010609060101010101" pitchFamily="49" charset="-122"/>
              </a:rPr>
              <a:t>新法第五章“行政处罚的决定”章节内容发生较大调整，与</a:t>
            </a:r>
            <a:r>
              <a:rPr lang="en-US" altLang="zh-CN" sz="2400" dirty="0">
                <a:solidFill>
                  <a:srgbClr val="000000"/>
                </a:solidFill>
                <a:latin typeface="Times New Roman" panose="02020603050405020304" pitchFamily="18" charset="0"/>
                <a:ea typeface="楷体" panose="02010609060101010101" pitchFamily="49" charset="-122"/>
              </a:rPr>
              <a:t>《</a:t>
            </a:r>
            <a:r>
              <a:rPr lang="zh-CN" altLang="en-US" sz="2400" dirty="0">
                <a:solidFill>
                  <a:srgbClr val="000000"/>
                </a:solidFill>
                <a:latin typeface="Times New Roman" panose="02020603050405020304" pitchFamily="18" charset="0"/>
                <a:ea typeface="楷体" panose="02010609060101010101" pitchFamily="49" charset="-122"/>
              </a:rPr>
              <a:t>行政诉讼法</a:t>
            </a:r>
            <a:r>
              <a:rPr lang="en-US" altLang="zh-CN" sz="2400" dirty="0">
                <a:solidFill>
                  <a:srgbClr val="000000"/>
                </a:solidFill>
                <a:latin typeface="Times New Roman" panose="02020603050405020304" pitchFamily="18" charset="0"/>
                <a:ea typeface="楷体" panose="02010609060101010101" pitchFamily="49" charset="-122"/>
              </a:rPr>
              <a:t>》</a:t>
            </a:r>
            <a:r>
              <a:rPr lang="zh-CN" altLang="en-US" sz="2400" dirty="0">
                <a:solidFill>
                  <a:srgbClr val="000000"/>
                </a:solidFill>
                <a:latin typeface="Times New Roman" panose="02020603050405020304" pitchFamily="18" charset="0"/>
                <a:ea typeface="楷体" panose="02010609060101010101" pitchFamily="49" charset="-122"/>
              </a:rPr>
              <a:t>第七章的安排类似，新增“一般规定”作为第一节，“一般程序”改称为“普通程序”。</a:t>
            </a:r>
            <a:endParaRPr lang="zh-CN" altLang="zh-CN" sz="2400" dirty="0">
              <a:latin typeface="Times New Roman" panose="02020603050405020304" pitchFamily="18" charset="0"/>
              <a:ea typeface="楷体" panose="02010609060101010101" pitchFamily="49" charset="-122"/>
            </a:endParaRPr>
          </a:p>
          <a:p>
            <a:pPr eaLnBrk="1" hangingPunct="1">
              <a:spcBef>
                <a:spcPct val="0"/>
              </a:spcBef>
              <a:buClrTx/>
              <a:buSzTx/>
              <a:buNone/>
            </a:pPr>
            <a:endParaRPr lang="en-US" altLang="zh-CN" sz="2400" dirty="0">
              <a:solidFill>
                <a:srgbClr val="000000"/>
              </a:solidFill>
              <a:latin typeface="Times New Roman" panose="02020603050405020304" pitchFamily="18" charset="0"/>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88067"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88068"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31</a:t>
            </a:fld>
            <a:endParaRPr lang="en-US" altLang="zh-CN" sz="2800" dirty="0">
              <a:solidFill>
                <a:schemeClr val="bg1"/>
              </a:solidFill>
              <a:latin typeface="Century Gothic" panose="020B0502020202020204" pitchFamily="34" charset="0"/>
            </a:endParaRPr>
          </a:p>
        </p:txBody>
      </p:sp>
      <p:sp>
        <p:nvSpPr>
          <p:cNvPr id="88069"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pic>
        <p:nvPicPr>
          <p:cNvPr id="88070" name="图片 6"/>
          <p:cNvPicPr>
            <a:picLocks noChangeAspect="1"/>
          </p:cNvPicPr>
          <p:nvPr/>
        </p:nvPicPr>
        <p:blipFill>
          <a:blip r:embed="rId2"/>
          <a:stretch>
            <a:fillRect/>
          </a:stretch>
        </p:blipFill>
        <p:spPr>
          <a:xfrm>
            <a:off x="611188" y="4365625"/>
            <a:ext cx="6662737" cy="239712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1.</a:t>
            </a: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三项制度</a:t>
            </a:r>
            <a:endPar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为贯彻落实</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国务院办公厅关于全面推行行政执法公示制度执法全过程记录制度重大执法决定法制审核制度的指导意见</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（国办发</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〔2018〕118</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号），新法将行政执法</a:t>
            </a:r>
            <a:r>
              <a:rPr kumimoji="0" lang="zh-CN" altLang="en-US" sz="2400" b="1"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Arial" panose="020B0604020202020204" pitchFamily="34" charset="0"/>
              </a:rPr>
              <a:t>“三项制度”</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纳入到行政处罚法中。</a:t>
            </a:r>
            <a:endPar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8909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8909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684213" y="2276475"/>
            <a:ext cx="7775575" cy="3671888"/>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第一，</a:t>
            </a:r>
            <a:r>
              <a:rPr kumimoji="0" lang="zh-CN" altLang="zh-CN" sz="22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行政执法公示制度</a:t>
            </a:r>
            <a:endParaRPr kumimoji="0" lang="en-US" altLang="zh-CN" sz="22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39</a:t>
            </a:r>
            <a:r>
              <a:rPr kumimoji="0" lang="zh-CN" altLang="zh-CN" sz="22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a:t>
            </a:r>
            <a:r>
              <a:rPr kumimoji="0" lang="zh-CN" altLang="en-US" sz="22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行政处罚的实施机关、立案依据、实施程序和救济渠道等信息应当公示</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国务院办公厅关于印发推行行政执法公示制度执法全过程记录制度重大执法决定法制审核制度试点工作方案的通知</a:t>
            </a:r>
            <a:r>
              <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就明确提出事前公开的要求，</a:t>
            </a:r>
            <a:endParaRPr kumimoji="0" lang="en-US" altLang="zh-CN"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提出“要结合政府信息公开、权力和责任清单公布、‘双随机、一公开’监管等工作，在门户网站和办事大厅、服务窗口等场所，公开行政执法主体、人员、职责、权限、随机抽查事项清单、依据、程序、监督方式和救济渠道等信息，并健全公开工作机制，实行动态调整。要编制并公开执法流程、服务指南，方便群众办事”。</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2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9011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011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48</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条</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 </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具有一定社会影响的行政处罚决定应当依法</a:t>
            </a:r>
            <a:r>
              <a:rPr kumimoji="0" lang="zh-CN"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Arial" panose="020B0604020202020204" pitchFamily="34" charset="0"/>
              </a:rPr>
              <a:t>公开</a:t>
            </a:r>
            <a:r>
              <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公开的行政处罚决定被依法变更、撤销、确认违法或者确认无效的，行政机关应当在三日内撤回行政处罚决定信息并公开说明理由。</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	</a:t>
            </a:r>
          </a:p>
        </p:txBody>
      </p:sp>
      <p:sp>
        <p:nvSpPr>
          <p:cNvPr id="9114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114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mn-lt"/>
                <a:ea typeface="+mn-ea"/>
                <a:cs typeface="+mn-cs"/>
              </a:rPr>
              <a:t>第二，</a:t>
            </a: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执法全过程记录制度</a:t>
            </a:r>
            <a:endPar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47</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条规定，行政机关应当依法以文字、音像等形式，对行政处罚的启动、调查取证、审核、决定、送达、执行等进行全过程记录，归档保存。</a:t>
            </a:r>
            <a:endPar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9216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216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349500"/>
            <a:ext cx="8424863" cy="3741738"/>
          </a:xfrm>
        </p:spPr>
        <p:txBody>
          <a:bodyPr vert="horz" wrap="square" lIns="91440" tIns="45720" rIns="91440" bIns="45720" numCol="1" anchor="t" anchorCtr="0" compatLnSpc="1"/>
          <a:lstStyle/>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第三，</a:t>
            </a:r>
            <a:r>
              <a:rPr kumimoji="0" lang="zh-CN" altLang="zh-CN" sz="2400" b="1"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重大执法决定法制审核制度</a:t>
            </a:r>
            <a:endParaRPr kumimoji="0" lang="en-US" altLang="zh-CN" sz="2400" b="1"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第</a:t>
            </a:r>
            <a:r>
              <a:rPr kumimoji="0" lang="en-US"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58</a:t>
            </a:r>
            <a:r>
              <a:rPr kumimoji="0" lang="zh-CN"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条规定，有下列情形之一，在行政机关负责人作出行政处罚的决定之前，应当由从事行政处罚决定法制审核的人员进行法制审核；未经法制审核或者审核未通过的，不得作出决定：　　</a:t>
            </a: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（一）涉及重大公共利益的；　　</a:t>
            </a: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（二）直接关系当事人或者第三人重大权益，经过听证程序的；　</a:t>
            </a: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（三）案件情况疑难复杂、涉及多个法律关系的；　　</a:t>
            </a: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100" b="0" i="0" u="none" strike="noStrike" kern="1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（四）法律、法规规定应当进行法制审核的其他情形。　　</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100" b="0" i="0" u="none" strike="noStrike" kern="12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	</a:t>
            </a:r>
            <a:r>
              <a:rPr kumimoji="0" lang="zh-CN" altLang="zh-CN" sz="2100" b="0" i="0" u="none" strike="noStrike" kern="1200" cap="none" spc="0" normalizeH="0" baseline="0" noProof="0" dirty="0">
                <a:ln>
                  <a:noFill/>
                </a:ln>
                <a:solidFill>
                  <a:srgbClr val="404040"/>
                </a:solidFill>
                <a:effectLst/>
                <a:uLnTx/>
                <a:uFillTx/>
                <a:latin typeface="Times New Roman" panose="02020603050405020304" pitchFamily="18" charset="0"/>
                <a:ea typeface="楷体" panose="02010609060101010101" pitchFamily="49" charset="-122"/>
                <a:cs typeface="Arial" panose="020B0604020202020204" pitchFamily="34" charset="0"/>
              </a:rPr>
              <a:t>行政机关中初次从事行政处罚决定法制审核的人员，应当通过国家统一法律职业资格考试取得法律职业资格。</a:t>
            </a:r>
            <a:endParaRPr kumimoji="0" lang="en-US" altLang="zh-CN" sz="21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p:txBody>
      </p:sp>
      <p:sp>
        <p:nvSpPr>
          <p:cNvPr id="9318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318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4211" name="内容占位符 2"/>
          <p:cNvSpPr>
            <a:spLocks noGrp="1"/>
          </p:cNvSpPr>
          <p:nvPr>
            <p:ph idx="1"/>
          </p:nvPr>
        </p:nvSpPr>
        <p:spPr>
          <a:xfrm>
            <a:off x="0" y="2489200"/>
            <a:ext cx="8532813" cy="35306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2. </a:t>
            </a:r>
            <a:r>
              <a:rPr lang="zh-CN" altLang="en-US" sz="2400" b="1" dirty="0">
                <a:latin typeface="楷体" panose="02010609060101010101" pitchFamily="49" charset="-122"/>
                <a:ea typeface="楷体" panose="02010609060101010101" pitchFamily="49" charset="-122"/>
              </a:rPr>
              <a:t>规范自动化行政行为、非现场执法</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200" dirty="0">
                <a:solidFill>
                  <a:srgbClr val="000000"/>
                </a:solidFill>
                <a:latin typeface="楷体" panose="02010609060101010101" pitchFamily="49" charset="-122"/>
                <a:ea typeface="楷体" panose="02010609060101010101" pitchFamily="49" charset="-122"/>
              </a:rPr>
              <a:t>第</a:t>
            </a:r>
            <a:r>
              <a:rPr lang="en-US" altLang="zh-CN" sz="2200" dirty="0">
                <a:solidFill>
                  <a:srgbClr val="000000"/>
                </a:solidFill>
                <a:latin typeface="楷体" panose="02010609060101010101" pitchFamily="49" charset="-122"/>
                <a:ea typeface="楷体" panose="02010609060101010101" pitchFamily="49" charset="-122"/>
              </a:rPr>
              <a:t>41</a:t>
            </a:r>
            <a:r>
              <a:rPr lang="zh-CN" altLang="en-US" sz="2200" dirty="0">
                <a:solidFill>
                  <a:srgbClr val="000000"/>
                </a:solidFill>
                <a:latin typeface="楷体" panose="02010609060101010101" pitchFamily="49" charset="-122"/>
                <a:ea typeface="楷体" panose="02010609060101010101" pitchFamily="49" charset="-122"/>
              </a:rPr>
              <a:t>条　行政机关依照法律、行政法规规定利用电子技术监控设备收集、固定违法事实的，应当经过法制和技术审核，确保电子技术监控设备符合标准、设置合理、标志明显，设置地点应当向社会公布。　　</a:t>
            </a:r>
            <a:endParaRPr lang="en-US" altLang="zh-CN" sz="2200" dirty="0">
              <a:solidFill>
                <a:srgbClr val="000000"/>
              </a:solidFill>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200" b="1" dirty="0">
                <a:solidFill>
                  <a:srgbClr val="FF0000"/>
                </a:solidFill>
                <a:latin typeface="楷体" panose="02010609060101010101" pitchFamily="49" charset="-122"/>
                <a:ea typeface="楷体" panose="02010609060101010101" pitchFamily="49" charset="-122"/>
              </a:rPr>
              <a:t>电子技术监控设备记录违法事实应当真实、清晰、完整、准确</a:t>
            </a:r>
            <a:r>
              <a:rPr lang="zh-CN" altLang="en-US" sz="2200" dirty="0">
                <a:solidFill>
                  <a:srgbClr val="000000"/>
                </a:solidFill>
                <a:latin typeface="楷体" panose="02010609060101010101" pitchFamily="49" charset="-122"/>
                <a:ea typeface="楷体" panose="02010609060101010101" pitchFamily="49" charset="-122"/>
              </a:rPr>
              <a:t>。行政机关应当审核记录内容是否符合要求；未经审核或者经审核不符合要求的，不得作为行政处罚的证据。　　</a:t>
            </a:r>
            <a:endParaRPr lang="en-US" altLang="zh-CN" sz="2200" dirty="0">
              <a:solidFill>
                <a:srgbClr val="000000"/>
              </a:solidFill>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200" dirty="0">
                <a:solidFill>
                  <a:srgbClr val="000000"/>
                </a:solidFill>
                <a:latin typeface="楷体" panose="02010609060101010101" pitchFamily="49" charset="-122"/>
                <a:ea typeface="楷体" panose="02010609060101010101" pitchFamily="49" charset="-122"/>
              </a:rPr>
              <a:t>行政机关应当及时告知当事人违法事实，并采取信息化手段或者其他措施，</a:t>
            </a:r>
            <a:r>
              <a:rPr lang="zh-CN" altLang="en-US" sz="2200" dirty="0">
                <a:solidFill>
                  <a:srgbClr val="FF0000"/>
                </a:solidFill>
                <a:latin typeface="楷体" panose="02010609060101010101" pitchFamily="49" charset="-122"/>
                <a:ea typeface="楷体" panose="02010609060101010101" pitchFamily="49" charset="-122"/>
              </a:rPr>
              <a:t>为当事人查询、陈述和申辩提供便利。不得限制或者变相限制当事人享有的陈述权、申辩权。</a:t>
            </a:r>
            <a:endParaRPr lang="en-US" altLang="zh-CN" sz="2200" dirty="0">
              <a:solidFill>
                <a:srgbClr val="FF0000"/>
              </a:solidFill>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9421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421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5235" name="内容占位符 2"/>
          <p:cNvSpPr>
            <a:spLocks noGrp="1"/>
          </p:cNvSpPr>
          <p:nvPr>
            <p:ph idx="1"/>
          </p:nvPr>
        </p:nvSpPr>
        <p:spPr>
          <a:xfrm>
            <a:off x="611188" y="2349500"/>
            <a:ext cx="7524750" cy="3670300"/>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真实、清晰、完整、准确的理解：</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真实，即电子技术监控设备记录的事实是真实发生的，不是经过技术处理的。</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清晰，如果监控记录非常模糊，无法识别违法信息，其自然也不能佐证违法事实的发生，这样的监控记录自然也不能作为证据使用。</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完整，要求监控记录不能有中断，是连续的。</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准确，即要求监控记录能够恰当反映当事人的违法事实。</a:t>
            </a:r>
          </a:p>
          <a:p>
            <a:endParaRPr lang="zh-CN" altLang="en-US" sz="2400" dirty="0">
              <a:latin typeface="楷体" panose="02010609060101010101" pitchFamily="49" charset="-122"/>
              <a:ea typeface="楷体" panose="02010609060101010101" pitchFamily="49" charset="-122"/>
            </a:endParaRPr>
          </a:p>
        </p:txBody>
      </p:sp>
      <p:sp>
        <p:nvSpPr>
          <p:cNvPr id="9523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523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89200"/>
            <a:ext cx="6732588" cy="3530600"/>
          </a:xfrm>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3.</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行政执法工作人员的要求</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新增第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42</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　</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行政处罚应当由具有行政执法资格的执法人员实施。执法人员不得少于两人，法律另有规定的除外。　　</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执法人员应当文明执法，尊重和保护当事人合法权益。</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行政处罚法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制定之初，仅在第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37</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款普通程序中进行了规定：“行政机关在调查或者进行检查时，执法人员不得少于两人”，简易程序并不适用该条款。</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9626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626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1" name="内容占位符 2"/>
          <p:cNvSpPr>
            <a:spLocks noGrp="1"/>
          </p:cNvSpPr>
          <p:nvPr>
            <p:ph idx="1"/>
          </p:nvPr>
        </p:nvSpPr>
        <p:spPr>
          <a:xfrm>
            <a:off x="863600" y="2489200"/>
            <a:ext cx="7740650" cy="3460750"/>
          </a:xfrm>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行政处罚的前提在于相对人实施了</a:t>
            </a:r>
            <a:r>
              <a:rPr lang="zh-CN" altLang="zh-CN" sz="2000" b="1" dirty="0">
                <a:latin typeface="楷体" panose="02010609060101010101" pitchFamily="49" charset="-122"/>
                <a:ea typeface="楷体" panose="02010609060101010101" pitchFamily="49" charset="-122"/>
              </a:rPr>
              <a:t>违反</a:t>
            </a:r>
            <a:r>
              <a:rPr lang="zh-CN" altLang="en-US" sz="2000" b="1" dirty="0">
                <a:latin typeface="楷体" panose="02010609060101010101" pitchFamily="49" charset="-122"/>
                <a:ea typeface="楷体" panose="02010609060101010101" pitchFamily="49" charset="-122"/>
              </a:rPr>
              <a:t>行政管理秩序</a:t>
            </a:r>
            <a:r>
              <a:rPr lang="zh-CN" altLang="zh-CN" sz="2000" b="1" dirty="0">
                <a:latin typeface="楷体" panose="02010609060101010101" pitchFamily="49" charset="-122"/>
                <a:ea typeface="楷体" panose="02010609060101010101" pitchFamily="49" charset="-122"/>
              </a:rPr>
              <a:t>的行为</a:t>
            </a:r>
            <a:r>
              <a:rPr lang="zh-CN" altLang="zh-CN" sz="2000" dirty="0">
                <a:latin typeface="楷体" panose="02010609060101010101" pitchFamily="49" charset="-122"/>
                <a:ea typeface="楷体" panose="02010609060101010101" pitchFamily="49" charset="-122"/>
              </a:rPr>
              <a:t>。行政处罚的前提要件就在于公民违反了行政上的义务，否则，就不能实施行政处罚。</a:t>
            </a:r>
          </a:p>
          <a:p>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行政处罚的性质是以惩戒违法为目的的具有</a:t>
            </a:r>
            <a:r>
              <a:rPr lang="zh-CN" altLang="zh-CN" sz="2000" b="1" dirty="0">
                <a:latin typeface="楷体" panose="02010609060101010101" pitchFamily="49" charset="-122"/>
                <a:ea typeface="楷体" panose="02010609060101010101" pitchFamily="49" charset="-122"/>
              </a:rPr>
              <a:t>制裁性的行政行为</a:t>
            </a:r>
            <a:r>
              <a:rPr lang="zh-CN" altLang="zh-CN" sz="2000" dirty="0">
                <a:latin typeface="楷体" panose="02010609060101010101" pitchFamily="49" charset="-122"/>
                <a:ea typeface="楷体" panose="02010609060101010101" pitchFamily="49" charset="-122"/>
              </a:rPr>
              <a:t>。这种制裁性体现在对违法的相对人权益的限制、剥夺，或者对其科以新的义务。</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参见王贵松：</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hlinkClick r:id="rId2" action="ppaction://hlinkfile"/>
              </a:rPr>
              <a:t>论行政处罚的制裁性</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法商研究</a:t>
            </a:r>
            <a:r>
              <a:rPr lang="en-US" altLang="zh-CN" sz="2000" dirty="0">
                <a:latin typeface="楷体" panose="02010609060101010101" pitchFamily="49" charset="-122"/>
                <a:ea typeface="楷体" panose="02010609060101010101" pitchFamily="49" charset="-122"/>
              </a:rPr>
              <a:t>》2020</a:t>
            </a:r>
            <a:r>
              <a:rPr lang="zh-CN" altLang="en-US" sz="2000" dirty="0">
                <a:latin typeface="楷体" panose="02010609060101010101" pitchFamily="49" charset="-122"/>
                <a:ea typeface="楷体" panose="02010609060101010101" pitchFamily="49" charset="-122"/>
              </a:rPr>
              <a:t>年第</a:t>
            </a:r>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期</a:t>
            </a:r>
            <a:endParaRPr lang="zh-CN" altLang="zh-CN" sz="2000"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
        <p:nvSpPr>
          <p:cNvPr id="2765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
        <p:nvSpPr>
          <p:cNvPr id="2765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97283" name="内容占位符 2"/>
          <p:cNvSpPr>
            <a:spLocks noGrp="1"/>
          </p:cNvSpPr>
          <p:nvPr>
            <p:ph idx="1"/>
          </p:nvPr>
        </p:nvSpPr>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4. </a:t>
            </a:r>
            <a:r>
              <a:rPr lang="zh-CN" altLang="en-US" sz="2400" b="1" dirty="0">
                <a:latin typeface="楷体" panose="02010609060101010101" pitchFamily="49" charset="-122"/>
                <a:ea typeface="楷体" panose="02010609060101010101" pitchFamily="49" charset="-122"/>
              </a:rPr>
              <a:t>正当程序规则</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第一，行政处罚回避制度</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旧法仅在原第</a:t>
            </a:r>
            <a:r>
              <a:rPr lang="en-US" altLang="zh-CN" sz="2400" dirty="0">
                <a:solidFill>
                  <a:srgbClr val="000000"/>
                </a:solidFill>
                <a:latin typeface="楷体" panose="02010609060101010101" pitchFamily="49" charset="-122"/>
                <a:ea typeface="楷体" panose="02010609060101010101" pitchFamily="49" charset="-122"/>
              </a:rPr>
              <a:t>37</a:t>
            </a:r>
            <a:r>
              <a:rPr lang="zh-CN" altLang="en-US" sz="2400" dirty="0">
                <a:solidFill>
                  <a:srgbClr val="000000"/>
                </a:solidFill>
                <a:latin typeface="楷体" panose="02010609060101010101" pitchFamily="49" charset="-122"/>
                <a:ea typeface="楷体" panose="02010609060101010101" pitchFamily="49" charset="-122"/>
              </a:rPr>
              <a:t>条第</a:t>
            </a:r>
            <a:r>
              <a:rPr lang="en-US" altLang="zh-CN" sz="2400" dirty="0">
                <a:solidFill>
                  <a:srgbClr val="000000"/>
                </a:solidFill>
                <a:latin typeface="楷体" panose="02010609060101010101" pitchFamily="49" charset="-122"/>
                <a:ea typeface="楷体" panose="02010609060101010101" pitchFamily="49" charset="-122"/>
              </a:rPr>
              <a:t>3</a:t>
            </a:r>
            <a:r>
              <a:rPr lang="zh-CN" altLang="en-US" sz="2400" dirty="0">
                <a:solidFill>
                  <a:srgbClr val="000000"/>
                </a:solidFill>
                <a:latin typeface="楷体" panose="02010609060101010101" pitchFamily="49" charset="-122"/>
                <a:ea typeface="楷体" panose="02010609060101010101" pitchFamily="49" charset="-122"/>
              </a:rPr>
              <a:t>款对回避制度作出简单规定，即执法人员与当事人有直接利害关系的，应当回避。</a:t>
            </a:r>
            <a:endParaRPr lang="en-US" altLang="zh-CN" sz="2400" dirty="0">
              <a:solidFill>
                <a:srgbClr val="000000"/>
              </a:solidFill>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新法将之扩充为一条三款，在第</a:t>
            </a:r>
            <a:r>
              <a:rPr lang="en-US" altLang="zh-CN" sz="2400" dirty="0">
                <a:solidFill>
                  <a:srgbClr val="000000"/>
                </a:solidFill>
                <a:latin typeface="楷体" panose="02010609060101010101" pitchFamily="49" charset="-122"/>
                <a:ea typeface="楷体" panose="02010609060101010101" pitchFamily="49" charset="-122"/>
              </a:rPr>
              <a:t>43</a:t>
            </a:r>
            <a:r>
              <a:rPr lang="zh-CN" altLang="en-US" sz="2400" dirty="0">
                <a:solidFill>
                  <a:srgbClr val="000000"/>
                </a:solidFill>
                <a:latin typeface="楷体" panose="02010609060101010101" pitchFamily="49" charset="-122"/>
                <a:ea typeface="楷体" panose="02010609060101010101" pitchFamily="49" charset="-122"/>
              </a:rPr>
              <a:t>条规定</a:t>
            </a:r>
            <a:endParaRPr lang="en-US" altLang="zh-CN" sz="2400" dirty="0">
              <a:solidFill>
                <a:srgbClr val="000000"/>
              </a:solidFill>
              <a:latin typeface="楷体" panose="02010609060101010101" pitchFamily="49" charset="-122"/>
              <a:ea typeface="楷体" panose="02010609060101010101" pitchFamily="49" charset="-122"/>
            </a:endParaRPr>
          </a:p>
          <a:p>
            <a:pPr>
              <a:buNone/>
            </a:pPr>
            <a:endParaRPr lang="zh-CN" altLang="en-US" sz="2400" dirty="0">
              <a:latin typeface="楷体" panose="02010609060101010101" pitchFamily="49" charset="-122"/>
              <a:ea typeface="楷体" panose="02010609060101010101" pitchFamily="49" charset="-122"/>
            </a:endParaRPr>
          </a:p>
        </p:txBody>
      </p:sp>
      <p:sp>
        <p:nvSpPr>
          <p:cNvPr id="9728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728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回避条件： 执法人员与案件有直接利害关系或者有其他关系可能影响公正执法的，应当回避。</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扩大了行政处罚回避的范围，即从“与当事人有直接利害关系”更改为“与案件有直接利害关系或者有其他关系可能影响公正执法”。</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9830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830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回避方式：依职权回避、申请回避</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当事人认为执法人员与案件有直接利害关系或者有其他关系可能影响公正执法的，有权申请回避。</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当事人提出回避申请的，行政机关应当依法审查，由行政机关负责人决定。决定作出之前，不停止调查。</a:t>
            </a:r>
            <a:endPar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9933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9933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第二，</a:t>
            </a:r>
            <a:r>
              <a:rPr kumimoji="0" lang="zh-CN" altLang="zh-CN" sz="2400" b="1"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当事人的陈述、申辩权</a:t>
            </a:r>
            <a:endParaRPr kumimoji="0" lang="en-US" altLang="zh-CN" sz="2400" b="1"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旧法仅规定：行政机关在作出行政处罚决定之前，应当告知当事人作出行政处罚决定的事实、理由及依据，并告知当事人依法享有的权利。但当事人依法享有的权利包括什么内容？当事人享有哪些权利？这些都是不明确的。</a:t>
            </a: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0035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0035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250825" y="2489200"/>
            <a:ext cx="8066088" cy="3530600"/>
          </a:xfrm>
        </p:spPr>
        <p:txBody>
          <a:bodyPr vert="horz" wrap="square" lIns="91440" tIns="45720" rIns="91440" bIns="45720" numCol="1" anchor="t" anchorCtr="0" compatLnSpc="1">
            <a:noAutofit/>
          </a:bodyPr>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新法第</a:t>
            </a:r>
            <a:r>
              <a:rPr kumimoji="0" lang="en-US"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44</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条明确：行政机关在作出行政处罚决定之前，应当告知当事人拟作出的</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行政处罚内容</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及事实、理由、依据，并告知当事人依法享有的</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陈述、申辩、要求听证</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等权利。</a:t>
            </a:r>
            <a:endParaRPr kumimoji="0" lang="en-US"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本条沿袭了原有</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行政处罚法</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a:t>
            </a:r>
            <a:r>
              <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31</a:t>
            </a: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条，但略有修改。第一，将“应当告知当事人作出行政处罚决定的事实、理由及依据”改为“应当告知当事人拟作出的行政处罚内容及事实、理由、依据”。第二，将“并告知当事人依法享有的权利”改为“并告知当事人依法享有的陈述、申辩、要求听证等权利”。</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2403" name="内容占位符 2"/>
          <p:cNvSpPr>
            <a:spLocks noGrp="1"/>
          </p:cNvSpPr>
          <p:nvPr>
            <p:ph idx="1"/>
          </p:nvPr>
        </p:nvSpPr>
        <p:spPr/>
        <p:txBody>
          <a:bodyPr vert="horz" wrap="square" lIns="91440" tIns="45720" rIns="91440" bIns="45720" anchor="t" anchorCtr="0"/>
          <a:lstStyle/>
          <a:p>
            <a:r>
              <a:rPr lang="zh-CN" altLang="en-US" sz="2400" dirty="0">
                <a:latin typeface="楷体" panose="02010609060101010101" pitchFamily="49" charset="-122"/>
                <a:ea typeface="楷体" panose="02010609060101010101" pitchFamily="49" charset="-122"/>
              </a:rPr>
              <a:t>第三，特殊情况下从快从重处罚制度</a:t>
            </a:r>
            <a:endParaRPr lang="en-US" altLang="zh-CN" sz="2400" dirty="0">
              <a:latin typeface="楷体" panose="02010609060101010101" pitchFamily="49" charset="-122"/>
              <a:ea typeface="楷体" panose="02010609060101010101" pitchFamily="49" charset="-122"/>
            </a:endParaRPr>
          </a:p>
          <a:p>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行政处罚法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第四十九条</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快速、从重处罚</a:t>
            </a:r>
            <a:r>
              <a:rPr lang="en-US" altLang="zh-CN" sz="2400" b="1"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发生重大传染病疫情等突发事件，为了控制、减轻和消除突发事件引起的社会危害，行政机关对违反突发事件应对措施的行为，依法快速、从重处罚。</a:t>
            </a:r>
          </a:p>
          <a:p>
            <a:endParaRPr lang="zh-CN" altLang="en-US" sz="2400" dirty="0">
              <a:latin typeface="楷体" panose="02010609060101010101" pitchFamily="49" charset="-122"/>
              <a:ea typeface="楷体" panose="02010609060101010101" pitchFamily="49" charset="-122"/>
            </a:endParaRPr>
          </a:p>
        </p:txBody>
      </p:sp>
      <p:sp>
        <p:nvSpPr>
          <p:cNvPr id="10240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0240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468313" y="2489200"/>
            <a:ext cx="7632700" cy="3530600"/>
          </a:xfrm>
        </p:spPr>
        <p:txBody>
          <a:bodyPr vert="horz" wrap="square" lIns="91440" tIns="45720" rIns="91440" bIns="45720" numCol="1" anchor="t" anchorCtr="0" compatLnSpc="1"/>
          <a:lstStyle/>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5. </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行政处罚证据制度</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旧法对行政处罚的证据基本没有规定，是一个较大的缺陷。新法专门增加第</a:t>
            </a:r>
            <a:r>
              <a:rPr kumimoji="0" lang="en-US"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46</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条</a:t>
            </a:r>
            <a:r>
              <a:rPr kumimoji="0" lang="zh-CN" altLang="en-US"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对行政处罚的证据种类作出规定。</a:t>
            </a:r>
            <a:endParaRPr kumimoji="0" lang="en-US"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（一）书证；（二）物证；（三）视听资料；（四）电子数据；（五）证人证言；（六）当事人的陈述；（七）鉴定意见；（八）勘验笔录、现场笔录。</a:t>
            </a:r>
            <a:endPar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0650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0650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09571"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（二）普通程序</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普通程序是除了当场处罚之外都应遵守的行政程序。</a:t>
            </a:r>
          </a:p>
          <a:p>
            <a:pPr eaLnBrk="1" hangingPunct="1">
              <a:spcBef>
                <a:spcPct val="0"/>
              </a:spcBef>
              <a:buClrTx/>
              <a:buSzTx/>
              <a:buNone/>
            </a:pPr>
            <a:r>
              <a:rPr lang="en-US" altLang="zh-CN" sz="2400" b="1" dirty="0">
                <a:solidFill>
                  <a:srgbClr val="000000"/>
                </a:solidFill>
                <a:latin typeface="楷体" panose="02010609060101010101" pitchFamily="49" charset="-122"/>
                <a:ea typeface="楷体" panose="02010609060101010101" pitchFamily="49" charset="-122"/>
              </a:rPr>
              <a:t>1. </a:t>
            </a:r>
            <a:r>
              <a:rPr lang="zh-CN" altLang="en-US" sz="2400" b="1" dirty="0">
                <a:solidFill>
                  <a:srgbClr val="000000"/>
                </a:solidFill>
                <a:latin typeface="楷体" panose="02010609060101010101" pitchFamily="49" charset="-122"/>
                <a:ea typeface="楷体" panose="02010609060101010101" pitchFamily="49" charset="-122"/>
              </a:rPr>
              <a:t>立案 </a:t>
            </a: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立案是行政机关决定要追查行政违法相对人的法律责任而进行的一项法律活动。新增第</a:t>
            </a:r>
            <a:r>
              <a:rPr lang="en-US" altLang="zh-CN" sz="2400" dirty="0">
                <a:solidFill>
                  <a:srgbClr val="000000"/>
                </a:solidFill>
                <a:latin typeface="楷体" panose="02010609060101010101" pitchFamily="49" charset="-122"/>
                <a:ea typeface="楷体" panose="02010609060101010101" pitchFamily="49" charset="-122"/>
              </a:rPr>
              <a:t>54</a:t>
            </a:r>
            <a:r>
              <a:rPr lang="zh-CN" altLang="en-US" sz="2400" dirty="0">
                <a:solidFill>
                  <a:srgbClr val="000000"/>
                </a:solidFill>
                <a:latin typeface="楷体" panose="02010609060101010101" pitchFamily="49" charset="-122"/>
                <a:ea typeface="楷体" panose="02010609060101010101" pitchFamily="49" charset="-122"/>
              </a:rPr>
              <a:t>条第</a:t>
            </a:r>
            <a:r>
              <a:rPr lang="en-US" altLang="zh-CN" sz="2400" dirty="0">
                <a:solidFill>
                  <a:srgbClr val="000000"/>
                </a:solidFill>
                <a:latin typeface="楷体" panose="02010609060101010101" pitchFamily="49" charset="-122"/>
                <a:ea typeface="楷体" panose="02010609060101010101" pitchFamily="49" charset="-122"/>
              </a:rPr>
              <a:t>2</a:t>
            </a:r>
            <a:r>
              <a:rPr lang="zh-CN" altLang="en-US" sz="2400" dirty="0">
                <a:solidFill>
                  <a:srgbClr val="000000"/>
                </a:solidFill>
                <a:latin typeface="楷体" panose="02010609060101010101" pitchFamily="49" charset="-122"/>
                <a:ea typeface="楷体" panose="02010609060101010101" pitchFamily="49" charset="-122"/>
              </a:rPr>
              <a:t>款：</a:t>
            </a:r>
            <a:r>
              <a:rPr lang="zh-CN" altLang="en-US" sz="2400" dirty="0">
                <a:solidFill>
                  <a:srgbClr val="FF0000"/>
                </a:solidFill>
                <a:latin typeface="楷体" panose="02010609060101010101" pitchFamily="49" charset="-122"/>
                <a:ea typeface="楷体" panose="02010609060101010101" pitchFamily="49" charset="-122"/>
              </a:rPr>
              <a:t>符合立案标准的，行政机关应当及时立案。</a:t>
            </a:r>
            <a:endParaRPr lang="en-US" altLang="zh-CN" sz="2400" dirty="0">
              <a:solidFill>
                <a:srgbClr val="FF0000"/>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0957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0957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立案一般应该具备以下条件</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有特定的行为人违反行政法律规范的事实</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依法应当或者需要追究法律责任</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属于行政机关或被授权组织的管辖范围。同时对于两年内没有发现的行政违法行为</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不予立案（特殊情形五年）。</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新法第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60</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　</a:t>
            </a:r>
            <a:r>
              <a:rPr kumimoji="0" lang="zh-CN" altLang="en-US"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行政机关应当自行政处罚案件立案之日起九十日内作出行政处罚决定。法律、法规、规章另有规定的，从其规定。</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endPar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p:txBody>
      </p:sp>
      <p:sp>
        <p:nvSpPr>
          <p:cNvPr id="11059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059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2</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、调查取证 </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54</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条规定，行政机关发现公民、法人或者其他组织有依法应当给予行政处罚的行为的，必须全面、客观、公正地调查，收集有关证据；必要时，依照法律、法规的规定，可以进行检查。</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1162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162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文本框 151"/>
          <p:cNvSpPr txBox="1"/>
          <p:nvPr/>
        </p:nvSpPr>
        <p:spPr>
          <a:xfrm>
            <a:off x="1403648" y="1043784"/>
            <a:ext cx="3877985" cy="584775"/>
          </a:xfrm>
          <a:prstGeom prst="rect">
            <a:avLst/>
          </a:prstGeom>
          <a:noFill/>
        </p:spPr>
        <p:txBody>
          <a:bodyPr wrap="none">
            <a:spAutoFit/>
            <a:scene3d>
              <a:camera prst="orthographicFront"/>
              <a:lightRig rig="threePt" dir="t"/>
            </a:scene3d>
            <a:sp3d contourW="12700"/>
          </a:bodyPr>
          <a:lstStyle/>
          <a:p>
            <a:pPr marR="0" defTabSz="914400" eaLnBrk="1" fontAlgn="auto" hangingPunct="1">
              <a:spcBef>
                <a:spcPts val="0"/>
              </a:spcBef>
              <a:spcAft>
                <a:spcPts val="0"/>
              </a:spcAft>
              <a:buClrTx/>
              <a:buSzTx/>
              <a:buFontTx/>
              <a:buNone/>
              <a:defRPr/>
            </a:pPr>
            <a:r>
              <a:rPr kumimoji="0" lang="zh-CN" altLang="en-US" sz="3200" b="1" kern="1200" cap="none" spc="0" normalizeH="0" baseline="0" noProof="0" dirty="0">
                <a:solidFill>
                  <a:schemeClr val="bg1"/>
                </a:solidFill>
                <a:latin typeface="楷体" panose="02010609060101010101" pitchFamily="49" charset="-122"/>
                <a:ea typeface="楷体" panose="02010609060101010101" pitchFamily="49" charset="-122"/>
                <a:cs typeface="+mn-cs"/>
              </a:rPr>
              <a:t>二、行政处罚的类型</a:t>
            </a:r>
          </a:p>
        </p:txBody>
      </p:sp>
      <p:sp>
        <p:nvSpPr>
          <p:cNvPr id="2" name="文本框 1"/>
          <p:cNvSpPr txBox="1"/>
          <p:nvPr/>
        </p:nvSpPr>
        <p:spPr>
          <a:xfrm>
            <a:off x="885825" y="2276475"/>
            <a:ext cx="7431088" cy="4524375"/>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旧法所列举的处罚种类较少，过去二十多年来，涌现了很多新的处罚形式，有必要纳入行政处罚法。新法并没有创设新的行政处罚种类，而是对现行立法实践、行政实践经验的总结。</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新法将现行单行法律、法规中已经明确规定，行政执法实践中常用的行政处罚种类纳入本法。</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zh-CN"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调查取证程序</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55</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　执法人员在调查或者进行检查时，应当主动向当事人或者有关人员出示执法证件。</a:t>
            </a:r>
            <a:r>
              <a:rPr kumimoji="0" lang="zh-CN" altLang="en-US"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当事人或者有关人员有权要求执法人员出示执法证件。执法人员不出示执法证件的，当事人或者有关人员有权拒绝接受调查或者检查。　　</a:t>
            </a:r>
            <a:endParaRPr kumimoji="0" lang="en-US"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当事人或者有关人员应当如实回答询问，并协助调查或者检查，不得拒绝或者阻挠。询问或者检查应当制作笔录。</a:t>
            </a:r>
            <a:endPar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1264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264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56</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　行政机关在收集证据时，可以采取抽样取证的方法；在证据可能灭失或者以后难以取得的情况下，经行政机关负责人批准，可以先行登记保存，并应当在七日内及时作出处理决定，在此期间，当事人或者有关人员不得销毁或者转移证据（这一条没有变化）</a:t>
            </a:r>
            <a:endPar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1366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366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3.</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告知和申辩（见一般规定） </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62</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规定，行政机关及其执法人员在作出行政处罚决定之前，未向当事人告知拟作出的行政处罚内容及事实、理由、依据，或者拒绝听取当事人的陈述、申辩，不得作出行政处罚决定；当事人明确放弃陈述或者申辩权利的除外。</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1469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469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468313" y="2492375"/>
            <a:ext cx="7883525"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4. </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作出行政处罚决定并制作行政处罚决定书</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第五十七条 </a:t>
            </a: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调查终结，行政机关负责人应当对调查结果进行审查，根据不同情况，分别作出如下决定：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（一）确有应受行政处罚的违法行为的，根据情节轻重及具体情况，作出行政处罚决定；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（二）违法行为轻微，依法可以不予行政处罚的，不予行政处罚；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（三）违法事实不能成立的，不予行政处罚；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（四）违法行为涉嫌犯罪的，移送司法机关。</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zh-CN"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对情节复杂或者重大违法行为给予行政处罚，行政机关负责人应当集体讨论决定。</a:t>
            </a:r>
            <a:endParaRPr kumimoji="0" lang="zh-CN" altLang="en-US" sz="20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1571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571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179388" y="2276475"/>
            <a:ext cx="8785225" cy="35306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第五十八条 </a:t>
            </a: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有下列情形之一，在行政机关负责人作出行政处罚的决定之前，应当由从事行政处罚决定法制审核的人员进行法制审核；未经法制审核或者审核未通过的，不得作出决定：</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（一）涉及重大公共利益的；</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（二）直接关系当事人或者第三人重大权益，经过听证程序的；</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（三）案件情况疑难复杂、涉及多个法律关系的；</a:t>
            </a:r>
            <a:endParaRPr kumimoji="0" lang="en-US"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zh-CN"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　　（四）法律、法规规定应当进行法制审核的其他情形。　　行政机关中初次从事行政处罚决定法制审核的人员，应当通过国家统一法律职业资格考试取得法律职业资格。　</a:t>
            </a: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1674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674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5. </a:t>
            </a: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行政处罚决定书的送达（第</a:t>
            </a: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61</a:t>
            </a: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条）</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分为直接送达、留置送达、邮寄送达。新法增加电子送达的规定。为解决行政处罚文书送达难问题，也为了提高行政效率，</a:t>
            </a:r>
            <a:r>
              <a:rPr kumimoji="0" lang="zh-CN" altLang="en-US" sz="2400" b="0"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Arial" panose="020B0604020202020204" pitchFamily="34" charset="0"/>
              </a:rPr>
              <a:t>当事人同意并签订确认书的，行政机关可以采用传真、电子邮件等方式，将行政处罚决定书等送达当事人。</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61</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条第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款）</a:t>
            </a:r>
            <a:endPar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相对人可以通过电子支付系统缴纳罚款，例如手机</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app</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等，极大提高了行政效率，高效便民。（第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67</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条第</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3</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款）</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11776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776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8787" name="内容占位符 2"/>
          <p:cNvSpPr>
            <a:spLocks noGrp="1"/>
          </p:cNvSpPr>
          <p:nvPr>
            <p:ph idx="1"/>
          </p:nvPr>
        </p:nvSpPr>
        <p:spPr>
          <a:xfrm>
            <a:off x="395288" y="2060575"/>
            <a:ext cx="8353425" cy="3959225"/>
          </a:xfrm>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（三）简易程序</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为</a:t>
            </a:r>
            <a:r>
              <a:rPr lang="zh-CN" altLang="zh-CN" sz="2400" dirty="0">
                <a:solidFill>
                  <a:srgbClr val="000000"/>
                </a:solidFill>
                <a:latin typeface="楷体" panose="02010609060101010101" pitchFamily="49" charset="-122"/>
                <a:ea typeface="楷体" panose="02010609060101010101" pitchFamily="49" charset="-122"/>
              </a:rPr>
              <a:t>适应行政执法实际需要，</a:t>
            </a:r>
            <a:r>
              <a:rPr lang="zh-CN" altLang="en-US" sz="2400" dirty="0">
                <a:solidFill>
                  <a:srgbClr val="000000"/>
                </a:solidFill>
                <a:latin typeface="楷体" panose="02010609060101010101" pitchFamily="49" charset="-122"/>
                <a:ea typeface="楷体" panose="02010609060101010101" pitchFamily="49" charset="-122"/>
              </a:rPr>
              <a:t>新法</a:t>
            </a:r>
            <a:r>
              <a:rPr lang="zh-CN" altLang="zh-CN" sz="2400" dirty="0">
                <a:solidFill>
                  <a:srgbClr val="000000"/>
                </a:solidFill>
                <a:latin typeface="楷体" panose="02010609060101010101" pitchFamily="49" charset="-122"/>
                <a:ea typeface="楷体" panose="02010609060101010101" pitchFamily="49" charset="-122"/>
              </a:rPr>
              <a:t>将适用简易程序的罚款数额由五十元以下和一千元以下，分别提高至二百元以下和三千元以下。</a:t>
            </a:r>
            <a:r>
              <a:rPr lang="zh-CN" altLang="en-US" sz="2400" dirty="0">
                <a:solidFill>
                  <a:srgbClr val="000000"/>
                </a:solidFill>
                <a:latin typeface="楷体" panose="02010609060101010101" pitchFamily="49" charset="-122"/>
                <a:ea typeface="楷体" panose="02010609060101010101" pitchFamily="49" charset="-122"/>
              </a:rPr>
              <a:t>适用简易程序作出的处罚决定书，应当场交付相对人</a:t>
            </a:r>
            <a:r>
              <a:rPr lang="zh-CN" altLang="en-US" sz="2400" dirty="0">
                <a:solidFill>
                  <a:srgbClr val="FF0000"/>
                </a:solidFill>
                <a:latin typeface="楷体" panose="02010609060101010101" pitchFamily="49" charset="-122"/>
                <a:ea typeface="楷体" panose="02010609060101010101" pitchFamily="49" charset="-122"/>
              </a:rPr>
              <a:t>，</a:t>
            </a:r>
            <a:r>
              <a:rPr lang="zh-CN" altLang="zh-CN" sz="2400" dirty="0">
                <a:solidFill>
                  <a:srgbClr val="FF0000"/>
                </a:solidFill>
                <a:latin typeface="楷体" panose="02010609060101010101" pitchFamily="49" charset="-122"/>
                <a:ea typeface="楷体" panose="02010609060101010101" pitchFamily="49" charset="-122"/>
              </a:rPr>
              <a:t>当事人拒绝签收的，应当在行政处罚决定书上注明。</a:t>
            </a:r>
            <a:endParaRPr lang="en-US" altLang="zh-CN" sz="2400" dirty="0">
              <a:solidFill>
                <a:srgbClr val="FF0000"/>
              </a:solidFill>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第</a:t>
            </a:r>
            <a:r>
              <a:rPr lang="en-US" altLang="zh-CN" sz="2400" dirty="0">
                <a:solidFill>
                  <a:srgbClr val="000000"/>
                </a:solidFill>
                <a:latin typeface="楷体" panose="02010609060101010101" pitchFamily="49" charset="-122"/>
                <a:ea typeface="楷体" panose="02010609060101010101" pitchFamily="49" charset="-122"/>
              </a:rPr>
              <a:t>51</a:t>
            </a:r>
            <a:r>
              <a:rPr lang="zh-CN" altLang="en-US" sz="2400" dirty="0">
                <a:solidFill>
                  <a:srgbClr val="000000"/>
                </a:solidFill>
                <a:latin typeface="楷体" panose="02010609060101010101" pitchFamily="49" charset="-122"/>
                <a:ea typeface="楷体" panose="02010609060101010101" pitchFamily="49" charset="-122"/>
              </a:rPr>
              <a:t>条规定，违法事实确凿并有法定依据，对公民处以二百元以下、对法人或者其他组织处以三千元以下罚款或者警告的行政处罚的，可以当场作出行政处罚决定。法律另有规定的，从其规定。</a:t>
            </a:r>
            <a:endParaRPr lang="en-US" altLang="zh-CN" sz="2400" dirty="0">
              <a:solidFill>
                <a:srgbClr val="000000"/>
              </a:solidFill>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相应的，新法将行政机关当场收缴的罚款数额由二十元以下提高至一百元以下（第</a:t>
            </a:r>
            <a:r>
              <a:rPr lang="en-US" altLang="zh-CN" sz="2400" dirty="0">
                <a:solidFill>
                  <a:srgbClr val="000000"/>
                </a:solidFill>
                <a:latin typeface="楷体" panose="02010609060101010101" pitchFamily="49" charset="-122"/>
                <a:ea typeface="楷体" panose="02010609060101010101" pitchFamily="49" charset="-122"/>
              </a:rPr>
              <a:t>68</a:t>
            </a:r>
            <a:r>
              <a:rPr lang="zh-CN" altLang="en-US" sz="2400" dirty="0">
                <a:solidFill>
                  <a:srgbClr val="000000"/>
                </a:solidFill>
                <a:latin typeface="楷体" panose="02010609060101010101" pitchFamily="49" charset="-122"/>
                <a:ea typeface="楷体" panose="02010609060101010101" pitchFamily="49" charset="-122"/>
              </a:rPr>
              <a:t>条）。</a:t>
            </a:r>
          </a:p>
          <a:p>
            <a:endParaRPr lang="zh-CN" altLang="en-US" sz="2400" dirty="0">
              <a:latin typeface="楷体" panose="02010609060101010101" pitchFamily="49" charset="-122"/>
              <a:ea typeface="楷体" panose="02010609060101010101" pitchFamily="49" charset="-122"/>
            </a:endParaRPr>
          </a:p>
        </p:txBody>
      </p:sp>
      <p:sp>
        <p:nvSpPr>
          <p:cNvPr id="11878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878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19811" name="内容占位符 2"/>
          <p:cNvSpPr>
            <a:spLocks noGrp="1"/>
          </p:cNvSpPr>
          <p:nvPr>
            <p:ph idx="1"/>
          </p:nvPr>
        </p:nvSpPr>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（四）听证程序</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听证程序是指在做出行政处罚决定前由行政机关组织的并在听证主持人的主持下</a:t>
            </a:r>
            <a:r>
              <a:rPr lang="en-US" altLang="zh-CN" sz="2400" dirty="0">
                <a:solidFill>
                  <a:srgbClr val="000000"/>
                </a:solidFill>
                <a:latin typeface="楷体" panose="02010609060101010101" pitchFamily="49" charset="-122"/>
                <a:ea typeface="楷体" panose="02010609060101010101" pitchFamily="49" charset="-122"/>
              </a:rPr>
              <a:t>,</a:t>
            </a:r>
            <a:r>
              <a:rPr lang="zh-CN" altLang="en-US" sz="2400" dirty="0">
                <a:solidFill>
                  <a:srgbClr val="000000"/>
                </a:solidFill>
                <a:latin typeface="楷体" panose="02010609060101010101" pitchFamily="49" charset="-122"/>
                <a:ea typeface="楷体" panose="02010609060101010101" pitchFamily="49" charset="-122"/>
              </a:rPr>
              <a:t>举行有调查取证人员、案件当事人以及其他利害关系人参加的听证会。</a:t>
            </a: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行政处罚扩大了处罚的种类，相应的，新法也扩充了听证范围。听证制度是现代行政程序法的核心制度。新法完善听证制度，力求解决听证程序使用率偏低问题。</a:t>
            </a:r>
            <a:endParaRPr lang="en-US" altLang="zh-CN" sz="2400" dirty="0">
              <a:solidFill>
                <a:srgbClr val="000000"/>
              </a:solidFill>
              <a:latin typeface="楷体" panose="02010609060101010101" pitchFamily="49" charset="-122"/>
              <a:ea typeface="楷体" panose="02010609060101010101" pitchFamily="49" charset="-122"/>
            </a:endParaRPr>
          </a:p>
          <a:p>
            <a:pPr eaLnBrk="1" hangingPunct="1">
              <a:spcBef>
                <a:spcPct val="0"/>
              </a:spcBef>
              <a:buClrTx/>
              <a:buSzTx/>
              <a:buNone/>
            </a:pPr>
            <a:r>
              <a:rPr lang="en-US" altLang="zh-CN" sz="2400" dirty="0">
                <a:solidFill>
                  <a:srgbClr val="000000"/>
                </a:solidFill>
                <a:latin typeface="楷体" panose="02010609060101010101" pitchFamily="49" charset="-122"/>
                <a:ea typeface="楷体" panose="02010609060101010101" pitchFamily="49" charset="-122"/>
              </a:rPr>
              <a:t>	</a:t>
            </a:r>
            <a:endParaRPr lang="zh-CN" altLang="zh-CN" sz="2400" dirty="0">
              <a:solidFill>
                <a:srgbClr val="000000"/>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1981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1981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bwMode="auto">
          <a:xfrm>
            <a:off x="863600" y="2492896"/>
            <a:ext cx="7092776" cy="3526904"/>
          </a:xfrm>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新法第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63</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条规定：行政机关拟作出下列行政处罚决定，应当告知当事人有要求听证的权利，当事人要求听证的，行政机关应当组织听证：　　</a:t>
            </a: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（一）较大数额罚款；　　</a:t>
            </a: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（二）</a:t>
            </a:r>
            <a:r>
              <a:rPr kumimoji="0" lang="zh-CN" altLang="zh-CN" sz="2400" b="1" i="0" u="none" strike="noStrike" kern="100" cap="none" spc="0" normalizeH="0" baseline="0" noProof="0" dirty="0">
                <a:ln>
                  <a:noFill/>
                </a:ln>
                <a:solidFill>
                  <a:schemeClr val="tx1"/>
                </a:solidFill>
                <a:effectLst/>
                <a:uLnTx/>
                <a:uFillTx/>
                <a:latin typeface="楷体" panose="02010609060101010101" pitchFamily="49" charset="-122"/>
                <a:ea typeface="楷体" panose="02010609060101010101" pitchFamily="49" charset="-122"/>
                <a:cs typeface="Arial" panose="020B0604020202020204" pitchFamily="34" charset="0"/>
                <a:hlinkClick r:id="rId2" action="ppaction://hlinkfile">
                  <a:extLst>
                    <a:ext uri="{A12FA001-AC4F-418D-AE19-62706E023703}">
                      <ahyp:hlinkClr xmlns:ahyp="http://schemas.microsoft.com/office/drawing/2018/hyperlinkcolor" val="tx"/>
                    </a:ext>
                  </a:extLst>
                </a:hlinkClick>
              </a:rPr>
              <a:t>没收较大数额违法所得、没收较大价值非法财物</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（三）</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降低资质等级、</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吊销许可证件；　　</a:t>
            </a: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（四）责令停产停业、</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责令关闭、限制从业；</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（五）</a:t>
            </a:r>
            <a:r>
              <a:rPr kumimoji="0" lang="zh-CN" altLang="zh-CN" sz="2400" b="0" i="0" u="none" strike="noStrike" kern="100" cap="none" spc="0" normalizeH="0" baseline="0" noProof="0" dirty="0">
                <a:ln>
                  <a:noFill/>
                </a:ln>
                <a:solidFill>
                  <a:srgbClr val="FF0000"/>
                </a:solidFill>
                <a:effectLst/>
                <a:highlight>
                  <a:srgbClr val="FFFF00"/>
                </a:highlight>
                <a:uLnTx/>
                <a:uFillTx/>
                <a:latin typeface="楷体" panose="02010609060101010101" pitchFamily="49" charset="-122"/>
                <a:ea typeface="楷体" panose="02010609060101010101" pitchFamily="49" charset="-122"/>
                <a:cs typeface="Arial" panose="020B0604020202020204" pitchFamily="34" charset="0"/>
              </a:rPr>
              <a:t>其他较重的行政处罚</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p>
          <a:p>
            <a:pPr marL="0" marR="0" lvl="0" indent="266700" algn="l" defTabSz="457200" rtl="0" eaLnBrk="0" fontAlgn="base" latinLnBrk="0" hangingPunct="0">
              <a:lnSpc>
                <a:spcPct val="100000"/>
              </a:lnSpc>
              <a:spcBef>
                <a:spcPts val="0"/>
              </a:spcBef>
              <a:spcAft>
                <a:spcPct val="0"/>
              </a:spcAft>
              <a:buClrTx/>
              <a:buSzTx/>
              <a:buFont typeface="Wingdings 3" panose="05040102010807070707" pitchFamily="18" charset="2"/>
              <a:buNone/>
              <a:defRPr/>
            </a:pP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（六）法律、法规、规章规定的其他情形。　　</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2083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083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2667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新法扩大听证范围，而且使用</a:t>
            </a:r>
            <a:r>
              <a:rPr kumimoji="0" lang="zh-CN" altLang="en-US"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两个</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兜底条款，使得听证范围更具开放性。</a:t>
            </a:r>
            <a:r>
              <a:rPr kumimoji="0" lang="zh-CN" altLang="en-US"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尤为值得注意的是，相比于二审稿，三审稿听证范围加上“其他较重的行政处罚”，这一规定为听证范围的扩张留下了充足空间。</a:t>
            </a:r>
            <a:endParaRPr kumimoji="0" lang="en-US"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2186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186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50913" y="866775"/>
            <a:ext cx="6865938" cy="2308225"/>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r>
              <a:rPr kumimoji="0" lang="zh-CN" altLang="en-US" sz="2400" kern="100" cap="none" spc="0" normalizeH="0" baseline="0" noProof="0" dirty="0">
                <a:solidFill>
                  <a:schemeClr val="bg1"/>
                </a:solidFill>
                <a:latin typeface="Times New Roman" panose="02020603050405020304" pitchFamily="18" charset="0"/>
                <a:ea typeface="楷体" panose="02010609060101010101" pitchFamily="49" charset="-122"/>
                <a:cs typeface="Arial" panose="020B0604020202020204" pitchFamily="34" charset="0"/>
              </a:rPr>
              <a:t>根据行政处罚作用的方式，又可以将其分为申诫罚、财产罚、行为罚、资格罚、人身罚五类。行政处罚种类新旧法对比如下：</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p:txBody>
      </p:sp>
      <p:pic>
        <p:nvPicPr>
          <p:cNvPr id="30723" name="图片 5"/>
          <p:cNvPicPr>
            <a:picLocks noChangeAspect="1"/>
          </p:cNvPicPr>
          <p:nvPr/>
        </p:nvPicPr>
        <p:blipFill>
          <a:blip r:embed="rId3"/>
          <a:stretch>
            <a:fillRect/>
          </a:stretch>
        </p:blipFill>
        <p:spPr>
          <a:xfrm>
            <a:off x="1028700" y="2238375"/>
            <a:ext cx="6508750" cy="3719513"/>
          </a:xfrm>
          <a:prstGeom prst="rect">
            <a:avLst/>
          </a:prstGeom>
          <a:noFill/>
          <a:ln w="9525">
            <a:noFill/>
          </a:ln>
        </p:spPr>
      </p:pic>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行政处罚听证制度应该按照以下程序组织</a:t>
            </a: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endPar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1.</a:t>
            </a:r>
            <a:r>
              <a:rPr kumimoji="0" lang="zh-CN" altLang="en-US" sz="2400" b="1"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听证的申请和决定</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当事人要求听证的，应当在行政机关告知后</a:t>
            </a:r>
            <a:r>
              <a:rPr kumimoji="0" lang="en-US"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5</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日内提出。</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行政机关应当在听证的七日前，通知当事人</a:t>
            </a:r>
            <a:r>
              <a:rPr kumimoji="0" lang="zh-CN" altLang="en-US" sz="2400" b="0" i="0" u="none" strike="noStrike" kern="100" cap="none" spc="0" normalizeH="0" baseline="0" noProof="0" dirty="0">
                <a:ln>
                  <a:noFill/>
                </a:ln>
                <a:solidFill>
                  <a:srgbClr val="FF0000"/>
                </a:solidFill>
                <a:effectLst/>
                <a:uLnTx/>
                <a:uFillTx/>
                <a:latin typeface="Times New Roman" panose="02020603050405020304" pitchFamily="18" charset="0"/>
                <a:ea typeface="楷体" panose="02010609060101010101" pitchFamily="49" charset="-122"/>
                <a:cs typeface="Arial" panose="020B0604020202020204" pitchFamily="34" charset="0"/>
              </a:rPr>
              <a:t>及有关人员</a:t>
            </a: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举行听证的时间、地点。</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Arial" panose="020B0604020202020204" pitchFamily="34" charset="0"/>
              </a:rPr>
              <a:t>除涉及国家秘密、商业秘密或者个人隐私外，听证公开举行。</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mn-lt"/>
              <a:ea typeface="+mn-ea"/>
              <a:cs typeface="+mn-cs"/>
            </a:endParaRPr>
          </a:p>
        </p:txBody>
      </p:sp>
      <p:sp>
        <p:nvSpPr>
          <p:cNvPr id="12288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288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89200"/>
            <a:ext cx="7021513" cy="3530600"/>
          </a:xfrm>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2.</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听证的组织</a:t>
            </a:r>
            <a:endPar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听证由行政机关指定的非本案调查人员主持；当事人认为主持人与本案有直接利害关系的，有权申请回避。</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当事人可以亲自参加听证，也可以委托一至二人代理；</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当事人及其代理人无正当理由拒不出席听证或者未经许可中途退出听证的，视为放弃听证权利，行政机关终止听证；　　</a:t>
            </a:r>
            <a:endParaRPr kumimoji="0" lang="en-US"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举行听证时，调查人员提出当事人违法的事实、证据和行政处罚建议，当事人进行申辩和质证。</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2390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390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en-US" altLang="zh-CN"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3.</a:t>
            </a: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听证笔录</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听证应当制作笔录。笔录应当交当事人或者其代理人核对无误后签字或者盖章。</a:t>
            </a:r>
            <a:r>
              <a:rPr kumimoji="0" lang="zh-CN" altLang="en-US"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当事人或者其代理人拒绝签字或者盖章的，由听证主持人在笔录中注明。</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	</a:t>
            </a:r>
            <a:endPar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2493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493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863600" y="2489200"/>
            <a:ext cx="7885113" cy="3530600"/>
          </a:xfrm>
        </p:spPr>
        <p:txBody>
          <a:bodyPr vert="horz" wrap="square" lIns="91440" tIns="45720" rIns="91440" bIns="45720" numCol="1" anchor="t" anchorCtr="0" compatLnSpc="1"/>
          <a:lstStyle/>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1"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案卷排他原则</a:t>
            </a: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根据旧法，行政机关在拟对行政相对人作出行政处罚决定前为之举行的听证，以及各方经听证提交、出示、质证的证据，对行政机关作出正式处罚决定没有实质拘束力，听证在很大程度上变成一种形式，没有或者很少有实质作用。</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0" marR="0" lvl="0" indent="266700" algn="l" defTabSz="914400" rtl="0" eaLnBrk="1" fontAlgn="auto" latinLnBrk="0" hangingPunct="1">
              <a:lnSpc>
                <a:spcPct val="100000"/>
              </a:lnSpc>
              <a:spcBef>
                <a:spcPts val="0"/>
              </a:spcBef>
              <a:spcAft>
                <a:spcPts val="0"/>
              </a:spcAft>
              <a:buClrTx/>
              <a:buSzTx/>
              <a:buFont typeface="Wingdings 3" panose="05040102010807070707" pitchFamily="18" charset="2"/>
              <a:buNone/>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新法</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65</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规定“听证结束后，</a:t>
            </a:r>
            <a:r>
              <a:rPr kumimoji="0" lang="zh-CN" altLang="en-US" sz="2400" b="1"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行政机关应当根据听证笔录，</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依照本法第五十七条的规定，作出决定。”</a:t>
            </a:r>
            <a:r>
              <a:rPr kumimoji="0" lang="zh-CN" altLang="zh-CN" sz="2400" b="0" i="0" u="none" strike="noStrike" kern="1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Arial" panose="020B0604020202020204" pitchFamily="34" charset="0"/>
              </a:rPr>
              <a:t> </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此即所谓“案卷排他原则”。</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2003</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年制定《行政许可法》时就明确，行政机关应当根据听证笔录作出决定</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，如此方能</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解决听证走过场问题。</a:t>
            </a:r>
          </a:p>
        </p:txBody>
      </p:sp>
      <p:sp>
        <p:nvSpPr>
          <p:cNvPr id="12595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595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rPr>
              <a:t>六、行政处罚的执行</a:t>
            </a:r>
          </a:p>
        </p:txBody>
      </p:sp>
      <p:sp>
        <p:nvSpPr>
          <p:cNvPr id="126979" name="内容占位符 2"/>
          <p:cNvSpPr>
            <a:spLocks noGrp="1"/>
          </p:cNvSpPr>
          <p:nvPr>
            <p:ph idx="1"/>
          </p:nvPr>
        </p:nvSpPr>
        <p:spPr>
          <a:xfrm>
            <a:off x="827088" y="2133600"/>
            <a:ext cx="6985000" cy="1295400"/>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1. </a:t>
            </a:r>
            <a:r>
              <a:rPr lang="zh-CN" altLang="en-US" sz="2400" b="1" dirty="0">
                <a:latin typeface="楷体" panose="02010609060101010101" pitchFamily="49" charset="-122"/>
                <a:ea typeface="楷体" panose="02010609060101010101" pitchFamily="49" charset="-122"/>
              </a:rPr>
              <a:t>行政机关针对当事人逾期不履行行政处罚决定采取的措施</a:t>
            </a:r>
            <a:endParaRPr lang="en-US" altLang="zh-CN" sz="2400" b="1"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26980"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6981"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64</a:t>
            </a:fld>
            <a:endParaRPr lang="en-US" altLang="zh-CN" sz="2800" dirty="0">
              <a:solidFill>
                <a:schemeClr val="bg1"/>
              </a:solidFill>
              <a:latin typeface="Century Gothic" panose="020B0502020202020204" pitchFamily="34" charset="0"/>
            </a:endParaRPr>
          </a:p>
        </p:txBody>
      </p:sp>
      <p:pic>
        <p:nvPicPr>
          <p:cNvPr id="126982" name="图片 5"/>
          <p:cNvPicPr>
            <a:picLocks noChangeAspect="1"/>
          </p:cNvPicPr>
          <p:nvPr/>
        </p:nvPicPr>
        <p:blipFill>
          <a:blip r:embed="rId2"/>
          <a:stretch>
            <a:fillRect/>
          </a:stretch>
        </p:blipFill>
        <p:spPr>
          <a:xfrm>
            <a:off x="1258888" y="2916238"/>
            <a:ext cx="6192837" cy="3910012"/>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bwMode="auto">
          <a:xfrm>
            <a:off x="179512" y="2132856"/>
            <a:ext cx="8640960" cy="3886944"/>
          </a:xfrm>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 </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限制人身自由可申请暂缓执行</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治安管理处罚法</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107</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被处罚人不服行政拘留处罚决定，申请行政复议、提起行政诉讼的，可以向公安机关提出暂缓执行行政拘留的申请。公安机关认为暂缓执行行政拘留不致发生社会危险的，由被处罚人或者其近亲属提出符合本法第一百零八条规定条件的担保人，或者按每日行政拘留二百元的标准交纳保证金，行政拘留的处罚决定暂缓执行。</a:t>
            </a:r>
            <a:endPar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新法吸收</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治安管理处罚法</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107</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条，作为新修</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行政处罚法</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的第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73</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2</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款。</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行政处罚法</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73</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条第</a:t>
            </a:r>
            <a:r>
              <a:rPr kumimoji="0" lang="en-US"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2</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款</a:t>
            </a:r>
            <a:r>
              <a:rPr kumimoji="0" lang="zh-CN" altLang="en-US"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当事人对限制人身自由的行政处罚决定不服，申请行政复议或者提起行政诉讼的，可以向作出决定的机关提出暂缓执行申请。</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符合</a:t>
            </a:r>
            <a:r>
              <a:rPr kumimoji="0" lang="zh-CN" altLang="zh-CN" sz="2400" b="0" i="0" u="none" strike="noStrike" kern="100" cap="none" spc="0" normalizeH="0" baseline="0" noProof="0" dirty="0">
                <a:ln>
                  <a:noFill/>
                </a:ln>
                <a:solidFill>
                  <a:srgbClr val="FF0000"/>
                </a:solidFill>
                <a:effectLst/>
                <a:highlight>
                  <a:srgbClr val="FFFF00"/>
                </a:highlight>
                <a:uLnTx/>
                <a:uFillTx/>
                <a:latin typeface="楷体" panose="02010609060101010101" pitchFamily="49" charset="-122"/>
                <a:ea typeface="楷体" panose="02010609060101010101" pitchFamily="49" charset="-122"/>
                <a:cs typeface="Arial" panose="020B0604020202020204" pitchFamily="34" charset="0"/>
              </a:rPr>
              <a:t>法律</a:t>
            </a:r>
            <a:r>
              <a:rPr kumimoji="0" lang="zh-CN" altLang="zh-CN" sz="2400" b="0" i="0" u="none" strike="noStrike" kern="1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Arial" panose="020B0604020202020204" pitchFamily="34" charset="0"/>
              </a:rPr>
              <a:t>规定情形的</a:t>
            </a:r>
            <a:r>
              <a:rPr kumimoji="0" lang="zh-CN" altLang="zh-CN" sz="2400" b="0" i="0" u="none" strike="noStrike" kern="100" cap="none" spc="0" normalizeH="0" baseline="0" noProof="0" dirty="0">
                <a:ln>
                  <a:noFill/>
                </a:ln>
                <a:solidFill>
                  <a:srgbClr val="000000"/>
                </a:solidFill>
                <a:effectLst/>
                <a:uLnTx/>
                <a:uFillTx/>
                <a:latin typeface="楷体" panose="02010609060101010101" pitchFamily="49" charset="-122"/>
                <a:ea typeface="楷体" panose="02010609060101010101" pitchFamily="49" charset="-122"/>
                <a:cs typeface="Arial" panose="020B0604020202020204" pitchFamily="34" charset="0"/>
              </a:rPr>
              <a:t>，应当暂缓执行。</a:t>
            </a: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128004"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8005"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a:xfrm>
            <a:off x="865188" y="927100"/>
            <a:ext cx="6345237" cy="709613"/>
          </a:xfrm>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29027" name="内容占位符 2"/>
          <p:cNvSpPr>
            <a:spLocks noGrp="1"/>
          </p:cNvSpPr>
          <p:nvPr>
            <p:ph idx="1"/>
          </p:nvPr>
        </p:nvSpPr>
        <p:spPr>
          <a:xfrm>
            <a:off x="323850" y="2276475"/>
            <a:ext cx="8351838" cy="3743325"/>
          </a:xfrm>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对行政处罚执行的监督</a:t>
            </a:r>
            <a:endParaRPr lang="en-US" altLang="zh-CN" sz="2400" b="1" dirty="0">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中央先后多次指出严禁下达罚款任务，严禁收费罚没收入按比例返还等与部门利益挂钩或者变相挂钩。”（国发</a:t>
            </a:r>
            <a:r>
              <a:rPr lang="en-US" altLang="zh-CN" sz="2400" dirty="0">
                <a:solidFill>
                  <a:srgbClr val="000000"/>
                </a:solidFill>
                <a:latin typeface="楷体" panose="02010609060101010101" pitchFamily="49" charset="-122"/>
                <a:ea typeface="楷体" panose="02010609060101010101" pitchFamily="49" charset="-122"/>
              </a:rPr>
              <a:t>〔2014〕20</a:t>
            </a:r>
            <a:r>
              <a:rPr lang="zh-CN" altLang="en-US" sz="2400" dirty="0">
                <a:solidFill>
                  <a:srgbClr val="000000"/>
                </a:solidFill>
                <a:latin typeface="楷体" panose="02010609060101010101" pitchFamily="49" charset="-122"/>
                <a:ea typeface="楷体" panose="02010609060101010101" pitchFamily="49" charset="-122"/>
              </a:rPr>
              <a:t>号、国办发</a:t>
            </a:r>
            <a:r>
              <a:rPr lang="en-US" altLang="zh-CN" sz="2400" dirty="0">
                <a:solidFill>
                  <a:srgbClr val="000000"/>
                </a:solidFill>
                <a:latin typeface="楷体" panose="02010609060101010101" pitchFamily="49" charset="-122"/>
                <a:ea typeface="楷体" panose="02010609060101010101" pitchFamily="49" charset="-122"/>
              </a:rPr>
              <a:t>〔2018〕118</a:t>
            </a:r>
            <a:r>
              <a:rPr lang="zh-CN" altLang="en-US" sz="2400" dirty="0">
                <a:solidFill>
                  <a:srgbClr val="000000"/>
                </a:solidFill>
                <a:latin typeface="楷体" panose="02010609060101010101" pitchFamily="49" charset="-122"/>
                <a:ea typeface="楷体" panose="02010609060101010101" pitchFamily="49" charset="-122"/>
              </a:rPr>
              <a:t>号）。新法将这一要求入法，有助于防止一些地方行政机关搞“罚款经济”、设定“罚款指标”，促使行政执法回归本位，发挥应有的作用。</a:t>
            </a: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新增第</a:t>
            </a:r>
            <a:r>
              <a:rPr lang="en-US" altLang="zh-CN" sz="2400" dirty="0">
                <a:solidFill>
                  <a:srgbClr val="000000"/>
                </a:solidFill>
                <a:latin typeface="楷体" panose="02010609060101010101" pitchFamily="49" charset="-122"/>
                <a:ea typeface="楷体" panose="02010609060101010101" pitchFamily="49" charset="-122"/>
              </a:rPr>
              <a:t>74</a:t>
            </a:r>
            <a:r>
              <a:rPr lang="zh-CN" altLang="en-US" sz="2400" dirty="0">
                <a:solidFill>
                  <a:srgbClr val="000000"/>
                </a:solidFill>
                <a:latin typeface="楷体" panose="02010609060101010101" pitchFamily="49" charset="-122"/>
                <a:ea typeface="楷体" panose="02010609060101010101" pitchFamily="49" charset="-122"/>
              </a:rPr>
              <a:t>条第</a:t>
            </a:r>
            <a:r>
              <a:rPr lang="en-US" altLang="zh-CN" sz="2400" dirty="0">
                <a:solidFill>
                  <a:srgbClr val="000000"/>
                </a:solidFill>
                <a:latin typeface="楷体" panose="02010609060101010101" pitchFamily="49" charset="-122"/>
                <a:ea typeface="楷体" panose="02010609060101010101" pitchFamily="49" charset="-122"/>
              </a:rPr>
              <a:t>3</a:t>
            </a:r>
            <a:r>
              <a:rPr lang="zh-CN" altLang="en-US" sz="2400" dirty="0">
                <a:solidFill>
                  <a:srgbClr val="000000"/>
                </a:solidFill>
                <a:latin typeface="楷体" panose="02010609060101010101" pitchFamily="49" charset="-122"/>
                <a:ea typeface="楷体" panose="02010609060101010101" pitchFamily="49" charset="-122"/>
              </a:rPr>
              <a:t>款前段：“罚款、没收的违法所得或者没收非法财物拍卖的款项，不得同作出行政处罚决定的行政机关及其工作人员的考核、考评直接或者变相挂钩。”</a:t>
            </a:r>
            <a:r>
              <a:rPr lang="zh-CN" altLang="zh-CN" sz="2400" dirty="0">
                <a:solidFill>
                  <a:srgbClr val="000000"/>
                </a:solidFill>
                <a:latin typeface="楷体" panose="02010609060101010101" pitchFamily="49" charset="-122"/>
                <a:ea typeface="楷体" panose="02010609060101010101" pitchFamily="49" charset="-122"/>
              </a:rPr>
              <a:t>。</a:t>
            </a:r>
            <a:endParaRPr lang="en-US" altLang="zh-CN" sz="2400" dirty="0">
              <a:solidFill>
                <a:srgbClr val="000000"/>
              </a:solidFill>
              <a:latin typeface="楷体" panose="02010609060101010101" pitchFamily="49" charset="-122"/>
              <a:ea typeface="楷体" panose="02010609060101010101" pitchFamily="49" charset="-122"/>
            </a:endParaRPr>
          </a:p>
          <a:p>
            <a:pPr eaLnBrk="1" hangingPunct="1">
              <a:spcBef>
                <a:spcPct val="0"/>
              </a:spcBef>
              <a:buClrTx/>
              <a:buSzTx/>
              <a:buNone/>
            </a:pPr>
            <a:r>
              <a:rPr lang="zh-CN" altLang="en-US" sz="2400" dirty="0">
                <a:solidFill>
                  <a:srgbClr val="000000"/>
                </a:solidFill>
                <a:latin typeface="楷体" panose="02010609060101010101" pitchFamily="49" charset="-122"/>
                <a:ea typeface="楷体" panose="02010609060101010101" pitchFamily="49" charset="-122"/>
              </a:rPr>
              <a:t>新增第</a:t>
            </a:r>
            <a:r>
              <a:rPr lang="en-US" altLang="zh-CN" sz="2400" dirty="0">
                <a:solidFill>
                  <a:srgbClr val="000000"/>
                </a:solidFill>
                <a:latin typeface="楷体" panose="02010609060101010101" pitchFamily="49" charset="-122"/>
                <a:ea typeface="楷体" panose="02010609060101010101" pitchFamily="49" charset="-122"/>
              </a:rPr>
              <a:t>75</a:t>
            </a:r>
            <a:r>
              <a:rPr lang="zh-CN" altLang="en-US" sz="2400" dirty="0">
                <a:solidFill>
                  <a:srgbClr val="000000"/>
                </a:solidFill>
                <a:latin typeface="楷体" panose="02010609060101010101" pitchFamily="49" charset="-122"/>
                <a:ea typeface="楷体" panose="02010609060101010101" pitchFamily="49" charset="-122"/>
              </a:rPr>
              <a:t>条第</a:t>
            </a:r>
            <a:r>
              <a:rPr lang="en-US" altLang="zh-CN" sz="2400" dirty="0">
                <a:solidFill>
                  <a:srgbClr val="000000"/>
                </a:solidFill>
                <a:latin typeface="楷体" panose="02010609060101010101" pitchFamily="49" charset="-122"/>
                <a:ea typeface="楷体" panose="02010609060101010101" pitchFamily="49" charset="-122"/>
              </a:rPr>
              <a:t>2</a:t>
            </a:r>
            <a:r>
              <a:rPr lang="zh-CN" altLang="en-US" sz="2400" dirty="0">
                <a:solidFill>
                  <a:srgbClr val="000000"/>
                </a:solidFill>
                <a:latin typeface="楷体" panose="02010609060101010101" pitchFamily="49" charset="-122"/>
                <a:ea typeface="楷体" panose="02010609060101010101" pitchFamily="49" charset="-122"/>
              </a:rPr>
              <a:t>款前段：“行政机关实施行政处罚应当接受社会监督”。</a:t>
            </a:r>
            <a:endParaRPr lang="en-US" altLang="zh-CN" sz="2400" dirty="0">
              <a:solidFill>
                <a:srgbClr val="000000"/>
              </a:solidFill>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12902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12/22/2024 10:44 AM</a:t>
            </a:fld>
            <a:endParaRPr lang="en-US" altLang="zh-CN" sz="900" b="1" dirty="0">
              <a:solidFill>
                <a:schemeClr val="accent1"/>
              </a:solidFill>
              <a:latin typeface="Century Gothic" panose="020B0502020202020204" pitchFamily="34" charset="0"/>
            </a:endParaRPr>
          </a:p>
        </p:txBody>
      </p:sp>
      <p:sp>
        <p:nvSpPr>
          <p:cNvPr id="12902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550" y="2276475"/>
            <a:ext cx="6664325" cy="3786188"/>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（一）申诫罚</a:t>
            </a:r>
            <a:endParaRPr kumimoji="0" lang="en-US" altLang="zh-CN"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申诫罚又称声誉罚</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是指是指行政主体对已构成违法的相对人提出某种告诫和谴责以示制裁的行政处罚形式。主要包括警告和通告批评两种：</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1.</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警告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警告是最轻微的</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对违法当事人影响最小的处罚形式。警告应以书面形式作出裁决</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并必须向本人宣布并送交本人。 </a:t>
            </a: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矩形 150"/>
          <p:cNvSpPr/>
          <p:nvPr/>
        </p:nvSpPr>
        <p:spPr>
          <a:xfrm>
            <a:off x="971550" y="309563"/>
            <a:ext cx="57150" cy="581025"/>
          </a:xfrm>
          <a:prstGeom prst="rect">
            <a:avLst/>
          </a:prstGeom>
          <a:solidFill>
            <a:srgbClr val="701E5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
        <p:nvSpPr>
          <p:cNvPr id="2" name="文本框 1"/>
          <p:cNvSpPr txBox="1"/>
          <p:nvPr/>
        </p:nvSpPr>
        <p:spPr>
          <a:xfrm>
            <a:off x="684213" y="2133600"/>
            <a:ext cx="7697788" cy="4154488"/>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2.</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通报批评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通报批评类似于德国法上的公共警告</a:t>
            </a:r>
            <a:r>
              <a:rPr lang="zh-CN" altLang="en-US" sz="2400" kern="10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日本法上的违法事实公布。行政主体以通报批评 的方式</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通过报刊或政府公报等途径在一定范围内公布被处罚人的违法事实</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造成对被处罚人的荣誉或信誉的损害，会对违法相对人造成事实上相当严重的影响。</a:t>
            </a:r>
            <a:endPar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通报批评既可用于行政系统内部管理，也可以对行政相对人实施。当然，也可以与其他行政处罚种类同时适用。</a:t>
            </a:r>
          </a:p>
          <a:p>
            <a:pPr marR="0" indent="266700" defTabSz="914400" eaLnBrk="1" fontAlgn="auto" hangingPunct="1">
              <a:spcBef>
                <a:spcPts val="0"/>
              </a:spcBef>
              <a:spcAft>
                <a:spcPts val="0"/>
              </a:spcAft>
              <a:buClrTx/>
              <a:buSzTx/>
              <a:buFontTx/>
              <a:buNone/>
              <a:defRPr/>
            </a:pPr>
            <a:endPar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endParaRPr>
          </a:p>
          <a:p>
            <a:pPr marR="0" indent="266700" defTabSz="914400" eaLnBrk="1" fontAlgn="auto" hangingPunct="1">
              <a:spcBef>
                <a:spcPts val="0"/>
              </a:spcBef>
              <a:spcAft>
                <a:spcPts val="0"/>
              </a:spcAft>
              <a:buClrTx/>
              <a:buSzTx/>
              <a:buFontTx/>
              <a:buNone/>
              <a:defRPr/>
            </a:pP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randombar(horizontal)">
                                      <p:cBhvr>
                                        <p:cTn id="7"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313" y="2133600"/>
            <a:ext cx="7697788" cy="2308225"/>
          </a:xfrm>
          <a:prstGeom prst="rect">
            <a:avLst/>
          </a:prstGeom>
          <a:noFill/>
        </p:spPr>
        <p:txBody>
          <a:bodyPr>
            <a:spAutoFit/>
          </a:bodyPr>
          <a:lstStyle/>
          <a:p>
            <a:pPr marR="0" indent="266700" defTabSz="914400" eaLnBrk="1" fontAlgn="auto" hangingPunct="1">
              <a:spcBef>
                <a:spcPts val="0"/>
              </a:spcBef>
              <a:spcAft>
                <a:spcPts val="0"/>
              </a:spcAft>
              <a:buClrTx/>
              <a:buSzTx/>
              <a:buFontTx/>
              <a:buNone/>
              <a:defRPr/>
            </a:pPr>
            <a:r>
              <a:rPr kumimoji="0" lang="zh-CN" altLang="en-US" sz="2400" b="1"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（二）财产罚</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	</a:t>
            </a:r>
          </a:p>
          <a:p>
            <a:pPr marR="0" indent="266700" defTabSz="914400" eaLnBrk="1" fontAlgn="auto" hangingPunct="1">
              <a:spcBef>
                <a:spcPts val="0"/>
              </a:spcBef>
              <a:spcAft>
                <a:spcPts val="0"/>
              </a:spcAft>
              <a:buClrTx/>
              <a:buSzTx/>
              <a:buFontTx/>
              <a:buNone/>
              <a:defRPr/>
            </a:pP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财产罚是指行政主体剥夺违反行政法律规范的相对人的某种物质利益的行政处罚。它主要适用于有经济收入或有固定资产的相对人的违法行为</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以营利为目的的违法行为或者给公 共利益造成损失的违法行为。财产罚有多种表现形式</a:t>
            </a:r>
            <a:r>
              <a:rPr kumimoji="0" lang="en-US" altLang="zh-CN"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a:t>
            </a:r>
            <a:r>
              <a:rPr kumimoji="0" lang="zh-CN" altLang="en-US" sz="2400" kern="100" cap="none" spc="0" normalizeH="0" baseline="0" noProof="0" dirty="0">
                <a:solidFill>
                  <a:srgbClr val="000000"/>
                </a:solidFill>
                <a:latin typeface="Times New Roman" panose="02020603050405020304" pitchFamily="18" charset="0"/>
                <a:ea typeface="楷体" panose="02010609060101010101" pitchFamily="49" charset="-122"/>
                <a:cs typeface="Arial" panose="020B0604020202020204" pitchFamily="34" charset="0"/>
              </a:rPr>
              <a:t>最主要的是罚款和没收。 </a:t>
            </a: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VjZTA1ZGJmYTgxMTFjZTQ4MGY4MmVlMTAwYTUyNjM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289</TotalTime>
  <Words>6181</Words>
  <Application>Microsoft Office PowerPoint</Application>
  <PresentationFormat>全屏显示(4:3)</PresentationFormat>
  <Paragraphs>374</Paragraphs>
  <Slides>66</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66</vt:i4>
      </vt:variant>
    </vt:vector>
  </HeadingPairs>
  <TitlesOfParts>
    <vt:vector size="74" baseType="lpstr">
      <vt:lpstr>华文楷体</vt:lpstr>
      <vt:lpstr>楷体</vt:lpstr>
      <vt:lpstr>Arial</vt:lpstr>
      <vt:lpstr>Calibri</vt:lpstr>
      <vt:lpstr>Century Gothic</vt:lpstr>
      <vt:lpstr>Times New Roman</vt:lpstr>
      <vt:lpstr>Wingdings 3</vt:lpstr>
      <vt:lpstr>离子会议室</vt:lpstr>
      <vt:lpstr>负担行政行为 之行政处罚</vt:lpstr>
      <vt:lpstr>一、行政处罚的概念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五、行政处罚决定程序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六、行政处罚的执行</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605</cp:revision>
  <dcterms:created xsi:type="dcterms:W3CDTF">2014-04-19T21:45:00Z</dcterms:created>
  <dcterms:modified xsi:type="dcterms:W3CDTF">2024-12-22T07:33:50Z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FA23FC83096245B4BC7F08DEEB39EF47_13</vt:lpwstr>
  </property>
  <property fmtid="{D5CDD505-2E9C-101B-9397-08002B2CF9AE}" pid="3" name="KSOProductBuildVer">
    <vt:lpwstr>2052-12.1.0.18276</vt:lpwstr>
  </property>
</Properties>
</file>