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9" r:id="rId2"/>
    <p:sldId id="256" r:id="rId3"/>
    <p:sldId id="324" r:id="rId4"/>
    <p:sldId id="257" r:id="rId5"/>
    <p:sldId id="266" r:id="rId6"/>
    <p:sldId id="267" r:id="rId7"/>
    <p:sldId id="268" r:id="rId8"/>
    <p:sldId id="269" r:id="rId9"/>
    <p:sldId id="270" r:id="rId10"/>
    <p:sldId id="273" r:id="rId11"/>
    <p:sldId id="277" r:id="rId12"/>
    <p:sldId id="281" r:id="rId13"/>
    <p:sldId id="284" r:id="rId14"/>
    <p:sldId id="286" r:id="rId15"/>
    <p:sldId id="287" r:id="rId16"/>
    <p:sldId id="288" r:id="rId17"/>
    <p:sldId id="289" r:id="rId18"/>
    <p:sldId id="360" r:id="rId19"/>
    <p:sldId id="325" r:id="rId20"/>
    <p:sldId id="327" r:id="rId21"/>
    <p:sldId id="328" r:id="rId22"/>
    <p:sldId id="329" r:id="rId23"/>
    <p:sldId id="331" r:id="rId24"/>
    <p:sldId id="290" r:id="rId25"/>
    <p:sldId id="295" r:id="rId26"/>
    <p:sldId id="296" r:id="rId27"/>
    <p:sldId id="300" r:id="rId28"/>
    <p:sldId id="305" r:id="rId29"/>
    <p:sldId id="334" r:id="rId30"/>
    <p:sldId id="308" r:id="rId31"/>
    <p:sldId id="358" r:id="rId32"/>
    <p:sldId id="336" r:id="rId33"/>
    <p:sldId id="337" r:id="rId34"/>
    <p:sldId id="357" r:id="rId35"/>
    <p:sldId id="338" r:id="rId36"/>
  </p:sldIdLst>
  <p:sldSz cx="12192000" cy="6858000"/>
  <p:notesSz cx="6858000" cy="9144000"/>
  <p:custDataLst>
    <p:tags r:id="rId3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945" autoAdjust="0"/>
    <p:restoredTop sz="94660"/>
  </p:normalViewPr>
  <p:slideViewPr>
    <p:cSldViewPr snapToGrid="0" showGuides="1">
      <p:cViewPr varScale="1">
        <p:scale>
          <a:sx n="54" d="100"/>
          <a:sy n="54" d="100"/>
        </p:scale>
        <p:origin x="62" y="624"/>
      </p:cViewPr>
      <p:guideLst>
        <p:guide orient="horz" pos="2160"/>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7CEB65-E2B8-499E-AB51-3E382137E3C3}" type="doc">
      <dgm:prSet loTypeId="urn:microsoft.com/office/officeart/2005/8/layout/hProcess4#1" loCatId="process" qsTypeId="urn:microsoft.com/office/officeart/2005/8/quickstyle/simple1#1" qsCatId="simple" csTypeId="urn:microsoft.com/office/officeart/2005/8/colors/accent1_2#1" csCatId="accent1" phldr="1"/>
      <dgm:spPr/>
      <dgm:t>
        <a:bodyPr/>
        <a:lstStyle/>
        <a:p>
          <a:endParaRPr lang="zh-CN" altLang="en-US"/>
        </a:p>
      </dgm:t>
    </dgm:pt>
    <dgm:pt modelId="{6F29D647-2815-43D7-BC32-33AB30C11BD8}">
      <dgm:prSet phldrT="[文本]" custT="1"/>
      <dgm:spPr/>
      <dgm:t>
        <a:bodyPr/>
        <a:lstStyle/>
        <a:p>
          <a:r>
            <a:rPr lang="zh-CN" altLang="en-US" sz="1800" b="1" dirty="0"/>
            <a:t>申请前</a:t>
          </a:r>
        </a:p>
      </dgm:t>
    </dgm:pt>
    <dgm:pt modelId="{9BC8D8A3-599B-4FE0-8429-1CBF595195C2}" type="parTrans" cxnId="{4FAA50DC-E87F-4C32-844B-A84ABC5A9702}">
      <dgm:prSet/>
      <dgm:spPr/>
      <dgm:t>
        <a:bodyPr/>
        <a:lstStyle/>
        <a:p>
          <a:endParaRPr lang="zh-CN" altLang="en-US"/>
        </a:p>
      </dgm:t>
    </dgm:pt>
    <dgm:pt modelId="{01EE5322-D79F-4C1E-A41A-9C775346DBFB}" type="sibTrans" cxnId="{4FAA50DC-E87F-4C32-844B-A84ABC5A9702}">
      <dgm:prSet/>
      <dgm:spPr/>
      <dgm:t>
        <a:bodyPr/>
        <a:lstStyle/>
        <a:p>
          <a:endParaRPr lang="zh-CN" altLang="en-US"/>
        </a:p>
      </dgm:t>
    </dgm:pt>
    <dgm:pt modelId="{FE7CB223-78D3-47C4-864B-28740E2F8BCD}">
      <dgm:prSet phldrT="[文本]" custT="1"/>
      <dgm:spPr/>
      <dgm:t>
        <a:bodyPr/>
        <a:lstStyle/>
        <a:p>
          <a:r>
            <a:rPr lang="zh-CN" altLang="en-US" sz="1100" b="1" dirty="0"/>
            <a:t>法定救济期限届满之日起</a:t>
          </a:r>
          <a:r>
            <a:rPr lang="en-US" altLang="zh-CN" sz="1100" b="1" dirty="0">
              <a:solidFill>
                <a:srgbClr val="FF0000"/>
              </a:solidFill>
            </a:rPr>
            <a:t>3</a:t>
          </a:r>
          <a:r>
            <a:rPr lang="zh-CN" altLang="en-US" sz="1100" b="1" dirty="0">
              <a:solidFill>
                <a:srgbClr val="FF0000"/>
              </a:solidFill>
            </a:rPr>
            <a:t>个月</a:t>
          </a:r>
          <a:r>
            <a:rPr lang="zh-CN" altLang="en-US" sz="1100" b="1" dirty="0"/>
            <a:t>提出申请</a:t>
          </a:r>
        </a:p>
      </dgm:t>
    </dgm:pt>
    <dgm:pt modelId="{9957111F-20F4-4FC0-BE84-D387F939EFDE}" type="parTrans" cxnId="{56B8B2D2-F4B4-407F-A56F-5E64CD1A2A43}">
      <dgm:prSet/>
      <dgm:spPr/>
      <dgm:t>
        <a:bodyPr/>
        <a:lstStyle/>
        <a:p>
          <a:endParaRPr lang="zh-CN" altLang="en-US"/>
        </a:p>
      </dgm:t>
    </dgm:pt>
    <dgm:pt modelId="{F279DA73-295E-4C1E-9C2F-D4B813122C5C}" type="sibTrans" cxnId="{56B8B2D2-F4B4-407F-A56F-5E64CD1A2A43}">
      <dgm:prSet/>
      <dgm:spPr/>
      <dgm:t>
        <a:bodyPr/>
        <a:lstStyle/>
        <a:p>
          <a:endParaRPr lang="zh-CN" altLang="en-US"/>
        </a:p>
      </dgm:t>
    </dgm:pt>
    <dgm:pt modelId="{6CCE2281-49B8-4A02-8227-4C40CF6A93C8}">
      <dgm:prSet phldrT="[文本]" custT="1"/>
      <dgm:spPr/>
      <dgm:t>
        <a:bodyPr/>
        <a:lstStyle/>
        <a:p>
          <a:r>
            <a:rPr lang="zh-CN" altLang="en-US" sz="1100" b="1" dirty="0"/>
            <a:t>催告</a:t>
          </a:r>
          <a:r>
            <a:rPr lang="zh-CN" altLang="en-US" sz="1100" b="1" dirty="0">
              <a:solidFill>
                <a:srgbClr val="FF0000"/>
              </a:solidFill>
            </a:rPr>
            <a:t>限期</a:t>
          </a:r>
          <a:r>
            <a:rPr lang="en-US" altLang="zh-CN" sz="1100" b="1" dirty="0">
              <a:solidFill>
                <a:srgbClr val="FF0000"/>
              </a:solidFill>
            </a:rPr>
            <a:t>10</a:t>
          </a:r>
          <a:r>
            <a:rPr lang="zh-CN" altLang="en-US" sz="1100" b="1" dirty="0">
              <a:solidFill>
                <a:srgbClr val="FF0000"/>
              </a:solidFill>
            </a:rPr>
            <a:t>日</a:t>
          </a:r>
          <a:r>
            <a:rPr lang="zh-CN" altLang="en-US" sz="1100" b="1" dirty="0"/>
            <a:t>履行</a:t>
          </a:r>
        </a:p>
      </dgm:t>
    </dgm:pt>
    <dgm:pt modelId="{DF9B31E0-162B-4DAC-8D20-04C79E1D2CE0}" type="parTrans" cxnId="{0D2FBFAB-F4DB-4405-B1ED-00F127326D32}">
      <dgm:prSet/>
      <dgm:spPr/>
      <dgm:t>
        <a:bodyPr/>
        <a:lstStyle/>
        <a:p>
          <a:endParaRPr lang="zh-CN" altLang="en-US"/>
        </a:p>
      </dgm:t>
    </dgm:pt>
    <dgm:pt modelId="{D729358B-87D6-4835-886B-D0FB28B850D5}" type="sibTrans" cxnId="{0D2FBFAB-F4DB-4405-B1ED-00F127326D32}">
      <dgm:prSet/>
      <dgm:spPr/>
      <dgm:t>
        <a:bodyPr/>
        <a:lstStyle/>
        <a:p>
          <a:endParaRPr lang="zh-CN" altLang="en-US"/>
        </a:p>
      </dgm:t>
    </dgm:pt>
    <dgm:pt modelId="{26172424-9409-4B65-AB52-4DD78BB371B1}">
      <dgm:prSet phldrT="[文本]" custT="1"/>
      <dgm:spPr/>
      <dgm:t>
        <a:bodyPr/>
        <a:lstStyle/>
        <a:p>
          <a:pPr algn="ctr"/>
          <a:r>
            <a:rPr lang="zh-CN" altLang="en-US" sz="1400" b="1" dirty="0"/>
            <a:t>提交申请材料</a:t>
          </a:r>
        </a:p>
      </dgm:t>
    </dgm:pt>
    <dgm:pt modelId="{115F9FD3-E389-4DAB-B121-8706FAD7ABD8}" type="parTrans" cxnId="{3C041AF6-17BE-4E1B-819D-61750A488704}">
      <dgm:prSet/>
      <dgm:spPr/>
      <dgm:t>
        <a:bodyPr/>
        <a:lstStyle/>
        <a:p>
          <a:endParaRPr lang="zh-CN" altLang="en-US"/>
        </a:p>
      </dgm:t>
    </dgm:pt>
    <dgm:pt modelId="{F176E550-C3A8-425D-9507-122E07984413}" type="sibTrans" cxnId="{3C041AF6-17BE-4E1B-819D-61750A488704}">
      <dgm:prSet/>
      <dgm:spPr/>
      <dgm:t>
        <a:bodyPr/>
        <a:lstStyle/>
        <a:p>
          <a:endParaRPr lang="zh-CN" altLang="en-US"/>
        </a:p>
      </dgm:t>
    </dgm:pt>
    <dgm:pt modelId="{56077265-24EB-4B5E-9CD6-D4F0194D7652}">
      <dgm:prSet phldrT="[文本]" custT="1"/>
      <dgm:spPr/>
      <dgm:t>
        <a:bodyPr/>
        <a:lstStyle/>
        <a:p>
          <a:r>
            <a:rPr lang="zh-CN" altLang="en-US" sz="1400" b="1" dirty="0"/>
            <a:t>强制执行申请书；</a:t>
          </a:r>
        </a:p>
      </dgm:t>
    </dgm:pt>
    <dgm:pt modelId="{4F640617-BB1D-45CC-9540-DF144AB96D3B}" type="parTrans" cxnId="{B00C4168-4F09-4BE4-A55A-80A509B1DF87}">
      <dgm:prSet/>
      <dgm:spPr/>
      <dgm:t>
        <a:bodyPr/>
        <a:lstStyle/>
        <a:p>
          <a:endParaRPr lang="zh-CN" altLang="en-US"/>
        </a:p>
      </dgm:t>
    </dgm:pt>
    <dgm:pt modelId="{CABEBB86-8704-413B-820E-7249AEF7E958}" type="sibTrans" cxnId="{B00C4168-4F09-4BE4-A55A-80A509B1DF87}">
      <dgm:prSet/>
      <dgm:spPr/>
      <dgm:t>
        <a:bodyPr/>
        <a:lstStyle/>
        <a:p>
          <a:endParaRPr lang="zh-CN" altLang="en-US"/>
        </a:p>
      </dgm:t>
    </dgm:pt>
    <dgm:pt modelId="{E8E1C186-8D03-4B45-97EA-9783B6D2C016}">
      <dgm:prSet phldrT="[文本]" custT="1"/>
      <dgm:spPr/>
      <dgm:t>
        <a:bodyPr/>
        <a:lstStyle/>
        <a:p>
          <a:r>
            <a:rPr lang="zh-CN" altLang="en-US" sz="1400" b="1" dirty="0"/>
            <a:t>受理（</a:t>
          </a:r>
          <a:r>
            <a:rPr lang="en-US" altLang="zh-CN" sz="1400" b="1" dirty="0"/>
            <a:t>5</a:t>
          </a:r>
          <a:r>
            <a:rPr lang="zh-CN" altLang="en-US" sz="1400" b="1" dirty="0"/>
            <a:t>日内）</a:t>
          </a:r>
        </a:p>
      </dgm:t>
    </dgm:pt>
    <dgm:pt modelId="{87F03C3C-FAC1-44DA-9458-696175EE4870}" type="parTrans" cxnId="{B9E1FA66-0E6A-4718-91B8-66788AC24DF7}">
      <dgm:prSet/>
      <dgm:spPr/>
      <dgm:t>
        <a:bodyPr/>
        <a:lstStyle/>
        <a:p>
          <a:endParaRPr lang="zh-CN" altLang="en-US"/>
        </a:p>
      </dgm:t>
    </dgm:pt>
    <dgm:pt modelId="{429D373B-1E48-40CD-912F-0F85D0AD3551}" type="sibTrans" cxnId="{B9E1FA66-0E6A-4718-91B8-66788AC24DF7}">
      <dgm:prSet/>
      <dgm:spPr/>
      <dgm:t>
        <a:bodyPr/>
        <a:lstStyle/>
        <a:p>
          <a:endParaRPr lang="zh-CN" altLang="en-US"/>
        </a:p>
      </dgm:t>
    </dgm:pt>
    <dgm:pt modelId="{77AEED41-EE38-4342-B526-3AE65A96A96C}">
      <dgm:prSet phldrT="[文本]" custT="1"/>
      <dgm:spPr/>
      <dgm:t>
        <a:bodyPr/>
        <a:lstStyle/>
        <a:p>
          <a:r>
            <a:rPr lang="zh-CN" altLang="en-US" sz="1200" b="1" dirty="0"/>
            <a:t>对法院不予受理裁定有异议的</a:t>
          </a:r>
          <a:r>
            <a:rPr lang="zh-CN" altLang="en-US" sz="1200" b="1" dirty="0">
              <a:latin typeface="+mj-ea"/>
              <a:ea typeface="+mj-ea"/>
            </a:rPr>
            <a:t>，</a:t>
          </a:r>
          <a:r>
            <a:rPr lang="en-US" altLang="zh-CN" sz="1200" b="1" dirty="0">
              <a:latin typeface="+mj-ea"/>
              <a:ea typeface="+mj-ea"/>
            </a:rPr>
            <a:t>15</a:t>
          </a:r>
          <a:r>
            <a:rPr lang="zh-CN" altLang="en-US" sz="1200" b="1" dirty="0">
              <a:latin typeface="+mj-ea"/>
              <a:ea typeface="+mj-ea"/>
            </a:rPr>
            <a:t>日</a:t>
          </a:r>
          <a:r>
            <a:rPr lang="zh-CN" altLang="en-US" sz="1200" b="1" dirty="0"/>
            <a:t>内申请复议</a:t>
          </a:r>
        </a:p>
      </dgm:t>
    </dgm:pt>
    <dgm:pt modelId="{553AF443-0890-4355-A7C6-2C5E72CAFE83}" type="parTrans" cxnId="{FA41B7B6-1539-4458-BFFC-F47DB30493F8}">
      <dgm:prSet/>
      <dgm:spPr/>
      <dgm:t>
        <a:bodyPr/>
        <a:lstStyle/>
        <a:p>
          <a:endParaRPr lang="zh-CN" altLang="en-US"/>
        </a:p>
      </dgm:t>
    </dgm:pt>
    <dgm:pt modelId="{EB3C972B-1297-485B-B37A-57083513BD07}" type="sibTrans" cxnId="{FA41B7B6-1539-4458-BFFC-F47DB30493F8}">
      <dgm:prSet/>
      <dgm:spPr/>
      <dgm:t>
        <a:bodyPr/>
        <a:lstStyle/>
        <a:p>
          <a:endParaRPr lang="zh-CN" altLang="en-US"/>
        </a:p>
      </dgm:t>
    </dgm:pt>
    <dgm:pt modelId="{57D67976-CA23-410C-A55A-4A76A8B352AB}">
      <dgm:prSet custT="1"/>
      <dgm:spPr/>
      <dgm:t>
        <a:bodyPr/>
        <a:lstStyle/>
        <a:p>
          <a:r>
            <a:rPr lang="zh-CN" altLang="en-US" sz="1400" b="1" dirty="0"/>
            <a:t>行政决定书及作出决定的事实、理由和依据；</a:t>
          </a:r>
        </a:p>
      </dgm:t>
    </dgm:pt>
    <dgm:pt modelId="{3A27B579-F22E-4961-9758-054326E29650}" type="parTrans" cxnId="{D93FFED1-5533-4A7C-8B04-E76A970E0597}">
      <dgm:prSet/>
      <dgm:spPr/>
      <dgm:t>
        <a:bodyPr/>
        <a:lstStyle/>
        <a:p>
          <a:endParaRPr lang="zh-CN" altLang="en-US"/>
        </a:p>
      </dgm:t>
    </dgm:pt>
    <dgm:pt modelId="{3568B630-2E82-4B16-8438-5FEC6D045369}" type="sibTrans" cxnId="{D93FFED1-5533-4A7C-8B04-E76A970E0597}">
      <dgm:prSet/>
      <dgm:spPr/>
      <dgm:t>
        <a:bodyPr/>
        <a:lstStyle/>
        <a:p>
          <a:endParaRPr lang="zh-CN" altLang="en-US"/>
        </a:p>
      </dgm:t>
    </dgm:pt>
    <dgm:pt modelId="{841EA150-D2E0-456A-A61D-E06949CDA207}">
      <dgm:prSet custT="1"/>
      <dgm:spPr/>
      <dgm:t>
        <a:bodyPr/>
        <a:lstStyle/>
        <a:p>
          <a:r>
            <a:rPr lang="zh-CN" altLang="en-US" sz="1400" b="1" dirty="0"/>
            <a:t>当事人的意见及行政机关催告情况；</a:t>
          </a:r>
        </a:p>
      </dgm:t>
    </dgm:pt>
    <dgm:pt modelId="{B30AFCC7-7580-4638-9A63-D8C03F066630}" type="parTrans" cxnId="{1172DBF3-4C01-40AE-8623-D3D753F587AD}">
      <dgm:prSet/>
      <dgm:spPr/>
      <dgm:t>
        <a:bodyPr/>
        <a:lstStyle/>
        <a:p>
          <a:endParaRPr lang="zh-CN" altLang="en-US"/>
        </a:p>
      </dgm:t>
    </dgm:pt>
    <dgm:pt modelId="{EF609DF0-ABC4-457A-8560-4BBC774F0BA7}" type="sibTrans" cxnId="{1172DBF3-4C01-40AE-8623-D3D753F587AD}">
      <dgm:prSet/>
      <dgm:spPr/>
      <dgm:t>
        <a:bodyPr/>
        <a:lstStyle/>
        <a:p>
          <a:endParaRPr lang="zh-CN" altLang="en-US"/>
        </a:p>
      </dgm:t>
    </dgm:pt>
    <dgm:pt modelId="{1ED79370-C859-480E-A784-9F064303FB33}">
      <dgm:prSet custT="1"/>
      <dgm:spPr/>
      <dgm:t>
        <a:bodyPr/>
        <a:lstStyle/>
        <a:p>
          <a:r>
            <a:rPr lang="zh-CN" altLang="en-US" sz="1400" b="1" dirty="0"/>
            <a:t>申请强制执行标的情况；</a:t>
          </a:r>
        </a:p>
      </dgm:t>
    </dgm:pt>
    <dgm:pt modelId="{25CD08D1-F942-420E-9FF3-BE5FD31CDF08}" type="parTrans" cxnId="{695EB8F3-8BA8-4935-B6C7-CADF585DA5D0}">
      <dgm:prSet/>
      <dgm:spPr/>
      <dgm:t>
        <a:bodyPr/>
        <a:lstStyle/>
        <a:p>
          <a:endParaRPr lang="zh-CN" altLang="en-US"/>
        </a:p>
      </dgm:t>
    </dgm:pt>
    <dgm:pt modelId="{8D4912FA-A222-492A-9625-32C98882148C}" type="sibTrans" cxnId="{695EB8F3-8BA8-4935-B6C7-CADF585DA5D0}">
      <dgm:prSet/>
      <dgm:spPr/>
      <dgm:t>
        <a:bodyPr/>
        <a:lstStyle/>
        <a:p>
          <a:endParaRPr lang="zh-CN" altLang="en-US"/>
        </a:p>
      </dgm:t>
    </dgm:pt>
    <dgm:pt modelId="{79DBBC4B-4A25-4707-9F3F-54BF0F0CE629}">
      <dgm:prSet custT="1"/>
      <dgm:spPr/>
      <dgm:t>
        <a:bodyPr/>
        <a:lstStyle/>
        <a:p>
          <a:r>
            <a:rPr lang="zh-CN" altLang="en-US" sz="1400" b="1" dirty="0"/>
            <a:t>法律、行政法规规定的其他材料。</a:t>
          </a:r>
        </a:p>
      </dgm:t>
    </dgm:pt>
    <dgm:pt modelId="{13C672EA-D1BD-4AF7-BAE1-A3625F7C418D}" type="parTrans" cxnId="{0DB51E58-9688-4A77-831F-F6B7F3B02CFF}">
      <dgm:prSet/>
      <dgm:spPr/>
      <dgm:t>
        <a:bodyPr/>
        <a:lstStyle/>
        <a:p>
          <a:endParaRPr lang="zh-CN" altLang="en-US"/>
        </a:p>
      </dgm:t>
    </dgm:pt>
    <dgm:pt modelId="{F07DB0A9-C021-43E6-A1F5-865B415FE814}" type="sibTrans" cxnId="{0DB51E58-9688-4A77-831F-F6B7F3B02CFF}">
      <dgm:prSet/>
      <dgm:spPr/>
      <dgm:t>
        <a:bodyPr/>
        <a:lstStyle/>
        <a:p>
          <a:endParaRPr lang="zh-CN" altLang="en-US"/>
        </a:p>
      </dgm:t>
    </dgm:pt>
    <dgm:pt modelId="{EC3A2FC5-9ED5-40C9-A0E1-295147569D60}">
      <dgm:prSet custT="1"/>
      <dgm:spPr/>
      <dgm:t>
        <a:bodyPr/>
        <a:lstStyle/>
        <a:p>
          <a:r>
            <a:rPr lang="zh-CN" altLang="en-US" sz="1400" b="1" dirty="0"/>
            <a:t>书面审查或听取意见</a:t>
          </a:r>
          <a:endParaRPr lang="en-US" altLang="zh-CN" sz="1400" b="1" dirty="0"/>
        </a:p>
      </dgm:t>
    </dgm:pt>
    <dgm:pt modelId="{C2439181-2841-4607-8FE5-4EEF951EA9F1}" type="parTrans" cxnId="{69C41206-53EA-41B5-8671-CBE2AC3F66B6}">
      <dgm:prSet/>
      <dgm:spPr/>
      <dgm:t>
        <a:bodyPr/>
        <a:lstStyle/>
        <a:p>
          <a:endParaRPr lang="zh-CN" altLang="en-US"/>
        </a:p>
      </dgm:t>
    </dgm:pt>
    <dgm:pt modelId="{E77836F7-4A40-4634-8E6E-21CD4D4959C4}" type="sibTrans" cxnId="{69C41206-53EA-41B5-8671-CBE2AC3F66B6}">
      <dgm:prSet/>
      <dgm:spPr/>
      <dgm:t>
        <a:bodyPr/>
        <a:lstStyle/>
        <a:p>
          <a:endParaRPr lang="zh-CN" altLang="en-US"/>
        </a:p>
      </dgm:t>
    </dgm:pt>
    <dgm:pt modelId="{EFA6A5A7-3E70-4BD5-B3D7-4AFF071AE514}">
      <dgm:prSet custT="1"/>
      <dgm:spPr/>
      <dgm:t>
        <a:bodyPr/>
        <a:lstStyle/>
        <a:p>
          <a:r>
            <a:rPr lang="en-US" altLang="zh-CN" sz="1200" b="1" dirty="0"/>
            <a:t>7</a:t>
          </a:r>
          <a:r>
            <a:rPr lang="zh-CN" altLang="en-US" sz="1200" b="1" dirty="0"/>
            <a:t>日内裁定是否执行。可申请复议</a:t>
          </a:r>
        </a:p>
      </dgm:t>
    </dgm:pt>
    <dgm:pt modelId="{734B9E18-5731-4C94-8AA0-A1D3E0C8E246}" type="parTrans" cxnId="{8D19B6A0-F040-4CE4-9007-0B98126E5128}">
      <dgm:prSet/>
      <dgm:spPr/>
      <dgm:t>
        <a:bodyPr/>
        <a:lstStyle/>
        <a:p>
          <a:endParaRPr lang="zh-CN" altLang="en-US"/>
        </a:p>
      </dgm:t>
    </dgm:pt>
    <dgm:pt modelId="{AE89672E-BDE5-4CC9-A119-7E987D7F5FA1}" type="sibTrans" cxnId="{8D19B6A0-F040-4CE4-9007-0B98126E5128}">
      <dgm:prSet/>
      <dgm:spPr/>
      <dgm:t>
        <a:bodyPr/>
        <a:lstStyle/>
        <a:p>
          <a:endParaRPr lang="zh-CN" altLang="en-US"/>
        </a:p>
      </dgm:t>
    </dgm:pt>
    <dgm:pt modelId="{85C9E22B-FFC2-4640-9510-FBE542042F0B}">
      <dgm:prSet custT="1"/>
      <dgm:spPr/>
      <dgm:t>
        <a:bodyPr/>
        <a:lstStyle/>
        <a:p>
          <a:r>
            <a:rPr lang="zh-CN" altLang="zh-CN" sz="1200" b="1" dirty="0"/>
            <a:t>发现明显违法的，组织听取双方当事人意见，</a:t>
          </a:r>
          <a:r>
            <a:rPr lang="en-US" altLang="zh-CN" sz="1200" b="1" dirty="0"/>
            <a:t>30</a:t>
          </a:r>
          <a:r>
            <a:rPr lang="zh-CN" altLang="zh-CN" sz="1200" b="1" dirty="0"/>
            <a:t>日内作出裁定</a:t>
          </a:r>
        </a:p>
      </dgm:t>
    </dgm:pt>
    <dgm:pt modelId="{BF6B4330-9016-4E1F-8CA2-F869C70B105F}" type="parTrans" cxnId="{FD3C4F9B-2881-4D4A-9652-DEAB7E5B4473}">
      <dgm:prSet/>
      <dgm:spPr/>
      <dgm:t>
        <a:bodyPr/>
        <a:lstStyle/>
        <a:p>
          <a:endParaRPr lang="zh-CN" altLang="en-US"/>
        </a:p>
      </dgm:t>
    </dgm:pt>
    <dgm:pt modelId="{B428472C-45BD-4BE2-9B3D-4733DB6F68C2}" type="sibTrans" cxnId="{FD3C4F9B-2881-4D4A-9652-DEAB7E5B4473}">
      <dgm:prSet/>
      <dgm:spPr/>
      <dgm:t>
        <a:bodyPr/>
        <a:lstStyle/>
        <a:p>
          <a:endParaRPr lang="zh-CN" altLang="en-US"/>
        </a:p>
      </dgm:t>
    </dgm:pt>
    <dgm:pt modelId="{94C3E290-B32F-47CB-AAA0-0AD7C9FD6844}">
      <dgm:prSet custT="1"/>
      <dgm:spPr/>
      <dgm:t>
        <a:bodyPr/>
        <a:lstStyle/>
        <a:p>
          <a:r>
            <a:rPr lang="en-US" altLang="zh-CN" sz="1200" b="1" dirty="0"/>
            <a:t>      </a:t>
          </a:r>
          <a:r>
            <a:rPr lang="zh-CN" altLang="zh-CN" sz="1200" b="1" dirty="0"/>
            <a:t>明显缺乏事实根据的；明显缺乏法律、法规依据的；其他明显违法并损害被执行人合法权益的</a:t>
          </a:r>
        </a:p>
      </dgm:t>
    </dgm:pt>
    <dgm:pt modelId="{6602A69D-6EE8-4E0C-B943-DDD07B5E79EC}" type="parTrans" cxnId="{0BB154D4-33E4-44A2-A292-3340D7BE5116}">
      <dgm:prSet/>
      <dgm:spPr/>
      <dgm:t>
        <a:bodyPr/>
        <a:lstStyle/>
        <a:p>
          <a:endParaRPr lang="zh-CN" altLang="en-US"/>
        </a:p>
      </dgm:t>
    </dgm:pt>
    <dgm:pt modelId="{C5577BC3-26CA-4D1D-B4CF-2EA56DD3F7A3}" type="sibTrans" cxnId="{0BB154D4-33E4-44A2-A292-3340D7BE5116}">
      <dgm:prSet/>
      <dgm:spPr/>
      <dgm:t>
        <a:bodyPr/>
        <a:lstStyle/>
        <a:p>
          <a:endParaRPr lang="zh-CN" altLang="en-US"/>
        </a:p>
      </dgm:t>
    </dgm:pt>
    <dgm:pt modelId="{3C8C43B5-A521-49F5-A55C-34D46E4B344F}">
      <dgm:prSet custT="1"/>
      <dgm:spPr/>
      <dgm:t>
        <a:bodyPr/>
        <a:lstStyle/>
        <a:p>
          <a:r>
            <a:rPr lang="zh-CN" altLang="en-US" sz="1600" b="1" dirty="0"/>
            <a:t>强制执行</a:t>
          </a:r>
        </a:p>
      </dgm:t>
    </dgm:pt>
    <dgm:pt modelId="{879A5C56-F1CC-4CFA-A455-48D38A0850D1}" type="sibTrans" cxnId="{B61706DC-0300-4A40-9F0D-D301F2D6FB7A}">
      <dgm:prSet/>
      <dgm:spPr/>
      <dgm:t>
        <a:bodyPr/>
        <a:lstStyle/>
        <a:p>
          <a:endParaRPr lang="zh-CN" altLang="en-US"/>
        </a:p>
      </dgm:t>
    </dgm:pt>
    <dgm:pt modelId="{97D20D21-F9B8-4765-A83A-C58AEA1D9FF4}" type="parTrans" cxnId="{B61706DC-0300-4A40-9F0D-D301F2D6FB7A}">
      <dgm:prSet/>
      <dgm:spPr/>
      <dgm:t>
        <a:bodyPr/>
        <a:lstStyle/>
        <a:p>
          <a:endParaRPr lang="zh-CN" altLang="en-US"/>
        </a:p>
      </dgm:t>
    </dgm:pt>
    <dgm:pt modelId="{5CB3E855-B511-4A0C-B9E1-BA75B7A4DEA2}" type="pres">
      <dgm:prSet presAssocID="{D87CEB65-E2B8-499E-AB51-3E382137E3C3}" presName="Name0" presStyleCnt="0">
        <dgm:presLayoutVars>
          <dgm:dir/>
          <dgm:animLvl val="lvl"/>
          <dgm:resizeHandles val="exact"/>
        </dgm:presLayoutVars>
      </dgm:prSet>
      <dgm:spPr/>
    </dgm:pt>
    <dgm:pt modelId="{8000BC5B-4A6E-4D90-AB6A-8BFF0069D216}" type="pres">
      <dgm:prSet presAssocID="{D87CEB65-E2B8-499E-AB51-3E382137E3C3}" presName="tSp" presStyleCnt="0"/>
      <dgm:spPr/>
    </dgm:pt>
    <dgm:pt modelId="{0266B022-727C-4E8C-BB80-66B1D5C93F01}" type="pres">
      <dgm:prSet presAssocID="{D87CEB65-E2B8-499E-AB51-3E382137E3C3}" presName="bSp" presStyleCnt="0"/>
      <dgm:spPr/>
    </dgm:pt>
    <dgm:pt modelId="{A8F1378B-1545-4F44-B4E0-D884CDA678CA}" type="pres">
      <dgm:prSet presAssocID="{D87CEB65-E2B8-499E-AB51-3E382137E3C3}" presName="process" presStyleCnt="0"/>
      <dgm:spPr/>
    </dgm:pt>
    <dgm:pt modelId="{0F8A15D2-FD69-4162-B47C-EC69C2D05AC5}" type="pres">
      <dgm:prSet presAssocID="{6F29D647-2815-43D7-BC32-33AB30C11BD8}" presName="composite1" presStyleCnt="0"/>
      <dgm:spPr/>
    </dgm:pt>
    <dgm:pt modelId="{7C269C53-42E3-46BF-ACA3-A1CC312C2FA9}" type="pres">
      <dgm:prSet presAssocID="{6F29D647-2815-43D7-BC32-33AB30C11BD8}" presName="dummyNode1" presStyleLbl="node1" presStyleIdx="0" presStyleCnt="5"/>
      <dgm:spPr/>
    </dgm:pt>
    <dgm:pt modelId="{740CB708-1153-4683-9B2C-5B905DD6626C}" type="pres">
      <dgm:prSet presAssocID="{6F29D647-2815-43D7-BC32-33AB30C11BD8}" presName="childNode1" presStyleLbl="bgAcc1" presStyleIdx="0" presStyleCnt="5" custScaleY="122537">
        <dgm:presLayoutVars>
          <dgm:bulletEnabled val="1"/>
        </dgm:presLayoutVars>
      </dgm:prSet>
      <dgm:spPr/>
    </dgm:pt>
    <dgm:pt modelId="{9D425CB7-D62D-4976-B5E3-2B4264DA92A9}" type="pres">
      <dgm:prSet presAssocID="{6F29D647-2815-43D7-BC32-33AB30C11BD8}" presName="childNode1tx" presStyleLbl="bgAcc1" presStyleIdx="0" presStyleCnt="5">
        <dgm:presLayoutVars>
          <dgm:bulletEnabled val="1"/>
        </dgm:presLayoutVars>
      </dgm:prSet>
      <dgm:spPr/>
    </dgm:pt>
    <dgm:pt modelId="{FDF1AE97-1810-4D79-9295-A2EAEC904160}" type="pres">
      <dgm:prSet presAssocID="{6F29D647-2815-43D7-BC32-33AB30C11BD8}" presName="parentNode1" presStyleLbl="node1" presStyleIdx="0" presStyleCnt="5" custLinFactNeighborX="-10581" custLinFactNeighborY="54922">
        <dgm:presLayoutVars>
          <dgm:chMax val="1"/>
          <dgm:bulletEnabled val="1"/>
        </dgm:presLayoutVars>
      </dgm:prSet>
      <dgm:spPr/>
    </dgm:pt>
    <dgm:pt modelId="{9D60FB3D-D97B-4FD9-BEB2-910E96B37F50}" type="pres">
      <dgm:prSet presAssocID="{6F29D647-2815-43D7-BC32-33AB30C11BD8}" presName="connSite1" presStyleCnt="0"/>
      <dgm:spPr/>
    </dgm:pt>
    <dgm:pt modelId="{28B2EEDB-725F-4B36-9466-3F77B69BCAAA}" type="pres">
      <dgm:prSet presAssocID="{01EE5322-D79F-4C1E-A41A-9C775346DBFB}" presName="Name9" presStyleLbl="sibTrans2D1" presStyleIdx="0" presStyleCnt="4" custLinFactNeighborX="-10366" custLinFactNeighborY="-8721"/>
      <dgm:spPr/>
    </dgm:pt>
    <dgm:pt modelId="{1DC3AAC2-6AA5-4EA5-9CAB-AC7827869CF9}" type="pres">
      <dgm:prSet presAssocID="{26172424-9409-4B65-AB52-4DD78BB371B1}" presName="composite2" presStyleCnt="0"/>
      <dgm:spPr/>
    </dgm:pt>
    <dgm:pt modelId="{8CE96538-FFCC-44CC-AB73-698441049075}" type="pres">
      <dgm:prSet presAssocID="{26172424-9409-4B65-AB52-4DD78BB371B1}" presName="dummyNode2" presStyleLbl="node1" presStyleIdx="0" presStyleCnt="5"/>
      <dgm:spPr/>
    </dgm:pt>
    <dgm:pt modelId="{EA52CE80-62FD-40D2-BA38-DBA30503FF36}" type="pres">
      <dgm:prSet presAssocID="{26172424-9409-4B65-AB52-4DD78BB371B1}" presName="childNode2" presStyleLbl="bgAcc1" presStyleIdx="1" presStyleCnt="5" custScaleX="136171" custScaleY="378188" custLinFactNeighborX="-2728" custLinFactNeighborY="61085">
        <dgm:presLayoutVars>
          <dgm:bulletEnabled val="1"/>
        </dgm:presLayoutVars>
      </dgm:prSet>
      <dgm:spPr/>
    </dgm:pt>
    <dgm:pt modelId="{05A21EA3-824E-4A08-A184-D3DBE75FD827}" type="pres">
      <dgm:prSet presAssocID="{26172424-9409-4B65-AB52-4DD78BB371B1}" presName="childNode2tx" presStyleLbl="bgAcc1" presStyleIdx="1" presStyleCnt="5">
        <dgm:presLayoutVars>
          <dgm:bulletEnabled val="1"/>
        </dgm:presLayoutVars>
      </dgm:prSet>
      <dgm:spPr/>
    </dgm:pt>
    <dgm:pt modelId="{3613DE57-0D3C-4866-B3DB-52586337148D}" type="pres">
      <dgm:prSet presAssocID="{26172424-9409-4B65-AB52-4DD78BB371B1}" presName="parentNode2" presStyleLbl="node1" presStyleIdx="1" presStyleCnt="5" custLinFactY="-26617" custLinFactNeighborX="-20085" custLinFactNeighborY="-100000">
        <dgm:presLayoutVars>
          <dgm:chMax val="0"/>
          <dgm:bulletEnabled val="1"/>
        </dgm:presLayoutVars>
      </dgm:prSet>
      <dgm:spPr/>
    </dgm:pt>
    <dgm:pt modelId="{B70F5B15-3B27-4107-8106-E79794062944}" type="pres">
      <dgm:prSet presAssocID="{26172424-9409-4B65-AB52-4DD78BB371B1}" presName="connSite2" presStyleCnt="0"/>
      <dgm:spPr/>
    </dgm:pt>
    <dgm:pt modelId="{132CADE3-284B-4C03-897C-920CE15A6D0C}" type="pres">
      <dgm:prSet presAssocID="{F176E550-C3A8-425D-9507-122E07984413}" presName="Name18" presStyleLbl="sibTrans2D1" presStyleIdx="1" presStyleCnt="4"/>
      <dgm:spPr/>
    </dgm:pt>
    <dgm:pt modelId="{EB338E88-9714-4478-A042-6206FCD1F704}" type="pres">
      <dgm:prSet presAssocID="{E8E1C186-8D03-4B45-97EA-9783B6D2C016}" presName="composite1" presStyleCnt="0"/>
      <dgm:spPr/>
    </dgm:pt>
    <dgm:pt modelId="{56340ABD-4809-42D7-9C51-D8EC65E1D2B1}" type="pres">
      <dgm:prSet presAssocID="{E8E1C186-8D03-4B45-97EA-9783B6D2C016}" presName="dummyNode1" presStyleLbl="node1" presStyleIdx="1" presStyleCnt="5"/>
      <dgm:spPr/>
    </dgm:pt>
    <dgm:pt modelId="{16D0A8B0-54BC-4437-9274-AAFFD848DA73}" type="pres">
      <dgm:prSet presAssocID="{E8E1C186-8D03-4B45-97EA-9783B6D2C016}" presName="childNode1" presStyleLbl="bgAcc1" presStyleIdx="2" presStyleCnt="5" custScaleY="135183" custLinFactNeighborX="8158" custLinFactNeighborY="16591">
        <dgm:presLayoutVars>
          <dgm:bulletEnabled val="1"/>
        </dgm:presLayoutVars>
      </dgm:prSet>
      <dgm:spPr/>
    </dgm:pt>
    <dgm:pt modelId="{A9E3A985-497E-4E9C-B53F-E472517C1A8E}" type="pres">
      <dgm:prSet presAssocID="{E8E1C186-8D03-4B45-97EA-9783B6D2C016}" presName="childNode1tx" presStyleLbl="bgAcc1" presStyleIdx="2" presStyleCnt="5">
        <dgm:presLayoutVars>
          <dgm:bulletEnabled val="1"/>
        </dgm:presLayoutVars>
      </dgm:prSet>
      <dgm:spPr/>
    </dgm:pt>
    <dgm:pt modelId="{46EBB66F-30E9-484F-BE9E-6020964737B9}" type="pres">
      <dgm:prSet presAssocID="{E8E1C186-8D03-4B45-97EA-9783B6D2C016}" presName="parentNode1" presStyleLbl="node1" presStyleIdx="2" presStyleCnt="5" custLinFactNeighborX="1344" custLinFactNeighborY="85962">
        <dgm:presLayoutVars>
          <dgm:chMax val="1"/>
          <dgm:bulletEnabled val="1"/>
        </dgm:presLayoutVars>
      </dgm:prSet>
      <dgm:spPr/>
    </dgm:pt>
    <dgm:pt modelId="{9C93E85D-F82F-4179-B4A3-9C041E8B6FCC}" type="pres">
      <dgm:prSet presAssocID="{E8E1C186-8D03-4B45-97EA-9783B6D2C016}" presName="connSite1" presStyleCnt="0"/>
      <dgm:spPr/>
    </dgm:pt>
    <dgm:pt modelId="{F20D056F-05AD-40E6-8415-4A8A8375D176}" type="pres">
      <dgm:prSet presAssocID="{429D373B-1E48-40CD-912F-0F85D0AD3551}" presName="Name9" presStyleLbl="sibTrans2D1" presStyleIdx="2" presStyleCnt="4" custLinFactNeighborX="-15867" custLinFactNeighborY="-5302"/>
      <dgm:spPr/>
    </dgm:pt>
    <dgm:pt modelId="{666833C8-809F-498A-9174-B30768635FA4}" type="pres">
      <dgm:prSet presAssocID="{EC3A2FC5-9ED5-40C9-A0E1-295147569D60}" presName="composite2" presStyleCnt="0"/>
      <dgm:spPr/>
    </dgm:pt>
    <dgm:pt modelId="{BAB01DDB-FCD6-43D4-BE6F-38F246134FDA}" type="pres">
      <dgm:prSet presAssocID="{EC3A2FC5-9ED5-40C9-A0E1-295147569D60}" presName="dummyNode2" presStyleLbl="node1" presStyleIdx="2" presStyleCnt="5"/>
      <dgm:spPr/>
    </dgm:pt>
    <dgm:pt modelId="{CC65614C-A8EE-457F-B6AD-A6104EA5D305}" type="pres">
      <dgm:prSet presAssocID="{EC3A2FC5-9ED5-40C9-A0E1-295147569D60}" presName="childNode2" presStyleLbl="bgAcc1" presStyleIdx="3" presStyleCnt="5" custScaleX="124737" custScaleY="361937" custLinFactNeighborX="5571" custLinFactNeighborY="52959">
        <dgm:presLayoutVars>
          <dgm:bulletEnabled val="1"/>
        </dgm:presLayoutVars>
      </dgm:prSet>
      <dgm:spPr/>
    </dgm:pt>
    <dgm:pt modelId="{5084D613-3B54-4562-A3FC-9C54CBC34229}" type="pres">
      <dgm:prSet presAssocID="{EC3A2FC5-9ED5-40C9-A0E1-295147569D60}" presName="childNode2tx" presStyleLbl="bgAcc1" presStyleIdx="3" presStyleCnt="5">
        <dgm:presLayoutVars>
          <dgm:bulletEnabled val="1"/>
        </dgm:presLayoutVars>
      </dgm:prSet>
      <dgm:spPr/>
    </dgm:pt>
    <dgm:pt modelId="{B0FBD430-FEC8-4BBA-934D-290E752039B3}" type="pres">
      <dgm:prSet presAssocID="{EC3A2FC5-9ED5-40C9-A0E1-295147569D60}" presName="parentNode2" presStyleLbl="node1" presStyleIdx="3" presStyleCnt="5" custLinFactNeighborX="-83" custLinFactNeighborY="-77658">
        <dgm:presLayoutVars>
          <dgm:chMax val="0"/>
          <dgm:bulletEnabled val="1"/>
        </dgm:presLayoutVars>
      </dgm:prSet>
      <dgm:spPr/>
    </dgm:pt>
    <dgm:pt modelId="{03185B00-BBF1-4F45-A4A8-D4505BFBC74C}" type="pres">
      <dgm:prSet presAssocID="{EC3A2FC5-9ED5-40C9-A0E1-295147569D60}" presName="connSite2" presStyleCnt="0"/>
      <dgm:spPr/>
    </dgm:pt>
    <dgm:pt modelId="{CDD5DA60-337C-441F-B946-3769BAE26932}" type="pres">
      <dgm:prSet presAssocID="{E77836F7-4A40-4634-8E6E-21CD4D4959C4}" presName="Name18" presStyleLbl="sibTrans2D1" presStyleIdx="3" presStyleCnt="4" custLinFactNeighborX="26249" custLinFactNeighborY="11337"/>
      <dgm:spPr/>
    </dgm:pt>
    <dgm:pt modelId="{494CACF5-A4F1-419A-99DA-92AFC9ADC12A}" type="pres">
      <dgm:prSet presAssocID="{3C8C43B5-A521-49F5-A55C-34D46E4B344F}" presName="composite1" presStyleCnt="0"/>
      <dgm:spPr/>
    </dgm:pt>
    <dgm:pt modelId="{C7DCEC3A-9407-415C-9AA2-DE4F39F55190}" type="pres">
      <dgm:prSet presAssocID="{3C8C43B5-A521-49F5-A55C-34D46E4B344F}" presName="dummyNode1" presStyleLbl="node1" presStyleIdx="3" presStyleCnt="5"/>
      <dgm:spPr/>
    </dgm:pt>
    <dgm:pt modelId="{430A224C-5419-401E-B2BE-9FD25885FF60}" type="pres">
      <dgm:prSet presAssocID="{3C8C43B5-A521-49F5-A55C-34D46E4B344F}" presName="childNode1" presStyleLbl="bgAcc1" presStyleIdx="4" presStyleCnt="5" custLinFactNeighborX="5747" custLinFactNeighborY="-4595">
        <dgm:presLayoutVars>
          <dgm:bulletEnabled val="1"/>
        </dgm:presLayoutVars>
      </dgm:prSet>
      <dgm:spPr/>
    </dgm:pt>
    <dgm:pt modelId="{AF4E8450-6DA9-4A3C-ABCF-63211EA4CB66}" type="pres">
      <dgm:prSet presAssocID="{3C8C43B5-A521-49F5-A55C-34D46E4B344F}" presName="childNode1tx" presStyleLbl="bgAcc1" presStyleIdx="4" presStyleCnt="5">
        <dgm:presLayoutVars>
          <dgm:bulletEnabled val="1"/>
        </dgm:presLayoutVars>
      </dgm:prSet>
      <dgm:spPr/>
    </dgm:pt>
    <dgm:pt modelId="{DE763941-FB26-4627-9163-CDE626ED6CBD}" type="pres">
      <dgm:prSet presAssocID="{3C8C43B5-A521-49F5-A55C-34D46E4B344F}" presName="parentNode1" presStyleLbl="node1" presStyleIdx="4" presStyleCnt="5" custLinFactNeighborX="-2536" custLinFactNeighborY="-27538">
        <dgm:presLayoutVars>
          <dgm:chMax val="1"/>
          <dgm:bulletEnabled val="1"/>
        </dgm:presLayoutVars>
      </dgm:prSet>
      <dgm:spPr/>
    </dgm:pt>
    <dgm:pt modelId="{D2788BEA-2CCC-4DCD-949E-431C1746D33B}" type="pres">
      <dgm:prSet presAssocID="{3C8C43B5-A521-49F5-A55C-34D46E4B344F}" presName="connSite1" presStyleCnt="0"/>
      <dgm:spPr/>
    </dgm:pt>
  </dgm:ptLst>
  <dgm:cxnLst>
    <dgm:cxn modelId="{69C41206-53EA-41B5-8671-CBE2AC3F66B6}" srcId="{D87CEB65-E2B8-499E-AB51-3E382137E3C3}" destId="{EC3A2FC5-9ED5-40C9-A0E1-295147569D60}" srcOrd="3" destOrd="0" parTransId="{C2439181-2841-4607-8FE5-4EEF951EA9F1}" sibTransId="{E77836F7-4A40-4634-8E6E-21CD4D4959C4}"/>
    <dgm:cxn modelId="{C0EE3408-CD4A-465B-B50D-E72EC2D57C80}" type="presOf" srcId="{77AEED41-EE38-4342-B526-3AE65A96A96C}" destId="{16D0A8B0-54BC-4437-9274-AAFFD848DA73}" srcOrd="0" destOrd="0" presId="urn:microsoft.com/office/officeart/2005/8/layout/hProcess4#1"/>
    <dgm:cxn modelId="{D3B4FD09-74F5-4019-8143-0CB5C2207E9C}" type="presOf" srcId="{FE7CB223-78D3-47C4-864B-28740E2F8BCD}" destId="{740CB708-1153-4683-9B2C-5B905DD6626C}" srcOrd="0" destOrd="0" presId="urn:microsoft.com/office/officeart/2005/8/layout/hProcess4#1"/>
    <dgm:cxn modelId="{97CE5811-B18D-438D-9803-4D78EA816727}" type="presOf" srcId="{1ED79370-C859-480E-A784-9F064303FB33}" destId="{05A21EA3-824E-4A08-A184-D3DBE75FD827}" srcOrd="1" destOrd="3" presId="urn:microsoft.com/office/officeart/2005/8/layout/hProcess4#1"/>
    <dgm:cxn modelId="{8BB2CB12-41CA-4C50-9AFB-BC47C5392634}" type="presOf" srcId="{85C9E22B-FFC2-4640-9510-FBE542042F0B}" destId="{CC65614C-A8EE-457F-B6AD-A6104EA5D305}" srcOrd="0" destOrd="1" presId="urn:microsoft.com/office/officeart/2005/8/layout/hProcess4#1"/>
    <dgm:cxn modelId="{DB8BC61B-50E8-459A-8E35-F19CFD9074CF}" type="presOf" srcId="{3C8C43B5-A521-49F5-A55C-34D46E4B344F}" destId="{DE763941-FB26-4627-9163-CDE626ED6CBD}" srcOrd="0" destOrd="0" presId="urn:microsoft.com/office/officeart/2005/8/layout/hProcess4#1"/>
    <dgm:cxn modelId="{3C085E23-72C7-4A39-A0ED-21CB57798491}" type="presOf" srcId="{56077265-24EB-4B5E-9CD6-D4F0194D7652}" destId="{EA52CE80-62FD-40D2-BA38-DBA30503FF36}" srcOrd="0" destOrd="0" presId="urn:microsoft.com/office/officeart/2005/8/layout/hProcess4#1"/>
    <dgm:cxn modelId="{8D9C9024-7976-4D76-A4ED-F6BF5C0BE68A}" type="presOf" srcId="{79DBBC4B-4A25-4707-9F3F-54BF0F0CE629}" destId="{05A21EA3-824E-4A08-A184-D3DBE75FD827}" srcOrd="1" destOrd="4" presId="urn:microsoft.com/office/officeart/2005/8/layout/hProcess4#1"/>
    <dgm:cxn modelId="{DBF00828-6771-49E8-8C0F-26F0C2745255}" type="presOf" srcId="{FE7CB223-78D3-47C4-864B-28740E2F8BCD}" destId="{9D425CB7-D62D-4976-B5E3-2B4264DA92A9}" srcOrd="1" destOrd="0" presId="urn:microsoft.com/office/officeart/2005/8/layout/hProcess4#1"/>
    <dgm:cxn modelId="{185D182D-D82A-4A18-AA78-9240FE482DA6}" type="presOf" srcId="{EFA6A5A7-3E70-4BD5-B3D7-4AFF071AE514}" destId="{CC65614C-A8EE-457F-B6AD-A6104EA5D305}" srcOrd="0" destOrd="0" presId="urn:microsoft.com/office/officeart/2005/8/layout/hProcess4#1"/>
    <dgm:cxn modelId="{D9513833-A0D5-47B3-ACCD-AA7A3F0FE30D}" type="presOf" srcId="{57D67976-CA23-410C-A55A-4A76A8B352AB}" destId="{05A21EA3-824E-4A08-A184-D3DBE75FD827}" srcOrd="1" destOrd="1" presId="urn:microsoft.com/office/officeart/2005/8/layout/hProcess4#1"/>
    <dgm:cxn modelId="{4E04E55F-AF37-4110-BF72-DB19FBB9CFEC}" type="presOf" srcId="{841EA150-D2E0-456A-A61D-E06949CDA207}" destId="{EA52CE80-62FD-40D2-BA38-DBA30503FF36}" srcOrd="0" destOrd="2" presId="urn:microsoft.com/office/officeart/2005/8/layout/hProcess4#1"/>
    <dgm:cxn modelId="{D6E19B42-9535-4230-9BCB-37068C72FD25}" type="presOf" srcId="{E8E1C186-8D03-4B45-97EA-9783B6D2C016}" destId="{46EBB66F-30E9-484F-BE9E-6020964737B9}" srcOrd="0" destOrd="0" presId="urn:microsoft.com/office/officeart/2005/8/layout/hProcess4#1"/>
    <dgm:cxn modelId="{04F36445-6715-4F25-940A-C2DE18732D0D}" type="presOf" srcId="{429D373B-1E48-40CD-912F-0F85D0AD3551}" destId="{F20D056F-05AD-40E6-8415-4A8A8375D176}" srcOrd="0" destOrd="0" presId="urn:microsoft.com/office/officeart/2005/8/layout/hProcess4#1"/>
    <dgm:cxn modelId="{B9E1FA66-0E6A-4718-91B8-66788AC24DF7}" srcId="{D87CEB65-E2B8-499E-AB51-3E382137E3C3}" destId="{E8E1C186-8D03-4B45-97EA-9783B6D2C016}" srcOrd="2" destOrd="0" parTransId="{87F03C3C-FAC1-44DA-9458-696175EE4870}" sibTransId="{429D373B-1E48-40CD-912F-0F85D0AD3551}"/>
    <dgm:cxn modelId="{B00C4168-4F09-4BE4-A55A-80A509B1DF87}" srcId="{26172424-9409-4B65-AB52-4DD78BB371B1}" destId="{56077265-24EB-4B5E-9CD6-D4F0194D7652}" srcOrd="0" destOrd="0" parTransId="{4F640617-BB1D-45CC-9540-DF144AB96D3B}" sibTransId="{CABEBB86-8704-413B-820E-7249AEF7E958}"/>
    <dgm:cxn modelId="{FD65114D-E4DD-4902-8A87-7640478C3941}" type="presOf" srcId="{56077265-24EB-4B5E-9CD6-D4F0194D7652}" destId="{05A21EA3-824E-4A08-A184-D3DBE75FD827}" srcOrd="1" destOrd="0" presId="urn:microsoft.com/office/officeart/2005/8/layout/hProcess4#1"/>
    <dgm:cxn modelId="{0DB51E58-9688-4A77-831F-F6B7F3B02CFF}" srcId="{26172424-9409-4B65-AB52-4DD78BB371B1}" destId="{79DBBC4B-4A25-4707-9F3F-54BF0F0CE629}" srcOrd="4" destOrd="0" parTransId="{13C672EA-D1BD-4AF7-BAE1-A3625F7C418D}" sibTransId="{F07DB0A9-C021-43E6-A1F5-865B415FE814}"/>
    <dgm:cxn modelId="{305A847C-B688-473C-8D14-53FD4043AEA8}" type="presOf" srcId="{26172424-9409-4B65-AB52-4DD78BB371B1}" destId="{3613DE57-0D3C-4866-B3DB-52586337148D}" srcOrd="0" destOrd="0" presId="urn:microsoft.com/office/officeart/2005/8/layout/hProcess4#1"/>
    <dgm:cxn modelId="{F54BA58A-7B78-40E0-9F22-91636F448919}" type="presOf" srcId="{94C3E290-B32F-47CB-AAA0-0AD7C9FD6844}" destId="{5084D613-3B54-4562-A3FC-9C54CBC34229}" srcOrd="1" destOrd="2" presId="urn:microsoft.com/office/officeart/2005/8/layout/hProcess4#1"/>
    <dgm:cxn modelId="{FD3C4F9B-2881-4D4A-9652-DEAB7E5B4473}" srcId="{EC3A2FC5-9ED5-40C9-A0E1-295147569D60}" destId="{85C9E22B-FFC2-4640-9510-FBE542042F0B}" srcOrd="1" destOrd="0" parTransId="{BF6B4330-9016-4E1F-8CA2-F869C70B105F}" sibTransId="{B428472C-45BD-4BE2-9B3D-4733DB6F68C2}"/>
    <dgm:cxn modelId="{3DCC779D-2C46-4B2C-A315-6BF82624358E}" type="presOf" srcId="{57D67976-CA23-410C-A55A-4A76A8B352AB}" destId="{EA52CE80-62FD-40D2-BA38-DBA30503FF36}" srcOrd="0" destOrd="1" presId="urn:microsoft.com/office/officeart/2005/8/layout/hProcess4#1"/>
    <dgm:cxn modelId="{8D19B6A0-F040-4CE4-9007-0B98126E5128}" srcId="{EC3A2FC5-9ED5-40C9-A0E1-295147569D60}" destId="{EFA6A5A7-3E70-4BD5-B3D7-4AFF071AE514}" srcOrd="0" destOrd="0" parTransId="{734B9E18-5731-4C94-8AA0-A1D3E0C8E246}" sibTransId="{AE89672E-BDE5-4CC9-A119-7E987D7F5FA1}"/>
    <dgm:cxn modelId="{877230A8-E1BC-4B2A-A36D-802F944305E4}" type="presOf" srcId="{EC3A2FC5-9ED5-40C9-A0E1-295147569D60}" destId="{B0FBD430-FEC8-4BBA-934D-290E752039B3}" srcOrd="0" destOrd="0" presId="urn:microsoft.com/office/officeart/2005/8/layout/hProcess4#1"/>
    <dgm:cxn modelId="{6D2789A8-B529-4EE9-A237-407A62D8A194}" type="presOf" srcId="{77AEED41-EE38-4342-B526-3AE65A96A96C}" destId="{A9E3A985-497E-4E9C-B53F-E472517C1A8E}" srcOrd="1" destOrd="0" presId="urn:microsoft.com/office/officeart/2005/8/layout/hProcess4#1"/>
    <dgm:cxn modelId="{0D2FBFAB-F4DB-4405-B1ED-00F127326D32}" srcId="{6F29D647-2815-43D7-BC32-33AB30C11BD8}" destId="{6CCE2281-49B8-4A02-8227-4C40CF6A93C8}" srcOrd="1" destOrd="0" parTransId="{DF9B31E0-162B-4DAC-8D20-04C79E1D2CE0}" sibTransId="{D729358B-87D6-4835-886B-D0FB28B850D5}"/>
    <dgm:cxn modelId="{AC8FC6AB-4F6B-4619-B0DB-4A3463133E47}" type="presOf" srcId="{D87CEB65-E2B8-499E-AB51-3E382137E3C3}" destId="{5CB3E855-B511-4A0C-B9E1-BA75B7A4DEA2}" srcOrd="0" destOrd="0" presId="urn:microsoft.com/office/officeart/2005/8/layout/hProcess4#1"/>
    <dgm:cxn modelId="{D80879AD-D0DA-4B54-A1E5-9757BA4C575A}" type="presOf" srcId="{79DBBC4B-4A25-4707-9F3F-54BF0F0CE629}" destId="{EA52CE80-62FD-40D2-BA38-DBA30503FF36}" srcOrd="0" destOrd="4" presId="urn:microsoft.com/office/officeart/2005/8/layout/hProcess4#1"/>
    <dgm:cxn modelId="{2C77E0AF-38DD-4F43-A60A-CA3BF97541F8}" type="presOf" srcId="{94C3E290-B32F-47CB-AAA0-0AD7C9FD6844}" destId="{CC65614C-A8EE-457F-B6AD-A6104EA5D305}" srcOrd="0" destOrd="2" presId="urn:microsoft.com/office/officeart/2005/8/layout/hProcess4#1"/>
    <dgm:cxn modelId="{D649CFB1-A81D-4475-BDF5-F53CC1F6D7BA}" type="presOf" srcId="{6F29D647-2815-43D7-BC32-33AB30C11BD8}" destId="{FDF1AE97-1810-4D79-9295-A2EAEC904160}" srcOrd="0" destOrd="0" presId="urn:microsoft.com/office/officeart/2005/8/layout/hProcess4#1"/>
    <dgm:cxn modelId="{FA41B7B6-1539-4458-BFFC-F47DB30493F8}" srcId="{E8E1C186-8D03-4B45-97EA-9783B6D2C016}" destId="{77AEED41-EE38-4342-B526-3AE65A96A96C}" srcOrd="0" destOrd="0" parTransId="{553AF443-0890-4355-A7C6-2C5E72CAFE83}" sibTransId="{EB3C972B-1297-485B-B37A-57083513BD07}"/>
    <dgm:cxn modelId="{53C562B7-4964-4591-856C-96DC79A69927}" type="presOf" srcId="{6CCE2281-49B8-4A02-8227-4C40CF6A93C8}" destId="{9D425CB7-D62D-4976-B5E3-2B4264DA92A9}" srcOrd="1" destOrd="1" presId="urn:microsoft.com/office/officeart/2005/8/layout/hProcess4#1"/>
    <dgm:cxn modelId="{3AE3D5BA-CE4F-4A44-BC6A-83E56B47B7FD}" type="presOf" srcId="{85C9E22B-FFC2-4640-9510-FBE542042F0B}" destId="{5084D613-3B54-4562-A3FC-9C54CBC34229}" srcOrd="1" destOrd="1" presId="urn:microsoft.com/office/officeart/2005/8/layout/hProcess4#1"/>
    <dgm:cxn modelId="{5591BEC1-4D66-4984-A0E1-74DA469E042E}" type="presOf" srcId="{1ED79370-C859-480E-A784-9F064303FB33}" destId="{EA52CE80-62FD-40D2-BA38-DBA30503FF36}" srcOrd="0" destOrd="3" presId="urn:microsoft.com/office/officeart/2005/8/layout/hProcess4#1"/>
    <dgm:cxn modelId="{A05E0ECD-CAC5-42B3-BE32-28BD1B9198EF}" type="presOf" srcId="{01EE5322-D79F-4C1E-A41A-9C775346DBFB}" destId="{28B2EEDB-725F-4B36-9466-3F77B69BCAAA}" srcOrd="0" destOrd="0" presId="urn:microsoft.com/office/officeart/2005/8/layout/hProcess4#1"/>
    <dgm:cxn modelId="{81D3B7CF-4B1E-4D26-A662-C1C23D339776}" type="presOf" srcId="{EFA6A5A7-3E70-4BD5-B3D7-4AFF071AE514}" destId="{5084D613-3B54-4562-A3FC-9C54CBC34229}" srcOrd="1" destOrd="0" presId="urn:microsoft.com/office/officeart/2005/8/layout/hProcess4#1"/>
    <dgm:cxn modelId="{D93FFED1-5533-4A7C-8B04-E76A970E0597}" srcId="{26172424-9409-4B65-AB52-4DD78BB371B1}" destId="{57D67976-CA23-410C-A55A-4A76A8B352AB}" srcOrd="1" destOrd="0" parTransId="{3A27B579-F22E-4961-9758-054326E29650}" sibTransId="{3568B630-2E82-4B16-8438-5FEC6D045369}"/>
    <dgm:cxn modelId="{56B8B2D2-F4B4-407F-A56F-5E64CD1A2A43}" srcId="{6F29D647-2815-43D7-BC32-33AB30C11BD8}" destId="{FE7CB223-78D3-47C4-864B-28740E2F8BCD}" srcOrd="0" destOrd="0" parTransId="{9957111F-20F4-4FC0-BE84-D387F939EFDE}" sibTransId="{F279DA73-295E-4C1E-9C2F-D4B813122C5C}"/>
    <dgm:cxn modelId="{0BB154D4-33E4-44A2-A292-3340D7BE5116}" srcId="{EC3A2FC5-9ED5-40C9-A0E1-295147569D60}" destId="{94C3E290-B32F-47CB-AAA0-0AD7C9FD6844}" srcOrd="2" destOrd="0" parTransId="{6602A69D-6EE8-4E0C-B943-DDD07B5E79EC}" sibTransId="{C5577BC3-26CA-4D1D-B4CF-2EA56DD3F7A3}"/>
    <dgm:cxn modelId="{4F611FD7-ADB9-4A4B-8D84-2C2B86A097B5}" type="presOf" srcId="{E77836F7-4A40-4634-8E6E-21CD4D4959C4}" destId="{CDD5DA60-337C-441F-B946-3769BAE26932}" srcOrd="0" destOrd="0" presId="urn:microsoft.com/office/officeart/2005/8/layout/hProcess4#1"/>
    <dgm:cxn modelId="{B61706DC-0300-4A40-9F0D-D301F2D6FB7A}" srcId="{D87CEB65-E2B8-499E-AB51-3E382137E3C3}" destId="{3C8C43B5-A521-49F5-A55C-34D46E4B344F}" srcOrd="4" destOrd="0" parTransId="{97D20D21-F9B8-4765-A83A-C58AEA1D9FF4}" sibTransId="{879A5C56-F1CC-4CFA-A455-48D38A0850D1}"/>
    <dgm:cxn modelId="{4FAA50DC-E87F-4C32-844B-A84ABC5A9702}" srcId="{D87CEB65-E2B8-499E-AB51-3E382137E3C3}" destId="{6F29D647-2815-43D7-BC32-33AB30C11BD8}" srcOrd="0" destOrd="0" parTransId="{9BC8D8A3-599B-4FE0-8429-1CBF595195C2}" sibTransId="{01EE5322-D79F-4C1E-A41A-9C775346DBFB}"/>
    <dgm:cxn modelId="{827245EB-095B-42CF-A53E-93BF06B47A69}" type="presOf" srcId="{6CCE2281-49B8-4A02-8227-4C40CF6A93C8}" destId="{740CB708-1153-4683-9B2C-5B905DD6626C}" srcOrd="0" destOrd="1" presId="urn:microsoft.com/office/officeart/2005/8/layout/hProcess4#1"/>
    <dgm:cxn modelId="{695EB8F3-8BA8-4935-B6C7-CADF585DA5D0}" srcId="{26172424-9409-4B65-AB52-4DD78BB371B1}" destId="{1ED79370-C859-480E-A784-9F064303FB33}" srcOrd="3" destOrd="0" parTransId="{25CD08D1-F942-420E-9FF3-BE5FD31CDF08}" sibTransId="{8D4912FA-A222-492A-9625-32C98882148C}"/>
    <dgm:cxn modelId="{1172DBF3-4C01-40AE-8623-D3D753F587AD}" srcId="{26172424-9409-4B65-AB52-4DD78BB371B1}" destId="{841EA150-D2E0-456A-A61D-E06949CDA207}" srcOrd="2" destOrd="0" parTransId="{B30AFCC7-7580-4638-9A63-D8C03F066630}" sibTransId="{EF609DF0-ABC4-457A-8560-4BBC774F0BA7}"/>
    <dgm:cxn modelId="{E8AE0FF4-6638-4F97-993B-76B05146CC3F}" type="presOf" srcId="{841EA150-D2E0-456A-A61D-E06949CDA207}" destId="{05A21EA3-824E-4A08-A184-D3DBE75FD827}" srcOrd="1" destOrd="2" presId="urn:microsoft.com/office/officeart/2005/8/layout/hProcess4#1"/>
    <dgm:cxn modelId="{3C041AF6-17BE-4E1B-819D-61750A488704}" srcId="{D87CEB65-E2B8-499E-AB51-3E382137E3C3}" destId="{26172424-9409-4B65-AB52-4DD78BB371B1}" srcOrd="1" destOrd="0" parTransId="{115F9FD3-E389-4DAB-B121-8706FAD7ABD8}" sibTransId="{F176E550-C3A8-425D-9507-122E07984413}"/>
    <dgm:cxn modelId="{7DB389FA-74E2-40F6-B62F-6F77B2252A62}" type="presOf" srcId="{F176E550-C3A8-425D-9507-122E07984413}" destId="{132CADE3-284B-4C03-897C-920CE15A6D0C}" srcOrd="0" destOrd="0" presId="urn:microsoft.com/office/officeart/2005/8/layout/hProcess4#1"/>
    <dgm:cxn modelId="{9A5883D6-6B2A-41BB-83AE-D17F9D7F52D4}" type="presParOf" srcId="{5CB3E855-B511-4A0C-B9E1-BA75B7A4DEA2}" destId="{8000BC5B-4A6E-4D90-AB6A-8BFF0069D216}" srcOrd="0" destOrd="0" presId="urn:microsoft.com/office/officeart/2005/8/layout/hProcess4#1"/>
    <dgm:cxn modelId="{F7C7CD89-311B-4D52-BFAD-37AE5FBF2020}" type="presParOf" srcId="{5CB3E855-B511-4A0C-B9E1-BA75B7A4DEA2}" destId="{0266B022-727C-4E8C-BB80-66B1D5C93F01}" srcOrd="1" destOrd="0" presId="urn:microsoft.com/office/officeart/2005/8/layout/hProcess4#1"/>
    <dgm:cxn modelId="{70583A41-F8D6-4E50-A077-8F2BCF3993BF}" type="presParOf" srcId="{5CB3E855-B511-4A0C-B9E1-BA75B7A4DEA2}" destId="{A8F1378B-1545-4F44-B4E0-D884CDA678CA}" srcOrd="2" destOrd="0" presId="urn:microsoft.com/office/officeart/2005/8/layout/hProcess4#1"/>
    <dgm:cxn modelId="{42175DF2-C356-49DF-99BE-D24FDF846125}" type="presParOf" srcId="{A8F1378B-1545-4F44-B4E0-D884CDA678CA}" destId="{0F8A15D2-FD69-4162-B47C-EC69C2D05AC5}" srcOrd="0" destOrd="0" presId="urn:microsoft.com/office/officeart/2005/8/layout/hProcess4#1"/>
    <dgm:cxn modelId="{1CC534EB-C13D-4AC6-B6EA-2DBEA26A19D8}" type="presParOf" srcId="{0F8A15D2-FD69-4162-B47C-EC69C2D05AC5}" destId="{7C269C53-42E3-46BF-ACA3-A1CC312C2FA9}" srcOrd="0" destOrd="0" presId="urn:microsoft.com/office/officeart/2005/8/layout/hProcess4#1"/>
    <dgm:cxn modelId="{F3B7E227-5E9A-4285-9262-9EF71A6DD24E}" type="presParOf" srcId="{0F8A15D2-FD69-4162-B47C-EC69C2D05AC5}" destId="{740CB708-1153-4683-9B2C-5B905DD6626C}" srcOrd="1" destOrd="0" presId="urn:microsoft.com/office/officeart/2005/8/layout/hProcess4#1"/>
    <dgm:cxn modelId="{409CCB76-F196-44B1-87A9-FB72D3E34ADB}" type="presParOf" srcId="{0F8A15D2-FD69-4162-B47C-EC69C2D05AC5}" destId="{9D425CB7-D62D-4976-B5E3-2B4264DA92A9}" srcOrd="2" destOrd="0" presId="urn:microsoft.com/office/officeart/2005/8/layout/hProcess4#1"/>
    <dgm:cxn modelId="{51571151-0C57-4F39-842B-4FFF088A2144}" type="presParOf" srcId="{0F8A15D2-FD69-4162-B47C-EC69C2D05AC5}" destId="{FDF1AE97-1810-4D79-9295-A2EAEC904160}" srcOrd="3" destOrd="0" presId="urn:microsoft.com/office/officeart/2005/8/layout/hProcess4#1"/>
    <dgm:cxn modelId="{CF6A648D-61B6-4903-87F4-246CE778D256}" type="presParOf" srcId="{0F8A15D2-FD69-4162-B47C-EC69C2D05AC5}" destId="{9D60FB3D-D97B-4FD9-BEB2-910E96B37F50}" srcOrd="4" destOrd="0" presId="urn:microsoft.com/office/officeart/2005/8/layout/hProcess4#1"/>
    <dgm:cxn modelId="{4414CCA4-4049-4FBA-9A98-2CAA5297906E}" type="presParOf" srcId="{A8F1378B-1545-4F44-B4E0-D884CDA678CA}" destId="{28B2EEDB-725F-4B36-9466-3F77B69BCAAA}" srcOrd="1" destOrd="0" presId="urn:microsoft.com/office/officeart/2005/8/layout/hProcess4#1"/>
    <dgm:cxn modelId="{A4FB0B03-60ED-4A7C-9697-397CFDBE5D55}" type="presParOf" srcId="{A8F1378B-1545-4F44-B4E0-D884CDA678CA}" destId="{1DC3AAC2-6AA5-4EA5-9CAB-AC7827869CF9}" srcOrd="2" destOrd="0" presId="urn:microsoft.com/office/officeart/2005/8/layout/hProcess4#1"/>
    <dgm:cxn modelId="{24604AA5-3BB1-497D-B824-3F970DA073E6}" type="presParOf" srcId="{1DC3AAC2-6AA5-4EA5-9CAB-AC7827869CF9}" destId="{8CE96538-FFCC-44CC-AB73-698441049075}" srcOrd="0" destOrd="0" presId="urn:microsoft.com/office/officeart/2005/8/layout/hProcess4#1"/>
    <dgm:cxn modelId="{608CCB08-AEAC-4097-AE57-BF48BBA66668}" type="presParOf" srcId="{1DC3AAC2-6AA5-4EA5-9CAB-AC7827869CF9}" destId="{EA52CE80-62FD-40D2-BA38-DBA30503FF36}" srcOrd="1" destOrd="0" presId="urn:microsoft.com/office/officeart/2005/8/layout/hProcess4#1"/>
    <dgm:cxn modelId="{A9F0F18C-8867-428E-AC01-3B5CAA7EF87E}" type="presParOf" srcId="{1DC3AAC2-6AA5-4EA5-9CAB-AC7827869CF9}" destId="{05A21EA3-824E-4A08-A184-D3DBE75FD827}" srcOrd="2" destOrd="0" presId="urn:microsoft.com/office/officeart/2005/8/layout/hProcess4#1"/>
    <dgm:cxn modelId="{BE8BC861-0E49-4BD0-B476-B353CF2BAFEF}" type="presParOf" srcId="{1DC3AAC2-6AA5-4EA5-9CAB-AC7827869CF9}" destId="{3613DE57-0D3C-4866-B3DB-52586337148D}" srcOrd="3" destOrd="0" presId="urn:microsoft.com/office/officeart/2005/8/layout/hProcess4#1"/>
    <dgm:cxn modelId="{783256CC-84E2-4DB3-89B1-41F1D619CB09}" type="presParOf" srcId="{1DC3AAC2-6AA5-4EA5-9CAB-AC7827869CF9}" destId="{B70F5B15-3B27-4107-8106-E79794062944}" srcOrd="4" destOrd="0" presId="urn:microsoft.com/office/officeart/2005/8/layout/hProcess4#1"/>
    <dgm:cxn modelId="{C8A9A5D1-DC28-4BFC-879C-DB07EAE36A87}" type="presParOf" srcId="{A8F1378B-1545-4F44-B4E0-D884CDA678CA}" destId="{132CADE3-284B-4C03-897C-920CE15A6D0C}" srcOrd="3" destOrd="0" presId="urn:microsoft.com/office/officeart/2005/8/layout/hProcess4#1"/>
    <dgm:cxn modelId="{C10F4E94-4C76-4521-857F-736757E0184F}" type="presParOf" srcId="{A8F1378B-1545-4F44-B4E0-D884CDA678CA}" destId="{EB338E88-9714-4478-A042-6206FCD1F704}" srcOrd="4" destOrd="0" presId="urn:microsoft.com/office/officeart/2005/8/layout/hProcess4#1"/>
    <dgm:cxn modelId="{69CA306D-907E-4FDE-9E01-15DF647B9281}" type="presParOf" srcId="{EB338E88-9714-4478-A042-6206FCD1F704}" destId="{56340ABD-4809-42D7-9C51-D8EC65E1D2B1}" srcOrd="0" destOrd="0" presId="urn:microsoft.com/office/officeart/2005/8/layout/hProcess4#1"/>
    <dgm:cxn modelId="{1FD5DDE0-B871-4F1D-99C4-95E3CC9C85A0}" type="presParOf" srcId="{EB338E88-9714-4478-A042-6206FCD1F704}" destId="{16D0A8B0-54BC-4437-9274-AAFFD848DA73}" srcOrd="1" destOrd="0" presId="urn:microsoft.com/office/officeart/2005/8/layout/hProcess4#1"/>
    <dgm:cxn modelId="{DB5743C8-EF45-4B8D-9AFE-51DF92242987}" type="presParOf" srcId="{EB338E88-9714-4478-A042-6206FCD1F704}" destId="{A9E3A985-497E-4E9C-B53F-E472517C1A8E}" srcOrd="2" destOrd="0" presId="urn:microsoft.com/office/officeart/2005/8/layout/hProcess4#1"/>
    <dgm:cxn modelId="{738C8BCC-E307-474A-8785-6096E853CB85}" type="presParOf" srcId="{EB338E88-9714-4478-A042-6206FCD1F704}" destId="{46EBB66F-30E9-484F-BE9E-6020964737B9}" srcOrd="3" destOrd="0" presId="urn:microsoft.com/office/officeart/2005/8/layout/hProcess4#1"/>
    <dgm:cxn modelId="{75934B1A-C484-4D5A-9DCA-593782717671}" type="presParOf" srcId="{EB338E88-9714-4478-A042-6206FCD1F704}" destId="{9C93E85D-F82F-4179-B4A3-9C041E8B6FCC}" srcOrd="4" destOrd="0" presId="urn:microsoft.com/office/officeart/2005/8/layout/hProcess4#1"/>
    <dgm:cxn modelId="{62250DE4-1B4B-45E3-ADB0-0EA233888E16}" type="presParOf" srcId="{A8F1378B-1545-4F44-B4E0-D884CDA678CA}" destId="{F20D056F-05AD-40E6-8415-4A8A8375D176}" srcOrd="5" destOrd="0" presId="urn:microsoft.com/office/officeart/2005/8/layout/hProcess4#1"/>
    <dgm:cxn modelId="{FDB464A6-5FBA-4878-B8C5-60E9F456DD4B}" type="presParOf" srcId="{A8F1378B-1545-4F44-B4E0-D884CDA678CA}" destId="{666833C8-809F-498A-9174-B30768635FA4}" srcOrd="6" destOrd="0" presId="urn:microsoft.com/office/officeart/2005/8/layout/hProcess4#1"/>
    <dgm:cxn modelId="{3FE3DE52-72EF-4AA8-A70E-3D8B12BF3BF5}" type="presParOf" srcId="{666833C8-809F-498A-9174-B30768635FA4}" destId="{BAB01DDB-FCD6-43D4-BE6F-38F246134FDA}" srcOrd="0" destOrd="0" presId="urn:microsoft.com/office/officeart/2005/8/layout/hProcess4#1"/>
    <dgm:cxn modelId="{E3CDD17F-9672-4131-95E1-78C0CB6FC7C2}" type="presParOf" srcId="{666833C8-809F-498A-9174-B30768635FA4}" destId="{CC65614C-A8EE-457F-B6AD-A6104EA5D305}" srcOrd="1" destOrd="0" presId="urn:microsoft.com/office/officeart/2005/8/layout/hProcess4#1"/>
    <dgm:cxn modelId="{4235EC99-09D0-44F6-B3CF-A23A481D2DE0}" type="presParOf" srcId="{666833C8-809F-498A-9174-B30768635FA4}" destId="{5084D613-3B54-4562-A3FC-9C54CBC34229}" srcOrd="2" destOrd="0" presId="urn:microsoft.com/office/officeart/2005/8/layout/hProcess4#1"/>
    <dgm:cxn modelId="{A642A865-3E79-47E2-BF2E-E807A860EE85}" type="presParOf" srcId="{666833C8-809F-498A-9174-B30768635FA4}" destId="{B0FBD430-FEC8-4BBA-934D-290E752039B3}" srcOrd="3" destOrd="0" presId="urn:microsoft.com/office/officeart/2005/8/layout/hProcess4#1"/>
    <dgm:cxn modelId="{7EE610BB-53AA-4F8A-B7A3-0AF602EBF230}" type="presParOf" srcId="{666833C8-809F-498A-9174-B30768635FA4}" destId="{03185B00-BBF1-4F45-A4A8-D4505BFBC74C}" srcOrd="4" destOrd="0" presId="urn:microsoft.com/office/officeart/2005/8/layout/hProcess4#1"/>
    <dgm:cxn modelId="{36FF050B-2FFF-4B53-B95D-E961B54C46EC}" type="presParOf" srcId="{A8F1378B-1545-4F44-B4E0-D884CDA678CA}" destId="{CDD5DA60-337C-441F-B946-3769BAE26932}" srcOrd="7" destOrd="0" presId="urn:microsoft.com/office/officeart/2005/8/layout/hProcess4#1"/>
    <dgm:cxn modelId="{C3698B8C-CCD0-45BD-B52C-6A90DD11FE1C}" type="presParOf" srcId="{A8F1378B-1545-4F44-B4E0-D884CDA678CA}" destId="{494CACF5-A4F1-419A-99DA-92AFC9ADC12A}" srcOrd="8" destOrd="0" presId="urn:microsoft.com/office/officeart/2005/8/layout/hProcess4#1"/>
    <dgm:cxn modelId="{67A6464A-818F-4E56-960E-AB987FED7AF4}" type="presParOf" srcId="{494CACF5-A4F1-419A-99DA-92AFC9ADC12A}" destId="{C7DCEC3A-9407-415C-9AA2-DE4F39F55190}" srcOrd="0" destOrd="0" presId="urn:microsoft.com/office/officeart/2005/8/layout/hProcess4#1"/>
    <dgm:cxn modelId="{3DC8DC9C-8099-4129-A717-0EB522B0E4BD}" type="presParOf" srcId="{494CACF5-A4F1-419A-99DA-92AFC9ADC12A}" destId="{430A224C-5419-401E-B2BE-9FD25885FF60}" srcOrd="1" destOrd="0" presId="urn:microsoft.com/office/officeart/2005/8/layout/hProcess4#1"/>
    <dgm:cxn modelId="{8609BC4D-9FE9-429B-814A-00B92BAD6B17}" type="presParOf" srcId="{494CACF5-A4F1-419A-99DA-92AFC9ADC12A}" destId="{AF4E8450-6DA9-4A3C-ABCF-63211EA4CB66}" srcOrd="2" destOrd="0" presId="urn:microsoft.com/office/officeart/2005/8/layout/hProcess4#1"/>
    <dgm:cxn modelId="{9FB5381A-29B1-47FE-B34A-454547D25F53}" type="presParOf" srcId="{494CACF5-A4F1-419A-99DA-92AFC9ADC12A}" destId="{DE763941-FB26-4627-9163-CDE626ED6CBD}" srcOrd="3" destOrd="0" presId="urn:microsoft.com/office/officeart/2005/8/layout/hProcess4#1"/>
    <dgm:cxn modelId="{DABA3D9B-8B13-467F-BDB7-2E543C85B415}" type="presParOf" srcId="{494CACF5-A4F1-419A-99DA-92AFC9ADC12A}" destId="{D2788BEA-2CCC-4DCD-949E-431C1746D33B}" srcOrd="4" destOrd="0" presId="urn:microsoft.com/office/officeart/2005/8/layout/hProcess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708-1153-4683-9B2C-5B905DD6626C}">
      <dsp:nvSpPr>
        <dsp:cNvPr id="0" name=""/>
        <dsp:cNvSpPr/>
      </dsp:nvSpPr>
      <dsp:spPr>
        <a:xfrm>
          <a:off x="122" y="1585963"/>
          <a:ext cx="1321396" cy="13355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zh-CN" altLang="en-US" sz="1100" b="1" kern="1200" dirty="0"/>
            <a:t>法定救济期限届满之日起</a:t>
          </a:r>
          <a:r>
            <a:rPr lang="en-US" altLang="zh-CN" sz="1100" b="1" kern="1200" dirty="0">
              <a:solidFill>
                <a:srgbClr val="FF0000"/>
              </a:solidFill>
            </a:rPr>
            <a:t>3</a:t>
          </a:r>
          <a:r>
            <a:rPr lang="zh-CN" altLang="en-US" sz="1100" b="1" kern="1200" dirty="0">
              <a:solidFill>
                <a:srgbClr val="FF0000"/>
              </a:solidFill>
            </a:rPr>
            <a:t>个月</a:t>
          </a:r>
          <a:r>
            <a:rPr lang="zh-CN" altLang="en-US" sz="1100" b="1" kern="1200" dirty="0"/>
            <a:t>提出申请</a:t>
          </a:r>
        </a:p>
        <a:p>
          <a:pPr marL="57150" lvl="1" indent="-57150" algn="l" defTabSz="488950">
            <a:lnSpc>
              <a:spcPct val="90000"/>
            </a:lnSpc>
            <a:spcBef>
              <a:spcPct val="0"/>
            </a:spcBef>
            <a:spcAft>
              <a:spcPct val="15000"/>
            </a:spcAft>
            <a:buChar char="•"/>
          </a:pPr>
          <a:r>
            <a:rPr lang="zh-CN" altLang="en-US" sz="1100" b="1" kern="1200" dirty="0"/>
            <a:t>催告</a:t>
          </a:r>
          <a:r>
            <a:rPr lang="zh-CN" altLang="en-US" sz="1100" b="1" kern="1200" dirty="0">
              <a:solidFill>
                <a:srgbClr val="FF0000"/>
              </a:solidFill>
            </a:rPr>
            <a:t>限期</a:t>
          </a:r>
          <a:r>
            <a:rPr lang="en-US" altLang="zh-CN" sz="1100" b="1" kern="1200" dirty="0">
              <a:solidFill>
                <a:srgbClr val="FF0000"/>
              </a:solidFill>
            </a:rPr>
            <a:t>10</a:t>
          </a:r>
          <a:r>
            <a:rPr lang="zh-CN" altLang="en-US" sz="1100" b="1" kern="1200" dirty="0">
              <a:solidFill>
                <a:srgbClr val="FF0000"/>
              </a:solidFill>
            </a:rPr>
            <a:t>日</a:t>
          </a:r>
          <a:r>
            <a:rPr lang="zh-CN" altLang="en-US" sz="1100" b="1" kern="1200" dirty="0"/>
            <a:t>履行</a:t>
          </a:r>
        </a:p>
      </dsp:txBody>
      <dsp:txXfrm>
        <a:off x="30856" y="1616697"/>
        <a:ext cx="1259928" cy="987854"/>
      </dsp:txXfrm>
    </dsp:sp>
    <dsp:sp modelId="{28B2EEDB-725F-4B36-9466-3F77B69BCAAA}">
      <dsp:nvSpPr>
        <dsp:cNvPr id="0" name=""/>
        <dsp:cNvSpPr/>
      </dsp:nvSpPr>
      <dsp:spPr>
        <a:xfrm>
          <a:off x="392740" y="1766292"/>
          <a:ext cx="1828126" cy="1828126"/>
        </a:xfrm>
        <a:prstGeom prst="leftCircularArrow">
          <a:avLst>
            <a:gd name="adj1" fmla="val 2470"/>
            <a:gd name="adj2" fmla="val 299185"/>
            <a:gd name="adj3" fmla="val 1974585"/>
            <a:gd name="adj4" fmla="val 8924379"/>
            <a:gd name="adj5" fmla="val 288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F1AE97-1810-4D79-9295-A2EAEC904160}">
      <dsp:nvSpPr>
        <dsp:cNvPr id="0" name=""/>
        <dsp:cNvSpPr/>
      </dsp:nvSpPr>
      <dsp:spPr>
        <a:xfrm>
          <a:off x="169484" y="2821641"/>
          <a:ext cx="1174574" cy="4670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申请前</a:t>
          </a:r>
        </a:p>
      </dsp:txBody>
      <dsp:txXfrm>
        <a:off x="183165" y="2835322"/>
        <a:ext cx="1147212" cy="439727"/>
      </dsp:txXfrm>
    </dsp:sp>
    <dsp:sp modelId="{EA52CE80-62FD-40D2-BA38-DBA30503FF36}">
      <dsp:nvSpPr>
        <dsp:cNvPr id="0" name=""/>
        <dsp:cNvSpPr/>
      </dsp:nvSpPr>
      <dsp:spPr>
        <a:xfrm>
          <a:off x="1647346" y="383894"/>
          <a:ext cx="1799358" cy="412177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t>强制执行申请书；</a:t>
          </a:r>
        </a:p>
        <a:p>
          <a:pPr marL="114300" lvl="1" indent="-114300" algn="l" defTabSz="622300">
            <a:lnSpc>
              <a:spcPct val="90000"/>
            </a:lnSpc>
            <a:spcBef>
              <a:spcPct val="0"/>
            </a:spcBef>
            <a:spcAft>
              <a:spcPct val="15000"/>
            </a:spcAft>
            <a:buChar char="•"/>
          </a:pPr>
          <a:r>
            <a:rPr lang="zh-CN" altLang="en-US" sz="1400" b="1" kern="1200" dirty="0"/>
            <a:t>行政决定书及作出决定的事实、理由和依据；</a:t>
          </a:r>
        </a:p>
        <a:p>
          <a:pPr marL="114300" lvl="1" indent="-114300" algn="l" defTabSz="622300">
            <a:lnSpc>
              <a:spcPct val="90000"/>
            </a:lnSpc>
            <a:spcBef>
              <a:spcPct val="0"/>
            </a:spcBef>
            <a:spcAft>
              <a:spcPct val="15000"/>
            </a:spcAft>
            <a:buChar char="•"/>
          </a:pPr>
          <a:r>
            <a:rPr lang="zh-CN" altLang="en-US" sz="1400" b="1" kern="1200" dirty="0"/>
            <a:t>当事人的意见及行政机关催告情况；</a:t>
          </a:r>
        </a:p>
        <a:p>
          <a:pPr marL="114300" lvl="1" indent="-114300" algn="l" defTabSz="622300">
            <a:lnSpc>
              <a:spcPct val="90000"/>
            </a:lnSpc>
            <a:spcBef>
              <a:spcPct val="0"/>
            </a:spcBef>
            <a:spcAft>
              <a:spcPct val="15000"/>
            </a:spcAft>
            <a:buChar char="•"/>
          </a:pPr>
          <a:r>
            <a:rPr lang="zh-CN" altLang="en-US" sz="1400" b="1" kern="1200" dirty="0"/>
            <a:t>申请强制执行标的情况；</a:t>
          </a:r>
        </a:p>
        <a:p>
          <a:pPr marL="114300" lvl="1" indent="-114300" algn="l" defTabSz="622300">
            <a:lnSpc>
              <a:spcPct val="90000"/>
            </a:lnSpc>
            <a:spcBef>
              <a:spcPct val="0"/>
            </a:spcBef>
            <a:spcAft>
              <a:spcPct val="15000"/>
            </a:spcAft>
            <a:buChar char="•"/>
          </a:pPr>
          <a:r>
            <a:rPr lang="zh-CN" altLang="en-US" sz="1400" b="1" kern="1200" dirty="0"/>
            <a:t>法律、行政法规规定的其他材料。</a:t>
          </a:r>
        </a:p>
      </dsp:txBody>
      <dsp:txXfrm>
        <a:off x="1700047" y="1319833"/>
        <a:ext cx="1693956" cy="3133138"/>
      </dsp:txXfrm>
    </dsp:sp>
    <dsp:sp modelId="{132CADE3-284B-4C03-897C-920CE15A6D0C}">
      <dsp:nvSpPr>
        <dsp:cNvPr id="0" name=""/>
        <dsp:cNvSpPr/>
      </dsp:nvSpPr>
      <dsp:spPr>
        <a:xfrm>
          <a:off x="2074785" y="614516"/>
          <a:ext cx="2306876" cy="2306876"/>
        </a:xfrm>
        <a:prstGeom prst="circularArrow">
          <a:avLst>
            <a:gd name="adj1" fmla="val 1958"/>
            <a:gd name="adj2" fmla="val 234315"/>
            <a:gd name="adj3" fmla="val 21009766"/>
            <a:gd name="adj4" fmla="val 13995103"/>
            <a:gd name="adj5" fmla="val 228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13DE57-0D3C-4866-B3DB-52586337148D}">
      <dsp:nvSpPr>
        <dsp:cNvPr id="0" name=""/>
        <dsp:cNvSpPr/>
      </dsp:nvSpPr>
      <dsp:spPr>
        <a:xfrm>
          <a:off x="1980105" y="882939"/>
          <a:ext cx="1174574" cy="4670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提交申请材料</a:t>
          </a:r>
        </a:p>
      </dsp:txBody>
      <dsp:txXfrm>
        <a:off x="1993786" y="896620"/>
        <a:ext cx="1147212" cy="439727"/>
      </dsp:txXfrm>
    </dsp:sp>
    <dsp:sp modelId="{16D0A8B0-54BC-4437-9274-AAFFD848DA73}">
      <dsp:nvSpPr>
        <dsp:cNvPr id="0" name=""/>
        <dsp:cNvSpPr/>
      </dsp:nvSpPr>
      <dsp:spPr>
        <a:xfrm>
          <a:off x="3805605" y="1698363"/>
          <a:ext cx="1321396" cy="147332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t>对法院不予受理裁定有异议的</a:t>
          </a:r>
          <a:r>
            <a:rPr lang="zh-CN" altLang="en-US" sz="1200" b="1" kern="1200" dirty="0">
              <a:latin typeface="+mj-ea"/>
              <a:ea typeface="+mj-ea"/>
            </a:rPr>
            <a:t>，</a:t>
          </a:r>
          <a:r>
            <a:rPr lang="en-US" altLang="zh-CN" sz="1200" b="1" kern="1200" dirty="0">
              <a:latin typeface="+mj-ea"/>
              <a:ea typeface="+mj-ea"/>
            </a:rPr>
            <a:t>15</a:t>
          </a:r>
          <a:r>
            <a:rPr lang="zh-CN" altLang="en-US" sz="1200" b="1" kern="1200" dirty="0">
              <a:latin typeface="+mj-ea"/>
              <a:ea typeface="+mj-ea"/>
            </a:rPr>
            <a:t>日</a:t>
          </a:r>
          <a:r>
            <a:rPr lang="zh-CN" altLang="en-US" sz="1200" b="1" kern="1200" dirty="0"/>
            <a:t>内申请复议</a:t>
          </a:r>
        </a:p>
      </dsp:txBody>
      <dsp:txXfrm>
        <a:off x="3839510" y="1732268"/>
        <a:ext cx="1253586" cy="1089803"/>
      </dsp:txXfrm>
    </dsp:sp>
    <dsp:sp modelId="{F20D056F-05AD-40E6-8415-4A8A8375D176}">
      <dsp:nvSpPr>
        <dsp:cNvPr id="0" name=""/>
        <dsp:cNvSpPr/>
      </dsp:nvSpPr>
      <dsp:spPr>
        <a:xfrm>
          <a:off x="4138353" y="2040688"/>
          <a:ext cx="1709824" cy="1709824"/>
        </a:xfrm>
        <a:prstGeom prst="leftCircularArrow">
          <a:avLst>
            <a:gd name="adj1" fmla="val 2641"/>
            <a:gd name="adj2" fmla="val 321157"/>
            <a:gd name="adj3" fmla="val 1846307"/>
            <a:gd name="adj4" fmla="val 8774128"/>
            <a:gd name="adj5" fmla="val 30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EBB66F-30E9-484F-BE9E-6020964737B9}">
      <dsp:nvSpPr>
        <dsp:cNvPr id="0" name=""/>
        <dsp:cNvSpPr/>
      </dsp:nvSpPr>
      <dsp:spPr>
        <a:xfrm>
          <a:off x="4007235" y="2967118"/>
          <a:ext cx="1174574" cy="4670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受理（</a:t>
          </a:r>
          <a:r>
            <a:rPr lang="en-US" altLang="zh-CN" sz="1400" b="1" kern="1200" dirty="0"/>
            <a:t>5</a:t>
          </a:r>
          <a:r>
            <a:rPr lang="zh-CN" altLang="en-US" sz="1400" b="1" kern="1200" dirty="0"/>
            <a:t>日内）</a:t>
          </a:r>
        </a:p>
      </dsp:txBody>
      <dsp:txXfrm>
        <a:off x="4020916" y="2980799"/>
        <a:ext cx="1147212" cy="439727"/>
      </dsp:txXfrm>
    </dsp:sp>
    <dsp:sp modelId="{CC65614C-A8EE-457F-B6AD-A6104EA5D305}">
      <dsp:nvSpPr>
        <dsp:cNvPr id="0" name=""/>
        <dsp:cNvSpPr/>
      </dsp:nvSpPr>
      <dsp:spPr>
        <a:xfrm>
          <a:off x="5454692" y="561009"/>
          <a:ext cx="1648270" cy="39446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altLang="zh-CN" sz="1200" b="1" kern="1200" dirty="0"/>
            <a:t>7</a:t>
          </a:r>
          <a:r>
            <a:rPr lang="zh-CN" altLang="en-US" sz="1200" b="1" kern="1200" dirty="0"/>
            <a:t>日内裁定是否执行。可申请复议</a:t>
          </a:r>
        </a:p>
        <a:p>
          <a:pPr marL="114300" lvl="1" indent="-114300" algn="l" defTabSz="533400">
            <a:lnSpc>
              <a:spcPct val="90000"/>
            </a:lnSpc>
            <a:spcBef>
              <a:spcPct val="0"/>
            </a:spcBef>
            <a:spcAft>
              <a:spcPct val="15000"/>
            </a:spcAft>
            <a:buChar char="•"/>
          </a:pPr>
          <a:r>
            <a:rPr lang="zh-CN" altLang="zh-CN" sz="1200" b="1" kern="1200" dirty="0"/>
            <a:t>发现明显违法的，组织听取双方当事人意见，</a:t>
          </a:r>
          <a:r>
            <a:rPr lang="en-US" altLang="zh-CN" sz="1200" b="1" kern="1200" dirty="0"/>
            <a:t>30</a:t>
          </a:r>
          <a:r>
            <a:rPr lang="zh-CN" altLang="zh-CN" sz="1200" b="1" kern="1200" dirty="0"/>
            <a:t>日内作出裁定</a:t>
          </a:r>
        </a:p>
        <a:p>
          <a:pPr marL="114300" lvl="1" indent="-114300" algn="l" defTabSz="533400">
            <a:lnSpc>
              <a:spcPct val="90000"/>
            </a:lnSpc>
            <a:spcBef>
              <a:spcPct val="0"/>
            </a:spcBef>
            <a:spcAft>
              <a:spcPct val="15000"/>
            </a:spcAft>
            <a:buChar char="•"/>
          </a:pPr>
          <a:r>
            <a:rPr lang="en-US" altLang="zh-CN" sz="1200" b="1" kern="1200" dirty="0"/>
            <a:t>      </a:t>
          </a:r>
          <a:r>
            <a:rPr lang="zh-CN" altLang="zh-CN" sz="1200" b="1" kern="1200" dirty="0"/>
            <a:t>明显缺乏事实根据的；明显缺乏法律、法规依据的；其他明显违法并损害被执行人合法权益的</a:t>
          </a:r>
        </a:p>
      </dsp:txBody>
      <dsp:txXfrm>
        <a:off x="5502968" y="1454570"/>
        <a:ext cx="1551718" cy="3002826"/>
      </dsp:txXfrm>
    </dsp:sp>
    <dsp:sp modelId="{CDD5DA60-337C-441F-B946-3769BAE26932}">
      <dsp:nvSpPr>
        <dsp:cNvPr id="0" name=""/>
        <dsp:cNvSpPr/>
      </dsp:nvSpPr>
      <dsp:spPr>
        <a:xfrm>
          <a:off x="6624630" y="987266"/>
          <a:ext cx="1766693" cy="1766693"/>
        </a:xfrm>
        <a:prstGeom prst="circularArrow">
          <a:avLst>
            <a:gd name="adj1" fmla="val 2556"/>
            <a:gd name="adj2" fmla="val 310205"/>
            <a:gd name="adj3" fmla="val 20260795"/>
            <a:gd name="adj4" fmla="val 13322022"/>
            <a:gd name="adj5" fmla="val 298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FBD430-FEC8-4BBA-934D-290E752039B3}">
      <dsp:nvSpPr>
        <dsp:cNvPr id="0" name=""/>
        <dsp:cNvSpPr/>
      </dsp:nvSpPr>
      <dsp:spPr>
        <a:xfrm>
          <a:off x="5837182" y="1111621"/>
          <a:ext cx="1174574" cy="4670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书面审查或听取意见</a:t>
          </a:r>
          <a:endParaRPr lang="en-US" altLang="zh-CN" sz="1400" b="1" kern="1200" dirty="0"/>
        </a:p>
      </dsp:txBody>
      <dsp:txXfrm>
        <a:off x="5850863" y="1125302"/>
        <a:ext cx="1147212" cy="439727"/>
      </dsp:txXfrm>
    </dsp:sp>
    <dsp:sp modelId="{430A224C-5419-401E-B2BE-9FD25885FF60}">
      <dsp:nvSpPr>
        <dsp:cNvPr id="0" name=""/>
        <dsp:cNvSpPr/>
      </dsp:nvSpPr>
      <dsp:spPr>
        <a:xfrm>
          <a:off x="7320341" y="1657818"/>
          <a:ext cx="1321396" cy="108987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763941-FB26-4627-9163-CDE626ED6CBD}">
      <dsp:nvSpPr>
        <dsp:cNvPr id="0" name=""/>
        <dsp:cNvSpPr/>
      </dsp:nvSpPr>
      <dsp:spPr>
        <a:xfrm>
          <a:off x="7508256" y="2435602"/>
          <a:ext cx="1174574" cy="4670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强制执行</a:t>
          </a:r>
        </a:p>
      </dsp:txBody>
      <dsp:txXfrm>
        <a:off x="7521937" y="2449283"/>
        <a:ext cx="1147212" cy="4397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6"/>
          <p:cNvGrpSpPr/>
          <p:nvPr/>
        </p:nvGrpSpPr>
        <p:grpSpPr>
          <a:xfrm>
            <a:off x="0" y="0"/>
            <a:ext cx="12192000" cy="6858000"/>
            <a:chOff x="0" y="0"/>
            <a:chExt cx="12192000" cy="6858000"/>
          </a:xfrm>
        </p:grpSpPr>
        <p:sp>
          <p:nvSpPr>
            <p:cNvPr id="20"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60"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23" name="Rectangle 1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24" name="Date Placeholder 3"/>
          <p:cNvSpPr>
            <a:spLocks noGrp="1"/>
          </p:cNvSpPr>
          <p:nvPr>
            <p:ph type="dt" sz="half" idx="2"/>
          </p:nvPr>
        </p:nvSpPr>
        <p:spPr bwMode="gray">
          <a:xfrm rot="5400000">
            <a:off x="10158413" y="1792288"/>
            <a:ext cx="990600" cy="304800"/>
          </a:xfrm>
          <a:prstGeom prst="rect">
            <a:avLst/>
          </a:prstGeom>
        </p:spPr>
        <p:txBody>
          <a:bodyPr vert="horz" lIns="91440" tIns="45720" rIns="91440" bIns="45720" rtlCol="0" anchor="t"/>
          <a:lstStyle>
            <a:lvl1pPr algn="l">
              <a:defRPr b="0" i="0">
                <a:solidFill>
                  <a:schemeClr val="bg1">
                    <a:alpha val="6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345FD37-7282-4225-BEEB-30F5DCADF790}" type="datetimeFigureOut">
              <a:rPr kumimoji="0" lang="zh-CN" altLang="en-US" sz="1000" b="0" i="0" u="none" strike="noStrike" kern="1200" cap="none" spc="0" normalizeH="0" baseline="0" noProof="0">
                <a:ln>
                  <a:noFill/>
                </a:ln>
                <a:solidFill>
                  <a:schemeClr val="bg1">
                    <a:alpha val="60000"/>
                  </a:schemeClr>
                </a:solidFill>
                <a:effectLst/>
                <a:uLnTx/>
                <a:uFillTx/>
                <a:latin typeface="+mn-lt"/>
                <a:ea typeface="+mn-ea"/>
                <a:cs typeface="+mn-cs"/>
              </a:rPr>
              <a:t>2024/12/22</a:t>
            </a:fld>
            <a:endParaRPr kumimoji="0" lang="zh-CN" altLang="en-US" sz="1000" b="0" i="0" u="none" strike="noStrike" kern="1200" cap="none" spc="0" normalizeH="0" baseline="0" noProof="0">
              <a:ln>
                <a:noFill/>
              </a:ln>
              <a:solidFill>
                <a:schemeClr val="bg1">
                  <a:alpha val="60000"/>
                </a:schemeClr>
              </a:solidFill>
              <a:effectLst/>
              <a:uLnTx/>
              <a:uFillTx/>
              <a:latin typeface="+mn-lt"/>
              <a:ea typeface="+mn-ea"/>
              <a:cs typeface="+mn-cs"/>
            </a:endParaRPr>
          </a:p>
        </p:txBody>
      </p:sp>
      <p:sp>
        <p:nvSpPr>
          <p:cNvPr id="25" name="Footer Placeholder 4"/>
          <p:cNvSpPr>
            <a:spLocks noGrp="1"/>
          </p:cNvSpPr>
          <p:nvPr>
            <p:ph type="ftr" sz="quarter" idx="3"/>
          </p:nvPr>
        </p:nvSpPr>
        <p:spPr bwMode="gray">
          <a:xfrm rot="5400000">
            <a:off x="8952706" y="3228181"/>
            <a:ext cx="3859213" cy="304800"/>
          </a:xfrm>
          <a:prstGeom prst="rect">
            <a:avLst/>
          </a:prstGeom>
        </p:spPr>
        <p:txBody>
          <a:bodyPr vert="horz" lIns="91440" tIns="45720" rIns="91440" bIns="45720" rtlCol="0" anchor="ctr"/>
          <a:lstStyle>
            <a:lvl1pPr>
              <a:defRPr b="0" i="0">
                <a:solidFill>
                  <a:schemeClr val="bg1">
                    <a:alpha val="6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chemeClr val="bg1">
                  <a:alpha val="60000"/>
                </a:schemeClr>
              </a:solidFill>
              <a:effectLst/>
              <a:uLnTx/>
              <a:uFillTx/>
              <a:latin typeface="+mn-lt"/>
              <a:ea typeface="+mn-ea"/>
              <a:cs typeface="+mn-cs"/>
            </a:endParaRPr>
          </a:p>
        </p:txBody>
      </p:sp>
      <p:sp>
        <p:nvSpPr>
          <p:cNvPr id="2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7172" name="Group 8"/>
          <p:cNvGrpSpPr/>
          <p:nvPr/>
        </p:nvGrpSpPr>
        <p:grpSpPr>
          <a:xfrm>
            <a:off x="0" y="0"/>
            <a:ext cx="12192000" cy="6858000"/>
            <a:chOff x="0" y="0"/>
            <a:chExt cx="12192000" cy="6858000"/>
          </a:xfrm>
        </p:grpSpPr>
        <p:sp>
          <p:nvSpPr>
            <p:cNvPr id="20"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97" name="Freeform 5"/>
            <p:cNvSpPr/>
            <p:nvPr/>
          </p:nvSpPr>
          <p:spPr>
            <a:xfrm rot="10371525">
              <a:off x="263767" y="4438254"/>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p:nvPr/>
          </p:nvSpPr>
          <p:spPr>
            <a:xfrm rot="10800000">
              <a:off x="459506" y="321130"/>
              <a:ext cx="11277600" cy="4533900"/>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alpha val="100000"/>
              </a:schemeClr>
            </a:solidFill>
            <a:ln w="9525">
              <a:noFill/>
            </a:ln>
          </p:spPr>
          <p:txBody>
            <a:bodyPr/>
            <a:lstStyle/>
            <a:p>
              <a:endParaRPr lang="zh-CN" altLang="en-US"/>
            </a:p>
          </p:txBody>
        </p:sp>
        <p:sp>
          <p:nvSpPr>
            <p:cNvPr id="7199"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0"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1" name="Date Placeholder 4"/>
          <p:cNvSpPr>
            <a:spLocks noGrp="1"/>
          </p:cNvSpPr>
          <p:nvPr>
            <p:ph type="dt" sz="half" idx="1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DAC55A8-6998-406F-8731-0FA8CEEA8740}"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2" name="Footer Placeholder 5"/>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Slide Number Placeholder 6"/>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8194" name="Group 6"/>
          <p:cNvGrpSpPr/>
          <p:nvPr/>
        </p:nvGrpSpPr>
        <p:grpSpPr>
          <a:xfrm>
            <a:off x="0" y="0"/>
            <a:ext cx="12192000" cy="6858000"/>
            <a:chOff x="0" y="0"/>
            <a:chExt cx="12192000" cy="6858000"/>
          </a:xfrm>
        </p:grpSpPr>
        <p:sp>
          <p:nvSpPr>
            <p:cNvPr id="20"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589932">
              <a:off x="8490951" y="2714874"/>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8220" name="Freeform 5"/>
            <p:cNvSpPr/>
            <p:nvPr/>
          </p:nvSpPr>
          <p:spPr>
            <a:xfrm>
              <a:off x="455612" y="2801319"/>
              <a:ext cx="11277600" cy="3602637"/>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alpha val="100000"/>
              </a:schemeClr>
            </a:solidFill>
            <a:ln w="9525">
              <a:noFill/>
            </a:ln>
          </p:spPr>
          <p:txBody>
            <a:bodyPr/>
            <a:lstStyle/>
            <a:p>
              <a:endParaRPr lang="zh-CN" altLang="en-US"/>
            </a:p>
          </p:txBody>
        </p:sp>
        <p:sp>
          <p:nvSpPr>
            <p:cNvPr id="8221"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0" name="Rectangle 12"/>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1" name="Date Placeholder 3"/>
          <p:cNvSpPr>
            <a:spLocks noGrp="1"/>
          </p:cNvSpPr>
          <p:nvPr>
            <p:ph type="dt" sz="half" idx="1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64EDCA6-7F51-492E-A50D-E5C2BCF06FC5}"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2"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0" y="0"/>
            <a:ext cx="12192000" cy="6858000"/>
            <a:chOff x="0" y="0"/>
            <a:chExt cx="12192000" cy="6858000"/>
          </a:xfrm>
        </p:grpSpPr>
        <p:sp>
          <p:nvSpPr>
            <p:cNvPr id="20"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5" name="Freeform 5"/>
            <p:cNvSpPr/>
            <p:nvPr/>
          </p:nvSpPr>
          <p:spPr>
            <a:xfrm rot="-589932">
              <a:off x="8490951" y="4185117"/>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9246" name="Freeform 5"/>
            <p:cNvSpPr/>
            <p:nvPr/>
          </p:nvSpPr>
          <p:spPr>
            <a:xfrm>
              <a:off x="455612" y="4241801"/>
              <a:ext cx="11277600" cy="2337161"/>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9247"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0" name="TextBox 15"/>
          <p:cNvSpPr txBox="1">
            <a:spLocks noChangeArrowheads="1"/>
          </p:cNvSpPr>
          <p:nvPr/>
        </p:nvSpPr>
        <p:spPr bwMode="gray">
          <a:xfrm>
            <a:off x="881063" y="608013"/>
            <a:ext cx="801688" cy="1568450"/>
          </a:xfrm>
          <a:prstGeom prst="rect">
            <a:avLst/>
          </a:prstGeom>
          <a:noFill/>
          <a:ln>
            <a:noFill/>
          </a:ln>
        </p:spPr>
        <p:txBody>
          <a:bodyPr>
            <a:spAutoFit/>
          </a:bodyPr>
          <a:lstStyle>
            <a:lvl1pPr>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1" name="TextBox 12"/>
          <p:cNvSpPr txBox="1">
            <a:spLocks noChangeArrowheads="1"/>
          </p:cNvSpPr>
          <p:nvPr/>
        </p:nvSpPr>
        <p:spPr bwMode="gray">
          <a:xfrm>
            <a:off x="9883775" y="2613025"/>
            <a:ext cx="654050" cy="1570038"/>
          </a:xfrm>
          <a:prstGeom prst="rect">
            <a:avLst/>
          </a:prstGeom>
          <a:noFill/>
          <a:ln>
            <a:noFill/>
          </a:ln>
        </p:spPr>
        <p:txBody>
          <a:bodyPr>
            <a:spAutoFit/>
          </a:bodyPr>
          <a:lstStyle>
            <a:lvl1pPr>
              <a:defRPr>
                <a:solidFill>
                  <a:schemeClr val="tx1"/>
                </a:solidFill>
                <a:latin typeface="Century Gothic" panose="020B0502020202020204" pitchFamily="34" charset="0"/>
                <a:ea typeface="宋体" panose="02010600030101010101" pitchFamily="2" charset="-122"/>
              </a:defRPr>
            </a:lvl1pPr>
            <a:lvl2pPr marL="742950" indent="-285750">
              <a:defRPr>
                <a:solidFill>
                  <a:schemeClr val="tx1"/>
                </a:solidFill>
                <a:latin typeface="Century Gothic" panose="020B0502020202020204" pitchFamily="34" charset="0"/>
                <a:ea typeface="宋体" panose="02010600030101010101" pitchFamily="2" charset="-122"/>
              </a:defRPr>
            </a:lvl2pPr>
            <a:lvl3pPr marL="1143000" indent="-228600">
              <a:defRPr>
                <a:solidFill>
                  <a:schemeClr val="tx1"/>
                </a:solidFill>
                <a:latin typeface="Century Gothic" panose="020B0502020202020204" pitchFamily="34" charset="0"/>
                <a:ea typeface="宋体" panose="02010600030101010101" pitchFamily="2" charset="-122"/>
              </a:defRPr>
            </a:lvl3pPr>
            <a:lvl4pPr marL="1600200" indent="-228600">
              <a:defRPr>
                <a:solidFill>
                  <a:schemeClr val="tx1"/>
                </a:solidFill>
                <a:latin typeface="Century Gothic" panose="020B0502020202020204" pitchFamily="34" charset="0"/>
                <a:ea typeface="宋体" panose="02010600030101010101" pitchFamily="2" charset="-122"/>
              </a:defRPr>
            </a:lvl4pPr>
            <a:lvl5pPr marL="2057400" indent="-228600">
              <a:defRPr>
                <a:solidFill>
                  <a:schemeClr val="tx1"/>
                </a:solidFill>
                <a:latin typeface="Century Gothic" panose="020B0502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entury Gothic" panose="020B0502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2"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3" name="Date Placeholder 3"/>
          <p:cNvSpPr>
            <a:spLocks noGrp="1"/>
          </p:cNvSpPr>
          <p:nvPr>
            <p:ph type="dt" sz="half" idx="1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6B9EF7-1BCB-4147-8404-D297833B33B7}"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4"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5"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0242" name="Group 8"/>
          <p:cNvGrpSpPr/>
          <p:nvPr/>
        </p:nvGrpSpPr>
        <p:grpSpPr>
          <a:xfrm>
            <a:off x="0" y="0"/>
            <a:ext cx="12192000" cy="6858000"/>
            <a:chOff x="0" y="0"/>
            <a:chExt cx="12192000" cy="6858000"/>
          </a:xfrm>
        </p:grpSpPr>
        <p:sp>
          <p:nvSpPr>
            <p:cNvPr id="20"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7" name="Freeform 5"/>
            <p:cNvSpPr/>
            <p:nvPr/>
          </p:nvSpPr>
          <p:spPr>
            <a:xfrm rot="-589932">
              <a:off x="8490951" y="4193583"/>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68" name="Freeform 5"/>
            <p:cNvSpPr/>
            <p:nvPr/>
          </p:nvSpPr>
          <p:spPr>
            <a:xfrm>
              <a:off x="455612" y="4241801"/>
              <a:ext cx="11277600" cy="2337161"/>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10269"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0"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1"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7905D9A-9D6A-47C7-B96B-CF68F7756103}"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2"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4" name="Straight Connector 16"/>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17"/>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Date Placeholder 6"/>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FA928C6-FB42-4DD5-BD61-CECE78E5DB40}"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3" name="Footer Placeholder 7"/>
          <p:cNvSpPr>
            <a:spLocks noGrp="1"/>
          </p:cNvSpPr>
          <p:nvPr>
            <p:ph type="ftr" sz="quarter" idx="2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4" name="Slide Number Placeholder 8"/>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4" name="Straight Connector 42"/>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43"/>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6"/>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4103111-3687-433C-9F63-5D46A5933F2A}"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7" name="Footer Placeholder 7"/>
          <p:cNvSpPr>
            <a:spLocks noGrp="1"/>
          </p:cNvSpPr>
          <p:nvPr>
            <p:ph type="ftr" sz="quarter" idx="23"/>
          </p:nvPr>
        </p:nvSpPr>
        <p:spPr>
          <a:xfrm>
            <a:off x="560388" y="6391275"/>
            <a:ext cx="36449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8" name="Slide Number Placeholder 8"/>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10694988"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242036F-9E59-49E8-B679-C14EC65C6C62}"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0"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2"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4338" name="Group 8"/>
          <p:cNvGrpSpPr/>
          <p:nvPr/>
        </p:nvGrpSpPr>
        <p:grpSpPr>
          <a:xfrm>
            <a:off x="0" y="0"/>
            <a:ext cx="12192000" cy="6858000"/>
            <a:chOff x="0" y="0"/>
            <a:chExt cx="12192000" cy="6858000"/>
          </a:xfrm>
        </p:grpSpPr>
        <p:sp>
          <p:nvSpPr>
            <p:cNvPr id="20"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6"/>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364" name="Freeform 5"/>
            <p:cNvSpPr/>
            <p:nvPr/>
          </p:nvSpPr>
          <p:spPr>
            <a:xfrm rot="5101749">
              <a:off x="6294738" y="4577736"/>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4365" name="Freeform 5"/>
            <p:cNvSpPr/>
            <p:nvPr/>
          </p:nvSpPr>
          <p:spPr>
            <a:xfrm rot="5400000">
              <a:off x="4449232" y="2801721"/>
              <a:ext cx="6053670" cy="1254558"/>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14366"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1"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2" name="Date Placeholder 3"/>
          <p:cNvSpPr>
            <a:spLocks noGrp="1"/>
          </p:cNvSpPr>
          <p:nvPr>
            <p:ph type="dt" sz="half" idx="2"/>
          </p:nvPr>
        </p:nvSpPr>
        <p:spPr>
          <a:xfrm>
            <a:off x="10653713" y="6391275"/>
            <a:ext cx="992188"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554216E-4BCD-4C38-ACE2-059604725BB0}"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4"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C6B48-08A0-404E-98CE-63B4542E183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entury Gothic" panose="020B0502020202020204" pitchFamily="34" charset="0"/>
              </a:rPr>
              <a:t>‹#›</a:t>
            </a:fld>
            <a:endParaRPr lang="zh-CN" altLang="en-US"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0"/>
            <a:ext cx="12192000" cy="6858000"/>
            <a:chOff x="0" y="0"/>
            <a:chExt cx="12192000" cy="6858000"/>
          </a:xfrm>
        </p:grpSpPr>
        <p:sp>
          <p:nvSpPr>
            <p:cNvPr id="20"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9"/>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00" name="Freeform 5"/>
            <p:cNvSpPr/>
            <p:nvPr/>
          </p:nvSpPr>
          <p:spPr>
            <a:xfrm rot="-5400000">
              <a:off x="3787244" y="2801721"/>
              <a:ext cx="6053670" cy="1254558"/>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3101" name="Freeform 5"/>
            <p:cNvSpPr/>
            <p:nvPr/>
          </p:nvSpPr>
          <p:spPr>
            <a:xfrm rot="-5677511">
              <a:off x="4698352" y="1826077"/>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102"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1"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2"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27BF1BA-E15B-4325-9223-FA5D7E36CAF1}"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4"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C6B48-08A0-404E-98CE-63B4542E183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entury Gothic" panose="020B0502020202020204" pitchFamily="34" charset="0"/>
              </a:rPr>
              <a:t>‹#›</a:t>
            </a:fld>
            <a:endParaRPr lang="zh-CN" altLang="en-US" dirty="0">
              <a:latin typeface="Century Gothic" panose="020B0502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C6B48-08A0-404E-98CE-63B4542E183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Century Gothic" panose="020B0502020202020204" pitchFamily="34" charset="0"/>
              </a:rPr>
              <a:t>‹#›</a:t>
            </a:fld>
            <a:endParaRPr lang="zh-CN" altLang="en-US" dirty="0">
              <a:latin typeface="Century Gothic" panose="020B0502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C6B48-08A0-404E-98CE-63B4542E183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entury Gothic" panose="020B0502020202020204" pitchFamily="34" charset="0"/>
              </a:rPr>
              <a:t>‹#›</a:t>
            </a:fld>
            <a:endParaRPr lang="zh-CN" altLang="en-US" dirty="0">
              <a:latin typeface="Century Gothic" panose="020B0502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6"/>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Date Placeholder 1"/>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0EE15F-AC8F-4F9A-81FB-E3BC89E2E3AD}"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2" name="Footer Placeholder 2"/>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3" name="Slide Number Placeholder 3"/>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5122" name="Group 8"/>
          <p:cNvGrpSpPr/>
          <p:nvPr/>
        </p:nvGrpSpPr>
        <p:grpSpPr>
          <a:xfrm>
            <a:off x="0" y="0"/>
            <a:ext cx="12192000" cy="6858000"/>
            <a:chOff x="0" y="0"/>
            <a:chExt cx="12192000" cy="6858000"/>
          </a:xfrm>
        </p:grpSpPr>
        <p:sp>
          <p:nvSpPr>
            <p:cNvPr id="20"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10"/>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48" name="Freeform 5"/>
            <p:cNvSpPr/>
            <p:nvPr/>
          </p:nvSpPr>
          <p:spPr>
            <a:xfrm rot="-5677511">
              <a:off x="3140485" y="1826077"/>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5149" name="Freeform 5"/>
            <p:cNvSpPr/>
            <p:nvPr/>
          </p:nvSpPr>
          <p:spPr>
            <a:xfrm rot="-5400000">
              <a:off x="2229377" y="2801721"/>
              <a:ext cx="6053670" cy="1254558"/>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5150"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1"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2" name="Date Placeholder 4"/>
          <p:cNvSpPr>
            <a:spLocks noGrp="1"/>
          </p:cNvSpPr>
          <p:nvPr>
            <p:ph type="dt" sz="half" idx="1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20C7F7D-C67F-4D22-8984-94A15CD7BB8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Footer Placeholder 5"/>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4" name="Slide Number Placeholder 6"/>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6146" name="Group 8"/>
          <p:cNvGrpSpPr/>
          <p:nvPr/>
        </p:nvGrpSpPr>
        <p:grpSpPr>
          <a:xfrm>
            <a:off x="0" y="0"/>
            <a:ext cx="12192000" cy="6858000"/>
            <a:chOff x="0" y="0"/>
            <a:chExt cx="12192000" cy="6858000"/>
          </a:xfrm>
        </p:grpSpPr>
        <p:sp>
          <p:nvSpPr>
            <p:cNvPr id="20"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10"/>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5"/>
            <p:cNvSpPr/>
            <p:nvPr/>
          </p:nvSpPr>
          <p:spPr>
            <a:xfrm rot="-5677511">
              <a:off x="4203594" y="1826077"/>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3" name="Freeform 5"/>
            <p:cNvSpPr/>
            <p:nvPr/>
          </p:nvSpPr>
          <p:spPr>
            <a:xfrm rot="-5400000">
              <a:off x="3295432" y="2801721"/>
              <a:ext cx="6053670" cy="1254558"/>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alpha val="100000"/>
              </a:schemeClr>
            </a:solidFill>
            <a:ln w="9525">
              <a:noFill/>
            </a:ln>
          </p:spPr>
          <p:txBody>
            <a:bodyPr/>
            <a:lstStyle/>
            <a:p>
              <a:endParaRPr lang="zh-CN" altLang="en-US"/>
            </a:p>
          </p:txBody>
        </p:sp>
        <p:sp>
          <p:nvSpPr>
            <p:cNvPr id="6174"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31"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2" name="Date Placeholder 4"/>
          <p:cNvSpPr>
            <a:spLocks noGrp="1"/>
          </p:cNvSpPr>
          <p:nvPr>
            <p:ph type="dt" sz="half" idx="12"/>
          </p:nvPr>
        </p:nvSpPr>
        <p:spPr>
          <a:xfrm>
            <a:off x="10653713" y="6391275"/>
            <a:ext cx="990600" cy="304800"/>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B9ACB03-B474-4C77-89A8-C0A27EC57DAF}"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3" name="Footer Placeholder 5"/>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34" name="Slide Number Placeholder 6"/>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8490951" y="1797517"/>
              <a:ext cx="3299407" cy="440924"/>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5"/>
            <p:cNvSpPr/>
            <p:nvPr/>
          </p:nvSpPr>
          <p:spPr>
            <a:xfrm>
              <a:off x="459506" y="1866405"/>
              <a:ext cx="11277600" cy="4533900"/>
            </a:xfrm>
            <a:custGeom>
              <a:avLst/>
              <a:gdLst/>
              <a:ahLst/>
              <a:cxnLst>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1587"/>
              <a:ext cx="12192000" cy="685641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alpha val="100000"/>
              </a:schemeClr>
            </a:solidFill>
            <a:ln w="9525">
              <a:noFill/>
            </a:ln>
          </p:spPr>
          <p:txBody>
            <a:bodyPr/>
            <a:lstStyle/>
            <a:p>
              <a:endParaRPr lang="zh-CN" altLang="en-US"/>
            </a:p>
          </p:txBody>
        </p:sp>
      </p:grpSp>
      <p:sp>
        <p:nvSpPr>
          <p:cNvPr id="1027" name="Title Placeholder 1"/>
          <p:cNvSpPr>
            <a:spLocks noGrp="1"/>
          </p:cNvSpPr>
          <p:nvPr>
            <p:ph type="title"/>
          </p:nvPr>
        </p:nvSpPr>
        <p:spPr>
          <a:xfrm>
            <a:off x="1155700" y="973138"/>
            <a:ext cx="8761413" cy="708025"/>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8" name="Text Placeholder 2"/>
          <p:cNvSpPr>
            <a:spLocks noGrp="1"/>
          </p:cNvSpPr>
          <p:nvPr>
            <p:ph type="body" idx="1"/>
          </p:nvPr>
        </p:nvSpPr>
        <p:spPr>
          <a:xfrm>
            <a:off x="1155700" y="2603500"/>
            <a:ext cx="8761413" cy="34163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eaLnBrk="1" fontAlgn="auto" hangingPunct="1">
              <a:spcBef>
                <a:spcPts val="0"/>
              </a:spcBef>
              <a:spcAft>
                <a:spcPts val="0"/>
              </a:spcAft>
              <a:defRPr sz="1000" b="1" i="0">
                <a:solidFill>
                  <a:schemeClr val="accent1"/>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F7C6B48-08A0-404E-98CE-63B4542E1838}" type="datetimeFigureOut">
              <a:rPr kumimoji="0" lang="zh-CN" altLang="en-US" sz="1000" b="1" i="0" u="none" strike="noStrike" kern="1200" cap="none" spc="0" normalizeH="0" baseline="0" noProof="0">
                <a:ln>
                  <a:noFill/>
                </a:ln>
                <a:solidFill>
                  <a:schemeClr val="accent1"/>
                </a:solidFill>
                <a:effectLst/>
                <a:uLnTx/>
                <a:uFillTx/>
                <a:latin typeface="+mn-lt"/>
                <a:ea typeface="+mn-ea"/>
                <a:cs typeface="+mn-cs"/>
              </a:rPr>
              <a:t>2024/12/22</a:t>
            </a:fld>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5"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accent1"/>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1200" cap="none" spc="0" normalizeH="0" baseline="0" noProof="0">
              <a:ln>
                <a:noFill/>
              </a:ln>
              <a:solidFill>
                <a:schemeClr val="accent1"/>
              </a:solidFill>
              <a:effectLst/>
              <a:uLnTx/>
              <a:uFillTx/>
              <a:latin typeface="+mn-lt"/>
              <a:ea typeface="+mn-ea"/>
              <a:cs typeface="+mn-cs"/>
            </a:endParaRPr>
          </a:p>
        </p:txBody>
      </p:sp>
      <p:sp>
        <p:nvSpPr>
          <p:cNvPr id="21" name="Rectangle 2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lstStyle>
            <a:lvl1pPr algn="ctr">
              <a:defRPr sz="2800">
                <a:solidFill>
                  <a:schemeClr val="bg1"/>
                </a:solidFill>
              </a:defRPr>
            </a:lvl1pPr>
          </a:lstStyle>
          <a:p>
            <a:pPr lvl="0" eaLnBrk="1" hangingPunct="1"/>
            <a:fld id="{9A0DB2DC-4C9A-4742-B13C-FB6460FD3503}" type="slidenum">
              <a:rPr lang="zh-CN" altLang="en-US" dirty="0">
                <a:latin typeface="Century Gothic" panose="020B0502020202020204" pitchFamily="34" charset="0"/>
              </a:rPr>
              <a:t>‹#›</a:t>
            </a:fld>
            <a:endParaRPr lang="zh-CN" altLang="en-US" dirty="0">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anose="020B0502020202020204" pitchFamily="34" charset="0"/>
          <a:ea typeface="宋体" panose="02010600030101010101" pitchFamily="2" charset="-122"/>
        </a:defRPr>
      </a:lvl2pPr>
      <a:lvl3pPr algn="l" defTabSz="457200" rtl="0" eaLnBrk="0" fontAlgn="base" hangingPunct="0">
        <a:spcBef>
          <a:spcPct val="0"/>
        </a:spcBef>
        <a:spcAft>
          <a:spcPct val="0"/>
        </a:spcAft>
        <a:defRPr sz="3600">
          <a:solidFill>
            <a:schemeClr val="bg2"/>
          </a:solidFill>
          <a:latin typeface="Century Gothic" panose="020B0502020202020204" pitchFamily="34" charset="0"/>
          <a:ea typeface="宋体" panose="02010600030101010101" pitchFamily="2" charset="-122"/>
        </a:defRPr>
      </a:lvl3pPr>
      <a:lvl4pPr algn="l" defTabSz="457200" rtl="0" eaLnBrk="0" fontAlgn="base" hangingPunct="0">
        <a:spcBef>
          <a:spcPct val="0"/>
        </a:spcBef>
        <a:spcAft>
          <a:spcPct val="0"/>
        </a:spcAft>
        <a:defRPr sz="3600">
          <a:solidFill>
            <a:schemeClr val="bg2"/>
          </a:solidFill>
          <a:latin typeface="Century Gothic" panose="020B0502020202020204" pitchFamily="34" charset="0"/>
          <a:ea typeface="宋体" panose="02010600030101010101" pitchFamily="2" charset="-122"/>
        </a:defRPr>
      </a:lvl4pPr>
      <a:lvl5pPr algn="l" defTabSz="457200" rtl="0" eaLnBrk="0" fontAlgn="base" hangingPunct="0">
        <a:spcBef>
          <a:spcPct val="0"/>
        </a:spcBef>
        <a:spcAft>
          <a:spcPct val="0"/>
        </a:spcAft>
        <a:defRPr sz="3600">
          <a:solidFill>
            <a:schemeClr val="bg2"/>
          </a:solidFill>
          <a:latin typeface="Century Gothic" panose="020B0502020202020204" pitchFamily="34" charset="0"/>
          <a:ea typeface="宋体" panose="02010600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37257;&#37202;&#26696;&#20363;.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34892;&#25919;&#24378;&#21046;&#25191;&#34892;&#27010;&#24565;&#30340;&#20116;&#28857;&#35299;&#35835;.ppt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5191;&#34892;&#32602;&#30340;&#36866;&#29992;&#26465;&#20214;.ppt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34892;&#25919;&#24378;&#21046;&#27861;&#31532;&#22235;&#31456;&#31532;&#19968;&#33410;.doc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34892;&#25919;&#24378;&#21046;&#27861;&#31532;&#22235;&#31456;&#31532;&#19977;&#33410;.docx" TargetMode="External"/><Relationship Id="rId2" Type="http://schemas.openxmlformats.org/officeDocument/2006/relationships/hyperlink" Target="&#34892;&#25919;&#24378;&#21046;&#27861;&#31532;&#22235;&#31456;&#31532;&#20108;&#33410;.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34892;&#25919;&#24378;&#21046;&#27861;&#31532;&#20116;&#31456;.docx"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33392;&#38590;&#20986;&#21488;&#30340;&#34892;&#25919;&#24378;&#21046;&#27861;.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ctrTitle"/>
          </p:nvPr>
        </p:nvSpPr>
        <p:spPr>
          <a:xfrm>
            <a:off x="1155700" y="2100263"/>
            <a:ext cx="8824913" cy="2676525"/>
          </a:xfrm>
          <a:ln/>
        </p:spPr>
        <p:txBody>
          <a:bodyPr vert="horz" wrap="square" lIns="91440" tIns="45720" rIns="91440" bIns="45720" anchor="b" anchorCtr="0"/>
          <a:lstStyle/>
          <a:p>
            <a:pPr algn="ctr" defTabSz="457200" eaLnBrk="1" hangingPunct="1">
              <a:buClrTx/>
              <a:buSzTx/>
              <a:buFontTx/>
            </a:pPr>
            <a:r>
              <a:rPr lang="zh-CN" altLang="en-US" kern="1200" dirty="0">
                <a:latin typeface="楷体" panose="02010609060101010101" pitchFamily="49" charset="-122"/>
                <a:ea typeface="楷体" panose="02010609060101010101" pitchFamily="49" charset="-122"/>
                <a:cs typeface="+mj-cs"/>
              </a:rPr>
              <a:t>负担行政行为之</a:t>
            </a:r>
            <a:br>
              <a:rPr lang="en-US" altLang="zh-CN" kern="1200" dirty="0">
                <a:latin typeface="楷体" panose="02010609060101010101" pitchFamily="49" charset="-122"/>
                <a:ea typeface="楷体" panose="02010609060101010101" pitchFamily="49" charset="-122"/>
                <a:cs typeface="+mj-cs"/>
              </a:rPr>
            </a:br>
            <a:r>
              <a:rPr lang="zh-CN" altLang="en-US" kern="1200" dirty="0">
                <a:latin typeface="楷体" panose="02010609060101010101" pitchFamily="49" charset="-122"/>
                <a:ea typeface="楷体" panose="02010609060101010101" pitchFamily="49" charset="-122"/>
                <a:cs typeface="+mj-cs"/>
              </a:rPr>
              <a:t>行政强制</a:t>
            </a:r>
          </a:p>
        </p:txBody>
      </p:sp>
      <p:sp>
        <p:nvSpPr>
          <p:cNvPr id="3" name="副标题 2"/>
          <p:cNvSpPr>
            <a:spLocks noGrp="1"/>
          </p:cNvSpPr>
          <p:nvPr>
            <p:ph type="subTitle" idx="1"/>
          </p:nvPr>
        </p:nvSpPr>
        <p:spPr bwMode="gray">
          <a:xfrm>
            <a:off x="1155700" y="4776788"/>
            <a:ext cx="8824913" cy="862013"/>
          </a:xfrm>
        </p:spPr>
        <p:txBody>
          <a:bodyPr vert="horz" wrap="square" lIns="91440" tIns="45720" rIns="91440" bIns="45720" numCol="1" anchor="t" anchorCtr="0" compatLnSpc="1"/>
          <a:lstStyle/>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1800" b="0" i="0" u="none" strike="noStrike" kern="1200" cap="all" spc="0" normalizeH="0" baseline="0" noProof="0">
              <a:ln>
                <a:noFill/>
              </a:ln>
              <a:solidFill>
                <a:schemeClr val="accent1">
                  <a:lumMod val="60000"/>
                  <a:lumOff val="4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24579"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权益保障原则</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根据《行政强制法》第</a:t>
            </a:r>
            <a:r>
              <a:rPr lang="en-US" altLang="zh-CN" sz="2400" dirty="0">
                <a:latin typeface="华文楷体" panose="02010600040101010101" pitchFamily="2" charset="-122"/>
                <a:ea typeface="华文楷体" panose="02010600040101010101" pitchFamily="2" charset="-122"/>
              </a:rPr>
              <a:t>8</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款的规定，公民、法人或者其他组织对行政机关实施行政强制，享有陈述权、申辩权；有权依法申请行政复议或者提起行政诉讼。</a:t>
            </a:r>
          </a:p>
          <a:p>
            <a:pPr eaLnBrk="1" hangingPunct="1"/>
            <a:r>
              <a:rPr lang="zh-CN" altLang="zh-CN" sz="2400" dirty="0">
                <a:latin typeface="华文楷体" panose="02010600040101010101" pitchFamily="2" charset="-122"/>
                <a:ea typeface="华文楷体" panose="02010600040101010101" pitchFamily="2" charset="-122"/>
              </a:rPr>
              <a:t>根据《行政强制法》第</a:t>
            </a:r>
            <a:r>
              <a:rPr lang="en-US" altLang="zh-CN" sz="2400" dirty="0">
                <a:latin typeface="华文楷体" panose="02010600040101010101" pitchFamily="2" charset="-122"/>
                <a:ea typeface="华文楷体" panose="02010600040101010101" pitchFamily="2" charset="-122"/>
              </a:rPr>
              <a:t>8</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款后半句和第</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款的规定，因行政机关违法实施行政强制受到损害的，有权依法要求赔偿。公民、法人或者其他组织因人民法院在强制执行中有违法行为或者扩大强制执行范围受到损害的，有权依法要求赔偿。</a:t>
            </a:r>
          </a:p>
        </p:txBody>
      </p:sp>
      <p:sp>
        <p:nvSpPr>
          <p:cNvPr id="2458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4581"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10</a:t>
            </a:fld>
            <a:endParaRPr lang="en-US" altLang="zh-CN" sz="2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25603" name="内容占位符 2"/>
          <p:cNvSpPr>
            <a:spLocks noGrp="1"/>
          </p:cNvSpPr>
          <p:nvPr>
            <p:ph idx="1"/>
          </p:nvPr>
        </p:nvSpPr>
        <p:spPr>
          <a:xfrm>
            <a:off x="-57150" y="2051050"/>
            <a:ext cx="12306300" cy="2986088"/>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rPr>
              <a:t>、正当法律程序原则</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关于正当法律程序原则，</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行政强制法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没有以专门条款统一规定，而是将该原则分别规定于多个不同条款，将其精神贯穿和体现在行政强制权设定程序和行政强制实施程序的具体设计上。</a:t>
            </a:r>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例如，</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行政强制法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8 </a:t>
            </a:r>
            <a:r>
              <a:rPr lang="zh-CN" altLang="en-US" sz="2400" dirty="0">
                <a:latin typeface="华文楷体" panose="02010600040101010101" pitchFamily="2" charset="-122"/>
                <a:ea typeface="华文楷体" panose="02010600040101010101" pitchFamily="2" charset="-122"/>
              </a:rPr>
              <a:t>条规定，公民、法人或者其他组织对行政机关实施行政强制，享有陈述权、申辩权</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7 </a:t>
            </a:r>
            <a:r>
              <a:rPr lang="zh-CN" altLang="en-US" sz="2400" dirty="0">
                <a:latin typeface="华文楷体" panose="02010600040101010101" pitchFamily="2" charset="-122"/>
                <a:ea typeface="华文楷体" panose="02010600040101010101" pitchFamily="2" charset="-122"/>
              </a:rPr>
              <a:t>条规定，行政机关及其工作人员不得利用行政强制权力为单位或者个人谋取利益</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14 </a:t>
            </a:r>
            <a:r>
              <a:rPr lang="zh-CN" altLang="en-US" sz="2400" dirty="0">
                <a:latin typeface="华文楷体" panose="02010600040101010101" pitchFamily="2" charset="-122"/>
                <a:ea typeface="华文楷体" panose="02010600040101010101" pitchFamily="2" charset="-122"/>
              </a:rPr>
              <a:t>条规定，起草法律、法规草案，拟设定行政强制的，起草单位应当采取听证会、论证会等形式听取意见，并向制定机关说明设定该行政强制的必要性、可能产生的影响以及听取和采纳意见的情况。第</a:t>
            </a:r>
            <a:r>
              <a:rPr lang="en-US" altLang="zh-CN" sz="2400" dirty="0">
                <a:latin typeface="华文楷体" panose="02010600040101010101" pitchFamily="2" charset="-122"/>
                <a:ea typeface="华文楷体" panose="02010600040101010101" pitchFamily="2" charset="-122"/>
              </a:rPr>
              <a:t>15 </a:t>
            </a:r>
            <a:r>
              <a:rPr lang="zh-CN" altLang="en-US" sz="2400" dirty="0">
                <a:latin typeface="华文楷体" panose="02010600040101010101" pitchFamily="2" charset="-122"/>
                <a:ea typeface="华文楷体" panose="02010600040101010101" pitchFamily="2" charset="-122"/>
              </a:rPr>
              <a:t>条规定，行政强制设定机关应当定期对其设定的行政强制进行评价，并对不适当的行政强制及时予以修改或者废止。</a:t>
            </a:r>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姜明安：</a:t>
            </a:r>
            <a:r>
              <a:rPr lang="en-US" altLang="zh-CN" sz="2400" dirty="0">
                <a:latin typeface="华文楷体" panose="02010600040101010101" pitchFamily="2" charset="-122"/>
                <a:ea typeface="华文楷体" panose="02010600040101010101" pitchFamily="2" charset="-122"/>
              </a:rPr>
              <a:t>《&lt;</a:t>
            </a:r>
            <a:r>
              <a:rPr lang="zh-CN" altLang="en-US" sz="2400" dirty="0">
                <a:latin typeface="华文楷体" panose="02010600040101010101" pitchFamily="2" charset="-122"/>
                <a:ea typeface="华文楷体" panose="02010600040101010101" pitchFamily="2" charset="-122"/>
              </a:rPr>
              <a:t>行政强制法</a:t>
            </a:r>
            <a:r>
              <a:rPr lang="en-US" altLang="zh-CN" sz="2400" dirty="0">
                <a:latin typeface="华文楷体" panose="02010600040101010101" pitchFamily="2" charset="-122"/>
                <a:ea typeface="华文楷体" panose="02010600040101010101" pitchFamily="2" charset="-122"/>
              </a:rPr>
              <a:t>&gt;</a:t>
            </a:r>
            <a:r>
              <a:rPr lang="zh-CN" altLang="en-US" sz="2400" dirty="0">
                <a:latin typeface="华文楷体" panose="02010600040101010101" pitchFamily="2" charset="-122"/>
                <a:ea typeface="华文楷体" panose="02010600040101010101" pitchFamily="2" charset="-122"/>
              </a:rPr>
              <a:t>的基本原则和行政强制设定权研究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法学杂志</a:t>
            </a:r>
            <a:r>
              <a:rPr lang="en-US" altLang="zh-CN" sz="2400" dirty="0">
                <a:latin typeface="华文楷体" panose="02010600040101010101" pitchFamily="2" charset="-122"/>
                <a:ea typeface="华文楷体" panose="02010600040101010101" pitchFamily="2" charset="-122"/>
              </a:rPr>
              <a:t>》2011</a:t>
            </a:r>
            <a:r>
              <a:rPr lang="zh-CN" altLang="en-US" sz="2400" dirty="0">
                <a:latin typeface="华文楷体" panose="02010600040101010101" pitchFamily="2" charset="-122"/>
                <a:ea typeface="华文楷体" panose="02010600040101010101" pitchFamily="2" charset="-122"/>
              </a:rPr>
              <a:t>年第</a:t>
            </a:r>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期。</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560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5605"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11</a:t>
            </a:fld>
            <a:endParaRPr lang="en-US" altLang="zh-CN" sz="28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504950" y="1063625"/>
            <a:ext cx="6345238" cy="709613"/>
          </a:xfrm>
          <a:ln/>
        </p:spPr>
        <p:txBody>
          <a:bodyPr vert="horz" wrap="square" lIns="91440" tIns="45720" rIns="91440" bIns="45720" anchor="ctr" anchorCtr="0"/>
          <a:lstStyle/>
          <a:p>
            <a:pPr eaLnBrk="1" hangingPunct="1"/>
            <a:r>
              <a:rPr lang="zh-CN" altLang="en-US" b="1" dirty="0">
                <a:latin typeface="华文楷体" panose="02010600040101010101" pitchFamily="2" charset="-122"/>
                <a:ea typeface="华文楷体" panose="02010600040101010101" pitchFamily="2" charset="-122"/>
              </a:rPr>
              <a:t>（三）行政强制措施</a:t>
            </a:r>
          </a:p>
        </p:txBody>
      </p:sp>
      <p:sp>
        <p:nvSpPr>
          <p:cNvPr id="27651" name="内容占位符 2"/>
          <p:cNvSpPr>
            <a:spLocks noGrp="1"/>
          </p:cNvSpPr>
          <p:nvPr>
            <p:ph idx="1"/>
          </p:nvPr>
        </p:nvSpPr>
        <p:spPr>
          <a:xfrm>
            <a:off x="1262063" y="2727325"/>
            <a:ext cx="9710737" cy="3322638"/>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、概念与特征</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根据《行政强制法》第2条第2款的规定，行政强制措施，是指行政机关在行政管理过程中，为制止违法行为、防止证据损毁、避免危害发生、控制危险扩大等情形，依法对公民人身自由实施</a:t>
            </a:r>
            <a:r>
              <a:rPr lang="zh-CN" altLang="zh-CN" sz="2400" b="1" dirty="0">
                <a:solidFill>
                  <a:srgbClr val="FF0000"/>
                </a:solidFill>
                <a:latin typeface="华文楷体" panose="02010600040101010101" pitchFamily="2" charset="-122"/>
                <a:ea typeface="华文楷体" panose="02010600040101010101" pitchFamily="2" charset="-122"/>
              </a:rPr>
              <a:t>暂时性限制</a:t>
            </a:r>
            <a:r>
              <a:rPr lang="zh-CN" altLang="zh-CN" sz="2400" dirty="0">
                <a:latin typeface="华文楷体" panose="02010600040101010101" pitchFamily="2" charset="-122"/>
                <a:ea typeface="华文楷体" panose="02010600040101010101" pitchFamily="2" charset="-122"/>
              </a:rPr>
              <a:t>，或者对公民、法人或者其他组织的财产实施</a:t>
            </a:r>
            <a:r>
              <a:rPr lang="zh-CN" altLang="zh-CN" sz="2400" b="1" dirty="0">
                <a:solidFill>
                  <a:srgbClr val="FF0000"/>
                </a:solidFill>
                <a:latin typeface="华文楷体" panose="02010600040101010101" pitchFamily="2" charset="-122"/>
                <a:ea typeface="华文楷体" panose="02010600040101010101" pitchFamily="2" charset="-122"/>
              </a:rPr>
              <a:t>暂时性控制</a:t>
            </a:r>
            <a:r>
              <a:rPr lang="zh-CN" altLang="zh-CN" sz="2400" dirty="0">
                <a:latin typeface="华文楷体" panose="02010600040101010101" pitchFamily="2" charset="-122"/>
                <a:ea typeface="华文楷体" panose="02010600040101010101" pitchFamily="2" charset="-122"/>
              </a:rPr>
              <a:t>的行为。如对人身自由的限制，对财产的查封、扣押、冻结等。</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它有以下法律特征：</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765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7653"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12</a:t>
            </a:fld>
            <a:endParaRPr lang="en-US" altLang="zh-CN" sz="2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29699" name="内容占位符 2"/>
          <p:cNvSpPr>
            <a:spLocks noGrp="1"/>
          </p:cNvSpPr>
          <p:nvPr>
            <p:ph idx="1"/>
          </p:nvPr>
        </p:nvSpPr>
        <p:spPr>
          <a:xfrm>
            <a:off x="0" y="1997075"/>
            <a:ext cx="11963400" cy="3295650"/>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、行政强制措施的方式</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根据《行政强制法》第9条的规定，可把行政强制措施归为下列三类：</a:t>
            </a:r>
          </a:p>
          <a:p>
            <a:pPr eaLnBrk="1" hangingPunct="1"/>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限制公民人身自由</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人身自由是公民的基本权利，在紧急状态下要对人身自由进行限制必须十分谨慎。法律通常应在下列情况下授予行政主体对人身自由的立即限制权：</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一是</a:t>
            </a:r>
            <a:r>
              <a:rPr lang="zh-CN" altLang="zh-CN" sz="2400" b="1" dirty="0">
                <a:latin typeface="华文楷体" panose="02010600040101010101" pitchFamily="2" charset="-122"/>
                <a:ea typeface="华文楷体" panose="02010600040101010101" pitchFamily="2" charset="-122"/>
              </a:rPr>
              <a:t>在</a:t>
            </a:r>
            <a:r>
              <a:rPr lang="zh-CN" altLang="zh-CN" sz="2400" b="1" dirty="0">
                <a:latin typeface="华文楷体" panose="02010600040101010101" pitchFamily="2" charset="-122"/>
                <a:ea typeface="华文楷体" panose="02010600040101010101" pitchFamily="2" charset="-122"/>
                <a:hlinkClick r:id="rId2" action="ppaction://hlinkpres?slideindex=1&amp;slidetitle="/>
              </a:rPr>
              <a:t>醉酒</a:t>
            </a:r>
            <a:r>
              <a:rPr lang="zh-CN" altLang="zh-CN" sz="2400" b="1" dirty="0">
                <a:latin typeface="华文楷体" panose="02010600040101010101" pitchFamily="2" charset="-122"/>
                <a:ea typeface="华文楷体" panose="02010600040101010101" pitchFamily="2" charset="-122"/>
              </a:rPr>
              <a:t>、精神病发作等状态</a:t>
            </a:r>
            <a:r>
              <a:rPr lang="zh-CN" altLang="zh-CN" sz="2400" dirty="0">
                <a:latin typeface="华文楷体" panose="02010600040101010101" pitchFamily="2" charset="-122"/>
                <a:ea typeface="华文楷体" panose="02010600040101010101" pitchFamily="2" charset="-122"/>
              </a:rPr>
              <a:t>下，非管制不能避免对其本人的危险或对他人的安全构成威胁；</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二是</a:t>
            </a:r>
            <a:r>
              <a:rPr lang="zh-CN" altLang="zh-CN" sz="2400" b="1" dirty="0">
                <a:latin typeface="华文楷体" panose="02010600040101010101" pitchFamily="2" charset="-122"/>
                <a:ea typeface="华文楷体" panose="02010600040101010101" pitchFamily="2" charset="-122"/>
              </a:rPr>
              <a:t>意欲自杀</a:t>
            </a:r>
            <a:r>
              <a:rPr lang="zh-CN" altLang="zh-CN" sz="2400" dirty="0">
                <a:latin typeface="华文楷体" panose="02010600040101010101" pitchFamily="2" charset="-122"/>
                <a:ea typeface="华文楷体" panose="02010600040101010101" pitchFamily="2" charset="-122"/>
              </a:rPr>
              <a:t>，非管制不能保护其生命；</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三是存在其他</a:t>
            </a:r>
            <a:r>
              <a:rPr lang="zh-CN" altLang="zh-CN" sz="2400" b="1" dirty="0">
                <a:latin typeface="华文楷体" panose="02010600040101010101" pitchFamily="2" charset="-122"/>
                <a:ea typeface="华文楷体" panose="02010600040101010101" pitchFamily="2" charset="-122"/>
              </a:rPr>
              <a:t>严重危害公共安全或他人人身安全</a:t>
            </a:r>
            <a:r>
              <a:rPr lang="zh-CN" altLang="zh-CN" sz="2400" dirty="0">
                <a:latin typeface="华文楷体" panose="02010600040101010101" pitchFamily="2" charset="-122"/>
                <a:ea typeface="华文楷体" panose="02010600040101010101" pitchFamily="2" charset="-122"/>
              </a:rPr>
              <a:t>，非管制不足以预防或救护的情形。对人身自由的限制方式在我国的立法中种类繁多，如：保护性约束、立即拘留、强制扣留、强制搜查、强制隔离、强制治疗、现场管制、强行驱散等。</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9700" name="日期占位符 3"/>
          <p:cNvSpPr txBox="1">
            <a:spLocks noGrp="1"/>
          </p:cNvSpPr>
          <p:nvPr>
            <p:ph type="dt" sz="half" idx="10"/>
          </p:nvPr>
        </p:nvSpPr>
        <p:spPr>
          <a:xfrm>
            <a:off x="10771188" y="2413635"/>
            <a:ext cx="990600" cy="30480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9701"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13</a:t>
            </a:fld>
            <a:endParaRPr lang="en-US" altLang="zh-CN" sz="28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30723" name="内容占位符 2"/>
          <p:cNvSpPr>
            <a:spLocks noGrp="1"/>
          </p:cNvSpPr>
          <p:nvPr>
            <p:ph idx="1"/>
          </p:nvPr>
        </p:nvSpPr>
        <p:spPr>
          <a:xfrm>
            <a:off x="441325" y="2362199"/>
            <a:ext cx="11202988" cy="4200525"/>
          </a:xfrm>
          <a:ln/>
        </p:spPr>
        <p:txBody>
          <a:bodyPr vert="horz" wrap="square" lIns="91440" tIns="45720" rIns="91440" bIns="45720" anchor="t" anchorCtr="0"/>
          <a:lstStyle/>
          <a:p>
            <a:pPr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对财物的</a:t>
            </a:r>
            <a:r>
              <a:rPr lang="zh-CN" altLang="en-US" sz="2400" b="1" dirty="0">
                <a:latin typeface="华文楷体" panose="02010600040101010101" pitchFamily="2" charset="-122"/>
                <a:ea typeface="华文楷体" panose="02010600040101010101" pitchFamily="2" charset="-122"/>
              </a:rPr>
              <a:t>强制</a:t>
            </a:r>
            <a:r>
              <a:rPr lang="zh-CN" altLang="zh-CN" sz="2400" b="1" dirty="0">
                <a:latin typeface="华文楷体" panose="02010600040101010101" pitchFamily="2" charset="-122"/>
                <a:ea typeface="华文楷体" panose="02010600040101010101" pitchFamily="2" charset="-122"/>
              </a:rPr>
              <a:t>处置</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主体在行政强制措施领域对财物的处置表现为对所有权四项权能即占有、使用、收益、处分的各项处理。其具体表现为对财物的查封、扣押和冻结，对财物的使用，对财物的处分，对财物使用的某种限制等。下面介绍几种主要的措施：</a:t>
            </a:r>
          </a:p>
          <a:p>
            <a:pPr eaLnBrk="1" hangingPunct="1"/>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查封场所、设施或财物</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查封是指行政主体对场所、设施或者财物的查实、封存，以待行政行为作出后加以处理的行政强制措施。相对人对行政主体加封的封志不得开拆、毁弃，对被查封的财物不得动用、转移。查封的目的主要是为了保障行政决定的执行和行政相对方的金钱、财产给付义务的履行，防止行政相对人在行政决定强制执行前转移、隐匿或毁坏其可供执行的财产。</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3072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30725"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14</a:t>
            </a:fld>
            <a:endParaRPr lang="en-US" altLang="zh-CN" sz="28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31747" name="内容占位符 2"/>
          <p:cNvSpPr>
            <a:spLocks noGrp="1"/>
          </p:cNvSpPr>
          <p:nvPr>
            <p:ph idx="1"/>
          </p:nvPr>
        </p:nvSpPr>
        <p:spPr>
          <a:xfrm>
            <a:off x="803275" y="2362200"/>
            <a:ext cx="10841038" cy="4495800"/>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扣押财物</a:t>
            </a:r>
          </a:p>
          <a:p>
            <a:pPr eaLnBrk="1" hangingPunct="1"/>
            <a:r>
              <a:rPr lang="zh-CN" altLang="zh-CN" sz="2400" dirty="0">
                <a:latin typeface="华文楷体" panose="02010600040101010101" pitchFamily="2" charset="-122"/>
                <a:ea typeface="华文楷体" panose="02010600040101010101" pitchFamily="2" charset="-122"/>
              </a:rPr>
              <a:t>扣押是指行政主体强制留置相对人的财物，限制其继续对之进行占有和处分。需扣押的物品，有可能是证明行政违法行为人违法与否或责任大小的证据，或者是实施行政违法行为的工具、违禁物品、违法所得以及违法行为人的各种证照，也有可能是在行政行为生效后的执行对象。</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扣押的主要目的与查封相同，也是为了保证行政主体取得证据，保证行政决定的执行和行政相对人金钱、财产给付义务的履行。二者的区别在于：查封的财产一般是不易移动或没有必要转移于行政主体处所的物品，所以将之留在原地查封，而扣押的财产一般是可以移动的，且有必要从相对人处所转移的物品，或者是行政主体在执法检查监督中现场查获的与相对人实施违法行为有关的物品。</a:t>
            </a:r>
          </a:p>
        </p:txBody>
      </p:sp>
      <p:sp>
        <p:nvSpPr>
          <p:cNvPr id="3174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31749"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15</a:t>
            </a:fld>
            <a:endParaRPr lang="en-US" altLang="zh-CN" sz="28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32771" name="内容占位符 2"/>
          <p:cNvSpPr>
            <a:spLocks noGrp="1"/>
          </p:cNvSpPr>
          <p:nvPr>
            <p:ph idx="1"/>
          </p:nvPr>
        </p:nvSpPr>
        <p:spPr>
          <a:xfrm>
            <a:off x="1951038" y="2819400"/>
            <a:ext cx="7202487" cy="2370138"/>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冻结存款、汇款</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冻结也称暂停支付，是指行政主体禁止相对人动用或支付银行等金融机构存款或汇款的行政强制措施。与查封、扣押等强制保全措施不同的是，冻结这种保全措施所针对的不是相对人一般的财产，而是相对人在银行等金融机构的存款或汇款。</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3277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32773"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16</a:t>
            </a:fld>
            <a:endParaRPr lang="en-US" altLang="zh-CN" sz="28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33795"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其他行政强制措施</a:t>
            </a:r>
            <a:endParaRPr lang="zh-CN"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  譬如</a:t>
            </a:r>
            <a:r>
              <a:rPr lang="zh-CN" altLang="zh-CN" sz="2400" dirty="0">
                <a:latin typeface="楷体" panose="02010609060101010101" pitchFamily="49" charset="-122"/>
                <a:ea typeface="楷体" panose="02010609060101010101" pitchFamily="49" charset="-122"/>
              </a:rPr>
              <a:t>“先行登记保存”。《行政处罚法》第</a:t>
            </a:r>
            <a:r>
              <a:rPr lang="zh-CN" altLang="en-US" sz="2400" dirty="0">
                <a:latin typeface="楷体" panose="02010609060101010101" pitchFamily="49" charset="-122"/>
                <a:ea typeface="楷体" panose="02010609060101010101" pitchFamily="49" charset="-122"/>
              </a:rPr>
              <a:t>五十六</a:t>
            </a:r>
            <a:r>
              <a:rPr lang="zh-CN" altLang="zh-CN" sz="2400" dirty="0">
                <a:latin typeface="楷体" panose="02010609060101010101" pitchFamily="49" charset="-122"/>
                <a:ea typeface="楷体" panose="02010609060101010101" pitchFamily="49" charset="-122"/>
              </a:rPr>
              <a:t>条规定，“行政机关在收集证据时，可以采取抽样取证的方法；在证据可能灭失或者以后难以取得的情况下，经行政机关负责人批准，可以</a:t>
            </a:r>
            <a:r>
              <a:rPr lang="zh-CN" altLang="zh-CN" sz="2400" b="1" dirty="0">
                <a:solidFill>
                  <a:srgbClr val="FF0000"/>
                </a:solidFill>
                <a:latin typeface="楷体" panose="02010609060101010101" pitchFamily="49" charset="-122"/>
                <a:ea typeface="楷体" panose="02010609060101010101" pitchFamily="49" charset="-122"/>
              </a:rPr>
              <a:t>先行登记保存</a:t>
            </a:r>
            <a:r>
              <a:rPr lang="zh-CN" altLang="zh-CN" sz="2400" dirty="0">
                <a:latin typeface="楷体" panose="02010609060101010101" pitchFamily="49" charset="-122"/>
                <a:ea typeface="楷体" panose="02010609060101010101" pitchFamily="49" charset="-122"/>
              </a:rPr>
              <a:t>，并应当在七日内及时作出处理决定，在此期间，当事人或者有关人员不得销毁或者转移证据。”。</a:t>
            </a:r>
            <a:endParaRPr lang="zh-CN" altLang="en-US" sz="2400" dirty="0">
              <a:latin typeface="楷体" panose="02010609060101010101" pitchFamily="49" charset="-122"/>
              <a:ea typeface="楷体" panose="02010609060101010101" pitchFamily="49" charset="-122"/>
            </a:endParaRPr>
          </a:p>
        </p:txBody>
      </p:sp>
      <p:sp>
        <p:nvSpPr>
          <p:cNvPr id="3379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33797"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17</a:t>
            </a:fld>
            <a:endParaRPr lang="en-US" altLang="zh-CN" sz="28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34819"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行政强制法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排除适用下述行政强制行为：</a:t>
            </a:r>
          </a:p>
          <a:p>
            <a:pPr eaLnBrk="1" hangingPunct="1">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    属于紧急行为和专门行为：</a:t>
            </a:r>
          </a:p>
          <a:p>
            <a:pPr eaLnBrk="1" hangingPunct="1">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、发生或者即将发生自然灾害、事故灾难、公共卫生事件或者社会安全事件，行政机关采取应急措施或者临时措施；</a:t>
            </a:r>
          </a:p>
          <a:p>
            <a:pPr eaLnBrk="1" hangingPunct="1">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     2</a:t>
            </a:r>
            <a:r>
              <a:rPr lang="zh-CN" altLang="en-US" sz="2400" b="1" dirty="0">
                <a:latin typeface="楷体" panose="02010609060101010101" pitchFamily="49" charset="-122"/>
                <a:ea typeface="楷体" panose="02010609060101010101" pitchFamily="49" charset="-122"/>
              </a:rPr>
              <a:t>、行政机关采取金融业审慎监管措施；</a:t>
            </a:r>
          </a:p>
          <a:p>
            <a:pPr eaLnBrk="1" hangingPunct="1">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、进出境货物强制性技术监控措施。</a:t>
            </a:r>
          </a:p>
          <a:p>
            <a:pPr eaLnBrk="1" hangingPunct="1">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  这些行政强制适用有关法律、行政法规的规定。</a:t>
            </a:r>
          </a:p>
          <a:p>
            <a:pPr eaLnBrk="1" hangingPunct="1">
              <a:buFont typeface="Wingdings 3" panose="05040102010807070707" pitchFamily="18" charset="2"/>
              <a:buChar char=""/>
            </a:pP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35843" name="内容占位符 2"/>
          <p:cNvSpPr>
            <a:spLocks noGrp="1"/>
          </p:cNvSpPr>
          <p:nvPr>
            <p:ph idx="1"/>
          </p:nvPr>
        </p:nvSpPr>
        <p:spPr>
          <a:xfrm>
            <a:off x="892175" y="2314574"/>
            <a:ext cx="10369550" cy="4772025"/>
          </a:xfrm>
          <a:ln/>
        </p:spPr>
        <p:txBody>
          <a:bodyPr vert="horz" wrap="square" lIns="91440" tIns="45720" rIns="91440" bIns="45720" anchor="t" anchorCtr="0"/>
          <a:lstStyle/>
          <a:p>
            <a:pPr eaLnBrk="1" hangingPunct="1"/>
            <a:r>
              <a:rPr lang="en-US" altLang="zh-CN" sz="2200" b="1" dirty="0">
                <a:solidFill>
                  <a:schemeClr val="tx1"/>
                </a:solidFill>
                <a:latin typeface="楷体" panose="02010609060101010101" pitchFamily="49" charset="-122"/>
                <a:ea typeface="楷体" panose="02010609060101010101" pitchFamily="49" charset="-122"/>
              </a:rPr>
              <a:t>3</a:t>
            </a:r>
            <a:r>
              <a:rPr lang="zh-CN" altLang="en-US" sz="2200" b="1" dirty="0">
                <a:solidFill>
                  <a:schemeClr val="tx1"/>
                </a:solidFill>
                <a:latin typeface="楷体" panose="02010609060101010101" pitchFamily="49" charset="-122"/>
                <a:ea typeface="楷体" panose="02010609060101010101" pitchFamily="49" charset="-122"/>
              </a:rPr>
              <a:t>、设定依据</a:t>
            </a:r>
          </a:p>
          <a:p>
            <a:pPr lvl="1" eaLnBrk="1" hangingPunct="1"/>
            <a:r>
              <a:rPr lang="zh-CN" altLang="en-US" sz="2200" b="1" dirty="0">
                <a:solidFill>
                  <a:srgbClr val="FF0000"/>
                </a:solidFill>
                <a:latin typeface="楷体" panose="02010609060101010101" pitchFamily="49" charset="-122"/>
                <a:ea typeface="楷体" panose="02010609060101010101" pitchFamily="49" charset="-122"/>
              </a:rPr>
              <a:t>法律</a:t>
            </a:r>
          </a:p>
          <a:p>
            <a:pPr lvl="1" eaLnBrk="1" hangingPunct="1"/>
            <a:r>
              <a:rPr lang="zh-CN" altLang="en-US" sz="2200" b="1" dirty="0">
                <a:solidFill>
                  <a:srgbClr val="FF0000"/>
                </a:solidFill>
                <a:latin typeface="楷体" panose="02010609060101010101" pitchFamily="49" charset="-122"/>
                <a:ea typeface="楷体" panose="02010609060101010101" pitchFamily="49" charset="-122"/>
              </a:rPr>
              <a:t>行政法规</a:t>
            </a:r>
            <a:endParaRPr lang="en-US" altLang="zh-CN" sz="2200" b="1" dirty="0">
              <a:solidFill>
                <a:srgbClr val="FF0000"/>
              </a:solidFill>
              <a:latin typeface="楷体" panose="02010609060101010101" pitchFamily="49" charset="-122"/>
              <a:ea typeface="楷体" panose="02010609060101010101" pitchFamily="49" charset="-122"/>
            </a:endParaRPr>
          </a:p>
          <a:p>
            <a:pPr lvl="2" eaLnBrk="1" hangingPunct="1"/>
            <a:r>
              <a:rPr lang="zh-CN" altLang="en-US" sz="2200" b="1" dirty="0">
                <a:solidFill>
                  <a:schemeClr val="tx1"/>
                </a:solidFill>
                <a:latin typeface="楷体" panose="02010609060101010101" pitchFamily="49" charset="-122"/>
                <a:ea typeface="楷体" panose="02010609060101010101" pitchFamily="49" charset="-122"/>
              </a:rPr>
              <a:t>尚未制定法律，且属于国务院行政管理职权事项</a:t>
            </a:r>
            <a:endParaRPr lang="en-US" altLang="zh-CN" sz="2200" b="1" dirty="0">
              <a:solidFill>
                <a:schemeClr val="tx1"/>
              </a:solidFill>
              <a:latin typeface="楷体" panose="02010609060101010101" pitchFamily="49" charset="-122"/>
              <a:ea typeface="楷体" panose="02010609060101010101" pitchFamily="49" charset="-122"/>
            </a:endParaRPr>
          </a:p>
          <a:p>
            <a:pPr lvl="2" eaLnBrk="1" hangingPunct="1"/>
            <a:r>
              <a:rPr lang="zh-CN" altLang="en-US" sz="2200" b="1" dirty="0">
                <a:solidFill>
                  <a:schemeClr val="tx1"/>
                </a:solidFill>
                <a:latin typeface="楷体" panose="02010609060101010101" pitchFamily="49" charset="-122"/>
                <a:ea typeface="楷体" panose="02010609060101010101" pitchFamily="49" charset="-122"/>
              </a:rPr>
              <a:t>可设定</a:t>
            </a:r>
            <a:r>
              <a:rPr lang="zh-CN" altLang="en-US" sz="2200" b="1" dirty="0">
                <a:solidFill>
                  <a:srgbClr val="0070C0"/>
                </a:solidFill>
                <a:latin typeface="楷体" panose="02010609060101010101" pitchFamily="49" charset="-122"/>
                <a:ea typeface="楷体" panose="02010609060101010101" pitchFamily="49" charset="-122"/>
              </a:rPr>
              <a:t>除限制公民人身自由、冻结存、汇款及应当由法律规定的行政强制措施以外</a:t>
            </a:r>
            <a:r>
              <a:rPr lang="zh-CN" altLang="en-US" sz="2200" b="1" dirty="0">
                <a:solidFill>
                  <a:schemeClr val="tx1"/>
                </a:solidFill>
                <a:latin typeface="楷体" panose="02010609060101010101" pitchFamily="49" charset="-122"/>
                <a:ea typeface="楷体" panose="02010609060101010101" pitchFamily="49" charset="-122"/>
              </a:rPr>
              <a:t>的其他行政强制措施</a:t>
            </a:r>
          </a:p>
          <a:p>
            <a:pPr lvl="1" eaLnBrk="1" hangingPunct="1"/>
            <a:r>
              <a:rPr lang="zh-CN" altLang="en-US" sz="2200" b="1" dirty="0">
                <a:solidFill>
                  <a:srgbClr val="FF0000"/>
                </a:solidFill>
                <a:latin typeface="楷体" panose="02010609060101010101" pitchFamily="49" charset="-122"/>
                <a:ea typeface="楷体" panose="02010609060101010101" pitchFamily="49" charset="-122"/>
              </a:rPr>
              <a:t>地方性法规</a:t>
            </a:r>
          </a:p>
          <a:p>
            <a:pPr lvl="2" eaLnBrk="1" hangingPunct="1"/>
            <a:r>
              <a:rPr lang="zh-CN" altLang="en-US" sz="2200" b="1" dirty="0">
                <a:solidFill>
                  <a:schemeClr val="tx1"/>
                </a:solidFill>
                <a:latin typeface="楷体" panose="02010609060101010101" pitchFamily="49" charset="-122"/>
                <a:ea typeface="楷体" panose="02010609060101010101" pitchFamily="49" charset="-122"/>
              </a:rPr>
              <a:t>尚未制定法律、行政法规，且属于地方性事务</a:t>
            </a:r>
            <a:endParaRPr lang="en-US" altLang="zh-CN" sz="2200" b="1" dirty="0">
              <a:solidFill>
                <a:schemeClr val="tx1"/>
              </a:solidFill>
              <a:latin typeface="楷体" panose="02010609060101010101" pitchFamily="49" charset="-122"/>
              <a:ea typeface="楷体" panose="02010609060101010101" pitchFamily="49" charset="-122"/>
            </a:endParaRPr>
          </a:p>
          <a:p>
            <a:pPr lvl="2" eaLnBrk="1" hangingPunct="1"/>
            <a:r>
              <a:rPr lang="zh-CN" altLang="en-US" sz="2200" b="1" dirty="0">
                <a:solidFill>
                  <a:srgbClr val="0070C0"/>
                </a:solidFill>
                <a:latin typeface="楷体" panose="02010609060101010101" pitchFamily="49" charset="-122"/>
                <a:ea typeface="楷体" panose="02010609060101010101" pitchFamily="49" charset="-122"/>
              </a:rPr>
              <a:t>只能设定查封、扣押</a:t>
            </a:r>
          </a:p>
          <a:p>
            <a:pPr lvl="1" eaLnBrk="1" hangingPunct="1"/>
            <a:r>
              <a:rPr lang="zh-CN" altLang="en-US" sz="2200" b="1" dirty="0">
                <a:solidFill>
                  <a:srgbClr val="0070C0"/>
                </a:solidFill>
                <a:latin typeface="楷体" panose="02010609060101010101" pitchFamily="49" charset="-122"/>
                <a:ea typeface="楷体" panose="02010609060101010101" pitchFamily="49" charset="-122"/>
              </a:rPr>
              <a:t>规章及其他规范性文件不得设定行政强制措施</a:t>
            </a:r>
          </a:p>
          <a:p>
            <a:pPr eaLnBrk="1" hangingPunct="1"/>
            <a:endParaRPr lang="zh-CN" altLang="en-US" sz="2200"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152525" y="1387475"/>
            <a:ext cx="4759325" cy="531813"/>
          </a:xfrm>
        </p:spPr>
        <p:txBody>
          <a:bodyPr vert="horz" wrap="square" lIns="91440" tIns="45720" rIns="91440" bIns="45720" numCol="1" rtlCol="0" anchor="ctr"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a:ln>
                  <a:noFill/>
                </a:ln>
                <a:solidFill>
                  <a:schemeClr val="bg2"/>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bg2"/>
                </a:solidFill>
                <a:effectLst/>
                <a:uLnTx/>
                <a:uFillTx/>
                <a:latin typeface="楷体" panose="02010609060101010101" pitchFamily="49" charset="-122"/>
                <a:ea typeface="楷体" panose="02010609060101010101" pitchFamily="49" charset="-122"/>
                <a:cs typeface="+mj-cs"/>
              </a:rPr>
              <a:t>（一）行政强制概述</a:t>
            </a:r>
            <a:br>
              <a:rPr kumimoji="0" lang="en-US" altLang="zh-CN" sz="3600" b="1" i="0" u="none" strike="noStrike" kern="1200" cap="none" spc="0" normalizeH="0" baseline="0" noProof="0" dirty="0">
                <a:ln>
                  <a:noFill/>
                </a:ln>
                <a:solidFill>
                  <a:schemeClr val="bg2"/>
                </a:solidFill>
                <a:effectLst/>
                <a:uLnTx/>
                <a:uFillTx/>
                <a:latin typeface="楷体" panose="02010609060101010101" pitchFamily="49" charset="-122"/>
                <a:ea typeface="楷体" panose="02010609060101010101" pitchFamily="49" charset="-122"/>
                <a:cs typeface="+mj-cs"/>
              </a:rPr>
            </a:br>
            <a:endParaRPr kumimoji="0" lang="zh-CN" altLang="en-US" sz="3600" b="1" i="0" u="none" strike="noStrike" kern="1200" cap="none" spc="0" normalizeH="0" baseline="0" noProof="0" dirty="0">
              <a:ln>
                <a:noFill/>
              </a:ln>
              <a:solidFill>
                <a:schemeClr val="bg2"/>
              </a:solidFill>
              <a:effectLst/>
              <a:uLnTx/>
              <a:uFillTx/>
              <a:latin typeface="楷体" panose="02010609060101010101" pitchFamily="49" charset="-122"/>
              <a:ea typeface="楷体" panose="02010609060101010101" pitchFamily="49" charset="-122"/>
              <a:cs typeface="+mj-cs"/>
            </a:endParaRPr>
          </a:p>
        </p:txBody>
      </p:sp>
      <p:sp>
        <p:nvSpPr>
          <p:cNvPr id="16387" name="内容占位符 2"/>
          <p:cNvSpPr>
            <a:spLocks noGrp="1"/>
          </p:cNvSpPr>
          <p:nvPr>
            <p:ph idx="1"/>
          </p:nvPr>
        </p:nvSpPr>
        <p:spPr>
          <a:xfrm>
            <a:off x="198438" y="2243138"/>
            <a:ext cx="11658600" cy="2970212"/>
          </a:xfrm>
          <a:ln/>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、概念、范围和特征</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行政强制是行政主体实施的强制，或者是行政主体借助司法主体实施的强制。它</a:t>
            </a:r>
            <a:r>
              <a:rPr lang="zh-CN" altLang="zh-CN" sz="2400" dirty="0">
                <a:latin typeface="楷体" panose="02010609060101010101" pitchFamily="49" charset="-122"/>
                <a:ea typeface="楷体" panose="02010609060101010101" pitchFamily="49" charset="-122"/>
              </a:rPr>
              <a:t>是行政强制措施和行政强制执行的总称。</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行政强制法</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第二条</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本法所称行政强制，包括行政强制措施和行政强制执行。</a:t>
            </a:r>
          </a:p>
          <a:p>
            <a:pPr eaLnBrk="1" hangingPunct="1"/>
            <a:r>
              <a:rPr lang="zh-CN" altLang="zh-CN" sz="2400" b="1" dirty="0">
                <a:latin typeface="楷体" panose="02010609060101010101" pitchFamily="49" charset="-122"/>
                <a:ea typeface="楷体" panose="02010609060101010101" pitchFamily="49" charset="-122"/>
              </a:rPr>
              <a:t>　　</a:t>
            </a:r>
            <a:r>
              <a:rPr lang="zh-CN" altLang="zh-CN" sz="2400" b="1" dirty="0">
                <a:solidFill>
                  <a:srgbClr val="FF0000"/>
                </a:solidFill>
                <a:latin typeface="楷体" panose="02010609060101010101" pitchFamily="49" charset="-122"/>
                <a:ea typeface="楷体" panose="02010609060101010101" pitchFamily="49" charset="-122"/>
              </a:rPr>
              <a:t>行政强制措施</a:t>
            </a:r>
            <a:r>
              <a:rPr lang="zh-CN" altLang="zh-CN" sz="2400" b="1" dirty="0">
                <a:latin typeface="楷体" panose="02010609060101010101" pitchFamily="49" charset="-122"/>
                <a:ea typeface="楷体" panose="02010609060101010101" pitchFamily="49" charset="-122"/>
              </a:rPr>
              <a:t>，是指行政机关在行政管理过程中，为制止违法行为、防止证据损毁、避免危害发生、控制危险扩大等情形，依法对公民的人身自由实施</a:t>
            </a:r>
            <a:r>
              <a:rPr lang="zh-CN" altLang="zh-CN" sz="2400" b="1" dirty="0">
                <a:solidFill>
                  <a:srgbClr val="FF0000"/>
                </a:solidFill>
                <a:latin typeface="楷体" panose="02010609060101010101" pitchFamily="49" charset="-122"/>
                <a:ea typeface="楷体" panose="02010609060101010101" pitchFamily="49" charset="-122"/>
              </a:rPr>
              <a:t>暂时性限制</a:t>
            </a:r>
            <a:r>
              <a:rPr lang="zh-CN" altLang="zh-CN" sz="2400" b="1" dirty="0">
                <a:latin typeface="楷体" panose="02010609060101010101" pitchFamily="49" charset="-122"/>
                <a:ea typeface="楷体" panose="02010609060101010101" pitchFamily="49" charset="-122"/>
              </a:rPr>
              <a:t>，或者对公民、法人或者其他组织的财物实施</a:t>
            </a:r>
            <a:r>
              <a:rPr lang="zh-CN" altLang="zh-CN" sz="2400" b="1" dirty="0">
                <a:solidFill>
                  <a:srgbClr val="FF0000"/>
                </a:solidFill>
                <a:latin typeface="楷体" panose="02010609060101010101" pitchFamily="49" charset="-122"/>
                <a:ea typeface="楷体" panose="02010609060101010101" pitchFamily="49" charset="-122"/>
              </a:rPr>
              <a:t>暂时性控制</a:t>
            </a:r>
            <a:r>
              <a:rPr lang="zh-CN" altLang="zh-CN" sz="2400" b="1" dirty="0">
                <a:latin typeface="楷体" panose="02010609060101010101" pitchFamily="49" charset="-122"/>
                <a:ea typeface="楷体" panose="02010609060101010101" pitchFamily="49" charset="-122"/>
              </a:rPr>
              <a:t>的行为。</a:t>
            </a:r>
          </a:p>
          <a:p>
            <a:pPr eaLnBrk="1" hangingPunct="1"/>
            <a:r>
              <a:rPr lang="zh-CN" altLang="zh-CN" sz="2400" b="1" dirty="0">
                <a:latin typeface="楷体" panose="02010609060101010101" pitchFamily="49" charset="-122"/>
                <a:ea typeface="楷体" panose="02010609060101010101" pitchFamily="49" charset="-122"/>
              </a:rPr>
              <a:t>　　</a:t>
            </a:r>
            <a:r>
              <a:rPr lang="zh-CN" altLang="zh-CN" sz="2400" b="1" dirty="0">
                <a:solidFill>
                  <a:srgbClr val="FF0000"/>
                </a:solidFill>
                <a:latin typeface="楷体" panose="02010609060101010101" pitchFamily="49" charset="-122"/>
                <a:ea typeface="楷体" panose="02010609060101010101" pitchFamily="49" charset="-122"/>
              </a:rPr>
              <a:t>行政强制执行</a:t>
            </a:r>
            <a:r>
              <a:rPr lang="zh-CN" altLang="zh-CN" sz="2400" b="1" dirty="0">
                <a:latin typeface="楷体" panose="02010609060101010101" pitchFamily="49" charset="-122"/>
                <a:ea typeface="楷体" panose="02010609060101010101" pitchFamily="49" charset="-122"/>
              </a:rPr>
              <a:t>，是指行政机关或者行政机关申请人民法院，对不履行行政决定的公民、法人或者其他组织，依法</a:t>
            </a:r>
            <a:r>
              <a:rPr lang="zh-CN" altLang="zh-CN" sz="2400" b="1" dirty="0">
                <a:solidFill>
                  <a:srgbClr val="FF0000"/>
                </a:solidFill>
                <a:latin typeface="楷体" panose="02010609060101010101" pitchFamily="49" charset="-122"/>
                <a:ea typeface="楷体" panose="02010609060101010101" pitchFamily="49" charset="-122"/>
              </a:rPr>
              <a:t>强制履行义务的行为</a:t>
            </a:r>
            <a:r>
              <a:rPr lang="zh-CN"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endParaRPr lang="zh-CN" altLang="zh-CN" sz="2400" b="1" dirty="0">
              <a:latin typeface="楷体" panose="02010609060101010101" pitchFamily="49" charset="-122"/>
              <a:ea typeface="楷体" panose="02010609060101010101" pitchFamily="49" charset="-122"/>
            </a:endParaRPr>
          </a:p>
          <a:p>
            <a:pPr eaLnBrk="1" hangingPunct="1"/>
            <a:endParaRPr lang="zh-CN" altLang="en-US" sz="2400" dirty="0">
              <a:latin typeface="楷体" panose="02010609060101010101" pitchFamily="49" charset="-122"/>
              <a:ea typeface="楷体" panose="02010609060101010101" pitchFamily="49" charset="-122"/>
            </a:endParaRPr>
          </a:p>
        </p:txBody>
      </p:sp>
      <p:sp>
        <p:nvSpPr>
          <p:cNvPr id="16388" name="日期占位符 4"/>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16389" name="灯片编号占位符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a:t>
            </a:fld>
            <a:endParaRPr lang="en-US" altLang="zh-CN" sz="2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37891"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、行政强制措施的实施</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）实施主体</a:t>
            </a:r>
          </a:p>
          <a:p>
            <a:pPr lvl="1" eaLnBrk="1" hangingPunct="1"/>
            <a:r>
              <a:rPr lang="zh-CN" altLang="en-US" sz="2400" b="1" dirty="0">
                <a:latin typeface="楷体" panose="02010609060101010101" pitchFamily="49" charset="-122"/>
                <a:ea typeface="楷体" panose="02010609060101010101" pitchFamily="49" charset="-122"/>
              </a:rPr>
              <a:t>法律、法规授权的行政机关，</a:t>
            </a:r>
            <a:r>
              <a:rPr lang="zh-CN" altLang="en-US" sz="2400" b="1" dirty="0">
                <a:solidFill>
                  <a:srgbClr val="C00000"/>
                </a:solidFill>
                <a:latin typeface="楷体" panose="02010609060101010101" pitchFamily="49" charset="-122"/>
                <a:ea typeface="楷体" panose="02010609060101010101" pitchFamily="49" charset="-122"/>
              </a:rPr>
              <a:t>且不得委托</a:t>
            </a:r>
            <a:endParaRPr lang="en-US" altLang="zh-CN" sz="2400" b="1" dirty="0">
              <a:solidFill>
                <a:srgbClr val="C00000"/>
              </a:solidFill>
              <a:latin typeface="楷体" panose="02010609060101010101" pitchFamily="49" charset="-122"/>
              <a:ea typeface="楷体" panose="02010609060101010101" pitchFamily="49" charset="-122"/>
            </a:endParaRPr>
          </a:p>
          <a:p>
            <a:pPr lvl="2" eaLnBrk="1" hangingPunct="1"/>
            <a:r>
              <a:rPr lang="zh-CN" altLang="en-US" sz="2400" b="1" dirty="0">
                <a:solidFill>
                  <a:srgbClr val="FF0000"/>
                </a:solidFill>
                <a:latin typeface="楷体" panose="02010609060101010101" pitchFamily="49" charset="-122"/>
                <a:ea typeface="楷体" panose="02010609060101010101" pitchFamily="49" charset="-122"/>
              </a:rPr>
              <a:t>行政强制措施权的相对集中行使</a:t>
            </a:r>
            <a:r>
              <a:rPr lang="zh-CN" altLang="en-US" sz="2400" b="1" dirty="0">
                <a:latin typeface="楷体" panose="02010609060101010101" pitchFamily="49" charset="-122"/>
                <a:ea typeface="楷体" panose="02010609060101010101" pitchFamily="49" charset="-122"/>
              </a:rPr>
              <a:t>：行使相对集中行政处罚权的行政机关，可以实施法律、法规规定的与行政处罚权有关的行政强制措施</a:t>
            </a:r>
          </a:p>
          <a:p>
            <a:pPr lvl="1" eaLnBrk="1" hangingPunct="1"/>
            <a:r>
              <a:rPr lang="zh-CN" altLang="en-US" sz="2400" b="1" dirty="0">
                <a:latin typeface="楷体" panose="02010609060101010101" pitchFamily="49" charset="-122"/>
                <a:ea typeface="楷体" panose="02010609060101010101" pitchFamily="49" charset="-122"/>
              </a:rPr>
              <a:t>法律、行政法规授权</a:t>
            </a:r>
            <a:r>
              <a:rPr lang="zh-CN" altLang="en-US" sz="2400" b="1" dirty="0">
                <a:solidFill>
                  <a:srgbClr val="C00000"/>
                </a:solidFill>
                <a:latin typeface="楷体" panose="02010609060101010101" pitchFamily="49" charset="-122"/>
                <a:ea typeface="楷体" panose="02010609060101010101" pitchFamily="49" charset="-122"/>
              </a:rPr>
              <a:t>具有管理公共事务职能</a:t>
            </a:r>
            <a:r>
              <a:rPr lang="zh-CN" altLang="en-US" sz="2400" b="1" dirty="0">
                <a:latin typeface="楷体" panose="02010609060101010101" pitchFamily="49" charset="-122"/>
                <a:ea typeface="楷体" panose="02010609060101010101" pitchFamily="49" charset="-122"/>
              </a:rPr>
              <a:t>的组织</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400" b="1" dirty="0">
                <a:solidFill>
                  <a:srgbClr val="FF0000"/>
                </a:solidFill>
                <a:latin typeface="楷体" panose="02010609060101010101" pitchFamily="49" charset="-122"/>
                <a:ea typeface="楷体" panose="02010609060101010101" pitchFamily="49" charset="-122"/>
              </a:rPr>
              <a:t>由行政机关具备资格的行政执法人员实施，其他人员不得实施</a:t>
            </a:r>
          </a:p>
          <a:p>
            <a:pPr eaLnBrk="1" hangingPunct="1"/>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38915" name="内容占位符 2"/>
          <p:cNvSpPr>
            <a:spLocks noGrp="1"/>
          </p:cNvSpPr>
          <p:nvPr>
            <p:ph idx="1"/>
          </p:nvPr>
        </p:nvSpPr>
        <p:spPr>
          <a:xfrm>
            <a:off x="0" y="2176463"/>
            <a:ext cx="11658600" cy="3416300"/>
          </a:xfrm>
          <a:ln/>
        </p:spPr>
        <p:txBody>
          <a:bodyPr vert="horz" wrap="square" lIns="91440" tIns="45720" rIns="91440" bIns="45720" anchor="t" anchorCtr="0"/>
          <a:lstStyle/>
          <a:p>
            <a:pPr eaLnBrk="1" hangingPunct="1"/>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）实施程序</a:t>
            </a:r>
            <a:endParaRPr lang="en-US" altLang="zh-CN" sz="2000" b="1" dirty="0">
              <a:latin typeface="楷体" panose="02010609060101010101" pitchFamily="49" charset="-122"/>
              <a:ea typeface="楷体" panose="02010609060101010101" pitchFamily="49" charset="-122"/>
            </a:endParaRPr>
          </a:p>
          <a:p>
            <a:pPr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一般程序</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实施前向行政机关负责人报批</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zh-CN" altLang="en-US" sz="2000" b="1" dirty="0">
                <a:latin typeface="楷体" panose="02010609060101010101" pitchFamily="49" charset="-122"/>
                <a:ea typeface="楷体" panose="02010609060101010101" pitchFamily="49" charset="-122"/>
              </a:rPr>
              <a:t>情况紧急当场采取强制措施的，执法人员应在</a:t>
            </a:r>
            <a:r>
              <a:rPr lang="en-US" altLang="zh-CN" sz="2000" b="1" dirty="0">
                <a:latin typeface="楷体" panose="02010609060101010101" pitchFamily="49" charset="-122"/>
                <a:ea typeface="楷体" panose="02010609060101010101" pitchFamily="49" charset="-122"/>
              </a:rPr>
              <a:t>24</a:t>
            </a:r>
            <a:r>
              <a:rPr lang="zh-CN" altLang="en-US" sz="2000" b="1" dirty="0">
                <a:latin typeface="楷体" panose="02010609060101010101" pitchFamily="49" charset="-122"/>
                <a:ea typeface="楷体" panose="02010609060101010101" pitchFamily="49" charset="-122"/>
              </a:rPr>
              <a:t>小时内向行政机关负责人报告并补办批准手续</a:t>
            </a:r>
          </a:p>
          <a:p>
            <a:pPr lvl="1" eaLnBrk="1" hangingPunct="1">
              <a:lnSpc>
                <a:spcPct val="90000"/>
              </a:lnSpc>
            </a:pPr>
            <a:r>
              <a:rPr lang="zh-CN" altLang="en-US" sz="2000" b="1" dirty="0">
                <a:latin typeface="楷体" panose="02010609060101010101" pitchFamily="49" charset="-122"/>
                <a:ea typeface="楷体" panose="02010609060101010101" pitchFamily="49" charset="-122"/>
              </a:rPr>
              <a:t>由两名以上行政执法人员实施</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出示执法身份证件</a:t>
            </a:r>
          </a:p>
          <a:p>
            <a:pPr lvl="1" eaLnBrk="1" hangingPunct="1">
              <a:lnSpc>
                <a:spcPct val="90000"/>
              </a:lnSpc>
            </a:pPr>
            <a:r>
              <a:rPr lang="zh-CN" altLang="en-US" sz="2000" b="1" dirty="0">
                <a:latin typeface="楷体" panose="02010609060101010101" pitchFamily="49" charset="-122"/>
                <a:ea typeface="楷体" panose="02010609060101010101" pitchFamily="49" charset="-122"/>
              </a:rPr>
              <a:t>通知当事人到场</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当场告知当事人理由、依据及当事人依法享有的权利、救济途径</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听取当事人的陈述和申辩</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制作现场笔录并由双方签名或盖章</a:t>
            </a:r>
            <a:endParaRPr lang="en-US" altLang="zh-CN" sz="2000" b="1" dirty="0">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latin typeface="楷体" panose="02010609060101010101" pitchFamily="49" charset="-122"/>
                <a:ea typeface="楷体" panose="02010609060101010101" pitchFamily="49" charset="-122"/>
              </a:rPr>
              <a:t>当事人不到场的，邀请见证人到场，由见证人和行政执法人员在现场笔录上签名或者盖章</a:t>
            </a:r>
          </a:p>
          <a:p>
            <a:pPr eaLnBrk="1" hangingPunct="1"/>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39939"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限制人身自由强制措施的特殊程序</a:t>
            </a:r>
          </a:p>
          <a:p>
            <a:pPr lvl="1" eaLnBrk="1" hangingPunct="1">
              <a:lnSpc>
                <a:spcPct val="90000"/>
              </a:lnSpc>
            </a:pPr>
            <a:r>
              <a:rPr lang="zh-CN" altLang="en-US" sz="2000" b="1" dirty="0">
                <a:latin typeface="楷体" panose="02010609060101010101" pitchFamily="49" charset="-122"/>
                <a:ea typeface="楷体" panose="02010609060101010101" pitchFamily="49" charset="-122"/>
              </a:rPr>
              <a:t>通知家属</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zh-CN" altLang="en-US" sz="2000" b="1" dirty="0">
                <a:latin typeface="楷体" panose="02010609060101010101" pitchFamily="49" charset="-122"/>
                <a:ea typeface="楷体" panose="02010609060101010101" pitchFamily="49" charset="-122"/>
              </a:rPr>
              <a:t>当场告知或实施后立即告知实施机关、地点、期限</a:t>
            </a:r>
          </a:p>
          <a:p>
            <a:pPr lvl="1" eaLnBrk="1" hangingPunct="1">
              <a:lnSpc>
                <a:spcPct val="90000"/>
              </a:lnSpc>
            </a:pPr>
            <a:r>
              <a:rPr lang="zh-CN" altLang="en-US" sz="2000" b="1" dirty="0">
                <a:latin typeface="楷体" panose="02010609060101010101" pitchFamily="49" charset="-122"/>
                <a:ea typeface="楷体" panose="02010609060101010101" pitchFamily="49" charset="-122"/>
              </a:rPr>
              <a:t>立即报告</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zh-CN" altLang="en-US" sz="2000" b="1" dirty="0">
                <a:latin typeface="楷体" panose="02010609060101010101" pitchFamily="49" charset="-122"/>
                <a:ea typeface="楷体" panose="02010609060101010101" pitchFamily="49" charset="-122"/>
              </a:rPr>
              <a:t>紧急情况下当场实施强制措施的，返回行政机关后</a:t>
            </a:r>
            <a:r>
              <a:rPr lang="zh-CN" altLang="en-US" sz="2000" b="1" dirty="0">
                <a:solidFill>
                  <a:srgbClr val="FF0000"/>
                </a:solidFill>
                <a:latin typeface="楷体" panose="02010609060101010101" pitchFamily="49" charset="-122"/>
                <a:ea typeface="楷体" panose="02010609060101010101" pitchFamily="49" charset="-122"/>
              </a:rPr>
              <a:t>立即</a:t>
            </a:r>
            <a:r>
              <a:rPr lang="zh-CN" altLang="en-US" sz="2000" b="1" dirty="0">
                <a:latin typeface="楷体" panose="02010609060101010101" pitchFamily="49" charset="-122"/>
                <a:ea typeface="楷体" panose="02010609060101010101" pitchFamily="49" charset="-122"/>
              </a:rPr>
              <a:t>向行政机关负责人</a:t>
            </a:r>
            <a:r>
              <a:rPr lang="zh-CN" altLang="en-US" sz="2000" b="1" dirty="0">
                <a:solidFill>
                  <a:srgbClr val="FF0000"/>
                </a:solidFill>
                <a:latin typeface="楷体" panose="02010609060101010101" pitchFamily="49" charset="-122"/>
                <a:ea typeface="楷体" panose="02010609060101010101" pitchFamily="49" charset="-122"/>
              </a:rPr>
              <a:t>报告并补办批准手续</a:t>
            </a:r>
            <a:endParaRPr lang="en-US" altLang="zh-CN" sz="2000"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latin typeface="楷体" panose="02010609060101010101" pitchFamily="49" charset="-122"/>
                <a:ea typeface="楷体" panose="02010609060101010101" pitchFamily="49" charset="-122"/>
              </a:rPr>
              <a:t>不得超过单行立法规定的期限</a:t>
            </a:r>
          </a:p>
          <a:p>
            <a:pPr lvl="2" eaLnBrk="1" hangingPunct="1">
              <a:lnSpc>
                <a:spcPct val="90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治安管理处罚法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规定，询问查证最长不超</a:t>
            </a:r>
            <a:r>
              <a:rPr lang="en-US" altLang="zh-CN" sz="2000" b="1" dirty="0">
                <a:latin typeface="楷体" panose="02010609060101010101" pitchFamily="49" charset="-122"/>
                <a:ea typeface="楷体" panose="02010609060101010101" pitchFamily="49" charset="-122"/>
              </a:rPr>
              <a:t>24</a:t>
            </a:r>
            <a:r>
              <a:rPr lang="zh-CN" altLang="en-US" sz="2000" b="1" dirty="0">
                <a:latin typeface="楷体" panose="02010609060101010101" pitchFamily="49" charset="-122"/>
                <a:ea typeface="楷体" panose="02010609060101010101" pitchFamily="49" charset="-122"/>
              </a:rPr>
              <a:t>小时</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海关法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规定，扣留时间不超过</a:t>
            </a:r>
            <a:r>
              <a:rPr lang="en-US" altLang="zh-CN" sz="2000" b="1" dirty="0">
                <a:latin typeface="楷体" panose="02010609060101010101" pitchFamily="49" charset="-122"/>
                <a:ea typeface="楷体" panose="02010609060101010101" pitchFamily="49" charset="-122"/>
              </a:rPr>
              <a:t>48</a:t>
            </a:r>
            <a:r>
              <a:rPr lang="zh-CN" altLang="en-US" sz="2000" b="1" dirty="0">
                <a:latin typeface="楷体" panose="02010609060101010101" pitchFamily="49" charset="-122"/>
                <a:ea typeface="楷体" panose="02010609060101010101" pitchFamily="49" charset="-122"/>
              </a:rPr>
              <a:t>小时</a:t>
            </a:r>
          </a:p>
          <a:p>
            <a:pPr lvl="1" eaLnBrk="1" hangingPunct="1">
              <a:lnSpc>
                <a:spcPct val="90000"/>
              </a:lnSpc>
            </a:pPr>
            <a:r>
              <a:rPr lang="zh-CN" altLang="en-US" sz="2000" b="1" dirty="0">
                <a:latin typeface="楷体" panose="02010609060101010101" pitchFamily="49" charset="-122"/>
                <a:ea typeface="楷体" panose="02010609060101010101" pitchFamily="49" charset="-122"/>
              </a:rPr>
              <a:t>目的已达到或条件已消失应立即解除</a:t>
            </a:r>
          </a:p>
          <a:p>
            <a:pPr eaLnBrk="1" hangingPunct="1"/>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40963" name="内容占位符 2"/>
          <p:cNvSpPr>
            <a:spLocks noGrp="1"/>
          </p:cNvSpPr>
          <p:nvPr>
            <p:ph idx="1"/>
          </p:nvPr>
        </p:nvSpPr>
        <p:spPr>
          <a:xfrm>
            <a:off x="-381000" y="1998663"/>
            <a:ext cx="12573000" cy="3416300"/>
          </a:xfrm>
          <a:ln/>
        </p:spPr>
        <p:txBody>
          <a:bodyPr vert="horz" wrap="square" lIns="91440" tIns="45720" rIns="91440" bIns="45720" anchor="t" anchorCtr="0"/>
          <a:lstStyle/>
          <a:p>
            <a:pPr eaLnBrk="1" hangingPunct="1"/>
            <a:r>
              <a:rPr lang="zh-CN" altLang="en-US" sz="2000" b="1" dirty="0">
                <a:solidFill>
                  <a:srgbClr val="FF0000"/>
                </a:solidFill>
                <a:latin typeface="楷体" panose="02010609060101010101" pitchFamily="49" charset="-122"/>
                <a:ea typeface="楷体" panose="02010609060101010101" pitchFamily="49" charset="-122"/>
              </a:rPr>
              <a:t>限制财产权强制措施的特殊程序</a:t>
            </a:r>
            <a:endParaRPr lang="en-US" altLang="zh-CN" sz="2000" b="1" dirty="0">
              <a:solidFill>
                <a:srgbClr val="FF0000"/>
              </a:solidFill>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对象</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不得查扣与违法行为无关的场所、设施或者财物；不得查扣公民个人及其所扶养家属的生活必需品</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冻结数额与违法行为涉及的金额相当</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不得重复查扣、重复冻结</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妥善保管查扣场所、设施或者财物，不得使用或损毁</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制作送达法律文书（查扣决定及清单；冻结决定）</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期限：一般不得超过</a:t>
            </a:r>
            <a:r>
              <a:rPr lang="en-US" altLang="zh-CN" sz="2000" b="1" dirty="0">
                <a:latin typeface="楷体" panose="02010609060101010101" pitchFamily="49" charset="-122"/>
                <a:ea typeface="楷体" panose="02010609060101010101" pitchFamily="49" charset="-122"/>
              </a:rPr>
              <a:t>30</a:t>
            </a:r>
            <a:r>
              <a:rPr lang="zh-CN" altLang="en-US" sz="2000" b="1" dirty="0">
                <a:latin typeface="楷体" panose="02010609060101010101" pitchFamily="49" charset="-122"/>
                <a:ea typeface="楷体" panose="02010609060101010101" pitchFamily="49" charset="-122"/>
              </a:rPr>
              <a:t>日</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及时解除</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 （一）当事人没有违法行为； （二）查封、扣押的场所、设施或者财物与违法行为无关；（三）行政机关对违法行为已经作出处理决定，不再需要查封、扣押；（四）查封、扣押期限已经届满；（五）其他不再需要采取查封、扣押措施的情形</a:t>
            </a:r>
          </a:p>
          <a:p>
            <a:pPr eaLnBrk="1" hangingPunct="1"/>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19150" y="1008063"/>
            <a:ext cx="6345238" cy="709612"/>
          </a:xfrm>
          <a:ln/>
        </p:spPr>
        <p:txBody>
          <a:bodyPr vert="horz" wrap="square" lIns="91440" tIns="45720" rIns="91440" bIns="45720" anchor="ctr" anchorCtr="0"/>
          <a:lstStyle/>
          <a:p>
            <a:pPr eaLnBrk="1" hangingPunct="1"/>
            <a:r>
              <a:rPr lang="zh-CN" altLang="en-US" b="1" dirty="0">
                <a:latin typeface="华文楷体" panose="02010600040101010101" pitchFamily="2" charset="-122"/>
                <a:ea typeface="华文楷体" panose="02010600040101010101" pitchFamily="2" charset="-122"/>
              </a:rPr>
              <a:t>（四）行政强制执行</a:t>
            </a:r>
            <a:endParaRPr lang="zh-CN" altLang="en-US" dirty="0"/>
          </a:p>
        </p:txBody>
      </p:sp>
      <p:sp>
        <p:nvSpPr>
          <p:cNvPr id="41987" name="内容占位符 2"/>
          <p:cNvSpPr>
            <a:spLocks noGrp="1"/>
          </p:cNvSpPr>
          <p:nvPr>
            <p:ph idx="1"/>
          </p:nvPr>
        </p:nvSpPr>
        <p:spPr>
          <a:xfrm>
            <a:off x="228600" y="2362200"/>
            <a:ext cx="11415713" cy="2917825"/>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hlinkClick r:id="rId2" action="ppaction://hlinkpres?slideindex=1&amp;slidetitle="/>
              </a:rPr>
              <a:t>概念</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行政强制执行是是指行政机关或者行政机关申请人民法院，对不履行行政决定的公民、法人或者其他组织，依法强制履行义务的行为。</a:t>
            </a:r>
            <a:endParaRPr lang="en-US" altLang="zh-CN" sz="2400" dirty="0">
              <a:latin typeface="华文楷体" panose="02010600040101010101" pitchFamily="2" charset="-122"/>
              <a:ea typeface="华文楷体" panose="02010600040101010101" pitchFamily="2" charset="-122"/>
            </a:endParaRPr>
          </a:p>
          <a:p>
            <a:pPr eaLnBrk="1" hangingPunct="1"/>
            <a:endParaRPr lang="en-US" altLang="zh-CN" sz="2400" dirty="0">
              <a:latin typeface="华文楷体" panose="02010600040101010101" pitchFamily="2" charset="-122"/>
              <a:ea typeface="华文楷体" panose="02010600040101010101" pitchFamily="2" charset="-122"/>
            </a:endParaRP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4198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41989"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24</a:t>
            </a:fld>
            <a:endParaRPr lang="en-US" altLang="zh-CN" sz="28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43011" name="内容占位符 2"/>
          <p:cNvSpPr>
            <a:spLocks noGrp="1"/>
          </p:cNvSpPr>
          <p:nvPr>
            <p:ph idx="1"/>
          </p:nvPr>
        </p:nvSpPr>
        <p:spPr>
          <a:xfrm>
            <a:off x="711200" y="2401888"/>
            <a:ext cx="10169525" cy="2562225"/>
          </a:xfrm>
          <a:ln/>
        </p:spPr>
        <p:txBody>
          <a:bodyPr vert="horz" wrap="square" lIns="91440" tIns="45720" rIns="91440" bIns="45720" anchor="t" anchorCtr="0"/>
          <a:lstStyle/>
          <a:p>
            <a:pPr eaLnBrk="1" hangingPunct="1"/>
            <a:endParaRPr lang="en-US" altLang="zh-CN" sz="2400" dirty="0">
              <a:latin typeface="华文楷体" panose="02010600040101010101" pitchFamily="2" charset="-122"/>
              <a:ea typeface="华文楷体" panose="02010600040101010101" pitchFamily="2" charset="-122"/>
            </a:endParaRPr>
          </a:p>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、类型</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《行政强制法》第</a:t>
            </a:r>
            <a:r>
              <a:rPr lang="en-US" altLang="zh-CN" sz="2400" dirty="0">
                <a:latin typeface="华文楷体" panose="02010600040101010101" pitchFamily="2" charset="-122"/>
                <a:ea typeface="华文楷体" panose="02010600040101010101" pitchFamily="2" charset="-122"/>
              </a:rPr>
              <a:t>12</a:t>
            </a:r>
            <a:r>
              <a:rPr lang="zh-CN" altLang="zh-CN" sz="2400" dirty="0">
                <a:latin typeface="华文楷体" panose="02010600040101010101" pitchFamily="2" charset="-122"/>
                <a:ea typeface="华文楷体" panose="02010600040101010101" pitchFamily="2" charset="-122"/>
              </a:rPr>
              <a:t>条规定了六项行政强制执行的方式， “（一）加处罚款或者滞纳金；（二）划拨存款、汇款；（三）拍卖或者依法处理查封、扣押的场所、设施或者财物；（四）排除妨碍、恢复原状；（五）代履行；（六）其他强制执行方式。”</a:t>
            </a:r>
            <a:endParaRPr lang="en-US" altLang="zh-CN" sz="2400" dirty="0">
              <a:latin typeface="华文楷体" panose="02010600040101010101" pitchFamily="2" charset="-122"/>
              <a:ea typeface="华文楷体" panose="02010600040101010101" pitchFamily="2" charset="-122"/>
            </a:endParaRPr>
          </a:p>
          <a:p>
            <a:pPr eaLnBrk="1" hangingPunct="1"/>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这些</a:t>
            </a:r>
            <a:r>
              <a:rPr lang="zh-CN" altLang="zh-CN" sz="2400" dirty="0">
                <a:latin typeface="华文楷体" panose="02010600040101010101" pitchFamily="2" charset="-122"/>
                <a:ea typeface="华文楷体" panose="02010600040101010101" pitchFamily="2" charset="-122"/>
              </a:rPr>
              <a:t>行政强制执行的方式</a:t>
            </a:r>
            <a:r>
              <a:rPr lang="zh-CN" altLang="en-US" sz="2400" dirty="0">
                <a:latin typeface="华文楷体" panose="02010600040101010101" pitchFamily="2" charset="-122"/>
                <a:ea typeface="华文楷体" panose="02010600040101010101" pitchFamily="2" charset="-122"/>
              </a:rPr>
              <a:t>可</a:t>
            </a:r>
            <a:r>
              <a:rPr lang="zh-CN" altLang="zh-CN" sz="2400" dirty="0">
                <a:latin typeface="华文楷体" panose="02010600040101010101" pitchFamily="2" charset="-122"/>
                <a:ea typeface="华文楷体" panose="02010600040101010101" pitchFamily="2" charset="-122"/>
              </a:rPr>
              <a:t>被分为执行罚</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代履行、直接强制</a:t>
            </a:r>
            <a:r>
              <a:rPr lang="zh-CN" altLang="en-US" sz="2400" dirty="0">
                <a:latin typeface="华文楷体" panose="02010600040101010101" pitchFamily="2" charset="-122"/>
                <a:ea typeface="华文楷体" panose="02010600040101010101" pitchFamily="2" charset="-122"/>
              </a:rPr>
              <a:t>和其他强制执行方式四种</a:t>
            </a:r>
            <a:r>
              <a:rPr lang="zh-CN"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前两者是间接强制执行。</a:t>
            </a:r>
            <a:endParaRPr lang="zh-CN" altLang="zh-CN" sz="2400" dirty="0">
              <a:latin typeface="华文楷体" panose="02010600040101010101" pitchFamily="2" charset="-122"/>
              <a:ea typeface="华文楷体" panose="02010600040101010101" pitchFamily="2" charset="-122"/>
            </a:endParaRP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4301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43013"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25</a:t>
            </a:fld>
            <a:endParaRPr lang="en-US" altLang="zh-CN" sz="28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44035" name="内容占位符 2"/>
          <p:cNvSpPr>
            <a:spLocks noGrp="1"/>
          </p:cNvSpPr>
          <p:nvPr>
            <p:ph idx="1"/>
          </p:nvPr>
        </p:nvSpPr>
        <p:spPr>
          <a:xfrm>
            <a:off x="-168275" y="1905000"/>
            <a:ext cx="12131675" cy="4114800"/>
          </a:xfrm>
          <a:ln/>
        </p:spPr>
        <p:txBody>
          <a:bodyPr vert="horz" wrap="square" lIns="91440" tIns="45720" rIns="91440" bIns="45720" anchor="t" anchorCtr="0"/>
          <a:lstStyle/>
          <a:p>
            <a:pPr eaLnBrk="1" hangingPunct="1"/>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）间接强制执行</a:t>
            </a:r>
            <a:endParaRPr lang="en-US" altLang="zh-CN" sz="2000" b="1" dirty="0">
              <a:latin typeface="楷体" panose="02010609060101010101" pitchFamily="49" charset="-122"/>
              <a:ea typeface="楷体" panose="02010609060101010101" pitchFamily="49" charset="-122"/>
            </a:endParaRPr>
          </a:p>
          <a:p>
            <a:pPr eaLnBrk="1" hangingPunct="1"/>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代履行</a:t>
            </a:r>
            <a:endParaRPr lang="zh-CN" altLang="zh-CN" sz="2000" dirty="0">
              <a:latin typeface="楷体" panose="02010609060101010101" pitchFamily="49" charset="-122"/>
              <a:ea typeface="楷体" panose="02010609060101010101" pitchFamily="49" charset="-122"/>
            </a:endParaRPr>
          </a:p>
          <a:p>
            <a:pPr eaLnBrk="1" hangingPunct="1"/>
            <a:r>
              <a:rPr lang="zh-CN" altLang="zh-CN" sz="2000" dirty="0">
                <a:latin typeface="楷体" panose="02010609060101010101" pitchFamily="49" charset="-122"/>
                <a:ea typeface="楷体" panose="02010609060101010101" pitchFamily="49" charset="-122"/>
              </a:rPr>
              <a:t>代履行，是指义务人不履行法律、法规等规定的或者行政行为所确定的可代替作为义务，由行政强制执行机关或第三人代为履行，并向义务人征收必要费用的行政强制执行方法。</a:t>
            </a:r>
          </a:p>
          <a:p>
            <a:pPr eaLnBrk="1" hangingPunct="1"/>
            <a:r>
              <a:rPr lang="zh-CN" altLang="zh-CN" sz="2000" dirty="0">
                <a:latin typeface="楷体" panose="02010609060101010101" pitchFamily="49" charset="-122"/>
                <a:ea typeface="楷体" panose="02010609060101010101" pitchFamily="49" charset="-122"/>
              </a:rPr>
              <a:t>《行政强制法》第</a:t>
            </a:r>
            <a:r>
              <a:rPr lang="en-US" altLang="zh-CN" sz="2000" dirty="0">
                <a:latin typeface="楷体" panose="02010609060101010101" pitchFamily="49" charset="-122"/>
                <a:ea typeface="楷体" panose="02010609060101010101" pitchFamily="49" charset="-122"/>
              </a:rPr>
              <a:t>50</a:t>
            </a:r>
            <a:r>
              <a:rPr lang="zh-CN" altLang="zh-CN" sz="2000" dirty="0">
                <a:latin typeface="楷体" panose="02010609060101010101" pitchFamily="49" charset="-122"/>
                <a:ea typeface="楷体" panose="02010609060101010101" pitchFamily="49" charset="-122"/>
              </a:rPr>
              <a:t>条规定，行政机关依法作出要求当事人履行排除妨碍、恢复原状等义务的行政决定，当事人逾期不履行，经催告仍不履行，其后果已经或者将危害交通安全、造成环境污染或者破坏自然资源的，行政机关可以代履行，或者委托没有利害关系的第三人代履行。</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森林法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75</a:t>
            </a:r>
            <a:r>
              <a:rPr lang="zh-CN" altLang="en-US" sz="2000" dirty="0">
                <a:latin typeface="楷体" panose="02010609060101010101" pitchFamily="49" charset="-122"/>
                <a:ea typeface="楷体" panose="02010609060101010101" pitchFamily="49" charset="-122"/>
              </a:rPr>
              <a:t>条：违反本法规定，擅自移动或者毁坏森林保护标志的，</a:t>
            </a:r>
            <a:r>
              <a:rPr lang="zh-CN" altLang="en-US" sz="2000" b="1" dirty="0">
                <a:solidFill>
                  <a:srgbClr val="FF0000"/>
                </a:solidFill>
                <a:latin typeface="楷体" panose="02010609060101010101" pitchFamily="49" charset="-122"/>
                <a:ea typeface="楷体" panose="02010609060101010101" pitchFamily="49" charset="-122"/>
              </a:rPr>
              <a:t>由县级以上人民政府林业主管部门恢复森林保护标志，所需费用由违法者承担。</a:t>
            </a:r>
          </a:p>
          <a:p>
            <a:pPr eaLnBrk="1" hangingPunct="1"/>
            <a:endParaRPr lang="zh-CN" altLang="zh-CN" sz="2000" dirty="0">
              <a:latin typeface="楷体" panose="02010609060101010101" pitchFamily="49" charset="-122"/>
              <a:ea typeface="楷体" panose="02010609060101010101" pitchFamily="49" charset="-122"/>
            </a:endParaRPr>
          </a:p>
          <a:p>
            <a:pPr eaLnBrk="1" hangingPunct="1"/>
            <a:endParaRPr lang="zh-CN" altLang="en-US" sz="2000" dirty="0">
              <a:latin typeface="楷体" panose="02010609060101010101" pitchFamily="49" charset="-122"/>
              <a:ea typeface="楷体" panose="02010609060101010101" pitchFamily="49" charset="-122"/>
            </a:endParaRPr>
          </a:p>
        </p:txBody>
      </p:sp>
      <p:sp>
        <p:nvSpPr>
          <p:cNvPr id="4403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44037"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26</a:t>
            </a:fld>
            <a:endParaRPr lang="en-US" altLang="zh-CN" sz="28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49155" name="内容占位符 2"/>
          <p:cNvSpPr>
            <a:spLocks noGrp="1"/>
          </p:cNvSpPr>
          <p:nvPr>
            <p:ph idx="1"/>
          </p:nvPr>
        </p:nvSpPr>
        <p:spPr>
          <a:xfrm>
            <a:off x="-146050" y="1862138"/>
            <a:ext cx="12482513" cy="5295900"/>
          </a:xfrm>
          <a:ln/>
        </p:spPr>
        <p:txBody>
          <a:bodyPr vert="horz" wrap="square" lIns="91440" tIns="45720" rIns="91440" bIns="45720" anchor="t" anchorCtr="0"/>
          <a:lstStyle/>
          <a:p>
            <a:pPr eaLnBrk="1" hangingPunct="1"/>
            <a:r>
              <a:rPr lang="en-US" altLang="zh-CN" sz="1900" b="1" dirty="0">
                <a:latin typeface="楷体" panose="02010609060101010101" pitchFamily="49" charset="-122"/>
                <a:ea typeface="楷体" panose="02010609060101010101" pitchFamily="49" charset="-122"/>
              </a:rPr>
              <a:t>2</a:t>
            </a:r>
            <a:r>
              <a:rPr lang="zh-CN" altLang="en-US" sz="1900" b="1" dirty="0">
                <a:latin typeface="楷体" panose="02010609060101010101" pitchFamily="49" charset="-122"/>
                <a:ea typeface="楷体" panose="02010609060101010101" pitchFamily="49" charset="-122"/>
              </a:rPr>
              <a:t>）</a:t>
            </a:r>
            <a:r>
              <a:rPr lang="zh-CN" altLang="zh-CN" sz="1900" b="1" dirty="0">
                <a:latin typeface="楷体" panose="02010609060101010101" pitchFamily="49" charset="-122"/>
                <a:ea typeface="楷体" panose="02010609060101010101" pitchFamily="49" charset="-122"/>
              </a:rPr>
              <a:t>执行罚</a:t>
            </a:r>
            <a:endParaRPr lang="zh-CN" altLang="zh-CN" sz="1900" dirty="0">
              <a:latin typeface="楷体" panose="02010609060101010101" pitchFamily="49" charset="-122"/>
              <a:ea typeface="楷体" panose="02010609060101010101" pitchFamily="49" charset="-122"/>
            </a:endParaRPr>
          </a:p>
          <a:p>
            <a:pPr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hlinkClick r:id="rId2" action="ppaction://hlinkpres?slideindex=1&amp;slidetitle="/>
              </a:rPr>
              <a:t>含义</a:t>
            </a:r>
            <a:r>
              <a:rPr lang="zh-CN" altLang="en-US" sz="1900" b="1" dirty="0">
                <a:solidFill>
                  <a:srgbClr val="FF0000"/>
                </a:solidFill>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行政机关对拒不履行无法由他人代为履行的义务的相对人，课予金钱给付义务，迫使其履行义务的强制执行方式。</a:t>
            </a:r>
            <a:r>
              <a:rPr lang="zh-CN" altLang="en-US" sz="1900" b="1" dirty="0">
                <a:solidFill>
                  <a:srgbClr val="FF0000"/>
                </a:solidFill>
                <a:latin typeface="楷体" panose="02010609060101010101" pitchFamily="49" charset="-122"/>
                <a:ea typeface="楷体" panose="02010609060101010101" pitchFamily="49" charset="-122"/>
              </a:rPr>
              <a:t>执行方式：</a:t>
            </a:r>
            <a:r>
              <a:rPr lang="zh-CN" altLang="en-US" sz="1900" b="1" dirty="0">
                <a:latin typeface="楷体" panose="02010609060101010101" pitchFamily="49" charset="-122"/>
                <a:ea typeface="楷体" panose="02010609060101010101" pitchFamily="49" charset="-122"/>
              </a:rPr>
              <a:t>加处罚款；加收滞纳金等</a:t>
            </a:r>
            <a:endParaRPr lang="zh-CN" altLang="en-US" sz="1900" b="1" dirty="0">
              <a:solidFill>
                <a:srgbClr val="FFFF00"/>
              </a:solidFill>
              <a:latin typeface="楷体" panose="02010609060101010101" pitchFamily="49" charset="-122"/>
              <a:ea typeface="楷体" panose="02010609060101010101" pitchFamily="49" charset="-122"/>
            </a:endParaRPr>
          </a:p>
          <a:p>
            <a:pPr lvl="1"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rPr>
              <a:t>举例</a:t>
            </a:r>
            <a:r>
              <a:rPr lang="en-US" altLang="zh-CN" sz="1900" b="1" dirty="0">
                <a:solidFill>
                  <a:srgbClr val="FF0000"/>
                </a:solidFill>
                <a:latin typeface="楷体" panose="02010609060101010101" pitchFamily="49" charset="-122"/>
                <a:ea typeface="楷体" panose="02010609060101010101" pitchFamily="49" charset="-122"/>
              </a:rPr>
              <a:t>:</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行政处罚法</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72</a:t>
            </a:r>
            <a:r>
              <a:rPr lang="zh-CN" altLang="en-US" sz="1900" b="1" dirty="0">
                <a:latin typeface="楷体" panose="02010609060101010101" pitchFamily="49" charset="-122"/>
                <a:ea typeface="楷体" panose="02010609060101010101" pitchFamily="49" charset="-122"/>
              </a:rPr>
              <a:t>条：到期不缴纳罚款的，每日按罚款数额的百分之三加处罚款，加处罚款的数额不得超出罚款的数额； </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行政强制法</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45</a:t>
            </a:r>
            <a:r>
              <a:rPr lang="zh-CN" altLang="en-US" sz="1900" b="1" dirty="0">
                <a:latin typeface="楷体" panose="02010609060101010101" pitchFamily="49" charset="-122"/>
                <a:ea typeface="楷体" panose="02010609060101010101" pitchFamily="49" charset="-122"/>
              </a:rPr>
              <a:t>条：行政机关依法作出金钱给付义务的行政决定，当事人逾期不履行的，行政机关可以依法按日加处罚款或者滞纳金。</a:t>
            </a:r>
            <a:endParaRPr lang="en-US" altLang="zh-CN" sz="1900" b="1" dirty="0">
              <a:latin typeface="楷体" panose="02010609060101010101" pitchFamily="49" charset="-122"/>
              <a:ea typeface="楷体" panose="02010609060101010101" pitchFamily="49" charset="-122"/>
            </a:endParaRPr>
          </a:p>
          <a:p>
            <a:pPr lvl="1"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rPr>
              <a:t>适用条件</a:t>
            </a:r>
          </a:p>
          <a:p>
            <a:pPr lvl="1" eaLnBrk="1" hangingPunct="1">
              <a:lnSpc>
                <a:spcPct val="90000"/>
              </a:lnSpc>
            </a:pPr>
            <a:r>
              <a:rPr lang="zh-CN" altLang="en-US" sz="1900" b="1" dirty="0">
                <a:latin typeface="楷体" panose="02010609060101010101" pitchFamily="49" charset="-122"/>
                <a:ea typeface="楷体" panose="02010609060101010101" pitchFamily="49" charset="-122"/>
              </a:rPr>
              <a:t>已生效的行政决定</a:t>
            </a:r>
          </a:p>
          <a:p>
            <a:pPr lvl="1" eaLnBrk="1" hangingPunct="1">
              <a:lnSpc>
                <a:spcPct val="90000"/>
              </a:lnSpc>
            </a:pPr>
            <a:r>
              <a:rPr lang="zh-CN" altLang="en-US" sz="1900" b="1" dirty="0">
                <a:latin typeface="楷体" panose="02010609060101010101" pitchFamily="49" charset="-122"/>
                <a:ea typeface="楷体" panose="02010609060101010101" pitchFamily="49" charset="-122"/>
              </a:rPr>
              <a:t>他人无法代替的作为义务或不作为义务</a:t>
            </a:r>
            <a:endParaRPr lang="en-US" altLang="zh-CN" sz="1900" b="1" dirty="0">
              <a:latin typeface="楷体" panose="02010609060101010101" pitchFamily="49" charset="-122"/>
              <a:ea typeface="楷体" panose="02010609060101010101" pitchFamily="49" charset="-122"/>
            </a:endParaRPr>
          </a:p>
          <a:p>
            <a:pPr lvl="2"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rPr>
              <a:t>立法限定为当事人不履行金钱给付义务</a:t>
            </a:r>
          </a:p>
          <a:p>
            <a:pPr lvl="1" eaLnBrk="1" hangingPunct="1">
              <a:lnSpc>
                <a:spcPct val="90000"/>
              </a:lnSpc>
            </a:pPr>
            <a:r>
              <a:rPr lang="zh-CN" altLang="en-US" sz="1900" b="1" dirty="0">
                <a:latin typeface="楷体" panose="02010609060101010101" pitchFamily="49" charset="-122"/>
                <a:ea typeface="楷体" panose="02010609060101010101" pitchFamily="49" charset="-122"/>
              </a:rPr>
              <a:t>相对人在法定或指定期限内无故拒不履行</a:t>
            </a:r>
          </a:p>
          <a:p>
            <a:pPr eaLnBrk="1" hangingPunct="1">
              <a:lnSpc>
                <a:spcPct val="90000"/>
              </a:lnSpc>
            </a:pPr>
            <a:r>
              <a:rPr lang="zh-CN" altLang="en-US" sz="1900" b="1" dirty="0">
                <a:latin typeface="楷体" panose="02010609060101010101" pitchFamily="49" charset="-122"/>
                <a:ea typeface="楷体" panose="02010609060101010101" pitchFamily="49" charset="-122"/>
              </a:rPr>
              <a:t>执行罚受数额与期间限制</a:t>
            </a:r>
          </a:p>
          <a:p>
            <a:pPr lvl="2"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rPr>
              <a:t>不超过本金</a:t>
            </a:r>
            <a:r>
              <a:rPr lang="zh-CN" altLang="en-US" sz="1900" b="1" dirty="0">
                <a:latin typeface="楷体" panose="02010609060101010101" pitchFamily="49" charset="-122"/>
                <a:ea typeface="楷体" panose="02010609060101010101" pitchFamily="49" charset="-122"/>
              </a:rPr>
              <a:t>：加处罚款或滞纳金数额不得超过金钱给付义务数额</a:t>
            </a:r>
          </a:p>
          <a:p>
            <a:pPr lvl="2" eaLnBrk="1" hangingPunct="1">
              <a:lnSpc>
                <a:spcPct val="90000"/>
              </a:lnSpc>
            </a:pPr>
            <a:r>
              <a:rPr lang="zh-CN" altLang="en-US" sz="1900" b="1" dirty="0">
                <a:solidFill>
                  <a:srgbClr val="FF0000"/>
                </a:solidFill>
                <a:latin typeface="楷体" panose="02010609060101010101" pitchFamily="49" charset="-122"/>
                <a:ea typeface="楷体" panose="02010609060101010101" pitchFamily="49" charset="-122"/>
              </a:rPr>
              <a:t>期限：</a:t>
            </a:r>
            <a:r>
              <a:rPr lang="zh-CN" altLang="en-US" sz="1900" b="1" dirty="0">
                <a:latin typeface="楷体" panose="02010609060101010101" pitchFamily="49" charset="-122"/>
                <a:ea typeface="楷体" panose="02010609060101010101" pitchFamily="49" charset="-122"/>
              </a:rPr>
              <a:t>加处罚款或者滞纳金超过</a:t>
            </a:r>
            <a:r>
              <a:rPr lang="zh-CN" altLang="en-US" sz="1900" b="1" dirty="0">
                <a:solidFill>
                  <a:srgbClr val="FF0000"/>
                </a:solidFill>
                <a:latin typeface="楷体" panose="02010609060101010101" pitchFamily="49" charset="-122"/>
                <a:ea typeface="楷体" panose="02010609060101010101" pitchFamily="49" charset="-122"/>
              </a:rPr>
              <a:t>三十日</a:t>
            </a:r>
            <a:r>
              <a:rPr lang="zh-CN" altLang="en-US" sz="1900" b="1" dirty="0">
                <a:latin typeface="楷体" panose="02010609060101010101" pitchFamily="49" charset="-122"/>
                <a:ea typeface="楷体" panose="02010609060101010101" pitchFamily="49" charset="-122"/>
              </a:rPr>
              <a:t>，经催告仍不履行的，及时转为直接强制执行</a:t>
            </a:r>
          </a:p>
          <a:p>
            <a:pPr eaLnBrk="1" hangingPunct="1"/>
            <a:endParaRPr lang="zh-CN" altLang="en-US" sz="1900" dirty="0">
              <a:latin typeface="楷体" panose="02010609060101010101" pitchFamily="49" charset="-122"/>
              <a:ea typeface="楷体" panose="02010609060101010101" pitchFamily="49" charset="-122"/>
            </a:endParaRPr>
          </a:p>
        </p:txBody>
      </p:sp>
      <p:sp>
        <p:nvSpPr>
          <p:cNvPr id="4915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49157"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27</a:t>
            </a:fld>
            <a:endParaRPr lang="en-US" altLang="zh-CN" sz="28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50179"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）直接强制执行</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直接强制，是指在采用代执行、执行罚等间接手段不能达到执行目的，或无法采用间接手段时，执行主体可依法对义务人的人身或财产直接实施强制，迫使其履行义务或实现与履行义务相同状态的强制执行方法。</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如公安机关对在限定时间内拒绝到指定拘留所接受处罚的受拘留处罚人，可以采取强制手段实现拘留。</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5018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50181"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28</a:t>
            </a:fld>
            <a:endParaRPr lang="en-US" altLang="zh-CN" sz="28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52227" name="内容占位符 2"/>
          <p:cNvSpPr>
            <a:spLocks noGrp="1"/>
          </p:cNvSpPr>
          <p:nvPr>
            <p:ph idx="1"/>
          </p:nvPr>
        </p:nvSpPr>
        <p:spPr>
          <a:xfrm>
            <a:off x="725488" y="2314575"/>
            <a:ext cx="10383837" cy="3416300"/>
          </a:xfrm>
          <a:ln/>
        </p:spPr>
        <p:txBody>
          <a:bodyPr vert="horz" wrap="square" lIns="91440" tIns="45720" rIns="91440" bIns="45720" anchor="t" anchorCtr="0"/>
          <a:lstStyle/>
          <a:p>
            <a:pPr lvl="1" eaLnBrk="1" hangingPunct="1"/>
            <a:r>
              <a:rPr lang="zh-CN" altLang="en-US" sz="2000" b="1" dirty="0">
                <a:solidFill>
                  <a:srgbClr val="FF0000"/>
                </a:solidFill>
                <a:latin typeface="楷体" panose="02010609060101010101" pitchFamily="49" charset="-122"/>
                <a:ea typeface="楷体" panose="02010609060101010101" pitchFamily="49" charset="-122"/>
              </a:rPr>
              <a:t>对人身的强制</a:t>
            </a:r>
            <a:endParaRPr lang="en-US" altLang="zh-CN" sz="2000" b="1" dirty="0">
              <a:solidFill>
                <a:srgbClr val="FF0000"/>
              </a:solidFill>
              <a:latin typeface="楷体" panose="02010609060101010101" pitchFamily="49" charset="-122"/>
              <a:ea typeface="楷体" panose="02010609060101010101" pitchFamily="49" charset="-122"/>
            </a:endParaRP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兵役法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57</a:t>
            </a:r>
            <a:r>
              <a:rPr lang="zh-CN" altLang="en-US" sz="2000" b="1" dirty="0">
                <a:latin typeface="楷体" panose="02010609060101010101" pitchFamily="49" charset="-122"/>
                <a:ea typeface="楷体" panose="02010609060101010101" pitchFamily="49" charset="-122"/>
              </a:rPr>
              <a:t>条　有服兵役义务的公民拒绝、逃避兵役登记和体格检查的，由县级人民政府责令限期改正；逾期不改正的，由县级人民政府强制其履行兵役义务；</a:t>
            </a:r>
          </a:p>
          <a:p>
            <a:pPr lvl="1" eaLnBrk="1" hangingPunct="1"/>
            <a:r>
              <a:rPr lang="zh-CN" altLang="en-US" sz="2000" b="1" dirty="0">
                <a:solidFill>
                  <a:srgbClr val="FF0000"/>
                </a:solidFill>
                <a:latin typeface="楷体" panose="02010609060101010101" pitchFamily="49" charset="-122"/>
                <a:ea typeface="楷体" panose="02010609060101010101" pitchFamily="49" charset="-122"/>
              </a:rPr>
              <a:t>对财物的强制</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划拨</a:t>
            </a:r>
            <a:r>
              <a:rPr lang="zh-CN" altLang="en-US" sz="2000" b="1" dirty="0">
                <a:latin typeface="楷体" panose="02010609060101010101" pitchFamily="49" charset="-122"/>
                <a:ea typeface="楷体" panose="02010609060101010101" pitchFamily="49" charset="-122"/>
              </a:rPr>
              <a:t>存款、汇款；</a:t>
            </a:r>
            <a:r>
              <a:rPr lang="zh-CN" altLang="en-US" sz="2000" b="1" dirty="0">
                <a:solidFill>
                  <a:srgbClr val="FF0000"/>
                </a:solidFill>
                <a:latin typeface="楷体" panose="02010609060101010101" pitchFamily="49" charset="-122"/>
                <a:ea typeface="楷体" panose="02010609060101010101" pitchFamily="49" charset="-122"/>
              </a:rPr>
              <a:t>拍卖或依法处理</a:t>
            </a:r>
            <a:r>
              <a:rPr lang="zh-CN" altLang="en-US" sz="2000" b="1" dirty="0">
                <a:latin typeface="楷体" panose="02010609060101010101" pitchFamily="49" charset="-122"/>
                <a:ea typeface="楷体" panose="02010609060101010101" pitchFamily="49" charset="-122"/>
              </a:rPr>
              <a:t>查封、扣押的场所、设施或财物）</a:t>
            </a:r>
            <a:endParaRPr lang="en-US" altLang="zh-CN" sz="2000" b="1" dirty="0">
              <a:latin typeface="楷体" panose="02010609060101010101" pitchFamily="49" charset="-122"/>
              <a:ea typeface="楷体" panose="02010609060101010101" pitchFamily="49" charset="-122"/>
            </a:endParaRP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行政处罚法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72</a:t>
            </a:r>
            <a:r>
              <a:rPr lang="zh-CN" altLang="en-US" sz="2000" b="1" dirty="0">
                <a:latin typeface="楷体" panose="02010609060101010101" pitchFamily="49" charset="-122"/>
                <a:ea typeface="楷体" panose="02010609060101010101" pitchFamily="49" charset="-122"/>
              </a:rPr>
              <a:t>条：根据法律规定，将查封、扣押的财物拍卖、依法处理或者将冻结的存款、汇款划拨抵缴罚款</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solidFill>
                  <a:srgbClr val="FF0000"/>
                </a:solidFill>
                <a:latin typeface="楷体" panose="02010609060101010101" pitchFamily="49" charset="-122"/>
                <a:ea typeface="楷体" panose="02010609060101010101" pitchFamily="49" charset="-122"/>
              </a:rPr>
              <a:t>对行为的强制</a:t>
            </a:r>
            <a:r>
              <a:rPr lang="zh-CN" altLang="en-US" sz="2000" b="1" dirty="0">
                <a:latin typeface="楷体" panose="02010609060101010101" pitchFamily="49" charset="-122"/>
                <a:ea typeface="楷体" panose="02010609060101010101" pitchFamily="49" charset="-122"/>
              </a:rPr>
              <a:t>（排除妨碍、恢复原状等）</a:t>
            </a:r>
            <a:endParaRPr lang="en-US" altLang="zh-CN" sz="2000" b="1" dirty="0">
              <a:latin typeface="楷体" panose="02010609060101010101" pitchFamily="49" charset="-122"/>
              <a:ea typeface="楷体" panose="02010609060101010101" pitchFamily="49" charset="-122"/>
            </a:endParaRP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水法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67</a:t>
            </a:r>
            <a:r>
              <a:rPr lang="zh-CN" altLang="en-US" sz="2000" b="1" dirty="0">
                <a:latin typeface="楷体" panose="02010609060101010101" pitchFamily="49" charset="-122"/>
                <a:ea typeface="楷体" panose="02010609060101010101" pitchFamily="49" charset="-122"/>
              </a:rPr>
              <a:t>条第</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款： 在饮用水水源保护区内设置排污口的，由县级以上地方人民政府责令限期拆除、恢复原状</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逾期不拆除、不恢复原状的，强行拆除、恢复原状</a:t>
            </a:r>
            <a:r>
              <a:rPr lang="en-US" altLang="zh-CN"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eaLnBrk="1" hangingPunct="1"/>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17411"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zh-CN" altLang="en-US" sz="2800" b="1" dirty="0">
                <a:latin typeface="楷体" panose="02010609060101010101" pitchFamily="49" charset="-122"/>
                <a:ea typeface="楷体" panose="02010609060101010101" pitchFamily="49" charset="-122"/>
              </a:rPr>
              <a:t>特征</a:t>
            </a:r>
            <a:endParaRPr lang="en-US" altLang="zh-CN" sz="2800" b="1" dirty="0">
              <a:latin typeface="楷体" panose="02010609060101010101" pitchFamily="49" charset="-122"/>
              <a:ea typeface="楷体" panose="02010609060101010101" pitchFamily="49" charset="-122"/>
            </a:endParaRPr>
          </a:p>
          <a:p>
            <a:pPr eaLnBrk="1" hangingPunct="1"/>
            <a:r>
              <a:rPr lang="zh-CN" altLang="en-US" sz="2400" b="1" dirty="0">
                <a:latin typeface="楷体" panose="02010609060101010101" pitchFamily="49" charset="-122"/>
                <a:ea typeface="楷体" panose="02010609060101010101" pitchFamily="49" charset="-122"/>
              </a:rPr>
              <a:t>行政性（主体、目的、程序等）</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单方性（相对人负有服从、容忍义务）</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物理性（伴随实力行为）</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依附性（服务于行政决定的作出与内容实现，而并非为了强制而强制）</a:t>
            </a:r>
            <a:endParaRPr lang="en-US" altLang="zh-CN" sz="2400" b="1" dirty="0">
              <a:latin typeface="楷体" panose="02010609060101010101" pitchFamily="49" charset="-122"/>
              <a:ea typeface="楷体" panose="02010609060101010101" pitchFamily="49" charset="-122"/>
            </a:endParaRPr>
          </a:p>
          <a:p>
            <a:pPr eaLnBrk="1" hangingPunct="1"/>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54275"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其他强制执行方式</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《行政强制法》第</a:t>
            </a:r>
            <a:r>
              <a:rPr lang="en-US" altLang="zh-CN" sz="2400" dirty="0">
                <a:latin typeface="华文楷体" panose="02010600040101010101" pitchFamily="2" charset="-122"/>
                <a:ea typeface="华文楷体" panose="02010600040101010101" pitchFamily="2" charset="-122"/>
              </a:rPr>
              <a:t>12</a:t>
            </a:r>
            <a:r>
              <a:rPr lang="zh-CN" altLang="zh-CN" sz="2400" dirty="0">
                <a:latin typeface="华文楷体" panose="02010600040101010101" pitchFamily="2" charset="-122"/>
                <a:ea typeface="华文楷体" panose="02010600040101010101" pitchFamily="2" charset="-122"/>
              </a:rPr>
              <a:t>条在规定强制执行方式时，设定了兜底条款，即“其他强制执行方式”。这并非是一个极为宽泛的兜底条款，因为根据《行政强制法》的要求，行政强制执行方式的设定只能由法律加以规定，因此，“其他强制执行方式”也必须遵循法律保留的原则。</a:t>
            </a:r>
            <a:endParaRPr lang="zh-CN" altLang="en-US" sz="2400" dirty="0">
              <a:latin typeface="华文楷体" panose="02010600040101010101" pitchFamily="2" charset="-122"/>
              <a:ea typeface="华文楷体" panose="02010600040101010101" pitchFamily="2" charset="-122"/>
            </a:endParaRPr>
          </a:p>
        </p:txBody>
      </p:sp>
      <p:sp>
        <p:nvSpPr>
          <p:cNvPr id="5427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54277"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30</a:t>
            </a:fld>
            <a:endParaRPr lang="en-US" altLang="zh-CN" sz="28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3316288" y="1552575"/>
            <a:ext cx="4759325" cy="531813"/>
          </a:xfrm>
        </p:spPr>
        <p:txBody>
          <a:bodyPr vert="horz" wrap="square" lIns="91440" tIns="45720" rIns="91440" bIns="45720" numCol="1" rtlCol="0" anchor="ctr"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none" spc="0" normalizeH="0" baseline="0" noProof="0">
              <a:ln>
                <a:noFill/>
              </a:ln>
              <a:solidFill>
                <a:schemeClr val="bg2"/>
              </a:solidFill>
              <a:effectLst/>
              <a:uLnTx/>
              <a:uFillTx/>
              <a:latin typeface="+mj-lt"/>
              <a:ea typeface="+mj-ea"/>
              <a:cs typeface="+mj-cs"/>
            </a:endParaRPr>
          </a:p>
        </p:txBody>
      </p:sp>
      <p:sp>
        <p:nvSpPr>
          <p:cNvPr id="55299" name="内容占位符 2"/>
          <p:cNvSpPr>
            <a:spLocks noGrp="1"/>
          </p:cNvSpPr>
          <p:nvPr>
            <p:ph idx="1"/>
          </p:nvPr>
        </p:nvSpPr>
        <p:spPr>
          <a:xfrm>
            <a:off x="1100138" y="2679700"/>
            <a:ext cx="7540625" cy="2647950"/>
          </a:xfrm>
          <a:ln/>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、行政强制执行的设定</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latin typeface="楷体" panose="02010609060101010101" pitchFamily="49" charset="-122"/>
                <a:ea typeface="楷体" panose="02010609060101010101" pitchFamily="49" charset="-122"/>
              </a:rPr>
              <a:t>只有</a:t>
            </a:r>
            <a:r>
              <a:rPr lang="zh-CN" altLang="en-US" sz="2400" b="1" dirty="0">
                <a:solidFill>
                  <a:srgbClr val="FF0000"/>
                </a:solidFill>
                <a:latin typeface="楷体" panose="02010609060101010101" pitchFamily="49" charset="-122"/>
                <a:ea typeface="楷体" panose="02010609060101010101" pitchFamily="49" charset="-122"/>
              </a:rPr>
              <a:t>法律</a:t>
            </a:r>
            <a:endParaRPr lang="en-US" altLang="zh-CN" sz="2400" b="1" dirty="0">
              <a:solidFill>
                <a:srgbClr val="FF0000"/>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行政法规不得设定行政强制执行。不得以规章设定任何行政强制。地方性法规不得设定行政强制执行。不得以规章设定任何行政强制。其他任何规范性文件均不得设定任何行政强制。</a:t>
            </a:r>
          </a:p>
          <a:p>
            <a:pPr eaLnBrk="1" hangingPunct="1"/>
            <a:endParaRPr lang="zh-CN" altLang="en-US" sz="2400" b="1" dirty="0">
              <a:latin typeface="楷体" panose="02010609060101010101" pitchFamily="49" charset="-122"/>
              <a:ea typeface="楷体" panose="02010609060101010101" pitchFamily="49" charset="-122"/>
            </a:endParaRPr>
          </a:p>
          <a:p>
            <a:pPr eaLnBrk="1" hangingPunct="1"/>
            <a:endParaRPr lang="zh-CN" altLang="en-US" sz="2400" b="1" dirty="0">
              <a:latin typeface="楷体" panose="02010609060101010101" pitchFamily="49" charset="-122"/>
              <a:ea typeface="楷体" panose="02010609060101010101" pitchFamily="49" charset="-122"/>
            </a:endParaRPr>
          </a:p>
          <a:p>
            <a:pPr eaLnBrk="1" hangingPunct="1"/>
            <a:endParaRPr lang="zh-CN" altLang="en-US" sz="2400" dirty="0">
              <a:latin typeface="楷体" panose="02010609060101010101" pitchFamily="49" charset="-122"/>
              <a:ea typeface="楷体" panose="02010609060101010101" pitchFamily="49" charset="-122"/>
            </a:endParaRPr>
          </a:p>
        </p:txBody>
      </p:sp>
      <p:sp>
        <p:nvSpPr>
          <p:cNvPr id="55300" name="日期占位符 4"/>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55301" name="灯片编号占位符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31</a:t>
            </a:fld>
            <a:endParaRPr lang="en-US" altLang="zh-CN" sz="28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56323" name="内容占位符 2"/>
          <p:cNvSpPr>
            <a:spLocks noGrp="1"/>
          </p:cNvSpPr>
          <p:nvPr>
            <p:ph idx="1"/>
          </p:nvPr>
        </p:nvSpPr>
        <p:spPr>
          <a:xfrm>
            <a:off x="1090613" y="2425700"/>
            <a:ext cx="8826500" cy="3416300"/>
          </a:xfrm>
          <a:ln/>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、行政机关强制执行程序</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solidFill>
                  <a:srgbClr val="FF0000"/>
                </a:solidFill>
                <a:latin typeface="楷体" panose="02010609060101010101" pitchFamily="49" charset="-122"/>
                <a:ea typeface="楷体" panose="02010609060101010101" pitchFamily="49" charset="-122"/>
              </a:rPr>
              <a:t>一般程序</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hlinkClick r:id="rId2" action="ppaction://hlinkfile"/>
              </a:rPr>
              <a:t>行政强制法</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第四章第一节</a:t>
            </a:r>
            <a:r>
              <a:rPr lang="en-US" altLang="zh-CN" sz="2400" b="1" dirty="0">
                <a:solidFill>
                  <a:srgbClr val="FF0000"/>
                </a:solidFill>
                <a:latin typeface="楷体" panose="02010609060101010101" pitchFamily="49" charset="-122"/>
                <a:ea typeface="楷体" panose="02010609060101010101" pitchFamily="49" charset="-122"/>
              </a:rPr>
              <a:t>)</a:t>
            </a:r>
          </a:p>
          <a:p>
            <a:pPr eaLnBrk="1" hangingPunct="1"/>
            <a:endParaRPr lang="en-US" altLang="zh-CN" dirty="0"/>
          </a:p>
          <a:p>
            <a:pPr eaLnBrk="1" hangingPunct="1"/>
            <a:endParaRPr lang="zh-CN" altLang="en-US" dirty="0"/>
          </a:p>
        </p:txBody>
      </p:sp>
      <p:sp>
        <p:nvSpPr>
          <p:cNvPr id="56324" name="Rectangle 2"/>
          <p:cNvSpPr txBox="1">
            <a:spLocks noRot="1"/>
          </p:cNvSpPr>
          <p:nvPr/>
        </p:nvSpPr>
        <p:spPr>
          <a:xfrm>
            <a:off x="1706563" y="1554163"/>
            <a:ext cx="8229600" cy="706437"/>
          </a:xfrm>
          <a:prstGeom prst="rect">
            <a:avLst/>
          </a:prstGeom>
          <a:noFill/>
          <a:ln w="9525">
            <a:noFill/>
          </a:ln>
        </p:spPr>
        <p:txBody>
          <a:bodyPr anchor="ctr" anchorCtr="0"/>
          <a:lstStyle/>
          <a:p>
            <a:pPr defTabSz="457200" eaLnBrk="1" hangingPunct="1"/>
            <a:endParaRPr lang="zh-CN" altLang="en-US" sz="3200" dirty="0">
              <a:solidFill>
                <a:schemeClr val="bg2"/>
              </a:solidFill>
              <a:latin typeface="Century Gothic" panose="020B0502020202020204" pitchFamily="34" charset="0"/>
            </a:endParaRPr>
          </a:p>
        </p:txBody>
      </p:sp>
      <p:sp>
        <p:nvSpPr>
          <p:cNvPr id="56325" name="Rectangle 3"/>
          <p:cNvSpPr txBox="1"/>
          <p:nvPr/>
        </p:nvSpPr>
        <p:spPr>
          <a:xfrm>
            <a:off x="930275" y="3203575"/>
            <a:ext cx="8678863" cy="5381625"/>
          </a:xfrm>
          <a:prstGeom prst="rect">
            <a:avLst/>
          </a:prstGeom>
          <a:noFill/>
          <a:ln w="9525">
            <a:noFill/>
          </a:ln>
        </p:spPr>
        <p:txBody>
          <a:bodyPr/>
          <a:lstStyle/>
          <a:p>
            <a:pPr marL="342900" indent="-342900" defTabSz="457200" eaLnBrk="1" hangingPunct="1">
              <a:lnSpc>
                <a:spcPct val="90000"/>
              </a:lnSpc>
              <a:spcBef>
                <a:spcPts val="1000"/>
              </a:spcBef>
              <a:buClr>
                <a:schemeClr val="accent1"/>
              </a:buClr>
              <a:buSzPct val="80000"/>
              <a:buFont typeface="Wingdings 3" panose="05040102010807070707" pitchFamily="18" charset="2"/>
              <a:buChar char=""/>
            </a:pPr>
            <a:endParaRPr lang="zh-CN" altLang="en-US" sz="2800" b="1" dirty="0">
              <a:solidFill>
                <a:srgbClr val="FFFF00"/>
              </a:solidFill>
              <a:latin typeface="Century Gothic" panose="020B0502020202020204" pitchFamily="34" charset="0"/>
            </a:endParaRPr>
          </a:p>
        </p:txBody>
      </p:sp>
      <p:sp>
        <p:nvSpPr>
          <p:cNvPr id="10" name="内容占位符 2"/>
          <p:cNvSpPr txBox="1"/>
          <p:nvPr/>
        </p:nvSpPr>
        <p:spPr bwMode="auto">
          <a:xfrm>
            <a:off x="1111250" y="3448050"/>
            <a:ext cx="88249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panose="05040102010807070707" pitchFamily="18" charset="2"/>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决定送达</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法定或指定履行期限届满未履行</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书面催告</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（履行期限；履行方式；涉及金钱给付的，明确金额及给付方式；当事人享有的陈述和申辩权）</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听取陈述与申辩，并记录复核</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作出强制执行决定书</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（应载明事项：（一）当事人的姓名或者名称、地址；（二）强制执行的理由和依据；（三）强制执行的方式和时间；（四）申请行政复议或者提起行政诉讼的途径和期限；（五）行政机关的名称、印章和日期）</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送达执行</a:t>
            </a:r>
            <a:endPar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57347"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lnSpc>
                <a:spcPct val="90000"/>
              </a:lnSpc>
            </a:pPr>
            <a:r>
              <a:rPr lang="zh-CN" altLang="en-US" sz="2800" b="1" dirty="0">
                <a:solidFill>
                  <a:srgbClr val="FF0000"/>
                </a:solidFill>
                <a:latin typeface="楷体" panose="02010609060101010101" pitchFamily="49" charset="-122"/>
                <a:ea typeface="楷体" panose="02010609060101010101" pitchFamily="49" charset="-122"/>
              </a:rPr>
              <a:t>文明执行</a:t>
            </a:r>
          </a:p>
          <a:p>
            <a:pPr lvl="1" eaLnBrk="1" hangingPunct="1">
              <a:lnSpc>
                <a:spcPct val="90000"/>
              </a:lnSpc>
            </a:pPr>
            <a:r>
              <a:rPr lang="zh-CN" altLang="en-US" sz="2400" b="1" dirty="0">
                <a:latin typeface="楷体" panose="02010609060101010101" pitchFamily="49" charset="-122"/>
                <a:ea typeface="楷体" panose="02010609060101010101" pitchFamily="49" charset="-122"/>
              </a:rPr>
              <a:t>紧急情况外，夜间和法定节假日不得实施强制执行</a:t>
            </a:r>
          </a:p>
          <a:p>
            <a:pPr lvl="1" eaLnBrk="1" hangingPunct="1">
              <a:lnSpc>
                <a:spcPct val="90000"/>
              </a:lnSpc>
            </a:pPr>
            <a:r>
              <a:rPr lang="zh-CN" altLang="en-US" sz="2400" b="1" dirty="0">
                <a:latin typeface="楷体" panose="02010609060101010101" pitchFamily="49" charset="-122"/>
                <a:ea typeface="楷体" panose="02010609060101010101" pitchFamily="49" charset="-122"/>
              </a:rPr>
              <a:t>不得对居民生活采取停止供水、供电、供热、供燃气等方式迫使其履行行政决定</a:t>
            </a:r>
            <a:endParaRPr lang="en-US" altLang="zh-CN" sz="2400" b="1" dirty="0">
              <a:latin typeface="楷体" panose="02010609060101010101" pitchFamily="49" charset="-122"/>
              <a:ea typeface="楷体" panose="02010609060101010101" pitchFamily="49" charset="-122"/>
            </a:endParaRPr>
          </a:p>
          <a:p>
            <a:pPr eaLnBrk="1" hangingPunct="1">
              <a:lnSpc>
                <a:spcPct val="90000"/>
              </a:lnSpc>
            </a:pPr>
            <a:r>
              <a:rPr lang="zh-CN" altLang="en-US" sz="2400" b="1" dirty="0">
                <a:latin typeface="楷体" panose="02010609060101010101" pitchFamily="49" charset="-122"/>
                <a:ea typeface="楷体" panose="02010609060101010101" pitchFamily="49" charset="-122"/>
              </a:rPr>
              <a:t>对违法建筑物、构筑物、设施等的强制拆除</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公告限期自行拆除</a:t>
            </a:r>
            <a:endParaRPr lang="en-US" altLang="zh-CN" sz="2000" b="1" dirty="0">
              <a:solidFill>
                <a:srgbClr val="FF0000"/>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法定救济期限届满未申请救济且不拆除</a:t>
            </a:r>
            <a:endParaRPr lang="zh-CN" altLang="en-US" dirty="0">
              <a:solidFill>
                <a:srgbClr val="FF0000"/>
              </a:solidFill>
              <a:latin typeface="楷体" panose="02010609060101010101" pitchFamily="49" charset="-122"/>
              <a:ea typeface="楷体" panose="02010609060101010101" pitchFamily="49" charset="-122"/>
            </a:endParaRPr>
          </a:p>
          <a:p>
            <a:pPr eaLnBrk="1" hangingPunct="1"/>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58371"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zh-CN" altLang="zh-CN" sz="2400" b="1" dirty="0">
                <a:solidFill>
                  <a:srgbClr val="FF0000"/>
                </a:solidFill>
                <a:latin typeface="楷体" panose="02010609060101010101" pitchFamily="49" charset="-122"/>
                <a:ea typeface="楷体" panose="02010609060101010101" pitchFamily="49" charset="-122"/>
              </a:rPr>
              <a:t>金钱给付义务的执行</a:t>
            </a:r>
            <a:r>
              <a:rPr lang="zh-CN" altLang="en-US" sz="2400" b="1" dirty="0">
                <a:solidFill>
                  <a:srgbClr val="FF0000"/>
                </a:solidFill>
                <a:latin typeface="楷体" panose="02010609060101010101" pitchFamily="49" charset="-122"/>
                <a:ea typeface="楷体" panose="02010609060101010101" pitchFamily="49" charset="-122"/>
              </a:rPr>
              <a:t>程序</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2" action="ppaction://hlinkfile"/>
              </a:rPr>
              <a:t>行政强制法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第四章第二节）</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solidFill>
                  <a:srgbClr val="FF0000"/>
                </a:solidFill>
                <a:latin typeface="楷体" panose="02010609060101010101" pitchFamily="49" charset="-122"/>
                <a:ea typeface="楷体" panose="02010609060101010101" pitchFamily="49" charset="-122"/>
              </a:rPr>
              <a:t>代履行的程序</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3" action="ppaction://hlinkfile"/>
              </a:rPr>
              <a:t>行政强制法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第四章第三节）</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ln/>
        </p:spPr>
        <p:txBody>
          <a:bodyPr vert="horz" wrap="square" lIns="91440" tIns="45720" rIns="91440" bIns="45720" anchor="ctr" anchorCtr="0"/>
          <a:lstStyle/>
          <a:p>
            <a:pPr eaLnBrk="1" hangingPunct="1"/>
            <a:endParaRPr lang="zh-CN" altLang="en-US" dirty="0"/>
          </a:p>
        </p:txBody>
      </p:sp>
      <p:sp>
        <p:nvSpPr>
          <p:cNvPr id="59395" name="内容占位符 2"/>
          <p:cNvSpPr>
            <a:spLocks noGrp="1"/>
          </p:cNvSpPr>
          <p:nvPr>
            <p:ph idx="1"/>
          </p:nvPr>
        </p:nvSpPr>
        <p:spPr>
          <a:xfrm>
            <a:off x="595313" y="2408238"/>
            <a:ext cx="8826500" cy="3416300"/>
          </a:xfrm>
          <a:ln/>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、申请法院强制执行程序</a:t>
            </a:r>
            <a:r>
              <a:rPr lang="zh-CN" altLang="en-US" sz="2400"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2" action="ppaction://hlinkfile"/>
              </a:rPr>
              <a:t>行政强制法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章</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endParaRPr lang="zh-CN" altLang="en-US" sz="2400" dirty="0">
              <a:latin typeface="楷体" panose="02010609060101010101" pitchFamily="49" charset="-122"/>
              <a:ea typeface="楷体" panose="02010609060101010101" pitchFamily="49" charset="-122"/>
            </a:endParaRPr>
          </a:p>
        </p:txBody>
      </p:sp>
      <p:graphicFrame>
        <p:nvGraphicFramePr>
          <p:cNvPr id="4" name="图示 3"/>
          <p:cNvGraphicFramePr/>
          <p:nvPr/>
        </p:nvGraphicFramePr>
        <p:xfrm>
          <a:off x="1154954" y="2633980"/>
          <a:ext cx="8712741" cy="4505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latin typeface="华文楷体" panose="02010600040101010101" pitchFamily="2" charset="-122"/>
              <a:ea typeface="华文楷体" panose="02010600040101010101" pitchFamily="2" charset="-122"/>
            </a:endParaRPr>
          </a:p>
        </p:txBody>
      </p:sp>
      <p:sp>
        <p:nvSpPr>
          <p:cNvPr id="18435" name="内容占位符 2"/>
          <p:cNvSpPr>
            <a:spLocks noGrp="1"/>
          </p:cNvSpPr>
          <p:nvPr>
            <p:ph idx="1"/>
          </p:nvPr>
        </p:nvSpPr>
        <p:spPr>
          <a:xfrm>
            <a:off x="320675" y="2392363"/>
            <a:ext cx="7088188" cy="2979737"/>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行政强制法</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简介</a:t>
            </a:r>
            <a:endParaRPr lang="en-US" altLang="zh-CN" sz="2400" b="1" dirty="0">
              <a:latin typeface="华文楷体" panose="02010600040101010101" pitchFamily="2" charset="-122"/>
              <a:ea typeface="华文楷体" panose="02010600040101010101" pitchFamily="2" charset="-122"/>
            </a:endParaRPr>
          </a:p>
          <a:p>
            <a:pPr eaLnBrk="1" hangingPunct="1"/>
            <a:r>
              <a:rPr lang="en-US" altLang="zh-CN" sz="2400" dirty="0">
                <a:latin typeface="楷体" panose="02010609060101010101" pitchFamily="49" charset="-122"/>
                <a:ea typeface="楷体" panose="02010609060101010101" pitchFamily="49" charset="-122"/>
              </a:rPr>
              <a:t>2011</a:t>
            </a:r>
            <a:r>
              <a:rPr lang="zh-CN" altLang="zh-CN"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6</a:t>
            </a:r>
            <a:r>
              <a:rPr lang="zh-CN" altLang="zh-CN"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30</a:t>
            </a:r>
            <a:r>
              <a:rPr lang="zh-CN" altLang="zh-CN" sz="2400" dirty="0">
                <a:latin typeface="楷体" panose="02010609060101010101" pitchFamily="49" charset="-122"/>
                <a:ea typeface="楷体" panose="02010609060101010101" pitchFamily="49" charset="-122"/>
              </a:rPr>
              <a:t>日第十一届全国人民代表大会第二十一次会议通过《中华人民共和国行政强制法》，该法共</a:t>
            </a:r>
            <a:r>
              <a:rPr lang="en-US" altLang="zh-CN" sz="2400" dirty="0">
                <a:latin typeface="楷体" panose="02010609060101010101" pitchFamily="49" charset="-122"/>
                <a:ea typeface="楷体" panose="02010609060101010101" pitchFamily="49" charset="-122"/>
              </a:rPr>
              <a:t>7</a:t>
            </a:r>
            <a:r>
              <a:rPr lang="zh-CN" altLang="zh-CN" sz="2400" dirty="0">
                <a:latin typeface="楷体" panose="02010609060101010101" pitchFamily="49" charset="-122"/>
                <a:ea typeface="楷体" panose="02010609060101010101" pitchFamily="49" charset="-122"/>
              </a:rPr>
              <a:t>章</a:t>
            </a:r>
            <a:r>
              <a:rPr lang="en-US" altLang="zh-CN" sz="2400" dirty="0">
                <a:latin typeface="楷体" panose="02010609060101010101" pitchFamily="49" charset="-122"/>
                <a:ea typeface="楷体" panose="02010609060101010101" pitchFamily="49" charset="-122"/>
              </a:rPr>
              <a:t>71</a:t>
            </a:r>
            <a:r>
              <a:rPr lang="zh-CN" altLang="zh-CN" sz="2400" dirty="0">
                <a:latin typeface="楷体" panose="02010609060101010101" pitchFamily="49" charset="-122"/>
                <a:ea typeface="楷体" panose="02010609060101010101" pitchFamily="49" charset="-122"/>
              </a:rPr>
              <a:t>条，基本框架为：</a:t>
            </a:r>
            <a:endParaRPr lang="en-US" altLang="zh-CN" sz="2400" dirty="0">
              <a:latin typeface="楷体" panose="02010609060101010101" pitchFamily="49" charset="-122"/>
              <a:ea typeface="楷体" panose="02010609060101010101" pitchFamily="49" charset="-122"/>
            </a:endParaRPr>
          </a:p>
          <a:p>
            <a:pPr eaLnBrk="1" hangingPunct="1"/>
            <a:r>
              <a:rPr lang="zh-CN" altLang="zh-CN" sz="2400" dirty="0">
                <a:latin typeface="楷体" panose="02010609060101010101" pitchFamily="49" charset="-122"/>
                <a:ea typeface="楷体" panose="02010609060101010101" pitchFamily="49" charset="-122"/>
              </a:rPr>
              <a:t>第一章总则</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第二章行政强制的种类和设定；第三章行政强制措施实施程序；第四章行政机关强制执行程序；第五章申请人民法院强制执行；第六章法律责任；第七章附则</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hlinkClick r:id="rId2" action="ppaction://hlinkpres?slideindex=1&amp;slidetitle="/>
              </a:rPr>
              <a:t>2012.1.1</a:t>
            </a:r>
            <a:r>
              <a:rPr lang="zh-CN" altLang="en-US" sz="2400" dirty="0">
                <a:latin typeface="楷体" panose="02010609060101010101" pitchFamily="49" charset="-122"/>
                <a:ea typeface="楷体" panose="02010609060101010101" pitchFamily="49" charset="-122"/>
                <a:hlinkClick r:id="rId2" action="ppaction://hlinkpres?slideindex=1&amp;slidetitle="/>
              </a:rPr>
              <a:t>施行</a:t>
            </a:r>
            <a:endParaRPr lang="zh-CN" altLang="en-US" sz="2400" dirty="0">
              <a:latin typeface="楷体" panose="02010609060101010101" pitchFamily="49" charset="-122"/>
              <a:ea typeface="楷体" panose="02010609060101010101" pitchFamily="49" charset="-122"/>
            </a:endParaRP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18436" name="日期占位符 4"/>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18437" name="灯片编号占位符 5"/>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4</a:t>
            </a:fld>
            <a:endParaRPr lang="en-US" altLang="zh-CN" sz="2800" dirty="0">
              <a:solidFill>
                <a:schemeClr val="bg1"/>
              </a:solidFill>
            </a:endParaRPr>
          </a:p>
        </p:txBody>
      </p:sp>
      <p:pic>
        <p:nvPicPr>
          <p:cNvPr id="18438" name="图片 3"/>
          <p:cNvPicPr>
            <a:picLocks noChangeAspect="1"/>
          </p:cNvPicPr>
          <p:nvPr/>
        </p:nvPicPr>
        <p:blipFill>
          <a:blip r:embed="rId3"/>
          <a:stretch>
            <a:fillRect/>
          </a:stretch>
        </p:blipFill>
        <p:spPr>
          <a:xfrm>
            <a:off x="8051800" y="2809875"/>
            <a:ext cx="1817688" cy="21034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200150" y="850900"/>
            <a:ext cx="6345238" cy="709613"/>
          </a:xfrm>
          <a:ln/>
        </p:spPr>
        <p:txBody>
          <a:bodyPr vert="horz" wrap="square" lIns="91440" tIns="45720" rIns="91440" bIns="45720" anchor="ctr" anchorCtr="0"/>
          <a:lstStyle/>
          <a:p>
            <a:pPr eaLnBrk="1" hangingPunct="1"/>
            <a:r>
              <a:rPr lang="zh-CN" altLang="en-US" b="1" dirty="0">
                <a:latin typeface="华文楷体" panose="02010600040101010101" pitchFamily="2" charset="-122"/>
                <a:ea typeface="华文楷体" panose="02010600040101010101" pitchFamily="2" charset="-122"/>
              </a:rPr>
              <a:t>（二）</a:t>
            </a:r>
            <a:r>
              <a:rPr lang="zh-CN" altLang="zh-CN" b="1" dirty="0">
                <a:latin typeface="华文楷体" panose="02010600040101010101" pitchFamily="2" charset="-122"/>
                <a:ea typeface="华文楷体" panose="02010600040101010101" pitchFamily="2" charset="-122"/>
              </a:rPr>
              <a:t>行政强制的原则</a:t>
            </a:r>
            <a:endParaRPr lang="zh-CN" altLang="en-US" dirty="0">
              <a:latin typeface="华文楷体" panose="02010600040101010101" pitchFamily="2" charset="-122"/>
              <a:ea typeface="华文楷体" panose="02010600040101010101" pitchFamily="2" charset="-122"/>
            </a:endParaRPr>
          </a:p>
        </p:txBody>
      </p:sp>
      <p:sp>
        <p:nvSpPr>
          <p:cNvPr id="19459" name="内容占位符 2"/>
          <p:cNvSpPr>
            <a:spLocks noGrp="1"/>
          </p:cNvSpPr>
          <p:nvPr>
            <p:ph idx="1"/>
          </p:nvPr>
        </p:nvSpPr>
        <p:spPr>
          <a:xfrm>
            <a:off x="712788" y="2392363"/>
            <a:ext cx="10199687" cy="3671887"/>
          </a:xfrm>
          <a:ln/>
        </p:spPr>
        <p:txBody>
          <a:bodyPr vert="horz" wrap="square" lIns="91440" tIns="45720" rIns="91440" bIns="45720" anchor="t" anchorCtr="0"/>
          <a:lstStyle/>
          <a:p>
            <a:pPr eaLnBrk="1" hangingPunct="1"/>
            <a:r>
              <a:rPr lang="zh-CN" altLang="zh-CN"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、平衡原则</a:t>
            </a:r>
            <a:endParaRPr lang="en-US" altLang="zh-CN" sz="2400" b="1" dirty="0">
              <a:latin typeface="华文楷体" panose="02010600040101010101" pitchFamily="2" charset="-122"/>
              <a:ea typeface="华文楷体" panose="02010600040101010101" pitchFamily="2" charset="-122"/>
            </a:endParaRPr>
          </a:p>
          <a:p>
            <a:pPr eaLnBrk="1" hangingPunct="1"/>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行政强制法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总则第</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条即开宗明义地规定，该法的制定，是“为了规范行政强制的设定和实施，保障和监督行政机关依法履行职责，维护公共利益和社会秩序，保护公民、法人和其他组织的合法权益”。</a:t>
            </a:r>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这里确立了两个最基本关系的平衡</a:t>
            </a:r>
            <a:r>
              <a:rPr lang="en-US" altLang="zh-CN" sz="2400" dirty="0">
                <a:latin typeface="华文楷体" panose="02010600040101010101" pitchFamily="2" charset="-122"/>
                <a:ea typeface="华文楷体" panose="02010600040101010101" pitchFamily="2" charset="-122"/>
              </a:rPr>
              <a:t>: </a:t>
            </a:r>
          </a:p>
          <a:p>
            <a:pPr eaLnBrk="1" hangingPunct="1"/>
            <a:r>
              <a:rPr lang="zh-CN" altLang="en-US" sz="2400" dirty="0">
                <a:latin typeface="华文楷体" panose="02010600040101010101" pitchFamily="2" charset="-122"/>
                <a:ea typeface="华文楷体" panose="02010600040101010101" pitchFamily="2" charset="-122"/>
              </a:rPr>
              <a:t>一是保障和监督关系的平衡。</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行政强制法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既要保障行政机关履行职责，又要监督行政机关依法履行职责。</a:t>
            </a:r>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二是维护公共利益和社会秩序，保护公民、法人和其他组织的合法权益</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即保护社会公众利益</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与保障作为被强制对象的行政相对人权益的平衡。</a:t>
            </a:r>
          </a:p>
        </p:txBody>
      </p:sp>
      <p:sp>
        <p:nvSpPr>
          <p:cNvPr id="1946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19461"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5</a:t>
            </a:fld>
            <a:endParaRPr lang="en-US" altLang="zh-CN"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20483"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法定原则</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《行政强制法》第4条规定，行政强制的设定和实施，应当依照法定的权限、范围、条件和程序。</a:t>
            </a:r>
          </a:p>
          <a:p>
            <a:pPr eaLnBrk="1" hangingPunct="1"/>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行政强制的设定必须法定。未经法律授权，行政主体或者其它机关不得实施行政强制。</a:t>
            </a:r>
          </a:p>
          <a:p>
            <a:pPr eaLnBrk="1" hangingPunct="1"/>
            <a:r>
              <a:rPr lang="zh-CN"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行政强制实施时，也必须有法律、法规依据，且在法定职权范围内得依法律规定的程序实施。</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048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0485"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6</a:t>
            </a:fld>
            <a:endParaRPr lang="en-US" altLang="zh-C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21507" name="内容占位符 2"/>
          <p:cNvSpPr>
            <a:spLocks noGrp="1"/>
          </p:cNvSpPr>
          <p:nvPr>
            <p:ph idx="1"/>
          </p:nvPr>
        </p:nvSpPr>
        <p:spPr>
          <a:xfrm>
            <a:off x="1417638" y="2636838"/>
            <a:ext cx="7742237" cy="2663825"/>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、比例</a:t>
            </a:r>
            <a:r>
              <a:rPr lang="zh-CN" altLang="zh-CN" sz="2400" b="1" dirty="0">
                <a:latin typeface="华文楷体" panose="02010600040101010101" pitchFamily="2" charset="-122"/>
                <a:ea typeface="华文楷体" panose="02010600040101010101" pitchFamily="2" charset="-122"/>
              </a:rPr>
              <a:t>原则</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《行政强制法》第5条规定，行政强制的设定和实施，应当适当。采用非强制手段可以达到行政管理目的的，不得设定和实施行政强制。</a:t>
            </a:r>
            <a:endParaRPr lang="en-US" altLang="zh-CN" sz="2400" dirty="0">
              <a:latin typeface="华文楷体" panose="02010600040101010101" pitchFamily="2" charset="-122"/>
              <a:ea typeface="华文楷体" panose="02010600040101010101" pitchFamily="2" charset="-122"/>
            </a:endParaRPr>
          </a:p>
          <a:p>
            <a:pPr eaLnBrk="1" hangingPunct="1"/>
            <a:r>
              <a:rPr lang="zh-CN" altLang="en-US" sz="2400" dirty="0">
                <a:latin typeface="华文楷体" panose="02010600040101010101" pitchFamily="2" charset="-122"/>
                <a:ea typeface="华文楷体" panose="02010600040101010101" pitchFamily="2" charset="-122"/>
              </a:rPr>
              <a:t>复习：比例原则：必要性、适当性、比例性。</a:t>
            </a:r>
            <a:endParaRPr lang="zh-CN" altLang="zh-CN" sz="2400" dirty="0">
              <a:latin typeface="华文楷体" panose="02010600040101010101" pitchFamily="2" charset="-122"/>
              <a:ea typeface="华文楷体" panose="02010600040101010101" pitchFamily="2" charset="-122"/>
            </a:endParaRP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150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1509"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7</a:t>
            </a:fld>
            <a:endParaRPr lang="en-US" altLang="zh-CN"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1155700" y="2603500"/>
            <a:ext cx="8824913" cy="3416300"/>
          </a:xfrm>
          <a:ln/>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教育与强制相结合的原则</a:t>
            </a:r>
            <a:endParaRPr lang="zh-CN" altLang="zh-CN" sz="2400" dirty="0">
              <a:latin typeface="华文楷体" panose="02010600040101010101" pitchFamily="2" charset="-122"/>
              <a:ea typeface="华文楷体" panose="02010600040101010101" pitchFamily="2" charset="-122"/>
            </a:endParaRPr>
          </a:p>
          <a:p>
            <a:pPr eaLnBrk="1" hangingPunct="1"/>
            <a:r>
              <a:rPr lang="zh-CN" altLang="zh-CN" sz="2400" dirty="0">
                <a:latin typeface="华文楷体" panose="02010600040101010101" pitchFamily="2" charset="-122"/>
                <a:ea typeface="华文楷体" panose="02010600040101010101" pitchFamily="2" charset="-122"/>
              </a:rPr>
              <a:t>《行政强制法》第6条规定，实施行政强制，应当坚持教育与强制相结合。因此，在采取行政强制执行措施前，必须告诫当事人，通过说服教育工作，给予当事人依法自觉履行法定义务的机会。行政强制执行，既要有严肃性、权威性，又要对当事人做必要的说服教育工作，在说服教育后当事人仍不自觉履行法定义务时，方才实行强制执行。</a:t>
            </a:r>
          </a:p>
          <a:p>
            <a:pPr eaLnBrk="1" hangingPunct="1"/>
            <a:endParaRPr lang="zh-CN" altLang="en-US" sz="2400" dirty="0">
              <a:latin typeface="华文楷体" panose="02010600040101010101" pitchFamily="2" charset="-122"/>
              <a:ea typeface="华文楷体" panose="02010600040101010101" pitchFamily="2" charset="-122"/>
            </a:endParaRPr>
          </a:p>
        </p:txBody>
      </p:sp>
      <p:sp>
        <p:nvSpPr>
          <p:cNvPr id="2253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2533"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8</a:t>
            </a:fld>
            <a:endParaRPr lang="en-US" altLang="zh-CN" sz="2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389188" y="927100"/>
            <a:ext cx="6345237" cy="709613"/>
          </a:xfrm>
          <a:ln/>
        </p:spPr>
        <p:txBody>
          <a:bodyPr vert="horz" wrap="square" lIns="91440" tIns="45720" rIns="91440" bIns="45720" anchor="ctr" anchorCtr="0"/>
          <a:lstStyle/>
          <a:p>
            <a:pPr eaLnBrk="1" hangingPunct="1"/>
            <a:endParaRPr lang="zh-CN" altLang="en-US" dirty="0"/>
          </a:p>
        </p:txBody>
      </p:sp>
      <p:sp>
        <p:nvSpPr>
          <p:cNvPr id="3" name="内容占位符 2"/>
          <p:cNvSpPr>
            <a:spLocks noGrp="1"/>
          </p:cNvSpPr>
          <p:nvPr>
            <p:ph idx="1"/>
          </p:nvPr>
        </p:nvSpPr>
        <p:spPr>
          <a:xfrm>
            <a:off x="1155700" y="2603500"/>
            <a:ext cx="8824913" cy="3416300"/>
          </a:xfrm>
        </p:spPr>
        <p:txBody>
          <a:bodyPr vert="horz" wrap="square" lIns="91440" tIns="45720" rIns="91440" bIns="45720" numCol="1" rtlCol="0" anchor="t" anchorCtr="0" compatLnSpc="1">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5</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a:t>
            </a:r>
            <a:r>
              <a:rPr kumimoji="0" lang="x-none"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不得滥用的原则</a:t>
            </a:r>
            <a:endPar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《行政强制法》第</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7</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条规定，行政机关及其工作人员不得利用行政强制权为单位或者个人谋取利益。</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此原则体现于《行政强制法》第</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1</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条关于立法目的的规定，“保护公民、法人和其他组织的合法权益”。此外，《行政强制法》第</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35</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条规定，“行政机关作出强制执行决定前，应当事先</a:t>
            </a:r>
            <a:r>
              <a:rPr kumimoji="0" lang="zh-CN" altLang="zh-CN" sz="2400" b="1" i="0" u="none" strike="noStrike" kern="1200" cap="none" spc="0" normalizeH="0" baseline="0" noProof="0" dirty="0">
                <a:ln>
                  <a:noFill/>
                </a:ln>
                <a:solidFill>
                  <a:schemeClr val="accent6">
                    <a:lumMod val="75000"/>
                  </a:schemeClr>
                </a:solidFill>
                <a:effectLst/>
                <a:uLnTx/>
                <a:uFillTx/>
                <a:latin typeface="华文楷体" panose="02010600040101010101" pitchFamily="2" charset="-122"/>
                <a:ea typeface="华文楷体" panose="02010600040101010101" pitchFamily="2" charset="-122"/>
                <a:cs typeface="+mn-cs"/>
              </a:rPr>
              <a:t>催告</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当事人履行义务。”《行政强制法》第</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43</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条第</a:t>
            </a:r>
            <a:r>
              <a:rPr kumimoji="0" lang="en-US"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2</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款规定，“</a:t>
            </a:r>
            <a:r>
              <a:rPr kumimoji="0" lang="zh-CN" altLang="zh-CN" sz="2400" b="1" i="0" u="none" strike="noStrike" kern="1200" cap="none" spc="0" normalizeH="0" baseline="0" noProof="0" dirty="0">
                <a:ln>
                  <a:noFill/>
                </a:ln>
                <a:solidFill>
                  <a:schemeClr val="accent6">
                    <a:lumMod val="75000"/>
                  </a:schemeClr>
                </a:solidFill>
                <a:effectLst/>
                <a:uLnTx/>
                <a:uFillTx/>
                <a:latin typeface="华文楷体" panose="02010600040101010101" pitchFamily="2" charset="-122"/>
                <a:ea typeface="华文楷体" panose="02010600040101010101" pitchFamily="2" charset="-122"/>
                <a:cs typeface="+mn-cs"/>
              </a:rPr>
              <a:t>行政机关不得对居民生活采取停止供水、供电、供热、供燃气等方式迫使当事人履行相关行政决定</a:t>
            </a:r>
            <a:r>
              <a:rPr kumimoji="0" lang="zh-CN" altLang="zh-CN"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sp>
        <p:nvSpPr>
          <p:cNvPr id="2355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r" eaLnBrk="1" hangingPunct="1"/>
            <a:fld id="{BB962C8B-B14F-4D97-AF65-F5344CB8AC3E}" type="datetime8">
              <a:rPr lang="en-US" altLang="zh-CN" sz="1000" b="1" dirty="0">
                <a:solidFill>
                  <a:schemeClr val="accent1"/>
                </a:solidFill>
              </a:rPr>
              <a:t>12/22/2024 3:33 PM</a:t>
            </a:fld>
            <a:endParaRPr lang="en-US" altLang="zh-CN" sz="1000" b="1" dirty="0">
              <a:solidFill>
                <a:schemeClr val="accent1"/>
              </a:solidFill>
            </a:endParaRPr>
          </a:p>
        </p:txBody>
      </p:sp>
      <p:sp>
        <p:nvSpPr>
          <p:cNvPr id="23557" name="灯片编号占位符 4"/>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rPr>
              <a:t>9</a:t>
            </a:fld>
            <a:endParaRPr lang="en-US" altLang="zh-CN" sz="2800" dirty="0">
              <a:solidFill>
                <a:schemeClr val="bg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VjZTA1ZGJmYTgxMTFjZTQ4MGY4MmVlMTAwYTUyNj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170</TotalTime>
  <Words>3799</Words>
  <Application>Microsoft Office PowerPoint</Application>
  <PresentationFormat>宽屏</PresentationFormat>
  <Paragraphs>225</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华文楷体</vt:lpstr>
      <vt:lpstr>楷体</vt:lpstr>
      <vt:lpstr>Arial</vt:lpstr>
      <vt:lpstr>Century Gothic</vt:lpstr>
      <vt:lpstr>Wingdings</vt:lpstr>
      <vt:lpstr>Wingdings 3</vt:lpstr>
      <vt:lpstr>离子会议室</vt:lpstr>
      <vt:lpstr>负担行政行为之 行政强制</vt:lpstr>
      <vt:lpstr> （一）行政强制概述 </vt:lpstr>
      <vt:lpstr>PowerPoint 演示文稿</vt:lpstr>
      <vt:lpstr>PowerPoint 演示文稿</vt:lpstr>
      <vt:lpstr>（二）行政强制的原则</vt:lpstr>
      <vt:lpstr>PowerPoint 演示文稿</vt:lpstr>
      <vt:lpstr>PowerPoint 演示文稿</vt:lpstr>
      <vt:lpstr>PowerPoint 演示文稿</vt:lpstr>
      <vt:lpstr>PowerPoint 演示文稿</vt:lpstr>
      <vt:lpstr>PowerPoint 演示文稿</vt:lpstr>
      <vt:lpstr>PowerPoint 演示文稿</vt:lpstr>
      <vt:lpstr>（三）行政强制措施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（四）行政强制执行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二、行政强制</dc:title>
  <dc:creator>yao peng</dc:creator>
  <cp:lastModifiedBy>Y L</cp:lastModifiedBy>
  <cp:revision>57</cp:revision>
  <dcterms:created xsi:type="dcterms:W3CDTF">2019-04-04T01:34:27Z</dcterms:created>
  <dcterms:modified xsi:type="dcterms:W3CDTF">2024-12-22T10:24:43Z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980169B5DB374007A1ED54B86ADA3879_12</vt:lpwstr>
  </property>
  <property fmtid="{D5CDD505-2E9C-101B-9397-08002B2CF9AE}" pid="3" name="KSOProductBuildVer">
    <vt:lpwstr>2052-12.1.0.18276</vt:lpwstr>
  </property>
</Properties>
</file>