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93" r:id="rId2"/>
    <p:sldId id="432" r:id="rId3"/>
    <p:sldId id="477" r:id="rId4"/>
    <p:sldId id="478" r:id="rId5"/>
    <p:sldId id="480" r:id="rId6"/>
    <p:sldId id="490" r:id="rId7"/>
    <p:sldId id="491" r:id="rId8"/>
    <p:sldId id="435" r:id="rId9"/>
    <p:sldId id="470" r:id="rId10"/>
    <p:sldId id="471" r:id="rId11"/>
    <p:sldId id="492" r:id="rId12"/>
  </p:sldIdLst>
  <p:sldSz cx="9144000" cy="6858000" type="screen4x3"/>
  <p:notesSz cx="6858000" cy="9144000"/>
  <p:custDataLst>
    <p:tags r:id="rId14"/>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6666FF"/>
    <a:srgbClr val="00FFFF"/>
    <a:srgbClr val="00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9" d="100"/>
          <a:sy n="49" d="100"/>
        </p:scale>
        <p:origin x="475" y="53"/>
      </p:cViewPr>
      <p:guideLst>
        <p:guide orient="horz" pos="2160"/>
        <p:guide pos="282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37BCD57-A5CB-4A59-8F86-95090B86C7A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2024/12/23</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rPr>
              <a:t>‹#›</a:t>
            </a:fld>
            <a:endParaRPr lang="zh-CN" altLang="en-US" sz="120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75"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3D448D3-EDB2-48FF-B59A-DC19CBDA5336}" type="datetime8">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19"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21"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8222"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C71D82B-7F31-4904-8435-6F1AFC1B9A2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43"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45"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924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2ED7FA-F5AB-4574-9DFB-8B1D5635C626}"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6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7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0271"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TextBox 36"/>
          <p:cNvSpPr txBox="1"/>
          <p:nvPr/>
        </p:nvSpPr>
        <p:spPr bwMode="gray">
          <a:xfrm>
            <a:off x="647700" y="652463"/>
            <a:ext cx="601663" cy="1322388"/>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7"/>
          <p:cNvSpPr txBox="1"/>
          <p:nvPr/>
        </p:nvSpPr>
        <p:spPr bwMode="gray">
          <a:xfrm>
            <a:off x="7069138" y="2900363"/>
            <a:ext cx="619125" cy="1323975"/>
          </a:xfrm>
          <a:prstGeom prst="rect">
            <a:avLst/>
          </a:prstGeom>
          <a:noFill/>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4DFE6E6-6E55-4E45-8F80-FC32A8AC35BA}"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91"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92"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alpha val="100000"/>
              </a:schemeClr>
            </a:solidFill>
            <a:ln w="9525">
              <a:noFill/>
            </a:ln>
          </p:spPr>
          <p:txBody>
            <a:bodyPr/>
            <a:lstStyle/>
            <a:p>
              <a:endParaRPr lang="zh-CN" altLang="en-US"/>
            </a:p>
          </p:txBody>
        </p:sp>
        <p:sp>
          <p:nvSpPr>
            <p:cNvPr id="1129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1ADD09B-F348-44F3-90ED-D1FB6F437F08}"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CE82D1A-34D4-4B19-9084-F19AEE6B19AE}"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188317C-B6FB-43D2-9F3A-36F57077708C}"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E3A3F6F-252B-4DC9-9296-E4841B4DED9D}"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90"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64" name="Freeform 9"/>
          <p:cNvSpPr/>
          <p:nvPr/>
        </p:nvSpPr>
        <p:spPr>
          <a:xfrm rot="5400000">
            <a:off x="1298575" y="1765300"/>
            <a:ext cx="5997575"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5365" name="Freeform 5"/>
          <p:cNvSpPr>
            <a:spLocks noEditPoints="1"/>
          </p:cNvSpPr>
          <p:nvPr/>
        </p:nvSpPr>
        <p:spPr>
          <a:xfrm>
            <a:off x="0" y="0"/>
            <a:ext cx="9144000" cy="6858000"/>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3867EF-A1E9-45DA-8253-4A884896FE1E}"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ShockwaveFlash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ACB5A9-E198-4CE9-BC42-96F819FD4034}"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24" name="Freeform 10"/>
            <p:cNvSpPr/>
            <p:nvPr/>
          </p:nvSpPr>
          <p:spPr>
            <a:xfrm rot="-5400000">
              <a:off x="3105315" y="1766699"/>
              <a:ext cx="5995659" cy="3325812"/>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4125"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26"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143430-7A05-4300-831E-C56C8327A686}"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2FC145B-7ECE-4A61-A49A-79DB848E9A2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2FC145B-7ECE-4A61-A49A-79DB848E9A2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2FC145B-7ECE-4A61-A49A-79DB848E9A2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C3B6CBB-76F3-4E54-B087-3B60C1D9B787}"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72" name="Freeform 11"/>
            <p:cNvSpPr/>
            <p:nvPr/>
          </p:nvSpPr>
          <p:spPr>
            <a:xfrm rot="-5400000">
              <a:off x="2548896" y="1765905"/>
              <a:ext cx="5995659" cy="3327400"/>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6173"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74"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F702820-8F91-41EC-9E72-681EA196093E}"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96" name="Freeform 11"/>
            <p:cNvSpPr/>
            <p:nvPr/>
          </p:nvSpPr>
          <p:spPr>
            <a:xfrm rot="-5400000">
              <a:off x="2852903" y="1766699"/>
              <a:ext cx="5995659" cy="3325813"/>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7197"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98"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C05504B-545B-44FE-842A-908EA5251474}"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hangingPunct="1">
              <a:buNone/>
            </a:pPr>
            <a:fld id="{9A0DB2DC-4C9A-4742-B13C-FB6460FD3503}" type="slidenum">
              <a:rPr lang="en-US" altLang="zh-CN" dirty="0">
                <a:latin typeface="Century Gothic" panose="020B0502020202020204" pitchFamily="34" charset="0"/>
              </a:rPr>
              <a:t>‹#›</a:t>
            </a:fld>
            <a:endParaRPr lang="en-US" altLang="zh-CN" dirty="0">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52" name="Freeform 24"/>
            <p:cNvSpPr/>
            <p:nvPr/>
          </p:nvSpPr>
          <p:spPr>
            <a:xfrm>
              <a:off x="485775" y="1855686"/>
              <a:ext cx="8172450" cy="4535238"/>
            </a:xfrm>
            <a:custGeom>
              <a:avLst/>
              <a:gdLst>
                <a:gd name="txL" fmla="*/ 0 w 4960"/>
                <a:gd name="txT" fmla="*/ 0 h 2752"/>
                <a:gd name="txR" fmla="*/ 4960 w 4960"/>
                <a:gd name="txB" fmla="*/ 2752 h 2752"/>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 ang="0">
                  <a:pos x="0" y="0"/>
                </a:cxn>
              </a:cxnLst>
              <a:rect l="txL" t="txT" r="txR" b="txB"/>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alpha val="100000"/>
              </a:schemeClr>
            </a:solidFill>
            <a:ln w="9525">
              <a:noFill/>
            </a:ln>
          </p:spPr>
          <p:txBody>
            <a:bodyPr/>
            <a:lstStyle/>
            <a:p>
              <a:endParaRPr lang="zh-CN" altLang="en-US"/>
            </a:p>
          </p:txBody>
        </p:sp>
        <p:sp>
          <p:nvSpPr>
            <p:cNvPr id="1053" name="Freeform 5"/>
            <p:cNvSpPr>
              <a:spLocks noEditPoints="1"/>
            </p:cNvSpPr>
            <p:nvPr/>
          </p:nvSpPr>
          <p:spPr>
            <a:xfrm>
              <a:off x="0" y="0"/>
              <a:ext cx="9144000" cy="6857623"/>
            </a:xfrm>
            <a:custGeom>
              <a:avLst/>
              <a:gdLst>
                <a:gd name="txL" fmla="*/ 0 w 5760"/>
                <a:gd name="txT" fmla="*/ 0 h 4320"/>
                <a:gd name="txR" fmla="*/ 5760 w 5760"/>
                <a:gd name="txB" fmla="*/ 4320 h 4320"/>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txL" t="txT" r="txR" b="tx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alpha val="100000"/>
              </a:srgbClr>
            </a:solidFill>
            <a:ln w="9525">
              <a:noFill/>
            </a:ln>
          </p:spPr>
          <p:txBody>
            <a:bodyPr/>
            <a:lstStyle/>
            <a:p>
              <a:endParaRPr lang="zh-CN" altLang="en-US"/>
            </a:p>
          </p:txBody>
        </p:sp>
      </p:grpSp>
      <p:sp>
        <p:nvSpPr>
          <p:cNvPr id="1027"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28" name="Text Placeholder 2"/>
          <p:cNvSpPr>
            <a:spLocks noGrp="1"/>
          </p:cNvSpPr>
          <p:nvPr>
            <p:ph type="body" idx="1"/>
          </p:nvPr>
        </p:nvSpPr>
        <p:spPr>
          <a:xfrm>
            <a:off x="863600" y="2489200"/>
            <a:ext cx="6346825" cy="35306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2FC145B-7ECE-4A61-A49A-79DB848E9A20}" type="datetime8">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12/23/2024 10:45 PM</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hangingPunct="1">
              <a:buNone/>
            </a:pPr>
            <a:fld id="{9A0DB2DC-4C9A-4742-B13C-FB6460FD3503}" type="slidenum">
              <a:rPr lang="en-US" altLang="zh-CN" dirty="0"/>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ctrTitle"/>
          </p:nvPr>
        </p:nvSpPr>
        <p:spPr>
          <a:xfrm>
            <a:off x="866775" y="2227263"/>
            <a:ext cx="5916613" cy="2549525"/>
          </a:xfrm>
          <a:ln/>
        </p:spPr>
        <p:txBody>
          <a:bodyPr vert="horz" wrap="square" lIns="91440" tIns="45720" rIns="91440" bIns="45720" anchor="b" anchorCtr="0"/>
          <a:lstStyle/>
          <a:p>
            <a:pPr algn="ctr" defTabSz="457200">
              <a:buClrTx/>
              <a:buSzTx/>
              <a:buFontTx/>
              <a:buNone/>
            </a:pPr>
            <a:r>
              <a:rPr lang="zh-CN" altLang="en-US" kern="1200" dirty="0">
                <a:latin typeface="楷体" panose="02010609060101010101" pitchFamily="49" charset="-122"/>
                <a:ea typeface="楷体" panose="02010609060101010101" pitchFamily="49" charset="-122"/>
                <a:cs typeface="+mj-cs"/>
              </a:rPr>
              <a:t>典型行政决定之</a:t>
            </a:r>
            <a:br>
              <a:rPr lang="en-US" altLang="zh-CN" kern="1200" dirty="0">
                <a:latin typeface="楷体" panose="02010609060101010101" pitchFamily="49" charset="-122"/>
                <a:ea typeface="楷体" panose="02010609060101010101" pitchFamily="49" charset="-122"/>
                <a:cs typeface="+mj-cs"/>
              </a:rPr>
            </a:br>
            <a:r>
              <a:rPr lang="zh-CN" altLang="en-US" kern="1200" dirty="0">
                <a:latin typeface="楷体" panose="02010609060101010101" pitchFamily="49" charset="-122"/>
                <a:ea typeface="楷体" panose="02010609060101010101" pitchFamily="49" charset="-122"/>
                <a:cs typeface="+mj-cs"/>
              </a:rPr>
              <a:t>负担行政决定之</a:t>
            </a:r>
            <a:br>
              <a:rPr lang="en-US" altLang="zh-CN" kern="1200" dirty="0">
                <a:latin typeface="楷体" panose="02010609060101010101" pitchFamily="49" charset="-122"/>
                <a:ea typeface="楷体" panose="02010609060101010101" pitchFamily="49" charset="-122"/>
                <a:cs typeface="+mj-cs"/>
              </a:rPr>
            </a:br>
            <a:r>
              <a:rPr lang="zh-CN" altLang="en-US" kern="1200" dirty="0">
                <a:latin typeface="楷体" panose="02010609060101010101" pitchFamily="49" charset="-122"/>
                <a:ea typeface="楷体" panose="02010609060101010101" pitchFamily="49" charset="-122"/>
                <a:cs typeface="+mj-cs"/>
              </a:rPr>
              <a:t>行政征收</a:t>
            </a:r>
            <a:br>
              <a:rPr lang="en-US" altLang="zh-CN" kern="1200" dirty="0">
                <a:latin typeface="楷体" panose="02010609060101010101" pitchFamily="49" charset="-122"/>
                <a:ea typeface="楷体" panose="02010609060101010101" pitchFamily="49" charset="-122"/>
                <a:cs typeface="+mj-cs"/>
              </a:rPr>
            </a:br>
            <a:endParaRPr lang="zh-CN" altLang="en-US" kern="1200" dirty="0">
              <a:latin typeface="楷体" panose="02010609060101010101" pitchFamily="49" charset="-122"/>
              <a:ea typeface="楷体" panose="02010609060101010101" pitchFamily="49" charset="-122"/>
              <a:cs typeface="+mj-cs"/>
            </a:endParaRPr>
          </a:p>
        </p:txBody>
      </p:sp>
      <p:sp>
        <p:nvSpPr>
          <p:cNvPr id="16388" name="日期占位符 3"/>
          <p:cNvSpPr txBox="1">
            <a:spLocks noGrp="1"/>
          </p:cNvSpPr>
          <p:nvPr>
            <p:ph type="dt" sz="half" idx="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8">
              <a:rPr lang="en-US" altLang="zh-CN" sz="900" dirty="0">
                <a:solidFill>
                  <a:srgbClr val="FFFFFF"/>
                </a:solidFill>
                <a:latin typeface="Century Gothic" panose="020B0502020202020204" pitchFamily="34" charset="0"/>
              </a:rPr>
              <a:t>12/23/2024 10:45 PM</a:t>
            </a:fld>
            <a:endParaRPr lang="en-US" altLang="zh-CN" sz="900" dirty="0">
              <a:solidFill>
                <a:srgbClr val="FFFFFF"/>
              </a:solidFill>
              <a:latin typeface="Century Gothic" panose="020B0502020202020204" pitchFamily="34" charset="0"/>
            </a:endParaRPr>
          </a:p>
        </p:txBody>
      </p:sp>
      <p:sp>
        <p:nvSpPr>
          <p:cNvPr id="1638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None/>
            </a:pPr>
            <a:fld id="{9A0DB2DC-4C9A-4742-B13C-FB6460FD3503}" type="slidenum">
              <a:rPr lang="en-US" altLang="zh-CN" sz="2800" dirty="0">
                <a:solidFill>
                  <a:schemeClr val="bg1"/>
                </a:solidFill>
                <a:latin typeface="Century Gothic" panose="020B0502020202020204" pitchFamily="34" charset="0"/>
              </a:rPr>
              <a:t>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8371" name="内容占位符 2"/>
          <p:cNvSpPr>
            <a:spLocks noGrp="1"/>
          </p:cNvSpPr>
          <p:nvPr>
            <p:ph idx="1"/>
          </p:nvPr>
        </p:nvSpPr>
        <p:spPr>
          <a:xfrm>
            <a:off x="468313" y="2133600"/>
            <a:ext cx="8207375" cy="3886200"/>
          </a:xfrm>
          <a:ln/>
        </p:spPr>
        <p:txBody>
          <a:bodyPr vert="horz" wrap="square" lIns="91440" tIns="45720" rIns="91440" bIns="45720" anchor="t" anchorCtr="0"/>
          <a:lstStyle/>
          <a:p>
            <a:r>
              <a:rPr lang="zh-CN" altLang="zh-CN"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1</a:t>
            </a:r>
            <a:r>
              <a:rPr lang="zh-CN" altLang="zh-CN" sz="1800" dirty="0">
                <a:latin typeface="楷体" panose="02010609060101010101" pitchFamily="49" charset="-122"/>
                <a:ea typeface="楷体" panose="02010609060101010101" pitchFamily="49" charset="-122"/>
              </a:rPr>
              <a:t>）暂时取得财产的使用权而不是所有权转移，国家原则上有返还的义务；</a:t>
            </a:r>
          </a:p>
          <a:p>
            <a:r>
              <a:rPr lang="zh-CN" altLang="zh-CN"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2</a:t>
            </a:r>
            <a:r>
              <a:rPr lang="zh-CN" altLang="zh-CN" sz="1800" dirty="0">
                <a:latin typeface="楷体" panose="02010609060101010101" pitchFamily="49" charset="-122"/>
                <a:ea typeface="楷体" panose="02010609060101010101" pitchFamily="49" charset="-122"/>
              </a:rPr>
              <a:t>）行政征收有一类是无偿的；而征用是必须给予合理补偿的；（特别牺牲原理）</a:t>
            </a:r>
          </a:p>
          <a:p>
            <a:r>
              <a:rPr lang="zh-CN" altLang="zh-CN" sz="1800"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3</a:t>
            </a:r>
            <a:r>
              <a:rPr lang="zh-CN" altLang="zh-CN" sz="1800" dirty="0">
                <a:latin typeface="楷体" panose="02010609060101010101" pitchFamily="49" charset="-122"/>
                <a:ea typeface="楷体" panose="02010609060101010101" pitchFamily="49" charset="-122"/>
              </a:rPr>
              <a:t>）征收通常是事先补偿（先补偿，才同意转移所有权给国家），而征用可以是事先或事后（征用可能会造成经济上的损失，事后才能判断）</a:t>
            </a:r>
          </a:p>
          <a:p>
            <a:r>
              <a:rPr lang="zh-CN" altLang="zh-CN" sz="1800" dirty="0">
                <a:latin typeface="楷体" panose="02010609060101010101" pitchFamily="49" charset="-122"/>
                <a:ea typeface="楷体" panose="02010609060101010101" pitchFamily="49" charset="-122"/>
              </a:rPr>
              <a:t>《国防动员法》第五十八条：被征用的民用资源使用完毕，县级以上地方人民政府应当及时组织返还；经过改造的，应当恢复原使用功能后返还；不能修复或者灭失的，以及因征用造成直接经济损失的，按照国家有关规定给予补偿。</a:t>
            </a:r>
          </a:p>
          <a:p>
            <a:r>
              <a:rPr lang="zh-CN" altLang="zh-CN" sz="1800" dirty="0">
                <a:latin typeface="楷体" panose="02010609060101010101" pitchFamily="49" charset="-122"/>
                <a:ea typeface="楷体" panose="02010609060101010101" pitchFamily="49" charset="-122"/>
              </a:rPr>
              <a:t>《物权法》第四十四条：因抢险、救灾等紧急需要，依照法律规定的权限和程序可以征用单位、个人的不动产或者动产。被征用的不动产或者动产使用后，应当返还被征用人。单位、个人的不动产或者动产被征用或者征用后毁损、灭失的，应当给予补偿。</a:t>
            </a:r>
          </a:p>
          <a:p>
            <a:endParaRPr lang="zh-CN" altLang="en-US" sz="1800" dirty="0">
              <a:latin typeface="楷体" panose="02010609060101010101" pitchFamily="49" charset="-122"/>
              <a:ea typeface="楷体" panose="02010609060101010101" pitchFamily="49" charset="-122"/>
            </a:endParaRPr>
          </a:p>
        </p:txBody>
      </p:sp>
      <p:sp>
        <p:nvSpPr>
          <p:cNvPr id="5837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sp>
        <p:nvSpPr>
          <p:cNvPr id="5837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r>
              <a:rPr lang="zh-CN" altLang="en-US" kern="1200" dirty="0">
                <a:latin typeface="+mj-lt"/>
                <a:ea typeface="宋体" panose="02010600030101010101" pitchFamily="2" charset="-122"/>
                <a:cs typeface="+mj-cs"/>
              </a:rPr>
              <a:t>推荐阅读</a:t>
            </a:r>
          </a:p>
        </p:txBody>
      </p:sp>
      <p:sp>
        <p:nvSpPr>
          <p:cNvPr id="62467" name="内容占位符 2"/>
          <p:cNvSpPr>
            <a:spLocks noGrp="1"/>
          </p:cNvSpPr>
          <p:nvPr>
            <p:ph idx="1"/>
          </p:nvPr>
        </p:nvSpPr>
        <p:spPr>
          <a:xfrm>
            <a:off x="863600" y="2489200"/>
            <a:ext cx="7605713" cy="3530600"/>
          </a:xfrm>
          <a:ln/>
        </p:spPr>
        <p:txBody>
          <a:bodyPr vert="horz" wrap="square" lIns="91440" tIns="45720" rIns="91440" bIns="45720" anchor="t" anchorCtr="0"/>
          <a:lstStyle/>
          <a:p>
            <a:r>
              <a:rPr lang="zh-CN" altLang="zh-CN" sz="2800" dirty="0">
                <a:latin typeface="楷体" panose="02010609060101010101" pitchFamily="49" charset="-122"/>
                <a:ea typeface="楷体" panose="02010609060101010101" pitchFamily="49" charset="-122"/>
              </a:rPr>
              <a:t>顾大松</a:t>
            </a:r>
            <a:r>
              <a:rPr lang="zh-CN" altLang="en-US"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《房屋征收法律制度研究》，东南大学出版社</a:t>
            </a:r>
            <a:r>
              <a:rPr lang="en-US" altLang="zh-CN" sz="2800" dirty="0">
                <a:latin typeface="楷体" panose="02010609060101010101" pitchFamily="49" charset="-122"/>
                <a:ea typeface="楷体" panose="02010609060101010101" pitchFamily="49" charset="-122"/>
              </a:rPr>
              <a:t>2018</a:t>
            </a:r>
            <a:r>
              <a:rPr lang="zh-CN" altLang="zh-CN" sz="2800" dirty="0">
                <a:latin typeface="楷体" panose="02010609060101010101" pitchFamily="49" charset="-122"/>
                <a:ea typeface="楷体" panose="02010609060101010101" pitchFamily="49" charset="-122"/>
              </a:rPr>
              <a:t>年</a:t>
            </a:r>
            <a:r>
              <a:rPr lang="zh-CN" altLang="en-US" sz="2800" dirty="0">
                <a:latin typeface="楷体" panose="02010609060101010101" pitchFamily="49" charset="-122"/>
                <a:ea typeface="楷体" panose="02010609060101010101" pitchFamily="49" charset="-122"/>
              </a:rPr>
              <a:t>版。</a:t>
            </a:r>
            <a:endParaRPr lang="zh-CN" altLang="zh-CN" sz="2800" dirty="0">
              <a:latin typeface="楷体" panose="02010609060101010101" pitchFamily="49" charset="-122"/>
              <a:ea typeface="楷体" panose="02010609060101010101" pitchFamily="49" charset="-122"/>
            </a:endParaRPr>
          </a:p>
          <a:p>
            <a:r>
              <a:rPr lang="zh-CN" altLang="zh-CN" sz="2800" dirty="0">
                <a:latin typeface="楷体" panose="02010609060101010101" pitchFamily="49" charset="-122"/>
                <a:ea typeface="楷体" panose="02010609060101010101" pitchFamily="49" charset="-122"/>
              </a:rPr>
              <a:t>刘连泰等</a:t>
            </a:r>
            <a:r>
              <a:rPr lang="zh-CN" altLang="en-US" sz="2800" dirty="0">
                <a:latin typeface="楷体" panose="02010609060101010101" pitchFamily="49" charset="-122"/>
                <a:ea typeface="楷体" panose="02010609060101010101" pitchFamily="49" charset="-122"/>
              </a:rPr>
              <a:t>：</a:t>
            </a:r>
            <a:r>
              <a:rPr lang="zh-CN" altLang="zh-CN" sz="2800" dirty="0">
                <a:latin typeface="楷体" panose="02010609060101010101" pitchFamily="49" charset="-122"/>
                <a:ea typeface="楷体" panose="02010609060101010101" pitchFamily="49" charset="-122"/>
              </a:rPr>
              <a:t>《美国法上的管制性征收》，清华大学出版社</a:t>
            </a:r>
            <a:r>
              <a:rPr lang="en-US" altLang="zh-CN" sz="2800" dirty="0">
                <a:latin typeface="楷体" panose="02010609060101010101" pitchFamily="49" charset="-122"/>
                <a:ea typeface="楷体" panose="02010609060101010101" pitchFamily="49" charset="-122"/>
              </a:rPr>
              <a:t> 2017</a:t>
            </a:r>
            <a:r>
              <a:rPr lang="zh-CN" altLang="zh-CN" sz="2800" dirty="0">
                <a:latin typeface="楷体" panose="02010609060101010101" pitchFamily="49" charset="-122"/>
                <a:ea typeface="楷体" panose="02010609060101010101" pitchFamily="49" charset="-122"/>
              </a:rPr>
              <a:t>年</a:t>
            </a:r>
            <a:r>
              <a:rPr lang="zh-CN" altLang="en-US" sz="2800" dirty="0">
                <a:latin typeface="楷体" panose="02010609060101010101" pitchFamily="49" charset="-122"/>
                <a:ea typeface="楷体" panose="02010609060101010101" pitchFamily="49" charset="-122"/>
              </a:rPr>
              <a:t>版。</a:t>
            </a:r>
            <a:endParaRPr lang="zh-CN" altLang="zh-CN" sz="2800" dirty="0">
              <a:latin typeface="楷体" panose="02010609060101010101" pitchFamily="49" charset="-122"/>
              <a:ea typeface="楷体" panose="02010609060101010101" pitchFamily="49" charset="-122"/>
            </a:endParaRPr>
          </a:p>
          <a:p>
            <a:endParaRPr lang="zh-CN" altLang="en-US" sz="2800" dirty="0">
              <a:latin typeface="楷体" panose="02010609060101010101" pitchFamily="49" charset="-122"/>
              <a:ea typeface="楷体" panose="02010609060101010101" pitchFamily="49" charset="-122"/>
            </a:endParaRPr>
          </a:p>
        </p:txBody>
      </p:sp>
      <p:sp>
        <p:nvSpPr>
          <p:cNvPr id="6246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6246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b="1" kern="1200" dirty="0">
              <a:solidFill>
                <a:srgbClr val="000000"/>
              </a:solidFill>
              <a:latin typeface="楷体" panose="02010609060101010101" pitchFamily="49" charset="-122"/>
              <a:ea typeface="楷体" panose="02010609060101010101" pitchFamily="49" charset="-122"/>
              <a:cs typeface="+mj-cs"/>
            </a:endParaRPr>
          </a:p>
        </p:txBody>
      </p:sp>
      <p:sp>
        <p:nvSpPr>
          <p:cNvPr id="17411" name="内容占位符 2"/>
          <p:cNvSpPr>
            <a:spLocks noGrp="1"/>
          </p:cNvSpPr>
          <p:nvPr>
            <p:ph idx="1"/>
          </p:nvPr>
        </p:nvSpPr>
        <p:spPr>
          <a:xfrm>
            <a:off x="611188" y="2349500"/>
            <a:ext cx="8208962" cy="3670300"/>
          </a:xfrm>
          <a:ln/>
        </p:spPr>
        <p:txBody>
          <a:bodyPr vert="horz" wrap="square" lIns="91440" tIns="45720" rIns="91440" bIns="45720" anchor="t" anchorCtr="0"/>
          <a:lstStyle/>
          <a:p>
            <a:pPr eaLnBrk="1" hangingPunct="1">
              <a:lnSpc>
                <a:spcPct val="90000"/>
              </a:lnSpc>
            </a:pPr>
            <a:r>
              <a:rPr lang="en-US" altLang="zh-CN" sz="2400" b="1" dirty="0">
                <a:solidFill>
                  <a:schemeClr val="tx1"/>
                </a:solidFill>
                <a:latin typeface="楷体" panose="02010609060101010101" pitchFamily="49" charset="-122"/>
                <a:ea typeface="楷体" panose="02010609060101010101" pitchFamily="49" charset="-122"/>
              </a:rPr>
              <a:t>1</a:t>
            </a:r>
            <a:r>
              <a:rPr lang="zh-CN" altLang="en-US" sz="2400" b="1" dirty="0">
                <a:solidFill>
                  <a:schemeClr val="tx1"/>
                </a:solidFill>
                <a:latin typeface="楷体" panose="02010609060101010101" pitchFamily="49" charset="-122"/>
                <a:ea typeface="楷体" panose="02010609060101010101" pitchFamily="49" charset="-122"/>
              </a:rPr>
              <a:t>、概念与特征</a:t>
            </a:r>
            <a:endParaRPr lang="en-US" altLang="zh-CN" sz="2400" b="1" dirty="0">
              <a:solidFill>
                <a:schemeClr val="tx1"/>
              </a:solidFill>
              <a:latin typeface="楷体" panose="02010609060101010101" pitchFamily="49" charset="-122"/>
              <a:ea typeface="楷体" panose="02010609060101010101" pitchFamily="49" charset="-122"/>
            </a:endParaRPr>
          </a:p>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概念：行政主体依法强制无偿取得相对人财产所有权的行为</a:t>
            </a:r>
          </a:p>
          <a:p>
            <a:pPr eaLnBrk="1" hangingPunct="1">
              <a:lnSpc>
                <a:spcPct val="90000"/>
              </a:lnSpc>
            </a:pPr>
            <a:r>
              <a:rPr lang="zh-CN" altLang="en-US" sz="2400" b="1" dirty="0">
                <a:solidFill>
                  <a:schemeClr val="tx1"/>
                </a:solidFill>
                <a:latin typeface="楷体" panose="02010609060101010101" pitchFamily="49" charset="-122"/>
                <a:ea typeface="楷体" panose="02010609060101010101" pitchFamily="49" charset="-122"/>
              </a:rPr>
              <a:t>特征：强制性；无偿性；法定性</a:t>
            </a:r>
            <a:endParaRPr lang="en-US" altLang="zh-CN" sz="2400" b="1" dirty="0">
              <a:solidFill>
                <a:schemeClr val="tx1"/>
              </a:solidFill>
              <a:latin typeface="楷体" panose="02010609060101010101" pitchFamily="49" charset="-122"/>
              <a:ea typeface="楷体" panose="02010609060101010101" pitchFamily="49" charset="-122"/>
            </a:endParaRP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17412"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2</a:t>
            </a:fld>
            <a:endParaRPr lang="en-US" altLang="zh-CN" sz="2800" dirty="0">
              <a:solidFill>
                <a:schemeClr val="bg1"/>
              </a:solidFill>
              <a:latin typeface="Century Gothic" panose="020B0502020202020204" pitchFamily="34" charset="0"/>
            </a:endParaRPr>
          </a:p>
        </p:txBody>
      </p:sp>
      <p:sp>
        <p:nvSpPr>
          <p:cNvPr id="17413"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8435" name="内容占位符 2"/>
          <p:cNvSpPr>
            <a:spLocks noGrp="1"/>
          </p:cNvSpPr>
          <p:nvPr>
            <p:ph idx="1"/>
          </p:nvPr>
        </p:nvSpPr>
        <p:spPr>
          <a:xfrm>
            <a:off x="395288" y="2636838"/>
            <a:ext cx="7848600" cy="3027362"/>
          </a:xfrm>
          <a:ln/>
        </p:spPr>
        <p:txBody>
          <a:bodyPr vert="horz" wrap="square" lIns="91440" tIns="45720" rIns="91440" bIns="45720" anchor="t" anchorCtr="0"/>
          <a:lstStyle/>
          <a:p>
            <a:pPr eaLnBrk="1" hangingPunct="1">
              <a:lnSpc>
                <a:spcPct val="90000"/>
              </a:lnSpc>
            </a:pPr>
            <a:r>
              <a:rPr lang="en-US" altLang="zh-CN" sz="2400" b="1" dirty="0">
                <a:solidFill>
                  <a:schemeClr val="tx1"/>
                </a:solidFill>
                <a:latin typeface="楷体" panose="02010609060101010101" pitchFamily="49" charset="-122"/>
                <a:ea typeface="楷体" panose="02010609060101010101" pitchFamily="49" charset="-122"/>
              </a:rPr>
              <a:t>2</a:t>
            </a:r>
            <a:r>
              <a:rPr lang="zh-CN" altLang="en-US" sz="2400" b="1" dirty="0">
                <a:solidFill>
                  <a:schemeClr val="tx1"/>
                </a:solidFill>
                <a:latin typeface="楷体" panose="02010609060101010101" pitchFamily="49" charset="-122"/>
                <a:ea typeface="楷体" panose="02010609060101010101" pitchFamily="49" charset="-122"/>
              </a:rPr>
              <a:t>、类型</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税收征收</a:t>
            </a:r>
            <a:r>
              <a:rPr lang="zh-CN" altLang="en-US" sz="2000" b="1" dirty="0">
                <a:solidFill>
                  <a:schemeClr val="tx1"/>
                </a:solidFill>
                <a:latin typeface="楷体" panose="02010609060101010101" pitchFamily="49" charset="-122"/>
                <a:ea typeface="楷体" panose="02010609060101010101" pitchFamily="49" charset="-122"/>
              </a:rPr>
              <a:t>：国家税务行政机关依照法定标准，强制无偿地向纳税义务人收取税款的行政行为</a:t>
            </a:r>
            <a:endParaRPr lang="en-US" altLang="zh-CN" sz="2000" b="1" dirty="0">
              <a:solidFill>
                <a:schemeClr val="tx1"/>
              </a:solidFill>
              <a:latin typeface="楷体" panose="02010609060101010101" pitchFamily="49" charset="-122"/>
              <a:ea typeface="楷体" panose="02010609060101010101" pitchFamily="49" charset="-122"/>
            </a:endParaRPr>
          </a:p>
          <a:p>
            <a:pPr lvl="1" eaLnBrk="1" hangingPunct="1">
              <a:lnSpc>
                <a:spcPct val="90000"/>
              </a:lnSpc>
            </a:pP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个人所得税法</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第</a:t>
            </a:r>
            <a:r>
              <a:rPr lang="en-US" altLang="zh-CN" sz="2000" b="1" dirty="0">
                <a:solidFill>
                  <a:schemeClr val="tx1"/>
                </a:solidFill>
                <a:latin typeface="楷体" panose="02010609060101010101" pitchFamily="49" charset="-122"/>
                <a:ea typeface="楷体" panose="02010609060101010101" pitchFamily="49" charset="-122"/>
              </a:rPr>
              <a:t>1</a:t>
            </a:r>
            <a:r>
              <a:rPr lang="zh-CN" altLang="en-US" sz="2000" b="1" dirty="0">
                <a:solidFill>
                  <a:schemeClr val="tx1"/>
                </a:solidFill>
                <a:latin typeface="楷体" panose="02010609060101010101" pitchFamily="49" charset="-122"/>
                <a:ea typeface="楷体" panose="02010609060101010101" pitchFamily="49" charset="-122"/>
              </a:rPr>
              <a:t>条第</a:t>
            </a:r>
            <a:r>
              <a:rPr lang="en-US" altLang="zh-CN" sz="2000" b="1" dirty="0">
                <a:solidFill>
                  <a:schemeClr val="tx1"/>
                </a:solidFill>
                <a:latin typeface="楷体" panose="02010609060101010101" pitchFamily="49" charset="-122"/>
                <a:ea typeface="楷体" panose="02010609060101010101" pitchFamily="49" charset="-122"/>
              </a:rPr>
              <a:t>1</a:t>
            </a:r>
            <a:r>
              <a:rPr lang="zh-CN" altLang="en-US" sz="2000" b="1" dirty="0">
                <a:solidFill>
                  <a:schemeClr val="tx1"/>
                </a:solidFill>
                <a:latin typeface="楷体" panose="02010609060101010101" pitchFamily="49" charset="-122"/>
                <a:ea typeface="楷体" panose="02010609060101010101" pitchFamily="49" charset="-122"/>
              </a:rPr>
              <a:t>款　在中国境内有住所，或者无住所而在境内居住满一年的个人，从中国境内和境外取得的所得，依照本法规定缴纳个人所得税</a:t>
            </a:r>
          </a:p>
          <a:p>
            <a:pPr lvl="1" eaLnBrk="1" hangingPunct="1">
              <a:lnSpc>
                <a:spcPct val="90000"/>
              </a:lnSpc>
            </a:pPr>
            <a:r>
              <a:rPr lang="zh-CN" altLang="en-US" sz="2000" b="1" dirty="0">
                <a:solidFill>
                  <a:srgbClr val="FF0000"/>
                </a:solidFill>
                <a:latin typeface="楷体" panose="02010609060101010101" pitchFamily="49" charset="-122"/>
                <a:ea typeface="楷体" panose="02010609060101010101" pitchFamily="49" charset="-122"/>
              </a:rPr>
              <a:t>行政收费</a:t>
            </a:r>
            <a:r>
              <a:rPr lang="zh-CN" altLang="en-US" sz="2000" b="1" dirty="0">
                <a:solidFill>
                  <a:schemeClr val="tx1"/>
                </a:solidFill>
                <a:latin typeface="楷体" panose="02010609060101010101" pitchFamily="49" charset="-122"/>
                <a:ea typeface="楷体" panose="02010609060101010101" pitchFamily="49" charset="-122"/>
              </a:rPr>
              <a:t>：行政主体为了满足特别的行政支出，向与特别支出存在特定关系的相对人收取费用的行为</a:t>
            </a:r>
          </a:p>
          <a:p>
            <a:pPr lvl="1" eaLnBrk="1" hangingPunct="1">
              <a:lnSpc>
                <a:spcPct val="90000"/>
              </a:lnSpc>
            </a:pP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政府信息公开条例</a:t>
            </a:r>
            <a:r>
              <a:rPr lang="en-US" altLang="zh-CN" sz="2000" b="1" dirty="0">
                <a:solidFill>
                  <a:schemeClr val="tx1"/>
                </a:solidFill>
                <a:latin typeface="楷体" panose="02010609060101010101" pitchFamily="49" charset="-122"/>
                <a:ea typeface="楷体" panose="02010609060101010101" pitchFamily="49" charset="-122"/>
              </a:rPr>
              <a:t>》</a:t>
            </a:r>
            <a:r>
              <a:rPr lang="zh-CN" altLang="en-US" sz="2000" b="1" dirty="0">
                <a:solidFill>
                  <a:schemeClr val="tx1"/>
                </a:solidFill>
                <a:latin typeface="楷体" panose="02010609060101010101" pitchFamily="49" charset="-122"/>
                <a:ea typeface="楷体" panose="02010609060101010101" pitchFamily="49" charset="-122"/>
              </a:rPr>
              <a:t>第</a:t>
            </a:r>
            <a:r>
              <a:rPr lang="en-US" altLang="zh-CN" sz="2000" b="1" dirty="0">
                <a:solidFill>
                  <a:schemeClr val="tx1"/>
                </a:solidFill>
                <a:latin typeface="楷体" panose="02010609060101010101" pitchFamily="49" charset="-122"/>
                <a:ea typeface="楷体" panose="02010609060101010101" pitchFamily="49" charset="-122"/>
              </a:rPr>
              <a:t>27</a:t>
            </a:r>
            <a:r>
              <a:rPr lang="zh-CN" altLang="en-US" sz="2000" b="1" dirty="0">
                <a:solidFill>
                  <a:schemeClr val="tx1"/>
                </a:solidFill>
                <a:latin typeface="楷体" panose="02010609060101010101" pitchFamily="49" charset="-122"/>
                <a:ea typeface="楷体" panose="02010609060101010101" pitchFamily="49" charset="-122"/>
              </a:rPr>
              <a:t>条　行政机关依申请提供政府信息，除可以收取检索、复制、邮寄等成本费用外，不得收取其他费用</a:t>
            </a:r>
            <a:r>
              <a:rPr lang="en-US" altLang="zh-CN" sz="2000" b="1" dirty="0">
                <a:solidFill>
                  <a:schemeClr val="tx1"/>
                </a:solidFill>
                <a:latin typeface="楷体" panose="02010609060101010101" pitchFamily="49" charset="-122"/>
                <a:ea typeface="楷体" panose="02010609060101010101" pitchFamily="49" charset="-122"/>
              </a:rPr>
              <a:t>……</a:t>
            </a:r>
          </a:p>
          <a:p>
            <a:endParaRPr lang="zh-CN" altLang="en-US" dirty="0">
              <a:solidFill>
                <a:schemeClr val="tx1"/>
              </a:solidFill>
              <a:latin typeface="楷体" panose="02010609060101010101" pitchFamily="49" charset="-122"/>
              <a:ea typeface="楷体" panose="02010609060101010101" pitchFamily="49" charset="-122"/>
            </a:endParaRPr>
          </a:p>
        </p:txBody>
      </p:sp>
      <p:sp>
        <p:nvSpPr>
          <p:cNvPr id="18436"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18437"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19459" name="内容占位符 2"/>
          <p:cNvSpPr>
            <a:spLocks noGrp="1"/>
          </p:cNvSpPr>
          <p:nvPr>
            <p:ph idx="1"/>
          </p:nvPr>
        </p:nvSpPr>
        <p:spPr>
          <a:xfrm>
            <a:off x="863600" y="2489200"/>
            <a:ext cx="7605713" cy="3530600"/>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税收征收</a:t>
            </a:r>
          </a:p>
          <a:p>
            <a:r>
              <a:rPr lang="zh-CN" altLang="zh-CN" sz="2400" dirty="0">
                <a:latin typeface="楷体" panose="02010609060101010101" pitchFamily="49" charset="-122"/>
                <a:ea typeface="楷体" panose="02010609060101010101" pitchFamily="49" charset="-122"/>
              </a:rPr>
              <a:t>这是国家税收机关为了实现国家和社会经济目标，而凭借其行政权力，依法强制地，无偿地取得财政收入的主要手段。根据征税对象的不同，可分为流转税、资源税、收益税、财产税和行为税；根据税收支配权的不同，可分为中央税、地方税和中央地方共享税。</a:t>
            </a:r>
          </a:p>
          <a:p>
            <a:endParaRPr lang="zh-CN" altLang="en-US" sz="2400" dirty="0">
              <a:latin typeface="楷体" panose="02010609060101010101" pitchFamily="49" charset="-122"/>
              <a:ea typeface="楷体" panose="02010609060101010101" pitchFamily="49" charset="-122"/>
            </a:endParaRPr>
          </a:p>
        </p:txBody>
      </p:sp>
      <p:sp>
        <p:nvSpPr>
          <p:cNvPr id="19460"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
        <p:nvSpPr>
          <p:cNvPr id="19461"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1507" name="内容占位符 2"/>
          <p:cNvSpPr>
            <a:spLocks noGrp="1"/>
          </p:cNvSpPr>
          <p:nvPr>
            <p:ph idx="1"/>
          </p:nvPr>
        </p:nvSpPr>
        <p:spPr>
          <a:xfrm>
            <a:off x="192088" y="2276475"/>
            <a:ext cx="8929687" cy="3887788"/>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a:t>
            </a:r>
            <a:r>
              <a:rPr lang="zh-CN" altLang="zh-CN" sz="2400" b="1" dirty="0">
                <a:latin typeface="楷体" panose="02010609060101010101" pitchFamily="49" charset="-122"/>
                <a:ea typeface="楷体" panose="02010609060101010101" pitchFamily="49" charset="-122"/>
              </a:rPr>
              <a:t>行政收费</a:t>
            </a:r>
          </a:p>
          <a:p>
            <a:r>
              <a:rPr lang="zh-CN" altLang="en-US" sz="2400" dirty="0">
                <a:latin typeface="楷体" panose="02010609060101010101" pitchFamily="49" charset="-122"/>
                <a:ea typeface="楷体" panose="02010609060101010101" pitchFamily="49" charset="-122"/>
              </a:rPr>
              <a:t>行政收费是行政机关在依法行使职权或事业单位在依法提供公共服务中</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向公民、法人和其他组织收取一定费用的行政决定</a:t>
            </a:r>
            <a:r>
              <a:rPr lang="zh-CN" altLang="zh-CN" sz="2400" dirty="0">
                <a:latin typeface="楷体" panose="02010609060101010101" pitchFamily="49" charset="-122"/>
                <a:ea typeface="楷体" panose="02010609060101010101" pitchFamily="49" charset="-122"/>
              </a:rPr>
              <a:t>。</a:t>
            </a:r>
          </a:p>
          <a:p>
            <a:r>
              <a:rPr lang="zh-CN" altLang="zh-CN" sz="2400" dirty="0">
                <a:latin typeface="楷体" panose="02010609060101010101" pitchFamily="49" charset="-122"/>
                <a:ea typeface="楷体" panose="02010609060101010101" pitchFamily="49" charset="-122"/>
              </a:rPr>
              <a:t>在我国，行政收费，按收费行为内容可以分为证照费、单簿费、手续费、管理费、惩罚收费等类别。按照收费目的性质不同，可以分为管理型收费和财政型收费。其中，管理型收费具体又包括证照性收费、规范性收费、惯例性收费、调节性收费、界定性收费、惩罚性收费。财政型收费，又分为补偿性收费和集资性收费</a:t>
            </a:r>
            <a:r>
              <a:rPr lang="zh-CN" altLang="en-US"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江利红：</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论行政收费范围的界定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法学</a:t>
            </a:r>
            <a:r>
              <a:rPr lang="en-US" altLang="zh-CN" sz="2400" dirty="0">
                <a:latin typeface="楷体" panose="02010609060101010101" pitchFamily="49" charset="-122"/>
                <a:ea typeface="楷体" panose="02010609060101010101" pitchFamily="49" charset="-122"/>
              </a:rPr>
              <a:t>》2012</a:t>
            </a:r>
            <a:r>
              <a:rPr lang="zh-CN" altLang="en-US" sz="2400" dirty="0">
                <a:latin typeface="楷体" panose="02010609060101010101" pitchFamily="49" charset="-122"/>
                <a:ea typeface="楷体" panose="02010609060101010101" pitchFamily="49" charset="-122"/>
              </a:rPr>
              <a:t>年第</a:t>
            </a:r>
            <a:r>
              <a:rPr lang="en-US" altLang="zh-CN" sz="2400" dirty="0">
                <a:latin typeface="楷体" panose="02010609060101010101" pitchFamily="49" charset="-122"/>
                <a:ea typeface="楷体" panose="02010609060101010101" pitchFamily="49" charset="-122"/>
              </a:rPr>
              <a:t>7</a:t>
            </a:r>
            <a:r>
              <a:rPr lang="zh-CN" altLang="en-US" sz="2400" dirty="0">
                <a:latin typeface="楷体" panose="02010609060101010101" pitchFamily="49" charset="-122"/>
                <a:ea typeface="楷体" panose="02010609060101010101" pitchFamily="49" charset="-122"/>
              </a:rPr>
              <a:t>期。</a:t>
            </a:r>
          </a:p>
        </p:txBody>
      </p:sp>
      <p:sp>
        <p:nvSpPr>
          <p:cNvPr id="21508"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
        <p:nvSpPr>
          <p:cNvPr id="21509"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1747" name="内容占位符 2"/>
          <p:cNvSpPr>
            <a:spLocks noGrp="1"/>
          </p:cNvSpPr>
          <p:nvPr>
            <p:ph idx="1"/>
          </p:nvPr>
        </p:nvSpPr>
        <p:spPr>
          <a:xfrm>
            <a:off x="-396875" y="2133600"/>
            <a:ext cx="9145588" cy="3886200"/>
          </a:xfrm>
          <a:ln/>
        </p:spPr>
        <p:txBody>
          <a:bodyPr vert="horz" wrap="square" lIns="91440" tIns="45720" rIns="91440" bIns="45720" anchor="t" anchorCtr="0"/>
          <a:lstStyle/>
          <a:p>
            <a:r>
              <a:rPr lang="en-US" altLang="zh-CN" sz="2000" b="1" dirty="0">
                <a:latin typeface="楷体" panose="02010609060101010101" pitchFamily="49" charset="-122"/>
                <a:ea typeface="楷体" panose="02010609060101010101" pitchFamily="49" charset="-122"/>
              </a:rPr>
              <a:t>5</a:t>
            </a:r>
            <a:r>
              <a:rPr lang="zh-CN" altLang="en-US" sz="2000" b="1" dirty="0">
                <a:latin typeface="楷体" panose="02010609060101010101" pitchFamily="49" charset="-122"/>
                <a:ea typeface="楷体" panose="02010609060101010101" pitchFamily="49" charset="-122"/>
              </a:rPr>
              <a:t>、行政征收与公益征收</a:t>
            </a:r>
            <a:endParaRPr lang="en-US" altLang="zh-CN" sz="2000" b="1" dirty="0">
              <a:latin typeface="楷体" panose="02010609060101010101" pitchFamily="49" charset="-122"/>
              <a:ea typeface="楷体" panose="02010609060101010101" pitchFamily="49" charset="-122"/>
            </a:endParaRPr>
          </a:p>
          <a:p>
            <a:pPr lvl="1" eaLnBrk="1" hangingPunct="1"/>
            <a:r>
              <a:rPr lang="zh-CN" altLang="en-US" sz="2000" b="1" dirty="0">
                <a:latin typeface="楷体" panose="02010609060101010101" pitchFamily="49" charset="-122"/>
                <a:ea typeface="楷体" panose="02010609060101010101" pitchFamily="49" charset="-122"/>
              </a:rPr>
              <a:t>公益征收指行政主体为实现公共利益，在给予补偿的前提下，依照法定程序强制取得相对人财产权的行为</a:t>
            </a: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物权法</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42</a:t>
            </a:r>
            <a:r>
              <a:rPr lang="zh-CN" altLang="en-US" sz="2000" b="1" dirty="0">
                <a:latin typeface="楷体" panose="02010609060101010101" pitchFamily="49" charset="-122"/>
                <a:ea typeface="楷体" panose="02010609060101010101" pitchFamily="49" charset="-122"/>
              </a:rPr>
              <a:t>条　为了公共利益的需要，依照法律规定的权限和程序</a:t>
            </a:r>
            <a:r>
              <a:rPr lang="zh-CN" altLang="en-US" sz="2000" b="1" dirty="0">
                <a:solidFill>
                  <a:srgbClr val="FF0000"/>
                </a:solidFill>
                <a:latin typeface="楷体" panose="02010609060101010101" pitchFamily="49" charset="-122"/>
                <a:ea typeface="楷体" panose="02010609060101010101" pitchFamily="49" charset="-122"/>
              </a:rPr>
              <a:t>可以征收集体所有的土地和单位、个人的房屋及其他不动产</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征收单位、个人的房屋及其他不动产，应当依法给予拆迁补偿，维护被征收人的合法权益</a:t>
            </a:r>
            <a:r>
              <a:rPr lang="en-US" altLang="zh-CN" sz="2000" b="1" dirty="0">
                <a:latin typeface="楷体" panose="02010609060101010101" pitchFamily="49" charset="-122"/>
                <a:ea typeface="楷体" panose="02010609060101010101" pitchFamily="49" charset="-122"/>
              </a:rPr>
              <a:t>……</a:t>
            </a:r>
          </a:p>
          <a:p>
            <a:pPr lvl="2" eaLnBrk="1" hangingPunct="1"/>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国有土地上房屋征收与补偿条例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2</a:t>
            </a:r>
            <a:r>
              <a:rPr lang="zh-CN" altLang="en-US" sz="2000" b="1" dirty="0">
                <a:latin typeface="楷体" panose="02010609060101010101" pitchFamily="49" charset="-122"/>
                <a:ea typeface="楷体" panose="02010609060101010101" pitchFamily="49" charset="-122"/>
              </a:rPr>
              <a:t>条　为了公共利益的需要，征收国有土地上单位、个人的房屋，应当对被征收房屋所有权人给予公平补偿</a:t>
            </a:r>
          </a:p>
          <a:p>
            <a:endParaRPr lang="zh-CN" altLang="en-US" sz="2000" dirty="0">
              <a:latin typeface="楷体" panose="02010609060101010101" pitchFamily="49" charset="-122"/>
              <a:ea typeface="楷体" panose="02010609060101010101" pitchFamily="49" charset="-122"/>
            </a:endParaRPr>
          </a:p>
        </p:txBody>
      </p:sp>
      <p:sp>
        <p:nvSpPr>
          <p:cNvPr id="31748"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31749"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1" name="内容占位符 2"/>
          <p:cNvSpPr>
            <a:spLocks noGrp="1"/>
          </p:cNvSpPr>
          <p:nvPr>
            <p:ph idx="1"/>
          </p:nvPr>
        </p:nvSpPr>
        <p:spPr>
          <a:ln/>
        </p:spPr>
        <p:txBody>
          <a:bodyPr vert="horz" wrap="square" lIns="91440" tIns="45720" rIns="91440" bIns="45720" anchor="t" anchorCtr="0"/>
          <a:lstStyle/>
          <a:p>
            <a:pPr lvl="1" eaLnBrk="1" hangingPunct="1"/>
            <a:r>
              <a:rPr lang="zh-CN" altLang="en-US" sz="2000" b="1" dirty="0">
                <a:latin typeface="楷体" panose="02010609060101010101" pitchFamily="49" charset="-122"/>
                <a:ea typeface="楷体" panose="02010609060101010101" pitchFamily="49" charset="-122"/>
              </a:rPr>
              <a:t>区别：</a:t>
            </a:r>
          </a:p>
          <a:p>
            <a:pPr lvl="2" eaLnBrk="1" hangingPunct="1"/>
            <a:r>
              <a:rPr lang="zh-CN" altLang="en-US" sz="2000" b="1" dirty="0">
                <a:latin typeface="楷体" panose="02010609060101010101" pitchFamily="49" charset="-122"/>
                <a:ea typeface="楷体" panose="02010609060101010101" pitchFamily="49" charset="-122"/>
              </a:rPr>
              <a:t>是否以法定缴纳义务为前提</a:t>
            </a:r>
          </a:p>
          <a:p>
            <a:pPr lvl="2" eaLnBrk="1" hangingPunct="1"/>
            <a:r>
              <a:rPr lang="zh-CN" altLang="en-US" sz="2000" b="1" dirty="0">
                <a:latin typeface="楷体" panose="02010609060101010101" pitchFamily="49" charset="-122"/>
                <a:ea typeface="楷体" panose="02010609060101010101" pitchFamily="49" charset="-122"/>
              </a:rPr>
              <a:t>标的不同</a:t>
            </a:r>
          </a:p>
          <a:p>
            <a:pPr lvl="2" eaLnBrk="1" hangingPunct="1"/>
            <a:r>
              <a:rPr lang="zh-CN" altLang="en-US" sz="2000" b="1" dirty="0">
                <a:latin typeface="楷体" panose="02010609060101010101" pitchFamily="49" charset="-122"/>
                <a:ea typeface="楷体" panose="02010609060101010101" pitchFamily="49" charset="-122"/>
              </a:rPr>
              <a:t>是否有偿</a:t>
            </a:r>
          </a:p>
          <a:p>
            <a:pPr lvl="2" eaLnBrk="1" hangingPunct="1"/>
            <a:r>
              <a:rPr lang="zh-CN" altLang="en-US" sz="2000" b="1" dirty="0">
                <a:latin typeface="楷体" panose="02010609060101010101" pitchFamily="49" charset="-122"/>
                <a:ea typeface="楷体" panose="02010609060101010101" pitchFamily="49" charset="-122"/>
              </a:rPr>
              <a:t>是否固定、连续</a:t>
            </a:r>
          </a:p>
          <a:p>
            <a:pPr lvl="2" eaLnBrk="1" hangingPunct="1"/>
            <a:r>
              <a:rPr lang="zh-CN" altLang="en-US" sz="2000" b="1" dirty="0">
                <a:latin typeface="楷体" panose="02010609060101010101" pitchFamily="49" charset="-122"/>
                <a:ea typeface="楷体" panose="02010609060101010101" pitchFamily="49" charset="-122"/>
              </a:rPr>
              <a:t>是否可以减免</a:t>
            </a:r>
          </a:p>
          <a:p>
            <a:endParaRPr lang="zh-CN" altLang="en-US" dirty="0">
              <a:ea typeface="宋体" panose="02010600030101010101" pitchFamily="2" charset="-122"/>
            </a:endParaRPr>
          </a:p>
        </p:txBody>
      </p:sp>
      <p:sp>
        <p:nvSpPr>
          <p:cNvPr id="32772" name="日期占位符 3"/>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32773" name="灯片编号占位符 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250825" y="2489200"/>
            <a:ext cx="4321175" cy="3530600"/>
          </a:xfrm>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6</a:t>
            </a:r>
            <a:r>
              <a:rPr lang="zh-CN" altLang="en-US" sz="2400" b="1" dirty="0">
                <a:latin typeface="楷体" panose="02010609060101010101" pitchFamily="49" charset="-122"/>
                <a:ea typeface="楷体" panose="02010609060101010101" pitchFamily="49" charset="-122"/>
              </a:rPr>
              <a:t>、国有土地上房屋征收</a:t>
            </a:r>
            <a:endParaRPr lang="en-US" altLang="zh-CN" sz="2400" b="1" dirty="0">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rPr>
              <a:t>2011《</a:t>
            </a:r>
            <a:r>
              <a:rPr lang="zh-CN" altLang="en-US" sz="2400" dirty="0">
                <a:latin typeface="楷体" panose="02010609060101010101" pitchFamily="49" charset="-122"/>
                <a:ea typeface="楷体" panose="02010609060101010101" pitchFamily="49" charset="-122"/>
              </a:rPr>
              <a:t>国有土地上房屋征收与补偿条例</a:t>
            </a:r>
            <a:r>
              <a:rPr lang="en-US" altLang="zh-CN" sz="2400" dirty="0">
                <a:latin typeface="楷体" panose="02010609060101010101" pitchFamily="49" charset="-122"/>
                <a:ea typeface="楷体" panose="02010609060101010101" pitchFamily="49" charset="-122"/>
              </a:rPr>
              <a:t>》</a:t>
            </a:r>
          </a:p>
          <a:p>
            <a:endParaRPr lang="zh-CN" altLang="en-US" sz="2400" dirty="0">
              <a:latin typeface="楷体" panose="02010609060101010101" pitchFamily="49" charset="-122"/>
              <a:ea typeface="楷体" panose="02010609060101010101" pitchFamily="49" charset="-122"/>
            </a:endParaRPr>
          </a:p>
        </p:txBody>
      </p:sp>
      <p:sp>
        <p:nvSpPr>
          <p:cNvPr id="33795"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pic>
        <p:nvPicPr>
          <p:cNvPr id="33796" name="图片 4"/>
          <p:cNvPicPr>
            <a:picLocks noChangeAspect="1"/>
          </p:cNvPicPr>
          <p:nvPr/>
        </p:nvPicPr>
        <p:blipFill>
          <a:blip r:embed="rId2"/>
          <a:stretch>
            <a:fillRect/>
          </a:stretch>
        </p:blipFill>
        <p:spPr>
          <a:xfrm>
            <a:off x="5064125" y="2489200"/>
            <a:ext cx="3405188" cy="3841750"/>
          </a:xfrm>
          <a:prstGeom prst="rect">
            <a:avLst/>
          </a:prstGeom>
          <a:noFill/>
          <a:ln w="9525">
            <a:noFill/>
          </a:ln>
        </p:spPr>
      </p:pic>
      <p:sp>
        <p:nvSpPr>
          <p:cNvPr id="33797" name="日期占位符 5"/>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33798"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7</a:t>
            </a:r>
            <a:r>
              <a:rPr lang="zh-CN" altLang="en-US" sz="2400" b="1" dirty="0">
                <a:latin typeface="楷体" panose="02010609060101010101" pitchFamily="49" charset="-122"/>
                <a:ea typeface="楷体" panose="02010609060101010101" pitchFamily="49" charset="-122"/>
              </a:rPr>
              <a:t>、与行政征用的区别</a:t>
            </a:r>
            <a:endParaRPr lang="en-US" altLang="zh-CN" sz="2400" b="1" dirty="0">
              <a:latin typeface="楷体" panose="02010609060101010101" pitchFamily="49" charset="-122"/>
              <a:ea typeface="楷体" panose="02010609060101010101" pitchFamily="49" charset="-122"/>
            </a:endParaRPr>
          </a:p>
          <a:p>
            <a:r>
              <a:rPr lang="zh-CN" altLang="zh-CN" sz="2400" dirty="0">
                <a:latin typeface="楷体" panose="02010609060101010101" pitchFamily="49" charset="-122"/>
                <a:ea typeface="楷体" panose="02010609060101010101" pitchFamily="49" charset="-122"/>
              </a:rPr>
              <a:t>行政征用，是指行政主体为了实现公共利益的需要，依法强制取得组织或个人的财产使用权，并依法给予补偿（征用原来混同于征收，两者都有强制性）。</a:t>
            </a:r>
          </a:p>
          <a:p>
            <a:endParaRPr lang="zh-CN" altLang="en-US" sz="2400" dirty="0">
              <a:latin typeface="楷体" panose="02010609060101010101" pitchFamily="49" charset="-122"/>
              <a:ea typeface="楷体" panose="02010609060101010101" pitchFamily="49" charset="-122"/>
            </a:endParaRPr>
          </a:p>
        </p:txBody>
      </p:sp>
      <p:sp>
        <p:nvSpPr>
          <p:cNvPr id="57347" name="灯片编号占位符 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
        <p:nvSpPr>
          <p:cNvPr id="57348" name="日期占位符 4"/>
          <p:cNvSpPr txBox="1">
            <a:spLocks noGrp="1"/>
          </p:cNvSpPr>
          <p:nvPr>
            <p:ph type="dt" sz="half" idx="2"/>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BB962C8B-B14F-4D97-AF65-F5344CB8AC3E}" type="datetime8">
              <a:rPr lang="en-US" altLang="zh-CN" sz="900" b="1" dirty="0">
                <a:solidFill>
                  <a:schemeClr val="accent1"/>
                </a:solidFill>
                <a:latin typeface="Century Gothic" panose="020B0502020202020204" pitchFamily="34" charset="0"/>
              </a:rPr>
              <a:t>12/23/2024 10:45 PM</a:t>
            </a:fld>
            <a:endParaRPr lang="en-US" altLang="zh-CN" sz="900" b="1" dirty="0">
              <a:solidFill>
                <a:schemeClr val="accent1"/>
              </a:solidFill>
              <a:latin typeface="Century Gothic" panose="020B0502020202020204" pitchFamily="34" charset="0"/>
            </a:endParaRPr>
          </a:p>
        </p:txBody>
      </p:sp>
      <p:sp>
        <p:nvSpPr>
          <p:cNvPr id="5734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5440d1bbd5dc6</Template>
  <TotalTime>0</TotalTime>
  <Words>865</Words>
  <Application>Microsoft Office PowerPoint</Application>
  <PresentationFormat>全屏显示(4:3)</PresentationFormat>
  <Paragraphs>59</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楷体</vt:lpstr>
      <vt:lpstr>Arial</vt:lpstr>
      <vt:lpstr>Calibri</vt:lpstr>
      <vt:lpstr>Century Gothic</vt:lpstr>
      <vt:lpstr>Wingdings 3</vt:lpstr>
      <vt:lpstr>离子会议室</vt:lpstr>
      <vt:lpstr>典型行政决定之 负担行政决定之 行政征收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推荐阅读</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511</cp:revision>
  <dcterms:created xsi:type="dcterms:W3CDTF">2014-04-19T21:45:27Z</dcterms:created>
  <dcterms:modified xsi:type="dcterms:W3CDTF">2024-12-23T14:46:00Z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EFD964C72C97450DB419A9F79AA21528_13</vt:lpwstr>
  </property>
  <property fmtid="{D5CDD505-2E9C-101B-9397-08002B2CF9AE}" pid="3" name="KSOProductBuildVer">
    <vt:lpwstr>2052-12.1.0.18276</vt:lpwstr>
  </property>
</Properties>
</file>