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60" r:id="rId4"/>
    <p:sldId id="281" r:id="rId5"/>
    <p:sldId id="261" r:id="rId6"/>
    <p:sldId id="262" r:id="rId7"/>
    <p:sldId id="263" r:id="rId8"/>
    <p:sldId id="264" r:id="rId9"/>
    <p:sldId id="265" r:id="rId10"/>
    <p:sldId id="266" r:id="rId11"/>
    <p:sldId id="280" r:id="rId12"/>
  </p:sldIdLst>
  <p:sldSz cx="9144000" cy="6858000" type="screen4x3"/>
  <p:notesSz cx="6858000" cy="9144000"/>
  <p:custDataLst>
    <p:tags r:id="rId14"/>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48" y="374"/>
      </p:cViewPr>
      <p:guideLst>
        <p:guide orient="horz" pos="2160"/>
        <p:guide pos="28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9E4E82E-381D-4E8E-938F-EA1AF3228BCE}"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2024/12/25</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a:solidFill>
              <a:srgbClr val="000000">
                <a:alpha val="100000"/>
              </a:srgbClr>
            </a:solidFill>
            <a:miter lim="800000"/>
          </a:ln>
        </p:spPr>
      </p:sp>
      <p:sp>
        <p:nvSpPr>
          <p:cNvPr id="634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634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rPr>
              <a:t>1</a:t>
            </a:fld>
            <a:endParaRPr lang="zh-CN"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896D29C-0085-4446-9A71-D6A2B67493B7}" type="datetime1">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12/25/2024</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4186073-9E00-483A-94DE-C0F14EE83D3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a:t>单击此处编辑母版标题样式</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4AABFA1-290A-4BF4-A9C4-681C53FB841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70" name="Freeform 10"/>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a:t>单击此处编辑母版标题样式</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BC0FA52-F768-48EA-8197-928A721AFD8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92" name="Freeform 7"/>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9240B11-3750-4CC3-A4E3-BABFFD2217F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22AC61A-64D8-43EC-8C02-5DAD8C14E60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09A9D0A-2E97-4F8E-864D-5D2AD6077014}"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2544B8-5404-4DED-89AD-A1A16604949A}"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F8948C4-76F3-4837-BD7E-7A7BDF7DB26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408063B-B0C0-4748-8A6E-0126DED43301}"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4125" name="Freeform 5"/>
            <p:cNvSpPr/>
            <p:nvPr/>
          </p:nvSpPr>
          <p:spPr>
            <a:xfrm rot="-5912394">
              <a:off x="3319527"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D2CB2E4-728E-4153-8E83-F6238D7569C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36A5C3D-2C00-417F-9098-8651A737E97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36A5C3D-2C00-417F-9098-8651A737E97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36A5C3D-2C00-417F-9098-8651A737E97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869A3C6-F82F-4E82-9B90-15239D11F63E}"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6173" name="Freeform 5"/>
            <p:cNvSpPr/>
            <p:nvPr/>
          </p:nvSpPr>
          <p:spPr>
            <a:xfrm rot="-5912394">
              <a:off x="27702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0393207-3D69-4AE3-AAE6-D44532ADDB44}"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7197" name="Freeform 5"/>
            <p:cNvSpPr/>
            <p:nvPr/>
          </p:nvSpPr>
          <p:spPr>
            <a:xfrm rot="-5912394">
              <a:off x="30750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8D85446-5211-4E1E-BE02-95A0470B9CF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idx="1"/>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36A5C3D-2C00-417F-9098-8651A737E97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 y="2420938"/>
            <a:ext cx="8424863" cy="1470025"/>
          </a:xfrm>
        </p:spPr>
        <p:txBody>
          <a:bodyPr vert="horz" wrap="square" lIns="91440" tIns="45720" rIns="91440" bIns="45720" numCol="1" rtlCol="0" anchor="b" anchorCtr="0" compatLnSpc="1">
            <a:noAutofit/>
          </a:bodyPr>
          <a:lstStyle/>
          <a:p>
            <a:pPr marL="0" marR="0" lvl="0" indent="0" algn="ctr" defTabSz="457200" rtl="0" eaLnBrk="1" fontAlgn="auto" latinLnBrk="0" hangingPunct="1">
              <a:lnSpc>
                <a:spcPct val="100000"/>
              </a:lnSpc>
              <a:spcBef>
                <a:spcPct val="0"/>
              </a:spcBef>
              <a:spcAft>
                <a:spcPts val="0"/>
              </a:spcAft>
              <a:buClrTx/>
              <a:buSzTx/>
              <a:buFontTx/>
              <a:buNone/>
              <a:defRPr/>
            </a:pPr>
            <a:br>
              <a:rPr kumimoji="0" lang="en-US" altLang="zh-CN"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第十一讲 行政诉讼导论</a:t>
            </a:r>
            <a:endParaRPr kumimoji="0" lang="en-US"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908175" y="4365625"/>
            <a:ext cx="6400800" cy="1752600"/>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endParaRPr kumimoji="0" lang="en-US" sz="2800" b="0"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
        <p:nvSpPr>
          <p:cNvPr id="163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250825" y="2133600"/>
            <a:ext cx="8497888" cy="3886200"/>
          </a:xfrm>
        </p:spPr>
        <p:txBody>
          <a:bodyPr vert="horz" wrap="square" lIns="91440" tIns="45720" rIns="91440" bIns="45720" anchor="t" anchorCtr="0"/>
          <a:lstStyle/>
          <a:p>
            <a:r>
              <a:rPr lang="en-US" altLang="zh-CN" sz="2200" b="1" dirty="0">
                <a:latin typeface="华文楷体" panose="02010600040101010101" pitchFamily="2" charset="-122"/>
                <a:ea typeface="华文楷体" panose="02010600040101010101" pitchFamily="2" charset="-122"/>
              </a:rPr>
              <a:t>8</a:t>
            </a:r>
            <a:r>
              <a:rPr lang="zh-CN" altLang="en-US" sz="2200" b="1" dirty="0">
                <a:latin typeface="华文楷体" panose="02010600040101010101" pitchFamily="2" charset="-122"/>
                <a:ea typeface="华文楷体" panose="02010600040101010101" pitchFamily="2" charset="-122"/>
              </a:rPr>
              <a:t>、检察监督原则</a:t>
            </a:r>
          </a:p>
          <a:p>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11</a:t>
            </a:r>
            <a:r>
              <a:rPr lang="zh-CN" altLang="en-US" sz="2200" dirty="0">
                <a:latin typeface="华文楷体" panose="02010600040101010101" pitchFamily="2" charset="-122"/>
                <a:ea typeface="华文楷体" panose="02010600040101010101" pitchFamily="2" charset="-122"/>
              </a:rPr>
              <a:t>条：人民检察院有权对行政诉讼实行法律监督。</a:t>
            </a:r>
            <a:endParaRPr lang="en-US" altLang="zh-CN"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93</a:t>
            </a:r>
            <a:r>
              <a:rPr lang="zh-CN" altLang="en-US" sz="2200" dirty="0">
                <a:latin typeface="华文楷体" panose="02010600040101010101" pitchFamily="2" charset="-122"/>
                <a:ea typeface="华文楷体" panose="02010600040101010101" pitchFamily="2" charset="-122"/>
              </a:rPr>
              <a:t>条：最高人民检察院对各级人民法院已经发生法律效力的判决、裁定，上级人民检察院对人民法院已经发生法律效力的判决、裁定，发现有本法第九十一条规定情形之一</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再审情形</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，或者发现调解书损害国家利益、社会公共利益的，应当提出抗诉。</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地方各级人民检察院对同级人民法院已经发生法律效力的判决、裁定，发现有本法第九十一条规定情形之一，或者发现调解书损害国家利益、社会公共利益的，可以向同级人民法院提出检察建议，并报上级人民检察院备案；也可以提请上级人民检察院向同级人民法院提出抗诉。</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各级人民检察院对审判监督程序以外的其他审判程序中审判人员的违法行为，有权向同级人民法院提出检察建议。</a:t>
            </a:r>
          </a:p>
          <a:p>
            <a:endParaRPr lang="zh-CN" altLang="en-US" sz="2200" dirty="0">
              <a:latin typeface="华文楷体" panose="02010600040101010101" pitchFamily="2" charset="-122"/>
              <a:ea typeface="华文楷体" panose="02010600040101010101" pitchFamily="2" charset="-122"/>
            </a:endParaRPr>
          </a:p>
        </p:txBody>
      </p:sp>
      <p:sp>
        <p:nvSpPr>
          <p:cNvPr id="307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kern="1200" dirty="0">
                <a:latin typeface="华文楷体" panose="02010600040101010101" pitchFamily="2" charset="-122"/>
                <a:ea typeface="华文楷体" panose="02010600040101010101" pitchFamily="2" charset="-122"/>
                <a:cs typeface="+mj-cs"/>
              </a:rPr>
              <a:t>三、行政诉讼法的基本体系</a:t>
            </a:r>
          </a:p>
        </p:txBody>
      </p:sp>
      <p:sp>
        <p:nvSpPr>
          <p:cNvPr id="47107" name="内容占位符 2"/>
          <p:cNvSpPr>
            <a:spLocks noGrp="1"/>
          </p:cNvSpPr>
          <p:nvPr>
            <p:ph idx="1"/>
          </p:nvPr>
        </p:nvSpPr>
        <p:spPr>
          <a:xfrm>
            <a:off x="862013" y="2060575"/>
            <a:ext cx="6346825" cy="3530600"/>
          </a:xfrm>
        </p:spPr>
        <p:txBody>
          <a:bodyPr vert="horz" wrap="square" lIns="91440" tIns="45720" rIns="91440" bIns="45720" anchor="t" anchorCtr="0"/>
          <a:lstStyle/>
          <a:p>
            <a:r>
              <a:rPr lang="zh-CN" altLang="zh-CN" sz="2200" dirty="0">
                <a:latin typeface="华文楷体" panose="02010600040101010101" pitchFamily="2" charset="-122"/>
                <a:ea typeface="华文楷体" panose="02010600040101010101" pitchFamily="2" charset="-122"/>
              </a:rPr>
              <a:t>行政诉讼法概说</a:t>
            </a:r>
          </a:p>
          <a:p>
            <a:r>
              <a:rPr lang="zh-CN" altLang="zh-CN" sz="2200" dirty="0">
                <a:latin typeface="华文楷体" panose="02010600040101010101" pitchFamily="2" charset="-122"/>
                <a:ea typeface="华文楷体" panose="02010600040101010101" pitchFamily="2" charset="-122"/>
              </a:rPr>
              <a:t>行政诉讼法基本原则</a:t>
            </a:r>
          </a:p>
          <a:p>
            <a:r>
              <a:rPr lang="zh-CN" altLang="zh-CN" sz="2200" dirty="0">
                <a:latin typeface="华文楷体" panose="02010600040101010101" pitchFamily="2" charset="-122"/>
                <a:ea typeface="华文楷体" panose="02010600040101010101" pitchFamily="2" charset="-122"/>
              </a:rPr>
              <a:t>行政诉讼受案范围</a:t>
            </a:r>
          </a:p>
          <a:p>
            <a:r>
              <a:rPr lang="zh-CN" altLang="zh-CN" sz="2200" dirty="0">
                <a:latin typeface="华文楷体" panose="02010600040101010101" pitchFamily="2" charset="-122"/>
                <a:ea typeface="华文楷体" panose="02010600040101010101" pitchFamily="2" charset="-122"/>
              </a:rPr>
              <a:t>行政诉讼的管辖</a:t>
            </a:r>
          </a:p>
          <a:p>
            <a:r>
              <a:rPr lang="zh-CN" altLang="zh-CN" sz="2200" dirty="0">
                <a:latin typeface="华文楷体" panose="02010600040101010101" pitchFamily="2" charset="-122"/>
                <a:ea typeface="华文楷体" panose="02010600040101010101" pitchFamily="2" charset="-122"/>
              </a:rPr>
              <a:t>行政诉讼参加人</a:t>
            </a:r>
          </a:p>
          <a:p>
            <a:r>
              <a:rPr lang="zh-CN" altLang="zh-CN" sz="2200" dirty="0">
                <a:latin typeface="华文楷体" panose="02010600040101010101" pitchFamily="2" charset="-122"/>
                <a:ea typeface="华文楷体" panose="02010600040101010101" pitchFamily="2" charset="-122"/>
              </a:rPr>
              <a:t>行政诉讼证据</a:t>
            </a:r>
          </a:p>
          <a:p>
            <a:r>
              <a:rPr lang="zh-CN" altLang="zh-CN" sz="2200" dirty="0">
                <a:latin typeface="华文楷体" panose="02010600040101010101" pitchFamily="2" charset="-122"/>
                <a:ea typeface="华文楷体" panose="02010600040101010101" pitchFamily="2" charset="-122"/>
              </a:rPr>
              <a:t>行政诉讼程序</a:t>
            </a:r>
          </a:p>
          <a:p>
            <a:r>
              <a:rPr lang="zh-CN" altLang="zh-CN" sz="2200" dirty="0">
                <a:latin typeface="华文楷体" panose="02010600040101010101" pitchFamily="2" charset="-122"/>
                <a:ea typeface="华文楷体" panose="02010600040101010101" pitchFamily="2" charset="-122"/>
              </a:rPr>
              <a:t>行政诉讼的法律适用</a:t>
            </a:r>
          </a:p>
          <a:p>
            <a:r>
              <a:rPr lang="zh-CN" altLang="zh-CN" sz="2200" dirty="0">
                <a:latin typeface="华文楷体" panose="02010600040101010101" pitchFamily="2" charset="-122"/>
                <a:ea typeface="华文楷体" panose="02010600040101010101" pitchFamily="2" charset="-122"/>
              </a:rPr>
              <a:t>行政诉讼的判决、裁定与决定</a:t>
            </a:r>
          </a:p>
          <a:p>
            <a:r>
              <a:rPr lang="zh-CN" altLang="zh-CN" sz="2200" dirty="0">
                <a:latin typeface="华文楷体" panose="02010600040101010101" pitchFamily="2" charset="-122"/>
                <a:ea typeface="华文楷体" panose="02010600040101010101" pitchFamily="2" charset="-122"/>
              </a:rPr>
              <a:t>国家赔偿法</a:t>
            </a:r>
          </a:p>
          <a:p>
            <a:endParaRPr lang="zh-CN" altLang="en-US" sz="2200" dirty="0">
              <a:latin typeface="华文楷体" panose="02010600040101010101" pitchFamily="2" charset="-122"/>
              <a:ea typeface="华文楷体" panose="02010600040101010101" pitchFamily="2" charset="-122"/>
            </a:endParaRPr>
          </a:p>
        </p:txBody>
      </p:sp>
      <p:sp>
        <p:nvSpPr>
          <p:cNvPr id="471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9459" name="内容占位符 2"/>
          <p:cNvSpPr>
            <a:spLocks noGrp="1"/>
          </p:cNvSpPr>
          <p:nvPr>
            <p:ph idx="1"/>
          </p:nvPr>
        </p:nvSpPr>
        <p:spPr>
          <a:xfrm>
            <a:off x="611188" y="2420938"/>
            <a:ext cx="7777163" cy="3382963"/>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一、什么是行政诉讼</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zh-CN" altLang="en-US" sz="2400" b="0"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公民、法人或者其他组织</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认为具有</a:t>
            </a:r>
            <a:r>
              <a:rPr kumimoji="0" lang="zh-CN" altLang="en-US" sz="2400" b="0" i="0" u="none" strike="noStrike" kern="1200" cap="none" spc="0" normalizeH="0" baseline="0" noProof="0" dirty="0">
                <a:ln>
                  <a:noFill/>
                </a:ln>
                <a:solidFill>
                  <a:schemeClr val="accent6">
                    <a:lumMod val="75000"/>
                  </a:schemeClr>
                </a:solidFill>
                <a:effectLst/>
                <a:uLnTx/>
                <a:uFillTx/>
                <a:latin typeface="华文楷体" panose="02010600040101010101" pitchFamily="2" charset="-122"/>
                <a:ea typeface="华文楷体" panose="02010600040101010101" pitchFamily="2" charset="-122"/>
                <a:cs typeface="+mn-cs"/>
              </a:rPr>
              <a:t>公共行政职权的机关和组织</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的行政行为侵犯其合法权益，向人民法院提起诉讼，人民法院由此依循行政诉讼程序对</a:t>
            </a:r>
            <a:r>
              <a:rPr kumimoji="0" lang="zh-CN" altLang="en-US" sz="2400" b="0" i="0" u="none" strike="noStrike" kern="1200" cap="none" spc="0" normalizeH="0" baseline="0" noProof="0" dirty="0">
                <a:ln>
                  <a:noFill/>
                </a:ln>
                <a:solidFill>
                  <a:srgbClr val="0070C0"/>
                </a:solidFill>
                <a:effectLst/>
                <a:uLnTx/>
                <a:uFillTx/>
                <a:latin typeface="华文楷体" panose="02010600040101010101" pitchFamily="2" charset="-122"/>
                <a:ea typeface="华文楷体" panose="02010600040101010101" pitchFamily="2" charset="-122"/>
                <a:cs typeface="+mn-cs"/>
              </a:rPr>
              <a:t>行政行为合法性</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进行审查并作出裁判，解决行政争议的活动。</a:t>
            </a:r>
          </a:p>
        </p:txBody>
      </p:sp>
      <p:sp>
        <p:nvSpPr>
          <p:cNvPr id="174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1507" name="内容占位符 2"/>
          <p:cNvSpPr>
            <a:spLocks noGrp="1"/>
          </p:cNvSpPr>
          <p:nvPr>
            <p:ph idx="1"/>
          </p:nvPr>
        </p:nvSpPr>
        <p:spPr>
          <a:xfrm>
            <a:off x="854075" y="2276475"/>
            <a:ext cx="7246938" cy="4030663"/>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二、行政诉讼基本原则</a:t>
            </a:r>
          </a:p>
          <a:p>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、人民法院独立行使审判权原则</a:t>
            </a:r>
          </a:p>
          <a:p>
            <a:r>
              <a:rPr lang="zh-CN" altLang="en-US" sz="2400" dirty="0">
                <a:latin typeface="华文楷体" panose="02010600040101010101" pitchFamily="2" charset="-122"/>
                <a:ea typeface="华文楷体" panose="02010600040101010101" pitchFamily="2" charset="-122"/>
              </a:rPr>
              <a:t> 第</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款：人民法院依法对行政案件独立行使审判权，不受行政机关、社会团体和个人的干涉。</a:t>
            </a:r>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p:txBody>
      </p:sp>
      <p:sp>
        <p:nvSpPr>
          <p:cNvPr id="215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2531" name="内容占位符 2"/>
          <p:cNvSpPr>
            <a:spLocks noGrp="1"/>
          </p:cNvSpPr>
          <p:nvPr>
            <p:ph idx="1"/>
          </p:nvPr>
        </p:nvSpPr>
        <p:spPr>
          <a:xfrm>
            <a:off x="395288" y="2420938"/>
            <a:ext cx="8074025" cy="3454400"/>
          </a:xfrm>
        </p:spPr>
        <p:txBody>
          <a:bodyPr vert="horz" wrap="square" lIns="91440" tIns="45720" rIns="91440" bIns="45720" anchor="t" anchorCtr="0"/>
          <a:lstStyle/>
          <a:p>
            <a:r>
              <a:rPr lang="zh-CN" altLang="zh-CN" sz="2400" b="1" dirty="0">
                <a:latin typeface="华文楷体" panose="02010600040101010101" pitchFamily="2" charset="-122"/>
                <a:ea typeface="华文楷体" panose="02010600040101010101" pitchFamily="2" charset="-122"/>
              </a:rPr>
              <a:t>人民法院依法独立行使行政审判权原则包括</a:t>
            </a:r>
            <a:r>
              <a:rPr lang="zh-CN" altLang="en-US"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zh-CN" sz="2000" dirty="0">
                <a:latin typeface="华文楷体" panose="02010600040101010101" pitchFamily="2" charset="-122"/>
                <a:ea typeface="华文楷体" panose="02010600040101010101" pitchFamily="2" charset="-122"/>
              </a:rPr>
              <a:t>）行政案件的审判权由法院统一行使。</a:t>
            </a:r>
          </a:p>
          <a:p>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zh-CN" sz="2000" dirty="0">
                <a:latin typeface="华文楷体" panose="02010600040101010101" pitchFamily="2" charset="-122"/>
                <a:ea typeface="华文楷体" panose="02010600040101010101" pitchFamily="2" charset="-122"/>
              </a:rPr>
              <a:t>）依法。人民法院独立行使审判权，必须依照法律规定。</a:t>
            </a:r>
          </a:p>
          <a:p>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zh-CN" sz="2000" dirty="0">
                <a:latin typeface="华文楷体" panose="02010600040101010101" pitchFamily="2" charset="-122"/>
                <a:ea typeface="华文楷体" panose="02010600040101010101" pitchFamily="2" charset="-122"/>
              </a:rPr>
              <a:t>）任何行政机关、社会团体和个人不得干涉人民法院独立行使审判权。</a:t>
            </a:r>
          </a:p>
          <a:p>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zh-CN" sz="2000" dirty="0">
                <a:latin typeface="华文楷体" panose="02010600040101010101" pitchFamily="2" charset="-122"/>
                <a:ea typeface="华文楷体" panose="02010600040101010101" pitchFamily="2" charset="-122"/>
              </a:rPr>
              <a:t>）独立。人民法院作为一个整体独立行使审判权，并不是“下放”给审判员、合议庭独立行使审判权。</a:t>
            </a:r>
          </a:p>
          <a:p>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5</a:t>
            </a:r>
            <a:r>
              <a:rPr lang="zh-CN" altLang="zh-CN" sz="2000" dirty="0">
                <a:latin typeface="华文楷体" panose="02010600040101010101" pitchFamily="2" charset="-122"/>
                <a:ea typeface="华文楷体" panose="02010600040101010101" pitchFamily="2" charset="-122"/>
              </a:rPr>
              <a:t>）人民法院设行政审判庭，审理行政案件。</a:t>
            </a:r>
          </a:p>
          <a:p>
            <a:endParaRPr lang="zh-CN" altLang="en-US" sz="2000" dirty="0">
              <a:latin typeface="华文楷体" panose="02010600040101010101" pitchFamily="2" charset="-122"/>
              <a:ea typeface="华文楷体" panose="02010600040101010101" pitchFamily="2" charset="-122"/>
            </a:endParaRPr>
          </a:p>
        </p:txBody>
      </p:sp>
      <p:sp>
        <p:nvSpPr>
          <p:cNvPr id="225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4579" name="内容占位符 2"/>
          <p:cNvSpPr>
            <a:spLocks noGrp="1"/>
          </p:cNvSpPr>
          <p:nvPr>
            <p:ph idx="1"/>
          </p:nvPr>
        </p:nvSpPr>
        <p:spPr>
          <a:xfrm>
            <a:off x="323850" y="2133600"/>
            <a:ext cx="8351838" cy="3530600"/>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、以事实为根据，以法律为准绳</a:t>
            </a:r>
          </a:p>
          <a:p>
            <a:r>
              <a:rPr lang="zh-CN" altLang="en-US" sz="2400" dirty="0">
                <a:latin typeface="华文楷体" panose="02010600040101010101" pitchFamily="2" charset="-122"/>
                <a:ea typeface="华文楷体" panose="02010600040101010101" pitchFamily="2" charset="-122"/>
              </a:rPr>
              <a:t> 第</a:t>
            </a: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条：人民法院审理行政案件，以事实为根据，以法律为准绳。</a:t>
            </a:r>
          </a:p>
          <a:p>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69</a:t>
            </a:r>
            <a:r>
              <a:rPr lang="zh-CN" altLang="en-US" sz="2400" dirty="0">
                <a:latin typeface="华文楷体" panose="02010600040101010101" pitchFamily="2" charset="-122"/>
                <a:ea typeface="华文楷体" panose="02010600040101010101" pitchFamily="2" charset="-122"/>
              </a:rPr>
              <a:t>条：行政行为</a:t>
            </a:r>
            <a:r>
              <a:rPr lang="zh-CN" altLang="en-US" sz="2400" b="1" dirty="0">
                <a:latin typeface="华文楷体" panose="02010600040101010101" pitchFamily="2" charset="-122"/>
                <a:ea typeface="华文楷体" panose="02010600040101010101" pitchFamily="2" charset="-122"/>
              </a:rPr>
              <a:t>证据确凿</a:t>
            </a:r>
            <a:r>
              <a:rPr lang="zh-CN" altLang="en-US" sz="2400"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适用法律、法规正确</a:t>
            </a:r>
            <a:r>
              <a:rPr lang="zh-CN" altLang="en-US" sz="2400" dirty="0">
                <a:latin typeface="华文楷体" panose="02010600040101010101" pitchFamily="2" charset="-122"/>
                <a:ea typeface="华文楷体" panose="02010600040101010101" pitchFamily="2" charset="-122"/>
              </a:rPr>
              <a:t>，符合法定程序的，或者原告申请被告履行法定职责或者给付义务理由不成立的，人民法院判决驳回原告的诉讼请求。</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63</a:t>
            </a:r>
            <a:r>
              <a:rPr lang="zh-CN" altLang="en-US" sz="2400" dirty="0">
                <a:latin typeface="华文楷体" panose="02010600040101010101" pitchFamily="2" charset="-122"/>
                <a:ea typeface="华文楷体" panose="02010600040101010101" pitchFamily="2" charset="-122"/>
              </a:rPr>
              <a:t>条 人民法院审理行政案件，以</a:t>
            </a:r>
            <a:r>
              <a:rPr lang="zh-CN" altLang="en-US" sz="2400" b="1" dirty="0">
                <a:latin typeface="华文楷体" panose="02010600040101010101" pitchFamily="2" charset="-122"/>
                <a:ea typeface="华文楷体" panose="02010600040101010101" pitchFamily="2" charset="-122"/>
              </a:rPr>
              <a:t>法律和行政法规、地方性法规</a:t>
            </a:r>
            <a:r>
              <a:rPr lang="zh-CN" altLang="en-US" sz="2400" dirty="0">
                <a:latin typeface="华文楷体" panose="02010600040101010101" pitchFamily="2" charset="-122"/>
                <a:ea typeface="华文楷体" panose="02010600040101010101" pitchFamily="2" charset="-122"/>
              </a:rPr>
              <a:t>为依据。地方性法规适用于本行政区域内发生的行政案件。 人民法院审理民族自治地方的行政案件，并以该民族自治地方的自治条例和单行条例为依据。 人民法院审理行政案件，</a:t>
            </a:r>
            <a:r>
              <a:rPr lang="zh-CN" altLang="en-US" sz="2400" b="1" dirty="0">
                <a:latin typeface="华文楷体" panose="02010600040101010101" pitchFamily="2" charset="-122"/>
                <a:ea typeface="华文楷体" panose="02010600040101010101" pitchFamily="2" charset="-122"/>
              </a:rPr>
              <a:t>参照</a:t>
            </a:r>
            <a:r>
              <a:rPr lang="zh-CN" altLang="en-US" sz="2400" dirty="0">
                <a:latin typeface="华文楷体" panose="02010600040101010101" pitchFamily="2" charset="-122"/>
                <a:ea typeface="华文楷体" panose="02010600040101010101" pitchFamily="2" charset="-122"/>
              </a:rPr>
              <a:t>规章。</a:t>
            </a:r>
          </a:p>
          <a:p>
            <a:endParaRPr lang="zh-CN" altLang="en-US" sz="2400" dirty="0">
              <a:ea typeface="宋体" panose="02010600030101010101" pitchFamily="2" charset="-122"/>
            </a:endParaRPr>
          </a:p>
        </p:txBody>
      </p:sp>
      <p:sp>
        <p:nvSpPr>
          <p:cNvPr id="245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6627" name="内容占位符 2"/>
          <p:cNvSpPr>
            <a:spLocks noGrp="1"/>
          </p:cNvSpPr>
          <p:nvPr>
            <p:ph idx="1"/>
          </p:nvPr>
        </p:nvSpPr>
        <p:spPr>
          <a:xfrm>
            <a:off x="457200" y="2276475"/>
            <a:ext cx="7605713" cy="3530600"/>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、审查行政行为合法性原则</a:t>
            </a:r>
          </a:p>
          <a:p>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条：人民法院审理行政案件，对行政行为是否合法进行审查。</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）法院既审查行政处理（具体行政行为），也一并审查相关规范性文件（抽象行政行为）</a:t>
            </a:r>
          </a:p>
          <a:p>
            <a:r>
              <a:rPr lang="zh-CN" altLang="en-US" sz="2400" dirty="0">
                <a:latin typeface="华文楷体" panose="02010600040101010101" pitchFamily="2" charset="-122"/>
                <a:ea typeface="华文楷体" panose="02010600040101010101" pitchFamily="2" charset="-122"/>
              </a:rPr>
              <a:t> 第</a:t>
            </a:r>
            <a:r>
              <a:rPr lang="en-US" altLang="zh-CN" sz="2400" dirty="0">
                <a:latin typeface="华文楷体" panose="02010600040101010101" pitchFamily="2" charset="-122"/>
                <a:ea typeface="华文楷体" panose="02010600040101010101" pitchFamily="2" charset="-122"/>
              </a:rPr>
              <a:t>53</a:t>
            </a:r>
            <a:r>
              <a:rPr lang="zh-CN" altLang="en-US" sz="2400" dirty="0">
                <a:latin typeface="华文楷体" panose="02010600040101010101" pitchFamily="2" charset="-122"/>
                <a:ea typeface="华文楷体" panose="02010600040101010101" pitchFamily="2" charset="-122"/>
              </a:rPr>
              <a:t>条 公民、法人或者其他组织认为行政行为所依据的国务院部门和地方人民政府及其部门制定的规范性文件不合法，在对行政行为提起诉讼时，可以一并请求对该规范性文件进行审查。</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前款规定的规范性文件不含规章。</a:t>
            </a:r>
          </a:p>
        </p:txBody>
      </p:sp>
      <p:sp>
        <p:nvSpPr>
          <p:cNvPr id="266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7651" name="内容占位符 2"/>
          <p:cNvSpPr>
            <a:spLocks noGrp="1"/>
          </p:cNvSpPr>
          <p:nvPr>
            <p:ph idx="1"/>
          </p:nvPr>
        </p:nvSpPr>
        <p:spPr>
          <a:xfrm>
            <a:off x="395288" y="2205038"/>
            <a:ext cx="7993062" cy="3814762"/>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）法院以合法性审查为原则，以合理性审查为例外</a:t>
            </a:r>
          </a:p>
          <a:p>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70</a:t>
            </a:r>
            <a:r>
              <a:rPr lang="zh-CN" altLang="en-US" sz="2400" dirty="0">
                <a:latin typeface="华文楷体" panose="02010600040101010101" pitchFamily="2" charset="-122"/>
                <a:ea typeface="华文楷体" panose="02010600040101010101" pitchFamily="2" charset="-122"/>
              </a:rPr>
              <a:t>条 行政行为有下列情形之一的，人民法院判决撤销或者部分撤销，并可以判决被告重新作出行政行为：</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一</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主要证据不足的；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二</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适用法律、法规错误的；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三</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违反法定程序的；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四</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超越职权的；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五</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滥用职权的；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六</a:t>
            </a:r>
            <a:r>
              <a:rPr lang="en-US" altLang="zh-CN" sz="2400"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明显不当的</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77</a:t>
            </a:r>
            <a:r>
              <a:rPr lang="zh-CN" altLang="en-US" sz="2400" dirty="0">
                <a:latin typeface="华文楷体" panose="02010600040101010101" pitchFamily="2" charset="-122"/>
                <a:ea typeface="华文楷体" panose="02010600040101010101" pitchFamily="2" charset="-122"/>
              </a:rPr>
              <a:t>条 行政处罚明显不当，或者其他行政行为涉及对款额的确定、认定确有错误的，人民法院可以判决变更。</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 人民法院判决变更，不得加重原告的义务或者减损原告的权益。但利害关系人同为原告，且诉讼请求相反的除外。</a:t>
            </a:r>
          </a:p>
          <a:p>
            <a:endParaRPr lang="zh-CN" altLang="en-US" sz="2400" dirty="0">
              <a:latin typeface="华文楷体" panose="02010600040101010101" pitchFamily="2" charset="-122"/>
              <a:ea typeface="华文楷体" panose="02010600040101010101" pitchFamily="2" charset="-122"/>
            </a:endParaRPr>
          </a:p>
        </p:txBody>
      </p:sp>
      <p:sp>
        <p:nvSpPr>
          <p:cNvPr id="276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8675" name="内容占位符 2"/>
          <p:cNvSpPr>
            <a:spLocks noGrp="1"/>
          </p:cNvSpPr>
          <p:nvPr>
            <p:ph idx="1"/>
          </p:nvPr>
        </p:nvSpPr>
        <p:spPr>
          <a:xfrm>
            <a:off x="7938" y="2060575"/>
            <a:ext cx="8964612" cy="3530600"/>
          </a:xfrm>
        </p:spPr>
        <p:txBody>
          <a:bodyPr vert="horz" wrap="square" lIns="91440" tIns="45720" rIns="91440" bIns="45720" anchor="t" anchorCtr="0"/>
          <a:lstStyle/>
          <a:p>
            <a:r>
              <a:rPr lang="en-US" altLang="zh-CN" sz="2200" b="1" dirty="0">
                <a:latin typeface="华文楷体" panose="02010600040101010101" pitchFamily="2" charset="-122"/>
                <a:ea typeface="华文楷体" panose="02010600040101010101" pitchFamily="2" charset="-122"/>
              </a:rPr>
              <a:t>4</a:t>
            </a:r>
            <a:r>
              <a:rPr lang="zh-CN" altLang="en-US" sz="2200" b="1" dirty="0">
                <a:latin typeface="华文楷体" panose="02010600040101010101" pitchFamily="2" charset="-122"/>
                <a:ea typeface="华文楷体" panose="02010600040101010101" pitchFamily="2" charset="-122"/>
              </a:rPr>
              <a:t>、合议、回避、公开审判和两审终审原则</a:t>
            </a:r>
          </a:p>
          <a:p>
            <a:r>
              <a:rPr lang="zh-CN" altLang="en-US" sz="1800" dirty="0">
                <a:latin typeface="华文楷体" panose="02010600040101010101" pitchFamily="2" charset="-122"/>
                <a:ea typeface="华文楷体" panose="02010600040101010101" pitchFamily="2" charset="-122"/>
              </a:rPr>
              <a:t>第</a:t>
            </a:r>
            <a:r>
              <a:rPr lang="en-US" altLang="zh-CN" sz="1800" dirty="0">
                <a:latin typeface="华文楷体" panose="02010600040101010101" pitchFamily="2" charset="-122"/>
                <a:ea typeface="华文楷体" panose="02010600040101010101" pitchFamily="2" charset="-122"/>
              </a:rPr>
              <a:t>7</a:t>
            </a:r>
            <a:r>
              <a:rPr lang="zh-CN" altLang="en-US" sz="1800" dirty="0">
                <a:latin typeface="华文楷体" panose="02010600040101010101" pitchFamily="2" charset="-122"/>
                <a:ea typeface="华文楷体" panose="02010600040101010101" pitchFamily="2" charset="-122"/>
              </a:rPr>
              <a:t>条：人民法院审理行政案件，依法实行合议、回避、公开审判和两审终审制度。</a:t>
            </a:r>
          </a:p>
          <a:p>
            <a:r>
              <a:rPr lang="zh-CN" altLang="en-US" sz="1800" dirty="0">
                <a:latin typeface="华文楷体" panose="02010600040101010101" pitchFamily="2" charset="-122"/>
                <a:ea typeface="华文楷体" panose="02010600040101010101" pitchFamily="2" charset="-122"/>
              </a:rPr>
              <a:t>第</a:t>
            </a:r>
            <a:r>
              <a:rPr lang="en-US" altLang="zh-CN" sz="1800" dirty="0">
                <a:latin typeface="华文楷体" panose="02010600040101010101" pitchFamily="2" charset="-122"/>
                <a:ea typeface="华文楷体" panose="02010600040101010101" pitchFamily="2" charset="-122"/>
              </a:rPr>
              <a:t>68</a:t>
            </a:r>
            <a:r>
              <a:rPr lang="zh-CN" altLang="en-US" sz="1800" dirty="0">
                <a:latin typeface="华文楷体" panose="02010600040101010101" pitchFamily="2" charset="-122"/>
                <a:ea typeface="华文楷体" panose="02010600040101010101" pitchFamily="2" charset="-122"/>
              </a:rPr>
              <a:t>条：人民法院审理行政案件，由审判员组成合议庭，或者由审判员、陪审员组成合议庭。合议庭的成员，应当是三人以上的单数。</a:t>
            </a:r>
          </a:p>
          <a:p>
            <a:r>
              <a:rPr lang="zh-CN" altLang="en-US" sz="1800" dirty="0">
                <a:latin typeface="华文楷体" panose="02010600040101010101" pitchFamily="2" charset="-122"/>
                <a:ea typeface="华文楷体" panose="02010600040101010101" pitchFamily="2" charset="-122"/>
              </a:rPr>
              <a:t>第</a:t>
            </a:r>
            <a:r>
              <a:rPr lang="en-US" altLang="zh-CN" sz="1800" dirty="0">
                <a:latin typeface="华文楷体" panose="02010600040101010101" pitchFamily="2" charset="-122"/>
                <a:ea typeface="华文楷体" panose="02010600040101010101" pitchFamily="2" charset="-122"/>
              </a:rPr>
              <a:t>55</a:t>
            </a:r>
            <a:r>
              <a:rPr lang="zh-CN" altLang="en-US" sz="1800" dirty="0">
                <a:latin typeface="华文楷体" panose="02010600040101010101" pitchFamily="2" charset="-122"/>
                <a:ea typeface="华文楷体" panose="02010600040101010101" pitchFamily="2" charset="-122"/>
              </a:rPr>
              <a:t>条：当事人认为审判人员与本案有利害关系或者有其他关系可能影响公正审判，有权申请审判人员回避。 审判人员认为自己与本案有利害关系或者有其他关系，应当申请回避。 前两款规定，适用于书记员、翻译人员、鉴定人、勘验人。 院长担任审判长时的回避，由审判委员会决定；审判人员的回避，由院长决定；其他人员的回避，由审判长决定。当事人对决定不服的，可以申请复议一次。</a:t>
            </a:r>
          </a:p>
          <a:p>
            <a:r>
              <a:rPr lang="zh-CN" altLang="en-US" sz="1800" dirty="0">
                <a:latin typeface="华文楷体" panose="02010600040101010101" pitchFamily="2" charset="-122"/>
                <a:ea typeface="华文楷体" panose="02010600040101010101" pitchFamily="2" charset="-122"/>
              </a:rPr>
              <a:t>第</a:t>
            </a:r>
            <a:r>
              <a:rPr lang="en-US" altLang="zh-CN" sz="1800" dirty="0">
                <a:latin typeface="华文楷体" panose="02010600040101010101" pitchFamily="2" charset="-122"/>
                <a:ea typeface="华文楷体" panose="02010600040101010101" pitchFamily="2" charset="-122"/>
              </a:rPr>
              <a:t>54</a:t>
            </a:r>
            <a:r>
              <a:rPr lang="zh-CN" altLang="en-US" sz="1800" dirty="0">
                <a:latin typeface="华文楷体" panose="02010600040101010101" pitchFamily="2" charset="-122"/>
                <a:ea typeface="华文楷体" panose="02010600040101010101" pitchFamily="2" charset="-122"/>
              </a:rPr>
              <a:t>条：人民法院公开审理行政案件，但涉及国家秘密、个人隐私和法律另有规定的除外。</a:t>
            </a:r>
          </a:p>
          <a:p>
            <a:r>
              <a:rPr lang="zh-CN" altLang="en-US" sz="1800" dirty="0">
                <a:latin typeface="华文楷体" panose="02010600040101010101" pitchFamily="2" charset="-122"/>
                <a:ea typeface="华文楷体" panose="02010600040101010101" pitchFamily="2" charset="-122"/>
              </a:rPr>
              <a:t>第</a:t>
            </a:r>
            <a:r>
              <a:rPr lang="en-US" altLang="zh-CN" sz="1800" dirty="0">
                <a:latin typeface="华文楷体" panose="02010600040101010101" pitchFamily="2" charset="-122"/>
                <a:ea typeface="华文楷体" panose="02010600040101010101" pitchFamily="2" charset="-122"/>
              </a:rPr>
              <a:t>88</a:t>
            </a:r>
            <a:r>
              <a:rPr lang="zh-CN" altLang="en-US" sz="1800" dirty="0">
                <a:latin typeface="华文楷体" panose="02010600040101010101" pitchFamily="2" charset="-122"/>
                <a:ea typeface="华文楷体" panose="02010600040101010101" pitchFamily="2" charset="-122"/>
              </a:rPr>
              <a:t>条：人民法院审理上诉案件，应当在收到上诉状之日起三个月内作出终审判决。有特殊情况需要延长的，由高级人民法院批准，高级人民法院审理上诉案件需要延长的，由最高人民法院批准。</a:t>
            </a:r>
          </a:p>
        </p:txBody>
      </p:sp>
      <p:sp>
        <p:nvSpPr>
          <p:cNvPr id="286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9699" name="内容占位符 2"/>
          <p:cNvSpPr>
            <a:spLocks noGrp="1"/>
          </p:cNvSpPr>
          <p:nvPr>
            <p:ph idx="1"/>
          </p:nvPr>
        </p:nvSpPr>
        <p:spPr>
          <a:xfrm>
            <a:off x="838200" y="2205038"/>
            <a:ext cx="8066088" cy="3814762"/>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、当事人法律地位平等原则</a:t>
            </a:r>
          </a:p>
          <a:p>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8</a:t>
            </a:r>
            <a:r>
              <a:rPr lang="zh-CN" altLang="en-US" sz="2400" dirty="0">
                <a:latin typeface="华文楷体" panose="02010600040101010101" pitchFamily="2" charset="-122"/>
                <a:ea typeface="华文楷体" panose="02010600040101010101" pitchFamily="2" charset="-122"/>
              </a:rPr>
              <a:t>条：当事人在行政诉讼中的法律地位平等。</a:t>
            </a:r>
          </a:p>
          <a:p>
            <a:r>
              <a:rPr lang="en-US" altLang="zh-CN" sz="2400" b="1" dirty="0">
                <a:latin typeface="华文楷体" panose="02010600040101010101" pitchFamily="2" charset="-122"/>
                <a:ea typeface="华文楷体" panose="02010600040101010101" pitchFamily="2" charset="-122"/>
              </a:rPr>
              <a:t>6</a:t>
            </a:r>
            <a:r>
              <a:rPr lang="zh-CN" altLang="en-US" sz="2400" b="1" dirty="0">
                <a:latin typeface="华文楷体" panose="02010600040101010101" pitchFamily="2" charset="-122"/>
                <a:ea typeface="华文楷体" panose="02010600040101010101" pitchFamily="2" charset="-122"/>
              </a:rPr>
              <a:t>、使用本民族语言文字进行诉讼原则</a:t>
            </a:r>
          </a:p>
          <a:p>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9</a:t>
            </a:r>
            <a:r>
              <a:rPr lang="zh-CN" altLang="en-US" sz="2400" dirty="0">
                <a:latin typeface="华文楷体" panose="02010600040101010101" pitchFamily="2" charset="-122"/>
                <a:ea typeface="华文楷体" panose="02010600040101010101" pitchFamily="2" charset="-122"/>
              </a:rPr>
              <a:t>条：各民族公民都有用本民族语言、文字进行行政诉讼的权利。</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在少数民族聚居或者多民族共同居住的地区，人民法院应当用当地民族通用的语言、文字进行审理和发布法律文书。</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人民法院应当对不通晓当地民族通用的语言、文字的诉讼参与人提供翻译。</a:t>
            </a:r>
          </a:p>
          <a:p>
            <a:r>
              <a:rPr lang="en-US" altLang="zh-CN" sz="2400" b="1" dirty="0">
                <a:latin typeface="华文楷体" panose="02010600040101010101" pitchFamily="2" charset="-122"/>
                <a:ea typeface="华文楷体" panose="02010600040101010101" pitchFamily="2" charset="-122"/>
              </a:rPr>
              <a:t>7</a:t>
            </a:r>
            <a:r>
              <a:rPr lang="zh-CN" altLang="en-US" sz="2400" b="1" dirty="0">
                <a:latin typeface="华文楷体" panose="02010600040101010101" pitchFamily="2" charset="-122"/>
                <a:ea typeface="华文楷体" panose="02010600040101010101" pitchFamily="2" charset="-122"/>
              </a:rPr>
              <a:t>、辩论原则</a:t>
            </a:r>
          </a:p>
          <a:p>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10</a:t>
            </a:r>
            <a:r>
              <a:rPr lang="zh-CN" altLang="en-US" sz="2400" dirty="0">
                <a:latin typeface="华文楷体" panose="02010600040101010101" pitchFamily="2" charset="-122"/>
                <a:ea typeface="华文楷体" panose="02010600040101010101" pitchFamily="2" charset="-122"/>
              </a:rPr>
              <a:t>条：当事人在行政诉讼中有权进行辩论。</a:t>
            </a:r>
          </a:p>
        </p:txBody>
      </p:sp>
      <p:sp>
        <p:nvSpPr>
          <p:cNvPr id="297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9</a:t>
            </a:fld>
            <a:endParaRPr lang="en-US" altLang="zh-CN" sz="2800" dirty="0">
              <a:solidFill>
                <a:schemeClr val="bg1"/>
              </a:solidFill>
              <a:latin typeface="Century Gothic" panose="020B0502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UwM2M0YTEyMWNkODhlODVmNGRhNDg3YjM2NWI0Mj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22</TotalTime>
  <Words>1147</Words>
  <Application>Microsoft Office PowerPoint</Application>
  <PresentationFormat>全屏显示(4:3)</PresentationFormat>
  <Paragraphs>61</Paragraphs>
  <Slides>11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华文楷体</vt:lpstr>
      <vt:lpstr>楷体</vt:lpstr>
      <vt:lpstr>Arial</vt:lpstr>
      <vt:lpstr>Calibri</vt:lpstr>
      <vt:lpstr>Century Gothic</vt:lpstr>
      <vt:lpstr>Wingdings 3</vt:lpstr>
      <vt:lpstr>离子会议室</vt:lpstr>
      <vt:lpstr>    第十一讲 行政诉讼导论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三、行政诉讼法的基本体系</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496</cp:revision>
  <dcterms:created xsi:type="dcterms:W3CDTF">2014-04-19T21:45:00Z</dcterms:created>
  <dcterms:modified xsi:type="dcterms:W3CDTF">2024-12-25T06:55:28Z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6A6CAC4D94CE49AFBB67AC952650FA9C_12</vt:lpwstr>
  </property>
  <property fmtid="{D5CDD505-2E9C-101B-9397-08002B2CF9AE}" pid="3" name="KSOProductBuildVer">
    <vt:lpwstr>2052-12.1.0.19302</vt:lpwstr>
  </property>
</Properties>
</file>