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handoutMasterIdLst>
    <p:handoutMasterId r:id="rId48"/>
  </p:handoutMasterIdLst>
  <p:sldIdLst>
    <p:sldId id="758" r:id="rId2"/>
    <p:sldId id="760" r:id="rId3"/>
    <p:sldId id="815" r:id="rId4"/>
    <p:sldId id="816" r:id="rId5"/>
    <p:sldId id="817" r:id="rId6"/>
    <p:sldId id="818" r:id="rId7"/>
    <p:sldId id="819" r:id="rId8"/>
    <p:sldId id="820" r:id="rId9"/>
    <p:sldId id="821" r:id="rId10"/>
    <p:sldId id="822" r:id="rId11"/>
    <p:sldId id="725" r:id="rId12"/>
    <p:sldId id="726" r:id="rId13"/>
    <p:sldId id="727" r:id="rId14"/>
    <p:sldId id="728" r:id="rId15"/>
    <p:sldId id="729" r:id="rId16"/>
    <p:sldId id="730" r:id="rId17"/>
    <p:sldId id="731" r:id="rId18"/>
    <p:sldId id="732" r:id="rId19"/>
    <p:sldId id="733" r:id="rId20"/>
    <p:sldId id="734" r:id="rId21"/>
    <p:sldId id="735" r:id="rId22"/>
    <p:sldId id="864" r:id="rId23"/>
    <p:sldId id="736" r:id="rId24"/>
    <p:sldId id="737" r:id="rId25"/>
    <p:sldId id="738" r:id="rId26"/>
    <p:sldId id="739" r:id="rId27"/>
    <p:sldId id="740" r:id="rId28"/>
    <p:sldId id="741" r:id="rId29"/>
    <p:sldId id="742" r:id="rId30"/>
    <p:sldId id="743" r:id="rId31"/>
    <p:sldId id="744" r:id="rId32"/>
    <p:sldId id="745" r:id="rId33"/>
    <p:sldId id="746" r:id="rId34"/>
    <p:sldId id="747" r:id="rId35"/>
    <p:sldId id="748" r:id="rId36"/>
    <p:sldId id="749" r:id="rId37"/>
    <p:sldId id="750" r:id="rId38"/>
    <p:sldId id="751" r:id="rId39"/>
    <p:sldId id="752" r:id="rId40"/>
    <p:sldId id="753" r:id="rId41"/>
    <p:sldId id="754" r:id="rId42"/>
    <p:sldId id="755" r:id="rId43"/>
    <p:sldId id="802" r:id="rId44"/>
    <p:sldId id="756" r:id="rId45"/>
    <p:sldId id="757" r:id="rId46"/>
  </p:sldIdLst>
  <p:sldSz cx="9144000" cy="6858000" type="screen4x3"/>
  <p:notesSz cx="6858000" cy="9144000"/>
  <p:custDataLst>
    <p:tags r:id="rId49"/>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82" y="3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2024/12/28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6389" name="备注占位符 4"/>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Calibri" panose="020F0502020204030204" pitchFamily="34" charset="0"/>
              </a:rPr>
              <a:t>‹#›</a:t>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a:solidFill>
              <a:srgbClr val="000000">
                <a:alpha val="100000"/>
              </a:srgbClr>
            </a:solidFill>
            <a:miter lim="800000"/>
          </a:ln>
        </p:spPr>
      </p:sp>
      <p:sp>
        <p:nvSpPr>
          <p:cNvPr id="69635" name="备注占位符 2"/>
          <p:cNvSpPr>
            <a:spLocks noGrp="1"/>
          </p:cNvSpPr>
          <p:nvPr>
            <p:ph type="body"/>
          </p:nvPr>
        </p:nvSpPr>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696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buFont typeface="Arial" panose="020B0604020202020204" pitchFamily="34" charset="0"/>
              <a:buChar char="•"/>
            </a:pPr>
            <a:r>
              <a:rPr lang="zh-CN" altLang="en-US" sz="1200" dirty="0">
                <a:latin typeface="Calibri" panose="020F0502020204030204" pitchFamily="34" charset="0"/>
              </a:rPr>
              <a: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5"/>
          <p:cNvGrpSpPr/>
          <p:nvPr/>
        </p:nvGrpSpPr>
        <p:grpSpPr>
          <a:xfrm>
            <a:off x="-1587" y="0"/>
            <a:ext cx="9145587" cy="6861175"/>
            <a:chOff x="-1588" y="0"/>
            <a:chExt cx="9145588" cy="6860798"/>
          </a:xfrm>
        </p:grpSpPr>
        <p:sp>
          <p:nvSpPr>
            <p:cNvPr id="25" name="Rectangle 8"/>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3" name="Rectangle 10"/>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66440" y="2226503"/>
            <a:ext cx="5917679" cy="2550877"/>
          </a:xfrm>
        </p:spPr>
        <p:txBody>
          <a:bodyPr anchor="b"/>
          <a:lstStyle>
            <a:lvl1pPr>
              <a:defRPr sz="4800"/>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endParaRPr lang="en-US" noProof="1"/>
          </a:p>
        </p:txBody>
      </p:sp>
      <p:sp>
        <p:nvSpPr>
          <p:cNvPr id="34" name="Date Placeholder 3"/>
          <p:cNvSpPr>
            <a:spLocks noGrp="1"/>
          </p:cNvSpPr>
          <p:nvPr>
            <p:ph type="dt" sz="half" idx="2"/>
          </p:nvPr>
        </p:nvSpPr>
        <p:spPr bwMode="gray">
          <a:xfrm rot="5400000">
            <a:off x="7497763" y="1828800"/>
            <a:ext cx="990600" cy="228600"/>
          </a:xfrm>
          <a:prstGeom prst="rect">
            <a:avLst/>
          </a:prstGeom>
        </p:spPr>
        <p:txBody>
          <a:bodyPr vert="horz" wrap="square" lIns="91440" tIns="45720" rIns="91440" bIns="45720" numCol="1" anchor="t" anchorCtr="0" compatLnSpc="1"/>
          <a:lstStyle>
            <a:lvl1pPr algn="l">
              <a:defRPr b="0" smtClean="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7DEA992-0348-415B-A4E7-62B4CEB20BC7}" type="datetime10">
              <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rPr>
              <a:t>20:24</a:t>
            </a:fld>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5" name="Footer Placeholder 4"/>
          <p:cNvSpPr>
            <a:spLocks noGrp="1"/>
          </p:cNvSpPr>
          <p:nvPr>
            <p:ph type="ftr" sz="quarter" idx="3"/>
          </p:nvPr>
        </p:nvSpPr>
        <p:spPr bwMode="gray">
          <a:xfrm rot="5400000">
            <a:off x="6236494" y="3264694"/>
            <a:ext cx="3859213" cy="228600"/>
          </a:xfrm>
          <a:prstGeom prst="rect">
            <a:avLst/>
          </a:prstGeom>
        </p:spPr>
        <p:txBody>
          <a:bodyPr vert="horz" wrap="square" lIns="91440" tIns="45720" rIns="91440" bIns="45720" numCol="1" anchor="b" anchorCtr="0" compatLnSpc="1"/>
          <a:lstStyle>
            <a:lvl1pPr>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6"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bg>
      <p:bgPr>
        <a:solidFill>
          <a:schemeClr val="bg1"/>
        </a:solidFill>
        <a:effectLst/>
      </p:bgPr>
    </p:bg>
    <p:spTree>
      <p:nvGrpSpPr>
        <p:cNvPr id="1" name=""/>
        <p:cNvGrpSpPr/>
        <p:nvPr/>
      </p:nvGrpSpPr>
      <p:grpSpPr>
        <a:xfrm>
          <a:off x="0" y="0"/>
          <a:ext cx="0" cy="0"/>
          <a:chOff x="0" y="0"/>
          <a:chExt cx="0" cy="0"/>
        </a:xfrm>
      </p:grpSpPr>
      <p:grpSp>
        <p:nvGrpSpPr>
          <p:cNvPr id="8194" name="Group 7"/>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10204164">
              <a:off x="427038" y="4563812"/>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15"/>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10"/>
            <p:cNvSpPr>
              <a:spLocks noChangeArrowheads="1"/>
            </p:cNvSpPr>
            <p:nvPr/>
          </p:nvSpPr>
          <p:spPr bwMode="auto">
            <a:xfrm rot="10800000">
              <a:off x="485775" y="2670028"/>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BB5BBAFE-9472-455E-9190-CA15982E033A}"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bg>
      <p:bgPr>
        <a:solidFill>
          <a:schemeClr val="bg1"/>
        </a:solidFill>
        <a:effectLst/>
      </p:bgPr>
    </p:bg>
    <p:spTree>
      <p:nvGrpSpPr>
        <p:cNvPr id="1" name=""/>
        <p:cNvGrpSpPr/>
        <p:nvPr/>
      </p:nvGrpSpPr>
      <p:grpSpPr>
        <a:xfrm>
          <a:off x="0" y="0"/>
          <a:ext cx="0" cy="0"/>
          <a:chOff x="0" y="0"/>
          <a:chExt cx="0" cy="0"/>
        </a:xfrm>
      </p:grpSpPr>
      <p:grpSp>
        <p:nvGrpSpPr>
          <p:cNvPr id="9218" name="Group 2"/>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589932">
              <a:off x="6359525" y="2781147"/>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8"/>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10"/>
            <p:cNvSpPr>
              <a:spLocks noChangeArrowheads="1"/>
            </p:cNvSpPr>
            <p:nvPr/>
          </p:nvSpPr>
          <p:spPr bwMode="auto">
            <a:xfrm>
              <a:off x="485775" y="2854168"/>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r>
              <a:rPr lang="zh-CN" altLang="en-US" noProof="1"/>
              <a:t>单击此处编辑母版标题样式</a:t>
            </a:r>
            <a:endParaRPr lang="en-US" noProof="1"/>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6D10CB05-2585-4A0D-9FCE-A337CD5613A7}"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589932">
              <a:off x="6359525" y="4309826"/>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Freeform 10"/>
            <p:cNvSpPr>
              <a:spLocks noChangeArrowheads="1"/>
            </p:cNvSpPr>
            <p:nvPr/>
          </p:nvSpPr>
          <p:spPr bwMode="auto">
            <a:xfrm>
              <a:off x="485775" y="4381259"/>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5" name="TextBox 36"/>
          <p:cNvSpPr txBox="1"/>
          <p:nvPr/>
        </p:nvSpPr>
        <p:spPr bwMode="gray">
          <a:xfrm>
            <a:off x="647700" y="652463"/>
            <a:ext cx="601663" cy="1322388"/>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rPr>
              <a:t>“</a:t>
            </a:r>
          </a:p>
        </p:txBody>
      </p:sp>
      <p:sp>
        <p:nvSpPr>
          <p:cNvPr id="36" name="TextBox 37"/>
          <p:cNvSpPr txBox="1"/>
          <p:nvPr/>
        </p:nvSpPr>
        <p:spPr bwMode="gray">
          <a:xfrm>
            <a:off x="7069138" y="2900363"/>
            <a:ext cx="619125" cy="1323975"/>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rPr>
              <a:t>”</a:t>
            </a:r>
          </a:p>
        </p:txBody>
      </p:sp>
      <p:sp>
        <p:nvSpPr>
          <p:cNvPr id="37"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r>
              <a:rPr lang="zh-CN" altLang="en-US" noProof="1"/>
              <a:t>单击此处编辑母版标题样式</a:t>
            </a:r>
            <a:endParaRPr lang="en-US" noProof="1"/>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8"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42B24252-3F6B-47FE-B2F2-A14826FC9B2E}"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0"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bg>
      <p:bgPr>
        <a:solidFill>
          <a:schemeClr val="bg1"/>
        </a:solidFill>
        <a:effectLst/>
      </p:bgPr>
    </p:bg>
    <p:spTree>
      <p:nvGrpSpPr>
        <p:cNvPr id="1" name=""/>
        <p:cNvGrpSpPr/>
        <p:nvPr/>
      </p:nvGrpSpPr>
      <p:grpSpPr>
        <a:xfrm>
          <a:off x="0" y="0"/>
          <a:ext cx="0" cy="0"/>
          <a:chOff x="0" y="0"/>
          <a:chExt cx="0" cy="0"/>
        </a:xfrm>
      </p:grpSpPr>
      <p:grpSp>
        <p:nvGrpSpPr>
          <p:cNvPr id="11266" name="Group 8"/>
          <p:cNvGrpSpPr/>
          <p:nvPr/>
        </p:nvGrpSpPr>
        <p:grpSpPr>
          <a:xfrm>
            <a:off x="-1587" y="0"/>
            <a:ext cx="9145587" cy="6861175"/>
            <a:chOff x="-1588" y="0"/>
            <a:chExt cx="9145588" cy="6860798"/>
          </a:xfrm>
        </p:grpSpPr>
        <p:sp>
          <p:nvSpPr>
            <p:cNvPr id="25" name="Rectangle 9"/>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589932">
              <a:off x="6359525" y="4311413"/>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Freeform 7"/>
            <p:cNvSpPr>
              <a:spLocks noChangeArrowheads="1"/>
            </p:cNvSpPr>
            <p:nvPr/>
          </p:nvSpPr>
          <p:spPr bwMode="auto">
            <a:xfrm>
              <a:off x="485775" y="4381259"/>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5" name="Rectangle 6"/>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36"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8818AF44-224E-42B3-B084-65888EA90A82}"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bg>
      <p:bgPr>
        <a:solidFill>
          <a:schemeClr val="bg1"/>
        </a:solidFill>
        <a:effectLst/>
      </p:bgPr>
    </p:bg>
    <p:spTree>
      <p:nvGrpSpPr>
        <p:cNvPr id="1" name=""/>
        <p:cNvGrpSpPr/>
        <p:nvPr/>
      </p:nvGrpSpPr>
      <p:grpSpPr>
        <a:xfrm>
          <a:off x="0" y="0"/>
          <a:ext cx="0" cy="0"/>
          <a:chOff x="0" y="0"/>
          <a:chExt cx="0" cy="0"/>
        </a:xfrm>
      </p:grpSpPr>
      <p:cxnSp>
        <p:nvCxnSpPr>
          <p:cNvPr id="19" name="Straight Connector 16"/>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7"/>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27"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3DCE1D84-4965-4BF5-AE79-B5BBA75AC77C}"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bg>
      <p:bgPr>
        <a:solidFill>
          <a:schemeClr val="bg1"/>
        </a:solidFill>
        <a:effectLst/>
      </p:bgPr>
    </p:bg>
    <p:spTree>
      <p:nvGrpSpPr>
        <p:cNvPr id="1" name=""/>
        <p:cNvGrpSpPr/>
        <p:nvPr/>
      </p:nvGrpSpPr>
      <p:grpSpPr>
        <a:xfrm>
          <a:off x="0" y="0"/>
          <a:ext cx="0" cy="0"/>
          <a:chOff x="0" y="0"/>
          <a:chExt cx="0" cy="0"/>
        </a:xfrm>
      </p:grpSpPr>
      <p:cxnSp>
        <p:nvCxnSpPr>
          <p:cNvPr id="19" name="Straight Connector 39"/>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40"/>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4"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856B517E-1EAB-467A-821B-F32E2DC5D0B7}"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19" name="Date Placeholder 3"/>
          <p:cNvSpPr>
            <a:spLocks noGrp="1"/>
          </p:cNvSpPr>
          <p:nvPr>
            <p:ph type="dt" sz="half" idx="2"/>
          </p:nvPr>
        </p:nvSpPr>
        <p:spPr>
          <a:xfrm>
            <a:off x="7621588" y="6388100"/>
            <a:ext cx="990600" cy="228600"/>
          </a:xfrm>
          <a:prstGeom prst="rect">
            <a:avLst/>
          </a:prstGeom>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ADD2195C-9085-474A-8BAF-B1F7D4DB54E8}"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5" name="Footer Placeholder 4"/>
          <p:cNvSpPr>
            <a:spLocks noGrp="1"/>
          </p:cNvSpPr>
          <p:nvPr>
            <p:ph type="ftr" sz="quarter" idx="3"/>
          </p:nvPr>
        </p:nvSpPr>
        <p:spPr>
          <a:xfrm>
            <a:off x="515938" y="6388100"/>
            <a:ext cx="3859213"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grpSp>
        <p:nvGrpSpPr>
          <p:cNvPr id="15362" name="Group 6"/>
          <p:cNvGrpSpPr/>
          <p:nvPr/>
        </p:nvGrpSpPr>
        <p:grpSpPr>
          <a:xfrm>
            <a:off x="-1587" y="0"/>
            <a:ext cx="9120187" cy="6861175"/>
            <a:chOff x="-1588" y="0"/>
            <a:chExt cx="9120420" cy="6860798"/>
          </a:xfrm>
        </p:grpSpPr>
        <p:sp>
          <p:nvSpPr>
            <p:cNvPr id="25" name="Rectangle 10"/>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4966650">
              <a:off x="4673020" y="5107489"/>
              <a:ext cx="2377944" cy="319096"/>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3" name="Rectangle 16"/>
          <p:cNvSpPr/>
          <p:nvPr/>
        </p:nvSpPr>
        <p:spPr>
          <a:xfrm>
            <a:off x="414338" y="401638"/>
            <a:ext cx="461168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9"/>
          <p:cNvSpPr>
            <a:spLocks noChangeArrowheads="1"/>
          </p:cNvSpPr>
          <p:nvPr/>
        </p:nvSpPr>
        <p:spPr bwMode="auto">
          <a:xfrm rot="5400000">
            <a:off x="1298575" y="1765300"/>
            <a:ext cx="5997575" cy="3327400"/>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8000"/>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1D7D5195-3C06-43E1-9E09-6ED5A32824F9}"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38163"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6" name="ShockwaveFlash1"/>
          <p:cNvPicPr>
            <a:picLocks noChangeAspect="1"/>
          </p:cNvPicPr>
          <p:nvPr/>
        </p:nvPicPr>
        <p:blipFill>
          <a:blip r:embed="rId2"/>
          <a:stretch>
            <a:fillRect/>
          </a:stretch>
        </p:blipFill>
        <p:spPr>
          <a:xfrm>
            <a:off x="8153400" y="6540500"/>
            <a:ext cx="965200" cy="304800"/>
          </a:xfrm>
          <a:prstGeom prst="rect">
            <a:avLst/>
          </a:prstGeom>
          <a:noFill/>
          <a:ln w="9525">
            <a:noFill/>
          </a:ln>
        </p:spPr>
      </p:pic>
      <p:sp>
        <p:nvSpPr>
          <p:cNvPr id="2" name="Title 1"/>
          <p:cNvSpPr>
            <a:spLocks noGrp="1"/>
          </p:cNvSpPr>
          <p:nvPr>
            <p:ph type="title"/>
          </p:nvPr>
        </p:nvSpPr>
        <p:spPr>
          <a:xfrm>
            <a:off x="865970" y="927098"/>
            <a:ext cx="6343672" cy="709865"/>
          </a:xfrm>
        </p:spPr>
        <p:txBody>
          <a:bodyPr/>
          <a:lstStyle>
            <a:lvl1pPr>
              <a:defRPr sz="3200"/>
            </a:lvl1pPr>
          </a:lstStyle>
          <a:p>
            <a:r>
              <a:rPr lang="zh-CN" altLang="en-US" noProof="1"/>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25"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7DB1B367-7341-4A3E-ADEE-EDE4D90B34B2}"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6"/>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9"/>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0"/>
            <p:cNvSpPr>
              <a:spLocks noChangeArrowheads="1"/>
            </p:cNvSpPr>
            <p:nvPr/>
          </p:nvSpPr>
          <p:spPr bwMode="auto">
            <a:xfrm rot="-5400000">
              <a:off x="3105316" y="1766700"/>
              <a:ext cx="5995659" cy="3325812"/>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ChangeArrowheads="1"/>
            </p:cNvSpPr>
            <p:nvPr/>
          </p:nvSpPr>
          <p:spPr bwMode="auto">
            <a:xfrm rot="-5912394">
              <a:off x="3319527" y="1458824"/>
              <a:ext cx="2377944" cy="317500"/>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81B2E2AC-2F8A-4D77-875F-E7CC58B4E132}"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sz="half" idx="1"/>
          </p:nvPr>
        </p:nvSpPr>
        <p:spPr>
          <a:xfrm>
            <a:off x="866440" y="2489200"/>
            <a:ext cx="3636980" cy="3530603"/>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Content Placeholder 3"/>
          <p:cNvSpPr>
            <a:spLocks noGrp="1"/>
          </p:cNvSpPr>
          <p:nvPr>
            <p:ph sz="half" idx="2"/>
          </p:nvPr>
        </p:nvSpPr>
        <p:spPr>
          <a:xfrm>
            <a:off x="4640581" y="2489203"/>
            <a:ext cx="3636980" cy="3530600"/>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5724C83-094B-4425-8CD5-AA22375A6A03}"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5724C83-094B-4425-8CD5-AA22375A6A03}"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5724C83-094B-4425-8CD5-AA22375A6A03}"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9" name="Rectangle 4"/>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Date Placeholder 1"/>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3279A2F6-FF40-4BF6-88F0-FE48F53BE5AD}"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2"/>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3"/>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6146"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1"/>
            <p:cNvSpPr>
              <a:spLocks noChangeArrowheads="1"/>
            </p:cNvSpPr>
            <p:nvPr/>
          </p:nvSpPr>
          <p:spPr bwMode="auto">
            <a:xfrm rot="-5400000">
              <a:off x="2548897" y="1765906"/>
              <a:ext cx="5995659" cy="3327400"/>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ChangeArrowheads="1"/>
            </p:cNvSpPr>
            <p:nvPr/>
          </p:nvSpPr>
          <p:spPr bwMode="auto">
            <a:xfrm rot="-5912394">
              <a:off x="2770252" y="1458824"/>
              <a:ext cx="2377944" cy="317500"/>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zh-CN" altLang="en-US" noProof="1"/>
              <a:t>单击此处编辑母版标题样式</a:t>
            </a:r>
            <a:endParaRPr lang="en-US" noProof="1"/>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8A3912A4-08D1-47C2-B56E-593D1C8D114F}"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1"/>
            <p:cNvSpPr>
              <a:spLocks noChangeArrowheads="1"/>
            </p:cNvSpPr>
            <p:nvPr/>
          </p:nvSpPr>
          <p:spPr bwMode="auto">
            <a:xfrm rot="-5400000">
              <a:off x="2852903" y="1766699"/>
              <a:ext cx="5995659" cy="3325813"/>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ChangeArrowheads="1"/>
            </p:cNvSpPr>
            <p:nvPr/>
          </p:nvSpPr>
          <p:spPr bwMode="auto">
            <a:xfrm rot="-5912394">
              <a:off x="3075052" y="1458824"/>
              <a:ext cx="2377944" cy="317500"/>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965DE566-7773-4CF2-8866-04725CF53843}"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p:cNvGrpSpPr/>
          <p:nvPr/>
        </p:nvGrpSpPr>
        <p:grpSpPr>
          <a:xfrm>
            <a:off x="-1587" y="0"/>
            <a:ext cx="9145587" cy="6861175"/>
            <a:chOff x="-1588" y="0"/>
            <a:chExt cx="9145588" cy="6860798"/>
          </a:xfrm>
        </p:grpSpPr>
        <p:sp>
          <p:nvSpPr>
            <p:cNvPr id="14" name="Rectangle 13"/>
            <p:cNvSpPr/>
            <p:nvPr/>
          </p:nvSpPr>
          <p:spPr>
            <a:xfrm>
              <a:off x="0" y="0"/>
              <a:ext cx="9118832"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33" name="Freeform 5"/>
            <p:cNvSpPr>
              <a:spLocks noChangeArrowheads="1"/>
            </p:cNvSpPr>
            <p:nvPr/>
          </p:nvSpPr>
          <p:spPr bwMode="auto">
            <a:xfrm rot="-589932">
              <a:off x="6359525" y="1790602"/>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Freeform 24"/>
            <p:cNvSpPr>
              <a:spLocks noChangeArrowheads="1"/>
            </p:cNvSpPr>
            <p:nvPr/>
          </p:nvSpPr>
          <p:spPr bwMode="auto">
            <a:xfrm>
              <a:off x="485775" y="1855686"/>
              <a:ext cx="8172450" cy="4535238"/>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27" name="Title Placeholder 1"/>
          <p:cNvSpPr>
            <a:spLocks noGrp="1"/>
          </p:cNvSpPr>
          <p:nvPr>
            <p:ph type="title"/>
          </p:nvPr>
        </p:nvSpPr>
        <p:spPr>
          <a:xfrm>
            <a:off x="866775" y="927100"/>
            <a:ext cx="6345238" cy="709613"/>
          </a:xfrm>
          <a:prstGeom prst="rect">
            <a:avLst/>
          </a:prstGeom>
          <a:noFill/>
          <a:ln w="9525">
            <a:noFill/>
          </a:ln>
        </p:spPr>
        <p:txBody>
          <a:bodyPr anchor="ctr" anchorCtr="0"/>
          <a:lstStyle/>
          <a:p>
            <a:pPr lvl="0"/>
            <a:r>
              <a:rPr lang="zh-CN" altLang="en-US" dirty="0"/>
              <a:t>单击此处编辑母版标题样式</a:t>
            </a:r>
          </a:p>
        </p:txBody>
      </p:sp>
      <p:sp>
        <p:nvSpPr>
          <p:cNvPr id="1028" name="Text Placeholder 2"/>
          <p:cNvSpPr>
            <a:spLocks noGrp="1"/>
          </p:cNvSpPr>
          <p:nvPr>
            <p:ph type="body"/>
          </p:nvPr>
        </p:nvSpPr>
        <p:spPr>
          <a:xfrm>
            <a:off x="863600" y="2489200"/>
            <a:ext cx="6346825" cy="35306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lgn="r" eaLnBrk="1" hangingPunct="1">
              <a:buFontTx/>
              <a:buNone/>
              <a:defRPr sz="900" b="1" smtClean="0">
                <a:solidFill>
                  <a:schemeClr val="accent1"/>
                </a:solidFill>
                <a:latin typeface="Century Gothic" panose="020B0502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5724C83-094B-4425-8CD5-AA22375A6A03}"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eaLnBrk="1" hangingPunct="1">
              <a:buFontTx/>
              <a:buNone/>
              <a:defRPr sz="900" b="1">
                <a:solidFill>
                  <a:schemeClr val="accent1"/>
                </a:solidFill>
                <a:latin typeface="Century Gothic" panose="020B0502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6" name="Rectangle 25"/>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lgn="ctr">
              <a:defRPr sz="2800">
                <a:solidFill>
                  <a:schemeClr val="bg1"/>
                </a:solidFill>
                <a:latin typeface="Century Gothic" panose="020B0502020202020204" pitchFamily="34" charset="0"/>
              </a:defRPr>
            </a:lvl1p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80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83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6pPr>
      <a:lvl7pPr marL="207200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7pPr>
      <a:lvl8pPr marL="225869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8pPr>
      <a:lvl9pPr marL="248602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30693;&#36947;&#26696;&#20363;.doc"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24449;&#25910;&#34917;&#20607;&#21327;&#35758;&#26159;&#19981;&#26159;&#19981;&#21160;&#20135;.doc"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34892;&#25919;&#35785;&#35772;&#27861;&#31532;&#22235;&#21313;&#20843;&#26465;.docx" TargetMode="External"/><Relationship Id="rId2" Type="http://schemas.openxmlformats.org/officeDocument/2006/relationships/hyperlink" Target="&#34892;&#25919;&#35785;&#35772;&#27861;&#31532;&#22235;&#21313;&#20061;&#26465;.docx"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36215;&#35785;&#21644;&#21463;&#29702;&#30340;&#21496;&#27861;&#35299;&#37322;.docx" TargetMode="External"/><Relationship Id="rId2" Type="http://schemas.openxmlformats.org/officeDocument/2006/relationships/hyperlink" Target="&#36215;&#35785;&#21644;&#21463;&#29702;.doc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34892;&#25919;&#35785;&#35772;&#27861;&#20462;&#25913;&#30340;&#33509;&#24178;&#29702;&#35770;&#21069;&#25552;_&#20174;&#23458;&#35266;&#35785;&#35772;&#21644;&#20027;&#35266;&#35785;&#35772;&#30340;&#35282;&#24230;_&#26753;&#20964;&#20113;.pdf" TargetMode="External"/><Relationship Id="rId2" Type="http://schemas.openxmlformats.org/officeDocument/2006/relationships/hyperlink" Target="&#26500;&#24314;&#34892;&#25919;&#20844;&#30410;&#35785;&#35772;&#30340;&#23458;&#35266;&#35785;&#35772;&#26426;&#21046;_&#21016;&#33402;.pdf" TargetMode="External"/><Relationship Id="rId1" Type="http://schemas.openxmlformats.org/officeDocument/2006/relationships/slideLayout" Target="../slideLayouts/slideLayout2.xml"/><Relationship Id="rId4" Type="http://schemas.openxmlformats.org/officeDocument/2006/relationships/hyperlink" Target="&#35770;&#25105;&#22269;&#34892;&#25919;&#35785;&#35772;&#26500;&#36896;_&#20027;&#35266;&#35785;&#35772;_&#25233;&#25110;_&#23458;&#35266;&#35785;&#35772;_&#34203;&#21018;&#20940;.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25105;&#22269;&#21488;&#28286;&#22320;&#21306;&#8220;&#34892;&#25919;&#35785;&#35772;&#27861;&#8221;.txt" TargetMode="External"/><Relationship Id="rId2" Type="http://schemas.openxmlformats.org/officeDocument/2006/relationships/hyperlink" Target="&#26085;&#26412;&#34892;&#25919;&#35785;&#35772;&#27861;&#65288;&#22270;&#26469;&#33258;&#29579;&#20025;&#32418;&#32769;&#24072;&#35770;&#25991;&#65289;.p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50" y="2420938"/>
            <a:ext cx="8424863" cy="1470025"/>
          </a:xfrm>
        </p:spPr>
        <p:txBody>
          <a:bodyPr vert="horz" wrap="square" lIns="91440" tIns="45720" rIns="91440" bIns="45720" numCol="1" rtlCol="0" anchor="b" anchorCtr="0" compatLnSpc="1">
            <a:normAutofit fontScale="90000"/>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第十三讲</a:t>
            </a:r>
            <a:br>
              <a:rPr kumimoji="0" lang="en-US" altLang="zh-CN" sz="40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40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r>
              <a:rPr kumimoji="0" lang="zh-CN" altLang="en-US" sz="40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行政案件的起诉与受理</a:t>
            </a:r>
            <a:endParaRPr kumimoji="0" lang="en-US" sz="40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endParaRPr>
          </a:p>
        </p:txBody>
      </p:sp>
      <p:sp>
        <p:nvSpPr>
          <p:cNvPr id="3" name="Subtitle 2"/>
          <p:cNvSpPr>
            <a:spLocks noGrp="1"/>
          </p:cNvSpPr>
          <p:nvPr>
            <p:ph type="subTitle" idx="1"/>
          </p:nvPr>
        </p:nvSpPr>
        <p:spPr>
          <a:xfrm>
            <a:off x="1908175" y="4365625"/>
            <a:ext cx="6400800" cy="1752600"/>
          </a:xfrm>
        </p:spPr>
        <p:txBody>
          <a:bodyPr vert="horz" wrap="square" lIns="91440" tIns="45720" rIns="91440" bIns="45720" numCol="1" rtlCol="0" anchor="t" anchorCtr="0" compatLnSpc="1">
            <a:normAutofit/>
          </a:bodyPr>
          <a:lstStyle/>
          <a:p>
            <a:pPr marL="0" marR="0" lvl="0" indent="0" algn="r"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None/>
              <a:defRPr/>
            </a:pPr>
            <a:endParaRPr kumimoji="0" lang="en-US" sz="2800" b="0" i="0" u="none" strike="noStrike" kern="1200" cap="all" spc="0" normalizeH="0" baseline="0" noProof="0" dirty="0">
              <a:ln>
                <a:noFill/>
              </a:ln>
              <a:solidFill>
                <a:schemeClr val="accent6">
                  <a:lumMod val="40000"/>
                  <a:lumOff val="60000"/>
                </a:schemeClr>
              </a:solidFill>
              <a:effectLst/>
              <a:uLnTx/>
              <a:uFillTx/>
              <a:latin typeface="楷体" panose="02010609060101010101" pitchFamily="49" charset="-122"/>
              <a:ea typeface="楷体" panose="02010609060101010101" pitchFamily="49" charset="-122"/>
              <a:cs typeface="+mn-cs"/>
            </a:endParaRPr>
          </a:p>
        </p:txBody>
      </p:sp>
      <p:sp>
        <p:nvSpPr>
          <p:cNvPr id="163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16389" name="日期占位符 3"/>
          <p:cNvSpPr txBox="1">
            <a:spLocks noGrp="1"/>
          </p:cNvSpPr>
          <p:nvPr>
            <p:ph type="dt" sz="half" idx="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10">
              <a:rPr lang="en-US" altLang="zh-CN" sz="900" dirty="0">
                <a:solidFill>
                  <a:srgbClr val="FFFFFF"/>
                </a:solidFill>
                <a:latin typeface="Century Gothic" panose="020B0502020202020204" pitchFamily="34" charset="0"/>
              </a:rPr>
              <a:t>20:24</a:t>
            </a:fld>
            <a:endParaRPr lang="en-US" altLang="zh-CN" sz="900" dirty="0">
              <a:solidFill>
                <a:srgbClr val="FFFFFF"/>
              </a:solidFill>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5603" name="内容占位符 2"/>
          <p:cNvSpPr>
            <a:spLocks noGrp="1"/>
          </p:cNvSpPr>
          <p:nvPr>
            <p:ph idx="1"/>
          </p:nvPr>
        </p:nvSpPr>
        <p:spPr>
          <a:xfrm>
            <a:off x="0" y="2060575"/>
            <a:ext cx="8820150" cy="4797425"/>
          </a:xfrm>
        </p:spPr>
        <p:txBody>
          <a:bodyPr vert="horz" wrap="square" lIns="91440" tIns="45720" rIns="91440" bIns="45720" anchor="t" anchorCtr="0"/>
          <a:lstStyle/>
          <a:p>
            <a:r>
              <a:rPr lang="en-US" altLang="zh-CN" sz="2000" b="1" dirty="0">
                <a:latin typeface="楷体" panose="02010609060101010101" pitchFamily="49" charset="-122"/>
                <a:ea typeface="楷体" panose="02010609060101010101" pitchFamily="49" charset="-122"/>
              </a:rPr>
              <a:t>5</a:t>
            </a:r>
            <a:r>
              <a:rPr lang="zh-CN" altLang="en-US" sz="2000" b="1" dirty="0">
                <a:latin typeface="楷体" panose="02010609060101010101" pitchFamily="49" charset="-122"/>
                <a:ea typeface="楷体" panose="02010609060101010101" pitchFamily="49" charset="-122"/>
              </a:rPr>
              <a:t>、行政诉讼类型的关系</a:t>
            </a:r>
            <a:endParaRPr lang="en-US" altLang="zh-CN" sz="2000" b="1" dirty="0">
              <a:latin typeface="楷体" panose="02010609060101010101" pitchFamily="49" charset="-122"/>
              <a:ea typeface="楷体" panose="02010609060101010101" pitchFamily="49" charset="-122"/>
            </a:endParaRPr>
          </a:p>
          <a:p>
            <a:pPr lvl="1">
              <a:lnSpc>
                <a:spcPct val="150000"/>
              </a:lnSpc>
            </a:pPr>
            <a:r>
              <a:rPr lang="zh-CN" altLang="en-US" b="1" dirty="0">
                <a:latin typeface="楷体" panose="02010609060101010101" pitchFamily="49" charset="-122"/>
                <a:ea typeface="楷体" panose="02010609060101010101" pitchFamily="49" charset="-122"/>
              </a:rPr>
              <a:t>客观诉讼为法律明定</a:t>
            </a:r>
            <a:endParaRPr lang="en-US" altLang="zh-CN" b="1" dirty="0">
              <a:latin typeface="楷体" panose="02010609060101010101" pitchFamily="49" charset="-122"/>
              <a:ea typeface="楷体" panose="02010609060101010101" pitchFamily="49" charset="-122"/>
            </a:endParaRPr>
          </a:p>
          <a:p>
            <a:pPr lvl="1">
              <a:lnSpc>
                <a:spcPct val="150000"/>
              </a:lnSpc>
            </a:pPr>
            <a:r>
              <a:rPr lang="zh-CN" altLang="en-US" b="1" dirty="0">
                <a:latin typeface="楷体" panose="02010609060101010101" pitchFamily="49" charset="-122"/>
                <a:ea typeface="楷体" panose="02010609060101010101" pitchFamily="49" charset="-122"/>
              </a:rPr>
              <a:t>主观诉讼涉及相对人权益救济，需要明确诉讼类型关系</a:t>
            </a:r>
            <a:endParaRPr lang="en-US" altLang="zh-CN" b="1" dirty="0">
              <a:latin typeface="楷体" panose="02010609060101010101" pitchFamily="49" charset="-122"/>
              <a:ea typeface="楷体" panose="02010609060101010101" pitchFamily="49" charset="-122"/>
            </a:endParaRPr>
          </a:p>
          <a:p>
            <a:pPr lvl="2">
              <a:lnSpc>
                <a:spcPct val="150000"/>
              </a:lnSpc>
            </a:pPr>
            <a:r>
              <a:rPr lang="zh-CN" altLang="en-US" sz="1600" b="1" dirty="0">
                <a:latin typeface="楷体" panose="02010609060101010101" pitchFamily="49" charset="-122"/>
                <a:ea typeface="楷体" panose="02010609060101010101" pitchFamily="49" charset="-122"/>
              </a:rPr>
              <a:t>互斥关系：</a:t>
            </a:r>
            <a:r>
              <a:rPr lang="zh-CN" altLang="en-US" sz="1600" dirty="0">
                <a:latin typeface="楷体" panose="02010609060101010101" pitchFamily="49" charset="-122"/>
                <a:ea typeface="楷体" panose="02010609060101010101" pitchFamily="49" charset="-122"/>
              </a:rPr>
              <a:t>某类争议</a:t>
            </a:r>
            <a:r>
              <a:rPr lang="zh-CN" altLang="en-US" sz="1600" b="1" dirty="0">
                <a:latin typeface="楷体" panose="02010609060101010101" pitchFamily="49" charset="-122"/>
                <a:ea typeface="楷体" panose="02010609060101010101" pitchFamily="49" charset="-122"/>
              </a:rPr>
              <a:t>仅适用一种诉讼类型</a:t>
            </a:r>
            <a:r>
              <a:rPr lang="zh-CN" altLang="en-US" sz="1600" dirty="0">
                <a:latin typeface="楷体" panose="02010609060101010101" pitchFamily="49" charset="-122"/>
                <a:ea typeface="楷体" panose="02010609060101010101" pitchFamily="49" charset="-122"/>
              </a:rPr>
              <a:t>，如撤销诉讼与课予义务诉讼；课予义务诉讼与一般给付诉讼等</a:t>
            </a:r>
            <a:endParaRPr lang="en-US" altLang="zh-CN" sz="1600" dirty="0">
              <a:latin typeface="楷体" panose="02010609060101010101" pitchFamily="49" charset="-122"/>
              <a:ea typeface="楷体" panose="02010609060101010101" pitchFamily="49" charset="-122"/>
            </a:endParaRPr>
          </a:p>
          <a:p>
            <a:pPr lvl="2">
              <a:lnSpc>
                <a:spcPct val="150000"/>
              </a:lnSpc>
            </a:pPr>
            <a:r>
              <a:rPr lang="zh-CN" altLang="en-US" sz="1600" b="1" dirty="0">
                <a:latin typeface="楷体" panose="02010609060101010101" pitchFamily="49" charset="-122"/>
                <a:ea typeface="楷体" panose="02010609060101010101" pitchFamily="49" charset="-122"/>
              </a:rPr>
              <a:t>并存关系：</a:t>
            </a:r>
            <a:r>
              <a:rPr lang="zh-CN" altLang="en-US" sz="1600" dirty="0">
                <a:latin typeface="楷体" panose="02010609060101010101" pitchFamily="49" charset="-122"/>
                <a:ea typeface="楷体" panose="02010609060101010101" pitchFamily="49" charset="-122"/>
              </a:rPr>
              <a:t>某类争议可以同时适用两种以上诉讼类型，</a:t>
            </a:r>
            <a:r>
              <a:rPr lang="zh-CN" altLang="en-US" sz="1600" b="1" dirty="0">
                <a:latin typeface="楷体" panose="02010609060101010101" pitchFamily="49" charset="-122"/>
                <a:ea typeface="楷体" panose="02010609060101010101" pitchFamily="49" charset="-122"/>
              </a:rPr>
              <a:t>原告可以选择</a:t>
            </a:r>
            <a:r>
              <a:rPr lang="zh-CN" altLang="en-US" sz="1600" dirty="0">
                <a:latin typeface="楷体" panose="02010609060101010101" pitchFamily="49" charset="-122"/>
                <a:ea typeface="楷体" panose="02010609060101010101" pitchFamily="49" charset="-122"/>
              </a:rPr>
              <a:t>。如行政处罚的变更诉讼与处罚的撤销诉讼；撤销诉讼加一般给付诉讼等</a:t>
            </a:r>
            <a:endParaRPr lang="en-US" altLang="zh-CN" sz="1600" dirty="0">
              <a:latin typeface="楷体" panose="02010609060101010101" pitchFamily="49" charset="-122"/>
              <a:ea typeface="楷体" panose="02010609060101010101" pitchFamily="49" charset="-122"/>
            </a:endParaRPr>
          </a:p>
          <a:p>
            <a:pPr lvl="2">
              <a:lnSpc>
                <a:spcPct val="150000"/>
              </a:lnSpc>
            </a:pPr>
            <a:r>
              <a:rPr lang="zh-CN" altLang="en-US" sz="1600" b="1" dirty="0">
                <a:latin typeface="楷体" panose="02010609060101010101" pitchFamily="49" charset="-122"/>
                <a:ea typeface="楷体" panose="02010609060101010101" pitchFamily="49" charset="-122"/>
              </a:rPr>
              <a:t>补充关系：</a:t>
            </a:r>
            <a:r>
              <a:rPr lang="zh-CN" altLang="en-US" sz="1600" dirty="0">
                <a:latin typeface="楷体" panose="02010609060101010101" pitchFamily="49" charset="-122"/>
                <a:ea typeface="楷体" panose="02010609060101010101" pitchFamily="49" charset="-122"/>
              </a:rPr>
              <a:t>适合解决某类争议的诉讼类型之间具有</a:t>
            </a:r>
            <a:r>
              <a:rPr lang="zh-CN" altLang="en-US" sz="1600" b="1" dirty="0">
                <a:latin typeface="楷体" panose="02010609060101010101" pitchFamily="49" charset="-122"/>
                <a:ea typeface="楷体" panose="02010609060101010101" pitchFamily="49" charset="-122"/>
              </a:rPr>
              <a:t>选择上先后顺序</a:t>
            </a:r>
            <a:r>
              <a:rPr lang="zh-CN" altLang="en-US" sz="1600" dirty="0">
                <a:latin typeface="楷体" panose="02010609060101010101" pitchFamily="49" charset="-122"/>
                <a:ea typeface="楷体" panose="02010609060101010101" pitchFamily="49" charset="-122"/>
              </a:rPr>
              <a:t>：如撤销诉讼与确认违法诉讼</a:t>
            </a:r>
            <a:endParaRPr lang="en-US" altLang="zh-CN" sz="1600" dirty="0">
              <a:latin typeface="楷体" panose="02010609060101010101" pitchFamily="49" charset="-122"/>
              <a:ea typeface="楷体" panose="02010609060101010101" pitchFamily="49" charset="-122"/>
            </a:endParaRPr>
          </a:p>
          <a:p>
            <a:pPr lvl="2">
              <a:lnSpc>
                <a:spcPct val="150000"/>
              </a:lnSpc>
            </a:pPr>
            <a:r>
              <a:rPr lang="zh-CN" altLang="en-US" sz="1600" b="1" dirty="0">
                <a:latin typeface="楷体" panose="02010609060101010101" pitchFamily="49" charset="-122"/>
                <a:ea typeface="楷体" panose="02010609060101010101" pitchFamily="49" charset="-122"/>
              </a:rPr>
              <a:t>转换关系：</a:t>
            </a:r>
            <a:r>
              <a:rPr lang="zh-CN" altLang="en-US" sz="1600" dirty="0">
                <a:latin typeface="楷体" panose="02010609060101010101" pitchFamily="49" charset="-122"/>
                <a:ea typeface="楷体" panose="02010609060101010101" pitchFamily="49" charset="-122"/>
              </a:rPr>
              <a:t>案件审理期间，因情况变化，</a:t>
            </a:r>
            <a:r>
              <a:rPr lang="zh-CN" altLang="en-US" sz="1600" b="1" dirty="0">
                <a:latin typeface="楷体" panose="02010609060101010101" pitchFamily="49" charset="-122"/>
                <a:ea typeface="楷体" panose="02010609060101010101" pitchFamily="49" charset="-122"/>
              </a:rPr>
              <a:t>诉讼类型会发生转换</a:t>
            </a:r>
            <a:r>
              <a:rPr lang="zh-CN" altLang="en-US" sz="1600" dirty="0">
                <a:latin typeface="楷体" panose="02010609060101010101" pitchFamily="49" charset="-122"/>
                <a:ea typeface="楷体" panose="02010609060101010101" pitchFamily="49" charset="-122"/>
              </a:rPr>
              <a:t>，如先提起撤销诉讼，后转为确认违法诉讼</a:t>
            </a:r>
          </a:p>
          <a:p>
            <a:endParaRPr lang="zh-CN" altLang="en-US" sz="1600" dirty="0">
              <a:latin typeface="楷体" panose="02010609060101010101" pitchFamily="49" charset="-122"/>
              <a:ea typeface="楷体" panose="02010609060101010101" pitchFamily="49" charset="-122"/>
            </a:endParaRPr>
          </a:p>
        </p:txBody>
      </p:sp>
      <p:sp>
        <p:nvSpPr>
          <p:cNvPr id="2560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kern="1200" dirty="0">
                <a:latin typeface="华文楷体" panose="02010600040101010101" pitchFamily="2" charset="-122"/>
                <a:ea typeface="华文楷体" panose="02010600040101010101" pitchFamily="2" charset="-122"/>
                <a:cs typeface="+mj-cs"/>
              </a:rPr>
              <a:t>二、行政诉讼中的起诉</a:t>
            </a:r>
          </a:p>
        </p:txBody>
      </p:sp>
      <p:sp>
        <p:nvSpPr>
          <p:cNvPr id="33795" name="内容占位符 2"/>
          <p:cNvSpPr>
            <a:spLocks noGrp="1"/>
          </p:cNvSpPr>
          <p:nvPr>
            <p:ph idx="1"/>
          </p:nvPr>
        </p:nvSpPr>
        <p:spPr>
          <a:xfrm>
            <a:off x="395288" y="2205038"/>
            <a:ext cx="8215312" cy="3662362"/>
          </a:xfrm>
        </p:spPr>
        <p:txBody>
          <a:bodyPr vert="horz" wrap="square" lIns="91440" tIns="45720" rIns="91440" bIns="45720" anchor="t" anchorCtr="0"/>
          <a:lstStyle/>
          <a:p>
            <a:r>
              <a:rPr lang="en-US" altLang="zh-CN" sz="2000" b="1" dirty="0">
                <a:latin typeface="华文楷体" panose="02010600040101010101" pitchFamily="2" charset="-122"/>
                <a:ea typeface="华文楷体" panose="02010600040101010101" pitchFamily="2" charset="-122"/>
              </a:rPr>
              <a:t>1</a:t>
            </a:r>
            <a:r>
              <a:rPr lang="zh-CN" altLang="en-US" sz="2000" b="1" dirty="0">
                <a:latin typeface="华文楷体" panose="02010600040101010101" pitchFamily="2" charset="-122"/>
                <a:ea typeface="华文楷体" panose="02010600040101010101" pitchFamily="2" charset="-122"/>
              </a:rPr>
              <a:t>、起诉的概念</a:t>
            </a:r>
            <a:endParaRPr lang="zh-CN" altLang="en-US"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公民、法人或其他组织认为行政主体的具体行政行为侵犯其合法权益，依法请求人民法院行使行政审判权，审查具体行政行为的合法性并予以救济的诉讼行为。</a:t>
            </a:r>
          </a:p>
          <a:p>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）起诉是相对人行使行政诉权的行为。行政诉权是现代社会公民最基本的权利之一，凡法律规定可以提起诉讼的行为，符合条件者，相对人都可以起诉。</a:t>
            </a:r>
          </a:p>
          <a:p>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）起诉是相对人请求人民法院审查具体行政行为，解决行政争议的行为。这是起诉的根本目的所在。</a:t>
            </a:r>
          </a:p>
          <a:p>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）起诉是相对人做出的具有法律意义的诉讼行为。相对人一旦起诉，法院必须作出回应。</a:t>
            </a:r>
            <a:endParaRPr lang="en-US" altLang="zh-CN" sz="2000" dirty="0">
              <a:latin typeface="华文楷体" panose="02010600040101010101" pitchFamily="2" charset="-122"/>
              <a:ea typeface="华文楷体" panose="02010600040101010101" pitchFamily="2" charset="-122"/>
            </a:endParaRPr>
          </a:p>
          <a:p>
            <a:endParaRPr lang="zh-CN" altLang="en-US" sz="2000" dirty="0">
              <a:latin typeface="华文楷体" panose="02010600040101010101" pitchFamily="2" charset="-122"/>
              <a:ea typeface="华文楷体" panose="02010600040101010101" pitchFamily="2" charset="-122"/>
            </a:endParaRPr>
          </a:p>
        </p:txBody>
      </p:sp>
      <p:sp>
        <p:nvSpPr>
          <p:cNvPr id="3379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33797"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4819" name="内容占位符 2"/>
          <p:cNvSpPr>
            <a:spLocks noGrp="1"/>
          </p:cNvSpPr>
          <p:nvPr>
            <p:ph idx="1"/>
          </p:nvPr>
        </p:nvSpPr>
        <p:spPr>
          <a:xfrm>
            <a:off x="863600" y="2428875"/>
            <a:ext cx="7494588" cy="3590925"/>
          </a:xfrm>
        </p:spPr>
        <p:txBody>
          <a:bodyPr vert="horz" wrap="square" lIns="91440" tIns="45720" rIns="91440" bIns="45720" anchor="t" anchorCtr="0"/>
          <a:lstStyle/>
          <a:p>
            <a:r>
              <a:rPr lang="en-US" altLang="zh-CN" sz="2200" b="1" dirty="0">
                <a:latin typeface="华文楷体" panose="02010600040101010101" pitchFamily="2" charset="-122"/>
                <a:ea typeface="华文楷体" panose="02010600040101010101" pitchFamily="2" charset="-122"/>
              </a:rPr>
              <a:t>2</a:t>
            </a:r>
            <a:r>
              <a:rPr lang="zh-CN" altLang="en-US" sz="2200" b="1" dirty="0">
                <a:latin typeface="华文楷体" panose="02010600040101010101" pitchFamily="2" charset="-122"/>
                <a:ea typeface="华文楷体" panose="02010600040101010101" pitchFamily="2" charset="-122"/>
              </a:rPr>
              <a:t>、起诉的一般条件</a:t>
            </a:r>
            <a:endParaRPr lang="zh-CN" altLang="en-US" sz="2200" dirty="0">
              <a:latin typeface="华文楷体" panose="02010600040101010101" pitchFamily="2" charset="-122"/>
              <a:ea typeface="华文楷体" panose="02010600040101010101" pitchFamily="2" charset="-122"/>
            </a:endParaRPr>
          </a:p>
          <a:p>
            <a:r>
              <a:rPr lang="en-US" altLang="zh-CN" sz="2200" b="1" dirty="0">
                <a:latin typeface="华文楷体" panose="02010600040101010101" pitchFamily="2" charset="-122"/>
                <a:ea typeface="华文楷体" panose="02010600040101010101" pitchFamily="2" charset="-122"/>
              </a:rPr>
              <a:t>《</a:t>
            </a:r>
            <a:r>
              <a:rPr lang="zh-CN" altLang="en-US" sz="2200" b="1" dirty="0">
                <a:latin typeface="华文楷体" panose="02010600040101010101" pitchFamily="2" charset="-122"/>
                <a:ea typeface="华文楷体" panose="02010600040101010101" pitchFamily="2" charset="-122"/>
              </a:rPr>
              <a:t>行政诉讼法</a:t>
            </a:r>
            <a:r>
              <a:rPr lang="en-US" altLang="zh-CN" sz="2200" b="1" dirty="0">
                <a:latin typeface="华文楷体" panose="02010600040101010101" pitchFamily="2" charset="-122"/>
                <a:ea typeface="华文楷体" panose="02010600040101010101" pitchFamily="2" charset="-122"/>
              </a:rPr>
              <a:t>》</a:t>
            </a:r>
            <a:r>
              <a:rPr lang="zh-CN" altLang="en-US" sz="2200" b="1" dirty="0">
                <a:latin typeface="华文楷体" panose="02010600040101010101" pitchFamily="2" charset="-122"/>
                <a:ea typeface="华文楷体" panose="02010600040101010101" pitchFamily="2" charset="-122"/>
              </a:rPr>
              <a:t>第</a:t>
            </a:r>
            <a:r>
              <a:rPr lang="en-US" altLang="zh-CN" sz="2200" b="1" dirty="0">
                <a:latin typeface="华文楷体" panose="02010600040101010101" pitchFamily="2" charset="-122"/>
                <a:ea typeface="华文楷体" panose="02010600040101010101" pitchFamily="2" charset="-122"/>
              </a:rPr>
              <a:t>49</a:t>
            </a:r>
            <a:r>
              <a:rPr lang="zh-CN" altLang="en-US" sz="2200" b="1" dirty="0">
                <a:latin typeface="华文楷体" panose="02010600040101010101" pitchFamily="2" charset="-122"/>
                <a:ea typeface="华文楷体" panose="02010600040101010101" pitchFamily="2" charset="-122"/>
              </a:rPr>
              <a:t>条</a:t>
            </a:r>
            <a:endParaRPr lang="zh-CN" altLang="en-US" sz="2200" dirty="0">
              <a:latin typeface="华文楷体" panose="02010600040101010101" pitchFamily="2" charset="-122"/>
              <a:ea typeface="华文楷体" panose="02010600040101010101" pitchFamily="2" charset="-122"/>
            </a:endParaRPr>
          </a:p>
          <a:p>
            <a:r>
              <a:rPr lang="zh-CN" altLang="en-US" sz="2200" dirty="0">
                <a:latin typeface="华文楷体" panose="02010600040101010101" pitchFamily="2" charset="-122"/>
                <a:ea typeface="华文楷体" panose="02010600040101010101" pitchFamily="2" charset="-122"/>
              </a:rPr>
              <a:t>提起诉讼应当符合下列条件：</a:t>
            </a:r>
          </a:p>
          <a:p>
            <a:r>
              <a:rPr lang="zh-CN" altLang="en-US" sz="2200" dirty="0">
                <a:latin typeface="华文楷体" panose="02010600040101010101" pitchFamily="2" charset="-122"/>
                <a:ea typeface="华文楷体" panose="02010600040101010101" pitchFamily="2" charset="-122"/>
              </a:rPr>
              <a:t>（一）原告是符合本法第二十五条规定的公民、法人或者其他组织；</a:t>
            </a:r>
          </a:p>
          <a:p>
            <a:r>
              <a:rPr lang="zh-CN" altLang="en-US" sz="2200" dirty="0">
                <a:latin typeface="华文楷体" panose="02010600040101010101" pitchFamily="2" charset="-122"/>
                <a:ea typeface="华文楷体" panose="02010600040101010101" pitchFamily="2" charset="-122"/>
              </a:rPr>
              <a:t>（二）有明确的被告；</a:t>
            </a:r>
          </a:p>
          <a:p>
            <a:r>
              <a:rPr lang="zh-CN" altLang="en-US" sz="2200" dirty="0">
                <a:latin typeface="华文楷体" panose="02010600040101010101" pitchFamily="2" charset="-122"/>
                <a:ea typeface="华文楷体" panose="02010600040101010101" pitchFamily="2" charset="-122"/>
              </a:rPr>
              <a:t>（三）有具体的诉讼请求和事实根据；</a:t>
            </a:r>
          </a:p>
          <a:p>
            <a:r>
              <a:rPr lang="zh-CN" altLang="en-US" sz="2200" dirty="0">
                <a:latin typeface="华文楷体" panose="02010600040101010101" pitchFamily="2" charset="-122"/>
                <a:ea typeface="华文楷体" panose="02010600040101010101" pitchFamily="2" charset="-122"/>
              </a:rPr>
              <a:t>（四）属于人民法院受案范围和受诉人民法院管辖。</a:t>
            </a:r>
          </a:p>
          <a:p>
            <a:endParaRPr lang="zh-CN" altLang="en-US" sz="2200" dirty="0">
              <a:latin typeface="华文楷体" panose="02010600040101010101" pitchFamily="2" charset="-122"/>
              <a:ea typeface="华文楷体" panose="02010600040101010101" pitchFamily="2" charset="-122"/>
            </a:endParaRPr>
          </a:p>
        </p:txBody>
      </p:sp>
      <p:sp>
        <p:nvSpPr>
          <p:cNvPr id="3482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34821"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5843" name="内容占位符 2"/>
          <p:cNvSpPr>
            <a:spLocks noGrp="1"/>
          </p:cNvSpPr>
          <p:nvPr>
            <p:ph idx="1"/>
          </p:nvPr>
        </p:nvSpPr>
        <p:spPr>
          <a:xfrm>
            <a:off x="863600" y="2500313"/>
            <a:ext cx="7208838" cy="3519487"/>
          </a:xfrm>
        </p:spPr>
        <p:txBody>
          <a:bodyPr vert="horz" wrap="square" lIns="91440" tIns="45720" rIns="91440" bIns="45720" anchor="t" anchorCtr="0"/>
          <a:lstStyle/>
          <a:p>
            <a:r>
              <a:rPr lang="zh-CN" altLang="en-US" sz="2000" b="1" dirty="0">
                <a:latin typeface="华文楷体" panose="02010600040101010101" pitchFamily="2" charset="-122"/>
                <a:ea typeface="华文楷体" panose="02010600040101010101" pitchFamily="2" charset="-122"/>
              </a:rPr>
              <a:t>（一）原告适格</a:t>
            </a:r>
            <a:endParaRPr lang="zh-CN" altLang="en-US"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    原告应该是符合本法第二十五条规定的公民、法人或者其他组织。根据</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行政诉讼法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25</a:t>
            </a:r>
            <a:r>
              <a:rPr lang="zh-CN" altLang="en-US" sz="2000" dirty="0">
                <a:latin typeface="华文楷体" panose="02010600040101010101" pitchFamily="2" charset="-122"/>
                <a:ea typeface="华文楷体" panose="02010600040101010101" pitchFamily="2" charset="-122"/>
              </a:rPr>
              <a:t>条的规定，行政行为的相对人以及其他与行政行为有利害关系的公民、法人或者其他组织，有权提起诉讼。</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有权提起诉讼的公民死亡，其近亲属可以提起诉讼。</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有权提起诉讼的法人或者其他组织终止，承受其权利的法人或者其他组织可以提起诉讼。</a:t>
            </a:r>
          </a:p>
          <a:p>
            <a:endParaRPr lang="zh-CN" altLang="en-US" sz="2000" dirty="0">
              <a:latin typeface="华文楷体" panose="02010600040101010101" pitchFamily="2" charset="-122"/>
              <a:ea typeface="华文楷体" panose="02010600040101010101" pitchFamily="2" charset="-122"/>
            </a:endParaRPr>
          </a:p>
        </p:txBody>
      </p:sp>
      <p:sp>
        <p:nvSpPr>
          <p:cNvPr id="3584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35845"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6867" name="内容占位符 2"/>
          <p:cNvSpPr>
            <a:spLocks noGrp="1"/>
          </p:cNvSpPr>
          <p:nvPr>
            <p:ph idx="1"/>
          </p:nvPr>
        </p:nvSpPr>
        <p:spPr>
          <a:xfrm>
            <a:off x="395288" y="2205038"/>
            <a:ext cx="8064500" cy="3814762"/>
          </a:xfrm>
        </p:spPr>
        <p:txBody>
          <a:bodyPr vert="horz" wrap="square" lIns="91440" tIns="45720" rIns="91440" bIns="45720" anchor="t" anchorCtr="0"/>
          <a:lstStyle/>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第五十四条</a:t>
            </a:r>
            <a:r>
              <a:rPr lang="zh-CN" altLang="en-US" sz="2000" dirty="0">
                <a:latin typeface="楷体" panose="02010609060101010101" pitchFamily="49" charset="-122"/>
                <a:ea typeface="楷体" panose="02010609060101010101" pitchFamily="49" charset="-122"/>
              </a:rPr>
              <a:t>规定，</a:t>
            </a:r>
            <a:r>
              <a:rPr lang="zh-CN" altLang="zh-CN" sz="2000" dirty="0">
                <a:latin typeface="楷体" panose="02010609060101010101" pitchFamily="49" charset="-122"/>
                <a:ea typeface="楷体" panose="02010609060101010101" pitchFamily="49" charset="-122"/>
              </a:rPr>
              <a:t> 依照行政诉讼法第四十九条的规定，公民、法人或者其他组织提起诉讼时应当提交以下起诉材料：</a:t>
            </a:r>
          </a:p>
          <a:p>
            <a:r>
              <a:rPr lang="zh-CN" altLang="zh-CN" sz="2000" dirty="0">
                <a:latin typeface="楷体" panose="02010609060101010101" pitchFamily="49" charset="-122"/>
                <a:ea typeface="楷体" panose="02010609060101010101" pitchFamily="49" charset="-122"/>
              </a:rPr>
              <a:t>（一）原告的身份证明材料以及有效联系方式；</a:t>
            </a:r>
          </a:p>
          <a:p>
            <a:r>
              <a:rPr lang="zh-CN" altLang="zh-CN" sz="2000" dirty="0">
                <a:latin typeface="楷体" panose="02010609060101010101" pitchFamily="49" charset="-122"/>
                <a:ea typeface="楷体" panose="02010609060101010101" pitchFamily="49" charset="-122"/>
              </a:rPr>
              <a:t>（二）被诉行政行为或者不作为存在的材料；</a:t>
            </a:r>
          </a:p>
          <a:p>
            <a:r>
              <a:rPr lang="zh-CN" altLang="zh-CN" sz="2000" dirty="0">
                <a:latin typeface="楷体" panose="02010609060101010101" pitchFamily="49" charset="-122"/>
                <a:ea typeface="楷体" panose="02010609060101010101" pitchFamily="49" charset="-122"/>
              </a:rPr>
              <a:t>（三）原告与被诉行政行为具有利害关系的材料；</a:t>
            </a:r>
          </a:p>
          <a:p>
            <a:r>
              <a:rPr lang="zh-CN" altLang="zh-CN" sz="2000" dirty="0">
                <a:latin typeface="楷体" panose="02010609060101010101" pitchFamily="49" charset="-122"/>
                <a:ea typeface="楷体" panose="02010609060101010101" pitchFamily="49" charset="-122"/>
              </a:rPr>
              <a:t>（四）人民法院认为需要提交的其他材料。</a:t>
            </a:r>
          </a:p>
          <a:p>
            <a:r>
              <a:rPr lang="zh-CN" altLang="zh-CN" sz="2000" dirty="0">
                <a:latin typeface="楷体" panose="02010609060101010101" pitchFamily="49" charset="-122"/>
                <a:ea typeface="楷体" panose="02010609060101010101" pitchFamily="49" charset="-122"/>
              </a:rPr>
              <a:t>由法定代理人或者委托代理人代为起诉的，还应当在起诉状中写明或者在口头起诉时向人民法院说明法定代理人或者委托代理人的基本情况，并提交法定代理人或者委托代理人的身份证明和代理权限证明等材料。</a:t>
            </a:r>
          </a:p>
          <a:p>
            <a:endParaRPr lang="zh-CN" altLang="en-US" sz="2000" dirty="0">
              <a:latin typeface="楷体" panose="02010609060101010101" pitchFamily="49" charset="-122"/>
              <a:ea typeface="楷体" panose="02010609060101010101" pitchFamily="49" charset="-122"/>
            </a:endParaRPr>
          </a:p>
        </p:txBody>
      </p:sp>
      <p:sp>
        <p:nvSpPr>
          <p:cNvPr id="3686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36869"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7891" name="内容占位符 2"/>
          <p:cNvSpPr>
            <a:spLocks noGrp="1"/>
          </p:cNvSpPr>
          <p:nvPr>
            <p:ph idx="1"/>
          </p:nvPr>
        </p:nvSpPr>
        <p:spPr>
          <a:xfrm>
            <a:off x="0" y="2349500"/>
            <a:ext cx="9036050" cy="3670300"/>
          </a:xfrm>
        </p:spPr>
        <p:txBody>
          <a:bodyPr vert="horz" wrap="square" lIns="91440" tIns="45720" rIns="91440" bIns="45720" anchor="t" anchorCtr="0"/>
          <a:lstStyle/>
          <a:p>
            <a:r>
              <a:rPr lang="zh-CN" altLang="en-US" sz="2000" b="1" dirty="0">
                <a:latin typeface="楷体" panose="02010609060101010101" pitchFamily="49" charset="-122"/>
                <a:ea typeface="楷体" panose="02010609060101010101" pitchFamily="49" charset="-122"/>
              </a:rPr>
              <a:t>（二）有明确的被告</a:t>
            </a:r>
            <a:endParaRPr lang="zh-CN" altLang="en-US"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    明确的被告是指原告指控的一方应当清楚、具体，指向一个可确定的行政机关。原告在起诉书中要明确列出被告名称、法定代表人的具体情况。被告不明确，没有应诉人，诉讼不能成立，法院无法审理。需要注意的是，明确的被告不等于正确的被告，为充分保障原告的诉权，法院有义务帮助原告找出正确的被告。</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67</a:t>
            </a:r>
            <a:r>
              <a:rPr lang="zh-CN" altLang="en-US" sz="2000" dirty="0">
                <a:latin typeface="楷体" panose="02010609060101010101" pitchFamily="49" charset="-122"/>
                <a:ea typeface="楷体" panose="02010609060101010101" pitchFamily="49" charset="-122"/>
              </a:rPr>
              <a:t>条规定，</a:t>
            </a:r>
            <a:r>
              <a:rPr lang="zh-CN" altLang="zh-CN" sz="2000" dirty="0">
                <a:latin typeface="楷体" panose="02010609060101010101" pitchFamily="49" charset="-122"/>
                <a:ea typeface="楷体" panose="02010609060101010101" pitchFamily="49" charset="-122"/>
              </a:rPr>
              <a:t>原告提供被告的名称等信息足以使被告与其他行政机关相区别的，可以认定为行政诉讼法第四十九条第二项规定的</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有明确的被告</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起诉状列写被告信息不足以认定明确的被告的，人民法院可以告知原告补正；原告补正后仍不能确定明确的被告的，人民法院裁定不予立案。</a:t>
            </a:r>
            <a:r>
              <a:rPr lang="zh-CN" altLang="en-US" sz="2000" dirty="0">
                <a:latin typeface="楷体" panose="02010609060101010101" pitchFamily="49" charset="-122"/>
                <a:ea typeface="楷体" panose="02010609060101010101" pitchFamily="49" charset="-122"/>
              </a:rPr>
              <a:t>    </a:t>
            </a:r>
          </a:p>
          <a:p>
            <a:endParaRPr lang="zh-CN" altLang="en-US" sz="2000" dirty="0">
              <a:latin typeface="楷体" panose="02010609060101010101" pitchFamily="49" charset="-122"/>
              <a:ea typeface="楷体" panose="02010609060101010101" pitchFamily="49" charset="-122"/>
            </a:endParaRPr>
          </a:p>
        </p:txBody>
      </p:sp>
      <p:sp>
        <p:nvSpPr>
          <p:cNvPr id="3789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37893"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8915" name="内容占位符 2"/>
          <p:cNvSpPr>
            <a:spLocks noGrp="1"/>
          </p:cNvSpPr>
          <p:nvPr>
            <p:ph idx="1"/>
          </p:nvPr>
        </p:nvSpPr>
        <p:spPr>
          <a:xfrm>
            <a:off x="500063" y="2286000"/>
            <a:ext cx="8001000" cy="3733800"/>
          </a:xfrm>
        </p:spPr>
        <p:txBody>
          <a:bodyPr vert="horz" wrap="square" lIns="91440" tIns="45720" rIns="91440" bIns="45720" anchor="t" anchorCtr="0"/>
          <a:lstStyle/>
          <a:p>
            <a:r>
              <a:rPr lang="zh-CN" altLang="en-US" sz="2000" b="1" dirty="0">
                <a:latin typeface="华文楷体" panose="02010600040101010101" pitchFamily="2" charset="-122"/>
                <a:ea typeface="华文楷体" panose="02010600040101010101" pitchFamily="2" charset="-122"/>
              </a:rPr>
              <a:t>常出现的情形：</a:t>
            </a:r>
          </a:p>
          <a:p>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）被告不适格，不符合法律规定的被告条件和范围</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不予受理</a:t>
            </a:r>
          </a:p>
          <a:p>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）被告确定错误，起诉人应告甲行政机关却告了乙行政机关</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告知起诉人变更被告</a:t>
            </a:r>
          </a:p>
          <a:p>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）被告不明确，起诉状中未明确列出被告行政机关的名称、地址、法定代表人姓名</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告知起诉人对起诉状加以补充，明确列出被告行政机关的名称、地址和法定代表人姓名</a:t>
            </a:r>
          </a:p>
          <a:p>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4</a:t>
            </a:r>
            <a:r>
              <a:rPr lang="zh-CN" altLang="en-US" sz="2000" dirty="0">
                <a:latin typeface="华文楷体" panose="02010600040101010101" pitchFamily="2" charset="-122"/>
                <a:ea typeface="华文楷体" panose="02010600040101010101" pitchFamily="2" charset="-122"/>
              </a:rPr>
              <a:t>）被告遗漏，起诉人对共同被告没有列全</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告知起诉人追加被告</a:t>
            </a:r>
          </a:p>
          <a:p>
            <a:endParaRPr lang="zh-CN" altLang="en-US" sz="2000" dirty="0">
              <a:latin typeface="华文楷体" panose="02010600040101010101" pitchFamily="2" charset="-122"/>
              <a:ea typeface="华文楷体" panose="02010600040101010101" pitchFamily="2" charset="-122"/>
            </a:endParaRPr>
          </a:p>
        </p:txBody>
      </p:sp>
      <p:sp>
        <p:nvSpPr>
          <p:cNvPr id="3891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38917"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9939" name="内容占位符 2"/>
          <p:cNvSpPr>
            <a:spLocks noGrp="1"/>
          </p:cNvSpPr>
          <p:nvPr>
            <p:ph idx="1"/>
          </p:nvPr>
        </p:nvSpPr>
        <p:spPr>
          <a:xfrm>
            <a:off x="357188" y="2143125"/>
            <a:ext cx="7959725" cy="3876675"/>
          </a:xfrm>
        </p:spPr>
        <p:txBody>
          <a:bodyPr vert="horz" wrap="square" lIns="91440" tIns="45720" rIns="91440" bIns="45720" anchor="t" anchorCtr="0"/>
          <a:lstStyle/>
          <a:p>
            <a:r>
              <a:rPr lang="zh-CN" altLang="en-US" sz="2000" b="1" dirty="0">
                <a:latin typeface="华文楷体" panose="02010600040101010101" pitchFamily="2" charset="-122"/>
                <a:ea typeface="华文楷体" panose="02010600040101010101" pitchFamily="2" charset="-122"/>
              </a:rPr>
              <a:t>（三）有具体的诉讼请求和事实根据</a:t>
            </a:r>
            <a:endParaRPr lang="zh-CN" altLang="en-US" sz="2000" dirty="0">
              <a:latin typeface="华文楷体" panose="02010600040101010101" pitchFamily="2" charset="-122"/>
              <a:ea typeface="华文楷体" panose="02010600040101010101" pitchFamily="2" charset="-122"/>
            </a:endParaRPr>
          </a:p>
          <a:p>
            <a:r>
              <a:rPr lang="zh-CN" altLang="en-US" sz="2000" b="1" dirty="0">
                <a:solidFill>
                  <a:srgbClr val="FF0000"/>
                </a:solidFill>
                <a:latin typeface="华文楷体" panose="02010600040101010101" pitchFamily="2" charset="-122"/>
                <a:ea typeface="华文楷体" panose="02010600040101010101" pitchFamily="2" charset="-122"/>
              </a:rPr>
              <a:t>   诉讼请求</a:t>
            </a:r>
            <a:r>
              <a:rPr lang="zh-CN" altLang="en-US" sz="2000" dirty="0">
                <a:latin typeface="华文楷体" panose="02010600040101010101" pitchFamily="2" charset="-122"/>
                <a:ea typeface="华文楷体" panose="02010600040101010101" pitchFamily="2" charset="-122"/>
              </a:rPr>
              <a:t>是原告在诉讼中所主张的实体权利，或者说是希望通过诉讼获得法院救济的方式。原告的诉求请求应当明确、得体，符合法律要求。</a:t>
            </a:r>
          </a:p>
          <a:p>
            <a:r>
              <a:rPr lang="zh-CN" altLang="en-US" sz="2000" dirty="0">
                <a:latin typeface="华文楷体" panose="02010600040101010101" pitchFamily="2" charset="-122"/>
                <a:ea typeface="华文楷体" panose="02010600040101010101" pitchFamily="2" charset="-122"/>
              </a:rPr>
              <a:t>“</a:t>
            </a:r>
            <a:r>
              <a:rPr lang="zh-CN" altLang="en-US" sz="2000" b="1" dirty="0">
                <a:solidFill>
                  <a:srgbClr val="FF0000"/>
                </a:solidFill>
                <a:latin typeface="华文楷体" panose="02010600040101010101" pitchFamily="2" charset="-122"/>
                <a:ea typeface="华文楷体" panose="02010600040101010101" pitchFamily="2" charset="-122"/>
              </a:rPr>
              <a:t>具体的诉讼请求</a:t>
            </a:r>
            <a:r>
              <a:rPr lang="zh-CN" altLang="en-US" sz="2000" dirty="0">
                <a:latin typeface="华文楷体" panose="02010600040101010101" pitchFamily="2" charset="-122"/>
                <a:ea typeface="华文楷体" panose="02010600040101010101" pitchFamily="2" charset="-122"/>
              </a:rPr>
              <a:t>”是原告要求法院保护的实体权利的请求必须明确、具体</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如撤销被诉的行政行为、要求履行何种法定职责、赔偿的确定费用等。与诉讼请求不同的是，诉讼标的是被诉行政行为的合法性，它是诉的要素之一。</a:t>
            </a:r>
            <a:endParaRPr lang="en-US" altLang="zh-CN" sz="2000" dirty="0">
              <a:latin typeface="华文楷体" panose="02010600040101010101" pitchFamily="2" charset="-122"/>
              <a:ea typeface="华文楷体" panose="02010600040101010101" pitchFamily="2" charset="-122"/>
            </a:endParaRPr>
          </a:p>
          <a:p>
            <a:endParaRPr lang="zh-CN" altLang="en-US" sz="2000" dirty="0">
              <a:latin typeface="华文楷体" panose="02010600040101010101" pitchFamily="2" charset="-122"/>
              <a:ea typeface="华文楷体" panose="02010600040101010101" pitchFamily="2" charset="-122"/>
            </a:endParaRPr>
          </a:p>
          <a:p>
            <a:endParaRPr lang="zh-CN" altLang="en-US" sz="2000" dirty="0">
              <a:latin typeface="华文楷体" panose="02010600040101010101" pitchFamily="2" charset="-122"/>
              <a:ea typeface="华文楷体" panose="02010600040101010101" pitchFamily="2" charset="-122"/>
            </a:endParaRPr>
          </a:p>
        </p:txBody>
      </p:sp>
      <p:sp>
        <p:nvSpPr>
          <p:cNvPr id="3994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39941"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0963" name="内容占位符 2"/>
          <p:cNvSpPr>
            <a:spLocks noGrp="1"/>
          </p:cNvSpPr>
          <p:nvPr>
            <p:ph idx="1"/>
          </p:nvPr>
        </p:nvSpPr>
        <p:spPr>
          <a:xfrm>
            <a:off x="250825" y="2205038"/>
            <a:ext cx="8713788" cy="3814762"/>
          </a:xfrm>
        </p:spPr>
        <p:txBody>
          <a:bodyPr vert="horz" wrap="square" lIns="91440" tIns="45720" rIns="91440" bIns="45720" anchor="t" anchorCtr="0"/>
          <a:lstStyle/>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68</a:t>
            </a:r>
            <a:r>
              <a:rPr lang="zh-CN" altLang="en-US" sz="2000" dirty="0">
                <a:latin typeface="楷体" panose="02010609060101010101" pitchFamily="49" charset="-122"/>
                <a:ea typeface="楷体" panose="02010609060101010101" pitchFamily="49" charset="-122"/>
              </a:rPr>
              <a:t>条规定，</a:t>
            </a:r>
            <a:r>
              <a:rPr lang="zh-CN" altLang="zh-CN" sz="2000" dirty="0">
                <a:latin typeface="楷体" panose="02010609060101010101" pitchFamily="49" charset="-122"/>
                <a:ea typeface="楷体" panose="02010609060101010101" pitchFamily="49" charset="-122"/>
              </a:rPr>
              <a:t>行政诉讼法第四十九条第三项规定的</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有具体的诉讼请求</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是指：</a:t>
            </a:r>
          </a:p>
          <a:p>
            <a:r>
              <a:rPr lang="zh-CN" altLang="zh-CN" sz="2000" dirty="0">
                <a:latin typeface="楷体" panose="02010609060101010101" pitchFamily="49" charset="-122"/>
                <a:ea typeface="楷体" panose="02010609060101010101" pitchFamily="49" charset="-122"/>
              </a:rPr>
              <a:t>（一）请求判决撤销或者变更行政行为；（二）请求判决行政机关履行特定法定职责或者给付义务；（三）请求判决确认行政行为违法；（四）请求判决确认行政行为无效；（五）请求判决行政机关予以赔偿或者补偿；（六）请求解决行政协议争议；（七）请求一并审查规章以下规范性文件；（八）请求一并解决相关民事争议；（九）其他诉讼请求。</a:t>
            </a:r>
          </a:p>
          <a:p>
            <a:r>
              <a:rPr lang="zh-CN" altLang="zh-CN" sz="2000" dirty="0">
                <a:latin typeface="楷体" panose="02010609060101010101" pitchFamily="49" charset="-122"/>
                <a:ea typeface="楷体" panose="02010609060101010101" pitchFamily="49" charset="-122"/>
              </a:rPr>
              <a:t>当事人单独或者一并提起行政赔偿、补偿诉讼的，应当有具体的赔偿、补偿事项以及数额；请求一并审查规章以下规范性文件的，应当提供明确的文件名称或者审查对象；请求一并解决相关民事争议的，应当有具体的民事诉讼请求。</a:t>
            </a:r>
          </a:p>
          <a:p>
            <a:r>
              <a:rPr lang="zh-CN" altLang="zh-CN" sz="2000" dirty="0">
                <a:latin typeface="楷体" panose="02010609060101010101" pitchFamily="49" charset="-122"/>
                <a:ea typeface="楷体" panose="02010609060101010101" pitchFamily="49" charset="-122"/>
              </a:rPr>
              <a:t>当事人未能正确表达诉讼请求的，人民法院应当要求其明确诉讼请求。</a:t>
            </a:r>
          </a:p>
          <a:p>
            <a:endParaRPr lang="zh-CN" altLang="en-US" sz="2000" dirty="0">
              <a:latin typeface="楷体" panose="02010609060101010101" pitchFamily="49" charset="-122"/>
              <a:ea typeface="楷体" panose="02010609060101010101" pitchFamily="49" charset="-122"/>
            </a:endParaRPr>
          </a:p>
        </p:txBody>
      </p:sp>
      <p:sp>
        <p:nvSpPr>
          <p:cNvPr id="4096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40965"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1987" name="内容占位符 2"/>
          <p:cNvSpPr>
            <a:spLocks noGrp="1"/>
          </p:cNvSpPr>
          <p:nvPr>
            <p:ph idx="1"/>
          </p:nvPr>
        </p:nvSpPr>
        <p:spPr>
          <a:xfrm>
            <a:off x="0" y="1844675"/>
            <a:ext cx="9144000" cy="3959225"/>
          </a:xfrm>
        </p:spPr>
        <p:txBody>
          <a:bodyPr vert="horz" wrap="square" lIns="91440" tIns="45720" rIns="91440" bIns="45720" anchor="t" anchorCtr="0"/>
          <a:lstStyle/>
          <a:p>
            <a:endParaRPr lang="en-US" altLang="zh-CN" sz="2000"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（四）属于人民法院受案范围和受诉人民法院管辖</a:t>
            </a:r>
            <a:endParaRPr lang="en-US" altLang="zh-CN" sz="2000" b="1"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第六十九条</a:t>
            </a:r>
            <a:r>
              <a:rPr lang="zh-CN" altLang="en-US" sz="2000" dirty="0">
                <a:latin typeface="楷体" panose="02010609060101010101" pitchFamily="49" charset="-122"/>
                <a:ea typeface="楷体" panose="02010609060101010101" pitchFamily="49" charset="-122"/>
              </a:rPr>
              <a:t>规定，</a:t>
            </a:r>
            <a:r>
              <a:rPr lang="zh-CN" altLang="zh-CN" sz="2000" dirty="0">
                <a:latin typeface="楷体" panose="02010609060101010101" pitchFamily="49" charset="-122"/>
                <a:ea typeface="楷体" panose="02010609060101010101" pitchFamily="49" charset="-122"/>
              </a:rPr>
              <a:t>有下列情形之一，已经立案的，应当</a:t>
            </a:r>
            <a:r>
              <a:rPr lang="zh-CN" altLang="zh-CN" sz="2000" b="1" dirty="0">
                <a:solidFill>
                  <a:srgbClr val="FF0000"/>
                </a:solidFill>
                <a:latin typeface="楷体" panose="02010609060101010101" pitchFamily="49" charset="-122"/>
                <a:ea typeface="楷体" panose="02010609060101010101" pitchFamily="49" charset="-122"/>
              </a:rPr>
              <a:t>裁定驳回起诉</a:t>
            </a:r>
            <a:r>
              <a:rPr lang="zh-CN" altLang="zh-CN" sz="2000" dirty="0">
                <a:latin typeface="楷体" panose="02010609060101010101" pitchFamily="49" charset="-122"/>
                <a:ea typeface="楷体" panose="02010609060101010101" pitchFamily="49" charset="-122"/>
              </a:rPr>
              <a:t>：（一）不符合行政诉讼法第四十九条规定的；（二）超过法定起诉期限且无行政诉讼法第四十八条规定情形的；（三）错列被告且拒绝变更的；（四）未按照法律规定由法定代理人、指定代理人、代表人为诉讼行为的；（五）未按照法律、法规规定先向行政机关申请复议的；（六）重复起诉的；（七）撤回起诉后无正当理由再行起诉的；（八）行政行为对其合法权益明显不产生实际影响的；（九）诉讼标的已为生效裁判或者调解书所羁束的；（十）其他不符合法定起诉条件的情形。</a:t>
            </a:r>
          </a:p>
          <a:p>
            <a:r>
              <a:rPr lang="zh-CN" altLang="zh-CN" sz="2000" dirty="0">
                <a:latin typeface="楷体" panose="02010609060101010101" pitchFamily="49" charset="-122"/>
                <a:ea typeface="楷体" panose="02010609060101010101" pitchFamily="49" charset="-122"/>
              </a:rPr>
              <a:t>前款所列情形可以补正或者更正的，人民法院应当指定期间责令补正或者更正；在指定期间已经补正或者更正的，应当依法审理。</a:t>
            </a:r>
          </a:p>
          <a:p>
            <a:r>
              <a:rPr lang="zh-CN" altLang="zh-CN" sz="2000" dirty="0">
                <a:latin typeface="楷体" panose="02010609060101010101" pitchFamily="49" charset="-122"/>
                <a:ea typeface="楷体" panose="02010609060101010101" pitchFamily="49" charset="-122"/>
              </a:rPr>
              <a:t>人民法院经过阅卷、调查或者询问当事人，认为不需要开庭审理的，可以迳行裁定驳回起诉。</a:t>
            </a:r>
          </a:p>
          <a:p>
            <a:endParaRPr lang="zh-CN" altLang="en-US" sz="2000" dirty="0">
              <a:latin typeface="楷体" panose="02010609060101010101" pitchFamily="49" charset="-122"/>
              <a:ea typeface="楷体" panose="02010609060101010101" pitchFamily="49" charset="-122"/>
            </a:endParaRPr>
          </a:p>
          <a:p>
            <a:pPr>
              <a:buNone/>
            </a:pPr>
            <a:endParaRPr lang="zh-CN" altLang="en-US"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419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41989"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7411" name="内容占位符 2"/>
          <p:cNvSpPr>
            <a:spLocks noGrp="1"/>
          </p:cNvSpPr>
          <p:nvPr>
            <p:ph idx="1"/>
          </p:nvPr>
        </p:nvSpPr>
        <p:spPr/>
        <p:txBody>
          <a:bodyPr vert="horz" wrap="square" lIns="91440" tIns="45720" rIns="91440" bIns="45720" anchor="t" anchorCtr="0"/>
          <a:lstStyle/>
          <a:p>
            <a:r>
              <a:rPr lang="zh-CN" altLang="en-US" sz="2400" dirty="0">
                <a:latin typeface="楷体" panose="02010609060101010101" pitchFamily="49" charset="-122"/>
                <a:ea typeface="楷体" panose="02010609060101010101" pitchFamily="49" charset="-122"/>
              </a:rPr>
              <a:t>一、行政诉讼的类型</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二、行政诉讼中的起诉</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三、行政诉讼中的受理</a:t>
            </a:r>
            <a:endParaRPr lang="en-US" altLang="zh-CN" sz="2400" dirty="0">
              <a:latin typeface="楷体" panose="02010609060101010101" pitchFamily="49" charset="-122"/>
              <a:ea typeface="楷体" panose="02010609060101010101" pitchFamily="49" charset="-122"/>
            </a:endParaRPr>
          </a:p>
        </p:txBody>
      </p:sp>
      <p:sp>
        <p:nvSpPr>
          <p:cNvPr id="174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17413"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3011" name="内容占位符 2"/>
          <p:cNvSpPr>
            <a:spLocks noGrp="1"/>
          </p:cNvSpPr>
          <p:nvPr>
            <p:ph idx="1"/>
          </p:nvPr>
        </p:nvSpPr>
        <p:spPr>
          <a:xfrm>
            <a:off x="250825" y="2133600"/>
            <a:ext cx="8424863" cy="3886200"/>
          </a:xfrm>
        </p:spPr>
        <p:txBody>
          <a:bodyPr vert="horz" wrap="square" lIns="91440" tIns="45720" rIns="91440" bIns="45720" anchor="t" anchorCtr="0"/>
          <a:lstStyle/>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第一百零六条规定，</a:t>
            </a:r>
            <a:r>
              <a:rPr lang="zh-CN" altLang="zh-CN" sz="2000" dirty="0">
                <a:latin typeface="楷体" panose="02010609060101010101" pitchFamily="49" charset="-122"/>
                <a:ea typeface="楷体" panose="02010609060101010101" pitchFamily="49" charset="-122"/>
              </a:rPr>
              <a:t> 当事人就已经提起诉讼的事项在诉讼过程中或者裁判生效后再次起诉，同时具有下列情形的，构成重复起诉：</a:t>
            </a:r>
          </a:p>
          <a:p>
            <a:r>
              <a:rPr lang="zh-CN" altLang="zh-CN" sz="2000" dirty="0">
                <a:latin typeface="楷体" panose="02010609060101010101" pitchFamily="49" charset="-122"/>
                <a:ea typeface="楷体" panose="02010609060101010101" pitchFamily="49" charset="-122"/>
              </a:rPr>
              <a:t>（一）后诉与前诉的当事人相同；</a:t>
            </a:r>
          </a:p>
          <a:p>
            <a:r>
              <a:rPr lang="zh-CN" altLang="zh-CN" sz="2000" dirty="0">
                <a:latin typeface="楷体" panose="02010609060101010101" pitchFamily="49" charset="-122"/>
                <a:ea typeface="楷体" panose="02010609060101010101" pitchFamily="49" charset="-122"/>
              </a:rPr>
              <a:t>（二）后诉与前诉的诉讼标的相同；</a:t>
            </a:r>
          </a:p>
          <a:p>
            <a:r>
              <a:rPr lang="zh-CN" altLang="zh-CN" sz="2000" dirty="0">
                <a:latin typeface="楷体" panose="02010609060101010101" pitchFamily="49" charset="-122"/>
                <a:ea typeface="楷体" panose="02010609060101010101" pitchFamily="49" charset="-122"/>
              </a:rPr>
              <a:t>（三）后诉与前诉的诉讼请求相同，或者后诉的诉讼请求被前诉裁判所包含。</a:t>
            </a:r>
          </a:p>
          <a:p>
            <a:endParaRPr lang="zh-CN" altLang="en-US" sz="2000" dirty="0">
              <a:latin typeface="楷体" panose="02010609060101010101" pitchFamily="49" charset="-122"/>
              <a:ea typeface="楷体" panose="02010609060101010101" pitchFamily="49" charset="-122"/>
            </a:endParaRPr>
          </a:p>
        </p:txBody>
      </p:sp>
      <p:sp>
        <p:nvSpPr>
          <p:cNvPr id="430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43013"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4035" name="内容占位符 2"/>
          <p:cNvSpPr>
            <a:spLocks noGrp="1"/>
          </p:cNvSpPr>
          <p:nvPr>
            <p:ph idx="1"/>
          </p:nvPr>
        </p:nvSpPr>
        <p:spPr>
          <a:xfrm>
            <a:off x="-293687" y="1989138"/>
            <a:ext cx="9434512" cy="4868862"/>
          </a:xfrm>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、其他需要具备的条件</a:t>
            </a:r>
            <a:endParaRPr lang="en-US" altLang="zh-CN" sz="2400" b="1" dirty="0">
              <a:latin typeface="楷体" panose="02010609060101010101" pitchFamily="49" charset="-122"/>
              <a:ea typeface="楷体" panose="02010609060101010101" pitchFamily="49" charset="-122"/>
            </a:endParaRPr>
          </a:p>
          <a:p>
            <a:pPr lvl="1" eaLnBrk="1" hangingPunct="1">
              <a:lnSpc>
                <a:spcPct val="110000"/>
              </a:lnSpc>
            </a:pPr>
            <a:r>
              <a:rPr lang="zh-CN" altLang="en-US" sz="2000" b="1" dirty="0">
                <a:latin typeface="楷体" panose="02010609060101010101" pitchFamily="49" charset="-122"/>
                <a:ea typeface="楷体" panose="02010609060101010101" pitchFamily="49" charset="-122"/>
              </a:rPr>
              <a:t>复议前置：以相对人选择为原则，以复议前置为例外</a:t>
            </a:r>
            <a:endParaRPr lang="en-US" altLang="zh-CN" sz="2000" b="1" dirty="0">
              <a:latin typeface="楷体" panose="02010609060101010101" pitchFamily="49" charset="-122"/>
              <a:ea typeface="楷体" panose="02010609060101010101" pitchFamily="49" charset="-122"/>
            </a:endParaRPr>
          </a:p>
          <a:p>
            <a:pPr lvl="2" eaLnBrk="1" hangingPunct="1">
              <a:lnSpc>
                <a:spcPct val="110000"/>
              </a:lnSpc>
            </a:pPr>
            <a:r>
              <a:rPr lang="zh-CN" altLang="en-US" sz="1700" b="1" dirty="0">
                <a:latin typeface="楷体" panose="02010609060101010101" pitchFamily="49" charset="-122"/>
                <a:ea typeface="楷体" panose="02010609060101010101" pitchFamily="49" charset="-122"/>
              </a:rPr>
              <a:t>相对人可先向行政机关申请复议，对复议决定不服的，再提起行政诉讼；也可直接提起行政诉讼</a:t>
            </a:r>
          </a:p>
          <a:p>
            <a:pPr lvl="2" eaLnBrk="1" hangingPunct="1">
              <a:lnSpc>
                <a:spcPct val="110000"/>
              </a:lnSpc>
            </a:pPr>
            <a:r>
              <a:rPr lang="zh-CN" altLang="en-US" sz="1700" b="1" dirty="0">
                <a:latin typeface="楷体" panose="02010609060101010101" pitchFamily="49" charset="-122"/>
                <a:ea typeface="楷体" panose="02010609060101010101" pitchFamily="49" charset="-122"/>
              </a:rPr>
              <a:t>法律、法规规定复议前置的，依照法律、法规的规定</a:t>
            </a:r>
          </a:p>
          <a:p>
            <a:pPr lvl="3">
              <a:lnSpc>
                <a:spcPct val="110000"/>
              </a:lnSpc>
            </a:pPr>
            <a:r>
              <a:rPr lang="zh-CN" altLang="en-US" sz="1700" b="1" dirty="0">
                <a:latin typeface="楷体" panose="02010609060101010101" pitchFamily="49" charset="-122"/>
                <a:ea typeface="楷体" panose="02010609060101010101" pitchFamily="49" charset="-122"/>
              </a:rPr>
              <a:t>法律、法规规定应当先申请复议，相对人未申请复议直接提起诉讼的，人民法院裁定不予立案。复议机关不受理复议申请或者在法定期限内不作出复议决定，相对人不服起诉的，人民法院应当依法立案（起诉对象为复议不作为）</a:t>
            </a:r>
            <a:endParaRPr lang="en-US" altLang="zh-CN" sz="1700" b="1" dirty="0">
              <a:latin typeface="楷体" panose="02010609060101010101" pitchFamily="49" charset="-122"/>
              <a:ea typeface="楷体" panose="02010609060101010101" pitchFamily="49" charset="-122"/>
            </a:endParaRPr>
          </a:p>
          <a:p>
            <a:pPr lvl="3">
              <a:lnSpc>
                <a:spcPct val="110000"/>
              </a:lnSpc>
            </a:pPr>
            <a:r>
              <a:rPr lang="zh-CN" altLang="en-US" sz="1700" b="1" dirty="0">
                <a:latin typeface="楷体" panose="02010609060101010101" pitchFamily="49" charset="-122"/>
                <a:ea typeface="楷体" panose="02010609060101010101" pitchFamily="49" charset="-122"/>
              </a:rPr>
              <a:t>法律、法规未规定行政复议为提起行政诉讼必经程序，相对人既提起诉讼又申请行政复议的，由先立案的机关管辖；同时立案的，由相对人选择。相对人已经申请行政复议，在法定复议期间内又向人民法院提起诉讼的，人民法院裁定不予立案</a:t>
            </a:r>
            <a:endParaRPr lang="en-US" altLang="zh-CN" sz="1700" b="1" dirty="0">
              <a:latin typeface="楷体" panose="02010609060101010101" pitchFamily="49" charset="-122"/>
              <a:ea typeface="楷体" panose="02010609060101010101" pitchFamily="49" charset="-122"/>
            </a:endParaRPr>
          </a:p>
          <a:p>
            <a:pPr lvl="3">
              <a:lnSpc>
                <a:spcPct val="110000"/>
              </a:lnSpc>
            </a:pPr>
            <a:r>
              <a:rPr lang="zh-CN" altLang="en-US" sz="1700" b="1" dirty="0">
                <a:latin typeface="楷体" panose="02010609060101010101" pitchFamily="49" charset="-122"/>
                <a:ea typeface="楷体" panose="02010609060101010101" pitchFamily="49" charset="-122"/>
              </a:rPr>
              <a:t>法律、法规未规定行政复议为提起行政诉讼必经程序，相对人向复议机关申请行政复议后，又经复议机关同意撤回复议申请，在法定起诉期限内对原行政行为提起诉讼的，人民法院应当依法立案</a:t>
            </a:r>
          </a:p>
          <a:p>
            <a:endParaRPr lang="zh-CN" altLang="en-US" sz="2000" dirty="0">
              <a:latin typeface="楷体" panose="02010609060101010101" pitchFamily="49" charset="-122"/>
              <a:ea typeface="楷体" panose="02010609060101010101" pitchFamily="49" charset="-122"/>
            </a:endParaRPr>
          </a:p>
        </p:txBody>
      </p:sp>
      <p:sp>
        <p:nvSpPr>
          <p:cNvPr id="440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44037"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27330" y="2068830"/>
            <a:ext cx="8768080" cy="3950970"/>
          </a:xfrm>
        </p:spPr>
        <p:txBody>
          <a:bodyPr/>
          <a:lstStyle/>
          <a:p>
            <a:r>
              <a:rPr lang="zh-CN" altLang="en-US" sz="2000">
                <a:latin typeface="楷体" panose="02010609060101010101" pitchFamily="49" charset="-122"/>
                <a:ea typeface="楷体" panose="02010609060101010101" pitchFamily="49" charset="-122"/>
              </a:rPr>
              <a:t>复习：《行政复议法》</a:t>
            </a:r>
          </a:p>
          <a:p>
            <a:r>
              <a:rPr lang="zh-CN" altLang="en-US" sz="2000">
                <a:latin typeface="楷体" panose="02010609060101010101" pitchFamily="49" charset="-122"/>
                <a:ea typeface="楷体" panose="02010609060101010101" pitchFamily="49" charset="-122"/>
              </a:rPr>
              <a:t>第二十三条　有下列情形之一的，申请人应当先向行政复议机关申请行政复议，对行政复议决定不服的，可以再依法向人民法院提起行政诉讼：</a:t>
            </a:r>
          </a:p>
          <a:p>
            <a:r>
              <a:rPr lang="zh-CN" altLang="en-US" sz="2000">
                <a:latin typeface="楷体" panose="02010609060101010101" pitchFamily="49" charset="-122"/>
                <a:ea typeface="楷体" panose="02010609060101010101" pitchFamily="49" charset="-122"/>
              </a:rPr>
              <a:t>（一）对当场作出的行政处罚决定不服；</a:t>
            </a:r>
          </a:p>
          <a:p>
            <a:r>
              <a:rPr lang="zh-CN" altLang="en-US" sz="2000">
                <a:latin typeface="楷体" panose="02010609060101010101" pitchFamily="49" charset="-122"/>
                <a:ea typeface="楷体" panose="02010609060101010101" pitchFamily="49" charset="-122"/>
              </a:rPr>
              <a:t>（二）对行政机关作出的侵犯其已经依法取得的自然资源的所有权或者使用权的决定不服；</a:t>
            </a:r>
          </a:p>
          <a:p>
            <a:r>
              <a:rPr lang="zh-CN" altLang="en-US" sz="2000">
                <a:latin typeface="楷体" panose="02010609060101010101" pitchFamily="49" charset="-122"/>
                <a:ea typeface="楷体" panose="02010609060101010101" pitchFamily="49" charset="-122"/>
              </a:rPr>
              <a:t>（三）认为行政机关存在本法第十一条规定的未履行法定职责情形；</a:t>
            </a:r>
          </a:p>
          <a:p>
            <a:r>
              <a:rPr lang="zh-CN" altLang="en-US" sz="2000">
                <a:latin typeface="楷体" panose="02010609060101010101" pitchFamily="49" charset="-122"/>
                <a:ea typeface="楷体" panose="02010609060101010101" pitchFamily="49" charset="-122"/>
              </a:rPr>
              <a:t>（四）申请政府信息公开，行政机关不予公开；</a:t>
            </a:r>
          </a:p>
          <a:p>
            <a:r>
              <a:rPr lang="zh-CN" altLang="en-US" sz="2000">
                <a:latin typeface="楷体" panose="02010609060101010101" pitchFamily="49" charset="-122"/>
                <a:ea typeface="楷体" panose="02010609060101010101" pitchFamily="49" charset="-122"/>
              </a:rPr>
              <a:t>（五）法律、行政法规规定应当先向行政复议机关申请行政复议的其他情形。</a:t>
            </a:r>
          </a:p>
          <a:p>
            <a:r>
              <a:rPr lang="zh-CN" altLang="en-US" sz="2000">
                <a:latin typeface="楷体" panose="02010609060101010101" pitchFamily="49" charset="-122"/>
                <a:ea typeface="楷体" panose="02010609060101010101" pitchFamily="49" charset="-122"/>
              </a:rPr>
              <a:t>对前款规定的情形，行政机关在作出行政行为时应当告知公民、法人或者其他组织先向行政复议机关申请行政复议。</a:t>
            </a:r>
          </a:p>
        </p:txBody>
      </p:sp>
      <p:sp>
        <p:nvSpPr>
          <p:cNvPr id="4" name="日期占位符 3"/>
          <p:cNvSpPr>
            <a:spLocks noGrp="1"/>
          </p:cNvSpPr>
          <p:nvPr>
            <p:ph type="dt" sz="half" idx="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DB1B367-7341-4A3E-ADEE-EDE4D90B34B2}" type="datetime10">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5059" name="内容占位符 2"/>
          <p:cNvSpPr>
            <a:spLocks noGrp="1"/>
          </p:cNvSpPr>
          <p:nvPr>
            <p:ph idx="1"/>
          </p:nvPr>
        </p:nvSpPr>
        <p:spPr>
          <a:xfrm>
            <a:off x="863600" y="2357438"/>
            <a:ext cx="7423150" cy="3662362"/>
          </a:xfrm>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4</a:t>
            </a:r>
            <a:r>
              <a:rPr lang="zh-CN" altLang="en-US" sz="2400" b="1" dirty="0">
                <a:latin typeface="华文楷体" panose="02010600040101010101" pitchFamily="2" charset="-122"/>
                <a:ea typeface="华文楷体" panose="02010600040101010101" pitchFamily="2" charset="-122"/>
              </a:rPr>
              <a:t>、起诉的方式和形式</a:t>
            </a:r>
            <a:endParaRPr lang="zh-CN" altLang="en-US" sz="24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 </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行政诉讼法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50</a:t>
            </a:r>
            <a:r>
              <a:rPr lang="zh-CN" altLang="en-US" sz="2000" dirty="0">
                <a:latin typeface="华文楷体" panose="02010600040101010101" pitchFamily="2" charset="-122"/>
                <a:ea typeface="华文楷体" panose="02010600040101010101" pitchFamily="2" charset="-122"/>
              </a:rPr>
              <a:t>条第</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款规定，起诉应当向人民法院</a:t>
            </a:r>
            <a:r>
              <a:rPr lang="zh-CN" altLang="en-US" sz="2000" b="1" dirty="0">
                <a:solidFill>
                  <a:srgbClr val="FF0000"/>
                </a:solidFill>
                <a:latin typeface="华文楷体" panose="02010600040101010101" pitchFamily="2" charset="-122"/>
                <a:ea typeface="华文楷体" panose="02010600040101010101" pitchFamily="2" charset="-122"/>
              </a:rPr>
              <a:t>递交起诉状</a:t>
            </a:r>
            <a:r>
              <a:rPr lang="zh-CN" altLang="en-US" sz="2000" dirty="0">
                <a:latin typeface="华文楷体" panose="02010600040101010101" pitchFamily="2" charset="-122"/>
                <a:ea typeface="华文楷体" panose="02010600040101010101" pitchFamily="2" charset="-122"/>
              </a:rPr>
              <a:t>，并按照被告人数提出</a:t>
            </a:r>
            <a:r>
              <a:rPr lang="zh-CN" altLang="en-US" sz="2000" b="1" dirty="0">
                <a:solidFill>
                  <a:srgbClr val="FF0000"/>
                </a:solidFill>
                <a:latin typeface="华文楷体" panose="02010600040101010101" pitchFamily="2" charset="-122"/>
                <a:ea typeface="华文楷体" panose="02010600040101010101" pitchFamily="2" charset="-122"/>
              </a:rPr>
              <a:t>副本</a:t>
            </a:r>
            <a:r>
              <a:rPr lang="zh-CN" altLang="en-US"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行政诉讼法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50</a:t>
            </a:r>
            <a:r>
              <a:rPr lang="zh-CN" altLang="en-US" sz="2000" dirty="0">
                <a:latin typeface="华文楷体" panose="02010600040101010101" pitchFamily="2" charset="-122"/>
                <a:ea typeface="华文楷体" panose="02010600040101010101" pitchFamily="2" charset="-122"/>
              </a:rPr>
              <a:t>条第</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款规定，书写起诉状确有困难的，可以</a:t>
            </a:r>
            <a:r>
              <a:rPr lang="zh-CN" altLang="en-US" sz="2000" b="1" dirty="0">
                <a:solidFill>
                  <a:srgbClr val="FF0000"/>
                </a:solidFill>
                <a:latin typeface="华文楷体" panose="02010600040101010101" pitchFamily="2" charset="-122"/>
                <a:ea typeface="华文楷体" panose="02010600040101010101" pitchFamily="2" charset="-122"/>
              </a:rPr>
              <a:t>口头</a:t>
            </a:r>
            <a:r>
              <a:rPr lang="zh-CN" altLang="en-US" sz="2000" dirty="0">
                <a:latin typeface="华文楷体" panose="02010600040101010101" pitchFamily="2" charset="-122"/>
                <a:ea typeface="华文楷体" panose="02010600040101010101" pitchFamily="2" charset="-122"/>
              </a:rPr>
              <a:t>起诉，由人民法院记入笔录，出具注明日期的书面凭证，并告知对方当事人。</a:t>
            </a:r>
          </a:p>
          <a:p>
            <a:r>
              <a:rPr lang="zh-CN" altLang="en-US" sz="2000" dirty="0">
                <a:latin typeface="华文楷体" panose="02010600040101010101" pitchFamily="2" charset="-122"/>
                <a:ea typeface="华文楷体" panose="02010600040101010101" pitchFamily="2" charset="-122"/>
              </a:rPr>
              <a:t>起诉状应当记明下列事项：（</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）当事人的姓名、性别、年龄、民族、职业、工作单位和住所，法人或者其他组织的名称、住所和法定代表人或者主要负责人的姓名、职务；（</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）诉讼请求和所根据的事实与理由；（</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）证据和证据来源，证人姓名和住所。</a:t>
            </a:r>
          </a:p>
          <a:p>
            <a:endParaRPr lang="zh-CN" altLang="en-US" sz="2000" dirty="0">
              <a:latin typeface="华文楷体" panose="02010600040101010101" pitchFamily="2" charset="-122"/>
              <a:ea typeface="华文楷体" panose="02010600040101010101" pitchFamily="2" charset="-122"/>
            </a:endParaRPr>
          </a:p>
        </p:txBody>
      </p:sp>
      <p:sp>
        <p:nvSpPr>
          <p:cNvPr id="4506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45061"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6083" name="内容占位符 2"/>
          <p:cNvSpPr>
            <a:spLocks noGrp="1"/>
          </p:cNvSpPr>
          <p:nvPr>
            <p:ph idx="1"/>
          </p:nvPr>
        </p:nvSpPr>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5</a:t>
            </a:r>
            <a:r>
              <a:rPr lang="zh-CN" altLang="en-US" sz="2400" b="1" dirty="0">
                <a:latin typeface="华文楷体" panose="02010600040101010101" pitchFamily="2" charset="-122"/>
                <a:ea typeface="华文楷体" panose="02010600040101010101" pitchFamily="2" charset="-122"/>
              </a:rPr>
              <a:t>、起诉期限</a:t>
            </a:r>
            <a:endParaRPr lang="zh-CN" altLang="en-US" sz="2400" dirty="0">
              <a:latin typeface="华文楷体" panose="02010600040101010101" pitchFamily="2" charset="-122"/>
              <a:ea typeface="华文楷体" panose="02010600040101010101" pitchFamily="2" charset="-122"/>
            </a:endParaRPr>
          </a:p>
          <a:p>
            <a:pPr>
              <a:buNone/>
            </a:pPr>
            <a:r>
              <a:rPr lang="zh-CN" altLang="en-US" sz="2000" dirty="0">
                <a:latin typeface="华文楷体" panose="02010600040101010101" pitchFamily="2" charset="-122"/>
                <a:ea typeface="华文楷体" panose="02010600040101010101" pitchFamily="2" charset="-122"/>
              </a:rPr>
              <a:t>       起诉期限又可被理解为诉讼时效，是指相对人起诉的有效时间。超过法定期限，相对人就丧失了胜诉权。</a:t>
            </a:r>
            <a:endParaRPr lang="en-US" altLang="zh-CN" sz="2000" dirty="0">
              <a:latin typeface="华文楷体" panose="02010600040101010101" pitchFamily="2" charset="-122"/>
              <a:ea typeface="华文楷体" panose="02010600040101010101" pitchFamily="2" charset="-122"/>
            </a:endParaRPr>
          </a:p>
          <a:p>
            <a:pPr>
              <a:buNone/>
            </a:pPr>
            <a:r>
              <a:rPr lang="en-US" altLang="zh-CN" sz="20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      </a:t>
            </a:r>
            <a:endParaRPr lang="zh-CN" altLang="en-US" sz="2400" dirty="0">
              <a:latin typeface="华文楷体" panose="02010600040101010101" pitchFamily="2" charset="-122"/>
              <a:ea typeface="华文楷体" panose="02010600040101010101" pitchFamily="2" charset="-122"/>
            </a:endParaRPr>
          </a:p>
          <a:p>
            <a:endParaRPr lang="zh-CN" altLang="en-US" sz="2400" dirty="0">
              <a:latin typeface="华文楷体" panose="02010600040101010101" pitchFamily="2" charset="-122"/>
              <a:ea typeface="华文楷体" panose="02010600040101010101" pitchFamily="2" charset="-122"/>
            </a:endParaRPr>
          </a:p>
        </p:txBody>
      </p:sp>
      <p:sp>
        <p:nvSpPr>
          <p:cNvPr id="4608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46085"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7107" name="内容占位符 2"/>
          <p:cNvSpPr>
            <a:spLocks noGrp="1"/>
          </p:cNvSpPr>
          <p:nvPr>
            <p:ph idx="1"/>
          </p:nvPr>
        </p:nvSpPr>
        <p:spPr>
          <a:xfrm>
            <a:off x="107950" y="2349500"/>
            <a:ext cx="8785225" cy="3670300"/>
          </a:xfrm>
        </p:spPr>
        <p:txBody>
          <a:bodyPr vert="horz" wrap="square" lIns="91440" tIns="45720" rIns="91440" bIns="45720" anchor="t" anchorCtr="0"/>
          <a:lstStyle/>
          <a:p>
            <a:r>
              <a:rPr lang="zh-CN" altLang="en-US" sz="2000" b="1" dirty="0">
                <a:solidFill>
                  <a:srgbClr val="FF0000"/>
                </a:solidFill>
                <a:latin typeface="华文楷体" panose="02010600040101010101" pitchFamily="2" charset="-122"/>
                <a:ea typeface="华文楷体" panose="02010600040101010101" pitchFamily="2" charset="-122"/>
              </a:rPr>
              <a:t>作为行为</a:t>
            </a:r>
            <a:r>
              <a:rPr lang="zh-CN" altLang="en-US" sz="2000" dirty="0">
                <a:latin typeface="华文楷体" panose="02010600040101010101" pitchFamily="2" charset="-122"/>
                <a:ea typeface="华文楷体" panose="02010600040101010101" pitchFamily="2" charset="-122"/>
              </a:rPr>
              <a:t>：公民、法人或者其他组织直接向人民法院提起诉讼的，应当在</a:t>
            </a:r>
            <a:r>
              <a:rPr lang="zh-CN" altLang="en-US" sz="2000" dirty="0">
                <a:latin typeface="华文楷体" panose="02010600040101010101" pitchFamily="2" charset="-122"/>
                <a:ea typeface="华文楷体" panose="02010600040101010101" pitchFamily="2" charset="-122"/>
                <a:hlinkClick r:id="rId2" action="ppaction://hlinkfile"/>
              </a:rPr>
              <a:t>知道或者应当知道</a:t>
            </a:r>
            <a:r>
              <a:rPr lang="zh-CN" altLang="en-US" sz="2000" dirty="0">
                <a:latin typeface="华文楷体" panose="02010600040101010101" pitchFamily="2" charset="-122"/>
                <a:ea typeface="华文楷体" panose="02010600040101010101" pitchFamily="2" charset="-122"/>
              </a:rPr>
              <a:t>作出行政行为之日起</a:t>
            </a:r>
            <a:r>
              <a:rPr lang="zh-CN" altLang="en-US" sz="2000" b="1" dirty="0">
                <a:solidFill>
                  <a:srgbClr val="FF0000"/>
                </a:solidFill>
                <a:latin typeface="华文楷体" panose="02010600040101010101" pitchFamily="2" charset="-122"/>
                <a:ea typeface="华文楷体" panose="02010600040101010101" pitchFamily="2" charset="-122"/>
              </a:rPr>
              <a:t>六个月</a:t>
            </a:r>
            <a:r>
              <a:rPr lang="zh-CN" altLang="en-US" sz="2000" dirty="0">
                <a:latin typeface="华文楷体" panose="02010600040101010101" pitchFamily="2" charset="-122"/>
                <a:ea typeface="华文楷体" panose="02010600040101010101" pitchFamily="2" charset="-122"/>
              </a:rPr>
              <a:t>内提出。法律另有规定的除外。（</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行政诉讼法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46</a:t>
            </a:r>
            <a:r>
              <a:rPr lang="zh-CN" altLang="en-US" sz="2000" dirty="0">
                <a:latin typeface="华文楷体" panose="02010600040101010101" pitchFamily="2" charset="-122"/>
                <a:ea typeface="华文楷体" panose="02010600040101010101" pitchFamily="2" charset="-122"/>
              </a:rPr>
              <a:t>条第</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款）</a:t>
            </a:r>
            <a:endParaRPr lang="en-US" altLang="zh-CN" sz="2000" dirty="0">
              <a:latin typeface="华文楷体" panose="02010600040101010101" pitchFamily="2" charset="-122"/>
              <a:ea typeface="华文楷体" panose="02010600040101010101" pitchFamily="2" charset="-122"/>
            </a:endParaRPr>
          </a:p>
          <a:p>
            <a:r>
              <a:rPr lang="zh-CN" altLang="en-US" sz="2000" b="1" dirty="0">
                <a:solidFill>
                  <a:srgbClr val="FF0000"/>
                </a:solidFill>
                <a:latin typeface="楷体" panose="02010609060101010101" pitchFamily="49" charset="-122"/>
                <a:ea typeface="楷体" panose="02010609060101010101" pitchFamily="49" charset="-122"/>
              </a:rPr>
              <a:t>不作为行为：</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66</a:t>
            </a:r>
            <a:r>
              <a:rPr lang="zh-CN" altLang="en-US" sz="2000" dirty="0">
                <a:latin typeface="楷体" panose="02010609060101010101" pitchFamily="49" charset="-122"/>
                <a:ea typeface="楷体" panose="02010609060101010101" pitchFamily="49" charset="-122"/>
              </a:rPr>
              <a:t>条规定，</a:t>
            </a:r>
            <a:r>
              <a:rPr lang="zh-CN" altLang="zh-CN" sz="2000" dirty="0">
                <a:latin typeface="楷体" panose="02010609060101010101" pitchFamily="49" charset="-122"/>
                <a:ea typeface="楷体" panose="02010609060101010101" pitchFamily="49" charset="-122"/>
              </a:rPr>
              <a:t>公民、法人或者其他组织依照行政诉讼法第四十七条第一款的规定，对行政机关不履行法定职责提起诉讼的，应当在行政机关履行法定职责期限届满之日起</a:t>
            </a:r>
            <a:r>
              <a:rPr lang="zh-CN" altLang="zh-CN" sz="2000" b="1" dirty="0">
                <a:solidFill>
                  <a:srgbClr val="FF0000"/>
                </a:solidFill>
                <a:latin typeface="楷体" panose="02010609060101010101" pitchFamily="49" charset="-122"/>
                <a:ea typeface="楷体" panose="02010609060101010101" pitchFamily="49" charset="-122"/>
              </a:rPr>
              <a:t>六个月</a:t>
            </a:r>
            <a:r>
              <a:rPr lang="zh-CN" altLang="zh-CN" sz="2000" dirty="0">
                <a:latin typeface="楷体" panose="02010609060101010101" pitchFamily="49" charset="-122"/>
                <a:ea typeface="楷体" panose="02010609060101010101" pitchFamily="49" charset="-122"/>
              </a:rPr>
              <a:t>内提出。</a:t>
            </a:r>
            <a:endParaRPr lang="en-US" altLang="zh-CN" sz="2000" dirty="0">
              <a:latin typeface="楷体" panose="02010609060101010101" pitchFamily="49" charset="-122"/>
              <a:ea typeface="楷体" panose="02010609060101010101" pitchFamily="49" charset="-122"/>
            </a:endParaRPr>
          </a:p>
          <a:p>
            <a:r>
              <a:rPr lang="en-US" altLang="zh-CN" sz="2000" dirty="0">
                <a:latin typeface="华文楷体" panose="02010600040101010101" pitchFamily="2" charset="-122"/>
                <a:ea typeface="华文楷体" panose="02010600040101010101" pitchFamily="2" charset="-122"/>
              </a:rPr>
              <a:t> </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行政诉讼法</a:t>
            </a:r>
            <a:r>
              <a:rPr lang="en-US" altLang="zh-CN" sz="1600" dirty="0">
                <a:latin typeface="华文楷体" panose="02010600040101010101" pitchFamily="2" charset="-122"/>
                <a:ea typeface="华文楷体" panose="02010600040101010101" pitchFamily="2" charset="-122"/>
              </a:rPr>
              <a:t>》</a:t>
            </a:r>
            <a:r>
              <a:rPr lang="zh-CN" altLang="en-US" sz="1600" dirty="0">
                <a:latin typeface="华文楷体" panose="02010600040101010101" pitchFamily="2" charset="-122"/>
                <a:ea typeface="华文楷体" panose="02010600040101010101" pitchFamily="2" charset="-122"/>
              </a:rPr>
              <a:t>第</a:t>
            </a:r>
            <a:r>
              <a:rPr lang="en-US" altLang="zh-CN" sz="1600" dirty="0">
                <a:latin typeface="华文楷体" panose="02010600040101010101" pitchFamily="2" charset="-122"/>
                <a:ea typeface="华文楷体" panose="02010600040101010101" pitchFamily="2" charset="-122"/>
              </a:rPr>
              <a:t>47</a:t>
            </a:r>
            <a:r>
              <a:rPr lang="zh-CN" altLang="en-US" sz="1600" dirty="0">
                <a:latin typeface="华文楷体" panose="02010600040101010101" pitchFamily="2" charset="-122"/>
                <a:ea typeface="华文楷体" panose="02010600040101010101" pitchFamily="2" charset="-122"/>
              </a:rPr>
              <a:t>条规定，公民、法人或者其他组织申请行政机关履行保护其人身权、财产权等合法权益的法定职责，行政机关在接到申请之日起</a:t>
            </a:r>
            <a:r>
              <a:rPr lang="zh-CN" altLang="en-US" sz="1600" b="1" dirty="0">
                <a:solidFill>
                  <a:srgbClr val="FF0000"/>
                </a:solidFill>
                <a:latin typeface="华文楷体" panose="02010600040101010101" pitchFamily="2" charset="-122"/>
                <a:ea typeface="华文楷体" panose="02010600040101010101" pitchFamily="2" charset="-122"/>
              </a:rPr>
              <a:t>两个月内</a:t>
            </a:r>
            <a:r>
              <a:rPr lang="zh-CN" altLang="en-US" sz="1600" dirty="0">
                <a:latin typeface="华文楷体" panose="02010600040101010101" pitchFamily="2" charset="-122"/>
                <a:ea typeface="华文楷体" panose="02010600040101010101" pitchFamily="2" charset="-122"/>
              </a:rPr>
              <a:t>不履行的，公民、法人或者其他组织可以向人民法院提起诉讼。法律、法规对行政机关履行职责的期限另有规定的，从其规定。</a:t>
            </a:r>
            <a:r>
              <a:rPr lang="en-US" altLang="zh-CN" sz="1600" dirty="0">
                <a:latin typeface="华文楷体" panose="02010600040101010101" pitchFamily="2" charset="-122"/>
                <a:ea typeface="华文楷体" panose="02010600040101010101" pitchFamily="2" charset="-122"/>
              </a:rPr>
              <a:t>/      </a:t>
            </a:r>
            <a:r>
              <a:rPr lang="zh-CN" altLang="en-US" sz="1600" dirty="0">
                <a:latin typeface="华文楷体" panose="02010600040101010101" pitchFamily="2" charset="-122"/>
                <a:ea typeface="华文楷体" panose="02010600040101010101" pitchFamily="2" charset="-122"/>
              </a:rPr>
              <a:t>公民、法人或者其他组织在紧急情况下请求行政机关履行保护其人身权、财产权等合法权益的法定职责，行政机关不履行的，提起诉讼</a:t>
            </a:r>
            <a:r>
              <a:rPr lang="zh-CN" altLang="en-US" sz="1600" b="1" dirty="0">
                <a:solidFill>
                  <a:srgbClr val="FF0000"/>
                </a:solidFill>
                <a:latin typeface="华文楷体" panose="02010600040101010101" pitchFamily="2" charset="-122"/>
                <a:ea typeface="华文楷体" panose="02010600040101010101" pitchFamily="2" charset="-122"/>
              </a:rPr>
              <a:t>不受前款规定期限的限制</a:t>
            </a:r>
            <a:r>
              <a:rPr lang="zh-CN" altLang="en-US" sz="1600" dirty="0">
                <a:latin typeface="华文楷体" panose="02010600040101010101" pitchFamily="2" charset="-122"/>
                <a:ea typeface="华文楷体" panose="02010600040101010101" pitchFamily="2" charset="-122"/>
              </a:rPr>
              <a:t>。</a:t>
            </a:r>
            <a:endParaRPr lang="zh-CN" altLang="zh-CN" sz="1600" dirty="0">
              <a:latin typeface="楷体" panose="02010609060101010101" pitchFamily="49" charset="-122"/>
              <a:ea typeface="楷体" panose="02010609060101010101" pitchFamily="49" charset="-122"/>
            </a:endParaRPr>
          </a:p>
          <a:p>
            <a:endParaRPr lang="zh-CN" altLang="en-US" sz="2200" dirty="0">
              <a:latin typeface="华文楷体" panose="02010600040101010101" pitchFamily="2" charset="-122"/>
              <a:ea typeface="华文楷体" panose="02010600040101010101" pitchFamily="2" charset="-122"/>
            </a:endParaRPr>
          </a:p>
        </p:txBody>
      </p:sp>
      <p:sp>
        <p:nvSpPr>
          <p:cNvPr id="4710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47109"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8131" name="内容占位符 2"/>
          <p:cNvSpPr>
            <a:spLocks noGrp="1"/>
          </p:cNvSpPr>
          <p:nvPr>
            <p:ph idx="1"/>
          </p:nvPr>
        </p:nvSpPr>
        <p:spPr>
          <a:xfrm>
            <a:off x="522288" y="2420938"/>
            <a:ext cx="7031037" cy="3886200"/>
          </a:xfrm>
        </p:spPr>
        <p:txBody>
          <a:bodyPr vert="horz" wrap="square" lIns="91440" tIns="45720" rIns="91440" bIns="45720" anchor="t" anchorCtr="0"/>
          <a:lstStyle/>
          <a:p>
            <a:r>
              <a:rPr lang="zh-CN" altLang="en-US" sz="2000" b="1" dirty="0">
                <a:solidFill>
                  <a:srgbClr val="FF0000"/>
                </a:solidFill>
                <a:latin typeface="楷体" panose="02010609060101010101" pitchFamily="49" charset="-122"/>
                <a:ea typeface="楷体" panose="02010609060101010101" pitchFamily="49" charset="-122"/>
              </a:rPr>
              <a:t>未告知起诉期限</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第六十四条</a:t>
            </a:r>
            <a:r>
              <a:rPr lang="zh-CN" altLang="en-US" sz="2000" dirty="0">
                <a:latin typeface="楷体" panose="02010609060101010101" pitchFamily="49" charset="-122"/>
                <a:ea typeface="楷体" panose="02010609060101010101" pitchFamily="49" charset="-122"/>
              </a:rPr>
              <a:t>规定，</a:t>
            </a:r>
            <a:r>
              <a:rPr lang="zh-CN" altLang="zh-CN" sz="2000" dirty="0">
                <a:latin typeface="楷体" panose="02010609060101010101" pitchFamily="49" charset="-122"/>
                <a:ea typeface="楷体" panose="02010609060101010101" pitchFamily="49" charset="-122"/>
              </a:rPr>
              <a:t>行政机关作出行政行为时，未告知公民、法人或者其他组织起诉期限的，起诉期限从公民、法人或者其他组织知道或者应当知道起诉期限之日起计算，但从知道或者应当知道行政行为内容之日起最长不得超过</a:t>
            </a:r>
            <a:r>
              <a:rPr lang="zh-CN" altLang="zh-CN" sz="2000" b="1" dirty="0">
                <a:solidFill>
                  <a:srgbClr val="FF0000"/>
                </a:solidFill>
                <a:latin typeface="楷体" panose="02010609060101010101" pitchFamily="49" charset="-122"/>
                <a:ea typeface="楷体" panose="02010609060101010101" pitchFamily="49" charset="-122"/>
              </a:rPr>
              <a:t>一年</a:t>
            </a:r>
            <a:r>
              <a:rPr lang="zh-CN" altLang="zh-CN"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复议决定未告知公民、法人或者其他组织起诉期限的，适用前款规定。</a:t>
            </a:r>
          </a:p>
          <a:p>
            <a:endParaRPr lang="zh-CN" altLang="en-US" sz="2000" dirty="0">
              <a:latin typeface="楷体" panose="02010609060101010101" pitchFamily="49" charset="-122"/>
              <a:ea typeface="楷体" panose="02010609060101010101" pitchFamily="49" charset="-122"/>
            </a:endParaRPr>
          </a:p>
        </p:txBody>
      </p:sp>
      <p:sp>
        <p:nvSpPr>
          <p:cNvPr id="4813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48133"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9155" name="内容占位符 2"/>
          <p:cNvSpPr>
            <a:spLocks noGrp="1"/>
          </p:cNvSpPr>
          <p:nvPr>
            <p:ph idx="1"/>
          </p:nvPr>
        </p:nvSpPr>
        <p:spPr>
          <a:xfrm>
            <a:off x="863600" y="2571750"/>
            <a:ext cx="7280275" cy="3448050"/>
          </a:xfrm>
        </p:spPr>
        <p:txBody>
          <a:bodyPr vert="horz" wrap="square" lIns="91440" tIns="45720" rIns="91440" bIns="45720" anchor="t" anchorCtr="0"/>
          <a:lstStyle/>
          <a:p>
            <a:r>
              <a:rPr lang="zh-CN" altLang="en-US" sz="2000" b="1" dirty="0">
                <a:solidFill>
                  <a:srgbClr val="FF0000"/>
                </a:solidFill>
                <a:latin typeface="华文楷体" panose="02010600040101010101" pitchFamily="2" charset="-122"/>
                <a:ea typeface="华文楷体" panose="02010600040101010101" pitchFamily="2" charset="-122"/>
              </a:rPr>
              <a:t>不知道行政行为内容</a:t>
            </a:r>
            <a:r>
              <a:rPr lang="zh-CN" altLang="en-US" sz="2000" b="1"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解释</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65</a:t>
            </a:r>
            <a:r>
              <a:rPr lang="zh-CN" altLang="en-US" sz="2000" dirty="0">
                <a:latin typeface="华文楷体" panose="02010600040101010101" pitchFamily="2" charset="-122"/>
                <a:ea typeface="华文楷体" panose="02010600040101010101" pitchFamily="2" charset="-122"/>
              </a:rPr>
              <a:t>条规定，公民、法人或者其他组织不知道行政机关作出的行政行为内容的，其起诉期限从知道或者应当知道该行政行为内容之日起计算，但最长不得超过行政诉讼法</a:t>
            </a:r>
            <a:r>
              <a:rPr lang="zh-CN" altLang="en-US" sz="2000" b="1" dirty="0">
                <a:solidFill>
                  <a:srgbClr val="FF0000"/>
                </a:solidFill>
                <a:latin typeface="华文楷体" panose="02010600040101010101" pitchFamily="2" charset="-122"/>
                <a:ea typeface="华文楷体" panose="02010600040101010101" pitchFamily="2" charset="-122"/>
              </a:rPr>
              <a:t>第四十六条第二款规定的起诉期限</a:t>
            </a:r>
            <a:r>
              <a:rPr lang="zh-CN" altLang="en-US"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a:p>
            <a:r>
              <a:rPr lang="zh-CN" altLang="en-US" sz="2000" b="1" dirty="0">
                <a:solidFill>
                  <a:srgbClr val="FF0000"/>
                </a:solidFill>
                <a:latin typeface="华文楷体" panose="02010600040101010101" pitchFamily="2" charset="-122"/>
                <a:ea typeface="华文楷体" panose="02010600040101010101" pitchFamily="2" charset="-122"/>
              </a:rPr>
              <a:t>最长起诉期限</a:t>
            </a:r>
            <a:r>
              <a:rPr lang="zh-CN" altLang="en-US" sz="2000" b="1"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行政诉讼法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46</a:t>
            </a:r>
            <a:r>
              <a:rPr lang="zh-CN" altLang="en-US" sz="2000" dirty="0">
                <a:latin typeface="华文楷体" panose="02010600040101010101" pitchFamily="2" charset="-122"/>
                <a:ea typeface="华文楷体" panose="02010600040101010101" pitchFamily="2" charset="-122"/>
              </a:rPr>
              <a:t>条第</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款规定，因</a:t>
            </a:r>
            <a:r>
              <a:rPr lang="zh-CN" altLang="en-US" sz="2000" dirty="0">
                <a:latin typeface="华文楷体" panose="02010600040101010101" pitchFamily="2" charset="-122"/>
                <a:ea typeface="华文楷体" panose="02010600040101010101" pitchFamily="2" charset="-122"/>
                <a:hlinkClick r:id="rId2" action="ppaction://hlinkfile"/>
              </a:rPr>
              <a:t>不动产</a:t>
            </a:r>
            <a:r>
              <a:rPr lang="zh-CN" altLang="en-US" sz="2000" dirty="0">
                <a:latin typeface="华文楷体" panose="02010600040101010101" pitchFamily="2" charset="-122"/>
                <a:ea typeface="华文楷体" panose="02010600040101010101" pitchFamily="2" charset="-122"/>
              </a:rPr>
              <a:t>提起诉讼的案件从行政行为作出之日起超过</a:t>
            </a:r>
            <a:r>
              <a:rPr lang="zh-CN" altLang="en-US" sz="2000" b="1" dirty="0">
                <a:solidFill>
                  <a:srgbClr val="FF0000"/>
                </a:solidFill>
                <a:latin typeface="华文楷体" panose="02010600040101010101" pitchFamily="2" charset="-122"/>
                <a:ea typeface="华文楷体" panose="02010600040101010101" pitchFamily="2" charset="-122"/>
              </a:rPr>
              <a:t>二十年</a:t>
            </a:r>
            <a:r>
              <a:rPr lang="zh-CN" altLang="en-US" sz="2000" dirty="0">
                <a:latin typeface="华文楷体" panose="02010600040101010101" pitchFamily="2" charset="-122"/>
                <a:ea typeface="华文楷体" panose="02010600040101010101" pitchFamily="2" charset="-122"/>
              </a:rPr>
              <a:t>，其他案件从行政行为作出之日起超过</a:t>
            </a:r>
            <a:r>
              <a:rPr lang="zh-CN" altLang="en-US" sz="2000" b="1" dirty="0">
                <a:solidFill>
                  <a:srgbClr val="FF0000"/>
                </a:solidFill>
                <a:latin typeface="华文楷体" panose="02010600040101010101" pitchFamily="2" charset="-122"/>
                <a:ea typeface="华文楷体" panose="02010600040101010101" pitchFamily="2" charset="-122"/>
              </a:rPr>
              <a:t>五年</a:t>
            </a:r>
            <a:r>
              <a:rPr lang="zh-CN" altLang="en-US" sz="2000" dirty="0">
                <a:latin typeface="华文楷体" panose="02010600040101010101" pitchFamily="2" charset="-122"/>
                <a:ea typeface="华文楷体" panose="02010600040101010101" pitchFamily="2" charset="-122"/>
              </a:rPr>
              <a:t>提起诉讼的，人民法院不予受理。</a:t>
            </a:r>
            <a:endParaRPr lang="en-US" altLang="zh-CN" sz="2000" dirty="0">
              <a:latin typeface="华文楷体" panose="02010600040101010101" pitchFamily="2" charset="-122"/>
              <a:ea typeface="华文楷体" panose="02010600040101010101" pitchFamily="2" charset="-122"/>
            </a:endParaRPr>
          </a:p>
          <a:p>
            <a:endParaRPr lang="zh-CN" altLang="en-US" sz="2000" dirty="0">
              <a:latin typeface="华文楷体" panose="02010600040101010101" pitchFamily="2" charset="-122"/>
              <a:ea typeface="华文楷体" panose="02010600040101010101" pitchFamily="2" charset="-122"/>
            </a:endParaRPr>
          </a:p>
          <a:p>
            <a:endParaRPr lang="zh-CN" altLang="en-US" sz="2000" dirty="0">
              <a:latin typeface="华文楷体" panose="02010600040101010101" pitchFamily="2" charset="-122"/>
              <a:ea typeface="华文楷体" panose="02010600040101010101" pitchFamily="2" charset="-122"/>
            </a:endParaRPr>
          </a:p>
          <a:p>
            <a:endParaRPr lang="zh-CN" altLang="en-US" sz="2000" dirty="0">
              <a:latin typeface="华文楷体" panose="02010600040101010101" pitchFamily="2" charset="-122"/>
              <a:ea typeface="华文楷体" panose="02010600040101010101" pitchFamily="2" charset="-122"/>
            </a:endParaRPr>
          </a:p>
        </p:txBody>
      </p:sp>
      <p:sp>
        <p:nvSpPr>
          <p:cNvPr id="4915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49157"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0179" name="内容占位符 2"/>
          <p:cNvSpPr>
            <a:spLocks noGrp="1"/>
          </p:cNvSpPr>
          <p:nvPr>
            <p:ph idx="1"/>
          </p:nvPr>
        </p:nvSpPr>
        <p:spPr>
          <a:xfrm>
            <a:off x="571500" y="2214563"/>
            <a:ext cx="7708900" cy="3805237"/>
          </a:xfrm>
        </p:spPr>
        <p:txBody>
          <a:bodyPr vert="horz" wrap="square" lIns="91440" tIns="45720" rIns="91440" bIns="45720" anchor="t" anchorCtr="0"/>
          <a:lstStyle/>
          <a:p>
            <a:r>
              <a:rPr lang="zh-CN" altLang="en-US" sz="1800" dirty="0">
                <a:latin typeface="华文楷体" panose="02010600040101010101" pitchFamily="2" charset="-122"/>
                <a:ea typeface="华文楷体" panose="02010600040101010101" pitchFamily="2" charset="-122"/>
              </a:rPr>
              <a:t>例如在威海市环翠区农村信用合作社联合社诉中华人民共和国山东渔港监督局注销渔船所有权并过户纠纷案中，法院认为：</a:t>
            </a:r>
          </a:p>
          <a:p>
            <a:r>
              <a:rPr lang="zh-CN" altLang="en-US" sz="1800" dirty="0">
                <a:latin typeface="华文楷体" panose="02010600040101010101" pitchFamily="2" charset="-122"/>
                <a:ea typeface="华文楷体" panose="02010600040101010101" pitchFamily="2" charset="-122"/>
              </a:rPr>
              <a:t>“船舶属</a:t>
            </a:r>
            <a:r>
              <a:rPr lang="zh-CN" altLang="en-US" sz="1800" b="1" dirty="0">
                <a:solidFill>
                  <a:srgbClr val="FF0000"/>
                </a:solidFill>
                <a:latin typeface="华文楷体" panose="02010600040101010101" pitchFamily="2" charset="-122"/>
                <a:ea typeface="华文楷体" panose="02010600040101010101" pitchFamily="2" charset="-122"/>
              </a:rPr>
              <a:t>动产</a:t>
            </a:r>
            <a:r>
              <a:rPr lang="zh-CN" altLang="en-US" sz="1800" dirty="0">
                <a:latin typeface="华文楷体" panose="02010600040101010101" pitchFamily="2" charset="-122"/>
                <a:ea typeface="华文楷体" panose="02010600040101010101" pitchFamily="2" charset="-122"/>
              </a:rPr>
              <a:t>范畴，对以船舶为对象作出的具体行政行为的利害关系人应当在具体行政行为作出之日起</a:t>
            </a:r>
            <a:r>
              <a:rPr lang="en-US" altLang="zh-CN" sz="1800" dirty="0">
                <a:latin typeface="华文楷体" panose="02010600040101010101" pitchFamily="2" charset="-122"/>
                <a:ea typeface="华文楷体" panose="02010600040101010101" pitchFamily="2" charset="-122"/>
              </a:rPr>
              <a:t>5</a:t>
            </a:r>
            <a:r>
              <a:rPr lang="zh-CN" altLang="en-US" sz="1800" dirty="0">
                <a:latin typeface="华文楷体" panose="02010600040101010101" pitchFamily="2" charset="-122"/>
                <a:ea typeface="华文楷体" panose="02010600040101010101" pitchFamily="2" charset="-122"/>
              </a:rPr>
              <a:t>年内向人民法院提起诉讼，否则人民法院不予受理，已经受理的应当裁定驳回起诉。被告于 </a:t>
            </a:r>
            <a:r>
              <a:rPr lang="en-US" altLang="zh-CN" sz="1800" dirty="0">
                <a:latin typeface="华文楷体" panose="02010600040101010101" pitchFamily="2" charset="-122"/>
                <a:ea typeface="华文楷体" panose="02010600040101010101" pitchFamily="2" charset="-122"/>
              </a:rPr>
              <a:t>1999</a:t>
            </a:r>
            <a:r>
              <a:rPr lang="zh-CN" altLang="en-US" sz="1800" dirty="0">
                <a:latin typeface="华文楷体" panose="02010600040101010101" pitchFamily="2" charset="-122"/>
                <a:ea typeface="华文楷体" panose="02010600040101010101" pitchFamily="2" charset="-122"/>
              </a:rPr>
              <a:t>年</a:t>
            </a:r>
            <a:r>
              <a:rPr lang="en-US" altLang="zh-CN" sz="1800" dirty="0">
                <a:latin typeface="华文楷体" panose="02010600040101010101" pitchFamily="2" charset="-122"/>
                <a:ea typeface="华文楷体" panose="02010600040101010101" pitchFamily="2" charset="-122"/>
              </a:rPr>
              <a:t>12</a:t>
            </a:r>
            <a:r>
              <a:rPr lang="zh-CN" altLang="en-US" sz="1800" dirty="0">
                <a:latin typeface="华文楷体" panose="02010600040101010101" pitchFamily="2" charset="-122"/>
                <a:ea typeface="华文楷体" panose="02010600040101010101" pitchFamily="2" charset="-122"/>
              </a:rPr>
              <a:t>月</a:t>
            </a:r>
            <a:r>
              <a:rPr lang="en-US" altLang="zh-CN" sz="1800" dirty="0">
                <a:latin typeface="华文楷体" panose="02010600040101010101" pitchFamily="2" charset="-122"/>
                <a:ea typeface="华文楷体" panose="02010600040101010101" pitchFamily="2" charset="-122"/>
              </a:rPr>
              <a:t>24</a:t>
            </a:r>
            <a:r>
              <a:rPr lang="zh-CN" altLang="en-US" sz="1800" dirty="0">
                <a:latin typeface="华文楷体" panose="02010600040101010101" pitchFamily="2" charset="-122"/>
                <a:ea typeface="华文楷体" panose="02010600040101010101" pitchFamily="2" charset="-122"/>
              </a:rPr>
              <a:t>日在未经抵押权人即原告同意的情况下，将所有权人为鑫宝捕捞队的鲁威渔</a:t>
            </a:r>
            <a:r>
              <a:rPr lang="en-US" altLang="zh-CN" sz="1800" dirty="0">
                <a:latin typeface="华文楷体" panose="02010600040101010101" pitchFamily="2" charset="-122"/>
                <a:ea typeface="华文楷体" panose="02010600040101010101" pitchFamily="2" charset="-122"/>
              </a:rPr>
              <a:t>1718</a:t>
            </a:r>
            <a:r>
              <a:rPr lang="zh-CN" altLang="en-US" sz="1800" dirty="0">
                <a:latin typeface="华文楷体" panose="02010600040101010101" pitchFamily="2" charset="-122"/>
                <a:ea typeface="华文楷体" panose="02010600040101010101" pitchFamily="2" charset="-122"/>
              </a:rPr>
              <a:t>号船舶注销了所有权国籍登记，并过户给了荣成市张家村渔业公司。被告的该行政行为妨害了原告抵押权利的实现，原告可以在被告作出上述具体行政行为之日即</a:t>
            </a:r>
            <a:r>
              <a:rPr lang="en-US" altLang="zh-CN" sz="1800" dirty="0">
                <a:latin typeface="华文楷体" panose="02010600040101010101" pitchFamily="2" charset="-122"/>
                <a:ea typeface="华文楷体" panose="02010600040101010101" pitchFamily="2" charset="-122"/>
              </a:rPr>
              <a:t>1999</a:t>
            </a:r>
            <a:r>
              <a:rPr lang="zh-CN" altLang="en-US" sz="1800" dirty="0">
                <a:latin typeface="华文楷体" panose="02010600040101010101" pitchFamily="2" charset="-122"/>
                <a:ea typeface="华文楷体" panose="02010600040101010101" pitchFamily="2" charset="-122"/>
              </a:rPr>
              <a:t>年</a:t>
            </a:r>
            <a:r>
              <a:rPr lang="en-US" altLang="zh-CN" sz="1800" dirty="0">
                <a:latin typeface="华文楷体" panose="02010600040101010101" pitchFamily="2" charset="-122"/>
                <a:ea typeface="华文楷体" panose="02010600040101010101" pitchFamily="2" charset="-122"/>
              </a:rPr>
              <a:t>12</a:t>
            </a:r>
            <a:r>
              <a:rPr lang="zh-CN" altLang="en-US" sz="1800" dirty="0">
                <a:latin typeface="华文楷体" panose="02010600040101010101" pitchFamily="2" charset="-122"/>
                <a:ea typeface="华文楷体" panose="02010600040101010101" pitchFamily="2" charset="-122"/>
              </a:rPr>
              <a:t>月</a:t>
            </a:r>
            <a:r>
              <a:rPr lang="en-US" altLang="zh-CN" sz="1800" dirty="0">
                <a:latin typeface="华文楷体" panose="02010600040101010101" pitchFamily="2" charset="-122"/>
                <a:ea typeface="华文楷体" panose="02010600040101010101" pitchFamily="2" charset="-122"/>
              </a:rPr>
              <a:t>24</a:t>
            </a:r>
            <a:r>
              <a:rPr lang="zh-CN" altLang="en-US" sz="1800" dirty="0">
                <a:latin typeface="华文楷体" panose="02010600040101010101" pitchFamily="2" charset="-122"/>
                <a:ea typeface="华文楷体" panose="02010600040101010101" pitchFamily="2" charset="-122"/>
              </a:rPr>
              <a:t>日起的</a:t>
            </a:r>
            <a:r>
              <a:rPr lang="en-US" altLang="zh-CN" sz="1800" dirty="0">
                <a:latin typeface="华文楷体" panose="02010600040101010101" pitchFamily="2" charset="-122"/>
                <a:ea typeface="华文楷体" panose="02010600040101010101" pitchFamily="2" charset="-122"/>
              </a:rPr>
              <a:t>5</a:t>
            </a:r>
            <a:r>
              <a:rPr lang="zh-CN" altLang="en-US" sz="1800" dirty="0">
                <a:latin typeface="华文楷体" panose="02010600040101010101" pitchFamily="2" charset="-122"/>
                <a:ea typeface="华文楷体" panose="02010600040101010101" pitchFamily="2" charset="-122"/>
              </a:rPr>
              <a:t>年内向人民法院提起诉讼，而原告直至</a:t>
            </a:r>
            <a:r>
              <a:rPr lang="en-US" altLang="zh-CN" sz="1800" dirty="0">
                <a:latin typeface="华文楷体" panose="02010600040101010101" pitchFamily="2" charset="-122"/>
                <a:ea typeface="华文楷体" panose="02010600040101010101" pitchFamily="2" charset="-122"/>
              </a:rPr>
              <a:t>2005</a:t>
            </a:r>
            <a:r>
              <a:rPr lang="zh-CN" altLang="en-US" sz="1800" dirty="0">
                <a:latin typeface="华文楷体" panose="02010600040101010101" pitchFamily="2" charset="-122"/>
                <a:ea typeface="华文楷体" panose="02010600040101010101" pitchFamily="2" charset="-122"/>
              </a:rPr>
              <a:t>年</a:t>
            </a:r>
            <a:r>
              <a:rPr lang="en-US" altLang="zh-CN" sz="1800" dirty="0">
                <a:latin typeface="华文楷体" panose="02010600040101010101" pitchFamily="2" charset="-122"/>
                <a:ea typeface="华文楷体" panose="02010600040101010101" pitchFamily="2" charset="-122"/>
              </a:rPr>
              <a:t>7</a:t>
            </a:r>
            <a:r>
              <a:rPr lang="zh-CN" altLang="en-US" sz="1800" dirty="0">
                <a:latin typeface="华文楷体" panose="02010600040101010101" pitchFamily="2" charset="-122"/>
                <a:ea typeface="华文楷体" panose="02010600040101010101" pitchFamily="2" charset="-122"/>
              </a:rPr>
              <a:t>月</a:t>
            </a:r>
            <a:r>
              <a:rPr lang="en-US" altLang="zh-CN" sz="1800" dirty="0">
                <a:latin typeface="华文楷体" panose="02010600040101010101" pitchFamily="2" charset="-122"/>
                <a:ea typeface="华文楷体" panose="02010600040101010101" pitchFamily="2" charset="-122"/>
              </a:rPr>
              <a:t>14</a:t>
            </a:r>
            <a:r>
              <a:rPr lang="zh-CN" altLang="en-US" sz="1800" dirty="0">
                <a:latin typeface="华文楷体" panose="02010600040101010101" pitchFamily="2" charset="-122"/>
                <a:ea typeface="华文楷体" panose="02010600040101010101" pitchFamily="2" charset="-122"/>
              </a:rPr>
              <a:t>日才向本院提起诉讼，其起诉</a:t>
            </a:r>
            <a:r>
              <a:rPr lang="zh-CN" altLang="en-US" sz="1800" b="1" dirty="0">
                <a:solidFill>
                  <a:srgbClr val="FF0000"/>
                </a:solidFill>
                <a:latin typeface="华文楷体" panose="02010600040101010101" pitchFamily="2" charset="-122"/>
                <a:ea typeface="华文楷体" panose="02010600040101010101" pitchFamily="2" charset="-122"/>
              </a:rPr>
              <a:t>已超过法律规定的起诉期限，该起诉依法应予驳回</a:t>
            </a:r>
            <a:r>
              <a:rPr lang="zh-CN" altLang="en-US" sz="1800" dirty="0">
                <a:latin typeface="华文楷体" panose="02010600040101010101" pitchFamily="2" charset="-122"/>
                <a:ea typeface="华文楷体" panose="02010600040101010101" pitchFamily="2" charset="-122"/>
              </a:rPr>
              <a:t>。”</a:t>
            </a:r>
          </a:p>
          <a:p>
            <a:r>
              <a:rPr lang="zh-CN" altLang="en-US" sz="1800" dirty="0">
                <a:latin typeface="华文楷体" panose="02010600040101010101" pitchFamily="2" charset="-122"/>
                <a:ea typeface="华文楷体" panose="02010600040101010101" pitchFamily="2" charset="-122"/>
              </a:rPr>
              <a:t>山东省烟台经济技术开发区人民法院</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行政裁定书</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a:t>
            </a:r>
            <a:r>
              <a:rPr lang="en-US" altLang="zh-CN" sz="1800" dirty="0">
                <a:latin typeface="华文楷体" panose="02010600040101010101" pitchFamily="2" charset="-122"/>
                <a:ea typeface="华文楷体" panose="02010600040101010101" pitchFamily="2" charset="-122"/>
              </a:rPr>
              <a:t>[2005]</a:t>
            </a:r>
            <a:r>
              <a:rPr lang="zh-CN" altLang="en-US" sz="1800" dirty="0">
                <a:latin typeface="华文楷体" panose="02010600040101010101" pitchFamily="2" charset="-122"/>
                <a:ea typeface="华文楷体" panose="02010600040101010101" pitchFamily="2" charset="-122"/>
              </a:rPr>
              <a:t>开行初字第</a:t>
            </a:r>
            <a:r>
              <a:rPr lang="en-US" altLang="zh-CN" sz="1800" dirty="0">
                <a:latin typeface="华文楷体" panose="02010600040101010101" pitchFamily="2" charset="-122"/>
                <a:ea typeface="华文楷体" panose="02010600040101010101" pitchFamily="2" charset="-122"/>
              </a:rPr>
              <a:t>12</a:t>
            </a:r>
            <a:r>
              <a:rPr lang="zh-CN" altLang="en-US" sz="1800" dirty="0">
                <a:latin typeface="华文楷体" panose="02010600040101010101" pitchFamily="2" charset="-122"/>
                <a:ea typeface="华文楷体" panose="02010600040101010101" pitchFamily="2" charset="-122"/>
              </a:rPr>
              <a:t>号）</a:t>
            </a:r>
          </a:p>
          <a:p>
            <a:endParaRPr lang="zh-CN" altLang="en-US" sz="1800" dirty="0">
              <a:latin typeface="华文楷体" panose="02010600040101010101" pitchFamily="2" charset="-122"/>
              <a:ea typeface="华文楷体" panose="02010600040101010101" pitchFamily="2" charset="-122"/>
            </a:endParaRPr>
          </a:p>
        </p:txBody>
      </p:sp>
      <p:sp>
        <p:nvSpPr>
          <p:cNvPr id="5018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50181"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1203" name="内容占位符 2"/>
          <p:cNvSpPr>
            <a:spLocks noGrp="1"/>
          </p:cNvSpPr>
          <p:nvPr>
            <p:ph idx="1"/>
          </p:nvPr>
        </p:nvSpPr>
        <p:spPr>
          <a:xfrm>
            <a:off x="863600" y="2500313"/>
            <a:ext cx="6516688" cy="3519487"/>
          </a:xfrm>
        </p:spPr>
        <p:txBody>
          <a:bodyPr vert="horz" wrap="square" lIns="91440" tIns="45720" rIns="91440" bIns="45720" anchor="t" anchorCtr="0"/>
          <a:lstStyle/>
          <a:p>
            <a:r>
              <a:rPr lang="zh-CN" altLang="en-US" sz="2000" b="1" dirty="0">
                <a:solidFill>
                  <a:srgbClr val="FF0000"/>
                </a:solidFill>
                <a:latin typeface="华文楷体" panose="02010600040101010101" pitchFamily="2" charset="-122"/>
                <a:ea typeface="华文楷体" panose="02010600040101010101" pitchFamily="2" charset="-122"/>
              </a:rPr>
              <a:t>经复议案件</a:t>
            </a:r>
            <a:r>
              <a:rPr lang="zh-CN" altLang="en-US" sz="2000" b="1"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行政诉讼法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45</a:t>
            </a:r>
            <a:r>
              <a:rPr lang="zh-CN" altLang="en-US" sz="2000" dirty="0">
                <a:latin typeface="华文楷体" panose="02010600040101010101" pitchFamily="2" charset="-122"/>
                <a:ea typeface="华文楷体" panose="02010600040101010101" pitchFamily="2" charset="-122"/>
              </a:rPr>
              <a:t>条规定，公民、法人或者其他组织不服复议决定的，可以在</a:t>
            </a:r>
            <a:r>
              <a:rPr lang="zh-CN" altLang="en-US" sz="2000" b="1" dirty="0">
                <a:solidFill>
                  <a:srgbClr val="FF0000"/>
                </a:solidFill>
                <a:latin typeface="华文楷体" panose="02010600040101010101" pitchFamily="2" charset="-122"/>
                <a:ea typeface="华文楷体" panose="02010600040101010101" pitchFamily="2" charset="-122"/>
              </a:rPr>
              <a:t>收到复议决定书之日起十五日</a:t>
            </a:r>
            <a:r>
              <a:rPr lang="zh-CN" altLang="en-US" sz="2000" dirty="0">
                <a:latin typeface="华文楷体" panose="02010600040101010101" pitchFamily="2" charset="-122"/>
                <a:ea typeface="华文楷体" panose="02010600040101010101" pitchFamily="2" charset="-122"/>
              </a:rPr>
              <a:t>内向人民法院提起诉讼。复议机关逾期不作决定的，申请人可以在复议期满之日起</a:t>
            </a:r>
            <a:r>
              <a:rPr lang="zh-CN" altLang="en-US" sz="2000" b="1" dirty="0">
                <a:solidFill>
                  <a:srgbClr val="FF0000"/>
                </a:solidFill>
                <a:latin typeface="华文楷体" panose="02010600040101010101" pitchFamily="2" charset="-122"/>
                <a:ea typeface="华文楷体" panose="02010600040101010101" pitchFamily="2" charset="-122"/>
              </a:rPr>
              <a:t>十五日内</a:t>
            </a:r>
            <a:r>
              <a:rPr lang="zh-CN" altLang="en-US" sz="2000" dirty="0">
                <a:latin typeface="华文楷体" panose="02010600040101010101" pitchFamily="2" charset="-122"/>
                <a:ea typeface="华文楷体" panose="02010600040101010101" pitchFamily="2" charset="-122"/>
              </a:rPr>
              <a:t>向人民法院提起诉讼。法律另有规定的除外。</a:t>
            </a:r>
          </a:p>
          <a:p>
            <a:endParaRPr lang="zh-CN" altLang="en-US" sz="2000" dirty="0">
              <a:latin typeface="华文楷体" panose="02010600040101010101" pitchFamily="2" charset="-122"/>
              <a:ea typeface="华文楷体" panose="02010600040101010101" pitchFamily="2" charset="-122"/>
            </a:endParaRPr>
          </a:p>
        </p:txBody>
      </p:sp>
      <p:sp>
        <p:nvSpPr>
          <p:cNvPr id="5120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51205"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b="1" kern="1200" dirty="0">
                <a:latin typeface="楷体" panose="02010609060101010101" pitchFamily="49" charset="-122"/>
                <a:ea typeface="楷体" panose="02010609060101010101" pitchFamily="49" charset="-122"/>
                <a:cs typeface="+mj-cs"/>
              </a:rPr>
              <a:t>一、行政诉讼类型</a:t>
            </a:r>
          </a:p>
        </p:txBody>
      </p:sp>
      <p:sp>
        <p:nvSpPr>
          <p:cNvPr id="18435" name="内容占位符 2"/>
          <p:cNvSpPr>
            <a:spLocks noGrp="1"/>
          </p:cNvSpPr>
          <p:nvPr>
            <p:ph idx="1"/>
          </p:nvPr>
        </p:nvSpPr>
        <p:spPr>
          <a:xfrm>
            <a:off x="863600" y="2489200"/>
            <a:ext cx="7812088" cy="3530600"/>
          </a:xfrm>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、概念</a:t>
            </a:r>
            <a:endParaRPr lang="en-US" altLang="zh-CN" sz="2400" b="1"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国家针对不同行政争议设置的诉讼程序规则所形成的不同诉讼救济形态。</a:t>
            </a:r>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184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18437"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2227" name="内容占位符 2"/>
          <p:cNvSpPr>
            <a:spLocks noGrp="1"/>
          </p:cNvSpPr>
          <p:nvPr>
            <p:ph idx="1"/>
          </p:nvPr>
        </p:nvSpPr>
        <p:spPr>
          <a:xfrm>
            <a:off x="539750" y="2349500"/>
            <a:ext cx="8035925" cy="3741738"/>
          </a:xfrm>
        </p:spPr>
        <p:txBody>
          <a:bodyPr vert="horz" wrap="square" lIns="91440" tIns="45720" rIns="91440" bIns="45720" anchor="t" anchorCtr="0"/>
          <a:lstStyle/>
          <a:p>
            <a:r>
              <a:rPr lang="zh-CN" altLang="en-US" sz="2000" b="1" dirty="0">
                <a:solidFill>
                  <a:srgbClr val="FF0000"/>
                </a:solidFill>
                <a:latin typeface="华文楷体" panose="02010600040101010101" pitchFamily="2" charset="-122"/>
                <a:ea typeface="华文楷体" panose="02010600040101010101" pitchFamily="2" charset="-122"/>
              </a:rPr>
              <a:t>起诉期限的延误与延长</a:t>
            </a:r>
            <a:endParaRPr lang="zh-CN" altLang="en-US" sz="2000" dirty="0">
              <a:solidFill>
                <a:srgbClr val="FF0000"/>
              </a:solidFill>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行政诉讼法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48</a:t>
            </a:r>
            <a:r>
              <a:rPr lang="zh-CN" altLang="en-US" sz="2000" dirty="0">
                <a:latin typeface="华文楷体" panose="02010600040101010101" pitchFamily="2" charset="-122"/>
                <a:ea typeface="华文楷体" panose="02010600040101010101" pitchFamily="2" charset="-122"/>
              </a:rPr>
              <a:t>条规定，公民、法人或者其他组织因不可抗力或者其他不属于自身的原因耽误起诉期限的，</a:t>
            </a:r>
            <a:r>
              <a:rPr lang="zh-CN" altLang="en-US" sz="2000" b="1" dirty="0">
                <a:solidFill>
                  <a:srgbClr val="FF0000"/>
                </a:solidFill>
                <a:latin typeface="华文楷体" panose="02010600040101010101" pitchFamily="2" charset="-122"/>
                <a:ea typeface="华文楷体" panose="02010600040101010101" pitchFamily="2" charset="-122"/>
              </a:rPr>
              <a:t>被耽误的时间不计算在起诉期限内</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公民、法人或者其他组织因前款规定以外的其他特殊情况耽误起诉期限的，在障碍消除后</a:t>
            </a:r>
            <a:r>
              <a:rPr lang="zh-CN" altLang="en-US" sz="2000" b="1" dirty="0">
                <a:solidFill>
                  <a:srgbClr val="FF0000"/>
                </a:solidFill>
                <a:latin typeface="华文楷体" panose="02010600040101010101" pitchFamily="2" charset="-122"/>
                <a:ea typeface="华文楷体" panose="02010600040101010101" pitchFamily="2" charset="-122"/>
              </a:rPr>
              <a:t>十</a:t>
            </a:r>
            <a:r>
              <a:rPr lang="zh-CN" altLang="en-US" sz="2000" dirty="0">
                <a:latin typeface="华文楷体" panose="02010600040101010101" pitchFamily="2" charset="-122"/>
                <a:ea typeface="华文楷体" panose="02010600040101010101" pitchFamily="2" charset="-122"/>
              </a:rPr>
              <a:t>日内，可以申请</a:t>
            </a:r>
            <a:r>
              <a:rPr lang="zh-CN" altLang="en-US" sz="2000" b="1" dirty="0">
                <a:solidFill>
                  <a:srgbClr val="FF0000"/>
                </a:solidFill>
                <a:latin typeface="华文楷体" panose="02010600040101010101" pitchFamily="2" charset="-122"/>
                <a:ea typeface="华文楷体" panose="02010600040101010101" pitchFamily="2" charset="-122"/>
              </a:rPr>
              <a:t>延长</a:t>
            </a:r>
            <a:r>
              <a:rPr lang="zh-CN" altLang="en-US" sz="2000" dirty="0">
                <a:latin typeface="华文楷体" panose="02010600040101010101" pitchFamily="2" charset="-122"/>
                <a:ea typeface="华文楷体" panose="02010600040101010101" pitchFamily="2" charset="-122"/>
              </a:rPr>
              <a:t>期限，是否准许由人民法院决定。</a:t>
            </a:r>
            <a:endParaRPr lang="en-US" altLang="zh-CN" sz="2000" dirty="0">
              <a:latin typeface="华文楷体" panose="02010600040101010101" pitchFamily="2" charset="-122"/>
              <a:ea typeface="华文楷体" panose="02010600040101010101" pitchFamily="2" charset="-122"/>
            </a:endParaRPr>
          </a:p>
          <a:p>
            <a:r>
              <a:rPr lang="zh-CN" altLang="en-US" sz="1600" dirty="0">
                <a:latin typeface="华文楷体" panose="02010600040101010101" pitchFamily="2" charset="-122"/>
                <a:ea typeface="华文楷体" panose="02010600040101010101" pitchFamily="2" charset="-122"/>
              </a:rPr>
              <a:t>“不可抗力”，指战争、地震、重大水灾等造成交通中断或其他的事由。所谓“其他特殊情况”是指相对人突然发病、受伤、人身自由受到限制、受到威胁等，使相对人不能在法定期限内到法院起诉的各种情况。</a:t>
            </a:r>
          </a:p>
          <a:p>
            <a:endParaRPr lang="zh-CN" altLang="en-US" sz="2200" dirty="0">
              <a:latin typeface="华文楷体" panose="02010600040101010101" pitchFamily="2" charset="-122"/>
              <a:ea typeface="华文楷体" panose="02010600040101010101" pitchFamily="2" charset="-122"/>
            </a:endParaRPr>
          </a:p>
        </p:txBody>
      </p:sp>
      <p:sp>
        <p:nvSpPr>
          <p:cNvPr id="5222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52229"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内容占位符 2"/>
          <p:cNvSpPr>
            <a:spLocks noGrp="1"/>
          </p:cNvSpPr>
          <p:nvPr>
            <p:ph idx="1"/>
          </p:nvPr>
        </p:nvSpPr>
        <p:spPr>
          <a:xfrm>
            <a:off x="-107950" y="2060575"/>
            <a:ext cx="8928100" cy="5040833"/>
          </a:xfrm>
        </p:spPr>
        <p:txBody>
          <a:bodyPr vert="horz" wrap="square" lIns="91440" tIns="45720" rIns="91440" bIns="45720" anchor="t" anchorCtr="0"/>
          <a:lstStyle/>
          <a:p>
            <a:pPr>
              <a:lnSpc>
                <a:spcPct val="150000"/>
              </a:lnSpc>
            </a:pPr>
            <a:r>
              <a:rPr lang="zh-CN" altLang="en-US" sz="2000" b="1" dirty="0">
                <a:latin typeface="楷体" panose="02010609060101010101" pitchFamily="49" charset="-122"/>
                <a:ea typeface="楷体" panose="02010609060101010101" pitchFamily="49" charset="-122"/>
              </a:rPr>
              <a:t>涉及行政法上权利义务纠纷的案件</a:t>
            </a:r>
            <a:endParaRPr lang="en-US" altLang="zh-CN" sz="2000" b="1" dirty="0">
              <a:latin typeface="楷体" panose="02010609060101010101" pitchFamily="49" charset="-122"/>
              <a:ea typeface="楷体" panose="02010609060101010101" pitchFamily="49" charset="-122"/>
            </a:endParaRPr>
          </a:p>
          <a:p>
            <a:pPr lvl="1">
              <a:lnSpc>
                <a:spcPct val="150000"/>
              </a:lnSpc>
            </a:pPr>
            <a:r>
              <a:rPr lang="zh-CN" altLang="en-US" b="1" dirty="0">
                <a:latin typeface="楷体" panose="02010609060101010101" pitchFamily="49" charset="-122"/>
                <a:ea typeface="楷体" panose="02010609060101010101" pitchFamily="49" charset="-122"/>
              </a:rPr>
              <a:t>行政赔偿案件</a:t>
            </a:r>
            <a:endParaRPr lang="en-US" altLang="zh-CN" b="1" dirty="0">
              <a:latin typeface="楷体" panose="02010609060101010101" pitchFamily="49" charset="-122"/>
              <a:ea typeface="楷体" panose="02010609060101010101" pitchFamily="49" charset="-122"/>
            </a:endParaRPr>
          </a:p>
          <a:p>
            <a:pPr lvl="2">
              <a:lnSpc>
                <a:spcPct val="150000"/>
              </a:lnSpc>
            </a:pPr>
            <a:r>
              <a:rPr lang="zh-CN" altLang="en-US" sz="1600" b="1" dirty="0">
                <a:latin typeface="楷体" panose="02010609060101010101" pitchFamily="49" charset="-122"/>
                <a:ea typeface="楷体" panose="02010609060101010101" pitchFamily="49" charset="-122"/>
              </a:rPr>
              <a:t>赔偿义务机关在规定期限内未作出是否赔偿的决定，赔偿请求人可以自期限届满之日起</a:t>
            </a:r>
            <a:r>
              <a:rPr lang="zh-CN" altLang="en-US" sz="1600" b="1" dirty="0">
                <a:solidFill>
                  <a:srgbClr val="FF0000"/>
                </a:solidFill>
                <a:latin typeface="楷体" panose="02010609060101010101" pitchFamily="49" charset="-122"/>
                <a:ea typeface="楷体" panose="02010609060101010101" pitchFamily="49" charset="-122"/>
              </a:rPr>
              <a:t>三个月</a:t>
            </a:r>
            <a:r>
              <a:rPr lang="zh-CN" altLang="en-US" sz="1600" b="1" dirty="0">
                <a:latin typeface="楷体" panose="02010609060101010101" pitchFamily="49" charset="-122"/>
                <a:ea typeface="楷体" panose="02010609060101010101" pitchFamily="49" charset="-122"/>
              </a:rPr>
              <a:t>内，向人民法院提起诉讼</a:t>
            </a:r>
          </a:p>
          <a:p>
            <a:pPr lvl="2">
              <a:lnSpc>
                <a:spcPct val="150000"/>
              </a:lnSpc>
            </a:pPr>
            <a:r>
              <a:rPr lang="zh-CN" altLang="en-US" sz="1600" b="1" dirty="0">
                <a:latin typeface="楷体" panose="02010609060101010101" pitchFamily="49" charset="-122"/>
                <a:ea typeface="楷体" panose="02010609060101010101" pitchFamily="49" charset="-122"/>
              </a:rPr>
              <a:t>赔偿请求人对赔偿决定不服的，可以自赔偿义务机关作出赔偿或不予赔偿决定之日起</a:t>
            </a:r>
            <a:r>
              <a:rPr lang="zh-CN" altLang="en-US" sz="1600" b="1" dirty="0">
                <a:solidFill>
                  <a:srgbClr val="FF0000"/>
                </a:solidFill>
                <a:latin typeface="楷体" panose="02010609060101010101" pitchFamily="49" charset="-122"/>
                <a:ea typeface="楷体" panose="02010609060101010101" pitchFamily="49" charset="-122"/>
              </a:rPr>
              <a:t>三个月</a:t>
            </a:r>
            <a:r>
              <a:rPr lang="zh-CN" altLang="en-US" sz="1600" b="1" dirty="0">
                <a:latin typeface="楷体" panose="02010609060101010101" pitchFamily="49" charset="-122"/>
                <a:ea typeface="楷体" panose="02010609060101010101" pitchFamily="49" charset="-122"/>
              </a:rPr>
              <a:t>内，向人民法院提起诉讼</a:t>
            </a:r>
            <a:endParaRPr lang="en-US" altLang="zh-CN" sz="1600" b="1" dirty="0">
              <a:latin typeface="楷体" panose="02010609060101010101" pitchFamily="49" charset="-122"/>
              <a:ea typeface="楷体" panose="02010609060101010101" pitchFamily="49" charset="-122"/>
            </a:endParaRPr>
          </a:p>
          <a:p>
            <a:pPr lvl="1">
              <a:lnSpc>
                <a:spcPct val="150000"/>
              </a:lnSpc>
            </a:pPr>
            <a:r>
              <a:rPr lang="zh-CN" altLang="en-US" b="1" dirty="0">
                <a:latin typeface="楷体" panose="02010609060101010101" pitchFamily="49" charset="-122"/>
                <a:ea typeface="楷体" panose="02010609060101010101" pitchFamily="49" charset="-122"/>
              </a:rPr>
              <a:t>行政协议案件</a:t>
            </a:r>
            <a:endParaRPr lang="en-US" altLang="zh-CN" b="1" dirty="0">
              <a:latin typeface="楷体" panose="02010609060101010101" pitchFamily="49" charset="-122"/>
              <a:ea typeface="楷体" panose="02010609060101010101" pitchFamily="49" charset="-122"/>
            </a:endParaRPr>
          </a:p>
          <a:p>
            <a:pPr lvl="1">
              <a:lnSpc>
                <a:spcPct val="150000"/>
              </a:lnSpc>
            </a:pP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最高人民法院关于审理行政协议案件若干问题的规定</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第二十五条公民、法人或者其他组织对行政机关不依法履行、未按照约定履行行政协议提起诉讼的，诉讼时效参照</a:t>
            </a:r>
            <a:r>
              <a:rPr lang="zh-CN" altLang="en-US" b="1" dirty="0">
                <a:solidFill>
                  <a:srgbClr val="FF0000"/>
                </a:solidFill>
                <a:latin typeface="楷体" panose="02010609060101010101" pitchFamily="49" charset="-122"/>
                <a:ea typeface="楷体" panose="02010609060101010101" pitchFamily="49" charset="-122"/>
              </a:rPr>
              <a:t>民事法律规范确定</a:t>
            </a:r>
            <a:r>
              <a:rPr lang="zh-CN" altLang="en-US" b="1" dirty="0">
                <a:latin typeface="楷体" panose="02010609060101010101" pitchFamily="49" charset="-122"/>
                <a:ea typeface="楷体" panose="02010609060101010101" pitchFamily="49" charset="-122"/>
              </a:rPr>
              <a:t>；对行政机关变更、解除行政协议等行政行为提起诉讼的，起诉期限依照</a:t>
            </a:r>
            <a:r>
              <a:rPr lang="zh-CN" altLang="en-US" b="1" dirty="0">
                <a:solidFill>
                  <a:srgbClr val="FF0000"/>
                </a:solidFill>
                <a:latin typeface="楷体" panose="02010609060101010101" pitchFamily="49" charset="-122"/>
                <a:ea typeface="楷体" panose="02010609060101010101" pitchFamily="49" charset="-122"/>
              </a:rPr>
              <a:t>行政诉讼法及其司法解释确定</a:t>
            </a:r>
            <a:r>
              <a:rPr lang="zh-CN" altLang="en-US" b="1" dirty="0">
                <a:latin typeface="楷体" panose="02010609060101010101" pitchFamily="49" charset="-122"/>
                <a:ea typeface="楷体" panose="02010609060101010101" pitchFamily="49" charset="-122"/>
              </a:rPr>
              <a:t>。</a:t>
            </a:r>
          </a:p>
          <a:p>
            <a:endParaRPr lang="zh-CN" altLang="en-US" sz="1600" dirty="0">
              <a:latin typeface="楷体" panose="02010609060101010101" pitchFamily="49" charset="-122"/>
              <a:ea typeface="楷体" panose="02010609060101010101" pitchFamily="49" charset="-122"/>
            </a:endParaRPr>
          </a:p>
        </p:txBody>
      </p:sp>
      <p:sp>
        <p:nvSpPr>
          <p:cNvPr id="5325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53253"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rPr>
              <a:t>三、行政诉讼的受理</a:t>
            </a:r>
            <a:endParaRPr lang="zh-CN" altLang="en-US" kern="1200" dirty="0">
              <a:latin typeface="华文楷体" panose="02010600040101010101" pitchFamily="2" charset="-122"/>
              <a:ea typeface="华文楷体" panose="02010600040101010101" pitchFamily="2" charset="-122"/>
              <a:cs typeface="+mj-cs"/>
            </a:endParaRPr>
          </a:p>
        </p:txBody>
      </p:sp>
      <p:sp>
        <p:nvSpPr>
          <p:cNvPr id="54275" name="内容占位符 2"/>
          <p:cNvSpPr>
            <a:spLocks noGrp="1"/>
          </p:cNvSpPr>
          <p:nvPr>
            <p:ph idx="1"/>
          </p:nvPr>
        </p:nvSpPr>
        <p:spPr>
          <a:xfrm>
            <a:off x="863600" y="2502371"/>
            <a:ext cx="7605713" cy="3590925"/>
          </a:xfrm>
        </p:spPr>
        <p:txBody>
          <a:bodyPr vert="horz" wrap="square" lIns="91440" tIns="45720" rIns="91440" bIns="45720" anchor="t" anchorCtr="0"/>
          <a:lstStyle/>
          <a:p>
            <a:r>
              <a:rPr lang="en-US" altLang="zh-CN" sz="2200" b="1" dirty="0">
                <a:latin typeface="华文楷体" panose="02010600040101010101" pitchFamily="2" charset="-122"/>
                <a:ea typeface="华文楷体" panose="02010600040101010101" pitchFamily="2" charset="-122"/>
              </a:rPr>
              <a:t>1</a:t>
            </a:r>
            <a:r>
              <a:rPr lang="zh-CN" altLang="en-US" sz="2200" b="1" dirty="0">
                <a:latin typeface="华文楷体" panose="02010600040101010101" pitchFamily="2" charset="-122"/>
                <a:ea typeface="华文楷体" panose="02010600040101010101" pitchFamily="2" charset="-122"/>
              </a:rPr>
              <a:t>、受理的概念</a:t>
            </a:r>
            <a:endParaRPr lang="zh-CN" altLang="en-US" sz="2200" dirty="0">
              <a:latin typeface="华文楷体" panose="02010600040101010101" pitchFamily="2" charset="-122"/>
              <a:ea typeface="华文楷体" panose="02010600040101010101" pitchFamily="2" charset="-122"/>
            </a:endParaRPr>
          </a:p>
          <a:p>
            <a:r>
              <a:rPr lang="zh-CN" altLang="en-US" sz="2200" dirty="0">
                <a:latin typeface="华文楷体" panose="02010600040101010101" pitchFamily="2" charset="-122"/>
                <a:ea typeface="华文楷体" panose="02010600040101010101" pitchFamily="2" charset="-122"/>
              </a:rPr>
              <a:t> 指人民法院根据相对人的起诉，经审查认为符合法定起诉条件，决定立案予以审理的行为。</a:t>
            </a:r>
          </a:p>
          <a:p>
            <a:r>
              <a:rPr lang="zh-CN" altLang="en-US" sz="2200" dirty="0">
                <a:latin typeface="华文楷体" panose="02010600040101010101" pitchFamily="2" charset="-122"/>
                <a:ea typeface="华文楷体" panose="02010600040101010101" pitchFamily="2" charset="-122"/>
              </a:rPr>
              <a:t>  （</a:t>
            </a:r>
            <a:r>
              <a:rPr lang="en-US" altLang="zh-CN" sz="2200" dirty="0">
                <a:latin typeface="华文楷体" panose="02010600040101010101" pitchFamily="2" charset="-122"/>
                <a:ea typeface="华文楷体" panose="02010600040101010101" pitchFamily="2" charset="-122"/>
              </a:rPr>
              <a:t>1</a:t>
            </a:r>
            <a:r>
              <a:rPr lang="zh-CN" altLang="en-US" sz="2200" dirty="0">
                <a:latin typeface="华文楷体" panose="02010600040101010101" pitchFamily="2" charset="-122"/>
                <a:ea typeface="华文楷体" panose="02010600040101010101" pitchFamily="2" charset="-122"/>
              </a:rPr>
              <a:t>）受理是人民法院行使审判权的行为，是从形式上审查起诉是否符合起诉条件，从而决定立案审理的行为。</a:t>
            </a:r>
          </a:p>
          <a:p>
            <a:r>
              <a:rPr lang="en-US" altLang="zh-CN" sz="2200" dirty="0">
                <a:latin typeface="华文楷体" panose="02010600040101010101" pitchFamily="2" charset="-122"/>
                <a:ea typeface="华文楷体" panose="02010600040101010101" pitchFamily="2" charset="-122"/>
              </a:rPr>
              <a:t> </a:t>
            </a:r>
            <a:r>
              <a:rPr lang="zh-CN" altLang="en-US"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2</a:t>
            </a:r>
            <a:r>
              <a:rPr lang="zh-CN" altLang="en-US" sz="2200" dirty="0">
                <a:latin typeface="华文楷体" panose="02010600040101010101" pitchFamily="2" charset="-122"/>
                <a:ea typeface="华文楷体" panose="02010600040101010101" pitchFamily="2" charset="-122"/>
              </a:rPr>
              <a:t>）受理是人民法院的诉讼行为。一旦决定受理，人民法院就有义务对被诉的具体行政行为进行审查。</a:t>
            </a:r>
          </a:p>
          <a:p>
            <a:r>
              <a:rPr lang="en-US" altLang="zh-CN" sz="2200" dirty="0">
                <a:latin typeface="华文楷体" panose="02010600040101010101" pitchFamily="2" charset="-122"/>
                <a:ea typeface="华文楷体" panose="02010600040101010101" pitchFamily="2" charset="-122"/>
              </a:rPr>
              <a:t> </a:t>
            </a:r>
            <a:r>
              <a:rPr lang="zh-CN" altLang="en-US"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3</a:t>
            </a:r>
            <a:r>
              <a:rPr lang="zh-CN" altLang="en-US" sz="2200" dirty="0">
                <a:latin typeface="华文楷体" panose="02010600040101010101" pitchFamily="2" charset="-122"/>
                <a:ea typeface="华文楷体" panose="02010600040101010101" pitchFamily="2" charset="-122"/>
              </a:rPr>
              <a:t>）受理是对起诉的回应。</a:t>
            </a:r>
          </a:p>
          <a:p>
            <a:endParaRPr lang="zh-CN" altLang="en-US" sz="2200" dirty="0">
              <a:latin typeface="华文楷体" panose="02010600040101010101" pitchFamily="2" charset="-122"/>
              <a:ea typeface="华文楷体" panose="02010600040101010101" pitchFamily="2" charset="-122"/>
            </a:endParaRPr>
          </a:p>
        </p:txBody>
      </p:sp>
      <p:sp>
        <p:nvSpPr>
          <p:cNvPr id="5427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54277"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5299" name="内容占位符 2"/>
          <p:cNvSpPr>
            <a:spLocks noGrp="1"/>
          </p:cNvSpPr>
          <p:nvPr>
            <p:ph idx="1"/>
          </p:nvPr>
        </p:nvSpPr>
        <p:spPr>
          <a:xfrm>
            <a:off x="107950" y="2205038"/>
            <a:ext cx="9577388" cy="4316412"/>
          </a:xfrm>
        </p:spPr>
        <p:txBody>
          <a:bodyPr vert="horz" wrap="square" lIns="91440" tIns="45720" rIns="91440" bIns="45720" anchor="t" anchorCtr="0"/>
          <a:lstStyle/>
          <a:p>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、对起诉的处理</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 （一）旧法下的立案审查制</a:t>
            </a:r>
            <a:endParaRPr lang="en-US" altLang="zh-CN" sz="2000" b="1" dirty="0">
              <a:latin typeface="楷体" panose="02010609060101010101" pitchFamily="49" charset="-122"/>
              <a:ea typeface="楷体" panose="02010609060101010101" pitchFamily="49" charset="-122"/>
            </a:endParaRPr>
          </a:p>
          <a:p>
            <a:r>
              <a:rPr lang="zh-CN" altLang="en-US" sz="1600" b="1" dirty="0">
                <a:latin typeface="楷体" panose="02010609060101010101" pitchFamily="49" charset="-122"/>
                <a:ea typeface="楷体" panose="02010609060101010101" pitchFamily="49" charset="-122"/>
              </a:rPr>
              <a:t>法院依法对当事人的起诉是否符合受理条件进行审查，以决定是否开启诉讼程序的制度</a:t>
            </a:r>
            <a:endParaRPr lang="en-US" altLang="zh-CN" sz="1600"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法院审查的内容</a:t>
            </a:r>
            <a:endParaRPr lang="en-US" altLang="zh-CN" b="1" dirty="0">
              <a:latin typeface="楷体" panose="02010609060101010101" pitchFamily="49" charset="-122"/>
              <a:ea typeface="楷体" panose="02010609060101010101" pitchFamily="49" charset="-122"/>
            </a:endParaRPr>
          </a:p>
          <a:p>
            <a:pPr lvl="2"/>
            <a:r>
              <a:rPr lang="zh-CN" altLang="en-US" sz="1600" b="1" dirty="0">
                <a:latin typeface="楷体" panose="02010609060101010101" pitchFamily="49" charset="-122"/>
                <a:ea typeface="楷体" panose="02010609060101010101" pitchFamily="49" charset="-122"/>
              </a:rPr>
              <a:t>起诉状的形式审查</a:t>
            </a:r>
            <a:r>
              <a:rPr lang="en-US" altLang="zh-CN" sz="1600" b="1"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诉讼费用</a:t>
            </a:r>
            <a:endParaRPr lang="en-US" altLang="zh-CN" sz="1600" b="1" dirty="0">
              <a:latin typeface="楷体" panose="02010609060101010101" pitchFamily="49" charset="-122"/>
              <a:ea typeface="楷体" panose="02010609060101010101" pitchFamily="49" charset="-122"/>
            </a:endParaRPr>
          </a:p>
          <a:p>
            <a:pPr lvl="2"/>
            <a:r>
              <a:rPr lang="zh-CN" altLang="en-US" sz="1600" b="1" dirty="0">
                <a:latin typeface="楷体" panose="02010609060101010101" pitchFamily="49" charset="-122"/>
                <a:ea typeface="楷体" panose="02010609060101010101" pitchFamily="49" charset="-122"/>
              </a:rPr>
              <a:t>起诉条件的审查</a:t>
            </a:r>
            <a:endParaRPr lang="en-US" altLang="zh-CN" sz="1600" b="1" dirty="0">
              <a:latin typeface="楷体" panose="02010609060101010101" pitchFamily="49" charset="-122"/>
              <a:ea typeface="楷体" panose="02010609060101010101" pitchFamily="49" charset="-122"/>
            </a:endParaRPr>
          </a:p>
          <a:p>
            <a:pPr lvl="3"/>
            <a:r>
              <a:rPr lang="zh-CN" altLang="en-US" sz="1600" b="1" dirty="0">
                <a:latin typeface="楷体" panose="02010609060101010101" pitchFamily="49" charset="-122"/>
                <a:ea typeface="楷体" panose="02010609060101010101" pitchFamily="49" charset="-122"/>
              </a:rPr>
              <a:t>当事人资格；受案范围；法院管辖权；复议前置；起诉期限；其他（是否重复起诉等）</a:t>
            </a:r>
            <a:endParaRPr lang="en-US" altLang="zh-CN" sz="1600"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特点：在受理之前即进入案件实质问题的审查</a:t>
            </a:r>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负面效应：立案难和侵犯诉权</a:t>
            </a:r>
            <a:endParaRPr lang="en-US" altLang="zh-CN" b="1" dirty="0">
              <a:latin typeface="楷体" panose="02010609060101010101" pitchFamily="49" charset="-122"/>
              <a:ea typeface="楷体" panose="02010609060101010101" pitchFamily="49" charset="-122"/>
            </a:endParaRPr>
          </a:p>
          <a:p>
            <a:pPr lvl="2"/>
            <a:r>
              <a:rPr lang="zh-CN" altLang="en-US" sz="1600" b="1" dirty="0">
                <a:latin typeface="楷体" panose="02010609060101010101" pitchFamily="49" charset="-122"/>
                <a:ea typeface="楷体" panose="02010609060101010101" pitchFamily="49" charset="-122"/>
              </a:rPr>
              <a:t>拒收诉状和起诉材料、拒绝出具凭证、拒出不予受理书面裁定、增加限制条件</a:t>
            </a:r>
            <a:endParaRPr lang="zh-CN" altLang="en-US" sz="16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5530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55301"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6323" name="内容占位符 2"/>
          <p:cNvSpPr>
            <a:spLocks noGrp="1"/>
          </p:cNvSpPr>
          <p:nvPr>
            <p:ph idx="1"/>
          </p:nvPr>
        </p:nvSpPr>
        <p:spPr>
          <a:xfrm>
            <a:off x="285750" y="2214563"/>
            <a:ext cx="8286750" cy="3805237"/>
          </a:xfrm>
        </p:spPr>
        <p:txBody>
          <a:bodyPr vert="horz" wrap="square" lIns="91440" tIns="45720" rIns="91440" bIns="45720" anchor="t" anchorCtr="0"/>
          <a:lstStyle/>
          <a:p>
            <a:r>
              <a:rPr lang="zh-CN" altLang="en-US" sz="2000" b="1" dirty="0">
                <a:latin typeface="华文楷体" panose="02010600040101010101" pitchFamily="2" charset="-122"/>
                <a:ea typeface="华文楷体" panose="02010600040101010101" pitchFamily="2" charset="-122"/>
              </a:rPr>
              <a:t>（二）新法下的立案登记制（</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行政诉讼法</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第</a:t>
            </a:r>
            <a:r>
              <a:rPr lang="en-US" altLang="zh-CN" sz="2000" b="1" dirty="0">
                <a:latin typeface="华文楷体" panose="02010600040101010101" pitchFamily="2" charset="-122"/>
                <a:ea typeface="华文楷体" panose="02010600040101010101" pitchFamily="2" charset="-122"/>
              </a:rPr>
              <a:t>51</a:t>
            </a:r>
            <a:r>
              <a:rPr lang="zh-CN" altLang="en-US" sz="2000" b="1" dirty="0">
                <a:latin typeface="华文楷体" panose="02010600040101010101" pitchFamily="2" charset="-122"/>
                <a:ea typeface="华文楷体" panose="02010600040101010101" pitchFamily="2" charset="-122"/>
              </a:rPr>
              <a:t>条）</a:t>
            </a:r>
            <a:endParaRPr lang="en-US" altLang="zh-CN" sz="2000" b="1" dirty="0">
              <a:latin typeface="华文楷体" panose="02010600040101010101" pitchFamily="2" charset="-122"/>
              <a:ea typeface="华文楷体" panose="02010600040101010101" pitchFamily="2" charset="-122"/>
            </a:endParaRPr>
          </a:p>
          <a:p>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行政诉讼法</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第</a:t>
            </a:r>
            <a:r>
              <a:rPr lang="en-US" altLang="zh-CN" sz="1800" dirty="0">
                <a:latin typeface="华文楷体" panose="02010600040101010101" pitchFamily="2" charset="-122"/>
                <a:ea typeface="华文楷体" panose="02010600040101010101" pitchFamily="2" charset="-122"/>
              </a:rPr>
              <a:t>51</a:t>
            </a:r>
            <a:r>
              <a:rPr lang="zh-CN" altLang="en-US" sz="1800" dirty="0">
                <a:latin typeface="华文楷体" panose="02010600040101010101" pitchFamily="2" charset="-122"/>
                <a:ea typeface="华文楷体" panose="02010600040101010101" pitchFamily="2" charset="-122"/>
              </a:rPr>
              <a:t>条第</a:t>
            </a:r>
            <a:r>
              <a:rPr lang="en-US" altLang="zh-CN" sz="1800" dirty="0">
                <a:latin typeface="华文楷体" panose="02010600040101010101" pitchFamily="2" charset="-122"/>
                <a:ea typeface="华文楷体" panose="02010600040101010101" pitchFamily="2" charset="-122"/>
              </a:rPr>
              <a:t>1</a:t>
            </a:r>
            <a:r>
              <a:rPr lang="zh-CN" altLang="en-US" sz="1800" dirty="0">
                <a:latin typeface="华文楷体" panose="02010600040101010101" pitchFamily="2" charset="-122"/>
                <a:ea typeface="华文楷体" panose="02010600040101010101" pitchFamily="2" charset="-122"/>
              </a:rPr>
              <a:t>款规定，人民法院在接到起诉状时对符合本法规定的起诉条件的，应当</a:t>
            </a:r>
            <a:r>
              <a:rPr lang="zh-CN" altLang="en-US" sz="1800" b="1" dirty="0">
                <a:solidFill>
                  <a:srgbClr val="FF0000"/>
                </a:solidFill>
                <a:latin typeface="华文楷体" panose="02010600040101010101" pitchFamily="2" charset="-122"/>
                <a:ea typeface="华文楷体" panose="02010600040101010101" pitchFamily="2" charset="-122"/>
              </a:rPr>
              <a:t>登记立案</a:t>
            </a:r>
            <a:r>
              <a:rPr lang="zh-CN" altLang="en-US" sz="1800" dirty="0">
                <a:latin typeface="华文楷体" panose="02010600040101010101" pitchFamily="2" charset="-122"/>
                <a:ea typeface="华文楷体" panose="02010600040101010101" pitchFamily="2" charset="-122"/>
              </a:rPr>
              <a:t>。</a:t>
            </a:r>
            <a:endParaRPr lang="en-US" altLang="zh-CN" sz="1800" dirty="0">
              <a:latin typeface="华文楷体" panose="02010600040101010101" pitchFamily="2" charset="-122"/>
              <a:ea typeface="华文楷体" panose="02010600040101010101" pitchFamily="2" charset="-122"/>
            </a:endParaRPr>
          </a:p>
          <a:p>
            <a:r>
              <a:rPr lang="zh-CN" altLang="en-US" sz="1800" dirty="0">
                <a:latin typeface="华文楷体" panose="02010600040101010101" pitchFamily="2" charset="-122"/>
                <a:ea typeface="华文楷体" panose="02010600040101010101" pitchFamily="2" charset="-122"/>
              </a:rPr>
              <a:t>法院的程序性义务</a:t>
            </a:r>
            <a:endParaRPr lang="en-US" altLang="zh-CN" sz="1800" dirty="0">
              <a:latin typeface="华文楷体" panose="02010600040101010101" pitchFamily="2" charset="-122"/>
              <a:ea typeface="华文楷体" panose="02010600040101010101" pitchFamily="2" charset="-122"/>
            </a:endParaRPr>
          </a:p>
          <a:p>
            <a:r>
              <a:rPr lang="zh-CN" altLang="en-US" sz="1800" dirty="0">
                <a:latin typeface="华文楷体" panose="02010600040101010101" pitchFamily="2" charset="-122"/>
                <a:ea typeface="华文楷体" panose="02010600040101010101" pitchFamily="2" charset="-122"/>
              </a:rPr>
              <a:t> </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行政诉讼法</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第</a:t>
            </a:r>
            <a:r>
              <a:rPr lang="en-US" altLang="zh-CN" sz="1800" dirty="0">
                <a:latin typeface="华文楷体" panose="02010600040101010101" pitchFamily="2" charset="-122"/>
                <a:ea typeface="华文楷体" panose="02010600040101010101" pitchFamily="2" charset="-122"/>
              </a:rPr>
              <a:t>51</a:t>
            </a:r>
            <a:r>
              <a:rPr lang="zh-CN" altLang="en-US" sz="1800" dirty="0">
                <a:latin typeface="华文楷体" panose="02010600040101010101" pitchFamily="2" charset="-122"/>
                <a:ea typeface="华文楷体" panose="02010600040101010101" pitchFamily="2" charset="-122"/>
              </a:rPr>
              <a:t>条第</a:t>
            </a:r>
            <a:r>
              <a:rPr lang="en-US" altLang="zh-CN" sz="1800" dirty="0">
                <a:latin typeface="华文楷体" panose="02010600040101010101" pitchFamily="2" charset="-122"/>
                <a:ea typeface="华文楷体" panose="02010600040101010101" pitchFamily="2" charset="-122"/>
              </a:rPr>
              <a:t>2</a:t>
            </a:r>
            <a:r>
              <a:rPr lang="zh-CN" altLang="en-US" sz="1800" dirty="0">
                <a:latin typeface="华文楷体" panose="02010600040101010101" pitchFamily="2" charset="-122"/>
                <a:ea typeface="华文楷体" panose="02010600040101010101" pitchFamily="2" charset="-122"/>
              </a:rPr>
              <a:t>、</a:t>
            </a:r>
            <a:r>
              <a:rPr lang="en-US" altLang="zh-CN" sz="1800" dirty="0">
                <a:latin typeface="华文楷体" panose="02010600040101010101" pitchFamily="2" charset="-122"/>
                <a:ea typeface="华文楷体" panose="02010600040101010101" pitchFamily="2" charset="-122"/>
              </a:rPr>
              <a:t>3</a:t>
            </a:r>
            <a:r>
              <a:rPr lang="zh-CN" altLang="en-US" sz="1800" dirty="0">
                <a:latin typeface="华文楷体" panose="02010600040101010101" pitchFamily="2" charset="-122"/>
                <a:ea typeface="华文楷体" panose="02010600040101010101" pitchFamily="2" charset="-122"/>
              </a:rPr>
              <a:t>款规定， 对当场不能判定是否符合本法规定的起诉条件的，应当接收起诉状，出具注明收到日期的</a:t>
            </a:r>
            <a:r>
              <a:rPr lang="zh-CN" altLang="en-US" sz="1800" b="1" dirty="0">
                <a:solidFill>
                  <a:srgbClr val="FF0000"/>
                </a:solidFill>
                <a:latin typeface="华文楷体" panose="02010600040101010101" pitchFamily="2" charset="-122"/>
                <a:ea typeface="华文楷体" panose="02010600040101010101" pitchFamily="2" charset="-122"/>
              </a:rPr>
              <a:t>书面凭证</a:t>
            </a:r>
            <a:r>
              <a:rPr lang="zh-CN" altLang="en-US" sz="1800" dirty="0">
                <a:latin typeface="华文楷体" panose="02010600040101010101" pitchFamily="2" charset="-122"/>
                <a:ea typeface="华文楷体" panose="02010600040101010101" pitchFamily="2" charset="-122"/>
              </a:rPr>
              <a:t>，并在七日内决定是否立案。不符合起诉条件的，作出不予立案的裁定。裁定书应当载明不予立案的理由。原告对裁定不服的，可以提起上诉。</a:t>
            </a:r>
          </a:p>
          <a:p>
            <a:r>
              <a:rPr lang="zh-CN" altLang="en-US" sz="1800" dirty="0">
                <a:latin typeface="华文楷体" panose="02010600040101010101" pitchFamily="2" charset="-122"/>
                <a:ea typeface="华文楷体" panose="02010600040101010101" pitchFamily="2" charset="-122"/>
              </a:rPr>
              <a:t>  起诉状内容欠缺或者有其他错误的，应当给予</a:t>
            </a:r>
            <a:r>
              <a:rPr lang="zh-CN" altLang="en-US" sz="1800" b="1" dirty="0">
                <a:solidFill>
                  <a:srgbClr val="FF0000"/>
                </a:solidFill>
                <a:latin typeface="华文楷体" panose="02010600040101010101" pitchFamily="2" charset="-122"/>
                <a:ea typeface="华文楷体" panose="02010600040101010101" pitchFamily="2" charset="-122"/>
              </a:rPr>
              <a:t>指导和释明</a:t>
            </a:r>
            <a:r>
              <a:rPr lang="zh-CN" altLang="en-US" sz="1800" dirty="0">
                <a:latin typeface="华文楷体" panose="02010600040101010101" pitchFamily="2" charset="-122"/>
                <a:ea typeface="华文楷体" panose="02010600040101010101" pitchFamily="2" charset="-122"/>
              </a:rPr>
              <a:t>，并</a:t>
            </a:r>
            <a:r>
              <a:rPr lang="zh-CN" altLang="en-US" sz="1800" dirty="0">
                <a:solidFill>
                  <a:srgbClr val="FF0000"/>
                </a:solidFill>
                <a:latin typeface="华文楷体" panose="02010600040101010101" pitchFamily="2" charset="-122"/>
                <a:ea typeface="华文楷体" panose="02010600040101010101" pitchFamily="2" charset="-122"/>
              </a:rPr>
              <a:t>一次性告知</a:t>
            </a:r>
            <a:r>
              <a:rPr lang="zh-CN" altLang="en-US" sz="1800" dirty="0">
                <a:latin typeface="华文楷体" panose="02010600040101010101" pitchFamily="2" charset="-122"/>
                <a:ea typeface="华文楷体" panose="02010600040101010101" pitchFamily="2" charset="-122"/>
              </a:rPr>
              <a:t>当事人需要补正的内容。不得未经指导和释明即以起诉不符合条件为由不接收起诉状。</a:t>
            </a:r>
          </a:p>
          <a:p>
            <a:r>
              <a:rPr lang="zh-CN" altLang="en-US" sz="1800" dirty="0">
                <a:latin typeface="华文楷体" panose="02010600040101010101" pitchFamily="2" charset="-122"/>
                <a:ea typeface="华文楷体" panose="02010600040101010101" pitchFamily="2" charset="-122"/>
              </a:rPr>
              <a:t>  </a:t>
            </a:r>
          </a:p>
        </p:txBody>
      </p:sp>
      <p:sp>
        <p:nvSpPr>
          <p:cNvPr id="5632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56325"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7347" name="内容占位符 2"/>
          <p:cNvSpPr>
            <a:spLocks noGrp="1"/>
          </p:cNvSpPr>
          <p:nvPr>
            <p:ph idx="1"/>
          </p:nvPr>
        </p:nvSpPr>
        <p:spPr>
          <a:xfrm>
            <a:off x="476250" y="2133600"/>
            <a:ext cx="7993063" cy="3670300"/>
          </a:xfrm>
        </p:spPr>
        <p:txBody>
          <a:bodyPr vert="horz" wrap="square" lIns="91440" tIns="45720" rIns="91440" bIns="45720" anchor="t" anchorCtr="0"/>
          <a:lstStyle/>
          <a:p>
            <a:r>
              <a:rPr lang="zh-CN" altLang="en-US" sz="2000" b="1" dirty="0">
                <a:latin typeface="楷体" panose="02010609060101010101" pitchFamily="49" charset="-122"/>
                <a:ea typeface="楷体" panose="02010609060101010101" pitchFamily="49" charset="-122"/>
              </a:rPr>
              <a:t>对起诉的处理</a:t>
            </a:r>
            <a:endParaRPr lang="en-US" altLang="zh-CN" sz="2000" b="1" dirty="0">
              <a:latin typeface="楷体" panose="02010609060101010101" pitchFamily="49" charset="-122"/>
              <a:ea typeface="楷体" panose="02010609060101010101" pitchFamily="49" charset="-122"/>
            </a:endParaRPr>
          </a:p>
          <a:p>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．立案登记。</a:t>
            </a:r>
            <a:r>
              <a:rPr lang="zh-CN" altLang="en-US" sz="2000" dirty="0">
                <a:latin typeface="楷体" panose="02010609060101010101" pitchFamily="49" charset="-122"/>
                <a:ea typeface="楷体" panose="02010609060101010101" pitchFamily="49" charset="-122"/>
              </a:rPr>
              <a:t>对符合起诉条件的，决定受理。人民法院应当在接到起诉状之日起七日内立案，并及时通知当事人。</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立案阶段的初步审查：</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第五十三条规定，</a:t>
            </a:r>
            <a:r>
              <a:rPr lang="zh-CN" altLang="zh-CN" sz="2000" dirty="0">
                <a:latin typeface="楷体" panose="02010609060101010101" pitchFamily="49" charset="-122"/>
                <a:ea typeface="楷体" panose="02010609060101010101" pitchFamily="49" charset="-122"/>
              </a:rPr>
              <a:t>人民法院对符合起诉条件的案件应当立案，依法保障当事人行使诉讼权利。</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对当事人依法提起的诉讼，人民法院应当根据行政诉讼法第五十一条的规定接收起诉状。能够判断符合起诉条件的，应当当场登记立案；当场不能判断是否符合起诉条件的，应当在接收起诉状后七日内决定是否立案；七日内仍不能作出判断的，应当</a:t>
            </a:r>
            <a:r>
              <a:rPr lang="zh-CN" altLang="zh-CN" sz="2000" b="1" dirty="0">
                <a:solidFill>
                  <a:srgbClr val="FF0000"/>
                </a:solidFill>
                <a:latin typeface="楷体" panose="02010609060101010101" pitchFamily="49" charset="-122"/>
                <a:ea typeface="楷体" panose="02010609060101010101" pitchFamily="49" charset="-122"/>
              </a:rPr>
              <a:t>先予立案</a:t>
            </a:r>
            <a:r>
              <a:rPr lang="zh-CN" altLang="zh-CN" sz="2000" dirty="0">
                <a:latin typeface="楷体" panose="02010609060101010101" pitchFamily="49" charset="-122"/>
                <a:ea typeface="楷体" panose="02010609060101010101" pitchFamily="49" charset="-122"/>
              </a:rPr>
              <a:t>。</a:t>
            </a:r>
          </a:p>
          <a:p>
            <a:endParaRPr lang="en-US" altLang="zh-CN"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5734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57349"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8371" name="内容占位符 2"/>
          <p:cNvSpPr>
            <a:spLocks noGrp="1"/>
          </p:cNvSpPr>
          <p:nvPr>
            <p:ph idx="1"/>
          </p:nvPr>
        </p:nvSpPr>
        <p:spPr>
          <a:xfrm>
            <a:off x="863600" y="2492375"/>
            <a:ext cx="6804025" cy="3527425"/>
          </a:xfrm>
        </p:spPr>
        <p:txBody>
          <a:bodyPr vert="horz" wrap="square" lIns="91440" tIns="45720" rIns="91440" bIns="45720" anchor="t" anchorCtr="0"/>
          <a:lstStyle/>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第五十二条</a:t>
            </a:r>
            <a:r>
              <a:rPr lang="zh-CN" altLang="en-US" sz="2000" dirty="0">
                <a:latin typeface="楷体" panose="02010609060101010101" pitchFamily="49" charset="-122"/>
                <a:ea typeface="楷体" panose="02010609060101010101" pitchFamily="49" charset="-122"/>
              </a:rPr>
              <a:t>规定，</a:t>
            </a:r>
            <a:r>
              <a:rPr lang="zh-CN" altLang="zh-CN" sz="2000" dirty="0">
                <a:latin typeface="楷体" panose="02010609060101010101" pitchFamily="49" charset="-122"/>
                <a:ea typeface="楷体" panose="02010609060101010101" pitchFamily="49" charset="-122"/>
              </a:rPr>
              <a:t>人民法院既不立案，又不作出不予立案裁定的，当事人可以向上一级人民法院起诉。上一级人民法院认为符合起诉条件的，应当立案、审理，也可以指定其他下级人民法院立案、审理。</a:t>
            </a:r>
          </a:p>
          <a:p>
            <a:endParaRPr lang="zh-CN" altLang="en-US" sz="2000" dirty="0">
              <a:latin typeface="楷体" panose="02010609060101010101" pitchFamily="49" charset="-122"/>
              <a:ea typeface="楷体" panose="02010609060101010101" pitchFamily="49" charset="-122"/>
            </a:endParaRPr>
          </a:p>
        </p:txBody>
      </p:sp>
      <p:sp>
        <p:nvSpPr>
          <p:cNvPr id="5837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58373"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9395" name="内容占位符 2"/>
          <p:cNvSpPr>
            <a:spLocks noGrp="1"/>
          </p:cNvSpPr>
          <p:nvPr>
            <p:ph idx="1"/>
          </p:nvPr>
        </p:nvSpPr>
        <p:spPr>
          <a:xfrm>
            <a:off x="863600" y="2636838"/>
            <a:ext cx="7092950" cy="3382962"/>
          </a:xfrm>
        </p:spPr>
        <p:txBody>
          <a:bodyPr vert="horz" wrap="square" lIns="91440" tIns="45720" rIns="91440" bIns="45720" anchor="t" anchorCtr="0"/>
          <a:lstStyle/>
          <a:p>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．限期补正</a:t>
            </a:r>
            <a:endParaRPr lang="zh-CN" altLang="en-US"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    起诉状内容欠缺或者有其他错误的，应当给予指导和释明，并一次性告知当事人需要补正的内容。不得未经指导和释明即以起诉不符合条件为由不接收起诉状。</a:t>
            </a:r>
            <a:endParaRPr lang="en-US" altLang="zh-CN" sz="2000" dirty="0">
              <a:latin typeface="华文楷体" panose="02010600040101010101" pitchFamily="2" charset="-122"/>
              <a:ea typeface="华文楷体" panose="02010600040101010101" pitchFamily="2"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第四十九条</a:t>
            </a:r>
            <a:r>
              <a:rPr lang="zh-CN" altLang="en-US" sz="2000" dirty="0">
                <a:latin typeface="楷体" panose="02010609060101010101" pitchFamily="49" charset="-122"/>
                <a:ea typeface="楷体" panose="02010609060101010101" pitchFamily="49" charset="-122"/>
              </a:rPr>
              <a:t>规定，</a:t>
            </a:r>
            <a:r>
              <a:rPr lang="zh-CN" altLang="zh-CN" sz="2000" dirty="0">
                <a:latin typeface="楷体" panose="02010609060101010101" pitchFamily="49" charset="-122"/>
                <a:ea typeface="楷体" panose="02010609060101010101" pitchFamily="49" charset="-122"/>
              </a:rPr>
              <a:t>行政诉讼法第五十一条第二款规定的立案期限，因起诉状内容欠缺或者有其他错误通知原告限期补正的，</a:t>
            </a:r>
            <a:r>
              <a:rPr lang="zh-CN" altLang="zh-CN" sz="2000" b="1" dirty="0">
                <a:solidFill>
                  <a:srgbClr val="FF0000"/>
                </a:solidFill>
                <a:latin typeface="楷体" panose="02010609060101010101" pitchFamily="49" charset="-122"/>
                <a:ea typeface="楷体" panose="02010609060101010101" pitchFamily="49" charset="-122"/>
              </a:rPr>
              <a:t>从补正后递交人民法院的次日起算</a:t>
            </a:r>
            <a:r>
              <a:rPr lang="zh-CN" altLang="zh-CN" sz="2000" dirty="0">
                <a:latin typeface="楷体" panose="02010609060101010101" pitchFamily="49" charset="-122"/>
                <a:ea typeface="楷体" panose="02010609060101010101" pitchFamily="49" charset="-122"/>
              </a:rPr>
              <a:t>。由上级人民法院转交下级人民法院立案的案件，从受诉人民法院收到起诉状的次日起算。</a:t>
            </a:r>
          </a:p>
          <a:p>
            <a:endParaRPr lang="zh-CN" altLang="en-US" sz="2000" dirty="0">
              <a:latin typeface="华文楷体" panose="02010600040101010101" pitchFamily="2" charset="-122"/>
              <a:ea typeface="华文楷体" panose="02010600040101010101" pitchFamily="2" charset="-122"/>
            </a:endParaRPr>
          </a:p>
          <a:p>
            <a:endParaRPr lang="zh-CN" altLang="en-US" sz="2000" dirty="0">
              <a:latin typeface="华文楷体" panose="02010600040101010101" pitchFamily="2" charset="-122"/>
              <a:ea typeface="华文楷体" panose="02010600040101010101" pitchFamily="2" charset="-122"/>
            </a:endParaRPr>
          </a:p>
        </p:txBody>
      </p:sp>
      <p:sp>
        <p:nvSpPr>
          <p:cNvPr id="5939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59397"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0419" name="内容占位符 2"/>
          <p:cNvSpPr>
            <a:spLocks noGrp="1"/>
          </p:cNvSpPr>
          <p:nvPr>
            <p:ph idx="1"/>
          </p:nvPr>
        </p:nvSpPr>
        <p:spPr>
          <a:xfrm>
            <a:off x="395288" y="2276475"/>
            <a:ext cx="8280400" cy="3743325"/>
          </a:xfrm>
        </p:spPr>
        <p:txBody>
          <a:bodyPr vert="horz" wrap="square" lIns="91440" tIns="45720" rIns="91440" bIns="45720" anchor="t" anchorCtr="0"/>
          <a:lstStyle/>
          <a:p>
            <a:r>
              <a:rPr lang="en-US" altLang="zh-CN" sz="2000" b="1" dirty="0">
                <a:latin typeface="楷体" panose="02010609060101010101" pitchFamily="49" charset="-122"/>
                <a:ea typeface="楷体" panose="02010609060101010101" pitchFamily="49" charset="-122"/>
              </a:rPr>
              <a:t>3.</a:t>
            </a:r>
            <a:r>
              <a:rPr lang="zh-CN" altLang="en-US" sz="2000" b="1" dirty="0">
                <a:latin typeface="楷体" panose="02010609060101010101" pitchFamily="49" charset="-122"/>
                <a:ea typeface="楷体" panose="02010609060101010101" pitchFamily="49" charset="-122"/>
              </a:rPr>
              <a:t>裁定不予立案</a:t>
            </a:r>
            <a:endParaRPr lang="en-US" altLang="zh-CN" sz="2000" b="1"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立案后的深度审查：立案后发现不符合起诉条件的，裁定驳回起诉</a:t>
            </a:r>
          </a:p>
          <a:p>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第五十五条</a:t>
            </a:r>
            <a:r>
              <a:rPr lang="zh-CN" altLang="en-US" sz="2000" dirty="0">
                <a:latin typeface="楷体" panose="02010609060101010101" pitchFamily="49" charset="-122"/>
                <a:ea typeface="楷体" panose="02010609060101010101" pitchFamily="49" charset="-122"/>
              </a:rPr>
              <a:t>第二款规定，</a:t>
            </a:r>
            <a:r>
              <a:rPr lang="zh-CN" altLang="zh-CN" sz="2000" dirty="0">
                <a:latin typeface="楷体" panose="02010609060101010101" pitchFamily="49" charset="-122"/>
                <a:ea typeface="楷体" panose="02010609060101010101" pitchFamily="49" charset="-122"/>
              </a:rPr>
              <a:t>起诉状内容或者材料欠缺的，人民法院应当给予指导和释明，并一次性全面告知当事人需要补正的内容、补充的材料及期限。在指定期限内补正并符合起诉条件的，应当登记立案。当事人拒绝补正或者经补正仍不符合起诉条件的，退回诉状并记录在册；坚持起诉的，</a:t>
            </a:r>
            <a:r>
              <a:rPr lang="zh-CN" altLang="zh-CN" sz="2000" b="1" dirty="0">
                <a:solidFill>
                  <a:srgbClr val="FF0000"/>
                </a:solidFill>
                <a:latin typeface="楷体" panose="02010609060101010101" pitchFamily="49" charset="-122"/>
                <a:ea typeface="楷体" panose="02010609060101010101" pitchFamily="49" charset="-122"/>
              </a:rPr>
              <a:t>裁定不予立案</a:t>
            </a:r>
            <a:r>
              <a:rPr lang="zh-CN" altLang="zh-CN" sz="2000" dirty="0">
                <a:latin typeface="楷体" panose="02010609060101010101" pitchFamily="49" charset="-122"/>
                <a:ea typeface="楷体" panose="02010609060101010101" pitchFamily="49" charset="-122"/>
              </a:rPr>
              <a:t>，并载明不予立案的理由。</a:t>
            </a:r>
          </a:p>
          <a:p>
            <a:endParaRPr lang="zh-CN" altLang="en-US" sz="2000" dirty="0">
              <a:latin typeface="楷体" panose="02010609060101010101" pitchFamily="49" charset="-122"/>
              <a:ea typeface="楷体" panose="02010609060101010101" pitchFamily="49" charset="-122"/>
            </a:endParaRPr>
          </a:p>
        </p:txBody>
      </p:sp>
      <p:sp>
        <p:nvSpPr>
          <p:cNvPr id="6042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60421"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1443" name="内容占位符 2"/>
          <p:cNvSpPr>
            <a:spLocks noGrp="1"/>
          </p:cNvSpPr>
          <p:nvPr>
            <p:ph idx="1"/>
          </p:nvPr>
        </p:nvSpPr>
        <p:spPr/>
        <p:txBody>
          <a:bodyPr vert="horz" wrap="square" lIns="91440" tIns="45720" rIns="91440" bIns="45720" anchor="t" anchorCtr="0"/>
          <a:lstStyle/>
          <a:p>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第五十七条</a:t>
            </a:r>
            <a:r>
              <a:rPr lang="zh-CN" altLang="en-US" sz="2000" dirty="0">
                <a:latin typeface="楷体" panose="02010609060101010101" pitchFamily="49" charset="-122"/>
                <a:ea typeface="楷体" panose="02010609060101010101" pitchFamily="49" charset="-122"/>
              </a:rPr>
              <a:t>规定，</a:t>
            </a:r>
            <a:r>
              <a:rPr lang="zh-CN" altLang="zh-CN" sz="2000" dirty="0">
                <a:latin typeface="楷体" panose="02010609060101010101" pitchFamily="49" charset="-122"/>
                <a:ea typeface="楷体" panose="02010609060101010101" pitchFamily="49" charset="-122"/>
              </a:rPr>
              <a:t>法律、法规未规定行政复议为提起行政诉讼必经程序，公民、法人或者其他组织既提起诉讼又申请行政复议的，由先立案的机关管辖；同时立案的，由公民、法人或者其他组织选择。公民、法人或者其他组织已经申请行政复议，在法定复议期间内又向人民法院提起诉讼的，人民法院</a:t>
            </a:r>
            <a:r>
              <a:rPr lang="zh-CN" altLang="zh-CN" sz="2000" b="1" dirty="0">
                <a:solidFill>
                  <a:srgbClr val="FF0000"/>
                </a:solidFill>
                <a:latin typeface="楷体" panose="02010609060101010101" pitchFamily="49" charset="-122"/>
                <a:ea typeface="楷体" panose="02010609060101010101" pitchFamily="49" charset="-122"/>
              </a:rPr>
              <a:t>裁定不予立案</a:t>
            </a:r>
            <a:r>
              <a:rPr lang="zh-CN" altLang="zh-CN" sz="2000" dirty="0">
                <a:latin typeface="楷体" panose="02010609060101010101" pitchFamily="49" charset="-122"/>
                <a:ea typeface="楷体" panose="02010609060101010101" pitchFamily="49" charset="-122"/>
              </a:rPr>
              <a:t>。</a:t>
            </a:r>
          </a:p>
          <a:p>
            <a:endParaRPr lang="zh-CN" altLang="en-US" sz="2000" dirty="0">
              <a:latin typeface="楷体" panose="02010609060101010101" pitchFamily="49" charset="-122"/>
              <a:ea typeface="楷体" panose="02010609060101010101" pitchFamily="49" charset="-122"/>
            </a:endParaRPr>
          </a:p>
        </p:txBody>
      </p:sp>
      <p:sp>
        <p:nvSpPr>
          <p:cNvPr id="6144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61445"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9459" name="内容占位符 2"/>
          <p:cNvSpPr>
            <a:spLocks noGrp="1"/>
          </p:cNvSpPr>
          <p:nvPr>
            <p:ph idx="1"/>
          </p:nvPr>
        </p:nvSpPr>
        <p:spPr>
          <a:xfrm>
            <a:off x="395288" y="2205037"/>
            <a:ext cx="7885112" cy="4357687"/>
          </a:xfrm>
        </p:spPr>
        <p:txBody>
          <a:bodyPr vert="horz" wrap="square" lIns="91440" tIns="45720" rIns="91440" bIns="45720" anchor="t" anchorCtr="0"/>
          <a:lstStyle/>
          <a:p>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、功能</a:t>
            </a:r>
            <a:endParaRPr lang="en-US" altLang="zh-CN" sz="2000" b="1" dirty="0">
              <a:latin typeface="楷体" panose="02010609060101010101" pitchFamily="49" charset="-122"/>
              <a:ea typeface="楷体" panose="02010609060101010101" pitchFamily="49" charset="-122"/>
            </a:endParaRPr>
          </a:p>
          <a:p>
            <a:pPr marL="403225" lvl="1" indent="0">
              <a:buNone/>
            </a:pP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）实现行政诉讼制度的双重目的</a:t>
            </a:r>
            <a:endParaRPr lang="en-US" altLang="zh-CN" sz="2000" b="1" dirty="0">
              <a:latin typeface="楷体" panose="02010609060101010101" pitchFamily="49" charset="-122"/>
              <a:ea typeface="楷体" panose="02010609060101010101" pitchFamily="49" charset="-122"/>
            </a:endParaRPr>
          </a:p>
          <a:p>
            <a:pPr lvl="2"/>
            <a:r>
              <a:rPr lang="zh-CN" altLang="en-US" sz="2000" dirty="0">
                <a:latin typeface="楷体" panose="02010609060101010101" pitchFamily="49" charset="-122"/>
                <a:ea typeface="楷体" panose="02010609060101010101" pitchFamily="49" charset="-122"/>
              </a:rPr>
              <a:t>主观权利保护：单一的撤销诉讼向多元诉讼的发展</a:t>
            </a:r>
            <a:endParaRPr lang="en-US" altLang="zh-CN" sz="2000" dirty="0">
              <a:latin typeface="楷体" panose="02010609060101010101" pitchFamily="49" charset="-122"/>
              <a:ea typeface="楷体" panose="02010609060101010101" pitchFamily="49" charset="-122"/>
            </a:endParaRPr>
          </a:p>
          <a:p>
            <a:pPr lvl="2"/>
            <a:r>
              <a:rPr lang="zh-CN" altLang="en-US" sz="2000" dirty="0">
                <a:latin typeface="楷体" panose="02010609060101010101" pitchFamily="49" charset="-122"/>
                <a:ea typeface="楷体" panose="02010609060101010101" pitchFamily="49" charset="-122"/>
              </a:rPr>
              <a:t>客观秩序维护：行政公益诉讼的设置</a:t>
            </a:r>
            <a:endParaRPr lang="en-US" altLang="zh-CN" sz="2000" dirty="0">
              <a:latin typeface="楷体" panose="02010609060101010101" pitchFamily="49" charset="-122"/>
              <a:ea typeface="楷体" panose="02010609060101010101" pitchFamily="49" charset="-122"/>
            </a:endParaRPr>
          </a:p>
          <a:p>
            <a:pPr marL="403225" lvl="1" indent="0">
              <a:buNone/>
            </a:pP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）科学设计诉讼程序</a:t>
            </a:r>
          </a:p>
          <a:p>
            <a:pPr lvl="2"/>
            <a:r>
              <a:rPr lang="zh-CN" altLang="en-US" sz="2000" dirty="0">
                <a:latin typeface="楷体" panose="02010609060101010101" pitchFamily="49" charset="-122"/>
                <a:ea typeface="楷体" panose="02010609060101010101" pitchFamily="49" charset="-122"/>
              </a:rPr>
              <a:t>不同行政诉讼案件在申请救济期限、举证责任分配上的相对区别</a:t>
            </a:r>
            <a:endParaRPr lang="en-US" altLang="zh-CN" sz="2000" dirty="0">
              <a:latin typeface="楷体" panose="02010609060101010101" pitchFamily="49" charset="-122"/>
              <a:ea typeface="楷体" panose="02010609060101010101" pitchFamily="49" charset="-122"/>
            </a:endParaRPr>
          </a:p>
          <a:p>
            <a:pPr marL="403225" lvl="1" indent="0">
              <a:buNone/>
            </a:pP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3</a:t>
            </a:r>
            <a:r>
              <a:rPr lang="zh-CN" altLang="en-US" sz="2000" b="1" dirty="0">
                <a:latin typeface="楷体" panose="02010609060101010101" pitchFamily="49" charset="-122"/>
                <a:ea typeface="楷体" panose="02010609060101010101" pitchFamily="49" charset="-122"/>
              </a:rPr>
              <a:t>）迅速有效救济权益</a:t>
            </a:r>
            <a:endParaRPr lang="en-US" altLang="zh-CN" sz="2000" b="1" dirty="0">
              <a:latin typeface="楷体" panose="02010609060101010101" pitchFamily="49" charset="-122"/>
              <a:ea typeface="楷体" panose="02010609060101010101" pitchFamily="49" charset="-122"/>
            </a:endParaRPr>
          </a:p>
          <a:p>
            <a:pPr lvl="2"/>
            <a:r>
              <a:rPr lang="zh-CN" altLang="en-US" sz="2000" dirty="0">
                <a:latin typeface="楷体" panose="02010609060101010101" pitchFamily="49" charset="-122"/>
                <a:ea typeface="楷体" panose="02010609060101010101" pitchFamily="49" charset="-122"/>
              </a:rPr>
              <a:t>撤销诉讼与确认违法诉讼</a:t>
            </a:r>
            <a:endParaRPr lang="en-US" altLang="zh-CN" sz="2000" dirty="0">
              <a:latin typeface="楷体" panose="02010609060101010101" pitchFamily="49" charset="-122"/>
              <a:ea typeface="楷体" panose="02010609060101010101" pitchFamily="49" charset="-122"/>
            </a:endParaRPr>
          </a:p>
          <a:p>
            <a:pPr lvl="2"/>
            <a:r>
              <a:rPr lang="zh-CN" altLang="en-US" sz="2000" dirty="0">
                <a:latin typeface="楷体" panose="02010609060101010101" pitchFamily="49" charset="-122"/>
                <a:ea typeface="楷体" panose="02010609060101010101" pitchFamily="49" charset="-122"/>
              </a:rPr>
              <a:t>不作为违法确认诉讼与课予义务诉讼</a:t>
            </a:r>
          </a:p>
          <a:p>
            <a:endParaRPr lang="zh-CN" altLang="en-US" sz="2000" b="1" dirty="0">
              <a:latin typeface="楷体" panose="02010609060101010101" pitchFamily="49" charset="-122"/>
              <a:ea typeface="楷体" panose="02010609060101010101" pitchFamily="49" charset="-122"/>
            </a:endParaRPr>
          </a:p>
        </p:txBody>
      </p:sp>
      <p:sp>
        <p:nvSpPr>
          <p:cNvPr id="1946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19461"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2467" name="内容占位符 2"/>
          <p:cNvSpPr>
            <a:spLocks noGrp="1"/>
          </p:cNvSpPr>
          <p:nvPr>
            <p:ph idx="1"/>
          </p:nvPr>
        </p:nvSpPr>
        <p:spPr/>
        <p:txBody>
          <a:bodyPr vert="horz" wrap="square" lIns="91440" tIns="45720" rIns="91440" bIns="45720" anchor="t" anchorCtr="0"/>
          <a:lstStyle/>
          <a:p>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第六十条</a:t>
            </a:r>
            <a:r>
              <a:rPr lang="zh-CN" altLang="en-US" sz="2000" dirty="0">
                <a:latin typeface="楷体" panose="02010609060101010101" pitchFamily="49" charset="-122"/>
                <a:ea typeface="楷体" panose="02010609060101010101" pitchFamily="49" charset="-122"/>
              </a:rPr>
              <a:t>规定，</a:t>
            </a:r>
            <a:r>
              <a:rPr lang="zh-CN" altLang="zh-CN" sz="2000" dirty="0">
                <a:latin typeface="楷体" panose="02010609060101010101" pitchFamily="49" charset="-122"/>
                <a:ea typeface="楷体" panose="02010609060101010101" pitchFamily="49" charset="-122"/>
              </a:rPr>
              <a:t>人民法院裁定准许原告撤诉后，原告以同一事实和理由重新起诉的，人民法院</a:t>
            </a:r>
            <a:r>
              <a:rPr lang="zh-CN" altLang="zh-CN" sz="2000" b="1" dirty="0">
                <a:solidFill>
                  <a:srgbClr val="FF0000"/>
                </a:solidFill>
                <a:latin typeface="楷体" panose="02010609060101010101" pitchFamily="49" charset="-122"/>
                <a:ea typeface="楷体" panose="02010609060101010101" pitchFamily="49" charset="-122"/>
              </a:rPr>
              <a:t>不予立案</a:t>
            </a:r>
            <a:r>
              <a:rPr lang="zh-CN" altLang="zh-CN"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第六十七条第二款规定，</a:t>
            </a:r>
            <a:r>
              <a:rPr lang="zh-CN" altLang="zh-CN" sz="2000" dirty="0">
                <a:latin typeface="楷体" panose="02010609060101010101" pitchFamily="49" charset="-122"/>
                <a:ea typeface="楷体" panose="02010609060101010101" pitchFamily="49" charset="-122"/>
              </a:rPr>
              <a:t>起诉状列写被告信息不足以认定明确的被告的，人民法院可以告知原告补正；原告补正后仍不能确定明确的被告的，人民法院裁定</a:t>
            </a:r>
            <a:r>
              <a:rPr lang="zh-CN" altLang="zh-CN" sz="2000" b="1" dirty="0">
                <a:solidFill>
                  <a:srgbClr val="FF0000"/>
                </a:solidFill>
                <a:latin typeface="楷体" panose="02010609060101010101" pitchFamily="49" charset="-122"/>
                <a:ea typeface="楷体" panose="02010609060101010101" pitchFamily="49" charset="-122"/>
              </a:rPr>
              <a:t>不予立案</a:t>
            </a:r>
            <a:r>
              <a:rPr lang="zh-CN" altLang="zh-CN"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5</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第一百一十五条第三款规定，人民法院准许撤回再审申请或者按撤回再审申请处理后，再审申请人再次申请再审的，</a:t>
            </a:r>
            <a:r>
              <a:rPr lang="zh-CN" altLang="en-US" sz="2000" b="1" dirty="0">
                <a:solidFill>
                  <a:srgbClr val="FF0000"/>
                </a:solidFill>
                <a:latin typeface="楷体" panose="02010609060101010101" pitchFamily="49" charset="-122"/>
                <a:ea typeface="楷体" panose="02010609060101010101" pitchFamily="49" charset="-122"/>
              </a:rPr>
              <a:t>不予立案</a:t>
            </a:r>
            <a:r>
              <a:rPr lang="zh-CN" altLang="en-US" sz="2000" dirty="0">
                <a:latin typeface="楷体" panose="02010609060101010101" pitchFamily="49" charset="-122"/>
                <a:ea typeface="楷体" panose="02010609060101010101" pitchFamily="49" charset="-122"/>
              </a:rPr>
              <a:t>。</a:t>
            </a:r>
            <a:endParaRPr lang="zh-CN" altLang="zh-CN" sz="2000" dirty="0">
              <a:latin typeface="楷体" panose="02010609060101010101" pitchFamily="49" charset="-122"/>
              <a:ea typeface="楷体" panose="02010609060101010101" pitchFamily="49" charset="-122"/>
            </a:endParaRPr>
          </a:p>
          <a:p>
            <a:endParaRPr lang="zh-CN" altLang="zh-CN"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6246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62469"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3491" name="内容占位符 2"/>
          <p:cNvSpPr>
            <a:spLocks noGrp="1"/>
          </p:cNvSpPr>
          <p:nvPr>
            <p:ph idx="1"/>
          </p:nvPr>
        </p:nvSpPr>
        <p:spPr/>
        <p:txBody>
          <a:bodyPr vert="horz" wrap="square" lIns="91440" tIns="45720" rIns="91440" bIns="45720" anchor="t" anchorCtr="0"/>
          <a:lstStyle/>
          <a:p>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6</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107</a:t>
            </a:r>
            <a:r>
              <a:rPr lang="zh-CN" altLang="en-US"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款规定，</a:t>
            </a:r>
            <a:r>
              <a:rPr lang="zh-CN" altLang="zh-CN" sz="2000" dirty="0">
                <a:latin typeface="楷体" panose="02010609060101010101" pitchFamily="49" charset="-122"/>
                <a:ea typeface="楷体" panose="02010609060101010101" pitchFamily="49" charset="-122"/>
              </a:rPr>
              <a:t>人民法院基于抗诉或者检察建议作出再审判决、裁定后，当事人申请再审的，人民法院</a:t>
            </a:r>
            <a:r>
              <a:rPr lang="zh-CN" altLang="zh-CN" sz="2000" b="1" dirty="0">
                <a:solidFill>
                  <a:srgbClr val="FF0000"/>
                </a:solidFill>
                <a:latin typeface="楷体" panose="02010609060101010101" pitchFamily="49" charset="-122"/>
                <a:ea typeface="楷体" panose="02010609060101010101" pitchFamily="49" charset="-122"/>
              </a:rPr>
              <a:t>不予立案</a:t>
            </a:r>
            <a:r>
              <a:rPr lang="zh-CN" altLang="zh-CN"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7</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162</a:t>
            </a:r>
            <a:r>
              <a:rPr lang="zh-CN" altLang="zh-CN" sz="2000" dirty="0">
                <a:latin typeface="楷体" panose="02010609060101010101" pitchFamily="49" charset="-122"/>
                <a:ea typeface="楷体" panose="02010609060101010101" pitchFamily="49" charset="-122"/>
              </a:rPr>
              <a:t>条</a:t>
            </a:r>
            <a:r>
              <a:rPr lang="zh-CN" altLang="en-US" sz="2000" dirty="0">
                <a:latin typeface="楷体" panose="02010609060101010101" pitchFamily="49" charset="-122"/>
                <a:ea typeface="楷体" panose="02010609060101010101" pitchFamily="49" charset="-122"/>
              </a:rPr>
              <a:t>规定，</a:t>
            </a:r>
            <a:r>
              <a:rPr lang="zh-CN" altLang="zh-CN" sz="2000" dirty="0">
                <a:latin typeface="楷体" panose="02010609060101010101" pitchFamily="49" charset="-122"/>
                <a:ea typeface="楷体" panose="02010609060101010101" pitchFamily="49" charset="-122"/>
              </a:rPr>
              <a:t>公民、法人或者其他组织对</a:t>
            </a:r>
            <a:r>
              <a:rPr lang="en-US" altLang="zh-CN" sz="2000" dirty="0">
                <a:latin typeface="楷体" panose="02010609060101010101" pitchFamily="49" charset="-122"/>
                <a:ea typeface="楷体" panose="02010609060101010101" pitchFamily="49" charset="-122"/>
              </a:rPr>
              <a:t>2015</a:t>
            </a:r>
            <a:r>
              <a:rPr lang="zh-CN" altLang="zh-CN"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5</a:t>
            </a:r>
            <a:r>
              <a:rPr lang="zh-CN" altLang="zh-CN" sz="2000" dirty="0">
                <a:latin typeface="楷体" panose="02010609060101010101" pitchFamily="49" charset="-122"/>
                <a:ea typeface="楷体" panose="02010609060101010101" pitchFamily="49" charset="-122"/>
              </a:rPr>
              <a:t>月</a:t>
            </a:r>
            <a:r>
              <a:rPr lang="en-US" altLang="zh-CN" sz="2000" dirty="0">
                <a:latin typeface="楷体" panose="02010609060101010101" pitchFamily="49" charset="-122"/>
                <a:ea typeface="楷体" panose="02010609060101010101" pitchFamily="49" charset="-122"/>
              </a:rPr>
              <a:t>1</a:t>
            </a:r>
            <a:r>
              <a:rPr lang="zh-CN" altLang="zh-CN" sz="2000" dirty="0">
                <a:latin typeface="楷体" panose="02010609060101010101" pitchFamily="49" charset="-122"/>
                <a:ea typeface="楷体" panose="02010609060101010101" pitchFamily="49" charset="-122"/>
              </a:rPr>
              <a:t>日之前作出的行政行为提起诉讼，请求确认行政行为无效的，人民法院</a:t>
            </a:r>
            <a:r>
              <a:rPr lang="zh-CN" altLang="zh-CN" sz="2000" b="1" dirty="0">
                <a:solidFill>
                  <a:srgbClr val="FF0000"/>
                </a:solidFill>
                <a:latin typeface="楷体" panose="02010609060101010101" pitchFamily="49" charset="-122"/>
                <a:ea typeface="楷体" panose="02010609060101010101" pitchFamily="49" charset="-122"/>
              </a:rPr>
              <a:t>不予立案</a:t>
            </a:r>
            <a:r>
              <a:rPr lang="zh-CN" altLang="zh-CN" sz="2000" dirty="0">
                <a:latin typeface="楷体" panose="02010609060101010101" pitchFamily="49" charset="-122"/>
                <a:ea typeface="楷体" panose="02010609060101010101" pitchFamily="49" charset="-122"/>
              </a:rPr>
              <a:t>。</a:t>
            </a:r>
          </a:p>
          <a:p>
            <a:endParaRPr lang="zh-CN" altLang="zh-CN"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6349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63493"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4515" name="内容占位符 2"/>
          <p:cNvSpPr>
            <a:spLocks noGrp="1"/>
          </p:cNvSpPr>
          <p:nvPr>
            <p:ph idx="1"/>
          </p:nvPr>
        </p:nvSpPr>
        <p:spPr>
          <a:xfrm>
            <a:off x="107950" y="2060574"/>
            <a:ext cx="8567738" cy="4797425"/>
          </a:xfrm>
        </p:spPr>
        <p:txBody>
          <a:bodyPr vert="horz" wrap="square" lIns="91440" tIns="45720" rIns="91440" bIns="45720" anchor="t" anchorCtr="0"/>
          <a:lstStyle/>
          <a:p>
            <a:r>
              <a:rPr lang="en-US" altLang="zh-CN" sz="2000" b="1" dirty="0">
                <a:latin typeface="楷体" panose="02010609060101010101" pitchFamily="49" charset="-122"/>
                <a:ea typeface="楷体" panose="02010609060101010101" pitchFamily="49" charset="-122"/>
              </a:rPr>
              <a:t>4.</a:t>
            </a:r>
            <a:r>
              <a:rPr lang="zh-CN" altLang="en-US" sz="2000" b="1" dirty="0">
                <a:latin typeface="楷体" panose="02010609060101010101" pitchFamily="49" charset="-122"/>
                <a:ea typeface="楷体" panose="02010609060101010101" pitchFamily="49" charset="-122"/>
              </a:rPr>
              <a:t>立案后可再裁定驳回起诉（</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解释</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69</a:t>
            </a:r>
            <a:r>
              <a:rPr lang="zh-CN" altLang="en-US" sz="2000" b="1" dirty="0">
                <a:latin typeface="楷体" panose="02010609060101010101" pitchFamily="49" charset="-122"/>
                <a:ea typeface="楷体" panose="02010609060101010101" pitchFamily="49" charset="-122"/>
              </a:rPr>
              <a:t>条）</a:t>
            </a:r>
            <a:endParaRPr lang="en-US" altLang="zh-CN" sz="2000"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（一）不符合行政诉讼法</a:t>
            </a:r>
            <a:r>
              <a:rPr lang="zh-CN" altLang="en-US" b="1" dirty="0">
                <a:latin typeface="楷体" panose="02010609060101010101" pitchFamily="49" charset="-122"/>
                <a:ea typeface="楷体" panose="02010609060101010101" pitchFamily="49" charset="-122"/>
                <a:hlinkClick r:id="rId2" action="ppaction://hlinkfile"/>
              </a:rPr>
              <a:t>第四十九条</a:t>
            </a:r>
            <a:r>
              <a:rPr lang="zh-CN" altLang="en-US" b="1" dirty="0">
                <a:latin typeface="楷体" panose="02010609060101010101" pitchFamily="49" charset="-122"/>
                <a:ea typeface="楷体" panose="02010609060101010101" pitchFamily="49" charset="-122"/>
              </a:rPr>
              <a:t>规定的；</a:t>
            </a:r>
          </a:p>
          <a:p>
            <a:pPr lvl="1"/>
            <a:r>
              <a:rPr lang="zh-CN" altLang="en-US" b="1" dirty="0">
                <a:latin typeface="楷体" panose="02010609060101010101" pitchFamily="49" charset="-122"/>
                <a:ea typeface="楷体" panose="02010609060101010101" pitchFamily="49" charset="-122"/>
              </a:rPr>
              <a:t>（二）超过法定起诉期限且无行政诉讼法</a:t>
            </a:r>
            <a:r>
              <a:rPr lang="zh-CN" altLang="en-US" b="1" dirty="0">
                <a:latin typeface="楷体" panose="02010609060101010101" pitchFamily="49" charset="-122"/>
                <a:ea typeface="楷体" panose="02010609060101010101" pitchFamily="49" charset="-122"/>
                <a:hlinkClick r:id="rId3" action="ppaction://hlinkfile"/>
              </a:rPr>
              <a:t>第四十八条</a:t>
            </a:r>
            <a:r>
              <a:rPr lang="zh-CN" altLang="en-US" b="1" dirty="0">
                <a:latin typeface="楷体" panose="02010609060101010101" pitchFamily="49" charset="-122"/>
                <a:ea typeface="楷体" panose="02010609060101010101" pitchFamily="49" charset="-122"/>
              </a:rPr>
              <a:t>规定情形的；</a:t>
            </a:r>
          </a:p>
          <a:p>
            <a:pPr lvl="1"/>
            <a:r>
              <a:rPr lang="zh-CN" altLang="en-US" b="1" dirty="0">
                <a:latin typeface="楷体" panose="02010609060101010101" pitchFamily="49" charset="-122"/>
                <a:ea typeface="楷体" panose="02010609060101010101" pitchFamily="49" charset="-122"/>
              </a:rPr>
              <a:t>（三）错列被告且拒绝变更的；</a:t>
            </a:r>
          </a:p>
          <a:p>
            <a:pPr lvl="1"/>
            <a:r>
              <a:rPr lang="zh-CN" altLang="en-US" b="1" dirty="0">
                <a:latin typeface="楷体" panose="02010609060101010101" pitchFamily="49" charset="-122"/>
                <a:ea typeface="楷体" panose="02010609060101010101" pitchFamily="49" charset="-122"/>
              </a:rPr>
              <a:t>（四）未按照法律规定由法定代理人、指定代理人、代表人为诉讼行为的；</a:t>
            </a:r>
          </a:p>
          <a:p>
            <a:pPr lvl="1"/>
            <a:r>
              <a:rPr lang="zh-CN" altLang="en-US" b="1" dirty="0">
                <a:latin typeface="楷体" panose="02010609060101010101" pitchFamily="49" charset="-122"/>
                <a:ea typeface="楷体" panose="02010609060101010101" pitchFamily="49" charset="-122"/>
              </a:rPr>
              <a:t>（五）未按照法律、法规规定先向行政机关申请复议的；</a:t>
            </a:r>
          </a:p>
          <a:p>
            <a:pPr lvl="1"/>
            <a:r>
              <a:rPr lang="zh-CN" altLang="en-US" b="1" dirty="0">
                <a:latin typeface="楷体" panose="02010609060101010101" pitchFamily="49" charset="-122"/>
                <a:ea typeface="楷体" panose="02010609060101010101" pitchFamily="49" charset="-122"/>
              </a:rPr>
              <a:t>（六）重复起诉的；</a:t>
            </a:r>
          </a:p>
          <a:p>
            <a:pPr lvl="1"/>
            <a:r>
              <a:rPr lang="zh-CN" altLang="en-US" b="1" dirty="0">
                <a:latin typeface="楷体" panose="02010609060101010101" pitchFamily="49" charset="-122"/>
                <a:ea typeface="楷体" panose="02010609060101010101" pitchFamily="49" charset="-122"/>
              </a:rPr>
              <a:t>（七）撤回起诉后无正当理由再行起诉的；</a:t>
            </a:r>
          </a:p>
          <a:p>
            <a:pPr lvl="1"/>
            <a:r>
              <a:rPr lang="zh-CN" altLang="en-US" b="1" dirty="0">
                <a:latin typeface="楷体" panose="02010609060101010101" pitchFamily="49" charset="-122"/>
                <a:ea typeface="楷体" panose="02010609060101010101" pitchFamily="49" charset="-122"/>
              </a:rPr>
              <a:t>（八）行政行为对其合法权益明显不产生实际影响的；</a:t>
            </a:r>
          </a:p>
          <a:p>
            <a:pPr lvl="1"/>
            <a:r>
              <a:rPr lang="zh-CN" altLang="en-US" b="1" dirty="0">
                <a:latin typeface="楷体" panose="02010609060101010101" pitchFamily="49" charset="-122"/>
                <a:ea typeface="楷体" panose="02010609060101010101" pitchFamily="49" charset="-122"/>
              </a:rPr>
              <a:t>（九）诉讼标的已为生效裁判或者调解书所羁束的；</a:t>
            </a:r>
          </a:p>
          <a:p>
            <a:pPr lvl="1"/>
            <a:r>
              <a:rPr lang="zh-CN" altLang="en-US" b="1" dirty="0">
                <a:latin typeface="楷体" panose="02010609060101010101" pitchFamily="49" charset="-122"/>
                <a:ea typeface="楷体" panose="02010609060101010101" pitchFamily="49" charset="-122"/>
              </a:rPr>
              <a:t>（十）其他不符合法定起诉条件的情形。</a:t>
            </a:r>
            <a:endParaRPr lang="en-US" altLang="zh-CN" b="1"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人民法院经过阅卷、调查或者询问当事人，认为不需要开庭审理的，可以</a:t>
            </a:r>
            <a:r>
              <a:rPr lang="zh-CN" altLang="en-US" b="1" dirty="0">
                <a:solidFill>
                  <a:srgbClr val="FF0000"/>
                </a:solidFill>
                <a:latin typeface="楷体" panose="02010609060101010101" pitchFamily="49" charset="-122"/>
                <a:ea typeface="楷体" panose="02010609060101010101" pitchFamily="49" charset="-122"/>
              </a:rPr>
              <a:t>迳行裁定驳回起诉</a:t>
            </a:r>
            <a:r>
              <a:rPr lang="zh-CN" altLang="en-US" b="1" dirty="0">
                <a:latin typeface="楷体" panose="02010609060101010101" pitchFamily="49" charset="-122"/>
                <a:ea typeface="楷体" panose="02010609060101010101" pitchFamily="49" charset="-122"/>
              </a:rPr>
              <a:t>。</a:t>
            </a:r>
          </a:p>
          <a:p>
            <a:endParaRPr lang="en-US" altLang="zh-CN" sz="1600" b="1" dirty="0">
              <a:latin typeface="楷体" panose="02010609060101010101" pitchFamily="49" charset="-122"/>
              <a:ea typeface="楷体" panose="02010609060101010101" pitchFamily="49" charset="-122"/>
            </a:endParaRPr>
          </a:p>
          <a:p>
            <a:endParaRPr lang="en-US" altLang="zh-CN" sz="1600" b="1" dirty="0">
              <a:latin typeface="楷体" panose="02010609060101010101" pitchFamily="49" charset="-122"/>
              <a:ea typeface="楷体" panose="02010609060101010101" pitchFamily="49" charset="-122"/>
            </a:endParaRPr>
          </a:p>
          <a:p>
            <a:endParaRPr lang="zh-CN" altLang="en-US" sz="1600" dirty="0">
              <a:latin typeface="楷体" panose="02010609060101010101" pitchFamily="49" charset="-122"/>
              <a:ea typeface="楷体" panose="02010609060101010101" pitchFamily="49" charset="-122"/>
            </a:endParaRPr>
          </a:p>
        </p:txBody>
      </p:sp>
      <p:sp>
        <p:nvSpPr>
          <p:cNvPr id="6451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64517"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5539" name="内容占位符 2"/>
          <p:cNvSpPr>
            <a:spLocks noGrp="1"/>
          </p:cNvSpPr>
          <p:nvPr>
            <p:ph idx="1"/>
          </p:nvPr>
        </p:nvSpPr>
        <p:spPr/>
        <p:txBody>
          <a:bodyPr vert="horz" wrap="square" lIns="91440" tIns="45720" rIns="91440" bIns="45720" anchor="t" anchorCtr="0"/>
          <a:lstStyle/>
          <a:p>
            <a:r>
              <a:rPr lang="en-US" altLang="zh-CN" sz="2200" b="1" dirty="0">
                <a:latin typeface="楷体" panose="02010609060101010101" pitchFamily="49" charset="-122"/>
                <a:ea typeface="楷体" panose="02010609060101010101" pitchFamily="49" charset="-122"/>
              </a:rPr>
              <a:t>5.</a:t>
            </a:r>
            <a:r>
              <a:rPr lang="zh-CN" altLang="en-US" sz="2200" b="1" dirty="0">
                <a:latin typeface="楷体" panose="02010609060101010101" pitchFamily="49" charset="-122"/>
                <a:ea typeface="楷体" panose="02010609060101010101" pitchFamily="49" charset="-122"/>
              </a:rPr>
              <a:t>救济措施</a:t>
            </a:r>
            <a:endParaRPr lang="en-US" altLang="zh-CN" sz="2200" b="1" dirty="0">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行政诉讼法</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52</a:t>
            </a:r>
            <a:r>
              <a:rPr lang="zh-CN" altLang="en-US" sz="2200" dirty="0">
                <a:latin typeface="楷体" panose="02010609060101010101" pitchFamily="49" charset="-122"/>
                <a:ea typeface="楷体" panose="02010609060101010101" pitchFamily="49" charset="-122"/>
              </a:rPr>
              <a:t>条第</a:t>
            </a:r>
            <a:r>
              <a:rPr lang="en-US" altLang="zh-CN" sz="2200" dirty="0">
                <a:latin typeface="楷体" panose="02010609060101010101" pitchFamily="49" charset="-122"/>
                <a:ea typeface="楷体" panose="02010609060101010101" pitchFamily="49" charset="-122"/>
              </a:rPr>
              <a:t>4</a:t>
            </a:r>
            <a:r>
              <a:rPr lang="zh-CN" altLang="en-US" sz="2200" dirty="0">
                <a:latin typeface="楷体" panose="02010609060101010101" pitchFamily="49" charset="-122"/>
                <a:ea typeface="楷体" panose="02010609060101010101" pitchFamily="49" charset="-122"/>
              </a:rPr>
              <a:t>款规定，对于不接收起诉状、接收起诉状后不出具书面凭证，以及不一次性告知当事人需要补正的起诉状内容的，当事人可以向上级人民法院投诉，上级人民法院应当责令改正，并对直接负责的主管人员和其他直接责任人员依法给予处分。</a:t>
            </a:r>
          </a:p>
          <a:p>
            <a:endParaRPr lang="zh-CN" altLang="en-US" sz="2200" dirty="0">
              <a:latin typeface="楷体" panose="02010609060101010101" pitchFamily="49" charset="-122"/>
              <a:ea typeface="楷体" panose="02010609060101010101" pitchFamily="49" charset="-122"/>
            </a:endParaRPr>
          </a:p>
        </p:txBody>
      </p:sp>
      <p:sp>
        <p:nvSpPr>
          <p:cNvPr id="65540"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
        <p:nvSpPr>
          <p:cNvPr id="65541"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6563" name="内容占位符 2"/>
          <p:cNvSpPr>
            <a:spLocks noGrp="1"/>
          </p:cNvSpPr>
          <p:nvPr>
            <p:ph idx="1"/>
          </p:nvPr>
        </p:nvSpPr>
        <p:spPr>
          <a:xfrm>
            <a:off x="863600" y="2428875"/>
            <a:ext cx="7065963" cy="3590925"/>
          </a:xfrm>
        </p:spPr>
        <p:txBody>
          <a:bodyPr vert="horz" wrap="square" lIns="91440" tIns="45720" rIns="91440" bIns="45720" anchor="t" anchorCtr="0"/>
          <a:lstStyle/>
          <a:p>
            <a:r>
              <a:rPr lang="zh-CN" altLang="en-US" sz="2000" b="1" dirty="0">
                <a:latin typeface="华文楷体" panose="02010600040101010101" pitchFamily="2" charset="-122"/>
                <a:ea typeface="华文楷体" panose="02010600040101010101" pitchFamily="2" charset="-122"/>
              </a:rPr>
              <a:t>三、受理的法律后果</a:t>
            </a:r>
            <a:endParaRPr lang="zh-CN" altLang="en-US"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．受理意味着</a:t>
            </a:r>
            <a:r>
              <a:rPr lang="zh-CN" altLang="en-US" sz="2000" b="1" dirty="0">
                <a:latin typeface="华文楷体" panose="02010600040101010101" pitchFamily="2" charset="-122"/>
                <a:ea typeface="华文楷体" panose="02010600040101010101" pitchFamily="2" charset="-122"/>
              </a:rPr>
              <a:t>行政诉讼实质审理程序的开始</a:t>
            </a:r>
            <a:r>
              <a:rPr lang="zh-CN" altLang="en-US" sz="2000" dirty="0">
                <a:latin typeface="华文楷体" panose="02010600040101010101" pitchFamily="2" charset="-122"/>
                <a:ea typeface="华文楷体" panose="02010600040101010101" pitchFamily="2" charset="-122"/>
              </a:rPr>
              <a:t>。</a:t>
            </a:r>
          </a:p>
          <a:p>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．对人民法院来说，受理意味着法院正式启动对行政案件的裁判权。</a:t>
            </a:r>
          </a:p>
          <a:p>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．对当事人来说，受理意味着当事人之间的行政争议已置于法院的裁判之下，同时排除了其他国家机关以及其他人民法院对此案件的管辖权。</a:t>
            </a:r>
          </a:p>
          <a:p>
            <a:r>
              <a:rPr lang="en-US" altLang="zh-CN" sz="2000" dirty="0">
                <a:latin typeface="华文楷体" panose="02010600040101010101" pitchFamily="2" charset="-122"/>
                <a:ea typeface="华文楷体" panose="02010600040101010101" pitchFamily="2" charset="-122"/>
              </a:rPr>
              <a:t>4</a:t>
            </a:r>
            <a:r>
              <a:rPr lang="zh-CN" altLang="en-US" sz="2000" dirty="0">
                <a:latin typeface="华文楷体" panose="02010600040101010101" pitchFamily="2" charset="-122"/>
                <a:ea typeface="华文楷体" panose="02010600040101010101" pitchFamily="2" charset="-122"/>
              </a:rPr>
              <a:t>．受理后，具体行政行为原则上不停止执行。</a:t>
            </a:r>
            <a:endParaRPr lang="en-US" altLang="zh-CN" sz="2000" dirty="0">
              <a:latin typeface="华文楷体" panose="02010600040101010101" pitchFamily="2" charset="-122"/>
              <a:ea typeface="华文楷体" panose="02010600040101010101" pitchFamily="2" charset="-122"/>
            </a:endParaRPr>
          </a:p>
          <a:p>
            <a:endParaRPr lang="zh-CN" altLang="en-US" sz="2000" dirty="0">
              <a:latin typeface="华文楷体" panose="02010600040101010101" pitchFamily="2" charset="-122"/>
              <a:ea typeface="华文楷体" panose="02010600040101010101" pitchFamily="2" charset="-122"/>
            </a:endParaRPr>
          </a:p>
        </p:txBody>
      </p:sp>
      <p:sp>
        <p:nvSpPr>
          <p:cNvPr id="6656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66565"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7587" name="内容占位符 2"/>
          <p:cNvSpPr>
            <a:spLocks noGrp="1"/>
          </p:cNvSpPr>
          <p:nvPr>
            <p:ph idx="1"/>
          </p:nvPr>
        </p:nvSpPr>
        <p:spPr>
          <a:xfrm>
            <a:off x="863600" y="2489200"/>
            <a:ext cx="7605713" cy="3530600"/>
          </a:xfrm>
        </p:spPr>
        <p:txBody>
          <a:bodyPr vert="horz" wrap="square" lIns="91440" tIns="45720" rIns="91440" bIns="45720" anchor="t" anchorCtr="0"/>
          <a:lstStyle/>
          <a:p>
            <a:r>
              <a:rPr lang="zh-CN" altLang="en-US" sz="2000" dirty="0">
                <a:latin typeface="楷体" panose="02010609060101010101" pitchFamily="49" charset="-122"/>
                <a:ea typeface="楷体" panose="02010609060101010101" pitchFamily="49" charset="-122"/>
              </a:rPr>
              <a:t>小结：起诉与受理相关法律规定</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hlinkClick r:id="rId2" action="ppaction://hlinkfile"/>
              </a:rPr>
              <a:t>《</a:t>
            </a:r>
            <a:r>
              <a:rPr lang="zh-CN" altLang="en-US" sz="2000" dirty="0">
                <a:latin typeface="楷体" panose="02010609060101010101" pitchFamily="49" charset="-122"/>
                <a:ea typeface="楷体" panose="02010609060101010101" pitchFamily="49" charset="-122"/>
                <a:hlinkClick r:id="rId2" action="ppaction://hlinkfile"/>
              </a:rPr>
              <a:t>行政诉讼法</a:t>
            </a:r>
            <a:r>
              <a:rPr lang="en-US" altLang="zh-CN" sz="2000" dirty="0">
                <a:latin typeface="楷体" panose="02010609060101010101" pitchFamily="49" charset="-122"/>
                <a:ea typeface="楷体" panose="02010609060101010101" pitchFamily="49" charset="-122"/>
                <a:hlinkClick r:id="rId2" action="ppaction://hlinkfile"/>
              </a:rPr>
              <a:t>》</a:t>
            </a:r>
            <a:r>
              <a:rPr lang="zh-CN" altLang="en-US" sz="2000" dirty="0">
                <a:latin typeface="楷体" panose="02010609060101010101" pitchFamily="49" charset="-122"/>
                <a:ea typeface="楷体" panose="02010609060101010101" pitchFamily="49" charset="-122"/>
                <a:hlinkClick r:id="rId2" action="ppaction://hlinkfile"/>
              </a:rPr>
              <a:t>第六章</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hlinkClick r:id="rId3" action="ppaction://hlinkfile"/>
              </a:rPr>
              <a:t>《</a:t>
            </a:r>
            <a:r>
              <a:rPr lang="zh-CN" altLang="en-US" sz="2000" dirty="0">
                <a:latin typeface="楷体" panose="02010609060101010101" pitchFamily="49" charset="-122"/>
                <a:ea typeface="楷体" panose="02010609060101010101" pitchFamily="49" charset="-122"/>
                <a:hlinkClick r:id="rId3" action="ppaction://hlinkfile"/>
              </a:rPr>
              <a:t>解释</a:t>
            </a:r>
            <a:r>
              <a:rPr lang="en-US" altLang="zh-CN" sz="2000" dirty="0">
                <a:latin typeface="楷体" panose="02010609060101010101" pitchFamily="49" charset="-122"/>
                <a:ea typeface="楷体" panose="02010609060101010101" pitchFamily="49" charset="-122"/>
                <a:hlinkClick r:id="rId3" action="ppaction://hlinkfile"/>
              </a:rPr>
              <a:t>》</a:t>
            </a:r>
            <a:r>
              <a:rPr lang="zh-CN" altLang="en-US" sz="2000" dirty="0">
                <a:latin typeface="楷体" panose="02010609060101010101" pitchFamily="49" charset="-122"/>
                <a:ea typeface="楷体" panose="02010609060101010101" pitchFamily="49" charset="-122"/>
                <a:hlinkClick r:id="rId3" action="ppaction://hlinkfile"/>
              </a:rPr>
              <a:t>第</a:t>
            </a:r>
            <a:r>
              <a:rPr lang="en-US" altLang="zh-CN" sz="2000" dirty="0">
                <a:latin typeface="楷体" panose="02010609060101010101" pitchFamily="49" charset="-122"/>
                <a:ea typeface="楷体" panose="02010609060101010101" pitchFamily="49" charset="-122"/>
                <a:hlinkClick r:id="rId3" action="ppaction://hlinkfile"/>
              </a:rPr>
              <a:t>53-70</a:t>
            </a:r>
            <a:r>
              <a:rPr lang="zh-CN" altLang="en-US" sz="2000" dirty="0">
                <a:latin typeface="楷体" panose="02010609060101010101" pitchFamily="49" charset="-122"/>
                <a:ea typeface="楷体" panose="02010609060101010101" pitchFamily="49" charset="-122"/>
                <a:hlinkClick r:id="rId3" action="ppaction://hlinkfile"/>
              </a:rPr>
              <a:t>条</a:t>
            </a:r>
            <a:endParaRPr lang="zh-CN" altLang="en-US"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675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67589"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0483" name="内容占位符 2"/>
          <p:cNvSpPr>
            <a:spLocks noGrp="1"/>
          </p:cNvSpPr>
          <p:nvPr>
            <p:ph idx="1"/>
          </p:nvPr>
        </p:nvSpPr>
        <p:spPr>
          <a:xfrm>
            <a:off x="863600" y="2489200"/>
            <a:ext cx="7812088" cy="3530600"/>
          </a:xfrm>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、行政诉讼类型的划分</a:t>
            </a:r>
            <a:endParaRPr lang="en-US" altLang="zh-CN" sz="2400" b="1" dirty="0">
              <a:latin typeface="楷体" panose="02010609060101010101" pitchFamily="49" charset="-122"/>
              <a:ea typeface="楷体" panose="02010609060101010101" pitchFamily="49" charset="-122"/>
            </a:endParaRPr>
          </a:p>
          <a:p>
            <a:r>
              <a:rPr lang="zh-CN" altLang="en-US" sz="2400" dirty="0">
                <a:solidFill>
                  <a:srgbClr val="FF0000"/>
                </a:solidFill>
                <a:latin typeface="楷体" panose="02010609060101010101" pitchFamily="49" charset="-122"/>
                <a:ea typeface="楷体" panose="02010609060101010101" pitchFamily="49" charset="-122"/>
              </a:rPr>
              <a:t>（</a:t>
            </a:r>
            <a:r>
              <a:rPr lang="en-US" altLang="zh-CN" sz="2400" dirty="0">
                <a:solidFill>
                  <a:srgbClr val="FF0000"/>
                </a:solidFill>
                <a:latin typeface="楷体" panose="02010609060101010101" pitchFamily="49" charset="-122"/>
                <a:ea typeface="楷体" panose="02010609060101010101" pitchFamily="49" charset="-122"/>
              </a:rPr>
              <a:t>1</a:t>
            </a:r>
            <a:r>
              <a:rPr lang="zh-CN" altLang="en-US" sz="2400" dirty="0">
                <a:solidFill>
                  <a:srgbClr val="FF0000"/>
                </a:solidFill>
                <a:latin typeface="楷体" panose="02010609060101010101" pitchFamily="49" charset="-122"/>
                <a:ea typeface="楷体" panose="02010609060101010101" pitchFamily="49" charset="-122"/>
              </a:rPr>
              <a:t>）</a:t>
            </a:r>
            <a:r>
              <a:rPr lang="zh-CN" altLang="en-US" sz="2400" b="1" dirty="0">
                <a:solidFill>
                  <a:srgbClr val="FF0000"/>
                </a:solidFill>
                <a:latin typeface="楷体" panose="02010609060101010101" pitchFamily="49" charset="-122"/>
                <a:ea typeface="楷体" panose="02010609060101010101" pitchFamily="49" charset="-122"/>
              </a:rPr>
              <a:t>主观诉讼与客观诉讼</a:t>
            </a:r>
            <a:endParaRPr lang="en-US" altLang="zh-CN" sz="2400" b="1" dirty="0">
              <a:solidFill>
                <a:srgbClr val="FF0000"/>
              </a:solidFill>
              <a:latin typeface="楷体" panose="02010609060101010101" pitchFamily="49" charset="-122"/>
              <a:ea typeface="楷体" panose="02010609060101010101" pitchFamily="49" charset="-122"/>
            </a:endParaRPr>
          </a:p>
          <a:p>
            <a:pPr lvl="1"/>
            <a:r>
              <a:rPr lang="zh-CN" altLang="en-US" sz="2000" b="1" dirty="0">
                <a:latin typeface="楷体" panose="02010609060101010101" pitchFamily="49" charset="-122"/>
                <a:ea typeface="楷体" panose="02010609060101010101" pitchFamily="49" charset="-122"/>
              </a:rPr>
              <a:t>主观诉讼是以保护相对人主观权利为目的的诉讼（对起诉资格有严格限制）</a:t>
            </a:r>
            <a:endParaRPr lang="en-US" altLang="zh-CN" sz="2000" b="1" dirty="0">
              <a:latin typeface="楷体" panose="02010609060101010101" pitchFamily="49" charset="-122"/>
              <a:ea typeface="楷体" panose="02010609060101010101" pitchFamily="49" charset="-122"/>
            </a:endParaRPr>
          </a:p>
          <a:p>
            <a:pPr lvl="2"/>
            <a:r>
              <a:rPr lang="zh-CN" altLang="en-US" sz="2000" b="1" dirty="0">
                <a:latin typeface="楷体" panose="02010609060101010101" pitchFamily="49" charset="-122"/>
                <a:ea typeface="楷体" panose="02010609060101010101" pitchFamily="49" charset="-122"/>
              </a:rPr>
              <a:t>撤销、课予义务、确认违法、确认无效、行政赔偿等诉讼</a:t>
            </a:r>
            <a:endParaRPr lang="en-US" altLang="zh-CN" sz="2000" b="1" dirty="0">
              <a:latin typeface="楷体" panose="02010609060101010101" pitchFamily="49" charset="-122"/>
              <a:ea typeface="楷体" panose="02010609060101010101" pitchFamily="49" charset="-122"/>
            </a:endParaRPr>
          </a:p>
          <a:p>
            <a:pPr lvl="1"/>
            <a:r>
              <a:rPr lang="zh-CN" altLang="en-US" sz="2000" b="1" dirty="0">
                <a:latin typeface="楷体" panose="02010609060101010101" pitchFamily="49" charset="-122"/>
                <a:ea typeface="楷体" panose="02010609060101010101" pitchFamily="49" charset="-122"/>
              </a:rPr>
              <a:t>客观诉讼是以纠正行政违法、维护客观公法秩序为目的的诉讼（对起诉资格要求不严）</a:t>
            </a:r>
            <a:endParaRPr lang="en-US" altLang="zh-CN" sz="2000" b="1" dirty="0">
              <a:latin typeface="楷体" panose="02010609060101010101" pitchFamily="49" charset="-122"/>
              <a:ea typeface="楷体" panose="02010609060101010101" pitchFamily="49" charset="-122"/>
            </a:endParaRPr>
          </a:p>
          <a:p>
            <a:pPr lvl="2"/>
            <a:r>
              <a:rPr lang="zh-CN" altLang="en-US" sz="2000" b="1" dirty="0">
                <a:latin typeface="楷体" panose="02010609060101010101" pitchFamily="49" charset="-122"/>
                <a:ea typeface="楷体" panose="02010609060101010101" pitchFamily="49" charset="-122"/>
              </a:rPr>
              <a:t>我国的</a:t>
            </a:r>
            <a:r>
              <a:rPr lang="zh-CN" altLang="en-US" sz="2000" b="1" dirty="0">
                <a:latin typeface="楷体" panose="02010609060101010101" pitchFamily="49" charset="-122"/>
                <a:ea typeface="楷体" panose="02010609060101010101" pitchFamily="49" charset="-122"/>
                <a:hlinkClick r:id="rId2" action="ppaction://hlinkfile"/>
              </a:rPr>
              <a:t>行政公益诉讼</a:t>
            </a:r>
            <a:r>
              <a:rPr lang="zh-CN" altLang="en-US" sz="2000" b="1" dirty="0">
                <a:latin typeface="楷体" panose="02010609060101010101" pitchFamily="49" charset="-122"/>
                <a:ea typeface="楷体" panose="02010609060101010101" pitchFamily="49" charset="-122"/>
              </a:rPr>
              <a:t>；日本的民众诉讼、机关诉讼等</a:t>
            </a:r>
            <a:endParaRPr lang="en-US" altLang="zh-CN" sz="2000" b="1" dirty="0">
              <a:latin typeface="楷体" panose="02010609060101010101" pitchFamily="49" charset="-122"/>
              <a:ea typeface="楷体" panose="02010609060101010101" pitchFamily="49" charset="-122"/>
            </a:endParaRPr>
          </a:p>
          <a:p>
            <a:pPr lvl="2"/>
            <a:r>
              <a:rPr lang="zh-CN" altLang="en-US" sz="1200" b="1" dirty="0">
                <a:latin typeface="楷体" panose="02010609060101010101" pitchFamily="49" charset="-122"/>
                <a:ea typeface="楷体" panose="02010609060101010101" pitchFamily="49" charset="-122"/>
              </a:rPr>
              <a:t>扩展：梁凤云：</a:t>
            </a:r>
            <a:r>
              <a:rPr lang="en-US" altLang="zh-CN" sz="1200" b="1" dirty="0">
                <a:latin typeface="楷体" panose="02010609060101010101" pitchFamily="49" charset="-122"/>
                <a:ea typeface="楷体" panose="02010609060101010101" pitchFamily="49" charset="-122"/>
              </a:rPr>
              <a:t>《</a:t>
            </a:r>
            <a:r>
              <a:rPr lang="zh-CN" altLang="en-US" sz="1200" b="1" dirty="0">
                <a:latin typeface="楷体" panose="02010609060101010101" pitchFamily="49" charset="-122"/>
                <a:ea typeface="楷体" panose="02010609060101010101" pitchFamily="49" charset="-122"/>
                <a:hlinkClick r:id="rId3" action="ppaction://hlinkfile"/>
              </a:rPr>
              <a:t>行政诉讼法修改的若干理论前提</a:t>
            </a:r>
            <a:r>
              <a:rPr lang="en-US" altLang="zh-CN" sz="1200" b="1" dirty="0">
                <a:latin typeface="楷体" panose="02010609060101010101" pitchFamily="49" charset="-122"/>
                <a:ea typeface="楷体" panose="02010609060101010101" pitchFamily="49" charset="-122"/>
                <a:hlinkClick r:id="rId3" action="ppaction://hlinkfile"/>
              </a:rPr>
              <a:t>——</a:t>
            </a:r>
            <a:r>
              <a:rPr lang="zh-CN" altLang="en-US" sz="1200" b="1" dirty="0">
                <a:latin typeface="楷体" panose="02010609060101010101" pitchFamily="49" charset="-122"/>
                <a:ea typeface="楷体" panose="02010609060101010101" pitchFamily="49" charset="-122"/>
                <a:hlinkClick r:id="rId3" action="ppaction://hlinkfile"/>
              </a:rPr>
              <a:t>从客观诉讼和主观诉讼的角度</a:t>
            </a:r>
            <a:r>
              <a:rPr lang="en-US" altLang="zh-CN" sz="1200" b="1" dirty="0">
                <a:latin typeface="楷体" panose="02010609060101010101" pitchFamily="49" charset="-122"/>
                <a:ea typeface="楷体" panose="02010609060101010101" pitchFamily="49" charset="-122"/>
              </a:rPr>
              <a:t>》</a:t>
            </a:r>
            <a:r>
              <a:rPr lang="zh-CN" altLang="en-US" sz="1200" b="1" dirty="0">
                <a:latin typeface="楷体" panose="02010609060101010101" pitchFamily="49" charset="-122"/>
                <a:ea typeface="楷体" panose="02010609060101010101" pitchFamily="49" charset="-122"/>
              </a:rPr>
              <a:t>，</a:t>
            </a:r>
            <a:r>
              <a:rPr lang="en-US" altLang="zh-CN" sz="1200" b="1" dirty="0">
                <a:latin typeface="楷体" panose="02010609060101010101" pitchFamily="49" charset="-122"/>
                <a:ea typeface="楷体" panose="02010609060101010101" pitchFamily="49" charset="-122"/>
              </a:rPr>
              <a:t>《</a:t>
            </a:r>
            <a:r>
              <a:rPr lang="zh-CN" altLang="en-US" sz="1200" b="1" dirty="0">
                <a:latin typeface="楷体" panose="02010609060101010101" pitchFamily="49" charset="-122"/>
                <a:ea typeface="楷体" panose="02010609060101010101" pitchFamily="49" charset="-122"/>
              </a:rPr>
              <a:t>法律适用</a:t>
            </a:r>
            <a:r>
              <a:rPr lang="en-US" altLang="zh-CN" sz="1200" b="1" dirty="0">
                <a:latin typeface="楷体" panose="02010609060101010101" pitchFamily="49" charset="-122"/>
                <a:ea typeface="楷体" panose="02010609060101010101" pitchFamily="49" charset="-122"/>
              </a:rPr>
              <a:t>》2006</a:t>
            </a:r>
            <a:r>
              <a:rPr lang="zh-CN" altLang="en-US" sz="1200" b="1" dirty="0">
                <a:latin typeface="楷体" panose="02010609060101010101" pitchFamily="49" charset="-122"/>
                <a:ea typeface="楷体" panose="02010609060101010101" pitchFamily="49" charset="-122"/>
              </a:rPr>
              <a:t>年第</a:t>
            </a:r>
            <a:r>
              <a:rPr lang="en-US" altLang="zh-CN" sz="1200" b="1" dirty="0">
                <a:latin typeface="楷体" panose="02010609060101010101" pitchFamily="49" charset="-122"/>
                <a:ea typeface="楷体" panose="02010609060101010101" pitchFamily="49" charset="-122"/>
              </a:rPr>
              <a:t>5</a:t>
            </a:r>
            <a:r>
              <a:rPr lang="zh-CN" altLang="en-US" sz="1200" b="1" dirty="0">
                <a:latin typeface="楷体" panose="02010609060101010101" pitchFamily="49" charset="-122"/>
                <a:ea typeface="楷体" panose="02010609060101010101" pitchFamily="49" charset="-122"/>
              </a:rPr>
              <a:t>期；薛刚凌、杨欣：</a:t>
            </a:r>
            <a:r>
              <a:rPr lang="en-US" altLang="zh-CN" sz="1200" b="1" dirty="0">
                <a:latin typeface="楷体" panose="02010609060101010101" pitchFamily="49" charset="-122"/>
                <a:ea typeface="楷体" panose="02010609060101010101" pitchFamily="49" charset="-122"/>
              </a:rPr>
              <a:t>《</a:t>
            </a:r>
            <a:r>
              <a:rPr lang="zh-CN" altLang="en-US" sz="1200" b="1" dirty="0">
                <a:latin typeface="楷体" panose="02010609060101010101" pitchFamily="49" charset="-122"/>
                <a:ea typeface="楷体" panose="02010609060101010101" pitchFamily="49" charset="-122"/>
                <a:hlinkClick r:id="rId4" action="ppaction://hlinkfile"/>
              </a:rPr>
              <a:t>论我国行政诉讼构造：“主观诉讼”抑或“客观诉讼”？</a:t>
            </a:r>
            <a:r>
              <a:rPr lang="en-US" altLang="zh-CN" sz="1200" b="1" dirty="0">
                <a:latin typeface="楷体" panose="02010609060101010101" pitchFamily="49" charset="-122"/>
                <a:ea typeface="楷体" panose="02010609060101010101" pitchFamily="49" charset="-122"/>
              </a:rPr>
              <a:t>》</a:t>
            </a:r>
            <a:r>
              <a:rPr lang="zh-CN" altLang="en-US" sz="1200" b="1" dirty="0">
                <a:latin typeface="楷体" panose="02010609060101010101" pitchFamily="49" charset="-122"/>
                <a:ea typeface="楷体" panose="02010609060101010101" pitchFamily="49" charset="-122"/>
              </a:rPr>
              <a:t>，</a:t>
            </a:r>
            <a:r>
              <a:rPr lang="en-US" altLang="zh-CN" sz="1200" b="1" dirty="0">
                <a:latin typeface="楷体" panose="02010609060101010101" pitchFamily="49" charset="-122"/>
                <a:ea typeface="楷体" panose="02010609060101010101" pitchFamily="49" charset="-122"/>
              </a:rPr>
              <a:t>《</a:t>
            </a:r>
            <a:r>
              <a:rPr lang="zh-CN" altLang="en-US" sz="1200" b="1" dirty="0">
                <a:latin typeface="楷体" panose="02010609060101010101" pitchFamily="49" charset="-122"/>
                <a:ea typeface="楷体" panose="02010609060101010101" pitchFamily="49" charset="-122"/>
              </a:rPr>
              <a:t>行政法学研究</a:t>
            </a:r>
            <a:r>
              <a:rPr lang="en-US" altLang="zh-CN" sz="1200" b="1" dirty="0">
                <a:latin typeface="楷体" panose="02010609060101010101" pitchFamily="49" charset="-122"/>
                <a:ea typeface="楷体" panose="02010609060101010101" pitchFamily="49" charset="-122"/>
              </a:rPr>
              <a:t>》2013</a:t>
            </a:r>
            <a:r>
              <a:rPr lang="zh-CN" altLang="en-US" sz="1200" b="1" dirty="0">
                <a:latin typeface="楷体" panose="02010609060101010101" pitchFamily="49" charset="-122"/>
                <a:ea typeface="楷体" panose="02010609060101010101" pitchFamily="49" charset="-122"/>
              </a:rPr>
              <a:t>年第</a:t>
            </a:r>
            <a:r>
              <a:rPr lang="en-US" altLang="zh-CN" sz="1200" b="1" dirty="0">
                <a:latin typeface="楷体" panose="02010609060101010101" pitchFamily="49" charset="-122"/>
                <a:ea typeface="楷体" panose="02010609060101010101" pitchFamily="49" charset="-122"/>
              </a:rPr>
              <a:t>4</a:t>
            </a:r>
            <a:r>
              <a:rPr lang="zh-CN" altLang="en-US" sz="1200" b="1" dirty="0">
                <a:latin typeface="楷体" panose="02010609060101010101" pitchFamily="49" charset="-122"/>
                <a:ea typeface="楷体" panose="02010609060101010101" pitchFamily="49" charset="-122"/>
              </a:rPr>
              <a:t>期。</a:t>
            </a:r>
            <a:endParaRPr lang="en-US" altLang="zh-CN" sz="1200" b="1"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2048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20485"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1507" name="内容占位符 2"/>
          <p:cNvSpPr>
            <a:spLocks noGrp="1"/>
          </p:cNvSpPr>
          <p:nvPr>
            <p:ph idx="1"/>
          </p:nvPr>
        </p:nvSpPr>
        <p:spPr>
          <a:xfrm>
            <a:off x="863600" y="2489200"/>
            <a:ext cx="7605713" cy="3530600"/>
          </a:xfrm>
        </p:spPr>
        <p:txBody>
          <a:bodyPr vert="horz" wrap="square" lIns="91440" tIns="45720" rIns="91440" bIns="45720" anchor="t" anchorCtr="0"/>
          <a:lstStyle/>
          <a:p>
            <a:r>
              <a:rPr lang="zh-CN" altLang="en-US" sz="2400" b="1" dirty="0">
                <a:solidFill>
                  <a:srgbClr val="FF0000"/>
                </a:solidFill>
                <a:latin typeface="楷体" panose="02010609060101010101" pitchFamily="49" charset="-122"/>
                <a:ea typeface="楷体" panose="02010609060101010101" pitchFamily="49" charset="-122"/>
              </a:rPr>
              <a:t>（</a:t>
            </a:r>
            <a:r>
              <a:rPr lang="en-US" altLang="zh-CN" sz="2400" b="1" dirty="0">
                <a:solidFill>
                  <a:srgbClr val="FF0000"/>
                </a:solidFill>
                <a:latin typeface="楷体" panose="02010609060101010101" pitchFamily="49" charset="-122"/>
                <a:ea typeface="楷体" panose="02010609060101010101" pitchFamily="49" charset="-122"/>
              </a:rPr>
              <a:t>2</a:t>
            </a:r>
            <a:r>
              <a:rPr lang="zh-CN" altLang="en-US" sz="2400" b="1" dirty="0">
                <a:solidFill>
                  <a:srgbClr val="FF0000"/>
                </a:solidFill>
                <a:latin typeface="楷体" panose="02010609060101010101" pitchFamily="49" charset="-122"/>
                <a:ea typeface="楷体" panose="02010609060101010101" pitchFamily="49" charset="-122"/>
              </a:rPr>
              <a:t>）形成诉讼、给付诉讼与确认诉讼</a:t>
            </a:r>
            <a:endParaRPr lang="en-US" altLang="zh-CN" sz="2400" b="1" dirty="0">
              <a:solidFill>
                <a:srgbClr val="FF0000"/>
              </a:solidFill>
              <a:latin typeface="楷体" panose="02010609060101010101" pitchFamily="49" charset="-122"/>
              <a:ea typeface="楷体" panose="02010609060101010101" pitchFamily="49" charset="-122"/>
            </a:endParaRPr>
          </a:p>
          <a:p>
            <a:pPr lvl="1"/>
            <a:r>
              <a:rPr lang="zh-CN" altLang="en-US" sz="2000" b="1" dirty="0">
                <a:latin typeface="楷体" panose="02010609060101010101" pitchFamily="49" charset="-122"/>
                <a:ea typeface="楷体" panose="02010609060101010101" pitchFamily="49" charset="-122"/>
              </a:rPr>
              <a:t>形成诉讼：</a:t>
            </a:r>
            <a:r>
              <a:rPr lang="zh-CN" altLang="en-US" sz="2000" dirty="0">
                <a:latin typeface="楷体" panose="02010609060101010101" pitchFamily="49" charset="-122"/>
                <a:ea typeface="楷体" panose="02010609060101010101" pitchFamily="49" charset="-122"/>
              </a:rPr>
              <a:t>请求法院判决改变既有行政法律关系内容</a:t>
            </a:r>
            <a:endParaRPr lang="en-US" altLang="zh-CN" sz="2000" dirty="0">
              <a:latin typeface="楷体" panose="02010609060101010101" pitchFamily="49" charset="-122"/>
              <a:ea typeface="楷体" panose="02010609060101010101" pitchFamily="49" charset="-122"/>
            </a:endParaRPr>
          </a:p>
          <a:p>
            <a:pPr lvl="2"/>
            <a:r>
              <a:rPr lang="zh-CN" altLang="en-US" sz="2000" dirty="0">
                <a:latin typeface="楷体" panose="02010609060101010101" pitchFamily="49" charset="-122"/>
                <a:ea typeface="楷体" panose="02010609060101010101" pitchFamily="49" charset="-122"/>
              </a:rPr>
              <a:t>撤销、变更诉讼等</a:t>
            </a:r>
            <a:endParaRPr lang="en-US" altLang="zh-CN" sz="2000" dirty="0">
              <a:latin typeface="楷体" panose="02010609060101010101" pitchFamily="49" charset="-122"/>
              <a:ea typeface="楷体" panose="02010609060101010101" pitchFamily="49" charset="-122"/>
            </a:endParaRPr>
          </a:p>
          <a:p>
            <a:pPr lvl="1"/>
            <a:r>
              <a:rPr lang="zh-CN" altLang="en-US" sz="2000" b="1" dirty="0">
                <a:latin typeface="楷体" panose="02010609060101010101" pitchFamily="49" charset="-122"/>
                <a:ea typeface="楷体" panose="02010609060101010101" pitchFamily="49" charset="-122"/>
              </a:rPr>
              <a:t>给付诉讼：</a:t>
            </a:r>
            <a:r>
              <a:rPr lang="zh-CN" altLang="en-US" sz="2000" dirty="0">
                <a:latin typeface="楷体" panose="02010609060101010101" pitchFamily="49" charset="-122"/>
                <a:ea typeface="楷体" panose="02010609060101010101" pitchFamily="49" charset="-122"/>
              </a:rPr>
              <a:t>请求法院判决被告为一定给付（行政决定或事实行为、给付金钱等）</a:t>
            </a:r>
            <a:endParaRPr lang="en-US" altLang="zh-CN" sz="2000" dirty="0">
              <a:latin typeface="楷体" panose="02010609060101010101" pitchFamily="49" charset="-122"/>
              <a:ea typeface="楷体" panose="02010609060101010101" pitchFamily="49" charset="-122"/>
            </a:endParaRPr>
          </a:p>
          <a:p>
            <a:pPr lvl="2"/>
            <a:r>
              <a:rPr lang="zh-CN" altLang="en-US" sz="2000" dirty="0">
                <a:latin typeface="楷体" panose="02010609060101010101" pitchFamily="49" charset="-122"/>
                <a:ea typeface="楷体" panose="02010609060101010101" pitchFamily="49" charset="-122"/>
              </a:rPr>
              <a:t>课予义务诉讼、一般给付诉讼（含赔偿）</a:t>
            </a:r>
            <a:endParaRPr lang="en-US" altLang="zh-CN" sz="2000" dirty="0">
              <a:latin typeface="楷体" panose="02010609060101010101" pitchFamily="49" charset="-122"/>
              <a:ea typeface="楷体" panose="02010609060101010101" pitchFamily="49" charset="-122"/>
            </a:endParaRPr>
          </a:p>
          <a:p>
            <a:pPr lvl="1"/>
            <a:r>
              <a:rPr lang="zh-CN" altLang="en-US" sz="2000" b="1" dirty="0">
                <a:latin typeface="楷体" panose="02010609060101010101" pitchFamily="49" charset="-122"/>
                <a:ea typeface="楷体" panose="02010609060101010101" pitchFamily="49" charset="-122"/>
              </a:rPr>
              <a:t>确认诉讼：</a:t>
            </a:r>
            <a:r>
              <a:rPr lang="zh-CN" altLang="en-US" sz="2000" dirty="0">
                <a:latin typeface="楷体" panose="02010609060101010101" pitchFamily="49" charset="-122"/>
                <a:ea typeface="楷体" panose="02010609060101010101" pitchFamily="49" charset="-122"/>
              </a:rPr>
              <a:t>请求法院判决确认行政行为合法有效性或者确认行政法律关系是否成立</a:t>
            </a:r>
            <a:endParaRPr lang="en-US" altLang="zh-CN" sz="2000" dirty="0">
              <a:latin typeface="楷体" panose="02010609060101010101" pitchFamily="49" charset="-122"/>
              <a:ea typeface="楷体" panose="02010609060101010101" pitchFamily="49" charset="-122"/>
            </a:endParaRPr>
          </a:p>
          <a:p>
            <a:pPr lvl="2"/>
            <a:r>
              <a:rPr lang="zh-CN" altLang="en-US" sz="2000" dirty="0">
                <a:latin typeface="楷体" panose="02010609060101010101" pitchFamily="49" charset="-122"/>
                <a:ea typeface="楷体" panose="02010609060101010101" pitchFamily="49" charset="-122"/>
              </a:rPr>
              <a:t>确认违法、确认无效诉讼等</a:t>
            </a:r>
          </a:p>
          <a:p>
            <a:endParaRPr lang="zh-CN" altLang="en-US" sz="2000" dirty="0">
              <a:latin typeface="楷体" panose="02010609060101010101" pitchFamily="49" charset="-122"/>
              <a:ea typeface="楷体" panose="02010609060101010101" pitchFamily="49" charset="-122"/>
            </a:endParaRPr>
          </a:p>
        </p:txBody>
      </p:sp>
      <p:sp>
        <p:nvSpPr>
          <p:cNvPr id="2150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21509"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
          <p:cNvSpPr>
            <a:spLocks noGrp="1"/>
          </p:cNvSpPr>
          <p:nvPr>
            <p:ph idx="1"/>
          </p:nvPr>
        </p:nvSpPr>
        <p:spPr>
          <a:xfrm>
            <a:off x="0" y="1989138"/>
            <a:ext cx="9001125" cy="4868862"/>
          </a:xfrm>
        </p:spPr>
        <p:txBody>
          <a:bodyPr vert="horz" wrap="square" lIns="91440" tIns="45720" rIns="91440" bIns="45720" anchor="t" anchorCtr="0"/>
          <a:lstStyle/>
          <a:p>
            <a:r>
              <a:rPr lang="zh-CN" altLang="en-US" sz="2400" b="1" dirty="0">
                <a:solidFill>
                  <a:srgbClr val="FF0000"/>
                </a:solidFill>
                <a:latin typeface="楷体" panose="02010609060101010101" pitchFamily="49" charset="-122"/>
                <a:ea typeface="楷体" panose="02010609060101010101" pitchFamily="49" charset="-122"/>
              </a:rPr>
              <a:t>（</a:t>
            </a:r>
            <a:r>
              <a:rPr lang="en-US" altLang="zh-CN" sz="2400" b="1" dirty="0">
                <a:solidFill>
                  <a:srgbClr val="FF0000"/>
                </a:solidFill>
                <a:latin typeface="楷体" panose="02010609060101010101" pitchFamily="49" charset="-122"/>
                <a:ea typeface="楷体" panose="02010609060101010101" pitchFamily="49" charset="-122"/>
              </a:rPr>
              <a:t>3</a:t>
            </a:r>
            <a:r>
              <a:rPr lang="zh-CN" altLang="en-US" sz="2400" b="1" dirty="0">
                <a:solidFill>
                  <a:srgbClr val="FF0000"/>
                </a:solidFill>
                <a:latin typeface="楷体" panose="02010609060101010101" pitchFamily="49" charset="-122"/>
                <a:ea typeface="楷体" panose="02010609060101010101" pitchFamily="49" charset="-122"/>
              </a:rPr>
              <a:t>）行为之诉与关系之诉</a:t>
            </a:r>
            <a:endParaRPr lang="en-US" altLang="zh-CN" sz="2400" b="1" dirty="0">
              <a:solidFill>
                <a:srgbClr val="FF0000"/>
              </a:solidFill>
              <a:latin typeface="楷体" panose="02010609060101010101" pitchFamily="49" charset="-122"/>
              <a:ea typeface="楷体" panose="02010609060101010101" pitchFamily="49" charset="-122"/>
            </a:endParaRPr>
          </a:p>
          <a:p>
            <a:r>
              <a:rPr lang="zh-CN" altLang="en-US" sz="2000" b="1" dirty="0">
                <a:solidFill>
                  <a:schemeClr val="tx1"/>
                </a:solidFill>
                <a:latin typeface="楷体" panose="02010609060101010101" pitchFamily="49" charset="-122"/>
                <a:ea typeface="楷体" panose="02010609060101010101" pitchFamily="49" charset="-122"/>
              </a:rPr>
              <a:t>行为之诉：</a:t>
            </a:r>
            <a:r>
              <a:rPr lang="zh-CN" altLang="en-US" sz="2000" dirty="0">
                <a:solidFill>
                  <a:schemeClr val="tx1"/>
                </a:solidFill>
                <a:latin typeface="楷体" panose="02010609060101010101" pitchFamily="49" charset="-122"/>
                <a:ea typeface="楷体" panose="02010609060101010101" pitchFamily="49" charset="-122"/>
              </a:rPr>
              <a:t>涉及行政法律行为合法性、有效性判断的诉讼</a:t>
            </a:r>
          </a:p>
          <a:p>
            <a:pPr lvl="1"/>
            <a:r>
              <a:rPr lang="zh-CN" altLang="en-US" b="1" dirty="0">
                <a:solidFill>
                  <a:schemeClr val="tx1"/>
                </a:solidFill>
                <a:latin typeface="楷体" panose="02010609060101010101" pitchFamily="49" charset="-122"/>
                <a:ea typeface="楷体" panose="02010609060101010101" pitchFamily="49" charset="-122"/>
              </a:rPr>
              <a:t>撤销诉讼：</a:t>
            </a:r>
            <a:r>
              <a:rPr lang="zh-CN" altLang="en-US" dirty="0">
                <a:solidFill>
                  <a:schemeClr val="tx1"/>
                </a:solidFill>
                <a:latin typeface="楷体" panose="02010609060101010101" pitchFamily="49" charset="-122"/>
                <a:ea typeface="楷体" panose="02010609060101010101" pitchFamily="49" charset="-122"/>
              </a:rPr>
              <a:t>请求撤销生效的行政决定</a:t>
            </a:r>
          </a:p>
          <a:p>
            <a:pPr lvl="1"/>
            <a:r>
              <a:rPr lang="zh-CN" altLang="en-US" b="1" dirty="0">
                <a:solidFill>
                  <a:schemeClr val="tx1"/>
                </a:solidFill>
                <a:latin typeface="楷体" panose="02010609060101010101" pitchFamily="49" charset="-122"/>
                <a:ea typeface="楷体" panose="02010609060101010101" pitchFamily="49" charset="-122"/>
              </a:rPr>
              <a:t>课予义务诉讼：</a:t>
            </a:r>
            <a:r>
              <a:rPr lang="zh-CN" altLang="en-US" dirty="0">
                <a:solidFill>
                  <a:schemeClr val="tx1"/>
                </a:solidFill>
                <a:latin typeface="楷体" panose="02010609060101010101" pitchFamily="49" charset="-122"/>
                <a:ea typeface="楷体" panose="02010609060101010101" pitchFamily="49" charset="-122"/>
              </a:rPr>
              <a:t>请求判令做出行政决定</a:t>
            </a:r>
            <a:endParaRPr lang="en-US" altLang="zh-CN" dirty="0">
              <a:solidFill>
                <a:schemeClr val="tx1"/>
              </a:solidFill>
              <a:latin typeface="楷体" panose="02010609060101010101" pitchFamily="49" charset="-122"/>
              <a:ea typeface="楷体" panose="02010609060101010101" pitchFamily="49" charset="-122"/>
            </a:endParaRPr>
          </a:p>
          <a:p>
            <a:pPr lvl="1"/>
            <a:r>
              <a:rPr lang="zh-CN" altLang="en-US" b="1" dirty="0">
                <a:solidFill>
                  <a:schemeClr val="tx1"/>
                </a:solidFill>
                <a:latin typeface="楷体" panose="02010609060101010101" pitchFamily="49" charset="-122"/>
                <a:ea typeface="楷体" panose="02010609060101010101" pitchFamily="49" charset="-122"/>
              </a:rPr>
              <a:t>变更诉讼：</a:t>
            </a:r>
            <a:r>
              <a:rPr lang="zh-CN" altLang="en-US" dirty="0">
                <a:solidFill>
                  <a:schemeClr val="tx1"/>
                </a:solidFill>
                <a:latin typeface="楷体" panose="02010609060101010101" pitchFamily="49" charset="-122"/>
                <a:ea typeface="楷体" panose="02010609060101010101" pitchFamily="49" charset="-122"/>
              </a:rPr>
              <a:t>请求变更行政决定的内容</a:t>
            </a:r>
          </a:p>
          <a:p>
            <a:pPr lvl="1"/>
            <a:r>
              <a:rPr lang="zh-CN" altLang="en-US" b="1" dirty="0">
                <a:solidFill>
                  <a:schemeClr val="tx1"/>
                </a:solidFill>
                <a:latin typeface="楷体" panose="02010609060101010101" pitchFamily="49" charset="-122"/>
                <a:ea typeface="楷体" panose="02010609060101010101" pitchFamily="49" charset="-122"/>
              </a:rPr>
              <a:t>确认诉讼：</a:t>
            </a:r>
            <a:r>
              <a:rPr lang="zh-CN" altLang="en-US" dirty="0">
                <a:solidFill>
                  <a:schemeClr val="tx1"/>
                </a:solidFill>
                <a:latin typeface="楷体" panose="02010609060101010101" pitchFamily="49" charset="-122"/>
                <a:ea typeface="楷体" panose="02010609060101010101" pitchFamily="49" charset="-122"/>
              </a:rPr>
              <a:t>请求确认行政决定违法、无效</a:t>
            </a:r>
          </a:p>
          <a:p>
            <a:pPr lvl="1"/>
            <a:r>
              <a:rPr lang="zh-CN" altLang="en-US" b="1" dirty="0">
                <a:solidFill>
                  <a:schemeClr val="tx1"/>
                </a:solidFill>
                <a:latin typeface="楷体" panose="02010609060101010101" pitchFamily="49" charset="-122"/>
                <a:ea typeface="楷体" panose="02010609060101010101" pitchFamily="49" charset="-122"/>
              </a:rPr>
              <a:t>预防性不作为诉讼（存疑）：</a:t>
            </a:r>
            <a:r>
              <a:rPr lang="zh-CN" altLang="en-US" dirty="0">
                <a:solidFill>
                  <a:schemeClr val="tx1"/>
                </a:solidFill>
                <a:latin typeface="楷体" panose="02010609060101010101" pitchFamily="49" charset="-122"/>
                <a:ea typeface="楷体" panose="02010609060101010101" pitchFamily="49" charset="-122"/>
              </a:rPr>
              <a:t>防止行政机关作出不利于自己的行政决定</a:t>
            </a:r>
          </a:p>
          <a:p>
            <a:r>
              <a:rPr lang="zh-CN" altLang="en-US" sz="2000" b="1" dirty="0">
                <a:solidFill>
                  <a:schemeClr val="tx1"/>
                </a:solidFill>
                <a:latin typeface="楷体" panose="02010609060101010101" pitchFamily="49" charset="-122"/>
                <a:ea typeface="楷体" panose="02010609060101010101" pitchFamily="49" charset="-122"/>
              </a:rPr>
              <a:t>关系之诉：涉及公法权利主张能否得到支持</a:t>
            </a:r>
            <a:endParaRPr lang="en-US" altLang="zh-CN" sz="2000" b="1" dirty="0">
              <a:solidFill>
                <a:schemeClr val="tx1"/>
              </a:solidFill>
              <a:latin typeface="楷体" panose="02010609060101010101" pitchFamily="49" charset="-122"/>
              <a:ea typeface="楷体" panose="02010609060101010101" pitchFamily="49" charset="-122"/>
            </a:endParaRPr>
          </a:p>
          <a:p>
            <a:pPr lvl="1"/>
            <a:r>
              <a:rPr lang="zh-CN" altLang="en-US" b="1" dirty="0">
                <a:solidFill>
                  <a:schemeClr val="tx1"/>
                </a:solidFill>
                <a:latin typeface="楷体" panose="02010609060101010101" pitchFamily="49" charset="-122"/>
                <a:ea typeface="楷体" panose="02010609060101010101" pitchFamily="49" charset="-122"/>
              </a:rPr>
              <a:t>一般给付诉讼</a:t>
            </a:r>
            <a:endParaRPr lang="en-US" altLang="zh-CN" b="1" dirty="0">
              <a:solidFill>
                <a:schemeClr val="tx1"/>
              </a:solidFill>
              <a:latin typeface="楷体" panose="02010609060101010101" pitchFamily="49" charset="-122"/>
              <a:ea typeface="楷体" panose="02010609060101010101" pitchFamily="49" charset="-122"/>
            </a:endParaRPr>
          </a:p>
          <a:p>
            <a:pPr lvl="2"/>
            <a:r>
              <a:rPr lang="zh-CN" altLang="en-US" sz="1600" b="1" dirty="0">
                <a:solidFill>
                  <a:schemeClr val="tx1"/>
                </a:solidFill>
                <a:latin typeface="楷体" panose="02010609060101010101" pitchFamily="49" charset="-122"/>
                <a:ea typeface="楷体" panose="02010609060101010101" pitchFamily="49" charset="-122"/>
              </a:rPr>
              <a:t>要求给付金钱：</a:t>
            </a:r>
            <a:r>
              <a:rPr lang="zh-CN" altLang="en-US" sz="1600" dirty="0">
                <a:solidFill>
                  <a:schemeClr val="tx1"/>
                </a:solidFill>
                <a:latin typeface="楷体" panose="02010609060101010101" pitchFamily="49" charset="-122"/>
                <a:ea typeface="楷体" panose="02010609060101010101" pitchFamily="49" charset="-122"/>
              </a:rPr>
              <a:t>行政赔偿、补偿诉讼、支付违约金诉讼</a:t>
            </a:r>
            <a:endParaRPr lang="en-US" altLang="zh-CN" sz="1600" dirty="0">
              <a:solidFill>
                <a:schemeClr val="tx1"/>
              </a:solidFill>
              <a:latin typeface="楷体" panose="02010609060101010101" pitchFamily="49" charset="-122"/>
              <a:ea typeface="楷体" panose="02010609060101010101" pitchFamily="49" charset="-122"/>
            </a:endParaRPr>
          </a:p>
          <a:p>
            <a:pPr lvl="2"/>
            <a:r>
              <a:rPr lang="zh-CN" altLang="en-US" sz="1600" b="1" dirty="0">
                <a:solidFill>
                  <a:schemeClr val="tx1"/>
                </a:solidFill>
                <a:latin typeface="楷体" panose="02010609060101010101" pitchFamily="49" charset="-122"/>
                <a:ea typeface="楷体" panose="02010609060101010101" pitchFamily="49" charset="-122"/>
              </a:rPr>
              <a:t>要求其他非财产给付</a:t>
            </a:r>
            <a:r>
              <a:rPr lang="en-US" altLang="zh-CN" sz="1600" b="1" dirty="0">
                <a:solidFill>
                  <a:schemeClr val="tx1"/>
                </a:solidFill>
                <a:latin typeface="楷体" panose="02010609060101010101" pitchFamily="49" charset="-122"/>
                <a:ea typeface="楷体" panose="02010609060101010101" pitchFamily="49" charset="-122"/>
              </a:rPr>
              <a:t>(</a:t>
            </a:r>
            <a:r>
              <a:rPr lang="zh-CN" altLang="en-US" sz="1600" b="1" dirty="0">
                <a:solidFill>
                  <a:schemeClr val="tx1"/>
                </a:solidFill>
                <a:latin typeface="楷体" panose="02010609060101010101" pitchFamily="49" charset="-122"/>
                <a:ea typeface="楷体" panose="02010609060101010101" pitchFamily="49" charset="-122"/>
              </a:rPr>
              <a:t>事实行为</a:t>
            </a:r>
            <a:r>
              <a:rPr lang="en-US" altLang="zh-CN" sz="1600" b="1" dirty="0">
                <a:solidFill>
                  <a:schemeClr val="tx1"/>
                </a:solidFill>
                <a:latin typeface="楷体" panose="02010609060101010101" pitchFamily="49" charset="-122"/>
                <a:ea typeface="楷体" panose="02010609060101010101" pitchFamily="49" charset="-122"/>
              </a:rPr>
              <a:t>)</a:t>
            </a:r>
            <a:r>
              <a:rPr lang="zh-CN" altLang="en-US" sz="1600" b="1"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请求作出事实行为</a:t>
            </a:r>
            <a:endParaRPr lang="en-US" altLang="zh-CN" sz="1600" dirty="0">
              <a:solidFill>
                <a:schemeClr val="tx1"/>
              </a:solidFill>
              <a:latin typeface="楷体" panose="02010609060101010101" pitchFamily="49" charset="-122"/>
              <a:ea typeface="楷体" panose="02010609060101010101" pitchFamily="49" charset="-122"/>
            </a:endParaRPr>
          </a:p>
          <a:p>
            <a:pPr lvl="1"/>
            <a:r>
              <a:rPr lang="zh-CN" altLang="en-US" b="1" dirty="0">
                <a:solidFill>
                  <a:schemeClr val="tx1"/>
                </a:solidFill>
                <a:latin typeface="楷体" panose="02010609060101010101" pitchFamily="49" charset="-122"/>
                <a:ea typeface="楷体" panose="02010609060101010101" pitchFamily="49" charset="-122"/>
              </a:rPr>
              <a:t>确认诉讼：</a:t>
            </a:r>
            <a:r>
              <a:rPr lang="zh-CN" altLang="en-US" dirty="0">
                <a:solidFill>
                  <a:schemeClr val="tx1"/>
                </a:solidFill>
                <a:latin typeface="楷体" panose="02010609060101010101" pitchFamily="49" charset="-122"/>
                <a:ea typeface="楷体" panose="02010609060101010101" pitchFamily="49" charset="-122"/>
              </a:rPr>
              <a:t>公法权利确认诉讼；法律关系性质确认诉讼</a:t>
            </a:r>
            <a:endParaRPr lang="en-US" altLang="zh-CN" dirty="0">
              <a:solidFill>
                <a:schemeClr val="tx1"/>
              </a:solidFill>
              <a:latin typeface="楷体" panose="02010609060101010101" pitchFamily="49" charset="-122"/>
              <a:ea typeface="楷体" panose="02010609060101010101" pitchFamily="49" charset="-122"/>
            </a:endParaRPr>
          </a:p>
          <a:p>
            <a:endParaRPr lang="zh-CN" altLang="en-US" sz="2000" b="1" dirty="0">
              <a:solidFill>
                <a:schemeClr val="tx1"/>
              </a:solidFill>
              <a:latin typeface="楷体" panose="02010609060101010101" pitchFamily="49" charset="-122"/>
              <a:ea typeface="楷体" panose="02010609060101010101" pitchFamily="49" charset="-122"/>
            </a:endParaRPr>
          </a:p>
        </p:txBody>
      </p:sp>
      <p:sp>
        <p:nvSpPr>
          <p:cNvPr id="2253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22533"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296863" y="2349500"/>
            <a:ext cx="8172450" cy="3530600"/>
          </a:xfrm>
        </p:spPr>
        <p:txBody>
          <a:bodyPr vert="horz" wrap="square" lIns="91440" tIns="45720" rIns="91440" bIns="45720" numCol="1" anchor="t" anchorCtr="0" compatLnSpc="1"/>
          <a:lstStyle/>
          <a:p>
            <a:r>
              <a:rPr lang="en-US" altLang="zh-CN" sz="2000" b="1" dirty="0">
                <a:latin typeface="楷体" panose="02010609060101010101" pitchFamily="49" charset="-122"/>
                <a:ea typeface="楷体" panose="02010609060101010101" pitchFamily="49" charset="-122"/>
              </a:rPr>
              <a:t>4</a:t>
            </a:r>
            <a:r>
              <a:rPr lang="zh-CN" altLang="en-US" sz="2000" b="1" dirty="0">
                <a:latin typeface="楷体" panose="02010609060101010101" pitchFamily="49" charset="-122"/>
                <a:ea typeface="楷体" panose="02010609060101010101" pitchFamily="49" charset="-122"/>
              </a:rPr>
              <a:t>、行政诉讼类型的规定方式</a:t>
            </a:r>
            <a:endParaRPr lang="en-US" altLang="zh-CN" sz="2000" b="1" dirty="0">
              <a:latin typeface="楷体" panose="02010609060101010101" pitchFamily="49" charset="-122"/>
              <a:ea typeface="楷体" panose="02010609060101010101" pitchFamily="49" charset="-122"/>
            </a:endParaRPr>
          </a:p>
          <a:p>
            <a:pPr lvl="1"/>
            <a:r>
              <a:rPr lang="zh-CN" altLang="en-US" sz="2000" b="1" dirty="0">
                <a:latin typeface="楷体" panose="02010609060101010101" pitchFamily="49" charset="-122"/>
                <a:ea typeface="楷体" panose="02010609060101010101" pitchFamily="49" charset="-122"/>
              </a:rPr>
              <a:t>列举式：二战前的日本</a:t>
            </a:r>
            <a:endParaRPr lang="en-US" altLang="zh-CN" sz="2000" b="1" dirty="0">
              <a:latin typeface="楷体" panose="02010609060101010101" pitchFamily="49" charset="-122"/>
              <a:ea typeface="楷体" panose="02010609060101010101" pitchFamily="49" charset="-122"/>
            </a:endParaRPr>
          </a:p>
          <a:p>
            <a:pPr lvl="1"/>
            <a:r>
              <a:rPr lang="zh-CN" altLang="en-US" sz="2000" b="1" dirty="0">
                <a:latin typeface="楷体" panose="02010609060101010101" pitchFamily="49" charset="-122"/>
                <a:ea typeface="楷体" panose="02010609060101010101" pitchFamily="49" charset="-122"/>
              </a:rPr>
              <a:t>概括式</a:t>
            </a:r>
            <a:endParaRPr lang="en-US" altLang="zh-CN" sz="2000" b="1" dirty="0">
              <a:latin typeface="楷体" panose="02010609060101010101" pitchFamily="49" charset="-122"/>
              <a:ea typeface="楷体" panose="02010609060101010101" pitchFamily="49" charset="-122"/>
            </a:endParaRPr>
          </a:p>
          <a:p>
            <a:pPr lvl="2"/>
            <a:r>
              <a:rPr lang="zh-CN" altLang="en-US" sz="2000" b="1" dirty="0">
                <a:latin typeface="楷体" panose="02010609060101010101" pitchFamily="49" charset="-122"/>
                <a:ea typeface="楷体" panose="02010609060101010101" pitchFamily="49" charset="-122"/>
              </a:rPr>
              <a:t>单纯概括主义：概括规定一切公法争议都可以提起行政诉讼，不明定具体类型</a:t>
            </a:r>
            <a:endParaRPr lang="en-US" altLang="zh-CN" sz="2000" b="1" dirty="0">
              <a:latin typeface="楷体" panose="02010609060101010101" pitchFamily="49" charset="-122"/>
              <a:ea typeface="楷体" panose="02010609060101010101" pitchFamily="49" charset="-122"/>
            </a:endParaRPr>
          </a:p>
          <a:p>
            <a:pPr lvl="2"/>
            <a:r>
              <a:rPr lang="zh-CN" altLang="en-US" sz="2000" b="1" dirty="0">
                <a:latin typeface="楷体" panose="02010609060101010101" pitchFamily="49" charset="-122"/>
                <a:ea typeface="楷体" panose="02010609060101010101" pitchFamily="49" charset="-122"/>
              </a:rPr>
              <a:t>例示概括主义：</a:t>
            </a:r>
            <a:r>
              <a:rPr lang="zh-CN" altLang="en-US" sz="2000" b="1" dirty="0">
                <a:latin typeface="楷体" panose="02010609060101010101" pitchFamily="49" charset="-122"/>
                <a:ea typeface="楷体" panose="02010609060101010101" pitchFamily="49" charset="-122"/>
                <a:hlinkClick r:id="rId2" action="ppaction://hlinkfile"/>
              </a:rPr>
              <a:t>日本</a:t>
            </a:r>
            <a:r>
              <a:rPr lang="zh-CN" altLang="en-US"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hlinkClick r:id="rId3" action="ppaction://hlinkfile"/>
              </a:rPr>
              <a:t>我国台湾地区</a:t>
            </a:r>
            <a:endParaRPr lang="en-US" altLang="zh-CN" sz="2000" b="1" dirty="0">
              <a:latin typeface="楷体" panose="02010609060101010101" pitchFamily="49" charset="-122"/>
              <a:ea typeface="楷体" panose="02010609060101010101" pitchFamily="49" charset="-122"/>
            </a:endParaRPr>
          </a:p>
          <a:p>
            <a:pPr lvl="1"/>
            <a:r>
              <a:rPr lang="zh-CN" altLang="en-US" sz="2000" b="1" dirty="0">
                <a:latin typeface="楷体" panose="02010609060101010101" pitchFamily="49" charset="-122"/>
                <a:ea typeface="楷体" panose="02010609060101010101" pitchFamily="49" charset="-122"/>
              </a:rPr>
              <a:t>我国：未明定，须借助对起诉对象、</a:t>
            </a:r>
            <a:r>
              <a:rPr lang="zh-CN" altLang="en-US" sz="2000" b="1" dirty="0">
                <a:solidFill>
                  <a:srgbClr val="FF0000"/>
                </a:solidFill>
                <a:latin typeface="楷体" panose="02010609060101010101" pitchFamily="49" charset="-122"/>
                <a:ea typeface="楷体" panose="02010609060101010101" pitchFamily="49" charset="-122"/>
              </a:rPr>
              <a:t>诉讼请求</a:t>
            </a:r>
            <a:r>
              <a:rPr lang="zh-CN" altLang="en-US" sz="2000" b="1" dirty="0">
                <a:latin typeface="楷体" panose="02010609060101010101" pitchFamily="49" charset="-122"/>
                <a:ea typeface="楷体" panose="02010609060101010101" pitchFamily="49" charset="-122"/>
              </a:rPr>
              <a:t>、诉讼程序规则尤其是裁判方式区分</a:t>
            </a:r>
            <a:endParaRPr lang="en-US" altLang="zh-CN" sz="2000" b="1" dirty="0">
              <a:latin typeface="楷体" panose="02010609060101010101" pitchFamily="49" charset="-122"/>
              <a:ea typeface="楷体" panose="02010609060101010101" pitchFamily="49" charset="-122"/>
            </a:endParaRPr>
          </a:p>
          <a:p>
            <a:pPr lvl="2"/>
            <a:r>
              <a:rPr lang="zh-CN" altLang="en-US" sz="2000" b="1" dirty="0">
                <a:latin typeface="楷体" panose="02010609060101010101" pitchFamily="49" charset="-122"/>
                <a:ea typeface="楷体" panose="02010609060101010101" pitchFamily="49" charset="-122"/>
              </a:rPr>
              <a:t>理论概括：撤销诉讼、变更诉讼、课予义务诉讼、确认行政行为违法诉讼、确认行政行为无效诉讼、一般给付诉讼、预防性不作为诉讼</a:t>
            </a:r>
            <a:endParaRPr lang="en-US" altLang="zh-CN" sz="2000" b="1" dirty="0">
              <a:latin typeface="楷体" panose="02010609060101010101" pitchFamily="49" charset="-122"/>
              <a:ea typeface="楷体" panose="02010609060101010101" pitchFamily="49" charset="-122"/>
            </a:endParaRPr>
          </a:p>
          <a:p>
            <a:pPr lvl="2">
              <a:buNone/>
            </a:pPr>
            <a:endParaRPr lang="en-US" altLang="zh-CN" sz="2000" b="1" dirty="0">
              <a:solidFill>
                <a:srgbClr val="FFFF00"/>
              </a:solidFill>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2355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23557"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4579" name="内容占位符 2"/>
          <p:cNvSpPr>
            <a:spLocks noGrp="1"/>
          </p:cNvSpPr>
          <p:nvPr>
            <p:ph idx="1"/>
          </p:nvPr>
        </p:nvSpPr>
        <p:spPr>
          <a:xfrm>
            <a:off x="-323850" y="1989138"/>
            <a:ext cx="9288463" cy="4383087"/>
          </a:xfrm>
        </p:spPr>
        <p:txBody>
          <a:bodyPr vert="horz" wrap="square" lIns="91440" tIns="45720" rIns="91440" bIns="45720" anchor="t" anchorCtr="0"/>
          <a:lstStyle/>
          <a:p>
            <a:pPr>
              <a:lnSpc>
                <a:spcPct val="110000"/>
              </a:lnSpc>
            </a:pPr>
            <a:r>
              <a:rPr lang="en-US" altLang="zh-CN" sz="1500" b="1" dirty="0">
                <a:latin typeface="楷体" panose="02010609060101010101" pitchFamily="49" charset="-122"/>
                <a:ea typeface="楷体" panose="02010609060101010101" pitchFamily="49" charset="-122"/>
              </a:rPr>
              <a:t>《</a:t>
            </a:r>
            <a:r>
              <a:rPr lang="zh-CN" altLang="en-US" sz="1500" b="1" dirty="0">
                <a:latin typeface="楷体" panose="02010609060101010101" pitchFamily="49" charset="-122"/>
                <a:ea typeface="楷体" panose="02010609060101010101" pitchFamily="49" charset="-122"/>
              </a:rPr>
              <a:t>解释</a:t>
            </a:r>
            <a:r>
              <a:rPr lang="en-US" altLang="zh-CN" sz="1500" b="1" dirty="0">
                <a:latin typeface="楷体" panose="02010609060101010101" pitchFamily="49" charset="-122"/>
                <a:ea typeface="楷体" panose="02010609060101010101" pitchFamily="49" charset="-122"/>
              </a:rPr>
              <a:t>》</a:t>
            </a:r>
            <a:r>
              <a:rPr lang="zh-CN" altLang="en-US" sz="1500" b="1" dirty="0">
                <a:latin typeface="楷体" panose="02010609060101010101" pitchFamily="49" charset="-122"/>
                <a:ea typeface="楷体" panose="02010609060101010101" pitchFamily="49" charset="-122"/>
              </a:rPr>
              <a:t>第六十八条第一款   </a:t>
            </a:r>
            <a:endParaRPr lang="en-US" altLang="zh-CN" sz="1500" b="1" dirty="0">
              <a:latin typeface="楷体" panose="02010609060101010101" pitchFamily="49" charset="-122"/>
              <a:ea typeface="楷体" panose="02010609060101010101" pitchFamily="49" charset="-122"/>
            </a:endParaRPr>
          </a:p>
          <a:p>
            <a:pPr lvl="1">
              <a:lnSpc>
                <a:spcPct val="110000"/>
              </a:lnSpc>
            </a:pPr>
            <a:r>
              <a:rPr lang="zh-CN" altLang="en-US" sz="1500" b="1" dirty="0">
                <a:latin typeface="楷体" panose="02010609060101010101" pitchFamily="49" charset="-122"/>
                <a:ea typeface="楷体" panose="02010609060101010101" pitchFamily="49" charset="-122"/>
              </a:rPr>
              <a:t>行政诉讼法第四十九条第三项规定的“有具体的诉讼请求”是指：</a:t>
            </a:r>
          </a:p>
          <a:p>
            <a:pPr lvl="1">
              <a:lnSpc>
                <a:spcPct val="110000"/>
              </a:lnSpc>
            </a:pPr>
            <a:r>
              <a:rPr lang="zh-CN" altLang="en-US" sz="1500" b="1" dirty="0">
                <a:latin typeface="楷体" panose="02010609060101010101" pitchFamily="49" charset="-122"/>
                <a:ea typeface="楷体" panose="02010609060101010101" pitchFamily="49" charset="-122"/>
              </a:rPr>
              <a:t>　　（一）请求判决</a:t>
            </a:r>
            <a:r>
              <a:rPr lang="zh-CN" altLang="en-US" sz="1500" b="1" dirty="0">
                <a:solidFill>
                  <a:srgbClr val="FF0000"/>
                </a:solidFill>
                <a:latin typeface="楷体" panose="02010609060101010101" pitchFamily="49" charset="-122"/>
                <a:ea typeface="楷体" panose="02010609060101010101" pitchFamily="49" charset="-122"/>
              </a:rPr>
              <a:t>撤销或者变更行政行为</a:t>
            </a:r>
            <a:r>
              <a:rPr lang="zh-CN" altLang="en-US" sz="1500" b="1" dirty="0">
                <a:latin typeface="楷体" panose="02010609060101010101" pitchFamily="49" charset="-122"/>
                <a:ea typeface="楷体" panose="02010609060101010101" pitchFamily="49" charset="-122"/>
              </a:rPr>
              <a:t>；</a:t>
            </a:r>
          </a:p>
          <a:p>
            <a:pPr lvl="1">
              <a:lnSpc>
                <a:spcPct val="110000"/>
              </a:lnSpc>
            </a:pPr>
            <a:r>
              <a:rPr lang="zh-CN" altLang="en-US" sz="1500" b="1" dirty="0">
                <a:latin typeface="楷体" panose="02010609060101010101" pitchFamily="49" charset="-122"/>
                <a:ea typeface="楷体" panose="02010609060101010101" pitchFamily="49" charset="-122"/>
              </a:rPr>
              <a:t>　　（二）请求判决行政机关</a:t>
            </a:r>
            <a:r>
              <a:rPr lang="zh-CN" altLang="en-US" sz="1500" b="1" dirty="0">
                <a:solidFill>
                  <a:srgbClr val="FF0000"/>
                </a:solidFill>
                <a:latin typeface="楷体" panose="02010609060101010101" pitchFamily="49" charset="-122"/>
                <a:ea typeface="楷体" panose="02010609060101010101" pitchFamily="49" charset="-122"/>
              </a:rPr>
              <a:t>履行特定法定职责</a:t>
            </a:r>
            <a:r>
              <a:rPr lang="zh-CN" altLang="en-US" sz="1500" dirty="0">
                <a:solidFill>
                  <a:srgbClr val="FF0000"/>
                </a:solidFill>
                <a:latin typeface="楷体" panose="02010609060101010101" pitchFamily="49" charset="-122"/>
                <a:ea typeface="楷体" panose="02010609060101010101" pitchFamily="49" charset="-122"/>
              </a:rPr>
              <a:t>或者</a:t>
            </a:r>
            <a:r>
              <a:rPr lang="zh-CN" altLang="en-US" sz="1500" b="1" dirty="0">
                <a:solidFill>
                  <a:srgbClr val="FF0000"/>
                </a:solidFill>
                <a:latin typeface="楷体" panose="02010609060101010101" pitchFamily="49" charset="-122"/>
                <a:ea typeface="楷体" panose="02010609060101010101" pitchFamily="49" charset="-122"/>
              </a:rPr>
              <a:t>给付义务</a:t>
            </a:r>
            <a:r>
              <a:rPr lang="zh-CN" altLang="en-US" sz="1500" b="1" dirty="0">
                <a:latin typeface="楷体" panose="02010609060101010101" pitchFamily="49" charset="-122"/>
                <a:ea typeface="楷体" panose="02010609060101010101" pitchFamily="49" charset="-122"/>
              </a:rPr>
              <a:t>；</a:t>
            </a:r>
          </a:p>
          <a:p>
            <a:pPr lvl="1">
              <a:lnSpc>
                <a:spcPct val="110000"/>
              </a:lnSpc>
            </a:pPr>
            <a:r>
              <a:rPr lang="zh-CN" altLang="en-US" sz="1500" b="1" dirty="0">
                <a:latin typeface="楷体" panose="02010609060101010101" pitchFamily="49" charset="-122"/>
                <a:ea typeface="楷体" panose="02010609060101010101" pitchFamily="49" charset="-122"/>
              </a:rPr>
              <a:t>　　（三）请求判决</a:t>
            </a:r>
            <a:r>
              <a:rPr lang="zh-CN" altLang="en-US" sz="1500" b="1" dirty="0">
                <a:solidFill>
                  <a:srgbClr val="FF0000"/>
                </a:solidFill>
                <a:latin typeface="楷体" panose="02010609060101010101" pitchFamily="49" charset="-122"/>
                <a:ea typeface="楷体" panose="02010609060101010101" pitchFamily="49" charset="-122"/>
              </a:rPr>
              <a:t>确认行政行为违法</a:t>
            </a:r>
            <a:r>
              <a:rPr lang="zh-CN" altLang="en-US" sz="1500" b="1" dirty="0">
                <a:latin typeface="楷体" panose="02010609060101010101" pitchFamily="49" charset="-122"/>
                <a:ea typeface="楷体" panose="02010609060101010101" pitchFamily="49" charset="-122"/>
              </a:rPr>
              <a:t>；</a:t>
            </a:r>
          </a:p>
          <a:p>
            <a:pPr lvl="1">
              <a:lnSpc>
                <a:spcPct val="110000"/>
              </a:lnSpc>
            </a:pPr>
            <a:r>
              <a:rPr lang="zh-CN" altLang="en-US" sz="1500" b="1" dirty="0">
                <a:latin typeface="楷体" panose="02010609060101010101" pitchFamily="49" charset="-122"/>
                <a:ea typeface="楷体" panose="02010609060101010101" pitchFamily="49" charset="-122"/>
              </a:rPr>
              <a:t>　　（四）请求判决</a:t>
            </a:r>
            <a:r>
              <a:rPr lang="zh-CN" altLang="en-US" sz="1500" b="1" dirty="0">
                <a:solidFill>
                  <a:srgbClr val="FF0000"/>
                </a:solidFill>
                <a:latin typeface="楷体" panose="02010609060101010101" pitchFamily="49" charset="-122"/>
                <a:ea typeface="楷体" panose="02010609060101010101" pitchFamily="49" charset="-122"/>
              </a:rPr>
              <a:t>确认行政行为无效</a:t>
            </a:r>
            <a:r>
              <a:rPr lang="zh-CN" altLang="en-US" sz="1500" b="1" dirty="0">
                <a:latin typeface="楷体" panose="02010609060101010101" pitchFamily="49" charset="-122"/>
                <a:ea typeface="楷体" panose="02010609060101010101" pitchFamily="49" charset="-122"/>
              </a:rPr>
              <a:t>；</a:t>
            </a:r>
          </a:p>
          <a:p>
            <a:pPr lvl="1">
              <a:lnSpc>
                <a:spcPct val="110000"/>
              </a:lnSpc>
            </a:pPr>
            <a:r>
              <a:rPr lang="zh-CN" altLang="en-US" sz="1500" b="1" dirty="0">
                <a:latin typeface="楷体" panose="02010609060101010101" pitchFamily="49" charset="-122"/>
                <a:ea typeface="楷体" panose="02010609060101010101" pitchFamily="49" charset="-122"/>
              </a:rPr>
              <a:t>　　（五）请求判决</a:t>
            </a:r>
            <a:r>
              <a:rPr lang="zh-CN" altLang="en-US" sz="1500" b="1" dirty="0">
                <a:solidFill>
                  <a:srgbClr val="FF0000"/>
                </a:solidFill>
                <a:latin typeface="楷体" panose="02010609060101010101" pitchFamily="49" charset="-122"/>
                <a:ea typeface="楷体" panose="02010609060101010101" pitchFamily="49" charset="-122"/>
              </a:rPr>
              <a:t>行政机关予以赔偿或者补偿</a:t>
            </a:r>
            <a:r>
              <a:rPr lang="zh-CN" altLang="en-US" sz="1500" b="1" dirty="0">
                <a:latin typeface="楷体" panose="02010609060101010101" pitchFamily="49" charset="-122"/>
                <a:ea typeface="楷体" panose="02010609060101010101" pitchFamily="49" charset="-122"/>
              </a:rPr>
              <a:t>；</a:t>
            </a:r>
          </a:p>
          <a:p>
            <a:pPr lvl="1">
              <a:lnSpc>
                <a:spcPct val="110000"/>
              </a:lnSpc>
            </a:pPr>
            <a:r>
              <a:rPr lang="zh-CN" altLang="en-US" sz="1500" b="1" dirty="0">
                <a:latin typeface="楷体" panose="02010609060101010101" pitchFamily="49" charset="-122"/>
                <a:ea typeface="楷体" panose="02010609060101010101" pitchFamily="49" charset="-122"/>
              </a:rPr>
              <a:t>　　（六）请求解决行政协议争议；</a:t>
            </a:r>
          </a:p>
          <a:p>
            <a:pPr lvl="1">
              <a:lnSpc>
                <a:spcPct val="110000"/>
              </a:lnSpc>
            </a:pPr>
            <a:r>
              <a:rPr lang="zh-CN" altLang="en-US" sz="1500" b="1" dirty="0">
                <a:latin typeface="楷体" panose="02010609060101010101" pitchFamily="49" charset="-122"/>
                <a:ea typeface="楷体" panose="02010609060101010101" pitchFamily="49" charset="-122"/>
              </a:rPr>
              <a:t>　　（七）请求一并审查规章以下规范性文件；</a:t>
            </a:r>
          </a:p>
          <a:p>
            <a:pPr lvl="1">
              <a:lnSpc>
                <a:spcPct val="110000"/>
              </a:lnSpc>
            </a:pPr>
            <a:r>
              <a:rPr lang="zh-CN" altLang="en-US" sz="1500" b="1" dirty="0">
                <a:latin typeface="楷体" panose="02010609060101010101" pitchFamily="49" charset="-122"/>
                <a:ea typeface="楷体" panose="02010609060101010101" pitchFamily="49" charset="-122"/>
              </a:rPr>
              <a:t>　　（八）请求一并解决相关民事争议；　　（九）其他诉讼请求。</a:t>
            </a:r>
            <a:endParaRPr lang="en-US" altLang="zh-CN" sz="1500" b="1" dirty="0">
              <a:latin typeface="楷体" panose="02010609060101010101" pitchFamily="49" charset="-122"/>
              <a:ea typeface="楷体" panose="02010609060101010101" pitchFamily="49" charset="-122"/>
            </a:endParaRPr>
          </a:p>
          <a:p>
            <a:pPr>
              <a:lnSpc>
                <a:spcPct val="110000"/>
              </a:lnSpc>
            </a:pPr>
            <a:r>
              <a:rPr lang="zh-CN" altLang="en-US" sz="1500" b="1" dirty="0">
                <a:latin typeface="楷体" panose="02010609060101010101" pitchFamily="49" charset="-122"/>
                <a:ea typeface="楷体" panose="02010609060101010101" pitchFamily="49" charset="-122"/>
              </a:rPr>
              <a:t>最高人民法院</a:t>
            </a:r>
            <a:r>
              <a:rPr lang="en-US" altLang="zh-CN" sz="1500" b="1" dirty="0">
                <a:latin typeface="楷体" panose="02010609060101010101" pitchFamily="49" charset="-122"/>
                <a:ea typeface="楷体" panose="02010609060101010101" pitchFamily="49" charset="-122"/>
              </a:rPr>
              <a:t>《</a:t>
            </a:r>
            <a:r>
              <a:rPr lang="zh-CN" altLang="en-US" sz="1500" b="1" dirty="0">
                <a:latin typeface="楷体" panose="02010609060101010101" pitchFamily="49" charset="-122"/>
                <a:ea typeface="楷体" panose="02010609060101010101" pitchFamily="49" charset="-122"/>
              </a:rPr>
              <a:t>关于审理政府信息公开行政案件若干问题的规定</a:t>
            </a:r>
            <a:r>
              <a:rPr lang="en-US" altLang="zh-CN" sz="1500" b="1" dirty="0">
                <a:latin typeface="楷体" panose="02010609060101010101" pitchFamily="49" charset="-122"/>
                <a:ea typeface="楷体" panose="02010609060101010101" pitchFamily="49" charset="-122"/>
              </a:rPr>
              <a:t>》</a:t>
            </a:r>
            <a:r>
              <a:rPr lang="zh-CN" altLang="en-US" sz="1500" b="1" dirty="0">
                <a:latin typeface="楷体" panose="02010609060101010101" pitchFamily="49" charset="-122"/>
                <a:ea typeface="楷体" panose="02010609060101010101" pitchFamily="49" charset="-122"/>
              </a:rPr>
              <a:t>第十一条 ：被告公开政府信息涉及原告商业秘密、个人隐私且不存在公共利益等法定事由的，人民法院应当判决确认公开政府信息的行为违法，并可以责令被告采取相应的补救措施；造成损害的，根据原告请求依法判决被告承担赔偿责任。</a:t>
            </a:r>
            <a:r>
              <a:rPr lang="zh-CN" altLang="en-US" sz="1500" b="1" dirty="0">
                <a:solidFill>
                  <a:srgbClr val="FF0000"/>
                </a:solidFill>
                <a:latin typeface="楷体" panose="02010609060101010101" pitchFamily="49" charset="-122"/>
                <a:ea typeface="楷体" panose="02010609060101010101" pitchFamily="49" charset="-122"/>
              </a:rPr>
              <a:t>政府信息尚未公开的，应当判决行政机关不得公开</a:t>
            </a:r>
            <a:r>
              <a:rPr lang="en-US" altLang="zh-CN" sz="1500" b="1" dirty="0">
                <a:latin typeface="楷体" panose="02010609060101010101" pitchFamily="49" charset="-122"/>
                <a:ea typeface="楷体" panose="02010609060101010101" pitchFamily="49" charset="-122"/>
              </a:rPr>
              <a:t>……</a:t>
            </a:r>
            <a:endParaRPr lang="zh-CN" altLang="en-US" sz="1500" b="1" dirty="0">
              <a:latin typeface="楷体" panose="02010609060101010101" pitchFamily="49" charset="-122"/>
              <a:ea typeface="楷体" panose="02010609060101010101" pitchFamily="49" charset="-122"/>
            </a:endParaRPr>
          </a:p>
          <a:p>
            <a:endParaRPr lang="zh-CN" altLang="en-US" sz="1500" dirty="0">
              <a:latin typeface="楷体" panose="02010609060101010101" pitchFamily="49" charset="-122"/>
              <a:ea typeface="楷体" panose="02010609060101010101" pitchFamily="49" charset="-122"/>
            </a:endParaRPr>
          </a:p>
        </p:txBody>
      </p:sp>
      <p:sp>
        <p:nvSpPr>
          <p:cNvPr id="2458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
        <p:nvSpPr>
          <p:cNvPr id="24581"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10">
              <a:rPr lang="en-US" altLang="zh-CN" sz="900" b="1" dirty="0">
                <a:solidFill>
                  <a:schemeClr val="accent1"/>
                </a:solidFill>
                <a:latin typeface="Century Gothic" panose="020B0502020202020204" pitchFamily="34" charset="0"/>
              </a:rPr>
              <a:t>20:24</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2Q4YTc0ZGVmNTIyMzZjYzY1MDI3ODNmOTFkODlhYjU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5440d1bbd5dc6</Template>
  <TotalTime>49</TotalTime>
  <Words>5427</Words>
  <Application>Microsoft Office PowerPoint</Application>
  <PresentationFormat>全屏显示(4:3)</PresentationFormat>
  <Paragraphs>307</Paragraphs>
  <Slides>45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45</vt:i4>
      </vt:variant>
    </vt:vector>
  </HeadingPairs>
  <TitlesOfParts>
    <vt:vector size="52" baseType="lpstr">
      <vt:lpstr>华文楷体</vt:lpstr>
      <vt:lpstr>楷体</vt:lpstr>
      <vt:lpstr>Arial</vt:lpstr>
      <vt:lpstr>Calibri</vt:lpstr>
      <vt:lpstr>Century Gothic</vt:lpstr>
      <vt:lpstr>Wingdings 3</vt:lpstr>
      <vt:lpstr>离子会议室</vt:lpstr>
      <vt:lpstr>第十三讲  行政案件的起诉与受理</vt:lpstr>
      <vt:lpstr>PowerPoint 演示文稿</vt:lpstr>
      <vt:lpstr>一、行政诉讼类型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二、行政诉讼中的起诉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三、行政诉讼的受理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Nokia Siemens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信赖保护</dc:title>
  <dc:creator>王瑞雪</dc:creator>
  <cp:lastModifiedBy>Y L</cp:lastModifiedBy>
  <cp:revision>567</cp:revision>
  <dcterms:created xsi:type="dcterms:W3CDTF">2014-04-20T21:45:00Z</dcterms:created>
  <dcterms:modified xsi:type="dcterms:W3CDTF">2024-12-28T13:14:11Z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8CB0D9CB0E46446BA8FE4A2AC30B7E78_12</vt:lpwstr>
  </property>
</Properties>
</file>