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961" r:id="rId2"/>
    <p:sldId id="1008" r:id="rId3"/>
    <p:sldId id="970" r:id="rId4"/>
    <p:sldId id="971" r:id="rId5"/>
    <p:sldId id="972" r:id="rId6"/>
    <p:sldId id="973" r:id="rId7"/>
    <p:sldId id="974" r:id="rId8"/>
    <p:sldId id="975" r:id="rId9"/>
    <p:sldId id="976" r:id="rId10"/>
    <p:sldId id="977" r:id="rId11"/>
    <p:sldId id="978" r:id="rId12"/>
    <p:sldId id="979" r:id="rId13"/>
    <p:sldId id="984" r:id="rId14"/>
    <p:sldId id="985" r:id="rId15"/>
    <p:sldId id="986" r:id="rId16"/>
    <p:sldId id="987" r:id="rId17"/>
    <p:sldId id="988" r:id="rId18"/>
    <p:sldId id="256" r:id="rId19"/>
    <p:sldId id="258" r:id="rId20"/>
    <p:sldId id="259" r:id="rId21"/>
    <p:sldId id="260" r:id="rId2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65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81923"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819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en-US" altLang="en-US" sz="1200" dirty="0">
                <a:latin typeface="Calibri" panose="020F0502020204030204" pitchFamily="34"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829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en-US" altLang="en-US" sz="1200" dirty="0">
                <a:latin typeface="Calibri" panose="020F0502020204030204" pitchFamily="34"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a:solidFill>
              <a:srgbClr val="000000">
                <a:alpha val="100000"/>
              </a:srgbClr>
            </a:solidFill>
            <a:miter lim="800000"/>
          </a:ln>
        </p:spPr>
      </p:sp>
      <p:sp>
        <p:nvSpPr>
          <p:cNvPr id="83971"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839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18</a:t>
            </a:fld>
            <a:endParaRPr lang="en-US" altLang="zh-CN"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E7CF448-0345-48FA-A4C4-8D9CBB41126F}" type="datetime1">
              <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rPr>
              <a:t>1/1/2025</a:t>
            </a:fld>
            <a:endPar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AC7CCC-29A1-4D4A-BED7-FC5BC70A88F9}"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4DC14B-5CDB-484C-88E7-4A35EBCBDE0B}"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4B543A-09E4-4428-89BB-712BEB5537B7}"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E10BD24-1E72-479D-BD18-00293AF56EB6}"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29F553-A5D6-4430-A8E6-DC90D7627CC5}"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EBBE55-5B8D-4AED-99DE-22713A9F6159}"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54C1D45-7B52-4E50-A839-681F8A20F5D2}"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D2E4513-6882-41ED-841A-8F116E5EC2F1}"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229E67E-07B6-4D22-B461-76EE8644991D}"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25691F8-4EA1-4A79-9003-421BF6FF9600}"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7C67038-A797-4018-B81C-98CF091E463D}"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7C67038-A797-4018-B81C-98CF091E463D}"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7C67038-A797-4018-B81C-98CF091E463D}"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BF0CB3-CC3B-47FD-B908-1E3098E8EF20}"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2555B9-6725-4F7B-BF0A-35223C18EC08}"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FAC420-AB12-4728-A62A-D7484A65CBB4}"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itchFamily="34" charset="0"/>
              </a:rPr>
              <a:t>‹#›</a:t>
            </a:fld>
            <a:endParaRPr lang="en-US" altLang="zh-CN" dirty="0">
              <a:latin typeface="Century Gothic"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7C67038-A797-4018-B81C-98CF091E463D}"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itchFamily="34" charset="0"/>
        </a:defRPr>
      </a:lvl2pPr>
      <a:lvl3pPr algn="l" defTabSz="457200" rtl="0" eaLnBrk="0" fontAlgn="base" hangingPunct="0">
        <a:spcBef>
          <a:spcPct val="0"/>
        </a:spcBef>
        <a:spcAft>
          <a:spcPct val="0"/>
        </a:spcAft>
        <a:defRPr sz="3200">
          <a:solidFill>
            <a:schemeClr val="bg1"/>
          </a:solidFill>
          <a:latin typeface="Century Gothic" pitchFamily="34" charset="0"/>
        </a:defRPr>
      </a:lvl3pPr>
      <a:lvl4pPr algn="l" defTabSz="457200" rtl="0" eaLnBrk="0" fontAlgn="base" hangingPunct="0">
        <a:spcBef>
          <a:spcPct val="0"/>
        </a:spcBef>
        <a:spcAft>
          <a:spcPct val="0"/>
        </a:spcAft>
        <a:defRPr sz="3200">
          <a:solidFill>
            <a:schemeClr val="bg1"/>
          </a:solidFill>
          <a:latin typeface="Century Gothic" pitchFamily="34" charset="0"/>
        </a:defRPr>
      </a:lvl4pPr>
      <a:lvl5pPr algn="l" defTabSz="457200" rtl="0" eaLnBrk="0" fontAlgn="base" hangingPunct="0">
        <a:spcBef>
          <a:spcPct val="0"/>
        </a:spcBef>
        <a:spcAft>
          <a:spcPct val="0"/>
        </a:spcAft>
        <a:defRPr sz="3200">
          <a:solidFill>
            <a:schemeClr val="bg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第十九讲</a:t>
            </a: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行政诉讼执行、涉外行政诉讼</a:t>
            </a: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142875" y="2500313"/>
            <a:ext cx="7715250" cy="3519487"/>
          </a:xfrm>
          <a:ln/>
        </p:spPr>
        <p:txBody>
          <a:bodyPr vert="horz" wrap="square" lIns="91440" tIns="45720" rIns="91440" bIns="45720" anchor="t" anchorCtr="0"/>
          <a:lstStyle/>
          <a:p>
            <a:r>
              <a:rPr lang="zh-CN" altLang="en-US" sz="2300" b="1" dirty="0">
                <a:latin typeface="楷体" panose="02010609060101010101" pitchFamily="49" charset="-122"/>
                <a:ea typeface="楷体" panose="02010609060101010101" pitchFamily="49" charset="-122"/>
              </a:rPr>
              <a:t>（</a:t>
            </a:r>
            <a:r>
              <a:rPr lang="en-US" altLang="zh-CN" sz="2300" b="1" dirty="0">
                <a:latin typeface="楷体" panose="02010609060101010101" pitchFamily="49" charset="-122"/>
                <a:ea typeface="楷体" panose="02010609060101010101" pitchFamily="49" charset="-122"/>
              </a:rPr>
              <a:t>3</a:t>
            </a:r>
            <a:r>
              <a:rPr lang="zh-CN" altLang="en-US" sz="2300" b="1" dirty="0">
                <a:latin typeface="楷体" panose="02010609060101010101" pitchFamily="49" charset="-122"/>
                <a:ea typeface="楷体" panose="02010609060101010101" pitchFamily="49" charset="-122"/>
              </a:rPr>
              <a:t>）作为一方当事人死亡，需要等待继承人继承权利或承担义务的</a:t>
            </a:r>
            <a:endParaRPr lang="zh-CN" altLang="en-US" sz="2300" dirty="0">
              <a:latin typeface="楷体" panose="02010609060101010101" pitchFamily="49" charset="-122"/>
              <a:ea typeface="楷体" panose="02010609060101010101" pitchFamily="49" charset="-122"/>
            </a:endParaRPr>
          </a:p>
          <a:p>
            <a:r>
              <a:rPr lang="zh-CN" altLang="en-US" sz="2300" dirty="0">
                <a:latin typeface="楷体" panose="02010609060101010101" pitchFamily="49" charset="-122"/>
                <a:ea typeface="楷体" panose="02010609060101010101" pitchFamily="49" charset="-122"/>
              </a:rPr>
              <a:t>无论是被执行人还是申请人死亡，都会使权利义务主体发生变化，所以需要裁定暂时中止执行，待继承关系发生后，继承人进入执行程序，权利义务主体确定后，执行程序继续进行。期限为三个月，逾期无人继承的，则由中止转变为终结。</a:t>
            </a:r>
          </a:p>
          <a:p>
            <a:r>
              <a:rPr lang="zh-CN" altLang="en-US" sz="2300" b="1" dirty="0">
                <a:latin typeface="楷体" panose="02010609060101010101" pitchFamily="49" charset="-122"/>
                <a:ea typeface="楷体" panose="02010609060101010101" pitchFamily="49" charset="-122"/>
              </a:rPr>
              <a:t>（</a:t>
            </a:r>
            <a:r>
              <a:rPr lang="en-US" altLang="zh-CN" sz="2300" b="1" dirty="0">
                <a:latin typeface="楷体" panose="02010609060101010101" pitchFamily="49" charset="-122"/>
                <a:ea typeface="楷体" panose="02010609060101010101" pitchFamily="49" charset="-122"/>
              </a:rPr>
              <a:t>4</a:t>
            </a:r>
            <a:r>
              <a:rPr lang="zh-CN" altLang="en-US" sz="2300" b="1" dirty="0">
                <a:latin typeface="楷体" panose="02010609060101010101" pitchFamily="49" charset="-122"/>
                <a:ea typeface="楷体" panose="02010609060101010101" pitchFamily="49" charset="-122"/>
              </a:rPr>
              <a:t>）作为一方当事人的法人、其他组织终止的，尚未确定权利义务承受者的</a:t>
            </a:r>
            <a:endParaRPr lang="zh-CN" altLang="en-US" sz="2300" dirty="0">
              <a:latin typeface="楷体" panose="02010609060101010101" pitchFamily="49" charset="-122"/>
              <a:ea typeface="楷体" panose="02010609060101010101" pitchFamily="49" charset="-122"/>
            </a:endParaRPr>
          </a:p>
          <a:p>
            <a:endParaRPr lang="zh-CN" altLang="en-US" sz="2300" dirty="0">
              <a:latin typeface="楷体" panose="02010609060101010101" pitchFamily="49" charset="-122"/>
              <a:ea typeface="楷体" panose="02010609060101010101" pitchFamily="49"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863600" y="2500313"/>
            <a:ext cx="6708775" cy="3519487"/>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）法院认为应当中止的其他情形</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如被执行人下落不明的；被执行人出国未归的，而国内又无财产可供执行的；被执行人暂时丧失行为能力，要等待其恢复的；作为执行根据的法律文书已被再审需要等待再审结果的；等等。上述事由消失后法院应立即主动恢复执行。中止以前所进行的执行活动，仍然继续有效。</a:t>
            </a:r>
          </a:p>
          <a:p>
            <a:endParaRPr lang="zh-CN" altLang="en-US" sz="2400" dirty="0">
              <a:latin typeface="楷体" panose="02010609060101010101" pitchFamily="49" charset="-122"/>
              <a:ea typeface="楷体" panose="02010609060101010101" pitchFamily="49"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571500" y="2214563"/>
            <a:ext cx="7572375" cy="4019550"/>
          </a:xfrm>
          <a:ln/>
        </p:spPr>
        <p:txBody>
          <a:bodyPr vert="horz" wrap="square" lIns="91440" tIns="45720" rIns="91440" bIns="45720" anchor="t" anchorCtr="0"/>
          <a:lstStyle/>
          <a:p>
            <a:r>
              <a:rPr lang="en-US" altLang="zh-CN" sz="2300" b="1" dirty="0">
                <a:latin typeface="楷体" panose="02010609060101010101" pitchFamily="49" charset="-122"/>
                <a:ea typeface="楷体" panose="02010609060101010101" pitchFamily="49" charset="-122"/>
              </a:rPr>
              <a:t>2</a:t>
            </a:r>
            <a:r>
              <a:rPr lang="zh-CN" altLang="en-US" sz="2300" b="1" dirty="0">
                <a:latin typeface="楷体" panose="02010609060101010101" pitchFamily="49" charset="-122"/>
                <a:ea typeface="楷体" panose="02010609060101010101" pitchFamily="49" charset="-122"/>
              </a:rPr>
              <a:t>、执行终结</a:t>
            </a:r>
            <a:endParaRPr lang="zh-CN" altLang="en-US" sz="2300" dirty="0">
              <a:latin typeface="楷体" panose="02010609060101010101" pitchFamily="49" charset="-122"/>
              <a:ea typeface="楷体" panose="02010609060101010101" pitchFamily="49" charset="-122"/>
            </a:endParaRPr>
          </a:p>
          <a:p>
            <a:r>
              <a:rPr lang="zh-CN" altLang="en-US" sz="2300" dirty="0">
                <a:latin typeface="楷体" panose="02010609060101010101" pitchFamily="49" charset="-122"/>
                <a:ea typeface="楷体" panose="02010609060101010101" pitchFamily="49" charset="-122"/>
              </a:rPr>
              <a:t>在执行过程中，因发生某种特殊情况，使执行程序已无法进行或者无须必要继续进行，因而结束执行程序，就是所谓执行终结。</a:t>
            </a:r>
          </a:p>
          <a:p>
            <a:r>
              <a:rPr lang="zh-CN" altLang="en-US" sz="2300" dirty="0">
                <a:latin typeface="楷体" panose="02010609060101010101" pitchFamily="49" charset="-122"/>
                <a:ea typeface="楷体" panose="02010609060101010101" pitchFamily="49" charset="-122"/>
              </a:rPr>
              <a:t>它与中止不同，中止是暂时中断，待后还要继续执行，而终结则是执行被结束，以后也不再恢复或继续，程序终结了。</a:t>
            </a:r>
          </a:p>
          <a:p>
            <a:endParaRPr lang="zh-CN" altLang="en-US" sz="2300" dirty="0">
              <a:latin typeface="楷体" panose="02010609060101010101" pitchFamily="49" charset="-122"/>
              <a:ea typeface="楷体" panose="02010609060101010101" pitchFamily="49" charset="-122"/>
            </a:endParaRPr>
          </a:p>
          <a:p>
            <a:endParaRPr lang="zh-CN" altLang="en-US" sz="2300" dirty="0">
              <a:latin typeface="楷体" panose="02010609060101010101" pitchFamily="49" charset="-122"/>
              <a:ea typeface="楷体" panose="02010609060101010101" pitchFamily="49"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357188" y="2214563"/>
            <a:ext cx="8286750" cy="3876675"/>
          </a:xfrm>
          <a:ln/>
        </p:spPr>
        <p:txBody>
          <a:bodyPr vert="horz" wrap="square" lIns="91440" tIns="45720" rIns="91440" bIns="45720" anchor="t" anchorCtr="0"/>
          <a:lstStyle/>
          <a:p>
            <a:r>
              <a:rPr lang="zh-CN" altLang="en-US" sz="2300" b="1" dirty="0">
                <a:latin typeface="楷体" panose="02010609060101010101" pitchFamily="49" charset="-122"/>
                <a:ea typeface="楷体" panose="02010609060101010101" pitchFamily="49" charset="-122"/>
              </a:rPr>
              <a:t>二、对行政机关的强制执行</a:t>
            </a:r>
            <a:endParaRPr lang="zh-CN" altLang="en-US" sz="2300" dirty="0">
              <a:latin typeface="楷体" panose="02010609060101010101" pitchFamily="49" charset="-122"/>
              <a:ea typeface="楷体" panose="02010609060101010101" pitchFamily="49" charset="-122"/>
            </a:endParaRPr>
          </a:p>
          <a:p>
            <a:r>
              <a:rPr lang="zh-CN" altLang="en-US" sz="2300" dirty="0">
                <a:latin typeface="楷体" panose="02010609060101010101" pitchFamily="49" charset="-122"/>
                <a:ea typeface="楷体" panose="02010609060101010101" pitchFamily="49" charset="-122"/>
              </a:rPr>
              <a:t>行政机关拒不履行生效法律文书的，当事人也可以申请法院强制执行。</a:t>
            </a:r>
          </a:p>
          <a:p>
            <a:r>
              <a:rPr lang="zh-CN" altLang="en-US" sz="2300" b="1" dirty="0">
                <a:latin typeface="楷体" panose="02010609060101010101" pitchFamily="49" charset="-122"/>
                <a:ea typeface="楷体" panose="02010609060101010101" pitchFamily="49" charset="-122"/>
              </a:rPr>
              <a:t>（一）申请条件</a:t>
            </a:r>
            <a:endParaRPr lang="zh-CN" altLang="en-US" sz="2300" dirty="0">
              <a:latin typeface="楷体" panose="02010609060101010101" pitchFamily="49" charset="-122"/>
              <a:ea typeface="楷体" panose="02010609060101010101" pitchFamily="49" charset="-122"/>
            </a:endParaRPr>
          </a:p>
          <a:p>
            <a:r>
              <a:rPr lang="en-US" altLang="zh-CN" sz="2300" b="1" dirty="0">
                <a:latin typeface="楷体" panose="02010609060101010101" pitchFamily="49" charset="-122"/>
                <a:ea typeface="楷体" panose="02010609060101010101" pitchFamily="49" charset="-122"/>
              </a:rPr>
              <a:t>1</a:t>
            </a:r>
            <a:r>
              <a:rPr lang="zh-CN" altLang="en-US" sz="2300" b="1" dirty="0">
                <a:latin typeface="楷体" panose="02010609060101010101" pitchFamily="49" charset="-122"/>
                <a:ea typeface="楷体" panose="02010609060101010101" pitchFamily="49" charset="-122"/>
              </a:rPr>
              <a:t>、据以申请执行的法律文书</a:t>
            </a:r>
            <a:endParaRPr lang="en-US" altLang="zh-CN" sz="2300" b="1" dirty="0">
              <a:latin typeface="楷体" panose="02010609060101010101" pitchFamily="49" charset="-122"/>
              <a:ea typeface="楷体" panose="02010609060101010101" pitchFamily="49" charset="-122"/>
            </a:endParaRPr>
          </a:p>
          <a:p>
            <a:r>
              <a:rPr lang="zh-CN" altLang="en-US" sz="2300" dirty="0">
                <a:latin typeface="楷体" panose="02010609060101010101" pitchFamily="49" charset="-122"/>
                <a:ea typeface="楷体" panose="02010609060101010101" pitchFamily="49" charset="-122"/>
              </a:rPr>
              <a:t>   有据以申请执行的法律文书，且据以申请执行的法律文书应当具有可执行的内容。</a:t>
            </a:r>
          </a:p>
          <a:p>
            <a:endParaRPr lang="zh-CN" altLang="en-US" sz="23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503238" y="2205038"/>
            <a:ext cx="8137525" cy="3886200"/>
          </a:xfrm>
          <a:ln/>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152</a:t>
            </a:r>
            <a:r>
              <a:rPr lang="zh-CN" altLang="en-US" sz="2200" dirty="0">
                <a:latin typeface="楷体" panose="02010609060101010101" pitchFamily="49" charset="-122"/>
                <a:ea typeface="楷体" panose="02010609060101010101" pitchFamily="49" charset="-122"/>
              </a:rPr>
              <a:t>条：</a:t>
            </a:r>
            <a:r>
              <a:rPr lang="zh-CN" altLang="zh-CN" sz="2200" dirty="0">
                <a:latin typeface="楷体" panose="02010609060101010101" pitchFamily="49" charset="-122"/>
                <a:ea typeface="楷体" panose="02010609060101010101" pitchFamily="49" charset="-122"/>
              </a:rPr>
              <a:t>对发生法律效力的行政判决书、行政裁定书、行政赔偿判决书和行政调解书，负有义务的一方当事人拒绝履行的，对方当事人可以依法</a:t>
            </a:r>
            <a:r>
              <a:rPr lang="zh-CN" altLang="zh-CN" sz="2200" b="1" dirty="0">
                <a:solidFill>
                  <a:srgbClr val="FF0000"/>
                </a:solidFill>
                <a:latin typeface="楷体" panose="02010609060101010101" pitchFamily="49" charset="-122"/>
                <a:ea typeface="楷体" panose="02010609060101010101" pitchFamily="49" charset="-122"/>
              </a:rPr>
              <a:t>申请人民法院强制执行</a:t>
            </a:r>
            <a:r>
              <a:rPr lang="zh-CN"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人民法院判决行政机关履行行政赔偿、行政补偿或者其他行政给付义务，行政机关拒不履行的，对方当事人可以依法</a:t>
            </a:r>
            <a:r>
              <a:rPr lang="zh-CN" altLang="zh-CN" sz="2200" b="1" dirty="0">
                <a:solidFill>
                  <a:srgbClr val="FF0000"/>
                </a:solidFill>
                <a:latin typeface="楷体" panose="02010609060101010101" pitchFamily="49" charset="-122"/>
                <a:ea typeface="楷体" panose="02010609060101010101" pitchFamily="49" charset="-122"/>
              </a:rPr>
              <a:t>向法院申请强制执行</a:t>
            </a:r>
            <a:r>
              <a:rPr lang="zh-CN" altLang="zh-CN" sz="2200" dirty="0">
                <a:latin typeface="楷体" panose="02010609060101010101" pitchFamily="49" charset="-122"/>
                <a:ea typeface="楷体" panose="02010609060101010101" pitchFamily="49" charset="-122"/>
              </a:rPr>
              <a:t>。</a:t>
            </a:r>
          </a:p>
          <a:p>
            <a:endParaRPr lang="zh-CN" altLang="en-US" sz="22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285750" y="2349500"/>
            <a:ext cx="8318500" cy="3670300"/>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、申请期限。</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152</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申请执行的期限为</a:t>
            </a:r>
            <a:r>
              <a:rPr lang="zh-CN" altLang="zh-CN" sz="2000" b="1" dirty="0">
                <a:solidFill>
                  <a:srgbClr val="FF0000"/>
                </a:solidFill>
                <a:latin typeface="楷体" panose="02010609060101010101" pitchFamily="49" charset="-122"/>
                <a:ea typeface="楷体" panose="02010609060101010101" pitchFamily="49" charset="-122"/>
              </a:rPr>
              <a:t>二年</a:t>
            </a:r>
            <a:r>
              <a:rPr lang="zh-CN" altLang="zh-CN" sz="2000" dirty="0">
                <a:latin typeface="楷体" panose="02010609060101010101" pitchFamily="49" charset="-122"/>
                <a:ea typeface="楷体" panose="02010609060101010101" pitchFamily="49" charset="-122"/>
              </a:rPr>
              <a:t>。申请执行时效的中止、中断，适用法律有关规定。</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申请执行的期限从法律文书规定的履行期间最后一日起计算；法律文书规定分期履行的，从规定的每次履行期间的最后一日起计算；法律文书中没有规定履行期限的，从该法律文书送达当事人之日起计算。</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逾期申请的，除有正当理由外，人民法院不予受理。</a:t>
            </a:r>
            <a:endParaRPr lang="en-US" altLang="zh-CN" sz="2000"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、管辖法院</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154</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发生法律效力的行政判决书、行政裁定书、行政赔偿判决书和行政调解书，由</a:t>
            </a:r>
            <a:r>
              <a:rPr lang="zh-CN" altLang="zh-CN" sz="2000" b="1" dirty="0">
                <a:solidFill>
                  <a:srgbClr val="FF0000"/>
                </a:solidFill>
                <a:latin typeface="楷体" panose="02010609060101010101" pitchFamily="49" charset="-122"/>
                <a:ea typeface="楷体" panose="02010609060101010101" pitchFamily="49" charset="-122"/>
              </a:rPr>
              <a:t>第一审人民法院</a:t>
            </a:r>
            <a:r>
              <a:rPr lang="zh-CN" altLang="zh-CN" sz="2000" dirty="0">
                <a:latin typeface="楷体" panose="02010609060101010101" pitchFamily="49" charset="-122"/>
                <a:ea typeface="楷体" panose="02010609060101010101" pitchFamily="49" charset="-122"/>
              </a:rPr>
              <a:t>执行。</a:t>
            </a:r>
          </a:p>
          <a:p>
            <a:r>
              <a:rPr lang="zh-CN" altLang="zh-CN" sz="2000" dirty="0">
                <a:latin typeface="楷体" panose="02010609060101010101" pitchFamily="49" charset="-122"/>
                <a:ea typeface="楷体" panose="02010609060101010101" pitchFamily="49" charset="-122"/>
              </a:rPr>
              <a:t>第一审人民法院认为情况特殊，需要由第二审人民法院执行的，可以报请第二审人民法院执行；第二审人民法院可以决定由其执行，也可以决定由第一审人民法院执行。</a:t>
            </a:r>
          </a:p>
          <a:p>
            <a:endParaRPr lang="zh-CN" altLang="en-US" sz="2000" dirty="0">
              <a:latin typeface="楷体" panose="02010609060101010101" pitchFamily="49" charset="-122"/>
              <a:ea typeface="楷体" panose="02010609060101010101" pitchFamily="49"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285750" y="2357438"/>
            <a:ext cx="8429625" cy="3662362"/>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（二）申请、通知和异议</a:t>
            </a:r>
            <a:endParaRPr lang="zh-CN" altLang="en-US"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公民、法人和其他组织申请法院执行，应向法院递交申请执行书和生效法律文书副本。申请执行书应当写明申请执行的理由、事项、执行标的，以及申请执行人所了解的申请强制执行标的情况。依据</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诉讼费用交纳办法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，申请人不必须预交执行申请费，执行申请费执行后交纳。</a:t>
            </a:r>
          </a:p>
          <a:p>
            <a:r>
              <a:rPr lang="zh-CN" altLang="en-US" sz="2200" dirty="0">
                <a:latin typeface="楷体" panose="02010609060101010101" pitchFamily="49" charset="-122"/>
                <a:ea typeface="楷体" panose="02010609060101010101" pitchFamily="49" charset="-122"/>
              </a:rPr>
              <a:t>法院决定受理执行案件后，应当在</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日内向被执行人发出执行通知书，责令其在指定的期间内履行生效法律文书确定的义务。</a:t>
            </a:r>
          </a:p>
          <a:p>
            <a:r>
              <a:rPr lang="zh-CN" altLang="en-US" sz="2200" dirty="0">
                <a:latin typeface="楷体" panose="02010609060101010101" pitchFamily="49" charset="-122"/>
                <a:ea typeface="楷体" panose="02010609060101010101" pitchFamily="49" charset="-122"/>
              </a:rPr>
              <a:t>公民、法人和其他组织对行政机关执行法院生效裁判的情况可以提出异议。异议不成立的，法院裁定驳回。</a:t>
            </a:r>
          </a:p>
          <a:p>
            <a:endParaRPr lang="zh-CN" altLang="en-US" sz="2200" dirty="0">
              <a:latin typeface="楷体" panose="02010609060101010101" pitchFamily="49" charset="-122"/>
              <a:ea typeface="楷体" panose="02010609060101010101" pitchFamily="49"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0" y="2143125"/>
            <a:ext cx="8643938" cy="3876675"/>
          </a:xfrm>
          <a:ln/>
        </p:spPr>
        <p:txBody>
          <a:bodyPr vert="horz" wrap="square" lIns="91440" tIns="45720" rIns="91440" bIns="45720" anchor="t" anchorCtr="0"/>
          <a:lstStyle/>
          <a:p>
            <a:r>
              <a:rPr lang="zh-CN" altLang="en-US" sz="2300" b="1" dirty="0">
                <a:latin typeface="楷体" panose="02010609060101010101" pitchFamily="49" charset="-122"/>
                <a:ea typeface="楷体" panose="02010609060101010101" pitchFamily="49" charset="-122"/>
              </a:rPr>
              <a:t>（三）对行政机关的执行方式</a:t>
            </a:r>
            <a:endParaRPr lang="zh-CN" altLang="en-US" sz="2300" dirty="0">
              <a:latin typeface="楷体" panose="02010609060101010101" pitchFamily="49" charset="-122"/>
              <a:ea typeface="楷体" panose="02010609060101010101" pitchFamily="49" charset="-122"/>
            </a:endParaRPr>
          </a:p>
          <a:p>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行政诉讼法</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第</a:t>
            </a:r>
            <a:r>
              <a:rPr lang="en-US" altLang="zh-CN" sz="2300" dirty="0">
                <a:latin typeface="楷体" panose="02010609060101010101" pitchFamily="49" charset="-122"/>
                <a:ea typeface="楷体" panose="02010609060101010101" pitchFamily="49" charset="-122"/>
              </a:rPr>
              <a:t>96</a:t>
            </a:r>
            <a:r>
              <a:rPr lang="zh-CN" altLang="en-US" sz="2300" dirty="0">
                <a:latin typeface="楷体" panose="02010609060101010101" pitchFamily="49" charset="-122"/>
                <a:ea typeface="楷体" panose="02010609060101010101" pitchFamily="49" charset="-122"/>
              </a:rPr>
              <a:t>条规定，行政机关拒绝履行判决、裁定、调解书的，</a:t>
            </a:r>
            <a:r>
              <a:rPr lang="zh-CN" altLang="en-US" sz="2300" b="1" dirty="0">
                <a:latin typeface="楷体" panose="02010609060101010101" pitchFamily="49" charset="-122"/>
                <a:ea typeface="楷体" panose="02010609060101010101" pitchFamily="49" charset="-122"/>
              </a:rPr>
              <a:t>第一审人民法院</a:t>
            </a:r>
            <a:r>
              <a:rPr lang="zh-CN" altLang="en-US" sz="2300" dirty="0">
                <a:latin typeface="楷体" panose="02010609060101010101" pitchFamily="49" charset="-122"/>
                <a:ea typeface="楷体" panose="02010609060101010101" pitchFamily="49" charset="-122"/>
              </a:rPr>
              <a:t>可以采取下列措施：</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一</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对应当归还的罚款或者应当给付的款额，通知银行从该行政机关的账户内</a:t>
            </a:r>
            <a:r>
              <a:rPr lang="zh-CN" altLang="en-US" sz="2300" b="1" dirty="0">
                <a:solidFill>
                  <a:srgbClr val="FF0000"/>
                </a:solidFill>
                <a:latin typeface="楷体" panose="02010609060101010101" pitchFamily="49" charset="-122"/>
                <a:ea typeface="楷体" panose="02010609060101010101" pitchFamily="49" charset="-122"/>
              </a:rPr>
              <a:t>划拨</a:t>
            </a:r>
            <a:r>
              <a:rPr lang="zh-CN" altLang="en-US" sz="2300" dirty="0">
                <a:latin typeface="楷体" panose="02010609060101010101" pitchFamily="49" charset="-122"/>
                <a:ea typeface="楷体" panose="02010609060101010101" pitchFamily="49" charset="-122"/>
              </a:rPr>
              <a:t>；</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二</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在规定期限内不履行的，从期满之日起，对该行政机关负责人按日处五十元至一百元的</a:t>
            </a:r>
            <a:r>
              <a:rPr lang="zh-CN" altLang="en-US" sz="2300" b="1" dirty="0">
                <a:solidFill>
                  <a:srgbClr val="FF0000"/>
                </a:solidFill>
                <a:latin typeface="楷体" panose="02010609060101010101" pitchFamily="49" charset="-122"/>
                <a:ea typeface="楷体" panose="02010609060101010101" pitchFamily="49" charset="-122"/>
              </a:rPr>
              <a:t>罚款</a:t>
            </a:r>
            <a:r>
              <a:rPr lang="zh-CN" altLang="en-US" sz="2300" dirty="0">
                <a:latin typeface="楷体" panose="02010609060101010101" pitchFamily="49" charset="-122"/>
                <a:ea typeface="楷体" panose="02010609060101010101" pitchFamily="49" charset="-122"/>
              </a:rPr>
              <a:t>；</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三</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将行政机关拒绝履行的情况予以</a:t>
            </a:r>
            <a:r>
              <a:rPr lang="zh-CN" altLang="en-US" sz="2300" b="1" dirty="0">
                <a:solidFill>
                  <a:srgbClr val="FF0000"/>
                </a:solidFill>
                <a:latin typeface="楷体" panose="02010609060101010101" pitchFamily="49" charset="-122"/>
                <a:ea typeface="楷体" panose="02010609060101010101" pitchFamily="49" charset="-122"/>
              </a:rPr>
              <a:t>公告</a:t>
            </a:r>
            <a:r>
              <a:rPr lang="zh-CN" altLang="en-US" sz="2300" dirty="0">
                <a:latin typeface="楷体" panose="02010609060101010101" pitchFamily="49" charset="-122"/>
                <a:ea typeface="楷体" panose="02010609060101010101" pitchFamily="49" charset="-122"/>
              </a:rPr>
              <a:t>；</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四</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向监察机关或者该行政机关的上一级行政机关提出</a:t>
            </a:r>
            <a:r>
              <a:rPr lang="zh-CN" altLang="en-US" sz="2300" b="1" dirty="0">
                <a:solidFill>
                  <a:srgbClr val="FF0000"/>
                </a:solidFill>
                <a:latin typeface="楷体" panose="02010609060101010101" pitchFamily="49" charset="-122"/>
                <a:ea typeface="楷体" panose="02010609060101010101" pitchFamily="49" charset="-122"/>
              </a:rPr>
              <a:t>司法建议</a:t>
            </a:r>
            <a:r>
              <a:rPr lang="zh-CN" altLang="en-US" sz="2300" dirty="0">
                <a:latin typeface="楷体" panose="02010609060101010101" pitchFamily="49" charset="-122"/>
                <a:ea typeface="楷体" panose="02010609060101010101" pitchFamily="49" charset="-122"/>
              </a:rPr>
              <a:t>。接受司法建议的机关，根据有关规定进行处理，并将处理情况告知人民法院；</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五</a:t>
            </a:r>
            <a:r>
              <a:rPr lang="en-US" altLang="zh-CN" sz="2300" dirty="0">
                <a:latin typeface="楷体" panose="02010609060101010101" pitchFamily="49" charset="-122"/>
                <a:ea typeface="楷体" panose="02010609060101010101" pitchFamily="49" charset="-122"/>
              </a:rPr>
              <a:t>)</a:t>
            </a:r>
            <a:r>
              <a:rPr lang="zh-CN" altLang="en-US" sz="2300" dirty="0">
                <a:latin typeface="楷体" panose="02010609060101010101" pitchFamily="49" charset="-122"/>
                <a:ea typeface="楷体" panose="02010609060101010101" pitchFamily="49" charset="-122"/>
              </a:rPr>
              <a:t>拒不履行判决、裁定、调解书，社会影响恶劣的，可以对该行政机关直接负责的主管人员和其他直接责任人员予以</a:t>
            </a:r>
            <a:r>
              <a:rPr lang="zh-CN" altLang="en-US" sz="2300" b="1" dirty="0">
                <a:solidFill>
                  <a:srgbClr val="FF0000"/>
                </a:solidFill>
                <a:latin typeface="楷体" panose="02010609060101010101" pitchFamily="49" charset="-122"/>
                <a:ea typeface="楷体" panose="02010609060101010101" pitchFamily="49" charset="-122"/>
              </a:rPr>
              <a:t>拘留</a:t>
            </a:r>
            <a:r>
              <a:rPr lang="zh-CN" altLang="en-US" sz="2300" dirty="0">
                <a:latin typeface="楷体" panose="02010609060101010101" pitchFamily="49" charset="-122"/>
                <a:ea typeface="楷体" panose="02010609060101010101" pitchFamily="49" charset="-122"/>
              </a:rPr>
              <a:t>；情节严重，构成犯罪的，依法追究</a:t>
            </a:r>
            <a:r>
              <a:rPr lang="zh-CN" altLang="en-US" sz="2300" b="1" dirty="0">
                <a:solidFill>
                  <a:srgbClr val="FF0000"/>
                </a:solidFill>
                <a:latin typeface="楷体" panose="02010609060101010101" pitchFamily="49" charset="-122"/>
                <a:ea typeface="楷体" panose="02010609060101010101" pitchFamily="49" charset="-122"/>
              </a:rPr>
              <a:t>刑事责任</a:t>
            </a:r>
            <a:r>
              <a:rPr lang="zh-CN" altLang="en-US" sz="2300" dirty="0">
                <a:latin typeface="楷体" panose="02010609060101010101" pitchFamily="49" charset="-122"/>
                <a:ea typeface="楷体" panose="02010609060101010101" pitchFamily="49" charset="-122"/>
              </a:rPr>
              <a:t>。</a:t>
            </a:r>
          </a:p>
          <a:p>
            <a:endParaRPr lang="zh-CN" altLang="en-US" sz="2300" dirty="0">
              <a:latin typeface="楷体" panose="02010609060101010101" pitchFamily="49" charset="-122"/>
              <a:ea typeface="楷体" panose="02010609060101010101" pitchFamily="49"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涉外行政诉讼</a:t>
            </a: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655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zh-CN" sz="2800" dirty="0">
                <a:solidFill>
                  <a:schemeClr val="bg1"/>
                </a:solidFill>
                <a:latin typeface="Century Gothic" pitchFamily="34" charset="0"/>
              </a:rPr>
              <a:t>18</a:t>
            </a:fld>
            <a:endParaRPr lang="zh-CN" altLang="zh-CN" sz="2800" dirty="0">
              <a:solidFill>
                <a:schemeClr val="bg1"/>
              </a:solidFill>
              <a:latin typeface="Century Gothic"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itchFamily="2" charset="-122"/>
                <a:ea typeface="华文楷体" pitchFamily="2" charset="-122"/>
                <a:cs typeface="+mj-cs"/>
              </a:rPr>
              <a:t>一、概述</a:t>
            </a:r>
          </a:p>
        </p:txBody>
      </p:sp>
      <p:sp>
        <p:nvSpPr>
          <p:cNvPr id="67587" name="内容占位符 2"/>
          <p:cNvSpPr>
            <a:spLocks noGrp="1"/>
          </p:cNvSpPr>
          <p:nvPr>
            <p:ph idx="1"/>
          </p:nvPr>
        </p:nvSpPr>
        <p:spPr>
          <a:xfrm>
            <a:off x="539750" y="2349500"/>
            <a:ext cx="7929563" cy="3670300"/>
          </a:xfrm>
          <a:ln/>
        </p:spPr>
        <p:txBody>
          <a:bodyPr vert="horz" wrap="square" lIns="91440" tIns="45720" rIns="91440" bIns="45720" anchor="t" anchorCtr="0"/>
          <a:lstStyle/>
          <a:p>
            <a:r>
              <a:rPr lang="zh-CN" altLang="en-US" dirty="0">
                <a:latin typeface="华文楷体" pitchFamily="2" charset="-122"/>
                <a:ea typeface="华文楷体" pitchFamily="2" charset="-122"/>
              </a:rPr>
              <a:t>涉外行政诉讼是指各级人民法院审理的，原告或第三人为外国人、无国籍人、外国组织，依法向我国人民法院提起诉讼，人民法院依法定程序审查行政主体行政行为的合法性，判断外国人、无国籍人、外国组织作为行政相对人的主张是否适当，并作出裁判的活动。</a:t>
            </a:r>
          </a:p>
        </p:txBody>
      </p:sp>
      <p:sp>
        <p:nvSpPr>
          <p:cNvPr id="675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zh-CN" sz="2800" dirty="0">
                <a:solidFill>
                  <a:schemeClr val="bg1"/>
                </a:solidFill>
                <a:latin typeface="Century Gothic" pitchFamily="34" charset="0"/>
              </a:rPr>
              <a:t>19</a:t>
            </a:fld>
            <a:endParaRPr lang="zh-CN" altLang="zh-CN" sz="2800" dirty="0">
              <a:solidFill>
                <a:schemeClr val="bg1"/>
              </a:solidFill>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行政诉讼执行</a:t>
            </a: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8611" name="内容占位符 2"/>
          <p:cNvSpPr>
            <a:spLocks noGrp="1"/>
          </p:cNvSpPr>
          <p:nvPr>
            <p:ph idx="1"/>
          </p:nvPr>
        </p:nvSpPr>
        <p:spPr>
          <a:xfrm>
            <a:off x="684213" y="2349500"/>
            <a:ext cx="7956550" cy="3741738"/>
          </a:xfrm>
          <a:ln/>
        </p:spPr>
        <p:txBody>
          <a:bodyPr vert="horz" wrap="square" lIns="91440" tIns="45720" rIns="91440" bIns="45720" anchor="t" anchorCtr="0"/>
          <a:lstStyle/>
          <a:p>
            <a:r>
              <a:rPr lang="zh-CN" altLang="en-US" sz="2800" dirty="0">
                <a:latin typeface="华文楷体" pitchFamily="2" charset="-122"/>
                <a:ea typeface="华文楷体" pitchFamily="2" charset="-122"/>
              </a:rPr>
              <a:t>根据</a:t>
            </a:r>
            <a:r>
              <a:rPr lang="en-US" altLang="zh-CN" sz="2800" dirty="0">
                <a:latin typeface="华文楷体" pitchFamily="2" charset="-122"/>
                <a:ea typeface="华文楷体" pitchFamily="2" charset="-122"/>
              </a:rPr>
              <a:t>《</a:t>
            </a:r>
            <a:r>
              <a:rPr lang="zh-CN" altLang="en-US" sz="2800" dirty="0">
                <a:latin typeface="华文楷体" pitchFamily="2" charset="-122"/>
                <a:ea typeface="华文楷体" pitchFamily="2" charset="-122"/>
              </a:rPr>
              <a:t>行政诉讼法</a:t>
            </a:r>
            <a:r>
              <a:rPr lang="en-US" altLang="zh-CN" sz="2800" dirty="0">
                <a:latin typeface="华文楷体" pitchFamily="2" charset="-122"/>
                <a:ea typeface="华文楷体" pitchFamily="2" charset="-122"/>
              </a:rPr>
              <a:t>》</a:t>
            </a:r>
            <a:r>
              <a:rPr lang="zh-CN" altLang="en-US" sz="2800" dirty="0">
                <a:latin typeface="华文楷体" pitchFamily="2" charset="-122"/>
                <a:ea typeface="华文楷体" pitchFamily="2" charset="-122"/>
              </a:rPr>
              <a:t>的规定，外国人、无国籍人、外国组织在中华人民共和国进行行政诉讼，同中华人民共和国公民、组织有同等的诉讼权利和义务。</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我国港澳台地区的居民、组织提起或参加行政诉讼不属于涉外行政诉讼，但以为三地法律体系、渊源上与内地的差异，人民法院可以参照适用涉外行政诉讼的规范。（例：</a:t>
            </a:r>
            <a:r>
              <a:rPr lang="en-US" altLang="zh-CN" sz="2800" dirty="0">
                <a:latin typeface="华文楷体" pitchFamily="2" charset="-122"/>
                <a:ea typeface="华文楷体" pitchFamily="2" charset="-122"/>
              </a:rPr>
              <a:t>2014</a:t>
            </a:r>
            <a:r>
              <a:rPr lang="zh-CN" altLang="en-US" sz="2800" dirty="0">
                <a:latin typeface="华文楷体" pitchFamily="2" charset="-122"/>
                <a:ea typeface="华文楷体" pitchFamily="2" charset="-122"/>
              </a:rPr>
              <a:t>年人民法院涉台司法互助典型案例）</a:t>
            </a:r>
          </a:p>
        </p:txBody>
      </p:sp>
      <p:sp>
        <p:nvSpPr>
          <p:cNvPr id="686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zh-CN" sz="2800" dirty="0">
                <a:solidFill>
                  <a:schemeClr val="bg1"/>
                </a:solidFill>
                <a:latin typeface="Century Gothic" pitchFamily="34" charset="0"/>
              </a:rPr>
              <a:t>20</a:t>
            </a:fld>
            <a:endParaRPr lang="zh-CN" altLang="zh-CN" sz="2800" dirty="0">
              <a:solidFill>
                <a:schemeClr val="bg1"/>
              </a:solidFill>
              <a:latin typeface="Century Gothic"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9635" name="内容占位符 2"/>
          <p:cNvSpPr>
            <a:spLocks noGrp="1"/>
          </p:cNvSpPr>
          <p:nvPr>
            <p:ph idx="1"/>
          </p:nvPr>
        </p:nvSpPr>
        <p:spPr>
          <a:xfrm>
            <a:off x="357188" y="2286000"/>
            <a:ext cx="8429625" cy="3733800"/>
          </a:xfrm>
          <a:ln/>
        </p:spPr>
        <p:txBody>
          <a:bodyPr vert="horz" wrap="square" lIns="91440" tIns="45720" rIns="91440" bIns="45720" anchor="t" anchorCtr="0"/>
          <a:lstStyle/>
          <a:p>
            <a:r>
              <a:rPr lang="zh-CN" altLang="en-US" sz="2800" b="1" dirty="0">
                <a:latin typeface="华文楷体" pitchFamily="2" charset="-122"/>
                <a:ea typeface="华文楷体" pitchFamily="2" charset="-122"/>
              </a:rPr>
              <a:t>二、涉外行政诉讼的特征</a:t>
            </a:r>
            <a:endParaRPr lang="en-US" altLang="zh-CN" sz="2800" b="1" dirty="0">
              <a:latin typeface="华文楷体" pitchFamily="2" charset="-122"/>
              <a:ea typeface="华文楷体" pitchFamily="2" charset="-122"/>
            </a:endParaRPr>
          </a:p>
          <a:p>
            <a:r>
              <a:rPr lang="zh-CN" altLang="en-US" sz="2800" dirty="0">
                <a:latin typeface="华文楷体" pitchFamily="2" charset="-122"/>
                <a:ea typeface="华文楷体" pitchFamily="2" charset="-122"/>
              </a:rPr>
              <a:t>（一）涉外行政诉讼争议的标的是中国行政机关作出的行政行为</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（二）涉外行政诉讼解决的行政争议发生在中国领域内</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（三）涉外行政诉讼必须依照中国法律进行</a:t>
            </a:r>
            <a:endParaRPr lang="en-US" altLang="zh-CN" sz="28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例如：浙江省杭州市中级人民法院：儿童投资主基金与中华人民共和国杭州市西湖区国家税务局行政征收一审行政判决书（（</a:t>
            </a:r>
            <a:r>
              <a:rPr lang="en-US" altLang="zh-CN" sz="2400" dirty="0">
                <a:latin typeface="华文楷体" pitchFamily="2" charset="-122"/>
                <a:ea typeface="华文楷体" pitchFamily="2" charset="-122"/>
              </a:rPr>
              <a:t>2015</a:t>
            </a:r>
            <a:r>
              <a:rPr lang="zh-CN" altLang="en-US" sz="2400" dirty="0">
                <a:latin typeface="华文楷体" pitchFamily="2" charset="-122"/>
                <a:ea typeface="华文楷体" pitchFamily="2" charset="-122"/>
              </a:rPr>
              <a:t>）浙杭行初字第</a:t>
            </a:r>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号）</a:t>
            </a:r>
          </a:p>
        </p:txBody>
      </p:sp>
      <p:sp>
        <p:nvSpPr>
          <p:cNvPr id="696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zh-CN" sz="2800" dirty="0">
                <a:solidFill>
                  <a:schemeClr val="bg1"/>
                </a:solidFill>
                <a:latin typeface="Century Gothic" pitchFamily="34" charset="0"/>
              </a:rPr>
              <a:t>21</a:t>
            </a:fld>
            <a:endParaRPr lang="zh-CN" altLang="zh-CN" sz="2800" dirty="0">
              <a:solidFill>
                <a:schemeClr val="bg1"/>
              </a:solidFill>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863600" y="2428875"/>
            <a:ext cx="7708900" cy="3590925"/>
          </a:xfrm>
          <a:ln/>
        </p:spPr>
        <p:txBody>
          <a:bodyPr vert="horz" wrap="square" lIns="91440" tIns="45720" rIns="91440" bIns="45720" anchor="t" anchorCtr="0"/>
          <a:lstStyle/>
          <a:p>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行政诉讼法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第九十四条规定，当事人必须履行人民法院发生法律效力的</a:t>
            </a:r>
            <a:r>
              <a:rPr lang="zh-CN" altLang="en-US" b="1" dirty="0">
                <a:solidFill>
                  <a:srgbClr val="FF0000"/>
                </a:solidFill>
                <a:latin typeface="楷体" panose="02010609060101010101" pitchFamily="49" charset="-122"/>
                <a:ea typeface="楷体" panose="02010609060101010101" pitchFamily="49" charset="-122"/>
              </a:rPr>
              <a:t>判决、裁定、调解书</a:t>
            </a:r>
            <a:r>
              <a:rPr lang="zh-CN" altLang="en-US" b="1"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863600" y="2286000"/>
            <a:ext cx="7780338" cy="37338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一、对公民、法人、相对人一方的强制执行</a:t>
            </a:r>
            <a:endParaRPr lang="zh-CN" altLang="en-US"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95</a:t>
            </a:r>
            <a:r>
              <a:rPr lang="zh-CN" altLang="en-US" sz="2400" dirty="0">
                <a:latin typeface="楷体" panose="02010609060101010101" pitchFamily="49" charset="-122"/>
                <a:ea typeface="楷体" panose="02010609060101010101" pitchFamily="49" charset="-122"/>
              </a:rPr>
              <a:t>条规定“公民、法人或者其他组织拒绝履行判决、裁定、调解书的，</a:t>
            </a:r>
            <a:r>
              <a:rPr lang="zh-CN" altLang="en-US" sz="2400" b="1" dirty="0">
                <a:solidFill>
                  <a:srgbClr val="FF0000"/>
                </a:solidFill>
                <a:latin typeface="楷体" panose="02010609060101010101" pitchFamily="49" charset="-122"/>
                <a:ea typeface="楷体" panose="02010609060101010101" pitchFamily="49" charset="-122"/>
              </a:rPr>
              <a:t>行政机关</a:t>
            </a:r>
            <a:r>
              <a:rPr lang="zh-CN" altLang="en-US" sz="2400" dirty="0">
                <a:latin typeface="楷体" panose="02010609060101010101" pitchFamily="49" charset="-122"/>
                <a:ea typeface="楷体" panose="02010609060101010101" pitchFamily="49" charset="-122"/>
              </a:rPr>
              <a:t>或者</a:t>
            </a:r>
            <a:r>
              <a:rPr lang="zh-CN" altLang="en-US" sz="2400" b="1" dirty="0">
                <a:solidFill>
                  <a:srgbClr val="FF0000"/>
                </a:solidFill>
                <a:latin typeface="楷体" panose="02010609060101010101" pitchFamily="49" charset="-122"/>
                <a:ea typeface="楷体" panose="02010609060101010101" pitchFamily="49" charset="-122"/>
              </a:rPr>
              <a:t>第三人</a:t>
            </a:r>
            <a:r>
              <a:rPr lang="zh-CN" altLang="en-US" sz="2400" dirty="0">
                <a:latin typeface="楷体" panose="02010609060101010101" pitchFamily="49" charset="-122"/>
                <a:ea typeface="楷体" panose="02010609060101010101" pitchFamily="49" charset="-122"/>
              </a:rPr>
              <a:t>可以向</a:t>
            </a:r>
            <a:r>
              <a:rPr lang="zh-CN" altLang="en-US" sz="2400" b="1" dirty="0">
                <a:solidFill>
                  <a:srgbClr val="FF0000"/>
                </a:solidFill>
                <a:latin typeface="楷体" panose="02010609060101010101" pitchFamily="49" charset="-122"/>
                <a:ea typeface="楷体" panose="02010609060101010101" pitchFamily="49" charset="-122"/>
              </a:rPr>
              <a:t>第一审人民法院</a:t>
            </a:r>
            <a:r>
              <a:rPr lang="zh-CN" altLang="en-US" sz="2400" dirty="0">
                <a:latin typeface="楷体" panose="02010609060101010101" pitchFamily="49" charset="-122"/>
                <a:ea typeface="楷体" panose="02010609060101010101" pitchFamily="49" charset="-122"/>
              </a:rPr>
              <a:t>申请强制执行，或者由</a:t>
            </a:r>
            <a:r>
              <a:rPr lang="zh-CN" altLang="en-US" sz="2400" b="1" dirty="0">
                <a:solidFill>
                  <a:srgbClr val="FF0000"/>
                </a:solidFill>
                <a:latin typeface="楷体" panose="02010609060101010101" pitchFamily="49" charset="-122"/>
                <a:ea typeface="楷体" panose="02010609060101010101" pitchFamily="49" charset="-122"/>
              </a:rPr>
              <a:t>行政机关</a:t>
            </a:r>
            <a:r>
              <a:rPr lang="zh-CN" altLang="en-US" sz="2400" dirty="0">
                <a:latin typeface="楷体" panose="02010609060101010101" pitchFamily="49" charset="-122"/>
                <a:ea typeface="楷体" panose="02010609060101010101" pitchFamily="49" charset="-122"/>
              </a:rPr>
              <a:t>依法强制执行。”</a:t>
            </a:r>
          </a:p>
          <a:p>
            <a:endParaRPr lang="zh-CN" altLang="en-US" sz="24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107950" y="2133600"/>
            <a:ext cx="8928100" cy="3886200"/>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（一）向法院申请强制执行的条件</a:t>
            </a:r>
            <a:endParaRPr lang="en-US" altLang="zh-CN" sz="20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、公民、法人或其他组织拒绝履行生效裁判</a:t>
            </a:r>
            <a:endParaRPr lang="en-US" altLang="zh-CN" sz="20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、申请人除了行政机关，还可能包括行政诉讼的第三人</a:t>
            </a:r>
            <a:endParaRPr lang="en-US" altLang="zh-CN" sz="20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、法院对生效裁判的执行具有管辖权</a:t>
            </a:r>
            <a:endParaRPr lang="zh-CN" altLang="en-US" sz="2000"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20637" y="1916113"/>
            <a:ext cx="8891587" cy="4435475"/>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（二）申请和受理</a:t>
            </a:r>
            <a:endParaRPr lang="zh-CN" altLang="en-US" sz="2000" dirty="0">
              <a:latin typeface="楷体" panose="02010609060101010101" pitchFamily="49" charset="-122"/>
              <a:ea typeface="楷体" panose="02010609060101010101" pitchFamily="49" charset="-122"/>
            </a:endParaRPr>
          </a:p>
          <a:p>
            <a:r>
              <a:rPr lang="zh-CN" altLang="en-US" sz="2000" b="1" dirty="0">
                <a:solidFill>
                  <a:srgbClr val="FF0000"/>
                </a:solidFill>
                <a:latin typeface="楷体" panose="02010609060101010101" pitchFamily="49" charset="-122"/>
                <a:ea typeface="楷体" panose="02010609060101010101" pitchFamily="49" charset="-122"/>
              </a:rPr>
              <a:t> 行政机关申请</a:t>
            </a:r>
            <a:r>
              <a:rPr lang="zh-CN" altLang="en-US" sz="2000" dirty="0">
                <a:latin typeface="楷体" panose="02010609060101010101" pitchFamily="49" charset="-122"/>
                <a:ea typeface="楷体" panose="02010609060101010101" pitchFamily="49" charset="-122"/>
              </a:rPr>
              <a:t>法院执行，应向法院递交申请执行书和生效法律文书副本。申请执行书应当写明申请执行的理由、事项、执行标的，以及申请执行人所了解的申请强制执行标的情况。</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153</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申请执行的期限为</a:t>
            </a:r>
            <a:r>
              <a:rPr lang="zh-CN" altLang="zh-CN" sz="2000" b="1" dirty="0">
                <a:solidFill>
                  <a:srgbClr val="FF0000"/>
                </a:solidFill>
                <a:latin typeface="楷体" panose="02010609060101010101" pitchFamily="49" charset="-122"/>
                <a:ea typeface="楷体" panose="02010609060101010101" pitchFamily="49" charset="-122"/>
              </a:rPr>
              <a:t>二年</a:t>
            </a:r>
            <a:r>
              <a:rPr lang="zh-CN" altLang="zh-CN" sz="2000" dirty="0">
                <a:latin typeface="楷体" panose="02010609060101010101" pitchFamily="49" charset="-122"/>
                <a:ea typeface="楷体" panose="02010609060101010101" pitchFamily="49" charset="-122"/>
              </a:rPr>
              <a:t>。申请执行时效的中止、中断，适用法律有关规定。</a:t>
            </a:r>
          </a:p>
          <a:p>
            <a:r>
              <a:rPr lang="zh-CN" altLang="zh-CN" sz="2000" dirty="0">
                <a:latin typeface="楷体" panose="02010609060101010101" pitchFamily="49" charset="-122"/>
                <a:ea typeface="楷体" panose="02010609060101010101" pitchFamily="49" charset="-122"/>
              </a:rPr>
              <a:t>申请执行的期限从法律文书规定的履行期间最后一日起计算；法律文书规定分期履行的，从规定的每次履行期间的最后一日起计算；法律文书中没有规定履行期限的，从该法律文书送达当事人之日起计算。</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逾期申请的，除有正当理由外，人民法院</a:t>
            </a:r>
            <a:r>
              <a:rPr lang="zh-CN" altLang="zh-CN" sz="2000" b="1" dirty="0">
                <a:solidFill>
                  <a:srgbClr val="FF0000"/>
                </a:solidFill>
                <a:latin typeface="楷体" panose="02010609060101010101" pitchFamily="49" charset="-122"/>
                <a:ea typeface="楷体" panose="02010609060101010101" pitchFamily="49" charset="-122"/>
              </a:rPr>
              <a:t>不予受理</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154</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发生法律效力的行政判决书、行政裁定书、行政赔偿判决书和行政调解书，由</a:t>
            </a:r>
            <a:r>
              <a:rPr lang="zh-CN" altLang="zh-CN" sz="2000" b="1" dirty="0">
                <a:solidFill>
                  <a:srgbClr val="FF0000"/>
                </a:solidFill>
                <a:latin typeface="楷体" panose="02010609060101010101" pitchFamily="49" charset="-122"/>
                <a:ea typeface="楷体" panose="02010609060101010101" pitchFamily="49" charset="-122"/>
              </a:rPr>
              <a:t>第一审人民法院</a:t>
            </a:r>
            <a:r>
              <a:rPr lang="zh-CN" altLang="zh-CN" sz="2000" dirty="0">
                <a:latin typeface="楷体" panose="02010609060101010101" pitchFamily="49" charset="-122"/>
                <a:ea typeface="楷体" panose="02010609060101010101" pitchFamily="49" charset="-122"/>
              </a:rPr>
              <a:t>执行。</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第一审人民法院认为情况特殊，需要由第二审人民法院执行的，可以报请第二审人民法院执行；第二审人民法院可以决定由其执行，也可以决定由第一审人民法院执行。</a:t>
            </a:r>
          </a:p>
          <a:p>
            <a:endParaRPr lang="zh-CN"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863600" y="2428875"/>
            <a:ext cx="7280275" cy="3590925"/>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（三）强制执行的方式</a:t>
            </a:r>
            <a:endParaRPr lang="zh-CN" altLang="en-US"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对公民、法人和其他组织不履行生效裁判的强制执行方式，</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和相关司法解释没有明确规定。从原理上，可以参照</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行政强制法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有关行政机关实施强制执行和</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民事诉讼法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有关民事强制执行的规定。根据这些规定，当事人不履行金钱缴纳义务的，法院可以采取</a:t>
            </a:r>
            <a:r>
              <a:rPr lang="zh-CN" altLang="en-US" sz="2200" b="1" dirty="0">
                <a:solidFill>
                  <a:srgbClr val="FF0000"/>
                </a:solidFill>
                <a:latin typeface="楷体" panose="02010609060101010101" pitchFamily="49" charset="-122"/>
                <a:ea typeface="楷体" panose="02010609060101010101" pitchFamily="49" charset="-122"/>
              </a:rPr>
              <a:t>冻结、划拨存款，扣留提取收入，查扣、冻结、拍卖、变卖等方式</a:t>
            </a:r>
            <a:r>
              <a:rPr lang="zh-CN" altLang="en-US" sz="2200" dirty="0">
                <a:latin typeface="楷体" panose="02010609060101010101" pitchFamily="49" charset="-122"/>
                <a:ea typeface="楷体" panose="02010609060101010101" pitchFamily="49" charset="-122"/>
              </a:rPr>
              <a:t>执行。当事人拒绝交出被依法征收的土地或者房屋的，法院可以请第三方代履行。</a:t>
            </a:r>
          </a:p>
          <a:p>
            <a:endParaRPr lang="zh-CN" altLang="en-US" sz="2200" dirty="0">
              <a:latin typeface="楷体" panose="02010609060101010101" pitchFamily="49" charset="-122"/>
              <a:ea typeface="楷体" panose="02010609060101010101" pitchFamily="49"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0" y="2000250"/>
            <a:ext cx="9001125" cy="4019550"/>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（四）强制执行的阻却</a:t>
            </a:r>
            <a:endParaRPr lang="zh-CN" altLang="en-US" sz="2200"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、执行中止</a:t>
            </a:r>
            <a:endParaRPr lang="zh-CN" altLang="en-US"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在执行过程中，因法定事由出现，暂时中断执行，待事由消失后执行程序继续进行，这就是执行中止。法律所规定的事由有：</a:t>
            </a:r>
          </a:p>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）申请人表示可以延期执行的</a:t>
            </a:r>
            <a:endParaRPr lang="zh-CN" altLang="en-US"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由于被执行人短期内无财产可供执行，或者由于被执行人提供担保表示以后履行等因素，申请延期，而权利人即</a:t>
            </a:r>
            <a:r>
              <a:rPr lang="zh-CN" altLang="en-US" sz="2200" b="1" dirty="0">
                <a:solidFill>
                  <a:srgbClr val="FF0000"/>
                </a:solidFill>
                <a:latin typeface="楷体" panose="02010609060101010101" pitchFamily="49" charset="-122"/>
                <a:ea typeface="楷体" panose="02010609060101010101" pitchFamily="49" charset="-122"/>
              </a:rPr>
              <a:t>执行申请人表示可以延期执行的</a:t>
            </a:r>
            <a:r>
              <a:rPr lang="zh-CN" altLang="en-US" sz="2200" dirty="0">
                <a:latin typeface="楷体" panose="02010609060101010101" pitchFamily="49" charset="-122"/>
                <a:ea typeface="楷体" panose="02010609060101010101" pitchFamily="49" charset="-122"/>
              </a:rPr>
              <a:t>。考虑到申请执行与不申请执行系权利人的诉讼权利。法院应当尊重其权利的选择，所以，法律规定，法院“应当”中止执行，并以法院</a:t>
            </a:r>
            <a:r>
              <a:rPr lang="zh-CN" altLang="en-US" sz="2200" b="1" dirty="0">
                <a:solidFill>
                  <a:srgbClr val="FF0000"/>
                </a:solidFill>
                <a:latin typeface="楷体" panose="02010609060101010101" pitchFamily="49" charset="-122"/>
                <a:ea typeface="楷体" panose="02010609060101010101" pitchFamily="49" charset="-122"/>
              </a:rPr>
              <a:t>裁定</a:t>
            </a:r>
            <a:r>
              <a:rPr lang="zh-CN" altLang="en-US" sz="2200" dirty="0">
                <a:latin typeface="楷体" panose="02010609060101010101" pitchFamily="49" charset="-122"/>
                <a:ea typeface="楷体" panose="02010609060101010101" pitchFamily="49" charset="-122"/>
              </a:rPr>
              <a:t>形式作出。申请人表示可以延期必须以书面形式表达，或由法院执行员记录在卷，并由申请人签名。无论公民、法人或者其他组织作申请人还是行政机关作申请人，都有可以表示同意延期执行的权利。</a:t>
            </a:r>
          </a:p>
          <a:p>
            <a:endParaRPr lang="zh-CN" altLang="en-US" sz="22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500063" y="2500313"/>
            <a:ext cx="7566025" cy="3519487"/>
          </a:xfrm>
          <a:ln/>
        </p:spPr>
        <p:txBody>
          <a:bodyPr vert="horz" wrap="square" lIns="91440" tIns="45720" rIns="91440" bIns="45720" anchor="t" anchorCtr="0"/>
          <a:lstStyle/>
          <a:p>
            <a:r>
              <a:rPr lang="zh-CN" altLang="en-US" sz="2300" b="1" dirty="0">
                <a:latin typeface="楷体" panose="02010609060101010101" pitchFamily="49" charset="-122"/>
                <a:ea typeface="楷体" panose="02010609060101010101" pitchFamily="49" charset="-122"/>
              </a:rPr>
              <a:t>（</a:t>
            </a:r>
            <a:r>
              <a:rPr lang="en-US" altLang="zh-CN" sz="2300" b="1" dirty="0">
                <a:latin typeface="楷体" panose="02010609060101010101" pitchFamily="49" charset="-122"/>
                <a:ea typeface="楷体" panose="02010609060101010101" pitchFamily="49" charset="-122"/>
              </a:rPr>
              <a:t>2</a:t>
            </a:r>
            <a:r>
              <a:rPr lang="zh-CN" altLang="en-US" sz="2300" b="1" dirty="0">
                <a:latin typeface="楷体" panose="02010609060101010101" pitchFamily="49" charset="-122"/>
                <a:ea typeface="楷体" panose="02010609060101010101" pitchFamily="49" charset="-122"/>
              </a:rPr>
              <a:t>）案外人对执行标的提出确有理由的异议</a:t>
            </a:r>
            <a:endParaRPr lang="zh-CN" altLang="en-US" sz="2300" dirty="0">
              <a:latin typeface="楷体" panose="02010609060101010101" pitchFamily="49" charset="-122"/>
              <a:ea typeface="楷体" panose="02010609060101010101" pitchFamily="49" charset="-122"/>
            </a:endParaRPr>
          </a:p>
          <a:p>
            <a:r>
              <a:rPr lang="zh-CN" altLang="en-US" sz="2300" dirty="0">
                <a:latin typeface="楷体" panose="02010609060101010101" pitchFamily="49" charset="-122"/>
                <a:ea typeface="楷体" panose="02010609060101010101" pitchFamily="49" charset="-122"/>
              </a:rPr>
              <a:t>这也是要暂时中止执行程序进行的，以便在中止期间进行审查，修正或调整执行标的，以免执行措误。案外人必须以书面形式向法院提出自己的主张，而且必须在执行程序中提出。同时还应提供其主张或异议的理由及有关证据材料。如执行员经审查、了解确认异议成立，应将有关材料交合议庭或审委会讨论决定，裁定中止。等重新调整执行对象范围后，再恢复执行。</a:t>
            </a:r>
          </a:p>
          <a:p>
            <a:endParaRPr lang="zh-CN" altLang="en-US" sz="2300" dirty="0">
              <a:latin typeface="楷体" panose="02010609060101010101" pitchFamily="49" charset="-122"/>
              <a:ea typeface="楷体" panose="02010609060101010101" pitchFamily="49"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itchFamily="34"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0</TotalTime>
  <Words>1938</Words>
  <Application>Microsoft Office PowerPoint</Application>
  <PresentationFormat>全屏显示(4:3)</PresentationFormat>
  <Paragraphs>82</Paragraphs>
  <Slides>21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华文楷体</vt:lpstr>
      <vt:lpstr>楷体</vt:lpstr>
      <vt:lpstr>Arial</vt:lpstr>
      <vt:lpstr>Calibri</vt:lpstr>
      <vt:lpstr>Century Gothic</vt:lpstr>
      <vt:lpstr>Wingdings 3</vt:lpstr>
      <vt:lpstr>离子会议室</vt:lpstr>
      <vt:lpstr>第十九讲  行政诉讼执行、涉外行政诉讼</vt:lpstr>
      <vt:lpstr> 行政诉讼执行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涉外行政诉讼</vt:lpstr>
      <vt:lpstr>一、概述</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549</cp:revision>
  <dcterms:created xsi:type="dcterms:W3CDTF">2014-04-20T21:45:27Z</dcterms:created>
  <dcterms:modified xsi:type="dcterms:W3CDTF">2025-01-01T09:40:35Z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70F58764D7B94DEBB6A9303A9EEB43A9_12</vt:lpwstr>
  </property>
</Properties>
</file>