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2"/>
  </p:notesMasterIdLst>
  <p:sldIdLst>
    <p:sldId id="478" r:id="rId2"/>
    <p:sldId id="440" r:id="rId3"/>
    <p:sldId id="441" r:id="rId4"/>
    <p:sldId id="442" r:id="rId5"/>
    <p:sldId id="443" r:id="rId6"/>
    <p:sldId id="444" r:id="rId7"/>
    <p:sldId id="450" r:id="rId8"/>
    <p:sldId id="451" r:id="rId9"/>
    <p:sldId id="452" r:id="rId10"/>
    <p:sldId id="453" r:id="rId11"/>
    <p:sldId id="454" r:id="rId12"/>
    <p:sldId id="455" r:id="rId13"/>
    <p:sldId id="458" r:id="rId14"/>
    <p:sldId id="459" r:id="rId15"/>
    <p:sldId id="460" r:id="rId16"/>
    <p:sldId id="461" r:id="rId17"/>
    <p:sldId id="464" r:id="rId18"/>
    <p:sldId id="465" r:id="rId19"/>
    <p:sldId id="467" r:id="rId20"/>
    <p:sldId id="468" r:id="rId21"/>
    <p:sldId id="472" r:id="rId22"/>
    <p:sldId id="475" r:id="rId23"/>
    <p:sldId id="476" r:id="rId24"/>
    <p:sldId id="479" r:id="rId25"/>
    <p:sldId id="480" r:id="rId26"/>
    <p:sldId id="481" r:id="rId27"/>
    <p:sldId id="482" r:id="rId28"/>
    <p:sldId id="483" r:id="rId29"/>
    <p:sldId id="488" r:id="rId30"/>
    <p:sldId id="489" r:id="rId31"/>
    <p:sldId id="490" r:id="rId32"/>
    <p:sldId id="491" r:id="rId33"/>
    <p:sldId id="492" r:id="rId34"/>
    <p:sldId id="493" r:id="rId35"/>
    <p:sldId id="494" r:id="rId36"/>
    <p:sldId id="495" r:id="rId37"/>
    <p:sldId id="496" r:id="rId38"/>
    <p:sldId id="497" r:id="rId39"/>
    <p:sldId id="499" r:id="rId40"/>
    <p:sldId id="501" r:id="rId41"/>
    <p:sldId id="502" r:id="rId42"/>
    <p:sldId id="503" r:id="rId43"/>
    <p:sldId id="504" r:id="rId44"/>
    <p:sldId id="505" r:id="rId45"/>
    <p:sldId id="506" r:id="rId46"/>
    <p:sldId id="507" r:id="rId47"/>
    <p:sldId id="508" r:id="rId48"/>
    <p:sldId id="509" r:id="rId49"/>
    <p:sldId id="511" r:id="rId50"/>
    <p:sldId id="512" r:id="rId51"/>
    <p:sldId id="513" r:id="rId52"/>
    <p:sldId id="514" r:id="rId53"/>
    <p:sldId id="515" r:id="rId54"/>
    <p:sldId id="516" r:id="rId55"/>
    <p:sldId id="517" r:id="rId56"/>
    <p:sldId id="518" r:id="rId57"/>
    <p:sldId id="519" r:id="rId58"/>
    <p:sldId id="520" r:id="rId59"/>
    <p:sldId id="521" r:id="rId60"/>
    <p:sldId id="522" r:id="rId61"/>
    <p:sldId id="523" r:id="rId62"/>
    <p:sldId id="524" r:id="rId63"/>
    <p:sldId id="525" r:id="rId64"/>
    <p:sldId id="526" r:id="rId65"/>
    <p:sldId id="527" r:id="rId66"/>
    <p:sldId id="530" r:id="rId67"/>
    <p:sldId id="532" r:id="rId68"/>
    <p:sldId id="533" r:id="rId69"/>
    <p:sldId id="534" r:id="rId70"/>
    <p:sldId id="535" r:id="rId71"/>
    <p:sldId id="537" r:id="rId72"/>
    <p:sldId id="538" r:id="rId73"/>
    <p:sldId id="540" r:id="rId74"/>
    <p:sldId id="541" r:id="rId75"/>
    <p:sldId id="542" r:id="rId76"/>
    <p:sldId id="543" r:id="rId77"/>
    <p:sldId id="544" r:id="rId78"/>
    <p:sldId id="545" r:id="rId79"/>
    <p:sldId id="546" r:id="rId80"/>
    <p:sldId id="547" r:id="rId81"/>
    <p:sldId id="548" r:id="rId82"/>
    <p:sldId id="549" r:id="rId83"/>
    <p:sldId id="550" r:id="rId84"/>
    <p:sldId id="551" r:id="rId85"/>
    <p:sldId id="552" r:id="rId86"/>
    <p:sldId id="553" r:id="rId87"/>
    <p:sldId id="554" r:id="rId88"/>
    <p:sldId id="555" r:id="rId89"/>
    <p:sldId id="556" r:id="rId90"/>
    <p:sldId id="557" r:id="rId91"/>
    <p:sldId id="558" r:id="rId92"/>
    <p:sldId id="559" r:id="rId93"/>
    <p:sldId id="560" r:id="rId94"/>
    <p:sldId id="561" r:id="rId95"/>
    <p:sldId id="563" r:id="rId96"/>
    <p:sldId id="564" r:id="rId97"/>
    <p:sldId id="565" r:id="rId98"/>
    <p:sldId id="566" r:id="rId99"/>
    <p:sldId id="567" r:id="rId100"/>
    <p:sldId id="568" r:id="rId101"/>
    <p:sldId id="569" r:id="rId102"/>
    <p:sldId id="570" r:id="rId103"/>
    <p:sldId id="571" r:id="rId104"/>
    <p:sldId id="572" r:id="rId105"/>
    <p:sldId id="573" r:id="rId106"/>
    <p:sldId id="574" r:id="rId107"/>
    <p:sldId id="575" r:id="rId108"/>
    <p:sldId id="576" r:id="rId109"/>
    <p:sldId id="577" r:id="rId110"/>
    <p:sldId id="578" r:id="rId111"/>
    <p:sldId id="579" r:id="rId112"/>
    <p:sldId id="580" r:id="rId113"/>
    <p:sldId id="581" r:id="rId114"/>
    <p:sldId id="582" r:id="rId115"/>
    <p:sldId id="583" r:id="rId116"/>
    <p:sldId id="584" r:id="rId117"/>
    <p:sldId id="585" r:id="rId118"/>
    <p:sldId id="586" r:id="rId119"/>
    <p:sldId id="587" r:id="rId120"/>
    <p:sldId id="590" r:id="rId121"/>
  </p:sldIdLst>
  <p:sldSz cx="12192000" cy="6858000"/>
  <p:notesSz cx="6858000" cy="9144000"/>
  <p:custDataLst>
    <p:tags r:id="rId12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shanghua" initials="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2351" autoAdjust="0"/>
    <p:restoredTop sz="94660"/>
  </p:normalViewPr>
  <p:slideViewPr>
    <p:cSldViewPr snapToGrid="0" showGuides="1">
      <p:cViewPr>
        <p:scale>
          <a:sx n="60" d="100"/>
          <a:sy n="60" d="100"/>
        </p:scale>
        <p:origin x="19" y="48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gs" Target="tags/tag1.xml"/><Relationship Id="rId128"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commentAuthors" Target="commentAuthor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9-18T14:31:34.480" idx="1">
    <p:pos x="1784" y="1846"/>
    <p:text>没有招录</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4CF81F-44F8-4C72-AE5A-49AA0A40AE30}" type="datetimeFigureOut">
              <a:rPr lang="zh-CN" altLang="en-US" smtClean="0"/>
              <a:t>2024/12/26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2700F0-76B7-4EA0-BB6A-C2F0AE37C41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62466" name="备注占位符 2"/>
          <p:cNvSpPr>
            <a:spLocks noGrp="1" noChangeArrowheads="1"/>
          </p:cNvSpPr>
          <p:nvPr>
            <p:ph type="body" idx="4294967295"/>
          </p:nvPr>
        </p:nvSpPr>
        <p:spPr/>
        <p:txBody>
          <a:bodyPr/>
          <a:lstStyle/>
          <a:p>
            <a:pPr eaLnBrk="1" hangingPunct="1">
              <a:spcBef>
                <a:spcPct val="0"/>
              </a:spcBef>
            </a:pPr>
            <a:endParaRPr lang="zh-CN" altLang="en-US"/>
          </a:p>
        </p:txBody>
      </p:sp>
      <p:sp>
        <p:nvSpPr>
          <p:cNvPr id="62467"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zh-CN" altLang="en-US">
                <a:latin typeface="Calibri" panose="020F0502020204030204" pitchFamily="34" charset="0"/>
              </a:rPr>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134146" name="备注占位符 2"/>
          <p:cNvSpPr>
            <a:spLocks noGrp="1" noChangeArrowheads="1"/>
          </p:cNvSpPr>
          <p:nvPr>
            <p:ph type="body" idx="4294967295"/>
          </p:nvPr>
        </p:nvSpPr>
        <p:spPr/>
        <p:txBody>
          <a:bodyPr/>
          <a:lstStyle/>
          <a:p>
            <a:pPr eaLnBrk="1" hangingPunct="1">
              <a:spcBef>
                <a:spcPct val="0"/>
              </a:spcBef>
            </a:pPr>
            <a:endParaRPr lang="zh-CN" altLang="en-US"/>
          </a:p>
        </p:txBody>
      </p:sp>
      <p:sp>
        <p:nvSpPr>
          <p:cNvPr id="134147"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zh-CN" altLang="en-US">
                <a:latin typeface="Calibri" panose="020F0502020204030204" pitchFamily="34" charset="0"/>
              </a:rPr>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167938" name="备注占位符 2"/>
          <p:cNvSpPr>
            <a:spLocks noGrp="1" noChangeArrowheads="1"/>
          </p:cNvSpPr>
          <p:nvPr>
            <p:ph type="body" idx="4294967295"/>
          </p:nvPr>
        </p:nvSpPr>
        <p:spPr/>
        <p:txBody>
          <a:bodyPr/>
          <a:lstStyle/>
          <a:p>
            <a:pPr eaLnBrk="1" hangingPunct="1">
              <a:spcBef>
                <a:spcPct val="0"/>
              </a:spcBef>
            </a:pPr>
            <a:endParaRPr lang="zh-CN" altLang="en-US"/>
          </a:p>
        </p:txBody>
      </p:sp>
      <p:sp>
        <p:nvSpPr>
          <p:cNvPr id="167939"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zh-CN" altLang="en-US">
                <a:latin typeface="Calibri" panose="020F0502020204030204" pitchFamily="34" charset="0"/>
              </a:rPr>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5" name="幻灯片图像占位符 1"/>
          <p:cNvSpPr>
            <a:spLocks noGrp="1" noRot="1" noChangeAspect="1" noChangeArrowheads="1"/>
          </p:cNvSpPr>
          <p:nvPr>
            <p:ph type="sldImg" idx="4294967295"/>
          </p:nvPr>
        </p:nvSpPr>
        <p:spPr bwMode="auto">
          <a:ln>
            <a:solidFill>
              <a:srgbClr val="000000"/>
            </a:solidFill>
            <a:miter lim="800000"/>
          </a:ln>
        </p:spPr>
      </p:sp>
      <p:sp>
        <p:nvSpPr>
          <p:cNvPr id="200706" name="文本占位符 2"/>
          <p:cNvSpPr>
            <a:spLocks noGrp="1" noChangeArrowheads="1"/>
          </p:cNvSpPr>
          <p:nvPr>
            <p:ph type="body" idx="4294967295"/>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32BC6EE-85C8-41F7-AC63-D58BDF74DBE4}" type="datetime11">
              <a:rPr lang="zh-CN" altLang="en-US" smtClean="0"/>
              <a:t>20:56:34</a:t>
            </a:fld>
            <a:endParaRPr lang="zh-CN" alt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zh-CN" alt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71EAF97-EE87-4C9A-8993-CD456974BB4D}"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465DEDA-8510-46BD-84F8-A7F49E257228}" type="datetime11">
              <a:rPr lang="zh-CN" altLang="en-US" smtClean="0"/>
              <a:t>20:56:34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71EAF97-EE87-4C9A-8993-CD456974BB4D}"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标题和描述">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1DA6AA4-2592-4565-8B4B-8E12B702CD2B}" type="datetime11">
              <a:rPr lang="zh-CN" altLang="en-US" smtClean="0"/>
              <a:t>20:56:34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71EAF97-EE87-4C9A-8993-CD456974BB4D}"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带描述的引言">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zh-CN" altLang="en-US"/>
              <a:t>单击此处编辑母版标题样式</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E46AAC6-AA5C-430A-AED7-899DAB15549E}" type="datetime11">
              <a:rPr lang="zh-CN" altLang="en-US" smtClean="0"/>
              <a:t>20:56:34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71EAF97-EE87-4C9A-8993-CD456974BB4D}"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FA9B484-C13A-4D92-9760-C7C2AD65C359}" type="datetime11">
              <a:rPr lang="zh-CN" altLang="en-US" smtClean="0"/>
              <a:t>20:56:34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71EAF97-EE87-4C9A-8993-CD456974BB4D}"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ECA82F7-1197-46B8-BCA0-DE1011840FDC}" type="datetime11">
              <a:rPr lang="zh-CN" altLang="en-US" smtClean="0"/>
              <a:t>20:56:34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71EAF97-EE87-4C9A-8993-CD456974BB4D}"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2C8224A-E17A-4D23-86CF-EF414DD1A34A}" type="datetime11">
              <a:rPr lang="zh-CN" altLang="en-US" smtClean="0"/>
              <a:t>20:56:34</a:t>
            </a:fld>
            <a:endParaRPr lang="zh-CN" altLang="en-US"/>
          </a:p>
        </p:txBody>
      </p:sp>
      <p:sp>
        <p:nvSpPr>
          <p:cNvPr id="8" name="Footer Placeholder 7"/>
          <p:cNvSpPr>
            <a:spLocks noGrp="1"/>
          </p:cNvSpPr>
          <p:nvPr>
            <p:ph type="ftr" sz="quarter" idx="11"/>
          </p:nvPr>
        </p:nvSpPr>
        <p:spPr>
          <a:xfrm>
            <a:off x="561111" y="6391838"/>
            <a:ext cx="3644282" cy="304801"/>
          </a:xfrm>
        </p:spPr>
        <p:txBody>
          <a:bodyPr/>
          <a:lstStyle/>
          <a:p>
            <a:endParaRPr lang="zh-CN" altLang="en-US"/>
          </a:p>
        </p:txBody>
      </p:sp>
      <p:sp>
        <p:nvSpPr>
          <p:cNvPr id="9" name="Slide Number Placeholder 8"/>
          <p:cNvSpPr>
            <a:spLocks noGrp="1"/>
          </p:cNvSpPr>
          <p:nvPr>
            <p:ph type="sldNum" sz="quarter" idx="12"/>
          </p:nvPr>
        </p:nvSpPr>
        <p:spPr/>
        <p:txBody>
          <a:bodyPr/>
          <a:lstStyle/>
          <a:p>
            <a:fld id="{371EAF97-EE87-4C9A-8993-CD456974BB4D}"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FEF39CD-1223-4BDB-AA3A-8712611D89BC}" type="datetime11">
              <a:rPr lang="zh-CN" altLang="en-US" smtClean="0"/>
              <a:t>20:56:34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71EAF97-EE87-4C9A-8993-CD456974BB4D}"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07DE45D3-E59D-4BA9-B6F7-2991D1007A59}" type="datetime11">
              <a:rPr lang="zh-CN" altLang="en-US" smtClean="0"/>
              <a:t>20:56:34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71EAF97-EE87-4C9A-8993-CD456974BB4D}"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DEEDF9A-BBAB-42A8-8452-972FB9C9A315}" type="datetime11">
              <a:rPr lang="zh-CN" altLang="en-US" smtClean="0"/>
              <a:t>20:56:34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71EAF97-EE87-4C9A-8993-CD456974BB4D}"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BFF3E52-1D42-45FA-839B-48455EAD43DE}" type="datetime11">
              <a:rPr lang="zh-CN" altLang="en-US" smtClean="0"/>
              <a:t>20:56:34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71EAF97-EE87-4C9A-8993-CD456974BB4D}"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2C15BC15-9472-461D-B8E7-CF468FE3DC2A}" type="datetime11">
              <a:rPr lang="zh-CN" altLang="en-US" smtClean="0"/>
              <a:t>20:56:34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71EAF97-EE87-4C9A-8993-CD456974BB4D}"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C745AFE7-C67A-4F7E-A9B2-A628B81075B3}" type="datetime11">
              <a:rPr lang="zh-CN" altLang="en-US" smtClean="0"/>
              <a:t>20:56:34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71EAF97-EE87-4C9A-8993-CD456974BB4D}"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3335C69-4C26-42A5-92F1-A73FE649831F}" type="datetime11">
              <a:rPr lang="zh-CN" altLang="en-US" smtClean="0"/>
              <a:t>20:56:34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71EAF97-EE87-4C9A-8993-CD456974BB4D}"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1BEF2A-8F7A-4CD0-83B7-5D51F99F0941}" type="datetime11">
              <a:rPr lang="zh-CN" altLang="en-US" smtClean="0"/>
              <a:t>20:56:34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71EAF97-EE87-4C9A-8993-CD456974BB4D}"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BE81AA5-8A3E-41F1-A5D2-F04D2B275E6B}" type="datetime11">
              <a:rPr lang="zh-CN" altLang="en-US" smtClean="0"/>
              <a:t>20:56:34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71EAF97-EE87-4C9A-8993-CD456974BB4D}"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zh-CN" altLang="en-US"/>
              <a:t>单击图标添加图片</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EA1DA15-6371-4D41-825D-70D9314C8F87}" type="datetime11">
              <a:rPr lang="zh-CN" altLang="en-US" smtClean="0"/>
              <a:t>20:56:34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71EAF97-EE87-4C9A-8993-CD456974BB4D}"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01874887-E9B9-4B2E-BD47-DB196EF70DBC}" type="datetime11">
              <a:rPr lang="zh-CN" altLang="en-US" smtClean="0"/>
              <a:t>20:56:34</a:t>
            </a:fld>
            <a:endParaRPr lang="zh-CN" alt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zh-CN" alt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71EAF97-EE87-4C9A-8993-CD456974BB4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hdr="0" ftr="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12298;&#35299;&#37322;&#12299;&#35268;&#23450;&#30340;&#21463;&#26696;&#33539;&#22260;.doc" TargetMode="Externa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39532;&#27946;&#20852;&#26696;&#31561;&#30456;&#20851;&#26696;&#20363;.pdf" TargetMode="Externa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12298;&#35299;&#37322;&#12299;&#35268;&#23450;&#30340;&#31649;&#36758;.doc"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tjfy.chinacourt.gov.cn/article/detail/2015/09/id/1936885.shtm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20851;&#20110;&#20849;&#21516;&#35785;&#35772;&#30340;&#20027;&#35201;&#35268;&#23450;.docx"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26368;&#39640;&#20154;&#27665;&#27861;&#38498;&#20851;&#20110;&#28023;&#20107;&#27861;&#38498;&#21463;&#29702;&#26696;&#20214;&#33539;&#22260;&#30340;&#35268;&#23450;.docx" TargetMode="External"/><Relationship Id="rId2" Type="http://schemas.openxmlformats.org/officeDocument/2006/relationships/hyperlink" Target="&#26368;&#39640;&#20154;&#27665;&#27861;&#38498;&#20851;&#20110;&#21271;&#20140;&#12289;&#19978;&#28023;&#12289;&#24191;&#24030;&#30693;&#35782;&#20135;&#26435;&#27861;&#38498;&#26696;&#20214;&#31649;&#36758;&#30340;&#35268;&#23450;.docx"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34892;&#25919;&#26696;&#20214;&#36328;&#34892;&#25919;&#21306;&#22495;&#38598;&#20013;&#31649;&#36758;&#19982;&#34892;&#25919;&#23457;&#21028;&#20307;&#21046;&#25913;&#38761;_&#31243;&#29733;.pdf" TargetMode="External"/><Relationship Id="rId2" Type="http://schemas.openxmlformats.org/officeDocument/2006/relationships/hyperlink" Target="&#26368;&#39640;&#20154;&#27665;&#27861;&#38498;&#20851;&#20110;&#24320;&#23637;&#34892;&#25919;&#26696;&#20214;&#30456;&#23545;&#38598;&#20013;&#31649;&#36758;&#35797;&#28857;&#24037;&#20316;&#30340;&#36890;&#30693;.txt"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25237;&#35785;&#20030;&#25253;&#20154;&#30340;&#21407;&#21578;&#36164;&#26684;&#26696;&#20363;.docx"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34892;&#25919;&#22865;&#32422;&#23653;&#34892;&#20105;&#35758;&#36866;&#29992;_&#34892;&#25919;&#35785;&#35772;&#27861;_&#31532;97&#26465;&#20043;&#25506;&#35752;_&#20110;&#31435;&#28145;.pdf"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20154;&#27665;&#26816;&#23519;&#38498;&#25552;&#36215;&#20844;&#30410;&#35785;&#35772;&#35797;&#28857;&#24037;&#20316;&#23454;&#26045;&#21150;&#27861;.docx" TargetMode="External"/><Relationship Id="rId2" Type="http://schemas.openxmlformats.org/officeDocument/2006/relationships/hyperlink" Target="&#20851;&#20110;&#25480;&#26435;&#26368;&#39640;&#20154;&#27665;&#26816;&#23519;&#38498;&#22312;&#37096;&#20998;&#22320;&#21306;&#24320;&#23637;&#20844;&#30410;&#35785;&#35772;&#35797;&#28857;&#24037;&#20316;&#30340;&#20915;&#23450;.docx" TargetMode="External"/><Relationship Id="rId1" Type="http://schemas.openxmlformats.org/officeDocument/2006/relationships/slideLayout" Target="../slideLayouts/slideLayout2.xml"/><Relationship Id="rId4" Type="http://schemas.openxmlformats.org/officeDocument/2006/relationships/hyperlink" Target="&#20154;&#27665;&#27861;&#38498;&#23457;&#29702;&#20154;&#27665;&#26816;&#23519;&#38498;&#25552;&#36215;&#20844;&#30410;&#35785;&#35772;&#26696;&#20214;&#35797;&#28857;&#24037;&#20316;&#23454;&#26045;&#21150;&#27861;.docx"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20462;&#35746;&#21069;&#21518;&#21463;&#26696;&#33539;&#22260;&#23545;&#27604;.doc" TargetMode="Externa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b="1">
                <a:latin typeface="楷体" panose="02010609060101010101" pitchFamily="49" charset="-122"/>
                <a:ea typeface="楷体" panose="02010609060101010101" pitchFamily="49" charset="-122"/>
              </a:rPr>
              <a:t>第十二讲 </a:t>
            </a:r>
            <a:r>
              <a:rPr lang="zh-CN" altLang="en-US" b="1" dirty="0">
                <a:latin typeface="楷体" panose="02010609060101010101" pitchFamily="49" charset="-122"/>
                <a:ea typeface="楷体" panose="02010609060101010101" pitchFamily="49" charset="-122"/>
              </a:rPr>
              <a:t>行政诉讼受案范围、管辖与参加人</a:t>
            </a:r>
          </a:p>
        </p:txBody>
      </p:sp>
      <p:sp>
        <p:nvSpPr>
          <p:cNvPr id="3" name="副标题 2"/>
          <p:cNvSpPr>
            <a:spLocks noGrp="1"/>
          </p:cNvSpPr>
          <p:nvPr>
            <p:ph type="subTitle" idx="1"/>
          </p:nvPr>
        </p:nvSpPr>
        <p:spPr/>
        <p:txBody>
          <a:bodyPr/>
          <a:lstStyle/>
          <a:p>
            <a:endParaRPr lang="zh-CN" altLang="en-US"/>
          </a:p>
        </p:txBody>
      </p:sp>
      <p:sp>
        <p:nvSpPr>
          <p:cNvPr id="4" name="日期占位符 3"/>
          <p:cNvSpPr>
            <a:spLocks noGrp="1"/>
          </p:cNvSpPr>
          <p:nvPr>
            <p:ph type="dt" sz="half" idx="10"/>
          </p:nvPr>
        </p:nvSpPr>
        <p:spPr/>
        <p:txBody>
          <a:bodyPr/>
          <a:lstStyle/>
          <a:p>
            <a:fld id="{B07B8CF1-A5BE-404B-BF16-F28A61D11574}" type="datetime11">
              <a:rPr lang="zh-CN" altLang="en-US" smtClean="0"/>
              <a:t>20:56:34</a:t>
            </a:fld>
            <a:endParaRPr lang="zh-CN" altLang="en-US"/>
          </a:p>
        </p:txBody>
      </p:sp>
      <p:sp>
        <p:nvSpPr>
          <p:cNvPr id="5" name="灯片编号占位符 4"/>
          <p:cNvSpPr>
            <a:spLocks noGrp="1"/>
          </p:cNvSpPr>
          <p:nvPr>
            <p:ph type="sldNum" sz="quarter" idx="12"/>
          </p:nvPr>
        </p:nvSpPr>
        <p:spPr/>
        <p:txBody>
          <a:bodyPr/>
          <a:lstStyle/>
          <a:p>
            <a:fld id="{371EAF97-EE87-4C9A-8993-CD456974BB4D}" type="slidenum">
              <a:rPr lang="zh-CN" altLang="en-US" smtClean="0"/>
              <a:t>1</a:t>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标题 1"/>
          <p:cNvSpPr>
            <a:spLocks noGrp="1" noChangeArrowheads="1"/>
          </p:cNvSpPr>
          <p:nvPr>
            <p:ph type="title"/>
          </p:nvPr>
        </p:nvSpPr>
        <p:spPr>
          <a:xfrm>
            <a:off x="2389189" y="927101"/>
            <a:ext cx="6345237" cy="709613"/>
          </a:xfrm>
        </p:spPr>
        <p:txBody>
          <a:bodyPr/>
          <a:lstStyle/>
          <a:p>
            <a:endParaRPr lang="zh-CN" altLang="en-US"/>
          </a:p>
        </p:txBody>
      </p:sp>
      <p:sp>
        <p:nvSpPr>
          <p:cNvPr id="75778" name="内容占位符 2"/>
          <p:cNvSpPr>
            <a:spLocks noGrp="1" noChangeArrowheads="1"/>
          </p:cNvSpPr>
          <p:nvPr>
            <p:ph idx="1"/>
          </p:nvPr>
        </p:nvSpPr>
        <p:spPr>
          <a:xfrm>
            <a:off x="2387600" y="2492376"/>
            <a:ext cx="7380288" cy="3527425"/>
          </a:xfrm>
        </p:spPr>
        <p:txBody>
          <a:bodyPr/>
          <a:lstStyle/>
          <a:p>
            <a:r>
              <a:rPr lang="en-US" altLang="zh-CN" sz="2400" b="1" dirty="0">
                <a:latin typeface="华文楷体" panose="02010600040101010101" pitchFamily="2" charset="-122"/>
                <a:ea typeface="华文楷体" panose="02010600040101010101" pitchFamily="2" charset="-122"/>
              </a:rPr>
              <a:t>3</a:t>
            </a:r>
            <a:r>
              <a:rPr lang="zh-CN" altLang="en-US" sz="2400" b="1" dirty="0">
                <a:latin typeface="华文楷体" panose="02010600040101010101" pitchFamily="2" charset="-122"/>
                <a:ea typeface="华文楷体" panose="02010600040101010101" pitchFamily="2" charset="-122"/>
              </a:rPr>
              <a:t>、对不可诉行为的排除（否定）列举（</a:t>
            </a:r>
            <a:r>
              <a:rPr lang="en-US" altLang="zh-CN" sz="2400" b="1"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行政诉讼法</a:t>
            </a:r>
            <a:r>
              <a:rPr lang="en-US" altLang="zh-CN" sz="2400" b="1"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第</a:t>
            </a:r>
            <a:r>
              <a:rPr lang="en-US" altLang="zh-CN" sz="2400" b="1" dirty="0">
                <a:latin typeface="华文楷体" panose="02010600040101010101" pitchFamily="2" charset="-122"/>
                <a:ea typeface="华文楷体" panose="02010600040101010101" pitchFamily="2" charset="-122"/>
              </a:rPr>
              <a:t>13</a:t>
            </a:r>
            <a:r>
              <a:rPr lang="zh-CN" altLang="en-US" sz="2400" b="1" dirty="0">
                <a:latin typeface="华文楷体" panose="02010600040101010101" pitchFamily="2" charset="-122"/>
                <a:ea typeface="华文楷体" panose="02010600040101010101" pitchFamily="2" charset="-122"/>
              </a:rPr>
              <a:t>条</a:t>
            </a:r>
            <a:r>
              <a:rPr lang="en-US" altLang="zh-CN" sz="2400" b="1"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hlinkClick r:id="rId2" action="ppaction://hlinkfile"/>
              </a:rPr>
              <a:t>解释</a:t>
            </a:r>
            <a:r>
              <a:rPr lang="en-US" altLang="zh-CN" sz="2400" b="1" dirty="0">
                <a:latin typeface="华文楷体" panose="02010600040101010101" pitchFamily="2" charset="-122"/>
                <a:ea typeface="华文楷体" panose="02010600040101010101" pitchFamily="2" charset="-122"/>
                <a:hlinkClick r:id="rId2" action="ppaction://hlinkfile"/>
              </a:rPr>
              <a:t>》</a:t>
            </a:r>
            <a:r>
              <a:rPr lang="zh-CN" altLang="en-US" sz="2400" b="1" dirty="0">
                <a:latin typeface="华文楷体" panose="02010600040101010101" pitchFamily="2" charset="-122"/>
                <a:ea typeface="华文楷体" panose="02010600040101010101" pitchFamily="2" charset="-122"/>
                <a:hlinkClick r:id="rId2" action="ppaction://hlinkfile"/>
              </a:rPr>
              <a:t>第</a:t>
            </a:r>
            <a:r>
              <a:rPr lang="en-US" altLang="zh-CN" sz="2400" b="1" dirty="0">
                <a:latin typeface="华文楷体" panose="02010600040101010101" pitchFamily="2" charset="-122"/>
                <a:ea typeface="华文楷体" panose="02010600040101010101" pitchFamily="2" charset="-122"/>
                <a:hlinkClick r:id="rId2" action="ppaction://hlinkfile"/>
              </a:rPr>
              <a:t>1</a:t>
            </a:r>
            <a:r>
              <a:rPr lang="zh-CN" altLang="en-US" sz="2400" b="1" dirty="0">
                <a:latin typeface="华文楷体" panose="02010600040101010101" pitchFamily="2" charset="-122"/>
                <a:ea typeface="华文楷体" panose="02010600040101010101" pitchFamily="2" charset="-122"/>
                <a:hlinkClick r:id="rId2" action="ppaction://hlinkfile"/>
              </a:rPr>
              <a:t>条</a:t>
            </a:r>
            <a:r>
              <a:rPr lang="zh-CN" altLang="en-US" sz="2400" b="1" dirty="0">
                <a:latin typeface="华文楷体" panose="02010600040101010101" pitchFamily="2" charset="-122"/>
                <a:ea typeface="华文楷体" panose="02010600040101010101" pitchFamily="2" charset="-122"/>
              </a:rPr>
              <a:t>）</a:t>
            </a:r>
            <a:endParaRPr lang="en-US" altLang="zh-CN" sz="2400" b="1" dirty="0">
              <a:latin typeface="华文楷体" panose="02010600040101010101" pitchFamily="2" charset="-122"/>
              <a:ea typeface="华文楷体" panose="02010600040101010101" pitchFamily="2" charset="-122"/>
            </a:endParaRPr>
          </a:p>
          <a:p>
            <a:r>
              <a:rPr lang="en-US" altLang="zh-CN" sz="2000" b="1" dirty="0">
                <a:solidFill>
                  <a:srgbClr val="FF0000"/>
                </a:solidFill>
                <a:latin typeface="华文楷体" panose="02010600040101010101" pitchFamily="2" charset="-122"/>
                <a:ea typeface="华文楷体" panose="02010600040101010101" pitchFamily="2" charset="-122"/>
              </a:rPr>
              <a:t>(</a:t>
            </a:r>
            <a:r>
              <a:rPr lang="zh-CN" altLang="en-US" sz="2000" b="1" dirty="0">
                <a:solidFill>
                  <a:srgbClr val="FF0000"/>
                </a:solidFill>
                <a:latin typeface="华文楷体" panose="02010600040101010101" pitchFamily="2" charset="-122"/>
                <a:ea typeface="华文楷体" panose="02010600040101010101" pitchFamily="2" charset="-122"/>
              </a:rPr>
              <a:t>一</a:t>
            </a:r>
            <a:r>
              <a:rPr lang="en-US" altLang="zh-CN" sz="2000" b="1" dirty="0">
                <a:solidFill>
                  <a:srgbClr val="FF0000"/>
                </a:solidFill>
                <a:latin typeface="华文楷体" panose="02010600040101010101" pitchFamily="2" charset="-122"/>
                <a:ea typeface="华文楷体" panose="02010600040101010101" pitchFamily="2" charset="-122"/>
              </a:rPr>
              <a:t>)</a:t>
            </a:r>
            <a:r>
              <a:rPr lang="zh-CN" altLang="en-US" sz="2000" b="1" dirty="0">
                <a:solidFill>
                  <a:srgbClr val="FF0000"/>
                </a:solidFill>
                <a:latin typeface="华文楷体" panose="02010600040101010101" pitchFamily="2" charset="-122"/>
                <a:ea typeface="华文楷体" panose="02010600040101010101" pitchFamily="2" charset="-122"/>
              </a:rPr>
              <a:t>国防、外交等国家行为</a:t>
            </a:r>
            <a:r>
              <a:rPr lang="zh-CN" altLang="en-US" sz="2400" dirty="0">
                <a:latin typeface="华文楷体" panose="02010600040101010101" pitchFamily="2" charset="-122"/>
                <a:ea typeface="华文楷体" panose="02010600040101010101" pitchFamily="2" charset="-122"/>
              </a:rPr>
              <a:t>（</a:t>
            </a:r>
            <a:r>
              <a:rPr lang="zh-CN" altLang="zh-CN" sz="1800" dirty="0">
                <a:latin typeface="楷体" panose="02010609060101010101" pitchFamily="49" charset="-122"/>
                <a:ea typeface="楷体" panose="02010609060101010101" pitchFamily="49" charset="-122"/>
              </a:rPr>
              <a:t>《最高人民法院关于适用</a:t>
            </a:r>
            <a:r>
              <a:rPr lang="en-US" altLang="zh-CN" sz="1800" dirty="0">
                <a:latin typeface="楷体" panose="02010609060101010101" pitchFamily="49" charset="-122"/>
                <a:ea typeface="楷体" panose="02010609060101010101" pitchFamily="49" charset="-122"/>
              </a:rPr>
              <a:t>&lt;</a:t>
            </a:r>
            <a:r>
              <a:rPr lang="zh-CN" altLang="zh-CN" sz="1800" dirty="0">
                <a:latin typeface="楷体" panose="02010609060101010101" pitchFamily="49" charset="-122"/>
                <a:ea typeface="楷体" panose="02010609060101010101" pitchFamily="49" charset="-122"/>
              </a:rPr>
              <a:t>中华人民共和国行政诉讼法</a:t>
            </a:r>
            <a:r>
              <a:rPr lang="en-US" altLang="zh-CN" sz="1800" dirty="0">
                <a:latin typeface="楷体" panose="02010609060101010101" pitchFamily="49" charset="-122"/>
                <a:ea typeface="楷体" panose="02010609060101010101" pitchFamily="49" charset="-122"/>
              </a:rPr>
              <a:t>&gt;</a:t>
            </a:r>
            <a:r>
              <a:rPr lang="zh-CN" altLang="zh-CN" sz="1800" dirty="0">
                <a:latin typeface="楷体" panose="02010609060101010101" pitchFamily="49" charset="-122"/>
                <a:ea typeface="楷体" panose="02010609060101010101" pitchFamily="49" charset="-122"/>
              </a:rPr>
              <a:t>的解释》</a:t>
            </a:r>
            <a:r>
              <a:rPr lang="zh-CN" altLang="en-US" sz="1800" dirty="0">
                <a:latin typeface="楷体" panose="02010609060101010101" pitchFamily="49" charset="-122"/>
                <a:ea typeface="楷体" panose="02010609060101010101" pitchFamily="49" charset="-122"/>
              </a:rPr>
              <a:t>（</a:t>
            </a:r>
            <a:r>
              <a:rPr lang="zh-CN" altLang="zh-CN" sz="1800" dirty="0"/>
              <a:t>法释〔</a:t>
            </a:r>
            <a:r>
              <a:rPr lang="en-US" altLang="zh-CN" sz="1800" dirty="0"/>
              <a:t>2018</a:t>
            </a:r>
            <a:r>
              <a:rPr lang="zh-CN" altLang="zh-CN" sz="1800" dirty="0"/>
              <a:t>〕</a:t>
            </a:r>
            <a:r>
              <a:rPr lang="en-US" altLang="zh-CN" sz="1800" dirty="0"/>
              <a:t>1</a:t>
            </a:r>
            <a:r>
              <a:rPr lang="zh-CN" altLang="zh-CN" sz="1800" dirty="0"/>
              <a:t>号</a:t>
            </a:r>
            <a:r>
              <a:rPr lang="zh-CN" altLang="en-US" sz="1800" dirty="0"/>
              <a:t>）</a:t>
            </a:r>
            <a:r>
              <a:rPr lang="zh-CN" altLang="zh-CN" sz="1800" dirty="0">
                <a:latin typeface="楷体" panose="02010609060101010101" pitchFamily="49" charset="-122"/>
                <a:ea typeface="楷体" panose="02010609060101010101" pitchFamily="49" charset="-122"/>
              </a:rPr>
              <a:t>第</a:t>
            </a:r>
            <a:r>
              <a:rPr lang="en-US" altLang="zh-CN" sz="1800" dirty="0">
                <a:latin typeface="楷体" panose="02010609060101010101" pitchFamily="49" charset="-122"/>
                <a:ea typeface="楷体" panose="02010609060101010101" pitchFamily="49" charset="-122"/>
              </a:rPr>
              <a:t>2</a:t>
            </a:r>
            <a:r>
              <a:rPr lang="zh-CN" altLang="zh-CN" sz="1800" dirty="0">
                <a:latin typeface="楷体" panose="02010609060101010101" pitchFamily="49" charset="-122"/>
                <a:ea typeface="楷体" panose="02010609060101010101" pitchFamily="49" charset="-122"/>
              </a:rPr>
              <a:t>条</a:t>
            </a:r>
            <a:r>
              <a:rPr lang="zh-CN" altLang="en-US" sz="1800" dirty="0">
                <a:latin typeface="楷体" panose="02010609060101010101" pitchFamily="49" charset="-122"/>
                <a:ea typeface="楷体" panose="02010609060101010101" pitchFamily="49" charset="-122"/>
              </a:rPr>
              <a:t>第</a:t>
            </a:r>
            <a:r>
              <a:rPr lang="en-US" altLang="zh-CN" sz="1800" dirty="0">
                <a:latin typeface="楷体" panose="02010609060101010101" pitchFamily="49" charset="-122"/>
                <a:ea typeface="楷体" panose="02010609060101010101" pitchFamily="49" charset="-122"/>
              </a:rPr>
              <a:t>1</a:t>
            </a:r>
            <a:r>
              <a:rPr lang="zh-CN" altLang="en-US" sz="1800" dirty="0">
                <a:latin typeface="楷体" panose="02010609060101010101" pitchFamily="49" charset="-122"/>
                <a:ea typeface="楷体" panose="02010609060101010101" pitchFamily="49" charset="-122"/>
              </a:rPr>
              <a:t>款规定，</a:t>
            </a:r>
            <a:r>
              <a:rPr lang="zh-CN" altLang="zh-CN" sz="1800" dirty="0">
                <a:latin typeface="楷体" panose="02010609060101010101" pitchFamily="49" charset="-122"/>
                <a:ea typeface="楷体" panose="02010609060101010101" pitchFamily="49" charset="-122"/>
              </a:rPr>
              <a:t>行政诉讼法第十三条第一项规定的</a:t>
            </a:r>
            <a:r>
              <a:rPr lang="en-US" altLang="zh-CN" sz="1800" dirty="0">
                <a:latin typeface="楷体" panose="02010609060101010101" pitchFamily="49" charset="-122"/>
                <a:ea typeface="楷体" panose="02010609060101010101" pitchFamily="49" charset="-122"/>
              </a:rPr>
              <a:t>“</a:t>
            </a:r>
            <a:r>
              <a:rPr lang="zh-CN" altLang="zh-CN" sz="1800" dirty="0">
                <a:latin typeface="楷体" panose="02010609060101010101" pitchFamily="49" charset="-122"/>
                <a:ea typeface="楷体" panose="02010609060101010101" pitchFamily="49" charset="-122"/>
              </a:rPr>
              <a:t>国家行为</a:t>
            </a:r>
            <a:r>
              <a:rPr lang="en-US" altLang="zh-CN" sz="1800" dirty="0">
                <a:latin typeface="楷体" panose="02010609060101010101" pitchFamily="49" charset="-122"/>
                <a:ea typeface="楷体" panose="02010609060101010101" pitchFamily="49" charset="-122"/>
              </a:rPr>
              <a:t>”</a:t>
            </a:r>
            <a:r>
              <a:rPr lang="zh-CN" altLang="zh-CN" sz="1800" dirty="0">
                <a:latin typeface="楷体" panose="02010609060101010101" pitchFamily="49" charset="-122"/>
                <a:ea typeface="楷体" panose="02010609060101010101" pitchFamily="49" charset="-122"/>
              </a:rPr>
              <a:t>，是指国务院、中央军事委员会、国防部、外交部等根据宪法和法律的授权，以国家的名义实施的有关国防和外交事务的行为，以及经宪法和法律授权的国家机关宣布紧急状态等行为</a:t>
            </a:r>
            <a:r>
              <a:rPr lang="zh-CN" altLang="en-US" sz="1800" dirty="0">
                <a:latin typeface="楷体" panose="02010609060101010101" pitchFamily="49" charset="-122"/>
                <a:ea typeface="楷体" panose="02010609060101010101" pitchFamily="49" charset="-122"/>
              </a:rPr>
              <a:t>）</a:t>
            </a:r>
            <a:endParaRPr lang="en-US" altLang="zh-CN" sz="1800" dirty="0">
              <a:latin typeface="楷体" panose="02010609060101010101" pitchFamily="49" charset="-122"/>
              <a:ea typeface="楷体" panose="02010609060101010101" pitchFamily="49" charset="-122"/>
            </a:endParaRPr>
          </a:p>
          <a:p>
            <a:endParaRPr lang="en-US" altLang="zh-CN" sz="1800" dirty="0">
              <a:latin typeface="楷体" panose="02010609060101010101" pitchFamily="49" charset="-122"/>
              <a:ea typeface="楷体" panose="02010609060101010101" pitchFamily="49" charset="-122"/>
            </a:endParaRPr>
          </a:p>
          <a:p>
            <a:endParaRPr lang="zh-CN" altLang="en-US" sz="2400" dirty="0">
              <a:latin typeface="华文楷体" panose="02010600040101010101" pitchFamily="2" charset="-122"/>
              <a:ea typeface="华文楷体" panose="02010600040101010101" pitchFamily="2" charset="-122"/>
            </a:endParaRPr>
          </a:p>
        </p:txBody>
      </p:sp>
      <p:sp>
        <p:nvSpPr>
          <p:cNvPr id="75779" name="灯片编号占位符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en-US" altLang="zh-CN">
                <a:solidFill>
                  <a:schemeClr val="bg1"/>
                </a:solidFill>
                <a:latin typeface="Century Gothic" panose="020B0502020202020204" pitchFamily="34" charset="0"/>
              </a:rPr>
              <a:t>*</a:t>
            </a:r>
          </a:p>
        </p:txBody>
      </p:sp>
      <p:sp>
        <p:nvSpPr>
          <p:cNvPr id="2" name="日期占位符 1"/>
          <p:cNvSpPr>
            <a:spLocks noGrp="1"/>
          </p:cNvSpPr>
          <p:nvPr>
            <p:ph type="dt" sz="half" idx="10"/>
          </p:nvPr>
        </p:nvSpPr>
        <p:spPr/>
        <p:txBody>
          <a:bodyPr/>
          <a:lstStyle/>
          <a:p>
            <a:fld id="{71D9DA85-4C0F-457E-BD4E-B09817391FED}" type="datetime11">
              <a:rPr lang="zh-CN" altLang="en-US" smtClean="0"/>
              <a:t>20:56:34</a:t>
            </a:fld>
            <a:endParaRPr lang="zh-CN" altLang="en-US"/>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29" name="标题 1"/>
          <p:cNvSpPr>
            <a:spLocks noGrp="1" noChangeArrowheads="1"/>
          </p:cNvSpPr>
          <p:nvPr>
            <p:ph type="title"/>
          </p:nvPr>
        </p:nvSpPr>
        <p:spPr>
          <a:xfrm>
            <a:off x="2389189" y="927101"/>
            <a:ext cx="6345237" cy="709613"/>
          </a:xfrm>
        </p:spPr>
        <p:txBody>
          <a:bodyPr/>
          <a:lstStyle/>
          <a:p>
            <a:endParaRPr lang="zh-CN" altLang="en-US"/>
          </a:p>
        </p:txBody>
      </p:sp>
      <p:sp>
        <p:nvSpPr>
          <p:cNvPr id="227330" name="内容占位符 2"/>
          <p:cNvSpPr>
            <a:spLocks noGrp="1" noChangeArrowheads="1"/>
          </p:cNvSpPr>
          <p:nvPr>
            <p:ph idx="1"/>
          </p:nvPr>
        </p:nvSpPr>
        <p:spPr>
          <a:xfrm>
            <a:off x="1566863" y="2060576"/>
            <a:ext cx="8640762" cy="3743325"/>
          </a:xfrm>
        </p:spPr>
        <p:txBody>
          <a:bodyPr/>
          <a:lstStyle/>
          <a:p>
            <a:r>
              <a:rPr lang="en-US" altLang="zh-CN" sz="2400" b="1" dirty="0">
                <a:latin typeface="华文楷体" panose="02010600040101010101" pitchFamily="2" charset="-122"/>
                <a:ea typeface="华文楷体" panose="02010600040101010101" pitchFamily="2" charset="-122"/>
              </a:rPr>
              <a:t>2</a:t>
            </a:r>
            <a:r>
              <a:rPr lang="zh-CN" altLang="en-US" sz="2400" b="1" dirty="0">
                <a:latin typeface="华文楷体" panose="02010600040101010101" pitchFamily="2" charset="-122"/>
                <a:ea typeface="华文楷体" panose="02010600040101010101" pitchFamily="2" charset="-122"/>
              </a:rPr>
              <a:t>）</a:t>
            </a:r>
            <a:r>
              <a:rPr lang="zh-CN" altLang="zh-CN" sz="2400" b="1" dirty="0">
                <a:latin typeface="华文楷体" panose="02010600040101010101" pitchFamily="2" charset="-122"/>
                <a:ea typeface="华文楷体" panose="02010600040101010101" pitchFamily="2" charset="-122"/>
              </a:rPr>
              <a:t>形式的行政诉讼第三人</a:t>
            </a:r>
            <a:endParaRPr lang="zh-CN" altLang="zh-CN" sz="2400" dirty="0">
              <a:latin typeface="华文楷体" panose="02010600040101010101" pitchFamily="2" charset="-122"/>
              <a:ea typeface="华文楷体" panose="02010600040101010101" pitchFamily="2" charset="-122"/>
            </a:endParaRPr>
          </a:p>
          <a:p>
            <a:r>
              <a:rPr lang="zh-CN" altLang="zh-CN" sz="2400" dirty="0">
                <a:latin typeface="华文楷体" panose="02010600040101010101" pitchFamily="2" charset="-122"/>
                <a:ea typeface="华文楷体" panose="02010600040101010101" pitchFamily="2" charset="-122"/>
              </a:rPr>
              <a:t>形式的行政诉讼第三人在已经形成的诉讼关系中的地位</a:t>
            </a:r>
            <a:r>
              <a:rPr lang="zh-CN" altLang="zh-CN" sz="2400" b="1" dirty="0">
                <a:latin typeface="华文楷体" panose="02010600040101010101" pitchFamily="2" charset="-122"/>
                <a:ea typeface="华文楷体" panose="02010600040101010101" pitchFamily="2" charset="-122"/>
              </a:rPr>
              <a:t>实质上属于原告或者被告</a:t>
            </a:r>
            <a:r>
              <a:rPr lang="zh-CN" altLang="zh-CN" sz="2400" dirty="0">
                <a:latin typeface="华文楷体" panose="02010600040101010101" pitchFamily="2" charset="-122"/>
                <a:ea typeface="华文楷体" panose="02010600040101010101" pitchFamily="2" charset="-122"/>
              </a:rPr>
              <a:t>，与其他原告或被告形成共同诉讼中共同原告或者共同被告关系，但因法定原因从诉讼当事人的一方或者双方中分离出来而不能成为原告或者被告的第三人。</a:t>
            </a:r>
          </a:p>
          <a:p>
            <a:r>
              <a:rPr lang="zh-CN" altLang="zh-CN" sz="2400" dirty="0">
                <a:latin typeface="华文楷体" panose="02010600040101010101" pitchFamily="2" charset="-122"/>
                <a:ea typeface="华文楷体" panose="02010600040101010101" pitchFamily="2" charset="-122"/>
              </a:rPr>
              <a:t>《解释》</a:t>
            </a:r>
            <a:r>
              <a:rPr lang="zh-CN" altLang="en-US" sz="2400" dirty="0">
                <a:latin typeface="华文楷体" panose="02010600040101010101" pitchFamily="2" charset="-122"/>
                <a:ea typeface="华文楷体" panose="02010600040101010101" pitchFamily="2" charset="-122"/>
              </a:rPr>
              <a:t>中的规定涵盖了</a:t>
            </a:r>
            <a:r>
              <a:rPr lang="zh-CN" altLang="zh-CN" sz="2400" dirty="0">
                <a:latin typeface="华文楷体" panose="02010600040101010101" pitchFamily="2" charset="-122"/>
                <a:ea typeface="华文楷体" panose="02010600040101010101" pitchFamily="2" charset="-122"/>
              </a:rPr>
              <a:t>这些法定原因</a:t>
            </a:r>
            <a:r>
              <a:rPr lang="zh-CN" altLang="en-US" sz="2400" dirty="0">
                <a:latin typeface="华文楷体" panose="02010600040101010101" pitchFamily="2" charset="-122"/>
                <a:ea typeface="华文楷体" panose="02010600040101010101" pitchFamily="2" charset="-122"/>
              </a:rPr>
              <a:t>：</a:t>
            </a:r>
            <a:endParaRPr lang="zh-CN" altLang="zh-CN" sz="2400" dirty="0">
              <a:latin typeface="华文楷体" panose="02010600040101010101" pitchFamily="2" charset="-122"/>
              <a:ea typeface="华文楷体" panose="02010600040101010101" pitchFamily="2" charset="-122"/>
            </a:endParaRPr>
          </a:p>
          <a:p>
            <a:endParaRPr lang="zh-CN" altLang="en-US" sz="2400" dirty="0">
              <a:latin typeface="华文楷体" panose="02010600040101010101" pitchFamily="2" charset="-122"/>
              <a:ea typeface="华文楷体" panose="02010600040101010101" pitchFamily="2" charset="-122"/>
            </a:endParaRPr>
          </a:p>
        </p:txBody>
      </p:sp>
      <p:sp>
        <p:nvSpPr>
          <p:cNvPr id="227331" name="灯片编号占位符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en-US" altLang="zh-CN">
                <a:solidFill>
                  <a:schemeClr val="bg1"/>
                </a:solidFill>
                <a:latin typeface="Century Gothic" panose="020B0502020202020204" pitchFamily="34" charset="0"/>
              </a:rPr>
              <a:t>*</a:t>
            </a:r>
          </a:p>
        </p:txBody>
      </p:sp>
      <p:sp>
        <p:nvSpPr>
          <p:cNvPr id="2" name="日期占位符 1"/>
          <p:cNvSpPr>
            <a:spLocks noGrp="1"/>
          </p:cNvSpPr>
          <p:nvPr>
            <p:ph type="dt" sz="half" idx="10"/>
          </p:nvPr>
        </p:nvSpPr>
        <p:spPr/>
        <p:txBody>
          <a:bodyPr/>
          <a:lstStyle/>
          <a:p>
            <a:fld id="{49B41F00-9A3E-4284-B053-5DC396FAB9EE}" type="datetime11">
              <a:rPr lang="zh-CN" altLang="en-US" smtClean="0"/>
              <a:t>20:56:35</a:t>
            </a:fld>
            <a:endParaRPr lang="zh-CN" alt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3" name="标题 1"/>
          <p:cNvSpPr>
            <a:spLocks noGrp="1" noChangeArrowheads="1"/>
          </p:cNvSpPr>
          <p:nvPr>
            <p:ph type="title"/>
          </p:nvPr>
        </p:nvSpPr>
        <p:spPr>
          <a:xfrm>
            <a:off x="2389189" y="927101"/>
            <a:ext cx="6345237" cy="709613"/>
          </a:xfrm>
        </p:spPr>
        <p:txBody>
          <a:bodyPr/>
          <a:lstStyle/>
          <a:p>
            <a:endParaRPr lang="zh-CN" altLang="en-US"/>
          </a:p>
        </p:txBody>
      </p:sp>
      <p:sp>
        <p:nvSpPr>
          <p:cNvPr id="228354" name="内容占位符 2"/>
          <p:cNvSpPr>
            <a:spLocks noGrp="1" noChangeArrowheads="1"/>
          </p:cNvSpPr>
          <p:nvPr>
            <p:ph idx="1"/>
          </p:nvPr>
        </p:nvSpPr>
        <p:spPr>
          <a:xfrm>
            <a:off x="1703389" y="2205039"/>
            <a:ext cx="8713787" cy="3817937"/>
          </a:xfrm>
        </p:spPr>
        <p:txBody>
          <a:bodyPr/>
          <a:lstStyle/>
          <a:p>
            <a:r>
              <a:rPr lang="zh-CN" altLang="en-US" sz="2200" dirty="0">
                <a:latin typeface="华文楷体" panose="02010600040101010101" pitchFamily="2" charset="-122"/>
                <a:ea typeface="华文楷体" panose="02010600040101010101" pitchFamily="2" charset="-122"/>
              </a:rPr>
              <a:t>第一，</a:t>
            </a:r>
            <a:r>
              <a:rPr lang="zh-CN" altLang="zh-CN" sz="2200" b="1" dirty="0">
                <a:latin typeface="华文楷体" panose="02010600040101010101" pitchFamily="2" charset="-122"/>
                <a:ea typeface="华文楷体" panose="02010600040101010101" pitchFamily="2" charset="-122"/>
              </a:rPr>
              <a:t>应当追加被告而原告不同意的</a:t>
            </a:r>
            <a:r>
              <a:rPr lang="zh-CN" altLang="zh-CN" sz="2200" dirty="0">
                <a:latin typeface="华文楷体" panose="02010600040101010101" pitchFamily="2" charset="-122"/>
                <a:ea typeface="华文楷体" panose="02010600040101010101" pitchFamily="2" charset="-122"/>
              </a:rPr>
              <a:t>，人民法院应当通知其以第三人的身份参加诉讼。</a:t>
            </a:r>
            <a:endParaRPr lang="en-US" altLang="zh-CN" sz="2200" dirty="0">
              <a:latin typeface="华文楷体" panose="02010600040101010101" pitchFamily="2" charset="-122"/>
              <a:ea typeface="华文楷体" panose="02010600040101010101" pitchFamily="2" charset="-122"/>
            </a:endParaRPr>
          </a:p>
          <a:p>
            <a:r>
              <a:rPr lang="en-US" altLang="zh-CN" sz="2200"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rPr>
              <a:t>解释</a:t>
            </a:r>
            <a:r>
              <a:rPr lang="en-US" altLang="zh-CN" sz="2200"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rPr>
              <a:t>第二十六条第二款规定，</a:t>
            </a:r>
            <a:r>
              <a:rPr lang="zh-CN" altLang="zh-CN" sz="2400" dirty="0">
                <a:latin typeface="楷体" panose="02010609060101010101" pitchFamily="49" charset="-122"/>
                <a:ea typeface="楷体" panose="02010609060101010101" pitchFamily="49" charset="-122"/>
              </a:rPr>
              <a:t>应当追加被告而原告不同意追加的，人民法院应当通知其以第三人的身份参加诉讼，但行政复议机关作共同被告的除外。</a:t>
            </a:r>
            <a:endParaRPr lang="en-US" altLang="zh-CN" sz="2400" dirty="0">
              <a:latin typeface="楷体" panose="02010609060101010101" pitchFamily="49" charset="-122"/>
              <a:ea typeface="楷体" panose="02010609060101010101" pitchFamily="49" charset="-122"/>
            </a:endParaRPr>
          </a:p>
          <a:p>
            <a:r>
              <a:rPr lang="zh-CN" altLang="zh-CN" sz="2200" dirty="0">
                <a:latin typeface="华文楷体" panose="02010600040101010101" pitchFamily="2" charset="-122"/>
                <a:ea typeface="华文楷体" panose="02010600040101010101" pitchFamily="2" charset="-122"/>
              </a:rPr>
              <a:t>由于原告的遗漏或有意不告，出现从法律关系的角度而言理应成为行政诉讼被告缺位时，如追加被告须得到原告的同意。当原告不同意而实现诉讼目的又需要缺位被告成为诉讼当事人时，人民法院只能将缺位被告置与第三人的地位以实现同样的诉讼目的。这种制度设计是为了尊重原告的诉讼权利。</a:t>
            </a:r>
          </a:p>
        </p:txBody>
      </p:sp>
      <p:sp>
        <p:nvSpPr>
          <p:cNvPr id="228355" name="灯片编号占位符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en-US" altLang="zh-CN">
                <a:solidFill>
                  <a:schemeClr val="bg1"/>
                </a:solidFill>
                <a:latin typeface="Century Gothic" panose="020B0502020202020204" pitchFamily="34" charset="0"/>
              </a:rPr>
              <a:t>*</a:t>
            </a:r>
          </a:p>
        </p:txBody>
      </p:sp>
      <p:sp>
        <p:nvSpPr>
          <p:cNvPr id="2" name="日期占位符 1"/>
          <p:cNvSpPr>
            <a:spLocks noGrp="1"/>
          </p:cNvSpPr>
          <p:nvPr>
            <p:ph type="dt" sz="half" idx="10"/>
          </p:nvPr>
        </p:nvSpPr>
        <p:spPr/>
        <p:txBody>
          <a:bodyPr/>
          <a:lstStyle/>
          <a:p>
            <a:fld id="{C6177584-F347-4745-A224-23D9C0D467E6}" type="datetime11">
              <a:rPr lang="zh-CN" altLang="en-US" smtClean="0"/>
              <a:t>20:56:35</a:t>
            </a:fld>
            <a:endParaRPr lang="zh-CN" altLang="en-US"/>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7" name="标题 1"/>
          <p:cNvSpPr>
            <a:spLocks noGrp="1" noChangeArrowheads="1"/>
          </p:cNvSpPr>
          <p:nvPr>
            <p:ph type="title"/>
          </p:nvPr>
        </p:nvSpPr>
        <p:spPr>
          <a:xfrm>
            <a:off x="2389189" y="927101"/>
            <a:ext cx="6345237" cy="709613"/>
          </a:xfrm>
        </p:spPr>
        <p:txBody>
          <a:bodyPr/>
          <a:lstStyle/>
          <a:p>
            <a:endParaRPr lang="zh-CN" altLang="en-US"/>
          </a:p>
        </p:txBody>
      </p:sp>
      <p:sp>
        <p:nvSpPr>
          <p:cNvPr id="229378" name="内容占位符 2"/>
          <p:cNvSpPr>
            <a:spLocks noGrp="1" noChangeArrowheads="1"/>
          </p:cNvSpPr>
          <p:nvPr>
            <p:ph idx="1"/>
          </p:nvPr>
        </p:nvSpPr>
        <p:spPr>
          <a:xfrm>
            <a:off x="2387600" y="2420938"/>
            <a:ext cx="7164388" cy="3598862"/>
          </a:xfrm>
        </p:spPr>
        <p:txBody>
          <a:bodyPr/>
          <a:lstStyle/>
          <a:p>
            <a:r>
              <a:rPr lang="zh-CN" altLang="en-US" sz="2200" dirty="0">
                <a:latin typeface="楷体" panose="02010609060101010101" pitchFamily="49" charset="-122"/>
                <a:ea typeface="楷体" panose="02010609060101010101" pitchFamily="49" charset="-122"/>
              </a:rPr>
              <a:t>第二，应当追加原告但既不愿意参加诉讼，又不放弃实体权利的。</a:t>
            </a:r>
            <a:r>
              <a:rPr lang="en-US" altLang="zh-CN" sz="2200"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rPr>
              <a:t>解释</a:t>
            </a:r>
            <a:r>
              <a:rPr lang="en-US" altLang="zh-CN" sz="2200"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rPr>
              <a:t>第二十八条规定，</a:t>
            </a:r>
            <a:r>
              <a:rPr lang="zh-CN" altLang="zh-CN" sz="2200" dirty="0">
                <a:latin typeface="楷体" panose="02010609060101010101" pitchFamily="49" charset="-122"/>
                <a:ea typeface="楷体" panose="02010609060101010101" pitchFamily="49" charset="-122"/>
              </a:rPr>
              <a:t>人民法院追加共同诉讼的当事人时，应当通知其他当事人。应当追加的原告，已明确表示放弃实体权利的，可不予追加；既不愿意参加诉讼，又不放弃实体权利的，应追加为</a:t>
            </a:r>
            <a:r>
              <a:rPr lang="zh-CN" altLang="zh-CN" sz="2200" b="1" dirty="0">
                <a:solidFill>
                  <a:srgbClr val="FF0000"/>
                </a:solidFill>
                <a:latin typeface="楷体" panose="02010609060101010101" pitchFamily="49" charset="-122"/>
                <a:ea typeface="楷体" panose="02010609060101010101" pitchFamily="49" charset="-122"/>
              </a:rPr>
              <a:t>第三人</a:t>
            </a:r>
            <a:r>
              <a:rPr lang="zh-CN" altLang="zh-CN" sz="2200" dirty="0">
                <a:latin typeface="楷体" panose="02010609060101010101" pitchFamily="49" charset="-122"/>
                <a:ea typeface="楷体" panose="02010609060101010101" pitchFamily="49" charset="-122"/>
              </a:rPr>
              <a:t>，其不参加诉讼，不能阻碍人民法院对案件的审理和裁判。 。</a:t>
            </a:r>
          </a:p>
          <a:p>
            <a:endParaRPr lang="zh-CN" altLang="en-US" sz="2200" dirty="0">
              <a:latin typeface="楷体" panose="02010609060101010101" pitchFamily="49" charset="-122"/>
              <a:ea typeface="楷体" panose="02010609060101010101" pitchFamily="49" charset="-122"/>
            </a:endParaRPr>
          </a:p>
          <a:p>
            <a:endParaRPr lang="zh-CN" altLang="en-US" sz="2200" dirty="0">
              <a:latin typeface="楷体" panose="02010609060101010101" pitchFamily="49" charset="-122"/>
              <a:ea typeface="楷体" panose="02010609060101010101" pitchFamily="49" charset="-122"/>
            </a:endParaRPr>
          </a:p>
        </p:txBody>
      </p:sp>
      <p:sp>
        <p:nvSpPr>
          <p:cNvPr id="2" name="日期占位符 1"/>
          <p:cNvSpPr>
            <a:spLocks noGrp="1"/>
          </p:cNvSpPr>
          <p:nvPr>
            <p:ph type="dt" sz="half" idx="10"/>
          </p:nvPr>
        </p:nvSpPr>
        <p:spPr/>
        <p:txBody>
          <a:bodyPr/>
          <a:lstStyle/>
          <a:p>
            <a:fld id="{4AD9850E-7932-4AE4-B26E-99C5E17DC18A}" type="datetime11">
              <a:rPr lang="zh-CN" altLang="en-US" smtClean="0"/>
              <a:t>20:56:35</a:t>
            </a:fld>
            <a:endParaRPr lang="zh-CN" altLang="en-US"/>
          </a:p>
        </p:txBody>
      </p:sp>
      <p:sp>
        <p:nvSpPr>
          <p:cNvPr id="3" name="灯片编号占位符 2"/>
          <p:cNvSpPr>
            <a:spLocks noGrp="1"/>
          </p:cNvSpPr>
          <p:nvPr>
            <p:ph type="sldNum" sz="quarter" idx="12"/>
          </p:nvPr>
        </p:nvSpPr>
        <p:spPr/>
        <p:txBody>
          <a:bodyPr/>
          <a:lstStyle/>
          <a:p>
            <a:fld id="{371EAF97-EE87-4C9A-8993-CD456974BB4D}" type="slidenum">
              <a:rPr lang="zh-CN" altLang="en-US" smtClean="0"/>
              <a:t>102</a:t>
            </a:fld>
            <a:endParaRPr lang="zh-CN" altLang="en-US"/>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1" name="标题 1"/>
          <p:cNvSpPr>
            <a:spLocks noGrp="1" noChangeArrowheads="1"/>
          </p:cNvSpPr>
          <p:nvPr>
            <p:ph type="title"/>
          </p:nvPr>
        </p:nvSpPr>
        <p:spPr>
          <a:xfrm>
            <a:off x="2389189" y="927101"/>
            <a:ext cx="6345237" cy="709613"/>
          </a:xfrm>
        </p:spPr>
        <p:txBody>
          <a:bodyPr/>
          <a:lstStyle/>
          <a:p>
            <a:endParaRPr lang="zh-CN" altLang="en-US"/>
          </a:p>
        </p:txBody>
      </p:sp>
      <p:sp>
        <p:nvSpPr>
          <p:cNvPr id="230402" name="内容占位符 2"/>
          <p:cNvSpPr>
            <a:spLocks noGrp="1" noChangeArrowheads="1"/>
          </p:cNvSpPr>
          <p:nvPr>
            <p:ph idx="1"/>
          </p:nvPr>
        </p:nvSpPr>
        <p:spPr>
          <a:xfrm>
            <a:off x="1774825" y="2205038"/>
            <a:ext cx="8497888" cy="3530600"/>
          </a:xfrm>
        </p:spPr>
        <p:txBody>
          <a:bodyPr>
            <a:normAutofit fontScale="85000" lnSpcReduction="10000"/>
          </a:bodyPr>
          <a:lstStyle/>
          <a:p>
            <a:r>
              <a:rPr lang="zh-CN" altLang="en-US" sz="2200" b="1" dirty="0">
                <a:solidFill>
                  <a:schemeClr val="tx1"/>
                </a:solidFill>
                <a:latin typeface="楷体" panose="02010609060101010101" pitchFamily="49" charset="-122"/>
                <a:ea typeface="楷体" panose="02010609060101010101" pitchFamily="49" charset="-122"/>
              </a:rPr>
              <a:t>（</a:t>
            </a:r>
            <a:r>
              <a:rPr lang="en-US" altLang="zh-CN" sz="2200" b="1" dirty="0">
                <a:solidFill>
                  <a:schemeClr val="tx1"/>
                </a:solidFill>
                <a:latin typeface="楷体" panose="02010609060101010101" pitchFamily="49" charset="-122"/>
                <a:ea typeface="楷体" panose="02010609060101010101" pitchFamily="49" charset="-122"/>
              </a:rPr>
              <a:t>2</a:t>
            </a:r>
            <a:r>
              <a:rPr lang="zh-CN" altLang="en-US" sz="2200" b="1" dirty="0">
                <a:solidFill>
                  <a:schemeClr val="tx1"/>
                </a:solidFill>
                <a:latin typeface="楷体" panose="02010609060101010101" pitchFamily="49" charset="-122"/>
                <a:ea typeface="楷体" panose="02010609060101010101" pitchFamily="49" charset="-122"/>
              </a:rPr>
              <a:t>）同被诉行政行为有利害关系的 </a:t>
            </a:r>
            <a:r>
              <a:rPr lang="en-US" altLang="zh-CN" sz="2200" b="1" dirty="0">
                <a:solidFill>
                  <a:schemeClr val="tx1"/>
                </a:solidFill>
                <a:latin typeface="楷体" panose="02010609060101010101" pitchFamily="49" charset="-122"/>
                <a:ea typeface="楷体" panose="02010609060101010101" pitchFamily="49" charset="-122"/>
              </a:rPr>
              <a:t>vs. </a:t>
            </a:r>
            <a:r>
              <a:rPr lang="zh-CN" altLang="en-US" sz="2200" b="1" dirty="0">
                <a:solidFill>
                  <a:schemeClr val="tx1"/>
                </a:solidFill>
                <a:latin typeface="楷体" panose="02010609060101010101" pitchFamily="49" charset="-122"/>
                <a:ea typeface="楷体" panose="02010609060101010101" pitchFamily="49" charset="-122"/>
              </a:rPr>
              <a:t>同案件审理结果有利害关系的行政诉讼相对人</a:t>
            </a:r>
            <a:endParaRPr lang="en-US" altLang="zh-CN" sz="2200" b="1" dirty="0">
              <a:solidFill>
                <a:schemeClr val="tx1"/>
              </a:solidFill>
              <a:latin typeface="楷体" panose="02010609060101010101" pitchFamily="49" charset="-122"/>
              <a:ea typeface="楷体" panose="02010609060101010101" pitchFamily="49" charset="-122"/>
            </a:endParaRPr>
          </a:p>
          <a:p>
            <a:pPr eaLnBrk="1" hangingPunct="1">
              <a:lnSpc>
                <a:spcPct val="150000"/>
              </a:lnSpc>
            </a:pPr>
            <a:r>
              <a:rPr lang="en-US" altLang="zh-CN" sz="2200" b="1" dirty="0">
                <a:solidFill>
                  <a:schemeClr val="tx1"/>
                </a:solidFill>
                <a:latin typeface="楷体" panose="02010609060101010101" pitchFamily="49" charset="-122"/>
                <a:ea typeface="楷体" panose="02010609060101010101" pitchFamily="49" charset="-122"/>
              </a:rPr>
              <a:t>1</a:t>
            </a:r>
            <a:r>
              <a:rPr lang="zh-CN" altLang="en-US" sz="2200" b="1" dirty="0">
                <a:solidFill>
                  <a:schemeClr val="tx1"/>
                </a:solidFill>
                <a:latin typeface="楷体" panose="02010609060101010101" pitchFamily="49" charset="-122"/>
                <a:ea typeface="楷体" panose="02010609060101010101" pitchFamily="49" charset="-122"/>
              </a:rPr>
              <a:t>）</a:t>
            </a:r>
            <a:r>
              <a:rPr lang="zh-CN" altLang="en-US" sz="1600" b="1" dirty="0">
                <a:solidFill>
                  <a:schemeClr val="tx1"/>
                </a:solidFill>
                <a:latin typeface="楷体" panose="02010609060101010101" pitchFamily="49" charset="-122"/>
                <a:ea typeface="楷体" panose="02010609060101010101" pitchFamily="49" charset="-122"/>
              </a:rPr>
              <a:t>同被诉行政行为有利害关系但未提起诉讼的个人或组织（具有原告地位）：行政行为造成了其权利丧失或减损，或者义务的增加</a:t>
            </a:r>
            <a:endParaRPr lang="en-US" altLang="zh-CN" sz="1600" b="1" dirty="0">
              <a:solidFill>
                <a:schemeClr val="tx1"/>
              </a:solidFill>
              <a:latin typeface="楷体" panose="02010609060101010101" pitchFamily="49" charset="-122"/>
              <a:ea typeface="楷体" panose="02010609060101010101" pitchFamily="49" charset="-122"/>
            </a:endParaRPr>
          </a:p>
          <a:p>
            <a:pPr lvl="1">
              <a:lnSpc>
                <a:spcPct val="150000"/>
              </a:lnSpc>
            </a:pPr>
            <a:r>
              <a:rPr lang="zh-CN" altLang="en-US" b="1" dirty="0">
                <a:solidFill>
                  <a:schemeClr val="tx1"/>
                </a:solidFill>
                <a:latin typeface="楷体" panose="02010609060101010101" pitchFamily="49" charset="-122"/>
                <a:ea typeface="楷体" panose="02010609060101010101" pitchFamily="49" charset="-122"/>
              </a:rPr>
              <a:t>主体利益一致情况下的第三人</a:t>
            </a:r>
          </a:p>
          <a:p>
            <a:pPr lvl="2">
              <a:lnSpc>
                <a:spcPct val="150000"/>
              </a:lnSpc>
            </a:pPr>
            <a:r>
              <a:rPr lang="zh-CN" altLang="en-US" sz="1600" dirty="0">
                <a:solidFill>
                  <a:schemeClr val="tx1"/>
                </a:solidFill>
                <a:latin typeface="楷体" panose="02010609060101010101" pitchFamily="49" charset="-122"/>
                <a:ea typeface="楷体" panose="02010609060101010101" pitchFamily="49" charset="-122"/>
              </a:rPr>
              <a:t>同一行政行为涉及两个以上利害关系人，其中部分提起诉讼，人民法院应当通知没有起诉的其他利害关系人作为第三人参加诉讼（行诉法解释第</a:t>
            </a:r>
            <a:r>
              <a:rPr lang="en-US" altLang="zh-CN" sz="1600" dirty="0">
                <a:solidFill>
                  <a:schemeClr val="tx1"/>
                </a:solidFill>
                <a:latin typeface="楷体" panose="02010609060101010101" pitchFamily="49" charset="-122"/>
                <a:ea typeface="楷体" panose="02010609060101010101" pitchFamily="49" charset="-122"/>
              </a:rPr>
              <a:t>30</a:t>
            </a:r>
            <a:r>
              <a:rPr lang="zh-CN" altLang="en-US" sz="1600" dirty="0">
                <a:solidFill>
                  <a:schemeClr val="tx1"/>
                </a:solidFill>
                <a:latin typeface="楷体" panose="02010609060101010101" pitchFamily="49" charset="-122"/>
                <a:ea typeface="楷体" panose="02010609060101010101" pitchFamily="49" charset="-122"/>
              </a:rPr>
              <a:t>条第</a:t>
            </a:r>
            <a:r>
              <a:rPr lang="en-US" altLang="zh-CN" sz="1600" dirty="0">
                <a:solidFill>
                  <a:schemeClr val="tx1"/>
                </a:solidFill>
                <a:latin typeface="楷体" panose="02010609060101010101" pitchFamily="49" charset="-122"/>
                <a:ea typeface="楷体" panose="02010609060101010101" pitchFamily="49" charset="-122"/>
              </a:rPr>
              <a:t>1</a:t>
            </a:r>
            <a:r>
              <a:rPr lang="zh-CN" altLang="en-US" sz="1600" dirty="0">
                <a:solidFill>
                  <a:schemeClr val="tx1"/>
                </a:solidFill>
                <a:latin typeface="楷体" panose="02010609060101010101" pitchFamily="49" charset="-122"/>
                <a:ea typeface="楷体" panose="02010609060101010101" pitchFamily="49" charset="-122"/>
              </a:rPr>
              <a:t>款）：共同被处罚人</a:t>
            </a:r>
          </a:p>
          <a:p>
            <a:pPr lvl="1">
              <a:lnSpc>
                <a:spcPct val="150000"/>
              </a:lnSpc>
            </a:pPr>
            <a:r>
              <a:rPr lang="zh-CN" altLang="en-US" b="1" dirty="0">
                <a:solidFill>
                  <a:schemeClr val="tx1"/>
                </a:solidFill>
                <a:latin typeface="楷体" panose="02010609060101010101" pitchFamily="49" charset="-122"/>
                <a:ea typeface="楷体" panose="02010609060101010101" pitchFamily="49" charset="-122"/>
              </a:rPr>
              <a:t>主体利益对立情况下的第三人（处罚、裁决、许可案件等）</a:t>
            </a:r>
          </a:p>
          <a:p>
            <a:pPr lvl="1">
              <a:lnSpc>
                <a:spcPct val="150000"/>
              </a:lnSpc>
            </a:pPr>
            <a:r>
              <a:rPr lang="zh-CN" altLang="en-US" b="1" dirty="0">
                <a:solidFill>
                  <a:schemeClr val="tx1"/>
                </a:solidFill>
                <a:latin typeface="楷体" panose="02010609060101010101" pitchFamily="49" charset="-122"/>
                <a:ea typeface="楷体" panose="02010609060101010101" pitchFamily="49" charset="-122"/>
              </a:rPr>
              <a:t>主张独立利益的第三人</a:t>
            </a:r>
          </a:p>
          <a:p>
            <a:endParaRPr lang="zh-CN" altLang="en-US" sz="2200" b="1" dirty="0">
              <a:solidFill>
                <a:schemeClr val="tx1"/>
              </a:solidFill>
              <a:latin typeface="楷体" panose="02010609060101010101" pitchFamily="49" charset="-122"/>
              <a:ea typeface="楷体" panose="02010609060101010101" pitchFamily="49" charset="-122"/>
            </a:endParaRPr>
          </a:p>
          <a:p>
            <a:endParaRPr lang="zh-CN" altLang="en-US" sz="2200" b="1" dirty="0">
              <a:solidFill>
                <a:schemeClr val="tx1"/>
              </a:solidFill>
              <a:latin typeface="楷体" panose="02010609060101010101" pitchFamily="49" charset="-122"/>
              <a:ea typeface="楷体" panose="02010609060101010101" pitchFamily="49" charset="-122"/>
            </a:endParaRPr>
          </a:p>
        </p:txBody>
      </p:sp>
      <p:sp>
        <p:nvSpPr>
          <p:cNvPr id="2" name="日期占位符 1"/>
          <p:cNvSpPr>
            <a:spLocks noGrp="1"/>
          </p:cNvSpPr>
          <p:nvPr>
            <p:ph type="dt" sz="half" idx="10"/>
          </p:nvPr>
        </p:nvSpPr>
        <p:spPr/>
        <p:txBody>
          <a:bodyPr/>
          <a:lstStyle/>
          <a:p>
            <a:fld id="{ABD522D0-C490-4AD3-9761-746BE2314F53}" type="datetime11">
              <a:rPr lang="zh-CN" altLang="en-US" smtClean="0"/>
              <a:t>20:56:35</a:t>
            </a:fld>
            <a:endParaRPr lang="zh-CN" altLang="en-US"/>
          </a:p>
        </p:txBody>
      </p:sp>
      <p:sp>
        <p:nvSpPr>
          <p:cNvPr id="3" name="灯片编号占位符 2"/>
          <p:cNvSpPr>
            <a:spLocks noGrp="1"/>
          </p:cNvSpPr>
          <p:nvPr>
            <p:ph type="sldNum" sz="quarter" idx="12"/>
          </p:nvPr>
        </p:nvSpPr>
        <p:spPr/>
        <p:txBody>
          <a:bodyPr/>
          <a:lstStyle/>
          <a:p>
            <a:fld id="{371EAF97-EE87-4C9A-8993-CD456974BB4D}" type="slidenum">
              <a:rPr lang="zh-CN" altLang="en-US" smtClean="0"/>
              <a:t>103</a:t>
            </a:fld>
            <a:endParaRPr lang="zh-CN" altLang="en-US"/>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5" name="标题 1"/>
          <p:cNvSpPr>
            <a:spLocks noGrp="1" noChangeArrowheads="1"/>
          </p:cNvSpPr>
          <p:nvPr>
            <p:ph type="title"/>
          </p:nvPr>
        </p:nvSpPr>
        <p:spPr>
          <a:xfrm>
            <a:off x="2389189" y="927101"/>
            <a:ext cx="6345237" cy="709613"/>
          </a:xfrm>
        </p:spPr>
        <p:txBody>
          <a:bodyPr/>
          <a:lstStyle/>
          <a:p>
            <a:endParaRPr lang="zh-CN" altLang="en-US"/>
          </a:p>
        </p:txBody>
      </p:sp>
      <p:sp>
        <p:nvSpPr>
          <p:cNvPr id="231426" name="内容占位符 2"/>
          <p:cNvSpPr>
            <a:spLocks noGrp="1" noChangeArrowheads="1"/>
          </p:cNvSpPr>
          <p:nvPr>
            <p:ph idx="1"/>
          </p:nvPr>
        </p:nvSpPr>
        <p:spPr>
          <a:xfrm>
            <a:off x="1405164" y="2432613"/>
            <a:ext cx="8783638" cy="3959225"/>
          </a:xfrm>
        </p:spPr>
        <p:txBody>
          <a:bodyPr/>
          <a:lstStyle/>
          <a:p>
            <a:r>
              <a:rPr lang="en-US" altLang="zh-CN" sz="2000" b="1" dirty="0">
                <a:solidFill>
                  <a:schemeClr val="tx1"/>
                </a:solidFill>
                <a:latin typeface="楷体" panose="02010609060101010101" pitchFamily="49" charset="-122"/>
                <a:ea typeface="楷体" panose="02010609060101010101" pitchFamily="49" charset="-122"/>
              </a:rPr>
              <a:t>2</a:t>
            </a:r>
            <a:r>
              <a:rPr lang="zh-CN" altLang="en-US" sz="2000" b="1" dirty="0">
                <a:solidFill>
                  <a:schemeClr val="tx1"/>
                </a:solidFill>
                <a:latin typeface="楷体" panose="02010609060101010101" pitchFamily="49" charset="-122"/>
                <a:ea typeface="楷体" panose="02010609060101010101" pitchFamily="49" charset="-122"/>
              </a:rPr>
              <a:t>）同案件审理结果有利害关系的个人或组织</a:t>
            </a:r>
          </a:p>
          <a:p>
            <a:pPr lvl="1"/>
            <a:r>
              <a:rPr lang="zh-CN" altLang="en-US" sz="2000" b="1" dirty="0">
                <a:solidFill>
                  <a:schemeClr val="tx1"/>
                </a:solidFill>
                <a:latin typeface="楷体" panose="02010609060101010101" pitchFamily="49" charset="-122"/>
                <a:ea typeface="楷体" panose="02010609060101010101" pitchFamily="49" charset="-122"/>
              </a:rPr>
              <a:t>作出相互矛盾行为的行政机关</a:t>
            </a:r>
            <a:endParaRPr lang="en-US" altLang="zh-CN" sz="2000" b="1" dirty="0">
              <a:solidFill>
                <a:schemeClr val="tx1"/>
              </a:solidFill>
              <a:latin typeface="楷体" panose="02010609060101010101" pitchFamily="49" charset="-122"/>
              <a:ea typeface="楷体" panose="02010609060101010101" pitchFamily="49" charset="-122"/>
            </a:endParaRPr>
          </a:p>
          <a:p>
            <a:pPr lvl="2"/>
            <a:r>
              <a:rPr lang="zh-CN" altLang="en-US" sz="1600" dirty="0">
                <a:solidFill>
                  <a:schemeClr val="tx1"/>
                </a:solidFill>
                <a:latin typeface="楷体" panose="02010609060101010101" pitchFamily="49" charset="-122"/>
                <a:ea typeface="楷体" panose="02010609060101010101" pitchFamily="49" charset="-122"/>
              </a:rPr>
              <a:t>李明芳诉金华县水利电力局水利行政处罚案：</a:t>
            </a:r>
            <a:r>
              <a:rPr lang="en-US" altLang="zh-CN" sz="1600" dirty="0">
                <a:solidFill>
                  <a:schemeClr val="tx1"/>
                </a:solidFill>
                <a:latin typeface="楷体" panose="02010609060101010101" pitchFamily="49" charset="-122"/>
                <a:ea typeface="楷体" panose="02010609060101010101" pitchFamily="49" charset="-122"/>
              </a:rPr>
              <a:t>1994</a:t>
            </a:r>
            <a:r>
              <a:rPr lang="zh-CN" altLang="en-US" sz="1600" dirty="0">
                <a:solidFill>
                  <a:schemeClr val="tx1"/>
                </a:solidFill>
                <a:latin typeface="楷体" panose="02010609060101010101" pitchFamily="49" charset="-122"/>
                <a:ea typeface="楷体" panose="02010609060101010101" pitchFamily="49" charset="-122"/>
              </a:rPr>
              <a:t>年</a:t>
            </a:r>
            <a:r>
              <a:rPr lang="en-US" altLang="zh-CN" sz="1600" dirty="0">
                <a:solidFill>
                  <a:schemeClr val="tx1"/>
                </a:solidFill>
                <a:latin typeface="楷体" panose="02010609060101010101" pitchFamily="49" charset="-122"/>
                <a:ea typeface="楷体" panose="02010609060101010101" pitchFamily="49" charset="-122"/>
              </a:rPr>
              <a:t>12</a:t>
            </a:r>
            <a:r>
              <a:rPr lang="zh-CN" altLang="en-US" sz="1600" dirty="0">
                <a:solidFill>
                  <a:schemeClr val="tx1"/>
                </a:solidFill>
                <a:latin typeface="楷体" panose="02010609060101010101" pitchFamily="49" charset="-122"/>
                <a:ea typeface="楷体" panose="02010609060101010101" pitchFamily="49" charset="-122"/>
              </a:rPr>
              <a:t>月，原告经所在镇政府批准、县城乡建设环境保护局和土地管理局办理村镇规划建设许可证、集体土地建设用地许可证，在湖北村西溪东岸周里桥头建造住房。后经人举报，被告金华县水利电力局于</a:t>
            </a:r>
            <a:r>
              <a:rPr lang="en-US" altLang="zh-CN" sz="1600" dirty="0">
                <a:solidFill>
                  <a:schemeClr val="tx1"/>
                </a:solidFill>
                <a:latin typeface="楷体" panose="02010609060101010101" pitchFamily="49" charset="-122"/>
                <a:ea typeface="楷体" panose="02010609060101010101" pitchFamily="49" charset="-122"/>
              </a:rPr>
              <a:t>1995</a:t>
            </a:r>
            <a:r>
              <a:rPr lang="zh-CN" altLang="en-US" sz="1600" dirty="0">
                <a:solidFill>
                  <a:schemeClr val="tx1"/>
                </a:solidFill>
                <a:latin typeface="楷体" panose="02010609060101010101" pitchFamily="49" charset="-122"/>
                <a:ea typeface="楷体" panose="02010609060101010101" pitchFamily="49" charset="-122"/>
              </a:rPr>
              <a:t>年</a:t>
            </a:r>
            <a:r>
              <a:rPr lang="en-US" altLang="zh-CN" sz="1600" dirty="0">
                <a:solidFill>
                  <a:schemeClr val="tx1"/>
                </a:solidFill>
                <a:latin typeface="楷体" panose="02010609060101010101" pitchFamily="49" charset="-122"/>
                <a:ea typeface="楷体" panose="02010609060101010101" pitchFamily="49" charset="-122"/>
              </a:rPr>
              <a:t>1</a:t>
            </a:r>
            <a:r>
              <a:rPr lang="zh-CN" altLang="en-US" sz="1600" dirty="0">
                <a:solidFill>
                  <a:schemeClr val="tx1"/>
                </a:solidFill>
                <a:latin typeface="楷体" panose="02010609060101010101" pitchFamily="49" charset="-122"/>
                <a:ea typeface="楷体" panose="02010609060101010101" pitchFamily="49" charset="-122"/>
              </a:rPr>
              <a:t>月送达责令停止违法行为通知书，要求停工听候处理。原告继续建房，被告以违法侵占河道为由，于</a:t>
            </a:r>
            <a:r>
              <a:rPr lang="en-US" altLang="zh-CN" sz="1600" dirty="0">
                <a:solidFill>
                  <a:schemeClr val="tx1"/>
                </a:solidFill>
                <a:latin typeface="楷体" panose="02010609060101010101" pitchFamily="49" charset="-122"/>
                <a:ea typeface="楷体" panose="02010609060101010101" pitchFamily="49" charset="-122"/>
              </a:rPr>
              <a:t>1995</a:t>
            </a:r>
            <a:r>
              <a:rPr lang="zh-CN" altLang="en-US" sz="1600" dirty="0">
                <a:solidFill>
                  <a:schemeClr val="tx1"/>
                </a:solidFill>
                <a:latin typeface="楷体" panose="02010609060101010101" pitchFamily="49" charset="-122"/>
                <a:ea typeface="楷体" panose="02010609060101010101" pitchFamily="49" charset="-122"/>
              </a:rPr>
              <a:t>年</a:t>
            </a:r>
            <a:r>
              <a:rPr lang="en-US" altLang="zh-CN" sz="1600" dirty="0">
                <a:solidFill>
                  <a:schemeClr val="tx1"/>
                </a:solidFill>
                <a:latin typeface="楷体" panose="02010609060101010101" pitchFamily="49" charset="-122"/>
                <a:ea typeface="楷体" panose="02010609060101010101" pitchFamily="49" charset="-122"/>
              </a:rPr>
              <a:t>6</a:t>
            </a:r>
            <a:r>
              <a:rPr lang="zh-CN" altLang="en-US" sz="1600" dirty="0">
                <a:solidFill>
                  <a:schemeClr val="tx1"/>
                </a:solidFill>
                <a:latin typeface="楷体" panose="02010609060101010101" pitchFamily="49" charset="-122"/>
                <a:ea typeface="楷体" panose="02010609060101010101" pitchFamily="49" charset="-122"/>
              </a:rPr>
              <a:t>月作出限期拆除违章建筑的处罚决定。原告不服，诉至金华县人民法院（人民法院案例选</a:t>
            </a:r>
            <a:r>
              <a:rPr lang="en-US" altLang="zh-CN" sz="1600" dirty="0">
                <a:solidFill>
                  <a:schemeClr val="tx1"/>
                </a:solidFill>
                <a:latin typeface="楷体" panose="02010609060101010101" pitchFamily="49" charset="-122"/>
                <a:ea typeface="楷体" panose="02010609060101010101" pitchFamily="49" charset="-122"/>
              </a:rPr>
              <a:t>1992</a:t>
            </a:r>
            <a:r>
              <a:rPr lang="zh-CN" altLang="en-US" sz="1600" dirty="0">
                <a:solidFill>
                  <a:schemeClr val="tx1"/>
                </a:solidFill>
                <a:latin typeface="楷体" panose="02010609060101010101" pitchFamily="49" charset="-122"/>
                <a:ea typeface="楷体" panose="02010609060101010101" pitchFamily="49" charset="-122"/>
              </a:rPr>
              <a:t>年至</a:t>
            </a:r>
            <a:r>
              <a:rPr lang="en-US" altLang="zh-CN" sz="1600" dirty="0">
                <a:solidFill>
                  <a:schemeClr val="tx1"/>
                </a:solidFill>
                <a:latin typeface="楷体" panose="02010609060101010101" pitchFamily="49" charset="-122"/>
                <a:ea typeface="楷体" panose="02010609060101010101" pitchFamily="49" charset="-122"/>
              </a:rPr>
              <a:t>1996</a:t>
            </a:r>
            <a:r>
              <a:rPr lang="zh-CN" altLang="en-US" sz="1600" dirty="0">
                <a:solidFill>
                  <a:schemeClr val="tx1"/>
                </a:solidFill>
                <a:latin typeface="楷体" panose="02010609060101010101" pitchFamily="49" charset="-122"/>
                <a:ea typeface="楷体" panose="02010609060101010101" pitchFamily="49" charset="-122"/>
              </a:rPr>
              <a:t>年合订本，行政卷）</a:t>
            </a:r>
          </a:p>
          <a:p>
            <a:pPr lvl="1"/>
            <a:r>
              <a:rPr lang="zh-CN" altLang="en-US" sz="2000" b="1" dirty="0">
                <a:solidFill>
                  <a:schemeClr val="tx1"/>
                </a:solidFill>
                <a:latin typeface="楷体" panose="02010609060101010101" pitchFamily="49" charset="-122"/>
                <a:ea typeface="楷体" panose="02010609060101010101" pitchFamily="49" charset="-122"/>
              </a:rPr>
              <a:t>因人民法院认定的事实而将遭受不利处分的个人或组织</a:t>
            </a:r>
            <a:endParaRPr lang="en-US" altLang="zh-CN" sz="2000" b="1" dirty="0">
              <a:solidFill>
                <a:schemeClr val="tx1"/>
              </a:solidFill>
              <a:latin typeface="楷体" panose="02010609060101010101" pitchFamily="49" charset="-122"/>
              <a:ea typeface="楷体" panose="02010609060101010101" pitchFamily="49" charset="-122"/>
            </a:endParaRPr>
          </a:p>
          <a:p>
            <a:pPr lvl="1"/>
            <a:r>
              <a:rPr lang="zh-CN" altLang="en-US" sz="2000" b="1" dirty="0">
                <a:solidFill>
                  <a:schemeClr val="tx1"/>
                </a:solidFill>
                <a:latin typeface="楷体" panose="02010609060101010101" pitchFamily="49" charset="-122"/>
                <a:ea typeface="楷体" panose="02010609060101010101" pitchFamily="49" charset="-122"/>
              </a:rPr>
              <a:t>应当追加被告而原告不同意追加的，人民法院应当通知其以第三人的身份参加诉讼，但行政复议机关作共同被告的除外。（</a:t>
            </a:r>
            <a:r>
              <a:rPr lang="zh-CN" altLang="en-US" sz="2000" b="1" dirty="0">
                <a:solidFill>
                  <a:schemeClr val="tx1"/>
                </a:solidFill>
                <a:latin typeface="楷体" panose="02010609060101010101" pitchFamily="49" charset="-122"/>
                <a:ea typeface="楷体" panose="02010609060101010101" pitchFamily="49" charset="-122"/>
                <a:hlinkClick r:id="rId2" action="ppaction://hlinksldjump"/>
              </a:rPr>
              <a:t>行诉法解释第</a:t>
            </a:r>
            <a:r>
              <a:rPr lang="en-US" altLang="zh-CN" sz="2000" b="1" dirty="0">
                <a:solidFill>
                  <a:schemeClr val="tx1"/>
                </a:solidFill>
                <a:latin typeface="楷体" panose="02010609060101010101" pitchFamily="49" charset="-122"/>
                <a:ea typeface="楷体" panose="02010609060101010101" pitchFamily="49" charset="-122"/>
                <a:hlinkClick r:id="rId2" action="ppaction://hlinksldjump"/>
              </a:rPr>
              <a:t>26</a:t>
            </a:r>
            <a:r>
              <a:rPr lang="zh-CN" altLang="en-US" sz="2000" b="1" dirty="0">
                <a:solidFill>
                  <a:schemeClr val="tx1"/>
                </a:solidFill>
                <a:latin typeface="楷体" panose="02010609060101010101" pitchFamily="49" charset="-122"/>
                <a:ea typeface="楷体" panose="02010609060101010101" pitchFamily="49" charset="-122"/>
                <a:hlinkClick r:id="rId2" action="ppaction://hlinksldjump"/>
              </a:rPr>
              <a:t>条第</a:t>
            </a:r>
            <a:r>
              <a:rPr lang="en-US" altLang="zh-CN" sz="2000" b="1" dirty="0">
                <a:solidFill>
                  <a:schemeClr val="tx1"/>
                </a:solidFill>
                <a:latin typeface="楷体" panose="02010609060101010101" pitchFamily="49" charset="-122"/>
                <a:ea typeface="楷体" panose="02010609060101010101" pitchFamily="49" charset="-122"/>
                <a:hlinkClick r:id="rId2" action="ppaction://hlinksldjump"/>
              </a:rPr>
              <a:t>2</a:t>
            </a:r>
            <a:r>
              <a:rPr lang="zh-CN" altLang="en-US" sz="2000" b="1" dirty="0">
                <a:solidFill>
                  <a:schemeClr val="tx1"/>
                </a:solidFill>
                <a:latin typeface="楷体" panose="02010609060101010101" pitchFamily="49" charset="-122"/>
                <a:ea typeface="楷体" panose="02010609060101010101" pitchFamily="49" charset="-122"/>
                <a:hlinkClick r:id="rId2" action="ppaction://hlinksldjump"/>
              </a:rPr>
              <a:t>款</a:t>
            </a:r>
            <a:r>
              <a:rPr lang="zh-CN" altLang="en-US" sz="2000" b="1" dirty="0">
                <a:solidFill>
                  <a:schemeClr val="tx1"/>
                </a:solidFill>
                <a:latin typeface="楷体" panose="02010609060101010101" pitchFamily="49" charset="-122"/>
                <a:ea typeface="楷体" panose="02010609060101010101" pitchFamily="49" charset="-122"/>
              </a:rPr>
              <a:t>） </a:t>
            </a:r>
            <a:endParaRPr lang="en-US" altLang="zh-CN" sz="2000" b="1" dirty="0">
              <a:solidFill>
                <a:schemeClr val="tx1"/>
              </a:solidFill>
              <a:latin typeface="楷体" panose="02010609060101010101" pitchFamily="49" charset="-122"/>
              <a:ea typeface="楷体" panose="02010609060101010101" pitchFamily="49" charset="-122"/>
            </a:endParaRPr>
          </a:p>
          <a:p>
            <a:endParaRPr lang="zh-CN" altLang="en-US" sz="2000" dirty="0">
              <a:solidFill>
                <a:schemeClr val="tx1"/>
              </a:solidFill>
              <a:latin typeface="楷体" panose="02010609060101010101" pitchFamily="49" charset="-122"/>
              <a:ea typeface="楷体" panose="02010609060101010101" pitchFamily="49" charset="-122"/>
            </a:endParaRPr>
          </a:p>
        </p:txBody>
      </p:sp>
      <p:sp>
        <p:nvSpPr>
          <p:cNvPr id="2" name="日期占位符 1"/>
          <p:cNvSpPr>
            <a:spLocks noGrp="1"/>
          </p:cNvSpPr>
          <p:nvPr>
            <p:ph type="dt" sz="half" idx="10"/>
          </p:nvPr>
        </p:nvSpPr>
        <p:spPr/>
        <p:txBody>
          <a:bodyPr/>
          <a:lstStyle/>
          <a:p>
            <a:fld id="{D9ED5D0B-737F-42E5-9D75-A0ED3130090E}" type="datetime11">
              <a:rPr lang="zh-CN" altLang="en-US" smtClean="0"/>
              <a:t>20:56:35</a:t>
            </a:fld>
            <a:endParaRPr lang="zh-CN" altLang="en-US"/>
          </a:p>
        </p:txBody>
      </p:sp>
      <p:sp>
        <p:nvSpPr>
          <p:cNvPr id="3" name="灯片编号占位符 2"/>
          <p:cNvSpPr>
            <a:spLocks noGrp="1"/>
          </p:cNvSpPr>
          <p:nvPr>
            <p:ph type="sldNum" sz="quarter" idx="12"/>
          </p:nvPr>
        </p:nvSpPr>
        <p:spPr/>
        <p:txBody>
          <a:bodyPr/>
          <a:lstStyle/>
          <a:p>
            <a:fld id="{371EAF97-EE87-4C9A-8993-CD456974BB4D}" type="slidenum">
              <a:rPr lang="zh-CN" altLang="en-US" smtClean="0"/>
              <a:t>104</a:t>
            </a:fld>
            <a:endParaRPr lang="zh-CN" alt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49" name="标题 1"/>
          <p:cNvSpPr>
            <a:spLocks noGrp="1" noChangeArrowheads="1"/>
          </p:cNvSpPr>
          <p:nvPr>
            <p:ph type="title"/>
          </p:nvPr>
        </p:nvSpPr>
        <p:spPr>
          <a:xfrm>
            <a:off x="2389189" y="927101"/>
            <a:ext cx="6345237" cy="709613"/>
          </a:xfrm>
        </p:spPr>
        <p:txBody>
          <a:bodyPr/>
          <a:lstStyle/>
          <a:p>
            <a:endParaRPr lang="zh-CN" altLang="en-US"/>
          </a:p>
        </p:txBody>
      </p:sp>
      <p:sp>
        <p:nvSpPr>
          <p:cNvPr id="232450" name="内容占位符 2"/>
          <p:cNvSpPr>
            <a:spLocks noGrp="1" noChangeArrowheads="1"/>
          </p:cNvSpPr>
          <p:nvPr>
            <p:ph idx="1"/>
          </p:nvPr>
        </p:nvSpPr>
        <p:spPr>
          <a:xfrm>
            <a:off x="1919289" y="2276476"/>
            <a:ext cx="8074025" cy="3743325"/>
          </a:xfrm>
        </p:spPr>
        <p:txBody>
          <a:bodyPr>
            <a:normAutofit fontScale="92500" lnSpcReduction="20000"/>
          </a:bodyPr>
          <a:lstStyle/>
          <a:p>
            <a:r>
              <a:rPr lang="en-US" altLang="zh-CN" sz="2400" b="1" dirty="0">
                <a:latin typeface="华文楷体" panose="02010600040101010101" pitchFamily="2" charset="-122"/>
                <a:ea typeface="华文楷体" panose="02010600040101010101" pitchFamily="2" charset="-122"/>
              </a:rPr>
              <a:t>5</a:t>
            </a:r>
            <a:r>
              <a:rPr lang="zh-CN" altLang="en-US" sz="2400" b="1" dirty="0">
                <a:latin typeface="华文楷体" panose="02010600040101010101" pitchFamily="2" charset="-122"/>
                <a:ea typeface="华文楷体" panose="02010600040101010101" pitchFamily="2" charset="-122"/>
              </a:rPr>
              <a:t>、第三人的法律地位</a:t>
            </a:r>
          </a:p>
          <a:p>
            <a:r>
              <a:rPr lang="zh-CN" altLang="en-US" sz="2400" dirty="0">
                <a:latin typeface="华文楷体" panose="02010600040101010101" pitchFamily="2" charset="-122"/>
                <a:ea typeface="华文楷体" panose="02010600040101010101" pitchFamily="2" charset="-122"/>
              </a:rPr>
              <a:t> （</a:t>
            </a:r>
            <a:r>
              <a:rPr lang="en-US" altLang="zh-CN" sz="2400" dirty="0">
                <a:latin typeface="华文楷体" panose="02010600040101010101" pitchFamily="2" charset="-122"/>
                <a:ea typeface="华文楷体" panose="02010600040101010101" pitchFamily="2" charset="-122"/>
              </a:rPr>
              <a:t>1</a:t>
            </a:r>
            <a:r>
              <a:rPr lang="zh-CN" altLang="en-US" sz="2400" dirty="0">
                <a:latin typeface="华文楷体" panose="02010600040101010101" pitchFamily="2" charset="-122"/>
                <a:ea typeface="华文楷体" panose="02010600040101010101" pitchFamily="2" charset="-122"/>
              </a:rPr>
              <a:t>）有权提出与本案有关的诉讼主张</a:t>
            </a:r>
          </a:p>
          <a:p>
            <a:r>
              <a:rPr lang="zh-CN" altLang="en-US" sz="2400" dirty="0">
                <a:latin typeface="华文楷体" panose="02010600040101010101" pitchFamily="2" charset="-122"/>
                <a:ea typeface="华文楷体" panose="02010600040101010101" pitchFamily="2" charset="-122"/>
              </a:rPr>
              <a:t> （</a:t>
            </a:r>
            <a:r>
              <a:rPr lang="en-US" altLang="zh-CN" sz="2400" dirty="0">
                <a:latin typeface="华文楷体" panose="02010600040101010101" pitchFamily="2" charset="-122"/>
                <a:ea typeface="华文楷体" panose="02010600040101010101" pitchFamily="2" charset="-122"/>
              </a:rPr>
              <a:t>2</a:t>
            </a:r>
            <a:r>
              <a:rPr lang="zh-CN" altLang="en-US" sz="2400" dirty="0">
                <a:latin typeface="华文楷体" panose="02010600040101010101" pitchFamily="2" charset="-122"/>
                <a:ea typeface="华文楷体" panose="02010600040101010101" pitchFamily="2" charset="-122"/>
              </a:rPr>
              <a:t>）对人民法院的判决不服，有权提起上诉或再审（</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解释</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第三十条第二款规定，</a:t>
            </a:r>
            <a:r>
              <a:rPr lang="zh-CN" altLang="zh-CN" sz="2400" dirty="0"/>
              <a:t>人民法院判决其承担义务或者减损其权益的第三人，有权提出上诉或者申请再审</a:t>
            </a:r>
            <a:r>
              <a:rPr lang="zh-CN" altLang="en-US" sz="2400" dirty="0"/>
              <a:t>。第三款规定，</a:t>
            </a:r>
            <a:r>
              <a:rPr lang="zh-CN" altLang="zh-CN" sz="2400" dirty="0"/>
              <a:t>行政诉讼法第二十九条规定的第三人，因不能归责于本人的事由未参加诉讼，但有证据证明发生法律效力的判决、裁定、调解书损害其合法权益的，可以依照行政诉讼法第九十条的规定，自知道或者应当知道其合法权益受到损害之日起六个月内，向上一级人民法院申请再审。</a:t>
            </a:r>
            <a:r>
              <a:rPr lang="zh-CN" altLang="en-US" sz="2400" dirty="0">
                <a:latin typeface="华文楷体" panose="02010600040101010101" pitchFamily="2" charset="-122"/>
                <a:ea typeface="华文楷体" panose="02010600040101010101" pitchFamily="2" charset="-122"/>
              </a:rPr>
              <a:t>）</a:t>
            </a:r>
          </a:p>
          <a:p>
            <a:r>
              <a:rPr lang="zh-CN" altLang="en-US" sz="2400" dirty="0">
                <a:latin typeface="华文楷体" panose="02010600040101010101" pitchFamily="2" charset="-122"/>
                <a:ea typeface="华文楷体" panose="02010600040101010101" pitchFamily="2" charset="-122"/>
              </a:rPr>
              <a:t> </a:t>
            </a:r>
          </a:p>
        </p:txBody>
      </p:sp>
      <p:sp>
        <p:nvSpPr>
          <p:cNvPr id="232451" name="灯片编号占位符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en-US" altLang="zh-CN">
                <a:solidFill>
                  <a:schemeClr val="bg1"/>
                </a:solidFill>
                <a:latin typeface="Century Gothic" panose="020B0502020202020204" pitchFamily="34" charset="0"/>
              </a:rPr>
              <a:t>*</a:t>
            </a:r>
          </a:p>
        </p:txBody>
      </p:sp>
      <p:sp>
        <p:nvSpPr>
          <p:cNvPr id="2" name="日期占位符 1"/>
          <p:cNvSpPr>
            <a:spLocks noGrp="1"/>
          </p:cNvSpPr>
          <p:nvPr>
            <p:ph type="dt" sz="half" idx="10"/>
          </p:nvPr>
        </p:nvSpPr>
        <p:spPr/>
        <p:txBody>
          <a:bodyPr/>
          <a:lstStyle/>
          <a:p>
            <a:fld id="{9E8B9C5D-1AAC-4A22-8BA6-3D0AADC924DA}" type="datetime11">
              <a:rPr lang="zh-CN" altLang="en-US" smtClean="0"/>
              <a:t>20:56:35</a:t>
            </a:fld>
            <a:endParaRPr lang="zh-CN" altLang="en-US"/>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3" name="标题 1"/>
          <p:cNvSpPr>
            <a:spLocks noGrp="1" noChangeArrowheads="1"/>
          </p:cNvSpPr>
          <p:nvPr>
            <p:ph type="title"/>
          </p:nvPr>
        </p:nvSpPr>
        <p:spPr>
          <a:xfrm>
            <a:off x="2389189" y="927101"/>
            <a:ext cx="6345237" cy="709613"/>
          </a:xfrm>
        </p:spPr>
        <p:txBody>
          <a:bodyPr/>
          <a:lstStyle/>
          <a:p>
            <a:endParaRPr lang="zh-CN" altLang="en-US"/>
          </a:p>
        </p:txBody>
      </p:sp>
      <p:sp>
        <p:nvSpPr>
          <p:cNvPr id="233474" name="内容占位符 2"/>
          <p:cNvSpPr>
            <a:spLocks noGrp="1" noChangeArrowheads="1"/>
          </p:cNvSpPr>
          <p:nvPr>
            <p:ph idx="1"/>
          </p:nvPr>
        </p:nvSpPr>
        <p:spPr>
          <a:xfrm>
            <a:off x="2063751" y="2349500"/>
            <a:ext cx="7777163" cy="3670300"/>
          </a:xfrm>
        </p:spPr>
        <p:txBody>
          <a:bodyPr/>
          <a:lstStyle/>
          <a:p>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3</a:t>
            </a:r>
            <a:r>
              <a:rPr lang="zh-CN" altLang="en-US" sz="2400" dirty="0">
                <a:latin typeface="华文楷体" panose="02010600040101010101" pitchFamily="2" charset="-122"/>
                <a:ea typeface="华文楷体" panose="02010600040101010101" pitchFamily="2" charset="-122"/>
              </a:rPr>
              <a:t>）经合法传唤无正当理由拒不到庭，或者未经法庭许可中途退庭的，不影响案件的审理（</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解释</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第</a:t>
            </a:r>
            <a:r>
              <a:rPr lang="en-US" altLang="zh-CN" sz="2400" dirty="0">
                <a:latin typeface="华文楷体" panose="02010600040101010101" pitchFamily="2" charset="-122"/>
                <a:ea typeface="华文楷体" panose="02010600040101010101" pitchFamily="2" charset="-122"/>
              </a:rPr>
              <a:t>79</a:t>
            </a:r>
            <a:r>
              <a:rPr lang="zh-CN" altLang="en-US" sz="2400" dirty="0">
                <a:latin typeface="华文楷体" panose="02010600040101010101" pitchFamily="2" charset="-122"/>
                <a:ea typeface="华文楷体" panose="02010600040101010101" pitchFamily="2" charset="-122"/>
              </a:rPr>
              <a:t>条第</a:t>
            </a:r>
            <a:r>
              <a:rPr lang="en-US" altLang="zh-CN" sz="2400" dirty="0">
                <a:latin typeface="华文楷体" panose="02010600040101010101" pitchFamily="2" charset="-122"/>
                <a:ea typeface="华文楷体" panose="02010600040101010101" pitchFamily="2" charset="-122"/>
              </a:rPr>
              <a:t>2</a:t>
            </a:r>
            <a:r>
              <a:rPr lang="zh-CN" altLang="en-US" sz="2400" dirty="0">
                <a:latin typeface="华文楷体" panose="02010600040101010101" pitchFamily="2" charset="-122"/>
                <a:ea typeface="华文楷体" panose="02010600040101010101" pitchFamily="2" charset="-122"/>
              </a:rPr>
              <a:t>款规定，</a:t>
            </a:r>
            <a:r>
              <a:rPr lang="zh-CN" altLang="zh-CN" sz="2400" dirty="0"/>
              <a:t>第三人经传票传唤无正当理由拒不到庭，或者未经法庭许可中途退庭的，不发生阻止案件审理的效果。</a:t>
            </a:r>
            <a:r>
              <a:rPr lang="zh-CN" altLang="en-US" sz="2400" dirty="0">
                <a:latin typeface="华文楷体" panose="02010600040101010101" pitchFamily="2" charset="-122"/>
                <a:ea typeface="华文楷体" panose="02010600040101010101" pitchFamily="2" charset="-122"/>
              </a:rPr>
              <a:t>）</a:t>
            </a:r>
          </a:p>
          <a:p>
            <a:endParaRPr lang="zh-CN" altLang="en-US" sz="2400" dirty="0"/>
          </a:p>
        </p:txBody>
      </p:sp>
      <p:sp>
        <p:nvSpPr>
          <p:cNvPr id="2" name="日期占位符 1"/>
          <p:cNvSpPr>
            <a:spLocks noGrp="1"/>
          </p:cNvSpPr>
          <p:nvPr>
            <p:ph type="dt" sz="half" idx="10"/>
          </p:nvPr>
        </p:nvSpPr>
        <p:spPr/>
        <p:txBody>
          <a:bodyPr/>
          <a:lstStyle/>
          <a:p>
            <a:fld id="{9C3FC8EA-1A18-426D-9135-137E0E70E271}" type="datetime11">
              <a:rPr lang="zh-CN" altLang="en-US" smtClean="0"/>
              <a:t>20:56:35</a:t>
            </a:fld>
            <a:endParaRPr lang="zh-CN" altLang="en-US"/>
          </a:p>
        </p:txBody>
      </p:sp>
      <p:sp>
        <p:nvSpPr>
          <p:cNvPr id="3" name="灯片编号占位符 2"/>
          <p:cNvSpPr>
            <a:spLocks noGrp="1"/>
          </p:cNvSpPr>
          <p:nvPr>
            <p:ph type="sldNum" sz="quarter" idx="12"/>
          </p:nvPr>
        </p:nvSpPr>
        <p:spPr/>
        <p:txBody>
          <a:bodyPr/>
          <a:lstStyle/>
          <a:p>
            <a:fld id="{371EAF97-EE87-4C9A-8993-CD456974BB4D}" type="slidenum">
              <a:rPr lang="zh-CN" altLang="en-US" smtClean="0"/>
              <a:t>106</a:t>
            </a:fld>
            <a:endParaRPr lang="zh-CN" alt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7" name="标题 1"/>
          <p:cNvSpPr>
            <a:spLocks noGrp="1" noChangeArrowheads="1"/>
          </p:cNvSpPr>
          <p:nvPr>
            <p:ph type="title"/>
          </p:nvPr>
        </p:nvSpPr>
        <p:spPr>
          <a:xfrm>
            <a:off x="2389189" y="927101"/>
            <a:ext cx="6345237" cy="709613"/>
          </a:xfrm>
        </p:spPr>
        <p:txBody>
          <a:bodyPr/>
          <a:lstStyle/>
          <a:p>
            <a:r>
              <a:rPr lang="zh-CN" altLang="en-US" b="1" dirty="0">
                <a:latin typeface="华文楷体" panose="02010600040101010101" pitchFamily="2" charset="-122"/>
                <a:ea typeface="华文楷体" panose="02010600040101010101" pitchFamily="2" charset="-122"/>
              </a:rPr>
              <a:t> 六、行政诉讼代理人</a:t>
            </a:r>
          </a:p>
        </p:txBody>
      </p:sp>
      <p:sp>
        <p:nvSpPr>
          <p:cNvPr id="234498" name="内容占位符 2"/>
          <p:cNvSpPr>
            <a:spLocks noGrp="1" noChangeArrowheads="1"/>
          </p:cNvSpPr>
          <p:nvPr>
            <p:ph idx="1"/>
          </p:nvPr>
        </p:nvSpPr>
        <p:spPr>
          <a:xfrm>
            <a:off x="2063751" y="2420938"/>
            <a:ext cx="7929563" cy="3598862"/>
          </a:xfrm>
        </p:spPr>
        <p:txBody>
          <a:bodyPr>
            <a:normAutofit fontScale="92500" lnSpcReduction="20000"/>
          </a:bodyPr>
          <a:lstStyle/>
          <a:p>
            <a:r>
              <a:rPr lang="en-US" altLang="zh-CN" sz="2400" b="1" dirty="0">
                <a:latin typeface="华文楷体" panose="02010600040101010101" pitchFamily="2" charset="-122"/>
                <a:ea typeface="华文楷体" panose="02010600040101010101" pitchFamily="2" charset="-122"/>
              </a:rPr>
              <a:t>1</a:t>
            </a:r>
            <a:r>
              <a:rPr lang="zh-CN" altLang="en-US" sz="2400" b="1" dirty="0">
                <a:latin typeface="华文楷体" panose="02010600040101010101" pitchFamily="2" charset="-122"/>
                <a:ea typeface="华文楷体" panose="02010600040101010101" pitchFamily="2" charset="-122"/>
              </a:rPr>
              <a:t>、定义</a:t>
            </a:r>
            <a:endParaRPr lang="en-US" altLang="zh-CN" sz="2400" b="1" dirty="0">
              <a:latin typeface="华文楷体" panose="02010600040101010101" pitchFamily="2" charset="-122"/>
              <a:ea typeface="华文楷体" panose="02010600040101010101" pitchFamily="2" charset="-122"/>
            </a:endParaRPr>
          </a:p>
          <a:p>
            <a:r>
              <a:rPr lang="zh-CN" altLang="zh-CN" sz="2400" dirty="0">
                <a:latin typeface="华文楷体" panose="02010600040101010101" pitchFamily="2" charset="-122"/>
                <a:ea typeface="华文楷体" panose="02010600040101010101" pitchFamily="2" charset="-122"/>
              </a:rPr>
              <a:t>行政诉讼代理人是指依照代理权，以当事人名义代为实施或接受行政诉讼行为，从而维护该当事人利益的行政诉讼参加人。行政诉讼代理人代理当事人进行行政诉讼活动的权限，称为诉讼代理权。</a:t>
            </a:r>
          </a:p>
          <a:p>
            <a:r>
              <a:rPr lang="zh-CN" altLang="zh-CN" sz="2400" dirty="0">
                <a:latin typeface="华文楷体" panose="02010600040101010101" pitchFamily="2" charset="-122"/>
                <a:ea typeface="华文楷体" panose="02010600040101010101" pitchFamily="2" charset="-122"/>
              </a:rPr>
              <a:t>行政诉讼当事人的诉讼行为可以由他人代为进行。在行政诉讼中，有些当事人无诉讼行为能力，或者有些当事人虽有诉讼行为能力，但由于不具有法律专业知识或其他各种原因不能或不愿亲自参加诉讼时，需要由具有诉讼经验或诉讼知识的人代为进行相应的诉讼活动，实现诉讼目的，以此维护自身的合法权利。</a:t>
            </a:r>
          </a:p>
          <a:p>
            <a:endParaRPr lang="zh-CN" altLang="en-US" sz="2400" dirty="0">
              <a:latin typeface="华文楷体" panose="02010600040101010101" pitchFamily="2" charset="-122"/>
              <a:ea typeface="华文楷体" panose="02010600040101010101" pitchFamily="2" charset="-122"/>
            </a:endParaRPr>
          </a:p>
        </p:txBody>
      </p:sp>
      <p:sp>
        <p:nvSpPr>
          <p:cNvPr id="234499" name="灯片编号占位符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en-US" altLang="zh-CN">
                <a:solidFill>
                  <a:schemeClr val="bg1"/>
                </a:solidFill>
                <a:latin typeface="Century Gothic" panose="020B0502020202020204" pitchFamily="34" charset="0"/>
              </a:rPr>
              <a:t>*</a:t>
            </a:r>
          </a:p>
        </p:txBody>
      </p:sp>
      <p:sp>
        <p:nvSpPr>
          <p:cNvPr id="2" name="日期占位符 1"/>
          <p:cNvSpPr>
            <a:spLocks noGrp="1"/>
          </p:cNvSpPr>
          <p:nvPr>
            <p:ph type="dt" sz="half" idx="10"/>
          </p:nvPr>
        </p:nvSpPr>
        <p:spPr/>
        <p:txBody>
          <a:bodyPr/>
          <a:lstStyle/>
          <a:p>
            <a:fld id="{6B73B6A9-C2D2-4FFA-8CB2-74B4F6B0FB28}" type="datetime11">
              <a:rPr lang="zh-CN" altLang="en-US" smtClean="0"/>
              <a:t>20:56:35</a:t>
            </a:fld>
            <a:endParaRPr lang="zh-CN" altLang="en-US"/>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1" name="标题 1"/>
          <p:cNvSpPr>
            <a:spLocks noGrp="1" noChangeArrowheads="1"/>
          </p:cNvSpPr>
          <p:nvPr>
            <p:ph type="title"/>
          </p:nvPr>
        </p:nvSpPr>
        <p:spPr>
          <a:xfrm>
            <a:off x="2389189" y="927101"/>
            <a:ext cx="6345237" cy="709613"/>
          </a:xfrm>
        </p:spPr>
        <p:txBody>
          <a:bodyPr/>
          <a:lstStyle/>
          <a:p>
            <a:endParaRPr lang="zh-CN" altLang="en-US"/>
          </a:p>
        </p:txBody>
      </p:sp>
      <p:sp>
        <p:nvSpPr>
          <p:cNvPr id="235522" name="内容占位符 2"/>
          <p:cNvSpPr>
            <a:spLocks noGrp="1" noChangeArrowheads="1"/>
          </p:cNvSpPr>
          <p:nvPr>
            <p:ph idx="1"/>
          </p:nvPr>
        </p:nvSpPr>
        <p:spPr>
          <a:xfrm>
            <a:off x="1271588" y="2062164"/>
            <a:ext cx="9396413" cy="4103687"/>
          </a:xfrm>
        </p:spPr>
        <p:txBody>
          <a:bodyPr>
            <a:normAutofit fontScale="92500" lnSpcReduction="10000"/>
          </a:bodyPr>
          <a:lstStyle/>
          <a:p>
            <a:r>
              <a:rPr lang="zh-CN" altLang="zh-CN" sz="2400" b="1" dirty="0">
                <a:latin typeface="华文楷体" panose="02010600040101010101" pitchFamily="2" charset="-122"/>
                <a:ea typeface="华文楷体" panose="02010600040101010101" pitchFamily="2" charset="-122"/>
              </a:rPr>
              <a:t>行政诉讼代理人具有以下的特征：</a:t>
            </a:r>
          </a:p>
          <a:p>
            <a:r>
              <a:rPr lang="en-US" altLang="zh-CN" sz="2000" dirty="0">
                <a:latin typeface="华文楷体" panose="02010600040101010101" pitchFamily="2" charset="-122"/>
                <a:ea typeface="华文楷体" panose="02010600040101010101" pitchFamily="2" charset="-122"/>
              </a:rPr>
              <a:t>1</a:t>
            </a:r>
            <a:r>
              <a:rPr lang="zh-CN" altLang="zh-CN" sz="2000" dirty="0">
                <a:latin typeface="华文楷体" panose="02010600040101010101" pitchFamily="2" charset="-122"/>
                <a:ea typeface="华文楷体" panose="02010600040101010101" pitchFamily="2" charset="-122"/>
              </a:rPr>
              <a:t>、行政诉讼代理人应具有诉讼行为能力。行政诉讼代理人的职责在于通过自身在诉讼活动中的行为维护被代理人的合法权益，因此其本身必须具有诉讼行为能力。当诉讼代理人尚失诉讼行为能力，其诉讼代理人资格也自然随之消灭。</a:t>
            </a:r>
          </a:p>
          <a:p>
            <a:r>
              <a:rPr lang="en-US" altLang="zh-CN" sz="2000" dirty="0">
                <a:latin typeface="华文楷体" panose="02010600040101010101" pitchFamily="2" charset="-122"/>
                <a:ea typeface="华文楷体" panose="02010600040101010101" pitchFamily="2" charset="-122"/>
              </a:rPr>
              <a:t>2</a:t>
            </a:r>
            <a:r>
              <a:rPr lang="zh-CN" altLang="zh-CN" sz="2000" dirty="0">
                <a:latin typeface="华文楷体" panose="02010600040101010101" pitchFamily="2" charset="-122"/>
                <a:ea typeface="华文楷体" panose="02010600040101010101" pitchFamily="2" charset="-122"/>
              </a:rPr>
              <a:t>、行政诉讼代理人应在代理权限范围之内进行行政诉讼活动。诉讼代理权是代理行为的依据。在行政诉讼过程中，诉讼代理人只有获得了诉讼代理权之后才能实施代理行为，并且，其诉讼代理活动也仅限于代理权的范围之中而不得超越。</a:t>
            </a:r>
          </a:p>
          <a:p>
            <a:r>
              <a:rPr lang="en-US" altLang="zh-CN" sz="2000" dirty="0">
                <a:latin typeface="华文楷体" panose="02010600040101010101" pitchFamily="2" charset="-122"/>
                <a:ea typeface="华文楷体" panose="02010600040101010101" pitchFamily="2" charset="-122"/>
              </a:rPr>
              <a:t>3</a:t>
            </a:r>
            <a:r>
              <a:rPr lang="zh-CN" altLang="zh-CN" sz="2000" dirty="0">
                <a:latin typeface="华文楷体" panose="02010600040101010101" pitchFamily="2" charset="-122"/>
                <a:ea typeface="华文楷体" panose="02010600040101010101" pitchFamily="2" charset="-122"/>
              </a:rPr>
              <a:t>、行政诉讼代理人必须以被代理人名义进行活动。在行政诉讼法律关系中，诉讼代理人不是当事人，与案件无直接的利害关系。由于诉讼代理人是基于诉讼代理权才实施诉讼活动，其根本目的在于维护被代理人的权益。因此，行政诉讼代理人必须以被代理人的名义进行诉讼活动，行政诉讼代理的法律后果归属于被代理人。也正因为如此，行政诉讼代理人不能在同一诉讼中同时代理利益相冲突的其他方诉讼参加人。</a:t>
            </a:r>
          </a:p>
          <a:p>
            <a:endParaRPr lang="zh-CN" altLang="en-US" dirty="0">
              <a:latin typeface="华文楷体" panose="02010600040101010101" pitchFamily="2" charset="-122"/>
              <a:ea typeface="华文楷体" panose="02010600040101010101" pitchFamily="2" charset="-122"/>
            </a:endParaRPr>
          </a:p>
        </p:txBody>
      </p:sp>
      <p:sp>
        <p:nvSpPr>
          <p:cNvPr id="235523" name="灯片编号占位符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en-US" altLang="zh-CN">
                <a:solidFill>
                  <a:schemeClr val="bg1"/>
                </a:solidFill>
                <a:latin typeface="Century Gothic" panose="020B0502020202020204" pitchFamily="34" charset="0"/>
              </a:rPr>
              <a:t>*</a:t>
            </a:r>
          </a:p>
        </p:txBody>
      </p:sp>
      <p:sp>
        <p:nvSpPr>
          <p:cNvPr id="2" name="日期占位符 1"/>
          <p:cNvSpPr>
            <a:spLocks noGrp="1"/>
          </p:cNvSpPr>
          <p:nvPr>
            <p:ph type="dt" sz="half" idx="10"/>
          </p:nvPr>
        </p:nvSpPr>
        <p:spPr/>
        <p:txBody>
          <a:bodyPr/>
          <a:lstStyle/>
          <a:p>
            <a:fld id="{B090B345-037C-4981-9094-655EE1E5E603}" type="datetime11">
              <a:rPr lang="zh-CN" altLang="en-US" smtClean="0"/>
              <a:t>20:56:35</a:t>
            </a:fld>
            <a:endParaRPr lang="zh-CN" altLang="en-US"/>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5" name="标题 1"/>
          <p:cNvSpPr>
            <a:spLocks noGrp="1" noChangeArrowheads="1"/>
          </p:cNvSpPr>
          <p:nvPr>
            <p:ph type="title"/>
          </p:nvPr>
        </p:nvSpPr>
        <p:spPr>
          <a:xfrm>
            <a:off x="2389189" y="927101"/>
            <a:ext cx="6345237" cy="709613"/>
          </a:xfrm>
        </p:spPr>
        <p:txBody>
          <a:bodyPr/>
          <a:lstStyle/>
          <a:p>
            <a:endParaRPr lang="zh-CN" altLang="en-US"/>
          </a:p>
        </p:txBody>
      </p:sp>
      <p:sp>
        <p:nvSpPr>
          <p:cNvPr id="236546" name="内容占位符 2"/>
          <p:cNvSpPr>
            <a:spLocks noGrp="1" noChangeArrowheads="1"/>
          </p:cNvSpPr>
          <p:nvPr>
            <p:ph idx="1"/>
          </p:nvPr>
        </p:nvSpPr>
        <p:spPr>
          <a:xfrm>
            <a:off x="1675396" y="2157096"/>
            <a:ext cx="8785225" cy="4030662"/>
          </a:xfrm>
        </p:spPr>
        <p:txBody>
          <a:bodyPr>
            <a:normAutofit lnSpcReduction="10000"/>
          </a:bodyPr>
          <a:lstStyle/>
          <a:p>
            <a:r>
              <a:rPr lang="en-US" altLang="zh-CN" sz="2200" b="1" dirty="0">
                <a:latin typeface="华文楷体" panose="02010600040101010101" pitchFamily="2" charset="-122"/>
                <a:ea typeface="华文楷体" panose="02010600040101010101" pitchFamily="2" charset="-122"/>
              </a:rPr>
              <a:t>2</a:t>
            </a:r>
            <a:r>
              <a:rPr lang="zh-CN" altLang="en-US" sz="2200" b="1" dirty="0">
                <a:latin typeface="华文楷体" panose="02010600040101010101" pitchFamily="2" charset="-122"/>
                <a:ea typeface="华文楷体" panose="02010600040101010101" pitchFamily="2" charset="-122"/>
              </a:rPr>
              <a:t>、</a:t>
            </a:r>
            <a:r>
              <a:rPr lang="zh-CN" altLang="zh-CN" sz="2200" b="1" dirty="0">
                <a:latin typeface="华文楷体" panose="02010600040101010101" pitchFamily="2" charset="-122"/>
                <a:ea typeface="华文楷体" panose="02010600040101010101" pitchFamily="2" charset="-122"/>
              </a:rPr>
              <a:t>行政诉讼代理人的种类</a:t>
            </a:r>
            <a:endParaRPr lang="zh-CN" altLang="zh-CN" sz="2200" dirty="0">
              <a:latin typeface="华文楷体" panose="02010600040101010101" pitchFamily="2" charset="-122"/>
              <a:ea typeface="华文楷体" panose="02010600040101010101" pitchFamily="2" charset="-122"/>
            </a:endParaRPr>
          </a:p>
          <a:p>
            <a:r>
              <a:rPr lang="zh-CN" altLang="zh-CN" sz="2200" dirty="0">
                <a:latin typeface="华文楷体" panose="02010600040101010101" pitchFamily="2" charset="-122"/>
                <a:ea typeface="华文楷体" panose="02010600040101010101" pitchFamily="2" charset="-122"/>
              </a:rPr>
              <a:t>依据诉讼代理权产生的根据不同，可以将行政诉讼的代理人分为法定代理人和委托代理人。</a:t>
            </a:r>
            <a:endParaRPr lang="en-US" altLang="zh-CN" sz="2200" dirty="0">
              <a:latin typeface="华文楷体" panose="02010600040101010101" pitchFamily="2" charset="-122"/>
              <a:ea typeface="华文楷体" panose="02010600040101010101" pitchFamily="2" charset="-122"/>
            </a:endParaRPr>
          </a:p>
          <a:p>
            <a:r>
              <a:rPr lang="zh-CN" altLang="zh-CN" sz="2200" b="1" dirty="0">
                <a:latin typeface="华文楷体" panose="02010600040101010101" pitchFamily="2" charset="-122"/>
                <a:ea typeface="华文楷体" panose="02010600040101010101" pitchFamily="2" charset="-122"/>
              </a:rPr>
              <a:t>（</a:t>
            </a:r>
            <a:r>
              <a:rPr lang="en-US" altLang="zh-CN" sz="2200" b="1" dirty="0">
                <a:latin typeface="华文楷体" panose="02010600040101010101" pitchFamily="2" charset="-122"/>
                <a:ea typeface="华文楷体" panose="02010600040101010101" pitchFamily="2" charset="-122"/>
              </a:rPr>
              <a:t>1</a:t>
            </a:r>
            <a:r>
              <a:rPr lang="zh-CN" altLang="zh-CN" sz="2200" b="1" dirty="0">
                <a:latin typeface="华文楷体" panose="02010600040101010101" pitchFamily="2" charset="-122"/>
                <a:ea typeface="华文楷体" panose="02010600040101010101" pitchFamily="2" charset="-122"/>
              </a:rPr>
              <a:t>）法定诉讼代理人</a:t>
            </a:r>
            <a:endParaRPr lang="zh-CN" altLang="zh-CN" sz="2200" dirty="0">
              <a:latin typeface="华文楷体" panose="02010600040101010101" pitchFamily="2" charset="-122"/>
              <a:ea typeface="华文楷体" panose="02010600040101010101" pitchFamily="2" charset="-122"/>
            </a:endParaRPr>
          </a:p>
          <a:p>
            <a:r>
              <a:rPr lang="zh-CN" altLang="zh-CN" sz="2200" dirty="0">
                <a:latin typeface="华文楷体" panose="02010600040101010101" pitchFamily="2" charset="-122"/>
                <a:ea typeface="华文楷体" panose="02010600040101010101" pitchFamily="2" charset="-122"/>
              </a:rPr>
              <a:t>行政诉讼中的法定诉讼代理人是指根据法律规定代理无诉讼行为能力的当事人进行行政诉讼活动的人。法律赋予法定诉讼代理人的相应代理权，称为法定诉讼代理权。</a:t>
            </a:r>
          </a:p>
          <a:p>
            <a:r>
              <a:rPr lang="zh-CN" altLang="zh-CN" sz="2200" dirty="0">
                <a:latin typeface="华文楷体" panose="02010600040101010101" pitchFamily="2" charset="-122"/>
                <a:ea typeface="华文楷体" panose="02010600040101010101" pitchFamily="2" charset="-122"/>
              </a:rPr>
              <a:t>法定诉讼代理人制度是《行政诉讼法》为无诉讼行为能力的自然人设立的一种诉讼代理制度，其适用于被代理人无诉讼行为能力的情形。《行政诉讼法》第</a:t>
            </a:r>
            <a:r>
              <a:rPr lang="en-US" altLang="zh-CN" sz="2200" dirty="0">
                <a:latin typeface="华文楷体" panose="02010600040101010101" pitchFamily="2" charset="-122"/>
                <a:ea typeface="华文楷体" panose="02010600040101010101" pitchFamily="2" charset="-122"/>
              </a:rPr>
              <a:t>30</a:t>
            </a:r>
            <a:r>
              <a:rPr lang="zh-CN" altLang="zh-CN" sz="2200" dirty="0">
                <a:latin typeface="华文楷体" panose="02010600040101010101" pitchFamily="2" charset="-122"/>
                <a:ea typeface="华文楷体" panose="02010600040101010101" pitchFamily="2" charset="-122"/>
              </a:rPr>
              <a:t>条前句规定：“没有诉讼行为能力的公民，由其法定代理人代为诉讼”。</a:t>
            </a:r>
          </a:p>
        </p:txBody>
      </p:sp>
      <p:sp>
        <p:nvSpPr>
          <p:cNvPr id="236547" name="灯片编号占位符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en-US" altLang="zh-CN">
                <a:solidFill>
                  <a:schemeClr val="bg1"/>
                </a:solidFill>
                <a:latin typeface="Century Gothic" panose="020B0502020202020204" pitchFamily="34" charset="0"/>
              </a:rPr>
              <a:t>*</a:t>
            </a:r>
          </a:p>
        </p:txBody>
      </p:sp>
      <p:sp>
        <p:nvSpPr>
          <p:cNvPr id="2" name="日期占位符 1"/>
          <p:cNvSpPr>
            <a:spLocks noGrp="1"/>
          </p:cNvSpPr>
          <p:nvPr>
            <p:ph type="dt" sz="half" idx="10"/>
          </p:nvPr>
        </p:nvSpPr>
        <p:spPr/>
        <p:txBody>
          <a:bodyPr/>
          <a:lstStyle/>
          <a:p>
            <a:fld id="{44CF1972-C685-4B47-ABAB-D232615FACF8}" type="datetime11">
              <a:rPr lang="zh-CN" altLang="en-US" smtClean="0"/>
              <a:t>20:56:35</a:t>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标题 1"/>
          <p:cNvSpPr>
            <a:spLocks noGrp="1" noChangeArrowheads="1"/>
          </p:cNvSpPr>
          <p:nvPr>
            <p:ph type="title"/>
          </p:nvPr>
        </p:nvSpPr>
        <p:spPr>
          <a:xfrm>
            <a:off x="2389189" y="927101"/>
            <a:ext cx="6345237" cy="709613"/>
          </a:xfrm>
        </p:spPr>
        <p:txBody>
          <a:bodyPr/>
          <a:lstStyle/>
          <a:p>
            <a:endParaRPr lang="zh-CN" altLang="en-US" dirty="0"/>
          </a:p>
        </p:txBody>
      </p:sp>
      <p:sp>
        <p:nvSpPr>
          <p:cNvPr id="76802" name="内容占位符 2"/>
          <p:cNvSpPr>
            <a:spLocks noGrp="1" noChangeArrowheads="1"/>
          </p:cNvSpPr>
          <p:nvPr>
            <p:ph idx="1"/>
          </p:nvPr>
        </p:nvSpPr>
        <p:spPr>
          <a:xfrm>
            <a:off x="1919288" y="2205039"/>
            <a:ext cx="7848600" cy="3743325"/>
          </a:xfrm>
        </p:spPr>
        <p:txBody>
          <a:bodyPr>
            <a:normAutofit fontScale="92500" lnSpcReduction="10000"/>
          </a:bodyPr>
          <a:lstStyle/>
          <a:p>
            <a:r>
              <a:rPr lang="zh-CN" altLang="en-US" sz="2000" b="1" dirty="0">
                <a:latin typeface="楷体" panose="02010609060101010101" pitchFamily="49" charset="-122"/>
                <a:ea typeface="楷体" panose="02010609060101010101" pitchFamily="49" charset="-122"/>
              </a:rPr>
              <a:t>国家行为的特征：</a:t>
            </a:r>
            <a:endParaRPr lang="en-US" altLang="zh-CN" sz="2000" b="1"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1</a:t>
            </a:r>
            <a:r>
              <a:rPr lang="zh-CN" altLang="zh-CN" sz="2000" dirty="0">
                <a:latin typeface="楷体" panose="02010609060101010101" pitchFamily="49" charset="-122"/>
                <a:ea typeface="楷体" panose="02010609060101010101" pitchFamily="49" charset="-122"/>
              </a:rPr>
              <a:t>）国家行为是一种具有高度政治性的行为，是国家根据政治上的考量作出的行为。</a:t>
            </a:r>
            <a:endParaRPr lang="en-US" altLang="zh-CN" sz="2000"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2</a:t>
            </a:r>
            <a:r>
              <a:rPr lang="zh-CN" altLang="zh-CN" sz="2000" dirty="0">
                <a:latin typeface="楷体" panose="02010609060101010101" pitchFamily="49" charset="-122"/>
                <a:ea typeface="楷体" panose="02010609060101010101" pitchFamily="49" charset="-122"/>
              </a:rPr>
              <a:t>）国家行为的后果由整体意义上的国家承担。国家行为有的是由权力机关作出，如批准条约的签订；有的是行政机关作出的，比如国防部作出的行政行为；有的是国家军事机关作出的，例如中央军委作出的关于国防的命令。但国家行为引起的责任并非由这些机关来承担，而是由国家作为一个整体来承担。</a:t>
            </a:r>
            <a:endParaRPr lang="en-US" altLang="zh-CN" sz="2000"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3</a:t>
            </a:r>
            <a:r>
              <a:rPr lang="zh-CN" altLang="zh-CN" sz="2000" dirty="0">
                <a:latin typeface="楷体" panose="02010609060101010101" pitchFamily="49" charset="-122"/>
                <a:ea typeface="楷体" panose="02010609060101010101" pitchFamily="49" charset="-122"/>
              </a:rPr>
              <a:t>）国家行为的实施关系到国家和全民族的整体利益和国际声誉。如果国家行为可被起诉，那么就会出现因个人利益而起诉国家政治行为的情况，无法确保国家的整体利益和国际形象。</a:t>
            </a:r>
            <a:endParaRPr lang="en-US" altLang="zh-CN" sz="2000" dirty="0">
              <a:latin typeface="楷体" panose="02010609060101010101" pitchFamily="49" charset="-122"/>
              <a:ea typeface="楷体" panose="02010609060101010101" pitchFamily="49" charset="-122"/>
            </a:endParaRPr>
          </a:p>
          <a:p>
            <a:r>
              <a:rPr lang="zh-CN" altLang="en-US" sz="2000" b="1" dirty="0">
                <a:latin typeface="楷体" panose="02010609060101010101" pitchFamily="49" charset="-122"/>
                <a:ea typeface="楷体" panose="02010609060101010101" pitchFamily="49" charset="-122"/>
                <a:hlinkClick r:id="rId2" action="ppaction://hlinkfile"/>
              </a:rPr>
              <a:t>国家行为辨析：马洪兴不服南通市公安局出入境管理行政处理决定案</a:t>
            </a:r>
            <a:endParaRPr lang="en-US" altLang="zh-CN" sz="2000" b="1" dirty="0">
              <a:latin typeface="楷体" panose="02010609060101010101" pitchFamily="49" charset="-122"/>
              <a:ea typeface="楷体" panose="02010609060101010101" pitchFamily="49" charset="-122"/>
            </a:endParaRPr>
          </a:p>
          <a:p>
            <a:endParaRPr lang="zh-CN" altLang="zh-CN" sz="2000" dirty="0">
              <a:latin typeface="楷体" panose="02010609060101010101" pitchFamily="49" charset="-122"/>
              <a:ea typeface="楷体" panose="02010609060101010101" pitchFamily="49" charset="-122"/>
            </a:endParaRPr>
          </a:p>
          <a:p>
            <a:endParaRPr lang="zh-CN" altLang="en-US" sz="2000" dirty="0">
              <a:latin typeface="楷体" panose="02010609060101010101" pitchFamily="49" charset="-122"/>
              <a:ea typeface="楷体" panose="02010609060101010101" pitchFamily="49" charset="-122"/>
            </a:endParaRPr>
          </a:p>
        </p:txBody>
      </p:sp>
      <p:sp>
        <p:nvSpPr>
          <p:cNvPr id="2" name="日期占位符 1"/>
          <p:cNvSpPr>
            <a:spLocks noGrp="1"/>
          </p:cNvSpPr>
          <p:nvPr>
            <p:ph type="dt" sz="half" idx="10"/>
          </p:nvPr>
        </p:nvSpPr>
        <p:spPr/>
        <p:txBody>
          <a:bodyPr/>
          <a:lstStyle/>
          <a:p>
            <a:fld id="{CA77D510-08E9-4CA0-8003-E9902CCB1A9D}" type="datetime11">
              <a:rPr lang="zh-CN" altLang="en-US" smtClean="0"/>
              <a:t>20:56:34</a:t>
            </a:fld>
            <a:endParaRPr lang="zh-CN" altLang="en-US"/>
          </a:p>
        </p:txBody>
      </p:sp>
      <p:sp>
        <p:nvSpPr>
          <p:cNvPr id="3" name="灯片编号占位符 2"/>
          <p:cNvSpPr>
            <a:spLocks noGrp="1"/>
          </p:cNvSpPr>
          <p:nvPr>
            <p:ph type="sldNum" sz="quarter" idx="12"/>
          </p:nvPr>
        </p:nvSpPr>
        <p:spPr/>
        <p:txBody>
          <a:bodyPr/>
          <a:lstStyle/>
          <a:p>
            <a:fld id="{371EAF97-EE87-4C9A-8993-CD456974BB4D}" type="slidenum">
              <a:rPr lang="zh-CN" altLang="en-US" smtClean="0"/>
              <a:t>11</a:t>
            </a:fld>
            <a:endParaRPr lang="zh-CN" altLang="en-US"/>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69" name="标题 1"/>
          <p:cNvSpPr>
            <a:spLocks noGrp="1" noChangeArrowheads="1"/>
          </p:cNvSpPr>
          <p:nvPr>
            <p:ph type="title"/>
          </p:nvPr>
        </p:nvSpPr>
        <p:spPr>
          <a:xfrm>
            <a:off x="2389189" y="927101"/>
            <a:ext cx="6345237" cy="709613"/>
          </a:xfrm>
        </p:spPr>
        <p:txBody>
          <a:bodyPr/>
          <a:lstStyle/>
          <a:p>
            <a:endParaRPr lang="zh-CN" altLang="en-US"/>
          </a:p>
        </p:txBody>
      </p:sp>
      <p:sp>
        <p:nvSpPr>
          <p:cNvPr id="237570" name="内容占位符 2"/>
          <p:cNvSpPr>
            <a:spLocks noGrp="1" noChangeArrowheads="1"/>
          </p:cNvSpPr>
          <p:nvPr>
            <p:ph idx="1"/>
          </p:nvPr>
        </p:nvSpPr>
        <p:spPr>
          <a:xfrm>
            <a:off x="1384735" y="2386252"/>
            <a:ext cx="9144000" cy="3748088"/>
          </a:xfrm>
        </p:spPr>
        <p:txBody>
          <a:bodyPr>
            <a:normAutofit lnSpcReduction="10000"/>
          </a:bodyPr>
          <a:lstStyle/>
          <a:p>
            <a:r>
              <a:rPr lang="zh-CN" altLang="zh-CN" sz="2400" b="1" dirty="0">
                <a:latin typeface="华文楷体" panose="02010600040101010101" pitchFamily="2" charset="-122"/>
                <a:ea typeface="华文楷体" panose="02010600040101010101" pitchFamily="2" charset="-122"/>
              </a:rPr>
              <a:t>法定诉讼</a:t>
            </a:r>
            <a:r>
              <a:rPr lang="zh-CN" altLang="en-US" sz="2400" b="1" dirty="0">
                <a:latin typeface="华文楷体" panose="02010600040101010101" pitchFamily="2" charset="-122"/>
                <a:ea typeface="华文楷体" panose="02010600040101010101" pitchFamily="2" charset="-122"/>
              </a:rPr>
              <a:t>代理</a:t>
            </a:r>
            <a:r>
              <a:rPr lang="zh-CN" altLang="zh-CN" sz="2400" b="1" dirty="0">
                <a:latin typeface="华文楷体" panose="02010600040101010101" pitchFamily="2" charset="-122"/>
                <a:ea typeface="华文楷体" panose="02010600040101010101" pitchFamily="2" charset="-122"/>
              </a:rPr>
              <a:t>人有以下几个特征：</a:t>
            </a:r>
          </a:p>
          <a:p>
            <a:r>
              <a:rPr lang="en-US" altLang="zh-CN" sz="2200" dirty="0">
                <a:latin typeface="华文楷体" panose="02010600040101010101" pitchFamily="2" charset="-122"/>
                <a:ea typeface="华文楷体" panose="02010600040101010101" pitchFamily="2" charset="-122"/>
              </a:rPr>
              <a:t>1</a:t>
            </a:r>
            <a:r>
              <a:rPr lang="zh-CN" altLang="zh-CN" sz="2200" dirty="0">
                <a:latin typeface="华文楷体" panose="02010600040101010101" pitchFamily="2" charset="-122"/>
                <a:ea typeface="华文楷体" panose="02010600040101010101" pitchFamily="2" charset="-122"/>
              </a:rPr>
              <a:t>）行政诉讼中，法定诉讼</a:t>
            </a:r>
            <a:r>
              <a:rPr lang="zh-CN" altLang="en-US" sz="2200" dirty="0">
                <a:latin typeface="华文楷体" panose="02010600040101010101" pitchFamily="2" charset="-122"/>
                <a:ea typeface="华文楷体" panose="02010600040101010101" pitchFamily="2" charset="-122"/>
              </a:rPr>
              <a:t>代理</a:t>
            </a:r>
            <a:r>
              <a:rPr lang="zh-CN" altLang="zh-CN" sz="2200" dirty="0">
                <a:latin typeface="华文楷体" panose="02010600040101010101" pitchFamily="2" charset="-122"/>
                <a:ea typeface="华文楷体" panose="02010600040101010101" pitchFamily="2" charset="-122"/>
              </a:rPr>
              <a:t>人的代理权来自法律的直接规定。法定诉讼代表人产生于法律的直接规定，其无须诉讼当事人就委托作出意思表示，其行为也不受诉讼当事人的意志约束。</a:t>
            </a:r>
          </a:p>
          <a:p>
            <a:r>
              <a:rPr lang="en-US" altLang="zh-CN" sz="2200" dirty="0">
                <a:latin typeface="华文楷体" panose="02010600040101010101" pitchFamily="2" charset="-122"/>
                <a:ea typeface="华文楷体" panose="02010600040101010101" pitchFamily="2" charset="-122"/>
              </a:rPr>
              <a:t>2</a:t>
            </a:r>
            <a:r>
              <a:rPr lang="zh-CN" altLang="zh-CN" sz="2200" dirty="0">
                <a:latin typeface="华文楷体" panose="02010600040101010101" pitchFamily="2" charset="-122"/>
                <a:ea typeface="华文楷体" panose="02010600040101010101" pitchFamily="2" charset="-122"/>
              </a:rPr>
              <a:t>）行政诉讼中的法定诉讼代理人能够代理的诉讼当事人仅为没有诉讼能力的自然人。诉讼代理制度的目的在于通过诉讼代理人的活动维护被代理人的合法权益。其中，具有行为能力的自然人、法人和其他组织可以亲自参加诉讼通过明确和有效的意思表示，委托他人代为从事诉讼活动。但是无行为能力人本身无法从事有效的诉讼活动。因此，为了维护无行为能力人的合法权益，《行政诉讼法》专门设立了以无行为能力的自然人为对象的法定诉讼代理人制度。</a:t>
            </a:r>
            <a:endParaRPr lang="zh-CN" altLang="en-US" sz="2200" dirty="0"/>
          </a:p>
        </p:txBody>
      </p:sp>
      <p:sp>
        <p:nvSpPr>
          <p:cNvPr id="237571" name="灯片编号占位符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en-US" altLang="zh-CN">
                <a:solidFill>
                  <a:schemeClr val="bg1"/>
                </a:solidFill>
                <a:latin typeface="Century Gothic" panose="020B0502020202020204" pitchFamily="34" charset="0"/>
              </a:rPr>
              <a:t>*</a:t>
            </a:r>
          </a:p>
        </p:txBody>
      </p:sp>
      <p:sp>
        <p:nvSpPr>
          <p:cNvPr id="2" name="日期占位符 1"/>
          <p:cNvSpPr>
            <a:spLocks noGrp="1"/>
          </p:cNvSpPr>
          <p:nvPr>
            <p:ph type="dt" sz="half" idx="10"/>
          </p:nvPr>
        </p:nvSpPr>
        <p:spPr/>
        <p:txBody>
          <a:bodyPr/>
          <a:lstStyle/>
          <a:p>
            <a:fld id="{35D688D3-FFD0-45F1-B56D-64C0D308EC7E}" type="datetime11">
              <a:rPr lang="zh-CN" altLang="en-US" smtClean="0"/>
              <a:t>20:56:35</a:t>
            </a:fld>
            <a:endParaRPr lang="zh-CN" altLang="en-US"/>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3" name="标题 1"/>
          <p:cNvSpPr>
            <a:spLocks noGrp="1" noChangeArrowheads="1"/>
          </p:cNvSpPr>
          <p:nvPr>
            <p:ph type="title"/>
          </p:nvPr>
        </p:nvSpPr>
        <p:spPr>
          <a:xfrm>
            <a:off x="2389189" y="927101"/>
            <a:ext cx="6345237" cy="709613"/>
          </a:xfrm>
        </p:spPr>
        <p:txBody>
          <a:bodyPr/>
          <a:lstStyle/>
          <a:p>
            <a:endParaRPr lang="zh-CN" altLang="en-US"/>
          </a:p>
        </p:txBody>
      </p:sp>
      <p:sp>
        <p:nvSpPr>
          <p:cNvPr id="238594" name="内容占位符 2"/>
          <p:cNvSpPr>
            <a:spLocks noGrp="1" noChangeArrowheads="1"/>
          </p:cNvSpPr>
          <p:nvPr>
            <p:ph idx="1"/>
          </p:nvPr>
        </p:nvSpPr>
        <p:spPr>
          <a:xfrm>
            <a:off x="2387601" y="2492376"/>
            <a:ext cx="7605713" cy="3527425"/>
          </a:xfrm>
        </p:spPr>
        <p:txBody>
          <a:bodyPr>
            <a:normAutofit/>
          </a:bodyPr>
          <a:lstStyle/>
          <a:p>
            <a:r>
              <a:rPr lang="en-US" altLang="zh-CN" sz="2200" dirty="0">
                <a:latin typeface="华文楷体" panose="02010600040101010101" pitchFamily="2" charset="-122"/>
                <a:ea typeface="华文楷体" panose="02010600040101010101" pitchFamily="2" charset="-122"/>
              </a:rPr>
              <a:t>3</a:t>
            </a:r>
            <a:r>
              <a:rPr lang="zh-CN" altLang="zh-CN" sz="2200" dirty="0">
                <a:latin typeface="华文楷体" panose="02010600040101010101" pitchFamily="2" charset="-122"/>
                <a:ea typeface="华文楷体" panose="02010600040101010101" pitchFamily="2" charset="-122"/>
              </a:rPr>
              <a:t>）行政诉讼中的法定诉讼代理人仅限于该无行为能力自然人的法定代理人的范围之中。</a:t>
            </a:r>
            <a:endParaRPr lang="en-US" altLang="zh-CN" sz="2200" dirty="0">
              <a:latin typeface="华文楷体" panose="02010600040101010101" pitchFamily="2" charset="-122"/>
              <a:ea typeface="华文楷体" panose="02010600040101010101" pitchFamily="2" charset="-122"/>
            </a:endParaRPr>
          </a:p>
          <a:p>
            <a:r>
              <a:rPr lang="en-US" altLang="zh-CN" sz="2200" dirty="0">
                <a:latin typeface="华文楷体" panose="02010600040101010101" pitchFamily="2" charset="-122"/>
                <a:ea typeface="华文楷体" panose="02010600040101010101" pitchFamily="2" charset="-122"/>
              </a:rPr>
              <a:t>4</a:t>
            </a:r>
            <a:r>
              <a:rPr lang="zh-CN" altLang="zh-CN" sz="2200" dirty="0">
                <a:latin typeface="华文楷体" panose="02010600040101010101" pitchFamily="2" charset="-122"/>
                <a:ea typeface="华文楷体" panose="02010600040101010101" pitchFamily="2" charset="-122"/>
              </a:rPr>
              <a:t>）行政诉讼中法定诉讼代理人的诉讼代理权限属于全权代理。在参加行政诉讼过程中，法定诉讼代理人有权处分实体权利和诉讼权利，其所作出的一切诉讼行为都视为被代理的当事人自己所为的行为。但是，法定是诉讼代理人在从事诉讼代理活动中，不得损害被代理人的合法权益，否则有被于法律设立法定诉讼代理人制度的宗旨。</a:t>
            </a:r>
          </a:p>
          <a:p>
            <a:endParaRPr lang="zh-CN" altLang="en-US" sz="2200" dirty="0"/>
          </a:p>
        </p:txBody>
      </p:sp>
      <p:sp>
        <p:nvSpPr>
          <p:cNvPr id="238595" name="灯片编号占位符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en-US" altLang="zh-CN">
                <a:solidFill>
                  <a:schemeClr val="bg1"/>
                </a:solidFill>
                <a:latin typeface="Century Gothic" panose="020B0502020202020204" pitchFamily="34" charset="0"/>
              </a:rPr>
              <a:t>*</a:t>
            </a:r>
          </a:p>
        </p:txBody>
      </p:sp>
      <p:sp>
        <p:nvSpPr>
          <p:cNvPr id="2" name="日期占位符 1"/>
          <p:cNvSpPr>
            <a:spLocks noGrp="1"/>
          </p:cNvSpPr>
          <p:nvPr>
            <p:ph type="dt" sz="half" idx="10"/>
          </p:nvPr>
        </p:nvSpPr>
        <p:spPr/>
        <p:txBody>
          <a:bodyPr/>
          <a:lstStyle/>
          <a:p>
            <a:fld id="{0E510BF2-EEB9-4C6D-9722-3B2906A1EAC1}" type="datetime11">
              <a:rPr lang="zh-CN" altLang="en-US" smtClean="0"/>
              <a:t>20:56:35</a:t>
            </a:fld>
            <a:endParaRPr lang="zh-CN" altLang="en-US"/>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7" name="标题 1"/>
          <p:cNvSpPr>
            <a:spLocks noGrp="1" noChangeArrowheads="1"/>
          </p:cNvSpPr>
          <p:nvPr>
            <p:ph type="title"/>
          </p:nvPr>
        </p:nvSpPr>
        <p:spPr>
          <a:xfrm>
            <a:off x="2389189" y="927101"/>
            <a:ext cx="6345237" cy="709613"/>
          </a:xfrm>
        </p:spPr>
        <p:txBody>
          <a:bodyPr/>
          <a:lstStyle/>
          <a:p>
            <a:endParaRPr lang="zh-CN" altLang="en-US"/>
          </a:p>
        </p:txBody>
      </p:sp>
      <p:sp>
        <p:nvSpPr>
          <p:cNvPr id="239618" name="内容占位符 2"/>
          <p:cNvSpPr>
            <a:spLocks noGrp="1" noChangeArrowheads="1"/>
          </p:cNvSpPr>
          <p:nvPr>
            <p:ph idx="1"/>
          </p:nvPr>
        </p:nvSpPr>
        <p:spPr>
          <a:xfrm>
            <a:off x="1919288" y="2349500"/>
            <a:ext cx="8208962" cy="3670300"/>
          </a:xfrm>
        </p:spPr>
        <p:txBody>
          <a:bodyPr/>
          <a:lstStyle/>
          <a:p>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2</a:t>
            </a:r>
            <a:r>
              <a:rPr lang="zh-CN" altLang="en-US" sz="2400" b="1" dirty="0">
                <a:latin typeface="华文楷体" panose="02010600040101010101" pitchFamily="2" charset="-122"/>
                <a:ea typeface="华文楷体" panose="02010600040101010101" pitchFamily="2" charset="-122"/>
              </a:rPr>
              <a:t>）指定代理人</a:t>
            </a:r>
            <a:endParaRPr lang="en-US" altLang="zh-CN" sz="2400" b="1" dirty="0">
              <a:latin typeface="华文楷体" panose="02010600040101010101" pitchFamily="2" charset="-122"/>
              <a:ea typeface="华文楷体" panose="02010600040101010101" pitchFamily="2" charset="-122"/>
            </a:endParaRPr>
          </a:p>
          <a:p>
            <a:r>
              <a:rPr lang="zh-CN" altLang="zh-CN" sz="2400" dirty="0">
                <a:latin typeface="华文楷体" panose="02010600040101010101" pitchFamily="2" charset="-122"/>
                <a:ea typeface="华文楷体" panose="02010600040101010101" pitchFamily="2" charset="-122"/>
              </a:rPr>
              <a:t>根据《行政诉讼法》第</a:t>
            </a:r>
            <a:r>
              <a:rPr lang="en-US" altLang="zh-CN" sz="2400" dirty="0">
                <a:latin typeface="华文楷体" panose="02010600040101010101" pitchFamily="2" charset="-122"/>
                <a:ea typeface="华文楷体" panose="02010600040101010101" pitchFamily="2" charset="-122"/>
              </a:rPr>
              <a:t>30</a:t>
            </a:r>
            <a:r>
              <a:rPr lang="zh-CN" altLang="zh-CN" sz="2400" dirty="0">
                <a:latin typeface="华文楷体" panose="02010600040101010101" pitchFamily="2" charset="-122"/>
                <a:ea typeface="华文楷体" panose="02010600040101010101" pitchFamily="2" charset="-122"/>
              </a:rPr>
              <a:t>条规定，没有诉讼行为能力的自然人由其法定代理人代为诉讼。但是，当存在数位法定代理人，而这些法定代理人之间对行使诉讼代理权限所应承担的代理责任存在争议，相互推诿时，相应诉讼当事人的合法权益就难以得到确实的保障。因此，《行政诉讼法》设立了对法定诉讼代理人的指定制度。《行政诉讼法》第</a:t>
            </a:r>
            <a:r>
              <a:rPr lang="en-US" altLang="zh-CN" sz="2400" dirty="0">
                <a:latin typeface="华文楷体" panose="02010600040101010101" pitchFamily="2" charset="-122"/>
                <a:ea typeface="华文楷体" panose="02010600040101010101" pitchFamily="2" charset="-122"/>
              </a:rPr>
              <a:t>30</a:t>
            </a:r>
            <a:r>
              <a:rPr lang="zh-CN" altLang="zh-CN" sz="2400" dirty="0">
                <a:latin typeface="华文楷体" panose="02010600040101010101" pitchFamily="2" charset="-122"/>
                <a:ea typeface="华文楷体" panose="02010600040101010101" pitchFamily="2" charset="-122"/>
              </a:rPr>
              <a:t>条后句规定：“法定代理人互相推诿代理责任的，由人民法院指定其中一人代为诉讼”。</a:t>
            </a:r>
          </a:p>
          <a:p>
            <a:endParaRPr lang="zh-CN" altLang="en-US" sz="2400" dirty="0">
              <a:latin typeface="华文楷体" panose="02010600040101010101" pitchFamily="2" charset="-122"/>
              <a:ea typeface="华文楷体" panose="02010600040101010101" pitchFamily="2" charset="-122"/>
            </a:endParaRPr>
          </a:p>
        </p:txBody>
      </p:sp>
      <p:sp>
        <p:nvSpPr>
          <p:cNvPr id="239619" name="灯片编号占位符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en-US" altLang="zh-CN">
                <a:solidFill>
                  <a:schemeClr val="bg1"/>
                </a:solidFill>
                <a:latin typeface="Century Gothic" panose="020B0502020202020204" pitchFamily="34" charset="0"/>
              </a:rPr>
              <a:t>*</a:t>
            </a:r>
          </a:p>
        </p:txBody>
      </p:sp>
      <p:sp>
        <p:nvSpPr>
          <p:cNvPr id="2" name="日期占位符 1"/>
          <p:cNvSpPr>
            <a:spLocks noGrp="1"/>
          </p:cNvSpPr>
          <p:nvPr>
            <p:ph type="dt" sz="half" idx="10"/>
          </p:nvPr>
        </p:nvSpPr>
        <p:spPr/>
        <p:txBody>
          <a:bodyPr/>
          <a:lstStyle/>
          <a:p>
            <a:fld id="{F787CBD1-E30C-4A5B-A73D-54891DDEF9AC}" type="datetime11">
              <a:rPr lang="zh-CN" altLang="en-US" smtClean="0"/>
              <a:t>20:56:35</a:t>
            </a:fld>
            <a:endParaRPr lang="zh-CN" altLang="en-US"/>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1" name="标题 1"/>
          <p:cNvSpPr>
            <a:spLocks noGrp="1" noChangeArrowheads="1"/>
          </p:cNvSpPr>
          <p:nvPr>
            <p:ph type="title"/>
          </p:nvPr>
        </p:nvSpPr>
        <p:spPr>
          <a:xfrm>
            <a:off x="2389189" y="927101"/>
            <a:ext cx="6345237" cy="709613"/>
          </a:xfrm>
        </p:spPr>
        <p:txBody>
          <a:bodyPr/>
          <a:lstStyle/>
          <a:p>
            <a:endParaRPr lang="zh-CN" altLang="en-US"/>
          </a:p>
        </p:txBody>
      </p:sp>
      <p:sp>
        <p:nvSpPr>
          <p:cNvPr id="240642" name="内容占位符 2"/>
          <p:cNvSpPr>
            <a:spLocks noGrp="1" noChangeArrowheads="1"/>
          </p:cNvSpPr>
          <p:nvPr>
            <p:ph idx="1"/>
          </p:nvPr>
        </p:nvSpPr>
        <p:spPr>
          <a:xfrm>
            <a:off x="2063751" y="2276476"/>
            <a:ext cx="7775575" cy="3743325"/>
          </a:xfrm>
        </p:spPr>
        <p:txBody>
          <a:bodyPr>
            <a:normAutofit fontScale="92500"/>
          </a:bodyPr>
          <a:lstStyle/>
          <a:p>
            <a:r>
              <a:rPr lang="zh-CN" altLang="zh-CN" sz="2200" b="1" dirty="0">
                <a:latin typeface="华文楷体" panose="02010600040101010101" pitchFamily="2" charset="-122"/>
                <a:ea typeface="华文楷体" panose="02010600040101010101" pitchFamily="2" charset="-122"/>
              </a:rPr>
              <a:t>（</a:t>
            </a:r>
            <a:r>
              <a:rPr lang="en-US" altLang="zh-CN" sz="2200" b="1" dirty="0">
                <a:latin typeface="华文楷体" panose="02010600040101010101" pitchFamily="2" charset="-122"/>
                <a:ea typeface="华文楷体" panose="02010600040101010101" pitchFamily="2" charset="-122"/>
              </a:rPr>
              <a:t>3</a:t>
            </a:r>
            <a:r>
              <a:rPr lang="zh-CN" altLang="zh-CN" sz="2200" b="1" dirty="0">
                <a:latin typeface="华文楷体" panose="02010600040101010101" pitchFamily="2" charset="-122"/>
                <a:ea typeface="华文楷体" panose="02010600040101010101" pitchFamily="2" charset="-122"/>
              </a:rPr>
              <a:t>）委托诉讼代理人</a:t>
            </a:r>
            <a:endParaRPr lang="zh-CN" altLang="zh-CN" sz="2200" dirty="0">
              <a:latin typeface="华文楷体" panose="02010600040101010101" pitchFamily="2" charset="-122"/>
              <a:ea typeface="华文楷体" panose="02010600040101010101" pitchFamily="2" charset="-122"/>
            </a:endParaRPr>
          </a:p>
          <a:p>
            <a:r>
              <a:rPr lang="zh-CN" altLang="zh-CN" sz="2200" dirty="0">
                <a:latin typeface="华文楷体" panose="02010600040101010101" pitchFamily="2" charset="-122"/>
                <a:ea typeface="华文楷体" panose="02010600040101010101" pitchFamily="2" charset="-122"/>
              </a:rPr>
              <a:t>行政诉讼中的委托诉讼代理人是指接受诉讼当事人、法定代理人的授权委托，代为进行诉讼活动的人。《行政诉讼法》第</a:t>
            </a:r>
            <a:r>
              <a:rPr lang="en-US" altLang="zh-CN" sz="2200" dirty="0">
                <a:latin typeface="华文楷体" panose="02010600040101010101" pitchFamily="2" charset="-122"/>
                <a:ea typeface="华文楷体" panose="02010600040101010101" pitchFamily="2" charset="-122"/>
              </a:rPr>
              <a:t>31</a:t>
            </a:r>
            <a:r>
              <a:rPr lang="zh-CN" altLang="zh-CN" sz="2200" dirty="0">
                <a:latin typeface="华文楷体" panose="02010600040101010101" pitchFamily="2" charset="-122"/>
                <a:ea typeface="华文楷体" panose="02010600040101010101" pitchFamily="2" charset="-122"/>
              </a:rPr>
              <a:t>条第</a:t>
            </a:r>
            <a:r>
              <a:rPr lang="en-US" altLang="zh-CN" sz="2200" dirty="0">
                <a:latin typeface="华文楷体" panose="02010600040101010101" pitchFamily="2" charset="-122"/>
                <a:ea typeface="华文楷体" panose="02010600040101010101" pitchFamily="2" charset="-122"/>
              </a:rPr>
              <a:t>1</a:t>
            </a:r>
            <a:r>
              <a:rPr lang="zh-CN" altLang="zh-CN" sz="2200" dirty="0">
                <a:latin typeface="华文楷体" panose="02010600040101010101" pitchFamily="2" charset="-122"/>
                <a:ea typeface="华文楷体" panose="02010600040101010101" pitchFamily="2" charset="-122"/>
              </a:rPr>
              <a:t>款规定：“当事人、法定代理人，可以委托一至二人作为诉讼代理人”。行政诉讼中，委托诉讼代理是使用最为普遍的一种代理方式。</a:t>
            </a:r>
          </a:p>
          <a:p>
            <a:r>
              <a:rPr lang="zh-CN" altLang="zh-CN" sz="2200" dirty="0">
                <a:latin typeface="华文楷体" panose="02010600040101010101" pitchFamily="2" charset="-122"/>
                <a:ea typeface="华文楷体" panose="02010600040101010101" pitchFamily="2" charset="-122"/>
              </a:rPr>
              <a:t>委托诉讼代理人具有如下的特征：</a:t>
            </a:r>
          </a:p>
          <a:p>
            <a:r>
              <a:rPr lang="en-US" altLang="zh-CN" sz="2200" dirty="0">
                <a:latin typeface="华文楷体" panose="02010600040101010101" pitchFamily="2" charset="-122"/>
                <a:ea typeface="华文楷体" panose="02010600040101010101" pitchFamily="2" charset="-122"/>
              </a:rPr>
              <a:t>1</a:t>
            </a:r>
            <a:r>
              <a:rPr lang="zh-CN" altLang="zh-CN" sz="2200" dirty="0">
                <a:latin typeface="华文楷体" panose="02010600040101010101" pitchFamily="2" charset="-122"/>
                <a:ea typeface="华文楷体" panose="02010600040101010101" pitchFamily="2" charset="-122"/>
              </a:rPr>
              <a:t>）行政诉讼中委托诉讼代理人的产生是基于委托人的意思表示。委托诉讼代理人的产生即不是源于法律的直接规定或者源于法院的职权指定，而是源于当事人、法定代理人等的委托行为。</a:t>
            </a:r>
          </a:p>
        </p:txBody>
      </p:sp>
      <p:sp>
        <p:nvSpPr>
          <p:cNvPr id="240643" name="灯片编号占位符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en-US" altLang="zh-CN">
                <a:solidFill>
                  <a:schemeClr val="bg1"/>
                </a:solidFill>
                <a:latin typeface="Century Gothic" panose="020B0502020202020204" pitchFamily="34" charset="0"/>
              </a:rPr>
              <a:t>*</a:t>
            </a:r>
          </a:p>
        </p:txBody>
      </p:sp>
      <p:sp>
        <p:nvSpPr>
          <p:cNvPr id="2" name="日期占位符 1"/>
          <p:cNvSpPr>
            <a:spLocks noGrp="1"/>
          </p:cNvSpPr>
          <p:nvPr>
            <p:ph type="dt" sz="half" idx="10"/>
          </p:nvPr>
        </p:nvSpPr>
        <p:spPr/>
        <p:txBody>
          <a:bodyPr/>
          <a:lstStyle/>
          <a:p>
            <a:fld id="{691621E8-7B6A-43E8-9549-B0E758AC59A3}" type="datetime11">
              <a:rPr lang="zh-CN" altLang="en-US" smtClean="0"/>
              <a:t>20:56:35</a:t>
            </a:fld>
            <a:endParaRPr lang="zh-CN" altLang="en-US"/>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5" name="标题 1"/>
          <p:cNvSpPr>
            <a:spLocks noGrp="1" noChangeArrowheads="1"/>
          </p:cNvSpPr>
          <p:nvPr>
            <p:ph type="title"/>
          </p:nvPr>
        </p:nvSpPr>
        <p:spPr>
          <a:xfrm>
            <a:off x="2389189" y="927101"/>
            <a:ext cx="6345237" cy="709613"/>
          </a:xfrm>
        </p:spPr>
        <p:txBody>
          <a:bodyPr/>
          <a:lstStyle/>
          <a:p>
            <a:endParaRPr lang="zh-CN" altLang="en-US"/>
          </a:p>
        </p:txBody>
      </p:sp>
      <p:sp>
        <p:nvSpPr>
          <p:cNvPr id="241666" name="内容占位符 2"/>
          <p:cNvSpPr>
            <a:spLocks noGrp="1" noChangeArrowheads="1"/>
          </p:cNvSpPr>
          <p:nvPr>
            <p:ph idx="1"/>
          </p:nvPr>
        </p:nvSpPr>
        <p:spPr>
          <a:xfrm>
            <a:off x="1631950" y="2585012"/>
            <a:ext cx="8496300" cy="3959225"/>
          </a:xfrm>
        </p:spPr>
        <p:txBody>
          <a:bodyPr>
            <a:normAutofit fontScale="92500" lnSpcReduction="10000"/>
          </a:bodyPr>
          <a:lstStyle/>
          <a:p>
            <a:r>
              <a:rPr lang="en-US" altLang="zh-CN" sz="2400" dirty="0">
                <a:latin typeface="华文楷体" panose="02010600040101010101" pitchFamily="2" charset="-122"/>
                <a:ea typeface="华文楷体" panose="02010600040101010101" pitchFamily="2" charset="-122"/>
              </a:rPr>
              <a:t>2</a:t>
            </a:r>
            <a:r>
              <a:rPr lang="zh-CN" altLang="zh-CN" sz="2400" dirty="0">
                <a:latin typeface="华文楷体" panose="02010600040101010101" pitchFamily="2" charset="-122"/>
                <a:ea typeface="华文楷体" panose="02010600040101010101" pitchFamily="2" charset="-122"/>
              </a:rPr>
              <a:t>）行政诉讼中委托诉讼代理人是在诉讼代理权限范围之内活动。行政诉讼委托诉讼代理人的产生不仅受制于委托人的意思表示，而且诉讼活动中的代理事项和代理权限范围也同样受委托人意志的制约。除法律规定的事项之外，委托人有权自行决定委托代理事项和代理权限的范围，接受委托之后，委托诉讼代理人必须在委托范围之内行使代理权。</a:t>
            </a:r>
            <a:endParaRPr lang="en-US" altLang="zh-CN" sz="2400" dirty="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3</a:t>
            </a:r>
            <a:r>
              <a:rPr lang="zh-CN" altLang="zh-CN" sz="2400" dirty="0">
                <a:latin typeface="华文楷体" panose="02010600040101010101" pitchFamily="2" charset="-122"/>
                <a:ea typeface="华文楷体" panose="02010600040101010101" pitchFamily="2" charset="-122"/>
              </a:rPr>
              <a:t>）行政是诉讼中的委托诉讼代理人必须具有诉讼行为能力。委托诉讼代理人是代委托人进行诉讼活动，因此，委托诉讼代理人必须具有诉讼行为能力。同时，委托诉讼代理人之所以能够代授权人进行诉讼活动，是以委托人的授权为前提的，因此，作为诉讼中的当事人、法定代理人等授权人自身也必须具有诉讼行为能力，否则该委托行为不能成立。</a:t>
            </a:r>
            <a:endParaRPr lang="zh-CN" altLang="en-US" sz="2400" dirty="0">
              <a:latin typeface="华文楷体" panose="02010600040101010101" pitchFamily="2" charset="-122"/>
              <a:ea typeface="华文楷体" panose="02010600040101010101" pitchFamily="2" charset="-122"/>
            </a:endParaRPr>
          </a:p>
          <a:p>
            <a:endParaRPr lang="zh-CN" altLang="en-US" sz="2400" dirty="0"/>
          </a:p>
        </p:txBody>
      </p:sp>
      <p:sp>
        <p:nvSpPr>
          <p:cNvPr id="241667" name="灯片编号占位符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en-US" altLang="zh-CN">
                <a:solidFill>
                  <a:schemeClr val="bg1"/>
                </a:solidFill>
                <a:latin typeface="Century Gothic" panose="020B0502020202020204" pitchFamily="34" charset="0"/>
              </a:rPr>
              <a:t>*</a:t>
            </a:r>
          </a:p>
        </p:txBody>
      </p:sp>
      <p:sp>
        <p:nvSpPr>
          <p:cNvPr id="2" name="日期占位符 1"/>
          <p:cNvSpPr>
            <a:spLocks noGrp="1"/>
          </p:cNvSpPr>
          <p:nvPr>
            <p:ph type="dt" sz="half" idx="10"/>
          </p:nvPr>
        </p:nvSpPr>
        <p:spPr/>
        <p:txBody>
          <a:bodyPr/>
          <a:lstStyle/>
          <a:p>
            <a:fld id="{2A264AF8-C595-4ACE-B133-C6BC1E4361D1}" type="datetime11">
              <a:rPr lang="zh-CN" altLang="en-US" smtClean="0"/>
              <a:t>20:56:35</a:t>
            </a:fld>
            <a:endParaRPr lang="zh-CN" altLang="en-US"/>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89" name="标题 1"/>
          <p:cNvSpPr>
            <a:spLocks noGrp="1" noChangeArrowheads="1"/>
          </p:cNvSpPr>
          <p:nvPr>
            <p:ph type="title"/>
          </p:nvPr>
        </p:nvSpPr>
        <p:spPr>
          <a:xfrm>
            <a:off x="2389189" y="927101"/>
            <a:ext cx="6345237" cy="709613"/>
          </a:xfrm>
        </p:spPr>
        <p:txBody>
          <a:bodyPr/>
          <a:lstStyle/>
          <a:p>
            <a:endParaRPr lang="zh-CN" altLang="en-US"/>
          </a:p>
        </p:txBody>
      </p:sp>
      <p:sp>
        <p:nvSpPr>
          <p:cNvPr id="242690" name="内容占位符 2"/>
          <p:cNvSpPr>
            <a:spLocks noGrp="1" noChangeArrowheads="1"/>
          </p:cNvSpPr>
          <p:nvPr>
            <p:ph idx="1"/>
          </p:nvPr>
        </p:nvSpPr>
        <p:spPr/>
        <p:txBody>
          <a:bodyPr/>
          <a:lstStyle/>
          <a:p>
            <a:r>
              <a:rPr lang="zh-CN" altLang="zh-CN" sz="2400" b="1" dirty="0">
                <a:latin typeface="华文楷体" panose="02010600040101010101" pitchFamily="2" charset="-122"/>
                <a:ea typeface="华文楷体" panose="02010600040101010101" pitchFamily="2" charset="-122"/>
              </a:rPr>
              <a:t>委托诉讼代理人的范围</a:t>
            </a:r>
          </a:p>
          <a:p>
            <a:r>
              <a:rPr lang="zh-CN" altLang="zh-CN" sz="2400" dirty="0">
                <a:latin typeface="华文楷体" panose="02010600040101010101" pitchFamily="2" charset="-122"/>
                <a:ea typeface="华文楷体" panose="02010600040101010101" pitchFamily="2" charset="-122"/>
              </a:rPr>
              <a:t>《行政诉讼法》第</a:t>
            </a:r>
            <a:r>
              <a:rPr lang="en-US" altLang="zh-CN" sz="2400" dirty="0">
                <a:latin typeface="华文楷体" panose="02010600040101010101" pitchFamily="2" charset="-122"/>
                <a:ea typeface="华文楷体" panose="02010600040101010101" pitchFamily="2" charset="-122"/>
              </a:rPr>
              <a:t>31</a:t>
            </a:r>
            <a:r>
              <a:rPr lang="zh-CN" altLang="zh-CN" sz="2400" dirty="0">
                <a:latin typeface="华文楷体" panose="02010600040101010101" pitchFamily="2" charset="-122"/>
                <a:ea typeface="华文楷体" panose="02010600040101010101" pitchFamily="2" charset="-122"/>
              </a:rPr>
              <a:t>条第</a:t>
            </a:r>
            <a:r>
              <a:rPr lang="en-US" altLang="zh-CN" sz="2400" dirty="0">
                <a:latin typeface="华文楷体" panose="02010600040101010101" pitchFamily="2" charset="-122"/>
                <a:ea typeface="华文楷体" panose="02010600040101010101" pitchFamily="2" charset="-122"/>
              </a:rPr>
              <a:t>2</a:t>
            </a:r>
            <a:r>
              <a:rPr lang="zh-CN" altLang="zh-CN" sz="2400" dirty="0">
                <a:latin typeface="华文楷体" panose="02010600040101010101" pitchFamily="2" charset="-122"/>
                <a:ea typeface="华文楷体" panose="02010600040101010101" pitchFamily="2" charset="-122"/>
              </a:rPr>
              <a:t>款规定，下列人员可以被委托为诉讼代理人：</a:t>
            </a:r>
          </a:p>
          <a:p>
            <a:r>
              <a:rPr lang="zh-CN" altLang="zh-CN" sz="2400" dirty="0">
                <a:latin typeface="华文楷体" panose="02010600040101010101" pitchFamily="2" charset="-122"/>
                <a:ea typeface="华文楷体" panose="02010600040101010101" pitchFamily="2" charset="-122"/>
              </a:rPr>
              <a:t>（一）律师、基层法律服务工作者；</a:t>
            </a:r>
          </a:p>
          <a:p>
            <a:r>
              <a:rPr lang="zh-CN" altLang="zh-CN" sz="2400" dirty="0">
                <a:latin typeface="华文楷体" panose="02010600040101010101" pitchFamily="2" charset="-122"/>
                <a:ea typeface="华文楷体" panose="02010600040101010101" pitchFamily="2" charset="-122"/>
              </a:rPr>
              <a:t>（二）当事人的近亲属或者工作人员；</a:t>
            </a:r>
          </a:p>
          <a:p>
            <a:r>
              <a:rPr lang="zh-CN" altLang="zh-CN" sz="2400" dirty="0">
                <a:latin typeface="华文楷体" panose="02010600040101010101" pitchFamily="2" charset="-122"/>
                <a:ea typeface="华文楷体" panose="02010600040101010101" pitchFamily="2" charset="-122"/>
              </a:rPr>
              <a:t>（三）当事人所在社区、单位以及有关社会团体推荐的公民。</a:t>
            </a:r>
          </a:p>
          <a:p>
            <a:endParaRPr lang="zh-CN" altLang="en-US" sz="2400" dirty="0">
              <a:latin typeface="华文楷体" panose="02010600040101010101" pitchFamily="2" charset="-122"/>
              <a:ea typeface="华文楷体" panose="02010600040101010101" pitchFamily="2" charset="-122"/>
            </a:endParaRPr>
          </a:p>
        </p:txBody>
      </p:sp>
      <p:sp>
        <p:nvSpPr>
          <p:cNvPr id="242691" name="灯片编号占位符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en-US" altLang="zh-CN">
                <a:solidFill>
                  <a:schemeClr val="bg1"/>
                </a:solidFill>
                <a:latin typeface="Century Gothic" panose="020B0502020202020204" pitchFamily="34" charset="0"/>
              </a:rPr>
              <a:t>*</a:t>
            </a:r>
          </a:p>
        </p:txBody>
      </p:sp>
      <p:sp>
        <p:nvSpPr>
          <p:cNvPr id="2" name="日期占位符 1"/>
          <p:cNvSpPr>
            <a:spLocks noGrp="1"/>
          </p:cNvSpPr>
          <p:nvPr>
            <p:ph type="dt" sz="half" idx="10"/>
          </p:nvPr>
        </p:nvSpPr>
        <p:spPr/>
        <p:txBody>
          <a:bodyPr/>
          <a:lstStyle/>
          <a:p>
            <a:fld id="{34C77285-4F45-4C22-9579-D12219FA8850}" type="datetime11">
              <a:rPr lang="zh-CN" altLang="en-US" smtClean="0"/>
              <a:t>20:56:35</a:t>
            </a:fld>
            <a:endParaRPr lang="zh-CN" altLang="en-US"/>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3" name="标题 1"/>
          <p:cNvSpPr>
            <a:spLocks noGrp="1" noChangeArrowheads="1"/>
          </p:cNvSpPr>
          <p:nvPr>
            <p:ph type="title"/>
          </p:nvPr>
        </p:nvSpPr>
        <p:spPr>
          <a:xfrm>
            <a:off x="2389189" y="927101"/>
            <a:ext cx="6345237" cy="709613"/>
          </a:xfrm>
        </p:spPr>
        <p:txBody>
          <a:bodyPr/>
          <a:lstStyle/>
          <a:p>
            <a:endParaRPr lang="zh-CN" altLang="en-US"/>
          </a:p>
        </p:txBody>
      </p:sp>
      <p:sp>
        <p:nvSpPr>
          <p:cNvPr id="243714" name="内容占位符 2"/>
          <p:cNvSpPr>
            <a:spLocks noGrp="1" noChangeArrowheads="1"/>
          </p:cNvSpPr>
          <p:nvPr>
            <p:ph idx="1"/>
          </p:nvPr>
        </p:nvSpPr>
        <p:spPr>
          <a:xfrm>
            <a:off x="1387927" y="2288151"/>
            <a:ext cx="8964613" cy="4103687"/>
          </a:xfrm>
        </p:spPr>
        <p:txBody>
          <a:bodyPr>
            <a:normAutofit fontScale="92500" lnSpcReduction="10000"/>
          </a:bodyPr>
          <a:lstStyle/>
          <a:p>
            <a:r>
              <a:rPr lang="zh-CN" altLang="en-US" sz="2200" b="1" dirty="0">
                <a:latin typeface="华文楷体" panose="02010600040101010101" pitchFamily="2" charset="-122"/>
                <a:ea typeface="华文楷体" panose="02010600040101010101" pitchFamily="2" charset="-122"/>
              </a:rPr>
              <a:t>律师</a:t>
            </a:r>
            <a:endParaRPr lang="en-US" altLang="zh-CN" sz="2200" b="1" dirty="0">
              <a:latin typeface="华文楷体" panose="02010600040101010101" pitchFamily="2" charset="-122"/>
              <a:ea typeface="华文楷体" panose="02010600040101010101" pitchFamily="2" charset="-122"/>
            </a:endParaRPr>
          </a:p>
          <a:p>
            <a:r>
              <a:rPr lang="zh-CN" altLang="zh-CN" sz="2200" dirty="0">
                <a:latin typeface="华文楷体" panose="02010600040101010101" pitchFamily="2" charset="-122"/>
                <a:ea typeface="华文楷体" panose="02010600040101010101" pitchFamily="2" charset="-122"/>
              </a:rPr>
              <a:t>依据《行政诉讼法》第</a:t>
            </a:r>
            <a:r>
              <a:rPr lang="en-US" altLang="zh-CN" sz="2200" dirty="0">
                <a:latin typeface="华文楷体" panose="02010600040101010101" pitchFamily="2" charset="-122"/>
                <a:ea typeface="华文楷体" panose="02010600040101010101" pitchFamily="2" charset="-122"/>
              </a:rPr>
              <a:t>31</a:t>
            </a:r>
            <a:r>
              <a:rPr lang="zh-CN" altLang="zh-CN" sz="2200" dirty="0">
                <a:latin typeface="华文楷体" panose="02010600040101010101" pitchFamily="2" charset="-122"/>
                <a:ea typeface="华文楷体" panose="02010600040101010101" pitchFamily="2" charset="-122"/>
              </a:rPr>
              <a:t>条第</a:t>
            </a:r>
            <a:r>
              <a:rPr lang="en-US" altLang="zh-CN" sz="2200" dirty="0">
                <a:latin typeface="华文楷体" panose="02010600040101010101" pitchFamily="2" charset="-122"/>
                <a:ea typeface="华文楷体" panose="02010600040101010101" pitchFamily="2" charset="-122"/>
              </a:rPr>
              <a:t>2</a:t>
            </a:r>
            <a:r>
              <a:rPr lang="zh-CN" altLang="zh-CN" sz="2200" dirty="0">
                <a:latin typeface="华文楷体" panose="02010600040101010101" pitchFamily="2" charset="-122"/>
                <a:ea typeface="华文楷体" panose="02010600040101010101" pitchFamily="2" charset="-122"/>
              </a:rPr>
              <a:t>款的规定，律师可以作为行政诉讼当事人的委托诉讼代理人参加诉讼。但值得注意的是，律师作为职业的法律服务专业人员，其在行政诉讼中有其自身的特有地位</a:t>
            </a:r>
            <a:r>
              <a:rPr lang="zh-CN" altLang="en-US" sz="2200" dirty="0">
                <a:latin typeface="华文楷体" panose="02010600040101010101" pitchFamily="2" charset="-122"/>
                <a:ea typeface="华文楷体" panose="02010600040101010101" pitchFamily="2" charset="-122"/>
              </a:rPr>
              <a:t>。</a:t>
            </a:r>
            <a:endParaRPr lang="en-US" altLang="zh-CN" sz="2200" dirty="0">
              <a:latin typeface="华文楷体" panose="02010600040101010101" pitchFamily="2" charset="-122"/>
              <a:ea typeface="华文楷体" panose="02010600040101010101" pitchFamily="2" charset="-122"/>
            </a:endParaRPr>
          </a:p>
          <a:p>
            <a:r>
              <a:rPr lang="zh-CN" altLang="zh-CN" sz="2200" dirty="0">
                <a:latin typeface="华文楷体" panose="02010600040101010101" pitchFamily="2" charset="-122"/>
                <a:ea typeface="华文楷体" panose="02010600040101010101" pitchFamily="2" charset="-122"/>
              </a:rPr>
              <a:t>《行政诉讼法》第</a:t>
            </a:r>
            <a:r>
              <a:rPr lang="en-US" altLang="zh-CN" sz="2200" dirty="0">
                <a:latin typeface="华文楷体" panose="02010600040101010101" pitchFamily="2" charset="-122"/>
                <a:ea typeface="华文楷体" panose="02010600040101010101" pitchFamily="2" charset="-122"/>
              </a:rPr>
              <a:t>32</a:t>
            </a:r>
            <a:r>
              <a:rPr lang="zh-CN" altLang="zh-CN" sz="2200" dirty="0">
                <a:latin typeface="华文楷体" panose="02010600040101010101" pitchFamily="2" charset="-122"/>
                <a:ea typeface="华文楷体" panose="02010600040101010101" pitchFamily="2" charset="-122"/>
              </a:rPr>
              <a:t>条第</a:t>
            </a:r>
            <a:r>
              <a:rPr lang="en-US" altLang="zh-CN" sz="2200" dirty="0">
                <a:latin typeface="华文楷体" panose="02010600040101010101" pitchFamily="2" charset="-122"/>
                <a:ea typeface="华文楷体" panose="02010600040101010101" pitchFamily="2" charset="-122"/>
              </a:rPr>
              <a:t>1</a:t>
            </a:r>
            <a:r>
              <a:rPr lang="zh-CN" altLang="zh-CN" sz="2200" dirty="0">
                <a:latin typeface="华文楷体" panose="02010600040101010101" pitchFamily="2" charset="-122"/>
                <a:ea typeface="华文楷体" panose="02010600040101010101" pitchFamily="2" charset="-122"/>
              </a:rPr>
              <a:t>款规定：“代理诉讼的律师，有权按照规定查阅、复制本案有关材料，可以向有关组织和公民调查，收集与本案有关的证据。对涉及国家秘密、商业秘密和个人隐私的材料，应当依照法律规定保密。”</a:t>
            </a:r>
            <a:r>
              <a:rPr lang="en-US" altLang="zh-CN" sz="2200" dirty="0">
                <a:latin typeface="华文楷体" panose="02010600040101010101" pitchFamily="2" charset="-122"/>
                <a:ea typeface="华文楷体" panose="02010600040101010101" pitchFamily="2" charset="-122"/>
              </a:rPr>
              <a:t>《</a:t>
            </a:r>
            <a:r>
              <a:rPr lang="zh-CN" altLang="zh-CN" sz="2200" dirty="0">
                <a:latin typeface="华文楷体" panose="02010600040101010101" pitchFamily="2" charset="-122"/>
                <a:ea typeface="华文楷体" panose="02010600040101010101" pitchFamily="2" charset="-122"/>
              </a:rPr>
              <a:t>律师法》第</a:t>
            </a:r>
            <a:r>
              <a:rPr lang="en-US" altLang="zh-CN" sz="2200" dirty="0">
                <a:latin typeface="华文楷体" panose="02010600040101010101" pitchFamily="2" charset="-122"/>
                <a:ea typeface="华文楷体" panose="02010600040101010101" pitchFamily="2" charset="-122"/>
              </a:rPr>
              <a:t>30</a:t>
            </a:r>
            <a:r>
              <a:rPr lang="zh-CN" altLang="zh-CN" sz="2200" dirty="0">
                <a:latin typeface="华文楷体" panose="02010600040101010101" pitchFamily="2" charset="-122"/>
                <a:ea typeface="华文楷体" panose="02010600040101010101" pitchFamily="2" charset="-122"/>
              </a:rPr>
              <a:t>条也有相同的规定。而这一诉讼地位是其他的委托诉讼代理人所不具备的。其他的委托诉讼代理人需要进行如查阅案件的有关材料等活动时，需要事先得到人民法院的许可，并且，许可的范围也是有一定限度的。《行政诉讼法》第</a:t>
            </a:r>
            <a:r>
              <a:rPr lang="en-US" altLang="zh-CN" sz="2200" dirty="0">
                <a:latin typeface="华文楷体" panose="02010600040101010101" pitchFamily="2" charset="-122"/>
                <a:ea typeface="华文楷体" panose="02010600040101010101" pitchFamily="2" charset="-122"/>
              </a:rPr>
              <a:t>32</a:t>
            </a:r>
            <a:r>
              <a:rPr lang="zh-CN" altLang="zh-CN" sz="2200" dirty="0">
                <a:latin typeface="华文楷体" panose="02010600040101010101" pitchFamily="2" charset="-122"/>
                <a:ea typeface="华文楷体" panose="02010600040101010101" pitchFamily="2" charset="-122"/>
              </a:rPr>
              <a:t>条第</a:t>
            </a:r>
            <a:r>
              <a:rPr lang="en-US" altLang="zh-CN" sz="2200" dirty="0">
                <a:latin typeface="华文楷体" panose="02010600040101010101" pitchFamily="2" charset="-122"/>
                <a:ea typeface="华文楷体" panose="02010600040101010101" pitchFamily="2" charset="-122"/>
              </a:rPr>
              <a:t>2</a:t>
            </a:r>
            <a:r>
              <a:rPr lang="zh-CN" altLang="zh-CN" sz="2200" dirty="0">
                <a:latin typeface="华文楷体" panose="02010600040101010101" pitchFamily="2" charset="-122"/>
                <a:ea typeface="华文楷体" panose="02010600040101010101" pitchFamily="2" charset="-122"/>
              </a:rPr>
              <a:t>款规定：“当事人和其他诉讼代理人有权按照规定查阅、复制本案庭审材料，但涉及国家秘密、商业秘密和个人隐私的除外”。</a:t>
            </a:r>
            <a:endParaRPr lang="zh-CN" altLang="en-US" sz="2200" dirty="0">
              <a:latin typeface="华文楷体" panose="02010600040101010101" pitchFamily="2" charset="-122"/>
              <a:ea typeface="华文楷体" panose="02010600040101010101" pitchFamily="2" charset="-122"/>
            </a:endParaRPr>
          </a:p>
        </p:txBody>
      </p:sp>
      <p:sp>
        <p:nvSpPr>
          <p:cNvPr id="243715" name="灯片编号占位符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en-US" altLang="zh-CN">
                <a:solidFill>
                  <a:schemeClr val="bg1"/>
                </a:solidFill>
                <a:latin typeface="Century Gothic" panose="020B0502020202020204" pitchFamily="34" charset="0"/>
              </a:rPr>
              <a:t>*</a:t>
            </a:r>
          </a:p>
        </p:txBody>
      </p:sp>
      <p:sp>
        <p:nvSpPr>
          <p:cNvPr id="2" name="日期占位符 1"/>
          <p:cNvSpPr>
            <a:spLocks noGrp="1"/>
          </p:cNvSpPr>
          <p:nvPr>
            <p:ph type="dt" sz="half" idx="10"/>
          </p:nvPr>
        </p:nvSpPr>
        <p:spPr/>
        <p:txBody>
          <a:bodyPr/>
          <a:lstStyle/>
          <a:p>
            <a:fld id="{7DE7E154-3CAE-4D10-B334-7658260FC677}" type="datetime11">
              <a:rPr lang="zh-CN" altLang="en-US" smtClean="0"/>
              <a:t>20:56:35</a:t>
            </a:fld>
            <a:endParaRPr lang="zh-CN" altLang="en-US"/>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7" name="标题 1"/>
          <p:cNvSpPr>
            <a:spLocks noGrp="1" noChangeArrowheads="1"/>
          </p:cNvSpPr>
          <p:nvPr>
            <p:ph type="title"/>
          </p:nvPr>
        </p:nvSpPr>
        <p:spPr>
          <a:xfrm>
            <a:off x="2389189" y="927101"/>
            <a:ext cx="6345237" cy="709613"/>
          </a:xfrm>
        </p:spPr>
        <p:txBody>
          <a:bodyPr/>
          <a:lstStyle/>
          <a:p>
            <a:r>
              <a:rPr lang="zh-CN" altLang="en-US" dirty="0">
                <a:latin typeface="华文楷体" panose="02010600040101010101" pitchFamily="2" charset="-122"/>
                <a:ea typeface="华文楷体" panose="02010600040101010101" pitchFamily="2" charset="-122"/>
              </a:rPr>
              <a:t>七、检察院</a:t>
            </a:r>
          </a:p>
        </p:txBody>
      </p:sp>
      <p:sp>
        <p:nvSpPr>
          <p:cNvPr id="244738" name="内容占位符 2"/>
          <p:cNvSpPr>
            <a:spLocks noGrp="1" noChangeArrowheads="1"/>
          </p:cNvSpPr>
          <p:nvPr>
            <p:ph idx="1"/>
          </p:nvPr>
        </p:nvSpPr>
        <p:spPr>
          <a:xfrm>
            <a:off x="1992314" y="2349501"/>
            <a:ext cx="7426325" cy="360363"/>
          </a:xfrm>
        </p:spPr>
        <p:txBody>
          <a:bodyPr>
            <a:noAutofit/>
          </a:bodyPr>
          <a:lstStyle/>
          <a:p>
            <a:r>
              <a:rPr lang="en-US" altLang="zh-CN" sz="2400" b="1" dirty="0">
                <a:latin typeface="华文楷体" panose="02010600040101010101" pitchFamily="2" charset="-122"/>
                <a:ea typeface="华文楷体" panose="02010600040101010101" pitchFamily="2" charset="-122"/>
              </a:rPr>
              <a:t>1</a:t>
            </a:r>
            <a:r>
              <a:rPr lang="zh-CN" altLang="zh-CN" sz="2400" b="1" dirty="0">
                <a:latin typeface="华文楷体" panose="02010600040101010101" pitchFamily="2" charset="-122"/>
                <a:ea typeface="华文楷体" panose="02010600040101010101" pitchFamily="2" charset="-122"/>
              </a:rPr>
              <a:t>、检察监督权</a:t>
            </a:r>
            <a:endParaRPr lang="zh-CN" altLang="zh-CN" sz="2400" dirty="0">
              <a:latin typeface="华文楷体" panose="02010600040101010101" pitchFamily="2" charset="-122"/>
              <a:ea typeface="华文楷体" panose="02010600040101010101" pitchFamily="2" charset="-122"/>
            </a:endParaRPr>
          </a:p>
          <a:p>
            <a:r>
              <a:rPr lang="zh-CN" altLang="zh-CN" sz="2400" dirty="0">
                <a:latin typeface="华文楷体" panose="02010600040101010101" pitchFamily="2" charset="-122"/>
                <a:ea typeface="华文楷体" panose="02010600040101010101" pitchFamily="2" charset="-122"/>
              </a:rPr>
              <a:t>基于法律监督的必要性，国家设立独立于其他国家机关的检察院，依法行使检察监督权。宪法上并没有司法权的概念，与检察权相对应的是审判权、行政权、立法权和军事权。《宪法》第</a:t>
            </a:r>
            <a:r>
              <a:rPr lang="en-US" altLang="zh-CN" sz="2400" dirty="0">
                <a:latin typeface="华文楷体" panose="02010600040101010101" pitchFamily="2" charset="-122"/>
                <a:ea typeface="华文楷体" panose="02010600040101010101" pitchFamily="2" charset="-122"/>
              </a:rPr>
              <a:t>129</a:t>
            </a:r>
            <a:r>
              <a:rPr lang="zh-CN" altLang="zh-CN" sz="2400" dirty="0">
                <a:latin typeface="华文楷体" panose="02010600040101010101" pitchFamily="2" charset="-122"/>
                <a:ea typeface="华文楷体" panose="02010600040101010101" pitchFamily="2" charset="-122"/>
              </a:rPr>
              <a:t>条和《人民检察院组织法》第</a:t>
            </a:r>
            <a:r>
              <a:rPr lang="en-US" altLang="zh-CN" sz="2400" dirty="0">
                <a:latin typeface="华文楷体" panose="02010600040101010101" pitchFamily="2" charset="-122"/>
                <a:ea typeface="华文楷体" panose="02010600040101010101" pitchFamily="2" charset="-122"/>
              </a:rPr>
              <a:t>1</a:t>
            </a:r>
            <a:r>
              <a:rPr lang="zh-CN" altLang="zh-CN" sz="2400" dirty="0">
                <a:latin typeface="华文楷体" panose="02010600040101010101" pitchFamily="2" charset="-122"/>
                <a:ea typeface="华文楷体" panose="02010600040101010101" pitchFamily="2" charset="-122"/>
              </a:rPr>
              <a:t>条规定：“中华人民共和国人民检察院是国家的法律监督机关。”由此可知，检察院既不是司法机关，也不是行政机关，而是相对独立于行政机关、审判机关等国家机关的法律监督机关。</a:t>
            </a:r>
          </a:p>
          <a:p>
            <a:endParaRPr lang="zh-CN" altLang="en-US" sz="2400" dirty="0">
              <a:latin typeface="华文楷体" panose="02010600040101010101" pitchFamily="2" charset="-122"/>
              <a:ea typeface="华文楷体" panose="02010600040101010101" pitchFamily="2" charset="-122"/>
            </a:endParaRPr>
          </a:p>
        </p:txBody>
      </p:sp>
      <p:sp>
        <p:nvSpPr>
          <p:cNvPr id="244739" name="灯片编号占位符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en-US" altLang="zh-CN">
                <a:solidFill>
                  <a:schemeClr val="bg1"/>
                </a:solidFill>
                <a:latin typeface="Century Gothic" panose="020B0502020202020204" pitchFamily="34" charset="0"/>
              </a:rPr>
              <a:t>*</a:t>
            </a:r>
          </a:p>
        </p:txBody>
      </p:sp>
      <p:sp>
        <p:nvSpPr>
          <p:cNvPr id="2" name="日期占位符 1"/>
          <p:cNvSpPr>
            <a:spLocks noGrp="1"/>
          </p:cNvSpPr>
          <p:nvPr>
            <p:ph type="dt" sz="half" idx="10"/>
          </p:nvPr>
        </p:nvSpPr>
        <p:spPr/>
        <p:txBody>
          <a:bodyPr/>
          <a:lstStyle/>
          <a:p>
            <a:fld id="{D27C3635-46D7-492D-957C-B82EA9F7F180}" type="datetime11">
              <a:rPr lang="zh-CN" altLang="en-US" smtClean="0"/>
              <a:t>20:56:35</a:t>
            </a:fld>
            <a:endParaRPr lang="zh-CN" altLang="en-US"/>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1" name="标题 1"/>
          <p:cNvSpPr>
            <a:spLocks noGrp="1" noChangeArrowheads="1"/>
          </p:cNvSpPr>
          <p:nvPr>
            <p:ph type="title"/>
          </p:nvPr>
        </p:nvSpPr>
        <p:spPr>
          <a:xfrm>
            <a:off x="2389189" y="927101"/>
            <a:ext cx="6345237" cy="709613"/>
          </a:xfrm>
        </p:spPr>
        <p:txBody>
          <a:bodyPr/>
          <a:lstStyle/>
          <a:p>
            <a:endParaRPr lang="zh-CN" altLang="en-US"/>
          </a:p>
        </p:txBody>
      </p:sp>
      <p:sp>
        <p:nvSpPr>
          <p:cNvPr id="245762" name="内容占位符 2"/>
          <p:cNvSpPr>
            <a:spLocks noGrp="1" noChangeArrowheads="1"/>
          </p:cNvSpPr>
          <p:nvPr>
            <p:ph idx="1"/>
          </p:nvPr>
        </p:nvSpPr>
        <p:spPr>
          <a:xfrm>
            <a:off x="1336151" y="2343828"/>
            <a:ext cx="9144000" cy="4032250"/>
          </a:xfrm>
        </p:spPr>
        <p:txBody>
          <a:bodyPr>
            <a:normAutofit fontScale="92500" lnSpcReduction="20000"/>
          </a:bodyPr>
          <a:lstStyle/>
          <a:p>
            <a:r>
              <a:rPr lang="en-US" altLang="zh-CN" sz="2000" b="1" dirty="0">
                <a:latin typeface="华文楷体" panose="02010600040101010101" pitchFamily="2" charset="-122"/>
                <a:ea typeface="华文楷体" panose="02010600040101010101" pitchFamily="2" charset="-122"/>
              </a:rPr>
              <a:t>2</a:t>
            </a:r>
            <a:r>
              <a:rPr lang="zh-CN" altLang="zh-CN" sz="2000" b="1" dirty="0">
                <a:latin typeface="华文楷体" panose="02010600040101010101" pitchFamily="2" charset="-122"/>
                <a:ea typeface="华文楷体" panose="02010600040101010101" pitchFamily="2" charset="-122"/>
              </a:rPr>
              <a:t>、检察监督方式</a:t>
            </a:r>
            <a:endParaRPr lang="zh-CN" altLang="zh-CN" sz="2000" dirty="0">
              <a:latin typeface="华文楷体" panose="02010600040101010101" pitchFamily="2" charset="-122"/>
              <a:ea typeface="华文楷体" panose="02010600040101010101" pitchFamily="2" charset="-122"/>
            </a:endParaRPr>
          </a:p>
          <a:p>
            <a:r>
              <a:rPr lang="zh-CN" altLang="zh-CN" sz="2000" dirty="0">
                <a:latin typeface="华文楷体" panose="02010600040101010101" pitchFamily="2" charset="-122"/>
                <a:ea typeface="华文楷体" panose="02010600040101010101" pitchFamily="2" charset="-122"/>
              </a:rPr>
              <a:t>尽管检察院对行政诉讼的监督是附带性的，但是，它在行政诉讼中是有相当重要的地位的。《行政诉讼法》第</a:t>
            </a:r>
            <a:r>
              <a:rPr lang="en-US" altLang="zh-CN" sz="2000" dirty="0">
                <a:latin typeface="华文楷体" panose="02010600040101010101" pitchFamily="2" charset="-122"/>
                <a:ea typeface="华文楷体" panose="02010600040101010101" pitchFamily="2" charset="-122"/>
              </a:rPr>
              <a:t>11</a:t>
            </a:r>
            <a:r>
              <a:rPr lang="zh-CN" altLang="zh-CN" sz="2000" dirty="0">
                <a:latin typeface="华文楷体" panose="02010600040101010101" pitchFamily="2" charset="-122"/>
                <a:ea typeface="华文楷体" panose="02010600040101010101" pitchFamily="2" charset="-122"/>
              </a:rPr>
              <a:t>条规定：“人民检察院有权对行政诉讼实行法律监督。”基于这一规定，检察院通过以下几种方式依法可以对行政诉讼行使监督权。</a:t>
            </a:r>
          </a:p>
          <a:p>
            <a:r>
              <a:rPr lang="zh-CN" altLang="zh-CN" sz="2000" b="1" dirty="0">
                <a:latin typeface="华文楷体" panose="02010600040101010101" pitchFamily="2" charset="-122"/>
                <a:ea typeface="华文楷体" panose="02010600040101010101" pitchFamily="2" charset="-122"/>
              </a:rPr>
              <a:t>（</a:t>
            </a:r>
            <a:r>
              <a:rPr lang="en-US" altLang="zh-CN" sz="2000" b="1" dirty="0">
                <a:latin typeface="华文楷体" panose="02010600040101010101" pitchFamily="2" charset="-122"/>
                <a:ea typeface="华文楷体" panose="02010600040101010101" pitchFamily="2" charset="-122"/>
              </a:rPr>
              <a:t>1</a:t>
            </a:r>
            <a:r>
              <a:rPr lang="zh-CN" altLang="zh-CN" sz="2000" b="1" dirty="0">
                <a:latin typeface="华文楷体" panose="02010600040101010101" pitchFamily="2" charset="-122"/>
                <a:ea typeface="华文楷体" panose="02010600040101010101" pitchFamily="2" charset="-122"/>
              </a:rPr>
              <a:t>）监督法院行政审判活动是否合法</a:t>
            </a:r>
          </a:p>
          <a:p>
            <a:r>
              <a:rPr lang="zh-CN" altLang="zh-CN" sz="2000" dirty="0">
                <a:latin typeface="华文楷体" panose="02010600040101010101" pitchFamily="2" charset="-122"/>
                <a:ea typeface="华文楷体" panose="02010600040101010101" pitchFamily="2" charset="-122"/>
              </a:rPr>
              <a:t>对法院的行政审判活动，检察院没有具体法律依据介入其中，如出席行政案件的庭审活动等。但是，它可以通过接受行政诉讼当事人的申诉等方式，发送检察建议等行使检察监督权。如《人民检察院民事行政抗诉案件办案规则》第</a:t>
            </a:r>
            <a:r>
              <a:rPr lang="en-US" altLang="zh-CN" sz="2000" dirty="0">
                <a:latin typeface="华文楷体" panose="02010600040101010101" pitchFamily="2" charset="-122"/>
                <a:ea typeface="华文楷体" panose="02010600040101010101" pitchFamily="2" charset="-122"/>
              </a:rPr>
              <a:t>47</a:t>
            </a:r>
            <a:r>
              <a:rPr lang="zh-CN" altLang="zh-CN" sz="2000" dirty="0">
                <a:latin typeface="华文楷体" panose="02010600040101010101" pitchFamily="2" charset="-122"/>
                <a:ea typeface="华文楷体" panose="02010600040101010101" pitchFamily="2" charset="-122"/>
              </a:rPr>
              <a:t>条规定：“有下列情形之一的，人民检察院可以向人民法院提出检察建议：</a:t>
            </a:r>
            <a:r>
              <a:rPr lang="en-US" altLang="zh-CN" sz="2000" dirty="0">
                <a:latin typeface="华文楷体" panose="02010600040101010101" pitchFamily="2" charset="-122"/>
                <a:ea typeface="华文楷体" panose="02010600040101010101" pitchFamily="2" charset="-122"/>
              </a:rPr>
              <a:t>1</a:t>
            </a:r>
            <a:r>
              <a:rPr lang="zh-CN" altLang="zh-CN" sz="2000" dirty="0">
                <a:latin typeface="华文楷体" panose="02010600040101010101" pitchFamily="2" charset="-122"/>
                <a:ea typeface="华文楷体" panose="02010600040101010101" pitchFamily="2" charset="-122"/>
              </a:rPr>
              <a:t>）原判决、裁定符合抗诉条件，人民检察院与人民法院协商一致，人民法院同意再审的；</a:t>
            </a:r>
            <a:r>
              <a:rPr lang="en-US" altLang="zh-CN" sz="2000" dirty="0">
                <a:latin typeface="华文楷体" panose="02010600040101010101" pitchFamily="2" charset="-122"/>
                <a:ea typeface="华文楷体" panose="02010600040101010101" pitchFamily="2" charset="-122"/>
              </a:rPr>
              <a:t>2</a:t>
            </a:r>
            <a:r>
              <a:rPr lang="zh-CN" altLang="zh-CN" sz="2000" dirty="0">
                <a:latin typeface="华文楷体" panose="02010600040101010101" pitchFamily="2" charset="-122"/>
                <a:ea typeface="华文楷体" panose="02010600040101010101" pitchFamily="2" charset="-122"/>
              </a:rPr>
              <a:t>）原裁定确有错误，但依法不能启动再审程序予以救济的；</a:t>
            </a:r>
            <a:r>
              <a:rPr lang="en-US" altLang="zh-CN" sz="2000" dirty="0">
                <a:latin typeface="华文楷体" panose="02010600040101010101" pitchFamily="2" charset="-122"/>
                <a:ea typeface="华文楷体" panose="02010600040101010101" pitchFamily="2" charset="-122"/>
              </a:rPr>
              <a:t>3</a:t>
            </a:r>
            <a:r>
              <a:rPr lang="zh-CN" altLang="zh-CN" sz="2000" dirty="0">
                <a:latin typeface="华文楷体" panose="02010600040101010101" pitchFamily="2" charset="-122"/>
                <a:ea typeface="华文楷体" panose="02010600040101010101" pitchFamily="2" charset="-122"/>
              </a:rPr>
              <a:t>）人民法院对抗诉案件再审的庭审活动违反法律规定的；</a:t>
            </a:r>
            <a:r>
              <a:rPr lang="en-US" altLang="zh-CN" sz="2000" dirty="0">
                <a:latin typeface="华文楷体" panose="02010600040101010101" pitchFamily="2" charset="-122"/>
                <a:ea typeface="华文楷体" panose="02010600040101010101" pitchFamily="2" charset="-122"/>
              </a:rPr>
              <a:t>4</a:t>
            </a:r>
            <a:r>
              <a:rPr lang="zh-CN" altLang="zh-CN" sz="2000" dirty="0">
                <a:latin typeface="华文楷体" panose="02010600040101010101" pitchFamily="2" charset="-122"/>
                <a:ea typeface="华文楷体" panose="02010600040101010101" pitchFamily="2" charset="-122"/>
              </a:rPr>
              <a:t>）应当向人民法院提出检察建议的其他情形。”不过，检察建议虽有明确的法律规定，但在实务中却并不多见。</a:t>
            </a:r>
            <a:endParaRPr lang="zh-CN" altLang="en-US" sz="2000" dirty="0">
              <a:latin typeface="华文楷体" panose="02010600040101010101" pitchFamily="2" charset="-122"/>
              <a:ea typeface="华文楷体" panose="02010600040101010101" pitchFamily="2" charset="-122"/>
            </a:endParaRPr>
          </a:p>
        </p:txBody>
      </p:sp>
      <p:sp>
        <p:nvSpPr>
          <p:cNvPr id="245763" name="灯片编号占位符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en-US" altLang="zh-CN">
                <a:solidFill>
                  <a:schemeClr val="bg1"/>
                </a:solidFill>
                <a:latin typeface="Century Gothic" panose="020B0502020202020204" pitchFamily="34" charset="0"/>
              </a:rPr>
              <a:t>*</a:t>
            </a:r>
          </a:p>
        </p:txBody>
      </p:sp>
      <p:sp>
        <p:nvSpPr>
          <p:cNvPr id="2" name="日期占位符 1"/>
          <p:cNvSpPr>
            <a:spLocks noGrp="1"/>
          </p:cNvSpPr>
          <p:nvPr>
            <p:ph type="dt" sz="half" idx="10"/>
          </p:nvPr>
        </p:nvSpPr>
        <p:spPr/>
        <p:txBody>
          <a:bodyPr/>
          <a:lstStyle/>
          <a:p>
            <a:fld id="{09C600D8-3D7E-4C37-9E22-13B138085A5C}" type="datetime11">
              <a:rPr lang="zh-CN" altLang="en-US" smtClean="0"/>
              <a:t>20:56:35</a:t>
            </a:fld>
            <a:endParaRPr lang="zh-CN" altLang="en-US"/>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5" name="标题 1"/>
          <p:cNvSpPr>
            <a:spLocks noGrp="1" noChangeArrowheads="1"/>
          </p:cNvSpPr>
          <p:nvPr>
            <p:ph type="title"/>
          </p:nvPr>
        </p:nvSpPr>
        <p:spPr>
          <a:xfrm>
            <a:off x="2389189" y="927101"/>
            <a:ext cx="6345237" cy="709613"/>
          </a:xfrm>
        </p:spPr>
        <p:txBody>
          <a:bodyPr/>
          <a:lstStyle/>
          <a:p>
            <a:endParaRPr lang="zh-CN" altLang="en-US"/>
          </a:p>
        </p:txBody>
      </p:sp>
      <p:sp>
        <p:nvSpPr>
          <p:cNvPr id="246786" name="内容占位符 2"/>
          <p:cNvSpPr>
            <a:spLocks noGrp="1" noChangeArrowheads="1"/>
          </p:cNvSpPr>
          <p:nvPr>
            <p:ph idx="1"/>
          </p:nvPr>
        </p:nvSpPr>
        <p:spPr>
          <a:xfrm>
            <a:off x="1613694" y="2300272"/>
            <a:ext cx="8964612" cy="3748088"/>
          </a:xfrm>
        </p:spPr>
        <p:txBody>
          <a:bodyPr>
            <a:normAutofit fontScale="92500" lnSpcReduction="10000"/>
          </a:bodyPr>
          <a:lstStyle/>
          <a:p>
            <a:r>
              <a:rPr lang="zh-CN" altLang="zh-CN" sz="2200" b="1" dirty="0">
                <a:latin typeface="华文楷体" panose="02010600040101010101" pitchFamily="2" charset="-122"/>
                <a:ea typeface="华文楷体" panose="02010600040101010101" pitchFamily="2" charset="-122"/>
              </a:rPr>
              <a:t>（</a:t>
            </a:r>
            <a:r>
              <a:rPr lang="en-US" altLang="zh-CN" sz="2200" b="1" dirty="0">
                <a:latin typeface="华文楷体" panose="02010600040101010101" pitchFamily="2" charset="-122"/>
                <a:ea typeface="华文楷体" panose="02010600040101010101" pitchFamily="2" charset="-122"/>
              </a:rPr>
              <a:t>2</a:t>
            </a:r>
            <a:r>
              <a:rPr lang="zh-CN" altLang="zh-CN" sz="2200" b="1" dirty="0">
                <a:latin typeface="华文楷体" panose="02010600040101010101" pitchFamily="2" charset="-122"/>
                <a:ea typeface="华文楷体" panose="02010600040101010101" pitchFamily="2" charset="-122"/>
              </a:rPr>
              <a:t>）对法院行政裁判提起抗诉</a:t>
            </a:r>
          </a:p>
          <a:p>
            <a:r>
              <a:rPr lang="zh-CN" altLang="zh-CN" sz="2200" dirty="0">
                <a:latin typeface="华文楷体" panose="02010600040101010101" pitchFamily="2" charset="-122"/>
                <a:ea typeface="华文楷体" panose="02010600040101010101" pitchFamily="2" charset="-122"/>
              </a:rPr>
              <a:t>如检察院发现已经发生法律效力的判决、裁定违反法律、法规规定，通过检察建议无法达到监督目的，可以依法行使行政抗诉权。《行政诉讼法》第</a:t>
            </a:r>
            <a:r>
              <a:rPr lang="en-US" altLang="zh-CN" sz="2200" dirty="0">
                <a:latin typeface="华文楷体" panose="02010600040101010101" pitchFamily="2" charset="-122"/>
                <a:ea typeface="华文楷体" panose="02010600040101010101" pitchFamily="2" charset="-122"/>
              </a:rPr>
              <a:t>93</a:t>
            </a:r>
            <a:r>
              <a:rPr lang="zh-CN" altLang="zh-CN" sz="2200" dirty="0">
                <a:latin typeface="华文楷体" panose="02010600040101010101" pitchFamily="2" charset="-122"/>
                <a:ea typeface="华文楷体" panose="02010600040101010101" pitchFamily="2" charset="-122"/>
              </a:rPr>
              <a:t>条规定：“最高人民检察院对各级人民法院已经发生法律效力的判决、裁定，上级人民检察院对人民法院已经发生法律效力的判决、裁定，发现有本法第九十一条规定情形之一，或者发现调解书损害国家利益、社会公共利益的，应当提出抗诉。</a:t>
            </a:r>
            <a:r>
              <a:rPr lang="en-US" altLang="zh-CN" sz="2200" dirty="0">
                <a:latin typeface="华文楷体" panose="02010600040101010101" pitchFamily="2" charset="-122"/>
                <a:ea typeface="华文楷体" panose="02010600040101010101" pitchFamily="2" charset="-122"/>
              </a:rPr>
              <a:t>/ </a:t>
            </a:r>
            <a:r>
              <a:rPr lang="zh-CN" altLang="zh-CN" sz="2200" dirty="0">
                <a:latin typeface="华文楷体" panose="02010600040101010101" pitchFamily="2" charset="-122"/>
                <a:ea typeface="华文楷体" panose="02010600040101010101" pitchFamily="2" charset="-122"/>
              </a:rPr>
              <a:t>地方各级人民检察院对同级人民法院已经发生法律效力的判决、裁定，发现有本法第九十一条规定情形之一，或者发现调解书损害国家利益、社会公共利益的，可以向同级人民法院提出检察建议，并报上级人民检察院备案；也可以提请上级人民检察院向同级人民法院提出抗诉。</a:t>
            </a:r>
            <a:r>
              <a:rPr lang="en-US" altLang="zh-CN" sz="2200" dirty="0">
                <a:latin typeface="华文楷体" panose="02010600040101010101" pitchFamily="2" charset="-122"/>
                <a:ea typeface="华文楷体" panose="02010600040101010101" pitchFamily="2" charset="-122"/>
              </a:rPr>
              <a:t>/ </a:t>
            </a:r>
            <a:r>
              <a:rPr lang="zh-CN" altLang="zh-CN" sz="2200" dirty="0">
                <a:latin typeface="华文楷体" panose="02010600040101010101" pitchFamily="2" charset="-122"/>
                <a:ea typeface="华文楷体" panose="02010600040101010101" pitchFamily="2" charset="-122"/>
              </a:rPr>
              <a:t>各级人民检察院对审判监督程序以外的其他审判程序中审判人员的违法行为，有权向同级人民法院提出检察建议。</a:t>
            </a:r>
          </a:p>
        </p:txBody>
      </p:sp>
      <p:sp>
        <p:nvSpPr>
          <p:cNvPr id="246787" name="灯片编号占位符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en-US" altLang="zh-CN">
                <a:solidFill>
                  <a:schemeClr val="bg1"/>
                </a:solidFill>
                <a:latin typeface="Century Gothic" panose="020B0502020202020204" pitchFamily="34" charset="0"/>
              </a:rPr>
              <a:t>*</a:t>
            </a:r>
          </a:p>
        </p:txBody>
      </p:sp>
      <p:sp>
        <p:nvSpPr>
          <p:cNvPr id="2" name="日期占位符 1"/>
          <p:cNvSpPr>
            <a:spLocks noGrp="1"/>
          </p:cNvSpPr>
          <p:nvPr>
            <p:ph type="dt" sz="half" idx="10"/>
          </p:nvPr>
        </p:nvSpPr>
        <p:spPr/>
        <p:txBody>
          <a:bodyPr/>
          <a:lstStyle/>
          <a:p>
            <a:fld id="{C0BD9F0F-4EA7-4BB7-857E-52986AB82215}" type="datetime11">
              <a:rPr lang="zh-CN" altLang="en-US" smtClean="0"/>
              <a:t>20:56:35</a:t>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内容占位符 2"/>
          <p:cNvSpPr>
            <a:spLocks noGrp="1" noChangeArrowheads="1"/>
          </p:cNvSpPr>
          <p:nvPr>
            <p:ph idx="1"/>
          </p:nvPr>
        </p:nvSpPr>
        <p:spPr>
          <a:xfrm>
            <a:off x="1524001" y="2349500"/>
            <a:ext cx="8893175" cy="3670300"/>
          </a:xfrm>
        </p:spPr>
        <p:txBody>
          <a:bodyPr>
            <a:normAutofit lnSpcReduction="10000"/>
          </a:bodyPr>
          <a:lstStyle/>
          <a:p>
            <a:r>
              <a:rPr lang="en-US" altLang="zh-CN" sz="2000" dirty="0">
                <a:solidFill>
                  <a:srgbClr val="FF0000"/>
                </a:solidFill>
                <a:latin typeface="楷体" panose="02010609060101010101" pitchFamily="49" charset="-122"/>
                <a:ea typeface="楷体" panose="02010609060101010101" pitchFamily="49" charset="-122"/>
              </a:rPr>
              <a:t>(</a:t>
            </a:r>
            <a:r>
              <a:rPr lang="zh-CN" altLang="en-US" sz="2000" dirty="0">
                <a:solidFill>
                  <a:srgbClr val="FF0000"/>
                </a:solidFill>
                <a:latin typeface="楷体" panose="02010609060101010101" pitchFamily="49" charset="-122"/>
                <a:ea typeface="楷体" panose="02010609060101010101" pitchFamily="49" charset="-122"/>
              </a:rPr>
              <a:t>二</a:t>
            </a:r>
            <a:r>
              <a:rPr lang="en-US" altLang="zh-CN" sz="2000" dirty="0">
                <a:solidFill>
                  <a:srgbClr val="FF0000"/>
                </a:solidFill>
                <a:latin typeface="楷体" panose="02010609060101010101" pitchFamily="49" charset="-122"/>
                <a:ea typeface="楷体" panose="02010609060101010101" pitchFamily="49" charset="-122"/>
              </a:rPr>
              <a:t>)</a:t>
            </a:r>
            <a:r>
              <a:rPr lang="zh-CN" altLang="en-US" sz="2000" b="1" dirty="0">
                <a:solidFill>
                  <a:srgbClr val="FF0000"/>
                </a:solidFill>
                <a:latin typeface="楷体" panose="02010609060101010101" pitchFamily="49" charset="-122"/>
                <a:ea typeface="楷体" panose="02010609060101010101" pitchFamily="49" charset="-122"/>
              </a:rPr>
              <a:t>行政法规、规章或者行政机关制定、发布的具有普遍约束力的决定、命令</a:t>
            </a:r>
            <a:r>
              <a:rPr lang="zh-CN" altLang="en-US" sz="2000" dirty="0">
                <a:latin typeface="楷体" panose="02010609060101010101" pitchFamily="49" charset="-122"/>
                <a:ea typeface="楷体" panose="02010609060101010101" pitchFamily="49" charset="-122"/>
              </a:rPr>
              <a:t>（</a:t>
            </a:r>
            <a:r>
              <a:rPr lang="zh-CN" altLang="zh-CN" sz="2000" dirty="0">
                <a:latin typeface="楷体" panose="02010609060101010101" pitchFamily="49" charset="-122"/>
                <a:ea typeface="楷体" panose="02010609060101010101" pitchFamily="49" charset="-122"/>
              </a:rPr>
              <a:t>行政诉讼法第十三条第二项规定的</a:t>
            </a:r>
            <a:r>
              <a:rPr lang="en-US" altLang="zh-CN" sz="2000" dirty="0">
                <a:latin typeface="楷体" panose="02010609060101010101" pitchFamily="49" charset="-122"/>
                <a:ea typeface="楷体" panose="02010609060101010101" pitchFamily="49" charset="-122"/>
              </a:rPr>
              <a:t>“</a:t>
            </a:r>
            <a:r>
              <a:rPr lang="zh-CN" altLang="zh-CN" sz="2000" dirty="0">
                <a:latin typeface="楷体" panose="02010609060101010101" pitchFamily="49" charset="-122"/>
                <a:ea typeface="楷体" panose="02010609060101010101" pitchFamily="49" charset="-122"/>
              </a:rPr>
              <a:t>具有普遍约束力的决定、命令</a:t>
            </a:r>
            <a:r>
              <a:rPr lang="en-US" altLang="zh-CN" sz="2000" dirty="0">
                <a:latin typeface="楷体" panose="02010609060101010101" pitchFamily="49" charset="-122"/>
                <a:ea typeface="楷体" panose="02010609060101010101" pitchFamily="49" charset="-122"/>
              </a:rPr>
              <a:t>”</a:t>
            </a:r>
            <a:r>
              <a:rPr lang="zh-CN" altLang="zh-CN" sz="2000" dirty="0">
                <a:latin typeface="楷体" panose="02010609060101010101" pitchFamily="49" charset="-122"/>
                <a:ea typeface="楷体" panose="02010609060101010101" pitchFamily="49" charset="-122"/>
              </a:rPr>
              <a:t>，是指行政机关针对不特定对象发布的能反复适用的规范性文件。</a:t>
            </a:r>
            <a:r>
              <a:rPr lang="zh-CN" altLang="en-US" sz="2000" dirty="0">
                <a:latin typeface="楷体" panose="02010609060101010101" pitchFamily="49" charset="-122"/>
                <a:ea typeface="楷体" panose="02010609060101010101" pitchFamily="49" charset="-122"/>
              </a:rPr>
              <a:t>公民、法人或者其他组织认为行政行为所依据的国务院部门和地方人民政府及其部门制定的规范性文件不合法，在对行政行为提起诉讼时，可以一并请求对该规范性文件进行审查（第</a:t>
            </a:r>
            <a:r>
              <a:rPr lang="en-US" altLang="zh-CN" sz="2000" dirty="0">
                <a:latin typeface="楷体" panose="02010609060101010101" pitchFamily="49" charset="-122"/>
                <a:ea typeface="楷体" panose="02010609060101010101" pitchFamily="49" charset="-122"/>
              </a:rPr>
              <a:t>53</a:t>
            </a:r>
            <a:r>
              <a:rPr lang="zh-CN" altLang="en-US" sz="2000" dirty="0">
                <a:latin typeface="楷体" panose="02010609060101010101" pitchFamily="49" charset="-122"/>
                <a:ea typeface="楷体" panose="02010609060101010101" pitchFamily="49" charset="-122"/>
              </a:rPr>
              <a:t>条第</a:t>
            </a:r>
            <a:r>
              <a:rPr lang="en-US" altLang="zh-CN" sz="2000" dirty="0">
                <a:latin typeface="楷体" panose="02010609060101010101" pitchFamily="49" charset="-122"/>
                <a:ea typeface="楷体" panose="02010609060101010101" pitchFamily="49" charset="-122"/>
              </a:rPr>
              <a:t>1</a:t>
            </a:r>
            <a:r>
              <a:rPr lang="zh-CN" altLang="en-US" sz="2000" dirty="0">
                <a:latin typeface="楷体" panose="02010609060101010101" pitchFamily="49" charset="-122"/>
                <a:ea typeface="楷体" panose="02010609060101010101" pitchFamily="49" charset="-122"/>
              </a:rPr>
              <a:t>款）</a:t>
            </a:r>
            <a:r>
              <a:rPr lang="zh-CN" altLang="zh-CN" sz="2000" dirty="0">
                <a:latin typeface="楷体" panose="02010609060101010101" pitchFamily="49" charset="-122"/>
                <a:ea typeface="楷体" panose="02010609060101010101" pitchFamily="49" charset="-122"/>
              </a:rPr>
              <a:t> </a:t>
            </a:r>
            <a:r>
              <a:rPr lang="zh-CN" altLang="en-US" sz="2000" dirty="0">
                <a:latin typeface="楷体" panose="02010609060101010101" pitchFamily="49" charset="-122"/>
                <a:ea typeface="楷体" panose="02010609060101010101" pitchFamily="49" charset="-122"/>
              </a:rPr>
              <a:t>）</a:t>
            </a:r>
            <a:endParaRPr lang="en-US" altLang="zh-CN" sz="2000" dirty="0">
              <a:latin typeface="楷体" panose="02010609060101010101" pitchFamily="49" charset="-122"/>
              <a:ea typeface="楷体" panose="02010609060101010101" pitchFamily="49" charset="-122"/>
            </a:endParaRPr>
          </a:p>
          <a:p>
            <a:r>
              <a:rPr lang="zh-CN" altLang="en-US" sz="2000" dirty="0">
                <a:latin typeface="楷体" panose="02010609060101010101" pitchFamily="49" charset="-122"/>
                <a:ea typeface="楷体" panose="02010609060101010101" pitchFamily="49" charset="-122"/>
              </a:rPr>
              <a:t>排除更高位阶规范的理由：</a:t>
            </a:r>
            <a:r>
              <a:rPr lang="zh-CN" altLang="zh-CN" sz="2000" dirty="0">
                <a:latin typeface="楷体" panose="02010609060101010101" pitchFamily="49" charset="-122"/>
                <a:ea typeface="楷体" panose="02010609060101010101" pitchFamily="49" charset="-122"/>
              </a:rPr>
              <a:t>第一，依据宪法和有关组织法的规定以及人民代表大会制度，确认行政规范和行政规定是否合法，是否予以撤销、改变的权力属于国家权力机关。第二，行政规范和行政规定一般情况下不会直接侵害公民、法人或者其他组织的合法权益，它需要通过具体行政行为的转化才会影响相对人的权益。第三，行政规范和行政规定具有较多的政策成分，有很强的政策性。法院不易对其予以审查。</a:t>
            </a:r>
          </a:p>
          <a:p>
            <a:endParaRPr lang="zh-CN" altLang="en-US" sz="2000" dirty="0">
              <a:latin typeface="楷体" panose="02010609060101010101" pitchFamily="49" charset="-122"/>
              <a:ea typeface="楷体" panose="02010609060101010101" pitchFamily="49" charset="-122"/>
            </a:endParaRPr>
          </a:p>
          <a:p>
            <a:endParaRPr lang="zh-CN" altLang="en-US" sz="2000" dirty="0">
              <a:latin typeface="楷体" panose="02010609060101010101" pitchFamily="49" charset="-122"/>
              <a:ea typeface="楷体" panose="02010609060101010101" pitchFamily="49" charset="-122"/>
            </a:endParaRPr>
          </a:p>
        </p:txBody>
      </p:sp>
      <p:sp>
        <p:nvSpPr>
          <p:cNvPr id="2" name="日期占位符 1"/>
          <p:cNvSpPr>
            <a:spLocks noGrp="1"/>
          </p:cNvSpPr>
          <p:nvPr>
            <p:ph type="dt" sz="half" idx="10"/>
          </p:nvPr>
        </p:nvSpPr>
        <p:spPr/>
        <p:txBody>
          <a:bodyPr/>
          <a:lstStyle/>
          <a:p>
            <a:fld id="{E8D10F1D-9718-4471-837E-438A2B021C2E}" type="datetime11">
              <a:rPr lang="zh-CN" altLang="en-US" smtClean="0"/>
              <a:t>20:56:34</a:t>
            </a:fld>
            <a:endParaRPr lang="zh-CN" altLang="en-US"/>
          </a:p>
        </p:txBody>
      </p:sp>
      <p:sp>
        <p:nvSpPr>
          <p:cNvPr id="3" name="灯片编号占位符 2"/>
          <p:cNvSpPr>
            <a:spLocks noGrp="1"/>
          </p:cNvSpPr>
          <p:nvPr>
            <p:ph type="sldNum" sz="quarter" idx="12"/>
          </p:nvPr>
        </p:nvSpPr>
        <p:spPr/>
        <p:txBody>
          <a:bodyPr/>
          <a:lstStyle/>
          <a:p>
            <a:fld id="{371EAF97-EE87-4C9A-8993-CD456974BB4D}" type="slidenum">
              <a:rPr lang="zh-CN" altLang="en-US" smtClean="0"/>
              <a:t>12</a:t>
            </a:fld>
            <a:endParaRPr lang="zh-CN" altLang="en-US"/>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7" name="标题 1"/>
          <p:cNvSpPr>
            <a:spLocks noGrp="1" noChangeArrowheads="1"/>
          </p:cNvSpPr>
          <p:nvPr>
            <p:ph type="title"/>
          </p:nvPr>
        </p:nvSpPr>
        <p:spPr>
          <a:xfrm>
            <a:off x="2389189" y="927101"/>
            <a:ext cx="6345237" cy="709613"/>
          </a:xfrm>
        </p:spPr>
        <p:txBody>
          <a:bodyPr/>
          <a:lstStyle/>
          <a:p>
            <a:endParaRPr lang="zh-CN" altLang="en-US"/>
          </a:p>
        </p:txBody>
      </p:sp>
      <p:sp>
        <p:nvSpPr>
          <p:cNvPr id="249858" name="内容占位符 2"/>
          <p:cNvSpPr>
            <a:spLocks noGrp="1" noChangeArrowheads="1"/>
          </p:cNvSpPr>
          <p:nvPr>
            <p:ph idx="1"/>
          </p:nvPr>
        </p:nvSpPr>
        <p:spPr>
          <a:xfrm>
            <a:off x="1738314" y="2214564"/>
            <a:ext cx="8643937" cy="3805237"/>
          </a:xfrm>
        </p:spPr>
        <p:txBody>
          <a:bodyPr/>
          <a:lstStyle/>
          <a:p>
            <a:r>
              <a:rPr lang="zh-CN" altLang="zh-CN"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3</a:t>
            </a:r>
            <a:r>
              <a:rPr lang="zh-CN" altLang="zh-CN" sz="2400" b="1" dirty="0">
                <a:latin typeface="华文楷体" panose="02010600040101010101" pitchFamily="2" charset="-122"/>
                <a:ea typeface="华文楷体" panose="02010600040101010101" pitchFamily="2" charset="-122"/>
              </a:rPr>
              <a:t>）代表国家向法院提起行政诉讼</a:t>
            </a:r>
          </a:p>
          <a:p>
            <a:r>
              <a:rPr lang="zh-CN" altLang="en-US" sz="2400" dirty="0">
                <a:latin typeface="华文楷体" panose="02010600040101010101" pitchFamily="2" charset="-122"/>
                <a:ea typeface="华文楷体" panose="02010600040101010101" pitchFamily="2" charset="-122"/>
              </a:rPr>
              <a:t>行政公益诉讼</a:t>
            </a:r>
          </a:p>
          <a:p>
            <a:r>
              <a:rPr lang="zh-CN" altLang="en-US" dirty="0">
                <a:latin typeface="华文楷体" panose="02010600040101010101" pitchFamily="2" charset="-122"/>
                <a:ea typeface="华文楷体" panose="02010600040101010101" pitchFamily="2" charset="-122"/>
              </a:rPr>
              <a:t>《人民检察院公益诉讼办案规则》（</a:t>
            </a:r>
            <a:r>
              <a:rPr lang="en-US" altLang="zh-CN" dirty="0">
                <a:latin typeface="华文楷体" panose="02010600040101010101" pitchFamily="2" charset="-122"/>
                <a:ea typeface="华文楷体" panose="02010600040101010101" pitchFamily="2" charset="-122"/>
              </a:rPr>
              <a:t>2021</a:t>
            </a:r>
            <a:r>
              <a:rPr lang="zh-CN" altLang="en-US" dirty="0">
                <a:latin typeface="华文楷体" panose="02010600040101010101" pitchFamily="2" charset="-122"/>
                <a:ea typeface="华文楷体" panose="02010600040101010101" pitchFamily="2" charset="-122"/>
              </a:rPr>
              <a:t>）</a:t>
            </a:r>
          </a:p>
        </p:txBody>
      </p:sp>
      <p:sp>
        <p:nvSpPr>
          <p:cNvPr id="249859" name="灯片编号占位符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en-US" altLang="zh-CN">
                <a:solidFill>
                  <a:schemeClr val="bg1"/>
                </a:solidFill>
                <a:latin typeface="Century Gothic" panose="020B0502020202020204" pitchFamily="34" charset="0"/>
              </a:rPr>
              <a:t>*</a:t>
            </a:r>
          </a:p>
        </p:txBody>
      </p:sp>
      <p:sp>
        <p:nvSpPr>
          <p:cNvPr id="2" name="日期占位符 1"/>
          <p:cNvSpPr>
            <a:spLocks noGrp="1"/>
          </p:cNvSpPr>
          <p:nvPr>
            <p:ph type="dt" sz="half" idx="10"/>
          </p:nvPr>
        </p:nvSpPr>
        <p:spPr/>
        <p:txBody>
          <a:bodyPr/>
          <a:lstStyle/>
          <a:p>
            <a:fld id="{F117010E-F526-4F3F-8EC8-DE520E88244A}" type="datetime11">
              <a:rPr lang="zh-CN" altLang="en-US" smtClean="0"/>
              <a:t>20:56:35</a:t>
            </a:fld>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标题 1"/>
          <p:cNvSpPr>
            <a:spLocks noGrp="1" noChangeArrowheads="1"/>
          </p:cNvSpPr>
          <p:nvPr>
            <p:ph type="title"/>
          </p:nvPr>
        </p:nvSpPr>
        <p:spPr>
          <a:xfrm>
            <a:off x="2389189" y="927101"/>
            <a:ext cx="6345237" cy="709613"/>
          </a:xfrm>
        </p:spPr>
        <p:txBody>
          <a:bodyPr/>
          <a:lstStyle/>
          <a:p>
            <a:endParaRPr lang="zh-CN" altLang="en-US"/>
          </a:p>
        </p:txBody>
      </p:sp>
      <p:sp>
        <p:nvSpPr>
          <p:cNvPr id="80898" name="内容占位符 2"/>
          <p:cNvSpPr>
            <a:spLocks noGrp="1" noChangeArrowheads="1"/>
          </p:cNvSpPr>
          <p:nvPr>
            <p:ph idx="1"/>
          </p:nvPr>
        </p:nvSpPr>
        <p:spPr/>
        <p:txBody>
          <a:bodyPr/>
          <a:lstStyle/>
          <a:p>
            <a:r>
              <a:rPr lang="en-US" altLang="zh-CN" sz="2400" dirty="0">
                <a:solidFill>
                  <a:srgbClr val="FF0000"/>
                </a:solidFill>
                <a:latin typeface="华文楷体" panose="02010600040101010101" pitchFamily="2" charset="-122"/>
                <a:ea typeface="华文楷体" panose="02010600040101010101" pitchFamily="2" charset="-122"/>
              </a:rPr>
              <a:t>(</a:t>
            </a:r>
            <a:r>
              <a:rPr lang="zh-CN" altLang="en-US" sz="2400" dirty="0">
                <a:solidFill>
                  <a:srgbClr val="FF0000"/>
                </a:solidFill>
                <a:latin typeface="华文楷体" panose="02010600040101010101" pitchFamily="2" charset="-122"/>
                <a:ea typeface="华文楷体" panose="02010600040101010101" pitchFamily="2" charset="-122"/>
              </a:rPr>
              <a:t>三</a:t>
            </a:r>
            <a:r>
              <a:rPr lang="en-US" altLang="zh-CN" sz="2400" dirty="0">
                <a:solidFill>
                  <a:srgbClr val="FF0000"/>
                </a:solidFill>
                <a:latin typeface="华文楷体" panose="02010600040101010101" pitchFamily="2" charset="-122"/>
                <a:ea typeface="华文楷体" panose="02010600040101010101" pitchFamily="2" charset="-122"/>
              </a:rPr>
              <a:t>)</a:t>
            </a:r>
            <a:r>
              <a:rPr lang="zh-CN" altLang="en-US" sz="2400" b="1" dirty="0">
                <a:solidFill>
                  <a:srgbClr val="FF0000"/>
                </a:solidFill>
                <a:latin typeface="华文楷体" panose="02010600040101010101" pitchFamily="2" charset="-122"/>
                <a:ea typeface="华文楷体" panose="02010600040101010101" pitchFamily="2" charset="-122"/>
              </a:rPr>
              <a:t>行政机关对行政机关工作人员的奖惩、任免等决定</a:t>
            </a:r>
            <a:r>
              <a:rPr lang="zh-CN" altLang="en-US" sz="2400" dirty="0">
                <a:latin typeface="华文楷体" panose="02010600040101010101" pitchFamily="2" charset="-122"/>
                <a:ea typeface="华文楷体" panose="02010600040101010101" pitchFamily="2" charset="-122"/>
              </a:rPr>
              <a:t>（</a:t>
            </a:r>
            <a:r>
              <a:rPr lang="zh-CN" altLang="zh-CN" sz="2400" dirty="0">
                <a:latin typeface="楷体" panose="02010609060101010101" pitchFamily="49" charset="-122"/>
                <a:ea typeface="楷体" panose="02010609060101010101" pitchFamily="49" charset="-122"/>
              </a:rPr>
              <a:t>行政诉讼法第十三条第三项规定的</a:t>
            </a:r>
            <a:r>
              <a:rPr lang="en-US" altLang="zh-CN"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对行政机关工作人员的奖惩、任免等决定</a:t>
            </a:r>
            <a:r>
              <a:rPr lang="en-US" altLang="zh-CN"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，是指行政机关作出的涉及行政机关工作人员公务员权利义务的决定</a:t>
            </a:r>
            <a:r>
              <a:rPr lang="zh-CN" altLang="en-US" sz="2400" dirty="0">
                <a:latin typeface="楷体" panose="02010609060101010101" pitchFamily="49" charset="-122"/>
                <a:ea typeface="楷体" panose="02010609060101010101" pitchFamily="49" charset="-122"/>
              </a:rPr>
              <a:t>（如工资升降、福利待遇、住房分配等））</a:t>
            </a:r>
            <a:r>
              <a:rPr lang="zh-CN" altLang="en-US" sz="2400" dirty="0">
                <a:latin typeface="华文楷体" panose="02010600040101010101" pitchFamily="2" charset="-122"/>
                <a:ea typeface="华文楷体" panose="02010600040101010101" pitchFamily="2" charset="-122"/>
              </a:rPr>
              <a:t>；</a:t>
            </a:r>
          </a:p>
        </p:txBody>
      </p:sp>
      <p:sp>
        <p:nvSpPr>
          <p:cNvPr id="2" name="日期占位符 1"/>
          <p:cNvSpPr>
            <a:spLocks noGrp="1"/>
          </p:cNvSpPr>
          <p:nvPr>
            <p:ph type="dt" sz="half" idx="10"/>
          </p:nvPr>
        </p:nvSpPr>
        <p:spPr/>
        <p:txBody>
          <a:bodyPr/>
          <a:lstStyle/>
          <a:p>
            <a:fld id="{9D351037-0384-4C73-BB9C-58164265FB7E}" type="datetime11">
              <a:rPr lang="zh-CN" altLang="en-US" smtClean="0"/>
              <a:t>20:56:34</a:t>
            </a:fld>
            <a:endParaRPr lang="zh-CN" altLang="en-US"/>
          </a:p>
        </p:txBody>
      </p:sp>
      <p:sp>
        <p:nvSpPr>
          <p:cNvPr id="3" name="灯片编号占位符 2"/>
          <p:cNvSpPr>
            <a:spLocks noGrp="1"/>
          </p:cNvSpPr>
          <p:nvPr>
            <p:ph type="sldNum" sz="quarter" idx="12"/>
          </p:nvPr>
        </p:nvSpPr>
        <p:spPr/>
        <p:txBody>
          <a:bodyPr/>
          <a:lstStyle/>
          <a:p>
            <a:fld id="{371EAF97-EE87-4C9A-8993-CD456974BB4D}" type="slidenum">
              <a:rPr lang="zh-CN" altLang="en-US" smtClean="0"/>
              <a:t>13</a:t>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标题 1"/>
          <p:cNvSpPr>
            <a:spLocks noGrp="1" noChangeArrowheads="1"/>
          </p:cNvSpPr>
          <p:nvPr>
            <p:ph type="title"/>
          </p:nvPr>
        </p:nvSpPr>
        <p:spPr>
          <a:xfrm>
            <a:off x="2389189" y="927101"/>
            <a:ext cx="6345237" cy="709613"/>
          </a:xfrm>
        </p:spPr>
        <p:txBody>
          <a:bodyPr/>
          <a:lstStyle/>
          <a:p>
            <a:endParaRPr lang="zh-CN" altLang="en-US"/>
          </a:p>
        </p:txBody>
      </p:sp>
      <p:sp>
        <p:nvSpPr>
          <p:cNvPr id="81922" name="内容占位符 2"/>
          <p:cNvSpPr>
            <a:spLocks noGrp="1" noChangeArrowheads="1"/>
          </p:cNvSpPr>
          <p:nvPr>
            <p:ph idx="1"/>
          </p:nvPr>
        </p:nvSpPr>
        <p:spPr>
          <a:xfrm>
            <a:off x="931818" y="2455817"/>
            <a:ext cx="10589622" cy="3576276"/>
          </a:xfrm>
        </p:spPr>
        <p:txBody>
          <a:bodyPr>
            <a:normAutofit/>
          </a:bodyPr>
          <a:lstStyle/>
          <a:p>
            <a:r>
              <a:rPr lang="en-US" altLang="zh-CN" sz="2400" dirty="0">
                <a:solidFill>
                  <a:srgbClr val="FF0000"/>
                </a:solidFill>
                <a:latin typeface="华文楷体" panose="02010600040101010101" pitchFamily="2" charset="-122"/>
                <a:ea typeface="华文楷体" panose="02010600040101010101" pitchFamily="2" charset="-122"/>
              </a:rPr>
              <a:t>(</a:t>
            </a:r>
            <a:r>
              <a:rPr lang="zh-CN" altLang="en-US" sz="2400" dirty="0">
                <a:solidFill>
                  <a:srgbClr val="FF0000"/>
                </a:solidFill>
                <a:latin typeface="华文楷体" panose="02010600040101010101" pitchFamily="2" charset="-122"/>
                <a:ea typeface="华文楷体" panose="02010600040101010101" pitchFamily="2" charset="-122"/>
              </a:rPr>
              <a:t>四</a:t>
            </a:r>
            <a:r>
              <a:rPr lang="en-US" altLang="zh-CN" sz="2400" dirty="0">
                <a:solidFill>
                  <a:srgbClr val="FF0000"/>
                </a:solidFill>
                <a:latin typeface="华文楷体" panose="02010600040101010101" pitchFamily="2" charset="-122"/>
                <a:ea typeface="华文楷体" panose="02010600040101010101" pitchFamily="2" charset="-122"/>
              </a:rPr>
              <a:t>)</a:t>
            </a:r>
            <a:r>
              <a:rPr lang="zh-CN" altLang="en-US" sz="2400" b="1" dirty="0">
                <a:solidFill>
                  <a:srgbClr val="FF0000"/>
                </a:solidFill>
                <a:latin typeface="华文楷体" panose="02010600040101010101" pitchFamily="2" charset="-122"/>
                <a:ea typeface="华文楷体" panose="02010600040101010101" pitchFamily="2" charset="-122"/>
              </a:rPr>
              <a:t>法律规定由行政机关最终裁决的行政行为</a:t>
            </a:r>
            <a:r>
              <a:rPr lang="zh-CN" altLang="en-US" sz="2400" dirty="0">
                <a:latin typeface="华文楷体" panose="02010600040101010101" pitchFamily="2" charset="-122"/>
                <a:ea typeface="华文楷体" panose="02010600040101010101" pitchFamily="2" charset="-122"/>
              </a:rPr>
              <a:t>（</a:t>
            </a:r>
            <a:r>
              <a:rPr lang="zh-CN" altLang="zh-CN" sz="2400" dirty="0">
                <a:latin typeface="楷体" panose="02010609060101010101" pitchFamily="49" charset="-122"/>
                <a:ea typeface="楷体" panose="02010609060101010101" pitchFamily="49" charset="-122"/>
              </a:rPr>
              <a:t>行政诉讼法第十三条第四项规定的</a:t>
            </a:r>
            <a:r>
              <a:rPr lang="en-US" altLang="zh-CN"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法律规定由行政机关最终裁决的行政行为</a:t>
            </a:r>
            <a:r>
              <a:rPr lang="en-US" altLang="zh-CN"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中的</a:t>
            </a:r>
            <a:r>
              <a:rPr lang="en-US" altLang="zh-CN"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法律</a:t>
            </a:r>
            <a:r>
              <a:rPr lang="en-US" altLang="zh-CN"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，是指全国人民代表大会及其常务委员会制定、通过的规范性文件。</a:t>
            </a:r>
            <a:r>
              <a:rPr lang="zh-CN" altLang="en-US" sz="2400" dirty="0">
                <a:latin typeface="华文楷体" panose="02010600040101010101" pitchFamily="2" charset="-122"/>
                <a:ea typeface="华文楷体" panose="02010600040101010101" pitchFamily="2" charset="-122"/>
              </a:rPr>
              <a:t>）</a:t>
            </a:r>
            <a:endParaRPr lang="en-US" altLang="zh-CN" sz="2400" dirty="0">
              <a:latin typeface="华文楷体" panose="02010600040101010101" pitchFamily="2" charset="-122"/>
              <a:ea typeface="华文楷体" panose="02010600040101010101" pitchFamily="2" charset="-122"/>
            </a:endParaRPr>
          </a:p>
          <a:p>
            <a:r>
              <a:rPr lang="zh-CN" altLang="zh-CN" sz="2000" dirty="0">
                <a:latin typeface="楷体" panose="02010609060101010101" pitchFamily="49" charset="-122"/>
                <a:ea typeface="楷体" panose="02010609060101010101" pitchFamily="49" charset="-122"/>
              </a:rPr>
              <a:t>我国目前只有极少数法律对终局裁决行为作出了规定</a:t>
            </a:r>
            <a:endParaRPr lang="en-US" altLang="zh-CN" sz="2000"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1</a:t>
            </a:r>
            <a:r>
              <a:rPr lang="zh-CN" altLang="en-US" sz="2000" dirty="0">
                <a:latin typeface="楷体" panose="02010609060101010101" pitchFamily="49" charset="-122"/>
                <a:ea typeface="楷体" panose="02010609060101010101" pitchFamily="49" charset="-122"/>
              </a:rPr>
              <a:t>）选择性的终局：</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行政复议法</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14</a:t>
            </a:r>
            <a:r>
              <a:rPr lang="zh-CN" altLang="en-US" sz="2000" dirty="0">
                <a:latin typeface="楷体" panose="02010609060101010101" pitchFamily="49" charset="-122"/>
                <a:ea typeface="楷体" panose="02010609060101010101" pitchFamily="49" charset="-122"/>
              </a:rPr>
              <a:t>条</a:t>
            </a:r>
          </a:p>
          <a:p>
            <a:r>
              <a:rPr lang="zh-CN" altLang="en-US" sz="2000" dirty="0">
                <a:latin typeface="楷体" panose="02010609060101010101" pitchFamily="49" charset="-122"/>
                <a:ea typeface="楷体" panose="02010609060101010101" pitchFamily="49" charset="-122"/>
              </a:rPr>
              <a:t>   对国务院部门或者省、自治区、直辖市人民政府的具体行政行为不服的，向作出该具体行政行为的国务院部门或者省、自治区、直辖市人民政府申请行政复议。对行政复议决定不服的，</a:t>
            </a:r>
            <a:r>
              <a:rPr lang="zh-CN" altLang="en-US" sz="2000" dirty="0">
                <a:solidFill>
                  <a:srgbClr val="FF0000"/>
                </a:solidFill>
                <a:latin typeface="楷体" panose="02010609060101010101" pitchFamily="49" charset="-122"/>
                <a:ea typeface="楷体" panose="02010609060101010101" pitchFamily="49" charset="-122"/>
              </a:rPr>
              <a:t>可以</a:t>
            </a:r>
            <a:r>
              <a:rPr lang="zh-CN" altLang="en-US" sz="2000" dirty="0">
                <a:latin typeface="楷体" panose="02010609060101010101" pitchFamily="49" charset="-122"/>
                <a:ea typeface="楷体" panose="02010609060101010101" pitchFamily="49" charset="-122"/>
              </a:rPr>
              <a:t>向人民法院提起行政诉讼；</a:t>
            </a:r>
            <a:r>
              <a:rPr lang="zh-CN" altLang="en-US" sz="2000" dirty="0">
                <a:solidFill>
                  <a:srgbClr val="FF0000"/>
                </a:solidFill>
                <a:latin typeface="楷体" panose="02010609060101010101" pitchFamily="49" charset="-122"/>
                <a:ea typeface="楷体" panose="02010609060101010101" pitchFamily="49" charset="-122"/>
              </a:rPr>
              <a:t>也可以</a:t>
            </a:r>
            <a:r>
              <a:rPr lang="zh-CN" altLang="en-US" sz="2000" dirty="0">
                <a:latin typeface="楷体" panose="02010609060101010101" pitchFamily="49" charset="-122"/>
                <a:ea typeface="楷体" panose="02010609060101010101" pitchFamily="49" charset="-122"/>
              </a:rPr>
              <a:t>向国务院申请裁决，国务院依照本法的规定作出最终裁决。</a:t>
            </a:r>
          </a:p>
          <a:p>
            <a:endParaRPr lang="zh-CN" altLang="en-US" sz="2400" dirty="0"/>
          </a:p>
        </p:txBody>
      </p:sp>
      <p:sp>
        <p:nvSpPr>
          <p:cNvPr id="2" name="日期占位符 1"/>
          <p:cNvSpPr>
            <a:spLocks noGrp="1"/>
          </p:cNvSpPr>
          <p:nvPr>
            <p:ph type="dt" sz="half" idx="10"/>
          </p:nvPr>
        </p:nvSpPr>
        <p:spPr/>
        <p:txBody>
          <a:bodyPr/>
          <a:lstStyle/>
          <a:p>
            <a:fld id="{E12B65CE-B172-4346-A222-9684C830DABF}" type="datetime11">
              <a:rPr lang="zh-CN" altLang="en-US" smtClean="0"/>
              <a:t>20:56:34</a:t>
            </a:fld>
            <a:endParaRPr lang="zh-CN" altLang="en-US"/>
          </a:p>
        </p:txBody>
      </p:sp>
      <p:sp>
        <p:nvSpPr>
          <p:cNvPr id="3" name="灯片编号占位符 2"/>
          <p:cNvSpPr>
            <a:spLocks noGrp="1"/>
          </p:cNvSpPr>
          <p:nvPr>
            <p:ph type="sldNum" sz="quarter" idx="12"/>
          </p:nvPr>
        </p:nvSpPr>
        <p:spPr/>
        <p:txBody>
          <a:bodyPr/>
          <a:lstStyle/>
          <a:p>
            <a:fld id="{371EAF97-EE87-4C9A-8993-CD456974BB4D}" type="slidenum">
              <a:rPr lang="zh-CN" altLang="en-US" smtClean="0"/>
              <a:t>14</a:t>
            </a:fld>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内容占位符 2"/>
          <p:cNvSpPr>
            <a:spLocks noGrp="1" noChangeArrowheads="1"/>
          </p:cNvSpPr>
          <p:nvPr>
            <p:ph idx="1"/>
          </p:nvPr>
        </p:nvSpPr>
        <p:spPr>
          <a:xfrm>
            <a:off x="1200150" y="2133600"/>
            <a:ext cx="8999538" cy="3886200"/>
          </a:xfrm>
        </p:spPr>
        <p:txBody>
          <a:bodyPr>
            <a:normAutofit fontScale="92500" lnSpcReduction="20000"/>
          </a:bodyPr>
          <a:lstStyle/>
          <a:p>
            <a:pPr lvl="1" eaLnBrk="1" hangingPunct="1"/>
            <a:r>
              <a:rPr lang="en-US" altLang="zh-CN" sz="1900" b="1" dirty="0">
                <a:latin typeface="楷体" panose="02010609060101010101" pitchFamily="49" charset="-122"/>
                <a:ea typeface="楷体" panose="02010609060101010101" pitchFamily="49" charset="-122"/>
              </a:rPr>
              <a:t>2</a:t>
            </a:r>
            <a:r>
              <a:rPr lang="zh-CN" altLang="en-US" sz="1900" b="1" dirty="0">
                <a:latin typeface="楷体" panose="02010609060101010101" pitchFamily="49" charset="-122"/>
                <a:ea typeface="楷体" panose="02010609060101010101" pitchFamily="49" charset="-122"/>
              </a:rPr>
              <a:t>）直接规定的终局</a:t>
            </a:r>
          </a:p>
          <a:p>
            <a:pPr lvl="2" eaLnBrk="1" hangingPunct="1"/>
            <a:r>
              <a:rPr lang="en-US" altLang="zh-CN" sz="1900" b="1" dirty="0">
                <a:latin typeface="楷体" panose="02010609060101010101" pitchFamily="49" charset="-122"/>
                <a:ea typeface="楷体" panose="02010609060101010101" pitchFamily="49" charset="-122"/>
              </a:rPr>
              <a:t>《</a:t>
            </a:r>
            <a:r>
              <a:rPr lang="zh-CN" altLang="en-US" sz="1900" b="1" dirty="0">
                <a:latin typeface="楷体" panose="02010609060101010101" pitchFamily="49" charset="-122"/>
                <a:ea typeface="楷体" panose="02010609060101010101" pitchFamily="49" charset="-122"/>
              </a:rPr>
              <a:t>行政复议法</a:t>
            </a:r>
            <a:r>
              <a:rPr lang="en-US" altLang="zh-CN" sz="1900" b="1" dirty="0">
                <a:latin typeface="楷体" panose="02010609060101010101" pitchFamily="49" charset="-122"/>
                <a:ea typeface="楷体" panose="02010609060101010101" pitchFamily="49" charset="-122"/>
              </a:rPr>
              <a:t>》</a:t>
            </a:r>
            <a:r>
              <a:rPr lang="zh-CN" altLang="en-US" sz="1900" b="1" dirty="0">
                <a:latin typeface="楷体" panose="02010609060101010101" pitchFamily="49" charset="-122"/>
                <a:ea typeface="楷体" panose="02010609060101010101" pitchFamily="49" charset="-122"/>
              </a:rPr>
              <a:t>第</a:t>
            </a:r>
            <a:r>
              <a:rPr lang="en-US" altLang="zh-CN" sz="1900" b="1" dirty="0">
                <a:latin typeface="楷体" panose="02010609060101010101" pitchFamily="49" charset="-122"/>
                <a:ea typeface="楷体" panose="02010609060101010101" pitchFamily="49" charset="-122"/>
              </a:rPr>
              <a:t>30</a:t>
            </a:r>
            <a:r>
              <a:rPr lang="zh-CN" altLang="en-US" sz="1900" b="1" dirty="0">
                <a:latin typeface="楷体" panose="02010609060101010101" pitchFamily="49" charset="-122"/>
                <a:ea typeface="楷体" panose="02010609060101010101" pitchFamily="49" charset="-122"/>
              </a:rPr>
              <a:t>条</a:t>
            </a:r>
            <a:r>
              <a:rPr lang="en-US" altLang="zh-CN" sz="1900" b="1" dirty="0">
                <a:latin typeface="楷体" panose="02010609060101010101" pitchFamily="49" charset="-122"/>
                <a:ea typeface="楷体" panose="02010609060101010101" pitchFamily="49" charset="-122"/>
              </a:rPr>
              <a:t>2</a:t>
            </a:r>
            <a:r>
              <a:rPr lang="zh-CN" altLang="en-US" sz="1900" b="1" dirty="0">
                <a:latin typeface="楷体" panose="02010609060101010101" pitchFamily="49" charset="-122"/>
                <a:ea typeface="楷体" panose="02010609060101010101" pitchFamily="49" charset="-122"/>
              </a:rPr>
              <a:t>款</a:t>
            </a:r>
            <a:r>
              <a:rPr lang="zh-CN" altLang="en-US" sz="1900" dirty="0">
                <a:latin typeface="楷体" panose="02010609060101010101" pitchFamily="49" charset="-122"/>
                <a:ea typeface="楷体" panose="02010609060101010101" pitchFamily="49" charset="-122"/>
              </a:rPr>
              <a:t>根据国务院或者省、自治区、直辖市人民政府对行政区划的勘定、调整或者征用土地的决定，省级人民政府确认土地、矿藏等自然资源的所有权或者使用权的行政复议决定为</a:t>
            </a:r>
            <a:r>
              <a:rPr lang="zh-CN" altLang="en-US" sz="1900" b="1" dirty="0">
                <a:solidFill>
                  <a:srgbClr val="FF0000"/>
                </a:solidFill>
                <a:latin typeface="楷体" panose="02010609060101010101" pitchFamily="49" charset="-122"/>
                <a:ea typeface="楷体" panose="02010609060101010101" pitchFamily="49" charset="-122"/>
              </a:rPr>
              <a:t>最终裁决</a:t>
            </a:r>
          </a:p>
          <a:p>
            <a:pPr lvl="2" eaLnBrk="1" hangingPunct="1"/>
            <a:r>
              <a:rPr lang="en-US" altLang="zh-CN" sz="1900" b="1" dirty="0">
                <a:latin typeface="楷体" panose="02010609060101010101" pitchFamily="49" charset="-122"/>
                <a:ea typeface="楷体" panose="02010609060101010101" pitchFamily="49" charset="-122"/>
              </a:rPr>
              <a:t>《</a:t>
            </a:r>
            <a:r>
              <a:rPr lang="zh-CN" altLang="en-US" sz="1900" b="1" dirty="0">
                <a:latin typeface="楷体" panose="02010609060101010101" pitchFamily="49" charset="-122"/>
                <a:ea typeface="楷体" panose="02010609060101010101" pitchFamily="49" charset="-122"/>
              </a:rPr>
              <a:t>出境入境管理法</a:t>
            </a:r>
            <a:r>
              <a:rPr lang="en-US" altLang="zh-CN" sz="1900" b="1" dirty="0">
                <a:latin typeface="楷体" panose="02010609060101010101" pitchFamily="49" charset="-122"/>
                <a:ea typeface="楷体" panose="02010609060101010101" pitchFamily="49" charset="-122"/>
              </a:rPr>
              <a:t>》</a:t>
            </a:r>
            <a:r>
              <a:rPr lang="zh-CN" altLang="en-US" sz="1900" b="1" dirty="0">
                <a:latin typeface="楷体" panose="02010609060101010101" pitchFamily="49" charset="-122"/>
                <a:ea typeface="楷体" panose="02010609060101010101" pitchFamily="49" charset="-122"/>
              </a:rPr>
              <a:t>第</a:t>
            </a:r>
            <a:r>
              <a:rPr lang="en-US" altLang="zh-CN" sz="1900" b="1" dirty="0">
                <a:latin typeface="楷体" panose="02010609060101010101" pitchFamily="49" charset="-122"/>
                <a:ea typeface="楷体" panose="02010609060101010101" pitchFamily="49" charset="-122"/>
              </a:rPr>
              <a:t>36</a:t>
            </a:r>
            <a:r>
              <a:rPr lang="zh-CN" altLang="en-US" sz="1900" b="1" dirty="0">
                <a:latin typeface="楷体" panose="02010609060101010101" pitchFamily="49" charset="-122"/>
                <a:ea typeface="楷体" panose="02010609060101010101" pitchFamily="49" charset="-122"/>
              </a:rPr>
              <a:t>条 </a:t>
            </a:r>
            <a:r>
              <a:rPr lang="zh-CN" altLang="en-US" sz="1900" dirty="0">
                <a:latin typeface="楷体" panose="02010609060101010101" pitchFamily="49" charset="-122"/>
                <a:ea typeface="楷体" panose="02010609060101010101" pitchFamily="49" charset="-122"/>
              </a:rPr>
              <a:t>公安机关出入境管理机构作出的不予办理普通签证延期、换发、补发，不予办理外国人停留居留证件、不予延长居留期限的决定为</a:t>
            </a:r>
            <a:r>
              <a:rPr lang="zh-CN" altLang="en-US" sz="1900" b="1" dirty="0">
                <a:solidFill>
                  <a:srgbClr val="FF0000"/>
                </a:solidFill>
                <a:latin typeface="楷体" panose="02010609060101010101" pitchFamily="49" charset="-122"/>
                <a:ea typeface="楷体" panose="02010609060101010101" pitchFamily="49" charset="-122"/>
              </a:rPr>
              <a:t>最终决定</a:t>
            </a:r>
          </a:p>
          <a:p>
            <a:pPr lvl="2" eaLnBrk="1" hangingPunct="1"/>
            <a:r>
              <a:rPr lang="zh-CN" altLang="en-US" sz="1900" b="1" dirty="0">
                <a:latin typeface="楷体" panose="02010609060101010101" pitchFamily="49" charset="-122"/>
                <a:ea typeface="楷体" panose="02010609060101010101" pitchFamily="49" charset="-122"/>
              </a:rPr>
              <a:t>第</a:t>
            </a:r>
            <a:r>
              <a:rPr lang="en-US" altLang="zh-CN" sz="1900" b="1" dirty="0">
                <a:latin typeface="楷体" panose="02010609060101010101" pitchFamily="49" charset="-122"/>
                <a:ea typeface="楷体" panose="02010609060101010101" pitchFamily="49" charset="-122"/>
              </a:rPr>
              <a:t>64</a:t>
            </a:r>
            <a:r>
              <a:rPr lang="zh-CN" altLang="en-US" sz="1900" b="1" dirty="0">
                <a:latin typeface="楷体" panose="02010609060101010101" pitchFamily="49" charset="-122"/>
                <a:ea typeface="楷体" panose="02010609060101010101" pitchFamily="49" charset="-122"/>
              </a:rPr>
              <a:t>条 </a:t>
            </a:r>
            <a:r>
              <a:rPr lang="zh-CN" altLang="en-US" sz="1900" dirty="0">
                <a:latin typeface="楷体" panose="02010609060101010101" pitchFamily="49" charset="-122"/>
                <a:ea typeface="楷体" panose="02010609060101010101" pitchFamily="49" charset="-122"/>
              </a:rPr>
              <a:t>外国人及其他境外人员针对依法对其实施的继续盘问、拘留审查、限制活动范围、遣送出境措施不服的，可以依法申请行政复议，该行政复议决定为</a:t>
            </a:r>
            <a:r>
              <a:rPr lang="zh-CN" altLang="en-US" sz="1900" b="1" dirty="0">
                <a:solidFill>
                  <a:srgbClr val="FF0000"/>
                </a:solidFill>
                <a:latin typeface="楷体" panose="02010609060101010101" pitchFamily="49" charset="-122"/>
                <a:ea typeface="楷体" panose="02010609060101010101" pitchFamily="49" charset="-122"/>
              </a:rPr>
              <a:t>最终决定</a:t>
            </a:r>
          </a:p>
          <a:p>
            <a:pPr lvl="2" eaLnBrk="1" hangingPunct="1"/>
            <a:r>
              <a:rPr lang="zh-CN" altLang="en-US" sz="1900" b="1" dirty="0">
                <a:latin typeface="楷体" panose="02010609060101010101" pitchFamily="49" charset="-122"/>
                <a:ea typeface="楷体" panose="02010609060101010101" pitchFamily="49" charset="-122"/>
              </a:rPr>
              <a:t>第</a:t>
            </a:r>
            <a:r>
              <a:rPr lang="en-US" altLang="zh-CN" sz="1900" b="1" dirty="0">
                <a:latin typeface="楷体" panose="02010609060101010101" pitchFamily="49" charset="-122"/>
                <a:ea typeface="楷体" panose="02010609060101010101" pitchFamily="49" charset="-122"/>
              </a:rPr>
              <a:t>81</a:t>
            </a:r>
            <a:r>
              <a:rPr lang="zh-CN" altLang="en-US" sz="1900" b="1" dirty="0">
                <a:latin typeface="楷体" panose="02010609060101010101" pitchFamily="49" charset="-122"/>
                <a:ea typeface="楷体" panose="02010609060101010101" pitchFamily="49" charset="-122"/>
              </a:rPr>
              <a:t>条 </a:t>
            </a:r>
            <a:r>
              <a:rPr lang="zh-CN" altLang="en-US" sz="1900" dirty="0">
                <a:latin typeface="楷体" panose="02010609060101010101" pitchFamily="49" charset="-122"/>
                <a:ea typeface="楷体" panose="02010609060101010101" pitchFamily="49" charset="-122"/>
              </a:rPr>
              <a:t>外国人从事与停留居留事由不相符的活动，或者有其他违反中国法律、法规规定，不适宜在中国境内继续停留居留情形的，可以处限期出境。外国人违反本法规定，情节严重，尚不构成犯罪的，公安部可以处驱逐出境。公安部的处罚决定为</a:t>
            </a:r>
            <a:r>
              <a:rPr lang="zh-CN" altLang="en-US" sz="1900" b="1" dirty="0">
                <a:solidFill>
                  <a:srgbClr val="FF0000"/>
                </a:solidFill>
                <a:latin typeface="楷体" panose="02010609060101010101" pitchFamily="49" charset="-122"/>
                <a:ea typeface="楷体" panose="02010609060101010101" pitchFamily="49" charset="-122"/>
              </a:rPr>
              <a:t>最终决定</a:t>
            </a:r>
          </a:p>
          <a:p>
            <a:endParaRPr lang="zh-CN" altLang="en-US" sz="1900" dirty="0">
              <a:latin typeface="楷体" panose="02010609060101010101" pitchFamily="49" charset="-122"/>
              <a:ea typeface="楷体" panose="02010609060101010101" pitchFamily="49" charset="-122"/>
            </a:endParaRPr>
          </a:p>
        </p:txBody>
      </p:sp>
      <p:sp>
        <p:nvSpPr>
          <p:cNvPr id="2" name="日期占位符 1"/>
          <p:cNvSpPr>
            <a:spLocks noGrp="1"/>
          </p:cNvSpPr>
          <p:nvPr>
            <p:ph type="dt" sz="half" idx="10"/>
          </p:nvPr>
        </p:nvSpPr>
        <p:spPr/>
        <p:txBody>
          <a:bodyPr/>
          <a:lstStyle/>
          <a:p>
            <a:fld id="{94CEDE9D-1E69-45DC-AD33-B730375E6A93}" type="datetime11">
              <a:rPr lang="zh-CN" altLang="en-US" smtClean="0"/>
              <a:t>20:56:34</a:t>
            </a:fld>
            <a:endParaRPr lang="zh-CN" altLang="en-US"/>
          </a:p>
        </p:txBody>
      </p:sp>
      <p:sp>
        <p:nvSpPr>
          <p:cNvPr id="3" name="灯片编号占位符 2"/>
          <p:cNvSpPr>
            <a:spLocks noGrp="1"/>
          </p:cNvSpPr>
          <p:nvPr>
            <p:ph type="sldNum" sz="quarter" idx="12"/>
          </p:nvPr>
        </p:nvSpPr>
        <p:spPr/>
        <p:txBody>
          <a:bodyPr/>
          <a:lstStyle/>
          <a:p>
            <a:fld id="{371EAF97-EE87-4C9A-8993-CD456974BB4D}" type="slidenum">
              <a:rPr lang="zh-CN" altLang="en-US" smtClean="0"/>
              <a:t>15</a:t>
            </a:fld>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标题 1"/>
          <p:cNvSpPr>
            <a:spLocks noGrp="1" noChangeArrowheads="1"/>
          </p:cNvSpPr>
          <p:nvPr>
            <p:ph type="title"/>
          </p:nvPr>
        </p:nvSpPr>
        <p:spPr>
          <a:xfrm>
            <a:off x="2389189" y="927101"/>
            <a:ext cx="6345237" cy="709613"/>
          </a:xfrm>
        </p:spPr>
        <p:txBody>
          <a:bodyPr/>
          <a:lstStyle/>
          <a:p>
            <a:endParaRPr lang="zh-CN" altLang="en-US"/>
          </a:p>
        </p:txBody>
      </p:sp>
      <p:sp>
        <p:nvSpPr>
          <p:cNvPr id="83970" name="内容占位符 2"/>
          <p:cNvSpPr>
            <a:spLocks noGrp="1" noChangeArrowheads="1"/>
          </p:cNvSpPr>
          <p:nvPr>
            <p:ph idx="1"/>
          </p:nvPr>
        </p:nvSpPr>
        <p:spPr>
          <a:xfrm>
            <a:off x="1605825" y="2473235"/>
            <a:ext cx="8640763" cy="3889375"/>
          </a:xfrm>
        </p:spPr>
        <p:txBody>
          <a:bodyPr>
            <a:normAutofit fontScale="92500" lnSpcReduction="10000"/>
          </a:bodyPr>
          <a:lstStyle/>
          <a:p>
            <a:r>
              <a:rPr lang="zh-CN" altLang="zh-CN" sz="2000" dirty="0">
                <a:solidFill>
                  <a:srgbClr val="FF0000"/>
                </a:solidFill>
                <a:latin typeface="楷体" panose="02010609060101010101" pitchFamily="49" charset="-122"/>
                <a:ea typeface="楷体" panose="02010609060101010101" pitchFamily="49" charset="-122"/>
              </a:rPr>
              <a:t>（</a:t>
            </a:r>
            <a:r>
              <a:rPr lang="zh-CN" altLang="en-US" sz="2000" dirty="0">
                <a:solidFill>
                  <a:srgbClr val="FF0000"/>
                </a:solidFill>
                <a:latin typeface="楷体" panose="02010609060101010101" pitchFamily="49" charset="-122"/>
                <a:ea typeface="楷体" panose="02010609060101010101" pitchFamily="49" charset="-122"/>
              </a:rPr>
              <a:t>五</a:t>
            </a:r>
            <a:r>
              <a:rPr lang="zh-CN" altLang="zh-CN" sz="2000" dirty="0">
                <a:solidFill>
                  <a:srgbClr val="FF0000"/>
                </a:solidFill>
                <a:latin typeface="楷体" panose="02010609060101010101" pitchFamily="49" charset="-122"/>
                <a:ea typeface="楷体" panose="02010609060101010101" pitchFamily="49" charset="-122"/>
              </a:rPr>
              <a:t>）</a:t>
            </a:r>
            <a:r>
              <a:rPr lang="zh-CN" altLang="zh-CN" sz="2000" b="1" dirty="0">
                <a:solidFill>
                  <a:srgbClr val="FF0000"/>
                </a:solidFill>
                <a:latin typeface="楷体" panose="02010609060101010101" pitchFamily="49" charset="-122"/>
                <a:ea typeface="楷体" panose="02010609060101010101" pitchFamily="49" charset="-122"/>
              </a:rPr>
              <a:t>公安、国家安全等机关依照刑事诉讼法的明确授权实施的行为</a:t>
            </a:r>
            <a:r>
              <a:rPr lang="zh-CN" altLang="zh-CN" sz="2000" dirty="0">
                <a:latin typeface="楷体" panose="02010609060101010101" pitchFamily="49" charset="-122"/>
                <a:ea typeface="楷体" panose="02010609060101010101" pitchFamily="49" charset="-122"/>
              </a:rPr>
              <a:t>；</a:t>
            </a:r>
            <a:r>
              <a:rPr lang="zh-CN" altLang="en-US" sz="2000" b="1" dirty="0">
                <a:solidFill>
                  <a:srgbClr val="FF0000"/>
                </a:solidFill>
                <a:latin typeface="楷体" panose="02010609060101010101" pitchFamily="49" charset="-122"/>
                <a:ea typeface="楷体" panose="02010609060101010101" pitchFamily="49" charset="-122"/>
              </a:rPr>
              <a:t>（刑事司法行为）</a:t>
            </a:r>
            <a:endParaRPr lang="en-US" altLang="zh-CN" sz="2000" b="1" dirty="0">
              <a:solidFill>
                <a:srgbClr val="FF0000"/>
              </a:solidFill>
              <a:latin typeface="楷体" panose="02010609060101010101" pitchFamily="49" charset="-122"/>
              <a:ea typeface="楷体" panose="02010609060101010101" pitchFamily="49" charset="-122"/>
            </a:endParaRPr>
          </a:p>
          <a:p>
            <a:pPr eaLnBrk="1" hangingPunct="1"/>
            <a:r>
              <a:rPr lang="zh-CN" altLang="en-US" sz="2000" b="1" dirty="0">
                <a:latin typeface="楷体" panose="02010609060101010101" pitchFamily="49" charset="-122"/>
                <a:ea typeface="楷体" panose="02010609060101010101" pitchFamily="49" charset="-122"/>
              </a:rPr>
              <a:t>与行政行为的区别：</a:t>
            </a:r>
          </a:p>
          <a:p>
            <a:pPr lvl="1" eaLnBrk="1" hangingPunct="1"/>
            <a:r>
              <a:rPr lang="zh-CN" altLang="en-US" sz="2000" b="1" dirty="0">
                <a:latin typeface="楷体" panose="02010609060101010101" pitchFamily="49" charset="-122"/>
                <a:ea typeface="楷体" panose="02010609060101010101" pitchFamily="49" charset="-122"/>
              </a:rPr>
              <a:t>行为主体：</a:t>
            </a:r>
            <a:r>
              <a:rPr lang="zh-CN" altLang="en-US" sz="2000" dirty="0">
                <a:latin typeface="楷体" panose="02010609060101010101" pitchFamily="49" charset="-122"/>
                <a:ea typeface="楷体" panose="02010609060101010101" pitchFamily="49" charset="-122"/>
              </a:rPr>
              <a:t>公安、国安、海关、军队保卫部门、监狱等特定机关</a:t>
            </a:r>
          </a:p>
          <a:p>
            <a:pPr lvl="1" eaLnBrk="1" hangingPunct="1"/>
            <a:r>
              <a:rPr lang="zh-CN" altLang="en-US" sz="2000" b="1" dirty="0">
                <a:latin typeface="楷体" panose="02010609060101010101" pitchFamily="49" charset="-122"/>
                <a:ea typeface="楷体" panose="02010609060101010101" pitchFamily="49" charset="-122"/>
              </a:rPr>
              <a:t>法律授权行为</a:t>
            </a:r>
          </a:p>
          <a:p>
            <a:pPr lvl="2" eaLnBrk="1" hangingPunct="1"/>
            <a:r>
              <a:rPr lang="zh-CN" altLang="en-US" b="1" dirty="0">
                <a:latin typeface="楷体" panose="02010609060101010101" pitchFamily="49" charset="-122"/>
                <a:ea typeface="楷体" panose="02010609060101010101" pitchFamily="49" charset="-122"/>
              </a:rPr>
              <a:t>刑事侦查行为</a:t>
            </a:r>
          </a:p>
          <a:p>
            <a:pPr lvl="3" eaLnBrk="1" hangingPunct="1"/>
            <a:r>
              <a:rPr lang="en-US" altLang="zh-CN" sz="2000" b="1" dirty="0">
                <a:latin typeface="楷体" panose="02010609060101010101" pitchFamily="49" charset="-122"/>
                <a:ea typeface="楷体" panose="02010609060101010101" pitchFamily="49" charset="-122"/>
              </a:rPr>
              <a:t>1</a:t>
            </a:r>
            <a:r>
              <a:rPr lang="zh-CN" altLang="en-US" sz="2000" b="1" dirty="0">
                <a:latin typeface="楷体" panose="02010609060101010101" pitchFamily="49" charset="-122"/>
                <a:ea typeface="楷体" panose="02010609060101010101" pitchFamily="49" charset="-122"/>
              </a:rPr>
              <a:t>、专门调查活动：</a:t>
            </a:r>
            <a:r>
              <a:rPr lang="zh-CN" altLang="en-US" sz="2000" dirty="0">
                <a:latin typeface="楷体" panose="02010609060101010101" pitchFamily="49" charset="-122"/>
                <a:ea typeface="楷体" panose="02010609060101010101" pitchFamily="49" charset="-122"/>
              </a:rPr>
              <a:t>讯问；询问；勘验、检查；搜查；扣押书证、物证；冻结存款汇款、通缉等；</a:t>
            </a:r>
          </a:p>
          <a:p>
            <a:pPr lvl="3" eaLnBrk="1" hangingPunct="1"/>
            <a:r>
              <a:rPr lang="en-US" altLang="zh-CN" sz="2000" b="1" dirty="0">
                <a:latin typeface="楷体" panose="02010609060101010101" pitchFamily="49" charset="-122"/>
                <a:ea typeface="楷体" panose="02010609060101010101" pitchFamily="49" charset="-122"/>
              </a:rPr>
              <a:t>2</a:t>
            </a:r>
            <a:r>
              <a:rPr lang="zh-CN" altLang="en-US" sz="2000" b="1" dirty="0">
                <a:latin typeface="楷体" panose="02010609060101010101" pitchFamily="49" charset="-122"/>
                <a:ea typeface="楷体" panose="02010609060101010101" pitchFamily="49" charset="-122"/>
              </a:rPr>
              <a:t>、刑事强制措施：</a:t>
            </a:r>
            <a:r>
              <a:rPr lang="zh-CN" altLang="en-US" sz="2000" dirty="0">
                <a:latin typeface="楷体" panose="02010609060101010101" pitchFamily="49" charset="-122"/>
                <a:ea typeface="楷体" panose="02010609060101010101" pitchFamily="49" charset="-122"/>
              </a:rPr>
              <a:t>取保候审；监视居住；拘传；拘留；逮捕</a:t>
            </a:r>
          </a:p>
          <a:p>
            <a:pPr lvl="2" eaLnBrk="1" hangingPunct="1"/>
            <a:r>
              <a:rPr lang="zh-CN" altLang="en-US" b="1" dirty="0">
                <a:latin typeface="楷体" panose="02010609060101010101" pitchFamily="49" charset="-122"/>
                <a:ea typeface="楷体" panose="02010609060101010101" pitchFamily="49" charset="-122"/>
              </a:rPr>
              <a:t>刑罚执行行为：</a:t>
            </a:r>
            <a:r>
              <a:rPr lang="zh-CN" altLang="en-US" dirty="0">
                <a:latin typeface="楷体" panose="02010609060101010101" pitchFamily="49" charset="-122"/>
                <a:ea typeface="楷体" panose="02010609060101010101" pitchFamily="49" charset="-122"/>
              </a:rPr>
              <a:t>保外就医、延长服刑时间</a:t>
            </a:r>
            <a:endParaRPr lang="en-US" altLang="zh-CN" dirty="0">
              <a:latin typeface="楷体" panose="02010609060101010101" pitchFamily="49" charset="-122"/>
              <a:ea typeface="楷体" panose="02010609060101010101" pitchFamily="49" charset="-122"/>
            </a:endParaRPr>
          </a:p>
          <a:p>
            <a:pPr lvl="1" eaLnBrk="1" hangingPunct="1"/>
            <a:r>
              <a:rPr lang="en-US" altLang="zh-CN" sz="2000" b="1" dirty="0">
                <a:latin typeface="楷体" panose="02010609060101010101" pitchFamily="49" charset="-122"/>
                <a:ea typeface="楷体" panose="02010609060101010101" pitchFamily="49" charset="-122"/>
              </a:rPr>
              <a:t> </a:t>
            </a:r>
            <a:r>
              <a:rPr lang="zh-CN" altLang="en-US" sz="2000" b="1" dirty="0">
                <a:latin typeface="楷体" panose="02010609060101010101" pitchFamily="49" charset="-122"/>
                <a:ea typeface="楷体" panose="02010609060101010101" pitchFamily="49" charset="-122"/>
              </a:rPr>
              <a:t>行为的目的</a:t>
            </a:r>
            <a:r>
              <a:rPr lang="zh-CN" altLang="en-US" sz="2000" dirty="0">
                <a:latin typeface="楷体" panose="02010609060101010101" pitchFamily="49" charset="-122"/>
                <a:ea typeface="楷体" panose="02010609060101010101" pitchFamily="49" charset="-122"/>
              </a:rPr>
              <a:t>（行为起因、过程、财物流向）</a:t>
            </a:r>
          </a:p>
          <a:p>
            <a:endParaRPr lang="zh-CN" altLang="zh-CN" sz="2000" dirty="0">
              <a:latin typeface="楷体" panose="02010609060101010101" pitchFamily="49" charset="-122"/>
              <a:ea typeface="楷体" panose="02010609060101010101" pitchFamily="49" charset="-122"/>
            </a:endParaRPr>
          </a:p>
          <a:p>
            <a:endParaRPr lang="zh-CN" altLang="zh-CN" sz="2000" dirty="0">
              <a:latin typeface="楷体" panose="02010609060101010101" pitchFamily="49" charset="-122"/>
              <a:ea typeface="楷体" panose="02010609060101010101" pitchFamily="49" charset="-122"/>
            </a:endParaRPr>
          </a:p>
          <a:p>
            <a:endParaRPr lang="zh-CN" altLang="zh-CN" sz="2000" dirty="0">
              <a:latin typeface="楷体" panose="02010609060101010101" pitchFamily="49" charset="-122"/>
              <a:ea typeface="楷体" panose="02010609060101010101" pitchFamily="49" charset="-122"/>
            </a:endParaRPr>
          </a:p>
        </p:txBody>
      </p:sp>
      <p:sp>
        <p:nvSpPr>
          <p:cNvPr id="2" name="日期占位符 1"/>
          <p:cNvSpPr>
            <a:spLocks noGrp="1"/>
          </p:cNvSpPr>
          <p:nvPr>
            <p:ph type="dt" sz="half" idx="10"/>
          </p:nvPr>
        </p:nvSpPr>
        <p:spPr/>
        <p:txBody>
          <a:bodyPr/>
          <a:lstStyle/>
          <a:p>
            <a:fld id="{1FC47CA0-8678-4E1F-B87C-5E63154A33F0}" type="datetime11">
              <a:rPr lang="zh-CN" altLang="en-US" smtClean="0"/>
              <a:t>20:56:34</a:t>
            </a:fld>
            <a:endParaRPr lang="zh-CN" altLang="en-US"/>
          </a:p>
        </p:txBody>
      </p:sp>
      <p:sp>
        <p:nvSpPr>
          <p:cNvPr id="3" name="灯片编号占位符 2"/>
          <p:cNvSpPr>
            <a:spLocks noGrp="1"/>
          </p:cNvSpPr>
          <p:nvPr>
            <p:ph type="sldNum" sz="quarter" idx="12"/>
          </p:nvPr>
        </p:nvSpPr>
        <p:spPr/>
        <p:txBody>
          <a:bodyPr/>
          <a:lstStyle/>
          <a:p>
            <a:fld id="{371EAF97-EE87-4C9A-8993-CD456974BB4D}" type="slidenum">
              <a:rPr lang="zh-CN" altLang="en-US" smtClean="0"/>
              <a:t>16</a:t>
            </a:fld>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内容占位符 2"/>
          <p:cNvSpPr>
            <a:spLocks noGrp="1" noChangeArrowheads="1"/>
          </p:cNvSpPr>
          <p:nvPr>
            <p:ph idx="1"/>
          </p:nvPr>
        </p:nvSpPr>
        <p:spPr>
          <a:xfrm>
            <a:off x="2387600" y="2276476"/>
            <a:ext cx="7524750" cy="3743325"/>
          </a:xfrm>
        </p:spPr>
        <p:txBody>
          <a:bodyPr>
            <a:normAutofit/>
          </a:bodyPr>
          <a:lstStyle/>
          <a:p>
            <a:r>
              <a:rPr lang="zh-CN" altLang="zh-CN" sz="2400" b="1" dirty="0">
                <a:solidFill>
                  <a:srgbClr val="FF0000"/>
                </a:solidFill>
                <a:latin typeface="楷体" panose="02010609060101010101" pitchFamily="49" charset="-122"/>
                <a:ea typeface="楷体" panose="02010609060101010101" pitchFamily="49" charset="-122"/>
              </a:rPr>
              <a:t>（</a:t>
            </a:r>
            <a:r>
              <a:rPr lang="zh-CN" altLang="en-US" sz="2400" b="1" dirty="0">
                <a:solidFill>
                  <a:srgbClr val="FF0000"/>
                </a:solidFill>
                <a:latin typeface="楷体" panose="02010609060101010101" pitchFamily="49" charset="-122"/>
                <a:ea typeface="楷体" panose="02010609060101010101" pitchFamily="49" charset="-122"/>
              </a:rPr>
              <a:t>六</a:t>
            </a:r>
            <a:r>
              <a:rPr lang="zh-CN" altLang="zh-CN" sz="2400" b="1" dirty="0">
                <a:solidFill>
                  <a:srgbClr val="FF0000"/>
                </a:solidFill>
                <a:latin typeface="楷体" panose="02010609060101010101" pitchFamily="49" charset="-122"/>
                <a:ea typeface="楷体" panose="02010609060101010101" pitchFamily="49" charset="-122"/>
              </a:rPr>
              <a:t>）调解行为以及法律规定的仲裁行为；</a:t>
            </a:r>
            <a:endParaRPr lang="en-US" altLang="zh-CN" sz="2400" b="1" dirty="0">
              <a:solidFill>
                <a:srgbClr val="FF0000"/>
              </a:solidFill>
              <a:latin typeface="楷体" panose="02010609060101010101" pitchFamily="49" charset="-122"/>
              <a:ea typeface="楷体" panose="02010609060101010101" pitchFamily="49" charset="-122"/>
            </a:endParaRPr>
          </a:p>
          <a:p>
            <a:pPr lvl="1" eaLnBrk="1" hangingPunct="1"/>
            <a:r>
              <a:rPr lang="en-US" altLang="zh-CN" b="1" dirty="0">
                <a:latin typeface="楷体" panose="02010609060101010101" pitchFamily="49" charset="-122"/>
                <a:ea typeface="楷体" panose="02010609060101010101" pitchFamily="49" charset="-122"/>
              </a:rPr>
              <a:t>《</a:t>
            </a:r>
            <a:r>
              <a:rPr lang="zh-CN" altLang="en-US" b="1" dirty="0">
                <a:latin typeface="楷体" panose="02010609060101010101" pitchFamily="49" charset="-122"/>
                <a:ea typeface="楷体" panose="02010609060101010101" pitchFamily="49" charset="-122"/>
              </a:rPr>
              <a:t>治安管理处罚法</a:t>
            </a:r>
            <a:r>
              <a:rPr lang="en-US" altLang="zh-CN" b="1" dirty="0">
                <a:latin typeface="楷体" panose="02010609060101010101" pitchFamily="49" charset="-122"/>
                <a:ea typeface="楷体" panose="02010609060101010101" pitchFamily="49" charset="-122"/>
              </a:rPr>
              <a:t>》</a:t>
            </a:r>
            <a:r>
              <a:rPr lang="zh-CN" altLang="en-US" b="1" dirty="0">
                <a:latin typeface="楷体" panose="02010609060101010101" pitchFamily="49" charset="-122"/>
                <a:ea typeface="楷体" panose="02010609060101010101" pitchFamily="49" charset="-122"/>
              </a:rPr>
              <a:t>第</a:t>
            </a:r>
            <a:r>
              <a:rPr lang="en-US" altLang="zh-CN" b="1" dirty="0">
                <a:latin typeface="楷体" panose="02010609060101010101" pitchFamily="49" charset="-122"/>
                <a:ea typeface="楷体" panose="02010609060101010101" pitchFamily="49" charset="-122"/>
              </a:rPr>
              <a:t>9</a:t>
            </a:r>
            <a:r>
              <a:rPr lang="zh-CN" altLang="en-US" b="1" dirty="0">
                <a:latin typeface="楷体" panose="02010609060101010101" pitchFamily="49" charset="-122"/>
                <a:ea typeface="楷体" panose="02010609060101010101" pitchFamily="49" charset="-122"/>
              </a:rPr>
              <a:t>条  对于因民间纠纷引起的打架斗殴或者损毁他人财物等违反治安管理行为，情节较轻的，公安机关可以调解处理</a:t>
            </a:r>
            <a:r>
              <a:rPr lang="en-US" altLang="zh-CN" b="1" dirty="0">
                <a:latin typeface="楷体" panose="02010609060101010101" pitchFamily="49" charset="-122"/>
                <a:ea typeface="楷体" panose="02010609060101010101" pitchFamily="49" charset="-122"/>
              </a:rPr>
              <a:t>……</a:t>
            </a:r>
            <a:r>
              <a:rPr lang="zh-CN" altLang="en-US" b="1" dirty="0">
                <a:latin typeface="楷体" panose="02010609060101010101" pitchFamily="49" charset="-122"/>
                <a:ea typeface="楷体" panose="02010609060101010101" pitchFamily="49" charset="-122"/>
              </a:rPr>
              <a:t>经调解未达成协议或者达成协议后不履行的，公安机关应当依照本法的规定对违反治安管理行为人给予处罚，并告知当事人可以就民事争议依法向人民法院提起</a:t>
            </a:r>
            <a:r>
              <a:rPr lang="zh-CN" altLang="en-US" b="1" dirty="0">
                <a:solidFill>
                  <a:srgbClr val="00B0F0"/>
                </a:solidFill>
                <a:latin typeface="楷体" panose="02010609060101010101" pitchFamily="49" charset="-122"/>
                <a:ea typeface="楷体" panose="02010609060101010101" pitchFamily="49" charset="-122"/>
              </a:rPr>
              <a:t>民事诉讼</a:t>
            </a:r>
          </a:p>
          <a:p>
            <a:pPr lvl="1" eaLnBrk="1" hangingPunct="1"/>
            <a:r>
              <a:rPr lang="en-US" altLang="zh-CN" b="1" dirty="0">
                <a:latin typeface="楷体" panose="02010609060101010101" pitchFamily="49" charset="-122"/>
                <a:ea typeface="楷体" panose="02010609060101010101" pitchFamily="49" charset="-122"/>
              </a:rPr>
              <a:t>《</a:t>
            </a:r>
            <a:r>
              <a:rPr lang="zh-CN" altLang="en-US" b="1" dirty="0">
                <a:latin typeface="楷体" panose="02010609060101010101" pitchFamily="49" charset="-122"/>
                <a:ea typeface="楷体" panose="02010609060101010101" pitchFamily="49" charset="-122"/>
              </a:rPr>
              <a:t>劳动法</a:t>
            </a:r>
            <a:r>
              <a:rPr lang="en-US" altLang="zh-CN" b="1" dirty="0">
                <a:latin typeface="楷体" panose="02010609060101010101" pitchFamily="49" charset="-122"/>
                <a:ea typeface="楷体" panose="02010609060101010101" pitchFamily="49" charset="-122"/>
              </a:rPr>
              <a:t>》</a:t>
            </a:r>
            <a:r>
              <a:rPr lang="zh-CN" altLang="en-US" b="1" dirty="0">
                <a:latin typeface="楷体" panose="02010609060101010101" pitchFamily="49" charset="-122"/>
                <a:ea typeface="楷体" panose="02010609060101010101" pitchFamily="49" charset="-122"/>
              </a:rPr>
              <a:t>第</a:t>
            </a:r>
            <a:r>
              <a:rPr lang="en-US" altLang="zh-CN" b="1" dirty="0">
                <a:latin typeface="楷体" panose="02010609060101010101" pitchFamily="49" charset="-122"/>
                <a:ea typeface="楷体" panose="02010609060101010101" pitchFamily="49" charset="-122"/>
              </a:rPr>
              <a:t>83</a:t>
            </a:r>
            <a:r>
              <a:rPr lang="zh-CN" altLang="en-US" b="1" dirty="0">
                <a:latin typeface="楷体" panose="02010609060101010101" pitchFamily="49" charset="-122"/>
                <a:ea typeface="楷体" panose="02010609060101010101" pitchFamily="49" charset="-122"/>
              </a:rPr>
              <a:t>条  劳动争议当事人对仲裁裁决不服的，可以自收到仲裁裁决书之日起十五日内向人民法院提起</a:t>
            </a:r>
            <a:r>
              <a:rPr lang="zh-CN" altLang="en-US" b="1" dirty="0">
                <a:solidFill>
                  <a:srgbClr val="00B0F0"/>
                </a:solidFill>
                <a:latin typeface="楷体" panose="02010609060101010101" pitchFamily="49" charset="-122"/>
                <a:ea typeface="楷体" panose="02010609060101010101" pitchFamily="49" charset="-122"/>
              </a:rPr>
              <a:t>（民事）</a:t>
            </a:r>
            <a:r>
              <a:rPr lang="zh-CN" altLang="en-US" b="1" dirty="0">
                <a:latin typeface="楷体" panose="02010609060101010101" pitchFamily="49" charset="-122"/>
                <a:ea typeface="楷体" panose="02010609060101010101" pitchFamily="49" charset="-122"/>
              </a:rPr>
              <a:t>诉讼</a:t>
            </a:r>
          </a:p>
          <a:p>
            <a:pPr lvl="1" eaLnBrk="1" hangingPunct="1"/>
            <a:r>
              <a:rPr lang="en-US" altLang="zh-CN" b="1" dirty="0">
                <a:latin typeface="楷体" panose="02010609060101010101" pitchFamily="49" charset="-122"/>
                <a:ea typeface="楷体" panose="02010609060101010101" pitchFamily="49" charset="-122"/>
              </a:rPr>
              <a:t>《</a:t>
            </a:r>
            <a:r>
              <a:rPr lang="zh-CN" altLang="en-US" b="1" dirty="0">
                <a:latin typeface="楷体" panose="02010609060101010101" pitchFamily="49" charset="-122"/>
                <a:ea typeface="楷体" panose="02010609060101010101" pitchFamily="49" charset="-122"/>
              </a:rPr>
              <a:t>农村土地承包经营纠纷调解仲裁法</a:t>
            </a:r>
            <a:r>
              <a:rPr lang="en-US" altLang="zh-CN" b="1" dirty="0">
                <a:latin typeface="楷体" panose="02010609060101010101" pitchFamily="49" charset="-122"/>
                <a:ea typeface="楷体" panose="02010609060101010101" pitchFamily="49" charset="-122"/>
              </a:rPr>
              <a:t>》</a:t>
            </a:r>
            <a:r>
              <a:rPr lang="zh-CN" altLang="en-US" b="1" dirty="0">
                <a:latin typeface="楷体" panose="02010609060101010101" pitchFamily="49" charset="-122"/>
                <a:ea typeface="楷体" panose="02010609060101010101" pitchFamily="49" charset="-122"/>
              </a:rPr>
              <a:t>第</a:t>
            </a:r>
            <a:r>
              <a:rPr lang="en-US" altLang="zh-CN" b="1" dirty="0">
                <a:latin typeface="楷体" panose="02010609060101010101" pitchFamily="49" charset="-122"/>
                <a:ea typeface="楷体" panose="02010609060101010101" pitchFamily="49" charset="-122"/>
              </a:rPr>
              <a:t>48</a:t>
            </a:r>
            <a:r>
              <a:rPr lang="zh-CN" altLang="en-US" b="1" dirty="0">
                <a:latin typeface="楷体" panose="02010609060101010101" pitchFamily="49" charset="-122"/>
                <a:ea typeface="楷体" panose="02010609060101010101" pitchFamily="49" charset="-122"/>
              </a:rPr>
              <a:t>条 当事人不服仲裁裁决的，可以自收到裁决书之日起</a:t>
            </a:r>
            <a:r>
              <a:rPr lang="en-US" altLang="zh-CN" b="1" dirty="0">
                <a:latin typeface="楷体" panose="02010609060101010101" pitchFamily="49" charset="-122"/>
                <a:ea typeface="楷体" panose="02010609060101010101" pitchFamily="49" charset="-122"/>
              </a:rPr>
              <a:t>30</a:t>
            </a:r>
            <a:r>
              <a:rPr lang="zh-CN" altLang="en-US" b="1" dirty="0">
                <a:latin typeface="楷体" panose="02010609060101010101" pitchFamily="49" charset="-122"/>
                <a:ea typeface="楷体" panose="02010609060101010101" pitchFamily="49" charset="-122"/>
              </a:rPr>
              <a:t>日内向人民法院起诉</a:t>
            </a:r>
            <a:r>
              <a:rPr lang="zh-CN" altLang="en-US" b="1" dirty="0">
                <a:solidFill>
                  <a:srgbClr val="00B0F0"/>
                </a:solidFill>
                <a:latin typeface="楷体" panose="02010609060101010101" pitchFamily="49" charset="-122"/>
                <a:ea typeface="楷体" panose="02010609060101010101" pitchFamily="49" charset="-122"/>
              </a:rPr>
              <a:t>（民事诉讼）</a:t>
            </a:r>
            <a:endParaRPr lang="en-US" altLang="zh-CN" b="1" dirty="0">
              <a:solidFill>
                <a:srgbClr val="00B0F0"/>
              </a:solidFill>
              <a:latin typeface="楷体" panose="02010609060101010101" pitchFamily="49" charset="-122"/>
              <a:ea typeface="楷体" panose="02010609060101010101" pitchFamily="49" charset="-122"/>
            </a:endParaRPr>
          </a:p>
          <a:p>
            <a:r>
              <a:rPr lang="zh-CN" altLang="zh-CN" sz="2400" b="1" dirty="0">
                <a:solidFill>
                  <a:srgbClr val="FF0000"/>
                </a:solidFill>
                <a:latin typeface="楷体" panose="02010609060101010101" pitchFamily="49" charset="-122"/>
                <a:ea typeface="楷体" panose="02010609060101010101" pitchFamily="49" charset="-122"/>
              </a:rPr>
              <a:t>（</a:t>
            </a:r>
            <a:r>
              <a:rPr lang="zh-CN" altLang="en-US" sz="2400" b="1" dirty="0">
                <a:solidFill>
                  <a:srgbClr val="FF0000"/>
                </a:solidFill>
                <a:latin typeface="楷体" panose="02010609060101010101" pitchFamily="49" charset="-122"/>
                <a:ea typeface="楷体" panose="02010609060101010101" pitchFamily="49" charset="-122"/>
              </a:rPr>
              <a:t>七</a:t>
            </a:r>
            <a:r>
              <a:rPr lang="zh-CN" altLang="zh-CN" sz="2400" b="1" dirty="0">
                <a:solidFill>
                  <a:srgbClr val="FF0000"/>
                </a:solidFill>
                <a:latin typeface="楷体" panose="02010609060101010101" pitchFamily="49" charset="-122"/>
                <a:ea typeface="楷体" panose="02010609060101010101" pitchFamily="49" charset="-122"/>
              </a:rPr>
              <a:t>）行政指导行为；</a:t>
            </a:r>
            <a:endParaRPr lang="en-US" altLang="zh-CN" sz="2400" b="1" dirty="0">
              <a:solidFill>
                <a:srgbClr val="FF0000"/>
              </a:solidFill>
              <a:latin typeface="楷体" panose="02010609060101010101" pitchFamily="49" charset="-122"/>
              <a:ea typeface="楷体" panose="02010609060101010101" pitchFamily="49" charset="-122"/>
            </a:endParaRPr>
          </a:p>
        </p:txBody>
      </p:sp>
      <p:sp>
        <p:nvSpPr>
          <p:cNvPr id="2" name="日期占位符 1"/>
          <p:cNvSpPr>
            <a:spLocks noGrp="1"/>
          </p:cNvSpPr>
          <p:nvPr>
            <p:ph type="dt" sz="half" idx="10"/>
          </p:nvPr>
        </p:nvSpPr>
        <p:spPr/>
        <p:txBody>
          <a:bodyPr/>
          <a:lstStyle/>
          <a:p>
            <a:fld id="{318BA214-B9AE-4827-BB48-FFA2C4F34598}" type="datetime11">
              <a:rPr lang="zh-CN" altLang="en-US" smtClean="0"/>
              <a:t>20:56:34</a:t>
            </a:fld>
            <a:endParaRPr lang="zh-CN" altLang="en-US"/>
          </a:p>
        </p:txBody>
      </p:sp>
      <p:sp>
        <p:nvSpPr>
          <p:cNvPr id="3" name="灯片编号占位符 2"/>
          <p:cNvSpPr>
            <a:spLocks noGrp="1"/>
          </p:cNvSpPr>
          <p:nvPr>
            <p:ph type="sldNum" sz="quarter" idx="12"/>
          </p:nvPr>
        </p:nvSpPr>
        <p:spPr/>
        <p:txBody>
          <a:bodyPr/>
          <a:lstStyle/>
          <a:p>
            <a:fld id="{371EAF97-EE87-4C9A-8993-CD456974BB4D}" type="slidenum">
              <a:rPr lang="zh-CN" altLang="en-US" smtClean="0"/>
              <a:t>17</a:t>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标题 1"/>
          <p:cNvSpPr>
            <a:spLocks noGrp="1" noChangeArrowheads="1"/>
          </p:cNvSpPr>
          <p:nvPr>
            <p:ph type="title"/>
          </p:nvPr>
        </p:nvSpPr>
        <p:spPr>
          <a:xfrm>
            <a:off x="2389189" y="927101"/>
            <a:ext cx="6345237" cy="709613"/>
          </a:xfrm>
        </p:spPr>
        <p:txBody>
          <a:bodyPr/>
          <a:lstStyle/>
          <a:p>
            <a:endParaRPr lang="zh-CN" altLang="en-US"/>
          </a:p>
        </p:txBody>
      </p:sp>
      <p:sp>
        <p:nvSpPr>
          <p:cNvPr id="88066" name="内容占位符 2"/>
          <p:cNvSpPr>
            <a:spLocks noGrp="1" noChangeArrowheads="1"/>
          </p:cNvSpPr>
          <p:nvPr>
            <p:ph idx="1"/>
          </p:nvPr>
        </p:nvSpPr>
        <p:spPr>
          <a:xfrm>
            <a:off x="2387600" y="2489200"/>
            <a:ext cx="7308850" cy="3530600"/>
          </a:xfrm>
        </p:spPr>
        <p:txBody>
          <a:bodyPr/>
          <a:lstStyle/>
          <a:p>
            <a:r>
              <a:rPr lang="zh-CN" altLang="zh-CN" sz="2000" b="1" dirty="0">
                <a:solidFill>
                  <a:srgbClr val="FF0000"/>
                </a:solidFill>
                <a:latin typeface="楷体" panose="02010609060101010101" pitchFamily="49" charset="-122"/>
                <a:ea typeface="楷体" panose="02010609060101010101" pitchFamily="49" charset="-122"/>
              </a:rPr>
              <a:t>（</a:t>
            </a:r>
            <a:r>
              <a:rPr lang="zh-CN" altLang="en-US" sz="2000" b="1" dirty="0">
                <a:solidFill>
                  <a:srgbClr val="FF0000"/>
                </a:solidFill>
                <a:latin typeface="楷体" panose="02010609060101010101" pitchFamily="49" charset="-122"/>
                <a:ea typeface="楷体" panose="02010609060101010101" pitchFamily="49" charset="-122"/>
              </a:rPr>
              <a:t>八</a:t>
            </a:r>
            <a:r>
              <a:rPr lang="zh-CN" altLang="zh-CN" sz="2000" b="1" dirty="0">
                <a:solidFill>
                  <a:srgbClr val="FF0000"/>
                </a:solidFill>
                <a:latin typeface="楷体" panose="02010609060101010101" pitchFamily="49" charset="-122"/>
                <a:ea typeface="楷体" panose="02010609060101010101" pitchFamily="49" charset="-122"/>
              </a:rPr>
              <a:t>）驳回当事人对行政行为提起申诉的重复处理行为；</a:t>
            </a:r>
            <a:endParaRPr lang="en-US" altLang="zh-CN" sz="2000" b="1" dirty="0">
              <a:solidFill>
                <a:srgbClr val="FF0000"/>
              </a:solidFill>
              <a:latin typeface="楷体" panose="02010609060101010101" pitchFamily="49" charset="-122"/>
              <a:ea typeface="楷体" panose="02010609060101010101" pitchFamily="49" charset="-122"/>
            </a:endParaRPr>
          </a:p>
          <a:p>
            <a:r>
              <a:rPr lang="zh-CN" altLang="zh-CN" sz="2000" dirty="0">
                <a:latin typeface="楷体" panose="02010609060101010101" pitchFamily="49" charset="-122"/>
                <a:ea typeface="楷体" panose="02010609060101010101" pitchFamily="49" charset="-122"/>
              </a:rPr>
              <a:t>第一，</a:t>
            </a:r>
            <a:r>
              <a:rPr lang="zh-CN" altLang="en-US" sz="2000" dirty="0">
                <a:latin typeface="楷体" panose="02010609060101010101" pitchFamily="49" charset="-122"/>
                <a:ea typeface="楷体" panose="02010609060101010101" pitchFamily="49" charset="-122"/>
              </a:rPr>
              <a:t>重复处理是指行政机关作出的没有改变原有行政法律关系、没有对当事人的权利义务发生新的影响的行为</a:t>
            </a:r>
            <a:r>
              <a:rPr lang="zh-CN" altLang="zh-CN" sz="2000" dirty="0">
                <a:latin typeface="楷体" panose="02010609060101010101" pitchFamily="49" charset="-122"/>
                <a:ea typeface="楷体" panose="02010609060101010101" pitchFamily="49" charset="-122"/>
              </a:rPr>
              <a:t>；</a:t>
            </a:r>
            <a:endParaRPr lang="en-US" altLang="zh-CN" sz="2000" dirty="0">
              <a:latin typeface="楷体" panose="02010609060101010101" pitchFamily="49" charset="-122"/>
              <a:ea typeface="楷体" panose="02010609060101010101" pitchFamily="49" charset="-122"/>
            </a:endParaRPr>
          </a:p>
          <a:p>
            <a:r>
              <a:rPr lang="zh-CN" altLang="zh-CN" sz="2000" dirty="0">
                <a:latin typeface="楷体" panose="02010609060101010101" pitchFamily="49" charset="-122"/>
                <a:ea typeface="楷体" panose="02010609060101010101" pitchFamily="49" charset="-122"/>
              </a:rPr>
              <a:t>第二，如果对这类重复处理行为可以提起诉讼，那么就是在事实上取消复议或提起诉讼的期间，因此不允许当事人通过申诉的途径来规避行政诉讼期限的要求；</a:t>
            </a:r>
            <a:endParaRPr lang="en-US" altLang="zh-CN" sz="2000" dirty="0">
              <a:latin typeface="楷体" panose="02010609060101010101" pitchFamily="49" charset="-122"/>
              <a:ea typeface="楷体" panose="02010609060101010101" pitchFamily="49" charset="-122"/>
            </a:endParaRPr>
          </a:p>
          <a:p>
            <a:r>
              <a:rPr lang="zh-CN" altLang="zh-CN" sz="2000" dirty="0">
                <a:latin typeface="楷体" panose="02010609060101010101" pitchFamily="49" charset="-122"/>
                <a:ea typeface="楷体" panose="02010609060101010101" pitchFamily="49" charset="-122"/>
              </a:rPr>
              <a:t>第三，不利于相对人对行政行为的信任</a:t>
            </a:r>
            <a:r>
              <a:rPr lang="zh-CN" altLang="en-US" sz="2000" dirty="0">
                <a:latin typeface="楷体" panose="02010609060101010101" pitchFamily="49" charset="-122"/>
                <a:ea typeface="楷体" panose="02010609060101010101" pitchFamily="49" charset="-122"/>
              </a:rPr>
              <a:t>。</a:t>
            </a:r>
            <a:endParaRPr lang="zh-CN" altLang="en-US" sz="2000" b="1" dirty="0">
              <a:solidFill>
                <a:srgbClr val="FF0000"/>
              </a:solidFill>
              <a:latin typeface="楷体" panose="02010609060101010101" pitchFamily="49" charset="-122"/>
              <a:ea typeface="楷体" panose="02010609060101010101" pitchFamily="49" charset="-122"/>
            </a:endParaRPr>
          </a:p>
          <a:p>
            <a:endParaRPr lang="zh-CN" altLang="en-US" sz="2000" dirty="0"/>
          </a:p>
        </p:txBody>
      </p:sp>
      <p:sp>
        <p:nvSpPr>
          <p:cNvPr id="2" name="日期占位符 1"/>
          <p:cNvSpPr>
            <a:spLocks noGrp="1"/>
          </p:cNvSpPr>
          <p:nvPr>
            <p:ph type="dt" sz="half" idx="10"/>
          </p:nvPr>
        </p:nvSpPr>
        <p:spPr/>
        <p:txBody>
          <a:bodyPr/>
          <a:lstStyle/>
          <a:p>
            <a:fld id="{2436D0B9-AEA9-4B5A-B9D2-36ECCC6AA81D}" type="datetime11">
              <a:rPr lang="zh-CN" altLang="en-US" smtClean="0"/>
              <a:t>20:56:34</a:t>
            </a:fld>
            <a:endParaRPr lang="zh-CN" altLang="en-US"/>
          </a:p>
        </p:txBody>
      </p:sp>
      <p:sp>
        <p:nvSpPr>
          <p:cNvPr id="3" name="灯片编号占位符 2"/>
          <p:cNvSpPr>
            <a:spLocks noGrp="1"/>
          </p:cNvSpPr>
          <p:nvPr>
            <p:ph type="sldNum" sz="quarter" idx="12"/>
          </p:nvPr>
        </p:nvSpPr>
        <p:spPr/>
        <p:txBody>
          <a:bodyPr/>
          <a:lstStyle/>
          <a:p>
            <a:fld id="{371EAF97-EE87-4C9A-8993-CD456974BB4D}" type="slidenum">
              <a:rPr lang="zh-CN" altLang="en-US" smtClean="0"/>
              <a:t>18</a:t>
            </a:fld>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标题 1"/>
          <p:cNvSpPr>
            <a:spLocks noGrp="1" noChangeArrowheads="1"/>
          </p:cNvSpPr>
          <p:nvPr>
            <p:ph type="title"/>
          </p:nvPr>
        </p:nvSpPr>
        <p:spPr>
          <a:xfrm>
            <a:off x="2389189" y="927101"/>
            <a:ext cx="6345237" cy="709613"/>
          </a:xfrm>
        </p:spPr>
        <p:txBody>
          <a:bodyPr/>
          <a:lstStyle/>
          <a:p>
            <a:endParaRPr lang="zh-CN" altLang="en-US"/>
          </a:p>
        </p:txBody>
      </p:sp>
      <p:sp>
        <p:nvSpPr>
          <p:cNvPr id="38915" name="内容占位符 2"/>
          <p:cNvSpPr>
            <a:spLocks noGrp="1"/>
          </p:cNvSpPr>
          <p:nvPr>
            <p:ph idx="1"/>
          </p:nvPr>
        </p:nvSpPr>
        <p:spPr>
          <a:xfrm>
            <a:off x="1328966" y="2438401"/>
            <a:ext cx="9136063" cy="3814763"/>
          </a:xfrm>
        </p:spPr>
        <p:txBody>
          <a:bodyPr>
            <a:normAutofit fontScale="92500" lnSpcReduction="20000"/>
          </a:bodyPr>
          <a:lstStyle/>
          <a:p>
            <a:pPr>
              <a:defRPr/>
            </a:pPr>
            <a:r>
              <a:rPr lang="zh-CN" altLang="zh-CN" sz="2400" b="1" dirty="0">
                <a:solidFill>
                  <a:srgbClr val="FF0000"/>
                </a:solidFill>
                <a:latin typeface="楷体" panose="02010609060101010101" pitchFamily="49" charset="-122"/>
                <a:ea typeface="楷体" panose="02010609060101010101" pitchFamily="49" charset="-122"/>
              </a:rPr>
              <a:t>（</a:t>
            </a:r>
            <a:r>
              <a:rPr lang="zh-CN" altLang="en-US" sz="2400" b="1" dirty="0">
                <a:solidFill>
                  <a:srgbClr val="FF0000"/>
                </a:solidFill>
                <a:latin typeface="楷体" panose="02010609060101010101" pitchFamily="49" charset="-122"/>
                <a:ea typeface="楷体" panose="02010609060101010101" pitchFamily="49" charset="-122"/>
              </a:rPr>
              <a:t>九</a:t>
            </a:r>
            <a:r>
              <a:rPr lang="zh-CN" altLang="zh-CN" sz="2400" b="1" dirty="0">
                <a:solidFill>
                  <a:srgbClr val="FF0000"/>
                </a:solidFill>
                <a:latin typeface="楷体" panose="02010609060101010101" pitchFamily="49" charset="-122"/>
                <a:ea typeface="楷体" panose="02010609060101010101" pitchFamily="49" charset="-122"/>
              </a:rPr>
              <a:t>）行政机关作出的不产生外部法律效力的行为；</a:t>
            </a:r>
            <a:endParaRPr lang="en-US" altLang="zh-CN" sz="2400" b="1" dirty="0">
              <a:solidFill>
                <a:srgbClr val="FF0000"/>
              </a:solidFill>
              <a:latin typeface="楷体" panose="02010609060101010101" pitchFamily="49" charset="-122"/>
              <a:ea typeface="楷体" panose="02010609060101010101" pitchFamily="49" charset="-122"/>
            </a:endParaRPr>
          </a:p>
          <a:p>
            <a:pPr lvl="1">
              <a:defRPr/>
            </a:pPr>
            <a:r>
              <a:rPr lang="zh-CN" altLang="en-US" b="1" dirty="0">
                <a:latin typeface="楷体" panose="02010609060101010101" pitchFamily="49" charset="-122"/>
                <a:ea typeface="楷体" panose="02010609060101010101" pitchFamily="49" charset="-122"/>
              </a:rPr>
              <a:t>理由：行政行为具有效力外部性</a:t>
            </a:r>
            <a:endParaRPr lang="en-US" altLang="zh-CN" b="1" dirty="0">
              <a:latin typeface="楷体" panose="02010609060101010101" pitchFamily="49" charset="-122"/>
              <a:ea typeface="楷体" panose="02010609060101010101" pitchFamily="49" charset="-122"/>
            </a:endParaRPr>
          </a:p>
          <a:p>
            <a:pPr lvl="1">
              <a:defRPr/>
            </a:pPr>
            <a:r>
              <a:rPr lang="zh-CN" altLang="en-US" b="1" dirty="0">
                <a:latin typeface="楷体" panose="02010609060101010101" pitchFamily="49" charset="-122"/>
                <a:ea typeface="楷体" panose="02010609060101010101" pitchFamily="49" charset="-122"/>
              </a:rPr>
              <a:t>行政机关在行政程序内部作出的行为，如内部意见沟通、会签意见、内部报批等</a:t>
            </a:r>
            <a:endParaRPr lang="en-US" altLang="zh-CN" b="1" dirty="0">
              <a:latin typeface="楷体" panose="02010609060101010101" pitchFamily="49" charset="-122"/>
              <a:ea typeface="楷体" panose="02010609060101010101" pitchFamily="49" charset="-122"/>
            </a:endParaRPr>
          </a:p>
          <a:p>
            <a:pPr marL="403225" lvl="1" indent="0" algn="ctr">
              <a:buNone/>
              <a:defRPr/>
            </a:pPr>
            <a:r>
              <a:rPr lang="zh-CN" altLang="en-US" b="1" dirty="0">
                <a:solidFill>
                  <a:schemeClr val="tx1">
                    <a:lumMod val="95000"/>
                    <a:lumOff val="5000"/>
                  </a:schemeClr>
                </a:solidFill>
                <a:latin typeface="楷体" panose="02010609060101010101" pitchFamily="49" charset="-122"/>
                <a:ea typeface="楷体" panose="02010609060101010101" pitchFamily="49" charset="-122"/>
              </a:rPr>
              <a:t>赖恒安诉重庆市政府不予复议行政纠纷上诉案</a:t>
            </a:r>
            <a:r>
              <a:rPr lang="zh-CN" altLang="en-US" dirty="0">
                <a:solidFill>
                  <a:schemeClr val="tx1">
                    <a:lumMod val="95000"/>
                    <a:lumOff val="5000"/>
                  </a:schemeClr>
                </a:solidFill>
                <a:latin typeface="楷体" panose="02010609060101010101" pitchFamily="49" charset="-122"/>
                <a:ea typeface="楷体" panose="02010609060101010101" pitchFamily="49" charset="-122"/>
              </a:rPr>
              <a:t>（</a:t>
            </a:r>
            <a:r>
              <a:rPr lang="en-US" altLang="en-US" dirty="0">
                <a:solidFill>
                  <a:schemeClr val="tx1">
                    <a:lumMod val="95000"/>
                    <a:lumOff val="5000"/>
                  </a:schemeClr>
                </a:solidFill>
                <a:latin typeface="楷体" panose="02010609060101010101" pitchFamily="49" charset="-122"/>
                <a:ea typeface="楷体" panose="02010609060101010101" pitchFamily="49" charset="-122"/>
              </a:rPr>
              <a:t>1998）行终字第10号</a:t>
            </a:r>
          </a:p>
          <a:p>
            <a:pPr>
              <a:defRPr/>
            </a:pPr>
            <a:r>
              <a:rPr lang="zh-CN" altLang="en-US" sz="1600" b="1" dirty="0">
                <a:solidFill>
                  <a:schemeClr val="tx1">
                    <a:lumMod val="95000"/>
                    <a:lumOff val="5000"/>
                  </a:schemeClr>
                </a:solidFill>
                <a:latin typeface="楷体" panose="02010609060101010101" pitchFamily="49" charset="-122"/>
                <a:ea typeface="楷体" panose="02010609060101010101" pitchFamily="49" charset="-122"/>
              </a:rPr>
              <a:t>赖恒安不服渝州大学关于其工资和职称问题的处理，多次到有关部门上访。</a:t>
            </a:r>
            <a:r>
              <a:rPr lang="en-US" altLang="zh-CN" sz="1600" b="1" dirty="0">
                <a:solidFill>
                  <a:schemeClr val="tx1">
                    <a:lumMod val="95000"/>
                    <a:lumOff val="5000"/>
                  </a:schemeClr>
                </a:solidFill>
                <a:latin typeface="楷体" panose="02010609060101010101" pitchFamily="49" charset="-122"/>
                <a:ea typeface="楷体" panose="02010609060101010101" pitchFamily="49" charset="-122"/>
              </a:rPr>
              <a:t>1996</a:t>
            </a:r>
            <a:r>
              <a:rPr lang="zh-CN" altLang="en-US" sz="1600" b="1" dirty="0">
                <a:solidFill>
                  <a:schemeClr val="tx1">
                    <a:lumMod val="95000"/>
                    <a:lumOff val="5000"/>
                  </a:schemeClr>
                </a:solidFill>
                <a:latin typeface="楷体" panose="02010609060101010101" pitchFamily="49" charset="-122"/>
                <a:ea typeface="楷体" panose="02010609060101010101" pitchFamily="49" charset="-122"/>
              </a:rPr>
              <a:t>年</a:t>
            </a:r>
            <a:r>
              <a:rPr lang="en-US" altLang="zh-CN" sz="1600" b="1" dirty="0">
                <a:solidFill>
                  <a:schemeClr val="tx1">
                    <a:lumMod val="95000"/>
                    <a:lumOff val="5000"/>
                  </a:schemeClr>
                </a:solidFill>
                <a:latin typeface="楷体" panose="02010609060101010101" pitchFamily="49" charset="-122"/>
                <a:ea typeface="楷体" panose="02010609060101010101" pitchFamily="49" charset="-122"/>
              </a:rPr>
              <a:t>10</a:t>
            </a:r>
            <a:r>
              <a:rPr lang="zh-CN" altLang="en-US" sz="1600" b="1" dirty="0">
                <a:solidFill>
                  <a:schemeClr val="tx1">
                    <a:lumMod val="95000"/>
                    <a:lumOff val="5000"/>
                  </a:schemeClr>
                </a:solidFill>
                <a:latin typeface="楷体" panose="02010609060101010101" pitchFamily="49" charset="-122"/>
                <a:ea typeface="楷体" panose="02010609060101010101" pitchFamily="49" charset="-122"/>
              </a:rPr>
              <a:t>月</a:t>
            </a:r>
            <a:r>
              <a:rPr lang="en-US" altLang="zh-CN" sz="1600" b="1" dirty="0">
                <a:solidFill>
                  <a:schemeClr val="tx1">
                    <a:lumMod val="95000"/>
                    <a:lumOff val="5000"/>
                  </a:schemeClr>
                </a:solidFill>
                <a:latin typeface="楷体" panose="02010609060101010101" pitchFamily="49" charset="-122"/>
                <a:ea typeface="楷体" panose="02010609060101010101" pitchFamily="49" charset="-122"/>
              </a:rPr>
              <a:t>5</a:t>
            </a:r>
            <a:r>
              <a:rPr lang="zh-CN" altLang="en-US" sz="1600" b="1" dirty="0">
                <a:solidFill>
                  <a:schemeClr val="tx1">
                    <a:lumMod val="95000"/>
                    <a:lumOff val="5000"/>
                  </a:schemeClr>
                </a:solidFill>
                <a:latin typeface="楷体" panose="02010609060101010101" pitchFamily="49" charset="-122"/>
                <a:ea typeface="楷体" panose="02010609060101010101" pitchFamily="49" charset="-122"/>
              </a:rPr>
              <a:t>日，渝州大学根据重庆市教委的要求，将“关于赖恒安同志反映的问题及处理情况”材料报给市教委。</a:t>
            </a:r>
            <a:r>
              <a:rPr lang="en-US" altLang="zh-CN" sz="1600" b="1" dirty="0">
                <a:solidFill>
                  <a:schemeClr val="tx1">
                    <a:lumMod val="95000"/>
                    <a:lumOff val="5000"/>
                  </a:schemeClr>
                </a:solidFill>
                <a:latin typeface="楷体" panose="02010609060101010101" pitchFamily="49" charset="-122"/>
                <a:ea typeface="楷体" panose="02010609060101010101" pitchFamily="49" charset="-122"/>
              </a:rPr>
              <a:t>23</a:t>
            </a:r>
            <a:r>
              <a:rPr lang="zh-CN" altLang="en-US" sz="1600" b="1" dirty="0">
                <a:solidFill>
                  <a:schemeClr val="tx1">
                    <a:lumMod val="95000"/>
                    <a:lumOff val="5000"/>
                  </a:schemeClr>
                </a:solidFill>
                <a:latin typeface="楷体" panose="02010609060101010101" pitchFamily="49" charset="-122"/>
                <a:ea typeface="楷体" panose="02010609060101010101" pitchFamily="49" charset="-122"/>
              </a:rPr>
              <a:t>日，重庆市教委拟写重教函</a:t>
            </a:r>
            <a:r>
              <a:rPr lang="en-US" altLang="zh-CN" sz="1600" b="1" dirty="0">
                <a:solidFill>
                  <a:schemeClr val="tx1">
                    <a:lumMod val="95000"/>
                    <a:lumOff val="5000"/>
                  </a:schemeClr>
                </a:solidFill>
                <a:latin typeface="楷体" panose="02010609060101010101" pitchFamily="49" charset="-122"/>
                <a:ea typeface="楷体" panose="02010609060101010101" pitchFamily="49" charset="-122"/>
              </a:rPr>
              <a:t>〈1996〉21</a:t>
            </a:r>
            <a:r>
              <a:rPr lang="zh-CN" altLang="en-US" sz="1600" b="1" dirty="0">
                <a:solidFill>
                  <a:schemeClr val="tx1">
                    <a:lumMod val="95000"/>
                    <a:lumOff val="5000"/>
                  </a:schemeClr>
                </a:solidFill>
                <a:latin typeface="楷体" panose="02010609060101010101" pitchFamily="49" charset="-122"/>
                <a:ea typeface="楷体" panose="02010609060101010101" pitchFamily="49" charset="-122"/>
              </a:rPr>
              <a:t>号报告，将渝州大学上报的材料呈报给国家教委、四川省教委，并抄送了赖恒安。该报告载明：原则同意渝州大学对赖恒安同志反映问题的处理意见，并将此材料报请阅示。赖恒安不服，就重庆市教委的报告向重庆市政府申请复议。重庆市政府以复议事项属于教育行政机关或教育机构对教职工的内部管理行为，不属于</a:t>
            </a:r>
            <a:r>
              <a:rPr lang="en-US" altLang="zh-CN" sz="1600" b="1" dirty="0">
                <a:solidFill>
                  <a:schemeClr val="tx1">
                    <a:lumMod val="95000"/>
                    <a:lumOff val="5000"/>
                  </a:schemeClr>
                </a:solidFill>
                <a:latin typeface="楷体" panose="02010609060101010101" pitchFamily="49" charset="-122"/>
                <a:ea typeface="楷体" panose="02010609060101010101" pitchFamily="49" charset="-122"/>
              </a:rPr>
              <a:t>《</a:t>
            </a:r>
            <a:r>
              <a:rPr lang="zh-CN" altLang="en-US" sz="1600" b="1" dirty="0">
                <a:solidFill>
                  <a:schemeClr val="tx1">
                    <a:lumMod val="95000"/>
                    <a:lumOff val="5000"/>
                  </a:schemeClr>
                </a:solidFill>
                <a:latin typeface="楷体" panose="02010609060101010101" pitchFamily="49" charset="-122"/>
                <a:ea typeface="楷体" panose="02010609060101010101" pitchFamily="49" charset="-122"/>
              </a:rPr>
              <a:t>行政复议条例</a:t>
            </a:r>
            <a:r>
              <a:rPr lang="en-US" altLang="zh-CN" sz="1600" b="1" dirty="0">
                <a:solidFill>
                  <a:schemeClr val="tx1">
                    <a:lumMod val="95000"/>
                    <a:lumOff val="5000"/>
                  </a:schemeClr>
                </a:solidFill>
                <a:latin typeface="楷体" panose="02010609060101010101" pitchFamily="49" charset="-122"/>
                <a:ea typeface="楷体" panose="02010609060101010101" pitchFamily="49" charset="-122"/>
              </a:rPr>
              <a:t>》</a:t>
            </a:r>
            <a:r>
              <a:rPr lang="zh-CN" altLang="en-US" sz="1600" b="1" dirty="0">
                <a:solidFill>
                  <a:schemeClr val="tx1">
                    <a:lumMod val="95000"/>
                    <a:lumOff val="5000"/>
                  </a:schemeClr>
                </a:solidFill>
                <a:latin typeface="楷体" panose="02010609060101010101" pitchFamily="49" charset="-122"/>
                <a:ea typeface="楷体" panose="02010609060101010101" pitchFamily="49" charset="-122"/>
              </a:rPr>
              <a:t>规定的申请复议的范围为由不予受理。赖恒安不服复议裁定，向重庆市高院提起行政诉讼。</a:t>
            </a:r>
            <a:endParaRPr lang="en-US" altLang="zh-CN" sz="1600" b="1" dirty="0">
              <a:solidFill>
                <a:schemeClr val="tx1">
                  <a:lumMod val="95000"/>
                  <a:lumOff val="5000"/>
                </a:schemeClr>
              </a:solidFill>
              <a:latin typeface="楷体" panose="02010609060101010101" pitchFamily="49" charset="-122"/>
              <a:ea typeface="楷体" panose="02010609060101010101" pitchFamily="49" charset="-122"/>
            </a:endParaRPr>
          </a:p>
          <a:p>
            <a:pPr>
              <a:defRPr/>
            </a:pPr>
            <a:r>
              <a:rPr lang="zh-CN" altLang="en-US" sz="1600" b="1" dirty="0">
                <a:solidFill>
                  <a:schemeClr val="tx1">
                    <a:lumMod val="95000"/>
                    <a:lumOff val="5000"/>
                  </a:schemeClr>
                </a:solidFill>
                <a:latin typeface="楷体" panose="02010609060101010101" pitchFamily="49" charset="-122"/>
                <a:ea typeface="楷体" panose="02010609060101010101" pitchFamily="49" charset="-122"/>
              </a:rPr>
              <a:t>重庆市高院一审认为，市教委报告系行政机关内部公文，不是对赖恒安所作的具体行政行为，市政府的复议裁定合法，判决维持。最高法院二审认为，重庆市教委的报告从形式上看属于行政机关内部公文，但在抄送赖恒安本人后，即已具有具体行政行为的性质；由于该报告需待上级主管部门审批，其内容尚未最终确定，</a:t>
            </a:r>
            <a:r>
              <a:rPr lang="zh-CN" altLang="en-US" sz="1600" b="1" dirty="0">
                <a:solidFill>
                  <a:srgbClr val="0070C0"/>
                </a:solidFill>
                <a:latin typeface="楷体" panose="02010609060101010101" pitchFamily="49" charset="-122"/>
                <a:ea typeface="楷体" panose="02010609060101010101" pitchFamily="49" charset="-122"/>
              </a:rPr>
              <a:t>对赖恒安的权利义务并未产生实际影响，故该行为属不成熟的行政行为，不具有可诉性</a:t>
            </a:r>
            <a:r>
              <a:rPr lang="zh-CN" altLang="en-US" sz="1600" b="1" dirty="0">
                <a:solidFill>
                  <a:schemeClr val="tx1">
                    <a:lumMod val="95000"/>
                    <a:lumOff val="5000"/>
                  </a:schemeClr>
                </a:solidFill>
                <a:latin typeface="楷体" panose="02010609060101010101" pitchFamily="49" charset="-122"/>
                <a:ea typeface="楷体" panose="02010609060101010101" pitchFamily="49" charset="-122"/>
              </a:rPr>
              <a:t>，重庆市人民政府裁定不予受理赖恒安的复议申请，其结论正确</a:t>
            </a:r>
            <a:r>
              <a:rPr lang="en-US" altLang="zh-CN" sz="1600" b="1" dirty="0">
                <a:solidFill>
                  <a:schemeClr val="tx1">
                    <a:lumMod val="95000"/>
                    <a:lumOff val="5000"/>
                  </a:schemeClr>
                </a:solidFill>
                <a:latin typeface="楷体" panose="02010609060101010101" pitchFamily="49" charset="-122"/>
                <a:ea typeface="楷体" panose="02010609060101010101" pitchFamily="49" charset="-122"/>
              </a:rPr>
              <a:t>……</a:t>
            </a:r>
            <a:endParaRPr lang="zh-CN" altLang="en-US" sz="1600" b="1" dirty="0">
              <a:solidFill>
                <a:schemeClr val="tx1">
                  <a:lumMod val="95000"/>
                  <a:lumOff val="5000"/>
                </a:schemeClr>
              </a:solidFill>
              <a:latin typeface="楷体" panose="02010609060101010101" pitchFamily="49" charset="-122"/>
              <a:ea typeface="楷体" panose="02010609060101010101" pitchFamily="49" charset="-122"/>
            </a:endParaRPr>
          </a:p>
          <a:p>
            <a:pPr>
              <a:defRPr/>
            </a:pPr>
            <a:endParaRPr lang="en-US" altLang="zh-CN" sz="2400" b="1" dirty="0">
              <a:solidFill>
                <a:srgbClr val="FF0000"/>
              </a:solidFill>
              <a:latin typeface="楷体" panose="02010609060101010101" pitchFamily="49" charset="-122"/>
              <a:ea typeface="楷体" panose="02010609060101010101" pitchFamily="49" charset="-122"/>
            </a:endParaRPr>
          </a:p>
        </p:txBody>
      </p:sp>
      <p:sp>
        <p:nvSpPr>
          <p:cNvPr id="2" name="日期占位符 1"/>
          <p:cNvSpPr>
            <a:spLocks noGrp="1"/>
          </p:cNvSpPr>
          <p:nvPr>
            <p:ph type="dt" sz="half" idx="10"/>
          </p:nvPr>
        </p:nvSpPr>
        <p:spPr/>
        <p:txBody>
          <a:bodyPr/>
          <a:lstStyle/>
          <a:p>
            <a:fld id="{039AB09B-9F75-40C7-B5E8-C02EDD1AADDE}" type="datetime11">
              <a:rPr lang="zh-CN" altLang="en-US" smtClean="0"/>
              <a:t>20:56:34</a:t>
            </a:fld>
            <a:endParaRPr lang="zh-CN" altLang="en-US"/>
          </a:p>
        </p:txBody>
      </p:sp>
      <p:sp>
        <p:nvSpPr>
          <p:cNvPr id="3" name="灯片编号占位符 2"/>
          <p:cNvSpPr>
            <a:spLocks noGrp="1"/>
          </p:cNvSpPr>
          <p:nvPr>
            <p:ph type="sldNum" sz="quarter" idx="12"/>
          </p:nvPr>
        </p:nvSpPr>
        <p:spPr/>
        <p:txBody>
          <a:bodyPr/>
          <a:lstStyle/>
          <a:p>
            <a:fld id="{371EAF97-EE87-4C9A-8993-CD456974BB4D}" type="slidenum">
              <a:rPr lang="zh-CN" altLang="en-US" smtClean="0"/>
              <a:t>19</a:t>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8451" y="2420939"/>
            <a:ext cx="8424863" cy="1470025"/>
          </a:xfrm>
        </p:spPr>
        <p:txBody>
          <a:bodyPr rtlCol="0">
            <a:noAutofit/>
          </a:bodyPr>
          <a:lstStyle/>
          <a:p>
            <a:pPr algn="ctr">
              <a:defRPr/>
            </a:pPr>
            <a:br>
              <a:rPr lang="en-US" altLang="zh-CN" sz="4000" b="1" dirty="0">
                <a:solidFill>
                  <a:schemeClr val="accent6">
                    <a:lumMod val="20000"/>
                    <a:lumOff val="80000"/>
                  </a:schemeClr>
                </a:solidFill>
                <a:latin typeface="楷体" panose="02010609060101010101" pitchFamily="49" charset="-122"/>
                <a:ea typeface="楷体" panose="02010609060101010101" pitchFamily="49" charset="-122"/>
              </a:rPr>
            </a:br>
            <a:br>
              <a:rPr lang="en-US" altLang="zh-CN" sz="4000" b="1" dirty="0">
                <a:solidFill>
                  <a:schemeClr val="accent6">
                    <a:lumMod val="20000"/>
                    <a:lumOff val="80000"/>
                  </a:schemeClr>
                </a:solidFill>
                <a:latin typeface="楷体" panose="02010609060101010101" pitchFamily="49" charset="-122"/>
                <a:ea typeface="楷体" panose="02010609060101010101" pitchFamily="49" charset="-122"/>
              </a:rPr>
            </a:br>
            <a:r>
              <a:rPr lang="zh-CN" altLang="en-US" sz="4000" b="1" dirty="0">
                <a:solidFill>
                  <a:schemeClr val="accent6">
                    <a:lumMod val="20000"/>
                    <a:lumOff val="80000"/>
                  </a:schemeClr>
                </a:solidFill>
                <a:latin typeface="楷体" panose="02010609060101010101" pitchFamily="49" charset="-122"/>
                <a:ea typeface="楷体" panose="02010609060101010101" pitchFamily="49" charset="-122"/>
              </a:rPr>
              <a:t>行政诉讼受案范围</a:t>
            </a:r>
            <a:endParaRPr lang="en-US" sz="4000" b="1" dirty="0">
              <a:solidFill>
                <a:schemeClr val="accent6">
                  <a:lumMod val="20000"/>
                  <a:lumOff val="80000"/>
                </a:schemeClr>
              </a:solidFill>
              <a:latin typeface="楷体" panose="02010609060101010101" pitchFamily="49" charset="-122"/>
              <a:ea typeface="楷体" panose="02010609060101010101" pitchFamily="49" charset="-122"/>
            </a:endParaRPr>
          </a:p>
        </p:txBody>
      </p:sp>
      <p:sp>
        <p:nvSpPr>
          <p:cNvPr id="3" name="Subtitle 2"/>
          <p:cNvSpPr>
            <a:spLocks noGrp="1"/>
          </p:cNvSpPr>
          <p:nvPr>
            <p:ph type="subTitle" idx="1"/>
          </p:nvPr>
        </p:nvSpPr>
        <p:spPr>
          <a:xfrm>
            <a:off x="3432175" y="4365625"/>
            <a:ext cx="6400800" cy="1752600"/>
          </a:xfrm>
        </p:spPr>
        <p:txBody>
          <a:bodyPr rtlCol="0">
            <a:normAutofit/>
          </a:bodyPr>
          <a:lstStyle/>
          <a:p>
            <a:pPr algn="r">
              <a:defRPr/>
            </a:pPr>
            <a:endParaRPr lang="en-US" sz="2800" dirty="0">
              <a:solidFill>
                <a:schemeClr val="accent6">
                  <a:lumMod val="40000"/>
                  <a:lumOff val="60000"/>
                </a:schemeClr>
              </a:solidFill>
              <a:latin typeface="楷体" panose="02010609060101010101" pitchFamily="49" charset="-122"/>
              <a:ea typeface="楷体" panose="02010609060101010101" pitchFamily="49" charset="-122"/>
            </a:endParaRPr>
          </a:p>
        </p:txBody>
      </p:sp>
      <p:sp>
        <p:nvSpPr>
          <p:cNvPr id="61443" name="灯片编号占位符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en-US" altLang="zh-CN">
                <a:solidFill>
                  <a:schemeClr val="bg1"/>
                </a:solidFill>
                <a:latin typeface="Century Gothic" panose="020B0502020202020204" pitchFamily="34" charset="0"/>
              </a:rPr>
              <a:t>*</a:t>
            </a:r>
          </a:p>
        </p:txBody>
      </p:sp>
      <p:sp>
        <p:nvSpPr>
          <p:cNvPr id="4" name="日期占位符 3"/>
          <p:cNvSpPr>
            <a:spLocks noGrp="1"/>
          </p:cNvSpPr>
          <p:nvPr>
            <p:ph type="dt" sz="half" idx="10"/>
          </p:nvPr>
        </p:nvSpPr>
        <p:spPr/>
        <p:txBody>
          <a:bodyPr/>
          <a:lstStyle/>
          <a:p>
            <a:fld id="{FB163C6E-2D77-467B-AB7D-62ED53762A7F}" type="datetime11">
              <a:rPr lang="zh-CN" altLang="en-US" smtClean="0"/>
              <a:t>20:56:34</a:t>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标题 1"/>
          <p:cNvSpPr>
            <a:spLocks noGrp="1" noChangeArrowheads="1"/>
          </p:cNvSpPr>
          <p:nvPr>
            <p:ph type="title"/>
          </p:nvPr>
        </p:nvSpPr>
        <p:spPr>
          <a:xfrm>
            <a:off x="2389189" y="927101"/>
            <a:ext cx="6345237" cy="709613"/>
          </a:xfrm>
        </p:spPr>
        <p:txBody>
          <a:bodyPr/>
          <a:lstStyle/>
          <a:p>
            <a:endParaRPr lang="zh-CN" altLang="en-US"/>
          </a:p>
        </p:txBody>
      </p:sp>
      <p:sp>
        <p:nvSpPr>
          <p:cNvPr id="91138" name="内容占位符 2"/>
          <p:cNvSpPr>
            <a:spLocks noGrp="1" noChangeArrowheads="1"/>
          </p:cNvSpPr>
          <p:nvPr>
            <p:ph idx="1"/>
          </p:nvPr>
        </p:nvSpPr>
        <p:spPr>
          <a:xfrm>
            <a:off x="2208214" y="2420938"/>
            <a:ext cx="7812087" cy="3530600"/>
          </a:xfrm>
        </p:spPr>
        <p:txBody>
          <a:bodyPr>
            <a:normAutofit/>
          </a:bodyPr>
          <a:lstStyle/>
          <a:p>
            <a:r>
              <a:rPr lang="zh-CN" altLang="zh-CN" sz="2400" b="1" dirty="0">
                <a:solidFill>
                  <a:srgbClr val="FF0000"/>
                </a:solidFill>
                <a:latin typeface="楷体" panose="02010609060101010101" pitchFamily="49" charset="-122"/>
                <a:ea typeface="楷体" panose="02010609060101010101" pitchFamily="49" charset="-122"/>
              </a:rPr>
              <a:t>（</a:t>
            </a:r>
            <a:r>
              <a:rPr lang="zh-CN" altLang="en-US" sz="2400" b="1" dirty="0">
                <a:solidFill>
                  <a:srgbClr val="FF0000"/>
                </a:solidFill>
                <a:latin typeface="楷体" panose="02010609060101010101" pitchFamily="49" charset="-122"/>
                <a:ea typeface="楷体" panose="02010609060101010101" pitchFamily="49" charset="-122"/>
              </a:rPr>
              <a:t>十</a:t>
            </a:r>
            <a:r>
              <a:rPr lang="zh-CN" altLang="zh-CN" sz="2400" b="1" dirty="0">
                <a:solidFill>
                  <a:srgbClr val="FF0000"/>
                </a:solidFill>
                <a:latin typeface="楷体" panose="02010609060101010101" pitchFamily="49" charset="-122"/>
                <a:ea typeface="楷体" panose="02010609060101010101" pitchFamily="49" charset="-122"/>
              </a:rPr>
              <a:t>）行政机关为作出行政行为而实施的准备、论证、研究、层报、咨询等过程性行为；</a:t>
            </a:r>
            <a:endParaRPr lang="en-US" altLang="zh-CN" sz="2400" b="1" dirty="0">
              <a:solidFill>
                <a:srgbClr val="FF0000"/>
              </a:solidFill>
              <a:latin typeface="楷体" panose="02010609060101010101" pitchFamily="49" charset="-122"/>
              <a:ea typeface="楷体" panose="02010609060101010101" pitchFamily="49" charset="-122"/>
            </a:endParaRPr>
          </a:p>
          <a:p>
            <a:pPr lvl="1"/>
            <a:r>
              <a:rPr lang="zh-CN" altLang="en-US" b="1" dirty="0">
                <a:latin typeface="楷体" panose="02010609060101010101" pitchFamily="49" charset="-122"/>
                <a:ea typeface="楷体" panose="02010609060101010101" pitchFamily="49" charset="-122"/>
              </a:rPr>
              <a:t>理由：防止司法过早介入行政过程（美国法中的成熟性原则）</a:t>
            </a:r>
            <a:endParaRPr lang="en-US" altLang="zh-CN" b="1" dirty="0">
              <a:latin typeface="楷体" panose="02010609060101010101" pitchFamily="49" charset="-122"/>
              <a:ea typeface="楷体" panose="02010609060101010101" pitchFamily="49" charset="-122"/>
            </a:endParaRPr>
          </a:p>
          <a:p>
            <a:pPr lvl="1"/>
            <a:r>
              <a:rPr lang="zh-CN" altLang="en-US" b="1" dirty="0">
                <a:latin typeface="楷体" panose="02010609060101010101" pitchFamily="49" charset="-122"/>
                <a:ea typeface="楷体" panose="02010609060101010101" pitchFamily="49" charset="-122"/>
              </a:rPr>
              <a:t>过程性行为通常为最终行政行为吸收，相对人可以通过对最终行政行为起诉获得救济</a:t>
            </a:r>
            <a:endParaRPr lang="en-US" altLang="zh-CN" b="1" dirty="0">
              <a:latin typeface="楷体" panose="02010609060101010101" pitchFamily="49" charset="-122"/>
              <a:ea typeface="楷体" panose="02010609060101010101" pitchFamily="49" charset="-122"/>
            </a:endParaRPr>
          </a:p>
          <a:p>
            <a:pPr lvl="1"/>
            <a:r>
              <a:rPr lang="zh-CN" altLang="en-US" b="1" dirty="0">
                <a:latin typeface="楷体" panose="02010609060101010101" pitchFamily="49" charset="-122"/>
                <a:ea typeface="楷体" panose="02010609060101010101" pitchFamily="49" charset="-122"/>
              </a:rPr>
              <a:t>例外：如行政强制措施</a:t>
            </a:r>
            <a:endParaRPr lang="en-US" altLang="zh-CN" b="1" dirty="0">
              <a:latin typeface="楷体" panose="02010609060101010101" pitchFamily="49" charset="-122"/>
              <a:ea typeface="楷体" panose="02010609060101010101" pitchFamily="49" charset="-122"/>
            </a:endParaRPr>
          </a:p>
          <a:p>
            <a:pPr lvl="1"/>
            <a:r>
              <a:rPr lang="zh-CN" altLang="en-US" b="1" dirty="0">
                <a:latin typeface="楷体" panose="02010609060101010101" pitchFamily="49" charset="-122"/>
                <a:ea typeface="楷体" panose="02010609060101010101" pitchFamily="49" charset="-122"/>
              </a:rPr>
              <a:t>类似的规定：</a:t>
            </a:r>
            <a:r>
              <a:rPr lang="en-US" altLang="zh-CN" b="1" dirty="0">
                <a:latin typeface="楷体" panose="02010609060101010101" pitchFamily="49" charset="-122"/>
                <a:ea typeface="楷体" panose="02010609060101010101" pitchFamily="49" charset="-122"/>
              </a:rPr>
              <a:t>《</a:t>
            </a:r>
            <a:r>
              <a:rPr lang="zh-CN" altLang="en-US" b="1" dirty="0">
                <a:latin typeface="楷体" panose="02010609060101010101" pitchFamily="49" charset="-122"/>
                <a:ea typeface="楷体" panose="02010609060101010101" pitchFamily="49" charset="-122"/>
              </a:rPr>
              <a:t>最高人民法院关于审理行政许可案件若干问题的规定</a:t>
            </a:r>
            <a:r>
              <a:rPr lang="en-US" altLang="zh-CN" b="1" dirty="0">
                <a:latin typeface="楷体" panose="02010609060101010101" pitchFamily="49" charset="-122"/>
                <a:ea typeface="楷体" panose="02010609060101010101" pitchFamily="49" charset="-122"/>
              </a:rPr>
              <a:t>》</a:t>
            </a:r>
            <a:r>
              <a:rPr lang="zh-CN" altLang="en-US" b="1" dirty="0">
                <a:latin typeface="楷体" panose="02010609060101010101" pitchFamily="49" charset="-122"/>
                <a:ea typeface="楷体" panose="02010609060101010101" pitchFamily="49" charset="-122"/>
              </a:rPr>
              <a:t>（法释</a:t>
            </a:r>
            <a:r>
              <a:rPr lang="en-US" altLang="zh-CN" b="1" dirty="0">
                <a:latin typeface="楷体" panose="02010609060101010101" pitchFamily="49" charset="-122"/>
                <a:ea typeface="楷体" panose="02010609060101010101" pitchFamily="49" charset="-122"/>
              </a:rPr>
              <a:t>〔2009〕20</a:t>
            </a:r>
            <a:r>
              <a:rPr lang="zh-CN" altLang="en-US" b="1" dirty="0">
                <a:latin typeface="楷体" panose="02010609060101010101" pitchFamily="49" charset="-122"/>
                <a:ea typeface="楷体" panose="02010609060101010101" pitchFamily="49" charset="-122"/>
              </a:rPr>
              <a:t>号）第</a:t>
            </a:r>
            <a:r>
              <a:rPr lang="en-US" altLang="zh-CN" b="1" dirty="0">
                <a:latin typeface="楷体" panose="02010609060101010101" pitchFamily="49" charset="-122"/>
                <a:ea typeface="楷体" panose="02010609060101010101" pitchFamily="49" charset="-122"/>
              </a:rPr>
              <a:t>3</a:t>
            </a:r>
            <a:r>
              <a:rPr lang="zh-CN" altLang="en-US" b="1" dirty="0">
                <a:latin typeface="楷体" panose="02010609060101010101" pitchFamily="49" charset="-122"/>
                <a:ea typeface="楷体" panose="02010609060101010101" pitchFamily="49" charset="-122"/>
              </a:rPr>
              <a:t>条：</a:t>
            </a:r>
            <a:r>
              <a:rPr lang="zh-CN" altLang="en-US" dirty="0">
                <a:latin typeface="楷体" panose="02010609060101010101" pitchFamily="49" charset="-122"/>
                <a:ea typeface="楷体" panose="02010609060101010101" pitchFamily="49" charset="-122"/>
              </a:rPr>
              <a:t>公民、法人或者其他组织仅就行政许可过程中的告知补正申请材料、听证等通知行为提起行政诉讼的，人民法院不予受理，但导致许可程序对上述主体事实上终止的除外。</a:t>
            </a:r>
            <a:endParaRPr lang="en-US" altLang="zh-CN" dirty="0">
              <a:latin typeface="楷体" panose="02010609060101010101" pitchFamily="49" charset="-122"/>
              <a:ea typeface="楷体" panose="02010609060101010101" pitchFamily="49" charset="-122"/>
            </a:endParaRPr>
          </a:p>
          <a:p>
            <a:endParaRPr lang="en-US" altLang="zh-CN" sz="2400" b="1" dirty="0">
              <a:solidFill>
                <a:srgbClr val="FF0000"/>
              </a:solidFill>
              <a:latin typeface="楷体" panose="02010609060101010101" pitchFamily="49" charset="-122"/>
              <a:ea typeface="楷体" panose="02010609060101010101" pitchFamily="49" charset="-122"/>
            </a:endParaRPr>
          </a:p>
          <a:p>
            <a:endParaRPr lang="zh-CN" altLang="en-US" sz="2400" dirty="0"/>
          </a:p>
        </p:txBody>
      </p:sp>
      <p:sp>
        <p:nvSpPr>
          <p:cNvPr id="2" name="日期占位符 1"/>
          <p:cNvSpPr>
            <a:spLocks noGrp="1"/>
          </p:cNvSpPr>
          <p:nvPr>
            <p:ph type="dt" sz="half" idx="10"/>
          </p:nvPr>
        </p:nvSpPr>
        <p:spPr/>
        <p:txBody>
          <a:bodyPr/>
          <a:lstStyle/>
          <a:p>
            <a:fld id="{2A55A7D1-608B-4EBD-8ABA-96FD0C4871ED}" type="datetime11">
              <a:rPr lang="zh-CN" altLang="en-US" smtClean="0"/>
              <a:t>20:56:34</a:t>
            </a:fld>
            <a:endParaRPr lang="zh-CN" altLang="en-US"/>
          </a:p>
        </p:txBody>
      </p:sp>
      <p:sp>
        <p:nvSpPr>
          <p:cNvPr id="3" name="灯片编号占位符 2"/>
          <p:cNvSpPr>
            <a:spLocks noGrp="1"/>
          </p:cNvSpPr>
          <p:nvPr>
            <p:ph type="sldNum" sz="quarter" idx="12"/>
          </p:nvPr>
        </p:nvSpPr>
        <p:spPr/>
        <p:txBody>
          <a:bodyPr/>
          <a:lstStyle/>
          <a:p>
            <a:fld id="{371EAF97-EE87-4C9A-8993-CD456974BB4D}" type="slidenum">
              <a:rPr lang="zh-CN" altLang="en-US" smtClean="0"/>
              <a:t>20</a:t>
            </a:fld>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标题 1"/>
          <p:cNvSpPr>
            <a:spLocks noGrp="1" noChangeArrowheads="1"/>
          </p:cNvSpPr>
          <p:nvPr>
            <p:ph type="title"/>
          </p:nvPr>
        </p:nvSpPr>
        <p:spPr>
          <a:xfrm>
            <a:off x="2389189" y="927101"/>
            <a:ext cx="6345237" cy="709613"/>
          </a:xfrm>
        </p:spPr>
        <p:txBody>
          <a:bodyPr/>
          <a:lstStyle/>
          <a:p>
            <a:endParaRPr lang="zh-CN" altLang="en-US"/>
          </a:p>
        </p:txBody>
      </p:sp>
      <p:sp>
        <p:nvSpPr>
          <p:cNvPr id="95234" name="内容占位符 2"/>
          <p:cNvSpPr>
            <a:spLocks noGrp="1" noChangeArrowheads="1"/>
          </p:cNvSpPr>
          <p:nvPr>
            <p:ph idx="1"/>
          </p:nvPr>
        </p:nvSpPr>
        <p:spPr>
          <a:xfrm>
            <a:off x="1631950" y="2492376"/>
            <a:ext cx="8064500" cy="3527425"/>
          </a:xfrm>
        </p:spPr>
        <p:txBody>
          <a:bodyPr/>
          <a:lstStyle/>
          <a:p>
            <a:r>
              <a:rPr lang="zh-CN" altLang="zh-CN" sz="2400" b="1" dirty="0">
                <a:solidFill>
                  <a:srgbClr val="FF0000"/>
                </a:solidFill>
                <a:latin typeface="楷体" panose="02010609060101010101" pitchFamily="49" charset="-122"/>
                <a:ea typeface="楷体" panose="02010609060101010101" pitchFamily="49" charset="-122"/>
              </a:rPr>
              <a:t>（</a:t>
            </a:r>
            <a:r>
              <a:rPr lang="zh-CN" altLang="en-US" sz="2400" b="1" dirty="0">
                <a:solidFill>
                  <a:srgbClr val="FF0000"/>
                </a:solidFill>
                <a:latin typeface="楷体" panose="02010609060101010101" pitchFamily="49" charset="-122"/>
                <a:ea typeface="楷体" panose="02010609060101010101" pitchFamily="49" charset="-122"/>
              </a:rPr>
              <a:t>十一</a:t>
            </a:r>
            <a:r>
              <a:rPr lang="zh-CN" altLang="zh-CN" sz="2400" b="1" dirty="0">
                <a:solidFill>
                  <a:srgbClr val="FF0000"/>
                </a:solidFill>
                <a:latin typeface="楷体" panose="02010609060101010101" pitchFamily="49" charset="-122"/>
                <a:ea typeface="楷体" panose="02010609060101010101" pitchFamily="49" charset="-122"/>
              </a:rPr>
              <a:t>）行政机关根据人民法院的生效裁判、协助执行通知书作出的执行行为，但行政机关扩大执行范围或者采取违法方式实施的除外；</a:t>
            </a:r>
            <a:endParaRPr lang="en-US" altLang="zh-CN" sz="2400" b="1" dirty="0">
              <a:solidFill>
                <a:srgbClr val="FF0000"/>
              </a:solidFill>
              <a:latin typeface="楷体" panose="02010609060101010101" pitchFamily="49" charset="-122"/>
              <a:ea typeface="楷体" panose="02010609060101010101" pitchFamily="49" charset="-122"/>
            </a:endParaRPr>
          </a:p>
          <a:p>
            <a:pPr lvl="1"/>
            <a:r>
              <a:rPr lang="zh-CN" altLang="en-US" sz="1800" b="1" dirty="0">
                <a:latin typeface="楷体" panose="02010609060101010101" pitchFamily="49" charset="-122"/>
                <a:ea typeface="楷体" panose="02010609060101010101" pitchFamily="49" charset="-122"/>
              </a:rPr>
              <a:t>理由：无独立意思表示</a:t>
            </a:r>
            <a:endParaRPr lang="en-US" altLang="zh-CN" sz="1800" b="1" dirty="0">
              <a:latin typeface="楷体" panose="02010609060101010101" pitchFamily="49" charset="-122"/>
              <a:ea typeface="楷体" panose="02010609060101010101" pitchFamily="49" charset="-122"/>
            </a:endParaRPr>
          </a:p>
          <a:p>
            <a:pPr lvl="1"/>
            <a:r>
              <a:rPr lang="zh-CN" altLang="en-US" sz="1800" b="1" dirty="0">
                <a:latin typeface="楷体" panose="02010609060101010101" pitchFamily="49" charset="-122"/>
                <a:ea typeface="楷体" panose="02010609060101010101" pitchFamily="49" charset="-122"/>
              </a:rPr>
              <a:t>例外：行政机关扩大执行范围或者采取违法方式实施</a:t>
            </a:r>
            <a:endParaRPr lang="zh-CN" altLang="en-US" sz="1800" dirty="0">
              <a:latin typeface="楷体" panose="02010609060101010101" pitchFamily="49" charset="-122"/>
              <a:ea typeface="楷体" panose="02010609060101010101" pitchFamily="49" charset="-122"/>
            </a:endParaRPr>
          </a:p>
          <a:p>
            <a:r>
              <a:rPr lang="zh-CN" altLang="zh-CN" sz="2400" b="1" dirty="0">
                <a:solidFill>
                  <a:srgbClr val="FF0000"/>
                </a:solidFill>
                <a:latin typeface="楷体" panose="02010609060101010101" pitchFamily="49" charset="-122"/>
                <a:ea typeface="楷体" panose="02010609060101010101" pitchFamily="49" charset="-122"/>
              </a:rPr>
              <a:t>（</a:t>
            </a:r>
            <a:r>
              <a:rPr lang="zh-CN" altLang="en-US" sz="2400" b="1" dirty="0">
                <a:solidFill>
                  <a:srgbClr val="FF0000"/>
                </a:solidFill>
                <a:latin typeface="楷体" panose="02010609060101010101" pitchFamily="49" charset="-122"/>
                <a:ea typeface="楷体" panose="02010609060101010101" pitchFamily="49" charset="-122"/>
              </a:rPr>
              <a:t>十二</a:t>
            </a:r>
            <a:r>
              <a:rPr lang="zh-CN" altLang="zh-CN" sz="2400" b="1" dirty="0">
                <a:solidFill>
                  <a:srgbClr val="FF0000"/>
                </a:solidFill>
                <a:latin typeface="楷体" panose="02010609060101010101" pitchFamily="49" charset="-122"/>
                <a:ea typeface="楷体" panose="02010609060101010101" pitchFamily="49" charset="-122"/>
              </a:rPr>
              <a:t>）上级行政机关基于内部层级监督关系对下级行政机关作出的听取报告、执法检查、督促履责等行为；</a:t>
            </a:r>
            <a:endParaRPr lang="en-US" altLang="zh-CN" sz="2400" b="1" dirty="0">
              <a:solidFill>
                <a:srgbClr val="FF0000"/>
              </a:solidFill>
              <a:latin typeface="楷体" panose="02010609060101010101" pitchFamily="49" charset="-122"/>
              <a:ea typeface="楷体" panose="02010609060101010101" pitchFamily="49" charset="-122"/>
            </a:endParaRPr>
          </a:p>
          <a:p>
            <a:r>
              <a:rPr lang="zh-CN" altLang="en-US" sz="1800" b="1" dirty="0"/>
              <a:t>    </a:t>
            </a:r>
            <a:r>
              <a:rPr lang="zh-CN" altLang="en-US" sz="1800" b="1" dirty="0">
                <a:latin typeface="楷体" panose="02010609060101010101" pitchFamily="49" charset="-122"/>
                <a:ea typeface="楷体" panose="02010609060101010101" pitchFamily="49" charset="-122"/>
              </a:rPr>
              <a:t>理由：监督行为并未直接涉及相对人权利义务</a:t>
            </a:r>
            <a:endParaRPr lang="en-US" altLang="zh-CN" sz="1800" b="1" dirty="0">
              <a:latin typeface="楷体" panose="02010609060101010101" pitchFamily="49" charset="-122"/>
              <a:ea typeface="楷体" panose="02010609060101010101" pitchFamily="49" charset="-122"/>
            </a:endParaRPr>
          </a:p>
          <a:p>
            <a:endParaRPr lang="zh-CN" altLang="en-US" sz="2400" dirty="0"/>
          </a:p>
        </p:txBody>
      </p:sp>
      <p:sp>
        <p:nvSpPr>
          <p:cNvPr id="2" name="日期占位符 1"/>
          <p:cNvSpPr>
            <a:spLocks noGrp="1"/>
          </p:cNvSpPr>
          <p:nvPr>
            <p:ph type="dt" sz="half" idx="10"/>
          </p:nvPr>
        </p:nvSpPr>
        <p:spPr/>
        <p:txBody>
          <a:bodyPr/>
          <a:lstStyle/>
          <a:p>
            <a:fld id="{789963F0-A18E-417A-9D8F-8D8B08102BDC}" type="datetime11">
              <a:rPr lang="zh-CN" altLang="en-US" smtClean="0"/>
              <a:t>20:56:34</a:t>
            </a:fld>
            <a:endParaRPr lang="zh-CN" altLang="en-US"/>
          </a:p>
        </p:txBody>
      </p:sp>
      <p:sp>
        <p:nvSpPr>
          <p:cNvPr id="3" name="灯片编号占位符 2"/>
          <p:cNvSpPr>
            <a:spLocks noGrp="1"/>
          </p:cNvSpPr>
          <p:nvPr>
            <p:ph type="sldNum" sz="quarter" idx="12"/>
          </p:nvPr>
        </p:nvSpPr>
        <p:spPr/>
        <p:txBody>
          <a:bodyPr/>
          <a:lstStyle/>
          <a:p>
            <a:fld id="{371EAF97-EE87-4C9A-8993-CD456974BB4D}" type="slidenum">
              <a:rPr lang="zh-CN" altLang="en-US" smtClean="0"/>
              <a:t>21</a:t>
            </a:fld>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内容占位符 2"/>
          <p:cNvSpPr>
            <a:spLocks noGrp="1" noChangeArrowheads="1"/>
          </p:cNvSpPr>
          <p:nvPr>
            <p:ph idx="1"/>
          </p:nvPr>
        </p:nvSpPr>
        <p:spPr>
          <a:xfrm>
            <a:off x="2135189" y="2349500"/>
            <a:ext cx="7813675" cy="3530600"/>
          </a:xfrm>
        </p:spPr>
        <p:txBody>
          <a:bodyPr>
            <a:normAutofit fontScale="92500" lnSpcReduction="20000"/>
          </a:bodyPr>
          <a:lstStyle/>
          <a:p>
            <a:r>
              <a:rPr lang="zh-CN" altLang="zh-CN" sz="2400" b="1" dirty="0">
                <a:solidFill>
                  <a:srgbClr val="FF0000"/>
                </a:solidFill>
                <a:latin typeface="楷体" panose="02010609060101010101" pitchFamily="49" charset="-122"/>
                <a:ea typeface="楷体" panose="02010609060101010101" pitchFamily="49" charset="-122"/>
              </a:rPr>
              <a:t>（</a:t>
            </a:r>
            <a:r>
              <a:rPr lang="zh-CN" altLang="en-US" sz="2400" b="1" dirty="0">
                <a:solidFill>
                  <a:srgbClr val="FF0000"/>
                </a:solidFill>
                <a:latin typeface="楷体" panose="02010609060101010101" pitchFamily="49" charset="-122"/>
                <a:ea typeface="楷体" panose="02010609060101010101" pitchFamily="49" charset="-122"/>
              </a:rPr>
              <a:t>十三</a:t>
            </a:r>
            <a:r>
              <a:rPr lang="zh-CN" altLang="zh-CN" sz="2400" b="1" dirty="0">
                <a:solidFill>
                  <a:srgbClr val="FF0000"/>
                </a:solidFill>
                <a:latin typeface="楷体" panose="02010609060101010101" pitchFamily="49" charset="-122"/>
                <a:ea typeface="楷体" panose="02010609060101010101" pitchFamily="49" charset="-122"/>
              </a:rPr>
              <a:t>）行政机关针对信访事项作出的登记、受理、交办、转送、复查、复核意见等行为；</a:t>
            </a:r>
            <a:endParaRPr lang="en-US" altLang="zh-CN" sz="2400" b="1" dirty="0">
              <a:solidFill>
                <a:srgbClr val="FF0000"/>
              </a:solidFill>
              <a:latin typeface="楷体" panose="02010609060101010101" pitchFamily="49" charset="-122"/>
              <a:ea typeface="楷体" panose="02010609060101010101" pitchFamily="49" charset="-122"/>
            </a:endParaRPr>
          </a:p>
          <a:p>
            <a:r>
              <a:rPr lang="zh-CN" altLang="en-US" sz="2400" b="1" dirty="0">
                <a:latin typeface="楷体" panose="02010609060101010101" pitchFamily="49" charset="-122"/>
                <a:ea typeface="楷体" panose="02010609060101010101" pitchFamily="49" charset="-122"/>
              </a:rPr>
              <a:t>理由：非行使首次判断权</a:t>
            </a:r>
            <a:endParaRPr lang="en-US" altLang="zh-CN" sz="2400" b="1" dirty="0">
              <a:latin typeface="楷体" panose="02010609060101010101" pitchFamily="49" charset="-122"/>
              <a:ea typeface="楷体" panose="02010609060101010101" pitchFamily="49" charset="-122"/>
            </a:endParaRPr>
          </a:p>
          <a:p>
            <a:r>
              <a:rPr lang="en-US" altLang="zh-CN" sz="1600" b="1" dirty="0">
                <a:latin typeface="楷体" panose="02010609060101010101" pitchFamily="49" charset="-122"/>
                <a:ea typeface="楷体" panose="02010609060101010101" pitchFamily="49" charset="-122"/>
              </a:rPr>
              <a:t>《</a:t>
            </a:r>
            <a:r>
              <a:rPr lang="zh-CN" altLang="en-US" sz="1600" b="1" dirty="0">
                <a:latin typeface="楷体" panose="02010609060101010101" pitchFamily="49" charset="-122"/>
                <a:ea typeface="楷体" panose="02010609060101010101" pitchFamily="49" charset="-122"/>
              </a:rPr>
              <a:t>信访条例</a:t>
            </a:r>
            <a:r>
              <a:rPr lang="en-US" altLang="zh-CN" sz="1600" b="1" dirty="0">
                <a:latin typeface="楷体" panose="02010609060101010101" pitchFamily="49" charset="-122"/>
                <a:ea typeface="楷体" panose="02010609060101010101" pitchFamily="49" charset="-122"/>
              </a:rPr>
              <a:t>》</a:t>
            </a:r>
            <a:r>
              <a:rPr lang="zh-CN" altLang="en-US" sz="1600" b="1" dirty="0">
                <a:latin typeface="楷体" panose="02010609060101010101" pitchFamily="49" charset="-122"/>
                <a:ea typeface="楷体" panose="02010609060101010101" pitchFamily="49" charset="-122"/>
              </a:rPr>
              <a:t>第三十二条</a:t>
            </a:r>
            <a:endParaRPr lang="zh-CN" altLang="en-US" sz="1600" dirty="0">
              <a:latin typeface="楷体" panose="02010609060101010101" pitchFamily="49" charset="-122"/>
              <a:ea typeface="楷体" panose="02010609060101010101" pitchFamily="49" charset="-122"/>
            </a:endParaRPr>
          </a:p>
          <a:p>
            <a:r>
              <a:rPr lang="zh-CN" altLang="en-US" sz="1600" dirty="0">
                <a:latin typeface="楷体" panose="02010609060101010101" pitchFamily="49" charset="-122"/>
                <a:ea typeface="楷体" panose="02010609060101010101" pitchFamily="49" charset="-122"/>
              </a:rPr>
              <a:t>对信访事项有权处理的行政机关经调查核实，应当依照有关法律、法规、规章及其他有关规定，分别作出以下处理，并书面答复信访人：</a:t>
            </a:r>
          </a:p>
          <a:p>
            <a:r>
              <a:rPr lang="zh-CN" altLang="en-US" sz="1600" dirty="0">
                <a:latin typeface="楷体" panose="02010609060101010101" pitchFamily="49" charset="-122"/>
                <a:ea typeface="楷体" panose="02010609060101010101" pitchFamily="49" charset="-122"/>
              </a:rPr>
              <a:t>（一）请求事实清楚，符合法律、法规、规章或者其他有关规定的，予以支持；</a:t>
            </a:r>
          </a:p>
          <a:p>
            <a:r>
              <a:rPr lang="zh-CN" altLang="en-US" sz="1600" dirty="0">
                <a:latin typeface="楷体" panose="02010609060101010101" pitchFamily="49" charset="-122"/>
                <a:ea typeface="楷体" panose="02010609060101010101" pitchFamily="49" charset="-122"/>
              </a:rPr>
              <a:t>（二）请求事由合理但缺乏法律依据的，应当对信访人做好解释工作；</a:t>
            </a:r>
          </a:p>
          <a:p>
            <a:r>
              <a:rPr lang="zh-CN" altLang="en-US" sz="1600" dirty="0">
                <a:latin typeface="楷体" panose="02010609060101010101" pitchFamily="49" charset="-122"/>
                <a:ea typeface="楷体" panose="02010609060101010101" pitchFamily="49" charset="-122"/>
              </a:rPr>
              <a:t>（三）请求缺乏事实根据或者不符合法律、法规、规章或者其他有关规定的，不予支持。</a:t>
            </a:r>
          </a:p>
          <a:p>
            <a:r>
              <a:rPr lang="zh-CN" altLang="en-US" sz="1600" dirty="0">
                <a:latin typeface="楷体" panose="02010609060101010101" pitchFamily="49" charset="-122"/>
                <a:ea typeface="楷体" panose="02010609060101010101" pitchFamily="49" charset="-122"/>
              </a:rPr>
              <a:t>有权处理的行政机关依照前款第（一）项规定作出支持信访请求意见的，应当督促有关机关或者单位执行。</a:t>
            </a:r>
          </a:p>
          <a:p>
            <a:endParaRPr lang="zh-CN" altLang="en-US" sz="2400" b="1" dirty="0">
              <a:solidFill>
                <a:srgbClr val="FF0000"/>
              </a:solidFill>
            </a:endParaRPr>
          </a:p>
          <a:p>
            <a:endParaRPr lang="zh-CN" altLang="en-US" sz="2400" dirty="0"/>
          </a:p>
        </p:txBody>
      </p:sp>
      <p:sp>
        <p:nvSpPr>
          <p:cNvPr id="2" name="日期占位符 1"/>
          <p:cNvSpPr>
            <a:spLocks noGrp="1"/>
          </p:cNvSpPr>
          <p:nvPr>
            <p:ph type="dt" sz="half" idx="10"/>
          </p:nvPr>
        </p:nvSpPr>
        <p:spPr/>
        <p:txBody>
          <a:bodyPr/>
          <a:lstStyle/>
          <a:p>
            <a:fld id="{86F3C9E9-9CD5-4CA9-8898-1D7AB871A0EC}" type="datetime11">
              <a:rPr lang="zh-CN" altLang="en-US" smtClean="0"/>
              <a:t>20:56:34</a:t>
            </a:fld>
            <a:endParaRPr lang="zh-CN" altLang="en-US"/>
          </a:p>
        </p:txBody>
      </p:sp>
      <p:sp>
        <p:nvSpPr>
          <p:cNvPr id="3" name="灯片编号占位符 2"/>
          <p:cNvSpPr>
            <a:spLocks noGrp="1"/>
          </p:cNvSpPr>
          <p:nvPr>
            <p:ph type="sldNum" sz="quarter" idx="12"/>
          </p:nvPr>
        </p:nvSpPr>
        <p:spPr/>
        <p:txBody>
          <a:bodyPr/>
          <a:lstStyle/>
          <a:p>
            <a:fld id="{371EAF97-EE87-4C9A-8993-CD456974BB4D}" type="slidenum">
              <a:rPr lang="zh-CN" altLang="en-US" smtClean="0"/>
              <a:t>22</a:t>
            </a:fld>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标题 1"/>
          <p:cNvSpPr>
            <a:spLocks noGrp="1" noChangeArrowheads="1"/>
          </p:cNvSpPr>
          <p:nvPr>
            <p:ph type="title"/>
          </p:nvPr>
        </p:nvSpPr>
        <p:spPr>
          <a:xfrm>
            <a:off x="2389189" y="927101"/>
            <a:ext cx="6345237" cy="709613"/>
          </a:xfrm>
        </p:spPr>
        <p:txBody>
          <a:bodyPr/>
          <a:lstStyle/>
          <a:p>
            <a:endParaRPr lang="zh-CN" altLang="en-US"/>
          </a:p>
        </p:txBody>
      </p:sp>
      <p:sp>
        <p:nvSpPr>
          <p:cNvPr id="99330" name="内容占位符 2"/>
          <p:cNvSpPr>
            <a:spLocks noGrp="1" noChangeArrowheads="1"/>
          </p:cNvSpPr>
          <p:nvPr>
            <p:ph idx="1"/>
          </p:nvPr>
        </p:nvSpPr>
        <p:spPr>
          <a:xfrm>
            <a:off x="2063750" y="2420938"/>
            <a:ext cx="8172450" cy="3598862"/>
          </a:xfrm>
        </p:spPr>
        <p:txBody>
          <a:bodyPr/>
          <a:lstStyle/>
          <a:p>
            <a:r>
              <a:rPr lang="zh-CN" altLang="zh-CN" sz="2400" b="1" dirty="0">
                <a:solidFill>
                  <a:srgbClr val="FF0000"/>
                </a:solidFill>
                <a:latin typeface="楷体" panose="02010609060101010101" pitchFamily="49" charset="-122"/>
                <a:ea typeface="楷体" panose="02010609060101010101" pitchFamily="49" charset="-122"/>
              </a:rPr>
              <a:t>（十</a:t>
            </a:r>
            <a:r>
              <a:rPr lang="zh-CN" altLang="en-US" sz="2400" b="1" dirty="0">
                <a:solidFill>
                  <a:srgbClr val="FF0000"/>
                </a:solidFill>
                <a:latin typeface="楷体" panose="02010609060101010101" pitchFamily="49" charset="-122"/>
                <a:ea typeface="楷体" panose="02010609060101010101" pitchFamily="49" charset="-122"/>
              </a:rPr>
              <a:t>四</a:t>
            </a:r>
            <a:r>
              <a:rPr lang="zh-CN" altLang="zh-CN" sz="2400" b="1" dirty="0">
                <a:solidFill>
                  <a:srgbClr val="FF0000"/>
                </a:solidFill>
                <a:latin typeface="楷体" panose="02010609060101010101" pitchFamily="49" charset="-122"/>
                <a:ea typeface="楷体" panose="02010609060101010101" pitchFamily="49" charset="-122"/>
              </a:rPr>
              <a:t>）对公民、法人或者其他组织权利义务不产生实际影响的行为。</a:t>
            </a:r>
            <a:endParaRPr lang="en-US" altLang="zh-CN" sz="2400" b="1" dirty="0">
              <a:solidFill>
                <a:srgbClr val="FF0000"/>
              </a:solidFill>
              <a:latin typeface="楷体" panose="02010609060101010101" pitchFamily="49" charset="-122"/>
              <a:ea typeface="楷体" panose="02010609060101010101" pitchFamily="49" charset="-122"/>
            </a:endParaRPr>
          </a:p>
          <a:p>
            <a:r>
              <a:rPr lang="zh-CN" altLang="en-US" sz="2000" b="1" dirty="0">
                <a:latin typeface="楷体" panose="02010609060101010101" pitchFamily="49" charset="-122"/>
                <a:ea typeface="楷体" panose="02010609060101010101" pitchFamily="49" charset="-122"/>
              </a:rPr>
              <a:t>主要是指观念通知行为，如公告事实真相和事件处理经过以及结果</a:t>
            </a:r>
          </a:p>
          <a:p>
            <a:endParaRPr lang="en-US" altLang="zh-CN" sz="2400" b="1" dirty="0">
              <a:solidFill>
                <a:srgbClr val="FF0000"/>
              </a:solidFill>
              <a:latin typeface="楷体" panose="02010609060101010101" pitchFamily="49" charset="-122"/>
              <a:ea typeface="楷体" panose="02010609060101010101" pitchFamily="49" charset="-122"/>
            </a:endParaRPr>
          </a:p>
          <a:p>
            <a:endParaRPr lang="zh-CN" altLang="en-US" sz="2400" b="1" dirty="0">
              <a:solidFill>
                <a:srgbClr val="FF0000"/>
              </a:solidFill>
            </a:endParaRPr>
          </a:p>
        </p:txBody>
      </p:sp>
      <p:sp>
        <p:nvSpPr>
          <p:cNvPr id="2" name="日期占位符 1"/>
          <p:cNvSpPr>
            <a:spLocks noGrp="1"/>
          </p:cNvSpPr>
          <p:nvPr>
            <p:ph type="dt" sz="half" idx="10"/>
          </p:nvPr>
        </p:nvSpPr>
        <p:spPr/>
        <p:txBody>
          <a:bodyPr/>
          <a:lstStyle/>
          <a:p>
            <a:fld id="{42AE6BBE-418A-47C3-A729-16988734DF2C}" type="datetime11">
              <a:rPr lang="zh-CN" altLang="en-US" smtClean="0"/>
              <a:t>20:56:34</a:t>
            </a:fld>
            <a:endParaRPr lang="zh-CN" altLang="en-US"/>
          </a:p>
        </p:txBody>
      </p:sp>
      <p:sp>
        <p:nvSpPr>
          <p:cNvPr id="3" name="灯片编号占位符 2"/>
          <p:cNvSpPr>
            <a:spLocks noGrp="1"/>
          </p:cNvSpPr>
          <p:nvPr>
            <p:ph type="sldNum" sz="quarter" idx="12"/>
          </p:nvPr>
        </p:nvSpPr>
        <p:spPr/>
        <p:txBody>
          <a:bodyPr/>
          <a:lstStyle/>
          <a:p>
            <a:fld id="{371EAF97-EE87-4C9A-8993-CD456974BB4D}" type="slidenum">
              <a:rPr lang="zh-CN" altLang="en-US" smtClean="0"/>
              <a:t>23</a:t>
            </a:fld>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8451" y="2420939"/>
            <a:ext cx="8424863" cy="1470025"/>
          </a:xfrm>
        </p:spPr>
        <p:txBody>
          <a:bodyPr rtlCol="0">
            <a:noAutofit/>
          </a:bodyPr>
          <a:lstStyle/>
          <a:p>
            <a:pPr algn="ctr">
              <a:defRPr/>
            </a:pPr>
            <a:br>
              <a:rPr lang="en-US" altLang="zh-CN" sz="4000" b="1" dirty="0">
                <a:solidFill>
                  <a:schemeClr val="accent6">
                    <a:lumMod val="20000"/>
                    <a:lumOff val="80000"/>
                  </a:schemeClr>
                </a:solidFill>
                <a:latin typeface="楷体" panose="02010609060101010101" pitchFamily="49" charset="-122"/>
                <a:ea typeface="楷体" panose="02010609060101010101" pitchFamily="49" charset="-122"/>
              </a:rPr>
            </a:br>
            <a:br>
              <a:rPr lang="en-US" altLang="zh-CN" sz="4000" b="1" dirty="0">
                <a:solidFill>
                  <a:schemeClr val="accent6">
                    <a:lumMod val="20000"/>
                    <a:lumOff val="80000"/>
                  </a:schemeClr>
                </a:solidFill>
                <a:latin typeface="楷体" panose="02010609060101010101" pitchFamily="49" charset="-122"/>
                <a:ea typeface="楷体" panose="02010609060101010101" pitchFamily="49" charset="-122"/>
              </a:rPr>
            </a:br>
            <a:r>
              <a:rPr lang="zh-CN" altLang="en-US" sz="4000" b="1" dirty="0">
                <a:solidFill>
                  <a:schemeClr val="accent6">
                    <a:lumMod val="20000"/>
                    <a:lumOff val="80000"/>
                  </a:schemeClr>
                </a:solidFill>
                <a:latin typeface="楷体" panose="02010609060101010101" pitchFamily="49" charset="-122"/>
                <a:ea typeface="楷体" panose="02010609060101010101" pitchFamily="49" charset="-122"/>
              </a:rPr>
              <a:t>行政诉讼管辖</a:t>
            </a:r>
            <a:endParaRPr lang="en-US" sz="4000" b="1" dirty="0">
              <a:solidFill>
                <a:schemeClr val="accent6">
                  <a:lumMod val="20000"/>
                  <a:lumOff val="80000"/>
                </a:schemeClr>
              </a:solidFill>
              <a:latin typeface="楷体" panose="02010609060101010101" pitchFamily="49" charset="-122"/>
              <a:ea typeface="楷体" panose="02010609060101010101" pitchFamily="49" charset="-122"/>
            </a:endParaRPr>
          </a:p>
        </p:txBody>
      </p:sp>
      <p:sp>
        <p:nvSpPr>
          <p:cNvPr id="3" name="Subtitle 2"/>
          <p:cNvSpPr>
            <a:spLocks noGrp="1"/>
          </p:cNvSpPr>
          <p:nvPr>
            <p:ph type="subTitle" idx="1"/>
          </p:nvPr>
        </p:nvSpPr>
        <p:spPr>
          <a:xfrm>
            <a:off x="3432175" y="4365625"/>
            <a:ext cx="6400800" cy="1752600"/>
          </a:xfrm>
        </p:spPr>
        <p:txBody>
          <a:bodyPr rtlCol="0">
            <a:normAutofit/>
          </a:bodyPr>
          <a:lstStyle/>
          <a:p>
            <a:pPr algn="r">
              <a:defRPr/>
            </a:pPr>
            <a:endParaRPr lang="en-US" sz="2800" dirty="0">
              <a:solidFill>
                <a:schemeClr val="accent6">
                  <a:lumMod val="40000"/>
                  <a:lumOff val="60000"/>
                </a:schemeClr>
              </a:solidFill>
              <a:latin typeface="楷体" panose="02010609060101010101" pitchFamily="49" charset="-122"/>
              <a:ea typeface="楷体" panose="02010609060101010101" pitchFamily="49" charset="-122"/>
            </a:endParaRPr>
          </a:p>
        </p:txBody>
      </p:sp>
      <p:sp>
        <p:nvSpPr>
          <p:cNvPr id="133123" name="灯片编号占位符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en-US" altLang="zh-CN">
                <a:solidFill>
                  <a:schemeClr val="bg1"/>
                </a:solidFill>
                <a:latin typeface="Century Gothic" panose="020B0502020202020204" pitchFamily="34" charset="0"/>
              </a:rPr>
              <a:t>*</a:t>
            </a:r>
          </a:p>
        </p:txBody>
      </p:sp>
      <p:sp>
        <p:nvSpPr>
          <p:cNvPr id="133124" name="日期占位符 4"/>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fld id="{58EDD59D-9481-49A9-8C6B-4F34E8A9214A}" type="datetime11">
              <a:rPr lang="zh-CN" altLang="en-US" smtClean="0">
                <a:solidFill>
                  <a:srgbClr val="FFFFFF"/>
                </a:solidFill>
                <a:latin typeface="Century Gothic" panose="020B0502020202020204" pitchFamily="34" charset="0"/>
              </a:rPr>
              <a:t>20:56:34</a:t>
            </a:fld>
            <a:endParaRPr lang="en-US" altLang="zh-CN">
              <a:solidFill>
                <a:srgbClr val="FFFFFF"/>
              </a:solidFill>
              <a:latin typeface="Century Gothic" panose="020B0502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标题 1"/>
          <p:cNvSpPr>
            <a:spLocks noGrp="1" noChangeArrowheads="1"/>
          </p:cNvSpPr>
          <p:nvPr>
            <p:ph type="title"/>
          </p:nvPr>
        </p:nvSpPr>
        <p:spPr>
          <a:xfrm>
            <a:off x="2389189" y="927101"/>
            <a:ext cx="6345237" cy="709613"/>
          </a:xfrm>
        </p:spPr>
        <p:txBody>
          <a:bodyPr/>
          <a:lstStyle/>
          <a:p>
            <a:endParaRPr lang="zh-CN" altLang="en-US"/>
          </a:p>
        </p:txBody>
      </p:sp>
      <p:pic>
        <p:nvPicPr>
          <p:cNvPr id="135170" name="内容占位符 4"/>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218441" y="188914"/>
            <a:ext cx="7993063" cy="6669087"/>
          </a:xfrm>
        </p:spPr>
      </p:pic>
      <p:sp>
        <p:nvSpPr>
          <p:cNvPr id="135171" name="灯片编号占位符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en-US" altLang="zh-CN">
                <a:solidFill>
                  <a:schemeClr val="bg1"/>
                </a:solidFill>
                <a:latin typeface="Century Gothic" panose="020B0502020202020204" pitchFamily="34" charset="0"/>
              </a:rPr>
              <a:t>*</a:t>
            </a:r>
          </a:p>
        </p:txBody>
      </p:sp>
      <p:sp>
        <p:nvSpPr>
          <p:cNvPr id="135172" name="日期占位符 4"/>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fld id="{669B45D6-3AB5-4454-B30C-54F1AE72158F}" type="datetime11">
              <a:rPr lang="zh-CN" altLang="en-US" smtClean="0">
                <a:solidFill>
                  <a:schemeClr val="accent1"/>
                </a:solidFill>
                <a:latin typeface="Century Gothic" panose="020B0502020202020204" pitchFamily="34" charset="0"/>
              </a:rPr>
              <a:t>20:56:34</a:t>
            </a:fld>
            <a:endParaRPr lang="en-US" altLang="zh-CN">
              <a:solidFill>
                <a:schemeClr val="accent1"/>
              </a:solidFill>
              <a:latin typeface="Century Gothic" panose="020B0502020202020204" pitchFamily="34" charset="0"/>
            </a:endParaRPr>
          </a:p>
        </p:txBody>
      </p:sp>
      <p:sp>
        <p:nvSpPr>
          <p:cNvPr id="2" name="文本框 1"/>
          <p:cNvSpPr txBox="1"/>
          <p:nvPr/>
        </p:nvSpPr>
        <p:spPr>
          <a:xfrm>
            <a:off x="8567420" y="4191635"/>
            <a:ext cx="2367280" cy="368300"/>
          </a:xfrm>
          <a:prstGeom prst="rect">
            <a:avLst/>
          </a:prstGeom>
          <a:noFill/>
        </p:spPr>
        <p:txBody>
          <a:bodyPr wrap="square" rtlCol="0">
            <a:spAutoFit/>
          </a:bodyPr>
          <a:lstStyle/>
          <a:p>
            <a:r>
              <a:rPr lang="zh-CN" altLang="en-US">
                <a:hlinkClick r:id="rId3" action="ppaction://hlinkfile"/>
              </a:rPr>
              <a:t>《解释》规定的管辖</a:t>
            </a: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标题 1"/>
          <p:cNvSpPr>
            <a:spLocks noGrp="1" noChangeArrowheads="1"/>
          </p:cNvSpPr>
          <p:nvPr>
            <p:ph type="title"/>
          </p:nvPr>
        </p:nvSpPr>
        <p:spPr>
          <a:xfrm>
            <a:off x="2389189" y="927101"/>
            <a:ext cx="6345237" cy="709613"/>
          </a:xfrm>
        </p:spPr>
        <p:txBody>
          <a:bodyPr/>
          <a:lstStyle/>
          <a:p>
            <a:endParaRPr lang="zh-CN" altLang="en-US"/>
          </a:p>
        </p:txBody>
      </p:sp>
      <p:sp>
        <p:nvSpPr>
          <p:cNvPr id="3" name="内容占位符 2"/>
          <p:cNvSpPr>
            <a:spLocks noGrp="1"/>
          </p:cNvSpPr>
          <p:nvPr>
            <p:ph idx="1"/>
          </p:nvPr>
        </p:nvSpPr>
        <p:spPr/>
        <p:txBody>
          <a:bodyPr/>
          <a:lstStyle/>
          <a:p>
            <a:pPr marL="0" indent="0">
              <a:buClr>
                <a:srgbClr val="FFFF00"/>
              </a:buClr>
              <a:buNone/>
              <a:defRPr/>
            </a:pPr>
            <a:r>
              <a:rPr lang="zh-CN" altLang="en-US" sz="2400" b="1" dirty="0">
                <a:solidFill>
                  <a:schemeClr val="tx1"/>
                </a:solidFill>
                <a:latin typeface="楷体" panose="02010609060101010101" pitchFamily="49" charset="-122"/>
                <a:ea typeface="楷体" panose="02010609060101010101" pitchFamily="49" charset="-122"/>
              </a:rPr>
              <a:t>一、概述</a:t>
            </a:r>
          </a:p>
          <a:p>
            <a:pPr marL="0" indent="0">
              <a:buClr>
                <a:srgbClr val="FFFF00"/>
              </a:buClr>
              <a:buNone/>
              <a:defRPr/>
            </a:pPr>
            <a:r>
              <a:rPr lang="zh-CN" altLang="en-US" sz="2400" b="1" dirty="0">
                <a:solidFill>
                  <a:schemeClr val="tx1"/>
                </a:solidFill>
                <a:latin typeface="楷体" panose="02010609060101010101" pitchFamily="49" charset="-122"/>
                <a:ea typeface="楷体" panose="02010609060101010101" pitchFamily="49" charset="-122"/>
              </a:rPr>
              <a:t>二、级别管辖</a:t>
            </a:r>
          </a:p>
          <a:p>
            <a:pPr marL="0" indent="0">
              <a:buClr>
                <a:srgbClr val="FFFF00"/>
              </a:buClr>
              <a:buNone/>
              <a:defRPr/>
            </a:pPr>
            <a:r>
              <a:rPr lang="zh-CN" altLang="en-US" sz="2400" b="1" dirty="0">
                <a:solidFill>
                  <a:schemeClr val="tx1"/>
                </a:solidFill>
                <a:latin typeface="楷体" panose="02010609060101010101" pitchFamily="49" charset="-122"/>
                <a:ea typeface="楷体" panose="02010609060101010101" pitchFamily="49" charset="-122"/>
              </a:rPr>
              <a:t>三、地域管辖</a:t>
            </a:r>
          </a:p>
          <a:p>
            <a:pPr marL="0" indent="0">
              <a:buClr>
                <a:srgbClr val="FFFF00"/>
              </a:buClr>
              <a:buNone/>
              <a:defRPr/>
            </a:pPr>
            <a:r>
              <a:rPr lang="zh-CN" altLang="en-US" sz="2400" b="1" dirty="0">
                <a:solidFill>
                  <a:schemeClr val="tx1"/>
                </a:solidFill>
                <a:latin typeface="楷体" panose="02010609060101010101" pitchFamily="49" charset="-122"/>
                <a:ea typeface="楷体" panose="02010609060101010101" pitchFamily="49" charset="-122"/>
              </a:rPr>
              <a:t>四、裁定管辖</a:t>
            </a:r>
          </a:p>
          <a:p>
            <a:pPr marL="0" indent="0">
              <a:buClr>
                <a:srgbClr val="FFFF00"/>
              </a:buClr>
              <a:buNone/>
              <a:defRPr/>
            </a:pPr>
            <a:r>
              <a:rPr lang="zh-CN" altLang="en-US" sz="2400" b="1" dirty="0">
                <a:solidFill>
                  <a:schemeClr val="tx1"/>
                </a:solidFill>
                <a:latin typeface="楷体" panose="02010609060101010101" pitchFamily="49" charset="-122"/>
                <a:ea typeface="楷体" panose="02010609060101010101" pitchFamily="49" charset="-122"/>
              </a:rPr>
              <a:t>五、管辖权异议及处理</a:t>
            </a:r>
          </a:p>
          <a:p>
            <a:pPr>
              <a:defRPr/>
            </a:pPr>
            <a:endParaRPr lang="zh-CN" altLang="en-US" sz="2400" dirty="0">
              <a:solidFill>
                <a:schemeClr val="tx1"/>
              </a:solidFill>
              <a:latin typeface="楷体" panose="02010609060101010101" pitchFamily="49" charset="-122"/>
              <a:ea typeface="楷体" panose="02010609060101010101" pitchFamily="49" charset="-122"/>
            </a:endParaRPr>
          </a:p>
        </p:txBody>
      </p:sp>
      <p:sp>
        <p:nvSpPr>
          <p:cNvPr id="136195" name="日期占位符 3"/>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fld id="{1EA87201-CA50-4CEE-B990-CCE3AC5569A5}" type="datetime11">
              <a:rPr lang="zh-CN" altLang="en-US" smtClean="0">
                <a:solidFill>
                  <a:schemeClr val="accent1"/>
                </a:solidFill>
                <a:latin typeface="Century Gothic" panose="020B0502020202020204" pitchFamily="34" charset="0"/>
              </a:rPr>
              <a:t>20:56:34</a:t>
            </a:fld>
            <a:endParaRPr lang="en-US" altLang="zh-CN">
              <a:solidFill>
                <a:schemeClr val="accent1"/>
              </a:solidFill>
              <a:latin typeface="Century Gothic" panose="020B0502020202020204" pitchFamily="34" charset="0"/>
            </a:endParaRPr>
          </a:p>
        </p:txBody>
      </p:sp>
      <p:sp>
        <p:nvSpPr>
          <p:cNvPr id="136196" name="灯片编号占位符 4"/>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en-US" altLang="zh-CN">
                <a:solidFill>
                  <a:schemeClr val="bg1"/>
                </a:solidFill>
                <a:latin typeface="Century Gothic" panose="020B0502020202020204" pitchFamily="34" charset="0"/>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内容占位符 2"/>
          <p:cNvSpPr>
            <a:spLocks noGrp="1" noChangeArrowheads="1"/>
          </p:cNvSpPr>
          <p:nvPr>
            <p:ph idx="1"/>
          </p:nvPr>
        </p:nvSpPr>
        <p:spPr>
          <a:xfrm>
            <a:off x="2387601" y="2492376"/>
            <a:ext cx="7605713" cy="3527425"/>
          </a:xfrm>
        </p:spPr>
        <p:txBody>
          <a:bodyPr/>
          <a:lstStyle/>
          <a:p>
            <a:r>
              <a:rPr lang="zh-CN" altLang="en-US" sz="2400" dirty="0">
                <a:latin typeface="楷体" panose="02010609060101010101" pitchFamily="49" charset="-122"/>
                <a:ea typeface="楷体" panose="02010609060101010101" pitchFamily="49" charset="-122"/>
              </a:rPr>
              <a:t>含义：</a:t>
            </a:r>
            <a:r>
              <a:rPr lang="zh-CN" altLang="zh-CN" sz="2400" dirty="0">
                <a:latin typeface="楷体" panose="02010609060101010101" pitchFamily="49" charset="-122"/>
                <a:ea typeface="楷体" panose="02010609060101010101" pitchFamily="49" charset="-122"/>
              </a:rPr>
              <a:t>行政诉讼管辖，是指人民法院之间受理</a:t>
            </a:r>
            <a:r>
              <a:rPr lang="zh-CN" altLang="zh-CN" sz="2400" b="1" dirty="0">
                <a:solidFill>
                  <a:srgbClr val="FF0000"/>
                </a:solidFill>
                <a:latin typeface="楷体" panose="02010609060101010101" pitchFamily="49" charset="-122"/>
                <a:ea typeface="楷体" panose="02010609060101010101" pitchFamily="49" charset="-122"/>
              </a:rPr>
              <a:t>第一审</a:t>
            </a:r>
            <a:r>
              <a:rPr lang="zh-CN" altLang="zh-CN" sz="2400" dirty="0">
                <a:latin typeface="楷体" panose="02010609060101010101" pitchFamily="49" charset="-122"/>
                <a:ea typeface="楷体" panose="02010609060101010101" pitchFamily="49" charset="-122"/>
              </a:rPr>
              <a:t>行政案件的分工和权限。</a:t>
            </a:r>
            <a:endParaRPr lang="en-US" altLang="zh-CN" sz="2400" dirty="0">
              <a:latin typeface="楷体" panose="02010609060101010101" pitchFamily="49" charset="-122"/>
              <a:ea typeface="楷体" panose="02010609060101010101" pitchFamily="49" charset="-122"/>
            </a:endParaRPr>
          </a:p>
          <a:p>
            <a:pPr eaLnBrk="1" hangingPunct="1">
              <a:lnSpc>
                <a:spcPct val="110000"/>
              </a:lnSpc>
            </a:pPr>
            <a:r>
              <a:rPr lang="zh-CN" altLang="en-US" sz="2400" b="1" dirty="0">
                <a:solidFill>
                  <a:schemeClr val="tx1"/>
                </a:solidFill>
                <a:latin typeface="楷体" panose="02010609060101010101" pitchFamily="49" charset="-122"/>
                <a:ea typeface="楷体" panose="02010609060101010101" pitchFamily="49" charset="-122"/>
              </a:rPr>
              <a:t>分类</a:t>
            </a:r>
          </a:p>
          <a:p>
            <a:pPr lvl="1" eaLnBrk="1" hangingPunct="1">
              <a:lnSpc>
                <a:spcPct val="110000"/>
              </a:lnSpc>
            </a:pPr>
            <a:r>
              <a:rPr lang="zh-CN" altLang="en-US" sz="2400" dirty="0">
                <a:latin typeface="楷体" panose="02010609060101010101" pitchFamily="49" charset="-122"/>
                <a:ea typeface="楷体" panose="02010609060101010101" pitchFamily="49" charset="-122"/>
              </a:rPr>
              <a:t>法定管辖与裁定管辖</a:t>
            </a:r>
          </a:p>
          <a:p>
            <a:pPr lvl="1" eaLnBrk="1" hangingPunct="1">
              <a:lnSpc>
                <a:spcPct val="110000"/>
              </a:lnSpc>
            </a:pPr>
            <a:r>
              <a:rPr lang="zh-CN" altLang="en-US" sz="2400" dirty="0">
                <a:latin typeface="楷体" panose="02010609060101010101" pitchFamily="49" charset="-122"/>
                <a:ea typeface="楷体" panose="02010609060101010101" pitchFamily="49" charset="-122"/>
              </a:rPr>
              <a:t>级别管辖与地域管辖 </a:t>
            </a:r>
          </a:p>
          <a:p>
            <a:pPr lvl="1" eaLnBrk="1" hangingPunct="1">
              <a:lnSpc>
                <a:spcPct val="110000"/>
              </a:lnSpc>
            </a:pPr>
            <a:r>
              <a:rPr lang="zh-CN" altLang="en-US" sz="2400" dirty="0">
                <a:latin typeface="楷体" panose="02010609060101010101" pitchFamily="49" charset="-122"/>
                <a:ea typeface="楷体" panose="02010609060101010101" pitchFamily="49" charset="-122"/>
              </a:rPr>
              <a:t>共同管辖与单一管辖</a:t>
            </a:r>
          </a:p>
        </p:txBody>
      </p:sp>
      <p:sp>
        <p:nvSpPr>
          <p:cNvPr id="137218" name="灯片编号占位符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en-US" altLang="zh-CN">
                <a:solidFill>
                  <a:schemeClr val="bg1"/>
                </a:solidFill>
                <a:latin typeface="Century Gothic" panose="020B0502020202020204" pitchFamily="34" charset="0"/>
              </a:rPr>
              <a:t>*</a:t>
            </a:r>
          </a:p>
        </p:txBody>
      </p:sp>
      <p:sp>
        <p:nvSpPr>
          <p:cNvPr id="137219" name="矩形 5"/>
          <p:cNvSpPr>
            <a:spLocks noChangeArrowheads="1"/>
          </p:cNvSpPr>
          <p:nvPr/>
        </p:nvSpPr>
        <p:spPr bwMode="auto">
          <a:xfrm>
            <a:off x="2387601" y="1063626"/>
            <a:ext cx="56435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solidFill>
                  <a:schemeClr val="bg1"/>
                </a:solidFill>
                <a:latin typeface="楷体" panose="02010609060101010101" pitchFamily="49" charset="-122"/>
                <a:ea typeface="楷体" panose="02010609060101010101" pitchFamily="49" charset="-122"/>
              </a:rPr>
              <a:t>一、</a:t>
            </a:r>
            <a:r>
              <a:rPr lang="zh-CN" altLang="zh-CN" sz="2800" b="1">
                <a:solidFill>
                  <a:schemeClr val="bg1"/>
                </a:solidFill>
                <a:latin typeface="楷体" panose="02010609060101010101" pitchFamily="49" charset="-122"/>
                <a:ea typeface="楷体" panose="02010609060101010101" pitchFamily="49" charset="-122"/>
              </a:rPr>
              <a:t>行政诉讼管辖</a:t>
            </a:r>
            <a:r>
              <a:rPr lang="zh-CN" altLang="en-US" sz="2800" b="1">
                <a:solidFill>
                  <a:schemeClr val="bg1"/>
                </a:solidFill>
                <a:latin typeface="楷体" panose="02010609060101010101" pitchFamily="49" charset="-122"/>
                <a:ea typeface="楷体" panose="02010609060101010101" pitchFamily="49" charset="-122"/>
              </a:rPr>
              <a:t>概述</a:t>
            </a:r>
            <a:endParaRPr lang="en-US" altLang="zh-CN" sz="2800" b="1">
              <a:solidFill>
                <a:schemeClr val="bg1"/>
              </a:solidFill>
              <a:latin typeface="楷体" panose="02010609060101010101" pitchFamily="49" charset="-122"/>
              <a:ea typeface="楷体" panose="02010609060101010101" pitchFamily="49" charset="-122"/>
            </a:endParaRPr>
          </a:p>
        </p:txBody>
      </p:sp>
      <p:sp>
        <p:nvSpPr>
          <p:cNvPr id="137220" name="日期占位符 4"/>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fld id="{71905F02-7714-41A4-B409-8CB164209B54}" type="datetime11">
              <a:rPr lang="zh-CN" altLang="en-US" smtClean="0">
                <a:solidFill>
                  <a:schemeClr val="accent1"/>
                </a:solidFill>
                <a:latin typeface="Century Gothic" panose="020B0502020202020204" pitchFamily="34" charset="0"/>
              </a:rPr>
              <a:t>20:56:34</a:t>
            </a:fld>
            <a:endParaRPr lang="en-US" altLang="zh-CN">
              <a:solidFill>
                <a:schemeClr val="accent1"/>
              </a:solidFill>
              <a:latin typeface="Century Gothic" panose="020B0502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标题 1"/>
          <p:cNvSpPr>
            <a:spLocks noGrp="1" noChangeArrowheads="1"/>
          </p:cNvSpPr>
          <p:nvPr>
            <p:ph type="title"/>
          </p:nvPr>
        </p:nvSpPr>
        <p:spPr>
          <a:xfrm>
            <a:off x="2389189" y="927101"/>
            <a:ext cx="6345237" cy="709613"/>
          </a:xfrm>
        </p:spPr>
        <p:txBody>
          <a:bodyPr/>
          <a:lstStyle/>
          <a:p>
            <a:endParaRPr lang="zh-CN" altLang="en-US"/>
          </a:p>
        </p:txBody>
      </p:sp>
      <p:sp>
        <p:nvSpPr>
          <p:cNvPr id="138242" name="内容占位符 2"/>
          <p:cNvSpPr>
            <a:spLocks noGrp="1" noChangeArrowheads="1"/>
          </p:cNvSpPr>
          <p:nvPr>
            <p:ph idx="1"/>
          </p:nvPr>
        </p:nvSpPr>
        <p:spPr>
          <a:xfrm>
            <a:off x="2387601" y="2500314"/>
            <a:ext cx="6994525" cy="3519487"/>
          </a:xfrm>
        </p:spPr>
        <p:txBody>
          <a:bodyPr/>
          <a:lstStyle/>
          <a:p>
            <a:r>
              <a:rPr lang="zh-CN" altLang="en-US" sz="2400" b="1" dirty="0">
                <a:solidFill>
                  <a:srgbClr val="FF0000"/>
                </a:solidFill>
                <a:latin typeface="楷体" panose="02010609060101010101" pitchFamily="49" charset="-122"/>
                <a:ea typeface="楷体" panose="02010609060101010101" pitchFamily="49" charset="-122"/>
              </a:rPr>
              <a:t>事务管辖</a:t>
            </a:r>
            <a:endParaRPr lang="en-US" altLang="zh-CN" sz="2400" b="1" dirty="0">
              <a:solidFill>
                <a:srgbClr val="FF0000"/>
              </a:solidFill>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行政诉讼法</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第</a:t>
            </a:r>
            <a:r>
              <a:rPr lang="en-US" altLang="zh-CN" sz="2400" dirty="0">
                <a:latin typeface="华文楷体" panose="02010600040101010101" pitchFamily="2" charset="-122"/>
                <a:ea typeface="华文楷体" panose="02010600040101010101" pitchFamily="2" charset="-122"/>
              </a:rPr>
              <a:t>4</a:t>
            </a:r>
            <a:r>
              <a:rPr lang="zh-CN" altLang="en-US" sz="2400" dirty="0">
                <a:latin typeface="华文楷体" panose="02010600040101010101" pitchFamily="2" charset="-122"/>
                <a:ea typeface="华文楷体" panose="02010600040101010101" pitchFamily="2" charset="-122"/>
              </a:rPr>
              <a:t>条第</a:t>
            </a:r>
            <a:r>
              <a:rPr lang="en-US" altLang="zh-CN" sz="2400" dirty="0">
                <a:latin typeface="华文楷体" panose="02010600040101010101" pitchFamily="2" charset="-122"/>
                <a:ea typeface="华文楷体" panose="02010600040101010101" pitchFamily="2" charset="-122"/>
              </a:rPr>
              <a:t>2</a:t>
            </a:r>
            <a:r>
              <a:rPr lang="zh-CN" altLang="en-US" sz="2400" dirty="0">
                <a:latin typeface="华文楷体" panose="02010600040101010101" pitchFamily="2" charset="-122"/>
                <a:ea typeface="华文楷体" panose="02010600040101010101" pitchFamily="2" charset="-122"/>
              </a:rPr>
              <a:t>款规定，人民法院设行政审判庭，审理行政案件。</a:t>
            </a:r>
            <a:endParaRPr lang="en-US" altLang="zh-CN" sz="2400" dirty="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该条款确立了由普通法院管辖、行政庭审理的行政审判体制。新疆生产建设兵团法院作为一种特殊的法院建制，视为地方法院，也可以审理行政案件。但该体制排除了专门法院对行政案件的管辖权。</a:t>
            </a:r>
          </a:p>
          <a:p>
            <a:endParaRPr lang="en-US" altLang="zh-CN" sz="2400" dirty="0">
              <a:latin typeface="华文楷体" panose="02010600040101010101" pitchFamily="2" charset="-122"/>
              <a:ea typeface="华文楷体" panose="02010600040101010101" pitchFamily="2" charset="-122"/>
            </a:endParaRPr>
          </a:p>
        </p:txBody>
      </p:sp>
      <p:sp>
        <p:nvSpPr>
          <p:cNvPr id="138243" name="灯片编号占位符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en-US" altLang="zh-CN">
                <a:solidFill>
                  <a:schemeClr val="bg1"/>
                </a:solidFill>
                <a:latin typeface="Century Gothic" panose="020B0502020202020204" pitchFamily="34" charset="0"/>
              </a:rPr>
              <a:t>*</a:t>
            </a:r>
          </a:p>
        </p:txBody>
      </p:sp>
      <p:sp>
        <p:nvSpPr>
          <p:cNvPr id="138244" name="日期占位符 4"/>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fld id="{DEF0DB8C-1BDA-41B1-8A2D-894F7C32467A}" type="datetime11">
              <a:rPr lang="zh-CN" altLang="en-US" smtClean="0">
                <a:solidFill>
                  <a:schemeClr val="accent1"/>
                </a:solidFill>
                <a:latin typeface="Century Gothic" panose="020B0502020202020204" pitchFamily="34" charset="0"/>
              </a:rPr>
              <a:t>20:56:34</a:t>
            </a:fld>
            <a:endParaRPr lang="en-US" altLang="zh-CN">
              <a:solidFill>
                <a:schemeClr val="accent1"/>
              </a:solidFill>
              <a:latin typeface="Century Gothic" panose="020B0502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标题 1"/>
          <p:cNvSpPr>
            <a:spLocks noGrp="1" noChangeArrowheads="1"/>
          </p:cNvSpPr>
          <p:nvPr>
            <p:ph type="title"/>
          </p:nvPr>
        </p:nvSpPr>
        <p:spPr>
          <a:xfrm>
            <a:off x="2389189" y="927101"/>
            <a:ext cx="6345237" cy="709613"/>
          </a:xfrm>
        </p:spPr>
        <p:txBody>
          <a:bodyPr/>
          <a:lstStyle/>
          <a:p>
            <a:endParaRPr lang="zh-CN" altLang="en-US"/>
          </a:p>
        </p:txBody>
      </p:sp>
      <p:sp>
        <p:nvSpPr>
          <p:cNvPr id="143362" name="内容占位符 2"/>
          <p:cNvSpPr>
            <a:spLocks noGrp="1" noChangeArrowheads="1"/>
          </p:cNvSpPr>
          <p:nvPr>
            <p:ph idx="1"/>
          </p:nvPr>
        </p:nvSpPr>
        <p:spPr>
          <a:xfrm>
            <a:off x="2135188" y="2420938"/>
            <a:ext cx="7993062" cy="3598862"/>
          </a:xfrm>
        </p:spPr>
        <p:txBody>
          <a:bodyPr/>
          <a:lstStyle/>
          <a:p>
            <a:r>
              <a:rPr lang="zh-CN" altLang="en-US" sz="2400" b="1" dirty="0">
                <a:latin typeface="楷体" panose="02010609060101010101" pitchFamily="49" charset="-122"/>
                <a:ea typeface="楷体" panose="02010609060101010101" pitchFamily="49" charset="-122"/>
              </a:rPr>
              <a:t>二、级别管辖</a:t>
            </a:r>
            <a:endParaRPr lang="en-US" altLang="zh-CN" sz="2400" b="1" dirty="0">
              <a:latin typeface="楷体" panose="02010609060101010101" pitchFamily="49" charset="-122"/>
              <a:ea typeface="楷体" panose="02010609060101010101" pitchFamily="49" charset="-122"/>
            </a:endParaRPr>
          </a:p>
          <a:p>
            <a:r>
              <a:rPr lang="zh-CN" altLang="zh-CN" sz="2400" dirty="0">
                <a:latin typeface="楷体" panose="02010609060101010101" pitchFamily="49" charset="-122"/>
                <a:ea typeface="楷体" panose="02010609060101010101" pitchFamily="49" charset="-122"/>
              </a:rPr>
              <a:t>级别管辖是指人民法院上下级之间受理第一审行政案件的分工和权限。其实质是依据人民法院组织系统来确定上下级人民法院对第一审行政案件的管辖权。</a:t>
            </a:r>
          </a:p>
          <a:p>
            <a:r>
              <a:rPr lang="zh-CN" altLang="zh-CN" sz="2400" dirty="0">
                <a:latin typeface="楷体" panose="02010609060101010101" pitchFamily="49" charset="-122"/>
                <a:ea typeface="楷体" panose="02010609060101010101" pitchFamily="49" charset="-122"/>
              </a:rPr>
              <a:t>我国行政诉讼将级别管辖分为四级：即最高人民法院、高级人民法院、中级人民法院和基层人民法院。各级法院都有权管辖一定范围内的第一审行政案件。</a:t>
            </a:r>
            <a:endParaRPr lang="zh-CN" altLang="en-US" sz="2400" dirty="0">
              <a:latin typeface="楷体" panose="02010609060101010101" pitchFamily="49" charset="-122"/>
              <a:ea typeface="楷体" panose="02010609060101010101" pitchFamily="49" charset="-122"/>
            </a:endParaRPr>
          </a:p>
        </p:txBody>
      </p:sp>
      <p:sp>
        <p:nvSpPr>
          <p:cNvPr id="143363" name="灯片编号占位符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en-US" altLang="zh-CN">
                <a:solidFill>
                  <a:schemeClr val="bg1"/>
                </a:solidFill>
                <a:latin typeface="Century Gothic" panose="020B0502020202020204" pitchFamily="34" charset="0"/>
              </a:rPr>
              <a:t>*</a:t>
            </a:r>
          </a:p>
        </p:txBody>
      </p:sp>
      <p:sp>
        <p:nvSpPr>
          <p:cNvPr id="143364" name="日期占位符 4"/>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fld id="{A9D5E602-543F-4BB8-85F9-167569EC4A98}" type="datetime11">
              <a:rPr lang="zh-CN" altLang="en-US" smtClean="0">
                <a:solidFill>
                  <a:schemeClr val="accent1"/>
                </a:solidFill>
                <a:latin typeface="Century Gothic" panose="020B0502020202020204" pitchFamily="34" charset="0"/>
              </a:rPr>
              <a:t>20:56:34</a:t>
            </a:fld>
            <a:endParaRPr lang="en-US" altLang="zh-CN">
              <a:solidFill>
                <a:schemeClr val="accent1"/>
              </a:solidFill>
              <a:latin typeface="Century Gothic" panose="020B0502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1" name="Picture 2" descr="C:\Users\lenovo\Desktop\QQ截图20180824230254.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43476" y="476250"/>
            <a:ext cx="3482975" cy="590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p:cNvSpPr>
            <a:spLocks noGrp="1"/>
          </p:cNvSpPr>
          <p:nvPr>
            <p:ph type="dt" sz="half" idx="10"/>
          </p:nvPr>
        </p:nvSpPr>
        <p:spPr/>
        <p:txBody>
          <a:bodyPr/>
          <a:lstStyle/>
          <a:p>
            <a:fld id="{4A945626-134B-4FD5-BED5-E58B5902C92F}" type="datetime11">
              <a:rPr lang="zh-CN" altLang="en-US" smtClean="0"/>
              <a:t>20:56:34</a:t>
            </a:fld>
            <a:endParaRPr lang="zh-CN" altLang="en-US"/>
          </a:p>
        </p:txBody>
      </p:sp>
      <p:sp>
        <p:nvSpPr>
          <p:cNvPr id="3" name="灯片编号占位符 2"/>
          <p:cNvSpPr>
            <a:spLocks noGrp="1"/>
          </p:cNvSpPr>
          <p:nvPr>
            <p:ph type="sldNum" sz="quarter" idx="12"/>
          </p:nvPr>
        </p:nvSpPr>
        <p:spPr/>
        <p:txBody>
          <a:bodyPr/>
          <a:lstStyle/>
          <a:p>
            <a:fld id="{371EAF97-EE87-4C9A-8993-CD456974BB4D}" type="slidenum">
              <a:rPr lang="zh-CN" altLang="en-US" smtClean="0"/>
              <a:t>3</a:t>
            </a:fld>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标题 1"/>
          <p:cNvSpPr>
            <a:spLocks noGrp="1" noChangeArrowheads="1"/>
          </p:cNvSpPr>
          <p:nvPr>
            <p:ph type="title"/>
          </p:nvPr>
        </p:nvSpPr>
        <p:spPr>
          <a:xfrm>
            <a:off x="2389189" y="927101"/>
            <a:ext cx="6345237" cy="709613"/>
          </a:xfrm>
        </p:spPr>
        <p:txBody>
          <a:bodyPr/>
          <a:lstStyle/>
          <a:p>
            <a:endParaRPr lang="zh-CN" altLang="en-US"/>
          </a:p>
        </p:txBody>
      </p:sp>
      <p:sp>
        <p:nvSpPr>
          <p:cNvPr id="144386" name="内容占位符 2"/>
          <p:cNvSpPr>
            <a:spLocks noGrp="1" noChangeArrowheads="1"/>
          </p:cNvSpPr>
          <p:nvPr>
            <p:ph idx="1"/>
          </p:nvPr>
        </p:nvSpPr>
        <p:spPr>
          <a:xfrm>
            <a:off x="2387600" y="2492376"/>
            <a:ext cx="7092950" cy="3527425"/>
          </a:xfrm>
        </p:spPr>
        <p:txBody>
          <a:bodyPr/>
          <a:lstStyle/>
          <a:p>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a:t>
            </a:r>
            <a:r>
              <a:rPr lang="zh-CN" altLang="zh-CN" sz="2400" b="1" dirty="0">
                <a:latin typeface="楷体" panose="02010609060101010101" pitchFamily="49" charset="-122"/>
                <a:ea typeface="楷体" panose="02010609060101010101" pitchFamily="49" charset="-122"/>
              </a:rPr>
              <a:t>基层人民法院管辖的第一审案件</a:t>
            </a:r>
            <a:endParaRPr lang="zh-CN" altLang="zh-CN" sz="2400" dirty="0">
              <a:latin typeface="楷体" panose="02010609060101010101" pitchFamily="49" charset="-122"/>
              <a:ea typeface="楷体" panose="02010609060101010101" pitchFamily="49" charset="-122"/>
            </a:endParaRPr>
          </a:p>
          <a:p>
            <a:endParaRPr lang="zh-CN" altLang="zh-CN" sz="2400" dirty="0">
              <a:latin typeface="楷体" panose="02010609060101010101" pitchFamily="49" charset="-122"/>
              <a:ea typeface="楷体" panose="02010609060101010101" pitchFamily="49" charset="-122"/>
            </a:endParaRPr>
          </a:p>
          <a:p>
            <a:r>
              <a:rPr lang="zh-CN" altLang="zh-CN" sz="2400" dirty="0">
                <a:latin typeface="楷体" panose="02010609060101010101" pitchFamily="49" charset="-122"/>
                <a:ea typeface="楷体" panose="02010609060101010101" pitchFamily="49" charset="-122"/>
              </a:rPr>
              <a:t>我国《行政诉讼法》第</a:t>
            </a:r>
            <a:r>
              <a:rPr lang="en-US" altLang="zh-CN" sz="2400" dirty="0">
                <a:latin typeface="楷体" panose="02010609060101010101" pitchFamily="49" charset="-122"/>
                <a:ea typeface="楷体" panose="02010609060101010101" pitchFamily="49" charset="-122"/>
              </a:rPr>
              <a:t>14</a:t>
            </a:r>
            <a:r>
              <a:rPr lang="zh-CN" altLang="zh-CN" sz="2400" dirty="0">
                <a:latin typeface="楷体" panose="02010609060101010101" pitchFamily="49" charset="-122"/>
                <a:ea typeface="楷体" panose="02010609060101010101" pitchFamily="49" charset="-122"/>
              </a:rPr>
              <a:t>条规定“基层人民法院管辖第一审行政案件。”这以规定的实质是，基层人民法院管辖除行政诉讼法第</a:t>
            </a:r>
            <a:r>
              <a:rPr lang="en-US" altLang="zh-CN" sz="2400" dirty="0">
                <a:latin typeface="楷体" panose="02010609060101010101" pitchFamily="49" charset="-122"/>
                <a:ea typeface="楷体" panose="02010609060101010101" pitchFamily="49" charset="-122"/>
              </a:rPr>
              <a:t>15</a:t>
            </a:r>
            <a:r>
              <a:rPr lang="zh-CN" altLang="zh-CN" sz="2400" dirty="0">
                <a:latin typeface="楷体" panose="02010609060101010101" pitchFamily="49" charset="-122"/>
                <a:ea typeface="楷体" panose="02010609060101010101" pitchFamily="49" charset="-122"/>
              </a:rPr>
              <a:t>条、</a:t>
            </a:r>
            <a:r>
              <a:rPr lang="en-US" altLang="zh-CN" sz="2400" dirty="0">
                <a:latin typeface="楷体" panose="02010609060101010101" pitchFamily="49" charset="-122"/>
                <a:ea typeface="楷体" panose="02010609060101010101" pitchFamily="49" charset="-122"/>
              </a:rPr>
              <a:t>16</a:t>
            </a:r>
            <a:r>
              <a:rPr lang="zh-CN" altLang="zh-CN" sz="2400" dirty="0">
                <a:latin typeface="楷体" panose="02010609060101010101" pitchFamily="49" charset="-122"/>
                <a:ea typeface="楷体" panose="02010609060101010101" pitchFamily="49" charset="-122"/>
              </a:rPr>
              <a:t>条和</a:t>
            </a:r>
            <a:r>
              <a:rPr lang="en-US" altLang="zh-CN" sz="2400" dirty="0">
                <a:latin typeface="楷体" panose="02010609060101010101" pitchFamily="49" charset="-122"/>
                <a:ea typeface="楷体" panose="02010609060101010101" pitchFamily="49" charset="-122"/>
              </a:rPr>
              <a:t>17</a:t>
            </a:r>
            <a:r>
              <a:rPr lang="zh-CN" altLang="zh-CN" sz="2400" dirty="0">
                <a:latin typeface="楷体" panose="02010609060101010101" pitchFamily="49" charset="-122"/>
                <a:ea typeface="楷体" panose="02010609060101010101" pitchFamily="49" charset="-122"/>
              </a:rPr>
              <a:t>条所规定的行政案件以外的所有行政案件。</a:t>
            </a:r>
          </a:p>
          <a:p>
            <a:endParaRPr lang="zh-CN" altLang="en-US" dirty="0"/>
          </a:p>
        </p:txBody>
      </p:sp>
      <p:sp>
        <p:nvSpPr>
          <p:cNvPr id="144387" name="灯片编号占位符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en-US" altLang="zh-CN">
                <a:solidFill>
                  <a:schemeClr val="bg1"/>
                </a:solidFill>
                <a:latin typeface="Century Gothic" panose="020B0502020202020204" pitchFamily="34" charset="0"/>
              </a:rPr>
              <a:t>*</a:t>
            </a:r>
          </a:p>
        </p:txBody>
      </p:sp>
      <p:sp>
        <p:nvSpPr>
          <p:cNvPr id="144388" name="日期占位符 4"/>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fld id="{75A2CAA7-A39D-4ACA-9A32-A2D3FB751DF5}" type="datetime11">
              <a:rPr lang="zh-CN" altLang="en-US" smtClean="0">
                <a:solidFill>
                  <a:schemeClr val="accent1"/>
                </a:solidFill>
                <a:latin typeface="Century Gothic" panose="020B0502020202020204" pitchFamily="34" charset="0"/>
              </a:rPr>
              <a:t>20:56:34</a:t>
            </a:fld>
            <a:endParaRPr lang="en-US" altLang="zh-CN">
              <a:solidFill>
                <a:schemeClr val="accent1"/>
              </a:solidFill>
              <a:latin typeface="Century Gothic" panose="020B0502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标题 1"/>
          <p:cNvSpPr>
            <a:spLocks noGrp="1" noChangeArrowheads="1"/>
          </p:cNvSpPr>
          <p:nvPr>
            <p:ph type="title"/>
          </p:nvPr>
        </p:nvSpPr>
        <p:spPr>
          <a:xfrm>
            <a:off x="2389189" y="927101"/>
            <a:ext cx="6345237" cy="709613"/>
          </a:xfrm>
        </p:spPr>
        <p:txBody>
          <a:bodyPr/>
          <a:lstStyle/>
          <a:p>
            <a:endParaRPr lang="zh-CN" altLang="en-US"/>
          </a:p>
        </p:txBody>
      </p:sp>
      <p:sp>
        <p:nvSpPr>
          <p:cNvPr id="145410" name="内容占位符 2"/>
          <p:cNvSpPr>
            <a:spLocks noGrp="1" noChangeArrowheads="1"/>
          </p:cNvSpPr>
          <p:nvPr>
            <p:ph idx="1"/>
          </p:nvPr>
        </p:nvSpPr>
        <p:spPr>
          <a:xfrm>
            <a:off x="1739992" y="2469878"/>
            <a:ext cx="8424863" cy="3741738"/>
          </a:xfrm>
        </p:spPr>
        <p:txBody>
          <a:bodyPr>
            <a:normAutofit fontScale="92500" lnSpcReduction="20000"/>
          </a:bodyPr>
          <a:lstStyle/>
          <a:p>
            <a:r>
              <a:rPr lang="en-US" altLang="zh-CN" sz="2200" b="1" dirty="0">
                <a:latin typeface="楷体" panose="02010609060101010101" pitchFamily="49" charset="-122"/>
                <a:ea typeface="楷体" panose="02010609060101010101" pitchFamily="49" charset="-122"/>
              </a:rPr>
              <a:t>2</a:t>
            </a:r>
            <a:r>
              <a:rPr lang="zh-CN" altLang="en-US" sz="2200" b="1" dirty="0">
                <a:latin typeface="楷体" panose="02010609060101010101" pitchFamily="49" charset="-122"/>
                <a:ea typeface="楷体" panose="02010609060101010101" pitchFamily="49" charset="-122"/>
              </a:rPr>
              <a:t>、</a:t>
            </a:r>
            <a:r>
              <a:rPr lang="zh-CN" altLang="zh-CN" sz="2200" b="1" dirty="0">
                <a:latin typeface="楷体" panose="02010609060101010101" pitchFamily="49" charset="-122"/>
                <a:ea typeface="楷体" panose="02010609060101010101" pitchFamily="49" charset="-122"/>
              </a:rPr>
              <a:t>中级人民法院管辖的第一审行政案件</a:t>
            </a:r>
            <a:endParaRPr lang="zh-CN" altLang="zh-CN" sz="2200" dirty="0">
              <a:latin typeface="楷体" panose="02010609060101010101" pitchFamily="49" charset="-122"/>
              <a:ea typeface="楷体" panose="02010609060101010101" pitchFamily="49" charset="-122"/>
            </a:endParaRPr>
          </a:p>
          <a:p>
            <a:r>
              <a:rPr lang="zh-CN" altLang="zh-CN" sz="2200" dirty="0">
                <a:latin typeface="楷体" panose="02010609060101010101" pitchFamily="49" charset="-122"/>
                <a:ea typeface="楷体" panose="02010609060101010101" pitchFamily="49" charset="-122"/>
              </a:rPr>
              <a:t>根据《行政诉讼法》第</a:t>
            </a:r>
            <a:r>
              <a:rPr lang="en-US" altLang="zh-CN" sz="2200" dirty="0">
                <a:latin typeface="楷体" panose="02010609060101010101" pitchFamily="49" charset="-122"/>
                <a:ea typeface="楷体" panose="02010609060101010101" pitchFamily="49" charset="-122"/>
              </a:rPr>
              <a:t>15</a:t>
            </a:r>
            <a:r>
              <a:rPr lang="zh-CN" altLang="zh-CN" sz="2200" dirty="0">
                <a:latin typeface="楷体" panose="02010609060101010101" pitchFamily="49" charset="-122"/>
                <a:ea typeface="楷体" panose="02010609060101010101" pitchFamily="49" charset="-122"/>
              </a:rPr>
              <a:t>条的规定，管辖下列案件：</a:t>
            </a:r>
          </a:p>
          <a:p>
            <a:r>
              <a:rPr lang="zh-CN" altLang="zh-CN" sz="2200" b="1" dirty="0">
                <a:latin typeface="楷体" panose="02010609060101010101" pitchFamily="49" charset="-122"/>
                <a:ea typeface="楷体" panose="02010609060101010101" pitchFamily="49" charset="-122"/>
              </a:rPr>
              <a:t>（一）对国务院各部门或者县级以上地方人民政府所作的行政行为提起诉讼的案件</a:t>
            </a:r>
            <a:endParaRPr lang="zh-CN" altLang="zh-CN" sz="2200" dirty="0">
              <a:latin typeface="楷体" panose="02010609060101010101" pitchFamily="49" charset="-122"/>
              <a:ea typeface="楷体" panose="02010609060101010101" pitchFamily="49" charset="-122"/>
            </a:endParaRPr>
          </a:p>
          <a:p>
            <a:r>
              <a:rPr lang="zh-CN" altLang="zh-CN" sz="2200" dirty="0">
                <a:latin typeface="楷体" panose="02010609060101010101" pitchFamily="49" charset="-122"/>
                <a:ea typeface="楷体" panose="02010609060101010101" pitchFamily="49" charset="-122"/>
              </a:rPr>
              <a:t>这里的“行政行为”应包括：（</a:t>
            </a:r>
            <a:r>
              <a:rPr lang="en-US" altLang="zh-CN" sz="2200" dirty="0">
                <a:latin typeface="楷体" panose="02010609060101010101" pitchFamily="49" charset="-122"/>
                <a:ea typeface="楷体" panose="02010609060101010101" pitchFamily="49" charset="-122"/>
              </a:rPr>
              <a:t>1</a:t>
            </a:r>
            <a:r>
              <a:rPr lang="zh-CN" altLang="zh-CN" sz="2200" dirty="0">
                <a:latin typeface="楷体" panose="02010609060101010101" pitchFamily="49" charset="-122"/>
                <a:ea typeface="楷体" panose="02010609060101010101" pitchFamily="49" charset="-122"/>
              </a:rPr>
              <a:t>）国务院各部门或县级以上地方人民政府自己实施的行政行为；（</a:t>
            </a:r>
            <a:r>
              <a:rPr lang="en-US" altLang="zh-CN" sz="2200" dirty="0">
                <a:latin typeface="楷体" panose="02010609060101010101" pitchFamily="49" charset="-122"/>
                <a:ea typeface="楷体" panose="02010609060101010101" pitchFamily="49" charset="-122"/>
              </a:rPr>
              <a:t>2</a:t>
            </a:r>
            <a:r>
              <a:rPr lang="zh-CN" altLang="zh-CN" sz="2200" dirty="0">
                <a:latin typeface="楷体" panose="02010609060101010101" pitchFamily="49" charset="-122"/>
                <a:ea typeface="楷体" panose="02010609060101010101" pitchFamily="49" charset="-122"/>
              </a:rPr>
              <a:t>）国务院各部门或县级以上地方人民政府作为复议机关作出的复议决定。</a:t>
            </a:r>
          </a:p>
          <a:p>
            <a:r>
              <a:rPr lang="zh-CN" altLang="en-US" sz="2200" b="1" dirty="0">
                <a:latin typeface="楷体" panose="02010609060101010101" pitchFamily="49" charset="-122"/>
                <a:ea typeface="楷体" panose="02010609060101010101" pitchFamily="49" charset="-122"/>
              </a:rPr>
              <a:t>（二）</a:t>
            </a:r>
            <a:r>
              <a:rPr lang="zh-CN" altLang="zh-CN" sz="2200" b="1" dirty="0">
                <a:latin typeface="楷体" panose="02010609060101010101" pitchFamily="49" charset="-122"/>
                <a:ea typeface="楷体" panose="02010609060101010101" pitchFamily="49" charset="-122"/>
              </a:rPr>
              <a:t>海关处理的案件</a:t>
            </a:r>
            <a:endParaRPr lang="zh-CN" altLang="zh-CN" sz="2200" dirty="0">
              <a:latin typeface="楷体" panose="02010609060101010101" pitchFamily="49" charset="-122"/>
              <a:ea typeface="楷体" panose="02010609060101010101" pitchFamily="49" charset="-122"/>
            </a:endParaRPr>
          </a:p>
          <a:p>
            <a:r>
              <a:rPr lang="zh-CN" altLang="zh-CN" sz="2200" dirty="0">
                <a:latin typeface="楷体" panose="02010609060101010101" pitchFamily="49" charset="-122"/>
                <a:ea typeface="楷体" panose="02010609060101010101" pitchFamily="49" charset="-122"/>
              </a:rPr>
              <a:t>海关处理的案件是指海关行政处罚的案件和其他海关处理的行政案件。</a:t>
            </a:r>
            <a:r>
              <a:rPr lang="zh-CN" altLang="en-US" sz="2200" dirty="0">
                <a:latin typeface="楷体" panose="02010609060101010101" pitchFamily="49" charset="-122"/>
                <a:ea typeface="楷体" panose="02010609060101010101" pitchFamily="49" charset="-122"/>
              </a:rPr>
              <a:t>例如例如天津市高级人民法院指定辖区内第二中级人民法院管辖以海关为被告的行政案件，见</a:t>
            </a:r>
            <a:r>
              <a:rPr lang="en-US" altLang="zh-CN" sz="2200"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hlinkClick r:id="rId2"/>
              </a:rPr>
              <a:t>天津高院关于指定部分行政案件施行跨行政区域管辖的公告</a:t>
            </a:r>
            <a:r>
              <a:rPr lang="en-US" altLang="zh-CN" sz="2200" dirty="0">
                <a:latin typeface="楷体" panose="02010609060101010101" pitchFamily="49" charset="-122"/>
                <a:ea typeface="楷体" panose="02010609060101010101" pitchFamily="49" charset="-122"/>
              </a:rPr>
              <a:t>》</a:t>
            </a:r>
            <a:endParaRPr lang="zh-CN" altLang="en-US" sz="2200" dirty="0">
              <a:latin typeface="楷体" panose="02010609060101010101" pitchFamily="49" charset="-122"/>
              <a:ea typeface="楷体" panose="02010609060101010101" pitchFamily="49" charset="-122"/>
            </a:endParaRPr>
          </a:p>
          <a:p>
            <a:endParaRPr lang="en-US" altLang="zh-CN" sz="2200" dirty="0">
              <a:latin typeface="楷体" panose="02010609060101010101" pitchFamily="49" charset="-122"/>
              <a:ea typeface="楷体" panose="02010609060101010101" pitchFamily="49" charset="-122"/>
            </a:endParaRPr>
          </a:p>
          <a:p>
            <a:endParaRPr lang="zh-CN" altLang="zh-CN" sz="2200" dirty="0">
              <a:latin typeface="楷体" panose="02010609060101010101" pitchFamily="49" charset="-122"/>
              <a:ea typeface="楷体" panose="02010609060101010101" pitchFamily="49" charset="-122"/>
            </a:endParaRPr>
          </a:p>
        </p:txBody>
      </p:sp>
      <p:sp>
        <p:nvSpPr>
          <p:cNvPr id="145411" name="灯片编号占位符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en-US" altLang="zh-CN">
                <a:solidFill>
                  <a:schemeClr val="bg1"/>
                </a:solidFill>
                <a:latin typeface="Century Gothic" panose="020B0502020202020204" pitchFamily="34" charset="0"/>
              </a:rPr>
              <a:t>*</a:t>
            </a:r>
          </a:p>
        </p:txBody>
      </p:sp>
      <p:sp>
        <p:nvSpPr>
          <p:cNvPr id="145412" name="日期占位符 4"/>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fld id="{ACD3EBC5-BC3F-4FEF-8EF2-286AAE12CF99}" type="datetime11">
              <a:rPr lang="zh-CN" altLang="en-US" smtClean="0">
                <a:solidFill>
                  <a:schemeClr val="accent1"/>
                </a:solidFill>
                <a:latin typeface="Century Gothic" panose="020B0502020202020204" pitchFamily="34" charset="0"/>
              </a:rPr>
              <a:t>20:56:34</a:t>
            </a:fld>
            <a:endParaRPr lang="en-US" altLang="zh-CN">
              <a:solidFill>
                <a:schemeClr val="accent1"/>
              </a:solidFill>
              <a:latin typeface="Century Gothic" panose="020B0502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标题 1"/>
          <p:cNvSpPr>
            <a:spLocks noGrp="1" noChangeArrowheads="1"/>
          </p:cNvSpPr>
          <p:nvPr>
            <p:ph type="title"/>
          </p:nvPr>
        </p:nvSpPr>
        <p:spPr>
          <a:xfrm>
            <a:off x="2389189" y="927101"/>
            <a:ext cx="6345237" cy="709613"/>
          </a:xfrm>
        </p:spPr>
        <p:txBody>
          <a:bodyPr/>
          <a:lstStyle/>
          <a:p>
            <a:endParaRPr lang="zh-CN" altLang="en-US"/>
          </a:p>
        </p:txBody>
      </p:sp>
      <p:sp>
        <p:nvSpPr>
          <p:cNvPr id="146434" name="内容占位符 2"/>
          <p:cNvSpPr>
            <a:spLocks noGrp="1" noChangeArrowheads="1"/>
          </p:cNvSpPr>
          <p:nvPr>
            <p:ph idx="1"/>
          </p:nvPr>
        </p:nvSpPr>
        <p:spPr>
          <a:xfrm>
            <a:off x="1524000" y="2205039"/>
            <a:ext cx="9036050" cy="3813175"/>
          </a:xfrm>
        </p:spPr>
        <p:txBody>
          <a:bodyPr/>
          <a:lstStyle/>
          <a:p>
            <a:r>
              <a:rPr lang="zh-CN" altLang="zh-CN" sz="2000" b="1" dirty="0">
                <a:latin typeface="楷体" panose="02010609060101010101" pitchFamily="49" charset="-122"/>
                <a:ea typeface="楷体" panose="02010609060101010101" pitchFamily="49" charset="-122"/>
              </a:rPr>
              <a:t>（三）本辖区内重大、复杂的案件</a:t>
            </a:r>
            <a:endParaRPr lang="zh-CN" altLang="zh-CN" sz="2000" dirty="0">
              <a:latin typeface="楷体" panose="02010609060101010101" pitchFamily="49" charset="-122"/>
              <a:ea typeface="楷体" panose="02010609060101010101" pitchFamily="49" charset="-122"/>
            </a:endParaRPr>
          </a:p>
          <a:p>
            <a:r>
              <a:rPr lang="zh-CN"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解释</a:t>
            </a:r>
            <a:r>
              <a:rPr lang="en-US" altLang="zh-CN" sz="2000" dirty="0">
                <a:latin typeface="楷体" panose="02010609060101010101" pitchFamily="49" charset="-122"/>
                <a:ea typeface="楷体" panose="02010609060101010101" pitchFamily="49" charset="-122"/>
              </a:rPr>
              <a:t>》</a:t>
            </a:r>
            <a:r>
              <a:rPr lang="zh-CN" altLang="zh-CN" sz="2000" dirty="0">
                <a:latin typeface="楷体" panose="02010609060101010101" pitchFamily="49" charset="-122"/>
                <a:ea typeface="楷体" panose="02010609060101010101" pitchFamily="49" charset="-122"/>
              </a:rPr>
              <a:t>第五条</a:t>
            </a:r>
            <a:r>
              <a:rPr lang="zh-CN" altLang="en-US" sz="2000" dirty="0">
                <a:latin typeface="楷体" panose="02010609060101010101" pitchFamily="49" charset="-122"/>
                <a:ea typeface="楷体" panose="02010609060101010101" pitchFamily="49" charset="-122"/>
              </a:rPr>
              <a:t>规定，</a:t>
            </a:r>
            <a:r>
              <a:rPr lang="zh-CN" altLang="zh-CN" sz="2000" dirty="0">
                <a:latin typeface="楷体" panose="02010609060101010101" pitchFamily="49" charset="-122"/>
                <a:ea typeface="楷体" panose="02010609060101010101" pitchFamily="49" charset="-122"/>
              </a:rPr>
              <a:t>有下列情形之一的，属于行政诉讼法第十五条第三项规定的</a:t>
            </a:r>
            <a:r>
              <a:rPr lang="en-US" altLang="zh-CN" sz="2000" dirty="0">
                <a:latin typeface="楷体" panose="02010609060101010101" pitchFamily="49" charset="-122"/>
                <a:ea typeface="楷体" panose="02010609060101010101" pitchFamily="49" charset="-122"/>
              </a:rPr>
              <a:t>“</a:t>
            </a:r>
            <a:r>
              <a:rPr lang="zh-CN" altLang="zh-CN" sz="2000" dirty="0">
                <a:latin typeface="楷体" panose="02010609060101010101" pitchFamily="49" charset="-122"/>
                <a:ea typeface="楷体" panose="02010609060101010101" pitchFamily="49" charset="-122"/>
              </a:rPr>
              <a:t>本辖区内重大、复杂的案件</a:t>
            </a:r>
            <a:r>
              <a:rPr lang="en-US" altLang="zh-CN" sz="2000" dirty="0">
                <a:latin typeface="楷体" panose="02010609060101010101" pitchFamily="49" charset="-122"/>
                <a:ea typeface="楷体" panose="02010609060101010101" pitchFamily="49" charset="-122"/>
              </a:rPr>
              <a:t>”</a:t>
            </a:r>
            <a:r>
              <a:rPr lang="zh-CN" altLang="zh-CN" sz="2000" dirty="0">
                <a:latin typeface="楷体" panose="02010609060101010101" pitchFamily="49" charset="-122"/>
                <a:ea typeface="楷体" panose="02010609060101010101" pitchFamily="49" charset="-122"/>
              </a:rPr>
              <a:t>：</a:t>
            </a:r>
          </a:p>
          <a:p>
            <a:r>
              <a:rPr lang="zh-CN" altLang="zh-CN" sz="2000" dirty="0">
                <a:latin typeface="楷体" panose="02010609060101010101" pitchFamily="49" charset="-122"/>
                <a:ea typeface="楷体" panose="02010609060101010101" pitchFamily="49" charset="-122"/>
              </a:rPr>
              <a:t>（一）社会影响重大的</a:t>
            </a:r>
            <a:r>
              <a:rPr lang="zh-CN" altLang="zh-CN" sz="2000" dirty="0">
                <a:latin typeface="楷体" panose="02010609060101010101" pitchFamily="49" charset="-122"/>
                <a:ea typeface="楷体" panose="02010609060101010101" pitchFamily="49" charset="-122"/>
                <a:hlinkClick r:id="rId2" action="ppaction://hlinkfile"/>
              </a:rPr>
              <a:t>共同诉讼</a:t>
            </a:r>
            <a:r>
              <a:rPr lang="zh-CN" altLang="zh-CN" sz="2000" dirty="0">
                <a:latin typeface="楷体" panose="02010609060101010101" pitchFamily="49" charset="-122"/>
                <a:ea typeface="楷体" panose="02010609060101010101" pitchFamily="49" charset="-122"/>
              </a:rPr>
              <a:t>案件；</a:t>
            </a:r>
          </a:p>
          <a:p>
            <a:r>
              <a:rPr lang="zh-CN" altLang="zh-CN" sz="2000" dirty="0">
                <a:latin typeface="楷体" panose="02010609060101010101" pitchFamily="49" charset="-122"/>
                <a:ea typeface="楷体" panose="02010609060101010101" pitchFamily="49" charset="-122"/>
              </a:rPr>
              <a:t>（二）涉外或者涉及香港特别行政区、澳门特别行政区、台湾地区的案件；</a:t>
            </a:r>
          </a:p>
          <a:p>
            <a:r>
              <a:rPr lang="zh-CN" altLang="zh-CN" sz="2000" dirty="0">
                <a:latin typeface="楷体" panose="02010609060101010101" pitchFamily="49" charset="-122"/>
                <a:ea typeface="楷体" panose="02010609060101010101" pitchFamily="49" charset="-122"/>
              </a:rPr>
              <a:t>（三）其他重大、复杂案件。</a:t>
            </a:r>
            <a:endParaRPr lang="en-US" altLang="zh-CN" sz="2000" dirty="0">
              <a:latin typeface="楷体" panose="02010609060101010101" pitchFamily="49" charset="-122"/>
              <a:ea typeface="楷体" panose="02010609060101010101" pitchFamily="49" charset="-122"/>
            </a:endParaRPr>
          </a:p>
          <a:p>
            <a:endParaRPr lang="zh-CN" altLang="zh-CN" sz="2000" dirty="0">
              <a:latin typeface="楷体" panose="02010609060101010101" pitchFamily="49" charset="-122"/>
              <a:ea typeface="楷体" panose="02010609060101010101" pitchFamily="49" charset="-122"/>
            </a:endParaRPr>
          </a:p>
        </p:txBody>
      </p:sp>
      <p:sp>
        <p:nvSpPr>
          <p:cNvPr id="146435" name="灯片编号占位符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en-US" altLang="zh-CN">
                <a:solidFill>
                  <a:schemeClr val="bg1"/>
                </a:solidFill>
                <a:latin typeface="Century Gothic" panose="020B0502020202020204" pitchFamily="34" charset="0"/>
              </a:rPr>
              <a:t>*</a:t>
            </a:r>
          </a:p>
        </p:txBody>
      </p:sp>
      <p:sp>
        <p:nvSpPr>
          <p:cNvPr id="146436" name="日期占位符 4"/>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fld id="{BF332E76-E1CB-48DD-9EAE-E7254FC72851}" type="datetime11">
              <a:rPr lang="zh-CN" altLang="en-US" smtClean="0">
                <a:solidFill>
                  <a:schemeClr val="accent1"/>
                </a:solidFill>
                <a:latin typeface="Century Gothic" panose="020B0502020202020204" pitchFamily="34" charset="0"/>
              </a:rPr>
              <a:t>20:56:34</a:t>
            </a:fld>
            <a:endParaRPr lang="en-US" altLang="zh-CN">
              <a:solidFill>
                <a:schemeClr val="accent1"/>
              </a:solidFill>
              <a:latin typeface="Century Gothic" panose="020B0502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标题 1"/>
          <p:cNvSpPr>
            <a:spLocks noGrp="1" noChangeArrowheads="1"/>
          </p:cNvSpPr>
          <p:nvPr>
            <p:ph type="title"/>
          </p:nvPr>
        </p:nvSpPr>
        <p:spPr>
          <a:xfrm>
            <a:off x="2389189" y="927101"/>
            <a:ext cx="6345237" cy="709613"/>
          </a:xfrm>
        </p:spPr>
        <p:txBody>
          <a:bodyPr/>
          <a:lstStyle/>
          <a:p>
            <a:endParaRPr lang="zh-CN" altLang="en-US"/>
          </a:p>
        </p:txBody>
      </p:sp>
      <p:sp>
        <p:nvSpPr>
          <p:cNvPr id="147458" name="内容占位符 2"/>
          <p:cNvSpPr>
            <a:spLocks noGrp="1" noChangeArrowheads="1"/>
          </p:cNvSpPr>
          <p:nvPr>
            <p:ph idx="1"/>
          </p:nvPr>
        </p:nvSpPr>
        <p:spPr>
          <a:xfrm>
            <a:off x="1343026" y="2420938"/>
            <a:ext cx="8029575" cy="3530600"/>
          </a:xfrm>
        </p:spPr>
        <p:txBody>
          <a:bodyPr/>
          <a:lstStyle/>
          <a:p>
            <a:pPr lvl="1" eaLnBrk="1" hangingPunct="1">
              <a:lnSpc>
                <a:spcPct val="110000"/>
              </a:lnSpc>
            </a:pPr>
            <a:r>
              <a:rPr lang="zh-CN" altLang="en-US" sz="2000" b="1" dirty="0">
                <a:latin typeface="楷体" panose="02010609060101010101" pitchFamily="49" charset="-122"/>
                <a:ea typeface="楷体" panose="02010609060101010101" pitchFamily="49" charset="-122"/>
              </a:rPr>
              <a:t>（四）其他法律规定由中院管辖的案件</a:t>
            </a:r>
            <a:endParaRPr lang="en-US" altLang="zh-CN" sz="2000" b="1" dirty="0">
              <a:latin typeface="楷体" panose="02010609060101010101" pitchFamily="49" charset="-122"/>
              <a:ea typeface="楷体" panose="02010609060101010101" pitchFamily="49" charset="-122"/>
            </a:endParaRPr>
          </a:p>
          <a:p>
            <a:pPr lvl="2" eaLnBrk="1" hangingPunct="1">
              <a:lnSpc>
                <a:spcPct val="110000"/>
              </a:lnSpc>
            </a:pP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全国人大常委会关于在北京、上海、广州设立知识产权法院的决定</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规定，</a:t>
            </a:r>
            <a:r>
              <a:rPr lang="zh-CN" altLang="en-US" sz="2000" dirty="0">
                <a:latin typeface="楷体" panose="02010609060101010101" pitchFamily="49" charset="-122"/>
                <a:ea typeface="楷体" panose="02010609060101010101" pitchFamily="49" charset="-122"/>
              </a:rPr>
              <a:t>知识产权法院管辖专利、植物新品种、集成电路布图设计、技术秘密、计算机软件一审民事和行政案件</a:t>
            </a:r>
            <a:r>
              <a:rPr lang="en-US" altLang="zh-CN" sz="2000" dirty="0">
                <a:latin typeface="楷体" panose="02010609060101010101" pitchFamily="49" charset="-122"/>
                <a:ea typeface="楷体" panose="02010609060101010101" pitchFamily="49" charset="-122"/>
              </a:rPr>
              <a:t>……</a:t>
            </a:r>
          </a:p>
          <a:p>
            <a:pPr lvl="2">
              <a:lnSpc>
                <a:spcPct val="110000"/>
              </a:lnSpc>
            </a:pPr>
            <a:r>
              <a:rPr lang="zh-CN" altLang="en-US" sz="2000" b="1" dirty="0">
                <a:solidFill>
                  <a:srgbClr val="00B0F0"/>
                </a:solidFill>
                <a:latin typeface="楷体" panose="02010609060101010101" pitchFamily="49" charset="-122"/>
                <a:ea typeface="楷体" panose="02010609060101010101" pitchFamily="49" charset="-122"/>
              </a:rPr>
              <a:t>知识产权法院</a:t>
            </a:r>
            <a:r>
              <a:rPr lang="zh-CN" altLang="en-US" sz="2000" b="1" dirty="0">
                <a:solidFill>
                  <a:schemeClr val="tx1"/>
                </a:solidFill>
                <a:latin typeface="楷体" panose="02010609060101010101" pitchFamily="49" charset="-122"/>
                <a:ea typeface="楷体" panose="02010609060101010101" pitchFamily="49" charset="-122"/>
              </a:rPr>
              <a:t>：</a:t>
            </a:r>
            <a:r>
              <a:rPr lang="en-US" altLang="zh-CN" sz="2000" b="1" dirty="0">
                <a:solidFill>
                  <a:schemeClr val="tx1"/>
                </a:solidFill>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hlinkClick r:id="rId2" action="ppaction://hlinkfile"/>
              </a:rPr>
              <a:t>最高人民法院关于北京、上海、广州知识产权法院案件管辖的规定</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（法释</a:t>
            </a:r>
            <a:r>
              <a:rPr lang="en-US" altLang="zh-CN" sz="2000" b="1" dirty="0">
                <a:latin typeface="楷体" panose="02010609060101010101" pitchFamily="49" charset="-122"/>
                <a:ea typeface="楷体" panose="02010609060101010101" pitchFamily="49" charset="-122"/>
              </a:rPr>
              <a:t>〔2014〕12</a:t>
            </a:r>
            <a:r>
              <a:rPr lang="zh-CN" altLang="en-US" sz="2000" b="1" dirty="0">
                <a:latin typeface="楷体" panose="02010609060101010101" pitchFamily="49" charset="-122"/>
                <a:ea typeface="楷体" panose="02010609060101010101" pitchFamily="49" charset="-122"/>
              </a:rPr>
              <a:t>号）</a:t>
            </a:r>
            <a:endParaRPr lang="en-US" altLang="zh-CN" sz="2000" b="1" dirty="0">
              <a:latin typeface="楷体" panose="02010609060101010101" pitchFamily="49" charset="-122"/>
              <a:ea typeface="楷体" panose="02010609060101010101" pitchFamily="49" charset="-122"/>
            </a:endParaRPr>
          </a:p>
          <a:p>
            <a:pPr lvl="2">
              <a:lnSpc>
                <a:spcPct val="110000"/>
              </a:lnSpc>
            </a:pPr>
            <a:r>
              <a:rPr lang="zh-CN" altLang="en-US" sz="2000" b="1" dirty="0">
                <a:solidFill>
                  <a:srgbClr val="00B0F0"/>
                </a:solidFill>
                <a:latin typeface="楷体" panose="02010609060101010101" pitchFamily="49" charset="-122"/>
                <a:ea typeface="楷体" panose="02010609060101010101" pitchFamily="49" charset="-122"/>
              </a:rPr>
              <a:t>海事法院：</a:t>
            </a:r>
            <a:r>
              <a:rPr lang="en-US" altLang="zh-CN" sz="2000" b="1" dirty="0">
                <a:solidFill>
                  <a:schemeClr val="tx1"/>
                </a:solidFill>
                <a:latin typeface="楷体" panose="02010609060101010101" pitchFamily="49" charset="-122"/>
                <a:ea typeface="楷体" panose="02010609060101010101" pitchFamily="49" charset="-122"/>
              </a:rPr>
              <a:t>《</a:t>
            </a:r>
            <a:r>
              <a:rPr lang="zh-CN" altLang="en-US" sz="2000" b="1" dirty="0">
                <a:solidFill>
                  <a:schemeClr val="tx1"/>
                </a:solidFill>
                <a:latin typeface="楷体" panose="02010609060101010101" pitchFamily="49" charset="-122"/>
                <a:ea typeface="楷体" panose="02010609060101010101" pitchFamily="49" charset="-122"/>
                <a:hlinkClick r:id="rId3" action="ppaction://hlinkfile"/>
              </a:rPr>
              <a:t>最</a:t>
            </a:r>
            <a:r>
              <a:rPr lang="zh-CN" altLang="en-US" sz="2000" b="1" dirty="0">
                <a:latin typeface="楷体" panose="02010609060101010101" pitchFamily="49" charset="-122"/>
                <a:ea typeface="楷体" panose="02010609060101010101" pitchFamily="49" charset="-122"/>
                <a:hlinkClick r:id="rId3" action="ppaction://hlinkfile"/>
              </a:rPr>
              <a:t>高人民法院关于海事法院受理案件范围的规定</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（法释</a:t>
            </a:r>
            <a:r>
              <a:rPr lang="en-US" altLang="zh-CN" sz="2000" b="1" dirty="0">
                <a:latin typeface="楷体" panose="02010609060101010101" pitchFamily="49" charset="-122"/>
                <a:ea typeface="楷体" panose="02010609060101010101" pitchFamily="49" charset="-122"/>
              </a:rPr>
              <a:t>〔2016〕4</a:t>
            </a:r>
            <a:r>
              <a:rPr lang="zh-CN" altLang="en-US" sz="2000" b="1" dirty="0">
                <a:latin typeface="楷体" panose="02010609060101010101" pitchFamily="49" charset="-122"/>
                <a:ea typeface="楷体" panose="02010609060101010101" pitchFamily="49" charset="-122"/>
              </a:rPr>
              <a:t>号）</a:t>
            </a:r>
          </a:p>
          <a:p>
            <a:pPr lvl="2">
              <a:lnSpc>
                <a:spcPct val="110000"/>
              </a:lnSpc>
            </a:pPr>
            <a:endParaRPr lang="zh-CN" altLang="en-US" sz="2000" b="1" dirty="0">
              <a:latin typeface="楷体" panose="02010609060101010101" pitchFamily="49" charset="-122"/>
              <a:ea typeface="楷体" panose="02010609060101010101" pitchFamily="49" charset="-122"/>
            </a:endParaRPr>
          </a:p>
          <a:p>
            <a:endParaRPr lang="zh-CN" altLang="en-US" sz="2000" dirty="0">
              <a:latin typeface="楷体" panose="02010609060101010101" pitchFamily="49" charset="-122"/>
              <a:ea typeface="楷体" panose="02010609060101010101" pitchFamily="49" charset="-122"/>
            </a:endParaRPr>
          </a:p>
        </p:txBody>
      </p:sp>
      <p:sp>
        <p:nvSpPr>
          <p:cNvPr id="147459" name="日期占位符 3"/>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fld id="{386B0AA9-3795-4F6B-A762-F3C2892D96D7}" type="datetime11">
              <a:rPr lang="zh-CN" altLang="en-US" smtClean="0">
                <a:solidFill>
                  <a:schemeClr val="accent1"/>
                </a:solidFill>
                <a:latin typeface="Century Gothic" panose="020B0502020202020204" pitchFamily="34" charset="0"/>
              </a:rPr>
              <a:t>20:56:34</a:t>
            </a:fld>
            <a:endParaRPr lang="en-US" altLang="zh-CN">
              <a:solidFill>
                <a:schemeClr val="accent1"/>
              </a:solidFill>
              <a:latin typeface="Century Gothic" panose="020B0502020202020204" pitchFamily="34" charset="0"/>
            </a:endParaRPr>
          </a:p>
        </p:txBody>
      </p:sp>
      <p:sp>
        <p:nvSpPr>
          <p:cNvPr id="147460" name="灯片编号占位符 4"/>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en-US" altLang="zh-CN">
                <a:solidFill>
                  <a:schemeClr val="bg1"/>
                </a:solidFill>
                <a:latin typeface="Century Gothic" panose="020B0502020202020204" pitchFamily="34" charset="0"/>
              </a:rPr>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标题 1"/>
          <p:cNvSpPr>
            <a:spLocks noGrp="1" noChangeArrowheads="1"/>
          </p:cNvSpPr>
          <p:nvPr>
            <p:ph type="title"/>
          </p:nvPr>
        </p:nvSpPr>
        <p:spPr>
          <a:xfrm>
            <a:off x="2389189" y="927101"/>
            <a:ext cx="6345237" cy="709613"/>
          </a:xfrm>
        </p:spPr>
        <p:txBody>
          <a:bodyPr/>
          <a:lstStyle/>
          <a:p>
            <a:endParaRPr lang="zh-CN" altLang="en-US"/>
          </a:p>
        </p:txBody>
      </p:sp>
      <p:sp>
        <p:nvSpPr>
          <p:cNvPr id="148482" name="内容占位符 2"/>
          <p:cNvSpPr>
            <a:spLocks noGrp="1" noChangeArrowheads="1"/>
          </p:cNvSpPr>
          <p:nvPr>
            <p:ph idx="1"/>
          </p:nvPr>
        </p:nvSpPr>
        <p:spPr>
          <a:xfrm>
            <a:off x="2387600" y="2489200"/>
            <a:ext cx="7524750" cy="3530600"/>
          </a:xfrm>
        </p:spPr>
        <p:txBody>
          <a:bodyPr/>
          <a:lstStyle/>
          <a:p>
            <a:r>
              <a:rPr lang="en-US" altLang="zh-CN" sz="2400" b="1" dirty="0">
                <a:latin typeface="楷体" panose="02010609060101010101" pitchFamily="49" charset="-122"/>
                <a:ea typeface="楷体" panose="02010609060101010101" pitchFamily="49" charset="-122"/>
              </a:rPr>
              <a:t>3</a:t>
            </a:r>
            <a:r>
              <a:rPr lang="zh-CN" altLang="en-US" sz="2400" b="1" dirty="0">
                <a:latin typeface="楷体" panose="02010609060101010101" pitchFamily="49" charset="-122"/>
                <a:ea typeface="楷体" panose="02010609060101010101" pitchFamily="49" charset="-122"/>
              </a:rPr>
              <a:t>、</a:t>
            </a:r>
            <a:r>
              <a:rPr lang="zh-CN" altLang="zh-CN" sz="2400" b="1" dirty="0">
                <a:latin typeface="楷体" panose="02010609060101010101" pitchFamily="49" charset="-122"/>
                <a:ea typeface="楷体" panose="02010609060101010101" pitchFamily="49" charset="-122"/>
              </a:rPr>
              <a:t>高级人民法院管辖的第一审行政案件</a:t>
            </a:r>
            <a:endParaRPr lang="zh-CN" altLang="zh-CN" sz="2400" dirty="0">
              <a:latin typeface="楷体" panose="02010609060101010101" pitchFamily="49" charset="-122"/>
              <a:ea typeface="楷体" panose="02010609060101010101" pitchFamily="49" charset="-122"/>
            </a:endParaRPr>
          </a:p>
          <a:p>
            <a:r>
              <a:rPr lang="zh-CN" altLang="zh-CN" sz="2400" dirty="0">
                <a:latin typeface="楷体" panose="02010609060101010101" pitchFamily="49" charset="-122"/>
                <a:ea typeface="楷体" panose="02010609060101010101" pitchFamily="49" charset="-122"/>
              </a:rPr>
              <a:t>根据《行政诉讼法》第</a:t>
            </a:r>
            <a:r>
              <a:rPr lang="en-US" altLang="zh-CN" sz="2400" dirty="0">
                <a:latin typeface="楷体" panose="02010609060101010101" pitchFamily="49" charset="-122"/>
                <a:ea typeface="楷体" panose="02010609060101010101" pitchFamily="49" charset="-122"/>
              </a:rPr>
              <a:t>16</a:t>
            </a:r>
            <a:r>
              <a:rPr lang="zh-CN" altLang="zh-CN" sz="2400" dirty="0">
                <a:latin typeface="楷体" panose="02010609060101010101" pitchFamily="49" charset="-122"/>
                <a:ea typeface="楷体" panose="02010609060101010101" pitchFamily="49" charset="-122"/>
              </a:rPr>
              <a:t>条的规定，高级人民法院管辖本辖区内重大、复杂的第一审行政案件。</a:t>
            </a:r>
            <a:endParaRPr lang="en-US" altLang="zh-CN" sz="2400" dirty="0">
              <a:latin typeface="楷体" panose="02010609060101010101" pitchFamily="49" charset="-122"/>
              <a:ea typeface="楷体" panose="02010609060101010101" pitchFamily="49" charset="-122"/>
            </a:endParaRPr>
          </a:p>
          <a:p>
            <a:r>
              <a:rPr lang="zh-CN" altLang="zh-CN" sz="2400" dirty="0">
                <a:latin typeface="楷体" panose="02010609060101010101" pitchFamily="49" charset="-122"/>
                <a:ea typeface="楷体" panose="02010609060101010101" pitchFamily="49" charset="-122"/>
              </a:rPr>
              <a:t>所谓本辖区内重大、复杂的案件，是指一个省、自治区、直辖市范围内，案情重大，涉及面广，具有重大影响的案件。</a:t>
            </a:r>
            <a:endParaRPr lang="zh-CN" altLang="en-US" sz="2400" dirty="0">
              <a:latin typeface="楷体" panose="02010609060101010101" pitchFamily="49" charset="-122"/>
              <a:ea typeface="楷体" panose="02010609060101010101" pitchFamily="49" charset="-122"/>
            </a:endParaRPr>
          </a:p>
        </p:txBody>
      </p:sp>
      <p:sp>
        <p:nvSpPr>
          <p:cNvPr id="148483" name="灯片编号占位符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en-US" altLang="zh-CN">
                <a:solidFill>
                  <a:schemeClr val="bg1"/>
                </a:solidFill>
                <a:latin typeface="Century Gothic" panose="020B0502020202020204" pitchFamily="34" charset="0"/>
              </a:rPr>
              <a:t>*</a:t>
            </a:r>
          </a:p>
        </p:txBody>
      </p:sp>
      <p:sp>
        <p:nvSpPr>
          <p:cNvPr id="148484" name="日期占位符 4"/>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fld id="{6E2FEB77-E11A-4D85-864B-D34368A433D2}" type="datetime11">
              <a:rPr lang="zh-CN" altLang="en-US" smtClean="0">
                <a:solidFill>
                  <a:schemeClr val="accent1"/>
                </a:solidFill>
                <a:latin typeface="Century Gothic" panose="020B0502020202020204" pitchFamily="34" charset="0"/>
              </a:rPr>
              <a:t>20:56:34</a:t>
            </a:fld>
            <a:endParaRPr lang="en-US" altLang="zh-CN">
              <a:solidFill>
                <a:schemeClr val="accent1"/>
              </a:solidFill>
              <a:latin typeface="Century Gothic" panose="020B05020202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标题 1"/>
          <p:cNvSpPr>
            <a:spLocks noGrp="1" noChangeArrowheads="1"/>
          </p:cNvSpPr>
          <p:nvPr>
            <p:ph type="title"/>
          </p:nvPr>
        </p:nvSpPr>
        <p:spPr>
          <a:xfrm>
            <a:off x="2389189" y="927101"/>
            <a:ext cx="6345237" cy="709613"/>
          </a:xfrm>
        </p:spPr>
        <p:txBody>
          <a:bodyPr/>
          <a:lstStyle/>
          <a:p>
            <a:endParaRPr lang="zh-CN" altLang="en-US"/>
          </a:p>
        </p:txBody>
      </p:sp>
      <p:sp>
        <p:nvSpPr>
          <p:cNvPr id="149506" name="内容占位符 2"/>
          <p:cNvSpPr>
            <a:spLocks noGrp="1" noChangeArrowheads="1"/>
          </p:cNvSpPr>
          <p:nvPr>
            <p:ph idx="1"/>
          </p:nvPr>
        </p:nvSpPr>
        <p:spPr>
          <a:xfrm>
            <a:off x="2387600" y="2492376"/>
            <a:ext cx="7524750" cy="3527425"/>
          </a:xfrm>
        </p:spPr>
        <p:txBody>
          <a:bodyPr>
            <a:normAutofit lnSpcReduction="10000"/>
          </a:bodyPr>
          <a:lstStyle/>
          <a:p>
            <a:r>
              <a:rPr lang="en-US" altLang="zh-CN" sz="2400" dirty="0">
                <a:latin typeface="楷体" panose="02010609060101010101" pitchFamily="49" charset="-122"/>
                <a:ea typeface="楷体" panose="02010609060101010101" pitchFamily="49" charset="-122"/>
              </a:rPr>
              <a:t>4</a:t>
            </a:r>
            <a:r>
              <a:rPr lang="zh-CN" altLang="en-US" sz="2400" dirty="0">
                <a:latin typeface="楷体" panose="02010609060101010101" pitchFamily="49" charset="-122"/>
                <a:ea typeface="楷体" panose="02010609060101010101" pitchFamily="49" charset="-122"/>
              </a:rPr>
              <a:t>、</a:t>
            </a:r>
            <a:r>
              <a:rPr lang="zh-CN" altLang="zh-CN" sz="2400" b="1" dirty="0">
                <a:latin typeface="楷体" panose="02010609060101010101" pitchFamily="49" charset="-122"/>
                <a:ea typeface="楷体" panose="02010609060101010101" pitchFamily="49" charset="-122"/>
              </a:rPr>
              <a:t>最高人民法院管辖的第一审行政案件</a:t>
            </a:r>
            <a:endParaRPr lang="zh-CN" altLang="zh-CN" sz="2400" dirty="0">
              <a:latin typeface="楷体" panose="02010609060101010101" pitchFamily="49" charset="-122"/>
              <a:ea typeface="楷体" panose="02010609060101010101" pitchFamily="49" charset="-122"/>
            </a:endParaRPr>
          </a:p>
          <a:p>
            <a:r>
              <a:rPr lang="zh-CN" altLang="zh-CN" sz="2400" dirty="0">
                <a:latin typeface="楷体" panose="02010609060101010101" pitchFamily="49" charset="-122"/>
                <a:ea typeface="楷体" panose="02010609060101010101" pitchFamily="49" charset="-122"/>
              </a:rPr>
              <a:t>根据《行政诉讼法》第</a:t>
            </a:r>
            <a:r>
              <a:rPr lang="en-US" altLang="zh-CN" sz="2400" dirty="0">
                <a:latin typeface="楷体" panose="02010609060101010101" pitchFamily="49" charset="-122"/>
                <a:ea typeface="楷体" panose="02010609060101010101" pitchFamily="49" charset="-122"/>
              </a:rPr>
              <a:t>17</a:t>
            </a:r>
            <a:r>
              <a:rPr lang="zh-CN" altLang="zh-CN" sz="2400" dirty="0">
                <a:latin typeface="楷体" panose="02010609060101010101" pitchFamily="49" charset="-122"/>
                <a:ea typeface="楷体" panose="02010609060101010101" pitchFamily="49" charset="-122"/>
              </a:rPr>
              <a:t>条的规定，最高人民法院管辖全国范围内重大、复杂的第一审行政案件。</a:t>
            </a:r>
            <a:endParaRPr lang="en-US" altLang="zh-CN" sz="2400" dirty="0">
              <a:latin typeface="楷体" panose="02010609060101010101" pitchFamily="49" charset="-122"/>
              <a:ea typeface="楷体" panose="02010609060101010101" pitchFamily="49" charset="-122"/>
            </a:endParaRPr>
          </a:p>
          <a:p>
            <a:r>
              <a:rPr lang="zh-CN" altLang="zh-CN" sz="2400" dirty="0">
                <a:latin typeface="楷体" panose="02010609060101010101" pitchFamily="49" charset="-122"/>
                <a:ea typeface="楷体" panose="02010609060101010101" pitchFamily="49" charset="-122"/>
              </a:rPr>
              <a:t>最高人民法院主要承担着对全国各级人民法院审判活动的监督和指导，对法律适用问题作出司法解释，发布指导性案件，对下级人民法院的请示作出批示、答复，所以，它管辖的“全国范围内重大、复杂的第一审行政案件”非常少</a:t>
            </a:r>
            <a:r>
              <a:rPr lang="zh-CN" altLang="en-US" sz="2400" dirty="0">
                <a:latin typeface="楷体" panose="02010609060101010101" pitchFamily="49" charset="-122"/>
                <a:ea typeface="楷体" panose="02010609060101010101" pitchFamily="49" charset="-122"/>
              </a:rPr>
              <a:t>，它目前还没有受理过一起第一审行政案件。</a:t>
            </a:r>
            <a:endParaRPr lang="zh-CN" altLang="zh-CN" sz="2400" dirty="0">
              <a:latin typeface="楷体" panose="02010609060101010101" pitchFamily="49" charset="-122"/>
              <a:ea typeface="楷体" panose="02010609060101010101" pitchFamily="49" charset="-122"/>
            </a:endParaRPr>
          </a:p>
          <a:p>
            <a:endParaRPr lang="zh-CN" altLang="en-US" sz="2400" dirty="0">
              <a:latin typeface="楷体" panose="02010609060101010101" pitchFamily="49" charset="-122"/>
              <a:ea typeface="楷体" panose="02010609060101010101" pitchFamily="49" charset="-122"/>
            </a:endParaRPr>
          </a:p>
        </p:txBody>
      </p:sp>
      <p:sp>
        <p:nvSpPr>
          <p:cNvPr id="149507" name="灯片编号占位符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en-US" altLang="zh-CN">
                <a:solidFill>
                  <a:schemeClr val="bg1"/>
                </a:solidFill>
                <a:latin typeface="Century Gothic" panose="020B0502020202020204" pitchFamily="34" charset="0"/>
              </a:rPr>
              <a:t>*</a:t>
            </a:r>
          </a:p>
        </p:txBody>
      </p:sp>
      <p:sp>
        <p:nvSpPr>
          <p:cNvPr id="149508" name="日期占位符 4"/>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fld id="{F605DE82-BDA2-477B-8ABC-4787D9C57652}" type="datetime11">
              <a:rPr lang="zh-CN" altLang="en-US" smtClean="0">
                <a:solidFill>
                  <a:schemeClr val="accent1"/>
                </a:solidFill>
                <a:latin typeface="Century Gothic" panose="020B0502020202020204" pitchFamily="34" charset="0"/>
              </a:rPr>
              <a:t>20:56:34</a:t>
            </a:fld>
            <a:endParaRPr lang="en-US" altLang="zh-CN">
              <a:solidFill>
                <a:schemeClr val="accent1"/>
              </a:solidFill>
              <a:latin typeface="Century Gothic" panose="020B0502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标题 1"/>
          <p:cNvSpPr>
            <a:spLocks noGrp="1" noChangeArrowheads="1"/>
          </p:cNvSpPr>
          <p:nvPr>
            <p:ph type="title"/>
          </p:nvPr>
        </p:nvSpPr>
        <p:spPr>
          <a:xfrm>
            <a:off x="2389189" y="927101"/>
            <a:ext cx="6345237" cy="709613"/>
          </a:xfrm>
        </p:spPr>
        <p:txBody>
          <a:bodyPr/>
          <a:lstStyle/>
          <a:p>
            <a:endParaRPr lang="zh-CN" altLang="en-US"/>
          </a:p>
        </p:txBody>
      </p:sp>
      <p:sp>
        <p:nvSpPr>
          <p:cNvPr id="150530" name="内容占位符 2"/>
          <p:cNvSpPr>
            <a:spLocks noGrp="1" noChangeArrowheads="1"/>
          </p:cNvSpPr>
          <p:nvPr>
            <p:ph idx="1"/>
          </p:nvPr>
        </p:nvSpPr>
        <p:spPr>
          <a:xfrm>
            <a:off x="2387600" y="2489200"/>
            <a:ext cx="7092950" cy="3530600"/>
          </a:xfrm>
        </p:spPr>
        <p:txBody>
          <a:bodyPr/>
          <a:lstStyle/>
          <a:p>
            <a:pPr>
              <a:lnSpc>
                <a:spcPct val="110000"/>
              </a:lnSpc>
            </a:pPr>
            <a:r>
              <a:rPr lang="en-US" altLang="zh-CN" sz="2400" dirty="0">
                <a:solidFill>
                  <a:schemeClr val="tx1"/>
                </a:solidFill>
                <a:latin typeface="楷体" panose="02010609060101010101" pitchFamily="49" charset="-122"/>
                <a:ea typeface="楷体" panose="02010609060101010101" pitchFamily="49" charset="-122"/>
              </a:rPr>
              <a:t>5</a:t>
            </a:r>
            <a:r>
              <a:rPr lang="zh-CN" altLang="en-US" sz="2400" dirty="0">
                <a:solidFill>
                  <a:schemeClr val="tx1"/>
                </a:solidFill>
                <a:latin typeface="楷体" panose="02010609060101010101" pitchFamily="49" charset="-122"/>
                <a:ea typeface="楷体" panose="02010609060101010101" pitchFamily="49" charset="-122"/>
              </a:rPr>
              <a:t>、</a:t>
            </a:r>
            <a:r>
              <a:rPr lang="zh-CN" altLang="en-US" sz="2400" b="1" dirty="0">
                <a:solidFill>
                  <a:schemeClr val="tx1"/>
                </a:solidFill>
                <a:latin typeface="楷体" panose="02010609060101010101" pitchFamily="49" charset="-122"/>
                <a:ea typeface="楷体" panose="02010609060101010101" pitchFamily="49" charset="-122"/>
              </a:rPr>
              <a:t>复议维持情况下的级别管辖法院</a:t>
            </a:r>
            <a:endParaRPr lang="en-US" altLang="zh-CN" sz="2400" b="1" dirty="0">
              <a:solidFill>
                <a:schemeClr val="tx1"/>
              </a:solidFill>
              <a:latin typeface="楷体" panose="02010609060101010101" pitchFamily="49" charset="-122"/>
              <a:ea typeface="楷体" panose="02010609060101010101" pitchFamily="49" charset="-122"/>
            </a:endParaRPr>
          </a:p>
          <a:p>
            <a:pPr lvl="1">
              <a:lnSpc>
                <a:spcPct val="110000"/>
              </a:lnSpc>
            </a:pPr>
            <a:r>
              <a:rPr lang="zh-CN" altLang="en-US" sz="2400" dirty="0">
                <a:solidFill>
                  <a:schemeClr val="tx1"/>
                </a:solidFill>
                <a:latin typeface="楷体" panose="02010609060101010101" pitchFamily="49" charset="-122"/>
                <a:ea typeface="楷体" panose="02010609060101010101" pitchFamily="49" charset="-122"/>
              </a:rPr>
              <a:t>作出原行政行为的行政机关和复议机关为共同被告的，以</a:t>
            </a:r>
            <a:r>
              <a:rPr lang="zh-CN" altLang="en-US" sz="2400" dirty="0">
                <a:solidFill>
                  <a:srgbClr val="FF0000"/>
                </a:solidFill>
                <a:latin typeface="楷体" panose="02010609060101010101" pitchFamily="49" charset="-122"/>
                <a:ea typeface="楷体" panose="02010609060101010101" pitchFamily="49" charset="-122"/>
              </a:rPr>
              <a:t>作出原行政行为的行政机关</a:t>
            </a:r>
            <a:r>
              <a:rPr lang="zh-CN" altLang="en-US" sz="2400" dirty="0">
                <a:solidFill>
                  <a:schemeClr val="tx1"/>
                </a:solidFill>
                <a:latin typeface="楷体" panose="02010609060101010101" pitchFamily="49" charset="-122"/>
                <a:ea typeface="楷体" panose="02010609060101010101" pitchFamily="49" charset="-122"/>
              </a:rPr>
              <a:t>确定案件的级别管辖（</a:t>
            </a:r>
            <a:r>
              <a:rPr lang="en-US" altLang="zh-CN" sz="2400" dirty="0">
                <a:solidFill>
                  <a:schemeClr val="tx1"/>
                </a:solidFill>
                <a:latin typeface="楷体" panose="02010609060101010101" pitchFamily="49" charset="-122"/>
                <a:ea typeface="楷体" panose="02010609060101010101" pitchFamily="49" charset="-122"/>
              </a:rPr>
              <a:t>《</a:t>
            </a:r>
            <a:r>
              <a:rPr lang="zh-CN" altLang="en-US" sz="2400" dirty="0">
                <a:solidFill>
                  <a:schemeClr val="tx1"/>
                </a:solidFill>
                <a:latin typeface="楷体" panose="02010609060101010101" pitchFamily="49" charset="-122"/>
                <a:ea typeface="楷体" panose="02010609060101010101" pitchFamily="49" charset="-122"/>
              </a:rPr>
              <a:t>解释</a:t>
            </a:r>
            <a:r>
              <a:rPr lang="en-US" altLang="zh-CN" sz="2400" dirty="0">
                <a:solidFill>
                  <a:schemeClr val="tx1"/>
                </a:solidFill>
                <a:latin typeface="楷体" panose="02010609060101010101" pitchFamily="49" charset="-122"/>
                <a:ea typeface="楷体" panose="02010609060101010101" pitchFamily="49" charset="-122"/>
              </a:rPr>
              <a:t>》</a:t>
            </a:r>
            <a:r>
              <a:rPr lang="zh-CN" altLang="en-US" sz="2400" dirty="0">
                <a:solidFill>
                  <a:schemeClr val="tx1"/>
                </a:solidFill>
                <a:latin typeface="楷体" panose="02010609060101010101" pitchFamily="49" charset="-122"/>
                <a:ea typeface="楷体" panose="02010609060101010101" pitchFamily="49" charset="-122"/>
              </a:rPr>
              <a:t>第</a:t>
            </a:r>
            <a:r>
              <a:rPr lang="en-US" altLang="zh-CN" sz="2400" dirty="0">
                <a:solidFill>
                  <a:schemeClr val="tx1"/>
                </a:solidFill>
                <a:latin typeface="楷体" panose="02010609060101010101" pitchFamily="49" charset="-122"/>
                <a:ea typeface="楷体" panose="02010609060101010101" pitchFamily="49" charset="-122"/>
              </a:rPr>
              <a:t>134</a:t>
            </a:r>
            <a:r>
              <a:rPr lang="zh-CN" altLang="en-US" sz="2400" dirty="0">
                <a:solidFill>
                  <a:schemeClr val="tx1"/>
                </a:solidFill>
                <a:latin typeface="楷体" panose="02010609060101010101" pitchFamily="49" charset="-122"/>
                <a:ea typeface="楷体" panose="02010609060101010101" pitchFamily="49" charset="-122"/>
              </a:rPr>
              <a:t>条第</a:t>
            </a:r>
            <a:r>
              <a:rPr lang="en-US" altLang="zh-CN" sz="2400" dirty="0">
                <a:solidFill>
                  <a:schemeClr val="tx1"/>
                </a:solidFill>
                <a:latin typeface="楷体" panose="02010609060101010101" pitchFamily="49" charset="-122"/>
                <a:ea typeface="楷体" panose="02010609060101010101" pitchFamily="49" charset="-122"/>
              </a:rPr>
              <a:t>3</a:t>
            </a:r>
            <a:r>
              <a:rPr lang="zh-CN" altLang="en-US" sz="2400" dirty="0">
                <a:solidFill>
                  <a:schemeClr val="tx1"/>
                </a:solidFill>
                <a:latin typeface="楷体" panose="02010609060101010101" pitchFamily="49" charset="-122"/>
                <a:ea typeface="楷体" panose="02010609060101010101" pitchFamily="49" charset="-122"/>
              </a:rPr>
              <a:t>款）</a:t>
            </a:r>
          </a:p>
          <a:p>
            <a:endParaRPr lang="zh-CN" altLang="en-US" sz="2400" dirty="0">
              <a:solidFill>
                <a:schemeClr val="tx1"/>
              </a:solidFill>
              <a:latin typeface="楷体" panose="02010609060101010101" pitchFamily="49" charset="-122"/>
              <a:ea typeface="楷体" panose="02010609060101010101" pitchFamily="49" charset="-122"/>
            </a:endParaRPr>
          </a:p>
        </p:txBody>
      </p:sp>
      <p:sp>
        <p:nvSpPr>
          <p:cNvPr id="150531" name="日期占位符 3"/>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fld id="{C041459E-B114-49AE-BABE-60803F9D760D}" type="datetime11">
              <a:rPr lang="zh-CN" altLang="en-US" smtClean="0">
                <a:solidFill>
                  <a:schemeClr val="accent1"/>
                </a:solidFill>
                <a:latin typeface="Century Gothic" panose="020B0502020202020204" pitchFamily="34" charset="0"/>
              </a:rPr>
              <a:t>20:56:34</a:t>
            </a:fld>
            <a:endParaRPr lang="en-US" altLang="zh-CN">
              <a:solidFill>
                <a:schemeClr val="accent1"/>
              </a:solidFill>
              <a:latin typeface="Century Gothic" panose="020B0502020202020204" pitchFamily="34" charset="0"/>
            </a:endParaRPr>
          </a:p>
        </p:txBody>
      </p:sp>
      <p:sp>
        <p:nvSpPr>
          <p:cNvPr id="150532" name="灯片编号占位符 4"/>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en-US" altLang="zh-CN">
                <a:solidFill>
                  <a:schemeClr val="bg1"/>
                </a:solidFill>
                <a:latin typeface="Century Gothic" panose="020B0502020202020204" pitchFamily="34" charset="0"/>
              </a:rPr>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标题 1"/>
          <p:cNvSpPr>
            <a:spLocks noGrp="1" noChangeArrowheads="1"/>
          </p:cNvSpPr>
          <p:nvPr>
            <p:ph type="title"/>
          </p:nvPr>
        </p:nvSpPr>
        <p:spPr>
          <a:xfrm>
            <a:off x="2389189" y="927101"/>
            <a:ext cx="6345237" cy="709613"/>
          </a:xfrm>
        </p:spPr>
        <p:txBody>
          <a:bodyPr/>
          <a:lstStyle/>
          <a:p>
            <a:endParaRPr lang="zh-CN" altLang="en-US"/>
          </a:p>
        </p:txBody>
      </p:sp>
      <p:sp>
        <p:nvSpPr>
          <p:cNvPr id="151554" name="内容占位符 2"/>
          <p:cNvSpPr>
            <a:spLocks noGrp="1" noChangeArrowheads="1"/>
          </p:cNvSpPr>
          <p:nvPr>
            <p:ph idx="1"/>
          </p:nvPr>
        </p:nvSpPr>
        <p:spPr>
          <a:xfrm>
            <a:off x="2095501" y="2500314"/>
            <a:ext cx="8177213" cy="3519487"/>
          </a:xfrm>
        </p:spPr>
        <p:txBody>
          <a:bodyPr/>
          <a:lstStyle/>
          <a:p>
            <a:r>
              <a:rPr lang="zh-CN" altLang="en-US" sz="2400" b="1" dirty="0">
                <a:latin typeface="楷体" panose="02010609060101010101" pitchFamily="49" charset="-122"/>
                <a:ea typeface="楷体" panose="02010609060101010101" pitchFamily="49" charset="-122"/>
              </a:rPr>
              <a:t>三、地域管辖</a:t>
            </a:r>
            <a:endParaRPr lang="en-US" altLang="zh-CN" sz="2400" b="1"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地域管辖</a:t>
            </a:r>
            <a:r>
              <a:rPr lang="zh-CN" altLang="zh-CN" sz="2400" dirty="0">
                <a:latin typeface="楷体" panose="02010609060101010101" pitchFamily="49" charset="-122"/>
                <a:ea typeface="楷体" panose="02010609060101010101" pitchFamily="49" charset="-122"/>
              </a:rPr>
              <a:t>是指同级人民法院之间在各自辖区内受理第一审行政案件的分工和权限。</a:t>
            </a:r>
            <a:endParaRPr lang="en-US" altLang="zh-CN" sz="2400" dirty="0">
              <a:latin typeface="楷体" panose="02010609060101010101" pitchFamily="49" charset="-122"/>
              <a:ea typeface="楷体" panose="02010609060101010101" pitchFamily="49" charset="-122"/>
            </a:endParaRPr>
          </a:p>
          <a:p>
            <a:r>
              <a:rPr lang="zh-CN" altLang="zh-CN" sz="2400" dirty="0">
                <a:latin typeface="楷体" panose="02010609060101010101" pitchFamily="49" charset="-122"/>
                <a:ea typeface="楷体" panose="02010609060101010101" pitchFamily="49" charset="-122"/>
              </a:rPr>
              <a:t>我国行政诉讼法是根据两个因素确定地域管辖的。</a:t>
            </a:r>
            <a:endParaRPr lang="en-US" altLang="zh-CN" sz="2400" dirty="0">
              <a:latin typeface="楷体" panose="02010609060101010101" pitchFamily="49" charset="-122"/>
              <a:ea typeface="楷体" panose="02010609060101010101" pitchFamily="49" charset="-122"/>
            </a:endParaRPr>
          </a:p>
          <a:p>
            <a:r>
              <a:rPr lang="zh-CN" altLang="zh-CN" sz="2400" dirty="0">
                <a:latin typeface="楷体" panose="02010609060101010101" pitchFamily="49" charset="-122"/>
                <a:ea typeface="楷体" panose="02010609060101010101" pitchFamily="49" charset="-122"/>
              </a:rPr>
              <a:t>第一是各级人民法院的辖区。</a:t>
            </a:r>
            <a:r>
              <a:rPr lang="zh-CN" altLang="zh-CN" sz="1600" dirty="0">
                <a:latin typeface="楷体" panose="02010609060101010101" pitchFamily="49" charset="-122"/>
                <a:ea typeface="楷体" panose="02010609060101010101" pitchFamily="49" charset="-122"/>
              </a:rPr>
              <a:t>我国地方各级人民法院的辖区是按照行政区划确定，与行政区划相一致。辖区表明各级人民法院行使行政审判权的空间范围和管辖权的效力界域。</a:t>
            </a:r>
            <a:endParaRPr lang="en-US" altLang="zh-CN" sz="1600" dirty="0">
              <a:latin typeface="楷体" panose="02010609060101010101" pitchFamily="49" charset="-122"/>
              <a:ea typeface="楷体" panose="02010609060101010101" pitchFamily="49" charset="-122"/>
            </a:endParaRPr>
          </a:p>
          <a:p>
            <a:r>
              <a:rPr lang="zh-CN" altLang="zh-CN" sz="2400" dirty="0">
                <a:latin typeface="楷体" panose="02010609060101010101" pitchFamily="49" charset="-122"/>
                <a:ea typeface="楷体" panose="02010609060101010101" pitchFamily="49" charset="-122"/>
              </a:rPr>
              <a:t>第二</a:t>
            </a:r>
            <a:r>
              <a:rPr lang="zh-CN" altLang="en-US" sz="2400" dirty="0">
                <a:latin typeface="楷体" panose="02010609060101010101" pitchFamily="49" charset="-122"/>
                <a:ea typeface="楷体" panose="02010609060101010101" pitchFamily="49" charset="-122"/>
              </a:rPr>
              <a:t>是</a:t>
            </a:r>
            <a:r>
              <a:rPr lang="zh-CN" altLang="zh-CN" sz="2400" dirty="0">
                <a:latin typeface="楷体" panose="02010609060101010101" pitchFamily="49" charset="-122"/>
                <a:ea typeface="楷体" panose="02010609060101010101" pitchFamily="49" charset="-122"/>
              </a:rPr>
              <a:t>当事人或诉讼标的和人民法院辖区的关系。</a:t>
            </a:r>
          </a:p>
          <a:p>
            <a:endParaRPr lang="zh-CN" altLang="en-US" sz="2400" dirty="0">
              <a:latin typeface="楷体" panose="02010609060101010101" pitchFamily="49" charset="-122"/>
              <a:ea typeface="楷体" panose="02010609060101010101" pitchFamily="49" charset="-122"/>
            </a:endParaRPr>
          </a:p>
        </p:txBody>
      </p:sp>
      <p:sp>
        <p:nvSpPr>
          <p:cNvPr id="151555" name="灯片编号占位符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en-US" altLang="zh-CN">
                <a:solidFill>
                  <a:schemeClr val="bg1"/>
                </a:solidFill>
                <a:latin typeface="Century Gothic" panose="020B0502020202020204" pitchFamily="34" charset="0"/>
              </a:rPr>
              <a:t>*</a:t>
            </a:r>
          </a:p>
        </p:txBody>
      </p:sp>
      <p:sp>
        <p:nvSpPr>
          <p:cNvPr id="151556" name="日期占位符 4"/>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fld id="{CCB2EB13-A6E2-4116-99B4-F65F227AE32C}" type="datetime11">
              <a:rPr lang="zh-CN" altLang="en-US" smtClean="0">
                <a:solidFill>
                  <a:schemeClr val="accent1"/>
                </a:solidFill>
                <a:latin typeface="Century Gothic" panose="020B0502020202020204" pitchFamily="34" charset="0"/>
              </a:rPr>
              <a:t>20:56:34</a:t>
            </a:fld>
            <a:endParaRPr lang="en-US" altLang="zh-CN">
              <a:solidFill>
                <a:schemeClr val="accent1"/>
              </a:solidFill>
              <a:latin typeface="Century Gothic" panose="020B050202020202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标题 1"/>
          <p:cNvSpPr>
            <a:spLocks noGrp="1" noChangeArrowheads="1"/>
          </p:cNvSpPr>
          <p:nvPr>
            <p:ph type="title"/>
          </p:nvPr>
        </p:nvSpPr>
        <p:spPr>
          <a:xfrm>
            <a:off x="2389189" y="927101"/>
            <a:ext cx="6345237" cy="709613"/>
          </a:xfrm>
        </p:spPr>
        <p:txBody>
          <a:bodyPr/>
          <a:lstStyle/>
          <a:p>
            <a:endParaRPr lang="zh-CN" altLang="en-US"/>
          </a:p>
        </p:txBody>
      </p:sp>
      <p:sp>
        <p:nvSpPr>
          <p:cNvPr id="152578" name="内容占位符 2"/>
          <p:cNvSpPr>
            <a:spLocks noGrp="1" noChangeArrowheads="1"/>
          </p:cNvSpPr>
          <p:nvPr>
            <p:ph idx="1"/>
          </p:nvPr>
        </p:nvSpPr>
        <p:spPr>
          <a:xfrm>
            <a:off x="1774825" y="2133601"/>
            <a:ext cx="8675688" cy="3527425"/>
          </a:xfrm>
        </p:spPr>
        <p:txBody>
          <a:bodyPr>
            <a:normAutofit fontScale="92500" lnSpcReduction="20000"/>
          </a:bodyPr>
          <a:lstStyle/>
          <a:p>
            <a:r>
              <a:rPr lang="en-US" altLang="zh-CN" sz="2400" b="1" dirty="0">
                <a:latin typeface="楷体" panose="02010609060101010101" pitchFamily="49" charset="-122"/>
                <a:ea typeface="楷体" panose="02010609060101010101" pitchFamily="49" charset="-122"/>
              </a:rPr>
              <a:t>1</a:t>
            </a:r>
            <a:r>
              <a:rPr lang="zh-CN" altLang="en-US" sz="2400" b="1" dirty="0">
                <a:latin typeface="楷体" panose="02010609060101010101" pitchFamily="49" charset="-122"/>
                <a:ea typeface="楷体" panose="02010609060101010101" pitchFamily="49" charset="-122"/>
              </a:rPr>
              <a:t>、</a:t>
            </a:r>
            <a:r>
              <a:rPr lang="zh-CN" altLang="zh-CN" sz="2400" b="1" dirty="0">
                <a:latin typeface="楷体" panose="02010609060101010101" pitchFamily="49" charset="-122"/>
                <a:ea typeface="楷体" panose="02010609060101010101" pitchFamily="49" charset="-122"/>
              </a:rPr>
              <a:t>一般地域管辖</a:t>
            </a:r>
            <a:endParaRPr lang="zh-CN" altLang="zh-CN" sz="2400" dirty="0">
              <a:latin typeface="楷体" panose="02010609060101010101" pitchFamily="49" charset="-122"/>
              <a:ea typeface="楷体" panose="02010609060101010101" pitchFamily="49" charset="-122"/>
            </a:endParaRPr>
          </a:p>
          <a:p>
            <a:pPr lvl="1" eaLnBrk="1" hangingPunct="1">
              <a:lnSpc>
                <a:spcPct val="110000"/>
              </a:lnSpc>
            </a:pPr>
            <a:r>
              <a:rPr lang="zh-CN" altLang="en-US" sz="2200" b="1" dirty="0">
                <a:solidFill>
                  <a:srgbClr val="FF0000"/>
                </a:solidFill>
                <a:latin typeface="楷体" panose="02010609060101010101" pitchFamily="49" charset="-122"/>
                <a:ea typeface="楷体" panose="02010609060101010101" pitchFamily="49" charset="-122"/>
              </a:rPr>
              <a:t>最初作出行为的行政机关所在地法院</a:t>
            </a:r>
            <a:r>
              <a:rPr lang="zh-CN" altLang="en-US" sz="2200" dirty="0">
                <a:latin typeface="楷体" panose="02010609060101010101" pitchFamily="49" charset="-122"/>
                <a:ea typeface="楷体" panose="02010609060101010101" pitchFamily="49" charset="-122"/>
              </a:rPr>
              <a:t>；经复议的案件，复议机关所在地法院也可管辖</a:t>
            </a:r>
            <a:endParaRPr lang="en-US" altLang="zh-CN" sz="2200" dirty="0">
              <a:latin typeface="楷体" panose="02010609060101010101" pitchFamily="49" charset="-122"/>
              <a:ea typeface="楷体" panose="02010609060101010101" pitchFamily="49" charset="-122"/>
            </a:endParaRPr>
          </a:p>
          <a:p>
            <a:pPr lvl="1" eaLnBrk="1" hangingPunct="1">
              <a:lnSpc>
                <a:spcPct val="110000"/>
              </a:lnSpc>
            </a:pPr>
            <a:r>
              <a:rPr lang="zh-CN" altLang="zh-CN" dirty="0">
                <a:latin typeface="楷体" panose="02010609060101010101" pitchFamily="49" charset="-122"/>
                <a:ea typeface="楷体" panose="02010609060101010101" pitchFamily="49" charset="-122"/>
              </a:rPr>
              <a:t>《行政诉讼法》第</a:t>
            </a:r>
            <a:r>
              <a:rPr lang="en-US" altLang="zh-CN" dirty="0">
                <a:latin typeface="楷体" panose="02010609060101010101" pitchFamily="49" charset="-122"/>
                <a:ea typeface="楷体" panose="02010609060101010101" pitchFamily="49" charset="-122"/>
              </a:rPr>
              <a:t>18</a:t>
            </a:r>
            <a:r>
              <a:rPr lang="zh-CN" altLang="zh-CN" dirty="0">
                <a:latin typeface="楷体" panose="02010609060101010101" pitchFamily="49" charset="-122"/>
                <a:ea typeface="楷体" panose="02010609060101010101" pitchFamily="49" charset="-122"/>
              </a:rPr>
              <a:t>条规定“行政案件由最初作出行政行为的行政机关所在地人民法院管辖。经复议的案件，也可以由复议机关所在地人民法院管辖。</a:t>
            </a:r>
            <a:r>
              <a:rPr lang="en-US" altLang="zh-CN" dirty="0">
                <a:latin typeface="楷体" panose="02010609060101010101" pitchFamily="49" charset="-122"/>
                <a:ea typeface="楷体" panose="02010609060101010101" pitchFamily="49" charset="-122"/>
              </a:rPr>
              <a:t>”</a:t>
            </a:r>
          </a:p>
          <a:p>
            <a:pPr lvl="1" eaLnBrk="1" hangingPunct="1">
              <a:lnSpc>
                <a:spcPct val="110000"/>
              </a:lnSpc>
            </a:pPr>
            <a:r>
              <a:rPr lang="zh-CN" altLang="en-US" sz="2200" dirty="0">
                <a:latin typeface="楷体" panose="02010609060101010101" pitchFamily="49" charset="-122"/>
                <a:ea typeface="楷体" panose="02010609060101010101" pitchFamily="49" charset="-122"/>
              </a:rPr>
              <a:t>经最高法院批准，高级法院可根据审判工作实际情况，确定若干人民法院跨行政区域管辖</a:t>
            </a:r>
            <a:endParaRPr lang="en-US" altLang="zh-CN" sz="2200" dirty="0">
              <a:latin typeface="楷体" panose="02010609060101010101" pitchFamily="49" charset="-122"/>
              <a:ea typeface="楷体" panose="02010609060101010101" pitchFamily="49" charset="-122"/>
            </a:endParaRPr>
          </a:p>
          <a:p>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行政诉讼法</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第</a:t>
            </a:r>
            <a:r>
              <a:rPr lang="en-US" altLang="zh-CN" sz="1600" dirty="0">
                <a:latin typeface="楷体" panose="02010609060101010101" pitchFamily="49" charset="-122"/>
                <a:ea typeface="楷体" panose="02010609060101010101" pitchFamily="49" charset="-122"/>
              </a:rPr>
              <a:t>18</a:t>
            </a:r>
            <a:r>
              <a:rPr lang="zh-CN" altLang="en-US" sz="1600" dirty="0">
                <a:latin typeface="楷体" panose="02010609060101010101" pitchFamily="49" charset="-122"/>
                <a:ea typeface="楷体" panose="02010609060101010101" pitchFamily="49" charset="-122"/>
              </a:rPr>
              <a:t>条第</a:t>
            </a:r>
            <a:r>
              <a:rPr lang="en-US" altLang="zh-CN" sz="1600" dirty="0">
                <a:latin typeface="楷体" panose="02010609060101010101" pitchFamily="49" charset="-122"/>
                <a:ea typeface="楷体" panose="02010609060101010101" pitchFamily="49" charset="-122"/>
              </a:rPr>
              <a:t>2</a:t>
            </a:r>
            <a:r>
              <a:rPr lang="zh-CN" altLang="en-US" sz="1600" dirty="0">
                <a:latin typeface="楷体" panose="02010609060101010101" pitchFamily="49" charset="-122"/>
                <a:ea typeface="楷体" panose="02010609060101010101" pitchFamily="49" charset="-122"/>
              </a:rPr>
              <a:t>款规定，经最高人民法院批准，高级人民法院可以根据审判工作的实际情况，确定若干人民法院跨行政区域管辖行政案件。</a:t>
            </a:r>
            <a:endParaRPr lang="en-US" altLang="zh-CN" sz="1600" dirty="0">
              <a:latin typeface="楷体" panose="02010609060101010101" pitchFamily="49" charset="-122"/>
              <a:ea typeface="楷体" panose="02010609060101010101" pitchFamily="49" charset="-122"/>
            </a:endParaRPr>
          </a:p>
          <a:p>
            <a:r>
              <a:rPr lang="zh-CN" altLang="en-US" sz="1600" dirty="0">
                <a:latin typeface="华文楷体" panose="02010600040101010101" pitchFamily="2" charset="-122"/>
                <a:ea typeface="华文楷体" panose="02010600040101010101" pitchFamily="2" charset="-122"/>
              </a:rPr>
              <a:t>另可见</a:t>
            </a:r>
            <a:r>
              <a:rPr lang="en-US" altLang="zh-CN" sz="1600" dirty="0">
                <a:latin typeface="华文楷体" panose="02010600040101010101" pitchFamily="2" charset="-122"/>
                <a:ea typeface="华文楷体" panose="02010600040101010101" pitchFamily="2" charset="-122"/>
              </a:rPr>
              <a:t>2013</a:t>
            </a:r>
            <a:r>
              <a:rPr lang="zh-CN" altLang="en-US" sz="1600" dirty="0">
                <a:latin typeface="华文楷体" panose="02010600040101010101" pitchFamily="2" charset="-122"/>
                <a:ea typeface="华文楷体" panose="02010600040101010101" pitchFamily="2" charset="-122"/>
              </a:rPr>
              <a:t>年</a:t>
            </a:r>
            <a:r>
              <a:rPr lang="en-US" altLang="zh-CN" sz="1600" dirty="0">
                <a:latin typeface="华文楷体" panose="02010600040101010101" pitchFamily="2" charset="-122"/>
                <a:ea typeface="华文楷体" panose="02010600040101010101" pitchFamily="2" charset="-122"/>
              </a:rPr>
              <a:t>《</a:t>
            </a:r>
            <a:r>
              <a:rPr lang="zh-CN" altLang="en-US" sz="1600" dirty="0">
                <a:latin typeface="华文楷体" panose="02010600040101010101" pitchFamily="2" charset="-122"/>
                <a:ea typeface="华文楷体" panose="02010600040101010101" pitchFamily="2" charset="-122"/>
                <a:hlinkClick r:id="rId2" action="ppaction://hlinkfile"/>
              </a:rPr>
              <a:t>最高人民法院关于开展行政案件相对集中管辖试点工作的通知</a:t>
            </a:r>
            <a:r>
              <a:rPr lang="en-US" altLang="zh-CN" sz="1600" dirty="0">
                <a:latin typeface="华文楷体" panose="02010600040101010101" pitchFamily="2" charset="-122"/>
                <a:ea typeface="华文楷体" panose="02010600040101010101" pitchFamily="2" charset="-122"/>
              </a:rPr>
              <a:t>》</a:t>
            </a:r>
            <a:r>
              <a:rPr lang="zh-CN" altLang="en-US" sz="1600" dirty="0">
                <a:latin typeface="华文楷体" panose="02010600040101010101" pitchFamily="2" charset="-122"/>
                <a:ea typeface="华文楷体" panose="02010600040101010101" pitchFamily="2" charset="-122"/>
              </a:rPr>
              <a:t>出台</a:t>
            </a:r>
            <a:endParaRPr lang="en-US" altLang="zh-CN" sz="1600" dirty="0">
              <a:latin typeface="华文楷体" panose="02010600040101010101" pitchFamily="2" charset="-122"/>
              <a:ea typeface="华文楷体" panose="02010600040101010101" pitchFamily="2" charset="-122"/>
            </a:endParaRPr>
          </a:p>
          <a:p>
            <a:r>
              <a:rPr lang="zh-CN" altLang="en-US" sz="1600" dirty="0">
                <a:latin typeface="华文楷体" panose="02010600040101010101" pitchFamily="2" charset="-122"/>
                <a:ea typeface="华文楷体" panose="02010600040101010101" pitchFamily="2" charset="-122"/>
              </a:rPr>
              <a:t>程琥：</a:t>
            </a:r>
            <a:r>
              <a:rPr lang="en-US" altLang="zh-CN" sz="1600" dirty="0">
                <a:latin typeface="华文楷体" panose="02010600040101010101" pitchFamily="2" charset="-122"/>
                <a:ea typeface="华文楷体" panose="02010600040101010101" pitchFamily="2" charset="-122"/>
              </a:rPr>
              <a:t>《</a:t>
            </a:r>
            <a:r>
              <a:rPr lang="zh-CN" altLang="en-US" sz="1600" dirty="0">
                <a:latin typeface="华文楷体" panose="02010600040101010101" pitchFamily="2" charset="-122"/>
                <a:ea typeface="华文楷体" panose="02010600040101010101" pitchFamily="2" charset="-122"/>
                <a:hlinkClick r:id="rId3" action="ppaction://hlinkfile"/>
              </a:rPr>
              <a:t>行政案件跨行政区域集中管辖与行政审判体制改革</a:t>
            </a:r>
            <a:r>
              <a:rPr lang="en-US" altLang="zh-CN" sz="1600" dirty="0">
                <a:latin typeface="华文楷体" panose="02010600040101010101" pitchFamily="2" charset="-122"/>
                <a:ea typeface="华文楷体" panose="02010600040101010101" pitchFamily="2" charset="-122"/>
              </a:rPr>
              <a:t>》</a:t>
            </a:r>
            <a:r>
              <a:rPr lang="zh-CN" altLang="en-US"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a:t>
            </a:r>
            <a:r>
              <a:rPr lang="zh-CN" altLang="en-US" sz="1600" dirty="0">
                <a:latin typeface="华文楷体" panose="02010600040101010101" pitchFamily="2" charset="-122"/>
                <a:ea typeface="华文楷体" panose="02010600040101010101" pitchFamily="2" charset="-122"/>
              </a:rPr>
              <a:t>法律适用</a:t>
            </a:r>
            <a:r>
              <a:rPr lang="en-US" altLang="zh-CN" sz="1600" dirty="0">
                <a:latin typeface="华文楷体" panose="02010600040101010101" pitchFamily="2" charset="-122"/>
                <a:ea typeface="华文楷体" panose="02010600040101010101" pitchFamily="2" charset="-122"/>
              </a:rPr>
              <a:t>》2016</a:t>
            </a:r>
            <a:r>
              <a:rPr lang="zh-CN" altLang="en-US" sz="1600" dirty="0">
                <a:latin typeface="华文楷体" panose="02010600040101010101" pitchFamily="2" charset="-122"/>
                <a:ea typeface="华文楷体" panose="02010600040101010101" pitchFamily="2" charset="-122"/>
              </a:rPr>
              <a:t>年第</a:t>
            </a:r>
            <a:r>
              <a:rPr lang="en-US" altLang="zh-CN" sz="1600" dirty="0">
                <a:latin typeface="华文楷体" panose="02010600040101010101" pitchFamily="2" charset="-122"/>
                <a:ea typeface="华文楷体" panose="02010600040101010101" pitchFamily="2" charset="-122"/>
              </a:rPr>
              <a:t>8</a:t>
            </a:r>
            <a:r>
              <a:rPr lang="zh-CN" altLang="en-US" sz="1600" dirty="0">
                <a:latin typeface="华文楷体" panose="02010600040101010101" pitchFamily="2" charset="-122"/>
                <a:ea typeface="华文楷体" panose="02010600040101010101" pitchFamily="2" charset="-122"/>
              </a:rPr>
              <a:t>期</a:t>
            </a:r>
            <a:endParaRPr lang="en-US" altLang="zh-CN" sz="1600" dirty="0">
              <a:latin typeface="华文楷体" panose="02010600040101010101" pitchFamily="2" charset="-122"/>
              <a:ea typeface="华文楷体" panose="02010600040101010101" pitchFamily="2" charset="-122"/>
            </a:endParaRPr>
          </a:p>
          <a:p>
            <a:endParaRPr lang="en-US" altLang="zh-CN" sz="1600" dirty="0">
              <a:latin typeface="楷体" panose="02010609060101010101" pitchFamily="49" charset="-122"/>
              <a:ea typeface="楷体" panose="02010609060101010101" pitchFamily="49" charset="-122"/>
            </a:endParaRPr>
          </a:p>
          <a:p>
            <a:endParaRPr lang="zh-CN" altLang="en-US" sz="2400" dirty="0">
              <a:latin typeface="楷体" panose="02010609060101010101" pitchFamily="49" charset="-122"/>
              <a:ea typeface="楷体" panose="02010609060101010101" pitchFamily="49" charset="-122"/>
            </a:endParaRPr>
          </a:p>
        </p:txBody>
      </p:sp>
      <p:sp>
        <p:nvSpPr>
          <p:cNvPr id="152579" name="灯片编号占位符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en-US" altLang="zh-CN">
                <a:solidFill>
                  <a:schemeClr val="bg1"/>
                </a:solidFill>
                <a:latin typeface="Century Gothic" panose="020B0502020202020204" pitchFamily="34" charset="0"/>
              </a:rPr>
              <a:t>*</a:t>
            </a:r>
          </a:p>
        </p:txBody>
      </p:sp>
      <p:sp>
        <p:nvSpPr>
          <p:cNvPr id="152580" name="日期占位符 4"/>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fld id="{6A5EB16B-60CF-40E1-9498-7973DF7DCDFF}" type="datetime11">
              <a:rPr lang="zh-CN" altLang="en-US" smtClean="0">
                <a:solidFill>
                  <a:schemeClr val="accent1"/>
                </a:solidFill>
                <a:latin typeface="Century Gothic" panose="020B0502020202020204" pitchFamily="34" charset="0"/>
              </a:rPr>
              <a:t>20:56:34</a:t>
            </a:fld>
            <a:endParaRPr lang="en-US" altLang="zh-CN">
              <a:solidFill>
                <a:schemeClr val="accent1"/>
              </a:solidFill>
              <a:latin typeface="Century Gothic" panose="020B050202020202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标题 1"/>
          <p:cNvSpPr>
            <a:spLocks noGrp="1" noChangeArrowheads="1"/>
          </p:cNvSpPr>
          <p:nvPr>
            <p:ph type="title"/>
          </p:nvPr>
        </p:nvSpPr>
        <p:spPr>
          <a:xfrm>
            <a:off x="2389189" y="927101"/>
            <a:ext cx="6345237" cy="709613"/>
          </a:xfrm>
        </p:spPr>
        <p:txBody>
          <a:bodyPr/>
          <a:lstStyle/>
          <a:p>
            <a:endParaRPr lang="zh-CN" altLang="en-US"/>
          </a:p>
        </p:txBody>
      </p:sp>
      <p:sp>
        <p:nvSpPr>
          <p:cNvPr id="154626" name="内容占位符 2"/>
          <p:cNvSpPr>
            <a:spLocks noGrp="1" noChangeArrowheads="1"/>
          </p:cNvSpPr>
          <p:nvPr>
            <p:ph idx="1"/>
          </p:nvPr>
        </p:nvSpPr>
        <p:spPr>
          <a:xfrm>
            <a:off x="1774825" y="2205038"/>
            <a:ext cx="8642350" cy="3382962"/>
          </a:xfrm>
        </p:spPr>
        <p:txBody>
          <a:bodyPr>
            <a:normAutofit fontScale="92500" lnSpcReduction="10000"/>
          </a:bodyPr>
          <a:lstStyle/>
          <a:p>
            <a:r>
              <a:rPr lang="en-US" altLang="zh-CN" sz="2400" dirty="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a:t>
            </a:r>
            <a:r>
              <a:rPr lang="zh-CN" altLang="zh-CN" sz="2400" b="1" dirty="0">
                <a:latin typeface="楷体" panose="02010609060101010101" pitchFamily="49" charset="-122"/>
                <a:ea typeface="楷体" panose="02010609060101010101" pitchFamily="49" charset="-122"/>
              </a:rPr>
              <a:t>特殊地域管辖</a:t>
            </a:r>
            <a:endParaRPr lang="zh-CN" altLang="zh-CN" sz="2400" dirty="0">
              <a:latin typeface="楷体" panose="02010609060101010101" pitchFamily="49" charset="-122"/>
              <a:ea typeface="楷体" panose="02010609060101010101" pitchFamily="49" charset="-122"/>
            </a:endParaRPr>
          </a:p>
          <a:p>
            <a:r>
              <a:rPr lang="zh-CN" altLang="zh-CN"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1</a:t>
            </a:r>
            <a:r>
              <a:rPr lang="zh-CN"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不动产</a:t>
            </a:r>
            <a:endParaRPr lang="zh-CN" altLang="zh-CN" sz="2400" dirty="0">
              <a:latin typeface="楷体" panose="02010609060101010101" pitchFamily="49" charset="-122"/>
              <a:ea typeface="楷体" panose="02010609060101010101" pitchFamily="49" charset="-122"/>
            </a:endParaRPr>
          </a:p>
          <a:p>
            <a:r>
              <a:rPr lang="zh-CN" altLang="zh-CN" sz="2400" dirty="0">
                <a:latin typeface="楷体" panose="02010609060101010101" pitchFamily="49" charset="-122"/>
                <a:ea typeface="楷体" panose="02010609060101010101" pitchFamily="49" charset="-122"/>
              </a:rPr>
              <a:t>《行政诉讼法》第</a:t>
            </a:r>
            <a:r>
              <a:rPr lang="en-US" altLang="zh-CN" sz="2400" dirty="0">
                <a:latin typeface="楷体" panose="02010609060101010101" pitchFamily="49" charset="-122"/>
                <a:ea typeface="楷体" panose="02010609060101010101" pitchFamily="49" charset="-122"/>
              </a:rPr>
              <a:t>20</a:t>
            </a:r>
            <a:r>
              <a:rPr lang="zh-CN" altLang="zh-CN" sz="2400" dirty="0">
                <a:latin typeface="楷体" panose="02010609060101010101" pitchFamily="49" charset="-122"/>
                <a:ea typeface="楷体" panose="02010609060101010101" pitchFamily="49" charset="-122"/>
              </a:rPr>
              <a:t>条对专属管辖作了具体规定，“因不动产提起的行政诉讼，由不动产所在地人民法院管辖。”</a:t>
            </a:r>
            <a:endParaRPr lang="en-US" altLang="zh-CN" sz="2400" dirty="0">
              <a:latin typeface="楷体" panose="02010609060101010101" pitchFamily="49" charset="-122"/>
              <a:ea typeface="楷体" panose="02010609060101010101" pitchFamily="49" charset="-122"/>
            </a:endParaRPr>
          </a:p>
          <a:p>
            <a:r>
              <a:rPr lang="zh-CN" altLang="zh-CN" sz="2400" dirty="0">
                <a:latin typeface="楷体" panose="02010609060101010101" pitchFamily="49" charset="-122"/>
                <a:ea typeface="楷体" panose="02010609060101010101" pitchFamily="49" charset="-122"/>
              </a:rPr>
              <a:t>不动产是指土地（包括滩涂、草原、山岭、荒地）及其附着物。附着物是指自然或者人工附在土地之上或者之中的物体，如建筑物、山林、水流等。利害关系人不服行政机关有关土地及其附着物所有权的处理决定而提起诉讼的，只能由土地或者附着物所在地人民法院管辖，其他法院无管辖权。</a:t>
            </a:r>
          </a:p>
          <a:p>
            <a:endParaRPr lang="zh-CN" altLang="en-US" sz="2400" dirty="0">
              <a:latin typeface="楷体" panose="02010609060101010101" pitchFamily="49" charset="-122"/>
              <a:ea typeface="楷体" panose="02010609060101010101" pitchFamily="49" charset="-122"/>
            </a:endParaRPr>
          </a:p>
        </p:txBody>
      </p:sp>
      <p:sp>
        <p:nvSpPr>
          <p:cNvPr id="154627" name="灯片编号占位符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en-US" altLang="zh-CN">
                <a:solidFill>
                  <a:schemeClr val="bg1"/>
                </a:solidFill>
                <a:latin typeface="Century Gothic" panose="020B0502020202020204" pitchFamily="34" charset="0"/>
              </a:rPr>
              <a:t>*</a:t>
            </a:r>
          </a:p>
        </p:txBody>
      </p:sp>
      <p:sp>
        <p:nvSpPr>
          <p:cNvPr id="154628" name="日期占位符 4"/>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fld id="{E1A2C255-2ADF-4F99-BE86-10FAFE4C1A89}" type="datetime11">
              <a:rPr lang="zh-CN" altLang="en-US" smtClean="0">
                <a:solidFill>
                  <a:schemeClr val="accent1"/>
                </a:solidFill>
                <a:latin typeface="Century Gothic" panose="020B0502020202020204" pitchFamily="34" charset="0"/>
              </a:rPr>
              <a:t>20:56:34</a:t>
            </a:fld>
            <a:endParaRPr lang="en-US" altLang="zh-CN">
              <a:solidFill>
                <a:schemeClr val="accent1"/>
              </a:solidFill>
              <a:latin typeface="Century Gothic" panose="020B0502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灯片编号占位符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en-US" altLang="zh-CN">
                <a:solidFill>
                  <a:schemeClr val="bg1"/>
                </a:solidFill>
                <a:latin typeface="Century Gothic" panose="020B0502020202020204" pitchFamily="34" charset="0"/>
              </a:rPr>
              <a:t>*</a:t>
            </a:r>
          </a:p>
        </p:txBody>
      </p:sp>
      <p:pic>
        <p:nvPicPr>
          <p:cNvPr id="64516" name="Picture 2" descr="C:\Users\lenovo\Desktop\QQ截图20160925110545.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52689" y="604838"/>
            <a:ext cx="7000875" cy="625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p:cNvSpPr>
            <a:spLocks noGrp="1"/>
          </p:cNvSpPr>
          <p:nvPr>
            <p:ph type="dt" sz="half" idx="10"/>
          </p:nvPr>
        </p:nvSpPr>
        <p:spPr/>
        <p:txBody>
          <a:bodyPr/>
          <a:lstStyle/>
          <a:p>
            <a:fld id="{44F2DD16-DBC5-4424-AA82-C3A092BB5655}" type="datetime11">
              <a:rPr lang="zh-CN" altLang="en-US" smtClean="0"/>
              <a:t>20:56:34</a:t>
            </a:fld>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标题 1"/>
          <p:cNvSpPr>
            <a:spLocks noGrp="1" noChangeArrowheads="1"/>
          </p:cNvSpPr>
          <p:nvPr>
            <p:ph type="title"/>
          </p:nvPr>
        </p:nvSpPr>
        <p:spPr>
          <a:xfrm>
            <a:off x="2389189" y="927101"/>
            <a:ext cx="6345237" cy="709613"/>
          </a:xfrm>
        </p:spPr>
        <p:txBody>
          <a:bodyPr/>
          <a:lstStyle/>
          <a:p>
            <a:endParaRPr lang="zh-CN" altLang="en-US"/>
          </a:p>
        </p:txBody>
      </p:sp>
      <p:sp>
        <p:nvSpPr>
          <p:cNvPr id="156674" name="内容占位符 2"/>
          <p:cNvSpPr>
            <a:spLocks noGrp="1" noChangeArrowheads="1"/>
          </p:cNvSpPr>
          <p:nvPr>
            <p:ph idx="1"/>
          </p:nvPr>
        </p:nvSpPr>
        <p:spPr>
          <a:xfrm>
            <a:off x="1524001" y="2205038"/>
            <a:ext cx="8291513" cy="3454400"/>
          </a:xfrm>
        </p:spPr>
        <p:txBody>
          <a:bodyPr>
            <a:normAutofit fontScale="85000" lnSpcReduction="10000"/>
          </a:bodyPr>
          <a:lstStyle/>
          <a:p>
            <a:pPr lvl="1" eaLnBrk="1" hangingPunct="1">
              <a:lnSpc>
                <a:spcPct val="110000"/>
              </a:lnSpc>
            </a:pPr>
            <a:r>
              <a:rPr lang="zh-CN" altLang="en-US" sz="2200" b="1" dirty="0">
                <a:latin typeface="楷体" panose="02010609060101010101" pitchFamily="49" charset="-122"/>
                <a:ea typeface="楷体" panose="02010609060101010101" pitchFamily="49" charset="-122"/>
              </a:rPr>
              <a:t>（</a:t>
            </a:r>
            <a:r>
              <a:rPr lang="en-US" altLang="zh-CN" sz="2200" b="1" dirty="0">
                <a:latin typeface="楷体" panose="02010609060101010101" pitchFamily="49" charset="-122"/>
                <a:ea typeface="楷体" panose="02010609060101010101" pitchFamily="49" charset="-122"/>
              </a:rPr>
              <a:t>2</a:t>
            </a:r>
            <a:r>
              <a:rPr lang="zh-CN" altLang="en-US" sz="2200" b="1" dirty="0">
                <a:latin typeface="楷体" panose="02010609060101010101" pitchFamily="49" charset="-122"/>
                <a:ea typeface="楷体" panose="02010609060101010101" pitchFamily="49" charset="-122"/>
              </a:rPr>
              <a:t>）限制人身自由的行政强制措施</a:t>
            </a:r>
            <a:endParaRPr lang="en-US" altLang="zh-CN" sz="2200" b="1" dirty="0">
              <a:latin typeface="楷体" panose="02010609060101010101" pitchFamily="49" charset="-122"/>
              <a:ea typeface="楷体" panose="02010609060101010101" pitchFamily="49" charset="-122"/>
            </a:endParaRPr>
          </a:p>
          <a:p>
            <a:pPr lvl="1" eaLnBrk="1" hangingPunct="1">
              <a:lnSpc>
                <a:spcPct val="110000"/>
              </a:lnSpc>
            </a:pPr>
            <a:r>
              <a:rPr lang="zh-CN" altLang="en-US" sz="2000" b="1" dirty="0">
                <a:latin typeface="楷体" panose="02010609060101010101" pitchFamily="49" charset="-122"/>
                <a:ea typeface="楷体" panose="02010609060101010101" pitchFamily="49" charset="-122"/>
              </a:rPr>
              <a:t>被告所在地或者原告所在地（户籍所在地、经常居住地和被限制人身自由地）法院</a:t>
            </a:r>
            <a:endParaRPr lang="en-US" altLang="zh-CN" sz="2000" b="1" dirty="0">
              <a:latin typeface="楷体" panose="02010609060101010101" pitchFamily="49" charset="-122"/>
              <a:ea typeface="楷体" panose="02010609060101010101" pitchFamily="49" charset="-122"/>
            </a:endParaRPr>
          </a:p>
          <a:p>
            <a:pPr lvl="2">
              <a:lnSpc>
                <a:spcPct val="110000"/>
              </a:lnSpc>
            </a:pPr>
            <a:r>
              <a:rPr lang="zh-CN" altLang="en-US" b="1" dirty="0">
                <a:latin typeface="楷体" panose="02010609060101010101" pitchFamily="49" charset="-122"/>
                <a:ea typeface="楷体" panose="02010609060101010101" pitchFamily="49" charset="-122"/>
              </a:rPr>
              <a:t>对行政机关基于同一事实，既采取限制公民人身自由的行政强制措施，又采取其他行政强制措施或者行政处罚不服的，由被告所在地或者原告所在地的人民法院管辖</a:t>
            </a:r>
            <a:endParaRPr lang="en-US" altLang="zh-CN" b="1" dirty="0">
              <a:latin typeface="楷体" panose="02010609060101010101" pitchFamily="49" charset="-122"/>
              <a:ea typeface="楷体" panose="02010609060101010101" pitchFamily="49" charset="-122"/>
            </a:endParaRPr>
          </a:p>
          <a:p>
            <a:r>
              <a:rPr lang="zh-CN" altLang="zh-CN" sz="1600" b="1" dirty="0">
                <a:solidFill>
                  <a:schemeClr val="tx1"/>
                </a:solidFill>
                <a:latin typeface="楷体" panose="02010609060101010101" pitchFamily="49" charset="-122"/>
                <a:ea typeface="楷体" panose="02010609060101010101" pitchFamily="49" charset="-122"/>
              </a:rPr>
              <a:t>对限制人身自由的行政强制措施不服提起的诉讼，</a:t>
            </a:r>
            <a:r>
              <a:rPr lang="zh-CN" altLang="zh-CN" sz="1600" b="1" dirty="0">
                <a:solidFill>
                  <a:srgbClr val="FF0000"/>
                </a:solidFill>
                <a:latin typeface="楷体" panose="02010609060101010101" pitchFamily="49" charset="-122"/>
                <a:ea typeface="楷体" panose="02010609060101010101" pitchFamily="49" charset="-122"/>
              </a:rPr>
              <a:t>由被告所在地</a:t>
            </a:r>
            <a:r>
              <a:rPr lang="zh-CN" altLang="zh-CN" sz="1600" b="1" dirty="0">
                <a:solidFill>
                  <a:schemeClr val="tx1"/>
                </a:solidFill>
                <a:latin typeface="楷体" panose="02010609060101010101" pitchFamily="49" charset="-122"/>
                <a:ea typeface="楷体" panose="02010609060101010101" pitchFamily="49" charset="-122"/>
              </a:rPr>
              <a:t>或者</a:t>
            </a:r>
            <a:r>
              <a:rPr lang="zh-CN" altLang="zh-CN" sz="1600" b="1" dirty="0">
                <a:solidFill>
                  <a:srgbClr val="FF0000"/>
                </a:solidFill>
                <a:latin typeface="楷体" panose="02010609060101010101" pitchFamily="49" charset="-122"/>
                <a:ea typeface="楷体" panose="02010609060101010101" pitchFamily="49" charset="-122"/>
              </a:rPr>
              <a:t>原告所在地人民法院管辖</a:t>
            </a:r>
            <a:r>
              <a:rPr lang="zh-CN" altLang="zh-CN" sz="1600" dirty="0">
                <a:latin typeface="楷体" panose="02010609060101010101" pitchFamily="49" charset="-122"/>
                <a:ea typeface="楷体" panose="02010609060101010101" pitchFamily="49" charset="-122"/>
              </a:rPr>
              <a:t>。（《行政诉讼法》第</a:t>
            </a:r>
            <a:r>
              <a:rPr lang="en-US" altLang="zh-CN" sz="1600" dirty="0">
                <a:latin typeface="楷体" panose="02010609060101010101" pitchFamily="49" charset="-122"/>
                <a:ea typeface="楷体" panose="02010609060101010101" pitchFamily="49" charset="-122"/>
              </a:rPr>
              <a:t>19</a:t>
            </a:r>
            <a:r>
              <a:rPr lang="zh-CN" altLang="zh-CN" sz="1600" dirty="0">
                <a:latin typeface="楷体" panose="02010609060101010101" pitchFamily="49" charset="-122"/>
                <a:ea typeface="楷体" panose="02010609060101010101" pitchFamily="49" charset="-122"/>
              </a:rPr>
              <a:t>条）被告所在地是指作出行政行为的行政机关主要办事机关的所在地。</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解释</a:t>
            </a:r>
            <a:r>
              <a:rPr lang="en-US" altLang="zh-CN" sz="1600" dirty="0">
                <a:latin typeface="楷体" panose="02010609060101010101" pitchFamily="49" charset="-122"/>
                <a:ea typeface="楷体" panose="02010609060101010101" pitchFamily="49" charset="-122"/>
              </a:rPr>
              <a:t>》</a:t>
            </a:r>
            <a:r>
              <a:rPr lang="zh-CN" altLang="zh-CN" sz="1600" dirty="0">
                <a:latin typeface="楷体" panose="02010609060101010101" pitchFamily="49" charset="-122"/>
                <a:ea typeface="楷体" panose="02010609060101010101" pitchFamily="49" charset="-122"/>
              </a:rPr>
              <a:t>第八条</a:t>
            </a:r>
            <a:r>
              <a:rPr lang="zh-CN" altLang="en-US" sz="1600" dirty="0">
                <a:latin typeface="楷体" panose="02010609060101010101" pitchFamily="49" charset="-122"/>
                <a:ea typeface="楷体" panose="02010609060101010101" pitchFamily="49" charset="-122"/>
              </a:rPr>
              <a:t>第一款规定，</a:t>
            </a:r>
            <a:r>
              <a:rPr lang="zh-CN" altLang="zh-CN" sz="1600" dirty="0">
                <a:latin typeface="楷体" panose="02010609060101010101" pitchFamily="49" charset="-122"/>
                <a:ea typeface="楷体" panose="02010609060101010101" pitchFamily="49" charset="-122"/>
              </a:rPr>
              <a:t>行政诉讼法第十九条规定的</a:t>
            </a:r>
            <a:r>
              <a:rPr lang="en-US" altLang="zh-CN" sz="1600" dirty="0">
                <a:latin typeface="楷体" panose="02010609060101010101" pitchFamily="49" charset="-122"/>
                <a:ea typeface="楷体" panose="02010609060101010101" pitchFamily="49" charset="-122"/>
              </a:rPr>
              <a:t>“</a:t>
            </a:r>
            <a:r>
              <a:rPr lang="zh-CN" altLang="zh-CN" sz="1600" dirty="0">
                <a:latin typeface="楷体" panose="02010609060101010101" pitchFamily="49" charset="-122"/>
                <a:ea typeface="楷体" panose="02010609060101010101" pitchFamily="49" charset="-122"/>
              </a:rPr>
              <a:t>原告所在地</a:t>
            </a:r>
            <a:r>
              <a:rPr lang="en-US" altLang="zh-CN" sz="1600" dirty="0">
                <a:latin typeface="楷体" panose="02010609060101010101" pitchFamily="49" charset="-122"/>
                <a:ea typeface="楷体" panose="02010609060101010101" pitchFamily="49" charset="-122"/>
              </a:rPr>
              <a:t>”</a:t>
            </a:r>
            <a:r>
              <a:rPr lang="zh-CN" altLang="zh-CN" sz="1600" dirty="0">
                <a:latin typeface="楷体" panose="02010609060101010101" pitchFamily="49" charset="-122"/>
                <a:ea typeface="楷体" panose="02010609060101010101" pitchFamily="49" charset="-122"/>
              </a:rPr>
              <a:t>，包括原告的户籍所在地、经常居住地和被限制人身自由地。原告的户籍所在地是指公民的住所地、以公安机关的户籍登记地为准；公民的经常居住地是公民离开住所地至起诉时已连续居住</a:t>
            </a:r>
            <a:r>
              <a:rPr lang="en-US" altLang="zh-CN" sz="1600" dirty="0">
                <a:latin typeface="楷体" panose="02010609060101010101" pitchFamily="49" charset="-122"/>
                <a:ea typeface="楷体" panose="02010609060101010101" pitchFamily="49" charset="-122"/>
              </a:rPr>
              <a:t>1</a:t>
            </a:r>
            <a:r>
              <a:rPr lang="zh-CN" altLang="zh-CN" sz="1600" dirty="0">
                <a:latin typeface="楷体" panose="02010609060101010101" pitchFamily="49" charset="-122"/>
                <a:ea typeface="楷体" panose="02010609060101010101" pitchFamily="49" charset="-122"/>
              </a:rPr>
              <a:t>年的地方，但公民保外就医的地方除外。被限制人身自由地是指公民被行政机关采取强制措施限制人身自由的场所。</a:t>
            </a:r>
            <a:endParaRPr lang="en-US" altLang="zh-CN" sz="1600" dirty="0">
              <a:latin typeface="楷体" panose="02010609060101010101" pitchFamily="49" charset="-122"/>
              <a:ea typeface="楷体" panose="02010609060101010101" pitchFamily="49" charset="-122"/>
            </a:endParaRPr>
          </a:p>
          <a:p>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解释</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第八条第二款规定，</a:t>
            </a:r>
            <a:r>
              <a:rPr lang="zh-CN" altLang="zh-CN" sz="1600" dirty="0">
                <a:latin typeface="楷体" panose="02010609060101010101" pitchFamily="49" charset="-122"/>
                <a:ea typeface="楷体" panose="02010609060101010101" pitchFamily="49" charset="-122"/>
              </a:rPr>
              <a:t>对行政机关基于同一事实，既采取限制公民人身自由的行政强制措施，又采取其他行政强制措施或者行政处罚不服的，由</a:t>
            </a:r>
            <a:r>
              <a:rPr lang="zh-CN" altLang="zh-CN" sz="1600" b="1" dirty="0">
                <a:solidFill>
                  <a:srgbClr val="FF0000"/>
                </a:solidFill>
                <a:latin typeface="楷体" panose="02010609060101010101" pitchFamily="49" charset="-122"/>
                <a:ea typeface="楷体" panose="02010609060101010101" pitchFamily="49" charset="-122"/>
              </a:rPr>
              <a:t>被告所在地</a:t>
            </a:r>
            <a:r>
              <a:rPr lang="zh-CN" altLang="zh-CN" sz="1600" b="1" dirty="0">
                <a:solidFill>
                  <a:schemeClr val="tx1"/>
                </a:solidFill>
                <a:latin typeface="楷体" panose="02010609060101010101" pitchFamily="49" charset="-122"/>
                <a:ea typeface="楷体" panose="02010609060101010101" pitchFamily="49" charset="-122"/>
              </a:rPr>
              <a:t>或者</a:t>
            </a:r>
            <a:r>
              <a:rPr lang="zh-CN" altLang="zh-CN" sz="1600" b="1" dirty="0">
                <a:solidFill>
                  <a:srgbClr val="FF0000"/>
                </a:solidFill>
                <a:latin typeface="楷体" panose="02010609060101010101" pitchFamily="49" charset="-122"/>
                <a:ea typeface="楷体" panose="02010609060101010101" pitchFamily="49" charset="-122"/>
              </a:rPr>
              <a:t>原告所在地的人民法院管辖</a:t>
            </a:r>
            <a:r>
              <a:rPr lang="zh-CN" altLang="zh-CN" sz="1600" dirty="0">
                <a:latin typeface="楷体" panose="02010609060101010101" pitchFamily="49" charset="-122"/>
                <a:ea typeface="楷体" panose="02010609060101010101" pitchFamily="49" charset="-122"/>
              </a:rPr>
              <a:t>。</a:t>
            </a:r>
            <a:endParaRPr lang="en-US" altLang="zh-CN" sz="1600" dirty="0">
              <a:latin typeface="楷体" panose="02010609060101010101" pitchFamily="49" charset="-122"/>
              <a:ea typeface="楷体" panose="02010609060101010101" pitchFamily="49" charset="-122"/>
            </a:endParaRPr>
          </a:p>
          <a:p>
            <a:endParaRPr lang="zh-CN" altLang="zh-CN" sz="1600" dirty="0">
              <a:latin typeface="楷体" panose="02010609060101010101" pitchFamily="49" charset="-122"/>
              <a:ea typeface="楷体" panose="02010609060101010101" pitchFamily="49" charset="-122"/>
            </a:endParaRPr>
          </a:p>
          <a:p>
            <a:endParaRPr lang="zh-CN" altLang="en-US" sz="1600" dirty="0">
              <a:latin typeface="楷体" panose="02010609060101010101" pitchFamily="49" charset="-122"/>
              <a:ea typeface="楷体" panose="02010609060101010101" pitchFamily="49" charset="-122"/>
            </a:endParaRPr>
          </a:p>
          <a:p>
            <a:pPr lvl="2">
              <a:lnSpc>
                <a:spcPct val="110000"/>
              </a:lnSpc>
            </a:pPr>
            <a:endParaRPr lang="zh-CN" altLang="en-US" b="1" dirty="0">
              <a:latin typeface="华文楷体" panose="02010600040101010101" pitchFamily="2" charset="-122"/>
            </a:endParaRPr>
          </a:p>
          <a:p>
            <a:endParaRPr lang="zh-CN" altLang="en-US" sz="2400" b="1" dirty="0">
              <a:solidFill>
                <a:schemeClr val="tx1"/>
              </a:solidFill>
              <a:latin typeface="华文楷体" panose="02010600040101010101" pitchFamily="2" charset="-122"/>
            </a:endParaRPr>
          </a:p>
          <a:p>
            <a:endParaRPr lang="zh-CN" altLang="zh-CN" sz="2400" dirty="0">
              <a:solidFill>
                <a:schemeClr val="tx1"/>
              </a:solidFill>
              <a:latin typeface="楷体" panose="02010609060101010101" pitchFamily="49" charset="-122"/>
              <a:ea typeface="楷体" panose="02010609060101010101" pitchFamily="49" charset="-122"/>
            </a:endParaRPr>
          </a:p>
          <a:p>
            <a:endParaRPr lang="zh-CN" altLang="en-US" sz="2400" dirty="0">
              <a:solidFill>
                <a:schemeClr val="tx1"/>
              </a:solidFill>
              <a:latin typeface="楷体" panose="02010609060101010101" pitchFamily="49" charset="-122"/>
              <a:ea typeface="楷体" panose="02010609060101010101" pitchFamily="49" charset="-122"/>
            </a:endParaRPr>
          </a:p>
        </p:txBody>
      </p:sp>
      <p:sp>
        <p:nvSpPr>
          <p:cNvPr id="156675" name="灯片编号占位符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en-US" altLang="zh-CN">
                <a:solidFill>
                  <a:schemeClr val="bg1"/>
                </a:solidFill>
                <a:latin typeface="Century Gothic" panose="020B0502020202020204" pitchFamily="34" charset="0"/>
              </a:rPr>
              <a:t>*</a:t>
            </a:r>
          </a:p>
        </p:txBody>
      </p:sp>
      <p:sp>
        <p:nvSpPr>
          <p:cNvPr id="156676" name="日期占位符 4"/>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fld id="{A74AE3C7-1B93-48B9-A307-AD817569809C}" type="datetime11">
              <a:rPr lang="zh-CN" altLang="en-US" smtClean="0">
                <a:solidFill>
                  <a:schemeClr val="accent1"/>
                </a:solidFill>
                <a:latin typeface="Century Gothic" panose="020B0502020202020204" pitchFamily="34" charset="0"/>
              </a:rPr>
              <a:t>20:56:34</a:t>
            </a:fld>
            <a:endParaRPr lang="en-US" altLang="zh-CN">
              <a:solidFill>
                <a:schemeClr val="accent1"/>
              </a:solidFill>
              <a:latin typeface="Century Gothic" panose="020B050202020202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标题 1"/>
          <p:cNvSpPr>
            <a:spLocks noGrp="1" noChangeArrowheads="1"/>
          </p:cNvSpPr>
          <p:nvPr>
            <p:ph type="title"/>
          </p:nvPr>
        </p:nvSpPr>
        <p:spPr>
          <a:xfrm>
            <a:off x="2389189" y="927101"/>
            <a:ext cx="6345237" cy="709613"/>
          </a:xfrm>
        </p:spPr>
        <p:txBody>
          <a:bodyPr/>
          <a:lstStyle/>
          <a:p>
            <a:endParaRPr lang="zh-CN" altLang="en-US"/>
          </a:p>
        </p:txBody>
      </p:sp>
      <p:sp>
        <p:nvSpPr>
          <p:cNvPr id="157698" name="矩形 3"/>
          <p:cNvSpPr>
            <a:spLocks noChangeArrowheads="1"/>
          </p:cNvSpPr>
          <p:nvPr/>
        </p:nvSpPr>
        <p:spPr bwMode="auto">
          <a:xfrm>
            <a:off x="1524001" y="2205039"/>
            <a:ext cx="8964613" cy="415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400" b="1" dirty="0">
                <a:latin typeface="楷体" panose="02010609060101010101" pitchFamily="49" charset="-122"/>
                <a:ea typeface="楷体" panose="02010609060101010101" pitchFamily="49" charset="-122"/>
              </a:rPr>
              <a:t>3</a:t>
            </a:r>
            <a:r>
              <a:rPr lang="zh-CN" altLang="en-US" sz="2400" b="1" dirty="0">
                <a:latin typeface="楷体" panose="02010609060101010101" pitchFamily="49" charset="-122"/>
                <a:ea typeface="楷体" panose="02010609060101010101" pitchFamily="49" charset="-122"/>
              </a:rPr>
              <a:t>、共同管辖</a:t>
            </a:r>
            <a:endParaRPr lang="en-US" altLang="zh-CN" sz="2400" b="1" dirty="0">
              <a:latin typeface="楷体" panose="02010609060101010101" pitchFamily="49" charset="-122"/>
              <a:ea typeface="楷体" panose="02010609060101010101" pitchFamily="49" charset="-122"/>
            </a:endParaRPr>
          </a:p>
          <a:p>
            <a:r>
              <a:rPr lang="zh-CN" altLang="zh-CN" sz="2400" dirty="0">
                <a:latin typeface="楷体" panose="02010609060101010101" pitchFamily="49" charset="-122"/>
                <a:ea typeface="楷体" panose="02010609060101010101" pitchFamily="49" charset="-122"/>
              </a:rPr>
              <a:t>是指两个或两个以上人民法院对同一行政案件都有管辖权的情形下确定管辖人民法院的制度。共同管辖不是几个法院受理同一行政案件，而是它们对同一行政案件都有管辖权。</a:t>
            </a:r>
            <a:r>
              <a:rPr lang="zh-CN" altLang="en-US" sz="2400" dirty="0">
                <a:latin typeface="楷体" panose="02010609060101010101" pitchFamily="49" charset="-122"/>
                <a:ea typeface="楷体" panose="02010609060101010101" pitchFamily="49" charset="-122"/>
              </a:rPr>
              <a:t>原告向两个以上有管辖权的人民法院提起诉讼的，由</a:t>
            </a:r>
            <a:r>
              <a:rPr lang="zh-CN" altLang="en-US" sz="2400" b="1" dirty="0">
                <a:solidFill>
                  <a:srgbClr val="FF0000"/>
                </a:solidFill>
                <a:latin typeface="楷体" panose="02010609060101010101" pitchFamily="49" charset="-122"/>
                <a:ea typeface="楷体" panose="02010609060101010101" pitchFamily="49" charset="-122"/>
              </a:rPr>
              <a:t>最先立案</a:t>
            </a:r>
            <a:r>
              <a:rPr lang="zh-CN" altLang="en-US" sz="2400" dirty="0">
                <a:latin typeface="楷体" panose="02010609060101010101" pitchFamily="49" charset="-122"/>
                <a:ea typeface="楷体" panose="02010609060101010101" pitchFamily="49" charset="-122"/>
              </a:rPr>
              <a:t>的人民法院管辖</a:t>
            </a:r>
            <a:endParaRPr lang="en-US" altLang="zh-CN" sz="2400" dirty="0">
              <a:latin typeface="楷体" panose="02010609060101010101" pitchFamily="49" charset="-122"/>
              <a:ea typeface="楷体" panose="02010609060101010101" pitchFamily="49" charset="-122"/>
            </a:endParaRPr>
          </a:p>
          <a:p>
            <a:r>
              <a:rPr lang="zh-CN" altLang="zh-CN" sz="2400" dirty="0">
                <a:latin typeface="楷体" panose="02010609060101010101" pitchFamily="49" charset="-122"/>
                <a:ea typeface="楷体" panose="02010609060101010101" pitchFamily="49" charset="-122"/>
              </a:rPr>
              <a:t>产生共同管辖的原因有两种：</a:t>
            </a:r>
            <a:endParaRPr lang="en-US" altLang="zh-CN" sz="2400" dirty="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1</a:t>
            </a:r>
            <a:r>
              <a:rPr lang="zh-CN" altLang="zh-CN" sz="2400" dirty="0">
                <a:latin typeface="楷体" panose="02010609060101010101" pitchFamily="49" charset="-122"/>
                <a:ea typeface="楷体" panose="02010609060101010101" pitchFamily="49" charset="-122"/>
              </a:rPr>
              <a:t>）同一案件的被告不止一个，这些被告不在同一人民法院的辖区内，这些被告所在地的各人民法院都有管辖权</a:t>
            </a:r>
            <a:r>
              <a:rPr lang="zh-CN" altLang="en-US" sz="2400" dirty="0">
                <a:latin typeface="楷体" panose="02010609060101010101" pitchFamily="49" charset="-122"/>
                <a:ea typeface="楷体" panose="02010609060101010101" pitchFamily="49" charset="-122"/>
              </a:rPr>
              <a:t>；</a:t>
            </a:r>
            <a:endParaRPr lang="en-US" altLang="zh-CN" sz="2400" dirty="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2</a:t>
            </a:r>
            <a:r>
              <a:rPr lang="zh-CN" altLang="zh-CN" sz="2400" dirty="0">
                <a:latin typeface="楷体" panose="02010609060101010101" pitchFamily="49" charset="-122"/>
                <a:ea typeface="楷体" panose="02010609060101010101" pitchFamily="49" charset="-122"/>
              </a:rPr>
              <a:t>）同一案件涉及的财产所在地或侵权行为发生地不在同一个人民法院辖区，而是分散或跨连在几个人民法院辖区，这些人民法院都有管辖权。</a:t>
            </a:r>
          </a:p>
        </p:txBody>
      </p:sp>
      <p:sp>
        <p:nvSpPr>
          <p:cNvPr id="157699" name="日期占位符 3"/>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fld id="{398BE052-21B3-4C74-89FC-EB58C043FE7B}" type="datetime11">
              <a:rPr lang="zh-CN" altLang="en-US" smtClean="0">
                <a:solidFill>
                  <a:schemeClr val="accent1"/>
                </a:solidFill>
                <a:latin typeface="Century Gothic" panose="020B0502020202020204" pitchFamily="34" charset="0"/>
              </a:rPr>
              <a:t>20:56:34</a:t>
            </a:fld>
            <a:endParaRPr lang="en-US" altLang="zh-CN">
              <a:solidFill>
                <a:schemeClr val="accent1"/>
              </a:solidFill>
              <a:latin typeface="Century Gothic" panose="020B0502020202020204" pitchFamily="34" charset="0"/>
            </a:endParaRPr>
          </a:p>
        </p:txBody>
      </p:sp>
      <p:sp>
        <p:nvSpPr>
          <p:cNvPr id="157700" name="灯片编号占位符 4"/>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en-US" altLang="zh-CN">
                <a:solidFill>
                  <a:schemeClr val="bg1"/>
                </a:solidFill>
                <a:latin typeface="Century Gothic" panose="020B0502020202020204" pitchFamily="34" charset="0"/>
              </a:rPr>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标题 1"/>
          <p:cNvSpPr>
            <a:spLocks noGrp="1" noChangeArrowheads="1"/>
          </p:cNvSpPr>
          <p:nvPr>
            <p:ph type="title"/>
          </p:nvPr>
        </p:nvSpPr>
        <p:spPr>
          <a:xfrm>
            <a:off x="2389189" y="927101"/>
            <a:ext cx="6345237" cy="709613"/>
          </a:xfrm>
        </p:spPr>
        <p:txBody>
          <a:bodyPr/>
          <a:lstStyle/>
          <a:p>
            <a:endParaRPr lang="zh-CN" altLang="en-US"/>
          </a:p>
        </p:txBody>
      </p:sp>
      <p:sp>
        <p:nvSpPr>
          <p:cNvPr id="158722" name="内容占位符 2"/>
          <p:cNvSpPr>
            <a:spLocks noGrp="1" noChangeArrowheads="1"/>
          </p:cNvSpPr>
          <p:nvPr>
            <p:ph idx="1"/>
          </p:nvPr>
        </p:nvSpPr>
        <p:spPr>
          <a:xfrm>
            <a:off x="2387601" y="2492376"/>
            <a:ext cx="7237413" cy="3527425"/>
          </a:xfrm>
        </p:spPr>
        <p:txBody>
          <a:bodyPr/>
          <a:lstStyle/>
          <a:p>
            <a:r>
              <a:rPr lang="zh-CN" altLang="en-US" sz="2400" b="1" dirty="0">
                <a:latin typeface="楷体" panose="02010609060101010101" pitchFamily="49" charset="-122"/>
                <a:ea typeface="楷体" panose="02010609060101010101" pitchFamily="49" charset="-122"/>
              </a:rPr>
              <a:t>四、</a:t>
            </a:r>
            <a:r>
              <a:rPr lang="zh-CN" altLang="zh-CN" sz="2400" b="1" dirty="0">
                <a:latin typeface="楷体" panose="02010609060101010101" pitchFamily="49" charset="-122"/>
                <a:ea typeface="楷体" panose="02010609060101010101" pitchFamily="49" charset="-122"/>
              </a:rPr>
              <a:t>裁定管辖</a:t>
            </a:r>
            <a:endParaRPr lang="en-US" altLang="zh-CN" sz="2400" b="1" dirty="0">
              <a:latin typeface="楷体" panose="02010609060101010101" pitchFamily="49" charset="-122"/>
              <a:ea typeface="楷体" panose="02010609060101010101" pitchFamily="49" charset="-122"/>
            </a:endParaRPr>
          </a:p>
          <a:p>
            <a:r>
              <a:rPr lang="en-US" altLang="zh-CN" sz="2400" b="1" dirty="0">
                <a:latin typeface="楷体" panose="02010609060101010101" pitchFamily="49" charset="-122"/>
                <a:ea typeface="楷体" panose="02010609060101010101" pitchFamily="49" charset="-122"/>
              </a:rPr>
              <a:t>1</a:t>
            </a:r>
            <a:r>
              <a:rPr lang="zh-CN" altLang="en-US" sz="2400" b="1" dirty="0">
                <a:latin typeface="楷体" panose="02010609060101010101" pitchFamily="49" charset="-122"/>
                <a:ea typeface="楷体" panose="02010609060101010101" pitchFamily="49" charset="-122"/>
              </a:rPr>
              <a:t>、</a:t>
            </a:r>
            <a:r>
              <a:rPr lang="zh-CN" altLang="zh-CN" sz="2400" b="1" dirty="0">
                <a:latin typeface="楷体" panose="02010609060101010101" pitchFamily="49" charset="-122"/>
                <a:ea typeface="楷体" panose="02010609060101010101" pitchFamily="49" charset="-122"/>
              </a:rPr>
              <a:t>移送管辖</a:t>
            </a:r>
            <a:endParaRPr lang="zh-CN" altLang="zh-CN" sz="2400" dirty="0">
              <a:latin typeface="楷体" panose="02010609060101010101" pitchFamily="49" charset="-122"/>
              <a:ea typeface="楷体" panose="02010609060101010101" pitchFamily="49" charset="-122"/>
            </a:endParaRPr>
          </a:p>
          <a:p>
            <a:r>
              <a:rPr lang="zh-CN" altLang="zh-CN" sz="2400" dirty="0">
                <a:latin typeface="楷体" panose="02010609060101010101" pitchFamily="49" charset="-122"/>
                <a:ea typeface="楷体" panose="02010609060101010101" pitchFamily="49" charset="-122"/>
              </a:rPr>
              <a:t>《行政诉讼法》第</a:t>
            </a:r>
            <a:r>
              <a:rPr lang="en-US" altLang="zh-CN" sz="2400" dirty="0">
                <a:latin typeface="楷体" panose="02010609060101010101" pitchFamily="49" charset="-122"/>
                <a:ea typeface="楷体" panose="02010609060101010101" pitchFamily="49" charset="-122"/>
              </a:rPr>
              <a:t>22</a:t>
            </a:r>
            <a:r>
              <a:rPr lang="zh-CN" altLang="zh-CN" sz="2400" dirty="0">
                <a:latin typeface="楷体" panose="02010609060101010101" pitchFamily="49" charset="-122"/>
                <a:ea typeface="楷体" panose="02010609060101010101" pitchFamily="49" charset="-122"/>
              </a:rPr>
              <a:t>条规定，人民法院发现受理的案件不属于本院管辖的，应当移送有管辖权的人民法院，</a:t>
            </a:r>
            <a:r>
              <a:rPr lang="zh-CN" altLang="zh-CN" sz="2400" b="1" dirty="0">
                <a:solidFill>
                  <a:srgbClr val="FF0000"/>
                </a:solidFill>
                <a:latin typeface="楷体" panose="02010609060101010101" pitchFamily="49" charset="-122"/>
                <a:ea typeface="楷体" panose="02010609060101010101" pitchFamily="49" charset="-122"/>
              </a:rPr>
              <a:t>受移送的人民法院应当受理</a:t>
            </a:r>
            <a:r>
              <a:rPr lang="zh-CN" altLang="zh-CN" sz="2400" dirty="0">
                <a:latin typeface="楷体" panose="02010609060101010101" pitchFamily="49" charset="-122"/>
                <a:ea typeface="楷体" panose="02010609060101010101" pitchFamily="49" charset="-122"/>
              </a:rPr>
              <a:t>。受移送的人民法院认为受移送的案件按照规定不属于本院管辖的，应当报请上级人民法院指定管辖，</a:t>
            </a:r>
            <a:r>
              <a:rPr lang="zh-CN" altLang="zh-CN" sz="2400" b="1" dirty="0">
                <a:solidFill>
                  <a:srgbClr val="FF0000"/>
                </a:solidFill>
                <a:latin typeface="楷体" panose="02010609060101010101" pitchFamily="49" charset="-122"/>
                <a:ea typeface="楷体" panose="02010609060101010101" pitchFamily="49" charset="-122"/>
              </a:rPr>
              <a:t>不得再自行移送</a:t>
            </a:r>
            <a:r>
              <a:rPr lang="zh-CN" altLang="zh-CN" sz="2400" dirty="0">
                <a:latin typeface="楷体" panose="02010609060101010101" pitchFamily="49" charset="-122"/>
                <a:ea typeface="楷体" panose="02010609060101010101" pitchFamily="49" charset="-122"/>
              </a:rPr>
              <a:t>。</a:t>
            </a:r>
          </a:p>
          <a:p>
            <a:endParaRPr lang="zh-CN" altLang="en-US" sz="2400" dirty="0">
              <a:latin typeface="楷体" panose="02010609060101010101" pitchFamily="49" charset="-122"/>
              <a:ea typeface="楷体" panose="02010609060101010101" pitchFamily="49" charset="-122"/>
            </a:endParaRPr>
          </a:p>
        </p:txBody>
      </p:sp>
      <p:sp>
        <p:nvSpPr>
          <p:cNvPr id="158723" name="灯片编号占位符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en-US" altLang="zh-CN">
                <a:solidFill>
                  <a:schemeClr val="bg1"/>
                </a:solidFill>
                <a:latin typeface="Century Gothic" panose="020B0502020202020204" pitchFamily="34" charset="0"/>
              </a:rPr>
              <a:t>*</a:t>
            </a:r>
          </a:p>
        </p:txBody>
      </p:sp>
      <p:sp>
        <p:nvSpPr>
          <p:cNvPr id="158724" name="日期占位符 4"/>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fld id="{10C51BD5-7AFB-4F27-A44D-6441382F1ADE}" type="datetime11">
              <a:rPr lang="zh-CN" altLang="en-US" smtClean="0">
                <a:solidFill>
                  <a:schemeClr val="accent1"/>
                </a:solidFill>
                <a:latin typeface="Century Gothic" panose="020B0502020202020204" pitchFamily="34" charset="0"/>
              </a:rPr>
              <a:t>20:56:34</a:t>
            </a:fld>
            <a:endParaRPr lang="en-US" altLang="zh-CN">
              <a:solidFill>
                <a:schemeClr val="accent1"/>
              </a:solidFill>
              <a:latin typeface="Century Gothic" panose="020B050202020202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标题 1"/>
          <p:cNvSpPr>
            <a:spLocks noGrp="1" noChangeArrowheads="1"/>
          </p:cNvSpPr>
          <p:nvPr>
            <p:ph type="title"/>
          </p:nvPr>
        </p:nvSpPr>
        <p:spPr>
          <a:xfrm>
            <a:off x="2389189" y="927101"/>
            <a:ext cx="6345237" cy="709613"/>
          </a:xfrm>
        </p:spPr>
        <p:txBody>
          <a:bodyPr/>
          <a:lstStyle/>
          <a:p>
            <a:endParaRPr lang="zh-CN" altLang="en-US"/>
          </a:p>
        </p:txBody>
      </p:sp>
      <p:sp>
        <p:nvSpPr>
          <p:cNvPr id="159746" name="内容占位符 2"/>
          <p:cNvSpPr>
            <a:spLocks noGrp="1" noChangeArrowheads="1"/>
          </p:cNvSpPr>
          <p:nvPr>
            <p:ph idx="1"/>
          </p:nvPr>
        </p:nvSpPr>
        <p:spPr>
          <a:xfrm>
            <a:off x="2387600" y="2636838"/>
            <a:ext cx="7308850" cy="3382962"/>
          </a:xfrm>
        </p:spPr>
        <p:txBody>
          <a:bodyPr/>
          <a:lstStyle/>
          <a:p>
            <a:r>
              <a:rPr lang="en-US" altLang="zh-CN" sz="2400" b="1" dirty="0">
                <a:latin typeface="楷体" panose="02010609060101010101" pitchFamily="49" charset="-122"/>
                <a:ea typeface="楷体" panose="02010609060101010101" pitchFamily="49" charset="-122"/>
              </a:rPr>
              <a:t>2</a:t>
            </a:r>
            <a:r>
              <a:rPr lang="zh-CN" altLang="en-US" sz="2400" b="1" dirty="0">
                <a:latin typeface="楷体" panose="02010609060101010101" pitchFamily="49" charset="-122"/>
                <a:ea typeface="楷体" panose="02010609060101010101" pitchFamily="49" charset="-122"/>
              </a:rPr>
              <a:t>、</a:t>
            </a:r>
            <a:r>
              <a:rPr lang="zh-CN" altLang="zh-CN" sz="2400" b="1" dirty="0">
                <a:latin typeface="楷体" panose="02010609060101010101" pitchFamily="49" charset="-122"/>
                <a:ea typeface="楷体" panose="02010609060101010101" pitchFamily="49" charset="-122"/>
              </a:rPr>
              <a:t>指定管辖</a:t>
            </a:r>
            <a:endParaRPr lang="zh-CN"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制定管辖是指</a:t>
            </a:r>
            <a:r>
              <a:rPr lang="zh-CN" altLang="zh-CN" sz="2400" dirty="0">
                <a:latin typeface="楷体" panose="02010609060101010101" pitchFamily="49" charset="-122"/>
                <a:ea typeface="楷体" panose="02010609060101010101" pitchFamily="49" charset="-122"/>
              </a:rPr>
              <a:t>上一级人民法院指定某一行政案件由下一级人民法院管辖。基于某种特殊情况，上一级人民法院有权变更已经受理的行政案件的管辖，以确保行政案件获得公正、及时的审理。</a:t>
            </a:r>
            <a:endParaRPr lang="en-US" altLang="zh-CN" sz="2400" dirty="0">
              <a:latin typeface="楷体" panose="02010609060101010101" pitchFamily="49" charset="-122"/>
              <a:ea typeface="楷体" panose="02010609060101010101" pitchFamily="49" charset="-122"/>
            </a:endParaRPr>
          </a:p>
          <a:p>
            <a:pPr lvl="1" eaLnBrk="1" hangingPunct="1">
              <a:lnSpc>
                <a:spcPct val="90000"/>
              </a:lnSpc>
            </a:pPr>
            <a:r>
              <a:rPr lang="zh-CN" altLang="en-US" sz="2000" dirty="0">
                <a:latin typeface="楷体" panose="02010609060101010101" pitchFamily="49" charset="-122"/>
                <a:ea typeface="楷体" panose="02010609060101010101" pitchFamily="49" charset="-122"/>
              </a:rPr>
              <a:t>因事实原因或法律原因，致使有管辖权的法院不能行使管辖权</a:t>
            </a:r>
          </a:p>
          <a:p>
            <a:pPr lvl="1" eaLnBrk="1" hangingPunct="1">
              <a:lnSpc>
                <a:spcPct val="90000"/>
              </a:lnSpc>
            </a:pPr>
            <a:r>
              <a:rPr lang="zh-CN" altLang="en-US" sz="2000" dirty="0">
                <a:latin typeface="楷体" panose="02010609060101010101" pitchFamily="49" charset="-122"/>
                <a:ea typeface="楷体" panose="02010609060101010101" pitchFamily="49" charset="-122"/>
              </a:rPr>
              <a:t>法院对管辖权发生争议，协商不成</a:t>
            </a:r>
            <a:endParaRPr lang="en-US" altLang="zh-CN" sz="2000" dirty="0">
              <a:latin typeface="楷体" panose="02010609060101010101" pitchFamily="49" charset="-122"/>
              <a:ea typeface="楷体" panose="02010609060101010101" pitchFamily="49" charset="-122"/>
            </a:endParaRPr>
          </a:p>
          <a:p>
            <a:endParaRPr lang="zh-CN" altLang="en-US" sz="2400" dirty="0">
              <a:latin typeface="楷体" panose="02010609060101010101" pitchFamily="49" charset="-122"/>
              <a:ea typeface="楷体" panose="02010609060101010101" pitchFamily="49" charset="-122"/>
            </a:endParaRPr>
          </a:p>
        </p:txBody>
      </p:sp>
      <p:sp>
        <p:nvSpPr>
          <p:cNvPr id="159747" name="灯片编号占位符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en-US" altLang="zh-CN">
                <a:solidFill>
                  <a:schemeClr val="bg1"/>
                </a:solidFill>
                <a:latin typeface="Century Gothic" panose="020B0502020202020204" pitchFamily="34" charset="0"/>
              </a:rPr>
              <a:t>*</a:t>
            </a:r>
          </a:p>
        </p:txBody>
      </p:sp>
      <p:sp>
        <p:nvSpPr>
          <p:cNvPr id="159748" name="日期占位符 4"/>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fld id="{452752BA-636F-4C07-8CC0-2CBBC47354E1}" type="datetime11">
              <a:rPr lang="zh-CN" altLang="en-US" smtClean="0">
                <a:solidFill>
                  <a:schemeClr val="accent1"/>
                </a:solidFill>
                <a:latin typeface="Century Gothic" panose="020B0502020202020204" pitchFamily="34" charset="0"/>
              </a:rPr>
              <a:t>20:56:34</a:t>
            </a:fld>
            <a:endParaRPr lang="en-US" altLang="zh-CN">
              <a:solidFill>
                <a:schemeClr val="accent1"/>
              </a:solidFill>
              <a:latin typeface="Century Gothic" panose="020B050202020202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标题 1"/>
          <p:cNvSpPr>
            <a:spLocks noGrp="1" noChangeArrowheads="1"/>
          </p:cNvSpPr>
          <p:nvPr>
            <p:ph type="title"/>
          </p:nvPr>
        </p:nvSpPr>
        <p:spPr>
          <a:xfrm>
            <a:off x="2389189" y="927101"/>
            <a:ext cx="6345237" cy="709613"/>
          </a:xfrm>
        </p:spPr>
        <p:txBody>
          <a:bodyPr/>
          <a:lstStyle/>
          <a:p>
            <a:endParaRPr lang="zh-CN" altLang="en-US"/>
          </a:p>
        </p:txBody>
      </p:sp>
      <p:sp>
        <p:nvSpPr>
          <p:cNvPr id="160770" name="内容占位符 2"/>
          <p:cNvSpPr>
            <a:spLocks noGrp="1" noChangeArrowheads="1"/>
          </p:cNvSpPr>
          <p:nvPr>
            <p:ph idx="1"/>
          </p:nvPr>
        </p:nvSpPr>
        <p:spPr>
          <a:xfrm>
            <a:off x="1745117" y="2513421"/>
            <a:ext cx="7921625" cy="3746500"/>
          </a:xfrm>
        </p:spPr>
        <p:txBody>
          <a:bodyPr/>
          <a:lstStyle/>
          <a:p>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行政诉讼法</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第</a:t>
            </a:r>
            <a:r>
              <a:rPr lang="en-US" altLang="zh-CN" sz="1600" dirty="0">
                <a:latin typeface="楷体" panose="02010609060101010101" pitchFamily="49" charset="-122"/>
                <a:ea typeface="楷体" panose="02010609060101010101" pitchFamily="49" charset="-122"/>
              </a:rPr>
              <a:t>22</a:t>
            </a:r>
            <a:r>
              <a:rPr lang="zh-CN" altLang="en-US" sz="1600" dirty="0">
                <a:latin typeface="楷体" panose="02010609060101010101" pitchFamily="49" charset="-122"/>
                <a:ea typeface="楷体" panose="02010609060101010101" pitchFamily="49" charset="-122"/>
              </a:rPr>
              <a:t>条 </a:t>
            </a:r>
            <a:r>
              <a:rPr lang="zh-CN" altLang="zh-CN" sz="1600" dirty="0">
                <a:latin typeface="楷体" panose="02010609060101010101" pitchFamily="49" charset="-122"/>
                <a:ea typeface="楷体" panose="02010609060101010101" pitchFamily="49" charset="-122"/>
              </a:rPr>
              <a:t>人民法院发现受理的案件不属于本院管辖的，应当移送有管辖权的人民法院，受移送的人民法院应当受理。受移送的人民法院认为受移送的案件按照规定不属于本院管辖的，应当报请上级人民法院</a:t>
            </a:r>
            <a:r>
              <a:rPr lang="zh-CN" altLang="zh-CN" sz="1600" b="1" dirty="0">
                <a:solidFill>
                  <a:srgbClr val="FF0000"/>
                </a:solidFill>
                <a:latin typeface="楷体" panose="02010609060101010101" pitchFamily="49" charset="-122"/>
                <a:ea typeface="楷体" panose="02010609060101010101" pitchFamily="49" charset="-122"/>
              </a:rPr>
              <a:t>指定</a:t>
            </a:r>
            <a:r>
              <a:rPr lang="zh-CN" altLang="zh-CN" sz="1600" dirty="0">
                <a:latin typeface="楷体" panose="02010609060101010101" pitchFamily="49" charset="-122"/>
                <a:ea typeface="楷体" panose="02010609060101010101" pitchFamily="49" charset="-122"/>
              </a:rPr>
              <a:t>管辖，不得再自行移送。</a:t>
            </a:r>
            <a:endParaRPr lang="en-US" altLang="zh-CN" sz="1600" dirty="0">
              <a:latin typeface="楷体" panose="02010609060101010101" pitchFamily="49" charset="-122"/>
              <a:ea typeface="楷体" panose="02010609060101010101" pitchFamily="49" charset="-122"/>
            </a:endParaRPr>
          </a:p>
          <a:p>
            <a:r>
              <a:rPr lang="zh-CN" altLang="en-US" sz="1600" dirty="0">
                <a:latin typeface="楷体" panose="02010609060101010101" pitchFamily="49" charset="-122"/>
                <a:ea typeface="楷体" panose="02010609060101010101" pitchFamily="49" charset="-122"/>
              </a:rPr>
              <a:t>第</a:t>
            </a:r>
            <a:r>
              <a:rPr lang="en-US" altLang="zh-CN" sz="1600" dirty="0">
                <a:latin typeface="楷体" panose="02010609060101010101" pitchFamily="49" charset="-122"/>
                <a:ea typeface="楷体" panose="02010609060101010101" pitchFamily="49" charset="-122"/>
              </a:rPr>
              <a:t>23</a:t>
            </a:r>
            <a:r>
              <a:rPr lang="zh-CN" altLang="en-US" sz="1600" dirty="0">
                <a:latin typeface="楷体" panose="02010609060101010101" pitchFamily="49" charset="-122"/>
                <a:ea typeface="楷体" panose="02010609060101010101" pitchFamily="49" charset="-122"/>
              </a:rPr>
              <a:t>条 </a:t>
            </a:r>
            <a:r>
              <a:rPr lang="zh-CN" altLang="zh-CN" sz="1600" dirty="0">
                <a:latin typeface="楷体" panose="02010609060101010101" pitchFamily="49" charset="-122"/>
                <a:ea typeface="楷体" panose="02010609060101010101" pitchFamily="49" charset="-122"/>
              </a:rPr>
              <a:t>有管辖权的人民法院由于特殊原因不能行使管辖权的，由上级人民法院指定管辖。</a:t>
            </a:r>
            <a:r>
              <a:rPr lang="en-US" altLang="zh-CN" sz="1600" dirty="0">
                <a:latin typeface="楷体" panose="02010609060101010101" pitchFamily="49" charset="-122"/>
                <a:ea typeface="楷体" panose="02010609060101010101" pitchFamily="49" charset="-122"/>
              </a:rPr>
              <a:t>/</a:t>
            </a:r>
            <a:r>
              <a:rPr lang="zh-CN" altLang="zh-CN" sz="1600" dirty="0">
                <a:latin typeface="楷体" panose="02010609060101010101" pitchFamily="49" charset="-122"/>
                <a:ea typeface="楷体" panose="02010609060101010101" pitchFamily="49" charset="-122"/>
              </a:rPr>
              <a:t>人民法院对管辖权发生争议，由争议双方协商解决。协商不成的，报它们的共同上级人民法院</a:t>
            </a:r>
            <a:r>
              <a:rPr lang="zh-CN" altLang="zh-CN" sz="1600" b="1" dirty="0">
                <a:solidFill>
                  <a:srgbClr val="FF0000"/>
                </a:solidFill>
                <a:latin typeface="楷体" panose="02010609060101010101" pitchFamily="49" charset="-122"/>
                <a:ea typeface="楷体" panose="02010609060101010101" pitchFamily="49" charset="-122"/>
              </a:rPr>
              <a:t>指定</a:t>
            </a:r>
            <a:r>
              <a:rPr lang="zh-CN" altLang="zh-CN" sz="1600" dirty="0">
                <a:latin typeface="楷体" panose="02010609060101010101" pitchFamily="49" charset="-122"/>
                <a:ea typeface="楷体" panose="02010609060101010101" pitchFamily="49" charset="-122"/>
              </a:rPr>
              <a:t>管辖。</a:t>
            </a:r>
            <a:endParaRPr lang="en-US" altLang="zh-CN" sz="1600" dirty="0">
              <a:latin typeface="楷体" panose="02010609060101010101" pitchFamily="49" charset="-122"/>
              <a:ea typeface="楷体" panose="02010609060101010101" pitchFamily="49" charset="-122"/>
            </a:endParaRPr>
          </a:p>
          <a:p>
            <a:r>
              <a:rPr lang="zh-CN" altLang="en-US" sz="1600" dirty="0">
                <a:latin typeface="楷体" panose="02010609060101010101" pitchFamily="49" charset="-122"/>
                <a:ea typeface="楷体" panose="02010609060101010101" pitchFamily="49" charset="-122"/>
              </a:rPr>
              <a:t>第</a:t>
            </a:r>
            <a:r>
              <a:rPr lang="en-US" altLang="zh-CN" sz="1600" dirty="0">
                <a:latin typeface="楷体" panose="02010609060101010101" pitchFamily="49" charset="-122"/>
                <a:ea typeface="楷体" panose="02010609060101010101" pitchFamily="49" charset="-122"/>
              </a:rPr>
              <a:t>24</a:t>
            </a:r>
            <a:r>
              <a:rPr lang="zh-CN" altLang="en-US" sz="1600" dirty="0">
                <a:latin typeface="楷体" panose="02010609060101010101" pitchFamily="49" charset="-122"/>
                <a:ea typeface="楷体" panose="02010609060101010101" pitchFamily="49" charset="-122"/>
              </a:rPr>
              <a:t>条 </a:t>
            </a:r>
            <a:r>
              <a:rPr lang="zh-CN" altLang="zh-CN" sz="1600" dirty="0">
                <a:latin typeface="楷体" panose="02010609060101010101" pitchFamily="49" charset="-122"/>
                <a:ea typeface="楷体" panose="02010609060101010101" pitchFamily="49" charset="-122"/>
              </a:rPr>
              <a:t>上级人民法院有权审理下级人民法院管辖的第一审行政案件。</a:t>
            </a:r>
            <a:r>
              <a:rPr lang="en-US" altLang="zh-CN" sz="1600" dirty="0">
                <a:latin typeface="楷体" panose="02010609060101010101" pitchFamily="49" charset="-122"/>
                <a:ea typeface="楷体" panose="02010609060101010101" pitchFamily="49" charset="-122"/>
              </a:rPr>
              <a:t>/</a:t>
            </a:r>
            <a:r>
              <a:rPr lang="zh-CN" altLang="zh-CN" sz="1600" dirty="0">
                <a:latin typeface="楷体" panose="02010609060101010101" pitchFamily="49" charset="-122"/>
                <a:ea typeface="楷体" panose="02010609060101010101" pitchFamily="49" charset="-122"/>
              </a:rPr>
              <a:t>下级人民法院对其管辖的第一审行政案件，认为需要由上级人民法院审理或者</a:t>
            </a:r>
            <a:r>
              <a:rPr lang="zh-CN" altLang="zh-CN" sz="1600" b="1" dirty="0">
                <a:solidFill>
                  <a:srgbClr val="FF0000"/>
                </a:solidFill>
                <a:latin typeface="楷体" panose="02010609060101010101" pitchFamily="49" charset="-122"/>
                <a:ea typeface="楷体" panose="02010609060101010101" pitchFamily="49" charset="-122"/>
              </a:rPr>
              <a:t>指定</a:t>
            </a:r>
            <a:r>
              <a:rPr lang="zh-CN" altLang="zh-CN" sz="1600" dirty="0">
                <a:latin typeface="楷体" panose="02010609060101010101" pitchFamily="49" charset="-122"/>
                <a:ea typeface="楷体" panose="02010609060101010101" pitchFamily="49" charset="-122"/>
              </a:rPr>
              <a:t>管辖的，可以报请上级人民法院决定。</a:t>
            </a:r>
            <a:endParaRPr lang="en-US" altLang="zh-CN" sz="1600" dirty="0">
              <a:latin typeface="楷体" panose="02010609060101010101" pitchFamily="49" charset="-122"/>
              <a:ea typeface="楷体" panose="02010609060101010101" pitchFamily="49" charset="-122"/>
            </a:endParaRPr>
          </a:p>
          <a:p>
            <a:r>
              <a:rPr lang="zh-CN" altLang="en-US" sz="1600" dirty="0">
                <a:latin typeface="楷体" panose="02010609060101010101" pitchFamily="49" charset="-122"/>
                <a:ea typeface="楷体" panose="02010609060101010101" pitchFamily="49" charset="-122"/>
              </a:rPr>
              <a:t>第</a:t>
            </a:r>
            <a:r>
              <a:rPr lang="en-US" altLang="zh-CN" sz="1600" dirty="0">
                <a:latin typeface="楷体" panose="02010609060101010101" pitchFamily="49" charset="-122"/>
                <a:ea typeface="楷体" panose="02010609060101010101" pitchFamily="49" charset="-122"/>
              </a:rPr>
              <a:t>52</a:t>
            </a:r>
            <a:r>
              <a:rPr lang="zh-CN" altLang="en-US" sz="1600" dirty="0">
                <a:latin typeface="楷体" panose="02010609060101010101" pitchFamily="49" charset="-122"/>
                <a:ea typeface="楷体" panose="02010609060101010101" pitchFamily="49" charset="-122"/>
              </a:rPr>
              <a:t>条 人民法院既不立案，又不作出不予立案裁定的，当事人可以向上一级人民法院起诉。上一级人民法院认为符合起诉条件的，应当立案、审理，也可以</a:t>
            </a:r>
            <a:r>
              <a:rPr lang="zh-CN" altLang="en-US" sz="1600" b="1" dirty="0">
                <a:solidFill>
                  <a:srgbClr val="FF0000"/>
                </a:solidFill>
                <a:latin typeface="楷体" panose="02010609060101010101" pitchFamily="49" charset="-122"/>
                <a:ea typeface="楷体" panose="02010609060101010101" pitchFamily="49" charset="-122"/>
              </a:rPr>
              <a:t>指定</a:t>
            </a:r>
            <a:r>
              <a:rPr lang="zh-CN" altLang="en-US" sz="1600" dirty="0">
                <a:latin typeface="楷体" panose="02010609060101010101" pitchFamily="49" charset="-122"/>
                <a:ea typeface="楷体" panose="02010609060101010101" pitchFamily="49" charset="-122"/>
              </a:rPr>
              <a:t>其他下级人民法院立案、审理。</a:t>
            </a:r>
          </a:p>
          <a:p>
            <a:endParaRPr lang="zh-CN" altLang="zh-CN" sz="1600" dirty="0">
              <a:latin typeface="楷体" panose="02010609060101010101" pitchFamily="49" charset="-122"/>
              <a:ea typeface="楷体" panose="02010609060101010101" pitchFamily="49" charset="-122"/>
            </a:endParaRPr>
          </a:p>
          <a:p>
            <a:endParaRPr lang="zh-CN" altLang="zh-CN" sz="1600" dirty="0">
              <a:latin typeface="楷体" panose="02010609060101010101" pitchFamily="49" charset="-122"/>
              <a:ea typeface="楷体" panose="02010609060101010101" pitchFamily="49" charset="-122"/>
            </a:endParaRPr>
          </a:p>
          <a:p>
            <a:endParaRPr lang="zh-CN" altLang="en-US" sz="1600" dirty="0">
              <a:latin typeface="楷体" panose="02010609060101010101" pitchFamily="49" charset="-122"/>
              <a:ea typeface="楷体" panose="02010609060101010101" pitchFamily="49" charset="-122"/>
            </a:endParaRPr>
          </a:p>
        </p:txBody>
      </p:sp>
      <p:sp>
        <p:nvSpPr>
          <p:cNvPr id="160771" name="日期占位符 3"/>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fld id="{E379C233-E47E-46FE-B2B4-DC2C8B7B16FC}" type="datetime11">
              <a:rPr lang="zh-CN" altLang="en-US" smtClean="0">
                <a:solidFill>
                  <a:schemeClr val="accent1"/>
                </a:solidFill>
                <a:latin typeface="Century Gothic" panose="020B0502020202020204" pitchFamily="34" charset="0"/>
              </a:rPr>
              <a:t>20:56:34</a:t>
            </a:fld>
            <a:endParaRPr lang="en-US" altLang="zh-CN">
              <a:solidFill>
                <a:schemeClr val="accent1"/>
              </a:solidFill>
              <a:latin typeface="Century Gothic" panose="020B0502020202020204" pitchFamily="34" charset="0"/>
            </a:endParaRPr>
          </a:p>
        </p:txBody>
      </p:sp>
      <p:sp>
        <p:nvSpPr>
          <p:cNvPr id="160772" name="灯片编号占位符 4"/>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en-US" altLang="zh-CN">
                <a:solidFill>
                  <a:schemeClr val="bg1"/>
                </a:solidFill>
                <a:latin typeface="Century Gothic" panose="020B0502020202020204" pitchFamily="34" charset="0"/>
              </a:rPr>
              <a: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标题 1"/>
          <p:cNvSpPr>
            <a:spLocks noGrp="1" noChangeArrowheads="1"/>
          </p:cNvSpPr>
          <p:nvPr>
            <p:ph type="title"/>
          </p:nvPr>
        </p:nvSpPr>
        <p:spPr>
          <a:xfrm>
            <a:off x="2389189" y="927101"/>
            <a:ext cx="6345237" cy="709613"/>
          </a:xfrm>
        </p:spPr>
        <p:txBody>
          <a:bodyPr/>
          <a:lstStyle/>
          <a:p>
            <a:endParaRPr lang="zh-CN" altLang="en-US"/>
          </a:p>
        </p:txBody>
      </p:sp>
      <p:sp>
        <p:nvSpPr>
          <p:cNvPr id="161794" name="内容占位符 2"/>
          <p:cNvSpPr>
            <a:spLocks noGrp="1" noChangeArrowheads="1"/>
          </p:cNvSpPr>
          <p:nvPr>
            <p:ph idx="1"/>
          </p:nvPr>
        </p:nvSpPr>
        <p:spPr>
          <a:xfrm>
            <a:off x="1221106" y="2288151"/>
            <a:ext cx="9324975" cy="4103687"/>
          </a:xfrm>
        </p:spPr>
        <p:txBody>
          <a:bodyPr>
            <a:normAutofit fontScale="85000" lnSpcReduction="20000"/>
          </a:bodyPr>
          <a:lstStyle/>
          <a:p>
            <a:r>
              <a:rPr lang="zh-CN" altLang="zh-CN" sz="2000" b="1" dirty="0">
                <a:latin typeface="楷体" panose="02010609060101010101" pitchFamily="49" charset="-122"/>
                <a:ea typeface="楷体" panose="02010609060101010101" pitchFamily="49" charset="-122"/>
              </a:rPr>
              <a:t>《解释》</a:t>
            </a:r>
            <a:endParaRPr lang="zh-CN" altLang="zh-CN" sz="2000" dirty="0">
              <a:latin typeface="楷体" panose="02010609060101010101" pitchFamily="49" charset="-122"/>
              <a:ea typeface="楷体" panose="02010609060101010101" pitchFamily="49" charset="-122"/>
            </a:endParaRPr>
          </a:p>
          <a:p>
            <a:r>
              <a:rPr lang="zh-CN" altLang="zh-CN" sz="2000" dirty="0">
                <a:latin typeface="楷体" panose="02010609060101010101" pitchFamily="49" charset="-122"/>
                <a:ea typeface="楷体" panose="02010609060101010101" pitchFamily="49" charset="-122"/>
              </a:rPr>
              <a:t>第六条 当事人以案件重大复杂为由，认为有管辖权的基层人民法院不宜行使管辖权或者根据行政诉讼法第五十二条的规定，向中级人民法院起诉，中级人民法院应当根据不同情况在七日内分别作出以下处理：</a:t>
            </a:r>
          </a:p>
          <a:p>
            <a:r>
              <a:rPr lang="zh-CN" altLang="zh-CN" sz="2000" dirty="0">
                <a:latin typeface="楷体" panose="02010609060101010101" pitchFamily="49" charset="-122"/>
                <a:ea typeface="楷体" panose="02010609060101010101" pitchFamily="49" charset="-122"/>
              </a:rPr>
              <a:t>　　（一）决定自行审理；</a:t>
            </a:r>
          </a:p>
          <a:p>
            <a:r>
              <a:rPr lang="zh-CN" altLang="zh-CN" sz="2000" dirty="0">
                <a:latin typeface="楷体" panose="02010609060101010101" pitchFamily="49" charset="-122"/>
                <a:ea typeface="楷体" panose="02010609060101010101" pitchFamily="49" charset="-122"/>
              </a:rPr>
              <a:t>　　（二）</a:t>
            </a:r>
            <a:r>
              <a:rPr lang="zh-CN" altLang="zh-CN" sz="2000" b="1" dirty="0">
                <a:solidFill>
                  <a:srgbClr val="FF0000"/>
                </a:solidFill>
                <a:latin typeface="楷体" panose="02010609060101010101" pitchFamily="49" charset="-122"/>
                <a:ea typeface="楷体" panose="02010609060101010101" pitchFamily="49" charset="-122"/>
              </a:rPr>
              <a:t>指定</a:t>
            </a:r>
            <a:r>
              <a:rPr lang="zh-CN" altLang="zh-CN" sz="2000" dirty="0">
                <a:latin typeface="楷体" panose="02010609060101010101" pitchFamily="49" charset="-122"/>
                <a:ea typeface="楷体" panose="02010609060101010101" pitchFamily="49" charset="-122"/>
              </a:rPr>
              <a:t>本辖区其他基层人民法院管辖；</a:t>
            </a:r>
          </a:p>
          <a:p>
            <a:r>
              <a:rPr lang="zh-CN" altLang="zh-CN" sz="2000" dirty="0">
                <a:latin typeface="楷体" panose="02010609060101010101" pitchFamily="49" charset="-122"/>
                <a:ea typeface="楷体" panose="02010609060101010101" pitchFamily="49" charset="-122"/>
              </a:rPr>
              <a:t>　　（三）书面告知当事人向有管辖权的基层人民法院起诉。</a:t>
            </a:r>
          </a:p>
          <a:p>
            <a:r>
              <a:rPr lang="zh-CN" altLang="zh-CN" sz="2000" dirty="0">
                <a:latin typeface="楷体" panose="02010609060101010101" pitchFamily="49" charset="-122"/>
                <a:ea typeface="楷体" panose="02010609060101010101" pitchFamily="49" charset="-122"/>
              </a:rPr>
              <a:t>　　第七条 基层人民法院对其管辖的第一审行政案件，认为需要由中级人民法院审理或者指定管辖的，可以报请中级人民法院决定。中级人民法院应当根据不同情况在七日内分别作出以下处理：</a:t>
            </a:r>
          </a:p>
          <a:p>
            <a:r>
              <a:rPr lang="zh-CN" altLang="zh-CN" sz="2000" dirty="0">
                <a:latin typeface="楷体" panose="02010609060101010101" pitchFamily="49" charset="-122"/>
                <a:ea typeface="楷体" panose="02010609060101010101" pitchFamily="49" charset="-122"/>
              </a:rPr>
              <a:t>　　（一）决定自行审理；</a:t>
            </a:r>
          </a:p>
          <a:p>
            <a:r>
              <a:rPr lang="zh-CN" altLang="zh-CN" sz="2000" dirty="0">
                <a:latin typeface="楷体" panose="02010609060101010101" pitchFamily="49" charset="-122"/>
                <a:ea typeface="楷体" panose="02010609060101010101" pitchFamily="49" charset="-122"/>
              </a:rPr>
              <a:t>　　（二）</a:t>
            </a:r>
            <a:r>
              <a:rPr lang="zh-CN" altLang="zh-CN" sz="2000" b="1" dirty="0">
                <a:solidFill>
                  <a:srgbClr val="FF0000"/>
                </a:solidFill>
                <a:latin typeface="楷体" panose="02010609060101010101" pitchFamily="49" charset="-122"/>
                <a:ea typeface="楷体" panose="02010609060101010101" pitchFamily="49" charset="-122"/>
              </a:rPr>
              <a:t>指定</a:t>
            </a:r>
            <a:r>
              <a:rPr lang="zh-CN" altLang="zh-CN" sz="2000" dirty="0">
                <a:latin typeface="楷体" panose="02010609060101010101" pitchFamily="49" charset="-122"/>
                <a:ea typeface="楷体" panose="02010609060101010101" pitchFamily="49" charset="-122"/>
              </a:rPr>
              <a:t>本辖区其他基层人民法院管辖；</a:t>
            </a:r>
          </a:p>
          <a:p>
            <a:r>
              <a:rPr lang="zh-CN" altLang="zh-CN" sz="2000" dirty="0">
                <a:latin typeface="楷体" panose="02010609060101010101" pitchFamily="49" charset="-122"/>
                <a:ea typeface="楷体" panose="02010609060101010101" pitchFamily="49" charset="-122"/>
              </a:rPr>
              <a:t>　　（三）决定由报请的人民法院审理。</a:t>
            </a:r>
          </a:p>
          <a:p>
            <a:endParaRPr lang="zh-CN" altLang="en-US" dirty="0"/>
          </a:p>
        </p:txBody>
      </p:sp>
      <p:sp>
        <p:nvSpPr>
          <p:cNvPr id="161795" name="日期占位符 3"/>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fld id="{2FE91FED-A9EF-41B8-BD60-40B16645DAB8}" type="datetime11">
              <a:rPr lang="zh-CN" altLang="en-US" smtClean="0">
                <a:solidFill>
                  <a:schemeClr val="accent1"/>
                </a:solidFill>
                <a:latin typeface="Century Gothic" panose="020B0502020202020204" pitchFamily="34" charset="0"/>
              </a:rPr>
              <a:t>20:56:34</a:t>
            </a:fld>
            <a:endParaRPr lang="en-US" altLang="zh-CN">
              <a:solidFill>
                <a:schemeClr val="accent1"/>
              </a:solidFill>
              <a:latin typeface="Century Gothic" panose="020B0502020202020204" pitchFamily="34" charset="0"/>
            </a:endParaRPr>
          </a:p>
        </p:txBody>
      </p:sp>
      <p:sp>
        <p:nvSpPr>
          <p:cNvPr id="161796" name="灯片编号占位符 4"/>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en-US" altLang="zh-CN">
                <a:solidFill>
                  <a:schemeClr val="bg1"/>
                </a:solidFill>
                <a:latin typeface="Century Gothic" panose="020B0502020202020204" pitchFamily="34" charset="0"/>
              </a:rPr>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标题 1"/>
          <p:cNvSpPr>
            <a:spLocks noGrp="1" noChangeArrowheads="1"/>
          </p:cNvSpPr>
          <p:nvPr>
            <p:ph type="title"/>
          </p:nvPr>
        </p:nvSpPr>
        <p:spPr>
          <a:xfrm>
            <a:off x="2389189" y="927101"/>
            <a:ext cx="6345237" cy="709613"/>
          </a:xfrm>
        </p:spPr>
        <p:txBody>
          <a:bodyPr/>
          <a:lstStyle/>
          <a:p>
            <a:endParaRPr lang="zh-CN" altLang="en-US"/>
          </a:p>
        </p:txBody>
      </p:sp>
      <p:sp>
        <p:nvSpPr>
          <p:cNvPr id="162818" name="灯片编号占位符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en-US" altLang="zh-CN">
                <a:solidFill>
                  <a:schemeClr val="bg1"/>
                </a:solidFill>
                <a:latin typeface="Century Gothic" panose="020B0502020202020204" pitchFamily="34" charset="0"/>
              </a:rPr>
              <a:t>*</a:t>
            </a:r>
          </a:p>
        </p:txBody>
      </p:sp>
      <p:sp>
        <p:nvSpPr>
          <p:cNvPr id="162819" name="矩形 5"/>
          <p:cNvSpPr>
            <a:spLocks noChangeArrowheads="1"/>
          </p:cNvSpPr>
          <p:nvPr/>
        </p:nvSpPr>
        <p:spPr bwMode="auto">
          <a:xfrm>
            <a:off x="2111375" y="2205039"/>
            <a:ext cx="7881938"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400" b="1" dirty="0">
                <a:latin typeface="楷体" panose="02010609060101010101" pitchFamily="49" charset="-122"/>
                <a:ea typeface="楷体" panose="02010609060101010101" pitchFamily="49" charset="-122"/>
              </a:rPr>
              <a:t>3</a:t>
            </a:r>
            <a:r>
              <a:rPr lang="zh-CN" altLang="en-US" sz="2400" b="1" dirty="0">
                <a:latin typeface="楷体" panose="02010609060101010101" pitchFamily="49" charset="-122"/>
                <a:ea typeface="楷体" panose="02010609060101010101" pitchFamily="49" charset="-122"/>
              </a:rPr>
              <a:t>、管辖权的转移</a:t>
            </a:r>
          </a:p>
          <a:p>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行政诉讼法</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第</a:t>
            </a:r>
            <a:r>
              <a:rPr lang="en-US" altLang="zh-CN" sz="2400" dirty="0">
                <a:latin typeface="楷体" panose="02010609060101010101" pitchFamily="49" charset="-122"/>
                <a:ea typeface="楷体" panose="02010609060101010101" pitchFamily="49" charset="-122"/>
              </a:rPr>
              <a:t>24</a:t>
            </a:r>
            <a:r>
              <a:rPr lang="zh-CN" altLang="en-US" sz="2400" dirty="0">
                <a:latin typeface="楷体" panose="02010609060101010101" pitchFamily="49" charset="-122"/>
                <a:ea typeface="楷体" panose="02010609060101010101" pitchFamily="49" charset="-122"/>
              </a:rPr>
              <a:t>条规定：上级人民法院有权审理下级人民法院管辖的第一审行政案件。 下级人民法院对其管辖的第一审行政案件，认为需要由上级人民法院审理或者指定管辖的，可以报请上级人民法院决定。</a:t>
            </a:r>
          </a:p>
        </p:txBody>
      </p:sp>
      <p:sp>
        <p:nvSpPr>
          <p:cNvPr id="162820" name="日期占位符 4"/>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fld id="{134AB501-30A3-45AF-942E-47652FC5D0C2}" type="datetime11">
              <a:rPr lang="zh-CN" altLang="en-US" smtClean="0">
                <a:solidFill>
                  <a:schemeClr val="accent1"/>
                </a:solidFill>
                <a:latin typeface="Century Gothic" panose="020B0502020202020204" pitchFamily="34" charset="0"/>
              </a:rPr>
              <a:t>20:56:34</a:t>
            </a:fld>
            <a:endParaRPr lang="en-US" altLang="zh-CN">
              <a:solidFill>
                <a:schemeClr val="accent1"/>
              </a:solidFill>
              <a:latin typeface="Century Gothic" panose="020B0502020202020204"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标题 1"/>
          <p:cNvSpPr>
            <a:spLocks noGrp="1" noChangeArrowheads="1"/>
          </p:cNvSpPr>
          <p:nvPr>
            <p:ph type="title"/>
          </p:nvPr>
        </p:nvSpPr>
        <p:spPr>
          <a:xfrm>
            <a:off x="2389189" y="927101"/>
            <a:ext cx="6345237" cy="709613"/>
          </a:xfrm>
        </p:spPr>
        <p:txBody>
          <a:bodyPr/>
          <a:lstStyle/>
          <a:p>
            <a:endParaRPr lang="zh-CN" altLang="en-US"/>
          </a:p>
        </p:txBody>
      </p:sp>
      <p:sp>
        <p:nvSpPr>
          <p:cNvPr id="163842" name="内容占位符 2"/>
          <p:cNvSpPr>
            <a:spLocks noGrp="1" noChangeArrowheads="1"/>
          </p:cNvSpPr>
          <p:nvPr>
            <p:ph idx="1"/>
          </p:nvPr>
        </p:nvSpPr>
        <p:spPr>
          <a:xfrm>
            <a:off x="1992314" y="2349500"/>
            <a:ext cx="7991475" cy="3670300"/>
          </a:xfrm>
        </p:spPr>
        <p:txBody>
          <a:bodyPr>
            <a:normAutofit lnSpcReduction="10000"/>
          </a:bodyPr>
          <a:lstStyle/>
          <a:p>
            <a:r>
              <a:rPr lang="zh-CN" altLang="en-US" sz="2200" b="1" dirty="0">
                <a:latin typeface="楷体" panose="02010609060101010101" pitchFamily="49" charset="-122"/>
                <a:ea typeface="楷体" panose="02010609060101010101" pitchFamily="49" charset="-122"/>
              </a:rPr>
              <a:t>管辖恒定原则</a:t>
            </a:r>
            <a:r>
              <a:rPr lang="zh-CN" altLang="en-US" sz="2200" dirty="0">
                <a:latin typeface="楷体" panose="02010609060101010101" pitchFamily="49" charset="-122"/>
                <a:ea typeface="楷体" panose="02010609060101010101" pitchFamily="49" charset="-122"/>
              </a:rPr>
              <a:t>：</a:t>
            </a:r>
            <a:endParaRPr lang="en-US" altLang="zh-CN" sz="2200" dirty="0">
              <a:latin typeface="楷体" panose="02010609060101010101" pitchFamily="49" charset="-122"/>
              <a:ea typeface="楷体" panose="02010609060101010101" pitchFamily="49" charset="-122"/>
            </a:endParaRPr>
          </a:p>
          <a:p>
            <a:r>
              <a:rPr lang="en-US" altLang="zh-CN" sz="2200"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rPr>
              <a:t>解释</a:t>
            </a:r>
            <a:r>
              <a:rPr lang="en-US" altLang="zh-CN" sz="2200" dirty="0">
                <a:latin typeface="楷体" panose="02010609060101010101" pitchFamily="49" charset="-122"/>
                <a:ea typeface="楷体" panose="02010609060101010101" pitchFamily="49" charset="-122"/>
              </a:rPr>
              <a:t>》</a:t>
            </a:r>
            <a:r>
              <a:rPr lang="zh-CN" altLang="zh-CN" sz="2200" dirty="0">
                <a:latin typeface="楷体" panose="02010609060101010101" pitchFamily="49" charset="-122"/>
                <a:ea typeface="楷体" panose="02010609060101010101" pitchFamily="49" charset="-122"/>
              </a:rPr>
              <a:t>第四条 立案后，受诉人民法院的管辖权</a:t>
            </a:r>
            <a:r>
              <a:rPr lang="zh-CN" altLang="zh-CN" sz="2200" b="1" dirty="0">
                <a:solidFill>
                  <a:srgbClr val="FF0000"/>
                </a:solidFill>
                <a:latin typeface="楷体" panose="02010609060101010101" pitchFamily="49" charset="-122"/>
                <a:ea typeface="楷体" panose="02010609060101010101" pitchFamily="49" charset="-122"/>
              </a:rPr>
              <a:t>不受当事人住所地改变、追加被告等事实和法律状态变更的影响</a:t>
            </a:r>
            <a:r>
              <a:rPr lang="zh-CN" altLang="zh-CN" sz="2200" dirty="0">
                <a:latin typeface="楷体" panose="02010609060101010101" pitchFamily="49" charset="-122"/>
                <a:ea typeface="楷体" panose="02010609060101010101" pitchFamily="49" charset="-122"/>
              </a:rPr>
              <a:t>。</a:t>
            </a:r>
            <a:endParaRPr lang="en-US" altLang="zh-CN" sz="2200" dirty="0">
              <a:latin typeface="楷体" panose="02010609060101010101" pitchFamily="49" charset="-122"/>
              <a:ea typeface="楷体" panose="02010609060101010101" pitchFamily="49" charset="-122"/>
            </a:endParaRPr>
          </a:p>
          <a:p>
            <a:r>
              <a:rPr lang="zh-CN" altLang="en-US" sz="2200" dirty="0">
                <a:latin typeface="楷体" panose="02010609060101010101" pitchFamily="49" charset="-122"/>
                <a:ea typeface="楷体" panose="02010609060101010101" pitchFamily="49" charset="-122"/>
              </a:rPr>
              <a:t>第十条 人民法院受理案件后，被告提出管辖异议的，应当在收到起诉状副本之日起十五日内提出。 对当事人提出的管辖异议，人民法院应当进行审查。异议成立的，裁定将案件移送有管辖权的人民法院；异议不成立的，裁定驳回。 人民法院对管辖异议审查后确定有管辖权的，</a:t>
            </a:r>
            <a:r>
              <a:rPr lang="zh-CN" altLang="en-US" sz="2200" b="1" dirty="0">
                <a:solidFill>
                  <a:srgbClr val="FF0000"/>
                </a:solidFill>
                <a:latin typeface="楷体" panose="02010609060101010101" pitchFamily="49" charset="-122"/>
                <a:ea typeface="楷体" panose="02010609060101010101" pitchFamily="49" charset="-122"/>
              </a:rPr>
              <a:t>不因当事人增加或者变更诉讼请求等改变管辖</a:t>
            </a:r>
            <a:r>
              <a:rPr lang="zh-CN" altLang="en-US" sz="2200" dirty="0">
                <a:latin typeface="楷体" panose="02010609060101010101" pitchFamily="49" charset="-122"/>
                <a:ea typeface="楷体" panose="02010609060101010101" pitchFamily="49" charset="-122"/>
              </a:rPr>
              <a:t>，但违反级别管辖、专属管辖规定的除外。</a:t>
            </a:r>
          </a:p>
          <a:p>
            <a:endParaRPr lang="zh-CN" altLang="en-US" sz="2200" dirty="0">
              <a:latin typeface="楷体" panose="02010609060101010101" pitchFamily="49" charset="-122"/>
              <a:ea typeface="楷体" panose="02010609060101010101" pitchFamily="49" charset="-122"/>
            </a:endParaRPr>
          </a:p>
        </p:txBody>
      </p:sp>
      <p:sp>
        <p:nvSpPr>
          <p:cNvPr id="163843" name="日期占位符 3"/>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fld id="{A37A6593-A497-4DC7-9DD3-1085DF60B839}" type="datetime11">
              <a:rPr lang="zh-CN" altLang="en-US" smtClean="0">
                <a:solidFill>
                  <a:schemeClr val="accent1"/>
                </a:solidFill>
                <a:latin typeface="Century Gothic" panose="020B0502020202020204" pitchFamily="34" charset="0"/>
              </a:rPr>
              <a:t>20:56:34</a:t>
            </a:fld>
            <a:endParaRPr lang="en-US" altLang="zh-CN">
              <a:solidFill>
                <a:schemeClr val="accent1"/>
              </a:solidFill>
              <a:latin typeface="Century Gothic" panose="020B0502020202020204" pitchFamily="34" charset="0"/>
            </a:endParaRPr>
          </a:p>
        </p:txBody>
      </p:sp>
      <p:sp>
        <p:nvSpPr>
          <p:cNvPr id="163844" name="灯片编号占位符 4"/>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en-US" altLang="zh-CN">
                <a:solidFill>
                  <a:schemeClr val="bg1"/>
                </a:solidFill>
                <a:latin typeface="Century Gothic" panose="020B0502020202020204" pitchFamily="34" charset="0"/>
              </a:rPr>
              <a: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标题 1"/>
          <p:cNvSpPr>
            <a:spLocks noGrp="1" noChangeArrowheads="1"/>
          </p:cNvSpPr>
          <p:nvPr>
            <p:ph type="title"/>
          </p:nvPr>
        </p:nvSpPr>
        <p:spPr>
          <a:xfrm>
            <a:off x="2389189" y="927101"/>
            <a:ext cx="6345237" cy="709613"/>
          </a:xfrm>
        </p:spPr>
        <p:txBody>
          <a:bodyPr/>
          <a:lstStyle/>
          <a:p>
            <a:endParaRPr lang="zh-CN" altLang="en-US"/>
          </a:p>
        </p:txBody>
      </p:sp>
      <p:sp>
        <p:nvSpPr>
          <p:cNvPr id="164866" name="内容占位符 2"/>
          <p:cNvSpPr>
            <a:spLocks noGrp="1" noChangeArrowheads="1"/>
          </p:cNvSpPr>
          <p:nvPr>
            <p:ph idx="1"/>
          </p:nvPr>
        </p:nvSpPr>
        <p:spPr>
          <a:xfrm>
            <a:off x="1290638" y="2276476"/>
            <a:ext cx="9396413" cy="3743325"/>
          </a:xfrm>
        </p:spPr>
        <p:txBody>
          <a:bodyPr>
            <a:normAutofit lnSpcReduction="10000"/>
          </a:bodyPr>
          <a:lstStyle/>
          <a:p>
            <a:r>
              <a:rPr lang="zh-CN" altLang="en-US" sz="2400" b="1" dirty="0">
                <a:latin typeface="楷体" panose="02010609060101010101" pitchFamily="49" charset="-122"/>
                <a:ea typeface="楷体" panose="02010609060101010101" pitchFamily="49" charset="-122"/>
              </a:rPr>
              <a:t>五、</a:t>
            </a:r>
            <a:r>
              <a:rPr lang="zh-CN" altLang="zh-CN" sz="2400" b="1" dirty="0">
                <a:latin typeface="楷体" panose="02010609060101010101" pitchFamily="49" charset="-122"/>
                <a:ea typeface="楷体" panose="02010609060101010101" pitchFamily="49" charset="-122"/>
              </a:rPr>
              <a:t>管辖权的异议</a:t>
            </a:r>
            <a:r>
              <a:rPr lang="zh-CN" altLang="en-US" sz="2400" b="1" dirty="0">
                <a:latin typeface="楷体" panose="02010609060101010101" pitchFamily="49" charset="-122"/>
                <a:ea typeface="楷体" panose="02010609060101010101" pitchFamily="49" charset="-122"/>
              </a:rPr>
              <a:t>与处理</a:t>
            </a:r>
            <a:endParaRPr lang="zh-CN" altLang="zh-CN" sz="2400" dirty="0">
              <a:latin typeface="楷体" panose="02010609060101010101" pitchFamily="49" charset="-122"/>
              <a:ea typeface="楷体" panose="02010609060101010101" pitchFamily="49" charset="-122"/>
            </a:endParaRPr>
          </a:p>
          <a:p>
            <a:r>
              <a:rPr lang="zh-CN" altLang="en-US" sz="2000" dirty="0">
                <a:latin typeface="楷体" panose="02010609060101010101" pitchFamily="49" charset="-122"/>
                <a:ea typeface="楷体" panose="02010609060101010101" pitchFamily="49" charset="-122"/>
              </a:rPr>
              <a:t>管辖权异议是指行政诉讼当事人对已经受理案件的法院提出的管辖异议</a:t>
            </a:r>
          </a:p>
          <a:p>
            <a:r>
              <a:rPr lang="en-US" altLang="zh-CN" sz="2000" dirty="0">
                <a:latin typeface="楷体" panose="02010609060101010101" pitchFamily="49" charset="-122"/>
                <a:ea typeface="楷体" panose="02010609060101010101" pitchFamily="49" charset="-122"/>
              </a:rPr>
              <a:t> 《</a:t>
            </a:r>
            <a:r>
              <a:rPr lang="zh-CN" altLang="en-US" sz="2000" dirty="0">
                <a:latin typeface="楷体" panose="02010609060101010101" pitchFamily="49" charset="-122"/>
                <a:ea typeface="楷体" panose="02010609060101010101" pitchFamily="49" charset="-122"/>
              </a:rPr>
              <a:t>解释</a:t>
            </a:r>
            <a:r>
              <a:rPr lang="en-US" altLang="zh-CN" sz="2000" dirty="0">
                <a:latin typeface="楷体" panose="02010609060101010101" pitchFamily="49" charset="-122"/>
                <a:ea typeface="楷体" panose="02010609060101010101" pitchFamily="49" charset="-122"/>
              </a:rPr>
              <a:t>》</a:t>
            </a:r>
            <a:r>
              <a:rPr lang="zh-CN" altLang="zh-CN"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10</a:t>
            </a:r>
            <a:r>
              <a:rPr lang="zh-CN" altLang="zh-CN" sz="2000" dirty="0">
                <a:latin typeface="楷体" panose="02010609060101010101" pitchFamily="49" charset="-122"/>
                <a:ea typeface="楷体" panose="02010609060101010101" pitchFamily="49" charset="-122"/>
              </a:rPr>
              <a:t>条</a:t>
            </a:r>
            <a:r>
              <a:rPr lang="zh-CN" altLang="en-US" sz="2000" dirty="0">
                <a:latin typeface="楷体" panose="02010609060101010101" pitchFamily="49" charset="-122"/>
                <a:ea typeface="楷体" panose="02010609060101010101" pitchFamily="49" charset="-122"/>
              </a:rPr>
              <a:t>规定，</a:t>
            </a:r>
            <a:r>
              <a:rPr lang="zh-CN" altLang="zh-CN" sz="2000" dirty="0">
                <a:latin typeface="楷体" panose="02010609060101010101" pitchFamily="49" charset="-122"/>
                <a:ea typeface="楷体" panose="02010609060101010101" pitchFamily="49" charset="-122"/>
              </a:rPr>
              <a:t>人民法院受理案件后，</a:t>
            </a:r>
            <a:r>
              <a:rPr lang="zh-CN" altLang="zh-CN" sz="2000" dirty="0">
                <a:solidFill>
                  <a:srgbClr val="FF0000"/>
                </a:solidFill>
                <a:latin typeface="楷体" panose="02010609060101010101" pitchFamily="49" charset="-122"/>
                <a:ea typeface="楷体" panose="02010609060101010101" pitchFamily="49" charset="-122"/>
              </a:rPr>
              <a:t>被告</a:t>
            </a:r>
            <a:r>
              <a:rPr lang="zh-CN" altLang="zh-CN" sz="2000" dirty="0">
                <a:latin typeface="楷体" panose="02010609060101010101" pitchFamily="49" charset="-122"/>
                <a:ea typeface="楷体" panose="02010609060101010101" pitchFamily="49" charset="-122"/>
              </a:rPr>
              <a:t>提出管辖异议的，应当在收到起诉状副本之日起</a:t>
            </a:r>
            <a:r>
              <a:rPr lang="zh-CN" altLang="zh-CN" sz="2000" dirty="0">
                <a:solidFill>
                  <a:srgbClr val="FF0000"/>
                </a:solidFill>
                <a:latin typeface="楷体" panose="02010609060101010101" pitchFamily="49" charset="-122"/>
                <a:ea typeface="楷体" panose="02010609060101010101" pitchFamily="49" charset="-122"/>
              </a:rPr>
              <a:t>十五日</a:t>
            </a:r>
            <a:r>
              <a:rPr lang="zh-CN" altLang="zh-CN" sz="2000" dirty="0">
                <a:latin typeface="楷体" panose="02010609060101010101" pitchFamily="49" charset="-122"/>
                <a:ea typeface="楷体" panose="02010609060101010101" pitchFamily="49" charset="-122"/>
              </a:rPr>
              <a:t>内提出。</a:t>
            </a:r>
            <a:r>
              <a:rPr lang="en-US" altLang="zh-CN" sz="2000" dirty="0">
                <a:latin typeface="楷体" panose="02010609060101010101" pitchFamily="49" charset="-122"/>
                <a:ea typeface="楷体" panose="02010609060101010101" pitchFamily="49" charset="-122"/>
              </a:rPr>
              <a:t>/</a:t>
            </a:r>
            <a:r>
              <a:rPr lang="zh-CN" altLang="zh-CN" sz="2000" dirty="0">
                <a:latin typeface="楷体" panose="02010609060101010101" pitchFamily="49" charset="-122"/>
                <a:ea typeface="楷体" panose="02010609060101010101" pitchFamily="49" charset="-122"/>
              </a:rPr>
              <a:t>对当事人提出的管辖异议，人民法院应当进行审查。异议成立的，裁定将案件移送有管辖权的人民法院；异议不成立的，裁定驳回。</a:t>
            </a:r>
            <a:r>
              <a:rPr lang="en-US" altLang="zh-CN" sz="2000" dirty="0">
                <a:latin typeface="楷体" panose="02010609060101010101" pitchFamily="49" charset="-122"/>
                <a:ea typeface="楷体" panose="02010609060101010101" pitchFamily="49" charset="-122"/>
              </a:rPr>
              <a:t>/</a:t>
            </a:r>
            <a:r>
              <a:rPr lang="zh-CN" altLang="zh-CN" sz="2000" dirty="0">
                <a:latin typeface="楷体" panose="02010609060101010101" pitchFamily="49" charset="-122"/>
                <a:ea typeface="楷体" panose="02010609060101010101" pitchFamily="49" charset="-122"/>
              </a:rPr>
              <a:t>人民法院对管辖异议审查后确定有管辖权的，不因当事人增加或者变更诉讼请求等改变管辖，但违反级别管辖、专属管辖规定的除外。</a:t>
            </a:r>
          </a:p>
          <a:p>
            <a:r>
              <a:rPr lang="zh-CN" altLang="zh-CN"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11</a:t>
            </a:r>
            <a:r>
              <a:rPr lang="zh-CN" altLang="zh-CN" sz="2000" dirty="0">
                <a:latin typeface="楷体" panose="02010609060101010101" pitchFamily="49" charset="-122"/>
                <a:ea typeface="楷体" panose="02010609060101010101" pitchFamily="49" charset="-122"/>
              </a:rPr>
              <a:t>条</a:t>
            </a:r>
            <a:r>
              <a:rPr lang="zh-CN" altLang="en-US" sz="2000" dirty="0">
                <a:latin typeface="楷体" panose="02010609060101010101" pitchFamily="49" charset="-122"/>
                <a:ea typeface="楷体" panose="02010609060101010101" pitchFamily="49" charset="-122"/>
              </a:rPr>
              <a:t>规定，</a:t>
            </a:r>
            <a:r>
              <a:rPr lang="zh-CN" altLang="zh-CN" sz="2000" dirty="0">
                <a:latin typeface="楷体" panose="02010609060101010101" pitchFamily="49" charset="-122"/>
                <a:ea typeface="楷体" panose="02010609060101010101" pitchFamily="49" charset="-122"/>
              </a:rPr>
              <a:t>有下列情形之一的，人民法院</a:t>
            </a:r>
            <a:r>
              <a:rPr lang="zh-CN" altLang="zh-CN" sz="2000" dirty="0">
                <a:solidFill>
                  <a:srgbClr val="FF0000"/>
                </a:solidFill>
                <a:latin typeface="楷体" panose="02010609060101010101" pitchFamily="49" charset="-122"/>
                <a:ea typeface="楷体" panose="02010609060101010101" pitchFamily="49" charset="-122"/>
              </a:rPr>
              <a:t>不予审查</a:t>
            </a:r>
            <a:r>
              <a:rPr lang="zh-CN" altLang="zh-CN" sz="2000" dirty="0">
                <a:latin typeface="楷体" panose="02010609060101010101" pitchFamily="49" charset="-122"/>
                <a:ea typeface="楷体" panose="02010609060101010101" pitchFamily="49" charset="-122"/>
              </a:rPr>
              <a:t>：（一）人民法院发回重审或者按第一审程序再审的案件，当事人提出管辖异议的；（二）当事人在第一审程序中未按照法律规定的期限和形式提出管辖异议，在第二审程序中提出的。</a:t>
            </a:r>
          </a:p>
          <a:p>
            <a:endParaRPr lang="zh-CN" altLang="en-US" sz="2000" dirty="0">
              <a:latin typeface="楷体" panose="02010609060101010101" pitchFamily="49" charset="-122"/>
              <a:ea typeface="楷体" panose="02010609060101010101" pitchFamily="49" charset="-122"/>
            </a:endParaRPr>
          </a:p>
        </p:txBody>
      </p:sp>
      <p:sp>
        <p:nvSpPr>
          <p:cNvPr id="164867" name="灯片编号占位符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en-US" altLang="zh-CN">
                <a:solidFill>
                  <a:schemeClr val="bg1"/>
                </a:solidFill>
                <a:latin typeface="Century Gothic" panose="020B0502020202020204" pitchFamily="34" charset="0"/>
              </a:rPr>
              <a:t>*</a:t>
            </a:r>
          </a:p>
        </p:txBody>
      </p:sp>
      <p:sp>
        <p:nvSpPr>
          <p:cNvPr id="164868" name="日期占位符 4"/>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fld id="{E1B74572-7CF4-47CF-B98A-A56A6197A06A}" type="datetime11">
              <a:rPr lang="zh-CN" altLang="en-US" smtClean="0">
                <a:solidFill>
                  <a:schemeClr val="accent1"/>
                </a:solidFill>
                <a:latin typeface="Century Gothic" panose="020B0502020202020204" pitchFamily="34" charset="0"/>
              </a:rPr>
              <a:t>20:56:34</a:t>
            </a:fld>
            <a:endParaRPr lang="en-US" altLang="zh-CN">
              <a:solidFill>
                <a:schemeClr val="accent1"/>
              </a:solidFill>
              <a:latin typeface="Century Gothic" panose="020B050202020202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8451" y="2420939"/>
            <a:ext cx="8424863" cy="1470025"/>
          </a:xfrm>
        </p:spPr>
        <p:txBody>
          <a:bodyPr rtlCol="0">
            <a:noAutofit/>
          </a:bodyPr>
          <a:lstStyle/>
          <a:p>
            <a:pPr algn="ctr">
              <a:defRPr/>
            </a:pPr>
            <a:br>
              <a:rPr lang="en-US" altLang="zh-CN" sz="4000" b="1" dirty="0">
                <a:solidFill>
                  <a:schemeClr val="accent6">
                    <a:lumMod val="20000"/>
                    <a:lumOff val="80000"/>
                  </a:schemeClr>
                </a:solidFill>
                <a:latin typeface="楷体" panose="02010609060101010101" pitchFamily="49" charset="-122"/>
                <a:ea typeface="楷体" panose="02010609060101010101" pitchFamily="49" charset="-122"/>
              </a:rPr>
            </a:br>
            <a:br>
              <a:rPr lang="en-US" altLang="zh-CN" sz="4000" b="1" dirty="0">
                <a:solidFill>
                  <a:schemeClr val="accent6">
                    <a:lumMod val="20000"/>
                    <a:lumOff val="80000"/>
                  </a:schemeClr>
                </a:solidFill>
                <a:latin typeface="楷体" panose="02010609060101010101" pitchFamily="49" charset="-122"/>
                <a:ea typeface="楷体" panose="02010609060101010101" pitchFamily="49" charset="-122"/>
              </a:rPr>
            </a:br>
            <a:r>
              <a:rPr lang="zh-CN" altLang="en-US" sz="4000" b="1" dirty="0">
                <a:solidFill>
                  <a:schemeClr val="accent6">
                    <a:lumMod val="20000"/>
                    <a:lumOff val="80000"/>
                  </a:schemeClr>
                </a:solidFill>
                <a:latin typeface="楷体" panose="02010609060101010101" pitchFamily="49" charset="-122"/>
                <a:ea typeface="楷体" panose="02010609060101010101" pitchFamily="49" charset="-122"/>
              </a:rPr>
              <a:t>行政诉讼参加人</a:t>
            </a:r>
            <a:endParaRPr lang="en-US" sz="4000" b="1" dirty="0">
              <a:solidFill>
                <a:schemeClr val="accent6">
                  <a:lumMod val="20000"/>
                  <a:lumOff val="80000"/>
                </a:schemeClr>
              </a:solidFill>
              <a:latin typeface="楷体" panose="02010609060101010101" pitchFamily="49" charset="-122"/>
              <a:ea typeface="楷体" panose="02010609060101010101" pitchFamily="49" charset="-122"/>
            </a:endParaRPr>
          </a:p>
        </p:txBody>
      </p:sp>
      <p:sp>
        <p:nvSpPr>
          <p:cNvPr id="3" name="Subtitle 2"/>
          <p:cNvSpPr>
            <a:spLocks noGrp="1"/>
          </p:cNvSpPr>
          <p:nvPr>
            <p:ph type="subTitle" idx="1"/>
          </p:nvPr>
        </p:nvSpPr>
        <p:spPr>
          <a:xfrm>
            <a:off x="3432175" y="4365625"/>
            <a:ext cx="6400800" cy="1752600"/>
          </a:xfrm>
        </p:spPr>
        <p:txBody>
          <a:bodyPr rtlCol="0">
            <a:normAutofit/>
          </a:bodyPr>
          <a:lstStyle/>
          <a:p>
            <a:pPr algn="r">
              <a:defRPr/>
            </a:pPr>
            <a:endParaRPr lang="en-US" sz="2800" dirty="0">
              <a:solidFill>
                <a:schemeClr val="accent6">
                  <a:lumMod val="40000"/>
                  <a:lumOff val="60000"/>
                </a:schemeClr>
              </a:solidFill>
              <a:latin typeface="楷体" panose="02010609060101010101" pitchFamily="49" charset="-122"/>
              <a:ea typeface="楷体" panose="02010609060101010101" pitchFamily="49" charset="-122"/>
            </a:endParaRPr>
          </a:p>
        </p:txBody>
      </p:sp>
      <p:sp>
        <p:nvSpPr>
          <p:cNvPr id="166915" name="灯片编号占位符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en-US" altLang="zh-CN">
                <a:solidFill>
                  <a:schemeClr val="bg1"/>
                </a:solidFill>
                <a:latin typeface="Century Gothic" panose="020B0502020202020204" pitchFamily="34" charset="0"/>
              </a:rPr>
              <a:t>*</a:t>
            </a:r>
          </a:p>
        </p:txBody>
      </p:sp>
      <p:sp>
        <p:nvSpPr>
          <p:cNvPr id="4" name="日期占位符 3"/>
          <p:cNvSpPr>
            <a:spLocks noGrp="1"/>
          </p:cNvSpPr>
          <p:nvPr>
            <p:ph type="dt" sz="half" idx="10"/>
          </p:nvPr>
        </p:nvSpPr>
        <p:spPr/>
        <p:txBody>
          <a:bodyPr/>
          <a:lstStyle/>
          <a:p>
            <a:fld id="{6E8E28FF-49FD-4483-A111-7C2FB05AAA95}" type="datetime11">
              <a:rPr lang="zh-CN" altLang="en-US" smtClean="0"/>
              <a:t>20:56:34</a:t>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内容占位符 2"/>
          <p:cNvSpPr>
            <a:spLocks noGrp="1" noChangeArrowheads="1"/>
          </p:cNvSpPr>
          <p:nvPr>
            <p:ph idx="1"/>
          </p:nvPr>
        </p:nvSpPr>
        <p:spPr/>
        <p:txBody>
          <a:bodyPr/>
          <a:lstStyle/>
          <a:p>
            <a:r>
              <a:rPr lang="zh-CN" altLang="en-US" b="1">
                <a:latin typeface="楷体" panose="02010609060101010101" pitchFamily="49" charset="-122"/>
                <a:ea typeface="楷体" panose="02010609060101010101" pitchFamily="49" charset="-122"/>
              </a:rPr>
              <a:t>一、行政诉讼受案范围概述</a:t>
            </a:r>
            <a:endParaRPr lang="en-US" altLang="zh-CN" b="1">
              <a:latin typeface="楷体" panose="02010609060101010101" pitchFamily="49" charset="-122"/>
              <a:ea typeface="楷体" panose="02010609060101010101" pitchFamily="49" charset="-122"/>
            </a:endParaRPr>
          </a:p>
          <a:p>
            <a:r>
              <a:rPr lang="zh-CN" altLang="en-US" b="1">
                <a:latin typeface="楷体" panose="02010609060101010101" pitchFamily="49" charset="-122"/>
                <a:ea typeface="楷体" panose="02010609060101010101" pitchFamily="49" charset="-122"/>
              </a:rPr>
              <a:t>二、行政诉讼受案范围框架</a:t>
            </a:r>
            <a:endParaRPr lang="en-US" altLang="zh-CN" b="1">
              <a:latin typeface="楷体" panose="02010609060101010101" pitchFamily="49" charset="-122"/>
              <a:ea typeface="楷体" panose="02010609060101010101" pitchFamily="49" charset="-122"/>
            </a:endParaRPr>
          </a:p>
          <a:p>
            <a:r>
              <a:rPr lang="en-US" altLang="zh-CN" b="1">
                <a:latin typeface="楷体" panose="02010609060101010101" pitchFamily="49" charset="-122"/>
                <a:ea typeface="楷体" panose="02010609060101010101" pitchFamily="49" charset="-122"/>
              </a:rPr>
              <a:t>   1</a:t>
            </a:r>
            <a:r>
              <a:rPr lang="zh-CN" altLang="en-US" b="1">
                <a:latin typeface="楷体" panose="02010609060101010101" pitchFamily="49" charset="-122"/>
                <a:ea typeface="楷体" panose="02010609060101010101" pitchFamily="49" charset="-122"/>
              </a:rPr>
              <a:t>、概括式规定</a:t>
            </a:r>
            <a:endParaRPr lang="en-US" altLang="zh-CN" b="1">
              <a:latin typeface="楷体" panose="02010609060101010101" pitchFamily="49" charset="-122"/>
              <a:ea typeface="楷体" panose="02010609060101010101" pitchFamily="49" charset="-122"/>
            </a:endParaRPr>
          </a:p>
          <a:p>
            <a:r>
              <a:rPr lang="en-US" altLang="zh-CN" b="1">
                <a:latin typeface="楷体" panose="02010609060101010101" pitchFamily="49" charset="-122"/>
                <a:ea typeface="楷体" panose="02010609060101010101" pitchFamily="49" charset="-122"/>
              </a:rPr>
              <a:t>   2</a:t>
            </a:r>
            <a:r>
              <a:rPr lang="zh-CN" altLang="en-US" b="1">
                <a:latin typeface="楷体" panose="02010609060101010101" pitchFamily="49" charset="-122"/>
                <a:ea typeface="楷体" panose="02010609060101010101" pitchFamily="49" charset="-122"/>
              </a:rPr>
              <a:t>、证明列举</a:t>
            </a:r>
            <a:endParaRPr lang="en-US" altLang="zh-CN" b="1">
              <a:latin typeface="楷体" panose="02010609060101010101" pitchFamily="49" charset="-122"/>
              <a:ea typeface="楷体" panose="02010609060101010101" pitchFamily="49" charset="-122"/>
            </a:endParaRPr>
          </a:p>
          <a:p>
            <a:r>
              <a:rPr lang="en-US" altLang="zh-CN" b="1">
                <a:latin typeface="楷体" panose="02010609060101010101" pitchFamily="49" charset="-122"/>
                <a:ea typeface="楷体" panose="02010609060101010101" pitchFamily="49" charset="-122"/>
              </a:rPr>
              <a:t>   3</a:t>
            </a:r>
            <a:r>
              <a:rPr lang="zh-CN" altLang="en-US" b="1">
                <a:latin typeface="楷体" panose="02010609060101010101" pitchFamily="49" charset="-122"/>
                <a:ea typeface="楷体" panose="02010609060101010101" pitchFamily="49" charset="-122"/>
              </a:rPr>
              <a:t>、反面排除</a:t>
            </a:r>
            <a:endParaRPr lang="zh-CN" altLang="en-US"/>
          </a:p>
        </p:txBody>
      </p:sp>
      <p:sp>
        <p:nvSpPr>
          <p:cNvPr id="2" name="日期占位符 1"/>
          <p:cNvSpPr>
            <a:spLocks noGrp="1"/>
          </p:cNvSpPr>
          <p:nvPr>
            <p:ph type="dt" sz="half" idx="10"/>
          </p:nvPr>
        </p:nvSpPr>
        <p:spPr/>
        <p:txBody>
          <a:bodyPr/>
          <a:lstStyle/>
          <a:p>
            <a:fld id="{37F664F4-56FA-481C-BAEB-7248908E094E}" type="datetime11">
              <a:rPr lang="zh-CN" altLang="en-US" smtClean="0"/>
              <a:t>20:56:34</a:t>
            </a:fld>
            <a:endParaRPr lang="zh-CN" altLang="en-US"/>
          </a:p>
        </p:txBody>
      </p:sp>
      <p:sp>
        <p:nvSpPr>
          <p:cNvPr id="3" name="灯片编号占位符 2"/>
          <p:cNvSpPr>
            <a:spLocks noGrp="1"/>
          </p:cNvSpPr>
          <p:nvPr>
            <p:ph type="sldNum" sz="quarter" idx="12"/>
          </p:nvPr>
        </p:nvSpPr>
        <p:spPr/>
        <p:txBody>
          <a:bodyPr/>
          <a:lstStyle/>
          <a:p>
            <a:fld id="{371EAF97-EE87-4C9A-8993-CD456974BB4D}" type="slidenum">
              <a:rPr lang="zh-CN" altLang="en-US" smtClean="0"/>
              <a:t>5</a:t>
            </a:fld>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标题 1"/>
          <p:cNvSpPr>
            <a:spLocks noGrp="1" noChangeArrowheads="1"/>
          </p:cNvSpPr>
          <p:nvPr>
            <p:ph type="title"/>
          </p:nvPr>
        </p:nvSpPr>
        <p:spPr>
          <a:xfrm>
            <a:off x="2389189" y="927101"/>
            <a:ext cx="6345237" cy="709613"/>
          </a:xfrm>
        </p:spPr>
        <p:txBody>
          <a:bodyPr/>
          <a:lstStyle/>
          <a:p>
            <a:endParaRPr lang="zh-CN" altLang="en-US"/>
          </a:p>
        </p:txBody>
      </p:sp>
      <p:pic>
        <p:nvPicPr>
          <p:cNvPr id="168962" name="内容占位符 4"/>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2135188" y="142876"/>
            <a:ext cx="7345362" cy="6715125"/>
          </a:xfrm>
        </p:spPr>
      </p:pic>
      <p:sp>
        <p:nvSpPr>
          <p:cNvPr id="168963" name="灯片编号占位符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en-US" altLang="zh-CN">
                <a:solidFill>
                  <a:schemeClr val="bg1"/>
                </a:solidFill>
                <a:latin typeface="Century Gothic" panose="020B0502020202020204" pitchFamily="34" charset="0"/>
              </a:rPr>
              <a:t>*</a:t>
            </a:r>
          </a:p>
        </p:txBody>
      </p:sp>
      <p:sp>
        <p:nvSpPr>
          <p:cNvPr id="2" name="日期占位符 1"/>
          <p:cNvSpPr>
            <a:spLocks noGrp="1"/>
          </p:cNvSpPr>
          <p:nvPr>
            <p:ph type="dt" sz="half" idx="10"/>
          </p:nvPr>
        </p:nvSpPr>
        <p:spPr/>
        <p:txBody>
          <a:bodyPr/>
          <a:lstStyle/>
          <a:p>
            <a:fld id="{821F2518-0088-452F-851A-575009CD0E82}" type="datetime11">
              <a:rPr lang="zh-CN" altLang="en-US" smtClean="0"/>
              <a:t>20:56:34</a:t>
            </a:fld>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标题 1"/>
          <p:cNvSpPr>
            <a:spLocks noGrp="1" noChangeArrowheads="1"/>
          </p:cNvSpPr>
          <p:nvPr>
            <p:ph type="title"/>
          </p:nvPr>
        </p:nvSpPr>
        <p:spPr>
          <a:xfrm>
            <a:off x="2389189" y="927101"/>
            <a:ext cx="6345237" cy="709613"/>
          </a:xfrm>
        </p:spPr>
        <p:txBody>
          <a:bodyPr/>
          <a:lstStyle/>
          <a:p>
            <a:endParaRPr lang="zh-CN" altLang="en-US"/>
          </a:p>
        </p:txBody>
      </p:sp>
      <p:sp>
        <p:nvSpPr>
          <p:cNvPr id="169986" name="内容占位符 2"/>
          <p:cNvSpPr>
            <a:spLocks noGrp="1" noChangeArrowheads="1"/>
          </p:cNvSpPr>
          <p:nvPr>
            <p:ph idx="1"/>
          </p:nvPr>
        </p:nvSpPr>
        <p:spPr/>
        <p:txBody>
          <a:bodyPr/>
          <a:lstStyle/>
          <a:p>
            <a:r>
              <a:rPr lang="zh-CN" altLang="en-US" sz="2400">
                <a:latin typeface="楷体" panose="02010609060101010101" pitchFamily="49" charset="-122"/>
                <a:ea typeface="楷体" panose="02010609060101010101" pitchFamily="49" charset="-122"/>
              </a:rPr>
              <a:t>一、概述</a:t>
            </a:r>
          </a:p>
          <a:p>
            <a:r>
              <a:rPr lang="zh-CN" altLang="en-US" sz="2400">
                <a:latin typeface="楷体" panose="02010609060101010101" pitchFamily="49" charset="-122"/>
                <a:ea typeface="楷体" panose="02010609060101010101" pitchFamily="49" charset="-122"/>
              </a:rPr>
              <a:t>二、行政诉讼的原告</a:t>
            </a:r>
          </a:p>
          <a:p>
            <a:r>
              <a:rPr lang="zh-CN" altLang="en-US" sz="2400">
                <a:latin typeface="楷体" panose="02010609060101010101" pitchFamily="49" charset="-122"/>
                <a:ea typeface="楷体" panose="02010609060101010101" pitchFamily="49" charset="-122"/>
              </a:rPr>
              <a:t>三、行政诉讼的被告</a:t>
            </a:r>
          </a:p>
          <a:p>
            <a:r>
              <a:rPr lang="zh-CN" altLang="en-US" sz="2400">
                <a:latin typeface="楷体" panose="02010609060101010101" pitchFamily="49" charset="-122"/>
                <a:ea typeface="楷体" panose="02010609060101010101" pitchFamily="49" charset="-122"/>
              </a:rPr>
              <a:t>四、共同诉讼人</a:t>
            </a:r>
          </a:p>
          <a:p>
            <a:r>
              <a:rPr lang="zh-CN" altLang="en-US" sz="2400">
                <a:latin typeface="楷体" panose="02010609060101010101" pitchFamily="49" charset="-122"/>
                <a:ea typeface="楷体" panose="02010609060101010101" pitchFamily="49" charset="-122"/>
              </a:rPr>
              <a:t>五、行政诉讼第三人</a:t>
            </a:r>
          </a:p>
          <a:p>
            <a:r>
              <a:rPr lang="zh-CN" altLang="en-US" sz="2400">
                <a:latin typeface="楷体" panose="02010609060101010101" pitchFamily="49" charset="-122"/>
                <a:ea typeface="楷体" panose="02010609060101010101" pitchFamily="49" charset="-122"/>
              </a:rPr>
              <a:t>六、行政诉讼代理人</a:t>
            </a:r>
          </a:p>
          <a:p>
            <a:endParaRPr lang="zh-CN" altLang="en-US" sz="2400">
              <a:latin typeface="楷体" panose="02010609060101010101" pitchFamily="49" charset="-122"/>
              <a:ea typeface="楷体" panose="02010609060101010101" pitchFamily="49" charset="-122"/>
            </a:endParaRPr>
          </a:p>
        </p:txBody>
      </p:sp>
      <p:sp>
        <p:nvSpPr>
          <p:cNvPr id="2" name="日期占位符 1"/>
          <p:cNvSpPr>
            <a:spLocks noGrp="1"/>
          </p:cNvSpPr>
          <p:nvPr>
            <p:ph type="dt" sz="half" idx="10"/>
          </p:nvPr>
        </p:nvSpPr>
        <p:spPr/>
        <p:txBody>
          <a:bodyPr/>
          <a:lstStyle/>
          <a:p>
            <a:fld id="{6267DA9B-D30D-4E08-8C0D-F35FEDBC7DC5}" type="datetime11">
              <a:rPr lang="zh-CN" altLang="en-US" smtClean="0"/>
              <a:t>20:56:34</a:t>
            </a:fld>
            <a:endParaRPr lang="zh-CN" altLang="en-US"/>
          </a:p>
        </p:txBody>
      </p:sp>
      <p:sp>
        <p:nvSpPr>
          <p:cNvPr id="3" name="灯片编号占位符 2"/>
          <p:cNvSpPr>
            <a:spLocks noGrp="1"/>
          </p:cNvSpPr>
          <p:nvPr>
            <p:ph type="sldNum" sz="quarter" idx="12"/>
          </p:nvPr>
        </p:nvSpPr>
        <p:spPr/>
        <p:txBody>
          <a:bodyPr/>
          <a:lstStyle/>
          <a:p>
            <a:fld id="{371EAF97-EE87-4C9A-8993-CD456974BB4D}" type="slidenum">
              <a:rPr lang="zh-CN" altLang="en-US" smtClean="0"/>
              <a:t>51</a:t>
            </a:fld>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标题 1"/>
          <p:cNvSpPr>
            <a:spLocks noGrp="1" noChangeArrowheads="1"/>
          </p:cNvSpPr>
          <p:nvPr>
            <p:ph type="title"/>
          </p:nvPr>
        </p:nvSpPr>
        <p:spPr>
          <a:xfrm>
            <a:off x="2389189" y="927101"/>
            <a:ext cx="6345237" cy="709613"/>
          </a:xfrm>
        </p:spPr>
        <p:txBody>
          <a:bodyPr/>
          <a:lstStyle/>
          <a:p>
            <a:r>
              <a:rPr lang="zh-CN" altLang="en-US" b="1">
                <a:latin typeface="华文楷体" panose="02010600040101010101" pitchFamily="2" charset="-122"/>
                <a:ea typeface="华文楷体" panose="02010600040101010101" pitchFamily="2" charset="-122"/>
              </a:rPr>
              <a:t>一、概述</a:t>
            </a:r>
          </a:p>
        </p:txBody>
      </p:sp>
      <p:sp>
        <p:nvSpPr>
          <p:cNvPr id="171010" name="灯片编号占位符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en-US" altLang="zh-CN">
                <a:solidFill>
                  <a:schemeClr val="bg1"/>
                </a:solidFill>
                <a:latin typeface="Century Gothic" panose="020B0502020202020204" pitchFamily="34" charset="0"/>
              </a:rPr>
              <a:t>*</a:t>
            </a:r>
          </a:p>
        </p:txBody>
      </p:sp>
      <p:sp>
        <p:nvSpPr>
          <p:cNvPr id="171011" name="内容占位符 4"/>
          <p:cNvSpPr>
            <a:spLocks noGrp="1" noChangeArrowheads="1"/>
          </p:cNvSpPr>
          <p:nvPr>
            <p:ph idx="1"/>
          </p:nvPr>
        </p:nvSpPr>
        <p:spPr>
          <a:xfrm>
            <a:off x="1774825" y="2276476"/>
            <a:ext cx="8066088" cy="3959225"/>
          </a:xfrm>
        </p:spPr>
        <p:txBody>
          <a:bodyPr/>
          <a:lstStyle/>
          <a:p>
            <a:pPr eaLnBrk="1" hangingPunct="1"/>
            <a:r>
              <a:rPr lang="zh-CN" altLang="en-US" sz="2200" b="1" dirty="0">
                <a:solidFill>
                  <a:schemeClr val="tx1"/>
                </a:solidFill>
                <a:latin typeface="楷体" panose="02010609060101010101" pitchFamily="49" charset="-122"/>
                <a:ea typeface="楷体" panose="02010609060101010101" pitchFamily="49" charset="-122"/>
              </a:rPr>
              <a:t>（一）行政诉讼参加人</a:t>
            </a:r>
          </a:p>
          <a:p>
            <a:pPr lvl="1" eaLnBrk="1" hangingPunct="1"/>
            <a:r>
              <a:rPr lang="zh-CN" altLang="en-US" sz="1900" dirty="0">
                <a:solidFill>
                  <a:schemeClr val="tx1"/>
                </a:solidFill>
                <a:latin typeface="楷体" panose="02010609060101010101" pitchFamily="49" charset="-122"/>
                <a:ea typeface="楷体" panose="02010609060101010101" pitchFamily="49" charset="-122"/>
              </a:rPr>
              <a:t>当事人和类似当事人地位的诉讼代理人：</a:t>
            </a:r>
            <a:r>
              <a:rPr lang="zh-CN" altLang="en-US" sz="1500" dirty="0">
                <a:solidFill>
                  <a:schemeClr val="tx1"/>
                </a:solidFill>
                <a:latin typeface="楷体" panose="02010609060101010101" pitchFamily="49" charset="-122"/>
                <a:ea typeface="楷体" panose="02010609060101010101" pitchFamily="49" charset="-122"/>
              </a:rPr>
              <a:t>依法参加行政诉讼活动，享有诉讼权利、承担诉讼义务的当事人和与当事人诉讼地位相似的诉讼代理人。</a:t>
            </a:r>
          </a:p>
          <a:p>
            <a:pPr lvl="1" eaLnBrk="1" hangingPunct="1"/>
            <a:r>
              <a:rPr lang="zh-CN" altLang="en-US" sz="1900" dirty="0">
                <a:solidFill>
                  <a:schemeClr val="tx1"/>
                </a:solidFill>
                <a:latin typeface="楷体" panose="02010609060101010101" pitchFamily="49" charset="-122"/>
                <a:ea typeface="楷体" panose="02010609060101010101" pitchFamily="49" charset="-122"/>
              </a:rPr>
              <a:t>与诉讼参与人的区别：</a:t>
            </a:r>
            <a:r>
              <a:rPr lang="zh-CN" altLang="en-US" sz="1500" dirty="0">
                <a:solidFill>
                  <a:schemeClr val="tx1"/>
                </a:solidFill>
                <a:latin typeface="楷体" panose="02010609060101010101" pitchFamily="49" charset="-122"/>
                <a:ea typeface="楷体" panose="02010609060101010101" pitchFamily="49" charset="-122"/>
              </a:rPr>
              <a:t>行政诉讼参与人是在行政诉讼中，与行政案件无实体上的利害关系，不受行政判决结果约束，只是为了帮助人民法院査明行政案件事实，正确处理行政争议，而参加行政诉讼活动，在诉讼中享有一定的诉讼权利并承担相应的诉讼义务的证人、鉴定人、翻译人员。</a:t>
            </a:r>
          </a:p>
        </p:txBody>
      </p:sp>
      <p:sp>
        <p:nvSpPr>
          <p:cNvPr id="2" name="日期占位符 1"/>
          <p:cNvSpPr>
            <a:spLocks noGrp="1"/>
          </p:cNvSpPr>
          <p:nvPr>
            <p:ph type="dt" sz="half" idx="10"/>
          </p:nvPr>
        </p:nvSpPr>
        <p:spPr/>
        <p:txBody>
          <a:bodyPr/>
          <a:lstStyle/>
          <a:p>
            <a:fld id="{2322ADEC-2144-4FBA-AD84-C344854B7D80}" type="datetime11">
              <a:rPr lang="zh-CN" altLang="en-US" smtClean="0"/>
              <a:t>20:56:34</a:t>
            </a:fld>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标题 1"/>
          <p:cNvSpPr>
            <a:spLocks noGrp="1" noChangeArrowheads="1"/>
          </p:cNvSpPr>
          <p:nvPr>
            <p:ph type="title"/>
          </p:nvPr>
        </p:nvSpPr>
        <p:spPr>
          <a:xfrm>
            <a:off x="2389189" y="927101"/>
            <a:ext cx="6345237" cy="709613"/>
          </a:xfrm>
        </p:spPr>
        <p:txBody>
          <a:bodyPr/>
          <a:lstStyle/>
          <a:p>
            <a:endParaRPr lang="zh-CN" altLang="en-US"/>
          </a:p>
        </p:txBody>
      </p:sp>
      <p:sp>
        <p:nvSpPr>
          <p:cNvPr id="172034" name="内容占位符 2"/>
          <p:cNvSpPr>
            <a:spLocks noGrp="1" noChangeArrowheads="1"/>
          </p:cNvSpPr>
          <p:nvPr>
            <p:ph idx="1"/>
          </p:nvPr>
        </p:nvSpPr>
        <p:spPr>
          <a:xfrm>
            <a:off x="2387600" y="2489200"/>
            <a:ext cx="6877050" cy="3530600"/>
          </a:xfrm>
        </p:spPr>
        <p:txBody>
          <a:bodyPr>
            <a:normAutofit lnSpcReduction="10000"/>
          </a:bodyPr>
          <a:lstStyle/>
          <a:p>
            <a:pPr eaLnBrk="1" hangingPunct="1"/>
            <a:r>
              <a:rPr lang="zh-CN" altLang="en-US" sz="2200" b="1" dirty="0">
                <a:solidFill>
                  <a:schemeClr val="tx1"/>
                </a:solidFill>
                <a:latin typeface="楷体" panose="02010609060101010101" pitchFamily="49" charset="-122"/>
                <a:ea typeface="楷体" panose="02010609060101010101" pitchFamily="49" charset="-122"/>
              </a:rPr>
              <a:t>（二）行政诉讼当事人</a:t>
            </a:r>
          </a:p>
          <a:p>
            <a:pPr lvl="1" eaLnBrk="1" hangingPunct="1"/>
            <a:r>
              <a:rPr lang="zh-CN" altLang="en-US" sz="1900" dirty="0">
                <a:solidFill>
                  <a:schemeClr val="tx1"/>
                </a:solidFill>
                <a:latin typeface="楷体" panose="02010609060101010101" pitchFamily="49" charset="-122"/>
                <a:ea typeface="楷体" panose="02010609060101010101" pitchFamily="49" charset="-122"/>
              </a:rPr>
              <a:t>因行政行为发生争议，以自己名义进行诉讼，并受法院裁判拘束的人</a:t>
            </a:r>
            <a:endParaRPr lang="en-US" altLang="zh-CN" sz="1900" dirty="0">
              <a:solidFill>
                <a:schemeClr val="tx1"/>
              </a:solidFill>
              <a:latin typeface="楷体" panose="02010609060101010101" pitchFamily="49" charset="-122"/>
              <a:ea typeface="楷体" panose="02010609060101010101" pitchFamily="49" charset="-122"/>
            </a:endParaRPr>
          </a:p>
          <a:p>
            <a:pPr lvl="1" eaLnBrk="1" hangingPunct="1"/>
            <a:r>
              <a:rPr lang="zh-CN" altLang="en-US" sz="1900" dirty="0">
                <a:solidFill>
                  <a:schemeClr val="tx1"/>
                </a:solidFill>
                <a:latin typeface="楷体" panose="02010609060101010101" pitchFamily="49" charset="-122"/>
                <a:ea typeface="楷体" panose="02010609060101010101" pitchFamily="49" charset="-122"/>
              </a:rPr>
              <a:t>特征：</a:t>
            </a:r>
          </a:p>
          <a:p>
            <a:pPr lvl="2" eaLnBrk="1" hangingPunct="1"/>
            <a:r>
              <a:rPr lang="zh-CN" altLang="en-US" sz="1900" dirty="0">
                <a:solidFill>
                  <a:schemeClr val="tx1"/>
                </a:solidFill>
                <a:latin typeface="楷体" panose="02010609060101010101" pitchFamily="49" charset="-122"/>
                <a:ea typeface="楷体" panose="02010609060101010101" pitchFamily="49" charset="-122"/>
              </a:rPr>
              <a:t>发生争议的行政法律关系主体</a:t>
            </a:r>
          </a:p>
          <a:p>
            <a:pPr lvl="2" eaLnBrk="1" hangingPunct="1"/>
            <a:r>
              <a:rPr lang="zh-CN" altLang="en-US" sz="1900" dirty="0">
                <a:solidFill>
                  <a:schemeClr val="tx1"/>
                </a:solidFill>
                <a:latin typeface="楷体" panose="02010609060101010101" pitchFamily="49" charset="-122"/>
                <a:ea typeface="楷体" panose="02010609060101010101" pitchFamily="49" charset="-122"/>
              </a:rPr>
              <a:t>以自己名义从事诉讼活动</a:t>
            </a:r>
          </a:p>
          <a:p>
            <a:pPr lvl="2" eaLnBrk="1" hangingPunct="1"/>
            <a:r>
              <a:rPr lang="zh-CN" altLang="en-US" sz="1900" dirty="0">
                <a:solidFill>
                  <a:schemeClr val="tx1"/>
                </a:solidFill>
                <a:latin typeface="楷体" panose="02010609060101010101" pitchFamily="49" charset="-122"/>
                <a:ea typeface="楷体" panose="02010609060101010101" pitchFamily="49" charset="-122"/>
              </a:rPr>
              <a:t>受人民法院裁判拘束</a:t>
            </a:r>
          </a:p>
          <a:p>
            <a:pPr lvl="2" eaLnBrk="1" hangingPunct="1"/>
            <a:r>
              <a:rPr lang="zh-CN" altLang="en-US" sz="1900" dirty="0">
                <a:solidFill>
                  <a:schemeClr val="tx1"/>
                </a:solidFill>
                <a:latin typeface="楷体" panose="02010609060101010101" pitchFamily="49" charset="-122"/>
                <a:ea typeface="楷体" panose="02010609060101010101" pitchFamily="49" charset="-122"/>
              </a:rPr>
              <a:t>原、被告地位恒定</a:t>
            </a:r>
          </a:p>
          <a:p>
            <a:pPr lvl="1" eaLnBrk="1" hangingPunct="1"/>
            <a:r>
              <a:rPr lang="zh-CN" altLang="en-US" sz="1900" dirty="0">
                <a:solidFill>
                  <a:schemeClr val="tx1"/>
                </a:solidFill>
                <a:latin typeface="楷体" panose="02010609060101010101" pitchFamily="49" charset="-122"/>
                <a:ea typeface="楷体" panose="02010609060101010101" pitchFamily="49" charset="-122"/>
              </a:rPr>
              <a:t>当事人的诉讼权利能力（资格问题）与诉讼行为能力</a:t>
            </a:r>
          </a:p>
          <a:p>
            <a:endParaRPr lang="zh-CN" altLang="en-US" dirty="0"/>
          </a:p>
        </p:txBody>
      </p:sp>
      <p:sp>
        <p:nvSpPr>
          <p:cNvPr id="2" name="日期占位符 1"/>
          <p:cNvSpPr>
            <a:spLocks noGrp="1"/>
          </p:cNvSpPr>
          <p:nvPr>
            <p:ph type="dt" sz="half" idx="10"/>
          </p:nvPr>
        </p:nvSpPr>
        <p:spPr/>
        <p:txBody>
          <a:bodyPr/>
          <a:lstStyle/>
          <a:p>
            <a:fld id="{A6CE860C-B461-4DBD-96E2-37D7013E8B28}" type="datetime11">
              <a:rPr lang="zh-CN" altLang="en-US" smtClean="0"/>
              <a:t>20:56:34</a:t>
            </a:fld>
            <a:endParaRPr lang="zh-CN" altLang="en-US"/>
          </a:p>
        </p:txBody>
      </p:sp>
      <p:sp>
        <p:nvSpPr>
          <p:cNvPr id="3" name="灯片编号占位符 2"/>
          <p:cNvSpPr>
            <a:spLocks noGrp="1"/>
          </p:cNvSpPr>
          <p:nvPr>
            <p:ph type="sldNum" sz="quarter" idx="12"/>
          </p:nvPr>
        </p:nvSpPr>
        <p:spPr/>
        <p:txBody>
          <a:bodyPr/>
          <a:lstStyle/>
          <a:p>
            <a:fld id="{371EAF97-EE87-4C9A-8993-CD456974BB4D}" type="slidenum">
              <a:rPr lang="zh-CN" altLang="en-US" smtClean="0"/>
              <a:t>53</a:t>
            </a:fld>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标题 1"/>
          <p:cNvSpPr>
            <a:spLocks noGrp="1" noChangeArrowheads="1"/>
          </p:cNvSpPr>
          <p:nvPr>
            <p:ph type="title"/>
          </p:nvPr>
        </p:nvSpPr>
        <p:spPr>
          <a:xfrm>
            <a:off x="2389189" y="927101"/>
            <a:ext cx="6345237" cy="709613"/>
          </a:xfrm>
        </p:spPr>
        <p:txBody>
          <a:bodyPr/>
          <a:lstStyle/>
          <a:p>
            <a:r>
              <a:rPr lang="zh-CN" altLang="en-US" b="1">
                <a:latin typeface="楷体" panose="02010609060101010101" pitchFamily="49" charset="-122"/>
                <a:ea typeface="楷体" panose="02010609060101010101" pitchFamily="49" charset="-122"/>
              </a:rPr>
              <a:t>二、行政诉讼原告</a:t>
            </a:r>
          </a:p>
        </p:txBody>
      </p:sp>
      <p:sp>
        <p:nvSpPr>
          <p:cNvPr id="173058" name="内容占位符 2"/>
          <p:cNvSpPr>
            <a:spLocks noGrp="1" noChangeArrowheads="1"/>
          </p:cNvSpPr>
          <p:nvPr>
            <p:ph idx="1"/>
          </p:nvPr>
        </p:nvSpPr>
        <p:spPr>
          <a:xfrm>
            <a:off x="2208214" y="2387600"/>
            <a:ext cx="7596187" cy="3530600"/>
          </a:xfrm>
        </p:spPr>
        <p:txBody>
          <a:bodyPr/>
          <a:lstStyle/>
          <a:p>
            <a:r>
              <a:rPr lang="zh-CN" altLang="en-US" sz="2200" b="1" dirty="0">
                <a:latin typeface="楷体" panose="02010609060101010101" pitchFamily="49" charset="-122"/>
                <a:ea typeface="楷体" panose="02010609060101010101" pitchFamily="49" charset="-122"/>
              </a:rPr>
              <a:t>（一）概念</a:t>
            </a:r>
            <a:endParaRPr lang="en-US" altLang="zh-CN" sz="2200" b="1" dirty="0">
              <a:latin typeface="楷体" panose="02010609060101010101" pitchFamily="49" charset="-122"/>
              <a:ea typeface="楷体" panose="02010609060101010101" pitchFamily="49" charset="-122"/>
            </a:endParaRPr>
          </a:p>
          <a:p>
            <a:pPr eaLnBrk="1" hangingPunct="1"/>
            <a:r>
              <a:rPr lang="zh-CN" altLang="en-US" sz="2200" b="1" dirty="0">
                <a:latin typeface="楷体" panose="02010609060101010101" pitchFamily="49" charset="-122"/>
                <a:ea typeface="楷体" panose="02010609060101010101" pitchFamily="49" charset="-122"/>
              </a:rPr>
              <a:t>认为行政机关及其工作人员的行政行为侵犯其合法权益，依法以自己名义向人民法院提起诉讼的公民、法人或者其他组织</a:t>
            </a:r>
          </a:p>
          <a:p>
            <a:pPr lvl="1">
              <a:lnSpc>
                <a:spcPct val="150000"/>
              </a:lnSpc>
            </a:pPr>
            <a:r>
              <a:rPr lang="zh-CN" altLang="en-US" sz="1800" b="1" dirty="0">
                <a:latin typeface="楷体" panose="02010609060101010101" pitchFamily="49" charset="-122"/>
                <a:ea typeface="楷体" panose="02010609060101010101" pitchFamily="49" charset="-122"/>
              </a:rPr>
              <a:t>被管理者身份：</a:t>
            </a:r>
            <a:r>
              <a:rPr lang="zh-CN" altLang="en-US" sz="1800" dirty="0">
                <a:latin typeface="楷体" panose="02010609060101010101" pitchFamily="49" charset="-122"/>
                <a:ea typeface="楷体" panose="02010609060101010101" pitchFamily="49" charset="-122"/>
              </a:rPr>
              <a:t>行政机关未行使公权力时，可作为原告；行政协议案件中，立法只认可相对人一方提起行政诉讼</a:t>
            </a:r>
          </a:p>
          <a:p>
            <a:pPr lvl="1">
              <a:lnSpc>
                <a:spcPct val="150000"/>
              </a:lnSpc>
            </a:pPr>
            <a:r>
              <a:rPr lang="zh-CN" altLang="en-US" sz="1800" b="1" dirty="0">
                <a:latin typeface="楷体" panose="02010609060101010101" pitchFamily="49" charset="-122"/>
                <a:ea typeface="楷体" panose="02010609060101010101" pitchFamily="49" charset="-122"/>
              </a:rPr>
              <a:t>主观诉讼：</a:t>
            </a:r>
            <a:r>
              <a:rPr lang="zh-CN" altLang="en-US" sz="1800" dirty="0">
                <a:latin typeface="楷体" panose="02010609060101010101" pitchFamily="49" charset="-122"/>
                <a:ea typeface="楷体" panose="02010609060101010101" pitchFamily="49" charset="-122"/>
              </a:rPr>
              <a:t>维护自身合法权益</a:t>
            </a:r>
            <a:endParaRPr lang="en-US" altLang="zh-CN" sz="1800" dirty="0">
              <a:solidFill>
                <a:srgbClr val="FFFF00"/>
              </a:solidFill>
              <a:latin typeface="楷体" panose="02010609060101010101" pitchFamily="49" charset="-122"/>
              <a:ea typeface="楷体" panose="02010609060101010101" pitchFamily="49" charset="-122"/>
            </a:endParaRPr>
          </a:p>
          <a:p>
            <a:endParaRPr lang="zh-CN" altLang="en-US" sz="2200" dirty="0">
              <a:latin typeface="楷体" panose="02010609060101010101" pitchFamily="49" charset="-122"/>
              <a:ea typeface="楷体" panose="02010609060101010101" pitchFamily="49" charset="-122"/>
            </a:endParaRPr>
          </a:p>
        </p:txBody>
      </p:sp>
      <p:sp>
        <p:nvSpPr>
          <p:cNvPr id="2" name="日期占位符 1"/>
          <p:cNvSpPr>
            <a:spLocks noGrp="1"/>
          </p:cNvSpPr>
          <p:nvPr>
            <p:ph type="dt" sz="half" idx="10"/>
          </p:nvPr>
        </p:nvSpPr>
        <p:spPr/>
        <p:txBody>
          <a:bodyPr/>
          <a:lstStyle/>
          <a:p>
            <a:fld id="{BD74A1F4-28C5-401D-9552-CBA4AE69936E}" type="datetime11">
              <a:rPr lang="zh-CN" altLang="en-US" smtClean="0"/>
              <a:t>20:56:34</a:t>
            </a:fld>
            <a:endParaRPr lang="zh-CN" altLang="en-US"/>
          </a:p>
        </p:txBody>
      </p:sp>
      <p:sp>
        <p:nvSpPr>
          <p:cNvPr id="3" name="灯片编号占位符 2"/>
          <p:cNvSpPr>
            <a:spLocks noGrp="1"/>
          </p:cNvSpPr>
          <p:nvPr>
            <p:ph type="sldNum" sz="quarter" idx="12"/>
          </p:nvPr>
        </p:nvSpPr>
        <p:spPr/>
        <p:txBody>
          <a:bodyPr/>
          <a:lstStyle/>
          <a:p>
            <a:fld id="{371EAF97-EE87-4C9A-8993-CD456974BB4D}" type="slidenum">
              <a:rPr lang="zh-CN" altLang="en-US" smtClean="0"/>
              <a:t>54</a:t>
            </a:fld>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标题 1"/>
          <p:cNvSpPr>
            <a:spLocks noGrp="1" noChangeArrowheads="1"/>
          </p:cNvSpPr>
          <p:nvPr>
            <p:ph type="title"/>
          </p:nvPr>
        </p:nvSpPr>
        <p:spPr>
          <a:xfrm>
            <a:off x="2389189" y="927101"/>
            <a:ext cx="6345237" cy="709613"/>
          </a:xfrm>
        </p:spPr>
        <p:txBody>
          <a:bodyPr/>
          <a:lstStyle/>
          <a:p>
            <a:endParaRPr lang="zh-CN" altLang="en-US"/>
          </a:p>
        </p:txBody>
      </p:sp>
      <p:sp>
        <p:nvSpPr>
          <p:cNvPr id="3" name="内容占位符 2"/>
          <p:cNvSpPr>
            <a:spLocks noGrp="1"/>
          </p:cNvSpPr>
          <p:nvPr>
            <p:ph idx="1"/>
          </p:nvPr>
        </p:nvSpPr>
        <p:spPr>
          <a:xfrm>
            <a:off x="2262188" y="2422525"/>
            <a:ext cx="7434262" cy="3530600"/>
          </a:xfrm>
        </p:spPr>
        <p:txBody>
          <a:bodyPr/>
          <a:lstStyle/>
          <a:p>
            <a:pPr>
              <a:defRPr/>
            </a:pPr>
            <a:r>
              <a:rPr lang="zh-CN" altLang="en-US" sz="2400" b="1" dirty="0">
                <a:latin typeface="楷体" panose="02010609060101010101" pitchFamily="49" charset="-122"/>
                <a:ea typeface="楷体" panose="02010609060101010101" pitchFamily="49" charset="-122"/>
              </a:rPr>
              <a:t>（二）类型</a:t>
            </a:r>
            <a:endParaRPr lang="en-US" altLang="zh-CN" sz="2400" b="1" dirty="0">
              <a:latin typeface="楷体" panose="02010609060101010101" pitchFamily="49" charset="-122"/>
              <a:ea typeface="楷体" panose="02010609060101010101" pitchFamily="49" charset="-122"/>
            </a:endParaRPr>
          </a:p>
          <a:p>
            <a:pPr>
              <a:defRPr/>
            </a:pPr>
            <a:r>
              <a:rPr lang="zh-CN" altLang="en-US" sz="2400" dirty="0">
                <a:latin typeface="楷体" panose="02010609060101010101" pitchFamily="49" charset="-122"/>
                <a:ea typeface="楷体" panose="02010609060101010101" pitchFamily="49" charset="-122"/>
              </a:rPr>
              <a:t>相对人</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利害关系人（实质上是利害关系）</a:t>
            </a:r>
            <a:endParaRPr lang="en-US" altLang="zh-CN" sz="2400" dirty="0">
              <a:latin typeface="楷体" panose="02010609060101010101" pitchFamily="49" charset="-122"/>
              <a:ea typeface="楷体" panose="02010609060101010101" pitchFamily="49" charset="-122"/>
            </a:endParaRPr>
          </a:p>
          <a:p>
            <a:pPr marL="0" indent="0">
              <a:buNone/>
              <a:defRPr/>
            </a:pPr>
            <a:r>
              <a:rPr lang="zh-CN" altLang="zh-CN" sz="2200" dirty="0">
                <a:latin typeface="楷体" panose="02010609060101010101" pitchFamily="49" charset="-122"/>
                <a:ea typeface="楷体" panose="02010609060101010101" pitchFamily="49" charset="-122"/>
              </a:rPr>
              <a:t>作为原告判断标准的“法律上利害关系”</a:t>
            </a:r>
            <a:r>
              <a:rPr lang="zh-CN" altLang="en-US" sz="2200" dirty="0">
                <a:latin typeface="楷体" panose="02010609060101010101" pitchFamily="49" charset="-122"/>
                <a:ea typeface="楷体" panose="02010609060101010101" pitchFamily="49" charset="-122"/>
              </a:rPr>
              <a:t>是</a:t>
            </a:r>
            <a:r>
              <a:rPr lang="zh-CN" altLang="zh-CN" sz="2200" dirty="0">
                <a:latin typeface="楷体" panose="02010609060101010101" pitchFamily="49" charset="-122"/>
                <a:ea typeface="楷体" panose="02010609060101010101" pitchFamily="49" charset="-122"/>
              </a:rPr>
              <a:t>被诉行政行为对行政相对人已经拥有或者将来必然拥有的权益所产生的影响。</a:t>
            </a:r>
            <a:r>
              <a:rPr lang="zh-CN" altLang="en-US" sz="2200" dirty="0">
                <a:latin typeface="楷体" panose="02010609060101010101" pitchFamily="49" charset="-122"/>
                <a:ea typeface="楷体" panose="02010609060101010101" pitchFamily="49" charset="-122"/>
              </a:rPr>
              <a:t>也有人因此将</a:t>
            </a:r>
            <a:r>
              <a:rPr lang="zh-CN" altLang="zh-CN" sz="2200" dirty="0">
                <a:latin typeface="楷体" panose="02010609060101010101" pitchFamily="49" charset="-122"/>
                <a:ea typeface="楷体" panose="02010609060101010101" pitchFamily="49" charset="-122"/>
              </a:rPr>
              <a:t>行政诉讼称</a:t>
            </a:r>
            <a:r>
              <a:rPr lang="zh-CN" altLang="en-US" sz="2200" dirty="0">
                <a:latin typeface="楷体" panose="02010609060101010101" pitchFamily="49" charset="-122"/>
                <a:ea typeface="楷体" panose="02010609060101010101" pitchFamily="49" charset="-122"/>
              </a:rPr>
              <a:t>为</a:t>
            </a:r>
            <a:r>
              <a:rPr lang="zh-CN" altLang="zh-CN" sz="2200" dirty="0">
                <a:latin typeface="楷体" panose="02010609060101010101" pitchFamily="49" charset="-122"/>
                <a:ea typeface="楷体" panose="02010609060101010101" pitchFamily="49" charset="-122"/>
              </a:rPr>
              <a:t>“利害关系人诉讼”。</a:t>
            </a:r>
            <a:endParaRPr lang="en-US" altLang="zh-CN" sz="2200" dirty="0">
              <a:latin typeface="楷体" panose="02010609060101010101" pitchFamily="49" charset="-122"/>
              <a:ea typeface="楷体" panose="02010609060101010101" pitchFamily="49" charset="-122"/>
            </a:endParaRPr>
          </a:p>
          <a:p>
            <a:pPr>
              <a:defRPr/>
            </a:pPr>
            <a:endParaRPr lang="zh-CN" altLang="en-US" sz="2400" dirty="0">
              <a:latin typeface="楷体" panose="02010609060101010101" pitchFamily="49" charset="-122"/>
              <a:ea typeface="楷体" panose="02010609060101010101" pitchFamily="49" charset="-122"/>
            </a:endParaRPr>
          </a:p>
        </p:txBody>
      </p:sp>
      <p:sp>
        <p:nvSpPr>
          <p:cNvPr id="2" name="日期占位符 1"/>
          <p:cNvSpPr>
            <a:spLocks noGrp="1"/>
          </p:cNvSpPr>
          <p:nvPr>
            <p:ph type="dt" sz="half" idx="10"/>
          </p:nvPr>
        </p:nvSpPr>
        <p:spPr/>
        <p:txBody>
          <a:bodyPr/>
          <a:lstStyle/>
          <a:p>
            <a:fld id="{60C72B19-F148-4D8D-B3A5-441B85E96A73}" type="datetime11">
              <a:rPr lang="zh-CN" altLang="en-US" smtClean="0"/>
              <a:t>20:56:34</a:t>
            </a:fld>
            <a:endParaRPr lang="zh-CN" altLang="en-US"/>
          </a:p>
        </p:txBody>
      </p:sp>
      <p:sp>
        <p:nvSpPr>
          <p:cNvPr id="4" name="灯片编号占位符 3"/>
          <p:cNvSpPr>
            <a:spLocks noGrp="1"/>
          </p:cNvSpPr>
          <p:nvPr>
            <p:ph type="sldNum" sz="quarter" idx="12"/>
          </p:nvPr>
        </p:nvSpPr>
        <p:spPr/>
        <p:txBody>
          <a:bodyPr/>
          <a:lstStyle/>
          <a:p>
            <a:fld id="{371EAF97-EE87-4C9A-8993-CD456974BB4D}" type="slidenum">
              <a:rPr lang="zh-CN" altLang="en-US" smtClean="0"/>
              <a:t>55</a:t>
            </a:fld>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标题 1"/>
          <p:cNvSpPr>
            <a:spLocks noGrp="1" noChangeArrowheads="1"/>
          </p:cNvSpPr>
          <p:nvPr>
            <p:ph type="title"/>
          </p:nvPr>
        </p:nvSpPr>
        <p:spPr>
          <a:xfrm>
            <a:off x="2389189" y="927101"/>
            <a:ext cx="6345237" cy="709613"/>
          </a:xfrm>
        </p:spPr>
        <p:txBody>
          <a:bodyPr/>
          <a:lstStyle/>
          <a:p>
            <a:endParaRPr lang="zh-CN" altLang="en-US"/>
          </a:p>
        </p:txBody>
      </p:sp>
      <p:sp>
        <p:nvSpPr>
          <p:cNvPr id="175106" name="内容占位符 2"/>
          <p:cNvSpPr>
            <a:spLocks noGrp="1" noChangeArrowheads="1"/>
          </p:cNvSpPr>
          <p:nvPr>
            <p:ph idx="1"/>
          </p:nvPr>
        </p:nvSpPr>
        <p:spPr>
          <a:xfrm>
            <a:off x="1847850" y="2205038"/>
            <a:ext cx="8280400" cy="3530600"/>
          </a:xfrm>
        </p:spPr>
        <p:txBody>
          <a:bodyPr>
            <a:normAutofit fontScale="92500" lnSpcReduction="20000"/>
          </a:bodyPr>
          <a:lstStyle/>
          <a:p>
            <a:r>
              <a:rPr lang="zh-CN" altLang="en-US" sz="2400" b="1">
                <a:latin typeface="楷体" panose="02010609060101010101" pitchFamily="49" charset="-122"/>
                <a:ea typeface="楷体" panose="02010609060101010101" pitchFamily="49" charset="-122"/>
              </a:rPr>
              <a:t>（三）法律依据</a:t>
            </a:r>
            <a:endParaRPr lang="en-US" altLang="zh-CN" sz="2400" b="1">
              <a:latin typeface="楷体" panose="02010609060101010101" pitchFamily="49" charset="-122"/>
              <a:ea typeface="楷体" panose="02010609060101010101" pitchFamily="49" charset="-122"/>
            </a:endParaRPr>
          </a:p>
          <a:p>
            <a:r>
              <a:rPr lang="en-US" altLang="zh-CN" sz="2400" b="1">
                <a:latin typeface="楷体" panose="02010609060101010101" pitchFamily="49" charset="-122"/>
                <a:ea typeface="楷体" panose="02010609060101010101" pitchFamily="49" charset="-122"/>
              </a:rPr>
              <a:t>1</a:t>
            </a:r>
            <a:r>
              <a:rPr lang="zh-CN" altLang="en-US" sz="2400" b="1">
                <a:latin typeface="楷体" panose="02010609060101010101" pitchFamily="49" charset="-122"/>
                <a:ea typeface="楷体" panose="02010609060101010101" pitchFamily="49" charset="-122"/>
              </a:rPr>
              <a:t>、一般性规则</a:t>
            </a:r>
            <a:endParaRPr lang="en-US" altLang="zh-CN" sz="2400" b="1">
              <a:latin typeface="楷体" panose="02010609060101010101" pitchFamily="49" charset="-122"/>
              <a:ea typeface="楷体" panose="02010609060101010101" pitchFamily="49" charset="-122"/>
            </a:endParaRPr>
          </a:p>
          <a:p>
            <a:r>
              <a:rPr lang="en-US" altLang="zh-CN" sz="2000">
                <a:latin typeface="楷体" panose="02010609060101010101" pitchFamily="49" charset="-122"/>
                <a:ea typeface="楷体" panose="02010609060101010101" pitchFamily="49" charset="-122"/>
              </a:rPr>
              <a:t>《</a:t>
            </a:r>
            <a:r>
              <a:rPr lang="zh-CN" altLang="en-US" sz="2000">
                <a:latin typeface="楷体" panose="02010609060101010101" pitchFamily="49" charset="-122"/>
                <a:ea typeface="楷体" panose="02010609060101010101" pitchFamily="49" charset="-122"/>
              </a:rPr>
              <a:t>行政诉讼法</a:t>
            </a:r>
            <a:r>
              <a:rPr lang="en-US" altLang="zh-CN" sz="2000">
                <a:latin typeface="楷体" panose="02010609060101010101" pitchFamily="49" charset="-122"/>
                <a:ea typeface="楷体" panose="02010609060101010101" pitchFamily="49" charset="-122"/>
              </a:rPr>
              <a:t>》</a:t>
            </a:r>
            <a:r>
              <a:rPr lang="zh-CN" altLang="en-US" sz="2000">
                <a:latin typeface="楷体" panose="02010609060101010101" pitchFamily="49" charset="-122"/>
                <a:ea typeface="楷体" panose="02010609060101010101" pitchFamily="49" charset="-122"/>
              </a:rPr>
              <a:t>第</a:t>
            </a:r>
            <a:r>
              <a:rPr lang="en-US" altLang="zh-CN" sz="2000">
                <a:latin typeface="楷体" panose="02010609060101010101" pitchFamily="49" charset="-122"/>
                <a:ea typeface="楷体" panose="02010609060101010101" pitchFamily="49" charset="-122"/>
              </a:rPr>
              <a:t>2</a:t>
            </a:r>
            <a:r>
              <a:rPr lang="zh-CN" altLang="en-US" sz="2000">
                <a:latin typeface="楷体" panose="02010609060101010101" pitchFamily="49" charset="-122"/>
                <a:ea typeface="楷体" panose="02010609060101010101" pitchFamily="49" charset="-122"/>
              </a:rPr>
              <a:t>条第</a:t>
            </a:r>
            <a:r>
              <a:rPr lang="en-US" altLang="zh-CN" sz="2000">
                <a:latin typeface="楷体" panose="02010609060101010101" pitchFamily="49" charset="-122"/>
                <a:ea typeface="楷体" panose="02010609060101010101" pitchFamily="49" charset="-122"/>
              </a:rPr>
              <a:t>1</a:t>
            </a:r>
            <a:r>
              <a:rPr lang="zh-CN" altLang="en-US" sz="2000">
                <a:latin typeface="楷体" panose="02010609060101010101" pitchFamily="49" charset="-122"/>
                <a:ea typeface="楷体" panose="02010609060101010101" pitchFamily="49" charset="-122"/>
              </a:rPr>
              <a:t>款：</a:t>
            </a:r>
            <a:r>
              <a:rPr lang="zh-CN" altLang="en-US" sz="2000" b="1">
                <a:solidFill>
                  <a:srgbClr val="FF0000"/>
                </a:solidFill>
                <a:latin typeface="楷体" panose="02010609060101010101" pitchFamily="49" charset="-122"/>
                <a:ea typeface="楷体" panose="02010609060101010101" pitchFamily="49" charset="-122"/>
              </a:rPr>
              <a:t>公民、法人或者其他组织</a:t>
            </a:r>
            <a:r>
              <a:rPr lang="zh-CN" altLang="en-US" sz="2000">
                <a:latin typeface="楷体" panose="02010609060101010101" pitchFamily="49" charset="-122"/>
                <a:ea typeface="楷体" panose="02010609060101010101" pitchFamily="49" charset="-122"/>
              </a:rPr>
              <a:t>认为行政机关和行政机关工作人员的行政行为侵犯其合法权益，有权依照本法向人民法院提起诉讼。</a:t>
            </a:r>
            <a:endParaRPr lang="en-US" altLang="zh-CN" sz="2000">
              <a:latin typeface="楷体" panose="02010609060101010101" pitchFamily="49" charset="-122"/>
              <a:ea typeface="楷体" panose="02010609060101010101" pitchFamily="49" charset="-122"/>
            </a:endParaRPr>
          </a:p>
          <a:p>
            <a:r>
              <a:rPr lang="zh-CN" altLang="en-US" sz="2000">
                <a:latin typeface="楷体" panose="02010609060101010101" pitchFamily="49" charset="-122"/>
                <a:ea typeface="楷体" panose="02010609060101010101" pitchFamily="49" charset="-122"/>
              </a:rPr>
              <a:t>第</a:t>
            </a:r>
            <a:r>
              <a:rPr lang="en-US" altLang="zh-CN" sz="2000">
                <a:latin typeface="楷体" panose="02010609060101010101" pitchFamily="49" charset="-122"/>
                <a:ea typeface="楷体" panose="02010609060101010101" pitchFamily="49" charset="-122"/>
              </a:rPr>
              <a:t>25</a:t>
            </a:r>
            <a:r>
              <a:rPr lang="zh-CN" altLang="en-US" sz="2000">
                <a:latin typeface="楷体" panose="02010609060101010101" pitchFamily="49" charset="-122"/>
                <a:ea typeface="楷体" panose="02010609060101010101" pitchFamily="49" charset="-122"/>
              </a:rPr>
              <a:t>条第</a:t>
            </a:r>
            <a:r>
              <a:rPr lang="en-US" altLang="zh-CN" sz="2000">
                <a:latin typeface="楷体" panose="02010609060101010101" pitchFamily="49" charset="-122"/>
                <a:ea typeface="楷体" panose="02010609060101010101" pitchFamily="49" charset="-122"/>
              </a:rPr>
              <a:t>1</a:t>
            </a:r>
            <a:r>
              <a:rPr lang="zh-CN" altLang="en-US" sz="2000">
                <a:latin typeface="楷体" panose="02010609060101010101" pitchFamily="49" charset="-122"/>
                <a:ea typeface="楷体" panose="02010609060101010101" pitchFamily="49" charset="-122"/>
              </a:rPr>
              <a:t>款：行政行为的</a:t>
            </a:r>
            <a:r>
              <a:rPr lang="zh-CN" altLang="en-US" sz="2000" b="1">
                <a:solidFill>
                  <a:srgbClr val="FF0000"/>
                </a:solidFill>
                <a:latin typeface="楷体" panose="02010609060101010101" pitchFamily="49" charset="-122"/>
                <a:ea typeface="楷体" panose="02010609060101010101" pitchFamily="49" charset="-122"/>
              </a:rPr>
              <a:t>相对人</a:t>
            </a:r>
            <a:r>
              <a:rPr lang="zh-CN" altLang="en-US" sz="2000">
                <a:latin typeface="楷体" panose="02010609060101010101" pitchFamily="49" charset="-122"/>
                <a:ea typeface="楷体" panose="02010609060101010101" pitchFamily="49" charset="-122"/>
              </a:rPr>
              <a:t>以及其他与行政行为有</a:t>
            </a:r>
            <a:r>
              <a:rPr lang="zh-CN" altLang="en-US" sz="2400" b="1">
                <a:solidFill>
                  <a:srgbClr val="FF0000"/>
                </a:solidFill>
                <a:latin typeface="楷体" panose="02010609060101010101" pitchFamily="49" charset="-122"/>
                <a:ea typeface="楷体" panose="02010609060101010101" pitchFamily="49" charset="-122"/>
              </a:rPr>
              <a:t>利害关系</a:t>
            </a:r>
            <a:r>
              <a:rPr lang="zh-CN" altLang="en-US" sz="2000">
                <a:latin typeface="楷体" panose="02010609060101010101" pitchFamily="49" charset="-122"/>
                <a:ea typeface="楷体" panose="02010609060101010101" pitchFamily="49" charset="-122"/>
              </a:rPr>
              <a:t>的</a:t>
            </a:r>
            <a:r>
              <a:rPr lang="zh-CN" altLang="en-US" sz="2000" b="1">
                <a:solidFill>
                  <a:srgbClr val="FF0000"/>
                </a:solidFill>
                <a:latin typeface="楷体" panose="02010609060101010101" pitchFamily="49" charset="-122"/>
                <a:ea typeface="楷体" panose="02010609060101010101" pitchFamily="49" charset="-122"/>
              </a:rPr>
              <a:t>公民、法人或者其他组织</a:t>
            </a:r>
            <a:r>
              <a:rPr lang="zh-CN" altLang="en-US" sz="2000">
                <a:latin typeface="楷体" panose="02010609060101010101" pitchFamily="49" charset="-122"/>
                <a:ea typeface="楷体" panose="02010609060101010101" pitchFamily="49" charset="-122"/>
              </a:rPr>
              <a:t>，有权提起诉讼。 </a:t>
            </a:r>
            <a:endParaRPr lang="en-US" altLang="zh-CN" sz="2000">
              <a:latin typeface="楷体" panose="02010609060101010101" pitchFamily="49" charset="-122"/>
              <a:ea typeface="楷体" panose="02010609060101010101" pitchFamily="49" charset="-122"/>
            </a:endParaRPr>
          </a:p>
          <a:p>
            <a:r>
              <a:rPr lang="zh-CN" altLang="en-US" sz="2000">
                <a:latin typeface="楷体" panose="02010609060101010101" pitchFamily="49" charset="-122"/>
                <a:ea typeface="楷体" panose="02010609060101010101" pitchFamily="49" charset="-122"/>
              </a:rPr>
              <a:t>第</a:t>
            </a:r>
            <a:r>
              <a:rPr lang="en-US" altLang="zh-CN" sz="2000">
                <a:latin typeface="楷体" panose="02010609060101010101" pitchFamily="49" charset="-122"/>
                <a:ea typeface="楷体" panose="02010609060101010101" pitchFamily="49" charset="-122"/>
              </a:rPr>
              <a:t>49</a:t>
            </a:r>
            <a:r>
              <a:rPr lang="zh-CN" altLang="en-US" sz="2000">
                <a:latin typeface="楷体" panose="02010609060101010101" pitchFamily="49" charset="-122"/>
                <a:ea typeface="楷体" panose="02010609060101010101" pitchFamily="49" charset="-122"/>
              </a:rPr>
              <a:t>条：提起诉讼应当符合下列条件： （一）原告是符合本法第二十五条规定的公民、法人或者其他组织；</a:t>
            </a:r>
            <a:r>
              <a:rPr lang="en-US" altLang="zh-CN" sz="2000">
                <a:latin typeface="楷体" panose="02010609060101010101" pitchFamily="49" charset="-122"/>
                <a:ea typeface="楷体" panose="02010609060101010101" pitchFamily="49" charset="-122"/>
              </a:rPr>
              <a:t>……</a:t>
            </a:r>
          </a:p>
          <a:p>
            <a:r>
              <a:rPr lang="zh-CN" altLang="en-US" sz="2000">
                <a:latin typeface="楷体" panose="02010609060101010101" pitchFamily="49" charset="-122"/>
                <a:ea typeface="楷体" panose="02010609060101010101" pitchFamily="49" charset="-122"/>
              </a:rPr>
              <a:t>第</a:t>
            </a:r>
            <a:r>
              <a:rPr lang="en-US" altLang="zh-CN" sz="2000">
                <a:latin typeface="楷体" panose="02010609060101010101" pitchFamily="49" charset="-122"/>
                <a:ea typeface="楷体" panose="02010609060101010101" pitchFamily="49" charset="-122"/>
              </a:rPr>
              <a:t>99</a:t>
            </a:r>
            <a:r>
              <a:rPr lang="zh-CN" altLang="en-US" sz="2000">
                <a:latin typeface="楷体" panose="02010609060101010101" pitchFamily="49" charset="-122"/>
                <a:ea typeface="楷体" panose="02010609060101010101" pitchFamily="49" charset="-122"/>
              </a:rPr>
              <a:t>条第</a:t>
            </a:r>
            <a:r>
              <a:rPr lang="en-US" altLang="zh-CN" sz="2000">
                <a:latin typeface="楷体" panose="02010609060101010101" pitchFamily="49" charset="-122"/>
                <a:ea typeface="楷体" panose="02010609060101010101" pitchFamily="49" charset="-122"/>
              </a:rPr>
              <a:t>1</a:t>
            </a:r>
            <a:r>
              <a:rPr lang="zh-CN" altLang="en-US" sz="2000">
                <a:latin typeface="楷体" panose="02010609060101010101" pitchFamily="49" charset="-122"/>
                <a:ea typeface="楷体" panose="02010609060101010101" pitchFamily="49" charset="-122"/>
              </a:rPr>
              <a:t>款：</a:t>
            </a:r>
            <a:r>
              <a:rPr lang="zh-CN" altLang="en-US" sz="2000">
                <a:solidFill>
                  <a:schemeClr val="tx1"/>
                </a:solidFill>
                <a:latin typeface="楷体" panose="02010609060101010101" pitchFamily="49" charset="-122"/>
                <a:ea typeface="楷体" panose="02010609060101010101" pitchFamily="49" charset="-122"/>
              </a:rPr>
              <a:t>外国人、无国籍人、外国组织</a:t>
            </a:r>
            <a:r>
              <a:rPr lang="zh-CN" altLang="en-US" sz="2000">
                <a:latin typeface="楷体" panose="02010609060101010101" pitchFamily="49" charset="-122"/>
                <a:ea typeface="楷体" panose="02010609060101010101" pitchFamily="49" charset="-122"/>
              </a:rPr>
              <a:t>在中华人民共和国进行行政诉讼，同中华人民共和国公民、组织有同等的诉讼权利和义务。 </a:t>
            </a:r>
            <a:endParaRPr lang="en-US" altLang="zh-CN" sz="2000">
              <a:latin typeface="楷体" panose="02010609060101010101" pitchFamily="49" charset="-122"/>
              <a:ea typeface="楷体" panose="02010609060101010101" pitchFamily="49" charset="-122"/>
            </a:endParaRPr>
          </a:p>
          <a:p>
            <a:endParaRPr lang="zh-CN" altLang="en-US" sz="2400">
              <a:latin typeface="楷体" panose="02010609060101010101" pitchFamily="49" charset="-122"/>
              <a:ea typeface="楷体" panose="02010609060101010101" pitchFamily="49" charset="-122"/>
            </a:endParaRPr>
          </a:p>
        </p:txBody>
      </p:sp>
      <p:sp>
        <p:nvSpPr>
          <p:cNvPr id="2" name="日期占位符 1"/>
          <p:cNvSpPr>
            <a:spLocks noGrp="1"/>
          </p:cNvSpPr>
          <p:nvPr>
            <p:ph type="dt" sz="half" idx="10"/>
          </p:nvPr>
        </p:nvSpPr>
        <p:spPr/>
        <p:txBody>
          <a:bodyPr/>
          <a:lstStyle/>
          <a:p>
            <a:fld id="{D9D733D2-FF33-4592-B645-6FB7BC763240}" type="datetime11">
              <a:rPr lang="zh-CN" altLang="en-US" smtClean="0"/>
              <a:t>20:56:34</a:t>
            </a:fld>
            <a:endParaRPr lang="zh-CN" altLang="en-US"/>
          </a:p>
        </p:txBody>
      </p:sp>
      <p:sp>
        <p:nvSpPr>
          <p:cNvPr id="3" name="灯片编号占位符 2"/>
          <p:cNvSpPr>
            <a:spLocks noGrp="1"/>
          </p:cNvSpPr>
          <p:nvPr>
            <p:ph type="sldNum" sz="quarter" idx="12"/>
          </p:nvPr>
        </p:nvSpPr>
        <p:spPr/>
        <p:txBody>
          <a:bodyPr/>
          <a:lstStyle/>
          <a:p>
            <a:fld id="{371EAF97-EE87-4C9A-8993-CD456974BB4D}" type="slidenum">
              <a:rPr lang="zh-CN" altLang="en-US" smtClean="0"/>
              <a:t>56</a:t>
            </a:fld>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标题 1"/>
          <p:cNvSpPr>
            <a:spLocks noGrp="1" noChangeArrowheads="1"/>
          </p:cNvSpPr>
          <p:nvPr>
            <p:ph type="title"/>
          </p:nvPr>
        </p:nvSpPr>
        <p:spPr>
          <a:xfrm>
            <a:off x="2389189" y="927101"/>
            <a:ext cx="6345237" cy="709613"/>
          </a:xfrm>
        </p:spPr>
        <p:txBody>
          <a:bodyPr/>
          <a:lstStyle/>
          <a:p>
            <a:endParaRPr lang="zh-CN" altLang="en-US"/>
          </a:p>
        </p:txBody>
      </p:sp>
      <p:sp>
        <p:nvSpPr>
          <p:cNvPr id="176130" name="内容占位符 2"/>
          <p:cNvSpPr>
            <a:spLocks noGrp="1" noChangeArrowheads="1"/>
          </p:cNvSpPr>
          <p:nvPr>
            <p:ph idx="1"/>
          </p:nvPr>
        </p:nvSpPr>
        <p:spPr>
          <a:xfrm>
            <a:off x="1919288" y="2397125"/>
            <a:ext cx="7993062" cy="3530600"/>
          </a:xfrm>
        </p:spPr>
        <p:txBody>
          <a:bodyPr>
            <a:normAutofit fontScale="92500" lnSpcReduction="10000"/>
          </a:bodyPr>
          <a:lstStyle/>
          <a:p>
            <a:r>
              <a:rPr lang="en-US" altLang="zh-CN" sz="2200"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rPr>
              <a:t>解释</a:t>
            </a:r>
            <a:r>
              <a:rPr lang="en-US" altLang="zh-CN" sz="2200"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rPr>
              <a:t>第</a:t>
            </a:r>
            <a:r>
              <a:rPr lang="en-US" altLang="zh-CN" sz="2200" dirty="0">
                <a:latin typeface="楷体" panose="02010609060101010101" pitchFamily="49" charset="-122"/>
                <a:ea typeface="楷体" panose="02010609060101010101" pitchFamily="49" charset="-122"/>
              </a:rPr>
              <a:t>12</a:t>
            </a:r>
            <a:r>
              <a:rPr lang="zh-CN" altLang="en-US" sz="2200" dirty="0">
                <a:latin typeface="楷体" panose="02010609060101010101" pitchFamily="49" charset="-122"/>
                <a:ea typeface="楷体" panose="02010609060101010101" pitchFamily="49" charset="-122"/>
              </a:rPr>
              <a:t>条：有下列情形之一的，属于行政诉讼法第二十五条第一款规定的“与行政行为有</a:t>
            </a:r>
            <a:r>
              <a:rPr lang="zh-CN" altLang="en-US" sz="2200" b="1" dirty="0">
                <a:solidFill>
                  <a:srgbClr val="FF0000"/>
                </a:solidFill>
                <a:latin typeface="楷体" panose="02010609060101010101" pitchFamily="49" charset="-122"/>
                <a:ea typeface="楷体" panose="02010609060101010101" pitchFamily="49" charset="-122"/>
              </a:rPr>
              <a:t>利害关系</a:t>
            </a:r>
            <a:r>
              <a:rPr lang="zh-CN" altLang="en-US" sz="2200" dirty="0">
                <a:latin typeface="楷体" panose="02010609060101010101" pitchFamily="49" charset="-122"/>
                <a:ea typeface="楷体" panose="02010609060101010101" pitchFamily="49" charset="-122"/>
              </a:rPr>
              <a:t>”：</a:t>
            </a:r>
            <a:endParaRPr lang="en-US" altLang="zh-CN" sz="2200" dirty="0">
              <a:latin typeface="楷体" panose="02010609060101010101" pitchFamily="49" charset="-122"/>
              <a:ea typeface="楷体" panose="02010609060101010101" pitchFamily="49" charset="-122"/>
            </a:endParaRPr>
          </a:p>
          <a:p>
            <a:r>
              <a:rPr lang="zh-CN" altLang="en-US" sz="2200" dirty="0">
                <a:latin typeface="楷体" panose="02010609060101010101" pitchFamily="49" charset="-122"/>
                <a:ea typeface="楷体" panose="02010609060101010101" pitchFamily="49" charset="-122"/>
              </a:rPr>
              <a:t> （一）被诉的行政行为涉及其</a:t>
            </a:r>
            <a:r>
              <a:rPr lang="zh-CN" altLang="en-US" sz="2200" b="1" dirty="0">
                <a:solidFill>
                  <a:srgbClr val="FF0000"/>
                </a:solidFill>
                <a:latin typeface="楷体" panose="02010609060101010101" pitchFamily="49" charset="-122"/>
                <a:ea typeface="楷体" panose="02010609060101010101" pitchFamily="49" charset="-122"/>
              </a:rPr>
              <a:t>相邻权或者公平竞争权</a:t>
            </a:r>
            <a:r>
              <a:rPr lang="zh-CN" altLang="en-US" sz="2200" dirty="0">
                <a:latin typeface="楷体" panose="02010609060101010101" pitchFamily="49" charset="-122"/>
                <a:ea typeface="楷体" panose="02010609060101010101" pitchFamily="49" charset="-122"/>
              </a:rPr>
              <a:t>的；</a:t>
            </a:r>
            <a:endParaRPr lang="en-US" altLang="zh-CN" sz="2200" dirty="0">
              <a:latin typeface="楷体" panose="02010609060101010101" pitchFamily="49" charset="-122"/>
              <a:ea typeface="楷体" panose="02010609060101010101" pitchFamily="49" charset="-122"/>
            </a:endParaRPr>
          </a:p>
          <a:p>
            <a:r>
              <a:rPr lang="zh-CN" altLang="en-US" sz="2200" dirty="0">
                <a:latin typeface="楷体" panose="02010609060101010101" pitchFamily="49" charset="-122"/>
                <a:ea typeface="楷体" panose="02010609060101010101" pitchFamily="49" charset="-122"/>
              </a:rPr>
              <a:t> （二）在行政复议等行政程序中被追加为</a:t>
            </a:r>
            <a:r>
              <a:rPr lang="zh-CN" altLang="en-US" sz="2200" b="1" dirty="0">
                <a:solidFill>
                  <a:srgbClr val="FF0000"/>
                </a:solidFill>
                <a:latin typeface="楷体" panose="02010609060101010101" pitchFamily="49" charset="-122"/>
                <a:ea typeface="楷体" panose="02010609060101010101" pitchFamily="49" charset="-122"/>
              </a:rPr>
              <a:t>第三人</a:t>
            </a:r>
            <a:r>
              <a:rPr lang="zh-CN" altLang="en-US" sz="2200" dirty="0">
                <a:latin typeface="楷体" panose="02010609060101010101" pitchFamily="49" charset="-122"/>
                <a:ea typeface="楷体" panose="02010609060101010101" pitchFamily="49" charset="-122"/>
              </a:rPr>
              <a:t>的；</a:t>
            </a:r>
            <a:endParaRPr lang="en-US" altLang="zh-CN" sz="2200" dirty="0">
              <a:latin typeface="楷体" panose="02010609060101010101" pitchFamily="49" charset="-122"/>
              <a:ea typeface="楷体" panose="02010609060101010101" pitchFamily="49" charset="-122"/>
            </a:endParaRPr>
          </a:p>
          <a:p>
            <a:r>
              <a:rPr lang="zh-CN" altLang="en-US" sz="2200" dirty="0">
                <a:latin typeface="楷体" panose="02010609060101010101" pitchFamily="49" charset="-122"/>
                <a:ea typeface="楷体" panose="02010609060101010101" pitchFamily="49" charset="-122"/>
              </a:rPr>
              <a:t> （三）</a:t>
            </a:r>
            <a:r>
              <a:rPr lang="zh-CN" altLang="en-US" sz="2200" b="1" dirty="0">
                <a:solidFill>
                  <a:srgbClr val="FF0000"/>
                </a:solidFill>
                <a:latin typeface="楷体" panose="02010609060101010101" pitchFamily="49" charset="-122"/>
                <a:ea typeface="楷体" panose="02010609060101010101" pitchFamily="49" charset="-122"/>
              </a:rPr>
              <a:t>要求</a:t>
            </a:r>
            <a:r>
              <a:rPr lang="zh-CN" altLang="en-US" sz="2200" dirty="0">
                <a:latin typeface="楷体" panose="02010609060101010101" pitchFamily="49" charset="-122"/>
                <a:ea typeface="楷体" panose="02010609060101010101" pitchFamily="49" charset="-122"/>
              </a:rPr>
              <a:t>行政机关依法</a:t>
            </a:r>
            <a:r>
              <a:rPr lang="zh-CN" altLang="en-US" sz="2200" b="1" dirty="0">
                <a:solidFill>
                  <a:srgbClr val="FF0000"/>
                </a:solidFill>
                <a:latin typeface="楷体" panose="02010609060101010101" pitchFamily="49" charset="-122"/>
                <a:ea typeface="楷体" panose="02010609060101010101" pitchFamily="49" charset="-122"/>
              </a:rPr>
              <a:t>追究</a:t>
            </a:r>
            <a:r>
              <a:rPr lang="zh-CN" altLang="en-US" sz="2200" dirty="0">
                <a:latin typeface="楷体" panose="02010609060101010101" pitchFamily="49" charset="-122"/>
                <a:ea typeface="楷体" panose="02010609060101010101" pitchFamily="49" charset="-122"/>
              </a:rPr>
              <a:t>加害人法律责任的；</a:t>
            </a:r>
            <a:endParaRPr lang="en-US" altLang="zh-CN" sz="2200" dirty="0">
              <a:latin typeface="楷体" panose="02010609060101010101" pitchFamily="49" charset="-122"/>
              <a:ea typeface="楷体" panose="02010609060101010101" pitchFamily="49" charset="-122"/>
            </a:endParaRPr>
          </a:p>
          <a:p>
            <a:r>
              <a:rPr lang="zh-CN" altLang="en-US" sz="2200" dirty="0">
                <a:latin typeface="楷体" panose="02010609060101010101" pitchFamily="49" charset="-122"/>
                <a:ea typeface="楷体" panose="02010609060101010101" pitchFamily="49" charset="-122"/>
              </a:rPr>
              <a:t> （四）撤销或者变更行政行为</a:t>
            </a:r>
            <a:r>
              <a:rPr lang="zh-CN" altLang="en-US" sz="2200" b="1" dirty="0">
                <a:solidFill>
                  <a:srgbClr val="FF0000"/>
                </a:solidFill>
                <a:latin typeface="楷体" panose="02010609060101010101" pitchFamily="49" charset="-122"/>
                <a:ea typeface="楷体" panose="02010609060101010101" pitchFamily="49" charset="-122"/>
              </a:rPr>
              <a:t>涉及</a:t>
            </a:r>
            <a:r>
              <a:rPr lang="zh-CN" altLang="en-US" sz="2200" dirty="0">
                <a:latin typeface="楷体" panose="02010609060101010101" pitchFamily="49" charset="-122"/>
                <a:ea typeface="楷体" panose="02010609060101010101" pitchFamily="49" charset="-122"/>
              </a:rPr>
              <a:t>其合法权益的；</a:t>
            </a:r>
            <a:endParaRPr lang="en-US" altLang="zh-CN" sz="2200" dirty="0">
              <a:latin typeface="楷体" panose="02010609060101010101" pitchFamily="49" charset="-122"/>
              <a:ea typeface="楷体" panose="02010609060101010101" pitchFamily="49" charset="-122"/>
            </a:endParaRPr>
          </a:p>
          <a:p>
            <a:r>
              <a:rPr lang="zh-CN" altLang="en-US" sz="2200" dirty="0">
                <a:latin typeface="楷体" panose="02010609060101010101" pitchFamily="49" charset="-122"/>
                <a:ea typeface="楷体" panose="02010609060101010101" pitchFamily="49" charset="-122"/>
              </a:rPr>
              <a:t> （五）为维护自身合法权益向行政机关</a:t>
            </a:r>
            <a:r>
              <a:rPr lang="zh-CN" altLang="en-US" sz="2200" b="1" dirty="0">
                <a:solidFill>
                  <a:srgbClr val="FF0000"/>
                </a:solidFill>
                <a:latin typeface="楷体" panose="02010609060101010101" pitchFamily="49" charset="-122"/>
                <a:ea typeface="楷体" panose="02010609060101010101" pitchFamily="49" charset="-122"/>
                <a:hlinkClick r:id="rId2" action="ppaction://hlinkfile"/>
              </a:rPr>
              <a:t>投诉</a:t>
            </a:r>
            <a:r>
              <a:rPr lang="zh-CN" altLang="en-US" sz="2200" dirty="0">
                <a:latin typeface="楷体" panose="02010609060101010101" pitchFamily="49" charset="-122"/>
                <a:ea typeface="楷体" panose="02010609060101010101" pitchFamily="49" charset="-122"/>
              </a:rPr>
              <a:t>，具有处理投诉职责的行政机关作出或者未作出处理的；</a:t>
            </a:r>
            <a:endParaRPr lang="en-US" altLang="zh-CN" sz="2200" dirty="0">
              <a:latin typeface="楷体" panose="02010609060101010101" pitchFamily="49" charset="-122"/>
              <a:ea typeface="楷体" panose="02010609060101010101" pitchFamily="49" charset="-122"/>
            </a:endParaRPr>
          </a:p>
          <a:p>
            <a:r>
              <a:rPr lang="zh-CN" altLang="en-US" sz="2200" dirty="0">
                <a:latin typeface="楷体" panose="02010609060101010101" pitchFamily="49" charset="-122"/>
                <a:ea typeface="楷体" panose="02010609060101010101" pitchFamily="49" charset="-122"/>
              </a:rPr>
              <a:t> （六）其他与行政行为有利害关系的情形。</a:t>
            </a:r>
          </a:p>
        </p:txBody>
      </p:sp>
      <p:sp>
        <p:nvSpPr>
          <p:cNvPr id="2" name="日期占位符 1"/>
          <p:cNvSpPr>
            <a:spLocks noGrp="1"/>
          </p:cNvSpPr>
          <p:nvPr>
            <p:ph type="dt" sz="half" idx="10"/>
          </p:nvPr>
        </p:nvSpPr>
        <p:spPr/>
        <p:txBody>
          <a:bodyPr/>
          <a:lstStyle/>
          <a:p>
            <a:fld id="{55B393F6-37D3-4ED5-BCD7-597B86380C37}" type="datetime11">
              <a:rPr lang="zh-CN" altLang="en-US" smtClean="0"/>
              <a:t>20:56:34</a:t>
            </a:fld>
            <a:endParaRPr lang="zh-CN" altLang="en-US"/>
          </a:p>
        </p:txBody>
      </p:sp>
      <p:sp>
        <p:nvSpPr>
          <p:cNvPr id="3" name="灯片编号占位符 2"/>
          <p:cNvSpPr>
            <a:spLocks noGrp="1"/>
          </p:cNvSpPr>
          <p:nvPr>
            <p:ph type="sldNum" sz="quarter" idx="12"/>
          </p:nvPr>
        </p:nvSpPr>
        <p:spPr/>
        <p:txBody>
          <a:bodyPr/>
          <a:lstStyle/>
          <a:p>
            <a:fld id="{371EAF97-EE87-4C9A-8993-CD456974BB4D}" type="slidenum">
              <a:rPr lang="zh-CN" altLang="en-US" smtClean="0"/>
              <a:t>57</a:t>
            </a:fld>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标题 1"/>
          <p:cNvSpPr>
            <a:spLocks noGrp="1" noChangeArrowheads="1"/>
          </p:cNvSpPr>
          <p:nvPr>
            <p:ph type="title"/>
          </p:nvPr>
        </p:nvSpPr>
        <p:spPr>
          <a:xfrm>
            <a:off x="2389189" y="927101"/>
            <a:ext cx="6345237" cy="709613"/>
          </a:xfrm>
        </p:spPr>
        <p:txBody>
          <a:bodyPr/>
          <a:lstStyle/>
          <a:p>
            <a:endParaRPr lang="zh-CN" altLang="en-US"/>
          </a:p>
        </p:txBody>
      </p:sp>
      <p:sp>
        <p:nvSpPr>
          <p:cNvPr id="177154" name="内容占位符 2"/>
          <p:cNvSpPr>
            <a:spLocks noGrp="1" noChangeArrowheads="1"/>
          </p:cNvSpPr>
          <p:nvPr>
            <p:ph idx="1"/>
          </p:nvPr>
        </p:nvSpPr>
        <p:spPr>
          <a:xfrm>
            <a:off x="2135188" y="2205038"/>
            <a:ext cx="7848600" cy="3814762"/>
          </a:xfrm>
        </p:spPr>
        <p:txBody>
          <a:bodyPr>
            <a:normAutofit lnSpcReduction="10000"/>
          </a:bodyPr>
          <a:lstStyle/>
          <a:p>
            <a:r>
              <a:rPr lang="en-US" altLang="zh-CN" sz="2400" b="1" dirty="0">
                <a:latin typeface="楷体" panose="02010609060101010101" pitchFamily="49" charset="-122"/>
                <a:ea typeface="楷体" panose="02010609060101010101" pitchFamily="49" charset="-122"/>
              </a:rPr>
              <a:t>2</a:t>
            </a:r>
            <a:r>
              <a:rPr lang="zh-CN" altLang="en-US" sz="2400" b="1" dirty="0">
                <a:latin typeface="楷体" panose="02010609060101010101" pitchFamily="49" charset="-122"/>
                <a:ea typeface="楷体" panose="02010609060101010101" pitchFamily="49" charset="-122"/>
              </a:rPr>
              <a:t>、特定规则</a:t>
            </a:r>
            <a:endParaRPr lang="en-US" altLang="zh-CN" sz="2400" b="1" dirty="0">
              <a:latin typeface="楷体" panose="02010609060101010101" pitchFamily="49" charset="-122"/>
              <a:ea typeface="楷体" panose="02010609060101010101" pitchFamily="49" charset="-122"/>
            </a:endParaRPr>
          </a:p>
          <a:p>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1</a:t>
            </a:r>
            <a:r>
              <a:rPr lang="zh-CN" altLang="en-US" sz="2000" dirty="0">
                <a:latin typeface="楷体" panose="02010609060101010101" pitchFamily="49" charset="-122"/>
                <a:ea typeface="楷体" panose="02010609060101010101" pitchFamily="49" charset="-122"/>
              </a:rPr>
              <a:t>）原告资格转移： </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行政诉讼法</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25</a:t>
            </a:r>
            <a:r>
              <a:rPr lang="zh-CN" altLang="en-US" sz="2000" dirty="0">
                <a:latin typeface="楷体" panose="02010609060101010101" pitchFamily="49" charset="-122"/>
                <a:ea typeface="楷体" panose="02010609060101010101" pitchFamily="49" charset="-122"/>
              </a:rPr>
              <a:t>条第</a:t>
            </a:r>
            <a:r>
              <a:rPr lang="en-US" altLang="zh-CN" sz="2000" dirty="0">
                <a:latin typeface="楷体" panose="02010609060101010101" pitchFamily="49" charset="-122"/>
                <a:ea typeface="楷体" panose="02010609060101010101" pitchFamily="49" charset="-122"/>
              </a:rPr>
              <a:t>2</a:t>
            </a:r>
            <a:r>
              <a:rPr lang="zh-CN" altLang="en-US" sz="2000" dirty="0">
                <a:latin typeface="楷体" panose="02010609060101010101" pitchFamily="49" charset="-122"/>
                <a:ea typeface="楷体" panose="02010609060101010101" pitchFamily="49" charset="-122"/>
              </a:rPr>
              <a:t>款、第</a:t>
            </a:r>
            <a:r>
              <a:rPr lang="en-US" altLang="zh-CN" sz="2000" dirty="0">
                <a:latin typeface="楷体" panose="02010609060101010101" pitchFamily="49" charset="-122"/>
                <a:ea typeface="楷体" panose="02010609060101010101" pitchFamily="49" charset="-122"/>
              </a:rPr>
              <a:t>3</a:t>
            </a:r>
            <a:r>
              <a:rPr lang="zh-CN" altLang="en-US" sz="2000" dirty="0">
                <a:latin typeface="楷体" panose="02010609060101010101" pitchFamily="49" charset="-122"/>
                <a:ea typeface="楷体" panose="02010609060101010101" pitchFamily="49" charset="-122"/>
              </a:rPr>
              <a:t>款：有权提起诉讼的公民死亡，其近亲属可以提起诉讼。</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有权提起诉讼的法人或者其他组织终止，承受其权利的法人或者其他组织可以提起诉讼。（</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解释</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第</a:t>
            </a:r>
            <a:r>
              <a:rPr lang="en-US" altLang="zh-CN" sz="1600" dirty="0">
                <a:latin typeface="楷体" panose="02010609060101010101" pitchFamily="49" charset="-122"/>
                <a:ea typeface="楷体" panose="02010609060101010101" pitchFamily="49" charset="-122"/>
              </a:rPr>
              <a:t>14</a:t>
            </a:r>
            <a:r>
              <a:rPr lang="zh-CN" altLang="en-US" sz="1600" dirty="0">
                <a:latin typeface="楷体" panose="02010609060101010101" pitchFamily="49" charset="-122"/>
                <a:ea typeface="楷体" panose="02010609060101010101" pitchFamily="49" charset="-122"/>
              </a:rPr>
              <a:t>条对近亲属进行了解释：行政诉讼法第二十五条第二款规定的“近亲属”，包括配偶、父母、子女、兄弟姐妹、祖父母、外祖父母、孙子女、外孙子女和其他具有扶养、赡养关系的亲属。 公民因被限制人身自由而不能提起诉讼的，其近亲属可以依其口头或者书面委托以该公民的名义提起诉讼。近亲属起诉时无法与被限制人身自由的公民取得联系，近亲属可以先行起诉，并在诉讼中补充提交委托证明。</a:t>
            </a:r>
            <a:r>
              <a:rPr lang="zh-CN" altLang="en-US" sz="2000" dirty="0">
                <a:latin typeface="楷体" panose="02010609060101010101" pitchFamily="49" charset="-122"/>
                <a:ea typeface="楷体" panose="02010609060101010101" pitchFamily="49" charset="-122"/>
              </a:rPr>
              <a:t>）</a:t>
            </a:r>
            <a:endParaRPr lang="en-US" altLang="zh-CN" sz="2000" dirty="0">
              <a:latin typeface="楷体" panose="02010609060101010101" pitchFamily="49" charset="-122"/>
              <a:ea typeface="楷体" panose="02010609060101010101" pitchFamily="49" charset="-122"/>
            </a:endParaRPr>
          </a:p>
          <a:p>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2</a:t>
            </a:r>
            <a:r>
              <a:rPr lang="zh-CN" altLang="en-US" sz="2000" dirty="0">
                <a:latin typeface="楷体" panose="02010609060101010101" pitchFamily="49" charset="-122"/>
                <a:ea typeface="楷体" panose="02010609060101010101" pitchFamily="49" charset="-122"/>
              </a:rPr>
              <a:t>）原告资格确定的特定情形</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解释</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13</a:t>
            </a: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15</a:t>
            </a: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16</a:t>
            </a: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17</a:t>
            </a: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18</a:t>
            </a:r>
            <a:r>
              <a:rPr lang="zh-CN" altLang="en-US" sz="2000" dirty="0">
                <a:latin typeface="楷体" panose="02010609060101010101" pitchFamily="49" charset="-122"/>
                <a:ea typeface="楷体" panose="02010609060101010101" pitchFamily="49" charset="-122"/>
              </a:rPr>
              <a:t>条</a:t>
            </a:r>
            <a:endParaRPr lang="en-US" altLang="zh-CN" sz="2000" dirty="0">
              <a:latin typeface="楷体" panose="02010609060101010101" pitchFamily="49" charset="-122"/>
              <a:ea typeface="楷体" panose="02010609060101010101" pitchFamily="49" charset="-122"/>
            </a:endParaRPr>
          </a:p>
          <a:p>
            <a:endParaRPr lang="zh-CN" altLang="en-US" sz="2000" dirty="0">
              <a:latin typeface="楷体" panose="02010609060101010101" pitchFamily="49" charset="-122"/>
              <a:ea typeface="楷体" panose="02010609060101010101" pitchFamily="49" charset="-122"/>
            </a:endParaRPr>
          </a:p>
        </p:txBody>
      </p:sp>
      <p:sp>
        <p:nvSpPr>
          <p:cNvPr id="2" name="日期占位符 1"/>
          <p:cNvSpPr>
            <a:spLocks noGrp="1"/>
          </p:cNvSpPr>
          <p:nvPr>
            <p:ph type="dt" sz="half" idx="10"/>
          </p:nvPr>
        </p:nvSpPr>
        <p:spPr/>
        <p:txBody>
          <a:bodyPr/>
          <a:lstStyle/>
          <a:p>
            <a:fld id="{72ED67E3-EB7A-4E67-8AB6-D27B12B37015}" type="datetime11">
              <a:rPr lang="zh-CN" altLang="en-US" smtClean="0"/>
              <a:t>20:56:34</a:t>
            </a:fld>
            <a:endParaRPr lang="zh-CN" altLang="en-US"/>
          </a:p>
        </p:txBody>
      </p:sp>
      <p:sp>
        <p:nvSpPr>
          <p:cNvPr id="3" name="灯片编号占位符 2"/>
          <p:cNvSpPr>
            <a:spLocks noGrp="1"/>
          </p:cNvSpPr>
          <p:nvPr>
            <p:ph type="sldNum" sz="quarter" idx="12"/>
          </p:nvPr>
        </p:nvSpPr>
        <p:spPr/>
        <p:txBody>
          <a:bodyPr/>
          <a:lstStyle/>
          <a:p>
            <a:fld id="{371EAF97-EE87-4C9A-8993-CD456974BB4D}" type="slidenum">
              <a:rPr lang="zh-CN" altLang="en-US" smtClean="0"/>
              <a:t>58</a:t>
            </a:fld>
            <a:endParaRPr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标题 1"/>
          <p:cNvSpPr>
            <a:spLocks noGrp="1" noChangeArrowheads="1"/>
          </p:cNvSpPr>
          <p:nvPr>
            <p:ph type="title"/>
          </p:nvPr>
        </p:nvSpPr>
        <p:spPr>
          <a:xfrm>
            <a:off x="2389189" y="927101"/>
            <a:ext cx="6345237" cy="709613"/>
          </a:xfrm>
        </p:spPr>
        <p:txBody>
          <a:bodyPr/>
          <a:lstStyle/>
          <a:p>
            <a:endParaRPr lang="zh-CN" altLang="en-US"/>
          </a:p>
        </p:txBody>
      </p:sp>
      <p:sp>
        <p:nvSpPr>
          <p:cNvPr id="178178" name="内容占位符 2"/>
          <p:cNvSpPr>
            <a:spLocks noGrp="1" noChangeArrowheads="1"/>
          </p:cNvSpPr>
          <p:nvPr>
            <p:ph idx="1"/>
          </p:nvPr>
        </p:nvSpPr>
        <p:spPr>
          <a:xfrm>
            <a:off x="2063750" y="2205038"/>
            <a:ext cx="8064500" cy="3530600"/>
          </a:xfrm>
        </p:spPr>
        <p:txBody>
          <a:bodyPr>
            <a:normAutofit lnSpcReduction="10000"/>
          </a:bodyPr>
          <a:lstStyle/>
          <a:p>
            <a:r>
              <a:rPr lang="zh-CN" altLang="en-US" sz="1600" b="1">
                <a:latin typeface="楷体" panose="02010609060101010101" pitchFamily="49" charset="-122"/>
                <a:ea typeface="楷体" panose="02010609060101010101" pitchFamily="49" charset="-122"/>
              </a:rPr>
              <a:t>债权人：</a:t>
            </a:r>
            <a:r>
              <a:rPr lang="zh-CN" altLang="en-US" sz="1600">
                <a:latin typeface="楷体" panose="02010609060101010101" pitchFamily="49" charset="-122"/>
                <a:ea typeface="楷体" panose="02010609060101010101" pitchFamily="49" charset="-122"/>
              </a:rPr>
              <a:t>债权人以行政机关对债务人所作的行政行为损害债权实现为由提起行政诉讼的，人民法院应当告知其就民事争议提起民事诉讼，但行政机关作出行政行为时依法应予保护或者应予考虑的除外。（</a:t>
            </a:r>
            <a:r>
              <a:rPr lang="en-US" altLang="zh-CN" sz="1600">
                <a:latin typeface="楷体" panose="02010609060101010101" pitchFamily="49" charset="-122"/>
                <a:ea typeface="楷体" panose="02010609060101010101" pitchFamily="49" charset="-122"/>
              </a:rPr>
              <a:t>《</a:t>
            </a:r>
            <a:r>
              <a:rPr lang="zh-CN" altLang="en-US" sz="1600">
                <a:latin typeface="楷体" panose="02010609060101010101" pitchFamily="49" charset="-122"/>
                <a:ea typeface="楷体" panose="02010609060101010101" pitchFamily="49" charset="-122"/>
              </a:rPr>
              <a:t>解释</a:t>
            </a:r>
            <a:r>
              <a:rPr lang="en-US" altLang="zh-CN" sz="1600">
                <a:latin typeface="楷体" panose="02010609060101010101" pitchFamily="49" charset="-122"/>
                <a:ea typeface="楷体" panose="02010609060101010101" pitchFamily="49" charset="-122"/>
              </a:rPr>
              <a:t>》</a:t>
            </a:r>
            <a:r>
              <a:rPr lang="zh-CN" altLang="en-US" sz="1600">
                <a:latin typeface="楷体" panose="02010609060101010101" pitchFamily="49" charset="-122"/>
                <a:ea typeface="楷体" panose="02010609060101010101" pitchFamily="49" charset="-122"/>
              </a:rPr>
              <a:t>第</a:t>
            </a:r>
            <a:r>
              <a:rPr lang="en-US" altLang="zh-CN" sz="1600">
                <a:latin typeface="楷体" panose="02010609060101010101" pitchFamily="49" charset="-122"/>
                <a:ea typeface="楷体" panose="02010609060101010101" pitchFamily="49" charset="-122"/>
              </a:rPr>
              <a:t>13</a:t>
            </a:r>
            <a:r>
              <a:rPr lang="zh-CN" altLang="en-US" sz="1600">
                <a:latin typeface="楷体" panose="02010609060101010101" pitchFamily="49" charset="-122"/>
                <a:ea typeface="楷体" panose="02010609060101010101" pitchFamily="49" charset="-122"/>
              </a:rPr>
              <a:t>条）</a:t>
            </a:r>
            <a:endParaRPr lang="en-US" altLang="zh-CN" sz="1600">
              <a:latin typeface="楷体" panose="02010609060101010101" pitchFamily="49" charset="-122"/>
              <a:ea typeface="楷体" panose="02010609060101010101" pitchFamily="49" charset="-122"/>
            </a:endParaRPr>
          </a:p>
          <a:p>
            <a:r>
              <a:rPr lang="zh-CN" altLang="en-US" sz="1600" b="1">
                <a:latin typeface="楷体" panose="02010609060101010101" pitchFamily="49" charset="-122"/>
                <a:ea typeface="楷体" panose="02010609060101010101" pitchFamily="49" charset="-122"/>
              </a:rPr>
              <a:t>合伙企业和个体工商户</a:t>
            </a:r>
            <a:r>
              <a:rPr lang="zh-CN" altLang="en-US" sz="1600">
                <a:latin typeface="楷体" panose="02010609060101010101" pitchFamily="49" charset="-122"/>
                <a:ea typeface="楷体" panose="02010609060101010101" pitchFamily="49" charset="-122"/>
              </a:rPr>
              <a:t>：合伙企业向人民法院提起诉讼的，应当以核准登记的字号为原告。未依法登记领取营业执照的个人合伙的全体合伙人为共同原告；全体合伙人可以推选代表人，被推选的代表人，应当由全体合伙人出具推选书。 个体工商户向人民法院提起诉讼的，以营业执照上登记的经营者为原告。有字号的，以营业执照上登记的字号为原告，并应当注明该字号经营者的基本信息。（</a:t>
            </a:r>
            <a:r>
              <a:rPr lang="en-US" altLang="zh-CN" sz="1600">
                <a:latin typeface="楷体" panose="02010609060101010101" pitchFamily="49" charset="-122"/>
                <a:ea typeface="楷体" panose="02010609060101010101" pitchFamily="49" charset="-122"/>
              </a:rPr>
              <a:t>《</a:t>
            </a:r>
            <a:r>
              <a:rPr lang="zh-CN" altLang="en-US" sz="1600">
                <a:latin typeface="楷体" panose="02010609060101010101" pitchFamily="49" charset="-122"/>
                <a:ea typeface="楷体" panose="02010609060101010101" pitchFamily="49" charset="-122"/>
              </a:rPr>
              <a:t>解释</a:t>
            </a:r>
            <a:r>
              <a:rPr lang="en-US" altLang="zh-CN" sz="1600">
                <a:latin typeface="楷体" panose="02010609060101010101" pitchFamily="49" charset="-122"/>
                <a:ea typeface="楷体" panose="02010609060101010101" pitchFamily="49" charset="-122"/>
              </a:rPr>
              <a:t>》</a:t>
            </a:r>
            <a:r>
              <a:rPr lang="zh-CN" altLang="en-US" sz="1600">
                <a:latin typeface="楷体" panose="02010609060101010101" pitchFamily="49" charset="-122"/>
                <a:ea typeface="楷体" panose="02010609060101010101" pitchFamily="49" charset="-122"/>
              </a:rPr>
              <a:t>第</a:t>
            </a:r>
            <a:r>
              <a:rPr lang="en-US" altLang="zh-CN" sz="1600">
                <a:latin typeface="楷体" panose="02010609060101010101" pitchFamily="49" charset="-122"/>
                <a:ea typeface="楷体" panose="02010609060101010101" pitchFamily="49" charset="-122"/>
              </a:rPr>
              <a:t>15</a:t>
            </a:r>
            <a:r>
              <a:rPr lang="zh-CN" altLang="en-US" sz="1600">
                <a:latin typeface="楷体" panose="02010609060101010101" pitchFamily="49" charset="-122"/>
                <a:ea typeface="楷体" panose="02010609060101010101" pitchFamily="49" charset="-122"/>
              </a:rPr>
              <a:t>条）</a:t>
            </a:r>
            <a:endParaRPr lang="en-US" altLang="zh-CN" sz="1600">
              <a:latin typeface="楷体" panose="02010609060101010101" pitchFamily="49" charset="-122"/>
              <a:ea typeface="楷体" panose="02010609060101010101" pitchFamily="49" charset="-122"/>
            </a:endParaRPr>
          </a:p>
          <a:p>
            <a:r>
              <a:rPr lang="zh-CN" altLang="en-US" sz="1600" b="1">
                <a:latin typeface="楷体" panose="02010609060101010101" pitchFamily="49" charset="-122"/>
                <a:ea typeface="楷体" panose="02010609060101010101" pitchFamily="49" charset="-122"/>
              </a:rPr>
              <a:t>股份制企业的股东大会、股东会、董事会等：</a:t>
            </a:r>
            <a:r>
              <a:rPr lang="zh-CN" altLang="en-US" sz="1600">
                <a:latin typeface="楷体" panose="02010609060101010101" pitchFamily="49" charset="-122"/>
                <a:ea typeface="楷体" panose="02010609060101010101" pitchFamily="49" charset="-122"/>
              </a:rPr>
              <a:t>股份制企业的股东大会、股东会、董事会等认为行政机关作出的行政行为侵犯企业经营自主权的，可以企业名义提起诉讼。 联营企业、中外合资或者合作企业的联营、合资、合作各方，认为联营、合资、合作企业权益或者自己一方合法权益受行政行为侵害的，可以自己的名义提起诉讼。 非国有企业被行政机关注销、撤销、合并、强令兼并、出售、分立或者改变企业隶属关系的，该企业或者其法定代表人可以提起诉讼。（</a:t>
            </a:r>
            <a:r>
              <a:rPr lang="en-US" altLang="zh-CN" sz="1600">
                <a:latin typeface="楷体" panose="02010609060101010101" pitchFamily="49" charset="-122"/>
                <a:ea typeface="楷体" panose="02010609060101010101" pitchFamily="49" charset="-122"/>
              </a:rPr>
              <a:t>《</a:t>
            </a:r>
            <a:r>
              <a:rPr lang="zh-CN" altLang="en-US" sz="1600">
                <a:latin typeface="楷体" panose="02010609060101010101" pitchFamily="49" charset="-122"/>
                <a:ea typeface="楷体" panose="02010609060101010101" pitchFamily="49" charset="-122"/>
              </a:rPr>
              <a:t>解释</a:t>
            </a:r>
            <a:r>
              <a:rPr lang="en-US" altLang="zh-CN" sz="1600">
                <a:latin typeface="楷体" panose="02010609060101010101" pitchFamily="49" charset="-122"/>
                <a:ea typeface="楷体" panose="02010609060101010101" pitchFamily="49" charset="-122"/>
              </a:rPr>
              <a:t>》</a:t>
            </a:r>
            <a:r>
              <a:rPr lang="zh-CN" altLang="en-US" sz="1600">
                <a:latin typeface="楷体" panose="02010609060101010101" pitchFamily="49" charset="-122"/>
                <a:ea typeface="楷体" panose="02010609060101010101" pitchFamily="49" charset="-122"/>
              </a:rPr>
              <a:t>第</a:t>
            </a:r>
            <a:r>
              <a:rPr lang="en-US" altLang="zh-CN" sz="1600">
                <a:latin typeface="楷体" panose="02010609060101010101" pitchFamily="49" charset="-122"/>
                <a:ea typeface="楷体" panose="02010609060101010101" pitchFamily="49" charset="-122"/>
              </a:rPr>
              <a:t>16</a:t>
            </a:r>
            <a:r>
              <a:rPr lang="zh-CN" altLang="en-US" sz="1600">
                <a:latin typeface="楷体" panose="02010609060101010101" pitchFamily="49" charset="-122"/>
                <a:ea typeface="楷体" panose="02010609060101010101" pitchFamily="49" charset="-122"/>
              </a:rPr>
              <a:t>条）</a:t>
            </a:r>
            <a:endParaRPr lang="en-US" altLang="zh-CN" sz="1600">
              <a:latin typeface="楷体" panose="02010609060101010101" pitchFamily="49" charset="-122"/>
              <a:ea typeface="楷体" panose="02010609060101010101" pitchFamily="49" charset="-122"/>
            </a:endParaRPr>
          </a:p>
          <a:p>
            <a:endParaRPr lang="en-US" altLang="zh-CN" sz="1600">
              <a:latin typeface="楷体" panose="02010609060101010101" pitchFamily="49" charset="-122"/>
              <a:ea typeface="楷体" panose="02010609060101010101" pitchFamily="49" charset="-122"/>
            </a:endParaRPr>
          </a:p>
          <a:p>
            <a:endParaRPr lang="zh-CN" altLang="en-US" sz="1600">
              <a:latin typeface="楷体" panose="02010609060101010101" pitchFamily="49" charset="-122"/>
              <a:ea typeface="楷体" panose="02010609060101010101" pitchFamily="49" charset="-122"/>
            </a:endParaRPr>
          </a:p>
        </p:txBody>
      </p:sp>
      <p:sp>
        <p:nvSpPr>
          <p:cNvPr id="2" name="日期占位符 1"/>
          <p:cNvSpPr>
            <a:spLocks noGrp="1"/>
          </p:cNvSpPr>
          <p:nvPr>
            <p:ph type="dt" sz="half" idx="10"/>
          </p:nvPr>
        </p:nvSpPr>
        <p:spPr/>
        <p:txBody>
          <a:bodyPr/>
          <a:lstStyle/>
          <a:p>
            <a:fld id="{A9CC691A-03DE-45B3-B855-C76AE97EB852}" type="datetime11">
              <a:rPr lang="zh-CN" altLang="en-US" smtClean="0"/>
              <a:t>20:56:34</a:t>
            </a:fld>
            <a:endParaRPr lang="zh-CN" altLang="en-US"/>
          </a:p>
        </p:txBody>
      </p:sp>
      <p:sp>
        <p:nvSpPr>
          <p:cNvPr id="3" name="灯片编号占位符 2"/>
          <p:cNvSpPr>
            <a:spLocks noGrp="1"/>
          </p:cNvSpPr>
          <p:nvPr>
            <p:ph type="sldNum" sz="quarter" idx="12"/>
          </p:nvPr>
        </p:nvSpPr>
        <p:spPr/>
        <p:txBody>
          <a:bodyPr/>
          <a:lstStyle/>
          <a:p>
            <a:fld id="{371EAF97-EE87-4C9A-8993-CD456974BB4D}" type="slidenum">
              <a:rPr lang="zh-CN" altLang="en-US" smtClean="0"/>
              <a:t>59</a:t>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标题 1"/>
          <p:cNvSpPr>
            <a:spLocks noGrp="1" noChangeArrowheads="1"/>
          </p:cNvSpPr>
          <p:nvPr>
            <p:ph type="title"/>
          </p:nvPr>
        </p:nvSpPr>
        <p:spPr>
          <a:xfrm>
            <a:off x="2389189" y="927101"/>
            <a:ext cx="6345237" cy="709613"/>
          </a:xfrm>
        </p:spPr>
        <p:txBody>
          <a:bodyPr>
            <a:normAutofit/>
          </a:bodyPr>
          <a:lstStyle/>
          <a:p>
            <a:r>
              <a:rPr lang="zh-CN" altLang="en-US" b="1">
                <a:latin typeface="楷体" panose="02010609060101010101" pitchFamily="49" charset="-122"/>
                <a:ea typeface="楷体" panose="02010609060101010101" pitchFamily="49" charset="-122"/>
              </a:rPr>
              <a:t>一、行政诉讼受案范围概述</a:t>
            </a:r>
          </a:p>
        </p:txBody>
      </p:sp>
      <p:sp>
        <p:nvSpPr>
          <p:cNvPr id="66562" name="内容占位符 2"/>
          <p:cNvSpPr>
            <a:spLocks noGrp="1" noChangeArrowheads="1"/>
          </p:cNvSpPr>
          <p:nvPr>
            <p:ph idx="1"/>
          </p:nvPr>
        </p:nvSpPr>
        <p:spPr>
          <a:xfrm>
            <a:off x="1382713" y="2512423"/>
            <a:ext cx="8358188" cy="3733800"/>
          </a:xfrm>
        </p:spPr>
        <p:txBody>
          <a:bodyPr/>
          <a:lstStyle/>
          <a:p>
            <a:r>
              <a:rPr lang="zh-CN" altLang="en-US" sz="2400" b="1" dirty="0">
                <a:latin typeface="华文楷体" panose="02010600040101010101" pitchFamily="2" charset="-122"/>
                <a:ea typeface="华文楷体" panose="02010600040101010101" pitchFamily="2" charset="-122"/>
              </a:rPr>
              <a:t>行政诉讼</a:t>
            </a:r>
            <a:r>
              <a:rPr lang="zh-CN" altLang="en-US" sz="2400" b="1" dirty="0">
                <a:solidFill>
                  <a:srgbClr val="FF0000"/>
                </a:solidFill>
                <a:latin typeface="华文楷体" panose="02010600040101010101" pitchFamily="2" charset="-122"/>
                <a:ea typeface="华文楷体" panose="02010600040101010101" pitchFamily="2" charset="-122"/>
              </a:rPr>
              <a:t>受案范围</a:t>
            </a:r>
            <a:r>
              <a:rPr lang="zh-CN" altLang="en-US" sz="2400" b="1" dirty="0">
                <a:latin typeface="华文楷体" panose="02010600040101010101" pitchFamily="2" charset="-122"/>
                <a:ea typeface="华文楷体" panose="02010600040101010101" pitchFamily="2" charset="-122"/>
              </a:rPr>
              <a:t>又被称为行政诉讼范围或行政诉讼主管范围，是指人民法院受理行政诉讼案件的范围，主要是指人民法院对行政主体的哪些行为拥有司法审查权力。</a:t>
            </a:r>
            <a:endParaRPr lang="en-US" altLang="zh-CN" sz="2400" b="1" dirty="0">
              <a:latin typeface="华文楷体" panose="02010600040101010101" pitchFamily="2" charset="-122"/>
              <a:ea typeface="华文楷体" panose="02010600040101010101" pitchFamily="2" charset="-122"/>
            </a:endParaRPr>
          </a:p>
          <a:p>
            <a:r>
              <a:rPr lang="zh-CN" altLang="en-US" sz="2400" b="1" dirty="0">
                <a:latin typeface="华文楷体" panose="02010600040101010101" pitchFamily="2" charset="-122"/>
                <a:ea typeface="华文楷体" panose="02010600040101010101" pitchFamily="2" charset="-122"/>
              </a:rPr>
              <a:t>它规定着司法机关对行政主体的监督范围，规定着司法机关与行政机关之间处理行政争议的分工与界限，规定着受行政行为影响的公民、法人和其他组织诉权的范围，也规定着行政终局裁决权的范围。因此行政诉讼受案范围是行政诉讼法中的一个重要问题。</a:t>
            </a:r>
          </a:p>
        </p:txBody>
      </p:sp>
      <p:sp>
        <p:nvSpPr>
          <p:cNvPr id="66563" name="灯片编号占位符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en-US" altLang="zh-CN">
                <a:solidFill>
                  <a:schemeClr val="bg1"/>
                </a:solidFill>
                <a:latin typeface="Century Gothic" panose="020B0502020202020204" pitchFamily="34" charset="0"/>
              </a:rPr>
              <a:t>*</a:t>
            </a:r>
          </a:p>
        </p:txBody>
      </p:sp>
      <p:sp>
        <p:nvSpPr>
          <p:cNvPr id="2" name="日期占位符 1"/>
          <p:cNvSpPr>
            <a:spLocks noGrp="1"/>
          </p:cNvSpPr>
          <p:nvPr>
            <p:ph type="dt" sz="half" idx="10"/>
          </p:nvPr>
        </p:nvSpPr>
        <p:spPr/>
        <p:txBody>
          <a:bodyPr/>
          <a:lstStyle/>
          <a:p>
            <a:fld id="{F176F882-4366-4386-9BE2-60DF0AA449FD}" type="datetime11">
              <a:rPr lang="zh-CN" altLang="en-US" smtClean="0"/>
              <a:t>20:56:34</a:t>
            </a:fld>
            <a:endParaRPr lang="zh-CN"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标题 1"/>
          <p:cNvSpPr>
            <a:spLocks noGrp="1" noChangeArrowheads="1"/>
          </p:cNvSpPr>
          <p:nvPr>
            <p:ph type="title"/>
          </p:nvPr>
        </p:nvSpPr>
        <p:spPr>
          <a:xfrm>
            <a:off x="2389189" y="927101"/>
            <a:ext cx="6345237" cy="709613"/>
          </a:xfrm>
        </p:spPr>
        <p:txBody>
          <a:bodyPr/>
          <a:lstStyle/>
          <a:p>
            <a:endParaRPr lang="zh-CN" altLang="en-US"/>
          </a:p>
        </p:txBody>
      </p:sp>
      <p:sp>
        <p:nvSpPr>
          <p:cNvPr id="179202" name="内容占位符 2"/>
          <p:cNvSpPr>
            <a:spLocks noGrp="1" noChangeArrowheads="1"/>
          </p:cNvSpPr>
          <p:nvPr>
            <p:ph idx="1"/>
          </p:nvPr>
        </p:nvSpPr>
        <p:spPr/>
        <p:txBody>
          <a:bodyPr/>
          <a:lstStyle/>
          <a:p>
            <a:r>
              <a:rPr lang="zh-CN" altLang="en-US" sz="1600">
                <a:latin typeface="楷体" panose="02010609060101010101" pitchFamily="49" charset="-122"/>
                <a:ea typeface="楷体" panose="02010609060101010101" pitchFamily="49" charset="-122"/>
              </a:rPr>
              <a:t>事业单位、社会团体、基金会、社会服务机构等非营利法人的</a:t>
            </a:r>
            <a:r>
              <a:rPr lang="zh-CN" altLang="en-US" sz="1600" b="1">
                <a:latin typeface="楷体" panose="02010609060101010101" pitchFamily="49" charset="-122"/>
                <a:ea typeface="楷体" panose="02010609060101010101" pitchFamily="49" charset="-122"/>
              </a:rPr>
              <a:t>出资人、设立人：</a:t>
            </a:r>
            <a:r>
              <a:rPr lang="zh-CN" altLang="en-US" sz="1600">
                <a:latin typeface="楷体" panose="02010609060101010101" pitchFamily="49" charset="-122"/>
                <a:ea typeface="楷体" panose="02010609060101010101" pitchFamily="49" charset="-122"/>
              </a:rPr>
              <a:t>事业单位、社会团体、基金会、社会服务机构等非营利法人的出资人、设立人：认为行政行为损害法人合法权益的，可以自己的名义提起诉讼。（</a:t>
            </a:r>
            <a:r>
              <a:rPr lang="en-US" altLang="zh-CN" sz="1600">
                <a:latin typeface="楷体" panose="02010609060101010101" pitchFamily="49" charset="-122"/>
                <a:ea typeface="楷体" panose="02010609060101010101" pitchFamily="49" charset="-122"/>
              </a:rPr>
              <a:t>《</a:t>
            </a:r>
            <a:r>
              <a:rPr lang="zh-CN" altLang="en-US" sz="1600">
                <a:latin typeface="楷体" panose="02010609060101010101" pitchFamily="49" charset="-122"/>
                <a:ea typeface="楷体" panose="02010609060101010101" pitchFamily="49" charset="-122"/>
              </a:rPr>
              <a:t>解释</a:t>
            </a:r>
            <a:r>
              <a:rPr lang="en-US" altLang="zh-CN" sz="1600">
                <a:latin typeface="楷体" panose="02010609060101010101" pitchFamily="49" charset="-122"/>
                <a:ea typeface="楷体" panose="02010609060101010101" pitchFamily="49" charset="-122"/>
              </a:rPr>
              <a:t>》</a:t>
            </a:r>
            <a:r>
              <a:rPr lang="zh-CN" altLang="en-US" sz="1600">
                <a:latin typeface="楷体" panose="02010609060101010101" pitchFamily="49" charset="-122"/>
                <a:ea typeface="楷体" panose="02010609060101010101" pitchFamily="49" charset="-122"/>
              </a:rPr>
              <a:t>第</a:t>
            </a:r>
            <a:r>
              <a:rPr lang="en-US" altLang="zh-CN" sz="1600">
                <a:latin typeface="楷体" panose="02010609060101010101" pitchFamily="49" charset="-122"/>
                <a:ea typeface="楷体" panose="02010609060101010101" pitchFamily="49" charset="-122"/>
              </a:rPr>
              <a:t>17</a:t>
            </a:r>
            <a:r>
              <a:rPr lang="zh-CN" altLang="en-US" sz="1600">
                <a:latin typeface="楷体" panose="02010609060101010101" pitchFamily="49" charset="-122"/>
                <a:ea typeface="楷体" panose="02010609060101010101" pitchFamily="49" charset="-122"/>
              </a:rPr>
              <a:t>条）</a:t>
            </a:r>
            <a:endParaRPr lang="en-US" altLang="zh-CN" sz="1600">
              <a:latin typeface="楷体" panose="02010609060101010101" pitchFamily="49" charset="-122"/>
              <a:ea typeface="楷体" panose="02010609060101010101" pitchFamily="49" charset="-122"/>
            </a:endParaRPr>
          </a:p>
          <a:p>
            <a:r>
              <a:rPr lang="zh-CN" altLang="en-US" sz="1600" b="1">
                <a:latin typeface="楷体" panose="02010609060101010101" pitchFamily="49" charset="-122"/>
                <a:ea typeface="楷体" panose="02010609060101010101" pitchFamily="49" charset="-122"/>
              </a:rPr>
              <a:t>业主委员会：</a:t>
            </a:r>
            <a:r>
              <a:rPr lang="zh-CN" altLang="en-US" sz="1600">
                <a:latin typeface="楷体" panose="02010609060101010101" pitchFamily="49" charset="-122"/>
                <a:ea typeface="楷体" panose="02010609060101010101" pitchFamily="49" charset="-122"/>
              </a:rPr>
              <a:t>业主委员会对于行政机关作出的涉及业主共有利益的行政行为，可以自己的名义提起诉讼。 业主委员会不起诉的，专有部分占建筑物总面积过半数或者占总户数过半数的业主可以提起诉讼。（</a:t>
            </a:r>
            <a:r>
              <a:rPr lang="en-US" altLang="zh-CN" sz="1600">
                <a:latin typeface="楷体" panose="02010609060101010101" pitchFamily="49" charset="-122"/>
                <a:ea typeface="楷体" panose="02010609060101010101" pitchFamily="49" charset="-122"/>
              </a:rPr>
              <a:t>《</a:t>
            </a:r>
            <a:r>
              <a:rPr lang="zh-CN" altLang="en-US" sz="1600">
                <a:latin typeface="楷体" panose="02010609060101010101" pitchFamily="49" charset="-122"/>
                <a:ea typeface="楷体" panose="02010609060101010101" pitchFamily="49" charset="-122"/>
              </a:rPr>
              <a:t>解释</a:t>
            </a:r>
            <a:r>
              <a:rPr lang="en-US" altLang="zh-CN" sz="1600">
                <a:latin typeface="楷体" panose="02010609060101010101" pitchFamily="49" charset="-122"/>
                <a:ea typeface="楷体" panose="02010609060101010101" pitchFamily="49" charset="-122"/>
              </a:rPr>
              <a:t>》</a:t>
            </a:r>
            <a:r>
              <a:rPr lang="zh-CN" altLang="en-US" sz="1600">
                <a:latin typeface="楷体" panose="02010609060101010101" pitchFamily="49" charset="-122"/>
                <a:ea typeface="楷体" panose="02010609060101010101" pitchFamily="49" charset="-122"/>
              </a:rPr>
              <a:t>第</a:t>
            </a:r>
            <a:r>
              <a:rPr lang="en-US" altLang="zh-CN" sz="1600">
                <a:latin typeface="楷体" panose="02010609060101010101" pitchFamily="49" charset="-122"/>
                <a:ea typeface="楷体" panose="02010609060101010101" pitchFamily="49" charset="-122"/>
              </a:rPr>
              <a:t>18</a:t>
            </a:r>
            <a:r>
              <a:rPr lang="zh-CN" altLang="en-US" sz="1600">
                <a:latin typeface="楷体" panose="02010609060101010101" pitchFamily="49" charset="-122"/>
                <a:ea typeface="楷体" panose="02010609060101010101" pitchFamily="49" charset="-122"/>
              </a:rPr>
              <a:t>条）</a:t>
            </a:r>
          </a:p>
        </p:txBody>
      </p:sp>
      <p:sp>
        <p:nvSpPr>
          <p:cNvPr id="2" name="日期占位符 1"/>
          <p:cNvSpPr>
            <a:spLocks noGrp="1"/>
          </p:cNvSpPr>
          <p:nvPr>
            <p:ph type="dt" sz="half" idx="10"/>
          </p:nvPr>
        </p:nvSpPr>
        <p:spPr/>
        <p:txBody>
          <a:bodyPr/>
          <a:lstStyle/>
          <a:p>
            <a:fld id="{8F4D046B-223A-441D-9BDB-85DA2E1053DE}" type="datetime11">
              <a:rPr lang="zh-CN" altLang="en-US" smtClean="0"/>
              <a:t>20:56:34</a:t>
            </a:fld>
            <a:endParaRPr lang="zh-CN" altLang="en-US"/>
          </a:p>
        </p:txBody>
      </p:sp>
      <p:sp>
        <p:nvSpPr>
          <p:cNvPr id="3" name="灯片编号占位符 2"/>
          <p:cNvSpPr>
            <a:spLocks noGrp="1"/>
          </p:cNvSpPr>
          <p:nvPr>
            <p:ph type="sldNum" sz="quarter" idx="12"/>
          </p:nvPr>
        </p:nvSpPr>
        <p:spPr/>
        <p:txBody>
          <a:bodyPr/>
          <a:lstStyle/>
          <a:p>
            <a:fld id="{371EAF97-EE87-4C9A-8993-CD456974BB4D}" type="slidenum">
              <a:rPr lang="zh-CN" altLang="en-US" smtClean="0"/>
              <a:t>60</a:t>
            </a:fld>
            <a:endParaRPr lang="zh-CN"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标题 1"/>
          <p:cNvSpPr>
            <a:spLocks noGrp="1" noChangeArrowheads="1"/>
          </p:cNvSpPr>
          <p:nvPr>
            <p:ph type="title"/>
          </p:nvPr>
        </p:nvSpPr>
        <p:spPr>
          <a:xfrm>
            <a:off x="2389189" y="927101"/>
            <a:ext cx="6345237" cy="709613"/>
          </a:xfrm>
        </p:spPr>
        <p:txBody>
          <a:bodyPr/>
          <a:lstStyle/>
          <a:p>
            <a:endParaRPr lang="zh-CN" altLang="en-US"/>
          </a:p>
        </p:txBody>
      </p:sp>
      <p:sp>
        <p:nvSpPr>
          <p:cNvPr id="180226" name="内容占位符 2"/>
          <p:cNvSpPr>
            <a:spLocks noGrp="1" noChangeArrowheads="1"/>
          </p:cNvSpPr>
          <p:nvPr>
            <p:ph idx="1"/>
          </p:nvPr>
        </p:nvSpPr>
        <p:spPr>
          <a:xfrm>
            <a:off x="2387601" y="2489200"/>
            <a:ext cx="7885113" cy="3530600"/>
          </a:xfrm>
        </p:spPr>
        <p:txBody>
          <a:bodyPr/>
          <a:lstStyle/>
          <a:p>
            <a:r>
              <a:rPr lang="en-US" altLang="zh-CN" sz="2400" b="1" dirty="0">
                <a:latin typeface="华文楷体" panose="02010600040101010101" pitchFamily="2" charset="-122"/>
                <a:ea typeface="华文楷体" panose="02010600040101010101" pitchFamily="2" charset="-122"/>
              </a:rPr>
              <a:t>3</a:t>
            </a:r>
            <a:r>
              <a:rPr lang="zh-CN" altLang="en-US" sz="2400" b="1" dirty="0">
                <a:latin typeface="华文楷体" panose="02010600040101010101" pitchFamily="2" charset="-122"/>
                <a:ea typeface="华文楷体" panose="02010600040101010101" pitchFamily="2" charset="-122"/>
              </a:rPr>
              <a:t>、相关规则</a:t>
            </a:r>
          </a:p>
          <a:p>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1</a:t>
            </a:r>
            <a:r>
              <a:rPr lang="zh-CN" altLang="en-US" sz="2400" dirty="0">
                <a:latin typeface="华文楷体" panose="02010600040101010101" pitchFamily="2" charset="-122"/>
                <a:ea typeface="华文楷体" panose="02010600040101010101" pitchFamily="2" charset="-122"/>
              </a:rPr>
              <a:t>）行政诉讼法中的其他规则</a:t>
            </a:r>
            <a:endParaRPr lang="en-US" altLang="zh-CN" sz="2400" dirty="0">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受案范围规则与原告规则的关联：</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行政诉讼法</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第</a:t>
            </a:r>
            <a:r>
              <a:rPr lang="en-US" altLang="zh-CN" sz="2400" dirty="0">
                <a:latin typeface="华文楷体" panose="02010600040101010101" pitchFamily="2" charset="-122"/>
                <a:ea typeface="华文楷体" panose="02010600040101010101" pitchFamily="2" charset="-122"/>
              </a:rPr>
              <a:t>12</a:t>
            </a:r>
            <a:r>
              <a:rPr lang="zh-CN" altLang="en-US" sz="2400" dirty="0">
                <a:latin typeface="华文楷体" panose="02010600040101010101" pitchFamily="2" charset="-122"/>
                <a:ea typeface="华文楷体" panose="02010600040101010101" pitchFamily="2" charset="-122"/>
              </a:rPr>
              <a:t>条第</a:t>
            </a:r>
            <a:r>
              <a:rPr lang="en-US" altLang="zh-CN" sz="2400" dirty="0">
                <a:latin typeface="华文楷体" panose="02010600040101010101" pitchFamily="2" charset="-122"/>
                <a:ea typeface="华文楷体" panose="02010600040101010101" pitchFamily="2" charset="-122"/>
              </a:rPr>
              <a:t>1</a:t>
            </a:r>
            <a:r>
              <a:rPr lang="zh-CN" altLang="en-US" sz="2400" dirty="0">
                <a:latin typeface="华文楷体" panose="02010600040101010101" pitchFamily="2" charset="-122"/>
                <a:ea typeface="华文楷体" panose="02010600040101010101" pitchFamily="2" charset="-122"/>
              </a:rPr>
              <a:t>款第</a:t>
            </a:r>
            <a:r>
              <a:rPr lang="en-US" altLang="zh-CN" sz="2400" dirty="0">
                <a:latin typeface="华文楷体" panose="02010600040101010101" pitchFamily="2" charset="-122"/>
                <a:ea typeface="华文楷体" panose="02010600040101010101" pitchFamily="2" charset="-122"/>
              </a:rPr>
              <a:t>12</a:t>
            </a:r>
            <a:r>
              <a:rPr lang="zh-CN" altLang="en-US" sz="2400" dirty="0">
                <a:latin typeface="华文楷体" panose="02010600040101010101" pitchFamily="2" charset="-122"/>
                <a:ea typeface="华文楷体" panose="02010600040101010101" pitchFamily="2" charset="-122"/>
              </a:rPr>
              <a:t>项：人民法院受理公民、法人或者其他组织提起的下列诉讼：</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（十二）认为行政机关侵犯其他</a:t>
            </a:r>
            <a:r>
              <a:rPr lang="zh-CN" altLang="en-US" sz="2400" b="1" dirty="0">
                <a:solidFill>
                  <a:srgbClr val="FF0000"/>
                </a:solidFill>
                <a:latin typeface="华文楷体" panose="02010600040101010101" pitchFamily="2" charset="-122"/>
                <a:ea typeface="华文楷体" panose="02010600040101010101" pitchFamily="2" charset="-122"/>
              </a:rPr>
              <a:t>人身权、财产权等合法权益</a:t>
            </a:r>
            <a:r>
              <a:rPr lang="zh-CN" altLang="en-US" sz="2400" dirty="0">
                <a:latin typeface="华文楷体" panose="02010600040101010101" pitchFamily="2" charset="-122"/>
                <a:ea typeface="华文楷体" panose="02010600040101010101" pitchFamily="2" charset="-122"/>
              </a:rPr>
              <a:t>的。</a:t>
            </a:r>
          </a:p>
          <a:p>
            <a:r>
              <a:rPr lang="zh-CN" altLang="en-US" sz="2400" dirty="0">
                <a:latin typeface="华文楷体" panose="02010600040101010101" pitchFamily="2" charset="-122"/>
                <a:ea typeface="华文楷体" panose="02010600040101010101" pitchFamily="2" charset="-122"/>
              </a:rPr>
              <a:t> 第</a:t>
            </a:r>
            <a:r>
              <a:rPr lang="en-US" altLang="zh-CN" sz="2400" dirty="0">
                <a:latin typeface="华文楷体" panose="02010600040101010101" pitchFamily="2" charset="-122"/>
                <a:ea typeface="华文楷体" panose="02010600040101010101" pitchFamily="2" charset="-122"/>
              </a:rPr>
              <a:t>12</a:t>
            </a:r>
            <a:r>
              <a:rPr lang="zh-CN" altLang="en-US" sz="2400" dirty="0">
                <a:latin typeface="华文楷体" panose="02010600040101010101" pitchFamily="2" charset="-122"/>
                <a:ea typeface="华文楷体" panose="02010600040101010101" pitchFamily="2" charset="-122"/>
              </a:rPr>
              <a:t>条第</a:t>
            </a:r>
            <a:r>
              <a:rPr lang="en-US" altLang="zh-CN" sz="2400" dirty="0">
                <a:latin typeface="华文楷体" panose="02010600040101010101" pitchFamily="2" charset="-122"/>
                <a:ea typeface="华文楷体" panose="02010600040101010101" pitchFamily="2" charset="-122"/>
              </a:rPr>
              <a:t>2</a:t>
            </a:r>
            <a:r>
              <a:rPr lang="zh-CN" altLang="en-US" sz="2400" dirty="0">
                <a:latin typeface="华文楷体" panose="02010600040101010101" pitchFamily="2" charset="-122"/>
                <a:ea typeface="华文楷体" panose="02010600040101010101" pitchFamily="2" charset="-122"/>
              </a:rPr>
              <a:t>款：除前款规定外，人民法院受理</a:t>
            </a:r>
            <a:r>
              <a:rPr lang="zh-CN" altLang="en-US" sz="2400" b="1" dirty="0">
                <a:solidFill>
                  <a:srgbClr val="FF0000"/>
                </a:solidFill>
                <a:latin typeface="华文楷体" panose="02010600040101010101" pitchFamily="2" charset="-122"/>
                <a:ea typeface="华文楷体" panose="02010600040101010101" pitchFamily="2" charset="-122"/>
              </a:rPr>
              <a:t>法律、法规规定</a:t>
            </a:r>
            <a:r>
              <a:rPr lang="zh-CN" altLang="en-US" sz="2400" dirty="0">
                <a:latin typeface="华文楷体" panose="02010600040101010101" pitchFamily="2" charset="-122"/>
                <a:ea typeface="华文楷体" panose="02010600040101010101" pitchFamily="2" charset="-122"/>
              </a:rPr>
              <a:t>可以提起诉讼的其他行政案件。</a:t>
            </a:r>
          </a:p>
          <a:p>
            <a:endParaRPr lang="zh-CN" altLang="en-US" sz="2400" dirty="0">
              <a:latin typeface="华文楷体" panose="02010600040101010101" pitchFamily="2" charset="-122"/>
              <a:ea typeface="华文楷体" panose="02010600040101010101" pitchFamily="2" charset="-122"/>
            </a:endParaRPr>
          </a:p>
        </p:txBody>
      </p:sp>
      <p:sp>
        <p:nvSpPr>
          <p:cNvPr id="180227" name="灯片编号占位符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en-US" altLang="zh-CN">
                <a:solidFill>
                  <a:schemeClr val="bg1"/>
                </a:solidFill>
                <a:latin typeface="Century Gothic" panose="020B0502020202020204" pitchFamily="34" charset="0"/>
              </a:rPr>
              <a:t>*</a:t>
            </a:r>
          </a:p>
        </p:txBody>
      </p:sp>
      <p:sp>
        <p:nvSpPr>
          <p:cNvPr id="2" name="日期占位符 1"/>
          <p:cNvSpPr>
            <a:spLocks noGrp="1"/>
          </p:cNvSpPr>
          <p:nvPr>
            <p:ph type="dt" sz="half" idx="10"/>
          </p:nvPr>
        </p:nvSpPr>
        <p:spPr/>
        <p:txBody>
          <a:bodyPr/>
          <a:lstStyle/>
          <a:p>
            <a:fld id="{29B040B7-3ABA-4F79-889B-FB96E6F82257}" type="datetime11">
              <a:rPr lang="zh-CN" altLang="en-US" smtClean="0"/>
              <a:t>20:56:34</a:t>
            </a:fld>
            <a:endParaRPr lang="zh-C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标题 1"/>
          <p:cNvSpPr>
            <a:spLocks noGrp="1" noChangeArrowheads="1"/>
          </p:cNvSpPr>
          <p:nvPr>
            <p:ph type="title"/>
          </p:nvPr>
        </p:nvSpPr>
        <p:spPr>
          <a:xfrm>
            <a:off x="2389189" y="927101"/>
            <a:ext cx="6345237" cy="709613"/>
          </a:xfrm>
        </p:spPr>
        <p:txBody>
          <a:bodyPr/>
          <a:lstStyle/>
          <a:p>
            <a:endParaRPr lang="zh-CN" altLang="en-US"/>
          </a:p>
        </p:txBody>
      </p:sp>
      <p:sp>
        <p:nvSpPr>
          <p:cNvPr id="181250" name="内容占位符 2"/>
          <p:cNvSpPr>
            <a:spLocks noGrp="1" noChangeArrowheads="1"/>
          </p:cNvSpPr>
          <p:nvPr>
            <p:ph idx="1"/>
          </p:nvPr>
        </p:nvSpPr>
        <p:spPr>
          <a:xfrm>
            <a:off x="1919288" y="2420939"/>
            <a:ext cx="7885112" cy="3743325"/>
          </a:xfrm>
        </p:spPr>
        <p:txBody>
          <a:bodyPr/>
          <a:lstStyle/>
          <a:p>
            <a:r>
              <a:rPr lang="zh-CN" altLang="en-US" sz="2400" dirty="0">
                <a:solidFill>
                  <a:schemeClr val="tx1"/>
                </a:solidFill>
                <a:latin typeface="楷体" panose="02010609060101010101" pitchFamily="49" charset="-122"/>
                <a:ea typeface="楷体" panose="02010609060101010101" pitchFamily="49" charset="-122"/>
              </a:rPr>
              <a:t>（</a:t>
            </a:r>
            <a:r>
              <a:rPr lang="en-US" altLang="zh-CN" sz="2400" dirty="0">
                <a:solidFill>
                  <a:schemeClr val="tx1"/>
                </a:solidFill>
                <a:latin typeface="楷体" panose="02010609060101010101" pitchFamily="49" charset="-122"/>
                <a:ea typeface="楷体" panose="02010609060101010101" pitchFamily="49" charset="-122"/>
              </a:rPr>
              <a:t>2</a:t>
            </a:r>
            <a:r>
              <a:rPr lang="zh-CN" altLang="en-US" sz="2400" dirty="0">
                <a:solidFill>
                  <a:schemeClr val="tx1"/>
                </a:solidFill>
                <a:latin typeface="楷体" panose="02010609060101010101" pitchFamily="49" charset="-122"/>
                <a:ea typeface="楷体" panose="02010609060101010101" pitchFamily="49" charset="-122"/>
              </a:rPr>
              <a:t>）其他立法明确规定的其他规则</a:t>
            </a:r>
            <a:endParaRPr lang="en-US" altLang="zh-CN" sz="2400" dirty="0">
              <a:solidFill>
                <a:schemeClr val="tx1"/>
              </a:solidFill>
              <a:latin typeface="楷体" panose="02010609060101010101" pitchFamily="49" charset="-122"/>
              <a:ea typeface="楷体" panose="02010609060101010101" pitchFamily="49" charset="-122"/>
            </a:endParaRPr>
          </a:p>
          <a:p>
            <a:pPr lvl="2"/>
            <a:r>
              <a:rPr lang="en-US" altLang="zh-CN" sz="2000" dirty="0">
                <a:solidFill>
                  <a:schemeClr val="tx1"/>
                </a:solidFill>
                <a:latin typeface="楷体" panose="02010609060101010101" pitchFamily="49" charset="-122"/>
                <a:ea typeface="楷体" panose="02010609060101010101" pitchFamily="49" charset="-122"/>
              </a:rPr>
              <a:t>《</a:t>
            </a:r>
            <a:r>
              <a:rPr lang="zh-CN" altLang="en-US" sz="2000" dirty="0">
                <a:solidFill>
                  <a:schemeClr val="tx1"/>
                </a:solidFill>
                <a:latin typeface="楷体" panose="02010609060101010101" pitchFamily="49" charset="-122"/>
                <a:ea typeface="楷体" panose="02010609060101010101" pitchFamily="49" charset="-122"/>
              </a:rPr>
              <a:t>行政许可法</a:t>
            </a:r>
            <a:r>
              <a:rPr lang="en-US" altLang="zh-CN" sz="2000" dirty="0">
                <a:solidFill>
                  <a:schemeClr val="tx1"/>
                </a:solidFill>
                <a:latin typeface="楷体" panose="02010609060101010101" pitchFamily="49" charset="-122"/>
                <a:ea typeface="楷体" panose="02010609060101010101" pitchFamily="49" charset="-122"/>
              </a:rPr>
              <a:t>》</a:t>
            </a:r>
            <a:r>
              <a:rPr lang="zh-CN" altLang="en-US" sz="2000" dirty="0">
                <a:solidFill>
                  <a:schemeClr val="tx1"/>
                </a:solidFill>
                <a:latin typeface="楷体" panose="02010609060101010101" pitchFamily="49" charset="-122"/>
                <a:ea typeface="楷体" panose="02010609060101010101" pitchFamily="49" charset="-122"/>
              </a:rPr>
              <a:t>第</a:t>
            </a:r>
            <a:r>
              <a:rPr lang="en-US" altLang="zh-CN" sz="2000" dirty="0">
                <a:solidFill>
                  <a:schemeClr val="tx1"/>
                </a:solidFill>
                <a:latin typeface="楷体" panose="02010609060101010101" pitchFamily="49" charset="-122"/>
                <a:ea typeface="楷体" panose="02010609060101010101" pitchFamily="49" charset="-122"/>
              </a:rPr>
              <a:t>36</a:t>
            </a:r>
            <a:r>
              <a:rPr lang="zh-CN" altLang="en-US" sz="2000" dirty="0">
                <a:solidFill>
                  <a:schemeClr val="tx1"/>
                </a:solidFill>
                <a:latin typeface="楷体" panose="02010609060101010101" pitchFamily="49" charset="-122"/>
                <a:ea typeface="楷体" panose="02010609060101010101" pitchFamily="49" charset="-122"/>
              </a:rPr>
              <a:t>条  行政机关对行政许可申请进行审查时，发现</a:t>
            </a:r>
            <a:r>
              <a:rPr lang="zh-CN" altLang="en-US" sz="2000" b="1" dirty="0">
                <a:solidFill>
                  <a:srgbClr val="FF0000"/>
                </a:solidFill>
                <a:latin typeface="楷体" panose="02010609060101010101" pitchFamily="49" charset="-122"/>
                <a:ea typeface="楷体" panose="02010609060101010101" pitchFamily="49" charset="-122"/>
              </a:rPr>
              <a:t>行政许可事项直接关系他人重大利益</a:t>
            </a:r>
            <a:r>
              <a:rPr lang="zh-CN" altLang="en-US" sz="2000" dirty="0">
                <a:solidFill>
                  <a:schemeClr val="tx1"/>
                </a:solidFill>
                <a:latin typeface="楷体" panose="02010609060101010101" pitchFamily="49" charset="-122"/>
                <a:ea typeface="楷体" panose="02010609060101010101" pitchFamily="49" charset="-122"/>
              </a:rPr>
              <a:t>的，应当告知该利害关系人。申请人、利害关系人有权进行陈述和申辩。行政机关应当听取申请人、利害关系人的意见。</a:t>
            </a:r>
            <a:endParaRPr lang="en-US" altLang="zh-CN" sz="2000" dirty="0">
              <a:solidFill>
                <a:schemeClr val="tx1"/>
              </a:solidFill>
              <a:latin typeface="楷体" panose="02010609060101010101" pitchFamily="49" charset="-122"/>
              <a:ea typeface="楷体" panose="02010609060101010101" pitchFamily="49" charset="-122"/>
            </a:endParaRPr>
          </a:p>
          <a:p>
            <a:pPr lvl="2"/>
            <a:r>
              <a:rPr lang="en-US" altLang="zh-CN" sz="2000" dirty="0">
                <a:solidFill>
                  <a:schemeClr val="tx1"/>
                </a:solidFill>
                <a:latin typeface="楷体" panose="02010609060101010101" pitchFamily="49" charset="-122"/>
                <a:ea typeface="楷体" panose="02010609060101010101" pitchFamily="49" charset="-122"/>
              </a:rPr>
              <a:t>《</a:t>
            </a:r>
            <a:r>
              <a:rPr lang="zh-CN" altLang="en-US" sz="2000" dirty="0">
                <a:solidFill>
                  <a:schemeClr val="tx1"/>
                </a:solidFill>
                <a:latin typeface="楷体" panose="02010609060101010101" pitchFamily="49" charset="-122"/>
                <a:ea typeface="楷体" panose="02010609060101010101" pitchFamily="49" charset="-122"/>
              </a:rPr>
              <a:t>房屋登记办法</a:t>
            </a:r>
            <a:r>
              <a:rPr lang="en-US" altLang="zh-CN" sz="2000" dirty="0">
                <a:solidFill>
                  <a:schemeClr val="tx1"/>
                </a:solidFill>
                <a:latin typeface="楷体" panose="02010609060101010101" pitchFamily="49" charset="-122"/>
                <a:ea typeface="楷体" panose="02010609060101010101" pitchFamily="49" charset="-122"/>
              </a:rPr>
              <a:t>》</a:t>
            </a:r>
            <a:r>
              <a:rPr lang="zh-CN" altLang="en-US" sz="2000" dirty="0">
                <a:solidFill>
                  <a:schemeClr val="tx1"/>
                </a:solidFill>
                <a:latin typeface="楷体" panose="02010609060101010101" pitchFamily="49" charset="-122"/>
                <a:ea typeface="楷体" panose="02010609060101010101" pitchFamily="49" charset="-122"/>
              </a:rPr>
              <a:t>第</a:t>
            </a:r>
            <a:r>
              <a:rPr lang="en-US" altLang="zh-CN" sz="2000" dirty="0">
                <a:solidFill>
                  <a:schemeClr val="tx1"/>
                </a:solidFill>
                <a:latin typeface="楷体" panose="02010609060101010101" pitchFamily="49" charset="-122"/>
                <a:ea typeface="楷体" panose="02010609060101010101" pitchFamily="49" charset="-122"/>
              </a:rPr>
              <a:t>34</a:t>
            </a:r>
            <a:r>
              <a:rPr lang="zh-CN" altLang="en-US" sz="2000" dirty="0">
                <a:solidFill>
                  <a:schemeClr val="tx1"/>
                </a:solidFill>
                <a:latin typeface="楷体" panose="02010609060101010101" pitchFamily="49" charset="-122"/>
                <a:ea typeface="楷体" panose="02010609060101010101" pitchFamily="49" charset="-122"/>
              </a:rPr>
              <a:t>条　抵押期间，抵押人转让抵押房屋的所有权，申请房屋所有权转移登记的，除提供本办法第三十三条规定材料外，还应当</a:t>
            </a:r>
            <a:r>
              <a:rPr lang="zh-CN" altLang="en-US" sz="2000" b="1" dirty="0">
                <a:solidFill>
                  <a:srgbClr val="FF0000"/>
                </a:solidFill>
                <a:latin typeface="楷体" panose="02010609060101010101" pitchFamily="49" charset="-122"/>
                <a:ea typeface="楷体" panose="02010609060101010101" pitchFamily="49" charset="-122"/>
              </a:rPr>
              <a:t>提交抵押权人的身份证明、抵押权人同意抵押房屋转让的书面文件、他项权利证书</a:t>
            </a:r>
            <a:r>
              <a:rPr lang="zh-CN" altLang="en-US" sz="2000" dirty="0">
                <a:solidFill>
                  <a:schemeClr val="tx1"/>
                </a:solidFill>
                <a:latin typeface="楷体" panose="02010609060101010101" pitchFamily="49" charset="-122"/>
                <a:ea typeface="楷体" panose="02010609060101010101" pitchFamily="49" charset="-122"/>
              </a:rPr>
              <a:t>。</a:t>
            </a:r>
          </a:p>
        </p:txBody>
      </p:sp>
      <p:sp>
        <p:nvSpPr>
          <p:cNvPr id="2" name="日期占位符 1"/>
          <p:cNvSpPr>
            <a:spLocks noGrp="1"/>
          </p:cNvSpPr>
          <p:nvPr>
            <p:ph type="dt" sz="half" idx="10"/>
          </p:nvPr>
        </p:nvSpPr>
        <p:spPr/>
        <p:txBody>
          <a:bodyPr/>
          <a:lstStyle/>
          <a:p>
            <a:fld id="{E543CD14-DF7C-443E-ACBC-F2DBBBCABD94}" type="datetime11">
              <a:rPr lang="zh-CN" altLang="en-US" smtClean="0"/>
              <a:t>20:56:34</a:t>
            </a:fld>
            <a:endParaRPr lang="zh-CN" altLang="en-US"/>
          </a:p>
        </p:txBody>
      </p:sp>
      <p:sp>
        <p:nvSpPr>
          <p:cNvPr id="3" name="灯片编号占位符 2"/>
          <p:cNvSpPr>
            <a:spLocks noGrp="1"/>
          </p:cNvSpPr>
          <p:nvPr>
            <p:ph type="sldNum" sz="quarter" idx="12"/>
          </p:nvPr>
        </p:nvSpPr>
        <p:spPr/>
        <p:txBody>
          <a:bodyPr/>
          <a:lstStyle/>
          <a:p>
            <a:fld id="{371EAF97-EE87-4C9A-8993-CD456974BB4D}" type="slidenum">
              <a:rPr lang="zh-CN" altLang="en-US" smtClean="0"/>
              <a:t>62</a:t>
            </a:fld>
            <a:endParaRPr lang="zh-CN"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标题 1"/>
          <p:cNvSpPr>
            <a:spLocks noGrp="1" noChangeArrowheads="1"/>
          </p:cNvSpPr>
          <p:nvPr>
            <p:ph type="title"/>
          </p:nvPr>
        </p:nvSpPr>
        <p:spPr>
          <a:xfrm>
            <a:off x="2389189" y="927101"/>
            <a:ext cx="6345237" cy="709613"/>
          </a:xfrm>
        </p:spPr>
        <p:txBody>
          <a:bodyPr/>
          <a:lstStyle/>
          <a:p>
            <a:endParaRPr lang="zh-CN" altLang="en-US"/>
          </a:p>
        </p:txBody>
      </p:sp>
      <p:sp>
        <p:nvSpPr>
          <p:cNvPr id="182274" name="内容占位符 2"/>
          <p:cNvSpPr>
            <a:spLocks noGrp="1" noChangeArrowheads="1"/>
          </p:cNvSpPr>
          <p:nvPr>
            <p:ph idx="1"/>
          </p:nvPr>
        </p:nvSpPr>
        <p:spPr>
          <a:xfrm>
            <a:off x="1703389" y="2489200"/>
            <a:ext cx="8353425" cy="3530600"/>
          </a:xfrm>
        </p:spPr>
        <p:txBody>
          <a:bodyPr/>
          <a:lstStyle/>
          <a:p>
            <a:pPr lvl="1"/>
            <a:r>
              <a:rPr lang="zh-CN" altLang="en-US" sz="2400" dirty="0">
                <a:solidFill>
                  <a:schemeClr val="tx1"/>
                </a:solidFill>
                <a:latin typeface="楷体" panose="02010609060101010101" pitchFamily="49" charset="-122"/>
                <a:ea typeface="楷体" panose="02010609060101010101" pitchFamily="49" charset="-122"/>
              </a:rPr>
              <a:t>（</a:t>
            </a:r>
            <a:r>
              <a:rPr lang="en-US" altLang="zh-CN" sz="2400" dirty="0">
                <a:solidFill>
                  <a:schemeClr val="tx1"/>
                </a:solidFill>
                <a:latin typeface="楷体" panose="02010609060101010101" pitchFamily="49" charset="-122"/>
                <a:ea typeface="楷体" panose="02010609060101010101" pitchFamily="49" charset="-122"/>
              </a:rPr>
              <a:t>3</a:t>
            </a:r>
            <a:r>
              <a:rPr lang="zh-CN" altLang="en-US" sz="2400" dirty="0">
                <a:solidFill>
                  <a:schemeClr val="tx1"/>
                </a:solidFill>
                <a:latin typeface="楷体" panose="02010609060101010101" pitchFamily="49" charset="-122"/>
                <a:ea typeface="楷体" panose="02010609060101010101" pitchFamily="49" charset="-122"/>
              </a:rPr>
              <a:t>）立法未明确规定，但通过解释可以确定有保护意图</a:t>
            </a:r>
            <a:endParaRPr lang="en-US" altLang="zh-CN" sz="2400" dirty="0">
              <a:solidFill>
                <a:schemeClr val="tx1"/>
              </a:solidFill>
              <a:latin typeface="楷体" panose="02010609060101010101" pitchFamily="49" charset="-122"/>
              <a:ea typeface="楷体" panose="02010609060101010101" pitchFamily="49" charset="-122"/>
            </a:endParaRPr>
          </a:p>
          <a:p>
            <a:pPr lvl="2"/>
            <a:r>
              <a:rPr lang="en-US" altLang="zh-CN" sz="2000" dirty="0">
                <a:solidFill>
                  <a:schemeClr val="tx1"/>
                </a:solidFill>
                <a:latin typeface="楷体" panose="02010609060101010101" pitchFamily="49" charset="-122"/>
                <a:ea typeface="楷体" panose="02010609060101010101" pitchFamily="49" charset="-122"/>
              </a:rPr>
              <a:t>《</a:t>
            </a:r>
            <a:r>
              <a:rPr lang="zh-CN" altLang="en-US" sz="2000" dirty="0">
                <a:solidFill>
                  <a:schemeClr val="tx1"/>
                </a:solidFill>
                <a:latin typeface="楷体" panose="02010609060101010101" pitchFamily="49" charset="-122"/>
                <a:ea typeface="楷体" panose="02010609060101010101" pitchFamily="49" charset="-122"/>
              </a:rPr>
              <a:t>治安管理处罚法</a:t>
            </a:r>
            <a:r>
              <a:rPr lang="en-US" altLang="zh-CN" sz="2000" dirty="0">
                <a:solidFill>
                  <a:schemeClr val="tx1"/>
                </a:solidFill>
                <a:latin typeface="楷体" panose="02010609060101010101" pitchFamily="49" charset="-122"/>
                <a:ea typeface="楷体" panose="02010609060101010101" pitchFamily="49" charset="-122"/>
              </a:rPr>
              <a:t>》</a:t>
            </a:r>
            <a:r>
              <a:rPr lang="zh-CN" altLang="en-US" sz="2000" dirty="0">
                <a:solidFill>
                  <a:schemeClr val="tx1"/>
                </a:solidFill>
                <a:latin typeface="楷体" panose="02010609060101010101" pitchFamily="49" charset="-122"/>
                <a:ea typeface="楷体" panose="02010609060101010101" pitchFamily="49" charset="-122"/>
              </a:rPr>
              <a:t>第</a:t>
            </a:r>
            <a:r>
              <a:rPr lang="en-US" altLang="zh-CN" sz="2000" dirty="0">
                <a:solidFill>
                  <a:schemeClr val="tx1"/>
                </a:solidFill>
                <a:latin typeface="楷体" panose="02010609060101010101" pitchFamily="49" charset="-122"/>
                <a:ea typeface="楷体" panose="02010609060101010101" pitchFamily="49" charset="-122"/>
              </a:rPr>
              <a:t>97</a:t>
            </a:r>
            <a:r>
              <a:rPr lang="zh-CN" altLang="en-US" sz="2000" dirty="0">
                <a:solidFill>
                  <a:schemeClr val="tx1"/>
                </a:solidFill>
                <a:latin typeface="楷体" panose="02010609060101010101" pitchFamily="49" charset="-122"/>
                <a:ea typeface="楷体" panose="02010609060101010101" pitchFamily="49" charset="-122"/>
              </a:rPr>
              <a:t>条　公安机关应当向被处罚人宣告治安管理处罚决定书，并当场交付被处罚人</a:t>
            </a:r>
            <a:r>
              <a:rPr lang="en-US" altLang="zh-CN" sz="2000" dirty="0">
                <a:solidFill>
                  <a:schemeClr val="tx1"/>
                </a:solidFill>
                <a:latin typeface="楷体" panose="02010609060101010101" pitchFamily="49" charset="-122"/>
                <a:ea typeface="楷体" panose="02010609060101010101" pitchFamily="49" charset="-122"/>
              </a:rPr>
              <a:t>……</a:t>
            </a:r>
            <a:r>
              <a:rPr lang="zh-CN" altLang="en-US" sz="2000" b="1" dirty="0">
                <a:solidFill>
                  <a:srgbClr val="FF0000"/>
                </a:solidFill>
                <a:latin typeface="楷体" panose="02010609060101010101" pitchFamily="49" charset="-122"/>
                <a:ea typeface="楷体" panose="02010609060101010101" pitchFamily="49" charset="-122"/>
              </a:rPr>
              <a:t>有被侵害人的，公安机关应当将决定书副本抄送被侵害人。</a:t>
            </a:r>
          </a:p>
          <a:p>
            <a:endParaRPr lang="zh-CN" altLang="en-US" sz="2000" dirty="0">
              <a:solidFill>
                <a:schemeClr val="tx1"/>
              </a:solidFill>
              <a:latin typeface="楷体" panose="02010609060101010101" pitchFamily="49" charset="-122"/>
              <a:ea typeface="楷体" panose="02010609060101010101" pitchFamily="49" charset="-122"/>
            </a:endParaRPr>
          </a:p>
        </p:txBody>
      </p:sp>
      <p:sp>
        <p:nvSpPr>
          <p:cNvPr id="2" name="日期占位符 1"/>
          <p:cNvSpPr>
            <a:spLocks noGrp="1"/>
          </p:cNvSpPr>
          <p:nvPr>
            <p:ph type="dt" sz="half" idx="10"/>
          </p:nvPr>
        </p:nvSpPr>
        <p:spPr/>
        <p:txBody>
          <a:bodyPr/>
          <a:lstStyle/>
          <a:p>
            <a:fld id="{C6DD6B5C-41D1-434E-9FEE-0C989D31A55A}" type="datetime11">
              <a:rPr lang="zh-CN" altLang="en-US" smtClean="0"/>
              <a:t>20:56:34</a:t>
            </a:fld>
            <a:endParaRPr lang="zh-CN" altLang="en-US"/>
          </a:p>
        </p:txBody>
      </p:sp>
      <p:sp>
        <p:nvSpPr>
          <p:cNvPr id="3" name="灯片编号占位符 2"/>
          <p:cNvSpPr>
            <a:spLocks noGrp="1"/>
          </p:cNvSpPr>
          <p:nvPr>
            <p:ph type="sldNum" sz="quarter" idx="12"/>
          </p:nvPr>
        </p:nvSpPr>
        <p:spPr/>
        <p:txBody>
          <a:bodyPr/>
          <a:lstStyle/>
          <a:p>
            <a:fld id="{371EAF97-EE87-4C9A-8993-CD456974BB4D}" type="slidenum">
              <a:rPr lang="zh-CN" altLang="en-US" smtClean="0"/>
              <a:t>63</a:t>
            </a:fld>
            <a:endParaRPr lang="zh-CN"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标题 1"/>
          <p:cNvSpPr>
            <a:spLocks noGrp="1" noChangeArrowheads="1"/>
          </p:cNvSpPr>
          <p:nvPr>
            <p:ph type="title"/>
          </p:nvPr>
        </p:nvSpPr>
        <p:spPr>
          <a:xfrm>
            <a:off x="2389189" y="927101"/>
            <a:ext cx="6345237" cy="709613"/>
          </a:xfrm>
        </p:spPr>
        <p:txBody>
          <a:bodyPr/>
          <a:lstStyle/>
          <a:p>
            <a:endParaRPr lang="zh-CN" altLang="en-US"/>
          </a:p>
        </p:txBody>
      </p:sp>
      <p:sp>
        <p:nvSpPr>
          <p:cNvPr id="183298" name="内容占位符 2"/>
          <p:cNvSpPr>
            <a:spLocks noGrp="1" noChangeArrowheads="1"/>
          </p:cNvSpPr>
          <p:nvPr>
            <p:ph idx="1"/>
          </p:nvPr>
        </p:nvSpPr>
        <p:spPr>
          <a:xfrm>
            <a:off x="1919289" y="2133600"/>
            <a:ext cx="8497887" cy="3886200"/>
          </a:xfrm>
        </p:spPr>
        <p:txBody>
          <a:bodyPr>
            <a:normAutofit fontScale="92500" lnSpcReduction="10000"/>
          </a:bodyPr>
          <a:lstStyle/>
          <a:p>
            <a:r>
              <a:rPr lang="zh-CN" altLang="en-US" sz="2400" b="1" dirty="0">
                <a:latin typeface="楷体" panose="02010609060101010101" pitchFamily="49" charset="-122"/>
                <a:ea typeface="楷体" panose="02010609060101010101" pitchFamily="49" charset="-122"/>
              </a:rPr>
              <a:t>（四）原告资格的判断</a:t>
            </a:r>
            <a:endParaRPr lang="en-US" altLang="zh-CN" sz="2400" b="1" dirty="0">
              <a:latin typeface="楷体" panose="02010609060101010101" pitchFamily="49" charset="-122"/>
              <a:ea typeface="楷体" panose="02010609060101010101" pitchFamily="49" charset="-122"/>
            </a:endParaRPr>
          </a:p>
          <a:p>
            <a:r>
              <a:rPr lang="en-US" altLang="zh-CN" sz="2000" b="1" dirty="0">
                <a:latin typeface="楷体" panose="02010609060101010101" pitchFamily="49" charset="-122"/>
                <a:ea typeface="楷体" panose="02010609060101010101" pitchFamily="49" charset="-122"/>
              </a:rPr>
              <a:t>1</a:t>
            </a:r>
            <a:r>
              <a:rPr lang="zh-CN" altLang="en-US" sz="2000" b="1" dirty="0">
                <a:latin typeface="楷体" panose="02010609060101010101" pitchFamily="49" charset="-122"/>
                <a:ea typeface="楷体" panose="02010609060101010101" pitchFamily="49" charset="-122"/>
              </a:rPr>
              <a:t>、利害关系的判断标准：</a:t>
            </a:r>
            <a:r>
              <a:rPr lang="zh-CN" altLang="en-US" sz="2000" dirty="0">
                <a:latin typeface="楷体" panose="02010609060101010101" pitchFamily="49" charset="-122"/>
                <a:ea typeface="楷体" panose="02010609060101010101" pitchFamily="49" charset="-122"/>
              </a:rPr>
              <a:t>起诉人的主观公权利受到行政行为侵害或不利影响</a:t>
            </a:r>
            <a:endParaRPr lang="en-US" altLang="zh-CN" sz="2000" dirty="0">
              <a:latin typeface="楷体" panose="02010609060101010101" pitchFamily="49" charset="-122"/>
              <a:ea typeface="楷体" panose="02010609060101010101" pitchFamily="49" charset="-122"/>
            </a:endParaRPr>
          </a:p>
          <a:p>
            <a:pPr lvl="1">
              <a:lnSpc>
                <a:spcPct val="150000"/>
              </a:lnSpc>
            </a:pPr>
            <a:r>
              <a:rPr lang="zh-CN" altLang="en-US" sz="2000" b="1" dirty="0">
                <a:latin typeface="楷体" panose="02010609060101010101" pitchFamily="49" charset="-122"/>
                <a:ea typeface="楷体" panose="02010609060101010101" pitchFamily="49" charset="-122"/>
              </a:rPr>
              <a:t>主观公权利：</a:t>
            </a:r>
            <a:r>
              <a:rPr lang="zh-CN" altLang="en-US" sz="2000" dirty="0">
                <a:latin typeface="楷体" panose="02010609060101010101" pitchFamily="49" charset="-122"/>
                <a:ea typeface="楷体" panose="02010609060101010101" pitchFamily="49" charset="-122"/>
              </a:rPr>
              <a:t>法定权利或法律上的利益</a:t>
            </a:r>
            <a:endParaRPr lang="en-US" altLang="zh-CN" sz="2000" dirty="0">
              <a:latin typeface="楷体" panose="02010609060101010101" pitchFamily="49" charset="-122"/>
              <a:ea typeface="楷体" panose="02010609060101010101" pitchFamily="49" charset="-122"/>
            </a:endParaRPr>
          </a:p>
          <a:p>
            <a:pPr lvl="1">
              <a:lnSpc>
                <a:spcPct val="150000"/>
              </a:lnSpc>
            </a:pPr>
            <a:r>
              <a:rPr lang="zh-CN" altLang="en-US" sz="2000" b="1" dirty="0">
                <a:latin typeface="楷体" panose="02010609060101010101" pitchFamily="49" charset="-122"/>
                <a:ea typeface="楷体" panose="02010609060101010101" pitchFamily="49" charset="-122"/>
              </a:rPr>
              <a:t>主观公权利的判断：</a:t>
            </a:r>
            <a:r>
              <a:rPr lang="zh-CN" altLang="en-US" sz="2000" dirty="0">
                <a:solidFill>
                  <a:srgbClr val="00B0F0"/>
                </a:solidFill>
                <a:latin typeface="楷体" panose="02010609060101010101" pitchFamily="49" charset="-122"/>
                <a:ea typeface="楷体" panose="02010609060101010101" pitchFamily="49" charset="-122"/>
              </a:rPr>
              <a:t>保护规范理论</a:t>
            </a:r>
            <a:endParaRPr lang="en-US" altLang="zh-CN" sz="2000" dirty="0">
              <a:solidFill>
                <a:srgbClr val="00B0F0"/>
              </a:solidFill>
              <a:latin typeface="楷体" panose="02010609060101010101" pitchFamily="49" charset="-122"/>
              <a:ea typeface="楷体" panose="02010609060101010101" pitchFamily="49" charset="-122"/>
            </a:endParaRPr>
          </a:p>
          <a:p>
            <a:pPr lvl="2">
              <a:lnSpc>
                <a:spcPct val="150000"/>
              </a:lnSpc>
            </a:pPr>
            <a:r>
              <a:rPr lang="zh-CN" altLang="en-US" sz="2000" dirty="0">
                <a:solidFill>
                  <a:srgbClr val="00B0F0"/>
                </a:solidFill>
                <a:latin typeface="楷体" panose="02010609060101010101" pitchFamily="49" charset="-122"/>
                <a:ea typeface="楷体" panose="02010609060101010101" pitchFamily="49" charset="-122"/>
              </a:rPr>
              <a:t>作为行政行为依据的行政实体法规范要求行政机关考虑、尊重和保护起诉人诉请保护的权利或法律上的利益</a:t>
            </a:r>
            <a:r>
              <a:rPr lang="en-US" altLang="zh-CN" sz="2000" dirty="0">
                <a:solidFill>
                  <a:srgbClr val="00B0F0"/>
                </a:solidFill>
                <a:latin typeface="楷体" panose="02010609060101010101" pitchFamily="49" charset="-122"/>
                <a:ea typeface="楷体" panose="02010609060101010101" pitchFamily="49" charset="-122"/>
              </a:rPr>
              <a:t>——</a:t>
            </a:r>
            <a:r>
              <a:rPr lang="zh-CN" altLang="en-US" sz="2000" dirty="0">
                <a:solidFill>
                  <a:srgbClr val="00B0F0"/>
                </a:solidFill>
                <a:latin typeface="楷体" panose="02010609060101010101" pitchFamily="49" charset="-122"/>
                <a:ea typeface="楷体" panose="02010609060101010101" pitchFamily="49" charset="-122"/>
              </a:rPr>
              <a:t>客观法规范必须包含“个人利益的保护指向”（主观公权利是否存在），而非纯粹以维护公共利益为目的指向</a:t>
            </a:r>
            <a:endParaRPr lang="en-US" altLang="zh-CN" sz="2000" dirty="0">
              <a:solidFill>
                <a:srgbClr val="00B0F0"/>
              </a:solidFill>
              <a:latin typeface="楷体" panose="02010609060101010101" pitchFamily="49" charset="-122"/>
              <a:ea typeface="楷体" panose="02010609060101010101" pitchFamily="49" charset="-122"/>
            </a:endParaRPr>
          </a:p>
          <a:p>
            <a:endParaRPr lang="zh-CN" altLang="en-US" sz="2000" dirty="0">
              <a:latin typeface="楷体" panose="02010609060101010101" pitchFamily="49" charset="-122"/>
              <a:ea typeface="楷体" panose="02010609060101010101" pitchFamily="49" charset="-122"/>
            </a:endParaRPr>
          </a:p>
        </p:txBody>
      </p:sp>
      <p:sp>
        <p:nvSpPr>
          <p:cNvPr id="2" name="日期占位符 1"/>
          <p:cNvSpPr>
            <a:spLocks noGrp="1"/>
          </p:cNvSpPr>
          <p:nvPr>
            <p:ph type="dt" sz="half" idx="10"/>
          </p:nvPr>
        </p:nvSpPr>
        <p:spPr/>
        <p:txBody>
          <a:bodyPr/>
          <a:lstStyle/>
          <a:p>
            <a:fld id="{7BBD3D2D-8D7B-4511-94FB-A6FF13612394}" type="datetime11">
              <a:rPr lang="zh-CN" altLang="en-US" smtClean="0"/>
              <a:t>20:56:34</a:t>
            </a:fld>
            <a:endParaRPr lang="zh-CN" altLang="en-US"/>
          </a:p>
        </p:txBody>
      </p:sp>
      <p:sp>
        <p:nvSpPr>
          <p:cNvPr id="3" name="灯片编号占位符 2"/>
          <p:cNvSpPr>
            <a:spLocks noGrp="1"/>
          </p:cNvSpPr>
          <p:nvPr>
            <p:ph type="sldNum" sz="quarter" idx="12"/>
          </p:nvPr>
        </p:nvSpPr>
        <p:spPr/>
        <p:txBody>
          <a:bodyPr/>
          <a:lstStyle/>
          <a:p>
            <a:fld id="{371EAF97-EE87-4C9A-8993-CD456974BB4D}" type="slidenum">
              <a:rPr lang="zh-CN" altLang="en-US" smtClean="0"/>
              <a:t>64</a:t>
            </a:fld>
            <a:endParaRPr lang="zh-CN"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标题 1"/>
          <p:cNvSpPr>
            <a:spLocks noGrp="1" noChangeArrowheads="1"/>
          </p:cNvSpPr>
          <p:nvPr>
            <p:ph type="title"/>
          </p:nvPr>
        </p:nvSpPr>
        <p:spPr>
          <a:xfrm>
            <a:off x="2389189" y="927101"/>
            <a:ext cx="6345237" cy="709613"/>
          </a:xfrm>
        </p:spPr>
        <p:txBody>
          <a:bodyPr/>
          <a:lstStyle/>
          <a:p>
            <a:endParaRPr lang="zh-CN" altLang="en-US"/>
          </a:p>
        </p:txBody>
      </p:sp>
      <p:sp>
        <p:nvSpPr>
          <p:cNvPr id="3" name="内容占位符 2"/>
          <p:cNvSpPr>
            <a:spLocks noGrp="1"/>
          </p:cNvSpPr>
          <p:nvPr>
            <p:ph idx="1"/>
          </p:nvPr>
        </p:nvSpPr>
        <p:spPr>
          <a:xfrm>
            <a:off x="2063750" y="2133600"/>
            <a:ext cx="8135938" cy="3386138"/>
          </a:xfrm>
        </p:spPr>
        <p:txBody>
          <a:bodyPr>
            <a:normAutofit lnSpcReduction="10000"/>
          </a:bodyPr>
          <a:lstStyle/>
          <a:p>
            <a:pPr>
              <a:defRPr/>
            </a:pPr>
            <a:r>
              <a:rPr lang="en-US" altLang="zh-CN" sz="2000" b="1" dirty="0">
                <a:latin typeface="楷体" panose="02010609060101010101" pitchFamily="49" charset="-122"/>
                <a:ea typeface="楷体" panose="02010609060101010101" pitchFamily="49" charset="-122"/>
              </a:rPr>
              <a:t>2</a:t>
            </a:r>
            <a:r>
              <a:rPr lang="zh-CN" altLang="en-US" sz="2000" b="1" dirty="0">
                <a:latin typeface="楷体" panose="02010609060101010101" pitchFamily="49" charset="-122"/>
                <a:ea typeface="楷体" panose="02010609060101010101" pitchFamily="49" charset="-122"/>
              </a:rPr>
              <a:t>、原告资格分析框架</a:t>
            </a:r>
          </a:p>
          <a:p>
            <a:pPr>
              <a:defRPr/>
            </a:pPr>
            <a:r>
              <a:rPr lang="zh-CN" altLang="en-US" sz="2000" dirty="0">
                <a:latin typeface="楷体" panose="02010609060101010101" pitchFamily="49" charset="-122"/>
                <a:ea typeface="楷体" panose="02010609060101010101" pitchFamily="49" charset="-122"/>
              </a:rPr>
              <a:t> </a:t>
            </a:r>
            <a:r>
              <a:rPr lang="zh-CN" altLang="en-US" sz="2000" b="1" dirty="0">
                <a:latin typeface="楷体" panose="02010609060101010101" pitchFamily="49" charset="-122"/>
                <a:ea typeface="楷体" panose="02010609060101010101" pitchFamily="49" charset="-122"/>
              </a:rPr>
              <a:t>（</a:t>
            </a:r>
            <a:r>
              <a:rPr lang="en-US" altLang="zh-CN" sz="2000" b="1" dirty="0">
                <a:latin typeface="楷体" panose="02010609060101010101" pitchFamily="49" charset="-122"/>
                <a:ea typeface="楷体" panose="02010609060101010101" pitchFamily="49" charset="-122"/>
              </a:rPr>
              <a:t>1</a:t>
            </a:r>
            <a:r>
              <a:rPr lang="zh-CN" altLang="en-US" sz="2000" b="1" dirty="0">
                <a:latin typeface="楷体" panose="02010609060101010101" pitchFamily="49" charset="-122"/>
                <a:ea typeface="楷体" panose="02010609060101010101" pitchFamily="49" charset="-122"/>
              </a:rPr>
              <a:t>）原告是自然人、法人或其他组织</a:t>
            </a:r>
            <a:endParaRPr lang="en-US" altLang="zh-CN" sz="2000" b="1" dirty="0">
              <a:latin typeface="楷体" panose="02010609060101010101" pitchFamily="49" charset="-122"/>
              <a:ea typeface="楷体" panose="02010609060101010101" pitchFamily="49" charset="-122"/>
            </a:endParaRPr>
          </a:p>
          <a:p>
            <a:pPr>
              <a:defRPr/>
            </a:pPr>
            <a:r>
              <a:rPr lang="zh-CN" altLang="en-US" sz="2000" dirty="0">
                <a:latin typeface="楷体" panose="02010609060101010101" pitchFamily="49" charset="-122"/>
                <a:ea typeface="楷体" panose="02010609060101010101" pitchFamily="49" charset="-122"/>
              </a:rPr>
              <a:t> 注意是自然人而不是公民，外国人和无国籍人也可以</a:t>
            </a:r>
          </a:p>
          <a:p>
            <a:pPr marL="0" indent="0">
              <a:buNone/>
              <a:defRPr/>
            </a:pPr>
            <a:r>
              <a:rPr lang="zh-CN" altLang="en-US" sz="2000" b="1" dirty="0">
                <a:solidFill>
                  <a:schemeClr val="accent6">
                    <a:lumMod val="50000"/>
                  </a:schemeClr>
                </a:solidFill>
                <a:latin typeface="楷体" panose="02010609060101010101" pitchFamily="49" charset="-122"/>
                <a:ea typeface="楷体" panose="02010609060101010101" pitchFamily="49" charset="-122"/>
              </a:rPr>
              <a:t>特例：</a:t>
            </a:r>
            <a:endParaRPr lang="en-US" altLang="zh-CN" sz="2000" b="1" dirty="0">
              <a:solidFill>
                <a:schemeClr val="accent6">
                  <a:lumMod val="50000"/>
                </a:schemeClr>
              </a:solidFill>
              <a:latin typeface="楷体" panose="02010609060101010101" pitchFamily="49" charset="-122"/>
              <a:ea typeface="楷体" panose="02010609060101010101" pitchFamily="49" charset="-122"/>
            </a:endParaRPr>
          </a:p>
          <a:p>
            <a:pPr marL="0" indent="0">
              <a:buNone/>
              <a:defRPr/>
            </a:pPr>
            <a:r>
              <a:rPr lang="zh-CN" altLang="en-US" sz="2000" b="1" dirty="0">
                <a:solidFill>
                  <a:schemeClr val="accent6">
                    <a:lumMod val="50000"/>
                  </a:schemeClr>
                </a:solidFill>
                <a:latin typeface="楷体" panose="02010609060101010101" pitchFamily="49" charset="-122"/>
                <a:ea typeface="楷体" panose="02010609060101010101" pitchFamily="49" charset="-122"/>
              </a:rPr>
              <a:t>行政机关诉相对人？不可以。反向行政诉讼的讨论：解志勇、闫映全：</a:t>
            </a:r>
            <a:r>
              <a:rPr lang="en-US" altLang="zh-CN" sz="2000" b="1" dirty="0">
                <a:solidFill>
                  <a:schemeClr val="accent6">
                    <a:lumMod val="50000"/>
                  </a:schemeClr>
                </a:solidFill>
                <a:latin typeface="楷体" panose="02010609060101010101" pitchFamily="49" charset="-122"/>
                <a:ea typeface="楷体" panose="02010609060101010101" pitchFamily="49" charset="-122"/>
              </a:rPr>
              <a:t>《</a:t>
            </a:r>
            <a:r>
              <a:rPr lang="zh-CN" altLang="en-US" sz="2000" b="1" dirty="0">
                <a:solidFill>
                  <a:schemeClr val="accent6">
                    <a:lumMod val="50000"/>
                  </a:schemeClr>
                </a:solidFill>
                <a:latin typeface="楷体" panose="02010609060101010101" pitchFamily="49" charset="-122"/>
                <a:ea typeface="楷体" panose="02010609060101010101" pitchFamily="49" charset="-122"/>
              </a:rPr>
              <a:t>反向行政诉讼</a:t>
            </a:r>
            <a:r>
              <a:rPr lang="en-US" altLang="zh-CN" sz="2000" b="1" dirty="0">
                <a:solidFill>
                  <a:schemeClr val="accent6">
                    <a:lumMod val="50000"/>
                  </a:schemeClr>
                </a:solidFill>
                <a:latin typeface="楷体" panose="02010609060101010101" pitchFamily="49" charset="-122"/>
                <a:ea typeface="楷体" panose="02010609060101010101" pitchFamily="49" charset="-122"/>
              </a:rPr>
              <a:t>: </a:t>
            </a:r>
            <a:r>
              <a:rPr lang="zh-CN" altLang="en-US" sz="2000" b="1" dirty="0">
                <a:solidFill>
                  <a:schemeClr val="accent6">
                    <a:lumMod val="50000"/>
                  </a:schemeClr>
                </a:solidFill>
                <a:latin typeface="楷体" panose="02010609060101010101" pitchFamily="49" charset="-122"/>
                <a:ea typeface="楷体" panose="02010609060101010101" pitchFamily="49" charset="-122"/>
              </a:rPr>
              <a:t>全域性控权与实质性解决争议的新思路</a:t>
            </a:r>
            <a:r>
              <a:rPr lang="en-US" altLang="zh-CN" sz="2000" b="1" dirty="0">
                <a:solidFill>
                  <a:schemeClr val="accent6">
                    <a:lumMod val="50000"/>
                  </a:schemeClr>
                </a:solidFill>
                <a:latin typeface="楷体" panose="02010609060101010101" pitchFamily="49" charset="-122"/>
                <a:ea typeface="楷体" panose="02010609060101010101" pitchFamily="49" charset="-122"/>
              </a:rPr>
              <a:t>》</a:t>
            </a:r>
            <a:r>
              <a:rPr lang="zh-CN" altLang="en-US" sz="2000" b="1" dirty="0">
                <a:solidFill>
                  <a:schemeClr val="accent6">
                    <a:lumMod val="50000"/>
                  </a:schemeClr>
                </a:solidFill>
                <a:latin typeface="楷体" panose="02010609060101010101" pitchFamily="49" charset="-122"/>
                <a:ea typeface="楷体" panose="02010609060101010101" pitchFamily="49" charset="-122"/>
              </a:rPr>
              <a:t>，</a:t>
            </a:r>
            <a:r>
              <a:rPr lang="en-US" altLang="zh-CN" sz="2000" b="1" dirty="0">
                <a:solidFill>
                  <a:schemeClr val="accent6">
                    <a:lumMod val="50000"/>
                  </a:schemeClr>
                </a:solidFill>
                <a:latin typeface="楷体" panose="02010609060101010101" pitchFamily="49" charset="-122"/>
                <a:ea typeface="楷体" panose="02010609060101010101" pitchFamily="49" charset="-122"/>
              </a:rPr>
              <a:t>《</a:t>
            </a:r>
            <a:r>
              <a:rPr lang="zh-CN" altLang="en-US" sz="2000" b="1" dirty="0">
                <a:solidFill>
                  <a:schemeClr val="accent6">
                    <a:lumMod val="50000"/>
                  </a:schemeClr>
                </a:solidFill>
                <a:latin typeface="楷体" panose="02010609060101010101" pitchFamily="49" charset="-122"/>
                <a:ea typeface="楷体" panose="02010609060101010101" pitchFamily="49" charset="-122"/>
              </a:rPr>
              <a:t>比较法研究</a:t>
            </a:r>
            <a:r>
              <a:rPr lang="en-US" altLang="zh-CN" sz="2000" b="1" dirty="0">
                <a:solidFill>
                  <a:schemeClr val="accent6">
                    <a:lumMod val="50000"/>
                  </a:schemeClr>
                </a:solidFill>
                <a:latin typeface="楷体" panose="02010609060101010101" pitchFamily="49" charset="-122"/>
                <a:ea typeface="楷体" panose="02010609060101010101" pitchFamily="49" charset="-122"/>
              </a:rPr>
              <a:t>》2018</a:t>
            </a:r>
            <a:r>
              <a:rPr lang="zh-CN" altLang="en-US" sz="2000" b="1" dirty="0">
                <a:solidFill>
                  <a:schemeClr val="accent6">
                    <a:lumMod val="50000"/>
                  </a:schemeClr>
                </a:solidFill>
                <a:latin typeface="楷体" panose="02010609060101010101" pitchFamily="49" charset="-122"/>
                <a:ea typeface="楷体" panose="02010609060101010101" pitchFamily="49" charset="-122"/>
              </a:rPr>
              <a:t>年第</a:t>
            </a:r>
            <a:r>
              <a:rPr lang="en-US" altLang="zh-CN" sz="2000" b="1" dirty="0">
                <a:solidFill>
                  <a:schemeClr val="accent6">
                    <a:lumMod val="50000"/>
                  </a:schemeClr>
                </a:solidFill>
                <a:latin typeface="楷体" panose="02010609060101010101" pitchFamily="49" charset="-122"/>
                <a:ea typeface="楷体" panose="02010609060101010101" pitchFamily="49" charset="-122"/>
              </a:rPr>
              <a:t>3</a:t>
            </a:r>
            <a:r>
              <a:rPr lang="zh-CN" altLang="en-US" sz="2000" b="1" dirty="0">
                <a:solidFill>
                  <a:schemeClr val="accent6">
                    <a:lumMod val="50000"/>
                  </a:schemeClr>
                </a:solidFill>
                <a:latin typeface="楷体" panose="02010609060101010101" pitchFamily="49" charset="-122"/>
                <a:ea typeface="楷体" panose="02010609060101010101" pitchFamily="49" charset="-122"/>
              </a:rPr>
              <a:t>期。另外可见于立深：</a:t>
            </a:r>
            <a:r>
              <a:rPr lang="en-US" altLang="zh-CN" sz="2000" b="1" dirty="0">
                <a:solidFill>
                  <a:schemeClr val="accent6">
                    <a:lumMod val="50000"/>
                  </a:schemeClr>
                </a:solidFill>
                <a:latin typeface="楷体" panose="02010609060101010101" pitchFamily="49" charset="-122"/>
                <a:ea typeface="楷体" panose="02010609060101010101" pitchFamily="49" charset="-122"/>
              </a:rPr>
              <a:t>《</a:t>
            </a:r>
            <a:r>
              <a:rPr lang="zh-CN" altLang="en-US" sz="2000" b="1" dirty="0">
                <a:solidFill>
                  <a:schemeClr val="accent6">
                    <a:lumMod val="50000"/>
                  </a:schemeClr>
                </a:solidFill>
                <a:latin typeface="楷体" panose="02010609060101010101" pitchFamily="49" charset="-122"/>
                <a:ea typeface="楷体" panose="02010609060101010101" pitchFamily="49" charset="-122"/>
                <a:hlinkClick r:id="rId2" action="ppaction://hlinkfile"/>
              </a:rPr>
              <a:t>行政契约履行争议适用</a:t>
            </a:r>
            <a:r>
              <a:rPr lang="en-US" altLang="zh-CN" sz="2000" b="1" dirty="0">
                <a:solidFill>
                  <a:schemeClr val="accent6">
                    <a:lumMod val="50000"/>
                  </a:schemeClr>
                </a:solidFill>
                <a:latin typeface="楷体" panose="02010609060101010101" pitchFamily="49" charset="-122"/>
                <a:ea typeface="楷体" panose="02010609060101010101" pitchFamily="49" charset="-122"/>
                <a:hlinkClick r:id="rId2" action="ppaction://hlinkfile"/>
              </a:rPr>
              <a:t>&lt;</a:t>
            </a:r>
            <a:r>
              <a:rPr lang="zh-CN" altLang="en-US" sz="2000" b="1" dirty="0">
                <a:solidFill>
                  <a:schemeClr val="accent6">
                    <a:lumMod val="50000"/>
                  </a:schemeClr>
                </a:solidFill>
                <a:latin typeface="楷体" panose="02010609060101010101" pitchFamily="49" charset="-122"/>
                <a:ea typeface="楷体" panose="02010609060101010101" pitchFamily="49" charset="-122"/>
                <a:hlinkClick r:id="rId2" action="ppaction://hlinkfile"/>
              </a:rPr>
              <a:t>行政诉讼法</a:t>
            </a:r>
            <a:r>
              <a:rPr lang="en-US" altLang="zh-CN" sz="2000" b="1" dirty="0">
                <a:solidFill>
                  <a:schemeClr val="accent6">
                    <a:lumMod val="50000"/>
                  </a:schemeClr>
                </a:solidFill>
                <a:latin typeface="楷体" panose="02010609060101010101" pitchFamily="49" charset="-122"/>
                <a:ea typeface="楷体" panose="02010609060101010101" pitchFamily="49" charset="-122"/>
                <a:hlinkClick r:id="rId2" action="ppaction://hlinkfile"/>
              </a:rPr>
              <a:t>&gt;</a:t>
            </a:r>
            <a:r>
              <a:rPr lang="zh-CN" altLang="en-US" sz="2000" b="1" dirty="0">
                <a:solidFill>
                  <a:schemeClr val="accent6">
                    <a:lumMod val="50000"/>
                  </a:schemeClr>
                </a:solidFill>
                <a:latin typeface="楷体" panose="02010609060101010101" pitchFamily="49" charset="-122"/>
                <a:ea typeface="楷体" panose="02010609060101010101" pitchFamily="49" charset="-122"/>
                <a:hlinkClick r:id="rId2" action="ppaction://hlinkfile"/>
              </a:rPr>
              <a:t>第</a:t>
            </a:r>
            <a:r>
              <a:rPr lang="en-US" altLang="zh-CN" sz="2000" b="1" dirty="0">
                <a:solidFill>
                  <a:schemeClr val="accent6">
                    <a:lumMod val="50000"/>
                  </a:schemeClr>
                </a:solidFill>
                <a:latin typeface="楷体" panose="02010609060101010101" pitchFamily="49" charset="-122"/>
                <a:ea typeface="楷体" panose="02010609060101010101" pitchFamily="49" charset="-122"/>
                <a:hlinkClick r:id="rId2" action="ppaction://hlinkfile"/>
              </a:rPr>
              <a:t>97</a:t>
            </a:r>
            <a:r>
              <a:rPr lang="zh-CN" altLang="en-US" sz="2000" b="1" dirty="0">
                <a:solidFill>
                  <a:schemeClr val="accent6">
                    <a:lumMod val="50000"/>
                  </a:schemeClr>
                </a:solidFill>
                <a:latin typeface="楷体" panose="02010609060101010101" pitchFamily="49" charset="-122"/>
                <a:ea typeface="楷体" panose="02010609060101010101" pitchFamily="49" charset="-122"/>
                <a:hlinkClick r:id="rId2" action="ppaction://hlinkfile"/>
              </a:rPr>
              <a:t>条之探讨</a:t>
            </a:r>
            <a:r>
              <a:rPr lang="en-US" altLang="zh-CN" sz="2000" b="1" dirty="0">
                <a:solidFill>
                  <a:schemeClr val="accent6">
                    <a:lumMod val="50000"/>
                  </a:schemeClr>
                </a:solidFill>
                <a:latin typeface="楷体" panose="02010609060101010101" pitchFamily="49" charset="-122"/>
                <a:ea typeface="楷体" panose="02010609060101010101" pitchFamily="49" charset="-122"/>
              </a:rPr>
              <a:t>》</a:t>
            </a:r>
            <a:r>
              <a:rPr lang="zh-CN" altLang="en-US" sz="2000" b="1" dirty="0">
                <a:solidFill>
                  <a:schemeClr val="accent6">
                    <a:lumMod val="50000"/>
                  </a:schemeClr>
                </a:solidFill>
                <a:latin typeface="楷体" panose="02010609060101010101" pitchFamily="49" charset="-122"/>
                <a:ea typeface="楷体" panose="02010609060101010101" pitchFamily="49" charset="-122"/>
              </a:rPr>
              <a:t>，</a:t>
            </a:r>
            <a:r>
              <a:rPr lang="en-US" altLang="zh-CN" sz="2000" b="1" dirty="0">
                <a:solidFill>
                  <a:schemeClr val="accent6">
                    <a:lumMod val="50000"/>
                  </a:schemeClr>
                </a:solidFill>
                <a:latin typeface="楷体" panose="02010609060101010101" pitchFamily="49" charset="-122"/>
                <a:ea typeface="楷体" panose="02010609060101010101" pitchFamily="49" charset="-122"/>
              </a:rPr>
              <a:t>《</a:t>
            </a:r>
            <a:r>
              <a:rPr lang="zh-CN" altLang="en-US" sz="2000" b="1" dirty="0">
                <a:solidFill>
                  <a:schemeClr val="accent6">
                    <a:lumMod val="50000"/>
                  </a:schemeClr>
                </a:solidFill>
                <a:latin typeface="楷体" panose="02010609060101010101" pitchFamily="49" charset="-122"/>
                <a:ea typeface="楷体" panose="02010609060101010101" pitchFamily="49" charset="-122"/>
              </a:rPr>
              <a:t>中国法学</a:t>
            </a:r>
            <a:r>
              <a:rPr lang="en-US" altLang="zh-CN" sz="2000" b="1" dirty="0">
                <a:solidFill>
                  <a:schemeClr val="accent6">
                    <a:lumMod val="50000"/>
                  </a:schemeClr>
                </a:solidFill>
                <a:latin typeface="楷体" panose="02010609060101010101" pitchFamily="49" charset="-122"/>
                <a:ea typeface="楷体" panose="02010609060101010101" pitchFamily="49" charset="-122"/>
              </a:rPr>
              <a:t>》2019</a:t>
            </a:r>
            <a:r>
              <a:rPr lang="zh-CN" altLang="en-US" sz="2000" b="1" dirty="0">
                <a:solidFill>
                  <a:schemeClr val="accent6">
                    <a:lumMod val="50000"/>
                  </a:schemeClr>
                </a:solidFill>
                <a:latin typeface="楷体" panose="02010609060101010101" pitchFamily="49" charset="-122"/>
                <a:ea typeface="楷体" panose="02010609060101010101" pitchFamily="49" charset="-122"/>
              </a:rPr>
              <a:t>年第</a:t>
            </a:r>
            <a:r>
              <a:rPr lang="en-US" altLang="zh-CN" sz="2000" b="1" dirty="0">
                <a:solidFill>
                  <a:schemeClr val="accent6">
                    <a:lumMod val="50000"/>
                  </a:schemeClr>
                </a:solidFill>
                <a:latin typeface="楷体" panose="02010609060101010101" pitchFamily="49" charset="-122"/>
                <a:ea typeface="楷体" panose="02010609060101010101" pitchFamily="49" charset="-122"/>
              </a:rPr>
              <a:t>4</a:t>
            </a:r>
            <a:r>
              <a:rPr lang="zh-CN" altLang="en-US" sz="2000" b="1" dirty="0">
                <a:solidFill>
                  <a:schemeClr val="accent6">
                    <a:lumMod val="50000"/>
                  </a:schemeClr>
                </a:solidFill>
                <a:latin typeface="楷体" panose="02010609060101010101" pitchFamily="49" charset="-122"/>
                <a:ea typeface="楷体" panose="02010609060101010101" pitchFamily="49" charset="-122"/>
              </a:rPr>
              <a:t>期</a:t>
            </a:r>
            <a:endParaRPr lang="en-US" altLang="zh-CN" sz="2000" b="1" dirty="0">
              <a:solidFill>
                <a:schemeClr val="accent6">
                  <a:lumMod val="50000"/>
                </a:schemeClr>
              </a:solidFill>
              <a:latin typeface="楷体" panose="02010609060101010101" pitchFamily="49" charset="-122"/>
              <a:ea typeface="楷体" panose="02010609060101010101" pitchFamily="49" charset="-122"/>
            </a:endParaRPr>
          </a:p>
          <a:p>
            <a:pPr marL="0" indent="0">
              <a:buNone/>
              <a:defRPr/>
            </a:pPr>
            <a:r>
              <a:rPr lang="zh-CN" altLang="en-US" sz="2000" b="1" dirty="0">
                <a:solidFill>
                  <a:schemeClr val="accent6">
                    <a:lumMod val="50000"/>
                  </a:schemeClr>
                </a:solidFill>
                <a:latin typeface="楷体" panose="02010609060101010101" pitchFamily="49" charset="-122"/>
                <a:ea typeface="楷体" panose="02010609060101010101" pitchFamily="49" charset="-122"/>
              </a:rPr>
              <a:t>机关诉讼？</a:t>
            </a:r>
            <a:r>
              <a:rPr lang="zh-CN" altLang="en-US" sz="2000" dirty="0">
                <a:latin typeface="楷体" panose="02010609060101010101" pitchFamily="49" charset="-122"/>
                <a:ea typeface="楷体" panose="02010609060101010101" pitchFamily="49" charset="-122"/>
              </a:rPr>
              <a:t> </a:t>
            </a:r>
            <a:r>
              <a:rPr lang="zh-CN" altLang="en-US" sz="2000" b="1" dirty="0">
                <a:solidFill>
                  <a:schemeClr val="accent6">
                    <a:lumMod val="50000"/>
                  </a:schemeClr>
                </a:solidFill>
                <a:latin typeface="楷体" panose="02010609060101010101" pitchFamily="49" charset="-122"/>
                <a:ea typeface="楷体" panose="02010609060101010101" pitchFamily="49" charset="-122"/>
              </a:rPr>
              <a:t>已有案例，如浙江省泰顺县气象局诉规划局案</a:t>
            </a:r>
          </a:p>
        </p:txBody>
      </p:sp>
      <p:sp>
        <p:nvSpPr>
          <p:cNvPr id="184323" name="灯片编号占位符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en-US" altLang="zh-CN">
                <a:solidFill>
                  <a:schemeClr val="bg1"/>
                </a:solidFill>
                <a:latin typeface="Century Gothic" panose="020B0502020202020204" pitchFamily="34" charset="0"/>
              </a:rPr>
              <a:t>*</a:t>
            </a:r>
          </a:p>
        </p:txBody>
      </p:sp>
      <p:sp>
        <p:nvSpPr>
          <p:cNvPr id="2" name="日期占位符 1"/>
          <p:cNvSpPr>
            <a:spLocks noGrp="1"/>
          </p:cNvSpPr>
          <p:nvPr>
            <p:ph type="dt" sz="half" idx="10"/>
          </p:nvPr>
        </p:nvSpPr>
        <p:spPr/>
        <p:txBody>
          <a:bodyPr/>
          <a:lstStyle/>
          <a:p>
            <a:fld id="{2A39A7B9-BFBA-4B82-84A1-7649D96D83F7}" type="datetime11">
              <a:rPr lang="zh-CN" altLang="en-US" smtClean="0"/>
              <a:t>20:56:34</a:t>
            </a:fld>
            <a:endParaRPr lang="zh-CN"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标题 1"/>
          <p:cNvSpPr>
            <a:spLocks noGrp="1" noChangeArrowheads="1"/>
          </p:cNvSpPr>
          <p:nvPr>
            <p:ph type="title"/>
          </p:nvPr>
        </p:nvSpPr>
        <p:spPr>
          <a:xfrm>
            <a:off x="2389189" y="927101"/>
            <a:ext cx="6345237" cy="709613"/>
          </a:xfrm>
        </p:spPr>
        <p:txBody>
          <a:bodyPr/>
          <a:lstStyle/>
          <a:p>
            <a:endParaRPr lang="zh-CN" altLang="en-US"/>
          </a:p>
        </p:txBody>
      </p:sp>
      <p:sp>
        <p:nvSpPr>
          <p:cNvPr id="187394" name="内容占位符 2"/>
          <p:cNvSpPr>
            <a:spLocks noGrp="1" noChangeArrowheads="1"/>
          </p:cNvSpPr>
          <p:nvPr>
            <p:ph idx="1"/>
          </p:nvPr>
        </p:nvSpPr>
        <p:spPr>
          <a:xfrm>
            <a:off x="1847851" y="2060576"/>
            <a:ext cx="8424863" cy="3743325"/>
          </a:xfrm>
        </p:spPr>
        <p:txBody>
          <a:bodyPr/>
          <a:lstStyle/>
          <a:p>
            <a:r>
              <a:rPr lang="zh-CN" altLang="en-US" sz="2000" b="1" dirty="0">
                <a:latin typeface="华文楷体" panose="02010600040101010101" pitchFamily="2" charset="-122"/>
                <a:ea typeface="华文楷体" panose="02010600040101010101" pitchFamily="2" charset="-122"/>
              </a:rPr>
              <a:t>（</a:t>
            </a:r>
            <a:r>
              <a:rPr lang="en-US" altLang="zh-CN" sz="2000" b="1" dirty="0">
                <a:latin typeface="华文楷体" panose="02010600040101010101" pitchFamily="2" charset="-122"/>
                <a:ea typeface="华文楷体" panose="02010600040101010101" pitchFamily="2" charset="-122"/>
              </a:rPr>
              <a:t>2</a:t>
            </a:r>
            <a:r>
              <a:rPr lang="zh-CN" altLang="en-US" sz="2000" b="1" dirty="0">
                <a:latin typeface="华文楷体" panose="02010600040101010101" pitchFamily="2" charset="-122"/>
                <a:ea typeface="华文楷体" panose="02010600040101010101" pitchFamily="2" charset="-122"/>
              </a:rPr>
              <a:t>）存在合法权益</a:t>
            </a:r>
            <a:endParaRPr lang="en-US" altLang="zh-CN" sz="2000" b="1" dirty="0">
              <a:latin typeface="华文楷体" panose="02010600040101010101" pitchFamily="2" charset="-122"/>
              <a:ea typeface="华文楷体" panose="02010600040101010101" pitchFamily="2" charset="-122"/>
            </a:endParaRPr>
          </a:p>
          <a:p>
            <a:r>
              <a:rPr lang="zh-CN" altLang="en-US" sz="2000" dirty="0">
                <a:latin typeface="华文楷体" panose="02010600040101010101" pitchFamily="2" charset="-122"/>
                <a:ea typeface="华文楷体" panose="02010600040101010101" pitchFamily="2" charset="-122"/>
              </a:rPr>
              <a:t>合法权益是法律应予保护的权利和利益：</a:t>
            </a:r>
            <a:r>
              <a:rPr lang="zh-CN" altLang="zh-CN" sz="2000" dirty="0">
                <a:latin typeface="华文楷体" panose="02010600040101010101" pitchFamily="2" charset="-122"/>
                <a:ea typeface="华文楷体" panose="02010600040101010101" pitchFamily="2" charset="-122"/>
              </a:rPr>
              <a:t>一方面不认为法律没有禁止或者反对的就</a:t>
            </a:r>
            <a:r>
              <a:rPr lang="zh-CN" altLang="en-US" sz="2000" dirty="0">
                <a:latin typeface="华文楷体" panose="02010600040101010101" pitchFamily="2" charset="-122"/>
                <a:ea typeface="华文楷体" panose="02010600040101010101" pitchFamily="2" charset="-122"/>
              </a:rPr>
              <a:t>全部</a:t>
            </a:r>
            <a:r>
              <a:rPr lang="zh-CN" altLang="zh-CN" sz="2000" dirty="0">
                <a:latin typeface="华文楷体" panose="02010600040101010101" pitchFamily="2" charset="-122"/>
                <a:ea typeface="华文楷体" panose="02010600040101010101" pitchFamily="2" charset="-122"/>
              </a:rPr>
              <a:t>是合法权利，</a:t>
            </a:r>
            <a:r>
              <a:rPr lang="zh-CN" altLang="en-US" sz="2000" dirty="0">
                <a:latin typeface="华文楷体" panose="02010600040101010101" pitchFamily="2" charset="-122"/>
                <a:ea typeface="华文楷体" panose="02010600040101010101" pitchFamily="2" charset="-122"/>
              </a:rPr>
              <a:t>因为该</a:t>
            </a:r>
            <a:r>
              <a:rPr lang="zh-CN" altLang="zh-CN" sz="2000" dirty="0">
                <a:latin typeface="华文楷体" panose="02010600040101010101" pitchFamily="2" charset="-122"/>
                <a:ea typeface="华文楷体" panose="02010600040101010101" pitchFamily="2" charset="-122"/>
              </a:rPr>
              <a:t>范围</a:t>
            </a:r>
            <a:r>
              <a:rPr lang="zh-CN" altLang="en-US" sz="2000" dirty="0">
                <a:latin typeface="华文楷体" panose="02010600040101010101" pitchFamily="2" charset="-122"/>
                <a:ea typeface="华文楷体" panose="02010600040101010101" pitchFamily="2" charset="-122"/>
              </a:rPr>
              <a:t>过于广泛</a:t>
            </a:r>
            <a:r>
              <a:rPr lang="zh-CN" altLang="zh-CN" sz="2000" dirty="0">
                <a:latin typeface="华文楷体" panose="02010600040101010101" pitchFamily="2" charset="-122"/>
                <a:ea typeface="华文楷体" panose="02010600040101010101" pitchFamily="2" charset="-122"/>
              </a:rPr>
              <a:t>，应该从立法者的角度看，是否支持这个利益。</a:t>
            </a:r>
            <a:r>
              <a:rPr lang="zh-CN" altLang="en-US" sz="2000" dirty="0">
                <a:latin typeface="华文楷体" panose="02010600040101010101" pitchFamily="2" charset="-122"/>
                <a:ea typeface="华文楷体" panose="02010600040101010101" pitchFamily="2" charset="-122"/>
              </a:rPr>
              <a:t>另一方面</a:t>
            </a:r>
            <a:r>
              <a:rPr lang="zh-CN" altLang="zh-CN" sz="2000" dirty="0">
                <a:latin typeface="华文楷体" panose="02010600040101010101" pitchFamily="2" charset="-122"/>
                <a:ea typeface="华文楷体" panose="02010600040101010101" pitchFamily="2" charset="-122"/>
              </a:rPr>
              <a:t>又不限于法律文本，法律文本没有确认、规定的利益，在法律文本之外，从法律的目的、信奉的价值观看这个利益是否是值得保护的。</a:t>
            </a:r>
            <a:endParaRPr lang="zh-CN" altLang="en-US" sz="2000" dirty="0">
              <a:latin typeface="华文楷体" panose="02010600040101010101" pitchFamily="2" charset="-122"/>
              <a:ea typeface="华文楷体" panose="02010600040101010101" pitchFamily="2" charset="-122"/>
            </a:endParaRPr>
          </a:p>
        </p:txBody>
      </p:sp>
      <p:sp>
        <p:nvSpPr>
          <p:cNvPr id="187395" name="灯片编号占位符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en-US" altLang="zh-CN">
                <a:solidFill>
                  <a:schemeClr val="bg1"/>
                </a:solidFill>
                <a:latin typeface="Century Gothic" panose="020B0502020202020204" pitchFamily="34" charset="0"/>
              </a:rPr>
              <a:t>*</a:t>
            </a:r>
          </a:p>
        </p:txBody>
      </p:sp>
      <p:sp>
        <p:nvSpPr>
          <p:cNvPr id="2" name="日期占位符 1"/>
          <p:cNvSpPr>
            <a:spLocks noGrp="1"/>
          </p:cNvSpPr>
          <p:nvPr>
            <p:ph type="dt" sz="half" idx="10"/>
          </p:nvPr>
        </p:nvSpPr>
        <p:spPr/>
        <p:txBody>
          <a:bodyPr/>
          <a:lstStyle/>
          <a:p>
            <a:fld id="{E5743CF1-EB0F-4D3D-BEEE-11A475C4CCF2}" type="datetime11">
              <a:rPr lang="zh-CN" altLang="en-US" smtClean="0"/>
              <a:t>20:56:34</a:t>
            </a:fld>
            <a:endParaRPr lang="zh-CN"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标题 1"/>
          <p:cNvSpPr>
            <a:spLocks noGrp="1" noChangeArrowheads="1"/>
          </p:cNvSpPr>
          <p:nvPr>
            <p:ph type="title"/>
          </p:nvPr>
        </p:nvSpPr>
        <p:spPr>
          <a:xfrm>
            <a:off x="2389189" y="927101"/>
            <a:ext cx="6345237" cy="709613"/>
          </a:xfrm>
        </p:spPr>
        <p:txBody>
          <a:bodyPr/>
          <a:lstStyle/>
          <a:p>
            <a:endParaRPr lang="zh-CN" altLang="en-US"/>
          </a:p>
        </p:txBody>
      </p:sp>
      <p:sp>
        <p:nvSpPr>
          <p:cNvPr id="64515" name="内容占位符 2"/>
          <p:cNvSpPr>
            <a:spLocks noGrp="1"/>
          </p:cNvSpPr>
          <p:nvPr>
            <p:ph idx="1"/>
          </p:nvPr>
        </p:nvSpPr>
        <p:spPr>
          <a:xfrm>
            <a:off x="1847850" y="2060575"/>
            <a:ext cx="8001000" cy="3887788"/>
          </a:xfrm>
        </p:spPr>
        <p:txBody>
          <a:bodyPr/>
          <a:lstStyle/>
          <a:p>
            <a:pPr>
              <a:defRPr/>
            </a:pPr>
            <a:r>
              <a:rPr lang="zh-CN" altLang="en-US" sz="2000" b="1" dirty="0">
                <a:latin typeface="楷体" panose="02010609060101010101" pitchFamily="49" charset="-122"/>
                <a:ea typeface="楷体" panose="02010609060101010101" pitchFamily="49" charset="-122"/>
              </a:rPr>
              <a:t>（</a:t>
            </a:r>
            <a:r>
              <a:rPr lang="en-US" altLang="zh-CN" sz="2000" b="1" dirty="0">
                <a:latin typeface="楷体" panose="02010609060101010101" pitchFamily="49" charset="-122"/>
                <a:ea typeface="楷体" panose="02010609060101010101" pitchFamily="49" charset="-122"/>
              </a:rPr>
              <a:t>3</a:t>
            </a:r>
            <a:r>
              <a:rPr lang="zh-CN" altLang="en-US" sz="2000" b="1" dirty="0">
                <a:latin typeface="楷体" panose="02010609060101010101" pitchFamily="49" charset="-122"/>
                <a:ea typeface="楷体" panose="02010609060101010101" pitchFamily="49" charset="-122"/>
              </a:rPr>
              <a:t>）合法权益属于原告</a:t>
            </a:r>
          </a:p>
          <a:p>
            <a:pPr>
              <a:defRPr/>
            </a:pPr>
            <a:r>
              <a:rPr lang="zh-CN" altLang="en-US" sz="2000" dirty="0">
                <a:latin typeface="楷体" panose="02010609060101010101" pitchFamily="49" charset="-122"/>
                <a:ea typeface="楷体" panose="02010609060101010101" pitchFamily="49" charset="-122"/>
              </a:rPr>
              <a:t>判断利益主张是自己的，还是他人的，还是公众的？</a:t>
            </a:r>
          </a:p>
          <a:p>
            <a:pPr marL="0" indent="0">
              <a:buNone/>
              <a:defRPr/>
            </a:pPr>
            <a:r>
              <a:rPr lang="zh-CN" altLang="en-US" sz="2000" dirty="0">
                <a:latin typeface="楷体" panose="02010609060101010101" pitchFamily="49" charset="-122"/>
                <a:ea typeface="楷体" panose="02010609060101010101" pitchFamily="49" charset="-122"/>
              </a:rPr>
              <a:t>   </a:t>
            </a:r>
            <a:r>
              <a:rPr lang="zh-CN" altLang="en-US" sz="2000" b="1" i="1" dirty="0">
                <a:latin typeface="楷体" panose="02010609060101010101" pitchFamily="49" charset="-122"/>
                <a:ea typeface="楷体" panose="02010609060101010101" pitchFamily="49" charset="-122"/>
              </a:rPr>
              <a:t>反射利益</a:t>
            </a:r>
            <a:r>
              <a:rPr lang="zh-CN" altLang="en-US" sz="2000" dirty="0">
                <a:latin typeface="楷体" panose="02010609060101010101" pitchFamily="49" charset="-122"/>
                <a:ea typeface="楷体" panose="02010609060101010101" pitchFamily="49" charset="-122"/>
              </a:rPr>
              <a:t>：</a:t>
            </a:r>
            <a:r>
              <a:rPr lang="zh-CN" altLang="zh-CN" sz="2000" dirty="0">
                <a:latin typeface="华文楷体" panose="02010600040101010101" pitchFamily="2" charset="-122"/>
                <a:ea typeface="华文楷体" panose="02010600040101010101" pitchFamily="2" charset="-122"/>
              </a:rPr>
              <a:t>法律规范基于公益的目的，要求行政机关作为或不作为时，因该作为或不作为的反射效果，个人在事实上所享受的利益。因法律未赋予该个人可在裁判上主张自己此种利益的请求权，所以，它只是一种事实上的期待与机会而已</a:t>
            </a:r>
            <a:r>
              <a:rPr lang="zh-CN" altLang="en-US" sz="2000" dirty="0">
                <a:latin typeface="华文楷体" panose="02010600040101010101" pitchFamily="2" charset="-122"/>
                <a:ea typeface="华文楷体" panose="02010600040101010101" pitchFamily="2" charset="-122"/>
              </a:rPr>
              <a:t>。例如</a:t>
            </a:r>
            <a:r>
              <a:rPr lang="zh-CN" altLang="zh-CN" sz="2000" dirty="0">
                <a:latin typeface="华文楷体" panose="02010600040101010101" pitchFamily="2" charset="-122"/>
                <a:ea typeface="华文楷体" panose="02010600040101010101" pitchFamily="2" charset="-122"/>
              </a:rPr>
              <a:t>甲因居住于小学附近而享有就近上学的便利，政府决定小学迁址使得丧失了这种“便利”，其不能据此提出诉讼，反对政府迁址计划；失业人员获得的“低保”惠及他所赡养或者抚养的人，这种“惠及利益”仅属于反射利益</a:t>
            </a:r>
            <a:r>
              <a:rPr lang="zh-CN" altLang="en-US" sz="2000" dirty="0">
                <a:latin typeface="华文楷体" panose="02010600040101010101" pitchFamily="2" charset="-122"/>
                <a:ea typeface="华文楷体" panose="02010600040101010101" pitchFamily="2" charset="-122"/>
              </a:rPr>
              <a:t>。</a:t>
            </a:r>
          </a:p>
          <a:p>
            <a:pPr marL="0" indent="0">
              <a:buNone/>
              <a:defRPr/>
            </a:pPr>
            <a:endParaRPr lang="zh-CN" altLang="en-US" sz="2000" dirty="0">
              <a:latin typeface="华文楷体" panose="02010600040101010101" pitchFamily="2" charset="-122"/>
              <a:ea typeface="华文楷体" panose="02010600040101010101" pitchFamily="2" charset="-122"/>
            </a:endParaRPr>
          </a:p>
        </p:txBody>
      </p:sp>
      <p:sp>
        <p:nvSpPr>
          <p:cNvPr id="189443" name="灯片编号占位符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en-US" altLang="zh-CN">
                <a:solidFill>
                  <a:schemeClr val="bg1"/>
                </a:solidFill>
                <a:latin typeface="Century Gothic" panose="020B0502020202020204" pitchFamily="34" charset="0"/>
              </a:rPr>
              <a:t>*</a:t>
            </a:r>
          </a:p>
        </p:txBody>
      </p:sp>
      <p:sp>
        <p:nvSpPr>
          <p:cNvPr id="2" name="日期占位符 1"/>
          <p:cNvSpPr>
            <a:spLocks noGrp="1"/>
          </p:cNvSpPr>
          <p:nvPr>
            <p:ph type="dt" sz="half" idx="10"/>
          </p:nvPr>
        </p:nvSpPr>
        <p:spPr/>
        <p:txBody>
          <a:bodyPr/>
          <a:lstStyle/>
          <a:p>
            <a:fld id="{4C1E35F8-CFAB-40FF-9D69-C36D9D3270A9}" type="datetime11">
              <a:rPr lang="zh-CN" altLang="en-US" smtClean="0"/>
              <a:t>20:56:34</a:t>
            </a:fld>
            <a:endParaRPr lang="zh-CN"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标题 1"/>
          <p:cNvSpPr>
            <a:spLocks noGrp="1" noChangeArrowheads="1"/>
          </p:cNvSpPr>
          <p:nvPr>
            <p:ph type="title"/>
          </p:nvPr>
        </p:nvSpPr>
        <p:spPr>
          <a:xfrm>
            <a:off x="2389189" y="927101"/>
            <a:ext cx="6345237" cy="709613"/>
          </a:xfrm>
        </p:spPr>
        <p:txBody>
          <a:bodyPr/>
          <a:lstStyle/>
          <a:p>
            <a:endParaRPr lang="zh-CN" altLang="en-US"/>
          </a:p>
        </p:txBody>
      </p:sp>
      <p:sp>
        <p:nvSpPr>
          <p:cNvPr id="3" name="内容占位符 2"/>
          <p:cNvSpPr>
            <a:spLocks noGrp="1"/>
          </p:cNvSpPr>
          <p:nvPr>
            <p:ph idx="1"/>
          </p:nvPr>
        </p:nvSpPr>
        <p:spPr>
          <a:xfrm>
            <a:off x="1524000" y="2205038"/>
            <a:ext cx="9036050" cy="3530600"/>
          </a:xfrm>
        </p:spPr>
        <p:txBody>
          <a:bodyPr>
            <a:normAutofit fontScale="92500" lnSpcReduction="20000"/>
          </a:bodyPr>
          <a:lstStyle/>
          <a:p>
            <a:pPr marL="0" indent="0">
              <a:buNone/>
              <a:defRPr/>
            </a:pPr>
            <a:r>
              <a:rPr lang="zh-CN" altLang="en-US" sz="2000" b="1" i="1" dirty="0">
                <a:solidFill>
                  <a:schemeClr val="tx1"/>
                </a:solidFill>
                <a:latin typeface="楷体" panose="02010609060101010101" pitchFamily="49" charset="-122"/>
                <a:ea typeface="楷体" panose="02010609060101010101" pitchFamily="49" charset="-122"/>
              </a:rPr>
              <a:t>公共利益</a:t>
            </a:r>
            <a:r>
              <a:rPr lang="zh-CN" altLang="en-US" sz="2000" b="1" dirty="0">
                <a:solidFill>
                  <a:schemeClr val="tx1"/>
                </a:solidFill>
                <a:latin typeface="楷体" panose="02010609060101010101" pitchFamily="49" charset="-122"/>
                <a:ea typeface="楷体" panose="02010609060101010101" pitchFamily="49" charset="-122"/>
              </a:rPr>
              <a:t>：</a:t>
            </a:r>
            <a:r>
              <a:rPr lang="zh-CN" altLang="en-US" sz="2000" dirty="0">
                <a:solidFill>
                  <a:schemeClr val="tx1"/>
                </a:solidFill>
                <a:latin typeface="楷体" panose="02010609060101010101" pitchFamily="49" charset="-122"/>
                <a:ea typeface="楷体" panose="02010609060101010101" pitchFamily="49" charset="-122"/>
              </a:rPr>
              <a:t>起诉人本身因为提出了维护自己某种权益的主张而具备了原告资格，但在同时也主张公共利益；或者起诉人径直提出公共利益主张。</a:t>
            </a:r>
            <a:endParaRPr lang="en-US" altLang="zh-CN" sz="2000" dirty="0">
              <a:solidFill>
                <a:schemeClr val="tx1"/>
              </a:solidFill>
              <a:latin typeface="楷体" panose="02010609060101010101" pitchFamily="49" charset="-122"/>
              <a:ea typeface="楷体" panose="02010609060101010101" pitchFamily="49" charset="-122"/>
            </a:endParaRPr>
          </a:p>
          <a:p>
            <a:pPr algn="ctr">
              <a:defRPr/>
            </a:pPr>
            <a:r>
              <a:rPr lang="zh-CN" altLang="en-US" sz="2000" dirty="0">
                <a:solidFill>
                  <a:schemeClr val="tx1"/>
                </a:solidFill>
                <a:latin typeface="楷体" panose="02010609060101010101" pitchFamily="49" charset="-122"/>
                <a:ea typeface="楷体" panose="02010609060101010101" pitchFamily="49" charset="-122"/>
              </a:rPr>
              <a:t>施建辉、顾大松诉南京市规划局规划许可案</a:t>
            </a:r>
            <a:endParaRPr lang="en-US" altLang="zh-CN" sz="2000" dirty="0">
              <a:solidFill>
                <a:schemeClr val="tx1"/>
              </a:solidFill>
              <a:latin typeface="楷体" panose="02010609060101010101" pitchFamily="49" charset="-122"/>
              <a:ea typeface="楷体" panose="02010609060101010101" pitchFamily="49" charset="-122"/>
            </a:endParaRPr>
          </a:p>
          <a:p>
            <a:pPr marL="0" indent="0">
              <a:buNone/>
              <a:defRPr/>
            </a:pPr>
            <a:r>
              <a:rPr lang="en-US" altLang="zh-CN" sz="1600" dirty="0">
                <a:solidFill>
                  <a:schemeClr val="tx1"/>
                </a:solidFill>
                <a:latin typeface="楷体" panose="02010609060101010101" pitchFamily="49" charset="-122"/>
                <a:ea typeface="楷体" panose="02010609060101010101" pitchFamily="49" charset="-122"/>
              </a:rPr>
              <a:t>2001</a:t>
            </a:r>
            <a:r>
              <a:rPr lang="zh-CN" altLang="en-US" sz="1600" dirty="0">
                <a:solidFill>
                  <a:schemeClr val="tx1"/>
                </a:solidFill>
                <a:latin typeface="楷体" panose="02010609060101010101" pitchFamily="49" charset="-122"/>
                <a:ea typeface="楷体" panose="02010609060101010101" pitchFamily="49" charset="-122"/>
              </a:rPr>
              <a:t>年，南京市中山陵园管理局于中山陵风景管理区内紫金山兴建南京紫金山观景台，引起南京社会各界强列关注。</a:t>
            </a:r>
            <a:r>
              <a:rPr lang="en-US" altLang="zh-CN" sz="1600" dirty="0">
                <a:solidFill>
                  <a:schemeClr val="tx1"/>
                </a:solidFill>
                <a:latin typeface="楷体" panose="02010609060101010101" pitchFamily="49" charset="-122"/>
                <a:ea typeface="楷体" panose="02010609060101010101" pitchFamily="49" charset="-122"/>
              </a:rPr>
              <a:t>10</a:t>
            </a:r>
            <a:r>
              <a:rPr lang="zh-CN" altLang="en-US" sz="1600" dirty="0">
                <a:solidFill>
                  <a:schemeClr val="tx1"/>
                </a:solidFill>
                <a:latin typeface="楷体" panose="02010609060101010101" pitchFamily="49" charset="-122"/>
                <a:ea typeface="楷体" panose="02010609060101010101" pitchFamily="49" charset="-122"/>
              </a:rPr>
              <a:t>月</a:t>
            </a:r>
            <a:r>
              <a:rPr lang="en-US" altLang="zh-CN" sz="1600" dirty="0">
                <a:solidFill>
                  <a:schemeClr val="tx1"/>
                </a:solidFill>
                <a:latin typeface="楷体" panose="02010609060101010101" pitchFamily="49" charset="-122"/>
                <a:ea typeface="楷体" panose="02010609060101010101" pitchFamily="49" charset="-122"/>
              </a:rPr>
              <a:t>17</a:t>
            </a:r>
            <a:r>
              <a:rPr lang="zh-CN" altLang="en-US" sz="1600" dirty="0">
                <a:solidFill>
                  <a:schemeClr val="tx1"/>
                </a:solidFill>
                <a:latin typeface="楷体" panose="02010609060101010101" pitchFamily="49" charset="-122"/>
                <a:ea typeface="楷体" panose="02010609060101010101" pitchFamily="49" charset="-122"/>
              </a:rPr>
              <a:t>日下午，东南大学两名教师向南京市中级人民法院提起行政诉讼，要求南京市规划局撤销对紫金山观景台的规划许可。</a:t>
            </a:r>
            <a:endParaRPr lang="en-US" altLang="zh-CN" sz="1600" dirty="0">
              <a:solidFill>
                <a:schemeClr val="tx1"/>
              </a:solidFill>
              <a:latin typeface="楷体" panose="02010609060101010101" pitchFamily="49" charset="-122"/>
              <a:ea typeface="楷体" panose="02010609060101010101" pitchFamily="49" charset="-122"/>
            </a:endParaRPr>
          </a:p>
          <a:p>
            <a:pPr marL="0" indent="0">
              <a:buNone/>
              <a:defRPr/>
            </a:pPr>
            <a:r>
              <a:rPr lang="zh-CN" altLang="en-US" sz="1600" dirty="0">
                <a:solidFill>
                  <a:schemeClr val="tx1"/>
                </a:solidFill>
                <a:latin typeface="楷体" panose="02010609060101010101" pitchFamily="49" charset="-122"/>
                <a:ea typeface="楷体" panose="02010609060101010101" pitchFamily="49" charset="-122"/>
              </a:rPr>
              <a:t>他们诉称，观景台的钢筋水泥建筑兀立于连绵起伏、绿意盎然的紫金山脉的最高处，极大地破坏了南京市民引以为荣并享誉海内外的紫金山自然景观，同时也极大地影响了凭票入园的游客的游兴。</a:t>
            </a:r>
          </a:p>
          <a:p>
            <a:pPr marL="0" indent="0">
              <a:buNone/>
              <a:defRPr/>
            </a:pPr>
            <a:r>
              <a:rPr lang="zh-CN" altLang="en-US" sz="1600" dirty="0">
                <a:solidFill>
                  <a:schemeClr val="tx1"/>
                </a:solidFill>
                <a:latin typeface="楷体" panose="02010609060101010101" pitchFamily="49" charset="-122"/>
                <a:ea typeface="楷体" panose="02010609060101010101" pitchFamily="49" charset="-122"/>
              </a:rPr>
              <a:t>根据</a:t>
            </a:r>
            <a:r>
              <a:rPr lang="en-US" altLang="zh-CN" sz="1600" dirty="0">
                <a:solidFill>
                  <a:schemeClr val="tx1"/>
                </a:solidFill>
                <a:latin typeface="楷体" panose="02010609060101010101" pitchFamily="49" charset="-122"/>
                <a:ea typeface="楷体" panose="02010609060101010101" pitchFamily="49" charset="-122"/>
              </a:rPr>
              <a:t>《</a:t>
            </a:r>
            <a:r>
              <a:rPr lang="zh-CN" altLang="en-US" sz="1600" dirty="0">
                <a:solidFill>
                  <a:schemeClr val="tx1"/>
                </a:solidFill>
                <a:latin typeface="楷体" panose="02010609060101010101" pitchFamily="49" charset="-122"/>
                <a:ea typeface="楷体" panose="02010609060101010101" pitchFamily="49" charset="-122"/>
              </a:rPr>
              <a:t>南京市中山陵园风景区管理条例</a:t>
            </a:r>
            <a:r>
              <a:rPr lang="en-US" altLang="zh-CN" sz="1600" dirty="0">
                <a:solidFill>
                  <a:schemeClr val="tx1"/>
                </a:solidFill>
                <a:latin typeface="楷体" panose="02010609060101010101" pitchFamily="49" charset="-122"/>
                <a:ea typeface="楷体" panose="02010609060101010101" pitchFamily="49" charset="-122"/>
              </a:rPr>
              <a:t>》</a:t>
            </a:r>
            <a:r>
              <a:rPr lang="zh-CN" altLang="en-US" sz="1600" dirty="0">
                <a:solidFill>
                  <a:schemeClr val="tx1"/>
                </a:solidFill>
                <a:latin typeface="楷体" panose="02010609060101010101" pitchFamily="49" charset="-122"/>
                <a:ea typeface="楷体" panose="02010609060101010101" pitchFamily="49" charset="-122"/>
              </a:rPr>
              <a:t>的规划原则，风景区各项建设设施应当与风景区环境相协调，南京市规划局在对观景台的规划许可中未依法行政。同时，因其购买了年票，对方有义务提供优美的环境，观景台的建设破坏了其享受自然景观带来的精神上的愉悦。</a:t>
            </a:r>
            <a:endParaRPr lang="en-US" altLang="zh-CN" sz="1600" dirty="0">
              <a:solidFill>
                <a:schemeClr val="tx1"/>
              </a:solidFill>
              <a:latin typeface="楷体" panose="02010609060101010101" pitchFamily="49" charset="-122"/>
              <a:ea typeface="楷体" panose="02010609060101010101" pitchFamily="49" charset="-122"/>
            </a:endParaRPr>
          </a:p>
          <a:p>
            <a:pPr marL="0" indent="0">
              <a:buNone/>
              <a:defRPr/>
            </a:pPr>
            <a:r>
              <a:rPr lang="zh-CN" altLang="zh-CN" sz="1600" dirty="0">
                <a:latin typeface="楷体" panose="02010609060101010101" pitchFamily="49" charset="-122"/>
                <a:ea typeface="楷体" panose="02010609060101010101" pitchFamily="49" charset="-122"/>
              </a:rPr>
              <a:t>南京市中级人民法院最终没有受理此案。但迫于社会舆论及其他方面的压力，南京市规划局及相关部门，最终决定拆除“景观台”。</a:t>
            </a:r>
            <a:endParaRPr lang="zh-CN" altLang="en-US" sz="1600" dirty="0">
              <a:solidFill>
                <a:schemeClr val="tx1"/>
              </a:solidFill>
              <a:latin typeface="楷体" panose="02010609060101010101" pitchFamily="49" charset="-122"/>
              <a:ea typeface="楷体" panose="02010609060101010101" pitchFamily="49" charset="-122"/>
            </a:endParaRPr>
          </a:p>
          <a:p>
            <a:pPr marL="0" indent="0">
              <a:buNone/>
              <a:defRPr/>
            </a:pPr>
            <a:endParaRPr lang="zh-CN" altLang="en-US" sz="2000" dirty="0">
              <a:solidFill>
                <a:schemeClr val="tx1"/>
              </a:solidFill>
              <a:latin typeface="楷体" panose="02010609060101010101" pitchFamily="49" charset="-122"/>
              <a:ea typeface="楷体" panose="02010609060101010101" pitchFamily="49" charset="-122"/>
            </a:endParaRPr>
          </a:p>
          <a:p>
            <a:pPr>
              <a:defRPr/>
            </a:pPr>
            <a:endParaRPr lang="zh-CN" altLang="en-US" sz="2000" dirty="0">
              <a:solidFill>
                <a:schemeClr val="tx1"/>
              </a:solidFill>
              <a:latin typeface="楷体" panose="02010609060101010101" pitchFamily="49" charset="-122"/>
              <a:ea typeface="楷体" panose="02010609060101010101" pitchFamily="49" charset="-122"/>
            </a:endParaRPr>
          </a:p>
        </p:txBody>
      </p:sp>
      <p:sp>
        <p:nvSpPr>
          <p:cNvPr id="2" name="日期占位符 1"/>
          <p:cNvSpPr>
            <a:spLocks noGrp="1"/>
          </p:cNvSpPr>
          <p:nvPr>
            <p:ph type="dt" sz="half" idx="10"/>
          </p:nvPr>
        </p:nvSpPr>
        <p:spPr/>
        <p:txBody>
          <a:bodyPr/>
          <a:lstStyle/>
          <a:p>
            <a:fld id="{A6B17B11-566E-4C56-A923-5BA5A6AB727C}" type="datetime11">
              <a:rPr lang="zh-CN" altLang="en-US" smtClean="0"/>
              <a:t>20:56:34</a:t>
            </a:fld>
            <a:endParaRPr lang="zh-CN" altLang="en-US"/>
          </a:p>
        </p:txBody>
      </p:sp>
      <p:sp>
        <p:nvSpPr>
          <p:cNvPr id="4" name="灯片编号占位符 3"/>
          <p:cNvSpPr>
            <a:spLocks noGrp="1"/>
          </p:cNvSpPr>
          <p:nvPr>
            <p:ph type="sldNum" sz="quarter" idx="12"/>
          </p:nvPr>
        </p:nvSpPr>
        <p:spPr/>
        <p:txBody>
          <a:bodyPr/>
          <a:lstStyle/>
          <a:p>
            <a:fld id="{371EAF97-EE87-4C9A-8993-CD456974BB4D}" type="slidenum">
              <a:rPr lang="zh-CN" altLang="en-US" smtClean="0"/>
              <a:t>68</a:t>
            </a:fld>
            <a:endParaRPr lang="zh-CN"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标题 1"/>
          <p:cNvSpPr>
            <a:spLocks noGrp="1" noChangeArrowheads="1"/>
          </p:cNvSpPr>
          <p:nvPr>
            <p:ph type="title"/>
          </p:nvPr>
        </p:nvSpPr>
        <p:spPr>
          <a:xfrm>
            <a:off x="2389189" y="927101"/>
            <a:ext cx="6345237" cy="709613"/>
          </a:xfrm>
        </p:spPr>
        <p:txBody>
          <a:bodyPr/>
          <a:lstStyle/>
          <a:p>
            <a:endParaRPr lang="zh-CN" altLang="en-US"/>
          </a:p>
        </p:txBody>
      </p:sp>
      <p:sp>
        <p:nvSpPr>
          <p:cNvPr id="191490" name="内容占位符 2"/>
          <p:cNvSpPr>
            <a:spLocks noGrp="1" noChangeArrowheads="1"/>
          </p:cNvSpPr>
          <p:nvPr>
            <p:ph idx="1"/>
          </p:nvPr>
        </p:nvSpPr>
        <p:spPr>
          <a:xfrm>
            <a:off x="1112229" y="2359588"/>
            <a:ext cx="9540875" cy="4032250"/>
          </a:xfrm>
        </p:spPr>
        <p:txBody>
          <a:bodyPr>
            <a:normAutofit fontScale="92500" lnSpcReduction="10000"/>
          </a:bodyPr>
          <a:lstStyle/>
          <a:p>
            <a:r>
              <a:rPr lang="zh-CN" altLang="en-US" sz="2000" b="1" dirty="0">
                <a:solidFill>
                  <a:schemeClr val="tx1"/>
                </a:solidFill>
                <a:latin typeface="楷体" panose="02010609060101010101" pitchFamily="49" charset="-122"/>
                <a:ea typeface="楷体" panose="02010609060101010101" pitchFamily="49" charset="-122"/>
              </a:rPr>
              <a:t>行政公益诉讼</a:t>
            </a:r>
            <a:endParaRPr lang="en-US" altLang="zh-CN" sz="2000" b="1" dirty="0">
              <a:solidFill>
                <a:schemeClr val="tx1"/>
              </a:solidFill>
              <a:latin typeface="楷体" panose="02010609060101010101" pitchFamily="49" charset="-122"/>
              <a:ea typeface="楷体" panose="02010609060101010101" pitchFamily="49" charset="-122"/>
            </a:endParaRPr>
          </a:p>
          <a:p>
            <a:pPr algn="ctr"/>
            <a:r>
              <a:rPr lang="zh-CN" altLang="en-US" sz="2000" b="1" dirty="0">
                <a:solidFill>
                  <a:schemeClr val="tx1"/>
                </a:solidFill>
                <a:latin typeface="楷体" panose="02010609060101010101" pitchFamily="49" charset="-122"/>
                <a:ea typeface="楷体" panose="02010609060101010101" pitchFamily="49" charset="-122"/>
              </a:rPr>
              <a:t>人民检察院的诉讼法律地位：公益诉讼人</a:t>
            </a:r>
            <a:endParaRPr lang="en-US" altLang="zh-CN" sz="2000" b="1" dirty="0">
              <a:solidFill>
                <a:schemeClr val="tx1"/>
              </a:solidFill>
              <a:latin typeface="楷体" panose="02010609060101010101" pitchFamily="49" charset="-122"/>
              <a:ea typeface="楷体" panose="02010609060101010101" pitchFamily="49" charset="-122"/>
            </a:endParaRPr>
          </a:p>
          <a:p>
            <a:r>
              <a:rPr lang="en-US" altLang="zh-CN" sz="2000" dirty="0">
                <a:solidFill>
                  <a:schemeClr val="tx1"/>
                </a:solidFill>
                <a:latin typeface="楷体" panose="02010609060101010101" pitchFamily="49" charset="-122"/>
                <a:ea typeface="楷体" panose="02010609060101010101" pitchFamily="49" charset="-122"/>
              </a:rPr>
              <a:t>2014 </a:t>
            </a:r>
            <a:r>
              <a:rPr lang="zh-CN" altLang="en-US" sz="2000" dirty="0">
                <a:solidFill>
                  <a:schemeClr val="tx1"/>
                </a:solidFill>
                <a:latin typeface="楷体" panose="02010609060101010101" pitchFamily="49" charset="-122"/>
                <a:ea typeface="楷体" panose="02010609060101010101" pitchFamily="49" charset="-122"/>
              </a:rPr>
              <a:t>年 </a:t>
            </a:r>
            <a:r>
              <a:rPr lang="en-US" altLang="zh-CN" sz="2000" dirty="0">
                <a:solidFill>
                  <a:schemeClr val="tx1"/>
                </a:solidFill>
                <a:latin typeface="楷体" panose="02010609060101010101" pitchFamily="49" charset="-122"/>
                <a:ea typeface="楷体" panose="02010609060101010101" pitchFamily="49" charset="-122"/>
              </a:rPr>
              <a:t>10 </a:t>
            </a:r>
            <a:r>
              <a:rPr lang="zh-CN" altLang="en-US" sz="2000" dirty="0">
                <a:solidFill>
                  <a:schemeClr val="tx1"/>
                </a:solidFill>
                <a:latin typeface="楷体" panose="02010609060101010101" pitchFamily="49" charset="-122"/>
                <a:ea typeface="楷体" panose="02010609060101010101" pitchFamily="49" charset="-122"/>
              </a:rPr>
              <a:t>月召开的中国共产党十八届四中全会通过的</a:t>
            </a:r>
            <a:r>
              <a:rPr lang="en-US" altLang="zh-CN" sz="2000" dirty="0">
                <a:solidFill>
                  <a:schemeClr val="tx1"/>
                </a:solidFill>
                <a:latin typeface="楷体" panose="02010609060101010101" pitchFamily="49" charset="-122"/>
                <a:ea typeface="楷体" panose="02010609060101010101" pitchFamily="49" charset="-122"/>
              </a:rPr>
              <a:t>《</a:t>
            </a:r>
            <a:r>
              <a:rPr lang="zh-CN" altLang="en-US" sz="2000" dirty="0">
                <a:solidFill>
                  <a:schemeClr val="tx1"/>
                </a:solidFill>
                <a:latin typeface="楷体" panose="02010609060101010101" pitchFamily="49" charset="-122"/>
                <a:ea typeface="楷体" panose="02010609060101010101" pitchFamily="49" charset="-122"/>
              </a:rPr>
              <a:t>关于全面推进依法治国若干重大问题的决定</a:t>
            </a:r>
            <a:r>
              <a:rPr lang="en-US" altLang="zh-CN" sz="2000" dirty="0">
                <a:solidFill>
                  <a:schemeClr val="tx1"/>
                </a:solidFill>
                <a:latin typeface="楷体" panose="02010609060101010101" pitchFamily="49" charset="-122"/>
                <a:ea typeface="楷体" panose="02010609060101010101" pitchFamily="49" charset="-122"/>
              </a:rPr>
              <a:t>》</a:t>
            </a:r>
            <a:r>
              <a:rPr lang="zh-CN" altLang="en-US" sz="2000" dirty="0">
                <a:solidFill>
                  <a:schemeClr val="tx1"/>
                </a:solidFill>
                <a:latin typeface="楷体" panose="02010609060101010101" pitchFamily="49" charset="-122"/>
                <a:ea typeface="楷体" panose="02010609060101010101" pitchFamily="49" charset="-122"/>
              </a:rPr>
              <a:t>中，提出了 “检察机关在履行职责中发现行政机关违法行使职权或者不行使职权的行为，应该督促其纠正。探索建立检察机关提起公益诉讼制度。”</a:t>
            </a:r>
            <a:endParaRPr lang="en-US" altLang="zh-CN" sz="2000" dirty="0">
              <a:solidFill>
                <a:schemeClr val="tx1"/>
              </a:solidFill>
              <a:latin typeface="楷体" panose="02010609060101010101" pitchFamily="49" charset="-122"/>
              <a:ea typeface="楷体" panose="02010609060101010101" pitchFamily="49" charset="-122"/>
            </a:endParaRPr>
          </a:p>
          <a:p>
            <a:r>
              <a:rPr lang="zh-CN" altLang="en-US" sz="2000" dirty="0">
                <a:solidFill>
                  <a:schemeClr val="tx1"/>
                </a:solidFill>
                <a:latin typeface="楷体" panose="02010609060101010101" pitchFamily="49" charset="-122"/>
                <a:ea typeface="楷体" panose="02010609060101010101" pitchFamily="49" charset="-122"/>
              </a:rPr>
              <a:t>全国人大常委会</a:t>
            </a:r>
            <a:r>
              <a:rPr lang="en-US" altLang="zh-CN" sz="2000" dirty="0">
                <a:solidFill>
                  <a:schemeClr val="tx1"/>
                </a:solidFill>
                <a:latin typeface="楷体" panose="02010609060101010101" pitchFamily="49" charset="-122"/>
                <a:ea typeface="楷体" panose="02010609060101010101" pitchFamily="49" charset="-122"/>
              </a:rPr>
              <a:t>《</a:t>
            </a:r>
            <a:r>
              <a:rPr lang="zh-CN" altLang="en-US" sz="2000" dirty="0">
                <a:solidFill>
                  <a:schemeClr val="tx1"/>
                </a:solidFill>
                <a:latin typeface="楷体" panose="02010609060101010101" pitchFamily="49" charset="-122"/>
                <a:ea typeface="楷体" panose="02010609060101010101" pitchFamily="49" charset="-122"/>
                <a:hlinkClick r:id="rId2" action="ppaction://hlinkfile"/>
              </a:rPr>
              <a:t>关于授权最高人民检察院在部分地区开展公益诉讼试点工作的决定</a:t>
            </a:r>
            <a:r>
              <a:rPr lang="en-US" altLang="zh-CN" sz="2000" dirty="0">
                <a:solidFill>
                  <a:schemeClr val="tx1"/>
                </a:solidFill>
                <a:latin typeface="楷体" panose="02010609060101010101" pitchFamily="49" charset="-122"/>
                <a:ea typeface="楷体" panose="02010609060101010101" pitchFamily="49" charset="-122"/>
              </a:rPr>
              <a:t>》</a:t>
            </a:r>
            <a:r>
              <a:rPr lang="zh-CN" altLang="en-US" sz="2000" dirty="0">
                <a:solidFill>
                  <a:schemeClr val="tx1"/>
                </a:solidFill>
                <a:latin typeface="楷体" panose="02010609060101010101" pitchFamily="49" charset="-122"/>
                <a:ea typeface="楷体" panose="02010609060101010101" pitchFamily="49" charset="-122"/>
              </a:rPr>
              <a:t>（</a:t>
            </a:r>
            <a:r>
              <a:rPr lang="en-US" altLang="zh-CN" sz="2000" dirty="0">
                <a:solidFill>
                  <a:schemeClr val="tx1"/>
                </a:solidFill>
                <a:latin typeface="楷体" panose="02010609060101010101" pitchFamily="49" charset="-122"/>
                <a:ea typeface="楷体" panose="02010609060101010101" pitchFamily="49" charset="-122"/>
              </a:rPr>
              <a:t>2015.7.1. </a:t>
            </a:r>
            <a:r>
              <a:rPr lang="zh-CN" altLang="en-US" sz="2000" dirty="0">
                <a:solidFill>
                  <a:schemeClr val="tx1"/>
                </a:solidFill>
                <a:latin typeface="楷体" panose="02010609060101010101" pitchFamily="49" charset="-122"/>
                <a:ea typeface="楷体" panose="02010609060101010101" pitchFamily="49" charset="-122"/>
              </a:rPr>
              <a:t>通过）</a:t>
            </a:r>
            <a:endParaRPr lang="en-US" altLang="zh-CN" sz="2000" dirty="0">
              <a:solidFill>
                <a:schemeClr val="tx1"/>
              </a:solidFill>
              <a:latin typeface="楷体" panose="02010609060101010101" pitchFamily="49" charset="-122"/>
              <a:ea typeface="楷体" panose="02010609060101010101" pitchFamily="49" charset="-122"/>
            </a:endParaRPr>
          </a:p>
          <a:p>
            <a:pPr lvl="1"/>
            <a:r>
              <a:rPr lang="zh-CN" altLang="en-US" dirty="0">
                <a:solidFill>
                  <a:schemeClr val="tx1"/>
                </a:solidFill>
                <a:latin typeface="楷体" panose="02010609060101010101" pitchFamily="49" charset="-122"/>
                <a:ea typeface="楷体" panose="02010609060101010101" pitchFamily="49" charset="-122"/>
              </a:rPr>
              <a:t>授权最高人民检察院在生态环境和资源保护、国有资产保护、国有土地使用权出让、食品药品安全等领域开展提起公益诉讼试点（试点期限</a:t>
            </a:r>
            <a:r>
              <a:rPr lang="en-US" altLang="zh-CN" dirty="0">
                <a:solidFill>
                  <a:schemeClr val="tx1"/>
                </a:solidFill>
                <a:latin typeface="楷体" panose="02010609060101010101" pitchFamily="49" charset="-122"/>
                <a:ea typeface="楷体" panose="02010609060101010101" pitchFamily="49" charset="-122"/>
              </a:rPr>
              <a:t>2</a:t>
            </a:r>
            <a:r>
              <a:rPr lang="zh-CN" altLang="en-US" dirty="0">
                <a:solidFill>
                  <a:schemeClr val="tx1"/>
                </a:solidFill>
                <a:latin typeface="楷体" panose="02010609060101010101" pitchFamily="49" charset="-122"/>
                <a:ea typeface="楷体" panose="02010609060101010101" pitchFamily="49" charset="-122"/>
              </a:rPr>
              <a:t>年）。试点地区确定为北京、内蒙古、吉林、江苏、安徽、福建、山东、湖北、广东、贵州、云南、陕西、甘肃十三个省、自治区、直辖市。人民法院应当依法审理人民检察院提起的公益诉讼案件</a:t>
            </a:r>
          </a:p>
          <a:p>
            <a:r>
              <a:rPr lang="en-US" altLang="zh-CN" sz="2000" dirty="0">
                <a:solidFill>
                  <a:schemeClr val="tx1"/>
                </a:solidFill>
                <a:latin typeface="楷体" panose="02010609060101010101" pitchFamily="49" charset="-122"/>
                <a:ea typeface="楷体" panose="02010609060101010101" pitchFamily="49" charset="-122"/>
              </a:rPr>
              <a:t>《</a:t>
            </a:r>
            <a:r>
              <a:rPr lang="zh-CN" altLang="en-US" sz="2000" dirty="0">
                <a:solidFill>
                  <a:schemeClr val="tx1"/>
                </a:solidFill>
                <a:latin typeface="楷体" panose="02010609060101010101" pitchFamily="49" charset="-122"/>
                <a:ea typeface="楷体" panose="02010609060101010101" pitchFamily="49" charset="-122"/>
                <a:hlinkClick r:id="rId3" action="ppaction://hlinkfile"/>
              </a:rPr>
              <a:t>人民检察院提起公益诉讼试点工作实施办法</a:t>
            </a:r>
            <a:r>
              <a:rPr lang="en-US" altLang="zh-CN" sz="2000" dirty="0">
                <a:solidFill>
                  <a:schemeClr val="tx1"/>
                </a:solidFill>
                <a:latin typeface="楷体" panose="02010609060101010101" pitchFamily="49" charset="-122"/>
                <a:ea typeface="楷体" panose="02010609060101010101" pitchFamily="49" charset="-122"/>
              </a:rPr>
              <a:t>》</a:t>
            </a:r>
            <a:r>
              <a:rPr lang="zh-CN" altLang="en-US" sz="2000" dirty="0">
                <a:solidFill>
                  <a:schemeClr val="tx1"/>
                </a:solidFill>
                <a:latin typeface="楷体" panose="02010609060101010101" pitchFamily="49" charset="-122"/>
                <a:ea typeface="楷体" panose="02010609060101010101" pitchFamily="49" charset="-122"/>
              </a:rPr>
              <a:t>（</a:t>
            </a:r>
            <a:r>
              <a:rPr lang="en-US" altLang="zh-CN" sz="2000" dirty="0">
                <a:solidFill>
                  <a:schemeClr val="tx1"/>
                </a:solidFill>
                <a:latin typeface="楷体" panose="02010609060101010101" pitchFamily="49" charset="-122"/>
                <a:ea typeface="楷体" panose="02010609060101010101" pitchFamily="49" charset="-122"/>
              </a:rPr>
              <a:t>2015</a:t>
            </a:r>
            <a:r>
              <a:rPr lang="zh-CN" altLang="en-US" sz="2000" dirty="0">
                <a:solidFill>
                  <a:schemeClr val="tx1"/>
                </a:solidFill>
                <a:latin typeface="楷体" panose="02010609060101010101" pitchFamily="49" charset="-122"/>
                <a:ea typeface="楷体" panose="02010609060101010101" pitchFamily="49" charset="-122"/>
              </a:rPr>
              <a:t>年</a:t>
            </a:r>
            <a:r>
              <a:rPr lang="en-US" altLang="zh-CN" sz="2000" dirty="0">
                <a:solidFill>
                  <a:schemeClr val="tx1"/>
                </a:solidFill>
                <a:latin typeface="楷体" panose="02010609060101010101" pitchFamily="49" charset="-122"/>
                <a:ea typeface="楷体" panose="02010609060101010101" pitchFamily="49" charset="-122"/>
              </a:rPr>
              <a:t>12</a:t>
            </a:r>
            <a:r>
              <a:rPr lang="zh-CN" altLang="en-US" sz="2000" dirty="0">
                <a:solidFill>
                  <a:schemeClr val="tx1"/>
                </a:solidFill>
                <a:latin typeface="楷体" panose="02010609060101010101" pitchFamily="49" charset="-122"/>
                <a:ea typeface="楷体" panose="02010609060101010101" pitchFamily="49" charset="-122"/>
              </a:rPr>
              <a:t>月</a:t>
            </a:r>
            <a:r>
              <a:rPr lang="en-US" altLang="zh-CN" sz="2000" dirty="0">
                <a:solidFill>
                  <a:schemeClr val="tx1"/>
                </a:solidFill>
                <a:latin typeface="楷体" panose="02010609060101010101" pitchFamily="49" charset="-122"/>
                <a:ea typeface="楷体" panose="02010609060101010101" pitchFamily="49" charset="-122"/>
              </a:rPr>
              <a:t>24</a:t>
            </a:r>
            <a:r>
              <a:rPr lang="zh-CN" altLang="en-US" sz="2000" dirty="0">
                <a:solidFill>
                  <a:schemeClr val="tx1"/>
                </a:solidFill>
                <a:latin typeface="楷体" panose="02010609060101010101" pitchFamily="49" charset="-122"/>
                <a:ea typeface="楷体" panose="02010609060101010101" pitchFamily="49" charset="-122"/>
              </a:rPr>
              <a:t>日）</a:t>
            </a:r>
            <a:endParaRPr lang="en-US" altLang="zh-CN" sz="2000" dirty="0">
              <a:solidFill>
                <a:schemeClr val="tx1"/>
              </a:solidFill>
              <a:latin typeface="楷体" panose="02010609060101010101" pitchFamily="49" charset="-122"/>
              <a:ea typeface="楷体" panose="02010609060101010101" pitchFamily="49" charset="-122"/>
            </a:endParaRPr>
          </a:p>
          <a:p>
            <a:r>
              <a:rPr lang="en-US" altLang="zh-CN" sz="2000" dirty="0">
                <a:solidFill>
                  <a:schemeClr val="tx1"/>
                </a:solidFill>
                <a:latin typeface="楷体" panose="02010609060101010101" pitchFamily="49" charset="-122"/>
                <a:ea typeface="楷体" panose="02010609060101010101" pitchFamily="49" charset="-122"/>
              </a:rPr>
              <a:t>《</a:t>
            </a:r>
            <a:r>
              <a:rPr lang="zh-CN" altLang="en-US" sz="2000" dirty="0">
                <a:solidFill>
                  <a:schemeClr val="tx1"/>
                </a:solidFill>
                <a:latin typeface="楷体" panose="02010609060101010101" pitchFamily="49" charset="-122"/>
                <a:ea typeface="楷体" panose="02010609060101010101" pitchFamily="49" charset="-122"/>
                <a:hlinkClick r:id="rId4" action="ppaction://hlinkfile"/>
              </a:rPr>
              <a:t>人民法院审理人民检察院提起公益诉讼案件试点工作实施办法</a:t>
            </a:r>
            <a:r>
              <a:rPr lang="en-US" altLang="zh-CN" sz="2000" dirty="0">
                <a:solidFill>
                  <a:schemeClr val="tx1"/>
                </a:solidFill>
                <a:latin typeface="楷体" panose="02010609060101010101" pitchFamily="49" charset="-122"/>
                <a:ea typeface="楷体" panose="02010609060101010101" pitchFamily="49" charset="-122"/>
              </a:rPr>
              <a:t>》</a:t>
            </a:r>
            <a:r>
              <a:rPr lang="zh-CN" altLang="en-US" sz="2000" dirty="0">
                <a:solidFill>
                  <a:schemeClr val="tx1"/>
                </a:solidFill>
                <a:latin typeface="楷体" panose="02010609060101010101" pitchFamily="49" charset="-122"/>
                <a:ea typeface="楷体" panose="02010609060101010101" pitchFamily="49" charset="-122"/>
              </a:rPr>
              <a:t>（</a:t>
            </a:r>
            <a:r>
              <a:rPr lang="en-US" altLang="zh-CN" sz="2000" dirty="0">
                <a:solidFill>
                  <a:schemeClr val="tx1"/>
                </a:solidFill>
                <a:latin typeface="楷体" panose="02010609060101010101" pitchFamily="49" charset="-122"/>
                <a:ea typeface="楷体" panose="02010609060101010101" pitchFamily="49" charset="-122"/>
              </a:rPr>
              <a:t>2016.3.1</a:t>
            </a:r>
            <a:r>
              <a:rPr lang="zh-CN" altLang="en-US" sz="2000" dirty="0">
                <a:solidFill>
                  <a:schemeClr val="tx1"/>
                </a:solidFill>
                <a:latin typeface="楷体" panose="02010609060101010101" pitchFamily="49" charset="-122"/>
                <a:ea typeface="楷体" panose="02010609060101010101" pitchFamily="49" charset="-122"/>
              </a:rPr>
              <a:t>）</a:t>
            </a:r>
            <a:endParaRPr lang="en-US" altLang="zh-CN" sz="2000" dirty="0">
              <a:solidFill>
                <a:schemeClr val="tx1"/>
              </a:solidFill>
              <a:latin typeface="楷体" panose="02010609060101010101" pitchFamily="49" charset="-122"/>
              <a:ea typeface="楷体" panose="02010609060101010101" pitchFamily="49" charset="-122"/>
            </a:endParaRPr>
          </a:p>
          <a:p>
            <a:endParaRPr lang="zh-CN" altLang="en-US" sz="1600" dirty="0">
              <a:solidFill>
                <a:schemeClr val="tx1"/>
              </a:solidFill>
              <a:latin typeface="楷体" panose="02010609060101010101" pitchFamily="49" charset="-122"/>
              <a:ea typeface="楷体" panose="02010609060101010101" pitchFamily="49" charset="-122"/>
            </a:endParaRPr>
          </a:p>
        </p:txBody>
      </p:sp>
      <p:sp>
        <p:nvSpPr>
          <p:cNvPr id="2" name="日期占位符 1"/>
          <p:cNvSpPr>
            <a:spLocks noGrp="1"/>
          </p:cNvSpPr>
          <p:nvPr>
            <p:ph type="dt" sz="half" idx="10"/>
          </p:nvPr>
        </p:nvSpPr>
        <p:spPr/>
        <p:txBody>
          <a:bodyPr/>
          <a:lstStyle/>
          <a:p>
            <a:fld id="{AA0BECBF-5B33-435E-9BA3-0B5203F2B6D6}" type="datetime11">
              <a:rPr lang="zh-CN" altLang="en-US" smtClean="0"/>
              <a:t>20:56:34</a:t>
            </a:fld>
            <a:endParaRPr lang="zh-CN" altLang="en-US"/>
          </a:p>
        </p:txBody>
      </p:sp>
      <p:sp>
        <p:nvSpPr>
          <p:cNvPr id="3" name="灯片编号占位符 2"/>
          <p:cNvSpPr>
            <a:spLocks noGrp="1"/>
          </p:cNvSpPr>
          <p:nvPr>
            <p:ph type="sldNum" sz="quarter" idx="12"/>
          </p:nvPr>
        </p:nvSpPr>
        <p:spPr/>
        <p:txBody>
          <a:bodyPr/>
          <a:lstStyle/>
          <a:p>
            <a:fld id="{371EAF97-EE87-4C9A-8993-CD456974BB4D}" type="slidenum">
              <a:rPr lang="zh-CN" altLang="en-US" smtClean="0"/>
              <a:t>69</a:t>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标题 1"/>
          <p:cNvSpPr>
            <a:spLocks noGrp="1" noChangeArrowheads="1"/>
          </p:cNvSpPr>
          <p:nvPr>
            <p:ph type="title"/>
          </p:nvPr>
        </p:nvSpPr>
        <p:spPr>
          <a:xfrm>
            <a:off x="2389189" y="927101"/>
            <a:ext cx="6345237" cy="709613"/>
          </a:xfrm>
        </p:spPr>
        <p:txBody>
          <a:bodyPr/>
          <a:lstStyle/>
          <a:p>
            <a:endParaRPr lang="zh-CN" altLang="en-US"/>
          </a:p>
        </p:txBody>
      </p:sp>
      <p:sp>
        <p:nvSpPr>
          <p:cNvPr id="72706" name="内容占位符 2"/>
          <p:cNvSpPr>
            <a:spLocks noGrp="1" noChangeArrowheads="1"/>
          </p:cNvSpPr>
          <p:nvPr>
            <p:ph idx="1"/>
          </p:nvPr>
        </p:nvSpPr>
        <p:spPr>
          <a:xfrm>
            <a:off x="1881189" y="2357438"/>
            <a:ext cx="8143875" cy="3662362"/>
          </a:xfrm>
        </p:spPr>
        <p:txBody>
          <a:bodyPr/>
          <a:lstStyle/>
          <a:p>
            <a:r>
              <a:rPr lang="zh-CN" altLang="en-US" b="1">
                <a:latin typeface="楷体" panose="02010609060101010101" pitchFamily="49" charset="-122"/>
                <a:ea typeface="楷体" panose="02010609060101010101" pitchFamily="49" charset="-122"/>
              </a:rPr>
              <a:t>二、受案范围的框架</a:t>
            </a:r>
          </a:p>
          <a:p>
            <a:r>
              <a:rPr lang="zh-CN" altLang="en-US">
                <a:latin typeface="楷体" panose="02010609060101010101" pitchFamily="49" charset="-122"/>
                <a:ea typeface="楷体" panose="02010609060101010101" pitchFamily="49" charset="-122"/>
              </a:rPr>
              <a:t> </a:t>
            </a:r>
            <a:r>
              <a:rPr lang="en-US" altLang="zh-CN">
                <a:latin typeface="楷体" panose="02010609060101010101" pitchFamily="49" charset="-122"/>
                <a:ea typeface="楷体" panose="02010609060101010101" pitchFamily="49" charset="-122"/>
              </a:rPr>
              <a:t>1</a:t>
            </a:r>
            <a:r>
              <a:rPr lang="zh-CN" altLang="en-US">
                <a:latin typeface="楷体" panose="02010609060101010101" pitchFamily="49" charset="-122"/>
                <a:ea typeface="楷体" panose="02010609060101010101" pitchFamily="49" charset="-122"/>
              </a:rPr>
              <a:t>、对受案范围的总体（概括式）规定</a:t>
            </a:r>
          </a:p>
          <a:p>
            <a:r>
              <a:rPr lang="zh-CN" altLang="en-US">
                <a:latin typeface="楷体" panose="02010609060101010101" pitchFamily="49" charset="-122"/>
                <a:ea typeface="楷体" panose="02010609060101010101" pitchFamily="49" charset="-122"/>
              </a:rPr>
              <a:t> </a:t>
            </a:r>
            <a:r>
              <a:rPr lang="en-US" altLang="zh-CN">
                <a:latin typeface="楷体" panose="02010609060101010101" pitchFamily="49" charset="-122"/>
                <a:ea typeface="楷体" panose="02010609060101010101" pitchFamily="49" charset="-122"/>
              </a:rPr>
              <a:t>2</a:t>
            </a:r>
            <a:r>
              <a:rPr lang="zh-CN" altLang="en-US">
                <a:latin typeface="楷体" panose="02010609060101010101" pitchFamily="49" charset="-122"/>
                <a:ea typeface="楷体" panose="02010609060101010101" pitchFamily="49" charset="-122"/>
              </a:rPr>
              <a:t>、对受案范围的正面（肯定）列举</a:t>
            </a:r>
          </a:p>
          <a:p>
            <a:r>
              <a:rPr lang="zh-CN" altLang="en-US">
                <a:latin typeface="楷体" panose="02010609060101010101" pitchFamily="49" charset="-122"/>
                <a:ea typeface="楷体" panose="02010609060101010101" pitchFamily="49" charset="-122"/>
              </a:rPr>
              <a:t> </a:t>
            </a:r>
            <a:r>
              <a:rPr lang="en-US" altLang="zh-CN">
                <a:latin typeface="楷体" panose="02010609060101010101" pitchFamily="49" charset="-122"/>
                <a:ea typeface="楷体" panose="02010609060101010101" pitchFamily="49" charset="-122"/>
              </a:rPr>
              <a:t>3</a:t>
            </a:r>
            <a:r>
              <a:rPr lang="zh-CN" altLang="en-US">
                <a:latin typeface="楷体" panose="02010609060101010101" pitchFamily="49" charset="-122"/>
                <a:ea typeface="楷体" panose="02010609060101010101" pitchFamily="49" charset="-122"/>
              </a:rPr>
              <a:t>、对不可诉行为的排除（否定）列举</a:t>
            </a:r>
          </a:p>
          <a:p>
            <a:endParaRPr lang="zh-CN" altLang="en-US"/>
          </a:p>
        </p:txBody>
      </p:sp>
      <p:sp>
        <p:nvSpPr>
          <p:cNvPr id="72707" name="灯片编号占位符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en-US" altLang="zh-CN">
                <a:solidFill>
                  <a:schemeClr val="bg1"/>
                </a:solidFill>
                <a:latin typeface="Century Gothic" panose="020B0502020202020204" pitchFamily="34" charset="0"/>
              </a:rPr>
              <a:t>*</a:t>
            </a:r>
          </a:p>
        </p:txBody>
      </p:sp>
      <p:sp>
        <p:nvSpPr>
          <p:cNvPr id="2" name="日期占位符 1"/>
          <p:cNvSpPr>
            <a:spLocks noGrp="1"/>
          </p:cNvSpPr>
          <p:nvPr>
            <p:ph type="dt" sz="half" idx="10"/>
          </p:nvPr>
        </p:nvSpPr>
        <p:spPr/>
        <p:txBody>
          <a:bodyPr/>
          <a:lstStyle/>
          <a:p>
            <a:fld id="{BE0760C6-B613-4196-9810-8DDEF2333C39}" type="datetime11">
              <a:rPr lang="zh-CN" altLang="en-US" smtClean="0"/>
              <a:t>20:56:34</a:t>
            </a:fld>
            <a:endParaRPr lang="zh-CN"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标题 1"/>
          <p:cNvSpPr>
            <a:spLocks noGrp="1" noChangeArrowheads="1"/>
          </p:cNvSpPr>
          <p:nvPr>
            <p:ph type="title"/>
          </p:nvPr>
        </p:nvSpPr>
        <p:spPr>
          <a:xfrm>
            <a:off x="2389189" y="927101"/>
            <a:ext cx="6345237" cy="709613"/>
          </a:xfrm>
        </p:spPr>
        <p:txBody>
          <a:bodyPr/>
          <a:lstStyle/>
          <a:p>
            <a:endParaRPr lang="zh-CN" altLang="en-US"/>
          </a:p>
        </p:txBody>
      </p:sp>
      <p:sp>
        <p:nvSpPr>
          <p:cNvPr id="192514" name="内容占位符 2"/>
          <p:cNvSpPr>
            <a:spLocks noGrp="1" noChangeArrowheads="1"/>
          </p:cNvSpPr>
          <p:nvPr>
            <p:ph idx="1"/>
          </p:nvPr>
        </p:nvSpPr>
        <p:spPr>
          <a:xfrm>
            <a:off x="2387601" y="2489200"/>
            <a:ext cx="7885113" cy="3530600"/>
          </a:xfrm>
        </p:spPr>
        <p:txBody>
          <a:bodyPr/>
          <a:lstStyle/>
          <a:p>
            <a:r>
              <a:rPr lang="en-US" altLang="zh-CN" sz="2000" dirty="0">
                <a:solidFill>
                  <a:schemeClr val="tx1"/>
                </a:solidFill>
                <a:latin typeface="楷体" panose="02010609060101010101" pitchFamily="49" charset="-122"/>
                <a:ea typeface="楷体" panose="02010609060101010101" pitchFamily="49" charset="-122"/>
              </a:rPr>
              <a:t>《</a:t>
            </a:r>
            <a:r>
              <a:rPr lang="zh-CN" altLang="en-US" sz="2000" dirty="0">
                <a:solidFill>
                  <a:schemeClr val="tx1"/>
                </a:solidFill>
                <a:latin typeface="楷体" panose="02010609060101010101" pitchFamily="49" charset="-122"/>
                <a:ea typeface="楷体" panose="02010609060101010101" pitchFamily="49" charset="-122"/>
              </a:rPr>
              <a:t>行政诉讼法</a:t>
            </a:r>
            <a:r>
              <a:rPr lang="en-US" altLang="zh-CN" sz="2000" dirty="0">
                <a:solidFill>
                  <a:schemeClr val="tx1"/>
                </a:solidFill>
                <a:latin typeface="楷体" panose="02010609060101010101" pitchFamily="49" charset="-122"/>
                <a:ea typeface="楷体" panose="02010609060101010101" pitchFamily="49" charset="-122"/>
              </a:rPr>
              <a:t>》</a:t>
            </a:r>
            <a:r>
              <a:rPr lang="zh-CN" altLang="en-US" sz="2000" dirty="0">
                <a:solidFill>
                  <a:schemeClr val="tx1"/>
                </a:solidFill>
                <a:latin typeface="楷体" panose="02010609060101010101" pitchFamily="49" charset="-122"/>
                <a:ea typeface="楷体" panose="02010609060101010101" pitchFamily="49" charset="-122"/>
              </a:rPr>
              <a:t>第</a:t>
            </a:r>
            <a:r>
              <a:rPr lang="en-US" altLang="zh-CN" sz="2000" dirty="0">
                <a:solidFill>
                  <a:schemeClr val="tx1"/>
                </a:solidFill>
                <a:latin typeface="楷体" panose="02010609060101010101" pitchFamily="49" charset="-122"/>
                <a:ea typeface="楷体" panose="02010609060101010101" pitchFamily="49" charset="-122"/>
              </a:rPr>
              <a:t>25</a:t>
            </a:r>
            <a:r>
              <a:rPr lang="zh-CN" altLang="en-US" sz="2000" dirty="0">
                <a:solidFill>
                  <a:schemeClr val="tx1"/>
                </a:solidFill>
                <a:latin typeface="楷体" panose="02010609060101010101" pitchFamily="49" charset="-122"/>
                <a:ea typeface="楷体" panose="02010609060101010101" pitchFamily="49" charset="-122"/>
              </a:rPr>
              <a:t>条第</a:t>
            </a:r>
            <a:r>
              <a:rPr lang="en-US" altLang="zh-CN" sz="2000" dirty="0">
                <a:solidFill>
                  <a:schemeClr val="tx1"/>
                </a:solidFill>
                <a:latin typeface="楷体" panose="02010609060101010101" pitchFamily="49" charset="-122"/>
                <a:ea typeface="楷体" panose="02010609060101010101" pitchFamily="49" charset="-122"/>
              </a:rPr>
              <a:t>4</a:t>
            </a:r>
            <a:r>
              <a:rPr lang="zh-CN" altLang="en-US" sz="2000" dirty="0">
                <a:solidFill>
                  <a:schemeClr val="tx1"/>
                </a:solidFill>
                <a:latin typeface="楷体" panose="02010609060101010101" pitchFamily="49" charset="-122"/>
                <a:ea typeface="楷体" panose="02010609060101010101" pitchFamily="49" charset="-122"/>
              </a:rPr>
              <a:t>款：人民检察院在履行职责中发现</a:t>
            </a:r>
            <a:r>
              <a:rPr lang="zh-CN" altLang="en-US" sz="2000" b="1" dirty="0">
                <a:solidFill>
                  <a:srgbClr val="FF0000"/>
                </a:solidFill>
                <a:latin typeface="楷体" panose="02010609060101010101" pitchFamily="49" charset="-122"/>
                <a:ea typeface="楷体" panose="02010609060101010101" pitchFamily="49" charset="-122"/>
              </a:rPr>
              <a:t>生态环境和资源保护、食品药品安全、国有财产保护、国有土地使用权出让</a:t>
            </a:r>
            <a:r>
              <a:rPr lang="zh-CN" altLang="en-US" sz="2000" dirty="0">
                <a:solidFill>
                  <a:schemeClr val="tx1"/>
                </a:solidFill>
                <a:latin typeface="楷体" panose="02010609060101010101" pitchFamily="49" charset="-122"/>
                <a:ea typeface="楷体" panose="02010609060101010101" pitchFamily="49" charset="-122"/>
              </a:rPr>
              <a:t>等领域负有监督管理职责的行政机关违法行使职权或者不作为，致使国家利益或者社会公共利益受到侵害的，应当向行政机关提出检察建议，督促其依法履行职责。行政机关不依法履行职责的，人民检察院依法向人民法院提起诉讼。</a:t>
            </a:r>
            <a:r>
              <a:rPr lang="zh-CN" altLang="en-US" sz="1600" dirty="0">
                <a:solidFill>
                  <a:schemeClr val="tx1"/>
                </a:solidFill>
                <a:latin typeface="楷体" panose="02010609060101010101" pitchFamily="49" charset="-122"/>
                <a:ea typeface="楷体" panose="02010609060101010101" pitchFamily="49" charset="-122"/>
              </a:rPr>
              <a:t>（该款为根据</a:t>
            </a:r>
            <a:r>
              <a:rPr lang="en-US" altLang="zh-CN" sz="1600" dirty="0">
                <a:solidFill>
                  <a:schemeClr val="tx1"/>
                </a:solidFill>
                <a:latin typeface="楷体" panose="02010609060101010101" pitchFamily="49" charset="-122"/>
                <a:ea typeface="楷体" panose="02010609060101010101" pitchFamily="49" charset="-122"/>
              </a:rPr>
              <a:t>2017</a:t>
            </a:r>
            <a:r>
              <a:rPr lang="zh-CN" altLang="en-US" sz="1600" dirty="0">
                <a:solidFill>
                  <a:schemeClr val="tx1"/>
                </a:solidFill>
                <a:latin typeface="楷体" panose="02010609060101010101" pitchFamily="49" charset="-122"/>
                <a:ea typeface="楷体" panose="02010609060101010101" pitchFamily="49" charset="-122"/>
              </a:rPr>
              <a:t>年</a:t>
            </a:r>
            <a:r>
              <a:rPr lang="en-US" altLang="zh-CN" sz="1600" dirty="0">
                <a:solidFill>
                  <a:schemeClr val="tx1"/>
                </a:solidFill>
                <a:latin typeface="楷体" panose="02010609060101010101" pitchFamily="49" charset="-122"/>
                <a:ea typeface="楷体" panose="02010609060101010101" pitchFamily="49" charset="-122"/>
              </a:rPr>
              <a:t>6</a:t>
            </a:r>
            <a:r>
              <a:rPr lang="zh-CN" altLang="en-US" sz="1600" dirty="0">
                <a:solidFill>
                  <a:schemeClr val="tx1"/>
                </a:solidFill>
                <a:latin typeface="楷体" panose="02010609060101010101" pitchFamily="49" charset="-122"/>
                <a:ea typeface="楷体" panose="02010609060101010101" pitchFamily="49" charset="-122"/>
              </a:rPr>
              <a:t>月</a:t>
            </a:r>
            <a:r>
              <a:rPr lang="en-US" altLang="zh-CN" sz="1600" dirty="0">
                <a:solidFill>
                  <a:schemeClr val="tx1"/>
                </a:solidFill>
                <a:latin typeface="楷体" panose="02010609060101010101" pitchFamily="49" charset="-122"/>
                <a:ea typeface="楷体" panose="02010609060101010101" pitchFamily="49" charset="-122"/>
              </a:rPr>
              <a:t>27</a:t>
            </a:r>
            <a:r>
              <a:rPr lang="zh-CN" altLang="en-US" sz="1600" dirty="0">
                <a:solidFill>
                  <a:schemeClr val="tx1"/>
                </a:solidFill>
                <a:latin typeface="楷体" panose="02010609060101010101" pitchFamily="49" charset="-122"/>
                <a:ea typeface="楷体" panose="02010609060101010101" pitchFamily="49" charset="-122"/>
              </a:rPr>
              <a:t>日第十二届全国人民代表大会常务委员会第二十八次会议</a:t>
            </a:r>
            <a:r>
              <a:rPr lang="en-US" altLang="zh-CN" sz="1600" dirty="0">
                <a:solidFill>
                  <a:schemeClr val="tx1"/>
                </a:solidFill>
                <a:latin typeface="楷体" panose="02010609060101010101" pitchFamily="49" charset="-122"/>
                <a:ea typeface="楷体" panose="02010609060101010101" pitchFamily="49" charset="-122"/>
              </a:rPr>
              <a:t>《</a:t>
            </a:r>
            <a:r>
              <a:rPr lang="zh-CN" altLang="en-US" sz="1600" dirty="0">
                <a:solidFill>
                  <a:schemeClr val="tx1"/>
                </a:solidFill>
                <a:latin typeface="楷体" panose="02010609060101010101" pitchFamily="49" charset="-122"/>
                <a:ea typeface="楷体" panose="02010609060101010101" pitchFamily="49" charset="-122"/>
              </a:rPr>
              <a:t>关于修改</a:t>
            </a:r>
            <a:r>
              <a:rPr lang="en-US" altLang="zh-CN" sz="1600" dirty="0">
                <a:solidFill>
                  <a:schemeClr val="tx1"/>
                </a:solidFill>
                <a:latin typeface="楷体" panose="02010609060101010101" pitchFamily="49" charset="-122"/>
                <a:ea typeface="楷体" panose="02010609060101010101" pitchFamily="49" charset="-122"/>
              </a:rPr>
              <a:t>〈</a:t>
            </a:r>
            <a:r>
              <a:rPr lang="zh-CN" altLang="en-US" sz="1600" dirty="0">
                <a:solidFill>
                  <a:schemeClr val="tx1"/>
                </a:solidFill>
                <a:latin typeface="楷体" panose="02010609060101010101" pitchFamily="49" charset="-122"/>
                <a:ea typeface="楷体" panose="02010609060101010101" pitchFamily="49" charset="-122"/>
              </a:rPr>
              <a:t>中华人民共和国民事诉讼法</a:t>
            </a:r>
            <a:r>
              <a:rPr lang="en-US" altLang="zh-CN" sz="1600" dirty="0">
                <a:solidFill>
                  <a:schemeClr val="tx1"/>
                </a:solidFill>
                <a:latin typeface="楷体" panose="02010609060101010101" pitchFamily="49" charset="-122"/>
                <a:ea typeface="楷体" panose="02010609060101010101" pitchFamily="49" charset="-122"/>
              </a:rPr>
              <a:t>〉</a:t>
            </a:r>
            <a:r>
              <a:rPr lang="zh-CN" altLang="en-US" sz="1600" dirty="0">
                <a:solidFill>
                  <a:schemeClr val="tx1"/>
                </a:solidFill>
                <a:latin typeface="楷体" panose="02010609060101010101" pitchFamily="49" charset="-122"/>
                <a:ea typeface="楷体" panose="02010609060101010101" pitchFamily="49" charset="-122"/>
              </a:rPr>
              <a:t>和</a:t>
            </a:r>
            <a:r>
              <a:rPr lang="en-US" altLang="zh-CN" sz="1600" dirty="0">
                <a:solidFill>
                  <a:schemeClr val="tx1"/>
                </a:solidFill>
                <a:latin typeface="楷体" panose="02010609060101010101" pitchFamily="49" charset="-122"/>
                <a:ea typeface="楷体" panose="02010609060101010101" pitchFamily="49" charset="-122"/>
              </a:rPr>
              <a:t>〈</a:t>
            </a:r>
            <a:r>
              <a:rPr lang="zh-CN" altLang="en-US" sz="1600" dirty="0">
                <a:solidFill>
                  <a:schemeClr val="tx1"/>
                </a:solidFill>
                <a:latin typeface="楷体" panose="02010609060101010101" pitchFamily="49" charset="-122"/>
                <a:ea typeface="楷体" panose="02010609060101010101" pitchFamily="49" charset="-122"/>
              </a:rPr>
              <a:t>中华人民共和国行政诉讼法</a:t>
            </a:r>
            <a:r>
              <a:rPr lang="en-US" altLang="zh-CN" sz="1600" dirty="0">
                <a:solidFill>
                  <a:schemeClr val="tx1"/>
                </a:solidFill>
                <a:latin typeface="楷体" panose="02010609060101010101" pitchFamily="49" charset="-122"/>
                <a:ea typeface="楷体" panose="02010609060101010101" pitchFamily="49" charset="-122"/>
              </a:rPr>
              <a:t>〉</a:t>
            </a:r>
            <a:r>
              <a:rPr lang="zh-CN" altLang="en-US" sz="1600" dirty="0">
                <a:solidFill>
                  <a:schemeClr val="tx1"/>
                </a:solidFill>
                <a:latin typeface="楷体" panose="02010609060101010101" pitchFamily="49" charset="-122"/>
                <a:ea typeface="楷体" panose="02010609060101010101" pitchFamily="49" charset="-122"/>
              </a:rPr>
              <a:t>的决定</a:t>
            </a:r>
            <a:r>
              <a:rPr lang="en-US" altLang="zh-CN" sz="1600" dirty="0">
                <a:solidFill>
                  <a:schemeClr val="tx1"/>
                </a:solidFill>
                <a:latin typeface="楷体" panose="02010609060101010101" pitchFamily="49" charset="-122"/>
                <a:ea typeface="楷体" panose="02010609060101010101" pitchFamily="49" charset="-122"/>
              </a:rPr>
              <a:t>》</a:t>
            </a:r>
            <a:r>
              <a:rPr lang="zh-CN" altLang="en-US" sz="1600" dirty="0">
                <a:solidFill>
                  <a:schemeClr val="tx1"/>
                </a:solidFill>
                <a:latin typeface="楷体" panose="02010609060101010101" pitchFamily="49" charset="-122"/>
                <a:ea typeface="楷体" panose="02010609060101010101" pitchFamily="49" charset="-122"/>
              </a:rPr>
              <a:t>第二次修正时增加）</a:t>
            </a:r>
            <a:endParaRPr lang="en-US" altLang="zh-CN" sz="1600" dirty="0">
              <a:solidFill>
                <a:schemeClr val="tx1"/>
              </a:solidFill>
              <a:latin typeface="楷体" panose="02010609060101010101" pitchFamily="49" charset="-122"/>
              <a:ea typeface="楷体" panose="02010609060101010101" pitchFamily="49" charset="-122"/>
            </a:endParaRPr>
          </a:p>
          <a:p>
            <a:endParaRPr lang="zh-CN" altLang="en-US" sz="2000" dirty="0"/>
          </a:p>
        </p:txBody>
      </p:sp>
      <p:sp>
        <p:nvSpPr>
          <p:cNvPr id="2" name="日期占位符 1"/>
          <p:cNvSpPr>
            <a:spLocks noGrp="1"/>
          </p:cNvSpPr>
          <p:nvPr>
            <p:ph type="dt" sz="half" idx="10"/>
          </p:nvPr>
        </p:nvSpPr>
        <p:spPr/>
        <p:txBody>
          <a:bodyPr/>
          <a:lstStyle/>
          <a:p>
            <a:fld id="{7305AFA5-6C2D-4403-AFBE-E1E496503944}" type="datetime11">
              <a:rPr lang="zh-CN" altLang="en-US" smtClean="0"/>
              <a:t>20:56:34</a:t>
            </a:fld>
            <a:endParaRPr lang="zh-CN" altLang="en-US"/>
          </a:p>
        </p:txBody>
      </p:sp>
      <p:sp>
        <p:nvSpPr>
          <p:cNvPr id="3" name="灯片编号占位符 2"/>
          <p:cNvSpPr>
            <a:spLocks noGrp="1"/>
          </p:cNvSpPr>
          <p:nvPr>
            <p:ph type="sldNum" sz="quarter" idx="12"/>
          </p:nvPr>
        </p:nvSpPr>
        <p:spPr/>
        <p:txBody>
          <a:bodyPr/>
          <a:lstStyle/>
          <a:p>
            <a:fld id="{371EAF97-EE87-4C9A-8993-CD456974BB4D}" type="slidenum">
              <a:rPr lang="zh-CN" altLang="en-US" smtClean="0"/>
              <a:t>70</a:t>
            </a:fld>
            <a:endParaRPr lang="zh-CN" alt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标题 1"/>
          <p:cNvSpPr>
            <a:spLocks noGrp="1" noChangeArrowheads="1"/>
          </p:cNvSpPr>
          <p:nvPr>
            <p:ph type="title"/>
          </p:nvPr>
        </p:nvSpPr>
        <p:spPr>
          <a:xfrm>
            <a:off x="2389189" y="927101"/>
            <a:ext cx="6345237" cy="709613"/>
          </a:xfrm>
        </p:spPr>
        <p:txBody>
          <a:bodyPr/>
          <a:lstStyle/>
          <a:p>
            <a:endParaRPr lang="zh-CN" altLang="en-US"/>
          </a:p>
        </p:txBody>
      </p:sp>
      <p:sp>
        <p:nvSpPr>
          <p:cNvPr id="194562" name="内容占位符 2"/>
          <p:cNvSpPr>
            <a:spLocks noGrp="1" noChangeArrowheads="1"/>
          </p:cNvSpPr>
          <p:nvPr>
            <p:ph idx="1"/>
          </p:nvPr>
        </p:nvSpPr>
        <p:spPr>
          <a:xfrm>
            <a:off x="1416050" y="2060576"/>
            <a:ext cx="9251950" cy="3959225"/>
          </a:xfrm>
        </p:spPr>
        <p:txBody>
          <a:bodyPr/>
          <a:lstStyle/>
          <a:p>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4</a:t>
            </a:r>
            <a:r>
              <a:rPr lang="zh-CN" altLang="en-US" sz="2400" b="1" dirty="0">
                <a:latin typeface="楷体" panose="02010609060101010101" pitchFamily="49" charset="-122"/>
                <a:ea typeface="楷体" panose="02010609060101010101" pitchFamily="49" charset="-122"/>
              </a:rPr>
              <a:t>）合法权益可能受被诉行为影响</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利害关系</a:t>
            </a:r>
          </a:p>
          <a:p>
            <a:r>
              <a:rPr lang="zh-CN" altLang="en-US" sz="2400" dirty="0">
                <a:latin typeface="楷体" panose="02010609060101010101" pitchFamily="49" charset="-122"/>
                <a:ea typeface="楷体" panose="02010609060101010101" pitchFamily="49" charset="-122"/>
              </a:rPr>
              <a:t>  </a:t>
            </a:r>
            <a:r>
              <a:rPr lang="zh-CN" altLang="en-US" sz="2000" b="1" dirty="0">
                <a:latin typeface="华文楷体" panose="02010600040101010101" pitchFamily="2" charset="-122"/>
                <a:ea typeface="华文楷体" panose="02010600040101010101" pitchFamily="2" charset="-122"/>
              </a:rPr>
              <a:t>第一，</a:t>
            </a:r>
            <a:r>
              <a:rPr lang="zh-CN" altLang="zh-CN" sz="2000" b="1" dirty="0">
                <a:latin typeface="华文楷体" panose="02010600040101010101" pitchFamily="2" charset="-122"/>
                <a:ea typeface="华文楷体" panose="02010600040101010101" pitchFamily="2" charset="-122"/>
              </a:rPr>
              <a:t>利害关系限于法律上的，不包括事实上的。</a:t>
            </a:r>
            <a:endParaRPr lang="en-US" altLang="zh-CN" sz="2000" b="1" dirty="0">
              <a:latin typeface="华文楷体" panose="02010600040101010101" pitchFamily="2" charset="-122"/>
              <a:ea typeface="华文楷体" panose="02010600040101010101" pitchFamily="2" charset="-122"/>
            </a:endParaRPr>
          </a:p>
          <a:p>
            <a:r>
              <a:rPr lang="zh-CN" altLang="zh-CN" sz="1600" dirty="0">
                <a:latin typeface="华文楷体" panose="02010600040101010101" pitchFamily="2" charset="-122"/>
                <a:ea typeface="华文楷体" panose="02010600040101010101" pitchFamily="2" charset="-122"/>
              </a:rPr>
              <a:t>如甲乘坐一辆没有出租运营证的“出租车”去机场，中途遇到交通运输管理部门执法检查，该“出租车”因涉嫌违法经营被暂扣，导致了甲因无法准时到达机场而误机。因甲与交通运输管理部门作出的“暂扣”决定之间是事实上的利害关系，他即使不服“暂扣”决定，也不能成为本案中的原告。</a:t>
            </a:r>
            <a:endParaRPr lang="en-US" altLang="zh-CN" sz="1600" dirty="0">
              <a:latin typeface="华文楷体" panose="02010600040101010101" pitchFamily="2" charset="-122"/>
              <a:ea typeface="华文楷体" panose="02010600040101010101" pitchFamily="2" charset="-122"/>
            </a:endParaRPr>
          </a:p>
          <a:p>
            <a:r>
              <a:rPr lang="zh-CN" altLang="en-US" sz="2000" b="1" dirty="0">
                <a:latin typeface="华文楷体" panose="02010600040101010101" pitchFamily="2" charset="-122"/>
                <a:ea typeface="华文楷体" panose="02010600040101010101" pitchFamily="2" charset="-122"/>
              </a:rPr>
              <a:t>    </a:t>
            </a:r>
            <a:r>
              <a:rPr lang="zh-CN" altLang="en-US" sz="2000" b="1" dirty="0">
                <a:latin typeface="楷体" panose="02010609060101010101" pitchFamily="49" charset="-122"/>
                <a:ea typeface="楷体" panose="02010609060101010101" pitchFamily="49" charset="-122"/>
              </a:rPr>
              <a:t>第二，</a:t>
            </a:r>
            <a:r>
              <a:rPr lang="zh-CN" altLang="zh-CN" sz="2000" b="1" dirty="0">
                <a:latin typeface="楷体" panose="02010609060101010101" pitchFamily="49" charset="-122"/>
                <a:ea typeface="楷体" panose="02010609060101010101" pitchFamily="49" charset="-122"/>
              </a:rPr>
              <a:t>利害关系是行政相对人在法律上的权益因被诉行政行为的作用而发生了变化，这种变化主要表现为权益的减损、丧失等。</a:t>
            </a:r>
            <a:endParaRPr lang="en-US" altLang="zh-CN" sz="2000" b="1" dirty="0">
              <a:latin typeface="楷体" panose="02010609060101010101" pitchFamily="49" charset="-122"/>
              <a:ea typeface="楷体" panose="02010609060101010101" pitchFamily="49" charset="-122"/>
            </a:endParaRPr>
          </a:p>
          <a:p>
            <a:r>
              <a:rPr lang="zh-CN" altLang="zh-CN" sz="1600" dirty="0">
                <a:latin typeface="华文楷体" panose="02010600040101010101" pitchFamily="2" charset="-122"/>
                <a:ea typeface="华文楷体" panose="02010600040101010101" pitchFamily="2" charset="-122"/>
              </a:rPr>
              <a:t>如在由交通肇事引发的债权债务关系中，债务人将肇事车辆转让他人，行政机关为其办理了转移登记，债权人与这一转移登记行为</a:t>
            </a:r>
            <a:r>
              <a:rPr lang="zh-CN" altLang="zh-CN" sz="1600" b="1" dirty="0">
                <a:latin typeface="华文楷体" panose="02010600040101010101" pitchFamily="2" charset="-122"/>
                <a:ea typeface="华文楷体" panose="02010600040101010101" pitchFamily="2" charset="-122"/>
              </a:rPr>
              <a:t>不具有法律上利害关系</a:t>
            </a:r>
            <a:r>
              <a:rPr lang="zh-CN" altLang="zh-CN" sz="1600" dirty="0">
                <a:latin typeface="华文楷体" panose="02010600040101010101" pitchFamily="2" charset="-122"/>
                <a:ea typeface="华文楷体" panose="02010600040101010101" pitchFamily="2" charset="-122"/>
              </a:rPr>
              <a:t>。因为，办理车辆转移登记并</a:t>
            </a:r>
            <a:r>
              <a:rPr lang="zh-CN" altLang="zh-CN" sz="1600" b="1" dirty="0">
                <a:latin typeface="华文楷体" panose="02010600040101010101" pitchFamily="2" charset="-122"/>
                <a:ea typeface="华文楷体" panose="02010600040101010101" pitchFamily="2" charset="-122"/>
              </a:rPr>
              <a:t>没有导致债权人的债权减损、丧失</a:t>
            </a:r>
            <a:r>
              <a:rPr lang="zh-CN" altLang="zh-CN" sz="1600" dirty="0">
                <a:latin typeface="华文楷体" panose="02010600040101010101" pitchFamily="2" charset="-122"/>
                <a:ea typeface="华文楷体" panose="02010600040101010101" pitchFamily="2" charset="-122"/>
              </a:rPr>
              <a:t>，但如该车辆已经作为债权人的债权担保物，则债权人与办理车辆转移登记之间有了法律上的利害关系。</a:t>
            </a:r>
            <a:endParaRPr lang="en-US" altLang="zh-CN" sz="1600" dirty="0">
              <a:latin typeface="华文楷体" panose="02010600040101010101" pitchFamily="2" charset="-122"/>
              <a:ea typeface="华文楷体" panose="02010600040101010101" pitchFamily="2" charset="-122"/>
            </a:endParaRPr>
          </a:p>
          <a:p>
            <a:endParaRPr lang="en-US" altLang="zh-CN" sz="2000" dirty="0">
              <a:latin typeface="华文楷体" panose="02010600040101010101" pitchFamily="2" charset="-122"/>
              <a:ea typeface="华文楷体" panose="02010600040101010101" pitchFamily="2" charset="-122"/>
            </a:endParaRPr>
          </a:p>
          <a:p>
            <a:endParaRPr lang="zh-CN" altLang="en-US" sz="2400" dirty="0">
              <a:latin typeface="楷体" panose="02010609060101010101" pitchFamily="49" charset="-122"/>
              <a:ea typeface="楷体" panose="02010609060101010101" pitchFamily="49" charset="-122"/>
            </a:endParaRPr>
          </a:p>
        </p:txBody>
      </p:sp>
      <p:sp>
        <p:nvSpPr>
          <p:cNvPr id="194563" name="灯片编号占位符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en-US" altLang="zh-CN">
                <a:solidFill>
                  <a:schemeClr val="bg1"/>
                </a:solidFill>
                <a:latin typeface="Century Gothic" panose="020B0502020202020204" pitchFamily="34" charset="0"/>
              </a:rPr>
              <a:t>*</a:t>
            </a:r>
          </a:p>
        </p:txBody>
      </p:sp>
      <p:sp>
        <p:nvSpPr>
          <p:cNvPr id="2" name="日期占位符 1"/>
          <p:cNvSpPr>
            <a:spLocks noGrp="1"/>
          </p:cNvSpPr>
          <p:nvPr>
            <p:ph type="dt" sz="half" idx="10"/>
          </p:nvPr>
        </p:nvSpPr>
        <p:spPr/>
        <p:txBody>
          <a:bodyPr/>
          <a:lstStyle/>
          <a:p>
            <a:fld id="{0991FA49-3160-4BCB-BBA9-856837D8CE9C}" type="datetime11">
              <a:rPr lang="zh-CN" altLang="en-US" smtClean="0"/>
              <a:t>20:56:34</a:t>
            </a:fld>
            <a:endParaRPr lang="zh-CN"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5" name="标题 1"/>
          <p:cNvSpPr>
            <a:spLocks noGrp="1" noChangeArrowheads="1"/>
          </p:cNvSpPr>
          <p:nvPr>
            <p:ph type="title"/>
          </p:nvPr>
        </p:nvSpPr>
        <p:spPr>
          <a:xfrm>
            <a:off x="2389189" y="927101"/>
            <a:ext cx="6345237" cy="709613"/>
          </a:xfrm>
        </p:spPr>
        <p:txBody>
          <a:bodyPr/>
          <a:lstStyle/>
          <a:p>
            <a:endParaRPr lang="zh-CN" altLang="en-US"/>
          </a:p>
        </p:txBody>
      </p:sp>
      <p:sp>
        <p:nvSpPr>
          <p:cNvPr id="195586" name="内容占位符 2"/>
          <p:cNvSpPr>
            <a:spLocks noGrp="1" noChangeArrowheads="1"/>
          </p:cNvSpPr>
          <p:nvPr>
            <p:ph idx="1"/>
          </p:nvPr>
        </p:nvSpPr>
        <p:spPr>
          <a:xfrm>
            <a:off x="1416051" y="2060575"/>
            <a:ext cx="9072563" cy="4464050"/>
          </a:xfrm>
        </p:spPr>
        <p:txBody>
          <a:bodyPr/>
          <a:lstStyle/>
          <a:p>
            <a:r>
              <a:rPr lang="zh-CN" altLang="en-US" sz="2200" b="1" dirty="0">
                <a:latin typeface="华文楷体" panose="02010600040101010101" pitchFamily="2" charset="-122"/>
                <a:ea typeface="华文楷体" panose="02010600040101010101" pitchFamily="2" charset="-122"/>
              </a:rPr>
              <a:t>第三，利害关系与</a:t>
            </a:r>
            <a:r>
              <a:rPr lang="zh-CN" altLang="zh-CN" sz="2200" b="1" dirty="0">
                <a:latin typeface="华文楷体" panose="02010600040101010101" pitchFamily="2" charset="-122"/>
                <a:ea typeface="华文楷体" panose="02010600040101010101" pitchFamily="2" charset="-122"/>
              </a:rPr>
              <a:t>“实际影响”</a:t>
            </a:r>
            <a:r>
              <a:rPr lang="zh-CN" altLang="en-US" sz="2200" b="1" dirty="0">
                <a:latin typeface="华文楷体" panose="02010600040101010101" pitchFamily="2" charset="-122"/>
                <a:ea typeface="华文楷体" panose="02010600040101010101" pitchFamily="2" charset="-122"/>
              </a:rPr>
              <a:t>之间应当是相互独立的关系</a:t>
            </a:r>
            <a:r>
              <a:rPr lang="zh-CN" altLang="zh-CN" sz="2200" dirty="0">
                <a:latin typeface="华文楷体" panose="02010600040101010101" pitchFamily="2" charset="-122"/>
                <a:ea typeface="华文楷体" panose="02010600040101010101" pitchFamily="2" charset="-122"/>
              </a:rPr>
              <a:t>。</a:t>
            </a:r>
            <a:endParaRPr lang="en-US" altLang="zh-CN" sz="2200" dirty="0">
              <a:latin typeface="华文楷体" panose="02010600040101010101" pitchFamily="2" charset="-122"/>
              <a:ea typeface="华文楷体" panose="02010600040101010101" pitchFamily="2" charset="-122"/>
            </a:endParaRPr>
          </a:p>
          <a:p>
            <a:r>
              <a:rPr lang="zh-CN" altLang="zh-CN" sz="2200" dirty="0">
                <a:latin typeface="华文楷体" panose="02010600040101010101" pitchFamily="2" charset="-122"/>
                <a:ea typeface="华文楷体" panose="02010600040101010101" pitchFamily="2" charset="-122"/>
              </a:rPr>
              <a:t>“对公民、法人或者其他组织权利义务不产生实际影响的行为”，不属于行政诉讼受案范围。</a:t>
            </a:r>
            <a:r>
              <a:rPr lang="zh-CN" altLang="en-US" sz="2200" dirty="0">
                <a:latin typeface="华文楷体" panose="02010600040101010101" pitchFamily="2" charset="-122"/>
                <a:ea typeface="华文楷体" panose="02010600040101010101" pitchFamily="2" charset="-122"/>
              </a:rPr>
              <a:t>所以如果</a:t>
            </a:r>
            <a:r>
              <a:rPr lang="zh-CN" altLang="zh-CN" sz="2200" dirty="0">
                <a:latin typeface="华文楷体" panose="02010600040101010101" pitchFamily="2" charset="-122"/>
                <a:ea typeface="华文楷体" panose="02010600040101010101" pitchFamily="2" charset="-122"/>
              </a:rPr>
              <a:t>把“法律上利害关系”</a:t>
            </a:r>
            <a:r>
              <a:rPr lang="zh-CN" altLang="en-US" sz="2200" dirty="0">
                <a:latin typeface="华文楷体" panose="02010600040101010101" pitchFamily="2" charset="-122"/>
                <a:ea typeface="华文楷体" panose="02010600040101010101" pitchFamily="2" charset="-122"/>
              </a:rPr>
              <a:t>理解为</a:t>
            </a:r>
            <a:r>
              <a:rPr lang="zh-CN" altLang="zh-CN" sz="2200" dirty="0">
                <a:latin typeface="华文楷体" panose="02010600040101010101" pitchFamily="2" charset="-122"/>
                <a:ea typeface="华文楷体" panose="02010600040101010101" pitchFamily="2" charset="-122"/>
              </a:rPr>
              <a:t>“已经或将会产生实际影响”，实质上是混淆了原告判断标准与受案范围标准。</a:t>
            </a:r>
            <a:r>
              <a:rPr lang="zh-CN" altLang="en-US" sz="2200" dirty="0">
                <a:latin typeface="华文楷体" panose="02010600040101010101" pitchFamily="2" charset="-122"/>
                <a:ea typeface="华文楷体" panose="02010600040101010101" pitchFamily="2" charset="-122"/>
              </a:rPr>
              <a:t>但</a:t>
            </a:r>
            <a:r>
              <a:rPr lang="zh-CN" altLang="zh-CN" sz="2200" dirty="0">
                <a:latin typeface="华文楷体" panose="02010600040101010101" pitchFamily="2" charset="-122"/>
                <a:ea typeface="华文楷体" panose="02010600040101010101" pitchFamily="2" charset="-122"/>
              </a:rPr>
              <a:t>在实务中，“法律上利害关系”与“实际影响”经常被混为一谈，或者把两者当作原因与结果的关系。</a:t>
            </a:r>
            <a:endParaRPr lang="en-US" altLang="zh-CN" sz="2200" dirty="0">
              <a:latin typeface="华文楷体" panose="02010600040101010101" pitchFamily="2" charset="-122"/>
              <a:ea typeface="华文楷体" panose="02010600040101010101" pitchFamily="2" charset="-122"/>
            </a:endParaRPr>
          </a:p>
          <a:p>
            <a:r>
              <a:rPr lang="zh-CN" altLang="zh-CN" sz="2000" dirty="0">
                <a:latin typeface="华文楷体" panose="02010600040101010101" pitchFamily="2" charset="-122"/>
                <a:ea typeface="华文楷体" panose="02010600040101010101" pitchFamily="2" charset="-122"/>
              </a:rPr>
              <a:t>如在田</a:t>
            </a:r>
            <a:r>
              <a:rPr lang="zh-CN" altLang="en-US" sz="2000" dirty="0">
                <a:latin typeface="华文楷体" panose="02010600040101010101" pitchFamily="2" charset="-122"/>
                <a:ea typeface="华文楷体" panose="02010600040101010101" pitchFamily="2" charset="-122"/>
              </a:rPr>
              <a:t>某某</a:t>
            </a:r>
            <a:r>
              <a:rPr lang="zh-CN" altLang="zh-CN" sz="2000" dirty="0">
                <a:latin typeface="华文楷体" panose="02010600040101010101" pitchFamily="2" charset="-122"/>
                <a:ea typeface="华文楷体" panose="02010600040101010101" pitchFamily="2" charset="-122"/>
              </a:rPr>
              <a:t>诉某区民政局撤销结婚登记案中，</a:t>
            </a:r>
            <a:r>
              <a:rPr lang="zh-CN" altLang="en-US" sz="2000" dirty="0">
                <a:latin typeface="华文楷体" panose="02010600040101010101" pitchFamily="2" charset="-122"/>
                <a:ea typeface="华文楷体" panose="02010600040101010101" pitchFamily="2" charset="-122"/>
              </a:rPr>
              <a:t>争点究竟是相关争议不属于受案范围，还是原告不适格，法院的分析有所混淆。</a:t>
            </a:r>
            <a:endParaRPr lang="en-US" altLang="zh-CN" sz="2000" dirty="0">
              <a:latin typeface="华文楷体" panose="02010600040101010101" pitchFamily="2" charset="-122"/>
              <a:ea typeface="华文楷体" panose="02010600040101010101" pitchFamily="2" charset="-122"/>
            </a:endParaRPr>
          </a:p>
          <a:p>
            <a:pPr>
              <a:lnSpc>
                <a:spcPct val="110000"/>
              </a:lnSpc>
            </a:pPr>
            <a:r>
              <a:rPr lang="zh-CN" altLang="en-US" sz="1600" dirty="0">
                <a:latin typeface="楷体" panose="02010609060101010101" pitchFamily="49" charset="-122"/>
                <a:ea typeface="楷体" panose="02010609060101010101" pitchFamily="49" charset="-122"/>
              </a:rPr>
              <a:t>加拿大籍华人田某某对北京市朝阳区民政局为其父亲田某与郑某办理结婚登记的行为不服，以结婚登记行为给其造成经济损失为由，向朝阳区法院提起行政诉讼，请求撤销婚姻登记行为，并赔偿其经济损失。（</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行政执法与行政审判 </a:t>
            </a:r>
            <a:r>
              <a:rPr lang="en-US" altLang="zh-CN" sz="1600" dirty="0">
                <a:latin typeface="楷体" panose="02010609060101010101" pitchFamily="49" charset="-122"/>
                <a:ea typeface="楷体" panose="02010609060101010101" pitchFamily="49" charset="-122"/>
              </a:rPr>
              <a:t>》2003</a:t>
            </a:r>
            <a:r>
              <a:rPr lang="zh-CN" altLang="en-US" sz="1600" dirty="0">
                <a:latin typeface="楷体" panose="02010609060101010101" pitchFamily="49" charset="-122"/>
                <a:ea typeface="楷体" panose="02010609060101010101" pitchFamily="49" charset="-122"/>
              </a:rPr>
              <a:t>年第</a:t>
            </a:r>
            <a:r>
              <a:rPr lang="en-US" altLang="zh-CN" sz="1600" dirty="0">
                <a:latin typeface="楷体" panose="02010609060101010101" pitchFamily="49" charset="-122"/>
                <a:ea typeface="楷体" panose="02010609060101010101" pitchFamily="49" charset="-122"/>
              </a:rPr>
              <a:t>1</a:t>
            </a:r>
            <a:r>
              <a:rPr lang="zh-CN" altLang="en-US" sz="1600" dirty="0">
                <a:latin typeface="楷体" panose="02010609060101010101" pitchFamily="49" charset="-122"/>
                <a:ea typeface="楷体" panose="02010609060101010101" pitchFamily="49" charset="-122"/>
              </a:rPr>
              <a:t>辑 ）法院裁判：原告所诉的婚姻登记行为系婚姻登记管理机关与结婚登记申请人之间的行政法律关系，原告与该行政行为没有法律上的利害关系，其不具有原告主体资格，裁定驳回起诉。</a:t>
            </a:r>
            <a:endParaRPr lang="en-US" altLang="zh-CN" sz="1600" dirty="0">
              <a:latin typeface="楷体" panose="02010609060101010101" pitchFamily="49" charset="-122"/>
              <a:ea typeface="楷体" panose="02010609060101010101" pitchFamily="49" charset="-122"/>
            </a:endParaRPr>
          </a:p>
          <a:p>
            <a:endParaRPr lang="en-US" altLang="zh-CN" sz="2200" dirty="0">
              <a:latin typeface="华文楷体" panose="02010600040101010101" pitchFamily="2" charset="-122"/>
              <a:ea typeface="华文楷体" panose="02010600040101010101" pitchFamily="2" charset="-122"/>
            </a:endParaRPr>
          </a:p>
          <a:p>
            <a:endParaRPr lang="zh-CN" altLang="en-US" sz="2200" dirty="0"/>
          </a:p>
        </p:txBody>
      </p:sp>
      <p:sp>
        <p:nvSpPr>
          <p:cNvPr id="195587" name="灯片编号占位符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en-US" altLang="zh-CN">
                <a:solidFill>
                  <a:schemeClr val="bg1"/>
                </a:solidFill>
                <a:latin typeface="Century Gothic" panose="020B0502020202020204" pitchFamily="34" charset="0"/>
              </a:rPr>
              <a:t>*</a:t>
            </a:r>
          </a:p>
        </p:txBody>
      </p:sp>
      <p:sp>
        <p:nvSpPr>
          <p:cNvPr id="2" name="日期占位符 1"/>
          <p:cNvSpPr>
            <a:spLocks noGrp="1"/>
          </p:cNvSpPr>
          <p:nvPr>
            <p:ph type="dt" sz="half" idx="10"/>
          </p:nvPr>
        </p:nvSpPr>
        <p:spPr/>
        <p:txBody>
          <a:bodyPr/>
          <a:lstStyle/>
          <a:p>
            <a:fld id="{79416223-F681-4D21-AAFA-C40FF8AA6214}" type="datetime11">
              <a:rPr lang="zh-CN" altLang="en-US" smtClean="0"/>
              <a:t>20:56:34</a:t>
            </a:fld>
            <a:endParaRPr lang="zh-CN" alt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3" name="标题 1"/>
          <p:cNvSpPr>
            <a:spLocks noGrp="1" noChangeArrowheads="1"/>
          </p:cNvSpPr>
          <p:nvPr>
            <p:ph type="title"/>
          </p:nvPr>
        </p:nvSpPr>
        <p:spPr>
          <a:xfrm>
            <a:off x="2389189" y="927101"/>
            <a:ext cx="6345237" cy="709613"/>
          </a:xfrm>
        </p:spPr>
        <p:txBody>
          <a:bodyPr/>
          <a:lstStyle/>
          <a:p>
            <a:r>
              <a:rPr lang="zh-CN" altLang="en-US" b="1">
                <a:latin typeface="华文楷体" panose="02010600040101010101" pitchFamily="2" charset="-122"/>
                <a:ea typeface="华文楷体" panose="02010600040101010101" pitchFamily="2" charset="-122"/>
              </a:rPr>
              <a:t>三、行政诉讼中的被告</a:t>
            </a:r>
          </a:p>
        </p:txBody>
      </p:sp>
      <p:sp>
        <p:nvSpPr>
          <p:cNvPr id="197634" name="内容占位符 2"/>
          <p:cNvSpPr>
            <a:spLocks noGrp="1" noChangeArrowheads="1"/>
          </p:cNvSpPr>
          <p:nvPr>
            <p:ph idx="1"/>
          </p:nvPr>
        </p:nvSpPr>
        <p:spPr>
          <a:xfrm>
            <a:off x="1524000" y="2133601"/>
            <a:ext cx="9251950" cy="3959225"/>
          </a:xfrm>
        </p:spPr>
        <p:txBody>
          <a:bodyPr>
            <a:normAutofit fontScale="92500" lnSpcReduction="10000"/>
          </a:bodyPr>
          <a:lstStyle/>
          <a:p>
            <a:r>
              <a:rPr lang="en-US" altLang="zh-CN" sz="2400" b="1" dirty="0">
                <a:latin typeface="华文楷体" panose="02010600040101010101" pitchFamily="2" charset="-122"/>
                <a:ea typeface="华文楷体" panose="02010600040101010101" pitchFamily="2" charset="-122"/>
              </a:rPr>
              <a:t>1</a:t>
            </a:r>
            <a:r>
              <a:rPr lang="zh-CN" altLang="en-US" sz="2400" b="1" dirty="0">
                <a:latin typeface="华文楷体" panose="02010600040101010101" pitchFamily="2" charset="-122"/>
                <a:ea typeface="华文楷体" panose="02010600040101010101" pitchFamily="2" charset="-122"/>
              </a:rPr>
              <a:t>、什么是行政诉讼的被告？</a:t>
            </a:r>
            <a:endParaRPr lang="en-US" altLang="zh-CN" sz="2400" b="1" dirty="0">
              <a:latin typeface="华文楷体" panose="02010600040101010101" pitchFamily="2" charset="-122"/>
              <a:ea typeface="华文楷体" panose="02010600040101010101" pitchFamily="2" charset="-122"/>
            </a:endParaRPr>
          </a:p>
          <a:p>
            <a:r>
              <a:rPr lang="zh-CN" altLang="zh-CN" sz="2400" dirty="0">
                <a:latin typeface="华文楷体" panose="02010600040101010101" pitchFamily="2" charset="-122"/>
                <a:ea typeface="华文楷体" panose="02010600040101010101" pitchFamily="2" charset="-122"/>
              </a:rPr>
              <a:t>根据《行政诉讼法》第</a:t>
            </a:r>
            <a:r>
              <a:rPr lang="en-US" altLang="zh-CN" sz="2400" dirty="0">
                <a:latin typeface="华文楷体" panose="02010600040101010101" pitchFamily="2" charset="-122"/>
                <a:ea typeface="华文楷体" panose="02010600040101010101" pitchFamily="2" charset="-122"/>
              </a:rPr>
              <a:t>49</a:t>
            </a:r>
            <a:r>
              <a:rPr lang="zh-CN" altLang="zh-CN" sz="2400" dirty="0">
                <a:latin typeface="华文楷体" panose="02010600040101010101" pitchFamily="2" charset="-122"/>
                <a:ea typeface="华文楷体" panose="02010600040101010101" pitchFamily="2" charset="-122"/>
              </a:rPr>
              <a:t>条的规定，提起行政诉讼，应该“有明确的被告”。</a:t>
            </a:r>
            <a:r>
              <a:rPr lang="en-US" altLang="zh-CN" sz="2400" dirty="0">
                <a:latin typeface="华文楷体" panose="02010600040101010101" pitchFamily="2" charset="-122"/>
                <a:ea typeface="华文楷体" panose="02010600040101010101" pitchFamily="2" charset="-122"/>
              </a:rPr>
              <a:t> </a:t>
            </a:r>
            <a:r>
              <a:rPr lang="zh-CN" altLang="zh-CN" sz="2400" dirty="0">
                <a:latin typeface="华文楷体" panose="02010600040101010101" pitchFamily="2" charset="-122"/>
                <a:ea typeface="华文楷体" panose="02010600040101010101" pitchFamily="2" charset="-122"/>
              </a:rPr>
              <a:t>行政诉讼的被告，是指它实施的行政行为被作为原告的个人或者组织指控侵犯其行政法上的合法权益，而由人民法院通知应诉的行政主体。</a:t>
            </a:r>
          </a:p>
          <a:p>
            <a:r>
              <a:rPr lang="zh-CN" altLang="zh-CN" sz="2400" dirty="0">
                <a:latin typeface="华文楷体" panose="02010600040101010101" pitchFamily="2" charset="-122"/>
                <a:ea typeface="华文楷体" panose="02010600040101010101" pitchFamily="2" charset="-122"/>
              </a:rPr>
              <a:t>被告必须是行政主体。行政诉讼的被告必须是依法享有行政权力、代表国家和地方独立进行行政管理，并能对自己的行为独立承担责任、独立参加行政诉讼的组织。</a:t>
            </a:r>
          </a:p>
          <a:p>
            <a:r>
              <a:rPr lang="zh-CN" altLang="zh-CN" sz="2400" dirty="0">
                <a:latin typeface="华文楷体" panose="02010600040101010101" pitchFamily="2" charset="-122"/>
                <a:ea typeface="华文楷体" panose="02010600040101010101" pitchFamily="2" charset="-122"/>
              </a:rPr>
              <a:t>被告须为其行为引起行政争议的行政主体。也就是说，被告必须是因自己做出的具体行政行为的合法性与行政相对人发生争议，被诉至法院并被法院通知应诉的行政主体。</a:t>
            </a:r>
          </a:p>
          <a:p>
            <a:endParaRPr lang="zh-CN" altLang="en-US" sz="2400" dirty="0">
              <a:latin typeface="华文楷体" panose="02010600040101010101" pitchFamily="2" charset="-122"/>
              <a:ea typeface="华文楷体" panose="02010600040101010101" pitchFamily="2" charset="-122"/>
            </a:endParaRPr>
          </a:p>
        </p:txBody>
      </p:sp>
      <p:sp>
        <p:nvSpPr>
          <p:cNvPr id="197635" name="灯片编号占位符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en-US" altLang="zh-CN">
                <a:solidFill>
                  <a:schemeClr val="bg1"/>
                </a:solidFill>
                <a:latin typeface="Century Gothic" panose="020B0502020202020204" pitchFamily="34" charset="0"/>
              </a:rPr>
              <a:t>*</a:t>
            </a:r>
          </a:p>
        </p:txBody>
      </p:sp>
      <p:sp>
        <p:nvSpPr>
          <p:cNvPr id="2" name="日期占位符 1"/>
          <p:cNvSpPr>
            <a:spLocks noGrp="1"/>
          </p:cNvSpPr>
          <p:nvPr>
            <p:ph type="dt" sz="half" idx="10"/>
          </p:nvPr>
        </p:nvSpPr>
        <p:spPr/>
        <p:txBody>
          <a:bodyPr/>
          <a:lstStyle/>
          <a:p>
            <a:fld id="{F30FA116-1247-48CC-98A1-DCC7D0F8B19C}" type="datetime11">
              <a:rPr lang="zh-CN" altLang="en-US" smtClean="0"/>
              <a:t>20:56:34</a:t>
            </a:fld>
            <a:endParaRPr lang="zh-CN" alt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7" name="标题 1"/>
          <p:cNvSpPr>
            <a:spLocks noGrp="1" noChangeArrowheads="1"/>
          </p:cNvSpPr>
          <p:nvPr>
            <p:ph type="title"/>
          </p:nvPr>
        </p:nvSpPr>
        <p:spPr>
          <a:xfrm>
            <a:off x="2389189" y="927101"/>
            <a:ext cx="6345237" cy="709613"/>
          </a:xfrm>
        </p:spPr>
        <p:txBody>
          <a:bodyPr/>
          <a:lstStyle/>
          <a:p>
            <a:endParaRPr lang="zh-CN" altLang="en-US"/>
          </a:p>
        </p:txBody>
      </p:sp>
      <p:sp>
        <p:nvSpPr>
          <p:cNvPr id="198658" name="内容占位符 2"/>
          <p:cNvSpPr>
            <a:spLocks noGrp="1" noChangeArrowheads="1"/>
          </p:cNvSpPr>
          <p:nvPr>
            <p:ph idx="1"/>
          </p:nvPr>
        </p:nvSpPr>
        <p:spPr>
          <a:xfrm>
            <a:off x="2135188" y="2205038"/>
            <a:ext cx="8532812" cy="3814762"/>
          </a:xfrm>
        </p:spPr>
        <p:txBody>
          <a:bodyPr>
            <a:normAutofit fontScale="92500" lnSpcReduction="10000"/>
          </a:bodyPr>
          <a:lstStyle/>
          <a:p>
            <a:r>
              <a:rPr lang="en-US" altLang="zh-CN" sz="2400" b="1" dirty="0">
                <a:latin typeface="华文楷体" panose="02010600040101010101" pitchFamily="2" charset="-122"/>
                <a:ea typeface="华文楷体" panose="02010600040101010101" pitchFamily="2" charset="-122"/>
              </a:rPr>
              <a:t>2</a:t>
            </a:r>
            <a:r>
              <a:rPr lang="zh-CN" altLang="en-US" sz="2400" b="1" dirty="0">
                <a:latin typeface="华文楷体" panose="02010600040101010101" pitchFamily="2" charset="-122"/>
                <a:ea typeface="华文楷体" panose="02010600040101010101" pitchFamily="2" charset="-122"/>
              </a:rPr>
              <a:t>、被告确定的情形</a:t>
            </a:r>
            <a:endParaRPr lang="zh-CN" altLang="zh-CN" sz="2400" dirty="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 </a:t>
            </a:r>
            <a:r>
              <a:rPr lang="zh-CN" altLang="zh-CN"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1</a:t>
            </a:r>
            <a:r>
              <a:rPr lang="zh-CN" altLang="zh-CN" sz="2400" b="1"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原告直接起诉：</a:t>
            </a:r>
            <a:r>
              <a:rPr lang="zh-CN" altLang="zh-CN" sz="2400" b="1" dirty="0">
                <a:latin typeface="华文楷体" panose="02010600040101010101" pitchFamily="2" charset="-122"/>
                <a:ea typeface="华文楷体" panose="02010600040101010101" pitchFamily="2" charset="-122"/>
              </a:rPr>
              <a:t>作出具体行政行为的行政机关是被告</a:t>
            </a:r>
            <a:endParaRPr lang="zh-CN" altLang="zh-CN" sz="2400" dirty="0">
              <a:latin typeface="华文楷体" panose="02010600040101010101" pitchFamily="2" charset="-122"/>
              <a:ea typeface="华文楷体" panose="02010600040101010101" pitchFamily="2" charset="-122"/>
            </a:endParaRPr>
          </a:p>
          <a:p>
            <a:r>
              <a:rPr lang="zh-CN" altLang="zh-CN" sz="2400" dirty="0">
                <a:latin typeface="华文楷体" panose="02010600040101010101" pitchFamily="2" charset="-122"/>
                <a:ea typeface="华文楷体" panose="02010600040101010101" pitchFamily="2" charset="-122"/>
              </a:rPr>
              <a:t>《行政诉讼法》第</a:t>
            </a:r>
            <a:r>
              <a:rPr lang="en-US" altLang="zh-CN" sz="2400" dirty="0">
                <a:latin typeface="华文楷体" panose="02010600040101010101" pitchFamily="2" charset="-122"/>
                <a:ea typeface="华文楷体" panose="02010600040101010101" pitchFamily="2" charset="-122"/>
              </a:rPr>
              <a:t>26</a:t>
            </a:r>
            <a:r>
              <a:rPr lang="zh-CN" altLang="zh-CN" sz="2400" dirty="0">
                <a:latin typeface="华文楷体" panose="02010600040101010101" pitchFamily="2" charset="-122"/>
                <a:ea typeface="华文楷体" panose="02010600040101010101" pitchFamily="2" charset="-122"/>
              </a:rPr>
              <a:t>条第</a:t>
            </a:r>
            <a:r>
              <a:rPr lang="en-US" altLang="zh-CN" sz="2400" dirty="0">
                <a:latin typeface="华文楷体" panose="02010600040101010101" pitchFamily="2" charset="-122"/>
                <a:ea typeface="华文楷体" panose="02010600040101010101" pitchFamily="2" charset="-122"/>
              </a:rPr>
              <a:t>1</a:t>
            </a:r>
            <a:r>
              <a:rPr lang="zh-CN" altLang="zh-CN" sz="2400" dirty="0">
                <a:latin typeface="华文楷体" panose="02010600040101010101" pitchFamily="2" charset="-122"/>
                <a:ea typeface="华文楷体" panose="02010600040101010101" pitchFamily="2" charset="-122"/>
              </a:rPr>
              <a:t>款规定，原告</a:t>
            </a:r>
            <a:r>
              <a:rPr lang="zh-CN" altLang="zh-CN" sz="2400" b="1" dirty="0">
                <a:solidFill>
                  <a:srgbClr val="FF0000"/>
                </a:solidFill>
                <a:latin typeface="华文楷体" panose="02010600040101010101" pitchFamily="2" charset="-122"/>
                <a:ea typeface="华文楷体" panose="02010600040101010101" pitchFamily="2" charset="-122"/>
              </a:rPr>
              <a:t>直接</a:t>
            </a:r>
            <a:r>
              <a:rPr lang="zh-CN" altLang="zh-CN" sz="2400" dirty="0">
                <a:latin typeface="华文楷体" panose="02010600040101010101" pitchFamily="2" charset="-122"/>
                <a:ea typeface="华文楷体" panose="02010600040101010101" pitchFamily="2" charset="-122"/>
              </a:rPr>
              <a:t>向人民法院提起行政诉讼的，作出行政行为的行政机关是被告。</a:t>
            </a:r>
            <a:endParaRPr lang="en-US" altLang="zh-CN" sz="2400" dirty="0">
              <a:latin typeface="华文楷体" panose="02010600040101010101" pitchFamily="2" charset="-122"/>
              <a:ea typeface="华文楷体" panose="02010600040101010101" pitchFamily="2" charset="-122"/>
            </a:endParaRPr>
          </a:p>
          <a:p>
            <a:r>
              <a:rPr lang="zh-CN" altLang="zh-CN" sz="2400" dirty="0">
                <a:latin typeface="华文楷体" panose="02010600040101010101" pitchFamily="2" charset="-122"/>
                <a:ea typeface="华文楷体" panose="02010600040101010101" pitchFamily="2" charset="-122"/>
              </a:rPr>
              <a:t>①“作</a:t>
            </a:r>
            <a:r>
              <a:rPr lang="zh-CN" altLang="en-US" sz="2400" dirty="0">
                <a:latin typeface="华文楷体" panose="02010600040101010101" pitchFamily="2" charset="-122"/>
                <a:ea typeface="华文楷体" panose="02010600040101010101" pitchFamily="2" charset="-122"/>
              </a:rPr>
              <a:t>出</a:t>
            </a:r>
            <a:r>
              <a:rPr lang="zh-CN" altLang="zh-CN" sz="2400" dirty="0">
                <a:latin typeface="华文楷体" panose="02010600040101010101" pitchFamily="2" charset="-122"/>
                <a:ea typeface="华文楷体" panose="02010600040101010101" pitchFamily="2" charset="-122"/>
              </a:rPr>
              <a:t>”的含义不仅包括作为，也包括不作为行为。</a:t>
            </a:r>
            <a:endParaRPr lang="en-US" altLang="zh-CN" sz="2400" dirty="0">
              <a:latin typeface="华文楷体" panose="02010600040101010101" pitchFamily="2" charset="-122"/>
              <a:ea typeface="华文楷体" panose="02010600040101010101" pitchFamily="2" charset="-122"/>
            </a:endParaRPr>
          </a:p>
          <a:p>
            <a:r>
              <a:rPr lang="zh-CN" altLang="zh-CN" sz="2400" dirty="0">
                <a:latin typeface="华文楷体" panose="02010600040101010101" pitchFamily="2" charset="-122"/>
                <a:ea typeface="华文楷体" panose="02010600040101010101" pitchFamily="2" charset="-122"/>
              </a:rPr>
              <a:t>②行政机关不仅包括原行政机关，还包括行政复议机关。</a:t>
            </a:r>
            <a:endParaRPr lang="en-US" altLang="zh-CN" sz="2400" dirty="0">
              <a:latin typeface="华文楷体" panose="02010600040101010101" pitchFamily="2" charset="-122"/>
              <a:ea typeface="华文楷体" panose="02010600040101010101" pitchFamily="2" charset="-122"/>
            </a:endParaRPr>
          </a:p>
          <a:p>
            <a:r>
              <a:rPr lang="zh-CN" altLang="zh-CN" sz="2400" dirty="0">
                <a:latin typeface="华文楷体" panose="02010600040101010101" pitchFamily="2" charset="-122"/>
                <a:ea typeface="华文楷体" panose="02010600040101010101" pitchFamily="2" charset="-122"/>
              </a:rPr>
              <a:t>③作出行政行为的行政机关为被告的原则表明，确定被告标准之一是行政行为的真正行为者是被告。行政机关之所以可以做被告，是因为行政机关具有法律上的诉讼行为能力，它属于权利义务的主体，属于适格的当事人。</a:t>
            </a:r>
          </a:p>
          <a:p>
            <a:endParaRPr lang="zh-CN" altLang="en-US" sz="2400" dirty="0">
              <a:latin typeface="华文楷体" panose="02010600040101010101" pitchFamily="2" charset="-122"/>
              <a:ea typeface="华文楷体" panose="02010600040101010101" pitchFamily="2" charset="-122"/>
            </a:endParaRPr>
          </a:p>
        </p:txBody>
      </p:sp>
      <p:sp>
        <p:nvSpPr>
          <p:cNvPr id="198659" name="灯片编号占位符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en-US" altLang="zh-CN">
                <a:solidFill>
                  <a:schemeClr val="bg1"/>
                </a:solidFill>
                <a:latin typeface="Century Gothic" panose="020B0502020202020204" pitchFamily="34" charset="0"/>
              </a:rPr>
              <a:t>*</a:t>
            </a:r>
          </a:p>
        </p:txBody>
      </p:sp>
      <p:sp>
        <p:nvSpPr>
          <p:cNvPr id="2" name="日期占位符 1"/>
          <p:cNvSpPr>
            <a:spLocks noGrp="1"/>
          </p:cNvSpPr>
          <p:nvPr>
            <p:ph type="dt" sz="half" idx="10"/>
          </p:nvPr>
        </p:nvSpPr>
        <p:spPr/>
        <p:txBody>
          <a:bodyPr/>
          <a:lstStyle/>
          <a:p>
            <a:fld id="{815A74CD-B031-4219-A462-429B54BA699D}" type="datetime11">
              <a:rPr lang="zh-CN" altLang="en-US" smtClean="0"/>
              <a:t>20:56:34</a:t>
            </a:fld>
            <a:endParaRPr lang="zh-CN" alt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标题 1"/>
          <p:cNvSpPr>
            <a:spLocks noGrp="1" noChangeArrowheads="1"/>
          </p:cNvSpPr>
          <p:nvPr>
            <p:ph type="title"/>
          </p:nvPr>
        </p:nvSpPr>
        <p:spPr>
          <a:xfrm>
            <a:off x="2389189" y="927101"/>
            <a:ext cx="6345237" cy="709613"/>
          </a:xfrm>
        </p:spPr>
        <p:txBody>
          <a:bodyPr/>
          <a:lstStyle/>
          <a:p>
            <a:endParaRPr lang="zh-CN" altLang="en-US"/>
          </a:p>
        </p:txBody>
      </p:sp>
      <p:sp>
        <p:nvSpPr>
          <p:cNvPr id="199682" name="内容占位符 2"/>
          <p:cNvSpPr>
            <a:spLocks noGrp="1" noChangeArrowheads="1"/>
          </p:cNvSpPr>
          <p:nvPr>
            <p:ph idx="1"/>
          </p:nvPr>
        </p:nvSpPr>
        <p:spPr>
          <a:xfrm>
            <a:off x="2387600" y="2492376"/>
            <a:ext cx="7092950" cy="3527425"/>
          </a:xfrm>
        </p:spPr>
        <p:txBody>
          <a:bodyPr/>
          <a:lstStyle/>
          <a:p>
            <a:r>
              <a:rPr lang="en-US" altLang="zh-CN" sz="2400">
                <a:latin typeface="楷体" panose="02010609060101010101" pitchFamily="49" charset="-122"/>
                <a:ea typeface="楷体" panose="02010609060101010101" pitchFamily="49" charset="-122"/>
              </a:rPr>
              <a:t>《</a:t>
            </a:r>
            <a:r>
              <a:rPr lang="zh-CN" altLang="en-US" sz="2400">
                <a:latin typeface="楷体" panose="02010609060101010101" pitchFamily="49" charset="-122"/>
                <a:ea typeface="楷体" panose="02010609060101010101" pitchFamily="49" charset="-122"/>
              </a:rPr>
              <a:t>解释</a:t>
            </a:r>
            <a:r>
              <a:rPr lang="en-US" altLang="zh-CN" sz="2400">
                <a:latin typeface="楷体" panose="02010609060101010101" pitchFamily="49" charset="-122"/>
                <a:ea typeface="楷体" panose="02010609060101010101" pitchFamily="49" charset="-122"/>
              </a:rPr>
              <a:t>》</a:t>
            </a:r>
            <a:r>
              <a:rPr lang="zh-CN" altLang="en-US" sz="2400">
                <a:latin typeface="楷体" panose="02010609060101010101" pitchFamily="49" charset="-122"/>
                <a:ea typeface="楷体" panose="02010609060101010101" pitchFamily="49" charset="-122"/>
              </a:rPr>
              <a:t>第十九条规定，</a:t>
            </a:r>
            <a:r>
              <a:rPr lang="zh-CN" altLang="zh-CN" sz="2400">
                <a:latin typeface="楷体" panose="02010609060101010101" pitchFamily="49" charset="-122"/>
                <a:ea typeface="楷体" panose="02010609060101010101" pitchFamily="49" charset="-122"/>
              </a:rPr>
              <a:t>当事人不服经上级行政机关批准的行政行为，向人民法院提起诉讼的，以在对外发生法律效力的文书上署名的机关为被告。</a:t>
            </a:r>
            <a:endParaRPr lang="en-US" altLang="zh-CN" sz="2400">
              <a:latin typeface="楷体" panose="02010609060101010101" pitchFamily="49" charset="-122"/>
              <a:ea typeface="楷体" panose="02010609060101010101" pitchFamily="49" charset="-122"/>
            </a:endParaRPr>
          </a:p>
          <a:p>
            <a:r>
              <a:rPr lang="en-US" altLang="zh-CN" sz="2400">
                <a:latin typeface="楷体" panose="02010609060101010101" pitchFamily="49" charset="-122"/>
                <a:ea typeface="楷体" panose="02010609060101010101" pitchFamily="49" charset="-122"/>
              </a:rPr>
              <a:t>《</a:t>
            </a:r>
            <a:r>
              <a:rPr lang="zh-CN" altLang="en-US" sz="2400">
                <a:latin typeface="楷体" panose="02010609060101010101" pitchFamily="49" charset="-122"/>
                <a:ea typeface="楷体" panose="02010609060101010101" pitchFamily="49" charset="-122"/>
              </a:rPr>
              <a:t>解释</a:t>
            </a:r>
            <a:r>
              <a:rPr lang="en-US" altLang="zh-CN" sz="2400">
                <a:latin typeface="楷体" panose="02010609060101010101" pitchFamily="49" charset="-122"/>
                <a:ea typeface="楷体" panose="02010609060101010101" pitchFamily="49" charset="-122"/>
              </a:rPr>
              <a:t>》</a:t>
            </a:r>
            <a:r>
              <a:rPr lang="zh-CN" altLang="en-US" sz="2400">
                <a:latin typeface="楷体" panose="02010609060101010101" pitchFamily="49" charset="-122"/>
                <a:ea typeface="楷体" panose="02010609060101010101" pitchFamily="49" charset="-122"/>
              </a:rPr>
              <a:t>第二十五条第一款规定，</a:t>
            </a:r>
            <a:r>
              <a:rPr lang="zh-CN" altLang="zh-CN" sz="2400">
                <a:latin typeface="楷体" panose="02010609060101010101" pitchFamily="49" charset="-122"/>
                <a:ea typeface="楷体" panose="02010609060101010101" pitchFamily="49" charset="-122"/>
              </a:rPr>
              <a:t>市、县级人民政府确定的房屋征收部门组织实施房屋征收与补偿工作过程中作出行政行为，被征收人不服提起诉讼的，以房屋征收部门为被告。</a:t>
            </a:r>
          </a:p>
          <a:p>
            <a:endParaRPr lang="zh-CN" altLang="zh-CN" sz="2400">
              <a:latin typeface="楷体" panose="02010609060101010101" pitchFamily="49" charset="-122"/>
              <a:ea typeface="楷体" panose="02010609060101010101" pitchFamily="49" charset="-122"/>
            </a:endParaRPr>
          </a:p>
          <a:p>
            <a:endParaRPr lang="zh-CN" altLang="en-US" sz="2400">
              <a:latin typeface="楷体" panose="02010609060101010101" pitchFamily="49" charset="-122"/>
              <a:ea typeface="楷体" panose="02010609060101010101" pitchFamily="49" charset="-122"/>
            </a:endParaRPr>
          </a:p>
        </p:txBody>
      </p:sp>
      <p:sp>
        <p:nvSpPr>
          <p:cNvPr id="2" name="日期占位符 1"/>
          <p:cNvSpPr>
            <a:spLocks noGrp="1"/>
          </p:cNvSpPr>
          <p:nvPr>
            <p:ph type="dt" sz="half" idx="10"/>
          </p:nvPr>
        </p:nvSpPr>
        <p:spPr/>
        <p:txBody>
          <a:bodyPr/>
          <a:lstStyle/>
          <a:p>
            <a:fld id="{986A3829-22B8-4008-96A4-5E6F7143C476}" type="datetime11">
              <a:rPr lang="zh-CN" altLang="en-US" smtClean="0"/>
              <a:t>20:56:34</a:t>
            </a:fld>
            <a:endParaRPr lang="zh-CN" altLang="en-US"/>
          </a:p>
        </p:txBody>
      </p:sp>
      <p:sp>
        <p:nvSpPr>
          <p:cNvPr id="3" name="灯片编号占位符 2"/>
          <p:cNvSpPr>
            <a:spLocks noGrp="1"/>
          </p:cNvSpPr>
          <p:nvPr>
            <p:ph type="sldNum" sz="quarter" idx="12"/>
          </p:nvPr>
        </p:nvSpPr>
        <p:spPr/>
        <p:txBody>
          <a:bodyPr/>
          <a:lstStyle/>
          <a:p>
            <a:fld id="{371EAF97-EE87-4C9A-8993-CD456974BB4D}" type="slidenum">
              <a:rPr lang="zh-CN" altLang="en-US" smtClean="0"/>
              <a:t>75</a:t>
            </a:fld>
            <a:endParaRPr lang="zh-CN" alt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29" name="标题 1"/>
          <p:cNvSpPr>
            <a:spLocks noGrp="1" noChangeArrowheads="1"/>
          </p:cNvSpPr>
          <p:nvPr>
            <p:ph type="title"/>
          </p:nvPr>
        </p:nvSpPr>
        <p:spPr>
          <a:xfrm>
            <a:off x="2389189" y="927101"/>
            <a:ext cx="6345237" cy="709613"/>
          </a:xfrm>
        </p:spPr>
        <p:txBody>
          <a:bodyPr/>
          <a:lstStyle/>
          <a:p>
            <a:endParaRPr lang="zh-CN" altLang="en-US"/>
          </a:p>
        </p:txBody>
      </p:sp>
      <p:sp>
        <p:nvSpPr>
          <p:cNvPr id="201730" name="内容占位符 2"/>
          <p:cNvSpPr>
            <a:spLocks noGrp="1" noChangeArrowheads="1"/>
          </p:cNvSpPr>
          <p:nvPr>
            <p:ph idx="1"/>
          </p:nvPr>
        </p:nvSpPr>
        <p:spPr>
          <a:xfrm>
            <a:off x="1774825" y="2349500"/>
            <a:ext cx="8497888" cy="3670300"/>
          </a:xfrm>
        </p:spPr>
        <p:txBody>
          <a:bodyPr>
            <a:normAutofit fontScale="92500" lnSpcReduction="20000"/>
          </a:bodyPr>
          <a:lstStyle/>
          <a:p>
            <a:r>
              <a:rPr lang="zh-CN" altLang="zh-CN"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2</a:t>
            </a:r>
            <a:r>
              <a:rPr lang="zh-CN" altLang="zh-CN" sz="2400" b="1" dirty="0">
                <a:latin typeface="楷体" panose="02010609060101010101" pitchFamily="49" charset="-122"/>
                <a:ea typeface="楷体" panose="02010609060101010101" pitchFamily="49" charset="-122"/>
              </a:rPr>
              <a:t>）被法律、法规、规章授权的组织为被告</a:t>
            </a:r>
            <a:endParaRPr lang="zh-CN" altLang="zh-CN" sz="2400" dirty="0">
              <a:latin typeface="楷体" panose="02010609060101010101" pitchFamily="49" charset="-122"/>
              <a:ea typeface="楷体" panose="02010609060101010101" pitchFamily="49" charset="-122"/>
            </a:endParaRPr>
          </a:p>
          <a:p>
            <a:r>
              <a:rPr lang="zh-CN" altLang="zh-CN" sz="2400" dirty="0">
                <a:latin typeface="楷体" panose="02010609060101010101" pitchFamily="49" charset="-122"/>
                <a:ea typeface="楷体" panose="02010609060101010101" pitchFamily="49" charset="-122"/>
              </a:rPr>
              <a:t>《行政诉讼法》第</a:t>
            </a:r>
            <a:r>
              <a:rPr lang="en-US" altLang="zh-CN" sz="2400" dirty="0">
                <a:latin typeface="楷体" panose="02010609060101010101" pitchFamily="49" charset="-122"/>
                <a:ea typeface="楷体" panose="02010609060101010101" pitchFamily="49" charset="-122"/>
              </a:rPr>
              <a:t>2</a:t>
            </a:r>
            <a:r>
              <a:rPr lang="zh-CN" altLang="zh-CN" sz="2400" dirty="0">
                <a:latin typeface="楷体" panose="02010609060101010101" pitchFamily="49" charset="-122"/>
                <a:ea typeface="楷体" panose="02010609060101010101" pitchFamily="49" charset="-122"/>
              </a:rPr>
              <a:t>条第</a:t>
            </a:r>
            <a:r>
              <a:rPr lang="en-US" altLang="zh-CN" sz="2400" dirty="0">
                <a:latin typeface="楷体" panose="02010609060101010101" pitchFamily="49" charset="-122"/>
                <a:ea typeface="楷体" panose="02010609060101010101" pitchFamily="49" charset="-122"/>
              </a:rPr>
              <a:t>2</a:t>
            </a:r>
            <a:r>
              <a:rPr lang="zh-CN" altLang="zh-CN" sz="2400" dirty="0">
                <a:latin typeface="楷体" panose="02010609060101010101" pitchFamily="49" charset="-122"/>
                <a:ea typeface="楷体" panose="02010609060101010101" pitchFamily="49" charset="-122"/>
              </a:rPr>
              <a:t>款规定“前款所称行政行为，包括法律、法规、规章授权的组织作出的行政行为。”</a:t>
            </a:r>
          </a:p>
          <a:p>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解释</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第</a:t>
            </a:r>
            <a:r>
              <a:rPr lang="en-US" altLang="zh-CN" sz="2400" dirty="0">
                <a:latin typeface="楷体" panose="02010609060101010101" pitchFamily="49" charset="-122"/>
                <a:ea typeface="楷体" panose="02010609060101010101" pitchFamily="49" charset="-122"/>
              </a:rPr>
              <a:t>20</a:t>
            </a:r>
            <a:r>
              <a:rPr lang="zh-CN" altLang="en-US" sz="2400" dirty="0">
                <a:latin typeface="楷体" panose="02010609060101010101" pitchFamily="49" charset="-122"/>
                <a:ea typeface="楷体" panose="02010609060101010101" pitchFamily="49" charset="-122"/>
              </a:rPr>
              <a:t>条第</a:t>
            </a:r>
            <a:r>
              <a:rPr lang="en-US" altLang="zh-CN" sz="2400" dirty="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款规定，</a:t>
            </a:r>
            <a:r>
              <a:rPr lang="zh-CN" altLang="zh-CN" sz="2400" dirty="0">
                <a:latin typeface="楷体" panose="02010609060101010101" pitchFamily="49" charset="-122"/>
                <a:ea typeface="楷体" panose="02010609060101010101" pitchFamily="49" charset="-122"/>
              </a:rPr>
              <a:t>法律、法规或者规章授权行使行政职权的行政机关内设机构、派出机构或者其他组织，超出法定授权范围实施行政行为，当事人不服提起诉讼的，应当以实施该行为的</a:t>
            </a:r>
            <a:r>
              <a:rPr lang="zh-CN" altLang="zh-CN" sz="2400" b="1" dirty="0">
                <a:solidFill>
                  <a:srgbClr val="C00000"/>
                </a:solidFill>
                <a:latin typeface="楷体" panose="02010609060101010101" pitchFamily="49" charset="-122"/>
                <a:ea typeface="楷体" panose="02010609060101010101" pitchFamily="49" charset="-122"/>
              </a:rPr>
              <a:t>机构或者组织</a:t>
            </a:r>
            <a:r>
              <a:rPr lang="zh-CN" altLang="zh-CN" sz="2400" dirty="0">
                <a:latin typeface="楷体" panose="02010609060101010101" pitchFamily="49" charset="-122"/>
                <a:ea typeface="楷体" panose="02010609060101010101" pitchFamily="49" charset="-122"/>
              </a:rPr>
              <a:t>为被告。</a:t>
            </a:r>
            <a:endParaRPr lang="en-US" altLang="zh-CN" sz="2400" dirty="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解释</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第</a:t>
            </a:r>
            <a:r>
              <a:rPr lang="en-US" altLang="zh-CN" sz="2400" dirty="0">
                <a:latin typeface="楷体" panose="02010609060101010101" pitchFamily="49" charset="-122"/>
                <a:ea typeface="楷体" panose="02010609060101010101" pitchFamily="49" charset="-122"/>
              </a:rPr>
              <a:t>24</a:t>
            </a:r>
            <a:r>
              <a:rPr lang="zh-CN" altLang="en-US" sz="2400" dirty="0">
                <a:latin typeface="楷体" panose="02010609060101010101" pitchFamily="49" charset="-122"/>
                <a:ea typeface="楷体" panose="02010609060101010101" pitchFamily="49" charset="-122"/>
              </a:rPr>
              <a:t>条第</a:t>
            </a:r>
            <a:r>
              <a:rPr lang="en-US" altLang="zh-CN" sz="2400" dirty="0">
                <a:latin typeface="楷体" panose="02010609060101010101" pitchFamily="49" charset="-122"/>
                <a:ea typeface="楷体" panose="02010609060101010101" pitchFamily="49" charset="-122"/>
              </a:rPr>
              <a:t>3</a:t>
            </a:r>
            <a:r>
              <a:rPr lang="zh-CN" altLang="en-US" sz="2400" dirty="0">
                <a:latin typeface="楷体" panose="02010609060101010101" pitchFamily="49" charset="-122"/>
                <a:ea typeface="楷体" panose="02010609060101010101" pitchFamily="49" charset="-122"/>
              </a:rPr>
              <a:t>款规定，</a:t>
            </a:r>
            <a:r>
              <a:rPr lang="zh-CN" altLang="zh-CN" sz="2400" dirty="0">
                <a:latin typeface="楷体" panose="02010609060101010101" pitchFamily="49" charset="-122"/>
                <a:ea typeface="楷体" panose="02010609060101010101" pitchFamily="49" charset="-122"/>
              </a:rPr>
              <a:t>当事人对高等学校等事业单位以及律师协会、注册会计师协会等行业协会依据法律、法规、规章的授权实施的行政行为不服提起诉讼的，以</a:t>
            </a:r>
            <a:r>
              <a:rPr lang="zh-CN" altLang="zh-CN" sz="2400" b="1" dirty="0">
                <a:solidFill>
                  <a:srgbClr val="C00000"/>
                </a:solidFill>
                <a:latin typeface="楷体" panose="02010609060101010101" pitchFamily="49" charset="-122"/>
                <a:ea typeface="楷体" panose="02010609060101010101" pitchFamily="49" charset="-122"/>
              </a:rPr>
              <a:t>该事业单位、行业协会</a:t>
            </a:r>
            <a:r>
              <a:rPr lang="zh-CN" altLang="zh-CN" sz="2400" dirty="0">
                <a:latin typeface="楷体" panose="02010609060101010101" pitchFamily="49" charset="-122"/>
                <a:ea typeface="楷体" panose="02010609060101010101" pitchFamily="49" charset="-122"/>
              </a:rPr>
              <a:t>为被告。</a:t>
            </a:r>
          </a:p>
          <a:p>
            <a:endParaRPr lang="zh-CN" altLang="zh-CN" sz="2400" dirty="0">
              <a:latin typeface="楷体" panose="02010609060101010101" pitchFamily="49" charset="-122"/>
              <a:ea typeface="楷体" panose="02010609060101010101" pitchFamily="49" charset="-122"/>
            </a:endParaRPr>
          </a:p>
          <a:p>
            <a:endParaRPr lang="zh-CN" altLang="zh-CN" sz="2400" dirty="0">
              <a:latin typeface="楷体" panose="02010609060101010101" pitchFamily="49" charset="-122"/>
              <a:ea typeface="楷体" panose="02010609060101010101" pitchFamily="49" charset="-122"/>
            </a:endParaRPr>
          </a:p>
          <a:p>
            <a:endParaRPr lang="zh-CN" altLang="en-US" sz="2400" dirty="0">
              <a:latin typeface="楷体" panose="02010609060101010101" pitchFamily="49" charset="-122"/>
              <a:ea typeface="楷体" panose="02010609060101010101" pitchFamily="49" charset="-122"/>
            </a:endParaRPr>
          </a:p>
        </p:txBody>
      </p:sp>
      <p:sp>
        <p:nvSpPr>
          <p:cNvPr id="201731" name="灯片编号占位符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en-US" altLang="zh-CN">
                <a:solidFill>
                  <a:schemeClr val="bg1"/>
                </a:solidFill>
                <a:latin typeface="Century Gothic" panose="020B0502020202020204" pitchFamily="34" charset="0"/>
              </a:rPr>
              <a:t>*</a:t>
            </a:r>
          </a:p>
        </p:txBody>
      </p:sp>
      <p:sp>
        <p:nvSpPr>
          <p:cNvPr id="2" name="日期占位符 1"/>
          <p:cNvSpPr>
            <a:spLocks noGrp="1"/>
          </p:cNvSpPr>
          <p:nvPr>
            <p:ph type="dt" sz="half" idx="10"/>
          </p:nvPr>
        </p:nvSpPr>
        <p:spPr/>
        <p:txBody>
          <a:bodyPr/>
          <a:lstStyle/>
          <a:p>
            <a:fld id="{C8D65267-E655-425F-9AEE-3556743F7737}" type="datetime11">
              <a:rPr lang="zh-CN" altLang="en-US" smtClean="0"/>
              <a:t>20:56:34</a:t>
            </a:fld>
            <a:endParaRPr lang="zh-CN" alt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3" name="标题 1"/>
          <p:cNvSpPr>
            <a:spLocks noGrp="1" noChangeArrowheads="1"/>
          </p:cNvSpPr>
          <p:nvPr>
            <p:ph type="title"/>
          </p:nvPr>
        </p:nvSpPr>
        <p:spPr>
          <a:xfrm>
            <a:off x="2389189" y="927101"/>
            <a:ext cx="6345237" cy="709613"/>
          </a:xfrm>
        </p:spPr>
        <p:txBody>
          <a:bodyPr/>
          <a:lstStyle/>
          <a:p>
            <a:endParaRPr lang="zh-CN" altLang="en-US"/>
          </a:p>
        </p:txBody>
      </p:sp>
      <p:sp>
        <p:nvSpPr>
          <p:cNvPr id="3" name="内容占位符 2"/>
          <p:cNvSpPr>
            <a:spLocks noGrp="1"/>
          </p:cNvSpPr>
          <p:nvPr>
            <p:ph idx="1"/>
          </p:nvPr>
        </p:nvSpPr>
        <p:spPr>
          <a:xfrm>
            <a:off x="1524000" y="2060576"/>
            <a:ext cx="9036050" cy="3959225"/>
          </a:xfrm>
        </p:spPr>
        <p:txBody>
          <a:bodyPr>
            <a:normAutofit fontScale="92500"/>
          </a:bodyPr>
          <a:lstStyle/>
          <a:p>
            <a:pPr>
              <a:defRPr/>
            </a:pPr>
            <a:r>
              <a:rPr lang="zh-CN" altLang="zh-CN" sz="2200" b="1" dirty="0">
                <a:latin typeface="楷体" panose="02010609060101010101" pitchFamily="49" charset="-122"/>
                <a:ea typeface="楷体" panose="02010609060101010101" pitchFamily="49" charset="-122"/>
              </a:rPr>
              <a:t>（</a:t>
            </a:r>
            <a:r>
              <a:rPr lang="en-US" altLang="zh-CN" sz="2200" b="1" dirty="0">
                <a:latin typeface="楷体" panose="02010609060101010101" pitchFamily="49" charset="-122"/>
                <a:ea typeface="楷体" panose="02010609060101010101" pitchFamily="49" charset="-122"/>
              </a:rPr>
              <a:t>3</a:t>
            </a:r>
            <a:r>
              <a:rPr lang="zh-CN" altLang="zh-CN" sz="2200" b="1" dirty="0">
                <a:latin typeface="楷体" panose="02010609060101010101" pitchFamily="49" charset="-122"/>
                <a:ea typeface="楷体" panose="02010609060101010101" pitchFamily="49" charset="-122"/>
              </a:rPr>
              <a:t>）委托关系中的被告</a:t>
            </a:r>
            <a:endParaRPr lang="zh-CN" altLang="zh-CN" sz="2200" dirty="0">
              <a:latin typeface="楷体" panose="02010609060101010101" pitchFamily="49" charset="-122"/>
              <a:ea typeface="楷体" panose="02010609060101010101" pitchFamily="49" charset="-122"/>
            </a:endParaRPr>
          </a:p>
          <a:p>
            <a:pPr>
              <a:defRPr/>
            </a:pPr>
            <a:r>
              <a:rPr lang="zh-CN" altLang="zh-CN" sz="2200" dirty="0">
                <a:latin typeface="楷体" panose="02010609060101010101" pitchFamily="49" charset="-122"/>
                <a:ea typeface="楷体" panose="02010609060101010101" pitchFamily="49" charset="-122"/>
              </a:rPr>
              <a:t>《行政诉讼法》第</a:t>
            </a:r>
            <a:r>
              <a:rPr lang="en-US" altLang="zh-CN" sz="2200" dirty="0">
                <a:latin typeface="楷体" panose="02010609060101010101" pitchFamily="49" charset="-122"/>
                <a:ea typeface="楷体" panose="02010609060101010101" pitchFamily="49" charset="-122"/>
              </a:rPr>
              <a:t>26</a:t>
            </a:r>
            <a:r>
              <a:rPr lang="zh-CN" altLang="zh-CN" sz="2200" dirty="0">
                <a:latin typeface="楷体" panose="02010609060101010101" pitchFamily="49" charset="-122"/>
                <a:ea typeface="楷体" panose="02010609060101010101" pitchFamily="49" charset="-122"/>
              </a:rPr>
              <a:t>条第</a:t>
            </a:r>
            <a:r>
              <a:rPr lang="en-US" altLang="zh-CN" sz="2200" dirty="0">
                <a:latin typeface="楷体" panose="02010609060101010101" pitchFamily="49" charset="-122"/>
                <a:ea typeface="楷体" panose="02010609060101010101" pitchFamily="49" charset="-122"/>
              </a:rPr>
              <a:t>5</a:t>
            </a:r>
            <a:r>
              <a:rPr lang="zh-CN" altLang="zh-CN" sz="2200" dirty="0">
                <a:latin typeface="楷体" panose="02010609060101010101" pitchFamily="49" charset="-122"/>
                <a:ea typeface="楷体" panose="02010609060101010101" pitchFamily="49" charset="-122"/>
              </a:rPr>
              <a:t>款规定</a:t>
            </a:r>
            <a:r>
              <a:rPr lang="zh-CN" altLang="en-US" sz="2200" dirty="0">
                <a:latin typeface="楷体" panose="02010609060101010101" pitchFamily="49" charset="-122"/>
                <a:ea typeface="楷体" panose="02010609060101010101" pitchFamily="49" charset="-122"/>
              </a:rPr>
              <a:t>，</a:t>
            </a:r>
            <a:r>
              <a:rPr lang="zh-CN" altLang="zh-CN" sz="2200" dirty="0">
                <a:latin typeface="楷体" panose="02010609060101010101" pitchFamily="49" charset="-122"/>
                <a:ea typeface="楷体" panose="02010609060101010101" pitchFamily="49" charset="-122"/>
              </a:rPr>
              <a:t>由行政机关委托的组织作出的行政行为，委托的行政机关是被告。</a:t>
            </a:r>
          </a:p>
          <a:p>
            <a:pPr marL="0" indent="0">
              <a:buNone/>
              <a:defRPr/>
            </a:pPr>
            <a:r>
              <a:rPr lang="en-US" altLang="zh-CN" sz="2200"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rPr>
              <a:t>解释</a:t>
            </a:r>
            <a:r>
              <a:rPr lang="en-US" altLang="zh-CN" sz="2200"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rPr>
              <a:t>第</a:t>
            </a:r>
            <a:r>
              <a:rPr lang="en-US" altLang="zh-CN" sz="2200" dirty="0">
                <a:latin typeface="楷体" panose="02010609060101010101" pitchFamily="49" charset="-122"/>
                <a:ea typeface="楷体" panose="02010609060101010101" pitchFamily="49" charset="-122"/>
              </a:rPr>
              <a:t>20</a:t>
            </a:r>
            <a:r>
              <a:rPr lang="zh-CN" altLang="en-US" sz="2200" dirty="0">
                <a:latin typeface="楷体" panose="02010609060101010101" pitchFamily="49" charset="-122"/>
                <a:ea typeface="楷体" panose="02010609060101010101" pitchFamily="49" charset="-122"/>
              </a:rPr>
              <a:t>条第</a:t>
            </a:r>
            <a:r>
              <a:rPr lang="en-US" altLang="zh-CN" sz="2200" dirty="0">
                <a:latin typeface="楷体" panose="02010609060101010101" pitchFamily="49" charset="-122"/>
                <a:ea typeface="楷体" panose="02010609060101010101" pitchFamily="49" charset="-122"/>
              </a:rPr>
              <a:t>3</a:t>
            </a:r>
            <a:r>
              <a:rPr lang="zh-CN" altLang="en-US" sz="2200" dirty="0">
                <a:latin typeface="楷体" panose="02010609060101010101" pitchFamily="49" charset="-122"/>
                <a:ea typeface="楷体" panose="02010609060101010101" pitchFamily="49" charset="-122"/>
              </a:rPr>
              <a:t>款规定，</a:t>
            </a:r>
            <a:r>
              <a:rPr lang="zh-CN" altLang="zh-CN" sz="2200" b="1" dirty="0">
                <a:latin typeface="楷体" panose="02010609060101010101" pitchFamily="49" charset="-122"/>
                <a:ea typeface="楷体" panose="02010609060101010101" pitchFamily="49" charset="-122"/>
              </a:rPr>
              <a:t>没有法律、法规或者规章规定</a:t>
            </a:r>
            <a:r>
              <a:rPr lang="zh-CN" altLang="zh-CN" sz="2200" dirty="0">
                <a:latin typeface="楷体" panose="02010609060101010101" pitchFamily="49" charset="-122"/>
                <a:ea typeface="楷体" panose="02010609060101010101" pitchFamily="49" charset="-122"/>
              </a:rPr>
              <a:t>，行政机关授权其</a:t>
            </a:r>
            <a:r>
              <a:rPr lang="zh-CN" altLang="zh-CN" sz="2200" b="1" dirty="0">
                <a:solidFill>
                  <a:srgbClr val="C00000"/>
                </a:solidFill>
                <a:latin typeface="楷体" panose="02010609060101010101" pitchFamily="49" charset="-122"/>
                <a:ea typeface="楷体" panose="02010609060101010101" pitchFamily="49" charset="-122"/>
              </a:rPr>
              <a:t>内设机构、派出机构或者其他组织</a:t>
            </a:r>
            <a:r>
              <a:rPr lang="zh-CN" altLang="zh-CN" sz="2200" dirty="0">
                <a:latin typeface="楷体" panose="02010609060101010101" pitchFamily="49" charset="-122"/>
                <a:ea typeface="楷体" panose="02010609060101010101" pitchFamily="49" charset="-122"/>
              </a:rPr>
              <a:t>行使行政职权的，属于行政诉讼法第二十六条规定的委托。当事人不服提起诉讼的，应当以</a:t>
            </a:r>
            <a:r>
              <a:rPr lang="zh-CN" altLang="zh-CN" sz="2200" b="1" dirty="0">
                <a:latin typeface="楷体" panose="02010609060101010101" pitchFamily="49" charset="-122"/>
                <a:ea typeface="楷体" panose="02010609060101010101" pitchFamily="49" charset="-122"/>
              </a:rPr>
              <a:t>该行政机关</a:t>
            </a:r>
            <a:r>
              <a:rPr lang="zh-CN" altLang="zh-CN" sz="2200" dirty="0">
                <a:latin typeface="楷体" panose="02010609060101010101" pitchFamily="49" charset="-122"/>
                <a:ea typeface="楷体" panose="02010609060101010101" pitchFamily="49" charset="-122"/>
              </a:rPr>
              <a:t>为被告。</a:t>
            </a:r>
            <a:endParaRPr lang="en-US" altLang="zh-CN" sz="2200" dirty="0">
              <a:latin typeface="楷体" panose="02010609060101010101" pitchFamily="49" charset="-122"/>
              <a:ea typeface="楷体" panose="02010609060101010101" pitchFamily="49" charset="-122"/>
            </a:endParaRPr>
          </a:p>
          <a:p>
            <a:pPr marL="0" indent="0">
              <a:buNone/>
              <a:defRPr/>
            </a:pPr>
            <a:r>
              <a:rPr lang="en-US" altLang="zh-CN" sz="2200"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rPr>
              <a:t>解释</a:t>
            </a:r>
            <a:r>
              <a:rPr lang="en-US" altLang="zh-CN" sz="2200"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rPr>
              <a:t>第</a:t>
            </a:r>
            <a:r>
              <a:rPr lang="en-US" altLang="zh-CN" sz="2200" dirty="0">
                <a:latin typeface="楷体" panose="02010609060101010101" pitchFamily="49" charset="-122"/>
                <a:ea typeface="楷体" panose="02010609060101010101" pitchFamily="49" charset="-122"/>
              </a:rPr>
              <a:t>24</a:t>
            </a:r>
            <a:r>
              <a:rPr lang="zh-CN" altLang="en-US" sz="2200" dirty="0">
                <a:latin typeface="楷体" panose="02010609060101010101" pitchFamily="49" charset="-122"/>
                <a:ea typeface="楷体" panose="02010609060101010101" pitchFamily="49" charset="-122"/>
              </a:rPr>
              <a:t>条第</a:t>
            </a:r>
            <a:r>
              <a:rPr lang="en-US" altLang="zh-CN" sz="2200" dirty="0">
                <a:latin typeface="楷体" panose="02010609060101010101" pitchFamily="49" charset="-122"/>
                <a:ea typeface="楷体" panose="02010609060101010101" pitchFamily="49" charset="-122"/>
              </a:rPr>
              <a:t>4</a:t>
            </a:r>
            <a:r>
              <a:rPr lang="zh-CN" altLang="en-US" sz="2200" dirty="0">
                <a:latin typeface="楷体" panose="02010609060101010101" pitchFamily="49" charset="-122"/>
                <a:ea typeface="楷体" panose="02010609060101010101" pitchFamily="49" charset="-122"/>
              </a:rPr>
              <a:t>款规定，</a:t>
            </a:r>
            <a:r>
              <a:rPr lang="zh-CN" altLang="zh-CN" sz="2200" dirty="0">
                <a:latin typeface="楷体" panose="02010609060101010101" pitchFamily="49" charset="-122"/>
                <a:ea typeface="楷体" panose="02010609060101010101" pitchFamily="49" charset="-122"/>
              </a:rPr>
              <a:t>当事人对高等学校等事业单位以及律师协会、注册会计师协会等行业协会</a:t>
            </a:r>
            <a:r>
              <a:rPr lang="zh-CN" altLang="zh-CN" sz="2200" b="1" dirty="0">
                <a:solidFill>
                  <a:srgbClr val="C00000"/>
                </a:solidFill>
                <a:latin typeface="楷体" panose="02010609060101010101" pitchFamily="49" charset="-122"/>
                <a:ea typeface="楷体" panose="02010609060101010101" pitchFamily="49" charset="-122"/>
              </a:rPr>
              <a:t>受行政机关委托</a:t>
            </a:r>
            <a:r>
              <a:rPr lang="zh-CN" altLang="zh-CN" sz="2200" dirty="0">
                <a:latin typeface="楷体" panose="02010609060101010101" pitchFamily="49" charset="-122"/>
                <a:ea typeface="楷体" panose="02010609060101010101" pitchFamily="49" charset="-122"/>
              </a:rPr>
              <a:t>作出的行为不服提起诉讼的，以委托的行政机关为被告。</a:t>
            </a:r>
            <a:endParaRPr lang="en-US" altLang="zh-CN" sz="2200" dirty="0">
              <a:latin typeface="楷体" panose="02010609060101010101" pitchFamily="49" charset="-122"/>
              <a:ea typeface="楷体" panose="02010609060101010101" pitchFamily="49" charset="-122"/>
            </a:endParaRPr>
          </a:p>
          <a:p>
            <a:pPr marL="0" indent="0">
              <a:buNone/>
              <a:defRPr/>
            </a:pPr>
            <a:r>
              <a:rPr lang="en-US" altLang="zh-CN" sz="2200"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rPr>
              <a:t>解释</a:t>
            </a:r>
            <a:r>
              <a:rPr lang="en-US" altLang="zh-CN" sz="2200"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rPr>
              <a:t>第</a:t>
            </a:r>
            <a:r>
              <a:rPr lang="en-US" altLang="zh-CN" sz="2200" dirty="0">
                <a:latin typeface="楷体" panose="02010609060101010101" pitchFamily="49" charset="-122"/>
                <a:ea typeface="楷体" panose="02010609060101010101" pitchFamily="49" charset="-122"/>
              </a:rPr>
              <a:t>25</a:t>
            </a:r>
            <a:r>
              <a:rPr lang="zh-CN" altLang="en-US" sz="2200" dirty="0">
                <a:latin typeface="楷体" panose="02010609060101010101" pitchFamily="49" charset="-122"/>
                <a:ea typeface="楷体" panose="02010609060101010101" pitchFamily="49" charset="-122"/>
              </a:rPr>
              <a:t>条第</a:t>
            </a:r>
            <a:r>
              <a:rPr lang="en-US" altLang="zh-CN" sz="2200" dirty="0">
                <a:latin typeface="楷体" panose="02010609060101010101" pitchFamily="49" charset="-122"/>
                <a:ea typeface="楷体" panose="02010609060101010101" pitchFamily="49" charset="-122"/>
              </a:rPr>
              <a:t>2</a:t>
            </a:r>
            <a:r>
              <a:rPr lang="zh-CN" altLang="en-US" sz="2200" dirty="0">
                <a:latin typeface="楷体" panose="02010609060101010101" pitchFamily="49" charset="-122"/>
                <a:ea typeface="楷体" panose="02010609060101010101" pitchFamily="49" charset="-122"/>
              </a:rPr>
              <a:t>款规定，</a:t>
            </a:r>
            <a:r>
              <a:rPr lang="zh-CN" altLang="zh-CN" sz="2200" dirty="0">
                <a:latin typeface="楷体" panose="02010609060101010101" pitchFamily="49" charset="-122"/>
                <a:ea typeface="楷体" panose="02010609060101010101" pitchFamily="49" charset="-122"/>
              </a:rPr>
              <a:t>征收实施单位</a:t>
            </a:r>
            <a:r>
              <a:rPr lang="zh-CN" altLang="zh-CN" sz="2200" b="1" dirty="0">
                <a:solidFill>
                  <a:srgbClr val="C00000"/>
                </a:solidFill>
                <a:latin typeface="楷体" panose="02010609060101010101" pitchFamily="49" charset="-122"/>
                <a:ea typeface="楷体" panose="02010609060101010101" pitchFamily="49" charset="-122"/>
              </a:rPr>
              <a:t>受房屋征收部门委托</a:t>
            </a:r>
            <a:r>
              <a:rPr lang="zh-CN" altLang="zh-CN" sz="2200" dirty="0">
                <a:latin typeface="楷体" panose="02010609060101010101" pitchFamily="49" charset="-122"/>
                <a:ea typeface="楷体" panose="02010609060101010101" pitchFamily="49" charset="-122"/>
              </a:rPr>
              <a:t>，在委托范围内从事的行为，被征收人不服提起诉讼的，应当以房屋征收部门为被告。</a:t>
            </a:r>
          </a:p>
          <a:p>
            <a:pPr marL="0" indent="0">
              <a:buNone/>
              <a:defRPr/>
            </a:pPr>
            <a:endParaRPr lang="zh-CN" altLang="zh-CN" sz="2200" dirty="0">
              <a:latin typeface="楷体" panose="02010609060101010101" pitchFamily="49" charset="-122"/>
              <a:ea typeface="楷体" panose="02010609060101010101" pitchFamily="49" charset="-122"/>
            </a:endParaRPr>
          </a:p>
          <a:p>
            <a:pPr marL="0" indent="0">
              <a:buNone/>
              <a:defRPr/>
            </a:pPr>
            <a:endParaRPr lang="zh-CN" altLang="zh-CN" sz="2200" dirty="0">
              <a:latin typeface="楷体" panose="02010609060101010101" pitchFamily="49" charset="-122"/>
              <a:ea typeface="楷体" panose="02010609060101010101" pitchFamily="49" charset="-122"/>
            </a:endParaRPr>
          </a:p>
          <a:p>
            <a:pPr marL="0" indent="0">
              <a:buNone/>
              <a:defRPr/>
            </a:pPr>
            <a:endParaRPr lang="zh-CN" altLang="en-US" sz="2200" dirty="0">
              <a:latin typeface="楷体" panose="02010609060101010101" pitchFamily="49" charset="-122"/>
              <a:ea typeface="楷体" panose="02010609060101010101" pitchFamily="49" charset="-122"/>
            </a:endParaRPr>
          </a:p>
        </p:txBody>
      </p:sp>
      <p:sp>
        <p:nvSpPr>
          <p:cNvPr id="202755" name="灯片编号占位符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en-US" altLang="zh-CN">
                <a:solidFill>
                  <a:schemeClr val="bg1"/>
                </a:solidFill>
                <a:latin typeface="Century Gothic" panose="020B0502020202020204" pitchFamily="34" charset="0"/>
              </a:rPr>
              <a:t>*</a:t>
            </a:r>
          </a:p>
        </p:txBody>
      </p:sp>
      <p:sp>
        <p:nvSpPr>
          <p:cNvPr id="2" name="日期占位符 1"/>
          <p:cNvSpPr>
            <a:spLocks noGrp="1"/>
          </p:cNvSpPr>
          <p:nvPr>
            <p:ph type="dt" sz="half" idx="10"/>
          </p:nvPr>
        </p:nvSpPr>
        <p:spPr/>
        <p:txBody>
          <a:bodyPr/>
          <a:lstStyle/>
          <a:p>
            <a:fld id="{F2592566-B719-4465-AC0B-130371959255}" type="datetime11">
              <a:rPr lang="zh-CN" altLang="en-US" smtClean="0"/>
              <a:t>20:56:34</a:t>
            </a:fld>
            <a:endParaRPr lang="zh-CN" alt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7" name="标题 1"/>
          <p:cNvSpPr>
            <a:spLocks noGrp="1" noChangeArrowheads="1"/>
          </p:cNvSpPr>
          <p:nvPr>
            <p:ph type="title"/>
          </p:nvPr>
        </p:nvSpPr>
        <p:spPr>
          <a:xfrm>
            <a:off x="2389189" y="927101"/>
            <a:ext cx="6345237" cy="709613"/>
          </a:xfrm>
        </p:spPr>
        <p:txBody>
          <a:bodyPr/>
          <a:lstStyle/>
          <a:p>
            <a:endParaRPr lang="zh-CN" altLang="en-US"/>
          </a:p>
        </p:txBody>
      </p:sp>
      <p:sp>
        <p:nvSpPr>
          <p:cNvPr id="51203" name="内容占位符 2"/>
          <p:cNvSpPr>
            <a:spLocks noGrp="1" noChangeArrowheads="1"/>
          </p:cNvSpPr>
          <p:nvPr>
            <p:ph idx="1"/>
          </p:nvPr>
        </p:nvSpPr>
        <p:spPr>
          <a:xfrm>
            <a:off x="1992313" y="2133600"/>
            <a:ext cx="8001000" cy="3886200"/>
          </a:xfrm>
        </p:spPr>
        <p:txBody>
          <a:bodyPr/>
          <a:lstStyle/>
          <a:p>
            <a:pPr>
              <a:defRPr/>
            </a:pP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4</a:t>
            </a:r>
            <a:r>
              <a:rPr lang="zh-CN" altLang="en-US" sz="2400" b="1" dirty="0">
                <a:latin typeface="华文楷体" panose="02010600040101010101" pitchFamily="2" charset="-122"/>
                <a:ea typeface="华文楷体" panose="02010600040101010101" pitchFamily="2" charset="-122"/>
              </a:rPr>
              <a:t>）</a:t>
            </a:r>
            <a:r>
              <a:rPr lang="zh-CN" altLang="zh-CN" sz="2400" b="1" dirty="0">
                <a:latin typeface="华文楷体" panose="02010600040101010101" pitchFamily="2" charset="-122"/>
                <a:ea typeface="华文楷体" panose="02010600040101010101" pitchFamily="2" charset="-122"/>
              </a:rPr>
              <a:t>经复议案件中的被告</a:t>
            </a:r>
            <a:endParaRPr lang="zh-CN" altLang="zh-CN" sz="2400" dirty="0">
              <a:latin typeface="华文楷体" panose="02010600040101010101" pitchFamily="2" charset="-122"/>
              <a:ea typeface="华文楷体" panose="02010600040101010101" pitchFamily="2" charset="-122"/>
            </a:endParaRPr>
          </a:p>
          <a:p>
            <a:pPr marL="0" indent="0">
              <a:buNone/>
              <a:defRPr/>
            </a:pP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行政诉讼法</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第二十六条 二款规定，经复议的案件，复议机关决定维持原行政行为的，作出原行政行为的行政机关和复议机关是</a:t>
            </a:r>
            <a:r>
              <a:rPr lang="zh-CN" altLang="en-US" sz="2400" b="1" dirty="0">
                <a:solidFill>
                  <a:srgbClr val="FF0000"/>
                </a:solidFill>
                <a:latin typeface="华文楷体" panose="02010600040101010101" pitchFamily="2" charset="-122"/>
                <a:ea typeface="华文楷体" panose="02010600040101010101" pitchFamily="2" charset="-122"/>
                <a:hlinkClick r:id="rId2" action="ppaction://hlinksldjump"/>
              </a:rPr>
              <a:t>共同被告</a:t>
            </a:r>
            <a:r>
              <a:rPr lang="zh-CN" altLang="en-US" sz="2400" dirty="0">
                <a:latin typeface="华文楷体" panose="02010600040101010101" pitchFamily="2" charset="-122"/>
                <a:ea typeface="华文楷体" panose="02010600040101010101" pitchFamily="2" charset="-122"/>
              </a:rPr>
              <a:t>；复议机关</a:t>
            </a:r>
            <a:r>
              <a:rPr lang="zh-CN" altLang="en-US" sz="2400" b="1" dirty="0">
                <a:solidFill>
                  <a:srgbClr val="FF0000"/>
                </a:solidFill>
                <a:latin typeface="华文楷体" panose="02010600040101010101" pitchFamily="2" charset="-122"/>
                <a:ea typeface="华文楷体" panose="02010600040101010101" pitchFamily="2" charset="-122"/>
                <a:hlinkClick r:id="rId2" action="ppaction://hlinksldjump"/>
              </a:rPr>
              <a:t>改变</a:t>
            </a:r>
            <a:r>
              <a:rPr lang="zh-CN" altLang="en-US" sz="2400" dirty="0">
                <a:latin typeface="华文楷体" panose="02010600040101010101" pitchFamily="2" charset="-122"/>
                <a:ea typeface="华文楷体" panose="02010600040101010101" pitchFamily="2" charset="-122"/>
              </a:rPr>
              <a:t>原行政行为的，复议机关是被告。</a:t>
            </a:r>
            <a:endParaRPr lang="en-US" altLang="zh-CN" sz="2400" dirty="0">
              <a:latin typeface="华文楷体" panose="02010600040101010101" pitchFamily="2" charset="-122"/>
              <a:ea typeface="华文楷体" panose="02010600040101010101" pitchFamily="2" charset="-122"/>
            </a:endParaRPr>
          </a:p>
          <a:p>
            <a:pPr marL="0" indent="0">
              <a:buNone/>
              <a:defRPr/>
            </a:pPr>
            <a:r>
              <a:rPr lang="zh-CN" altLang="en-US" sz="2400" dirty="0">
                <a:latin typeface="华文楷体" panose="02010600040101010101" pitchFamily="2" charset="-122"/>
                <a:ea typeface="华文楷体" panose="02010600040101010101" pitchFamily="2" charset="-122"/>
              </a:rPr>
              <a:t>第三款规定，复议机关在法定期限内未作出复议决定，公民、法人或者其他组织起诉</a:t>
            </a:r>
            <a:r>
              <a:rPr lang="zh-CN" altLang="en-US" sz="2400" b="1" dirty="0">
                <a:solidFill>
                  <a:srgbClr val="FF0000"/>
                </a:solidFill>
                <a:latin typeface="华文楷体" panose="02010600040101010101" pitchFamily="2" charset="-122"/>
                <a:ea typeface="华文楷体" panose="02010600040101010101" pitchFamily="2" charset="-122"/>
              </a:rPr>
              <a:t>原</a:t>
            </a:r>
            <a:r>
              <a:rPr lang="zh-CN" altLang="en-US" sz="2400" dirty="0">
                <a:latin typeface="华文楷体" panose="02010600040101010101" pitchFamily="2" charset="-122"/>
                <a:ea typeface="华文楷体" panose="02010600040101010101" pitchFamily="2" charset="-122"/>
              </a:rPr>
              <a:t>行政行为的，作出原行政行为的行政机关是被告；起诉复议机关</a:t>
            </a:r>
            <a:r>
              <a:rPr lang="zh-CN" altLang="en-US" sz="2400" b="1" dirty="0">
                <a:solidFill>
                  <a:srgbClr val="FF0000"/>
                </a:solidFill>
                <a:latin typeface="华文楷体" panose="02010600040101010101" pitchFamily="2" charset="-122"/>
                <a:ea typeface="华文楷体" panose="02010600040101010101" pitchFamily="2" charset="-122"/>
              </a:rPr>
              <a:t>不作为</a:t>
            </a:r>
            <a:r>
              <a:rPr lang="zh-CN" altLang="en-US" sz="2400" dirty="0">
                <a:latin typeface="华文楷体" panose="02010600040101010101" pitchFamily="2" charset="-122"/>
                <a:ea typeface="华文楷体" panose="02010600040101010101" pitchFamily="2" charset="-122"/>
              </a:rPr>
              <a:t>的，复议机关是被告。</a:t>
            </a:r>
            <a:endParaRPr lang="en-US" altLang="zh-CN" sz="2400" dirty="0">
              <a:latin typeface="华文楷体" panose="02010600040101010101" pitchFamily="2" charset="-122"/>
              <a:ea typeface="华文楷体" panose="02010600040101010101" pitchFamily="2" charset="-122"/>
            </a:endParaRPr>
          </a:p>
          <a:p>
            <a:pPr>
              <a:defRPr/>
            </a:pPr>
            <a:endParaRPr lang="zh-CN" altLang="en-US" sz="2400" dirty="0">
              <a:latin typeface="华文楷体" panose="02010600040101010101" pitchFamily="2" charset="-122"/>
              <a:ea typeface="华文楷体" panose="02010600040101010101" pitchFamily="2" charset="-122"/>
            </a:endParaRPr>
          </a:p>
        </p:txBody>
      </p:sp>
      <p:sp>
        <p:nvSpPr>
          <p:cNvPr id="203779" name="灯片编号占位符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en-US" altLang="zh-CN">
                <a:solidFill>
                  <a:schemeClr val="bg1"/>
                </a:solidFill>
                <a:latin typeface="Century Gothic" panose="020B0502020202020204" pitchFamily="34" charset="0"/>
              </a:rPr>
              <a:t>*</a:t>
            </a:r>
          </a:p>
        </p:txBody>
      </p:sp>
      <p:sp>
        <p:nvSpPr>
          <p:cNvPr id="2" name="日期占位符 1"/>
          <p:cNvSpPr>
            <a:spLocks noGrp="1"/>
          </p:cNvSpPr>
          <p:nvPr>
            <p:ph type="dt" sz="half" idx="10"/>
          </p:nvPr>
        </p:nvSpPr>
        <p:spPr/>
        <p:txBody>
          <a:bodyPr/>
          <a:lstStyle/>
          <a:p>
            <a:fld id="{80B013FE-D11A-487D-8332-508AB3BAA631}" type="datetime11">
              <a:rPr lang="zh-CN" altLang="en-US" smtClean="0"/>
              <a:t>20:56:35</a:t>
            </a:fld>
            <a:endParaRPr lang="zh-CN" alt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1" name="标题 1"/>
          <p:cNvSpPr>
            <a:spLocks noGrp="1" noChangeArrowheads="1"/>
          </p:cNvSpPr>
          <p:nvPr>
            <p:ph type="title"/>
          </p:nvPr>
        </p:nvSpPr>
        <p:spPr>
          <a:xfrm>
            <a:off x="2389189" y="927101"/>
            <a:ext cx="6345237" cy="709613"/>
          </a:xfrm>
        </p:spPr>
        <p:txBody>
          <a:bodyPr/>
          <a:lstStyle/>
          <a:p>
            <a:endParaRPr lang="zh-CN" altLang="en-US"/>
          </a:p>
        </p:txBody>
      </p:sp>
      <p:sp>
        <p:nvSpPr>
          <p:cNvPr id="204802" name="内容占位符 2"/>
          <p:cNvSpPr>
            <a:spLocks noGrp="1" noChangeArrowheads="1"/>
          </p:cNvSpPr>
          <p:nvPr>
            <p:ph idx="1"/>
          </p:nvPr>
        </p:nvSpPr>
        <p:spPr>
          <a:xfrm>
            <a:off x="2387600" y="2492376"/>
            <a:ext cx="7308850" cy="3527425"/>
          </a:xfrm>
        </p:spPr>
        <p:txBody>
          <a:bodyPr>
            <a:normAutofit lnSpcReduction="10000"/>
          </a:bodyPr>
          <a:lstStyle/>
          <a:p>
            <a:r>
              <a:rPr lang="zh-CN" altLang="en-US" sz="2400" dirty="0">
                <a:latin typeface="楷体" panose="02010609060101010101" pitchFamily="49" charset="-122"/>
                <a:ea typeface="楷体" panose="02010609060101010101" pitchFamily="49" charset="-122"/>
              </a:rPr>
              <a:t>对</a:t>
            </a:r>
            <a:r>
              <a:rPr lang="zh-CN" altLang="en-US" sz="2400" b="1" dirty="0">
                <a:solidFill>
                  <a:srgbClr val="FF0000"/>
                </a:solidFill>
                <a:latin typeface="楷体" panose="02010609060101010101" pitchFamily="49" charset="-122"/>
                <a:ea typeface="楷体" panose="02010609060101010101" pitchFamily="49" charset="-122"/>
              </a:rPr>
              <a:t>改变</a:t>
            </a:r>
            <a:r>
              <a:rPr lang="zh-CN" altLang="en-US" sz="2400" dirty="0">
                <a:latin typeface="楷体" panose="02010609060101010101" pitchFamily="49" charset="-122"/>
                <a:ea typeface="楷体" panose="02010609060101010101" pitchFamily="49" charset="-122"/>
              </a:rPr>
              <a:t>的理解：</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解释</a:t>
            </a:r>
            <a:r>
              <a:rPr lang="en-US" altLang="zh-CN"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第二十二条</a:t>
            </a:r>
            <a:r>
              <a:rPr lang="zh-CN" altLang="en-US" sz="2400" dirty="0">
                <a:latin typeface="楷体" panose="02010609060101010101" pitchFamily="49" charset="-122"/>
                <a:ea typeface="楷体" panose="02010609060101010101" pitchFamily="49" charset="-122"/>
              </a:rPr>
              <a:t>规定，</a:t>
            </a:r>
            <a:r>
              <a:rPr lang="zh-CN" altLang="zh-CN" sz="2400" dirty="0">
                <a:latin typeface="楷体" panose="02010609060101010101" pitchFamily="49" charset="-122"/>
                <a:ea typeface="楷体" panose="02010609060101010101" pitchFamily="49" charset="-122"/>
              </a:rPr>
              <a:t>行政诉讼法第二十六条第二款规定的</a:t>
            </a:r>
            <a:r>
              <a:rPr lang="en-US" altLang="zh-CN"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复议机关改变原行政行为</a:t>
            </a:r>
            <a:r>
              <a:rPr lang="en-US" altLang="zh-CN"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，是指复议机关改变原行政行为的</a:t>
            </a:r>
            <a:r>
              <a:rPr lang="zh-CN" altLang="zh-CN" sz="2400" b="1" dirty="0">
                <a:solidFill>
                  <a:srgbClr val="FF0000"/>
                </a:solidFill>
                <a:latin typeface="楷体" panose="02010609060101010101" pitchFamily="49" charset="-122"/>
                <a:ea typeface="楷体" panose="02010609060101010101" pitchFamily="49" charset="-122"/>
              </a:rPr>
              <a:t>处理结果</a:t>
            </a:r>
            <a:r>
              <a:rPr lang="zh-CN" altLang="zh-CN" sz="2400" dirty="0">
                <a:latin typeface="楷体" panose="02010609060101010101" pitchFamily="49" charset="-122"/>
                <a:ea typeface="楷体" panose="02010609060101010101" pitchFamily="49" charset="-122"/>
              </a:rPr>
              <a:t>。复议机关改变原行政行为所认定的主要事实和证据、改变原行政行为所适用的规范依据，但未改变原行政行为处理结果的，视为复议机关维持原行政行为。</a:t>
            </a:r>
            <a:r>
              <a:rPr lang="en-US" altLang="zh-CN"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复议机关确认原行政行为无效，属于改变原行政行为。</a:t>
            </a:r>
            <a:r>
              <a:rPr lang="en-US" altLang="zh-CN"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复议机关确认原行政行为违法，属于改变原行政行为，但复议机关以违反法定程序为由确认原行政行为违法的除外。</a:t>
            </a:r>
          </a:p>
          <a:p>
            <a:endParaRPr lang="zh-CN" altLang="en-US" sz="2400" dirty="0">
              <a:latin typeface="楷体" panose="02010609060101010101" pitchFamily="49" charset="-122"/>
              <a:ea typeface="楷体" panose="02010609060101010101" pitchFamily="49" charset="-122"/>
            </a:endParaRPr>
          </a:p>
        </p:txBody>
      </p:sp>
      <p:sp>
        <p:nvSpPr>
          <p:cNvPr id="2" name="日期占位符 1"/>
          <p:cNvSpPr>
            <a:spLocks noGrp="1"/>
          </p:cNvSpPr>
          <p:nvPr>
            <p:ph type="dt" sz="half" idx="10"/>
          </p:nvPr>
        </p:nvSpPr>
        <p:spPr/>
        <p:txBody>
          <a:bodyPr/>
          <a:lstStyle/>
          <a:p>
            <a:fld id="{84AA25C3-72AC-427B-89A6-488CDD233E19}" type="datetime11">
              <a:rPr lang="zh-CN" altLang="en-US" smtClean="0"/>
              <a:t>20:56:35</a:t>
            </a:fld>
            <a:endParaRPr lang="zh-CN" altLang="en-US"/>
          </a:p>
        </p:txBody>
      </p:sp>
      <p:sp>
        <p:nvSpPr>
          <p:cNvPr id="3" name="灯片编号占位符 2"/>
          <p:cNvSpPr>
            <a:spLocks noGrp="1"/>
          </p:cNvSpPr>
          <p:nvPr>
            <p:ph type="sldNum" sz="quarter" idx="12"/>
          </p:nvPr>
        </p:nvSpPr>
        <p:spPr/>
        <p:txBody>
          <a:bodyPr/>
          <a:lstStyle/>
          <a:p>
            <a:fld id="{371EAF97-EE87-4C9A-8993-CD456974BB4D}" type="slidenum">
              <a:rPr lang="zh-CN" altLang="en-US" smtClean="0"/>
              <a:t>79</a:t>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标题 1"/>
          <p:cNvSpPr>
            <a:spLocks noGrp="1" noChangeArrowheads="1"/>
          </p:cNvSpPr>
          <p:nvPr>
            <p:ph type="title"/>
          </p:nvPr>
        </p:nvSpPr>
        <p:spPr>
          <a:xfrm>
            <a:off x="2389189" y="927101"/>
            <a:ext cx="6345237" cy="709613"/>
          </a:xfrm>
        </p:spPr>
        <p:txBody>
          <a:bodyPr/>
          <a:lstStyle/>
          <a:p>
            <a:endParaRPr lang="zh-CN" altLang="en-US"/>
          </a:p>
        </p:txBody>
      </p:sp>
      <p:sp>
        <p:nvSpPr>
          <p:cNvPr id="73730" name="内容占位符 2"/>
          <p:cNvSpPr>
            <a:spLocks noGrp="1" noChangeArrowheads="1"/>
          </p:cNvSpPr>
          <p:nvPr>
            <p:ph idx="1"/>
          </p:nvPr>
        </p:nvSpPr>
        <p:spPr>
          <a:xfrm>
            <a:off x="2230846" y="2501085"/>
            <a:ext cx="7021513" cy="3527425"/>
          </a:xfrm>
        </p:spPr>
        <p:txBody>
          <a:bodyPr>
            <a:normAutofit lnSpcReduction="10000"/>
          </a:bodyPr>
          <a:lstStyle/>
          <a:p>
            <a:r>
              <a:rPr lang="en-US" altLang="zh-CN" sz="2400" b="1" dirty="0">
                <a:latin typeface="华文楷体" panose="02010600040101010101" pitchFamily="2" charset="-122"/>
                <a:ea typeface="华文楷体" panose="02010600040101010101" pitchFamily="2" charset="-122"/>
              </a:rPr>
              <a:t>1</a:t>
            </a:r>
            <a:r>
              <a:rPr lang="zh-CN" altLang="en-US" sz="2400" b="1" dirty="0">
                <a:latin typeface="华文楷体" panose="02010600040101010101" pitchFamily="2" charset="-122"/>
                <a:ea typeface="华文楷体" panose="02010600040101010101" pitchFamily="2" charset="-122"/>
              </a:rPr>
              <a:t>、对受案范围的总体（概括式）规定</a:t>
            </a:r>
            <a:endParaRPr lang="en-US" altLang="zh-CN" sz="2400" b="1" dirty="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行政诉讼法</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第</a:t>
            </a:r>
            <a:r>
              <a:rPr lang="en-US" altLang="zh-CN" sz="2400" dirty="0">
                <a:latin typeface="华文楷体" panose="02010600040101010101" pitchFamily="2" charset="-122"/>
                <a:ea typeface="华文楷体" panose="02010600040101010101" pitchFamily="2" charset="-122"/>
              </a:rPr>
              <a:t>2</a:t>
            </a:r>
            <a:r>
              <a:rPr lang="zh-CN" altLang="en-US" sz="2400" dirty="0">
                <a:latin typeface="华文楷体" panose="02010600040101010101" pitchFamily="2" charset="-122"/>
                <a:ea typeface="华文楷体" panose="02010600040101010101" pitchFamily="2" charset="-122"/>
              </a:rPr>
              <a:t>条规定，公民、法人或者其他组织认为行政机关和行政机关工作人员的</a:t>
            </a:r>
            <a:r>
              <a:rPr lang="zh-CN" altLang="en-US" sz="2400" b="1" dirty="0">
                <a:solidFill>
                  <a:srgbClr val="FF0000"/>
                </a:solidFill>
                <a:latin typeface="华文楷体" panose="02010600040101010101" pitchFamily="2" charset="-122"/>
                <a:ea typeface="华文楷体" panose="02010600040101010101" pitchFamily="2" charset="-122"/>
              </a:rPr>
              <a:t>行政行为</a:t>
            </a:r>
            <a:r>
              <a:rPr lang="zh-CN" altLang="en-US" sz="2400" dirty="0">
                <a:latin typeface="华文楷体" panose="02010600040101010101" pitchFamily="2" charset="-122"/>
                <a:ea typeface="华文楷体" panose="02010600040101010101" pitchFamily="2" charset="-122"/>
              </a:rPr>
              <a:t>侵犯其合法权益，有权依照本法向人民法院提起诉讼。</a:t>
            </a:r>
          </a:p>
          <a:p>
            <a:r>
              <a:rPr lang="zh-CN" altLang="en-US" sz="2400" dirty="0">
                <a:latin typeface="华文楷体" panose="02010600040101010101" pitchFamily="2" charset="-122"/>
                <a:ea typeface="华文楷体" panose="02010600040101010101" pitchFamily="2" charset="-122"/>
              </a:rPr>
              <a:t>前款所称行政行为，包括</a:t>
            </a:r>
            <a:r>
              <a:rPr lang="zh-CN" altLang="en-US" sz="2400" b="1" dirty="0">
                <a:solidFill>
                  <a:srgbClr val="FF0000"/>
                </a:solidFill>
                <a:latin typeface="华文楷体" panose="02010600040101010101" pitchFamily="2" charset="-122"/>
                <a:ea typeface="华文楷体" panose="02010600040101010101" pitchFamily="2" charset="-122"/>
              </a:rPr>
              <a:t>法律、法规、规章授权的组织</a:t>
            </a:r>
            <a:r>
              <a:rPr lang="zh-CN" altLang="en-US" sz="2400" dirty="0">
                <a:latin typeface="华文楷体" panose="02010600040101010101" pitchFamily="2" charset="-122"/>
                <a:ea typeface="华文楷体" panose="02010600040101010101" pitchFamily="2" charset="-122"/>
              </a:rPr>
              <a:t>作出的行政行为。</a:t>
            </a:r>
            <a:endParaRPr lang="en-US" altLang="zh-CN" sz="2400" dirty="0">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第六条    人民法院审理行政案件，对</a:t>
            </a:r>
            <a:r>
              <a:rPr lang="zh-CN" altLang="en-US" sz="2400" b="1" dirty="0">
                <a:solidFill>
                  <a:srgbClr val="FF0000"/>
                </a:solidFill>
                <a:latin typeface="华文楷体" panose="02010600040101010101" pitchFamily="2" charset="-122"/>
                <a:ea typeface="华文楷体" panose="02010600040101010101" pitchFamily="2" charset="-122"/>
              </a:rPr>
              <a:t>行政行为是否合法</a:t>
            </a:r>
            <a:r>
              <a:rPr lang="zh-CN" altLang="en-US" sz="2400" dirty="0">
                <a:latin typeface="华文楷体" panose="02010600040101010101" pitchFamily="2" charset="-122"/>
                <a:ea typeface="华文楷体" panose="02010600040101010101" pitchFamily="2" charset="-122"/>
              </a:rPr>
              <a:t>进行审查。</a:t>
            </a:r>
          </a:p>
        </p:txBody>
      </p:sp>
      <p:sp>
        <p:nvSpPr>
          <p:cNvPr id="73731" name="灯片编号占位符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en-US" altLang="zh-CN">
                <a:solidFill>
                  <a:schemeClr val="bg1"/>
                </a:solidFill>
                <a:latin typeface="Century Gothic" panose="020B0502020202020204" pitchFamily="34" charset="0"/>
              </a:rPr>
              <a:t>*</a:t>
            </a:r>
          </a:p>
        </p:txBody>
      </p:sp>
      <p:sp>
        <p:nvSpPr>
          <p:cNvPr id="2" name="日期占位符 1"/>
          <p:cNvSpPr>
            <a:spLocks noGrp="1"/>
          </p:cNvSpPr>
          <p:nvPr>
            <p:ph type="dt" sz="half" idx="10"/>
          </p:nvPr>
        </p:nvSpPr>
        <p:spPr/>
        <p:txBody>
          <a:bodyPr/>
          <a:lstStyle/>
          <a:p>
            <a:fld id="{35E2DC7A-638F-4F24-89F4-9392F188B61B}" type="datetime11">
              <a:rPr lang="zh-CN" altLang="en-US" smtClean="0"/>
              <a:t>20:56:34</a:t>
            </a:fld>
            <a:endParaRPr lang="zh-CN" alt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5" name="标题 1"/>
          <p:cNvSpPr>
            <a:spLocks noGrp="1" noChangeArrowheads="1"/>
          </p:cNvSpPr>
          <p:nvPr>
            <p:ph type="title"/>
          </p:nvPr>
        </p:nvSpPr>
        <p:spPr>
          <a:xfrm>
            <a:off x="2389189" y="927101"/>
            <a:ext cx="6345237" cy="709613"/>
          </a:xfrm>
        </p:spPr>
        <p:txBody>
          <a:bodyPr/>
          <a:lstStyle/>
          <a:p>
            <a:endParaRPr lang="zh-CN" altLang="en-US"/>
          </a:p>
        </p:txBody>
      </p:sp>
      <p:sp>
        <p:nvSpPr>
          <p:cNvPr id="205826" name="内容占位符 2"/>
          <p:cNvSpPr>
            <a:spLocks noGrp="1" noChangeArrowheads="1"/>
          </p:cNvSpPr>
          <p:nvPr>
            <p:ph idx="1"/>
          </p:nvPr>
        </p:nvSpPr>
        <p:spPr>
          <a:xfrm>
            <a:off x="2387600" y="2420938"/>
            <a:ext cx="7524750" cy="3598862"/>
          </a:xfrm>
        </p:spPr>
        <p:txBody>
          <a:bodyPr>
            <a:normAutofit lnSpcReduction="10000"/>
          </a:bodyPr>
          <a:lstStyle/>
          <a:p>
            <a:r>
              <a:rPr lang="en-US" altLang="zh-CN" sz="2200">
                <a:latin typeface="楷体" panose="02010609060101010101" pitchFamily="49" charset="-122"/>
                <a:ea typeface="楷体" panose="02010609060101010101" pitchFamily="49" charset="-122"/>
              </a:rPr>
              <a:t>《</a:t>
            </a:r>
            <a:r>
              <a:rPr lang="zh-CN" altLang="en-US" sz="2200">
                <a:latin typeface="楷体" panose="02010609060101010101" pitchFamily="49" charset="-122"/>
                <a:ea typeface="楷体" panose="02010609060101010101" pitchFamily="49" charset="-122"/>
              </a:rPr>
              <a:t>解释</a:t>
            </a:r>
            <a:r>
              <a:rPr lang="en-US" altLang="zh-CN" sz="2200">
                <a:latin typeface="楷体" panose="02010609060101010101" pitchFamily="49" charset="-122"/>
                <a:ea typeface="楷体" panose="02010609060101010101" pitchFamily="49" charset="-122"/>
              </a:rPr>
              <a:t>》</a:t>
            </a:r>
            <a:r>
              <a:rPr lang="zh-CN" altLang="zh-CN" sz="2200">
                <a:latin typeface="楷体" panose="02010609060101010101" pitchFamily="49" charset="-122"/>
                <a:ea typeface="楷体" panose="02010609060101010101" pitchFamily="49" charset="-122"/>
              </a:rPr>
              <a:t>第一百三十四条复议机关决定维持原行政行为的，作出原行政行为的行政机关和复议机关是共同被告。原告只起诉作出原行政行为的行政机关或者复议机关的，人民法院应当告知原告</a:t>
            </a:r>
            <a:r>
              <a:rPr lang="zh-CN" altLang="zh-CN" sz="2200" b="1">
                <a:solidFill>
                  <a:srgbClr val="FF0000"/>
                </a:solidFill>
                <a:latin typeface="楷体" panose="02010609060101010101" pitchFamily="49" charset="-122"/>
                <a:ea typeface="楷体" panose="02010609060101010101" pitchFamily="49" charset="-122"/>
              </a:rPr>
              <a:t>追加</a:t>
            </a:r>
            <a:r>
              <a:rPr lang="zh-CN" altLang="zh-CN" sz="2200">
                <a:latin typeface="楷体" panose="02010609060101010101" pitchFamily="49" charset="-122"/>
                <a:ea typeface="楷体" panose="02010609060101010101" pitchFamily="49" charset="-122"/>
              </a:rPr>
              <a:t>被告。原告不同意追加的，人民法院应当将另一机关</a:t>
            </a:r>
            <a:r>
              <a:rPr lang="zh-CN" altLang="zh-CN" sz="2200" b="1">
                <a:solidFill>
                  <a:srgbClr val="FF0000"/>
                </a:solidFill>
                <a:latin typeface="楷体" panose="02010609060101010101" pitchFamily="49" charset="-122"/>
                <a:ea typeface="楷体" panose="02010609060101010101" pitchFamily="49" charset="-122"/>
              </a:rPr>
              <a:t>列为</a:t>
            </a:r>
            <a:r>
              <a:rPr lang="zh-CN" altLang="zh-CN" sz="2200">
                <a:latin typeface="楷体" panose="02010609060101010101" pitchFamily="49" charset="-122"/>
                <a:ea typeface="楷体" panose="02010609060101010101" pitchFamily="49" charset="-122"/>
              </a:rPr>
              <a:t>共同被告。</a:t>
            </a:r>
          </a:p>
          <a:p>
            <a:r>
              <a:rPr lang="zh-CN" altLang="zh-CN" sz="2200">
                <a:latin typeface="楷体" panose="02010609060101010101" pitchFamily="49" charset="-122"/>
                <a:ea typeface="楷体" panose="02010609060101010101" pitchFamily="49" charset="-122"/>
              </a:rPr>
              <a:t>行政复议决定既有维持原行政行为内容，又有改变原行政行为内容或者不予受理申请内容的，作出原行政行为的行政机关和复议机关为</a:t>
            </a:r>
            <a:r>
              <a:rPr lang="zh-CN" altLang="zh-CN" sz="2200" b="1">
                <a:solidFill>
                  <a:srgbClr val="FF0000"/>
                </a:solidFill>
                <a:latin typeface="楷体" panose="02010609060101010101" pitchFamily="49" charset="-122"/>
                <a:ea typeface="楷体" panose="02010609060101010101" pitchFamily="49" charset="-122"/>
              </a:rPr>
              <a:t>共同被告</a:t>
            </a:r>
            <a:r>
              <a:rPr lang="zh-CN" altLang="zh-CN" sz="2200">
                <a:latin typeface="楷体" panose="02010609060101010101" pitchFamily="49" charset="-122"/>
                <a:ea typeface="楷体" panose="02010609060101010101" pitchFamily="49" charset="-122"/>
              </a:rPr>
              <a:t>。</a:t>
            </a:r>
          </a:p>
          <a:p>
            <a:r>
              <a:rPr lang="zh-CN" altLang="zh-CN" sz="2200">
                <a:latin typeface="楷体" panose="02010609060101010101" pitchFamily="49" charset="-122"/>
                <a:ea typeface="楷体" panose="02010609060101010101" pitchFamily="49" charset="-122"/>
              </a:rPr>
              <a:t>复议机关作共同被告的案件，以作出原行政行为的行政机关确定案件的级别</a:t>
            </a:r>
            <a:r>
              <a:rPr lang="zh-CN" altLang="zh-CN" sz="2200" b="1">
                <a:solidFill>
                  <a:srgbClr val="FF0000"/>
                </a:solidFill>
                <a:latin typeface="楷体" panose="02010609060101010101" pitchFamily="49" charset="-122"/>
                <a:ea typeface="楷体" panose="02010609060101010101" pitchFamily="49" charset="-122"/>
              </a:rPr>
              <a:t>管辖</a:t>
            </a:r>
            <a:r>
              <a:rPr lang="zh-CN" altLang="zh-CN" sz="2200">
                <a:latin typeface="楷体" panose="02010609060101010101" pitchFamily="49" charset="-122"/>
                <a:ea typeface="楷体" panose="02010609060101010101" pitchFamily="49" charset="-122"/>
              </a:rPr>
              <a:t>。</a:t>
            </a:r>
          </a:p>
          <a:p>
            <a:endParaRPr lang="zh-CN" altLang="en-US" sz="2200">
              <a:latin typeface="楷体" panose="02010609060101010101" pitchFamily="49" charset="-122"/>
              <a:ea typeface="楷体" panose="02010609060101010101" pitchFamily="49" charset="-122"/>
            </a:endParaRPr>
          </a:p>
        </p:txBody>
      </p:sp>
      <p:sp>
        <p:nvSpPr>
          <p:cNvPr id="2" name="日期占位符 1"/>
          <p:cNvSpPr>
            <a:spLocks noGrp="1"/>
          </p:cNvSpPr>
          <p:nvPr>
            <p:ph type="dt" sz="half" idx="10"/>
          </p:nvPr>
        </p:nvSpPr>
        <p:spPr/>
        <p:txBody>
          <a:bodyPr/>
          <a:lstStyle/>
          <a:p>
            <a:fld id="{7BFBFD0B-ED6D-4C82-B113-3ADE368FD6DD}" type="datetime11">
              <a:rPr lang="zh-CN" altLang="en-US" smtClean="0"/>
              <a:t>20:56:35</a:t>
            </a:fld>
            <a:endParaRPr lang="zh-CN" altLang="en-US"/>
          </a:p>
        </p:txBody>
      </p:sp>
      <p:sp>
        <p:nvSpPr>
          <p:cNvPr id="3" name="灯片编号占位符 2"/>
          <p:cNvSpPr>
            <a:spLocks noGrp="1"/>
          </p:cNvSpPr>
          <p:nvPr>
            <p:ph type="sldNum" sz="quarter" idx="12"/>
          </p:nvPr>
        </p:nvSpPr>
        <p:spPr/>
        <p:txBody>
          <a:bodyPr/>
          <a:lstStyle/>
          <a:p>
            <a:fld id="{371EAF97-EE87-4C9A-8993-CD456974BB4D}" type="slidenum">
              <a:rPr lang="zh-CN" altLang="en-US" smtClean="0"/>
              <a:t>80</a:t>
            </a:fld>
            <a:endParaRPr lang="zh-CN" alt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49" name="标题 1"/>
          <p:cNvSpPr>
            <a:spLocks noGrp="1" noChangeArrowheads="1"/>
          </p:cNvSpPr>
          <p:nvPr>
            <p:ph type="title"/>
          </p:nvPr>
        </p:nvSpPr>
        <p:spPr>
          <a:xfrm>
            <a:off x="2389189" y="927101"/>
            <a:ext cx="6345237" cy="709613"/>
          </a:xfrm>
        </p:spPr>
        <p:txBody>
          <a:bodyPr/>
          <a:lstStyle/>
          <a:p>
            <a:endParaRPr lang="zh-CN" altLang="en-US"/>
          </a:p>
        </p:txBody>
      </p:sp>
      <p:sp>
        <p:nvSpPr>
          <p:cNvPr id="206850" name="内容占位符 2"/>
          <p:cNvSpPr>
            <a:spLocks noGrp="1" noChangeArrowheads="1"/>
          </p:cNvSpPr>
          <p:nvPr>
            <p:ph idx="1"/>
          </p:nvPr>
        </p:nvSpPr>
        <p:spPr>
          <a:xfrm>
            <a:off x="2063750" y="2492376"/>
            <a:ext cx="8064500" cy="3527425"/>
          </a:xfrm>
        </p:spPr>
        <p:txBody>
          <a:bodyPr/>
          <a:lstStyle/>
          <a:p>
            <a:r>
              <a:rPr lang="zh-CN" altLang="zh-CN"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5</a:t>
            </a:r>
            <a:r>
              <a:rPr lang="zh-CN" altLang="zh-CN" sz="2400" b="1" dirty="0">
                <a:latin typeface="华文楷体" panose="02010600040101010101" pitchFamily="2" charset="-122"/>
                <a:ea typeface="华文楷体" panose="02010600040101010101" pitchFamily="2" charset="-122"/>
              </a:rPr>
              <a:t>）共同被告</a:t>
            </a:r>
            <a:endParaRPr lang="zh-CN" altLang="zh-CN" sz="2400" dirty="0">
              <a:latin typeface="华文楷体" panose="02010600040101010101" pitchFamily="2" charset="-122"/>
              <a:ea typeface="华文楷体" panose="02010600040101010101" pitchFamily="2" charset="-122"/>
            </a:endParaRPr>
          </a:p>
          <a:p>
            <a:r>
              <a:rPr lang="zh-CN" altLang="zh-CN" sz="2400" dirty="0">
                <a:latin typeface="华文楷体" panose="02010600040101010101" pitchFamily="2" charset="-122"/>
                <a:ea typeface="华文楷体" panose="02010600040101010101" pitchFamily="2" charset="-122"/>
              </a:rPr>
              <a:t>《行政诉讼法》第</a:t>
            </a:r>
            <a:r>
              <a:rPr lang="en-US" altLang="zh-CN" sz="2400" dirty="0">
                <a:latin typeface="华文楷体" panose="02010600040101010101" pitchFamily="2" charset="-122"/>
                <a:ea typeface="华文楷体" panose="02010600040101010101" pitchFamily="2" charset="-122"/>
              </a:rPr>
              <a:t>26</a:t>
            </a:r>
            <a:r>
              <a:rPr lang="zh-CN" altLang="zh-CN" sz="2400" dirty="0">
                <a:latin typeface="华文楷体" panose="02010600040101010101" pitchFamily="2" charset="-122"/>
                <a:ea typeface="华文楷体" panose="02010600040101010101" pitchFamily="2" charset="-122"/>
              </a:rPr>
              <a:t>条第</a:t>
            </a:r>
            <a:r>
              <a:rPr lang="en-US" altLang="zh-CN" sz="2400" dirty="0">
                <a:latin typeface="华文楷体" panose="02010600040101010101" pitchFamily="2" charset="-122"/>
                <a:ea typeface="华文楷体" panose="02010600040101010101" pitchFamily="2" charset="-122"/>
              </a:rPr>
              <a:t>4</a:t>
            </a:r>
            <a:r>
              <a:rPr lang="zh-CN" altLang="zh-CN" sz="2400" dirty="0">
                <a:latin typeface="华文楷体" panose="02010600040101010101" pitchFamily="2" charset="-122"/>
                <a:ea typeface="华文楷体" panose="02010600040101010101" pitchFamily="2" charset="-122"/>
              </a:rPr>
              <a:t>款规定，两个以上行政机关作出同一具体行政行为的，共同作出具体行政行为的行政机关是</a:t>
            </a:r>
            <a:r>
              <a:rPr lang="zh-CN" altLang="zh-CN" sz="2400" b="1" dirty="0">
                <a:solidFill>
                  <a:srgbClr val="FF0000"/>
                </a:solidFill>
                <a:latin typeface="华文楷体" panose="02010600040101010101" pitchFamily="2" charset="-122"/>
                <a:ea typeface="华文楷体" panose="02010600040101010101" pitchFamily="2" charset="-122"/>
              </a:rPr>
              <a:t>共同被告</a:t>
            </a:r>
            <a:r>
              <a:rPr lang="zh-CN" altLang="zh-CN" sz="2400" dirty="0">
                <a:latin typeface="华文楷体" panose="02010600040101010101" pitchFamily="2" charset="-122"/>
                <a:ea typeface="华文楷体" panose="02010600040101010101" pitchFamily="2" charset="-122"/>
              </a:rPr>
              <a:t>。</a:t>
            </a:r>
          </a:p>
          <a:p>
            <a:endParaRPr lang="zh-CN" altLang="zh-CN" sz="2400" dirty="0">
              <a:latin typeface="华文楷体" panose="02010600040101010101" pitchFamily="2" charset="-122"/>
              <a:ea typeface="华文楷体" panose="02010600040101010101" pitchFamily="2" charset="-122"/>
            </a:endParaRPr>
          </a:p>
          <a:p>
            <a:endParaRPr lang="zh-CN" altLang="en-US" sz="2400" dirty="0">
              <a:latin typeface="华文楷体" panose="02010600040101010101" pitchFamily="2" charset="-122"/>
              <a:ea typeface="华文楷体" panose="02010600040101010101" pitchFamily="2" charset="-122"/>
            </a:endParaRPr>
          </a:p>
        </p:txBody>
      </p:sp>
      <p:sp>
        <p:nvSpPr>
          <p:cNvPr id="206851" name="灯片编号占位符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en-US" altLang="zh-CN">
                <a:solidFill>
                  <a:schemeClr val="bg1"/>
                </a:solidFill>
                <a:latin typeface="Century Gothic" panose="020B0502020202020204" pitchFamily="34" charset="0"/>
              </a:rPr>
              <a:t>*</a:t>
            </a:r>
          </a:p>
        </p:txBody>
      </p:sp>
      <p:sp>
        <p:nvSpPr>
          <p:cNvPr id="2" name="日期占位符 1"/>
          <p:cNvSpPr>
            <a:spLocks noGrp="1"/>
          </p:cNvSpPr>
          <p:nvPr>
            <p:ph type="dt" sz="half" idx="10"/>
          </p:nvPr>
        </p:nvSpPr>
        <p:spPr/>
        <p:txBody>
          <a:bodyPr/>
          <a:lstStyle/>
          <a:p>
            <a:fld id="{E7198B52-ECA3-42A1-A4B9-2C8D8C79CA02}" type="datetime11">
              <a:rPr lang="zh-CN" altLang="en-US" smtClean="0"/>
              <a:t>20:56:35</a:t>
            </a:fld>
            <a:endParaRPr lang="zh-CN" alt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3" name="标题 1"/>
          <p:cNvSpPr>
            <a:spLocks noGrp="1" noChangeArrowheads="1"/>
          </p:cNvSpPr>
          <p:nvPr>
            <p:ph type="title"/>
          </p:nvPr>
        </p:nvSpPr>
        <p:spPr>
          <a:xfrm>
            <a:off x="2389189" y="927101"/>
            <a:ext cx="6345237" cy="709613"/>
          </a:xfrm>
        </p:spPr>
        <p:txBody>
          <a:bodyPr/>
          <a:lstStyle/>
          <a:p>
            <a:endParaRPr lang="zh-CN" altLang="en-US"/>
          </a:p>
        </p:txBody>
      </p:sp>
      <p:sp>
        <p:nvSpPr>
          <p:cNvPr id="207874" name="内容占位符 2"/>
          <p:cNvSpPr>
            <a:spLocks noGrp="1" noChangeArrowheads="1"/>
          </p:cNvSpPr>
          <p:nvPr>
            <p:ph idx="1"/>
          </p:nvPr>
        </p:nvSpPr>
        <p:spPr/>
        <p:txBody>
          <a:bodyPr/>
          <a:lstStyle/>
          <a:p>
            <a:r>
              <a:rPr lang="zh-CN" altLang="zh-CN" sz="2200" b="1" dirty="0">
                <a:latin typeface="华文楷体" panose="02010600040101010101" pitchFamily="2" charset="-122"/>
                <a:ea typeface="华文楷体" panose="02010600040101010101" pitchFamily="2" charset="-122"/>
              </a:rPr>
              <a:t>（</a:t>
            </a:r>
            <a:r>
              <a:rPr lang="en-US" altLang="zh-CN" sz="2200" b="1" dirty="0">
                <a:latin typeface="华文楷体" panose="02010600040101010101" pitchFamily="2" charset="-122"/>
                <a:ea typeface="华文楷体" panose="02010600040101010101" pitchFamily="2" charset="-122"/>
              </a:rPr>
              <a:t>6</a:t>
            </a:r>
            <a:r>
              <a:rPr lang="zh-CN" altLang="zh-CN" sz="2200" b="1" dirty="0">
                <a:latin typeface="华文楷体" panose="02010600040101010101" pitchFamily="2" charset="-122"/>
                <a:ea typeface="华文楷体" panose="02010600040101010101" pitchFamily="2" charset="-122"/>
              </a:rPr>
              <a:t>）行政</a:t>
            </a:r>
            <a:r>
              <a:rPr lang="zh-CN" altLang="en-US" sz="2200" b="1" dirty="0">
                <a:latin typeface="华文楷体" panose="02010600040101010101" pitchFamily="2" charset="-122"/>
                <a:ea typeface="华文楷体" panose="02010600040101010101" pitchFamily="2" charset="-122"/>
              </a:rPr>
              <a:t>诉讼被告的承继</a:t>
            </a:r>
            <a:endParaRPr lang="en-US" altLang="zh-CN" sz="2200" b="1" dirty="0">
              <a:latin typeface="华文楷体" panose="02010600040101010101" pitchFamily="2" charset="-122"/>
              <a:ea typeface="华文楷体" panose="02010600040101010101" pitchFamily="2" charset="-122"/>
            </a:endParaRPr>
          </a:p>
          <a:p>
            <a:r>
              <a:rPr lang="zh-CN" altLang="zh-CN" sz="2200" dirty="0">
                <a:latin typeface="华文楷体" panose="02010600040101010101" pitchFamily="2" charset="-122"/>
                <a:ea typeface="华文楷体" panose="02010600040101010101" pitchFamily="2" charset="-122"/>
              </a:rPr>
              <a:t>《行政诉讼法》第</a:t>
            </a:r>
            <a:r>
              <a:rPr lang="en-US" altLang="zh-CN" sz="2200" dirty="0">
                <a:latin typeface="华文楷体" panose="02010600040101010101" pitchFamily="2" charset="-122"/>
                <a:ea typeface="华文楷体" panose="02010600040101010101" pitchFamily="2" charset="-122"/>
              </a:rPr>
              <a:t>26</a:t>
            </a:r>
            <a:r>
              <a:rPr lang="zh-CN" altLang="zh-CN" sz="2200" dirty="0">
                <a:latin typeface="华文楷体" panose="02010600040101010101" pitchFamily="2" charset="-122"/>
                <a:ea typeface="华文楷体" panose="02010600040101010101" pitchFamily="2" charset="-122"/>
              </a:rPr>
              <a:t>条第</a:t>
            </a:r>
            <a:r>
              <a:rPr lang="en-US" altLang="zh-CN" sz="2200" dirty="0">
                <a:latin typeface="华文楷体" panose="02010600040101010101" pitchFamily="2" charset="-122"/>
                <a:ea typeface="华文楷体" panose="02010600040101010101" pitchFamily="2" charset="-122"/>
              </a:rPr>
              <a:t>6</a:t>
            </a:r>
            <a:r>
              <a:rPr lang="zh-CN" altLang="zh-CN" sz="2200" dirty="0">
                <a:latin typeface="华文楷体" panose="02010600040101010101" pitchFamily="2" charset="-122"/>
                <a:ea typeface="华文楷体" panose="02010600040101010101" pitchFamily="2" charset="-122"/>
              </a:rPr>
              <a:t>款规定，行政机关被撤销或者职权变更的，继续行使其职权的行政机关是被告。</a:t>
            </a:r>
            <a:endParaRPr lang="en-US" altLang="zh-CN" sz="2200" dirty="0">
              <a:latin typeface="华文楷体" panose="02010600040101010101" pitchFamily="2" charset="-122"/>
              <a:ea typeface="华文楷体" panose="02010600040101010101" pitchFamily="2" charset="-122"/>
            </a:endParaRPr>
          </a:p>
          <a:p>
            <a:r>
              <a:rPr lang="en-US" altLang="zh-CN" sz="2200" dirty="0">
                <a:latin typeface="华文楷体" panose="02010600040101010101" pitchFamily="2" charset="-122"/>
                <a:ea typeface="华文楷体" panose="02010600040101010101" pitchFamily="2" charset="-122"/>
              </a:rPr>
              <a:t>1</a:t>
            </a:r>
            <a:r>
              <a:rPr lang="zh-CN" altLang="en-US" sz="2200" dirty="0">
                <a:latin typeface="华文楷体" panose="02010600040101010101" pitchFamily="2" charset="-122"/>
                <a:ea typeface="华文楷体" panose="02010600040101010101" pitchFamily="2" charset="-122"/>
              </a:rPr>
              <a:t>）行政机关合并的；</a:t>
            </a:r>
            <a:r>
              <a:rPr lang="en-US" altLang="zh-CN" sz="2200" dirty="0">
                <a:latin typeface="华文楷体" panose="02010600040101010101" pitchFamily="2" charset="-122"/>
                <a:ea typeface="华文楷体" panose="02010600040101010101" pitchFamily="2" charset="-122"/>
              </a:rPr>
              <a:t>2</a:t>
            </a:r>
            <a:r>
              <a:rPr lang="zh-CN" altLang="en-US" sz="2200" dirty="0">
                <a:latin typeface="华文楷体" panose="02010600040101010101" pitchFamily="2" charset="-122"/>
                <a:ea typeface="华文楷体" panose="02010600040101010101" pitchFamily="2" charset="-122"/>
              </a:rPr>
              <a:t>）行政机关分立的；</a:t>
            </a:r>
            <a:r>
              <a:rPr lang="en-US" altLang="zh-CN" sz="2200" dirty="0">
                <a:latin typeface="华文楷体" panose="02010600040101010101" pitchFamily="2" charset="-122"/>
                <a:ea typeface="华文楷体" panose="02010600040101010101" pitchFamily="2" charset="-122"/>
              </a:rPr>
              <a:t>3</a:t>
            </a:r>
            <a:r>
              <a:rPr lang="zh-CN" altLang="en-US" sz="2200" dirty="0">
                <a:latin typeface="华文楷体" panose="02010600040101010101" pitchFamily="2" charset="-122"/>
                <a:ea typeface="华文楷体" panose="02010600040101010101" pitchFamily="2" charset="-122"/>
              </a:rPr>
              <a:t>）没有继续行使职权的行政机关的</a:t>
            </a:r>
            <a:endParaRPr lang="en-US" altLang="zh-CN" sz="2200" dirty="0">
              <a:latin typeface="华文楷体" panose="02010600040101010101" pitchFamily="2" charset="-122"/>
              <a:ea typeface="华文楷体" panose="02010600040101010101" pitchFamily="2" charset="-122"/>
            </a:endParaRPr>
          </a:p>
          <a:p>
            <a:r>
              <a:rPr lang="en-US" altLang="zh-CN" sz="2200" dirty="0">
                <a:latin typeface="华文楷体" panose="02010600040101010101" pitchFamily="2" charset="-122"/>
                <a:ea typeface="华文楷体" panose="02010600040101010101" pitchFamily="2" charset="-122"/>
              </a:rPr>
              <a:t>《</a:t>
            </a:r>
            <a:r>
              <a:rPr lang="zh-CN" altLang="en-US" sz="2200" dirty="0">
                <a:latin typeface="华文楷体" panose="02010600040101010101" pitchFamily="2" charset="-122"/>
                <a:ea typeface="华文楷体" panose="02010600040101010101" pitchFamily="2" charset="-122"/>
              </a:rPr>
              <a:t>解释</a:t>
            </a:r>
            <a:r>
              <a:rPr lang="en-US" altLang="zh-CN" sz="2200" dirty="0">
                <a:latin typeface="华文楷体" panose="02010600040101010101" pitchFamily="2" charset="-122"/>
                <a:ea typeface="华文楷体" panose="02010600040101010101" pitchFamily="2" charset="-122"/>
              </a:rPr>
              <a:t>》</a:t>
            </a:r>
            <a:r>
              <a:rPr lang="zh-CN" altLang="en-US" sz="2200" dirty="0">
                <a:latin typeface="华文楷体" panose="02010600040101010101" pitchFamily="2" charset="-122"/>
                <a:ea typeface="华文楷体" panose="02010600040101010101" pitchFamily="2" charset="-122"/>
              </a:rPr>
              <a:t>第二十三条规定，</a:t>
            </a:r>
            <a:r>
              <a:rPr lang="zh-CN" altLang="zh-CN" sz="2200" dirty="0"/>
              <a:t>行政机关被撤销或者职权变更，没有继续行使其职权的行政机关的，以其所属的人民政府为被告；实行垂直领导的，以垂直领导的上一级行政机关为被告。</a:t>
            </a:r>
          </a:p>
          <a:p>
            <a:endParaRPr lang="zh-CN" altLang="en-US" sz="2200" dirty="0"/>
          </a:p>
        </p:txBody>
      </p:sp>
      <p:sp>
        <p:nvSpPr>
          <p:cNvPr id="2" name="日期占位符 1"/>
          <p:cNvSpPr>
            <a:spLocks noGrp="1"/>
          </p:cNvSpPr>
          <p:nvPr>
            <p:ph type="dt" sz="half" idx="10"/>
          </p:nvPr>
        </p:nvSpPr>
        <p:spPr/>
        <p:txBody>
          <a:bodyPr/>
          <a:lstStyle/>
          <a:p>
            <a:fld id="{36745228-A549-41C8-96AE-45EC57984FA6}" type="datetime11">
              <a:rPr lang="zh-CN" altLang="en-US" smtClean="0"/>
              <a:t>20:56:35</a:t>
            </a:fld>
            <a:endParaRPr lang="zh-CN" altLang="en-US"/>
          </a:p>
        </p:txBody>
      </p:sp>
      <p:sp>
        <p:nvSpPr>
          <p:cNvPr id="3" name="灯片编号占位符 2"/>
          <p:cNvSpPr>
            <a:spLocks noGrp="1"/>
          </p:cNvSpPr>
          <p:nvPr>
            <p:ph type="sldNum" sz="quarter" idx="12"/>
          </p:nvPr>
        </p:nvSpPr>
        <p:spPr/>
        <p:txBody>
          <a:bodyPr/>
          <a:lstStyle/>
          <a:p>
            <a:fld id="{371EAF97-EE87-4C9A-8993-CD456974BB4D}" type="slidenum">
              <a:rPr lang="zh-CN" altLang="en-US" smtClean="0"/>
              <a:t>82</a:t>
            </a:fld>
            <a:endParaRPr lang="zh-CN" alt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7" name="标题 1"/>
          <p:cNvSpPr>
            <a:spLocks noGrp="1" noChangeArrowheads="1"/>
          </p:cNvSpPr>
          <p:nvPr>
            <p:ph type="title"/>
          </p:nvPr>
        </p:nvSpPr>
        <p:spPr>
          <a:xfrm>
            <a:off x="2389189" y="927101"/>
            <a:ext cx="6345237" cy="709613"/>
          </a:xfrm>
        </p:spPr>
        <p:txBody>
          <a:bodyPr/>
          <a:lstStyle/>
          <a:p>
            <a:endParaRPr lang="zh-CN" altLang="en-US"/>
          </a:p>
        </p:txBody>
      </p:sp>
      <p:sp>
        <p:nvSpPr>
          <p:cNvPr id="208898" name="内容占位符 2"/>
          <p:cNvSpPr>
            <a:spLocks noGrp="1" noChangeArrowheads="1"/>
          </p:cNvSpPr>
          <p:nvPr>
            <p:ph idx="1"/>
          </p:nvPr>
        </p:nvSpPr>
        <p:spPr>
          <a:xfrm>
            <a:off x="2387600" y="2492376"/>
            <a:ext cx="6661150" cy="3527425"/>
          </a:xfrm>
        </p:spPr>
        <p:txBody>
          <a:bodyPr/>
          <a:lstStyle/>
          <a:p>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7</a:t>
            </a:r>
            <a:r>
              <a:rPr lang="zh-CN" altLang="en-US" sz="2400" b="1" dirty="0">
                <a:latin typeface="楷体" panose="02010609060101010101" pitchFamily="49" charset="-122"/>
                <a:ea typeface="楷体" panose="02010609060101010101" pitchFamily="49" charset="-122"/>
              </a:rPr>
              <a:t>）行政诉讼被告的变更和追加</a:t>
            </a:r>
            <a:endParaRPr lang="en-US" altLang="zh-CN" sz="2400" b="1" dirty="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）变更：</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解释</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第</a:t>
            </a:r>
            <a:r>
              <a:rPr lang="en-US" altLang="zh-CN" sz="2400" dirty="0">
                <a:latin typeface="楷体" panose="02010609060101010101" pitchFamily="49" charset="-122"/>
                <a:ea typeface="楷体" panose="02010609060101010101" pitchFamily="49" charset="-122"/>
              </a:rPr>
              <a:t>26</a:t>
            </a:r>
            <a:r>
              <a:rPr lang="zh-CN" altLang="en-US" sz="2400" dirty="0">
                <a:latin typeface="楷体" panose="02010609060101010101" pitchFamily="49" charset="-122"/>
                <a:ea typeface="楷体" panose="02010609060101010101" pitchFamily="49" charset="-122"/>
              </a:rPr>
              <a:t>条第</a:t>
            </a:r>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款规定，</a:t>
            </a:r>
            <a:r>
              <a:rPr lang="zh-CN" altLang="zh-CN" sz="2400" dirty="0">
                <a:latin typeface="楷体" panose="02010609060101010101" pitchFamily="49" charset="-122"/>
                <a:ea typeface="楷体" panose="02010609060101010101" pitchFamily="49" charset="-122"/>
              </a:rPr>
              <a:t>原告所起诉的被告不适格，人民法院应当告知原告变更被告；原告不同意变更的，裁定驳回起诉。</a:t>
            </a:r>
            <a:endParaRPr lang="zh-CN" altLang="en-US" sz="2400" dirty="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）追加：</a:t>
            </a:r>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解释</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第</a:t>
            </a:r>
            <a:r>
              <a:rPr lang="en-US" altLang="zh-CN" sz="2400" dirty="0">
                <a:latin typeface="楷体" panose="02010609060101010101" pitchFamily="49" charset="-122"/>
                <a:ea typeface="楷体" panose="02010609060101010101" pitchFamily="49" charset="-122"/>
              </a:rPr>
              <a:t>26</a:t>
            </a:r>
            <a:r>
              <a:rPr lang="zh-CN" altLang="en-US" sz="2400" dirty="0">
                <a:latin typeface="楷体" panose="02010609060101010101" pitchFamily="49" charset="-122"/>
                <a:ea typeface="楷体" panose="02010609060101010101" pitchFamily="49" charset="-122"/>
              </a:rPr>
              <a:t>条第</a:t>
            </a:r>
            <a:r>
              <a:rPr lang="en-US" altLang="zh-CN" sz="2400" dirty="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款规定，</a:t>
            </a:r>
            <a:r>
              <a:rPr lang="zh-CN" altLang="zh-CN" sz="2400" dirty="0">
                <a:latin typeface="楷体" panose="02010609060101010101" pitchFamily="49" charset="-122"/>
                <a:ea typeface="楷体" panose="02010609060101010101" pitchFamily="49" charset="-122"/>
              </a:rPr>
              <a:t>应当追加被告而原告不同意追加的，人民法院应当通知其以第三人的身份参加诉讼，但行政复议机关作共同被告的除外。</a:t>
            </a:r>
          </a:p>
          <a:p>
            <a:endParaRPr lang="zh-CN" altLang="en-US" sz="2400" dirty="0">
              <a:latin typeface="楷体" panose="02010609060101010101" pitchFamily="49" charset="-122"/>
              <a:ea typeface="楷体" panose="02010609060101010101" pitchFamily="49" charset="-122"/>
            </a:endParaRPr>
          </a:p>
          <a:p>
            <a:endParaRPr lang="zh-CN" altLang="en-US" sz="2400" dirty="0">
              <a:latin typeface="楷体" panose="02010609060101010101" pitchFamily="49" charset="-122"/>
              <a:ea typeface="楷体" panose="02010609060101010101" pitchFamily="49" charset="-122"/>
            </a:endParaRPr>
          </a:p>
        </p:txBody>
      </p:sp>
      <p:sp>
        <p:nvSpPr>
          <p:cNvPr id="208899" name="灯片编号占位符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en-US" altLang="zh-CN">
                <a:solidFill>
                  <a:schemeClr val="bg1"/>
                </a:solidFill>
                <a:latin typeface="Century Gothic" panose="020B0502020202020204" pitchFamily="34" charset="0"/>
              </a:rPr>
              <a:t>*</a:t>
            </a:r>
          </a:p>
        </p:txBody>
      </p:sp>
      <p:sp>
        <p:nvSpPr>
          <p:cNvPr id="2" name="日期占位符 1"/>
          <p:cNvSpPr>
            <a:spLocks noGrp="1"/>
          </p:cNvSpPr>
          <p:nvPr>
            <p:ph type="dt" sz="half" idx="10"/>
          </p:nvPr>
        </p:nvSpPr>
        <p:spPr/>
        <p:txBody>
          <a:bodyPr/>
          <a:lstStyle/>
          <a:p>
            <a:fld id="{14FEB1E5-1AC8-4C58-83C3-112D07B1D954}" type="datetime11">
              <a:rPr lang="zh-CN" altLang="en-US" smtClean="0"/>
              <a:t>20:56:35</a:t>
            </a:fld>
            <a:endParaRPr lang="zh-CN" alt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1" name="标题 1"/>
          <p:cNvSpPr>
            <a:spLocks noGrp="1" noChangeArrowheads="1"/>
          </p:cNvSpPr>
          <p:nvPr>
            <p:ph type="title"/>
          </p:nvPr>
        </p:nvSpPr>
        <p:spPr>
          <a:xfrm>
            <a:off x="2389189" y="927101"/>
            <a:ext cx="6345237" cy="709613"/>
          </a:xfrm>
        </p:spPr>
        <p:txBody>
          <a:bodyPr/>
          <a:lstStyle/>
          <a:p>
            <a:endParaRPr lang="zh-CN" altLang="en-US"/>
          </a:p>
        </p:txBody>
      </p:sp>
      <p:sp>
        <p:nvSpPr>
          <p:cNvPr id="209922" name="内容占位符 2"/>
          <p:cNvSpPr>
            <a:spLocks noGrp="1" noChangeArrowheads="1"/>
          </p:cNvSpPr>
          <p:nvPr>
            <p:ph idx="1"/>
          </p:nvPr>
        </p:nvSpPr>
        <p:spPr>
          <a:xfrm>
            <a:off x="1703388" y="2133601"/>
            <a:ext cx="8640762" cy="3598863"/>
          </a:xfrm>
        </p:spPr>
        <p:txBody>
          <a:bodyPr>
            <a:normAutofit fontScale="92500" lnSpcReduction="10000"/>
          </a:bodyPr>
          <a:lstStyle/>
          <a:p>
            <a:r>
              <a:rPr lang="en-US" altLang="zh-CN" sz="2000" b="1" dirty="0">
                <a:latin typeface="楷体" panose="02010609060101010101" pitchFamily="49" charset="-122"/>
                <a:ea typeface="楷体" panose="02010609060101010101" pitchFamily="49" charset="-122"/>
              </a:rPr>
              <a:t>(8)</a:t>
            </a:r>
            <a:r>
              <a:rPr lang="zh-CN" altLang="zh-CN" sz="2000" b="1" dirty="0">
                <a:latin typeface="楷体" panose="02010609060101010101" pitchFamily="49" charset="-122"/>
                <a:ea typeface="楷体" panose="02010609060101010101" pitchFamily="49" charset="-122"/>
              </a:rPr>
              <a:t>由行政机关组建的不具有行政主体资格的组织作出行为</a:t>
            </a:r>
            <a:endParaRPr lang="zh-CN" altLang="zh-CN" sz="2000"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解释</a:t>
            </a:r>
            <a:r>
              <a:rPr lang="en-US" altLang="zh-CN" sz="2000" dirty="0">
                <a:latin typeface="楷体" panose="02010609060101010101" pitchFamily="49" charset="-122"/>
                <a:ea typeface="楷体" panose="02010609060101010101" pitchFamily="49" charset="-122"/>
              </a:rPr>
              <a:t>》</a:t>
            </a:r>
            <a:r>
              <a:rPr lang="zh-CN" altLang="zh-CN" sz="2000" dirty="0">
                <a:latin typeface="楷体" panose="02010609060101010101" pitchFamily="49" charset="-122"/>
                <a:ea typeface="楷体" panose="02010609060101010101" pitchFamily="49" charset="-122"/>
              </a:rPr>
              <a:t>第二十条</a:t>
            </a:r>
            <a:r>
              <a:rPr lang="zh-CN" altLang="en-US" sz="2000" dirty="0">
                <a:latin typeface="楷体" panose="02010609060101010101" pitchFamily="49" charset="-122"/>
                <a:ea typeface="楷体" panose="02010609060101010101" pitchFamily="49" charset="-122"/>
              </a:rPr>
              <a:t>第一款规定，</a:t>
            </a:r>
            <a:r>
              <a:rPr lang="zh-CN" altLang="zh-CN" sz="2000" dirty="0">
                <a:latin typeface="楷体" panose="02010609060101010101" pitchFamily="49" charset="-122"/>
                <a:ea typeface="楷体" panose="02010609060101010101" pitchFamily="49" charset="-122"/>
              </a:rPr>
              <a:t>行政机关组建并赋予行政管理职能但不具有独立承担法律责任能力的机构，以自己的名义作出行政行为，当事人不服提起诉讼的，应当以组建该机构的行政机关为被告。</a:t>
            </a:r>
            <a:endParaRPr lang="en-US" altLang="zh-CN" sz="2000" dirty="0">
              <a:latin typeface="楷体" panose="02010609060101010101" pitchFamily="49" charset="-122"/>
              <a:ea typeface="楷体" panose="02010609060101010101" pitchFamily="49" charset="-122"/>
            </a:endParaRPr>
          </a:p>
          <a:p>
            <a:r>
              <a:rPr lang="zh-CN" altLang="zh-CN" sz="2000" dirty="0">
                <a:latin typeface="楷体" panose="02010609060101010101" pitchFamily="49" charset="-122"/>
                <a:ea typeface="楷体" panose="02010609060101010101" pitchFamily="49" charset="-122"/>
              </a:rPr>
              <a:t>现实中，行政机关组建了一种机构，并赋予它一定的行政管理职能，但这种机构“不具有独立承担法律责任能力”，即不具有行政主体的资格，如乡镇的“联防队”、城市的“城管大队”等。当这种机构以自己的名义实施管理职能时，行政相对人不服提起诉讼时，应以组建该机构的行政机关为被告。</a:t>
            </a:r>
          </a:p>
          <a:p>
            <a:r>
              <a:rPr lang="zh-CN" altLang="zh-CN" sz="2000" dirty="0">
                <a:latin typeface="楷体" panose="02010609060101010101" pitchFamily="49" charset="-122"/>
                <a:ea typeface="楷体" panose="02010609060101010101" pitchFamily="49" charset="-122"/>
              </a:rPr>
              <a:t>如果行政机关与企业等非行政主体联合执法，应当以作出决定的行政机关为被告。</a:t>
            </a:r>
          </a:p>
          <a:p>
            <a:r>
              <a:rPr lang="zh-CN" altLang="zh-CN" sz="2000" dirty="0">
                <a:latin typeface="楷体" panose="02010609060101010101" pitchFamily="49" charset="-122"/>
                <a:ea typeface="楷体" panose="02010609060101010101" pitchFamily="49" charset="-122"/>
              </a:rPr>
              <a:t>如果行政机关与党委共同作出行政行为，应以行政机关为被告。</a:t>
            </a:r>
          </a:p>
          <a:p>
            <a:endParaRPr lang="zh-CN" altLang="en-US" sz="2000" dirty="0">
              <a:latin typeface="楷体" panose="02010609060101010101" pitchFamily="49" charset="-122"/>
              <a:ea typeface="楷体" panose="02010609060101010101" pitchFamily="49" charset="-122"/>
            </a:endParaRPr>
          </a:p>
        </p:txBody>
      </p:sp>
      <p:sp>
        <p:nvSpPr>
          <p:cNvPr id="209923" name="灯片编号占位符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en-US" altLang="zh-CN">
                <a:solidFill>
                  <a:schemeClr val="bg1"/>
                </a:solidFill>
                <a:latin typeface="Century Gothic" panose="020B0502020202020204" pitchFamily="34" charset="0"/>
              </a:rPr>
              <a:t>*</a:t>
            </a:r>
          </a:p>
        </p:txBody>
      </p:sp>
      <p:sp>
        <p:nvSpPr>
          <p:cNvPr id="2" name="日期占位符 1"/>
          <p:cNvSpPr>
            <a:spLocks noGrp="1"/>
          </p:cNvSpPr>
          <p:nvPr>
            <p:ph type="dt" sz="half" idx="10"/>
          </p:nvPr>
        </p:nvSpPr>
        <p:spPr/>
        <p:txBody>
          <a:bodyPr/>
          <a:lstStyle/>
          <a:p>
            <a:fld id="{6F420753-161E-41F9-9C4D-7A4E42C23443}" type="datetime11">
              <a:rPr lang="zh-CN" altLang="en-US" smtClean="0"/>
              <a:t>20:56:35</a:t>
            </a:fld>
            <a:endParaRPr lang="zh-CN" alt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5" name="标题 1"/>
          <p:cNvSpPr>
            <a:spLocks noGrp="1" noChangeArrowheads="1"/>
          </p:cNvSpPr>
          <p:nvPr>
            <p:ph type="title"/>
          </p:nvPr>
        </p:nvSpPr>
        <p:spPr>
          <a:xfrm>
            <a:off x="2389189" y="927101"/>
            <a:ext cx="6345237" cy="709613"/>
          </a:xfrm>
        </p:spPr>
        <p:txBody>
          <a:bodyPr/>
          <a:lstStyle/>
          <a:p>
            <a:endParaRPr lang="zh-CN" altLang="en-US"/>
          </a:p>
        </p:txBody>
      </p:sp>
      <p:sp>
        <p:nvSpPr>
          <p:cNvPr id="210946" name="内容占位符 2"/>
          <p:cNvSpPr>
            <a:spLocks noGrp="1" noChangeArrowheads="1"/>
          </p:cNvSpPr>
          <p:nvPr>
            <p:ph idx="1"/>
          </p:nvPr>
        </p:nvSpPr>
        <p:spPr>
          <a:xfrm>
            <a:off x="1992314" y="2276475"/>
            <a:ext cx="7559675" cy="3244850"/>
          </a:xfrm>
        </p:spPr>
        <p:txBody>
          <a:bodyPr/>
          <a:lstStyle/>
          <a:p>
            <a:r>
              <a:rPr lang="zh-CN" altLang="en-US" sz="2000" b="1" dirty="0">
                <a:latin typeface="楷体" panose="02010609060101010101" pitchFamily="49" charset="-122"/>
                <a:ea typeface="楷体" panose="02010609060101010101" pitchFamily="49" charset="-122"/>
              </a:rPr>
              <a:t>（</a:t>
            </a:r>
            <a:r>
              <a:rPr lang="en-US" altLang="zh-CN" sz="2000" b="1" dirty="0">
                <a:latin typeface="楷体" panose="02010609060101010101" pitchFamily="49" charset="-122"/>
                <a:ea typeface="楷体" panose="02010609060101010101" pitchFamily="49" charset="-122"/>
              </a:rPr>
              <a:t>9</a:t>
            </a:r>
            <a:r>
              <a:rPr lang="zh-CN" altLang="en-US" sz="2000" b="1" dirty="0">
                <a:latin typeface="楷体" panose="02010609060101010101" pitchFamily="49" charset="-122"/>
                <a:ea typeface="楷体" panose="02010609060101010101" pitchFamily="49" charset="-122"/>
              </a:rPr>
              <a:t>）开发区管理机构</a:t>
            </a:r>
            <a:endParaRPr lang="en-US" altLang="zh-CN" sz="2000" b="1"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解释</a:t>
            </a:r>
            <a:r>
              <a:rPr lang="en-US" altLang="zh-CN" sz="2000" dirty="0">
                <a:latin typeface="楷体" panose="02010609060101010101" pitchFamily="49" charset="-122"/>
                <a:ea typeface="楷体" panose="02010609060101010101" pitchFamily="49" charset="-122"/>
              </a:rPr>
              <a:t>》</a:t>
            </a:r>
            <a:r>
              <a:rPr lang="zh-CN" altLang="zh-CN" sz="2000" dirty="0">
                <a:latin typeface="楷体" panose="02010609060101010101" pitchFamily="49" charset="-122"/>
                <a:ea typeface="楷体" panose="02010609060101010101" pitchFamily="49" charset="-122"/>
              </a:rPr>
              <a:t>第二十一条</a:t>
            </a:r>
            <a:r>
              <a:rPr lang="zh-CN" altLang="en-US" sz="2000" dirty="0">
                <a:latin typeface="楷体" panose="02010609060101010101" pitchFamily="49" charset="-122"/>
                <a:ea typeface="楷体" panose="02010609060101010101" pitchFamily="49" charset="-122"/>
              </a:rPr>
              <a:t>规定，</a:t>
            </a:r>
            <a:r>
              <a:rPr lang="zh-CN" altLang="zh-CN" sz="2000" dirty="0">
                <a:latin typeface="楷体" panose="02010609060101010101" pitchFamily="49" charset="-122"/>
                <a:ea typeface="楷体" panose="02010609060101010101" pitchFamily="49" charset="-122"/>
              </a:rPr>
              <a:t>当事人对由国务院、省级人民政府批准设立的开发区管理机构作出的行政行为不服提起诉讼的，以该开发区管理机构为被告；对由国务院、省级人民政府批准设立的开发区管理机构所属职能部门作出的行政行为不服提起诉讼的，以其职能部门为被告；对其他开发区管理机构所属职能部门作出的行政行为不服提起诉讼的，以开发区管理机构为被告；开发区管理机构没有行政主体资格的，以设立该机构的地方人民政府为被告。</a:t>
            </a:r>
          </a:p>
          <a:p>
            <a:endParaRPr lang="zh-CN" altLang="en-US" sz="2000" dirty="0">
              <a:latin typeface="楷体" panose="02010609060101010101" pitchFamily="49" charset="-122"/>
              <a:ea typeface="楷体" panose="02010609060101010101" pitchFamily="49" charset="-122"/>
            </a:endParaRPr>
          </a:p>
        </p:txBody>
      </p:sp>
      <p:sp>
        <p:nvSpPr>
          <p:cNvPr id="210947" name="灯片编号占位符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en-US" altLang="zh-CN">
                <a:solidFill>
                  <a:schemeClr val="bg1"/>
                </a:solidFill>
                <a:latin typeface="Century Gothic" panose="020B0502020202020204" pitchFamily="34" charset="0"/>
              </a:rPr>
              <a:t>*</a:t>
            </a:r>
          </a:p>
        </p:txBody>
      </p:sp>
      <p:sp>
        <p:nvSpPr>
          <p:cNvPr id="2" name="日期占位符 1"/>
          <p:cNvSpPr>
            <a:spLocks noGrp="1"/>
          </p:cNvSpPr>
          <p:nvPr>
            <p:ph type="dt" sz="half" idx="10"/>
          </p:nvPr>
        </p:nvSpPr>
        <p:spPr/>
        <p:txBody>
          <a:bodyPr/>
          <a:lstStyle/>
          <a:p>
            <a:fld id="{D75A49E7-BCEC-47B4-A759-ACD87DA1DB76}" type="datetime11">
              <a:rPr lang="zh-CN" altLang="en-US" smtClean="0"/>
              <a:t>20:56:35</a:t>
            </a:fld>
            <a:endParaRPr lang="zh-CN" alt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69" name="标题 1"/>
          <p:cNvSpPr>
            <a:spLocks noGrp="1" noChangeArrowheads="1"/>
          </p:cNvSpPr>
          <p:nvPr>
            <p:ph type="title"/>
          </p:nvPr>
        </p:nvSpPr>
        <p:spPr>
          <a:xfrm>
            <a:off x="2389189" y="927101"/>
            <a:ext cx="6345237" cy="709613"/>
          </a:xfrm>
        </p:spPr>
        <p:txBody>
          <a:bodyPr/>
          <a:lstStyle/>
          <a:p>
            <a:endParaRPr lang="zh-CN" altLang="en-US"/>
          </a:p>
        </p:txBody>
      </p:sp>
      <p:sp>
        <p:nvSpPr>
          <p:cNvPr id="211970" name="内容占位符 2"/>
          <p:cNvSpPr>
            <a:spLocks noGrp="1" noChangeArrowheads="1"/>
          </p:cNvSpPr>
          <p:nvPr>
            <p:ph idx="1"/>
          </p:nvPr>
        </p:nvSpPr>
        <p:spPr>
          <a:xfrm>
            <a:off x="1774825" y="2205038"/>
            <a:ext cx="8497888" cy="3814762"/>
          </a:xfrm>
        </p:spPr>
        <p:txBody>
          <a:bodyPr/>
          <a:lstStyle/>
          <a:p>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10</a:t>
            </a:r>
            <a:r>
              <a:rPr lang="zh-CN" altLang="en-US" sz="2400" b="1" dirty="0">
                <a:latin typeface="楷体" panose="02010609060101010101" pitchFamily="49" charset="-122"/>
                <a:ea typeface="楷体" panose="02010609060101010101" pitchFamily="49" charset="-122"/>
              </a:rPr>
              <a:t>）村委会、居委会</a:t>
            </a:r>
            <a:endParaRPr lang="en-US" altLang="zh-CN" sz="2400" b="1" dirty="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解释</a:t>
            </a:r>
            <a:r>
              <a:rPr lang="en-US" altLang="zh-CN"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第二十四条</a:t>
            </a:r>
            <a:r>
              <a:rPr lang="zh-CN" altLang="en-US" sz="2400" dirty="0">
                <a:latin typeface="楷体" panose="02010609060101010101" pitchFamily="49" charset="-122"/>
                <a:ea typeface="楷体" panose="02010609060101010101" pitchFamily="49" charset="-122"/>
              </a:rPr>
              <a:t>第一款规定，</a:t>
            </a:r>
            <a:r>
              <a:rPr lang="zh-CN" altLang="zh-CN" sz="2400" dirty="0">
                <a:latin typeface="楷体" panose="02010609060101010101" pitchFamily="49" charset="-122"/>
                <a:ea typeface="楷体" panose="02010609060101010101" pitchFamily="49" charset="-122"/>
              </a:rPr>
              <a:t>当事人对村民委员会或者居民委员会依据法律、法规、规章的授权履行行政管理职责的行为不服提起诉讼的，以村民委员会或者居民委员会为被告。</a:t>
            </a:r>
            <a:r>
              <a:rPr lang="zh-CN" altLang="en-US" sz="2400" dirty="0">
                <a:latin typeface="楷体" panose="02010609060101010101" pitchFamily="49" charset="-122"/>
                <a:ea typeface="楷体" panose="02010609060101010101" pitchFamily="49" charset="-122"/>
              </a:rPr>
              <a:t>第二款规定，</a:t>
            </a:r>
            <a:r>
              <a:rPr lang="zh-CN" altLang="zh-CN" sz="2400" dirty="0">
                <a:latin typeface="楷体" panose="02010609060101010101" pitchFamily="49" charset="-122"/>
                <a:ea typeface="楷体" panose="02010609060101010101" pitchFamily="49" charset="-122"/>
              </a:rPr>
              <a:t>当事人对村民委员会、居民委员会受行政机关委托作出的行为不服提起诉讼的，以委托的行政机关为被告。</a:t>
            </a:r>
          </a:p>
          <a:p>
            <a:endParaRPr lang="zh-CN" altLang="en-US" sz="2400" dirty="0">
              <a:latin typeface="楷体" panose="02010609060101010101" pitchFamily="49" charset="-122"/>
              <a:ea typeface="楷体" panose="02010609060101010101" pitchFamily="49" charset="-122"/>
            </a:endParaRPr>
          </a:p>
        </p:txBody>
      </p:sp>
      <p:sp>
        <p:nvSpPr>
          <p:cNvPr id="2" name="日期占位符 1"/>
          <p:cNvSpPr>
            <a:spLocks noGrp="1"/>
          </p:cNvSpPr>
          <p:nvPr>
            <p:ph type="dt" sz="half" idx="10"/>
          </p:nvPr>
        </p:nvSpPr>
        <p:spPr/>
        <p:txBody>
          <a:bodyPr/>
          <a:lstStyle/>
          <a:p>
            <a:fld id="{81D1E9F2-F89F-4711-8DA4-F1BF58B6BDA8}" type="datetime11">
              <a:rPr lang="zh-CN" altLang="en-US" smtClean="0"/>
              <a:t>20:56:35</a:t>
            </a:fld>
            <a:endParaRPr lang="zh-CN" altLang="en-US"/>
          </a:p>
        </p:txBody>
      </p:sp>
      <p:sp>
        <p:nvSpPr>
          <p:cNvPr id="3" name="灯片编号占位符 2"/>
          <p:cNvSpPr>
            <a:spLocks noGrp="1"/>
          </p:cNvSpPr>
          <p:nvPr>
            <p:ph type="sldNum" sz="quarter" idx="12"/>
          </p:nvPr>
        </p:nvSpPr>
        <p:spPr/>
        <p:txBody>
          <a:bodyPr/>
          <a:lstStyle/>
          <a:p>
            <a:fld id="{371EAF97-EE87-4C9A-8993-CD456974BB4D}" type="slidenum">
              <a:rPr lang="zh-CN" altLang="en-US" smtClean="0"/>
              <a:t>86</a:t>
            </a:fld>
            <a:endParaRPr lang="zh-CN" alt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3" name="标题 1"/>
          <p:cNvSpPr>
            <a:spLocks noGrp="1" noChangeArrowheads="1"/>
          </p:cNvSpPr>
          <p:nvPr>
            <p:ph type="title"/>
          </p:nvPr>
        </p:nvSpPr>
        <p:spPr>
          <a:xfrm>
            <a:off x="2389189" y="927101"/>
            <a:ext cx="6345237" cy="709613"/>
          </a:xfrm>
        </p:spPr>
        <p:txBody>
          <a:bodyPr/>
          <a:lstStyle/>
          <a:p>
            <a:r>
              <a:rPr lang="zh-CN" altLang="en-US" b="1" dirty="0">
                <a:latin typeface="楷体" panose="02010609060101010101" pitchFamily="49" charset="-122"/>
                <a:ea typeface="楷体" panose="02010609060101010101" pitchFamily="49" charset="-122"/>
              </a:rPr>
              <a:t>四、共同诉讼人</a:t>
            </a:r>
          </a:p>
        </p:txBody>
      </p:sp>
      <p:sp>
        <p:nvSpPr>
          <p:cNvPr id="212994" name="内容占位符 2"/>
          <p:cNvSpPr>
            <a:spLocks noGrp="1" noChangeArrowheads="1"/>
          </p:cNvSpPr>
          <p:nvPr>
            <p:ph idx="1"/>
          </p:nvPr>
        </p:nvSpPr>
        <p:spPr>
          <a:xfrm>
            <a:off x="1832610" y="2536825"/>
            <a:ext cx="8519160" cy="3698875"/>
          </a:xfrm>
        </p:spPr>
        <p:txBody>
          <a:bodyPr/>
          <a:lstStyle/>
          <a:p>
            <a:r>
              <a:rPr lang="en-US" altLang="zh-CN" sz="2400" b="1" dirty="0">
                <a:latin typeface="楷体" panose="02010609060101010101" pitchFamily="49" charset="-122"/>
                <a:ea typeface="楷体" panose="02010609060101010101" pitchFamily="49" charset="-122"/>
              </a:rPr>
              <a:t>1</a:t>
            </a:r>
            <a:r>
              <a:rPr lang="zh-CN" altLang="en-US" sz="2400" b="1" dirty="0">
                <a:latin typeface="楷体" panose="02010609060101010101" pitchFamily="49" charset="-122"/>
                <a:ea typeface="楷体" panose="02010609060101010101" pitchFamily="49" charset="-122"/>
              </a:rPr>
              <a:t>、共同诉讼</a:t>
            </a:r>
            <a:endParaRPr lang="en-US" altLang="zh-CN" sz="2400" b="1" dirty="0">
              <a:latin typeface="楷体" panose="02010609060101010101" pitchFamily="49" charset="-122"/>
              <a:ea typeface="楷体" panose="02010609060101010101" pitchFamily="49" charset="-122"/>
            </a:endParaRPr>
          </a:p>
          <a:p>
            <a:r>
              <a:rPr lang="zh-CN" altLang="zh-CN" sz="2400" dirty="0">
                <a:latin typeface="楷体" panose="02010609060101010101" pitchFamily="49" charset="-122"/>
                <a:ea typeface="楷体" panose="02010609060101010101" pitchFamily="49" charset="-122"/>
              </a:rPr>
              <a:t>当事人一方或者双方为二人以上，因同一行政行为发生的行政案件，或者因同类行政行为发生的行政案件、人民法院认为可以合并审理并经当事人同意的，为</a:t>
            </a:r>
            <a:r>
              <a:rPr lang="zh-CN" altLang="zh-CN" sz="2400" b="1" dirty="0">
                <a:solidFill>
                  <a:srgbClr val="FF0000"/>
                </a:solidFill>
                <a:latin typeface="楷体" panose="02010609060101010101" pitchFamily="49" charset="-122"/>
                <a:ea typeface="楷体" panose="02010609060101010101" pitchFamily="49" charset="-122"/>
              </a:rPr>
              <a:t>共同诉讼</a:t>
            </a:r>
            <a:r>
              <a:rPr lang="zh-CN"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行政诉讼法</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第</a:t>
            </a:r>
            <a:r>
              <a:rPr lang="en-US" altLang="zh-CN" sz="2400" dirty="0">
                <a:latin typeface="楷体" panose="02010609060101010101" pitchFamily="49" charset="-122"/>
                <a:ea typeface="楷体" panose="02010609060101010101" pitchFamily="49" charset="-122"/>
              </a:rPr>
              <a:t>27</a:t>
            </a:r>
            <a:r>
              <a:rPr lang="zh-CN" altLang="en-US" sz="2400" dirty="0">
                <a:latin typeface="楷体" panose="02010609060101010101" pitchFamily="49" charset="-122"/>
                <a:ea typeface="楷体" panose="02010609060101010101" pitchFamily="49" charset="-122"/>
              </a:rPr>
              <a:t>条）</a:t>
            </a:r>
            <a:endParaRPr lang="en-US" altLang="zh-CN" sz="2400" dirty="0">
              <a:latin typeface="楷体" panose="02010609060101010101" pitchFamily="49" charset="-122"/>
              <a:ea typeface="楷体" panose="02010609060101010101" pitchFamily="49" charset="-122"/>
            </a:endParaRPr>
          </a:p>
          <a:p>
            <a:endParaRPr lang="zh-CN" altLang="en-US" sz="2400" dirty="0"/>
          </a:p>
        </p:txBody>
      </p:sp>
      <p:sp>
        <p:nvSpPr>
          <p:cNvPr id="2" name="日期占位符 1"/>
          <p:cNvSpPr>
            <a:spLocks noGrp="1"/>
          </p:cNvSpPr>
          <p:nvPr>
            <p:ph type="dt" sz="half" idx="10"/>
          </p:nvPr>
        </p:nvSpPr>
        <p:spPr/>
        <p:txBody>
          <a:bodyPr/>
          <a:lstStyle/>
          <a:p>
            <a:fld id="{FE00B798-A5C4-4CE8-8D2A-1FBEF3A8395C}" type="datetime11">
              <a:rPr lang="zh-CN" altLang="en-US" smtClean="0"/>
              <a:t>20:56:35</a:t>
            </a:fld>
            <a:endParaRPr lang="zh-CN" altLang="en-US"/>
          </a:p>
        </p:txBody>
      </p:sp>
      <p:sp>
        <p:nvSpPr>
          <p:cNvPr id="3" name="灯片编号占位符 2"/>
          <p:cNvSpPr>
            <a:spLocks noGrp="1"/>
          </p:cNvSpPr>
          <p:nvPr>
            <p:ph type="sldNum" sz="quarter" idx="12"/>
          </p:nvPr>
        </p:nvSpPr>
        <p:spPr/>
        <p:txBody>
          <a:bodyPr/>
          <a:lstStyle/>
          <a:p>
            <a:fld id="{371EAF97-EE87-4C9A-8993-CD456974BB4D}" type="slidenum">
              <a:rPr lang="zh-CN" altLang="en-US" smtClean="0"/>
              <a:t>87</a:t>
            </a:fld>
            <a:endParaRPr lang="zh-CN" alt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7" name="标题 1"/>
          <p:cNvSpPr>
            <a:spLocks noGrp="1" noChangeArrowheads="1"/>
          </p:cNvSpPr>
          <p:nvPr>
            <p:ph type="title"/>
          </p:nvPr>
        </p:nvSpPr>
        <p:spPr>
          <a:xfrm>
            <a:off x="2389189" y="927101"/>
            <a:ext cx="6345237" cy="709613"/>
          </a:xfrm>
        </p:spPr>
        <p:txBody>
          <a:bodyPr/>
          <a:lstStyle/>
          <a:p>
            <a:endParaRPr lang="zh-CN" altLang="en-US"/>
          </a:p>
        </p:txBody>
      </p:sp>
      <p:sp>
        <p:nvSpPr>
          <p:cNvPr id="3" name="内容占位符 2"/>
          <p:cNvSpPr>
            <a:spLocks noGrp="1"/>
          </p:cNvSpPr>
          <p:nvPr>
            <p:ph idx="1"/>
          </p:nvPr>
        </p:nvSpPr>
        <p:spPr>
          <a:xfrm>
            <a:off x="2058469" y="2558142"/>
            <a:ext cx="8825659" cy="3416300"/>
          </a:xfrm>
        </p:spPr>
        <p:txBody>
          <a:bodyPr/>
          <a:lstStyle/>
          <a:p>
            <a:pPr>
              <a:defRPr/>
            </a:pPr>
            <a:r>
              <a:rPr lang="en-US" altLang="zh-CN" sz="2400" b="1" dirty="0">
                <a:latin typeface="楷体" panose="02010609060101010101" pitchFamily="49" charset="-122"/>
                <a:ea typeface="楷体" panose="02010609060101010101" pitchFamily="49" charset="-122"/>
              </a:rPr>
              <a:t>2</a:t>
            </a:r>
            <a:r>
              <a:rPr lang="zh-CN" altLang="en-US" sz="2400" b="1" dirty="0">
                <a:latin typeface="楷体" panose="02010609060101010101" pitchFamily="49" charset="-122"/>
                <a:ea typeface="楷体" panose="02010609060101010101" pitchFamily="49" charset="-122"/>
              </a:rPr>
              <a:t>、共同诉讼人</a:t>
            </a:r>
            <a:endParaRPr lang="en-US" altLang="zh-CN" sz="2400" b="1" dirty="0">
              <a:latin typeface="楷体" panose="02010609060101010101" pitchFamily="49" charset="-122"/>
              <a:ea typeface="楷体" panose="02010609060101010101" pitchFamily="49" charset="-122"/>
            </a:endParaRPr>
          </a:p>
          <a:p>
            <a:pPr marL="0" indent="0">
              <a:buNone/>
              <a:defRPr/>
            </a:pPr>
            <a:r>
              <a:rPr lang="zh-CN" altLang="en-US" sz="2400" dirty="0">
                <a:latin typeface="楷体" panose="02010609060101010101" pitchFamily="49" charset="-122"/>
                <a:ea typeface="楷体" panose="02010609060101010101" pitchFamily="49" charset="-122"/>
              </a:rPr>
              <a:t>共同原告或共同被告的统称</a:t>
            </a:r>
          </a:p>
          <a:p>
            <a:pPr>
              <a:defRPr/>
            </a:pPr>
            <a:r>
              <a:rPr lang="en-US" altLang="zh-CN" sz="2400" b="1" dirty="0">
                <a:latin typeface="楷体" panose="02010609060101010101" pitchFamily="49" charset="-122"/>
                <a:ea typeface="楷体" panose="02010609060101010101" pitchFamily="49" charset="-122"/>
              </a:rPr>
              <a:t>3</a:t>
            </a:r>
            <a:r>
              <a:rPr lang="zh-CN" altLang="en-US" sz="2400" b="1" dirty="0">
                <a:latin typeface="楷体" panose="02010609060101010101" pitchFamily="49" charset="-122"/>
                <a:ea typeface="楷体" panose="02010609060101010101" pitchFamily="49" charset="-122"/>
              </a:rPr>
              <a:t>、共同诉讼的构成要件</a:t>
            </a:r>
          </a:p>
          <a:p>
            <a:pPr marL="0" indent="0">
              <a:buNone/>
              <a:defRPr/>
            </a:pP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）当事人的数量</a:t>
            </a:r>
          </a:p>
          <a:p>
            <a:pPr marL="0" indent="0">
              <a:buNone/>
              <a:defRPr/>
            </a:pP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）诉讼标的同一或者同类</a:t>
            </a:r>
          </a:p>
          <a:p>
            <a:pPr marL="0" indent="0">
              <a:buNone/>
              <a:defRPr/>
            </a:pP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3</a:t>
            </a:r>
            <a:r>
              <a:rPr lang="zh-CN" altLang="en-US" sz="2400" dirty="0">
                <a:latin typeface="楷体" panose="02010609060101010101" pitchFamily="49" charset="-122"/>
                <a:ea typeface="楷体" panose="02010609060101010101" pitchFamily="49" charset="-122"/>
              </a:rPr>
              <a:t>）属于同一法院辖区</a:t>
            </a:r>
          </a:p>
          <a:p>
            <a:pPr marL="0" indent="0">
              <a:buNone/>
              <a:defRPr/>
            </a:pP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4</a:t>
            </a:r>
            <a:r>
              <a:rPr lang="zh-CN" altLang="en-US" sz="2400" dirty="0">
                <a:latin typeface="楷体" panose="02010609060101010101" pitchFamily="49" charset="-122"/>
                <a:ea typeface="楷体" panose="02010609060101010101" pitchFamily="49" charset="-122"/>
              </a:rPr>
              <a:t>）具备合并审理条件</a:t>
            </a:r>
          </a:p>
          <a:p>
            <a:pPr>
              <a:defRPr/>
            </a:pPr>
            <a:endParaRPr lang="zh-CN" altLang="en-US" sz="2400" dirty="0">
              <a:latin typeface="楷体" panose="02010609060101010101" pitchFamily="49" charset="-122"/>
              <a:ea typeface="楷体" panose="02010609060101010101" pitchFamily="49" charset="-122"/>
            </a:endParaRPr>
          </a:p>
        </p:txBody>
      </p:sp>
      <p:sp>
        <p:nvSpPr>
          <p:cNvPr id="2" name="日期占位符 1"/>
          <p:cNvSpPr>
            <a:spLocks noGrp="1"/>
          </p:cNvSpPr>
          <p:nvPr>
            <p:ph type="dt" sz="half" idx="10"/>
          </p:nvPr>
        </p:nvSpPr>
        <p:spPr/>
        <p:txBody>
          <a:bodyPr/>
          <a:lstStyle/>
          <a:p>
            <a:fld id="{2ABA286A-D99F-44E0-B895-0E0BF60B4940}" type="datetime11">
              <a:rPr lang="zh-CN" altLang="en-US" smtClean="0"/>
              <a:t>20:56:35</a:t>
            </a:fld>
            <a:endParaRPr lang="zh-CN" altLang="en-US"/>
          </a:p>
        </p:txBody>
      </p:sp>
      <p:sp>
        <p:nvSpPr>
          <p:cNvPr id="4" name="灯片编号占位符 3"/>
          <p:cNvSpPr>
            <a:spLocks noGrp="1"/>
          </p:cNvSpPr>
          <p:nvPr>
            <p:ph type="sldNum" sz="quarter" idx="12"/>
          </p:nvPr>
        </p:nvSpPr>
        <p:spPr/>
        <p:txBody>
          <a:bodyPr/>
          <a:lstStyle/>
          <a:p>
            <a:fld id="{371EAF97-EE87-4C9A-8993-CD456974BB4D}" type="slidenum">
              <a:rPr lang="zh-CN" altLang="en-US" smtClean="0"/>
              <a:t>88</a:t>
            </a:fld>
            <a:endParaRPr lang="zh-CN" alt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1" name="标题 1"/>
          <p:cNvSpPr>
            <a:spLocks noGrp="1" noChangeArrowheads="1"/>
          </p:cNvSpPr>
          <p:nvPr>
            <p:ph type="title"/>
          </p:nvPr>
        </p:nvSpPr>
        <p:spPr>
          <a:xfrm>
            <a:off x="2389189" y="927101"/>
            <a:ext cx="6345237" cy="709613"/>
          </a:xfrm>
        </p:spPr>
        <p:txBody>
          <a:bodyPr/>
          <a:lstStyle/>
          <a:p>
            <a:endParaRPr lang="zh-CN" altLang="en-US"/>
          </a:p>
        </p:txBody>
      </p:sp>
      <p:sp>
        <p:nvSpPr>
          <p:cNvPr id="215042" name="内容占位符 2"/>
          <p:cNvSpPr>
            <a:spLocks noGrp="1" noChangeArrowheads="1"/>
          </p:cNvSpPr>
          <p:nvPr>
            <p:ph idx="1"/>
          </p:nvPr>
        </p:nvSpPr>
        <p:spPr>
          <a:xfrm>
            <a:off x="1631951" y="2276476"/>
            <a:ext cx="8785225" cy="3743325"/>
          </a:xfrm>
        </p:spPr>
        <p:txBody>
          <a:bodyPr>
            <a:normAutofit fontScale="92500" lnSpcReduction="20000"/>
          </a:bodyPr>
          <a:lstStyle/>
          <a:p>
            <a:r>
              <a:rPr lang="en-US" altLang="zh-CN" sz="2000" b="1" dirty="0">
                <a:latin typeface="楷体" panose="02010609060101010101" pitchFamily="49" charset="-122"/>
                <a:ea typeface="楷体" panose="02010609060101010101" pitchFamily="49" charset="-122"/>
              </a:rPr>
              <a:t>4</a:t>
            </a:r>
            <a:r>
              <a:rPr lang="zh-CN" altLang="en-US" sz="2000" b="1" dirty="0">
                <a:latin typeface="楷体" panose="02010609060101010101" pitchFamily="49" charset="-122"/>
                <a:ea typeface="楷体" panose="02010609060101010101" pitchFamily="49" charset="-122"/>
              </a:rPr>
              <a:t>、必要的共同诉讼人</a:t>
            </a:r>
            <a:endParaRPr lang="en-US" altLang="zh-CN" sz="2000" b="1" dirty="0">
              <a:latin typeface="楷体" panose="02010609060101010101" pitchFamily="49" charset="-122"/>
              <a:ea typeface="楷体" panose="02010609060101010101" pitchFamily="49" charset="-122"/>
            </a:endParaRPr>
          </a:p>
          <a:p>
            <a:r>
              <a:rPr lang="zh-CN" altLang="en-US" sz="2000" dirty="0">
                <a:latin typeface="楷体" panose="02010609060101010101" pitchFamily="49" charset="-122"/>
                <a:ea typeface="楷体" panose="02010609060101010101" pitchFamily="49" charset="-122"/>
              </a:rPr>
              <a:t>含义：原告或被告为两个以上，诉讼标的是</a:t>
            </a:r>
            <a:r>
              <a:rPr lang="zh-CN" altLang="en-US" sz="2000" dirty="0">
                <a:solidFill>
                  <a:srgbClr val="FF0000"/>
                </a:solidFill>
                <a:latin typeface="楷体" panose="02010609060101010101" pitchFamily="49" charset="-122"/>
                <a:ea typeface="楷体" panose="02010609060101010101" pitchFamily="49" charset="-122"/>
              </a:rPr>
              <a:t>同一个</a:t>
            </a:r>
            <a:r>
              <a:rPr lang="zh-CN" altLang="en-US" sz="2000" dirty="0">
                <a:latin typeface="楷体" panose="02010609060101010101" pitchFamily="49" charset="-122"/>
                <a:ea typeface="楷体" panose="02010609060101010101" pitchFamily="49" charset="-122"/>
              </a:rPr>
              <a:t>行政行为的诉讼。该诉讼的当事人称为必要共同诉讼人。</a:t>
            </a:r>
            <a:endParaRPr lang="en-US" altLang="zh-CN" sz="2000" dirty="0">
              <a:latin typeface="楷体" panose="02010609060101010101" pitchFamily="49" charset="-122"/>
              <a:ea typeface="楷体" panose="02010609060101010101" pitchFamily="49" charset="-122"/>
            </a:endParaRPr>
          </a:p>
          <a:p>
            <a:pPr lvl="1" eaLnBrk="1" hangingPunct="1">
              <a:lnSpc>
                <a:spcPct val="110000"/>
              </a:lnSpc>
            </a:pPr>
            <a:r>
              <a:rPr lang="zh-CN" altLang="en-US" sz="2000" b="1" dirty="0">
                <a:latin typeface="楷体" panose="02010609060101010101" pitchFamily="49" charset="-122"/>
                <a:ea typeface="楷体" panose="02010609060101010101" pitchFamily="49" charset="-122"/>
              </a:rPr>
              <a:t>共同被告</a:t>
            </a:r>
            <a:endParaRPr lang="en-US" altLang="zh-CN" sz="2000" b="1" dirty="0">
              <a:latin typeface="楷体" panose="02010609060101010101" pitchFamily="49" charset="-122"/>
              <a:ea typeface="楷体" panose="02010609060101010101" pitchFamily="49" charset="-122"/>
            </a:endParaRPr>
          </a:p>
          <a:p>
            <a:pPr lvl="2" eaLnBrk="1" hangingPunct="1">
              <a:lnSpc>
                <a:spcPct val="110000"/>
              </a:lnSpc>
            </a:pPr>
            <a:r>
              <a:rPr lang="zh-CN" altLang="en-US" sz="2000" dirty="0">
                <a:latin typeface="楷体" panose="02010609060101010101" pitchFamily="49" charset="-122"/>
                <a:ea typeface="楷体" panose="02010609060101010101" pitchFamily="49" charset="-122"/>
              </a:rPr>
              <a:t>共同作出行政行为的行政机关（作出共同决定或共同实施行为）</a:t>
            </a:r>
            <a:endParaRPr lang="en-US" altLang="zh-CN" sz="2000" dirty="0">
              <a:latin typeface="楷体" panose="02010609060101010101" pitchFamily="49" charset="-122"/>
              <a:ea typeface="楷体" panose="02010609060101010101" pitchFamily="49" charset="-122"/>
            </a:endParaRPr>
          </a:p>
          <a:p>
            <a:pPr lvl="1" eaLnBrk="1" hangingPunct="1">
              <a:lnSpc>
                <a:spcPct val="110000"/>
              </a:lnSpc>
            </a:pPr>
            <a:r>
              <a:rPr lang="zh-CN" altLang="en-US" sz="2000" b="1" dirty="0">
                <a:latin typeface="楷体" panose="02010609060101010101" pitchFamily="49" charset="-122"/>
                <a:ea typeface="楷体" panose="02010609060101010101" pitchFamily="49" charset="-122"/>
              </a:rPr>
              <a:t>共同原告</a:t>
            </a:r>
          </a:p>
          <a:p>
            <a:pPr lvl="2" eaLnBrk="1" hangingPunct="1">
              <a:lnSpc>
                <a:spcPct val="110000"/>
              </a:lnSpc>
            </a:pPr>
            <a:r>
              <a:rPr lang="zh-CN" altLang="en-US" sz="2000" dirty="0">
                <a:latin typeface="楷体" panose="02010609060101010101" pitchFamily="49" charset="-122"/>
                <a:ea typeface="楷体" panose="02010609060101010101" pitchFamily="49" charset="-122"/>
              </a:rPr>
              <a:t>多个当事人因共同违法被在一个处罚决定中分别处罚</a:t>
            </a:r>
            <a:endParaRPr lang="en-US" altLang="zh-CN" sz="2000" dirty="0">
              <a:latin typeface="楷体" panose="02010609060101010101" pitchFamily="49" charset="-122"/>
              <a:ea typeface="楷体" panose="02010609060101010101" pitchFamily="49" charset="-122"/>
            </a:endParaRPr>
          </a:p>
          <a:p>
            <a:pPr lvl="2" eaLnBrk="1" hangingPunct="1">
              <a:lnSpc>
                <a:spcPct val="110000"/>
              </a:lnSpc>
            </a:pPr>
            <a:r>
              <a:rPr lang="zh-CN" altLang="en-US" sz="2000" dirty="0">
                <a:latin typeface="楷体" panose="02010609060101010101" pitchFamily="49" charset="-122"/>
                <a:ea typeface="楷体" panose="02010609060101010101" pitchFamily="49" charset="-122"/>
              </a:rPr>
              <a:t>法人或者组织连同其负责人或直接责任人同时被一个处罚决定处罚</a:t>
            </a:r>
            <a:endParaRPr lang="en-US" altLang="zh-CN" sz="2000" dirty="0">
              <a:latin typeface="楷体" panose="02010609060101010101" pitchFamily="49" charset="-122"/>
              <a:ea typeface="楷体" panose="02010609060101010101" pitchFamily="49" charset="-122"/>
            </a:endParaRPr>
          </a:p>
          <a:p>
            <a:pPr lvl="2" eaLnBrk="1" hangingPunct="1">
              <a:lnSpc>
                <a:spcPct val="110000"/>
              </a:lnSpc>
            </a:pPr>
            <a:r>
              <a:rPr lang="zh-CN" altLang="en-US" sz="2000" dirty="0">
                <a:latin typeface="楷体" panose="02010609060101010101" pitchFamily="49" charset="-122"/>
                <a:ea typeface="楷体" panose="02010609060101010101" pitchFamily="49" charset="-122"/>
              </a:rPr>
              <a:t>两个以上共同受害人对同一行政行为均不服而提起诉讼</a:t>
            </a:r>
            <a:endParaRPr lang="en-US" altLang="zh-CN" sz="2000" dirty="0">
              <a:latin typeface="楷体" panose="02010609060101010101" pitchFamily="49" charset="-122"/>
              <a:ea typeface="楷体" panose="02010609060101010101" pitchFamily="49" charset="-122"/>
            </a:endParaRPr>
          </a:p>
          <a:p>
            <a:pPr lvl="2" eaLnBrk="1" hangingPunct="1">
              <a:lnSpc>
                <a:spcPct val="110000"/>
              </a:lnSpc>
            </a:pPr>
            <a:r>
              <a:rPr lang="zh-CN" altLang="en-US" sz="2000" dirty="0">
                <a:latin typeface="楷体" panose="02010609060101010101" pitchFamily="49" charset="-122"/>
                <a:ea typeface="楷体" panose="02010609060101010101" pitchFamily="49" charset="-122"/>
              </a:rPr>
              <a:t>财产共有人因行政行为处置该财产而引起诉讼</a:t>
            </a:r>
          </a:p>
          <a:p>
            <a:endParaRPr lang="zh-CN" altLang="en-US" sz="2000" b="1" dirty="0">
              <a:latin typeface="楷体" panose="02010609060101010101" pitchFamily="49" charset="-122"/>
              <a:ea typeface="楷体" panose="02010609060101010101" pitchFamily="49" charset="-122"/>
            </a:endParaRPr>
          </a:p>
          <a:p>
            <a:pPr marL="0" indent="0">
              <a:buNone/>
            </a:pPr>
            <a:endParaRPr lang="zh-CN" altLang="en-US" sz="2000" dirty="0">
              <a:latin typeface="楷体" panose="02010609060101010101" pitchFamily="49" charset="-122"/>
              <a:ea typeface="楷体" panose="02010609060101010101" pitchFamily="49" charset="-122"/>
            </a:endParaRPr>
          </a:p>
        </p:txBody>
      </p:sp>
      <p:sp>
        <p:nvSpPr>
          <p:cNvPr id="2" name="日期占位符 1"/>
          <p:cNvSpPr>
            <a:spLocks noGrp="1"/>
          </p:cNvSpPr>
          <p:nvPr>
            <p:ph type="dt" sz="half" idx="10"/>
          </p:nvPr>
        </p:nvSpPr>
        <p:spPr/>
        <p:txBody>
          <a:bodyPr/>
          <a:lstStyle/>
          <a:p>
            <a:fld id="{7F83F836-76CF-4830-9414-6FC86364ED4C}" type="datetime11">
              <a:rPr lang="zh-CN" altLang="en-US" smtClean="0"/>
              <a:t>20:56:35</a:t>
            </a:fld>
            <a:endParaRPr lang="zh-CN" altLang="en-US"/>
          </a:p>
        </p:txBody>
      </p:sp>
      <p:sp>
        <p:nvSpPr>
          <p:cNvPr id="3" name="灯片编号占位符 2"/>
          <p:cNvSpPr>
            <a:spLocks noGrp="1"/>
          </p:cNvSpPr>
          <p:nvPr>
            <p:ph type="sldNum" sz="quarter" idx="12"/>
          </p:nvPr>
        </p:nvSpPr>
        <p:spPr/>
        <p:txBody>
          <a:bodyPr/>
          <a:lstStyle/>
          <a:p>
            <a:fld id="{371EAF97-EE87-4C9A-8993-CD456974BB4D}" type="slidenum">
              <a:rPr lang="zh-CN" altLang="en-US" smtClean="0"/>
              <a:t>89</a:t>
            </a:fld>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标题 1"/>
          <p:cNvSpPr>
            <a:spLocks noGrp="1" noChangeArrowheads="1"/>
          </p:cNvSpPr>
          <p:nvPr>
            <p:ph type="title"/>
          </p:nvPr>
        </p:nvSpPr>
        <p:spPr>
          <a:xfrm>
            <a:off x="2389189" y="927101"/>
            <a:ext cx="6345237" cy="709613"/>
          </a:xfrm>
        </p:spPr>
        <p:txBody>
          <a:bodyPr/>
          <a:lstStyle/>
          <a:p>
            <a:endParaRPr lang="zh-CN" altLang="en-US"/>
          </a:p>
        </p:txBody>
      </p:sp>
      <p:sp>
        <p:nvSpPr>
          <p:cNvPr id="74754" name="内容占位符 2"/>
          <p:cNvSpPr>
            <a:spLocks noGrp="1" noChangeArrowheads="1"/>
          </p:cNvSpPr>
          <p:nvPr>
            <p:ph idx="1"/>
          </p:nvPr>
        </p:nvSpPr>
        <p:spPr>
          <a:xfrm>
            <a:off x="883285" y="2504713"/>
            <a:ext cx="9144000" cy="3743325"/>
          </a:xfrm>
        </p:spPr>
        <p:txBody>
          <a:bodyPr>
            <a:normAutofit/>
          </a:bodyPr>
          <a:lstStyle/>
          <a:p>
            <a:r>
              <a:rPr lang="en-US" altLang="zh-CN" sz="2000" b="1" dirty="0">
                <a:latin typeface="华文楷体" panose="02010600040101010101" pitchFamily="2" charset="-122"/>
                <a:ea typeface="华文楷体" panose="02010600040101010101" pitchFamily="2" charset="-122"/>
              </a:rPr>
              <a:t>2</a:t>
            </a:r>
            <a:r>
              <a:rPr lang="zh-CN" altLang="en-US" sz="2000" b="1" dirty="0">
                <a:latin typeface="华文楷体" panose="02010600040101010101" pitchFamily="2" charset="-122"/>
                <a:ea typeface="华文楷体" panose="02010600040101010101" pitchFamily="2" charset="-122"/>
              </a:rPr>
              <a:t>、对受案范围的正面（肯定）列举</a:t>
            </a:r>
            <a:endParaRPr lang="en-US" altLang="zh-CN" sz="2000" b="1" dirty="0">
              <a:latin typeface="华文楷体" panose="02010600040101010101" pitchFamily="2" charset="-122"/>
              <a:ea typeface="华文楷体" panose="02010600040101010101" pitchFamily="2" charset="-122"/>
            </a:endParaRPr>
          </a:p>
          <a:p>
            <a:r>
              <a:rPr lang="en-US" altLang="zh-CN" sz="2000" b="1" dirty="0">
                <a:latin typeface="华文楷体" panose="02010600040101010101" pitchFamily="2" charset="-122"/>
                <a:ea typeface="华文楷体" panose="02010600040101010101" pitchFamily="2" charset="-122"/>
              </a:rPr>
              <a:t>《</a:t>
            </a:r>
            <a:r>
              <a:rPr lang="zh-CN" altLang="en-US" sz="2000" b="1" dirty="0">
                <a:latin typeface="华文楷体" panose="02010600040101010101" pitchFamily="2" charset="-122"/>
                <a:ea typeface="华文楷体" panose="02010600040101010101" pitchFamily="2" charset="-122"/>
              </a:rPr>
              <a:t>行政诉讼法</a:t>
            </a:r>
            <a:r>
              <a:rPr lang="en-US" altLang="zh-CN" sz="2000" b="1" dirty="0">
                <a:latin typeface="华文楷体" panose="02010600040101010101" pitchFamily="2" charset="-122"/>
                <a:ea typeface="华文楷体" panose="02010600040101010101" pitchFamily="2" charset="-122"/>
              </a:rPr>
              <a:t>》</a:t>
            </a:r>
            <a:r>
              <a:rPr lang="zh-CN" altLang="en-US" sz="2000" b="1" dirty="0">
                <a:latin typeface="华文楷体" panose="02010600040101010101" pitchFamily="2" charset="-122"/>
                <a:ea typeface="华文楷体" panose="02010600040101010101" pitchFamily="2" charset="-122"/>
              </a:rPr>
              <a:t>第</a:t>
            </a:r>
            <a:r>
              <a:rPr lang="en-US" altLang="zh-CN" sz="2000" b="1" dirty="0">
                <a:latin typeface="华文楷体" panose="02010600040101010101" pitchFamily="2" charset="-122"/>
                <a:ea typeface="华文楷体" panose="02010600040101010101" pitchFamily="2" charset="-122"/>
              </a:rPr>
              <a:t>12</a:t>
            </a:r>
            <a:r>
              <a:rPr lang="zh-CN" altLang="en-US" sz="2000" b="1" dirty="0">
                <a:latin typeface="华文楷体" panose="02010600040101010101" pitchFamily="2" charset="-122"/>
                <a:ea typeface="华文楷体" panose="02010600040101010101" pitchFamily="2" charset="-122"/>
              </a:rPr>
              <a:t>条第</a:t>
            </a:r>
            <a:r>
              <a:rPr lang="en-US" altLang="zh-CN" sz="2000" b="1" dirty="0">
                <a:latin typeface="华文楷体" panose="02010600040101010101" pitchFamily="2" charset="-122"/>
                <a:ea typeface="华文楷体" panose="02010600040101010101" pitchFamily="2" charset="-122"/>
              </a:rPr>
              <a:t>1</a:t>
            </a:r>
            <a:r>
              <a:rPr lang="zh-CN" altLang="en-US" sz="2000" b="1" dirty="0">
                <a:latin typeface="华文楷体" panose="02010600040101010101" pitchFamily="2" charset="-122"/>
                <a:ea typeface="华文楷体" panose="02010600040101010101" pitchFamily="2" charset="-122"/>
              </a:rPr>
              <a:t>款</a:t>
            </a:r>
            <a:endParaRPr lang="en-US" altLang="zh-CN" sz="2000" b="1" dirty="0">
              <a:latin typeface="华文楷体" panose="02010600040101010101" pitchFamily="2" charset="-122"/>
              <a:ea typeface="华文楷体" panose="02010600040101010101" pitchFamily="2" charset="-122"/>
            </a:endParaRPr>
          </a:p>
          <a:p>
            <a:pPr lvl="1" eaLnBrk="1" hangingPunct="1"/>
            <a:r>
              <a:rPr lang="zh-CN" altLang="en-US" dirty="0">
                <a:solidFill>
                  <a:schemeClr val="tx1"/>
                </a:solidFill>
                <a:latin typeface="华文楷体" panose="02010600040101010101" pitchFamily="2" charset="-122"/>
              </a:rPr>
              <a:t>行政处罚；行政强制；行政许可；关于自然资源所有权、使用权的行政确认；征收、征用决定及其补偿决定；拒绝履行或者怠于履行法定保护职责（人身权、财产权等合法权益）；侵犯经营自主权、农村土地承包经营权、农村土地经营权；滥用权力排除或者限制竞争；违法集资、摊派费用或者违法要求履行其他义务；未依法支付抚恤金、最低生活保障待遇或社会保险待遇；不依法履行、未按照约定履行或违法变更、解除政府特许经营协议、土地房屋征收补偿协议等协议；侵犯其他人身权、财产权等合法权益的行为</a:t>
            </a:r>
            <a:endParaRPr lang="en-US" altLang="zh-CN" dirty="0">
              <a:solidFill>
                <a:schemeClr val="tx1"/>
              </a:solidFill>
              <a:latin typeface="华文楷体" panose="02010600040101010101" pitchFamily="2" charset="-122"/>
            </a:endParaRPr>
          </a:p>
          <a:p>
            <a:pPr lvl="1" eaLnBrk="1" hangingPunct="1"/>
            <a:r>
              <a:rPr lang="en-US" altLang="zh-CN" dirty="0">
                <a:solidFill>
                  <a:schemeClr val="tx1"/>
                </a:solidFill>
                <a:latin typeface="华文楷体" panose="02010600040101010101" pitchFamily="2" charset="-122"/>
                <a:hlinkClick r:id="rId2" action="ppaction://hlinkfile"/>
              </a:rPr>
              <a:t>《</a:t>
            </a:r>
            <a:r>
              <a:rPr lang="zh-CN" altLang="en-US" dirty="0">
                <a:solidFill>
                  <a:schemeClr val="tx1"/>
                </a:solidFill>
                <a:latin typeface="华文楷体" panose="02010600040101010101" pitchFamily="2" charset="-122"/>
                <a:hlinkClick r:id="rId2" action="ppaction://hlinkfile"/>
              </a:rPr>
              <a:t>行政诉讼法</a:t>
            </a:r>
            <a:r>
              <a:rPr lang="en-US" altLang="zh-CN" dirty="0">
                <a:solidFill>
                  <a:schemeClr val="tx1"/>
                </a:solidFill>
                <a:latin typeface="华文楷体" panose="02010600040101010101" pitchFamily="2" charset="-122"/>
                <a:hlinkClick r:id="rId2" action="ppaction://hlinkfile"/>
              </a:rPr>
              <a:t>》</a:t>
            </a:r>
            <a:r>
              <a:rPr lang="zh-CN" altLang="en-US" dirty="0">
                <a:solidFill>
                  <a:schemeClr val="tx1"/>
                </a:solidFill>
                <a:latin typeface="华文楷体" panose="02010600040101010101" pitchFamily="2" charset="-122"/>
                <a:hlinkClick r:id="rId2" action="ppaction://hlinkfile"/>
              </a:rPr>
              <a:t>修订前后对比</a:t>
            </a:r>
            <a:endParaRPr lang="en-US" altLang="zh-CN" dirty="0">
              <a:solidFill>
                <a:schemeClr val="tx1"/>
              </a:solidFill>
              <a:latin typeface="华文楷体" panose="02010600040101010101" pitchFamily="2" charset="-122"/>
            </a:endParaRPr>
          </a:p>
          <a:p>
            <a:pPr lvl="1" eaLnBrk="1" hangingPunct="1"/>
            <a:r>
              <a:rPr lang="zh-CN" altLang="en-US" sz="2000" b="1" dirty="0">
                <a:latin typeface="华文楷体" panose="02010600040101010101" pitchFamily="2" charset="-122"/>
                <a:ea typeface="华文楷体" panose="02010600040101010101" pitchFamily="2" charset="-122"/>
              </a:rPr>
              <a:t>第</a:t>
            </a:r>
            <a:r>
              <a:rPr lang="en-US" altLang="zh-CN" sz="2000" b="1" dirty="0">
                <a:latin typeface="华文楷体" panose="02010600040101010101" pitchFamily="2" charset="-122"/>
                <a:ea typeface="华文楷体" panose="02010600040101010101" pitchFamily="2" charset="-122"/>
              </a:rPr>
              <a:t>2</a:t>
            </a:r>
            <a:r>
              <a:rPr lang="zh-CN" altLang="en-US" sz="2000" b="1" dirty="0">
                <a:latin typeface="华文楷体" panose="02010600040101010101" pitchFamily="2" charset="-122"/>
                <a:ea typeface="华文楷体" panose="02010600040101010101" pitchFamily="2" charset="-122"/>
              </a:rPr>
              <a:t>款： </a:t>
            </a:r>
            <a:r>
              <a:rPr lang="zh-CN" altLang="en-US" sz="2000" dirty="0">
                <a:latin typeface="华文楷体" panose="02010600040101010101" pitchFamily="2" charset="-122"/>
                <a:ea typeface="华文楷体" panose="02010600040101010101" pitchFamily="2" charset="-122"/>
              </a:rPr>
              <a:t>除前款规定外，人民法院受理法律、法规规定可以提起诉讼的其他行政案件。</a:t>
            </a:r>
          </a:p>
          <a:p>
            <a:endParaRPr lang="en-US" altLang="zh-CN" sz="2000" b="1" dirty="0">
              <a:latin typeface="华文楷体" panose="02010600040101010101" pitchFamily="2" charset="-122"/>
              <a:ea typeface="华文楷体" panose="02010600040101010101" pitchFamily="2" charset="-122"/>
            </a:endParaRPr>
          </a:p>
        </p:txBody>
      </p:sp>
      <p:sp>
        <p:nvSpPr>
          <p:cNvPr id="74755" name="灯片编号占位符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en-US" altLang="zh-CN">
                <a:solidFill>
                  <a:schemeClr val="bg1"/>
                </a:solidFill>
                <a:latin typeface="Century Gothic" panose="020B0502020202020204" pitchFamily="34" charset="0"/>
              </a:rPr>
              <a:t>*</a:t>
            </a:r>
          </a:p>
        </p:txBody>
      </p:sp>
      <p:sp>
        <p:nvSpPr>
          <p:cNvPr id="2" name="日期占位符 1"/>
          <p:cNvSpPr>
            <a:spLocks noGrp="1"/>
          </p:cNvSpPr>
          <p:nvPr>
            <p:ph type="dt" sz="half" idx="10"/>
          </p:nvPr>
        </p:nvSpPr>
        <p:spPr/>
        <p:txBody>
          <a:bodyPr/>
          <a:lstStyle/>
          <a:p>
            <a:fld id="{5E385771-04D7-4E19-86D5-E1110BAC8E6E}" type="datetime11">
              <a:rPr lang="zh-CN" altLang="en-US" smtClean="0"/>
              <a:t>20:56:34</a:t>
            </a:fld>
            <a:endParaRPr lang="zh-CN" alt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5" name="内容占位符 2"/>
          <p:cNvSpPr>
            <a:spLocks noGrp="1" noChangeArrowheads="1"/>
          </p:cNvSpPr>
          <p:nvPr>
            <p:ph idx="1"/>
          </p:nvPr>
        </p:nvSpPr>
        <p:spPr>
          <a:xfrm>
            <a:off x="1774825" y="2489201"/>
            <a:ext cx="8281988" cy="3603625"/>
          </a:xfrm>
        </p:spPr>
        <p:txBody>
          <a:bodyPr/>
          <a:lstStyle/>
          <a:p>
            <a:r>
              <a:rPr lang="en-US" altLang="zh-CN" sz="2200" b="1" dirty="0">
                <a:latin typeface="楷体" panose="02010609060101010101" pitchFamily="49" charset="-122"/>
                <a:ea typeface="楷体" panose="02010609060101010101" pitchFamily="49" charset="-122"/>
              </a:rPr>
              <a:t>《</a:t>
            </a:r>
            <a:r>
              <a:rPr lang="zh-CN" altLang="en-US" sz="2200" b="1" dirty="0">
                <a:latin typeface="楷体" panose="02010609060101010101" pitchFamily="49" charset="-122"/>
                <a:ea typeface="楷体" panose="02010609060101010101" pitchFamily="49" charset="-122"/>
              </a:rPr>
              <a:t>解释</a:t>
            </a:r>
            <a:r>
              <a:rPr lang="en-US" altLang="zh-CN" sz="2200" b="1" dirty="0">
                <a:latin typeface="楷体" panose="02010609060101010101" pitchFamily="49" charset="-122"/>
                <a:ea typeface="楷体" panose="02010609060101010101" pitchFamily="49" charset="-122"/>
              </a:rPr>
              <a:t>》</a:t>
            </a:r>
            <a:r>
              <a:rPr lang="zh-CN" altLang="zh-CN" sz="2200" dirty="0">
                <a:latin typeface="楷体" panose="02010609060101010101" pitchFamily="49" charset="-122"/>
                <a:ea typeface="楷体" panose="02010609060101010101" pitchFamily="49" charset="-122"/>
              </a:rPr>
              <a:t>第二十七条</a:t>
            </a:r>
            <a:r>
              <a:rPr lang="zh-CN" altLang="en-US" sz="2200" dirty="0">
                <a:latin typeface="楷体" panose="02010609060101010101" pitchFamily="49" charset="-122"/>
                <a:ea typeface="楷体" panose="02010609060101010101" pitchFamily="49" charset="-122"/>
              </a:rPr>
              <a:t>规定，</a:t>
            </a:r>
            <a:r>
              <a:rPr lang="zh-CN" altLang="zh-CN" sz="2200" dirty="0">
                <a:latin typeface="楷体" panose="02010609060101010101" pitchFamily="49" charset="-122"/>
                <a:ea typeface="楷体" panose="02010609060101010101" pitchFamily="49" charset="-122"/>
              </a:rPr>
              <a:t>必须共同进行诉讼的当事人没有参加诉讼的，人民法院应当依法通知其参加；当事人也可以向人民法院申请参加。</a:t>
            </a:r>
            <a:r>
              <a:rPr lang="en-US" altLang="zh-CN" sz="2200" dirty="0">
                <a:latin typeface="楷体" panose="02010609060101010101" pitchFamily="49" charset="-122"/>
                <a:ea typeface="楷体" panose="02010609060101010101" pitchFamily="49" charset="-122"/>
              </a:rPr>
              <a:t>/</a:t>
            </a:r>
            <a:r>
              <a:rPr lang="zh-CN" altLang="zh-CN" sz="2200" dirty="0">
                <a:latin typeface="楷体" panose="02010609060101010101" pitchFamily="49" charset="-122"/>
                <a:ea typeface="楷体" panose="02010609060101010101" pitchFamily="49" charset="-122"/>
              </a:rPr>
              <a:t>人民法院应当对当事人提出的申请进行审查，申请理由不成立的，裁定驳回；申请理由成立的，书面通知其参加诉讼。</a:t>
            </a:r>
            <a:r>
              <a:rPr lang="en-US" altLang="zh-CN" sz="2200" dirty="0">
                <a:latin typeface="楷体" panose="02010609060101010101" pitchFamily="49" charset="-122"/>
                <a:ea typeface="楷体" panose="02010609060101010101" pitchFamily="49" charset="-122"/>
              </a:rPr>
              <a:t>/</a:t>
            </a:r>
            <a:r>
              <a:rPr lang="zh-CN" altLang="zh-CN" sz="2200" dirty="0">
                <a:latin typeface="楷体" panose="02010609060101010101" pitchFamily="49" charset="-122"/>
                <a:ea typeface="楷体" panose="02010609060101010101" pitchFamily="49" charset="-122"/>
              </a:rPr>
              <a:t>前款所称的必须共同进行诉讼，是指按照行政诉讼法第二十七条的规定，当事人一方或者双方为两人以上，因</a:t>
            </a:r>
            <a:r>
              <a:rPr lang="zh-CN" altLang="zh-CN" sz="2200" dirty="0">
                <a:solidFill>
                  <a:srgbClr val="FF0000"/>
                </a:solidFill>
                <a:latin typeface="楷体" panose="02010609060101010101" pitchFamily="49" charset="-122"/>
                <a:ea typeface="楷体" panose="02010609060101010101" pitchFamily="49" charset="-122"/>
              </a:rPr>
              <a:t>同一</a:t>
            </a:r>
            <a:r>
              <a:rPr lang="zh-CN" altLang="zh-CN" sz="2200" dirty="0">
                <a:latin typeface="楷体" panose="02010609060101010101" pitchFamily="49" charset="-122"/>
                <a:ea typeface="楷体" panose="02010609060101010101" pitchFamily="49" charset="-122"/>
              </a:rPr>
              <a:t>行政行为发生行政争议，人民法院必须合并审理的诉讼。</a:t>
            </a:r>
          </a:p>
          <a:p>
            <a:endParaRPr lang="en-US" altLang="zh-CN" sz="2200" b="1" dirty="0">
              <a:latin typeface="楷体" panose="02010609060101010101" pitchFamily="49" charset="-122"/>
              <a:ea typeface="楷体" panose="02010609060101010101" pitchFamily="49" charset="-122"/>
            </a:endParaRPr>
          </a:p>
        </p:txBody>
      </p:sp>
      <p:sp>
        <p:nvSpPr>
          <p:cNvPr id="216066" name="灯片编号占位符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en-US" altLang="zh-CN">
                <a:solidFill>
                  <a:schemeClr val="bg1"/>
                </a:solidFill>
                <a:latin typeface="Century Gothic" panose="020B0502020202020204" pitchFamily="34" charset="0"/>
              </a:rPr>
              <a:t>*</a:t>
            </a:r>
          </a:p>
        </p:txBody>
      </p:sp>
      <p:sp>
        <p:nvSpPr>
          <p:cNvPr id="216067" name="标题 4"/>
          <p:cNvSpPr>
            <a:spLocks noGrp="1" noChangeArrowheads="1"/>
          </p:cNvSpPr>
          <p:nvPr>
            <p:ph type="title"/>
          </p:nvPr>
        </p:nvSpPr>
        <p:spPr>
          <a:xfrm>
            <a:off x="2389189" y="927101"/>
            <a:ext cx="6345237" cy="709613"/>
          </a:xfrm>
        </p:spPr>
        <p:txBody>
          <a:bodyPr/>
          <a:lstStyle/>
          <a:p>
            <a:endParaRPr lang="zh-CN" altLang="en-US"/>
          </a:p>
        </p:txBody>
      </p:sp>
      <p:sp>
        <p:nvSpPr>
          <p:cNvPr id="2" name="日期占位符 1"/>
          <p:cNvSpPr>
            <a:spLocks noGrp="1"/>
          </p:cNvSpPr>
          <p:nvPr>
            <p:ph type="dt" sz="half" idx="10"/>
          </p:nvPr>
        </p:nvSpPr>
        <p:spPr/>
        <p:txBody>
          <a:bodyPr/>
          <a:lstStyle/>
          <a:p>
            <a:fld id="{4199313D-998D-40EC-B129-8CFE34393994}" type="datetime11">
              <a:rPr lang="zh-CN" altLang="en-US" smtClean="0"/>
              <a:t>20:56:35</a:t>
            </a:fld>
            <a:endParaRPr lang="zh-CN" alt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89" name="标题 1"/>
          <p:cNvSpPr>
            <a:spLocks noGrp="1" noChangeArrowheads="1"/>
          </p:cNvSpPr>
          <p:nvPr>
            <p:ph type="title"/>
          </p:nvPr>
        </p:nvSpPr>
        <p:spPr>
          <a:xfrm>
            <a:off x="2389189" y="927101"/>
            <a:ext cx="6345237" cy="709613"/>
          </a:xfrm>
        </p:spPr>
        <p:txBody>
          <a:bodyPr/>
          <a:lstStyle/>
          <a:p>
            <a:endParaRPr lang="zh-CN" altLang="en-US"/>
          </a:p>
        </p:txBody>
      </p:sp>
      <p:sp>
        <p:nvSpPr>
          <p:cNvPr id="217090" name="内容占位符 2"/>
          <p:cNvSpPr>
            <a:spLocks noGrp="1" noChangeArrowheads="1"/>
          </p:cNvSpPr>
          <p:nvPr>
            <p:ph idx="1"/>
          </p:nvPr>
        </p:nvSpPr>
        <p:spPr>
          <a:xfrm>
            <a:off x="1343026" y="2060575"/>
            <a:ext cx="8785225" cy="3962400"/>
          </a:xfrm>
        </p:spPr>
        <p:txBody>
          <a:bodyPr/>
          <a:lstStyle/>
          <a:p>
            <a:r>
              <a:rPr lang="en-US" altLang="zh-CN" sz="2400" dirty="0">
                <a:solidFill>
                  <a:schemeClr val="tx1"/>
                </a:solidFill>
                <a:latin typeface="楷体" panose="02010609060101010101" pitchFamily="49" charset="-122"/>
                <a:ea typeface="楷体" panose="02010609060101010101" pitchFamily="49" charset="-122"/>
              </a:rPr>
              <a:t>5</a:t>
            </a:r>
            <a:r>
              <a:rPr lang="zh-CN" altLang="en-US" sz="2400" dirty="0">
                <a:solidFill>
                  <a:schemeClr val="tx1"/>
                </a:solidFill>
                <a:latin typeface="楷体" panose="02010609060101010101" pitchFamily="49" charset="-122"/>
                <a:ea typeface="楷体" panose="02010609060101010101" pitchFamily="49" charset="-122"/>
              </a:rPr>
              <a:t>、</a:t>
            </a:r>
            <a:r>
              <a:rPr lang="zh-CN" altLang="en-US" sz="2400" b="1" dirty="0">
                <a:solidFill>
                  <a:schemeClr val="tx1"/>
                </a:solidFill>
                <a:latin typeface="楷体" panose="02010609060101010101" pitchFamily="49" charset="-122"/>
                <a:ea typeface="楷体" panose="02010609060101010101" pitchFamily="49" charset="-122"/>
              </a:rPr>
              <a:t>普通的共同诉讼人</a:t>
            </a:r>
            <a:endParaRPr lang="en-US" altLang="zh-CN" sz="2400" b="1" dirty="0">
              <a:solidFill>
                <a:schemeClr val="tx1"/>
              </a:solidFill>
              <a:latin typeface="楷体" panose="02010609060101010101" pitchFamily="49" charset="-122"/>
              <a:ea typeface="楷体" panose="02010609060101010101" pitchFamily="49" charset="-122"/>
            </a:endParaRPr>
          </a:p>
          <a:p>
            <a:pPr eaLnBrk="1" hangingPunct="1"/>
            <a:r>
              <a:rPr lang="zh-CN" altLang="en-US" sz="2000" b="1" dirty="0">
                <a:solidFill>
                  <a:schemeClr val="tx1"/>
                </a:solidFill>
                <a:latin typeface="楷体" panose="02010609060101010101" pitchFamily="49" charset="-122"/>
                <a:ea typeface="楷体" panose="02010609060101010101" pitchFamily="49" charset="-122"/>
              </a:rPr>
              <a:t>（</a:t>
            </a:r>
            <a:r>
              <a:rPr lang="en-US" altLang="zh-CN" sz="2000" b="1" dirty="0">
                <a:solidFill>
                  <a:schemeClr val="tx1"/>
                </a:solidFill>
                <a:latin typeface="楷体" panose="02010609060101010101" pitchFamily="49" charset="-122"/>
                <a:ea typeface="楷体" panose="02010609060101010101" pitchFamily="49" charset="-122"/>
              </a:rPr>
              <a:t>1</a:t>
            </a:r>
            <a:r>
              <a:rPr lang="zh-CN" altLang="en-US" sz="2000" b="1" dirty="0">
                <a:solidFill>
                  <a:schemeClr val="tx1"/>
                </a:solidFill>
                <a:latin typeface="楷体" panose="02010609060101010101" pitchFamily="49" charset="-122"/>
                <a:ea typeface="楷体" panose="02010609060101010101" pitchFamily="49" charset="-122"/>
              </a:rPr>
              <a:t>）含义</a:t>
            </a:r>
          </a:p>
          <a:p>
            <a:pPr lvl="1" eaLnBrk="1" hangingPunct="1"/>
            <a:r>
              <a:rPr lang="zh-CN" altLang="en-US" sz="2000" b="1" dirty="0">
                <a:solidFill>
                  <a:schemeClr val="tx1"/>
                </a:solidFill>
                <a:latin typeface="楷体" panose="02010609060101010101" pitchFamily="49" charset="-122"/>
                <a:ea typeface="楷体" panose="02010609060101010101" pitchFamily="49" charset="-122"/>
              </a:rPr>
              <a:t>原告或被告为两个以上，因</a:t>
            </a:r>
            <a:r>
              <a:rPr lang="zh-CN" altLang="en-US" sz="2000" b="1" dirty="0">
                <a:solidFill>
                  <a:srgbClr val="FF0000"/>
                </a:solidFill>
                <a:latin typeface="楷体" panose="02010609060101010101" pitchFamily="49" charset="-122"/>
                <a:ea typeface="楷体" panose="02010609060101010101" pitchFamily="49" charset="-122"/>
              </a:rPr>
              <a:t>同类</a:t>
            </a:r>
            <a:r>
              <a:rPr lang="zh-CN" altLang="en-US" sz="2000" b="1" dirty="0">
                <a:solidFill>
                  <a:schemeClr val="tx1"/>
                </a:solidFill>
                <a:latin typeface="楷体" panose="02010609060101010101" pitchFamily="49" charset="-122"/>
                <a:ea typeface="楷体" panose="02010609060101010101" pitchFamily="49" charset="-122"/>
              </a:rPr>
              <a:t>行政行为引发诉讼，法院认为可以合并审理并经当事人同意的诉讼。该诉讼的当事人称为普通共同诉讼人</a:t>
            </a:r>
            <a:endParaRPr lang="en-US" altLang="zh-CN" sz="2000" b="1" dirty="0">
              <a:solidFill>
                <a:schemeClr val="tx1"/>
              </a:solidFill>
              <a:latin typeface="楷体" panose="02010609060101010101" pitchFamily="49" charset="-122"/>
              <a:ea typeface="楷体" panose="02010609060101010101" pitchFamily="49" charset="-122"/>
            </a:endParaRPr>
          </a:p>
          <a:p>
            <a:pPr lvl="2" eaLnBrk="1" hangingPunct="1"/>
            <a:r>
              <a:rPr lang="zh-CN" altLang="en-US" sz="2000" dirty="0">
                <a:solidFill>
                  <a:schemeClr val="tx1"/>
                </a:solidFill>
                <a:latin typeface="楷体" panose="02010609060101010101" pitchFamily="49" charset="-122"/>
                <a:ea typeface="楷体" panose="02010609060101010101" pitchFamily="49" charset="-122"/>
              </a:rPr>
              <a:t>案例：</a:t>
            </a:r>
            <a:r>
              <a:rPr lang="en-US" altLang="zh-CN" sz="2000" dirty="0">
                <a:solidFill>
                  <a:schemeClr val="tx1"/>
                </a:solidFill>
                <a:latin typeface="楷体" panose="02010609060101010101" pitchFamily="49" charset="-122"/>
                <a:ea typeface="楷体" panose="02010609060101010101" pitchFamily="49" charset="-122"/>
              </a:rPr>
              <a:t>1991</a:t>
            </a:r>
            <a:r>
              <a:rPr lang="zh-CN" altLang="en-US" sz="2000" dirty="0">
                <a:solidFill>
                  <a:schemeClr val="tx1"/>
                </a:solidFill>
                <a:latin typeface="楷体" panose="02010609060101010101" pitchFamily="49" charset="-122"/>
                <a:ea typeface="楷体" panose="02010609060101010101" pitchFamily="49" charset="-122"/>
              </a:rPr>
              <a:t>年</a:t>
            </a:r>
            <a:r>
              <a:rPr lang="en-US" altLang="zh-CN" sz="2000" dirty="0">
                <a:solidFill>
                  <a:schemeClr val="tx1"/>
                </a:solidFill>
                <a:latin typeface="楷体" panose="02010609060101010101" pitchFamily="49" charset="-122"/>
                <a:ea typeface="楷体" panose="02010609060101010101" pitchFamily="49" charset="-122"/>
              </a:rPr>
              <a:t>7</a:t>
            </a:r>
            <a:r>
              <a:rPr lang="zh-CN" altLang="en-US" sz="2000" dirty="0">
                <a:solidFill>
                  <a:schemeClr val="tx1"/>
                </a:solidFill>
                <a:latin typeface="楷体" panose="02010609060101010101" pitchFamily="49" charset="-122"/>
                <a:ea typeface="楷体" panose="02010609060101010101" pitchFamily="49" charset="-122"/>
              </a:rPr>
              <a:t>月</a:t>
            </a:r>
            <a:r>
              <a:rPr lang="en-US" altLang="zh-CN" sz="2000" dirty="0">
                <a:solidFill>
                  <a:schemeClr val="tx1"/>
                </a:solidFill>
                <a:latin typeface="楷体" panose="02010609060101010101" pitchFamily="49" charset="-122"/>
                <a:ea typeface="楷体" panose="02010609060101010101" pitchFamily="49" charset="-122"/>
              </a:rPr>
              <a:t>8</a:t>
            </a:r>
            <a:r>
              <a:rPr lang="zh-CN" altLang="en-US" sz="2000" dirty="0">
                <a:solidFill>
                  <a:schemeClr val="tx1"/>
                </a:solidFill>
                <a:latin typeface="楷体" panose="02010609060101010101" pitchFamily="49" charset="-122"/>
                <a:ea typeface="楷体" panose="02010609060101010101" pitchFamily="49" charset="-122"/>
              </a:rPr>
              <a:t>日，陈乃信、陈信祥未办理渔业生产捕捞许可证进行捕捞活动，被霞浦县渔政管理站查获，二人分别被处没收渔船、罚款</a:t>
            </a:r>
            <a:r>
              <a:rPr lang="en-US" altLang="zh-CN" sz="2000" dirty="0">
                <a:solidFill>
                  <a:schemeClr val="tx1"/>
                </a:solidFill>
                <a:latin typeface="楷体" panose="02010609060101010101" pitchFamily="49" charset="-122"/>
                <a:ea typeface="楷体" panose="02010609060101010101" pitchFamily="49" charset="-122"/>
              </a:rPr>
              <a:t>2000</a:t>
            </a:r>
            <a:r>
              <a:rPr lang="zh-CN" altLang="en-US" sz="2000" dirty="0">
                <a:solidFill>
                  <a:schemeClr val="tx1"/>
                </a:solidFill>
                <a:latin typeface="楷体" panose="02010609060101010101" pitchFamily="49" charset="-122"/>
                <a:ea typeface="楷体" panose="02010609060101010101" pitchFamily="49" charset="-122"/>
              </a:rPr>
              <a:t>元，渔船及船上用具被拖走。二人不服，提起行政诉讼（</a:t>
            </a:r>
            <a:r>
              <a:rPr lang="en-US" altLang="zh-CN" sz="2000" dirty="0">
                <a:solidFill>
                  <a:schemeClr val="tx1"/>
                </a:solidFill>
                <a:latin typeface="楷体" panose="02010609060101010101" pitchFamily="49" charset="-122"/>
                <a:ea typeface="楷体" panose="02010609060101010101" pitchFamily="49" charset="-122"/>
              </a:rPr>
              <a:t>《</a:t>
            </a:r>
            <a:r>
              <a:rPr lang="zh-CN" altLang="en-US" sz="2000" dirty="0">
                <a:solidFill>
                  <a:schemeClr val="tx1"/>
                </a:solidFill>
                <a:latin typeface="楷体" panose="02010609060101010101" pitchFamily="49" charset="-122"/>
                <a:ea typeface="楷体" panose="02010609060101010101" pitchFamily="49" charset="-122"/>
              </a:rPr>
              <a:t>人民法院案例选</a:t>
            </a:r>
            <a:r>
              <a:rPr lang="en-US" altLang="zh-CN" sz="2000" dirty="0">
                <a:solidFill>
                  <a:schemeClr val="tx1"/>
                </a:solidFill>
                <a:latin typeface="楷体" panose="02010609060101010101" pitchFamily="49" charset="-122"/>
                <a:ea typeface="楷体" panose="02010609060101010101" pitchFamily="49" charset="-122"/>
              </a:rPr>
              <a:t>》1992</a:t>
            </a:r>
            <a:r>
              <a:rPr lang="zh-CN" altLang="en-US" sz="2000" dirty="0">
                <a:solidFill>
                  <a:schemeClr val="tx1"/>
                </a:solidFill>
                <a:latin typeface="楷体" panose="02010609060101010101" pitchFamily="49" charset="-122"/>
                <a:ea typeface="楷体" panose="02010609060101010101" pitchFamily="49" charset="-122"/>
              </a:rPr>
              <a:t>年至</a:t>
            </a:r>
            <a:r>
              <a:rPr lang="en-US" altLang="zh-CN" sz="2000" dirty="0">
                <a:solidFill>
                  <a:schemeClr val="tx1"/>
                </a:solidFill>
                <a:latin typeface="楷体" panose="02010609060101010101" pitchFamily="49" charset="-122"/>
                <a:ea typeface="楷体" panose="02010609060101010101" pitchFamily="49" charset="-122"/>
              </a:rPr>
              <a:t>1996</a:t>
            </a:r>
            <a:r>
              <a:rPr lang="zh-CN" altLang="en-US" sz="2000" dirty="0">
                <a:solidFill>
                  <a:schemeClr val="tx1"/>
                </a:solidFill>
                <a:latin typeface="楷体" panose="02010609060101010101" pitchFamily="49" charset="-122"/>
                <a:ea typeface="楷体" panose="02010609060101010101" pitchFamily="49" charset="-122"/>
              </a:rPr>
              <a:t>年合订本，行政卷）</a:t>
            </a:r>
            <a:endParaRPr lang="en-US" altLang="zh-CN" sz="2000" dirty="0">
              <a:solidFill>
                <a:schemeClr val="tx1"/>
              </a:solidFill>
              <a:latin typeface="楷体" panose="02010609060101010101" pitchFamily="49" charset="-122"/>
              <a:ea typeface="楷体" panose="02010609060101010101" pitchFamily="49" charset="-122"/>
            </a:endParaRPr>
          </a:p>
          <a:p>
            <a:endParaRPr lang="zh-CN" altLang="en-US" sz="2000" dirty="0">
              <a:solidFill>
                <a:schemeClr val="tx1"/>
              </a:solidFill>
              <a:latin typeface="楷体" panose="02010609060101010101" pitchFamily="49" charset="-122"/>
              <a:ea typeface="楷体" panose="02010609060101010101" pitchFamily="49" charset="-122"/>
            </a:endParaRPr>
          </a:p>
        </p:txBody>
      </p:sp>
      <p:sp>
        <p:nvSpPr>
          <p:cNvPr id="2" name="日期占位符 1"/>
          <p:cNvSpPr>
            <a:spLocks noGrp="1"/>
          </p:cNvSpPr>
          <p:nvPr>
            <p:ph type="dt" sz="half" idx="10"/>
          </p:nvPr>
        </p:nvSpPr>
        <p:spPr/>
        <p:txBody>
          <a:bodyPr/>
          <a:lstStyle/>
          <a:p>
            <a:fld id="{978F5E4B-2C85-4E6A-BA33-C3D49E7E8450}" type="datetime11">
              <a:rPr lang="zh-CN" altLang="en-US" smtClean="0"/>
              <a:t>20:56:35</a:t>
            </a:fld>
            <a:endParaRPr lang="zh-CN" altLang="en-US"/>
          </a:p>
        </p:txBody>
      </p:sp>
      <p:sp>
        <p:nvSpPr>
          <p:cNvPr id="3" name="灯片编号占位符 2"/>
          <p:cNvSpPr>
            <a:spLocks noGrp="1"/>
          </p:cNvSpPr>
          <p:nvPr>
            <p:ph type="sldNum" sz="quarter" idx="12"/>
          </p:nvPr>
        </p:nvSpPr>
        <p:spPr/>
        <p:txBody>
          <a:bodyPr/>
          <a:lstStyle/>
          <a:p>
            <a:fld id="{371EAF97-EE87-4C9A-8993-CD456974BB4D}" type="slidenum">
              <a:rPr lang="zh-CN" altLang="en-US" smtClean="0"/>
              <a:t>91</a:t>
            </a:fld>
            <a:endParaRPr lang="zh-CN" alt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3" name="标题 1"/>
          <p:cNvSpPr>
            <a:spLocks noGrp="1" noChangeArrowheads="1"/>
          </p:cNvSpPr>
          <p:nvPr>
            <p:ph type="title"/>
          </p:nvPr>
        </p:nvSpPr>
        <p:spPr>
          <a:xfrm>
            <a:off x="2389189" y="927101"/>
            <a:ext cx="6345237" cy="709613"/>
          </a:xfrm>
        </p:spPr>
        <p:txBody>
          <a:bodyPr/>
          <a:lstStyle/>
          <a:p>
            <a:endParaRPr lang="zh-CN" altLang="en-US"/>
          </a:p>
        </p:txBody>
      </p:sp>
      <p:sp>
        <p:nvSpPr>
          <p:cNvPr id="218114" name="内容占位符 2"/>
          <p:cNvSpPr>
            <a:spLocks noGrp="1" noChangeArrowheads="1"/>
          </p:cNvSpPr>
          <p:nvPr>
            <p:ph idx="1"/>
          </p:nvPr>
        </p:nvSpPr>
        <p:spPr/>
        <p:txBody>
          <a:bodyPr/>
          <a:lstStyle/>
          <a:p>
            <a:pPr eaLnBrk="1" hangingPunct="1"/>
            <a:r>
              <a:rPr lang="zh-CN" altLang="en-US" sz="2000" b="1" dirty="0">
                <a:solidFill>
                  <a:schemeClr val="tx1"/>
                </a:solidFill>
                <a:latin typeface="楷体" panose="02010609060101010101" pitchFamily="49" charset="-122"/>
                <a:ea typeface="楷体" panose="02010609060101010101" pitchFamily="49" charset="-122"/>
              </a:rPr>
              <a:t>（</a:t>
            </a:r>
            <a:r>
              <a:rPr lang="en-US" altLang="zh-CN" sz="2000" b="1" dirty="0">
                <a:solidFill>
                  <a:schemeClr val="tx1"/>
                </a:solidFill>
                <a:latin typeface="楷体" panose="02010609060101010101" pitchFamily="49" charset="-122"/>
                <a:ea typeface="楷体" panose="02010609060101010101" pitchFamily="49" charset="-122"/>
              </a:rPr>
              <a:t>2</a:t>
            </a:r>
            <a:r>
              <a:rPr lang="zh-CN" altLang="en-US" sz="2000" b="1" dirty="0">
                <a:solidFill>
                  <a:schemeClr val="tx1"/>
                </a:solidFill>
                <a:latin typeface="楷体" panose="02010609060101010101" pitchFamily="49" charset="-122"/>
                <a:ea typeface="楷体" panose="02010609060101010101" pitchFamily="49" charset="-122"/>
              </a:rPr>
              <a:t>）条件</a:t>
            </a:r>
            <a:endParaRPr lang="en-US" altLang="zh-CN" sz="2000" b="1" dirty="0">
              <a:solidFill>
                <a:schemeClr val="tx1"/>
              </a:solidFill>
              <a:latin typeface="楷体" panose="02010609060101010101" pitchFamily="49" charset="-122"/>
              <a:ea typeface="楷体" panose="02010609060101010101" pitchFamily="49" charset="-122"/>
            </a:endParaRPr>
          </a:p>
          <a:p>
            <a:pPr lvl="1" eaLnBrk="1" hangingPunct="1"/>
            <a:r>
              <a:rPr lang="zh-CN" altLang="en-US" sz="2000" b="1" dirty="0">
                <a:solidFill>
                  <a:schemeClr val="tx1"/>
                </a:solidFill>
                <a:latin typeface="楷体" panose="02010609060101010101" pitchFamily="49" charset="-122"/>
                <a:ea typeface="楷体" panose="02010609060101010101" pitchFamily="49" charset="-122"/>
              </a:rPr>
              <a:t>被诉行政行为同类（处罚、许可等）</a:t>
            </a:r>
            <a:endParaRPr lang="en-US" altLang="zh-CN" sz="2000" b="1" dirty="0">
              <a:solidFill>
                <a:schemeClr val="tx1"/>
              </a:solidFill>
              <a:latin typeface="楷体" panose="02010609060101010101" pitchFamily="49" charset="-122"/>
              <a:ea typeface="楷体" panose="02010609060101010101" pitchFamily="49" charset="-122"/>
            </a:endParaRPr>
          </a:p>
          <a:p>
            <a:pPr lvl="1" eaLnBrk="1" hangingPunct="1"/>
            <a:r>
              <a:rPr lang="zh-CN" altLang="en-US" sz="2000" b="1" dirty="0">
                <a:solidFill>
                  <a:schemeClr val="tx1"/>
                </a:solidFill>
                <a:latin typeface="楷体" panose="02010609060101010101" pitchFamily="49" charset="-122"/>
                <a:ea typeface="楷体" panose="02010609060101010101" pitchFamily="49" charset="-122"/>
              </a:rPr>
              <a:t>同一法院管辖</a:t>
            </a:r>
            <a:endParaRPr lang="en-US" altLang="zh-CN" sz="2000" b="1" dirty="0">
              <a:solidFill>
                <a:schemeClr val="tx1"/>
              </a:solidFill>
              <a:latin typeface="楷体" panose="02010609060101010101" pitchFamily="49" charset="-122"/>
              <a:ea typeface="楷体" panose="02010609060101010101" pitchFamily="49" charset="-122"/>
            </a:endParaRPr>
          </a:p>
          <a:p>
            <a:pPr lvl="1" eaLnBrk="1" hangingPunct="1"/>
            <a:r>
              <a:rPr lang="zh-CN" altLang="en-US" sz="2000" b="1" dirty="0">
                <a:solidFill>
                  <a:schemeClr val="tx1"/>
                </a:solidFill>
                <a:latin typeface="楷体" panose="02010609060101010101" pitchFamily="49" charset="-122"/>
                <a:ea typeface="楷体" panose="02010609060101010101" pitchFamily="49" charset="-122"/>
              </a:rPr>
              <a:t>同一诉讼程序（普通程序与简易程序分开）</a:t>
            </a:r>
            <a:endParaRPr lang="en-US" altLang="zh-CN" sz="2000" b="1" dirty="0">
              <a:solidFill>
                <a:schemeClr val="tx1"/>
              </a:solidFill>
              <a:latin typeface="楷体" panose="02010609060101010101" pitchFamily="49" charset="-122"/>
              <a:ea typeface="楷体" panose="02010609060101010101" pitchFamily="49" charset="-122"/>
            </a:endParaRPr>
          </a:p>
          <a:p>
            <a:pPr lvl="1" eaLnBrk="1" hangingPunct="1"/>
            <a:r>
              <a:rPr lang="zh-CN" altLang="en-US" sz="2000" b="1" dirty="0">
                <a:solidFill>
                  <a:schemeClr val="tx1"/>
                </a:solidFill>
                <a:latin typeface="楷体" panose="02010609060101010101" pitchFamily="49" charset="-122"/>
                <a:ea typeface="楷体" panose="02010609060101010101" pitchFamily="49" charset="-122"/>
              </a:rPr>
              <a:t>法院认为可以合并审理</a:t>
            </a:r>
            <a:endParaRPr lang="en-US" altLang="zh-CN" sz="2000" b="1" dirty="0">
              <a:solidFill>
                <a:schemeClr val="tx1"/>
              </a:solidFill>
              <a:latin typeface="楷体" panose="02010609060101010101" pitchFamily="49" charset="-122"/>
              <a:ea typeface="楷体" panose="02010609060101010101" pitchFamily="49" charset="-122"/>
            </a:endParaRPr>
          </a:p>
          <a:p>
            <a:pPr lvl="1" eaLnBrk="1" hangingPunct="1"/>
            <a:r>
              <a:rPr lang="zh-CN" altLang="en-US" sz="2000" b="1" dirty="0">
                <a:solidFill>
                  <a:schemeClr val="tx1"/>
                </a:solidFill>
                <a:latin typeface="楷体" panose="02010609060101010101" pitchFamily="49" charset="-122"/>
                <a:ea typeface="楷体" panose="02010609060101010101" pitchFamily="49" charset="-122"/>
              </a:rPr>
              <a:t>当事人同意</a:t>
            </a:r>
          </a:p>
          <a:p>
            <a:endParaRPr lang="zh-CN" altLang="en-US" dirty="0"/>
          </a:p>
        </p:txBody>
      </p:sp>
      <p:sp>
        <p:nvSpPr>
          <p:cNvPr id="2" name="日期占位符 1"/>
          <p:cNvSpPr>
            <a:spLocks noGrp="1"/>
          </p:cNvSpPr>
          <p:nvPr>
            <p:ph type="dt" sz="half" idx="10"/>
          </p:nvPr>
        </p:nvSpPr>
        <p:spPr/>
        <p:txBody>
          <a:bodyPr/>
          <a:lstStyle/>
          <a:p>
            <a:fld id="{C0A14CD3-03D8-4A60-B86C-5336B1C6DCFD}" type="datetime11">
              <a:rPr lang="zh-CN" altLang="en-US" smtClean="0"/>
              <a:t>20:56:35</a:t>
            </a:fld>
            <a:endParaRPr lang="zh-CN" altLang="en-US"/>
          </a:p>
        </p:txBody>
      </p:sp>
      <p:sp>
        <p:nvSpPr>
          <p:cNvPr id="3" name="灯片编号占位符 2"/>
          <p:cNvSpPr>
            <a:spLocks noGrp="1"/>
          </p:cNvSpPr>
          <p:nvPr>
            <p:ph type="sldNum" sz="quarter" idx="12"/>
          </p:nvPr>
        </p:nvSpPr>
        <p:spPr/>
        <p:txBody>
          <a:bodyPr/>
          <a:lstStyle/>
          <a:p>
            <a:fld id="{371EAF97-EE87-4C9A-8993-CD456974BB4D}" type="slidenum">
              <a:rPr lang="zh-CN" altLang="en-US" smtClean="0"/>
              <a:t>92</a:t>
            </a:fld>
            <a:endParaRPr lang="zh-CN" alt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7" name="标题 1"/>
          <p:cNvSpPr>
            <a:spLocks noGrp="1" noChangeArrowheads="1"/>
          </p:cNvSpPr>
          <p:nvPr>
            <p:ph type="title"/>
          </p:nvPr>
        </p:nvSpPr>
        <p:spPr>
          <a:xfrm>
            <a:off x="2389189" y="927101"/>
            <a:ext cx="6345237" cy="709613"/>
          </a:xfrm>
        </p:spPr>
        <p:txBody>
          <a:bodyPr/>
          <a:lstStyle/>
          <a:p>
            <a:endParaRPr lang="zh-CN" altLang="en-US"/>
          </a:p>
        </p:txBody>
      </p:sp>
      <p:sp>
        <p:nvSpPr>
          <p:cNvPr id="219138" name="内容占位符 2"/>
          <p:cNvSpPr>
            <a:spLocks noGrp="1" noChangeArrowheads="1"/>
          </p:cNvSpPr>
          <p:nvPr>
            <p:ph idx="1"/>
          </p:nvPr>
        </p:nvSpPr>
        <p:spPr>
          <a:xfrm>
            <a:off x="2387600" y="2489200"/>
            <a:ext cx="7596188" cy="3530600"/>
          </a:xfrm>
        </p:spPr>
        <p:txBody>
          <a:bodyPr/>
          <a:lstStyle/>
          <a:p>
            <a:r>
              <a:rPr lang="en-US" altLang="zh-CN" sz="2200"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rPr>
              <a:t>解释</a:t>
            </a:r>
            <a:r>
              <a:rPr lang="en-US" altLang="zh-CN" sz="2200" dirty="0">
                <a:latin typeface="楷体" panose="02010609060101010101" pitchFamily="49" charset="-122"/>
                <a:ea typeface="楷体" panose="02010609060101010101" pitchFamily="49" charset="-122"/>
              </a:rPr>
              <a:t>》</a:t>
            </a:r>
            <a:r>
              <a:rPr lang="zh-CN" altLang="zh-CN" sz="2200" dirty="0">
                <a:latin typeface="楷体" panose="02010609060101010101" pitchFamily="49" charset="-122"/>
                <a:ea typeface="楷体" panose="02010609060101010101" pitchFamily="49" charset="-122"/>
              </a:rPr>
              <a:t>第二十八条</a:t>
            </a:r>
            <a:r>
              <a:rPr lang="zh-CN" altLang="en-US" sz="2200" dirty="0">
                <a:latin typeface="楷体" panose="02010609060101010101" pitchFamily="49" charset="-122"/>
                <a:ea typeface="楷体" panose="02010609060101010101" pitchFamily="49" charset="-122"/>
              </a:rPr>
              <a:t>规定，</a:t>
            </a:r>
            <a:r>
              <a:rPr lang="zh-CN" altLang="zh-CN" sz="2200" dirty="0">
                <a:latin typeface="楷体" panose="02010609060101010101" pitchFamily="49" charset="-122"/>
                <a:ea typeface="楷体" panose="02010609060101010101" pitchFamily="49" charset="-122"/>
              </a:rPr>
              <a:t>人民法院追加共同诉讼的当事人时，应当通知其他当事人。应当追加的原告，已明确表示放弃实体权利的，可不予追加；既不愿意参加诉讼，又不放弃实体权利的，应追加为第三人，其不参加诉讼，不能阻碍人民法院对案件的审理和裁判。</a:t>
            </a:r>
          </a:p>
          <a:p>
            <a:endParaRPr lang="zh-CN" altLang="en-US" sz="2200" dirty="0">
              <a:latin typeface="楷体" panose="02010609060101010101" pitchFamily="49" charset="-122"/>
              <a:ea typeface="楷体" panose="02010609060101010101" pitchFamily="49" charset="-122"/>
            </a:endParaRPr>
          </a:p>
        </p:txBody>
      </p:sp>
      <p:sp>
        <p:nvSpPr>
          <p:cNvPr id="2" name="日期占位符 1"/>
          <p:cNvSpPr>
            <a:spLocks noGrp="1"/>
          </p:cNvSpPr>
          <p:nvPr>
            <p:ph type="dt" sz="half" idx="10"/>
          </p:nvPr>
        </p:nvSpPr>
        <p:spPr/>
        <p:txBody>
          <a:bodyPr/>
          <a:lstStyle/>
          <a:p>
            <a:fld id="{7DCBC329-AB59-4883-8EF9-3C1F64FA475D}" type="datetime11">
              <a:rPr lang="zh-CN" altLang="en-US" smtClean="0"/>
              <a:t>20:56:35</a:t>
            </a:fld>
            <a:endParaRPr lang="zh-CN" altLang="en-US"/>
          </a:p>
        </p:txBody>
      </p:sp>
      <p:sp>
        <p:nvSpPr>
          <p:cNvPr id="3" name="灯片编号占位符 2"/>
          <p:cNvSpPr>
            <a:spLocks noGrp="1"/>
          </p:cNvSpPr>
          <p:nvPr>
            <p:ph type="sldNum" sz="quarter" idx="12"/>
          </p:nvPr>
        </p:nvSpPr>
        <p:spPr/>
        <p:txBody>
          <a:bodyPr/>
          <a:lstStyle/>
          <a:p>
            <a:fld id="{371EAF97-EE87-4C9A-8993-CD456974BB4D}" type="slidenum">
              <a:rPr lang="zh-CN" altLang="en-US" smtClean="0"/>
              <a:t>93</a:t>
            </a:fld>
            <a:endParaRPr lang="zh-CN" alt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1" name="标题 1"/>
          <p:cNvSpPr>
            <a:spLocks noGrp="1" noChangeArrowheads="1"/>
          </p:cNvSpPr>
          <p:nvPr>
            <p:ph type="title"/>
          </p:nvPr>
        </p:nvSpPr>
        <p:spPr>
          <a:xfrm>
            <a:off x="2389189" y="927101"/>
            <a:ext cx="6345237" cy="709613"/>
          </a:xfrm>
        </p:spPr>
        <p:txBody>
          <a:bodyPr/>
          <a:lstStyle/>
          <a:p>
            <a:endParaRPr lang="zh-CN" altLang="en-US"/>
          </a:p>
        </p:txBody>
      </p:sp>
      <p:sp>
        <p:nvSpPr>
          <p:cNvPr id="3" name="内容占位符 2"/>
          <p:cNvSpPr>
            <a:spLocks noGrp="1"/>
          </p:cNvSpPr>
          <p:nvPr>
            <p:ph idx="1"/>
          </p:nvPr>
        </p:nvSpPr>
        <p:spPr>
          <a:xfrm>
            <a:off x="1095647" y="2334126"/>
            <a:ext cx="9791700" cy="3959225"/>
          </a:xfrm>
        </p:spPr>
        <p:txBody>
          <a:bodyPr>
            <a:normAutofit fontScale="85000" lnSpcReduction="20000"/>
          </a:bodyPr>
          <a:lstStyle/>
          <a:p>
            <a:pPr>
              <a:defRPr/>
            </a:pPr>
            <a:r>
              <a:rPr lang="en-US" altLang="zh-CN" sz="2400" b="1" dirty="0">
                <a:solidFill>
                  <a:schemeClr val="tx1"/>
                </a:solidFill>
                <a:latin typeface="楷体" panose="02010609060101010101" pitchFamily="49" charset="-122"/>
                <a:ea typeface="楷体" panose="02010609060101010101" pitchFamily="49" charset="-122"/>
              </a:rPr>
              <a:t>6</a:t>
            </a:r>
            <a:r>
              <a:rPr lang="zh-CN" altLang="en-US" sz="2400" b="1" dirty="0">
                <a:solidFill>
                  <a:schemeClr val="tx1"/>
                </a:solidFill>
                <a:latin typeface="楷体" panose="02010609060101010101" pitchFamily="49" charset="-122"/>
                <a:ea typeface="楷体" panose="02010609060101010101" pitchFamily="49" charset="-122"/>
              </a:rPr>
              <a:t>、代表人诉讼</a:t>
            </a:r>
            <a:endParaRPr lang="en-US" altLang="zh-CN" sz="2400" b="1" dirty="0">
              <a:solidFill>
                <a:schemeClr val="tx1"/>
              </a:solidFill>
              <a:latin typeface="楷体" panose="02010609060101010101" pitchFamily="49" charset="-122"/>
              <a:ea typeface="楷体" panose="02010609060101010101" pitchFamily="49" charset="-122"/>
            </a:endParaRPr>
          </a:p>
          <a:p>
            <a:pPr>
              <a:defRPr/>
            </a:pPr>
            <a:r>
              <a:rPr lang="zh-CN" altLang="en-US" sz="2000" b="1" dirty="0">
                <a:solidFill>
                  <a:schemeClr val="tx1"/>
                </a:solidFill>
                <a:latin typeface="楷体" panose="02010609060101010101" pitchFamily="49" charset="-122"/>
                <a:ea typeface="楷体" panose="02010609060101010101" pitchFamily="49" charset="-122"/>
              </a:rPr>
              <a:t>（</a:t>
            </a:r>
            <a:r>
              <a:rPr lang="en-US" altLang="zh-CN" sz="2000" b="1" dirty="0">
                <a:solidFill>
                  <a:schemeClr val="tx1"/>
                </a:solidFill>
                <a:latin typeface="楷体" panose="02010609060101010101" pitchFamily="49" charset="-122"/>
                <a:ea typeface="楷体" panose="02010609060101010101" pitchFamily="49" charset="-122"/>
              </a:rPr>
              <a:t>1</a:t>
            </a:r>
            <a:r>
              <a:rPr lang="zh-CN" altLang="en-US" sz="2000" b="1" dirty="0">
                <a:solidFill>
                  <a:schemeClr val="tx1"/>
                </a:solidFill>
                <a:latin typeface="楷体" panose="02010609060101010101" pitchFamily="49" charset="-122"/>
                <a:ea typeface="楷体" panose="02010609060101010101" pitchFamily="49" charset="-122"/>
              </a:rPr>
              <a:t>）定义</a:t>
            </a:r>
          </a:p>
          <a:p>
            <a:pPr marL="403225" lvl="1" indent="0">
              <a:buNone/>
              <a:defRPr/>
            </a:pPr>
            <a:r>
              <a:rPr lang="zh-CN" altLang="en-US" sz="2000" dirty="0">
                <a:solidFill>
                  <a:schemeClr val="tx1"/>
                </a:solidFill>
                <a:latin typeface="楷体" panose="02010609060101010101" pitchFamily="49" charset="-122"/>
                <a:ea typeface="楷体" panose="02010609060101010101" pitchFamily="49" charset="-122"/>
              </a:rPr>
              <a:t>共同诉讼的当事人一方人数众多，需要推选诉讼代表人进行诉讼，而人民法院的裁判及于全体当事人的诉讼。代表全体当事人进行诉讼活动的人，是诉讼代表人。</a:t>
            </a:r>
          </a:p>
          <a:p>
            <a:pPr>
              <a:defRPr/>
            </a:pPr>
            <a:r>
              <a:rPr lang="zh-CN" altLang="en-US" sz="2000" b="1" dirty="0">
                <a:solidFill>
                  <a:schemeClr val="tx1"/>
                </a:solidFill>
                <a:latin typeface="楷体" panose="02010609060101010101" pitchFamily="49" charset="-122"/>
                <a:ea typeface="楷体" panose="02010609060101010101" pitchFamily="49" charset="-122"/>
              </a:rPr>
              <a:t>（</a:t>
            </a:r>
            <a:r>
              <a:rPr lang="en-US" altLang="zh-CN" sz="2000" b="1" dirty="0">
                <a:solidFill>
                  <a:schemeClr val="tx1"/>
                </a:solidFill>
                <a:latin typeface="楷体" panose="02010609060101010101" pitchFamily="49" charset="-122"/>
                <a:ea typeface="楷体" panose="02010609060101010101" pitchFamily="49" charset="-122"/>
              </a:rPr>
              <a:t>2</a:t>
            </a:r>
            <a:r>
              <a:rPr lang="zh-CN" altLang="en-US" sz="2000" b="1" dirty="0">
                <a:solidFill>
                  <a:schemeClr val="tx1"/>
                </a:solidFill>
                <a:latin typeface="楷体" panose="02010609060101010101" pitchFamily="49" charset="-122"/>
                <a:ea typeface="楷体" panose="02010609060101010101" pitchFamily="49" charset="-122"/>
              </a:rPr>
              <a:t>）特点</a:t>
            </a:r>
          </a:p>
          <a:p>
            <a:pPr lvl="1">
              <a:defRPr/>
            </a:pPr>
            <a:r>
              <a:rPr lang="zh-CN" altLang="en-US" sz="2000" b="1" dirty="0">
                <a:solidFill>
                  <a:schemeClr val="tx1"/>
                </a:solidFill>
                <a:latin typeface="楷体" panose="02010609060101010101" pitchFamily="49" charset="-122"/>
                <a:ea typeface="楷体" panose="02010609060101010101" pitchFamily="49" charset="-122"/>
              </a:rPr>
              <a:t>当事人一方（主要是原告）人数众多（一般指</a:t>
            </a:r>
            <a:r>
              <a:rPr lang="en-US" altLang="zh-CN" sz="2000" b="1" dirty="0">
                <a:solidFill>
                  <a:schemeClr val="tx1"/>
                </a:solidFill>
                <a:latin typeface="楷体" panose="02010609060101010101" pitchFamily="49" charset="-122"/>
                <a:ea typeface="楷体" panose="02010609060101010101" pitchFamily="49" charset="-122"/>
              </a:rPr>
              <a:t>10</a:t>
            </a:r>
            <a:r>
              <a:rPr lang="zh-CN" altLang="en-US" sz="2000" b="1" dirty="0">
                <a:solidFill>
                  <a:schemeClr val="tx1"/>
                </a:solidFill>
                <a:latin typeface="楷体" panose="02010609060101010101" pitchFamily="49" charset="-122"/>
                <a:ea typeface="楷体" panose="02010609060101010101" pitchFamily="49" charset="-122"/>
              </a:rPr>
              <a:t>人以上）</a:t>
            </a:r>
          </a:p>
          <a:p>
            <a:pPr lvl="1">
              <a:defRPr/>
            </a:pPr>
            <a:r>
              <a:rPr lang="zh-CN" altLang="en-US" sz="2000" b="1" dirty="0">
                <a:solidFill>
                  <a:schemeClr val="tx1"/>
                </a:solidFill>
                <a:latin typeface="楷体" panose="02010609060101010101" pitchFamily="49" charset="-122"/>
                <a:ea typeface="楷体" panose="02010609060101010101" pitchFamily="49" charset="-122"/>
              </a:rPr>
              <a:t>实行诉讼代表制（</a:t>
            </a:r>
            <a:r>
              <a:rPr lang="en-US" altLang="zh-CN" sz="2000" b="1" dirty="0">
                <a:solidFill>
                  <a:schemeClr val="tx1"/>
                </a:solidFill>
                <a:latin typeface="楷体" panose="02010609060101010101" pitchFamily="49" charset="-122"/>
                <a:ea typeface="楷体" panose="02010609060101010101" pitchFamily="49" charset="-122"/>
              </a:rPr>
              <a:t>2</a:t>
            </a:r>
            <a:r>
              <a:rPr lang="zh-CN" altLang="en-US" sz="2000" b="1" dirty="0">
                <a:solidFill>
                  <a:schemeClr val="tx1"/>
                </a:solidFill>
                <a:latin typeface="楷体" panose="02010609060101010101" pitchFamily="49" charset="-122"/>
                <a:ea typeface="楷体" panose="02010609060101010101" pitchFamily="49" charset="-122"/>
              </a:rPr>
              <a:t>到</a:t>
            </a:r>
            <a:r>
              <a:rPr lang="en-US" altLang="zh-CN" sz="2000" b="1" dirty="0">
                <a:solidFill>
                  <a:schemeClr val="tx1"/>
                </a:solidFill>
                <a:latin typeface="楷体" panose="02010609060101010101" pitchFamily="49" charset="-122"/>
                <a:ea typeface="楷体" panose="02010609060101010101" pitchFamily="49" charset="-122"/>
              </a:rPr>
              <a:t>5</a:t>
            </a:r>
            <a:r>
              <a:rPr lang="zh-CN" altLang="en-US" sz="2000" b="1" dirty="0">
                <a:solidFill>
                  <a:schemeClr val="tx1"/>
                </a:solidFill>
                <a:latin typeface="楷体" panose="02010609060101010101" pitchFamily="49" charset="-122"/>
                <a:ea typeface="楷体" panose="02010609060101010101" pitchFamily="49" charset="-122"/>
              </a:rPr>
              <a:t>人）</a:t>
            </a:r>
            <a:endParaRPr lang="en-US" altLang="zh-CN" sz="2000" b="1" dirty="0">
              <a:solidFill>
                <a:schemeClr val="tx1"/>
              </a:solidFill>
              <a:latin typeface="楷体" panose="02010609060101010101" pitchFamily="49" charset="-122"/>
              <a:ea typeface="楷体" panose="02010609060101010101" pitchFamily="49" charset="-122"/>
            </a:endParaRPr>
          </a:p>
          <a:p>
            <a:pPr lvl="2">
              <a:defRPr/>
            </a:pPr>
            <a:r>
              <a:rPr lang="zh-CN" altLang="en-US" sz="2000" b="1" dirty="0">
                <a:solidFill>
                  <a:schemeClr val="tx1"/>
                </a:solidFill>
                <a:latin typeface="楷体" panose="02010609060101010101" pitchFamily="49" charset="-122"/>
                <a:ea typeface="楷体" panose="02010609060101010101" pitchFamily="49" charset="-122"/>
              </a:rPr>
              <a:t>由当事人推选或由人民法院指定</a:t>
            </a:r>
          </a:p>
          <a:p>
            <a:pPr lvl="2">
              <a:defRPr/>
            </a:pPr>
            <a:r>
              <a:rPr lang="zh-CN" altLang="en-US" sz="2000" b="1" dirty="0">
                <a:solidFill>
                  <a:schemeClr val="tx1"/>
                </a:solidFill>
                <a:latin typeface="楷体" panose="02010609060101010101" pitchFamily="49" charset="-122"/>
                <a:ea typeface="楷体" panose="02010609060101010101" pitchFamily="49" charset="-122"/>
              </a:rPr>
              <a:t>代表人的诉讼行为对其所代表的当事人发生效力</a:t>
            </a:r>
            <a:endParaRPr lang="en-US" altLang="zh-CN" sz="2000" b="1" dirty="0">
              <a:solidFill>
                <a:schemeClr val="tx1"/>
              </a:solidFill>
              <a:latin typeface="楷体" panose="02010609060101010101" pitchFamily="49" charset="-122"/>
              <a:ea typeface="楷体" panose="02010609060101010101" pitchFamily="49" charset="-122"/>
            </a:endParaRPr>
          </a:p>
          <a:p>
            <a:pPr lvl="2">
              <a:defRPr/>
            </a:pPr>
            <a:r>
              <a:rPr lang="zh-CN" altLang="en-US" sz="2000" b="1" dirty="0">
                <a:solidFill>
                  <a:schemeClr val="tx1"/>
                </a:solidFill>
                <a:latin typeface="楷体" panose="02010609060101010101" pitchFamily="49" charset="-122"/>
                <a:ea typeface="楷体" panose="02010609060101010101" pitchFamily="49" charset="-122"/>
              </a:rPr>
              <a:t>涉及实体权利处分的诉讼行为需要被代表的当事人同意：变更、放弃诉讼请求或者承认对方当事人的诉讼请求</a:t>
            </a:r>
          </a:p>
          <a:p>
            <a:pPr lvl="1">
              <a:defRPr/>
            </a:pPr>
            <a:r>
              <a:rPr lang="zh-CN" altLang="en-US" sz="2000" b="1" dirty="0">
                <a:solidFill>
                  <a:schemeClr val="tx1"/>
                </a:solidFill>
                <a:latin typeface="楷体" panose="02010609060101010101" pitchFamily="49" charset="-122"/>
                <a:ea typeface="楷体" panose="02010609060101010101" pitchFamily="49" charset="-122"/>
              </a:rPr>
              <a:t>法院裁判的效力及于全体</a:t>
            </a:r>
          </a:p>
          <a:p>
            <a:pPr>
              <a:defRPr/>
            </a:pPr>
            <a:endParaRPr lang="zh-CN" altLang="en-US" sz="2000" dirty="0">
              <a:solidFill>
                <a:schemeClr val="tx1"/>
              </a:solidFill>
              <a:latin typeface="楷体" panose="02010609060101010101" pitchFamily="49" charset="-122"/>
              <a:ea typeface="楷体" panose="02010609060101010101" pitchFamily="49" charset="-122"/>
            </a:endParaRPr>
          </a:p>
        </p:txBody>
      </p:sp>
      <p:sp>
        <p:nvSpPr>
          <p:cNvPr id="2" name="日期占位符 1"/>
          <p:cNvSpPr>
            <a:spLocks noGrp="1"/>
          </p:cNvSpPr>
          <p:nvPr>
            <p:ph type="dt" sz="half" idx="10"/>
          </p:nvPr>
        </p:nvSpPr>
        <p:spPr/>
        <p:txBody>
          <a:bodyPr/>
          <a:lstStyle/>
          <a:p>
            <a:fld id="{988D408C-FF0C-484B-898F-AAD811DE393C}" type="datetime11">
              <a:rPr lang="zh-CN" altLang="en-US" smtClean="0"/>
              <a:t>20:56:35</a:t>
            </a:fld>
            <a:endParaRPr lang="zh-CN" altLang="en-US"/>
          </a:p>
        </p:txBody>
      </p:sp>
      <p:sp>
        <p:nvSpPr>
          <p:cNvPr id="4" name="灯片编号占位符 3"/>
          <p:cNvSpPr>
            <a:spLocks noGrp="1"/>
          </p:cNvSpPr>
          <p:nvPr>
            <p:ph type="sldNum" sz="quarter" idx="12"/>
          </p:nvPr>
        </p:nvSpPr>
        <p:spPr/>
        <p:txBody>
          <a:bodyPr/>
          <a:lstStyle/>
          <a:p>
            <a:fld id="{371EAF97-EE87-4C9A-8993-CD456974BB4D}" type="slidenum">
              <a:rPr lang="zh-CN" altLang="en-US" smtClean="0"/>
              <a:t>94</a:t>
            </a:fld>
            <a:endParaRPr lang="zh-CN" alt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09" name="标题 1"/>
          <p:cNvSpPr>
            <a:spLocks noGrp="1" noChangeArrowheads="1"/>
          </p:cNvSpPr>
          <p:nvPr>
            <p:ph type="title"/>
          </p:nvPr>
        </p:nvSpPr>
        <p:spPr>
          <a:xfrm>
            <a:off x="2389189" y="927101"/>
            <a:ext cx="6345237" cy="709613"/>
          </a:xfrm>
        </p:spPr>
        <p:txBody>
          <a:bodyPr/>
          <a:lstStyle/>
          <a:p>
            <a:r>
              <a:rPr lang="zh-CN" altLang="en-US" b="1" dirty="0">
                <a:latin typeface="楷体" panose="02010609060101010101" pitchFamily="49" charset="-122"/>
                <a:ea typeface="楷体" panose="02010609060101010101" pitchFamily="49" charset="-122"/>
              </a:rPr>
              <a:t>五、行政诉讼第三人</a:t>
            </a:r>
          </a:p>
        </p:txBody>
      </p:sp>
      <p:sp>
        <p:nvSpPr>
          <p:cNvPr id="222210" name="内容占位符 2"/>
          <p:cNvSpPr>
            <a:spLocks noGrp="1" noChangeArrowheads="1"/>
          </p:cNvSpPr>
          <p:nvPr>
            <p:ph idx="1"/>
          </p:nvPr>
        </p:nvSpPr>
        <p:spPr>
          <a:xfrm>
            <a:off x="1703389" y="2206626"/>
            <a:ext cx="8289925" cy="3814763"/>
          </a:xfrm>
        </p:spPr>
        <p:txBody>
          <a:bodyPr/>
          <a:lstStyle/>
          <a:p>
            <a:r>
              <a:rPr lang="en-US" altLang="zh-CN" sz="2400" b="1" dirty="0">
                <a:latin typeface="楷体" panose="02010609060101010101" pitchFamily="49" charset="-122"/>
                <a:ea typeface="楷体" panose="02010609060101010101" pitchFamily="49" charset="-122"/>
              </a:rPr>
              <a:t>1</a:t>
            </a:r>
            <a:r>
              <a:rPr lang="zh-CN" altLang="en-US" sz="2400" b="1" dirty="0">
                <a:latin typeface="楷体" panose="02010609060101010101" pitchFamily="49" charset="-122"/>
                <a:ea typeface="楷体" panose="02010609060101010101" pitchFamily="49" charset="-122"/>
              </a:rPr>
              <a:t>、定义</a:t>
            </a:r>
            <a:endParaRPr lang="en-US" altLang="zh-CN" sz="2400" b="1" dirty="0">
              <a:latin typeface="楷体" panose="02010609060101010101" pitchFamily="49" charset="-122"/>
              <a:ea typeface="楷体" panose="02010609060101010101" pitchFamily="49" charset="-122"/>
            </a:endParaRPr>
          </a:p>
          <a:p>
            <a:r>
              <a:rPr lang="zh-CN" altLang="en-US" sz="2200" dirty="0">
                <a:latin typeface="楷体" panose="02010609060101010101" pitchFamily="49" charset="-122"/>
                <a:ea typeface="楷体" panose="02010609060101010101" pitchFamily="49" charset="-122"/>
              </a:rPr>
              <a:t>同被诉行政行为有利害关系但没有提起诉讼，或者同案件处理结果有利害关系，依法申请或经人民法院通知，参加到诉讼中来的个人或者组织。</a:t>
            </a:r>
          </a:p>
          <a:p>
            <a:r>
              <a:rPr lang="en-US" altLang="zh-CN" sz="2200"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rPr>
              <a:t>行政诉讼法</a:t>
            </a:r>
            <a:r>
              <a:rPr lang="en-US" altLang="zh-CN" sz="2200"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rPr>
              <a:t>第</a:t>
            </a:r>
            <a:r>
              <a:rPr lang="en-US" altLang="zh-CN" sz="2200" dirty="0">
                <a:latin typeface="楷体" panose="02010609060101010101" pitchFamily="49" charset="-122"/>
                <a:ea typeface="楷体" panose="02010609060101010101" pitchFamily="49" charset="-122"/>
              </a:rPr>
              <a:t>29</a:t>
            </a:r>
            <a:r>
              <a:rPr lang="zh-CN" altLang="en-US" sz="2200" dirty="0">
                <a:latin typeface="楷体" panose="02010609060101010101" pitchFamily="49" charset="-122"/>
                <a:ea typeface="楷体" panose="02010609060101010101" pitchFamily="49" charset="-122"/>
              </a:rPr>
              <a:t>条：“公民、法人或者其他组织同被诉行政行为有利害关系但没有提起诉讼，或者同案件处理结果有利害关系的，可以作为第三人申请参加诉讼，或者由人民法院通知参加诉讼。</a:t>
            </a:r>
            <a:r>
              <a:rPr lang="en-US" altLang="zh-CN" sz="2200"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rPr>
              <a:t>人民法院判决承担义务的第三人，有权依法提起上诉。”</a:t>
            </a:r>
          </a:p>
        </p:txBody>
      </p:sp>
      <p:sp>
        <p:nvSpPr>
          <p:cNvPr id="222211" name="灯片编号占位符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en-US" altLang="zh-CN">
                <a:solidFill>
                  <a:schemeClr val="bg1"/>
                </a:solidFill>
                <a:latin typeface="Century Gothic" panose="020B0502020202020204" pitchFamily="34" charset="0"/>
              </a:rPr>
              <a:t>*</a:t>
            </a:r>
          </a:p>
        </p:txBody>
      </p:sp>
      <p:sp>
        <p:nvSpPr>
          <p:cNvPr id="2" name="日期占位符 1"/>
          <p:cNvSpPr>
            <a:spLocks noGrp="1"/>
          </p:cNvSpPr>
          <p:nvPr>
            <p:ph type="dt" sz="half" idx="10"/>
          </p:nvPr>
        </p:nvSpPr>
        <p:spPr/>
        <p:txBody>
          <a:bodyPr/>
          <a:lstStyle/>
          <a:p>
            <a:fld id="{5146DF2B-CE0E-44B5-ADE1-5C4AD2FA4E85}" type="datetime11">
              <a:rPr lang="zh-CN" altLang="en-US" smtClean="0"/>
              <a:t>20:56:35</a:t>
            </a:fld>
            <a:endParaRPr lang="zh-CN" alt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3" name="标题 1"/>
          <p:cNvSpPr>
            <a:spLocks noGrp="1" noChangeArrowheads="1"/>
          </p:cNvSpPr>
          <p:nvPr>
            <p:ph type="title"/>
          </p:nvPr>
        </p:nvSpPr>
        <p:spPr>
          <a:xfrm>
            <a:off x="2389189" y="927101"/>
            <a:ext cx="6345237" cy="709613"/>
          </a:xfrm>
        </p:spPr>
        <p:txBody>
          <a:bodyPr/>
          <a:lstStyle/>
          <a:p>
            <a:endParaRPr lang="zh-CN" altLang="en-US"/>
          </a:p>
        </p:txBody>
      </p:sp>
      <p:sp>
        <p:nvSpPr>
          <p:cNvPr id="223234" name="内容占位符 2"/>
          <p:cNvSpPr>
            <a:spLocks noGrp="1" noChangeArrowheads="1"/>
          </p:cNvSpPr>
          <p:nvPr>
            <p:ph idx="1"/>
          </p:nvPr>
        </p:nvSpPr>
        <p:spPr/>
        <p:txBody>
          <a:bodyPr>
            <a:normAutofit fontScale="92500" lnSpcReduction="10000"/>
          </a:bodyPr>
          <a:lstStyle/>
          <a:p>
            <a:pPr eaLnBrk="1" hangingPunct="1"/>
            <a:r>
              <a:rPr lang="en-US" altLang="zh-CN" sz="2400" b="1" dirty="0">
                <a:solidFill>
                  <a:schemeClr val="tx1"/>
                </a:solidFill>
                <a:latin typeface="楷体" panose="02010609060101010101" pitchFamily="49" charset="-122"/>
                <a:ea typeface="楷体" panose="02010609060101010101" pitchFamily="49" charset="-122"/>
              </a:rPr>
              <a:t>2</a:t>
            </a:r>
            <a:r>
              <a:rPr lang="zh-CN" altLang="en-US" sz="2400" b="1" dirty="0">
                <a:solidFill>
                  <a:schemeClr val="tx1"/>
                </a:solidFill>
                <a:latin typeface="楷体" panose="02010609060101010101" pitchFamily="49" charset="-122"/>
                <a:ea typeface="楷体" panose="02010609060101010101" pitchFamily="49" charset="-122"/>
              </a:rPr>
              <a:t>、特点</a:t>
            </a:r>
          </a:p>
          <a:p>
            <a:pPr lvl="1" eaLnBrk="1" hangingPunct="1"/>
            <a:r>
              <a:rPr lang="zh-CN" altLang="en-US" sz="1900" dirty="0">
                <a:solidFill>
                  <a:schemeClr val="tx1"/>
                </a:solidFill>
                <a:latin typeface="楷体" panose="02010609060101010101" pitchFamily="49" charset="-122"/>
                <a:ea typeface="楷体" panose="02010609060101010101" pitchFamily="49" charset="-122"/>
              </a:rPr>
              <a:t>与被诉行政行为与案件审理结果具有利害关系</a:t>
            </a:r>
          </a:p>
          <a:p>
            <a:pPr lvl="1" eaLnBrk="1" hangingPunct="1"/>
            <a:r>
              <a:rPr lang="zh-CN" altLang="en-US" sz="1900" dirty="0">
                <a:solidFill>
                  <a:schemeClr val="tx1"/>
                </a:solidFill>
                <a:latin typeface="楷体" panose="02010609060101010101" pitchFamily="49" charset="-122"/>
                <a:ea typeface="楷体" panose="02010609060101010101" pitchFamily="49" charset="-122"/>
              </a:rPr>
              <a:t>参加到已经开始的诉讼程序</a:t>
            </a:r>
          </a:p>
          <a:p>
            <a:pPr lvl="1" eaLnBrk="1" hangingPunct="1"/>
            <a:r>
              <a:rPr lang="zh-CN" altLang="en-US" sz="1900" dirty="0">
                <a:solidFill>
                  <a:schemeClr val="tx1"/>
                </a:solidFill>
                <a:latin typeface="楷体" panose="02010609060101010101" pitchFamily="49" charset="-122"/>
                <a:ea typeface="楷体" panose="02010609060101010101" pitchFamily="49" charset="-122"/>
              </a:rPr>
              <a:t>独立的诉讼地位（参与诉讼；判决承担义务或减损权益的，有权上诉；申请再审等）</a:t>
            </a:r>
          </a:p>
          <a:p>
            <a:pPr eaLnBrk="1" hangingPunct="1"/>
            <a:r>
              <a:rPr lang="en-US" altLang="zh-CN" sz="2400" b="1" dirty="0">
                <a:solidFill>
                  <a:schemeClr val="tx1"/>
                </a:solidFill>
                <a:latin typeface="楷体" panose="02010609060101010101" pitchFamily="49" charset="-122"/>
                <a:ea typeface="楷体" panose="02010609060101010101" pitchFamily="49" charset="-122"/>
              </a:rPr>
              <a:t>3</a:t>
            </a:r>
            <a:r>
              <a:rPr lang="zh-CN" altLang="en-US" sz="2400" b="1" dirty="0">
                <a:solidFill>
                  <a:schemeClr val="tx1"/>
                </a:solidFill>
                <a:latin typeface="楷体" panose="02010609060101010101" pitchFamily="49" charset="-122"/>
                <a:ea typeface="楷体" panose="02010609060101010101" pitchFamily="49" charset="-122"/>
              </a:rPr>
              <a:t>、制度功能</a:t>
            </a:r>
            <a:endParaRPr lang="en-US" altLang="zh-CN" sz="2400" b="1" dirty="0">
              <a:solidFill>
                <a:schemeClr val="tx1"/>
              </a:solidFill>
              <a:latin typeface="楷体" panose="02010609060101010101" pitchFamily="49" charset="-122"/>
              <a:ea typeface="楷体" panose="02010609060101010101" pitchFamily="49" charset="-122"/>
            </a:endParaRPr>
          </a:p>
          <a:p>
            <a:pPr lvl="1"/>
            <a:r>
              <a:rPr lang="zh-CN" altLang="en-US" sz="1900" dirty="0">
                <a:solidFill>
                  <a:schemeClr val="tx1"/>
                </a:solidFill>
                <a:latin typeface="楷体" panose="02010609060101010101" pitchFamily="49" charset="-122"/>
                <a:ea typeface="楷体" panose="02010609060101010101" pitchFamily="49" charset="-122"/>
              </a:rPr>
              <a:t>有利于保护第三人合法权益</a:t>
            </a:r>
            <a:endParaRPr lang="en-US" altLang="zh-CN" sz="1900" dirty="0">
              <a:solidFill>
                <a:schemeClr val="tx1"/>
              </a:solidFill>
              <a:latin typeface="楷体" panose="02010609060101010101" pitchFamily="49" charset="-122"/>
              <a:ea typeface="楷体" panose="02010609060101010101" pitchFamily="49" charset="-122"/>
            </a:endParaRPr>
          </a:p>
          <a:p>
            <a:pPr lvl="1"/>
            <a:r>
              <a:rPr lang="zh-CN" altLang="en-US" sz="1900" dirty="0">
                <a:solidFill>
                  <a:schemeClr val="tx1"/>
                </a:solidFill>
                <a:latin typeface="楷体" panose="02010609060101010101" pitchFamily="49" charset="-122"/>
                <a:ea typeface="楷体" panose="02010609060101010101" pitchFamily="49" charset="-122"/>
              </a:rPr>
              <a:t>有利于人民法院查明事实，保证案件的审判质量</a:t>
            </a:r>
            <a:endParaRPr lang="en-US" altLang="zh-CN" sz="1900" dirty="0">
              <a:solidFill>
                <a:schemeClr val="tx1"/>
              </a:solidFill>
              <a:latin typeface="楷体" panose="02010609060101010101" pitchFamily="49" charset="-122"/>
              <a:ea typeface="楷体" panose="02010609060101010101" pitchFamily="49" charset="-122"/>
            </a:endParaRPr>
          </a:p>
          <a:p>
            <a:pPr lvl="1"/>
            <a:r>
              <a:rPr lang="zh-CN" altLang="en-US" sz="1900" dirty="0">
                <a:solidFill>
                  <a:schemeClr val="tx1"/>
                </a:solidFill>
                <a:latin typeface="楷体" panose="02010609060101010101" pitchFamily="49" charset="-122"/>
                <a:ea typeface="楷体" panose="02010609060101010101" pitchFamily="49" charset="-122"/>
              </a:rPr>
              <a:t>有利于简化诉讼程序，节约司法资源、提高司法效率</a:t>
            </a:r>
            <a:endParaRPr lang="en-US" altLang="zh-CN" sz="1900" dirty="0">
              <a:solidFill>
                <a:schemeClr val="tx1"/>
              </a:solidFill>
              <a:latin typeface="楷体" panose="02010609060101010101" pitchFamily="49" charset="-122"/>
              <a:ea typeface="楷体" panose="02010609060101010101" pitchFamily="49" charset="-122"/>
            </a:endParaRPr>
          </a:p>
          <a:p>
            <a:endParaRPr lang="zh-CN" altLang="en-US" sz="1900" dirty="0">
              <a:solidFill>
                <a:schemeClr val="tx1"/>
              </a:solidFill>
              <a:latin typeface="楷体" panose="02010609060101010101" pitchFamily="49" charset="-122"/>
              <a:ea typeface="楷体" panose="02010609060101010101" pitchFamily="49" charset="-122"/>
            </a:endParaRPr>
          </a:p>
        </p:txBody>
      </p:sp>
      <p:sp>
        <p:nvSpPr>
          <p:cNvPr id="2" name="日期占位符 1"/>
          <p:cNvSpPr>
            <a:spLocks noGrp="1"/>
          </p:cNvSpPr>
          <p:nvPr>
            <p:ph type="dt" sz="half" idx="10"/>
          </p:nvPr>
        </p:nvSpPr>
        <p:spPr/>
        <p:txBody>
          <a:bodyPr/>
          <a:lstStyle/>
          <a:p>
            <a:fld id="{C0C43037-1A3C-4E3D-99A0-CC562E254ADF}" type="datetime11">
              <a:rPr lang="zh-CN" altLang="en-US" smtClean="0"/>
              <a:t>20:56:35</a:t>
            </a:fld>
            <a:endParaRPr lang="zh-CN" altLang="en-US"/>
          </a:p>
        </p:txBody>
      </p:sp>
      <p:sp>
        <p:nvSpPr>
          <p:cNvPr id="3" name="灯片编号占位符 2"/>
          <p:cNvSpPr>
            <a:spLocks noGrp="1"/>
          </p:cNvSpPr>
          <p:nvPr>
            <p:ph type="sldNum" sz="quarter" idx="12"/>
          </p:nvPr>
        </p:nvSpPr>
        <p:spPr/>
        <p:txBody>
          <a:bodyPr/>
          <a:lstStyle/>
          <a:p>
            <a:fld id="{371EAF97-EE87-4C9A-8993-CD456974BB4D}" type="slidenum">
              <a:rPr lang="zh-CN" altLang="en-US" smtClean="0"/>
              <a:t>96</a:t>
            </a:fld>
            <a:endParaRPr lang="zh-CN" alt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7" name="标题 1"/>
          <p:cNvSpPr>
            <a:spLocks noGrp="1" noChangeArrowheads="1"/>
          </p:cNvSpPr>
          <p:nvPr>
            <p:ph type="title"/>
          </p:nvPr>
        </p:nvSpPr>
        <p:spPr>
          <a:xfrm>
            <a:off x="2389189" y="927101"/>
            <a:ext cx="6345237" cy="709613"/>
          </a:xfrm>
        </p:spPr>
        <p:txBody>
          <a:bodyPr/>
          <a:lstStyle/>
          <a:p>
            <a:endParaRPr lang="zh-CN" altLang="en-US"/>
          </a:p>
        </p:txBody>
      </p:sp>
      <p:sp>
        <p:nvSpPr>
          <p:cNvPr id="224258" name="内容占位符 2"/>
          <p:cNvSpPr>
            <a:spLocks noGrp="1" noChangeArrowheads="1"/>
          </p:cNvSpPr>
          <p:nvPr>
            <p:ph idx="1"/>
          </p:nvPr>
        </p:nvSpPr>
        <p:spPr>
          <a:xfrm>
            <a:off x="1703388" y="2133601"/>
            <a:ext cx="8964612" cy="3814763"/>
          </a:xfrm>
        </p:spPr>
        <p:txBody>
          <a:bodyPr/>
          <a:lstStyle/>
          <a:p>
            <a:r>
              <a:rPr lang="en-US" altLang="zh-CN" sz="2400" b="1" dirty="0">
                <a:latin typeface="华文楷体" panose="02010600040101010101" pitchFamily="2" charset="-122"/>
                <a:ea typeface="华文楷体" panose="02010600040101010101" pitchFamily="2" charset="-122"/>
              </a:rPr>
              <a:t>4</a:t>
            </a:r>
            <a:r>
              <a:rPr lang="zh-CN" altLang="en-US" sz="2400" b="1" dirty="0">
                <a:latin typeface="华文楷体" panose="02010600040101010101" pitchFamily="2" charset="-122"/>
                <a:ea typeface="华文楷体" panose="02010600040101010101" pitchFamily="2" charset="-122"/>
              </a:rPr>
              <a:t>、分类：</a:t>
            </a:r>
            <a:endParaRPr lang="en-US" altLang="zh-CN" sz="2400" b="1" dirty="0">
              <a:latin typeface="华文楷体" panose="02010600040101010101" pitchFamily="2" charset="-122"/>
              <a:ea typeface="华文楷体" panose="02010600040101010101" pitchFamily="2" charset="-122"/>
            </a:endParaRPr>
          </a:p>
          <a:p>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1</a:t>
            </a:r>
            <a:r>
              <a:rPr lang="zh-CN" altLang="en-US" sz="2400" b="1" dirty="0">
                <a:latin typeface="华文楷体" panose="02010600040101010101" pitchFamily="2" charset="-122"/>
                <a:ea typeface="华文楷体" panose="02010600040101010101" pitchFamily="2" charset="-122"/>
              </a:rPr>
              <a:t>）</a:t>
            </a:r>
            <a:r>
              <a:rPr lang="zh-CN" altLang="zh-CN" sz="2400" b="1" dirty="0">
                <a:latin typeface="华文楷体" panose="02010600040101010101" pitchFamily="2" charset="-122"/>
                <a:ea typeface="华文楷体" panose="02010600040101010101" pitchFamily="2" charset="-122"/>
              </a:rPr>
              <a:t>实质的</a:t>
            </a:r>
            <a:r>
              <a:rPr lang="en-US" altLang="zh-CN" sz="2400" b="1" dirty="0">
                <a:latin typeface="华文楷体" panose="02010600040101010101" pitchFamily="2" charset="-122"/>
                <a:ea typeface="华文楷体" panose="02010600040101010101" pitchFamily="2" charset="-122"/>
              </a:rPr>
              <a:t> vs. </a:t>
            </a:r>
            <a:r>
              <a:rPr lang="zh-CN" altLang="en-US" sz="2400" b="1" dirty="0">
                <a:latin typeface="华文楷体" panose="02010600040101010101" pitchFamily="2" charset="-122"/>
                <a:ea typeface="华文楷体" panose="02010600040101010101" pitchFamily="2" charset="-122"/>
              </a:rPr>
              <a:t>形式的</a:t>
            </a:r>
            <a:r>
              <a:rPr lang="zh-CN" altLang="zh-CN" sz="2400" b="1" dirty="0">
                <a:latin typeface="华文楷体" panose="02010600040101010101" pitchFamily="2" charset="-122"/>
                <a:ea typeface="华文楷体" panose="02010600040101010101" pitchFamily="2" charset="-122"/>
              </a:rPr>
              <a:t>行政诉讼第三人</a:t>
            </a:r>
            <a:endParaRPr lang="zh-CN" altLang="zh-CN" sz="2400" dirty="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1</a:t>
            </a:r>
            <a:r>
              <a:rPr lang="zh-CN" altLang="en-US" sz="2400" dirty="0">
                <a:latin typeface="华文楷体" panose="02010600040101010101" pitchFamily="2" charset="-122"/>
                <a:ea typeface="华文楷体" panose="02010600040101010101" pitchFamily="2" charset="-122"/>
              </a:rPr>
              <a:t>）</a:t>
            </a:r>
            <a:r>
              <a:rPr lang="zh-CN" altLang="zh-CN" sz="2400" b="1" dirty="0">
                <a:latin typeface="华文楷体" panose="02010600040101010101" pitchFamily="2" charset="-122"/>
                <a:ea typeface="华文楷体" panose="02010600040101010101" pitchFamily="2" charset="-122"/>
              </a:rPr>
              <a:t>实质的行政诉讼第三人</a:t>
            </a:r>
            <a:r>
              <a:rPr lang="zh-CN" altLang="zh-CN" sz="2400" dirty="0">
                <a:latin typeface="华文楷体" panose="02010600040101010101" pitchFamily="2" charset="-122"/>
                <a:ea typeface="华文楷体" panose="02010600040101010101" pitchFamily="2" charset="-122"/>
              </a:rPr>
              <a:t>是指其在诉讼关系中的地位不能成为本诉的原告或者被告的第三人。</a:t>
            </a:r>
          </a:p>
          <a:p>
            <a:r>
              <a:rPr lang="zh-CN" altLang="en-US" sz="2000" dirty="0">
                <a:latin typeface="华文楷体" panose="02010600040101010101" pitchFamily="2" charset="-122"/>
                <a:ea typeface="华文楷体" panose="02010600040101010101" pitchFamily="2" charset="-122"/>
              </a:rPr>
              <a:t>第一，</a:t>
            </a:r>
            <a:r>
              <a:rPr lang="zh-CN" altLang="zh-CN" sz="2000" dirty="0">
                <a:latin typeface="华文楷体" panose="02010600040101010101" pitchFamily="2" charset="-122"/>
                <a:ea typeface="华文楷体" panose="02010600040101010101" pitchFamily="2" charset="-122"/>
              </a:rPr>
              <a:t>受害人对行政机关作出的对加害人的行政处罚不服而依法提起行政诉讼时，该加害人（被诉行政处罚行为中的当事人，行政处罚法律关系中的行政相对人）可以以第三人的身份参加该行政诉讼。</a:t>
            </a:r>
          </a:p>
          <a:p>
            <a:endParaRPr lang="zh-CN" altLang="zh-CN" sz="2400" dirty="0">
              <a:latin typeface="华文楷体" panose="02010600040101010101" pitchFamily="2" charset="-122"/>
              <a:ea typeface="华文楷体" panose="02010600040101010101" pitchFamily="2" charset="-122"/>
            </a:endParaRPr>
          </a:p>
        </p:txBody>
      </p:sp>
      <p:sp>
        <p:nvSpPr>
          <p:cNvPr id="224259" name="灯片编号占位符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en-US" altLang="zh-CN">
                <a:solidFill>
                  <a:schemeClr val="bg1"/>
                </a:solidFill>
                <a:latin typeface="Century Gothic" panose="020B0502020202020204" pitchFamily="34" charset="0"/>
              </a:rPr>
              <a:t>*</a:t>
            </a:r>
          </a:p>
        </p:txBody>
      </p:sp>
      <p:sp>
        <p:nvSpPr>
          <p:cNvPr id="2" name="日期占位符 1"/>
          <p:cNvSpPr>
            <a:spLocks noGrp="1"/>
          </p:cNvSpPr>
          <p:nvPr>
            <p:ph type="dt" sz="half" idx="10"/>
          </p:nvPr>
        </p:nvSpPr>
        <p:spPr/>
        <p:txBody>
          <a:bodyPr/>
          <a:lstStyle/>
          <a:p>
            <a:fld id="{9BA801CB-E548-451B-AEB8-69433639F3DF}" type="datetime11">
              <a:rPr lang="zh-CN" altLang="en-US" smtClean="0"/>
              <a:t>20:56:35</a:t>
            </a:fld>
            <a:endParaRPr lang="zh-CN" alt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1" name="标题 1"/>
          <p:cNvSpPr>
            <a:spLocks noGrp="1" noChangeArrowheads="1"/>
          </p:cNvSpPr>
          <p:nvPr>
            <p:ph type="title"/>
          </p:nvPr>
        </p:nvSpPr>
        <p:spPr>
          <a:xfrm>
            <a:off x="2389189" y="927101"/>
            <a:ext cx="6345237" cy="709613"/>
          </a:xfrm>
        </p:spPr>
        <p:txBody>
          <a:bodyPr/>
          <a:lstStyle/>
          <a:p>
            <a:endParaRPr lang="zh-CN" altLang="en-US"/>
          </a:p>
        </p:txBody>
      </p:sp>
      <p:sp>
        <p:nvSpPr>
          <p:cNvPr id="225282" name="内容占位符 2"/>
          <p:cNvSpPr>
            <a:spLocks noGrp="1" noChangeArrowheads="1"/>
          </p:cNvSpPr>
          <p:nvPr>
            <p:ph idx="1"/>
          </p:nvPr>
        </p:nvSpPr>
        <p:spPr>
          <a:xfrm>
            <a:off x="1613693" y="2808849"/>
            <a:ext cx="8964613" cy="3887788"/>
          </a:xfrm>
        </p:spPr>
        <p:txBody>
          <a:bodyPr/>
          <a:lstStyle/>
          <a:p>
            <a:r>
              <a:rPr lang="zh-CN" altLang="en-US" sz="2200" dirty="0">
                <a:latin typeface="华文楷体" panose="02010600040101010101" pitchFamily="2" charset="-122"/>
                <a:ea typeface="华文楷体" panose="02010600040101010101" pitchFamily="2" charset="-122"/>
              </a:rPr>
              <a:t>第二，</a:t>
            </a:r>
            <a:r>
              <a:rPr lang="zh-CN" altLang="zh-CN" sz="2200" dirty="0">
                <a:latin typeface="华文楷体" panose="02010600040101010101" pitchFamily="2" charset="-122"/>
                <a:ea typeface="华文楷体" panose="02010600040101010101" pitchFamily="2" charset="-122"/>
              </a:rPr>
              <a:t>涉及民事法律关系的具体行政行为被提起行政诉讼时，该</a:t>
            </a:r>
            <a:r>
              <a:rPr lang="zh-CN" altLang="zh-CN" sz="2200" b="1" dirty="0">
                <a:latin typeface="华文楷体" panose="02010600040101010101" pitchFamily="2" charset="-122"/>
                <a:ea typeface="华文楷体" panose="02010600040101010101" pitchFamily="2" charset="-122"/>
              </a:rPr>
              <a:t>民事法律关系的相对方当事人</a:t>
            </a:r>
            <a:r>
              <a:rPr lang="zh-CN" altLang="zh-CN" sz="2200" dirty="0">
                <a:latin typeface="华文楷体" panose="02010600040101010101" pitchFamily="2" charset="-122"/>
                <a:ea typeface="华文楷体" panose="02010600040101010101" pitchFamily="2" charset="-122"/>
              </a:rPr>
              <a:t>可以以第三人的身份参加该行政诉讼。如涉及相邻权的具体行政行为被邻居提起行政诉讼时，该具体行政行为的相对人可以成为第三人；如认为房地产登记侵犯了自身权益的人提起行政诉讼时，该登记所涉及到的其他当事人可以以第三人的身份参加该行政诉讼；如联营企业、中外合资企业或者合作企业的联营、合资、合作中的某一方认为联营、合资、合作企业权益或者自己一方合法权益受具体行政行为侵害而提起行政诉讼时，利益相对的其他方可以以第三人的身份参加该行政诉讼。</a:t>
            </a:r>
            <a:endParaRPr lang="en-US" altLang="zh-CN" sz="2200" dirty="0">
              <a:latin typeface="华文楷体" panose="02010600040101010101" pitchFamily="2" charset="-122"/>
              <a:ea typeface="华文楷体" panose="02010600040101010101" pitchFamily="2" charset="-122"/>
            </a:endParaRPr>
          </a:p>
          <a:p>
            <a:endParaRPr lang="zh-CN" altLang="en-US" sz="2200" dirty="0">
              <a:latin typeface="华文楷体" panose="02010600040101010101" pitchFamily="2" charset="-122"/>
              <a:ea typeface="华文楷体" panose="02010600040101010101" pitchFamily="2" charset="-122"/>
            </a:endParaRPr>
          </a:p>
          <a:p>
            <a:endParaRPr lang="zh-CN" altLang="en-US" sz="2200" dirty="0">
              <a:latin typeface="华文楷体" panose="02010600040101010101" pitchFamily="2" charset="-122"/>
              <a:ea typeface="华文楷体" panose="02010600040101010101" pitchFamily="2" charset="-122"/>
            </a:endParaRPr>
          </a:p>
        </p:txBody>
      </p:sp>
      <p:sp>
        <p:nvSpPr>
          <p:cNvPr id="225283" name="灯片编号占位符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en-US" altLang="zh-CN">
                <a:solidFill>
                  <a:schemeClr val="bg1"/>
                </a:solidFill>
                <a:latin typeface="Century Gothic" panose="020B0502020202020204" pitchFamily="34" charset="0"/>
              </a:rPr>
              <a:t>*</a:t>
            </a:r>
          </a:p>
        </p:txBody>
      </p:sp>
      <p:sp>
        <p:nvSpPr>
          <p:cNvPr id="2" name="日期占位符 1"/>
          <p:cNvSpPr>
            <a:spLocks noGrp="1"/>
          </p:cNvSpPr>
          <p:nvPr>
            <p:ph type="dt" sz="half" idx="10"/>
          </p:nvPr>
        </p:nvSpPr>
        <p:spPr/>
        <p:txBody>
          <a:bodyPr/>
          <a:lstStyle/>
          <a:p>
            <a:fld id="{D9EE5AD4-DD98-4AA6-BF5A-8F012A2A6194}" type="datetime11">
              <a:rPr lang="zh-CN" altLang="en-US" smtClean="0"/>
              <a:t>20:56:35</a:t>
            </a:fld>
            <a:endParaRPr lang="zh-CN" alt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5" name="标题 1"/>
          <p:cNvSpPr>
            <a:spLocks noGrp="1" noChangeArrowheads="1"/>
          </p:cNvSpPr>
          <p:nvPr>
            <p:ph type="title"/>
          </p:nvPr>
        </p:nvSpPr>
        <p:spPr>
          <a:xfrm>
            <a:off x="2389189" y="927101"/>
            <a:ext cx="6345237" cy="709613"/>
          </a:xfrm>
        </p:spPr>
        <p:txBody>
          <a:bodyPr/>
          <a:lstStyle/>
          <a:p>
            <a:endParaRPr lang="zh-CN" altLang="en-US"/>
          </a:p>
        </p:txBody>
      </p:sp>
      <p:sp>
        <p:nvSpPr>
          <p:cNvPr id="226306" name="内容占位符 2"/>
          <p:cNvSpPr>
            <a:spLocks noGrp="1" noChangeArrowheads="1"/>
          </p:cNvSpPr>
          <p:nvPr>
            <p:ph idx="1"/>
          </p:nvPr>
        </p:nvSpPr>
        <p:spPr>
          <a:xfrm>
            <a:off x="2387600" y="2492376"/>
            <a:ext cx="7308850" cy="3527425"/>
          </a:xfrm>
        </p:spPr>
        <p:txBody>
          <a:bodyPr/>
          <a:lstStyle/>
          <a:p>
            <a:r>
              <a:rPr lang="zh-CN" altLang="en-US" sz="2200" dirty="0">
                <a:latin typeface="华文楷体" panose="02010600040101010101" pitchFamily="2" charset="-122"/>
                <a:ea typeface="华文楷体" panose="02010600040101010101" pitchFamily="2" charset="-122"/>
              </a:rPr>
              <a:t>第三，</a:t>
            </a:r>
            <a:r>
              <a:rPr lang="zh-CN" altLang="zh-CN" sz="2200" dirty="0">
                <a:latin typeface="华文楷体" panose="02010600040101010101" pitchFamily="2" charset="-122"/>
                <a:ea typeface="华文楷体" panose="02010600040101010101" pitchFamily="2" charset="-122"/>
              </a:rPr>
              <a:t>被起诉的行政行为涉及到其他行政行为时，</a:t>
            </a:r>
            <a:r>
              <a:rPr lang="zh-CN" altLang="zh-CN" sz="2200" b="1" dirty="0">
                <a:latin typeface="华文楷体" panose="02010600040101010101" pitchFamily="2" charset="-122"/>
                <a:ea typeface="华文楷体" panose="02010600040101010101" pitchFamily="2" charset="-122"/>
              </a:rPr>
              <a:t>作出该其他行政行为的行政机关</a:t>
            </a:r>
            <a:r>
              <a:rPr lang="zh-CN" altLang="zh-CN" sz="2200" dirty="0">
                <a:latin typeface="华文楷体" panose="02010600040101010101" pitchFamily="2" charset="-122"/>
                <a:ea typeface="华文楷体" panose="02010600040101010101" pitchFamily="2" charset="-122"/>
              </a:rPr>
              <a:t>可以以第三人的身份参加该行政诉讼。如因从事经某行政机关许可的行为而受到其他行政机关行政处罚的当事人对该行政处罚提起行政诉讼时，该作出许可的行政机关可以以第三人的身份参加该行政诉讼。</a:t>
            </a:r>
            <a:endParaRPr lang="en-US" altLang="zh-CN" sz="2200" dirty="0">
              <a:latin typeface="华文楷体" panose="02010600040101010101" pitchFamily="2" charset="-122"/>
              <a:ea typeface="华文楷体" panose="02010600040101010101" pitchFamily="2" charset="-122"/>
            </a:endParaRPr>
          </a:p>
          <a:p>
            <a:r>
              <a:rPr lang="zh-CN" altLang="en-US" sz="2200" dirty="0">
                <a:latin typeface="华文楷体" panose="02010600040101010101" pitchFamily="2" charset="-122"/>
                <a:ea typeface="华文楷体" panose="02010600040101010101" pitchFamily="2" charset="-122"/>
              </a:rPr>
              <a:t>值得讨论的问题：行政复议改变原行政行为引起诉讼的，原行为作出机关能否作为第三人？</a:t>
            </a:r>
          </a:p>
          <a:p>
            <a:endParaRPr lang="zh-CN" altLang="zh-CN" sz="2200" dirty="0">
              <a:latin typeface="华文楷体" panose="02010600040101010101" pitchFamily="2" charset="-122"/>
              <a:ea typeface="华文楷体" panose="02010600040101010101" pitchFamily="2" charset="-122"/>
            </a:endParaRPr>
          </a:p>
          <a:p>
            <a:endParaRPr lang="zh-CN" altLang="en-US" sz="2200" dirty="0"/>
          </a:p>
        </p:txBody>
      </p:sp>
      <p:sp>
        <p:nvSpPr>
          <p:cNvPr id="2" name="日期占位符 1"/>
          <p:cNvSpPr>
            <a:spLocks noGrp="1"/>
          </p:cNvSpPr>
          <p:nvPr>
            <p:ph type="dt" sz="half" idx="10"/>
          </p:nvPr>
        </p:nvSpPr>
        <p:spPr/>
        <p:txBody>
          <a:bodyPr/>
          <a:lstStyle/>
          <a:p>
            <a:fld id="{F46864D1-3B2B-4862-83F3-E109A788E403}" type="datetime11">
              <a:rPr lang="zh-CN" altLang="en-US" smtClean="0"/>
              <a:t>20:56:35</a:t>
            </a:fld>
            <a:endParaRPr lang="zh-CN" altLang="en-US"/>
          </a:p>
        </p:txBody>
      </p:sp>
      <p:sp>
        <p:nvSpPr>
          <p:cNvPr id="3" name="灯片编号占位符 2"/>
          <p:cNvSpPr>
            <a:spLocks noGrp="1"/>
          </p:cNvSpPr>
          <p:nvPr>
            <p:ph type="sldNum" sz="quarter" idx="12"/>
          </p:nvPr>
        </p:nvSpPr>
        <p:spPr/>
        <p:txBody>
          <a:bodyPr/>
          <a:lstStyle/>
          <a:p>
            <a:fld id="{371EAF97-EE87-4C9A-8993-CD456974BB4D}" type="slidenum">
              <a:rPr lang="zh-CN" altLang="en-US" smtClean="0"/>
              <a:t>99</a:t>
            </a:fld>
            <a:endParaRPr lang="zh-CN" alt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WUwM2M0YTEyMWNkODhlODVmNGRhNDg3YjM2NWI0MjIifQ=="/>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会议室">
  <a:themeElements>
    <a:clrScheme name="离子会议室">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离子会议室">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会议室">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2880</TotalTime>
  <Words>13899</Words>
  <Application>Microsoft Office PowerPoint</Application>
  <PresentationFormat>宽屏</PresentationFormat>
  <Paragraphs>709</Paragraphs>
  <Slides>120</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120</vt:i4>
      </vt:variant>
    </vt:vector>
  </HeadingPairs>
  <TitlesOfParts>
    <vt:vector size="128" baseType="lpstr">
      <vt:lpstr>等线</vt:lpstr>
      <vt:lpstr>华文楷体</vt:lpstr>
      <vt:lpstr>楷体</vt:lpstr>
      <vt:lpstr>Arial</vt:lpstr>
      <vt:lpstr>Calibri</vt:lpstr>
      <vt:lpstr>Century Gothic</vt:lpstr>
      <vt:lpstr>Wingdings 3</vt:lpstr>
      <vt:lpstr>离子会议室</vt:lpstr>
      <vt:lpstr>第十二讲 行政诉讼受案范围、管辖与参加人</vt:lpstr>
      <vt:lpstr>  行政诉讼受案范围</vt:lpstr>
      <vt:lpstr>PowerPoint 演示文稿</vt:lpstr>
      <vt:lpstr>PowerPoint 演示文稿</vt:lpstr>
      <vt:lpstr>PowerPoint 演示文稿</vt:lpstr>
      <vt:lpstr>一、行政诉讼受案范围概述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行政诉讼管辖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行政诉讼参加人</vt:lpstr>
      <vt:lpstr>PowerPoint 演示文稿</vt:lpstr>
      <vt:lpstr>PowerPoint 演示文稿</vt:lpstr>
      <vt:lpstr>一、概述</vt:lpstr>
      <vt:lpstr>PowerPoint 演示文稿</vt:lpstr>
      <vt:lpstr>二、行政诉讼原告</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三、行政诉讼中的被告</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四、共同诉讼人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五、行政诉讼第三人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六、行政诉讼代理人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七、检察院</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第十二讲 行政诉讼受案范围、管辖与参加人</dc:title>
  <dc:creator>DELL</dc:creator>
  <cp:lastModifiedBy>Y L</cp:lastModifiedBy>
  <cp:revision>33</cp:revision>
  <dcterms:created xsi:type="dcterms:W3CDTF">2020-12-01T08:01:00Z</dcterms:created>
  <dcterms:modified xsi:type="dcterms:W3CDTF">2024-12-28T12:24:16Z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61D6BF7A9F1F4026BAA6007D8D6B6DA4</vt:lpwstr>
  </property>
  <property fmtid="{D5CDD505-2E9C-101B-9397-08002B2CF9AE}" pid="3" name="KSOProductBuildVer">
    <vt:lpwstr>2052-12.1.0.19302</vt:lpwstr>
  </property>
</Properties>
</file>