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802" r:id="rId2"/>
    <p:sldId id="803" r:id="rId3"/>
    <p:sldId id="804" r:id="rId4"/>
    <p:sldId id="805" r:id="rId5"/>
    <p:sldId id="806" r:id="rId6"/>
    <p:sldId id="807" r:id="rId7"/>
    <p:sldId id="808"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7" r:id="rId35"/>
    <p:sldId id="840" r:id="rId36"/>
    <p:sldId id="841" r:id="rId37"/>
    <p:sldId id="842" r:id="rId38"/>
    <p:sldId id="843" r:id="rId39"/>
    <p:sldId id="844" r:id="rId40"/>
    <p:sldId id="845" r:id="rId41"/>
    <p:sldId id="846" r:id="rId42"/>
    <p:sldId id="847" r:id="rId43"/>
    <p:sldId id="849" r:id="rId44"/>
    <p:sldId id="850" r:id="rId45"/>
    <p:sldId id="851" r:id="rId46"/>
    <p:sldId id="852" r:id="rId47"/>
    <p:sldId id="854" r:id="rId48"/>
    <p:sldId id="855" r:id="rId49"/>
  </p:sldIdLst>
  <p:sldSz cx="9144000" cy="6858000" type="screen4x3"/>
  <p:notesSz cx="6858000" cy="9144000"/>
  <p:custDataLst>
    <p:tags r:id="rId5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65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3FB092-4B44-473C-9219-89DC3200DC4A}" type="doc">
      <dgm:prSet loTypeId="urn:microsoft.com/office/officeart/2005/8/layout/hierarchy2#1" loCatId="hierarchy" qsTypeId="urn:microsoft.com/office/officeart/2005/8/quickstyle/3d1#1" qsCatId="3D" csTypeId="urn:microsoft.com/office/officeart/2005/8/colors/accent0_1#2" csCatId="mainScheme" phldr="1"/>
      <dgm:spPr/>
      <dgm:t>
        <a:bodyPr/>
        <a:lstStyle/>
        <a:p>
          <a:endParaRPr lang="zh-CN" altLang="en-US"/>
        </a:p>
      </dgm:t>
    </dgm:pt>
    <dgm:pt modelId="{26473D7B-3686-4896-B4AA-CC62B09B8995}">
      <dgm:prSet phldrT="[文本]" custT="1"/>
      <dgm:spPr/>
      <dgm:t>
        <a:bodyPr/>
        <a:lstStyle/>
        <a:p>
          <a:r>
            <a:rPr lang="zh-CN" altLang="en-US" sz="2000" b="1" dirty="0"/>
            <a:t>案件类型</a:t>
          </a:r>
        </a:p>
      </dgm:t>
    </dgm:pt>
    <dgm:pt modelId="{42281D41-8D30-458E-9A93-517655BA2DA1}" type="parTrans" cxnId="{F0DF1A17-EA9A-474C-88B9-8B422990C0F3}">
      <dgm:prSet/>
      <dgm:spPr/>
      <dgm:t>
        <a:bodyPr/>
        <a:lstStyle/>
        <a:p>
          <a:endParaRPr lang="zh-CN" altLang="en-US"/>
        </a:p>
      </dgm:t>
    </dgm:pt>
    <dgm:pt modelId="{D6118AFE-213A-4D03-B263-4DEB8676348E}" type="sibTrans" cxnId="{F0DF1A17-EA9A-474C-88B9-8B422990C0F3}">
      <dgm:prSet/>
      <dgm:spPr/>
      <dgm:t>
        <a:bodyPr/>
        <a:lstStyle/>
        <a:p>
          <a:endParaRPr lang="zh-CN" altLang="en-US"/>
        </a:p>
      </dgm:t>
    </dgm:pt>
    <dgm:pt modelId="{E4190EB9-DB6A-4B86-97DF-CD1AF738DCF5}">
      <dgm:prSet phldrT="[文本]" custT="1"/>
      <dgm:spPr/>
      <dgm:t>
        <a:bodyPr/>
        <a:lstStyle/>
        <a:p>
          <a:r>
            <a:rPr lang="zh-CN" altLang="en-US" sz="2000" b="1" dirty="0"/>
            <a:t>非裁决类</a:t>
          </a:r>
        </a:p>
      </dgm:t>
    </dgm:pt>
    <dgm:pt modelId="{1D3C684C-5BA6-4057-90F2-152AF95C391F}" type="parTrans" cxnId="{1BD333B6-C650-4678-9F6F-2CB0A6FF8A15}">
      <dgm:prSet/>
      <dgm:spPr/>
      <dgm:t>
        <a:bodyPr/>
        <a:lstStyle/>
        <a:p>
          <a:endParaRPr lang="zh-CN" altLang="en-US"/>
        </a:p>
      </dgm:t>
    </dgm:pt>
    <dgm:pt modelId="{F4706262-D5F4-4EEE-BC30-3E46B82DDE98}" type="sibTrans" cxnId="{1BD333B6-C650-4678-9F6F-2CB0A6FF8A15}">
      <dgm:prSet/>
      <dgm:spPr/>
      <dgm:t>
        <a:bodyPr/>
        <a:lstStyle/>
        <a:p>
          <a:endParaRPr lang="zh-CN" altLang="en-US"/>
        </a:p>
      </dgm:t>
    </dgm:pt>
    <dgm:pt modelId="{44FCDC58-8E89-489E-A56A-8C6A6583389B}">
      <dgm:prSet phldrT="[文本]" custT="1"/>
      <dgm:spPr/>
      <dgm:t>
        <a:bodyPr/>
        <a:lstStyle/>
        <a:p>
          <a:r>
            <a:rPr lang="zh-CN" altLang="en-US" sz="2000" b="1" dirty="0"/>
            <a:t>许可案件</a:t>
          </a:r>
        </a:p>
      </dgm:t>
    </dgm:pt>
    <dgm:pt modelId="{9D427FCA-36B3-493E-B393-667A590ADF56}" type="parTrans" cxnId="{DDBA31A3-11E7-4045-844A-1375EBA61B00}">
      <dgm:prSet/>
      <dgm:spPr/>
      <dgm:t>
        <a:bodyPr/>
        <a:lstStyle/>
        <a:p>
          <a:endParaRPr lang="zh-CN" altLang="en-US"/>
        </a:p>
      </dgm:t>
    </dgm:pt>
    <dgm:pt modelId="{869466A8-1322-4D76-86AF-F4E77999A8A9}" type="sibTrans" cxnId="{DDBA31A3-11E7-4045-844A-1375EBA61B00}">
      <dgm:prSet/>
      <dgm:spPr/>
      <dgm:t>
        <a:bodyPr/>
        <a:lstStyle/>
        <a:p>
          <a:endParaRPr lang="zh-CN" altLang="en-US"/>
        </a:p>
      </dgm:t>
    </dgm:pt>
    <dgm:pt modelId="{181BCD3D-8D2A-4FFD-9D05-8216015B3502}">
      <dgm:prSet phldrT="[文本]" custT="1"/>
      <dgm:spPr/>
      <dgm:t>
        <a:bodyPr/>
        <a:lstStyle/>
        <a:p>
          <a:r>
            <a:rPr lang="zh-CN" altLang="en-US" sz="2000" b="1" dirty="0"/>
            <a:t>登记案件</a:t>
          </a:r>
        </a:p>
      </dgm:t>
    </dgm:pt>
    <dgm:pt modelId="{B3904542-E88B-4C42-A4AF-FF8CC008811F}" type="parTrans" cxnId="{870719DB-D3DB-4AB3-803A-02DCC83AB8A4}">
      <dgm:prSet/>
      <dgm:spPr/>
      <dgm:t>
        <a:bodyPr/>
        <a:lstStyle/>
        <a:p>
          <a:endParaRPr lang="zh-CN" altLang="en-US"/>
        </a:p>
      </dgm:t>
    </dgm:pt>
    <dgm:pt modelId="{4217BE4E-8BD9-4750-A5F8-548836213173}" type="sibTrans" cxnId="{870719DB-D3DB-4AB3-803A-02DCC83AB8A4}">
      <dgm:prSet/>
      <dgm:spPr/>
      <dgm:t>
        <a:bodyPr/>
        <a:lstStyle/>
        <a:p>
          <a:endParaRPr lang="zh-CN" altLang="en-US"/>
        </a:p>
      </dgm:t>
    </dgm:pt>
    <dgm:pt modelId="{8495AE3B-6841-4C5E-83A8-1B4811F7EC68}">
      <dgm:prSet phldrT="[文本]" custT="1"/>
      <dgm:spPr/>
      <dgm:t>
        <a:bodyPr/>
        <a:lstStyle/>
        <a:p>
          <a:r>
            <a:rPr lang="zh-CN" altLang="en-US" sz="2000" b="1" dirty="0"/>
            <a:t>裁决类</a:t>
          </a:r>
        </a:p>
      </dgm:t>
    </dgm:pt>
    <dgm:pt modelId="{FAC1C226-6725-472B-99F1-65486A5A24EC}" type="parTrans" cxnId="{B3009952-A92D-4616-80AF-10647FA2DD0E}">
      <dgm:prSet/>
      <dgm:spPr/>
      <dgm:t>
        <a:bodyPr/>
        <a:lstStyle/>
        <a:p>
          <a:endParaRPr lang="zh-CN" altLang="en-US"/>
        </a:p>
      </dgm:t>
    </dgm:pt>
    <dgm:pt modelId="{D232DB40-D0A5-4EAF-BA1C-061FC16C3104}" type="sibTrans" cxnId="{B3009952-A92D-4616-80AF-10647FA2DD0E}">
      <dgm:prSet/>
      <dgm:spPr/>
      <dgm:t>
        <a:bodyPr/>
        <a:lstStyle/>
        <a:p>
          <a:endParaRPr lang="zh-CN" altLang="en-US"/>
        </a:p>
      </dgm:t>
    </dgm:pt>
    <dgm:pt modelId="{D24E77A8-62FE-49CB-AB44-F94797D5C81B}">
      <dgm:prSet/>
      <dgm:spPr/>
      <dgm:t>
        <a:bodyPr/>
        <a:lstStyle/>
        <a:p>
          <a:pPr marL="0" marR="0" lvl="0" indent="0" defTabSz="914400" eaLnBrk="1" fontAlgn="auto" latinLnBrk="0" hangingPunct="1">
            <a:lnSpc>
              <a:spcPct val="100000"/>
            </a:lnSpc>
            <a:spcBef>
              <a:spcPts val="0"/>
            </a:spcBef>
            <a:spcAft>
              <a:spcPts val="0"/>
            </a:spcAft>
            <a:buClrTx/>
            <a:buSzTx/>
            <a:buFontTx/>
            <a:buNone/>
          </a:pPr>
          <a:r>
            <a:rPr lang="zh-CN" altLang="en-US" b="1" dirty="0"/>
            <a:t>征收征用案件</a:t>
          </a:r>
          <a:endParaRPr lang="zh-CN" altLang="en-US" dirty="0"/>
        </a:p>
      </dgm:t>
    </dgm:pt>
    <dgm:pt modelId="{CF3C442B-DC45-4151-9837-F65B2D3CD328}" type="sibTrans" cxnId="{77BA6271-54DB-444A-86E8-805428C38286}">
      <dgm:prSet/>
      <dgm:spPr/>
      <dgm:t>
        <a:bodyPr/>
        <a:lstStyle/>
        <a:p>
          <a:endParaRPr lang="zh-CN" altLang="en-US"/>
        </a:p>
      </dgm:t>
    </dgm:pt>
    <dgm:pt modelId="{58C92CBB-66FF-4589-BC1B-F5F8D45BBBC7}" type="parTrans" cxnId="{77BA6271-54DB-444A-86E8-805428C38286}">
      <dgm:prSet/>
      <dgm:spPr/>
      <dgm:t>
        <a:bodyPr/>
        <a:lstStyle/>
        <a:p>
          <a:endParaRPr lang="zh-CN" altLang="en-US"/>
        </a:p>
      </dgm:t>
    </dgm:pt>
    <dgm:pt modelId="{3B8F14BC-A619-4E77-A527-BA823A62A015}" type="pres">
      <dgm:prSet presAssocID="{3E3FB092-4B44-473C-9219-89DC3200DC4A}" presName="diagram" presStyleCnt="0">
        <dgm:presLayoutVars>
          <dgm:chPref val="1"/>
          <dgm:dir/>
          <dgm:animOne val="branch"/>
          <dgm:animLvl val="lvl"/>
          <dgm:resizeHandles val="exact"/>
        </dgm:presLayoutVars>
      </dgm:prSet>
      <dgm:spPr/>
    </dgm:pt>
    <dgm:pt modelId="{10B9864C-2A05-44FD-8B2A-1E33C4B10099}" type="pres">
      <dgm:prSet presAssocID="{26473D7B-3686-4896-B4AA-CC62B09B8995}" presName="root1" presStyleCnt="0"/>
      <dgm:spPr/>
    </dgm:pt>
    <dgm:pt modelId="{9084DFF8-9877-4C84-B9DB-C9833C472D73}" type="pres">
      <dgm:prSet presAssocID="{26473D7B-3686-4896-B4AA-CC62B09B8995}" presName="LevelOneTextNode" presStyleLbl="node0" presStyleIdx="0" presStyleCnt="1">
        <dgm:presLayoutVars>
          <dgm:chPref val="3"/>
        </dgm:presLayoutVars>
      </dgm:prSet>
      <dgm:spPr/>
    </dgm:pt>
    <dgm:pt modelId="{41C54F77-EE9D-4103-AB50-CF9936DB3477}" type="pres">
      <dgm:prSet presAssocID="{26473D7B-3686-4896-B4AA-CC62B09B8995}" presName="level2hierChild" presStyleCnt="0"/>
      <dgm:spPr/>
    </dgm:pt>
    <dgm:pt modelId="{E5A4BACE-C121-47CE-BEC9-69151E67BE0B}" type="pres">
      <dgm:prSet presAssocID="{1D3C684C-5BA6-4057-90F2-152AF95C391F}" presName="conn2-1" presStyleLbl="parChTrans1D2" presStyleIdx="0" presStyleCnt="2"/>
      <dgm:spPr/>
    </dgm:pt>
    <dgm:pt modelId="{CE924384-7055-46E4-947E-911440E93372}" type="pres">
      <dgm:prSet presAssocID="{1D3C684C-5BA6-4057-90F2-152AF95C391F}" presName="connTx" presStyleLbl="parChTrans1D2" presStyleIdx="0" presStyleCnt="2"/>
      <dgm:spPr/>
    </dgm:pt>
    <dgm:pt modelId="{3E9BF101-7BCC-4B98-95FC-CEEF63EA94A0}" type="pres">
      <dgm:prSet presAssocID="{E4190EB9-DB6A-4B86-97DF-CD1AF738DCF5}" presName="root2" presStyleCnt="0"/>
      <dgm:spPr/>
    </dgm:pt>
    <dgm:pt modelId="{0233E613-05B4-4BF3-A853-54AEC95F1A9A}" type="pres">
      <dgm:prSet presAssocID="{E4190EB9-DB6A-4B86-97DF-CD1AF738DCF5}" presName="LevelTwoTextNode" presStyleLbl="node2" presStyleIdx="0" presStyleCnt="2" custLinFactNeighborX="0" custLinFactNeighborY="-49244">
        <dgm:presLayoutVars>
          <dgm:chPref val="3"/>
        </dgm:presLayoutVars>
      </dgm:prSet>
      <dgm:spPr/>
    </dgm:pt>
    <dgm:pt modelId="{98222220-54AC-4D52-A748-C174550BB596}" type="pres">
      <dgm:prSet presAssocID="{E4190EB9-DB6A-4B86-97DF-CD1AF738DCF5}" presName="level3hierChild" presStyleCnt="0"/>
      <dgm:spPr/>
    </dgm:pt>
    <dgm:pt modelId="{6E194318-DEB3-4123-B592-3D8BA057A81C}" type="pres">
      <dgm:prSet presAssocID="{9D427FCA-36B3-493E-B393-667A590ADF56}" presName="conn2-1" presStyleLbl="parChTrans1D3" presStyleIdx="0" presStyleCnt="3"/>
      <dgm:spPr/>
    </dgm:pt>
    <dgm:pt modelId="{80B50D1B-9FF2-4F5A-A85C-5F8063266302}" type="pres">
      <dgm:prSet presAssocID="{9D427FCA-36B3-493E-B393-667A590ADF56}" presName="connTx" presStyleLbl="parChTrans1D3" presStyleIdx="0" presStyleCnt="3"/>
      <dgm:spPr/>
    </dgm:pt>
    <dgm:pt modelId="{AEB93411-3B5E-479C-A05C-AB8898934171}" type="pres">
      <dgm:prSet presAssocID="{44FCDC58-8E89-489E-A56A-8C6A6583389B}" presName="root2" presStyleCnt="0"/>
      <dgm:spPr/>
    </dgm:pt>
    <dgm:pt modelId="{256116D0-BC48-4A38-A0E4-33CF663753F2}" type="pres">
      <dgm:prSet presAssocID="{44FCDC58-8E89-489E-A56A-8C6A6583389B}" presName="LevelTwoTextNode" presStyleLbl="node3" presStyleIdx="0" presStyleCnt="3" custScaleX="168295">
        <dgm:presLayoutVars>
          <dgm:chPref val="3"/>
        </dgm:presLayoutVars>
      </dgm:prSet>
      <dgm:spPr/>
    </dgm:pt>
    <dgm:pt modelId="{A01663BB-E7C8-4421-A709-934D627F810D}" type="pres">
      <dgm:prSet presAssocID="{44FCDC58-8E89-489E-A56A-8C6A6583389B}" presName="level3hierChild" presStyleCnt="0"/>
      <dgm:spPr/>
    </dgm:pt>
    <dgm:pt modelId="{1D446550-2EA8-4428-B999-AB53846D4846}" type="pres">
      <dgm:prSet presAssocID="{B3904542-E88B-4C42-A4AF-FF8CC008811F}" presName="conn2-1" presStyleLbl="parChTrans1D3" presStyleIdx="1" presStyleCnt="3"/>
      <dgm:spPr/>
    </dgm:pt>
    <dgm:pt modelId="{5732E1A9-A33F-44A0-B0A9-2D63C6EFE024}" type="pres">
      <dgm:prSet presAssocID="{B3904542-E88B-4C42-A4AF-FF8CC008811F}" presName="connTx" presStyleLbl="parChTrans1D3" presStyleIdx="1" presStyleCnt="3"/>
      <dgm:spPr/>
    </dgm:pt>
    <dgm:pt modelId="{5E140FDD-B97F-42C4-B75A-A642BD38FA80}" type="pres">
      <dgm:prSet presAssocID="{181BCD3D-8D2A-4FFD-9D05-8216015B3502}" presName="root2" presStyleCnt="0"/>
      <dgm:spPr/>
    </dgm:pt>
    <dgm:pt modelId="{125B9535-E45A-44FF-9DAB-D7FB448A06BC}" type="pres">
      <dgm:prSet presAssocID="{181BCD3D-8D2A-4FFD-9D05-8216015B3502}" presName="LevelTwoTextNode" presStyleLbl="node3" presStyleIdx="1" presStyleCnt="3" custScaleX="168295">
        <dgm:presLayoutVars>
          <dgm:chPref val="3"/>
        </dgm:presLayoutVars>
      </dgm:prSet>
      <dgm:spPr/>
    </dgm:pt>
    <dgm:pt modelId="{DAB7B348-9B3E-4F25-82BB-08F7DE8D18D7}" type="pres">
      <dgm:prSet presAssocID="{181BCD3D-8D2A-4FFD-9D05-8216015B3502}" presName="level3hierChild" presStyleCnt="0"/>
      <dgm:spPr/>
    </dgm:pt>
    <dgm:pt modelId="{037448CF-D43E-4180-B55A-51CFEEFCF58C}" type="pres">
      <dgm:prSet presAssocID="{58C92CBB-66FF-4589-BC1B-F5F8D45BBBC7}" presName="conn2-1" presStyleLbl="parChTrans1D3" presStyleIdx="2" presStyleCnt="3"/>
      <dgm:spPr/>
    </dgm:pt>
    <dgm:pt modelId="{8F228B79-AC15-4534-B6BC-4D7C68F65E5C}" type="pres">
      <dgm:prSet presAssocID="{58C92CBB-66FF-4589-BC1B-F5F8D45BBBC7}" presName="connTx" presStyleLbl="parChTrans1D3" presStyleIdx="2" presStyleCnt="3"/>
      <dgm:spPr/>
    </dgm:pt>
    <dgm:pt modelId="{07A9C846-9A8D-4A1C-824C-785F5D01AF00}" type="pres">
      <dgm:prSet presAssocID="{D24E77A8-62FE-49CB-AB44-F94797D5C81B}" presName="root2" presStyleCnt="0"/>
      <dgm:spPr/>
    </dgm:pt>
    <dgm:pt modelId="{CA5D4E5A-ED7C-437A-AE39-4173FE477701}" type="pres">
      <dgm:prSet presAssocID="{D24E77A8-62FE-49CB-AB44-F94797D5C81B}" presName="LevelTwoTextNode" presStyleLbl="node3" presStyleIdx="2" presStyleCnt="3" custScaleX="168295">
        <dgm:presLayoutVars>
          <dgm:chPref val="3"/>
        </dgm:presLayoutVars>
      </dgm:prSet>
      <dgm:spPr/>
    </dgm:pt>
    <dgm:pt modelId="{EA850B77-8E62-4708-A1D9-8EBA06CEB4E8}" type="pres">
      <dgm:prSet presAssocID="{D24E77A8-62FE-49CB-AB44-F94797D5C81B}" presName="level3hierChild" presStyleCnt="0"/>
      <dgm:spPr/>
    </dgm:pt>
    <dgm:pt modelId="{3BBBD411-4A2C-4A89-8C05-4430E73CA669}" type="pres">
      <dgm:prSet presAssocID="{FAC1C226-6725-472B-99F1-65486A5A24EC}" presName="conn2-1" presStyleLbl="parChTrans1D2" presStyleIdx="1" presStyleCnt="2"/>
      <dgm:spPr/>
    </dgm:pt>
    <dgm:pt modelId="{829069C0-9D60-4419-A60D-5B2C16E4A9BF}" type="pres">
      <dgm:prSet presAssocID="{FAC1C226-6725-472B-99F1-65486A5A24EC}" presName="connTx" presStyleLbl="parChTrans1D2" presStyleIdx="1" presStyleCnt="2"/>
      <dgm:spPr/>
    </dgm:pt>
    <dgm:pt modelId="{1357DA7A-B2D5-450F-9488-609410F13705}" type="pres">
      <dgm:prSet presAssocID="{8495AE3B-6841-4C5E-83A8-1B4811F7EC68}" presName="root2" presStyleCnt="0"/>
      <dgm:spPr/>
    </dgm:pt>
    <dgm:pt modelId="{82D27D1A-B30D-4A8B-B4FA-4602A2995CD9}" type="pres">
      <dgm:prSet presAssocID="{8495AE3B-6841-4C5E-83A8-1B4811F7EC68}" presName="LevelTwoTextNode" presStyleLbl="node2" presStyleIdx="1" presStyleCnt="2">
        <dgm:presLayoutVars>
          <dgm:chPref val="3"/>
        </dgm:presLayoutVars>
      </dgm:prSet>
      <dgm:spPr/>
    </dgm:pt>
    <dgm:pt modelId="{6FF4D274-83FD-4EAA-9575-5ED28DBE6513}" type="pres">
      <dgm:prSet presAssocID="{8495AE3B-6841-4C5E-83A8-1B4811F7EC68}" presName="level3hierChild" presStyleCnt="0"/>
      <dgm:spPr/>
    </dgm:pt>
  </dgm:ptLst>
  <dgm:cxnLst>
    <dgm:cxn modelId="{6C515302-1863-4048-9441-13D9463A62FD}" type="presOf" srcId="{B3904542-E88B-4C42-A4AF-FF8CC008811F}" destId="{5732E1A9-A33F-44A0-B0A9-2D63C6EFE024}" srcOrd="1" destOrd="0" presId="urn:microsoft.com/office/officeart/2005/8/layout/hierarchy2#1"/>
    <dgm:cxn modelId="{9AE95D0C-1C49-4F5C-8B0F-CCB46DF6040A}" type="presOf" srcId="{58C92CBB-66FF-4589-BC1B-F5F8D45BBBC7}" destId="{8F228B79-AC15-4534-B6BC-4D7C68F65E5C}" srcOrd="1" destOrd="0" presId="urn:microsoft.com/office/officeart/2005/8/layout/hierarchy2#1"/>
    <dgm:cxn modelId="{F0DF1A17-EA9A-474C-88B9-8B422990C0F3}" srcId="{3E3FB092-4B44-473C-9219-89DC3200DC4A}" destId="{26473D7B-3686-4896-B4AA-CC62B09B8995}" srcOrd="0" destOrd="0" parTransId="{42281D41-8D30-458E-9A93-517655BA2DA1}" sibTransId="{D6118AFE-213A-4D03-B263-4DEB8676348E}"/>
    <dgm:cxn modelId="{59FE431F-4E34-4936-B395-4D32DFFD5740}" type="presOf" srcId="{D24E77A8-62FE-49CB-AB44-F94797D5C81B}" destId="{CA5D4E5A-ED7C-437A-AE39-4173FE477701}" srcOrd="0" destOrd="0" presId="urn:microsoft.com/office/officeart/2005/8/layout/hierarchy2#1"/>
    <dgm:cxn modelId="{160C532E-833E-4FBA-AD6C-695F67BFAED1}" type="presOf" srcId="{9D427FCA-36B3-493E-B393-667A590ADF56}" destId="{6E194318-DEB3-4123-B592-3D8BA057A81C}" srcOrd="0" destOrd="0" presId="urn:microsoft.com/office/officeart/2005/8/layout/hierarchy2#1"/>
    <dgm:cxn modelId="{7E322739-F635-467E-8F2E-0294EEE17BFB}" type="presOf" srcId="{3E3FB092-4B44-473C-9219-89DC3200DC4A}" destId="{3B8F14BC-A619-4E77-A527-BA823A62A015}" srcOrd="0" destOrd="0" presId="urn:microsoft.com/office/officeart/2005/8/layout/hierarchy2#1"/>
    <dgm:cxn modelId="{93187F3C-3FC1-4EC0-821F-C4FB46E50675}" type="presOf" srcId="{8495AE3B-6841-4C5E-83A8-1B4811F7EC68}" destId="{82D27D1A-B30D-4A8B-B4FA-4602A2995CD9}" srcOrd="0" destOrd="0" presId="urn:microsoft.com/office/officeart/2005/8/layout/hierarchy2#1"/>
    <dgm:cxn modelId="{AE9A065C-1422-403F-A38A-67B16A0AA267}" type="presOf" srcId="{9D427FCA-36B3-493E-B393-667A590ADF56}" destId="{80B50D1B-9FF2-4F5A-A85C-5F8063266302}" srcOrd="1" destOrd="0" presId="urn:microsoft.com/office/officeart/2005/8/layout/hierarchy2#1"/>
    <dgm:cxn modelId="{77BA6271-54DB-444A-86E8-805428C38286}" srcId="{E4190EB9-DB6A-4B86-97DF-CD1AF738DCF5}" destId="{D24E77A8-62FE-49CB-AB44-F94797D5C81B}" srcOrd="2" destOrd="0" parTransId="{58C92CBB-66FF-4589-BC1B-F5F8D45BBBC7}" sibTransId="{CF3C442B-DC45-4151-9837-F65B2D3CD328}"/>
    <dgm:cxn modelId="{B3009952-A92D-4616-80AF-10647FA2DD0E}" srcId="{26473D7B-3686-4896-B4AA-CC62B09B8995}" destId="{8495AE3B-6841-4C5E-83A8-1B4811F7EC68}" srcOrd="1" destOrd="0" parTransId="{FAC1C226-6725-472B-99F1-65486A5A24EC}" sibTransId="{D232DB40-D0A5-4EAF-BA1C-061FC16C3104}"/>
    <dgm:cxn modelId="{E82F277F-A91E-4DC3-8847-F71696921F01}" type="presOf" srcId="{E4190EB9-DB6A-4B86-97DF-CD1AF738DCF5}" destId="{0233E613-05B4-4BF3-A853-54AEC95F1A9A}" srcOrd="0" destOrd="0" presId="urn:microsoft.com/office/officeart/2005/8/layout/hierarchy2#1"/>
    <dgm:cxn modelId="{2E51DE85-18F8-424E-88C4-275EB07E79B9}" type="presOf" srcId="{44FCDC58-8E89-489E-A56A-8C6A6583389B}" destId="{256116D0-BC48-4A38-A0E4-33CF663753F2}" srcOrd="0" destOrd="0" presId="urn:microsoft.com/office/officeart/2005/8/layout/hierarchy2#1"/>
    <dgm:cxn modelId="{208A9488-00A4-4F5D-A22D-90C0C1F91EA3}" type="presOf" srcId="{26473D7B-3686-4896-B4AA-CC62B09B8995}" destId="{9084DFF8-9877-4C84-B9DB-C9833C472D73}" srcOrd="0" destOrd="0" presId="urn:microsoft.com/office/officeart/2005/8/layout/hierarchy2#1"/>
    <dgm:cxn modelId="{E6733A8A-E016-4C55-A8FE-D58E957D419E}" type="presOf" srcId="{FAC1C226-6725-472B-99F1-65486A5A24EC}" destId="{3BBBD411-4A2C-4A89-8C05-4430E73CA669}" srcOrd="0" destOrd="0" presId="urn:microsoft.com/office/officeart/2005/8/layout/hierarchy2#1"/>
    <dgm:cxn modelId="{5228FC91-36DF-4E30-A575-C408B4B8F75A}" type="presOf" srcId="{58C92CBB-66FF-4589-BC1B-F5F8D45BBBC7}" destId="{037448CF-D43E-4180-B55A-51CFEEFCF58C}" srcOrd="0" destOrd="0" presId="urn:microsoft.com/office/officeart/2005/8/layout/hierarchy2#1"/>
    <dgm:cxn modelId="{35A991A1-2899-469D-BC26-67957403D16D}" type="presOf" srcId="{1D3C684C-5BA6-4057-90F2-152AF95C391F}" destId="{CE924384-7055-46E4-947E-911440E93372}" srcOrd="1" destOrd="0" presId="urn:microsoft.com/office/officeart/2005/8/layout/hierarchy2#1"/>
    <dgm:cxn modelId="{DDBA31A3-11E7-4045-844A-1375EBA61B00}" srcId="{E4190EB9-DB6A-4B86-97DF-CD1AF738DCF5}" destId="{44FCDC58-8E89-489E-A56A-8C6A6583389B}" srcOrd="0" destOrd="0" parTransId="{9D427FCA-36B3-493E-B393-667A590ADF56}" sibTransId="{869466A8-1322-4D76-86AF-F4E77999A8A9}"/>
    <dgm:cxn modelId="{F4CD31AF-B62F-43EB-848B-1BC9598D2342}" type="presOf" srcId="{1D3C684C-5BA6-4057-90F2-152AF95C391F}" destId="{E5A4BACE-C121-47CE-BEC9-69151E67BE0B}" srcOrd="0" destOrd="0" presId="urn:microsoft.com/office/officeart/2005/8/layout/hierarchy2#1"/>
    <dgm:cxn modelId="{1BD333B6-C650-4678-9F6F-2CB0A6FF8A15}" srcId="{26473D7B-3686-4896-B4AA-CC62B09B8995}" destId="{E4190EB9-DB6A-4B86-97DF-CD1AF738DCF5}" srcOrd="0" destOrd="0" parTransId="{1D3C684C-5BA6-4057-90F2-152AF95C391F}" sibTransId="{F4706262-D5F4-4EEE-BC30-3E46B82DDE98}"/>
    <dgm:cxn modelId="{638C80BC-4710-449D-ABDB-B37BAD57F7A4}" type="presOf" srcId="{B3904542-E88B-4C42-A4AF-FF8CC008811F}" destId="{1D446550-2EA8-4428-B999-AB53846D4846}" srcOrd="0" destOrd="0" presId="urn:microsoft.com/office/officeart/2005/8/layout/hierarchy2#1"/>
    <dgm:cxn modelId="{18A1ECC6-AE12-4535-ABB9-0DCA3983792B}" type="presOf" srcId="{181BCD3D-8D2A-4FFD-9D05-8216015B3502}" destId="{125B9535-E45A-44FF-9DAB-D7FB448A06BC}" srcOrd="0" destOrd="0" presId="urn:microsoft.com/office/officeart/2005/8/layout/hierarchy2#1"/>
    <dgm:cxn modelId="{617F95D9-A9BC-4943-B008-70C98BEFD419}" type="presOf" srcId="{FAC1C226-6725-472B-99F1-65486A5A24EC}" destId="{829069C0-9D60-4419-A60D-5B2C16E4A9BF}" srcOrd="1" destOrd="0" presId="urn:microsoft.com/office/officeart/2005/8/layout/hierarchy2#1"/>
    <dgm:cxn modelId="{870719DB-D3DB-4AB3-803A-02DCC83AB8A4}" srcId="{E4190EB9-DB6A-4B86-97DF-CD1AF738DCF5}" destId="{181BCD3D-8D2A-4FFD-9D05-8216015B3502}" srcOrd="1" destOrd="0" parTransId="{B3904542-E88B-4C42-A4AF-FF8CC008811F}" sibTransId="{4217BE4E-8BD9-4750-A5F8-548836213173}"/>
    <dgm:cxn modelId="{2C32D3F6-923D-4C15-8773-427D6B17061F}" type="presParOf" srcId="{3B8F14BC-A619-4E77-A527-BA823A62A015}" destId="{10B9864C-2A05-44FD-8B2A-1E33C4B10099}" srcOrd="0" destOrd="0" presId="urn:microsoft.com/office/officeart/2005/8/layout/hierarchy2#1"/>
    <dgm:cxn modelId="{C4891BC4-8389-4C8A-9245-00EC596983CD}" type="presParOf" srcId="{10B9864C-2A05-44FD-8B2A-1E33C4B10099}" destId="{9084DFF8-9877-4C84-B9DB-C9833C472D73}" srcOrd="0" destOrd="0" presId="urn:microsoft.com/office/officeart/2005/8/layout/hierarchy2#1"/>
    <dgm:cxn modelId="{3E83A8F2-C407-42FE-A26B-7AED0E9AD943}" type="presParOf" srcId="{10B9864C-2A05-44FD-8B2A-1E33C4B10099}" destId="{41C54F77-EE9D-4103-AB50-CF9936DB3477}" srcOrd="1" destOrd="0" presId="urn:microsoft.com/office/officeart/2005/8/layout/hierarchy2#1"/>
    <dgm:cxn modelId="{2D7BAD1E-1AE0-4EA8-B24B-8D3641D22F67}" type="presParOf" srcId="{41C54F77-EE9D-4103-AB50-CF9936DB3477}" destId="{E5A4BACE-C121-47CE-BEC9-69151E67BE0B}" srcOrd="0" destOrd="0" presId="urn:microsoft.com/office/officeart/2005/8/layout/hierarchy2#1"/>
    <dgm:cxn modelId="{00F3FEB1-5B83-4FB5-BE3A-ED121D5EB6A2}" type="presParOf" srcId="{E5A4BACE-C121-47CE-BEC9-69151E67BE0B}" destId="{CE924384-7055-46E4-947E-911440E93372}" srcOrd="0" destOrd="0" presId="urn:microsoft.com/office/officeart/2005/8/layout/hierarchy2#1"/>
    <dgm:cxn modelId="{2C56B5C5-5224-43B4-9490-134BA4FB5CFB}" type="presParOf" srcId="{41C54F77-EE9D-4103-AB50-CF9936DB3477}" destId="{3E9BF101-7BCC-4B98-95FC-CEEF63EA94A0}" srcOrd="1" destOrd="0" presId="urn:microsoft.com/office/officeart/2005/8/layout/hierarchy2#1"/>
    <dgm:cxn modelId="{49C9000C-4975-4558-98E6-7B502F287D04}" type="presParOf" srcId="{3E9BF101-7BCC-4B98-95FC-CEEF63EA94A0}" destId="{0233E613-05B4-4BF3-A853-54AEC95F1A9A}" srcOrd="0" destOrd="0" presId="urn:microsoft.com/office/officeart/2005/8/layout/hierarchy2#1"/>
    <dgm:cxn modelId="{52FBF3B4-516A-4BA5-8B9A-D17D85E4417B}" type="presParOf" srcId="{3E9BF101-7BCC-4B98-95FC-CEEF63EA94A0}" destId="{98222220-54AC-4D52-A748-C174550BB596}" srcOrd="1" destOrd="0" presId="urn:microsoft.com/office/officeart/2005/8/layout/hierarchy2#1"/>
    <dgm:cxn modelId="{9CA2823D-8101-4A2E-8767-DBC0CD4ABF28}" type="presParOf" srcId="{98222220-54AC-4D52-A748-C174550BB596}" destId="{6E194318-DEB3-4123-B592-3D8BA057A81C}" srcOrd="0" destOrd="0" presId="urn:microsoft.com/office/officeart/2005/8/layout/hierarchy2#1"/>
    <dgm:cxn modelId="{FE8245BA-6C02-4044-A8A4-C48FA179649D}" type="presParOf" srcId="{6E194318-DEB3-4123-B592-3D8BA057A81C}" destId="{80B50D1B-9FF2-4F5A-A85C-5F8063266302}" srcOrd="0" destOrd="0" presId="urn:microsoft.com/office/officeart/2005/8/layout/hierarchy2#1"/>
    <dgm:cxn modelId="{E08D7150-4ABB-406D-9055-9B3F4EA7FCFD}" type="presParOf" srcId="{98222220-54AC-4D52-A748-C174550BB596}" destId="{AEB93411-3B5E-479C-A05C-AB8898934171}" srcOrd="1" destOrd="0" presId="urn:microsoft.com/office/officeart/2005/8/layout/hierarchy2#1"/>
    <dgm:cxn modelId="{DEA785D9-3E95-4D1D-9B34-CC824FCE88AF}" type="presParOf" srcId="{AEB93411-3B5E-479C-A05C-AB8898934171}" destId="{256116D0-BC48-4A38-A0E4-33CF663753F2}" srcOrd="0" destOrd="0" presId="urn:microsoft.com/office/officeart/2005/8/layout/hierarchy2#1"/>
    <dgm:cxn modelId="{1D686A96-3CC7-4905-BBA9-2F1B44E4FE9A}" type="presParOf" srcId="{AEB93411-3B5E-479C-A05C-AB8898934171}" destId="{A01663BB-E7C8-4421-A709-934D627F810D}" srcOrd="1" destOrd="0" presId="urn:microsoft.com/office/officeart/2005/8/layout/hierarchy2#1"/>
    <dgm:cxn modelId="{5749ED06-7F33-4F8F-A07C-A37424C679E7}" type="presParOf" srcId="{98222220-54AC-4D52-A748-C174550BB596}" destId="{1D446550-2EA8-4428-B999-AB53846D4846}" srcOrd="2" destOrd="0" presId="urn:microsoft.com/office/officeart/2005/8/layout/hierarchy2#1"/>
    <dgm:cxn modelId="{53CDDCD2-1C27-461C-89BA-9C3B708647F0}" type="presParOf" srcId="{1D446550-2EA8-4428-B999-AB53846D4846}" destId="{5732E1A9-A33F-44A0-B0A9-2D63C6EFE024}" srcOrd="0" destOrd="0" presId="urn:microsoft.com/office/officeart/2005/8/layout/hierarchy2#1"/>
    <dgm:cxn modelId="{FE35D938-DE0B-428A-85D2-BAB00C1AF7D9}" type="presParOf" srcId="{98222220-54AC-4D52-A748-C174550BB596}" destId="{5E140FDD-B97F-42C4-B75A-A642BD38FA80}" srcOrd="3" destOrd="0" presId="urn:microsoft.com/office/officeart/2005/8/layout/hierarchy2#1"/>
    <dgm:cxn modelId="{E7A993D4-4FCF-4558-BB5F-C121407EF7D6}" type="presParOf" srcId="{5E140FDD-B97F-42C4-B75A-A642BD38FA80}" destId="{125B9535-E45A-44FF-9DAB-D7FB448A06BC}" srcOrd="0" destOrd="0" presId="urn:microsoft.com/office/officeart/2005/8/layout/hierarchy2#1"/>
    <dgm:cxn modelId="{12BBCD97-6F29-4E6E-948F-3CFDE22007E1}" type="presParOf" srcId="{5E140FDD-B97F-42C4-B75A-A642BD38FA80}" destId="{DAB7B348-9B3E-4F25-82BB-08F7DE8D18D7}" srcOrd="1" destOrd="0" presId="urn:microsoft.com/office/officeart/2005/8/layout/hierarchy2#1"/>
    <dgm:cxn modelId="{9ABDC8CB-4272-449C-B849-BF2F47233299}" type="presParOf" srcId="{98222220-54AC-4D52-A748-C174550BB596}" destId="{037448CF-D43E-4180-B55A-51CFEEFCF58C}" srcOrd="4" destOrd="0" presId="urn:microsoft.com/office/officeart/2005/8/layout/hierarchy2#1"/>
    <dgm:cxn modelId="{0096B374-F63B-4545-89A1-85750E86811B}" type="presParOf" srcId="{037448CF-D43E-4180-B55A-51CFEEFCF58C}" destId="{8F228B79-AC15-4534-B6BC-4D7C68F65E5C}" srcOrd="0" destOrd="0" presId="urn:microsoft.com/office/officeart/2005/8/layout/hierarchy2#1"/>
    <dgm:cxn modelId="{F2321E43-EF04-4AAD-A69B-701B99BB1D63}" type="presParOf" srcId="{98222220-54AC-4D52-A748-C174550BB596}" destId="{07A9C846-9A8D-4A1C-824C-785F5D01AF00}" srcOrd="5" destOrd="0" presId="urn:microsoft.com/office/officeart/2005/8/layout/hierarchy2#1"/>
    <dgm:cxn modelId="{3F6F91EB-8614-4902-A45C-18E1712F39A4}" type="presParOf" srcId="{07A9C846-9A8D-4A1C-824C-785F5D01AF00}" destId="{CA5D4E5A-ED7C-437A-AE39-4173FE477701}" srcOrd="0" destOrd="0" presId="urn:microsoft.com/office/officeart/2005/8/layout/hierarchy2#1"/>
    <dgm:cxn modelId="{76FCC8AE-932A-40C7-8116-4E5EC52C012D}" type="presParOf" srcId="{07A9C846-9A8D-4A1C-824C-785F5D01AF00}" destId="{EA850B77-8E62-4708-A1D9-8EBA06CEB4E8}" srcOrd="1" destOrd="0" presId="urn:microsoft.com/office/officeart/2005/8/layout/hierarchy2#1"/>
    <dgm:cxn modelId="{77D2E3BD-76FD-40DF-A4C6-43349DB651FB}" type="presParOf" srcId="{41C54F77-EE9D-4103-AB50-CF9936DB3477}" destId="{3BBBD411-4A2C-4A89-8C05-4430E73CA669}" srcOrd="2" destOrd="0" presId="urn:microsoft.com/office/officeart/2005/8/layout/hierarchy2#1"/>
    <dgm:cxn modelId="{7DDFF2B8-7672-450A-BA5C-9B9BDD1181EE}" type="presParOf" srcId="{3BBBD411-4A2C-4A89-8C05-4430E73CA669}" destId="{829069C0-9D60-4419-A60D-5B2C16E4A9BF}" srcOrd="0" destOrd="0" presId="urn:microsoft.com/office/officeart/2005/8/layout/hierarchy2#1"/>
    <dgm:cxn modelId="{592726B6-B313-4F1E-A602-769126335201}" type="presParOf" srcId="{41C54F77-EE9D-4103-AB50-CF9936DB3477}" destId="{1357DA7A-B2D5-450F-9488-609410F13705}" srcOrd="3" destOrd="0" presId="urn:microsoft.com/office/officeart/2005/8/layout/hierarchy2#1"/>
    <dgm:cxn modelId="{E4D114CC-7B63-4061-ADBF-8D9B2D647C7F}" type="presParOf" srcId="{1357DA7A-B2D5-450F-9488-609410F13705}" destId="{82D27D1A-B30D-4A8B-B4FA-4602A2995CD9}" srcOrd="0" destOrd="0" presId="urn:microsoft.com/office/officeart/2005/8/layout/hierarchy2#1"/>
    <dgm:cxn modelId="{4B4F8F86-9627-4F73-B300-20DA6EA6D71F}" type="presParOf" srcId="{1357DA7A-B2D5-450F-9488-609410F13705}" destId="{6FF4D274-83FD-4EAA-9575-5ED28DBE6513}"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4DFF8-9877-4C84-B9DB-C9833C472D73}">
      <dsp:nvSpPr>
        <dsp:cNvPr id="0" name=""/>
        <dsp:cNvSpPr/>
      </dsp:nvSpPr>
      <dsp:spPr bwMode="white">
        <a:xfrm>
          <a:off x="893708" y="1049332"/>
          <a:ext cx="1216616"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p3d prstMaterial="plastic">
          <a:bevelT w="120900" h="88900"/>
          <a:bevelB w="88900" h="31750" prst="angle"/>
        </a:sp3d>
      </dsp:spPr>
      <dsp:style>
        <a:lnRef idx="0">
          <a:schemeClr val="dk1">
            <a:shade val="80000"/>
          </a:schemeClr>
        </a:lnRef>
        <a:fillRef idx="3">
          <a:schemeClr val="lt1"/>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dk1"/>
              </a:solidFill>
            </a:rPr>
            <a:t>案件类型</a:t>
          </a:r>
        </a:p>
      </dsp:txBody>
      <dsp:txXfrm>
        <a:off x="893708" y="1049332"/>
        <a:ext cx="1216616" cy="608308"/>
      </dsp:txXfrm>
    </dsp:sp>
    <dsp:sp modelId="{E5A4BACE-C121-47CE-BEC9-69151E67BE0B}">
      <dsp:nvSpPr>
        <dsp:cNvPr id="0" name=""/>
        <dsp:cNvSpPr/>
      </dsp:nvSpPr>
      <dsp:spPr bwMode="white">
        <a:xfrm>
          <a:off x="1947920" y="1001547"/>
          <a:ext cx="811454" cy="54545"/>
        </a:xfrm>
        <a:custGeom>
          <a:avLst/>
          <a:gdLst/>
          <a:ahLst/>
          <a:cxnLst/>
          <a:rect l="0" t="0" r="0" b="0"/>
          <a:pathLst>
            <a:path w="1278" h="86">
              <a:moveTo>
                <a:pt x="256" y="554"/>
              </a:moveTo>
              <a:lnTo>
                <a:pt x="1022" y="-468"/>
              </a:lnTo>
            </a:path>
          </a:pathLst>
        </a:custGeom>
        <a:noFill/>
        <a:ln w="19050" cap="rnd" cmpd="sng" algn="ctr">
          <a:solidFill>
            <a:schemeClr val="dk1">
              <a:shade val="60000"/>
              <a:hueOff val="0"/>
              <a:satOff val="0"/>
              <a:lumOff val="0"/>
              <a:alphaOff val="0"/>
            </a:schemeClr>
          </a:solidFill>
          <a:prstDash val="solid"/>
        </a:ln>
        <a:effectLst/>
        <a:sp3d prstMaterial="matte"/>
      </dsp:spPr>
      <dsp:style>
        <a:lnRef idx="2">
          <a:schemeClr val="dk1">
            <a:shade val="60000"/>
          </a:schemeClr>
        </a:lnRef>
        <a:fillRef idx="0">
          <a:schemeClr val="dk1"/>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1947920" y="1001547"/>
        <a:ext cx="811454" cy="54545"/>
      </dsp:txXfrm>
    </dsp:sp>
    <dsp:sp modelId="{0233E613-05B4-4BF3-A853-54AEC95F1A9A}">
      <dsp:nvSpPr>
        <dsp:cNvPr id="0" name=""/>
        <dsp:cNvSpPr/>
      </dsp:nvSpPr>
      <dsp:spPr bwMode="white">
        <a:xfrm>
          <a:off x="2596971" y="399999"/>
          <a:ext cx="1216616"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sp3d prstMaterial="plastic">
          <a:bevelT w="120900" h="88900"/>
          <a:bevelB w="88900" h="31750" prst="angle"/>
        </a:sp3d>
      </dsp:spPr>
      <dsp:style>
        <a:lnRef idx="0">
          <a:schemeClr val="dk1">
            <a:shade val="80000"/>
          </a:schemeClr>
        </a:lnRef>
        <a:fillRef idx="3">
          <a:schemeClr val="lt1"/>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dk1"/>
              </a:solidFill>
            </a:rPr>
            <a:t>非裁决类</a:t>
          </a:r>
        </a:p>
      </dsp:txBody>
      <dsp:txXfrm>
        <a:off x="2596971" y="399999"/>
        <a:ext cx="1216616" cy="608308"/>
      </dsp:txXfrm>
    </dsp:sp>
    <dsp:sp modelId="{6E194318-DEB3-4123-B592-3D8BA057A81C}">
      <dsp:nvSpPr>
        <dsp:cNvPr id="0" name=""/>
        <dsp:cNvSpPr/>
      </dsp:nvSpPr>
      <dsp:spPr bwMode="white">
        <a:xfrm>
          <a:off x="3741940" y="476881"/>
          <a:ext cx="629940" cy="54545"/>
        </a:xfrm>
        <a:custGeom>
          <a:avLst/>
          <a:gdLst/>
          <a:ahLst/>
          <a:cxnLst/>
          <a:rect l="0" t="0" r="0" b="0"/>
          <a:pathLst>
            <a:path w="992" h="86">
              <a:moveTo>
                <a:pt x="113" y="358"/>
              </a:moveTo>
              <a:lnTo>
                <a:pt x="879" y="-272"/>
              </a:lnTo>
            </a:path>
          </a:pathLst>
        </a:custGeom>
        <a:noFill/>
        <a:ln w="19050" cap="rnd" cmpd="sng" algn="ctr">
          <a:solidFill>
            <a:schemeClr val="dk1">
              <a:shade val="80000"/>
              <a:hueOff val="0"/>
              <a:satOff val="0"/>
              <a:lumOff val="0"/>
              <a:alphaOff val="0"/>
            </a:schemeClr>
          </a:solidFill>
          <a:prstDash val="solid"/>
        </a:ln>
        <a:effectLst/>
        <a:sp3d prstMaterial="matte"/>
      </dsp:spPr>
      <dsp:style>
        <a:lnRef idx="2">
          <a:schemeClr val="dk1">
            <a:shade val="80000"/>
          </a:schemeClr>
        </a:lnRef>
        <a:fillRef idx="0">
          <a:schemeClr val="dk1"/>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3741940" y="476881"/>
        <a:ext cx="629940" cy="54545"/>
      </dsp:txXfrm>
    </dsp:sp>
    <dsp:sp modelId="{256116D0-BC48-4A38-A0E4-33CF663753F2}">
      <dsp:nvSpPr>
        <dsp:cNvPr id="0" name=""/>
        <dsp:cNvSpPr/>
      </dsp:nvSpPr>
      <dsp:spPr bwMode="white">
        <a:xfrm>
          <a:off x="4300234" y="0"/>
          <a:ext cx="2047505"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sp3d prstMaterial="plastic">
          <a:bevelT w="120900" h="88900"/>
          <a:bevelB w="88900" h="31750" prst="angle"/>
        </a:sp3d>
      </dsp:spPr>
      <dsp:style>
        <a:lnRef idx="0">
          <a:schemeClr val="dk1">
            <a:shade val="80000"/>
          </a:schemeClr>
        </a:lnRef>
        <a:fillRef idx="3">
          <a:schemeClr val="lt1"/>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dk1"/>
              </a:solidFill>
            </a:rPr>
            <a:t>许可案件</a:t>
          </a:r>
        </a:p>
      </dsp:txBody>
      <dsp:txXfrm>
        <a:off x="4300234" y="0"/>
        <a:ext cx="2047505" cy="608308"/>
      </dsp:txXfrm>
    </dsp:sp>
    <dsp:sp modelId="{1D446550-2EA8-4428-B999-AB53846D4846}">
      <dsp:nvSpPr>
        <dsp:cNvPr id="0" name=""/>
        <dsp:cNvSpPr/>
      </dsp:nvSpPr>
      <dsp:spPr bwMode="white">
        <a:xfrm>
          <a:off x="3771184" y="826658"/>
          <a:ext cx="571453" cy="54545"/>
        </a:xfrm>
        <a:custGeom>
          <a:avLst/>
          <a:gdLst/>
          <a:ahLst/>
          <a:cxnLst/>
          <a:rect l="0" t="0" r="0" b="0"/>
          <a:pathLst>
            <a:path w="900" h="86">
              <a:moveTo>
                <a:pt x="67" y="-193"/>
              </a:moveTo>
              <a:lnTo>
                <a:pt x="833" y="279"/>
              </a:lnTo>
            </a:path>
          </a:pathLst>
        </a:custGeom>
        <a:noFill/>
        <a:ln w="19050" cap="rnd" cmpd="sng" algn="ctr">
          <a:solidFill>
            <a:schemeClr val="dk1">
              <a:shade val="80000"/>
              <a:hueOff val="0"/>
              <a:satOff val="0"/>
              <a:lumOff val="0"/>
              <a:alphaOff val="0"/>
            </a:schemeClr>
          </a:solidFill>
          <a:prstDash val="solid"/>
        </a:ln>
        <a:effectLst/>
        <a:sp3d prstMaterial="matte"/>
      </dsp:spPr>
      <dsp:style>
        <a:lnRef idx="2">
          <a:schemeClr val="dk1">
            <a:shade val="80000"/>
          </a:schemeClr>
        </a:lnRef>
        <a:fillRef idx="0">
          <a:schemeClr val="dk1"/>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3771184" y="826658"/>
        <a:ext cx="571453" cy="54545"/>
      </dsp:txXfrm>
    </dsp:sp>
    <dsp:sp modelId="{125B9535-E45A-44FF-9DAB-D7FB448A06BC}">
      <dsp:nvSpPr>
        <dsp:cNvPr id="0" name=""/>
        <dsp:cNvSpPr/>
      </dsp:nvSpPr>
      <dsp:spPr bwMode="white">
        <a:xfrm>
          <a:off x="4300234" y="699554"/>
          <a:ext cx="2047505"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sp3d prstMaterial="plastic">
          <a:bevelT w="120900" h="88900"/>
          <a:bevelB w="88900" h="31750" prst="angle"/>
        </a:sp3d>
      </dsp:spPr>
      <dsp:style>
        <a:lnRef idx="0">
          <a:schemeClr val="dk1">
            <a:shade val="80000"/>
          </a:schemeClr>
        </a:lnRef>
        <a:fillRef idx="3">
          <a:schemeClr val="lt1"/>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dk1"/>
              </a:solidFill>
            </a:rPr>
            <a:t>登记案件</a:t>
          </a:r>
        </a:p>
      </dsp:txBody>
      <dsp:txXfrm>
        <a:off x="4300234" y="699554"/>
        <a:ext cx="2047505" cy="608308"/>
      </dsp:txXfrm>
    </dsp:sp>
    <dsp:sp modelId="{037448CF-D43E-4180-B55A-51CFEEFCF58C}">
      <dsp:nvSpPr>
        <dsp:cNvPr id="0" name=""/>
        <dsp:cNvSpPr/>
      </dsp:nvSpPr>
      <dsp:spPr bwMode="white">
        <a:xfrm>
          <a:off x="3501247" y="1176435"/>
          <a:ext cx="1111326" cy="54545"/>
        </a:xfrm>
        <a:custGeom>
          <a:avLst/>
          <a:gdLst/>
          <a:ahLst/>
          <a:cxnLst/>
          <a:rect l="0" t="0" r="0" b="0"/>
          <a:pathLst>
            <a:path w="1750" h="86">
              <a:moveTo>
                <a:pt x="492" y="-744"/>
              </a:moveTo>
              <a:lnTo>
                <a:pt x="1258" y="830"/>
              </a:lnTo>
            </a:path>
          </a:pathLst>
        </a:custGeom>
        <a:noFill/>
        <a:ln w="19050" cap="rnd" cmpd="sng" algn="ctr">
          <a:solidFill>
            <a:schemeClr val="dk1">
              <a:shade val="80000"/>
              <a:hueOff val="0"/>
              <a:satOff val="0"/>
              <a:lumOff val="0"/>
              <a:alphaOff val="0"/>
            </a:schemeClr>
          </a:solidFill>
          <a:prstDash val="solid"/>
        </a:ln>
        <a:effectLst/>
        <a:sp3d prstMaterial="matte"/>
      </dsp:spPr>
      <dsp:style>
        <a:lnRef idx="2">
          <a:schemeClr val="dk1">
            <a:shade val="80000"/>
          </a:schemeClr>
        </a:lnRef>
        <a:fillRef idx="0">
          <a:schemeClr val="dk1"/>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3501247" y="1176435"/>
        <a:ext cx="1111326" cy="54545"/>
      </dsp:txXfrm>
    </dsp:sp>
    <dsp:sp modelId="{CA5D4E5A-ED7C-437A-AE39-4173FE477701}">
      <dsp:nvSpPr>
        <dsp:cNvPr id="0" name=""/>
        <dsp:cNvSpPr/>
      </dsp:nvSpPr>
      <dsp:spPr bwMode="white">
        <a:xfrm>
          <a:off x="4300234" y="1399109"/>
          <a:ext cx="2047505"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sp3d prstMaterial="plastic">
          <a:bevelT w="120900" h="88900"/>
          <a:bevelB w="88900" h="31750" prst="angle"/>
        </a:sp3d>
      </dsp:spPr>
      <dsp:style>
        <a:lnRef idx="0">
          <a:schemeClr val="dk1">
            <a:shade val="80000"/>
          </a:schemeClr>
        </a:lnRef>
        <a:fillRef idx="3">
          <a:schemeClr val="lt1"/>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pPr>
          <a:r>
            <a:rPr lang="zh-CN" altLang="en-US" sz="3600" b="1" kern="1200" dirty="0">
              <a:solidFill>
                <a:schemeClr val="dk1"/>
              </a:solidFill>
            </a:rPr>
            <a:t>征收征用案件</a:t>
          </a:r>
          <a:endParaRPr lang="zh-CN" altLang="en-US" sz="3600" kern="1200" dirty="0">
            <a:solidFill>
              <a:schemeClr val="dk1"/>
            </a:solidFill>
          </a:endParaRPr>
        </a:p>
      </dsp:txBody>
      <dsp:txXfrm>
        <a:off x="4300234" y="1399109"/>
        <a:ext cx="2047505" cy="608308"/>
      </dsp:txXfrm>
    </dsp:sp>
    <dsp:sp modelId="{3BBBD411-4A2C-4A89-8C05-4430E73CA669}">
      <dsp:nvSpPr>
        <dsp:cNvPr id="0" name=""/>
        <dsp:cNvSpPr/>
      </dsp:nvSpPr>
      <dsp:spPr bwMode="white">
        <a:xfrm>
          <a:off x="2053994" y="1501102"/>
          <a:ext cx="599307" cy="54545"/>
        </a:xfrm>
        <a:custGeom>
          <a:avLst/>
          <a:gdLst/>
          <a:ahLst/>
          <a:cxnLst/>
          <a:rect l="0" t="0" r="0" b="0"/>
          <a:pathLst>
            <a:path w="944" h="86">
              <a:moveTo>
                <a:pt x="89" y="-232"/>
              </a:moveTo>
              <a:lnTo>
                <a:pt x="855" y="318"/>
              </a:lnTo>
            </a:path>
          </a:pathLst>
        </a:custGeom>
        <a:noFill/>
        <a:ln w="19050" cap="rnd" cmpd="sng" algn="ctr">
          <a:solidFill>
            <a:schemeClr val="dk1">
              <a:shade val="60000"/>
              <a:hueOff val="0"/>
              <a:satOff val="0"/>
              <a:lumOff val="0"/>
              <a:alphaOff val="0"/>
            </a:schemeClr>
          </a:solidFill>
          <a:prstDash val="solid"/>
        </a:ln>
        <a:effectLst/>
        <a:sp3d prstMaterial="matte"/>
      </dsp:spPr>
      <dsp:style>
        <a:lnRef idx="2">
          <a:schemeClr val="dk1">
            <a:shade val="60000"/>
          </a:schemeClr>
        </a:lnRef>
        <a:fillRef idx="0">
          <a:schemeClr val="dk1"/>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solidFill>
              <a:schemeClr val="tx1"/>
            </a:solidFill>
          </a:endParaRPr>
        </a:p>
      </dsp:txBody>
      <dsp:txXfrm>
        <a:off x="2053994" y="1501102"/>
        <a:ext cx="599307" cy="54545"/>
      </dsp:txXfrm>
    </dsp:sp>
    <dsp:sp modelId="{82D27D1A-B30D-4A8B-B4FA-4602A2995CD9}">
      <dsp:nvSpPr>
        <dsp:cNvPr id="0" name=""/>
        <dsp:cNvSpPr/>
      </dsp:nvSpPr>
      <dsp:spPr bwMode="white">
        <a:xfrm>
          <a:off x="2596971" y="1399109"/>
          <a:ext cx="1216616" cy="608308"/>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sp3d prstMaterial="plastic">
          <a:bevelT w="120900" h="88900"/>
          <a:bevelB w="88900" h="31750" prst="angle"/>
        </a:sp3d>
      </dsp:spPr>
      <dsp:style>
        <a:lnRef idx="0">
          <a:schemeClr val="dk1">
            <a:shade val="80000"/>
          </a:schemeClr>
        </a:lnRef>
        <a:fillRef idx="3">
          <a:schemeClr val="lt1"/>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dk1"/>
              </a:solidFill>
            </a:rPr>
            <a:t>裁决类</a:t>
          </a:r>
        </a:p>
      </dsp:txBody>
      <dsp:txXfrm>
        <a:off x="2596971" y="1399109"/>
        <a:ext cx="1216616" cy="6083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solidFill>
              <a:srgbClr val="000000">
                <a:alpha val="100000"/>
              </a:srgbClr>
            </a:solidFill>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1941578-35FD-4E20-ACB0-6DED9FD82E99}"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1/1/2025</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2CA39E-0B6C-4691-9072-284CD617565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24F9389-FB68-43FE-892E-BFB518BBAE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67428F-F122-4B44-A233-4FDBB717CF6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DB89A7F-103A-4ED9-8B99-2E000070F4E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4FFA5F-F7F3-465F-B53B-F70EAE56512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3BAF22C-81AA-4270-9662-487E48D9A2F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3D0BCF1-CD8C-46B7-8418-781C057AB2A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C081C50-3B3D-4BD8-B746-A4DCA1DABCA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FFC32D-C8CE-496C-8311-94BF0F59303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85B6C68-D2D3-460F-9C6C-B4D7EF1E58D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3DEFCF-9DC2-46DF-AEBB-EBD556E8FDE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3DEFCF-9DC2-46DF-AEBB-EBD556E8FDE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3DEFCF-9DC2-46DF-AEBB-EBD556E8FDE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5AA80D-C467-4450-81B7-09C20F860D1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019EC3-4DEF-4B09-A86A-C38F030E25E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8416129-5300-470A-A21E-D11A5E3C7FE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3DEFCF-9DC2-46DF-AEBB-EBD556E8FDE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20309;&#28023;&#27874;%20&#34892;&#25919;&#35785;&#35772;&#25764;&#35785;&#32771;.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26242;&#26102;&#24615;&#26435;&#21033;&#20445;&#25252;&#25514;&#26045;&#20043;&#20572;&#27490;&#25191;&#34892;&#30740;&#31350;_&#24352;&#23506;&#26790;.caj"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20013;&#27490;%20&#24352;&#24503;&#24179;&#19982;&#38271;&#20048;&#24066;&#20303;&#25151;&#21644;&#22478;&#20065;&#24314;&#35774;&#23616;&#34892;&#25919;&#30331;&#35760;&#20877;&#23457;&#34892;&#25919;&#21028;&#20915;&#20070;.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20851;&#20110;&#32456;&#32467;&#35785;&#35772;&#30340;&#26696;&#20363;.doc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第十五讲</a:t>
            </a: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行政案件的审理制度</a:t>
            </a: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179388" y="2000250"/>
            <a:ext cx="9001125" cy="401955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四、撤诉</a:t>
            </a:r>
            <a:endParaRPr lang="en-US" altLang="zh-CN" sz="2400" b="1"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撤诉是指原告明确表示或依其行为推定其将已成立的起诉行为撤销，法院审查后予以同意的诉讼制度。撤诉在第一审、第二审和再审程序中都可能发生。</a:t>
            </a:r>
          </a:p>
          <a:p>
            <a:r>
              <a:rPr lang="zh-CN" altLang="en-US" sz="1800" dirty="0">
                <a:latin typeface="华文楷体" panose="02010600040101010101" pitchFamily="2" charset="-122"/>
                <a:ea typeface="华文楷体" panose="02010600040101010101" pitchFamily="2" charset="-122"/>
              </a:rPr>
              <a:t>当事人撤诉是一种终结诉讼的制度，原告在诉讼过程中主动撤诉或者行政机关改变行政行为之后原告申请撤诉，实际上意味着当事人之间的纠纷已经得到有效解决。</a:t>
            </a:r>
            <a:endParaRPr lang="en-US" altLang="zh-CN" sz="18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人民法院经审查认为被诉行政行为违法或者明显不当，可以根据案件的具体情况，建议被告改变其所作的行政行为，主动赔偿或补偿原告的损失，原告同意后可以申请撤诉。</a:t>
            </a:r>
            <a:endParaRPr lang="en-US" altLang="zh-CN" sz="18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这种处理机制是在法律允许范围内的制度创新，是新形势下解决行政争议的一项有效制度，是实现“案结事了”，促进官民合写的必然要求。以撤诉方式结案，有利于密切诉讼双方当事人之间的关系，有利于案件的执行，有利于及时审结行政案件。因此，最高人民法院对于行政诉讼撤诉的态度是，鼓励和提倡双方当事人通过合意协商，在妥善解决争议的基础上通过撤诉的方式结案。</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拓展：何海波：</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hlinkClick r:id="rId2" action="ppaction://hlinkfile"/>
              </a:rPr>
              <a:t>行政诉讼撤诉考</a:t>
            </a:r>
            <a:r>
              <a:rPr lang="en-US" altLang="zh-CN" sz="1800" dirty="0">
                <a:latin typeface="华文楷体" panose="02010600040101010101" pitchFamily="2" charset="-122"/>
                <a:ea typeface="华文楷体" panose="02010600040101010101" pitchFamily="2" charset="-122"/>
              </a:rPr>
              <a:t>》</a:t>
            </a:r>
            <a:endParaRPr lang="zh-CN" altLang="en-US" sz="1800" dirty="0">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
        <p:nvSpPr>
          <p:cNvPr id="27651"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765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500063" y="2286000"/>
            <a:ext cx="8072437" cy="37338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（一）申请撤诉</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申请撤诉是指在判决和裁定宣告前的诉讼期间内，原告主动撤回起诉，经人民法院准许而终结诉讼的制度。这主要包括原告在被告未改变原行政行为的情况下主动申请撤诉；以及被告改变原行政行为的情况下申请撤诉。</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62</a:t>
            </a:r>
            <a:r>
              <a:rPr lang="zh-CN" altLang="en-US" sz="2000" dirty="0">
                <a:latin typeface="楷体" panose="02010609060101010101" pitchFamily="49" charset="-122"/>
                <a:ea typeface="楷体" panose="02010609060101010101" pitchFamily="49" charset="-122"/>
              </a:rPr>
              <a:t>条：人民法院对行政案件宣告判决或者裁定前，原告</a:t>
            </a:r>
            <a:r>
              <a:rPr lang="zh-CN" altLang="en-US" sz="2000" b="1" dirty="0">
                <a:solidFill>
                  <a:srgbClr val="FF0000"/>
                </a:solidFill>
                <a:latin typeface="楷体" panose="02010609060101010101" pitchFamily="49" charset="-122"/>
                <a:ea typeface="楷体" panose="02010609060101010101" pitchFamily="49" charset="-122"/>
              </a:rPr>
              <a:t>申请撤诉</a:t>
            </a:r>
            <a:r>
              <a:rPr lang="zh-CN" altLang="en-US" sz="2000" dirty="0">
                <a:latin typeface="楷体" panose="02010609060101010101" pitchFamily="49" charset="-122"/>
                <a:ea typeface="楷体" panose="02010609060101010101" pitchFamily="49" charset="-122"/>
              </a:rPr>
              <a:t>的，</a:t>
            </a:r>
            <a:r>
              <a:rPr lang="zh-CN" altLang="en-US" sz="2000" b="1" dirty="0">
                <a:solidFill>
                  <a:srgbClr val="FF0000"/>
                </a:solidFill>
                <a:latin typeface="楷体" panose="02010609060101010101" pitchFamily="49" charset="-122"/>
                <a:ea typeface="楷体" panose="02010609060101010101" pitchFamily="49" charset="-122"/>
              </a:rPr>
              <a:t>或</a:t>
            </a:r>
            <a:r>
              <a:rPr lang="zh-CN" altLang="en-US" sz="2000" dirty="0">
                <a:latin typeface="楷体" panose="02010609060101010101" pitchFamily="49" charset="-122"/>
                <a:ea typeface="楷体" panose="02010609060101010101" pitchFamily="49" charset="-122"/>
              </a:rPr>
              <a:t>者被告</a:t>
            </a:r>
            <a:r>
              <a:rPr lang="zh-CN" altLang="en-US" sz="2000" b="1" dirty="0">
                <a:solidFill>
                  <a:srgbClr val="FF0000"/>
                </a:solidFill>
                <a:latin typeface="楷体" panose="02010609060101010101" pitchFamily="49" charset="-122"/>
                <a:ea typeface="楷体" panose="02010609060101010101" pitchFamily="49" charset="-122"/>
              </a:rPr>
              <a:t>改变</a:t>
            </a:r>
            <a:r>
              <a:rPr lang="zh-CN" altLang="en-US" sz="2000" dirty="0">
                <a:latin typeface="楷体" panose="02010609060101010101" pitchFamily="49" charset="-122"/>
                <a:ea typeface="楷体" panose="02010609060101010101" pitchFamily="49" charset="-122"/>
              </a:rPr>
              <a:t>其所作的行政行为，</a:t>
            </a:r>
            <a:r>
              <a:rPr lang="zh-CN" altLang="en-US" sz="2000" b="1" dirty="0">
                <a:solidFill>
                  <a:srgbClr val="FF0000"/>
                </a:solidFill>
                <a:latin typeface="楷体" panose="02010609060101010101" pitchFamily="49" charset="-122"/>
                <a:ea typeface="楷体" panose="02010609060101010101" pitchFamily="49" charset="-122"/>
              </a:rPr>
              <a:t>原告同意并申请撤诉</a:t>
            </a:r>
            <a:r>
              <a:rPr lang="zh-CN" altLang="en-US" sz="2000" dirty="0">
                <a:latin typeface="楷体" panose="02010609060101010101" pitchFamily="49" charset="-122"/>
                <a:ea typeface="楷体" panose="02010609060101010101" pitchFamily="49" charset="-122"/>
              </a:rPr>
              <a:t>的，是否准许，由人民</a:t>
            </a:r>
            <a:r>
              <a:rPr lang="zh-CN" altLang="en-US" sz="2000" b="1" dirty="0">
                <a:solidFill>
                  <a:srgbClr val="FF0000"/>
                </a:solidFill>
                <a:latin typeface="楷体" panose="02010609060101010101" pitchFamily="49" charset="-122"/>
                <a:ea typeface="楷体" panose="02010609060101010101" pitchFamily="49" charset="-122"/>
              </a:rPr>
              <a:t>法院</a:t>
            </a:r>
            <a:r>
              <a:rPr lang="zh-CN" altLang="en-US" sz="2000" dirty="0">
                <a:latin typeface="楷体" panose="02010609060101010101" pitchFamily="49" charset="-122"/>
                <a:ea typeface="楷体" panose="02010609060101010101" pitchFamily="49" charset="-122"/>
              </a:rPr>
              <a:t>裁定。</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357188" y="2214563"/>
            <a:ext cx="8786812" cy="3805237"/>
          </a:xfrm>
        </p:spPr>
        <p:txBody>
          <a:bodyPr vert="horz" wrap="square" lIns="91440" tIns="45720" rIns="91440" bIns="45720" anchor="t" anchorCtr="0"/>
          <a:lstStyle/>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申请撤诉的必须是原告，包括原告特别授权的法定代理人或者委托代理人。</a:t>
            </a: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申请撤诉是当事人真实意思表示。</a:t>
            </a:r>
          </a:p>
          <a:p>
            <a:r>
              <a:rPr lang="en-US" altLang="zh-CN" sz="2100" dirty="0">
                <a:latin typeface="华文楷体" panose="02010600040101010101" pitchFamily="2" charset="-122"/>
                <a:ea typeface="华文楷体" panose="02010600040101010101" pitchFamily="2" charset="-122"/>
              </a:rPr>
              <a:t>3.</a:t>
            </a:r>
            <a:r>
              <a:rPr lang="zh-CN" altLang="en-US" sz="2100" dirty="0">
                <a:latin typeface="华文楷体" panose="02010600040101010101" pitchFamily="2" charset="-122"/>
                <a:ea typeface="华文楷体" panose="02010600040101010101" pitchFamily="2" charset="-122"/>
              </a:rPr>
              <a:t>申请撤诉不得规避法律，损害国家、社会、他人合法权益。</a:t>
            </a:r>
            <a:endParaRPr lang="en-US" altLang="zh-CN" sz="2100" dirty="0">
              <a:latin typeface="华文楷体" panose="02010600040101010101" pitchFamily="2" charset="-122"/>
              <a:ea typeface="华文楷体" panose="02010600040101010101" pitchFamily="2" charset="-122"/>
            </a:endParaRPr>
          </a:p>
          <a:p>
            <a:r>
              <a:rPr lang="en-US" altLang="zh-CN" sz="2100" dirty="0">
                <a:latin typeface="华文楷体" panose="02010600040101010101" pitchFamily="2" charset="-122"/>
                <a:ea typeface="华文楷体" panose="02010600040101010101" pitchFamily="2" charset="-122"/>
              </a:rPr>
              <a:t>4.</a:t>
            </a:r>
            <a:r>
              <a:rPr lang="zh-CN" altLang="en-US" sz="2100" dirty="0">
                <a:latin typeface="华文楷体" panose="02010600040101010101" pitchFamily="2" charset="-122"/>
                <a:ea typeface="华文楷体" panose="02010600040101010101" pitchFamily="2" charset="-122"/>
              </a:rPr>
              <a:t>撤诉申请须在判决裁定宣告之前提出。</a:t>
            </a:r>
          </a:p>
          <a:p>
            <a:r>
              <a:rPr lang="en-US" altLang="zh-CN" sz="2100" dirty="0">
                <a:latin typeface="华文楷体" panose="02010600040101010101" pitchFamily="2" charset="-122"/>
                <a:ea typeface="华文楷体" panose="02010600040101010101" pitchFamily="2" charset="-122"/>
              </a:rPr>
              <a:t>5.</a:t>
            </a:r>
            <a:r>
              <a:rPr lang="zh-CN" altLang="en-US" sz="2100" dirty="0">
                <a:latin typeface="华文楷体" panose="02010600040101010101" pitchFamily="2" charset="-122"/>
                <a:ea typeface="华文楷体" panose="02010600040101010101" pitchFamily="2" charset="-122"/>
              </a:rPr>
              <a:t>撤诉必须经人民法院准许。</a:t>
            </a:r>
            <a:endParaRPr lang="en-US" altLang="zh-CN" sz="21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解释</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80</a:t>
            </a:r>
            <a:r>
              <a:rPr lang="zh-CN" altLang="en-US" sz="1800" dirty="0">
                <a:latin typeface="华文楷体" panose="02010600040101010101" pitchFamily="2" charset="-122"/>
                <a:ea typeface="华文楷体" panose="02010600040101010101" pitchFamily="2" charset="-122"/>
              </a:rPr>
              <a:t>条第</a:t>
            </a:r>
            <a:r>
              <a:rPr lang="en-US" altLang="zh-CN" sz="1800" dirty="0">
                <a:latin typeface="华文楷体" panose="02010600040101010101" pitchFamily="2" charset="-122"/>
                <a:ea typeface="华文楷体" panose="02010600040101010101" pitchFamily="2" charset="-122"/>
              </a:rPr>
              <a:t>2</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3</a:t>
            </a:r>
            <a:r>
              <a:rPr lang="zh-CN" altLang="en-US" sz="1800" dirty="0">
                <a:latin typeface="华文楷体" panose="02010600040101010101" pitchFamily="2" charset="-122"/>
                <a:ea typeface="华文楷体" panose="02010600040101010101" pitchFamily="2" charset="-122"/>
              </a:rPr>
              <a:t>款：当事人申请撤诉或者依法可以按撤诉处理的案件，当事人有违反法律的行为需要依法处理的，人民法院</a:t>
            </a:r>
            <a:r>
              <a:rPr lang="zh-CN" altLang="en-US" sz="1800" b="1" dirty="0">
                <a:solidFill>
                  <a:srgbClr val="FF0000"/>
                </a:solidFill>
                <a:latin typeface="华文楷体" panose="02010600040101010101" pitchFamily="2" charset="-122"/>
                <a:ea typeface="华文楷体" panose="02010600040101010101" pitchFamily="2" charset="-122"/>
              </a:rPr>
              <a:t>可以不准许</a:t>
            </a:r>
            <a:r>
              <a:rPr lang="zh-CN" altLang="en-US" sz="1800" dirty="0">
                <a:latin typeface="华文楷体" panose="02010600040101010101" pitchFamily="2" charset="-122"/>
                <a:ea typeface="华文楷体" panose="02010600040101010101" pitchFamily="2" charset="-122"/>
              </a:rPr>
              <a:t>撤诉或者不按撤诉处理。</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　　法庭辩论终结后原告申请撤诉，人民法院可以准许，但涉及到国家利益和社会公共利益的</a:t>
            </a:r>
            <a:r>
              <a:rPr lang="zh-CN" altLang="en-US" sz="1800" b="1" dirty="0">
                <a:solidFill>
                  <a:srgbClr val="FF0000"/>
                </a:solidFill>
                <a:latin typeface="华文楷体" panose="02010600040101010101" pitchFamily="2" charset="-122"/>
                <a:ea typeface="华文楷体" panose="02010600040101010101" pitchFamily="2" charset="-122"/>
              </a:rPr>
              <a:t>除外</a:t>
            </a:r>
            <a:r>
              <a:rPr lang="zh-CN" altLang="en-US" sz="1800" dirty="0">
                <a:latin typeface="华文楷体" panose="02010600040101010101" pitchFamily="2" charset="-122"/>
                <a:ea typeface="华文楷体" panose="02010600040101010101" pitchFamily="2" charset="-122"/>
              </a:rPr>
              <a:t>。</a:t>
            </a:r>
          </a:p>
          <a:p>
            <a:endParaRPr lang="zh-CN" altLang="en-US" sz="2100" dirty="0">
              <a:latin typeface="华文楷体" panose="02010600040101010101" pitchFamily="2" charset="-122"/>
              <a:ea typeface="华文楷体" panose="02010600040101010101" pitchFamily="2"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571500" y="2214563"/>
            <a:ext cx="7715250" cy="3805237"/>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（二）按撤诉处理（视为撤诉）</a:t>
            </a:r>
            <a:endParaRPr lang="zh-CN" altLang="en-US"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58</a:t>
            </a:r>
            <a:r>
              <a:rPr lang="zh-CN" altLang="en-US" sz="2200" dirty="0">
                <a:latin typeface="华文楷体" panose="02010600040101010101" pitchFamily="2" charset="-122"/>
                <a:ea typeface="华文楷体" panose="02010600040101010101" pitchFamily="2" charset="-122"/>
              </a:rPr>
              <a:t>条规定，经人民法院</a:t>
            </a:r>
            <a:r>
              <a:rPr lang="zh-CN" altLang="en-US" sz="2200" b="1" dirty="0">
                <a:solidFill>
                  <a:srgbClr val="FF0000"/>
                </a:solidFill>
                <a:latin typeface="华文楷体" panose="02010600040101010101" pitchFamily="2" charset="-122"/>
                <a:ea typeface="华文楷体" panose="02010600040101010101" pitchFamily="2" charset="-122"/>
              </a:rPr>
              <a:t>传票传唤</a:t>
            </a:r>
            <a:r>
              <a:rPr lang="zh-CN" altLang="en-US" sz="2200" dirty="0">
                <a:latin typeface="华文楷体" panose="02010600040101010101" pitchFamily="2" charset="-122"/>
                <a:ea typeface="华文楷体" panose="02010600040101010101" pitchFamily="2" charset="-122"/>
              </a:rPr>
              <a:t>，原告无正当理由拒不到庭，或者未经法庭许可中途退庭的，可以</a:t>
            </a:r>
            <a:r>
              <a:rPr lang="zh-CN" altLang="en-US" sz="2200" b="1" dirty="0">
                <a:solidFill>
                  <a:srgbClr val="FF0000"/>
                </a:solidFill>
                <a:latin typeface="华文楷体" panose="02010600040101010101" pitchFamily="2" charset="-122"/>
                <a:ea typeface="华文楷体" panose="02010600040101010101" pitchFamily="2" charset="-122"/>
              </a:rPr>
              <a:t>按照撤诉处理</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解释</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61</a:t>
            </a:r>
            <a:r>
              <a:rPr lang="zh-CN" altLang="en-US" sz="2200" dirty="0">
                <a:latin typeface="华文楷体" panose="02010600040101010101" pitchFamily="2" charset="-122"/>
                <a:ea typeface="华文楷体" panose="02010600040101010101" pitchFamily="2" charset="-122"/>
              </a:rPr>
              <a:t>条：原告或者上诉人未按规定的期限预交案件受理费，又不提出缓交、减交、免交申请，或者提出申请未获批准的，按</a:t>
            </a:r>
            <a:r>
              <a:rPr lang="zh-CN" altLang="en-US" sz="2200" b="1" dirty="0">
                <a:solidFill>
                  <a:srgbClr val="FF0000"/>
                </a:solidFill>
                <a:latin typeface="华文楷体" panose="02010600040101010101" pitchFamily="2" charset="-122"/>
                <a:ea typeface="华文楷体" panose="02010600040101010101" pitchFamily="2" charset="-122"/>
              </a:rPr>
              <a:t>自动撤诉处理</a:t>
            </a:r>
            <a:r>
              <a:rPr lang="zh-CN" altLang="en-US" sz="2200" dirty="0">
                <a:latin typeface="华文楷体" panose="02010600040101010101" pitchFamily="2" charset="-122"/>
                <a:ea typeface="华文楷体" panose="02010600040101010101" pitchFamily="2" charset="-122"/>
              </a:rPr>
              <a:t>。在按撤诉处理后，原告或者上诉人在法定期限内再次起诉或者上诉，并依法解决诉讼费预交问题的，人民法院应予立案。</a:t>
            </a: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863600" y="2489200"/>
            <a:ext cx="6815138" cy="3530600"/>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（三）撤诉的法律后果</a:t>
            </a:r>
            <a:endParaRPr lang="en-US" altLang="zh-CN" sz="22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60</a:t>
            </a:r>
            <a:r>
              <a:rPr lang="zh-CN" altLang="en-US" sz="2000" dirty="0">
                <a:latin typeface="楷体" panose="02010609060101010101" pitchFamily="49" charset="-122"/>
                <a:ea typeface="楷体" panose="02010609060101010101" pitchFamily="49" charset="-122"/>
              </a:rPr>
              <a:t>条：人民法院裁定准许原告撤诉后，原告以同一事实和理由重新起诉的，人民法院</a:t>
            </a:r>
            <a:r>
              <a:rPr lang="zh-CN" altLang="en-US" sz="2000" b="1" dirty="0">
                <a:solidFill>
                  <a:srgbClr val="FF0000"/>
                </a:solidFill>
                <a:latin typeface="楷体" panose="02010609060101010101" pitchFamily="49" charset="-122"/>
                <a:ea typeface="楷体" panose="02010609060101010101" pitchFamily="49" charset="-122"/>
              </a:rPr>
              <a:t>不予立案</a:t>
            </a:r>
            <a:r>
              <a:rPr lang="zh-CN" altLang="en-US" sz="2000" dirty="0">
                <a:latin typeface="楷体" panose="02010609060101010101" pitchFamily="49" charset="-122"/>
                <a:ea typeface="楷体" panose="02010609060101010101" pitchFamily="49" charset="-122"/>
              </a:rPr>
              <a:t>。 </a:t>
            </a:r>
          </a:p>
          <a:p>
            <a:r>
              <a:rPr lang="zh-CN" altLang="en-US" sz="2000" dirty="0">
                <a:latin typeface="楷体" panose="02010609060101010101" pitchFamily="49" charset="-122"/>
                <a:ea typeface="楷体" panose="02010609060101010101" pitchFamily="49" charset="-122"/>
              </a:rPr>
              <a:t>　　准予撤诉的裁定确有错误，原告申请再审的，人民法院应当通过审判监督程序撤销原准予撤诉的裁定，</a:t>
            </a:r>
            <a:r>
              <a:rPr lang="zh-CN" altLang="en-US" sz="2000" b="1" dirty="0">
                <a:solidFill>
                  <a:srgbClr val="FF0000"/>
                </a:solidFill>
                <a:latin typeface="楷体" panose="02010609060101010101" pitchFamily="49" charset="-122"/>
                <a:ea typeface="楷体" panose="02010609060101010101" pitchFamily="49" charset="-122"/>
              </a:rPr>
              <a:t>重新</a:t>
            </a:r>
            <a:r>
              <a:rPr lang="zh-CN" altLang="en-US" sz="2000" dirty="0">
                <a:latin typeface="楷体" panose="02010609060101010101" pitchFamily="49" charset="-122"/>
                <a:ea typeface="楷体" panose="02010609060101010101" pitchFamily="49" charset="-122"/>
              </a:rPr>
              <a:t>对案件进行审理。</a:t>
            </a:r>
          </a:p>
          <a:p>
            <a:endParaRPr lang="zh-CN" altLang="en-US" sz="20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（四）对申请撤诉原告的保护</a:t>
            </a:r>
            <a:endParaRPr lang="en-US" altLang="zh-CN" sz="22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被告改变被诉行政行为，原告申请撤诉，有履行内容且履行完毕的，人民法院可以裁定准许撤诉；不能即时或者一次性履行的，人民法院可以裁定准许撤诉，也可以裁定中止审理。</a:t>
            </a:r>
          </a:p>
          <a:p>
            <a:endParaRPr lang="zh-CN" altLang="en-US" sz="2000" dirty="0">
              <a:latin typeface="楷体" panose="02010609060101010101" pitchFamily="49" charset="-122"/>
              <a:ea typeface="楷体" panose="02010609060101010101" pitchFamily="49"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755650" y="2349500"/>
            <a:ext cx="7427913" cy="35306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五、缺席判决</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缺席判决是指人民法院在一方当事人未到庭陈述、辩论的情况下作出的判决。缺席判决是和对席判决相对而言的。缺席判决制度是为了维护法律的尊严，维护到庭一方当事人合法权益，保证审判活动正常进行而设立的一种诉讼制度。</a:t>
            </a:r>
            <a:endParaRPr lang="en-US" altLang="zh-CN"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863600" y="2489200"/>
            <a:ext cx="6948488" cy="3530600"/>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（一）被告无故不到庭</a:t>
            </a:r>
            <a:endParaRPr lang="en-US" altLang="zh-CN" sz="2200" b="1" dirty="0">
              <a:latin typeface="华文楷体" panose="02010600040101010101" pitchFamily="2" charset="-122"/>
              <a:ea typeface="华文楷体" panose="02010600040101010101" pitchFamily="2" charset="-122"/>
            </a:endParaRPr>
          </a:p>
          <a:p>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行政诉讼法</a:t>
            </a:r>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第</a:t>
            </a:r>
            <a:r>
              <a:rPr lang="en-US" altLang="zh-CN" sz="1700" dirty="0">
                <a:latin typeface="楷体" panose="02010609060101010101" pitchFamily="49" charset="-122"/>
                <a:ea typeface="楷体" panose="02010609060101010101" pitchFamily="49" charset="-122"/>
              </a:rPr>
              <a:t>58</a:t>
            </a:r>
            <a:r>
              <a:rPr lang="zh-CN" altLang="en-US" sz="1700" dirty="0">
                <a:latin typeface="楷体" panose="02010609060101010101" pitchFamily="49" charset="-122"/>
                <a:ea typeface="楷体" panose="02010609060101010101" pitchFamily="49" charset="-122"/>
              </a:rPr>
              <a:t>条：经人民法院传票传唤，</a:t>
            </a:r>
            <a:r>
              <a:rPr lang="en-US" altLang="zh-CN" sz="1700" dirty="0">
                <a:latin typeface="楷体" panose="02010609060101010101" pitchFamily="49" charset="-122"/>
                <a:ea typeface="楷体" panose="02010609060101010101" pitchFamily="49" charset="-122"/>
              </a:rPr>
              <a:t>……</a:t>
            </a:r>
            <a:r>
              <a:rPr lang="zh-CN" altLang="en-US" sz="1700" b="1" dirty="0">
                <a:solidFill>
                  <a:srgbClr val="FF0000"/>
                </a:solidFill>
                <a:latin typeface="楷体" panose="02010609060101010101" pitchFamily="49" charset="-122"/>
                <a:ea typeface="楷体" panose="02010609060101010101" pitchFamily="49" charset="-122"/>
              </a:rPr>
              <a:t>被告</a:t>
            </a:r>
            <a:r>
              <a:rPr lang="zh-CN" altLang="en-US" sz="1700" dirty="0">
                <a:latin typeface="楷体" panose="02010609060101010101" pitchFamily="49" charset="-122"/>
                <a:ea typeface="楷体" panose="02010609060101010101" pitchFamily="49" charset="-122"/>
              </a:rPr>
              <a:t>无正当理由拒不到庭，或者未经法庭许可中途退庭的，可以</a:t>
            </a:r>
            <a:r>
              <a:rPr lang="zh-CN" altLang="en-US" sz="1700" b="1" dirty="0">
                <a:solidFill>
                  <a:srgbClr val="FF0000"/>
                </a:solidFill>
                <a:latin typeface="楷体" panose="02010609060101010101" pitchFamily="49" charset="-122"/>
                <a:ea typeface="楷体" panose="02010609060101010101" pitchFamily="49" charset="-122"/>
              </a:rPr>
              <a:t>缺席判决</a:t>
            </a:r>
            <a:r>
              <a:rPr lang="zh-CN" altLang="en-US" sz="1700" dirty="0">
                <a:latin typeface="楷体" panose="02010609060101010101" pitchFamily="49" charset="-122"/>
                <a:ea typeface="楷体" panose="02010609060101010101" pitchFamily="49" charset="-122"/>
              </a:rPr>
              <a:t>。</a:t>
            </a:r>
            <a:endParaRPr lang="en-US" altLang="zh-CN" sz="1700" dirty="0">
              <a:latin typeface="楷体" panose="02010609060101010101" pitchFamily="49" charset="-122"/>
              <a:ea typeface="楷体" panose="02010609060101010101" pitchFamily="49" charset="-122"/>
            </a:endParaRPr>
          </a:p>
          <a:p>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解释</a:t>
            </a:r>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第</a:t>
            </a:r>
            <a:r>
              <a:rPr lang="en-US" altLang="zh-CN" sz="1700" dirty="0">
                <a:latin typeface="楷体" panose="02010609060101010101" pitchFamily="49" charset="-122"/>
                <a:ea typeface="楷体" panose="02010609060101010101" pitchFamily="49" charset="-122"/>
              </a:rPr>
              <a:t>79</a:t>
            </a:r>
            <a:r>
              <a:rPr lang="zh-CN" altLang="en-US" sz="1700" dirty="0">
                <a:latin typeface="楷体" panose="02010609060101010101" pitchFamily="49" charset="-122"/>
                <a:ea typeface="楷体" panose="02010609060101010101" pitchFamily="49" charset="-122"/>
              </a:rPr>
              <a:t>条第</a:t>
            </a:r>
            <a:r>
              <a:rPr lang="en-US" altLang="zh-CN" sz="1700" dirty="0">
                <a:latin typeface="楷体" panose="02010609060101010101" pitchFamily="49" charset="-122"/>
                <a:ea typeface="楷体" panose="02010609060101010101" pitchFamily="49" charset="-122"/>
              </a:rPr>
              <a:t>3</a:t>
            </a:r>
            <a:r>
              <a:rPr lang="zh-CN" altLang="en-US" sz="1700" dirty="0">
                <a:latin typeface="楷体" panose="02010609060101010101" pitchFamily="49" charset="-122"/>
                <a:ea typeface="楷体" panose="02010609060101010101" pitchFamily="49" charset="-122"/>
              </a:rPr>
              <a:t>款：根据行政诉讼法第五十八条的规定，被告经传票传唤无正当理由拒不到庭，或者未经法庭许可中途退庭的，人民法院可以按期开庭或者继续开庭审理，对到庭的当事人诉讼请求、双方的诉辩理由以及已经提交的证据及其他诉讼材料进行审理后，依法</a:t>
            </a:r>
            <a:r>
              <a:rPr lang="zh-CN" altLang="en-US" sz="1700" b="1" dirty="0">
                <a:solidFill>
                  <a:srgbClr val="FF0000"/>
                </a:solidFill>
                <a:latin typeface="楷体" panose="02010609060101010101" pitchFamily="49" charset="-122"/>
                <a:ea typeface="楷体" panose="02010609060101010101" pitchFamily="49" charset="-122"/>
              </a:rPr>
              <a:t>缺席判决</a:t>
            </a:r>
            <a:r>
              <a:rPr lang="zh-CN" altLang="en-US" sz="1700" dirty="0">
                <a:latin typeface="楷体" panose="02010609060101010101" pitchFamily="49" charset="-122"/>
                <a:ea typeface="楷体" panose="02010609060101010101" pitchFamily="49" charset="-122"/>
              </a:rPr>
              <a:t>。</a:t>
            </a:r>
            <a:endParaRPr lang="en-US" altLang="zh-CN" sz="1700" dirty="0">
              <a:latin typeface="楷体" panose="02010609060101010101" pitchFamily="49" charset="-122"/>
              <a:ea typeface="楷体" panose="02010609060101010101" pitchFamily="49" charset="-122"/>
            </a:endParaRPr>
          </a:p>
          <a:p>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行政诉讼法</a:t>
            </a:r>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第</a:t>
            </a:r>
            <a:r>
              <a:rPr lang="en-US" altLang="zh-CN" sz="1700" dirty="0">
                <a:latin typeface="楷体" panose="02010609060101010101" pitchFamily="49" charset="-122"/>
                <a:ea typeface="楷体" panose="02010609060101010101" pitchFamily="49" charset="-122"/>
              </a:rPr>
              <a:t>66</a:t>
            </a:r>
            <a:r>
              <a:rPr lang="zh-CN" altLang="en-US" sz="1700" dirty="0">
                <a:latin typeface="楷体" panose="02010609060101010101" pitchFamily="49" charset="-122"/>
                <a:ea typeface="楷体" panose="02010609060101010101" pitchFamily="49" charset="-122"/>
              </a:rPr>
              <a:t>条第</a:t>
            </a:r>
            <a:r>
              <a:rPr lang="en-US" altLang="zh-CN" sz="1700" dirty="0">
                <a:latin typeface="楷体" panose="02010609060101010101" pitchFamily="49" charset="-122"/>
                <a:ea typeface="楷体" panose="02010609060101010101" pitchFamily="49" charset="-122"/>
              </a:rPr>
              <a:t>2</a:t>
            </a:r>
            <a:r>
              <a:rPr lang="zh-CN" altLang="en-US" sz="1700" dirty="0">
                <a:latin typeface="楷体" panose="02010609060101010101" pitchFamily="49" charset="-122"/>
                <a:ea typeface="楷体" panose="02010609060101010101" pitchFamily="49" charset="-122"/>
              </a:rPr>
              <a:t>款：人民法院对被告经传票传唤无正当理由拒不到庭，或者未经法庭许可中途退庭的，可以将被告拒不到庭或者中途退庭的情况予以</a:t>
            </a:r>
            <a:r>
              <a:rPr lang="zh-CN" altLang="en-US" sz="1700" b="1" dirty="0">
                <a:solidFill>
                  <a:srgbClr val="FF0000"/>
                </a:solidFill>
                <a:latin typeface="楷体" panose="02010609060101010101" pitchFamily="49" charset="-122"/>
                <a:ea typeface="楷体" panose="02010609060101010101" pitchFamily="49" charset="-122"/>
              </a:rPr>
              <a:t>公告</a:t>
            </a:r>
            <a:r>
              <a:rPr lang="zh-CN" altLang="en-US" sz="1700" dirty="0">
                <a:latin typeface="楷体" panose="02010609060101010101" pitchFamily="49" charset="-122"/>
                <a:ea typeface="楷体" panose="02010609060101010101" pitchFamily="49" charset="-122"/>
              </a:rPr>
              <a:t>，并可以向监察机关或者被告的上一级行政机关提出依法给予其主要负责人或者直接责任人员处分的</a:t>
            </a:r>
            <a:r>
              <a:rPr lang="zh-CN" altLang="en-US" sz="1700" b="1" dirty="0">
                <a:solidFill>
                  <a:srgbClr val="FF0000"/>
                </a:solidFill>
                <a:latin typeface="楷体" panose="02010609060101010101" pitchFamily="49" charset="-122"/>
                <a:ea typeface="楷体" panose="02010609060101010101" pitchFamily="49" charset="-122"/>
              </a:rPr>
              <a:t>司法建议</a:t>
            </a:r>
            <a:r>
              <a:rPr lang="zh-CN" altLang="en-US" sz="1700" dirty="0">
                <a:solidFill>
                  <a:srgbClr val="FF0000"/>
                </a:solidFill>
                <a:latin typeface="楷体" panose="02010609060101010101" pitchFamily="49" charset="-122"/>
                <a:ea typeface="楷体" panose="02010609060101010101" pitchFamily="49" charset="-122"/>
              </a:rPr>
              <a:t>。</a:t>
            </a:r>
            <a:endParaRPr lang="en-US" altLang="zh-CN" sz="1700" dirty="0">
              <a:solidFill>
                <a:srgbClr val="FF0000"/>
              </a:solidFill>
              <a:latin typeface="楷体" panose="02010609060101010101" pitchFamily="49" charset="-122"/>
              <a:ea typeface="楷体" panose="02010609060101010101" pitchFamily="49" charset="-122"/>
            </a:endParaRPr>
          </a:p>
          <a:p>
            <a:endParaRPr lang="zh-CN" altLang="en-US" sz="1700" dirty="0">
              <a:latin typeface="楷体" panose="02010609060101010101" pitchFamily="49" charset="-122"/>
              <a:ea typeface="楷体" panose="02010609060101010101" pitchFamily="49"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863600" y="2489200"/>
            <a:ext cx="6732588" cy="3530600"/>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（二）原告或者上诉人无故不到庭</a:t>
            </a:r>
            <a:endParaRPr lang="en-US" altLang="zh-CN" sz="2200" b="1" dirty="0">
              <a:latin typeface="华文楷体" panose="02010600040101010101" pitchFamily="2" charset="-122"/>
              <a:ea typeface="华文楷体" panose="02010600040101010101" pitchFamily="2"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79</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款：原告或者上诉人申请撤诉，人民法院裁定不予准许的，原告或者上诉人经传票传唤无正当理由拒不到庭，或者未经法庭许可中途退庭的，人民法院可以</a:t>
            </a:r>
            <a:r>
              <a:rPr lang="zh-CN" altLang="en-US" sz="2200" b="1" dirty="0">
                <a:solidFill>
                  <a:srgbClr val="FF0000"/>
                </a:solidFill>
                <a:latin typeface="楷体" panose="02010609060101010101" pitchFamily="49" charset="-122"/>
                <a:ea typeface="楷体" panose="02010609060101010101" pitchFamily="49" charset="-122"/>
              </a:rPr>
              <a:t>缺席判决</a:t>
            </a:r>
            <a:r>
              <a:rPr lang="zh-CN" altLang="en-US" sz="2200" dirty="0">
                <a:latin typeface="楷体" panose="02010609060101010101" pitchFamily="49" charset="-122"/>
                <a:ea typeface="楷体" panose="02010609060101010101" pitchFamily="49" charset="-122"/>
              </a:rPr>
              <a:t>。</a:t>
            </a: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（三）被告、原告双方均不到庭</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特殊情况下，被告原告双方均不到庭，可以缺席判决。  </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第三人经传票传唤无正当理由拒不到庭，或者未经法庭许可中途退庭的，不发生阻止案件审理的效果。</a:t>
            </a:r>
          </a:p>
          <a:p>
            <a:endParaRPr lang="zh-CN" altLang="en-US" sz="2400" dirty="0">
              <a:ea typeface="宋体" panose="02010600030101010101" pitchFamily="2"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a:xfrm>
            <a:off x="539750" y="2060575"/>
            <a:ext cx="7993063" cy="3530600"/>
          </a:xfrm>
        </p:spPr>
        <p:txBody>
          <a:bodyPr vert="horz" wrap="square" lIns="91440" tIns="45720" rIns="91440" bIns="45720" anchor="t" anchorCtr="0"/>
          <a:lstStyle/>
          <a:p>
            <a:r>
              <a:rPr lang="zh-CN" altLang="en-US" sz="1500" b="1" dirty="0">
                <a:latin typeface="楷体" panose="02010609060101010101" pitchFamily="49" charset="-122"/>
                <a:ea typeface="楷体" panose="02010609060101010101" pitchFamily="49" charset="-122"/>
              </a:rPr>
              <a:t>一、起诉不停止执行</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二、保全</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三、先予执行</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四、撤诉</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五、缺席判决</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六、调解</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七、行政诉讼一并审理民事争议</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八、被告在诉讼中改变被诉行政行为的处理</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九、规范性文件的一并审查</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十、延期审理</a:t>
            </a:r>
          </a:p>
          <a:p>
            <a:r>
              <a:rPr lang="zh-CN" altLang="en-US" sz="1500" b="1" dirty="0">
                <a:latin typeface="楷体" panose="02010609060101010101" pitchFamily="49" charset="-122"/>
                <a:ea typeface="楷体" panose="02010609060101010101" pitchFamily="49" charset="-122"/>
              </a:rPr>
              <a:t>十一、诉讼中止</a:t>
            </a:r>
            <a:endParaRPr lang="en-US" altLang="zh-CN" sz="1500" b="1" dirty="0">
              <a:latin typeface="楷体" panose="02010609060101010101" pitchFamily="49" charset="-122"/>
              <a:ea typeface="楷体" panose="02010609060101010101" pitchFamily="49" charset="-122"/>
            </a:endParaRPr>
          </a:p>
          <a:p>
            <a:r>
              <a:rPr lang="zh-CN" altLang="en-US" sz="1500" b="1" dirty="0">
                <a:latin typeface="楷体" panose="02010609060101010101" pitchFamily="49" charset="-122"/>
                <a:ea typeface="楷体" panose="02010609060101010101" pitchFamily="49" charset="-122"/>
              </a:rPr>
              <a:t>十二、诉讼终结</a:t>
            </a:r>
            <a:endParaRPr lang="en-US" altLang="zh-CN" sz="1500" b="1" dirty="0">
              <a:latin typeface="楷体" panose="02010609060101010101" pitchFamily="49" charset="-122"/>
              <a:ea typeface="楷体" panose="02010609060101010101" pitchFamily="49" charset="-122"/>
            </a:endParaRPr>
          </a:p>
          <a:p>
            <a:endParaRPr lang="en-US" altLang="zh-CN" sz="1500" b="1" dirty="0">
              <a:latin typeface="楷体" panose="02010609060101010101" pitchFamily="49" charset="-122"/>
              <a:ea typeface="楷体" panose="02010609060101010101" pitchFamily="49" charset="-122"/>
            </a:endParaRPr>
          </a:p>
          <a:p>
            <a:endParaRPr lang="zh-CN" altLang="en-US" sz="1500" b="1" dirty="0">
              <a:ea typeface="宋体" panose="02010600030101010101" pitchFamily="2"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357188" y="2214563"/>
            <a:ext cx="8286750" cy="3805237"/>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六、行政诉讼中的调解</a:t>
            </a:r>
            <a:endParaRPr lang="zh-CN" altLang="en-US" sz="24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1989《</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50</a:t>
            </a:r>
            <a:r>
              <a:rPr lang="zh-CN" altLang="en-US" sz="2200" dirty="0">
                <a:latin typeface="华文楷体" panose="02010600040101010101" pitchFamily="2" charset="-122"/>
                <a:ea typeface="华文楷体" panose="02010600040101010101" pitchFamily="2" charset="-122"/>
              </a:rPr>
              <a:t>条规定，人民法院审理行政案件，不适用调解。</a:t>
            </a:r>
            <a:r>
              <a:rPr lang="en-US" altLang="zh-CN" sz="2200" dirty="0">
                <a:latin typeface="华文楷体" panose="02010600040101010101" pitchFamily="2" charset="-122"/>
                <a:ea typeface="华文楷体" panose="02010600040101010101" pitchFamily="2" charset="-122"/>
              </a:rPr>
              <a:t>2014</a:t>
            </a:r>
            <a:r>
              <a:rPr lang="zh-CN" altLang="en-US" sz="2200" dirty="0">
                <a:latin typeface="华文楷体" panose="02010600040101010101" pitchFamily="2" charset="-122"/>
                <a:ea typeface="华文楷体" panose="02010600040101010101" pitchFamily="2" charset="-122"/>
              </a:rPr>
              <a:t>年新</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60</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款规定，“人民法院审理行政案件，</a:t>
            </a:r>
            <a:r>
              <a:rPr lang="zh-CN" altLang="en-US" sz="2200" b="1" dirty="0">
                <a:solidFill>
                  <a:srgbClr val="FF0000"/>
                </a:solidFill>
                <a:latin typeface="华文楷体" panose="02010600040101010101" pitchFamily="2" charset="-122"/>
                <a:ea typeface="华文楷体" panose="02010600040101010101" pitchFamily="2" charset="-122"/>
              </a:rPr>
              <a:t>不适用调解</a:t>
            </a:r>
            <a:r>
              <a:rPr lang="zh-CN" altLang="en-US" sz="2200" dirty="0">
                <a:latin typeface="华文楷体" panose="02010600040101010101" pitchFamily="2" charset="-122"/>
                <a:ea typeface="华文楷体" panose="02010600040101010101" pitchFamily="2" charset="-122"/>
              </a:rPr>
              <a:t>。但是，</a:t>
            </a:r>
            <a:r>
              <a:rPr lang="zh-CN" altLang="en-US" sz="2200" b="1" dirty="0">
                <a:solidFill>
                  <a:srgbClr val="FF0000"/>
                </a:solidFill>
                <a:latin typeface="华文楷体" panose="02010600040101010101" pitchFamily="2" charset="-122"/>
                <a:ea typeface="华文楷体" panose="02010600040101010101" pitchFamily="2" charset="-122"/>
              </a:rPr>
              <a:t>行政赔偿、补偿以及行政机关行使法律、法规规定的自由裁量权的案件</a:t>
            </a:r>
            <a:r>
              <a:rPr lang="zh-CN" altLang="en-US" sz="2200" dirty="0">
                <a:latin typeface="华文楷体" panose="02010600040101010101" pitchFamily="2" charset="-122"/>
                <a:ea typeface="华文楷体" panose="02010600040101010101" pitchFamily="2" charset="-122"/>
              </a:rPr>
              <a:t>可以调解。”第</a:t>
            </a:r>
            <a:r>
              <a:rPr lang="en-US" altLang="zh-CN" sz="2200" dirty="0">
                <a:latin typeface="华文楷体" panose="02010600040101010101" pitchFamily="2" charset="-122"/>
                <a:ea typeface="华文楷体" panose="02010600040101010101" pitchFamily="2" charset="-122"/>
              </a:rPr>
              <a:t>60</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款规定“调解应当遵循</a:t>
            </a:r>
            <a:r>
              <a:rPr lang="zh-CN" altLang="en-US" sz="2200" b="1" dirty="0">
                <a:solidFill>
                  <a:srgbClr val="FF0000"/>
                </a:solidFill>
                <a:latin typeface="华文楷体" panose="02010600040101010101" pitchFamily="2" charset="-122"/>
                <a:ea typeface="华文楷体" panose="02010600040101010101" pitchFamily="2" charset="-122"/>
              </a:rPr>
              <a:t>自愿、合法</a:t>
            </a:r>
            <a:r>
              <a:rPr lang="zh-CN" altLang="en-US" sz="2200" dirty="0">
                <a:latin typeface="华文楷体" panose="02010600040101010101" pitchFamily="2" charset="-122"/>
                <a:ea typeface="华文楷体" panose="02010600040101010101" pitchFamily="2" charset="-122"/>
              </a:rPr>
              <a:t>原则，不得损害国家利益、社会公共利益和他人合法权益。”</a:t>
            </a:r>
          </a:p>
          <a:p>
            <a:r>
              <a:rPr lang="zh-CN" altLang="en-US" sz="2200" dirty="0">
                <a:latin typeface="华文楷体" panose="02010600040101010101" pitchFamily="2" charset="-122"/>
                <a:ea typeface="华文楷体" panose="02010600040101010101" pitchFamily="2" charset="-122"/>
              </a:rPr>
              <a:t>  </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民事诉讼法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9</a:t>
            </a:r>
            <a:r>
              <a:rPr lang="zh-CN" altLang="en-US" sz="2200" dirty="0">
                <a:latin typeface="华文楷体" panose="02010600040101010101" pitchFamily="2" charset="-122"/>
                <a:ea typeface="华文楷体" panose="02010600040101010101" pitchFamily="2" charset="-122"/>
              </a:rPr>
              <a:t>条人民法院审理民事案件，应当根据自愿和合法的原则进行调解；调解不成的，应当及时判决。</a:t>
            </a:r>
          </a:p>
          <a:p>
            <a:r>
              <a:rPr lang="zh-CN" altLang="en-US" sz="2200" dirty="0">
                <a:latin typeface="华文楷体" panose="02010600040101010101" pitchFamily="2" charset="-122"/>
                <a:ea typeface="华文楷体" panose="02010600040101010101" pitchFamily="2" charset="-122"/>
              </a:rPr>
              <a:t>  </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刑事诉讼法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172</a:t>
            </a:r>
            <a:r>
              <a:rPr lang="zh-CN" altLang="en-US" sz="2200" dirty="0">
                <a:latin typeface="华文楷体" panose="02010600040101010101" pitchFamily="2" charset="-122"/>
                <a:ea typeface="华文楷体" panose="02010600040101010101" pitchFamily="2" charset="-122"/>
              </a:rPr>
              <a:t>条 人民法院对自诉案件，可以进行调解；自诉人在宣告判决前，可以同被告人自行和解或者撤回自诉。本法第一百七十条第三项规定的案件不适用调解。</a:t>
            </a:r>
          </a:p>
          <a:p>
            <a:endParaRPr lang="zh-CN" altLang="en-US" sz="2200" dirty="0">
              <a:latin typeface="华文楷体" panose="02010600040101010101" pitchFamily="2" charset="-122"/>
              <a:ea typeface="华文楷体" panose="02010600040101010101" pitchFamily="2"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357188" y="2143125"/>
            <a:ext cx="8286750" cy="3876675"/>
          </a:xfrm>
        </p:spPr>
        <p:txBody>
          <a:bodyPr vert="horz" wrap="square" lIns="91440" tIns="45720" rIns="91440" bIns="45720" anchor="t" anchorCtr="0"/>
          <a:lstStyle/>
          <a:p>
            <a:r>
              <a:rPr lang="zh-CN" altLang="en-US" sz="2200" b="1" dirty="0">
                <a:solidFill>
                  <a:srgbClr val="FF0000"/>
                </a:solidFill>
                <a:latin typeface="华文楷体" panose="02010600040101010101" pitchFamily="2" charset="-122"/>
                <a:ea typeface="华文楷体" panose="02010600040101010101" pitchFamily="2" charset="-122"/>
              </a:rPr>
              <a:t>迳行调解的情形</a:t>
            </a:r>
            <a:endParaRPr lang="en-US" altLang="zh-CN" sz="2200" b="1" dirty="0">
              <a:solidFill>
                <a:srgbClr val="FF0000"/>
              </a:solidFill>
              <a:latin typeface="华文楷体" panose="02010600040101010101" pitchFamily="2" charset="-122"/>
              <a:ea typeface="华文楷体" panose="02010600040101010101" pitchFamily="2" charset="-122"/>
            </a:endParaRPr>
          </a:p>
          <a:p>
            <a:r>
              <a:rPr lang="en-US" altLang="zh-CN" sz="2000" dirty="0">
                <a:solidFill>
                  <a:schemeClr val="tx1"/>
                </a:solidFill>
                <a:latin typeface="华文楷体" panose="02010600040101010101" pitchFamily="2" charset="-122"/>
                <a:ea typeface="华文楷体" panose="02010600040101010101" pitchFamily="2" charset="-122"/>
              </a:rPr>
              <a:t>《</a:t>
            </a:r>
            <a:r>
              <a:rPr lang="zh-CN" altLang="en-US" sz="2000" dirty="0">
                <a:solidFill>
                  <a:schemeClr val="tx1"/>
                </a:solidFill>
                <a:latin typeface="华文楷体" panose="02010600040101010101" pitchFamily="2" charset="-122"/>
                <a:ea typeface="华文楷体" panose="02010600040101010101" pitchFamily="2" charset="-122"/>
              </a:rPr>
              <a:t>解释</a:t>
            </a:r>
            <a:r>
              <a:rPr lang="en-US" altLang="zh-CN" sz="2000" dirty="0">
                <a:solidFill>
                  <a:schemeClr val="tx1"/>
                </a:solidFill>
                <a:latin typeface="华文楷体" panose="02010600040101010101" pitchFamily="2" charset="-122"/>
                <a:ea typeface="华文楷体" panose="02010600040101010101" pitchFamily="2" charset="-122"/>
              </a:rPr>
              <a:t>》</a:t>
            </a:r>
            <a:r>
              <a:rPr lang="zh-CN" altLang="en-US" sz="2000" dirty="0">
                <a:solidFill>
                  <a:schemeClr val="tx1"/>
                </a:solidFill>
                <a:latin typeface="华文楷体" panose="02010600040101010101" pitchFamily="2" charset="-122"/>
                <a:ea typeface="华文楷体" panose="02010600040101010101" pitchFamily="2" charset="-122"/>
              </a:rPr>
              <a:t>第</a:t>
            </a:r>
            <a:r>
              <a:rPr lang="en-US" altLang="zh-CN" sz="2000" dirty="0">
                <a:solidFill>
                  <a:schemeClr val="tx1"/>
                </a:solidFill>
                <a:latin typeface="华文楷体" panose="02010600040101010101" pitchFamily="2" charset="-122"/>
                <a:ea typeface="华文楷体" panose="02010600040101010101" pitchFamily="2" charset="-122"/>
              </a:rPr>
              <a:t>84</a:t>
            </a:r>
            <a:r>
              <a:rPr lang="zh-CN" altLang="en-US" sz="2000" dirty="0">
                <a:solidFill>
                  <a:schemeClr val="tx1"/>
                </a:solidFill>
                <a:latin typeface="华文楷体" panose="02010600040101010101" pitchFamily="2" charset="-122"/>
                <a:ea typeface="华文楷体" panose="02010600040101010101" pitchFamily="2" charset="-122"/>
              </a:rPr>
              <a:t>条：人民法院审理行政诉讼法第六十条第一款规定的行政案件，认为</a:t>
            </a:r>
            <a:r>
              <a:rPr lang="zh-CN" altLang="en-US" sz="2000" b="1" dirty="0">
                <a:solidFill>
                  <a:srgbClr val="FF0000"/>
                </a:solidFill>
                <a:latin typeface="华文楷体" panose="02010600040101010101" pitchFamily="2" charset="-122"/>
                <a:ea typeface="华文楷体" panose="02010600040101010101" pitchFamily="2" charset="-122"/>
              </a:rPr>
              <a:t>法律关系明确、事实清楚</a:t>
            </a:r>
            <a:r>
              <a:rPr lang="zh-CN" altLang="en-US" sz="2000" dirty="0">
                <a:solidFill>
                  <a:schemeClr val="tx1"/>
                </a:solidFill>
                <a:latin typeface="华文楷体" panose="02010600040101010101" pitchFamily="2" charset="-122"/>
                <a:ea typeface="华文楷体" panose="02010600040101010101" pitchFamily="2" charset="-122"/>
              </a:rPr>
              <a:t>，在征得</a:t>
            </a:r>
            <a:r>
              <a:rPr lang="zh-CN" altLang="en-US" sz="2000" b="1" dirty="0">
                <a:solidFill>
                  <a:srgbClr val="FF0000"/>
                </a:solidFill>
                <a:latin typeface="华文楷体" panose="02010600040101010101" pitchFamily="2" charset="-122"/>
                <a:ea typeface="华文楷体" panose="02010600040101010101" pitchFamily="2" charset="-122"/>
              </a:rPr>
              <a:t>当事人双方同意</a:t>
            </a:r>
            <a:r>
              <a:rPr lang="zh-CN" altLang="en-US" sz="2000" dirty="0">
                <a:solidFill>
                  <a:schemeClr val="tx1"/>
                </a:solidFill>
                <a:latin typeface="华文楷体" panose="02010600040101010101" pitchFamily="2" charset="-122"/>
                <a:ea typeface="华文楷体" panose="02010600040101010101" pitchFamily="2" charset="-122"/>
              </a:rPr>
              <a:t>后，可以</a:t>
            </a:r>
            <a:r>
              <a:rPr lang="zh-CN" altLang="en-US" sz="2000" b="1" dirty="0">
                <a:solidFill>
                  <a:srgbClr val="FF0000"/>
                </a:solidFill>
                <a:latin typeface="华文楷体" panose="02010600040101010101" pitchFamily="2" charset="-122"/>
                <a:ea typeface="华文楷体" panose="02010600040101010101" pitchFamily="2" charset="-122"/>
              </a:rPr>
              <a:t>迳行调解</a:t>
            </a:r>
            <a:r>
              <a:rPr lang="zh-CN" altLang="en-US" sz="2000" dirty="0">
                <a:solidFill>
                  <a:schemeClr val="tx1"/>
                </a:solidFill>
                <a:latin typeface="华文楷体" panose="02010600040101010101" pitchFamily="2" charset="-122"/>
                <a:ea typeface="华文楷体" panose="02010600040101010101" pitchFamily="2" charset="-122"/>
              </a:rPr>
              <a:t>。</a:t>
            </a:r>
            <a:endParaRPr lang="en-US" altLang="zh-CN" sz="2000" dirty="0">
              <a:solidFill>
                <a:schemeClr val="tx1"/>
              </a:solidFill>
              <a:latin typeface="华文楷体" panose="02010600040101010101" pitchFamily="2" charset="-122"/>
              <a:ea typeface="华文楷体" panose="02010600040101010101" pitchFamily="2" charset="-122"/>
            </a:endParaRPr>
          </a:p>
          <a:p>
            <a:r>
              <a:rPr lang="en-US" altLang="zh-CN" sz="2000" dirty="0">
                <a:solidFill>
                  <a:schemeClr val="tx1"/>
                </a:solidFill>
                <a:latin typeface="华文楷体" panose="02010600040101010101" pitchFamily="2" charset="-122"/>
                <a:ea typeface="华文楷体" panose="02010600040101010101" pitchFamily="2" charset="-122"/>
              </a:rPr>
              <a:t>1</a:t>
            </a:r>
            <a:r>
              <a:rPr lang="zh-CN" altLang="en-US" sz="2000" dirty="0">
                <a:solidFill>
                  <a:schemeClr val="tx1"/>
                </a:solidFill>
                <a:latin typeface="华文楷体" panose="02010600040101010101" pitchFamily="2" charset="-122"/>
                <a:ea typeface="华文楷体" panose="02010600040101010101" pitchFamily="2" charset="-122"/>
              </a:rPr>
              <a:t>、法律关系明确：权利义务关系明确，人民法院能明确区分谁是责任的承担者，谁是权利的享有者。在行政诉讼中，在行政行为合法性已有明确结论，或者行政法上的权利义务关系明确的情况下，才能认为法律关系明确。</a:t>
            </a:r>
            <a:endParaRPr lang="en-US" altLang="zh-CN" sz="2000" dirty="0">
              <a:solidFill>
                <a:schemeClr val="tx1"/>
              </a:solidFill>
              <a:latin typeface="华文楷体" panose="02010600040101010101" pitchFamily="2" charset="-122"/>
              <a:ea typeface="华文楷体" panose="02010600040101010101" pitchFamily="2" charset="-122"/>
            </a:endParaRPr>
          </a:p>
          <a:p>
            <a:r>
              <a:rPr lang="en-US" altLang="zh-CN" sz="2000" dirty="0">
                <a:solidFill>
                  <a:schemeClr val="tx1"/>
                </a:solidFill>
                <a:latin typeface="华文楷体" panose="02010600040101010101" pitchFamily="2" charset="-122"/>
                <a:ea typeface="华文楷体" panose="02010600040101010101" pitchFamily="2" charset="-122"/>
              </a:rPr>
              <a:t>2</a:t>
            </a:r>
            <a:r>
              <a:rPr lang="zh-CN" altLang="en-US" sz="2000" dirty="0">
                <a:solidFill>
                  <a:schemeClr val="tx1"/>
                </a:solidFill>
                <a:latin typeface="华文楷体" panose="02010600040101010101" pitchFamily="2" charset="-122"/>
                <a:ea typeface="华文楷体" panose="02010600040101010101" pitchFamily="2" charset="-122"/>
              </a:rPr>
              <a:t>、事实清楚：当事人对争议的事实陈述基本一致，并能提供相应证据，无须人民法院调查收集证据即可查明事实。</a:t>
            </a:r>
            <a:endParaRPr lang="en-US" altLang="zh-CN" sz="2000" dirty="0">
              <a:solidFill>
                <a:schemeClr val="tx1"/>
              </a:solidFill>
              <a:latin typeface="华文楷体" panose="02010600040101010101" pitchFamily="2" charset="-122"/>
              <a:ea typeface="华文楷体" panose="02010600040101010101" pitchFamily="2" charset="-122"/>
            </a:endParaRPr>
          </a:p>
          <a:p>
            <a:r>
              <a:rPr lang="en-US" altLang="zh-CN" sz="2000" dirty="0">
                <a:solidFill>
                  <a:schemeClr val="tx1"/>
                </a:solidFill>
                <a:latin typeface="华文楷体" panose="02010600040101010101" pitchFamily="2" charset="-122"/>
                <a:ea typeface="华文楷体" panose="02010600040101010101" pitchFamily="2" charset="-122"/>
              </a:rPr>
              <a:t>3</a:t>
            </a:r>
            <a:r>
              <a:rPr lang="zh-CN" altLang="en-US" sz="2000" dirty="0">
                <a:solidFill>
                  <a:schemeClr val="tx1"/>
                </a:solidFill>
                <a:latin typeface="华文楷体" panose="02010600040101010101" pitchFamily="2" charset="-122"/>
                <a:ea typeface="华文楷体" panose="02010600040101010101" pitchFamily="2" charset="-122"/>
              </a:rPr>
              <a:t>、双方当事人同意。</a:t>
            </a:r>
            <a:endParaRPr lang="en-US" altLang="zh-CN" sz="2000" dirty="0">
              <a:solidFill>
                <a:schemeClr val="tx1"/>
              </a:solidFill>
              <a:latin typeface="华文楷体" panose="02010600040101010101" pitchFamily="2" charset="-122"/>
              <a:ea typeface="华文楷体" panose="02010600040101010101" pitchFamily="2"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214313" y="2143125"/>
            <a:ext cx="7669212" cy="3530600"/>
          </a:xfrm>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调解书的制作</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85</a:t>
            </a:r>
            <a:r>
              <a:rPr lang="zh-CN" altLang="en-US" sz="2000" dirty="0">
                <a:latin typeface="楷体" panose="02010609060101010101" pitchFamily="49" charset="-122"/>
                <a:ea typeface="楷体" panose="02010609060101010101" pitchFamily="49" charset="-122"/>
              </a:rPr>
              <a:t>条：调解达成协议，人民法院应当制作调解书。调解书应当写明</a:t>
            </a:r>
            <a:r>
              <a:rPr lang="zh-CN" altLang="en-US" sz="2000" b="1" dirty="0">
                <a:solidFill>
                  <a:srgbClr val="FF0000"/>
                </a:solidFill>
                <a:latin typeface="楷体" panose="02010609060101010101" pitchFamily="49" charset="-122"/>
                <a:ea typeface="楷体" panose="02010609060101010101" pitchFamily="49" charset="-122"/>
              </a:rPr>
              <a:t>诉讼请求、案件的事实和调解结果</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调解书由审判人员、书记员署名，加盖人民法院印章，送达双方当事人。</a:t>
            </a:r>
          </a:p>
          <a:p>
            <a:r>
              <a:rPr lang="zh-CN" altLang="en-US" sz="2000" dirty="0">
                <a:latin typeface="楷体" panose="02010609060101010101" pitchFamily="49" charset="-122"/>
                <a:ea typeface="楷体" panose="02010609060101010101" pitchFamily="49" charset="-122"/>
              </a:rPr>
              <a:t>　　调解书经双方当事人签收后，即具有法律效力。调解书生效日期根据最后收到调解书的当事人签收的日期确定。</a:t>
            </a:r>
          </a:p>
          <a:p>
            <a:endParaRPr lang="en-US"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428625" y="2500313"/>
            <a:ext cx="7858125" cy="3519487"/>
          </a:xfrm>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不公开为原则，公开为例外</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款： 人民法院审理行政案件，</a:t>
            </a:r>
            <a:r>
              <a:rPr lang="zh-CN" altLang="en-US" sz="2000" b="1" dirty="0">
                <a:solidFill>
                  <a:srgbClr val="FF0000"/>
                </a:solidFill>
                <a:latin typeface="楷体" panose="02010609060101010101" pitchFamily="49" charset="-122"/>
                <a:ea typeface="楷体" panose="02010609060101010101" pitchFamily="49" charset="-122"/>
              </a:rPr>
              <a:t>调解过程不公开</a:t>
            </a:r>
            <a:r>
              <a:rPr lang="zh-CN" altLang="en-US" sz="2000" dirty="0">
                <a:latin typeface="楷体" panose="02010609060101010101" pitchFamily="49" charset="-122"/>
                <a:ea typeface="楷体" panose="02010609060101010101" pitchFamily="49" charset="-122"/>
              </a:rPr>
              <a:t>，但当事人同意公开的除外。</a:t>
            </a:r>
          </a:p>
          <a:p>
            <a:r>
              <a:rPr lang="zh-CN" altLang="en-US" sz="2000" dirty="0">
                <a:latin typeface="楷体" panose="02010609060101010101" pitchFamily="49" charset="-122"/>
                <a:ea typeface="楷体" panose="02010609060101010101" pitchFamily="49" charset="-122"/>
              </a:rPr>
              <a:t>　　</a:t>
            </a:r>
            <a:r>
              <a:rPr lang="zh-CN" altLang="en-US" sz="2000" b="1" dirty="0">
                <a:solidFill>
                  <a:srgbClr val="FF0000"/>
                </a:solidFill>
                <a:latin typeface="楷体" panose="02010609060101010101" pitchFamily="49" charset="-122"/>
                <a:ea typeface="楷体" panose="02010609060101010101" pitchFamily="49" charset="-122"/>
              </a:rPr>
              <a:t>调解协议内容不公开</a:t>
            </a:r>
            <a:r>
              <a:rPr lang="zh-CN" altLang="en-US" sz="2000" dirty="0">
                <a:latin typeface="楷体" panose="02010609060101010101" pitchFamily="49" charset="-122"/>
                <a:ea typeface="楷体" panose="02010609060101010101" pitchFamily="49" charset="-122"/>
              </a:rPr>
              <a:t>，但为保护国家利益、社会公共利益、他人合法权益，人民法院认为确有必要公开的除外。</a:t>
            </a:r>
          </a:p>
          <a:p>
            <a:r>
              <a:rPr lang="zh-CN" altLang="en-US" sz="2000" dirty="0">
                <a:latin typeface="楷体" panose="02010609060101010101" pitchFamily="49" charset="-122"/>
                <a:ea typeface="楷体" panose="02010609060101010101" pitchFamily="49" charset="-122"/>
              </a:rPr>
              <a:t>　　</a:t>
            </a: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第三人参加调解</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款：经人民法院准许，第三人可以参加调解。人民法院认为有必要的，可以通知第三人参加调解。</a:t>
            </a: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及时判决</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款：当事人一方或者双方不愿调解、调解未达成协议的，人民法院应当及时判决。</a:t>
            </a:r>
          </a:p>
          <a:p>
            <a:pPr>
              <a:buNone/>
            </a:pPr>
            <a:endParaRPr lang="zh-CN" altLang="en-US" sz="2000" dirty="0">
              <a:ea typeface="宋体" panose="02010600030101010101" pitchFamily="2"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和解、调解协议不得转化为判决</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86</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款：当事人自行和解或者调解达成协议后，请求人民法院按照和解协议或者调解协议的内容制作判决书的，人民法院不予准许。</a:t>
            </a: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539750" y="2349500"/>
            <a:ext cx="7993063" cy="3527425"/>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七、行政诉讼一并审理民事争议（行政附带民事诉讼）</a:t>
            </a:r>
          </a:p>
          <a:p>
            <a:r>
              <a:rPr lang="en-US" altLang="zh-CN" sz="24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行政诉讼一并审理民事争议</a:t>
            </a:r>
            <a:r>
              <a:rPr lang="zh-CN" altLang="zh-CN" sz="2200" dirty="0">
                <a:latin typeface="楷体" panose="02010609060101010101" pitchFamily="49" charset="-122"/>
                <a:ea typeface="楷体" panose="02010609060101010101" pitchFamily="49" charset="-122"/>
              </a:rPr>
              <a:t>是</a:t>
            </a:r>
            <a:r>
              <a:rPr lang="zh-CN" altLang="en-US" sz="2200" dirty="0">
                <a:latin typeface="楷体" panose="02010609060101010101" pitchFamily="49" charset="-122"/>
                <a:ea typeface="楷体" panose="02010609060101010101" pitchFamily="49" charset="-122"/>
              </a:rPr>
              <a:t>指</a:t>
            </a:r>
            <a:r>
              <a:rPr lang="zh-CN" altLang="zh-CN" sz="2200" dirty="0">
                <a:latin typeface="楷体" panose="02010609060101010101" pitchFamily="49" charset="-122"/>
                <a:ea typeface="楷体" panose="02010609060101010101" pitchFamily="49" charset="-122"/>
              </a:rPr>
              <a:t>法院在对涉及行政、</a:t>
            </a:r>
            <a:r>
              <a:rPr lang="zh-CN" altLang="en-US" sz="2200" dirty="0">
                <a:latin typeface="楷体" panose="02010609060101010101" pitchFamily="49" charset="-122"/>
                <a:ea typeface="楷体" panose="02010609060101010101" pitchFamily="49" charset="-122"/>
              </a:rPr>
              <a:t>民事</a:t>
            </a:r>
            <a:r>
              <a:rPr lang="zh-CN" altLang="zh-CN" sz="2200" dirty="0">
                <a:latin typeface="楷体" panose="02010609060101010101" pitchFamily="49" charset="-122"/>
                <a:ea typeface="楷体" panose="02010609060101010101" pitchFamily="49" charset="-122"/>
              </a:rPr>
              <a:t>交叉的案件经一并审理后作出的判决。</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目的：节约司法资源；避免循环诉讼</a:t>
            </a:r>
          </a:p>
          <a:p>
            <a:endParaRPr lang="zh-CN" altLang="zh-CN" sz="22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323850" y="2276475"/>
            <a:ext cx="8496300" cy="3743325"/>
          </a:xfrm>
        </p:spPr>
        <p:txBody>
          <a:bodyPr vert="horz" wrap="square" lIns="91440" tIns="45720" rIns="91440" bIns="45720" anchor="t" anchorCtr="0"/>
          <a:lstStyle/>
          <a:p>
            <a:r>
              <a:rPr lang="zh-CN" altLang="zh-CN" sz="2200" dirty="0">
                <a:latin typeface="楷体" panose="02010609060101010101" pitchFamily="49" charset="-122"/>
                <a:ea typeface="楷体" panose="02010609060101010101" pitchFamily="49" charset="-122"/>
              </a:rPr>
              <a:t>《行政诉讼法》第</a:t>
            </a:r>
            <a:r>
              <a:rPr lang="en-US" altLang="zh-CN" sz="2200" dirty="0">
                <a:latin typeface="楷体" panose="02010609060101010101" pitchFamily="49" charset="-122"/>
                <a:ea typeface="楷体" panose="02010609060101010101" pitchFamily="49" charset="-122"/>
              </a:rPr>
              <a:t>61</a:t>
            </a:r>
            <a:r>
              <a:rPr lang="zh-CN" altLang="zh-CN" sz="2200" dirty="0">
                <a:latin typeface="楷体" panose="02010609060101010101" pitchFamily="49" charset="-122"/>
                <a:ea typeface="楷体" panose="02010609060101010101" pitchFamily="49" charset="-122"/>
              </a:rPr>
              <a:t>条</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在涉及行政许可、登记、征收、征用和行政机关对民事争议所作的裁决的行政诉讼中，当事人申请一并解决相关民事争议的，人民法院可以</a:t>
            </a:r>
            <a:r>
              <a:rPr lang="zh-CN" altLang="zh-CN" sz="2200" b="1" dirty="0">
                <a:solidFill>
                  <a:srgbClr val="FF0000"/>
                </a:solidFill>
                <a:latin typeface="楷体" panose="02010609060101010101" pitchFamily="49" charset="-122"/>
                <a:ea typeface="楷体" panose="02010609060101010101" pitchFamily="49" charset="-122"/>
              </a:rPr>
              <a:t>一并审理</a:t>
            </a:r>
            <a:r>
              <a:rPr lang="zh-CN"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graphicFrame>
        <p:nvGraphicFramePr>
          <p:cNvPr id="5" name="图示 4"/>
          <p:cNvGraphicFramePr/>
          <p:nvPr/>
        </p:nvGraphicFramePr>
        <p:xfrm>
          <a:off x="832337" y="3861048"/>
          <a:ext cx="7241446" cy="2007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250825" y="2349500"/>
            <a:ext cx="8569325" cy="3670300"/>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 1</a:t>
            </a:r>
            <a:r>
              <a:rPr lang="zh-CN" altLang="zh-CN" sz="2200" b="1" dirty="0">
                <a:latin typeface="楷体" panose="02010609060101010101" pitchFamily="49" charset="-122"/>
                <a:ea typeface="楷体" panose="02010609060101010101" pitchFamily="49" charset="-122"/>
              </a:rPr>
              <a:t>、起诉和受理</a:t>
            </a:r>
            <a:endParaRPr lang="zh-CN" altLang="zh-CN" sz="2200" dirty="0">
              <a:latin typeface="楷体" panose="02010609060101010101" pitchFamily="49" charset="-122"/>
              <a:ea typeface="楷体" panose="02010609060101010101" pitchFamily="49" charset="-122"/>
            </a:endParaRPr>
          </a:p>
          <a:p>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解释</a:t>
            </a:r>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第</a:t>
            </a:r>
            <a:r>
              <a:rPr lang="en-US" altLang="zh-CN" sz="2100" dirty="0">
                <a:latin typeface="楷体" panose="02010609060101010101" pitchFamily="49" charset="-122"/>
                <a:ea typeface="楷体" panose="02010609060101010101" pitchFamily="49" charset="-122"/>
              </a:rPr>
              <a:t>137</a:t>
            </a:r>
            <a:r>
              <a:rPr lang="zh-CN" altLang="en-US" sz="2100" dirty="0">
                <a:latin typeface="楷体" panose="02010609060101010101" pitchFamily="49" charset="-122"/>
                <a:ea typeface="楷体" panose="02010609060101010101" pitchFamily="49" charset="-122"/>
              </a:rPr>
              <a:t>条：公民、法人或者其他组织请求一并审理行政诉讼法第六十一条规定的相关民事争议，应当在</a:t>
            </a:r>
            <a:r>
              <a:rPr lang="zh-CN" altLang="en-US" sz="2100" b="1" dirty="0">
                <a:solidFill>
                  <a:srgbClr val="FF0000"/>
                </a:solidFill>
                <a:latin typeface="楷体" panose="02010609060101010101" pitchFamily="49" charset="-122"/>
                <a:ea typeface="楷体" panose="02010609060101010101" pitchFamily="49" charset="-122"/>
              </a:rPr>
              <a:t>第一审开庭审理前提出</a:t>
            </a:r>
            <a:r>
              <a:rPr lang="zh-CN" altLang="en-US" sz="2100" dirty="0">
                <a:latin typeface="楷体" panose="02010609060101010101" pitchFamily="49" charset="-122"/>
                <a:ea typeface="楷体" panose="02010609060101010101" pitchFamily="49" charset="-122"/>
              </a:rPr>
              <a:t>；有正当理由的，也可以在</a:t>
            </a:r>
            <a:r>
              <a:rPr lang="zh-CN" altLang="en-US" sz="2100" b="1" dirty="0">
                <a:solidFill>
                  <a:srgbClr val="FF0000"/>
                </a:solidFill>
                <a:latin typeface="楷体" panose="02010609060101010101" pitchFamily="49" charset="-122"/>
                <a:ea typeface="楷体" panose="02010609060101010101" pitchFamily="49" charset="-122"/>
              </a:rPr>
              <a:t>法庭调查</a:t>
            </a:r>
            <a:r>
              <a:rPr lang="zh-CN" altLang="en-US" sz="2100" dirty="0">
                <a:latin typeface="楷体" panose="02010609060101010101" pitchFamily="49" charset="-122"/>
                <a:ea typeface="楷体" panose="02010609060101010101" pitchFamily="49" charset="-122"/>
              </a:rPr>
              <a:t>中提出。</a:t>
            </a:r>
            <a:endParaRPr lang="en-US" altLang="zh-CN" sz="2100" dirty="0">
              <a:latin typeface="楷体" panose="02010609060101010101" pitchFamily="49" charset="-122"/>
              <a:ea typeface="楷体" panose="02010609060101010101" pitchFamily="49" charset="-122"/>
            </a:endParaRPr>
          </a:p>
          <a:p>
            <a:r>
              <a:rPr lang="zh-CN" altLang="en-US" sz="2100" dirty="0">
                <a:latin typeface="楷体" panose="02010609060101010101" pitchFamily="49" charset="-122"/>
                <a:ea typeface="楷体" panose="02010609060101010101" pitchFamily="49" charset="-122"/>
              </a:rPr>
              <a:t>第</a:t>
            </a:r>
            <a:r>
              <a:rPr lang="en-US" altLang="zh-CN" sz="2100" dirty="0">
                <a:latin typeface="楷体" panose="02010609060101010101" pitchFamily="49" charset="-122"/>
                <a:ea typeface="楷体" panose="02010609060101010101" pitchFamily="49" charset="-122"/>
              </a:rPr>
              <a:t>138</a:t>
            </a:r>
            <a:r>
              <a:rPr lang="zh-CN" altLang="en-US" sz="2100" dirty="0">
                <a:latin typeface="楷体" panose="02010609060101010101" pitchFamily="49" charset="-122"/>
                <a:ea typeface="楷体" panose="02010609060101010101" pitchFamily="49" charset="-122"/>
              </a:rPr>
              <a:t>条第</a:t>
            </a:r>
            <a:r>
              <a:rPr lang="en-US" altLang="zh-CN" sz="2100" dirty="0">
                <a:latin typeface="楷体" panose="02010609060101010101" pitchFamily="49" charset="-122"/>
                <a:ea typeface="楷体" panose="02010609060101010101" pitchFamily="49" charset="-122"/>
              </a:rPr>
              <a:t>3</a:t>
            </a:r>
            <a:r>
              <a:rPr lang="zh-CN" altLang="en-US" sz="2100" dirty="0">
                <a:latin typeface="楷体" panose="02010609060101010101" pitchFamily="49" charset="-122"/>
                <a:ea typeface="楷体" panose="02010609060101010101" pitchFamily="49" charset="-122"/>
              </a:rPr>
              <a:t>款：</a:t>
            </a:r>
            <a:r>
              <a:rPr lang="zh-CN" altLang="zh-CN" sz="2100" dirty="0">
                <a:latin typeface="楷体" panose="02010609060101010101" pitchFamily="49" charset="-122"/>
                <a:ea typeface="楷体" panose="02010609060101010101" pitchFamily="49" charset="-122"/>
              </a:rPr>
              <a:t>人民法院在审理行政案件中发现民事争议为解决行政争议的基础，当事人没有请求人民法院一并审理相关民事争议的，人民法院应当告知当事人依法申请一并解决民事争议。当事人就民事争议另行提起民事诉讼并已立案的，人民法院应当中止行政诉讼的审理。</a:t>
            </a:r>
            <a:r>
              <a:rPr lang="zh-CN" altLang="zh-CN" sz="2100" b="1" dirty="0">
                <a:solidFill>
                  <a:srgbClr val="FF0000"/>
                </a:solidFill>
                <a:latin typeface="楷体" panose="02010609060101010101" pitchFamily="49" charset="-122"/>
                <a:ea typeface="楷体" panose="02010609060101010101" pitchFamily="49" charset="-122"/>
              </a:rPr>
              <a:t>民事争议处理期间不计算在行政诉讼审理期限内</a:t>
            </a:r>
            <a:r>
              <a:rPr lang="zh-CN" altLang="zh-CN" sz="2100" dirty="0">
                <a:latin typeface="楷体" panose="02010609060101010101" pitchFamily="49" charset="-122"/>
                <a:ea typeface="楷体" panose="02010609060101010101" pitchFamily="49" charset="-122"/>
              </a:rPr>
              <a:t>。</a:t>
            </a:r>
          </a:p>
          <a:p>
            <a:endParaRPr lang="zh-CN" altLang="en-US" sz="2100" dirty="0">
              <a:latin typeface="楷体" panose="02010609060101010101" pitchFamily="49" charset="-122"/>
              <a:ea typeface="楷体" panose="02010609060101010101" pitchFamily="49"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205038"/>
            <a:ext cx="8785225" cy="3814763"/>
          </a:xfrm>
        </p:spPr>
        <p:txBody>
          <a:bodyPr vert="horz" wrap="square" lIns="91440" tIns="45720" rIns="91440" bIns="45720" numCol="1" anchor="t" anchorCtr="0" compatLnSpc="1"/>
          <a:lstStyle/>
          <a:p>
            <a:r>
              <a:rPr lang="zh-CN" altLang="en-US" sz="2400" b="1" dirty="0">
                <a:latin typeface="楷体" panose="02010609060101010101" pitchFamily="49" charset="-122"/>
                <a:ea typeface="楷体" panose="02010609060101010101" pitchFamily="49" charset="-122"/>
              </a:rPr>
              <a:t>一、起诉不停止执行</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56</a:t>
            </a:r>
            <a:r>
              <a:rPr lang="zh-CN" altLang="en-US" sz="2000" dirty="0">
                <a:latin typeface="楷体" panose="02010609060101010101" pitchFamily="49" charset="-122"/>
                <a:ea typeface="楷体" panose="02010609060101010101" pitchFamily="49" charset="-122"/>
              </a:rPr>
              <a:t>条：诉讼期间，不停止行政行为的执行。但有下列情形之一的，裁定停止执行：</a:t>
            </a:r>
            <a:endParaRPr lang="en-US" altLang="zh-CN" sz="2000" dirty="0">
              <a:latin typeface="楷体" panose="02010609060101010101" pitchFamily="49" charset="-122"/>
              <a:ea typeface="楷体" panose="02010609060101010101" pitchFamily="49" charset="-122"/>
            </a:endParaRPr>
          </a:p>
          <a:p>
            <a:pPr>
              <a:buNone/>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一</a:t>
            </a:r>
            <a:r>
              <a:rPr lang="en-US" altLang="zh-CN" sz="2000"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被告</a:t>
            </a:r>
            <a:r>
              <a:rPr lang="zh-CN" altLang="en-US" sz="2000" dirty="0">
                <a:latin typeface="楷体" panose="02010609060101010101" pitchFamily="49" charset="-122"/>
                <a:ea typeface="楷体" panose="02010609060101010101" pitchFamily="49" charset="-122"/>
              </a:rPr>
              <a:t>认为需要停止执行的</a:t>
            </a:r>
            <a:r>
              <a:rPr lang="en-US" altLang="zh-CN" sz="2000" dirty="0">
                <a:latin typeface="楷体" panose="02010609060101010101" pitchFamily="49" charset="-122"/>
                <a:ea typeface="楷体" panose="02010609060101010101" pitchFamily="49" charset="-122"/>
              </a:rPr>
              <a:t>;</a:t>
            </a:r>
          </a:p>
          <a:p>
            <a:pPr>
              <a:buNone/>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二</a:t>
            </a:r>
            <a:r>
              <a:rPr lang="en-US" altLang="zh-CN" sz="2000"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原告</a:t>
            </a:r>
            <a:r>
              <a:rPr lang="zh-CN" altLang="en-US" sz="2000" dirty="0">
                <a:latin typeface="楷体" panose="02010609060101010101" pitchFamily="49" charset="-122"/>
                <a:ea typeface="楷体" panose="02010609060101010101" pitchFamily="49" charset="-122"/>
              </a:rPr>
              <a:t>或者利害关系人申请停止执行，</a:t>
            </a:r>
            <a:r>
              <a:rPr lang="zh-CN" altLang="en-US" sz="2000" b="1" dirty="0">
                <a:solidFill>
                  <a:srgbClr val="FF0000"/>
                </a:solidFill>
                <a:latin typeface="楷体" panose="02010609060101010101" pitchFamily="49" charset="-122"/>
                <a:ea typeface="楷体" panose="02010609060101010101" pitchFamily="49" charset="-122"/>
              </a:rPr>
              <a:t>人民法院</a:t>
            </a:r>
            <a:r>
              <a:rPr lang="zh-CN" altLang="en-US" sz="2000" dirty="0">
                <a:latin typeface="楷体" panose="02010609060101010101" pitchFamily="49" charset="-122"/>
                <a:ea typeface="楷体" panose="02010609060101010101" pitchFamily="49" charset="-122"/>
              </a:rPr>
              <a:t>认为该行政行为的执行会造成难以弥补的损失，并且停止执行不损害国家利益、社会公共利益的</a:t>
            </a:r>
            <a:r>
              <a:rPr lang="en-US" altLang="zh-CN" sz="2000" dirty="0">
                <a:latin typeface="楷体" panose="02010609060101010101" pitchFamily="49" charset="-122"/>
                <a:ea typeface="楷体" panose="02010609060101010101" pitchFamily="49" charset="-122"/>
              </a:rPr>
              <a:t>;</a:t>
            </a:r>
          </a:p>
          <a:p>
            <a:pPr>
              <a:buNone/>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a:t>
            </a:r>
            <a:r>
              <a:rPr lang="en-US" altLang="zh-CN" sz="2000"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人民法院</a:t>
            </a:r>
            <a:r>
              <a:rPr lang="zh-CN" altLang="en-US" sz="2000" dirty="0">
                <a:latin typeface="楷体" panose="02010609060101010101" pitchFamily="49" charset="-122"/>
                <a:ea typeface="楷体" panose="02010609060101010101" pitchFamily="49" charset="-122"/>
              </a:rPr>
              <a:t>认为该行政行为的执行会给国家利益、社会公共利益造成重大损害的</a:t>
            </a:r>
            <a:r>
              <a:rPr lang="en-US" altLang="zh-CN" sz="2000" dirty="0">
                <a:latin typeface="楷体" panose="02010609060101010101" pitchFamily="49" charset="-122"/>
                <a:ea typeface="楷体" panose="02010609060101010101" pitchFamily="49" charset="-122"/>
              </a:rPr>
              <a:t>;</a:t>
            </a:r>
          </a:p>
          <a:p>
            <a:pPr>
              <a:buNone/>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法律、法规规定停止执行的。</a:t>
            </a:r>
            <a:endParaRPr lang="en-US" altLang="zh-CN" sz="2000" dirty="0">
              <a:latin typeface="楷体" panose="02010609060101010101" pitchFamily="49" charset="-122"/>
              <a:ea typeface="楷体" panose="02010609060101010101" pitchFamily="49" charset="-122"/>
            </a:endParaRPr>
          </a:p>
          <a:p>
            <a:pPr>
              <a:buNone/>
            </a:pPr>
            <a:r>
              <a:rPr lang="zh-CN" altLang="en-US" sz="2000" dirty="0">
                <a:latin typeface="楷体" panose="02010609060101010101" pitchFamily="49" charset="-122"/>
                <a:ea typeface="楷体" panose="02010609060101010101" pitchFamily="49" charset="-122"/>
              </a:rPr>
              <a:t>当事人对停止执行或者不停止执行的裁定不服的，可以申请</a:t>
            </a:r>
            <a:r>
              <a:rPr lang="zh-CN" altLang="en-US" sz="2000" b="1" dirty="0">
                <a:solidFill>
                  <a:srgbClr val="FF0000"/>
                </a:solidFill>
                <a:latin typeface="楷体" panose="02010609060101010101" pitchFamily="49" charset="-122"/>
                <a:ea typeface="楷体" panose="02010609060101010101" pitchFamily="49" charset="-122"/>
              </a:rPr>
              <a:t>复议</a:t>
            </a:r>
            <a:r>
              <a:rPr lang="zh-CN" altLang="en-US" sz="2000" dirty="0">
                <a:latin typeface="楷体" panose="02010609060101010101" pitchFamily="49" charset="-122"/>
                <a:ea typeface="楷体" panose="02010609060101010101" pitchFamily="49" charset="-122"/>
              </a:rPr>
              <a:t>一次。</a:t>
            </a:r>
          </a:p>
          <a:p>
            <a:r>
              <a:rPr lang="zh-CN" altLang="en-US" sz="2000" dirty="0">
                <a:latin typeface="楷体" panose="02010609060101010101" pitchFamily="49" charset="-122"/>
                <a:ea typeface="楷体" panose="02010609060101010101" pitchFamily="49" charset="-122"/>
              </a:rPr>
              <a:t>推荐一篇硕士学位论文：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hlinkClick r:id="rId2" action="ppaction://hlinkfile"/>
              </a:rPr>
              <a:t>暂时性权利保护措施之停止执行研究</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214313" y="2071688"/>
            <a:ext cx="8424862" cy="3670300"/>
          </a:xfrm>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管辖法院</a:t>
            </a:r>
            <a:endParaRPr lang="en-US" altLang="zh-CN" sz="20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138</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人民法院决定在行政诉讼中一并审理相关民事争议，或者案件当事人一致同意相关民事争议在行政诉讼中一并解决，人民法院准许的，</a:t>
            </a:r>
            <a:r>
              <a:rPr lang="zh-CN" altLang="zh-CN" sz="2000" b="1" dirty="0">
                <a:solidFill>
                  <a:srgbClr val="FF0000"/>
                </a:solidFill>
                <a:latin typeface="楷体" panose="02010609060101010101" pitchFamily="49" charset="-122"/>
                <a:ea typeface="楷体" panose="02010609060101010101" pitchFamily="49" charset="-122"/>
              </a:rPr>
              <a:t>由受理行政案件的人民法院管辖</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公民、法人或者其他组织请求一并审理相关民事争议，人民法院经审查发现行政案件已经超过起诉期限，民事案件尚未立案的，告知当事人另行提起民事诉讼；民事案件已经立案的，</a:t>
            </a:r>
            <a:r>
              <a:rPr lang="zh-CN" altLang="zh-CN" sz="2000" b="1" dirty="0">
                <a:solidFill>
                  <a:srgbClr val="FF0000"/>
                </a:solidFill>
                <a:latin typeface="楷体" panose="02010609060101010101" pitchFamily="49" charset="-122"/>
                <a:ea typeface="楷体" panose="02010609060101010101" pitchFamily="49" charset="-122"/>
              </a:rPr>
              <a:t>由原审判组织继续审理</a:t>
            </a:r>
            <a:r>
              <a:rPr lang="zh-CN" altLang="zh-CN"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14288" y="2133600"/>
            <a:ext cx="8748712" cy="4090988"/>
          </a:xfrm>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不予一并审理：</a:t>
            </a:r>
            <a:endParaRPr lang="en-US" altLang="zh-CN" sz="22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139</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有下列情形之一的，人民法院应当作出</a:t>
            </a:r>
            <a:r>
              <a:rPr lang="zh-CN" altLang="zh-CN" sz="2000" b="1" dirty="0">
                <a:solidFill>
                  <a:srgbClr val="FF0000"/>
                </a:solidFill>
                <a:latin typeface="楷体" panose="02010609060101010101" pitchFamily="49" charset="-122"/>
                <a:ea typeface="楷体" panose="02010609060101010101" pitchFamily="49" charset="-122"/>
              </a:rPr>
              <a:t>不予准许一并</a:t>
            </a:r>
            <a:r>
              <a:rPr lang="zh-CN" altLang="zh-CN" sz="2000" dirty="0">
                <a:latin typeface="楷体" panose="02010609060101010101" pitchFamily="49" charset="-122"/>
                <a:ea typeface="楷体" panose="02010609060101010101" pitchFamily="49" charset="-122"/>
              </a:rPr>
              <a:t>审理民事争议的决定，并告知当事人可以依法通过其他渠道主张权利：</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（一）法律规定应当由行政机关先行处理的；</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（二）违反民事诉讼法专属管辖规定或者协议管辖约定的；</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（三）已经申请仲裁或者提起民事诉讼的；</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（四）其他不宜一并审理的民事争议。</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对不予准许的决定可以申请复议一次。</a:t>
            </a:r>
          </a:p>
          <a:p>
            <a:r>
              <a:rPr lang="zh-CN" altLang="en-US" sz="1800" dirty="0">
                <a:latin typeface="楷体" panose="02010609060101010101" pitchFamily="49" charset="-122"/>
                <a:ea typeface="楷体" panose="02010609060101010101" pitchFamily="49" charset="-122"/>
              </a:rPr>
              <a:t>例：淄博天泰典当有限责任公司与惠民县林业局、滨州市林业局等行政许可二审行政裁定书（（</a:t>
            </a:r>
            <a:r>
              <a:rPr lang="en-US" altLang="zh-CN" sz="1800" dirty="0">
                <a:latin typeface="楷体" panose="02010609060101010101" pitchFamily="49" charset="-122"/>
                <a:ea typeface="楷体" panose="02010609060101010101" pitchFamily="49" charset="-122"/>
              </a:rPr>
              <a:t>2015</a:t>
            </a:r>
            <a:r>
              <a:rPr lang="zh-CN" altLang="en-US" sz="1800" dirty="0">
                <a:latin typeface="楷体" panose="02010609060101010101" pitchFamily="49" charset="-122"/>
                <a:ea typeface="楷体" panose="02010609060101010101" pitchFamily="49" charset="-122"/>
              </a:rPr>
              <a:t>）长行再初字第</a:t>
            </a: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号）</a:t>
            </a:r>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王肃与镇江市卫生和计划生育委员会不履行法定职责二审行政判决书（</a:t>
            </a:r>
            <a:r>
              <a:rPr lang="en-US" altLang="zh-CN" sz="1800" dirty="0">
                <a:latin typeface="楷体" panose="02010609060101010101" pitchFamily="49" charset="-122"/>
                <a:ea typeface="楷体" panose="02010609060101010101" pitchFamily="49" charset="-122"/>
              </a:rPr>
              <a:t>(2016)</a:t>
            </a:r>
            <a:r>
              <a:rPr lang="zh-CN" altLang="en-US" sz="1800" dirty="0">
                <a:latin typeface="楷体" panose="02010609060101010101" pitchFamily="49" charset="-122"/>
                <a:ea typeface="楷体" panose="02010609060101010101" pitchFamily="49" charset="-122"/>
              </a:rPr>
              <a:t>苏</a:t>
            </a:r>
            <a:r>
              <a:rPr lang="en-US" altLang="zh-CN" sz="1800" dirty="0">
                <a:latin typeface="楷体" panose="02010609060101010101" pitchFamily="49" charset="-122"/>
                <a:ea typeface="楷体" panose="02010609060101010101" pitchFamily="49" charset="-122"/>
              </a:rPr>
              <a:t>11</a:t>
            </a:r>
            <a:r>
              <a:rPr lang="zh-CN" altLang="en-US" sz="1800" dirty="0">
                <a:latin typeface="楷体" panose="02010609060101010101" pitchFamily="49" charset="-122"/>
                <a:ea typeface="楷体" panose="02010609060101010101" pitchFamily="49" charset="-122"/>
              </a:rPr>
              <a:t>行终</a:t>
            </a:r>
            <a:r>
              <a:rPr lang="en-US" altLang="zh-CN" sz="1800" dirty="0">
                <a:latin typeface="楷体" panose="02010609060101010101" pitchFamily="49" charset="-122"/>
                <a:ea typeface="楷体" panose="02010609060101010101" pitchFamily="49" charset="-122"/>
              </a:rPr>
              <a:t>66</a:t>
            </a:r>
            <a:r>
              <a:rPr lang="zh-CN" altLang="en-US" sz="1800" dirty="0">
                <a:latin typeface="楷体" panose="02010609060101010101" pitchFamily="49" charset="-122"/>
                <a:ea typeface="楷体" panose="02010609060101010101" pitchFamily="49" charset="-122"/>
              </a:rPr>
              <a:t>号）</a:t>
            </a: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250825" y="1989138"/>
            <a:ext cx="7704138" cy="3670300"/>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2</a:t>
            </a:r>
            <a:r>
              <a:rPr lang="zh-CN" altLang="zh-CN" sz="2200" b="1" dirty="0">
                <a:latin typeface="楷体" panose="02010609060101010101" pitchFamily="49" charset="-122"/>
                <a:ea typeface="楷体" panose="02010609060101010101" pitchFamily="49" charset="-122"/>
              </a:rPr>
              <a:t>、审理</a:t>
            </a:r>
            <a:endParaRPr lang="zh-CN" altLang="zh-CN" sz="2200" dirty="0">
              <a:latin typeface="楷体" panose="02010609060101010101" pitchFamily="49" charset="-122"/>
              <a:ea typeface="楷体" panose="02010609060101010101" pitchFamily="49" charset="-122"/>
            </a:endParaRPr>
          </a:p>
          <a:p>
            <a:r>
              <a:rPr lang="zh-CN" altLang="en-US" sz="2100" b="1" dirty="0">
                <a:solidFill>
                  <a:srgbClr val="FF0000"/>
                </a:solidFill>
                <a:latin typeface="楷体" panose="02010609060101010101" pitchFamily="49" charset="-122"/>
                <a:ea typeface="楷体" panose="02010609060101010101" pitchFamily="49" charset="-122"/>
              </a:rPr>
              <a:t>审判组织</a:t>
            </a:r>
            <a:endParaRPr lang="en-US" altLang="zh-CN" sz="2100" b="1" dirty="0">
              <a:solidFill>
                <a:srgbClr val="FF0000"/>
              </a:solidFill>
              <a:latin typeface="楷体" panose="02010609060101010101" pitchFamily="49" charset="-122"/>
              <a:ea typeface="楷体" panose="02010609060101010101" pitchFamily="49" charset="-122"/>
            </a:endParaRPr>
          </a:p>
          <a:p>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解释</a:t>
            </a:r>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第</a:t>
            </a:r>
            <a:r>
              <a:rPr lang="en-US" altLang="zh-CN" sz="2100" dirty="0">
                <a:latin typeface="楷体" panose="02010609060101010101" pitchFamily="49" charset="-122"/>
                <a:ea typeface="楷体" panose="02010609060101010101" pitchFamily="49" charset="-122"/>
              </a:rPr>
              <a:t>140</a:t>
            </a:r>
            <a:r>
              <a:rPr lang="zh-CN" altLang="en-US" sz="2100" dirty="0">
                <a:latin typeface="楷体" panose="02010609060101010101" pitchFamily="49" charset="-122"/>
                <a:ea typeface="楷体" panose="02010609060101010101" pitchFamily="49" charset="-122"/>
              </a:rPr>
              <a:t>条：</a:t>
            </a:r>
            <a:r>
              <a:rPr lang="zh-CN" altLang="zh-CN" sz="2100" dirty="0">
                <a:latin typeface="楷体" panose="02010609060101010101" pitchFamily="49" charset="-122"/>
                <a:ea typeface="楷体" panose="02010609060101010101" pitchFamily="49" charset="-122"/>
              </a:rPr>
              <a:t>人民法院在行政诉讼中</a:t>
            </a:r>
            <a:r>
              <a:rPr lang="zh-CN" altLang="zh-CN" sz="2100" b="1" dirty="0">
                <a:solidFill>
                  <a:srgbClr val="FF0000"/>
                </a:solidFill>
                <a:latin typeface="楷体" panose="02010609060101010101" pitchFamily="49" charset="-122"/>
                <a:ea typeface="楷体" panose="02010609060101010101" pitchFamily="49" charset="-122"/>
              </a:rPr>
              <a:t>一并审理</a:t>
            </a:r>
            <a:r>
              <a:rPr lang="zh-CN" altLang="zh-CN" sz="2100" dirty="0">
                <a:latin typeface="楷体" panose="02010609060101010101" pitchFamily="49" charset="-122"/>
                <a:ea typeface="楷体" panose="02010609060101010101" pitchFamily="49" charset="-122"/>
              </a:rPr>
              <a:t>相关民事争议的，</a:t>
            </a:r>
            <a:r>
              <a:rPr lang="zh-CN" altLang="zh-CN" sz="2100" b="1" dirty="0">
                <a:solidFill>
                  <a:srgbClr val="FF0000"/>
                </a:solidFill>
                <a:latin typeface="楷体" panose="02010609060101010101" pitchFamily="49" charset="-122"/>
                <a:ea typeface="楷体" panose="02010609060101010101" pitchFamily="49" charset="-122"/>
              </a:rPr>
              <a:t>民事争议应当单独立案，由同一审判组织审理</a:t>
            </a:r>
            <a:r>
              <a:rPr lang="zh-CN" altLang="zh-CN" sz="2100" dirty="0">
                <a:latin typeface="楷体" panose="02010609060101010101" pitchFamily="49" charset="-122"/>
                <a:ea typeface="楷体" panose="02010609060101010101" pitchFamily="49" charset="-122"/>
              </a:rPr>
              <a:t>。</a:t>
            </a:r>
            <a:endParaRPr lang="en-US" altLang="zh-CN" sz="2100" dirty="0">
              <a:latin typeface="楷体" panose="02010609060101010101" pitchFamily="49" charset="-122"/>
              <a:ea typeface="楷体" panose="02010609060101010101" pitchFamily="49" charset="-122"/>
            </a:endParaRPr>
          </a:p>
          <a:p>
            <a:r>
              <a:rPr lang="zh-CN" altLang="zh-CN" sz="2100" dirty="0">
                <a:latin typeface="楷体" panose="02010609060101010101" pitchFamily="49" charset="-122"/>
                <a:ea typeface="楷体" panose="02010609060101010101" pitchFamily="49" charset="-122"/>
              </a:rPr>
              <a:t>审理行政机关对民事争议所作</a:t>
            </a:r>
            <a:r>
              <a:rPr lang="zh-CN" altLang="zh-CN" sz="2100" b="1" dirty="0">
                <a:latin typeface="楷体" panose="02010609060101010101" pitchFamily="49" charset="-122"/>
                <a:ea typeface="楷体" panose="02010609060101010101" pitchFamily="49" charset="-122"/>
              </a:rPr>
              <a:t>裁决</a:t>
            </a:r>
            <a:r>
              <a:rPr lang="zh-CN" altLang="zh-CN" sz="2100" dirty="0">
                <a:latin typeface="楷体" panose="02010609060101010101" pitchFamily="49" charset="-122"/>
                <a:ea typeface="楷体" panose="02010609060101010101" pitchFamily="49" charset="-122"/>
              </a:rPr>
              <a:t>的案件，一并审理民事争议的，</a:t>
            </a:r>
            <a:r>
              <a:rPr lang="zh-CN" altLang="zh-CN" sz="2100" b="1" dirty="0">
                <a:solidFill>
                  <a:srgbClr val="FF0000"/>
                </a:solidFill>
                <a:latin typeface="楷体" panose="02010609060101010101" pitchFamily="49" charset="-122"/>
                <a:ea typeface="楷体" panose="02010609060101010101" pitchFamily="49" charset="-122"/>
              </a:rPr>
              <a:t>不另行立</a:t>
            </a:r>
            <a:r>
              <a:rPr lang="zh-CN" altLang="zh-CN" sz="2100" dirty="0">
                <a:solidFill>
                  <a:srgbClr val="FF0000"/>
                </a:solidFill>
                <a:latin typeface="楷体" panose="02010609060101010101" pitchFamily="49" charset="-122"/>
                <a:ea typeface="楷体" panose="02010609060101010101" pitchFamily="49" charset="-122"/>
              </a:rPr>
              <a:t>案</a:t>
            </a:r>
            <a:r>
              <a:rPr lang="zh-CN" altLang="zh-CN" sz="2100" dirty="0">
                <a:latin typeface="楷体" panose="02010609060101010101" pitchFamily="49" charset="-122"/>
                <a:ea typeface="楷体" panose="02010609060101010101" pitchFamily="49" charset="-122"/>
              </a:rPr>
              <a:t>。</a:t>
            </a:r>
            <a:endParaRPr lang="en-US" altLang="zh-CN" sz="21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141</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人民法院一并审理相关民事争议，</a:t>
            </a:r>
            <a:r>
              <a:rPr lang="zh-CN" altLang="zh-CN" sz="2000" b="1" dirty="0">
                <a:solidFill>
                  <a:srgbClr val="FF0000"/>
                </a:solidFill>
                <a:latin typeface="楷体" panose="02010609060101010101" pitchFamily="49" charset="-122"/>
                <a:ea typeface="楷体" panose="02010609060101010101" pitchFamily="49" charset="-122"/>
              </a:rPr>
              <a:t>适用民事法律规范的相关规定</a:t>
            </a:r>
            <a:r>
              <a:rPr lang="zh-CN" altLang="zh-CN" sz="2000" dirty="0">
                <a:latin typeface="楷体" panose="02010609060101010101" pitchFamily="49" charset="-122"/>
                <a:ea typeface="楷体" panose="02010609060101010101" pitchFamily="49" charset="-122"/>
              </a:rPr>
              <a:t>，法律另有规定的除外。</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当事人在调解中对民事权益的处分，不能作为审查被诉行政行为合法性的根据。</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143</a:t>
            </a:r>
            <a:r>
              <a:rPr lang="zh-CN" altLang="en-US" sz="2000" dirty="0">
                <a:latin typeface="楷体" panose="02010609060101010101" pitchFamily="49" charset="-122"/>
                <a:ea typeface="楷体" panose="02010609060101010101" pitchFamily="49" charset="-122"/>
              </a:rPr>
              <a:t>条：行政诉讼原告在宣判前申请撤诉的，是否准许由人民法院裁定。人民法院裁定准许行政诉讼原告撤诉，但其对已经提起的一并审理相关民事争议不撤诉的，人民法院</a:t>
            </a:r>
            <a:r>
              <a:rPr lang="zh-CN" altLang="en-US" sz="2000" b="1" dirty="0">
                <a:solidFill>
                  <a:srgbClr val="FF0000"/>
                </a:solidFill>
                <a:latin typeface="楷体" panose="02010609060101010101" pitchFamily="49" charset="-122"/>
                <a:ea typeface="楷体" panose="02010609060101010101" pitchFamily="49" charset="-122"/>
              </a:rPr>
              <a:t>应当继续审理</a:t>
            </a:r>
            <a:r>
              <a:rPr lang="zh-CN" altLang="en-US" sz="2000" dirty="0">
                <a:latin typeface="楷体" panose="02010609060101010101" pitchFamily="49" charset="-122"/>
                <a:ea typeface="楷体" panose="02010609060101010101" pitchFamily="49" charset="-122"/>
              </a:rPr>
              <a:t>。</a:t>
            </a:r>
            <a:endParaRPr lang="zh-CN" altLang="zh-CN"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a:p>
            <a:endParaRPr lang="zh-CN" altLang="zh-CN" sz="21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142875" y="2286000"/>
            <a:ext cx="8715375" cy="3733800"/>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3</a:t>
            </a:r>
            <a:r>
              <a:rPr lang="zh-CN" altLang="zh-CN" sz="2200" b="1" dirty="0">
                <a:latin typeface="楷体" panose="02010609060101010101" pitchFamily="49" charset="-122"/>
                <a:ea typeface="楷体" panose="02010609060101010101" pitchFamily="49" charset="-122"/>
              </a:rPr>
              <a:t>、中止诉讼</a:t>
            </a:r>
            <a:endParaRPr lang="zh-CN" altLang="zh-CN" sz="22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《行政诉讼法》第</a:t>
            </a:r>
            <a:r>
              <a:rPr lang="en-US" altLang="zh-CN" sz="2000" dirty="0">
                <a:latin typeface="楷体" panose="02010609060101010101" pitchFamily="49" charset="-122"/>
                <a:ea typeface="楷体" panose="02010609060101010101" pitchFamily="49" charset="-122"/>
              </a:rPr>
              <a:t>61</a:t>
            </a:r>
            <a:r>
              <a:rPr lang="zh-CN" altLang="zh-CN"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rPr>
              <a:t>款</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在行政诉讼中，人民法院认为行政案件的审理需以民事诉讼的裁判为依据的，可以裁定</a:t>
            </a:r>
            <a:r>
              <a:rPr lang="zh-CN" altLang="zh-CN" sz="2000" b="1" dirty="0">
                <a:solidFill>
                  <a:srgbClr val="FF0000"/>
                </a:solidFill>
                <a:latin typeface="楷体" panose="02010609060101010101" pitchFamily="49" charset="-122"/>
                <a:ea typeface="楷体" panose="02010609060101010101" pitchFamily="49" charset="-122"/>
              </a:rPr>
              <a:t>中止行政诉讼</a:t>
            </a:r>
            <a:r>
              <a:rPr lang="zh-CN" altLang="zh-CN" sz="2000" dirty="0">
                <a:latin typeface="楷体" panose="02010609060101010101" pitchFamily="49" charset="-122"/>
                <a:ea typeface="楷体" panose="02010609060101010101" pitchFamily="49" charset="-122"/>
              </a:rPr>
              <a:t>。换言之，如果当事人已经提起民事诉讼，受理行政争议案件的人民法院已经丧失一并审理民行争议案件的法定条件，只能依法中止行政案件审理，等待民事争议案件的判决结果。</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例：</a:t>
            </a:r>
            <a:r>
              <a:rPr lang="zh-CN" altLang="en-US" sz="2000" dirty="0">
                <a:latin typeface="楷体" panose="02010609060101010101" pitchFamily="49" charset="-122"/>
                <a:ea typeface="楷体" panose="02010609060101010101" pitchFamily="49" charset="-122"/>
                <a:hlinkClick r:id="rId2" action="ppaction://hlinkfile"/>
              </a:rPr>
              <a:t>张德平与长乐市住房和城乡建设局行政登记再审行政判决书</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2015</a:t>
            </a:r>
            <a:r>
              <a:rPr lang="zh-CN" altLang="en-US" sz="2000" dirty="0">
                <a:latin typeface="楷体" panose="02010609060101010101" pitchFamily="49" charset="-122"/>
                <a:ea typeface="楷体" panose="02010609060101010101" pitchFamily="49" charset="-122"/>
              </a:rPr>
              <a:t>）长行再初字第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号）</a:t>
            </a:r>
            <a:endParaRPr lang="zh-CN" altLang="zh-CN" sz="20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500063" y="2286000"/>
            <a:ext cx="7743825" cy="3733800"/>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3</a:t>
            </a:r>
            <a:r>
              <a:rPr lang="zh-CN" altLang="zh-CN" sz="2200" b="1" dirty="0">
                <a:latin typeface="楷体" panose="02010609060101010101" pitchFamily="49" charset="-122"/>
                <a:ea typeface="楷体" panose="02010609060101010101" pitchFamily="49" charset="-122"/>
              </a:rPr>
              <a:t>、裁判</a:t>
            </a:r>
            <a:endParaRPr lang="zh-CN" altLang="zh-CN" sz="22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142</a:t>
            </a:r>
            <a:r>
              <a:rPr lang="zh-CN" altLang="en-US" sz="2000" dirty="0">
                <a:latin typeface="楷体" panose="02010609060101010101" pitchFamily="49" charset="-122"/>
                <a:ea typeface="楷体" panose="02010609060101010101" pitchFamily="49" charset="-122"/>
              </a:rPr>
              <a:t>条：对行政争议和民事争议应当</a:t>
            </a:r>
            <a:r>
              <a:rPr lang="zh-CN" altLang="en-US" sz="2000" b="1" dirty="0">
                <a:solidFill>
                  <a:srgbClr val="FF0000"/>
                </a:solidFill>
                <a:latin typeface="楷体" panose="02010609060101010101" pitchFamily="49" charset="-122"/>
                <a:ea typeface="楷体" panose="02010609060101010101" pitchFamily="49" charset="-122"/>
              </a:rPr>
              <a:t>分别裁判</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当事人仅对行政裁判或者民事裁判提出上诉的，未上诉的裁判在上诉期满后即发生法律效力。第一审人民法院应当将全部案卷一并移送第二审人民法院，由行政审判庭审理。第二审人民法院发现未上诉的生效裁判确有错误的，应当按照审判监督程序再审。</a:t>
            </a:r>
          </a:p>
          <a:p>
            <a:endParaRPr lang="zh-CN" altLang="en-US" sz="2000" dirty="0">
              <a:latin typeface="楷体" panose="02010609060101010101" pitchFamily="49" charset="-122"/>
              <a:ea typeface="楷体" panose="02010609060101010101" pitchFamily="49"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zh-CN" altLang="zh-CN" sz="2800" dirty="0">
                <a:solidFill>
                  <a:schemeClr val="bg1"/>
                </a:solidFill>
                <a:latin typeface="Century Gothic" panose="020B0502020202020204"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863600" y="2489200"/>
            <a:ext cx="7092950" cy="3530600"/>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4</a:t>
            </a:r>
            <a:r>
              <a:rPr lang="zh-CN" altLang="en-US" sz="2200" b="1" dirty="0">
                <a:latin typeface="楷体" panose="02010609060101010101" pitchFamily="49" charset="-122"/>
                <a:ea typeface="楷体" panose="02010609060101010101" pitchFamily="49" charset="-122"/>
              </a:rPr>
              <a:t>、诉讼费用</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按行政案件、民事案件的标准分别收取诉讼费用</a:t>
            </a:r>
          </a:p>
          <a:p>
            <a:endParaRPr lang="zh-CN" altLang="en-US" sz="2200" dirty="0">
              <a:latin typeface="楷体" panose="02010609060101010101" pitchFamily="49" charset="-122"/>
              <a:ea typeface="楷体" panose="02010609060101010101" pitchFamily="49"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7347" name="内容占位符 2"/>
          <p:cNvSpPr>
            <a:spLocks noGrp="1"/>
          </p:cNvSpPr>
          <p:nvPr>
            <p:ph idx="1"/>
          </p:nvPr>
        </p:nvSpPr>
        <p:spPr>
          <a:xfrm>
            <a:off x="-214312" y="2000250"/>
            <a:ext cx="9358312" cy="3602038"/>
          </a:xfrm>
        </p:spPr>
        <p:txBody>
          <a:bodyPr vert="horz" wrap="square" lIns="91440" tIns="45720" rIns="91440" bIns="45720" anchor="t" anchorCtr="0"/>
          <a:lstStyle/>
          <a:p>
            <a:pPr>
              <a:lnSpc>
                <a:spcPct val="150000"/>
              </a:lnSpc>
            </a:pPr>
            <a:r>
              <a:rPr lang="zh-CN" altLang="en-US" sz="2400" b="1" dirty="0">
                <a:latin typeface="楷体" panose="02010609060101010101" pitchFamily="49" charset="-122"/>
                <a:ea typeface="楷体" panose="02010609060101010101" pitchFamily="49" charset="-122"/>
              </a:rPr>
              <a:t>八、被告在诉讼中改变被诉行政行为的处理</a:t>
            </a:r>
            <a:endParaRPr lang="en-US" altLang="zh-CN" sz="2400" b="1" dirty="0">
              <a:latin typeface="楷体" panose="02010609060101010101" pitchFamily="49" charset="-122"/>
              <a:ea typeface="楷体" panose="02010609060101010101" pitchFamily="49" charset="-122"/>
            </a:endParaRPr>
          </a:p>
          <a:p>
            <a:pPr lvl="1">
              <a:lnSpc>
                <a:spcPct val="150000"/>
              </a:lnSpc>
            </a:pP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、被告在一审期间改变被诉行政行为的，应当书面告知人民法院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81</a:t>
            </a:r>
            <a:r>
              <a:rPr lang="zh-CN" altLang="en-US" b="1" dirty="0">
                <a:latin typeface="楷体" panose="02010609060101010101" pitchFamily="49" charset="-122"/>
                <a:ea typeface="楷体" panose="02010609060101010101" pitchFamily="49" charset="-122"/>
              </a:rPr>
              <a:t>条第</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款）</a:t>
            </a:r>
          </a:p>
          <a:p>
            <a:pPr lvl="1">
              <a:lnSpc>
                <a:spcPct val="150000"/>
              </a:lnSpc>
            </a:pP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、原告或者第三人对改变后的行政行为不服提起诉讼的，人民法院应当就改变后的行政行为进行审理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81</a:t>
            </a:r>
            <a:r>
              <a:rPr lang="zh-CN" altLang="en-US" b="1" dirty="0">
                <a:latin typeface="楷体" panose="02010609060101010101" pitchFamily="49" charset="-122"/>
                <a:ea typeface="楷体" panose="02010609060101010101" pitchFamily="49" charset="-122"/>
              </a:rPr>
              <a:t>条第</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款）</a:t>
            </a:r>
            <a:endParaRPr lang="en-US" altLang="zh-CN" b="1" dirty="0">
              <a:latin typeface="楷体" panose="02010609060101010101" pitchFamily="49" charset="-122"/>
              <a:ea typeface="楷体" panose="02010609060101010101" pitchFamily="49" charset="-122"/>
            </a:endParaRPr>
          </a:p>
          <a:p>
            <a:pPr lvl="1">
              <a:lnSpc>
                <a:spcPct val="150000"/>
              </a:lnSpc>
            </a:pP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、被告改变原行政行为，原告同意并申请撤诉的，是否准许由人民法院裁定（</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行政诉讼法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62</a:t>
            </a:r>
            <a:r>
              <a:rPr lang="zh-CN" altLang="en-US" b="1" dirty="0">
                <a:latin typeface="楷体" panose="02010609060101010101" pitchFamily="49" charset="-122"/>
                <a:ea typeface="楷体" panose="02010609060101010101" pitchFamily="49" charset="-122"/>
              </a:rPr>
              <a:t>条）</a:t>
            </a:r>
          </a:p>
          <a:p>
            <a:pPr lvl="1">
              <a:lnSpc>
                <a:spcPct val="150000"/>
              </a:lnSpc>
            </a:pP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、被告改变原违法行政行为，原告仍要求确认原行政行为违法的，人民法院应当依法作出确认判决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81</a:t>
            </a:r>
            <a:r>
              <a:rPr lang="zh-CN" altLang="en-US" b="1" dirty="0">
                <a:latin typeface="楷体" panose="02010609060101010101" pitchFamily="49" charset="-122"/>
                <a:ea typeface="楷体" panose="02010609060101010101" pitchFamily="49" charset="-122"/>
              </a:rPr>
              <a:t>条第</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款）</a:t>
            </a:r>
          </a:p>
          <a:p>
            <a:pPr lvl="1">
              <a:lnSpc>
                <a:spcPct val="150000"/>
              </a:lnSpc>
            </a:pP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、原告起诉被告不作为，在诉讼中被告作出行政行为，原告不撤诉的，人民法院应当就不作为依法作出确认判决（</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81</a:t>
            </a:r>
            <a:r>
              <a:rPr lang="zh-CN" altLang="en-US" b="1" dirty="0">
                <a:latin typeface="楷体" panose="02010609060101010101" pitchFamily="49" charset="-122"/>
                <a:ea typeface="楷体" panose="02010609060101010101" pitchFamily="49" charset="-122"/>
              </a:rPr>
              <a:t>条第</a:t>
            </a: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款</a:t>
            </a:r>
            <a:r>
              <a:rPr lang="zh-CN" altLang="en-US" dirty="0">
                <a:ea typeface="宋体" panose="02010600030101010101" pitchFamily="2" charset="-122"/>
              </a:rPr>
              <a:t> </a:t>
            </a:r>
            <a:r>
              <a:rPr lang="zh-CN" altLang="en-US" b="1"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a:p>
            <a:endParaRPr lang="zh-CN" altLang="en-US" sz="1700" dirty="0">
              <a:latin typeface="楷体" panose="02010609060101010101" pitchFamily="49" charset="-122"/>
              <a:ea typeface="楷体" panose="02010609060101010101" pitchFamily="49" charset="-122"/>
            </a:endParaRPr>
          </a:p>
        </p:txBody>
      </p:sp>
      <p:sp>
        <p:nvSpPr>
          <p:cNvPr id="573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863600" y="2489200"/>
            <a:ext cx="7207885"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九、规范性文件的一并审查</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53</a:t>
            </a:r>
            <a:r>
              <a:rPr lang="zh-CN" altLang="en-US" sz="2000" dirty="0">
                <a:latin typeface="楷体" panose="02010609060101010101" pitchFamily="49" charset="-122"/>
                <a:ea typeface="楷体" panose="02010609060101010101" pitchFamily="49" charset="-122"/>
              </a:rPr>
              <a:t>条： 公民、法人或者其他组织认为行政行为所依据的国务院部门和地方人民政府及其部门制定的规范性文件不合法，在对行政行为提起诉讼时，可以一并请求对该规范性文件进行审查。</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前款规定的规范性文件不含规章。</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64</a:t>
            </a:r>
            <a:r>
              <a:rPr lang="zh-CN" altLang="en-US" sz="2000" dirty="0">
                <a:latin typeface="楷体" panose="02010609060101010101" pitchFamily="49" charset="-122"/>
                <a:ea typeface="楷体" panose="02010609060101010101" pitchFamily="49" charset="-122"/>
              </a:rPr>
              <a:t>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人民法院在审理行政案件中，经审查认为本法第五十三条规定的规范性文件不合法的，不作为认定行政行为合法的依据，并向制定机关提出处理建议。</a:t>
            </a:r>
          </a:p>
          <a:p>
            <a:endParaRPr lang="zh-CN" altLang="en-US" sz="2000" dirty="0">
              <a:latin typeface="楷体" panose="02010609060101010101" pitchFamily="49" charset="-122"/>
              <a:ea typeface="楷体" panose="02010609060101010101" pitchFamily="49"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9395" name="内容占位符 2"/>
          <p:cNvSpPr>
            <a:spLocks noGrp="1"/>
          </p:cNvSpPr>
          <p:nvPr>
            <p:ph idx="1"/>
          </p:nvPr>
        </p:nvSpPr>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管辖法院</a:t>
            </a:r>
            <a:r>
              <a:rPr lang="zh-CN" altLang="en-US" sz="2000" b="1" dirty="0">
                <a:latin typeface="楷体" panose="02010609060101010101" pitchFamily="49" charset="-122"/>
                <a:ea typeface="楷体" panose="02010609060101010101" pitchFamily="49" charset="-122"/>
              </a:rPr>
              <a:t>：由行政行为案件管辖法院一并审查 </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145</a:t>
            </a:r>
            <a:r>
              <a:rPr lang="zh-CN" altLang="en-US" sz="2000" dirty="0">
                <a:latin typeface="楷体" panose="02010609060101010101" pitchFamily="49" charset="-122"/>
                <a:ea typeface="楷体" panose="02010609060101010101" pitchFamily="49" charset="-122"/>
              </a:rPr>
              <a:t>条：公民、法人或者其他组织在对行政行为提起诉讼时一并请求对所依据的规范性文件审查的，由行政行为案件管辖法院一并审查。</a:t>
            </a:r>
          </a:p>
          <a:p>
            <a:endParaRPr lang="zh-CN" altLang="en-US" sz="2000" dirty="0">
              <a:latin typeface="楷体" panose="02010609060101010101" pitchFamily="49" charset="-122"/>
              <a:ea typeface="楷体" panose="02010609060101010101" pitchFamily="49" charset="-122"/>
            </a:endParaRP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申请审查时间</a:t>
            </a:r>
            <a:r>
              <a:rPr lang="zh-CN" altLang="en-US" sz="2000" b="1" dirty="0">
                <a:latin typeface="楷体" panose="02010609060101010101" pitchFamily="49" charset="-122"/>
                <a:ea typeface="楷体" panose="02010609060101010101" pitchFamily="49" charset="-122"/>
              </a:rPr>
              <a:t>：第一审开庭审理前提出；有正当理由的，也可在法庭调查中提出。</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146</a:t>
            </a:r>
            <a:r>
              <a:rPr lang="zh-CN" altLang="en-US" sz="2000" dirty="0">
                <a:latin typeface="楷体" panose="02010609060101010101" pitchFamily="49" charset="-122"/>
                <a:ea typeface="楷体" panose="02010609060101010101" pitchFamily="49" charset="-122"/>
              </a:rPr>
              <a:t>条：公民、法人或者其他组织请求人民法院一并审查行政诉讼法第五十三条规定的规范性文件，应当在第一审开庭审理前提出；有正当理由的，也可以在法庭调查中提出。</a:t>
            </a:r>
          </a:p>
          <a:p>
            <a:endParaRPr lang="zh-CN" altLang="en-US" sz="2000" dirty="0">
              <a:latin typeface="楷体" panose="02010609060101010101" pitchFamily="49" charset="-122"/>
              <a:ea typeface="楷体" panose="02010609060101010101" pitchFamily="49" charset="-122"/>
            </a:endParaRP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863600" y="2489200"/>
            <a:ext cx="5851525"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二、保全</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、诉前保全</a:t>
            </a:r>
            <a:endParaRPr lang="en-US" altLang="zh-CN" sz="24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根据申请保全的时间不同，保全可以分为诉讼中保全和诉前保全。</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诉前保全是指在起诉前对于因情况紧急不立即申请保全，将会使利害关系人的合法权益受到难以弥补的损害，根据利害关系人的申请而采取的保全措施。</a:t>
            </a: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应当听取意见</a:t>
            </a:r>
            <a:endParaRPr lang="en-US" altLang="zh-CN" sz="2000" b="1" dirty="0">
              <a:solidFill>
                <a:srgbClr val="FF0000"/>
              </a:solidFill>
              <a:latin typeface="楷体" panose="02010609060101010101" pitchFamily="49" charset="-122"/>
              <a:ea typeface="楷体" panose="02010609060101010101" pitchFamily="49" charset="-122"/>
            </a:endParaRPr>
          </a:p>
          <a:p>
            <a:pPr marL="342900" lvl="1" indent="-342900"/>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147</a:t>
            </a:r>
            <a:r>
              <a:rPr lang="zh-CN" altLang="en-US" sz="2000" dirty="0">
                <a:latin typeface="楷体" panose="02010609060101010101" pitchFamily="49" charset="-122"/>
                <a:ea typeface="楷体" panose="02010609060101010101" pitchFamily="49" charset="-122"/>
              </a:rPr>
              <a:t>条：人民法院在对规范性文件审查过程中，发现规范性文件可能不合法的，应当听取规范性文件制定机关的意见。</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制定机关申请出庭陈述意见的，人民法院应当准许。</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行政机关未陈述意见或者未提供相关证明材料的，不能阻止人民法院对规范性文件进行审查。</a:t>
            </a:r>
          </a:p>
          <a:p>
            <a:endParaRPr lang="zh-CN" altLang="en-US" sz="2000" dirty="0">
              <a:latin typeface="楷体" panose="02010609060101010101" pitchFamily="49" charset="-122"/>
              <a:ea typeface="楷体" panose="02010609060101010101" pitchFamily="49" charset="-122"/>
            </a:endParaRPr>
          </a:p>
        </p:txBody>
      </p:sp>
      <p:sp>
        <p:nvSpPr>
          <p:cNvPr id="614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428625" y="2357438"/>
            <a:ext cx="8001000" cy="3662362"/>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审查标准：</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148</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款：人民法院对规范性文件进行一并审查时，可以从规范性文件制定机关是否超越权限或者违反法定程序、作出行政行为所依据的条款以及相关条款等方面进行。 </a:t>
            </a:r>
          </a:p>
          <a:p>
            <a:pPr lvl="1"/>
            <a:r>
              <a:rPr lang="zh-CN" altLang="en-US" sz="2000" b="1" dirty="0">
                <a:latin typeface="楷体" panose="02010609060101010101" pitchFamily="49" charset="-122"/>
                <a:ea typeface="楷体" panose="02010609060101010101" pitchFamily="49" charset="-122"/>
              </a:rPr>
              <a:t>不合法的判断：</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148</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有下列情形之一的，属于行政诉讼法第六十四条规定的“规范性文件不合法”：（一）超越制定机关的法定职权或者超越法律、法规、规章的授权范围的；（二）与法律、法规、规章等上位法的规定相抵触的；（三）没有法律、法规、规章依据，违法增加公民、法人和其他组织义务或者减损公民、法人和其他组织合法权益的；（四）未履行法定批准程序、公开发布程序，严重违反制定程序的；（五）其他违反法律、法规以及规章规定的情形 </a:t>
            </a:r>
          </a:p>
          <a:p>
            <a:endParaRPr lang="zh-CN" altLang="en-US" sz="2000" dirty="0">
              <a:latin typeface="楷体" panose="02010609060101010101" pitchFamily="49" charset="-122"/>
              <a:ea typeface="楷体" panose="02010609060101010101" pitchFamily="49" charset="-122"/>
            </a:endParaRPr>
          </a:p>
        </p:txBody>
      </p:sp>
      <p:sp>
        <p:nvSpPr>
          <p:cNvPr id="624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214313" y="2071688"/>
            <a:ext cx="8501062" cy="4019550"/>
          </a:xfrm>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处理方式</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149</a:t>
            </a:r>
            <a:r>
              <a:rPr lang="zh-CN" altLang="en-US" sz="2000" b="1" dirty="0">
                <a:latin typeface="楷体" panose="02010609060101010101" pitchFamily="49" charset="-122"/>
                <a:ea typeface="楷体" panose="02010609060101010101" pitchFamily="49" charset="-122"/>
              </a:rPr>
              <a:t>条） </a:t>
            </a:r>
            <a:endParaRPr lang="zh-CN" altLang="en-US" sz="2000"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文件合法的，应作为认定行政行为合法的依据；不合法的，不作为认定行政行为合法的依据，并在裁判理由中予以阐明</a:t>
            </a:r>
            <a:endParaRPr lang="zh-CN" altLang="en-US" sz="1800"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法院向制定机关提出处理建议，并抄送制定机关的同级人民政府、上一级行政机关、监察机关以及规范性文件的备案机关</a:t>
            </a:r>
            <a:endParaRPr lang="zh-CN" altLang="en-US" sz="1800"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在裁判生效之日起三个月内，向规范性文件制定机关提出修改或者废止文件的司法建议。接收建议的行政机关应六十日内予以书面答复。情况紧急的，人民法院可以建议制定机关或者其上一级行政机关立即停止执行该规范性文件 </a:t>
            </a:r>
            <a:endParaRPr lang="zh-CN" altLang="en-US" sz="1800" dirty="0">
              <a:latin typeface="楷体" panose="02010609060101010101" pitchFamily="49" charset="-122"/>
              <a:ea typeface="楷体" panose="02010609060101010101" pitchFamily="49" charset="-122"/>
            </a:endParaRPr>
          </a:p>
          <a:p>
            <a:pPr lvl="2"/>
            <a:r>
              <a:rPr lang="zh-CN" altLang="en-US" sz="1800" b="1" dirty="0">
                <a:latin typeface="楷体" panose="02010609060101010101" pitchFamily="49" charset="-122"/>
                <a:ea typeface="楷体" panose="02010609060101010101" pitchFamily="49" charset="-122"/>
              </a:rPr>
              <a:t>多个部门联合制定的文件，法院可以向该规范性文件的主办机关或者共同上一级行政机关发送司法建议 </a:t>
            </a:r>
            <a:endParaRPr lang="zh-CN" altLang="en-US" sz="1800"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法院认为规范性文件不合法的，应在裁判生效后报送上一级人民法院进行备案。涉及国务院部门、省级行政机关制定的规范性文件，司法建议还应当分别层报最高人民法院、高级人民法院备案</a:t>
            </a:r>
            <a:endParaRPr lang="zh-CN" altLang="en-US" sz="18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634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4515"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十、延期审理</a:t>
            </a:r>
            <a:endParaRPr lang="en-US" altLang="zh-CN" sz="24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是人民法院在特定情况下，把已定的审理日期或正在进行的审理顺延至另一日期的法律制度。</a:t>
            </a:r>
          </a:p>
          <a:p>
            <a:endParaRPr lang="zh-CN" altLang="en-US" sz="2000" dirty="0">
              <a:latin typeface="楷体" panose="02010609060101010101" pitchFamily="49" charset="-122"/>
              <a:ea typeface="楷体" panose="02010609060101010101" pitchFamily="49" charset="-122"/>
            </a:endParaRPr>
          </a:p>
        </p:txBody>
      </p:sp>
      <p:sp>
        <p:nvSpPr>
          <p:cNvPr id="645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5539" name="内容占位符 2"/>
          <p:cNvSpPr>
            <a:spLocks noGrp="1"/>
          </p:cNvSpPr>
          <p:nvPr>
            <p:ph idx="1"/>
          </p:nvPr>
        </p:nvSpPr>
        <p:spPr>
          <a:xfrm>
            <a:off x="863600" y="2489200"/>
            <a:ext cx="7566025"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72</a:t>
            </a:r>
            <a:r>
              <a:rPr lang="zh-CN" altLang="en-US" sz="2000" dirty="0">
                <a:latin typeface="楷体" panose="02010609060101010101" pitchFamily="49" charset="-122"/>
                <a:ea typeface="楷体" panose="02010609060101010101" pitchFamily="49" charset="-122"/>
              </a:rPr>
              <a:t>条： 有下列情形之一的，可以</a:t>
            </a:r>
            <a:r>
              <a:rPr lang="zh-CN" altLang="en-US" sz="2000" b="1" dirty="0">
                <a:solidFill>
                  <a:srgbClr val="FF0000"/>
                </a:solidFill>
                <a:latin typeface="楷体" panose="02010609060101010101" pitchFamily="49" charset="-122"/>
                <a:ea typeface="楷体" panose="02010609060101010101" pitchFamily="49" charset="-122"/>
              </a:rPr>
              <a:t>延期开庭审理</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（一）应当到庭的当事人和其他诉讼参与人有正当理由没有到庭的；</a:t>
            </a:r>
          </a:p>
          <a:p>
            <a:r>
              <a:rPr lang="zh-CN" altLang="en-US" sz="2000" dirty="0">
                <a:latin typeface="楷体" panose="02010609060101010101" pitchFamily="49" charset="-122"/>
                <a:ea typeface="楷体" panose="02010609060101010101" pitchFamily="49" charset="-122"/>
              </a:rPr>
              <a:t>　　（二）当事人临时提出回避申请且无法及时作出决定的；</a:t>
            </a:r>
          </a:p>
          <a:p>
            <a:r>
              <a:rPr lang="zh-CN" altLang="en-US" sz="2000" dirty="0">
                <a:latin typeface="楷体" panose="02010609060101010101" pitchFamily="49" charset="-122"/>
                <a:ea typeface="楷体" panose="02010609060101010101" pitchFamily="49" charset="-122"/>
              </a:rPr>
              <a:t>　　（三）需要通知新的证人到庭，调取新的证据，重新鉴定、勘验，或者需要补充调查的；</a:t>
            </a:r>
          </a:p>
          <a:p>
            <a:r>
              <a:rPr lang="zh-CN" altLang="en-US" sz="2000" dirty="0">
                <a:latin typeface="楷体" panose="02010609060101010101" pitchFamily="49" charset="-122"/>
                <a:ea typeface="楷体" panose="02010609060101010101" pitchFamily="49" charset="-122"/>
              </a:rPr>
              <a:t>　　（四）其他应当延期的情形。</a:t>
            </a:r>
          </a:p>
          <a:p>
            <a:endParaRPr lang="zh-CN" altLang="en-US" sz="2000" dirty="0">
              <a:latin typeface="楷体" panose="02010609060101010101" pitchFamily="49" charset="-122"/>
              <a:ea typeface="楷体" panose="02010609060101010101" pitchFamily="49" charset="-122"/>
            </a:endParaRPr>
          </a:p>
        </p:txBody>
      </p:sp>
      <p:sp>
        <p:nvSpPr>
          <p:cNvPr id="655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6563"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十一、诉讼中止</a:t>
            </a:r>
            <a:endParaRPr lang="en-US" altLang="zh-CN" sz="24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诉讼中止是指在诉讼过程中，因出现某种原因而诉讼暂时停止，待原因消除后诉讼继续进行的制度。</a:t>
            </a:r>
          </a:p>
        </p:txBody>
      </p:sp>
      <p:sp>
        <p:nvSpPr>
          <p:cNvPr id="665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50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7587" name="内容占位符 2"/>
          <p:cNvSpPr>
            <a:spLocks noGrp="1"/>
          </p:cNvSpPr>
          <p:nvPr>
            <p:ph idx="1"/>
          </p:nvPr>
        </p:nvSpPr>
        <p:spPr>
          <a:xfrm>
            <a:off x="214313" y="2286000"/>
            <a:ext cx="8643937" cy="3733800"/>
          </a:xfrm>
        </p:spPr>
        <p:txBody>
          <a:bodyPr vert="horz" wrap="square" lIns="91440" tIns="45720" rIns="91440" bIns="45720" anchor="t" anchorCtr="0"/>
          <a:lstStyle/>
          <a:p>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解释</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87</a:t>
            </a:r>
            <a:r>
              <a:rPr lang="zh-CN" altLang="en-US" sz="1800" dirty="0">
                <a:latin typeface="楷体" panose="02010609060101010101" pitchFamily="49" charset="-122"/>
                <a:ea typeface="楷体" panose="02010609060101010101" pitchFamily="49" charset="-122"/>
              </a:rPr>
              <a:t>条：第八十七条 在诉讼过程中，有下列情形之一的，</a:t>
            </a:r>
            <a:r>
              <a:rPr lang="zh-CN" altLang="en-US" sz="1800" b="1" dirty="0">
                <a:solidFill>
                  <a:srgbClr val="FF0000"/>
                </a:solidFill>
                <a:latin typeface="楷体" panose="02010609060101010101" pitchFamily="49" charset="-122"/>
                <a:ea typeface="楷体" panose="02010609060101010101" pitchFamily="49" charset="-122"/>
              </a:rPr>
              <a:t>中止诉讼</a:t>
            </a:r>
            <a:r>
              <a:rPr lang="zh-CN" altLang="en-US" sz="1800" dirty="0">
                <a:latin typeface="楷体" panose="02010609060101010101" pitchFamily="49" charset="-122"/>
                <a:ea typeface="楷体" panose="02010609060101010101" pitchFamily="49" charset="-122"/>
              </a:rPr>
              <a:t>：</a:t>
            </a:r>
          </a:p>
          <a:p>
            <a:r>
              <a:rPr lang="zh-CN" altLang="en-US" sz="1800" dirty="0">
                <a:latin typeface="楷体" panose="02010609060101010101" pitchFamily="49" charset="-122"/>
                <a:ea typeface="楷体" panose="02010609060101010101" pitchFamily="49" charset="-122"/>
              </a:rPr>
              <a:t>　　（一）原告死亡，须等待其近亲属表明是否参加诉讼的；</a:t>
            </a:r>
          </a:p>
          <a:p>
            <a:r>
              <a:rPr lang="zh-CN" altLang="en-US" sz="1800" dirty="0">
                <a:latin typeface="楷体" panose="02010609060101010101" pitchFamily="49" charset="-122"/>
                <a:ea typeface="楷体" panose="02010609060101010101" pitchFamily="49" charset="-122"/>
              </a:rPr>
              <a:t>　　（二）原告丧失诉讼行为能力，尚未确定法定代理人的；</a:t>
            </a:r>
          </a:p>
          <a:p>
            <a:r>
              <a:rPr lang="zh-CN" altLang="en-US" sz="1800" dirty="0">
                <a:latin typeface="楷体" panose="02010609060101010101" pitchFamily="49" charset="-122"/>
                <a:ea typeface="楷体" panose="02010609060101010101" pitchFamily="49" charset="-122"/>
              </a:rPr>
              <a:t>　　（三）作为一方当事人的行政机关、法人或者其他组织终止，尚未确定权利义务承受人的；</a:t>
            </a:r>
          </a:p>
          <a:p>
            <a:r>
              <a:rPr lang="zh-CN" altLang="en-US" sz="1800" dirty="0">
                <a:latin typeface="楷体" panose="02010609060101010101" pitchFamily="49" charset="-122"/>
                <a:ea typeface="楷体" panose="02010609060101010101" pitchFamily="49" charset="-122"/>
              </a:rPr>
              <a:t>　　（四）一方当事人因不可抗力的事由不能参加诉讼的；</a:t>
            </a:r>
          </a:p>
          <a:p>
            <a:r>
              <a:rPr lang="zh-CN" altLang="en-US" sz="1800" dirty="0">
                <a:latin typeface="楷体" panose="02010609060101010101" pitchFamily="49" charset="-122"/>
                <a:ea typeface="楷体" panose="02010609060101010101" pitchFamily="49" charset="-122"/>
              </a:rPr>
              <a:t>　　（五）案件涉及法律适用问题，需要送请有权机关作出解释或者确认的；</a:t>
            </a:r>
          </a:p>
          <a:p>
            <a:r>
              <a:rPr lang="zh-CN" altLang="en-US" sz="1800" dirty="0">
                <a:latin typeface="楷体" panose="02010609060101010101" pitchFamily="49" charset="-122"/>
                <a:ea typeface="楷体" panose="02010609060101010101" pitchFamily="49" charset="-122"/>
              </a:rPr>
              <a:t>　　（六）案件的审判须以相关民事、刑事或者其他行政案件的审理结果为依据，而相关案件尚未审结的；</a:t>
            </a:r>
          </a:p>
          <a:p>
            <a:r>
              <a:rPr lang="zh-CN" altLang="en-US" sz="1800" dirty="0">
                <a:latin typeface="楷体" panose="02010609060101010101" pitchFamily="49" charset="-122"/>
                <a:ea typeface="楷体" panose="02010609060101010101" pitchFamily="49" charset="-122"/>
              </a:rPr>
              <a:t>　　（七）其他应当中止诉讼的情形。</a:t>
            </a:r>
          </a:p>
          <a:p>
            <a:r>
              <a:rPr lang="zh-CN" altLang="en-US" sz="1800" dirty="0">
                <a:latin typeface="楷体" panose="02010609060101010101" pitchFamily="49" charset="-122"/>
                <a:ea typeface="楷体" panose="02010609060101010101" pitchFamily="49" charset="-122"/>
              </a:rPr>
              <a:t>　　中止诉讼的原因消除后，</a:t>
            </a:r>
            <a:r>
              <a:rPr lang="zh-CN" altLang="en-US" sz="1800" b="1" dirty="0">
                <a:solidFill>
                  <a:srgbClr val="FF0000"/>
                </a:solidFill>
                <a:latin typeface="楷体" panose="02010609060101010101" pitchFamily="49" charset="-122"/>
                <a:ea typeface="楷体" panose="02010609060101010101" pitchFamily="49" charset="-122"/>
              </a:rPr>
              <a:t>恢复诉讼</a:t>
            </a:r>
            <a:r>
              <a:rPr lang="zh-CN" altLang="en-US" sz="1800" dirty="0">
                <a:latin typeface="楷体" panose="02010609060101010101" pitchFamily="49" charset="-122"/>
                <a:ea typeface="楷体" panose="02010609060101010101" pitchFamily="49" charset="-122"/>
              </a:rPr>
              <a:t>。</a:t>
            </a:r>
          </a:p>
          <a:p>
            <a:endParaRPr lang="zh-CN" altLang="en-US" sz="1800" dirty="0">
              <a:latin typeface="楷体" panose="02010609060101010101" pitchFamily="49" charset="-122"/>
              <a:ea typeface="楷体" panose="02010609060101010101" pitchFamily="49" charset="-122"/>
            </a:endParaRPr>
          </a:p>
        </p:txBody>
      </p:sp>
      <p:sp>
        <p:nvSpPr>
          <p:cNvPr id="675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51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9635" name="内容占位符 2"/>
          <p:cNvSpPr>
            <a:spLocks noGrp="1"/>
          </p:cNvSpPr>
          <p:nvPr>
            <p:ph idx="1"/>
          </p:nvPr>
        </p:nvSpPr>
        <p:spPr>
          <a:xfrm>
            <a:off x="863600" y="2489200"/>
            <a:ext cx="6732736"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十二、诉讼终结</a:t>
            </a:r>
            <a:endParaRPr lang="en-US" altLang="zh-CN" sz="24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诉讼终结是指在诉讼开始后，出现了使诉讼不可能进行或进行下去</a:t>
            </a:r>
            <a:r>
              <a:rPr lang="zh-CN" altLang="en-US" sz="2800" dirty="0">
                <a:latin typeface="楷体" panose="02010609060101010101" pitchFamily="49" charset="-122"/>
                <a:ea typeface="楷体" panose="02010609060101010101" pitchFamily="49" charset="-122"/>
                <a:hlinkClick r:id="rId2" action="ppaction://hlinkfile"/>
              </a:rPr>
              <a:t>已无必要</a:t>
            </a:r>
            <a:r>
              <a:rPr lang="zh-CN" altLang="en-US" sz="2800" dirty="0">
                <a:latin typeface="楷体" panose="02010609060101010101" pitchFamily="49" charset="-122"/>
                <a:ea typeface="楷体" panose="02010609060101010101" pitchFamily="49" charset="-122"/>
              </a:rPr>
              <a:t>的情形，由法院决定结束对案件审理的制度。</a:t>
            </a:r>
          </a:p>
        </p:txBody>
      </p:sp>
      <p:sp>
        <p:nvSpPr>
          <p:cNvPr id="696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53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0659" name="内容占位符 2"/>
          <p:cNvSpPr>
            <a:spLocks noGrp="1"/>
          </p:cNvSpPr>
          <p:nvPr>
            <p:ph idx="1"/>
          </p:nvPr>
        </p:nvSpPr>
        <p:spPr>
          <a:xfrm>
            <a:off x="857250" y="2500313"/>
            <a:ext cx="7215188"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88</a:t>
            </a:r>
            <a:r>
              <a:rPr lang="zh-CN" altLang="en-US" sz="2000" dirty="0">
                <a:latin typeface="楷体" panose="02010609060101010101" pitchFamily="49" charset="-122"/>
                <a:ea typeface="楷体" panose="02010609060101010101" pitchFamily="49" charset="-122"/>
              </a:rPr>
              <a:t>条：在诉讼过程中，有下列情形之一的，</a:t>
            </a:r>
            <a:r>
              <a:rPr lang="zh-CN" altLang="en-US" sz="2000" b="1" dirty="0">
                <a:solidFill>
                  <a:srgbClr val="FF0000"/>
                </a:solidFill>
                <a:latin typeface="楷体" panose="02010609060101010101" pitchFamily="49" charset="-122"/>
                <a:ea typeface="楷体" panose="02010609060101010101" pitchFamily="49" charset="-122"/>
              </a:rPr>
              <a:t>终结诉讼</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（一）原告死亡，没有近亲属或者近亲属放弃诉讼权利的；</a:t>
            </a:r>
          </a:p>
          <a:p>
            <a:r>
              <a:rPr lang="zh-CN" altLang="en-US" sz="2000" dirty="0">
                <a:latin typeface="楷体" panose="02010609060101010101" pitchFamily="49" charset="-122"/>
                <a:ea typeface="楷体" panose="02010609060101010101" pitchFamily="49" charset="-122"/>
              </a:rPr>
              <a:t>　　（二）作为原告的法人或者其他组织终止后，其权利义务的承受人放弃诉讼权利的。</a:t>
            </a:r>
          </a:p>
          <a:p>
            <a:r>
              <a:rPr lang="zh-CN" altLang="en-US" sz="2000" dirty="0">
                <a:latin typeface="楷体" panose="02010609060101010101" pitchFamily="49" charset="-122"/>
                <a:ea typeface="楷体" panose="02010609060101010101" pitchFamily="49" charset="-122"/>
              </a:rPr>
              <a:t>　　因本解释第八十七条第一款第一、二、三项原因中止诉讼满九十日仍无人继续诉讼的，裁定终结诉讼，但有特殊情况的除外。</a:t>
            </a:r>
          </a:p>
          <a:p>
            <a:endParaRPr lang="zh-CN" altLang="en-US" sz="2000" dirty="0">
              <a:latin typeface="楷体" panose="02010609060101010101" pitchFamily="49" charset="-122"/>
              <a:ea typeface="楷体" panose="02010609060101010101" pitchFamily="49" charset="-122"/>
            </a:endParaRPr>
          </a:p>
        </p:txBody>
      </p:sp>
      <p:sp>
        <p:nvSpPr>
          <p:cNvPr id="706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54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285750" y="2286000"/>
            <a:ext cx="8572500" cy="37338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77</a:t>
            </a:r>
            <a:r>
              <a:rPr lang="zh-CN" altLang="en-US" sz="2000" dirty="0">
                <a:latin typeface="楷体" panose="02010609060101010101" pitchFamily="49" charset="-122"/>
                <a:ea typeface="楷体" panose="02010609060101010101" pitchFamily="49" charset="-122"/>
              </a:rPr>
              <a:t>条：利害关系人因情况紧急，不立即申请保全将会使其合法权益受到难以弥补的损害的，可以在提起诉讼前向被保全财产所在地、被申请人住所地或者对案件有管辖权的人民法院申请采取保全措施。申请人</a:t>
            </a:r>
            <a:r>
              <a:rPr lang="zh-CN" altLang="en-US" sz="2000" b="1" dirty="0">
                <a:solidFill>
                  <a:srgbClr val="FF0000"/>
                </a:solidFill>
                <a:latin typeface="楷体" panose="02010609060101010101" pitchFamily="49" charset="-122"/>
                <a:ea typeface="楷体" panose="02010609060101010101" pitchFamily="49" charset="-122"/>
              </a:rPr>
              <a:t>应当提供担保</a:t>
            </a:r>
            <a:r>
              <a:rPr lang="zh-CN" altLang="en-US" sz="2000" dirty="0">
                <a:latin typeface="楷体" panose="02010609060101010101" pitchFamily="49" charset="-122"/>
                <a:ea typeface="楷体" panose="02010609060101010101" pitchFamily="49" charset="-122"/>
              </a:rPr>
              <a:t>，不提供担保的，裁定驳回申请。</a:t>
            </a:r>
          </a:p>
          <a:p>
            <a:r>
              <a:rPr lang="zh-CN" altLang="en-US" sz="2000" dirty="0">
                <a:latin typeface="楷体" panose="02010609060101010101" pitchFamily="49" charset="-122"/>
                <a:ea typeface="楷体" panose="02010609060101010101" pitchFamily="49" charset="-122"/>
              </a:rPr>
              <a:t>　　人民法院接受申请后，必须在</a:t>
            </a:r>
            <a:r>
              <a:rPr lang="zh-CN" altLang="en-US" sz="2000" b="1" dirty="0">
                <a:solidFill>
                  <a:srgbClr val="FF0000"/>
                </a:solidFill>
                <a:latin typeface="楷体" panose="02010609060101010101" pitchFamily="49" charset="-122"/>
                <a:ea typeface="楷体" panose="02010609060101010101" pitchFamily="49" charset="-122"/>
              </a:rPr>
              <a:t>四十八小时</a:t>
            </a:r>
            <a:r>
              <a:rPr lang="zh-CN" altLang="en-US" sz="2000" dirty="0">
                <a:latin typeface="楷体" panose="02010609060101010101" pitchFamily="49" charset="-122"/>
                <a:ea typeface="楷体" panose="02010609060101010101" pitchFamily="49" charset="-122"/>
              </a:rPr>
              <a:t>内作出裁定；裁定采取保全措施的，应当立即开始执行。</a:t>
            </a:r>
          </a:p>
          <a:p>
            <a:r>
              <a:rPr lang="zh-CN" altLang="en-US" sz="2000" dirty="0">
                <a:latin typeface="楷体" panose="02010609060101010101" pitchFamily="49" charset="-122"/>
                <a:ea typeface="楷体" panose="02010609060101010101" pitchFamily="49" charset="-122"/>
              </a:rPr>
              <a:t>　　申请人在人民法院采取保全措施后三十日内不依法提起诉讼的，人民法院应当</a:t>
            </a:r>
            <a:r>
              <a:rPr lang="zh-CN" altLang="en-US" sz="2000" b="1" dirty="0">
                <a:solidFill>
                  <a:srgbClr val="FF0000"/>
                </a:solidFill>
                <a:latin typeface="楷体" panose="02010609060101010101" pitchFamily="49" charset="-122"/>
                <a:ea typeface="楷体" panose="02010609060101010101" pitchFamily="49" charset="-122"/>
              </a:rPr>
              <a:t>解除</a:t>
            </a:r>
            <a:r>
              <a:rPr lang="zh-CN" altLang="en-US" sz="2000" dirty="0">
                <a:latin typeface="楷体" panose="02010609060101010101" pitchFamily="49" charset="-122"/>
                <a:ea typeface="楷体" panose="02010609060101010101" pitchFamily="49" charset="-122"/>
              </a:rPr>
              <a:t>保全。</a:t>
            </a:r>
          </a:p>
          <a:p>
            <a:r>
              <a:rPr lang="zh-CN" altLang="en-US" sz="2000" dirty="0">
                <a:latin typeface="楷体" panose="02010609060101010101" pitchFamily="49" charset="-122"/>
                <a:ea typeface="楷体" panose="02010609060101010101" pitchFamily="49" charset="-122"/>
              </a:rPr>
              <a:t>　　当事人对保全的裁定不服的，可以申请复议；复议期间不停止裁定的执行。</a:t>
            </a:r>
          </a:p>
          <a:p>
            <a:endParaRPr lang="zh-CN" altLang="en-US" sz="20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468313" y="2420938"/>
            <a:ext cx="7740650"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、诉讼中保全</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财产保全与行为保全</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款：人民法院对于因一方当事人的行为或者其他原因，可能使行政行为或者人民法院生效裁判不能或者难以执行的案件，根据对方当事人的申请，可以裁定对其</a:t>
            </a:r>
            <a:r>
              <a:rPr lang="zh-CN" altLang="en-US" sz="2000" dirty="0">
                <a:solidFill>
                  <a:srgbClr val="FF0000"/>
                </a:solidFill>
                <a:latin typeface="楷体" panose="02010609060101010101" pitchFamily="49" charset="-122"/>
                <a:ea typeface="楷体" panose="02010609060101010101" pitchFamily="49" charset="-122"/>
              </a:rPr>
              <a:t>财产</a:t>
            </a:r>
            <a:r>
              <a:rPr lang="zh-CN" altLang="en-US" sz="2000" dirty="0">
                <a:latin typeface="楷体" panose="02010609060101010101" pitchFamily="49" charset="-122"/>
                <a:ea typeface="楷体" panose="02010609060101010101" pitchFamily="49" charset="-122"/>
              </a:rPr>
              <a:t>进行保全、责令其作出一定行为或者禁止其作出一定</a:t>
            </a:r>
            <a:r>
              <a:rPr lang="zh-CN" altLang="en-US" sz="2000" dirty="0">
                <a:solidFill>
                  <a:srgbClr val="FF0000"/>
                </a:solidFill>
                <a:latin typeface="楷体" panose="02010609060101010101" pitchFamily="49" charset="-122"/>
                <a:ea typeface="楷体" panose="02010609060101010101" pitchFamily="49" charset="-122"/>
              </a:rPr>
              <a:t>行为</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依申请与依职权</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根据对方当事人的申请，可以裁定对</a:t>
            </a:r>
            <a:r>
              <a:rPr lang="zh-CN" altLang="en-US" sz="2000" dirty="0">
                <a:solidFill>
                  <a:schemeClr val="tx1"/>
                </a:solidFill>
                <a:latin typeface="楷体" panose="02010609060101010101" pitchFamily="49" charset="-122"/>
                <a:ea typeface="楷体" panose="02010609060101010101" pitchFamily="49" charset="-122"/>
              </a:rPr>
              <a:t>其财产进行保全、责令其作出一定行为或者禁止其作出一定行为</a:t>
            </a:r>
            <a:r>
              <a:rPr lang="zh-CN" altLang="en-US" sz="2000" dirty="0">
                <a:latin typeface="楷体" panose="02010609060101010101" pitchFamily="49" charset="-122"/>
                <a:ea typeface="楷体" panose="02010609060101010101" pitchFamily="49" charset="-122"/>
              </a:rPr>
              <a:t>。当事人没有提出申请的，人民法院在必要时也可以裁定采取上述保全措施</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提供担保</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款：人民法院采取保全措施，可以责令申请人提供担保；申请人不提供担保的，裁定驳回申请。</a:t>
            </a:r>
            <a:endParaRPr lang="en-US" altLang="zh-CN" sz="20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作出裁定的时间</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款：人民法院接受申请后，对情况紧急的，必须在四十八小时内作出裁定；裁定采取保全措施的，应当立即开始执行。</a:t>
            </a: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5604" name="内容占位符 4"/>
          <p:cNvSpPr>
            <a:spLocks noGrp="1"/>
          </p:cNvSpPr>
          <p:nvPr>
            <p:ph idx="1"/>
          </p:nvPr>
        </p:nvSpPr>
        <p:spPr>
          <a:xfrm>
            <a:off x="500063" y="2286000"/>
            <a:ext cx="7572375" cy="35306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关于财产保全的详细规定：</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78</a:t>
            </a:r>
            <a:r>
              <a:rPr lang="zh-CN" altLang="en-US" sz="2000" dirty="0">
                <a:latin typeface="楷体" panose="02010609060101010101" pitchFamily="49" charset="-122"/>
                <a:ea typeface="楷体" panose="02010609060101010101" pitchFamily="49" charset="-122"/>
              </a:rPr>
              <a:t>条：保全</a:t>
            </a:r>
            <a:r>
              <a:rPr lang="zh-CN" altLang="en-US" sz="2000" b="1" dirty="0">
                <a:solidFill>
                  <a:srgbClr val="FF0000"/>
                </a:solidFill>
                <a:latin typeface="楷体" panose="02010609060101010101" pitchFamily="49" charset="-122"/>
                <a:ea typeface="楷体" panose="02010609060101010101" pitchFamily="49" charset="-122"/>
              </a:rPr>
              <a:t>限于</a:t>
            </a:r>
            <a:r>
              <a:rPr lang="zh-CN" altLang="en-US" sz="2000" dirty="0">
                <a:latin typeface="楷体" panose="02010609060101010101" pitchFamily="49" charset="-122"/>
                <a:ea typeface="楷体" panose="02010609060101010101" pitchFamily="49" charset="-122"/>
              </a:rPr>
              <a:t>请求的范围，或者与本案有关的财物。</a:t>
            </a:r>
          </a:p>
          <a:p>
            <a:r>
              <a:rPr lang="zh-CN" altLang="en-US" sz="2000" dirty="0">
                <a:latin typeface="楷体" panose="02010609060101010101" pitchFamily="49" charset="-122"/>
                <a:ea typeface="楷体" panose="02010609060101010101" pitchFamily="49" charset="-122"/>
              </a:rPr>
              <a:t>　　财产保全采取查封、扣押、冻结或者法律规定的其他方法。人民法院保全财产后，应当</a:t>
            </a:r>
            <a:r>
              <a:rPr lang="zh-CN" altLang="en-US" sz="2000" b="1" dirty="0">
                <a:solidFill>
                  <a:srgbClr val="FF0000"/>
                </a:solidFill>
                <a:latin typeface="楷体" panose="02010609060101010101" pitchFamily="49" charset="-122"/>
                <a:ea typeface="楷体" panose="02010609060101010101" pitchFamily="49" charset="-122"/>
              </a:rPr>
              <a:t>立即通知</a:t>
            </a:r>
            <a:r>
              <a:rPr lang="zh-CN" altLang="en-US" sz="2000" dirty="0">
                <a:latin typeface="楷体" panose="02010609060101010101" pitchFamily="49" charset="-122"/>
                <a:ea typeface="楷体" panose="02010609060101010101" pitchFamily="49" charset="-122"/>
              </a:rPr>
              <a:t>被保全人。</a:t>
            </a:r>
          </a:p>
          <a:p>
            <a:r>
              <a:rPr lang="zh-CN" altLang="en-US" sz="2000" dirty="0">
                <a:latin typeface="楷体" panose="02010609060101010101" pitchFamily="49" charset="-122"/>
                <a:ea typeface="楷体" panose="02010609060101010101" pitchFamily="49" charset="-122"/>
              </a:rPr>
              <a:t>　　财产已被查封、冻结的，</a:t>
            </a:r>
            <a:r>
              <a:rPr lang="zh-CN" altLang="en-US" sz="2000" b="1" dirty="0">
                <a:solidFill>
                  <a:srgbClr val="FF0000"/>
                </a:solidFill>
                <a:latin typeface="楷体" panose="02010609060101010101" pitchFamily="49" charset="-122"/>
                <a:ea typeface="楷体" panose="02010609060101010101" pitchFamily="49" charset="-122"/>
              </a:rPr>
              <a:t>不得重复</a:t>
            </a:r>
            <a:r>
              <a:rPr lang="zh-CN" altLang="en-US" sz="2000" dirty="0">
                <a:latin typeface="楷体" panose="02010609060101010101" pitchFamily="49" charset="-122"/>
                <a:ea typeface="楷体" panose="02010609060101010101" pitchFamily="49" charset="-122"/>
              </a:rPr>
              <a:t>查封、冻结。</a:t>
            </a:r>
          </a:p>
          <a:p>
            <a:r>
              <a:rPr lang="zh-CN" altLang="en-US" sz="2000" dirty="0">
                <a:latin typeface="楷体" panose="02010609060101010101" pitchFamily="49" charset="-122"/>
                <a:ea typeface="楷体" panose="02010609060101010101" pitchFamily="49" charset="-122"/>
              </a:rPr>
              <a:t>　　涉及财产的案件，被申请人提供担保的，人民法院应当裁定</a:t>
            </a:r>
            <a:r>
              <a:rPr lang="zh-CN" altLang="en-US" sz="2000" b="1" dirty="0">
                <a:solidFill>
                  <a:srgbClr val="FF0000"/>
                </a:solidFill>
                <a:latin typeface="楷体" panose="02010609060101010101" pitchFamily="49" charset="-122"/>
                <a:ea typeface="楷体" panose="02010609060101010101" pitchFamily="49" charset="-122"/>
              </a:rPr>
              <a:t>解除</a:t>
            </a:r>
            <a:r>
              <a:rPr lang="zh-CN" altLang="en-US" sz="2000" dirty="0">
                <a:latin typeface="楷体" panose="02010609060101010101" pitchFamily="49" charset="-122"/>
                <a:ea typeface="楷体" panose="02010609060101010101" pitchFamily="49" charset="-122"/>
              </a:rPr>
              <a:t>保全。</a:t>
            </a:r>
          </a:p>
          <a:p>
            <a:r>
              <a:rPr lang="zh-CN" altLang="en-US" sz="2000" dirty="0">
                <a:latin typeface="楷体" panose="02010609060101010101" pitchFamily="49" charset="-122"/>
                <a:ea typeface="楷体" panose="02010609060101010101" pitchFamily="49" charset="-122"/>
              </a:rPr>
              <a:t>　　申请有错误的，申请人应当</a:t>
            </a:r>
            <a:r>
              <a:rPr lang="zh-CN" altLang="en-US" sz="2000" b="1" dirty="0">
                <a:solidFill>
                  <a:srgbClr val="FF0000"/>
                </a:solidFill>
                <a:latin typeface="楷体" panose="02010609060101010101" pitchFamily="49" charset="-122"/>
                <a:ea typeface="楷体" panose="02010609060101010101" pitchFamily="49" charset="-122"/>
              </a:rPr>
              <a:t>赔偿</a:t>
            </a:r>
            <a:r>
              <a:rPr lang="zh-CN" altLang="en-US" sz="2000" dirty="0">
                <a:latin typeface="楷体" panose="02010609060101010101" pitchFamily="49" charset="-122"/>
                <a:ea typeface="楷体" panose="02010609060101010101" pitchFamily="49" charset="-122"/>
              </a:rPr>
              <a:t>被申请人因保全所遭受的损失。</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0" y="2357438"/>
            <a:ext cx="8501063" cy="4103687"/>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三、先予执行</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57</a:t>
            </a:r>
            <a:r>
              <a:rPr lang="zh-CN" altLang="en-US" sz="2000" dirty="0">
                <a:latin typeface="楷体" panose="02010609060101010101" pitchFamily="49" charset="-122"/>
                <a:ea typeface="楷体" panose="02010609060101010101" pitchFamily="49" charset="-122"/>
              </a:rPr>
              <a:t>条：人民法院对起诉行政机关没有依法支付</a:t>
            </a:r>
            <a:r>
              <a:rPr lang="zh-CN" altLang="en-US" sz="2000" b="1" dirty="0">
                <a:solidFill>
                  <a:srgbClr val="FF0000"/>
                </a:solidFill>
                <a:latin typeface="楷体" panose="02010609060101010101" pitchFamily="49" charset="-122"/>
                <a:ea typeface="楷体" panose="02010609060101010101" pitchFamily="49" charset="-122"/>
              </a:rPr>
              <a:t>抚恤金、最低生活保障金和工伤、医疗社会保险金</a:t>
            </a:r>
            <a:r>
              <a:rPr lang="zh-CN" altLang="en-US" sz="2000" dirty="0">
                <a:latin typeface="楷体" panose="02010609060101010101" pitchFamily="49" charset="-122"/>
                <a:ea typeface="楷体" panose="02010609060101010101" pitchFamily="49" charset="-122"/>
              </a:rPr>
              <a:t>的案件，权利义务关系明确、不先予执行将严重影响原告生活的，可以根据原告的申请，裁定先予执行。</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当事人对先予执行裁定不服的，可以申请复议一次。复议期间不停止裁定的执行。</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VjZTA1ZGJmYTgxMTFjZTQ4MGY4MmVlMTAwYTUyNj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0</TotalTime>
  <Words>4693</Words>
  <Application>Microsoft Office PowerPoint</Application>
  <PresentationFormat>全屏显示(4:3)</PresentationFormat>
  <Paragraphs>238</Paragraphs>
  <Slides>48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华文楷体</vt:lpstr>
      <vt:lpstr>楷体</vt:lpstr>
      <vt:lpstr>Arial</vt:lpstr>
      <vt:lpstr>Calibri</vt:lpstr>
      <vt:lpstr>Century Gothic</vt:lpstr>
      <vt:lpstr>Wingdings 3</vt:lpstr>
      <vt:lpstr>离子会议室</vt:lpstr>
      <vt:lpstr>第十五讲  行政案件的审理制度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560</cp:revision>
  <dcterms:created xsi:type="dcterms:W3CDTF">2014-04-20T21:45:00Z</dcterms:created>
  <dcterms:modified xsi:type="dcterms:W3CDTF">2025-01-01T10:01:15Z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418E6D69F8244F3EBE794C767E883636_12</vt:lpwstr>
  </property>
</Properties>
</file>