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4"/>
  </p:notesMasterIdLst>
  <p:handoutMasterIdLst>
    <p:handoutMasterId r:id="rId95"/>
  </p:handoutMasterIdLst>
  <p:sldIdLst>
    <p:sldId id="856" r:id="rId2"/>
    <p:sldId id="961" r:id="rId3"/>
    <p:sldId id="857" r:id="rId4"/>
    <p:sldId id="858" r:id="rId5"/>
    <p:sldId id="859" r:id="rId6"/>
    <p:sldId id="860" r:id="rId7"/>
    <p:sldId id="862" r:id="rId8"/>
    <p:sldId id="864" r:id="rId9"/>
    <p:sldId id="865" r:id="rId10"/>
    <p:sldId id="866" r:id="rId11"/>
    <p:sldId id="867" r:id="rId12"/>
    <p:sldId id="868" r:id="rId13"/>
    <p:sldId id="869" r:id="rId14"/>
    <p:sldId id="870" r:id="rId15"/>
    <p:sldId id="871" r:id="rId16"/>
    <p:sldId id="872" r:id="rId17"/>
    <p:sldId id="873" r:id="rId18"/>
    <p:sldId id="875" r:id="rId19"/>
    <p:sldId id="876" r:id="rId20"/>
    <p:sldId id="877" r:id="rId21"/>
    <p:sldId id="878" r:id="rId22"/>
    <p:sldId id="879" r:id="rId23"/>
    <p:sldId id="880" r:id="rId24"/>
    <p:sldId id="881" r:id="rId25"/>
    <p:sldId id="882" r:id="rId26"/>
    <p:sldId id="883" r:id="rId27"/>
    <p:sldId id="884" r:id="rId28"/>
    <p:sldId id="885" r:id="rId29"/>
    <p:sldId id="886" r:id="rId30"/>
    <p:sldId id="887" r:id="rId31"/>
    <p:sldId id="888" r:id="rId32"/>
    <p:sldId id="889" r:id="rId33"/>
    <p:sldId id="892" r:id="rId34"/>
    <p:sldId id="893" r:id="rId35"/>
    <p:sldId id="896" r:id="rId36"/>
    <p:sldId id="898" r:id="rId37"/>
    <p:sldId id="899" r:id="rId38"/>
    <p:sldId id="900" r:id="rId39"/>
    <p:sldId id="903" r:id="rId40"/>
    <p:sldId id="904" r:id="rId41"/>
    <p:sldId id="905" r:id="rId42"/>
    <p:sldId id="906" r:id="rId43"/>
    <p:sldId id="907" r:id="rId44"/>
    <p:sldId id="908" r:id="rId45"/>
    <p:sldId id="910" r:id="rId46"/>
    <p:sldId id="911" r:id="rId47"/>
    <p:sldId id="912" r:id="rId48"/>
    <p:sldId id="913" r:id="rId49"/>
    <p:sldId id="914" r:id="rId50"/>
    <p:sldId id="918" r:id="rId51"/>
    <p:sldId id="919" r:id="rId52"/>
    <p:sldId id="920" r:id="rId53"/>
    <p:sldId id="921" r:id="rId54"/>
    <p:sldId id="922" r:id="rId55"/>
    <p:sldId id="923" r:id="rId56"/>
    <p:sldId id="924" r:id="rId57"/>
    <p:sldId id="925" r:id="rId58"/>
    <p:sldId id="926" r:id="rId59"/>
    <p:sldId id="927" r:id="rId60"/>
    <p:sldId id="928" r:id="rId61"/>
    <p:sldId id="929" r:id="rId62"/>
    <p:sldId id="930" r:id="rId63"/>
    <p:sldId id="931" r:id="rId64"/>
    <p:sldId id="932" r:id="rId65"/>
    <p:sldId id="933" r:id="rId66"/>
    <p:sldId id="934" r:id="rId67"/>
    <p:sldId id="935" r:id="rId68"/>
    <p:sldId id="936" r:id="rId69"/>
    <p:sldId id="937" r:id="rId70"/>
    <p:sldId id="938" r:id="rId71"/>
    <p:sldId id="939" r:id="rId72"/>
    <p:sldId id="940" r:id="rId73"/>
    <p:sldId id="941" r:id="rId74"/>
    <p:sldId id="942" r:id="rId75"/>
    <p:sldId id="943" r:id="rId76"/>
    <p:sldId id="944" r:id="rId77"/>
    <p:sldId id="945" r:id="rId78"/>
    <p:sldId id="946" r:id="rId79"/>
    <p:sldId id="947" r:id="rId80"/>
    <p:sldId id="948" r:id="rId81"/>
    <p:sldId id="949" r:id="rId82"/>
    <p:sldId id="950" r:id="rId83"/>
    <p:sldId id="951" r:id="rId84"/>
    <p:sldId id="952" r:id="rId85"/>
    <p:sldId id="953" r:id="rId86"/>
    <p:sldId id="954" r:id="rId87"/>
    <p:sldId id="955" r:id="rId88"/>
    <p:sldId id="956" r:id="rId89"/>
    <p:sldId id="957" r:id="rId90"/>
    <p:sldId id="958" r:id="rId91"/>
    <p:sldId id="959" r:id="rId92"/>
    <p:sldId id="960" r:id="rId93"/>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82" y="3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2025/1/1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buFontTx/>
              <a:buNone/>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6389" name="备注占位符 4"/>
          <p:cNvSpPr>
            <a:spLocks noGrp="1" noChangeArrowheads="1"/>
          </p:cNvSpPr>
          <p:nvPr>
            <p:ph type="body" sz="quarter" idx="4294967295"/>
          </p:nvPr>
        </p:nvSpPr>
        <p:spPr bwMode="auto">
          <a:xfrm>
            <a:off x="685800" y="4400550"/>
            <a:ext cx="5486400" cy="3600450"/>
          </a:xfrm>
          <a:prstGeom prst="rect">
            <a:avLst/>
          </a:prstGeom>
          <a:noFill/>
          <a:ln>
            <a:noFill/>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latin typeface="Calibri" panose="020F0502020204030204" pitchFamily="34" charset="0"/>
              </a:rPr>
              <a:t>‹#›</a:t>
            </a:fld>
            <a:endParaRPr lang="zh-CN"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ln>
            <a:solidFill>
              <a:srgbClr val="000000">
                <a:alpha val="100000"/>
              </a:srgbClr>
            </a:solidFill>
            <a:miter lim="800000"/>
          </a:ln>
        </p:spPr>
      </p:sp>
      <p:sp>
        <p:nvSpPr>
          <p:cNvPr id="121859" name="备注占位符 2"/>
          <p:cNvSpPr>
            <a:spLocks noGrp="1"/>
          </p:cNvSpPr>
          <p:nvPr>
            <p:ph type="body"/>
          </p:nvPr>
        </p:nvSpPr>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12186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buFont typeface="Arial" panose="020B0604020202020204" pitchFamily="34" charset="0"/>
              <a:buChar char="•"/>
            </a:pPr>
            <a:r>
              <a:rPr lang="zh-CN" altLang="en-US" sz="1200" dirty="0">
                <a:latin typeface="Calibri" panose="020F0502020204030204" pitchFamily="34" charset="0"/>
              </a:rPr>
              <a:t>*</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5"/>
          <p:cNvGrpSpPr/>
          <p:nvPr/>
        </p:nvGrpSpPr>
        <p:grpSpPr>
          <a:xfrm>
            <a:off x="-1587" y="0"/>
            <a:ext cx="9145587" cy="6861175"/>
            <a:chOff x="-1588" y="0"/>
            <a:chExt cx="9145588" cy="6860798"/>
          </a:xfrm>
        </p:grpSpPr>
        <p:sp>
          <p:nvSpPr>
            <p:cNvPr id="25" name="Rectangle 8"/>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3" name="Rectangle 10"/>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66440" y="2226503"/>
            <a:ext cx="5917679" cy="2550877"/>
          </a:xfrm>
        </p:spPr>
        <p:txBody>
          <a:bodyPr anchor="b"/>
          <a:lstStyle>
            <a:lvl1pPr>
              <a:defRPr sz="4800"/>
            </a:lvl1pPr>
          </a:lstStyle>
          <a:p>
            <a:r>
              <a:rPr lang="zh-CN" altLang="en-US" noProof="1"/>
              <a:t>单击此处编辑母版标题样式</a:t>
            </a:r>
            <a:endParaRPr lang="en-US" noProof="1"/>
          </a:p>
        </p:txBody>
      </p:sp>
      <p:sp>
        <p:nvSpPr>
          <p:cNvPr id="3" name="Subtitle 2"/>
          <p:cNvSpPr>
            <a:spLocks noGrp="1"/>
          </p:cNvSpPr>
          <p:nvPr>
            <p:ph type="subTitle" idx="1"/>
          </p:nvPr>
        </p:nvSpPr>
        <p:spPr>
          <a:xfrm>
            <a:off x="866440" y="4777380"/>
            <a:ext cx="5917679" cy="861420"/>
          </a:xfrm>
        </p:spPr>
        <p:txBody>
          <a:bodyPr/>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endParaRPr lang="en-US" noProof="1"/>
          </a:p>
        </p:txBody>
      </p:sp>
      <p:sp>
        <p:nvSpPr>
          <p:cNvPr id="34" name="Date Placeholder 3"/>
          <p:cNvSpPr>
            <a:spLocks noGrp="1"/>
          </p:cNvSpPr>
          <p:nvPr>
            <p:ph type="dt" sz="half" idx="2"/>
          </p:nvPr>
        </p:nvSpPr>
        <p:spPr bwMode="gray">
          <a:xfrm rot="5400000">
            <a:off x="7497763" y="1828800"/>
            <a:ext cx="990600" cy="228600"/>
          </a:xfrm>
          <a:prstGeom prst="rect">
            <a:avLst/>
          </a:prstGeom>
        </p:spPr>
        <p:txBody>
          <a:bodyPr vert="horz" wrap="square" lIns="91440" tIns="45720" rIns="91440" bIns="45720" numCol="1" anchor="t" anchorCtr="0" compatLnSpc="1"/>
          <a:lstStyle>
            <a:lvl1pPr algn="l">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DB8E2AC-F7F9-43BF-98F8-66E16D0D105C}" type="datetime1">
              <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rPr>
              <a:t>1/1/2025</a:t>
            </a:fld>
            <a:endPar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endParaRPr>
          </a:p>
        </p:txBody>
      </p:sp>
      <p:sp>
        <p:nvSpPr>
          <p:cNvPr id="35" name="Footer Placeholder 4"/>
          <p:cNvSpPr>
            <a:spLocks noGrp="1"/>
          </p:cNvSpPr>
          <p:nvPr>
            <p:ph type="ftr" sz="quarter" idx="3"/>
          </p:nvPr>
        </p:nvSpPr>
        <p:spPr bwMode="gray">
          <a:xfrm rot="5400000">
            <a:off x="6236494" y="3264694"/>
            <a:ext cx="3859213" cy="228600"/>
          </a:xfrm>
          <a:prstGeom prst="rect">
            <a:avLst/>
          </a:prstGeom>
        </p:spPr>
        <p:txBody>
          <a:bodyPr vert="horz" wrap="square" lIns="91440" tIns="45720" rIns="91440" bIns="45720" numCol="1" anchor="b" anchorCtr="0" compatLnSpc="1"/>
          <a:lstStyle>
            <a:lvl1pPr>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endParaRPr>
          </a:p>
        </p:txBody>
      </p:sp>
      <p:sp>
        <p:nvSpPr>
          <p:cNvPr id="36"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带描述的全景图片">
    <p:bg>
      <p:bgPr>
        <a:solidFill>
          <a:schemeClr val="bg1"/>
        </a:solidFill>
        <a:effectLst/>
      </p:bgPr>
    </p:bg>
    <p:spTree>
      <p:nvGrpSpPr>
        <p:cNvPr id="1" name=""/>
        <p:cNvGrpSpPr/>
        <p:nvPr/>
      </p:nvGrpSpPr>
      <p:grpSpPr>
        <a:xfrm>
          <a:off x="0" y="0"/>
          <a:ext cx="0" cy="0"/>
          <a:chOff x="0" y="0"/>
          <a:chExt cx="0" cy="0"/>
        </a:xfrm>
      </p:grpSpPr>
      <p:grpSp>
        <p:nvGrpSpPr>
          <p:cNvPr id="8194" name="Group 7"/>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p:cNvSpPr>
              <a:spLocks noChangeArrowheads="1"/>
            </p:cNvSpPr>
            <p:nvPr/>
          </p:nvSpPr>
          <p:spPr bwMode="auto">
            <a:xfrm rot="10204164">
              <a:off x="427038" y="4563812"/>
              <a:ext cx="2378075" cy="317483"/>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Rectangle 15"/>
            <p:cNvSpPr/>
            <p:nvPr/>
          </p:nvSpPr>
          <p:spPr>
            <a:xfrm>
              <a:off x="422275" y="401616"/>
              <a:ext cx="8326438" cy="31414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10"/>
            <p:cNvSpPr>
              <a:spLocks noChangeArrowheads="1"/>
            </p:cNvSpPr>
            <p:nvPr/>
          </p:nvSpPr>
          <p:spPr bwMode="auto">
            <a:xfrm rot="10800000">
              <a:off x="485775" y="2670028"/>
              <a:ext cx="8181975" cy="2130308"/>
            </a:xfrm>
            <a:custGeom>
              <a:avLst/>
              <a:gdLst>
                <a:gd name="T0" fmla="*/ 0 w 10000"/>
                <a:gd name="T1" fmla="*/ 0 h 9621"/>
                <a:gd name="T2" fmla="*/ 0 w 10000"/>
                <a:gd name="T3" fmla="*/ 2411 h 9621"/>
                <a:gd name="T4" fmla="*/ 0 w 10000"/>
                <a:gd name="T5" fmla="*/ 9586 h 9621"/>
                <a:gd name="T6" fmla="*/ 0 w 10000"/>
                <a:gd name="T7" fmla="*/ 9621 h 9621"/>
                <a:gd name="T8" fmla="*/ 10000 w 10000"/>
                <a:gd name="T9" fmla="*/ 9585 h 9621"/>
                <a:gd name="T10" fmla="*/ 10000 w 10000"/>
                <a:gd name="T11" fmla="*/ 9586 h 9621"/>
                <a:gd name="T12" fmla="*/ 9990 w 10000"/>
                <a:gd name="T13" fmla="*/ 2411 h 9621"/>
                <a:gd name="T14" fmla="*/ 9990 w 10000"/>
                <a:gd name="T15" fmla="*/ 0 h 9621"/>
                <a:gd name="T16" fmla="*/ 9534 w 10000"/>
                <a:gd name="T17" fmla="*/ 253 h 9621"/>
                <a:gd name="T18" fmla="*/ 9084 w 10000"/>
                <a:gd name="T19" fmla="*/ 477 h 9621"/>
                <a:gd name="T20" fmla="*/ 8628 w 10000"/>
                <a:gd name="T21" fmla="*/ 669 h 9621"/>
                <a:gd name="T22" fmla="*/ 8177 w 10000"/>
                <a:gd name="T23" fmla="*/ 847 h 9621"/>
                <a:gd name="T24" fmla="*/ 7726 w 10000"/>
                <a:gd name="T25" fmla="*/ 984 h 9621"/>
                <a:gd name="T26" fmla="*/ 7279 w 10000"/>
                <a:gd name="T27" fmla="*/ 1087 h 9621"/>
                <a:gd name="T28" fmla="*/ 6832 w 10000"/>
                <a:gd name="T29" fmla="*/ 1176 h 9621"/>
                <a:gd name="T30" fmla="*/ 6393 w 10000"/>
                <a:gd name="T31" fmla="*/ 1236 h 9621"/>
                <a:gd name="T32" fmla="*/ 5962 w 10000"/>
                <a:gd name="T33" fmla="*/ 1279 h 9621"/>
                <a:gd name="T34" fmla="*/ 5534 w 10000"/>
                <a:gd name="T35" fmla="*/ 1294 h 9621"/>
                <a:gd name="T36" fmla="*/ 5120 w 10000"/>
                <a:gd name="T37" fmla="*/ 1294 h 9621"/>
                <a:gd name="T38" fmla="*/ 4709 w 10000"/>
                <a:gd name="T39" fmla="*/ 1294 h 9621"/>
                <a:gd name="T40" fmla="*/ 4311 w 10000"/>
                <a:gd name="T41" fmla="*/ 1266 h 9621"/>
                <a:gd name="T42" fmla="*/ 3923 w 10000"/>
                <a:gd name="T43" fmla="*/ 1221 h 9621"/>
                <a:gd name="T44" fmla="*/ 3548 w 10000"/>
                <a:gd name="T45" fmla="*/ 1161 h 9621"/>
                <a:gd name="T46" fmla="*/ 3187 w 10000"/>
                <a:gd name="T47" fmla="*/ 1101 h 9621"/>
                <a:gd name="T48" fmla="*/ 2840 w 10000"/>
                <a:gd name="T49" fmla="*/ 1026 h 9621"/>
                <a:gd name="T50" fmla="*/ 2505 w 10000"/>
                <a:gd name="T51" fmla="*/ 954 h 9621"/>
                <a:gd name="T52" fmla="*/ 2192 w 10000"/>
                <a:gd name="T53" fmla="*/ 865 h 9621"/>
                <a:gd name="T54" fmla="*/ 1889 w 10000"/>
                <a:gd name="T55" fmla="*/ 775 h 9621"/>
                <a:gd name="T56" fmla="*/ 1346 w 10000"/>
                <a:gd name="T57" fmla="*/ 579 h 9621"/>
                <a:gd name="T58" fmla="*/ 882 w 10000"/>
                <a:gd name="T59" fmla="*/ 400 h 9621"/>
                <a:gd name="T60" fmla="*/ 511 w 10000"/>
                <a:gd name="T61" fmla="*/ 253 h 9621"/>
                <a:gd name="T62" fmla="*/ 234 w 10000"/>
                <a:gd name="T63" fmla="*/ 118 h 9621"/>
                <a:gd name="T64" fmla="*/ 0 w 10000"/>
                <a:gd name="T65" fmla="*/ 0 h 9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zh-CN" altLang="en-US" noProof="1"/>
              <a:t>单击此处编辑母版标题样式</a:t>
            </a:r>
            <a:endParaRPr lang="en-US" noProof="1"/>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A7361C4-8806-48E5-9AC8-E6E920C7E6DB}"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bg>
      <p:bgPr>
        <a:solidFill>
          <a:schemeClr val="bg1"/>
        </a:solidFill>
        <a:effectLst/>
      </p:bgPr>
    </p:bg>
    <p:spTree>
      <p:nvGrpSpPr>
        <p:cNvPr id="1" name=""/>
        <p:cNvGrpSpPr/>
        <p:nvPr/>
      </p:nvGrpSpPr>
      <p:grpSpPr>
        <a:xfrm>
          <a:off x="0" y="0"/>
          <a:ext cx="0" cy="0"/>
          <a:chOff x="0" y="0"/>
          <a:chExt cx="0" cy="0"/>
        </a:xfrm>
      </p:grpSpPr>
      <p:grpSp>
        <p:nvGrpSpPr>
          <p:cNvPr id="9218" name="Group 2"/>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p:cNvSpPr>
              <a:spLocks noChangeArrowheads="1"/>
            </p:cNvSpPr>
            <p:nvPr/>
          </p:nvSpPr>
          <p:spPr bwMode="auto">
            <a:xfrm rot="-589932">
              <a:off x="6359525" y="2781147"/>
              <a:ext cx="2378075" cy="317483"/>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Rectangle 8"/>
            <p:cNvSpPr/>
            <p:nvPr/>
          </p:nvSpPr>
          <p:spPr>
            <a:xfrm>
              <a:off x="485775" y="4343161"/>
              <a:ext cx="8181975" cy="21128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10"/>
            <p:cNvSpPr>
              <a:spLocks noChangeArrowheads="1"/>
            </p:cNvSpPr>
            <p:nvPr/>
          </p:nvSpPr>
          <p:spPr bwMode="auto">
            <a:xfrm>
              <a:off x="485775" y="2854168"/>
              <a:ext cx="8181975" cy="2130308"/>
            </a:xfrm>
            <a:custGeom>
              <a:avLst/>
              <a:gdLst>
                <a:gd name="T0" fmla="*/ 0 w 10000"/>
                <a:gd name="T1" fmla="*/ 0 h 9621"/>
                <a:gd name="T2" fmla="*/ 0 w 10000"/>
                <a:gd name="T3" fmla="*/ 2411 h 9621"/>
                <a:gd name="T4" fmla="*/ 0 w 10000"/>
                <a:gd name="T5" fmla="*/ 9586 h 9621"/>
                <a:gd name="T6" fmla="*/ 0 w 10000"/>
                <a:gd name="T7" fmla="*/ 9621 h 9621"/>
                <a:gd name="T8" fmla="*/ 10000 w 10000"/>
                <a:gd name="T9" fmla="*/ 9585 h 9621"/>
                <a:gd name="T10" fmla="*/ 10000 w 10000"/>
                <a:gd name="T11" fmla="*/ 9586 h 9621"/>
                <a:gd name="T12" fmla="*/ 9990 w 10000"/>
                <a:gd name="T13" fmla="*/ 2411 h 9621"/>
                <a:gd name="T14" fmla="*/ 9990 w 10000"/>
                <a:gd name="T15" fmla="*/ 0 h 9621"/>
                <a:gd name="T16" fmla="*/ 9534 w 10000"/>
                <a:gd name="T17" fmla="*/ 253 h 9621"/>
                <a:gd name="T18" fmla="*/ 9084 w 10000"/>
                <a:gd name="T19" fmla="*/ 477 h 9621"/>
                <a:gd name="T20" fmla="*/ 8628 w 10000"/>
                <a:gd name="T21" fmla="*/ 669 h 9621"/>
                <a:gd name="T22" fmla="*/ 8177 w 10000"/>
                <a:gd name="T23" fmla="*/ 847 h 9621"/>
                <a:gd name="T24" fmla="*/ 7726 w 10000"/>
                <a:gd name="T25" fmla="*/ 984 h 9621"/>
                <a:gd name="T26" fmla="*/ 7279 w 10000"/>
                <a:gd name="T27" fmla="*/ 1087 h 9621"/>
                <a:gd name="T28" fmla="*/ 6832 w 10000"/>
                <a:gd name="T29" fmla="*/ 1176 h 9621"/>
                <a:gd name="T30" fmla="*/ 6393 w 10000"/>
                <a:gd name="T31" fmla="*/ 1236 h 9621"/>
                <a:gd name="T32" fmla="*/ 5962 w 10000"/>
                <a:gd name="T33" fmla="*/ 1279 h 9621"/>
                <a:gd name="T34" fmla="*/ 5534 w 10000"/>
                <a:gd name="T35" fmla="*/ 1294 h 9621"/>
                <a:gd name="T36" fmla="*/ 5120 w 10000"/>
                <a:gd name="T37" fmla="*/ 1294 h 9621"/>
                <a:gd name="T38" fmla="*/ 4709 w 10000"/>
                <a:gd name="T39" fmla="*/ 1294 h 9621"/>
                <a:gd name="T40" fmla="*/ 4311 w 10000"/>
                <a:gd name="T41" fmla="*/ 1266 h 9621"/>
                <a:gd name="T42" fmla="*/ 3923 w 10000"/>
                <a:gd name="T43" fmla="*/ 1221 h 9621"/>
                <a:gd name="T44" fmla="*/ 3548 w 10000"/>
                <a:gd name="T45" fmla="*/ 1161 h 9621"/>
                <a:gd name="T46" fmla="*/ 3187 w 10000"/>
                <a:gd name="T47" fmla="*/ 1101 h 9621"/>
                <a:gd name="T48" fmla="*/ 2840 w 10000"/>
                <a:gd name="T49" fmla="*/ 1026 h 9621"/>
                <a:gd name="T50" fmla="*/ 2505 w 10000"/>
                <a:gd name="T51" fmla="*/ 954 h 9621"/>
                <a:gd name="T52" fmla="*/ 2192 w 10000"/>
                <a:gd name="T53" fmla="*/ 865 h 9621"/>
                <a:gd name="T54" fmla="*/ 1889 w 10000"/>
                <a:gd name="T55" fmla="*/ 775 h 9621"/>
                <a:gd name="T56" fmla="*/ 1346 w 10000"/>
                <a:gd name="T57" fmla="*/ 579 h 9621"/>
                <a:gd name="T58" fmla="*/ 882 w 10000"/>
                <a:gd name="T59" fmla="*/ 400 h 9621"/>
                <a:gd name="T60" fmla="*/ 511 w 10000"/>
                <a:gd name="T61" fmla="*/ 253 h 9621"/>
                <a:gd name="T62" fmla="*/ 234 w 10000"/>
                <a:gd name="T63" fmla="*/ 118 h 9621"/>
                <a:gd name="T64" fmla="*/ 0 w 10000"/>
                <a:gd name="T65" fmla="*/ 0 h 9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927100"/>
            <a:ext cx="6422005" cy="1692720"/>
          </a:xfrm>
        </p:spPr>
        <p:txBody>
          <a:bodyPr/>
          <a:lstStyle>
            <a:lvl1pPr>
              <a:defRPr sz="3600"/>
            </a:lvl1pPr>
          </a:lstStyle>
          <a:p>
            <a:r>
              <a:rPr lang="zh-CN" altLang="en-US" noProof="1"/>
              <a:t>单击此处编辑母版标题样式</a:t>
            </a:r>
            <a:endParaRPr lang="en-US" noProof="1"/>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0EA79DB-9971-4B1A-B4AC-3473778FBFBA}"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bg>
      <p:bgPr>
        <a:solidFill>
          <a:schemeClr val="bg1"/>
        </a:solidFill>
        <a:effectLst/>
      </p:bgPr>
    </p:bg>
    <p:spTree>
      <p:nvGrpSpPr>
        <p:cNvPr id="1" name=""/>
        <p:cNvGrpSpPr/>
        <p:nvPr/>
      </p:nvGrpSpPr>
      <p:grpSpPr>
        <a:xfrm>
          <a:off x="0" y="0"/>
          <a:ext cx="0" cy="0"/>
          <a:chOff x="0" y="0"/>
          <a:chExt cx="0" cy="0"/>
        </a:xfrm>
      </p:grpSpPr>
      <p:grpSp>
        <p:nvGrpSpPr>
          <p:cNvPr id="10242" name="Group 2"/>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p:cNvSpPr>
              <a:spLocks noChangeArrowheads="1"/>
            </p:cNvSpPr>
            <p:nvPr/>
          </p:nvSpPr>
          <p:spPr bwMode="auto">
            <a:xfrm rot="-589932">
              <a:off x="6359525" y="4309826"/>
              <a:ext cx="2378075" cy="317483"/>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Freeform 10"/>
            <p:cNvSpPr>
              <a:spLocks noChangeArrowheads="1"/>
            </p:cNvSpPr>
            <p:nvPr/>
          </p:nvSpPr>
          <p:spPr bwMode="auto">
            <a:xfrm>
              <a:off x="485775" y="4381259"/>
              <a:ext cx="8181975" cy="2130308"/>
            </a:xfrm>
            <a:custGeom>
              <a:avLst/>
              <a:gdLst>
                <a:gd name="T0" fmla="*/ 0 w 10000"/>
                <a:gd name="T1" fmla="*/ 0 h 9621"/>
                <a:gd name="T2" fmla="*/ 0 w 10000"/>
                <a:gd name="T3" fmla="*/ 2411 h 9621"/>
                <a:gd name="T4" fmla="*/ 0 w 10000"/>
                <a:gd name="T5" fmla="*/ 9586 h 9621"/>
                <a:gd name="T6" fmla="*/ 0 w 10000"/>
                <a:gd name="T7" fmla="*/ 9621 h 9621"/>
                <a:gd name="T8" fmla="*/ 10000 w 10000"/>
                <a:gd name="T9" fmla="*/ 9585 h 9621"/>
                <a:gd name="T10" fmla="*/ 10000 w 10000"/>
                <a:gd name="T11" fmla="*/ 9586 h 9621"/>
                <a:gd name="T12" fmla="*/ 9990 w 10000"/>
                <a:gd name="T13" fmla="*/ 2411 h 9621"/>
                <a:gd name="T14" fmla="*/ 9990 w 10000"/>
                <a:gd name="T15" fmla="*/ 0 h 9621"/>
                <a:gd name="T16" fmla="*/ 9534 w 10000"/>
                <a:gd name="T17" fmla="*/ 253 h 9621"/>
                <a:gd name="T18" fmla="*/ 9084 w 10000"/>
                <a:gd name="T19" fmla="*/ 477 h 9621"/>
                <a:gd name="T20" fmla="*/ 8628 w 10000"/>
                <a:gd name="T21" fmla="*/ 669 h 9621"/>
                <a:gd name="T22" fmla="*/ 8177 w 10000"/>
                <a:gd name="T23" fmla="*/ 847 h 9621"/>
                <a:gd name="T24" fmla="*/ 7726 w 10000"/>
                <a:gd name="T25" fmla="*/ 984 h 9621"/>
                <a:gd name="T26" fmla="*/ 7279 w 10000"/>
                <a:gd name="T27" fmla="*/ 1087 h 9621"/>
                <a:gd name="T28" fmla="*/ 6832 w 10000"/>
                <a:gd name="T29" fmla="*/ 1176 h 9621"/>
                <a:gd name="T30" fmla="*/ 6393 w 10000"/>
                <a:gd name="T31" fmla="*/ 1236 h 9621"/>
                <a:gd name="T32" fmla="*/ 5962 w 10000"/>
                <a:gd name="T33" fmla="*/ 1279 h 9621"/>
                <a:gd name="T34" fmla="*/ 5534 w 10000"/>
                <a:gd name="T35" fmla="*/ 1294 h 9621"/>
                <a:gd name="T36" fmla="*/ 5120 w 10000"/>
                <a:gd name="T37" fmla="*/ 1294 h 9621"/>
                <a:gd name="T38" fmla="*/ 4709 w 10000"/>
                <a:gd name="T39" fmla="*/ 1294 h 9621"/>
                <a:gd name="T40" fmla="*/ 4311 w 10000"/>
                <a:gd name="T41" fmla="*/ 1266 h 9621"/>
                <a:gd name="T42" fmla="*/ 3923 w 10000"/>
                <a:gd name="T43" fmla="*/ 1221 h 9621"/>
                <a:gd name="T44" fmla="*/ 3548 w 10000"/>
                <a:gd name="T45" fmla="*/ 1161 h 9621"/>
                <a:gd name="T46" fmla="*/ 3187 w 10000"/>
                <a:gd name="T47" fmla="*/ 1101 h 9621"/>
                <a:gd name="T48" fmla="*/ 2840 w 10000"/>
                <a:gd name="T49" fmla="*/ 1026 h 9621"/>
                <a:gd name="T50" fmla="*/ 2505 w 10000"/>
                <a:gd name="T51" fmla="*/ 954 h 9621"/>
                <a:gd name="T52" fmla="*/ 2192 w 10000"/>
                <a:gd name="T53" fmla="*/ 865 h 9621"/>
                <a:gd name="T54" fmla="*/ 1889 w 10000"/>
                <a:gd name="T55" fmla="*/ 775 h 9621"/>
                <a:gd name="T56" fmla="*/ 1346 w 10000"/>
                <a:gd name="T57" fmla="*/ 579 h 9621"/>
                <a:gd name="T58" fmla="*/ 882 w 10000"/>
                <a:gd name="T59" fmla="*/ 400 h 9621"/>
                <a:gd name="T60" fmla="*/ 511 w 10000"/>
                <a:gd name="T61" fmla="*/ 253 h 9621"/>
                <a:gd name="T62" fmla="*/ 234 w 10000"/>
                <a:gd name="T63" fmla="*/ 118 h 9621"/>
                <a:gd name="T64" fmla="*/ 0 w 10000"/>
                <a:gd name="T65" fmla="*/ 0 h 9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5" name="TextBox 36"/>
          <p:cNvSpPr txBox="1"/>
          <p:nvPr/>
        </p:nvSpPr>
        <p:spPr bwMode="gray">
          <a:xfrm>
            <a:off x="647700" y="652463"/>
            <a:ext cx="601663" cy="1322388"/>
          </a:xfrm>
          <a:prstGeom prst="rect">
            <a:avLst/>
          </a:prstGeom>
          <a:noFill/>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sym typeface="+mn-ea"/>
              </a:rPr>
              <a:t>“</a:t>
            </a:r>
          </a:p>
        </p:txBody>
      </p:sp>
      <p:sp>
        <p:nvSpPr>
          <p:cNvPr id="36" name="TextBox 37"/>
          <p:cNvSpPr txBox="1"/>
          <p:nvPr/>
        </p:nvSpPr>
        <p:spPr bwMode="gray">
          <a:xfrm>
            <a:off x="7069138" y="2900363"/>
            <a:ext cx="619125" cy="1323975"/>
          </a:xfrm>
          <a:prstGeom prst="rect">
            <a:avLst/>
          </a:prstGeom>
          <a:noFill/>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sym typeface="+mn-ea"/>
              </a:rPr>
              <a:t>”</a:t>
            </a:r>
          </a:p>
        </p:txBody>
      </p:sp>
      <p:sp>
        <p:nvSpPr>
          <p:cNvPr id="37"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28060" y="927099"/>
            <a:ext cx="6160385" cy="2882179"/>
          </a:xfrm>
        </p:spPr>
        <p:txBody>
          <a:bodyPr/>
          <a:lstStyle>
            <a:lvl1pPr>
              <a:defRPr sz="3600"/>
            </a:lvl1pPr>
          </a:lstStyle>
          <a:p>
            <a:r>
              <a:rPr lang="zh-CN" altLang="en-US" noProof="1"/>
              <a:t>单击此处编辑母版标题样式</a:t>
            </a:r>
            <a:endParaRPr lang="en-US" noProof="1"/>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8"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1944B33-7D45-4194-B9C7-D8A9E5B83E34}"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40"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bg>
      <p:bgPr>
        <a:solidFill>
          <a:schemeClr val="bg1"/>
        </a:solidFill>
        <a:effectLst/>
      </p:bgPr>
    </p:bg>
    <p:spTree>
      <p:nvGrpSpPr>
        <p:cNvPr id="1" name=""/>
        <p:cNvGrpSpPr/>
        <p:nvPr/>
      </p:nvGrpSpPr>
      <p:grpSpPr>
        <a:xfrm>
          <a:off x="0" y="0"/>
          <a:ext cx="0" cy="0"/>
          <a:chOff x="0" y="0"/>
          <a:chExt cx="0" cy="0"/>
        </a:xfrm>
      </p:grpSpPr>
      <p:grpSp>
        <p:nvGrpSpPr>
          <p:cNvPr id="11266" name="Group 8"/>
          <p:cNvGrpSpPr/>
          <p:nvPr/>
        </p:nvGrpSpPr>
        <p:grpSpPr>
          <a:xfrm>
            <a:off x="-1587" y="0"/>
            <a:ext cx="9145587" cy="6861175"/>
            <a:chOff x="-1588" y="0"/>
            <a:chExt cx="9145588" cy="6860798"/>
          </a:xfrm>
        </p:grpSpPr>
        <p:sp>
          <p:nvSpPr>
            <p:cNvPr id="25" name="Rectangle 9"/>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p:cNvSpPr>
              <a:spLocks noChangeArrowheads="1"/>
            </p:cNvSpPr>
            <p:nvPr/>
          </p:nvSpPr>
          <p:spPr bwMode="auto">
            <a:xfrm rot="-589932">
              <a:off x="6359525" y="4311413"/>
              <a:ext cx="2378075" cy="317483"/>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Freeform 7"/>
            <p:cNvSpPr>
              <a:spLocks noChangeArrowheads="1"/>
            </p:cNvSpPr>
            <p:nvPr/>
          </p:nvSpPr>
          <p:spPr bwMode="auto">
            <a:xfrm>
              <a:off x="485775" y="4381259"/>
              <a:ext cx="8181975" cy="2130308"/>
            </a:xfrm>
            <a:custGeom>
              <a:avLst/>
              <a:gdLst>
                <a:gd name="T0" fmla="*/ 0 w 10000"/>
                <a:gd name="T1" fmla="*/ 0 h 9621"/>
                <a:gd name="T2" fmla="*/ 0 w 10000"/>
                <a:gd name="T3" fmla="*/ 2411 h 9621"/>
                <a:gd name="T4" fmla="*/ 0 w 10000"/>
                <a:gd name="T5" fmla="*/ 9586 h 9621"/>
                <a:gd name="T6" fmla="*/ 0 w 10000"/>
                <a:gd name="T7" fmla="*/ 9621 h 9621"/>
                <a:gd name="T8" fmla="*/ 10000 w 10000"/>
                <a:gd name="T9" fmla="*/ 9585 h 9621"/>
                <a:gd name="T10" fmla="*/ 10000 w 10000"/>
                <a:gd name="T11" fmla="*/ 9586 h 9621"/>
                <a:gd name="T12" fmla="*/ 9990 w 10000"/>
                <a:gd name="T13" fmla="*/ 2411 h 9621"/>
                <a:gd name="T14" fmla="*/ 9990 w 10000"/>
                <a:gd name="T15" fmla="*/ 0 h 9621"/>
                <a:gd name="T16" fmla="*/ 9534 w 10000"/>
                <a:gd name="T17" fmla="*/ 253 h 9621"/>
                <a:gd name="T18" fmla="*/ 9084 w 10000"/>
                <a:gd name="T19" fmla="*/ 477 h 9621"/>
                <a:gd name="T20" fmla="*/ 8628 w 10000"/>
                <a:gd name="T21" fmla="*/ 669 h 9621"/>
                <a:gd name="T22" fmla="*/ 8177 w 10000"/>
                <a:gd name="T23" fmla="*/ 847 h 9621"/>
                <a:gd name="T24" fmla="*/ 7726 w 10000"/>
                <a:gd name="T25" fmla="*/ 984 h 9621"/>
                <a:gd name="T26" fmla="*/ 7279 w 10000"/>
                <a:gd name="T27" fmla="*/ 1087 h 9621"/>
                <a:gd name="T28" fmla="*/ 6832 w 10000"/>
                <a:gd name="T29" fmla="*/ 1176 h 9621"/>
                <a:gd name="T30" fmla="*/ 6393 w 10000"/>
                <a:gd name="T31" fmla="*/ 1236 h 9621"/>
                <a:gd name="T32" fmla="*/ 5962 w 10000"/>
                <a:gd name="T33" fmla="*/ 1279 h 9621"/>
                <a:gd name="T34" fmla="*/ 5534 w 10000"/>
                <a:gd name="T35" fmla="*/ 1294 h 9621"/>
                <a:gd name="T36" fmla="*/ 5120 w 10000"/>
                <a:gd name="T37" fmla="*/ 1294 h 9621"/>
                <a:gd name="T38" fmla="*/ 4709 w 10000"/>
                <a:gd name="T39" fmla="*/ 1294 h 9621"/>
                <a:gd name="T40" fmla="*/ 4311 w 10000"/>
                <a:gd name="T41" fmla="*/ 1266 h 9621"/>
                <a:gd name="T42" fmla="*/ 3923 w 10000"/>
                <a:gd name="T43" fmla="*/ 1221 h 9621"/>
                <a:gd name="T44" fmla="*/ 3548 w 10000"/>
                <a:gd name="T45" fmla="*/ 1161 h 9621"/>
                <a:gd name="T46" fmla="*/ 3187 w 10000"/>
                <a:gd name="T47" fmla="*/ 1101 h 9621"/>
                <a:gd name="T48" fmla="*/ 2840 w 10000"/>
                <a:gd name="T49" fmla="*/ 1026 h 9621"/>
                <a:gd name="T50" fmla="*/ 2505 w 10000"/>
                <a:gd name="T51" fmla="*/ 954 h 9621"/>
                <a:gd name="T52" fmla="*/ 2192 w 10000"/>
                <a:gd name="T53" fmla="*/ 865 h 9621"/>
                <a:gd name="T54" fmla="*/ 1889 w 10000"/>
                <a:gd name="T55" fmla="*/ 775 h 9621"/>
                <a:gd name="T56" fmla="*/ 1346 w 10000"/>
                <a:gd name="T57" fmla="*/ 579 h 9621"/>
                <a:gd name="T58" fmla="*/ 882 w 10000"/>
                <a:gd name="T59" fmla="*/ 400 h 9621"/>
                <a:gd name="T60" fmla="*/ 511 w 10000"/>
                <a:gd name="T61" fmla="*/ 253 h 9621"/>
                <a:gd name="T62" fmla="*/ 234 w 10000"/>
                <a:gd name="T63" fmla="*/ 118 h 9621"/>
                <a:gd name="T64" fmla="*/ 0 w 10000"/>
                <a:gd name="T65" fmla="*/ 0 h 9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5" name="Rectangle 6"/>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6441" y="5024908"/>
            <a:ext cx="6422004" cy="994891"/>
          </a:xfrm>
        </p:spPr>
        <p:txBody>
          <a:bodyPr/>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
        <p:nvSpPr>
          <p:cNvPr id="36"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BA53E30-CDD1-42D6-A89A-E8ABE3CFEE65}"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bg>
      <p:bgPr>
        <a:solidFill>
          <a:schemeClr val="bg1"/>
        </a:solidFill>
        <a:effectLst/>
      </p:bgPr>
    </p:bg>
    <p:spTree>
      <p:nvGrpSpPr>
        <p:cNvPr id="1" name=""/>
        <p:cNvGrpSpPr/>
        <p:nvPr/>
      </p:nvGrpSpPr>
      <p:grpSpPr>
        <a:xfrm>
          <a:off x="0" y="0"/>
          <a:ext cx="0" cy="0"/>
          <a:chOff x="0" y="0"/>
          <a:chExt cx="0" cy="0"/>
        </a:xfrm>
      </p:grpSpPr>
      <p:cxnSp>
        <p:nvCxnSpPr>
          <p:cNvPr id="19" name="Straight Connector 16"/>
          <p:cNvCxnSpPr/>
          <p:nvPr/>
        </p:nvCxnSpPr>
        <p:spPr>
          <a:xfrm>
            <a:off x="3294063"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17"/>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423593" cy="709864"/>
          </a:xfrm>
        </p:spPr>
        <p:txBody>
          <a:bodyPr/>
          <a:lstStyle>
            <a:lvl1pPr>
              <a:defRPr sz="3200"/>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2" name="Text Placeholder 3"/>
          <p:cNvSpPr>
            <a:spLocks noGrp="1"/>
          </p:cNvSpPr>
          <p:nvPr>
            <p:ph type="body" sz="half" idx="15"/>
          </p:nvPr>
        </p:nvSpPr>
        <p:spPr>
          <a:xfrm>
            <a:off x="866440" y="3147164"/>
            <a:ext cx="2313432"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3" name="Text Placeholder 3"/>
          <p:cNvSpPr>
            <a:spLocks noGrp="1"/>
          </p:cNvSpPr>
          <p:nvPr>
            <p:ph type="body" sz="half" idx="16"/>
          </p:nvPr>
        </p:nvSpPr>
        <p:spPr>
          <a:xfrm>
            <a:off x="3408471" y="3147164"/>
            <a:ext cx="2318918"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4" name="Text Placeholder 3"/>
          <p:cNvSpPr>
            <a:spLocks noGrp="1"/>
          </p:cNvSpPr>
          <p:nvPr>
            <p:ph type="body" sz="half" idx="17"/>
          </p:nvPr>
        </p:nvSpPr>
        <p:spPr>
          <a:xfrm>
            <a:off x="5960935" y="3147164"/>
            <a:ext cx="2316625"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27"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F604661-685D-4424-9BEE-B41199E34E12}"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bg>
      <p:bgPr>
        <a:solidFill>
          <a:schemeClr val="bg1"/>
        </a:solidFill>
        <a:effectLst/>
      </p:bgPr>
    </p:bg>
    <p:spTree>
      <p:nvGrpSpPr>
        <p:cNvPr id="1" name=""/>
        <p:cNvGrpSpPr/>
        <p:nvPr/>
      </p:nvGrpSpPr>
      <p:grpSpPr>
        <a:xfrm>
          <a:off x="0" y="0"/>
          <a:ext cx="0" cy="0"/>
          <a:chOff x="0" y="0"/>
          <a:chExt cx="0" cy="0"/>
        </a:xfrm>
      </p:grpSpPr>
      <p:cxnSp>
        <p:nvCxnSpPr>
          <p:cNvPr id="19" name="Straight Connector 39"/>
          <p:cNvCxnSpPr/>
          <p:nvPr/>
        </p:nvCxnSpPr>
        <p:spPr>
          <a:xfrm>
            <a:off x="3289300"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40"/>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345260" cy="709864"/>
          </a:xfrm>
        </p:spPr>
        <p:txBody>
          <a:bodyPr/>
          <a:lstStyle>
            <a:lvl1pPr>
              <a:defRPr sz="3200"/>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3" name="Text Placeholder 3"/>
          <p:cNvSpPr>
            <a:spLocks noGrp="1"/>
          </p:cNvSpPr>
          <p:nvPr>
            <p:ph type="body" sz="half" idx="18"/>
          </p:nvPr>
        </p:nvSpPr>
        <p:spPr>
          <a:xfrm>
            <a:off x="866439" y="4837558"/>
            <a:ext cx="2313432"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4" name="Text Placeholder 3"/>
          <p:cNvSpPr>
            <a:spLocks noGrp="1"/>
          </p:cNvSpPr>
          <p:nvPr>
            <p:ph type="body" sz="half" idx="19"/>
          </p:nvPr>
        </p:nvSpPr>
        <p:spPr>
          <a:xfrm>
            <a:off x="3411125" y="484820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7" name="Text Placeholder 3"/>
          <p:cNvSpPr>
            <a:spLocks noGrp="1"/>
          </p:cNvSpPr>
          <p:nvPr>
            <p:ph type="body" sz="half" idx="20"/>
          </p:nvPr>
        </p:nvSpPr>
        <p:spPr>
          <a:xfrm>
            <a:off x="5958642" y="483755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4"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783C3DC-2207-408E-9F46-5AD525ADCFEE}"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Vertical Text Placeholder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19" name="Date Placeholder 3"/>
          <p:cNvSpPr>
            <a:spLocks noGrp="1"/>
          </p:cNvSpPr>
          <p:nvPr>
            <p:ph type="dt" sz="half" idx="2"/>
          </p:nvPr>
        </p:nvSpPr>
        <p:spPr>
          <a:xfrm>
            <a:off x="7621588" y="6388100"/>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B39790E-1C9F-48BA-91CF-C52290EC2509}"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5" name="Footer Placeholder 4"/>
          <p:cNvSpPr>
            <a:spLocks noGrp="1"/>
          </p:cNvSpPr>
          <p:nvPr>
            <p:ph type="ftr" sz="quarter" idx="3"/>
          </p:nvPr>
        </p:nvSpPr>
        <p:spPr>
          <a:xfrm>
            <a:off x="515938" y="6388100"/>
            <a:ext cx="3859213"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grpSp>
        <p:nvGrpSpPr>
          <p:cNvPr id="15362" name="Group 6"/>
          <p:cNvGrpSpPr/>
          <p:nvPr/>
        </p:nvGrpSpPr>
        <p:grpSpPr>
          <a:xfrm>
            <a:off x="-1587" y="0"/>
            <a:ext cx="9120187" cy="6861175"/>
            <a:chOff x="-1588" y="0"/>
            <a:chExt cx="9120420" cy="6860798"/>
          </a:xfrm>
        </p:grpSpPr>
        <p:sp>
          <p:nvSpPr>
            <p:cNvPr id="25" name="Rectangle 10"/>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Freeform 5"/>
            <p:cNvSpPr>
              <a:spLocks noChangeArrowheads="1"/>
            </p:cNvSpPr>
            <p:nvPr/>
          </p:nvSpPr>
          <p:spPr bwMode="auto">
            <a:xfrm rot="4966650">
              <a:off x="4673020" y="5107489"/>
              <a:ext cx="2377944" cy="319096"/>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3" name="Rectangle 16"/>
          <p:cNvSpPr/>
          <p:nvPr/>
        </p:nvSpPr>
        <p:spPr>
          <a:xfrm>
            <a:off x="414338" y="401638"/>
            <a:ext cx="4611688"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9"/>
          <p:cNvSpPr>
            <a:spLocks noChangeArrowheads="1"/>
          </p:cNvSpPr>
          <p:nvPr/>
        </p:nvSpPr>
        <p:spPr bwMode="auto">
          <a:xfrm rot="5400000">
            <a:off x="1298575" y="1765300"/>
            <a:ext cx="5997575" cy="3327400"/>
          </a:xfrm>
          <a:custGeom>
            <a:avLst/>
            <a:gdLst>
              <a:gd name="T0" fmla="*/ 0 w 4960"/>
              <a:gd name="T1" fmla="*/ 0 h 2752"/>
              <a:gd name="T2" fmla="*/ 0 w 4960"/>
              <a:gd name="T3" fmla="*/ 324 h 2752"/>
              <a:gd name="T4" fmla="*/ 0 w 4960"/>
              <a:gd name="T5" fmla="*/ 1992 h 2752"/>
              <a:gd name="T6" fmla="*/ 0 w 4960"/>
              <a:gd name="T7" fmla="*/ 2752 h 2752"/>
              <a:gd name="T8" fmla="*/ 4960 w 4960"/>
              <a:gd name="T9" fmla="*/ 2752 h 2752"/>
              <a:gd name="T10" fmla="*/ 4960 w 4960"/>
              <a:gd name="T11" fmla="*/ 1992 h 2752"/>
              <a:gd name="T12" fmla="*/ 4960 w 4960"/>
              <a:gd name="T13" fmla="*/ 324 h 2752"/>
              <a:gd name="T14" fmla="*/ 4960 w 4960"/>
              <a:gd name="T15" fmla="*/ 0 h 2752"/>
              <a:gd name="T16" fmla="*/ 4734 w 4960"/>
              <a:gd name="T17" fmla="*/ 34 h 2752"/>
              <a:gd name="T18" fmla="*/ 4510 w 4960"/>
              <a:gd name="T19" fmla="*/ 64 h 2752"/>
              <a:gd name="T20" fmla="*/ 4284 w 4960"/>
              <a:gd name="T21" fmla="*/ 90 h 2752"/>
              <a:gd name="T22" fmla="*/ 4060 w 4960"/>
              <a:gd name="T23" fmla="*/ 114 h 2752"/>
              <a:gd name="T24" fmla="*/ 3836 w 4960"/>
              <a:gd name="T25" fmla="*/ 132 h 2752"/>
              <a:gd name="T26" fmla="*/ 3614 w 4960"/>
              <a:gd name="T27" fmla="*/ 146 h 2752"/>
              <a:gd name="T28" fmla="*/ 3392 w 4960"/>
              <a:gd name="T29" fmla="*/ 158 h 2752"/>
              <a:gd name="T30" fmla="*/ 3174 w 4960"/>
              <a:gd name="T31" fmla="*/ 166 h 2752"/>
              <a:gd name="T32" fmla="*/ 2960 w 4960"/>
              <a:gd name="T33" fmla="*/ 172 h 2752"/>
              <a:gd name="T34" fmla="*/ 2748 w 4960"/>
              <a:gd name="T35" fmla="*/ 174 h 2752"/>
              <a:gd name="T36" fmla="*/ 2542 w 4960"/>
              <a:gd name="T37" fmla="*/ 174 h 2752"/>
              <a:gd name="T38" fmla="*/ 2338 w 4960"/>
              <a:gd name="T39" fmla="*/ 174 h 2752"/>
              <a:gd name="T40" fmla="*/ 2140 w 4960"/>
              <a:gd name="T41" fmla="*/ 170 h 2752"/>
              <a:gd name="T42" fmla="*/ 1948 w 4960"/>
              <a:gd name="T43" fmla="*/ 164 h 2752"/>
              <a:gd name="T44" fmla="*/ 1762 w 4960"/>
              <a:gd name="T45" fmla="*/ 156 h 2752"/>
              <a:gd name="T46" fmla="*/ 1582 w 4960"/>
              <a:gd name="T47" fmla="*/ 148 h 2752"/>
              <a:gd name="T48" fmla="*/ 1410 w 4960"/>
              <a:gd name="T49" fmla="*/ 138 h 2752"/>
              <a:gd name="T50" fmla="*/ 1244 w 4960"/>
              <a:gd name="T51" fmla="*/ 128 h 2752"/>
              <a:gd name="T52" fmla="*/ 1088 w 4960"/>
              <a:gd name="T53" fmla="*/ 116 h 2752"/>
              <a:gd name="T54" fmla="*/ 938 w 4960"/>
              <a:gd name="T55" fmla="*/ 104 h 2752"/>
              <a:gd name="T56" fmla="*/ 668 w 4960"/>
              <a:gd name="T57" fmla="*/ 78 h 2752"/>
              <a:gd name="T58" fmla="*/ 438 w 4960"/>
              <a:gd name="T59" fmla="*/ 54 h 2752"/>
              <a:gd name="T60" fmla="*/ 254 w 4960"/>
              <a:gd name="T61" fmla="*/ 34 h 2752"/>
              <a:gd name="T62" fmla="*/ 116 w 4960"/>
              <a:gd name="T63" fmla="*/ 16 h 2752"/>
              <a:gd name="T64" fmla="*/ 0 w 4960"/>
              <a:gd name="T65" fmla="*/ 0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5"/>
          <p:cNvSpPr>
            <a:spLocks noEditPoints="1" noChangeArrowheads="1"/>
          </p:cNvSpPr>
          <p:nvPr/>
        </p:nvSpPr>
        <p:spPr bwMode="auto">
          <a:xfrm>
            <a:off x="0" y="0"/>
            <a:ext cx="9144000" cy="6858000"/>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74928" y="1447799"/>
            <a:ext cx="1113516" cy="4572001"/>
          </a:xfrm>
        </p:spPr>
        <p:txBody>
          <a:bodyPr vert="eaVert"/>
          <a:lstStyle/>
          <a:p>
            <a:r>
              <a:rPr lang="zh-CN" altLang="en-US" noProof="1"/>
              <a:t>单击此处编辑母版标题样式</a:t>
            </a:r>
            <a:endParaRPr lang="en-US" noProof="1"/>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09B93CC-2782-4DDE-8BA8-CA1731591120}"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38163"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3076" name="ShockwaveFlash1"/>
          <p:cNvPicPr>
            <a:picLocks noChangeAspect="1"/>
          </p:cNvPicPr>
          <p:nvPr/>
        </p:nvPicPr>
        <p:blipFill>
          <a:blip r:embed="rId2"/>
          <a:stretch>
            <a:fillRect/>
          </a:stretch>
        </p:blipFill>
        <p:spPr>
          <a:xfrm>
            <a:off x="8153400" y="6540500"/>
            <a:ext cx="965200" cy="304800"/>
          </a:xfrm>
          <a:prstGeom prst="rect">
            <a:avLst/>
          </a:prstGeom>
          <a:noFill/>
          <a:ln w="9525">
            <a:noFill/>
          </a:ln>
        </p:spPr>
      </p:pic>
      <p:sp>
        <p:nvSpPr>
          <p:cNvPr id="2" name="Title 1"/>
          <p:cNvSpPr>
            <a:spLocks noGrp="1"/>
          </p:cNvSpPr>
          <p:nvPr>
            <p:ph type="title"/>
          </p:nvPr>
        </p:nvSpPr>
        <p:spPr>
          <a:xfrm>
            <a:off x="865970" y="927098"/>
            <a:ext cx="6343672" cy="709865"/>
          </a:xfrm>
        </p:spPr>
        <p:txBody>
          <a:bodyPr/>
          <a:lstStyle>
            <a:lvl1pPr>
              <a:defRPr sz="3200"/>
            </a:lvl1pPr>
          </a:lstStyle>
          <a:p>
            <a:r>
              <a:rPr lang="zh-CN" altLang="en-US" noProof="1"/>
              <a:t>单击此处编辑母版标题样式</a:t>
            </a:r>
            <a:endParaRPr lang="en-US" noProof="1"/>
          </a:p>
        </p:txBody>
      </p:sp>
      <p:sp>
        <p:nvSpPr>
          <p:cNvPr id="3" name="Content Placeholder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25"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4BC90BC-48ED-4F77-BC68-022C643FAD53}"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grpSp>
        <p:nvGrpSpPr>
          <p:cNvPr id="4098" name="Group 6"/>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9"/>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10"/>
            <p:cNvSpPr>
              <a:spLocks noChangeArrowheads="1"/>
            </p:cNvSpPr>
            <p:nvPr/>
          </p:nvSpPr>
          <p:spPr bwMode="auto">
            <a:xfrm rot="-5400000">
              <a:off x="3105316" y="1766700"/>
              <a:ext cx="5995659" cy="3325812"/>
            </a:xfrm>
            <a:custGeom>
              <a:avLst/>
              <a:gdLst>
                <a:gd name="T0" fmla="*/ 0 w 4960"/>
                <a:gd name="T1" fmla="*/ 0 h 2752"/>
                <a:gd name="T2" fmla="*/ 0 w 4960"/>
                <a:gd name="T3" fmla="*/ 324 h 2752"/>
                <a:gd name="T4" fmla="*/ 0 w 4960"/>
                <a:gd name="T5" fmla="*/ 1992 h 2752"/>
                <a:gd name="T6" fmla="*/ 0 w 4960"/>
                <a:gd name="T7" fmla="*/ 2752 h 2752"/>
                <a:gd name="T8" fmla="*/ 4960 w 4960"/>
                <a:gd name="T9" fmla="*/ 2752 h 2752"/>
                <a:gd name="T10" fmla="*/ 4960 w 4960"/>
                <a:gd name="T11" fmla="*/ 1992 h 2752"/>
                <a:gd name="T12" fmla="*/ 4960 w 4960"/>
                <a:gd name="T13" fmla="*/ 324 h 2752"/>
                <a:gd name="T14" fmla="*/ 4960 w 4960"/>
                <a:gd name="T15" fmla="*/ 0 h 2752"/>
                <a:gd name="T16" fmla="*/ 4734 w 4960"/>
                <a:gd name="T17" fmla="*/ 34 h 2752"/>
                <a:gd name="T18" fmla="*/ 4510 w 4960"/>
                <a:gd name="T19" fmla="*/ 64 h 2752"/>
                <a:gd name="T20" fmla="*/ 4284 w 4960"/>
                <a:gd name="T21" fmla="*/ 90 h 2752"/>
                <a:gd name="T22" fmla="*/ 4060 w 4960"/>
                <a:gd name="T23" fmla="*/ 114 h 2752"/>
                <a:gd name="T24" fmla="*/ 3836 w 4960"/>
                <a:gd name="T25" fmla="*/ 132 h 2752"/>
                <a:gd name="T26" fmla="*/ 3614 w 4960"/>
                <a:gd name="T27" fmla="*/ 146 h 2752"/>
                <a:gd name="T28" fmla="*/ 3392 w 4960"/>
                <a:gd name="T29" fmla="*/ 158 h 2752"/>
                <a:gd name="T30" fmla="*/ 3174 w 4960"/>
                <a:gd name="T31" fmla="*/ 166 h 2752"/>
                <a:gd name="T32" fmla="*/ 2960 w 4960"/>
                <a:gd name="T33" fmla="*/ 172 h 2752"/>
                <a:gd name="T34" fmla="*/ 2748 w 4960"/>
                <a:gd name="T35" fmla="*/ 174 h 2752"/>
                <a:gd name="T36" fmla="*/ 2542 w 4960"/>
                <a:gd name="T37" fmla="*/ 174 h 2752"/>
                <a:gd name="T38" fmla="*/ 2338 w 4960"/>
                <a:gd name="T39" fmla="*/ 174 h 2752"/>
                <a:gd name="T40" fmla="*/ 2140 w 4960"/>
                <a:gd name="T41" fmla="*/ 170 h 2752"/>
                <a:gd name="T42" fmla="*/ 1948 w 4960"/>
                <a:gd name="T43" fmla="*/ 164 h 2752"/>
                <a:gd name="T44" fmla="*/ 1762 w 4960"/>
                <a:gd name="T45" fmla="*/ 156 h 2752"/>
                <a:gd name="T46" fmla="*/ 1582 w 4960"/>
                <a:gd name="T47" fmla="*/ 148 h 2752"/>
                <a:gd name="T48" fmla="*/ 1410 w 4960"/>
                <a:gd name="T49" fmla="*/ 138 h 2752"/>
                <a:gd name="T50" fmla="*/ 1244 w 4960"/>
                <a:gd name="T51" fmla="*/ 128 h 2752"/>
                <a:gd name="T52" fmla="*/ 1088 w 4960"/>
                <a:gd name="T53" fmla="*/ 116 h 2752"/>
                <a:gd name="T54" fmla="*/ 938 w 4960"/>
                <a:gd name="T55" fmla="*/ 104 h 2752"/>
                <a:gd name="T56" fmla="*/ 668 w 4960"/>
                <a:gd name="T57" fmla="*/ 78 h 2752"/>
                <a:gd name="T58" fmla="*/ 438 w 4960"/>
                <a:gd name="T59" fmla="*/ 54 h 2752"/>
                <a:gd name="T60" fmla="*/ 254 w 4960"/>
                <a:gd name="T61" fmla="*/ 34 h 2752"/>
                <a:gd name="T62" fmla="*/ 116 w 4960"/>
                <a:gd name="T63" fmla="*/ 16 h 2752"/>
                <a:gd name="T64" fmla="*/ 0 w 4960"/>
                <a:gd name="T65" fmla="*/ 0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Freeform 5"/>
            <p:cNvSpPr>
              <a:spLocks noChangeArrowheads="1"/>
            </p:cNvSpPr>
            <p:nvPr/>
          </p:nvSpPr>
          <p:spPr bwMode="auto">
            <a:xfrm rot="-5912394">
              <a:off x="3319527" y="1458824"/>
              <a:ext cx="2377944" cy="317500"/>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77534" y="2257588"/>
            <a:ext cx="3090672" cy="3020344"/>
          </a:xfrm>
        </p:spPr>
        <p:txBody>
          <a:bodyPr/>
          <a:lstStyle>
            <a:lvl1pPr algn="l">
              <a:defRPr sz="3200" b="0" cap="none"/>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998D539-9C70-4865-AD44-7C17CDD918D6}"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Content Placeholder 2"/>
          <p:cNvSpPr>
            <a:spLocks noGrp="1"/>
          </p:cNvSpPr>
          <p:nvPr>
            <p:ph sz="half" idx="1"/>
          </p:nvPr>
        </p:nvSpPr>
        <p:spPr>
          <a:xfrm>
            <a:off x="866440" y="2489200"/>
            <a:ext cx="3636980" cy="3530603"/>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Content Placeholder 3"/>
          <p:cNvSpPr>
            <a:spLocks noGrp="1"/>
          </p:cNvSpPr>
          <p:nvPr>
            <p:ph sz="half" idx="2"/>
          </p:nvPr>
        </p:nvSpPr>
        <p:spPr>
          <a:xfrm>
            <a:off x="4640581" y="2489203"/>
            <a:ext cx="3636980" cy="3530600"/>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50DD0AC-50BF-4069-919D-2F826EB6AEB6}"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noProof="1"/>
              <a:t>单击此处编辑母版标题样式</a:t>
            </a:r>
            <a:endParaRPr lang="en-US" noProof="1"/>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7" name="日期占位符 6"/>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50DD0AC-50BF-4069-919D-2F826EB6AEB6}"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
        <p:nvSpPr>
          <p:cNvPr id="3" name="日期占位符 2"/>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50DD0AC-50BF-4069-919D-2F826EB6AEB6}"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9" name="Rectangle 4"/>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Date Placeholder 1"/>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284EE25-71B6-4C0D-A279-AAFE8693B8D2}"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Footer Placeholder 2"/>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Slide Number Placeholder 3"/>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solidFill>
          <a:schemeClr val="bg1"/>
        </a:solidFill>
        <a:effectLst/>
      </p:bgPr>
    </p:bg>
    <p:spTree>
      <p:nvGrpSpPr>
        <p:cNvPr id="1" name=""/>
        <p:cNvGrpSpPr/>
        <p:nvPr/>
      </p:nvGrpSpPr>
      <p:grpSpPr>
        <a:xfrm>
          <a:off x="0" y="0"/>
          <a:ext cx="0" cy="0"/>
          <a:chOff x="0" y="0"/>
          <a:chExt cx="0" cy="0"/>
        </a:xfrm>
      </p:grpSpPr>
      <p:grpSp>
        <p:nvGrpSpPr>
          <p:cNvPr id="6146"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11"/>
            <p:cNvSpPr>
              <a:spLocks noChangeArrowheads="1"/>
            </p:cNvSpPr>
            <p:nvPr/>
          </p:nvSpPr>
          <p:spPr bwMode="auto">
            <a:xfrm rot="-5400000">
              <a:off x="2548897" y="1765906"/>
              <a:ext cx="5995659" cy="3327400"/>
            </a:xfrm>
            <a:custGeom>
              <a:avLst/>
              <a:gdLst>
                <a:gd name="T0" fmla="*/ 0 w 4960"/>
                <a:gd name="T1" fmla="*/ 0 h 2752"/>
                <a:gd name="T2" fmla="*/ 0 w 4960"/>
                <a:gd name="T3" fmla="*/ 324 h 2752"/>
                <a:gd name="T4" fmla="*/ 0 w 4960"/>
                <a:gd name="T5" fmla="*/ 1992 h 2752"/>
                <a:gd name="T6" fmla="*/ 0 w 4960"/>
                <a:gd name="T7" fmla="*/ 2752 h 2752"/>
                <a:gd name="T8" fmla="*/ 4960 w 4960"/>
                <a:gd name="T9" fmla="*/ 2752 h 2752"/>
                <a:gd name="T10" fmla="*/ 4960 w 4960"/>
                <a:gd name="T11" fmla="*/ 1992 h 2752"/>
                <a:gd name="T12" fmla="*/ 4960 w 4960"/>
                <a:gd name="T13" fmla="*/ 324 h 2752"/>
                <a:gd name="T14" fmla="*/ 4960 w 4960"/>
                <a:gd name="T15" fmla="*/ 0 h 2752"/>
                <a:gd name="T16" fmla="*/ 4734 w 4960"/>
                <a:gd name="T17" fmla="*/ 34 h 2752"/>
                <a:gd name="T18" fmla="*/ 4510 w 4960"/>
                <a:gd name="T19" fmla="*/ 64 h 2752"/>
                <a:gd name="T20" fmla="*/ 4284 w 4960"/>
                <a:gd name="T21" fmla="*/ 90 h 2752"/>
                <a:gd name="T22" fmla="*/ 4060 w 4960"/>
                <a:gd name="T23" fmla="*/ 114 h 2752"/>
                <a:gd name="T24" fmla="*/ 3836 w 4960"/>
                <a:gd name="T25" fmla="*/ 132 h 2752"/>
                <a:gd name="T26" fmla="*/ 3614 w 4960"/>
                <a:gd name="T27" fmla="*/ 146 h 2752"/>
                <a:gd name="T28" fmla="*/ 3392 w 4960"/>
                <a:gd name="T29" fmla="*/ 158 h 2752"/>
                <a:gd name="T30" fmla="*/ 3174 w 4960"/>
                <a:gd name="T31" fmla="*/ 166 h 2752"/>
                <a:gd name="T32" fmla="*/ 2960 w 4960"/>
                <a:gd name="T33" fmla="*/ 172 h 2752"/>
                <a:gd name="T34" fmla="*/ 2748 w 4960"/>
                <a:gd name="T35" fmla="*/ 174 h 2752"/>
                <a:gd name="T36" fmla="*/ 2542 w 4960"/>
                <a:gd name="T37" fmla="*/ 174 h 2752"/>
                <a:gd name="T38" fmla="*/ 2338 w 4960"/>
                <a:gd name="T39" fmla="*/ 174 h 2752"/>
                <a:gd name="T40" fmla="*/ 2140 w 4960"/>
                <a:gd name="T41" fmla="*/ 170 h 2752"/>
                <a:gd name="T42" fmla="*/ 1948 w 4960"/>
                <a:gd name="T43" fmla="*/ 164 h 2752"/>
                <a:gd name="T44" fmla="*/ 1762 w 4960"/>
                <a:gd name="T45" fmla="*/ 156 h 2752"/>
                <a:gd name="T46" fmla="*/ 1582 w 4960"/>
                <a:gd name="T47" fmla="*/ 148 h 2752"/>
                <a:gd name="T48" fmla="*/ 1410 w 4960"/>
                <a:gd name="T49" fmla="*/ 138 h 2752"/>
                <a:gd name="T50" fmla="*/ 1244 w 4960"/>
                <a:gd name="T51" fmla="*/ 128 h 2752"/>
                <a:gd name="T52" fmla="*/ 1088 w 4960"/>
                <a:gd name="T53" fmla="*/ 116 h 2752"/>
                <a:gd name="T54" fmla="*/ 938 w 4960"/>
                <a:gd name="T55" fmla="*/ 104 h 2752"/>
                <a:gd name="T56" fmla="*/ 668 w 4960"/>
                <a:gd name="T57" fmla="*/ 78 h 2752"/>
                <a:gd name="T58" fmla="*/ 438 w 4960"/>
                <a:gd name="T59" fmla="*/ 54 h 2752"/>
                <a:gd name="T60" fmla="*/ 254 w 4960"/>
                <a:gd name="T61" fmla="*/ 34 h 2752"/>
                <a:gd name="T62" fmla="*/ 116 w 4960"/>
                <a:gd name="T63" fmla="*/ 16 h 2752"/>
                <a:gd name="T64" fmla="*/ 0 w 4960"/>
                <a:gd name="T65" fmla="*/ 0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Freeform 5"/>
            <p:cNvSpPr>
              <a:spLocks noChangeArrowheads="1"/>
            </p:cNvSpPr>
            <p:nvPr/>
          </p:nvSpPr>
          <p:spPr bwMode="auto">
            <a:xfrm rot="-5912394">
              <a:off x="2770252" y="1458824"/>
              <a:ext cx="2377944" cy="317500"/>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447800"/>
            <a:ext cx="2712590" cy="1495588"/>
          </a:xfrm>
        </p:spPr>
        <p:txBody>
          <a:bodyPr anchor="b"/>
          <a:lstStyle>
            <a:lvl1pPr algn="l">
              <a:defRPr sz="2400" b="0"/>
            </a:lvl1pPr>
          </a:lstStyle>
          <a:p>
            <a:r>
              <a:rPr lang="zh-CN" altLang="en-US" noProof="1"/>
              <a:t>单击此处编辑母版标题样式</a:t>
            </a:r>
            <a:endParaRPr lang="en-US" noProof="1"/>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4C8F445-FA23-4C1E-AECB-4D4108422747}"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1"/>
        </a:solidFill>
        <a:effectLst/>
      </p:bgPr>
    </p:bg>
    <p:spTree>
      <p:nvGrpSpPr>
        <p:cNvPr id="1" name=""/>
        <p:cNvGrpSpPr/>
        <p:nvPr/>
      </p:nvGrpSpPr>
      <p:grpSpPr>
        <a:xfrm>
          <a:off x="0" y="0"/>
          <a:ext cx="0" cy="0"/>
          <a:chOff x="0" y="0"/>
          <a:chExt cx="0" cy="0"/>
        </a:xfrm>
      </p:grpSpPr>
      <p:grpSp>
        <p:nvGrpSpPr>
          <p:cNvPr id="7170"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11"/>
            <p:cNvSpPr>
              <a:spLocks noChangeArrowheads="1"/>
            </p:cNvSpPr>
            <p:nvPr/>
          </p:nvSpPr>
          <p:spPr bwMode="auto">
            <a:xfrm rot="-5400000">
              <a:off x="2852903" y="1766699"/>
              <a:ext cx="5995659" cy="3325813"/>
            </a:xfrm>
            <a:custGeom>
              <a:avLst/>
              <a:gdLst>
                <a:gd name="T0" fmla="*/ 0 w 4960"/>
                <a:gd name="T1" fmla="*/ 0 h 2752"/>
                <a:gd name="T2" fmla="*/ 0 w 4960"/>
                <a:gd name="T3" fmla="*/ 324 h 2752"/>
                <a:gd name="T4" fmla="*/ 0 w 4960"/>
                <a:gd name="T5" fmla="*/ 1992 h 2752"/>
                <a:gd name="T6" fmla="*/ 0 w 4960"/>
                <a:gd name="T7" fmla="*/ 2752 h 2752"/>
                <a:gd name="T8" fmla="*/ 4960 w 4960"/>
                <a:gd name="T9" fmla="*/ 2752 h 2752"/>
                <a:gd name="T10" fmla="*/ 4960 w 4960"/>
                <a:gd name="T11" fmla="*/ 1992 h 2752"/>
                <a:gd name="T12" fmla="*/ 4960 w 4960"/>
                <a:gd name="T13" fmla="*/ 324 h 2752"/>
                <a:gd name="T14" fmla="*/ 4960 w 4960"/>
                <a:gd name="T15" fmla="*/ 0 h 2752"/>
                <a:gd name="T16" fmla="*/ 4734 w 4960"/>
                <a:gd name="T17" fmla="*/ 34 h 2752"/>
                <a:gd name="T18" fmla="*/ 4510 w 4960"/>
                <a:gd name="T19" fmla="*/ 64 h 2752"/>
                <a:gd name="T20" fmla="*/ 4284 w 4960"/>
                <a:gd name="T21" fmla="*/ 90 h 2752"/>
                <a:gd name="T22" fmla="*/ 4060 w 4960"/>
                <a:gd name="T23" fmla="*/ 114 h 2752"/>
                <a:gd name="T24" fmla="*/ 3836 w 4960"/>
                <a:gd name="T25" fmla="*/ 132 h 2752"/>
                <a:gd name="T26" fmla="*/ 3614 w 4960"/>
                <a:gd name="T27" fmla="*/ 146 h 2752"/>
                <a:gd name="T28" fmla="*/ 3392 w 4960"/>
                <a:gd name="T29" fmla="*/ 158 h 2752"/>
                <a:gd name="T30" fmla="*/ 3174 w 4960"/>
                <a:gd name="T31" fmla="*/ 166 h 2752"/>
                <a:gd name="T32" fmla="*/ 2960 w 4960"/>
                <a:gd name="T33" fmla="*/ 172 h 2752"/>
                <a:gd name="T34" fmla="*/ 2748 w 4960"/>
                <a:gd name="T35" fmla="*/ 174 h 2752"/>
                <a:gd name="T36" fmla="*/ 2542 w 4960"/>
                <a:gd name="T37" fmla="*/ 174 h 2752"/>
                <a:gd name="T38" fmla="*/ 2338 w 4960"/>
                <a:gd name="T39" fmla="*/ 174 h 2752"/>
                <a:gd name="T40" fmla="*/ 2140 w 4960"/>
                <a:gd name="T41" fmla="*/ 170 h 2752"/>
                <a:gd name="T42" fmla="*/ 1948 w 4960"/>
                <a:gd name="T43" fmla="*/ 164 h 2752"/>
                <a:gd name="T44" fmla="*/ 1762 w 4960"/>
                <a:gd name="T45" fmla="*/ 156 h 2752"/>
                <a:gd name="T46" fmla="*/ 1582 w 4960"/>
                <a:gd name="T47" fmla="*/ 148 h 2752"/>
                <a:gd name="T48" fmla="*/ 1410 w 4960"/>
                <a:gd name="T49" fmla="*/ 138 h 2752"/>
                <a:gd name="T50" fmla="*/ 1244 w 4960"/>
                <a:gd name="T51" fmla="*/ 128 h 2752"/>
                <a:gd name="T52" fmla="*/ 1088 w 4960"/>
                <a:gd name="T53" fmla="*/ 116 h 2752"/>
                <a:gd name="T54" fmla="*/ 938 w 4960"/>
                <a:gd name="T55" fmla="*/ 104 h 2752"/>
                <a:gd name="T56" fmla="*/ 668 w 4960"/>
                <a:gd name="T57" fmla="*/ 78 h 2752"/>
                <a:gd name="T58" fmla="*/ 438 w 4960"/>
                <a:gd name="T59" fmla="*/ 54 h 2752"/>
                <a:gd name="T60" fmla="*/ 254 w 4960"/>
                <a:gd name="T61" fmla="*/ 34 h 2752"/>
                <a:gd name="T62" fmla="*/ 116 w 4960"/>
                <a:gd name="T63" fmla="*/ 16 h 2752"/>
                <a:gd name="T64" fmla="*/ 0 w 4960"/>
                <a:gd name="T65" fmla="*/ 0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Freeform 5"/>
            <p:cNvSpPr>
              <a:spLocks noChangeArrowheads="1"/>
            </p:cNvSpPr>
            <p:nvPr/>
          </p:nvSpPr>
          <p:spPr bwMode="auto">
            <a:xfrm rot="-5912394">
              <a:off x="3075052" y="1458824"/>
              <a:ext cx="2377944" cy="317500"/>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zh-CN" altLang="en-US" noProof="1"/>
              <a:t>单击此处编辑母版标题样式</a:t>
            </a:r>
            <a:endParaRPr lang="en-US" noProof="1"/>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9F62E2E-6BAD-4698-9B86-A150B52166AE}"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5"/>
          <p:cNvGrpSpPr/>
          <p:nvPr/>
        </p:nvGrpSpPr>
        <p:grpSpPr>
          <a:xfrm>
            <a:off x="-1587" y="0"/>
            <a:ext cx="9145587" cy="6861175"/>
            <a:chOff x="-1588" y="0"/>
            <a:chExt cx="9145588" cy="6860798"/>
          </a:xfrm>
        </p:grpSpPr>
        <p:sp>
          <p:nvSpPr>
            <p:cNvPr id="14" name="Rectangle 13"/>
            <p:cNvSpPr/>
            <p:nvPr/>
          </p:nvSpPr>
          <p:spPr>
            <a:xfrm>
              <a:off x="0" y="0"/>
              <a:ext cx="9118832"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33" name="Freeform 5"/>
            <p:cNvSpPr>
              <a:spLocks noChangeArrowheads="1"/>
            </p:cNvSpPr>
            <p:nvPr/>
          </p:nvSpPr>
          <p:spPr bwMode="auto">
            <a:xfrm rot="-589932">
              <a:off x="6359525" y="1790602"/>
              <a:ext cx="2378075" cy="317483"/>
            </a:xfrm>
            <a:custGeom>
              <a:avLst/>
              <a:gdLst>
                <a:gd name="T0" fmla="*/ 85 w 10000"/>
                <a:gd name="T1" fmla="*/ 2532 h 5291"/>
                <a:gd name="T2" fmla="*/ 9958 w 10000"/>
                <a:gd name="T3" fmla="*/ 5291 h 5291"/>
                <a:gd name="T4" fmla="*/ 10000 w 10000"/>
                <a:gd name="T5" fmla="*/ 0 h 5291"/>
                <a:gd name="T6" fmla="*/ 9667 w 10000"/>
                <a:gd name="T7" fmla="*/ 204 h 5291"/>
                <a:gd name="T8" fmla="*/ 9334 w 10000"/>
                <a:gd name="T9" fmla="*/ 400 h 5291"/>
                <a:gd name="T10" fmla="*/ 9001 w 10000"/>
                <a:gd name="T11" fmla="*/ 590 h 5291"/>
                <a:gd name="T12" fmla="*/ 8667 w 10000"/>
                <a:gd name="T13" fmla="*/ 753 h 5291"/>
                <a:gd name="T14" fmla="*/ 8333 w 10000"/>
                <a:gd name="T15" fmla="*/ 917 h 5291"/>
                <a:gd name="T16" fmla="*/ 7999 w 10000"/>
                <a:gd name="T17" fmla="*/ 1071 h 5291"/>
                <a:gd name="T18" fmla="*/ 7669 w 10000"/>
                <a:gd name="T19" fmla="*/ 1202 h 5291"/>
                <a:gd name="T20" fmla="*/ 7333 w 10000"/>
                <a:gd name="T21" fmla="*/ 1325 h 5291"/>
                <a:gd name="T22" fmla="*/ 7000 w 10000"/>
                <a:gd name="T23" fmla="*/ 1440 h 5291"/>
                <a:gd name="T24" fmla="*/ 6673 w 10000"/>
                <a:gd name="T25" fmla="*/ 1538 h 5291"/>
                <a:gd name="T26" fmla="*/ 6340 w 10000"/>
                <a:gd name="T27" fmla="*/ 1636 h 5291"/>
                <a:gd name="T28" fmla="*/ 6013 w 10000"/>
                <a:gd name="T29" fmla="*/ 1719 h 5291"/>
                <a:gd name="T30" fmla="*/ 5686 w 10000"/>
                <a:gd name="T31" fmla="*/ 1784 h 5291"/>
                <a:gd name="T32" fmla="*/ 5359 w 10000"/>
                <a:gd name="T33" fmla="*/ 1850 h 5291"/>
                <a:gd name="T34" fmla="*/ 5036 w 10000"/>
                <a:gd name="T35" fmla="*/ 1906 h 5291"/>
                <a:gd name="T36" fmla="*/ 4717 w 10000"/>
                <a:gd name="T37" fmla="*/ 1948 h 5291"/>
                <a:gd name="T38" fmla="*/ 4396 w 10000"/>
                <a:gd name="T39" fmla="*/ 1980 h 5291"/>
                <a:gd name="T40" fmla="*/ 4079 w 10000"/>
                <a:gd name="T41" fmla="*/ 2013 h 5291"/>
                <a:gd name="T42" fmla="*/ 3766 w 10000"/>
                <a:gd name="T43" fmla="*/ 2029 h 5291"/>
                <a:gd name="T44" fmla="*/ 3454 w 10000"/>
                <a:gd name="T45" fmla="*/ 2046 h 5291"/>
                <a:gd name="T46" fmla="*/ 3145 w 10000"/>
                <a:gd name="T47" fmla="*/ 2053 h 5291"/>
                <a:gd name="T48" fmla="*/ 2839 w 10000"/>
                <a:gd name="T49" fmla="*/ 2046 h 5291"/>
                <a:gd name="T50" fmla="*/ 2537 w 10000"/>
                <a:gd name="T51" fmla="*/ 2046 h 5291"/>
                <a:gd name="T52" fmla="*/ 2238 w 10000"/>
                <a:gd name="T53" fmla="*/ 2029 h 5291"/>
                <a:gd name="T54" fmla="*/ 1943 w 10000"/>
                <a:gd name="T55" fmla="*/ 2004 h 5291"/>
                <a:gd name="T56" fmla="*/ 1653 w 10000"/>
                <a:gd name="T57" fmla="*/ 1980 h 5291"/>
                <a:gd name="T58" fmla="*/ 1368 w 10000"/>
                <a:gd name="T59" fmla="*/ 1955 h 5291"/>
                <a:gd name="T60" fmla="*/ 1085 w 10000"/>
                <a:gd name="T61" fmla="*/ 1915 h 5291"/>
                <a:gd name="T62" fmla="*/ 806 w 10000"/>
                <a:gd name="T63" fmla="*/ 1873 h 5291"/>
                <a:gd name="T64" fmla="*/ 533 w 10000"/>
                <a:gd name="T65" fmla="*/ 1833 h 5291"/>
                <a:gd name="T66" fmla="*/ 0 w 10000"/>
                <a:gd name="T67" fmla="*/ 1726 h 5291"/>
                <a:gd name="T68" fmla="*/ 85 w 10000"/>
                <a:gd name="T69"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4" name="Freeform 24"/>
            <p:cNvSpPr>
              <a:spLocks noChangeArrowheads="1"/>
            </p:cNvSpPr>
            <p:nvPr/>
          </p:nvSpPr>
          <p:spPr bwMode="auto">
            <a:xfrm>
              <a:off x="485775" y="1855686"/>
              <a:ext cx="8172450" cy="4535238"/>
            </a:xfrm>
            <a:custGeom>
              <a:avLst/>
              <a:gdLst>
                <a:gd name="T0" fmla="*/ 0 w 4960"/>
                <a:gd name="T1" fmla="*/ 0 h 2752"/>
                <a:gd name="T2" fmla="*/ 0 w 4960"/>
                <a:gd name="T3" fmla="*/ 324 h 2752"/>
                <a:gd name="T4" fmla="*/ 0 w 4960"/>
                <a:gd name="T5" fmla="*/ 1992 h 2752"/>
                <a:gd name="T6" fmla="*/ 0 w 4960"/>
                <a:gd name="T7" fmla="*/ 2752 h 2752"/>
                <a:gd name="T8" fmla="*/ 4960 w 4960"/>
                <a:gd name="T9" fmla="*/ 2752 h 2752"/>
                <a:gd name="T10" fmla="*/ 4960 w 4960"/>
                <a:gd name="T11" fmla="*/ 1992 h 2752"/>
                <a:gd name="T12" fmla="*/ 4960 w 4960"/>
                <a:gd name="T13" fmla="*/ 324 h 2752"/>
                <a:gd name="T14" fmla="*/ 4960 w 4960"/>
                <a:gd name="T15" fmla="*/ 0 h 2752"/>
                <a:gd name="T16" fmla="*/ 4734 w 4960"/>
                <a:gd name="T17" fmla="*/ 34 h 2752"/>
                <a:gd name="T18" fmla="*/ 4510 w 4960"/>
                <a:gd name="T19" fmla="*/ 64 h 2752"/>
                <a:gd name="T20" fmla="*/ 4284 w 4960"/>
                <a:gd name="T21" fmla="*/ 90 h 2752"/>
                <a:gd name="T22" fmla="*/ 4060 w 4960"/>
                <a:gd name="T23" fmla="*/ 114 h 2752"/>
                <a:gd name="T24" fmla="*/ 3836 w 4960"/>
                <a:gd name="T25" fmla="*/ 132 h 2752"/>
                <a:gd name="T26" fmla="*/ 3614 w 4960"/>
                <a:gd name="T27" fmla="*/ 146 h 2752"/>
                <a:gd name="T28" fmla="*/ 3392 w 4960"/>
                <a:gd name="T29" fmla="*/ 158 h 2752"/>
                <a:gd name="T30" fmla="*/ 3174 w 4960"/>
                <a:gd name="T31" fmla="*/ 166 h 2752"/>
                <a:gd name="T32" fmla="*/ 2960 w 4960"/>
                <a:gd name="T33" fmla="*/ 172 h 2752"/>
                <a:gd name="T34" fmla="*/ 2748 w 4960"/>
                <a:gd name="T35" fmla="*/ 174 h 2752"/>
                <a:gd name="T36" fmla="*/ 2542 w 4960"/>
                <a:gd name="T37" fmla="*/ 174 h 2752"/>
                <a:gd name="T38" fmla="*/ 2338 w 4960"/>
                <a:gd name="T39" fmla="*/ 174 h 2752"/>
                <a:gd name="T40" fmla="*/ 2140 w 4960"/>
                <a:gd name="T41" fmla="*/ 170 h 2752"/>
                <a:gd name="T42" fmla="*/ 1948 w 4960"/>
                <a:gd name="T43" fmla="*/ 164 h 2752"/>
                <a:gd name="T44" fmla="*/ 1762 w 4960"/>
                <a:gd name="T45" fmla="*/ 156 h 2752"/>
                <a:gd name="T46" fmla="*/ 1582 w 4960"/>
                <a:gd name="T47" fmla="*/ 148 h 2752"/>
                <a:gd name="T48" fmla="*/ 1410 w 4960"/>
                <a:gd name="T49" fmla="*/ 138 h 2752"/>
                <a:gd name="T50" fmla="*/ 1244 w 4960"/>
                <a:gd name="T51" fmla="*/ 128 h 2752"/>
                <a:gd name="T52" fmla="*/ 1088 w 4960"/>
                <a:gd name="T53" fmla="*/ 116 h 2752"/>
                <a:gd name="T54" fmla="*/ 938 w 4960"/>
                <a:gd name="T55" fmla="*/ 104 h 2752"/>
                <a:gd name="T56" fmla="*/ 668 w 4960"/>
                <a:gd name="T57" fmla="*/ 78 h 2752"/>
                <a:gd name="T58" fmla="*/ 438 w 4960"/>
                <a:gd name="T59" fmla="*/ 54 h 2752"/>
                <a:gd name="T60" fmla="*/ 254 w 4960"/>
                <a:gd name="T61" fmla="*/ 34 h 2752"/>
                <a:gd name="T62" fmla="*/ 116 w 4960"/>
                <a:gd name="T63" fmla="*/ 16 h 2752"/>
                <a:gd name="T64" fmla="*/ 0 w 4960"/>
                <a:gd name="T65" fmla="*/ 0 h 2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5" name="Freeform 5"/>
            <p:cNvSpPr>
              <a:spLocks noEditPoints="1" noChangeArrowheads="1"/>
            </p:cNvSpPr>
            <p:nvPr/>
          </p:nvSpPr>
          <p:spPr bwMode="auto">
            <a:xfrm>
              <a:off x="0" y="0"/>
              <a:ext cx="9144000" cy="6857623"/>
            </a:xfrm>
            <a:custGeom>
              <a:avLst/>
              <a:gdLst>
                <a:gd name="T0" fmla="*/ 0 w 5760"/>
                <a:gd name="T1" fmla="*/ 0 h 4320"/>
                <a:gd name="T2" fmla="*/ 0 w 5760"/>
                <a:gd name="T3" fmla="*/ 4320 h 4320"/>
                <a:gd name="T4" fmla="*/ 5760 w 5760"/>
                <a:gd name="T5" fmla="*/ 4320 h 4320"/>
                <a:gd name="T6" fmla="*/ 5760 w 5760"/>
                <a:gd name="T7" fmla="*/ 0 h 4320"/>
                <a:gd name="T8" fmla="*/ 0 w 5760"/>
                <a:gd name="T9" fmla="*/ 0 h 4320"/>
                <a:gd name="T10" fmla="*/ 5444 w 5760"/>
                <a:gd name="T11" fmla="*/ 4004 h 4320"/>
                <a:gd name="T12" fmla="*/ 324 w 5760"/>
                <a:gd name="T13" fmla="*/ 4004 h 4320"/>
                <a:gd name="T14" fmla="*/ 324 w 5760"/>
                <a:gd name="T15" fmla="*/ 324 h 4320"/>
                <a:gd name="T16" fmla="*/ 5444 w 5760"/>
                <a:gd name="T17" fmla="*/ 324 h 4320"/>
                <a:gd name="T18" fmla="*/ 5444 w 5760"/>
                <a:gd name="T19" fmla="*/ 4004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1027" name="Title Placeholder 1"/>
          <p:cNvSpPr>
            <a:spLocks noGrp="1"/>
          </p:cNvSpPr>
          <p:nvPr>
            <p:ph type="title"/>
          </p:nvPr>
        </p:nvSpPr>
        <p:spPr>
          <a:xfrm>
            <a:off x="866775" y="927100"/>
            <a:ext cx="6345238" cy="709613"/>
          </a:xfrm>
          <a:prstGeom prst="rect">
            <a:avLst/>
          </a:prstGeom>
          <a:noFill/>
          <a:ln w="9525">
            <a:noFill/>
          </a:ln>
        </p:spPr>
        <p:txBody>
          <a:bodyPr anchor="ctr" anchorCtr="0"/>
          <a:lstStyle/>
          <a:p>
            <a:pPr lvl="0"/>
            <a:r>
              <a:rPr lang="zh-CN" altLang="en-US" dirty="0"/>
              <a:t>单击此处编辑母版标题样式</a:t>
            </a:r>
          </a:p>
        </p:txBody>
      </p:sp>
      <p:sp>
        <p:nvSpPr>
          <p:cNvPr id="1028" name="Text Placeholder 2"/>
          <p:cNvSpPr>
            <a:spLocks noGrp="1"/>
          </p:cNvSpPr>
          <p:nvPr>
            <p:ph type="body"/>
          </p:nvPr>
        </p:nvSpPr>
        <p:spPr>
          <a:xfrm>
            <a:off x="863600" y="2489200"/>
            <a:ext cx="6346825" cy="35306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lgn="r" eaLnBrk="1" hangingPunct="1">
              <a:buFontTx/>
              <a:buNone/>
              <a:defRPr sz="900" b="1">
                <a:solidFill>
                  <a:schemeClr val="accent1"/>
                </a:solidFill>
                <a:latin typeface="Century Gothic" panose="020B0502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50DD0AC-50BF-4069-919D-2F826EB6AEB6}"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1/1/2025</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5"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eaLnBrk="1" hangingPunct="1">
              <a:buFontTx/>
              <a:buNone/>
              <a:defRPr sz="900" b="1">
                <a:solidFill>
                  <a:schemeClr val="accent1"/>
                </a:solidFill>
                <a:latin typeface="Century Gothic" panose="020B0502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6" name="Rectangle 25"/>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lgn="ctr">
              <a:defRPr sz="2800">
                <a:solidFill>
                  <a:schemeClr val="bg1"/>
                </a:solidFill>
                <a:latin typeface="Century Gothic" panose="020B0502020202020204" pitchFamily="34" charset="0"/>
              </a:defRPr>
            </a:lvl1p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0" fontAlgn="base" hangingPunct="0">
        <a:spcBef>
          <a:spcPct val="0"/>
        </a:spcBef>
        <a:spcAft>
          <a:spcPct val="0"/>
        </a:spcAft>
        <a:defRPr sz="3200" kern="1200">
          <a:solidFill>
            <a:schemeClr val="bg1"/>
          </a:solidFill>
          <a:latin typeface="+mj-lt"/>
          <a:ea typeface="+mj-ea"/>
          <a:cs typeface="+mj-cs"/>
        </a:defRPr>
      </a:lvl1pPr>
      <a:lvl2pPr algn="l" defTabSz="457200" rtl="0" eaLnBrk="0" fontAlgn="base" hangingPunct="0">
        <a:spcBef>
          <a:spcPct val="0"/>
        </a:spcBef>
        <a:spcAft>
          <a:spcPct val="0"/>
        </a:spcAft>
        <a:defRPr sz="3200">
          <a:solidFill>
            <a:schemeClr val="bg1"/>
          </a:solidFill>
          <a:latin typeface="Century Gothic" panose="020B0502020202020204" pitchFamily="34" charset="0"/>
        </a:defRPr>
      </a:lvl2pPr>
      <a:lvl3pPr algn="l" defTabSz="457200" rtl="0" eaLnBrk="0" fontAlgn="base" hangingPunct="0">
        <a:spcBef>
          <a:spcPct val="0"/>
        </a:spcBef>
        <a:spcAft>
          <a:spcPct val="0"/>
        </a:spcAft>
        <a:defRPr sz="3200">
          <a:solidFill>
            <a:schemeClr val="bg1"/>
          </a:solidFill>
          <a:latin typeface="Century Gothic" panose="020B0502020202020204" pitchFamily="34" charset="0"/>
        </a:defRPr>
      </a:lvl3pPr>
      <a:lvl4pPr algn="l" defTabSz="457200" rtl="0" eaLnBrk="0" fontAlgn="base" hangingPunct="0">
        <a:spcBef>
          <a:spcPct val="0"/>
        </a:spcBef>
        <a:spcAft>
          <a:spcPct val="0"/>
        </a:spcAft>
        <a:defRPr sz="3200">
          <a:solidFill>
            <a:schemeClr val="bg1"/>
          </a:solidFill>
          <a:latin typeface="Century Gothic" panose="020B0502020202020204" pitchFamily="34" charset="0"/>
        </a:defRPr>
      </a:lvl4pPr>
      <a:lvl5pPr algn="l" defTabSz="457200" rtl="0" eaLnBrk="0" fontAlgn="base" hangingPunct="0">
        <a:spcBef>
          <a:spcPct val="0"/>
        </a:spcBef>
        <a:spcAft>
          <a:spcPct val="0"/>
        </a:spcAft>
        <a:defRPr sz="3200">
          <a:solidFill>
            <a:schemeClr val="bg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3200" kern="1200">
          <a:solidFill>
            <a:srgbClr val="404040"/>
          </a:solidFill>
          <a:latin typeface="+mn-lt"/>
          <a:ea typeface="+mn-ea"/>
          <a:cs typeface="+mn-cs"/>
        </a:defRPr>
      </a:lvl1pPr>
      <a:lvl2pPr marL="685800" indent="-282575"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95885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23380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150812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181483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6pPr>
      <a:lvl7pPr marL="207200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7pPr>
      <a:lvl8pPr marL="225869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8pPr>
      <a:lvl9pPr marL="248602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25764;&#38144;&#26696;&#20363;.doc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37096;&#20998;&#25764;&#38144;&#26696;&#20363;.doc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30000;&#27704;&#26696;.docx"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21407;&#26469;&#30340;&#32500;&#25345;&#21028;&#20915;.docx"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39539;&#22238;&#21407;&#21578;&#35785;&#35772;&#35831;&#27714;.docx"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450" y="2420938"/>
            <a:ext cx="8424863" cy="1470025"/>
          </a:xfrm>
        </p:spPr>
        <p:txBody>
          <a:bodyPr vert="horz" wrap="square" lIns="91440" tIns="45720" rIns="91440" bIns="45720" numCol="1" rtlCol="0" anchor="b" anchorCtr="0" compatLnSpc="1">
            <a:noAutofit/>
          </a:body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zh-CN" altLang="en-US" sz="36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t>第十八讲</a:t>
            </a:r>
            <a:br>
              <a:rPr kumimoji="0" lang="en-US" altLang="zh-CN" sz="36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36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r>
              <a:rPr kumimoji="0" lang="zh-CN" altLang="en-US" sz="36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t>行政诉讼的判决、裁定与决定</a:t>
            </a:r>
            <a:endParaRPr kumimoji="0" lang="en-US" sz="36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endParaRPr>
          </a:p>
        </p:txBody>
      </p:sp>
      <p:sp>
        <p:nvSpPr>
          <p:cNvPr id="3" name="Subtitle 2"/>
          <p:cNvSpPr>
            <a:spLocks noGrp="1"/>
          </p:cNvSpPr>
          <p:nvPr>
            <p:ph type="subTitle" idx="1"/>
          </p:nvPr>
        </p:nvSpPr>
        <p:spPr>
          <a:xfrm>
            <a:off x="1908175" y="4365625"/>
            <a:ext cx="6400800" cy="1752600"/>
          </a:xfrm>
        </p:spPr>
        <p:txBody>
          <a:bodyPr vert="horz" wrap="square" lIns="91440" tIns="45720" rIns="91440" bIns="45720" numCol="1" rtlCol="0" anchor="t" anchorCtr="0" compatLnSpc="1">
            <a:normAutofit/>
          </a:bodyPr>
          <a:lstStyle/>
          <a:p>
            <a:pPr marL="0" marR="0" lvl="0" indent="0" algn="r" defTabSz="457200" rtl="0" eaLnBrk="1" fontAlgn="auto" latinLnBrk="0" hangingPunct="1">
              <a:lnSpc>
                <a:spcPct val="100000"/>
              </a:lnSpc>
              <a:spcBef>
                <a:spcPts val="1000"/>
              </a:spcBef>
              <a:spcAft>
                <a:spcPts val="0"/>
              </a:spcAft>
              <a:buClr>
                <a:schemeClr val="accent1"/>
              </a:buClr>
              <a:buSzPct val="80000"/>
              <a:buFont typeface="Wingdings 3" panose="05040102010807070707" pitchFamily="18" charset="2"/>
              <a:buNone/>
              <a:defRPr/>
            </a:pPr>
            <a:endParaRPr kumimoji="0" lang="en-US" sz="2800" b="0" i="0" u="none" strike="noStrike" kern="1200" cap="all" spc="0" normalizeH="0" baseline="0" noProof="0" dirty="0">
              <a:ln>
                <a:noFill/>
              </a:ln>
              <a:solidFill>
                <a:schemeClr val="accent6">
                  <a:lumMod val="40000"/>
                  <a:lumOff val="60000"/>
                </a:schemeClr>
              </a:solidFill>
              <a:effectLst/>
              <a:uLnTx/>
              <a:uFillTx/>
              <a:latin typeface="楷体" panose="02010609060101010101" pitchFamily="49" charset="-122"/>
              <a:ea typeface="楷体" panose="02010609060101010101" pitchFamily="49" charset="-122"/>
              <a:cs typeface="+mn-cs"/>
            </a:endParaRPr>
          </a:p>
        </p:txBody>
      </p:sp>
      <p:sp>
        <p:nvSpPr>
          <p:cNvPr id="1638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5603" name="内容占位符 2"/>
          <p:cNvSpPr>
            <a:spLocks noGrp="1"/>
          </p:cNvSpPr>
          <p:nvPr>
            <p:ph idx="1"/>
          </p:nvPr>
        </p:nvSpPr>
        <p:spPr>
          <a:xfrm>
            <a:off x="863600" y="2214563"/>
            <a:ext cx="7566025" cy="3805237"/>
          </a:xfrm>
        </p:spPr>
        <p:txBody>
          <a:bodyPr vert="horz" wrap="square" lIns="91440" tIns="45720" rIns="91440" bIns="45720" anchor="t" anchorCtr="0"/>
          <a:lstStyle/>
          <a:p>
            <a:r>
              <a:rPr lang="zh-CN" altLang="en-US" sz="2000" b="1" dirty="0">
                <a:latin typeface="华文楷体" panose="02010600040101010101" pitchFamily="2" charset="-122"/>
                <a:ea typeface="华文楷体" panose="02010600040101010101" pitchFamily="2" charset="-122"/>
              </a:rPr>
              <a:t>（一）撤销判决的形式</a:t>
            </a:r>
            <a:endParaRPr lang="zh-CN" altLang="en-US" sz="2000" dirty="0">
              <a:latin typeface="华文楷体" panose="02010600040101010101" pitchFamily="2" charset="-122"/>
              <a:ea typeface="华文楷体" panose="02010600040101010101" pitchFamily="2" charset="-122"/>
            </a:endParaRPr>
          </a:p>
          <a:p>
            <a:r>
              <a:rPr lang="en-US" altLang="zh-CN" sz="2000" b="1" dirty="0">
                <a:latin typeface="华文楷体" panose="02010600040101010101" pitchFamily="2" charset="-122"/>
                <a:ea typeface="华文楷体" panose="02010600040101010101" pitchFamily="2" charset="-122"/>
              </a:rPr>
              <a:t>1.</a:t>
            </a:r>
            <a:r>
              <a:rPr lang="zh-CN" altLang="en-US" sz="2000" b="1" dirty="0">
                <a:latin typeface="华文楷体" panose="02010600040101010101" pitchFamily="2" charset="-122"/>
                <a:ea typeface="华文楷体" panose="02010600040101010101" pitchFamily="2" charset="-122"/>
              </a:rPr>
              <a:t>判决全部撤销</a:t>
            </a:r>
          </a:p>
          <a:p>
            <a:r>
              <a:rPr lang="zh-CN" altLang="en-US" sz="2000" dirty="0">
                <a:latin typeface="华文楷体" panose="02010600040101010101" pitchFamily="2" charset="-122"/>
                <a:ea typeface="华文楷体" panose="02010600040101010101" pitchFamily="2" charset="-122"/>
              </a:rPr>
              <a:t>适用于</a:t>
            </a:r>
            <a:r>
              <a:rPr lang="zh-CN" altLang="en-US" sz="2000" dirty="0">
                <a:latin typeface="华文楷体" panose="02010600040101010101" pitchFamily="2" charset="-122"/>
                <a:ea typeface="华文楷体" panose="02010600040101010101" pitchFamily="2" charset="-122"/>
                <a:hlinkClick r:id="rId2" action="ppaction://hlinkfile"/>
              </a:rPr>
              <a:t>整个</a:t>
            </a:r>
            <a:r>
              <a:rPr lang="zh-CN" altLang="en-US" sz="2000" dirty="0">
                <a:latin typeface="华文楷体" panose="02010600040101010101" pitchFamily="2" charset="-122"/>
                <a:ea typeface="华文楷体" panose="02010600040101010101" pitchFamily="2" charset="-122"/>
              </a:rPr>
              <a:t>行政行为均有违法的情形；或者整个行政行为既有违法的因素，也有合法的因素，但相应行政行为是不可分的，且行为的基本内容是违法的情形。</a:t>
            </a:r>
            <a:endParaRPr lang="en-US" altLang="zh-CN" sz="2000" dirty="0">
              <a:latin typeface="华文楷体" panose="02010600040101010101" pitchFamily="2" charset="-122"/>
              <a:ea typeface="华文楷体" panose="02010600040101010101" pitchFamily="2" charset="-122"/>
            </a:endParaRPr>
          </a:p>
          <a:p>
            <a:endParaRPr lang="zh-CN" altLang="en-US" sz="2000" dirty="0">
              <a:latin typeface="华文楷体" panose="02010600040101010101" pitchFamily="2" charset="-122"/>
              <a:ea typeface="华文楷体" panose="02010600040101010101" pitchFamily="2" charset="-122"/>
            </a:endParaRPr>
          </a:p>
        </p:txBody>
      </p:sp>
      <p:sp>
        <p:nvSpPr>
          <p:cNvPr id="2560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6627" name="内容占位符 2"/>
          <p:cNvSpPr>
            <a:spLocks noGrp="1"/>
          </p:cNvSpPr>
          <p:nvPr>
            <p:ph idx="1"/>
          </p:nvPr>
        </p:nvSpPr>
        <p:spPr>
          <a:xfrm>
            <a:off x="863600" y="2276475"/>
            <a:ext cx="7380288" cy="3743325"/>
          </a:xfrm>
        </p:spPr>
        <p:txBody>
          <a:bodyPr vert="horz" wrap="square" lIns="91440" tIns="45720" rIns="91440" bIns="45720" anchor="t" anchorCtr="0"/>
          <a:lstStyle/>
          <a:p>
            <a:r>
              <a:rPr lang="en-US" altLang="zh-CN" sz="2000" b="1" dirty="0">
                <a:latin typeface="华文楷体" panose="02010600040101010101" pitchFamily="2" charset="-122"/>
                <a:ea typeface="华文楷体" panose="02010600040101010101" pitchFamily="2" charset="-122"/>
              </a:rPr>
              <a:t>2</a:t>
            </a:r>
            <a:r>
              <a:rPr lang="zh-CN" altLang="en-US" sz="2000" b="1" dirty="0">
                <a:latin typeface="华文楷体" panose="02010600040101010101" pitchFamily="2" charset="-122"/>
                <a:ea typeface="华文楷体" panose="02010600040101010101" pitchFamily="2" charset="-122"/>
              </a:rPr>
              <a:t>．判决部分撤销</a:t>
            </a:r>
          </a:p>
          <a:p>
            <a:r>
              <a:rPr lang="zh-CN" altLang="en-US" sz="2000" dirty="0">
                <a:latin typeface="华文楷体" panose="02010600040101010101" pitchFamily="2" charset="-122"/>
                <a:ea typeface="华文楷体" panose="02010600040101010101" pitchFamily="2" charset="-122"/>
              </a:rPr>
              <a:t>适用于行政行为部分合法，部分违法，且相应行为是</a:t>
            </a:r>
            <a:r>
              <a:rPr lang="zh-CN" altLang="en-US" sz="2000" dirty="0">
                <a:latin typeface="华文楷体" panose="02010600040101010101" pitchFamily="2" charset="-122"/>
                <a:ea typeface="华文楷体" panose="02010600040101010101" pitchFamily="2" charset="-122"/>
                <a:hlinkClick r:id="rId2" action="ppaction://hlinkfile"/>
              </a:rPr>
              <a:t>可分</a:t>
            </a:r>
            <a:r>
              <a:rPr lang="zh-CN" altLang="en-US" sz="2000" dirty="0">
                <a:latin typeface="华文楷体" panose="02010600040101010101" pitchFamily="2" charset="-122"/>
                <a:ea typeface="华文楷体" panose="02010600040101010101" pitchFamily="2" charset="-122"/>
              </a:rPr>
              <a:t>的情形。</a:t>
            </a:r>
            <a:endParaRPr lang="en-US" altLang="zh-CN" sz="2000" dirty="0">
              <a:latin typeface="华文楷体" panose="02010600040101010101" pitchFamily="2" charset="-122"/>
              <a:ea typeface="华文楷体" panose="02010600040101010101" pitchFamily="2" charset="-122"/>
            </a:endParaRPr>
          </a:p>
          <a:p>
            <a:endParaRPr lang="zh-CN" altLang="en-US" sz="2000" dirty="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7651" name="内容占位符 2"/>
          <p:cNvSpPr>
            <a:spLocks noGrp="1"/>
          </p:cNvSpPr>
          <p:nvPr>
            <p:ph idx="1"/>
          </p:nvPr>
        </p:nvSpPr>
        <p:spPr>
          <a:xfrm>
            <a:off x="0" y="2205038"/>
            <a:ext cx="8820150" cy="3814762"/>
          </a:xfrm>
        </p:spPr>
        <p:txBody>
          <a:bodyPr vert="horz" wrap="square" lIns="91440" tIns="45720" rIns="91440" bIns="45720" anchor="t" anchorCtr="0"/>
          <a:lstStyle/>
          <a:p>
            <a:r>
              <a:rPr lang="en-US" altLang="zh-CN" sz="2000" b="1" dirty="0">
                <a:latin typeface="楷体" panose="02010609060101010101" pitchFamily="49" charset="-122"/>
                <a:ea typeface="楷体" panose="02010609060101010101" pitchFamily="49" charset="-122"/>
              </a:rPr>
              <a:t>3</a:t>
            </a:r>
            <a:r>
              <a:rPr lang="zh-CN" altLang="en-US" sz="2000" b="1" dirty="0">
                <a:latin typeface="楷体" panose="02010609060101010101" pitchFamily="49" charset="-122"/>
                <a:ea typeface="楷体" panose="02010609060101010101" pitchFamily="49" charset="-122"/>
              </a:rPr>
              <a:t>．判决撤销并责成被告重新作出具体行政行为</a:t>
            </a:r>
          </a:p>
          <a:p>
            <a:r>
              <a:rPr lang="zh-CN" altLang="en-US" sz="2000" dirty="0">
                <a:latin typeface="楷体" panose="02010609060101010101" pitchFamily="49" charset="-122"/>
                <a:ea typeface="楷体" panose="02010609060101010101" pitchFamily="49" charset="-122"/>
              </a:rPr>
              <a:t>适用于行政行为违法，但被相应具体行政行为违法的行为需要重新得到处理的情形。</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行政诉讼法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71</a:t>
            </a:r>
            <a:r>
              <a:rPr lang="zh-CN" altLang="en-US" sz="2000" dirty="0">
                <a:latin typeface="楷体" panose="02010609060101010101" pitchFamily="49" charset="-122"/>
                <a:ea typeface="楷体" panose="02010609060101010101" pitchFamily="49" charset="-122"/>
              </a:rPr>
              <a:t>条：人民法院判决被告重新作出行政行为的，被告</a:t>
            </a:r>
            <a:r>
              <a:rPr lang="zh-CN" altLang="en-US" sz="2000" b="1" dirty="0">
                <a:solidFill>
                  <a:srgbClr val="FF0000"/>
                </a:solidFill>
                <a:latin typeface="楷体" panose="02010609060101010101" pitchFamily="49" charset="-122"/>
                <a:ea typeface="楷体" panose="02010609060101010101" pitchFamily="49" charset="-122"/>
              </a:rPr>
              <a:t>不得</a:t>
            </a:r>
            <a:r>
              <a:rPr lang="zh-CN" altLang="en-US" sz="2000" dirty="0">
                <a:latin typeface="楷体" panose="02010609060101010101" pitchFamily="49" charset="-122"/>
                <a:ea typeface="楷体" panose="02010609060101010101" pitchFamily="49" charset="-122"/>
              </a:rPr>
              <a:t>以同一的事实和理由作出与原行政行为基本相同的行政行为。</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》90</a:t>
            </a:r>
            <a:r>
              <a:rPr lang="zh-CN" altLang="en-US" sz="2000" dirty="0">
                <a:latin typeface="楷体" panose="02010609060101010101" pitchFamily="49" charset="-122"/>
                <a:ea typeface="楷体" panose="02010609060101010101" pitchFamily="49" charset="-122"/>
              </a:rPr>
              <a:t>条：</a:t>
            </a:r>
            <a:r>
              <a:rPr lang="zh-CN" altLang="zh-CN" sz="2000" dirty="0">
                <a:latin typeface="楷体" panose="02010609060101010101" pitchFamily="49" charset="-122"/>
                <a:ea typeface="楷体" panose="02010609060101010101" pitchFamily="49" charset="-122"/>
              </a:rPr>
              <a:t>人民法院判决被告重新作出行政行为，被告重新作出的行政行为与原行政行为的结果相同，但</a:t>
            </a:r>
            <a:r>
              <a:rPr lang="zh-CN" altLang="zh-CN" sz="2000" b="1" dirty="0">
                <a:solidFill>
                  <a:srgbClr val="FF0000"/>
                </a:solidFill>
                <a:latin typeface="楷体" panose="02010609060101010101" pitchFamily="49" charset="-122"/>
                <a:ea typeface="楷体" panose="02010609060101010101" pitchFamily="49" charset="-122"/>
              </a:rPr>
              <a:t>主要事实或者主要理由有改变的</a:t>
            </a:r>
            <a:r>
              <a:rPr lang="zh-CN" altLang="zh-CN" sz="2000" dirty="0">
                <a:latin typeface="楷体" panose="02010609060101010101" pitchFamily="49" charset="-122"/>
                <a:ea typeface="楷体" panose="02010609060101010101" pitchFamily="49" charset="-122"/>
              </a:rPr>
              <a:t>，不属于行政诉讼法第七十一条规定的情形。</a:t>
            </a:r>
            <a:r>
              <a:rPr lang="en-US" altLang="zh-CN" sz="2000" dirty="0">
                <a:latin typeface="楷体" panose="02010609060101010101" pitchFamily="49" charset="-122"/>
                <a:ea typeface="楷体" panose="02010609060101010101" pitchFamily="49" charset="-122"/>
              </a:rPr>
              <a:t>  /  </a:t>
            </a:r>
            <a:r>
              <a:rPr lang="zh-CN" altLang="zh-CN" sz="2000" dirty="0">
                <a:latin typeface="楷体" panose="02010609060101010101" pitchFamily="49" charset="-122"/>
                <a:ea typeface="楷体" panose="02010609060101010101" pitchFamily="49" charset="-122"/>
              </a:rPr>
              <a:t>人民法院以</a:t>
            </a:r>
            <a:r>
              <a:rPr lang="zh-CN" altLang="zh-CN" sz="2000" b="1" dirty="0">
                <a:solidFill>
                  <a:srgbClr val="FF0000"/>
                </a:solidFill>
                <a:latin typeface="楷体" panose="02010609060101010101" pitchFamily="49" charset="-122"/>
                <a:ea typeface="楷体" panose="02010609060101010101" pitchFamily="49" charset="-122"/>
              </a:rPr>
              <a:t>违反法定程序</a:t>
            </a:r>
            <a:r>
              <a:rPr lang="zh-CN" altLang="zh-CN" sz="2000" dirty="0">
                <a:latin typeface="楷体" panose="02010609060101010101" pitchFamily="49" charset="-122"/>
                <a:ea typeface="楷体" panose="02010609060101010101" pitchFamily="49" charset="-122"/>
              </a:rPr>
              <a:t>为由，判决撤销被诉行政行为的，行政机关重新作出行政行为不受行政诉讼法第七十一条规定的限制。</a:t>
            </a:r>
            <a:r>
              <a:rPr lang="en-US" altLang="zh-CN" sz="2000" dirty="0">
                <a:latin typeface="楷体" panose="02010609060101010101" pitchFamily="49" charset="-122"/>
                <a:ea typeface="楷体" panose="02010609060101010101" pitchFamily="49" charset="-122"/>
              </a:rPr>
              <a:t>  /  </a:t>
            </a:r>
            <a:r>
              <a:rPr lang="zh-CN" altLang="zh-CN" sz="2000" dirty="0">
                <a:latin typeface="楷体" panose="02010609060101010101" pitchFamily="49" charset="-122"/>
                <a:ea typeface="楷体" panose="02010609060101010101" pitchFamily="49" charset="-122"/>
              </a:rPr>
              <a:t>行政机关以同一事实和理由重新作出与原行政行为基本相同的行政行为，人民法院应当根据行政诉讼法第七十条、第七十一条的规定</a:t>
            </a:r>
            <a:r>
              <a:rPr lang="zh-CN" altLang="zh-CN" sz="2000" b="1" dirty="0">
                <a:solidFill>
                  <a:srgbClr val="FF0000"/>
                </a:solidFill>
                <a:latin typeface="楷体" panose="02010609060101010101" pitchFamily="49" charset="-122"/>
                <a:ea typeface="楷体" panose="02010609060101010101" pitchFamily="49" charset="-122"/>
              </a:rPr>
              <a:t>判决撤销或者部分撤销</a:t>
            </a:r>
            <a:r>
              <a:rPr lang="zh-CN" altLang="zh-CN" sz="2000" dirty="0">
                <a:latin typeface="楷体" panose="02010609060101010101" pitchFamily="49" charset="-122"/>
                <a:ea typeface="楷体" panose="02010609060101010101" pitchFamily="49" charset="-122"/>
              </a:rPr>
              <a:t>，并根据行政诉讼法第九十六条的规定处理。</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8675" name="内容占位符 2"/>
          <p:cNvSpPr>
            <a:spLocks noGrp="1"/>
          </p:cNvSpPr>
          <p:nvPr>
            <p:ph idx="1"/>
          </p:nvPr>
        </p:nvSpPr>
        <p:spPr>
          <a:xfrm>
            <a:off x="863600" y="2489200"/>
            <a:ext cx="7308850" cy="3530600"/>
          </a:xfrm>
        </p:spPr>
        <p:txBody>
          <a:bodyPr vert="horz" wrap="square" lIns="91440" tIns="45720" rIns="91440" bIns="45720" anchor="t" anchorCtr="0"/>
          <a:lstStyle/>
          <a:p>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解释</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第</a:t>
            </a:r>
            <a:r>
              <a:rPr lang="en-US" altLang="zh-CN" sz="2400" b="1" dirty="0">
                <a:latin typeface="楷体" panose="02010609060101010101" pitchFamily="49" charset="-122"/>
                <a:ea typeface="楷体" panose="02010609060101010101" pitchFamily="49" charset="-122"/>
              </a:rPr>
              <a:t>89</a:t>
            </a:r>
            <a:r>
              <a:rPr lang="zh-CN" altLang="en-US" sz="2400" b="1" dirty="0">
                <a:latin typeface="楷体" panose="02010609060101010101" pitchFamily="49" charset="-122"/>
                <a:ea typeface="楷体" panose="02010609060101010101" pitchFamily="49" charset="-122"/>
              </a:rPr>
              <a:t>条：</a:t>
            </a:r>
            <a:r>
              <a:rPr lang="zh-CN" altLang="en-US" sz="2400" dirty="0">
                <a:latin typeface="楷体" panose="02010609060101010101" pitchFamily="49" charset="-122"/>
                <a:ea typeface="楷体" panose="02010609060101010101" pitchFamily="49" charset="-122"/>
              </a:rPr>
              <a:t>复议决定改变原行政行为错误，人民法院</a:t>
            </a:r>
            <a:r>
              <a:rPr lang="zh-CN" altLang="en-US" sz="2400" b="1" dirty="0">
                <a:solidFill>
                  <a:srgbClr val="FF0000"/>
                </a:solidFill>
                <a:latin typeface="楷体" panose="02010609060101010101" pitchFamily="49" charset="-122"/>
                <a:ea typeface="楷体" panose="02010609060101010101" pitchFamily="49" charset="-122"/>
              </a:rPr>
              <a:t>判决撤销复议决定</a:t>
            </a:r>
            <a:r>
              <a:rPr lang="zh-CN" altLang="en-US" sz="2400" dirty="0">
                <a:latin typeface="楷体" panose="02010609060101010101" pitchFamily="49" charset="-122"/>
                <a:ea typeface="楷体" panose="02010609060101010101" pitchFamily="49" charset="-122"/>
              </a:rPr>
              <a:t>时，可以一并责令复议机关</a:t>
            </a:r>
            <a:r>
              <a:rPr lang="zh-CN" altLang="en-US" sz="2400" b="1" dirty="0">
                <a:solidFill>
                  <a:srgbClr val="FF0000"/>
                </a:solidFill>
                <a:latin typeface="楷体" panose="02010609060101010101" pitchFamily="49" charset="-122"/>
                <a:ea typeface="楷体" panose="02010609060101010101" pitchFamily="49" charset="-122"/>
              </a:rPr>
              <a:t>重新作出</a:t>
            </a:r>
            <a:r>
              <a:rPr lang="zh-CN" altLang="en-US" sz="2400" dirty="0">
                <a:latin typeface="楷体" panose="02010609060101010101" pitchFamily="49" charset="-122"/>
                <a:ea typeface="楷体" panose="02010609060101010101" pitchFamily="49" charset="-122"/>
              </a:rPr>
              <a:t>复议决定或者判决</a:t>
            </a:r>
            <a:r>
              <a:rPr lang="zh-CN" altLang="en-US" sz="2400" b="1" dirty="0">
                <a:solidFill>
                  <a:srgbClr val="FF0000"/>
                </a:solidFill>
                <a:latin typeface="楷体" panose="02010609060101010101" pitchFamily="49" charset="-122"/>
                <a:ea typeface="楷体" panose="02010609060101010101" pitchFamily="49" charset="-122"/>
              </a:rPr>
              <a:t>恢复</a:t>
            </a:r>
            <a:r>
              <a:rPr lang="zh-CN" altLang="en-US" sz="2400" dirty="0">
                <a:latin typeface="楷体" panose="02010609060101010101" pitchFamily="49" charset="-122"/>
                <a:ea typeface="楷体" panose="02010609060101010101" pitchFamily="49" charset="-122"/>
              </a:rPr>
              <a:t>原行政行为的法律效力。</a:t>
            </a:r>
          </a:p>
          <a:p>
            <a:endParaRPr lang="zh-CN" altLang="en-US" sz="2400" dirty="0">
              <a:latin typeface="楷体" panose="02010609060101010101" pitchFamily="49" charset="-122"/>
              <a:ea typeface="楷体"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9699" name="内容占位符 2"/>
          <p:cNvSpPr>
            <a:spLocks noGrp="1"/>
          </p:cNvSpPr>
          <p:nvPr>
            <p:ph idx="1"/>
          </p:nvPr>
        </p:nvSpPr>
        <p:spPr>
          <a:xfrm>
            <a:off x="214313" y="2143125"/>
            <a:ext cx="8786812" cy="3876675"/>
          </a:xfrm>
        </p:spPr>
        <p:txBody>
          <a:bodyPr vert="horz" wrap="square" lIns="91440" tIns="45720" rIns="91440" bIns="45720" anchor="t" anchorCtr="0"/>
          <a:lstStyle/>
          <a:p>
            <a:r>
              <a:rPr lang="zh-CN" altLang="en-US" sz="2200" dirty="0">
                <a:latin typeface="华文楷体" panose="02010600040101010101" pitchFamily="2" charset="-122"/>
                <a:ea typeface="华文楷体" panose="02010600040101010101" pitchFamily="2" charset="-122"/>
              </a:rPr>
              <a:t>在实务中，一般而言</a:t>
            </a:r>
            <a:r>
              <a:rPr lang="zh-CN" altLang="en-US" sz="2200" b="1" dirty="0">
                <a:latin typeface="华文楷体" panose="02010600040101010101" pitchFamily="2" charset="-122"/>
                <a:ea typeface="华文楷体" panose="02010600040101010101" pitchFamily="2" charset="-122"/>
              </a:rPr>
              <a:t>如有法定期限的，应当依照法定期限，如没有法定期限的，由法院根据个案的具体情况裁量确定</a:t>
            </a:r>
            <a:r>
              <a:rPr lang="zh-CN" altLang="en-US" sz="2200" dirty="0">
                <a:latin typeface="华文楷体" panose="02010600040101010101" pitchFamily="2" charset="-122"/>
                <a:ea typeface="华文楷体" panose="02010600040101010101" pitchFamily="2" charset="-122"/>
              </a:rPr>
              <a:t>。</a:t>
            </a:r>
            <a:endParaRPr lang="en-US" altLang="zh-CN" sz="2200" dirty="0">
              <a:latin typeface="华文楷体" panose="02010600040101010101" pitchFamily="2" charset="-122"/>
              <a:ea typeface="华文楷体" panose="02010600040101010101" pitchFamily="2" charset="-122"/>
            </a:endParaRPr>
          </a:p>
          <a:p>
            <a:r>
              <a:rPr lang="zh-CN" altLang="en-US" sz="1700" dirty="0">
                <a:latin typeface="华文楷体" panose="02010600040101010101" pitchFamily="2" charset="-122"/>
                <a:ea typeface="华文楷体" panose="02010600040101010101" pitchFamily="2" charset="-122"/>
              </a:rPr>
              <a:t>如在</a:t>
            </a:r>
            <a:r>
              <a:rPr lang="zh-CN" altLang="en-US" sz="1700" i="1" dirty="0">
                <a:latin typeface="华文楷体" panose="02010600040101010101" pitchFamily="2" charset="-122"/>
                <a:ea typeface="华文楷体" panose="02010600040101010101" pitchFamily="2" charset="-122"/>
              </a:rPr>
              <a:t>成都市金堂工商行政管理局与黄泽富等工商行政处罚纠纷上诉案</a:t>
            </a:r>
            <a:r>
              <a:rPr lang="zh-CN" altLang="en-US" sz="1700" dirty="0">
                <a:latin typeface="华文楷体" panose="02010600040101010101" pitchFamily="2" charset="-122"/>
                <a:ea typeface="华文楷体" panose="02010600040101010101" pitchFamily="2" charset="-122"/>
              </a:rPr>
              <a:t>中，法院认为：“根据</a:t>
            </a:r>
            <a:r>
              <a:rPr lang="en-US" altLang="zh-CN" sz="1700" dirty="0">
                <a:latin typeface="华文楷体" panose="02010600040101010101" pitchFamily="2" charset="-122"/>
                <a:ea typeface="华文楷体" panose="02010600040101010101" pitchFamily="2" charset="-122"/>
              </a:rPr>
              <a:t>《</a:t>
            </a:r>
            <a:r>
              <a:rPr lang="zh-CN" altLang="en-US" sz="1700" dirty="0">
                <a:latin typeface="华文楷体" panose="02010600040101010101" pitchFamily="2" charset="-122"/>
                <a:ea typeface="华文楷体" panose="02010600040101010101" pitchFamily="2" charset="-122"/>
              </a:rPr>
              <a:t>无照经营查处取缔办法</a:t>
            </a:r>
            <a:r>
              <a:rPr lang="en-US" altLang="zh-CN" sz="1700" dirty="0">
                <a:latin typeface="华文楷体" panose="02010600040101010101" pitchFamily="2" charset="-122"/>
                <a:ea typeface="华文楷体" panose="02010600040101010101" pitchFamily="2" charset="-122"/>
              </a:rPr>
              <a:t>》</a:t>
            </a:r>
            <a:r>
              <a:rPr lang="zh-CN" altLang="en-US" sz="1700" dirty="0">
                <a:latin typeface="华文楷体" panose="02010600040101010101" pitchFamily="2" charset="-122"/>
                <a:ea typeface="华文楷体" panose="02010600040101010101" pitchFamily="2" charset="-122"/>
              </a:rPr>
              <a:t>第十一条第一款、第十二条第一款的规定，金堂工商局于</a:t>
            </a:r>
            <a:r>
              <a:rPr lang="en-US" altLang="zh-CN" sz="1700" dirty="0">
                <a:latin typeface="华文楷体" panose="02010600040101010101" pitchFamily="2" charset="-122"/>
                <a:ea typeface="华文楷体" panose="02010600040101010101" pitchFamily="2" charset="-122"/>
              </a:rPr>
              <a:t>2005</a:t>
            </a:r>
            <a:r>
              <a:rPr lang="zh-CN" altLang="en-US" sz="1700" dirty="0">
                <a:latin typeface="华文楷体" panose="02010600040101010101" pitchFamily="2" charset="-122"/>
                <a:ea typeface="华文楷体" panose="02010600040101010101" pitchFamily="2" charset="-122"/>
              </a:rPr>
              <a:t>年</a:t>
            </a:r>
            <a:r>
              <a:rPr lang="en-US" altLang="zh-CN" sz="1700" dirty="0">
                <a:latin typeface="华文楷体" panose="02010600040101010101" pitchFamily="2" charset="-122"/>
                <a:ea typeface="华文楷体" panose="02010600040101010101" pitchFamily="2" charset="-122"/>
              </a:rPr>
              <a:t>6</a:t>
            </a:r>
            <a:r>
              <a:rPr lang="zh-CN" altLang="en-US" sz="1700" dirty="0">
                <a:latin typeface="华文楷体" panose="02010600040101010101" pitchFamily="2" charset="-122"/>
                <a:ea typeface="华文楷体" panose="02010600040101010101" pitchFamily="2" charset="-122"/>
              </a:rPr>
              <a:t>月</a:t>
            </a:r>
            <a:r>
              <a:rPr lang="en-US" altLang="zh-CN" sz="1700" dirty="0">
                <a:latin typeface="华文楷体" panose="02010600040101010101" pitchFamily="2" charset="-122"/>
                <a:ea typeface="华文楷体" panose="02010600040101010101" pitchFamily="2" charset="-122"/>
              </a:rPr>
              <a:t>2</a:t>
            </a:r>
            <a:r>
              <a:rPr lang="zh-CN" altLang="en-US" sz="1700" dirty="0">
                <a:latin typeface="华文楷体" panose="02010600040101010101" pitchFamily="2" charset="-122"/>
                <a:ea typeface="华文楷体" panose="02010600040101010101" pitchFamily="2" charset="-122"/>
              </a:rPr>
              <a:t>日对黄泽富等三人的物品进行了扣押，而作出处理决定的时间为</a:t>
            </a:r>
            <a:r>
              <a:rPr lang="en-US" altLang="zh-CN" sz="1700" dirty="0">
                <a:latin typeface="华文楷体" panose="02010600040101010101" pitchFamily="2" charset="-122"/>
                <a:ea typeface="华文楷体" panose="02010600040101010101" pitchFamily="2" charset="-122"/>
              </a:rPr>
              <a:t>2005</a:t>
            </a:r>
            <a:r>
              <a:rPr lang="zh-CN" altLang="en-US" sz="1700" dirty="0">
                <a:latin typeface="华文楷体" panose="02010600040101010101" pitchFamily="2" charset="-122"/>
                <a:ea typeface="华文楷体" panose="02010600040101010101" pitchFamily="2" charset="-122"/>
              </a:rPr>
              <a:t>年</a:t>
            </a:r>
            <a:r>
              <a:rPr lang="en-US" altLang="zh-CN" sz="1700" dirty="0">
                <a:latin typeface="华文楷体" panose="02010600040101010101" pitchFamily="2" charset="-122"/>
                <a:ea typeface="华文楷体" panose="02010600040101010101" pitchFamily="2" charset="-122"/>
              </a:rPr>
              <a:t>10</a:t>
            </a:r>
            <a:r>
              <a:rPr lang="zh-CN" altLang="en-US" sz="1700" dirty="0">
                <a:latin typeface="华文楷体" panose="02010600040101010101" pitchFamily="2" charset="-122"/>
                <a:ea typeface="华文楷体" panose="02010600040101010101" pitchFamily="2" charset="-122"/>
              </a:rPr>
              <a:t>月</a:t>
            </a:r>
            <a:r>
              <a:rPr lang="en-US" altLang="zh-CN" sz="1700" dirty="0">
                <a:latin typeface="华文楷体" panose="02010600040101010101" pitchFamily="2" charset="-122"/>
                <a:ea typeface="华文楷体" panose="02010600040101010101" pitchFamily="2" charset="-122"/>
              </a:rPr>
              <a:t>12</a:t>
            </a:r>
            <a:r>
              <a:rPr lang="zh-CN" altLang="en-US" sz="1700" dirty="0">
                <a:latin typeface="华文楷体" panose="02010600040101010101" pitchFamily="2" charset="-122"/>
                <a:ea typeface="华文楷体" panose="02010600040101010101" pitchFamily="2" charset="-122"/>
              </a:rPr>
              <a:t>日，超过了法定扣押的时间，应视为解除查封、扣押。依照 </a:t>
            </a:r>
            <a:r>
              <a:rPr lang="en-US" altLang="zh-CN" sz="1700" dirty="0">
                <a:latin typeface="华文楷体" panose="02010600040101010101" pitchFamily="2" charset="-122"/>
                <a:ea typeface="华文楷体" panose="02010600040101010101" pitchFamily="2" charset="-122"/>
              </a:rPr>
              <a:t>《</a:t>
            </a:r>
            <a:r>
              <a:rPr lang="zh-CN" altLang="en-US" sz="1700" dirty="0">
                <a:latin typeface="华文楷体" panose="02010600040101010101" pitchFamily="2" charset="-122"/>
                <a:ea typeface="华文楷体" panose="02010600040101010101" pitchFamily="2" charset="-122"/>
              </a:rPr>
              <a:t>中华人民共和国行政诉讼法</a:t>
            </a:r>
            <a:r>
              <a:rPr lang="en-US" altLang="zh-CN" sz="1700" dirty="0">
                <a:latin typeface="华文楷体" panose="02010600040101010101" pitchFamily="2" charset="-122"/>
                <a:ea typeface="华文楷体" panose="02010600040101010101" pitchFamily="2" charset="-122"/>
              </a:rPr>
              <a:t>》</a:t>
            </a:r>
            <a:r>
              <a:rPr lang="zh-CN" altLang="en-US" sz="1700" dirty="0">
                <a:latin typeface="华文楷体" panose="02010600040101010101" pitchFamily="2" charset="-122"/>
                <a:ea typeface="华文楷体" panose="02010600040101010101" pitchFamily="2" charset="-122"/>
              </a:rPr>
              <a:t>第五十四条第（二）项第</a:t>
            </a:r>
            <a:r>
              <a:rPr lang="en-US" altLang="zh-CN" sz="1700" dirty="0">
                <a:latin typeface="华文楷体" panose="02010600040101010101" pitchFamily="2" charset="-122"/>
                <a:ea typeface="华文楷体" panose="02010600040101010101" pitchFamily="2" charset="-122"/>
              </a:rPr>
              <a:t>1</a:t>
            </a:r>
            <a:r>
              <a:rPr lang="zh-CN" altLang="en-US" sz="1700" dirty="0">
                <a:latin typeface="华文楷体" panose="02010600040101010101" pitchFamily="2" charset="-122"/>
                <a:ea typeface="华文楷体" panose="02010600040101010101" pitchFamily="2" charset="-122"/>
              </a:rPr>
              <a:t>目、第</a:t>
            </a:r>
            <a:r>
              <a:rPr lang="en-US" altLang="zh-CN" sz="1700" dirty="0">
                <a:latin typeface="华文楷体" panose="02010600040101010101" pitchFamily="2" charset="-122"/>
                <a:ea typeface="华文楷体" panose="02010600040101010101" pitchFamily="2" charset="-122"/>
              </a:rPr>
              <a:t>2</a:t>
            </a:r>
            <a:r>
              <a:rPr lang="zh-CN" altLang="en-US" sz="1700" dirty="0">
                <a:latin typeface="华文楷体" panose="02010600040101010101" pitchFamily="2" charset="-122"/>
                <a:ea typeface="华文楷体" panose="02010600040101010101" pitchFamily="2" charset="-122"/>
              </a:rPr>
              <a:t>目，最高人民法院</a:t>
            </a:r>
            <a:r>
              <a:rPr lang="en-US" altLang="zh-CN" sz="1700" dirty="0">
                <a:latin typeface="华文楷体" panose="02010600040101010101" pitchFamily="2" charset="-122"/>
                <a:ea typeface="华文楷体" panose="02010600040101010101" pitchFamily="2" charset="-122"/>
              </a:rPr>
              <a:t>《</a:t>
            </a:r>
            <a:r>
              <a:rPr lang="zh-CN" altLang="en-US" sz="1700" dirty="0">
                <a:latin typeface="华文楷体" panose="02010600040101010101" pitchFamily="2" charset="-122"/>
                <a:ea typeface="华文楷体" panose="02010600040101010101" pitchFamily="2" charset="-122"/>
              </a:rPr>
              <a:t>关于执行</a:t>
            </a:r>
            <a:r>
              <a:rPr lang="en-US" altLang="zh-CN" sz="1700" dirty="0">
                <a:latin typeface="华文楷体" panose="02010600040101010101" pitchFamily="2" charset="-122"/>
                <a:ea typeface="华文楷体" panose="02010600040101010101" pitchFamily="2" charset="-122"/>
              </a:rPr>
              <a:t>〈</a:t>
            </a:r>
            <a:r>
              <a:rPr lang="zh-CN" altLang="en-US" sz="1700" dirty="0">
                <a:latin typeface="华文楷体" panose="02010600040101010101" pitchFamily="2" charset="-122"/>
                <a:ea typeface="华文楷体" panose="02010600040101010101" pitchFamily="2" charset="-122"/>
              </a:rPr>
              <a:t>中华人民共和国行政诉讼法</a:t>
            </a:r>
            <a:r>
              <a:rPr lang="en-US" altLang="zh-CN" sz="1700" dirty="0">
                <a:latin typeface="华文楷体" panose="02010600040101010101" pitchFamily="2" charset="-122"/>
                <a:ea typeface="华文楷体" panose="02010600040101010101" pitchFamily="2" charset="-122"/>
              </a:rPr>
              <a:t>〉</a:t>
            </a:r>
            <a:r>
              <a:rPr lang="zh-CN" altLang="en-US" sz="1700" dirty="0">
                <a:latin typeface="华文楷体" panose="02010600040101010101" pitchFamily="2" charset="-122"/>
                <a:ea typeface="华文楷体" panose="02010600040101010101" pitchFamily="2" charset="-122"/>
              </a:rPr>
              <a:t>若干问题的解释</a:t>
            </a:r>
            <a:r>
              <a:rPr lang="en-US" altLang="zh-CN" sz="1700" dirty="0">
                <a:latin typeface="华文楷体" panose="02010600040101010101" pitchFamily="2" charset="-122"/>
                <a:ea typeface="华文楷体" panose="02010600040101010101" pitchFamily="2" charset="-122"/>
              </a:rPr>
              <a:t>》</a:t>
            </a:r>
            <a:r>
              <a:rPr lang="zh-CN" altLang="en-US" sz="1700" dirty="0">
                <a:latin typeface="华文楷体" panose="02010600040101010101" pitchFamily="2" charset="-122"/>
                <a:ea typeface="华文楷体" panose="02010600040101010101" pitchFamily="2" charset="-122"/>
              </a:rPr>
              <a:t>第五十九条、第六十条的规定判决：（</a:t>
            </a:r>
            <a:r>
              <a:rPr lang="en-US" altLang="zh-CN" sz="1700" dirty="0">
                <a:latin typeface="华文楷体" panose="02010600040101010101" pitchFamily="2" charset="-122"/>
                <a:ea typeface="华文楷体" panose="02010600040101010101" pitchFamily="2" charset="-122"/>
              </a:rPr>
              <a:t>1</a:t>
            </a:r>
            <a:r>
              <a:rPr lang="zh-CN" altLang="en-US" sz="1700" dirty="0">
                <a:latin typeface="华文楷体" panose="02010600040101010101" pitchFamily="2" charset="-122"/>
                <a:ea typeface="华文楷体" panose="02010600040101010101" pitchFamily="2" charset="-122"/>
              </a:rPr>
              <a:t>）撤销金堂工商局于</a:t>
            </a:r>
            <a:r>
              <a:rPr lang="en-US" altLang="zh-CN" sz="1700" dirty="0">
                <a:latin typeface="华文楷体" panose="02010600040101010101" pitchFamily="2" charset="-122"/>
                <a:ea typeface="华文楷体" panose="02010600040101010101" pitchFamily="2" charset="-122"/>
              </a:rPr>
              <a:t>2005</a:t>
            </a:r>
            <a:r>
              <a:rPr lang="zh-CN" altLang="en-US" sz="1700" dirty="0">
                <a:latin typeface="华文楷体" panose="02010600040101010101" pitchFamily="2" charset="-122"/>
                <a:ea typeface="华文楷体" panose="02010600040101010101" pitchFamily="2" charset="-122"/>
              </a:rPr>
              <a:t>年</a:t>
            </a:r>
            <a:r>
              <a:rPr lang="en-US" altLang="zh-CN" sz="1700" dirty="0">
                <a:latin typeface="华文楷体" panose="02010600040101010101" pitchFamily="2" charset="-122"/>
                <a:ea typeface="华文楷体" panose="02010600040101010101" pitchFamily="2" charset="-122"/>
              </a:rPr>
              <a:t>10</a:t>
            </a:r>
            <a:r>
              <a:rPr lang="zh-CN" altLang="en-US" sz="1700" dirty="0">
                <a:latin typeface="华文楷体" panose="02010600040101010101" pitchFamily="2" charset="-122"/>
                <a:ea typeface="华文楷体" panose="02010600040101010101" pitchFamily="2" charset="-122"/>
              </a:rPr>
              <a:t>月</a:t>
            </a:r>
            <a:r>
              <a:rPr lang="en-US" altLang="zh-CN" sz="1700" dirty="0">
                <a:latin typeface="华文楷体" panose="02010600040101010101" pitchFamily="2" charset="-122"/>
                <a:ea typeface="华文楷体" panose="02010600040101010101" pitchFamily="2" charset="-122"/>
              </a:rPr>
              <a:t>12</a:t>
            </a:r>
            <a:r>
              <a:rPr lang="zh-CN" altLang="en-US" sz="1700" dirty="0">
                <a:latin typeface="华文楷体" panose="02010600040101010101" pitchFamily="2" charset="-122"/>
                <a:ea typeface="华文楷体" panose="02010600040101010101" pitchFamily="2" charset="-122"/>
              </a:rPr>
              <a:t>日作出的成工商金堂处字（</a:t>
            </a:r>
            <a:r>
              <a:rPr lang="en-US" altLang="zh-CN" sz="1700" dirty="0">
                <a:latin typeface="华文楷体" panose="02010600040101010101" pitchFamily="2" charset="-122"/>
                <a:ea typeface="华文楷体" panose="02010600040101010101" pitchFamily="2" charset="-122"/>
              </a:rPr>
              <a:t>2005</a:t>
            </a:r>
            <a:r>
              <a:rPr lang="zh-CN" altLang="en-US" sz="1700" dirty="0">
                <a:latin typeface="华文楷体" panose="02010600040101010101" pitchFamily="2" charset="-122"/>
                <a:ea typeface="华文楷体" panose="02010600040101010101" pitchFamily="2" charset="-122"/>
              </a:rPr>
              <a:t>）第</a:t>
            </a:r>
            <a:r>
              <a:rPr lang="en-US" altLang="zh-CN" sz="1700" dirty="0">
                <a:latin typeface="华文楷体" panose="02010600040101010101" pitchFamily="2" charset="-122"/>
                <a:ea typeface="华文楷体" panose="02010600040101010101" pitchFamily="2" charset="-122"/>
              </a:rPr>
              <a:t>02026</a:t>
            </a:r>
            <a:r>
              <a:rPr lang="zh-CN" altLang="en-US" sz="1700" dirty="0">
                <a:latin typeface="华文楷体" panose="02010600040101010101" pitchFamily="2" charset="-122"/>
                <a:ea typeface="华文楷体" panose="02010600040101010101" pitchFamily="2" charset="-122"/>
              </a:rPr>
              <a:t>号行政处罚决定。（</a:t>
            </a:r>
            <a:r>
              <a:rPr lang="en-US" altLang="zh-CN" sz="1700" dirty="0">
                <a:latin typeface="华文楷体" panose="02010600040101010101" pitchFamily="2" charset="-122"/>
                <a:ea typeface="华文楷体" panose="02010600040101010101" pitchFamily="2" charset="-122"/>
              </a:rPr>
              <a:t>2</a:t>
            </a:r>
            <a:r>
              <a:rPr lang="zh-CN" altLang="en-US" sz="1700" dirty="0">
                <a:latin typeface="华文楷体" panose="02010600040101010101" pitchFamily="2" charset="-122"/>
                <a:ea typeface="华文楷体" panose="02010600040101010101" pitchFamily="2" charset="-122"/>
              </a:rPr>
              <a:t>）金堂工商局在本判决生效之日起</a:t>
            </a:r>
            <a:r>
              <a:rPr lang="en-US" altLang="zh-CN" sz="1700" dirty="0">
                <a:latin typeface="华文楷体" panose="02010600040101010101" pitchFamily="2" charset="-122"/>
                <a:ea typeface="华文楷体" panose="02010600040101010101" pitchFamily="2" charset="-122"/>
              </a:rPr>
              <a:t>30</a:t>
            </a:r>
            <a:r>
              <a:rPr lang="zh-CN" altLang="en-US" sz="1700" dirty="0">
                <a:latin typeface="华文楷体" panose="02010600040101010101" pitchFamily="2" charset="-122"/>
                <a:ea typeface="华文楷体" panose="02010600040101010101" pitchFamily="2" charset="-122"/>
              </a:rPr>
              <a:t>日内重新作出该具体行政行为。（</a:t>
            </a:r>
            <a:r>
              <a:rPr lang="en-US" altLang="zh-CN" sz="1700" dirty="0">
                <a:latin typeface="华文楷体" panose="02010600040101010101" pitchFamily="2" charset="-122"/>
                <a:ea typeface="华文楷体" panose="02010600040101010101" pitchFamily="2" charset="-122"/>
              </a:rPr>
              <a:t>3</a:t>
            </a:r>
            <a:r>
              <a:rPr lang="zh-CN" altLang="en-US" sz="1700" dirty="0">
                <a:latin typeface="华文楷体" panose="02010600040101010101" pitchFamily="2" charset="-122"/>
                <a:ea typeface="华文楷体" panose="02010600040101010101" pitchFamily="2" charset="-122"/>
              </a:rPr>
              <a:t>）金堂工商局</a:t>
            </a:r>
            <a:r>
              <a:rPr lang="zh-CN" altLang="en-US" sz="1700" b="1" dirty="0">
                <a:solidFill>
                  <a:srgbClr val="FF0000"/>
                </a:solidFill>
                <a:latin typeface="华文楷体" panose="02010600040101010101" pitchFamily="2" charset="-122"/>
                <a:ea typeface="华文楷体" panose="02010600040101010101" pitchFamily="2" charset="-122"/>
              </a:rPr>
              <a:t>在本判决生效之日起</a:t>
            </a:r>
            <a:r>
              <a:rPr lang="en-US" altLang="zh-CN" sz="1700" b="1" dirty="0">
                <a:solidFill>
                  <a:srgbClr val="FF0000"/>
                </a:solidFill>
                <a:latin typeface="华文楷体" panose="02010600040101010101" pitchFamily="2" charset="-122"/>
                <a:ea typeface="华文楷体" panose="02010600040101010101" pitchFamily="2" charset="-122"/>
              </a:rPr>
              <a:t>15</a:t>
            </a:r>
            <a:r>
              <a:rPr lang="zh-CN" altLang="en-US" sz="1700" b="1" dirty="0">
                <a:solidFill>
                  <a:srgbClr val="FF0000"/>
                </a:solidFill>
                <a:latin typeface="华文楷体" panose="02010600040101010101" pitchFamily="2" charset="-122"/>
                <a:ea typeface="华文楷体" panose="02010600040101010101" pitchFamily="2" charset="-122"/>
              </a:rPr>
              <a:t>日内</a:t>
            </a:r>
            <a:r>
              <a:rPr lang="zh-CN" altLang="en-US" sz="1700" dirty="0">
                <a:latin typeface="华文楷体" panose="02010600040101010101" pitchFamily="2" charset="-122"/>
                <a:ea typeface="华文楷体" panose="02010600040101010101" pitchFamily="2" charset="-122"/>
              </a:rPr>
              <a:t>履行超期扣押黄泽富、何伯琼、何熠的电脑主机</a:t>
            </a:r>
            <a:r>
              <a:rPr lang="en-US" altLang="zh-CN" sz="1700" dirty="0">
                <a:latin typeface="华文楷体" panose="02010600040101010101" pitchFamily="2" charset="-122"/>
                <a:ea typeface="华文楷体" panose="02010600040101010101" pitchFamily="2" charset="-122"/>
              </a:rPr>
              <a:t>33</a:t>
            </a:r>
            <a:r>
              <a:rPr lang="zh-CN" altLang="en-US" sz="1700" dirty="0">
                <a:latin typeface="华文楷体" panose="02010600040101010101" pitchFamily="2" charset="-122"/>
                <a:ea typeface="华文楷体" panose="02010600040101010101" pitchFamily="2" charset="-122"/>
              </a:rPr>
              <a:t>台所应履行的法定职责。”</a:t>
            </a:r>
          </a:p>
          <a:p>
            <a:r>
              <a:rPr lang="zh-CN" altLang="en-US" sz="1700" dirty="0">
                <a:latin typeface="华文楷体" panose="02010600040101010101" pitchFamily="2" charset="-122"/>
                <a:ea typeface="华文楷体" panose="02010600040101010101" pitchFamily="2" charset="-122"/>
              </a:rPr>
              <a:t>四川省金堂县人民法院</a:t>
            </a:r>
            <a:r>
              <a:rPr lang="en-US" altLang="zh-CN" sz="1700" dirty="0">
                <a:latin typeface="华文楷体" panose="02010600040101010101" pitchFamily="2" charset="-122"/>
                <a:ea typeface="华文楷体" panose="02010600040101010101" pitchFamily="2" charset="-122"/>
              </a:rPr>
              <a:t>《</a:t>
            </a:r>
            <a:r>
              <a:rPr lang="zh-CN" altLang="en-US" sz="1700" dirty="0">
                <a:latin typeface="华文楷体" panose="02010600040101010101" pitchFamily="2" charset="-122"/>
                <a:ea typeface="华文楷体" panose="02010600040101010101" pitchFamily="2" charset="-122"/>
              </a:rPr>
              <a:t>行政判决书</a:t>
            </a:r>
            <a:r>
              <a:rPr lang="en-US" altLang="zh-CN" sz="1700" dirty="0">
                <a:latin typeface="华文楷体" panose="02010600040101010101" pitchFamily="2" charset="-122"/>
                <a:ea typeface="华文楷体" panose="02010600040101010101" pitchFamily="2" charset="-122"/>
              </a:rPr>
              <a:t>》</a:t>
            </a:r>
            <a:r>
              <a:rPr lang="zh-CN" altLang="en-US" sz="1700" dirty="0">
                <a:latin typeface="华文楷体" panose="02010600040101010101" pitchFamily="2" charset="-122"/>
                <a:ea typeface="华文楷体" panose="02010600040101010101" pitchFamily="2" charset="-122"/>
              </a:rPr>
              <a:t>（</a:t>
            </a:r>
            <a:r>
              <a:rPr lang="en-US" altLang="zh-CN" sz="1700" dirty="0">
                <a:latin typeface="华文楷体" panose="02010600040101010101" pitchFamily="2" charset="-122"/>
                <a:ea typeface="华文楷体" panose="02010600040101010101" pitchFamily="2" charset="-122"/>
              </a:rPr>
              <a:t>[2006]</a:t>
            </a:r>
            <a:r>
              <a:rPr lang="zh-CN" altLang="en-US" sz="1700" dirty="0">
                <a:latin typeface="华文楷体" panose="02010600040101010101" pitchFamily="2" charset="-122"/>
                <a:ea typeface="华文楷体" panose="02010600040101010101" pitchFamily="2" charset="-122"/>
              </a:rPr>
              <a:t>金堂行初字第</a:t>
            </a:r>
            <a:r>
              <a:rPr lang="en-US" altLang="zh-CN" sz="1700" dirty="0">
                <a:latin typeface="华文楷体" panose="02010600040101010101" pitchFamily="2" charset="-122"/>
                <a:ea typeface="华文楷体" panose="02010600040101010101" pitchFamily="2" charset="-122"/>
              </a:rPr>
              <a:t>3</a:t>
            </a:r>
            <a:r>
              <a:rPr lang="zh-CN" altLang="en-US" sz="1700" dirty="0">
                <a:latin typeface="华文楷体" panose="02010600040101010101" pitchFamily="2" charset="-122"/>
                <a:ea typeface="华文楷体" panose="02010600040101010101" pitchFamily="2" charset="-122"/>
              </a:rPr>
              <a:t>号）</a:t>
            </a:r>
          </a:p>
          <a:p>
            <a:endParaRPr lang="zh-CN" altLang="en-US" sz="2200" dirty="0">
              <a:latin typeface="华文楷体" panose="02010600040101010101" pitchFamily="2" charset="-122"/>
              <a:ea typeface="华文楷体" panose="02010600040101010101" pitchFamily="2" charset="-122"/>
            </a:endParaRPr>
          </a:p>
        </p:txBody>
      </p:sp>
      <p:sp>
        <p:nvSpPr>
          <p:cNvPr id="2970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0723" name="内容占位符 2"/>
          <p:cNvSpPr>
            <a:spLocks noGrp="1"/>
          </p:cNvSpPr>
          <p:nvPr>
            <p:ph idx="1"/>
          </p:nvPr>
        </p:nvSpPr>
        <p:spPr>
          <a:xfrm>
            <a:off x="214313" y="2143125"/>
            <a:ext cx="8286750" cy="3733800"/>
          </a:xfrm>
        </p:spPr>
        <p:txBody>
          <a:bodyPr vert="horz" wrap="square" lIns="91440" tIns="45720" rIns="91440" bIns="45720" anchor="t" anchorCtr="0"/>
          <a:lstStyle/>
          <a:p>
            <a:r>
              <a:rPr lang="zh-CN" altLang="en-US" sz="2000" b="1" dirty="0">
                <a:latin typeface="华文楷体" panose="02010600040101010101" pitchFamily="2" charset="-122"/>
                <a:ea typeface="华文楷体" panose="02010600040101010101" pitchFamily="2" charset="-122"/>
              </a:rPr>
              <a:t>（二）撤销判决的功能</a:t>
            </a:r>
            <a:endParaRPr lang="zh-CN" altLang="en-US" sz="2000" dirty="0">
              <a:latin typeface="华文楷体" panose="02010600040101010101" pitchFamily="2" charset="-122"/>
              <a:ea typeface="华文楷体" panose="02010600040101010101" pitchFamily="2" charset="-122"/>
            </a:endParaRPr>
          </a:p>
          <a:p>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．恢复原状的功能。行政行为被撤销，换个角度看，这一行为从起初就不存在。</a:t>
            </a:r>
          </a:p>
          <a:p>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．合法性维持功能。</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行政诉讼法</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a:t>
            </a:r>
            <a:r>
              <a:rPr lang="en-US" altLang="zh-CN" sz="2000" dirty="0">
                <a:latin typeface="华文楷体" panose="02010600040101010101" pitchFamily="2" charset="-122"/>
                <a:ea typeface="华文楷体" panose="02010600040101010101" pitchFamily="2" charset="-122"/>
              </a:rPr>
              <a:t>6</a:t>
            </a:r>
            <a:r>
              <a:rPr lang="zh-CN" altLang="en-US" sz="2000" dirty="0">
                <a:latin typeface="华文楷体" panose="02010600040101010101" pitchFamily="2" charset="-122"/>
                <a:ea typeface="华文楷体" panose="02010600040101010101" pitchFamily="2" charset="-122"/>
              </a:rPr>
              <a:t>条规定“人民法院审理行政案件，对行政行为是否合法进行审查”。审理结果如果认为违法，行政行为被撤销，违法状态被排除。撤销诉讼具有服务于原告的主观性利益保护功能，同时还具有服务于客观的法秩序的维持功能。</a:t>
            </a:r>
          </a:p>
          <a:p>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．撤销诉讼的合一确定功能。撤销判决的效力也涉及第三人。</a:t>
            </a:r>
          </a:p>
          <a:p>
            <a:r>
              <a:rPr lang="en-US" altLang="zh-CN" sz="2000" dirty="0">
                <a:latin typeface="华文楷体" panose="02010600040101010101" pitchFamily="2" charset="-122"/>
                <a:ea typeface="华文楷体" panose="02010600040101010101" pitchFamily="2" charset="-122"/>
              </a:rPr>
              <a:t>4</a:t>
            </a:r>
            <a:r>
              <a:rPr lang="zh-CN" altLang="en-US" sz="2000" dirty="0">
                <a:latin typeface="华文楷体" panose="02010600040101010101" pitchFamily="2" charset="-122"/>
                <a:ea typeface="华文楷体" panose="02010600040101010101" pitchFamily="2" charset="-122"/>
              </a:rPr>
              <a:t>．行政过程中的阻止功能。在撤销诉讼中，一旦判决撤销行政行为，行政机关不能继续进行。</a:t>
            </a:r>
          </a:p>
          <a:p>
            <a:r>
              <a:rPr lang="en-US" altLang="zh-CN" sz="2000" dirty="0">
                <a:latin typeface="华文楷体" panose="02010600040101010101" pitchFamily="2" charset="-122"/>
                <a:ea typeface="华文楷体" panose="02010600040101010101" pitchFamily="2" charset="-122"/>
              </a:rPr>
              <a:t>5</a:t>
            </a:r>
            <a:r>
              <a:rPr lang="zh-CN" altLang="en-US" sz="2000" dirty="0">
                <a:latin typeface="华文楷体" panose="02010600040101010101" pitchFamily="2" charset="-122"/>
                <a:ea typeface="华文楷体" panose="02010600040101010101" pitchFamily="2" charset="-122"/>
              </a:rPr>
              <a:t>．防止处分反复功能。</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行政诉讼法</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a:t>
            </a:r>
            <a:r>
              <a:rPr lang="en-US" altLang="zh-CN" sz="2000" dirty="0">
                <a:latin typeface="华文楷体" panose="02010600040101010101" pitchFamily="2" charset="-122"/>
                <a:ea typeface="华文楷体" panose="02010600040101010101" pitchFamily="2" charset="-122"/>
              </a:rPr>
              <a:t>71</a:t>
            </a:r>
            <a:r>
              <a:rPr lang="zh-CN" altLang="en-US" sz="2000" dirty="0">
                <a:latin typeface="华文楷体" panose="02010600040101010101" pitchFamily="2" charset="-122"/>
                <a:ea typeface="华文楷体" panose="02010600040101010101" pitchFamily="2" charset="-122"/>
              </a:rPr>
              <a:t>条规定“人民法院判决被告重新作出行政行为的，被告不得以同一的事实和理由作出与原行政行为基本相同的行政行为。”</a:t>
            </a:r>
          </a:p>
          <a:p>
            <a:endParaRPr lang="zh-CN" altLang="en-US" sz="2000" dirty="0">
              <a:latin typeface="华文楷体" panose="02010600040101010101" pitchFamily="2" charset="-122"/>
              <a:ea typeface="华文楷体" panose="02010600040101010101" pitchFamily="2" charset="-122"/>
            </a:endParaRPr>
          </a:p>
        </p:txBody>
      </p:sp>
      <p:sp>
        <p:nvSpPr>
          <p:cNvPr id="3072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1747" name="内容占位符 2"/>
          <p:cNvSpPr>
            <a:spLocks noGrp="1"/>
          </p:cNvSpPr>
          <p:nvPr>
            <p:ph idx="1"/>
          </p:nvPr>
        </p:nvSpPr>
        <p:spPr>
          <a:xfrm>
            <a:off x="357188" y="2143125"/>
            <a:ext cx="8247062" cy="3876675"/>
          </a:xfrm>
        </p:spPr>
        <p:txBody>
          <a:bodyPr vert="horz" wrap="square" lIns="91440" tIns="45720" rIns="91440" bIns="45720" anchor="t" anchorCtr="0"/>
          <a:lstStyle/>
          <a:p>
            <a:r>
              <a:rPr lang="zh-CN" altLang="en-US" sz="2000" b="1" dirty="0">
                <a:latin typeface="华文楷体" panose="02010600040101010101" pitchFamily="2" charset="-122"/>
                <a:ea typeface="华文楷体" panose="02010600040101010101" pitchFamily="2" charset="-122"/>
              </a:rPr>
              <a:t>（三）撤销判决的适用情形</a:t>
            </a:r>
            <a:endParaRPr lang="zh-CN" altLang="en-US"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根据我国</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行政诉讼法</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a:t>
            </a:r>
            <a:r>
              <a:rPr lang="en-US" altLang="zh-CN" sz="2000" dirty="0">
                <a:latin typeface="华文楷体" panose="02010600040101010101" pitchFamily="2" charset="-122"/>
                <a:ea typeface="华文楷体" panose="02010600040101010101" pitchFamily="2" charset="-122"/>
              </a:rPr>
              <a:t>70</a:t>
            </a:r>
            <a:r>
              <a:rPr lang="zh-CN" altLang="en-US" sz="2000" dirty="0">
                <a:latin typeface="华文楷体" panose="02010600040101010101" pitchFamily="2" charset="-122"/>
                <a:ea typeface="华文楷体" panose="02010600040101010101" pitchFamily="2" charset="-122"/>
              </a:rPr>
              <a:t>条规定，行政行为</a:t>
            </a:r>
            <a:r>
              <a:rPr lang="zh-CN" altLang="en-US" sz="2000" b="1" i="1" dirty="0">
                <a:latin typeface="华文楷体" panose="02010600040101010101" pitchFamily="2" charset="-122"/>
                <a:ea typeface="华文楷体" panose="02010600040101010101" pitchFamily="2" charset="-122"/>
              </a:rPr>
              <a:t>主要证据不足、适用法律法规错误、违反法定程序、超越职权、滥用职权、明显不当</a:t>
            </a:r>
            <a:r>
              <a:rPr lang="zh-CN" altLang="en-US" sz="2000" dirty="0">
                <a:latin typeface="华文楷体" panose="02010600040101010101" pitchFamily="2" charset="-122"/>
                <a:ea typeface="华文楷体" panose="02010600040101010101" pitchFamily="2" charset="-122"/>
              </a:rPr>
              <a:t>的，判决撤销或者部分撤销。（具备其一即可）</a:t>
            </a:r>
          </a:p>
          <a:p>
            <a:r>
              <a:rPr lang="en-US" altLang="zh-CN" sz="2000" b="1" dirty="0">
                <a:latin typeface="华文楷体" panose="02010600040101010101" pitchFamily="2" charset="-122"/>
                <a:ea typeface="华文楷体" panose="02010600040101010101" pitchFamily="2" charset="-122"/>
              </a:rPr>
              <a:t>1.</a:t>
            </a:r>
            <a:r>
              <a:rPr lang="zh-CN" altLang="en-US" sz="2000" b="1" dirty="0">
                <a:latin typeface="华文楷体" panose="02010600040101010101" pitchFamily="2" charset="-122"/>
                <a:ea typeface="华文楷体" panose="02010600040101010101" pitchFamily="2" charset="-122"/>
              </a:rPr>
              <a:t>主要证据不足</a:t>
            </a:r>
            <a:endParaRPr lang="zh-CN" altLang="en-US"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主要证据不足是指被告向人民法院提供的证据不能</a:t>
            </a:r>
            <a:r>
              <a:rPr lang="zh-CN" altLang="en-US" sz="2000" b="1" dirty="0">
                <a:latin typeface="华文楷体" panose="02010600040101010101" pitchFamily="2" charset="-122"/>
                <a:ea typeface="华文楷体" panose="02010600040101010101" pitchFamily="2" charset="-122"/>
              </a:rPr>
              <a:t>证实</a:t>
            </a:r>
            <a:r>
              <a:rPr lang="zh-CN" altLang="en-US" sz="2000" dirty="0">
                <a:latin typeface="华文楷体" panose="02010600040101010101" pitchFamily="2" charset="-122"/>
                <a:ea typeface="华文楷体" panose="02010600040101010101" pitchFamily="2" charset="-122"/>
              </a:rPr>
              <a:t>被诉具体行政行为所认定的事实。这是所说的</a:t>
            </a:r>
            <a:r>
              <a:rPr lang="zh-CN" altLang="en-US" sz="2000" b="1" dirty="0">
                <a:latin typeface="华文楷体" panose="02010600040101010101" pitchFamily="2" charset="-122"/>
                <a:ea typeface="华文楷体" panose="02010600040101010101" pitchFamily="2" charset="-122"/>
              </a:rPr>
              <a:t>证实</a:t>
            </a:r>
            <a:r>
              <a:rPr lang="zh-CN" altLang="en-US" sz="2000" dirty="0">
                <a:latin typeface="华文楷体" panose="02010600040101010101" pitchFamily="2" charset="-122"/>
                <a:ea typeface="华文楷体" panose="02010600040101010101" pitchFamily="2" charset="-122"/>
              </a:rPr>
              <a:t>，是指被诉具体行政行为确定的有关定性和处理结果及其他有关被处理人权利义务的基本事实，均有合法有效的证据加以证明，并能够得出与被诉具体行政行为认定的事实相同的结论。如果有关被处理人权利义务的基本事实缺乏合法有效的证据加以证实，或得不出与被诉具体行政行为认定有关被处理人权利义务的基本事实相同结论的，即属于主要证据不足。</a:t>
            </a:r>
          </a:p>
          <a:p>
            <a:endParaRPr lang="zh-CN" altLang="en-US" sz="2000" dirty="0">
              <a:latin typeface="华文楷体" panose="02010600040101010101" pitchFamily="2" charset="-122"/>
              <a:ea typeface="华文楷体" panose="02010600040101010101" pitchFamily="2" charset="-122"/>
            </a:endParaRPr>
          </a:p>
        </p:txBody>
      </p:sp>
      <p:sp>
        <p:nvSpPr>
          <p:cNvPr id="3174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2771" name="内容占位符 2"/>
          <p:cNvSpPr>
            <a:spLocks noGrp="1"/>
          </p:cNvSpPr>
          <p:nvPr>
            <p:ph idx="1"/>
          </p:nvPr>
        </p:nvSpPr>
        <p:spPr>
          <a:xfrm>
            <a:off x="863600" y="2428875"/>
            <a:ext cx="7208838" cy="3590925"/>
          </a:xfrm>
        </p:spPr>
        <p:txBody>
          <a:bodyPr vert="horz" wrap="square" lIns="91440" tIns="45720" rIns="91440" bIns="45720" anchor="t" anchorCtr="0"/>
          <a:lstStyle/>
          <a:p>
            <a:r>
              <a:rPr lang="zh-CN" altLang="en-US" sz="2000" dirty="0">
                <a:latin typeface="楷体" panose="02010609060101010101" pitchFamily="49" charset="-122"/>
                <a:ea typeface="楷体" panose="02010609060101010101" pitchFamily="49" charset="-122"/>
              </a:rPr>
              <a:t>司法实践中，行政行为主要证据不足的表现形式主要有：</a:t>
            </a:r>
          </a:p>
          <a:p>
            <a:pPr lvl="1">
              <a:lnSpc>
                <a:spcPct val="150000"/>
              </a:lnSpc>
            </a:pPr>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1</a:t>
            </a:r>
            <a:r>
              <a:rPr lang="zh-CN" altLang="en-US" sz="2000" b="1" dirty="0">
                <a:latin typeface="楷体" panose="02010609060101010101" pitchFamily="49" charset="-122"/>
                <a:ea typeface="楷体" panose="02010609060101010101" pitchFamily="49" charset="-122"/>
              </a:rPr>
              <a:t>）法定事实要件缺少必要证据证明</a:t>
            </a:r>
            <a:endParaRPr lang="en-US" altLang="zh-CN" sz="2000" b="1" dirty="0">
              <a:latin typeface="楷体" panose="02010609060101010101" pitchFamily="49" charset="-122"/>
              <a:ea typeface="楷体" panose="02010609060101010101" pitchFamily="49" charset="-122"/>
            </a:endParaRPr>
          </a:p>
          <a:p>
            <a:pPr lvl="2">
              <a:lnSpc>
                <a:spcPct val="150000"/>
              </a:lnSpc>
            </a:pPr>
            <a:r>
              <a:rPr lang="zh-CN" altLang="en-US" sz="2000" b="1" dirty="0">
                <a:latin typeface="楷体" panose="02010609060101010101" pitchFamily="49" charset="-122"/>
                <a:ea typeface="楷体" panose="02010609060101010101" pitchFamily="49" charset="-122"/>
              </a:rPr>
              <a:t>未收集证据</a:t>
            </a:r>
            <a:endParaRPr lang="en-US" altLang="zh-CN" sz="2000" b="1" dirty="0">
              <a:latin typeface="楷体" panose="02010609060101010101" pitchFamily="49" charset="-122"/>
              <a:ea typeface="楷体" panose="02010609060101010101" pitchFamily="49" charset="-122"/>
            </a:endParaRPr>
          </a:p>
          <a:p>
            <a:pPr lvl="2">
              <a:lnSpc>
                <a:spcPct val="150000"/>
              </a:lnSpc>
            </a:pPr>
            <a:r>
              <a:rPr lang="zh-CN" altLang="en-US" sz="2000" b="1" dirty="0">
                <a:latin typeface="楷体" panose="02010609060101010101" pitchFamily="49" charset="-122"/>
                <a:ea typeface="楷体" panose="02010609060101010101" pitchFamily="49" charset="-122"/>
              </a:rPr>
              <a:t>据以作出行政行为的证据不合法（如非法证据）</a:t>
            </a:r>
            <a:endParaRPr lang="en-US" altLang="zh-CN" sz="2000" b="1" dirty="0">
              <a:latin typeface="楷体" panose="02010609060101010101" pitchFamily="49" charset="-122"/>
              <a:ea typeface="楷体" panose="02010609060101010101" pitchFamily="49" charset="-122"/>
            </a:endParaRPr>
          </a:p>
          <a:p>
            <a:pPr lvl="1">
              <a:lnSpc>
                <a:spcPct val="150000"/>
              </a:lnSpc>
            </a:pPr>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2</a:t>
            </a:r>
            <a:r>
              <a:rPr lang="zh-CN" altLang="en-US" sz="2000" b="1" dirty="0">
                <a:latin typeface="楷体" panose="02010609060101010101" pitchFamily="49" charset="-122"/>
                <a:ea typeface="楷体" panose="02010609060101010101" pitchFamily="49" charset="-122"/>
              </a:rPr>
              <a:t>）证据证明的事实结论不具唯一性，不能排除其他可能结论</a:t>
            </a:r>
            <a:endParaRPr lang="zh-CN" altLang="en-US"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
        <p:nvSpPr>
          <p:cNvPr id="3277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4819" name="内容占位符 2"/>
          <p:cNvSpPr>
            <a:spLocks noGrp="1"/>
          </p:cNvSpPr>
          <p:nvPr>
            <p:ph idx="1"/>
          </p:nvPr>
        </p:nvSpPr>
        <p:spPr>
          <a:xfrm>
            <a:off x="500063" y="2214563"/>
            <a:ext cx="7858125" cy="3662362"/>
          </a:xfrm>
        </p:spPr>
        <p:txBody>
          <a:bodyPr vert="horz" wrap="square" lIns="91440" tIns="45720" rIns="91440" bIns="45720" anchor="t" anchorCtr="0"/>
          <a:lstStyle/>
          <a:p>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适用法律法规错误</a:t>
            </a:r>
            <a:endParaRPr lang="zh-CN" altLang="en-US" sz="2400" dirty="0">
              <a:latin typeface="华文楷体" panose="02010600040101010101" pitchFamily="2" charset="-122"/>
              <a:ea typeface="华文楷体" panose="02010600040101010101" pitchFamily="2" charset="-122"/>
            </a:endParaRPr>
          </a:p>
          <a:p>
            <a:pPr lvl="1" eaLnBrk="1" hangingPunct="1"/>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）适用了尚未生效或已失效的法律、法规或规章及条款</a:t>
            </a:r>
          </a:p>
          <a:p>
            <a:pPr lvl="1" eaLnBrk="1" hangingPunct="1"/>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）违反法律规范冲突的选择适用规则</a:t>
            </a:r>
            <a:endParaRPr lang="en-US" altLang="zh-CN" sz="2400" b="1" dirty="0">
              <a:latin typeface="华文楷体" panose="02010600040101010101" pitchFamily="2" charset="-122"/>
              <a:ea typeface="华文楷体" panose="02010600040101010101" pitchFamily="2" charset="-122"/>
            </a:endParaRPr>
          </a:p>
          <a:p>
            <a:pPr lvl="1" eaLnBrk="1" hangingPunct="1"/>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rPr>
              <a:t>）错误解释和适用相关法律、法规、规章的规定</a:t>
            </a:r>
          </a:p>
          <a:p>
            <a:endParaRPr lang="zh-CN" altLang="en-US" sz="2400" dirty="0">
              <a:latin typeface="华文楷体" panose="02010600040101010101" pitchFamily="2" charset="-122"/>
              <a:ea typeface="华文楷体" panose="02010600040101010101" pitchFamily="2" charset="-122"/>
            </a:endParaRPr>
          </a:p>
        </p:txBody>
      </p:sp>
      <p:sp>
        <p:nvSpPr>
          <p:cNvPr id="3482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5843" name="内容占位符 2"/>
          <p:cNvSpPr>
            <a:spLocks noGrp="1"/>
          </p:cNvSpPr>
          <p:nvPr>
            <p:ph idx="1"/>
          </p:nvPr>
        </p:nvSpPr>
        <p:spPr>
          <a:xfrm>
            <a:off x="0" y="2133600"/>
            <a:ext cx="8964613" cy="3886200"/>
          </a:xfrm>
        </p:spPr>
        <p:txBody>
          <a:bodyPr vert="horz" wrap="square" lIns="91440" tIns="45720" rIns="91440" bIns="45720" anchor="t" anchorCtr="0"/>
          <a:lstStyle/>
          <a:p>
            <a:r>
              <a:rPr lang="zh-CN" altLang="zh-CN" sz="1800" dirty="0">
                <a:latin typeface="楷体" panose="02010609060101010101" pitchFamily="49" charset="-122"/>
                <a:ea typeface="楷体" panose="02010609060101010101" pitchFamily="49" charset="-122"/>
              </a:rPr>
              <a:t>宣懿成等</a:t>
            </a:r>
            <a:r>
              <a:rPr lang="en-US" altLang="zh-CN" sz="1800" dirty="0">
                <a:latin typeface="楷体" panose="02010609060101010101" pitchFamily="49" charset="-122"/>
                <a:ea typeface="楷体" panose="02010609060101010101" pitchFamily="49" charset="-122"/>
              </a:rPr>
              <a:t>18</a:t>
            </a:r>
            <a:r>
              <a:rPr lang="zh-CN" altLang="zh-CN" sz="1800" dirty="0">
                <a:latin typeface="楷体" panose="02010609060101010101" pitchFamily="49" charset="-122"/>
                <a:ea typeface="楷体" panose="02010609060101010101" pitchFamily="49" charset="-122"/>
              </a:rPr>
              <a:t>人诉衢州市国土资源局收回土地使用权行政争议案《最高人民法院公报》</a:t>
            </a:r>
            <a:r>
              <a:rPr lang="en-US" altLang="zh-CN" sz="1800" dirty="0">
                <a:latin typeface="楷体" panose="02010609060101010101" pitchFamily="49" charset="-122"/>
                <a:ea typeface="楷体" panose="02010609060101010101" pitchFamily="49" charset="-122"/>
              </a:rPr>
              <a:t>2004</a:t>
            </a:r>
            <a:r>
              <a:rPr lang="zh-CN" altLang="zh-CN" sz="1800" dirty="0">
                <a:latin typeface="楷体" panose="02010609060101010101" pitchFamily="49" charset="-122"/>
                <a:ea typeface="楷体" panose="02010609060101010101" pitchFamily="49" charset="-122"/>
              </a:rPr>
              <a:t>年</a:t>
            </a:r>
            <a:r>
              <a:rPr lang="en-US" altLang="zh-CN" sz="1800" dirty="0">
                <a:latin typeface="楷体" panose="02010609060101010101" pitchFamily="49" charset="-122"/>
                <a:ea typeface="楷体" panose="02010609060101010101" pitchFamily="49" charset="-122"/>
              </a:rPr>
              <a:t>4</a:t>
            </a:r>
            <a:r>
              <a:rPr lang="zh-CN" altLang="zh-CN" sz="1800" dirty="0">
                <a:latin typeface="楷体" panose="02010609060101010101" pitchFamily="49" charset="-122"/>
                <a:ea typeface="楷体" panose="02010609060101010101" pitchFamily="49" charset="-122"/>
              </a:rPr>
              <a:t>期</a:t>
            </a:r>
          </a:p>
          <a:p>
            <a:r>
              <a:rPr lang="en-US" altLang="zh-CN" sz="1800" dirty="0">
                <a:latin typeface="楷体" panose="02010609060101010101" pitchFamily="49" charset="-122"/>
                <a:ea typeface="楷体" panose="02010609060101010101" pitchFamily="49" charset="-122"/>
              </a:rPr>
              <a:t> </a:t>
            </a:r>
            <a:r>
              <a:rPr lang="zh-CN" altLang="zh-CN" sz="1800" dirty="0">
                <a:latin typeface="楷体" panose="02010609060101010101" pitchFamily="49" charset="-122"/>
                <a:ea typeface="楷体" panose="02010609060101010101" pitchFamily="49" charset="-122"/>
              </a:rPr>
              <a:t>原告系衢州市柯城区卫宁巷</a:t>
            </a:r>
            <a:r>
              <a:rPr lang="en-US" altLang="zh-CN" sz="1800" dirty="0">
                <a:latin typeface="楷体" panose="02010609060101010101" pitchFamily="49" charset="-122"/>
                <a:ea typeface="楷体" panose="02010609060101010101" pitchFamily="49" charset="-122"/>
              </a:rPr>
              <a:t>1</a:t>
            </a:r>
            <a:r>
              <a:rPr lang="zh-CN" altLang="zh-CN" sz="1800" dirty="0">
                <a:latin typeface="楷体" panose="02010609060101010101" pitchFamily="49" charset="-122"/>
                <a:ea typeface="楷体" panose="02010609060101010101" pitchFamily="49" charset="-122"/>
              </a:rPr>
              <a:t>号</a:t>
            </a:r>
            <a:r>
              <a:rPr lang="en-US" altLang="zh-CN" sz="1800" dirty="0">
                <a:latin typeface="楷体" panose="02010609060101010101" pitchFamily="49" charset="-122"/>
                <a:ea typeface="楷体" panose="02010609060101010101" pitchFamily="49" charset="-122"/>
              </a:rPr>
              <a:t>(</a:t>
            </a:r>
            <a:r>
              <a:rPr lang="zh-CN" altLang="zh-CN" sz="1800" dirty="0">
                <a:latin typeface="楷体" panose="02010609060101010101" pitchFamily="49" charset="-122"/>
                <a:ea typeface="楷体" panose="02010609060101010101" pitchFamily="49" charset="-122"/>
              </a:rPr>
              <a:t>原</a:t>
            </a:r>
            <a:r>
              <a:rPr lang="en-US" altLang="zh-CN" sz="1800" dirty="0">
                <a:latin typeface="楷体" panose="02010609060101010101" pitchFamily="49" charset="-122"/>
                <a:ea typeface="楷体" panose="02010609060101010101" pitchFamily="49" charset="-122"/>
              </a:rPr>
              <a:t>14</a:t>
            </a:r>
            <a:r>
              <a:rPr lang="zh-CN" altLang="zh-CN" sz="1800" dirty="0">
                <a:latin typeface="楷体" panose="02010609060101010101" pitchFamily="49" charset="-122"/>
                <a:ea typeface="楷体" panose="02010609060101010101" pitchFamily="49" charset="-122"/>
              </a:rPr>
              <a:t>号</a:t>
            </a:r>
            <a:r>
              <a:rPr lang="en-US" altLang="zh-CN" sz="1800" dirty="0">
                <a:latin typeface="楷体" panose="02010609060101010101" pitchFamily="49" charset="-122"/>
                <a:ea typeface="楷体" panose="02010609060101010101" pitchFamily="49" charset="-122"/>
              </a:rPr>
              <a:t>)</a:t>
            </a:r>
            <a:r>
              <a:rPr lang="zh-CN" altLang="zh-CN" sz="1800" dirty="0">
                <a:latin typeface="楷体" panose="02010609060101010101" pitchFamily="49" charset="-122"/>
                <a:ea typeface="楷体" panose="02010609060101010101" pitchFamily="49" charset="-122"/>
              </a:rPr>
              <a:t>衢州府山中学教工宿舍楼的住户。</a:t>
            </a:r>
            <a:r>
              <a:rPr lang="en-US" altLang="zh-CN" sz="1800" dirty="0">
                <a:latin typeface="楷体" panose="02010609060101010101" pitchFamily="49" charset="-122"/>
                <a:ea typeface="楷体" panose="02010609060101010101" pitchFamily="49" charset="-122"/>
              </a:rPr>
              <a:t>2002</a:t>
            </a:r>
            <a:r>
              <a:rPr lang="zh-CN" altLang="zh-CN" sz="1800" dirty="0">
                <a:latin typeface="楷体" panose="02010609060101010101" pitchFamily="49" charset="-122"/>
                <a:ea typeface="楷体" panose="02010609060101010101" pitchFamily="49" charset="-122"/>
              </a:rPr>
              <a:t>年</a:t>
            </a:r>
            <a:r>
              <a:rPr lang="en-US" altLang="zh-CN" sz="1800" dirty="0">
                <a:latin typeface="楷体" panose="02010609060101010101" pitchFamily="49" charset="-122"/>
                <a:ea typeface="楷体" panose="02010609060101010101" pitchFamily="49" charset="-122"/>
              </a:rPr>
              <a:t>12</a:t>
            </a:r>
            <a:r>
              <a:rPr lang="zh-CN" altLang="zh-CN" sz="1800" dirty="0">
                <a:latin typeface="楷体" panose="02010609060101010101" pitchFamily="49" charset="-122"/>
                <a:ea typeface="楷体" panose="02010609060101010101" pitchFamily="49" charset="-122"/>
              </a:rPr>
              <a:t>月</a:t>
            </a:r>
            <a:r>
              <a:rPr lang="en-US" altLang="zh-CN" sz="1800" dirty="0">
                <a:latin typeface="楷体" panose="02010609060101010101" pitchFamily="49" charset="-122"/>
                <a:ea typeface="楷体" panose="02010609060101010101" pitchFamily="49" charset="-122"/>
              </a:rPr>
              <a:t>9</a:t>
            </a:r>
            <a:r>
              <a:rPr lang="zh-CN" altLang="zh-CN" sz="1800" dirty="0">
                <a:latin typeface="楷体" panose="02010609060101010101" pitchFamily="49" charset="-122"/>
                <a:ea typeface="楷体" panose="02010609060101010101" pitchFamily="49" charset="-122"/>
              </a:rPr>
              <a:t>曰，衢州市发展计划委员会根据第三人的报告，经审查同意第三人建设银行衢州分行在原有的营业综合大楼东南侧扩建营业用房建设计划。该项目为三层结构，其中一层车库，二层营业用房，总建筑面积</a:t>
            </a:r>
            <a:r>
              <a:rPr lang="en-US" altLang="zh-CN" sz="1800" dirty="0">
                <a:latin typeface="楷体" panose="02010609060101010101" pitchFamily="49" charset="-122"/>
                <a:ea typeface="楷体" panose="02010609060101010101" pitchFamily="49" charset="-122"/>
              </a:rPr>
              <a:t>849</a:t>
            </a:r>
            <a:r>
              <a:rPr lang="zh-CN" altLang="zh-CN" sz="1800" dirty="0">
                <a:latin typeface="楷体" panose="02010609060101010101" pitchFamily="49" charset="-122"/>
                <a:ea typeface="楷体" panose="02010609060101010101" pitchFamily="49" charset="-122"/>
              </a:rPr>
              <a:t>平方米，其中营业用房</a:t>
            </a:r>
            <a:r>
              <a:rPr lang="en-US" altLang="zh-CN" sz="1800" dirty="0">
                <a:latin typeface="楷体" panose="02010609060101010101" pitchFamily="49" charset="-122"/>
                <a:ea typeface="楷体" panose="02010609060101010101" pitchFamily="49" charset="-122"/>
              </a:rPr>
              <a:t>566</a:t>
            </a:r>
            <a:r>
              <a:rPr lang="zh-CN" altLang="zh-CN" sz="1800" dirty="0">
                <a:latin typeface="楷体" panose="02010609060101010101" pitchFamily="49" charset="-122"/>
                <a:ea typeface="楷体" panose="02010609060101010101" pitchFamily="49" charset="-122"/>
              </a:rPr>
              <a:t>平方米，车库</a:t>
            </a:r>
            <a:r>
              <a:rPr lang="en-US" altLang="zh-CN" sz="1800" dirty="0">
                <a:latin typeface="楷体" panose="02010609060101010101" pitchFamily="49" charset="-122"/>
                <a:ea typeface="楷体" panose="02010609060101010101" pitchFamily="49" charset="-122"/>
              </a:rPr>
              <a:t>283</a:t>
            </a:r>
            <a:r>
              <a:rPr lang="zh-CN" altLang="zh-CN" sz="1800" dirty="0">
                <a:latin typeface="楷体" panose="02010609060101010101" pitchFamily="49" charset="-122"/>
                <a:ea typeface="楷体" panose="02010609060101010101" pitchFamily="49" charset="-122"/>
              </a:rPr>
              <a:t>平方米，另建绿地</a:t>
            </a:r>
            <a:r>
              <a:rPr lang="en-US" altLang="zh-CN" sz="1800" dirty="0">
                <a:latin typeface="楷体" panose="02010609060101010101" pitchFamily="49" charset="-122"/>
                <a:ea typeface="楷体" panose="02010609060101010101" pitchFamily="49" charset="-122"/>
              </a:rPr>
              <a:t>400</a:t>
            </a:r>
            <a:r>
              <a:rPr lang="zh-CN" altLang="zh-CN" sz="1800" dirty="0">
                <a:latin typeface="楷体" panose="02010609060101010101" pitchFamily="49" charset="-122"/>
                <a:ea typeface="楷体" panose="02010609060101010101" pitchFamily="49" charset="-122"/>
              </a:rPr>
              <a:t>平方米。同</a:t>
            </a:r>
            <a:r>
              <a:rPr lang="zh-CN" altLang="en-US" sz="1800" dirty="0">
                <a:latin typeface="楷体" panose="02010609060101010101" pitchFamily="49" charset="-122"/>
                <a:ea typeface="楷体" panose="02010609060101010101" pitchFamily="49" charset="-122"/>
              </a:rPr>
              <a:t>日</a:t>
            </a:r>
            <a:r>
              <a:rPr lang="zh-CN" altLang="zh-CN" sz="1800" dirty="0">
                <a:latin typeface="楷体" panose="02010609060101010101" pitchFamily="49" charset="-122"/>
                <a:ea typeface="楷体" panose="02010609060101010101" pitchFamily="49" charset="-122"/>
              </a:rPr>
              <a:t>衢州市规划局制定建设项目选址意见，建设银行衢州分行为扩大营业用房等，拟自行收购、拆除占地面积为</a:t>
            </a:r>
            <a:r>
              <a:rPr lang="en-US" altLang="zh-CN" sz="1800" dirty="0">
                <a:latin typeface="楷体" panose="02010609060101010101" pitchFamily="49" charset="-122"/>
                <a:ea typeface="楷体" panose="02010609060101010101" pitchFamily="49" charset="-122"/>
              </a:rPr>
              <a:t>205</a:t>
            </a:r>
            <a:r>
              <a:rPr lang="zh-CN" altLang="zh-CN" sz="1800" dirty="0">
                <a:latin typeface="楷体" panose="02010609060101010101" pitchFamily="49" charset="-122"/>
                <a:ea typeface="楷体" panose="02010609060101010101" pitchFamily="49" charset="-122"/>
              </a:rPr>
              <a:t>平方米的府山中学教工住宅楼，改建为露天停车场，具体按规划详图实施。同月</a:t>
            </a:r>
            <a:r>
              <a:rPr lang="en-US" altLang="zh-CN" sz="1800" dirty="0">
                <a:latin typeface="楷体" panose="02010609060101010101" pitchFamily="49" charset="-122"/>
                <a:ea typeface="楷体" panose="02010609060101010101" pitchFamily="49" charset="-122"/>
              </a:rPr>
              <a:t>18</a:t>
            </a:r>
            <a:r>
              <a:rPr lang="zh-CN" altLang="zh-CN" sz="1800" dirty="0">
                <a:latin typeface="楷体" panose="02010609060101010101" pitchFamily="49" charset="-122"/>
                <a:ea typeface="楷体" panose="02010609060101010101" pitchFamily="49" charset="-122"/>
              </a:rPr>
              <a:t>曰，衢州市规划局又规划出第三人扩建营业用房建设用地平面红线图。同月</a:t>
            </a:r>
            <a:r>
              <a:rPr lang="en-US" altLang="zh-CN" sz="1800" dirty="0">
                <a:latin typeface="楷体" panose="02010609060101010101" pitchFamily="49" charset="-122"/>
                <a:ea typeface="楷体" panose="02010609060101010101" pitchFamily="49" charset="-122"/>
              </a:rPr>
              <a:t>20</a:t>
            </a:r>
            <a:r>
              <a:rPr lang="zh-CN" altLang="zh-CN" sz="1800" dirty="0">
                <a:latin typeface="楷体" panose="02010609060101010101" pitchFamily="49" charset="-122"/>
                <a:ea typeface="楷体" panose="02010609060101010101" pitchFamily="49" charset="-122"/>
              </a:rPr>
              <a:t>曰，衢州市规划局发出建设用地规划许可证，建设银行衢州分行建设项目用地面积</a:t>
            </a:r>
            <a:r>
              <a:rPr lang="en-US" altLang="zh-CN" sz="1800" dirty="0">
                <a:latin typeface="楷体" panose="02010609060101010101" pitchFamily="49" charset="-122"/>
                <a:ea typeface="楷体" panose="02010609060101010101" pitchFamily="49" charset="-122"/>
              </a:rPr>
              <a:t>756</a:t>
            </a:r>
            <a:r>
              <a:rPr lang="zh-CN" altLang="zh-CN" sz="1800" dirty="0">
                <a:latin typeface="楷体" panose="02010609060101010101" pitchFamily="49" charset="-122"/>
                <a:ea typeface="楷体" panose="02010609060101010101" pitchFamily="49" charset="-122"/>
              </a:rPr>
              <a:t>平方米。</a:t>
            </a:r>
            <a:r>
              <a:rPr lang="en-US" altLang="zh-CN" sz="1800" dirty="0">
                <a:latin typeface="楷体" panose="02010609060101010101" pitchFamily="49" charset="-122"/>
                <a:ea typeface="楷体" panose="02010609060101010101" pitchFamily="49" charset="-122"/>
              </a:rPr>
              <a:t>2002</a:t>
            </a:r>
            <a:r>
              <a:rPr lang="zh-CN" altLang="zh-CN" sz="1800" dirty="0">
                <a:latin typeface="楷体" panose="02010609060101010101" pitchFamily="49" charset="-122"/>
                <a:ea typeface="楷体" panose="02010609060101010101" pitchFamily="49" charset="-122"/>
              </a:rPr>
              <a:t>年</a:t>
            </a:r>
            <a:r>
              <a:rPr lang="en-US" altLang="zh-CN" sz="1800" dirty="0">
                <a:latin typeface="楷体" panose="02010609060101010101" pitchFamily="49" charset="-122"/>
                <a:ea typeface="楷体" panose="02010609060101010101" pitchFamily="49" charset="-122"/>
              </a:rPr>
              <a:t>12</a:t>
            </a:r>
            <a:r>
              <a:rPr lang="zh-CN" altLang="zh-CN" sz="1800" dirty="0">
                <a:latin typeface="楷体" panose="02010609060101010101" pitchFamily="49" charset="-122"/>
                <a:ea typeface="楷体" panose="02010609060101010101" pitchFamily="49" charset="-122"/>
              </a:rPr>
              <a:t>月</a:t>
            </a:r>
            <a:r>
              <a:rPr lang="en-US" altLang="zh-CN" sz="1800" dirty="0">
                <a:latin typeface="楷体" panose="02010609060101010101" pitchFamily="49" charset="-122"/>
                <a:ea typeface="楷体" panose="02010609060101010101" pitchFamily="49" charset="-122"/>
              </a:rPr>
              <a:t>25</a:t>
            </a:r>
            <a:r>
              <a:rPr lang="zh-CN" altLang="zh-CN" sz="1800" dirty="0">
                <a:latin typeface="楷体" panose="02010609060101010101" pitchFamily="49" charset="-122"/>
                <a:ea typeface="楷体" panose="02010609060101010101" pitchFamily="49" charset="-122"/>
              </a:rPr>
              <a:t>曰，被告建议收回衢州府山中学教工宿舍楼的住户国有土地使用权</a:t>
            </a:r>
            <a:r>
              <a:rPr lang="en-US" altLang="zh-CN" sz="1800" dirty="0">
                <a:latin typeface="楷体" panose="02010609060101010101" pitchFamily="49" charset="-122"/>
                <a:ea typeface="楷体" panose="02010609060101010101" pitchFamily="49" charset="-122"/>
              </a:rPr>
              <a:t>187</a:t>
            </a:r>
            <a:r>
              <a:rPr lang="zh-CN" altLang="zh-CN" sz="1800" dirty="0">
                <a:latin typeface="楷体" panose="02010609060101010101" pitchFamily="49" charset="-122"/>
                <a:ea typeface="楷体" panose="02010609060101010101" pitchFamily="49" charset="-122"/>
              </a:rPr>
              <a:t>．</a:t>
            </a:r>
            <a:r>
              <a:rPr lang="en-US" altLang="zh-CN" sz="1800" dirty="0">
                <a:latin typeface="楷体" panose="02010609060101010101" pitchFamily="49" charset="-122"/>
                <a:ea typeface="楷体" panose="02010609060101010101" pitchFamily="49" charset="-122"/>
              </a:rPr>
              <a:t>6</a:t>
            </a:r>
            <a:r>
              <a:rPr lang="zh-CN" altLang="zh-CN" sz="1800" dirty="0">
                <a:latin typeface="楷体" panose="02010609060101010101" pitchFamily="49" charset="-122"/>
                <a:ea typeface="楷体" panose="02010609060101010101" pitchFamily="49" charset="-122"/>
              </a:rPr>
              <a:t>平方米，并报市人民政府审批同意。</a:t>
            </a:r>
            <a:r>
              <a:rPr lang="en-US" altLang="zh-CN" sz="1800" dirty="0">
                <a:latin typeface="楷体" panose="02010609060101010101" pitchFamily="49" charset="-122"/>
                <a:ea typeface="楷体" panose="02010609060101010101" pitchFamily="49" charset="-122"/>
              </a:rPr>
              <a:t>2002</a:t>
            </a:r>
            <a:r>
              <a:rPr lang="zh-CN" altLang="zh-CN" sz="1800" dirty="0">
                <a:latin typeface="楷体" panose="02010609060101010101" pitchFamily="49" charset="-122"/>
                <a:ea typeface="楷体" panose="02010609060101010101" pitchFamily="49" charset="-122"/>
              </a:rPr>
              <a:t>年</a:t>
            </a:r>
            <a:r>
              <a:rPr lang="en-US" altLang="zh-CN" sz="1800" dirty="0">
                <a:latin typeface="楷体" panose="02010609060101010101" pitchFamily="49" charset="-122"/>
                <a:ea typeface="楷体" panose="02010609060101010101" pitchFamily="49" charset="-122"/>
              </a:rPr>
              <a:t>12</a:t>
            </a:r>
            <a:r>
              <a:rPr lang="zh-CN" altLang="zh-CN" sz="1800" dirty="0">
                <a:latin typeface="楷体" panose="02010609060101010101" pitchFamily="49" charset="-122"/>
                <a:ea typeface="楷体" panose="02010609060101010101" pitchFamily="49" charset="-122"/>
              </a:rPr>
              <a:t>月</a:t>
            </a:r>
            <a:r>
              <a:rPr lang="en-US" altLang="zh-CN" sz="1800" dirty="0">
                <a:latin typeface="楷体" panose="02010609060101010101" pitchFamily="49" charset="-122"/>
                <a:ea typeface="楷体" panose="02010609060101010101" pitchFamily="49" charset="-122"/>
              </a:rPr>
              <a:t>31</a:t>
            </a:r>
            <a:r>
              <a:rPr lang="zh-CN" altLang="zh-CN" sz="1800" dirty="0">
                <a:latin typeface="楷体" panose="02010609060101010101" pitchFamily="49" charset="-122"/>
                <a:ea typeface="楷体" panose="02010609060101010101" pitchFamily="49" charset="-122"/>
              </a:rPr>
              <a:t>日，国土局作出</a:t>
            </a:r>
            <a:r>
              <a:rPr lang="en-US" altLang="zh-CN" sz="1800" dirty="0">
                <a:latin typeface="楷体" panose="02010609060101010101" pitchFamily="49" charset="-122"/>
                <a:ea typeface="楷体" panose="02010609060101010101" pitchFamily="49" charset="-122"/>
              </a:rPr>
              <a:t>(2002)37</a:t>
            </a:r>
            <a:r>
              <a:rPr lang="zh-CN" altLang="zh-CN" sz="1800" dirty="0">
                <a:latin typeface="楷体" panose="02010609060101010101" pitchFamily="49" charset="-122"/>
                <a:ea typeface="楷体" panose="02010609060101010101" pitchFamily="49" charset="-122"/>
              </a:rPr>
              <a:t>号《</a:t>
            </a:r>
            <a:r>
              <a:rPr lang="zh-CN" altLang="zh-CN" sz="1800" b="1" dirty="0">
                <a:latin typeface="楷体" panose="02010609060101010101" pitchFamily="49" charset="-122"/>
                <a:ea typeface="楷体" panose="02010609060101010101" pitchFamily="49" charset="-122"/>
              </a:rPr>
              <a:t>收回国有土地使用权通知</a:t>
            </a:r>
            <a:r>
              <a:rPr lang="zh-CN" altLang="zh-CN" sz="1800" dirty="0">
                <a:latin typeface="楷体" panose="02010609060101010101" pitchFamily="49" charset="-122"/>
                <a:ea typeface="楷体" panose="02010609060101010101" pitchFamily="49" charset="-122"/>
              </a:rPr>
              <a:t>》，并向各原告告知其正在使用的国有土地使用权将收回及诉权等内容，</a:t>
            </a:r>
            <a:r>
              <a:rPr lang="zh-CN" altLang="zh-CN" sz="1800" b="1" dirty="0">
                <a:solidFill>
                  <a:srgbClr val="FF0000"/>
                </a:solidFill>
                <a:latin typeface="楷体" panose="02010609060101010101" pitchFamily="49" charset="-122"/>
                <a:ea typeface="楷体" panose="02010609060101010101" pitchFamily="49" charset="-122"/>
              </a:rPr>
              <a:t>该通知虽然说明了行政决定所依据的法律名称，但没有对所依据的具体法律条款予以说明</a:t>
            </a:r>
            <a:r>
              <a:rPr lang="zh-CN" altLang="zh-CN" sz="1800" dirty="0">
                <a:latin typeface="楷体" panose="02010609060101010101" pitchFamily="49" charset="-122"/>
                <a:ea typeface="楷体" panose="02010609060101010101" pitchFamily="49" charset="-122"/>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7411" name="内容占位符 2"/>
          <p:cNvSpPr>
            <a:spLocks noGrp="1"/>
          </p:cNvSpPr>
          <p:nvPr>
            <p:ph idx="1"/>
          </p:nvPr>
        </p:nvSpPr>
        <p:spPr/>
        <p:txBody>
          <a:bodyPr vert="horz" wrap="square" lIns="91440" tIns="45720" rIns="91440" bIns="45720" anchor="t" anchorCtr="0"/>
          <a:lstStyle/>
          <a:p>
            <a:r>
              <a:rPr lang="zh-CN" altLang="en-US" b="1" dirty="0">
                <a:latin typeface="华文楷体" panose="02010600040101010101" pitchFamily="2" charset="-122"/>
                <a:ea typeface="华文楷体" panose="02010600040101010101" pitchFamily="2" charset="-122"/>
              </a:rPr>
              <a:t>第一节 行政判决的概念与种类</a:t>
            </a:r>
            <a:endParaRPr lang="en-US" altLang="zh-CN" b="1" dirty="0">
              <a:latin typeface="华文楷体" panose="02010600040101010101" pitchFamily="2" charset="-122"/>
              <a:ea typeface="华文楷体" panose="02010600040101010101" pitchFamily="2" charset="-122"/>
            </a:endParaRPr>
          </a:p>
          <a:p>
            <a:r>
              <a:rPr lang="zh-CN" altLang="en-US" b="1" dirty="0">
                <a:latin typeface="华文楷体" panose="02010600040101010101" pitchFamily="2" charset="-122"/>
                <a:ea typeface="华文楷体" panose="02010600040101010101" pitchFamily="2" charset="-122"/>
              </a:rPr>
              <a:t>第二节 行政诉讼的一审判决</a:t>
            </a:r>
            <a:endParaRPr lang="en-US" altLang="zh-CN" b="1" dirty="0">
              <a:latin typeface="华文楷体" panose="02010600040101010101" pitchFamily="2" charset="-122"/>
              <a:ea typeface="华文楷体" panose="02010600040101010101" pitchFamily="2" charset="-122"/>
            </a:endParaRPr>
          </a:p>
          <a:p>
            <a:r>
              <a:rPr lang="zh-CN" altLang="en-US" b="1" dirty="0">
                <a:latin typeface="华文楷体" panose="02010600040101010101" pitchFamily="2" charset="-122"/>
                <a:ea typeface="华文楷体" panose="02010600040101010101" pitchFamily="2" charset="-122"/>
              </a:rPr>
              <a:t>第三节 行政诉讼的二审判决</a:t>
            </a:r>
            <a:endParaRPr lang="en-US" altLang="zh-CN" b="1" dirty="0">
              <a:latin typeface="华文楷体" panose="02010600040101010101" pitchFamily="2" charset="-122"/>
              <a:ea typeface="华文楷体" panose="02010600040101010101" pitchFamily="2" charset="-122"/>
            </a:endParaRPr>
          </a:p>
          <a:p>
            <a:r>
              <a:rPr lang="zh-CN" altLang="en-US" b="1" dirty="0">
                <a:latin typeface="华文楷体" panose="02010600040101010101" pitchFamily="2" charset="-122"/>
                <a:ea typeface="华文楷体" panose="02010600040101010101" pitchFamily="2" charset="-122"/>
              </a:rPr>
              <a:t>第四节 行政诉讼过程中的裁定与决定</a:t>
            </a:r>
            <a:endParaRPr lang="en-US" altLang="zh-CN" b="1" dirty="0">
              <a:latin typeface="华文楷体" panose="02010600040101010101" pitchFamily="2" charset="-122"/>
              <a:ea typeface="华文楷体" panose="02010600040101010101" pitchFamily="2" charset="-122"/>
            </a:endParaRPr>
          </a:p>
          <a:p>
            <a:endParaRPr lang="zh-CN" altLang="en-US" dirty="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6867" name="内容占位符 2"/>
          <p:cNvSpPr>
            <a:spLocks noGrp="1"/>
          </p:cNvSpPr>
          <p:nvPr>
            <p:ph idx="1"/>
          </p:nvPr>
        </p:nvSpPr>
        <p:spPr>
          <a:xfrm>
            <a:off x="0" y="1989138"/>
            <a:ext cx="9036050" cy="4030662"/>
          </a:xfrm>
        </p:spPr>
        <p:txBody>
          <a:bodyPr vert="horz" wrap="square" lIns="91440" tIns="45720" rIns="91440" bIns="45720" anchor="t" anchorCtr="0"/>
          <a:lstStyle/>
          <a:p>
            <a:r>
              <a:rPr lang="zh-CN" altLang="zh-CN" sz="1800" dirty="0">
                <a:latin typeface="楷体" panose="02010609060101010101" pitchFamily="49" charset="-122"/>
                <a:ea typeface="楷体" panose="02010609060101010101" pitchFamily="49" charset="-122"/>
              </a:rPr>
              <a:t>原告不服，提起行政诉讼。衢州市柯城区人民法院认为：</a:t>
            </a:r>
            <a:r>
              <a:rPr lang="en-US" altLang="zh-CN" sz="1800" dirty="0">
                <a:latin typeface="楷体" panose="02010609060101010101" pitchFamily="49" charset="-122"/>
                <a:ea typeface="楷体" panose="02010609060101010101" pitchFamily="49" charset="-122"/>
              </a:rPr>
              <a:t> </a:t>
            </a:r>
            <a:endParaRPr lang="zh-CN" altLang="zh-CN" sz="1800" dirty="0">
              <a:latin typeface="楷体" panose="02010609060101010101" pitchFamily="49" charset="-122"/>
              <a:ea typeface="楷体" panose="02010609060101010101" pitchFamily="49" charset="-122"/>
            </a:endParaRPr>
          </a:p>
          <a:p>
            <a:r>
              <a:rPr lang="zh-CN" altLang="zh-CN" sz="1800" dirty="0">
                <a:latin typeface="楷体" panose="02010609060101010101" pitchFamily="49" charset="-122"/>
                <a:ea typeface="楷体" panose="02010609060101010101" pitchFamily="49" charset="-122"/>
              </a:rPr>
              <a:t>土地管理法</a:t>
            </a:r>
            <a:r>
              <a:rPr lang="zh-CN" altLang="zh-CN" sz="1800" b="1" dirty="0">
                <a:latin typeface="楷体" panose="02010609060101010101" pitchFamily="49" charset="-122"/>
                <a:ea typeface="楷体" panose="02010609060101010101" pitchFamily="49" charset="-122"/>
              </a:rPr>
              <a:t>第五十八条</a:t>
            </a:r>
            <a:r>
              <a:rPr lang="zh-CN" altLang="zh-CN" sz="1800" dirty="0">
                <a:latin typeface="楷体" panose="02010609060101010101" pitchFamily="49" charset="-122"/>
                <a:ea typeface="楷体" panose="02010609060101010101" pitchFamily="49" charset="-122"/>
              </a:rPr>
              <a:t>规定：有下列情况之一的，由有关人民政府土地行政主管部门报经原批准用地的人民或者有批准权的人民批准，可以收回国有土地使用权：</a:t>
            </a:r>
            <a:r>
              <a:rPr lang="en-US" altLang="zh-CN" sz="1800" dirty="0">
                <a:latin typeface="楷体" panose="02010609060101010101" pitchFamily="49" charset="-122"/>
                <a:ea typeface="楷体" panose="02010609060101010101" pitchFamily="49" charset="-122"/>
              </a:rPr>
              <a:t>(</a:t>
            </a:r>
            <a:r>
              <a:rPr lang="zh-CN" altLang="zh-CN" sz="1800" dirty="0">
                <a:latin typeface="楷体" panose="02010609060101010101" pitchFamily="49" charset="-122"/>
                <a:ea typeface="楷体" panose="02010609060101010101" pitchFamily="49" charset="-122"/>
              </a:rPr>
              <a:t>一</a:t>
            </a:r>
            <a:r>
              <a:rPr lang="en-US" altLang="zh-CN" sz="1800" dirty="0">
                <a:latin typeface="楷体" panose="02010609060101010101" pitchFamily="49" charset="-122"/>
                <a:ea typeface="楷体" panose="02010609060101010101" pitchFamily="49" charset="-122"/>
              </a:rPr>
              <a:t>)</a:t>
            </a:r>
            <a:r>
              <a:rPr lang="zh-CN" altLang="zh-CN" sz="1800" dirty="0">
                <a:latin typeface="楷体" panose="02010609060101010101" pitchFamily="49" charset="-122"/>
                <a:ea typeface="楷体" panose="02010609060101010101" pitchFamily="49" charset="-122"/>
              </a:rPr>
              <a:t>为公共利益需要使用土地的；</a:t>
            </a:r>
            <a:r>
              <a:rPr lang="en-US" altLang="zh-CN" sz="1800" dirty="0">
                <a:latin typeface="楷体" panose="02010609060101010101" pitchFamily="49" charset="-122"/>
                <a:ea typeface="楷体" panose="02010609060101010101" pitchFamily="49" charset="-122"/>
              </a:rPr>
              <a:t>(</a:t>
            </a:r>
            <a:r>
              <a:rPr lang="zh-CN" altLang="zh-CN" sz="1800" dirty="0">
                <a:latin typeface="楷体" panose="02010609060101010101" pitchFamily="49" charset="-122"/>
                <a:ea typeface="楷体" panose="02010609060101010101" pitchFamily="49" charset="-122"/>
              </a:rPr>
              <a:t>二</a:t>
            </a:r>
            <a:r>
              <a:rPr lang="en-US" altLang="zh-CN" sz="1800" dirty="0">
                <a:latin typeface="楷体" panose="02010609060101010101" pitchFamily="49" charset="-122"/>
                <a:ea typeface="楷体" panose="02010609060101010101" pitchFamily="49" charset="-122"/>
              </a:rPr>
              <a:t>)</a:t>
            </a:r>
            <a:r>
              <a:rPr lang="zh-CN" altLang="zh-CN" sz="1800" dirty="0">
                <a:latin typeface="楷体" panose="02010609060101010101" pitchFamily="49" charset="-122"/>
                <a:ea typeface="楷体" panose="02010609060101010101" pitchFamily="49" charset="-122"/>
              </a:rPr>
              <a:t>为实施城市规划进行旧城区改建，需要调整使用土地的；</a:t>
            </a:r>
            <a:r>
              <a:rPr lang="en-US" altLang="zh-CN" sz="1800" dirty="0">
                <a:latin typeface="楷体" panose="02010609060101010101" pitchFamily="49" charset="-122"/>
                <a:ea typeface="楷体" panose="02010609060101010101" pitchFamily="49" charset="-122"/>
              </a:rPr>
              <a:t>(</a:t>
            </a:r>
            <a:r>
              <a:rPr lang="zh-CN" altLang="zh-CN" sz="1800" dirty="0">
                <a:latin typeface="楷体" panose="02010609060101010101" pitchFamily="49" charset="-122"/>
                <a:ea typeface="楷体" panose="02010609060101010101" pitchFamily="49" charset="-122"/>
              </a:rPr>
              <a:t>三</a:t>
            </a:r>
            <a:r>
              <a:rPr lang="en-US" altLang="zh-CN" sz="1800" dirty="0">
                <a:latin typeface="楷体" panose="02010609060101010101" pitchFamily="49" charset="-122"/>
                <a:ea typeface="楷体" panose="02010609060101010101" pitchFamily="49" charset="-122"/>
              </a:rPr>
              <a:t>)</a:t>
            </a:r>
            <a:r>
              <a:rPr lang="zh-CN" altLang="zh-CN" sz="1800" dirty="0">
                <a:latin typeface="楷体" panose="02010609060101010101" pitchFamily="49" charset="-122"/>
                <a:ea typeface="楷体" panose="02010609060101010101" pitchFamily="49" charset="-122"/>
              </a:rPr>
              <a:t>土地出让等有偿使用合同约定的使用期限届满，土地使用者未申请续期或者申请续用未获批准的；</a:t>
            </a:r>
            <a:r>
              <a:rPr lang="en-US" altLang="zh-CN" sz="1800" dirty="0">
                <a:latin typeface="楷体" panose="02010609060101010101" pitchFamily="49" charset="-122"/>
                <a:ea typeface="楷体" panose="02010609060101010101" pitchFamily="49" charset="-122"/>
              </a:rPr>
              <a:t>(</a:t>
            </a:r>
            <a:r>
              <a:rPr lang="zh-CN" altLang="zh-CN" sz="1800" dirty="0">
                <a:latin typeface="楷体" panose="02010609060101010101" pitchFamily="49" charset="-122"/>
                <a:ea typeface="楷体" panose="02010609060101010101" pitchFamily="49" charset="-122"/>
              </a:rPr>
              <a:t>四</a:t>
            </a:r>
            <a:r>
              <a:rPr lang="en-US" altLang="zh-CN" sz="1800" dirty="0">
                <a:latin typeface="楷体" panose="02010609060101010101" pitchFamily="49" charset="-122"/>
                <a:ea typeface="楷体" panose="02010609060101010101" pitchFamily="49" charset="-122"/>
              </a:rPr>
              <a:t>)</a:t>
            </a:r>
            <a:r>
              <a:rPr lang="zh-CN" altLang="zh-CN" sz="1800" dirty="0">
                <a:latin typeface="楷体" panose="02010609060101010101" pitchFamily="49" charset="-122"/>
                <a:ea typeface="楷体" panose="02010609060101010101" pitchFamily="49" charset="-122"/>
              </a:rPr>
              <a:t>因单位撤销、迁移等原因，停止使用原划拨的国有土地的；</a:t>
            </a:r>
            <a:r>
              <a:rPr lang="en-US" altLang="zh-CN" sz="1800" dirty="0">
                <a:latin typeface="楷体" panose="02010609060101010101" pitchFamily="49" charset="-122"/>
                <a:ea typeface="楷体" panose="02010609060101010101" pitchFamily="49" charset="-122"/>
              </a:rPr>
              <a:t>(</a:t>
            </a:r>
            <a:r>
              <a:rPr lang="zh-CN" altLang="zh-CN" sz="1800" dirty="0">
                <a:latin typeface="楷体" panose="02010609060101010101" pitchFamily="49" charset="-122"/>
                <a:ea typeface="楷体" panose="02010609060101010101" pitchFamily="49" charset="-122"/>
              </a:rPr>
              <a:t>五</a:t>
            </a:r>
            <a:r>
              <a:rPr lang="en-US" altLang="zh-CN" sz="1800" dirty="0">
                <a:latin typeface="楷体" panose="02010609060101010101" pitchFamily="49" charset="-122"/>
                <a:ea typeface="楷体" panose="02010609060101010101" pitchFamily="49" charset="-122"/>
              </a:rPr>
              <a:t>)</a:t>
            </a:r>
            <a:r>
              <a:rPr lang="zh-CN" altLang="zh-CN" sz="1800" dirty="0">
                <a:latin typeface="楷体" panose="02010609060101010101" pitchFamily="49" charset="-122"/>
                <a:ea typeface="楷体" panose="02010609060101010101" pitchFamily="49" charset="-122"/>
              </a:rPr>
              <a:t>公路、铁路、机场、矿场等经核准报废的。本案各原告均系衢州市府山中学教工住宅楼的住户，是该楼用地的合法使用者。</a:t>
            </a:r>
            <a:r>
              <a:rPr lang="zh-CN" altLang="zh-CN" sz="1800" b="1" dirty="0">
                <a:latin typeface="楷体" panose="02010609060101010101" pitchFamily="49" charset="-122"/>
                <a:ea typeface="楷体" panose="02010609060101010101" pitchFamily="49" charset="-122"/>
              </a:rPr>
              <a:t>被告国土局因建设银行衢州分行需要扩大营业用房，决定收回各原告住宅楼的国有土地使用权，国土局在有关该决定的书面通知中，仅说明该决定是依照土地管理法及浙江省的有关规定作出的，但却没有说明决定收回各原告住宅国有土地使用权的具体法律依据。国土局依照土地管理法对辖区内国有土地的使用权进行管理和调整，属于其行政职权的范围。但在决定收回各原告住宅国有土地使用权时，对所依据的法律条款应当予以具体说明而没有说明，</a:t>
            </a:r>
            <a:r>
              <a:rPr lang="zh-CN" altLang="zh-CN" sz="1800" b="1" dirty="0">
                <a:solidFill>
                  <a:srgbClr val="FF0000"/>
                </a:solidFill>
                <a:latin typeface="楷体" panose="02010609060101010101" pitchFamily="49" charset="-122"/>
                <a:ea typeface="楷体" panose="02010609060101010101" pitchFamily="49" charset="-122"/>
              </a:rPr>
              <a:t>属于适用法律错误</a:t>
            </a:r>
            <a:r>
              <a:rPr lang="zh-CN" altLang="zh-CN" sz="1800" b="1" dirty="0">
                <a:latin typeface="楷体" panose="02010609060101010101" pitchFamily="49" charset="-122"/>
                <a:ea typeface="楷体" panose="02010609060101010101" pitchFamily="49" charset="-122"/>
              </a:rPr>
              <a:t>。</a:t>
            </a:r>
            <a:endParaRPr lang="zh-CN" altLang="en-US" sz="1800" dirty="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7891" name="内容占位符 2"/>
          <p:cNvSpPr>
            <a:spLocks noGrp="1"/>
          </p:cNvSpPr>
          <p:nvPr>
            <p:ph idx="1"/>
          </p:nvPr>
        </p:nvSpPr>
        <p:spPr>
          <a:xfrm>
            <a:off x="-180975" y="2133600"/>
            <a:ext cx="8929688" cy="3670300"/>
          </a:xfrm>
        </p:spPr>
        <p:txBody>
          <a:bodyPr vert="horz" wrap="square" lIns="91440" tIns="45720" rIns="91440" bIns="45720" anchor="t" anchorCtr="0"/>
          <a:lstStyle/>
          <a:p>
            <a:r>
              <a:rPr lang="en-US" altLang="zh-CN" sz="2400" b="1" dirty="0">
                <a:latin typeface="华文楷体" panose="02010600040101010101" pitchFamily="2" charset="-122"/>
                <a:ea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rPr>
              <a:t>．违反法定程序</a:t>
            </a:r>
            <a:endParaRPr lang="zh-CN" altLang="en-US" sz="2400" dirty="0">
              <a:latin typeface="华文楷体" panose="02010600040101010101" pitchFamily="2" charset="-122"/>
              <a:ea typeface="华文楷体" panose="02010600040101010101" pitchFamily="2" charset="-122"/>
            </a:endParaRPr>
          </a:p>
          <a:p>
            <a:pPr lvl="1" eaLnBrk="1" hangingPunct="1"/>
            <a:r>
              <a:rPr lang="zh-CN" altLang="en-US" sz="2400" b="1" dirty="0">
                <a:solidFill>
                  <a:schemeClr val="tx1"/>
                </a:solidFill>
                <a:latin typeface="楷体" panose="02010609060101010101" pitchFamily="49" charset="-122"/>
                <a:ea typeface="楷体" panose="02010609060101010101" pitchFamily="49" charset="-122"/>
              </a:rPr>
              <a:t>（</a:t>
            </a:r>
            <a:r>
              <a:rPr lang="en-US" altLang="zh-CN" sz="2400" b="1" dirty="0">
                <a:solidFill>
                  <a:schemeClr val="tx1"/>
                </a:solidFill>
                <a:latin typeface="楷体" panose="02010609060101010101" pitchFamily="49" charset="-122"/>
                <a:ea typeface="楷体" panose="02010609060101010101" pitchFamily="49" charset="-122"/>
              </a:rPr>
              <a:t>1</a:t>
            </a:r>
            <a:r>
              <a:rPr lang="zh-CN" altLang="en-US" sz="2400" b="1" dirty="0">
                <a:solidFill>
                  <a:schemeClr val="tx1"/>
                </a:solidFill>
                <a:latin typeface="楷体" panose="02010609060101010101" pitchFamily="49" charset="-122"/>
                <a:ea typeface="楷体" panose="02010609060101010101" pitchFamily="49" charset="-122"/>
              </a:rPr>
              <a:t>）未遵循法律法规规章规定的方式、步骤、顺序和时限，也应当包括未遵循行政机关自己发布的行政规定中承诺的程序性要求</a:t>
            </a:r>
          </a:p>
          <a:p>
            <a:pPr lvl="2"/>
            <a:r>
              <a:rPr lang="zh-CN" altLang="en-US" sz="2000" b="1" dirty="0">
                <a:solidFill>
                  <a:schemeClr val="tx1"/>
                </a:solidFill>
                <a:latin typeface="楷体" panose="02010609060101010101" pitchFamily="49" charset="-122"/>
                <a:ea typeface="楷体" panose="02010609060101010101" pitchFamily="49" charset="-122"/>
              </a:rPr>
              <a:t>方式：如行政处罚法规定的集体讨论决定</a:t>
            </a:r>
          </a:p>
          <a:p>
            <a:pPr lvl="2"/>
            <a:r>
              <a:rPr lang="zh-CN" altLang="en-US" sz="2000" b="1" dirty="0">
                <a:solidFill>
                  <a:schemeClr val="tx1"/>
                </a:solidFill>
                <a:latin typeface="楷体" panose="02010609060101010101" pitchFamily="49" charset="-122"/>
                <a:ea typeface="楷体" panose="02010609060101010101" pitchFamily="49" charset="-122"/>
              </a:rPr>
              <a:t>步骤：如处罚遗漏告知与听取意见环节</a:t>
            </a:r>
          </a:p>
          <a:p>
            <a:pPr lvl="2"/>
            <a:r>
              <a:rPr lang="zh-CN" altLang="en-US" sz="2000" b="1" dirty="0">
                <a:solidFill>
                  <a:schemeClr val="tx1"/>
                </a:solidFill>
                <a:latin typeface="楷体" panose="02010609060101010101" pitchFamily="49" charset="-122"/>
                <a:ea typeface="楷体" panose="02010609060101010101" pitchFamily="49" charset="-122"/>
              </a:rPr>
              <a:t>顺序：先裁决、后取证；先裁决、后告知陈述、申辩权；先执行后裁决（紧急情况除外）</a:t>
            </a:r>
          </a:p>
          <a:p>
            <a:pPr lvl="2"/>
            <a:r>
              <a:rPr lang="zh-CN" altLang="en-US" sz="2000" b="1" dirty="0">
                <a:solidFill>
                  <a:schemeClr val="tx1"/>
                </a:solidFill>
                <a:latin typeface="楷体" panose="02010609060101010101" pitchFamily="49" charset="-122"/>
                <a:ea typeface="楷体" panose="02010609060101010101" pitchFamily="49" charset="-122"/>
              </a:rPr>
              <a:t>时限：登记保存</a:t>
            </a:r>
            <a:r>
              <a:rPr lang="en-US" altLang="zh-CN" sz="2000" b="1" dirty="0">
                <a:solidFill>
                  <a:schemeClr val="tx1"/>
                </a:solidFill>
                <a:latin typeface="楷体" panose="02010609060101010101" pitchFamily="49" charset="-122"/>
                <a:ea typeface="楷体" panose="02010609060101010101" pitchFamily="49" charset="-122"/>
              </a:rPr>
              <a:t>7</a:t>
            </a:r>
            <a:r>
              <a:rPr lang="zh-CN" altLang="en-US" sz="2000" b="1" dirty="0">
                <a:solidFill>
                  <a:schemeClr val="tx1"/>
                </a:solidFill>
                <a:latin typeface="楷体" panose="02010609060101010101" pitchFamily="49" charset="-122"/>
                <a:ea typeface="楷体" panose="02010609060101010101" pitchFamily="49" charset="-122"/>
              </a:rPr>
              <a:t>日内决定；一般许可</a:t>
            </a:r>
            <a:r>
              <a:rPr lang="en-US" altLang="zh-CN" sz="2000" b="1" dirty="0">
                <a:solidFill>
                  <a:schemeClr val="tx1"/>
                </a:solidFill>
                <a:latin typeface="楷体" panose="02010609060101010101" pitchFamily="49" charset="-122"/>
                <a:ea typeface="楷体" panose="02010609060101010101" pitchFamily="49" charset="-122"/>
              </a:rPr>
              <a:t>20</a:t>
            </a:r>
            <a:r>
              <a:rPr lang="zh-CN" altLang="en-US" sz="2000" b="1" dirty="0">
                <a:solidFill>
                  <a:schemeClr val="tx1"/>
                </a:solidFill>
                <a:latin typeface="楷体" panose="02010609060101010101" pitchFamily="49" charset="-122"/>
                <a:ea typeface="楷体" panose="02010609060101010101" pitchFamily="49" charset="-122"/>
              </a:rPr>
              <a:t>日内作决定；查封扣押不超过</a:t>
            </a:r>
            <a:r>
              <a:rPr lang="en-US" altLang="zh-CN" sz="2000" b="1" dirty="0">
                <a:solidFill>
                  <a:schemeClr val="tx1"/>
                </a:solidFill>
                <a:latin typeface="楷体" panose="02010609060101010101" pitchFamily="49" charset="-122"/>
                <a:ea typeface="楷体" panose="02010609060101010101" pitchFamily="49" charset="-122"/>
              </a:rPr>
              <a:t>30</a:t>
            </a:r>
            <a:r>
              <a:rPr lang="zh-CN" altLang="en-US" sz="2000" b="1" dirty="0">
                <a:solidFill>
                  <a:schemeClr val="tx1"/>
                </a:solidFill>
                <a:latin typeface="楷体" panose="02010609060101010101" pitchFamily="49" charset="-122"/>
                <a:ea typeface="楷体" panose="02010609060101010101" pitchFamily="49" charset="-122"/>
              </a:rPr>
              <a:t>日等</a:t>
            </a:r>
            <a:endParaRPr lang="en-US" altLang="zh-CN" sz="2000" b="1" dirty="0">
              <a:solidFill>
                <a:schemeClr val="tx1"/>
              </a:solidFill>
              <a:latin typeface="楷体" panose="02010609060101010101" pitchFamily="49" charset="-122"/>
              <a:ea typeface="楷体" panose="02010609060101010101" pitchFamily="49" charset="-122"/>
            </a:endParaRPr>
          </a:p>
          <a:p>
            <a:pPr lvl="1" eaLnBrk="1" hangingPunct="1"/>
            <a:r>
              <a:rPr lang="zh-CN" altLang="en-US" sz="2400" b="1" dirty="0">
                <a:solidFill>
                  <a:schemeClr val="tx1"/>
                </a:solidFill>
                <a:latin typeface="楷体" panose="02010609060101010101" pitchFamily="49" charset="-122"/>
                <a:ea typeface="楷体" panose="02010609060101010101" pitchFamily="49" charset="-122"/>
              </a:rPr>
              <a:t>（</a:t>
            </a:r>
            <a:r>
              <a:rPr lang="en-US" altLang="zh-CN" sz="2400" b="1" dirty="0">
                <a:solidFill>
                  <a:schemeClr val="tx1"/>
                </a:solidFill>
                <a:latin typeface="楷体" panose="02010609060101010101" pitchFamily="49" charset="-122"/>
                <a:ea typeface="楷体" panose="02010609060101010101" pitchFamily="49" charset="-122"/>
              </a:rPr>
              <a:t>2</a:t>
            </a:r>
            <a:r>
              <a:rPr lang="zh-CN" altLang="en-US" sz="2400" b="1" dirty="0">
                <a:solidFill>
                  <a:schemeClr val="tx1"/>
                </a:solidFill>
                <a:latin typeface="楷体" panose="02010609060101010101" pitchFamily="49" charset="-122"/>
                <a:ea typeface="楷体" panose="02010609060101010101" pitchFamily="49" charset="-122"/>
              </a:rPr>
              <a:t>）违反正当法律程序原则</a:t>
            </a:r>
          </a:p>
          <a:p>
            <a:endParaRPr lang="zh-CN" altLang="en-US" sz="2400" dirty="0">
              <a:latin typeface="华文楷体" panose="02010600040101010101" pitchFamily="2" charset="-122"/>
              <a:ea typeface="华文楷体" panose="02010600040101010101" pitchFamily="2" charset="-122"/>
            </a:endParaRPr>
          </a:p>
        </p:txBody>
      </p:sp>
      <p:sp>
        <p:nvSpPr>
          <p:cNvPr id="3789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8915" name="内容占位符 2"/>
          <p:cNvSpPr>
            <a:spLocks noGrp="1"/>
          </p:cNvSpPr>
          <p:nvPr>
            <p:ph idx="1"/>
          </p:nvPr>
        </p:nvSpPr>
        <p:spPr>
          <a:xfrm>
            <a:off x="107950" y="2133600"/>
            <a:ext cx="8785225" cy="3886200"/>
          </a:xfrm>
        </p:spPr>
        <p:txBody>
          <a:bodyPr vert="horz" wrap="square" lIns="91440" tIns="45720" rIns="91440" bIns="45720" anchor="t" anchorCtr="0"/>
          <a:lstStyle/>
          <a:p>
            <a:r>
              <a:rPr lang="zh-CN" altLang="zh-CN" sz="2000" dirty="0">
                <a:latin typeface="楷体" panose="02010609060101010101" pitchFamily="49" charset="-122"/>
                <a:ea typeface="楷体" panose="02010609060101010101" pitchFamily="49" charset="-122"/>
              </a:rPr>
              <a:t>凯立公司是由海南长江旅业公司等六家企业发起成立的股份有限公司，</a:t>
            </a:r>
            <a:r>
              <a:rPr lang="en-US" altLang="zh-CN" sz="2000" dirty="0">
                <a:latin typeface="楷体" panose="02010609060101010101" pitchFamily="49" charset="-122"/>
                <a:ea typeface="楷体" panose="02010609060101010101" pitchFamily="49" charset="-122"/>
              </a:rPr>
              <a:t>1998</a:t>
            </a:r>
            <a:r>
              <a:rPr lang="zh-CN" altLang="zh-CN" sz="2000" dirty="0">
                <a:latin typeface="楷体" panose="02010609060101010101" pitchFamily="49" charset="-122"/>
                <a:ea typeface="楷体" panose="02010609060101010101" pitchFamily="49" charset="-122"/>
              </a:rPr>
              <a:t>年</a:t>
            </a:r>
            <a:r>
              <a:rPr lang="en-US" altLang="zh-CN" sz="2000" dirty="0">
                <a:latin typeface="楷体" panose="02010609060101010101" pitchFamily="49" charset="-122"/>
                <a:ea typeface="楷体" panose="02010609060101010101" pitchFamily="49" charset="-122"/>
              </a:rPr>
              <a:t>6</a:t>
            </a:r>
            <a:r>
              <a:rPr lang="zh-CN" altLang="zh-CN" sz="2000" dirty="0">
                <a:latin typeface="楷体" panose="02010609060101010101" pitchFamily="49" charset="-122"/>
                <a:ea typeface="楷体" panose="02010609060101010101" pitchFamily="49" charset="-122"/>
              </a:rPr>
              <a:t>月，凯立公司向中国证监会上报了</a:t>
            </a:r>
            <a:r>
              <a:rPr lang="en-US" altLang="zh-CN" sz="2000" dirty="0">
                <a:latin typeface="楷体" panose="02010609060101010101" pitchFamily="49" charset="-122"/>
                <a:ea typeface="楷体" panose="02010609060101010101" pitchFamily="49" charset="-122"/>
              </a:rPr>
              <a:t>A</a:t>
            </a:r>
            <a:r>
              <a:rPr lang="zh-CN" altLang="zh-CN" sz="2000" dirty="0">
                <a:latin typeface="楷体" panose="02010609060101010101" pitchFamily="49" charset="-122"/>
                <a:ea typeface="楷体" panose="02010609060101010101" pitchFamily="49" charset="-122"/>
              </a:rPr>
              <a:t>股发行申请材料。</a:t>
            </a:r>
            <a:r>
              <a:rPr lang="en-US" altLang="zh-CN" sz="2000" dirty="0">
                <a:latin typeface="楷体" panose="02010609060101010101" pitchFamily="49" charset="-122"/>
                <a:ea typeface="楷体" panose="02010609060101010101" pitchFamily="49" charset="-122"/>
              </a:rPr>
              <a:t>1999</a:t>
            </a:r>
            <a:r>
              <a:rPr lang="zh-CN" altLang="zh-CN" sz="2000" dirty="0">
                <a:latin typeface="楷体" panose="02010609060101010101" pitchFamily="49" charset="-122"/>
                <a:ea typeface="楷体" panose="02010609060101010101" pitchFamily="49" charset="-122"/>
              </a:rPr>
              <a:t>年</a:t>
            </a:r>
            <a:r>
              <a:rPr lang="en-US" altLang="zh-CN" sz="2000" dirty="0">
                <a:latin typeface="楷体" panose="02010609060101010101" pitchFamily="49" charset="-122"/>
                <a:ea typeface="楷体" panose="02010609060101010101" pitchFamily="49" charset="-122"/>
              </a:rPr>
              <a:t>6</a:t>
            </a:r>
            <a:r>
              <a:rPr lang="zh-CN" altLang="zh-CN" sz="2000" dirty="0">
                <a:latin typeface="楷体" panose="02010609060101010101" pitchFamily="49" charset="-122"/>
                <a:ea typeface="楷体" panose="02010609060101010101" pitchFamily="49" charset="-122"/>
              </a:rPr>
              <a:t>月，中国证监会向国务院有关部门转送的证监会《关于海南凯立公司上述问题有关情况的报告》</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证监发（</a:t>
            </a:r>
            <a:r>
              <a:rPr lang="en-US" altLang="zh-CN" sz="2000" dirty="0">
                <a:latin typeface="楷体" panose="02010609060101010101" pitchFamily="49" charset="-122"/>
                <a:ea typeface="楷体" panose="02010609060101010101" pitchFamily="49" charset="-122"/>
              </a:rPr>
              <a:t>1999</a:t>
            </a:r>
            <a:r>
              <a:rPr lang="zh-CN" altLang="zh-CN"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39</a:t>
            </a:r>
            <a:r>
              <a:rPr lang="zh-CN" altLang="zh-CN" sz="2000" dirty="0">
                <a:latin typeface="楷体" panose="02010609060101010101" pitchFamily="49" charset="-122"/>
                <a:ea typeface="楷体" panose="02010609060101010101" pitchFamily="49" charset="-122"/>
              </a:rPr>
              <a:t>号文</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，该报告称凯立公司</a:t>
            </a:r>
            <a:r>
              <a:rPr lang="en-US" altLang="zh-CN" sz="2000" dirty="0">
                <a:latin typeface="楷体" panose="02010609060101010101" pitchFamily="49" charset="-122"/>
                <a:ea typeface="楷体" panose="02010609060101010101" pitchFamily="49" charset="-122"/>
              </a:rPr>
              <a:t>97</a:t>
            </a:r>
            <a:r>
              <a:rPr lang="zh-CN" altLang="zh-CN" sz="2000" dirty="0">
                <a:latin typeface="楷体" panose="02010609060101010101" pitchFamily="49" charset="-122"/>
                <a:ea typeface="楷体" panose="02010609060101010101" pitchFamily="49" charset="-122"/>
              </a:rPr>
              <a:t>％的利润虚假，严重违反《公司法》，不符合发行上市的条件，决定取消其发行股票的资格。凯立公司据此向北京市第一中级人民法院提出了行政诉讼。</a:t>
            </a:r>
          </a:p>
          <a:p>
            <a:r>
              <a:rPr lang="en-US" altLang="zh-CN" sz="2000" dirty="0">
                <a:latin typeface="楷体" panose="02010609060101010101" pitchFamily="49" charset="-122"/>
                <a:ea typeface="楷体" panose="02010609060101010101" pitchFamily="49" charset="-122"/>
              </a:rPr>
              <a:t>2000</a:t>
            </a:r>
            <a:r>
              <a:rPr lang="zh-CN" altLang="zh-CN" sz="2000" dirty="0">
                <a:latin typeface="楷体" panose="02010609060101010101" pitchFamily="49" charset="-122"/>
                <a:ea typeface="楷体" panose="02010609060101010101" pitchFamily="49" charset="-122"/>
              </a:rPr>
              <a:t>年</a:t>
            </a:r>
            <a:r>
              <a:rPr lang="en-US" altLang="zh-CN" sz="2000" dirty="0">
                <a:latin typeface="楷体" panose="02010609060101010101" pitchFamily="49" charset="-122"/>
                <a:ea typeface="楷体" panose="02010609060101010101" pitchFamily="49" charset="-122"/>
              </a:rPr>
              <a:t>12</a:t>
            </a:r>
            <a:r>
              <a:rPr lang="zh-CN" altLang="zh-CN" sz="2000" dirty="0">
                <a:latin typeface="楷体" panose="02010609060101010101" pitchFamily="49" charset="-122"/>
                <a:ea typeface="楷体" panose="02010609060101010101" pitchFamily="49" charset="-122"/>
              </a:rPr>
              <a:t>月</a:t>
            </a:r>
            <a:r>
              <a:rPr lang="en-US" altLang="zh-CN" sz="2000" dirty="0">
                <a:latin typeface="楷体" panose="02010609060101010101" pitchFamily="49" charset="-122"/>
                <a:ea typeface="楷体" panose="02010609060101010101" pitchFamily="49" charset="-122"/>
              </a:rPr>
              <a:t>18</a:t>
            </a:r>
            <a:r>
              <a:rPr lang="zh-CN" altLang="zh-CN" sz="2000" dirty="0">
                <a:latin typeface="楷体" panose="02010609060101010101" pitchFamily="49" charset="-122"/>
                <a:ea typeface="楷体" panose="02010609060101010101" pitchFamily="49" charset="-122"/>
              </a:rPr>
              <a:t>日北京市第一中级人民法院作出的一审判决中，判决被告中国证监会退回凯立公司预选材料的行为违法，责令被告限期恢复对凯立公司股票发行的核准程序。一审审结后，证监会不服向北京市高级人民法院提起二审程序。二审法院经过审理，认为退回预选申报材料的行为，违反了</a:t>
            </a:r>
            <a:r>
              <a:rPr lang="zh-CN" altLang="zh-CN" sz="2000" b="1" dirty="0">
                <a:solidFill>
                  <a:srgbClr val="FF0000"/>
                </a:solidFill>
                <a:latin typeface="楷体" panose="02010609060101010101" pitchFamily="49" charset="-122"/>
                <a:ea typeface="楷体" panose="02010609060101010101" pitchFamily="49" charset="-122"/>
              </a:rPr>
              <a:t>《中国证监会股票发行核准程序》</a:t>
            </a:r>
            <a:r>
              <a:rPr lang="zh-CN" altLang="zh-CN" sz="2000" dirty="0">
                <a:latin typeface="楷体" panose="02010609060101010101" pitchFamily="49" charset="-122"/>
                <a:ea typeface="楷体" panose="02010609060101010101" pitchFamily="49" charset="-122"/>
              </a:rPr>
              <a:t>的要求，未作出相应的核准或不予核准的决定，因此构成违法。支持了一审法院要求限期重做的判决。</a:t>
            </a:r>
            <a:endParaRPr lang="en-US" altLang="zh-CN"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参见湛中乐、李凤英：</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证券监管与司法审查 </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海南凯立公司诉中国证监会案的法律分析</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中国法学</a:t>
            </a:r>
            <a:r>
              <a:rPr lang="en-US" altLang="zh-CN" sz="2000" dirty="0">
                <a:latin typeface="楷体" panose="02010609060101010101" pitchFamily="49" charset="-122"/>
                <a:ea typeface="楷体" panose="02010609060101010101" pitchFamily="49" charset="-122"/>
              </a:rPr>
              <a:t>》2002</a:t>
            </a:r>
            <a:r>
              <a:rPr lang="zh-CN" altLang="en-US" sz="2000" dirty="0">
                <a:latin typeface="楷体" panose="02010609060101010101" pitchFamily="49" charset="-122"/>
                <a:ea typeface="楷体" panose="02010609060101010101" pitchFamily="49" charset="-122"/>
              </a:rPr>
              <a:t>年第</a:t>
            </a:r>
            <a:r>
              <a:rPr lang="en-US" altLang="zh-CN" sz="2000" dirty="0">
                <a:latin typeface="楷体" panose="02010609060101010101" pitchFamily="49" charset="-122"/>
                <a:ea typeface="楷体" panose="02010609060101010101" pitchFamily="49" charset="-122"/>
              </a:rPr>
              <a:t>5</a:t>
            </a:r>
            <a:r>
              <a:rPr lang="zh-CN" altLang="en-US" sz="2000" dirty="0">
                <a:latin typeface="楷体" panose="02010609060101010101" pitchFamily="49" charset="-122"/>
                <a:ea typeface="楷体" panose="02010609060101010101" pitchFamily="49" charset="-122"/>
              </a:rPr>
              <a:t>期。</a:t>
            </a:r>
          </a:p>
          <a:p>
            <a:endParaRPr lang="zh-CN" altLang="zh-CN"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9939" name="内容占位符 2"/>
          <p:cNvSpPr>
            <a:spLocks noGrp="1"/>
          </p:cNvSpPr>
          <p:nvPr>
            <p:ph idx="1"/>
          </p:nvPr>
        </p:nvSpPr>
        <p:spPr>
          <a:xfrm>
            <a:off x="0" y="2205038"/>
            <a:ext cx="8820150" cy="3962400"/>
          </a:xfrm>
        </p:spPr>
        <p:txBody>
          <a:bodyPr vert="horz" wrap="square" lIns="91440" tIns="45720" rIns="91440" bIns="45720" anchor="t" anchorCtr="0"/>
          <a:lstStyle/>
          <a:p>
            <a:pPr algn="ctr">
              <a:lnSpc>
                <a:spcPct val="110000"/>
              </a:lnSpc>
            </a:pPr>
            <a:r>
              <a:rPr lang="zh-CN" altLang="en-US" sz="1500" b="1" dirty="0">
                <a:solidFill>
                  <a:schemeClr val="tx1"/>
                </a:solidFill>
                <a:latin typeface="楷体" panose="02010609060101010101" pitchFamily="49" charset="-122"/>
                <a:ea typeface="楷体" panose="02010609060101010101" pitchFamily="49" charset="-122"/>
              </a:rPr>
              <a:t>隆阳区昆祥石棉制品厂诉保山市国土资源局隆阳分局土地行政处罚案</a:t>
            </a:r>
            <a:endParaRPr lang="en-US" altLang="zh-CN" sz="1500" b="1" dirty="0">
              <a:solidFill>
                <a:schemeClr val="tx1"/>
              </a:solidFill>
              <a:latin typeface="楷体" panose="02010609060101010101" pitchFamily="49" charset="-122"/>
              <a:ea typeface="楷体" panose="02010609060101010101" pitchFamily="49" charset="-122"/>
            </a:endParaRPr>
          </a:p>
          <a:p>
            <a:pPr>
              <a:lnSpc>
                <a:spcPct val="110000"/>
              </a:lnSpc>
            </a:pPr>
            <a:r>
              <a:rPr lang="en-US" altLang="zh-CN" sz="1500" b="1" dirty="0">
                <a:solidFill>
                  <a:schemeClr val="tx1"/>
                </a:solidFill>
                <a:latin typeface="楷体" panose="02010609060101010101" pitchFamily="49" charset="-122"/>
                <a:ea typeface="楷体" panose="02010609060101010101" pitchFamily="49" charset="-122"/>
              </a:rPr>
              <a:t>2012</a:t>
            </a:r>
            <a:r>
              <a:rPr lang="zh-CN" altLang="en-US" sz="1500" b="1" dirty="0">
                <a:solidFill>
                  <a:schemeClr val="tx1"/>
                </a:solidFill>
                <a:latin typeface="楷体" panose="02010609060101010101" pitchFamily="49" charset="-122"/>
                <a:ea typeface="楷体" panose="02010609060101010101" pitchFamily="49" charset="-122"/>
              </a:rPr>
              <a:t>年</a:t>
            </a:r>
            <a:r>
              <a:rPr lang="en-US" altLang="zh-CN" sz="1500" b="1" dirty="0">
                <a:solidFill>
                  <a:schemeClr val="tx1"/>
                </a:solidFill>
                <a:latin typeface="楷体" panose="02010609060101010101" pitchFamily="49" charset="-122"/>
                <a:ea typeface="楷体" panose="02010609060101010101" pitchFamily="49" charset="-122"/>
              </a:rPr>
              <a:t>12</a:t>
            </a:r>
            <a:r>
              <a:rPr lang="zh-CN" altLang="en-US" sz="1500" b="1" dirty="0">
                <a:solidFill>
                  <a:schemeClr val="tx1"/>
                </a:solidFill>
                <a:latin typeface="楷体" panose="02010609060101010101" pitchFamily="49" charset="-122"/>
                <a:ea typeface="楷体" panose="02010609060101010101" pitchFamily="49" charset="-122"/>
              </a:rPr>
              <a:t>月</a:t>
            </a:r>
            <a:r>
              <a:rPr lang="en-US" altLang="zh-CN" sz="1500" b="1" dirty="0">
                <a:solidFill>
                  <a:schemeClr val="tx1"/>
                </a:solidFill>
                <a:latin typeface="楷体" panose="02010609060101010101" pitchFamily="49" charset="-122"/>
                <a:ea typeface="楷体" panose="02010609060101010101" pitchFamily="49" charset="-122"/>
              </a:rPr>
              <a:t>17</a:t>
            </a:r>
            <a:r>
              <a:rPr lang="zh-CN" altLang="en-US" sz="1500" b="1" dirty="0">
                <a:solidFill>
                  <a:schemeClr val="tx1"/>
                </a:solidFill>
                <a:latin typeface="楷体" panose="02010609060101010101" pitchFamily="49" charset="-122"/>
                <a:ea typeface="楷体" panose="02010609060101010101" pitchFamily="49" charset="-122"/>
              </a:rPr>
              <a:t>日，被告以未经批准非法占用土地为由，向原告作出</a:t>
            </a:r>
            <a:r>
              <a:rPr lang="en-US" altLang="zh-CN" sz="1500" b="1" dirty="0">
                <a:solidFill>
                  <a:schemeClr val="tx1"/>
                </a:solidFill>
                <a:latin typeface="楷体" panose="02010609060101010101" pitchFamily="49" charset="-122"/>
                <a:ea typeface="楷体" panose="02010609060101010101" pitchFamily="49" charset="-122"/>
              </a:rPr>
              <a:t>《</a:t>
            </a:r>
            <a:r>
              <a:rPr lang="zh-CN" altLang="en-US" sz="1500" b="1" dirty="0">
                <a:solidFill>
                  <a:schemeClr val="tx1"/>
                </a:solidFill>
                <a:latin typeface="楷体" panose="02010609060101010101" pitchFamily="49" charset="-122"/>
                <a:ea typeface="楷体" panose="02010609060101010101" pitchFamily="49" charset="-122"/>
              </a:rPr>
              <a:t>责令改正违法行为通知书</a:t>
            </a:r>
            <a:r>
              <a:rPr lang="en-US" altLang="zh-CN" sz="1500" b="1" dirty="0">
                <a:solidFill>
                  <a:schemeClr val="tx1"/>
                </a:solidFill>
                <a:latin typeface="楷体" panose="02010609060101010101" pitchFamily="49" charset="-122"/>
                <a:ea typeface="楷体" panose="02010609060101010101" pitchFamily="49" charset="-122"/>
              </a:rPr>
              <a:t>》</a:t>
            </a:r>
            <a:r>
              <a:rPr lang="zh-CN" altLang="en-US" sz="1500" b="1" dirty="0">
                <a:solidFill>
                  <a:schemeClr val="tx1"/>
                </a:solidFill>
                <a:latin typeface="楷体" panose="02010609060101010101" pitchFamily="49" charset="-122"/>
                <a:ea typeface="楷体" panose="02010609060101010101" pitchFamily="49" charset="-122"/>
              </a:rPr>
              <a:t>。</a:t>
            </a:r>
            <a:r>
              <a:rPr lang="en-US" altLang="zh-CN" sz="1500" b="1" dirty="0">
                <a:solidFill>
                  <a:schemeClr val="tx1"/>
                </a:solidFill>
                <a:latin typeface="楷体" panose="02010609060101010101" pitchFamily="49" charset="-122"/>
                <a:ea typeface="楷体" panose="02010609060101010101" pitchFamily="49" charset="-122"/>
              </a:rPr>
              <a:t>2014</a:t>
            </a:r>
            <a:r>
              <a:rPr lang="zh-CN" altLang="en-US" sz="1500" b="1" dirty="0">
                <a:solidFill>
                  <a:schemeClr val="tx1"/>
                </a:solidFill>
                <a:latin typeface="楷体" panose="02010609060101010101" pitchFamily="49" charset="-122"/>
                <a:ea typeface="楷体" panose="02010609060101010101" pitchFamily="49" charset="-122"/>
              </a:rPr>
              <a:t>年</a:t>
            </a:r>
            <a:r>
              <a:rPr lang="en-US" altLang="zh-CN" sz="1500" b="1" dirty="0">
                <a:solidFill>
                  <a:schemeClr val="tx1"/>
                </a:solidFill>
                <a:latin typeface="楷体" panose="02010609060101010101" pitchFamily="49" charset="-122"/>
                <a:ea typeface="楷体" panose="02010609060101010101" pitchFamily="49" charset="-122"/>
              </a:rPr>
              <a:t>3</a:t>
            </a:r>
            <a:r>
              <a:rPr lang="zh-CN" altLang="en-US" sz="1500" b="1" dirty="0">
                <a:solidFill>
                  <a:schemeClr val="tx1"/>
                </a:solidFill>
                <a:latin typeface="楷体" panose="02010609060101010101" pitchFamily="49" charset="-122"/>
                <a:ea typeface="楷体" panose="02010609060101010101" pitchFamily="49" charset="-122"/>
              </a:rPr>
              <a:t>月</a:t>
            </a:r>
            <a:r>
              <a:rPr lang="en-US" altLang="zh-CN" sz="1500" b="1" dirty="0">
                <a:solidFill>
                  <a:schemeClr val="tx1"/>
                </a:solidFill>
                <a:latin typeface="楷体" panose="02010609060101010101" pitchFamily="49" charset="-122"/>
                <a:ea typeface="楷体" panose="02010609060101010101" pitchFamily="49" charset="-122"/>
              </a:rPr>
              <a:t>25</a:t>
            </a:r>
            <a:r>
              <a:rPr lang="zh-CN" altLang="en-US" sz="1500" b="1" dirty="0">
                <a:solidFill>
                  <a:schemeClr val="tx1"/>
                </a:solidFill>
                <a:latin typeface="楷体" panose="02010609060101010101" pitchFamily="49" charset="-122"/>
                <a:ea typeface="楷体" panose="02010609060101010101" pitchFamily="49" charset="-122"/>
              </a:rPr>
              <a:t>日，送达</a:t>
            </a:r>
            <a:r>
              <a:rPr lang="en-US" altLang="zh-CN" sz="1500" b="1" dirty="0">
                <a:solidFill>
                  <a:schemeClr val="tx1"/>
                </a:solidFill>
                <a:latin typeface="楷体" panose="02010609060101010101" pitchFamily="49" charset="-122"/>
                <a:ea typeface="楷体" panose="02010609060101010101" pitchFamily="49" charset="-122"/>
              </a:rPr>
              <a:t>《</a:t>
            </a:r>
            <a:r>
              <a:rPr lang="zh-CN" altLang="en-US" sz="1500" b="1" dirty="0">
                <a:solidFill>
                  <a:schemeClr val="tx1"/>
                </a:solidFill>
                <a:latin typeface="楷体" panose="02010609060101010101" pitchFamily="49" charset="-122"/>
                <a:ea typeface="楷体" panose="02010609060101010101" pitchFamily="49" charset="-122"/>
              </a:rPr>
              <a:t>行政处罚告知书</a:t>
            </a:r>
            <a:r>
              <a:rPr lang="en-US" altLang="zh-CN" sz="1500" b="1" dirty="0">
                <a:solidFill>
                  <a:schemeClr val="tx1"/>
                </a:solidFill>
                <a:latin typeface="楷体" panose="02010609060101010101" pitchFamily="49" charset="-122"/>
                <a:ea typeface="楷体" panose="02010609060101010101" pitchFamily="49" charset="-122"/>
              </a:rPr>
              <a:t>》</a:t>
            </a:r>
            <a:r>
              <a:rPr lang="zh-CN" altLang="en-US" sz="1500" b="1" dirty="0">
                <a:solidFill>
                  <a:schemeClr val="tx1"/>
                </a:solidFill>
                <a:latin typeface="楷体" panose="02010609060101010101" pitchFamily="49" charset="-122"/>
                <a:ea typeface="楷体" panose="02010609060101010101" pitchFamily="49" charset="-122"/>
              </a:rPr>
              <a:t>，告知书拟对原告按非法占地每平方米</a:t>
            </a:r>
            <a:r>
              <a:rPr lang="en-US" altLang="zh-CN" sz="1500" b="1" dirty="0">
                <a:solidFill>
                  <a:schemeClr val="tx1"/>
                </a:solidFill>
                <a:latin typeface="楷体" panose="02010609060101010101" pitchFamily="49" charset="-122"/>
                <a:ea typeface="楷体" panose="02010609060101010101" pitchFamily="49" charset="-122"/>
              </a:rPr>
              <a:t>15</a:t>
            </a:r>
            <a:r>
              <a:rPr lang="zh-CN" altLang="en-US" sz="1500" b="1" dirty="0">
                <a:solidFill>
                  <a:schemeClr val="tx1"/>
                </a:solidFill>
                <a:latin typeface="楷体" panose="02010609060101010101" pitchFamily="49" charset="-122"/>
                <a:ea typeface="楷体" panose="02010609060101010101" pitchFamily="49" charset="-122"/>
              </a:rPr>
              <a:t>元为准，确定罚款</a:t>
            </a:r>
            <a:r>
              <a:rPr lang="en-US" altLang="zh-CN" sz="1500" b="1" dirty="0">
                <a:solidFill>
                  <a:schemeClr val="tx1"/>
                </a:solidFill>
                <a:latin typeface="楷体" panose="02010609060101010101" pitchFamily="49" charset="-122"/>
                <a:ea typeface="楷体" panose="02010609060101010101" pitchFamily="49" charset="-122"/>
              </a:rPr>
              <a:t>217500</a:t>
            </a:r>
            <a:r>
              <a:rPr lang="zh-CN" altLang="en-US" sz="1500" b="1" dirty="0">
                <a:solidFill>
                  <a:schemeClr val="tx1"/>
                </a:solidFill>
                <a:latin typeface="楷体" panose="02010609060101010101" pitchFamily="49" charset="-122"/>
                <a:ea typeface="楷体" panose="02010609060101010101" pitchFamily="49" charset="-122"/>
              </a:rPr>
              <a:t>元。原告申请听证，经听证，被告于</a:t>
            </a:r>
            <a:r>
              <a:rPr lang="en-US" altLang="zh-CN" sz="1500" b="1" dirty="0">
                <a:solidFill>
                  <a:schemeClr val="tx1"/>
                </a:solidFill>
                <a:latin typeface="楷体" panose="02010609060101010101" pitchFamily="49" charset="-122"/>
                <a:ea typeface="楷体" panose="02010609060101010101" pitchFamily="49" charset="-122"/>
              </a:rPr>
              <a:t>2014</a:t>
            </a:r>
            <a:r>
              <a:rPr lang="zh-CN" altLang="en-US" sz="1500" b="1" dirty="0">
                <a:solidFill>
                  <a:schemeClr val="tx1"/>
                </a:solidFill>
                <a:latin typeface="楷体" panose="02010609060101010101" pitchFamily="49" charset="-122"/>
                <a:ea typeface="楷体" panose="02010609060101010101" pitchFamily="49" charset="-122"/>
              </a:rPr>
              <a:t>年</a:t>
            </a:r>
            <a:r>
              <a:rPr lang="en-US" altLang="zh-CN" sz="1500" b="1" dirty="0">
                <a:solidFill>
                  <a:schemeClr val="tx1"/>
                </a:solidFill>
                <a:latin typeface="楷体" panose="02010609060101010101" pitchFamily="49" charset="-122"/>
                <a:ea typeface="楷体" panose="02010609060101010101" pitchFamily="49" charset="-122"/>
              </a:rPr>
              <a:t>5</a:t>
            </a:r>
            <a:r>
              <a:rPr lang="zh-CN" altLang="en-US" sz="1500" b="1" dirty="0">
                <a:solidFill>
                  <a:schemeClr val="tx1"/>
                </a:solidFill>
                <a:latin typeface="楷体" panose="02010609060101010101" pitchFamily="49" charset="-122"/>
                <a:ea typeface="楷体" panose="02010609060101010101" pitchFamily="49" charset="-122"/>
              </a:rPr>
              <a:t>月</a:t>
            </a:r>
            <a:r>
              <a:rPr lang="en-US" altLang="zh-CN" sz="1500" b="1" dirty="0">
                <a:solidFill>
                  <a:schemeClr val="tx1"/>
                </a:solidFill>
                <a:latin typeface="楷体" panose="02010609060101010101" pitchFamily="49" charset="-122"/>
                <a:ea typeface="楷体" panose="02010609060101010101" pitchFamily="49" charset="-122"/>
              </a:rPr>
              <a:t>23</a:t>
            </a:r>
            <a:r>
              <a:rPr lang="zh-CN" altLang="en-US" sz="1500" b="1" dirty="0">
                <a:solidFill>
                  <a:schemeClr val="tx1"/>
                </a:solidFill>
                <a:latin typeface="楷体" panose="02010609060101010101" pitchFamily="49" charset="-122"/>
                <a:ea typeface="楷体" panose="02010609060101010101" pitchFamily="49" charset="-122"/>
              </a:rPr>
              <a:t>日作出处罚决定：</a:t>
            </a:r>
            <a:r>
              <a:rPr lang="en-US" altLang="zh-CN" sz="1500" b="1" dirty="0">
                <a:solidFill>
                  <a:schemeClr val="tx1"/>
                </a:solidFill>
                <a:latin typeface="楷体" panose="02010609060101010101" pitchFamily="49" charset="-122"/>
                <a:ea typeface="楷体" panose="02010609060101010101" pitchFamily="49" charset="-122"/>
              </a:rPr>
              <a:t>1</a:t>
            </a:r>
            <a:r>
              <a:rPr lang="zh-CN" altLang="en-US" sz="1500" b="1" dirty="0">
                <a:solidFill>
                  <a:schemeClr val="tx1"/>
                </a:solidFill>
                <a:latin typeface="楷体" panose="02010609060101010101" pitchFamily="49" charset="-122"/>
                <a:ea typeface="楷体" panose="02010609060101010101" pitchFamily="49" charset="-122"/>
              </a:rPr>
              <a:t>、限原告自收到决定书之日起</a:t>
            </a:r>
            <a:r>
              <a:rPr lang="en-US" altLang="zh-CN" sz="1500" b="1" dirty="0">
                <a:solidFill>
                  <a:schemeClr val="tx1"/>
                </a:solidFill>
                <a:latin typeface="楷体" panose="02010609060101010101" pitchFamily="49" charset="-122"/>
                <a:ea typeface="楷体" panose="02010609060101010101" pitchFamily="49" charset="-122"/>
              </a:rPr>
              <a:t>15</a:t>
            </a:r>
            <a:r>
              <a:rPr lang="zh-CN" altLang="en-US" sz="1500" b="1" dirty="0">
                <a:solidFill>
                  <a:schemeClr val="tx1"/>
                </a:solidFill>
                <a:latin typeface="楷体" panose="02010609060101010101" pitchFamily="49" charset="-122"/>
                <a:ea typeface="楷体" panose="02010609060101010101" pitchFamily="49" charset="-122"/>
              </a:rPr>
              <a:t>日内拆除在非法占用的土地上新建的建筑物和其他设施，恢复土地原状，退还非法占用的土地；</a:t>
            </a:r>
            <a:r>
              <a:rPr lang="en-US" altLang="zh-CN" sz="1500" b="1" dirty="0">
                <a:solidFill>
                  <a:schemeClr val="tx1"/>
                </a:solidFill>
                <a:latin typeface="楷体" panose="02010609060101010101" pitchFamily="49" charset="-122"/>
                <a:ea typeface="楷体" panose="02010609060101010101" pitchFamily="49" charset="-122"/>
              </a:rPr>
              <a:t>2</a:t>
            </a:r>
            <a:r>
              <a:rPr lang="zh-CN" altLang="en-US" sz="1500" b="1" dirty="0">
                <a:solidFill>
                  <a:schemeClr val="tx1"/>
                </a:solidFill>
                <a:latin typeface="楷体" panose="02010609060101010101" pitchFamily="49" charset="-122"/>
                <a:ea typeface="楷体" panose="02010609060101010101" pitchFamily="49" charset="-122"/>
              </a:rPr>
              <a:t>、根据听证结果，对原告实际非法占用土地面积减半处以罚款</a:t>
            </a:r>
            <a:r>
              <a:rPr lang="en-US" altLang="zh-CN" sz="1500" b="1" dirty="0">
                <a:solidFill>
                  <a:schemeClr val="tx1"/>
                </a:solidFill>
                <a:latin typeface="楷体" panose="02010609060101010101" pitchFamily="49" charset="-122"/>
                <a:ea typeface="楷体" panose="02010609060101010101" pitchFamily="49" charset="-122"/>
              </a:rPr>
              <a:t>120990</a:t>
            </a:r>
            <a:r>
              <a:rPr lang="zh-CN" altLang="en-US" sz="1500" b="1" dirty="0">
                <a:solidFill>
                  <a:schemeClr val="tx1"/>
                </a:solidFill>
                <a:latin typeface="楷体" panose="02010609060101010101" pitchFamily="49" charset="-122"/>
                <a:ea typeface="楷体" panose="02010609060101010101" pitchFamily="49" charset="-122"/>
              </a:rPr>
              <a:t>元。原告申请复议无果，遂提起行政诉讼，要求撤销处罚决定。诉讼期间，</a:t>
            </a:r>
            <a:r>
              <a:rPr lang="zh-CN" altLang="en-US" sz="1500" b="1" dirty="0">
                <a:solidFill>
                  <a:srgbClr val="FF0000"/>
                </a:solidFill>
                <a:latin typeface="楷体" panose="02010609060101010101" pitchFamily="49" charset="-122"/>
                <a:ea typeface="楷体" panose="02010609060101010101" pitchFamily="49" charset="-122"/>
              </a:rPr>
              <a:t>被告未提交作出处罚决定是否由本单位领导集体讨论决定的证据。</a:t>
            </a:r>
            <a:endParaRPr lang="en-US" altLang="zh-CN" sz="1500" b="1" dirty="0">
              <a:solidFill>
                <a:srgbClr val="FF0000"/>
              </a:solidFill>
              <a:latin typeface="楷体" panose="02010609060101010101" pitchFamily="49" charset="-122"/>
              <a:ea typeface="楷体" panose="02010609060101010101" pitchFamily="49" charset="-122"/>
            </a:endParaRPr>
          </a:p>
          <a:p>
            <a:pPr>
              <a:lnSpc>
                <a:spcPct val="110000"/>
              </a:lnSpc>
            </a:pPr>
            <a:r>
              <a:rPr lang="zh-CN" altLang="en-US" sz="1500" b="1" dirty="0">
                <a:solidFill>
                  <a:schemeClr val="tx1"/>
                </a:solidFill>
                <a:latin typeface="楷体" panose="02010609060101010101" pitchFamily="49" charset="-122"/>
                <a:ea typeface="楷体" panose="02010609060101010101" pitchFamily="49" charset="-122"/>
              </a:rPr>
              <a:t>法院审理认为，被告认定原告非法占用农用地的违法行为事实清楚，证据确凿。根据</a:t>
            </a:r>
            <a:r>
              <a:rPr lang="en-US" altLang="zh-CN" sz="1500" b="1" dirty="0">
                <a:solidFill>
                  <a:schemeClr val="tx1"/>
                </a:solidFill>
                <a:latin typeface="楷体" panose="02010609060101010101" pitchFamily="49" charset="-122"/>
                <a:ea typeface="楷体" panose="02010609060101010101" pitchFamily="49" charset="-122"/>
              </a:rPr>
              <a:t>《</a:t>
            </a:r>
            <a:r>
              <a:rPr lang="zh-CN" altLang="en-US" sz="1500" b="1" dirty="0">
                <a:solidFill>
                  <a:schemeClr val="tx1"/>
                </a:solidFill>
                <a:latin typeface="楷体" panose="02010609060101010101" pitchFamily="49" charset="-122"/>
                <a:ea typeface="楷体" panose="02010609060101010101" pitchFamily="49" charset="-122"/>
              </a:rPr>
              <a:t>行政处罚法</a:t>
            </a:r>
            <a:r>
              <a:rPr lang="en-US" altLang="zh-CN" sz="1500" b="1" dirty="0">
                <a:solidFill>
                  <a:schemeClr val="tx1"/>
                </a:solidFill>
                <a:latin typeface="楷体" panose="02010609060101010101" pitchFamily="49" charset="-122"/>
                <a:ea typeface="楷体" panose="02010609060101010101" pitchFamily="49" charset="-122"/>
              </a:rPr>
              <a:t>》</a:t>
            </a:r>
            <a:r>
              <a:rPr lang="zh-CN" altLang="en-US" sz="1500" b="1" dirty="0">
                <a:solidFill>
                  <a:schemeClr val="tx1"/>
                </a:solidFill>
                <a:latin typeface="楷体" panose="02010609060101010101" pitchFamily="49" charset="-122"/>
                <a:ea typeface="楷体" panose="02010609060101010101" pitchFamily="49" charset="-122"/>
              </a:rPr>
              <a:t>第</a:t>
            </a:r>
            <a:r>
              <a:rPr lang="en-US" altLang="zh-CN" sz="1500" b="1" dirty="0">
                <a:solidFill>
                  <a:schemeClr val="tx1"/>
                </a:solidFill>
                <a:latin typeface="楷体" panose="02010609060101010101" pitchFamily="49" charset="-122"/>
                <a:ea typeface="楷体" panose="02010609060101010101" pitchFamily="49" charset="-122"/>
              </a:rPr>
              <a:t>38</a:t>
            </a:r>
            <a:r>
              <a:rPr lang="zh-CN" altLang="en-US" sz="1500" b="1" dirty="0">
                <a:solidFill>
                  <a:schemeClr val="tx1"/>
                </a:solidFill>
                <a:latin typeface="楷体" panose="02010609060101010101" pitchFamily="49" charset="-122"/>
                <a:ea typeface="楷体" panose="02010609060101010101" pitchFamily="49" charset="-122"/>
              </a:rPr>
              <a:t>条第</a:t>
            </a:r>
            <a:r>
              <a:rPr lang="en-US" altLang="zh-CN" sz="1500" b="1" dirty="0">
                <a:solidFill>
                  <a:schemeClr val="tx1"/>
                </a:solidFill>
                <a:latin typeface="楷体" panose="02010609060101010101" pitchFamily="49" charset="-122"/>
                <a:ea typeface="楷体" panose="02010609060101010101" pitchFamily="49" charset="-122"/>
              </a:rPr>
              <a:t>2</a:t>
            </a:r>
            <a:r>
              <a:rPr lang="zh-CN" altLang="en-US" sz="1500" b="1" dirty="0">
                <a:solidFill>
                  <a:schemeClr val="tx1"/>
                </a:solidFill>
                <a:latin typeface="楷体" panose="02010609060101010101" pitchFamily="49" charset="-122"/>
                <a:ea typeface="楷体" panose="02010609060101010101" pitchFamily="49" charset="-122"/>
              </a:rPr>
              <a:t>款规定：“对情节复杂或者重大违法行为给予较重的行政处罚，行政机关的负责人应当集体讨论决定。”原国家土地管理局</a:t>
            </a:r>
            <a:r>
              <a:rPr lang="en-US" altLang="zh-CN" sz="1500" b="1" dirty="0">
                <a:solidFill>
                  <a:srgbClr val="FF0000"/>
                </a:solidFill>
                <a:latin typeface="楷体" panose="02010609060101010101" pitchFamily="49" charset="-122"/>
                <a:ea typeface="楷体" panose="02010609060101010101" pitchFamily="49" charset="-122"/>
              </a:rPr>
              <a:t>《</a:t>
            </a:r>
            <a:r>
              <a:rPr lang="zh-CN" altLang="en-US" sz="1500" b="1" dirty="0">
                <a:solidFill>
                  <a:srgbClr val="FF0000"/>
                </a:solidFill>
                <a:latin typeface="楷体" panose="02010609060101010101" pitchFamily="49" charset="-122"/>
                <a:ea typeface="楷体" panose="02010609060101010101" pitchFamily="49" charset="-122"/>
              </a:rPr>
              <a:t>土地违法案件查处办法</a:t>
            </a:r>
            <a:r>
              <a:rPr lang="en-US" altLang="zh-CN" sz="1500" b="1" dirty="0">
                <a:solidFill>
                  <a:srgbClr val="FF0000"/>
                </a:solidFill>
                <a:latin typeface="楷体" panose="02010609060101010101" pitchFamily="49" charset="-122"/>
                <a:ea typeface="楷体" panose="02010609060101010101" pitchFamily="49" charset="-122"/>
              </a:rPr>
              <a:t>》</a:t>
            </a:r>
            <a:r>
              <a:rPr lang="zh-CN" altLang="en-US" sz="1500" b="1" dirty="0">
                <a:solidFill>
                  <a:srgbClr val="FF0000"/>
                </a:solidFill>
                <a:latin typeface="楷体" panose="02010609060101010101" pitchFamily="49" charset="-122"/>
                <a:ea typeface="楷体" panose="02010609060101010101" pitchFamily="49" charset="-122"/>
              </a:rPr>
              <a:t>第</a:t>
            </a:r>
            <a:r>
              <a:rPr lang="en-US" altLang="zh-CN" sz="1500" b="1" dirty="0">
                <a:solidFill>
                  <a:srgbClr val="FF0000"/>
                </a:solidFill>
                <a:latin typeface="楷体" panose="02010609060101010101" pitchFamily="49" charset="-122"/>
                <a:ea typeface="楷体" panose="02010609060101010101" pitchFamily="49" charset="-122"/>
              </a:rPr>
              <a:t>27</a:t>
            </a:r>
            <a:r>
              <a:rPr lang="zh-CN" altLang="en-US" sz="1500" b="1" dirty="0">
                <a:solidFill>
                  <a:srgbClr val="FF0000"/>
                </a:solidFill>
                <a:latin typeface="楷体" panose="02010609060101010101" pitchFamily="49" charset="-122"/>
                <a:ea typeface="楷体" panose="02010609060101010101" pitchFamily="49" charset="-122"/>
              </a:rPr>
              <a:t>条规定：“土地违法案件应当由土地管理部门领导集体审议</a:t>
            </a:r>
            <a:r>
              <a:rPr lang="en-US" altLang="zh-CN" sz="1500" b="1" dirty="0">
                <a:solidFill>
                  <a:srgbClr val="FF0000"/>
                </a:solidFill>
                <a:latin typeface="楷体" panose="02010609060101010101" pitchFamily="49" charset="-122"/>
                <a:ea typeface="楷体" panose="02010609060101010101" pitchFamily="49" charset="-122"/>
              </a:rPr>
              <a:t>……</a:t>
            </a:r>
            <a:r>
              <a:rPr lang="zh-CN" altLang="en-US" sz="1500" b="1" dirty="0">
                <a:solidFill>
                  <a:schemeClr val="tx1"/>
                </a:solidFill>
                <a:latin typeface="楷体" panose="02010609060101010101" pitchFamily="49" charset="-122"/>
                <a:ea typeface="楷体" panose="02010609060101010101" pitchFamily="49" charset="-122"/>
              </a:rPr>
              <a:t>以上规定明确了土地违法案件应当由土地管理部门领导集体审议。本案中被告作出的行政处罚是限期拆除建筑物和较大金额的罚款，属于较重的行政处罚，且对原告非法占地面积的认定及处罚在举行听证后进行了变更，故被告作出行政处罚应当由本单位领导集体讨论决定，但被告未提供作出行政处罚是否由本单位领导集体讨论决定的证据。因此，被告对原告作出处罚决定违反法定程序，依法判决</a:t>
            </a:r>
            <a:r>
              <a:rPr lang="zh-CN" altLang="en-US" sz="1500" b="1" dirty="0">
                <a:solidFill>
                  <a:srgbClr val="FF0000"/>
                </a:solidFill>
                <a:latin typeface="楷体" panose="02010609060101010101" pitchFamily="49" charset="-122"/>
                <a:ea typeface="楷体" panose="02010609060101010101" pitchFamily="49" charset="-122"/>
              </a:rPr>
              <a:t>撤销</a:t>
            </a:r>
            <a:r>
              <a:rPr lang="zh-CN" altLang="en-US" sz="1500" b="1" dirty="0">
                <a:solidFill>
                  <a:schemeClr val="tx1"/>
                </a:solidFill>
                <a:latin typeface="楷体" panose="02010609060101010101" pitchFamily="49" charset="-122"/>
                <a:ea typeface="楷体" panose="02010609060101010101" pitchFamily="49" charset="-122"/>
              </a:rPr>
              <a:t>。</a:t>
            </a:r>
          </a:p>
          <a:p>
            <a:endParaRPr lang="zh-CN" altLang="en-US" sz="1700" dirty="0">
              <a:solidFill>
                <a:schemeClr val="tx1"/>
              </a:solidFill>
              <a:latin typeface="楷体" panose="02010609060101010101" pitchFamily="49" charset="-122"/>
              <a:ea typeface="楷体" panose="02010609060101010101"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0963" name="内容占位符 2"/>
          <p:cNvSpPr>
            <a:spLocks noGrp="1"/>
          </p:cNvSpPr>
          <p:nvPr>
            <p:ph idx="1"/>
          </p:nvPr>
        </p:nvSpPr>
        <p:spPr>
          <a:xfrm>
            <a:off x="0" y="2276475"/>
            <a:ext cx="8532813" cy="3743325"/>
          </a:xfrm>
        </p:spPr>
        <p:txBody>
          <a:bodyPr vert="horz" wrap="square" lIns="91440" tIns="45720" rIns="91440" bIns="45720" anchor="t" anchorCtr="0"/>
          <a:lstStyle/>
          <a:p>
            <a:r>
              <a:rPr lang="zh-CN" altLang="zh-CN" sz="2000" dirty="0">
                <a:latin typeface="楷体" panose="02010609060101010101" pitchFamily="49" charset="-122"/>
                <a:ea typeface="楷体" panose="02010609060101010101" pitchFamily="49" charset="-122"/>
              </a:rPr>
              <a:t>在刘燕文诉北京大学案中，判决主文写到：</a:t>
            </a:r>
          </a:p>
          <a:p>
            <a:r>
              <a:rPr lang="en-US" altLang="zh-CN" sz="2000" dirty="0">
                <a:latin typeface="楷体" panose="02010609060101010101" pitchFamily="49" charset="-122"/>
                <a:ea typeface="楷体" panose="02010609060101010101" pitchFamily="49" charset="-122"/>
              </a:rPr>
              <a:t>1996</a:t>
            </a:r>
            <a:r>
              <a:rPr lang="zh-CN" altLang="zh-CN" sz="2000" dirty="0">
                <a:latin typeface="楷体" panose="02010609060101010101" pitchFamily="49" charset="-122"/>
                <a:ea typeface="楷体" panose="02010609060101010101" pitchFamily="49" charset="-122"/>
              </a:rPr>
              <a:t>年</a:t>
            </a:r>
            <a:r>
              <a:rPr lang="en-US" altLang="zh-CN" sz="2000" dirty="0">
                <a:latin typeface="楷体" panose="02010609060101010101" pitchFamily="49" charset="-122"/>
                <a:ea typeface="楷体" panose="02010609060101010101" pitchFamily="49" charset="-122"/>
              </a:rPr>
              <a:t>1</a:t>
            </a:r>
            <a:r>
              <a:rPr lang="zh-CN" altLang="zh-CN" sz="2000" dirty="0">
                <a:latin typeface="楷体" panose="02010609060101010101" pitchFamily="49" charset="-122"/>
                <a:ea typeface="楷体" panose="02010609060101010101" pitchFamily="49" charset="-122"/>
              </a:rPr>
              <a:t>月</a:t>
            </a:r>
            <a:r>
              <a:rPr lang="en-US" altLang="zh-CN" sz="2000" dirty="0">
                <a:latin typeface="楷体" panose="02010609060101010101" pitchFamily="49" charset="-122"/>
                <a:ea typeface="楷体" panose="02010609060101010101" pitchFamily="49" charset="-122"/>
              </a:rPr>
              <a:t>24</a:t>
            </a:r>
            <a:r>
              <a:rPr lang="zh-CN" altLang="zh-CN" sz="2000" dirty="0">
                <a:latin typeface="楷体" panose="02010609060101010101" pitchFamily="49" charset="-122"/>
                <a:ea typeface="楷体" panose="02010609060101010101" pitchFamily="49" charset="-122"/>
              </a:rPr>
              <a:t>日召开的第</a:t>
            </a:r>
            <a:r>
              <a:rPr lang="en-US" altLang="zh-CN" sz="2000" dirty="0">
                <a:latin typeface="楷体" panose="02010609060101010101" pitchFamily="49" charset="-122"/>
                <a:ea typeface="楷体" panose="02010609060101010101" pitchFamily="49" charset="-122"/>
              </a:rPr>
              <a:t>41</a:t>
            </a:r>
            <a:r>
              <a:rPr lang="zh-CN" altLang="zh-CN" sz="2000" dirty="0">
                <a:latin typeface="楷体" panose="02010609060101010101" pitchFamily="49" charset="-122"/>
                <a:ea typeface="楷体" panose="02010609060101010101" pitchFamily="49" charset="-122"/>
              </a:rPr>
              <a:t>次学位评定委员会会议，……作出了不批准学位论文答辩委员会报请授予刘燕文博士学位的决议的决定，该决定未经校学位委员会全体成员过半数通过，违反了《中华人民共和国学位条例》第十条第二款的规定的法定程序，本院不予支持。因校学位委员会作出不予授予学位的决定，涉及到学位申请者能否获得相应学位证书的权利，校学位委员会在作出否定决议前应当告知学位申请者，听取学位申请者的申辩意见；在作出不批准授予博士学位的决定后，从充分保障学位申请者的合法权益原则出发，校学位委员会应将此决定向本人送达或宣布。本案被告校学位委员会在作出不批准授予刘燕文博士学位前，</a:t>
            </a:r>
            <a:r>
              <a:rPr lang="zh-CN" altLang="zh-CN" sz="2000" b="1" dirty="0">
                <a:solidFill>
                  <a:srgbClr val="FF0000"/>
                </a:solidFill>
                <a:latin typeface="楷体" panose="02010609060101010101" pitchFamily="49" charset="-122"/>
                <a:ea typeface="楷体" panose="02010609060101010101" pitchFamily="49" charset="-122"/>
              </a:rPr>
              <a:t>未听取刘燕文的申辩意见</a:t>
            </a:r>
            <a:r>
              <a:rPr lang="zh-CN" altLang="zh-CN" sz="2000" dirty="0">
                <a:latin typeface="楷体" panose="02010609060101010101" pitchFamily="49" charset="-122"/>
                <a:ea typeface="楷体" panose="02010609060101010101" pitchFamily="49" charset="-122"/>
              </a:rPr>
              <a:t>；在作出决定之后，也未将决定向刘燕文实际送达，影响了刘燕文向有关部门提出申诉或提起诉讼权利的行使，该决定应予</a:t>
            </a:r>
            <a:r>
              <a:rPr lang="zh-CN" altLang="zh-CN" sz="2000" b="1" dirty="0">
                <a:solidFill>
                  <a:srgbClr val="FF0000"/>
                </a:solidFill>
                <a:latin typeface="楷体" panose="02010609060101010101" pitchFamily="49" charset="-122"/>
                <a:ea typeface="楷体" panose="02010609060101010101" pitchFamily="49" charset="-122"/>
              </a:rPr>
              <a:t>撤销</a:t>
            </a:r>
            <a:r>
              <a:rPr lang="zh-CN" altLang="zh-CN" sz="2000" dirty="0">
                <a:latin typeface="楷体" panose="02010609060101010101" pitchFamily="49" charset="-122"/>
                <a:ea typeface="楷体" panose="02010609060101010101" pitchFamily="49" charset="-122"/>
              </a:rPr>
              <a:t>。北京大学学位评定委员会应当对是否批准授予刘燕文博士学位的决议，依法定程序审查后重新作出决定。</a:t>
            </a:r>
          </a:p>
          <a:p>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1987" name="内容占位符 2"/>
          <p:cNvSpPr>
            <a:spLocks noGrp="1"/>
          </p:cNvSpPr>
          <p:nvPr>
            <p:ph idx="1"/>
          </p:nvPr>
        </p:nvSpPr>
        <p:spPr>
          <a:xfrm>
            <a:off x="539750" y="2492375"/>
            <a:ext cx="7956550" cy="3530600"/>
          </a:xfrm>
        </p:spPr>
        <p:txBody>
          <a:bodyPr vert="horz" wrap="square" lIns="91440" tIns="45720" rIns="91440" bIns="45720" anchor="t" anchorCtr="0"/>
          <a:lstStyle/>
          <a:p>
            <a:r>
              <a:rPr lang="zh-CN" altLang="en-US" sz="2400" b="1" dirty="0">
                <a:solidFill>
                  <a:srgbClr val="FF0000"/>
                </a:solidFill>
                <a:latin typeface="楷体" panose="02010609060101010101" pitchFamily="49" charset="-122"/>
                <a:ea typeface="楷体" panose="02010609060101010101" pitchFamily="49" charset="-122"/>
              </a:rPr>
              <a:t>关于违反法定程序的行为是否一概撤销问题</a:t>
            </a:r>
          </a:p>
          <a:p>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行政诉讼法</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第</a:t>
            </a:r>
            <a:r>
              <a:rPr lang="en-US" altLang="zh-CN" sz="2400" dirty="0">
                <a:latin typeface="楷体" panose="02010609060101010101" pitchFamily="49" charset="-122"/>
                <a:ea typeface="楷体" panose="02010609060101010101" pitchFamily="49" charset="-122"/>
              </a:rPr>
              <a:t>74</a:t>
            </a:r>
            <a:r>
              <a:rPr lang="zh-CN" altLang="en-US" sz="2400" dirty="0">
                <a:latin typeface="楷体" panose="02010609060101010101" pitchFamily="49" charset="-122"/>
                <a:ea typeface="楷体" panose="02010609060101010101" pitchFamily="49" charset="-122"/>
              </a:rPr>
              <a:t>条第</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款第</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项（确认违法判决）：行政行为有下列情形之一的，人民法院判决确认违法，但不撤销行政行为：</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行政行为程序轻微违法，但对原告权利不产生实际影响的。</a:t>
            </a:r>
          </a:p>
          <a:p>
            <a:endParaRPr lang="zh-CN" altLang="en-US" sz="2400" dirty="0">
              <a:latin typeface="楷体" panose="02010609060101010101" pitchFamily="49" charset="-122"/>
              <a:ea typeface="楷体" panose="02010609060101010101"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3011" name="内容占位符 2"/>
          <p:cNvSpPr>
            <a:spLocks noGrp="1"/>
          </p:cNvSpPr>
          <p:nvPr>
            <p:ph idx="1"/>
          </p:nvPr>
        </p:nvSpPr>
        <p:spPr>
          <a:xfrm>
            <a:off x="250825" y="2060575"/>
            <a:ext cx="8286750" cy="3805238"/>
          </a:xfrm>
        </p:spPr>
        <p:txBody>
          <a:bodyPr vert="horz" wrap="square" lIns="91440" tIns="45720" rIns="91440" bIns="45720" anchor="t" anchorCtr="0"/>
          <a:lstStyle/>
          <a:p>
            <a:r>
              <a:rPr lang="en-US" altLang="zh-CN" sz="2400" b="1" dirty="0">
                <a:latin typeface="楷体" panose="02010609060101010101" pitchFamily="49" charset="-122"/>
                <a:ea typeface="楷体" panose="02010609060101010101" pitchFamily="49" charset="-122"/>
              </a:rPr>
              <a:t>4</a:t>
            </a:r>
            <a:r>
              <a:rPr lang="zh-CN" altLang="en-US" sz="2400" b="1" dirty="0">
                <a:latin typeface="楷体" panose="02010609060101010101" pitchFamily="49" charset="-122"/>
                <a:ea typeface="楷体" panose="02010609060101010101" pitchFamily="49" charset="-122"/>
              </a:rPr>
              <a:t>．超越职权</a:t>
            </a:r>
          </a:p>
          <a:p>
            <a:pPr lvl="1" eaLnBrk="1" hangingPunct="1"/>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）职权僭越（行使了其他国家机关的权力）</a:t>
            </a:r>
          </a:p>
          <a:p>
            <a:pPr lvl="1" eaLnBrk="1" hangingPunct="1"/>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）逾越权限</a:t>
            </a:r>
          </a:p>
          <a:p>
            <a:pPr lvl="2" eaLnBrk="1" hangingPunct="1"/>
            <a:r>
              <a:rPr lang="zh-CN" altLang="en-US" sz="2000" b="1" dirty="0">
                <a:latin typeface="楷体" panose="02010609060101010101" pitchFamily="49" charset="-122"/>
                <a:ea typeface="楷体" panose="02010609060101010101" pitchFamily="49" charset="-122"/>
              </a:rPr>
              <a:t>事务管辖权</a:t>
            </a:r>
          </a:p>
          <a:p>
            <a:pPr lvl="2" eaLnBrk="1" hangingPunct="1"/>
            <a:r>
              <a:rPr lang="zh-CN" altLang="en-US" sz="2000" b="1" dirty="0">
                <a:latin typeface="楷体" panose="02010609060101010101" pitchFamily="49" charset="-122"/>
                <a:ea typeface="楷体" panose="02010609060101010101" pitchFamily="49" charset="-122"/>
              </a:rPr>
              <a:t>层级管辖权</a:t>
            </a:r>
            <a:endParaRPr lang="en-US" altLang="zh-CN" sz="2000" b="1" dirty="0">
              <a:latin typeface="楷体" panose="02010609060101010101" pitchFamily="49" charset="-122"/>
              <a:ea typeface="楷体" panose="02010609060101010101" pitchFamily="49" charset="-122"/>
            </a:endParaRPr>
          </a:p>
          <a:p>
            <a:pPr lvl="3" eaLnBrk="1" hangingPunct="1"/>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食品安全法</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第</a:t>
            </a:r>
            <a:r>
              <a:rPr lang="en-US" altLang="zh-CN" sz="2000" b="1" dirty="0">
                <a:latin typeface="楷体" panose="02010609060101010101" pitchFamily="49" charset="-122"/>
                <a:ea typeface="楷体" panose="02010609060101010101" pitchFamily="49" charset="-122"/>
              </a:rPr>
              <a:t>140</a:t>
            </a:r>
            <a:r>
              <a:rPr lang="zh-CN" altLang="en-US" sz="2000" b="1" dirty="0">
                <a:latin typeface="楷体" panose="02010609060101010101" pitchFamily="49" charset="-122"/>
                <a:ea typeface="楷体" panose="02010609060101010101" pitchFamily="49" charset="-122"/>
              </a:rPr>
              <a:t>条第</a:t>
            </a:r>
            <a:r>
              <a:rPr lang="en-US" altLang="zh-CN" sz="2000" b="1" dirty="0">
                <a:latin typeface="楷体" panose="02010609060101010101" pitchFamily="49" charset="-122"/>
                <a:ea typeface="楷体" panose="02010609060101010101" pitchFamily="49" charset="-122"/>
              </a:rPr>
              <a:t>5</a:t>
            </a:r>
            <a:r>
              <a:rPr lang="zh-CN" altLang="en-US" sz="2000" b="1" dirty="0">
                <a:latin typeface="楷体" panose="02010609060101010101" pitchFamily="49" charset="-122"/>
                <a:ea typeface="楷体" panose="02010609060101010101" pitchFamily="49" charset="-122"/>
              </a:rPr>
              <a:t>款：对食品作虚假宣传且情节严重的，由省级以上人民政府食品药品监督管理部门决定暂停销售该食品，并向社会公布；仍然销售该食品的，由县级以上人民政府食品药品监督管理部门没收违法所得和违法销售的食品，并处二万元以上五万元以下罚款</a:t>
            </a:r>
          </a:p>
          <a:p>
            <a:pPr lvl="2" eaLnBrk="1" hangingPunct="1"/>
            <a:r>
              <a:rPr lang="zh-CN" altLang="en-US" sz="2000" b="1" dirty="0">
                <a:latin typeface="楷体" panose="02010609060101010101" pitchFamily="49" charset="-122"/>
                <a:ea typeface="楷体" panose="02010609060101010101" pitchFamily="49" charset="-122"/>
              </a:rPr>
              <a:t>地域管辖权</a:t>
            </a:r>
          </a:p>
          <a:p>
            <a:pPr lvl="2" eaLnBrk="1" hangingPunct="1"/>
            <a:r>
              <a:rPr lang="zh-CN" altLang="en-US" sz="2000" b="1" dirty="0">
                <a:latin typeface="楷体" panose="02010609060101010101" pitchFamily="49" charset="-122"/>
                <a:ea typeface="楷体" panose="02010609060101010101" pitchFamily="49" charset="-122"/>
              </a:rPr>
              <a:t>超出法定范围或幅度</a:t>
            </a:r>
          </a:p>
          <a:p>
            <a:endParaRPr lang="zh-CN" altLang="en-US" sz="2400" dirty="0">
              <a:latin typeface="楷体" panose="02010609060101010101" pitchFamily="49" charset="-122"/>
              <a:ea typeface="楷体" panose="02010609060101010101" pitchFamily="49" charset="-122"/>
            </a:endParaRPr>
          </a:p>
        </p:txBody>
      </p:sp>
      <p:sp>
        <p:nvSpPr>
          <p:cNvPr id="4301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4035" name="内容占位符 2"/>
          <p:cNvSpPr>
            <a:spLocks noGrp="1"/>
          </p:cNvSpPr>
          <p:nvPr>
            <p:ph idx="1"/>
          </p:nvPr>
        </p:nvSpPr>
        <p:spPr>
          <a:xfrm>
            <a:off x="863600" y="2708275"/>
            <a:ext cx="7021513" cy="3311525"/>
          </a:xfrm>
        </p:spPr>
        <p:txBody>
          <a:bodyPr vert="horz" wrap="square" lIns="91440" tIns="45720" rIns="91440" bIns="45720" anchor="t" anchorCtr="0"/>
          <a:lstStyle/>
          <a:p>
            <a:r>
              <a:rPr lang="zh-CN" altLang="zh-CN" sz="2000" dirty="0">
                <a:latin typeface="楷体" panose="02010609060101010101" pitchFamily="49" charset="-122"/>
                <a:ea typeface="楷体" panose="02010609060101010101" pitchFamily="49" charset="-122"/>
              </a:rPr>
              <a:t>彭锋诉新疆维吾尔自治区哈密市国土资源监察大队土地行政处罚案</a:t>
            </a:r>
            <a:r>
              <a:rPr lang="zh-CN" altLang="en-US" sz="2000" dirty="0">
                <a:latin typeface="楷体" panose="02010609060101010101" pitchFamily="49" charset="-122"/>
                <a:ea typeface="楷体" panose="02010609060101010101" pitchFamily="49" charset="-122"/>
              </a:rPr>
              <a:t>（ </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中国行政审判案例</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4</a:t>
            </a:r>
            <a:r>
              <a:rPr lang="zh-CN" altLang="en-US" sz="2000" dirty="0">
                <a:latin typeface="楷体" panose="02010609060101010101" pitchFamily="49" charset="-122"/>
                <a:ea typeface="楷体" panose="02010609060101010101" pitchFamily="49" charset="-122"/>
              </a:rPr>
              <a:t>卷第</a:t>
            </a:r>
            <a:r>
              <a:rPr lang="en-US" altLang="zh-CN" sz="2000" dirty="0">
                <a:latin typeface="楷体" panose="02010609060101010101" pitchFamily="49" charset="-122"/>
                <a:ea typeface="楷体" panose="02010609060101010101" pitchFamily="49" charset="-122"/>
              </a:rPr>
              <a:t>150</a:t>
            </a:r>
            <a:r>
              <a:rPr lang="zh-CN" altLang="en-US" sz="2000" dirty="0">
                <a:latin typeface="楷体" panose="02010609060101010101" pitchFamily="49" charset="-122"/>
                <a:ea typeface="楷体" panose="02010609060101010101" pitchFamily="49" charset="-122"/>
              </a:rPr>
              <a:t>号案例）</a:t>
            </a:r>
            <a:endParaRPr lang="en-US" altLang="zh-CN" sz="2000" dirty="0">
              <a:latin typeface="楷体" panose="02010609060101010101" pitchFamily="49" charset="-122"/>
              <a:ea typeface="楷体" panose="02010609060101010101" pitchFamily="49" charset="-122"/>
            </a:endParaRPr>
          </a:p>
          <a:p>
            <a:r>
              <a:rPr lang="zh-CN" altLang="zh-CN" sz="2000" dirty="0">
                <a:latin typeface="楷体" panose="02010609060101010101" pitchFamily="49" charset="-122"/>
                <a:ea typeface="楷体" panose="02010609060101010101" pitchFamily="49" charset="-122"/>
              </a:rPr>
              <a:t>根据土地管理法第</a:t>
            </a:r>
            <a:r>
              <a:rPr lang="en-US" altLang="zh-CN" sz="2000" dirty="0">
                <a:latin typeface="楷体" panose="02010609060101010101" pitchFamily="49" charset="-122"/>
                <a:ea typeface="楷体" panose="02010609060101010101" pitchFamily="49" charset="-122"/>
              </a:rPr>
              <a:t>76</a:t>
            </a:r>
            <a:r>
              <a:rPr lang="zh-CN" altLang="zh-CN" sz="2000" dirty="0">
                <a:latin typeface="楷体" panose="02010609060101010101" pitchFamily="49" charset="-122"/>
                <a:ea typeface="楷体" panose="02010609060101010101" pitchFamily="49" charset="-122"/>
              </a:rPr>
              <a:t>条的规定，对非法占用土地等违法行为有权实施处罚的主体应当是县级以上人民政府土地行政主管部门，被上诉人在没有法律、法规授权的情况下，以自己的名义对外行使行政处罚权的行为，属</a:t>
            </a:r>
            <a:r>
              <a:rPr lang="zh-CN" altLang="zh-CN" sz="2000" b="1" dirty="0">
                <a:solidFill>
                  <a:srgbClr val="FF0000"/>
                </a:solidFill>
                <a:latin typeface="楷体" panose="02010609060101010101" pitchFamily="49" charset="-122"/>
                <a:ea typeface="楷体" panose="02010609060101010101" pitchFamily="49" charset="-122"/>
              </a:rPr>
              <a:t>超越职权</a:t>
            </a:r>
            <a:r>
              <a:rPr lang="zh-CN" altLang="zh-CN" sz="2000" dirty="0">
                <a:latin typeface="楷体" panose="02010609060101010101" pitchFamily="49" charset="-122"/>
                <a:ea typeface="楷体" panose="02010609060101010101" pitchFamily="49" charset="-122"/>
              </a:rPr>
              <a:t>的行为，依法应予撤销。</a:t>
            </a:r>
          </a:p>
          <a:p>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5059" name="内容占位符 2"/>
          <p:cNvSpPr>
            <a:spLocks noGrp="1"/>
          </p:cNvSpPr>
          <p:nvPr>
            <p:ph idx="1"/>
          </p:nvPr>
        </p:nvSpPr>
        <p:spPr>
          <a:xfrm>
            <a:off x="863600" y="2500313"/>
            <a:ext cx="7423150" cy="3519487"/>
          </a:xfrm>
        </p:spPr>
        <p:txBody>
          <a:bodyPr vert="horz" wrap="square" lIns="91440" tIns="45720" rIns="91440" bIns="45720" anchor="t" anchorCtr="0"/>
          <a:lstStyle/>
          <a:p>
            <a:r>
              <a:rPr lang="en-US" altLang="zh-CN" sz="2400" b="1" dirty="0">
                <a:latin typeface="华文楷体" panose="02010600040101010101" pitchFamily="2" charset="-122"/>
                <a:ea typeface="华文楷体" panose="02010600040101010101" pitchFamily="2" charset="-122"/>
              </a:rPr>
              <a:t>5</a:t>
            </a:r>
            <a:r>
              <a:rPr lang="zh-CN" altLang="en-US" sz="2400" b="1" dirty="0">
                <a:latin typeface="华文楷体" panose="02010600040101010101" pitchFamily="2" charset="-122"/>
                <a:ea typeface="华文楷体" panose="02010600040101010101" pitchFamily="2" charset="-122"/>
              </a:rPr>
              <a:t>．滥用职权</a:t>
            </a:r>
            <a:endParaRPr lang="zh-CN" altLang="en-US"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在我国滥用职权，是指行政机关行使职权虽然在法定权限内，却不正当地行使了职权。表现形式：</a:t>
            </a:r>
          </a:p>
          <a:p>
            <a:pPr lvl="2" eaLnBrk="1" hangingPunct="1"/>
            <a:r>
              <a:rPr lang="zh-CN" altLang="en-US" sz="2000" b="1" dirty="0">
                <a:latin typeface="楷体" panose="02010609060101010101" pitchFamily="49" charset="-122"/>
                <a:ea typeface="楷体" panose="02010609060101010101" pitchFamily="49" charset="-122"/>
              </a:rPr>
              <a:t>违背法定授权目的：追求团体利益或者个人私利</a:t>
            </a:r>
          </a:p>
          <a:p>
            <a:pPr lvl="2" eaLnBrk="1" hangingPunct="1"/>
            <a:r>
              <a:rPr lang="zh-CN" altLang="en-US" sz="2000" b="1" dirty="0">
                <a:latin typeface="楷体" panose="02010609060101010101" pitchFamily="49" charset="-122"/>
                <a:ea typeface="楷体" panose="02010609060101010101" pitchFamily="49" charset="-122"/>
              </a:rPr>
              <a:t>考虑非相关因素或者不考虑应当考虑的因素</a:t>
            </a:r>
          </a:p>
          <a:p>
            <a:pPr lvl="2" eaLnBrk="1" hangingPunct="1"/>
            <a:r>
              <a:rPr lang="zh-CN" altLang="en-US" sz="2000" b="1" dirty="0">
                <a:latin typeface="楷体" panose="02010609060101010101" pitchFamily="49" charset="-122"/>
                <a:ea typeface="楷体" panose="02010609060101010101" pitchFamily="49" charset="-122"/>
              </a:rPr>
              <a:t>不一致的解释和反复无常</a:t>
            </a:r>
            <a:endParaRPr lang="en-US" altLang="zh-CN" sz="2000" b="1" dirty="0">
              <a:latin typeface="楷体" panose="02010609060101010101" pitchFamily="49" charset="-122"/>
              <a:ea typeface="楷体" panose="02010609060101010101" pitchFamily="49" charset="-122"/>
            </a:endParaRPr>
          </a:p>
          <a:p>
            <a:pPr lvl="2" eaLnBrk="1" hangingPunct="1"/>
            <a:r>
              <a:rPr lang="zh-CN" altLang="en-US" sz="2000" b="1" dirty="0">
                <a:latin typeface="楷体" panose="02010609060101010101" pitchFamily="49" charset="-122"/>
                <a:ea typeface="楷体" panose="02010609060101010101" pitchFamily="49" charset="-122"/>
              </a:rPr>
              <a:t>故意迟延或不作为</a:t>
            </a:r>
            <a:endParaRPr lang="zh-CN" altLang="en-US" dirty="0">
              <a:latin typeface="楷体" panose="02010609060101010101" pitchFamily="49" charset="-122"/>
              <a:ea typeface="楷体" panose="02010609060101010101" pitchFamily="49" charset="-122"/>
            </a:endParaRPr>
          </a:p>
          <a:p>
            <a:endParaRPr lang="zh-CN" altLang="en-US" sz="2400" dirty="0">
              <a:latin typeface="华文楷体" panose="02010600040101010101" pitchFamily="2" charset="-122"/>
              <a:ea typeface="华文楷体" panose="02010600040101010101" pitchFamily="2" charset="-122"/>
            </a:endParaRPr>
          </a:p>
        </p:txBody>
      </p:sp>
      <p:sp>
        <p:nvSpPr>
          <p:cNvPr id="4506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6083" name="内容占位符 2"/>
          <p:cNvSpPr>
            <a:spLocks noGrp="1"/>
          </p:cNvSpPr>
          <p:nvPr>
            <p:ph idx="1"/>
          </p:nvPr>
        </p:nvSpPr>
        <p:spPr>
          <a:xfrm>
            <a:off x="179388" y="2205038"/>
            <a:ext cx="8496300" cy="3814762"/>
          </a:xfrm>
        </p:spPr>
        <p:txBody>
          <a:bodyPr vert="horz" wrap="square" lIns="91440" tIns="45720" rIns="91440" bIns="45720" anchor="t" anchorCtr="0"/>
          <a:lstStyle/>
          <a:p>
            <a:r>
              <a:rPr lang="zh-CN" altLang="zh-CN" sz="2000" dirty="0">
                <a:latin typeface="楷体" panose="02010609060101010101" pitchFamily="49" charset="-122"/>
                <a:ea typeface="楷体" panose="02010609060101010101" pitchFamily="49" charset="-122"/>
              </a:rPr>
              <a:t>在“王丽萍诉中牟县交通局行政赔偿纠纷案” （</a:t>
            </a:r>
            <a:r>
              <a:rPr lang="en-US" altLang="zh-CN" sz="2000" dirty="0">
                <a:latin typeface="楷体" panose="02010609060101010101" pitchFamily="49" charset="-122"/>
                <a:ea typeface="楷体" panose="02010609060101010101" pitchFamily="49" charset="-122"/>
              </a:rPr>
              <a:t>2003</a:t>
            </a:r>
            <a:r>
              <a:rPr lang="zh-CN" altLang="en-US" sz="2000" dirty="0">
                <a:latin typeface="楷体" panose="02010609060101010101" pitchFamily="49" charset="-122"/>
                <a:ea typeface="楷体" panose="02010609060101010101" pitchFamily="49" charset="-122"/>
              </a:rPr>
              <a:t>年公报案例</a:t>
            </a:r>
            <a:r>
              <a:rPr lang="zh-CN" altLang="zh-CN" sz="2000" dirty="0">
                <a:latin typeface="楷体" panose="02010609060101010101" pitchFamily="49" charset="-122"/>
                <a:ea typeface="楷体" panose="02010609060101010101" pitchFamily="49" charset="-122"/>
              </a:rPr>
              <a:t>）中，原告王丽萍４４岁，下岗职工，住河南省开封市西郊乡。被告是河南省中牟县交通局。原告王丽萍因与被告河南省中牟县交通局（以下简称县交通局）发生行政赔偿纠纷，向河南省中牟县人民法院提起行政赔偿诉讼。</a:t>
            </a:r>
          </a:p>
          <a:p>
            <a:r>
              <a:rPr lang="zh-CN" altLang="zh-CN" sz="2000" dirty="0">
                <a:latin typeface="楷体" panose="02010609060101010101" pitchFamily="49" charset="-122"/>
                <a:ea typeface="楷体" panose="02010609060101010101" pitchFamily="49" charset="-122"/>
              </a:rPr>
              <a:t>原告诉称：</a:t>
            </a:r>
            <a:r>
              <a:rPr lang="en-US" altLang="zh-CN" sz="2000" dirty="0">
                <a:latin typeface="楷体" panose="02010609060101010101" pitchFamily="49" charset="-122"/>
                <a:ea typeface="楷体" panose="02010609060101010101" pitchFamily="49" charset="-122"/>
              </a:rPr>
              <a:t>2001</a:t>
            </a:r>
            <a:r>
              <a:rPr lang="zh-CN" altLang="zh-CN" sz="2000" dirty="0">
                <a:latin typeface="楷体" panose="02010609060101010101" pitchFamily="49" charset="-122"/>
                <a:ea typeface="楷体" panose="02010609060101010101" pitchFamily="49" charset="-122"/>
              </a:rPr>
              <a:t>年９月２７日上午，我借用他人３台农用小四轮拖拉机，用拖带的两轮拖斗运送</a:t>
            </a:r>
            <a:r>
              <a:rPr lang="en-US" altLang="zh-CN" sz="2000" dirty="0">
                <a:latin typeface="楷体" panose="02010609060101010101" pitchFamily="49" charset="-122"/>
                <a:ea typeface="楷体" panose="02010609060101010101" pitchFamily="49" charset="-122"/>
              </a:rPr>
              <a:t>31</a:t>
            </a:r>
            <a:r>
              <a:rPr lang="zh-CN" altLang="zh-CN" sz="2000" dirty="0">
                <a:latin typeface="楷体" panose="02010609060101010101" pitchFamily="49" charset="-122"/>
                <a:ea typeface="楷体" panose="02010609060101010101" pitchFamily="49" charset="-122"/>
              </a:rPr>
              <a:t>头生猪。路上，被告的工作人员以这３台车没交养路费为由，提出扣车。尽管我声明车上装的货物不能停留，请求把生猪卸下后再扣车，被告的工作人员却置之不理，强行摘下拖斗后驾车离去，致使拖斗内的生猪因自然挤压和气候炎热中暑，共死亡１５头，给我造成直接经济损失１０５００元其他损失１７００元。我向被告申请赔偿，被告不予理睬。请求判令被告赔偿我的一切经济损失。</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r>
              <a:rPr lang="zh-CN" altLang="en-US" b="1" kern="1200" dirty="0">
                <a:latin typeface="华文楷体" panose="02010600040101010101" pitchFamily="2" charset="-122"/>
                <a:ea typeface="华文楷体" panose="02010600040101010101" pitchFamily="2" charset="-122"/>
                <a:cs typeface="+mj-cs"/>
              </a:rPr>
              <a:t>第一节 行政判决的概念与种类</a:t>
            </a:r>
            <a:endParaRPr lang="zh-CN" altLang="en-US" kern="1200" dirty="0">
              <a:latin typeface="华文楷体" panose="02010600040101010101" pitchFamily="2" charset="-122"/>
              <a:ea typeface="华文楷体" panose="02010600040101010101" pitchFamily="2" charset="-122"/>
              <a:cs typeface="+mj-cs"/>
            </a:endParaRPr>
          </a:p>
        </p:txBody>
      </p:sp>
      <p:sp>
        <p:nvSpPr>
          <p:cNvPr id="18435" name="内容占位符 2"/>
          <p:cNvSpPr>
            <a:spLocks noGrp="1"/>
          </p:cNvSpPr>
          <p:nvPr>
            <p:ph idx="1"/>
          </p:nvPr>
        </p:nvSpPr>
        <p:spPr>
          <a:xfrm>
            <a:off x="500063" y="2286000"/>
            <a:ext cx="8215312" cy="3662363"/>
          </a:xfrm>
        </p:spPr>
        <p:txBody>
          <a:bodyPr vert="horz" wrap="square" lIns="91440" tIns="45720" rIns="91440" bIns="45720" anchor="t" anchorCtr="0"/>
          <a:lstStyle/>
          <a:p>
            <a:r>
              <a:rPr lang="zh-CN" altLang="en-US" sz="2400" b="1" dirty="0">
                <a:latin typeface="华文楷体" panose="02010600040101010101" pitchFamily="2" charset="-122"/>
                <a:ea typeface="华文楷体" panose="02010600040101010101" pitchFamily="2" charset="-122"/>
              </a:rPr>
              <a:t>一、行政诉讼裁判概述</a:t>
            </a:r>
            <a:endParaRPr lang="zh-CN" altLang="en-US"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   人民法院在行政诉讼中的各个不同阶段，常常要对各种不同事项</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实体的或程序的事项，作出有确定力、拘束力和执行力的意思表示。这种意思表示，根据诉讼不同阶段中相应处理事项的不同性质，采取不同的表现形式</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判决、裁定或决定。</a:t>
            </a:r>
          </a:p>
          <a:p>
            <a:endParaRPr lang="zh-CN" altLang="en-US" sz="2400" dirty="0">
              <a:latin typeface="华文楷体" panose="02010600040101010101" pitchFamily="2" charset="-122"/>
              <a:ea typeface="华文楷体" panose="02010600040101010101" pitchFamily="2" charset="-122"/>
            </a:endParaRPr>
          </a:p>
        </p:txBody>
      </p:sp>
      <p:sp>
        <p:nvSpPr>
          <p:cNvPr id="1843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7107" name="内容占位符 2"/>
          <p:cNvSpPr>
            <a:spLocks noGrp="1"/>
          </p:cNvSpPr>
          <p:nvPr>
            <p:ph idx="1"/>
          </p:nvPr>
        </p:nvSpPr>
        <p:spPr>
          <a:xfrm>
            <a:off x="468313" y="2349500"/>
            <a:ext cx="7632700" cy="3670300"/>
          </a:xfrm>
        </p:spPr>
        <p:txBody>
          <a:bodyPr vert="horz" wrap="square" lIns="91440" tIns="45720" rIns="91440" bIns="45720" anchor="t" anchorCtr="0"/>
          <a:lstStyle/>
          <a:p>
            <a:r>
              <a:rPr lang="zh-CN" altLang="zh-CN" sz="2000" dirty="0">
                <a:latin typeface="楷体" panose="02010609060101010101" pitchFamily="49" charset="-122"/>
                <a:ea typeface="楷体" panose="02010609060101010101" pitchFamily="49" charset="-122"/>
              </a:rPr>
              <a:t>准备暂扣的小四轮拖拉机，正处在为原告王丽萍运送生猪的途中。无论暂扣车辆的决定是否合法，被告县交通局的工作人员准备执行这个决定时，都应该知道：在炎热的天气下，运输途中的生猪不宜受到挤压，更不宜在路上久留。不管这生猪归谁所有，只有及时妥善处置后再行扣车，才能保证不因扣车而使该财产遭受损失。然而，县交通局工作人员不考虑该财产的安全，甚至在王丽萍请求将生猪运抵目的地后再扣车时也置之不理，把两轮拖斗卸下后就驾主车离去。县交通局工作人员在执行暂扣车辆决定时的这种行政行为，</a:t>
            </a:r>
            <a:r>
              <a:rPr lang="zh-CN" altLang="zh-CN" sz="2000" b="1" dirty="0">
                <a:solidFill>
                  <a:srgbClr val="FF0000"/>
                </a:solidFill>
                <a:latin typeface="楷体" panose="02010609060101010101" pitchFamily="49" charset="-122"/>
                <a:ea typeface="楷体" panose="02010609060101010101" pitchFamily="49" charset="-122"/>
              </a:rPr>
              <a:t>不符合合理、适当的要求</a:t>
            </a:r>
            <a:r>
              <a:rPr lang="zh-CN" altLang="zh-CN" sz="2000" dirty="0">
                <a:latin typeface="楷体" panose="02010609060101010101" pitchFamily="49" charset="-122"/>
                <a:ea typeface="楷体" panose="02010609060101010101" pitchFamily="49" charset="-122"/>
              </a:rPr>
              <a:t>，是</a:t>
            </a:r>
            <a:r>
              <a:rPr lang="zh-CN" altLang="zh-CN" sz="2000" b="1" dirty="0">
                <a:solidFill>
                  <a:srgbClr val="FF0000"/>
                </a:solidFill>
                <a:latin typeface="楷体" panose="02010609060101010101" pitchFamily="49" charset="-122"/>
                <a:ea typeface="楷体" panose="02010609060101010101" pitchFamily="49" charset="-122"/>
              </a:rPr>
              <a:t>滥用职权</a:t>
            </a:r>
            <a:r>
              <a:rPr lang="zh-CN" altLang="zh-CN" sz="2000" dirty="0">
                <a:latin typeface="楷体" panose="02010609060101010101" pitchFamily="49" charset="-122"/>
                <a:ea typeface="楷体" panose="02010609060101010101" pitchFamily="49" charset="-122"/>
              </a:rPr>
              <a:t>。依照行政诉讼法第五十四条第一款第（二）项第５目和最高人民法院《关于执行〈中华人民共和国行政诉讼法〉若干问题的解释》第五十七条第二款第（二）项的规定，应当确认县交通局工作人员在行使行政职权时的行为违法。</a:t>
            </a:r>
          </a:p>
          <a:p>
            <a:endParaRPr lang="zh-CN" altLang="en-US" sz="2000" dirty="0">
              <a:latin typeface="楷体" panose="02010609060101010101" pitchFamily="49" charset="-122"/>
              <a:ea typeface="楷体" panose="02010609060101010101" pitchFamily="49" charset="-122"/>
            </a:endParaRPr>
          </a:p>
          <a:p>
            <a:endParaRPr lang="zh-CN" altLang="en-US" sz="2000" dirty="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8131" name="内容占位符 2"/>
          <p:cNvSpPr>
            <a:spLocks noGrp="1"/>
          </p:cNvSpPr>
          <p:nvPr>
            <p:ph idx="1"/>
          </p:nvPr>
        </p:nvSpPr>
        <p:spPr>
          <a:xfrm>
            <a:off x="863600" y="2489200"/>
            <a:ext cx="6948488" cy="3530600"/>
          </a:xfrm>
        </p:spPr>
        <p:txBody>
          <a:bodyPr vert="horz" wrap="square" lIns="91440" tIns="45720" rIns="91440" bIns="45720" anchor="t" anchorCtr="0"/>
          <a:lstStyle/>
          <a:p>
            <a:r>
              <a:rPr lang="en-US" altLang="zh-CN" sz="2400" b="1" dirty="0">
                <a:latin typeface="楷体" panose="02010609060101010101" pitchFamily="49" charset="-122"/>
                <a:ea typeface="楷体" panose="02010609060101010101" pitchFamily="49" charset="-122"/>
              </a:rPr>
              <a:t>6</a:t>
            </a:r>
            <a:r>
              <a:rPr lang="zh-CN" altLang="en-US" sz="2400" b="1" dirty="0">
                <a:latin typeface="楷体" panose="02010609060101010101" pitchFamily="49" charset="-122"/>
                <a:ea typeface="楷体" panose="02010609060101010101" pitchFamily="49" charset="-122"/>
              </a:rPr>
              <a:t>、明显不当</a:t>
            </a:r>
            <a:endParaRPr lang="en-US" altLang="zh-CN" sz="2400" b="1" dirty="0">
              <a:latin typeface="楷体" panose="02010609060101010101" pitchFamily="49" charset="-122"/>
              <a:ea typeface="楷体" panose="02010609060101010101" pitchFamily="49" charset="-122"/>
            </a:endParaRPr>
          </a:p>
          <a:p>
            <a:pPr lvl="1" eaLnBrk="1" hangingPunct="1"/>
            <a:r>
              <a:rPr lang="zh-CN" altLang="en-US" sz="2200" b="1" dirty="0">
                <a:latin typeface="楷体" panose="02010609060101010101" pitchFamily="49" charset="-122"/>
                <a:ea typeface="楷体" panose="02010609060101010101" pitchFamily="49" charset="-122"/>
              </a:rPr>
              <a:t>行政裁量决定明显超出普通人对合理决定的认知和理解范围，显然不妥当、不合理 </a:t>
            </a:r>
          </a:p>
          <a:p>
            <a:pPr lvl="2" eaLnBrk="1" hangingPunct="1"/>
            <a:r>
              <a:rPr lang="zh-CN" altLang="en-US" sz="2000" b="1" dirty="0">
                <a:latin typeface="楷体" panose="02010609060101010101" pitchFamily="49" charset="-122"/>
                <a:ea typeface="楷体" panose="02010609060101010101" pitchFamily="49" charset="-122"/>
              </a:rPr>
              <a:t>明显违反平等原则（不同情况相同处理，相同情况不同处理）</a:t>
            </a:r>
            <a:endParaRPr lang="en-US" altLang="zh-CN" sz="2000" b="1" dirty="0">
              <a:latin typeface="楷体" panose="02010609060101010101" pitchFamily="49" charset="-122"/>
              <a:ea typeface="楷体" panose="02010609060101010101" pitchFamily="49" charset="-122"/>
            </a:endParaRPr>
          </a:p>
          <a:p>
            <a:pPr lvl="2" eaLnBrk="1" hangingPunct="1"/>
            <a:r>
              <a:rPr lang="zh-CN" altLang="en-US" sz="2000" b="1" dirty="0">
                <a:latin typeface="楷体" panose="02010609060101010101" pitchFamily="49" charset="-122"/>
                <a:ea typeface="楷体" panose="02010609060101010101" pitchFamily="49" charset="-122"/>
              </a:rPr>
              <a:t>明显违反比例原则（如处罚畸轻畸重）</a:t>
            </a:r>
            <a:endParaRPr lang="en-US" altLang="zh-CN" sz="2000" b="1" dirty="0">
              <a:latin typeface="楷体" panose="02010609060101010101" pitchFamily="49" charset="-122"/>
              <a:ea typeface="楷体" panose="02010609060101010101" pitchFamily="49" charset="-122"/>
            </a:endParaRPr>
          </a:p>
          <a:p>
            <a:endParaRPr lang="zh-CN" altLang="en-US" dirty="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9155" name="内容占位符 2"/>
          <p:cNvSpPr>
            <a:spLocks noGrp="1"/>
          </p:cNvSpPr>
          <p:nvPr>
            <p:ph idx="1"/>
          </p:nvPr>
        </p:nvSpPr>
        <p:spPr>
          <a:xfrm>
            <a:off x="250825" y="2349500"/>
            <a:ext cx="8101013" cy="3454400"/>
          </a:xfrm>
        </p:spPr>
        <p:txBody>
          <a:bodyPr vert="horz" wrap="square" lIns="91440" tIns="45720" rIns="91440" bIns="45720" anchor="t" anchorCtr="0"/>
          <a:lstStyle/>
          <a:p>
            <a:pPr algn="ctr"/>
            <a:r>
              <a:rPr lang="zh-CN" altLang="en-US" sz="1600" b="1" dirty="0">
                <a:solidFill>
                  <a:schemeClr val="tx1"/>
                </a:solidFill>
                <a:latin typeface="楷体" panose="02010609060101010101" pitchFamily="49" charset="-122"/>
                <a:ea typeface="楷体" panose="02010609060101010101" pitchFamily="49" charset="-122"/>
              </a:rPr>
              <a:t>博白县绿珠井泉有限公司诉博白县食品药品监督管理局食品行政处罚案</a:t>
            </a:r>
            <a:endParaRPr lang="en-US" altLang="zh-CN" sz="1600" b="1" dirty="0">
              <a:solidFill>
                <a:schemeClr val="tx1"/>
              </a:solidFill>
              <a:latin typeface="楷体" panose="02010609060101010101" pitchFamily="49" charset="-122"/>
              <a:ea typeface="楷体" panose="02010609060101010101" pitchFamily="49" charset="-122"/>
            </a:endParaRPr>
          </a:p>
          <a:p>
            <a:pPr algn="r"/>
            <a:r>
              <a:rPr lang="zh-CN" altLang="en-US" sz="1600" b="1" dirty="0">
                <a:solidFill>
                  <a:schemeClr val="tx1"/>
                </a:solidFill>
                <a:latin typeface="楷体" panose="02010609060101010101" pitchFamily="49" charset="-122"/>
                <a:ea typeface="楷体" panose="02010609060101010101" pitchFamily="49" charset="-122"/>
              </a:rPr>
              <a:t>（</a:t>
            </a:r>
            <a:r>
              <a:rPr lang="en-US" altLang="zh-CN" sz="1600" b="1" dirty="0">
                <a:solidFill>
                  <a:schemeClr val="tx1"/>
                </a:solidFill>
                <a:latin typeface="楷体" panose="02010609060101010101" pitchFamily="49" charset="-122"/>
                <a:ea typeface="楷体" panose="02010609060101010101" pitchFamily="49" charset="-122"/>
              </a:rPr>
              <a:t>2016</a:t>
            </a:r>
            <a:r>
              <a:rPr lang="zh-CN" altLang="en-US" sz="1600" b="1" dirty="0">
                <a:solidFill>
                  <a:schemeClr val="tx1"/>
                </a:solidFill>
                <a:latin typeface="楷体" panose="02010609060101010101" pitchFamily="49" charset="-122"/>
                <a:ea typeface="楷体" panose="02010609060101010101" pitchFamily="49" charset="-122"/>
              </a:rPr>
              <a:t>）桂</a:t>
            </a:r>
            <a:r>
              <a:rPr lang="en-US" altLang="zh-CN" sz="1600" b="1" dirty="0">
                <a:solidFill>
                  <a:schemeClr val="tx1"/>
                </a:solidFill>
                <a:latin typeface="楷体" panose="02010609060101010101" pitchFamily="49" charset="-122"/>
                <a:ea typeface="楷体" panose="02010609060101010101" pitchFamily="49" charset="-122"/>
              </a:rPr>
              <a:t>09</a:t>
            </a:r>
            <a:r>
              <a:rPr lang="zh-CN" altLang="en-US" sz="1600" b="1" dirty="0">
                <a:solidFill>
                  <a:schemeClr val="tx1"/>
                </a:solidFill>
                <a:latin typeface="楷体" panose="02010609060101010101" pitchFamily="49" charset="-122"/>
                <a:ea typeface="楷体" panose="02010609060101010101" pitchFamily="49" charset="-122"/>
              </a:rPr>
              <a:t>行终</a:t>
            </a:r>
            <a:r>
              <a:rPr lang="en-US" altLang="zh-CN" sz="1600" b="1" dirty="0">
                <a:solidFill>
                  <a:schemeClr val="tx1"/>
                </a:solidFill>
                <a:latin typeface="楷体" panose="02010609060101010101" pitchFamily="49" charset="-122"/>
                <a:ea typeface="楷体" panose="02010609060101010101" pitchFamily="49" charset="-122"/>
              </a:rPr>
              <a:t>17</a:t>
            </a:r>
            <a:r>
              <a:rPr lang="zh-CN" altLang="en-US" sz="1600" b="1" dirty="0">
                <a:solidFill>
                  <a:schemeClr val="tx1"/>
                </a:solidFill>
                <a:latin typeface="楷体" panose="02010609060101010101" pitchFamily="49" charset="-122"/>
                <a:ea typeface="楷体" panose="02010609060101010101" pitchFamily="49" charset="-122"/>
              </a:rPr>
              <a:t>号</a:t>
            </a:r>
            <a:endParaRPr lang="en-US" altLang="zh-CN" sz="1600" b="1" dirty="0">
              <a:solidFill>
                <a:schemeClr val="tx1"/>
              </a:solidFill>
              <a:latin typeface="楷体" panose="02010609060101010101" pitchFamily="49" charset="-122"/>
              <a:ea typeface="楷体" panose="02010609060101010101" pitchFamily="49" charset="-122"/>
            </a:endParaRPr>
          </a:p>
          <a:p>
            <a:pPr lvl="1" algn="just"/>
            <a:r>
              <a:rPr lang="en-US" altLang="zh-CN" b="1" dirty="0">
                <a:solidFill>
                  <a:schemeClr val="tx1"/>
                </a:solidFill>
                <a:latin typeface="楷体" panose="02010609060101010101" pitchFamily="49" charset="-122"/>
                <a:ea typeface="楷体" panose="02010609060101010101" pitchFamily="49" charset="-122"/>
              </a:rPr>
              <a:t> 2015</a:t>
            </a:r>
            <a:r>
              <a:rPr lang="zh-CN" altLang="en-US" b="1" dirty="0">
                <a:solidFill>
                  <a:schemeClr val="tx1"/>
                </a:solidFill>
                <a:latin typeface="楷体" panose="02010609060101010101" pitchFamily="49" charset="-122"/>
                <a:ea typeface="楷体" panose="02010609060101010101" pitchFamily="49" charset="-122"/>
              </a:rPr>
              <a:t>年</a:t>
            </a:r>
            <a:r>
              <a:rPr lang="en-US" altLang="zh-CN" b="1" dirty="0">
                <a:solidFill>
                  <a:schemeClr val="tx1"/>
                </a:solidFill>
                <a:latin typeface="楷体" panose="02010609060101010101" pitchFamily="49" charset="-122"/>
                <a:ea typeface="楷体" panose="02010609060101010101" pitchFamily="49" charset="-122"/>
              </a:rPr>
              <a:t>5</a:t>
            </a:r>
            <a:r>
              <a:rPr lang="zh-CN" altLang="en-US" b="1" dirty="0">
                <a:solidFill>
                  <a:schemeClr val="tx1"/>
                </a:solidFill>
                <a:latin typeface="楷体" panose="02010609060101010101" pitchFamily="49" charset="-122"/>
                <a:ea typeface="楷体" panose="02010609060101010101" pitchFamily="49" charset="-122"/>
              </a:rPr>
              <a:t>月</a:t>
            </a:r>
            <a:r>
              <a:rPr lang="en-US" altLang="zh-CN" b="1" dirty="0">
                <a:solidFill>
                  <a:schemeClr val="tx1"/>
                </a:solidFill>
                <a:latin typeface="楷体" panose="02010609060101010101" pitchFamily="49" charset="-122"/>
                <a:ea typeface="楷体" panose="02010609060101010101" pitchFamily="49" charset="-122"/>
              </a:rPr>
              <a:t>19</a:t>
            </a:r>
            <a:r>
              <a:rPr lang="zh-CN" altLang="en-US" b="1" dirty="0">
                <a:solidFill>
                  <a:schemeClr val="tx1"/>
                </a:solidFill>
                <a:latin typeface="楷体" panose="02010609060101010101" pitchFamily="49" charset="-122"/>
                <a:ea typeface="楷体" panose="02010609060101010101" pitchFamily="49" charset="-122"/>
              </a:rPr>
              <a:t>日，被告对原告于</a:t>
            </a:r>
            <a:r>
              <a:rPr lang="en-US" altLang="zh-CN" b="1" dirty="0">
                <a:solidFill>
                  <a:schemeClr val="tx1"/>
                </a:solidFill>
                <a:latin typeface="楷体" panose="02010609060101010101" pitchFamily="49" charset="-122"/>
                <a:ea typeface="楷体" panose="02010609060101010101" pitchFamily="49" charset="-122"/>
              </a:rPr>
              <a:t>2015</a:t>
            </a:r>
            <a:r>
              <a:rPr lang="zh-CN" altLang="en-US" b="1" dirty="0">
                <a:solidFill>
                  <a:schemeClr val="tx1"/>
                </a:solidFill>
                <a:latin typeface="楷体" panose="02010609060101010101" pitchFamily="49" charset="-122"/>
                <a:ea typeface="楷体" panose="02010609060101010101" pitchFamily="49" charset="-122"/>
              </a:rPr>
              <a:t>年</a:t>
            </a:r>
            <a:r>
              <a:rPr lang="en-US" altLang="zh-CN" b="1" dirty="0">
                <a:solidFill>
                  <a:schemeClr val="tx1"/>
                </a:solidFill>
                <a:latin typeface="楷体" panose="02010609060101010101" pitchFamily="49" charset="-122"/>
                <a:ea typeface="楷体" panose="02010609060101010101" pitchFamily="49" charset="-122"/>
              </a:rPr>
              <a:t>5</a:t>
            </a:r>
            <a:r>
              <a:rPr lang="zh-CN" altLang="en-US" b="1" dirty="0">
                <a:solidFill>
                  <a:schemeClr val="tx1"/>
                </a:solidFill>
                <a:latin typeface="楷体" panose="02010609060101010101" pitchFamily="49" charset="-122"/>
                <a:ea typeface="楷体" panose="02010609060101010101" pitchFamily="49" charset="-122"/>
              </a:rPr>
              <a:t>月</a:t>
            </a:r>
            <a:r>
              <a:rPr lang="en-US" altLang="zh-CN" b="1" dirty="0">
                <a:solidFill>
                  <a:schemeClr val="tx1"/>
                </a:solidFill>
                <a:latin typeface="楷体" panose="02010609060101010101" pitchFamily="49" charset="-122"/>
                <a:ea typeface="楷体" panose="02010609060101010101" pitchFamily="49" charset="-122"/>
              </a:rPr>
              <a:t>18</a:t>
            </a:r>
            <a:r>
              <a:rPr lang="zh-CN" altLang="en-US" b="1" dirty="0">
                <a:solidFill>
                  <a:schemeClr val="tx1"/>
                </a:solidFill>
                <a:latin typeface="楷体" panose="02010609060101010101" pitchFamily="49" charset="-122"/>
                <a:ea typeface="楷体" panose="02010609060101010101" pitchFamily="49" charset="-122"/>
              </a:rPr>
              <a:t>日生产的存放在成品仓库的</a:t>
            </a:r>
            <a:r>
              <a:rPr lang="en-US" altLang="zh-CN" b="1" dirty="0">
                <a:solidFill>
                  <a:schemeClr val="tx1"/>
                </a:solidFill>
                <a:latin typeface="楷体" panose="02010609060101010101" pitchFamily="49" charset="-122"/>
                <a:ea typeface="楷体" panose="02010609060101010101" pitchFamily="49" charset="-122"/>
              </a:rPr>
              <a:t>182</a:t>
            </a:r>
            <a:r>
              <a:rPr lang="zh-CN" altLang="en-US" b="1" dirty="0">
                <a:solidFill>
                  <a:schemeClr val="tx1"/>
                </a:solidFill>
                <a:latin typeface="楷体" panose="02010609060101010101" pitchFamily="49" charset="-122"/>
                <a:ea typeface="楷体" panose="02010609060101010101" pitchFamily="49" charset="-122"/>
              </a:rPr>
              <a:t>桶饮用纯净水（货值</a:t>
            </a:r>
            <a:r>
              <a:rPr lang="en-US" altLang="zh-CN" b="1" dirty="0">
                <a:solidFill>
                  <a:schemeClr val="tx1"/>
                </a:solidFill>
                <a:latin typeface="楷体" panose="02010609060101010101" pitchFamily="49" charset="-122"/>
                <a:ea typeface="楷体" panose="02010609060101010101" pitchFamily="49" charset="-122"/>
              </a:rPr>
              <a:t>546</a:t>
            </a:r>
            <a:r>
              <a:rPr lang="zh-CN" altLang="en-US" b="1" dirty="0">
                <a:solidFill>
                  <a:schemeClr val="tx1"/>
                </a:solidFill>
                <a:latin typeface="楷体" panose="02010609060101010101" pitchFamily="49" charset="-122"/>
                <a:ea typeface="楷体" panose="02010609060101010101" pitchFamily="49" charset="-122"/>
              </a:rPr>
              <a:t>元）进行监督抽样检查，并送交检验，结论为不合格。根据</a:t>
            </a:r>
            <a:r>
              <a:rPr lang="en-US" altLang="zh-CN" b="1" dirty="0">
                <a:solidFill>
                  <a:schemeClr val="tx1"/>
                </a:solidFill>
                <a:latin typeface="楷体" panose="02010609060101010101" pitchFamily="49" charset="-122"/>
                <a:ea typeface="楷体" panose="02010609060101010101" pitchFamily="49" charset="-122"/>
              </a:rPr>
              <a:t>《</a:t>
            </a:r>
            <a:r>
              <a:rPr lang="zh-CN" altLang="en-US" b="1" dirty="0">
                <a:solidFill>
                  <a:schemeClr val="tx1"/>
                </a:solidFill>
                <a:latin typeface="楷体" panose="02010609060101010101" pitchFamily="49" charset="-122"/>
                <a:ea typeface="楷体" panose="02010609060101010101" pitchFamily="49" charset="-122"/>
              </a:rPr>
              <a:t>食品安全法</a:t>
            </a:r>
            <a:r>
              <a:rPr lang="en-US" altLang="zh-CN" b="1" dirty="0">
                <a:solidFill>
                  <a:schemeClr val="tx1"/>
                </a:solidFill>
                <a:latin typeface="楷体" panose="02010609060101010101" pitchFamily="49" charset="-122"/>
                <a:ea typeface="楷体" panose="02010609060101010101" pitchFamily="49" charset="-122"/>
              </a:rPr>
              <a:t>》</a:t>
            </a:r>
            <a:r>
              <a:rPr lang="zh-CN" altLang="en-US" b="1" dirty="0">
                <a:solidFill>
                  <a:schemeClr val="tx1"/>
                </a:solidFill>
                <a:latin typeface="楷体" panose="02010609060101010101" pitchFamily="49" charset="-122"/>
                <a:ea typeface="楷体" panose="02010609060101010101" pitchFamily="49" charset="-122"/>
              </a:rPr>
              <a:t>第</a:t>
            </a:r>
            <a:r>
              <a:rPr lang="en-US" altLang="zh-CN" b="1" dirty="0">
                <a:solidFill>
                  <a:schemeClr val="tx1"/>
                </a:solidFill>
                <a:latin typeface="楷体" panose="02010609060101010101" pitchFamily="49" charset="-122"/>
                <a:ea typeface="楷体" panose="02010609060101010101" pitchFamily="49" charset="-122"/>
              </a:rPr>
              <a:t>85</a:t>
            </a:r>
            <a:r>
              <a:rPr lang="zh-CN" altLang="en-US" b="1" dirty="0">
                <a:solidFill>
                  <a:schemeClr val="tx1"/>
                </a:solidFill>
                <a:latin typeface="楷体" panose="02010609060101010101" pitchFamily="49" charset="-122"/>
                <a:ea typeface="楷体" panose="02010609060101010101" pitchFamily="49" charset="-122"/>
              </a:rPr>
              <a:t>条规定（违法生产经营的食品货值金额不足一万元的，处二千元以上五万元以下罚款）对原告罚款</a:t>
            </a:r>
            <a:r>
              <a:rPr lang="en-US" altLang="zh-CN" b="1" dirty="0">
                <a:solidFill>
                  <a:schemeClr val="tx1"/>
                </a:solidFill>
                <a:latin typeface="楷体" panose="02010609060101010101" pitchFamily="49" charset="-122"/>
                <a:ea typeface="楷体" panose="02010609060101010101" pitchFamily="49" charset="-122"/>
              </a:rPr>
              <a:t>35000</a:t>
            </a:r>
            <a:r>
              <a:rPr lang="zh-CN" altLang="en-US" b="1" dirty="0">
                <a:solidFill>
                  <a:schemeClr val="tx1"/>
                </a:solidFill>
                <a:latin typeface="楷体" panose="02010609060101010101" pitchFamily="49" charset="-122"/>
                <a:ea typeface="楷体" panose="02010609060101010101" pitchFamily="49" charset="-122"/>
              </a:rPr>
              <a:t>元。</a:t>
            </a:r>
            <a:endParaRPr lang="en-US" altLang="zh-CN" b="1" dirty="0">
              <a:solidFill>
                <a:schemeClr val="tx1"/>
              </a:solidFill>
              <a:latin typeface="楷体" panose="02010609060101010101" pitchFamily="49" charset="-122"/>
              <a:ea typeface="楷体" panose="02010609060101010101" pitchFamily="49" charset="-122"/>
            </a:endParaRPr>
          </a:p>
          <a:p>
            <a:pPr lvl="1" algn="just"/>
            <a:r>
              <a:rPr lang="zh-CN" altLang="en-US" b="1" dirty="0">
                <a:solidFill>
                  <a:schemeClr val="tx1"/>
                </a:solidFill>
                <a:latin typeface="楷体" panose="02010609060101010101" pitchFamily="49" charset="-122"/>
                <a:ea typeface="楷体" panose="02010609060101010101" pitchFamily="49" charset="-122"/>
              </a:rPr>
              <a:t>一审法院认为，本案的涉案货值金额为</a:t>
            </a:r>
            <a:r>
              <a:rPr lang="en-US" altLang="zh-CN" b="1" dirty="0">
                <a:solidFill>
                  <a:schemeClr val="tx1"/>
                </a:solidFill>
                <a:latin typeface="楷体" panose="02010609060101010101" pitchFamily="49" charset="-122"/>
                <a:ea typeface="楷体" panose="02010609060101010101" pitchFamily="49" charset="-122"/>
              </a:rPr>
              <a:t>546</a:t>
            </a:r>
            <a:r>
              <a:rPr lang="zh-CN" altLang="en-US" b="1" dirty="0">
                <a:solidFill>
                  <a:schemeClr val="tx1"/>
                </a:solidFill>
                <a:latin typeface="楷体" panose="02010609060101010101" pitchFamily="49" charset="-122"/>
                <a:ea typeface="楷体" panose="02010609060101010101" pitchFamily="49" charset="-122"/>
              </a:rPr>
              <a:t>元，而被告却对原告实施</a:t>
            </a:r>
            <a:r>
              <a:rPr lang="en-US" altLang="zh-CN" b="1" dirty="0">
                <a:solidFill>
                  <a:schemeClr val="tx1"/>
                </a:solidFill>
                <a:latin typeface="楷体" panose="02010609060101010101" pitchFamily="49" charset="-122"/>
                <a:ea typeface="楷体" panose="02010609060101010101" pitchFamily="49" charset="-122"/>
              </a:rPr>
              <a:t>35000</a:t>
            </a:r>
            <a:r>
              <a:rPr lang="zh-CN" altLang="en-US" b="1" dirty="0">
                <a:solidFill>
                  <a:schemeClr val="tx1"/>
                </a:solidFill>
                <a:latin typeface="楷体" panose="02010609060101010101" pitchFamily="49" charset="-122"/>
                <a:ea typeface="楷体" panose="02010609060101010101" pitchFamily="49" charset="-122"/>
              </a:rPr>
              <a:t>元的罚款，处罚显失公正，判决撤销。</a:t>
            </a:r>
            <a:endParaRPr lang="en-US" altLang="zh-CN" b="1" dirty="0">
              <a:solidFill>
                <a:schemeClr val="tx1"/>
              </a:solidFill>
              <a:latin typeface="楷体" panose="02010609060101010101" pitchFamily="49" charset="-122"/>
              <a:ea typeface="楷体" panose="02010609060101010101" pitchFamily="49" charset="-122"/>
            </a:endParaRPr>
          </a:p>
          <a:p>
            <a:pPr lvl="1" algn="just"/>
            <a:r>
              <a:rPr lang="zh-CN" altLang="en-US" b="1" dirty="0">
                <a:solidFill>
                  <a:schemeClr val="tx1"/>
                </a:solidFill>
                <a:latin typeface="楷体" panose="02010609060101010101" pitchFamily="49" charset="-122"/>
                <a:ea typeface="楷体" panose="02010609060101010101" pitchFamily="49" charset="-122"/>
              </a:rPr>
              <a:t>被告上诉称，原告在食品药品监督管理局组织开展的连续两季度抽检中生产不合格产品，性质严重，理应从重处罚，其处罚决定适当。</a:t>
            </a:r>
            <a:endParaRPr lang="en-US" altLang="zh-CN" b="1" dirty="0">
              <a:solidFill>
                <a:schemeClr val="tx1"/>
              </a:solidFill>
              <a:latin typeface="楷体" panose="02010609060101010101" pitchFamily="49" charset="-122"/>
              <a:ea typeface="楷体" panose="02010609060101010101" pitchFamily="49" charset="-122"/>
            </a:endParaRPr>
          </a:p>
          <a:p>
            <a:pPr lvl="1" algn="just"/>
            <a:r>
              <a:rPr lang="zh-CN" altLang="en-US" b="1" dirty="0">
                <a:solidFill>
                  <a:schemeClr val="tx1"/>
                </a:solidFill>
                <a:latin typeface="楷体" panose="02010609060101010101" pitchFamily="49" charset="-122"/>
                <a:ea typeface="楷体" panose="02010609060101010101" pitchFamily="49" charset="-122"/>
              </a:rPr>
              <a:t>二审法院认为，上诉人即使依法可对绿珠公司实施行政处罚，</a:t>
            </a:r>
            <a:r>
              <a:rPr lang="zh-CN" altLang="en-US" b="1" dirty="0">
                <a:solidFill>
                  <a:srgbClr val="FF0000"/>
                </a:solidFill>
                <a:latin typeface="楷体" panose="02010609060101010101" pitchFamily="49" charset="-122"/>
                <a:ea typeface="楷体" panose="02010609060101010101" pitchFamily="49" charset="-122"/>
              </a:rPr>
              <a:t>但在涉案货值金额仅有人民币</a:t>
            </a:r>
            <a:r>
              <a:rPr lang="en-US" altLang="zh-CN" b="1" dirty="0">
                <a:solidFill>
                  <a:srgbClr val="FF0000"/>
                </a:solidFill>
                <a:latin typeface="楷体" panose="02010609060101010101" pitchFamily="49" charset="-122"/>
                <a:ea typeface="楷体" panose="02010609060101010101" pitchFamily="49" charset="-122"/>
              </a:rPr>
              <a:t>546</a:t>
            </a:r>
            <a:r>
              <a:rPr lang="zh-CN" altLang="en-US" b="1" dirty="0">
                <a:solidFill>
                  <a:srgbClr val="FF0000"/>
                </a:solidFill>
                <a:latin typeface="楷体" panose="02010609060101010101" pitchFamily="49" charset="-122"/>
                <a:ea typeface="楷体" panose="02010609060101010101" pitchFamily="49" charset="-122"/>
              </a:rPr>
              <a:t>元的情形下，对绿珠公司实施处罚人民币</a:t>
            </a:r>
            <a:r>
              <a:rPr lang="en-US" altLang="zh-CN" b="1" dirty="0">
                <a:solidFill>
                  <a:srgbClr val="FF0000"/>
                </a:solidFill>
                <a:latin typeface="楷体" panose="02010609060101010101" pitchFamily="49" charset="-122"/>
                <a:ea typeface="楷体" panose="02010609060101010101" pitchFamily="49" charset="-122"/>
              </a:rPr>
              <a:t>35000</a:t>
            </a:r>
            <a:r>
              <a:rPr lang="zh-CN" altLang="en-US" b="1" dirty="0">
                <a:solidFill>
                  <a:srgbClr val="FF0000"/>
                </a:solidFill>
                <a:latin typeface="楷体" panose="02010609060101010101" pitchFamily="49" charset="-122"/>
                <a:ea typeface="楷体" panose="02010609060101010101" pitchFamily="49" charset="-122"/>
              </a:rPr>
              <a:t>元的罚款，此处罚亦属明显不当</a:t>
            </a:r>
            <a:r>
              <a:rPr lang="zh-CN" altLang="en-US" b="1" dirty="0">
                <a:solidFill>
                  <a:schemeClr val="tx1"/>
                </a:solidFill>
                <a:latin typeface="楷体" panose="02010609060101010101" pitchFamily="49" charset="-122"/>
                <a:ea typeface="楷体" panose="02010609060101010101" pitchFamily="49" charset="-122"/>
              </a:rPr>
              <a:t>，按照行政诉讼法第</a:t>
            </a:r>
            <a:r>
              <a:rPr lang="en-US" altLang="zh-CN" b="1" dirty="0">
                <a:solidFill>
                  <a:schemeClr val="tx1"/>
                </a:solidFill>
                <a:latin typeface="楷体" panose="02010609060101010101" pitchFamily="49" charset="-122"/>
                <a:ea typeface="楷体" panose="02010609060101010101" pitchFamily="49" charset="-122"/>
              </a:rPr>
              <a:t>70</a:t>
            </a:r>
            <a:r>
              <a:rPr lang="zh-CN" altLang="en-US" b="1" dirty="0">
                <a:solidFill>
                  <a:schemeClr val="tx1"/>
                </a:solidFill>
                <a:latin typeface="楷体" panose="02010609060101010101" pitchFamily="49" charset="-122"/>
                <a:ea typeface="楷体" panose="02010609060101010101" pitchFamily="49" charset="-122"/>
              </a:rPr>
              <a:t>条第</a:t>
            </a:r>
            <a:r>
              <a:rPr lang="en-US" altLang="zh-CN" b="1" dirty="0">
                <a:solidFill>
                  <a:schemeClr val="tx1"/>
                </a:solidFill>
                <a:latin typeface="楷体" panose="02010609060101010101" pitchFamily="49" charset="-122"/>
                <a:ea typeface="楷体" panose="02010609060101010101" pitchFamily="49" charset="-122"/>
              </a:rPr>
              <a:t>6</a:t>
            </a:r>
            <a:r>
              <a:rPr lang="zh-CN" altLang="en-US" b="1" dirty="0">
                <a:solidFill>
                  <a:schemeClr val="tx1"/>
                </a:solidFill>
                <a:latin typeface="楷体" panose="02010609060101010101" pitchFamily="49" charset="-122"/>
                <a:ea typeface="楷体" panose="02010609060101010101" pitchFamily="49" charset="-122"/>
              </a:rPr>
              <a:t>项的规定，其处罚决定应予撤销。判决：驳回上诉，维持原判。</a:t>
            </a:r>
            <a:endParaRPr lang="en-US" altLang="zh-CN" b="1" dirty="0">
              <a:solidFill>
                <a:schemeClr val="tx1"/>
              </a:solidFill>
              <a:latin typeface="楷体" panose="02010609060101010101" pitchFamily="49" charset="-122"/>
              <a:ea typeface="楷体" panose="02010609060101010101" pitchFamily="49" charset="-122"/>
            </a:endParaRPr>
          </a:p>
          <a:p>
            <a:endParaRPr lang="zh-CN" altLang="en-US" sz="1600" dirty="0">
              <a:solidFill>
                <a:schemeClr val="tx1"/>
              </a:solidFill>
              <a:latin typeface="楷体" panose="02010609060101010101" pitchFamily="49" charset="-122"/>
              <a:ea typeface="楷体" panose="02010609060101010101"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0179" name="内容占位符 2"/>
          <p:cNvSpPr>
            <a:spLocks noGrp="1"/>
          </p:cNvSpPr>
          <p:nvPr>
            <p:ph idx="1"/>
          </p:nvPr>
        </p:nvSpPr>
        <p:spPr>
          <a:xfrm>
            <a:off x="500063" y="2500313"/>
            <a:ext cx="8001000" cy="3519487"/>
          </a:xfrm>
        </p:spPr>
        <p:txBody>
          <a:bodyPr vert="horz" wrap="square" lIns="91440" tIns="45720" rIns="91440" bIns="45720" anchor="t" anchorCtr="0"/>
          <a:lstStyle/>
          <a:p>
            <a:r>
              <a:rPr lang="zh-CN" altLang="en-US" sz="2200" b="1" dirty="0">
                <a:latin typeface="华文楷体" panose="02010600040101010101" pitchFamily="2" charset="-122"/>
                <a:ea typeface="华文楷体" panose="02010600040101010101" pitchFamily="2" charset="-122"/>
              </a:rPr>
              <a:t>三、履行判决</a:t>
            </a:r>
            <a:endParaRPr lang="zh-CN" altLang="en-US" sz="2200" dirty="0">
              <a:latin typeface="华文楷体" panose="02010600040101010101" pitchFamily="2" charset="-122"/>
              <a:ea typeface="华文楷体" panose="02010600040101010101" pitchFamily="2" charset="-122"/>
            </a:endParaRPr>
          </a:p>
          <a:p>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行政诉讼法</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第</a:t>
            </a:r>
            <a:r>
              <a:rPr lang="en-US" altLang="zh-CN" sz="2200" dirty="0">
                <a:latin typeface="华文楷体" panose="02010600040101010101" pitchFamily="2" charset="-122"/>
                <a:ea typeface="华文楷体" panose="02010600040101010101" pitchFamily="2" charset="-122"/>
              </a:rPr>
              <a:t>72</a:t>
            </a:r>
            <a:r>
              <a:rPr lang="zh-CN" altLang="en-US" sz="2200" dirty="0">
                <a:latin typeface="华文楷体" panose="02010600040101010101" pitchFamily="2" charset="-122"/>
                <a:ea typeface="华文楷体" panose="02010600040101010101" pitchFamily="2" charset="-122"/>
              </a:rPr>
              <a:t>条规定，“人民法院经过审理，查明被告</a:t>
            </a:r>
            <a:r>
              <a:rPr lang="zh-CN" altLang="en-US" sz="2200" b="1" dirty="0">
                <a:latin typeface="华文楷体" panose="02010600040101010101" pitchFamily="2" charset="-122"/>
                <a:ea typeface="华文楷体" panose="02010600040101010101" pitchFamily="2" charset="-122"/>
              </a:rPr>
              <a:t>不履行法定职责</a:t>
            </a:r>
            <a:r>
              <a:rPr lang="zh-CN" altLang="en-US" sz="2200" dirty="0">
                <a:latin typeface="华文楷体" panose="02010600040101010101" pitchFamily="2" charset="-122"/>
                <a:ea typeface="华文楷体" panose="02010600040101010101" pitchFamily="2" charset="-122"/>
              </a:rPr>
              <a:t>的，判决</a:t>
            </a:r>
            <a:r>
              <a:rPr lang="zh-CN" altLang="en-US" sz="2200" b="1" dirty="0">
                <a:latin typeface="华文楷体" panose="02010600040101010101" pitchFamily="2" charset="-122"/>
                <a:ea typeface="华文楷体" panose="02010600040101010101" pitchFamily="2" charset="-122"/>
              </a:rPr>
              <a:t>被告</a:t>
            </a:r>
            <a:r>
              <a:rPr lang="zh-CN" altLang="en-US" sz="2200" dirty="0">
                <a:latin typeface="华文楷体" panose="02010600040101010101" pitchFamily="2" charset="-122"/>
                <a:ea typeface="华文楷体" panose="02010600040101010101" pitchFamily="2" charset="-122"/>
              </a:rPr>
              <a:t>在一定期限内</a:t>
            </a:r>
            <a:r>
              <a:rPr lang="zh-CN" altLang="en-US" sz="2200" b="1" dirty="0">
                <a:solidFill>
                  <a:srgbClr val="FF0000"/>
                </a:solidFill>
                <a:latin typeface="华文楷体" panose="02010600040101010101" pitchFamily="2" charset="-122"/>
                <a:ea typeface="华文楷体" panose="02010600040101010101" pitchFamily="2" charset="-122"/>
              </a:rPr>
              <a:t>履行</a:t>
            </a:r>
            <a:r>
              <a:rPr lang="zh-CN" altLang="en-US" sz="2200" dirty="0">
                <a:latin typeface="华文楷体" panose="02010600040101010101" pitchFamily="2" charset="-122"/>
                <a:ea typeface="华文楷体" panose="02010600040101010101" pitchFamily="2" charset="-122"/>
              </a:rPr>
              <a:t>。”。</a:t>
            </a:r>
            <a:endParaRPr lang="en-US" altLang="zh-CN" sz="2200" dirty="0">
              <a:latin typeface="华文楷体" panose="02010600040101010101" pitchFamily="2" charset="-122"/>
              <a:ea typeface="华文楷体" panose="02010600040101010101" pitchFamily="2" charset="-122"/>
            </a:endParaRPr>
          </a:p>
          <a:p>
            <a:r>
              <a:rPr lang="zh-CN" altLang="en-US" sz="2200" dirty="0">
                <a:latin typeface="华文楷体" panose="02010600040101010101" pitchFamily="2" charset="-122"/>
                <a:ea typeface="华文楷体" panose="02010600040101010101" pitchFamily="2" charset="-122"/>
              </a:rPr>
              <a:t>履行判决指人民法院对行政案件经过审理，认定被告具有不履行或者拖延履行法定职责的情形，作出责成被告在一定期限内履行法定职责的判决形式。</a:t>
            </a:r>
            <a:endParaRPr lang="en-US" altLang="zh-CN" sz="2200" dirty="0">
              <a:latin typeface="华文楷体" panose="02010600040101010101" pitchFamily="2" charset="-122"/>
              <a:ea typeface="华文楷体" panose="02010600040101010101" pitchFamily="2" charset="-122"/>
            </a:endParaRPr>
          </a:p>
          <a:p>
            <a:endParaRPr lang="zh-CN" altLang="en-US" sz="2200" dirty="0">
              <a:latin typeface="华文楷体" panose="02010600040101010101" pitchFamily="2" charset="-122"/>
              <a:ea typeface="华文楷体" panose="02010600040101010101" pitchFamily="2" charset="-122"/>
            </a:endParaRPr>
          </a:p>
        </p:txBody>
      </p:sp>
      <p:sp>
        <p:nvSpPr>
          <p:cNvPr id="5018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1203" name="内容占位符 2"/>
          <p:cNvSpPr>
            <a:spLocks noGrp="1"/>
          </p:cNvSpPr>
          <p:nvPr>
            <p:ph idx="1"/>
          </p:nvPr>
        </p:nvSpPr>
        <p:spPr>
          <a:xfrm>
            <a:off x="863600" y="2565400"/>
            <a:ext cx="7524750" cy="3454400"/>
          </a:xfrm>
        </p:spPr>
        <p:txBody>
          <a:bodyPr vert="horz" wrap="square" lIns="91440" tIns="45720" rIns="91440" bIns="45720" anchor="t" anchorCtr="0"/>
          <a:lstStyle/>
          <a:p>
            <a:pPr lvl="1" eaLnBrk="1" hangingPunct="1"/>
            <a:r>
              <a:rPr lang="zh-CN" altLang="en-US" sz="2400" b="1" dirty="0">
                <a:solidFill>
                  <a:srgbClr val="FF0000"/>
                </a:solidFill>
                <a:latin typeface="楷体" panose="02010609060101010101" pitchFamily="49" charset="-122"/>
                <a:ea typeface="楷体" panose="02010609060101010101" pitchFamily="49" charset="-122"/>
              </a:rPr>
              <a:t>适用条件</a:t>
            </a:r>
          </a:p>
          <a:p>
            <a:pPr lvl="2" eaLnBrk="1" hangingPunct="1"/>
            <a:r>
              <a:rPr lang="zh-CN" altLang="en-US" sz="2000" b="1" dirty="0">
                <a:latin typeface="楷体" panose="02010609060101010101" pitchFamily="49" charset="-122"/>
                <a:ea typeface="楷体" panose="02010609060101010101" pitchFamily="49" charset="-122"/>
              </a:rPr>
              <a:t>存在法定职责（法律法规规章的规定、规范性文件、协议等）</a:t>
            </a:r>
          </a:p>
          <a:p>
            <a:pPr lvl="2" eaLnBrk="1" hangingPunct="1"/>
            <a:r>
              <a:rPr lang="zh-CN" altLang="en-US" sz="2000" b="1" dirty="0">
                <a:latin typeface="楷体" panose="02010609060101010101" pitchFamily="49" charset="-122"/>
                <a:ea typeface="楷体" panose="02010609060101010101" pitchFamily="49" charset="-122"/>
              </a:rPr>
              <a:t>有能力履行却没有履行</a:t>
            </a:r>
          </a:p>
          <a:p>
            <a:pPr lvl="2" eaLnBrk="1" hangingPunct="1"/>
            <a:r>
              <a:rPr lang="zh-CN" altLang="en-US" sz="2000" b="1" dirty="0">
                <a:latin typeface="楷体" panose="02010609060101010101" pitchFamily="49" charset="-122"/>
                <a:ea typeface="楷体" panose="02010609060101010101" pitchFamily="49" charset="-122"/>
              </a:rPr>
              <a:t>不存在阻却事由（法律规定或认可）</a:t>
            </a:r>
          </a:p>
          <a:p>
            <a:pPr lvl="2" eaLnBrk="1" hangingPunct="1"/>
            <a:r>
              <a:rPr lang="zh-CN" altLang="en-US" sz="2000" b="1" dirty="0">
                <a:latin typeface="楷体" panose="02010609060101010101" pitchFamily="49" charset="-122"/>
                <a:ea typeface="楷体" panose="02010609060101010101" pitchFamily="49" charset="-122"/>
              </a:rPr>
              <a:t>判令履行对原告还有意义</a:t>
            </a:r>
          </a:p>
          <a:p>
            <a:endParaRPr lang="zh-CN" altLang="en-US" sz="2400" dirty="0">
              <a:latin typeface="华文楷体" panose="02010600040101010101" pitchFamily="2" charset="-122"/>
              <a:ea typeface="华文楷体" panose="02010600040101010101" pitchFamily="2" charset="-122"/>
            </a:endParaRPr>
          </a:p>
        </p:txBody>
      </p:sp>
      <p:sp>
        <p:nvSpPr>
          <p:cNvPr id="5120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4275" name="内容占位符 2"/>
          <p:cNvSpPr>
            <a:spLocks noGrp="1"/>
          </p:cNvSpPr>
          <p:nvPr>
            <p:ph idx="1"/>
          </p:nvPr>
        </p:nvSpPr>
        <p:spPr>
          <a:xfrm>
            <a:off x="468313" y="2420938"/>
            <a:ext cx="8424862" cy="3598862"/>
          </a:xfrm>
        </p:spPr>
        <p:txBody>
          <a:bodyPr vert="horz" wrap="square" lIns="91440" tIns="45720" rIns="91440" bIns="45720" anchor="t" anchorCtr="0"/>
          <a:lstStyle/>
          <a:p>
            <a:pPr lvl="1" eaLnBrk="1" hangingPunct="1"/>
            <a:r>
              <a:rPr lang="zh-CN" altLang="en-US" sz="2000" b="1" dirty="0">
                <a:solidFill>
                  <a:srgbClr val="FF0000"/>
                </a:solidFill>
                <a:latin typeface="楷体" panose="02010609060101010101" pitchFamily="49" charset="-122"/>
                <a:ea typeface="楷体" panose="02010609060101010101" pitchFamily="49" charset="-122"/>
              </a:rPr>
              <a:t>判令履行的程度（履行判决的内容）：司法权与行政权关系</a:t>
            </a:r>
            <a:endParaRPr lang="en-US" altLang="zh-CN" sz="2000" b="1" dirty="0">
              <a:solidFill>
                <a:srgbClr val="FF0000"/>
              </a:solidFill>
              <a:latin typeface="楷体" panose="02010609060101010101" pitchFamily="49" charset="-122"/>
              <a:ea typeface="楷体" panose="02010609060101010101" pitchFamily="49" charset="-122"/>
            </a:endParaRPr>
          </a:p>
          <a:p>
            <a:pPr lvl="2"/>
            <a:r>
              <a:rPr lang="zh-CN" altLang="en-US" sz="1600" b="1" dirty="0">
                <a:latin typeface="楷体" panose="02010609060101010101" pitchFamily="49" charset="-122"/>
                <a:ea typeface="楷体" panose="02010609060101010101" pitchFamily="49" charset="-122"/>
              </a:rPr>
              <a:t>直接判决：原告请求被告履行法定职责的理由成立，被告违法拒绝履行或者无正当理由逾期不予答复的，判决被告在一定期限内依法履行原告请求的法定职责</a:t>
            </a:r>
            <a:endParaRPr lang="en-US" altLang="zh-CN" sz="1600" b="1" dirty="0">
              <a:latin typeface="楷体" panose="02010609060101010101" pitchFamily="49" charset="-122"/>
              <a:ea typeface="楷体" panose="02010609060101010101" pitchFamily="49" charset="-122"/>
            </a:endParaRPr>
          </a:p>
          <a:p>
            <a:pPr lvl="2" eaLnBrk="1" hangingPunct="1"/>
            <a:r>
              <a:rPr lang="zh-CN" altLang="en-US" sz="1600" b="1" dirty="0">
                <a:latin typeface="楷体" panose="02010609060101010101" pitchFamily="49" charset="-122"/>
                <a:ea typeface="楷体" panose="02010609060101010101" pitchFamily="49" charset="-122"/>
              </a:rPr>
              <a:t>答复判决：原告起诉有理由，但</a:t>
            </a:r>
            <a:r>
              <a:rPr lang="zh-CN" altLang="en-US" sz="1600" b="1" dirty="0">
                <a:solidFill>
                  <a:srgbClr val="FF0000"/>
                </a:solidFill>
                <a:latin typeface="楷体" panose="02010609060101010101" pitchFamily="49" charset="-122"/>
                <a:ea typeface="楷体" panose="02010609060101010101" pitchFamily="49" charset="-122"/>
              </a:rPr>
              <a:t>尚需被告调查或裁量</a:t>
            </a:r>
            <a:r>
              <a:rPr lang="zh-CN" altLang="en-US" sz="1600" b="1" dirty="0">
                <a:latin typeface="楷体" panose="02010609060101010101" pitchFamily="49" charset="-122"/>
                <a:ea typeface="楷体" panose="02010609060101010101" pitchFamily="49" charset="-122"/>
              </a:rPr>
              <a:t>的，应判决被告针对原告请求重新作出处理</a:t>
            </a:r>
          </a:p>
          <a:p>
            <a:pPr lvl="3" eaLnBrk="1" hangingPunct="1"/>
            <a:r>
              <a:rPr lang="zh-CN" altLang="en-US" sz="1600" b="1" dirty="0">
                <a:latin typeface="楷体" panose="02010609060101010101" pitchFamily="49" charset="-122"/>
                <a:ea typeface="楷体" panose="02010609060101010101" pitchFamily="49" charset="-122"/>
                <a:hlinkClick r:id="rId2" action="ppaction://hlinkfile"/>
              </a:rPr>
              <a:t>田永</a:t>
            </a:r>
            <a:r>
              <a:rPr lang="zh-CN" altLang="en-US" sz="1600" b="1" dirty="0">
                <a:latin typeface="楷体" panose="02010609060101010101" pitchFamily="49" charset="-122"/>
                <a:ea typeface="楷体" panose="02010609060101010101" pitchFamily="49" charset="-122"/>
              </a:rPr>
              <a:t>诉北京科技大学拒绝发放毕业证、学位证案：一、被告北京科技大学在本判决生效之日起</a:t>
            </a:r>
            <a:r>
              <a:rPr lang="en-US" altLang="zh-CN" sz="1600" b="1" dirty="0">
                <a:latin typeface="楷体" panose="02010609060101010101" pitchFamily="49" charset="-122"/>
                <a:ea typeface="楷体" panose="02010609060101010101" pitchFamily="49" charset="-122"/>
              </a:rPr>
              <a:t>30</a:t>
            </a:r>
            <a:r>
              <a:rPr lang="zh-CN" altLang="en-US" sz="1600" b="1" dirty="0">
                <a:latin typeface="楷体" panose="02010609060101010101" pitchFamily="49" charset="-122"/>
                <a:ea typeface="楷体" panose="02010609060101010101" pitchFamily="49" charset="-122"/>
              </a:rPr>
              <a:t>日内向原告田永颁发大学本科毕业证书；二、被告北京科技大学在本判决生效之日起</a:t>
            </a:r>
            <a:r>
              <a:rPr lang="en-US" altLang="zh-CN" sz="1600" b="1" dirty="0">
                <a:latin typeface="楷体" panose="02010609060101010101" pitchFamily="49" charset="-122"/>
                <a:ea typeface="楷体" panose="02010609060101010101" pitchFamily="49" charset="-122"/>
              </a:rPr>
              <a:t>60</a:t>
            </a:r>
            <a:r>
              <a:rPr lang="zh-CN" altLang="en-US" sz="1600" b="1" dirty="0">
                <a:latin typeface="楷体" panose="02010609060101010101" pitchFamily="49" charset="-122"/>
                <a:ea typeface="楷体" panose="02010609060101010101" pitchFamily="49" charset="-122"/>
              </a:rPr>
              <a:t>日内召集本校的学位评定委员会对原告田永的学士学位资格进行审核</a:t>
            </a:r>
            <a:endParaRPr lang="en-US" altLang="zh-CN" sz="1600" b="1" dirty="0">
              <a:latin typeface="楷体" panose="02010609060101010101" pitchFamily="49" charset="-122"/>
              <a:ea typeface="楷体" panose="02010609060101010101" pitchFamily="49" charset="-122"/>
            </a:endParaRPr>
          </a:p>
          <a:p>
            <a:endParaRPr lang="zh-CN" altLang="en-US" sz="1600" dirty="0">
              <a:latin typeface="楷体" panose="02010609060101010101" pitchFamily="49" charset="-122"/>
              <a:ea typeface="楷体" panose="02010609060101010101"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6323" name="内容占位符 2"/>
          <p:cNvSpPr>
            <a:spLocks noGrp="1"/>
          </p:cNvSpPr>
          <p:nvPr>
            <p:ph idx="1"/>
          </p:nvPr>
        </p:nvSpPr>
        <p:spPr>
          <a:xfrm>
            <a:off x="539750" y="2349500"/>
            <a:ext cx="7777163" cy="3670300"/>
          </a:xfrm>
        </p:spPr>
        <p:txBody>
          <a:bodyPr vert="horz" wrap="square" lIns="91440" tIns="45720" rIns="91440" bIns="45720" anchor="t" anchorCtr="0"/>
          <a:lstStyle/>
          <a:p>
            <a:r>
              <a:rPr lang="zh-CN" altLang="en-US" sz="2400" b="1" dirty="0">
                <a:solidFill>
                  <a:srgbClr val="FF0000"/>
                </a:solidFill>
                <a:latin typeface="楷体" panose="02010609060101010101" pitchFamily="49" charset="-122"/>
                <a:ea typeface="楷体" panose="02010609060101010101" pitchFamily="49" charset="-122"/>
              </a:rPr>
              <a:t>履行判决 </a:t>
            </a:r>
            <a:r>
              <a:rPr lang="en-US" altLang="zh-CN" sz="2400" b="1" dirty="0">
                <a:solidFill>
                  <a:srgbClr val="FF0000"/>
                </a:solidFill>
                <a:latin typeface="楷体" panose="02010609060101010101" pitchFamily="49" charset="-122"/>
                <a:ea typeface="楷体" panose="02010609060101010101" pitchFamily="49" charset="-122"/>
              </a:rPr>
              <a:t>vs </a:t>
            </a:r>
            <a:r>
              <a:rPr lang="zh-CN" altLang="en-US" sz="2400" b="1" dirty="0">
                <a:solidFill>
                  <a:srgbClr val="FF0000"/>
                </a:solidFill>
                <a:latin typeface="楷体" panose="02010609060101010101" pitchFamily="49" charset="-122"/>
                <a:ea typeface="楷体" panose="02010609060101010101" pitchFamily="49" charset="-122"/>
              </a:rPr>
              <a:t>确认违法判决</a:t>
            </a:r>
            <a:endParaRPr lang="en-US" altLang="zh-CN" sz="2400" b="1" dirty="0">
              <a:solidFill>
                <a:srgbClr val="FF0000"/>
              </a:solidFill>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行政诉讼法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74</a:t>
            </a:r>
            <a:r>
              <a:rPr lang="zh-CN" altLang="en-US" sz="2000" dirty="0">
                <a:latin typeface="楷体" panose="02010609060101010101" pitchFamily="49" charset="-122"/>
                <a:ea typeface="楷体" panose="02010609060101010101" pitchFamily="49" charset="-122"/>
              </a:rPr>
              <a:t>条第</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款第</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项规定，被告不履行或者拖延履行法定职责，判决履行没有意义的，人民法院判决确认违法。</a:t>
            </a:r>
            <a:endParaRPr lang="en-US" altLang="zh-CN"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判决履行没有意义，是指因客观情况发生变化，继续履行没有必要，继续履行将会损害国家利益、 公共利益或他人合法权益，或者没有继续履行的可能的情形。</a:t>
            </a:r>
            <a:endParaRPr lang="en-US" altLang="zh-CN"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例如，被告行政机关不履行人民法院生效判决确定的特许经营权主体转移登记义务，造成特许经营权到期，转移登记已经没有实际意义，生效判决的权利人有权依法提起行政诉讼，请求确认行政机关拖延履行转移登记行为违法，并要求行政赔偿。</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7347" name="内容占位符 2"/>
          <p:cNvSpPr>
            <a:spLocks noGrp="1"/>
          </p:cNvSpPr>
          <p:nvPr>
            <p:ph idx="1"/>
          </p:nvPr>
        </p:nvSpPr>
        <p:spPr>
          <a:xfrm>
            <a:off x="642938" y="2357438"/>
            <a:ext cx="7643812" cy="3662362"/>
          </a:xfrm>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四、给付判决</a:t>
            </a:r>
            <a:endParaRPr lang="zh-CN" altLang="en-US" sz="24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行政诉讼法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73</a:t>
            </a:r>
            <a:r>
              <a:rPr lang="zh-CN" altLang="en-US" sz="2000" dirty="0">
                <a:latin typeface="楷体" panose="02010609060101010101" pitchFamily="49" charset="-122"/>
                <a:ea typeface="楷体" panose="02010609060101010101" pitchFamily="49" charset="-122"/>
              </a:rPr>
              <a:t>条：人民法院经过审理，查明被告依法负有给付义务的，判决被告履行给付义务。</a:t>
            </a:r>
            <a:endParaRPr lang="en-US" altLang="zh-CN" sz="2000"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给付判决</a:t>
            </a:r>
            <a:r>
              <a:rPr lang="zh-CN" altLang="en-US" sz="2000" dirty="0">
                <a:latin typeface="楷体" panose="02010609060101010101" pitchFamily="49" charset="-122"/>
                <a:ea typeface="楷体" panose="02010609060101010101" pitchFamily="49" charset="-122"/>
              </a:rPr>
              <a:t>是指人民法院根据相对人申请，依法判令行政机关履行相关给付义务的判决。</a:t>
            </a:r>
            <a:endParaRPr lang="en-US" altLang="zh-CN"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在行政法律关系中，行政机关应当向相对人履行一定给付义务的，如果行政机关拒不履行，相对人便可以向人民法院提起给付诉讼。给付诉讼的特点是法院不仅要确认当事人之间存在行政法律关系，而且还要判令被告履行一定的给付义务。</a:t>
            </a:r>
          </a:p>
        </p:txBody>
      </p:sp>
      <p:sp>
        <p:nvSpPr>
          <p:cNvPr id="5734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8371" name="内容占位符 2"/>
          <p:cNvSpPr>
            <a:spLocks noGrp="1"/>
          </p:cNvSpPr>
          <p:nvPr>
            <p:ph idx="1"/>
          </p:nvPr>
        </p:nvSpPr>
        <p:spPr>
          <a:xfrm>
            <a:off x="250825" y="2276475"/>
            <a:ext cx="8353425" cy="3743325"/>
          </a:xfrm>
        </p:spPr>
        <p:txBody>
          <a:bodyPr vert="horz" wrap="square" lIns="91440" tIns="45720" rIns="91440" bIns="45720" anchor="t" anchorCtr="0"/>
          <a:lstStyle/>
          <a:p>
            <a:pPr lvl="1" eaLnBrk="1" hangingPunct="1"/>
            <a:r>
              <a:rPr lang="zh-CN" altLang="en-US" sz="2000" b="1" dirty="0">
                <a:latin typeface="楷体" panose="02010609060101010101" pitchFamily="49" charset="-122"/>
                <a:ea typeface="楷体" panose="02010609060101010101" pitchFamily="49" charset="-122"/>
              </a:rPr>
              <a:t>适用范围的两种观点：狭义与广义</a:t>
            </a:r>
            <a:endParaRPr lang="en-US" altLang="zh-CN" sz="2000" b="1" dirty="0">
              <a:latin typeface="楷体" panose="02010609060101010101" pitchFamily="49" charset="-122"/>
              <a:ea typeface="楷体" panose="02010609060101010101" pitchFamily="49" charset="-122"/>
            </a:endParaRPr>
          </a:p>
          <a:p>
            <a:pPr lvl="2" eaLnBrk="1" hangingPunct="1"/>
            <a:r>
              <a:rPr lang="zh-CN" altLang="en-US" sz="2000" b="1" dirty="0">
                <a:latin typeface="楷体" panose="02010609060101010101" pitchFamily="49" charset="-122"/>
                <a:ea typeface="楷体" panose="02010609060101010101" pitchFamily="49" charset="-122"/>
              </a:rPr>
              <a:t>狭义：“三金”案件：</a:t>
            </a:r>
            <a:r>
              <a:rPr lang="zh-CN" altLang="zh-CN" sz="2000" b="1" dirty="0">
                <a:solidFill>
                  <a:srgbClr val="FF0000"/>
                </a:solidFill>
                <a:latin typeface="楷体" panose="02010609060101010101" pitchFamily="49" charset="-122"/>
                <a:ea typeface="楷体" panose="02010609060101010101" pitchFamily="49" charset="-122"/>
              </a:rPr>
              <a:t>支付抚恤金、最低生活保障待遇或者社会保险待遇</a:t>
            </a:r>
            <a:endParaRPr lang="en-US" altLang="zh-CN" sz="2000" b="1" dirty="0">
              <a:latin typeface="楷体" panose="02010609060101010101" pitchFamily="49" charset="-122"/>
              <a:ea typeface="楷体" panose="02010609060101010101" pitchFamily="49" charset="-122"/>
            </a:endParaRPr>
          </a:p>
          <a:p>
            <a:pPr lvl="2" eaLnBrk="1" hangingPunct="1"/>
            <a:r>
              <a:rPr lang="zh-CN" altLang="en-US" sz="2000" b="1" dirty="0">
                <a:latin typeface="楷体" panose="02010609060101010101" pitchFamily="49" charset="-122"/>
                <a:ea typeface="楷体" panose="02010609060101010101" pitchFamily="49" charset="-122"/>
              </a:rPr>
              <a:t>广义：财产给付义务</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行为义务</a:t>
            </a:r>
            <a:endParaRPr lang="en-US" altLang="zh-CN" sz="2000" b="1" dirty="0">
              <a:latin typeface="楷体" panose="02010609060101010101" pitchFamily="49" charset="-122"/>
              <a:ea typeface="楷体" panose="02010609060101010101" pitchFamily="49" charset="-122"/>
            </a:endParaRPr>
          </a:p>
          <a:p>
            <a:pPr lvl="3"/>
            <a:r>
              <a:rPr lang="zh-CN" altLang="en-US" sz="2000" b="1" dirty="0">
                <a:latin typeface="楷体" panose="02010609060101010101" pitchFamily="49" charset="-122"/>
                <a:ea typeface="楷体" panose="02010609060101010101" pitchFamily="49" charset="-122"/>
              </a:rPr>
              <a:t>履行法定财产给付义务</a:t>
            </a:r>
          </a:p>
          <a:p>
            <a:pPr lvl="3"/>
            <a:r>
              <a:rPr lang="zh-CN" altLang="en-US" sz="2000" b="1" dirty="0">
                <a:latin typeface="楷体" panose="02010609060101010101" pitchFamily="49" charset="-122"/>
                <a:ea typeface="楷体" panose="02010609060101010101" pitchFamily="49" charset="-122"/>
              </a:rPr>
              <a:t>履行约定的给付义务</a:t>
            </a:r>
          </a:p>
          <a:p>
            <a:pPr lvl="4"/>
            <a:r>
              <a:rPr lang="zh-CN" altLang="en-US" sz="1700" b="1" dirty="0">
                <a:latin typeface="楷体" panose="02010609060101010101" pitchFamily="49" charset="-122"/>
                <a:ea typeface="楷体" panose="02010609060101010101" pitchFamily="49" charset="-122"/>
              </a:rPr>
              <a:t>合同义务（</a:t>
            </a:r>
            <a:r>
              <a:rPr lang="en-US" altLang="zh-CN" sz="1700" b="1" dirty="0">
                <a:latin typeface="楷体" panose="02010609060101010101" pitchFamily="49" charset="-122"/>
                <a:ea typeface="楷体" panose="02010609060101010101" pitchFamily="49" charset="-122"/>
              </a:rPr>
              <a:t>《</a:t>
            </a:r>
            <a:r>
              <a:rPr lang="zh-CN" altLang="en-US" sz="1700" b="1" dirty="0">
                <a:latin typeface="楷体" panose="02010609060101010101" pitchFamily="49" charset="-122"/>
                <a:ea typeface="楷体" panose="02010609060101010101" pitchFamily="49" charset="-122"/>
              </a:rPr>
              <a:t>行政诉讼法</a:t>
            </a:r>
            <a:r>
              <a:rPr lang="en-US" altLang="zh-CN" sz="1700" b="1" dirty="0">
                <a:latin typeface="楷体" panose="02010609060101010101" pitchFamily="49" charset="-122"/>
                <a:ea typeface="楷体" panose="02010609060101010101" pitchFamily="49" charset="-122"/>
              </a:rPr>
              <a:t>》78</a:t>
            </a:r>
            <a:r>
              <a:rPr lang="zh-CN" altLang="en-US" sz="1700" b="1" dirty="0">
                <a:latin typeface="楷体" panose="02010609060101010101" pitchFamily="49" charset="-122"/>
                <a:ea typeface="楷体" panose="02010609060101010101" pitchFamily="49" charset="-122"/>
              </a:rPr>
              <a:t>条）：</a:t>
            </a:r>
            <a:r>
              <a:rPr lang="zh-CN" altLang="en-US" sz="1700" b="1" dirty="0">
                <a:solidFill>
                  <a:srgbClr val="FF0000"/>
                </a:solidFill>
                <a:latin typeface="楷体" panose="02010609060101010101" pitchFamily="49" charset="-122"/>
                <a:ea typeface="楷体" panose="02010609060101010101" pitchFamily="49" charset="-122"/>
              </a:rPr>
              <a:t>被告不依法履行、未按照约定履行</a:t>
            </a:r>
            <a:r>
              <a:rPr lang="zh-CN" altLang="en-US" sz="1700" b="1" dirty="0">
                <a:latin typeface="楷体" panose="02010609060101010101" pitchFamily="49" charset="-122"/>
                <a:ea typeface="楷体" panose="02010609060101010101" pitchFamily="49" charset="-122"/>
              </a:rPr>
              <a:t>或者违法变更、解除行政协议的，</a:t>
            </a:r>
            <a:r>
              <a:rPr lang="zh-CN" altLang="en-US" sz="1700" b="1" dirty="0">
                <a:solidFill>
                  <a:srgbClr val="FF0000"/>
                </a:solidFill>
                <a:latin typeface="楷体" panose="02010609060101010101" pitchFamily="49" charset="-122"/>
                <a:ea typeface="楷体" panose="02010609060101010101" pitchFamily="49" charset="-122"/>
              </a:rPr>
              <a:t>人民法院判决被告承担继续履行、采取补救措施或者赔偿损失等责任</a:t>
            </a:r>
            <a:r>
              <a:rPr lang="zh-CN" altLang="en-US" sz="1700" b="1" dirty="0">
                <a:latin typeface="楷体" panose="02010609060101010101" pitchFamily="49" charset="-122"/>
                <a:ea typeface="楷体" panose="02010609060101010101" pitchFamily="49" charset="-122"/>
              </a:rPr>
              <a:t>。被告变更、解除行政合同合法，但未依法给予补偿的，人民法院</a:t>
            </a:r>
            <a:r>
              <a:rPr lang="zh-CN" altLang="en-US" sz="1700" b="1" dirty="0">
                <a:solidFill>
                  <a:srgbClr val="FF0000"/>
                </a:solidFill>
                <a:latin typeface="楷体" panose="02010609060101010101" pitchFamily="49" charset="-122"/>
                <a:ea typeface="楷体" panose="02010609060101010101" pitchFamily="49" charset="-122"/>
              </a:rPr>
              <a:t>判决给予补偿</a:t>
            </a:r>
          </a:p>
          <a:p>
            <a:pPr lvl="3"/>
            <a:r>
              <a:rPr lang="zh-CN" altLang="en-US" sz="2000" b="1" dirty="0">
                <a:latin typeface="楷体" panose="02010609060101010101" pitchFamily="49" charset="-122"/>
                <a:ea typeface="楷体" panose="02010609060101010101" pitchFamily="49" charset="-122"/>
              </a:rPr>
              <a:t>单方允诺的义务</a:t>
            </a:r>
          </a:p>
          <a:p>
            <a:pPr lvl="3"/>
            <a:r>
              <a:rPr lang="zh-CN" altLang="en-US" sz="2000" b="1" dirty="0">
                <a:latin typeface="楷体" panose="02010609060101010101" pitchFamily="49" charset="-122"/>
                <a:ea typeface="楷体" panose="02010609060101010101" pitchFamily="49" charset="-122"/>
              </a:rPr>
              <a:t>履行作出事实行为的义务</a:t>
            </a:r>
          </a:p>
          <a:p>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1443" name="内容占位符 2"/>
          <p:cNvSpPr>
            <a:spLocks noGrp="1"/>
          </p:cNvSpPr>
          <p:nvPr>
            <p:ph idx="1"/>
          </p:nvPr>
        </p:nvSpPr>
        <p:spPr>
          <a:xfrm>
            <a:off x="539750" y="2420938"/>
            <a:ext cx="8280400" cy="3527425"/>
          </a:xfrm>
        </p:spPr>
        <p:txBody>
          <a:bodyPr vert="horz" wrap="square" lIns="91440" tIns="45720" rIns="91440" bIns="45720" anchor="t" anchorCtr="0"/>
          <a:lstStyle/>
          <a:p>
            <a:pPr eaLnBrk="1" hangingPunct="1"/>
            <a:r>
              <a:rPr lang="zh-CN" altLang="en-US" sz="2000" b="1" dirty="0">
                <a:solidFill>
                  <a:srgbClr val="FF0000"/>
                </a:solidFill>
                <a:latin typeface="楷体" panose="02010609060101010101" pitchFamily="49" charset="-122"/>
                <a:ea typeface="楷体" panose="02010609060101010101" pitchFamily="49" charset="-122"/>
              </a:rPr>
              <a:t>注意事项：</a:t>
            </a:r>
            <a:r>
              <a:rPr lang="zh-CN" altLang="en-US" sz="2000" b="1" dirty="0">
                <a:latin typeface="楷体" panose="02010609060101010101" pitchFamily="49" charset="-122"/>
                <a:ea typeface="楷体" panose="02010609060101010101" pitchFamily="49" charset="-122"/>
              </a:rPr>
              <a:t>一般应附加履行期限（</a:t>
            </a:r>
            <a:r>
              <a:rPr lang="en-US" altLang="zh-CN" sz="2000" b="1" dirty="0">
                <a:solidFill>
                  <a:srgbClr val="FF0000"/>
                </a:solidFill>
                <a:latin typeface="楷体" panose="02010609060101010101" pitchFamily="49" charset="-122"/>
                <a:ea typeface="楷体" panose="02010609060101010101" pitchFamily="49" charset="-122"/>
              </a:rPr>
              <a:t>《</a:t>
            </a:r>
            <a:r>
              <a:rPr lang="zh-CN" altLang="en-US" sz="2000" b="1" dirty="0">
                <a:solidFill>
                  <a:srgbClr val="FF0000"/>
                </a:solidFill>
                <a:latin typeface="楷体" panose="02010609060101010101" pitchFamily="49" charset="-122"/>
                <a:ea typeface="楷体" panose="02010609060101010101" pitchFamily="49" charset="-122"/>
              </a:rPr>
              <a:t>行诉法解释</a:t>
            </a:r>
            <a:r>
              <a:rPr lang="en-US" altLang="zh-CN" sz="2000" b="1" dirty="0">
                <a:solidFill>
                  <a:srgbClr val="FF0000"/>
                </a:solidFill>
                <a:latin typeface="楷体" panose="02010609060101010101" pitchFamily="49" charset="-122"/>
                <a:ea typeface="楷体" panose="02010609060101010101" pitchFamily="49" charset="-122"/>
              </a:rPr>
              <a:t>》</a:t>
            </a:r>
            <a:r>
              <a:rPr lang="zh-CN" altLang="en-US" sz="2000" b="1" dirty="0">
                <a:solidFill>
                  <a:srgbClr val="FF0000"/>
                </a:solidFill>
                <a:latin typeface="楷体" panose="02010609060101010101" pitchFamily="49" charset="-122"/>
                <a:ea typeface="楷体" panose="02010609060101010101" pitchFamily="49" charset="-122"/>
              </a:rPr>
              <a:t>第</a:t>
            </a:r>
            <a:r>
              <a:rPr lang="en-US" altLang="zh-CN" sz="2000" b="1" dirty="0">
                <a:solidFill>
                  <a:srgbClr val="FF0000"/>
                </a:solidFill>
                <a:latin typeface="楷体" panose="02010609060101010101" pitchFamily="49" charset="-122"/>
                <a:ea typeface="楷体" panose="02010609060101010101" pitchFamily="49" charset="-122"/>
              </a:rPr>
              <a:t>92</a:t>
            </a:r>
            <a:r>
              <a:rPr lang="zh-CN" altLang="en-US" sz="2000" b="1" dirty="0">
                <a:solidFill>
                  <a:srgbClr val="FF0000"/>
                </a:solidFill>
                <a:latin typeface="楷体" panose="02010609060101010101" pitchFamily="49" charset="-122"/>
                <a:ea typeface="楷体" panose="02010609060101010101" pitchFamily="49" charset="-122"/>
              </a:rPr>
              <a:t>条</a:t>
            </a:r>
            <a:r>
              <a:rPr lang="zh-CN" altLang="en-US" sz="2000" b="1" dirty="0">
                <a:latin typeface="楷体" panose="02010609060101010101" pitchFamily="49" charset="-122"/>
                <a:ea typeface="楷体" panose="02010609060101010101" pitchFamily="49" charset="-122"/>
              </a:rPr>
              <a:t>）</a:t>
            </a:r>
            <a:endParaRPr lang="en-US" altLang="zh-CN" sz="2000" b="1" dirty="0">
              <a:latin typeface="楷体" panose="02010609060101010101" pitchFamily="49" charset="-122"/>
              <a:ea typeface="楷体" panose="02010609060101010101" pitchFamily="49" charset="-122"/>
            </a:endParaRPr>
          </a:p>
          <a:p>
            <a:pPr lvl="1" eaLnBrk="1" hangingPunct="1"/>
            <a:r>
              <a:rPr lang="zh-CN" altLang="en-US" sz="2000" b="1" dirty="0">
                <a:latin typeface="楷体" panose="02010609060101010101" pitchFamily="49" charset="-122"/>
                <a:ea typeface="楷体" panose="02010609060101010101" pitchFamily="49" charset="-122"/>
              </a:rPr>
              <a:t>原告申请被告依法履行支付抚恤金、最低生活保障待遇或者社会保险待遇等给付义务的理由成立，被告依法负有给付义务而拒绝或者拖延履行义务且无正当理由的，人民法院可以根据行政诉讼法第七十三条的规定，判决被告</a:t>
            </a:r>
            <a:r>
              <a:rPr lang="zh-CN" altLang="en-US" sz="2000" b="1" dirty="0">
                <a:solidFill>
                  <a:srgbClr val="FF0000"/>
                </a:solidFill>
                <a:latin typeface="楷体" panose="02010609060101010101" pitchFamily="49" charset="-122"/>
                <a:ea typeface="楷体" panose="02010609060101010101" pitchFamily="49" charset="-122"/>
              </a:rPr>
              <a:t>在一定期限内</a:t>
            </a:r>
            <a:r>
              <a:rPr lang="zh-CN" altLang="en-US" sz="2000" b="1" dirty="0">
                <a:latin typeface="楷体" panose="02010609060101010101" pitchFamily="49" charset="-122"/>
                <a:ea typeface="楷体" panose="02010609060101010101" pitchFamily="49" charset="-122"/>
              </a:rPr>
              <a:t>履行相应的给付义务</a:t>
            </a:r>
            <a:endParaRPr lang="en-US" altLang="zh-CN" sz="2000" b="1"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其他规定</a:t>
            </a:r>
            <a:endParaRPr lang="en-US" altLang="zh-CN" sz="2000" b="1" dirty="0">
              <a:latin typeface="楷体" panose="02010609060101010101" pitchFamily="49" charset="-122"/>
              <a:ea typeface="楷体" panose="02010609060101010101" pitchFamily="49" charset="-122"/>
            </a:endParaRPr>
          </a:p>
          <a:p>
            <a:pPr lvl="1"/>
            <a:r>
              <a:rPr lang="zh-CN" altLang="en-US" sz="2000" b="1" dirty="0">
                <a:latin typeface="楷体" panose="02010609060101010101" pitchFamily="49" charset="-122"/>
                <a:ea typeface="楷体" panose="02010609060101010101" pitchFamily="49" charset="-122"/>
              </a:rPr>
              <a:t>行诉法解释第</a:t>
            </a:r>
            <a:r>
              <a:rPr lang="en-US" altLang="zh-CN" sz="2000" b="1" dirty="0">
                <a:latin typeface="楷体" panose="02010609060101010101" pitchFamily="49" charset="-122"/>
                <a:ea typeface="楷体" panose="02010609060101010101" pitchFamily="49" charset="-122"/>
              </a:rPr>
              <a:t>93</a:t>
            </a:r>
            <a:r>
              <a:rPr lang="zh-CN" altLang="en-US" sz="2000" b="1" dirty="0">
                <a:latin typeface="楷体" panose="02010609060101010101" pitchFamily="49" charset="-122"/>
                <a:ea typeface="楷体" panose="02010609060101010101" pitchFamily="49" charset="-122"/>
              </a:rPr>
              <a:t>条   原告请求被告履行法定职责或者依法履行支付抚恤金、最低生活保障待遇或者社会保险待遇等给付义务，</a:t>
            </a:r>
            <a:r>
              <a:rPr lang="zh-CN" altLang="en-US" sz="2000" b="1" dirty="0">
                <a:solidFill>
                  <a:srgbClr val="FF0000"/>
                </a:solidFill>
                <a:latin typeface="楷体" panose="02010609060101010101" pitchFamily="49" charset="-122"/>
                <a:ea typeface="楷体" panose="02010609060101010101" pitchFamily="49" charset="-122"/>
              </a:rPr>
              <a:t>原告未先向行政机关提出申请的，人民法院裁定驳回起诉</a:t>
            </a:r>
          </a:p>
          <a:p>
            <a:pPr lvl="1"/>
            <a:r>
              <a:rPr lang="zh-CN" altLang="en-US" sz="2000" b="1" dirty="0">
                <a:latin typeface="楷体" panose="02010609060101010101" pitchFamily="49" charset="-122"/>
                <a:ea typeface="楷体" panose="02010609060101010101" pitchFamily="49" charset="-122"/>
              </a:rPr>
              <a:t>人民法院经审理认为原告所请求履行的法定职责或者给付义务</a:t>
            </a:r>
            <a:r>
              <a:rPr lang="zh-CN" altLang="en-US" sz="2000" b="1" dirty="0">
                <a:solidFill>
                  <a:srgbClr val="FF0000"/>
                </a:solidFill>
                <a:latin typeface="楷体" panose="02010609060101010101" pitchFamily="49" charset="-122"/>
                <a:ea typeface="楷体" panose="02010609060101010101" pitchFamily="49" charset="-122"/>
              </a:rPr>
              <a:t>明显不属于行政机关权限范围的，可以裁定驳回起诉 </a:t>
            </a:r>
            <a:endParaRPr lang="zh-CN" altLang="en-US" sz="2000" dirty="0">
              <a:solidFill>
                <a:srgbClr val="FF0000"/>
              </a:solidFill>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9459" name="内容占位符 2"/>
          <p:cNvSpPr>
            <a:spLocks noGrp="1"/>
          </p:cNvSpPr>
          <p:nvPr>
            <p:ph idx="1"/>
          </p:nvPr>
        </p:nvSpPr>
        <p:spPr>
          <a:xfrm>
            <a:off x="428625" y="2286000"/>
            <a:ext cx="8429625" cy="4000500"/>
          </a:xfrm>
        </p:spPr>
        <p:txBody>
          <a:bodyPr vert="horz" wrap="square" lIns="91440" tIns="45720" rIns="91440" bIns="45720" anchor="t" anchorCtr="0"/>
          <a:lstStyle/>
          <a:p>
            <a:r>
              <a:rPr lang="zh-CN" altLang="en-US" sz="2400" dirty="0">
                <a:latin typeface="华文楷体" panose="02010600040101010101" pitchFamily="2" charset="-122"/>
                <a:ea typeface="华文楷体" panose="02010600040101010101" pitchFamily="2" charset="-122"/>
              </a:rPr>
              <a:t>二、</a:t>
            </a:r>
            <a:r>
              <a:rPr lang="zh-CN" altLang="en-US" sz="2400" b="1" dirty="0">
                <a:latin typeface="华文楷体" panose="02010600040101010101" pitchFamily="2" charset="-122"/>
                <a:ea typeface="华文楷体" panose="02010600040101010101" pitchFamily="2" charset="-122"/>
              </a:rPr>
              <a:t>行政判决的概念</a:t>
            </a:r>
            <a:endParaRPr lang="zh-CN" altLang="en-US" sz="2400" dirty="0">
              <a:latin typeface="华文楷体" panose="02010600040101010101" pitchFamily="2" charset="-122"/>
              <a:ea typeface="华文楷体" panose="02010600040101010101" pitchFamily="2" charset="-122"/>
            </a:endParaRPr>
          </a:p>
          <a:p>
            <a:r>
              <a:rPr lang="zh-CN" altLang="en-US" sz="2200" dirty="0">
                <a:latin typeface="华文楷体" panose="02010600040101010101" pitchFamily="2" charset="-122"/>
                <a:ea typeface="华文楷体" panose="02010600040101010101" pitchFamily="2" charset="-122"/>
              </a:rPr>
              <a:t>   行政诉讼判决，简称行政判决，是指人民法院对行政案件审理终结后，根据庭审认定的事实和相应法律规范，以国家审判机关的名义，对行政争议作出的实质性的处理决定。</a:t>
            </a:r>
          </a:p>
          <a:p>
            <a:r>
              <a:rPr lang="zh-CN" altLang="en-US" sz="2200" b="1" dirty="0">
                <a:latin typeface="华文楷体" panose="02010600040101010101" pitchFamily="2" charset="-122"/>
                <a:ea typeface="华文楷体" panose="02010600040101010101" pitchFamily="2" charset="-122"/>
              </a:rPr>
              <a:t>（一）行政判决的主体是人民法院</a:t>
            </a:r>
            <a:endParaRPr lang="zh-CN" altLang="en-US" sz="2200" dirty="0">
              <a:latin typeface="华文楷体" panose="02010600040101010101" pitchFamily="2" charset="-122"/>
              <a:ea typeface="华文楷体" panose="02010600040101010101" pitchFamily="2" charset="-122"/>
            </a:endParaRPr>
          </a:p>
          <a:p>
            <a:r>
              <a:rPr lang="zh-CN" altLang="en-US" sz="2200" b="1" dirty="0">
                <a:latin typeface="华文楷体" panose="02010600040101010101" pitchFamily="2" charset="-122"/>
                <a:ea typeface="华文楷体" panose="02010600040101010101" pitchFamily="2" charset="-122"/>
              </a:rPr>
              <a:t>（二）行政判决裁决的争议是行政争议</a:t>
            </a:r>
            <a:endParaRPr lang="zh-CN" altLang="en-US" sz="2200" dirty="0">
              <a:latin typeface="华文楷体" panose="02010600040101010101" pitchFamily="2" charset="-122"/>
              <a:ea typeface="华文楷体" panose="02010600040101010101" pitchFamily="2" charset="-122"/>
            </a:endParaRPr>
          </a:p>
          <a:p>
            <a:r>
              <a:rPr lang="zh-CN" altLang="en-US" sz="2200" dirty="0">
                <a:latin typeface="华文楷体" panose="02010600040101010101" pitchFamily="2" charset="-122"/>
                <a:ea typeface="华文楷体" panose="02010600040101010101" pitchFamily="2" charset="-122"/>
              </a:rPr>
              <a:t>   这里所谓的“行政争议”是指因具体行政行为引起的争议，是案件的实质问题，而不是行政诉讼过程中因受理、审理、裁判“行政争议”案件而产生的各种诉讼程序问题的争议。诉讼程序问题的争议不采用“判决”形式解决，而采用“裁定”或“决定”的形式解决。</a:t>
            </a:r>
          </a:p>
          <a:p>
            <a:endParaRPr lang="zh-CN" altLang="en-US" sz="2200" dirty="0">
              <a:latin typeface="华文楷体" panose="02010600040101010101" pitchFamily="2" charset="-122"/>
              <a:ea typeface="华文楷体" panose="02010600040101010101" pitchFamily="2" charset="-122"/>
            </a:endParaRPr>
          </a:p>
        </p:txBody>
      </p:sp>
      <p:sp>
        <p:nvSpPr>
          <p:cNvPr id="1946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2467" name="内容占位符 2"/>
          <p:cNvSpPr>
            <a:spLocks noGrp="1"/>
          </p:cNvSpPr>
          <p:nvPr>
            <p:ph idx="1"/>
          </p:nvPr>
        </p:nvSpPr>
        <p:spPr>
          <a:xfrm>
            <a:off x="0" y="2144713"/>
            <a:ext cx="9144000" cy="3948112"/>
          </a:xfrm>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六、确认违法判决</a:t>
            </a:r>
            <a:endParaRPr lang="en-US" altLang="zh-CN" sz="2400" b="1"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行政诉讼法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73</a:t>
            </a:r>
            <a:r>
              <a:rPr lang="zh-CN" altLang="en-US" sz="2000" dirty="0">
                <a:latin typeface="楷体" panose="02010609060101010101" pitchFamily="49" charset="-122"/>
                <a:ea typeface="楷体" panose="02010609060101010101" pitchFamily="49" charset="-122"/>
              </a:rPr>
              <a:t>条第</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款规定，行政行为有下列情形之一的，人民法院判决</a:t>
            </a:r>
            <a:r>
              <a:rPr lang="zh-CN" altLang="en-US" sz="2000" b="1" dirty="0">
                <a:solidFill>
                  <a:srgbClr val="FF0000"/>
                </a:solidFill>
                <a:latin typeface="楷体" panose="02010609060101010101" pitchFamily="49" charset="-122"/>
                <a:ea typeface="楷体" panose="02010609060101010101" pitchFamily="49" charset="-122"/>
              </a:rPr>
              <a:t>确认违法</a:t>
            </a:r>
            <a:r>
              <a:rPr lang="zh-CN" altLang="en-US" sz="2000" dirty="0">
                <a:latin typeface="楷体" panose="02010609060101010101" pitchFamily="49" charset="-122"/>
                <a:ea typeface="楷体" panose="02010609060101010101" pitchFamily="49" charset="-122"/>
              </a:rPr>
              <a:t>，但不撤销行政行为：</a:t>
            </a:r>
          </a:p>
          <a:p>
            <a:r>
              <a:rPr lang="zh-CN" altLang="en-US" sz="2000" dirty="0">
                <a:latin typeface="楷体" panose="02010609060101010101" pitchFamily="49" charset="-122"/>
                <a:ea typeface="楷体" panose="02010609060101010101" pitchFamily="49" charset="-122"/>
              </a:rPr>
              <a:t>（一）行政行为依法应当撤销，但撤销会给国家利益、社会公共利益造成重大损害的；</a:t>
            </a:r>
          </a:p>
          <a:p>
            <a:r>
              <a:rPr lang="zh-CN" altLang="en-US" sz="2000" dirty="0">
                <a:latin typeface="楷体" panose="02010609060101010101" pitchFamily="49" charset="-122"/>
                <a:ea typeface="楷体" panose="02010609060101010101" pitchFamily="49" charset="-122"/>
              </a:rPr>
              <a:t>（二）行政行为</a:t>
            </a:r>
            <a:r>
              <a:rPr lang="zh-CN" altLang="en-US" sz="2000" b="1" dirty="0">
                <a:solidFill>
                  <a:srgbClr val="FF0000"/>
                </a:solidFill>
                <a:latin typeface="楷体" panose="02010609060101010101" pitchFamily="49" charset="-122"/>
                <a:ea typeface="楷体" panose="02010609060101010101" pitchFamily="49" charset="-122"/>
              </a:rPr>
              <a:t>程序轻微违法</a:t>
            </a:r>
            <a:r>
              <a:rPr lang="zh-CN" altLang="en-US" sz="2000" dirty="0">
                <a:latin typeface="楷体" panose="02010609060101010101" pitchFamily="49" charset="-122"/>
                <a:ea typeface="楷体" panose="02010609060101010101" pitchFamily="49" charset="-122"/>
              </a:rPr>
              <a:t>，但对原告权利不产生实际影响的。</a:t>
            </a:r>
            <a:endParaRPr lang="en-US" altLang="zh-CN" sz="2000" dirty="0">
              <a:latin typeface="楷体" panose="02010609060101010101" pitchFamily="49" charset="-122"/>
              <a:ea typeface="楷体" panose="02010609060101010101" pitchFamily="49" charset="-122"/>
            </a:endParaRPr>
          </a:p>
          <a:p>
            <a:r>
              <a:rPr lang="en-US" altLang="zh-CN" sz="1700" dirty="0">
                <a:latin typeface="楷体" panose="02010609060101010101" pitchFamily="49" charset="-122"/>
                <a:ea typeface="楷体" panose="02010609060101010101" pitchFamily="49" charset="-122"/>
              </a:rPr>
              <a:t>《</a:t>
            </a:r>
            <a:r>
              <a:rPr lang="zh-CN" altLang="en-US" sz="1700" dirty="0">
                <a:latin typeface="楷体" panose="02010609060101010101" pitchFamily="49" charset="-122"/>
                <a:ea typeface="楷体" panose="02010609060101010101" pitchFamily="49" charset="-122"/>
              </a:rPr>
              <a:t>解释</a:t>
            </a:r>
            <a:r>
              <a:rPr lang="en-US" altLang="zh-CN" sz="1700" dirty="0">
                <a:latin typeface="楷体" panose="02010609060101010101" pitchFamily="49" charset="-122"/>
                <a:ea typeface="楷体" panose="02010609060101010101" pitchFamily="49" charset="-122"/>
              </a:rPr>
              <a:t>》</a:t>
            </a:r>
            <a:r>
              <a:rPr lang="zh-CN" altLang="zh-CN" sz="1700" dirty="0">
                <a:latin typeface="楷体" panose="02010609060101010101" pitchFamily="49" charset="-122"/>
                <a:ea typeface="楷体" panose="02010609060101010101" pitchFamily="49" charset="-122"/>
              </a:rPr>
              <a:t>第九十六条</a:t>
            </a:r>
            <a:r>
              <a:rPr lang="zh-CN" altLang="en-US" sz="1700" dirty="0">
                <a:latin typeface="楷体" panose="02010609060101010101" pitchFamily="49" charset="-122"/>
                <a:ea typeface="楷体" panose="02010609060101010101" pitchFamily="49" charset="-122"/>
              </a:rPr>
              <a:t>规定，</a:t>
            </a:r>
            <a:r>
              <a:rPr lang="zh-CN" altLang="zh-CN" sz="1700" dirty="0">
                <a:latin typeface="楷体" panose="02010609060101010101" pitchFamily="49" charset="-122"/>
                <a:ea typeface="楷体" panose="02010609060101010101" pitchFamily="49" charset="-122"/>
              </a:rPr>
              <a:t>有下列情形之一，且对原告依法享有的听证、陈述、申辩等重要程序性权利不产生实质损害的，属于行政诉讼法第七十四条第一款第二项规定的</a:t>
            </a:r>
            <a:r>
              <a:rPr lang="en-US" altLang="zh-CN" sz="1700" dirty="0">
                <a:latin typeface="楷体" panose="02010609060101010101" pitchFamily="49" charset="-122"/>
                <a:ea typeface="楷体" panose="02010609060101010101" pitchFamily="49" charset="-122"/>
              </a:rPr>
              <a:t>“</a:t>
            </a:r>
            <a:r>
              <a:rPr lang="zh-CN" altLang="zh-CN" sz="1700" b="1" dirty="0">
                <a:solidFill>
                  <a:srgbClr val="FF0000"/>
                </a:solidFill>
                <a:latin typeface="楷体" panose="02010609060101010101" pitchFamily="49" charset="-122"/>
                <a:ea typeface="楷体" panose="02010609060101010101" pitchFamily="49" charset="-122"/>
              </a:rPr>
              <a:t>程序轻微违法</a:t>
            </a:r>
            <a:r>
              <a:rPr lang="en-US" altLang="zh-CN" sz="1700" dirty="0">
                <a:latin typeface="楷体" panose="02010609060101010101" pitchFamily="49" charset="-122"/>
                <a:ea typeface="楷体" panose="02010609060101010101" pitchFamily="49" charset="-122"/>
              </a:rPr>
              <a:t>”</a:t>
            </a:r>
            <a:r>
              <a:rPr lang="zh-CN" altLang="zh-CN" sz="1700" dirty="0">
                <a:latin typeface="楷体" panose="02010609060101010101" pitchFamily="49" charset="-122"/>
                <a:ea typeface="楷体" panose="02010609060101010101" pitchFamily="49" charset="-122"/>
              </a:rPr>
              <a:t>：</a:t>
            </a:r>
          </a:p>
          <a:p>
            <a:r>
              <a:rPr lang="zh-CN" altLang="zh-CN" sz="1700" dirty="0">
                <a:latin typeface="楷体" panose="02010609060101010101" pitchFamily="49" charset="-122"/>
                <a:ea typeface="楷体" panose="02010609060101010101" pitchFamily="49" charset="-122"/>
              </a:rPr>
              <a:t>（一）处理期限轻微违法；</a:t>
            </a:r>
          </a:p>
          <a:p>
            <a:r>
              <a:rPr lang="zh-CN" altLang="zh-CN" sz="1700" dirty="0">
                <a:latin typeface="楷体" panose="02010609060101010101" pitchFamily="49" charset="-122"/>
                <a:ea typeface="楷体" panose="02010609060101010101" pitchFamily="49" charset="-122"/>
              </a:rPr>
              <a:t>（二）通知、送达等程序轻微违法；</a:t>
            </a:r>
          </a:p>
          <a:p>
            <a:r>
              <a:rPr lang="zh-CN" altLang="zh-CN" sz="1700" dirty="0">
                <a:latin typeface="楷体" panose="02010609060101010101" pitchFamily="49" charset="-122"/>
                <a:ea typeface="楷体" panose="02010609060101010101" pitchFamily="49" charset="-122"/>
              </a:rPr>
              <a:t>（三）其他程序轻微违法的情形。</a:t>
            </a:r>
          </a:p>
          <a:p>
            <a:endParaRPr lang="zh-CN" altLang="en-US"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
        <p:nvSpPr>
          <p:cNvPr id="6246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3491" name="内容占位符 2"/>
          <p:cNvSpPr>
            <a:spLocks noGrp="1"/>
          </p:cNvSpPr>
          <p:nvPr>
            <p:ph idx="1"/>
          </p:nvPr>
        </p:nvSpPr>
        <p:spPr>
          <a:xfrm>
            <a:off x="0" y="2205038"/>
            <a:ext cx="8459788" cy="3814762"/>
          </a:xfrm>
        </p:spPr>
        <p:txBody>
          <a:bodyPr vert="horz" wrap="square" lIns="91440" tIns="45720" rIns="91440" bIns="45720" anchor="t" anchorCtr="0"/>
          <a:lstStyle/>
          <a:p>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行政诉讼法</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a:t>
            </a:r>
            <a:r>
              <a:rPr lang="en-US" altLang="zh-CN" sz="2000" dirty="0">
                <a:latin typeface="华文楷体" panose="02010600040101010101" pitchFamily="2" charset="-122"/>
                <a:ea typeface="华文楷体" panose="02010600040101010101" pitchFamily="2" charset="-122"/>
              </a:rPr>
              <a:t>74</a:t>
            </a:r>
            <a:r>
              <a:rPr lang="zh-CN" altLang="en-US" sz="2000" dirty="0">
                <a:latin typeface="华文楷体" panose="02010600040101010101" pitchFamily="2" charset="-122"/>
                <a:ea typeface="华文楷体" panose="02010600040101010101" pitchFamily="2" charset="-122"/>
              </a:rPr>
              <a:t>条第</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款规定，行政行为有下列情形之一，不需要撤销或者判决履行的，人民法院判决</a:t>
            </a:r>
            <a:r>
              <a:rPr lang="zh-CN" altLang="en-US" sz="2000" b="1" dirty="0">
                <a:solidFill>
                  <a:srgbClr val="FF0000"/>
                </a:solidFill>
                <a:latin typeface="华文楷体" panose="02010600040101010101" pitchFamily="2" charset="-122"/>
                <a:ea typeface="华文楷体" panose="02010600040101010101" pitchFamily="2" charset="-122"/>
              </a:rPr>
              <a:t>确认违法</a:t>
            </a:r>
            <a:r>
              <a:rPr lang="zh-CN" altLang="en-US" sz="2000" dirty="0">
                <a:latin typeface="华文楷体" panose="02010600040101010101" pitchFamily="2" charset="-122"/>
                <a:ea typeface="华文楷体" panose="02010600040101010101" pitchFamily="2" charset="-122"/>
              </a:rPr>
              <a:t>：</a:t>
            </a:r>
          </a:p>
          <a:p>
            <a:r>
              <a:rPr lang="zh-CN" altLang="en-US" sz="2000" dirty="0">
                <a:latin typeface="华文楷体" panose="02010600040101010101" pitchFamily="2" charset="-122"/>
                <a:ea typeface="华文楷体" panose="02010600040101010101" pitchFamily="2" charset="-122"/>
              </a:rPr>
              <a:t>（一）行政行为违法，但不具有可撤销内容的；</a:t>
            </a:r>
          </a:p>
          <a:p>
            <a:r>
              <a:rPr lang="zh-CN" altLang="en-US" sz="2000" dirty="0">
                <a:latin typeface="华文楷体" panose="02010600040101010101" pitchFamily="2" charset="-122"/>
                <a:ea typeface="华文楷体" panose="02010600040101010101" pitchFamily="2" charset="-122"/>
              </a:rPr>
              <a:t>（二）被告改变原违法行政行为，原告仍要求确认原行政行为违法的；</a:t>
            </a:r>
          </a:p>
          <a:p>
            <a:r>
              <a:rPr lang="zh-CN" altLang="en-US" sz="2000" dirty="0">
                <a:latin typeface="华文楷体" panose="02010600040101010101" pitchFamily="2" charset="-122"/>
                <a:ea typeface="华文楷体" panose="02010600040101010101" pitchFamily="2" charset="-122"/>
              </a:rPr>
              <a:t>（三）被告不履行或者拖延履行法定职责，判决履行没有意义的。</a:t>
            </a:r>
            <a:endParaRPr lang="en-US" altLang="zh-CN" sz="2000" dirty="0">
              <a:latin typeface="华文楷体" panose="02010600040101010101" pitchFamily="2" charset="-122"/>
              <a:ea typeface="华文楷体" panose="02010600040101010101" pitchFamily="2" charset="-122"/>
            </a:endParaRPr>
          </a:p>
          <a:p>
            <a:endParaRPr lang="zh-CN" altLang="en-US" sz="2000" dirty="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4515" name="内容占位符 2"/>
          <p:cNvSpPr>
            <a:spLocks noGrp="1"/>
          </p:cNvSpPr>
          <p:nvPr>
            <p:ph idx="1"/>
          </p:nvPr>
        </p:nvSpPr>
        <p:spPr>
          <a:xfrm>
            <a:off x="611188" y="2420938"/>
            <a:ext cx="7956550" cy="4437062"/>
          </a:xfrm>
        </p:spPr>
        <p:txBody>
          <a:bodyPr vert="horz" wrap="square" lIns="91440" tIns="45720" rIns="91440" bIns="45720" anchor="t" anchorCtr="0"/>
          <a:lstStyle/>
          <a:p>
            <a:r>
              <a:rPr lang="zh-CN" altLang="en-US" sz="2000" b="1" dirty="0">
                <a:latin typeface="楷体" panose="02010609060101010101" pitchFamily="49" charset="-122"/>
                <a:ea typeface="楷体" panose="02010609060101010101" pitchFamily="49" charset="-122"/>
              </a:rPr>
              <a:t>确认违法判决</a:t>
            </a:r>
            <a:r>
              <a:rPr lang="zh-CN" altLang="en-US" sz="2000" dirty="0">
                <a:latin typeface="楷体" panose="02010609060101010101" pitchFamily="49" charset="-122"/>
                <a:ea typeface="楷体" panose="02010609060101010101" pitchFamily="49" charset="-122"/>
              </a:rPr>
              <a:t>是指人民法院经审查认为被诉行政行为违法但不适合作出撤销或者履行判决，从而确认被诉行政行为违法的判决。相对于撤销判决的补充性地位；适用对象可以是事实行为。</a:t>
            </a:r>
            <a:endParaRPr lang="en-US" altLang="zh-CN" sz="2000" dirty="0">
              <a:latin typeface="楷体" panose="02010609060101010101" pitchFamily="49" charset="-122"/>
              <a:ea typeface="楷体" panose="02010609060101010101" pitchFamily="49" charset="-122"/>
            </a:endParaRPr>
          </a:p>
          <a:p>
            <a:pPr lvl="1" eaLnBrk="1" hangingPunct="1">
              <a:lnSpc>
                <a:spcPct val="110000"/>
              </a:lnSpc>
            </a:pPr>
            <a:r>
              <a:rPr lang="zh-CN" altLang="en-US" sz="2000" b="1" dirty="0">
                <a:latin typeface="楷体" panose="02010609060101010101" pitchFamily="49" charset="-122"/>
                <a:ea typeface="楷体" panose="02010609060101010101" pitchFamily="49" charset="-122"/>
              </a:rPr>
              <a:t>适用情形</a:t>
            </a:r>
          </a:p>
          <a:p>
            <a:pPr lvl="2" eaLnBrk="1" hangingPunct="1">
              <a:lnSpc>
                <a:spcPct val="110000"/>
              </a:lnSpc>
            </a:pPr>
            <a:r>
              <a:rPr lang="zh-CN" altLang="en-US" sz="2000" b="1" dirty="0">
                <a:latin typeface="楷体" panose="02010609060101010101" pitchFamily="49" charset="-122"/>
                <a:ea typeface="楷体" panose="02010609060101010101" pitchFamily="49" charset="-122"/>
              </a:rPr>
              <a:t>经利益衡量而不宜适用撤销判决，以确认违法代替</a:t>
            </a:r>
          </a:p>
          <a:p>
            <a:pPr lvl="3" eaLnBrk="1" hangingPunct="1">
              <a:lnSpc>
                <a:spcPct val="110000"/>
              </a:lnSpc>
            </a:pPr>
            <a:r>
              <a:rPr lang="zh-CN" altLang="en-US" b="1" dirty="0">
                <a:latin typeface="楷体" panose="02010609060101010101" pitchFamily="49" charset="-122"/>
                <a:ea typeface="楷体" panose="02010609060101010101" pitchFamily="49" charset="-122"/>
              </a:rPr>
              <a:t>行政行为依法应当撤销，但撤销会给国家利益、社会公共利益造成重大损害的</a:t>
            </a:r>
          </a:p>
          <a:p>
            <a:pPr lvl="3" eaLnBrk="1" hangingPunct="1">
              <a:lnSpc>
                <a:spcPct val="110000"/>
              </a:lnSpc>
            </a:pPr>
            <a:r>
              <a:rPr lang="zh-CN" altLang="en-US" b="1" dirty="0">
                <a:latin typeface="楷体" panose="02010609060101010101" pitchFamily="49" charset="-122"/>
                <a:ea typeface="楷体" panose="02010609060101010101" pitchFamily="49" charset="-122"/>
              </a:rPr>
              <a:t>行政行为</a:t>
            </a:r>
            <a:r>
              <a:rPr lang="zh-CN" altLang="en-US" b="1" dirty="0">
                <a:solidFill>
                  <a:srgbClr val="FF0000"/>
                </a:solidFill>
                <a:latin typeface="楷体" panose="02010609060101010101" pitchFamily="49" charset="-122"/>
                <a:ea typeface="楷体" panose="02010609060101010101" pitchFamily="49" charset="-122"/>
              </a:rPr>
              <a:t>程序轻微违法</a:t>
            </a:r>
            <a:r>
              <a:rPr lang="zh-CN" altLang="en-US" b="1" dirty="0">
                <a:latin typeface="楷体" panose="02010609060101010101" pitchFamily="49" charset="-122"/>
                <a:ea typeface="楷体" panose="02010609060101010101" pitchFamily="49" charset="-122"/>
              </a:rPr>
              <a:t>，但对原告权利不产生实际影响的</a:t>
            </a:r>
          </a:p>
          <a:p>
            <a:pPr lvl="2" eaLnBrk="1" hangingPunct="1">
              <a:lnSpc>
                <a:spcPct val="110000"/>
              </a:lnSpc>
            </a:pPr>
            <a:r>
              <a:rPr lang="zh-CN" altLang="en-US" sz="2000" b="1" dirty="0">
                <a:latin typeface="楷体" panose="02010609060101010101" pitchFamily="49" charset="-122"/>
                <a:ea typeface="楷体" panose="02010609060101010101" pitchFamily="49" charset="-122"/>
              </a:rPr>
              <a:t>客观上不能适用撤销判决或履行判决</a:t>
            </a:r>
          </a:p>
          <a:p>
            <a:pPr lvl="3" eaLnBrk="1" hangingPunct="1">
              <a:lnSpc>
                <a:spcPct val="110000"/>
              </a:lnSpc>
            </a:pPr>
            <a:r>
              <a:rPr lang="zh-CN" altLang="en-US" b="1" dirty="0">
                <a:latin typeface="楷体" panose="02010609060101010101" pitchFamily="49" charset="-122"/>
                <a:ea typeface="楷体" panose="02010609060101010101" pitchFamily="49" charset="-122"/>
              </a:rPr>
              <a:t>行政行为违法，但不具有可撤销内容</a:t>
            </a:r>
            <a:endParaRPr lang="en-US" altLang="zh-CN" b="1" dirty="0">
              <a:latin typeface="楷体" panose="02010609060101010101" pitchFamily="49" charset="-122"/>
              <a:ea typeface="楷体" panose="02010609060101010101" pitchFamily="49" charset="-122"/>
            </a:endParaRPr>
          </a:p>
          <a:p>
            <a:pPr lvl="4" eaLnBrk="1" hangingPunct="1">
              <a:lnSpc>
                <a:spcPct val="110000"/>
              </a:lnSpc>
            </a:pPr>
            <a:r>
              <a:rPr lang="zh-CN" altLang="en-US" b="1" dirty="0">
                <a:latin typeface="楷体" panose="02010609060101010101" pitchFamily="49" charset="-122"/>
                <a:ea typeface="楷体" panose="02010609060101010101" pitchFamily="49" charset="-122"/>
              </a:rPr>
              <a:t>事实行为；法律行为效力消灭（扣押解除、违建拆除等）</a:t>
            </a:r>
          </a:p>
          <a:p>
            <a:pPr lvl="3" eaLnBrk="1" hangingPunct="1">
              <a:lnSpc>
                <a:spcPct val="110000"/>
              </a:lnSpc>
            </a:pPr>
            <a:r>
              <a:rPr lang="zh-CN" altLang="en-US" b="1" dirty="0">
                <a:latin typeface="楷体" panose="02010609060101010101" pitchFamily="49" charset="-122"/>
                <a:ea typeface="楷体" panose="02010609060101010101" pitchFamily="49" charset="-122"/>
              </a:rPr>
              <a:t>被告改变原违法行政行为，原告仍要求确认原行政行为违法</a:t>
            </a:r>
          </a:p>
          <a:p>
            <a:pPr lvl="3" eaLnBrk="1" hangingPunct="1">
              <a:lnSpc>
                <a:spcPct val="110000"/>
              </a:lnSpc>
            </a:pPr>
            <a:r>
              <a:rPr lang="zh-CN" altLang="en-US" b="1" dirty="0">
                <a:latin typeface="楷体" panose="02010609060101010101" pitchFamily="49" charset="-122"/>
                <a:ea typeface="楷体" panose="02010609060101010101" pitchFamily="49" charset="-122"/>
              </a:rPr>
              <a:t>被告不履行或者拖延履行法定职责，判决履行没有意义</a:t>
            </a:r>
            <a:endParaRPr lang="en-US" altLang="zh-CN" b="1" dirty="0">
              <a:latin typeface="楷体" panose="02010609060101010101" pitchFamily="49" charset="-122"/>
              <a:ea typeface="楷体" panose="02010609060101010101" pitchFamily="49" charset="-122"/>
            </a:endParaRPr>
          </a:p>
          <a:p>
            <a:endParaRPr lang="en-US" altLang="zh-CN"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5539" name="内容占位符 2"/>
          <p:cNvSpPr>
            <a:spLocks noGrp="1"/>
          </p:cNvSpPr>
          <p:nvPr>
            <p:ph idx="1"/>
          </p:nvPr>
        </p:nvSpPr>
        <p:spPr>
          <a:xfrm>
            <a:off x="863600" y="2489200"/>
            <a:ext cx="6877050" cy="3530600"/>
          </a:xfrm>
        </p:spPr>
        <p:txBody>
          <a:bodyPr vert="horz" wrap="square" lIns="91440" tIns="45720" rIns="91440" bIns="45720" anchor="t" anchorCtr="0"/>
          <a:lstStyle/>
          <a:p>
            <a:r>
              <a:rPr lang="zh-CN" altLang="en-US" sz="2000" dirty="0">
                <a:latin typeface="楷体" panose="02010609060101010101" pitchFamily="49" charset="-122"/>
                <a:ea typeface="楷体" panose="02010609060101010101" pitchFamily="49" charset="-122"/>
              </a:rPr>
              <a:t>附加内容：</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行政诉讼法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76</a:t>
            </a:r>
            <a:r>
              <a:rPr lang="zh-CN" altLang="en-US" sz="2000" dirty="0">
                <a:latin typeface="楷体" panose="02010609060101010101" pitchFamily="49" charset="-122"/>
                <a:ea typeface="楷体" panose="02010609060101010101" pitchFamily="49" charset="-122"/>
              </a:rPr>
              <a:t>条：人民法院判决确认违法或者无效的，可以同时判决责令被告</a:t>
            </a:r>
            <a:r>
              <a:rPr lang="zh-CN" altLang="en-US" sz="2000" b="1" dirty="0">
                <a:solidFill>
                  <a:srgbClr val="FF0000"/>
                </a:solidFill>
                <a:latin typeface="楷体" panose="02010609060101010101" pitchFamily="49" charset="-122"/>
                <a:ea typeface="楷体" panose="02010609060101010101" pitchFamily="49" charset="-122"/>
              </a:rPr>
              <a:t>采取补救措施</a:t>
            </a:r>
            <a:r>
              <a:rPr lang="zh-CN" altLang="en-US" sz="2000" dirty="0">
                <a:latin typeface="楷体" panose="02010609060101010101" pitchFamily="49" charset="-122"/>
                <a:ea typeface="楷体" panose="02010609060101010101" pitchFamily="49" charset="-122"/>
              </a:rPr>
              <a:t>；给原告造成损失的，依法判决被告承担</a:t>
            </a:r>
            <a:r>
              <a:rPr lang="zh-CN" altLang="en-US" sz="2000" b="1" dirty="0">
                <a:solidFill>
                  <a:srgbClr val="FF0000"/>
                </a:solidFill>
                <a:latin typeface="楷体" panose="02010609060101010101" pitchFamily="49" charset="-122"/>
                <a:ea typeface="楷体" panose="02010609060101010101" pitchFamily="49" charset="-122"/>
              </a:rPr>
              <a:t>赔偿</a:t>
            </a:r>
            <a:r>
              <a:rPr lang="zh-CN" altLang="en-US" sz="2000" dirty="0">
                <a:latin typeface="楷体" panose="02010609060101010101" pitchFamily="49" charset="-122"/>
                <a:ea typeface="楷体" panose="02010609060101010101" pitchFamily="49" charset="-122"/>
              </a:rPr>
              <a:t>责任。</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95</a:t>
            </a:r>
            <a:r>
              <a:rPr lang="zh-CN" altLang="en-US" sz="2000" dirty="0">
                <a:latin typeface="楷体" panose="02010609060101010101" pitchFamily="49" charset="-122"/>
                <a:ea typeface="楷体" panose="02010609060101010101" pitchFamily="49" charset="-122"/>
              </a:rPr>
              <a:t>条：人民法院经审理认为被诉行政行为违法或者无效，可能给原告造成损失，经释明，原告请求一并解决行政</a:t>
            </a:r>
            <a:r>
              <a:rPr lang="zh-CN" altLang="en-US" sz="2000" b="1" dirty="0">
                <a:solidFill>
                  <a:srgbClr val="FF0000"/>
                </a:solidFill>
                <a:latin typeface="楷体" panose="02010609060101010101" pitchFamily="49" charset="-122"/>
                <a:ea typeface="楷体" panose="02010609060101010101" pitchFamily="49" charset="-122"/>
              </a:rPr>
              <a:t>赔偿</a:t>
            </a:r>
            <a:r>
              <a:rPr lang="zh-CN" altLang="en-US" sz="2000" dirty="0">
                <a:latin typeface="楷体" panose="02010609060101010101" pitchFamily="49" charset="-122"/>
                <a:ea typeface="楷体" panose="02010609060101010101" pitchFamily="49" charset="-122"/>
              </a:rPr>
              <a:t>争议的，人民法院可以就赔偿事项进行调解；调解不成的，应当一并判决。人民法院也可以告知其就赔偿事项另行提起诉讼。</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6563" name="内容占位符 2"/>
          <p:cNvSpPr>
            <a:spLocks noGrp="1"/>
          </p:cNvSpPr>
          <p:nvPr>
            <p:ph idx="1"/>
          </p:nvPr>
        </p:nvSpPr>
        <p:spPr>
          <a:xfrm>
            <a:off x="863600" y="2420938"/>
            <a:ext cx="7453313" cy="3598862"/>
          </a:xfrm>
        </p:spPr>
        <p:txBody>
          <a:bodyPr vert="horz" wrap="square" lIns="91440" tIns="45720" rIns="91440" bIns="45720" anchor="t" anchorCtr="0"/>
          <a:lstStyle/>
          <a:p>
            <a:r>
              <a:rPr lang="zh-CN" altLang="en-US" sz="2000" b="1" dirty="0">
                <a:solidFill>
                  <a:schemeClr val="tx1"/>
                </a:solidFill>
                <a:latin typeface="楷体" panose="02010609060101010101" pitchFamily="49" charset="-122"/>
                <a:ea typeface="楷体" panose="02010609060101010101" pitchFamily="49" charset="-122"/>
              </a:rPr>
              <a:t>六、确认无效判决</a:t>
            </a:r>
            <a:endParaRPr lang="en-US" altLang="zh-CN" sz="2000" b="1" dirty="0">
              <a:solidFill>
                <a:schemeClr val="tx1"/>
              </a:solidFill>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行政诉讼法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75</a:t>
            </a:r>
            <a:r>
              <a:rPr lang="zh-CN" altLang="en-US" sz="2000" dirty="0">
                <a:latin typeface="楷体" panose="02010609060101010101" pitchFamily="49" charset="-122"/>
                <a:ea typeface="楷体" panose="02010609060101010101" pitchFamily="49" charset="-122"/>
              </a:rPr>
              <a:t>条规定，行政行为有实施主体不具有行政主体资格或者没有依据等</a:t>
            </a:r>
            <a:r>
              <a:rPr lang="zh-CN" altLang="en-US" sz="2000" b="1" dirty="0">
                <a:solidFill>
                  <a:srgbClr val="FF0000"/>
                </a:solidFill>
                <a:latin typeface="楷体" panose="02010609060101010101" pitchFamily="49" charset="-122"/>
                <a:ea typeface="楷体" panose="02010609060101010101" pitchFamily="49" charset="-122"/>
              </a:rPr>
              <a:t>重大且明显违法</a:t>
            </a:r>
            <a:r>
              <a:rPr lang="zh-CN" altLang="en-US" sz="2000" dirty="0">
                <a:latin typeface="楷体" panose="02010609060101010101" pitchFamily="49" charset="-122"/>
                <a:ea typeface="楷体" panose="02010609060101010101" pitchFamily="49" charset="-122"/>
              </a:rPr>
              <a:t>情形，原告申请确认行政行为无效的，人民法院判决</a:t>
            </a:r>
            <a:r>
              <a:rPr lang="zh-CN" altLang="en-US" sz="2000" b="1" dirty="0">
                <a:solidFill>
                  <a:srgbClr val="FF0000"/>
                </a:solidFill>
                <a:latin typeface="楷体" panose="02010609060101010101" pitchFamily="49" charset="-122"/>
                <a:ea typeface="楷体" panose="02010609060101010101" pitchFamily="49" charset="-122"/>
              </a:rPr>
              <a:t>确认无效</a:t>
            </a:r>
            <a:r>
              <a:rPr lang="zh-CN" altLang="en-US" sz="2000" dirty="0">
                <a:latin typeface="楷体" panose="02010609060101010101" pitchFamily="49" charset="-122"/>
                <a:ea typeface="楷体" panose="02010609060101010101" pitchFamily="49" charset="-122"/>
              </a:rPr>
              <a:t>。</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99</a:t>
            </a:r>
            <a:r>
              <a:rPr lang="zh-CN" altLang="en-US" sz="2000" dirty="0">
                <a:latin typeface="楷体" panose="02010609060101010101" pitchFamily="49" charset="-122"/>
                <a:ea typeface="楷体" panose="02010609060101010101" pitchFamily="49" charset="-122"/>
              </a:rPr>
              <a:t>条规定，</a:t>
            </a:r>
            <a:r>
              <a:rPr lang="zh-CN" altLang="zh-CN" sz="2000" dirty="0">
                <a:latin typeface="楷体" panose="02010609060101010101" pitchFamily="49" charset="-122"/>
                <a:ea typeface="楷体" panose="02010609060101010101" pitchFamily="49" charset="-122"/>
              </a:rPr>
              <a:t>有下列情形之一的，属于行政诉讼法第七十五条规定的</a:t>
            </a:r>
            <a:r>
              <a:rPr lang="en-US" altLang="zh-CN" sz="2000" dirty="0">
                <a:latin typeface="楷体" panose="02010609060101010101" pitchFamily="49" charset="-122"/>
                <a:ea typeface="楷体" panose="02010609060101010101" pitchFamily="49" charset="-122"/>
              </a:rPr>
              <a:t>“</a:t>
            </a:r>
            <a:r>
              <a:rPr lang="zh-CN" altLang="zh-CN" sz="2000" b="1" dirty="0">
                <a:solidFill>
                  <a:srgbClr val="FF0000"/>
                </a:solidFill>
                <a:latin typeface="楷体" panose="02010609060101010101" pitchFamily="49" charset="-122"/>
                <a:ea typeface="楷体" panose="02010609060101010101" pitchFamily="49" charset="-122"/>
              </a:rPr>
              <a:t>重大且明显违法</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a:t>
            </a:r>
          </a:p>
          <a:p>
            <a:r>
              <a:rPr lang="zh-CN" altLang="zh-CN" sz="2000" dirty="0">
                <a:latin typeface="楷体" panose="02010609060101010101" pitchFamily="49" charset="-122"/>
                <a:ea typeface="楷体" panose="02010609060101010101" pitchFamily="49" charset="-122"/>
              </a:rPr>
              <a:t>（一）行政行为实施主体不具有行政主体资格；</a:t>
            </a:r>
          </a:p>
          <a:p>
            <a:r>
              <a:rPr lang="zh-CN" altLang="zh-CN" sz="2000" dirty="0">
                <a:latin typeface="楷体" panose="02010609060101010101" pitchFamily="49" charset="-122"/>
                <a:ea typeface="楷体" panose="02010609060101010101" pitchFamily="49" charset="-122"/>
              </a:rPr>
              <a:t>（二）减损权利或者增加义务的行政行为没有法律规范依据；</a:t>
            </a:r>
          </a:p>
          <a:p>
            <a:r>
              <a:rPr lang="zh-CN" altLang="zh-CN" sz="2000" dirty="0">
                <a:latin typeface="楷体" panose="02010609060101010101" pitchFamily="49" charset="-122"/>
                <a:ea typeface="楷体" panose="02010609060101010101" pitchFamily="49" charset="-122"/>
              </a:rPr>
              <a:t>（三）行政行为的</a:t>
            </a:r>
            <a:r>
              <a:rPr lang="zh-CN" altLang="zh-CN" sz="2000" b="1" dirty="0">
                <a:solidFill>
                  <a:srgbClr val="FF0000"/>
                </a:solidFill>
                <a:latin typeface="楷体" panose="02010609060101010101" pitchFamily="49" charset="-122"/>
                <a:ea typeface="楷体" panose="02010609060101010101" pitchFamily="49" charset="-122"/>
              </a:rPr>
              <a:t>内容客观上不可能实施</a:t>
            </a:r>
            <a:r>
              <a:rPr lang="zh-CN" altLang="zh-CN" sz="2000" dirty="0">
                <a:latin typeface="楷体" panose="02010609060101010101" pitchFamily="49" charset="-122"/>
                <a:ea typeface="楷体" panose="02010609060101010101" pitchFamily="49" charset="-122"/>
              </a:rPr>
              <a:t>；</a:t>
            </a:r>
          </a:p>
          <a:p>
            <a:r>
              <a:rPr lang="zh-CN" altLang="zh-CN" sz="2000" dirty="0">
                <a:latin typeface="楷体" panose="02010609060101010101" pitchFamily="49" charset="-122"/>
                <a:ea typeface="楷体" panose="02010609060101010101" pitchFamily="49" charset="-122"/>
              </a:rPr>
              <a:t>（四）其他重大且明显违法的情形。</a:t>
            </a:r>
          </a:p>
          <a:p>
            <a:endParaRPr lang="en-US" altLang="zh-CN"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8611" name="内容占位符 2"/>
          <p:cNvSpPr>
            <a:spLocks noGrp="1"/>
          </p:cNvSpPr>
          <p:nvPr>
            <p:ph idx="1"/>
          </p:nvPr>
        </p:nvSpPr>
        <p:spPr>
          <a:xfrm>
            <a:off x="863600" y="2492375"/>
            <a:ext cx="7308850" cy="3527425"/>
          </a:xfrm>
        </p:spPr>
        <p:txBody>
          <a:bodyPr vert="horz" wrap="square" lIns="91440" tIns="45720" rIns="91440" bIns="45720" anchor="t" anchorCtr="0"/>
          <a:lstStyle/>
          <a:p>
            <a:r>
              <a:rPr lang="zh-CN" altLang="en-US" sz="2000" dirty="0">
                <a:latin typeface="楷体" panose="02010609060101010101" pitchFamily="49" charset="-122"/>
                <a:ea typeface="楷体" panose="02010609060101010101" pitchFamily="49" charset="-122"/>
              </a:rPr>
              <a:t>无效行政行为，虽然在法律上无效，但因其具有行政行为的外观，可能对人民的合法权益造成损害，因此允许人民就此提起诉讼。无效行政行为的“无效”具有如下特征：</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、自始无效，即行政行为从作出之时起就没有法律上的约束力；</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、当然无效，即该无效不是法院生效判决导致的，而是其本身就无效，法院的确认只是对该事实的宣告；</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、绝对无效，即该行政行为所包含的意思表示完全不被法律承担，法院判决宣告无效，如同该行政行为从未存在过。</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69635" name="内容占位符 2"/>
          <p:cNvSpPr>
            <a:spLocks noGrp="1"/>
          </p:cNvSpPr>
          <p:nvPr>
            <p:ph idx="1"/>
          </p:nvPr>
        </p:nvSpPr>
        <p:spPr>
          <a:xfrm>
            <a:off x="539750" y="2492375"/>
            <a:ext cx="7848600" cy="3527425"/>
          </a:xfrm>
        </p:spPr>
        <p:txBody>
          <a:bodyPr vert="horz" wrap="square" lIns="91440" tIns="45720" rIns="91440" bIns="45720" anchor="t" anchorCtr="0"/>
          <a:lstStyle/>
          <a:p>
            <a:r>
              <a:rPr lang="zh-CN" altLang="en-US" sz="2000" dirty="0">
                <a:latin typeface="楷体" panose="02010609060101010101" pitchFamily="49" charset="-122"/>
                <a:ea typeface="楷体" panose="02010609060101010101" pitchFamily="49" charset="-122"/>
              </a:rPr>
              <a:t>确认违法判决与无效判决的转换问题（暗含诉讼类型的转换）</a:t>
            </a: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94</a:t>
            </a:r>
            <a:r>
              <a:rPr lang="zh-CN" altLang="en-US" sz="2000" dirty="0">
                <a:latin typeface="楷体" panose="02010609060101010101" pitchFamily="49" charset="-122"/>
                <a:ea typeface="楷体" panose="02010609060101010101" pitchFamily="49" charset="-122"/>
              </a:rPr>
              <a:t>条规定，</a:t>
            </a:r>
            <a:r>
              <a:rPr lang="zh-CN" altLang="zh-CN" sz="2000" dirty="0">
                <a:latin typeface="楷体" panose="02010609060101010101" pitchFamily="49" charset="-122"/>
                <a:ea typeface="楷体" panose="02010609060101010101" pitchFamily="49" charset="-122"/>
              </a:rPr>
              <a:t>公民、法人或者其他组织起诉请求撤销行政行为，人民法院经审查认为行政行为无效的，应当作出</a:t>
            </a:r>
            <a:r>
              <a:rPr lang="zh-CN" altLang="zh-CN" sz="2000" b="1" dirty="0">
                <a:solidFill>
                  <a:srgbClr val="FF0000"/>
                </a:solidFill>
                <a:latin typeface="楷体" panose="02010609060101010101" pitchFamily="49" charset="-122"/>
                <a:ea typeface="楷体" panose="02010609060101010101" pitchFamily="49" charset="-122"/>
              </a:rPr>
              <a:t>确认无效</a:t>
            </a:r>
            <a:r>
              <a:rPr lang="zh-CN" altLang="zh-CN" sz="2000" dirty="0">
                <a:latin typeface="楷体" panose="02010609060101010101" pitchFamily="49" charset="-122"/>
                <a:ea typeface="楷体" panose="02010609060101010101" pitchFamily="49" charset="-122"/>
              </a:rPr>
              <a:t>的判决。</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  </a:t>
            </a:r>
            <a:r>
              <a:rPr lang="zh-CN" altLang="zh-CN" sz="2000" dirty="0">
                <a:latin typeface="楷体" panose="02010609060101010101" pitchFamily="49" charset="-122"/>
                <a:ea typeface="楷体" panose="02010609060101010101" pitchFamily="49" charset="-122"/>
              </a:rPr>
              <a:t>公民、法人或者其他组织起诉请求确认行政行为无效，人民法院审查认为行政行为不属于无效情形，经释明，原告请求</a:t>
            </a:r>
            <a:r>
              <a:rPr lang="zh-CN" altLang="zh-CN" sz="2000" b="1" dirty="0">
                <a:solidFill>
                  <a:srgbClr val="FF0000"/>
                </a:solidFill>
                <a:latin typeface="楷体" panose="02010609060101010101" pitchFamily="49" charset="-122"/>
                <a:ea typeface="楷体" panose="02010609060101010101" pitchFamily="49" charset="-122"/>
              </a:rPr>
              <a:t>撤销</a:t>
            </a:r>
            <a:r>
              <a:rPr lang="zh-CN" altLang="zh-CN" sz="2000" dirty="0">
                <a:latin typeface="楷体" panose="02010609060101010101" pitchFamily="49" charset="-122"/>
                <a:ea typeface="楷体" panose="02010609060101010101" pitchFamily="49" charset="-122"/>
              </a:rPr>
              <a:t>行政行为的，应当继续审理并依法作出相应判决；原告请求撤销行政行为但超过法定起诉期限的，裁定</a:t>
            </a:r>
            <a:r>
              <a:rPr lang="zh-CN" altLang="zh-CN" sz="2000" b="1" dirty="0">
                <a:solidFill>
                  <a:srgbClr val="FF0000"/>
                </a:solidFill>
                <a:latin typeface="楷体" panose="02010609060101010101" pitchFamily="49" charset="-122"/>
                <a:ea typeface="楷体" panose="02010609060101010101" pitchFamily="49" charset="-122"/>
              </a:rPr>
              <a:t>驳回起诉</a:t>
            </a:r>
            <a:r>
              <a:rPr lang="zh-CN" altLang="zh-CN" sz="2000" dirty="0">
                <a:latin typeface="楷体" panose="02010609060101010101" pitchFamily="49" charset="-122"/>
                <a:ea typeface="楷体" panose="02010609060101010101" pitchFamily="49" charset="-122"/>
              </a:rPr>
              <a:t>；原告拒绝变更诉讼请求的，判决</a:t>
            </a:r>
            <a:r>
              <a:rPr lang="zh-CN" altLang="zh-CN" sz="2000" b="1" dirty="0">
                <a:solidFill>
                  <a:srgbClr val="FF0000"/>
                </a:solidFill>
                <a:latin typeface="楷体" panose="02010609060101010101" pitchFamily="49" charset="-122"/>
                <a:ea typeface="楷体" panose="02010609060101010101" pitchFamily="49" charset="-122"/>
              </a:rPr>
              <a:t>驳回其诉讼请求</a:t>
            </a:r>
            <a:r>
              <a:rPr lang="zh-CN" altLang="zh-CN" sz="2000" dirty="0">
                <a:latin typeface="楷体" panose="02010609060101010101" pitchFamily="49" charset="-122"/>
                <a:ea typeface="楷体" panose="02010609060101010101" pitchFamily="49" charset="-122"/>
              </a:rPr>
              <a:t>。</a:t>
            </a:r>
          </a:p>
          <a:p>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70659" name="内容占位符 2"/>
          <p:cNvSpPr>
            <a:spLocks noGrp="1"/>
          </p:cNvSpPr>
          <p:nvPr>
            <p:ph idx="1"/>
          </p:nvPr>
        </p:nvSpPr>
        <p:spPr>
          <a:xfrm>
            <a:off x="863600" y="2492375"/>
            <a:ext cx="7021513" cy="3527425"/>
          </a:xfrm>
        </p:spPr>
        <p:txBody>
          <a:bodyPr vert="horz" wrap="square" lIns="91440" tIns="45720" rIns="91440" bIns="45720" anchor="t" anchorCtr="0"/>
          <a:lstStyle/>
          <a:p>
            <a:r>
              <a:rPr lang="zh-CN" altLang="en-US" sz="2000" dirty="0">
                <a:latin typeface="楷体" panose="02010609060101010101" pitchFamily="49" charset="-122"/>
                <a:ea typeface="楷体" panose="02010609060101010101" pitchFamily="49" charset="-122"/>
              </a:rPr>
              <a:t>适用确定无效判决应当注意的问题：</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、是否属于无效行政行为，应当根据行政诉讼法第</a:t>
            </a:r>
            <a:r>
              <a:rPr lang="en-US" altLang="zh-CN" sz="2000" dirty="0">
                <a:latin typeface="楷体" panose="02010609060101010101" pitchFamily="49" charset="-122"/>
                <a:ea typeface="楷体" panose="02010609060101010101" pitchFamily="49" charset="-122"/>
              </a:rPr>
              <a:t>75</a:t>
            </a:r>
            <a:r>
              <a:rPr lang="zh-CN" altLang="en-US" sz="2000" dirty="0">
                <a:latin typeface="楷体" panose="02010609060101010101" pitchFamily="49" charset="-122"/>
                <a:ea typeface="楷体" panose="02010609060101010101" pitchFamily="49" charset="-122"/>
              </a:rPr>
              <a:t>条的规定和</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99</a:t>
            </a:r>
            <a:r>
              <a:rPr lang="zh-CN" altLang="en-US" sz="2000" dirty="0">
                <a:latin typeface="楷体" panose="02010609060101010101" pitchFamily="49" charset="-122"/>
                <a:ea typeface="楷体" panose="02010609060101010101" pitchFamily="49" charset="-122"/>
              </a:rPr>
              <a:t>条的规定予以判断，对无效行政行为情形应当严格把握，不宜扩大适用。</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在诉讼类型转换中，要突出法院的释明义务和强调原告的意愿。对于撤销诉讼转换为确认无效诉讼时，因其更有利于相对人合法权益保障，法院无须进行阐明。但如果当事人要求确认无效，法院不阐明即判决驳回诉讼请求，不符合保障当事人诉权的意旨。法院可以在征求当事人意愿的基础上，依职权进行诉讼类型的转换。当事人拒绝变更诉讼请求的，才能判决驳回其诉讼请求。</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71683" name="内容占位符 2"/>
          <p:cNvSpPr>
            <a:spLocks noGrp="1"/>
          </p:cNvSpPr>
          <p:nvPr>
            <p:ph idx="1"/>
          </p:nvPr>
        </p:nvSpPr>
        <p:spPr>
          <a:xfrm>
            <a:off x="863600" y="2643188"/>
            <a:ext cx="7280275" cy="3376612"/>
          </a:xfrm>
        </p:spPr>
        <p:txBody>
          <a:bodyPr vert="horz" wrap="square" lIns="91440" tIns="45720" rIns="91440" bIns="45720" anchor="t" anchorCtr="0"/>
          <a:lstStyle/>
          <a:p>
            <a:r>
              <a:rPr lang="zh-CN" altLang="en-US" sz="2400" b="1" dirty="0">
                <a:latin typeface="华文楷体" panose="02010600040101010101" pitchFamily="2" charset="-122"/>
                <a:ea typeface="华文楷体" panose="02010600040101010101" pitchFamily="2" charset="-122"/>
              </a:rPr>
              <a:t>七、变更判决</a:t>
            </a:r>
          </a:p>
          <a:p>
            <a:pPr lvl="1" eaLnBrk="1" hangingPunct="1"/>
            <a:r>
              <a:rPr lang="zh-CN" altLang="en-US" sz="2400" b="1" dirty="0">
                <a:latin typeface="楷体" panose="02010609060101010101" pitchFamily="49" charset="-122"/>
                <a:ea typeface="楷体" panose="02010609060101010101" pitchFamily="49" charset="-122"/>
              </a:rPr>
              <a:t>变更判决是指人民法院对被诉行政行为的内容直接改变的判决</a:t>
            </a:r>
            <a:endParaRPr lang="en-US" altLang="zh-CN" sz="2400" b="1" dirty="0">
              <a:latin typeface="楷体" panose="02010609060101010101" pitchFamily="49" charset="-122"/>
              <a:ea typeface="楷体" panose="02010609060101010101" pitchFamily="49" charset="-122"/>
            </a:endParaRPr>
          </a:p>
          <a:p>
            <a:pPr lvl="2" eaLnBrk="1" hangingPunct="1"/>
            <a:r>
              <a:rPr lang="zh-CN" altLang="en-US" sz="2000" b="1" dirty="0">
                <a:latin typeface="楷体" panose="02010609060101010101" pitchFamily="49" charset="-122"/>
                <a:ea typeface="楷体" panose="02010609060101010101" pitchFamily="49" charset="-122"/>
              </a:rPr>
              <a:t>对撤销判决具有补充性，多用撤销判决</a:t>
            </a:r>
            <a:endParaRPr lang="en-US" altLang="zh-CN" sz="2000" b="1" dirty="0">
              <a:latin typeface="楷体" panose="02010609060101010101" pitchFamily="49" charset="-122"/>
              <a:ea typeface="楷体" panose="02010609060101010101" pitchFamily="49" charset="-122"/>
            </a:endParaRPr>
          </a:p>
          <a:p>
            <a:pPr lvl="2" eaLnBrk="1" hangingPunct="1"/>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行政诉讼法</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第</a:t>
            </a:r>
            <a:r>
              <a:rPr lang="en-US" altLang="zh-CN" sz="2000" b="1" dirty="0">
                <a:latin typeface="楷体" panose="02010609060101010101" pitchFamily="49" charset="-122"/>
                <a:ea typeface="楷体" panose="02010609060101010101" pitchFamily="49" charset="-122"/>
              </a:rPr>
              <a:t>77</a:t>
            </a:r>
            <a:r>
              <a:rPr lang="zh-CN" altLang="en-US" sz="2000" b="1" dirty="0">
                <a:latin typeface="楷体" panose="02010609060101010101" pitchFamily="49" charset="-122"/>
                <a:ea typeface="楷体" panose="02010609060101010101" pitchFamily="49" charset="-122"/>
              </a:rPr>
              <a:t>条：</a:t>
            </a:r>
            <a:r>
              <a:rPr lang="zh-CN" altLang="en-US" sz="2000" b="1" dirty="0">
                <a:solidFill>
                  <a:srgbClr val="FF0000"/>
                </a:solidFill>
                <a:latin typeface="楷体" panose="02010609060101010101" pitchFamily="49" charset="-122"/>
                <a:ea typeface="楷体" panose="02010609060101010101" pitchFamily="49" charset="-122"/>
              </a:rPr>
              <a:t>行政处罚明显不当</a:t>
            </a:r>
            <a:r>
              <a:rPr lang="zh-CN" altLang="en-US" sz="2000" b="1" dirty="0">
                <a:latin typeface="楷体" panose="02010609060101010101" pitchFamily="49" charset="-122"/>
                <a:ea typeface="楷体" panose="02010609060101010101" pitchFamily="49" charset="-122"/>
              </a:rPr>
              <a:t>，或者</a:t>
            </a:r>
            <a:r>
              <a:rPr lang="zh-CN" altLang="en-US" sz="2000" b="1" dirty="0">
                <a:solidFill>
                  <a:srgbClr val="FF0000"/>
                </a:solidFill>
                <a:latin typeface="楷体" panose="02010609060101010101" pitchFamily="49" charset="-122"/>
                <a:ea typeface="楷体" panose="02010609060101010101" pitchFamily="49" charset="-122"/>
              </a:rPr>
              <a:t>其他行政行为涉及对款额的确定、认定确有错误的</a:t>
            </a:r>
            <a:r>
              <a:rPr lang="zh-CN" altLang="en-US" sz="2000" b="1" dirty="0">
                <a:latin typeface="楷体" panose="02010609060101010101" pitchFamily="49" charset="-122"/>
                <a:ea typeface="楷体" panose="02010609060101010101" pitchFamily="49" charset="-122"/>
              </a:rPr>
              <a:t>，人民法院可以判决变更。 人民法院判决变更，</a:t>
            </a:r>
            <a:r>
              <a:rPr lang="zh-CN" altLang="en-US" sz="2000" b="1" dirty="0">
                <a:solidFill>
                  <a:srgbClr val="FF0000"/>
                </a:solidFill>
                <a:latin typeface="楷体" panose="02010609060101010101" pitchFamily="49" charset="-122"/>
                <a:ea typeface="楷体" panose="02010609060101010101" pitchFamily="49" charset="-122"/>
              </a:rPr>
              <a:t>不得加重原告的义务或者减损原告的权益</a:t>
            </a:r>
            <a:r>
              <a:rPr lang="zh-CN" altLang="en-US" sz="2000" b="1" dirty="0">
                <a:latin typeface="楷体" panose="02010609060101010101" pitchFamily="49" charset="-122"/>
                <a:ea typeface="楷体" panose="02010609060101010101" pitchFamily="49" charset="-122"/>
              </a:rPr>
              <a:t>。</a:t>
            </a:r>
            <a:r>
              <a:rPr lang="zh-CN" altLang="en-US" sz="2000" b="1" dirty="0">
                <a:solidFill>
                  <a:srgbClr val="FF0000"/>
                </a:solidFill>
                <a:latin typeface="楷体" panose="02010609060101010101" pitchFamily="49" charset="-122"/>
                <a:ea typeface="楷体" panose="02010609060101010101" pitchFamily="49" charset="-122"/>
              </a:rPr>
              <a:t>但利害关系人同为原告，且诉讼请求相反的除外</a:t>
            </a:r>
            <a:r>
              <a:rPr lang="zh-CN" altLang="en-US" sz="2000" b="1" dirty="0">
                <a:latin typeface="楷体" panose="02010609060101010101" pitchFamily="49" charset="-122"/>
                <a:ea typeface="楷体" panose="02010609060101010101" pitchFamily="49" charset="-122"/>
              </a:rPr>
              <a:t>。</a:t>
            </a:r>
          </a:p>
          <a:p>
            <a:endParaRPr lang="zh-CN" altLang="en-US" sz="2400" dirty="0">
              <a:latin typeface="华文楷体" panose="02010600040101010101" pitchFamily="2" charset="-122"/>
              <a:ea typeface="华文楷体" panose="02010600040101010101" pitchFamily="2" charset="-122"/>
            </a:endParaRPr>
          </a:p>
        </p:txBody>
      </p:sp>
      <p:sp>
        <p:nvSpPr>
          <p:cNvPr id="7168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72707" name="内容占位符 2"/>
          <p:cNvSpPr>
            <a:spLocks noGrp="1"/>
          </p:cNvSpPr>
          <p:nvPr>
            <p:ph idx="1"/>
          </p:nvPr>
        </p:nvSpPr>
        <p:spPr>
          <a:xfrm>
            <a:off x="684213" y="2492375"/>
            <a:ext cx="7667625" cy="3530600"/>
          </a:xfrm>
        </p:spPr>
        <p:txBody>
          <a:bodyPr vert="horz" wrap="square" lIns="91440" tIns="45720" rIns="91440" bIns="45720" anchor="t" anchorCtr="0"/>
          <a:lstStyle/>
          <a:p>
            <a:pPr algn="ctr" eaLnBrk="1" hangingPunct="1"/>
            <a:r>
              <a:rPr lang="zh-CN" altLang="en-US" sz="1700" b="1" dirty="0">
                <a:solidFill>
                  <a:schemeClr val="tx1"/>
                </a:solidFill>
                <a:latin typeface="楷体" panose="02010609060101010101" pitchFamily="49" charset="-122"/>
                <a:ea typeface="楷体" panose="02010609060101010101" pitchFamily="49" charset="-122"/>
              </a:rPr>
              <a:t>王忠生等诉云南省安宁市烟草专卖局行政处罚案</a:t>
            </a:r>
          </a:p>
          <a:p>
            <a:pPr lvl="1" eaLnBrk="1" hangingPunct="1"/>
            <a:r>
              <a:rPr lang="zh-CN" altLang="en-US" sz="1700" b="1" dirty="0">
                <a:latin typeface="楷体" panose="02010609060101010101" pitchFamily="49" charset="-122"/>
                <a:ea typeface="楷体" panose="02010609060101010101" pitchFamily="49" charset="-122"/>
              </a:rPr>
              <a:t>依据</a:t>
            </a:r>
            <a:r>
              <a:rPr lang="en-US" altLang="zh-CN" sz="1700" b="1" dirty="0">
                <a:latin typeface="楷体" panose="02010609060101010101" pitchFamily="49" charset="-122"/>
                <a:ea typeface="楷体" panose="02010609060101010101" pitchFamily="49" charset="-122"/>
              </a:rPr>
              <a:t>《</a:t>
            </a:r>
            <a:r>
              <a:rPr lang="zh-CN" altLang="en-US" sz="1700" b="1" dirty="0">
                <a:latin typeface="楷体" panose="02010609060101010101" pitchFamily="49" charset="-122"/>
                <a:ea typeface="楷体" panose="02010609060101010101" pitchFamily="49" charset="-122"/>
              </a:rPr>
              <a:t>烟草专卖法实施条例</a:t>
            </a:r>
            <a:r>
              <a:rPr lang="en-US" altLang="zh-CN" sz="1700" b="1" dirty="0">
                <a:latin typeface="楷体" panose="02010609060101010101" pitchFamily="49" charset="-122"/>
                <a:ea typeface="楷体" panose="02010609060101010101" pitchFamily="49" charset="-122"/>
              </a:rPr>
              <a:t>》</a:t>
            </a:r>
            <a:r>
              <a:rPr lang="zh-CN" altLang="en-US" sz="1700" b="1" dirty="0">
                <a:latin typeface="楷体" panose="02010609060101010101" pitchFamily="49" charset="-122"/>
                <a:ea typeface="楷体" panose="02010609060101010101" pitchFamily="49" charset="-122"/>
              </a:rPr>
              <a:t>第</a:t>
            </a:r>
            <a:r>
              <a:rPr lang="en-US" altLang="zh-CN" sz="1700" b="1" dirty="0">
                <a:latin typeface="楷体" panose="02010609060101010101" pitchFamily="49" charset="-122"/>
                <a:ea typeface="楷体" panose="02010609060101010101" pitchFamily="49" charset="-122"/>
              </a:rPr>
              <a:t>55</a:t>
            </a:r>
            <a:r>
              <a:rPr lang="zh-CN" altLang="en-US" sz="1700" b="1" dirty="0">
                <a:latin typeface="楷体" panose="02010609060101010101" pitchFamily="49" charset="-122"/>
                <a:ea typeface="楷体" panose="02010609060101010101" pitchFamily="49" charset="-122"/>
              </a:rPr>
              <a:t>条的规定，无准运证运输卷烟的，处以违法运输卷烟价值</a:t>
            </a:r>
            <a:r>
              <a:rPr lang="en-US" altLang="zh-CN" sz="1700" b="1" dirty="0">
                <a:latin typeface="楷体" panose="02010609060101010101" pitchFamily="49" charset="-122"/>
                <a:ea typeface="楷体" panose="02010609060101010101" pitchFamily="49" charset="-122"/>
              </a:rPr>
              <a:t>20%</a:t>
            </a:r>
            <a:r>
              <a:rPr lang="zh-CN" altLang="en-US" sz="1700" b="1" dirty="0">
                <a:latin typeface="楷体" panose="02010609060101010101" pitchFamily="49" charset="-122"/>
                <a:ea typeface="楷体" panose="02010609060101010101" pitchFamily="49" charset="-122"/>
              </a:rPr>
              <a:t>以上</a:t>
            </a:r>
            <a:r>
              <a:rPr lang="en-US" altLang="zh-CN" sz="1700" b="1" dirty="0">
                <a:latin typeface="楷体" panose="02010609060101010101" pitchFamily="49" charset="-122"/>
                <a:ea typeface="楷体" panose="02010609060101010101" pitchFamily="49" charset="-122"/>
              </a:rPr>
              <a:t>50%</a:t>
            </a:r>
            <a:r>
              <a:rPr lang="zh-CN" altLang="en-US" sz="1700" b="1" dirty="0">
                <a:latin typeface="楷体" panose="02010609060101010101" pitchFamily="49" charset="-122"/>
                <a:ea typeface="楷体" panose="02010609060101010101" pitchFamily="49" charset="-122"/>
              </a:rPr>
              <a:t>以下的罚款。</a:t>
            </a:r>
          </a:p>
          <a:p>
            <a:pPr lvl="1" eaLnBrk="1" hangingPunct="1"/>
            <a:r>
              <a:rPr lang="zh-CN" altLang="en-US" sz="1700" b="1" dirty="0">
                <a:latin typeface="楷体" panose="02010609060101010101" pitchFamily="49" charset="-122"/>
                <a:ea typeface="楷体" panose="02010609060101010101" pitchFamily="49" charset="-122"/>
              </a:rPr>
              <a:t>被告以四原告无证运输卷烟为由，对其处以各自运输卷烟总价值</a:t>
            </a:r>
            <a:r>
              <a:rPr lang="en-US" altLang="zh-CN" sz="1700" b="1" dirty="0">
                <a:latin typeface="楷体" panose="02010609060101010101" pitchFamily="49" charset="-122"/>
                <a:ea typeface="楷体" panose="02010609060101010101" pitchFamily="49" charset="-122"/>
              </a:rPr>
              <a:t>45%</a:t>
            </a:r>
            <a:r>
              <a:rPr lang="zh-CN" altLang="en-US" sz="1700" b="1" dirty="0">
                <a:latin typeface="楷体" panose="02010609060101010101" pitchFamily="49" charset="-122"/>
                <a:ea typeface="楷体" panose="02010609060101010101" pitchFamily="49" charset="-122"/>
              </a:rPr>
              <a:t>的罚款，共计</a:t>
            </a:r>
            <a:r>
              <a:rPr lang="en-US" altLang="zh-CN" sz="1700" b="1" dirty="0">
                <a:latin typeface="楷体" panose="02010609060101010101" pitchFamily="49" charset="-122"/>
                <a:ea typeface="楷体" panose="02010609060101010101" pitchFamily="49" charset="-122"/>
              </a:rPr>
              <a:t>6</a:t>
            </a:r>
            <a:r>
              <a:rPr lang="zh-CN" altLang="en-US" sz="1700" b="1" dirty="0">
                <a:latin typeface="楷体" panose="02010609060101010101" pitchFamily="49" charset="-122"/>
                <a:ea typeface="楷体" panose="02010609060101010101" pitchFamily="49" charset="-122"/>
              </a:rPr>
              <a:t>万元。原告认为处罚显失公正，并提交了被告此前对</a:t>
            </a:r>
            <a:r>
              <a:rPr lang="en-US" altLang="zh-CN" sz="1700" b="1" dirty="0">
                <a:latin typeface="楷体" panose="02010609060101010101" pitchFamily="49" charset="-122"/>
                <a:ea typeface="楷体" panose="02010609060101010101" pitchFamily="49" charset="-122"/>
              </a:rPr>
              <a:t>9</a:t>
            </a:r>
            <a:r>
              <a:rPr lang="zh-CN" altLang="en-US" sz="1700" b="1" dirty="0">
                <a:latin typeface="楷体" panose="02010609060101010101" pitchFamily="49" charset="-122"/>
                <a:ea typeface="楷体" panose="02010609060101010101" pitchFamily="49" charset="-122"/>
              </a:rPr>
              <a:t>名案外人无证运输卷烟行为的处罚决定书。昆明市中院二审认为，原告虽有从重处罚情节，但被告在作出处罚决定时，应当考虑以前和近期对同种情况的违法行为给予处罚的程度，做到同责同罚。遂变更原告的处罚额为违法运输卷烟总值的</a:t>
            </a:r>
            <a:r>
              <a:rPr lang="en-US" altLang="zh-CN" sz="1700" b="1" dirty="0">
                <a:latin typeface="楷体" panose="02010609060101010101" pitchFamily="49" charset="-122"/>
                <a:ea typeface="楷体" panose="02010609060101010101" pitchFamily="49" charset="-122"/>
              </a:rPr>
              <a:t>30%</a:t>
            </a:r>
            <a:endParaRPr lang="zh-CN" altLang="en-US" sz="1700" dirty="0">
              <a:latin typeface="楷体" panose="02010609060101010101" pitchFamily="49" charset="-122"/>
              <a:ea typeface="楷体" panose="02010609060101010101" pitchFamily="49" charset="-122"/>
            </a:endParaRPr>
          </a:p>
          <a:p>
            <a:endParaRPr lang="zh-CN" altLang="en-US" sz="1700" dirty="0">
              <a:latin typeface="楷体" panose="02010609060101010101" pitchFamily="49" charset="-122"/>
              <a:ea typeface="楷体"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0483" name="内容占位符 2"/>
          <p:cNvSpPr>
            <a:spLocks noGrp="1"/>
          </p:cNvSpPr>
          <p:nvPr>
            <p:ph idx="1"/>
          </p:nvPr>
        </p:nvSpPr>
        <p:spPr>
          <a:xfrm>
            <a:off x="1000125" y="2357438"/>
            <a:ext cx="7286625" cy="3733800"/>
          </a:xfrm>
        </p:spPr>
        <p:txBody>
          <a:bodyPr vert="horz" wrap="square" lIns="91440" tIns="45720" rIns="91440" bIns="45720" anchor="t" anchorCtr="0"/>
          <a:lstStyle/>
          <a:p>
            <a:r>
              <a:rPr lang="zh-CN" altLang="en-US" sz="2400" b="1" dirty="0">
                <a:latin typeface="华文楷体" panose="02010600040101010101" pitchFamily="2" charset="-122"/>
                <a:ea typeface="华文楷体" panose="02010600040101010101" pitchFamily="2" charset="-122"/>
              </a:rPr>
              <a:t>（三）行政判决的根据是经庭审认定的事实和相应法律规范</a:t>
            </a:r>
            <a:endParaRPr lang="en-US" altLang="zh-CN" sz="2400" b="1"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行政诉讼法</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第</a:t>
            </a:r>
            <a:r>
              <a:rPr lang="en-US" altLang="zh-CN" sz="2400" dirty="0">
                <a:latin typeface="华文楷体" panose="02010600040101010101" pitchFamily="2" charset="-122"/>
                <a:ea typeface="华文楷体" panose="02010600040101010101" pitchFamily="2" charset="-122"/>
              </a:rPr>
              <a:t>5</a:t>
            </a:r>
            <a:r>
              <a:rPr lang="zh-CN" altLang="en-US" sz="2400" dirty="0">
                <a:latin typeface="华文楷体" panose="02010600040101010101" pitchFamily="2" charset="-122"/>
                <a:ea typeface="华文楷体" panose="02010600040101010101" pitchFamily="2" charset="-122"/>
              </a:rPr>
              <a:t>条规定人民法院审理行政案件，以事实为根据，以法律为准绳。这里的“事实”不是原告起诉时向法院指控的事实，也不是被告在答辩时向法院提交的行政程序案卷中所展示的事实，而是经过法庭审查、质证，以法庭证据证明的事实。</a:t>
            </a:r>
          </a:p>
          <a:p>
            <a:r>
              <a:rPr lang="zh-CN" altLang="en-US" sz="2400" b="1" dirty="0">
                <a:latin typeface="华文楷体" panose="02010600040101010101" pitchFamily="2" charset="-122"/>
                <a:ea typeface="华文楷体" panose="02010600040101010101" pitchFamily="2" charset="-122"/>
              </a:rPr>
              <a:t>（四）行政判决是对案件实质性问题作出实质性处理的决定</a:t>
            </a:r>
            <a:endParaRPr lang="zh-CN" altLang="en-US" sz="2400" dirty="0">
              <a:latin typeface="华文楷体" panose="02010600040101010101" pitchFamily="2" charset="-122"/>
              <a:ea typeface="华文楷体" panose="02010600040101010101" pitchFamily="2" charset="-122"/>
            </a:endParaRPr>
          </a:p>
        </p:txBody>
      </p:sp>
      <p:sp>
        <p:nvSpPr>
          <p:cNvPr id="2048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395288" y="2276475"/>
            <a:ext cx="7956550" cy="3530600"/>
          </a:xfrm>
        </p:spPr>
        <p:txBody>
          <a:bodyPr vert="horz" wrap="square" lIns="91440" tIns="45720" rIns="91440" bIns="45720" numCol="1" anchor="t" anchorCtr="0" compatLnSpc="1"/>
          <a:lstStyle/>
          <a:p>
            <a:pPr marL="0" marR="0" lvl="0" indent="0" algn="l" defTabSz="457200" rtl="0" eaLnBrk="1" fontAlgn="base" latinLnBrk="0" hangingPunct="1">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2400" b="1"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七、禁止判决</a:t>
            </a:r>
          </a:p>
          <a:p>
            <a:pPr marL="685800" marR="0" lvl="1" indent="-282575" algn="l" defTabSz="457200" rtl="0" eaLnBrk="1" fontAlgn="base" latinLnBrk="0" hangingPunct="1">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含义：人民法院依照相对人申请，依法禁止行政机关作出相应行为的判决</a:t>
            </a:r>
            <a:endParaRPr kumimoji="0" lang="en-US" altLang="zh-CN"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685800" marR="0" lvl="1" indent="-282575" algn="l" defTabSz="457200" rtl="0" eaLnBrk="1" fontAlgn="base" latinLnBrk="0" hangingPunct="1">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依据</a:t>
            </a:r>
          </a:p>
          <a:p>
            <a:pPr marL="958850" marR="0" lvl="2" indent="-228600" algn="l" defTabSz="457200" rtl="0" eaLnBrk="1" fontAlgn="base" latinLnBrk="0" hangingPunct="1">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0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0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最高人民法院关于审理政府信息公开行政案件若干问题的规定</a:t>
            </a:r>
            <a:r>
              <a:rPr kumimoji="0" lang="en-US" altLang="zh-CN" sz="20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0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第</a:t>
            </a:r>
            <a:r>
              <a:rPr kumimoji="0" lang="en-US" altLang="zh-CN" sz="20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1</a:t>
            </a:r>
            <a:r>
              <a:rPr kumimoji="0" lang="zh-CN" altLang="en-US" sz="20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条第</a:t>
            </a:r>
            <a:r>
              <a:rPr kumimoji="0" lang="en-US" altLang="zh-CN" sz="20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3</a:t>
            </a:r>
            <a:r>
              <a:rPr kumimoji="0" lang="zh-CN" altLang="en-US" sz="20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项：认为行政机关依他人申请公开政府信息侵犯其商业秘密、个人隐私，相对人起诉的，法院应当受理</a:t>
            </a:r>
            <a:endParaRPr kumimoji="0" lang="zh-CN" altLang="en-US" sz="1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685800" marR="0" lvl="1" indent="-282575" algn="l" defTabSz="457200" rtl="0" eaLnBrk="1" fontAlgn="base" latinLnBrk="0" hangingPunct="1">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裁判内容</a:t>
            </a:r>
          </a:p>
          <a:p>
            <a:pPr marL="958850" marR="0" lvl="2" indent="-228600" algn="l" defTabSz="457200" rtl="0" eaLnBrk="1" fontAlgn="base" latinLnBrk="0" hangingPunct="1">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0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0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最高人民法院关于审理政府信息公开行政案件若干问题的规定</a:t>
            </a:r>
            <a:r>
              <a:rPr kumimoji="0" lang="en-US" altLang="zh-CN" sz="20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0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第</a:t>
            </a:r>
            <a:r>
              <a:rPr kumimoji="0" lang="en-US" altLang="zh-CN" sz="20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11</a:t>
            </a:r>
            <a:r>
              <a:rPr kumimoji="0" lang="zh-CN" altLang="en-US" sz="20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条：政府信息尚未公开的，应当判决行政机关不得公开</a:t>
            </a:r>
            <a:endParaRPr kumimoji="0" lang="zh-CN" altLang="en-US"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3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77827" name="内容占位符 2"/>
          <p:cNvSpPr>
            <a:spLocks noGrp="1"/>
          </p:cNvSpPr>
          <p:nvPr>
            <p:ph idx="1"/>
          </p:nvPr>
        </p:nvSpPr>
        <p:spPr>
          <a:xfrm>
            <a:off x="500063" y="2286000"/>
            <a:ext cx="8215312" cy="3733800"/>
          </a:xfrm>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八、其他判决形式</a:t>
            </a:r>
            <a:endParaRPr lang="en-US" altLang="zh-CN" sz="2400" b="1" dirty="0">
              <a:latin typeface="楷体" panose="02010609060101010101" pitchFamily="49" charset="-122"/>
              <a:ea typeface="楷体" panose="02010609060101010101" pitchFamily="49" charset="-122"/>
            </a:endParaRPr>
          </a:p>
          <a:p>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、赔偿判决</a:t>
            </a:r>
          </a:p>
          <a:p>
            <a:r>
              <a:rPr lang="zh-CN" altLang="en-US" sz="2000" dirty="0">
                <a:latin typeface="楷体" panose="02010609060101010101" pitchFamily="49" charset="-122"/>
                <a:ea typeface="楷体" panose="02010609060101010101" pitchFamily="49" charset="-122"/>
              </a:rPr>
              <a:t>根据</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行政诉讼法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76</a:t>
            </a:r>
            <a:r>
              <a:rPr lang="zh-CN" altLang="en-US" sz="2000" dirty="0">
                <a:latin typeface="楷体" panose="02010609060101010101" pitchFamily="49" charset="-122"/>
                <a:ea typeface="楷体" panose="02010609060101010101" pitchFamily="49" charset="-122"/>
              </a:rPr>
              <a:t>条的规定，</a:t>
            </a:r>
            <a:r>
              <a:rPr lang="zh-CN" altLang="zh-CN" sz="2000" dirty="0">
                <a:latin typeface="楷体" panose="02010609060101010101" pitchFamily="49" charset="-122"/>
                <a:ea typeface="楷体" panose="02010609060101010101" pitchFamily="49" charset="-122"/>
              </a:rPr>
              <a:t> 人民法院判决确认违法或者无效的，可以同时判决责令被告采取补救措施</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给原告造成损失的，依法判决被告承担赔偿责任。</a:t>
            </a:r>
            <a:r>
              <a:rPr lang="zh-CN" altLang="en-US" sz="2000" dirty="0">
                <a:latin typeface="楷体" panose="02010609060101010101" pitchFamily="49" charset="-122"/>
                <a:ea typeface="楷体" panose="02010609060101010101" pitchFamily="49" charset="-122"/>
              </a:rPr>
              <a:t>亦即赔偿判决的适用条件是“</a:t>
            </a:r>
            <a:r>
              <a:rPr lang="zh-CN" altLang="en-US" sz="2000" b="1" dirty="0">
                <a:solidFill>
                  <a:srgbClr val="FF0000"/>
                </a:solidFill>
                <a:latin typeface="楷体" panose="02010609060101010101" pitchFamily="49" charset="-122"/>
                <a:ea typeface="楷体" panose="02010609060101010101" pitchFamily="49" charset="-122"/>
              </a:rPr>
              <a:t>判决确认违法或无效，给原告造成损失的</a:t>
            </a:r>
            <a:r>
              <a:rPr lang="zh-CN" altLang="en-US" sz="2000" dirty="0">
                <a:latin typeface="楷体" panose="02010609060101010101" pitchFamily="49" charset="-122"/>
                <a:ea typeface="楷体" panose="02010609060101010101" pitchFamily="49" charset="-122"/>
              </a:rPr>
              <a:t>”。</a:t>
            </a:r>
            <a:endParaRPr lang="en-US" altLang="zh-CN"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
        <p:nvSpPr>
          <p:cNvPr id="7782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78851" name="内容占位符 2"/>
          <p:cNvSpPr>
            <a:spLocks noGrp="1"/>
          </p:cNvSpPr>
          <p:nvPr>
            <p:ph idx="1"/>
          </p:nvPr>
        </p:nvSpPr>
        <p:spPr>
          <a:xfrm>
            <a:off x="0" y="1989138"/>
            <a:ext cx="9144000" cy="5112270"/>
          </a:xfrm>
        </p:spPr>
        <p:txBody>
          <a:bodyPr vert="horz" wrap="square" lIns="91440" tIns="45720" rIns="91440" bIns="45720" anchor="t" anchorCtr="0"/>
          <a:lstStyle/>
          <a:p>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）审理和判决方式</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95</a:t>
            </a:r>
            <a:r>
              <a:rPr lang="zh-CN" altLang="en-US" sz="2000" dirty="0">
                <a:latin typeface="楷体" panose="02010609060101010101" pitchFamily="49" charset="-122"/>
                <a:ea typeface="楷体" panose="02010609060101010101" pitchFamily="49" charset="-122"/>
              </a:rPr>
              <a:t>条规定，人民法院经审理认为被诉行政行为违法或者无效，可能给原告造成损失，经释明，原告请求</a:t>
            </a:r>
            <a:r>
              <a:rPr lang="zh-CN" altLang="en-US" sz="2000" b="1" dirty="0">
                <a:solidFill>
                  <a:srgbClr val="FF0000"/>
                </a:solidFill>
                <a:latin typeface="楷体" panose="02010609060101010101" pitchFamily="49" charset="-122"/>
                <a:ea typeface="楷体" panose="02010609060101010101" pitchFamily="49" charset="-122"/>
              </a:rPr>
              <a:t>一并解决行政赔偿争议</a:t>
            </a:r>
            <a:r>
              <a:rPr lang="zh-CN" altLang="en-US" sz="2000" dirty="0">
                <a:latin typeface="楷体" panose="02010609060101010101" pitchFamily="49" charset="-122"/>
                <a:ea typeface="楷体" panose="02010609060101010101" pitchFamily="49" charset="-122"/>
              </a:rPr>
              <a:t>的，人民法院可以就赔偿事项进行调解；调解不成的，应当</a:t>
            </a:r>
            <a:r>
              <a:rPr lang="zh-CN" altLang="en-US" sz="2000" b="1" dirty="0">
                <a:solidFill>
                  <a:srgbClr val="FF0000"/>
                </a:solidFill>
                <a:latin typeface="楷体" panose="02010609060101010101" pitchFamily="49" charset="-122"/>
                <a:ea typeface="楷体" panose="02010609060101010101" pitchFamily="49" charset="-122"/>
              </a:rPr>
              <a:t>一并判决</a:t>
            </a:r>
            <a:r>
              <a:rPr lang="zh-CN" altLang="en-US" sz="2000" dirty="0">
                <a:latin typeface="楷体" panose="02010609060101010101" pitchFamily="49" charset="-122"/>
                <a:ea typeface="楷体" panose="02010609060101010101" pitchFamily="49" charset="-122"/>
              </a:rPr>
              <a:t>。人民法院也可以告知其就赔偿事项</a:t>
            </a:r>
            <a:r>
              <a:rPr lang="zh-CN" altLang="en-US" sz="2000" b="1" dirty="0">
                <a:solidFill>
                  <a:srgbClr val="FF0000"/>
                </a:solidFill>
                <a:latin typeface="楷体" panose="02010609060101010101" pitchFamily="49" charset="-122"/>
                <a:ea typeface="楷体" panose="02010609060101010101" pitchFamily="49" charset="-122"/>
              </a:rPr>
              <a:t>另行提起诉讼</a:t>
            </a:r>
            <a:r>
              <a:rPr lang="zh-CN" altLang="en-US" sz="2000" dirty="0">
                <a:latin typeface="楷体" panose="02010609060101010101" pitchFamily="49" charset="-122"/>
                <a:ea typeface="楷体" panose="02010609060101010101" pitchFamily="49" charset="-122"/>
              </a:rPr>
              <a:t>。</a:t>
            </a:r>
          </a:p>
          <a:p>
            <a:r>
              <a:rPr lang="zh-CN" altLang="en-US" sz="2000" dirty="0">
                <a:latin typeface="楷体" panose="02010609060101010101" pitchFamily="49" charset="-122"/>
                <a:ea typeface="楷体" panose="02010609060101010101" pitchFamily="49" charset="-122"/>
              </a:rPr>
              <a:t>根据</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国家赔偿法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9</a:t>
            </a:r>
            <a:r>
              <a:rPr lang="zh-CN" altLang="en-US" sz="2000" dirty="0">
                <a:latin typeface="楷体" panose="02010609060101010101" pitchFamily="49" charset="-122"/>
                <a:ea typeface="楷体" panose="02010609060101010101" pitchFamily="49" charset="-122"/>
              </a:rPr>
              <a:t>条第</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款的规定，当事人申请国家赔偿有两条途径，一是向赔偿义务机关申请国家赔偿，对赔偿义务机关的处理结果或不予答复行为不服，可以提起行政复议，或者向人民法院单独提起行政赔偿诉讼；二是对侵权的行政行为提起行政诉讼的同时，一并提起行政赔偿诉讼。</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95</a:t>
            </a:r>
            <a:r>
              <a:rPr lang="zh-CN" altLang="en-US" sz="2000" dirty="0">
                <a:latin typeface="楷体" panose="02010609060101010101" pitchFamily="49" charset="-122"/>
                <a:ea typeface="楷体" panose="02010609060101010101" pitchFamily="49" charset="-122"/>
              </a:rPr>
              <a:t>条是对这两条救济途径的重述。</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最高人民法院关于审理行政赔偿案件若干问题的规定</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（法发</a:t>
            </a:r>
            <a:r>
              <a:rPr lang="en-US" altLang="zh-CN" sz="2000" dirty="0">
                <a:latin typeface="楷体" panose="02010609060101010101" pitchFamily="49" charset="-122"/>
                <a:ea typeface="楷体" panose="02010609060101010101" pitchFamily="49" charset="-122"/>
              </a:rPr>
              <a:t>〔1997〕10</a:t>
            </a:r>
            <a:r>
              <a:rPr lang="zh-CN" altLang="en-US" sz="2000" dirty="0">
                <a:latin typeface="楷体" panose="02010609060101010101" pitchFamily="49" charset="-122"/>
                <a:ea typeface="楷体" panose="02010609060101010101" pitchFamily="49" charset="-122"/>
              </a:rPr>
              <a:t>号）第</a:t>
            </a:r>
            <a:r>
              <a:rPr lang="en-US" altLang="zh-CN" sz="2000" dirty="0">
                <a:latin typeface="楷体" panose="02010609060101010101" pitchFamily="49" charset="-122"/>
                <a:ea typeface="楷体" panose="02010609060101010101" pitchFamily="49" charset="-122"/>
              </a:rPr>
              <a:t>28</a:t>
            </a:r>
            <a:r>
              <a:rPr lang="zh-CN" altLang="en-US" sz="2000" dirty="0">
                <a:latin typeface="楷体" panose="02010609060101010101" pitchFamily="49" charset="-122"/>
                <a:ea typeface="楷体" panose="02010609060101010101" pitchFamily="49" charset="-122"/>
              </a:rPr>
              <a:t>条规定，当事人在提起行政诉讼的同时一并提出行政赔偿请求，或者因具体行政行为和与行使行政职权有关的其他行为侵权造成损害一并提出行政赔偿请求的，人民法院应当</a:t>
            </a:r>
            <a:r>
              <a:rPr lang="zh-CN" altLang="en-US" sz="2000" b="1" dirty="0">
                <a:solidFill>
                  <a:srgbClr val="FF0000"/>
                </a:solidFill>
                <a:latin typeface="楷体" panose="02010609060101010101" pitchFamily="49" charset="-122"/>
                <a:ea typeface="楷体" panose="02010609060101010101" pitchFamily="49" charset="-122"/>
              </a:rPr>
              <a:t>分别立案</a:t>
            </a:r>
            <a:r>
              <a:rPr lang="zh-CN" altLang="en-US" sz="2000" dirty="0">
                <a:latin typeface="楷体" panose="02010609060101010101" pitchFamily="49" charset="-122"/>
                <a:ea typeface="楷体" panose="02010609060101010101" pitchFamily="49" charset="-122"/>
              </a:rPr>
              <a:t>，根据具体情况可以</a:t>
            </a:r>
            <a:r>
              <a:rPr lang="zh-CN" altLang="en-US" sz="2000" b="1" dirty="0">
                <a:solidFill>
                  <a:srgbClr val="FF0000"/>
                </a:solidFill>
                <a:latin typeface="楷体" panose="02010609060101010101" pitchFamily="49" charset="-122"/>
                <a:ea typeface="楷体" panose="02010609060101010101" pitchFamily="49" charset="-122"/>
              </a:rPr>
              <a:t>合并审理</a:t>
            </a:r>
            <a:r>
              <a:rPr lang="zh-CN" altLang="en-US" sz="2000" dirty="0">
                <a:latin typeface="楷体" panose="02010609060101010101" pitchFamily="49" charset="-122"/>
                <a:ea typeface="楷体" panose="02010609060101010101" pitchFamily="49" charset="-122"/>
              </a:rPr>
              <a:t>，也可以单独审理。</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79875" name="内容占位符 2"/>
          <p:cNvSpPr>
            <a:spLocks noGrp="1"/>
          </p:cNvSpPr>
          <p:nvPr>
            <p:ph idx="1"/>
          </p:nvPr>
        </p:nvSpPr>
        <p:spPr>
          <a:xfrm>
            <a:off x="863600" y="2565400"/>
            <a:ext cx="7092950" cy="3454400"/>
          </a:xfrm>
        </p:spPr>
        <p:txBody>
          <a:bodyPr vert="horz" wrap="square" lIns="91440" tIns="45720" rIns="91440" bIns="45720" anchor="t" anchorCtr="0"/>
          <a:lstStyle/>
          <a:p>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）混合过错的赔偿责任</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97</a:t>
            </a:r>
            <a:r>
              <a:rPr lang="zh-CN" altLang="en-US" sz="2000" dirty="0">
                <a:latin typeface="楷体" panose="02010609060101010101" pitchFamily="49" charset="-122"/>
                <a:ea typeface="楷体" panose="02010609060101010101" pitchFamily="49" charset="-122"/>
              </a:rPr>
              <a:t>条规定，</a:t>
            </a:r>
            <a:r>
              <a:rPr lang="zh-CN" altLang="zh-CN" sz="2000" dirty="0">
                <a:latin typeface="楷体" panose="02010609060101010101" pitchFamily="49" charset="-122"/>
                <a:ea typeface="楷体" panose="02010609060101010101" pitchFamily="49" charset="-122"/>
              </a:rPr>
              <a:t>原告或者第三人的损失系由其自身过错和行政机关的违法行政行为</a:t>
            </a:r>
            <a:r>
              <a:rPr lang="zh-CN" altLang="zh-CN" sz="2000" b="1" dirty="0">
                <a:solidFill>
                  <a:srgbClr val="FF0000"/>
                </a:solidFill>
                <a:latin typeface="楷体" panose="02010609060101010101" pitchFamily="49" charset="-122"/>
                <a:ea typeface="楷体" panose="02010609060101010101" pitchFamily="49" charset="-122"/>
              </a:rPr>
              <a:t>共同</a:t>
            </a:r>
            <a:r>
              <a:rPr lang="zh-CN" altLang="zh-CN" sz="2000" dirty="0">
                <a:latin typeface="楷体" panose="02010609060101010101" pitchFamily="49" charset="-122"/>
                <a:ea typeface="楷体" panose="02010609060101010101" pitchFamily="49" charset="-122"/>
              </a:rPr>
              <a:t>造成的，人民法院应当依据各方行为与损害结果之间有无因果关系以及在损害发生和结果中作用力的大小，确定行政机关相应的</a:t>
            </a:r>
            <a:r>
              <a:rPr lang="zh-CN" altLang="zh-CN" sz="2000" b="1" dirty="0">
                <a:solidFill>
                  <a:srgbClr val="FF0000"/>
                </a:solidFill>
                <a:latin typeface="楷体" panose="02010609060101010101" pitchFamily="49" charset="-122"/>
                <a:ea typeface="楷体" panose="02010609060101010101" pitchFamily="49" charset="-122"/>
              </a:rPr>
              <a:t>赔偿</a:t>
            </a:r>
            <a:r>
              <a:rPr lang="zh-CN" altLang="zh-CN" sz="2000" dirty="0">
                <a:latin typeface="楷体" panose="02010609060101010101" pitchFamily="49" charset="-122"/>
                <a:ea typeface="楷体" panose="02010609060101010101" pitchFamily="49" charset="-122"/>
              </a:rPr>
              <a:t>责任。</a:t>
            </a:r>
            <a:endParaRPr lang="en-US" altLang="zh-CN"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关于混合过错，曾经在</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最高人民法院关于审理房屋登记行政案件若干问题的规定</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（法释</a:t>
            </a:r>
            <a:r>
              <a:rPr lang="en-US" altLang="zh-CN" sz="2000" dirty="0">
                <a:latin typeface="楷体" panose="02010609060101010101" pitchFamily="49" charset="-122"/>
                <a:ea typeface="楷体" panose="02010609060101010101" pitchFamily="49" charset="-122"/>
              </a:rPr>
              <a:t>[2010]15</a:t>
            </a:r>
            <a:r>
              <a:rPr lang="zh-CN" altLang="en-US" sz="2000" dirty="0">
                <a:latin typeface="楷体" panose="02010609060101010101" pitchFamily="49" charset="-122"/>
                <a:ea typeface="楷体" panose="02010609060101010101" pitchFamily="49" charset="-122"/>
              </a:rPr>
              <a:t>号）中进行过探索，其第</a:t>
            </a:r>
            <a:r>
              <a:rPr lang="en-US" altLang="zh-CN" sz="2000" dirty="0">
                <a:latin typeface="楷体" panose="02010609060101010101" pitchFamily="49" charset="-122"/>
                <a:ea typeface="楷体" panose="02010609060101010101" pitchFamily="49" charset="-122"/>
              </a:rPr>
              <a:t>12</a:t>
            </a:r>
            <a:r>
              <a:rPr lang="zh-CN" altLang="en-US" sz="2000" dirty="0">
                <a:latin typeface="楷体" panose="02010609060101010101" pitchFamily="49" charset="-122"/>
                <a:ea typeface="楷体" panose="02010609060101010101" pitchFamily="49" charset="-122"/>
              </a:rPr>
              <a:t>条规定，申请人提供虚假材料办理房屋登记，给原告造成损害，房屋登记机构未尽合理审慎职责的，应当根据其过错程度及在损害发生中所起作用承担相应的赔偿责任。</a:t>
            </a:r>
            <a:endParaRPr lang="zh-CN" altLang="zh-CN"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80899" name="内容占位符 2"/>
          <p:cNvSpPr>
            <a:spLocks noGrp="1"/>
          </p:cNvSpPr>
          <p:nvPr>
            <p:ph idx="1"/>
          </p:nvPr>
        </p:nvSpPr>
        <p:spPr>
          <a:xfrm>
            <a:off x="539750" y="2420938"/>
            <a:ext cx="7416800" cy="3598862"/>
          </a:xfrm>
        </p:spPr>
        <p:txBody>
          <a:bodyPr vert="horz" wrap="square" lIns="91440" tIns="45720" rIns="91440" bIns="45720" anchor="t" anchorCtr="0"/>
          <a:lstStyle/>
          <a:p>
            <a:r>
              <a:rPr lang="zh-CN" altLang="en-US" sz="2000" dirty="0">
                <a:latin typeface="楷体" panose="02010609060101010101" pitchFamily="49" charset="-122"/>
                <a:ea typeface="楷体" panose="02010609060101010101" pitchFamily="49" charset="-122"/>
              </a:rPr>
              <a:t>违法行政行为对损失的形成没有过错，违法行政行为与损失之间没有因果关系，行政机关不承担行政赔偿责任。</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例如在房屋产权变更登记案件中，由于原告或第三人过错，侵权行为人提供的虚假材料确实让登记机关在作出房屋权属变更登记时难以发现，登记机关已经按照法定要求完全履行了审查义务，结果还是上当受骗，错误办理登记。此时由于材料虚假，登记行为仍然是违法的行政行为，但行政机关不承担行政赔偿责任。相反，如果申报材料存在伪造痕迹，行政机关的登记行为具有过错，应当承担赔偿责任。</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81923" name="内容占位符 2"/>
          <p:cNvSpPr>
            <a:spLocks noGrp="1"/>
          </p:cNvSpPr>
          <p:nvPr>
            <p:ph idx="1"/>
          </p:nvPr>
        </p:nvSpPr>
        <p:spPr>
          <a:xfrm>
            <a:off x="863600" y="2492375"/>
            <a:ext cx="6877050" cy="3527425"/>
          </a:xfrm>
        </p:spPr>
        <p:txBody>
          <a:bodyPr vert="horz" wrap="square" lIns="91440" tIns="45720" rIns="91440" bIns="45720" anchor="t" anchorCtr="0"/>
          <a:lstStyle/>
          <a:p>
            <a:r>
              <a:rPr lang="zh-CN" altLang="en-US" sz="2400" b="1" dirty="0">
                <a:solidFill>
                  <a:srgbClr val="FF0000"/>
                </a:solidFill>
                <a:latin typeface="楷体" panose="02010609060101010101" pitchFamily="49" charset="-122"/>
                <a:ea typeface="楷体" panose="02010609060101010101" pitchFamily="49" charset="-122"/>
              </a:rPr>
              <a:t>关于内外勾结侵权原告合法权益的赔偿责任</a:t>
            </a:r>
            <a:endParaRPr lang="en-US" altLang="zh-CN" sz="2400" b="1" dirty="0">
              <a:solidFill>
                <a:srgbClr val="FF0000"/>
              </a:solidFill>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最高人民法院关于审理房屋登记案件若干问题的规定</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第</a:t>
            </a:r>
            <a:r>
              <a:rPr lang="en-US" altLang="zh-CN" sz="2400" dirty="0">
                <a:latin typeface="楷体" panose="02010609060101010101" pitchFamily="49" charset="-122"/>
                <a:ea typeface="楷体" panose="02010609060101010101" pitchFamily="49" charset="-122"/>
              </a:rPr>
              <a:t>13</a:t>
            </a:r>
            <a:r>
              <a:rPr lang="zh-CN" altLang="en-US" sz="2400" dirty="0">
                <a:latin typeface="楷体" panose="02010609060101010101" pitchFamily="49" charset="-122"/>
                <a:ea typeface="楷体" panose="02010609060101010101" pitchFamily="49" charset="-122"/>
              </a:rPr>
              <a:t>条规定，房屋登记机构工作人员与第三人恶意串通违法登记，侵犯原告合法权益的，房屋登记机构与第三人承担连带赔偿责任。</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82947" name="内容占位符 2"/>
          <p:cNvSpPr>
            <a:spLocks noGrp="1"/>
          </p:cNvSpPr>
          <p:nvPr>
            <p:ph idx="1"/>
          </p:nvPr>
        </p:nvSpPr>
        <p:spPr>
          <a:xfrm>
            <a:off x="863600" y="2492375"/>
            <a:ext cx="7021513" cy="3527425"/>
          </a:xfrm>
        </p:spPr>
        <p:txBody>
          <a:bodyPr vert="horz" wrap="square" lIns="91440" tIns="45720" rIns="91440" bIns="45720" anchor="t" anchorCtr="0"/>
          <a:lstStyle/>
          <a:p>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）不履行、拖延履行的赔偿责任</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98</a:t>
            </a:r>
            <a:r>
              <a:rPr lang="zh-CN" altLang="en-US" sz="2000" dirty="0">
                <a:latin typeface="楷体" panose="02010609060101010101" pitchFamily="49" charset="-122"/>
                <a:ea typeface="楷体" panose="02010609060101010101" pitchFamily="49" charset="-122"/>
              </a:rPr>
              <a:t>条规定，</a:t>
            </a:r>
            <a:r>
              <a:rPr lang="zh-CN" altLang="zh-CN" sz="2000" dirty="0">
                <a:latin typeface="楷体" panose="02010609060101010101" pitchFamily="49" charset="-122"/>
                <a:ea typeface="楷体" panose="02010609060101010101" pitchFamily="49" charset="-122"/>
              </a:rPr>
              <a:t>因行政机关不履行、拖延履行法定职责，致使公民、法人或者其他组织的合法权益遭受损害的，人民法院应当判决行政机关承担行政</a:t>
            </a:r>
            <a:r>
              <a:rPr lang="zh-CN" altLang="zh-CN" sz="2000" b="1" dirty="0">
                <a:solidFill>
                  <a:srgbClr val="FF0000"/>
                </a:solidFill>
                <a:latin typeface="楷体" panose="02010609060101010101" pitchFamily="49" charset="-122"/>
                <a:ea typeface="楷体" panose="02010609060101010101" pitchFamily="49" charset="-122"/>
              </a:rPr>
              <a:t>赔偿</a:t>
            </a:r>
            <a:r>
              <a:rPr lang="zh-CN" altLang="zh-CN" sz="2000" dirty="0">
                <a:latin typeface="楷体" panose="02010609060101010101" pitchFamily="49" charset="-122"/>
                <a:ea typeface="楷体" panose="02010609060101010101" pitchFamily="49" charset="-122"/>
              </a:rPr>
              <a:t>责任。在确定赔偿数额时，应当考虑该不履行、拖延履行法定职责的行为在损害发生过程和结果中所起的作用等因素。</a:t>
            </a:r>
            <a:endParaRPr lang="en-US" altLang="zh-CN"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在司法解释出台前，</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最高人民法院关于公安机关不履行、拖延履行法定职责如何承担行政赔偿责任问题的答复</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[2011]</a:t>
            </a:r>
            <a:r>
              <a:rPr lang="zh-CN" altLang="en-US" sz="2000" dirty="0">
                <a:latin typeface="楷体" panose="02010609060101010101" pitchFamily="49" charset="-122"/>
                <a:ea typeface="楷体" panose="02010609060101010101" pitchFamily="49" charset="-122"/>
              </a:rPr>
              <a:t>行他字第</a:t>
            </a:r>
            <a:r>
              <a:rPr lang="en-US" altLang="zh-CN" sz="2000" dirty="0">
                <a:latin typeface="楷体" panose="02010609060101010101" pitchFamily="49" charset="-122"/>
                <a:ea typeface="楷体" panose="02010609060101010101" pitchFamily="49" charset="-122"/>
              </a:rPr>
              <a:t>24</a:t>
            </a:r>
            <a:r>
              <a:rPr lang="zh-CN" altLang="en-US" sz="2000" dirty="0">
                <a:latin typeface="楷体" panose="02010609060101010101" pitchFamily="49" charset="-122"/>
                <a:ea typeface="楷体" panose="02010609060101010101" pitchFamily="49" charset="-122"/>
              </a:rPr>
              <a:t>号）曾对这一问题进行解释：</a:t>
            </a:r>
          </a:p>
          <a:p>
            <a:endParaRPr lang="zh-CN" altLang="zh-CN"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83971" name="内容占位符 2"/>
          <p:cNvSpPr>
            <a:spLocks noGrp="1"/>
          </p:cNvSpPr>
          <p:nvPr>
            <p:ph idx="1"/>
          </p:nvPr>
        </p:nvSpPr>
        <p:spPr>
          <a:xfrm>
            <a:off x="0" y="2060575"/>
            <a:ext cx="9144000" cy="3959225"/>
          </a:xfrm>
        </p:spPr>
        <p:txBody>
          <a:bodyPr vert="horz" wrap="square" lIns="91440" tIns="45720" rIns="91440" bIns="45720" anchor="t" anchorCtr="0"/>
          <a:lstStyle/>
          <a:p>
            <a:r>
              <a:rPr lang="zh-CN" altLang="en-US" sz="2000" dirty="0">
                <a:latin typeface="仿宋" panose="02010609060101010101" pitchFamily="49" charset="-122"/>
                <a:ea typeface="仿宋" panose="02010609060101010101" pitchFamily="49" charset="-122"/>
              </a:rPr>
              <a:t>甘肃省高级人民法院：</a:t>
            </a:r>
            <a:endParaRPr lang="en-US" altLang="zh-CN" sz="2000" dirty="0">
              <a:latin typeface="仿宋" panose="02010609060101010101" pitchFamily="49" charset="-122"/>
              <a:ea typeface="仿宋" panose="02010609060101010101" pitchFamily="49" charset="-122"/>
            </a:endParaRPr>
          </a:p>
          <a:p>
            <a:br>
              <a:rPr lang="zh-CN" altLang="en-US" sz="2000" dirty="0">
                <a:latin typeface="仿宋" panose="02010609060101010101" pitchFamily="49" charset="-122"/>
                <a:ea typeface="仿宋" panose="02010609060101010101" pitchFamily="49" charset="-122"/>
              </a:rPr>
            </a:br>
            <a:r>
              <a:rPr lang="zh-CN" altLang="en-US" sz="2000" dirty="0">
                <a:latin typeface="仿宋" panose="02010609060101010101" pitchFamily="49" charset="-122"/>
                <a:ea typeface="仿宋" panose="02010609060101010101" pitchFamily="49" charset="-122"/>
              </a:rPr>
              <a:t>　　你院</a:t>
            </a:r>
            <a:r>
              <a:rPr lang="en-US" altLang="zh-CN" sz="2000" dirty="0">
                <a:latin typeface="仿宋" panose="02010609060101010101" pitchFamily="49" charset="-122"/>
                <a:ea typeface="仿宋" panose="02010609060101010101" pitchFamily="49" charset="-122"/>
              </a:rPr>
              <a:t>《</a:t>
            </a:r>
            <a:r>
              <a:rPr lang="zh-CN" altLang="en-US" sz="2000" dirty="0">
                <a:latin typeface="仿宋" panose="02010609060101010101" pitchFamily="49" charset="-122"/>
                <a:ea typeface="仿宋" panose="02010609060101010101" pitchFamily="49" charset="-122"/>
              </a:rPr>
              <a:t>关于张美华等五人诉天水市公安局麦积分局行政赔偿案的请示报告</a:t>
            </a:r>
            <a:r>
              <a:rPr lang="en-US" altLang="zh-CN" sz="2000" dirty="0">
                <a:latin typeface="仿宋" panose="02010609060101010101" pitchFamily="49" charset="-122"/>
                <a:ea typeface="仿宋" panose="02010609060101010101" pitchFamily="49" charset="-122"/>
              </a:rPr>
              <a:t>》</a:t>
            </a:r>
            <a:r>
              <a:rPr lang="zh-CN" altLang="en-US" sz="2000" dirty="0">
                <a:latin typeface="仿宋" panose="02010609060101010101" pitchFamily="49" charset="-122"/>
                <a:ea typeface="仿宋" panose="02010609060101010101" pitchFamily="49" charset="-122"/>
              </a:rPr>
              <a:t>收悉，经研究，答复如下：</a:t>
            </a:r>
            <a:br>
              <a:rPr lang="zh-CN" altLang="en-US" sz="2000" dirty="0">
                <a:latin typeface="仿宋" panose="02010609060101010101" pitchFamily="49" charset="-122"/>
                <a:ea typeface="仿宋" panose="02010609060101010101" pitchFamily="49" charset="-122"/>
              </a:rPr>
            </a:br>
            <a:r>
              <a:rPr lang="zh-CN" altLang="en-US" sz="2000" dirty="0">
                <a:latin typeface="仿宋" panose="02010609060101010101" pitchFamily="49" charset="-122"/>
                <a:ea typeface="仿宋" panose="02010609060101010101" pitchFamily="49" charset="-122"/>
              </a:rPr>
              <a:t>　　公安机关不履行或者拖延履行保护公民、法人或者其他组织人身权、财产权法定职责，致使公民、法人或者其他组织人身、财产遭受损失的，应当承担相应的行政赔偿责任。</a:t>
            </a:r>
            <a:br>
              <a:rPr lang="zh-CN" altLang="en-US" sz="2000" dirty="0">
                <a:latin typeface="仿宋" panose="02010609060101010101" pitchFamily="49" charset="-122"/>
                <a:ea typeface="仿宋" panose="02010609060101010101" pitchFamily="49" charset="-122"/>
              </a:rPr>
            </a:br>
            <a:r>
              <a:rPr lang="zh-CN" altLang="en-US" sz="2000" dirty="0">
                <a:latin typeface="仿宋" panose="02010609060101010101" pitchFamily="49" charset="-122"/>
                <a:ea typeface="仿宋" panose="02010609060101010101" pitchFamily="49" charset="-122"/>
              </a:rPr>
              <a:t>　　公民、法人或者其他组织人身、财产损失系第三人行为造成的，应当由第三人承担民事侵权赔偿责任；第三人民事赔偿不足、无力承担赔偿责任或者下落不明的，应当根据公安机关不履行、拖延履行法定职责行为在损害发生过程和结果中所起的作用等因素，判决其承担相应的行政赔偿责任。</a:t>
            </a:r>
            <a:br>
              <a:rPr lang="zh-CN" altLang="en-US" sz="2000" dirty="0">
                <a:latin typeface="仿宋" panose="02010609060101010101" pitchFamily="49" charset="-122"/>
                <a:ea typeface="仿宋" panose="02010609060101010101" pitchFamily="49" charset="-122"/>
              </a:rPr>
            </a:br>
            <a:r>
              <a:rPr lang="zh-CN" altLang="en-US" sz="2000" dirty="0">
                <a:latin typeface="仿宋" panose="02010609060101010101" pitchFamily="49" charset="-122"/>
                <a:ea typeface="仿宋" panose="02010609060101010101" pitchFamily="49" charset="-122"/>
              </a:rPr>
              <a:t>　　公安机关承担相应的赔偿责任后，可以向实施侵权行为的第三人追偿。</a:t>
            </a:r>
            <a:br>
              <a:rPr lang="zh-CN" altLang="en-US" sz="2000" dirty="0">
                <a:latin typeface="仿宋" panose="02010609060101010101" pitchFamily="49" charset="-122"/>
                <a:ea typeface="仿宋" panose="02010609060101010101" pitchFamily="49" charset="-122"/>
              </a:rPr>
            </a:br>
            <a:br>
              <a:rPr lang="zh-CN" altLang="en-US" sz="2000" dirty="0">
                <a:latin typeface="仿宋" panose="02010609060101010101" pitchFamily="49" charset="-122"/>
                <a:ea typeface="仿宋" panose="02010609060101010101" pitchFamily="49" charset="-122"/>
              </a:rPr>
            </a:br>
            <a:r>
              <a:rPr lang="zh-CN" altLang="en-US" sz="2000" dirty="0">
                <a:latin typeface="仿宋" panose="02010609060101010101" pitchFamily="49" charset="-122"/>
                <a:ea typeface="仿宋" panose="02010609060101010101" pitchFamily="49" charset="-122"/>
              </a:rPr>
              <a:t>　　此复。</a:t>
            </a:r>
            <a:br>
              <a:rPr lang="zh-CN" altLang="en-US" sz="2000" dirty="0">
                <a:latin typeface="仿宋" panose="02010609060101010101" pitchFamily="49" charset="-122"/>
                <a:ea typeface="仿宋" panose="02010609060101010101" pitchFamily="49" charset="-122"/>
              </a:rPr>
            </a:br>
            <a:r>
              <a:rPr lang="zh-CN" altLang="en-US" sz="2000" dirty="0">
                <a:latin typeface="仿宋" panose="02010609060101010101" pitchFamily="49" charset="-122"/>
                <a:ea typeface="仿宋" panose="02010609060101010101" pitchFamily="49" charset="-122"/>
              </a:rPr>
              <a:t>二○一三年九月二十二日</a:t>
            </a:r>
          </a:p>
          <a:p>
            <a:endParaRPr lang="zh-CN" altLang="en-US" sz="2000" dirty="0">
              <a:latin typeface="仿宋" panose="02010609060101010101" pitchFamily="49" charset="-122"/>
              <a:ea typeface="仿宋" panose="02010609060101010101" pitchFamily="49"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84995" name="内容占位符 2"/>
          <p:cNvSpPr>
            <a:spLocks noGrp="1"/>
          </p:cNvSpPr>
          <p:nvPr>
            <p:ph idx="1"/>
          </p:nvPr>
        </p:nvSpPr>
        <p:spPr>
          <a:xfrm>
            <a:off x="863600" y="2420938"/>
            <a:ext cx="7380288" cy="3598862"/>
          </a:xfrm>
        </p:spPr>
        <p:txBody>
          <a:bodyPr vert="horz" wrap="square" lIns="91440" tIns="45720" rIns="91440" bIns="45720" anchor="t" anchorCtr="0"/>
          <a:lstStyle/>
          <a:p>
            <a:r>
              <a:rPr lang="zh-CN" altLang="en-US" sz="2200" b="1" dirty="0">
                <a:solidFill>
                  <a:srgbClr val="FF0000"/>
                </a:solidFill>
                <a:latin typeface="楷体" panose="02010609060101010101" pitchFamily="49" charset="-122"/>
                <a:ea typeface="楷体" panose="02010609060101010101" pitchFamily="49" charset="-122"/>
              </a:rPr>
              <a:t>第三人民事侵权与行政赔偿的诉讼顺序问题</a:t>
            </a:r>
            <a:endParaRPr lang="en-US" altLang="zh-CN" sz="2200" b="1" dirty="0">
              <a:solidFill>
                <a:srgbClr val="FF0000"/>
              </a:solidFill>
              <a:latin typeface="楷体" panose="02010609060101010101" pitchFamily="49" charset="-122"/>
              <a:ea typeface="楷体" panose="02010609060101010101" pitchFamily="49" charset="-122"/>
            </a:endParaRPr>
          </a:p>
          <a:p>
            <a:r>
              <a:rPr lang="zh-CN" altLang="en-US" sz="2200" dirty="0">
                <a:latin typeface="楷体" panose="02010609060101010101" pitchFamily="49" charset="-122"/>
                <a:ea typeface="楷体" panose="02010609060101010101" pitchFamily="49" charset="-122"/>
              </a:rPr>
              <a:t>存在第三人民事侵权与行政机关不履行、拖延履行法定职责行为共同造成当事人损失的情况下，第三人民事侵权责任应当是第一位的责任，行政机关不履行职责是第二位的责任。但是否需要受害人先提起民事诉讼，在民事救济不能的情况下再提起行政赔偿呢？根据最高人民法院答复中的精神，行政机关在赔偿后有权向侵权人进行追偿，那么受害人当然就有权先于民事侵权诉讼，向行政机关提起行政赔偿诉讼。</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86019" name="内容占位符 2"/>
          <p:cNvSpPr>
            <a:spLocks noGrp="1"/>
          </p:cNvSpPr>
          <p:nvPr>
            <p:ph idx="1"/>
          </p:nvPr>
        </p:nvSpPr>
        <p:spPr>
          <a:xfrm>
            <a:off x="863600" y="2349500"/>
            <a:ext cx="7380288" cy="3670300"/>
          </a:xfrm>
        </p:spPr>
        <p:txBody>
          <a:bodyPr vert="horz" wrap="square" lIns="91440" tIns="45720" rIns="91440" bIns="45720" anchor="t" anchorCtr="0"/>
          <a:lstStyle/>
          <a:p>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、采取补救措施判决</a:t>
            </a:r>
          </a:p>
          <a:p>
            <a:r>
              <a:rPr lang="zh-CN" altLang="en-US" sz="2400" dirty="0">
                <a:latin typeface="华文楷体" panose="02010600040101010101" pitchFamily="2" charset="-122"/>
                <a:ea typeface="华文楷体" panose="02010600040101010101" pitchFamily="2" charset="-122"/>
              </a:rPr>
              <a:t>从</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行政诉讼法</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第七十八条的行文看，这是一种与履行判决、赔偿判决相对独立的判决方式，适用条件是“被告不依法履行、未按照约定履行或者违法变更、解除政府特许经营协议或土地房屋征收补偿协议等协议的”。</a:t>
            </a:r>
          </a:p>
          <a:p>
            <a:endParaRPr lang="zh-CN" altLang="en-US" sz="2400" dirty="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1507" name="内容占位符 2"/>
          <p:cNvSpPr>
            <a:spLocks noGrp="1"/>
          </p:cNvSpPr>
          <p:nvPr>
            <p:ph idx="1"/>
          </p:nvPr>
        </p:nvSpPr>
        <p:spPr/>
        <p:txBody>
          <a:bodyPr vert="horz" wrap="square" lIns="91440" tIns="45720" rIns="91440" bIns="45720" anchor="t" anchorCtr="0"/>
          <a:lstStyle/>
          <a:p>
            <a:r>
              <a:rPr lang="zh-CN" altLang="en-US" sz="2400" b="1" dirty="0">
                <a:latin typeface="华文楷体" panose="02010600040101010101" pitchFamily="2" charset="-122"/>
                <a:ea typeface="华文楷体" panose="02010600040101010101" pitchFamily="2" charset="-122"/>
              </a:rPr>
              <a:t>三、行政判决的种类</a:t>
            </a:r>
            <a:endParaRPr lang="zh-CN" altLang="en-US" sz="2400" dirty="0">
              <a:latin typeface="华文楷体" panose="02010600040101010101" pitchFamily="2" charset="-122"/>
              <a:ea typeface="华文楷体" panose="02010600040101010101" pitchFamily="2" charset="-122"/>
            </a:endParaRPr>
          </a:p>
          <a:p>
            <a:pPr lvl="1" eaLnBrk="1" hangingPunct="1"/>
            <a:r>
              <a:rPr lang="zh-CN" altLang="en-US" sz="2200" b="1" dirty="0">
                <a:latin typeface="华文楷体" panose="02010600040101010101" pitchFamily="2" charset="-122"/>
                <a:ea typeface="华文楷体" panose="02010600040101010101" pitchFamily="2" charset="-122"/>
              </a:rPr>
              <a:t>一审、二审和再审判决</a:t>
            </a:r>
          </a:p>
          <a:p>
            <a:pPr lvl="1" eaLnBrk="1" hangingPunct="1"/>
            <a:r>
              <a:rPr lang="zh-CN" altLang="en-US" sz="2200" b="1" dirty="0">
                <a:latin typeface="华文楷体" panose="02010600040101010101" pitchFamily="2" charset="-122"/>
                <a:ea typeface="华文楷体" panose="02010600040101010101" pitchFamily="2" charset="-122"/>
              </a:rPr>
              <a:t>对席判决与缺席判决</a:t>
            </a:r>
          </a:p>
          <a:p>
            <a:pPr lvl="1" eaLnBrk="1" hangingPunct="1"/>
            <a:r>
              <a:rPr lang="zh-CN" altLang="en-US" sz="2200" b="1" dirty="0">
                <a:latin typeface="华文楷体" panose="02010600040101010101" pitchFamily="2" charset="-122"/>
                <a:ea typeface="华文楷体" panose="02010600040101010101" pitchFamily="2" charset="-122"/>
              </a:rPr>
              <a:t>生效判决与未生效判决</a:t>
            </a:r>
          </a:p>
          <a:p>
            <a:pPr lvl="1" eaLnBrk="1" hangingPunct="1"/>
            <a:r>
              <a:rPr lang="zh-CN" altLang="en-US" sz="2200" b="1" dirty="0">
                <a:latin typeface="华文楷体" panose="02010600040101010101" pitchFamily="2" charset="-122"/>
                <a:ea typeface="华文楷体" panose="02010600040101010101" pitchFamily="2" charset="-122"/>
              </a:rPr>
              <a:t>全部判决与部分判决</a:t>
            </a:r>
          </a:p>
          <a:p>
            <a:pPr lvl="1" eaLnBrk="1" hangingPunct="1"/>
            <a:r>
              <a:rPr lang="zh-CN" altLang="en-US" sz="2200" b="1" dirty="0">
                <a:latin typeface="华文楷体" panose="02010600040101010101" pitchFamily="2" charset="-122"/>
                <a:ea typeface="华文楷体" panose="02010600040101010101" pitchFamily="2" charset="-122"/>
              </a:rPr>
              <a:t>驳回诉讼请求、撤销、履行、确认、变更、给付、禁止判决</a:t>
            </a:r>
          </a:p>
          <a:p>
            <a:endParaRPr lang="zh-CN" altLang="en-US" sz="2200" dirty="0">
              <a:latin typeface="华文楷体" panose="02010600040101010101" pitchFamily="2" charset="-122"/>
              <a:ea typeface="华文楷体" panose="02010600040101010101" pitchFamily="2" charset="-122"/>
            </a:endParaRPr>
          </a:p>
        </p:txBody>
      </p:sp>
      <p:sp>
        <p:nvSpPr>
          <p:cNvPr id="2150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87043" name="内容占位符 2"/>
          <p:cNvSpPr>
            <a:spLocks noGrp="1"/>
          </p:cNvSpPr>
          <p:nvPr>
            <p:ph idx="1"/>
          </p:nvPr>
        </p:nvSpPr>
        <p:spPr>
          <a:xfrm>
            <a:off x="0" y="2060575"/>
            <a:ext cx="8748713" cy="3959225"/>
          </a:xfrm>
        </p:spPr>
        <p:txBody>
          <a:bodyPr vert="horz" wrap="square" lIns="91440" tIns="45720" rIns="91440" bIns="45720" anchor="t" anchorCtr="0"/>
          <a:lstStyle/>
          <a:p>
            <a:r>
              <a:rPr lang="zh-CN" altLang="zh-CN" sz="2000" dirty="0">
                <a:latin typeface="楷体" panose="02010609060101010101" pitchFamily="49" charset="-122"/>
                <a:ea typeface="楷体" panose="02010609060101010101" pitchFamily="49" charset="-122"/>
              </a:rPr>
              <a:t>益民公司诉河南省周口市政府等行政行为违法案【《最高人民法院公报》</a:t>
            </a:r>
            <a:r>
              <a:rPr lang="en-US" altLang="zh-CN" sz="2000" dirty="0">
                <a:latin typeface="楷体" panose="02010609060101010101" pitchFamily="49" charset="-122"/>
                <a:ea typeface="楷体" panose="02010609060101010101" pitchFamily="49" charset="-122"/>
              </a:rPr>
              <a:t>2005</a:t>
            </a:r>
            <a:r>
              <a:rPr lang="zh-CN" altLang="zh-CN" sz="2000" dirty="0">
                <a:latin typeface="楷体" panose="02010609060101010101" pitchFamily="49" charset="-122"/>
                <a:ea typeface="楷体" panose="02010609060101010101" pitchFamily="49" charset="-122"/>
              </a:rPr>
              <a:t>年第</a:t>
            </a:r>
            <a:r>
              <a:rPr lang="en-US" altLang="zh-CN" sz="2000" dirty="0">
                <a:latin typeface="楷体" panose="02010609060101010101" pitchFamily="49" charset="-122"/>
                <a:ea typeface="楷体" panose="02010609060101010101" pitchFamily="49" charset="-122"/>
              </a:rPr>
              <a:t>8</a:t>
            </a:r>
            <a:r>
              <a:rPr lang="zh-CN" altLang="zh-CN" sz="2000" dirty="0">
                <a:latin typeface="楷体" panose="02010609060101010101" pitchFamily="49" charset="-122"/>
                <a:ea typeface="楷体" panose="02010609060101010101" pitchFamily="49" charset="-122"/>
              </a:rPr>
              <a:t>期】</a:t>
            </a:r>
            <a:endParaRPr lang="en-US" altLang="zh-CN" sz="2000" dirty="0">
              <a:latin typeface="楷体" panose="02010609060101010101" pitchFamily="49" charset="-122"/>
              <a:ea typeface="楷体" panose="02010609060101010101" pitchFamily="49" charset="-122"/>
            </a:endParaRPr>
          </a:p>
          <a:p>
            <a:r>
              <a:rPr lang="zh-CN" altLang="zh-CN" sz="2000" dirty="0">
                <a:latin typeface="楷体" panose="02010609060101010101" pitchFamily="49" charset="-122"/>
                <a:ea typeface="楷体" panose="02010609060101010101" pitchFamily="49" charset="-122"/>
              </a:rPr>
              <a:t>本院认为，虽然市计委作出《招标方案》、发出《中标通知书》及市政府作出</a:t>
            </a:r>
            <a:r>
              <a:rPr lang="en-US" altLang="zh-CN" sz="2000" dirty="0">
                <a:latin typeface="楷体" panose="02010609060101010101" pitchFamily="49" charset="-122"/>
                <a:ea typeface="楷体" panose="02010609060101010101" pitchFamily="49" charset="-122"/>
              </a:rPr>
              <a:t>54</a:t>
            </a:r>
            <a:r>
              <a:rPr lang="zh-CN" altLang="zh-CN" sz="2000" dirty="0">
                <a:latin typeface="楷体" panose="02010609060101010101" pitchFamily="49" charset="-122"/>
                <a:ea typeface="楷体" panose="02010609060101010101" pitchFamily="49" charset="-122"/>
              </a:rPr>
              <a:t>号文的行为存在适用法律错误、违反法定程序之情形，且影响了上诉人益民公司的信赖利益，但是如果判决撤销上述行政行为，将使公共利益受到以下损害：一是招标活动须重新开始，如此则周口市“西气东输”利用工作的进程必然受到延误。二是由于具有经营能力的投标人可能不止亿星公司一家，因此重新招标的结果具有不确定性，如果亿星公司不能中标，则其基于对被诉行政行为的信赖而进行的合法投入将转化为损失，该损失虽然可由政府予以弥补，但最终亦必将转化为公共利益的损失。</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88067" name="内容占位符 2"/>
          <p:cNvSpPr>
            <a:spLocks noGrp="1"/>
          </p:cNvSpPr>
          <p:nvPr>
            <p:ph idx="1"/>
          </p:nvPr>
        </p:nvSpPr>
        <p:spPr>
          <a:xfrm>
            <a:off x="863600" y="2492375"/>
            <a:ext cx="7092950" cy="3527425"/>
          </a:xfrm>
        </p:spPr>
        <p:txBody>
          <a:bodyPr vert="horz" wrap="square" lIns="91440" tIns="45720" rIns="91440" bIns="45720" anchor="t" anchorCtr="0"/>
          <a:lstStyle/>
          <a:p>
            <a:r>
              <a:rPr lang="zh-CN" altLang="zh-CN" sz="2000" dirty="0">
                <a:latin typeface="楷体" panose="02010609060101010101" pitchFamily="49" charset="-122"/>
                <a:ea typeface="楷体" panose="02010609060101010101" pitchFamily="49" charset="-122"/>
              </a:rPr>
              <a:t>三是亿星公司如果不能中标，其与中石油公司签订的“照付不议”合同亦将随之作废，周口市利用天然气必须由新的中标人重新与中石油公司谈判，而谈判能否成功是不确定的，在此情况下，周口市民及企业不仅无法及时使用天然气，甚至可能失去“西气东输”工程在周口接口的机会，从而对周口市的经济发展和社会生活造成不利影响。根据《若干解释》第五十八条关于“被诉具体行政行为违法，但撤销该具体行政行为将会给国家利益或者公共利益造成重大损失的，人民法院应当作出确认被诉具体行政行为违法的判决，并责令被诉行政机关采取相应的补救措施”之规定，应当判决确认被诉具体行政行为违法，同时</a:t>
            </a:r>
            <a:r>
              <a:rPr lang="zh-CN" altLang="zh-CN" sz="2000" b="1" dirty="0">
                <a:solidFill>
                  <a:srgbClr val="FF0000"/>
                </a:solidFill>
                <a:latin typeface="楷体" panose="02010609060101010101" pitchFamily="49" charset="-122"/>
                <a:ea typeface="楷体" panose="02010609060101010101" pitchFamily="49" charset="-122"/>
              </a:rPr>
              <a:t>责令被上诉人市政府和市计委采取相应的补救措施</a:t>
            </a:r>
            <a:r>
              <a:rPr lang="zh-CN" altLang="zh-CN" sz="2000" dirty="0">
                <a:latin typeface="楷体" panose="02010609060101010101" pitchFamily="49" charset="-122"/>
                <a:ea typeface="楷体" panose="02010609060101010101" pitchFamily="49" charset="-122"/>
              </a:rPr>
              <a:t>。</a:t>
            </a:r>
          </a:p>
          <a:p>
            <a:endParaRPr lang="zh-CN" altLang="en-US" sz="2000" dirty="0">
              <a:latin typeface="楷体" panose="02010609060101010101" pitchFamily="49" charset="-122"/>
              <a:ea typeface="楷体" panose="02010609060101010101" pitchFamily="49" charset="-122"/>
            </a:endParaRPr>
          </a:p>
          <a:p>
            <a:endParaRPr lang="zh-CN" altLang="en-US" sz="2000" dirty="0">
              <a:ea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89091" name="内容占位符 2"/>
          <p:cNvSpPr>
            <a:spLocks noGrp="1"/>
          </p:cNvSpPr>
          <p:nvPr>
            <p:ph idx="1"/>
          </p:nvPr>
        </p:nvSpPr>
        <p:spPr>
          <a:xfrm>
            <a:off x="863600" y="2420938"/>
            <a:ext cx="7021513" cy="3598862"/>
          </a:xfrm>
        </p:spPr>
        <p:txBody>
          <a:bodyPr vert="horz" wrap="square" lIns="91440" tIns="45720" rIns="91440" bIns="45720" anchor="t" anchorCtr="0"/>
          <a:lstStyle/>
          <a:p>
            <a:r>
              <a:rPr lang="en-US" altLang="zh-CN" sz="2400" b="1" dirty="0">
                <a:latin typeface="华文楷体" panose="02010600040101010101" pitchFamily="2" charset="-122"/>
                <a:ea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rPr>
              <a:t>、补偿判决</a:t>
            </a:r>
          </a:p>
          <a:p>
            <a:r>
              <a:rPr lang="zh-CN" altLang="en-US" sz="2400" dirty="0">
                <a:latin typeface="华文楷体" panose="02010600040101010101" pitchFamily="2" charset="-122"/>
                <a:ea typeface="华文楷体" panose="02010600040101010101" pitchFamily="2" charset="-122"/>
              </a:rPr>
              <a:t>适用条件是“被告变更、解除政府特许经营协议或土地房屋征收补偿协议等协议，但未依法给予补偿的”，人民法院判决给予补偿。</a:t>
            </a:r>
          </a:p>
          <a:p>
            <a:endParaRPr lang="zh-CN" altLang="en-US" sz="2400" dirty="0">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a:xfrm>
            <a:off x="571500" y="1071563"/>
            <a:ext cx="6345238" cy="709612"/>
          </a:xfrm>
        </p:spPr>
        <p:txBody>
          <a:bodyPr vert="horz" wrap="square" lIns="91440" tIns="45720" rIns="91440" bIns="45720" anchor="ctr" anchorCtr="0"/>
          <a:lstStyle/>
          <a:p>
            <a:pPr defTabSz="457200"/>
            <a:r>
              <a:rPr lang="zh-CN" altLang="en-US" b="1" kern="1200" dirty="0">
                <a:latin typeface="华文楷体" panose="02010600040101010101" pitchFamily="2" charset="-122"/>
                <a:ea typeface="华文楷体" panose="02010600040101010101" pitchFamily="2" charset="-122"/>
                <a:cs typeface="+mj-cs"/>
              </a:rPr>
              <a:t>第三节 行政诉讼的二审判决</a:t>
            </a:r>
            <a:endParaRPr lang="zh-CN" altLang="en-US" kern="1200" dirty="0">
              <a:latin typeface="华文楷体" panose="02010600040101010101" pitchFamily="2" charset="-122"/>
              <a:ea typeface="华文楷体" panose="02010600040101010101" pitchFamily="2" charset="-122"/>
              <a:cs typeface="+mj-cs"/>
            </a:endParaRPr>
          </a:p>
        </p:txBody>
      </p:sp>
      <p:sp>
        <p:nvSpPr>
          <p:cNvPr id="90115" name="内容占位符 2"/>
          <p:cNvSpPr>
            <a:spLocks noGrp="1"/>
          </p:cNvSpPr>
          <p:nvPr>
            <p:ph idx="1"/>
          </p:nvPr>
        </p:nvSpPr>
        <p:spPr/>
        <p:txBody>
          <a:bodyPr vert="horz" wrap="square" lIns="91440" tIns="45720" rIns="91440" bIns="45720" anchor="t" anchorCtr="0"/>
          <a:lstStyle/>
          <a:p>
            <a:r>
              <a:rPr lang="zh-CN" altLang="en-US" sz="2200" b="1" dirty="0">
                <a:latin typeface="华文楷体" panose="02010600040101010101" pitchFamily="2" charset="-122"/>
                <a:ea typeface="华文楷体" panose="02010600040101010101" pitchFamily="2" charset="-122"/>
              </a:rPr>
              <a:t>一、概述</a:t>
            </a:r>
            <a:endParaRPr lang="zh-CN" altLang="en-US" sz="2200" dirty="0">
              <a:latin typeface="华文楷体" panose="02010600040101010101" pitchFamily="2" charset="-122"/>
              <a:ea typeface="华文楷体" panose="02010600040101010101" pitchFamily="2" charset="-122"/>
            </a:endParaRPr>
          </a:p>
          <a:p>
            <a:r>
              <a:rPr lang="zh-CN" altLang="en-US" sz="2200" dirty="0">
                <a:latin typeface="华文楷体" panose="02010600040101010101" pitchFamily="2" charset="-122"/>
                <a:ea typeface="华文楷体" panose="02010600040101010101" pitchFamily="2" charset="-122"/>
              </a:rPr>
              <a:t>二审判决即终审判决。人民法院审理上诉案件，除非有特殊情况经高级人民法院或最高人民法院批准延长期限外，必须自收到上诉状之日起三个月内作出二审判决。根据</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行政诉讼法</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第</a:t>
            </a:r>
            <a:r>
              <a:rPr lang="en-US" altLang="zh-CN" sz="2200" dirty="0">
                <a:latin typeface="华文楷体" panose="02010600040101010101" pitchFamily="2" charset="-122"/>
                <a:ea typeface="华文楷体" panose="02010600040101010101" pitchFamily="2" charset="-122"/>
              </a:rPr>
              <a:t>89</a:t>
            </a:r>
            <a:r>
              <a:rPr lang="zh-CN" altLang="en-US" sz="2200" dirty="0">
                <a:latin typeface="华文楷体" panose="02010600040101010101" pitchFamily="2" charset="-122"/>
                <a:ea typeface="华文楷体" panose="02010600040101010101" pitchFamily="2" charset="-122"/>
              </a:rPr>
              <a:t>条的规定，二审判决有维持、改判、撤销或者变更的判决、裁定形式。</a:t>
            </a:r>
          </a:p>
          <a:p>
            <a:endParaRPr lang="zh-CN" altLang="en-US" sz="2200" dirty="0">
              <a:latin typeface="华文楷体" panose="02010600040101010101" pitchFamily="2" charset="-122"/>
              <a:ea typeface="华文楷体" panose="02010600040101010101" pitchFamily="2" charset="-122"/>
            </a:endParaRPr>
          </a:p>
        </p:txBody>
      </p:sp>
      <p:sp>
        <p:nvSpPr>
          <p:cNvPr id="9011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91139" name="内容占位符 2"/>
          <p:cNvSpPr>
            <a:spLocks noGrp="1"/>
          </p:cNvSpPr>
          <p:nvPr>
            <p:ph idx="1"/>
          </p:nvPr>
        </p:nvSpPr>
        <p:spPr>
          <a:xfrm>
            <a:off x="0" y="2000250"/>
            <a:ext cx="9144000" cy="4019550"/>
          </a:xfrm>
        </p:spPr>
        <p:txBody>
          <a:bodyPr vert="horz" wrap="square" lIns="91440" tIns="45720" rIns="91440" bIns="45720" anchor="t" anchorCtr="0"/>
          <a:lstStyle/>
          <a:p>
            <a:r>
              <a:rPr lang="zh-CN" altLang="en-US" sz="1900" b="1" dirty="0">
                <a:latin typeface="华文楷体" panose="02010600040101010101" pitchFamily="2" charset="-122"/>
                <a:ea typeface="华文楷体" panose="02010600040101010101" pitchFamily="2" charset="-122"/>
              </a:rPr>
              <a:t>二、维持</a:t>
            </a:r>
            <a:endParaRPr lang="zh-CN" altLang="en-US" sz="1900" dirty="0">
              <a:latin typeface="华文楷体" panose="02010600040101010101" pitchFamily="2" charset="-122"/>
              <a:ea typeface="华文楷体" panose="02010600040101010101" pitchFamily="2" charset="-122"/>
            </a:endParaRPr>
          </a:p>
          <a:p>
            <a:r>
              <a:rPr lang="zh-CN" altLang="en-US" sz="1900" dirty="0">
                <a:latin typeface="华文楷体" panose="02010600040101010101" pitchFamily="2" charset="-122"/>
                <a:ea typeface="华文楷体" panose="02010600040101010101" pitchFamily="2" charset="-122"/>
              </a:rPr>
              <a:t>指二审人民法院通过对上诉案件的审理，确认一审判决认定事实清楚，适用法律、法规正确，从而作出的否定和驳回上诉人的上诉，维持一审判决的判决。</a:t>
            </a:r>
            <a:endParaRPr lang="en-US" altLang="zh-CN" sz="1900" dirty="0">
              <a:latin typeface="华文楷体" panose="02010600040101010101" pitchFamily="2" charset="-122"/>
              <a:ea typeface="华文楷体" panose="02010600040101010101" pitchFamily="2" charset="-122"/>
            </a:endParaRPr>
          </a:p>
          <a:p>
            <a:r>
              <a:rPr lang="zh-CN" altLang="en-US" sz="1900" dirty="0">
                <a:latin typeface="华文楷体" panose="02010600040101010101" pitchFamily="2" charset="-122"/>
                <a:ea typeface="华文楷体" panose="02010600040101010101" pitchFamily="2" charset="-122"/>
              </a:rPr>
              <a:t>根据</a:t>
            </a:r>
            <a:r>
              <a:rPr lang="en-US" altLang="zh-CN" sz="1900" dirty="0">
                <a:latin typeface="华文楷体" panose="02010600040101010101" pitchFamily="2" charset="-122"/>
                <a:ea typeface="华文楷体" panose="02010600040101010101" pitchFamily="2" charset="-122"/>
              </a:rPr>
              <a:t>《</a:t>
            </a:r>
            <a:r>
              <a:rPr lang="zh-CN" altLang="en-US" sz="1900" dirty="0">
                <a:latin typeface="华文楷体" panose="02010600040101010101" pitchFamily="2" charset="-122"/>
                <a:ea typeface="华文楷体" panose="02010600040101010101" pitchFamily="2" charset="-122"/>
              </a:rPr>
              <a:t>行政诉讼法</a:t>
            </a:r>
            <a:r>
              <a:rPr lang="en-US" altLang="zh-CN" sz="1900" dirty="0">
                <a:latin typeface="华文楷体" panose="02010600040101010101" pitchFamily="2" charset="-122"/>
                <a:ea typeface="华文楷体" panose="02010600040101010101" pitchFamily="2" charset="-122"/>
              </a:rPr>
              <a:t>》</a:t>
            </a:r>
            <a:r>
              <a:rPr lang="zh-CN" altLang="en-US" sz="1900" dirty="0">
                <a:latin typeface="华文楷体" panose="02010600040101010101" pitchFamily="2" charset="-122"/>
                <a:ea typeface="华文楷体" panose="02010600040101010101" pitchFamily="2" charset="-122"/>
              </a:rPr>
              <a:t>第八十九条第一款第一项之规定，原判决、裁定认定事实清楚，适用法律、法规正确的，</a:t>
            </a:r>
            <a:r>
              <a:rPr lang="zh-CN" altLang="en-US" sz="1900" b="1" dirty="0">
                <a:solidFill>
                  <a:srgbClr val="FF0000"/>
                </a:solidFill>
                <a:latin typeface="华文楷体" panose="02010600040101010101" pitchFamily="2" charset="-122"/>
                <a:ea typeface="华文楷体" panose="02010600040101010101" pitchFamily="2" charset="-122"/>
              </a:rPr>
              <a:t>判决或者裁定驳回上诉，维持原判决、裁定</a:t>
            </a:r>
            <a:r>
              <a:rPr lang="zh-CN" altLang="en-US" sz="1900" dirty="0">
                <a:latin typeface="华文楷体" panose="02010600040101010101" pitchFamily="2" charset="-122"/>
                <a:ea typeface="华文楷体" panose="02010600040101010101" pitchFamily="2" charset="-122"/>
              </a:rPr>
              <a:t>。</a:t>
            </a:r>
          </a:p>
          <a:p>
            <a:r>
              <a:rPr lang="zh-CN" altLang="en-US" sz="1900" dirty="0">
                <a:latin typeface="华文楷体" panose="02010600040101010101" pitchFamily="2" charset="-122"/>
                <a:ea typeface="华文楷体" panose="02010600040101010101" pitchFamily="2" charset="-122"/>
              </a:rPr>
              <a:t>维持原判的条件有两个，一是原判认定事实清楚；二是原判决适用法律、法规正确。</a:t>
            </a:r>
          </a:p>
          <a:p>
            <a:r>
              <a:rPr lang="zh-CN" altLang="en-US" sz="1900" dirty="0">
                <a:latin typeface="华文楷体" panose="02010600040101010101" pitchFamily="2" charset="-122"/>
                <a:ea typeface="华文楷体" panose="02010600040101010101" pitchFamily="2" charset="-122"/>
              </a:rPr>
              <a:t>所谓“原判决认定事实清楚”，是指一审判决对具体行政行为合法性的裁判有可靠的事实基础和确凿的证据支持。“清楚”意味着没有疑点。无论是认定具体行政行为合法，还是认定其违法，或者认定其形式上合法、实质上违法，或认定其显失公正，都必须有明确无误的事实和确凿的证据支持，这些事实和证据不应该存在疑点，不应该相互矛盾。</a:t>
            </a:r>
          </a:p>
          <a:p>
            <a:r>
              <a:rPr lang="zh-CN" altLang="en-US" sz="1900" dirty="0">
                <a:latin typeface="华文楷体" panose="02010600040101010101" pitchFamily="2" charset="-122"/>
                <a:ea typeface="华文楷体" panose="02010600040101010101" pitchFamily="2" charset="-122"/>
              </a:rPr>
              <a:t>所谓原判决“适用法律、法规正确”，是指一审法院审查具体行政行为所依据的法律、法规是正确的，从而对具体行政行为合法性的认定和据此作出的判决所依据的法律、法规也是正确的。</a:t>
            </a:r>
          </a:p>
          <a:p>
            <a:endParaRPr lang="zh-CN" altLang="en-US" sz="1900" dirty="0">
              <a:latin typeface="华文楷体" panose="02010600040101010101" pitchFamily="2" charset="-122"/>
              <a:ea typeface="华文楷体" panose="02010600040101010101" pitchFamily="2" charset="-122"/>
            </a:endParaRPr>
          </a:p>
        </p:txBody>
      </p:sp>
      <p:sp>
        <p:nvSpPr>
          <p:cNvPr id="9114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92163" name="内容占位符 2"/>
          <p:cNvSpPr>
            <a:spLocks noGrp="1"/>
          </p:cNvSpPr>
          <p:nvPr>
            <p:ph idx="1"/>
          </p:nvPr>
        </p:nvSpPr>
        <p:spPr>
          <a:xfrm>
            <a:off x="376238" y="2211388"/>
            <a:ext cx="8391525" cy="3743325"/>
          </a:xfrm>
        </p:spPr>
        <p:txBody>
          <a:bodyPr vert="horz" wrap="square" lIns="91440" tIns="45720" rIns="91440" bIns="45720" anchor="t" anchorCtr="0"/>
          <a:lstStyle/>
          <a:p>
            <a:r>
              <a:rPr lang="zh-CN" altLang="en-US" sz="2000" b="1" dirty="0">
                <a:latin typeface="楷体" panose="02010609060101010101" pitchFamily="49" charset="-122"/>
                <a:ea typeface="楷体" panose="02010609060101010101" pitchFamily="49" charset="-122"/>
              </a:rPr>
              <a:t>三、改判、撤销或者变更</a:t>
            </a:r>
            <a:endParaRPr lang="zh-CN" altLang="en-US"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指二审人民法院通过对上诉案件的审理，确认一审判决、裁定认定事实错误，或者适用法律、法规错误，而依法直接改变一审法院的判决，以改变的判决作为终审判决。</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行政诉讼法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第八十九条第一款第二项：原判决、裁定认定事实错误或者适用法律、法规错误的，依法</a:t>
            </a:r>
            <a:r>
              <a:rPr lang="zh-CN" altLang="en-US" sz="2000" b="1" dirty="0">
                <a:solidFill>
                  <a:srgbClr val="FF0000"/>
                </a:solidFill>
                <a:latin typeface="楷体" panose="02010609060101010101" pitchFamily="49" charset="-122"/>
                <a:ea typeface="楷体" panose="02010609060101010101" pitchFamily="49" charset="-122"/>
              </a:rPr>
              <a:t>改判、撤销或者变更</a:t>
            </a:r>
            <a:r>
              <a:rPr lang="zh-CN" altLang="en-US" sz="2000" dirty="0">
                <a:latin typeface="楷体" panose="02010609060101010101" pitchFamily="49" charset="-122"/>
                <a:ea typeface="楷体" panose="02010609060101010101" pitchFamily="49" charset="-122"/>
              </a:rPr>
              <a:t>。第三款规定，人民法院审理上诉案件，需要改变原审判决的，应当同时对被诉行政行为作出判决。</a:t>
            </a:r>
            <a:endParaRPr lang="en-US" altLang="zh-CN" sz="2000" dirty="0">
              <a:latin typeface="楷体" panose="02010609060101010101" pitchFamily="49" charset="-122"/>
              <a:ea typeface="楷体" panose="02010609060101010101" pitchFamily="49" charset="-122"/>
            </a:endParaRPr>
          </a:p>
        </p:txBody>
      </p:sp>
      <p:sp>
        <p:nvSpPr>
          <p:cNvPr id="9216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93187" name="内容占位符 2"/>
          <p:cNvSpPr>
            <a:spLocks noGrp="1"/>
          </p:cNvSpPr>
          <p:nvPr>
            <p:ph idx="1"/>
          </p:nvPr>
        </p:nvSpPr>
        <p:spPr>
          <a:xfrm>
            <a:off x="-180975" y="1989138"/>
            <a:ext cx="9324975" cy="4030662"/>
          </a:xfrm>
        </p:spPr>
        <p:txBody>
          <a:bodyPr vert="horz" wrap="square" lIns="91440" tIns="45720" rIns="91440" bIns="45720" anchor="t" anchorCtr="0"/>
          <a:lstStyle/>
          <a:p>
            <a:r>
              <a:rPr lang="zh-CN" altLang="en-US" sz="2000" b="1" dirty="0">
                <a:latin typeface="楷体" panose="02010609060101010101" pitchFamily="49" charset="-122"/>
                <a:ea typeface="楷体" panose="02010609060101010101" pitchFamily="49" charset="-122"/>
              </a:rPr>
              <a:t>四、裁定撤销原判、发回重审</a:t>
            </a:r>
            <a:endParaRPr lang="zh-CN" altLang="en-US"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行政诉讼法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第八十九条第一款第三、四项：</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三</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原判决认定基本事实不清、证据不足的，</a:t>
            </a:r>
            <a:r>
              <a:rPr lang="zh-CN" altLang="en-US" sz="2000" b="1" dirty="0">
                <a:solidFill>
                  <a:srgbClr val="FF0000"/>
                </a:solidFill>
                <a:latin typeface="楷体" panose="02010609060101010101" pitchFamily="49" charset="-122"/>
                <a:ea typeface="楷体" panose="02010609060101010101" pitchFamily="49" charset="-122"/>
              </a:rPr>
              <a:t>发回原审人民法院重审，或者查清事实后改判</a:t>
            </a:r>
            <a:r>
              <a:rPr lang="zh-CN" altLang="en-US" sz="2000" dirty="0">
                <a:latin typeface="楷体" panose="02010609060101010101" pitchFamily="49" charset="-122"/>
                <a:ea typeface="楷体" panose="02010609060101010101" pitchFamily="49" charset="-122"/>
              </a:rPr>
              <a:t>。</a:t>
            </a: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四</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原判决遗漏当事人或者违法缺席判决等严重违反法定程序的，裁定</a:t>
            </a:r>
            <a:r>
              <a:rPr lang="zh-CN" altLang="en-US" sz="2000" b="1" dirty="0">
                <a:solidFill>
                  <a:srgbClr val="FF0000"/>
                </a:solidFill>
                <a:latin typeface="楷体" panose="02010609060101010101" pitchFamily="49" charset="-122"/>
                <a:ea typeface="楷体" panose="02010609060101010101" pitchFamily="49" charset="-122"/>
              </a:rPr>
              <a:t>撤销原判决，发回原审人民法院重审</a:t>
            </a:r>
            <a:r>
              <a:rPr lang="zh-CN" altLang="en-US" sz="2000" dirty="0">
                <a:latin typeface="楷体" panose="02010609060101010101" pitchFamily="49" charset="-122"/>
                <a:ea typeface="楷体" panose="02010609060101010101" pitchFamily="49" charset="-122"/>
              </a:rPr>
              <a:t>。</a:t>
            </a:r>
          </a:p>
          <a:p>
            <a:r>
              <a:rPr lang="zh-CN" altLang="en-US" sz="2000" dirty="0">
                <a:latin typeface="楷体" panose="02010609060101010101" pitchFamily="49" charset="-122"/>
                <a:ea typeface="楷体" panose="02010609060101010101" pitchFamily="49" charset="-122"/>
              </a:rPr>
              <a:t>第二款：原审人民法院对发回重审的案件作出判决后，当事人提起上诉的，第二审人民法院不得再次发回重审。</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109</a:t>
            </a:r>
            <a:r>
              <a:rPr lang="zh-CN" altLang="en-US" sz="2000" dirty="0">
                <a:latin typeface="楷体" panose="02010609060101010101" pitchFamily="49" charset="-122"/>
                <a:ea typeface="楷体" panose="02010609060101010101" pitchFamily="49" charset="-122"/>
              </a:rPr>
              <a:t>条第</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款：第二审人民法院经审理认为原审人民法院不予立案或者驳回起诉的裁定确有错误且当事人的起诉符合起诉条件的，应当</a:t>
            </a:r>
            <a:r>
              <a:rPr lang="zh-CN" altLang="en-US" sz="2000" b="1" dirty="0">
                <a:solidFill>
                  <a:srgbClr val="FF0000"/>
                </a:solidFill>
                <a:latin typeface="楷体" panose="02010609060101010101" pitchFamily="49" charset="-122"/>
                <a:ea typeface="楷体" panose="02010609060101010101" pitchFamily="49" charset="-122"/>
              </a:rPr>
              <a:t>裁定撤销原审人民法院的裁定</a:t>
            </a:r>
            <a:r>
              <a:rPr lang="zh-CN" altLang="en-US" sz="2000" dirty="0">
                <a:latin typeface="楷体" panose="02010609060101010101" pitchFamily="49" charset="-122"/>
                <a:ea typeface="楷体" panose="02010609060101010101" pitchFamily="49" charset="-122"/>
              </a:rPr>
              <a:t>，指令原审人民法院依法立案或者继续审理。第</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款：</a:t>
            </a:r>
            <a:r>
              <a:rPr lang="zh-CN" altLang="zh-CN" sz="2000" dirty="0">
                <a:latin typeface="楷体" panose="02010609060101010101" pitchFamily="49" charset="-122"/>
                <a:ea typeface="楷体" panose="02010609060101010101" pitchFamily="49" charset="-122"/>
              </a:rPr>
              <a:t>原审判决遗漏了必须参加诉讼的当事人或者诉讼请求的，第二审人民法院应当</a:t>
            </a:r>
            <a:r>
              <a:rPr lang="zh-CN" altLang="zh-CN" sz="2000" b="1" dirty="0">
                <a:solidFill>
                  <a:srgbClr val="FF0000"/>
                </a:solidFill>
                <a:latin typeface="楷体" panose="02010609060101010101" pitchFamily="49" charset="-122"/>
                <a:ea typeface="楷体" panose="02010609060101010101" pitchFamily="49" charset="-122"/>
              </a:rPr>
              <a:t>裁定撤销原审判决，发回重审</a:t>
            </a:r>
            <a:r>
              <a:rPr lang="zh-CN"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5</a:t>
            </a:r>
            <a:r>
              <a:rPr lang="zh-CN" altLang="en-US" sz="2000" dirty="0">
                <a:latin typeface="楷体" panose="02010609060101010101" pitchFamily="49" charset="-122"/>
                <a:ea typeface="楷体" panose="02010609060101010101" pitchFamily="49" charset="-122"/>
              </a:rPr>
              <a:t>款：</a:t>
            </a:r>
            <a:r>
              <a:rPr lang="zh-CN" altLang="zh-CN" sz="2000" dirty="0">
                <a:latin typeface="楷体" panose="02010609060101010101" pitchFamily="49" charset="-122"/>
                <a:ea typeface="楷体" panose="02010609060101010101" pitchFamily="49" charset="-122"/>
              </a:rPr>
              <a:t>原审判决遗漏行政赔偿请求，第二审人民法院经审理认为依法应当予以赔偿的，在确认被诉行政行为违法的同时，可以就行政赔偿问题进行调解；调解不成的，应当就行政赔偿部分发回重审。</a:t>
            </a:r>
          </a:p>
          <a:p>
            <a:endParaRPr lang="zh-CN" altLang="zh-CN"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r>
              <a:rPr lang="zh-CN" altLang="en-US" b="1" kern="1200" dirty="0">
                <a:latin typeface="华文楷体" panose="02010600040101010101" pitchFamily="2" charset="-122"/>
                <a:ea typeface="华文楷体" panose="02010600040101010101" pitchFamily="2" charset="-122"/>
                <a:cs typeface="+mj-cs"/>
              </a:rPr>
              <a:t>第四节 行政诉讼过程中的裁定与决定</a:t>
            </a:r>
            <a:endParaRPr lang="zh-CN" altLang="en-US" kern="1200" dirty="0">
              <a:latin typeface="华文楷体" panose="02010600040101010101" pitchFamily="2" charset="-122"/>
              <a:ea typeface="华文楷体" panose="02010600040101010101" pitchFamily="2" charset="-122"/>
              <a:cs typeface="+mj-cs"/>
            </a:endParaRPr>
          </a:p>
        </p:txBody>
      </p:sp>
      <p:sp>
        <p:nvSpPr>
          <p:cNvPr id="94211" name="内容占位符 2"/>
          <p:cNvSpPr>
            <a:spLocks noGrp="1"/>
          </p:cNvSpPr>
          <p:nvPr>
            <p:ph idx="1"/>
          </p:nvPr>
        </p:nvSpPr>
        <p:spPr>
          <a:xfrm>
            <a:off x="428625" y="2349500"/>
            <a:ext cx="8464550" cy="3670300"/>
          </a:xfrm>
        </p:spPr>
        <p:txBody>
          <a:bodyPr vert="horz" wrap="square" lIns="91440" tIns="45720" rIns="91440" bIns="45720" anchor="t" anchorCtr="0"/>
          <a:lstStyle/>
          <a:p>
            <a:r>
              <a:rPr lang="zh-CN" altLang="en-US" sz="2200" b="1" dirty="0">
                <a:latin typeface="华文楷体" panose="02010600040101010101" pitchFamily="2" charset="-122"/>
                <a:ea typeface="华文楷体" panose="02010600040101010101" pitchFamily="2" charset="-122"/>
              </a:rPr>
              <a:t>一、裁定和决定概述</a:t>
            </a:r>
            <a:endParaRPr lang="zh-CN" altLang="en-US" sz="2200" dirty="0">
              <a:latin typeface="华文楷体" panose="02010600040101010101" pitchFamily="2" charset="-122"/>
              <a:ea typeface="华文楷体" panose="02010600040101010101" pitchFamily="2" charset="-122"/>
            </a:endParaRPr>
          </a:p>
          <a:p>
            <a:r>
              <a:rPr lang="zh-CN" altLang="en-US" sz="2200" dirty="0">
                <a:latin typeface="华文楷体" panose="02010600040101010101" pitchFamily="2" charset="-122"/>
                <a:ea typeface="华文楷体" panose="02010600040101010101" pitchFamily="2" charset="-122"/>
              </a:rPr>
              <a:t>人民法院在行政诉讼过程中，除了运用“判决”概念解决案件的实质问题，对具体行政行为的合法性作出判定和据此作出相应裁决意外，还要运用“裁定”解决</a:t>
            </a:r>
            <a:r>
              <a:rPr lang="zh-CN" altLang="en-US" sz="2200" b="1" dirty="0">
                <a:solidFill>
                  <a:srgbClr val="FF0000"/>
                </a:solidFill>
                <a:latin typeface="华文楷体" panose="02010600040101010101" pitchFamily="2" charset="-122"/>
                <a:ea typeface="华文楷体" panose="02010600040101010101" pitchFamily="2" charset="-122"/>
              </a:rPr>
              <a:t>诉讼程序</a:t>
            </a:r>
            <a:r>
              <a:rPr lang="zh-CN" altLang="en-US" sz="2200" dirty="0">
                <a:latin typeface="华文楷体" panose="02010600040101010101" pitchFamily="2" charset="-122"/>
                <a:ea typeface="华文楷体" panose="02010600040101010101" pitchFamily="2" charset="-122"/>
              </a:rPr>
              <a:t>上有关事项，运用“决定”解决诉讼过程中涉及法院</a:t>
            </a:r>
            <a:r>
              <a:rPr lang="zh-CN" altLang="en-US" sz="2200" b="1" dirty="0">
                <a:solidFill>
                  <a:srgbClr val="FF0000"/>
                </a:solidFill>
                <a:latin typeface="华文楷体" panose="02010600040101010101" pitchFamily="2" charset="-122"/>
                <a:ea typeface="华文楷体" panose="02010600040101010101" pitchFamily="2" charset="-122"/>
              </a:rPr>
              <a:t>内部工作关系</a:t>
            </a:r>
            <a:r>
              <a:rPr lang="zh-CN" altLang="en-US" sz="2200" dirty="0">
                <a:latin typeface="华文楷体" panose="02010600040101010101" pitchFamily="2" charset="-122"/>
                <a:ea typeface="华文楷体" panose="02010600040101010101" pitchFamily="2" charset="-122"/>
              </a:rPr>
              <a:t>的有关事项。</a:t>
            </a:r>
            <a:endParaRPr lang="en-US" altLang="zh-CN" sz="2200" dirty="0">
              <a:latin typeface="华文楷体" panose="02010600040101010101" pitchFamily="2" charset="-122"/>
              <a:ea typeface="华文楷体" panose="02010600040101010101" pitchFamily="2" charset="-122"/>
            </a:endParaRPr>
          </a:p>
          <a:p>
            <a:r>
              <a:rPr lang="zh-CN" altLang="en-US" sz="2200" dirty="0">
                <a:latin typeface="华文楷体" panose="02010600040101010101" pitchFamily="2" charset="-122"/>
                <a:ea typeface="华文楷体" panose="02010600040101010101" pitchFamily="2" charset="-122"/>
              </a:rPr>
              <a:t>判决是人民法院审理案件和当事人参加诉讼活动的结果的表现形式，裁定和决定是为取得此种结果而运用的手段。裁定和决定对于判决来说，其地位是从属性的，是直接或间接为法院正确作出判决服务的。但它们对于保障当事人诉讼程序上的权利并从而保障其实体法上的权利的实现，对于保证人民法院正确地、有效地对案件进行审理并作出判决，对于排除行政诉讼的障碍和保障诉讼的顺利进行，均有重要意义。</a:t>
            </a:r>
          </a:p>
          <a:p>
            <a:endParaRPr lang="zh-CN" altLang="en-US" sz="2200" dirty="0">
              <a:latin typeface="华文楷体" panose="02010600040101010101" pitchFamily="2" charset="-122"/>
              <a:ea typeface="华文楷体" panose="02010600040101010101" pitchFamily="2" charset="-122"/>
            </a:endParaRPr>
          </a:p>
        </p:txBody>
      </p:sp>
      <p:sp>
        <p:nvSpPr>
          <p:cNvPr id="9421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95235" name="内容占位符 2"/>
          <p:cNvSpPr>
            <a:spLocks noGrp="1"/>
          </p:cNvSpPr>
          <p:nvPr>
            <p:ph idx="1"/>
          </p:nvPr>
        </p:nvSpPr>
        <p:spPr>
          <a:xfrm>
            <a:off x="107950" y="2205038"/>
            <a:ext cx="8856663" cy="4357687"/>
          </a:xfrm>
        </p:spPr>
        <p:txBody>
          <a:bodyPr vert="horz" wrap="square" lIns="91440" tIns="45720" rIns="91440" bIns="45720" anchor="t" anchorCtr="0"/>
          <a:lstStyle/>
          <a:p>
            <a:r>
              <a:rPr lang="zh-CN" altLang="en-US" sz="2000" b="1" dirty="0">
                <a:latin typeface="楷体" panose="02010609060101010101" pitchFamily="49" charset="-122"/>
                <a:ea typeface="楷体" panose="02010609060101010101" pitchFamily="49" charset="-122"/>
              </a:rPr>
              <a:t>二、裁定</a:t>
            </a:r>
            <a:endParaRPr lang="zh-CN" altLang="en-US"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行政诉讼法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规定了行政诉讼过程中适用裁定的四种情况，除此之外，行政诉讼法司法解释还规定了行政诉讼中适用裁定的十五种情况。</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101</a:t>
            </a:r>
            <a:r>
              <a:rPr lang="zh-CN" altLang="en-US" sz="2000" dirty="0">
                <a:latin typeface="楷体" panose="02010609060101010101" pitchFamily="49" charset="-122"/>
                <a:ea typeface="楷体" panose="02010609060101010101" pitchFamily="49" charset="-122"/>
              </a:rPr>
              <a:t>条：</a:t>
            </a:r>
            <a:r>
              <a:rPr lang="zh-CN" altLang="zh-CN" sz="2000" dirty="0">
                <a:latin typeface="楷体" panose="02010609060101010101" pitchFamily="49" charset="-122"/>
                <a:ea typeface="楷体" panose="02010609060101010101" pitchFamily="49" charset="-122"/>
              </a:rPr>
              <a:t>裁定适用于下列范围：</a:t>
            </a:r>
          </a:p>
          <a:p>
            <a:r>
              <a:rPr lang="zh-CN" altLang="zh-CN" sz="2000" dirty="0">
                <a:latin typeface="楷体" panose="02010609060101010101" pitchFamily="49" charset="-122"/>
                <a:ea typeface="楷体" panose="02010609060101010101" pitchFamily="49" charset="-122"/>
              </a:rPr>
              <a:t>（一）不予立案；（二）驳回起诉；（三）管辖异议；（四）终结诉讼；（五）中止诉讼；（六）移送或者指定管辖；（七）诉讼期间停止行政行为的执行或者驳回停止执行的申请；（八）财产保全；（九）先予执行；（十）准许或者不准许撤诉；（十一）补正裁判文书中的笔误；（十二）中止或者终结执行；（十三）提审、指令再审或者发回重审；（十四）准许或者不准许执行行政机关的行政行为；（十五）其他需要裁定的事项。</a:t>
            </a:r>
          </a:p>
          <a:p>
            <a:r>
              <a:rPr lang="zh-CN" altLang="zh-CN" sz="2000" dirty="0">
                <a:latin typeface="楷体" panose="02010609060101010101" pitchFamily="49" charset="-122"/>
                <a:ea typeface="楷体" panose="02010609060101010101" pitchFamily="49" charset="-122"/>
              </a:rPr>
              <a:t>对第一、二、三项裁定，当事人可以上诉。</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裁定书应当写明裁定结果和作出该裁定的理由。裁定书由审判人员、书记员署名，加盖人民法院印章。口头裁定的，记入笔录。</a:t>
            </a:r>
          </a:p>
          <a:p>
            <a:endParaRPr lang="zh-CN" altLang="en-US" sz="2000" dirty="0">
              <a:latin typeface="楷体" panose="02010609060101010101" pitchFamily="49" charset="-122"/>
              <a:ea typeface="楷体" panose="02010609060101010101" pitchFamily="49" charset="-122"/>
            </a:endParaRPr>
          </a:p>
        </p:txBody>
      </p:sp>
      <p:sp>
        <p:nvSpPr>
          <p:cNvPr id="9523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96259" name="内容占位符 2"/>
          <p:cNvSpPr>
            <a:spLocks noGrp="1"/>
          </p:cNvSpPr>
          <p:nvPr>
            <p:ph idx="1"/>
          </p:nvPr>
        </p:nvSpPr>
        <p:spPr>
          <a:xfrm>
            <a:off x="863600" y="2276475"/>
            <a:ext cx="7524750" cy="4680917"/>
          </a:xfrm>
        </p:spPr>
        <p:txBody>
          <a:bodyPr vert="horz" wrap="square" lIns="91440" tIns="45720" rIns="91440" bIns="45720" anchor="t" anchorCtr="0"/>
          <a:lstStyle/>
          <a:p>
            <a:r>
              <a:rPr lang="en-US" altLang="zh-CN" sz="2000" b="1" dirty="0">
                <a:latin typeface="楷体" panose="02010609060101010101" pitchFamily="49" charset="-122"/>
                <a:ea typeface="楷体" panose="02010609060101010101" pitchFamily="49" charset="-122"/>
              </a:rPr>
              <a:t>1.</a:t>
            </a:r>
            <a:r>
              <a:rPr lang="zh-CN" altLang="en-US" sz="2000" b="1" dirty="0">
                <a:latin typeface="楷体" panose="02010609060101010101" pitchFamily="49" charset="-122"/>
                <a:ea typeface="楷体" panose="02010609060101010101" pitchFamily="49" charset="-122"/>
              </a:rPr>
              <a:t>裁定不予立案</a:t>
            </a:r>
            <a:endParaRPr lang="zh-CN" altLang="en-US"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行政诉讼法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51</a:t>
            </a:r>
            <a:r>
              <a:rPr lang="zh-CN" altLang="en-US" sz="2000" dirty="0">
                <a:latin typeface="楷体" panose="02010609060101010101" pitchFamily="49" charset="-122"/>
                <a:ea typeface="楷体" panose="02010609060101010101" pitchFamily="49" charset="-122"/>
              </a:rPr>
              <a:t>条第</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款：人民法院在接到起诉状时对符合本法规定的起诉条件的，应当登记立案。</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对当场不能判定是否符合本法规定的起诉条件的，应当接收起诉状，出具注明收到日期的书面凭证，并在七日内决定是否立案。不符合起诉条件的，作出</a:t>
            </a:r>
            <a:r>
              <a:rPr lang="zh-CN" altLang="en-US" sz="2000" b="1" dirty="0">
                <a:solidFill>
                  <a:srgbClr val="FF0000"/>
                </a:solidFill>
                <a:latin typeface="楷体" panose="02010609060101010101" pitchFamily="49" charset="-122"/>
                <a:ea typeface="楷体" panose="02010609060101010101" pitchFamily="49" charset="-122"/>
              </a:rPr>
              <a:t>不予立案的裁定</a:t>
            </a:r>
            <a:r>
              <a:rPr lang="zh-CN" altLang="en-US" sz="2000" dirty="0">
                <a:latin typeface="楷体" panose="02010609060101010101" pitchFamily="49" charset="-122"/>
                <a:ea typeface="楷体" panose="02010609060101010101" pitchFamily="49" charset="-122"/>
              </a:rPr>
              <a:t>。裁定书应当载明不予立案的理由。原告对裁定不服的，可以提起上诉。</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55</a:t>
            </a:r>
            <a:r>
              <a:rPr lang="zh-CN" altLang="en-US" sz="2000" dirty="0">
                <a:latin typeface="楷体" panose="02010609060101010101" pitchFamily="49" charset="-122"/>
                <a:ea typeface="楷体" panose="02010609060101010101" pitchFamily="49" charset="-122"/>
              </a:rPr>
              <a:t>条第</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款：</a:t>
            </a:r>
            <a:r>
              <a:rPr lang="zh-CN" altLang="zh-CN" sz="2000" dirty="0">
                <a:latin typeface="楷体" panose="02010609060101010101" pitchFamily="49" charset="-122"/>
                <a:ea typeface="楷体" panose="02010609060101010101" pitchFamily="49" charset="-122"/>
              </a:rPr>
              <a:t>起诉状内容或者材料欠缺的，人民法院应当给予指导和释明，并一次性全面告知当事人需要补正的内容、补充的材料及期限。在指定期限内补正并符合起诉条件的，应当登记立案。当事人拒绝补正或者经补正仍不符合起诉条件的，退回诉状并记录在册；坚持起诉的，</a:t>
            </a:r>
            <a:r>
              <a:rPr lang="zh-CN" altLang="zh-CN" sz="2000" b="1" dirty="0">
                <a:solidFill>
                  <a:srgbClr val="FF0000"/>
                </a:solidFill>
                <a:latin typeface="楷体" panose="02010609060101010101" pitchFamily="49" charset="-122"/>
                <a:ea typeface="楷体" panose="02010609060101010101" pitchFamily="49" charset="-122"/>
              </a:rPr>
              <a:t>裁定不予立案</a:t>
            </a:r>
            <a:r>
              <a:rPr lang="zh-CN" altLang="zh-CN" sz="2000" dirty="0">
                <a:latin typeface="楷体" panose="02010609060101010101" pitchFamily="49" charset="-122"/>
                <a:ea typeface="楷体" panose="02010609060101010101" pitchFamily="49" charset="-122"/>
              </a:rPr>
              <a:t>，并载明不予立案的理由。</a:t>
            </a:r>
          </a:p>
          <a:p>
            <a:endParaRPr lang="zh-CN" altLang="en-US"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r>
              <a:rPr lang="zh-CN" altLang="en-US" sz="2800" b="1" kern="1200" dirty="0">
                <a:latin typeface="华文楷体" panose="02010600040101010101" pitchFamily="2" charset="-122"/>
                <a:ea typeface="华文楷体" panose="02010600040101010101" pitchFamily="2" charset="-122"/>
                <a:cs typeface="+mj-cs"/>
              </a:rPr>
              <a:t>第二节 行政诉讼的一审判决</a:t>
            </a:r>
            <a:endParaRPr lang="zh-CN" altLang="en-US" sz="2800" kern="1200" dirty="0">
              <a:latin typeface="华文楷体" panose="02010600040101010101" pitchFamily="2" charset="-122"/>
              <a:ea typeface="华文楷体" panose="02010600040101010101" pitchFamily="2" charset="-122"/>
              <a:cs typeface="+mj-cs"/>
            </a:endParaRPr>
          </a:p>
        </p:txBody>
      </p:sp>
      <p:sp>
        <p:nvSpPr>
          <p:cNvPr id="22531" name="内容占位符 2"/>
          <p:cNvSpPr>
            <a:spLocks noGrp="1"/>
          </p:cNvSpPr>
          <p:nvPr>
            <p:ph idx="1"/>
          </p:nvPr>
        </p:nvSpPr>
        <p:spPr>
          <a:xfrm>
            <a:off x="285750" y="2143125"/>
            <a:ext cx="8643938" cy="3876675"/>
          </a:xfrm>
        </p:spPr>
        <p:txBody>
          <a:bodyPr vert="horz" wrap="square" lIns="91440" tIns="45720" rIns="91440" bIns="45720" anchor="t" anchorCtr="0"/>
          <a:lstStyle/>
          <a:p>
            <a:r>
              <a:rPr lang="zh-CN" altLang="en-US" sz="2400" b="1" dirty="0">
                <a:latin typeface="华文楷体" panose="02010600040101010101" pitchFamily="2" charset="-122"/>
                <a:ea typeface="华文楷体" panose="02010600040101010101" pitchFamily="2" charset="-122"/>
              </a:rPr>
              <a:t>一、驳回诉讼请求判决</a:t>
            </a:r>
            <a:endParaRPr lang="zh-CN" altLang="en-US"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“驳回诉讼请求判决”是指人民法院在经审查认为原告诉讼请求不能成立，依法予以驳回的判决方式。</a:t>
            </a:r>
          </a:p>
          <a:p>
            <a:r>
              <a:rPr lang="zh-CN" altLang="en-US" sz="2400" dirty="0">
                <a:latin typeface="华文楷体" panose="02010600040101010101" pitchFamily="2" charset="-122"/>
                <a:ea typeface="华文楷体" panose="02010600040101010101" pitchFamily="2" charset="-122"/>
              </a:rPr>
              <a:t>  原</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行政诉讼法</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第</a:t>
            </a:r>
            <a:r>
              <a:rPr lang="en-US" altLang="zh-CN" sz="2400" dirty="0">
                <a:latin typeface="华文楷体" panose="02010600040101010101" pitchFamily="2" charset="-122"/>
                <a:ea typeface="华文楷体" panose="02010600040101010101" pitchFamily="2" charset="-122"/>
              </a:rPr>
              <a:t>54</a:t>
            </a:r>
            <a:r>
              <a:rPr lang="zh-CN" altLang="en-US" sz="2400" dirty="0">
                <a:latin typeface="华文楷体" panose="02010600040101010101" pitchFamily="2" charset="-122"/>
                <a:ea typeface="华文楷体" panose="02010600040101010101" pitchFamily="2" charset="-122"/>
              </a:rPr>
              <a:t>条第</a:t>
            </a: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项规定：“具体行政行为证据确凿，适用法律、法规正确，符合法定程序的，判决维持。”新</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行政诉讼法</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第</a:t>
            </a:r>
            <a:r>
              <a:rPr lang="en-US" altLang="zh-CN" sz="2400" dirty="0">
                <a:latin typeface="华文楷体" panose="02010600040101010101" pitchFamily="2" charset="-122"/>
                <a:ea typeface="华文楷体" panose="02010600040101010101" pitchFamily="2" charset="-122"/>
              </a:rPr>
              <a:t>69</a:t>
            </a:r>
            <a:r>
              <a:rPr lang="zh-CN" altLang="en-US" sz="2400" dirty="0">
                <a:latin typeface="华文楷体" panose="02010600040101010101" pitchFamily="2" charset="-122"/>
                <a:ea typeface="华文楷体" panose="02010600040101010101" pitchFamily="2" charset="-122"/>
              </a:rPr>
              <a:t>条则规定，“</a:t>
            </a:r>
            <a:r>
              <a:rPr lang="zh-CN" altLang="en-US" sz="2400" b="1" dirty="0">
                <a:latin typeface="华文楷体" panose="02010600040101010101" pitchFamily="2" charset="-122"/>
                <a:ea typeface="华文楷体" panose="02010600040101010101" pitchFamily="2" charset="-122"/>
              </a:rPr>
              <a:t>行政行为证据确凿，适用法律、法规正确，符合法定程序的，或者原告要求被告履行职责或者给付义务理由不成立的，人民法院</a:t>
            </a:r>
            <a:r>
              <a:rPr lang="zh-CN" altLang="en-US" sz="2400" b="1" dirty="0">
                <a:solidFill>
                  <a:srgbClr val="FF0000"/>
                </a:solidFill>
                <a:latin typeface="华文楷体" panose="02010600040101010101" pitchFamily="2" charset="-122"/>
                <a:ea typeface="华文楷体" panose="02010600040101010101" pitchFamily="2" charset="-122"/>
              </a:rPr>
              <a:t>判决驳回原告的诉讼请求</a:t>
            </a:r>
            <a:r>
              <a:rPr lang="zh-CN" altLang="en-US" sz="2400" b="1"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”取代</a:t>
            </a:r>
            <a:r>
              <a:rPr lang="zh-CN" altLang="en-US" sz="2400" dirty="0">
                <a:latin typeface="华文楷体" panose="02010600040101010101" pitchFamily="2" charset="-122"/>
                <a:ea typeface="华文楷体" panose="02010600040101010101" pitchFamily="2" charset="-122"/>
                <a:hlinkClick r:id="rId2" action="ppaction://hlinkfile"/>
              </a:rPr>
              <a:t>维持</a:t>
            </a:r>
            <a:r>
              <a:rPr lang="zh-CN" altLang="en-US" sz="2400" dirty="0">
                <a:latin typeface="华文楷体" panose="02010600040101010101" pitchFamily="2" charset="-122"/>
                <a:ea typeface="华文楷体" panose="02010600040101010101" pitchFamily="2" charset="-122"/>
              </a:rPr>
              <a:t>判决但适用范围更加广泛</a:t>
            </a:r>
          </a:p>
          <a:p>
            <a:endParaRPr lang="zh-CN" altLang="en-US" sz="2400" dirty="0">
              <a:latin typeface="华文楷体" panose="02010600040101010101" pitchFamily="2" charset="-122"/>
              <a:ea typeface="华文楷体" panose="02010600040101010101" pitchFamily="2" charset="-122"/>
            </a:endParaRPr>
          </a:p>
        </p:txBody>
      </p:sp>
      <p:sp>
        <p:nvSpPr>
          <p:cNvPr id="2253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97283" name="内容占位符 2"/>
          <p:cNvSpPr>
            <a:spLocks noGrp="1"/>
          </p:cNvSpPr>
          <p:nvPr>
            <p:ph idx="1"/>
          </p:nvPr>
        </p:nvSpPr>
        <p:spPr/>
        <p:txBody>
          <a:bodyPr vert="horz" wrap="square" lIns="91440" tIns="45720" rIns="91440" bIns="45720" anchor="t" anchorCtr="0"/>
          <a:lstStyle/>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60</a:t>
            </a:r>
            <a:r>
              <a:rPr lang="zh-CN" altLang="en-US" sz="2000" dirty="0">
                <a:latin typeface="楷体" panose="02010609060101010101" pitchFamily="49" charset="-122"/>
                <a:ea typeface="楷体" panose="02010609060101010101" pitchFamily="49" charset="-122"/>
              </a:rPr>
              <a:t>条第</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款：</a:t>
            </a:r>
            <a:r>
              <a:rPr lang="zh-CN" altLang="zh-CN" sz="2000" dirty="0">
                <a:latin typeface="楷体" panose="02010609060101010101" pitchFamily="49" charset="-122"/>
                <a:ea typeface="楷体" panose="02010609060101010101" pitchFamily="49" charset="-122"/>
              </a:rPr>
              <a:t>人民法院裁定准许原告撤诉后，原告以同一事实和理由重新起诉的，人民法院</a:t>
            </a:r>
            <a:r>
              <a:rPr lang="zh-CN" altLang="zh-CN" sz="2000" b="1" dirty="0">
                <a:solidFill>
                  <a:srgbClr val="FF0000"/>
                </a:solidFill>
                <a:latin typeface="楷体" panose="02010609060101010101" pitchFamily="49" charset="-122"/>
                <a:ea typeface="楷体" panose="02010609060101010101" pitchFamily="49" charset="-122"/>
              </a:rPr>
              <a:t>不予立案</a:t>
            </a:r>
            <a:r>
              <a:rPr lang="zh-CN" altLang="zh-CN" sz="2000" dirty="0">
                <a:latin typeface="楷体" panose="02010609060101010101" pitchFamily="49" charset="-122"/>
                <a:ea typeface="楷体" panose="02010609060101010101" pitchFamily="49" charset="-122"/>
              </a:rPr>
              <a:t>。</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98307" name="内容占位符 2"/>
          <p:cNvSpPr>
            <a:spLocks noGrp="1"/>
          </p:cNvSpPr>
          <p:nvPr>
            <p:ph idx="1"/>
          </p:nvPr>
        </p:nvSpPr>
        <p:spPr>
          <a:xfrm>
            <a:off x="500063" y="2500313"/>
            <a:ext cx="7643812" cy="3519487"/>
          </a:xfrm>
        </p:spPr>
        <p:txBody>
          <a:bodyPr vert="horz" wrap="square" lIns="91440" tIns="45720" rIns="91440" bIns="45720" anchor="t" anchorCtr="0"/>
          <a:lstStyle/>
          <a:p>
            <a:r>
              <a:rPr lang="en-US" altLang="zh-CN" sz="2200" dirty="0">
                <a:latin typeface="华文楷体" panose="02010600040101010101" pitchFamily="2" charset="-122"/>
                <a:ea typeface="华文楷体" panose="02010600040101010101" pitchFamily="2" charset="-122"/>
              </a:rPr>
              <a:t>2.</a:t>
            </a:r>
            <a:r>
              <a:rPr lang="zh-CN" altLang="en-US" sz="2200" b="1" dirty="0">
                <a:latin typeface="华文楷体" panose="02010600040101010101" pitchFamily="2" charset="-122"/>
                <a:ea typeface="华文楷体" panose="02010600040101010101" pitchFamily="2" charset="-122"/>
              </a:rPr>
              <a:t>裁定驳回起诉</a:t>
            </a:r>
          </a:p>
          <a:p>
            <a:r>
              <a:rPr lang="zh-CN" altLang="en-US" sz="2200" dirty="0">
                <a:latin typeface="华文楷体" panose="02010600040101010101" pitchFamily="2" charset="-122"/>
                <a:ea typeface="华文楷体" panose="02010600040101010101" pitchFamily="2" charset="-122"/>
              </a:rPr>
              <a:t>对于人民法院驳回起诉的裁定，原告不服可以提起上诉。受理上诉的法院经审理认为原审人民法院驳回起诉的裁定确有错误，且起诉符合法定条件的，应当裁定撤销原审人民法院的裁定，指令原审人民法院依法继续审理。</a:t>
            </a:r>
            <a:endParaRPr lang="en-US" altLang="zh-CN" sz="2200" dirty="0">
              <a:latin typeface="华文楷体" panose="02010600040101010101" pitchFamily="2" charset="-122"/>
              <a:ea typeface="华文楷体" panose="02010600040101010101" pitchFamily="2" charset="-122"/>
            </a:endParaRPr>
          </a:p>
          <a:p>
            <a:r>
              <a:rPr lang="zh-CN" altLang="en-US" sz="2200" dirty="0">
                <a:latin typeface="华文楷体" panose="02010600040101010101" pitchFamily="2" charset="-122"/>
                <a:ea typeface="华文楷体" panose="02010600040101010101" pitchFamily="2" charset="-122"/>
              </a:rPr>
              <a:t>裁定驳回起诉主要适用于：</a:t>
            </a:r>
          </a:p>
          <a:p>
            <a:r>
              <a:rPr lang="zh-CN" altLang="en-US" sz="2200" dirty="0">
                <a:latin typeface="华文楷体" panose="02010600040101010101" pitchFamily="2" charset="-122"/>
                <a:ea typeface="华文楷体" panose="02010600040101010101" pitchFamily="2" charset="-122"/>
              </a:rPr>
              <a:t>（</a:t>
            </a:r>
            <a:r>
              <a:rPr lang="en-US" altLang="zh-CN" sz="2200" dirty="0">
                <a:latin typeface="华文楷体" panose="02010600040101010101" pitchFamily="2" charset="-122"/>
                <a:ea typeface="华文楷体" panose="02010600040101010101" pitchFamily="2" charset="-122"/>
              </a:rPr>
              <a:t>1</a:t>
            </a:r>
            <a:r>
              <a:rPr lang="zh-CN" altLang="en-US" sz="2200" dirty="0">
                <a:latin typeface="华文楷体" panose="02010600040101010101" pitchFamily="2" charset="-122"/>
                <a:ea typeface="华文楷体" panose="02010600040101010101" pitchFamily="2" charset="-122"/>
              </a:rPr>
              <a:t>）案件受理后，人民法院在审理过程中发现相应案件不属人民法院受案范围或原告的起诉不符合法定起诉条件，裁定驳回原告起诉。</a:t>
            </a:r>
          </a:p>
        </p:txBody>
      </p:sp>
      <p:sp>
        <p:nvSpPr>
          <p:cNvPr id="9830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99331" name="内容占位符 2"/>
          <p:cNvSpPr>
            <a:spLocks noGrp="1"/>
          </p:cNvSpPr>
          <p:nvPr>
            <p:ph idx="1"/>
          </p:nvPr>
        </p:nvSpPr>
        <p:spPr>
          <a:xfrm>
            <a:off x="-180975" y="2133600"/>
            <a:ext cx="9577388" cy="3886200"/>
          </a:xfrm>
        </p:spPr>
        <p:txBody>
          <a:bodyPr vert="horz" wrap="square" lIns="91440" tIns="45720" rIns="91440" bIns="45720" anchor="t" anchorCtr="0"/>
          <a:lstStyle/>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69</a:t>
            </a:r>
            <a:r>
              <a:rPr lang="zh-CN" altLang="en-US" sz="2000" dirty="0">
                <a:latin typeface="楷体" panose="02010609060101010101" pitchFamily="49" charset="-122"/>
                <a:ea typeface="楷体" panose="02010609060101010101" pitchFamily="49" charset="-122"/>
              </a:rPr>
              <a:t>条：</a:t>
            </a:r>
            <a:r>
              <a:rPr lang="zh-CN" altLang="zh-CN" sz="2000" dirty="0">
                <a:latin typeface="楷体" panose="02010609060101010101" pitchFamily="49" charset="-122"/>
                <a:ea typeface="楷体" panose="02010609060101010101" pitchFamily="49" charset="-122"/>
              </a:rPr>
              <a:t>有下列情形之一，已经立案的，应当</a:t>
            </a:r>
            <a:r>
              <a:rPr lang="zh-CN" altLang="zh-CN" sz="2000" b="1" dirty="0">
                <a:solidFill>
                  <a:srgbClr val="FF0000"/>
                </a:solidFill>
                <a:latin typeface="楷体" panose="02010609060101010101" pitchFamily="49" charset="-122"/>
                <a:ea typeface="楷体" panose="02010609060101010101" pitchFamily="49" charset="-122"/>
              </a:rPr>
              <a:t>裁定驳回起诉</a:t>
            </a:r>
            <a:r>
              <a:rPr lang="zh-CN" altLang="zh-CN" sz="2000" dirty="0">
                <a:latin typeface="楷体" panose="02010609060101010101" pitchFamily="49" charset="-122"/>
                <a:ea typeface="楷体" panose="02010609060101010101" pitchFamily="49" charset="-122"/>
              </a:rPr>
              <a:t>：</a:t>
            </a:r>
          </a:p>
          <a:p>
            <a:r>
              <a:rPr lang="zh-CN" altLang="zh-CN" sz="2000" dirty="0">
                <a:latin typeface="楷体" panose="02010609060101010101" pitchFamily="49" charset="-122"/>
                <a:ea typeface="楷体" panose="02010609060101010101" pitchFamily="49" charset="-122"/>
              </a:rPr>
              <a:t>（一）不符合行政诉讼法第四十九条规定的；（二）超过法定起诉期限且无行政诉讼法第四十八条规定情形的；（三）错列被告且拒绝变更的；（四）未按照法律规定由法定代理人、指定代理人、代表人为诉讼行为的；（五）未按照法律、法规规定先向行政机关申请复议的；（六）重复起诉的；（七）撤回起诉后无正当理由再行起诉的；（八）行政行为对其合法权益明显不产生实际影响的；（九）诉讼标的已为生效裁判或者调解书所羁束的；（十）其他不符合法定起诉条件的情形。</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前款所列情形可以补正或者更正的，人民法院应当指定期间责令补正或者更正；在指定期间已经补正或者更正的，应当依法审理。</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人民法院经过阅卷、调查或者询问当事人，认为不需要开庭审理的，可以迳行裁定驳回起诉。</a:t>
            </a:r>
          </a:p>
          <a:p>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00355" name="内容占位符 2"/>
          <p:cNvSpPr>
            <a:spLocks noGrp="1"/>
          </p:cNvSpPr>
          <p:nvPr>
            <p:ph idx="1"/>
          </p:nvPr>
        </p:nvSpPr>
        <p:spPr>
          <a:xfrm>
            <a:off x="863600" y="2349500"/>
            <a:ext cx="7237413" cy="3670300"/>
          </a:xfrm>
        </p:spPr>
        <p:txBody>
          <a:bodyPr vert="horz" wrap="square" lIns="91440" tIns="45720" rIns="91440" bIns="45720" anchor="t" anchorCtr="0"/>
          <a:lstStyle/>
          <a:p>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人民法院在第一审程序中依职权追加或变更被告，如原告不同意，人民法院裁定驳回原告起诉。</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解释</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第</a:t>
            </a:r>
            <a:r>
              <a:rPr lang="en-US" altLang="zh-CN" sz="2400" dirty="0">
                <a:latin typeface="楷体" panose="02010609060101010101" pitchFamily="49" charset="-122"/>
                <a:ea typeface="楷体" panose="02010609060101010101" pitchFamily="49" charset="-122"/>
              </a:rPr>
              <a:t>26</a:t>
            </a:r>
            <a:r>
              <a:rPr lang="zh-CN" altLang="en-US" sz="2400" dirty="0">
                <a:latin typeface="楷体" panose="02010609060101010101" pitchFamily="49" charset="-122"/>
                <a:ea typeface="楷体" panose="02010609060101010101" pitchFamily="49" charset="-122"/>
              </a:rPr>
              <a:t>条第</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款：</a:t>
            </a:r>
            <a:r>
              <a:rPr lang="zh-CN" altLang="zh-CN" sz="2400" dirty="0">
                <a:latin typeface="楷体" panose="02010609060101010101" pitchFamily="49" charset="-122"/>
                <a:ea typeface="楷体" panose="02010609060101010101" pitchFamily="49" charset="-122"/>
              </a:rPr>
              <a:t>原告所起诉的被告不适格，人民法院应当告知原告变更被告；原告不同意变更的，裁定驳回起诉。</a:t>
            </a:r>
            <a:endParaRPr lang="en-US" altLang="zh-CN"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01379" name="内容占位符 2"/>
          <p:cNvSpPr>
            <a:spLocks noGrp="1"/>
          </p:cNvSpPr>
          <p:nvPr>
            <p:ph idx="1"/>
          </p:nvPr>
        </p:nvSpPr>
        <p:spPr>
          <a:xfrm>
            <a:off x="0" y="1989138"/>
            <a:ext cx="9036050" cy="4030662"/>
          </a:xfrm>
        </p:spPr>
        <p:txBody>
          <a:bodyPr vert="horz" wrap="square" lIns="91440" tIns="45720" rIns="91440" bIns="45720" anchor="t" anchorCtr="0"/>
          <a:lstStyle/>
          <a:p>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当事人恶意串通、申请行政给付未先向行政机关提出、请求撤销行政行为但超过法定期限等其他情形</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82</a:t>
            </a:r>
            <a:r>
              <a:rPr lang="zh-CN" altLang="en-US" sz="2000" dirty="0">
                <a:latin typeface="楷体" panose="02010609060101010101" pitchFamily="49" charset="-122"/>
                <a:ea typeface="楷体" panose="02010609060101010101" pitchFamily="49" charset="-122"/>
              </a:rPr>
              <a:t>条：</a:t>
            </a:r>
            <a:r>
              <a:rPr lang="zh-CN" altLang="zh-CN" sz="2000" dirty="0">
                <a:latin typeface="楷体" panose="02010609060101010101" pitchFamily="49" charset="-122"/>
                <a:ea typeface="楷体" panose="02010609060101010101" pitchFamily="49" charset="-122"/>
              </a:rPr>
              <a:t>当事人之间恶意串通，企图通过诉讼等方式侵害国家利益、社会公共利益或者他人合法权益的，人民法院应当</a:t>
            </a:r>
            <a:r>
              <a:rPr lang="zh-CN" altLang="zh-CN" sz="2000" b="1" dirty="0">
                <a:solidFill>
                  <a:srgbClr val="FF0000"/>
                </a:solidFill>
                <a:latin typeface="楷体" panose="02010609060101010101" pitchFamily="49" charset="-122"/>
                <a:ea typeface="楷体" panose="02010609060101010101" pitchFamily="49" charset="-122"/>
              </a:rPr>
              <a:t>裁定驳回起诉或者判决驳回其请求</a:t>
            </a:r>
            <a:r>
              <a:rPr lang="zh-CN" altLang="zh-CN" sz="2000" dirty="0">
                <a:latin typeface="楷体" panose="02010609060101010101" pitchFamily="49" charset="-122"/>
                <a:ea typeface="楷体" panose="02010609060101010101" pitchFamily="49" charset="-122"/>
              </a:rPr>
              <a:t>，并根据情节轻重予以罚款、拘留；构成犯罪的，依法追究刑事责任。</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93</a:t>
            </a:r>
            <a:r>
              <a:rPr lang="zh-CN" altLang="en-US" sz="2000" dirty="0">
                <a:latin typeface="楷体" panose="02010609060101010101" pitchFamily="49" charset="-122"/>
                <a:ea typeface="楷体" panose="02010609060101010101" pitchFamily="49" charset="-122"/>
              </a:rPr>
              <a:t>条：</a:t>
            </a:r>
            <a:r>
              <a:rPr lang="zh-CN" altLang="zh-CN" sz="2000" dirty="0">
                <a:latin typeface="楷体" panose="02010609060101010101" pitchFamily="49" charset="-122"/>
                <a:ea typeface="楷体" panose="02010609060101010101" pitchFamily="49" charset="-122"/>
              </a:rPr>
              <a:t>原告请求被告履行法定职责或者依法履行支付抚恤金、最低生活保障待遇或者社会保险待遇等给付义务，原告未先向行政机关提出申请的，人民法院</a:t>
            </a:r>
            <a:r>
              <a:rPr lang="zh-CN" altLang="zh-CN" sz="2000" b="1" dirty="0">
                <a:solidFill>
                  <a:srgbClr val="FF0000"/>
                </a:solidFill>
                <a:latin typeface="楷体" panose="02010609060101010101" pitchFamily="49" charset="-122"/>
                <a:ea typeface="楷体" panose="02010609060101010101" pitchFamily="49" charset="-122"/>
              </a:rPr>
              <a:t>裁定驳回起诉</a:t>
            </a:r>
            <a:r>
              <a:rPr lang="zh-CN" altLang="zh-CN"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人民法院经审理认为原告所请求履行的法定职责或者给付义务明显不属于行政机关权限范围的，可以</a:t>
            </a:r>
            <a:r>
              <a:rPr lang="zh-CN" altLang="zh-CN" sz="2000" b="1" dirty="0">
                <a:solidFill>
                  <a:srgbClr val="FF0000"/>
                </a:solidFill>
                <a:latin typeface="楷体" panose="02010609060101010101" pitchFamily="49" charset="-122"/>
                <a:ea typeface="楷体" panose="02010609060101010101" pitchFamily="49" charset="-122"/>
              </a:rPr>
              <a:t>裁定驳回起诉</a:t>
            </a:r>
            <a:r>
              <a:rPr lang="zh-CN" altLang="zh-CN" sz="2000" dirty="0">
                <a:latin typeface="楷体" panose="02010609060101010101" pitchFamily="49" charset="-122"/>
                <a:ea typeface="楷体" panose="02010609060101010101" pitchFamily="49" charset="-122"/>
              </a:rPr>
              <a:t>。</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94</a:t>
            </a:r>
            <a:r>
              <a:rPr lang="zh-CN" altLang="en-US" sz="2000" dirty="0">
                <a:latin typeface="楷体" panose="02010609060101010101" pitchFamily="49" charset="-122"/>
                <a:ea typeface="楷体" panose="02010609060101010101" pitchFamily="49" charset="-122"/>
              </a:rPr>
              <a:t>条第</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款：原告请求撤销行政行为但超过法定起诉期限的，</a:t>
            </a:r>
            <a:r>
              <a:rPr lang="zh-CN" altLang="en-US" sz="2000" b="1" dirty="0">
                <a:solidFill>
                  <a:srgbClr val="FF0000"/>
                </a:solidFill>
                <a:latin typeface="楷体" panose="02010609060101010101" pitchFamily="49" charset="-122"/>
                <a:ea typeface="楷体" panose="02010609060101010101" pitchFamily="49" charset="-122"/>
              </a:rPr>
              <a:t>裁定驳回起诉</a:t>
            </a:r>
            <a:r>
              <a:rPr lang="zh-CN" altLang="en-US" sz="2000" dirty="0">
                <a:latin typeface="楷体" panose="02010609060101010101" pitchFamily="49" charset="-122"/>
                <a:ea typeface="楷体" panose="02010609060101010101" pitchFamily="49" charset="-122"/>
              </a:rPr>
              <a:t>。</a:t>
            </a:r>
            <a:endParaRPr lang="zh-CN" altLang="zh-CN" sz="2000" dirty="0">
              <a:latin typeface="楷体" panose="02010609060101010101" pitchFamily="49" charset="-122"/>
              <a:ea typeface="楷体" panose="02010609060101010101" pitchFamily="49" charset="-122"/>
            </a:endParaRPr>
          </a:p>
          <a:p>
            <a:endParaRPr lang="en-US" altLang="zh-CN" sz="2000" dirty="0">
              <a:latin typeface="楷体" panose="02010609060101010101" pitchFamily="49" charset="-122"/>
              <a:ea typeface="楷体" panose="02010609060101010101" pitchFamily="49" charset="-122"/>
            </a:endParaRPr>
          </a:p>
          <a:p>
            <a:endParaRPr lang="zh-CN" altLang="zh-CN" sz="2000" dirty="0">
              <a:latin typeface="楷体" panose="02010609060101010101" pitchFamily="49" charset="-122"/>
              <a:ea typeface="楷体" panose="02010609060101010101" pitchFamily="49" charset="-122"/>
            </a:endParaRPr>
          </a:p>
          <a:p>
            <a:endParaRPr lang="en-US" altLang="zh-CN"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02403" name="内容占位符 2"/>
          <p:cNvSpPr>
            <a:spLocks noGrp="1"/>
          </p:cNvSpPr>
          <p:nvPr>
            <p:ph idx="1"/>
          </p:nvPr>
        </p:nvSpPr>
        <p:spPr>
          <a:xfrm>
            <a:off x="863600" y="2428875"/>
            <a:ext cx="7208838" cy="3590925"/>
          </a:xfrm>
        </p:spPr>
        <p:txBody>
          <a:bodyPr vert="horz" wrap="square" lIns="91440" tIns="45720" rIns="91440" bIns="45720" anchor="t" anchorCtr="0"/>
          <a:lstStyle/>
          <a:p>
            <a:r>
              <a:rPr lang="en-US" altLang="zh-CN" sz="2200" b="1" dirty="0">
                <a:latin typeface="华文楷体" panose="02010600040101010101" pitchFamily="2" charset="-122"/>
                <a:ea typeface="华文楷体" panose="02010600040101010101" pitchFamily="2" charset="-122"/>
              </a:rPr>
              <a:t>3</a:t>
            </a:r>
            <a:r>
              <a:rPr lang="zh-CN" altLang="en-US" sz="2200" b="1" dirty="0">
                <a:latin typeface="华文楷体" panose="02010600040101010101" pitchFamily="2" charset="-122"/>
                <a:ea typeface="华文楷体" panose="02010600040101010101" pitchFamily="2" charset="-122"/>
              </a:rPr>
              <a:t>、裁定管辖权异议</a:t>
            </a:r>
          </a:p>
          <a:p>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行政诉讼法</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第</a:t>
            </a:r>
            <a:r>
              <a:rPr lang="en-US" altLang="zh-CN" sz="2200" dirty="0">
                <a:latin typeface="华文楷体" panose="02010600040101010101" pitchFamily="2" charset="-122"/>
                <a:ea typeface="华文楷体" panose="02010600040101010101" pitchFamily="2" charset="-122"/>
              </a:rPr>
              <a:t>23</a:t>
            </a:r>
            <a:r>
              <a:rPr lang="zh-CN" altLang="en-US" sz="2200" dirty="0">
                <a:latin typeface="华文楷体" panose="02010600040101010101" pitchFamily="2" charset="-122"/>
                <a:ea typeface="华文楷体" panose="02010600040101010101" pitchFamily="2" charset="-122"/>
              </a:rPr>
              <a:t>条第</a:t>
            </a:r>
            <a:r>
              <a:rPr lang="en-US" altLang="zh-CN" sz="2200" dirty="0">
                <a:latin typeface="华文楷体" panose="02010600040101010101" pitchFamily="2" charset="-122"/>
                <a:ea typeface="华文楷体" panose="02010600040101010101" pitchFamily="2" charset="-122"/>
              </a:rPr>
              <a:t>2</a:t>
            </a:r>
            <a:r>
              <a:rPr lang="zh-CN" altLang="en-US" sz="2200" dirty="0">
                <a:latin typeface="华文楷体" panose="02010600040101010101" pitchFamily="2" charset="-122"/>
                <a:ea typeface="华文楷体" panose="02010600040101010101" pitchFamily="2" charset="-122"/>
              </a:rPr>
              <a:t>款，人民法院对管辖权发生争议，由争议双方协商解决。协商不成的，报它们的共同上级人民法院指定管辖。</a:t>
            </a:r>
            <a:endParaRPr lang="en-US" altLang="zh-CN" sz="2200" dirty="0">
              <a:latin typeface="华文楷体" panose="02010600040101010101" pitchFamily="2" charset="-122"/>
              <a:ea typeface="华文楷体" panose="02010600040101010101" pitchFamily="2" charset="-122"/>
            </a:endParaRPr>
          </a:p>
          <a:p>
            <a:endParaRPr lang="zh-CN" altLang="en-US" sz="2200" dirty="0">
              <a:latin typeface="华文楷体" panose="02010600040101010101" pitchFamily="2" charset="-122"/>
              <a:ea typeface="华文楷体" panose="02010600040101010101" pitchFamily="2" charset="-122"/>
            </a:endParaRPr>
          </a:p>
          <a:p>
            <a:endParaRPr lang="zh-CN" altLang="en-US" sz="2200" dirty="0">
              <a:latin typeface="华文楷体" panose="02010600040101010101" pitchFamily="2" charset="-122"/>
              <a:ea typeface="华文楷体" panose="02010600040101010101" pitchFamily="2" charset="-122"/>
            </a:endParaRPr>
          </a:p>
        </p:txBody>
      </p:sp>
      <p:sp>
        <p:nvSpPr>
          <p:cNvPr id="10240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03427" name="内容占位符 2"/>
          <p:cNvSpPr>
            <a:spLocks noGrp="1"/>
          </p:cNvSpPr>
          <p:nvPr>
            <p:ph idx="1"/>
          </p:nvPr>
        </p:nvSpPr>
        <p:spPr>
          <a:xfrm>
            <a:off x="863600" y="2428875"/>
            <a:ext cx="7280275" cy="3590925"/>
          </a:xfrm>
        </p:spPr>
        <p:txBody>
          <a:bodyPr vert="horz" wrap="square" lIns="91440" tIns="45720" rIns="91440" bIns="45720" anchor="t" anchorCtr="0"/>
          <a:lstStyle/>
          <a:p>
            <a:r>
              <a:rPr lang="en-US" altLang="zh-CN" sz="2000" b="1" dirty="0">
                <a:latin typeface="楷体" panose="02010609060101010101" pitchFamily="49" charset="-122"/>
                <a:ea typeface="楷体" panose="02010609060101010101" pitchFamily="49" charset="-122"/>
              </a:rPr>
              <a:t>4</a:t>
            </a:r>
            <a:r>
              <a:rPr lang="zh-CN" altLang="en-US" sz="2000" b="1" dirty="0">
                <a:latin typeface="楷体" panose="02010609060101010101" pitchFamily="49" charset="-122"/>
                <a:ea typeface="楷体" panose="02010609060101010101" pitchFamily="49" charset="-122"/>
              </a:rPr>
              <a:t>、裁定终结诉讼</a:t>
            </a:r>
            <a:endParaRPr lang="en-US" altLang="zh-CN" sz="2000" b="1"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88</a:t>
            </a:r>
            <a:r>
              <a:rPr lang="zh-CN" altLang="en-US" sz="2000" dirty="0">
                <a:latin typeface="楷体" panose="02010609060101010101" pitchFamily="49" charset="-122"/>
                <a:ea typeface="楷体" panose="02010609060101010101" pitchFamily="49" charset="-122"/>
              </a:rPr>
              <a:t>条：</a:t>
            </a:r>
            <a:r>
              <a:rPr lang="zh-CN" altLang="zh-CN" sz="2000" dirty="0">
                <a:latin typeface="楷体" panose="02010609060101010101" pitchFamily="49" charset="-122"/>
                <a:ea typeface="楷体" panose="02010609060101010101" pitchFamily="49" charset="-122"/>
              </a:rPr>
              <a:t>在诉讼过程中，有下列情形之一的，</a:t>
            </a:r>
            <a:r>
              <a:rPr lang="zh-CN" altLang="zh-CN" sz="2000" b="1" dirty="0">
                <a:solidFill>
                  <a:srgbClr val="FF0000"/>
                </a:solidFill>
                <a:latin typeface="楷体" panose="02010609060101010101" pitchFamily="49" charset="-122"/>
                <a:ea typeface="楷体" panose="02010609060101010101" pitchFamily="49" charset="-122"/>
              </a:rPr>
              <a:t>终结诉讼</a:t>
            </a:r>
            <a:r>
              <a:rPr lang="zh-CN" altLang="zh-CN" sz="2000" dirty="0">
                <a:latin typeface="楷体" panose="02010609060101010101" pitchFamily="49" charset="-122"/>
                <a:ea typeface="楷体" panose="02010609060101010101" pitchFamily="49" charset="-122"/>
              </a:rPr>
              <a:t>：</a:t>
            </a:r>
          </a:p>
          <a:p>
            <a:r>
              <a:rPr lang="zh-CN" altLang="zh-CN" sz="2000" dirty="0">
                <a:latin typeface="楷体" panose="02010609060101010101" pitchFamily="49" charset="-122"/>
                <a:ea typeface="楷体" panose="02010609060101010101" pitchFamily="49" charset="-122"/>
              </a:rPr>
              <a:t>（一）原告死亡，没有近亲属或者近亲属放弃诉讼权利的；</a:t>
            </a:r>
          </a:p>
          <a:p>
            <a:r>
              <a:rPr lang="zh-CN" altLang="zh-CN" sz="2000" dirty="0">
                <a:latin typeface="楷体" panose="02010609060101010101" pitchFamily="49" charset="-122"/>
                <a:ea typeface="楷体" panose="02010609060101010101" pitchFamily="49" charset="-122"/>
              </a:rPr>
              <a:t>（二）作为原告的法人或者其他组织终止后，其权利义务的承受人放弃诉讼权利的。</a:t>
            </a:r>
          </a:p>
          <a:p>
            <a:r>
              <a:rPr lang="zh-CN" altLang="zh-CN" sz="2000" dirty="0">
                <a:latin typeface="楷体" panose="02010609060101010101" pitchFamily="49" charset="-122"/>
                <a:ea typeface="楷体" panose="02010609060101010101" pitchFamily="49" charset="-122"/>
              </a:rPr>
              <a:t>因本解释第八十七条第一款第一、二、三项原因中止诉讼满九十日仍无人继续诉讼的，裁定终结诉讼，但有特殊情况的除外。</a:t>
            </a:r>
          </a:p>
          <a:p>
            <a:endParaRPr lang="zh-CN" altLang="en-US"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
        <p:nvSpPr>
          <p:cNvPr id="10342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04451" name="内容占位符 2"/>
          <p:cNvSpPr>
            <a:spLocks noGrp="1"/>
          </p:cNvSpPr>
          <p:nvPr>
            <p:ph idx="1"/>
          </p:nvPr>
        </p:nvSpPr>
        <p:spPr>
          <a:xfrm>
            <a:off x="-107950" y="2133600"/>
            <a:ext cx="9072563" cy="3886200"/>
          </a:xfrm>
        </p:spPr>
        <p:txBody>
          <a:bodyPr vert="horz" wrap="square" lIns="91440" tIns="45720" rIns="91440" bIns="45720" anchor="t" anchorCtr="0"/>
          <a:lstStyle/>
          <a:p>
            <a:r>
              <a:rPr lang="en-US" altLang="zh-CN" sz="2000" b="1" dirty="0">
                <a:latin typeface="楷体" panose="02010609060101010101" pitchFamily="49" charset="-122"/>
                <a:ea typeface="楷体" panose="02010609060101010101" pitchFamily="49" charset="-122"/>
              </a:rPr>
              <a:t>5.</a:t>
            </a:r>
            <a:r>
              <a:rPr lang="zh-CN" altLang="en-US" sz="2000" b="1" dirty="0">
                <a:latin typeface="楷体" panose="02010609060101010101" pitchFamily="49" charset="-122"/>
                <a:ea typeface="楷体" panose="02010609060101010101" pitchFamily="49" charset="-122"/>
              </a:rPr>
              <a:t>裁定中止诉讼</a:t>
            </a: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行政诉讼法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61</a:t>
            </a:r>
            <a:r>
              <a:rPr lang="zh-CN" altLang="en-US" sz="2000" dirty="0">
                <a:latin typeface="楷体" panose="02010609060101010101" pitchFamily="49" charset="-122"/>
                <a:ea typeface="楷体" panose="02010609060101010101" pitchFamily="49" charset="-122"/>
              </a:rPr>
              <a:t>条第</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款：在行政诉讼中，人民法院认为行政案件的审理需以民事诉讼的裁判为依据的，可以裁定中止行政诉讼。</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87</a:t>
            </a:r>
            <a:r>
              <a:rPr lang="zh-CN" altLang="en-US" sz="2000" dirty="0">
                <a:latin typeface="楷体" panose="02010609060101010101" pitchFamily="49" charset="-122"/>
                <a:ea typeface="楷体" panose="02010609060101010101" pitchFamily="49" charset="-122"/>
              </a:rPr>
              <a:t>条：</a:t>
            </a:r>
            <a:r>
              <a:rPr lang="zh-CN" altLang="zh-CN" sz="2000" dirty="0">
                <a:latin typeface="楷体" panose="02010609060101010101" pitchFamily="49" charset="-122"/>
                <a:ea typeface="楷体" panose="02010609060101010101" pitchFamily="49" charset="-122"/>
              </a:rPr>
              <a:t>在诉讼过程中，有下列情形之一的，</a:t>
            </a:r>
            <a:r>
              <a:rPr lang="zh-CN" altLang="zh-CN" sz="2000" b="1" dirty="0">
                <a:solidFill>
                  <a:srgbClr val="FF0000"/>
                </a:solidFill>
                <a:latin typeface="楷体" panose="02010609060101010101" pitchFamily="49" charset="-122"/>
                <a:ea typeface="楷体" panose="02010609060101010101" pitchFamily="49" charset="-122"/>
              </a:rPr>
              <a:t>中止诉讼</a:t>
            </a:r>
            <a:r>
              <a:rPr lang="zh-CN" altLang="zh-CN" sz="2000" dirty="0">
                <a:latin typeface="楷体" panose="02010609060101010101" pitchFamily="49" charset="-122"/>
                <a:ea typeface="楷体" panose="02010609060101010101" pitchFamily="49" charset="-122"/>
              </a:rPr>
              <a:t>：</a:t>
            </a:r>
          </a:p>
          <a:p>
            <a:r>
              <a:rPr lang="zh-CN" altLang="zh-CN" sz="2000" dirty="0">
                <a:latin typeface="楷体" panose="02010609060101010101" pitchFamily="49" charset="-122"/>
                <a:ea typeface="楷体" panose="02010609060101010101" pitchFamily="49" charset="-122"/>
              </a:rPr>
              <a:t>（一）原告死亡，须等待其近亲属表明是否参加诉讼的；（二）原告丧失诉讼行为能力，尚未确定法定代理人的；（三）作为一方当事人的行政机关、法人或者其他组织终止，尚未确定权利义务承受人的；（四）一方当事人因不可抗力的事由不能参加诉讼的；（五）案件涉及法律适用问题，需要送请有权机关作出解释或者确认的；（六）案件的审判须以相关民事、刑事或者其他行政案件的审理结果为依据，而相关案件尚未审结的；（七）其他应当中止诉讼的情形。</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中止诉讼的原因消除后，恢复诉讼。</a:t>
            </a:r>
          </a:p>
          <a:p>
            <a:endParaRPr lang="en-US" altLang="zh-CN"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
        <p:nvSpPr>
          <p:cNvPr id="10445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05475" name="内容占位符 2"/>
          <p:cNvSpPr>
            <a:spLocks noGrp="1"/>
          </p:cNvSpPr>
          <p:nvPr>
            <p:ph idx="1"/>
          </p:nvPr>
        </p:nvSpPr>
        <p:spPr/>
        <p:txBody>
          <a:bodyPr vert="horz" wrap="square" lIns="91440" tIns="45720" rIns="91440" bIns="45720" anchor="t" anchorCtr="0"/>
          <a:lstStyle/>
          <a:p>
            <a:r>
              <a:rPr lang="en-US" altLang="zh-CN" sz="2200" dirty="0">
                <a:latin typeface="楷体" panose="02010609060101010101" pitchFamily="49" charset="-122"/>
                <a:ea typeface="楷体" panose="02010609060101010101" pitchFamily="49" charset="-122"/>
              </a:rPr>
              <a:t>6</a:t>
            </a:r>
            <a:r>
              <a:rPr lang="zh-CN" altLang="en-US" sz="2200" dirty="0">
                <a:latin typeface="楷体" panose="02010609060101010101" pitchFamily="49" charset="-122"/>
                <a:ea typeface="楷体" panose="02010609060101010101" pitchFamily="49" charset="-122"/>
              </a:rPr>
              <a:t>、裁定</a:t>
            </a:r>
            <a:r>
              <a:rPr lang="zh-CN" altLang="en-US" sz="2200" b="1" dirty="0">
                <a:latin typeface="楷体" panose="02010609060101010101" pitchFamily="49" charset="-122"/>
                <a:ea typeface="楷体" panose="02010609060101010101" pitchFamily="49" charset="-122"/>
              </a:rPr>
              <a:t>移送或者指定管辖</a:t>
            </a:r>
            <a:endParaRPr lang="en-US" altLang="zh-CN" sz="2200" b="1" dirty="0">
              <a:latin typeface="楷体" panose="02010609060101010101" pitchFamily="49" charset="-122"/>
              <a:ea typeface="楷体" panose="02010609060101010101" pitchFamily="49" charset="-122"/>
            </a:endParaRPr>
          </a:p>
          <a:p>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行政诉讼法</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第</a:t>
            </a:r>
            <a:r>
              <a:rPr lang="en-US" altLang="zh-CN" sz="2200" dirty="0">
                <a:latin typeface="楷体" panose="02010609060101010101" pitchFamily="49" charset="-122"/>
                <a:ea typeface="楷体" panose="02010609060101010101" pitchFamily="49" charset="-122"/>
              </a:rPr>
              <a:t>22</a:t>
            </a:r>
            <a:r>
              <a:rPr lang="zh-CN" altLang="en-US" sz="2200" dirty="0">
                <a:latin typeface="楷体" panose="02010609060101010101" pitchFamily="49" charset="-122"/>
                <a:ea typeface="楷体" panose="02010609060101010101" pitchFamily="49" charset="-122"/>
              </a:rPr>
              <a:t>条规定，人民法院发现受理的案件不属于本院管辖时，应当移送有管辖权的人民法院。受移送的人民法院不得自行移送。</a:t>
            </a:r>
            <a:endParaRPr lang="en-US" altLang="zh-CN" sz="2200" dirty="0">
              <a:latin typeface="楷体" panose="02010609060101010101" pitchFamily="49" charset="-122"/>
              <a:ea typeface="楷体" panose="02010609060101010101" pitchFamily="49" charset="-122"/>
            </a:endParaRPr>
          </a:p>
          <a:p>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行政诉讼法</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第</a:t>
            </a:r>
            <a:r>
              <a:rPr lang="en-US" altLang="zh-CN" sz="2200" dirty="0">
                <a:latin typeface="楷体" panose="02010609060101010101" pitchFamily="49" charset="-122"/>
                <a:ea typeface="楷体" panose="02010609060101010101" pitchFamily="49" charset="-122"/>
              </a:rPr>
              <a:t>23</a:t>
            </a:r>
            <a:r>
              <a:rPr lang="zh-CN" altLang="en-US" sz="2200" dirty="0">
                <a:latin typeface="楷体" panose="02010609060101010101" pitchFamily="49" charset="-122"/>
                <a:ea typeface="楷体" panose="02010609060101010101" pitchFamily="49" charset="-122"/>
              </a:rPr>
              <a:t>条规定有管辖权的人民法院由于特殊原因不能行使管辖权的，由上级人民法院指定管辖。人民法院对管辖权发生争议，由争议双方协商解决。协商不成的，报它们的共同上级人民法院指定管辖。</a:t>
            </a:r>
          </a:p>
          <a:p>
            <a:endParaRPr lang="en-US" altLang="zh-CN" sz="2200" b="1" dirty="0">
              <a:latin typeface="楷体" panose="02010609060101010101" pitchFamily="49" charset="-122"/>
              <a:ea typeface="楷体" panose="02010609060101010101" pitchFamily="49" charset="-122"/>
            </a:endParaRPr>
          </a:p>
          <a:p>
            <a:endParaRPr lang="zh-CN" altLang="en-US" sz="2200" dirty="0">
              <a:latin typeface="楷体" panose="02010609060101010101" pitchFamily="49" charset="-122"/>
              <a:ea typeface="楷体" panose="02010609060101010101" pitchFamily="49"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06499" name="内容占位符 2"/>
          <p:cNvSpPr>
            <a:spLocks noGrp="1"/>
          </p:cNvSpPr>
          <p:nvPr>
            <p:ph idx="1"/>
          </p:nvPr>
        </p:nvSpPr>
        <p:spPr>
          <a:xfrm>
            <a:off x="500063" y="2286000"/>
            <a:ext cx="8072437" cy="3733800"/>
          </a:xfrm>
        </p:spPr>
        <p:txBody>
          <a:bodyPr vert="horz" wrap="square" lIns="91440" tIns="45720" rIns="91440" bIns="45720" anchor="t" anchorCtr="0"/>
          <a:lstStyle/>
          <a:p>
            <a:r>
              <a:rPr lang="en-US" altLang="zh-CN" sz="2000" b="1" dirty="0">
                <a:latin typeface="楷体" panose="02010609060101010101" pitchFamily="49" charset="-122"/>
                <a:ea typeface="楷体" panose="02010609060101010101" pitchFamily="49" charset="-122"/>
              </a:rPr>
              <a:t>7.</a:t>
            </a:r>
            <a:r>
              <a:rPr lang="zh-CN" altLang="en-US" sz="2000" b="1" dirty="0">
                <a:latin typeface="楷体" panose="02010609060101010101" pitchFamily="49" charset="-122"/>
                <a:ea typeface="楷体" panose="02010609060101010101" pitchFamily="49" charset="-122"/>
              </a:rPr>
              <a:t>裁定停止执行或驳回停止执行的申请</a:t>
            </a:r>
            <a:endParaRPr lang="zh-CN" altLang="en-US"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行政诉讼法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56</a:t>
            </a:r>
            <a:r>
              <a:rPr lang="zh-CN" altLang="en-US" sz="2000" dirty="0">
                <a:latin typeface="楷体" panose="02010609060101010101" pitchFamily="49" charset="-122"/>
                <a:ea typeface="楷体" panose="02010609060101010101" pitchFamily="49" charset="-122"/>
              </a:rPr>
              <a:t>条：</a:t>
            </a:r>
            <a:r>
              <a:rPr lang="zh-CN" altLang="en-US" sz="2000" b="1" dirty="0">
                <a:solidFill>
                  <a:srgbClr val="C00000"/>
                </a:solidFill>
                <a:latin typeface="楷体" panose="02010609060101010101" pitchFamily="49" charset="-122"/>
                <a:ea typeface="楷体" panose="02010609060101010101" pitchFamily="49" charset="-122"/>
              </a:rPr>
              <a:t>诉讼期间，不停止行政行为的执行</a:t>
            </a:r>
            <a:r>
              <a:rPr lang="zh-CN" altLang="en-US" sz="2000" dirty="0">
                <a:latin typeface="楷体" panose="02010609060101010101" pitchFamily="49" charset="-122"/>
                <a:ea typeface="楷体" panose="02010609060101010101" pitchFamily="49" charset="-122"/>
              </a:rPr>
              <a:t>。但有下列情形之一的，</a:t>
            </a:r>
            <a:r>
              <a:rPr lang="zh-CN" altLang="en-US" sz="2000" b="1" dirty="0">
                <a:solidFill>
                  <a:srgbClr val="FF0000"/>
                </a:solidFill>
                <a:latin typeface="楷体" panose="02010609060101010101" pitchFamily="49" charset="-122"/>
                <a:ea typeface="楷体" panose="02010609060101010101" pitchFamily="49" charset="-122"/>
              </a:rPr>
              <a:t>裁定停止执行</a:t>
            </a:r>
            <a:r>
              <a:rPr lang="zh-CN" altLang="en-US" sz="2000" dirty="0">
                <a:latin typeface="楷体" panose="02010609060101010101" pitchFamily="49" charset="-122"/>
                <a:ea typeface="楷体" panose="02010609060101010101" pitchFamily="49" charset="-122"/>
              </a:rPr>
              <a:t>：</a:t>
            </a: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一</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被告认为需要停止执行的；</a:t>
            </a: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二</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原告或者利害关系人申请停止执行，人民法院认为该行政行为的执行会造成难以弥补的损失，并且停止执行不损害国家利益、社会公共利益的；</a:t>
            </a: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三</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人民法院认为该行政行为的执行会给国家利益、社会公共利益造成重大损害的；</a:t>
            </a: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四</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法律、法规规定停止执行的。</a:t>
            </a:r>
          </a:p>
          <a:p>
            <a:r>
              <a:rPr lang="zh-CN" altLang="en-US" sz="2000" dirty="0">
                <a:latin typeface="楷体" panose="02010609060101010101" pitchFamily="49" charset="-122"/>
                <a:ea typeface="楷体" panose="02010609060101010101" pitchFamily="49" charset="-122"/>
              </a:rPr>
              <a:t>当事人对停止执行或者不停止执行的裁定不服的，可以申请复议一次。</a:t>
            </a:r>
          </a:p>
          <a:p>
            <a:endParaRPr lang="zh-CN" altLang="en-US" sz="2000" dirty="0">
              <a:latin typeface="楷体" panose="02010609060101010101" pitchFamily="49" charset="-122"/>
              <a:ea typeface="楷体" panose="02010609060101010101" pitchFamily="49" charset="-122"/>
            </a:endParaRPr>
          </a:p>
        </p:txBody>
      </p:sp>
      <p:sp>
        <p:nvSpPr>
          <p:cNvPr id="10650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3555" name="内容占位符 2"/>
          <p:cNvSpPr>
            <a:spLocks noGrp="1"/>
          </p:cNvSpPr>
          <p:nvPr>
            <p:ph idx="1"/>
          </p:nvPr>
        </p:nvSpPr>
        <p:spPr>
          <a:xfrm>
            <a:off x="571500" y="2286000"/>
            <a:ext cx="7858125" cy="3733800"/>
          </a:xfrm>
        </p:spPr>
        <p:txBody>
          <a:bodyPr vert="horz" wrap="square" lIns="91440" tIns="45720" rIns="91440" bIns="45720" anchor="t" anchorCtr="0"/>
          <a:lstStyle/>
          <a:p>
            <a:r>
              <a:rPr lang="zh-CN" altLang="en-US" sz="2400" b="1" dirty="0">
                <a:latin typeface="华文楷体" panose="02010600040101010101" pitchFamily="2" charset="-122"/>
                <a:ea typeface="华文楷体" panose="02010600040101010101" pitchFamily="2" charset="-122"/>
              </a:rPr>
              <a:t>驳回诉讼请求判决的效力</a:t>
            </a:r>
            <a:endParaRPr lang="zh-CN" altLang="en-US"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   人民法院作出的驳回诉讼请求判决，不仅对原告有约束力，对被告行政机关也具有约束力。因此，当事人均应当自觉履行人民法院作出的生效的驳回诉讼请求判决。对被告行政机关而言，原告的诉讼请求被驳回后，若被诉行政行为有要求行政管理相对人履行、行政机关执行的内容，则首先是行政管理相对人应履行、行政机关应执行人民法院的生效判决，且均成为</a:t>
            </a:r>
            <a:r>
              <a:rPr lang="zh-CN" altLang="en-US" sz="2400" b="1" dirty="0">
                <a:solidFill>
                  <a:srgbClr val="FF0000"/>
                </a:solidFill>
                <a:latin typeface="华文楷体" panose="02010600040101010101" pitchFamily="2" charset="-122"/>
                <a:ea typeface="华文楷体" panose="02010600040101010101" pitchFamily="2" charset="-122"/>
              </a:rPr>
              <a:t>履行义务</a:t>
            </a:r>
            <a:r>
              <a:rPr lang="zh-CN" altLang="en-US" sz="2400" dirty="0">
                <a:latin typeface="华文楷体" panose="02010600040101010101" pitchFamily="2" charset="-122"/>
                <a:ea typeface="华文楷体" panose="02010600040101010101" pitchFamily="2" charset="-122"/>
              </a:rPr>
              <a:t>，否则，就是拒不履行人民法院的生效裁判。</a:t>
            </a:r>
          </a:p>
          <a:p>
            <a:r>
              <a:rPr lang="zh-CN" altLang="en-US" sz="2400" dirty="0">
                <a:latin typeface="华文楷体" panose="02010600040101010101" pitchFamily="2" charset="-122"/>
                <a:ea typeface="华文楷体" panose="02010600040101010101" pitchFamily="2" charset="-122"/>
              </a:rPr>
              <a:t>某种意义上说，驳回诉讼请求判决</a:t>
            </a:r>
            <a:r>
              <a:rPr lang="zh-CN" altLang="en-US" sz="2400" b="1" dirty="0">
                <a:solidFill>
                  <a:srgbClr val="FF0000"/>
                </a:solidFill>
                <a:latin typeface="华文楷体" panose="02010600040101010101" pitchFamily="2" charset="-122"/>
                <a:ea typeface="华文楷体" panose="02010600040101010101" pitchFamily="2" charset="-122"/>
                <a:hlinkClick r:id="rId2" action="ppaction://hlinkfile"/>
              </a:rPr>
              <a:t>正面</a:t>
            </a:r>
            <a:r>
              <a:rPr lang="zh-CN" altLang="en-US" sz="2400" b="1" dirty="0">
                <a:solidFill>
                  <a:srgbClr val="FF0000"/>
                </a:solidFill>
                <a:latin typeface="华文楷体" panose="02010600040101010101" pitchFamily="2" charset="-122"/>
                <a:ea typeface="华文楷体" panose="02010600040101010101" pitchFamily="2" charset="-122"/>
              </a:rPr>
              <a:t>肯定了被诉行政行为的合法性</a:t>
            </a:r>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endParaRPr lang="zh-CN" altLang="en-US" sz="2400" dirty="0">
              <a:latin typeface="华文楷体" panose="02010600040101010101" pitchFamily="2" charset="-122"/>
              <a:ea typeface="华文楷体" panose="02010600040101010101" pitchFamily="2" charset="-122"/>
            </a:endParaRPr>
          </a:p>
          <a:p>
            <a:endParaRPr lang="zh-CN" altLang="en-US" sz="2400" dirty="0">
              <a:latin typeface="华文楷体" panose="02010600040101010101" pitchFamily="2" charset="-122"/>
              <a:ea typeface="华文楷体" panose="02010600040101010101" pitchFamily="2" charset="-122"/>
            </a:endParaRPr>
          </a:p>
        </p:txBody>
      </p:sp>
      <p:sp>
        <p:nvSpPr>
          <p:cNvPr id="2355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19811" name="内容占位符 2"/>
          <p:cNvSpPr>
            <a:spLocks noGrp="1" noChangeArrowheads="1"/>
          </p:cNvSpPr>
          <p:nvPr>
            <p:ph idx="1"/>
          </p:nvPr>
        </p:nvSpPr>
        <p:spPr>
          <a:xfrm>
            <a:off x="863600" y="2357438"/>
            <a:ext cx="7280275" cy="3662363"/>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0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8</a:t>
            </a:r>
            <a:r>
              <a:rPr kumimoji="0" lang="zh-CN" altLang="en-US" sz="20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、裁定准予财产保全</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财产保全：行政诉讼中可能因一方当事人的行为或者其他原因，使具体行政行为或者人民法院生效判决不能执行或难以执行，人民法院根据对方当事人申请或依法作出财产保全的裁定。</a:t>
            </a:r>
            <a:endParaRPr kumimoji="0" lang="en-US" altLang="zh-CN"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endParaRPr kumimoji="0" lang="zh-CN" altLang="en-US"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p:txBody>
      </p:sp>
      <p:sp>
        <p:nvSpPr>
          <p:cNvPr id="10752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08547" name="内容占位符 2"/>
          <p:cNvSpPr>
            <a:spLocks noGrp="1"/>
          </p:cNvSpPr>
          <p:nvPr>
            <p:ph idx="1"/>
          </p:nvPr>
        </p:nvSpPr>
        <p:spPr>
          <a:xfrm>
            <a:off x="863600" y="2492375"/>
            <a:ext cx="6877050" cy="3527425"/>
          </a:xfrm>
        </p:spPr>
        <p:txBody>
          <a:bodyPr vert="horz" wrap="square" lIns="91440" tIns="45720" rIns="91440" bIns="45720" anchor="t" anchorCtr="0"/>
          <a:lstStyle/>
          <a:p>
            <a:r>
              <a:rPr lang="en-US" altLang="zh-CN" sz="2400" b="1" dirty="0">
                <a:latin typeface="楷体" panose="02010609060101010101" pitchFamily="49" charset="-122"/>
                <a:ea typeface="楷体" panose="02010609060101010101" pitchFamily="49" charset="-122"/>
              </a:rPr>
              <a:t>9</a:t>
            </a:r>
            <a:r>
              <a:rPr lang="zh-CN" altLang="en-US" sz="2400" b="1" dirty="0">
                <a:latin typeface="楷体" panose="02010609060101010101" pitchFamily="49" charset="-122"/>
                <a:ea typeface="楷体" panose="02010609060101010101" pitchFamily="49" charset="-122"/>
              </a:rPr>
              <a:t>、裁定先予执行</a:t>
            </a:r>
            <a:endParaRPr lang="en-US" altLang="zh-CN" sz="2400" b="1"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行政诉讼法</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第</a:t>
            </a:r>
            <a:r>
              <a:rPr lang="en-US" altLang="zh-CN" sz="2400" dirty="0">
                <a:latin typeface="楷体" panose="02010609060101010101" pitchFamily="49" charset="-122"/>
                <a:ea typeface="楷体" panose="02010609060101010101" pitchFamily="49" charset="-122"/>
              </a:rPr>
              <a:t>57</a:t>
            </a:r>
            <a:r>
              <a:rPr lang="zh-CN" altLang="en-US" sz="2400" dirty="0">
                <a:latin typeface="楷体" panose="02010609060101010101" pitchFamily="49" charset="-122"/>
                <a:ea typeface="楷体" panose="02010609060101010101" pitchFamily="49" charset="-122"/>
              </a:rPr>
              <a:t>条第</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款：人民法院对起诉行政机关没有依法支付抚恤金、最低生活保障金和工伤、医疗社会保险金的案件，权利义务关系明确、不先予执行将严重影响原告生活的，可以根据原告的申请，</a:t>
            </a:r>
            <a:r>
              <a:rPr lang="zh-CN" altLang="en-US" sz="2400" b="1" dirty="0">
                <a:solidFill>
                  <a:srgbClr val="FF0000"/>
                </a:solidFill>
                <a:latin typeface="楷体" panose="02010609060101010101" pitchFamily="49" charset="-122"/>
                <a:ea typeface="楷体" panose="02010609060101010101" pitchFamily="49" charset="-122"/>
              </a:rPr>
              <a:t>裁定先予执行</a:t>
            </a:r>
            <a:r>
              <a:rPr lang="zh-CN" altLang="en-US" sz="2400" dirty="0">
                <a:latin typeface="楷体" panose="02010609060101010101" pitchFamily="49" charset="-122"/>
                <a:ea typeface="楷体" panose="02010609060101010101" pitchFamily="49" charset="-122"/>
              </a:rPr>
              <a:t>。</a:t>
            </a:r>
          </a:p>
          <a:p>
            <a:endParaRPr lang="zh-CN" altLang="en-US" sz="2400" dirty="0">
              <a:latin typeface="楷体" panose="02010609060101010101" pitchFamily="49" charset="-122"/>
              <a:ea typeface="楷体" panose="02010609060101010101" pitchFamily="49"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09571" name="内容占位符 2"/>
          <p:cNvSpPr>
            <a:spLocks noGrp="1"/>
          </p:cNvSpPr>
          <p:nvPr>
            <p:ph idx="1"/>
          </p:nvPr>
        </p:nvSpPr>
        <p:spPr>
          <a:xfrm>
            <a:off x="863600" y="2500313"/>
            <a:ext cx="7065963" cy="3519487"/>
          </a:xfrm>
        </p:spPr>
        <p:txBody>
          <a:bodyPr vert="horz" wrap="square" lIns="91440" tIns="45720" rIns="91440" bIns="45720" anchor="t" anchorCtr="0"/>
          <a:lstStyle/>
          <a:p>
            <a:r>
              <a:rPr lang="en-US" altLang="zh-CN" sz="2000" b="1" dirty="0">
                <a:latin typeface="楷体" panose="02010609060101010101" pitchFamily="49" charset="-122"/>
                <a:ea typeface="楷体" panose="02010609060101010101" pitchFamily="49" charset="-122"/>
              </a:rPr>
              <a:t>10.</a:t>
            </a:r>
            <a:r>
              <a:rPr lang="zh-CN" altLang="en-US" sz="2000" b="1" dirty="0">
                <a:latin typeface="楷体" panose="02010609060101010101" pitchFamily="49" charset="-122"/>
                <a:ea typeface="楷体" panose="02010609060101010101" pitchFamily="49" charset="-122"/>
              </a:rPr>
              <a:t>裁定允许或不允许撤诉</a:t>
            </a:r>
          </a:p>
          <a:p>
            <a:r>
              <a:rPr lang="zh-CN" altLang="en-US" sz="2000" dirty="0">
                <a:latin typeface="楷体" panose="02010609060101010101" pitchFamily="49" charset="-122"/>
                <a:ea typeface="楷体" panose="02010609060101010101" pitchFamily="49" charset="-122"/>
              </a:rPr>
              <a:t>这种裁定适用于三种场合：原告在人民法院对案件宣告判决或裁定前，主动申请撤诉；被告在人民法院对案件宣告判决或裁定前改变其作出的具体行政行为，原告同意此种改变并申请撤诉；经人民法院两次合法传唤，原告无正当理由拒不到庭，视为申请撤诉。对这三种场合的申请撤诉，人民法院无论是予以准许还是不予准许，均使用裁定予以答复。</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行政诉讼法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62</a:t>
            </a:r>
            <a:r>
              <a:rPr lang="zh-CN" altLang="en-US" sz="2000" dirty="0">
                <a:latin typeface="楷体" panose="02010609060101010101" pitchFamily="49" charset="-122"/>
                <a:ea typeface="楷体" panose="02010609060101010101" pitchFamily="49" charset="-122"/>
              </a:rPr>
              <a:t>条：人民法院对行政案件宣告判决或者裁定前，原告申请撤诉的，或者被告改变其所作的行政行为，原告同意并申请撤诉的，是否准许，由人民法院</a:t>
            </a:r>
            <a:r>
              <a:rPr lang="zh-CN" altLang="en-US" sz="2000" b="1" dirty="0">
                <a:solidFill>
                  <a:srgbClr val="FF0000"/>
                </a:solidFill>
                <a:latin typeface="楷体" panose="02010609060101010101" pitchFamily="49" charset="-122"/>
                <a:ea typeface="楷体" panose="02010609060101010101" pitchFamily="49" charset="-122"/>
              </a:rPr>
              <a:t>裁定</a:t>
            </a:r>
            <a:r>
              <a:rPr lang="zh-CN" altLang="en-US" sz="2000" dirty="0">
                <a:latin typeface="楷体" panose="02010609060101010101" pitchFamily="49" charset="-122"/>
                <a:ea typeface="楷体" panose="02010609060101010101" pitchFamily="49" charset="-122"/>
              </a:rPr>
              <a:t>。</a:t>
            </a:r>
          </a:p>
          <a:p>
            <a:endParaRPr lang="zh-CN" altLang="en-US" sz="2000" dirty="0">
              <a:latin typeface="楷体" panose="02010609060101010101" pitchFamily="49" charset="-122"/>
              <a:ea typeface="楷体" panose="02010609060101010101" pitchFamily="49" charset="-122"/>
            </a:endParaRPr>
          </a:p>
        </p:txBody>
      </p:sp>
      <p:sp>
        <p:nvSpPr>
          <p:cNvPr id="10957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10595" name="内容占位符 2"/>
          <p:cNvSpPr>
            <a:spLocks noGrp="1"/>
          </p:cNvSpPr>
          <p:nvPr>
            <p:ph idx="1"/>
          </p:nvPr>
        </p:nvSpPr>
        <p:spPr>
          <a:xfrm>
            <a:off x="611188" y="2565400"/>
            <a:ext cx="8064500" cy="3886200"/>
          </a:xfrm>
        </p:spPr>
        <p:txBody>
          <a:bodyPr vert="horz" wrap="square" lIns="91440" tIns="45720" rIns="91440" bIns="45720" anchor="t" anchorCtr="0"/>
          <a:lstStyle/>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80</a:t>
            </a:r>
            <a:r>
              <a:rPr lang="zh-CN" altLang="en-US" sz="2000" dirty="0">
                <a:latin typeface="楷体" panose="02010609060101010101" pitchFamily="49" charset="-122"/>
                <a:ea typeface="楷体" panose="02010609060101010101" pitchFamily="49" charset="-122"/>
              </a:rPr>
              <a:t>条第</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款：</a:t>
            </a:r>
            <a:r>
              <a:rPr lang="zh-CN" altLang="zh-CN" sz="2000" dirty="0">
                <a:latin typeface="楷体" panose="02010609060101010101" pitchFamily="49" charset="-122"/>
                <a:ea typeface="楷体" panose="02010609060101010101" pitchFamily="49" charset="-122"/>
              </a:rPr>
              <a:t>当事人申请撤诉或者依法可以按撤诉处理的案件，当事人有违反法律的行为需要依法处理的，人民法院可以</a:t>
            </a:r>
            <a:r>
              <a:rPr lang="zh-CN" altLang="zh-CN" sz="2000" b="1" dirty="0">
                <a:solidFill>
                  <a:srgbClr val="FF0000"/>
                </a:solidFill>
                <a:latin typeface="楷体" panose="02010609060101010101" pitchFamily="49" charset="-122"/>
                <a:ea typeface="楷体" panose="02010609060101010101" pitchFamily="49" charset="-122"/>
              </a:rPr>
              <a:t>不准许撤诉或者不按撤诉处理</a:t>
            </a:r>
            <a:r>
              <a:rPr lang="zh-CN" altLang="zh-CN"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法庭辩论终结后原告申请撤诉，人民法院</a:t>
            </a:r>
            <a:r>
              <a:rPr lang="zh-CN" altLang="zh-CN" sz="2000" b="1" dirty="0">
                <a:solidFill>
                  <a:srgbClr val="FF0000"/>
                </a:solidFill>
                <a:latin typeface="楷体" panose="02010609060101010101" pitchFamily="49" charset="-122"/>
                <a:ea typeface="楷体" panose="02010609060101010101" pitchFamily="49" charset="-122"/>
              </a:rPr>
              <a:t>可以准许</a:t>
            </a:r>
            <a:r>
              <a:rPr lang="zh-CN" altLang="zh-CN" sz="2000" dirty="0">
                <a:latin typeface="楷体" panose="02010609060101010101" pitchFamily="49" charset="-122"/>
                <a:ea typeface="楷体" panose="02010609060101010101" pitchFamily="49" charset="-122"/>
              </a:rPr>
              <a:t>，但涉及到国家利益和社会公共利益的除外。</a:t>
            </a: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解释</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143</a:t>
            </a:r>
            <a:r>
              <a:rPr lang="zh-CN" altLang="en-US" sz="2000" dirty="0">
                <a:latin typeface="楷体" panose="02010609060101010101" pitchFamily="49" charset="-122"/>
                <a:ea typeface="楷体" panose="02010609060101010101" pitchFamily="49" charset="-122"/>
              </a:rPr>
              <a:t>条：行政诉讼原告在宣判前申请撤诉的，是否准许由人民法院</a:t>
            </a:r>
            <a:r>
              <a:rPr lang="zh-CN" altLang="en-US" sz="2000" b="1" dirty="0">
                <a:solidFill>
                  <a:srgbClr val="FF0000"/>
                </a:solidFill>
                <a:latin typeface="楷体" panose="02010609060101010101" pitchFamily="49" charset="-122"/>
                <a:ea typeface="楷体" panose="02010609060101010101" pitchFamily="49" charset="-122"/>
              </a:rPr>
              <a:t>裁定</a:t>
            </a:r>
            <a:r>
              <a:rPr lang="zh-CN" altLang="en-US" sz="2000" dirty="0">
                <a:latin typeface="楷体" panose="02010609060101010101" pitchFamily="49" charset="-122"/>
                <a:ea typeface="楷体" panose="02010609060101010101" pitchFamily="49" charset="-122"/>
              </a:rPr>
              <a:t>。人民法院裁定准许行政诉讼原告撤诉，但其对已经提起的一并审理相关民事争议不撤诉的，人民法院应当继续审理。</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11619" name="内容占位符 2"/>
          <p:cNvSpPr>
            <a:spLocks noGrp="1"/>
          </p:cNvSpPr>
          <p:nvPr>
            <p:ph idx="1"/>
          </p:nvPr>
        </p:nvSpPr>
        <p:spPr/>
        <p:txBody>
          <a:bodyPr vert="horz" wrap="square" lIns="91440" tIns="45720" rIns="91440" bIns="45720" anchor="t" anchorCtr="0"/>
          <a:lstStyle/>
          <a:p>
            <a:r>
              <a:rPr lang="en-US" altLang="zh-CN" sz="2200" b="1" dirty="0">
                <a:latin typeface="华文楷体" panose="02010600040101010101" pitchFamily="2" charset="-122"/>
                <a:ea typeface="华文楷体" panose="02010600040101010101" pitchFamily="2" charset="-122"/>
              </a:rPr>
              <a:t>11.</a:t>
            </a:r>
            <a:r>
              <a:rPr lang="zh-CN" altLang="en-US" sz="2200" b="1" dirty="0">
                <a:latin typeface="华文楷体" panose="02010600040101010101" pitchFamily="2" charset="-122"/>
                <a:ea typeface="华文楷体" panose="02010600040101010101" pitchFamily="2" charset="-122"/>
              </a:rPr>
              <a:t>裁定补正裁判文书的笔误</a:t>
            </a:r>
          </a:p>
          <a:p>
            <a:r>
              <a:rPr lang="zh-CN" altLang="en-US" sz="2200" dirty="0">
                <a:latin typeface="华文楷体" panose="02010600040101010101" pitchFamily="2" charset="-122"/>
                <a:ea typeface="华文楷体" panose="02010600040101010101" pitchFamily="2" charset="-122"/>
              </a:rPr>
              <a:t>在行政诉讼中，人民法院如发现（因当事人或其他诉讼参加人提出）裁判文书有错写、误算、用词不当、遗漏判决原意、文字表达超出裁判原意的范围、裁判文书正本与原本个别地方不符等情形，应裁定补正。</a:t>
            </a:r>
          </a:p>
          <a:p>
            <a:endParaRPr lang="zh-CN" altLang="en-US" sz="2200" dirty="0">
              <a:latin typeface="华文楷体" panose="02010600040101010101" pitchFamily="2" charset="-122"/>
              <a:ea typeface="华文楷体" panose="02010600040101010101" pitchFamily="2" charset="-122"/>
            </a:endParaRPr>
          </a:p>
        </p:txBody>
      </p:sp>
      <p:sp>
        <p:nvSpPr>
          <p:cNvPr id="11162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12643" name="内容占位符 2"/>
          <p:cNvSpPr>
            <a:spLocks noGrp="1"/>
          </p:cNvSpPr>
          <p:nvPr>
            <p:ph idx="1"/>
          </p:nvPr>
        </p:nvSpPr>
        <p:spPr>
          <a:xfrm>
            <a:off x="863600" y="2133600"/>
            <a:ext cx="7956550" cy="3886200"/>
          </a:xfrm>
        </p:spPr>
        <p:txBody>
          <a:bodyPr vert="horz" wrap="square" lIns="91440" tIns="45720" rIns="91440" bIns="45720" anchor="t" anchorCtr="0"/>
          <a:lstStyle/>
          <a:p>
            <a:r>
              <a:rPr lang="en-US" altLang="zh-CN" sz="2000" b="1" dirty="0">
                <a:latin typeface="楷体" panose="02010609060101010101" pitchFamily="49" charset="-122"/>
                <a:ea typeface="楷体" panose="02010609060101010101" pitchFamily="49" charset="-122"/>
              </a:rPr>
              <a:t>12.</a:t>
            </a:r>
            <a:r>
              <a:rPr lang="zh-CN" altLang="en-US" sz="2000" b="1" dirty="0">
                <a:latin typeface="楷体" panose="02010609060101010101" pitchFamily="49" charset="-122"/>
                <a:ea typeface="楷体" panose="02010609060101010101" pitchFamily="49" charset="-122"/>
              </a:rPr>
              <a:t>裁定中止或终结执行</a:t>
            </a: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民事诉讼法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256</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257</a:t>
            </a:r>
            <a:r>
              <a:rPr lang="zh-CN" altLang="en-US" sz="2000" dirty="0">
                <a:latin typeface="楷体" panose="02010609060101010101" pitchFamily="49" charset="-122"/>
                <a:ea typeface="楷体" panose="02010609060101010101" pitchFamily="49" charset="-122"/>
              </a:rPr>
              <a:t>条规定了民事诉讼中适用中止执行和终结执行的各种情形，这些情形在行政诉讼中同样可能出现。当行政诉讼中出现这些情形时，人民法院即应裁定中止或终结执行。</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行政诉讼法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101</a:t>
            </a:r>
            <a:r>
              <a:rPr lang="zh-CN" altLang="en-US" sz="2000" dirty="0">
                <a:latin typeface="楷体" panose="02010609060101010101" pitchFamily="49" charset="-122"/>
                <a:ea typeface="楷体" panose="02010609060101010101" pitchFamily="49" charset="-122"/>
              </a:rPr>
              <a:t>条：</a:t>
            </a:r>
            <a:r>
              <a:rPr lang="zh-CN" altLang="zh-CN" sz="2000" dirty="0">
                <a:latin typeface="楷体" panose="02010609060101010101" pitchFamily="49" charset="-122"/>
                <a:ea typeface="楷体" panose="02010609060101010101" pitchFamily="49" charset="-122"/>
              </a:rPr>
              <a:t>第一百零一条 人民法院审理行政案件，关于期间、送达、财产保全、开庭审理、调解、中止诉讼、终结诉讼、简易程序、执行等，以及人民检察院对行政案件受理、审理、裁判、执行的监督，本法没有规定的，适用《中华人民共和国民事诉讼法》的相关规定。</a:t>
            </a:r>
          </a:p>
          <a:p>
            <a:endParaRPr lang="en-US" altLang="zh-CN"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
        <p:nvSpPr>
          <p:cNvPr id="11264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13667" name="内容占位符 2"/>
          <p:cNvSpPr>
            <a:spLocks noGrp="1"/>
          </p:cNvSpPr>
          <p:nvPr>
            <p:ph idx="1"/>
          </p:nvPr>
        </p:nvSpPr>
        <p:spPr>
          <a:xfrm>
            <a:off x="863600" y="2492375"/>
            <a:ext cx="7453313" cy="3527425"/>
          </a:xfrm>
        </p:spPr>
        <p:txBody>
          <a:bodyPr vert="horz" wrap="square" lIns="91440" tIns="45720" rIns="91440" bIns="45720" anchor="t" anchorCtr="0"/>
          <a:lstStyle/>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民事诉讼法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256</a:t>
            </a:r>
            <a:r>
              <a:rPr lang="zh-CN" altLang="en-US" sz="2000" dirty="0">
                <a:latin typeface="楷体" panose="02010609060101010101" pitchFamily="49" charset="-122"/>
                <a:ea typeface="楷体" panose="02010609060101010101" pitchFamily="49" charset="-122"/>
              </a:rPr>
              <a:t>条：有下列情形之一的，人民法院应当裁定</a:t>
            </a:r>
            <a:r>
              <a:rPr lang="zh-CN" altLang="en-US" sz="2000" b="1" dirty="0">
                <a:solidFill>
                  <a:srgbClr val="FF0000"/>
                </a:solidFill>
                <a:latin typeface="楷体" panose="02010609060101010101" pitchFamily="49" charset="-122"/>
                <a:ea typeface="楷体" panose="02010609060101010101" pitchFamily="49" charset="-122"/>
              </a:rPr>
              <a:t>中止执行</a:t>
            </a:r>
            <a:r>
              <a:rPr lang="zh-CN" altLang="en-US" sz="2000" dirty="0">
                <a:latin typeface="楷体" panose="02010609060101010101" pitchFamily="49" charset="-122"/>
                <a:ea typeface="楷体" panose="02010609060101010101" pitchFamily="49" charset="-122"/>
              </a:rPr>
              <a:t>：</a:t>
            </a:r>
          </a:p>
          <a:p>
            <a:r>
              <a:rPr lang="zh-CN" altLang="en-US" sz="2000" dirty="0">
                <a:latin typeface="楷体" panose="02010609060101010101" pitchFamily="49" charset="-122"/>
                <a:ea typeface="楷体" panose="02010609060101010101" pitchFamily="49" charset="-122"/>
              </a:rPr>
              <a:t>    （一）申请人表示可以延期执行的；</a:t>
            </a:r>
          </a:p>
          <a:p>
            <a:r>
              <a:rPr lang="zh-CN" altLang="en-US" sz="2000" dirty="0">
                <a:latin typeface="楷体" panose="02010609060101010101" pitchFamily="49" charset="-122"/>
                <a:ea typeface="楷体" panose="02010609060101010101" pitchFamily="49" charset="-122"/>
              </a:rPr>
              <a:t>    （二）案外人对执行标的提出确有理由的异议的；</a:t>
            </a:r>
          </a:p>
          <a:p>
            <a:r>
              <a:rPr lang="zh-CN" altLang="en-US" sz="2000" dirty="0">
                <a:latin typeface="楷体" panose="02010609060101010101" pitchFamily="49" charset="-122"/>
                <a:ea typeface="楷体" panose="02010609060101010101" pitchFamily="49" charset="-122"/>
              </a:rPr>
              <a:t>    （三）作为一方当事人的公民死亡，需要等待继承人继承权利或者承担义务的；</a:t>
            </a:r>
          </a:p>
          <a:p>
            <a:r>
              <a:rPr lang="zh-CN" altLang="en-US" sz="2000" dirty="0">
                <a:latin typeface="楷体" panose="02010609060101010101" pitchFamily="49" charset="-122"/>
                <a:ea typeface="楷体" panose="02010609060101010101" pitchFamily="49" charset="-122"/>
              </a:rPr>
              <a:t>    （四）作为一方当事人的法人或者其他组织终止，尚未确定权利义务承受人的；</a:t>
            </a:r>
          </a:p>
          <a:p>
            <a:r>
              <a:rPr lang="zh-CN" altLang="en-US" sz="2000" dirty="0">
                <a:latin typeface="楷体" panose="02010609060101010101" pitchFamily="49" charset="-122"/>
                <a:ea typeface="楷体" panose="02010609060101010101" pitchFamily="49" charset="-122"/>
              </a:rPr>
              <a:t>    （五）人民法院认为应当中止执行的其他情形。</a:t>
            </a:r>
          </a:p>
          <a:p>
            <a:r>
              <a:rPr lang="zh-CN" altLang="en-US" sz="2000" dirty="0">
                <a:latin typeface="楷体" panose="02010609060101010101" pitchFamily="49" charset="-122"/>
                <a:ea typeface="楷体" panose="02010609060101010101" pitchFamily="49" charset="-122"/>
              </a:rPr>
              <a:t>    中止的情形消失后，恢复执行。</a:t>
            </a:r>
          </a:p>
          <a:p>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14691" name="内容占位符 2"/>
          <p:cNvSpPr>
            <a:spLocks noGrp="1"/>
          </p:cNvSpPr>
          <p:nvPr>
            <p:ph idx="1"/>
          </p:nvPr>
        </p:nvSpPr>
        <p:spPr>
          <a:xfrm>
            <a:off x="863600" y="2420938"/>
            <a:ext cx="7380288" cy="3598862"/>
          </a:xfrm>
        </p:spPr>
        <p:txBody>
          <a:bodyPr vert="horz" wrap="square" lIns="91440" tIns="45720" rIns="91440" bIns="45720" anchor="t" anchorCtr="0"/>
          <a:lstStyle/>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民事诉讼法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257</a:t>
            </a:r>
            <a:r>
              <a:rPr lang="zh-CN" altLang="en-US" sz="2000" dirty="0">
                <a:latin typeface="楷体" panose="02010609060101010101" pitchFamily="49" charset="-122"/>
                <a:ea typeface="楷体" panose="02010609060101010101" pitchFamily="49" charset="-122"/>
              </a:rPr>
              <a:t>条：有下列情形之一的，人民法院裁定</a:t>
            </a:r>
            <a:r>
              <a:rPr lang="zh-CN" altLang="en-US" sz="2000" b="1" dirty="0">
                <a:solidFill>
                  <a:srgbClr val="FF0000"/>
                </a:solidFill>
                <a:latin typeface="楷体" panose="02010609060101010101" pitchFamily="49" charset="-122"/>
                <a:ea typeface="楷体" panose="02010609060101010101" pitchFamily="49" charset="-122"/>
              </a:rPr>
              <a:t>终结执行</a:t>
            </a:r>
            <a:r>
              <a:rPr lang="zh-CN" altLang="en-US" sz="2000" dirty="0">
                <a:latin typeface="楷体" panose="02010609060101010101" pitchFamily="49" charset="-122"/>
                <a:ea typeface="楷体" panose="02010609060101010101" pitchFamily="49" charset="-122"/>
              </a:rPr>
              <a:t>：</a:t>
            </a:r>
          </a:p>
          <a:p>
            <a:r>
              <a:rPr lang="zh-CN" altLang="en-US" sz="2000" dirty="0">
                <a:latin typeface="楷体" panose="02010609060101010101" pitchFamily="49" charset="-122"/>
                <a:ea typeface="楷体" panose="02010609060101010101" pitchFamily="49" charset="-122"/>
              </a:rPr>
              <a:t>    （一）申请人撤销申请的；</a:t>
            </a:r>
          </a:p>
          <a:p>
            <a:r>
              <a:rPr lang="zh-CN" altLang="en-US" sz="2000" dirty="0">
                <a:latin typeface="楷体" panose="02010609060101010101" pitchFamily="49" charset="-122"/>
                <a:ea typeface="楷体" panose="02010609060101010101" pitchFamily="49" charset="-122"/>
              </a:rPr>
              <a:t>    （二）据以执行的法律文书被撤销的；</a:t>
            </a:r>
          </a:p>
          <a:p>
            <a:r>
              <a:rPr lang="zh-CN" altLang="en-US" sz="2000" dirty="0">
                <a:latin typeface="楷体" panose="02010609060101010101" pitchFamily="49" charset="-122"/>
                <a:ea typeface="楷体" panose="02010609060101010101" pitchFamily="49" charset="-122"/>
              </a:rPr>
              <a:t>    （三）作为被执行人的公民死亡，无遗产可供执行，又无义务承担人的；</a:t>
            </a:r>
          </a:p>
          <a:p>
            <a:r>
              <a:rPr lang="zh-CN" altLang="en-US" sz="2000" dirty="0">
                <a:latin typeface="楷体" panose="02010609060101010101" pitchFamily="49" charset="-122"/>
                <a:ea typeface="楷体" panose="02010609060101010101" pitchFamily="49" charset="-122"/>
              </a:rPr>
              <a:t>    （四）追索赡养费、扶养费、抚育费案件的权利人死亡的；</a:t>
            </a:r>
          </a:p>
          <a:p>
            <a:r>
              <a:rPr lang="zh-CN" altLang="en-US" sz="2000" dirty="0">
                <a:latin typeface="楷体" panose="02010609060101010101" pitchFamily="49" charset="-122"/>
                <a:ea typeface="楷体" panose="02010609060101010101" pitchFamily="49" charset="-122"/>
              </a:rPr>
              <a:t>    （五）作为被执行人的公民因生活困难无力偿还借款，无收入来源，又丧失劳动能力的；</a:t>
            </a:r>
          </a:p>
          <a:p>
            <a:r>
              <a:rPr lang="zh-CN" altLang="en-US" sz="2000" dirty="0">
                <a:latin typeface="楷体" panose="02010609060101010101" pitchFamily="49" charset="-122"/>
                <a:ea typeface="楷体" panose="02010609060101010101" pitchFamily="49" charset="-122"/>
              </a:rPr>
              <a:t>    （六）人民法院认为应当终结执行的其他情形。</a:t>
            </a:r>
          </a:p>
          <a:p>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15715" name="内容占位符 2"/>
          <p:cNvSpPr>
            <a:spLocks noGrp="1"/>
          </p:cNvSpPr>
          <p:nvPr>
            <p:ph idx="1"/>
          </p:nvPr>
        </p:nvSpPr>
        <p:spPr>
          <a:xfrm>
            <a:off x="179388" y="2420938"/>
            <a:ext cx="8101012" cy="3598862"/>
          </a:xfrm>
        </p:spPr>
        <p:txBody>
          <a:bodyPr vert="horz" wrap="square" lIns="91440" tIns="45720" rIns="91440" bIns="45720" anchor="t" anchorCtr="0"/>
          <a:lstStyle/>
          <a:p>
            <a:r>
              <a:rPr lang="en-US" altLang="zh-CN" sz="2200" b="1" dirty="0">
                <a:latin typeface="华文楷体" panose="02010600040101010101" pitchFamily="2" charset="-122"/>
                <a:ea typeface="华文楷体" panose="02010600040101010101" pitchFamily="2" charset="-122"/>
              </a:rPr>
              <a:t>13.</a:t>
            </a:r>
            <a:r>
              <a:rPr lang="zh-CN" altLang="en-US" sz="2200" b="1" dirty="0">
                <a:latin typeface="华文楷体" panose="02010600040101010101" pitchFamily="2" charset="-122"/>
                <a:ea typeface="华文楷体" panose="02010600040101010101" pitchFamily="2" charset="-122"/>
              </a:rPr>
              <a:t>裁定提审、指令再审或者发回重审</a:t>
            </a:r>
          </a:p>
          <a:p>
            <a:r>
              <a:rPr lang="zh-CN" altLang="en-US" sz="2200" dirty="0">
                <a:latin typeface="华文楷体" panose="02010600040101010101" pitchFamily="2" charset="-122"/>
                <a:ea typeface="华文楷体" panose="02010600040101010101" pitchFamily="2" charset="-122"/>
              </a:rPr>
              <a:t>提审、指令再审裁定适用于</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行政诉讼法</a:t>
            </a:r>
            <a:r>
              <a:rPr lang="en-US" altLang="zh-CN" sz="2200" dirty="0">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第</a:t>
            </a:r>
            <a:r>
              <a:rPr lang="en-US" altLang="zh-CN" sz="2200" dirty="0">
                <a:latin typeface="华文楷体" panose="02010600040101010101" pitchFamily="2" charset="-122"/>
                <a:ea typeface="华文楷体" panose="02010600040101010101" pitchFamily="2" charset="-122"/>
              </a:rPr>
              <a:t>91</a:t>
            </a:r>
            <a:r>
              <a:rPr lang="zh-CN" altLang="en-US" sz="2200" dirty="0">
                <a:latin typeface="华文楷体" panose="02010600040101010101" pitchFamily="2" charset="-122"/>
                <a:ea typeface="华文楷体" panose="02010600040101010101" pitchFamily="2" charset="-122"/>
              </a:rPr>
              <a:t>条规定的情形，人民法院院长对本院已经发生法律效力的判决、裁定，发现违反法律、法规规定认为需要再审的，应当提交审判委员会决定是否再审（第</a:t>
            </a:r>
            <a:r>
              <a:rPr lang="en-US" altLang="zh-CN" sz="2200" dirty="0">
                <a:latin typeface="华文楷体" panose="02010600040101010101" pitchFamily="2" charset="-122"/>
                <a:ea typeface="华文楷体" panose="02010600040101010101" pitchFamily="2" charset="-122"/>
              </a:rPr>
              <a:t>91</a:t>
            </a:r>
            <a:r>
              <a:rPr lang="zh-CN" altLang="en-US" sz="2200" dirty="0">
                <a:latin typeface="华文楷体" panose="02010600040101010101" pitchFamily="2" charset="-122"/>
                <a:ea typeface="华文楷体" panose="02010600040101010101" pitchFamily="2" charset="-122"/>
              </a:rPr>
              <a:t>、</a:t>
            </a:r>
            <a:r>
              <a:rPr lang="en-US" altLang="zh-CN" sz="2200" dirty="0">
                <a:latin typeface="华文楷体" panose="02010600040101010101" pitchFamily="2" charset="-122"/>
                <a:ea typeface="华文楷体" panose="02010600040101010101" pitchFamily="2" charset="-122"/>
              </a:rPr>
              <a:t>92</a:t>
            </a:r>
            <a:r>
              <a:rPr lang="zh-CN" altLang="en-US" sz="2200" dirty="0">
                <a:latin typeface="华文楷体" panose="02010600040101010101" pitchFamily="2" charset="-122"/>
                <a:ea typeface="华文楷体" panose="02010600040101010101" pitchFamily="2" charset="-122"/>
              </a:rPr>
              <a:t>条）。上级人民法院对下级人民法院已经发生法律效力的判决、裁定，发现违反法律、法规规定的，有权提审或者指令下级人民法院再审（第</a:t>
            </a:r>
            <a:r>
              <a:rPr lang="en-US" altLang="zh-CN" sz="2200" dirty="0">
                <a:latin typeface="华文楷体" panose="02010600040101010101" pitchFamily="2" charset="-122"/>
                <a:ea typeface="华文楷体" panose="02010600040101010101" pitchFamily="2" charset="-122"/>
              </a:rPr>
              <a:t>92</a:t>
            </a:r>
            <a:r>
              <a:rPr lang="zh-CN" altLang="en-US" sz="2200" dirty="0">
                <a:latin typeface="华文楷体" panose="02010600040101010101" pitchFamily="2" charset="-122"/>
                <a:ea typeface="华文楷体" panose="02010600040101010101" pitchFamily="2" charset="-122"/>
              </a:rPr>
              <a:t>条）。</a:t>
            </a:r>
            <a:endParaRPr lang="en-US" altLang="zh-CN" sz="2200" dirty="0">
              <a:latin typeface="华文楷体" panose="02010600040101010101" pitchFamily="2" charset="-122"/>
              <a:ea typeface="华文楷体" panose="02010600040101010101" pitchFamily="2" charset="-122"/>
            </a:endParaRPr>
          </a:p>
          <a:p>
            <a:r>
              <a:rPr lang="zh-CN" altLang="en-US" sz="2200" dirty="0">
                <a:latin typeface="华文楷体" panose="02010600040101010101" pitchFamily="2" charset="-122"/>
                <a:ea typeface="华文楷体" panose="02010600040101010101" pitchFamily="2" charset="-122"/>
              </a:rPr>
              <a:t>发回重审裁定适用于第二审人民法院审理上诉案件，原判决遗漏当事人或者违法缺席判决等严重违反法定程序的，裁定撤销原判决，发回原审人民法院重审（第</a:t>
            </a:r>
            <a:r>
              <a:rPr lang="en-US" altLang="zh-CN" sz="2200" dirty="0">
                <a:latin typeface="华文楷体" panose="02010600040101010101" pitchFamily="2" charset="-122"/>
                <a:ea typeface="华文楷体" panose="02010600040101010101" pitchFamily="2" charset="-122"/>
              </a:rPr>
              <a:t>89</a:t>
            </a:r>
            <a:r>
              <a:rPr lang="zh-CN" altLang="en-US" sz="2200" dirty="0">
                <a:latin typeface="华文楷体" panose="02010600040101010101" pitchFamily="2" charset="-122"/>
                <a:ea typeface="华文楷体" panose="02010600040101010101" pitchFamily="2" charset="-122"/>
              </a:rPr>
              <a:t>条第</a:t>
            </a:r>
            <a:r>
              <a:rPr lang="en-US" altLang="zh-CN" sz="2200" dirty="0">
                <a:latin typeface="华文楷体" panose="02010600040101010101" pitchFamily="2" charset="-122"/>
                <a:ea typeface="华文楷体" panose="02010600040101010101" pitchFamily="2" charset="-122"/>
              </a:rPr>
              <a:t>1</a:t>
            </a:r>
            <a:r>
              <a:rPr lang="zh-CN" altLang="en-US" sz="2200" dirty="0">
                <a:latin typeface="华文楷体" panose="02010600040101010101" pitchFamily="2" charset="-122"/>
                <a:ea typeface="华文楷体" panose="02010600040101010101" pitchFamily="2" charset="-122"/>
              </a:rPr>
              <a:t>款第</a:t>
            </a:r>
            <a:r>
              <a:rPr lang="en-US" altLang="zh-CN" sz="2200" dirty="0">
                <a:latin typeface="华文楷体" panose="02010600040101010101" pitchFamily="2" charset="-122"/>
                <a:ea typeface="华文楷体" panose="02010600040101010101" pitchFamily="2" charset="-122"/>
              </a:rPr>
              <a:t>4</a:t>
            </a:r>
            <a:r>
              <a:rPr lang="zh-CN" altLang="en-US" sz="2200" dirty="0">
                <a:latin typeface="华文楷体" panose="02010600040101010101" pitchFamily="2" charset="-122"/>
                <a:ea typeface="华文楷体" panose="02010600040101010101" pitchFamily="2" charset="-122"/>
              </a:rPr>
              <a:t>项）。</a:t>
            </a:r>
          </a:p>
          <a:p>
            <a:endParaRPr lang="zh-CN" altLang="en-US" sz="2200" dirty="0">
              <a:latin typeface="华文楷体" panose="02010600040101010101" pitchFamily="2" charset="-122"/>
              <a:ea typeface="华文楷体" panose="02010600040101010101" pitchFamily="2" charset="-122"/>
            </a:endParaRPr>
          </a:p>
        </p:txBody>
      </p:sp>
      <p:sp>
        <p:nvSpPr>
          <p:cNvPr id="11571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16739" name="内容占位符 2"/>
          <p:cNvSpPr>
            <a:spLocks noGrp="1"/>
          </p:cNvSpPr>
          <p:nvPr>
            <p:ph idx="1"/>
          </p:nvPr>
        </p:nvSpPr>
        <p:spPr>
          <a:xfrm>
            <a:off x="863600" y="2500313"/>
            <a:ext cx="6994525" cy="3519487"/>
          </a:xfrm>
        </p:spPr>
        <p:txBody>
          <a:bodyPr vert="horz" wrap="square" lIns="91440" tIns="45720" rIns="91440" bIns="45720" anchor="t" anchorCtr="0"/>
          <a:lstStyle/>
          <a:p>
            <a:r>
              <a:rPr lang="en-US" altLang="zh-CN" sz="2200" b="1" dirty="0">
                <a:latin typeface="楷体" panose="02010609060101010101" pitchFamily="49" charset="-122"/>
                <a:ea typeface="楷体" panose="02010609060101010101" pitchFamily="49" charset="-122"/>
              </a:rPr>
              <a:t>14.</a:t>
            </a:r>
            <a:r>
              <a:rPr lang="zh-CN" altLang="en-US" sz="2200" b="1" dirty="0">
                <a:latin typeface="楷体" panose="02010609060101010101" pitchFamily="49" charset="-122"/>
                <a:ea typeface="楷体" panose="02010609060101010101" pitchFamily="49" charset="-122"/>
              </a:rPr>
              <a:t>裁定准许或不准许执行行政机关的具体行政行为</a:t>
            </a:r>
          </a:p>
          <a:p>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行政诉讼法</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第</a:t>
            </a:r>
            <a:r>
              <a:rPr lang="en-US" altLang="zh-CN" sz="2200" dirty="0">
                <a:latin typeface="楷体" panose="02010609060101010101" pitchFamily="49" charset="-122"/>
                <a:ea typeface="楷体" panose="02010609060101010101" pitchFamily="49" charset="-122"/>
              </a:rPr>
              <a:t>97</a:t>
            </a:r>
            <a:r>
              <a:rPr lang="zh-CN" altLang="en-US" sz="2200" dirty="0">
                <a:latin typeface="楷体" panose="02010609060101010101" pitchFamily="49" charset="-122"/>
                <a:ea typeface="楷体" panose="02010609060101010101" pitchFamily="49" charset="-122"/>
              </a:rPr>
              <a:t>条规定，公民、法人或者其他组织对具体行政行为在法定期间不提起诉讼又不履行的，行政机关可以申请人民法院强制执行，或者依法强制执行。人民法院对行政机关的强制执行申请应予审查，并作出立案受理或不予受理的裁定。</a:t>
            </a:r>
          </a:p>
          <a:p>
            <a:endParaRPr lang="zh-CN" altLang="en-US" sz="2200" dirty="0">
              <a:latin typeface="楷体" panose="02010609060101010101" pitchFamily="49" charset="-122"/>
              <a:ea typeface="楷体" panose="02010609060101010101" pitchFamily="49" charset="-122"/>
            </a:endParaRPr>
          </a:p>
          <a:p>
            <a:endParaRPr lang="zh-CN" altLang="en-US" sz="2200" dirty="0">
              <a:latin typeface="楷体" panose="02010609060101010101" pitchFamily="49" charset="-122"/>
              <a:ea typeface="楷体" panose="02010609060101010101" pitchFamily="49" charset="-122"/>
            </a:endParaRPr>
          </a:p>
        </p:txBody>
      </p:sp>
      <p:sp>
        <p:nvSpPr>
          <p:cNvPr id="11674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4579" name="内容占位符 2"/>
          <p:cNvSpPr>
            <a:spLocks noGrp="1"/>
          </p:cNvSpPr>
          <p:nvPr>
            <p:ph idx="1"/>
          </p:nvPr>
        </p:nvSpPr>
        <p:spPr>
          <a:xfrm>
            <a:off x="357188" y="2071688"/>
            <a:ext cx="8501062" cy="4957712"/>
          </a:xfrm>
        </p:spPr>
        <p:txBody>
          <a:bodyPr vert="horz" wrap="square" lIns="91440" tIns="45720" rIns="91440" bIns="45720" anchor="t" anchorCtr="0"/>
          <a:lstStyle/>
          <a:p>
            <a:r>
              <a:rPr lang="zh-CN" altLang="en-US" sz="2400" b="1" dirty="0">
                <a:latin typeface="华文楷体" panose="02010600040101010101" pitchFamily="2" charset="-122"/>
                <a:ea typeface="华文楷体" panose="02010600040101010101" pitchFamily="2" charset="-122"/>
              </a:rPr>
              <a:t>二、撤销判决（撤销；部分撤销；撤销并判令重作）</a:t>
            </a:r>
          </a:p>
          <a:p>
            <a:r>
              <a:rPr lang="zh-CN" altLang="en-US" sz="2000" b="1" dirty="0">
                <a:latin typeface="华文楷体" panose="02010600040101010101" pitchFamily="2" charset="-122"/>
                <a:ea typeface="华文楷体" panose="02010600040101010101" pitchFamily="2" charset="-122"/>
              </a:rPr>
              <a:t>含义：人民法院经审查认定被诉行政行为违法而否定其效力的判决</a:t>
            </a:r>
            <a:endParaRPr lang="en-US" altLang="zh-CN" sz="2000" b="1" dirty="0">
              <a:latin typeface="华文楷体" panose="02010600040101010101" pitchFamily="2" charset="-122"/>
              <a:ea typeface="华文楷体" panose="02010600040101010101" pitchFamily="2" charset="-122"/>
            </a:endParaRPr>
          </a:p>
          <a:p>
            <a:r>
              <a:rPr lang="zh-CN" altLang="en-US" sz="2000" b="1" dirty="0">
                <a:latin typeface="华文楷体" panose="02010600040101010101" pitchFamily="2" charset="-122"/>
                <a:ea typeface="华文楷体" panose="02010600040101010101" pitchFamily="2" charset="-122"/>
              </a:rPr>
              <a:t>对象：</a:t>
            </a:r>
            <a:r>
              <a:rPr lang="en-US" altLang="zh-CN" sz="2000" b="1" dirty="0">
                <a:latin typeface="华文楷体" panose="02010600040101010101" pitchFamily="2" charset="-122"/>
                <a:ea typeface="华文楷体" panose="02010600040101010101" pitchFamily="2" charset="-122"/>
              </a:rPr>
              <a:t>1</a:t>
            </a:r>
            <a:r>
              <a:rPr lang="zh-CN" altLang="en-US" sz="2000" b="1" dirty="0">
                <a:latin typeface="华文楷体" panose="02010600040101010101" pitchFamily="2" charset="-122"/>
                <a:ea typeface="华文楷体" panose="02010600040101010101" pitchFamily="2" charset="-122"/>
              </a:rPr>
              <a:t>、判决时依然有效的行政决定；</a:t>
            </a:r>
            <a:r>
              <a:rPr lang="en-US" altLang="zh-CN" sz="2000" b="1" dirty="0">
                <a:latin typeface="华文楷体" panose="02010600040101010101" pitchFamily="2" charset="-122"/>
                <a:ea typeface="华文楷体" panose="02010600040101010101" pitchFamily="2" charset="-122"/>
              </a:rPr>
              <a:t>2</a:t>
            </a:r>
            <a:r>
              <a:rPr lang="zh-CN" altLang="en-US" sz="2000" b="1" dirty="0">
                <a:latin typeface="华文楷体" panose="02010600040101010101" pitchFamily="2" charset="-122"/>
                <a:ea typeface="华文楷体" panose="02010600040101010101" pitchFamily="2" charset="-122"/>
              </a:rPr>
              <a:t>、虽实施完毕但仍有恢复可能的行政决定</a:t>
            </a:r>
          </a:p>
          <a:p>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行政诉讼法</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a:t>
            </a:r>
            <a:r>
              <a:rPr lang="en-US" altLang="zh-CN" sz="2000" dirty="0">
                <a:latin typeface="华文楷体" panose="02010600040101010101" pitchFamily="2" charset="-122"/>
                <a:ea typeface="华文楷体" panose="02010600040101010101" pitchFamily="2" charset="-122"/>
              </a:rPr>
              <a:t>70</a:t>
            </a:r>
            <a:r>
              <a:rPr lang="zh-CN" altLang="en-US" sz="2000" dirty="0">
                <a:latin typeface="华文楷体" panose="02010600040101010101" pitchFamily="2" charset="-122"/>
                <a:ea typeface="华文楷体" panose="02010600040101010101" pitchFamily="2" charset="-122"/>
              </a:rPr>
              <a:t>条：行政行为有下列情形之一的，人民法院判决撤销或者部分撤销，并可以判决被告重新作出行政行为：</a:t>
            </a:r>
          </a:p>
          <a:p>
            <a:r>
              <a:rPr lang="zh-CN" altLang="en-US" sz="2000" dirty="0">
                <a:latin typeface="华文楷体" panose="02010600040101010101" pitchFamily="2" charset="-122"/>
                <a:ea typeface="华文楷体" panose="02010600040101010101" pitchFamily="2" charset="-122"/>
              </a:rPr>
              <a:t>（一）主要证据不足的；</a:t>
            </a:r>
          </a:p>
          <a:p>
            <a:r>
              <a:rPr lang="zh-CN" altLang="en-US" sz="2000" dirty="0">
                <a:latin typeface="华文楷体" panose="02010600040101010101" pitchFamily="2" charset="-122"/>
                <a:ea typeface="华文楷体" panose="02010600040101010101" pitchFamily="2" charset="-122"/>
              </a:rPr>
              <a:t>（二）适用法律、法规错误的；</a:t>
            </a:r>
          </a:p>
          <a:p>
            <a:r>
              <a:rPr lang="zh-CN" altLang="en-US" sz="2000" dirty="0">
                <a:latin typeface="华文楷体" panose="02010600040101010101" pitchFamily="2" charset="-122"/>
                <a:ea typeface="华文楷体" panose="02010600040101010101" pitchFamily="2" charset="-122"/>
              </a:rPr>
              <a:t>（三）违反法定程序的；</a:t>
            </a:r>
          </a:p>
          <a:p>
            <a:r>
              <a:rPr lang="zh-CN" altLang="en-US" sz="2000" dirty="0">
                <a:latin typeface="华文楷体" panose="02010600040101010101" pitchFamily="2" charset="-122"/>
                <a:ea typeface="华文楷体" panose="02010600040101010101" pitchFamily="2" charset="-122"/>
              </a:rPr>
              <a:t>（四）超越职权的；</a:t>
            </a:r>
          </a:p>
          <a:p>
            <a:r>
              <a:rPr lang="zh-CN" altLang="en-US" sz="2000" dirty="0">
                <a:latin typeface="华文楷体" panose="02010600040101010101" pitchFamily="2" charset="-122"/>
                <a:ea typeface="华文楷体" panose="02010600040101010101" pitchFamily="2" charset="-122"/>
              </a:rPr>
              <a:t>（五）滥用职权的；</a:t>
            </a:r>
          </a:p>
          <a:p>
            <a:r>
              <a:rPr lang="zh-CN" altLang="en-US" sz="2000" dirty="0">
                <a:latin typeface="华文楷体" panose="02010600040101010101" pitchFamily="2" charset="-122"/>
                <a:ea typeface="华文楷体" panose="02010600040101010101" pitchFamily="2" charset="-122"/>
              </a:rPr>
              <a:t>（六）明显不当的。</a:t>
            </a:r>
          </a:p>
          <a:p>
            <a:endParaRPr lang="zh-CN" altLang="en-US" sz="2000" dirty="0">
              <a:latin typeface="华文楷体" panose="02010600040101010101" pitchFamily="2" charset="-122"/>
              <a:ea typeface="华文楷体" panose="02010600040101010101" pitchFamily="2" charset="-122"/>
            </a:endParaRPr>
          </a:p>
        </p:txBody>
      </p:sp>
      <p:sp>
        <p:nvSpPr>
          <p:cNvPr id="2458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17763" name="内容占位符 2"/>
          <p:cNvSpPr>
            <a:spLocks noGrp="1"/>
          </p:cNvSpPr>
          <p:nvPr>
            <p:ph idx="1"/>
          </p:nvPr>
        </p:nvSpPr>
        <p:spPr>
          <a:xfrm>
            <a:off x="107950" y="2133600"/>
            <a:ext cx="8496300" cy="3886200"/>
          </a:xfrm>
        </p:spPr>
        <p:txBody>
          <a:bodyPr vert="horz" wrap="square" lIns="91440" tIns="45720" rIns="91440" bIns="45720" anchor="t" anchorCtr="0"/>
          <a:lstStyle/>
          <a:p>
            <a:r>
              <a:rPr lang="en-US" altLang="zh-CN" sz="2000" b="1" dirty="0">
                <a:latin typeface="楷体" panose="02010609060101010101" pitchFamily="49" charset="-122"/>
                <a:ea typeface="楷体" panose="02010609060101010101" pitchFamily="49" charset="-122"/>
              </a:rPr>
              <a:t>15.</a:t>
            </a:r>
            <a:r>
              <a:rPr lang="zh-CN" altLang="en-US" sz="2000" b="1" dirty="0">
                <a:latin typeface="楷体" panose="02010609060101010101" pitchFamily="49" charset="-122"/>
                <a:ea typeface="楷体" panose="02010609060101010101" pitchFamily="49" charset="-122"/>
              </a:rPr>
              <a:t>其他需要适用裁定的地方</a:t>
            </a:r>
          </a:p>
          <a:p>
            <a:r>
              <a:rPr lang="zh-CN" altLang="en-US" sz="2000" dirty="0">
                <a:latin typeface="楷体" panose="02010609060101010101" pitchFamily="49" charset="-122"/>
                <a:ea typeface="楷体" panose="02010609060101010101" pitchFamily="49" charset="-122"/>
              </a:rPr>
              <a:t>兜底条款。例如裁定转为普通程序：</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行政诉讼法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84</a:t>
            </a:r>
            <a:r>
              <a:rPr lang="zh-CN" altLang="en-US" sz="2000" dirty="0">
                <a:latin typeface="楷体" panose="02010609060101010101" pitchFamily="49" charset="-122"/>
                <a:ea typeface="楷体" panose="02010609060101010101" pitchFamily="49" charset="-122"/>
              </a:rPr>
              <a:t>条：人民法院在审理过程中，发现案件不宜适用简易程序的，裁定转为普通程序。例如</a:t>
            </a:r>
            <a:r>
              <a:rPr lang="zh-CN" altLang="en-US" sz="2000" b="1" dirty="0">
                <a:latin typeface="楷体" panose="02010609060101010101" pitchFamily="49" charset="-122"/>
                <a:ea typeface="楷体" panose="02010609060101010101" pitchFamily="49" charset="-122"/>
              </a:rPr>
              <a:t>二审裁定撤销原判决等：</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行政诉讼法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第八十九条第一款规定，人民法院审上诉案件，按照下列情形，分别处理：</a:t>
            </a: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一</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原判决、</a:t>
            </a:r>
            <a:r>
              <a:rPr lang="zh-CN" altLang="en-US" sz="2000" b="1" dirty="0">
                <a:solidFill>
                  <a:srgbClr val="FF0000"/>
                </a:solidFill>
                <a:latin typeface="楷体" panose="02010609060101010101" pitchFamily="49" charset="-122"/>
                <a:ea typeface="楷体" panose="02010609060101010101" pitchFamily="49" charset="-122"/>
              </a:rPr>
              <a:t>裁定</a:t>
            </a:r>
            <a:r>
              <a:rPr lang="zh-CN" altLang="en-US" sz="2000" dirty="0">
                <a:latin typeface="楷体" panose="02010609060101010101" pitchFamily="49" charset="-122"/>
                <a:ea typeface="楷体" panose="02010609060101010101" pitchFamily="49" charset="-122"/>
              </a:rPr>
              <a:t>认定事实清楚，适用法律、法规正确的，判决或者</a:t>
            </a:r>
            <a:r>
              <a:rPr lang="zh-CN" altLang="en-US" sz="2000" b="1" dirty="0">
                <a:solidFill>
                  <a:srgbClr val="FF0000"/>
                </a:solidFill>
                <a:latin typeface="楷体" panose="02010609060101010101" pitchFamily="49" charset="-122"/>
                <a:ea typeface="楷体" panose="02010609060101010101" pitchFamily="49" charset="-122"/>
              </a:rPr>
              <a:t>裁定</a:t>
            </a:r>
            <a:r>
              <a:rPr lang="zh-CN" altLang="en-US" sz="2000" dirty="0">
                <a:latin typeface="楷体" panose="02010609060101010101" pitchFamily="49" charset="-122"/>
                <a:ea typeface="楷体" panose="02010609060101010101" pitchFamily="49" charset="-122"/>
              </a:rPr>
              <a:t>驳回上诉，维持原判决、裁定；</a:t>
            </a: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二</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原判决、</a:t>
            </a:r>
            <a:r>
              <a:rPr lang="zh-CN" altLang="en-US" sz="2000" b="1" dirty="0">
                <a:solidFill>
                  <a:srgbClr val="FF0000"/>
                </a:solidFill>
                <a:latin typeface="楷体" panose="02010609060101010101" pitchFamily="49" charset="-122"/>
                <a:ea typeface="楷体" panose="02010609060101010101" pitchFamily="49" charset="-122"/>
              </a:rPr>
              <a:t>裁定</a:t>
            </a:r>
            <a:r>
              <a:rPr lang="zh-CN" altLang="en-US" sz="2000" dirty="0">
                <a:latin typeface="楷体" panose="02010609060101010101" pitchFamily="49" charset="-122"/>
                <a:ea typeface="楷体" panose="02010609060101010101" pitchFamily="49" charset="-122"/>
              </a:rPr>
              <a:t>认定事实错误或者适用法律、法规错误的，依法改判、撤销或者变更；</a:t>
            </a: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三</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原判决认定基本事实不清、证据不足的，发回原审人民法院重审，或者查清事实后改判。</a:t>
            </a: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四</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原判决遗漏当事人或者违法缺席判决等严重违反法定程序的，</a:t>
            </a:r>
            <a:r>
              <a:rPr lang="zh-CN" altLang="en-US" sz="2000" b="1" dirty="0">
                <a:solidFill>
                  <a:srgbClr val="FF0000"/>
                </a:solidFill>
                <a:latin typeface="楷体" panose="02010609060101010101" pitchFamily="49" charset="-122"/>
                <a:ea typeface="楷体" panose="02010609060101010101" pitchFamily="49" charset="-122"/>
              </a:rPr>
              <a:t>裁定</a:t>
            </a:r>
            <a:r>
              <a:rPr lang="zh-CN" altLang="en-US" sz="2000" dirty="0">
                <a:latin typeface="楷体" panose="02010609060101010101" pitchFamily="49" charset="-122"/>
                <a:ea typeface="楷体" panose="02010609060101010101" pitchFamily="49" charset="-122"/>
              </a:rPr>
              <a:t>撤销原判决，发回原审人民法院重审。</a:t>
            </a:r>
          </a:p>
          <a:p>
            <a:endParaRPr lang="zh-CN" altLang="en-US" sz="2000" dirty="0">
              <a:ea typeface="宋体" panose="02010600030101010101" pitchFamily="2"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18787" name="内容占位符 2"/>
          <p:cNvSpPr>
            <a:spLocks noGrp="1"/>
          </p:cNvSpPr>
          <p:nvPr>
            <p:ph idx="1"/>
          </p:nvPr>
        </p:nvSpPr>
        <p:spPr>
          <a:xfrm>
            <a:off x="863600" y="2428875"/>
            <a:ext cx="7494588" cy="3590925"/>
          </a:xfrm>
        </p:spPr>
        <p:txBody>
          <a:bodyPr vert="horz" wrap="square" lIns="91440" tIns="45720" rIns="91440" bIns="45720" anchor="t" anchorCtr="0"/>
          <a:lstStyle/>
          <a:p>
            <a:r>
              <a:rPr lang="zh-CN" altLang="en-US" sz="2200" b="1" dirty="0">
                <a:latin typeface="楷体" panose="02010609060101010101" pitchFamily="49" charset="-122"/>
                <a:ea typeface="楷体" panose="02010609060101010101" pitchFamily="49" charset="-122"/>
              </a:rPr>
              <a:t>三、决定</a:t>
            </a:r>
            <a:endParaRPr lang="zh-CN" altLang="en-US" sz="2200" dirty="0">
              <a:latin typeface="楷体" panose="02010609060101010101" pitchFamily="49" charset="-122"/>
              <a:ea typeface="楷体" panose="02010609060101010101" pitchFamily="49" charset="-122"/>
            </a:endParaRPr>
          </a:p>
          <a:p>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行政诉讼法</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第</a:t>
            </a:r>
            <a:r>
              <a:rPr lang="en-US" altLang="zh-CN" sz="2200" dirty="0">
                <a:latin typeface="楷体" panose="02010609060101010101" pitchFamily="49" charset="-122"/>
                <a:ea typeface="楷体" panose="02010609060101010101" pitchFamily="49" charset="-122"/>
              </a:rPr>
              <a:t>24</a:t>
            </a:r>
            <a:r>
              <a:rPr lang="zh-CN" altLang="en-US" sz="2200" dirty="0">
                <a:latin typeface="楷体" panose="02010609060101010101" pitchFamily="49" charset="-122"/>
                <a:ea typeface="楷体" panose="02010609060101010101" pitchFamily="49" charset="-122"/>
              </a:rPr>
              <a:t>、</a:t>
            </a:r>
            <a:r>
              <a:rPr lang="en-US" altLang="zh-CN" sz="2200" dirty="0">
                <a:latin typeface="楷体" panose="02010609060101010101" pitchFamily="49" charset="-122"/>
                <a:ea typeface="楷体" panose="02010609060101010101" pitchFamily="49" charset="-122"/>
              </a:rPr>
              <a:t>48</a:t>
            </a:r>
            <a:r>
              <a:rPr lang="zh-CN" altLang="en-US" sz="2200" dirty="0">
                <a:latin typeface="楷体" panose="02010609060101010101" pitchFamily="49" charset="-122"/>
                <a:ea typeface="楷体" panose="02010609060101010101" pitchFamily="49" charset="-122"/>
              </a:rPr>
              <a:t>、</a:t>
            </a:r>
            <a:r>
              <a:rPr lang="en-US" altLang="zh-CN" sz="2200" dirty="0">
                <a:latin typeface="楷体" panose="02010609060101010101" pitchFamily="49" charset="-122"/>
                <a:ea typeface="楷体" panose="02010609060101010101" pitchFamily="49" charset="-122"/>
              </a:rPr>
              <a:t>55</a:t>
            </a:r>
            <a:r>
              <a:rPr lang="zh-CN" altLang="en-US" sz="2200" dirty="0">
                <a:latin typeface="楷体" panose="02010609060101010101" pitchFamily="49" charset="-122"/>
                <a:ea typeface="楷体" panose="02010609060101010101" pitchFamily="49" charset="-122"/>
              </a:rPr>
              <a:t>、</a:t>
            </a:r>
            <a:r>
              <a:rPr lang="en-US" altLang="zh-CN" sz="2200" dirty="0">
                <a:latin typeface="楷体" panose="02010609060101010101" pitchFamily="49" charset="-122"/>
                <a:ea typeface="楷体" panose="02010609060101010101" pitchFamily="49" charset="-122"/>
              </a:rPr>
              <a:t>92</a:t>
            </a:r>
            <a:r>
              <a:rPr lang="zh-CN" altLang="en-US" sz="2200" dirty="0">
                <a:latin typeface="楷体" panose="02010609060101010101" pitchFamily="49" charset="-122"/>
                <a:ea typeface="楷体" panose="02010609060101010101" pitchFamily="49" charset="-122"/>
              </a:rPr>
              <a:t>条规定了在行政诉讼过程中适用决定的四种情况：</a:t>
            </a:r>
          </a:p>
          <a:p>
            <a:r>
              <a:rPr lang="zh-CN" altLang="en-US" sz="2200" dirty="0">
                <a:latin typeface="楷体" panose="02010609060101010101" pitchFamily="49" charset="-122"/>
                <a:ea typeface="楷体" panose="02010609060101010101" pitchFamily="49" charset="-122"/>
              </a:rPr>
              <a:t>（</a:t>
            </a:r>
            <a:r>
              <a:rPr lang="en-US" altLang="zh-CN" sz="2200" dirty="0">
                <a:latin typeface="楷体" panose="02010609060101010101" pitchFamily="49" charset="-122"/>
                <a:ea typeface="楷体" panose="02010609060101010101" pitchFamily="49" charset="-122"/>
              </a:rPr>
              <a:t>1</a:t>
            </a:r>
            <a:r>
              <a:rPr lang="zh-CN" altLang="en-US" sz="2200" dirty="0">
                <a:latin typeface="楷体" panose="02010609060101010101" pitchFamily="49" charset="-122"/>
                <a:ea typeface="楷体" panose="02010609060101010101" pitchFamily="49" charset="-122"/>
              </a:rPr>
              <a:t>）下级人民法院对其管辖的第一审行政案件，认为需要由上级人民法院审理或者指定管辖的，可以报请上级人民法院决定。是否准许，由上级人民法院决定。这属于有关管辖问题的决定。</a:t>
            </a:r>
          </a:p>
          <a:p>
            <a:r>
              <a:rPr lang="zh-CN" altLang="en-US" sz="2200" dirty="0">
                <a:latin typeface="楷体" panose="02010609060101010101" pitchFamily="49" charset="-122"/>
                <a:ea typeface="楷体" panose="02010609060101010101" pitchFamily="49" charset="-122"/>
              </a:rPr>
              <a:t>（</a:t>
            </a:r>
            <a:r>
              <a:rPr lang="en-US" altLang="zh-CN" sz="2200" dirty="0">
                <a:latin typeface="楷体" panose="02010609060101010101" pitchFamily="49" charset="-122"/>
                <a:ea typeface="楷体" panose="02010609060101010101" pitchFamily="49" charset="-122"/>
              </a:rPr>
              <a:t>2</a:t>
            </a:r>
            <a:r>
              <a:rPr lang="zh-CN" altLang="en-US" sz="2200" dirty="0">
                <a:latin typeface="楷体" panose="02010609060101010101" pitchFamily="49" charset="-122"/>
                <a:ea typeface="楷体" panose="02010609060101010101" pitchFamily="49" charset="-122"/>
              </a:rPr>
              <a:t>）公民、法人或者其他组织因不可抗力或其他特殊情况耽误法定起诉期限，申请延长期限，是否准许，由人民法院决定。这属于有关起诉期限延长问题的决定。</a:t>
            </a:r>
          </a:p>
          <a:p>
            <a:endParaRPr lang="zh-CN" altLang="en-US" sz="2200" dirty="0">
              <a:latin typeface="楷体" panose="02010609060101010101" pitchFamily="49" charset="-122"/>
              <a:ea typeface="楷体" panose="02010609060101010101" pitchFamily="49" charset="-122"/>
            </a:endParaRPr>
          </a:p>
        </p:txBody>
      </p:sp>
      <p:sp>
        <p:nvSpPr>
          <p:cNvPr id="11878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19811" name="内容占位符 2"/>
          <p:cNvSpPr>
            <a:spLocks noGrp="1"/>
          </p:cNvSpPr>
          <p:nvPr>
            <p:ph idx="1"/>
          </p:nvPr>
        </p:nvSpPr>
        <p:spPr>
          <a:xfrm>
            <a:off x="863600" y="2492375"/>
            <a:ext cx="7524750" cy="3527425"/>
          </a:xfrm>
        </p:spPr>
        <p:txBody>
          <a:bodyPr vert="horz" wrap="square" lIns="91440" tIns="45720" rIns="91440" bIns="45720" anchor="t" anchorCtr="0"/>
          <a:lstStyle/>
          <a:p>
            <a:r>
              <a:rPr lang="zh-CN" altLang="en-US" sz="2200" dirty="0">
                <a:latin typeface="华文楷体" panose="02010600040101010101" pitchFamily="2" charset="-122"/>
                <a:ea typeface="华文楷体" panose="02010600040101010101" pitchFamily="2" charset="-122"/>
              </a:rPr>
              <a:t>（</a:t>
            </a:r>
            <a:r>
              <a:rPr lang="en-US" altLang="zh-CN" sz="2200" dirty="0">
                <a:latin typeface="华文楷体" panose="02010600040101010101" pitchFamily="2" charset="-122"/>
                <a:ea typeface="华文楷体" panose="02010600040101010101" pitchFamily="2" charset="-122"/>
              </a:rPr>
              <a:t>3</a:t>
            </a:r>
            <a:r>
              <a:rPr lang="zh-CN" altLang="en-US" sz="2200" dirty="0">
                <a:latin typeface="华文楷体" panose="02010600040101010101" pitchFamily="2" charset="-122"/>
                <a:ea typeface="华文楷体" panose="02010600040101010101" pitchFamily="2" charset="-122"/>
              </a:rPr>
              <a:t>）当事人申请审判人员或者其他有关人员（书记员、翻译人员、鉴定人、勘验人）回避或者审判人员、其他有关人员自己申请回避，是否准许，由人民法院院长或审判长或审判委员会决定。这属于有关回避的决定。</a:t>
            </a:r>
          </a:p>
          <a:p>
            <a:r>
              <a:rPr lang="zh-CN" altLang="en-US" sz="2200" dirty="0">
                <a:latin typeface="华文楷体" panose="02010600040101010101" pitchFamily="2" charset="-122"/>
                <a:ea typeface="华文楷体" panose="02010600040101010101" pitchFamily="2" charset="-122"/>
              </a:rPr>
              <a:t>（</a:t>
            </a:r>
            <a:r>
              <a:rPr lang="en-US" altLang="zh-CN" sz="2200" dirty="0">
                <a:latin typeface="华文楷体" panose="02010600040101010101" pitchFamily="2" charset="-122"/>
                <a:ea typeface="华文楷体" panose="02010600040101010101" pitchFamily="2" charset="-122"/>
              </a:rPr>
              <a:t>4</a:t>
            </a:r>
            <a:r>
              <a:rPr lang="zh-CN" altLang="en-US" sz="2200" dirty="0">
                <a:latin typeface="华文楷体" panose="02010600040101010101" pitchFamily="2" charset="-122"/>
                <a:ea typeface="华文楷体" panose="02010600040101010101" pitchFamily="2" charset="-122"/>
              </a:rPr>
              <a:t>）人民法院院长对本院已发生法律效力的判决、裁定，发现违反法律、法规，认为需要再审，是否再审，由法院审判委员会决定。这是有关再审的决定。</a:t>
            </a:r>
          </a:p>
          <a:p>
            <a:endParaRPr lang="zh-CN" altLang="en-US" sz="2200" dirty="0">
              <a:latin typeface="华文楷体" panose="02010600040101010101" pitchFamily="2" charset="-122"/>
              <a:ea typeface="华文楷体" panose="02010600040101010101" pitchFamily="2" charset="-122"/>
            </a:endParaRPr>
          </a:p>
        </p:txBody>
      </p:sp>
      <p:sp>
        <p:nvSpPr>
          <p:cNvPr id="11981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Font typeface="Arial" panose="020B0604020202020204" pitchFamily="34" charset="0"/>
              <a:buChar char="•"/>
            </a:pPr>
            <a:r>
              <a:rPr lang="en-US" altLang="zh-CN" sz="2800" dirty="0">
                <a:solidFill>
                  <a:schemeClr val="bg1"/>
                </a:solidFill>
                <a:latin typeface="Century Gothic" panose="020B0502020202020204" pitchFamily="34" charset="0"/>
              </a:rPr>
              <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5440d1bbd5dc6</Template>
  <TotalTime>55</TotalTime>
  <Words>12108</Words>
  <Application>Microsoft Office PowerPoint</Application>
  <PresentationFormat>全屏显示(4:3)</PresentationFormat>
  <Paragraphs>390</Paragraphs>
  <Slides>92</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92</vt:i4>
      </vt:variant>
    </vt:vector>
  </HeadingPairs>
  <TitlesOfParts>
    <vt:vector size="100" baseType="lpstr">
      <vt:lpstr>仿宋</vt:lpstr>
      <vt:lpstr>华文楷体</vt:lpstr>
      <vt:lpstr>楷体</vt:lpstr>
      <vt:lpstr>Arial</vt:lpstr>
      <vt:lpstr>Calibri</vt:lpstr>
      <vt:lpstr>Century Gothic</vt:lpstr>
      <vt:lpstr>Wingdings 3</vt:lpstr>
      <vt:lpstr>离子会议室</vt:lpstr>
      <vt:lpstr>第十八讲  行政诉讼的判决、裁定与决定</vt:lpstr>
      <vt:lpstr>PowerPoint 演示文稿</vt:lpstr>
      <vt:lpstr>第一节 行政判决的概念与种类</vt:lpstr>
      <vt:lpstr>PowerPoint 演示文稿</vt:lpstr>
      <vt:lpstr>PowerPoint 演示文稿</vt:lpstr>
      <vt:lpstr>PowerPoint 演示文稿</vt:lpstr>
      <vt:lpstr>第二节 行政诉讼的一审判决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 行政诉讼的二审判决</vt:lpstr>
      <vt:lpstr>PowerPoint 演示文稿</vt:lpstr>
      <vt:lpstr>PowerPoint 演示文稿</vt:lpstr>
      <vt:lpstr>PowerPoint 演示文稿</vt:lpstr>
      <vt:lpstr>第四节 行政诉讼过程中的裁定与决定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Nokia Siemens Networks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信赖保护</dc:title>
  <dc:creator>王瑞雪</dc:creator>
  <cp:lastModifiedBy>Y L</cp:lastModifiedBy>
  <cp:revision>560</cp:revision>
  <dcterms:created xsi:type="dcterms:W3CDTF">2014-04-20T21:45:00Z</dcterms:created>
  <dcterms:modified xsi:type="dcterms:W3CDTF">2025-01-01T09:29:41Z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2052-12.1.0.19302</vt:lpwstr>
  </property>
  <property fmtid="{D5CDD505-2E9C-101B-9397-08002B2CF9AE}" pid="3" name="ICV">
    <vt:lpwstr>ECCB1E0A788945F391B69742CFE4582C_12</vt:lpwstr>
  </property>
</Properties>
</file>