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590" r:id="rId2"/>
    <p:sldId id="591" r:id="rId3"/>
    <p:sldId id="658" r:id="rId4"/>
    <p:sldId id="592" r:id="rId5"/>
    <p:sldId id="598" r:id="rId6"/>
    <p:sldId id="599" r:id="rId7"/>
    <p:sldId id="600" r:id="rId8"/>
    <p:sldId id="602" r:id="rId9"/>
    <p:sldId id="603" r:id="rId10"/>
    <p:sldId id="604" r:id="rId11"/>
    <p:sldId id="605" r:id="rId12"/>
    <p:sldId id="608" r:id="rId13"/>
    <p:sldId id="609" r:id="rId14"/>
    <p:sldId id="610" r:id="rId15"/>
    <p:sldId id="612" r:id="rId16"/>
    <p:sldId id="613" r:id="rId17"/>
    <p:sldId id="614" r:id="rId18"/>
    <p:sldId id="615" r:id="rId19"/>
    <p:sldId id="616" r:id="rId20"/>
    <p:sldId id="617" r:id="rId21"/>
    <p:sldId id="618" r:id="rId22"/>
    <p:sldId id="619" r:id="rId23"/>
    <p:sldId id="620" r:id="rId24"/>
    <p:sldId id="621" r:id="rId25"/>
    <p:sldId id="622" r:id="rId26"/>
    <p:sldId id="624" r:id="rId27"/>
    <p:sldId id="627" r:id="rId28"/>
    <p:sldId id="628" r:id="rId29"/>
    <p:sldId id="629" r:id="rId30"/>
    <p:sldId id="630" r:id="rId31"/>
    <p:sldId id="631" r:id="rId32"/>
    <p:sldId id="632" r:id="rId33"/>
    <p:sldId id="633" r:id="rId34"/>
    <p:sldId id="635" r:id="rId35"/>
    <p:sldId id="636" r:id="rId36"/>
    <p:sldId id="637" r:id="rId37"/>
    <p:sldId id="653" r:id="rId38"/>
    <p:sldId id="654" r:id="rId39"/>
    <p:sldId id="655" r:id="rId40"/>
    <p:sldId id="656" r:id="rId41"/>
    <p:sldId id="657" r:id="rId4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20"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2BF987B-B967-4242-ACC8-37E34161D519}"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zh-CN" altLang="en-US" sz="1200" dirty="0">
                <a:latin typeface="Calibri" panose="020F0502020204030204" pitchFamily="34"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solidFill>
            <a:miter/>
          </a:ln>
        </p:spPr>
      </p:sp>
      <p:sp>
        <p:nvSpPr>
          <p:cNvPr id="37891" name="备注占位符 2"/>
          <p:cNvSpPr>
            <a:spLocks noGrp="1"/>
          </p:cNvSpPr>
          <p:nvPr>
            <p:ph type="body" idx="1"/>
          </p:nvPr>
        </p:nvSpPr>
        <p:spPr>
          <a:ln/>
        </p:spPr>
        <p:txBody>
          <a:bodyPr wrap="square" lIns="91440" tIns="45720" rIns="91440" bIns="45720" anchor="t" anchorCtr="0"/>
          <a:lstStyle/>
          <a:p>
            <a:pPr lvl="0"/>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14</a:t>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smtClean="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30FDE02-ADBE-45C5-8D37-4E13DB2FFAAB}" type="datetime10">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15:54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E26717A-47F4-47E8-8C0F-99A1ADB89D2D}"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B337C5A-F72D-4792-9D21-F7B03FFA0FD8}"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2D8A3CA-7E85-4CCE-96A4-42D0315C73D5}"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8477A79-F8A1-48D3-8A36-B40C6633E4F2}"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A0544350-CE8A-4559-AC79-08EA1AE1328E}"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6638C15B-9715-4FA4-8FD9-D473470820CB}"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FDC5E465-90E1-4ACE-BF32-F07B97774DA7}"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94804EA9-738D-4109-AA71-929ECC204FE1}"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702DC7A-7DFD-410D-B144-6480C1045F6C}"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B8C5B6BD-7630-48D2-B523-BA834478887A}"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B55F48AE-8EA3-4000-B6F3-0623F51731FB}"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49EA82EE-5B96-4AE2-9974-78875309FD46}"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1E6E4DBC-5F25-4BA7-BE84-25E64F4E0B0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4B9C879D-8242-4DBC-BDFC-0D6B9AB6CC9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C6820F5-454D-40C1-8524-AF11951C7A8B}"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04014BF5-CC3F-48C7-947A-5365A514C2AF}"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30C8A34-08F3-4C36-849D-D3B671CB987F}"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6A32AB0-2330-4341-A04B-F42BA6A79E3D}"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A58FA444-D8A2-450B-8E79-642EDE8383AE}"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5EDDB7E9-EAC3-4857-BA33-D829F16587B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7F93173-E3EA-4D52-9726-07D05ADC6B6F}"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B20B2CE-6402-4464-BEDD-19DAC5F9538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7CF8E1E-A362-44A9-9606-81CDB03CA56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B20B2CE-6402-4464-BEDD-19DAC5F9538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7CF8E1E-A362-44A9-9606-81CDB03CA56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B20B2CE-6402-4464-BEDD-19DAC5F9538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7CF8E1E-A362-44A9-9606-81CDB03CA56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54A7E86-1654-47FF-A0E5-2964AB0B0E8B}"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228AD92E-83AB-4FB1-8085-784060E0DBC5}"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3382F555-F751-402C-AFAB-53ACDB363F79}"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C64AE6F3-D683-49D2-8957-85A24B9069B3}"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C716151F-1069-4D1E-B5FC-83105B07D988}"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454F8968-2EDA-443A-99E4-31FD7BDD8547}"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smtClean="0">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B20B2CE-6402-4464-BEDD-19DAC5F9538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15:54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eaLnBrk="1" hangingPunct="1">
              <a:buFont typeface="Arial" panose="020B0604020202020204" pitchFamily="34" charset="0"/>
              <a:buNone/>
              <a:defRPr sz="2800">
                <a:solidFill>
                  <a:schemeClr val="bg1"/>
                </a:solidFill>
                <a:latin typeface="Century Gothic" panose="020B0502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77CF8E1E-A362-44A9-9606-81CDB03CA564}" type="slidenum">
              <a:rPr kumimoji="0" lang="en-US" altLang="zh-CN" sz="2800" b="0" i="0" u="none" strike="noStrike" kern="1200" cap="none" spc="0" normalizeH="0" baseline="0" noProof="0" smtClean="0">
                <a:ln>
                  <a:noFill/>
                </a:ln>
                <a:solidFill>
                  <a:schemeClr val="bg1"/>
                </a:solidFill>
                <a:effectLst/>
                <a:uLnTx/>
                <a:uFillTx/>
                <a:latin typeface="Century Gothic" panose="020B0502020202020204" pitchFamily="34" charset="0"/>
                <a:ea typeface="宋体" panose="02010600030101010101" pitchFamily="2" charset="-122"/>
                <a:cs typeface="+mn-cs"/>
              </a:rPr>
              <a:t>‹#›</a:t>
            </a:fld>
            <a:endParaRPr kumimoji="0" lang="en-US" altLang="zh-CN" sz="2800" b="0" i="0" u="none" strike="noStrike" kern="1200" cap="none" spc="0" normalizeH="0" baseline="0" noProof="0">
              <a:ln>
                <a:noFill/>
              </a:ln>
              <a:solidFill>
                <a:schemeClr val="bg1"/>
              </a:solidFill>
              <a:effectLst/>
              <a:uLnTx/>
              <a:uFillTx/>
              <a:latin typeface="Century Gothic" panose="020B0502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19968;&#23545;&#19968;&#35777;&#25454;&#30340;&#23457;&#26597;&#19982;&#35748;&#23450;&#8212;&#8212;&#24278;&#23447;&#33635;...&#24198;&#24066;&#20132;&#35686;&#20108;&#25903;&#38431;&#34892;&#25919;&#22788;&#32602;&#20915;&#23450;&#26696;&#35780;&#26512;_&#29579;&#36149;&#26494;.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27801;&#26126;&#20445;&#31561;&#35785;&#39532;&#38797;&#23665;&#24066;&#33457;&#23665;&#21306;&#20154;&#27665;&#25919;&#24220;&#25151;&#23627;&#24378;&#21046;&#25286;&#38500;&#34892;&#25919;&#36180;&#20607;&#26696;.docx"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21496;&#27861;&#35299;&#37322;&#30456;&#20851;&#27861;&#26465;.docx" TargetMode="External"/><Relationship Id="rId2" Type="http://schemas.openxmlformats.org/officeDocument/2006/relationships/hyperlink" Target="&#34892;&#25919;&#35785;&#35772;&#27861;&#31532;&#20116;&#31456;.docx" TargetMode="External"/><Relationship Id="rId1" Type="http://schemas.openxmlformats.org/officeDocument/2006/relationships/slideLayout" Target="../slideLayouts/slideLayout2.xml"/><Relationship Id="rId5" Type="http://schemas.openxmlformats.org/officeDocument/2006/relationships/hyperlink" Target="&#26368;&#39640;&#20154;&#27665;&#27861;&#38498;&#20851;&#20110;&#34892;&#25919;&#35785;&#35772;&#35777;&#25454;&#33509;&#24178;&#38382;&#39064;&#30340;&#35268;&#23450;.docx" TargetMode="External"/><Relationship Id="rId4" Type="http://schemas.openxmlformats.org/officeDocument/2006/relationships/hyperlink" Target="&#12298;&#35299;&#37322;&#12299;&#31532;34-47&#26465;.doc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29289;&#35777;&#26696;&#20363;.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86063"/>
            <a:ext cx="8424863" cy="1470025"/>
          </a:xfrm>
        </p:spPr>
        <p:txBody>
          <a:bodyPr vert="horz" wrap="square" lIns="91440" tIns="45720" rIns="91440" bIns="45720" numCol="1" rtlCol="0" anchor="b"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第十六讲</a:t>
            </a: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行政诉讼证据</a:t>
            </a:r>
            <a:endParaRPr kumimoji="0" 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17411"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7413" name="日期占位符 2"/>
          <p:cNvSpPr txBox="1">
            <a:spLocks noGrp="1"/>
          </p:cNvSpPr>
          <p:nvPr>
            <p:ph type="dt" sz="half" idx="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0">
              <a:rPr lang="en-US" altLang="zh-CN" sz="900" dirty="0">
                <a:solidFill>
                  <a:srgbClr val="FFFFFF"/>
                </a:solidFill>
                <a:latin typeface="Century Gothic" panose="020B0502020202020204" pitchFamily="34" charset="0"/>
              </a:rPr>
              <a:t>15:54</a:t>
            </a:fld>
            <a:endParaRPr lang="en-US" altLang="zh-CN" sz="900" dirty="0">
              <a:solidFill>
                <a:srgbClr val="FFFFF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357188" y="2214563"/>
            <a:ext cx="8572500" cy="3805237"/>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）电子数据</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电子数据是一种新类型的证据。在</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33</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款的第（</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）项中，增设了“电子数据”的证据类型。</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最高人民法院关于行政诉讼证据若干问题的规定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64</a:t>
            </a:r>
            <a:r>
              <a:rPr lang="zh-CN" altLang="en-US" sz="2400" dirty="0">
                <a:latin typeface="楷体" panose="02010609060101010101" pitchFamily="49" charset="-122"/>
                <a:ea typeface="楷体" panose="02010609060101010101" pitchFamily="49" charset="-122"/>
              </a:rPr>
              <a:t>条规定：“以有形载体固定或者显示的电子数据交换、电子邮件以及其他数据资料，</a:t>
            </a:r>
            <a:r>
              <a:rPr lang="zh-CN" altLang="en-US" sz="2400" b="1" dirty="0">
                <a:solidFill>
                  <a:srgbClr val="FF0000"/>
                </a:solidFill>
                <a:latin typeface="楷体" panose="02010609060101010101" pitchFamily="49" charset="-122"/>
                <a:ea typeface="楷体" panose="02010609060101010101" pitchFamily="49" charset="-122"/>
              </a:rPr>
              <a:t>其制作情况和真实性经对方当事人确认，或者以公证等其他有效方式予以证明的，与原件具有同等的证明效力</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16</a:t>
            </a:r>
          </a:p>
        </p:txBody>
      </p:sp>
      <p:sp>
        <p:nvSpPr>
          <p:cNvPr id="2970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863600" y="2428875"/>
            <a:ext cx="7208838" cy="3590925"/>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5</a:t>
            </a:r>
            <a:r>
              <a:rPr lang="zh-CN" altLang="en-US" sz="2400" b="1" dirty="0">
                <a:latin typeface="楷体" panose="02010609060101010101" pitchFamily="49" charset="-122"/>
                <a:ea typeface="楷体" panose="02010609060101010101" pitchFamily="49" charset="-122"/>
              </a:rPr>
              <a:t>）证人证言</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证人证言是指了解案件情况的人以口头或书面的方式，向人民法院所作的与案件有关的事实的陈述。证人对案件事实所作的陈述通过笔录加以固定之后成为证人证言。除法定情形外，凡是知道案件事实的人都有出庭作证的义务。但是，如果证人拒绝出庭作证，仅仅影响他先前所作“证人证言”的证据效力；如果他不愿提供“证人证言”，</a:t>
            </a:r>
            <a:r>
              <a:rPr lang="zh-CN" altLang="en-US" sz="2400" b="1" dirty="0">
                <a:solidFill>
                  <a:srgbClr val="FF0000"/>
                </a:solidFill>
                <a:latin typeface="楷体" panose="02010609060101010101" pitchFamily="49" charset="-122"/>
                <a:ea typeface="楷体" panose="02010609060101010101" pitchFamily="49" charset="-122"/>
              </a:rPr>
              <a:t>并无法律规定法院有权强制证人出庭作证</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17</a:t>
            </a:r>
          </a:p>
        </p:txBody>
      </p:sp>
      <p:sp>
        <p:nvSpPr>
          <p:cNvPr id="3174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863600" y="2357438"/>
            <a:ext cx="7137400" cy="3662362"/>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）当事人陈述</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是当事人在行政诉讼中就其所经历的案件事实，向人民法院所作的陈述。包括承认、反驳和支持叙述三方面的内容。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根据</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行政诉讼证据规定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第十条的规定，被告提供的被诉行政行为所依据的询问、陈述、谈话类笔录，应当有行政执法人员、被询问人、陈述人、谈话人签名或者盖章。</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可见</a:t>
            </a:r>
            <a:r>
              <a:rPr lang="zh-CN" altLang="en-US" sz="2400" b="1" dirty="0">
                <a:solidFill>
                  <a:srgbClr val="FF0000"/>
                </a:solidFill>
                <a:latin typeface="楷体" panose="02010609060101010101" pitchFamily="49" charset="-122"/>
                <a:ea typeface="楷体" panose="02010609060101010101" pitchFamily="49" charset="-122"/>
                <a:hlinkClick r:id="rId2" action="ppaction://hlinkfile"/>
              </a:rPr>
              <a:t>廖宗荣案</a:t>
            </a:r>
            <a:endParaRPr lang="zh-CN" altLang="en-US" sz="2400" b="1" dirty="0">
              <a:solidFill>
                <a:srgbClr val="FF0000"/>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20</a:t>
            </a:r>
          </a:p>
        </p:txBody>
      </p:sp>
      <p:sp>
        <p:nvSpPr>
          <p:cNvPr id="3482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395288" y="2276475"/>
            <a:ext cx="8137525" cy="3743325"/>
          </a:xfrm>
          <a:ln/>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第四十一条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有下列情形之一，原告或者第三人</a:t>
            </a:r>
            <a:r>
              <a:rPr lang="zh-CN" altLang="zh-CN" sz="2000" b="1" dirty="0">
                <a:solidFill>
                  <a:srgbClr val="FF0000"/>
                </a:solidFill>
                <a:latin typeface="楷体" panose="02010609060101010101" pitchFamily="49" charset="-122"/>
                <a:ea typeface="楷体" panose="02010609060101010101" pitchFamily="49" charset="-122"/>
              </a:rPr>
              <a:t>要求相关行政执法人员出庭说明</a:t>
            </a:r>
            <a:r>
              <a:rPr lang="zh-CN" altLang="zh-CN" sz="2000" dirty="0">
                <a:latin typeface="楷体" panose="02010609060101010101" pitchFamily="49" charset="-122"/>
                <a:ea typeface="楷体" panose="02010609060101010101" pitchFamily="49" charset="-122"/>
              </a:rPr>
              <a:t>的，人民法院可以准许：（一）对现场笔录的合法性或者真实性有异议的；（二）对扣押财产的品种或者数量有异议的；（三）对检验的物品取样或者保管有异议的；（四）对行政执法人员身份的合法性有异议的；（五）需要出庭说明的其他情形。</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第四十四条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人民法院认为有必要的，可以</a:t>
            </a:r>
            <a:r>
              <a:rPr lang="zh-CN" altLang="zh-CN" sz="2000" b="1" dirty="0">
                <a:solidFill>
                  <a:srgbClr val="FF0000"/>
                </a:solidFill>
                <a:latin typeface="楷体" panose="02010609060101010101" pitchFamily="49" charset="-122"/>
                <a:ea typeface="楷体" panose="02010609060101010101" pitchFamily="49" charset="-122"/>
              </a:rPr>
              <a:t>要求当事人本人或者行政机关执法人员到庭</a:t>
            </a:r>
            <a:r>
              <a:rPr lang="zh-CN" altLang="zh-CN" sz="2000" dirty="0">
                <a:latin typeface="楷体" panose="02010609060101010101" pitchFamily="49" charset="-122"/>
                <a:ea typeface="楷体" panose="02010609060101010101" pitchFamily="49" charset="-122"/>
              </a:rPr>
              <a:t>，就案件有关事实接受询问。在询问之前，可以要求其签署保证书。</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保证书应当载明据实陈述、如有虚假陈述愿意接受处罚等内容。当事人或者行政机关执法人员应当在保证书上签名或者捺印。负有举证责任的当事人拒绝到庭、拒绝接受询问或者拒绝签署保证书，待证事实又欠缺其他证据加以佐证的，人民法院对其主张的事实不予认定。</a:t>
            </a:r>
          </a:p>
          <a:p>
            <a:endParaRPr lang="zh-CN" altLang="en-US" sz="2000" dirty="0">
              <a:ea typeface="宋体" panose="02010600030101010101" pitchFamily="2" charset="-122"/>
            </a:endParaRPr>
          </a:p>
        </p:txBody>
      </p:sp>
      <p:sp>
        <p:nvSpPr>
          <p:cNvPr id="35844"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
        <p:nvSpPr>
          <p:cNvPr id="35845"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428625" y="2071688"/>
            <a:ext cx="7858125" cy="3948112"/>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）鉴定意见</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是由鉴定部门指派具有专门知识和专门技能的人对某些专门性问题进行分析、鉴别和判断，从而得出的能够证明案件事实的意见。鉴定意见可以</a:t>
            </a:r>
            <a:r>
              <a:rPr lang="zh-CN" altLang="en-US" sz="2400" b="1" dirty="0">
                <a:solidFill>
                  <a:srgbClr val="FF0000"/>
                </a:solidFill>
                <a:latin typeface="楷体" panose="02010609060101010101" pitchFamily="49" charset="-122"/>
                <a:ea typeface="楷体" panose="02010609060101010101" pitchFamily="49" charset="-122"/>
              </a:rPr>
              <a:t>由被告</a:t>
            </a:r>
            <a:r>
              <a:rPr lang="zh-CN" altLang="en-US" sz="2400" dirty="0">
                <a:latin typeface="楷体" panose="02010609060101010101" pitchFamily="49" charset="-122"/>
                <a:ea typeface="楷体" panose="02010609060101010101" pitchFamily="49" charset="-122"/>
              </a:rPr>
              <a:t>提供，也可以</a:t>
            </a:r>
            <a:r>
              <a:rPr lang="zh-CN" altLang="en-US" sz="2400" b="1" dirty="0">
                <a:solidFill>
                  <a:srgbClr val="FF0000"/>
                </a:solidFill>
                <a:latin typeface="楷体" panose="02010609060101010101" pitchFamily="49" charset="-122"/>
                <a:ea typeface="楷体" panose="02010609060101010101" pitchFamily="49" charset="-122"/>
              </a:rPr>
              <a:t>由人民法院依职权指定或委托法定鉴定部门</a:t>
            </a:r>
            <a:r>
              <a:rPr lang="zh-CN" altLang="en-US" sz="2400" dirty="0">
                <a:latin typeface="楷体" panose="02010609060101010101" pitchFamily="49" charset="-122"/>
                <a:ea typeface="楷体" panose="02010609060101010101" pitchFamily="49" charset="-122"/>
              </a:rPr>
              <a:t>提供。</a:t>
            </a:r>
          </a:p>
          <a:p>
            <a:endParaRPr lang="zh-CN" altLang="en-US" sz="2400" dirty="0">
              <a:latin typeface="楷体" panose="02010609060101010101" pitchFamily="49" charset="-122"/>
              <a:ea typeface="楷体" panose="02010609060101010101" pitchFamily="49" charset="-122"/>
            </a:endParaRP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22</a:t>
            </a:r>
          </a:p>
        </p:txBody>
      </p:sp>
      <p:sp>
        <p:nvSpPr>
          <p:cNvPr id="3686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500063" y="2214563"/>
            <a:ext cx="7929562" cy="3805237"/>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8</a:t>
            </a:r>
            <a:r>
              <a:rPr lang="zh-CN" altLang="en-US" sz="2400" b="1" dirty="0">
                <a:latin typeface="楷体" panose="02010609060101010101" pitchFamily="49" charset="-122"/>
                <a:ea typeface="楷体" panose="02010609060101010101" pitchFamily="49" charset="-122"/>
              </a:rPr>
              <a:t>）勘验笔录、现场笔录</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勘验笔录是指行政机关对现场、物品进行勘查、检验时所制作的书面记录。与视听资料不同的是，勘验笔录是一种事后的书面记录。如实记录是勘验笔录的基本要求，因而与鉴定结论不同，它排除了勘验人员的主观分析。</a:t>
            </a:r>
          </a:p>
          <a:p>
            <a:r>
              <a:rPr lang="zh-CN" altLang="en-US" sz="2400" dirty="0">
                <a:latin typeface="楷体" panose="02010609060101010101" pitchFamily="49" charset="-122"/>
                <a:ea typeface="楷体" panose="02010609060101010101" pitchFamily="49" charset="-122"/>
              </a:rPr>
              <a:t>现场笔录是行政诉讼中特有的法定证据，是指行政机关工作人员在执行职务过程中对有关管理活动的现场情况所作的书面记录。</a:t>
            </a:r>
          </a:p>
          <a:p>
            <a:endParaRPr lang="zh-CN" altLang="en-US" sz="2400" dirty="0">
              <a:latin typeface="楷体" panose="02010609060101010101" pitchFamily="49" charset="-122"/>
              <a:ea typeface="楷体" panose="02010609060101010101" pitchFamily="49"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24</a:t>
            </a:r>
          </a:p>
        </p:txBody>
      </p:sp>
      <p:sp>
        <p:nvSpPr>
          <p:cNvPr id="4096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539750" y="2143125"/>
            <a:ext cx="7993063" cy="3876675"/>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9</a:t>
            </a:r>
            <a:r>
              <a:rPr lang="zh-CN" altLang="en-US" sz="2400" b="1" dirty="0">
                <a:latin typeface="楷体" panose="02010609060101010101" pitchFamily="49" charset="-122"/>
                <a:ea typeface="楷体" panose="02010609060101010101" pitchFamily="49" charset="-122"/>
              </a:rPr>
              <a:t>）特别证据</a:t>
            </a: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）域外证据</a:t>
            </a:r>
            <a:r>
              <a:rPr lang="zh-CN" altLang="en-US" sz="2400" dirty="0">
                <a:latin typeface="楷体" panose="02010609060101010101" pitchFamily="49" charset="-122"/>
                <a:ea typeface="楷体" panose="02010609060101010101" pitchFamily="49" charset="-122"/>
              </a:rPr>
              <a:t>。当事人向法院提供的在中华人民共和国领域外形成的证据，应当说明它来源，经</a:t>
            </a:r>
            <a:r>
              <a:rPr lang="zh-CN" altLang="en-US" sz="2400" b="1" dirty="0">
                <a:solidFill>
                  <a:srgbClr val="FF0000"/>
                </a:solidFill>
                <a:latin typeface="楷体" panose="02010609060101010101" pitchFamily="49" charset="-122"/>
                <a:ea typeface="楷体" panose="02010609060101010101" pitchFamily="49" charset="-122"/>
              </a:rPr>
              <a:t>所在国公证机关证明</a:t>
            </a:r>
            <a:r>
              <a:rPr lang="zh-CN" altLang="en-US" sz="2400" dirty="0">
                <a:latin typeface="楷体" panose="02010609060101010101" pitchFamily="49" charset="-122"/>
                <a:ea typeface="楷体" panose="02010609060101010101" pitchFamily="49" charset="-122"/>
              </a:rPr>
              <a:t>，并经中华人民共和国</a:t>
            </a:r>
            <a:r>
              <a:rPr lang="zh-CN" altLang="en-US" sz="2400" b="1" dirty="0">
                <a:solidFill>
                  <a:srgbClr val="FF0000"/>
                </a:solidFill>
                <a:latin typeface="楷体" panose="02010609060101010101" pitchFamily="49" charset="-122"/>
                <a:ea typeface="楷体" panose="02010609060101010101" pitchFamily="49" charset="-122"/>
              </a:rPr>
              <a:t>驻该国使领馆认证</a:t>
            </a:r>
            <a:r>
              <a:rPr lang="zh-CN" altLang="en-US" sz="2400"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或者</a:t>
            </a:r>
            <a:r>
              <a:rPr lang="zh-CN" altLang="en-US" sz="2400" dirty="0">
                <a:latin typeface="楷体" panose="02010609060101010101" pitchFamily="49" charset="-122"/>
                <a:ea typeface="楷体" panose="02010609060101010101" pitchFamily="49" charset="-122"/>
              </a:rPr>
              <a:t>履行中华人民共和国与证据所在国订立的有关条约中规定的证明手续。当事人提供的在中华人民共和国香港特别行政区、澳门特别行政区和中国台湾地区内形成的证据，应当具有按照有关规定办理的证明手续。实务中，没有上述法定手续，该证据法院将不予采信。</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25</a:t>
            </a:r>
          </a:p>
        </p:txBody>
      </p:sp>
      <p:sp>
        <p:nvSpPr>
          <p:cNvPr id="4198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500063" y="2143125"/>
            <a:ext cx="8072437" cy="3876675"/>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）外文书证</a:t>
            </a:r>
            <a:r>
              <a:rPr lang="zh-CN" altLang="en-US" sz="2400" dirty="0">
                <a:latin typeface="楷体" panose="02010609060101010101" pitchFamily="49" charset="-122"/>
                <a:ea typeface="楷体" panose="02010609060101010101" pitchFamily="49" charset="-122"/>
              </a:rPr>
              <a:t>。当事人向法院提供外文书证或者外国语视听资料的，应当附有由具有翻译资质的机构翻译的或者其他翻译准确的中文译本，由翻译机构盖章或者翻译人员签名。在实务中，当事人不依照此规定提供的外文书证，法院将视为未提交该证据。</a:t>
            </a:r>
            <a:endParaRPr lang="en-US" altLang="zh-CN" sz="2400" dirty="0">
              <a:latin typeface="楷体" panose="02010609060101010101" pitchFamily="49" charset="-122"/>
              <a:ea typeface="楷体" panose="02010609060101010101" pitchFamily="49"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26</a:t>
            </a:r>
          </a:p>
        </p:txBody>
      </p:sp>
      <p:sp>
        <p:nvSpPr>
          <p:cNvPr id="4403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428625" y="2214563"/>
            <a:ext cx="8215313" cy="3805237"/>
          </a:xfrm>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保密证据</a:t>
            </a:r>
            <a:r>
              <a:rPr lang="zh-CN" altLang="en-US" sz="2400" dirty="0">
                <a:latin typeface="楷体" panose="02010609060101010101" pitchFamily="49" charset="-122"/>
                <a:ea typeface="楷体" panose="02010609060101010101" pitchFamily="49" charset="-122"/>
              </a:rPr>
              <a:t>。证据若涉及国家秘密、商业秘密或者个人隐私的，当事人应当在证据材料上作出明确标注，并向法庭说明，法庭予以审查确认。当事人若主张因属保密证据不提供给法院的，应当承担不提供证据的不利后果。</a:t>
            </a:r>
            <a:r>
              <a:rPr lang="zh-CN" altLang="en-US" sz="2400" b="1" dirty="0">
                <a:solidFill>
                  <a:srgbClr val="FF0000"/>
                </a:solidFill>
                <a:latin typeface="楷体" panose="02010609060101010101" pitchFamily="49" charset="-122"/>
                <a:ea typeface="楷体" panose="02010609060101010101" pitchFamily="49" charset="-122"/>
              </a:rPr>
              <a:t>保密证据仅仅是要求当事人不得在庭审时公开出示，法院是有权审查的</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27</a:t>
            </a:r>
          </a:p>
        </p:txBody>
      </p:sp>
      <p:sp>
        <p:nvSpPr>
          <p:cNvPr id="4608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二、</a:t>
            </a:r>
            <a:r>
              <a:rPr lang="zh-CN" altLang="en-US" b="1" kern="1200" dirty="0">
                <a:latin typeface="楷体" panose="02010609060101010101" pitchFamily="49" charset="-122"/>
                <a:ea typeface="楷体" panose="02010609060101010101" pitchFamily="49" charset="-122"/>
                <a:cs typeface="+mj-cs"/>
              </a:rPr>
              <a:t>举证责任及其分配</a:t>
            </a:r>
            <a:endParaRPr lang="zh-CN" altLang="en-US" kern="1200" dirty="0">
              <a:latin typeface="楷体" panose="02010609060101010101" pitchFamily="49" charset="-122"/>
              <a:ea typeface="楷体" panose="02010609060101010101" pitchFamily="49" charset="-122"/>
              <a:cs typeface="+mj-cs"/>
            </a:endParaRPr>
          </a:p>
        </p:txBody>
      </p:sp>
      <p:sp>
        <p:nvSpPr>
          <p:cNvPr id="48131" name="内容占位符 2"/>
          <p:cNvSpPr>
            <a:spLocks noGrp="1"/>
          </p:cNvSpPr>
          <p:nvPr>
            <p:ph idx="1"/>
          </p:nvPr>
        </p:nvSpPr>
        <p:spPr>
          <a:xfrm>
            <a:off x="928688" y="2357438"/>
            <a:ext cx="7286625" cy="3448050"/>
          </a:xfrm>
          <a:ln/>
        </p:spPr>
        <p:txBody>
          <a:bodyPr vert="horz" wrap="square" lIns="91440" tIns="45720" rIns="91440" bIns="45720" anchor="t" anchorCtr="0"/>
          <a:lstStyle/>
          <a:p>
            <a:r>
              <a:rPr lang="zh-CN" altLang="en-US" sz="2200" b="1" dirty="0">
                <a:solidFill>
                  <a:schemeClr val="tx1"/>
                </a:solidFill>
                <a:latin typeface="楷体" panose="02010609060101010101" pitchFamily="49" charset="-122"/>
                <a:ea typeface="楷体" panose="02010609060101010101" pitchFamily="49" charset="-122"/>
              </a:rPr>
              <a:t>（一）举证责任原理</a:t>
            </a:r>
          </a:p>
          <a:p>
            <a:r>
              <a:rPr lang="en-US" altLang="zh-CN" sz="2200" b="1" dirty="0">
                <a:solidFill>
                  <a:schemeClr val="tx1"/>
                </a:solidFill>
                <a:latin typeface="楷体" panose="02010609060101010101" pitchFamily="49" charset="-122"/>
                <a:ea typeface="楷体" panose="02010609060101010101" pitchFamily="49" charset="-122"/>
              </a:rPr>
              <a:t>1</a:t>
            </a:r>
            <a:r>
              <a:rPr lang="zh-CN" altLang="en-US" sz="2200" b="1" dirty="0">
                <a:solidFill>
                  <a:schemeClr val="tx1"/>
                </a:solidFill>
                <a:latin typeface="楷体" panose="02010609060101010101" pitchFamily="49" charset="-122"/>
                <a:ea typeface="楷体" panose="02010609060101010101" pitchFamily="49" charset="-122"/>
              </a:rPr>
              <a:t>、举证责任概念</a:t>
            </a:r>
          </a:p>
          <a:p>
            <a:pPr marL="342900" lvl="1" indent="-342900"/>
            <a:r>
              <a:rPr lang="zh-CN" altLang="en-US" sz="2200" dirty="0">
                <a:solidFill>
                  <a:schemeClr val="tx1"/>
                </a:solidFill>
                <a:latin typeface="楷体" panose="02010609060101010101" pitchFamily="49" charset="-122"/>
                <a:ea typeface="楷体" panose="02010609060101010101" pitchFamily="49" charset="-122"/>
              </a:rPr>
              <a:t>举证责任是指由法律预先规定，在行政案件的真实情况难以确定的情况下，由一方当事人提供证据予以证明，如其提供不出证明相应事实情况的证据，则承担败诉风险和不利后果的制度。</a:t>
            </a:r>
            <a:endParaRPr lang="en-US" altLang="zh-CN" sz="2200" dirty="0">
              <a:solidFill>
                <a:schemeClr val="tx1"/>
              </a:solidFill>
              <a:latin typeface="楷体" panose="02010609060101010101" pitchFamily="49" charset="-122"/>
              <a:ea typeface="楷体" panose="02010609060101010101" pitchFamily="49" charset="-122"/>
            </a:endParaRPr>
          </a:p>
          <a:p>
            <a:pPr marL="342900" lvl="1" indent="-342900"/>
            <a:r>
              <a:rPr lang="zh-CN" altLang="en-US" sz="2200" dirty="0">
                <a:solidFill>
                  <a:schemeClr val="tx1"/>
                </a:solidFill>
                <a:latin typeface="楷体" panose="02010609060101010101" pitchFamily="49" charset="-122"/>
                <a:ea typeface="楷体" panose="02010609060101010101" pitchFamily="49" charset="-122"/>
              </a:rPr>
              <a:t>这种“责任”就其性质而言，可以用“败诉风险”、“负担”、“义务”甚至“权利”加以诠释，是一种法律设定的风险。</a:t>
            </a:r>
            <a:endParaRPr lang="en-US" altLang="zh-CN" sz="2200" dirty="0">
              <a:solidFill>
                <a:schemeClr val="tx1"/>
              </a:solidFill>
              <a:latin typeface="楷体" panose="02010609060101010101" pitchFamily="49" charset="-122"/>
              <a:ea typeface="楷体" panose="02010609060101010101" pitchFamily="49" charset="-122"/>
            </a:endParaRPr>
          </a:p>
          <a:p>
            <a:endParaRPr lang="en-US" altLang="zh-CN" sz="2200" dirty="0">
              <a:solidFill>
                <a:schemeClr val="tx1"/>
              </a:solidFill>
              <a:latin typeface="楷体" panose="02010609060101010101" pitchFamily="49" charset="-122"/>
              <a:ea typeface="楷体" panose="02010609060101010101" pitchFamily="49" charset="-122"/>
            </a:endParaRPr>
          </a:p>
          <a:p>
            <a:endParaRPr lang="zh-CN" altLang="en-US" sz="2200" dirty="0">
              <a:solidFill>
                <a:schemeClr val="tx1"/>
              </a:solidFill>
              <a:latin typeface="楷体" panose="02010609060101010101" pitchFamily="49" charset="-122"/>
              <a:ea typeface="楷体" panose="02010609060101010101" pitchFamily="49" charset="-122"/>
            </a:endParaRPr>
          </a:p>
          <a:p>
            <a:endParaRPr lang="zh-CN" altLang="en-US" sz="2200" dirty="0">
              <a:solidFill>
                <a:schemeClr val="tx1"/>
              </a:solidFill>
              <a:latin typeface="楷体" panose="02010609060101010101" pitchFamily="49" charset="-122"/>
              <a:ea typeface="楷体" panose="02010609060101010101" pitchFamily="49"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28</a:t>
            </a:r>
          </a:p>
        </p:txBody>
      </p:sp>
      <p:sp>
        <p:nvSpPr>
          <p:cNvPr id="4813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863600" y="2489200"/>
            <a:ext cx="6804025"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一、证据的一般理论</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二、举证责任及其分配</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三、证据提供与补充</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四、证据调取与保全</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五、证据规则：举证、对证与认定</a:t>
            </a:r>
            <a:endParaRPr lang="en-US" altLang="zh-CN" sz="2400" b="1" dirty="0">
              <a:latin typeface="楷体" panose="02010609060101010101" pitchFamily="49" charset="-122"/>
              <a:ea typeface="楷体" panose="02010609060101010101" pitchFamily="49" charset="-122"/>
            </a:endParaRPr>
          </a:p>
          <a:p>
            <a:endParaRPr lang="zh-CN" altLang="en-US" sz="2400" b="1" dirty="0">
              <a:latin typeface="楷体" panose="02010609060101010101" pitchFamily="49" charset="-122"/>
              <a:ea typeface="楷体" panose="02010609060101010101" pitchFamily="49" charset="-122"/>
            </a:endParaRPr>
          </a:p>
        </p:txBody>
      </p:sp>
      <p:sp>
        <p:nvSpPr>
          <p:cNvPr id="1946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
        <p:nvSpPr>
          <p:cNvPr id="19461"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539750" y="2205038"/>
            <a:ext cx="7708900" cy="3948112"/>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、行政诉讼中的举证责任</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第三十四条第一款　</a:t>
            </a:r>
            <a:r>
              <a:rPr lang="zh-CN" altLang="en-US" sz="2000" b="1" dirty="0">
                <a:solidFill>
                  <a:srgbClr val="FF0000"/>
                </a:solidFill>
                <a:latin typeface="楷体" panose="02010609060101010101" pitchFamily="49" charset="-122"/>
                <a:ea typeface="楷体" panose="02010609060101010101" pitchFamily="49" charset="-122"/>
              </a:rPr>
              <a:t>被告对作出的行政行为负有举证责任</a:t>
            </a:r>
            <a:r>
              <a:rPr lang="zh-CN" altLang="en-US" sz="2000" dirty="0">
                <a:latin typeface="楷体" panose="02010609060101010101" pitchFamily="49" charset="-122"/>
                <a:ea typeface="楷体" panose="02010609060101010101" pitchFamily="49" charset="-122"/>
              </a:rPr>
              <a:t>，应当提供作出该行政行为的证据和所依据的规范性文件。</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在行政诉讼中，法院审查支撑被诉行政行为合法性的证据，是被告在行政程序中已经收集的，且作为定案的证据，所以，行政诉讼的事实审查应当遵循“案卷排它主义”。确立被告对被诉行政行为合法性负举证责任，要求行政机关遵守“先取证、后裁决”程序规则。</a:t>
            </a:r>
          </a:p>
          <a:p>
            <a:endParaRPr lang="zh-CN" altLang="en-US"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29</a:t>
            </a:r>
          </a:p>
        </p:txBody>
      </p:sp>
      <p:sp>
        <p:nvSpPr>
          <p:cNvPr id="4915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863600" y="2420938"/>
            <a:ext cx="7453313" cy="3598862"/>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（二）被告举证责任</a:t>
            </a:r>
            <a:endParaRPr lang="en-US" altLang="zh-CN" sz="2200" b="1"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、举证对象</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34</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款规定：“被告对作出的行政行为负有举证责任，应当提供作出该行政行为的证据和所依据的规范性文件。”由此可以确定，行政诉讼被告举证所要证明的对象是被诉的“行政行为”，即诉讼客体，而“行政行为”违法性是行政诉讼标的，是审判权所指向的对象，受到行政诉讼裁判既判力的拘束。</a:t>
            </a:r>
          </a:p>
          <a:p>
            <a:endParaRPr lang="zh-CN" altLang="en-US" sz="2200" dirty="0">
              <a:latin typeface="楷体" panose="02010609060101010101" pitchFamily="49" charset="-122"/>
              <a:ea typeface="楷体" panose="02010609060101010101" pitchFamily="49"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30</a:t>
            </a:r>
          </a:p>
        </p:txBody>
      </p:sp>
      <p:sp>
        <p:nvSpPr>
          <p:cNvPr id="5018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250825" y="2565400"/>
            <a:ext cx="8497888" cy="3454400"/>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、举证期限</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第六十七条</a:t>
            </a:r>
            <a:r>
              <a:rPr lang="zh-CN" altLang="en-US" sz="2000" dirty="0">
                <a:latin typeface="楷体" panose="02010609060101010101" pitchFamily="49" charset="-122"/>
                <a:ea typeface="楷体" panose="02010609060101010101" pitchFamily="49" charset="-122"/>
              </a:rPr>
              <a:t>第一款规定，</a:t>
            </a:r>
            <a:r>
              <a:rPr lang="zh-CN" altLang="zh-CN" sz="2000" dirty="0">
                <a:latin typeface="楷体" panose="02010609060101010101" pitchFamily="49" charset="-122"/>
                <a:ea typeface="楷体" panose="02010609060101010101" pitchFamily="49" charset="-122"/>
              </a:rPr>
              <a:t>人民法院应当在立案之日起五日内，将起诉状副本发送被告。被告应当在收到起诉状副本之日起</a:t>
            </a:r>
            <a:r>
              <a:rPr lang="zh-CN" altLang="zh-CN" sz="2000" b="1" dirty="0">
                <a:solidFill>
                  <a:srgbClr val="FF0000"/>
                </a:solidFill>
                <a:latin typeface="楷体" panose="02010609060101010101" pitchFamily="49" charset="-122"/>
                <a:ea typeface="楷体" panose="02010609060101010101" pitchFamily="49" charset="-122"/>
              </a:rPr>
              <a:t>十五日</a:t>
            </a:r>
            <a:r>
              <a:rPr lang="zh-CN" altLang="zh-CN" sz="2000" dirty="0">
                <a:latin typeface="楷体" panose="02010609060101010101" pitchFamily="49" charset="-122"/>
                <a:ea typeface="楷体" panose="02010609060101010101" pitchFamily="49" charset="-122"/>
              </a:rPr>
              <a:t>内向人民法院提交作出行政行为的证据和所依据的规范性文件，并提出答辩状。人民法院应当在收到答辩状之日起五日内，将答辩状副本发送原告。</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《最高人民法院关于适用</a:t>
            </a:r>
            <a:r>
              <a:rPr lang="en-US" altLang="zh-CN" sz="2000" dirty="0">
                <a:latin typeface="楷体" panose="02010609060101010101" pitchFamily="49" charset="-122"/>
                <a:ea typeface="楷体" panose="02010609060101010101" pitchFamily="49" charset="-122"/>
              </a:rPr>
              <a:t>&lt;</a:t>
            </a:r>
            <a:r>
              <a:rPr lang="zh-CN" altLang="zh-CN" sz="2000" dirty="0">
                <a:latin typeface="楷体" panose="02010609060101010101" pitchFamily="49" charset="-122"/>
                <a:ea typeface="楷体" panose="02010609060101010101" pitchFamily="49" charset="-122"/>
              </a:rPr>
              <a:t>中华人民共和国行政诉讼法</a:t>
            </a:r>
            <a:r>
              <a:rPr lang="en-US" altLang="zh-CN" sz="2000" dirty="0">
                <a:latin typeface="楷体" panose="02010609060101010101" pitchFamily="49" charset="-122"/>
                <a:ea typeface="楷体" panose="02010609060101010101" pitchFamily="49" charset="-122"/>
              </a:rPr>
              <a:t>&gt;</a:t>
            </a:r>
            <a:r>
              <a:rPr lang="zh-CN" altLang="zh-CN" sz="2000" dirty="0">
                <a:latin typeface="楷体" panose="02010609060101010101" pitchFamily="49" charset="-122"/>
                <a:ea typeface="楷体" panose="02010609060101010101" pitchFamily="49" charset="-122"/>
              </a:rPr>
              <a:t>的解释》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第三十四条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根据行政诉讼法第三十六条第一款的规定，被告申请延期提供证据的，应当在收到起诉状副本之日起</a:t>
            </a:r>
            <a:r>
              <a:rPr lang="zh-CN" altLang="zh-CN" sz="2000" b="1" dirty="0">
                <a:solidFill>
                  <a:srgbClr val="FF0000"/>
                </a:solidFill>
                <a:latin typeface="楷体" panose="02010609060101010101" pitchFamily="49" charset="-122"/>
                <a:ea typeface="楷体" panose="02010609060101010101" pitchFamily="49" charset="-122"/>
              </a:rPr>
              <a:t>十五日</a:t>
            </a:r>
            <a:r>
              <a:rPr lang="zh-CN" altLang="zh-CN" sz="2000" dirty="0">
                <a:latin typeface="楷体" panose="02010609060101010101" pitchFamily="49" charset="-122"/>
                <a:ea typeface="楷体" panose="02010609060101010101" pitchFamily="49" charset="-122"/>
              </a:rPr>
              <a:t>内以书面方式向人民法院提出。人民法院准许延期提供的，被告应当在</a:t>
            </a:r>
            <a:r>
              <a:rPr lang="zh-CN" altLang="zh-CN" sz="2000" b="1" dirty="0">
                <a:solidFill>
                  <a:srgbClr val="FF0000"/>
                </a:solidFill>
                <a:latin typeface="楷体" panose="02010609060101010101" pitchFamily="49" charset="-122"/>
                <a:ea typeface="楷体" panose="02010609060101010101" pitchFamily="49" charset="-122"/>
              </a:rPr>
              <a:t>正当事由消除后十五日内</a:t>
            </a:r>
            <a:r>
              <a:rPr lang="zh-CN" altLang="zh-CN" sz="2000" dirty="0">
                <a:latin typeface="楷体" panose="02010609060101010101" pitchFamily="49" charset="-122"/>
                <a:ea typeface="楷体" panose="02010609060101010101" pitchFamily="49" charset="-122"/>
              </a:rPr>
              <a:t>提供证据。逾期提供的，视为被诉行政行为没有相应的证据。</a:t>
            </a:r>
          </a:p>
          <a:p>
            <a:endParaRPr lang="zh-CN" altLang="zh-CN" sz="2000" dirty="0">
              <a:latin typeface="楷体" panose="02010609060101010101" pitchFamily="49" charset="-122"/>
              <a:ea typeface="楷体" panose="02010609060101010101" pitchFamily="49" charset="-122"/>
            </a:endParaRPr>
          </a:p>
          <a:p>
            <a:endParaRPr lang="zh-CN" altLang="en-US" sz="2000" b="1" dirty="0">
              <a:latin typeface="楷体" panose="02010609060101010101" pitchFamily="49" charset="-122"/>
              <a:ea typeface="楷体" panose="02010609060101010101" pitchFamily="49"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31</a:t>
            </a:r>
          </a:p>
        </p:txBody>
      </p:sp>
      <p:sp>
        <p:nvSpPr>
          <p:cNvPr id="5120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a:xfrm>
            <a:off x="863600" y="2420938"/>
            <a:ext cx="7596188" cy="3598862"/>
          </a:xfrm>
          <a:ln/>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第三十六条</a:t>
            </a:r>
            <a:r>
              <a:rPr lang="zh-CN" altLang="en-US" sz="2200" dirty="0">
                <a:latin typeface="楷体" panose="02010609060101010101" pitchFamily="49" charset="-122"/>
                <a:ea typeface="楷体" panose="02010609060101010101" pitchFamily="49" charset="-122"/>
              </a:rPr>
              <a:t>规定，</a:t>
            </a:r>
            <a:r>
              <a:rPr lang="zh-CN" altLang="zh-CN" sz="2200" dirty="0">
                <a:latin typeface="楷体" panose="02010609060101010101" pitchFamily="49" charset="-122"/>
                <a:ea typeface="楷体" panose="02010609060101010101" pitchFamily="49" charset="-122"/>
              </a:rPr>
              <a:t>当事人申请延长举证期限，应当在举证期限届满前向人民法院提出书面申请。</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申请理由成立的，人民法院应当准许，适当延长举证期限，并通知其他当事人。申请理由不成立的，人民法院不予准许，并通知申请人。</a:t>
            </a:r>
            <a:endParaRPr lang="en-US" altLang="zh-CN" sz="2200" dirty="0">
              <a:latin typeface="楷体" panose="02010609060101010101" pitchFamily="49" charset="-122"/>
              <a:ea typeface="楷体" panose="02010609060101010101" pitchFamily="49" charset="-122"/>
            </a:endParaRPr>
          </a:p>
          <a:p>
            <a:endParaRPr lang="zh-CN"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52228"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
        <p:nvSpPr>
          <p:cNvPr id="52229"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500063" y="2286000"/>
            <a:ext cx="7929562" cy="3733800"/>
          </a:xfrm>
          <a:ln/>
        </p:spPr>
        <p:txBody>
          <a:bodyPr vert="horz" wrap="square" lIns="91440" tIns="45720" rIns="91440" bIns="45720" anchor="t" anchorCtr="0"/>
          <a:lstStyle/>
          <a:p>
            <a:r>
              <a:rPr lang="zh-CN" altLang="en-US" sz="2200" b="1" dirty="0">
                <a:solidFill>
                  <a:schemeClr val="tx1"/>
                </a:solidFill>
                <a:latin typeface="楷体" panose="02010609060101010101" pitchFamily="49" charset="-122"/>
                <a:ea typeface="楷体" panose="02010609060101010101" pitchFamily="49" charset="-122"/>
              </a:rPr>
              <a:t>（三）举证内容</a:t>
            </a:r>
          </a:p>
          <a:p>
            <a:r>
              <a:rPr lang="zh-CN" altLang="en-US" sz="2200" dirty="0">
                <a:solidFill>
                  <a:schemeClr val="tx1"/>
                </a:solidFill>
                <a:latin typeface="楷体" panose="02010609060101010101" pitchFamily="49" charset="-122"/>
                <a:ea typeface="楷体" panose="02010609060101010101" pitchFamily="49" charset="-122"/>
              </a:rPr>
              <a:t>关于被告举证的内容，</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行政诉讼法</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规定为“证据和所依据的规范性文件”，</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最高人民法院关于行政诉讼证据若干问题的规定</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规定为“全部证据和所依据的规范性文件”。</a:t>
            </a:r>
            <a:endParaRPr lang="en-US" altLang="zh-CN" sz="2200" dirty="0">
              <a:solidFill>
                <a:schemeClr val="tx1"/>
              </a:solidFill>
              <a:latin typeface="楷体" panose="02010609060101010101" pitchFamily="49" charset="-122"/>
              <a:ea typeface="楷体" panose="02010609060101010101" pitchFamily="49" charset="-122"/>
            </a:endParaRPr>
          </a:p>
          <a:p>
            <a:r>
              <a:rPr lang="zh-CN" altLang="en-US" sz="2200" dirty="0">
                <a:solidFill>
                  <a:schemeClr val="tx1"/>
                </a:solidFill>
                <a:latin typeface="楷体" panose="02010609060101010101" pitchFamily="49" charset="-122"/>
                <a:ea typeface="楷体" panose="02010609060101010101" pitchFamily="49" charset="-122"/>
              </a:rPr>
              <a:t>“案卷排他”原则</a:t>
            </a:r>
            <a:endParaRPr lang="en-US" altLang="zh-CN" sz="2200" dirty="0">
              <a:solidFill>
                <a:schemeClr val="tx1"/>
              </a:solidFill>
              <a:latin typeface="楷体" panose="02010609060101010101" pitchFamily="49" charset="-122"/>
              <a:ea typeface="楷体" panose="02010609060101010101" pitchFamily="49" charset="-122"/>
            </a:endParaRPr>
          </a:p>
          <a:p>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行政诉讼法</a:t>
            </a:r>
            <a:r>
              <a:rPr lang="en-US" altLang="zh-CN" sz="2200" dirty="0">
                <a:solidFill>
                  <a:schemeClr val="tx1"/>
                </a:solidFill>
                <a:latin typeface="楷体" panose="02010609060101010101" pitchFamily="49" charset="-122"/>
                <a:ea typeface="楷体" panose="02010609060101010101" pitchFamily="49" charset="-122"/>
              </a:rPr>
              <a:t>》</a:t>
            </a:r>
            <a:r>
              <a:rPr lang="zh-CN" altLang="en-US" sz="2200" dirty="0">
                <a:solidFill>
                  <a:schemeClr val="tx1"/>
                </a:solidFill>
                <a:latin typeface="楷体" panose="02010609060101010101" pitchFamily="49" charset="-122"/>
                <a:ea typeface="楷体" panose="02010609060101010101" pitchFamily="49" charset="-122"/>
              </a:rPr>
              <a:t>第三十五条规定，在诉讼过程中，被告及其诉讼代理人</a:t>
            </a:r>
            <a:r>
              <a:rPr lang="zh-CN" altLang="en-US" sz="2200" b="1" dirty="0">
                <a:solidFill>
                  <a:srgbClr val="FF0000"/>
                </a:solidFill>
                <a:latin typeface="楷体" panose="02010609060101010101" pitchFamily="49" charset="-122"/>
                <a:ea typeface="楷体" panose="02010609060101010101" pitchFamily="49" charset="-122"/>
              </a:rPr>
              <a:t>不得自行</a:t>
            </a:r>
            <a:r>
              <a:rPr lang="zh-CN" altLang="en-US" sz="2200" dirty="0">
                <a:solidFill>
                  <a:schemeClr val="tx1"/>
                </a:solidFill>
                <a:latin typeface="楷体" panose="02010609060101010101" pitchFamily="49" charset="-122"/>
                <a:ea typeface="楷体" panose="02010609060101010101" pitchFamily="49" charset="-122"/>
              </a:rPr>
              <a:t>向原告、第三人和证人收集证据。</a:t>
            </a:r>
            <a:endParaRPr lang="en-US" altLang="zh-CN" sz="2200" dirty="0">
              <a:solidFill>
                <a:schemeClr val="tx1"/>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第四十五条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被告有证据证明其在行政程序中依照法定程序要求原告或者第三人提供证据，</a:t>
            </a:r>
            <a:r>
              <a:rPr lang="zh-CN" altLang="zh-CN" sz="2000" b="1" dirty="0">
                <a:solidFill>
                  <a:srgbClr val="FF0000"/>
                </a:solidFill>
                <a:latin typeface="楷体" panose="02010609060101010101" pitchFamily="49" charset="-122"/>
                <a:ea typeface="楷体" panose="02010609060101010101" pitchFamily="49" charset="-122"/>
              </a:rPr>
              <a:t>原告或者第三人依法应当提供而没有提供</a:t>
            </a:r>
            <a:r>
              <a:rPr lang="zh-CN" altLang="zh-CN" sz="2000" dirty="0">
                <a:latin typeface="楷体" panose="02010609060101010101" pitchFamily="49" charset="-122"/>
                <a:ea typeface="楷体" panose="02010609060101010101" pitchFamily="49" charset="-122"/>
              </a:rPr>
              <a:t>，在诉讼程序中提供的证据，人民法院一般不予采纳。</a:t>
            </a:r>
          </a:p>
          <a:p>
            <a:endParaRPr lang="en-US" altLang="zh-CN" sz="2200" dirty="0">
              <a:solidFill>
                <a:schemeClr val="tx1"/>
              </a:solidFill>
              <a:latin typeface="楷体" panose="02010609060101010101" pitchFamily="49" charset="-122"/>
              <a:ea typeface="楷体" panose="02010609060101010101" pitchFamily="49" charset="-122"/>
            </a:endParaRPr>
          </a:p>
          <a:p>
            <a:endParaRPr lang="zh-CN" altLang="en-US" sz="2200" dirty="0">
              <a:solidFill>
                <a:schemeClr val="tx1"/>
              </a:solidFill>
              <a:latin typeface="楷体" panose="02010609060101010101" pitchFamily="49" charset="-122"/>
              <a:ea typeface="楷体" panose="02010609060101010101" pitchFamily="49" charset="-122"/>
            </a:endParaRP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33</a:t>
            </a:r>
          </a:p>
        </p:txBody>
      </p:sp>
      <p:sp>
        <p:nvSpPr>
          <p:cNvPr id="5325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4275" name="内容占位符 2"/>
          <p:cNvSpPr>
            <a:spLocks noGrp="1"/>
          </p:cNvSpPr>
          <p:nvPr>
            <p:ph idx="1"/>
          </p:nvPr>
        </p:nvSpPr>
        <p:spPr>
          <a:xfrm>
            <a:off x="863600" y="2143125"/>
            <a:ext cx="7637463" cy="3876675"/>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（四）未在法定期限内举证的后果</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第三十四条第二款规定，</a:t>
            </a:r>
            <a:r>
              <a:rPr lang="zh-CN" altLang="zh-CN" sz="2200" dirty="0">
                <a:latin typeface="楷体" panose="02010609060101010101" pitchFamily="49" charset="-122"/>
                <a:ea typeface="楷体" panose="02010609060101010101" pitchFamily="49" charset="-122"/>
              </a:rPr>
              <a:t>被告不提供或者无正当理由逾期提供证据，视为</a:t>
            </a:r>
            <a:r>
              <a:rPr lang="zh-CN" altLang="zh-CN" sz="2200" b="1" dirty="0">
                <a:solidFill>
                  <a:srgbClr val="FF0000"/>
                </a:solidFill>
                <a:latin typeface="楷体" panose="02010609060101010101" pitchFamily="49" charset="-122"/>
                <a:ea typeface="楷体" panose="02010609060101010101" pitchFamily="49" charset="-122"/>
              </a:rPr>
              <a:t>没有相应证据</a:t>
            </a:r>
            <a:r>
              <a:rPr lang="zh-CN" altLang="zh-CN" sz="2200" dirty="0">
                <a:latin typeface="楷体" panose="02010609060101010101" pitchFamily="49" charset="-122"/>
                <a:ea typeface="楷体" panose="02010609060101010101" pitchFamily="49" charset="-122"/>
              </a:rPr>
              <a:t>。但是，被诉行政行为涉及第三人合法权益，第三人提供证据的除外。</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最高人民法院关于行政诉讼证据若干问题的规定</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条规定：“被告</a:t>
            </a:r>
            <a:r>
              <a:rPr lang="zh-CN" altLang="en-US" sz="2200" b="1" dirty="0">
                <a:solidFill>
                  <a:srgbClr val="FF0000"/>
                </a:solidFill>
                <a:latin typeface="楷体" panose="02010609060101010101" pitchFamily="49" charset="-122"/>
                <a:ea typeface="楷体" panose="02010609060101010101" pitchFamily="49" charset="-122"/>
              </a:rPr>
              <a:t>不</a:t>
            </a:r>
            <a:r>
              <a:rPr lang="zh-CN" altLang="en-US" sz="2200" dirty="0">
                <a:latin typeface="楷体" panose="02010609060101010101" pitchFamily="49" charset="-122"/>
                <a:ea typeface="楷体" panose="02010609060101010101" pitchFamily="49" charset="-122"/>
              </a:rPr>
              <a:t>提供或者</a:t>
            </a:r>
            <a:r>
              <a:rPr lang="zh-CN" altLang="en-US" sz="2200" b="1" dirty="0">
                <a:solidFill>
                  <a:srgbClr val="FF0000"/>
                </a:solidFill>
                <a:latin typeface="楷体" panose="02010609060101010101" pitchFamily="49" charset="-122"/>
                <a:ea typeface="楷体" panose="02010609060101010101" pitchFamily="49" charset="-122"/>
              </a:rPr>
              <a:t>无正当理由逾期</a:t>
            </a:r>
            <a:r>
              <a:rPr lang="zh-CN" altLang="en-US" sz="2200" dirty="0">
                <a:latin typeface="楷体" panose="02010609060101010101" pitchFamily="49" charset="-122"/>
                <a:ea typeface="楷体" panose="02010609060101010101" pitchFamily="49" charset="-122"/>
              </a:rPr>
              <a:t>提供证据的，</a:t>
            </a:r>
            <a:r>
              <a:rPr lang="zh-CN" altLang="en-US" sz="2200" b="1" dirty="0">
                <a:solidFill>
                  <a:srgbClr val="FF0000"/>
                </a:solidFill>
                <a:latin typeface="楷体" panose="02010609060101010101" pitchFamily="49" charset="-122"/>
                <a:ea typeface="楷体" panose="02010609060101010101" pitchFamily="49" charset="-122"/>
              </a:rPr>
              <a:t>视为被诉具体行政行为没有相应的证据</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解释</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34</a:t>
            </a:r>
            <a:r>
              <a:rPr lang="zh-CN" altLang="en-US" sz="2200" dirty="0">
                <a:latin typeface="楷体" panose="02010609060101010101" pitchFamily="49" charset="-122"/>
                <a:ea typeface="楷体" panose="02010609060101010101" pitchFamily="49" charset="-122"/>
              </a:rPr>
              <a:t>条规定，</a:t>
            </a:r>
            <a:r>
              <a:rPr lang="zh-CN" altLang="en-US" sz="2200" b="1" dirty="0">
                <a:solidFill>
                  <a:srgbClr val="FF0000"/>
                </a:solidFill>
                <a:latin typeface="楷体" panose="02010609060101010101" pitchFamily="49" charset="-122"/>
                <a:ea typeface="楷体" panose="02010609060101010101" pitchFamily="49" charset="-122"/>
              </a:rPr>
              <a:t>逾期</a:t>
            </a:r>
            <a:r>
              <a:rPr lang="zh-CN" altLang="en-US" sz="2200" dirty="0">
                <a:latin typeface="楷体" panose="02010609060101010101" pitchFamily="49" charset="-122"/>
                <a:ea typeface="楷体" panose="02010609060101010101" pitchFamily="49" charset="-122"/>
              </a:rPr>
              <a:t>提供的，视为被诉行政行为没有相应的证据。</a:t>
            </a:r>
            <a:endParaRPr lang="en-US" altLang="zh-CN"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此为法律拟制条款，即法律规定的事实一旦出现之后，相应的法律后果即为法律所认可，当事人无需提供其他相关证据支持。</a:t>
            </a:r>
          </a:p>
        </p:txBody>
      </p:sp>
      <p:sp>
        <p:nvSpPr>
          <p:cNvPr id="542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34</a:t>
            </a:r>
          </a:p>
        </p:txBody>
      </p:sp>
      <p:sp>
        <p:nvSpPr>
          <p:cNvPr id="5427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365125" y="2205038"/>
            <a:ext cx="7708900" cy="3876675"/>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（五）正当理由</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第三十六条规定，被告在作出行政行为时</a:t>
            </a:r>
            <a:r>
              <a:rPr lang="zh-CN" altLang="en-US" sz="2200" b="1" dirty="0">
                <a:solidFill>
                  <a:srgbClr val="FF0000"/>
                </a:solidFill>
                <a:latin typeface="楷体" panose="02010609060101010101" pitchFamily="49" charset="-122"/>
                <a:ea typeface="楷体" panose="02010609060101010101" pitchFamily="49" charset="-122"/>
              </a:rPr>
              <a:t>已经收集</a:t>
            </a:r>
            <a:r>
              <a:rPr lang="zh-CN" altLang="en-US" sz="2200" dirty="0">
                <a:latin typeface="楷体" panose="02010609060101010101" pitchFamily="49" charset="-122"/>
                <a:ea typeface="楷体" panose="02010609060101010101" pitchFamily="49" charset="-122"/>
              </a:rPr>
              <a:t>了证据，但因</a:t>
            </a:r>
            <a:r>
              <a:rPr lang="zh-CN" altLang="en-US" sz="2200" b="1" dirty="0">
                <a:solidFill>
                  <a:srgbClr val="FF0000"/>
                </a:solidFill>
                <a:latin typeface="楷体" panose="02010609060101010101" pitchFamily="49" charset="-122"/>
                <a:ea typeface="楷体" panose="02010609060101010101" pitchFamily="49" charset="-122"/>
              </a:rPr>
              <a:t>不可抗力等</a:t>
            </a:r>
            <a:r>
              <a:rPr lang="zh-CN" altLang="en-US" sz="2200" dirty="0">
                <a:latin typeface="楷体" panose="02010609060101010101" pitchFamily="49" charset="-122"/>
                <a:ea typeface="楷体" panose="02010609060101010101" pitchFamily="49" charset="-122"/>
              </a:rPr>
              <a:t>正当事由不能提供的，经人民法院准许，可以延期提供。</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原告或者第三人提出了其在行政处理程序中</a:t>
            </a:r>
            <a:r>
              <a:rPr lang="zh-CN" altLang="en-US" sz="2200" b="1" dirty="0">
                <a:solidFill>
                  <a:srgbClr val="FF0000"/>
                </a:solidFill>
                <a:latin typeface="楷体" panose="02010609060101010101" pitchFamily="49" charset="-122"/>
                <a:ea typeface="楷体" panose="02010609060101010101" pitchFamily="49" charset="-122"/>
              </a:rPr>
              <a:t>没有</a:t>
            </a:r>
            <a:r>
              <a:rPr lang="zh-CN" altLang="en-US" sz="2200" dirty="0">
                <a:latin typeface="楷体" panose="02010609060101010101" pitchFamily="49" charset="-122"/>
                <a:ea typeface="楷体" panose="02010609060101010101" pitchFamily="49" charset="-122"/>
              </a:rPr>
              <a:t>提出的理由或者证据的，经人民法院准许，被告可以</a:t>
            </a:r>
            <a:r>
              <a:rPr lang="zh-CN" altLang="en-US" sz="2200" b="1" dirty="0">
                <a:solidFill>
                  <a:srgbClr val="FF0000"/>
                </a:solidFill>
                <a:latin typeface="楷体" panose="02010609060101010101" pitchFamily="49" charset="-122"/>
                <a:ea typeface="楷体" panose="02010609060101010101" pitchFamily="49" charset="-122"/>
              </a:rPr>
              <a:t>补充</a:t>
            </a:r>
            <a:r>
              <a:rPr lang="zh-CN" altLang="en-US" sz="2200" dirty="0">
                <a:latin typeface="楷体" panose="02010609060101010101" pitchFamily="49" charset="-122"/>
                <a:ea typeface="楷体" panose="02010609060101010101" pitchFamily="49" charset="-122"/>
              </a:rPr>
              <a:t>证据。</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最高人民法院关于行政诉讼证据若干问题的规定</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款规定：“被告因不可抗力或者客观上不能控制的其他正当事由，不能在前款规定的期限内提供证据的，应当在收到起诉状副本之日起十日内向人民法院提出延期提供证据的书面申请。人民法院准许延期提供的，被告应当在正当事由消除后十日内提供证据。逾期提供的，视为被诉具体行政行为没有相应的证据。”</a:t>
            </a:r>
            <a:endParaRPr lang="en-US" altLang="zh-CN" sz="2200" dirty="0">
              <a:latin typeface="楷体" panose="02010609060101010101" pitchFamily="49" charset="-122"/>
              <a:ea typeface="楷体" panose="02010609060101010101" pitchFamily="49" charset="-122"/>
            </a:endParaRP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36</a:t>
            </a:r>
          </a:p>
        </p:txBody>
      </p:sp>
      <p:sp>
        <p:nvSpPr>
          <p:cNvPr id="5632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9395" name="内容占位符 2"/>
          <p:cNvSpPr>
            <a:spLocks noGrp="1"/>
          </p:cNvSpPr>
          <p:nvPr>
            <p:ph idx="1"/>
          </p:nvPr>
        </p:nvSpPr>
        <p:spPr>
          <a:xfrm>
            <a:off x="863600" y="2428875"/>
            <a:ext cx="7351713" cy="3590925"/>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（六）起诉期限的争议</a:t>
            </a:r>
          </a:p>
          <a:p>
            <a:r>
              <a:rPr lang="zh-CN" altLang="en-US" sz="2400" dirty="0">
                <a:latin typeface="楷体" panose="02010609060101010101" pitchFamily="49" charset="-122"/>
                <a:ea typeface="楷体" panose="02010609060101010101" pitchFamily="49" charset="-122"/>
              </a:rPr>
              <a:t>对原告起诉的法定期限，若被告有异议的，应当承担举证责任。之所以设置这一举证规则，是因为法律规定被告在作出行政行为时负有告知行政相对人的义务，因此，一旦发生原告起诉是否超过法定期限的争议，被告可以将履行这一义务的证据（如送达回证）提供给法庭，即可证明原告起诉是否已经超过法定期限的事实。 </a:t>
            </a:r>
          </a:p>
        </p:txBody>
      </p:sp>
      <p:sp>
        <p:nvSpPr>
          <p:cNvPr id="593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39</a:t>
            </a:r>
          </a:p>
        </p:txBody>
      </p:sp>
      <p:sp>
        <p:nvSpPr>
          <p:cNvPr id="5939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a:xfrm>
            <a:off x="863600" y="2428875"/>
            <a:ext cx="7494588" cy="3590925"/>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（七）第三人提供证据</a:t>
            </a:r>
          </a:p>
          <a:p>
            <a:r>
              <a:rPr lang="zh-CN" altLang="en-US" sz="2400" dirty="0">
                <a:latin typeface="楷体" panose="02010609060101010101" pitchFamily="49" charset="-122"/>
                <a:ea typeface="楷体" panose="02010609060101010101" pitchFamily="49" charset="-122"/>
              </a:rPr>
              <a:t>原则上，第三人提供的证据不能成为证明被告作出被诉行政行为合法性的证据。例外情况限于最高人民法院</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若干解释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28</a:t>
            </a:r>
            <a:r>
              <a:rPr lang="zh-CN" altLang="en-US" sz="2400" dirty="0">
                <a:latin typeface="楷体" panose="02010609060101010101" pitchFamily="49" charset="-122"/>
                <a:ea typeface="楷体" panose="02010609060101010101" pitchFamily="49" charset="-122"/>
              </a:rPr>
              <a:t>条规定的范围，即：“</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被告在作出具体行政行为时已经收集证据，但因不可抗力等正当事由不能提供的； </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原告或者第三人在诉讼过程中，提出了其在被告实施行政行为过程中没有提出的反驳理由或者证据的。”</a:t>
            </a:r>
          </a:p>
        </p:txBody>
      </p:sp>
      <p:sp>
        <p:nvSpPr>
          <p:cNvPr id="604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40</a:t>
            </a:r>
          </a:p>
        </p:txBody>
      </p:sp>
      <p:sp>
        <p:nvSpPr>
          <p:cNvPr id="6042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a:xfrm>
            <a:off x="1050925" y="2205038"/>
            <a:ext cx="7023100" cy="3805237"/>
          </a:xfrm>
          <a:ln/>
        </p:spPr>
        <p:txBody>
          <a:bodyPr vert="horz" wrap="square" lIns="91440" tIns="45720" rIns="91440" bIns="45720" anchor="t" anchorCtr="0"/>
          <a:lstStyle/>
          <a:p>
            <a:r>
              <a:rPr lang="zh-CN" altLang="en-US" sz="2200" dirty="0">
                <a:latin typeface="楷体" panose="02010609060101010101" pitchFamily="49" charset="-122"/>
                <a:ea typeface="楷体" panose="02010609060101010101" pitchFamily="49" charset="-122"/>
              </a:rPr>
              <a:t>（三）</a:t>
            </a:r>
            <a:r>
              <a:rPr lang="zh-CN" altLang="en-US" sz="2200" b="1" dirty="0">
                <a:latin typeface="楷体" panose="02010609060101010101" pitchFamily="49" charset="-122"/>
                <a:ea typeface="楷体" panose="02010609060101010101" pitchFamily="49" charset="-122"/>
              </a:rPr>
              <a:t>原告举证责任</a:t>
            </a:r>
            <a:endParaRPr lang="zh-CN" altLang="en-US" sz="2200" dirty="0">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一般情况下，原告提供初步证据之后，只要满足启动行政诉讼程序的法定条件，即应当推定被诉行政行为违法。被告必须在法定期限内提供作出被诉行政行为的全部证据，以推翻这一违法推定，否则，被告应当承担败诉的后果。</a:t>
            </a:r>
            <a:endParaRPr lang="en-US" altLang="zh-CN" sz="2200" dirty="0">
              <a:latin typeface="楷体" panose="02010609060101010101" pitchFamily="49" charset="-122"/>
              <a:ea typeface="楷体" panose="02010609060101010101" pitchFamily="49" charset="-122"/>
            </a:endParaRPr>
          </a:p>
          <a:p>
            <a:r>
              <a:rPr lang="en-US" altLang="zh-CN" sz="2200" b="1" dirty="0">
                <a:latin typeface="楷体" panose="02010609060101010101" pitchFamily="49" charset="-122"/>
                <a:ea typeface="楷体" panose="02010609060101010101" pitchFamily="49" charset="-122"/>
              </a:rPr>
              <a:t>1</a:t>
            </a:r>
            <a:r>
              <a:rPr lang="zh-CN" altLang="en-US" sz="2200" b="1" dirty="0">
                <a:latin typeface="楷体" panose="02010609060101010101" pitchFamily="49" charset="-122"/>
                <a:ea typeface="楷体" panose="02010609060101010101" pitchFamily="49" charset="-122"/>
              </a:rPr>
              <a:t>、原告举证情形</a:t>
            </a:r>
            <a:endParaRPr lang="zh-CN" altLang="en-US"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614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41</a:t>
            </a:r>
          </a:p>
        </p:txBody>
      </p:sp>
      <p:sp>
        <p:nvSpPr>
          <p:cNvPr id="6144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ln/>
        </p:spPr>
        <p:txBody>
          <a:bodyPr vert="horz" wrap="square" lIns="91440" tIns="45720" rIns="91440" bIns="45720" anchor="t" anchorCtr="0"/>
          <a:lstStyle/>
          <a:p>
            <a:endParaRPr lang="zh-CN" altLang="en-US" dirty="0">
              <a:ea typeface="宋体" panose="02010600030101010101" pitchFamily="2" charset="-122"/>
            </a:endParaRPr>
          </a:p>
        </p:txBody>
      </p:sp>
      <p:pic>
        <p:nvPicPr>
          <p:cNvPr id="20484" name="Picture 2" descr="C:\Users\win\Desktop\QQ截图20211106180843.png"/>
          <p:cNvPicPr>
            <a:picLocks noChangeAspect="1"/>
          </p:cNvPicPr>
          <p:nvPr/>
        </p:nvPicPr>
        <p:blipFill>
          <a:blip r:embed="rId2"/>
          <a:stretch>
            <a:fillRect/>
          </a:stretch>
        </p:blipFill>
        <p:spPr>
          <a:xfrm>
            <a:off x="2921000" y="225425"/>
            <a:ext cx="3300413" cy="6405563"/>
          </a:xfrm>
          <a:prstGeom prst="rect">
            <a:avLst/>
          </a:prstGeom>
          <a:noFill/>
          <a:ln w="9525">
            <a:noFill/>
          </a:ln>
        </p:spPr>
      </p:pic>
      <p:sp>
        <p:nvSpPr>
          <p:cNvPr id="20485"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
        <p:nvSpPr>
          <p:cNvPr id="20486"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a:xfrm>
            <a:off x="357188" y="2143125"/>
            <a:ext cx="7572375" cy="3876675"/>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）在起诉被告不作为的案件中，证明其提出申请的事实</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38</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款规定，“在起诉被告不履行法定职责的案件中，原告</a:t>
            </a:r>
            <a:r>
              <a:rPr lang="zh-CN" altLang="en-US" sz="2000" b="1" dirty="0">
                <a:solidFill>
                  <a:srgbClr val="FF0000"/>
                </a:solidFill>
                <a:latin typeface="楷体" panose="02010609060101010101" pitchFamily="49" charset="-122"/>
                <a:ea typeface="楷体" panose="02010609060101010101" pitchFamily="49" charset="-122"/>
              </a:rPr>
              <a:t>应当提供</a:t>
            </a:r>
            <a:r>
              <a:rPr lang="zh-CN" altLang="en-US" sz="2000" dirty="0">
                <a:latin typeface="楷体" panose="02010609060101010101" pitchFamily="49" charset="-122"/>
                <a:ea typeface="楷体" panose="02010609060101010101" pitchFamily="49" charset="-122"/>
              </a:rPr>
              <a:t>其向被告提出申请的证据。但有下列情形之一的除外：（一）被告应当依职权主动履行法定职责的；（二）原告因正当理由不能提供证据的。”</a:t>
            </a:r>
          </a:p>
          <a:p>
            <a:r>
              <a:rPr lang="zh-CN" altLang="en-US" sz="2000" dirty="0">
                <a:latin typeface="楷体" panose="02010609060101010101" pitchFamily="49" charset="-122"/>
                <a:ea typeface="楷体" panose="02010609060101010101" pitchFamily="49" charset="-122"/>
              </a:rPr>
              <a:t>在起诉行政机关不作为之前，原告应当曾经向被告提出过申请，对于这一事实因相关证据都是由原告自己形成的，如“申请书”、“寄送凭证”等，所以，由原告承担举证责任更为合理、可行。只要原告提出的证据能够证明“申请书”已经到达了行政机关，则他与行政机关在行政法上的权利义务关系即告成立，行政机关就负有针对行政相对人的申请作出决定的义务。</a:t>
            </a:r>
          </a:p>
          <a:p>
            <a:endParaRPr lang="zh-CN" altLang="en-US" sz="2000" dirty="0">
              <a:latin typeface="楷体" panose="02010609060101010101" pitchFamily="49" charset="-122"/>
              <a:ea typeface="楷体" panose="02010609060101010101" pitchFamily="49" charset="-122"/>
            </a:endParaRPr>
          </a:p>
        </p:txBody>
      </p:sp>
      <p:sp>
        <p:nvSpPr>
          <p:cNvPr id="624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42</a:t>
            </a:r>
          </a:p>
        </p:txBody>
      </p:sp>
      <p:sp>
        <p:nvSpPr>
          <p:cNvPr id="6246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a:xfrm>
            <a:off x="285750" y="2143125"/>
            <a:ext cx="8286750" cy="3876675"/>
          </a:xfrm>
          <a:ln/>
        </p:spPr>
        <p:txBody>
          <a:bodyPr vert="horz" wrap="square" lIns="91440" tIns="45720" rIns="91440" bIns="45720" anchor="t" anchorCtr="0"/>
          <a:lstStyle/>
          <a:p>
            <a:r>
              <a:rPr lang="zh-CN" altLang="en-US" sz="2200" dirty="0">
                <a:latin typeface="楷体" panose="02010609060101010101" pitchFamily="49" charset="-122"/>
                <a:ea typeface="楷体" panose="02010609060101010101" pitchFamily="49" charset="-122"/>
              </a:rPr>
              <a:t>但是，下列两种情形除外：</a:t>
            </a:r>
          </a:p>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）被告应当依职权主动履行法定职责的</a:t>
            </a:r>
          </a:p>
          <a:p>
            <a:r>
              <a:rPr lang="zh-CN" altLang="en-US" sz="2200" dirty="0">
                <a:latin typeface="楷体" panose="02010609060101010101" pitchFamily="49" charset="-122"/>
                <a:ea typeface="楷体" panose="02010609060101010101" pitchFamily="49" charset="-122"/>
              </a:rPr>
              <a:t>在不需要申请的前提下行政机关应当主动履行法定职责时，因行政程序启动与否在于行政机关的决定，因此，原告可以不承担举证责任。</a:t>
            </a:r>
          </a:p>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）原告因正当理由不能提供证据的</a:t>
            </a:r>
          </a:p>
          <a:p>
            <a:r>
              <a:rPr lang="zh-CN" altLang="en-US" sz="2200" dirty="0">
                <a:latin typeface="楷体" panose="02010609060101010101" pitchFamily="49" charset="-122"/>
                <a:ea typeface="楷体" panose="02010609060101010101" pitchFamily="49" charset="-122"/>
              </a:rPr>
              <a:t>例如报被告受理申请的登记制度不完备等正当事由不能提供相关证据材料并能够作出合理说明的。被告负有设置良好的“登记制度”，以备接收行政相对人提出的申请并出具收据等。如被告无完备的登记制度导致在原告是否已经提出申请的事实上发生争议时，只要原告能够作出合理说明，也可以不承担举证责任。</a:t>
            </a:r>
          </a:p>
          <a:p>
            <a:endParaRPr lang="zh-CN" altLang="en-US" sz="2200" dirty="0">
              <a:latin typeface="楷体" panose="02010609060101010101" pitchFamily="49" charset="-122"/>
              <a:ea typeface="楷体" panose="02010609060101010101" pitchFamily="49" charset="-122"/>
            </a:endParaRPr>
          </a:p>
        </p:txBody>
      </p:sp>
      <p:sp>
        <p:nvSpPr>
          <p:cNvPr id="634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43</a:t>
            </a:r>
          </a:p>
        </p:txBody>
      </p:sp>
      <p:sp>
        <p:nvSpPr>
          <p:cNvPr id="6349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4515" name="内容占位符 2"/>
          <p:cNvSpPr>
            <a:spLocks noGrp="1"/>
          </p:cNvSpPr>
          <p:nvPr>
            <p:ph idx="1"/>
          </p:nvPr>
        </p:nvSpPr>
        <p:spPr>
          <a:xfrm>
            <a:off x="287338" y="2276475"/>
            <a:ext cx="8856662" cy="3590925"/>
          </a:xfrm>
          <a:ln/>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）在行政赔偿、补偿的案件中，对行政行为造成的损害提供证据</a:t>
            </a:r>
            <a:endParaRPr lang="zh-CN" altLang="en-US"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38</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款规定，在行政赔偿、补偿的案件中，原告</a:t>
            </a:r>
            <a:r>
              <a:rPr lang="zh-CN" altLang="en-US" sz="2200" b="1" dirty="0">
                <a:solidFill>
                  <a:srgbClr val="FF0000"/>
                </a:solidFill>
                <a:latin typeface="楷体" panose="02010609060101010101" pitchFamily="49" charset="-122"/>
                <a:ea typeface="楷体" panose="02010609060101010101" pitchFamily="49" charset="-122"/>
              </a:rPr>
              <a:t>应当</a:t>
            </a:r>
            <a:r>
              <a:rPr lang="zh-CN" altLang="en-US" sz="2200" dirty="0">
                <a:latin typeface="楷体" panose="02010609060101010101" pitchFamily="49" charset="-122"/>
                <a:ea typeface="楷体" panose="02010609060101010101" pitchFamily="49" charset="-122"/>
              </a:rPr>
              <a:t>对行政行为造成的损害提供证据。因被告的原因导致原告无法举证的，由被告承担举证责任。</a:t>
            </a:r>
          </a:p>
          <a:p>
            <a:r>
              <a:rPr lang="zh-CN" altLang="en-US" sz="2200" dirty="0">
                <a:latin typeface="楷体" panose="02010609060101010101" pitchFamily="49" charset="-122"/>
                <a:ea typeface="楷体" panose="02010609060101010101" pitchFamily="49" charset="-122"/>
              </a:rPr>
              <a:t>这是令原告证明因受被诉行政行为侵害而造成损失的事实。</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最高人民法院关于行政诉讼证据若干问题的规定</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5</a:t>
            </a:r>
            <a:r>
              <a:rPr lang="zh-CN" altLang="en-US" sz="2200" dirty="0">
                <a:latin typeface="楷体" panose="02010609060101010101" pitchFamily="49" charset="-122"/>
                <a:ea typeface="楷体" panose="02010609060101010101" pitchFamily="49" charset="-122"/>
              </a:rPr>
              <a:t>条规定：“在行政赔偿诉讼中，原告应当对被诉具体行政行为造成损害的事实提供证据。”</a:t>
            </a:r>
            <a:endParaRPr lang="en-US"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hlinkClick r:id="rId2" action="ppaction://hlinkfile"/>
              </a:rPr>
              <a:t>沙明保等诉马鞍山市花山区人民政府房屋强制拆除行政赔偿案（</a:t>
            </a:r>
            <a:r>
              <a:rPr lang="en-US" altLang="zh-CN" sz="2200" dirty="0">
                <a:latin typeface="楷体" panose="02010609060101010101" pitchFamily="49" charset="-122"/>
                <a:ea typeface="楷体" panose="02010609060101010101" pitchFamily="49" charset="-122"/>
                <a:hlinkClick r:id="rId2" action="ppaction://hlinkfile"/>
              </a:rPr>
              <a:t>91</a:t>
            </a:r>
            <a:r>
              <a:rPr lang="zh-CN" altLang="zh-CN" sz="2200" dirty="0">
                <a:latin typeface="楷体" panose="02010609060101010101" pitchFamily="49" charset="-122"/>
                <a:ea typeface="楷体" panose="02010609060101010101" pitchFamily="49" charset="-122"/>
                <a:hlinkClick r:id="rId2" action="ppaction://hlinkfile"/>
              </a:rPr>
              <a:t>号指导案例）</a:t>
            </a:r>
            <a:endParaRPr lang="zh-CN"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645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44</a:t>
            </a:r>
          </a:p>
        </p:txBody>
      </p:sp>
      <p:sp>
        <p:nvSpPr>
          <p:cNvPr id="6451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92375"/>
            <a:ext cx="7453313" cy="3527425"/>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解释</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第四十七条规定，</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根据行政诉讼法第三十八条第二款的规定，在行政赔偿、补偿案件中，</a:t>
            </a:r>
            <a:r>
              <a:rPr kumimoji="0" lang="zh-CN" altLang="zh-CN" sz="2000" b="1" i="0" u="none" strike="noStrike" kern="1200" cap="none" spc="0" normalizeH="0" baseline="0" noProof="0" dirty="0">
                <a:ln>
                  <a:noFill/>
                </a:ln>
                <a:solidFill>
                  <a:schemeClr val="accent2">
                    <a:lumMod val="75000"/>
                  </a:schemeClr>
                </a:solidFill>
                <a:effectLst/>
                <a:uLnTx/>
                <a:uFillTx/>
                <a:latin typeface="楷体" panose="02010609060101010101" pitchFamily="49" charset="-122"/>
                <a:ea typeface="楷体" panose="02010609060101010101" pitchFamily="49" charset="-122"/>
                <a:cs typeface="+mn-cs"/>
              </a:rPr>
              <a:t>因被告的原因</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导致原告无法就损害情况举证的，应当</a:t>
            </a:r>
            <a:r>
              <a:rPr kumimoji="0" lang="zh-CN" altLang="zh-CN" sz="2000" b="1" i="0" u="none" strike="noStrike" kern="1200" cap="none" spc="0" normalizeH="0" baseline="0" noProof="0" dirty="0">
                <a:ln>
                  <a:noFill/>
                </a:ln>
                <a:solidFill>
                  <a:schemeClr val="accent2">
                    <a:lumMod val="75000"/>
                  </a:schemeClr>
                </a:solidFill>
                <a:effectLst/>
                <a:uLnTx/>
                <a:uFillTx/>
                <a:latin typeface="楷体" panose="02010609060101010101" pitchFamily="49" charset="-122"/>
                <a:ea typeface="楷体" panose="02010609060101010101" pitchFamily="49" charset="-122"/>
                <a:cs typeface="+mn-cs"/>
              </a:rPr>
              <a:t>由被告</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就该损害情况承担举证责任。</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对于各方主张损失的价值无法认定的，应当</a:t>
            </a:r>
            <a:r>
              <a:rPr kumimoji="0" lang="zh-CN"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由负有举证责任的一方当事人申请鉴定</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，但法律、法规、规章规定行政机关在作出行政行为时依法应当评估或者鉴定的除外；负有举证责任的当事人拒绝申请鉴定的，由其承担不利的法律后果。</a:t>
            </a:r>
            <a:r>
              <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当事人的损失因客观原因无法鉴定的，人民法院应当结合当事人的主张和在案证据，遵循法官职业道德，运用逻辑推理和生活经验、生活常识等，</a:t>
            </a:r>
            <a:r>
              <a:rPr kumimoji="0" lang="zh-CN"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酌情确定</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赔偿数额。</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6554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
        <p:nvSpPr>
          <p:cNvPr id="65541"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7587" name="内容占位符 2"/>
          <p:cNvSpPr>
            <a:spLocks noGrp="1"/>
          </p:cNvSpPr>
          <p:nvPr>
            <p:ph idx="1"/>
          </p:nvPr>
        </p:nvSpPr>
        <p:spPr>
          <a:xfrm>
            <a:off x="428625" y="2357438"/>
            <a:ext cx="8072438" cy="3662362"/>
          </a:xfrm>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）原告可以提供证据：</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第三十七条</a:t>
            </a:r>
            <a:r>
              <a:rPr lang="zh-CN" altLang="en-US" sz="2400" dirty="0">
                <a:latin typeface="楷体" panose="02010609060101010101" pitchFamily="49" charset="-122"/>
                <a:ea typeface="楷体" panose="02010609060101010101" pitchFamily="49" charset="-122"/>
              </a:rPr>
              <a:t>规定，</a:t>
            </a:r>
            <a:r>
              <a:rPr lang="zh-CN" altLang="zh-CN" sz="2400" dirty="0">
                <a:latin typeface="楷体" panose="02010609060101010101" pitchFamily="49" charset="-122"/>
                <a:ea typeface="楷体" panose="02010609060101010101" pitchFamily="49" charset="-122"/>
              </a:rPr>
              <a:t>原告</a:t>
            </a:r>
            <a:r>
              <a:rPr lang="zh-CN" altLang="zh-CN" sz="2400" b="1" dirty="0">
                <a:solidFill>
                  <a:srgbClr val="FF0000"/>
                </a:solidFill>
                <a:latin typeface="楷体" panose="02010609060101010101" pitchFamily="49" charset="-122"/>
                <a:ea typeface="楷体" panose="02010609060101010101" pitchFamily="49" charset="-122"/>
              </a:rPr>
              <a:t>可以提供</a:t>
            </a:r>
            <a:r>
              <a:rPr lang="zh-CN" altLang="zh-CN" sz="2400" dirty="0">
                <a:latin typeface="楷体" panose="02010609060101010101" pitchFamily="49" charset="-122"/>
                <a:ea typeface="楷体" panose="02010609060101010101" pitchFamily="49" charset="-122"/>
              </a:rPr>
              <a:t>证明行政行为违法的证据。原告提供的证据不成立的，不免除被告的举证责任。</a:t>
            </a:r>
            <a:endParaRPr lang="en-US"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675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47</a:t>
            </a:r>
          </a:p>
        </p:txBody>
      </p:sp>
      <p:sp>
        <p:nvSpPr>
          <p:cNvPr id="6758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8611" name="内容占位符 2"/>
          <p:cNvSpPr>
            <a:spLocks noGrp="1"/>
          </p:cNvSpPr>
          <p:nvPr>
            <p:ph idx="1"/>
          </p:nvPr>
        </p:nvSpPr>
        <p:spPr>
          <a:xfrm>
            <a:off x="571500" y="2214563"/>
            <a:ext cx="7858125" cy="3805237"/>
          </a:xfrm>
          <a:ln/>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原告举证期限（第三人亦同）</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第三十五条</a:t>
            </a:r>
            <a:r>
              <a:rPr lang="zh-CN" altLang="en-US" sz="2000" dirty="0">
                <a:latin typeface="楷体" panose="02010609060101010101" pitchFamily="49" charset="-122"/>
                <a:ea typeface="楷体" panose="02010609060101010101" pitchFamily="49" charset="-122"/>
              </a:rPr>
              <a:t>规定，</a:t>
            </a:r>
            <a:r>
              <a:rPr lang="zh-CN" altLang="zh-CN" sz="2000" b="1" dirty="0">
                <a:latin typeface="楷体" panose="02010609060101010101" pitchFamily="49" charset="-122"/>
                <a:ea typeface="楷体" panose="02010609060101010101" pitchFamily="49" charset="-122"/>
              </a:rPr>
              <a:t>原告或者第三人</a:t>
            </a:r>
            <a:r>
              <a:rPr lang="zh-CN" altLang="zh-CN" sz="2000" dirty="0">
                <a:latin typeface="楷体" panose="02010609060101010101" pitchFamily="49" charset="-122"/>
                <a:ea typeface="楷体" panose="02010609060101010101" pitchFamily="49" charset="-122"/>
              </a:rPr>
              <a:t>应当在</a:t>
            </a:r>
            <a:r>
              <a:rPr lang="zh-CN" altLang="zh-CN" sz="2000" b="1" dirty="0">
                <a:solidFill>
                  <a:srgbClr val="FF0000"/>
                </a:solidFill>
                <a:latin typeface="楷体" panose="02010609060101010101" pitchFamily="49" charset="-122"/>
                <a:ea typeface="楷体" panose="02010609060101010101" pitchFamily="49" charset="-122"/>
              </a:rPr>
              <a:t>开庭审理前或者人民法院指定的交换证据清单之日</a:t>
            </a:r>
            <a:r>
              <a:rPr lang="zh-CN" altLang="zh-CN" sz="2000" dirty="0">
                <a:latin typeface="楷体" panose="02010609060101010101" pitchFamily="49" charset="-122"/>
                <a:ea typeface="楷体" panose="02010609060101010101" pitchFamily="49" charset="-122"/>
              </a:rPr>
              <a:t>提供证据。因正当事由申请延期提供证据的，经人民法院准许，可以在</a:t>
            </a:r>
            <a:r>
              <a:rPr lang="zh-CN" altLang="zh-CN" sz="2000" b="1" dirty="0">
                <a:solidFill>
                  <a:srgbClr val="FF0000"/>
                </a:solidFill>
                <a:latin typeface="楷体" panose="02010609060101010101" pitchFamily="49" charset="-122"/>
                <a:ea typeface="楷体" panose="02010609060101010101" pitchFamily="49" charset="-122"/>
              </a:rPr>
              <a:t>法庭调查中</a:t>
            </a:r>
            <a:r>
              <a:rPr lang="zh-CN" altLang="zh-CN" sz="2000" dirty="0">
                <a:latin typeface="楷体" panose="02010609060101010101" pitchFamily="49" charset="-122"/>
                <a:ea typeface="楷体" panose="02010609060101010101" pitchFamily="49" charset="-122"/>
              </a:rPr>
              <a:t>提供。逾期提供证据的，人民法院应当责令其说明理由；拒不说明理由或者理由不成立的，</a:t>
            </a:r>
            <a:r>
              <a:rPr lang="zh-CN" altLang="zh-CN" sz="2000" b="1" dirty="0">
                <a:solidFill>
                  <a:srgbClr val="FF0000"/>
                </a:solidFill>
                <a:latin typeface="楷体" panose="02010609060101010101" pitchFamily="49" charset="-122"/>
                <a:ea typeface="楷体" panose="02010609060101010101" pitchFamily="49" charset="-122"/>
              </a:rPr>
              <a:t>视为放弃</a:t>
            </a:r>
            <a:r>
              <a:rPr lang="zh-CN" altLang="zh-CN" sz="2000" dirty="0">
                <a:latin typeface="楷体" panose="02010609060101010101" pitchFamily="49" charset="-122"/>
                <a:ea typeface="楷体" panose="02010609060101010101" pitchFamily="49" charset="-122"/>
              </a:rPr>
              <a:t>举证权利。</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原告或者第三人在第一审程序中无正当事由未提供而在第二审程序中提供的证据，人民法院</a:t>
            </a:r>
            <a:r>
              <a:rPr lang="zh-CN" altLang="zh-CN" sz="2000" b="1" dirty="0">
                <a:solidFill>
                  <a:srgbClr val="FF0000"/>
                </a:solidFill>
                <a:latin typeface="楷体" panose="02010609060101010101" pitchFamily="49" charset="-122"/>
                <a:ea typeface="楷体" panose="02010609060101010101" pitchFamily="49" charset="-122"/>
              </a:rPr>
              <a:t>不予接纳</a:t>
            </a:r>
            <a:r>
              <a:rPr lang="zh-CN" altLang="zh-CN" sz="2000" dirty="0">
                <a:latin typeface="楷体" panose="02010609060101010101" pitchFamily="49" charset="-122"/>
                <a:ea typeface="楷体" panose="02010609060101010101" pitchFamily="49" charset="-122"/>
              </a:rPr>
              <a:t>。</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第三十六条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当事人申请延长举证期限，应当在举证期限届满前向人民法院提出书面申请。</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申请理由成立的，人民法院应当准许，适当延长举证期限，并通知其他当事人。申请理由不成立的，人民法院不予准许，并通知申请人。</a:t>
            </a:r>
          </a:p>
          <a:p>
            <a:endParaRPr lang="zh-CN" altLang="en-US" sz="2000" dirty="0">
              <a:latin typeface="楷体" panose="02010609060101010101" pitchFamily="49" charset="-122"/>
              <a:ea typeface="楷体" panose="02010609060101010101" pitchFamily="49" charset="-122"/>
            </a:endParaRPr>
          </a:p>
        </p:txBody>
      </p:sp>
      <p:sp>
        <p:nvSpPr>
          <p:cNvPr id="686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48</a:t>
            </a:r>
          </a:p>
        </p:txBody>
      </p:sp>
      <p:sp>
        <p:nvSpPr>
          <p:cNvPr id="6861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三、</a:t>
            </a:r>
            <a:r>
              <a:rPr lang="zh-CN" altLang="en-US" b="1" kern="1200" dirty="0">
                <a:latin typeface="楷体" panose="02010609060101010101" pitchFamily="49" charset="-122"/>
                <a:ea typeface="楷体" panose="02010609060101010101" pitchFamily="49" charset="-122"/>
                <a:cs typeface="+mj-cs"/>
              </a:rPr>
              <a:t>证据提供与补充</a:t>
            </a:r>
            <a:endParaRPr lang="zh-CN" altLang="en-US" kern="1200" dirty="0">
              <a:latin typeface="楷体" panose="02010609060101010101" pitchFamily="49" charset="-122"/>
              <a:ea typeface="楷体" panose="02010609060101010101" pitchFamily="49" charset="-122"/>
              <a:cs typeface="+mj-cs"/>
            </a:endParaRPr>
          </a:p>
        </p:txBody>
      </p:sp>
      <p:sp>
        <p:nvSpPr>
          <p:cNvPr id="69635" name="内容占位符 2"/>
          <p:cNvSpPr>
            <a:spLocks noGrp="1"/>
          </p:cNvSpPr>
          <p:nvPr>
            <p:ph idx="1"/>
          </p:nvPr>
        </p:nvSpPr>
        <p:spPr>
          <a:xfrm>
            <a:off x="428625" y="2286000"/>
            <a:ext cx="7929563" cy="3733800"/>
          </a:xfrm>
          <a:ln/>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第三十九条规定：“人民法院有权要求当事人</a:t>
            </a:r>
            <a:r>
              <a:rPr lang="zh-CN" altLang="en-US" sz="2000" b="1" dirty="0">
                <a:solidFill>
                  <a:srgbClr val="FF0000"/>
                </a:solidFill>
                <a:latin typeface="楷体" panose="02010609060101010101" pitchFamily="49" charset="-122"/>
                <a:ea typeface="楷体" panose="02010609060101010101" pitchFamily="49" charset="-122"/>
              </a:rPr>
              <a:t>提供或者补充</a:t>
            </a:r>
            <a:r>
              <a:rPr lang="zh-CN" altLang="en-US" sz="2000" dirty="0">
                <a:latin typeface="楷体" panose="02010609060101010101" pitchFamily="49" charset="-122"/>
                <a:ea typeface="楷体" panose="02010609060101010101" pitchFamily="49" charset="-122"/>
              </a:rPr>
              <a:t>证据。” 法律赋予法院要求当事人提供或者补充证据的职权，有助于法院作出公正的裁判。</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第三十六条第二款规定，原告或者第三人提出了其在行政处理程序中没有提出的理由或者证据的，经人民法院准许，被告可以</a:t>
            </a:r>
            <a:r>
              <a:rPr lang="zh-CN" altLang="en-US" sz="2000" b="1" dirty="0">
                <a:solidFill>
                  <a:srgbClr val="FF0000"/>
                </a:solidFill>
                <a:latin typeface="楷体" panose="02010609060101010101" pitchFamily="49" charset="-122"/>
                <a:ea typeface="楷体" panose="02010609060101010101" pitchFamily="49" charset="-122"/>
              </a:rPr>
              <a:t>补充</a:t>
            </a:r>
            <a:r>
              <a:rPr lang="zh-CN" altLang="en-US" sz="2000" dirty="0">
                <a:latin typeface="楷体" panose="02010609060101010101" pitchFamily="49" charset="-122"/>
                <a:ea typeface="楷体" panose="02010609060101010101" pitchFamily="49" charset="-122"/>
              </a:rPr>
              <a:t>证据。</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第三十七条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根据行政诉讼法第三十九条的规定，对当事人无争议，但</a:t>
            </a:r>
            <a:r>
              <a:rPr lang="zh-CN" altLang="zh-CN" sz="2000" b="1" dirty="0">
                <a:solidFill>
                  <a:srgbClr val="FF0000"/>
                </a:solidFill>
                <a:latin typeface="楷体" panose="02010609060101010101" pitchFamily="49" charset="-122"/>
                <a:ea typeface="楷体" panose="02010609060101010101" pitchFamily="49" charset="-122"/>
              </a:rPr>
              <a:t>涉及国家利益、公共利益或者他人合法权益的事实</a:t>
            </a:r>
            <a:r>
              <a:rPr lang="zh-CN" altLang="zh-CN" sz="2000" dirty="0">
                <a:latin typeface="楷体" panose="02010609060101010101" pitchFamily="49" charset="-122"/>
                <a:ea typeface="楷体" panose="02010609060101010101" pitchFamily="49" charset="-122"/>
              </a:rPr>
              <a:t>，人民法院可以责令当事人</a:t>
            </a:r>
            <a:r>
              <a:rPr lang="zh-CN" altLang="zh-CN" sz="2000" b="1" dirty="0">
                <a:solidFill>
                  <a:srgbClr val="FF0000"/>
                </a:solidFill>
                <a:latin typeface="楷体" panose="02010609060101010101" pitchFamily="49" charset="-122"/>
                <a:ea typeface="楷体" panose="02010609060101010101" pitchFamily="49" charset="-122"/>
              </a:rPr>
              <a:t>提供或者补充</a:t>
            </a:r>
            <a:r>
              <a:rPr lang="zh-CN" altLang="zh-CN" sz="2000" dirty="0">
                <a:latin typeface="楷体" panose="02010609060101010101" pitchFamily="49" charset="-122"/>
                <a:ea typeface="楷体" panose="02010609060101010101" pitchFamily="49" charset="-122"/>
              </a:rPr>
              <a:t>有关证据。</a:t>
            </a:r>
          </a:p>
          <a:p>
            <a:endParaRPr lang="zh-CN" altLang="en-US" sz="2000" dirty="0">
              <a:latin typeface="楷体" panose="02010609060101010101" pitchFamily="49" charset="-122"/>
              <a:ea typeface="楷体" panose="02010609060101010101" pitchFamily="49" charset="-122"/>
            </a:endParaRPr>
          </a:p>
        </p:txBody>
      </p:sp>
      <p:sp>
        <p:nvSpPr>
          <p:cNvPr id="696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49</a:t>
            </a:r>
          </a:p>
        </p:txBody>
      </p:sp>
      <p:sp>
        <p:nvSpPr>
          <p:cNvPr id="6963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dirty="0">
                <a:latin typeface="楷体" panose="02010609060101010101" pitchFamily="49" charset="-122"/>
                <a:ea typeface="楷体" panose="02010609060101010101" pitchFamily="49" charset="-122"/>
                <a:sym typeface="+mn-ea"/>
              </a:rPr>
              <a:t>四、认证的规则</a:t>
            </a:r>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）非法证据排除</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）案卷外证据排除</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）补强证据</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）优势证据规则</a:t>
            </a:r>
            <a:endParaRPr lang="zh-CN" altLang="en-US" sz="2400" dirty="0">
              <a:latin typeface="楷体" panose="02010609060101010101" pitchFamily="49" charset="-122"/>
              <a:ea typeface="楷体" panose="02010609060101010101" pitchFamily="49" charset="-122"/>
            </a:endParaRPr>
          </a:p>
        </p:txBody>
      </p:sp>
      <p:sp>
        <p:nvSpPr>
          <p:cNvPr id="86020"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37</a:t>
            </a:fld>
            <a:endParaRPr lang="en-US" altLang="zh-CN" sz="2800" dirty="0">
              <a:solidFill>
                <a:schemeClr val="bg1"/>
              </a:solidFill>
              <a:latin typeface="Century Gothic" panose="020B0502020202020204" pitchFamily="34" charset="0"/>
            </a:endParaRPr>
          </a:p>
        </p:txBody>
      </p:sp>
      <p:sp>
        <p:nvSpPr>
          <p:cNvPr id="86021"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7043" name="内容占位符 2"/>
          <p:cNvSpPr>
            <a:spLocks noGrp="1"/>
          </p:cNvSpPr>
          <p:nvPr>
            <p:ph idx="1"/>
          </p:nvPr>
        </p:nvSpPr>
        <p:spPr>
          <a:xfrm>
            <a:off x="250825" y="2133599"/>
            <a:ext cx="8429625" cy="4429125"/>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）非法证据排除</a:t>
            </a:r>
            <a:endParaRPr lang="en-US" altLang="zh-CN" sz="2400" b="1"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第四十三条规定，以非法手段取得的证据，不得作为认定案件事实的根据。</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第四十三条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有下列情形之一的，属于行政诉讼法第四十三条第三款规定的</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以非法手段取得的证据</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：（一）严重违反法定程序收集的证据材料；（二）以违反法律强制性规定的手段获取且侵害他人合法权益的证据材料；（三）以利诱、欺诈、胁迫、暴力等手段获取的证据材料。</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证据规定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第五十七条：下列证据材料不能作为定案依据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sym typeface="Wingdings" panose="05000000000000000000" pitchFamily="2" charset="2"/>
              </a:rPr>
              <a:t>（四</a:t>
            </a:r>
            <a:r>
              <a:rPr lang="zh-CN" altLang="en-US" sz="2000" dirty="0">
                <a:latin typeface="楷体" panose="02010609060101010101" pitchFamily="49" charset="-122"/>
                <a:ea typeface="楷体" panose="02010609060101010101" pitchFamily="49" charset="-122"/>
              </a:rPr>
              <a:t>）当事人无正当事由超出举证期限提供的证据材料；（五）在中华人民共和国领域以外或者在中华人民共和国香港、澳门特别行政区和台湾地区形成的未办理法定证明手续的证据材料</a:t>
            </a:r>
          </a:p>
          <a:p>
            <a:endParaRPr lang="en-US" altLang="zh-CN" sz="2000" dirty="0">
              <a:latin typeface="楷体" panose="02010609060101010101" pitchFamily="49" charset="-122"/>
              <a:ea typeface="楷体" panose="02010609060101010101" pitchFamily="49" charset="-122"/>
            </a:endParaRPr>
          </a:p>
        </p:txBody>
      </p:sp>
      <p:sp>
        <p:nvSpPr>
          <p:cNvPr id="870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66</a:t>
            </a:r>
          </a:p>
        </p:txBody>
      </p:sp>
      <p:sp>
        <p:nvSpPr>
          <p:cNvPr id="8704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8067" name="内容占位符 2"/>
          <p:cNvSpPr>
            <a:spLocks noGrp="1"/>
          </p:cNvSpPr>
          <p:nvPr>
            <p:ph idx="1"/>
          </p:nvPr>
        </p:nvSpPr>
        <p:spPr>
          <a:xfrm>
            <a:off x="-323850" y="2133600"/>
            <a:ext cx="9467850" cy="4607768"/>
          </a:xfrm>
          <a:ln/>
        </p:spPr>
        <p:txBody>
          <a:bodyPr vert="horz" wrap="square" lIns="91440" tIns="45720" rIns="91440" bIns="45720" anchor="t" anchorCtr="0"/>
          <a:lstStyle/>
          <a:p>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）案卷外证据排除规则</a:t>
            </a:r>
            <a:endParaRPr lang="en-US" altLang="zh-CN" sz="2400" b="1" dirty="0">
              <a:solidFill>
                <a:schemeClr val="tx1"/>
              </a:solidFill>
              <a:latin typeface="楷体" panose="02010609060101010101" pitchFamily="49" charset="-122"/>
              <a:ea typeface="楷体" panose="02010609060101010101" pitchFamily="49" charset="-122"/>
            </a:endParaRPr>
          </a:p>
          <a:p>
            <a:pPr eaLnBrk="1" hangingPunct="1">
              <a:lnSpc>
                <a:spcPct val="150000"/>
              </a:lnSpc>
            </a:pPr>
            <a:r>
              <a:rPr lang="en-US" altLang="zh-CN" sz="1800" b="1" dirty="0">
                <a:solidFill>
                  <a:schemeClr val="tx1"/>
                </a:solidFill>
                <a:latin typeface="楷体" panose="02010609060101010101" pitchFamily="49" charset="-122"/>
                <a:ea typeface="楷体" panose="02010609060101010101" pitchFamily="49" charset="-122"/>
              </a:rPr>
              <a:t>1</a:t>
            </a:r>
            <a:r>
              <a:rPr lang="zh-CN" altLang="en-US" sz="1800" b="1" dirty="0">
                <a:solidFill>
                  <a:schemeClr val="tx1"/>
                </a:solidFill>
                <a:latin typeface="楷体" panose="02010609060101010101" pitchFamily="49" charset="-122"/>
                <a:ea typeface="楷体" panose="02010609060101010101" pitchFamily="49" charset="-122"/>
              </a:rPr>
              <a:t>）违反“先取证、后裁决”原则的证据排除</a:t>
            </a:r>
          </a:p>
          <a:p>
            <a:pPr lvl="1"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被告及其诉讼代理人在作出行政行为后或在诉讼程序中自行收集的证据</a:t>
            </a:r>
          </a:p>
          <a:p>
            <a:pPr lvl="1"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被告在行政程序中非法剥夺相对人依法享有的陈述、申辩或听证权利所采用的证据</a:t>
            </a:r>
          </a:p>
          <a:p>
            <a:pPr lvl="1" eaLnBrk="1" hangingPunct="1">
              <a:lnSpc>
                <a:spcPct val="150000"/>
              </a:lnSpc>
            </a:pPr>
            <a:r>
              <a:rPr lang="zh-CN" altLang="en-US" sz="1800" dirty="0">
                <a:solidFill>
                  <a:schemeClr val="tx1"/>
                </a:solidFill>
                <a:latin typeface="楷体" panose="02010609060101010101" pitchFamily="49" charset="-122"/>
                <a:ea typeface="楷体" panose="02010609060101010101" pitchFamily="49" charset="-122"/>
              </a:rPr>
              <a:t>原告或第三人在诉讼程序中提供的、被告在行政程序中未作为行政行为依据的证据</a:t>
            </a:r>
          </a:p>
          <a:p>
            <a:pPr eaLnBrk="1" hangingPunct="1">
              <a:lnSpc>
                <a:spcPct val="150000"/>
              </a:lnSpc>
            </a:pPr>
            <a:r>
              <a:rPr lang="en-US" altLang="zh-CN" sz="1800" b="1" dirty="0">
                <a:solidFill>
                  <a:schemeClr val="tx1"/>
                </a:solidFill>
                <a:latin typeface="楷体" panose="02010609060101010101" pitchFamily="49" charset="-122"/>
                <a:ea typeface="楷体" panose="02010609060101010101" pitchFamily="49" charset="-122"/>
              </a:rPr>
              <a:t>2</a:t>
            </a:r>
            <a:r>
              <a:rPr lang="zh-CN" altLang="en-US" sz="1800" b="1" dirty="0">
                <a:solidFill>
                  <a:schemeClr val="tx1"/>
                </a:solidFill>
                <a:latin typeface="楷体" panose="02010609060101010101" pitchFamily="49" charset="-122"/>
                <a:ea typeface="楷体" panose="02010609060101010101" pitchFamily="49" charset="-122"/>
              </a:rPr>
              <a:t>）漠视行政程序的证据排除</a:t>
            </a:r>
          </a:p>
          <a:p>
            <a:pPr lvl="1">
              <a:lnSpc>
                <a:spcPct val="150000"/>
              </a:lnSpc>
            </a:pPr>
            <a:r>
              <a:rPr lang="zh-CN" altLang="en-US" sz="1800" dirty="0">
                <a:solidFill>
                  <a:schemeClr val="tx1"/>
                </a:solidFill>
                <a:latin typeface="楷体" panose="02010609060101010101" pitchFamily="49" charset="-122"/>
                <a:ea typeface="楷体" panose="02010609060101010101" pitchFamily="49" charset="-122"/>
              </a:rPr>
              <a:t>被告有证据证明其在行政程序中依照法定程序要求原告或者第三人提供证据，原告或者第三人依法应当提供而没有提供，在诉讼程序中提供的证据，人民法院一般不予采纳（行诉法解释第</a:t>
            </a:r>
            <a:r>
              <a:rPr lang="en-US" altLang="zh-CN" sz="1800" dirty="0">
                <a:solidFill>
                  <a:schemeClr val="tx1"/>
                </a:solidFill>
                <a:latin typeface="楷体" panose="02010609060101010101" pitchFamily="49" charset="-122"/>
                <a:ea typeface="楷体" panose="02010609060101010101" pitchFamily="49" charset="-122"/>
              </a:rPr>
              <a:t>45</a:t>
            </a:r>
            <a:r>
              <a:rPr lang="zh-CN" altLang="en-US" sz="1800" dirty="0">
                <a:solidFill>
                  <a:schemeClr val="tx1"/>
                </a:solidFill>
                <a:latin typeface="楷体" panose="02010609060101010101" pitchFamily="49" charset="-122"/>
                <a:ea typeface="楷体" panose="02010609060101010101" pitchFamily="49" charset="-122"/>
              </a:rPr>
              <a:t>条） </a:t>
            </a:r>
          </a:p>
          <a:p>
            <a:endParaRPr lang="zh-CN" altLang="en-US" sz="1800" dirty="0">
              <a:solidFill>
                <a:schemeClr val="tx1"/>
              </a:solidFill>
              <a:latin typeface="楷体" panose="02010609060101010101" pitchFamily="49" charset="-122"/>
              <a:ea typeface="楷体" panose="02010609060101010101" pitchFamily="49" charset="-122"/>
            </a:endParaRPr>
          </a:p>
        </p:txBody>
      </p:sp>
      <p:sp>
        <p:nvSpPr>
          <p:cNvPr id="88068"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39</a:t>
            </a:fld>
            <a:endParaRPr lang="en-US" altLang="zh-CN" sz="2800" dirty="0">
              <a:solidFill>
                <a:schemeClr val="bg1"/>
              </a:solidFill>
              <a:latin typeface="Century Gothic" panose="020B0502020202020204" pitchFamily="34" charset="0"/>
            </a:endParaRPr>
          </a:p>
        </p:txBody>
      </p:sp>
      <p:sp>
        <p:nvSpPr>
          <p:cNvPr id="88069"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rPr>
              <a:t>一、</a:t>
            </a:r>
            <a:r>
              <a:rPr lang="zh-CN" altLang="en-US" b="1" kern="1200" dirty="0">
                <a:latin typeface="楷体" panose="02010609060101010101" pitchFamily="49" charset="-122"/>
                <a:ea typeface="楷体" panose="02010609060101010101" pitchFamily="49" charset="-122"/>
                <a:cs typeface="+mj-cs"/>
              </a:rPr>
              <a:t>证据的一般理论</a:t>
            </a:r>
            <a:endParaRPr lang="zh-CN" altLang="en-US" kern="1200" dirty="0">
              <a:latin typeface="楷体" panose="02010609060101010101" pitchFamily="49" charset="-122"/>
              <a:ea typeface="楷体" panose="02010609060101010101" pitchFamily="49" charset="-122"/>
              <a:cs typeface="+mj-cs"/>
            </a:endParaRPr>
          </a:p>
        </p:txBody>
      </p:sp>
      <p:sp>
        <p:nvSpPr>
          <p:cNvPr id="21507" name="内容占位符 2"/>
          <p:cNvSpPr>
            <a:spLocks noGrp="1"/>
          </p:cNvSpPr>
          <p:nvPr>
            <p:ph idx="1"/>
          </p:nvPr>
        </p:nvSpPr>
        <p:spPr>
          <a:xfrm>
            <a:off x="863600" y="2428875"/>
            <a:ext cx="7208838" cy="3590925"/>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、证据的概念</a:t>
            </a:r>
            <a:endParaRPr lang="en-US" altLang="zh-CN" sz="2400" b="1" dirty="0">
              <a:latin typeface="楷体" panose="02010609060101010101" pitchFamily="49" charset="-122"/>
              <a:ea typeface="楷体" panose="02010609060101010101" pitchFamily="49" charset="-122"/>
            </a:endParaRPr>
          </a:p>
          <a:p>
            <a:pPr lvl="1" eaLnBrk="1" hangingPunct="1">
              <a:buNone/>
            </a:pPr>
            <a:r>
              <a:rPr lang="zh-CN" altLang="en-US" sz="2200" dirty="0">
                <a:latin typeface="楷体" panose="02010609060101010101" pitchFamily="49" charset="-122"/>
                <a:ea typeface="楷体" panose="02010609060101010101" pitchFamily="49" charset="-122"/>
              </a:rPr>
              <a:t>证据是能够用来证明行政案件事实情况的一切材料。</a:t>
            </a:r>
          </a:p>
          <a:p>
            <a:pPr>
              <a:buNone/>
            </a:pPr>
            <a:r>
              <a:rPr lang="en-US" altLang="zh-CN" sz="2200" dirty="0">
                <a:latin typeface="楷体" panose="02010609060101010101" pitchFamily="49" charset="-122"/>
                <a:ea typeface="楷体" panose="02010609060101010101" pitchFamily="49" charset="-122"/>
              </a:rPr>
              <a:t> 《</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33</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款规定：“</a:t>
            </a:r>
            <a:r>
              <a:rPr lang="zh-CN" altLang="en-US" sz="2200" b="1" dirty="0">
                <a:solidFill>
                  <a:srgbClr val="FF0000"/>
                </a:solidFill>
                <a:latin typeface="楷体" panose="02010609060101010101" pitchFamily="49" charset="-122"/>
                <a:ea typeface="楷体" panose="02010609060101010101" pitchFamily="49" charset="-122"/>
              </a:rPr>
              <a:t>以上证据经法庭审查属实，才能作为定案的根据</a:t>
            </a:r>
            <a:r>
              <a:rPr lang="zh-CN" altLang="en-US" sz="2200" dirty="0">
                <a:latin typeface="楷体" panose="02010609060101010101" pitchFamily="49" charset="-122"/>
                <a:ea typeface="楷体" panose="02010609060101010101" pitchFamily="49" charset="-122"/>
              </a:rPr>
              <a:t>。”由此可见证据可以分为作为“</a:t>
            </a:r>
            <a:r>
              <a:rPr lang="zh-CN" altLang="en-US" sz="2200" dirty="0">
                <a:solidFill>
                  <a:srgbClr val="FF0000"/>
                </a:solidFill>
                <a:latin typeface="楷体" panose="02010609060101010101" pitchFamily="49" charset="-122"/>
                <a:ea typeface="楷体" panose="02010609060101010101" pitchFamily="49" charset="-122"/>
              </a:rPr>
              <a:t>定案的根据</a:t>
            </a:r>
            <a:r>
              <a:rPr lang="zh-CN" altLang="en-US" sz="2200" dirty="0">
                <a:latin typeface="楷体" panose="02010609060101010101" pitchFamily="49" charset="-122"/>
                <a:ea typeface="楷体" panose="02010609060101010101" pitchFamily="49" charset="-122"/>
              </a:rPr>
              <a:t>”的证据和“</a:t>
            </a:r>
            <a:r>
              <a:rPr lang="zh-CN" altLang="en-US" sz="2200" dirty="0">
                <a:solidFill>
                  <a:srgbClr val="FF0000"/>
                </a:solidFill>
                <a:latin typeface="楷体" panose="02010609060101010101" pitchFamily="49" charset="-122"/>
                <a:ea typeface="楷体" panose="02010609060101010101" pitchFamily="49" charset="-122"/>
              </a:rPr>
              <a:t>非定案的根据</a:t>
            </a:r>
            <a:r>
              <a:rPr lang="zh-CN" altLang="en-US" sz="2200" dirty="0">
                <a:latin typeface="楷体" panose="02010609060101010101" pitchFamily="49" charset="-122"/>
                <a:ea typeface="楷体" panose="02010609060101010101" pitchFamily="49" charset="-122"/>
              </a:rPr>
              <a:t>”的证据。如当事人提交一份以欺骗手段获得的原始书证，可以证明本案中的一个事实，但因为该证据不具有合法性，就属于“非定案的根据”。</a:t>
            </a:r>
            <a:endParaRPr lang="en-US" altLang="zh-CN"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4</a:t>
            </a:r>
          </a:p>
        </p:txBody>
      </p:sp>
      <p:sp>
        <p:nvSpPr>
          <p:cNvPr id="2150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9091" name="内容占位符 2"/>
          <p:cNvSpPr>
            <a:spLocks noGrp="1"/>
          </p:cNvSpPr>
          <p:nvPr>
            <p:ph idx="1"/>
          </p:nvPr>
        </p:nvSpPr>
        <p:spPr>
          <a:xfrm>
            <a:off x="900113" y="2349499"/>
            <a:ext cx="7920037" cy="4016375"/>
          </a:xfrm>
          <a:ln/>
        </p:spPr>
        <p:txBody>
          <a:bodyPr vert="horz" wrap="square" lIns="91440" tIns="45720" rIns="91440" bIns="45720" anchor="t" anchorCtr="0"/>
          <a:lstStyle/>
          <a:p>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）补强证据规则</a:t>
            </a:r>
            <a:endParaRPr lang="en-US" altLang="zh-CN" sz="2400" b="1" dirty="0">
              <a:solidFill>
                <a:schemeClr val="tx1"/>
              </a:solidFill>
              <a:latin typeface="楷体" panose="02010609060101010101" pitchFamily="49" charset="-122"/>
              <a:ea typeface="楷体" panose="02010609060101010101" pitchFamily="49" charset="-122"/>
            </a:endParaRPr>
          </a:p>
          <a:p>
            <a:pPr>
              <a:buNone/>
            </a:pPr>
            <a:r>
              <a:rPr lang="zh-CN" altLang="en-US" sz="1600" b="1" dirty="0">
                <a:solidFill>
                  <a:schemeClr val="tx1"/>
                </a:solidFill>
                <a:latin typeface="楷体" panose="02010609060101010101" pitchFamily="49" charset="-122"/>
                <a:ea typeface="楷体" panose="02010609060101010101" pitchFamily="49" charset="-122"/>
              </a:rPr>
              <a:t>补强证据是指虽有一定证明力但尚不足以达到单独作为定案根据的程度，需由其他证据补充其证明力的证据。 </a:t>
            </a:r>
          </a:p>
          <a:p>
            <a:pPr lvl="1"/>
            <a:r>
              <a:rPr lang="zh-CN" altLang="en-US" dirty="0">
                <a:solidFill>
                  <a:schemeClr val="tx1"/>
                </a:solidFill>
                <a:latin typeface="楷体" panose="02010609060101010101" pitchFamily="49" charset="-122"/>
                <a:ea typeface="楷体" panose="02010609060101010101" pitchFamily="49" charset="-122"/>
              </a:rPr>
              <a:t>未成年人所作的与其年龄和智力状况不相适应的证言</a:t>
            </a:r>
          </a:p>
          <a:p>
            <a:pPr lvl="1"/>
            <a:r>
              <a:rPr lang="zh-CN" altLang="en-US" dirty="0">
                <a:solidFill>
                  <a:schemeClr val="tx1"/>
                </a:solidFill>
                <a:latin typeface="楷体" panose="02010609060101010101" pitchFamily="49" charset="-122"/>
                <a:ea typeface="楷体" panose="02010609060101010101" pitchFamily="49" charset="-122"/>
              </a:rPr>
              <a:t>与一方当事人有亲属关系或其他密切关系的证人所作的对该当事人有利的证言，或者与一方当事人有不利关系的证人所作的对该当事人不利的证言</a:t>
            </a:r>
          </a:p>
          <a:p>
            <a:pPr lvl="1"/>
            <a:r>
              <a:rPr lang="zh-CN" altLang="en-US" dirty="0">
                <a:solidFill>
                  <a:schemeClr val="tx1"/>
                </a:solidFill>
                <a:latin typeface="楷体" panose="02010609060101010101" pitchFamily="49" charset="-122"/>
                <a:ea typeface="楷体" panose="02010609060101010101" pitchFamily="49" charset="-122"/>
              </a:rPr>
              <a:t>应当出庭作证而无正当理由不出庭作证的证人证言</a:t>
            </a:r>
          </a:p>
          <a:p>
            <a:pPr lvl="1"/>
            <a:r>
              <a:rPr lang="zh-CN" altLang="en-US" dirty="0">
                <a:solidFill>
                  <a:schemeClr val="tx1"/>
                </a:solidFill>
                <a:latin typeface="楷体" panose="02010609060101010101" pitchFamily="49" charset="-122"/>
                <a:ea typeface="楷体" panose="02010609060101010101" pitchFamily="49" charset="-122"/>
              </a:rPr>
              <a:t>难以识别是否经过修改的视听资料</a:t>
            </a:r>
          </a:p>
          <a:p>
            <a:pPr lvl="1"/>
            <a:r>
              <a:rPr lang="zh-CN" altLang="en-US" dirty="0">
                <a:solidFill>
                  <a:schemeClr val="tx1"/>
                </a:solidFill>
                <a:latin typeface="楷体" panose="02010609060101010101" pitchFamily="49" charset="-122"/>
                <a:ea typeface="楷体" panose="02010609060101010101" pitchFamily="49" charset="-122"/>
              </a:rPr>
              <a:t>无法与原件、原物核对的复制件或者复制品</a:t>
            </a:r>
          </a:p>
          <a:p>
            <a:pPr lvl="1"/>
            <a:r>
              <a:rPr lang="zh-CN" altLang="en-US" dirty="0">
                <a:solidFill>
                  <a:schemeClr val="tx1"/>
                </a:solidFill>
                <a:latin typeface="楷体" panose="02010609060101010101" pitchFamily="49" charset="-122"/>
                <a:ea typeface="楷体" panose="02010609060101010101" pitchFamily="49" charset="-122"/>
              </a:rPr>
              <a:t>经一方当事人或他人改动，对方当事人不予认可的证据材料</a:t>
            </a:r>
          </a:p>
          <a:p>
            <a:pPr lvl="1"/>
            <a:r>
              <a:rPr lang="zh-CN" altLang="en-US" dirty="0">
                <a:solidFill>
                  <a:schemeClr val="tx1"/>
                </a:solidFill>
                <a:latin typeface="楷体" panose="02010609060101010101" pitchFamily="49" charset="-122"/>
                <a:ea typeface="楷体" panose="02010609060101010101" pitchFamily="49" charset="-122"/>
              </a:rPr>
              <a:t>其他不能单独作为定案依据的证据材料</a:t>
            </a:r>
          </a:p>
          <a:p>
            <a:endParaRPr lang="zh-CN" altLang="en-US" sz="1600" b="1" dirty="0">
              <a:solidFill>
                <a:schemeClr val="tx1"/>
              </a:solidFill>
              <a:latin typeface="楷体" panose="02010609060101010101" pitchFamily="49" charset="-122"/>
              <a:ea typeface="楷体" panose="02010609060101010101" pitchFamily="49" charset="-122"/>
            </a:endParaRPr>
          </a:p>
        </p:txBody>
      </p:sp>
      <p:sp>
        <p:nvSpPr>
          <p:cNvPr id="8909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40</a:t>
            </a:fld>
            <a:endParaRPr lang="en-US" altLang="zh-CN" sz="2800" dirty="0">
              <a:solidFill>
                <a:schemeClr val="bg1"/>
              </a:solidFill>
              <a:latin typeface="Century Gothic" panose="020B0502020202020204" pitchFamily="34" charset="0"/>
            </a:endParaRPr>
          </a:p>
        </p:txBody>
      </p:sp>
      <p:sp>
        <p:nvSpPr>
          <p:cNvPr id="89093"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0115" name="内容占位符 2"/>
          <p:cNvSpPr>
            <a:spLocks noGrp="1"/>
          </p:cNvSpPr>
          <p:nvPr>
            <p:ph idx="1"/>
          </p:nvPr>
        </p:nvSpPr>
        <p:spPr>
          <a:xfrm>
            <a:off x="-180975" y="1989138"/>
            <a:ext cx="8893175" cy="3814762"/>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）优势证据规则</a:t>
            </a:r>
            <a:endParaRPr lang="en-US" altLang="zh-CN" sz="2400" b="1" dirty="0">
              <a:latin typeface="楷体" panose="02010609060101010101" pitchFamily="49" charset="-122"/>
              <a:ea typeface="楷体" panose="02010609060101010101" pitchFamily="49" charset="-122"/>
            </a:endParaRPr>
          </a:p>
          <a:p>
            <a:pPr>
              <a:lnSpc>
                <a:spcPct val="110000"/>
              </a:lnSpc>
            </a:pPr>
            <a:r>
              <a:rPr lang="zh-CN" altLang="en-US" sz="1600" b="1" dirty="0">
                <a:latin typeface="楷体" panose="02010609060101010101" pitchFamily="49" charset="-122"/>
                <a:ea typeface="楷体" panose="02010609060101010101" pitchFamily="49" charset="-122"/>
              </a:rPr>
              <a:t>在证明同一事实的多个证据相互矛盾的情况下，法庭按照最可信的证据认定事实的规则。</a:t>
            </a:r>
          </a:p>
          <a:p>
            <a:pPr lvl="1">
              <a:lnSpc>
                <a:spcPct val="110000"/>
              </a:lnSpc>
            </a:pPr>
            <a:r>
              <a:rPr lang="zh-CN" altLang="en-US" dirty="0">
                <a:latin typeface="楷体" panose="02010609060101010101" pitchFamily="49" charset="-122"/>
                <a:ea typeface="楷体" panose="02010609060101010101" pitchFamily="49" charset="-122"/>
              </a:rPr>
              <a:t>国家机关以及其他职能部门依职权制作的公文文书优于其他书证</a:t>
            </a:r>
          </a:p>
          <a:p>
            <a:pPr lvl="1">
              <a:lnSpc>
                <a:spcPct val="110000"/>
              </a:lnSpc>
            </a:pPr>
            <a:r>
              <a:rPr lang="zh-CN" altLang="en-US" dirty="0">
                <a:latin typeface="楷体" panose="02010609060101010101" pitchFamily="49" charset="-122"/>
                <a:ea typeface="楷体" panose="02010609060101010101" pitchFamily="49" charset="-122"/>
              </a:rPr>
              <a:t>鉴定结论、现场笔录、勘验笔录、档案材料以及经过公证或者登记的书证优于其他书证、视听资料和证人证言</a:t>
            </a:r>
          </a:p>
          <a:p>
            <a:pPr lvl="1">
              <a:lnSpc>
                <a:spcPct val="110000"/>
              </a:lnSpc>
            </a:pPr>
            <a:r>
              <a:rPr lang="zh-CN" altLang="en-US" dirty="0">
                <a:latin typeface="楷体" panose="02010609060101010101" pitchFamily="49" charset="-122"/>
                <a:ea typeface="楷体" panose="02010609060101010101" pitchFamily="49" charset="-122"/>
              </a:rPr>
              <a:t>原件、原物优于复制件、复制品</a:t>
            </a:r>
          </a:p>
          <a:p>
            <a:pPr lvl="1">
              <a:lnSpc>
                <a:spcPct val="110000"/>
              </a:lnSpc>
            </a:pPr>
            <a:r>
              <a:rPr lang="zh-CN" altLang="en-US" dirty="0">
                <a:latin typeface="楷体" panose="02010609060101010101" pitchFamily="49" charset="-122"/>
                <a:ea typeface="楷体" panose="02010609060101010101" pitchFamily="49" charset="-122"/>
              </a:rPr>
              <a:t>法定鉴定部门的鉴定结论优于其他鉴定部门的鉴定结论</a:t>
            </a:r>
          </a:p>
          <a:p>
            <a:pPr lvl="1">
              <a:lnSpc>
                <a:spcPct val="110000"/>
              </a:lnSpc>
            </a:pPr>
            <a:r>
              <a:rPr lang="zh-CN" altLang="en-US" dirty="0">
                <a:latin typeface="楷体" panose="02010609060101010101" pitchFamily="49" charset="-122"/>
                <a:ea typeface="楷体" panose="02010609060101010101" pitchFamily="49" charset="-122"/>
              </a:rPr>
              <a:t>法庭主持勘验制作的勘验笔录优于其他部门主持勘验所制作的勘验笔录</a:t>
            </a:r>
          </a:p>
          <a:p>
            <a:pPr lvl="1">
              <a:lnSpc>
                <a:spcPct val="110000"/>
              </a:lnSpc>
            </a:pPr>
            <a:r>
              <a:rPr lang="zh-CN" altLang="en-US" dirty="0">
                <a:latin typeface="楷体" panose="02010609060101010101" pitchFamily="49" charset="-122"/>
                <a:ea typeface="楷体" panose="02010609060101010101" pitchFamily="49" charset="-122"/>
              </a:rPr>
              <a:t>原始证据优于传来证据</a:t>
            </a:r>
          </a:p>
          <a:p>
            <a:pPr lvl="1">
              <a:lnSpc>
                <a:spcPct val="110000"/>
              </a:lnSpc>
            </a:pPr>
            <a:r>
              <a:rPr lang="zh-CN" altLang="en-US" dirty="0">
                <a:latin typeface="楷体" panose="02010609060101010101" pitchFamily="49" charset="-122"/>
                <a:ea typeface="楷体" panose="02010609060101010101" pitchFamily="49" charset="-122"/>
              </a:rPr>
              <a:t>其他证人证言优于与当事人有亲属关系或者其他密切关系的证人提供的对该当事人有利的证言</a:t>
            </a:r>
          </a:p>
          <a:p>
            <a:pPr lvl="1">
              <a:lnSpc>
                <a:spcPct val="110000"/>
              </a:lnSpc>
            </a:pPr>
            <a:r>
              <a:rPr lang="zh-CN" altLang="en-US" dirty="0">
                <a:latin typeface="楷体" panose="02010609060101010101" pitchFamily="49" charset="-122"/>
                <a:ea typeface="楷体" panose="02010609060101010101" pitchFamily="49" charset="-122"/>
              </a:rPr>
              <a:t>出庭作证的证人证言优于未出庭作证的证人证言</a:t>
            </a:r>
          </a:p>
          <a:p>
            <a:pPr lvl="1">
              <a:lnSpc>
                <a:spcPct val="110000"/>
              </a:lnSpc>
            </a:pPr>
            <a:r>
              <a:rPr lang="zh-CN" altLang="en-US" dirty="0">
                <a:latin typeface="楷体" panose="02010609060101010101" pitchFamily="49" charset="-122"/>
                <a:ea typeface="楷体" panose="02010609060101010101" pitchFamily="49" charset="-122"/>
              </a:rPr>
              <a:t>数个种类不同、内容一致的证据优于一个孤立的证据</a:t>
            </a:r>
          </a:p>
          <a:p>
            <a:endParaRPr lang="zh-CN" altLang="en-US" sz="1600" dirty="0">
              <a:latin typeface="楷体" panose="02010609060101010101" pitchFamily="49" charset="-122"/>
              <a:ea typeface="楷体" panose="02010609060101010101" pitchFamily="49" charset="-122"/>
            </a:endParaRPr>
          </a:p>
        </p:txBody>
      </p:sp>
      <p:sp>
        <p:nvSpPr>
          <p:cNvPr id="90116"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41</a:t>
            </a:fld>
            <a:endParaRPr lang="en-US" altLang="zh-CN" sz="2800" dirty="0">
              <a:solidFill>
                <a:schemeClr val="bg1"/>
              </a:solidFill>
              <a:latin typeface="Century Gothic" panose="020B0502020202020204" pitchFamily="34" charset="0"/>
            </a:endParaRPr>
          </a:p>
        </p:txBody>
      </p:sp>
      <p:sp>
        <p:nvSpPr>
          <p:cNvPr id="90117"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、证据的特征</a:t>
            </a:r>
            <a:endParaRPr lang="en-US" altLang="zh-CN" sz="2400" b="1" dirty="0">
              <a:latin typeface="楷体" panose="02010609060101010101" pitchFamily="49" charset="-122"/>
              <a:ea typeface="楷体" panose="02010609060101010101" pitchFamily="49" charset="-122"/>
            </a:endParaRPr>
          </a:p>
          <a:p>
            <a:pPr lvl="1" eaLnBrk="1" hangingPunct="1">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）证据范围广泛性</a:t>
            </a:r>
          </a:p>
          <a:p>
            <a:pPr lvl="1" eaLnBrk="1" hangingPunct="1">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）证据来源的特定性（多数案件的证据来自行政案卷）</a:t>
            </a:r>
          </a:p>
          <a:p>
            <a:pPr lvl="1" eaLnBrk="1" hangingPunct="1">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）举证责任承担主体的相对确定性</a:t>
            </a:r>
          </a:p>
          <a:p>
            <a:endParaRPr lang="zh-CN" altLang="en-US" dirty="0">
              <a:latin typeface="楷体" panose="02010609060101010101" pitchFamily="49" charset="-122"/>
              <a:ea typeface="楷体" panose="02010609060101010101" pitchFamily="49" charset="-122"/>
            </a:endParaRPr>
          </a:p>
        </p:txBody>
      </p:sp>
      <p:sp>
        <p:nvSpPr>
          <p:cNvPr id="22532"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
        <p:nvSpPr>
          <p:cNvPr id="22533"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863600" y="2489200"/>
            <a:ext cx="8101013" cy="3530600"/>
          </a:xfrm>
          <a:ln/>
        </p:spPr>
        <p:txBody>
          <a:bodyPr vert="horz" wrap="square" lIns="91440" tIns="45720" rIns="91440" bIns="45720" anchor="t" anchorCtr="0"/>
          <a:lstStyle/>
          <a:p>
            <a:pPr eaLnBrk="1" hangingPunct="1"/>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、关于证据的规定</a:t>
            </a:r>
          </a:p>
          <a:p>
            <a:pPr lvl="1" eaLnBrk="1" hangingPunct="1">
              <a:buNone/>
            </a:pP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hlinkClick r:id="rId2" action="ppaction://hlinkfile"/>
              </a:rPr>
              <a:t>《</a:t>
            </a:r>
            <a:r>
              <a:rPr lang="zh-CN" altLang="en-US" sz="2400" b="1" dirty="0">
                <a:solidFill>
                  <a:schemeClr val="tx1"/>
                </a:solidFill>
                <a:latin typeface="楷体" panose="02010609060101010101" pitchFamily="49" charset="-122"/>
                <a:ea typeface="楷体" panose="02010609060101010101" pitchFamily="49" charset="-122"/>
                <a:hlinkClick r:id="rId2" action="ppaction://hlinkfile"/>
              </a:rPr>
              <a:t>行政诉讼法</a:t>
            </a:r>
            <a:r>
              <a:rPr lang="en-US" altLang="zh-CN" sz="2400" b="1" dirty="0">
                <a:solidFill>
                  <a:schemeClr val="tx1"/>
                </a:solidFill>
                <a:latin typeface="楷体" panose="02010609060101010101" pitchFamily="49" charset="-122"/>
                <a:ea typeface="楷体" panose="02010609060101010101" pitchFamily="49" charset="-122"/>
                <a:hlinkClick r:id="rId2" action="ppaction://hlinkfile"/>
              </a:rPr>
              <a:t>》</a:t>
            </a:r>
            <a:r>
              <a:rPr lang="zh-CN" altLang="en-US" sz="2400" b="1" dirty="0">
                <a:solidFill>
                  <a:schemeClr val="tx1"/>
                </a:solidFill>
                <a:latin typeface="楷体" panose="02010609060101010101" pitchFamily="49" charset="-122"/>
                <a:ea typeface="楷体" panose="02010609060101010101" pitchFamily="49" charset="-122"/>
                <a:hlinkClick r:id="rId2" action="ppaction://hlinkfile"/>
              </a:rPr>
              <a:t>第</a:t>
            </a:r>
            <a:r>
              <a:rPr lang="en-US" altLang="zh-CN" sz="2400" b="1" dirty="0">
                <a:solidFill>
                  <a:schemeClr val="tx1"/>
                </a:solidFill>
                <a:latin typeface="楷体" panose="02010609060101010101" pitchFamily="49" charset="-122"/>
                <a:ea typeface="楷体" panose="02010609060101010101" pitchFamily="49" charset="-122"/>
                <a:hlinkClick r:id="rId2" action="ppaction://hlinkfile"/>
              </a:rPr>
              <a:t>5</a:t>
            </a:r>
            <a:r>
              <a:rPr lang="zh-CN" altLang="en-US" sz="2400" b="1" dirty="0">
                <a:solidFill>
                  <a:schemeClr val="tx1"/>
                </a:solidFill>
                <a:latin typeface="楷体" panose="02010609060101010101" pitchFamily="49" charset="-122"/>
                <a:ea typeface="楷体" panose="02010609060101010101" pitchFamily="49" charset="-122"/>
                <a:hlinkClick r:id="rId2" action="ppaction://hlinkfile"/>
              </a:rPr>
              <a:t>章</a:t>
            </a:r>
            <a:endParaRPr lang="zh-CN" altLang="en-US" sz="2400" b="1" dirty="0">
              <a:solidFill>
                <a:schemeClr val="tx1"/>
              </a:solidFill>
              <a:latin typeface="楷体" panose="02010609060101010101" pitchFamily="49" charset="-122"/>
              <a:ea typeface="楷体" panose="02010609060101010101" pitchFamily="49" charset="-122"/>
            </a:endParaRPr>
          </a:p>
          <a:p>
            <a:pPr lvl="1" eaLnBrk="1" hangingPunct="1">
              <a:buNone/>
            </a:pP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hlinkClick r:id="rId3" action="ppaction://hlinkfile"/>
              </a:rPr>
              <a:t>《</a:t>
            </a:r>
            <a:r>
              <a:rPr lang="zh-CN" altLang="en-US" sz="2400" b="1" dirty="0">
                <a:solidFill>
                  <a:schemeClr val="tx1"/>
                </a:solidFill>
                <a:latin typeface="楷体" panose="02010609060101010101" pitchFamily="49" charset="-122"/>
                <a:ea typeface="楷体" panose="02010609060101010101" pitchFamily="49" charset="-122"/>
                <a:hlinkClick r:id="rId4" action="ppaction://hlinkfile"/>
              </a:rPr>
              <a:t>最高人民法院关于适用</a:t>
            </a:r>
            <a:r>
              <a:rPr lang="en-US" altLang="zh-CN" sz="2400" b="1" dirty="0">
                <a:solidFill>
                  <a:schemeClr val="tx1"/>
                </a:solidFill>
                <a:latin typeface="楷体" panose="02010609060101010101" pitchFamily="49" charset="-122"/>
                <a:ea typeface="楷体" panose="02010609060101010101" pitchFamily="49" charset="-122"/>
                <a:hlinkClick r:id="rId4" action="ppaction://hlinkfile"/>
              </a:rPr>
              <a:t>&lt;</a:t>
            </a:r>
            <a:r>
              <a:rPr lang="zh-CN" altLang="en-US" sz="2400" b="1" dirty="0">
                <a:solidFill>
                  <a:schemeClr val="tx1"/>
                </a:solidFill>
                <a:latin typeface="楷体" panose="02010609060101010101" pitchFamily="49" charset="-122"/>
                <a:ea typeface="楷体" panose="02010609060101010101" pitchFamily="49" charset="-122"/>
                <a:hlinkClick r:id="rId4" action="ppaction://hlinkfile"/>
              </a:rPr>
              <a:t>中华人民共和国行政诉讼法</a:t>
            </a:r>
            <a:r>
              <a:rPr lang="en-US" altLang="zh-CN" sz="2400" b="1" dirty="0">
                <a:solidFill>
                  <a:schemeClr val="tx1"/>
                </a:solidFill>
                <a:latin typeface="楷体" panose="02010609060101010101" pitchFamily="49" charset="-122"/>
                <a:ea typeface="楷体" panose="02010609060101010101" pitchFamily="49" charset="-122"/>
                <a:hlinkClick r:id="rId4" action="ppaction://hlinkfile"/>
              </a:rPr>
              <a:t>&gt;</a:t>
            </a:r>
            <a:r>
              <a:rPr lang="zh-CN" altLang="en-US" sz="2400" b="1" dirty="0">
                <a:solidFill>
                  <a:schemeClr val="tx1"/>
                </a:solidFill>
                <a:latin typeface="楷体" panose="02010609060101010101" pitchFamily="49" charset="-122"/>
                <a:ea typeface="楷体" panose="02010609060101010101" pitchFamily="49" charset="-122"/>
                <a:hlinkClick r:id="rId4" action="ppaction://hlinkfile"/>
              </a:rPr>
              <a:t>的解释</a:t>
            </a:r>
            <a:r>
              <a:rPr lang="en-US" altLang="zh-CN" sz="2400" b="1" dirty="0">
                <a:solidFill>
                  <a:schemeClr val="tx1"/>
                </a:solidFill>
                <a:latin typeface="楷体" panose="02010609060101010101" pitchFamily="49" charset="-122"/>
                <a:ea typeface="楷体" panose="02010609060101010101" pitchFamily="49" charset="-122"/>
                <a:hlinkClick r:id="rId3" action="ppaction://hlinkfile"/>
              </a:rPr>
              <a:t>》</a:t>
            </a:r>
            <a:r>
              <a:rPr lang="zh-CN" altLang="en-US" sz="2400" b="1" dirty="0">
                <a:solidFill>
                  <a:schemeClr val="tx1"/>
                </a:solidFill>
                <a:latin typeface="楷体" panose="02010609060101010101" pitchFamily="49" charset="-122"/>
                <a:ea typeface="楷体" panose="02010609060101010101" pitchFamily="49" charset="-122"/>
              </a:rPr>
              <a:t>（法释</a:t>
            </a:r>
            <a:r>
              <a:rPr lang="en-US" altLang="zh-CN" sz="2400" b="1" dirty="0">
                <a:solidFill>
                  <a:schemeClr val="tx1"/>
                </a:solidFill>
                <a:latin typeface="楷体" panose="02010609060101010101" pitchFamily="49" charset="-122"/>
                <a:ea typeface="楷体" panose="02010609060101010101" pitchFamily="49" charset="-122"/>
              </a:rPr>
              <a:t>〔2018〕1</a:t>
            </a:r>
            <a:r>
              <a:rPr lang="zh-CN" altLang="en-US" sz="2400" b="1" dirty="0">
                <a:solidFill>
                  <a:schemeClr val="tx1"/>
                </a:solidFill>
                <a:latin typeface="楷体" panose="02010609060101010101" pitchFamily="49" charset="-122"/>
                <a:ea typeface="楷体" panose="02010609060101010101" pitchFamily="49" charset="-122"/>
              </a:rPr>
              <a:t>号）第</a:t>
            </a:r>
            <a:r>
              <a:rPr lang="en-US" altLang="zh-CN" sz="2400" b="1" dirty="0">
                <a:solidFill>
                  <a:schemeClr val="tx1"/>
                </a:solidFill>
                <a:latin typeface="楷体" panose="02010609060101010101" pitchFamily="49" charset="-122"/>
                <a:ea typeface="楷体" panose="02010609060101010101" pitchFamily="49" charset="-122"/>
              </a:rPr>
              <a:t>34-47</a:t>
            </a:r>
            <a:r>
              <a:rPr lang="zh-CN" altLang="en-US" sz="2400" b="1" dirty="0">
                <a:solidFill>
                  <a:schemeClr val="tx1"/>
                </a:solidFill>
                <a:latin typeface="楷体" panose="02010609060101010101" pitchFamily="49" charset="-122"/>
                <a:ea typeface="楷体" panose="02010609060101010101" pitchFamily="49" charset="-122"/>
              </a:rPr>
              <a:t>条</a:t>
            </a:r>
          </a:p>
          <a:p>
            <a:pPr lvl="1" eaLnBrk="1" hangingPunct="1">
              <a:buNone/>
            </a:pP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hlinkClick r:id="rId5" action="ppaction://hlinkfile"/>
              </a:rPr>
              <a:t>最高人民法院关于行政诉讼证据若干问题的规定</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（法释</a:t>
            </a:r>
            <a:r>
              <a:rPr lang="en-US" altLang="zh-CN" sz="2400" b="1" dirty="0">
                <a:solidFill>
                  <a:schemeClr val="tx1"/>
                </a:solidFill>
                <a:latin typeface="楷体" panose="02010609060101010101" pitchFamily="49" charset="-122"/>
                <a:ea typeface="楷体" panose="02010609060101010101" pitchFamily="49" charset="-122"/>
              </a:rPr>
              <a:t>[2002]21</a:t>
            </a:r>
            <a:r>
              <a:rPr lang="zh-CN" altLang="en-US" sz="2400" b="1" dirty="0">
                <a:solidFill>
                  <a:schemeClr val="tx1"/>
                </a:solidFill>
                <a:latin typeface="楷体" panose="02010609060101010101" pitchFamily="49" charset="-122"/>
                <a:ea typeface="楷体" panose="02010609060101010101" pitchFamily="49" charset="-122"/>
              </a:rPr>
              <a:t>号）</a:t>
            </a:r>
            <a:endParaRPr lang="en-US" altLang="zh-CN" sz="2400" b="1" dirty="0">
              <a:solidFill>
                <a:schemeClr val="tx1"/>
              </a:solidFill>
              <a:latin typeface="楷体" panose="02010609060101010101" pitchFamily="49" charset="-122"/>
              <a:ea typeface="楷体" panose="02010609060101010101" pitchFamily="49" charset="-122"/>
            </a:endParaRPr>
          </a:p>
          <a:p>
            <a:pPr lvl="1" eaLnBrk="1" hangingPunct="1">
              <a:buNone/>
            </a:pP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4</a:t>
            </a:r>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最高人民法院关于审理证券行政处罚案件证据若干问题的座谈会纪要</a:t>
            </a:r>
            <a:r>
              <a:rPr lang="en-US" altLang="zh-CN" sz="2400" b="1" dirty="0">
                <a:solidFill>
                  <a:schemeClr val="tx1"/>
                </a:solidFill>
                <a:latin typeface="楷体" panose="02010609060101010101" pitchFamily="49" charset="-122"/>
                <a:ea typeface="楷体" panose="02010609060101010101" pitchFamily="49" charset="-122"/>
              </a:rPr>
              <a:t>》</a:t>
            </a:r>
            <a:r>
              <a:rPr lang="zh-CN" altLang="en-US" sz="2400" b="1" dirty="0">
                <a:solidFill>
                  <a:schemeClr val="tx1"/>
                </a:solidFill>
                <a:latin typeface="楷体" panose="02010609060101010101" pitchFamily="49" charset="-122"/>
                <a:ea typeface="楷体" panose="02010609060101010101" pitchFamily="49" charset="-122"/>
              </a:rPr>
              <a:t>（法</a:t>
            </a:r>
            <a:r>
              <a:rPr lang="en-US" altLang="zh-CN" sz="2400" b="1" dirty="0">
                <a:solidFill>
                  <a:schemeClr val="tx1"/>
                </a:solidFill>
                <a:latin typeface="楷体" panose="02010609060101010101" pitchFamily="49" charset="-122"/>
                <a:ea typeface="楷体" panose="02010609060101010101" pitchFamily="49" charset="-122"/>
              </a:rPr>
              <a:t>[2011]225</a:t>
            </a:r>
            <a:r>
              <a:rPr lang="zh-CN" altLang="en-US" sz="2400" b="1" dirty="0">
                <a:solidFill>
                  <a:schemeClr val="tx1"/>
                </a:solidFill>
                <a:latin typeface="楷体" panose="02010609060101010101" pitchFamily="49" charset="-122"/>
                <a:ea typeface="楷体" panose="02010609060101010101" pitchFamily="49" charset="-122"/>
              </a:rPr>
              <a:t>号）</a:t>
            </a: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23556" name="灯片编号占位符 1"/>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
        <p:nvSpPr>
          <p:cNvPr id="23557" name="日期占位符 2"/>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0" y="1928813"/>
            <a:ext cx="9144000" cy="4090987"/>
          </a:xfrm>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行政诉讼证据的种类</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）书证</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   书证是指用文字、图形、符号等记载或者表达于纸页等物体上的行为或者思想，可以证明案件事实的材料。在行政诉讼中，常见的书证如行政处罚决定书、许可证书、不动产登记权属证书、各种票据等。书证若为原件，则为最佳证据，其他如副本、摹本等为补强证据。书证如为复印件，且对方当事人否认的，不具有证据效力。</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12</a:t>
            </a:r>
          </a:p>
        </p:txBody>
      </p:sp>
      <p:sp>
        <p:nvSpPr>
          <p:cNvPr id="2458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863600" y="2357438"/>
            <a:ext cx="7566025" cy="3662362"/>
          </a:xfrm>
          <a:ln/>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a:t>
            </a:r>
            <a:r>
              <a:rPr lang="en-US" altLang="zh-CN" sz="2200" b="1" dirty="0">
                <a:latin typeface="楷体" panose="02010609060101010101" pitchFamily="49" charset="-122"/>
                <a:ea typeface="楷体" panose="02010609060101010101" pitchFamily="49" charset="-122"/>
              </a:rPr>
              <a:t>2</a:t>
            </a:r>
            <a:r>
              <a:rPr lang="zh-CN" altLang="en-US" sz="2200" b="1" dirty="0">
                <a:latin typeface="楷体" panose="02010609060101010101" pitchFamily="49" charset="-122"/>
                <a:ea typeface="楷体" panose="02010609060101010101" pitchFamily="49" charset="-122"/>
              </a:rPr>
              <a:t>）物证</a:t>
            </a:r>
            <a:endParaRPr lang="zh-CN" altLang="en-US" sz="22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作为证据的物品，其特征是以物品的自然状态来证明案件事实，不带有任何主观内容。</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）尽量提供</a:t>
            </a:r>
            <a:r>
              <a:rPr lang="zh-CN" altLang="en-US" sz="2000" b="1" dirty="0">
                <a:solidFill>
                  <a:srgbClr val="FF0000"/>
                </a:solidFill>
                <a:latin typeface="楷体" panose="02010609060101010101" pitchFamily="49" charset="-122"/>
                <a:ea typeface="楷体" panose="02010609060101010101" pitchFamily="49" charset="-122"/>
              </a:rPr>
              <a:t>原物</a:t>
            </a:r>
            <a:r>
              <a:rPr lang="zh-CN" altLang="en-US" sz="2000" dirty="0">
                <a:latin typeface="楷体" panose="02010609060101010101" pitchFamily="49" charset="-122"/>
                <a:ea typeface="楷体" panose="02010609060101010101" pitchFamily="49" charset="-122"/>
              </a:rPr>
              <a:t>，如提供原物确实有困难的，可以提供与原物核对无误的复印件或注明该物证的照片、录像等其他证据。</a:t>
            </a: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）原物为数量较多的种类物的，提供其中的</a:t>
            </a:r>
            <a:r>
              <a:rPr lang="zh-CN" altLang="en-US" sz="2000" dirty="0">
                <a:latin typeface="楷体" panose="02010609060101010101" pitchFamily="49" charset="-122"/>
                <a:ea typeface="楷体" panose="02010609060101010101" pitchFamily="49" charset="-122"/>
                <a:hlinkClick r:id="rId2" action="ppaction://hlinkfile"/>
              </a:rPr>
              <a:t>一部分</a:t>
            </a:r>
            <a:r>
              <a:rPr lang="zh-CN" altLang="en-US" sz="2000" dirty="0">
                <a:latin typeface="楷体" panose="02010609060101010101" pitchFamily="49" charset="-122"/>
                <a:ea typeface="楷体" panose="02010609060101010101" pitchFamily="49" charset="-122"/>
              </a:rPr>
              <a:t>。 在个案中，当事人提供“一部分”物证时，必须</a:t>
            </a:r>
            <a:r>
              <a:rPr lang="zh-CN" altLang="en-US" sz="2000" dirty="0">
                <a:solidFill>
                  <a:srgbClr val="FF0000"/>
                </a:solidFill>
                <a:latin typeface="楷体" panose="02010609060101010101" pitchFamily="49" charset="-122"/>
                <a:ea typeface="楷体" panose="02010609060101010101" pitchFamily="49" charset="-122"/>
              </a:rPr>
              <a:t>证明它与“种类物”之间有不可分割的内在联系</a:t>
            </a:r>
            <a:r>
              <a:rPr lang="zh-CN" altLang="en-US" sz="2000" dirty="0">
                <a:latin typeface="楷体" panose="02010609060101010101" pitchFamily="49" charset="-122"/>
                <a:ea typeface="楷体" panose="02010609060101010101" pitchFamily="49" charset="-122"/>
              </a:rPr>
              <a:t>，否则，这“一部分”物证不具有证据能力。</a:t>
            </a:r>
          </a:p>
          <a:p>
            <a:endParaRPr lang="zh-CN" altLang="en-US" sz="2200"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14</a:t>
            </a:r>
          </a:p>
        </p:txBody>
      </p:sp>
      <p:sp>
        <p:nvSpPr>
          <p:cNvPr id="2662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428625" y="2143125"/>
            <a:ext cx="8286750" cy="3876675"/>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）视听资料</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是利用录音、录像、计算机储存等手段所反映出的音响、影像或其他信息证明案件事实的资料。</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最高人民法院关于行政诉讼证据若干问题的规定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12</a:t>
            </a:r>
            <a:r>
              <a:rPr lang="zh-CN" altLang="en-US" sz="2400" dirty="0">
                <a:latin typeface="楷体" panose="02010609060101010101" pitchFamily="49" charset="-122"/>
                <a:ea typeface="楷体" panose="02010609060101010101" pitchFamily="49" charset="-122"/>
              </a:rPr>
              <a:t>条规定，提供视听资料原则上应当符合下列要求：“</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）提供有关资料的</a:t>
            </a:r>
            <a:r>
              <a:rPr lang="zh-CN" altLang="en-US" sz="2400" b="1" dirty="0">
                <a:solidFill>
                  <a:srgbClr val="FF0000"/>
                </a:solidFill>
                <a:latin typeface="楷体" panose="02010609060101010101" pitchFamily="49" charset="-122"/>
                <a:ea typeface="楷体" panose="02010609060101010101" pitchFamily="49" charset="-122"/>
              </a:rPr>
              <a:t>原始载体</a:t>
            </a:r>
            <a:r>
              <a:rPr lang="zh-CN" altLang="en-US" sz="2400" dirty="0">
                <a:latin typeface="楷体" panose="02010609060101010101" pitchFamily="49" charset="-122"/>
                <a:ea typeface="楷体" panose="02010609060101010101" pitchFamily="49" charset="-122"/>
              </a:rPr>
              <a:t>。提供原始载体确有困难的，可以提供复制件；</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注明</a:t>
            </a:r>
            <a:r>
              <a:rPr lang="zh-CN" altLang="en-US" sz="2400" dirty="0">
                <a:latin typeface="楷体" panose="02010609060101010101" pitchFamily="49" charset="-122"/>
                <a:ea typeface="楷体" panose="02010609060101010101" pitchFamily="49" charset="-122"/>
              </a:rPr>
              <a:t>制作方法、制作时间、制作人和证明对象等；</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）声音资料应当附有该声音内容的</a:t>
            </a:r>
            <a:r>
              <a:rPr lang="zh-CN" altLang="en-US" sz="2400" b="1" dirty="0">
                <a:solidFill>
                  <a:srgbClr val="FF0000"/>
                </a:solidFill>
                <a:latin typeface="楷体" panose="02010609060101010101" pitchFamily="49" charset="-122"/>
                <a:ea typeface="楷体" panose="02010609060101010101" pitchFamily="49" charset="-122"/>
              </a:rPr>
              <a:t>文字记录</a:t>
            </a:r>
            <a:r>
              <a:rPr lang="zh-CN" altLang="en-US" sz="2400" dirty="0">
                <a:latin typeface="楷体" panose="02010609060101010101" pitchFamily="49" charset="-122"/>
                <a:ea typeface="楷体" panose="02010609060101010101" pitchFamily="49" charset="-122"/>
              </a:rPr>
              <a:t>。”</a:t>
            </a:r>
          </a:p>
          <a:p>
            <a:endParaRPr lang="zh-CN" altLang="en-US" sz="2400" dirty="0">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r>
              <a:rPr lang="en-US" altLang="zh-CN" sz="2800" dirty="0">
                <a:solidFill>
                  <a:schemeClr val="bg1"/>
                </a:solidFill>
                <a:latin typeface="Century Gothic" panose="020B0502020202020204" pitchFamily="34" charset="0"/>
              </a:rPr>
              <a:t>15</a:t>
            </a:r>
          </a:p>
        </p:txBody>
      </p:sp>
      <p:sp>
        <p:nvSpPr>
          <p:cNvPr id="2867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15:54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23</TotalTime>
  <Words>4413</Words>
  <Application>Microsoft Office PowerPoint</Application>
  <PresentationFormat>全屏显示(4:3)</PresentationFormat>
  <Paragraphs>225</Paragraphs>
  <Slides>41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楷体</vt:lpstr>
      <vt:lpstr>Arial</vt:lpstr>
      <vt:lpstr>Calibri</vt:lpstr>
      <vt:lpstr>Century Gothic</vt:lpstr>
      <vt:lpstr>Wingdings 3</vt:lpstr>
      <vt:lpstr>离子会议室</vt:lpstr>
      <vt:lpstr>第十六讲  行政诉讼证据</vt:lpstr>
      <vt:lpstr>PowerPoint 演示文稿</vt:lpstr>
      <vt:lpstr>PowerPoint 演示文稿</vt:lpstr>
      <vt:lpstr>一、证据的一般理论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二、举证责任及其分配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三、证据提供与补充</vt:lpstr>
      <vt:lpstr>四、认证的规则</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559</cp:revision>
  <dcterms:created xsi:type="dcterms:W3CDTF">2014-04-20T21:45:27Z</dcterms:created>
  <dcterms:modified xsi:type="dcterms:W3CDTF">2025-01-01T08:18:30Z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1866E90F3047435BB6E9AE6BCE59BA5F_12</vt:lpwstr>
  </property>
</Properties>
</file>