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758" r:id="rId2"/>
    <p:sldId id="760" r:id="rId3"/>
    <p:sldId id="763" r:id="rId4"/>
    <p:sldId id="764" r:id="rId5"/>
    <p:sldId id="766" r:id="rId6"/>
    <p:sldId id="767" r:id="rId7"/>
    <p:sldId id="768" r:id="rId8"/>
    <p:sldId id="769" r:id="rId9"/>
    <p:sldId id="770" r:id="rId10"/>
    <p:sldId id="771" r:id="rId11"/>
    <p:sldId id="772" r:id="rId12"/>
    <p:sldId id="773" r:id="rId13"/>
    <p:sldId id="774" r:id="rId14"/>
    <p:sldId id="775" r:id="rId15"/>
    <p:sldId id="776" r:id="rId16"/>
    <p:sldId id="777" r:id="rId17"/>
    <p:sldId id="778" r:id="rId18"/>
    <p:sldId id="779" r:id="rId19"/>
    <p:sldId id="780" r:id="rId20"/>
    <p:sldId id="781" r:id="rId21"/>
    <p:sldId id="782" r:id="rId22"/>
    <p:sldId id="783" r:id="rId23"/>
    <p:sldId id="784" r:id="rId24"/>
    <p:sldId id="785" r:id="rId25"/>
    <p:sldId id="786" r:id="rId26"/>
    <p:sldId id="787" r:id="rId27"/>
    <p:sldId id="788" r:id="rId28"/>
    <p:sldId id="789" r:id="rId29"/>
    <p:sldId id="790" r:id="rId30"/>
    <p:sldId id="791" r:id="rId31"/>
    <p:sldId id="792" r:id="rId32"/>
    <p:sldId id="793" r:id="rId33"/>
    <p:sldId id="794" r:id="rId34"/>
    <p:sldId id="795" r:id="rId35"/>
    <p:sldId id="796" r:id="rId36"/>
    <p:sldId id="797" r:id="rId37"/>
    <p:sldId id="798" r:id="rId38"/>
    <p:sldId id="799" r:id="rId39"/>
    <p:sldId id="800" r:id="rId40"/>
    <p:sldId id="801" r:id="rId41"/>
  </p:sldIdLst>
  <p:sldSz cx="9144000" cy="6858000" type="screen4x3"/>
  <p:notesSz cx="6858000" cy="9144000"/>
  <p:custDataLst>
    <p:tags r:id="rId43"/>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82" y="3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alpha val="100000"/>
              </a:srgbClr>
            </a:solidFill>
            <a:miter lim="800000"/>
          </a:ln>
        </p:spPr>
      </p:sp>
      <p:sp>
        <p:nvSpPr>
          <p:cNvPr id="60419" name="备注占位符 2"/>
          <p:cNvSpPr>
            <a:spLocks noGrp="1"/>
          </p:cNvSpPr>
          <p:nvPr>
            <p:ph type="body"/>
          </p:nvPr>
        </p:nvSpPr>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6042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buFont typeface="Arial" panose="020B0604020202020204" pitchFamily="34" charset="0"/>
              <a:buChar char="•"/>
            </a:pPr>
            <a:r>
              <a:rPr lang="zh-CN" altLang="en-US" sz="1200" dirty="0">
                <a:latin typeface="Calibri" panose="020F0502020204030204" pitchFamily="34"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B86D769-C738-4400-8951-5D1689DBD2FD}" type="datetime10">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14:46</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10204164">
              <a:off x="427038" y="456381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rot="10800000">
              <a:off x="485775" y="267002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8CD5D46-817C-4276-A45C-70CA7E941A53}"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2781147"/>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a:off x="485775" y="285416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noProof="1"/>
              <a:t>单击此处编辑母版标题样式</a:t>
            </a:r>
            <a:endParaRPr lang="en-US"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F99188-8705-4A33-B8AF-D4DDA198D8C3}"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09826"/>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10"/>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noProof="1"/>
              <a:t>单击此处编辑母版标题样式</a:t>
            </a:r>
            <a:endParaRPr lang="en-US"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4CE427-3092-48D3-AE1D-4EF38A236293}"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11413"/>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7"/>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1EC3A46-6ED2-475E-BC71-7CB1AA12A7FD}"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55194A6-96D8-4170-9D28-B63FEE0864B6}"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17BED3C-393F-4FC9-B2F5-95E1380B2D43}"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CFB9C00-38D3-4D8C-A270-D4B1F9162C7A}"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4966650">
              <a:off x="4673020" y="5107489"/>
              <a:ext cx="2377944" cy="319096"/>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9"/>
          <p:cNvSpPr>
            <a:spLocks noChangeArrowheads="1"/>
          </p:cNvSpPr>
          <p:nvPr/>
        </p:nvSpPr>
        <p:spPr bwMode="auto">
          <a:xfrm rot="5400000">
            <a:off x="1298575" y="1765300"/>
            <a:ext cx="5997575"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BE06ADC-07DE-4776-A38A-281715F04D05}"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5101A84-D564-441D-BA19-5B8C0B033EA2}"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0"/>
            <p:cNvSpPr>
              <a:spLocks noChangeArrowheads="1"/>
            </p:cNvSpPr>
            <p:nvPr/>
          </p:nvSpPr>
          <p:spPr bwMode="auto">
            <a:xfrm rot="-5400000">
              <a:off x="3105316" y="1766700"/>
              <a:ext cx="5995659" cy="3325812"/>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319527"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00E3F84-9B7A-4F9C-818D-6E86E295C655}"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340A8CB-B40F-44B7-98C1-5BB244B76D1B}"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340A8CB-B40F-44B7-98C1-5BB244B76D1B}"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340A8CB-B40F-44B7-98C1-5BB244B76D1B}"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00D82CB-CD95-4D47-80F7-E3FDA3577DF6}"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548897" y="1765906"/>
              <a:ext cx="5995659"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27702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8A8A310-F1EB-4769-BC46-4B6F6C0ABDC6}"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852903" y="1766699"/>
              <a:ext cx="5995659" cy="3325813"/>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0750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9B10B-0C4F-4E84-8DD0-50E22001E42C}"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3" name="Freeform 5"/>
            <p:cNvSpPr>
              <a:spLocks noChangeArrowheads="1"/>
            </p:cNvSpPr>
            <p:nvPr/>
          </p:nvSpPr>
          <p:spPr bwMode="auto">
            <a:xfrm rot="-589932">
              <a:off x="6359525" y="179060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Freeform 24"/>
            <p:cNvSpPr>
              <a:spLocks noChangeArrowheads="1"/>
            </p:cNvSpPr>
            <p:nvPr/>
          </p:nvSpPr>
          <p:spPr bwMode="auto">
            <a:xfrm>
              <a:off x="485775" y="1855686"/>
              <a:ext cx="8172450" cy="4535238"/>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buFontTx/>
              <a:buNone/>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340A8CB-B40F-44B7-98C1-5BB244B76D1B}"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14:46</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buFontTx/>
              <a:buNone/>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27861;&#27835;&#19968;&#20307;&#24314;&#35774;&#35270;&#22495;&#20013;&#30340;&#34892;&#25919;&#26426;&#20851;&#36127;&#36131;&#20154;&#20986;&#24237;&#24212;&#35785;_&#31456;&#24535;&#36828;.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 y="2420938"/>
            <a:ext cx="8424863" cy="1470025"/>
          </a:xfrm>
        </p:spPr>
        <p:txBody>
          <a:bodyPr vert="horz" wrap="square" lIns="91440" tIns="45720" rIns="91440" bIns="45720" numCol="1" rtlCol="0" anchor="b" anchorCtr="0" compatLnSpc="1">
            <a:normAutofit fontScale="90000"/>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第十四讲</a:t>
            </a: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行政案件的审理程序</a:t>
            </a:r>
            <a:endParaRPr kumimoji="0" lang="en-US"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908175" y="4365625"/>
            <a:ext cx="6400800" cy="1752600"/>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endParaRPr kumimoji="0" lang="en-US" sz="2800" b="0"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
        <p:nvSpPr>
          <p:cNvPr id="163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16389" name="日期占位符 3"/>
          <p:cNvSpPr txBox="1">
            <a:spLocks noGrp="1"/>
          </p:cNvSpPr>
          <p:nvPr>
            <p:ph type="dt" sz="half" idx="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0">
              <a:rPr lang="en-US" altLang="zh-CN" sz="900" dirty="0">
                <a:solidFill>
                  <a:srgbClr val="FFFFFF"/>
                </a:solidFill>
                <a:latin typeface="Century Gothic" panose="020B0502020202020204" pitchFamily="34" charset="0"/>
              </a:rPr>
              <a:t>14:46</a:t>
            </a:fld>
            <a:endParaRPr lang="en-US" altLang="zh-CN" sz="900" dirty="0">
              <a:solidFill>
                <a:srgbClr val="FFFFFF"/>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6627" name="内容占位符 2"/>
          <p:cNvSpPr>
            <a:spLocks noGrp="1"/>
          </p:cNvSpPr>
          <p:nvPr>
            <p:ph idx="1"/>
          </p:nvPr>
        </p:nvSpPr>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解释</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130</a:t>
            </a:r>
            <a:r>
              <a:rPr lang="zh-CN" altLang="en-US" sz="2000" b="1" dirty="0">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行政诉讼法第三条第三款规定的“</a:t>
            </a:r>
            <a:r>
              <a:rPr lang="zh-CN" altLang="en-US" sz="2000" b="1" dirty="0">
                <a:solidFill>
                  <a:srgbClr val="FF0000"/>
                </a:solidFill>
                <a:latin typeface="楷体" panose="02010609060101010101" pitchFamily="49" charset="-122"/>
                <a:ea typeface="楷体" panose="02010609060101010101" pitchFamily="49" charset="-122"/>
              </a:rPr>
              <a:t>行政机关相应的工作人员</a:t>
            </a:r>
            <a:r>
              <a:rPr lang="zh-CN" altLang="en-US" sz="2000" dirty="0">
                <a:latin typeface="楷体" panose="02010609060101010101" pitchFamily="49" charset="-122"/>
                <a:ea typeface="楷体" panose="02010609060101010101" pitchFamily="49" charset="-122"/>
              </a:rPr>
              <a:t>”，包括该行政机关具有国家行政编制身份的工作人员以及其他依法履行公职的人员。 被诉行政行为是地方人民政府作出的，地方人民政府法制工作机构的工作人员，以及被诉行政行为具体承办机关工作人员，可以视为被诉人民政府相应的工作人员。</a:t>
            </a:r>
          </a:p>
          <a:p>
            <a:endParaRPr lang="zh-CN" altLang="en-US" sz="2000" dirty="0">
              <a:ea typeface="宋体" panose="02010600030101010101" pitchFamily="2" charset="-122"/>
            </a:endParaRPr>
          </a:p>
        </p:txBody>
      </p:sp>
      <p:sp>
        <p:nvSpPr>
          <p:cNvPr id="266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662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7651" name="内容占位符 2"/>
          <p:cNvSpPr>
            <a:spLocks noGrp="1"/>
          </p:cNvSpPr>
          <p:nvPr>
            <p:ph idx="1"/>
          </p:nvPr>
        </p:nvSpPr>
        <p:spPr>
          <a:xfrm>
            <a:off x="863600" y="2489200"/>
            <a:ext cx="7308850" cy="3530600"/>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解释</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131</a:t>
            </a:r>
            <a:r>
              <a:rPr lang="zh-CN" altLang="en-US" sz="2000" b="1" dirty="0">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行政机关负责人出庭应诉的，应当向人民法院提交能够</a:t>
            </a:r>
            <a:r>
              <a:rPr lang="zh-CN" altLang="en-US" sz="2000" b="1" dirty="0">
                <a:latin typeface="楷体" panose="02010609060101010101" pitchFamily="49" charset="-122"/>
                <a:ea typeface="楷体" panose="02010609060101010101" pitchFamily="49" charset="-122"/>
              </a:rPr>
              <a:t>证明该行政机关负责人职务的材料</a:t>
            </a:r>
            <a:r>
              <a:rPr lang="zh-CN" altLang="en-US" sz="2000" dirty="0">
                <a:latin typeface="楷体" panose="02010609060101010101" pitchFamily="49" charset="-122"/>
                <a:ea typeface="楷体" panose="02010609060101010101" pitchFamily="49" charset="-122"/>
              </a:rPr>
              <a:t>。 行政机关委托相应的工作人员出庭应诉的，应当向人民法院提交加盖行政机关印章的</a:t>
            </a:r>
            <a:r>
              <a:rPr lang="zh-CN" altLang="en-US" sz="2000" b="1" dirty="0">
                <a:latin typeface="楷体" panose="02010609060101010101" pitchFamily="49" charset="-122"/>
                <a:ea typeface="楷体" panose="02010609060101010101" pitchFamily="49" charset="-122"/>
              </a:rPr>
              <a:t>授权委托书</a:t>
            </a:r>
            <a:r>
              <a:rPr lang="zh-CN" altLang="en-US" sz="2000" dirty="0">
                <a:latin typeface="楷体" panose="02010609060101010101" pitchFamily="49" charset="-122"/>
                <a:ea typeface="楷体" panose="02010609060101010101" pitchFamily="49" charset="-122"/>
              </a:rPr>
              <a:t>，并载明工作人员的姓名、职务和代理权限。</a:t>
            </a:r>
          </a:p>
          <a:p>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解释</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132</a:t>
            </a:r>
            <a:r>
              <a:rPr lang="zh-CN" altLang="en-US" sz="2000" b="1" dirty="0">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行政机关负责人和行政机关相应的工作人员均不出庭，仅委托律师出庭的或者人民法院书面建议行政机关负责人出庭应诉，行政机关负责人不出庭应诉的，人民法院应当</a:t>
            </a:r>
            <a:r>
              <a:rPr lang="zh-CN" altLang="en-US" sz="2000" b="1" dirty="0">
                <a:latin typeface="楷体" panose="02010609060101010101" pitchFamily="49" charset="-122"/>
                <a:ea typeface="楷体" panose="02010609060101010101" pitchFamily="49" charset="-122"/>
              </a:rPr>
              <a:t>记录在案和在裁判文书中载明</a:t>
            </a:r>
            <a:r>
              <a:rPr lang="zh-CN" altLang="en-US" sz="2000" dirty="0">
                <a:latin typeface="楷体" panose="02010609060101010101" pitchFamily="49" charset="-122"/>
                <a:ea typeface="楷体" panose="02010609060101010101" pitchFamily="49" charset="-122"/>
              </a:rPr>
              <a:t>，并可以</a:t>
            </a:r>
            <a:r>
              <a:rPr lang="zh-CN" altLang="en-US" sz="2000" b="1" dirty="0">
                <a:latin typeface="楷体" panose="02010609060101010101" pitchFamily="49" charset="-122"/>
                <a:ea typeface="楷体" panose="02010609060101010101" pitchFamily="49" charset="-122"/>
              </a:rPr>
              <a:t>建议</a:t>
            </a:r>
            <a:r>
              <a:rPr lang="zh-CN" altLang="en-US" sz="2000" dirty="0">
                <a:latin typeface="楷体" panose="02010609060101010101" pitchFamily="49" charset="-122"/>
                <a:ea typeface="楷体" panose="02010609060101010101" pitchFamily="49" charset="-122"/>
              </a:rPr>
              <a:t>有关机关依法作出处理。</a:t>
            </a:r>
          </a:p>
          <a:p>
            <a:r>
              <a:rPr lang="zh-CN" altLang="en-US" sz="2000" dirty="0">
                <a:latin typeface="楷体" panose="02010609060101010101" pitchFamily="49" charset="-122"/>
                <a:ea typeface="楷体" panose="02010609060101010101" pitchFamily="49" charset="-122"/>
              </a:rPr>
              <a:t>附：</a:t>
            </a:r>
            <a:r>
              <a:rPr lang="zh-CN" altLang="en-US" sz="2000" dirty="0">
                <a:latin typeface="楷体" panose="02010609060101010101" pitchFamily="49" charset="-122"/>
                <a:ea typeface="楷体" panose="02010609060101010101" pitchFamily="49" charset="-122"/>
                <a:hlinkClick r:id="rId2" action="ppaction://hlinkfile"/>
              </a:rPr>
              <a:t>学界讨论</a:t>
            </a:r>
            <a:endParaRPr lang="zh-CN" altLang="en-US" sz="2000" dirty="0">
              <a:latin typeface="楷体" panose="02010609060101010101" pitchFamily="49" charset="-122"/>
              <a:ea typeface="楷体" panose="02010609060101010101" pitchFamily="49" charset="-122"/>
            </a:endParaRPr>
          </a:p>
          <a:p>
            <a:endParaRPr lang="zh-CN" altLang="en-US" sz="2000" dirty="0">
              <a:ea typeface="宋体" panose="02010600030101010101" pitchFamily="2" charset="-122"/>
            </a:endParaRPr>
          </a:p>
        </p:txBody>
      </p:sp>
      <p:sp>
        <p:nvSpPr>
          <p:cNvPr id="276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765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8675" name="内容占位符 2"/>
          <p:cNvSpPr>
            <a:spLocks noGrp="1"/>
          </p:cNvSpPr>
          <p:nvPr>
            <p:ph idx="1"/>
          </p:nvPr>
        </p:nvSpPr>
        <p:spPr>
          <a:xfrm>
            <a:off x="863600" y="2489199"/>
            <a:ext cx="6346825" cy="4105275"/>
          </a:xfrm>
        </p:spPr>
        <p:txBody>
          <a:bodyPr vert="horz" wrap="square" lIns="91440" tIns="45720" rIns="91440" bIns="45720" anchor="t" anchorCtr="0"/>
          <a:lstStyle/>
          <a:p>
            <a:r>
              <a:rPr lang="en-US" altLang="zh-CN" sz="2200" b="1" dirty="0">
                <a:latin typeface="华文楷体" panose="02010600040101010101" pitchFamily="2" charset="-122"/>
                <a:ea typeface="华文楷体" panose="02010600040101010101" pitchFamily="2" charset="-122"/>
              </a:rPr>
              <a:t>2</a:t>
            </a:r>
            <a:r>
              <a:rPr lang="zh-CN" altLang="en-US" sz="2200" b="1" dirty="0">
                <a:latin typeface="华文楷体" panose="02010600040101010101" pitchFamily="2" charset="-122"/>
                <a:ea typeface="华文楷体" panose="02010600040101010101" pitchFamily="2" charset="-122"/>
              </a:rPr>
              <a:t>）法庭调查</a:t>
            </a:r>
          </a:p>
          <a:p>
            <a:r>
              <a:rPr lang="zh-CN" altLang="en-US" sz="2200" dirty="0">
                <a:latin typeface="华文楷体" panose="02010600040101010101" pitchFamily="2" charset="-122"/>
                <a:ea typeface="华文楷体" panose="02010600040101010101" pitchFamily="2" charset="-122"/>
              </a:rPr>
              <a:t>法庭调查的顺序是：</a:t>
            </a:r>
          </a:p>
          <a:p>
            <a:r>
              <a:rPr lang="zh-CN" altLang="en-US" sz="2200" dirty="0">
                <a:latin typeface="华文楷体" panose="02010600040101010101" pitchFamily="2" charset="-122"/>
                <a:ea typeface="华文楷体" panose="02010600040101010101" pitchFamily="2" charset="-122"/>
              </a:rPr>
              <a:t>介绍案由。原告首先宣读起诉状，提出诉讼请求及事实根据。然后由被告宣读答辩状，说明作出具体行政行为的事实根据和所依据的规范性文件。</a:t>
            </a:r>
          </a:p>
          <a:p>
            <a:r>
              <a:rPr lang="zh-CN" altLang="en-US" sz="2200" dirty="0">
                <a:latin typeface="华文楷体" panose="02010600040101010101" pitchFamily="2" charset="-122"/>
                <a:ea typeface="华文楷体" panose="02010600040101010101" pitchFamily="2" charset="-122"/>
              </a:rPr>
              <a:t>询问当事人陈述</a:t>
            </a:r>
          </a:p>
          <a:p>
            <a:r>
              <a:rPr lang="zh-CN" altLang="en-US" sz="2200" dirty="0">
                <a:latin typeface="华文楷体" panose="02010600040101010101" pitchFamily="2" charset="-122"/>
                <a:ea typeface="华文楷体" panose="02010600040101010101" pitchFamily="2" charset="-122"/>
              </a:rPr>
              <a:t>证人作证和宣读证言</a:t>
            </a:r>
          </a:p>
          <a:p>
            <a:r>
              <a:rPr lang="zh-CN" altLang="en-US" sz="2200" dirty="0">
                <a:latin typeface="华文楷体" panose="02010600040101010101" pitchFamily="2" charset="-122"/>
                <a:ea typeface="华文楷体" panose="02010600040101010101" pitchFamily="2" charset="-122"/>
              </a:rPr>
              <a:t>宣读鉴定结论和勘验笔录、现场笔录。</a:t>
            </a:r>
          </a:p>
          <a:p>
            <a:endParaRPr lang="zh-CN" altLang="en-US" sz="2200" dirty="0">
              <a:latin typeface="华文楷体" panose="02010600040101010101" pitchFamily="2" charset="-122"/>
              <a:ea typeface="华文楷体" panose="02010600040101010101" pitchFamily="2" charset="-122"/>
            </a:endParaRPr>
          </a:p>
        </p:txBody>
      </p:sp>
      <p:sp>
        <p:nvSpPr>
          <p:cNvPr id="286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867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9699" name="内容占位符 2"/>
          <p:cNvSpPr>
            <a:spLocks noGrp="1"/>
          </p:cNvSpPr>
          <p:nvPr>
            <p:ph idx="1"/>
          </p:nvPr>
        </p:nvSpPr>
        <p:spPr>
          <a:xfrm>
            <a:off x="865188" y="2454275"/>
            <a:ext cx="7208837" cy="3448050"/>
          </a:xfrm>
        </p:spPr>
        <p:txBody>
          <a:bodyPr vert="horz" wrap="square" lIns="91440" tIns="45720" rIns="91440" bIns="45720" anchor="t" anchorCtr="0"/>
          <a:lstStyle/>
          <a:p>
            <a:r>
              <a:rPr lang="en-US" altLang="zh-CN" sz="2200" b="1" dirty="0">
                <a:latin typeface="华文楷体" panose="02010600040101010101" pitchFamily="2" charset="-122"/>
                <a:ea typeface="华文楷体" panose="02010600040101010101" pitchFamily="2" charset="-122"/>
              </a:rPr>
              <a:t>3</a:t>
            </a:r>
            <a:r>
              <a:rPr lang="zh-CN" altLang="en-US" sz="2200" b="1" dirty="0">
                <a:latin typeface="华文楷体" panose="02010600040101010101" pitchFamily="2" charset="-122"/>
                <a:ea typeface="华文楷体" panose="02010600040101010101" pitchFamily="2" charset="-122"/>
              </a:rPr>
              <a:t>）法庭辩论</a:t>
            </a:r>
          </a:p>
          <a:p>
            <a:r>
              <a:rPr lang="zh-CN" altLang="en-US" sz="2200" dirty="0">
                <a:latin typeface="华文楷体" panose="02010600040101010101" pitchFamily="2" charset="-122"/>
                <a:ea typeface="华文楷体" panose="02010600040101010101" pitchFamily="2" charset="-122"/>
              </a:rPr>
              <a:t>法庭辩论是指在审判人员主持下，诉讼当事人及诉讼代理人就案件的事实问题和法律适用问题相互进行辩驳质证、申明理由的活动。</a:t>
            </a:r>
          </a:p>
          <a:p>
            <a:r>
              <a:rPr lang="zh-CN" altLang="en-US" sz="2200" dirty="0">
                <a:latin typeface="华文楷体" panose="02010600040101010101" pitchFamily="2" charset="-122"/>
                <a:ea typeface="华文楷体" panose="02010600040101010101" pitchFamily="2" charset="-122"/>
              </a:rPr>
              <a:t>法庭辩论的顺序是：</a:t>
            </a:r>
          </a:p>
          <a:p>
            <a:r>
              <a:rPr lang="zh-CN" altLang="en-US" sz="2200" dirty="0">
                <a:latin typeface="华文楷体" panose="02010600040101010101" pitchFamily="2" charset="-122"/>
                <a:ea typeface="华文楷体" panose="02010600040101010101" pitchFamily="2" charset="-122"/>
              </a:rPr>
              <a:t>由原告及其诉讼代理人发言</a:t>
            </a:r>
          </a:p>
          <a:p>
            <a:r>
              <a:rPr lang="zh-CN" altLang="en-US" sz="2200" dirty="0">
                <a:latin typeface="华文楷体" panose="02010600040101010101" pitchFamily="2" charset="-122"/>
                <a:ea typeface="华文楷体" panose="02010600040101010101" pitchFamily="2" charset="-122"/>
              </a:rPr>
              <a:t>由被告及其诉讼代理人发言</a:t>
            </a:r>
          </a:p>
          <a:p>
            <a:r>
              <a:rPr lang="zh-CN" altLang="en-US" sz="2200" dirty="0">
                <a:latin typeface="华文楷体" panose="02010600040101010101" pitchFamily="2" charset="-122"/>
                <a:ea typeface="华文楷体" panose="02010600040101010101" pitchFamily="2" charset="-122"/>
              </a:rPr>
              <a:t>由第三人及其诉讼代理人发言</a:t>
            </a:r>
          </a:p>
          <a:p>
            <a:r>
              <a:rPr lang="zh-CN" altLang="en-US" sz="2200" dirty="0">
                <a:latin typeface="华文楷体" panose="02010600040101010101" pitchFamily="2" charset="-122"/>
                <a:ea typeface="华文楷体" panose="02010600040101010101" pitchFamily="2" charset="-122"/>
              </a:rPr>
              <a:t>相互辩论</a:t>
            </a:r>
          </a:p>
        </p:txBody>
      </p:sp>
      <p:sp>
        <p:nvSpPr>
          <p:cNvPr id="297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970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0723" name="内容占位符 2"/>
          <p:cNvSpPr>
            <a:spLocks noGrp="1"/>
          </p:cNvSpPr>
          <p:nvPr>
            <p:ph idx="1"/>
          </p:nvPr>
        </p:nvSpPr>
        <p:spPr>
          <a:xfrm>
            <a:off x="863600" y="2489200"/>
            <a:ext cx="7092950" cy="3530600"/>
          </a:xfrm>
        </p:spPr>
        <p:txBody>
          <a:bodyPr vert="horz" wrap="square" lIns="91440" tIns="45720" rIns="91440" bIns="45720" anchor="t" anchorCtr="0"/>
          <a:lstStyle/>
          <a:p>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）合议庭评议</a:t>
            </a:r>
          </a:p>
          <a:p>
            <a:r>
              <a:rPr lang="zh-CN" altLang="en-US" sz="2000" dirty="0">
                <a:latin typeface="华文楷体" panose="02010600040101010101" pitchFamily="2" charset="-122"/>
                <a:ea typeface="华文楷体" panose="02010600040101010101" pitchFamily="2" charset="-122"/>
              </a:rPr>
              <a:t>    合议庭评议案件秘密进行，并采用少数服从多数的原则。评议既涉及对事实的认定，也涉及法律适用，并要形成判决。评议应制作笔录，评议中的不同意见应如实记录于笔录之中。评议笔录由合议庭全体成员及书记员签名。对重大疑难案件可提请审判委员会讨论决定。审判委员会的决定，合议庭必须执行。</a:t>
            </a:r>
          </a:p>
        </p:txBody>
      </p:sp>
      <p:sp>
        <p:nvSpPr>
          <p:cNvPr id="307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072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1747" name="内容占位符 2"/>
          <p:cNvSpPr>
            <a:spLocks noGrp="1"/>
          </p:cNvSpPr>
          <p:nvPr>
            <p:ph idx="1"/>
          </p:nvPr>
        </p:nvSpPr>
        <p:spPr>
          <a:xfrm>
            <a:off x="323850" y="2205038"/>
            <a:ext cx="8280400" cy="3519487"/>
          </a:xfrm>
        </p:spPr>
        <p:txBody>
          <a:bodyPr vert="horz" wrap="square" lIns="91440" tIns="45720" rIns="91440" bIns="45720" anchor="t" anchorCtr="0"/>
          <a:lstStyle/>
          <a:p>
            <a:r>
              <a:rPr lang="en-US" altLang="zh-CN" sz="2200" b="1" dirty="0">
                <a:latin typeface="华文楷体" panose="02010600040101010101" pitchFamily="2" charset="-122"/>
                <a:ea typeface="华文楷体" panose="02010600040101010101" pitchFamily="2" charset="-122"/>
              </a:rPr>
              <a:t>5</a:t>
            </a:r>
            <a:r>
              <a:rPr lang="zh-CN" altLang="en-US" sz="2200" b="1" dirty="0">
                <a:latin typeface="华文楷体" panose="02010600040101010101" pitchFamily="2" charset="-122"/>
                <a:ea typeface="华文楷体" panose="02010600040101010101" pitchFamily="2" charset="-122"/>
              </a:rPr>
              <a:t>）宣告裁判</a:t>
            </a:r>
          </a:p>
          <a:p>
            <a:r>
              <a:rPr lang="zh-CN" altLang="en-US" sz="2000" dirty="0">
                <a:latin typeface="华文楷体" panose="02010600040101010101" pitchFamily="2" charset="-122"/>
                <a:ea typeface="华文楷体" panose="02010600040101010101" pitchFamily="2" charset="-122"/>
              </a:rPr>
              <a:t>宣告裁判是指人民法院经过合议作出的行政裁判，向当事人、诉讼参与人和社会公开宣告的活动。</a:t>
            </a:r>
            <a:endParaRPr lang="en-US" altLang="zh-CN" sz="2000"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行政诉讼法</a:t>
            </a:r>
            <a:r>
              <a:rPr lang="en-US" altLang="zh-CN" sz="2000" b="1"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80</a:t>
            </a:r>
            <a:r>
              <a:rPr lang="zh-CN" altLang="en-US" sz="2000" dirty="0">
                <a:latin typeface="华文楷体" panose="02010600040101010101" pitchFamily="2" charset="-122"/>
                <a:ea typeface="华文楷体" panose="02010600040101010101" pitchFamily="2" charset="-122"/>
              </a:rPr>
              <a:t>条：人民法院对公开审理和不公开审理的案件，一律公开宣告判决。 当庭宣判的，应当在十日内发送判决书；定期宣判的，宣判后立即发给判决书。 宣告判决时，必须告知当事人上诉权利、上诉期限和上诉的人民法院。</a:t>
            </a:r>
            <a:endParaRPr lang="en-US" altLang="zh-CN" sz="2000"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民事诉讼法</a:t>
            </a:r>
            <a:r>
              <a:rPr lang="en-US" altLang="zh-CN" sz="2000" b="1"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134</a:t>
            </a:r>
            <a:r>
              <a:rPr lang="zh-CN" altLang="en-US" sz="2000" dirty="0">
                <a:latin typeface="华文楷体" panose="02010600040101010101" pitchFamily="2" charset="-122"/>
                <a:ea typeface="华文楷体" panose="02010600040101010101" pitchFamily="2" charset="-122"/>
              </a:rPr>
              <a:t>条的规定，公开宣告裁判有两种方式：</a:t>
            </a:r>
            <a:r>
              <a:rPr lang="en-US" altLang="zh-CN" sz="2000" dirty="0">
                <a:latin typeface="华文楷体" panose="02010600040101010101" pitchFamily="2" charset="-122"/>
                <a:ea typeface="华文楷体" panose="02010600040101010101" pitchFamily="2" charset="-122"/>
              </a:rPr>
              <a:t>a</a:t>
            </a:r>
            <a:r>
              <a:rPr lang="zh-CN" altLang="en-US" sz="2000" dirty="0">
                <a:latin typeface="华文楷体" panose="02010600040101010101" pitchFamily="2" charset="-122"/>
                <a:ea typeface="华文楷体" panose="02010600040101010101" pitchFamily="2" charset="-122"/>
              </a:rPr>
              <a:t>当庭宣告裁判。即合议庭在合议后立即宣告判决主文。当庭宣判应当由审判长或者书记员宣布继续开庭。审判长起立，宣告行政裁判，同时告知当事人有关事项。人民法院当庭公开宣判的，应当在</a:t>
            </a:r>
            <a:r>
              <a:rPr lang="en-US" altLang="zh-CN" sz="2000" dirty="0">
                <a:latin typeface="华文楷体" panose="02010600040101010101" pitchFamily="2" charset="-122"/>
                <a:ea typeface="华文楷体" panose="02010600040101010101" pitchFamily="2" charset="-122"/>
              </a:rPr>
              <a:t>10</a:t>
            </a:r>
            <a:r>
              <a:rPr lang="zh-CN" altLang="en-US" sz="2000" dirty="0">
                <a:latin typeface="华文楷体" panose="02010600040101010101" pitchFamily="2" charset="-122"/>
                <a:ea typeface="华文楷体" panose="02010600040101010101" pitchFamily="2" charset="-122"/>
              </a:rPr>
              <a:t>日内发送判决书。</a:t>
            </a:r>
            <a:r>
              <a:rPr lang="en-US" altLang="zh-CN" sz="2000" dirty="0">
                <a:latin typeface="华文楷体" panose="02010600040101010101" pitchFamily="2" charset="-122"/>
                <a:ea typeface="华文楷体" panose="02010600040101010101" pitchFamily="2" charset="-122"/>
              </a:rPr>
              <a:t>b</a:t>
            </a:r>
            <a:r>
              <a:rPr lang="zh-CN" altLang="en-US" sz="2000" dirty="0">
                <a:latin typeface="华文楷体" panose="02010600040101010101" pitchFamily="2" charset="-122"/>
                <a:ea typeface="华文楷体" panose="02010600040101010101" pitchFamily="2" charset="-122"/>
              </a:rPr>
              <a:t>定期公开裁判。即在开庭审理后某个期日公开宣告裁判。凡是定期宣判的，人民法院在宣判后应当立即发给行政裁判文书。</a:t>
            </a:r>
          </a:p>
        </p:txBody>
      </p:sp>
      <p:sp>
        <p:nvSpPr>
          <p:cNvPr id="317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174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2771" name="内容占位符 2"/>
          <p:cNvSpPr>
            <a:spLocks noGrp="1"/>
          </p:cNvSpPr>
          <p:nvPr>
            <p:ph idx="1"/>
          </p:nvPr>
        </p:nvSpPr>
        <p:spPr>
          <a:xfrm>
            <a:off x="863600" y="2500313"/>
            <a:ext cx="6780213" cy="3519487"/>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）审理期限</a:t>
            </a:r>
            <a:endParaRPr lang="zh-CN" altLang="en-US" sz="24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    人民法院应当在立案之日起</a:t>
            </a:r>
            <a:r>
              <a:rPr lang="zh-CN" altLang="en-US" sz="2200" b="1" dirty="0">
                <a:solidFill>
                  <a:srgbClr val="FF0000"/>
                </a:solidFill>
                <a:latin typeface="华文楷体" panose="02010600040101010101" pitchFamily="2" charset="-122"/>
                <a:ea typeface="华文楷体" panose="02010600040101010101" pitchFamily="2" charset="-122"/>
              </a:rPr>
              <a:t>六个月</a:t>
            </a:r>
            <a:r>
              <a:rPr lang="zh-CN" altLang="en-US" sz="2200" dirty="0">
                <a:latin typeface="华文楷体" panose="02010600040101010101" pitchFamily="2" charset="-122"/>
                <a:ea typeface="华文楷体" panose="02010600040101010101" pitchFamily="2" charset="-122"/>
              </a:rPr>
              <a:t>内作出第一审判决。有特殊情况需要延长的，由高级人民法院批准，高级人民法院审理第一审案件需要延长的，由最高人民法院批准。</a:t>
            </a:r>
          </a:p>
        </p:txBody>
      </p:sp>
      <p:sp>
        <p:nvSpPr>
          <p:cNvPr id="327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277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二、行政诉讼第一审简易程序</a:t>
            </a:r>
            <a:endParaRPr lang="zh-CN" altLang="en-US" kern="1200" dirty="0">
              <a:latin typeface="华文楷体" panose="02010600040101010101" pitchFamily="2" charset="-122"/>
              <a:ea typeface="华文楷体" panose="02010600040101010101" pitchFamily="2" charset="-122"/>
              <a:cs typeface="+mj-cs"/>
            </a:endParaRPr>
          </a:p>
        </p:txBody>
      </p:sp>
      <p:sp>
        <p:nvSpPr>
          <p:cNvPr id="33795" name="内容占位符 2"/>
          <p:cNvSpPr>
            <a:spLocks noGrp="1"/>
          </p:cNvSpPr>
          <p:nvPr>
            <p:ph idx="1"/>
          </p:nvPr>
        </p:nvSpPr>
        <p:spPr>
          <a:xfrm>
            <a:off x="695325" y="2332038"/>
            <a:ext cx="7378700" cy="4337322"/>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、简易程序的适用范围</a:t>
            </a:r>
            <a:endParaRPr lang="zh-CN" altLang="en-US" sz="2400"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法定情形</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82</a:t>
            </a:r>
            <a:r>
              <a:rPr lang="zh-CN" altLang="en-US" sz="2000" dirty="0">
                <a:latin typeface="华文楷体" panose="02010600040101010101" pitchFamily="2" charset="-122"/>
                <a:ea typeface="华文楷体" panose="02010600040101010101" pitchFamily="2" charset="-122"/>
              </a:rPr>
              <a:t>条第</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款：人民法院审理下列</a:t>
            </a:r>
            <a:r>
              <a:rPr lang="zh-CN" altLang="en-US" sz="2000" b="1" dirty="0">
                <a:solidFill>
                  <a:srgbClr val="FF0000"/>
                </a:solidFill>
                <a:latin typeface="华文楷体" panose="02010600040101010101" pitchFamily="2" charset="-122"/>
                <a:ea typeface="华文楷体" panose="02010600040101010101" pitchFamily="2" charset="-122"/>
              </a:rPr>
              <a:t>第一审</a:t>
            </a:r>
            <a:r>
              <a:rPr lang="zh-CN" altLang="en-US" sz="2000" dirty="0">
                <a:latin typeface="华文楷体" panose="02010600040101010101" pitchFamily="2" charset="-122"/>
                <a:ea typeface="华文楷体" panose="02010600040101010101" pitchFamily="2" charset="-122"/>
              </a:rPr>
              <a:t>行政案件，认为</a:t>
            </a:r>
            <a:r>
              <a:rPr lang="zh-CN" altLang="en-US" sz="2000" b="1" dirty="0">
                <a:latin typeface="华文楷体" panose="02010600040101010101" pitchFamily="2" charset="-122"/>
                <a:ea typeface="华文楷体" panose="02010600040101010101" pitchFamily="2" charset="-122"/>
                <a:hlinkClick r:id="" action="ppaction://noaction"/>
              </a:rPr>
              <a:t>事实清楚、权利义务关系明确、争议不大</a:t>
            </a:r>
            <a:r>
              <a:rPr lang="zh-CN" altLang="en-US" sz="2000" dirty="0">
                <a:latin typeface="华文楷体" panose="02010600040101010101" pitchFamily="2" charset="-122"/>
                <a:ea typeface="华文楷体" panose="02010600040101010101" pitchFamily="2" charset="-122"/>
              </a:rPr>
              <a:t>的，可以适用简易程序：（一）被诉行政行为是依法当场作出的；（二）案件涉及款额二千元以下的；（三）属于政府信息公开案件的。</a:t>
            </a:r>
          </a:p>
          <a:p>
            <a:r>
              <a:rPr lang="zh-CN" altLang="en-US" sz="2000" b="1" dirty="0">
                <a:latin typeface="华文楷体" panose="02010600040101010101" pitchFamily="2" charset="-122"/>
                <a:ea typeface="华文楷体" panose="02010600040101010101" pitchFamily="2" charset="-122"/>
              </a:rPr>
              <a:t>意定情形</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82</a:t>
            </a:r>
            <a:r>
              <a:rPr lang="zh-CN" altLang="en-US" sz="2000" dirty="0">
                <a:latin typeface="华文楷体" panose="02010600040101010101" pitchFamily="2" charset="-122"/>
                <a:ea typeface="华文楷体" panose="02010600040101010101" pitchFamily="2" charset="-122"/>
              </a:rPr>
              <a:t>条第</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款：除前款规定以外的第一审行政案件，当事人</a:t>
            </a:r>
            <a:r>
              <a:rPr lang="zh-CN" altLang="en-US" sz="2000" b="1" dirty="0">
                <a:solidFill>
                  <a:srgbClr val="FF0000"/>
                </a:solidFill>
                <a:latin typeface="华文楷体" panose="02010600040101010101" pitchFamily="2" charset="-122"/>
                <a:ea typeface="华文楷体" panose="02010600040101010101" pitchFamily="2" charset="-122"/>
              </a:rPr>
              <a:t>各方同意</a:t>
            </a:r>
            <a:r>
              <a:rPr lang="zh-CN" altLang="en-US" sz="2000" dirty="0">
                <a:latin typeface="华文楷体" panose="02010600040101010101" pitchFamily="2" charset="-122"/>
                <a:ea typeface="华文楷体" panose="02010600040101010101" pitchFamily="2" charset="-122"/>
              </a:rPr>
              <a:t>适用简易程序的，可以适用简易程序。</a:t>
            </a:r>
          </a:p>
          <a:p>
            <a:r>
              <a:rPr lang="zh-CN" altLang="en-US" sz="2000" b="1" dirty="0">
                <a:latin typeface="华文楷体" panose="02010600040101010101" pitchFamily="2" charset="-122"/>
                <a:ea typeface="华文楷体" panose="02010600040101010101" pitchFamily="2" charset="-122"/>
              </a:rPr>
              <a:t>不适用情形</a:t>
            </a:r>
            <a:r>
              <a:rPr lang="zh-CN" altLang="en-US" sz="2000" dirty="0">
                <a:latin typeface="华文楷体" panose="02010600040101010101" pitchFamily="2" charset="-122"/>
                <a:ea typeface="华文楷体" panose="02010600040101010101" pitchFamily="2" charset="-122"/>
              </a:rPr>
              <a:t>：发回重审、按照审判监督程序再审的案件</a:t>
            </a:r>
            <a:r>
              <a:rPr lang="zh-CN" altLang="en-US" sz="2000" b="1" dirty="0">
                <a:solidFill>
                  <a:srgbClr val="FF0000"/>
                </a:solidFill>
                <a:latin typeface="华文楷体" panose="02010600040101010101" pitchFamily="2" charset="-122"/>
                <a:ea typeface="华文楷体" panose="02010600040101010101" pitchFamily="2" charset="-122"/>
              </a:rPr>
              <a:t>不适用</a:t>
            </a:r>
            <a:r>
              <a:rPr lang="zh-CN" altLang="en-US" sz="2000" dirty="0">
                <a:latin typeface="华文楷体" panose="02010600040101010101" pitchFamily="2" charset="-122"/>
                <a:ea typeface="华文楷体" panose="02010600040101010101" pitchFamily="2" charset="-122"/>
              </a:rPr>
              <a:t>简易程序。</a:t>
            </a:r>
          </a:p>
        </p:txBody>
      </p:sp>
      <p:sp>
        <p:nvSpPr>
          <p:cNvPr id="337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379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4819" name="内容占位符 2"/>
          <p:cNvSpPr>
            <a:spLocks noGrp="1"/>
          </p:cNvSpPr>
          <p:nvPr>
            <p:ph idx="1"/>
          </p:nvPr>
        </p:nvSpPr>
        <p:spPr/>
        <p:txBody>
          <a:bodyPr vert="horz" wrap="square" lIns="91440" tIns="45720" rIns="91440" bIns="45720" anchor="t" anchorCtr="0"/>
          <a:lstStyle/>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102</a:t>
            </a:r>
            <a:r>
              <a:rPr lang="zh-CN" altLang="en-US" sz="2200" dirty="0">
                <a:latin typeface="楷体" panose="02010609060101010101" pitchFamily="49" charset="-122"/>
                <a:ea typeface="楷体" panose="02010609060101010101" pitchFamily="49" charset="-122"/>
              </a:rPr>
              <a:t>条：行政诉讼法第八十二条规定的行政案件中的“</a:t>
            </a:r>
            <a:r>
              <a:rPr lang="zh-CN" altLang="en-US" sz="2200" b="1" dirty="0">
                <a:solidFill>
                  <a:srgbClr val="FF0000"/>
                </a:solidFill>
                <a:latin typeface="楷体" panose="02010609060101010101" pitchFamily="49" charset="-122"/>
                <a:ea typeface="楷体" panose="02010609060101010101" pitchFamily="49" charset="-122"/>
              </a:rPr>
              <a:t>事实清楚</a:t>
            </a:r>
            <a:r>
              <a:rPr lang="zh-CN" altLang="en-US" sz="2200" dirty="0">
                <a:latin typeface="楷体" panose="02010609060101010101" pitchFamily="49" charset="-122"/>
                <a:ea typeface="楷体" panose="02010609060101010101" pitchFamily="49" charset="-122"/>
              </a:rPr>
              <a:t>”，是指当事人对争议的事实陈述基本一致，并能提供相应的证据，无须人民法院调查收集证据即可查明事实；“</a:t>
            </a:r>
            <a:r>
              <a:rPr lang="zh-CN" altLang="en-US" sz="2200" b="1" dirty="0">
                <a:solidFill>
                  <a:srgbClr val="FF0000"/>
                </a:solidFill>
                <a:latin typeface="楷体" panose="02010609060101010101" pitchFamily="49" charset="-122"/>
                <a:ea typeface="楷体" panose="02010609060101010101" pitchFamily="49" charset="-122"/>
              </a:rPr>
              <a:t>权利义务关系明确</a:t>
            </a:r>
            <a:r>
              <a:rPr lang="zh-CN" altLang="en-US" sz="2200" dirty="0">
                <a:latin typeface="楷体" panose="02010609060101010101" pitchFamily="49" charset="-122"/>
                <a:ea typeface="楷体" panose="02010609060101010101" pitchFamily="49" charset="-122"/>
              </a:rPr>
              <a:t>”，是指行政法律关系中权利和义务能够明确区分；“</a:t>
            </a:r>
            <a:r>
              <a:rPr lang="zh-CN" altLang="en-US" sz="2200" b="1" dirty="0">
                <a:solidFill>
                  <a:srgbClr val="FF0000"/>
                </a:solidFill>
                <a:latin typeface="楷体" panose="02010609060101010101" pitchFamily="49" charset="-122"/>
                <a:ea typeface="楷体" panose="02010609060101010101" pitchFamily="49" charset="-122"/>
              </a:rPr>
              <a:t>争议不大</a:t>
            </a:r>
            <a:r>
              <a:rPr lang="zh-CN" altLang="en-US" sz="2200" dirty="0">
                <a:latin typeface="楷体" panose="02010609060101010101" pitchFamily="49" charset="-122"/>
                <a:ea typeface="楷体" panose="02010609060101010101" pitchFamily="49" charset="-122"/>
              </a:rPr>
              <a:t>”，是指当事人对行政行为的合法性、责任承担等没有实质分歧。</a:t>
            </a:r>
          </a:p>
        </p:txBody>
      </p:sp>
      <p:sp>
        <p:nvSpPr>
          <p:cNvPr id="348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482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9331" name="内容占位符 2"/>
          <p:cNvSpPr>
            <a:spLocks noGrp="1"/>
          </p:cNvSpPr>
          <p:nvPr>
            <p:ph idx="1"/>
          </p:nvPr>
        </p:nvSpPr>
        <p:spPr>
          <a:xfrm>
            <a:off x="576263" y="2368550"/>
            <a:ext cx="7991475" cy="35306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2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2</a:t>
            </a:r>
            <a:r>
              <a:rPr kumimoji="0" lang="zh-CN" altLang="en-US" sz="22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、简易程序审理程序</a:t>
            </a:r>
            <a:endParaRPr kumimoji="0" lang="en-US" altLang="zh-CN" sz="22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1</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）由审判员一人独任审理</a:t>
            </a:r>
            <a:endPar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行政诉讼法</a:t>
            </a: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83</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条：适用简易程序审理的行政案件，由审判员</a:t>
            </a:r>
            <a:r>
              <a:rPr kumimoji="0" lang="zh-CN" altLang="en-US" sz="2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一人独任</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审理，并应当在立案之日起四十五日内审结。</a:t>
            </a:r>
            <a:endPar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358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584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7411" name="内容占位符 2"/>
          <p:cNvSpPr>
            <a:spLocks noGrp="1"/>
          </p:cNvSpPr>
          <p:nvPr>
            <p:ph idx="1"/>
          </p:nvPr>
        </p:nvSpPr>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一、行政诉讼第一审普通程序</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二、行政诉讼第一审简易程序</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三、行政诉讼第二审程序</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四、行政诉讼再审程序</a:t>
            </a:r>
            <a:endParaRPr lang="en-US" altLang="zh-CN" sz="2400" dirty="0">
              <a:latin typeface="楷体" panose="02010609060101010101" pitchFamily="49" charset="-122"/>
              <a:ea typeface="楷体" panose="02010609060101010101" pitchFamily="49" charset="-122"/>
            </a:endParaRPr>
          </a:p>
        </p:txBody>
      </p:sp>
      <p:sp>
        <p:nvSpPr>
          <p:cNvPr id="174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1741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6867" name="内容占位符 2"/>
          <p:cNvSpPr>
            <a:spLocks noGrp="1"/>
          </p:cNvSpPr>
          <p:nvPr>
            <p:ph idx="1"/>
          </p:nvPr>
        </p:nvSpPr>
        <p:spPr>
          <a:xfrm>
            <a:off x="863600" y="2489200"/>
            <a:ext cx="7237413" cy="3530600"/>
          </a:xfrm>
        </p:spPr>
        <p:txBody>
          <a:bodyPr vert="horz" wrap="square" lIns="91440" tIns="45720" rIns="91440" bIns="45720" anchor="t" anchorCtr="0"/>
          <a:lstStyle/>
          <a:p>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）以简便方式通知当事人、传唤证人、送达裁判文书以外的诉讼文书</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103</a:t>
            </a:r>
            <a:r>
              <a:rPr lang="zh-CN" altLang="en-US" sz="2200" dirty="0">
                <a:latin typeface="楷体" panose="02010609060101010101" pitchFamily="49" charset="-122"/>
                <a:ea typeface="楷体" panose="02010609060101010101" pitchFamily="49" charset="-122"/>
              </a:rPr>
              <a:t>条：适用简易程序审理的行政案件，人民法院可以用口头通知、电话、短信、传真、电子邮件等简便方式传唤当事人、通知证人、送达裁判文书以外的诉讼文书。 以简便方式送达的开庭通知，未经当事人确认或者没有其他证据证明当事人已经收到的，人民法院不得缺席判决。</a:t>
            </a:r>
            <a:endParaRPr lang="en-US" altLang="zh-CN" sz="2200" dirty="0">
              <a:latin typeface="楷体" panose="02010609060101010101" pitchFamily="49" charset="-122"/>
              <a:ea typeface="楷体" panose="02010609060101010101" pitchFamily="49" charset="-122"/>
            </a:endParaRPr>
          </a:p>
          <a:p>
            <a:endParaRPr lang="zh-CN" altLang="en-US" sz="2200" dirty="0">
              <a:ea typeface="宋体" panose="02010600030101010101" pitchFamily="2" charset="-122"/>
            </a:endParaRPr>
          </a:p>
        </p:txBody>
      </p:sp>
      <p:sp>
        <p:nvSpPr>
          <p:cNvPr id="368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686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7891" name="内容占位符 2"/>
          <p:cNvSpPr>
            <a:spLocks noGrp="1"/>
          </p:cNvSpPr>
          <p:nvPr>
            <p:ph idx="1"/>
          </p:nvPr>
        </p:nvSpPr>
        <p:spPr>
          <a:xfrm>
            <a:off x="549275" y="2398713"/>
            <a:ext cx="7524750" cy="4195762"/>
          </a:xfrm>
        </p:spPr>
        <p:txBody>
          <a:bodyPr vert="horz" wrap="square" lIns="91440" tIns="45720" rIns="91440" bIns="45720" anchor="t" anchorCtr="0"/>
          <a:lstStyle/>
          <a:p>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）举证期限由法院确定或者由当事人协商确定后经法院准许（不超过</a:t>
            </a:r>
            <a:r>
              <a:rPr lang="en-US" altLang="zh-CN" sz="2200" dirty="0">
                <a:latin typeface="楷体" panose="02010609060101010101" pitchFamily="49" charset="-122"/>
                <a:ea typeface="楷体" panose="02010609060101010101" pitchFamily="49" charset="-122"/>
              </a:rPr>
              <a:t>15</a:t>
            </a:r>
            <a:r>
              <a:rPr lang="zh-CN" altLang="en-US" sz="2200" dirty="0">
                <a:latin typeface="楷体" panose="02010609060101010101" pitchFamily="49" charset="-122"/>
                <a:ea typeface="楷体" panose="02010609060101010101" pitchFamily="49" charset="-122"/>
              </a:rPr>
              <a:t>日）</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104</a:t>
            </a:r>
            <a:r>
              <a:rPr lang="zh-CN" altLang="en-US" sz="2200" dirty="0">
                <a:latin typeface="楷体" panose="02010609060101010101" pitchFamily="49" charset="-122"/>
                <a:ea typeface="楷体" panose="02010609060101010101" pitchFamily="49" charset="-122"/>
              </a:rPr>
              <a:t>条：适用简易程序案件的举证期限由人民法院确定，也可以由当事人协商一致并经人民法院准许，但不得超过十五日。被告要求书面答辩的，人民法院可以确定合理的答辩期间。 人民法院应当将举证期限和开庭日期告知双方当事人，并向当事人说明逾期举证以及拒不到庭的法律后果，由双方当事人在笔录和开庭传票的送达回证上签名或者捺印。 当事人双方均表示同意立即开庭或者缩短举证期限、答辩期间的，人民法院可以立即开庭审理或者确定近期开庭。</a:t>
            </a:r>
          </a:p>
        </p:txBody>
      </p:sp>
      <p:sp>
        <p:nvSpPr>
          <p:cNvPr id="378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789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4</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）应在立案之日起四十五日内审结</a:t>
            </a:r>
            <a:endPar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行政诉讼法</a:t>
            </a: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83</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条：适用简易程序审理的行政案件，由审判员一人独任审理，并应当在立案之日起</a:t>
            </a:r>
            <a:r>
              <a:rPr kumimoji="0" lang="zh-CN" altLang="en-US" sz="2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四十五日</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内审结。</a:t>
            </a:r>
            <a:endPar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200" b="0" i="0" u="none" strike="noStrike" kern="1200" cap="none" spc="0" normalizeH="0" baseline="0" noProof="0" dirty="0">
              <a:ln>
                <a:noFill/>
              </a:ln>
              <a:solidFill>
                <a:srgbClr val="404040"/>
              </a:solidFill>
              <a:effectLst/>
              <a:uLnTx/>
              <a:uFillTx/>
              <a:latin typeface="+mn-lt"/>
              <a:ea typeface="+mn-ea"/>
              <a:cs typeface="+mn-cs"/>
            </a:endParaRPr>
          </a:p>
        </p:txBody>
      </p:sp>
      <p:sp>
        <p:nvSpPr>
          <p:cNvPr id="389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891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9939" name="内容占位符 2"/>
          <p:cNvSpPr>
            <a:spLocks noGrp="1"/>
          </p:cNvSpPr>
          <p:nvPr>
            <p:ph idx="1"/>
          </p:nvPr>
        </p:nvSpPr>
        <p:spPr>
          <a:xfrm>
            <a:off x="863600" y="2489200"/>
            <a:ext cx="7308850" cy="3530600"/>
          </a:xfrm>
        </p:spPr>
        <p:txBody>
          <a:bodyPr vert="horz" wrap="square" lIns="91440" tIns="45720" rIns="91440" bIns="45720" anchor="t" anchorCtr="0"/>
          <a:lstStyle/>
          <a:p>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5</a:t>
            </a:r>
            <a:r>
              <a:rPr lang="zh-CN" altLang="en-US" sz="2200" dirty="0">
                <a:latin typeface="楷体" panose="02010609060101010101" pitchFamily="49" charset="-122"/>
                <a:ea typeface="楷体" panose="02010609060101010101" pitchFamily="49" charset="-122"/>
              </a:rPr>
              <a:t>）在审理过程中发现案件不宜适用简易程序的，在审理期限届满前裁定转为普通程序</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84</a:t>
            </a:r>
            <a:r>
              <a:rPr lang="zh-CN" altLang="en-US" sz="2200" dirty="0">
                <a:latin typeface="楷体" panose="02010609060101010101" pitchFamily="49" charset="-122"/>
                <a:ea typeface="楷体" panose="02010609060101010101" pitchFamily="49" charset="-122"/>
              </a:rPr>
              <a:t>条：</a:t>
            </a:r>
            <a:r>
              <a:rPr lang="zh-CN" altLang="zh-CN" sz="2200" dirty="0">
                <a:latin typeface="楷体" panose="02010609060101010101" pitchFamily="49" charset="-122"/>
                <a:ea typeface="楷体" panose="02010609060101010101" pitchFamily="49" charset="-122"/>
              </a:rPr>
              <a:t>人民法院在审理过程中，发现案件不宜适用简易程序的，裁定转为普通程序。</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105</a:t>
            </a:r>
            <a:r>
              <a:rPr lang="zh-CN" altLang="en-US" sz="2200" dirty="0">
                <a:latin typeface="楷体" panose="02010609060101010101" pitchFamily="49" charset="-122"/>
                <a:ea typeface="楷体" panose="02010609060101010101" pitchFamily="49" charset="-122"/>
              </a:rPr>
              <a:t>条：人民法院发现案情复杂，需要转为普通程序审理的，应当在审理期限届满前作出裁定并将合议庭组成人员及相关事项书面通知双方当事人。 案件转为普通程序审理的，审理期限自人民法院立案之日起计算。</a:t>
            </a:r>
            <a:endParaRPr lang="zh-CN" altLang="zh-CN" sz="2200"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
        <p:nvSpPr>
          <p:cNvPr id="399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994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三、行政诉讼二审程序</a:t>
            </a:r>
            <a:endParaRPr lang="zh-CN" altLang="en-US" kern="1200" dirty="0">
              <a:latin typeface="华文楷体" panose="02010600040101010101" pitchFamily="2" charset="-122"/>
              <a:ea typeface="华文楷体" panose="02010600040101010101" pitchFamily="2" charset="-122"/>
              <a:cs typeface="+mj-cs"/>
            </a:endParaRPr>
          </a:p>
        </p:txBody>
      </p:sp>
      <p:sp>
        <p:nvSpPr>
          <p:cNvPr id="40963" name="内容占位符 2"/>
          <p:cNvSpPr>
            <a:spLocks noGrp="1"/>
          </p:cNvSpPr>
          <p:nvPr>
            <p:ph idx="1"/>
          </p:nvPr>
        </p:nvSpPr>
        <p:spPr>
          <a:xfrm>
            <a:off x="863600" y="2428875"/>
            <a:ext cx="7164388" cy="3590925"/>
          </a:xfrm>
        </p:spPr>
        <p:txBody>
          <a:bodyPr vert="horz" wrap="square" lIns="91440" tIns="45720" rIns="91440" bIns="45720" anchor="t" anchorCtr="0"/>
          <a:lstStyle/>
          <a:p>
            <a:r>
              <a:rPr lang="en-US" altLang="zh-CN" sz="2200" b="1" dirty="0">
                <a:latin typeface="华文楷体" panose="02010600040101010101" pitchFamily="2" charset="-122"/>
                <a:ea typeface="华文楷体" panose="02010600040101010101" pitchFamily="2" charset="-122"/>
              </a:rPr>
              <a:t>1</a:t>
            </a:r>
            <a:r>
              <a:rPr lang="zh-CN" altLang="en-US" sz="2200" b="1" dirty="0">
                <a:latin typeface="华文楷体" panose="02010600040101010101" pitchFamily="2" charset="-122"/>
                <a:ea typeface="华文楷体" panose="02010600040101010101" pitchFamily="2" charset="-122"/>
              </a:rPr>
              <a:t>、二审形式</a:t>
            </a:r>
            <a:endParaRPr lang="zh-CN" altLang="en-US" sz="2200" dirty="0">
              <a:latin typeface="华文楷体" panose="02010600040101010101" pitchFamily="2" charset="-122"/>
              <a:ea typeface="华文楷体" panose="02010600040101010101" pitchFamily="2" charset="-122"/>
            </a:endParaRPr>
          </a:p>
          <a:p>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行政诉讼法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86</a:t>
            </a:r>
            <a:r>
              <a:rPr lang="zh-CN" altLang="en-US" sz="2200" dirty="0">
                <a:latin typeface="华文楷体" panose="02010600040101010101" pitchFamily="2" charset="-122"/>
                <a:ea typeface="华文楷体" panose="02010600040101010101" pitchFamily="2" charset="-122"/>
              </a:rPr>
              <a:t>条规定，人民法院对上诉案件，应当组成合议庭，</a:t>
            </a:r>
            <a:r>
              <a:rPr lang="zh-CN" altLang="en-US" sz="2200" b="1" dirty="0">
                <a:solidFill>
                  <a:srgbClr val="FF0000"/>
                </a:solidFill>
                <a:latin typeface="华文楷体" panose="02010600040101010101" pitchFamily="2" charset="-122"/>
                <a:ea typeface="华文楷体" panose="02010600040101010101" pitchFamily="2" charset="-122"/>
              </a:rPr>
              <a:t>开庭</a:t>
            </a:r>
            <a:r>
              <a:rPr lang="zh-CN" altLang="en-US" sz="2200" dirty="0">
                <a:latin typeface="华文楷体" panose="02010600040101010101" pitchFamily="2" charset="-122"/>
                <a:ea typeface="华文楷体" panose="02010600040101010101" pitchFamily="2" charset="-122"/>
              </a:rPr>
              <a:t>审理。经过阅卷、调查和询问当事人，对没有提出新的事实、证据或者理由，合议庭认为不需要开庭审理的，</a:t>
            </a:r>
            <a:r>
              <a:rPr lang="zh-CN" altLang="en-US" sz="2200" b="1" dirty="0">
                <a:solidFill>
                  <a:srgbClr val="FF0000"/>
                </a:solidFill>
                <a:latin typeface="华文楷体" panose="02010600040101010101" pitchFamily="2" charset="-122"/>
                <a:ea typeface="华文楷体" panose="02010600040101010101" pitchFamily="2" charset="-122"/>
              </a:rPr>
              <a:t>也可以</a:t>
            </a:r>
            <a:r>
              <a:rPr lang="zh-CN" altLang="en-US" sz="2200" dirty="0">
                <a:latin typeface="华文楷体" panose="02010600040101010101" pitchFamily="2" charset="-122"/>
                <a:ea typeface="华文楷体" panose="02010600040101010101" pitchFamily="2" charset="-122"/>
              </a:rPr>
              <a:t>不开庭审理。</a:t>
            </a:r>
          </a:p>
          <a:p>
            <a:r>
              <a:rPr lang="zh-CN" altLang="en-US" sz="2200" b="1" dirty="0">
                <a:latin typeface="华文楷体" panose="02010600040101010101" pitchFamily="2" charset="-122"/>
                <a:ea typeface="华文楷体" panose="02010600040101010101" pitchFamily="2" charset="-122"/>
              </a:rPr>
              <a:t>开庭审理为原则，书面审理为例外</a:t>
            </a:r>
            <a:r>
              <a:rPr lang="zh-CN" altLang="en-US" sz="22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行政诉讼一审必须开庭审理，行政诉讼二审原则上开庭审理，例外时不开庭审理，使用例外的条件，第一，当事人没有提出新的事实、证据或者理由；第二，合议庭认为不需要开庭审理。</a:t>
            </a:r>
          </a:p>
        </p:txBody>
      </p:sp>
      <p:sp>
        <p:nvSpPr>
          <p:cNvPr id="409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096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1987" name="内容占位符 2"/>
          <p:cNvSpPr>
            <a:spLocks noGrp="1"/>
          </p:cNvSpPr>
          <p:nvPr>
            <p:ph idx="1"/>
          </p:nvPr>
        </p:nvSpPr>
        <p:spPr>
          <a:xfrm>
            <a:off x="863600" y="2492375"/>
            <a:ext cx="7308850" cy="3527425"/>
          </a:xfrm>
        </p:spPr>
        <p:txBody>
          <a:bodyPr vert="horz" wrap="square" lIns="91440" tIns="45720" rIns="91440" bIns="45720" anchor="t" anchorCtr="0"/>
          <a:lstStyle/>
          <a:p>
            <a:r>
              <a:rPr lang="en-US" altLang="zh-CN" sz="2200" b="1" dirty="0">
                <a:latin typeface="华文楷体" panose="02010600040101010101" pitchFamily="2" charset="-122"/>
                <a:ea typeface="华文楷体" panose="02010600040101010101" pitchFamily="2" charset="-122"/>
              </a:rPr>
              <a:t>2</a:t>
            </a:r>
            <a:r>
              <a:rPr lang="zh-CN" altLang="en-US" sz="2200" b="1" dirty="0">
                <a:latin typeface="华文楷体" panose="02010600040101010101" pitchFamily="2" charset="-122"/>
                <a:ea typeface="华文楷体" panose="02010600040101010101" pitchFamily="2" charset="-122"/>
              </a:rPr>
              <a:t>、二审步骤</a:t>
            </a:r>
            <a:endParaRPr lang="zh-CN" altLang="en-US" sz="2200" dirty="0">
              <a:latin typeface="华文楷体" panose="02010600040101010101" pitchFamily="2" charset="-122"/>
              <a:ea typeface="华文楷体" panose="02010600040101010101" pitchFamily="2" charset="-122"/>
            </a:endParaRPr>
          </a:p>
          <a:p>
            <a:r>
              <a:rPr lang="zh-CN" altLang="en-US" sz="2200" b="1" dirty="0">
                <a:latin typeface="华文楷体" panose="02010600040101010101" pitchFamily="2" charset="-122"/>
                <a:ea typeface="华文楷体" panose="02010600040101010101" pitchFamily="2" charset="-122"/>
              </a:rPr>
              <a:t>（</a:t>
            </a:r>
            <a:r>
              <a:rPr lang="en-US" altLang="zh-CN" sz="2200" b="1" dirty="0">
                <a:latin typeface="华文楷体" panose="02010600040101010101" pitchFamily="2" charset="-122"/>
                <a:ea typeface="华文楷体" panose="02010600040101010101" pitchFamily="2" charset="-122"/>
              </a:rPr>
              <a:t>1</a:t>
            </a:r>
            <a:r>
              <a:rPr lang="zh-CN" altLang="en-US" sz="2200" b="1" dirty="0">
                <a:latin typeface="华文楷体" panose="02010600040101010101" pitchFamily="2" charset="-122"/>
                <a:ea typeface="华文楷体" panose="02010600040101010101" pitchFamily="2" charset="-122"/>
              </a:rPr>
              <a:t>）第二审程序的提起</a:t>
            </a:r>
            <a:endParaRPr lang="zh-CN" altLang="en-US"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当事人不服人民法院第一审判决的，有权在判决书送达之日起</a:t>
            </a:r>
            <a:r>
              <a:rPr lang="zh-CN" altLang="en-US" sz="2200" b="1" dirty="0">
                <a:solidFill>
                  <a:srgbClr val="FF0000"/>
                </a:solidFill>
                <a:latin typeface="华文楷体" panose="02010600040101010101" pitchFamily="2" charset="-122"/>
                <a:ea typeface="华文楷体" panose="02010600040101010101" pitchFamily="2" charset="-122"/>
              </a:rPr>
              <a:t>十五日</a:t>
            </a:r>
            <a:r>
              <a:rPr lang="zh-CN" altLang="en-US" sz="2200" dirty="0">
                <a:latin typeface="华文楷体" panose="02010600040101010101" pitchFamily="2" charset="-122"/>
                <a:ea typeface="华文楷体" panose="02010600040101010101" pitchFamily="2" charset="-122"/>
              </a:rPr>
              <a:t>内向上一级人民法院提起上诉。当事人不服人民法院第一审裁定的，有权在裁定书送达之日起</a:t>
            </a:r>
            <a:r>
              <a:rPr lang="zh-CN" altLang="en-US" sz="2200" b="1" dirty="0">
                <a:solidFill>
                  <a:srgbClr val="FF0000"/>
                </a:solidFill>
                <a:latin typeface="华文楷体" panose="02010600040101010101" pitchFamily="2" charset="-122"/>
                <a:ea typeface="华文楷体" panose="02010600040101010101" pitchFamily="2" charset="-122"/>
              </a:rPr>
              <a:t>十日内</a:t>
            </a:r>
            <a:r>
              <a:rPr lang="zh-CN" altLang="en-US" sz="2200" dirty="0">
                <a:latin typeface="华文楷体" panose="02010600040101010101" pitchFamily="2" charset="-122"/>
                <a:ea typeface="华文楷体" panose="02010600040101010101" pitchFamily="2" charset="-122"/>
              </a:rPr>
              <a:t>向上一级人民法院提起上诉。逾期不提起上诉的，人民法院的第一审判决或者裁定发生法律效力。（</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行政诉讼法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85</a:t>
            </a:r>
            <a:r>
              <a:rPr lang="zh-CN" altLang="en-US" sz="2200" dirty="0">
                <a:latin typeface="华文楷体" panose="02010600040101010101" pitchFamily="2" charset="-122"/>
                <a:ea typeface="华文楷体" panose="02010600040101010101" pitchFamily="2" charset="-122"/>
              </a:rPr>
              <a:t>条）</a:t>
            </a:r>
          </a:p>
          <a:p>
            <a:endParaRPr lang="zh-CN" altLang="en-US" sz="2200" dirty="0">
              <a:latin typeface="华文楷体" panose="02010600040101010101" pitchFamily="2" charset="-122"/>
              <a:ea typeface="华文楷体" panose="02010600040101010101" pitchFamily="2" charset="-122"/>
            </a:endParaRPr>
          </a:p>
        </p:txBody>
      </p:sp>
      <p:sp>
        <p:nvSpPr>
          <p:cNvPr id="419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198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3011" name="内容占位符 2"/>
          <p:cNvSpPr>
            <a:spLocks noGrp="1"/>
          </p:cNvSpPr>
          <p:nvPr>
            <p:ph idx="1"/>
          </p:nvPr>
        </p:nvSpPr>
        <p:spPr>
          <a:xfrm>
            <a:off x="863600" y="2286000"/>
            <a:ext cx="7208838" cy="3733800"/>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）第二审中当事人的身份</a:t>
            </a:r>
          </a:p>
          <a:p>
            <a:r>
              <a:rPr lang="zh-CN" altLang="en-US" sz="2200" dirty="0">
                <a:latin typeface="华文楷体" panose="02010600040101010101" pitchFamily="2" charset="-122"/>
                <a:ea typeface="华文楷体" panose="02010600040101010101" pitchFamily="2" charset="-122"/>
              </a:rPr>
              <a:t>第一审人民法院作出判决和裁定后，当事人均提起上诉的，上诉各方均为上诉人。诉讼当事人中的一部分人提出上诉，没有提出上诉的对方当事人为被上诉人，其他当事人依原审诉讼地位列明。（</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解释</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107</a:t>
            </a:r>
            <a:r>
              <a:rPr lang="zh-CN" altLang="en-US" sz="2200" dirty="0">
                <a:latin typeface="华文楷体" panose="02010600040101010101" pitchFamily="2" charset="-122"/>
                <a:ea typeface="华文楷体" panose="02010600040101010101" pitchFamily="2" charset="-122"/>
              </a:rPr>
              <a:t>条）</a:t>
            </a:r>
          </a:p>
          <a:p>
            <a:endParaRPr lang="zh-CN" altLang="en-US" sz="2200" dirty="0">
              <a:ea typeface="宋体" panose="02010600030101010101" pitchFamily="2" charset="-122"/>
            </a:endParaRPr>
          </a:p>
        </p:txBody>
      </p:sp>
      <p:sp>
        <p:nvSpPr>
          <p:cNvPr id="430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301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4035" name="内容占位符 2"/>
          <p:cNvSpPr>
            <a:spLocks noGrp="1"/>
          </p:cNvSpPr>
          <p:nvPr>
            <p:ph idx="1"/>
          </p:nvPr>
        </p:nvSpPr>
        <p:spPr>
          <a:xfrm>
            <a:off x="863600" y="2489200"/>
            <a:ext cx="6588125" cy="3530600"/>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）提交合格的上诉状</a:t>
            </a:r>
            <a:endParaRPr lang="zh-CN" altLang="en-US" sz="24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    上诉状采用书面形式，并按其他当事人或者诉讼代表人的人数准备副本。上诉人在上诉状中应当针对一审判决或裁定，及被诉的具体行政行为阐述上诉理由及主张，明确上诉的请求。</a:t>
            </a:r>
          </a:p>
        </p:txBody>
      </p:sp>
      <p:sp>
        <p:nvSpPr>
          <p:cNvPr id="440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403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5059" name="内容占位符 2"/>
          <p:cNvSpPr>
            <a:spLocks noGrp="1"/>
          </p:cNvSpPr>
          <p:nvPr>
            <p:ph idx="1"/>
          </p:nvPr>
        </p:nvSpPr>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）在法定期限内按规定交纳上诉费</a:t>
            </a:r>
            <a:endParaRPr lang="zh-CN" altLang="en-US" sz="24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根据</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人民法院诉讼收费办法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第十三条第二款的规定，上诉人应当在收到人民法院预交诉讼费的通知后</a:t>
            </a:r>
            <a:r>
              <a:rPr lang="en-US" altLang="zh-CN" sz="2200" dirty="0">
                <a:latin typeface="华文楷体" panose="02010600040101010101" pitchFamily="2" charset="-122"/>
                <a:ea typeface="华文楷体" panose="02010600040101010101" pitchFamily="2" charset="-122"/>
              </a:rPr>
              <a:t>7</a:t>
            </a:r>
            <a:r>
              <a:rPr lang="zh-CN" altLang="en-US" sz="2200" dirty="0">
                <a:latin typeface="华文楷体" panose="02010600040101010101" pitchFamily="2" charset="-122"/>
                <a:ea typeface="华文楷体" panose="02010600040101010101" pitchFamily="2" charset="-122"/>
              </a:rPr>
              <a:t>日内预交。逾期，未预交，也未提出缓交申请的，按自动撤回上诉处理。</a:t>
            </a:r>
          </a:p>
          <a:p>
            <a:endParaRPr lang="zh-CN" altLang="en-US" sz="2200" dirty="0">
              <a:latin typeface="华文楷体" panose="02010600040101010101" pitchFamily="2" charset="-122"/>
              <a:ea typeface="华文楷体" panose="02010600040101010101" pitchFamily="2" charset="-122"/>
            </a:endParaRPr>
          </a:p>
        </p:txBody>
      </p:sp>
      <p:sp>
        <p:nvSpPr>
          <p:cNvPr id="450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506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6083" name="内容占位符 2"/>
          <p:cNvSpPr>
            <a:spLocks noGrp="1"/>
          </p:cNvSpPr>
          <p:nvPr>
            <p:ph idx="1"/>
          </p:nvPr>
        </p:nvSpPr>
        <p:spPr>
          <a:xfrm>
            <a:off x="863600" y="2500313"/>
            <a:ext cx="7453313" cy="3519487"/>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5</a:t>
            </a:r>
            <a:r>
              <a:rPr lang="zh-CN" altLang="en-US" sz="2400" b="1" dirty="0">
                <a:latin typeface="楷体" panose="02010609060101010101" pitchFamily="49" charset="-122"/>
                <a:ea typeface="楷体" panose="02010609060101010101" pitchFamily="49" charset="-122"/>
              </a:rPr>
              <a:t>）上诉的受理</a:t>
            </a:r>
            <a:endParaRPr lang="zh-CN" altLang="en-US" sz="24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当事人提出上诉，应当按照其他当事人或者诉讼代表人的人数提出上诉状副本。 原审人民法院收到上诉状，应当在五日内将上诉状副本发送其他当事人，对方当事人应当在收到上诉状副本之日起十五日内提出答辩状。 原审人民法院应当在收到答辩状之日起五日内将副本发送上诉人。对方当事人不提出答辩状的，不影响人民法院审理。 原审人民法院收到上诉状、答辩状，应当在五日内连同全部案卷和证据，报送第二审人民法院；已经预收的诉讼费用，一并报送。（</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108</a:t>
            </a:r>
            <a:r>
              <a:rPr lang="zh-CN" altLang="en-US" sz="2200" dirty="0">
                <a:latin typeface="楷体" panose="02010609060101010101" pitchFamily="49" charset="-122"/>
                <a:ea typeface="楷体" panose="02010609060101010101" pitchFamily="49" charset="-122"/>
              </a:rPr>
              <a:t>条）</a:t>
            </a:r>
          </a:p>
        </p:txBody>
      </p:sp>
      <p:sp>
        <p:nvSpPr>
          <p:cNvPr id="460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608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65188" y="927100"/>
            <a:ext cx="6850062"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一、行政诉讼第一审普通程序</a:t>
            </a:r>
            <a:endParaRPr lang="zh-CN" altLang="en-US" kern="1200" dirty="0">
              <a:latin typeface="华文楷体" panose="02010600040101010101" pitchFamily="2" charset="-122"/>
              <a:ea typeface="华文楷体" panose="02010600040101010101" pitchFamily="2" charset="-122"/>
              <a:cs typeface="+mj-cs"/>
            </a:endParaRPr>
          </a:p>
        </p:txBody>
      </p:sp>
      <p:sp>
        <p:nvSpPr>
          <p:cNvPr id="18435" name="内容占位符 2"/>
          <p:cNvSpPr>
            <a:spLocks noGrp="1"/>
          </p:cNvSpPr>
          <p:nvPr>
            <p:ph idx="1"/>
          </p:nvPr>
        </p:nvSpPr>
        <p:spPr>
          <a:xfrm>
            <a:off x="863600" y="2286000"/>
            <a:ext cx="7637463" cy="3733800"/>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、审理前的准备</a:t>
            </a:r>
            <a:endParaRPr lang="zh-CN" altLang="en-US" sz="24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1</a:t>
            </a:r>
            <a:r>
              <a:rPr lang="zh-CN" altLang="en-US" sz="2200" dirty="0">
                <a:latin typeface="华文楷体" panose="02010600040101010101" pitchFamily="2" charset="-122"/>
                <a:ea typeface="华文楷体" panose="02010600040101010101" pitchFamily="2" charset="-122"/>
              </a:rPr>
              <a:t>）</a:t>
            </a:r>
            <a:r>
              <a:rPr lang="zh-CN" altLang="en-US" sz="2200" b="1" dirty="0">
                <a:latin typeface="华文楷体" panose="02010600040101010101" pitchFamily="2" charset="-122"/>
                <a:ea typeface="华文楷体" panose="02010600040101010101" pitchFamily="2" charset="-122"/>
              </a:rPr>
              <a:t>组成合议庭</a:t>
            </a:r>
            <a:endParaRPr lang="zh-CN" altLang="en-US"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人民法院审理行政案件，由审判员组成合议庭，或者由审判员、陪审员组成合议庭。合议庭的成员，应当是</a:t>
            </a:r>
            <a:r>
              <a:rPr lang="zh-CN" altLang="en-US" sz="2200" b="1" dirty="0">
                <a:solidFill>
                  <a:srgbClr val="FF0000"/>
                </a:solidFill>
                <a:latin typeface="华文楷体" panose="02010600040101010101" pitchFamily="2" charset="-122"/>
                <a:ea typeface="华文楷体" panose="02010600040101010101" pitchFamily="2" charset="-122"/>
              </a:rPr>
              <a:t>三人</a:t>
            </a:r>
            <a:r>
              <a:rPr lang="zh-CN" altLang="en-US" sz="2200" dirty="0">
                <a:latin typeface="华文楷体" panose="02010600040101010101" pitchFamily="2" charset="-122"/>
                <a:ea typeface="华文楷体" panose="02010600040101010101" pitchFamily="2" charset="-122"/>
              </a:rPr>
              <a:t>以上的单数。（参见行政诉讼法第</a:t>
            </a:r>
            <a:r>
              <a:rPr lang="en-US" altLang="zh-CN" sz="2200" dirty="0">
                <a:latin typeface="华文楷体" panose="02010600040101010101" pitchFamily="2" charset="-122"/>
                <a:ea typeface="华文楷体" panose="02010600040101010101" pitchFamily="2" charset="-122"/>
              </a:rPr>
              <a:t>68</a:t>
            </a:r>
            <a:r>
              <a:rPr lang="zh-CN" altLang="en-US" sz="2200" dirty="0">
                <a:latin typeface="华文楷体" panose="02010600040101010101" pitchFamily="2" charset="-122"/>
                <a:ea typeface="华文楷体" panose="02010600040101010101" pitchFamily="2" charset="-122"/>
              </a:rPr>
              <a:t>条）</a:t>
            </a:r>
          </a:p>
          <a:p>
            <a:r>
              <a:rPr lang="zh-CN" altLang="en-US" sz="2200" dirty="0">
                <a:latin typeface="华文楷体" panose="02010600040101010101" pitchFamily="2" charset="-122"/>
                <a:ea typeface="华文楷体" panose="02010600040101010101" pitchFamily="2" charset="-122"/>
              </a:rPr>
              <a:t>行政审判合议庭的组成有二种</a:t>
            </a:r>
            <a:r>
              <a:rPr lang="en-US" altLang="zh-CN" sz="2200" dirty="0">
                <a:latin typeface="华文楷体" panose="02010600040101010101" pitchFamily="2" charset="-122"/>
                <a:ea typeface="华文楷体" panose="02010600040101010101" pitchFamily="2" charset="-122"/>
              </a:rPr>
              <a:t>: </a:t>
            </a:r>
            <a:r>
              <a:rPr lang="zh-CN" altLang="en-US" sz="2200" dirty="0">
                <a:latin typeface="华文楷体" panose="02010600040101010101" pitchFamily="2" charset="-122"/>
                <a:ea typeface="华文楷体" panose="02010600040101010101" pitchFamily="2" charset="-122"/>
              </a:rPr>
              <a:t>一是由审判员与陪审员共同组成的混合合议庭</a:t>
            </a:r>
            <a:r>
              <a:rPr lang="en-US" altLang="zh-CN" sz="2200" dirty="0">
                <a:latin typeface="华文楷体" panose="02010600040101010101" pitchFamily="2" charset="-122"/>
                <a:ea typeface="华文楷体" panose="02010600040101010101" pitchFamily="2" charset="-122"/>
              </a:rPr>
              <a:t>, </a:t>
            </a:r>
            <a:r>
              <a:rPr lang="zh-CN" altLang="en-US" sz="2200" dirty="0">
                <a:latin typeface="华文楷体" panose="02010600040101010101" pitchFamily="2" charset="-122"/>
                <a:ea typeface="华文楷体" panose="02010600040101010101" pitchFamily="2" charset="-122"/>
              </a:rPr>
              <a:t>二是全部由职业法官组成的合议庭。合议庭的人数为</a:t>
            </a:r>
            <a:r>
              <a:rPr lang="en-US" altLang="zh-CN" sz="2200" dirty="0">
                <a:latin typeface="华文楷体" panose="02010600040101010101" pitchFamily="2" charset="-122"/>
                <a:ea typeface="华文楷体" panose="02010600040101010101" pitchFamily="2" charset="-122"/>
              </a:rPr>
              <a:t>3 </a:t>
            </a:r>
            <a:r>
              <a:rPr lang="zh-CN" altLang="en-US" sz="2200" dirty="0">
                <a:latin typeface="华文楷体" panose="02010600040101010101" pitchFamily="2" charset="-122"/>
                <a:ea typeface="华文楷体" panose="02010600040101010101" pitchFamily="2" charset="-122"/>
              </a:rPr>
              <a:t>人、</a:t>
            </a:r>
            <a:r>
              <a:rPr lang="en-US" altLang="zh-CN" sz="2200" dirty="0">
                <a:latin typeface="华文楷体" panose="02010600040101010101" pitchFamily="2" charset="-122"/>
                <a:ea typeface="华文楷体" panose="02010600040101010101" pitchFamily="2" charset="-122"/>
              </a:rPr>
              <a:t>5 </a:t>
            </a:r>
            <a:r>
              <a:rPr lang="zh-CN" altLang="en-US" sz="2200" dirty="0">
                <a:latin typeface="华文楷体" panose="02010600040101010101" pitchFamily="2" charset="-122"/>
                <a:ea typeface="华文楷体" panose="02010600040101010101" pitchFamily="2" charset="-122"/>
              </a:rPr>
              <a:t>人、</a:t>
            </a:r>
            <a:r>
              <a:rPr lang="en-US" altLang="zh-CN" sz="2200" dirty="0">
                <a:latin typeface="华文楷体" panose="02010600040101010101" pitchFamily="2" charset="-122"/>
                <a:ea typeface="华文楷体" panose="02010600040101010101" pitchFamily="2" charset="-122"/>
              </a:rPr>
              <a:t>7</a:t>
            </a:r>
            <a:r>
              <a:rPr lang="zh-CN" altLang="en-US" sz="2200" dirty="0">
                <a:latin typeface="华文楷体" panose="02010600040101010101" pitchFamily="2" charset="-122"/>
                <a:ea typeface="华文楷体" panose="02010600040101010101" pitchFamily="2" charset="-122"/>
              </a:rPr>
              <a:t>人三种。其中</a:t>
            </a:r>
            <a:r>
              <a:rPr lang="en-US" altLang="zh-CN" sz="2200" dirty="0">
                <a:latin typeface="华文楷体" panose="02010600040101010101" pitchFamily="2" charset="-122"/>
                <a:ea typeface="华文楷体" panose="02010600040101010101" pitchFamily="2" charset="-122"/>
              </a:rPr>
              <a:t>, </a:t>
            </a:r>
            <a:r>
              <a:rPr lang="zh-CN" altLang="en-US" sz="2200" dirty="0">
                <a:latin typeface="华文楷体" panose="02010600040101010101" pitchFamily="2" charset="-122"/>
                <a:ea typeface="华文楷体" panose="02010600040101010101" pitchFamily="2" charset="-122"/>
              </a:rPr>
              <a:t>基层人民法院一审合议庭只能是</a:t>
            </a:r>
            <a:r>
              <a:rPr lang="en-US" altLang="zh-CN" sz="2200" dirty="0">
                <a:latin typeface="华文楷体" panose="02010600040101010101" pitchFamily="2" charset="-122"/>
                <a:ea typeface="华文楷体" panose="02010600040101010101" pitchFamily="2" charset="-122"/>
              </a:rPr>
              <a:t>3 </a:t>
            </a:r>
            <a:r>
              <a:rPr lang="zh-CN" altLang="en-US" sz="2200" dirty="0">
                <a:latin typeface="华文楷体" panose="02010600040101010101" pitchFamily="2" charset="-122"/>
                <a:ea typeface="华文楷体" panose="02010600040101010101" pitchFamily="2" charset="-122"/>
              </a:rPr>
              <a:t>人。</a:t>
            </a:r>
          </a:p>
          <a:p>
            <a:endParaRPr lang="zh-CN" altLang="en-US" sz="2400" dirty="0">
              <a:latin typeface="华文楷体" panose="02010600040101010101" pitchFamily="2" charset="-122"/>
              <a:ea typeface="华文楷体" panose="02010600040101010101" pitchFamily="2" charset="-122"/>
            </a:endParaRPr>
          </a:p>
        </p:txBody>
      </p:sp>
      <p:sp>
        <p:nvSpPr>
          <p:cNvPr id="184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1843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7107" name="内容占位符 2"/>
          <p:cNvSpPr>
            <a:spLocks noGrp="1"/>
          </p:cNvSpPr>
          <p:nvPr>
            <p:ph idx="1"/>
          </p:nvPr>
        </p:nvSpPr>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6</a:t>
            </a:r>
            <a:r>
              <a:rPr lang="zh-CN" altLang="en-US" sz="2400" b="1" dirty="0">
                <a:latin typeface="楷体" panose="02010609060101010101" pitchFamily="49" charset="-122"/>
                <a:ea typeface="楷体" panose="02010609060101010101" pitchFamily="49" charset="-122"/>
              </a:rPr>
              <a:t>）全面审查</a:t>
            </a:r>
            <a:endParaRPr lang="en-US" altLang="zh-CN" sz="2400" b="1"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87</a:t>
            </a:r>
            <a:r>
              <a:rPr lang="zh-CN" altLang="en-US" sz="2200" dirty="0">
                <a:latin typeface="楷体" panose="02010609060101010101" pitchFamily="49" charset="-122"/>
                <a:ea typeface="楷体" panose="02010609060101010101" pitchFamily="49" charset="-122"/>
              </a:rPr>
              <a:t>条：</a:t>
            </a:r>
            <a:r>
              <a:rPr lang="zh-CN" altLang="zh-CN" sz="2200" dirty="0">
                <a:latin typeface="楷体" panose="02010609060101010101" pitchFamily="49" charset="-122"/>
                <a:ea typeface="楷体" panose="02010609060101010101" pitchFamily="49" charset="-122"/>
              </a:rPr>
              <a:t>人民法院审理上诉案件，应当对原审人民法院的判决、裁定和被诉行政行为进行全面审查。</a:t>
            </a:r>
          </a:p>
          <a:p>
            <a:endParaRPr lang="zh-CN" altLang="en-US" sz="2200" dirty="0">
              <a:latin typeface="楷体" panose="02010609060101010101" pitchFamily="49" charset="-122"/>
              <a:ea typeface="楷体" panose="02010609060101010101" pitchFamily="49" charset="-122"/>
            </a:endParaRPr>
          </a:p>
        </p:txBody>
      </p:sp>
      <p:sp>
        <p:nvSpPr>
          <p:cNvPr id="471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710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8131" name="内容占位符 2"/>
          <p:cNvSpPr>
            <a:spLocks noGrp="1"/>
          </p:cNvSpPr>
          <p:nvPr>
            <p:ph idx="1"/>
          </p:nvPr>
        </p:nvSpPr>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）作出终审判决</a:t>
            </a:r>
            <a:endParaRPr lang="en-US" altLang="zh-CN" sz="2400" b="1"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人民法院审理上诉案件，应当在收到上诉状之日起</a:t>
            </a:r>
            <a:r>
              <a:rPr lang="zh-CN" altLang="zh-CN" sz="2200" b="1" dirty="0">
                <a:solidFill>
                  <a:srgbClr val="FF0000"/>
                </a:solidFill>
                <a:latin typeface="楷体" panose="02010609060101010101" pitchFamily="49" charset="-122"/>
                <a:ea typeface="楷体" panose="02010609060101010101" pitchFamily="49" charset="-122"/>
              </a:rPr>
              <a:t>三个月</a:t>
            </a:r>
            <a:r>
              <a:rPr lang="zh-CN" altLang="zh-CN" sz="2200" dirty="0">
                <a:latin typeface="楷体" panose="02010609060101010101" pitchFamily="49" charset="-122"/>
                <a:ea typeface="楷体" panose="02010609060101010101" pitchFamily="49" charset="-122"/>
              </a:rPr>
              <a:t>内作出终审判决。有特殊情况需要延长的，由高级人民法院批准，高级人民法院审理上诉案件需要延长的，由最高人民法院批准。</a:t>
            </a:r>
          </a:p>
          <a:p>
            <a:endParaRPr lang="zh-CN" altLang="en-US" sz="2200" dirty="0">
              <a:latin typeface="楷体" panose="02010609060101010101" pitchFamily="49" charset="-122"/>
              <a:ea typeface="楷体" panose="02010609060101010101" pitchFamily="49" charset="-122"/>
            </a:endParaRPr>
          </a:p>
        </p:txBody>
      </p:sp>
      <p:sp>
        <p:nvSpPr>
          <p:cNvPr id="481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813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四、行政诉讼再审程序</a:t>
            </a:r>
            <a:endParaRPr lang="zh-CN" altLang="en-US" kern="1200" dirty="0">
              <a:latin typeface="华文楷体" panose="02010600040101010101" pitchFamily="2" charset="-122"/>
              <a:ea typeface="华文楷体" panose="02010600040101010101" pitchFamily="2" charset="-122"/>
              <a:cs typeface="+mj-cs"/>
            </a:endParaRPr>
          </a:p>
        </p:txBody>
      </p:sp>
      <p:sp>
        <p:nvSpPr>
          <p:cNvPr id="49155" name="内容占位符 2"/>
          <p:cNvSpPr>
            <a:spLocks noGrp="1"/>
          </p:cNvSpPr>
          <p:nvPr>
            <p:ph idx="1"/>
          </p:nvPr>
        </p:nvSpPr>
        <p:spPr>
          <a:xfrm>
            <a:off x="468313" y="2060575"/>
            <a:ext cx="8207375" cy="3671888"/>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、启动再审</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）当事人提起再审，人民法院认为应当再审的</a:t>
            </a:r>
            <a:endParaRPr lang="en-US" altLang="zh-CN" sz="2400" b="1"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90</a:t>
            </a:r>
            <a:r>
              <a:rPr lang="zh-CN" altLang="en-US" sz="2000" dirty="0">
                <a:latin typeface="华文楷体" panose="02010600040101010101" pitchFamily="2" charset="-122"/>
                <a:ea typeface="华文楷体" panose="02010600040101010101" pitchFamily="2" charset="-122"/>
              </a:rPr>
              <a:t>条：当事人对已经发生法律效力的判决、裁定，认为确有错误的，可以向</a:t>
            </a:r>
            <a:r>
              <a:rPr lang="zh-CN" altLang="en-US" sz="2000" b="1" dirty="0">
                <a:solidFill>
                  <a:srgbClr val="FF0000"/>
                </a:solidFill>
                <a:latin typeface="华文楷体" panose="02010600040101010101" pitchFamily="2" charset="-122"/>
                <a:ea typeface="华文楷体" panose="02010600040101010101" pitchFamily="2" charset="-122"/>
              </a:rPr>
              <a:t>上一级</a:t>
            </a:r>
            <a:r>
              <a:rPr lang="zh-CN" altLang="en-US" sz="2000" dirty="0">
                <a:latin typeface="华文楷体" panose="02010600040101010101" pitchFamily="2" charset="-122"/>
                <a:ea typeface="华文楷体" panose="02010600040101010101" pitchFamily="2" charset="-122"/>
              </a:rPr>
              <a:t>人民法院申请再审，但判决、裁定不停止执行。</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解释</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110</a:t>
            </a:r>
            <a:r>
              <a:rPr lang="zh-CN" altLang="en-US" sz="2000" dirty="0">
                <a:latin typeface="华文楷体" panose="02010600040101010101" pitchFamily="2" charset="-122"/>
                <a:ea typeface="华文楷体" panose="02010600040101010101" pitchFamily="2" charset="-122"/>
              </a:rPr>
              <a:t>条：当事人向上一级人民法院申请再审，应当在判决、裁定或者调解书发生法律效力后</a:t>
            </a:r>
            <a:r>
              <a:rPr lang="zh-CN" altLang="en-US" sz="2000" b="1" dirty="0">
                <a:solidFill>
                  <a:srgbClr val="FF0000"/>
                </a:solidFill>
                <a:latin typeface="华文楷体" panose="02010600040101010101" pitchFamily="2" charset="-122"/>
                <a:ea typeface="华文楷体" panose="02010600040101010101" pitchFamily="2" charset="-122"/>
              </a:rPr>
              <a:t>六个月内</a:t>
            </a:r>
            <a:r>
              <a:rPr lang="zh-CN" altLang="en-US" sz="2000" dirty="0">
                <a:latin typeface="华文楷体" panose="02010600040101010101" pitchFamily="2" charset="-122"/>
                <a:ea typeface="华文楷体" panose="02010600040101010101" pitchFamily="2" charset="-122"/>
              </a:rPr>
              <a:t>提出。有下列情形之一的，自知道或者应当知道之日起六个月内提出： （一）有新的证据，足以推翻原判决、裁定的； （二）原判决、裁定认定事实的主要证据是伪造的； （三）据以作出原判决、裁定的法律文书被撤销或者变更的； （四）审判人员审理该案件时有贪污受贿、徇私舞弊、枉法裁判行为的。</a:t>
            </a:r>
            <a:endParaRPr lang="en-US" altLang="zh-CN" sz="20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zh-CN" altLang="en-US" sz="1800" dirty="0">
              <a:latin typeface="华文楷体" panose="02010600040101010101" pitchFamily="2" charset="-122"/>
              <a:ea typeface="华文楷体" panose="02010600040101010101" pitchFamily="2" charset="-122"/>
            </a:endParaRPr>
          </a:p>
        </p:txBody>
      </p:sp>
      <p:sp>
        <p:nvSpPr>
          <p:cNvPr id="491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915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0179" name="内容占位符 2"/>
          <p:cNvSpPr>
            <a:spLocks noGrp="1"/>
          </p:cNvSpPr>
          <p:nvPr>
            <p:ph idx="1"/>
          </p:nvPr>
        </p:nvSpPr>
        <p:spPr>
          <a:xfrm>
            <a:off x="611188" y="2400300"/>
            <a:ext cx="7605712" cy="3530600"/>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91</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当事人的</a:t>
            </a:r>
            <a:r>
              <a:rPr lang="zh-CN" altLang="zh-CN" sz="2000" b="1" dirty="0">
                <a:solidFill>
                  <a:srgbClr val="FF0000"/>
                </a:solidFill>
                <a:latin typeface="楷体" panose="02010609060101010101" pitchFamily="49" charset="-122"/>
                <a:ea typeface="楷体" panose="02010609060101010101" pitchFamily="49" charset="-122"/>
              </a:rPr>
              <a:t>申请</a:t>
            </a:r>
            <a:r>
              <a:rPr lang="zh-CN" altLang="zh-CN" sz="2000" dirty="0">
                <a:latin typeface="楷体" panose="02010609060101010101" pitchFamily="49" charset="-122"/>
                <a:ea typeface="楷体" panose="02010609060101010101" pitchFamily="49" charset="-122"/>
              </a:rPr>
              <a:t>符合下列情形之一的，人民法院</a:t>
            </a:r>
            <a:r>
              <a:rPr lang="zh-CN" altLang="zh-CN" sz="2000" b="1" dirty="0">
                <a:solidFill>
                  <a:srgbClr val="FF0000"/>
                </a:solidFill>
                <a:latin typeface="楷体" panose="02010609060101010101" pitchFamily="49" charset="-122"/>
                <a:ea typeface="楷体" panose="02010609060101010101" pitchFamily="49" charset="-122"/>
              </a:rPr>
              <a:t>应当再审</a:t>
            </a:r>
            <a:r>
              <a:rPr lang="zh-CN" altLang="zh-CN" sz="2000" dirty="0">
                <a:latin typeface="楷体" panose="02010609060101010101" pitchFamily="49" charset="-122"/>
                <a:ea typeface="楷体" panose="02010609060101010101" pitchFamily="49" charset="-122"/>
              </a:rPr>
              <a:t>： （一）不予立案或者驳回起诉确有错误的； （二）有新的证据，足以推翻原判决、裁定的； （三）原判决、裁定认定事实的主要证据不足、未经质证或者系伪造的； （四）原判决、裁定适用法律、法规确有错误的； （五）违反法律规定的诉讼程序，可能影响公正审判的； （六）原判决、裁定遗漏诉讼请求的； （七）据以作出原判决、裁定的法律文书被撤销或者变更的； （八）审判人员在审理该案件时有贪污受贿、徇私舞弊、枉法裁判行为的。</a:t>
            </a:r>
          </a:p>
          <a:p>
            <a:endParaRPr lang="zh-CN" altLang="en-US" sz="2000" dirty="0">
              <a:latin typeface="楷体" panose="02010609060101010101" pitchFamily="49" charset="-122"/>
              <a:ea typeface="楷体" panose="02010609060101010101" pitchFamily="49" charset="-122"/>
            </a:endParaRPr>
          </a:p>
        </p:txBody>
      </p:sp>
      <p:sp>
        <p:nvSpPr>
          <p:cNvPr id="501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018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1203" name="内容占位符 2"/>
          <p:cNvSpPr>
            <a:spLocks noGrp="1"/>
          </p:cNvSpPr>
          <p:nvPr>
            <p:ph idx="1"/>
          </p:nvPr>
        </p:nvSpPr>
        <p:spPr>
          <a:xfrm>
            <a:off x="863600" y="2489200"/>
            <a:ext cx="7092950" cy="3530600"/>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116</a:t>
            </a:r>
            <a:r>
              <a:rPr lang="zh-CN" altLang="en-US" sz="2000" dirty="0">
                <a:latin typeface="楷体" panose="02010609060101010101" pitchFamily="49" charset="-122"/>
                <a:ea typeface="楷体" panose="02010609060101010101" pitchFamily="49" charset="-122"/>
              </a:rPr>
              <a:t>条：当事人主张的再审事由成立，且符合行政诉讼法和本解释规定的申请再审条件的，人民法院应当</a:t>
            </a:r>
            <a:r>
              <a:rPr lang="zh-CN" altLang="en-US" sz="2000" b="1" dirty="0">
                <a:solidFill>
                  <a:srgbClr val="FF0000"/>
                </a:solidFill>
                <a:latin typeface="楷体" panose="02010609060101010101" pitchFamily="49" charset="-122"/>
                <a:ea typeface="楷体" panose="02010609060101010101" pitchFamily="49" charset="-122"/>
              </a:rPr>
              <a:t>裁定再审</a:t>
            </a:r>
            <a:r>
              <a:rPr lang="zh-CN" altLang="en-US" sz="2000" dirty="0">
                <a:latin typeface="楷体" panose="02010609060101010101" pitchFamily="49" charset="-122"/>
                <a:ea typeface="楷体" panose="02010609060101010101" pitchFamily="49" charset="-122"/>
              </a:rPr>
              <a:t>。 当事人主张的再审事由不成立，或者当事人申请再审超过法定申请再审期限、超出法定再审事由范围等不符合行政诉讼法和本解释规定的申请再审条件的，人民法院应当裁定驳回再审申请。</a:t>
            </a:r>
          </a:p>
          <a:p>
            <a:endParaRPr lang="zh-CN" altLang="en-US" sz="2000" dirty="0">
              <a:latin typeface="楷体" panose="02010609060101010101" pitchFamily="49" charset="-122"/>
              <a:ea typeface="楷体" panose="02010609060101010101" pitchFamily="49" charset="-122"/>
            </a:endParaRPr>
          </a:p>
        </p:txBody>
      </p:sp>
      <p:sp>
        <p:nvSpPr>
          <p:cNvPr id="512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120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2227" name="内容占位符 2"/>
          <p:cNvSpPr>
            <a:spLocks noGrp="1"/>
          </p:cNvSpPr>
          <p:nvPr>
            <p:ph idx="1"/>
          </p:nvPr>
        </p:nvSpPr>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）法院主动启动再审程序</a:t>
            </a:r>
            <a:endParaRPr lang="en-US" altLang="zh-CN" sz="24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92</a:t>
            </a:r>
            <a:r>
              <a:rPr lang="zh-CN" altLang="en-US" sz="2000" dirty="0">
                <a:latin typeface="楷体" panose="02010609060101010101" pitchFamily="49" charset="-122"/>
                <a:ea typeface="楷体" panose="02010609060101010101" pitchFamily="49" charset="-122"/>
              </a:rPr>
              <a:t>条：</a:t>
            </a:r>
            <a:r>
              <a:rPr lang="zh-CN" altLang="zh-CN" sz="2000" b="1" dirty="0">
                <a:solidFill>
                  <a:srgbClr val="FF0000"/>
                </a:solidFill>
                <a:latin typeface="楷体" panose="02010609060101010101" pitchFamily="49" charset="-122"/>
                <a:ea typeface="楷体" panose="02010609060101010101" pitchFamily="49" charset="-122"/>
              </a:rPr>
              <a:t>各级人民法院院长</a:t>
            </a:r>
            <a:r>
              <a:rPr lang="zh-CN" altLang="zh-CN" sz="2000" dirty="0">
                <a:latin typeface="楷体" panose="02010609060101010101" pitchFamily="49" charset="-122"/>
                <a:ea typeface="楷体" panose="02010609060101010101" pitchFamily="49" charset="-122"/>
              </a:rPr>
              <a:t>对本院已经发生法律效力的判决、裁定，发现有本法第九十一条规定情形之一，或者发现调解违反自愿原则或者调解书内容违法，认为需要再审的，应当提交审判委员会讨论决定。 </a:t>
            </a:r>
            <a:r>
              <a:rPr lang="zh-CN" altLang="zh-CN" sz="2000" b="1" dirty="0">
                <a:solidFill>
                  <a:srgbClr val="FF0000"/>
                </a:solidFill>
                <a:latin typeface="楷体" panose="02010609060101010101" pitchFamily="49" charset="-122"/>
                <a:ea typeface="楷体" panose="02010609060101010101" pitchFamily="49" charset="-122"/>
              </a:rPr>
              <a:t>最高人民法院</a:t>
            </a:r>
            <a:r>
              <a:rPr lang="zh-CN" altLang="zh-CN" sz="2000" dirty="0">
                <a:latin typeface="楷体" panose="02010609060101010101" pitchFamily="49" charset="-122"/>
                <a:ea typeface="楷体" panose="02010609060101010101" pitchFamily="49" charset="-122"/>
              </a:rPr>
              <a:t>对地方各级人民法院已经发生法律效力的判决、裁定，</a:t>
            </a:r>
            <a:r>
              <a:rPr lang="zh-CN" altLang="zh-CN" sz="2000" b="1" dirty="0">
                <a:solidFill>
                  <a:srgbClr val="FF0000"/>
                </a:solidFill>
                <a:latin typeface="楷体" panose="02010609060101010101" pitchFamily="49" charset="-122"/>
                <a:ea typeface="楷体" panose="02010609060101010101" pitchFamily="49" charset="-122"/>
              </a:rPr>
              <a:t>上级人民法院</a:t>
            </a:r>
            <a:r>
              <a:rPr lang="zh-CN" altLang="zh-CN" sz="2000" dirty="0">
                <a:latin typeface="楷体" panose="02010609060101010101" pitchFamily="49" charset="-122"/>
                <a:ea typeface="楷体" panose="02010609060101010101" pitchFamily="49" charset="-122"/>
              </a:rPr>
              <a:t>对下级人民法院已经发生法律效力的判决、裁定，发现有本法第九十一条规定情形之一，或者发现调解违反自愿原则或者调解书内容违法的，有权提审或者指令下级人民法院再审。</a:t>
            </a:r>
          </a:p>
          <a:p>
            <a:endParaRPr lang="zh-CN" altLang="en-US" sz="2000" dirty="0">
              <a:latin typeface="楷体" panose="02010609060101010101" pitchFamily="49" charset="-122"/>
              <a:ea typeface="楷体" panose="02010609060101010101" pitchFamily="49" charset="-122"/>
            </a:endParaRPr>
          </a:p>
        </p:txBody>
      </p:sp>
      <p:sp>
        <p:nvSpPr>
          <p:cNvPr id="522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222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3251" name="内容占位符 2"/>
          <p:cNvSpPr>
            <a:spLocks noGrp="1"/>
          </p:cNvSpPr>
          <p:nvPr>
            <p:ph idx="1"/>
          </p:nvPr>
        </p:nvSpPr>
        <p:spPr>
          <a:xfrm>
            <a:off x="468313" y="2387600"/>
            <a:ext cx="7605712" cy="3530600"/>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）检察院启动再审程序</a:t>
            </a:r>
            <a:endParaRPr lang="en-US" altLang="zh-CN" sz="24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93</a:t>
            </a:r>
            <a:r>
              <a:rPr lang="zh-CN" altLang="en-US" sz="2000" dirty="0">
                <a:latin typeface="楷体" panose="02010609060101010101" pitchFamily="49" charset="-122"/>
                <a:ea typeface="楷体" panose="02010609060101010101" pitchFamily="49" charset="-122"/>
              </a:rPr>
              <a:t>条：</a:t>
            </a:r>
            <a:r>
              <a:rPr lang="zh-CN" altLang="zh-CN" sz="2000" b="1" dirty="0">
                <a:solidFill>
                  <a:srgbClr val="FF0000"/>
                </a:solidFill>
                <a:latin typeface="楷体" panose="02010609060101010101" pitchFamily="49" charset="-122"/>
                <a:ea typeface="楷体" panose="02010609060101010101" pitchFamily="49" charset="-122"/>
              </a:rPr>
              <a:t>最高人民检察院</a:t>
            </a:r>
            <a:r>
              <a:rPr lang="zh-CN" altLang="zh-CN" sz="2000" dirty="0">
                <a:latin typeface="楷体" panose="02010609060101010101" pitchFamily="49" charset="-122"/>
                <a:ea typeface="楷体" panose="02010609060101010101" pitchFamily="49" charset="-122"/>
              </a:rPr>
              <a:t>对各级人民法院已经发生法律效力的判决、裁定，</a:t>
            </a:r>
            <a:r>
              <a:rPr lang="zh-CN" altLang="zh-CN" sz="2000" b="1" dirty="0">
                <a:solidFill>
                  <a:srgbClr val="FF0000"/>
                </a:solidFill>
                <a:latin typeface="楷体" panose="02010609060101010101" pitchFamily="49" charset="-122"/>
                <a:ea typeface="楷体" panose="02010609060101010101" pitchFamily="49" charset="-122"/>
              </a:rPr>
              <a:t>上级人民检察院</a:t>
            </a:r>
            <a:r>
              <a:rPr lang="zh-CN" altLang="zh-CN" sz="2000" dirty="0">
                <a:latin typeface="楷体" panose="02010609060101010101" pitchFamily="49" charset="-122"/>
                <a:ea typeface="楷体" panose="02010609060101010101" pitchFamily="49" charset="-122"/>
              </a:rPr>
              <a:t>对下级人民法院已经发生法律效力的判决、裁定，发现有本法第九十一条规定情形之一，或者发现调解书损害国家利益、社会公共利益的，应当提出抗诉。 </a:t>
            </a:r>
            <a:r>
              <a:rPr lang="zh-CN" altLang="zh-CN" sz="2000" b="1" dirty="0">
                <a:solidFill>
                  <a:srgbClr val="FF0000"/>
                </a:solidFill>
                <a:latin typeface="楷体" panose="02010609060101010101" pitchFamily="49" charset="-122"/>
                <a:ea typeface="楷体" panose="02010609060101010101" pitchFamily="49" charset="-122"/>
              </a:rPr>
              <a:t>地方各级人民检察院</a:t>
            </a:r>
            <a:r>
              <a:rPr lang="zh-CN" altLang="zh-CN" sz="2000" dirty="0">
                <a:latin typeface="楷体" panose="02010609060101010101" pitchFamily="49" charset="-122"/>
                <a:ea typeface="楷体" panose="02010609060101010101" pitchFamily="49" charset="-122"/>
              </a:rPr>
              <a:t>对同级人民法院已经发生法律效力的判决、裁定，发现有本法第九十一条规定情形之一，或者发现调解书损害国家利益、社会公共利益的，可以向同级人民法院提出检察建议，并报上级人民检察院备案；也可以</a:t>
            </a:r>
            <a:r>
              <a:rPr lang="zh-CN" altLang="zh-CN" sz="2000" b="1" dirty="0">
                <a:latin typeface="楷体" panose="02010609060101010101" pitchFamily="49" charset="-122"/>
                <a:ea typeface="楷体" panose="02010609060101010101" pitchFamily="49" charset="-122"/>
              </a:rPr>
              <a:t>提请</a:t>
            </a:r>
            <a:r>
              <a:rPr lang="zh-CN" altLang="zh-CN" sz="2000" dirty="0">
                <a:latin typeface="楷体" panose="02010609060101010101" pitchFamily="49" charset="-122"/>
                <a:ea typeface="楷体" panose="02010609060101010101" pitchFamily="49" charset="-122"/>
              </a:rPr>
              <a:t>上级人民检察院向同级人民法院提出抗诉</a:t>
            </a:r>
            <a:r>
              <a:rPr lang="zh-CN" altLang="en-US" sz="2000" dirty="0">
                <a:latin typeface="楷体" panose="02010609060101010101" pitchFamily="49" charset="-122"/>
                <a:ea typeface="楷体" panose="02010609060101010101" pitchFamily="49" charset="-122"/>
              </a:rPr>
              <a:t>。</a:t>
            </a:r>
          </a:p>
        </p:txBody>
      </p:sp>
      <p:sp>
        <p:nvSpPr>
          <p:cNvPr id="532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325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4275" name="内容占位符 2"/>
          <p:cNvSpPr>
            <a:spLocks noGrp="1"/>
          </p:cNvSpPr>
          <p:nvPr>
            <p:ph idx="1"/>
          </p:nvPr>
        </p:nvSpPr>
        <p:spPr>
          <a:xfrm>
            <a:off x="863600" y="2489200"/>
            <a:ext cx="7164388" cy="3530600"/>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117</a:t>
            </a:r>
            <a:r>
              <a:rPr lang="zh-CN" altLang="en-US" sz="2000" b="1" dirty="0">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有下列情形之一的，</a:t>
            </a:r>
            <a:r>
              <a:rPr lang="zh-CN" altLang="en-US" sz="2000" b="1" dirty="0">
                <a:latin typeface="楷体" panose="02010609060101010101" pitchFamily="49" charset="-122"/>
                <a:ea typeface="楷体" panose="02010609060101010101" pitchFamily="49" charset="-122"/>
              </a:rPr>
              <a:t>当事人可以向人民检察院</a:t>
            </a:r>
            <a:r>
              <a:rPr lang="zh-CN" altLang="en-US" sz="2000" b="1" dirty="0">
                <a:solidFill>
                  <a:srgbClr val="FF0000"/>
                </a:solidFill>
                <a:latin typeface="楷体" panose="02010609060101010101" pitchFamily="49" charset="-122"/>
                <a:ea typeface="楷体" panose="02010609060101010101" pitchFamily="49" charset="-122"/>
              </a:rPr>
              <a:t>申请</a:t>
            </a:r>
            <a:r>
              <a:rPr lang="zh-CN" altLang="en-US" sz="2000" dirty="0">
                <a:latin typeface="楷体" panose="02010609060101010101" pitchFamily="49" charset="-122"/>
                <a:ea typeface="楷体" panose="02010609060101010101" pitchFamily="49" charset="-122"/>
              </a:rPr>
              <a:t>抗诉或者检察建议： （一）人民法院驳回再审申请的； （二）人民法院逾期未对再审申请作出裁定的； （三）再审判决、裁定有明显错误的。 人民法院基于抗诉或者检察建议作出再审判决、裁定后，当事人申请再审的，人民法院不予立案。</a:t>
            </a:r>
          </a:p>
          <a:p>
            <a:endParaRPr lang="zh-CN" altLang="en-US" sz="2000" dirty="0">
              <a:latin typeface="楷体" panose="02010609060101010101" pitchFamily="49" charset="-122"/>
              <a:ea typeface="楷体" panose="02010609060101010101" pitchFamily="49" charset="-122"/>
            </a:endParaRPr>
          </a:p>
        </p:txBody>
      </p:sp>
      <p:sp>
        <p:nvSpPr>
          <p:cNvPr id="542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427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5299" name="内容占位符 2"/>
          <p:cNvSpPr>
            <a:spLocks noGrp="1"/>
          </p:cNvSpPr>
          <p:nvPr>
            <p:ph idx="1"/>
          </p:nvPr>
        </p:nvSpPr>
        <p:spPr>
          <a:xfrm>
            <a:off x="863600" y="2489200"/>
            <a:ext cx="7453313" cy="3530600"/>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、再审程序</a:t>
            </a:r>
            <a:endParaRPr lang="en-US" altLang="zh-CN" sz="24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119</a:t>
            </a:r>
            <a:r>
              <a:rPr lang="zh-CN" altLang="en-US" sz="2000" dirty="0">
                <a:latin typeface="楷体" panose="02010609060101010101" pitchFamily="49" charset="-122"/>
                <a:ea typeface="楷体" panose="02010609060101010101" pitchFamily="49" charset="-122"/>
              </a:rPr>
              <a:t>条：人民法院按照审判监督程序再审的案件，发生法律效力的判决、裁定是由第一审法院作出的，</a:t>
            </a:r>
            <a:r>
              <a:rPr lang="zh-CN" altLang="en-US" sz="2000" b="1" dirty="0">
                <a:solidFill>
                  <a:srgbClr val="FF0000"/>
                </a:solidFill>
                <a:latin typeface="楷体" panose="02010609060101010101" pitchFamily="49" charset="-122"/>
                <a:ea typeface="楷体" panose="02010609060101010101" pitchFamily="49" charset="-122"/>
              </a:rPr>
              <a:t>按照第一审程序</a:t>
            </a:r>
            <a:r>
              <a:rPr lang="zh-CN" altLang="en-US" sz="2000" dirty="0">
                <a:latin typeface="楷体" panose="02010609060101010101" pitchFamily="49" charset="-122"/>
                <a:ea typeface="楷体" panose="02010609060101010101" pitchFamily="49" charset="-122"/>
              </a:rPr>
              <a:t>审理，所作的判决、裁定，当事人可以上诉；发生法律效力的判决、裁定是由第二审法院作出的，</a:t>
            </a:r>
            <a:r>
              <a:rPr lang="zh-CN" altLang="en-US" sz="2000" b="1" dirty="0">
                <a:solidFill>
                  <a:srgbClr val="FF0000"/>
                </a:solidFill>
                <a:latin typeface="楷体" panose="02010609060101010101" pitchFamily="49" charset="-122"/>
                <a:ea typeface="楷体" panose="02010609060101010101" pitchFamily="49" charset="-122"/>
              </a:rPr>
              <a:t>按照第二审程序</a:t>
            </a:r>
            <a:r>
              <a:rPr lang="zh-CN" altLang="en-US" sz="2000" dirty="0">
                <a:latin typeface="楷体" panose="02010609060101010101" pitchFamily="49" charset="-122"/>
                <a:ea typeface="楷体" panose="02010609060101010101" pitchFamily="49" charset="-122"/>
              </a:rPr>
              <a:t>审理，所作的判决、裁定，是发生法律效力的判决、裁定；上级人民法院按照审判监督程序</a:t>
            </a:r>
            <a:r>
              <a:rPr lang="zh-CN" altLang="en-US" sz="2000" b="1" dirty="0">
                <a:solidFill>
                  <a:srgbClr val="FF0000"/>
                </a:solidFill>
                <a:latin typeface="楷体" panose="02010609060101010101" pitchFamily="49" charset="-122"/>
                <a:ea typeface="楷体" panose="02010609060101010101" pitchFamily="49" charset="-122"/>
              </a:rPr>
              <a:t>提审的，按照第二审程序审理</a:t>
            </a:r>
            <a:r>
              <a:rPr lang="zh-CN" altLang="en-US" sz="2000" dirty="0">
                <a:latin typeface="楷体" panose="02010609060101010101" pitchFamily="49" charset="-122"/>
                <a:ea typeface="楷体" panose="02010609060101010101" pitchFamily="49" charset="-122"/>
              </a:rPr>
              <a:t>，所作的判决、裁定是发生法律效力的判决、裁定。 人民法院审理再审案件，应当</a:t>
            </a:r>
            <a:r>
              <a:rPr lang="zh-CN" altLang="en-US" sz="2000" b="1" dirty="0">
                <a:solidFill>
                  <a:srgbClr val="FF0000"/>
                </a:solidFill>
                <a:latin typeface="楷体" panose="02010609060101010101" pitchFamily="49" charset="-122"/>
                <a:ea typeface="楷体" panose="02010609060101010101" pitchFamily="49" charset="-122"/>
              </a:rPr>
              <a:t>另行</a:t>
            </a:r>
            <a:r>
              <a:rPr lang="zh-CN" altLang="en-US" sz="2000" dirty="0">
                <a:latin typeface="楷体" panose="02010609060101010101" pitchFamily="49" charset="-122"/>
                <a:ea typeface="楷体" panose="02010609060101010101" pitchFamily="49" charset="-122"/>
              </a:rPr>
              <a:t>组成合议庭。</a:t>
            </a:r>
          </a:p>
          <a:p>
            <a:endParaRPr lang="zh-CN" altLang="en-US" sz="2000" dirty="0">
              <a:latin typeface="楷体" panose="02010609060101010101" pitchFamily="49" charset="-122"/>
              <a:ea typeface="楷体" panose="02010609060101010101" pitchFamily="49" charset="-122"/>
            </a:endParaRPr>
          </a:p>
        </p:txBody>
      </p:sp>
      <p:sp>
        <p:nvSpPr>
          <p:cNvPr id="553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530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6323" name="内容占位符 2"/>
          <p:cNvSpPr>
            <a:spLocks noGrp="1"/>
          </p:cNvSpPr>
          <p:nvPr>
            <p:ph idx="1"/>
          </p:nvPr>
        </p:nvSpPr>
        <p:spPr>
          <a:xfrm>
            <a:off x="863600" y="2489200"/>
            <a:ext cx="7453313" cy="3530600"/>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120</a:t>
            </a:r>
            <a:r>
              <a:rPr lang="zh-CN" altLang="en-US" sz="2000" dirty="0">
                <a:latin typeface="楷体" panose="02010609060101010101" pitchFamily="49" charset="-122"/>
                <a:ea typeface="楷体" panose="02010609060101010101" pitchFamily="49" charset="-122"/>
              </a:rPr>
              <a:t>条：人民法院审理再审案件应当围绕</a:t>
            </a:r>
            <a:r>
              <a:rPr lang="zh-CN" altLang="en-US" sz="2000" b="1" dirty="0">
                <a:solidFill>
                  <a:srgbClr val="FF0000"/>
                </a:solidFill>
                <a:latin typeface="楷体" panose="02010609060101010101" pitchFamily="49" charset="-122"/>
                <a:ea typeface="楷体" panose="02010609060101010101" pitchFamily="49" charset="-122"/>
              </a:rPr>
              <a:t>再审请求和被诉行政行为合法性进行</a:t>
            </a:r>
            <a:r>
              <a:rPr lang="zh-CN" altLang="en-US" sz="2000" dirty="0">
                <a:latin typeface="楷体" panose="02010609060101010101" pitchFamily="49" charset="-122"/>
                <a:ea typeface="楷体" panose="02010609060101010101" pitchFamily="49" charset="-122"/>
              </a:rPr>
              <a:t>。当事人的再审请求超出原审诉讼请求，符合另案诉讼条件的，告知当事人可以另行起诉。 被申请人及原审其他当事人在庭审辩论结束前提出的再审请求，符合本解释规定的申请期限的，人民法院应当一并审理。 人民法院经再审，发现已经发生法律效力的判决、裁定损害国家利益、社会公共利益、他人合法权益的，应当一并审理。</a:t>
            </a:r>
          </a:p>
          <a:p>
            <a:endParaRPr lang="zh-CN" altLang="en-US" sz="2000" dirty="0">
              <a:latin typeface="楷体" panose="02010609060101010101" pitchFamily="49" charset="-122"/>
              <a:ea typeface="楷体" panose="02010609060101010101" pitchFamily="49" charset="-122"/>
            </a:endParaRPr>
          </a:p>
        </p:txBody>
      </p:sp>
      <p:sp>
        <p:nvSpPr>
          <p:cNvPr id="563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632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9459" name="内容占位符 2"/>
          <p:cNvSpPr>
            <a:spLocks noGrp="1"/>
          </p:cNvSpPr>
          <p:nvPr>
            <p:ph idx="1"/>
          </p:nvPr>
        </p:nvSpPr>
        <p:spPr>
          <a:xfrm>
            <a:off x="357188" y="2214563"/>
            <a:ext cx="8286750" cy="3805237"/>
          </a:xfrm>
        </p:spPr>
        <p:txBody>
          <a:bodyPr vert="horz" wrap="square" lIns="91440" tIns="45720" rIns="91440" bIns="45720" anchor="t" anchorCtr="0"/>
          <a:lstStyle/>
          <a:p>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）送达诉讼文书</a:t>
            </a:r>
            <a:endParaRPr lang="zh-CN" altLang="en-US"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67</a:t>
            </a:r>
            <a:r>
              <a:rPr lang="zh-CN" altLang="en-US" sz="2000" dirty="0">
                <a:latin typeface="华文楷体" panose="02010600040101010101" pitchFamily="2" charset="-122"/>
                <a:ea typeface="华文楷体" panose="02010600040101010101" pitchFamily="2" charset="-122"/>
              </a:rPr>
              <a:t>条规定：“人民法院应当在立案之日起</a:t>
            </a:r>
            <a:r>
              <a:rPr lang="zh-CN" altLang="en-US" sz="2000" b="1" dirty="0">
                <a:solidFill>
                  <a:srgbClr val="FF0000"/>
                </a:solidFill>
                <a:latin typeface="华文楷体" panose="02010600040101010101" pitchFamily="2" charset="-122"/>
                <a:ea typeface="华文楷体" panose="02010600040101010101" pitchFamily="2" charset="-122"/>
              </a:rPr>
              <a:t>五日内</a:t>
            </a:r>
            <a:r>
              <a:rPr lang="zh-CN" altLang="en-US" sz="2000" dirty="0">
                <a:latin typeface="华文楷体" panose="02010600040101010101" pitchFamily="2" charset="-122"/>
                <a:ea typeface="华文楷体" panose="02010600040101010101" pitchFamily="2" charset="-122"/>
              </a:rPr>
              <a:t>，将起诉状副本发送被告。被告应当在收到起诉状副本之日起</a:t>
            </a:r>
            <a:r>
              <a:rPr lang="zh-CN" altLang="en-US" sz="2000" b="1" dirty="0">
                <a:solidFill>
                  <a:srgbClr val="FF0000"/>
                </a:solidFill>
                <a:latin typeface="华文楷体" panose="02010600040101010101" pitchFamily="2" charset="-122"/>
                <a:ea typeface="华文楷体" panose="02010600040101010101" pitchFamily="2" charset="-122"/>
              </a:rPr>
              <a:t>十五日内</a:t>
            </a:r>
            <a:r>
              <a:rPr lang="zh-CN" altLang="en-US" sz="2000" dirty="0">
                <a:latin typeface="华文楷体" panose="02010600040101010101" pitchFamily="2" charset="-122"/>
                <a:ea typeface="华文楷体" panose="02010600040101010101" pitchFamily="2" charset="-122"/>
              </a:rPr>
              <a:t>向人民法院提交作出具体行政行为的有关材料，并提出答辩状。人民法院应当在收到答辩状之日起五日内，将答辩状副本发送原告。被告不提出答辩状的，不影响人民法院审理。”这里的“有关材料”，依照最高人民法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行政诉讼证据规定</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条的规定，是“据以作出被诉具体行政行为的全部证据和所依据的规范性文件”。</a:t>
            </a:r>
          </a:p>
          <a:p>
            <a:r>
              <a:rPr lang="zh-CN" altLang="en-US" sz="2000" dirty="0">
                <a:latin typeface="华文楷体" panose="02010600040101010101" pitchFamily="2" charset="-122"/>
                <a:ea typeface="华文楷体" panose="02010600040101010101" pitchFamily="2" charset="-122"/>
              </a:rPr>
              <a:t>    除了驳回原告起诉或者移送管辖裁定外，法院应当将起诉状及所附材料副本及时送达被告，被告的答辩、提交证据有助于法官全面了解案情，也有利于原告了解被告作出被诉行政行为的事实、依据和理由，在诉讼中获得“武器平等”原则的保护。</a:t>
            </a:r>
          </a:p>
          <a:p>
            <a:endParaRPr lang="zh-CN" altLang="en-US" sz="2000" dirty="0">
              <a:latin typeface="华文楷体" panose="02010600040101010101" pitchFamily="2" charset="-122"/>
              <a:ea typeface="华文楷体" panose="02010600040101010101" pitchFamily="2" charset="-122"/>
            </a:endParaRPr>
          </a:p>
        </p:txBody>
      </p:sp>
      <p:sp>
        <p:nvSpPr>
          <p:cNvPr id="194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1946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7347" name="内容占位符 2"/>
          <p:cNvSpPr>
            <a:spLocks noGrp="1"/>
          </p:cNvSpPr>
          <p:nvPr>
            <p:ph idx="1"/>
          </p:nvPr>
        </p:nvSpPr>
        <p:spPr>
          <a:xfrm>
            <a:off x="287338" y="2133600"/>
            <a:ext cx="8569325" cy="3530600"/>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、针对抗诉案件和收到再审检察建议案件的特殊规定</a:t>
            </a:r>
            <a:endParaRPr lang="en-US" altLang="zh-CN" sz="2400" b="1" dirty="0">
              <a:latin typeface="楷体" panose="02010609060101010101" pitchFamily="49" charset="-122"/>
              <a:ea typeface="楷体" panose="02010609060101010101" pitchFamily="49" charset="-122"/>
            </a:endParaRPr>
          </a:p>
          <a:p>
            <a:r>
              <a:rPr lang="en-US" altLang="zh-CN" sz="1900" b="1" dirty="0">
                <a:latin typeface="楷体" panose="02010609060101010101" pitchFamily="49" charset="-122"/>
                <a:ea typeface="楷体" panose="02010609060101010101" pitchFamily="49" charset="-122"/>
              </a:rPr>
              <a:t>《</a:t>
            </a:r>
            <a:r>
              <a:rPr lang="zh-CN" altLang="en-US" sz="1900" b="1" dirty="0">
                <a:latin typeface="楷体" panose="02010609060101010101" pitchFamily="49" charset="-122"/>
                <a:ea typeface="楷体" panose="02010609060101010101" pitchFamily="49" charset="-122"/>
              </a:rPr>
              <a:t>解释</a:t>
            </a:r>
            <a:r>
              <a:rPr lang="en-US" altLang="zh-CN" sz="1900" b="1" dirty="0">
                <a:latin typeface="楷体" panose="02010609060101010101" pitchFamily="49" charset="-122"/>
                <a:ea typeface="楷体" panose="02010609060101010101" pitchFamily="49" charset="-122"/>
              </a:rPr>
              <a:t>》</a:t>
            </a:r>
            <a:r>
              <a:rPr lang="zh-CN" altLang="en-US" sz="1900" b="1" dirty="0">
                <a:latin typeface="楷体" panose="02010609060101010101" pitchFamily="49" charset="-122"/>
                <a:ea typeface="楷体" panose="02010609060101010101" pitchFamily="49" charset="-122"/>
              </a:rPr>
              <a:t>第</a:t>
            </a:r>
            <a:r>
              <a:rPr lang="en-US" altLang="zh-CN" sz="1900" b="1" dirty="0">
                <a:latin typeface="楷体" panose="02010609060101010101" pitchFamily="49" charset="-122"/>
                <a:ea typeface="楷体" panose="02010609060101010101" pitchFamily="49" charset="-122"/>
              </a:rPr>
              <a:t>124</a:t>
            </a:r>
            <a:r>
              <a:rPr lang="zh-CN" altLang="en-US" sz="1900" b="1" dirty="0">
                <a:latin typeface="楷体" panose="02010609060101010101" pitchFamily="49" charset="-122"/>
                <a:ea typeface="楷体" panose="02010609060101010101" pitchFamily="49" charset="-122"/>
              </a:rPr>
              <a:t>条：</a:t>
            </a:r>
            <a:r>
              <a:rPr lang="zh-CN" altLang="en-US" sz="1900" dirty="0">
                <a:latin typeface="楷体" panose="02010609060101010101" pitchFamily="49" charset="-122"/>
                <a:ea typeface="楷体" panose="02010609060101010101" pitchFamily="49" charset="-122"/>
              </a:rPr>
              <a:t>人民检察院提出</a:t>
            </a:r>
            <a:r>
              <a:rPr lang="zh-CN" altLang="en-US" sz="1900" b="1" dirty="0">
                <a:solidFill>
                  <a:srgbClr val="FF0000"/>
                </a:solidFill>
                <a:latin typeface="楷体" panose="02010609060101010101" pitchFamily="49" charset="-122"/>
                <a:ea typeface="楷体" panose="02010609060101010101" pitchFamily="49" charset="-122"/>
              </a:rPr>
              <a:t>抗诉</a:t>
            </a:r>
            <a:r>
              <a:rPr lang="zh-CN" altLang="en-US" sz="1900" dirty="0">
                <a:latin typeface="楷体" panose="02010609060101010101" pitchFamily="49" charset="-122"/>
                <a:ea typeface="楷体" panose="02010609060101010101" pitchFamily="49" charset="-122"/>
              </a:rPr>
              <a:t>的案件，接受抗诉的人民法院</a:t>
            </a:r>
            <a:r>
              <a:rPr lang="zh-CN" altLang="en-US" sz="1900" b="1" dirty="0">
                <a:solidFill>
                  <a:srgbClr val="FF0000"/>
                </a:solidFill>
                <a:latin typeface="楷体" panose="02010609060101010101" pitchFamily="49" charset="-122"/>
                <a:ea typeface="楷体" panose="02010609060101010101" pitchFamily="49" charset="-122"/>
              </a:rPr>
              <a:t>应当自收到抗诉书之日起三十日内作出再审的裁定</a:t>
            </a:r>
            <a:r>
              <a:rPr lang="zh-CN" altLang="en-US" sz="1900" dirty="0">
                <a:latin typeface="楷体" panose="02010609060101010101" pitchFamily="49" charset="-122"/>
                <a:ea typeface="楷体" panose="02010609060101010101" pitchFamily="49" charset="-122"/>
              </a:rPr>
              <a:t>；有行政诉讼法第九十一条第二、三项规定情形之一的，可以指令下一级人民法院再审，但经该下一级人民法院再审过的除外。 人民法院在审查抗诉材料期间，当事人之间已经达成和解协议的，人民法院可以建议人民检察院撤回抗诉。</a:t>
            </a:r>
          </a:p>
          <a:p>
            <a:r>
              <a:rPr lang="zh-CN" altLang="en-US" sz="1900" b="1" dirty="0">
                <a:latin typeface="楷体" panose="02010609060101010101" pitchFamily="49" charset="-122"/>
                <a:ea typeface="楷体" panose="02010609060101010101" pitchFamily="49" charset="-122"/>
              </a:rPr>
              <a:t>第</a:t>
            </a:r>
            <a:r>
              <a:rPr lang="en-US" altLang="zh-CN" sz="1900" b="1" dirty="0">
                <a:latin typeface="楷体" panose="02010609060101010101" pitchFamily="49" charset="-122"/>
                <a:ea typeface="楷体" panose="02010609060101010101" pitchFamily="49" charset="-122"/>
              </a:rPr>
              <a:t>125</a:t>
            </a:r>
            <a:r>
              <a:rPr lang="zh-CN" altLang="en-US" sz="1900" b="1" dirty="0">
                <a:latin typeface="楷体" panose="02010609060101010101" pitchFamily="49" charset="-122"/>
                <a:ea typeface="楷体" panose="02010609060101010101" pitchFamily="49" charset="-122"/>
              </a:rPr>
              <a:t>条：</a:t>
            </a:r>
            <a:r>
              <a:rPr lang="zh-CN" altLang="en-US" sz="1900" dirty="0">
                <a:latin typeface="楷体" panose="02010609060101010101" pitchFamily="49" charset="-122"/>
                <a:ea typeface="楷体" panose="02010609060101010101" pitchFamily="49" charset="-122"/>
              </a:rPr>
              <a:t>人民检察院提出抗诉的案件，人民法院再审开庭时，应当在开庭三日前通知人民检察院</a:t>
            </a:r>
            <a:r>
              <a:rPr lang="zh-CN" altLang="en-US" sz="1900" b="1" dirty="0">
                <a:solidFill>
                  <a:srgbClr val="FF0000"/>
                </a:solidFill>
                <a:latin typeface="楷体" panose="02010609060101010101" pitchFamily="49" charset="-122"/>
                <a:ea typeface="楷体" panose="02010609060101010101" pitchFamily="49" charset="-122"/>
              </a:rPr>
              <a:t>派员出庭</a:t>
            </a:r>
            <a:r>
              <a:rPr lang="zh-CN" altLang="en-US" sz="1900" dirty="0">
                <a:latin typeface="楷体" panose="02010609060101010101" pitchFamily="49" charset="-122"/>
                <a:ea typeface="楷体" panose="02010609060101010101" pitchFamily="49" charset="-122"/>
              </a:rPr>
              <a:t>。</a:t>
            </a:r>
          </a:p>
          <a:p>
            <a:r>
              <a:rPr lang="zh-CN" altLang="en-US" sz="1900" b="1" dirty="0">
                <a:latin typeface="楷体" panose="02010609060101010101" pitchFamily="49" charset="-122"/>
                <a:ea typeface="楷体" panose="02010609060101010101" pitchFamily="49" charset="-122"/>
              </a:rPr>
              <a:t>第</a:t>
            </a:r>
            <a:r>
              <a:rPr lang="en-US" altLang="zh-CN" sz="1900" b="1" dirty="0">
                <a:latin typeface="楷体" panose="02010609060101010101" pitchFamily="49" charset="-122"/>
                <a:ea typeface="楷体" panose="02010609060101010101" pitchFamily="49" charset="-122"/>
              </a:rPr>
              <a:t>126</a:t>
            </a:r>
            <a:r>
              <a:rPr lang="zh-CN" altLang="en-US" sz="1900" b="1" dirty="0">
                <a:latin typeface="楷体" panose="02010609060101010101" pitchFamily="49" charset="-122"/>
                <a:ea typeface="楷体" panose="02010609060101010101" pitchFamily="49" charset="-122"/>
              </a:rPr>
              <a:t>条：</a:t>
            </a:r>
            <a:r>
              <a:rPr lang="zh-CN" altLang="en-US" sz="1900" dirty="0">
                <a:latin typeface="楷体" panose="02010609060101010101" pitchFamily="49" charset="-122"/>
                <a:ea typeface="楷体" panose="02010609060101010101" pitchFamily="49" charset="-122"/>
              </a:rPr>
              <a:t>人民法院收到</a:t>
            </a:r>
            <a:r>
              <a:rPr lang="zh-CN" altLang="en-US" sz="1900" b="1" dirty="0">
                <a:solidFill>
                  <a:srgbClr val="FF0000"/>
                </a:solidFill>
                <a:latin typeface="楷体" panose="02010609060101010101" pitchFamily="49" charset="-122"/>
                <a:ea typeface="楷体" panose="02010609060101010101" pitchFamily="49" charset="-122"/>
              </a:rPr>
              <a:t>再审检察建议</a:t>
            </a:r>
            <a:r>
              <a:rPr lang="zh-CN" altLang="en-US" sz="1900" dirty="0">
                <a:latin typeface="楷体" panose="02010609060101010101" pitchFamily="49" charset="-122"/>
                <a:ea typeface="楷体" panose="02010609060101010101" pitchFamily="49" charset="-122"/>
              </a:rPr>
              <a:t>后，应当组成合议庭，在三个月内进行审查，发现原判决、裁定、调解书确有错误，需要再审的，依照行政诉讼法第九十二条规定裁定再审，并通知当事人；经审查，决定不予再审的，应当书面回复人民检察院。</a:t>
            </a:r>
          </a:p>
          <a:p>
            <a:r>
              <a:rPr lang="zh-CN" altLang="en-US" sz="1900" b="1" dirty="0">
                <a:latin typeface="楷体" panose="02010609060101010101" pitchFamily="49" charset="-122"/>
                <a:ea typeface="楷体" panose="02010609060101010101" pitchFamily="49" charset="-122"/>
              </a:rPr>
              <a:t>第</a:t>
            </a:r>
            <a:r>
              <a:rPr lang="en-US" altLang="zh-CN" sz="1900" b="1" dirty="0">
                <a:latin typeface="楷体" panose="02010609060101010101" pitchFamily="49" charset="-122"/>
                <a:ea typeface="楷体" panose="02010609060101010101" pitchFamily="49" charset="-122"/>
              </a:rPr>
              <a:t>127</a:t>
            </a:r>
            <a:r>
              <a:rPr lang="zh-CN" altLang="en-US" sz="1900" b="1" dirty="0">
                <a:latin typeface="楷体" panose="02010609060101010101" pitchFamily="49" charset="-122"/>
                <a:ea typeface="楷体" panose="02010609060101010101" pitchFamily="49" charset="-122"/>
              </a:rPr>
              <a:t>条：</a:t>
            </a:r>
            <a:r>
              <a:rPr lang="zh-CN" altLang="en-US" sz="1900" dirty="0">
                <a:latin typeface="楷体" panose="02010609060101010101" pitchFamily="49" charset="-122"/>
                <a:ea typeface="楷体" panose="02010609060101010101" pitchFamily="49" charset="-122"/>
              </a:rPr>
              <a:t>人民法院审理因人民检察院抗诉或者检察建议裁定再审的案件，</a:t>
            </a:r>
            <a:r>
              <a:rPr lang="zh-CN" altLang="en-US" sz="1900" b="1" dirty="0">
                <a:solidFill>
                  <a:srgbClr val="FF0000"/>
                </a:solidFill>
                <a:latin typeface="楷体" panose="02010609060101010101" pitchFamily="49" charset="-122"/>
                <a:ea typeface="楷体" panose="02010609060101010101" pitchFamily="49" charset="-122"/>
              </a:rPr>
              <a:t>不受</a:t>
            </a:r>
            <a:r>
              <a:rPr lang="zh-CN" altLang="en-US" sz="1900" dirty="0">
                <a:latin typeface="楷体" panose="02010609060101010101" pitchFamily="49" charset="-122"/>
                <a:ea typeface="楷体" panose="02010609060101010101" pitchFamily="49" charset="-122"/>
              </a:rPr>
              <a:t>此前已经作出的驳回当事人再审申请裁定的限制。</a:t>
            </a:r>
          </a:p>
          <a:p>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573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734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1507" name="内容占位符 2"/>
          <p:cNvSpPr>
            <a:spLocks noGrp="1"/>
          </p:cNvSpPr>
          <p:nvPr>
            <p:ph idx="1"/>
          </p:nvPr>
        </p:nvSpPr>
        <p:spPr>
          <a:xfrm>
            <a:off x="863600" y="2500313"/>
            <a:ext cx="7351713" cy="3519487"/>
          </a:xfrm>
        </p:spPr>
        <p:txBody>
          <a:bodyPr vert="horz" wrap="square" lIns="91440" tIns="45720" rIns="91440" bIns="45720" anchor="t" anchorCtr="0"/>
          <a:lstStyle/>
          <a:p>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）审查诉讼材料</a:t>
            </a:r>
          </a:p>
          <a:p>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）调查收集证据</a:t>
            </a:r>
          </a:p>
          <a:p>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5</a:t>
            </a:r>
            <a:r>
              <a:rPr lang="zh-CN" altLang="en-US" sz="2000" dirty="0">
                <a:latin typeface="华文楷体" panose="02010600040101010101" pitchFamily="2" charset="-122"/>
                <a:ea typeface="华文楷体" panose="02010600040101010101" pitchFamily="2" charset="-122"/>
              </a:rPr>
              <a:t>）确认、更换和追加当事人</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6</a:t>
            </a:r>
            <a:r>
              <a:rPr lang="zh-CN" altLang="en-US" sz="2000" dirty="0">
                <a:latin typeface="华文楷体" panose="02010600040101010101" pitchFamily="2" charset="-122"/>
                <a:ea typeface="华文楷体" panose="02010600040101010101" pitchFamily="2" charset="-122"/>
              </a:rPr>
              <a:t>）确定开庭的地点、时间并通知当事人和其他诉讼参与人，发布开庭公告</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解释</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71</a:t>
            </a:r>
            <a:r>
              <a:rPr lang="zh-CN" altLang="en-US" sz="2000" dirty="0">
                <a:latin typeface="华文楷体" panose="02010600040101010101" pitchFamily="2" charset="-122"/>
                <a:ea typeface="华文楷体" panose="02010600040101010101" pitchFamily="2" charset="-122"/>
              </a:rPr>
              <a:t>条：人民法院适用普通程序审理案件，应当在开庭</a:t>
            </a:r>
            <a:r>
              <a:rPr lang="zh-CN" altLang="en-US" sz="2000" b="1" dirty="0">
                <a:solidFill>
                  <a:srgbClr val="FF0000"/>
                </a:solidFill>
                <a:latin typeface="华文楷体" panose="02010600040101010101" pitchFamily="2" charset="-122"/>
                <a:ea typeface="华文楷体" panose="02010600040101010101" pitchFamily="2" charset="-122"/>
              </a:rPr>
              <a:t>三日前</a:t>
            </a:r>
            <a:r>
              <a:rPr lang="zh-CN" altLang="en-US" sz="2000" dirty="0">
                <a:latin typeface="华文楷体" panose="02010600040101010101" pitchFamily="2" charset="-122"/>
                <a:ea typeface="华文楷体" panose="02010600040101010101" pitchFamily="2" charset="-122"/>
              </a:rPr>
              <a:t>用传票传唤当事人。对证人、鉴定人、勘验人、翻译人员，应当用通知书通知其到庭。当事人或者其他诉讼参与人在外地的，应当留有必要的在途时间。</a:t>
            </a:r>
          </a:p>
          <a:p>
            <a:endParaRPr lang="zh-CN" altLang="en-US"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
        <p:nvSpPr>
          <p:cNvPr id="215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150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2531" name="内容占位符 2"/>
          <p:cNvSpPr>
            <a:spLocks noGrp="1"/>
          </p:cNvSpPr>
          <p:nvPr>
            <p:ph idx="1"/>
          </p:nvPr>
        </p:nvSpPr>
        <p:spPr>
          <a:xfrm>
            <a:off x="611188" y="2205038"/>
            <a:ext cx="6851650" cy="3519487"/>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、开庭审理</a:t>
            </a:r>
            <a:endParaRPr lang="en-US" altLang="zh-CN" sz="24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）审理方式</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人民法院公开审理行政案件，但涉及国家秘密、个人隐私和法律另有规定的除外</a:t>
            </a:r>
            <a:r>
              <a:rPr lang="zh-CN" altLang="en-US" sz="2000" b="1"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行政诉讼法第</a:t>
            </a:r>
            <a:r>
              <a:rPr lang="en-US" altLang="zh-CN" sz="2000" dirty="0">
                <a:latin typeface="华文楷体" panose="02010600040101010101" pitchFamily="2" charset="-122"/>
                <a:ea typeface="华文楷体" panose="02010600040101010101" pitchFamily="2" charset="-122"/>
              </a:rPr>
              <a:t>54</a:t>
            </a:r>
            <a:r>
              <a:rPr lang="zh-CN" altLang="en-US" sz="2000" dirty="0">
                <a:latin typeface="华文楷体" panose="02010600040101010101" pitchFamily="2" charset="-122"/>
                <a:ea typeface="华文楷体" panose="02010600040101010101" pitchFamily="2" charset="-122"/>
              </a:rPr>
              <a:t>条第</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款</a:t>
            </a:r>
            <a:r>
              <a:rPr lang="en-US" altLang="zh-CN" sz="2000" dirty="0">
                <a:latin typeface="华文楷体" panose="02010600040101010101" pitchFamily="2" charset="-122"/>
                <a:ea typeface="华文楷体" panose="02010600040101010101" pitchFamily="2" charset="-122"/>
              </a:rPr>
              <a:t>】</a:t>
            </a:r>
          </a:p>
          <a:p>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中国庭审公开网 </a:t>
            </a:r>
            <a:r>
              <a:rPr lang="en-US" altLang="zh-CN" sz="2000" dirty="0">
                <a:latin typeface="华文楷体" panose="02010600040101010101" pitchFamily="2" charset="-122"/>
                <a:ea typeface="华文楷体" panose="02010600040101010101" pitchFamily="2" charset="-122"/>
              </a:rPr>
              <a:t>http://tingshen.court.gov.cn/court/22</a:t>
            </a:r>
            <a:endParaRPr lang="zh-CN" altLang="en-US" sz="2000" dirty="0">
              <a:latin typeface="华文楷体" panose="02010600040101010101" pitchFamily="2" charset="-122"/>
              <a:ea typeface="华文楷体" panose="02010600040101010101" pitchFamily="2" charset="-122"/>
            </a:endParaRPr>
          </a:p>
          <a:p>
            <a:endParaRPr lang="zh-CN" altLang="en-US" sz="2000" b="1"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
        <p:nvSpPr>
          <p:cNvPr id="225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253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3555" name="内容占位符 2"/>
          <p:cNvSpPr>
            <a:spLocks noGrp="1"/>
          </p:cNvSpPr>
          <p:nvPr>
            <p:ph idx="1"/>
          </p:nvPr>
        </p:nvSpPr>
        <p:spPr>
          <a:xfrm>
            <a:off x="611188" y="2205038"/>
            <a:ext cx="7237412" cy="3598862"/>
          </a:xfrm>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a:t>
            </a:r>
            <a:r>
              <a:rPr lang="en-US" altLang="zh-CN" sz="2200" b="1" dirty="0">
                <a:latin typeface="楷体" panose="02010609060101010101" pitchFamily="49" charset="-122"/>
                <a:ea typeface="楷体" panose="02010609060101010101" pitchFamily="49" charset="-122"/>
              </a:rPr>
              <a:t>2</a:t>
            </a:r>
            <a:r>
              <a:rPr lang="zh-CN" altLang="en-US" sz="2200" b="1" dirty="0">
                <a:latin typeface="楷体" panose="02010609060101010101" pitchFamily="49" charset="-122"/>
                <a:ea typeface="楷体" panose="02010609060101010101" pitchFamily="49" charset="-122"/>
              </a:rPr>
              <a:t>）审理流程</a:t>
            </a:r>
            <a:endParaRPr lang="en-US" altLang="zh-CN" sz="2200" b="1" dirty="0">
              <a:latin typeface="楷体" panose="02010609060101010101" pitchFamily="49" charset="-122"/>
              <a:ea typeface="楷体" panose="02010609060101010101" pitchFamily="49" charset="-122"/>
            </a:endParaRPr>
          </a:p>
          <a:p>
            <a:r>
              <a:rPr lang="en-US" altLang="zh-CN" sz="2200" b="1" dirty="0">
                <a:latin typeface="楷体" panose="02010609060101010101" pitchFamily="49" charset="-122"/>
                <a:ea typeface="楷体" panose="02010609060101010101" pitchFamily="49" charset="-122"/>
              </a:rPr>
              <a:t>1</a:t>
            </a:r>
            <a:r>
              <a:rPr lang="zh-CN" altLang="en-US" sz="2200" b="1" dirty="0">
                <a:latin typeface="楷体" panose="02010609060101010101" pitchFamily="49" charset="-122"/>
                <a:ea typeface="楷体" panose="02010609060101010101" pitchFamily="49" charset="-122"/>
              </a:rPr>
              <a:t>）开庭审理</a:t>
            </a:r>
            <a:endParaRPr lang="en-US" altLang="zh-CN" sz="2200" b="1"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审判长要宣布审判人员、书记员名单，宣布案由。</a:t>
            </a:r>
          </a:p>
          <a:p>
            <a:r>
              <a:rPr lang="zh-CN" altLang="en-US" sz="2200" dirty="0">
                <a:latin typeface="楷体" panose="02010609060101010101" pitchFamily="49" charset="-122"/>
                <a:ea typeface="楷体" panose="02010609060101010101" pitchFamily="49" charset="-122"/>
              </a:rPr>
              <a:t>要核对当事人。核对顺序是原告、被告、第三人。核对内容主要有姓名、性别、年龄、民族、籍贯、工作单位、职务和住所。当事人是法人或其他组织的，要核对法定代表人的有关情况。</a:t>
            </a:r>
          </a:p>
          <a:p>
            <a:r>
              <a:rPr lang="zh-CN" altLang="en-US" sz="2200" dirty="0">
                <a:latin typeface="楷体" panose="02010609060101010101" pitchFamily="49" charset="-122"/>
                <a:ea typeface="楷体" panose="02010609060101010101" pitchFamily="49" charset="-122"/>
              </a:rPr>
              <a:t>审判长需再次告知诉讼当事人诉讼权利和诉讼义务，并询问当事人是否申请回避。</a:t>
            </a:r>
          </a:p>
          <a:p>
            <a:r>
              <a:rPr lang="zh-CN" altLang="en-US" sz="2200" dirty="0">
                <a:latin typeface="楷体" panose="02010609060101010101" pitchFamily="49" charset="-122"/>
                <a:ea typeface="楷体" panose="02010609060101010101" pitchFamily="49" charset="-122"/>
              </a:rPr>
              <a:t>审查诉讼代理人的资格和代理权限</a:t>
            </a:r>
          </a:p>
          <a:p>
            <a:endParaRPr lang="zh-CN" altLang="en-US" sz="2200" dirty="0">
              <a:latin typeface="楷体" panose="02010609060101010101" pitchFamily="49" charset="-122"/>
              <a:ea typeface="楷体" panose="02010609060101010101" pitchFamily="49" charset="-122"/>
            </a:endParaRPr>
          </a:p>
        </p:txBody>
      </p:sp>
      <p:sp>
        <p:nvSpPr>
          <p:cNvPr id="235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355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4579" name="内容占位符 2"/>
          <p:cNvSpPr>
            <a:spLocks noGrp="1"/>
          </p:cNvSpPr>
          <p:nvPr>
            <p:ph idx="1"/>
          </p:nvPr>
        </p:nvSpPr>
        <p:spPr>
          <a:xfrm>
            <a:off x="611188" y="2060575"/>
            <a:ext cx="7605712" cy="3530600"/>
          </a:xfrm>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被诉行政机关负责人应当出庭应诉</a:t>
            </a:r>
            <a:endParaRPr lang="en-US" altLang="zh-CN" sz="20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条： 被诉</a:t>
            </a:r>
            <a:r>
              <a:rPr lang="zh-CN" altLang="en-US" sz="2000" dirty="0">
                <a:latin typeface="楷体" panose="02010609060101010101" pitchFamily="49" charset="-122"/>
                <a:ea typeface="楷体" panose="02010609060101010101" pitchFamily="49" charset="-122"/>
                <a:hlinkClick r:id="" action="ppaction://noaction"/>
              </a:rPr>
              <a:t>行政机关负责人</a:t>
            </a:r>
            <a:r>
              <a:rPr lang="zh-CN" altLang="en-US" sz="2000" dirty="0">
                <a:latin typeface="楷体" panose="02010609060101010101" pitchFamily="49" charset="-122"/>
                <a:ea typeface="楷体" panose="02010609060101010101" pitchFamily="49" charset="-122"/>
              </a:rPr>
              <a:t>应当出庭应诉。不能出庭的，应当委托行政机关</a:t>
            </a:r>
            <a:r>
              <a:rPr lang="zh-CN" altLang="en-US" sz="2000" dirty="0">
                <a:latin typeface="楷体" panose="02010609060101010101" pitchFamily="49" charset="-122"/>
                <a:ea typeface="楷体" panose="02010609060101010101" pitchFamily="49" charset="-122"/>
                <a:hlinkClick r:id="" action="ppaction://noaction"/>
              </a:rPr>
              <a:t>相应的工作人员</a:t>
            </a:r>
            <a:r>
              <a:rPr lang="zh-CN" altLang="en-US" sz="2000" dirty="0">
                <a:latin typeface="楷体" panose="02010609060101010101" pitchFamily="49" charset="-122"/>
                <a:ea typeface="楷体" panose="02010609060101010101" pitchFamily="49" charset="-122"/>
              </a:rPr>
              <a:t>出庭。</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129</a:t>
            </a:r>
            <a:r>
              <a:rPr lang="zh-CN" altLang="en-US" sz="2000" dirty="0">
                <a:latin typeface="楷体" panose="02010609060101010101" pitchFamily="49" charset="-122"/>
                <a:ea typeface="楷体" panose="02010609060101010101" pitchFamily="49" charset="-122"/>
              </a:rPr>
              <a:t>条</a:t>
            </a:r>
            <a:r>
              <a:rPr lang="zh-CN" altLang="en-US" sz="2000" b="1"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涉及重大公共利益、社会高度关注或者可能引发群体性事件等案件以及人民法院书面建议行政机关负责人出庭的案件，被诉行政机关负责人</a:t>
            </a:r>
            <a:r>
              <a:rPr lang="zh-CN" altLang="en-US" sz="2000" b="1" dirty="0">
                <a:solidFill>
                  <a:srgbClr val="FF0000"/>
                </a:solidFill>
                <a:latin typeface="楷体" panose="02010609060101010101" pitchFamily="49" charset="-122"/>
                <a:ea typeface="楷体" panose="02010609060101010101" pitchFamily="49" charset="-122"/>
              </a:rPr>
              <a:t>应当</a:t>
            </a:r>
            <a:r>
              <a:rPr lang="zh-CN" altLang="en-US" sz="2000" dirty="0">
                <a:latin typeface="楷体" panose="02010609060101010101" pitchFamily="49" charset="-122"/>
                <a:ea typeface="楷体" panose="02010609060101010101" pitchFamily="49" charset="-122"/>
              </a:rPr>
              <a:t>出庭。 被诉行政机关负责人出庭应诉的，应当在当事人及其诉讼代理人基本情况、案件由来部分予以列明。 行政机关负责人有正当理由不能出庭应诉的，应当向人民法院提交情况说明，并加盖行政机关印章或者由该机关主要负责人签字认可。 行政机关拒绝说明理由的，不发生阻止案件审理的效果，人民法院可以向监察机关、上一级行政机关提出司法建议。</a:t>
            </a:r>
          </a:p>
          <a:p>
            <a:endParaRPr lang="zh-CN" altLang="en-US" sz="2000" dirty="0">
              <a:latin typeface="楷体" panose="02010609060101010101" pitchFamily="49" charset="-122"/>
              <a:ea typeface="楷体" panose="02010609060101010101" pitchFamily="49" charset="-122"/>
            </a:endParaRPr>
          </a:p>
        </p:txBody>
      </p:sp>
      <p:sp>
        <p:nvSpPr>
          <p:cNvPr id="245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458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5603" name="内容占位符 2"/>
          <p:cNvSpPr>
            <a:spLocks noGrp="1"/>
          </p:cNvSpPr>
          <p:nvPr>
            <p:ph idx="1"/>
          </p:nvPr>
        </p:nvSpPr>
        <p:spPr/>
        <p:txBody>
          <a:bodyPr vert="horz" wrap="square" lIns="91440" tIns="45720" rIns="91440" bIns="45720" anchor="t" anchorCtr="0"/>
          <a:lstStyle/>
          <a:p>
            <a:r>
              <a:rPr lang="en-US" altLang="zh-CN" sz="1900" b="1" dirty="0">
                <a:latin typeface="楷体" panose="02010609060101010101" pitchFamily="49" charset="-122"/>
                <a:ea typeface="楷体" panose="02010609060101010101" pitchFamily="49" charset="-122"/>
              </a:rPr>
              <a:t>《</a:t>
            </a:r>
            <a:r>
              <a:rPr lang="zh-CN" altLang="en-US" sz="1900" b="1" dirty="0">
                <a:latin typeface="楷体" panose="02010609060101010101" pitchFamily="49" charset="-122"/>
                <a:ea typeface="楷体" panose="02010609060101010101" pitchFamily="49" charset="-122"/>
              </a:rPr>
              <a:t>解释</a:t>
            </a:r>
            <a:r>
              <a:rPr lang="en-US" altLang="zh-CN" sz="1900" b="1" dirty="0">
                <a:latin typeface="楷体" panose="02010609060101010101" pitchFamily="49" charset="-122"/>
                <a:ea typeface="楷体" panose="02010609060101010101" pitchFamily="49" charset="-122"/>
              </a:rPr>
              <a:t>》</a:t>
            </a:r>
            <a:r>
              <a:rPr lang="zh-CN" altLang="en-US" sz="1900" dirty="0">
                <a:latin typeface="楷体" panose="02010609060101010101" pitchFamily="49" charset="-122"/>
                <a:ea typeface="楷体" panose="02010609060101010101" pitchFamily="49" charset="-122"/>
              </a:rPr>
              <a:t>第</a:t>
            </a:r>
            <a:r>
              <a:rPr lang="en-US" altLang="zh-CN" sz="1900" dirty="0">
                <a:latin typeface="楷体" panose="02010609060101010101" pitchFamily="49" charset="-122"/>
                <a:ea typeface="楷体" panose="02010609060101010101" pitchFamily="49" charset="-122"/>
              </a:rPr>
              <a:t>128</a:t>
            </a:r>
            <a:r>
              <a:rPr lang="zh-CN" altLang="en-US" sz="1900" dirty="0">
                <a:latin typeface="楷体" panose="02010609060101010101" pitchFamily="49" charset="-122"/>
                <a:ea typeface="楷体" panose="02010609060101010101" pitchFamily="49" charset="-122"/>
              </a:rPr>
              <a:t>条：行政诉讼法第三条第三款规定的</a:t>
            </a:r>
            <a:r>
              <a:rPr lang="zh-CN" altLang="en-US" sz="1900" b="1" dirty="0">
                <a:solidFill>
                  <a:srgbClr val="FF0000"/>
                </a:solidFill>
                <a:latin typeface="楷体" panose="02010609060101010101" pitchFamily="49" charset="-122"/>
                <a:ea typeface="楷体" panose="02010609060101010101" pitchFamily="49" charset="-122"/>
              </a:rPr>
              <a:t>行政机关负责人</a:t>
            </a:r>
            <a:r>
              <a:rPr lang="zh-CN" altLang="en-US" sz="1900" dirty="0">
                <a:latin typeface="楷体" panose="02010609060101010101" pitchFamily="49" charset="-122"/>
                <a:ea typeface="楷体" panose="02010609060101010101" pitchFamily="49" charset="-122"/>
              </a:rPr>
              <a:t>，包括行政机关的正职、副职负责人以及其他参与分管的负责人。 行政机关负责人出庭应诉的，可以另行委托一至二名诉讼代理人。行政机关负责人不能出庭的，应当委托行政机关相应的工作人员出庭，不得仅委托律师出庭。</a:t>
            </a:r>
          </a:p>
          <a:p>
            <a:endParaRPr lang="zh-CN" altLang="en-US" sz="1900" dirty="0">
              <a:ea typeface="宋体" panose="02010600030101010101" pitchFamily="2" charset="-122"/>
            </a:endParaRPr>
          </a:p>
        </p:txBody>
      </p:sp>
      <p:sp>
        <p:nvSpPr>
          <p:cNvPr id="256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560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14:46</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zVjZTA1ZGJmYTgxMTFjZTQ4MGY4MmVlMTAwYTUyNjM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47</TotalTime>
  <Words>3970</Words>
  <Application>Microsoft Office PowerPoint</Application>
  <PresentationFormat>全屏显示(4:3)</PresentationFormat>
  <Paragraphs>197</Paragraphs>
  <Slides>40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华文楷体</vt:lpstr>
      <vt:lpstr>楷体</vt:lpstr>
      <vt:lpstr>Arial</vt:lpstr>
      <vt:lpstr>Calibri</vt:lpstr>
      <vt:lpstr>Century Gothic</vt:lpstr>
      <vt:lpstr>Wingdings 3</vt:lpstr>
      <vt:lpstr>离子会议室</vt:lpstr>
      <vt:lpstr>第十四讲  行政案件的审理程序</vt:lpstr>
      <vt:lpstr>PowerPoint 演示文稿</vt:lpstr>
      <vt:lpstr>一、行政诉讼第一审普通程序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二、行政诉讼第一审简易程序</vt:lpstr>
      <vt:lpstr>PowerPoint 演示文稿</vt:lpstr>
      <vt:lpstr>PowerPoint 演示文稿</vt:lpstr>
      <vt:lpstr>PowerPoint 演示文稿</vt:lpstr>
      <vt:lpstr>PowerPoint 演示文稿</vt:lpstr>
      <vt:lpstr>PowerPoint 演示文稿</vt:lpstr>
      <vt:lpstr>PowerPoint 演示文稿</vt:lpstr>
      <vt:lpstr>三、行政诉讼二审程序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四、行政诉讼再审程序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560</cp:revision>
  <dcterms:created xsi:type="dcterms:W3CDTF">2014-04-20T21:45:00Z</dcterms:created>
  <dcterms:modified xsi:type="dcterms:W3CDTF">2024-12-29T07:33:52Z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F778DB80A4304F72B6E2B45658B93F34_12</vt:lpwstr>
  </property>
</Properties>
</file>